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4"/>
  </p:notesMasterIdLst>
  <p:sldIdLst>
    <p:sldId id="257" r:id="rId5"/>
    <p:sldId id="16298" r:id="rId6"/>
    <p:sldId id="370" r:id="rId7"/>
    <p:sldId id="16295" r:id="rId8"/>
    <p:sldId id="2144327414" r:id="rId9"/>
    <p:sldId id="2144327318" r:id="rId10"/>
    <p:sldId id="2144327462" r:id="rId11"/>
    <p:sldId id="2144327332" r:id="rId12"/>
    <p:sldId id="2144327299" r:id="rId13"/>
    <p:sldId id="2144327453" r:id="rId14"/>
    <p:sldId id="2144327435" r:id="rId15"/>
    <p:sldId id="2144327464" r:id="rId16"/>
    <p:sldId id="2144327290" r:id="rId17"/>
    <p:sldId id="2144327415" r:id="rId18"/>
    <p:sldId id="2144327463" r:id="rId19"/>
    <p:sldId id="2144327404" r:id="rId20"/>
    <p:sldId id="2144327465" r:id="rId21"/>
    <p:sldId id="2144327466" r:id="rId22"/>
    <p:sldId id="2144327452" r:id="rId23"/>
    <p:sldId id="2144327450" r:id="rId24"/>
    <p:sldId id="2144327467" r:id="rId25"/>
    <p:sldId id="2144327474" r:id="rId26"/>
    <p:sldId id="2144327434" r:id="rId27"/>
    <p:sldId id="2144327469" r:id="rId28"/>
    <p:sldId id="2144327444" r:id="rId29"/>
    <p:sldId id="2144327440" r:id="rId30"/>
    <p:sldId id="2144327470" r:id="rId31"/>
    <p:sldId id="2144327439" r:id="rId32"/>
    <p:sldId id="2144327461" r:id="rId33"/>
    <p:sldId id="2144327421" r:id="rId34"/>
    <p:sldId id="2144327445" r:id="rId35"/>
    <p:sldId id="2144327418" r:id="rId36"/>
    <p:sldId id="2144327451" r:id="rId37"/>
    <p:sldId id="2144327420" r:id="rId38"/>
    <p:sldId id="2144327472" r:id="rId39"/>
    <p:sldId id="2144327446" r:id="rId40"/>
    <p:sldId id="2144327400" r:id="rId41"/>
    <p:sldId id="2144327294" r:id="rId42"/>
    <p:sldId id="2144327295"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Jason Wiese" initials="JW" lastIdx="5" clrIdx="6">
    <p:extLst>
      <p:ext uri="{19B8F6BF-5375-455C-9EA6-DF929625EA0E}">
        <p15:presenceInfo xmlns:p15="http://schemas.microsoft.com/office/powerpoint/2012/main" userId="S::jasonw@thevab.com::4bff8d5b-7de6-4655-b397-69b0afc81113" providerId="AD"/>
      </p:ext>
    </p:extLst>
  </p:cmAuthor>
  <p:cmAuthor id="1" name="Marianne Vita" initials="MV" lastIdx="12" clrIdx="0">
    <p:extLst>
      <p:ext uri="{19B8F6BF-5375-455C-9EA6-DF929625EA0E}">
        <p15:presenceInfo xmlns:p15="http://schemas.microsoft.com/office/powerpoint/2012/main" userId="S::mariannev@thevab.com::35b1102d-d340-4a85-a709-12ee727aa48b" providerId="AD"/>
      </p:ext>
    </p:extLst>
  </p:cmAuthor>
  <p:cmAuthor id="2" name="Danielle Delauro" initials="DD [2]" lastIdx="5" clrIdx="1">
    <p:extLst>
      <p:ext uri="{19B8F6BF-5375-455C-9EA6-DF929625EA0E}">
        <p15:presenceInfo xmlns:p15="http://schemas.microsoft.com/office/powerpoint/2012/main" userId="Danielle Delauro" providerId="None"/>
      </p:ext>
    </p:extLst>
  </p:cmAuthor>
  <p:cmAuthor id="3" name="Danielle Delauro" initials="DD" lastIdx="14" clrIdx="2">
    <p:extLst>
      <p:ext uri="{19B8F6BF-5375-455C-9EA6-DF929625EA0E}">
        <p15:presenceInfo xmlns:p15="http://schemas.microsoft.com/office/powerpoint/2012/main" userId="S-1-5-21-196352387-3830531953-789369879-1177" providerId="AD"/>
      </p:ext>
    </p:extLst>
  </p:cmAuthor>
  <p:cmAuthor id="4" name="Leah Montner Dixon" initials="LMD" lastIdx="18" clrIdx="3">
    <p:extLst>
      <p:ext uri="{19B8F6BF-5375-455C-9EA6-DF929625EA0E}">
        <p15:presenceInfo xmlns:p15="http://schemas.microsoft.com/office/powerpoint/2012/main" userId="S::leahm@thevab.com::d5b2ae9e-9213-4442-b7df-4db8cbe51e5d" providerId="AD"/>
      </p:ext>
    </p:extLst>
  </p:cmAuthor>
  <p:cmAuthor id="5" name="Kathy Grey" initials="KG" lastIdx="78" clrIdx="4">
    <p:extLst>
      <p:ext uri="{19B8F6BF-5375-455C-9EA6-DF929625EA0E}">
        <p15:presenceInfo xmlns:p15="http://schemas.microsoft.com/office/powerpoint/2012/main" userId="S::kathyg@thevab.com::22e59b4b-9f3d-435f-a82c-af8fffbcfca0" providerId="AD"/>
      </p:ext>
    </p:extLst>
  </p:cmAuthor>
  <p:cmAuthor id="6" name="Danielle Delauro" initials="DD [3]" lastIdx="17" clrIdx="5">
    <p:extLst>
      <p:ext uri="{19B8F6BF-5375-455C-9EA6-DF929625EA0E}">
        <p15:presenceInfo xmlns:p15="http://schemas.microsoft.com/office/powerpoint/2012/main" userId="S::danielled@thevab.com::79c3a64d-209a-45df-902b-7cba6cccfd6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4A99"/>
    <a:srgbClr val="00C0F3"/>
    <a:srgbClr val="66C5AD"/>
    <a:srgbClr val="1F1A62"/>
    <a:srgbClr val="FFE600"/>
    <a:srgbClr val="7ED2F6"/>
    <a:srgbClr val="E2E8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428561-01D4-49A7-BF3D-020F8881D6D7}" v="2" dt="2021-01-07T15:42:10.8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3" d="100"/>
          <a:sy n="63" d="100"/>
        </p:scale>
        <p:origin x="772" y="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son Wiese" userId="4bff8d5b-7de6-4655-b397-69b0afc81113" providerId="ADAL" clId="{939280BA-C08F-4F62-A4D5-7E02E1454339}"/>
    <pc:docChg chg="modSld">
      <pc:chgData name="Jason Wiese" userId="4bff8d5b-7de6-4655-b397-69b0afc81113" providerId="ADAL" clId="{939280BA-C08F-4F62-A4D5-7E02E1454339}" dt="2020-12-05T23:22:38.306" v="1" actId="14100"/>
      <pc:docMkLst>
        <pc:docMk/>
      </pc:docMkLst>
      <pc:sldChg chg="modSp mod">
        <pc:chgData name="Jason Wiese" userId="4bff8d5b-7de6-4655-b397-69b0afc81113" providerId="ADAL" clId="{939280BA-C08F-4F62-A4D5-7E02E1454339}" dt="2020-12-05T23:22:38.306" v="1" actId="14100"/>
        <pc:sldMkLst>
          <pc:docMk/>
          <pc:sldMk cId="1857819209" sldId="2144327434"/>
        </pc:sldMkLst>
        <pc:spChg chg="mod">
          <ac:chgData name="Jason Wiese" userId="4bff8d5b-7de6-4655-b397-69b0afc81113" providerId="ADAL" clId="{939280BA-C08F-4F62-A4D5-7E02E1454339}" dt="2020-12-05T23:22:38.306" v="1" actId="14100"/>
          <ac:spMkLst>
            <pc:docMk/>
            <pc:sldMk cId="1857819209" sldId="2144327434"/>
            <ac:spMk id="78" creationId="{D14F393A-B6BF-4772-8350-A0A048EF7B0E}"/>
          </ac:spMkLst>
        </pc:spChg>
        <pc:spChg chg="mod">
          <ac:chgData name="Jason Wiese" userId="4bff8d5b-7de6-4655-b397-69b0afc81113" providerId="ADAL" clId="{939280BA-C08F-4F62-A4D5-7E02E1454339}" dt="2020-12-05T23:22:35.236" v="0" actId="14100"/>
          <ac:spMkLst>
            <pc:docMk/>
            <pc:sldMk cId="1857819209" sldId="2144327434"/>
            <ac:spMk id="86" creationId="{2B1E108F-5425-46C4-A5B7-FA2ED5209766}"/>
          </ac:spMkLst>
        </pc:spChg>
      </pc:sldChg>
    </pc:docChg>
  </pc:docChgLst>
  <pc:docChgLst>
    <pc:chgData name="Leah Montner Dixon" userId="d5b2ae9e-9213-4442-b7df-4db8cbe51e5d" providerId="ADAL" clId="{B3428561-01D4-49A7-BF3D-020F8881D6D7}"/>
    <pc:docChg chg="modSld">
      <pc:chgData name="Leah Montner Dixon" userId="d5b2ae9e-9213-4442-b7df-4db8cbe51e5d" providerId="ADAL" clId="{B3428561-01D4-49A7-BF3D-020F8881D6D7}" dt="2021-01-07T15:42:10.871" v="1"/>
      <pc:docMkLst>
        <pc:docMk/>
      </pc:docMkLst>
      <pc:sldChg chg="addSp delSp modSp">
        <pc:chgData name="Leah Montner Dixon" userId="d5b2ae9e-9213-4442-b7df-4db8cbe51e5d" providerId="ADAL" clId="{B3428561-01D4-49A7-BF3D-020F8881D6D7}" dt="2021-01-07T15:42:10.871" v="1"/>
        <pc:sldMkLst>
          <pc:docMk/>
          <pc:sldMk cId="1012332081" sldId="2144327463"/>
        </pc:sldMkLst>
        <pc:spChg chg="del">
          <ac:chgData name="Leah Montner Dixon" userId="d5b2ae9e-9213-4442-b7df-4db8cbe51e5d" providerId="ADAL" clId="{B3428561-01D4-49A7-BF3D-020F8881D6D7}" dt="2021-01-07T15:42:10.559" v="0" actId="478"/>
          <ac:spMkLst>
            <pc:docMk/>
            <pc:sldMk cId="1012332081" sldId="2144327463"/>
            <ac:spMk id="5" creationId="{754F2352-3E55-41D6-856D-BCC68E684E1C}"/>
          </ac:spMkLst>
        </pc:spChg>
        <pc:spChg chg="del">
          <ac:chgData name="Leah Montner Dixon" userId="d5b2ae9e-9213-4442-b7df-4db8cbe51e5d" providerId="ADAL" clId="{B3428561-01D4-49A7-BF3D-020F8881D6D7}" dt="2021-01-07T15:42:10.559" v="0" actId="478"/>
          <ac:spMkLst>
            <pc:docMk/>
            <pc:sldMk cId="1012332081" sldId="2144327463"/>
            <ac:spMk id="6" creationId="{3BD0480F-3274-4F7B-B0DB-F10847D8A02E}"/>
          </ac:spMkLst>
        </pc:spChg>
        <pc:spChg chg="add mod">
          <ac:chgData name="Leah Montner Dixon" userId="d5b2ae9e-9213-4442-b7df-4db8cbe51e5d" providerId="ADAL" clId="{B3428561-01D4-49A7-BF3D-020F8881D6D7}" dt="2021-01-07T15:42:10.871" v="1"/>
          <ac:spMkLst>
            <pc:docMk/>
            <pc:sldMk cId="1012332081" sldId="2144327463"/>
            <ac:spMk id="45" creationId="{8479FE3F-2E22-4EA0-A661-840FF18D51A0}"/>
          </ac:spMkLst>
        </pc:spChg>
        <pc:spChg chg="add mod">
          <ac:chgData name="Leah Montner Dixon" userId="d5b2ae9e-9213-4442-b7df-4db8cbe51e5d" providerId="ADAL" clId="{B3428561-01D4-49A7-BF3D-020F8881D6D7}" dt="2021-01-07T15:42:10.871" v="1"/>
          <ac:spMkLst>
            <pc:docMk/>
            <pc:sldMk cId="1012332081" sldId="2144327463"/>
            <ac:spMk id="47" creationId="{053F57E0-8FBC-426E-87C7-91C6ABDDB246}"/>
          </ac:spMkLst>
        </pc:spChg>
        <pc:picChg chg="del">
          <ac:chgData name="Leah Montner Dixon" userId="d5b2ae9e-9213-4442-b7df-4db8cbe51e5d" providerId="ADAL" clId="{B3428561-01D4-49A7-BF3D-020F8881D6D7}" dt="2021-01-07T15:42:10.559" v="0" actId="478"/>
          <ac:picMkLst>
            <pc:docMk/>
            <pc:sldMk cId="1012332081" sldId="2144327463"/>
            <ac:picMk id="36" creationId="{089CF677-635D-4D96-8EDF-4809E5A8E6F8}"/>
          </ac:picMkLst>
        </pc:picChg>
        <pc:picChg chg="del">
          <ac:chgData name="Leah Montner Dixon" userId="d5b2ae9e-9213-4442-b7df-4db8cbe51e5d" providerId="ADAL" clId="{B3428561-01D4-49A7-BF3D-020F8881D6D7}" dt="2021-01-07T15:42:10.559" v="0" actId="478"/>
          <ac:picMkLst>
            <pc:docMk/>
            <pc:sldMk cId="1012332081" sldId="2144327463"/>
            <ac:picMk id="38" creationId="{08C76502-6B6B-4DD5-B7D5-9A66054CDCB7}"/>
          </ac:picMkLst>
        </pc:picChg>
        <pc:picChg chg="del">
          <ac:chgData name="Leah Montner Dixon" userId="d5b2ae9e-9213-4442-b7df-4db8cbe51e5d" providerId="ADAL" clId="{B3428561-01D4-49A7-BF3D-020F8881D6D7}" dt="2021-01-07T15:42:10.559" v="0" actId="478"/>
          <ac:picMkLst>
            <pc:docMk/>
            <pc:sldMk cId="1012332081" sldId="2144327463"/>
            <ac:picMk id="40" creationId="{683F961C-CC0B-48ED-8D4B-628BC21418D7}"/>
          </ac:picMkLst>
        </pc:picChg>
        <pc:picChg chg="del">
          <ac:chgData name="Leah Montner Dixon" userId="d5b2ae9e-9213-4442-b7df-4db8cbe51e5d" providerId="ADAL" clId="{B3428561-01D4-49A7-BF3D-020F8881D6D7}" dt="2021-01-07T15:42:10.559" v="0" actId="478"/>
          <ac:picMkLst>
            <pc:docMk/>
            <pc:sldMk cId="1012332081" sldId="2144327463"/>
            <ac:picMk id="42" creationId="{1264342F-7925-4AE6-AA9D-225CC95D1324}"/>
          </ac:picMkLst>
        </pc:picChg>
        <pc:picChg chg="del">
          <ac:chgData name="Leah Montner Dixon" userId="d5b2ae9e-9213-4442-b7df-4db8cbe51e5d" providerId="ADAL" clId="{B3428561-01D4-49A7-BF3D-020F8881D6D7}" dt="2021-01-07T15:42:10.559" v="0" actId="478"/>
          <ac:picMkLst>
            <pc:docMk/>
            <pc:sldMk cId="1012332081" sldId="2144327463"/>
            <ac:picMk id="44" creationId="{D031D5F3-AE48-4B59-86AF-A269FE1BD034}"/>
          </ac:picMkLst>
        </pc:picChg>
        <pc:picChg chg="del">
          <ac:chgData name="Leah Montner Dixon" userId="d5b2ae9e-9213-4442-b7df-4db8cbe51e5d" providerId="ADAL" clId="{B3428561-01D4-49A7-BF3D-020F8881D6D7}" dt="2021-01-07T15:42:10.559" v="0" actId="478"/>
          <ac:picMkLst>
            <pc:docMk/>
            <pc:sldMk cId="1012332081" sldId="2144327463"/>
            <ac:picMk id="46" creationId="{92F47204-06A3-4895-9673-79D9E8DDA034}"/>
          </ac:picMkLst>
        </pc:picChg>
        <pc:picChg chg="add mod">
          <ac:chgData name="Leah Montner Dixon" userId="d5b2ae9e-9213-4442-b7df-4db8cbe51e5d" providerId="ADAL" clId="{B3428561-01D4-49A7-BF3D-020F8881D6D7}" dt="2021-01-07T15:42:10.871" v="1"/>
          <ac:picMkLst>
            <pc:docMk/>
            <pc:sldMk cId="1012332081" sldId="2144327463"/>
            <ac:picMk id="48" creationId="{3250A732-4365-4380-83CD-A7A112C54FA1}"/>
          </ac:picMkLst>
        </pc:picChg>
        <pc:picChg chg="add mod">
          <ac:chgData name="Leah Montner Dixon" userId="d5b2ae9e-9213-4442-b7df-4db8cbe51e5d" providerId="ADAL" clId="{B3428561-01D4-49A7-BF3D-020F8881D6D7}" dt="2021-01-07T15:42:10.871" v="1"/>
          <ac:picMkLst>
            <pc:docMk/>
            <pc:sldMk cId="1012332081" sldId="2144327463"/>
            <ac:picMk id="49" creationId="{A500C754-63BB-4DF0-A417-A634E1F09068}"/>
          </ac:picMkLst>
        </pc:picChg>
        <pc:picChg chg="add mod">
          <ac:chgData name="Leah Montner Dixon" userId="d5b2ae9e-9213-4442-b7df-4db8cbe51e5d" providerId="ADAL" clId="{B3428561-01D4-49A7-BF3D-020F8881D6D7}" dt="2021-01-07T15:42:10.871" v="1"/>
          <ac:picMkLst>
            <pc:docMk/>
            <pc:sldMk cId="1012332081" sldId="2144327463"/>
            <ac:picMk id="50" creationId="{51F84B6E-5CE4-4F13-A564-1EBB0E23A378}"/>
          </ac:picMkLst>
        </pc:picChg>
        <pc:picChg chg="add mod">
          <ac:chgData name="Leah Montner Dixon" userId="d5b2ae9e-9213-4442-b7df-4db8cbe51e5d" providerId="ADAL" clId="{B3428561-01D4-49A7-BF3D-020F8881D6D7}" dt="2021-01-07T15:42:10.871" v="1"/>
          <ac:picMkLst>
            <pc:docMk/>
            <pc:sldMk cId="1012332081" sldId="2144327463"/>
            <ac:picMk id="51" creationId="{3B4BFB2F-579E-47B8-B89D-83316D6EFB63}"/>
          </ac:picMkLst>
        </pc:picChg>
        <pc:picChg chg="del">
          <ac:chgData name="Leah Montner Dixon" userId="d5b2ae9e-9213-4442-b7df-4db8cbe51e5d" providerId="ADAL" clId="{B3428561-01D4-49A7-BF3D-020F8881D6D7}" dt="2021-01-07T15:42:10.559" v="0" actId="478"/>
          <ac:picMkLst>
            <pc:docMk/>
            <pc:sldMk cId="1012332081" sldId="2144327463"/>
            <ac:picMk id="52" creationId="{17450E29-4DF5-428B-97C2-8383EBD15659}"/>
          </ac:picMkLst>
        </pc:picChg>
        <pc:picChg chg="add mod">
          <ac:chgData name="Leah Montner Dixon" userId="d5b2ae9e-9213-4442-b7df-4db8cbe51e5d" providerId="ADAL" clId="{B3428561-01D4-49A7-BF3D-020F8881D6D7}" dt="2021-01-07T15:42:10.871" v="1"/>
          <ac:picMkLst>
            <pc:docMk/>
            <pc:sldMk cId="1012332081" sldId="2144327463"/>
            <ac:picMk id="53" creationId="{F71E59D1-2508-4E83-94C3-32B1E90A7C55}"/>
          </ac:picMkLst>
        </pc:picChg>
        <pc:picChg chg="del">
          <ac:chgData name="Leah Montner Dixon" userId="d5b2ae9e-9213-4442-b7df-4db8cbe51e5d" providerId="ADAL" clId="{B3428561-01D4-49A7-BF3D-020F8881D6D7}" dt="2021-01-07T15:42:10.559" v="0" actId="478"/>
          <ac:picMkLst>
            <pc:docMk/>
            <pc:sldMk cId="1012332081" sldId="2144327463"/>
            <ac:picMk id="54" creationId="{D8DD9990-C0B2-4455-92E5-2A3CD6F55495}"/>
          </ac:picMkLst>
        </pc:picChg>
        <pc:picChg chg="add mod">
          <ac:chgData name="Leah Montner Dixon" userId="d5b2ae9e-9213-4442-b7df-4db8cbe51e5d" providerId="ADAL" clId="{B3428561-01D4-49A7-BF3D-020F8881D6D7}" dt="2021-01-07T15:42:10.871" v="1"/>
          <ac:picMkLst>
            <pc:docMk/>
            <pc:sldMk cId="1012332081" sldId="2144327463"/>
            <ac:picMk id="55" creationId="{CEBD6739-AD08-47DE-98A6-2E69DE6C22C6}"/>
          </ac:picMkLst>
        </pc:picChg>
        <pc:picChg chg="del">
          <ac:chgData name="Leah Montner Dixon" userId="d5b2ae9e-9213-4442-b7df-4db8cbe51e5d" providerId="ADAL" clId="{B3428561-01D4-49A7-BF3D-020F8881D6D7}" dt="2021-01-07T15:42:10.559" v="0" actId="478"/>
          <ac:picMkLst>
            <pc:docMk/>
            <pc:sldMk cId="1012332081" sldId="2144327463"/>
            <ac:picMk id="56" creationId="{072299AD-297E-497F-8B52-2E5EE9811731}"/>
          </ac:picMkLst>
        </pc:picChg>
        <pc:picChg chg="add mod">
          <ac:chgData name="Leah Montner Dixon" userId="d5b2ae9e-9213-4442-b7df-4db8cbe51e5d" providerId="ADAL" clId="{B3428561-01D4-49A7-BF3D-020F8881D6D7}" dt="2021-01-07T15:42:10.871" v="1"/>
          <ac:picMkLst>
            <pc:docMk/>
            <pc:sldMk cId="1012332081" sldId="2144327463"/>
            <ac:picMk id="57" creationId="{52C51CB0-251F-4FF4-A88B-84DF36B9492B}"/>
          </ac:picMkLst>
        </pc:picChg>
        <pc:picChg chg="add mod">
          <ac:chgData name="Leah Montner Dixon" userId="d5b2ae9e-9213-4442-b7df-4db8cbe51e5d" providerId="ADAL" clId="{B3428561-01D4-49A7-BF3D-020F8881D6D7}" dt="2021-01-07T15:42:10.871" v="1"/>
          <ac:picMkLst>
            <pc:docMk/>
            <pc:sldMk cId="1012332081" sldId="2144327463"/>
            <ac:picMk id="58" creationId="{93129F1B-22FB-4185-895F-A268C0520517}"/>
          </ac:picMkLst>
        </pc:picChg>
        <pc:picChg chg="add mod">
          <ac:chgData name="Leah Montner Dixon" userId="d5b2ae9e-9213-4442-b7df-4db8cbe51e5d" providerId="ADAL" clId="{B3428561-01D4-49A7-BF3D-020F8881D6D7}" dt="2021-01-07T15:42:10.871" v="1"/>
          <ac:picMkLst>
            <pc:docMk/>
            <pc:sldMk cId="1012332081" sldId="2144327463"/>
            <ac:picMk id="59" creationId="{BC8BA67F-C616-4027-AD13-59ED5C88EF25}"/>
          </ac:picMkLst>
        </pc:picChg>
        <pc:picChg chg="del">
          <ac:chgData name="Leah Montner Dixon" userId="d5b2ae9e-9213-4442-b7df-4db8cbe51e5d" providerId="ADAL" clId="{B3428561-01D4-49A7-BF3D-020F8881D6D7}" dt="2021-01-07T15:42:10.559" v="0" actId="478"/>
          <ac:picMkLst>
            <pc:docMk/>
            <pc:sldMk cId="1012332081" sldId="2144327463"/>
            <ac:picMk id="60" creationId="{0FB5132C-EC1B-4D42-B07A-63C1CB8CB64F}"/>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9490715072495013E-3"/>
          <c:y val="0.22627352621189711"/>
          <c:w val="0.98815932236444992"/>
          <c:h val="0.61188769907078533"/>
        </c:manualLayout>
      </c:layout>
      <c:barChart>
        <c:barDir val="col"/>
        <c:grouping val="clustered"/>
        <c:varyColors val="0"/>
        <c:ser>
          <c:idx val="0"/>
          <c:order val="0"/>
          <c:tx>
            <c:strRef>
              <c:f>Sheet1!$A$2</c:f>
              <c:strCache>
                <c:ptCount val="1"/>
                <c:pt idx="0">
                  <c:v>A18+</c:v>
                </c:pt>
              </c:strCache>
            </c:strRef>
          </c:tx>
          <c:spPr>
            <a:solidFill>
              <a:srgbClr val="00C0F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panose="020B0604020202020204" pitchFamily="34" charset="0"/>
                    <a:ea typeface="+mn-ea"/>
                    <a:cs typeface="Helvetica"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1 Service</c:v>
                </c:pt>
                <c:pt idx="1">
                  <c:v>2 Services</c:v>
                </c:pt>
                <c:pt idx="2">
                  <c:v>3 Services</c:v>
                </c:pt>
                <c:pt idx="3">
                  <c:v>4+ Services</c:v>
                </c:pt>
              </c:strCache>
            </c:strRef>
          </c:cat>
          <c:val>
            <c:numRef>
              <c:f>Sheet1!$B$2:$E$2</c:f>
              <c:numCache>
                <c:formatCode>0%</c:formatCode>
                <c:ptCount val="4"/>
                <c:pt idx="0">
                  <c:v>0.21</c:v>
                </c:pt>
                <c:pt idx="1">
                  <c:v>0.28999999999999998</c:v>
                </c:pt>
                <c:pt idx="2">
                  <c:v>0.22</c:v>
                </c:pt>
                <c:pt idx="3">
                  <c:v>0.27</c:v>
                </c:pt>
              </c:numCache>
            </c:numRef>
          </c:val>
          <c:extLst>
            <c:ext xmlns:c16="http://schemas.microsoft.com/office/drawing/2014/chart" uri="{C3380CC4-5D6E-409C-BE32-E72D297353CC}">
              <c16:uniqueId val="{0000000A-EF41-49FA-8F5C-735C9DE2A986}"/>
            </c:ext>
          </c:extLst>
        </c:ser>
        <c:ser>
          <c:idx val="1"/>
          <c:order val="1"/>
          <c:tx>
            <c:strRef>
              <c:f>Sheet1!$A$3</c:f>
              <c:strCache>
                <c:ptCount val="1"/>
                <c:pt idx="0">
                  <c:v>AVOD Users</c:v>
                </c:pt>
              </c:strCache>
            </c:strRef>
          </c:tx>
          <c:spPr>
            <a:solidFill>
              <a:srgbClr val="E84A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panose="020B0604020202020204" pitchFamily="34" charset="0"/>
                    <a:ea typeface="+mn-ea"/>
                    <a:cs typeface="Helvetica"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1 Service</c:v>
                </c:pt>
                <c:pt idx="1">
                  <c:v>2 Services</c:v>
                </c:pt>
                <c:pt idx="2">
                  <c:v>3 Services</c:v>
                </c:pt>
                <c:pt idx="3">
                  <c:v>4+ Services</c:v>
                </c:pt>
              </c:strCache>
            </c:strRef>
          </c:cat>
          <c:val>
            <c:numRef>
              <c:f>Sheet1!$B$3:$E$3</c:f>
              <c:numCache>
                <c:formatCode>0%</c:formatCode>
                <c:ptCount val="4"/>
                <c:pt idx="0">
                  <c:v>0.16271186440677965</c:v>
                </c:pt>
                <c:pt idx="1">
                  <c:v>0.26101694915254237</c:v>
                </c:pt>
                <c:pt idx="2">
                  <c:v>0.22372881355932203</c:v>
                </c:pt>
                <c:pt idx="3">
                  <c:v>0.35254237288135593</c:v>
                </c:pt>
              </c:numCache>
            </c:numRef>
          </c:val>
          <c:extLst>
            <c:ext xmlns:c16="http://schemas.microsoft.com/office/drawing/2014/chart" uri="{C3380CC4-5D6E-409C-BE32-E72D297353CC}">
              <c16:uniqueId val="{0000000B-EF41-49FA-8F5C-735C9DE2A986}"/>
            </c:ext>
          </c:extLst>
        </c:ser>
        <c:dLbls>
          <c:dLblPos val="ctr"/>
          <c:showLegendKey val="0"/>
          <c:showVal val="1"/>
          <c:showCatName val="0"/>
          <c:showSerName val="0"/>
          <c:showPercent val="0"/>
          <c:showBubbleSize val="0"/>
        </c:dLbls>
        <c:gapWidth val="219"/>
        <c:axId val="920541368"/>
        <c:axId val="920542008"/>
      </c:barChart>
      <c:catAx>
        <c:axId val="920541368"/>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2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crossAx val="920542008"/>
        <c:crosses val="autoZero"/>
        <c:auto val="1"/>
        <c:lblAlgn val="ctr"/>
        <c:lblOffset val="100"/>
        <c:noMultiLvlLbl val="0"/>
      </c:catAx>
      <c:valAx>
        <c:axId val="920542008"/>
        <c:scaling>
          <c:orientation val="minMax"/>
        </c:scaling>
        <c:delete val="1"/>
        <c:axPos val="l"/>
        <c:numFmt formatCode="0%" sourceLinked="1"/>
        <c:majorTickMark val="out"/>
        <c:minorTickMark val="none"/>
        <c:tickLblPos val="nextTo"/>
        <c:crossAx val="92054136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solidFill>
            <a:srgbClr val="1F1A62"/>
          </a:solidFill>
          <a:latin typeface="Helvetica" panose="020B0604020202020204" pitchFamily="34" charset="0"/>
          <a:cs typeface="Helvetica"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9490715072495013E-3"/>
          <c:y val="0.22627352621189711"/>
          <c:w val="0.98815932236444992"/>
          <c:h val="0.61188769907078533"/>
        </c:manualLayout>
      </c:layout>
      <c:barChart>
        <c:barDir val="col"/>
        <c:grouping val="clustered"/>
        <c:varyColors val="0"/>
        <c:ser>
          <c:idx val="0"/>
          <c:order val="0"/>
          <c:tx>
            <c:strRef>
              <c:f>Sheet1!$B$1</c:f>
              <c:strCache>
                <c:ptCount val="1"/>
                <c:pt idx="0">
                  <c:v>Not daily</c:v>
                </c:pt>
              </c:strCache>
            </c:strRef>
          </c:tx>
          <c:spPr>
            <a:solidFill>
              <a:srgbClr val="00C0F3"/>
            </a:solidFill>
            <a:ln>
              <a:noFill/>
            </a:ln>
            <a:effectLst/>
          </c:spPr>
          <c:invertIfNegative val="0"/>
          <c:dPt>
            <c:idx val="1"/>
            <c:invertIfNegative val="0"/>
            <c:bubble3D val="0"/>
            <c:spPr>
              <a:solidFill>
                <a:srgbClr val="00C0F3"/>
              </a:solidFill>
              <a:ln>
                <a:noFill/>
              </a:ln>
              <a:effectLst/>
            </c:spPr>
            <c:extLst>
              <c:ext xmlns:c16="http://schemas.microsoft.com/office/drawing/2014/chart" uri="{C3380CC4-5D6E-409C-BE32-E72D297353CC}">
                <c16:uniqueId val="{00000005-4DF2-4F13-9B4D-F300C4C7A719}"/>
              </c:ext>
            </c:extLst>
          </c:dPt>
          <c:dPt>
            <c:idx val="2"/>
            <c:invertIfNegative val="0"/>
            <c:bubble3D val="0"/>
            <c:spPr>
              <a:solidFill>
                <a:srgbClr val="00C0F3"/>
              </a:solidFill>
              <a:ln>
                <a:noFill/>
              </a:ln>
              <a:effectLst/>
            </c:spPr>
            <c:extLst>
              <c:ext xmlns:c16="http://schemas.microsoft.com/office/drawing/2014/chart" uri="{C3380CC4-5D6E-409C-BE32-E72D297353CC}">
                <c16:uniqueId val="{00000006-4DF2-4F13-9B4D-F300C4C7A719}"/>
              </c:ext>
            </c:extLst>
          </c:dPt>
          <c:dPt>
            <c:idx val="3"/>
            <c:invertIfNegative val="0"/>
            <c:bubble3D val="0"/>
            <c:spPr>
              <a:solidFill>
                <a:srgbClr val="00C0F3"/>
              </a:solidFill>
              <a:ln>
                <a:noFill/>
              </a:ln>
              <a:effectLst/>
            </c:spPr>
            <c:extLst>
              <c:ext xmlns:c16="http://schemas.microsoft.com/office/drawing/2014/chart" uri="{C3380CC4-5D6E-409C-BE32-E72D297353CC}">
                <c16:uniqueId val="{00000007-4DF2-4F13-9B4D-F300C4C7A719}"/>
              </c:ext>
            </c:extLst>
          </c:dPt>
          <c:dPt>
            <c:idx val="4"/>
            <c:invertIfNegative val="0"/>
            <c:bubble3D val="0"/>
            <c:spPr>
              <a:solidFill>
                <a:srgbClr val="00C0F3"/>
              </a:solidFill>
              <a:ln>
                <a:noFill/>
              </a:ln>
              <a:effectLst/>
            </c:spPr>
            <c:extLst>
              <c:ext xmlns:c16="http://schemas.microsoft.com/office/drawing/2014/chart" uri="{C3380CC4-5D6E-409C-BE32-E72D297353CC}">
                <c16:uniqueId val="{00000008-4DF2-4F13-9B4D-F300C4C7A719}"/>
              </c:ext>
            </c:extLst>
          </c:dPt>
          <c:dPt>
            <c:idx val="5"/>
            <c:invertIfNegative val="0"/>
            <c:bubble3D val="0"/>
            <c:spPr>
              <a:solidFill>
                <a:srgbClr val="00C0F3"/>
              </a:solidFill>
              <a:ln>
                <a:noFill/>
              </a:ln>
              <a:effectLst/>
            </c:spPr>
            <c:extLst>
              <c:ext xmlns:c16="http://schemas.microsoft.com/office/drawing/2014/chart" uri="{C3380CC4-5D6E-409C-BE32-E72D297353CC}">
                <c16:uniqueId val="{00000009-4DF2-4F13-9B4D-F300C4C7A719}"/>
              </c:ext>
            </c:extLst>
          </c:dPt>
          <c:dLbls>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A18-24</c:v>
                </c:pt>
                <c:pt idx="1">
                  <c:v>A25-44</c:v>
                </c:pt>
                <c:pt idx="2">
                  <c:v>A45-54</c:v>
                </c:pt>
                <c:pt idx="3">
                  <c:v>Hispanic A18+</c:v>
                </c:pt>
                <c:pt idx="4">
                  <c:v>HHI $100K+</c:v>
                </c:pt>
                <c:pt idx="5">
                  <c:v>HH w/ Children</c:v>
                </c:pt>
              </c:strCache>
            </c:strRef>
          </c:cat>
          <c:val>
            <c:numRef>
              <c:f>Sheet1!$B$2:$B$7</c:f>
              <c:numCache>
                <c:formatCode>0%</c:formatCode>
                <c:ptCount val="6"/>
                <c:pt idx="0">
                  <c:v>0.42</c:v>
                </c:pt>
                <c:pt idx="1">
                  <c:v>0.41</c:v>
                </c:pt>
                <c:pt idx="2">
                  <c:v>0.6</c:v>
                </c:pt>
                <c:pt idx="3">
                  <c:v>0.54</c:v>
                </c:pt>
                <c:pt idx="4">
                  <c:v>0.52</c:v>
                </c:pt>
                <c:pt idx="5">
                  <c:v>0.47</c:v>
                </c:pt>
              </c:numCache>
            </c:numRef>
          </c:val>
          <c:extLst>
            <c:ext xmlns:c16="http://schemas.microsoft.com/office/drawing/2014/chart" uri="{C3380CC4-5D6E-409C-BE32-E72D297353CC}">
              <c16:uniqueId val="{00000000-5376-4138-9994-7BE22A81090D}"/>
            </c:ext>
          </c:extLst>
        </c:ser>
        <c:ser>
          <c:idx val="1"/>
          <c:order val="1"/>
          <c:tx>
            <c:strRef>
              <c:f>Sheet1!$C$1</c:f>
              <c:strCache>
                <c:ptCount val="1"/>
                <c:pt idx="0">
                  <c:v>Daily or multiple times a day</c:v>
                </c:pt>
              </c:strCache>
            </c:strRef>
          </c:tx>
          <c:spPr>
            <a:solidFill>
              <a:srgbClr val="E84A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A18-24</c:v>
                </c:pt>
                <c:pt idx="1">
                  <c:v>A25-44</c:v>
                </c:pt>
                <c:pt idx="2">
                  <c:v>A45-54</c:v>
                </c:pt>
                <c:pt idx="3">
                  <c:v>Hispanic A18+</c:v>
                </c:pt>
                <c:pt idx="4">
                  <c:v>HHI $100K+</c:v>
                </c:pt>
                <c:pt idx="5">
                  <c:v>HH w/ Children</c:v>
                </c:pt>
              </c:strCache>
            </c:strRef>
          </c:cat>
          <c:val>
            <c:numRef>
              <c:f>Sheet1!$C$2:$C$7</c:f>
              <c:numCache>
                <c:formatCode>0%</c:formatCode>
                <c:ptCount val="6"/>
                <c:pt idx="0">
                  <c:v>0.57999999999999996</c:v>
                </c:pt>
                <c:pt idx="1">
                  <c:v>0.59</c:v>
                </c:pt>
                <c:pt idx="2">
                  <c:v>0.4</c:v>
                </c:pt>
                <c:pt idx="3">
                  <c:v>0.46</c:v>
                </c:pt>
                <c:pt idx="4">
                  <c:v>0.48</c:v>
                </c:pt>
                <c:pt idx="5">
                  <c:v>0.53</c:v>
                </c:pt>
              </c:numCache>
            </c:numRef>
          </c:val>
          <c:extLst>
            <c:ext xmlns:c16="http://schemas.microsoft.com/office/drawing/2014/chart" uri="{C3380CC4-5D6E-409C-BE32-E72D297353CC}">
              <c16:uniqueId val="{00000017-6B56-4445-9ABD-175586A2AB72}"/>
            </c:ext>
          </c:extLst>
        </c:ser>
        <c:dLbls>
          <c:showLegendKey val="0"/>
          <c:showVal val="0"/>
          <c:showCatName val="0"/>
          <c:showSerName val="0"/>
          <c:showPercent val="0"/>
          <c:showBubbleSize val="0"/>
        </c:dLbls>
        <c:gapWidth val="219"/>
        <c:axId val="920541368"/>
        <c:axId val="920542008"/>
      </c:barChart>
      <c:catAx>
        <c:axId val="920541368"/>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2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crossAx val="920542008"/>
        <c:crosses val="autoZero"/>
        <c:auto val="1"/>
        <c:lblAlgn val="ctr"/>
        <c:lblOffset val="100"/>
        <c:noMultiLvlLbl val="0"/>
      </c:catAx>
      <c:valAx>
        <c:axId val="920542008"/>
        <c:scaling>
          <c:orientation val="minMax"/>
        </c:scaling>
        <c:delete val="1"/>
        <c:axPos val="l"/>
        <c:numFmt formatCode="0%" sourceLinked="1"/>
        <c:majorTickMark val="out"/>
        <c:minorTickMark val="none"/>
        <c:tickLblPos val="nextTo"/>
        <c:crossAx val="920541368"/>
        <c:crosses val="autoZero"/>
        <c:crossBetween val="between"/>
      </c:valAx>
      <c:spPr>
        <a:noFill/>
        <a:ln>
          <a:noFill/>
        </a:ln>
        <a:effectLst/>
      </c:spPr>
    </c:plotArea>
    <c:legend>
      <c:legendPos val="t"/>
      <c:layout>
        <c:manualLayout>
          <c:xMode val="edge"/>
          <c:yMode val="edge"/>
          <c:x val="0.2293215641704999"/>
          <c:y val="9.5465504196347847E-2"/>
          <c:w val="0.39946982677345128"/>
          <c:h val="6.5628829458713095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solidFill>
            <a:srgbClr val="1F1A62"/>
          </a:solidFill>
          <a:latin typeface="Helvetica" panose="020B0604020202020204" pitchFamily="34" charset="0"/>
          <a:cs typeface="Helvetica" panose="020B06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4653545415256826"/>
          <c:y val="0.10054809823117583"/>
          <c:w val="0.29698544308467467"/>
          <c:h val="0.89945190176882417"/>
        </c:manualLayout>
      </c:layout>
      <c:pieChart>
        <c:varyColors val="1"/>
        <c:ser>
          <c:idx val="0"/>
          <c:order val="0"/>
          <c:tx>
            <c:strRef>
              <c:f>Sheet1!$B$1</c:f>
              <c:strCache>
                <c:ptCount val="1"/>
                <c:pt idx="0">
                  <c:v>P18+</c:v>
                </c:pt>
              </c:strCache>
            </c:strRef>
          </c:tx>
          <c:spPr>
            <a:solidFill>
              <a:srgbClr val="66C5AD"/>
            </a:solidFill>
          </c:spPr>
          <c:dPt>
            <c:idx val="0"/>
            <c:bubble3D val="0"/>
            <c:spPr>
              <a:solidFill>
                <a:srgbClr val="1B1464"/>
              </a:solidFill>
              <a:ln>
                <a:noFill/>
              </a:ln>
              <a:effectLst/>
            </c:spPr>
            <c:extLst>
              <c:ext xmlns:c16="http://schemas.microsoft.com/office/drawing/2014/chart" uri="{C3380CC4-5D6E-409C-BE32-E72D297353CC}">
                <c16:uniqueId val="{00000000-6411-480E-9839-DCEAA893F400}"/>
              </c:ext>
            </c:extLst>
          </c:dPt>
          <c:dPt>
            <c:idx val="1"/>
            <c:bubble3D val="0"/>
            <c:spPr>
              <a:solidFill>
                <a:srgbClr val="00C0F3"/>
              </a:solidFill>
              <a:ln>
                <a:noFill/>
              </a:ln>
              <a:effectLst/>
            </c:spPr>
            <c:extLst>
              <c:ext xmlns:c16="http://schemas.microsoft.com/office/drawing/2014/chart" uri="{C3380CC4-5D6E-409C-BE32-E72D297353CC}">
                <c16:uniqueId val="{00000001-6411-480E-9839-DCEAA893F400}"/>
              </c:ext>
            </c:extLst>
          </c:dPt>
          <c:dPt>
            <c:idx val="2"/>
            <c:bubble3D val="0"/>
            <c:spPr>
              <a:solidFill>
                <a:srgbClr val="66C5AD"/>
              </a:solidFill>
              <a:ln>
                <a:noFill/>
              </a:ln>
              <a:effectLst/>
            </c:spPr>
            <c:extLst>
              <c:ext xmlns:c16="http://schemas.microsoft.com/office/drawing/2014/chart" uri="{C3380CC4-5D6E-409C-BE32-E72D297353CC}">
                <c16:uniqueId val="{00000002-6411-480E-9839-DCEAA893F400}"/>
              </c:ext>
            </c:extLst>
          </c:dPt>
          <c:dLbls>
            <c:dLbl>
              <c:idx val="0"/>
              <c:layout>
                <c:manualLayout>
                  <c:x val="0.10021406360349534"/>
                  <c:y val="-7.6741669537705989E-2"/>
                </c:manualLayout>
              </c:layout>
              <c:spPr>
                <a:noFill/>
                <a:ln>
                  <a:noFill/>
                </a:ln>
                <a:effectLst/>
              </c:spPr>
              <c:txPr>
                <a:bodyPr rot="0" spcFirstLastPara="1" vertOverflow="ellipsis" vert="horz" wrap="square" anchor="ctr" anchorCtr="1"/>
                <a:lstStyle/>
                <a:p>
                  <a:pPr>
                    <a:defRPr sz="2400" b="1" i="0" u="none" strike="noStrike" kern="1200" baseline="0">
                      <a:solidFill>
                        <a:schemeClr val="bg1"/>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411-480E-9839-DCEAA893F400}"/>
                </c:ext>
              </c:extLst>
            </c:dLbl>
            <c:dLbl>
              <c:idx val="1"/>
              <c:layout>
                <c:manualLayout>
                  <c:x val="-7.4036155119164324E-2"/>
                  <c:y val="0.1140545401284471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411-480E-9839-DCEAA893F400}"/>
                </c:ext>
              </c:extLst>
            </c:dLbl>
            <c:dLbl>
              <c:idx val="2"/>
              <c:layout>
                <c:manualLayout>
                  <c:x val="-7.5510187732557521E-2"/>
                  <c:y val="-0.10969830718069722"/>
                </c:manualLayout>
              </c:layout>
              <c:spPr>
                <a:noFill/>
                <a:ln>
                  <a:noFill/>
                </a:ln>
                <a:effectLst/>
              </c:spPr>
              <c:txPr>
                <a:bodyPr rot="0" spcFirstLastPara="1" vertOverflow="ellipsis" vert="horz" wrap="square" anchor="ctr" anchorCtr="1"/>
                <a:lstStyle/>
                <a:p>
                  <a:pPr>
                    <a:defRPr sz="18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411-480E-9839-DCEAA893F400}"/>
                </c:ext>
              </c:extLst>
            </c:dLbl>
            <c:spPr>
              <a:noFill/>
              <a:ln>
                <a:noFill/>
              </a:ln>
              <a:effectLst/>
            </c:spPr>
            <c:txPr>
              <a:bodyPr rot="0" spcFirstLastPara="1" vertOverflow="ellipsis" vert="horz" wrap="square" anchor="ctr" anchorCtr="1"/>
              <a:lstStyle/>
              <a:p>
                <a:pPr>
                  <a:defRPr sz="20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Paid Subscription</c:v>
                </c:pt>
                <c:pt idx="1">
                  <c:v>Ad-Supported Subscription</c:v>
                </c:pt>
                <c:pt idx="2">
                  <c:v>vMVPD</c:v>
                </c:pt>
              </c:strCache>
            </c:strRef>
          </c:cat>
          <c:val>
            <c:numRef>
              <c:f>Sheet1!$B$2:$B$4</c:f>
              <c:numCache>
                <c:formatCode>0%</c:formatCode>
                <c:ptCount val="3"/>
                <c:pt idx="0">
                  <c:v>0.69</c:v>
                </c:pt>
                <c:pt idx="1">
                  <c:v>0.21</c:v>
                </c:pt>
                <c:pt idx="2">
                  <c:v>0.1</c:v>
                </c:pt>
              </c:numCache>
            </c:numRef>
          </c:val>
          <c:extLst>
            <c:ext xmlns:c16="http://schemas.microsoft.com/office/drawing/2014/chart" uri="{C3380CC4-5D6E-409C-BE32-E72D297353CC}">
              <c16:uniqueId val="{0000000D-17E3-47F3-8B8C-E7CFC311C5F0}"/>
            </c:ext>
          </c:extLst>
        </c:ser>
        <c:dLbls>
          <c:showLegendKey val="0"/>
          <c:showVal val="0"/>
          <c:showCatName val="0"/>
          <c:showSerName val="0"/>
          <c:showPercent val="0"/>
          <c:showBubbleSize val="0"/>
          <c:showLeaderLines val="1"/>
        </c:dLbls>
        <c:firstSliceAng val="137"/>
      </c:pieChart>
      <c:spPr>
        <a:noFill/>
        <a:ln>
          <a:noFill/>
        </a:ln>
        <a:effectLst/>
      </c:spPr>
    </c:plotArea>
    <c:legend>
      <c:legendPos val="r"/>
      <c:layout>
        <c:manualLayout>
          <c:xMode val="edge"/>
          <c:yMode val="edge"/>
          <c:x val="0.26687402628888257"/>
          <c:y val="1.6217435198576748E-2"/>
          <c:w val="0.46324645563882827"/>
          <c:h val="5.3520856260147076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solidFill>
            <a:srgbClr val="1F1A62"/>
          </a:solidFill>
          <a:latin typeface="Helvetica" panose="020B0604020202020204" pitchFamily="34" charset="0"/>
          <a:cs typeface="Helvetica" panose="020B0604020202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4653545415256826"/>
          <c:y val="0.10054809823117583"/>
          <c:w val="0.29698544308467467"/>
          <c:h val="0.89945190176882417"/>
        </c:manualLayout>
      </c:layout>
      <c:pieChart>
        <c:varyColors val="1"/>
        <c:dLbls>
          <c:showLegendKey val="0"/>
          <c:showVal val="0"/>
          <c:showCatName val="0"/>
          <c:showSerName val="0"/>
          <c:showPercent val="0"/>
          <c:showBubbleSize val="0"/>
          <c:showLeaderLines val="0"/>
        </c:dLbls>
        <c:firstSliceAng val="137"/>
      </c:pieChart>
      <c:spPr>
        <a:noFill/>
        <a:ln>
          <a:noFill/>
        </a:ln>
        <a:effectLst/>
      </c:spPr>
    </c:plotArea>
    <c:legend>
      <c:legendPos val="r"/>
      <c:layout>
        <c:manualLayout>
          <c:xMode val="edge"/>
          <c:yMode val="edge"/>
          <c:x val="0.26687402628888257"/>
          <c:y val="1.6217435198576748E-2"/>
          <c:w val="0.46324645563882827"/>
          <c:h val="5.3520856260147076E-2"/>
        </c:manualLayout>
      </c:layout>
      <c:overlay val="0"/>
      <c:spPr>
        <a:noFill/>
        <a:ln>
          <a:noFill/>
        </a:ln>
        <a:effectLst/>
      </c:spPr>
      <c:txPr>
        <a:bodyPr rot="0" spcFirstLastPara="1" vertOverflow="ellipsis" vert="horz" wrap="square" anchor="ctr" anchorCtr="1"/>
        <a:lstStyle/>
        <a:p>
          <a:pPr>
            <a:defRPr sz="1400" b="0"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solidFill>
            <a:srgbClr val="1F1A62"/>
          </a:solidFill>
          <a:latin typeface="Helvetica" panose="020B0604020202020204" pitchFamily="34" charset="0"/>
          <a:cs typeface="Helvetica" panose="020B0604020202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977227420363934E-3"/>
          <c:y val="0.21717948632489326"/>
          <c:w val="0.9869409505368707"/>
          <c:h val="0.61188769907078533"/>
        </c:manualLayout>
      </c:layout>
      <c:barChart>
        <c:barDir val="col"/>
        <c:grouping val="clustered"/>
        <c:varyColors val="0"/>
        <c:ser>
          <c:idx val="0"/>
          <c:order val="0"/>
          <c:tx>
            <c:strRef>
              <c:f>Sheet1!$B$1</c:f>
              <c:strCache>
                <c:ptCount val="1"/>
                <c:pt idx="0">
                  <c:v>Column2</c:v>
                </c:pt>
              </c:strCache>
            </c:strRef>
          </c:tx>
          <c:spPr>
            <a:solidFill>
              <a:srgbClr val="1F1A62"/>
            </a:solidFill>
            <a:ln>
              <a:noFill/>
            </a:ln>
            <a:effectLst/>
          </c:spPr>
          <c:invertIfNegative val="0"/>
          <c:dPt>
            <c:idx val="0"/>
            <c:invertIfNegative val="0"/>
            <c:bubble3D val="0"/>
            <c:spPr>
              <a:solidFill>
                <a:srgbClr val="002060"/>
              </a:solidFill>
              <a:ln>
                <a:noFill/>
              </a:ln>
              <a:effectLst/>
            </c:spPr>
            <c:extLst>
              <c:ext xmlns:c16="http://schemas.microsoft.com/office/drawing/2014/chart" uri="{C3380CC4-5D6E-409C-BE32-E72D297353CC}">
                <c16:uniqueId val="{00000001-8F24-4440-A0B9-5404EF9A857A}"/>
              </c:ext>
            </c:extLst>
          </c:dPt>
          <c:dPt>
            <c:idx val="1"/>
            <c:invertIfNegative val="0"/>
            <c:bubble3D val="0"/>
            <c:spPr>
              <a:solidFill>
                <a:srgbClr val="E84A99"/>
              </a:solidFill>
              <a:ln>
                <a:noFill/>
              </a:ln>
              <a:effectLst/>
            </c:spPr>
            <c:extLst>
              <c:ext xmlns:c16="http://schemas.microsoft.com/office/drawing/2014/chart" uri="{C3380CC4-5D6E-409C-BE32-E72D297353CC}">
                <c16:uniqueId val="{00000000-FB54-4D1C-81A3-E1A83AB123B1}"/>
              </c:ext>
            </c:extLst>
          </c:dPt>
          <c:dPt>
            <c:idx val="2"/>
            <c:invertIfNegative val="0"/>
            <c:bubble3D val="0"/>
            <c:spPr>
              <a:solidFill>
                <a:srgbClr val="00C0F3"/>
              </a:solidFill>
              <a:ln>
                <a:noFill/>
              </a:ln>
              <a:effectLst/>
            </c:spPr>
            <c:extLst>
              <c:ext xmlns:c16="http://schemas.microsoft.com/office/drawing/2014/chart" uri="{C3380CC4-5D6E-409C-BE32-E72D297353CC}">
                <c16:uniqueId val="{00000001-FB54-4D1C-81A3-E1A83AB123B1}"/>
              </c:ext>
            </c:extLst>
          </c:dPt>
          <c:dPt>
            <c:idx val="3"/>
            <c:invertIfNegative val="0"/>
            <c:bubble3D val="0"/>
            <c:spPr>
              <a:solidFill>
                <a:srgbClr val="7030A0"/>
              </a:solidFill>
              <a:ln>
                <a:noFill/>
              </a:ln>
              <a:effectLst/>
            </c:spPr>
            <c:extLst>
              <c:ext xmlns:c16="http://schemas.microsoft.com/office/drawing/2014/chart" uri="{C3380CC4-5D6E-409C-BE32-E72D297353CC}">
                <c16:uniqueId val="{00000003-FB54-4D1C-81A3-E1A83AB123B1}"/>
              </c:ext>
            </c:extLst>
          </c:dPt>
          <c:dPt>
            <c:idx val="4"/>
            <c:invertIfNegative val="0"/>
            <c:bubble3D val="0"/>
            <c:spPr>
              <a:solidFill>
                <a:srgbClr val="66C5AD"/>
              </a:solidFill>
              <a:ln>
                <a:noFill/>
              </a:ln>
              <a:effectLst/>
            </c:spPr>
            <c:extLst>
              <c:ext xmlns:c16="http://schemas.microsoft.com/office/drawing/2014/chart" uri="{C3380CC4-5D6E-409C-BE32-E72D297353CC}">
                <c16:uniqueId val="{00000004-FB54-4D1C-81A3-E1A83AB123B1}"/>
              </c:ext>
            </c:extLst>
          </c:dPt>
          <c:dLbls>
            <c:spPr>
              <a:noFill/>
              <a:ln>
                <a:noFill/>
              </a:ln>
              <a:effectLst/>
            </c:spPr>
            <c:txPr>
              <a:bodyPr rot="0" spcFirstLastPara="1" vertOverflow="ellipsis" vert="horz" wrap="square" anchor="ctr" anchorCtr="1"/>
              <a:lstStyle/>
              <a:p>
                <a:pPr>
                  <a:defRPr sz="18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A18+</c:v>
                </c:pt>
                <c:pt idx="1">
                  <c:v>AVOD Users</c:v>
                </c:pt>
                <c:pt idx="2">
                  <c:v>SVOD Users</c:v>
                </c:pt>
                <c:pt idx="3">
                  <c:v>A18-24</c:v>
                </c:pt>
                <c:pt idx="4">
                  <c:v>A25-44</c:v>
                </c:pt>
              </c:strCache>
            </c:strRef>
          </c:cat>
          <c:val>
            <c:numRef>
              <c:f>Sheet1!$B$2:$B$6</c:f>
              <c:numCache>
                <c:formatCode>0%</c:formatCode>
                <c:ptCount val="5"/>
                <c:pt idx="0">
                  <c:v>0.63</c:v>
                </c:pt>
                <c:pt idx="1">
                  <c:v>0.67</c:v>
                </c:pt>
                <c:pt idx="2">
                  <c:v>0.66</c:v>
                </c:pt>
                <c:pt idx="3">
                  <c:v>0.74</c:v>
                </c:pt>
                <c:pt idx="4">
                  <c:v>0.66</c:v>
                </c:pt>
              </c:numCache>
            </c:numRef>
          </c:val>
          <c:extLst>
            <c:ext xmlns:c16="http://schemas.microsoft.com/office/drawing/2014/chart" uri="{C3380CC4-5D6E-409C-BE32-E72D297353CC}">
              <c16:uniqueId val="{00000000-4CC3-4EA0-A941-53D4B9A38854}"/>
            </c:ext>
          </c:extLst>
        </c:ser>
        <c:dLbls>
          <c:showLegendKey val="0"/>
          <c:showVal val="0"/>
          <c:showCatName val="0"/>
          <c:showSerName val="0"/>
          <c:showPercent val="0"/>
          <c:showBubbleSize val="0"/>
        </c:dLbls>
        <c:gapWidth val="219"/>
        <c:overlap val="-27"/>
        <c:axId val="920541368"/>
        <c:axId val="920542008"/>
      </c:barChart>
      <c:catAx>
        <c:axId val="920541368"/>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4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crossAx val="920542008"/>
        <c:crosses val="autoZero"/>
        <c:auto val="1"/>
        <c:lblAlgn val="ctr"/>
        <c:lblOffset val="100"/>
        <c:noMultiLvlLbl val="0"/>
      </c:catAx>
      <c:valAx>
        <c:axId val="920542008"/>
        <c:scaling>
          <c:orientation val="minMax"/>
          <c:max val="0.8"/>
        </c:scaling>
        <c:delete val="1"/>
        <c:axPos val="l"/>
        <c:numFmt formatCode="0%" sourceLinked="1"/>
        <c:majorTickMark val="out"/>
        <c:minorTickMark val="none"/>
        <c:tickLblPos val="nextTo"/>
        <c:crossAx val="9205413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solidFill>
            <a:srgbClr val="1F1A62"/>
          </a:solidFill>
          <a:latin typeface="Helvetica" panose="020B0604020202020204" pitchFamily="34" charset="0"/>
          <a:cs typeface="Helvetica" panose="020B060402020202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977227420363934E-3"/>
          <c:y val="0.21717948632489326"/>
          <c:w val="0.9869409505368707"/>
          <c:h val="0.61188769907078533"/>
        </c:manualLayout>
      </c:layout>
      <c:barChart>
        <c:barDir val="col"/>
        <c:grouping val="clustered"/>
        <c:varyColors val="0"/>
        <c:ser>
          <c:idx val="0"/>
          <c:order val="0"/>
          <c:tx>
            <c:strRef>
              <c:f>Sheet1!$B$1</c:f>
              <c:strCache>
                <c:ptCount val="1"/>
                <c:pt idx="0">
                  <c:v>Column2</c:v>
                </c:pt>
              </c:strCache>
            </c:strRef>
          </c:tx>
          <c:spPr>
            <a:solidFill>
              <a:srgbClr val="1F1A62"/>
            </a:solidFill>
            <a:ln>
              <a:noFill/>
            </a:ln>
            <a:effectLst/>
          </c:spPr>
          <c:invertIfNegative val="0"/>
          <c:dPt>
            <c:idx val="1"/>
            <c:invertIfNegative val="0"/>
            <c:bubble3D val="0"/>
            <c:spPr>
              <a:solidFill>
                <a:srgbClr val="00C0F3"/>
              </a:solidFill>
              <a:ln>
                <a:noFill/>
              </a:ln>
              <a:effectLst/>
            </c:spPr>
            <c:extLst>
              <c:ext xmlns:c16="http://schemas.microsoft.com/office/drawing/2014/chart" uri="{C3380CC4-5D6E-409C-BE32-E72D297353CC}">
                <c16:uniqueId val="{00000001-C5C1-45DA-9141-2A5BC7B06A4E}"/>
              </c:ext>
            </c:extLst>
          </c:dPt>
          <c:dPt>
            <c:idx val="2"/>
            <c:invertIfNegative val="0"/>
            <c:bubble3D val="0"/>
            <c:spPr>
              <a:solidFill>
                <a:srgbClr val="66C5AD"/>
              </a:solidFill>
              <a:ln>
                <a:noFill/>
              </a:ln>
              <a:effectLst/>
            </c:spPr>
            <c:extLst>
              <c:ext xmlns:c16="http://schemas.microsoft.com/office/drawing/2014/chart" uri="{C3380CC4-5D6E-409C-BE32-E72D297353CC}">
                <c16:uniqueId val="{00000002-C5C1-45DA-9141-2A5BC7B06A4E}"/>
              </c:ext>
            </c:extLst>
          </c:dPt>
          <c:dPt>
            <c:idx val="3"/>
            <c:invertIfNegative val="0"/>
            <c:bubble3D val="0"/>
            <c:spPr>
              <a:solidFill>
                <a:srgbClr val="E84A99"/>
              </a:solidFill>
              <a:ln>
                <a:noFill/>
              </a:ln>
              <a:effectLst/>
            </c:spPr>
            <c:extLst>
              <c:ext xmlns:c16="http://schemas.microsoft.com/office/drawing/2014/chart" uri="{C3380CC4-5D6E-409C-BE32-E72D297353CC}">
                <c16:uniqueId val="{00000003-C5C1-45DA-9141-2A5BC7B06A4E}"/>
              </c:ext>
            </c:extLst>
          </c:dPt>
          <c:dPt>
            <c:idx val="4"/>
            <c:invertIfNegative val="0"/>
            <c:bubble3D val="0"/>
            <c:spPr>
              <a:solidFill>
                <a:srgbClr val="FFE600"/>
              </a:solidFill>
              <a:ln>
                <a:noFill/>
              </a:ln>
              <a:effectLst/>
            </c:spPr>
            <c:extLst>
              <c:ext xmlns:c16="http://schemas.microsoft.com/office/drawing/2014/chart" uri="{C3380CC4-5D6E-409C-BE32-E72D297353CC}">
                <c16:uniqueId val="{00000004-C5C1-45DA-9141-2A5BC7B06A4E}"/>
              </c:ext>
            </c:extLst>
          </c:dPt>
          <c:dPt>
            <c:idx val="5"/>
            <c:invertIfNegative val="0"/>
            <c:bubble3D val="0"/>
            <c:spPr>
              <a:solidFill>
                <a:srgbClr val="7ED2F6"/>
              </a:solidFill>
              <a:ln>
                <a:noFill/>
              </a:ln>
              <a:effectLst/>
            </c:spPr>
            <c:extLst>
              <c:ext xmlns:c16="http://schemas.microsoft.com/office/drawing/2014/chart" uri="{C3380CC4-5D6E-409C-BE32-E72D297353CC}">
                <c16:uniqueId val="{00000005-C5C1-45DA-9141-2A5BC7B06A4E}"/>
              </c:ext>
            </c:extLst>
          </c:dPt>
          <c:dLbls>
            <c:spPr>
              <a:noFill/>
              <a:ln>
                <a:noFill/>
              </a:ln>
              <a:effectLst/>
            </c:spPr>
            <c:txPr>
              <a:bodyPr rot="0" spcFirstLastPara="1" vertOverflow="ellipsis" vert="horz" wrap="square" anchor="ctr" anchorCtr="1"/>
              <a:lstStyle/>
              <a:p>
                <a:pPr>
                  <a:defRPr sz="16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AVOD Users</c:v>
                </c:pt>
                <c:pt idx="1">
                  <c:v>A18-24</c:v>
                </c:pt>
                <c:pt idx="2">
                  <c:v>A25-44</c:v>
                </c:pt>
                <c:pt idx="3">
                  <c:v>Hispanic A18+</c:v>
                </c:pt>
                <c:pt idx="4">
                  <c:v>HHI $100k+</c:v>
                </c:pt>
                <c:pt idx="5">
                  <c:v>HH with children</c:v>
                </c:pt>
              </c:strCache>
            </c:strRef>
          </c:cat>
          <c:val>
            <c:numRef>
              <c:f>Sheet1!$B$2:$B$7</c:f>
              <c:numCache>
                <c:formatCode>0%</c:formatCode>
                <c:ptCount val="6"/>
                <c:pt idx="0">
                  <c:v>0.46</c:v>
                </c:pt>
                <c:pt idx="1">
                  <c:v>0.42</c:v>
                </c:pt>
                <c:pt idx="2">
                  <c:v>0.34</c:v>
                </c:pt>
                <c:pt idx="3">
                  <c:v>0.39</c:v>
                </c:pt>
                <c:pt idx="4">
                  <c:v>0.28000000000000003</c:v>
                </c:pt>
                <c:pt idx="5">
                  <c:v>0.33</c:v>
                </c:pt>
              </c:numCache>
            </c:numRef>
          </c:val>
          <c:extLst>
            <c:ext xmlns:c16="http://schemas.microsoft.com/office/drawing/2014/chart" uri="{C3380CC4-5D6E-409C-BE32-E72D297353CC}">
              <c16:uniqueId val="{00000000-1EF4-4909-9110-1116811E73D6}"/>
            </c:ext>
          </c:extLst>
        </c:ser>
        <c:dLbls>
          <c:showLegendKey val="0"/>
          <c:showVal val="0"/>
          <c:showCatName val="0"/>
          <c:showSerName val="0"/>
          <c:showPercent val="0"/>
          <c:showBubbleSize val="0"/>
        </c:dLbls>
        <c:gapWidth val="219"/>
        <c:overlap val="-27"/>
        <c:axId val="920541368"/>
        <c:axId val="920542008"/>
      </c:barChart>
      <c:catAx>
        <c:axId val="920541368"/>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2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crossAx val="920542008"/>
        <c:crosses val="autoZero"/>
        <c:auto val="1"/>
        <c:lblAlgn val="ctr"/>
        <c:lblOffset val="100"/>
        <c:noMultiLvlLbl val="0"/>
      </c:catAx>
      <c:valAx>
        <c:axId val="920542008"/>
        <c:scaling>
          <c:orientation val="minMax"/>
          <c:max val="0.5"/>
        </c:scaling>
        <c:delete val="1"/>
        <c:axPos val="l"/>
        <c:numFmt formatCode="0%" sourceLinked="1"/>
        <c:majorTickMark val="out"/>
        <c:minorTickMark val="none"/>
        <c:tickLblPos val="nextTo"/>
        <c:crossAx val="9205413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solidFill>
            <a:srgbClr val="1F1A62"/>
          </a:solidFill>
          <a:latin typeface="Helvetica" panose="020B0604020202020204" pitchFamily="34" charset="0"/>
          <a:cs typeface="Helvetica" panose="020B060402020202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2/12 - 2/25</c:v>
                </c:pt>
              </c:strCache>
            </c:strRef>
          </c:tx>
          <c:spPr>
            <a:solidFill>
              <a:srgbClr val="1F1A6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Roku</c:v>
                </c:pt>
                <c:pt idx="1">
                  <c:v>Pluto TV</c:v>
                </c:pt>
                <c:pt idx="2">
                  <c:v>Tubi</c:v>
                </c:pt>
                <c:pt idx="3">
                  <c:v>IMDB TV</c:v>
                </c:pt>
                <c:pt idx="4">
                  <c:v>Vudu</c:v>
                </c:pt>
                <c:pt idx="5">
                  <c:v>Crackle</c:v>
                </c:pt>
                <c:pt idx="6">
                  <c:v>Xumo</c:v>
                </c:pt>
              </c:strCache>
            </c:strRef>
          </c:cat>
          <c:val>
            <c:numRef>
              <c:f>Sheet1!$B$2:$B$8</c:f>
              <c:numCache>
                <c:formatCode>0%</c:formatCode>
                <c:ptCount val="7"/>
                <c:pt idx="0">
                  <c:v>0.16</c:v>
                </c:pt>
                <c:pt idx="1">
                  <c:v>0.11</c:v>
                </c:pt>
                <c:pt idx="2">
                  <c:v>0.1</c:v>
                </c:pt>
                <c:pt idx="3">
                  <c:v>0.11</c:v>
                </c:pt>
                <c:pt idx="4">
                  <c:v>7.0000000000000007E-2</c:v>
                </c:pt>
                <c:pt idx="5">
                  <c:v>0.09</c:v>
                </c:pt>
                <c:pt idx="6">
                  <c:v>0.02</c:v>
                </c:pt>
              </c:numCache>
            </c:numRef>
          </c:val>
          <c:extLst>
            <c:ext xmlns:c16="http://schemas.microsoft.com/office/drawing/2014/chart" uri="{C3380CC4-5D6E-409C-BE32-E72D297353CC}">
              <c16:uniqueId val="{00000000-A103-4C62-AEA6-222F34090538}"/>
            </c:ext>
          </c:extLst>
        </c:ser>
        <c:ser>
          <c:idx val="2"/>
          <c:order val="1"/>
          <c:tx>
            <c:strRef>
              <c:f>Sheet1!$C$1</c:f>
              <c:strCache>
                <c:ptCount val="1"/>
                <c:pt idx="0">
                  <c:v>4/22 - 5/5</c:v>
                </c:pt>
              </c:strCache>
            </c:strRef>
          </c:tx>
          <c:spPr>
            <a:solidFill>
              <a:srgbClr val="00C0F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Roku</c:v>
                </c:pt>
                <c:pt idx="1">
                  <c:v>Pluto TV</c:v>
                </c:pt>
                <c:pt idx="2">
                  <c:v>Tubi</c:v>
                </c:pt>
                <c:pt idx="3">
                  <c:v>IMDB TV</c:v>
                </c:pt>
                <c:pt idx="4">
                  <c:v>Vudu</c:v>
                </c:pt>
                <c:pt idx="5">
                  <c:v>Crackle</c:v>
                </c:pt>
                <c:pt idx="6">
                  <c:v>Xumo</c:v>
                </c:pt>
              </c:strCache>
            </c:strRef>
          </c:cat>
          <c:val>
            <c:numRef>
              <c:f>Sheet1!$C$2:$C$8</c:f>
              <c:numCache>
                <c:formatCode>0%</c:formatCode>
                <c:ptCount val="7"/>
                <c:pt idx="0">
                  <c:v>0.2</c:v>
                </c:pt>
                <c:pt idx="1">
                  <c:v>0.12</c:v>
                </c:pt>
                <c:pt idx="2">
                  <c:v>0.12</c:v>
                </c:pt>
                <c:pt idx="3">
                  <c:v>0.12</c:v>
                </c:pt>
                <c:pt idx="4">
                  <c:v>0.09</c:v>
                </c:pt>
                <c:pt idx="5">
                  <c:v>0.09</c:v>
                </c:pt>
                <c:pt idx="6">
                  <c:v>0.02</c:v>
                </c:pt>
              </c:numCache>
            </c:numRef>
          </c:val>
          <c:extLst>
            <c:ext xmlns:c16="http://schemas.microsoft.com/office/drawing/2014/chart" uri="{C3380CC4-5D6E-409C-BE32-E72D297353CC}">
              <c16:uniqueId val="{00000002-A103-4C62-AEA6-222F34090538}"/>
            </c:ext>
          </c:extLst>
        </c:ser>
        <c:dLbls>
          <c:showLegendKey val="0"/>
          <c:showVal val="0"/>
          <c:showCatName val="0"/>
          <c:showSerName val="0"/>
          <c:showPercent val="0"/>
          <c:showBubbleSize val="0"/>
        </c:dLbls>
        <c:gapWidth val="219"/>
        <c:overlap val="-27"/>
        <c:axId val="779706000"/>
        <c:axId val="1497859888"/>
      </c:barChart>
      <c:catAx>
        <c:axId val="779706000"/>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4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crossAx val="1497859888"/>
        <c:crosses val="autoZero"/>
        <c:auto val="1"/>
        <c:lblAlgn val="ctr"/>
        <c:lblOffset val="100"/>
        <c:noMultiLvlLbl val="0"/>
      </c:catAx>
      <c:valAx>
        <c:axId val="1497859888"/>
        <c:scaling>
          <c:orientation val="minMax"/>
          <c:max val="0.5"/>
        </c:scaling>
        <c:delete val="1"/>
        <c:axPos val="l"/>
        <c:numFmt formatCode="0%" sourceLinked="1"/>
        <c:majorTickMark val="none"/>
        <c:minorTickMark val="none"/>
        <c:tickLblPos val="nextTo"/>
        <c:crossAx val="779706000"/>
        <c:crosses val="autoZero"/>
        <c:crossBetween val="between"/>
      </c:valAx>
      <c:spPr>
        <a:noFill/>
        <a:ln>
          <a:noFill/>
        </a:ln>
        <a:effectLst/>
      </c:spPr>
    </c:plotArea>
    <c:legend>
      <c:legendPos val="b"/>
      <c:layout>
        <c:manualLayout>
          <c:xMode val="edge"/>
          <c:yMode val="edge"/>
          <c:x val="0.28136953028039435"/>
          <c:y val="0.12945156808989317"/>
          <c:w val="0.42500211285648215"/>
          <c:h val="9.2947177424827498E-2"/>
        </c:manualLayout>
      </c:layout>
      <c:overlay val="0"/>
      <c:spPr>
        <a:noFill/>
        <a:ln>
          <a:noFill/>
        </a:ln>
        <a:effectLst/>
      </c:spPr>
      <c:txPr>
        <a:bodyPr rot="0" spcFirstLastPara="1" vertOverflow="ellipsis" vert="horz" wrap="square" anchor="ctr" anchorCtr="1"/>
        <a:lstStyle/>
        <a:p>
          <a:pPr>
            <a:defRPr sz="12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4574806068972086E-3"/>
          <c:y val="0.15440739700916517"/>
          <c:w val="0.99038407369564285"/>
          <c:h val="0.63810687973731217"/>
        </c:manualLayout>
      </c:layout>
      <c:barChart>
        <c:barDir val="col"/>
        <c:grouping val="clustered"/>
        <c:varyColors val="0"/>
        <c:ser>
          <c:idx val="0"/>
          <c:order val="0"/>
          <c:tx>
            <c:strRef>
              <c:f>Sheet1!$B$1</c:f>
              <c:strCache>
                <c:ptCount val="1"/>
                <c:pt idx="0">
                  <c:v>Column2</c:v>
                </c:pt>
              </c:strCache>
            </c:strRef>
          </c:tx>
          <c:spPr>
            <a:solidFill>
              <a:srgbClr val="00C0F3"/>
            </a:solidFill>
            <a:ln>
              <a:no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Hulu</c:v>
                </c:pt>
                <c:pt idx="1">
                  <c:v>Roku</c:v>
                </c:pt>
                <c:pt idx="2">
                  <c:v>Peacock</c:v>
                </c:pt>
                <c:pt idx="3">
                  <c:v>Pluto TV</c:v>
                </c:pt>
                <c:pt idx="4">
                  <c:v>Tubi</c:v>
                </c:pt>
              </c:strCache>
            </c:strRef>
          </c:cat>
          <c:val>
            <c:numRef>
              <c:f>Sheet1!$B$2:$B$6</c:f>
              <c:numCache>
                <c:formatCode>"$"#,##0</c:formatCode>
                <c:ptCount val="5"/>
                <c:pt idx="0">
                  <c:v>546</c:v>
                </c:pt>
                <c:pt idx="1">
                  <c:v>116</c:v>
                </c:pt>
                <c:pt idx="2">
                  <c:v>80</c:v>
                </c:pt>
                <c:pt idx="3">
                  <c:v>80</c:v>
                </c:pt>
                <c:pt idx="4">
                  <c:v>28</c:v>
                </c:pt>
              </c:numCache>
            </c:numRef>
          </c:val>
          <c:extLst>
            <c:ext xmlns:c16="http://schemas.microsoft.com/office/drawing/2014/chart" uri="{C3380CC4-5D6E-409C-BE32-E72D297353CC}">
              <c16:uniqueId val="{00000000-8D94-48EF-9C31-903C5F5A477F}"/>
            </c:ext>
          </c:extLst>
        </c:ser>
        <c:dLbls>
          <c:showLegendKey val="0"/>
          <c:showVal val="0"/>
          <c:showCatName val="0"/>
          <c:showSerName val="0"/>
          <c:showPercent val="0"/>
          <c:showBubbleSize val="0"/>
        </c:dLbls>
        <c:gapWidth val="94"/>
        <c:axId val="920541368"/>
        <c:axId val="920542008"/>
      </c:barChart>
      <c:catAx>
        <c:axId val="920541368"/>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4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crossAx val="920542008"/>
        <c:crosses val="autoZero"/>
        <c:auto val="1"/>
        <c:lblAlgn val="ctr"/>
        <c:lblOffset val="100"/>
        <c:noMultiLvlLbl val="0"/>
      </c:catAx>
      <c:valAx>
        <c:axId val="920542008"/>
        <c:scaling>
          <c:orientation val="minMax"/>
        </c:scaling>
        <c:delete val="1"/>
        <c:axPos val="l"/>
        <c:numFmt formatCode="&quot;$&quot;#,##0" sourceLinked="1"/>
        <c:majorTickMark val="out"/>
        <c:minorTickMark val="none"/>
        <c:tickLblPos val="nextTo"/>
        <c:crossAx val="9205413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solidFill>
            <a:srgbClr val="1F1A62"/>
          </a:solidFill>
          <a:latin typeface="Helvetica" panose="020B0604020202020204" pitchFamily="34" charset="0"/>
          <a:cs typeface="Helvetica" panose="020B0604020202020204" pitchFamily="34"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977227420363934E-3"/>
          <c:y val="0.21717948632489326"/>
          <c:w val="0.9869409505368707"/>
          <c:h val="0.61188769907078533"/>
        </c:manualLayout>
      </c:layout>
      <c:barChart>
        <c:barDir val="col"/>
        <c:grouping val="clustered"/>
        <c:varyColors val="0"/>
        <c:dLbls>
          <c:showLegendKey val="0"/>
          <c:showVal val="0"/>
          <c:showCatName val="0"/>
          <c:showSerName val="0"/>
          <c:showPercent val="0"/>
          <c:showBubbleSize val="0"/>
        </c:dLbls>
        <c:gapWidth val="219"/>
        <c:overlap val="-27"/>
        <c:axId val="920541368"/>
        <c:axId val="920542008"/>
      </c:barChart>
      <c:catAx>
        <c:axId val="920541368"/>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2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crossAx val="920542008"/>
        <c:crosses val="autoZero"/>
        <c:auto val="1"/>
        <c:lblAlgn val="ctr"/>
        <c:lblOffset val="100"/>
        <c:noMultiLvlLbl val="0"/>
      </c:catAx>
      <c:valAx>
        <c:axId val="920542008"/>
        <c:scaling>
          <c:orientation val="minMax"/>
          <c:max val="0.4"/>
          <c:min val="0"/>
        </c:scaling>
        <c:delete val="1"/>
        <c:axPos val="l"/>
        <c:numFmt formatCode="0%" sourceLinked="1"/>
        <c:majorTickMark val="out"/>
        <c:minorTickMark val="none"/>
        <c:tickLblPos val="nextTo"/>
        <c:crossAx val="9205413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solidFill>
            <a:srgbClr val="1F1A62"/>
          </a:solidFill>
          <a:latin typeface="Helvetica" panose="020B0604020202020204" pitchFamily="34" charset="0"/>
          <a:cs typeface="Helvetica"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30EB42-9B34-4562-B0C6-37D4FA850F4D}" type="datetimeFigureOut">
              <a:rPr lang="en-US" smtClean="0"/>
              <a:t>1/7/2021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C4B510-CE14-4E68-B2C5-2CAFC4BFD511}" type="slidenum">
              <a:rPr lang="en-US" smtClean="0"/>
              <a:t>‹#›</a:t>
            </a:fld>
            <a:endParaRPr lang="en-US"/>
          </a:p>
        </p:txBody>
      </p:sp>
    </p:spTree>
    <p:extLst>
      <p:ext uri="{BB962C8B-B14F-4D97-AF65-F5344CB8AC3E}">
        <p14:creationId xmlns:p14="http://schemas.microsoft.com/office/powerpoint/2010/main" val="14228301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4073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68979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C4B510-CE14-4E68-B2C5-2CAFC4BFD511}" type="slidenum">
              <a:rPr lang="en-US" smtClean="0"/>
              <a:t>31</a:t>
            </a:fld>
            <a:endParaRPr lang="en-US"/>
          </a:p>
        </p:txBody>
      </p:sp>
    </p:spTree>
    <p:extLst>
      <p:ext uri="{BB962C8B-B14F-4D97-AF65-F5344CB8AC3E}">
        <p14:creationId xmlns:p14="http://schemas.microsoft.com/office/powerpoint/2010/main" val="6495176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C4B510-CE14-4E68-B2C5-2CAFC4BFD5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7698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C4B510-CE14-4E68-B2C5-2CAFC4BFD5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99164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C4B510-CE14-4E68-B2C5-2CAFC4BFD511}" type="slidenum">
              <a:rPr lang="en-US" smtClean="0"/>
              <a:t>35</a:t>
            </a:fld>
            <a:endParaRPr lang="en-US"/>
          </a:p>
        </p:txBody>
      </p:sp>
    </p:spTree>
    <p:extLst>
      <p:ext uri="{BB962C8B-B14F-4D97-AF65-F5344CB8AC3E}">
        <p14:creationId xmlns:p14="http://schemas.microsoft.com/office/powerpoint/2010/main" val="4441446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C4B510-CE14-4E68-B2C5-2CAFC4BFD511}" type="slidenum">
              <a:rPr lang="en-US" smtClean="0"/>
              <a:t>36</a:t>
            </a:fld>
            <a:endParaRPr lang="en-US"/>
          </a:p>
        </p:txBody>
      </p:sp>
    </p:spTree>
    <p:extLst>
      <p:ext uri="{BB962C8B-B14F-4D97-AF65-F5344CB8AC3E}">
        <p14:creationId xmlns:p14="http://schemas.microsoft.com/office/powerpoint/2010/main" val="2529756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C4B510-CE14-4E68-B2C5-2CAFC4BFD511}" type="slidenum">
              <a:rPr lang="en-US" smtClean="0"/>
              <a:t>7</a:t>
            </a:fld>
            <a:endParaRPr lang="en-US"/>
          </a:p>
        </p:txBody>
      </p:sp>
    </p:spTree>
    <p:extLst>
      <p:ext uri="{BB962C8B-B14F-4D97-AF65-F5344CB8AC3E}">
        <p14:creationId xmlns:p14="http://schemas.microsoft.com/office/powerpoint/2010/main" val="32815943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C4B510-CE14-4E68-B2C5-2CAFC4BFD511}" type="slidenum">
              <a:rPr lang="en-US" smtClean="0"/>
              <a:t>9</a:t>
            </a:fld>
            <a:endParaRPr lang="en-US"/>
          </a:p>
        </p:txBody>
      </p:sp>
    </p:spTree>
    <p:extLst>
      <p:ext uri="{BB962C8B-B14F-4D97-AF65-F5344CB8AC3E}">
        <p14:creationId xmlns:p14="http://schemas.microsoft.com/office/powerpoint/2010/main" val="487964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CC6DD1-72E9-4C98-88FE-C2C9F5A0D5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00870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C4B510-CE14-4E68-B2C5-2CAFC4BFD511}" type="slidenum">
              <a:rPr lang="en-US" smtClean="0"/>
              <a:t>11</a:t>
            </a:fld>
            <a:endParaRPr lang="en-US"/>
          </a:p>
        </p:txBody>
      </p:sp>
    </p:spTree>
    <p:extLst>
      <p:ext uri="{BB962C8B-B14F-4D97-AF65-F5344CB8AC3E}">
        <p14:creationId xmlns:p14="http://schemas.microsoft.com/office/powerpoint/2010/main" val="25296704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C4B510-CE14-4E68-B2C5-2CAFC4BFD511}" type="slidenum">
              <a:rPr lang="en-US" smtClean="0"/>
              <a:t>12</a:t>
            </a:fld>
            <a:endParaRPr lang="en-US"/>
          </a:p>
        </p:txBody>
      </p:sp>
    </p:spTree>
    <p:extLst>
      <p:ext uri="{BB962C8B-B14F-4D97-AF65-F5344CB8AC3E}">
        <p14:creationId xmlns:p14="http://schemas.microsoft.com/office/powerpoint/2010/main" val="850868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C4B510-CE14-4E68-B2C5-2CAFC4BFD511}" type="slidenum">
              <a:rPr lang="en-US" smtClean="0"/>
              <a:t>16</a:t>
            </a:fld>
            <a:endParaRPr lang="en-US"/>
          </a:p>
        </p:txBody>
      </p:sp>
    </p:spTree>
    <p:extLst>
      <p:ext uri="{BB962C8B-B14F-4D97-AF65-F5344CB8AC3E}">
        <p14:creationId xmlns:p14="http://schemas.microsoft.com/office/powerpoint/2010/main" val="35987189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C4B510-CE14-4E68-B2C5-2CAFC4BFD511}" type="slidenum">
              <a:rPr lang="en-US" smtClean="0"/>
              <a:t>26</a:t>
            </a:fld>
            <a:endParaRPr lang="en-US"/>
          </a:p>
        </p:txBody>
      </p:sp>
    </p:spTree>
    <p:extLst>
      <p:ext uri="{BB962C8B-B14F-4D97-AF65-F5344CB8AC3E}">
        <p14:creationId xmlns:p14="http://schemas.microsoft.com/office/powerpoint/2010/main" val="42367748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C4B510-CE14-4E68-B2C5-2CAFC4BFD511}" type="slidenum">
              <a:rPr lang="en-US" smtClean="0"/>
              <a:t>27</a:t>
            </a:fld>
            <a:endParaRPr lang="en-US"/>
          </a:p>
        </p:txBody>
      </p:sp>
    </p:spTree>
    <p:extLst>
      <p:ext uri="{BB962C8B-B14F-4D97-AF65-F5344CB8AC3E}">
        <p14:creationId xmlns:p14="http://schemas.microsoft.com/office/powerpoint/2010/main" val="6570017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7B296-D45B-495F-AEE6-3F12E14DC8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4951B0D-E708-4611-9361-C5A55107F5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B9FDDD-822E-4065-B926-004397FA0D1E}"/>
              </a:ext>
            </a:extLst>
          </p:cNvPr>
          <p:cNvSpPr>
            <a:spLocks noGrp="1"/>
          </p:cNvSpPr>
          <p:nvPr>
            <p:ph type="dt" sz="half" idx="10"/>
          </p:nvPr>
        </p:nvSpPr>
        <p:spPr/>
        <p:txBody>
          <a:bodyPr/>
          <a:lstStyle/>
          <a:p>
            <a:fld id="{5CE62089-C3D5-41ED-B2CE-48D5AD4E3E44}" type="datetimeFigureOut">
              <a:rPr lang="en-US" smtClean="0"/>
              <a:t>1/7/2021</a:t>
            </a:fld>
            <a:endParaRPr lang="en-US"/>
          </a:p>
        </p:txBody>
      </p:sp>
      <p:sp>
        <p:nvSpPr>
          <p:cNvPr id="5" name="Footer Placeholder 4">
            <a:extLst>
              <a:ext uri="{FF2B5EF4-FFF2-40B4-BE49-F238E27FC236}">
                <a16:creationId xmlns:a16="http://schemas.microsoft.com/office/drawing/2014/main" id="{B56FE868-3516-4BAA-B08C-1B71F44094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87FC5B-279C-4006-931A-CC76C977C3B0}"/>
              </a:ext>
            </a:extLst>
          </p:cNvPr>
          <p:cNvSpPr>
            <a:spLocks noGrp="1"/>
          </p:cNvSpPr>
          <p:nvPr>
            <p:ph type="sldNum" sz="quarter" idx="12"/>
          </p:nvPr>
        </p:nvSpPr>
        <p:spPr/>
        <p:txBody>
          <a:bodyPr/>
          <a:lstStyle/>
          <a:p>
            <a:fld id="{4CD876C3-FB2B-4F52-A9AE-6FD8E123CC78}" type="slidenum">
              <a:rPr lang="en-US" smtClean="0"/>
              <a:t>‹#›</a:t>
            </a:fld>
            <a:endParaRPr lang="en-US"/>
          </a:p>
        </p:txBody>
      </p:sp>
    </p:spTree>
    <p:extLst>
      <p:ext uri="{BB962C8B-B14F-4D97-AF65-F5344CB8AC3E}">
        <p14:creationId xmlns:p14="http://schemas.microsoft.com/office/powerpoint/2010/main" val="1131358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2495D-D842-4D7B-82C9-CBB200D6D3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5D1C395-ECBE-45F7-A088-36BF32277F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912A5-A69E-40D6-9DB5-8D4C76F3E025}"/>
              </a:ext>
            </a:extLst>
          </p:cNvPr>
          <p:cNvSpPr>
            <a:spLocks noGrp="1"/>
          </p:cNvSpPr>
          <p:nvPr>
            <p:ph type="dt" sz="half" idx="10"/>
          </p:nvPr>
        </p:nvSpPr>
        <p:spPr/>
        <p:txBody>
          <a:bodyPr/>
          <a:lstStyle/>
          <a:p>
            <a:fld id="{5CE62089-C3D5-41ED-B2CE-48D5AD4E3E44}" type="datetimeFigureOut">
              <a:rPr lang="en-US" smtClean="0"/>
              <a:t>1/7/2021</a:t>
            </a:fld>
            <a:endParaRPr lang="en-US"/>
          </a:p>
        </p:txBody>
      </p:sp>
      <p:sp>
        <p:nvSpPr>
          <p:cNvPr id="5" name="Footer Placeholder 4">
            <a:extLst>
              <a:ext uri="{FF2B5EF4-FFF2-40B4-BE49-F238E27FC236}">
                <a16:creationId xmlns:a16="http://schemas.microsoft.com/office/drawing/2014/main" id="{861849E6-D1A9-4492-9DCD-DD3A557461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8EB15D-889B-4F76-87F8-3CEB0FCE3E3B}"/>
              </a:ext>
            </a:extLst>
          </p:cNvPr>
          <p:cNvSpPr>
            <a:spLocks noGrp="1"/>
          </p:cNvSpPr>
          <p:nvPr>
            <p:ph type="sldNum" sz="quarter" idx="12"/>
          </p:nvPr>
        </p:nvSpPr>
        <p:spPr/>
        <p:txBody>
          <a:bodyPr/>
          <a:lstStyle/>
          <a:p>
            <a:fld id="{4CD876C3-FB2B-4F52-A9AE-6FD8E123CC78}" type="slidenum">
              <a:rPr lang="en-US" smtClean="0"/>
              <a:t>‹#›</a:t>
            </a:fld>
            <a:endParaRPr lang="en-US"/>
          </a:p>
        </p:txBody>
      </p:sp>
    </p:spTree>
    <p:extLst>
      <p:ext uri="{BB962C8B-B14F-4D97-AF65-F5344CB8AC3E}">
        <p14:creationId xmlns:p14="http://schemas.microsoft.com/office/powerpoint/2010/main" val="34102560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6CD2BF-F6FD-48BA-8188-62550C1B9D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05D51E0-6B4E-4E5E-8FCD-83638CBD1F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E354F7-2F11-4D62-9487-6CEE8E21DC9C}"/>
              </a:ext>
            </a:extLst>
          </p:cNvPr>
          <p:cNvSpPr>
            <a:spLocks noGrp="1"/>
          </p:cNvSpPr>
          <p:nvPr>
            <p:ph type="dt" sz="half" idx="10"/>
          </p:nvPr>
        </p:nvSpPr>
        <p:spPr/>
        <p:txBody>
          <a:bodyPr/>
          <a:lstStyle/>
          <a:p>
            <a:fld id="{5CE62089-C3D5-41ED-B2CE-48D5AD4E3E44}" type="datetimeFigureOut">
              <a:rPr lang="en-US" smtClean="0"/>
              <a:t>1/7/2021</a:t>
            </a:fld>
            <a:endParaRPr lang="en-US"/>
          </a:p>
        </p:txBody>
      </p:sp>
      <p:sp>
        <p:nvSpPr>
          <p:cNvPr id="5" name="Footer Placeholder 4">
            <a:extLst>
              <a:ext uri="{FF2B5EF4-FFF2-40B4-BE49-F238E27FC236}">
                <a16:creationId xmlns:a16="http://schemas.microsoft.com/office/drawing/2014/main" id="{13BE2F77-9D3E-464E-BC0A-562B7ADFB8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B80159-05DE-4319-9620-AEDA32A81CEF}"/>
              </a:ext>
            </a:extLst>
          </p:cNvPr>
          <p:cNvSpPr>
            <a:spLocks noGrp="1"/>
          </p:cNvSpPr>
          <p:nvPr>
            <p:ph type="sldNum" sz="quarter" idx="12"/>
          </p:nvPr>
        </p:nvSpPr>
        <p:spPr/>
        <p:txBody>
          <a:bodyPr/>
          <a:lstStyle/>
          <a:p>
            <a:fld id="{4CD876C3-FB2B-4F52-A9AE-6FD8E123CC78}" type="slidenum">
              <a:rPr lang="en-US" smtClean="0"/>
              <a:t>‹#›</a:t>
            </a:fld>
            <a:endParaRPr lang="en-US"/>
          </a:p>
        </p:txBody>
      </p:sp>
    </p:spTree>
    <p:extLst>
      <p:ext uri="{BB962C8B-B14F-4D97-AF65-F5344CB8AC3E}">
        <p14:creationId xmlns:p14="http://schemas.microsoft.com/office/powerpoint/2010/main" val="2142665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98EF7-29B8-43A8-9455-47B3056569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9538A9-77F9-4C76-AEDB-61DFC752C9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DDFF6F-3B2B-40E6-92DE-5BB35E04FE69}"/>
              </a:ext>
            </a:extLst>
          </p:cNvPr>
          <p:cNvSpPr>
            <a:spLocks noGrp="1"/>
          </p:cNvSpPr>
          <p:nvPr>
            <p:ph type="dt" sz="half" idx="10"/>
          </p:nvPr>
        </p:nvSpPr>
        <p:spPr/>
        <p:txBody>
          <a:bodyPr/>
          <a:lstStyle/>
          <a:p>
            <a:fld id="{5CE62089-C3D5-41ED-B2CE-48D5AD4E3E44}" type="datetimeFigureOut">
              <a:rPr lang="en-US" smtClean="0"/>
              <a:t>1/7/2021</a:t>
            </a:fld>
            <a:endParaRPr lang="en-US"/>
          </a:p>
        </p:txBody>
      </p:sp>
      <p:sp>
        <p:nvSpPr>
          <p:cNvPr id="5" name="Footer Placeholder 4">
            <a:extLst>
              <a:ext uri="{FF2B5EF4-FFF2-40B4-BE49-F238E27FC236}">
                <a16:creationId xmlns:a16="http://schemas.microsoft.com/office/drawing/2014/main" id="{D8049664-E622-4743-9A1B-1FA147F6CF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D98513-4E86-428B-B27F-F78A6C8A0517}"/>
              </a:ext>
            </a:extLst>
          </p:cNvPr>
          <p:cNvSpPr>
            <a:spLocks noGrp="1"/>
          </p:cNvSpPr>
          <p:nvPr>
            <p:ph type="sldNum" sz="quarter" idx="12"/>
          </p:nvPr>
        </p:nvSpPr>
        <p:spPr/>
        <p:txBody>
          <a:bodyPr/>
          <a:lstStyle/>
          <a:p>
            <a:fld id="{4CD876C3-FB2B-4F52-A9AE-6FD8E123CC78}" type="slidenum">
              <a:rPr lang="en-US" smtClean="0"/>
              <a:t>‹#›</a:t>
            </a:fld>
            <a:endParaRPr lang="en-US"/>
          </a:p>
        </p:txBody>
      </p:sp>
    </p:spTree>
    <p:extLst>
      <p:ext uri="{BB962C8B-B14F-4D97-AF65-F5344CB8AC3E}">
        <p14:creationId xmlns:p14="http://schemas.microsoft.com/office/powerpoint/2010/main" val="33397003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D333A-6202-4A49-BEA9-4510C5BC50E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B436AB-74A8-4A96-AA1D-7E3CB06448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BE22039-99D8-4372-BB0E-CDC522897942}"/>
              </a:ext>
            </a:extLst>
          </p:cNvPr>
          <p:cNvSpPr>
            <a:spLocks noGrp="1"/>
          </p:cNvSpPr>
          <p:nvPr>
            <p:ph type="dt" sz="half" idx="10"/>
          </p:nvPr>
        </p:nvSpPr>
        <p:spPr/>
        <p:txBody>
          <a:bodyPr/>
          <a:lstStyle/>
          <a:p>
            <a:fld id="{5CE62089-C3D5-41ED-B2CE-48D5AD4E3E44}" type="datetimeFigureOut">
              <a:rPr lang="en-US" smtClean="0"/>
              <a:t>1/7/2021</a:t>
            </a:fld>
            <a:endParaRPr lang="en-US"/>
          </a:p>
        </p:txBody>
      </p:sp>
      <p:sp>
        <p:nvSpPr>
          <p:cNvPr id="5" name="Footer Placeholder 4">
            <a:extLst>
              <a:ext uri="{FF2B5EF4-FFF2-40B4-BE49-F238E27FC236}">
                <a16:creationId xmlns:a16="http://schemas.microsoft.com/office/drawing/2014/main" id="{B9FF6F21-9C0B-4AF4-BBED-99588CE6DF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F99278-2865-4D8E-8BA5-EB36C876A8BE}"/>
              </a:ext>
            </a:extLst>
          </p:cNvPr>
          <p:cNvSpPr>
            <a:spLocks noGrp="1"/>
          </p:cNvSpPr>
          <p:nvPr>
            <p:ph type="sldNum" sz="quarter" idx="12"/>
          </p:nvPr>
        </p:nvSpPr>
        <p:spPr/>
        <p:txBody>
          <a:bodyPr/>
          <a:lstStyle/>
          <a:p>
            <a:fld id="{4CD876C3-FB2B-4F52-A9AE-6FD8E123CC78}" type="slidenum">
              <a:rPr lang="en-US" smtClean="0"/>
              <a:t>‹#›</a:t>
            </a:fld>
            <a:endParaRPr lang="en-US"/>
          </a:p>
        </p:txBody>
      </p:sp>
    </p:spTree>
    <p:extLst>
      <p:ext uri="{BB962C8B-B14F-4D97-AF65-F5344CB8AC3E}">
        <p14:creationId xmlns:p14="http://schemas.microsoft.com/office/powerpoint/2010/main" val="1190175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C97F2-F881-4E8F-A4C0-62EA334C4B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3C7639-CDD2-4567-92B8-7D81B52C7F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D2F7E7-7AF1-4628-80E4-2C2D3AFB7E1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346A92-8DB8-4A3E-A0BB-9F4A5187D97A}"/>
              </a:ext>
            </a:extLst>
          </p:cNvPr>
          <p:cNvSpPr>
            <a:spLocks noGrp="1"/>
          </p:cNvSpPr>
          <p:nvPr>
            <p:ph type="dt" sz="half" idx="10"/>
          </p:nvPr>
        </p:nvSpPr>
        <p:spPr/>
        <p:txBody>
          <a:bodyPr/>
          <a:lstStyle/>
          <a:p>
            <a:fld id="{5CE62089-C3D5-41ED-B2CE-48D5AD4E3E44}" type="datetimeFigureOut">
              <a:rPr lang="en-US" smtClean="0"/>
              <a:t>1/7/2021</a:t>
            </a:fld>
            <a:endParaRPr lang="en-US"/>
          </a:p>
        </p:txBody>
      </p:sp>
      <p:sp>
        <p:nvSpPr>
          <p:cNvPr id="6" name="Footer Placeholder 5">
            <a:extLst>
              <a:ext uri="{FF2B5EF4-FFF2-40B4-BE49-F238E27FC236}">
                <a16:creationId xmlns:a16="http://schemas.microsoft.com/office/drawing/2014/main" id="{B72B4F8D-37F0-4AB8-9EF9-22D8B9D71C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44CB3E-C0B3-485B-AE4F-EC810C9B9723}"/>
              </a:ext>
            </a:extLst>
          </p:cNvPr>
          <p:cNvSpPr>
            <a:spLocks noGrp="1"/>
          </p:cNvSpPr>
          <p:nvPr>
            <p:ph type="sldNum" sz="quarter" idx="12"/>
          </p:nvPr>
        </p:nvSpPr>
        <p:spPr/>
        <p:txBody>
          <a:bodyPr/>
          <a:lstStyle/>
          <a:p>
            <a:fld id="{4CD876C3-FB2B-4F52-A9AE-6FD8E123CC78}" type="slidenum">
              <a:rPr lang="en-US" smtClean="0"/>
              <a:t>‹#›</a:t>
            </a:fld>
            <a:endParaRPr lang="en-US"/>
          </a:p>
        </p:txBody>
      </p:sp>
    </p:spTree>
    <p:extLst>
      <p:ext uri="{BB962C8B-B14F-4D97-AF65-F5344CB8AC3E}">
        <p14:creationId xmlns:p14="http://schemas.microsoft.com/office/powerpoint/2010/main" val="3452819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CCB47-717E-4A22-B595-F2D4D8A12A4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8703F2A-D609-465D-BAFE-60B09C89E8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6238043-17BC-463D-8385-5C4CEAC3C32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EF4179-7176-4FE9-AD16-74AD185A87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93A497-3298-4428-8EE7-860059E671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49926DE-94DA-46B0-89F0-D8838BB80596}"/>
              </a:ext>
            </a:extLst>
          </p:cNvPr>
          <p:cNvSpPr>
            <a:spLocks noGrp="1"/>
          </p:cNvSpPr>
          <p:nvPr>
            <p:ph type="dt" sz="half" idx="10"/>
          </p:nvPr>
        </p:nvSpPr>
        <p:spPr/>
        <p:txBody>
          <a:bodyPr/>
          <a:lstStyle/>
          <a:p>
            <a:fld id="{5CE62089-C3D5-41ED-B2CE-48D5AD4E3E44}" type="datetimeFigureOut">
              <a:rPr lang="en-US" smtClean="0"/>
              <a:t>1/7/2021</a:t>
            </a:fld>
            <a:endParaRPr lang="en-US"/>
          </a:p>
        </p:txBody>
      </p:sp>
      <p:sp>
        <p:nvSpPr>
          <p:cNvPr id="8" name="Footer Placeholder 7">
            <a:extLst>
              <a:ext uri="{FF2B5EF4-FFF2-40B4-BE49-F238E27FC236}">
                <a16:creationId xmlns:a16="http://schemas.microsoft.com/office/drawing/2014/main" id="{7F390163-1827-4C21-8D02-20A6518A03D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C70144-CE83-409C-97A9-DE0B4DE1CEE1}"/>
              </a:ext>
            </a:extLst>
          </p:cNvPr>
          <p:cNvSpPr>
            <a:spLocks noGrp="1"/>
          </p:cNvSpPr>
          <p:nvPr>
            <p:ph type="sldNum" sz="quarter" idx="12"/>
          </p:nvPr>
        </p:nvSpPr>
        <p:spPr/>
        <p:txBody>
          <a:bodyPr/>
          <a:lstStyle/>
          <a:p>
            <a:fld id="{4CD876C3-FB2B-4F52-A9AE-6FD8E123CC78}" type="slidenum">
              <a:rPr lang="en-US" smtClean="0"/>
              <a:t>‹#›</a:t>
            </a:fld>
            <a:endParaRPr lang="en-US"/>
          </a:p>
        </p:txBody>
      </p:sp>
    </p:spTree>
    <p:extLst>
      <p:ext uri="{BB962C8B-B14F-4D97-AF65-F5344CB8AC3E}">
        <p14:creationId xmlns:p14="http://schemas.microsoft.com/office/powerpoint/2010/main" val="20760231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37C23-2509-4311-B255-C3023AC01B6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67AAF10-4FAF-4826-BF94-5070F14BDE93}"/>
              </a:ext>
            </a:extLst>
          </p:cNvPr>
          <p:cNvSpPr>
            <a:spLocks noGrp="1"/>
          </p:cNvSpPr>
          <p:nvPr>
            <p:ph type="dt" sz="half" idx="10"/>
          </p:nvPr>
        </p:nvSpPr>
        <p:spPr/>
        <p:txBody>
          <a:bodyPr/>
          <a:lstStyle/>
          <a:p>
            <a:fld id="{5CE62089-C3D5-41ED-B2CE-48D5AD4E3E44}" type="datetimeFigureOut">
              <a:rPr lang="en-US" smtClean="0"/>
              <a:t>1/7/2021</a:t>
            </a:fld>
            <a:endParaRPr lang="en-US"/>
          </a:p>
        </p:txBody>
      </p:sp>
      <p:sp>
        <p:nvSpPr>
          <p:cNvPr id="4" name="Footer Placeholder 3">
            <a:extLst>
              <a:ext uri="{FF2B5EF4-FFF2-40B4-BE49-F238E27FC236}">
                <a16:creationId xmlns:a16="http://schemas.microsoft.com/office/drawing/2014/main" id="{C8142790-17F7-4F40-9264-7DD8EDCA63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4F75710-9311-42C8-9F79-3F563CB815CD}"/>
              </a:ext>
            </a:extLst>
          </p:cNvPr>
          <p:cNvSpPr>
            <a:spLocks noGrp="1"/>
          </p:cNvSpPr>
          <p:nvPr>
            <p:ph type="sldNum" sz="quarter" idx="12"/>
          </p:nvPr>
        </p:nvSpPr>
        <p:spPr/>
        <p:txBody>
          <a:bodyPr/>
          <a:lstStyle/>
          <a:p>
            <a:fld id="{4CD876C3-FB2B-4F52-A9AE-6FD8E123CC78}" type="slidenum">
              <a:rPr lang="en-US" smtClean="0"/>
              <a:t>‹#›</a:t>
            </a:fld>
            <a:endParaRPr lang="en-US"/>
          </a:p>
        </p:txBody>
      </p:sp>
    </p:spTree>
    <p:extLst>
      <p:ext uri="{BB962C8B-B14F-4D97-AF65-F5344CB8AC3E}">
        <p14:creationId xmlns:p14="http://schemas.microsoft.com/office/powerpoint/2010/main" val="41055718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485AF0-3798-4C04-B4BE-3EBCA41890C2}"/>
              </a:ext>
            </a:extLst>
          </p:cNvPr>
          <p:cNvSpPr>
            <a:spLocks noGrp="1"/>
          </p:cNvSpPr>
          <p:nvPr>
            <p:ph type="dt" sz="half" idx="10"/>
          </p:nvPr>
        </p:nvSpPr>
        <p:spPr/>
        <p:txBody>
          <a:bodyPr/>
          <a:lstStyle/>
          <a:p>
            <a:fld id="{5CE62089-C3D5-41ED-B2CE-48D5AD4E3E44}" type="datetimeFigureOut">
              <a:rPr lang="en-US" smtClean="0"/>
              <a:t>1/7/2021</a:t>
            </a:fld>
            <a:endParaRPr lang="en-US"/>
          </a:p>
        </p:txBody>
      </p:sp>
      <p:sp>
        <p:nvSpPr>
          <p:cNvPr id="3" name="Footer Placeholder 2">
            <a:extLst>
              <a:ext uri="{FF2B5EF4-FFF2-40B4-BE49-F238E27FC236}">
                <a16:creationId xmlns:a16="http://schemas.microsoft.com/office/drawing/2014/main" id="{7387EB06-D81E-41C3-9306-5CD518C3E36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64E7C1A-B16D-4D2C-BB53-C9CBCA6DEFFD}"/>
              </a:ext>
            </a:extLst>
          </p:cNvPr>
          <p:cNvSpPr>
            <a:spLocks noGrp="1"/>
          </p:cNvSpPr>
          <p:nvPr>
            <p:ph type="sldNum" sz="quarter" idx="12"/>
          </p:nvPr>
        </p:nvSpPr>
        <p:spPr/>
        <p:txBody>
          <a:bodyPr/>
          <a:lstStyle/>
          <a:p>
            <a:fld id="{4CD876C3-FB2B-4F52-A9AE-6FD8E123CC78}" type="slidenum">
              <a:rPr lang="en-US" smtClean="0"/>
              <a:t>‹#›</a:t>
            </a:fld>
            <a:endParaRPr lang="en-US"/>
          </a:p>
        </p:txBody>
      </p:sp>
    </p:spTree>
    <p:extLst>
      <p:ext uri="{BB962C8B-B14F-4D97-AF65-F5344CB8AC3E}">
        <p14:creationId xmlns:p14="http://schemas.microsoft.com/office/powerpoint/2010/main" val="2961643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DE884-0350-4DD9-8F27-78F5CC46A2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EB071E-566C-4308-8829-1C8BC8A616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76763F-A919-46C1-B2C0-69FBD459BB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AFF7F2-0324-4FD3-927C-DD06F97434A3}"/>
              </a:ext>
            </a:extLst>
          </p:cNvPr>
          <p:cNvSpPr>
            <a:spLocks noGrp="1"/>
          </p:cNvSpPr>
          <p:nvPr>
            <p:ph type="dt" sz="half" idx="10"/>
          </p:nvPr>
        </p:nvSpPr>
        <p:spPr/>
        <p:txBody>
          <a:bodyPr/>
          <a:lstStyle/>
          <a:p>
            <a:fld id="{5CE62089-C3D5-41ED-B2CE-48D5AD4E3E44}" type="datetimeFigureOut">
              <a:rPr lang="en-US" smtClean="0"/>
              <a:t>1/7/2021</a:t>
            </a:fld>
            <a:endParaRPr lang="en-US"/>
          </a:p>
        </p:txBody>
      </p:sp>
      <p:sp>
        <p:nvSpPr>
          <p:cNvPr id="6" name="Footer Placeholder 5">
            <a:extLst>
              <a:ext uri="{FF2B5EF4-FFF2-40B4-BE49-F238E27FC236}">
                <a16:creationId xmlns:a16="http://schemas.microsoft.com/office/drawing/2014/main" id="{7221855C-7BA3-4E61-81F5-513FCF2882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AB52FE-2AFA-421A-9C49-F20156867D45}"/>
              </a:ext>
            </a:extLst>
          </p:cNvPr>
          <p:cNvSpPr>
            <a:spLocks noGrp="1"/>
          </p:cNvSpPr>
          <p:nvPr>
            <p:ph type="sldNum" sz="quarter" idx="12"/>
          </p:nvPr>
        </p:nvSpPr>
        <p:spPr/>
        <p:txBody>
          <a:bodyPr/>
          <a:lstStyle/>
          <a:p>
            <a:fld id="{4CD876C3-FB2B-4F52-A9AE-6FD8E123CC78}" type="slidenum">
              <a:rPr lang="en-US" smtClean="0"/>
              <a:t>‹#›</a:t>
            </a:fld>
            <a:endParaRPr lang="en-US"/>
          </a:p>
        </p:txBody>
      </p:sp>
    </p:spTree>
    <p:extLst>
      <p:ext uri="{BB962C8B-B14F-4D97-AF65-F5344CB8AC3E}">
        <p14:creationId xmlns:p14="http://schemas.microsoft.com/office/powerpoint/2010/main" val="3492577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1D26E-41B8-48C5-96D8-68CB621A29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1523278-53AF-4CA5-ABEA-4472C80680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9BFC174-4F1C-4F79-A6D1-1B82265C2E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64D866-B126-45C1-815E-022DAB636210}"/>
              </a:ext>
            </a:extLst>
          </p:cNvPr>
          <p:cNvSpPr>
            <a:spLocks noGrp="1"/>
          </p:cNvSpPr>
          <p:nvPr>
            <p:ph type="dt" sz="half" idx="10"/>
          </p:nvPr>
        </p:nvSpPr>
        <p:spPr/>
        <p:txBody>
          <a:bodyPr/>
          <a:lstStyle/>
          <a:p>
            <a:fld id="{5CE62089-C3D5-41ED-B2CE-48D5AD4E3E44}" type="datetimeFigureOut">
              <a:rPr lang="en-US" smtClean="0"/>
              <a:t>1/7/2021</a:t>
            </a:fld>
            <a:endParaRPr lang="en-US"/>
          </a:p>
        </p:txBody>
      </p:sp>
      <p:sp>
        <p:nvSpPr>
          <p:cNvPr id="6" name="Footer Placeholder 5">
            <a:extLst>
              <a:ext uri="{FF2B5EF4-FFF2-40B4-BE49-F238E27FC236}">
                <a16:creationId xmlns:a16="http://schemas.microsoft.com/office/drawing/2014/main" id="{2FE5E154-4C80-4EC1-AEE6-13DC3A2F28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1283FD-7D86-4AFC-9D2C-709D889027CF}"/>
              </a:ext>
            </a:extLst>
          </p:cNvPr>
          <p:cNvSpPr>
            <a:spLocks noGrp="1"/>
          </p:cNvSpPr>
          <p:nvPr>
            <p:ph type="sldNum" sz="quarter" idx="12"/>
          </p:nvPr>
        </p:nvSpPr>
        <p:spPr/>
        <p:txBody>
          <a:bodyPr/>
          <a:lstStyle/>
          <a:p>
            <a:fld id="{4CD876C3-FB2B-4F52-A9AE-6FD8E123CC78}" type="slidenum">
              <a:rPr lang="en-US" smtClean="0"/>
              <a:t>‹#›</a:t>
            </a:fld>
            <a:endParaRPr lang="en-US"/>
          </a:p>
        </p:txBody>
      </p:sp>
    </p:spTree>
    <p:extLst>
      <p:ext uri="{BB962C8B-B14F-4D97-AF65-F5344CB8AC3E}">
        <p14:creationId xmlns:p14="http://schemas.microsoft.com/office/powerpoint/2010/main" val="35406123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6BD4FF-97FA-4BC4-8076-8AF0AA3EF5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5449853-3FF1-4696-ACC3-60F1C55812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F157B9-E309-4DF8-8F20-6DC9DDA68F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E62089-C3D5-41ED-B2CE-48D5AD4E3E44}" type="datetimeFigureOut">
              <a:rPr lang="en-US" smtClean="0"/>
              <a:t>1/7/2021</a:t>
            </a:fld>
            <a:endParaRPr lang="en-US"/>
          </a:p>
        </p:txBody>
      </p:sp>
      <p:sp>
        <p:nvSpPr>
          <p:cNvPr id="5" name="Footer Placeholder 4">
            <a:extLst>
              <a:ext uri="{FF2B5EF4-FFF2-40B4-BE49-F238E27FC236}">
                <a16:creationId xmlns:a16="http://schemas.microsoft.com/office/drawing/2014/main" id="{1FA3A246-4A8F-4E5C-9958-B9FCC13814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EB69670-12C6-4C43-9C1B-AFACC5E7E3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D876C3-FB2B-4F52-A9AE-6FD8E123CC78}" type="slidenum">
              <a:rPr lang="en-US" smtClean="0"/>
              <a:t>‹#›</a:t>
            </a:fld>
            <a:endParaRPr lang="en-US"/>
          </a:p>
        </p:txBody>
      </p:sp>
    </p:spTree>
    <p:extLst>
      <p:ext uri="{BB962C8B-B14F-4D97-AF65-F5344CB8AC3E}">
        <p14:creationId xmlns:p14="http://schemas.microsoft.com/office/powerpoint/2010/main" val="12255187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chart" Target="../charts/chart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6.png"/><Relationship Id="rId7"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image" Target="../media/image7.png"/><Relationship Id="rId9"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7.jpeg"/><Relationship Id="rId3" Type="http://schemas.openxmlformats.org/officeDocument/2006/relationships/chart" Target="../charts/chart3.xml"/><Relationship Id="rId21" Type="http://schemas.openxmlformats.org/officeDocument/2006/relationships/image" Target="../media/image40.png"/><Relationship Id="rId7" Type="http://schemas.openxmlformats.org/officeDocument/2006/relationships/image" Target="../media/image27.png"/><Relationship Id="rId12" Type="http://schemas.openxmlformats.org/officeDocument/2006/relationships/image" Target="../media/image32.jpeg"/><Relationship Id="rId17" Type="http://schemas.openxmlformats.org/officeDocument/2006/relationships/image" Target="../media/image7.png"/><Relationship Id="rId25" Type="http://schemas.openxmlformats.org/officeDocument/2006/relationships/image" Target="../media/image44.jpeg"/><Relationship Id="rId2" Type="http://schemas.openxmlformats.org/officeDocument/2006/relationships/image" Target="../media/image5.png"/><Relationship Id="rId16" Type="http://schemas.openxmlformats.org/officeDocument/2006/relationships/image" Target="../media/image36.png"/><Relationship Id="rId20"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24" Type="http://schemas.openxmlformats.org/officeDocument/2006/relationships/image" Target="../media/image43.png"/><Relationship Id="rId5" Type="http://schemas.openxmlformats.org/officeDocument/2006/relationships/image" Target="../media/image25.png"/><Relationship Id="rId15" Type="http://schemas.openxmlformats.org/officeDocument/2006/relationships/image" Target="../media/image35.png"/><Relationship Id="rId23" Type="http://schemas.openxmlformats.org/officeDocument/2006/relationships/image" Target="../media/image42.png"/><Relationship Id="rId10" Type="http://schemas.openxmlformats.org/officeDocument/2006/relationships/image" Target="../media/image30.png"/><Relationship Id="rId19" Type="http://schemas.openxmlformats.org/officeDocument/2006/relationships/image" Target="../media/image38.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 Id="rId22" Type="http://schemas.openxmlformats.org/officeDocument/2006/relationships/image" Target="../media/image41.png"/></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0.png"/><Relationship Id="rId3" Type="http://schemas.openxmlformats.org/officeDocument/2006/relationships/image" Target="../media/image5.png"/><Relationship Id="rId7" Type="http://schemas.openxmlformats.org/officeDocument/2006/relationships/image" Target="../media/image43.png"/><Relationship Id="rId12"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25.png"/><Relationship Id="rId5" Type="http://schemas.openxmlformats.org/officeDocument/2006/relationships/image" Target="../media/image7.png"/><Relationship Id="rId10" Type="http://schemas.openxmlformats.org/officeDocument/2006/relationships/image" Target="../media/image38.png"/><Relationship Id="rId4" Type="http://schemas.openxmlformats.org/officeDocument/2006/relationships/chart" Target="../charts/chart4.xml"/><Relationship Id="rId9"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2.jpe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22.png"/><Relationship Id="rId7"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gif"/><Relationship Id="rId3" Type="http://schemas.openxmlformats.org/officeDocument/2006/relationships/image" Target="../media/image54.png"/><Relationship Id="rId7" Type="http://schemas.openxmlformats.org/officeDocument/2006/relationships/image" Target="../media/image53.jpeg"/><Relationship Id="rId12" Type="http://schemas.openxmlformats.org/officeDocument/2006/relationships/image" Target="../media/image61.png"/><Relationship Id="rId17" Type="http://schemas.openxmlformats.org/officeDocument/2006/relationships/image" Target="../media/image7.png"/><Relationship Id="rId2" Type="http://schemas.openxmlformats.org/officeDocument/2006/relationships/notesSlide" Target="../notesSlides/notesSlide10.xml"/><Relationship Id="rId16"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hyperlink" Target="https://www.nexttv.com/news/peacock-signups-jump-to-15m-roberts-says" TargetMode="External"/><Relationship Id="rId11" Type="http://schemas.openxmlformats.org/officeDocument/2006/relationships/image" Target="../media/image60.png"/><Relationship Id="rId5" Type="http://schemas.openxmlformats.org/officeDocument/2006/relationships/image" Target="../media/image56.tiff"/><Relationship Id="rId15" Type="http://schemas.openxmlformats.org/officeDocument/2006/relationships/image" Target="../media/image64.png"/><Relationship Id="rId10" Type="http://schemas.openxmlformats.org/officeDocument/2006/relationships/image" Target="../media/image59.png"/><Relationship Id="rId4" Type="http://schemas.openxmlformats.org/officeDocument/2006/relationships/image" Target="../media/image55.png"/><Relationship Id="rId9" Type="http://schemas.openxmlformats.org/officeDocument/2006/relationships/image" Target="../media/image58.png"/><Relationship Id="rId14"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slide" Target="slide5.xml"/><Relationship Id="rId7" Type="http://schemas.openxmlformats.org/officeDocument/2006/relationships/slide" Target="slide6.xml"/><Relationship Id="rId2" Type="http://schemas.openxmlformats.org/officeDocument/2006/relationships/slide" Target="slide4.xml"/><Relationship Id="rId1" Type="http://schemas.openxmlformats.org/officeDocument/2006/relationships/slideLayout" Target="../slideLayouts/slideLayout7.xml"/><Relationship Id="rId6" Type="http://schemas.openxmlformats.org/officeDocument/2006/relationships/slide" Target="slide26.xml"/><Relationship Id="rId5" Type="http://schemas.openxmlformats.org/officeDocument/2006/relationships/slide" Target="slide37.xml"/><Relationship Id="rId4" Type="http://schemas.openxmlformats.org/officeDocument/2006/relationships/slide" Target="slide32.xml"/></Relationships>
</file>

<file path=ppt/slides/_rels/slide30.xml.rels><?xml version="1.0" encoding="UTF-8" standalone="yes"?>
<Relationships xmlns="http://schemas.openxmlformats.org/package/2006/relationships"><Relationship Id="rId8" Type="http://schemas.openxmlformats.org/officeDocument/2006/relationships/chart" Target="../charts/chart8.xml"/><Relationship Id="rId3" Type="http://schemas.openxmlformats.org/officeDocument/2006/relationships/image" Target="../media/image27.png"/><Relationship Id="rId7" Type="http://schemas.openxmlformats.org/officeDocument/2006/relationships/image" Target="../media/image6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30.png"/><Relationship Id="rId10" Type="http://schemas.openxmlformats.org/officeDocument/2006/relationships/image" Target="../media/image7.png"/><Relationship Id="rId4" Type="http://schemas.openxmlformats.org/officeDocument/2006/relationships/image" Target="../media/image29.png"/><Relationship Id="rId9" Type="http://schemas.openxmlformats.org/officeDocument/2006/relationships/hyperlink" Target="https://www.mediapost.com/publications/article/354755/five-premium-ad-supported-video-platforms-up-31-i.html"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png"/><Relationship Id="rId7" Type="http://schemas.openxmlformats.org/officeDocument/2006/relationships/image" Target="../media/image7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 Id="rId9" Type="http://schemas.openxmlformats.org/officeDocument/2006/relationships/image" Target="../media/image75.pn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76.jpeg"/></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37.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png"/><Relationship Id="rId7" Type="http://schemas.openxmlformats.org/officeDocument/2006/relationships/image" Target="../media/image8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38.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4.png"/><Relationship Id="rId3" Type="http://schemas.openxmlformats.org/officeDocument/2006/relationships/image" Target="../media/image82.png"/><Relationship Id="rId7" Type="http://schemas.openxmlformats.org/officeDocument/2006/relationships/image" Target="../media/image84.png"/><Relationship Id="rId12" Type="http://schemas.openxmlformats.org/officeDocument/2006/relationships/image" Target="../media/image85.png"/><Relationship Id="rId17" Type="http://schemas.openxmlformats.org/officeDocument/2006/relationships/image" Target="../media/image87.png"/><Relationship Id="rId2" Type="http://schemas.openxmlformats.org/officeDocument/2006/relationships/hyperlink" Target="https://thevab.com/" TargetMode="External"/><Relationship Id="rId16" Type="http://schemas.openxmlformats.org/officeDocument/2006/relationships/hyperlink" Target="https://thevab.com/insight/full-recap" TargetMode="External"/><Relationship Id="rId1" Type="http://schemas.openxmlformats.org/officeDocument/2006/relationships/slideLayout" Target="../slideLayouts/slideLayout7.xml"/><Relationship Id="rId6" Type="http://schemas.openxmlformats.org/officeDocument/2006/relationships/hyperlink" Target="http://www.thevab.com/" TargetMode="External"/><Relationship Id="rId11" Type="http://schemas.openxmlformats.org/officeDocument/2006/relationships/hyperlink" Target="https://thevab.com/insight/VAB-Streaming-Week" TargetMode="External"/><Relationship Id="rId5" Type="http://schemas.openxmlformats.org/officeDocument/2006/relationships/image" Target="../media/image83.png"/><Relationship Id="rId15" Type="http://schemas.openxmlformats.org/officeDocument/2006/relationships/image" Target="../media/image86.jpeg"/><Relationship Id="rId10" Type="http://schemas.openxmlformats.org/officeDocument/2006/relationships/hyperlink" Target="https://thevab.com/our-team/kathy-grey" TargetMode="External"/><Relationship Id="rId4" Type="http://schemas.openxmlformats.org/officeDocument/2006/relationships/hyperlink" Target="https://twitter.com/VABintel" TargetMode="External"/><Relationship Id="rId9" Type="http://schemas.openxmlformats.org/officeDocument/2006/relationships/hyperlink" Target="https://thevab.com/our-team/leah-montner-dixon" TargetMode="External"/><Relationship Id="rId14" Type="http://schemas.openxmlformats.org/officeDocument/2006/relationships/hyperlink" Target="https://thevab.com/our-team/karolina-guillen"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chart" Target="../charts/chart1.xml"/><Relationship Id="rId5" Type="http://schemas.openxmlformats.org/officeDocument/2006/relationships/image" Target="../media/image7.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15" name="Picture 14" descr="A picture containing computer&#10;&#10;Description automatically generated">
            <a:extLst>
              <a:ext uri="{FF2B5EF4-FFF2-40B4-BE49-F238E27FC236}">
                <a16:creationId xmlns:a16="http://schemas.microsoft.com/office/drawing/2014/main" id="{02178F2D-D777-4349-BB9A-2CBAF2E0EE4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12190539" cy="6858000"/>
          </a:xfrm>
          <a:prstGeom prst="rect">
            <a:avLst/>
          </a:prstGeom>
        </p:spPr>
      </p:pic>
      <p:sp>
        <p:nvSpPr>
          <p:cNvPr id="16" name="TextBox 15">
            <a:extLst>
              <a:ext uri="{FF2B5EF4-FFF2-40B4-BE49-F238E27FC236}">
                <a16:creationId xmlns:a16="http://schemas.microsoft.com/office/drawing/2014/main" id="{6221F8CC-F383-48CF-A6FF-503D34E748C6}"/>
              </a:ext>
            </a:extLst>
          </p:cNvPr>
          <p:cNvSpPr txBox="1"/>
          <p:nvPr/>
        </p:nvSpPr>
        <p:spPr>
          <a:xfrm>
            <a:off x="398216" y="3020319"/>
            <a:ext cx="2298357"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66C5AD"/>
                </a:solidFill>
                <a:effectLst/>
                <a:uLnTx/>
                <a:uFillTx/>
                <a:latin typeface="Helvetica" pitchFamily="2" charset="0"/>
                <a:ea typeface="+mn-ea"/>
                <a:cs typeface="+mn-cs"/>
              </a:rPr>
              <a:t>September – 2020</a:t>
            </a:r>
          </a:p>
        </p:txBody>
      </p:sp>
      <p:pic>
        <p:nvPicPr>
          <p:cNvPr id="18" name="Picture 17" descr="A picture containing drawing&#10;&#10;Description automatically generated">
            <a:extLst>
              <a:ext uri="{FF2B5EF4-FFF2-40B4-BE49-F238E27FC236}">
                <a16:creationId xmlns:a16="http://schemas.microsoft.com/office/drawing/2014/main" id="{12FD8F4F-2075-442B-BA15-9EE24193A05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03469" y="5777977"/>
            <a:ext cx="2085727" cy="660480"/>
          </a:xfrm>
          <a:prstGeom prst="rect">
            <a:avLst/>
          </a:prstGeom>
        </p:spPr>
      </p:pic>
      <p:sp>
        <p:nvSpPr>
          <p:cNvPr id="12" name="TextBox 11">
            <a:extLst>
              <a:ext uri="{FF2B5EF4-FFF2-40B4-BE49-F238E27FC236}">
                <a16:creationId xmlns:a16="http://schemas.microsoft.com/office/drawing/2014/main" id="{D3ED8F18-80E6-D449-A031-541661F2A42F}"/>
              </a:ext>
            </a:extLst>
          </p:cNvPr>
          <p:cNvSpPr txBox="1"/>
          <p:nvPr/>
        </p:nvSpPr>
        <p:spPr>
          <a:xfrm>
            <a:off x="398217" y="4009785"/>
            <a:ext cx="6530904" cy="1261884"/>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Helvetica"/>
                <a:ea typeface="+mn-ea"/>
                <a:cs typeface="Helvetica"/>
              </a:rPr>
              <a:t>A Sea Change in Video Viewing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prstClr val="white"/>
                </a:solidFill>
                <a:latin typeface="Helvetica"/>
                <a:ea typeface="+mn-lt"/>
                <a:cs typeface="Calibri" panose="020F0502020204030204"/>
              </a:rPr>
              <a:t>Helping Marketers Find More </a:t>
            </a:r>
            <a:r>
              <a:rPr kumimoji="0" lang="en-US" sz="2400" b="0" i="0" u="none" strike="noStrike" kern="1200" cap="none" spc="0" normalizeH="0" baseline="0" noProof="0">
                <a:ln>
                  <a:noFill/>
                </a:ln>
                <a:solidFill>
                  <a:prstClr val="white"/>
                </a:solidFill>
                <a:effectLst/>
                <a:uLnTx/>
                <a:uFillTx/>
                <a:latin typeface="Helvetica"/>
                <a:ea typeface="+mn-lt"/>
                <a:cs typeface="Calibri" panose="020F0502020204030204"/>
              </a:rPr>
              <a:t>Fish in the Streaming Ecosystem</a:t>
            </a:r>
            <a:endParaRPr kumimoji="0" lang="en-US" sz="2400" b="0" i="0" u="none" strike="noStrike" kern="1200" cap="none" spc="0" normalizeH="0" baseline="0" noProof="0">
              <a:ln>
                <a:noFill/>
              </a:ln>
              <a:solidFill>
                <a:prstClr val="white"/>
              </a:solidFill>
              <a:effectLst/>
              <a:uLnTx/>
              <a:uFillTx/>
              <a:latin typeface="Helvetica" panose="020B0403020202020204" pitchFamily="34" charset="0"/>
              <a:ea typeface="+mn-ea"/>
              <a:cs typeface="Helvetica"/>
            </a:endParaRPr>
          </a:p>
        </p:txBody>
      </p:sp>
      <p:cxnSp>
        <p:nvCxnSpPr>
          <p:cNvPr id="19" name="Straight Connector 18">
            <a:extLst>
              <a:ext uri="{FF2B5EF4-FFF2-40B4-BE49-F238E27FC236}">
                <a16:creationId xmlns:a16="http://schemas.microsoft.com/office/drawing/2014/main" id="{AE9B4049-7C91-471A-807A-6CEE2341B2B8}"/>
              </a:ext>
            </a:extLst>
          </p:cNvPr>
          <p:cNvCxnSpPr/>
          <p:nvPr/>
        </p:nvCxnSpPr>
        <p:spPr>
          <a:xfrm>
            <a:off x="493843" y="2940040"/>
            <a:ext cx="521208" cy="0"/>
          </a:xfrm>
          <a:prstGeom prst="line">
            <a:avLst/>
          </a:prstGeom>
          <a:ln>
            <a:solidFill>
              <a:srgbClr val="66C5AD"/>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864810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681C9AC-1E27-4BE0-8A07-3BAAE435B0CB}"/>
              </a:ext>
            </a:extLst>
          </p:cNvPr>
          <p:cNvSpPr/>
          <p:nvPr/>
        </p:nvSpPr>
        <p:spPr>
          <a:xfrm>
            <a:off x="0" y="1696162"/>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pic>
        <p:nvPicPr>
          <p:cNvPr id="1026" name="Picture 2">
            <a:extLst>
              <a:ext uri="{FF2B5EF4-FFF2-40B4-BE49-F238E27FC236}">
                <a16:creationId xmlns:a16="http://schemas.microsoft.com/office/drawing/2014/main" id="{0408648D-278E-483B-A5F1-B474C2C3E82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15029"/>
          <a:stretch/>
        </p:blipFill>
        <p:spPr bwMode="auto">
          <a:xfrm>
            <a:off x="0" y="1705038"/>
            <a:ext cx="3631023" cy="516184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D5BD702-2DC1-45F2-9392-EC5094E08F0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5" name="TextBox 4">
            <a:extLst>
              <a:ext uri="{FF2B5EF4-FFF2-40B4-BE49-F238E27FC236}">
                <a16:creationId xmlns:a16="http://schemas.microsoft.com/office/drawing/2014/main" id="{5DA0F404-6936-44D1-A887-761CF302FF4E}"/>
              </a:ext>
            </a:extLst>
          </p:cNvPr>
          <p:cNvSpPr txBox="1"/>
          <p:nvPr/>
        </p:nvSpPr>
        <p:spPr>
          <a:xfrm>
            <a:off x="546751" y="6594696"/>
            <a:ext cx="108333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1</a:t>
            </a:r>
          </a:p>
        </p:txBody>
      </p:sp>
      <p:pic>
        <p:nvPicPr>
          <p:cNvPr id="6" name="Picture 5">
            <a:extLst>
              <a:ext uri="{FF2B5EF4-FFF2-40B4-BE49-F238E27FC236}">
                <a16:creationId xmlns:a16="http://schemas.microsoft.com/office/drawing/2014/main" id="{0D4327CD-4495-434A-830F-2EDDA8263D8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7" name="Rectangle 6">
            <a:extLst>
              <a:ext uri="{FF2B5EF4-FFF2-40B4-BE49-F238E27FC236}">
                <a16:creationId xmlns:a16="http://schemas.microsoft.com/office/drawing/2014/main" id="{85C3A462-F7E7-4C75-93F5-02F96BBDE64B}"/>
              </a:ext>
            </a:extLst>
          </p:cNvPr>
          <p:cNvSpPr/>
          <p:nvPr/>
        </p:nvSpPr>
        <p:spPr>
          <a:xfrm>
            <a:off x="0" y="6585707"/>
            <a:ext cx="12191999"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8" name="Slide Number Placeholder 5">
            <a:extLst>
              <a:ext uri="{FF2B5EF4-FFF2-40B4-BE49-F238E27FC236}">
                <a16:creationId xmlns:a16="http://schemas.microsoft.com/office/drawing/2014/main" id="{38AB9CB8-B0D4-4D93-8059-DCEA7FEB9A10}"/>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graphicFrame>
        <p:nvGraphicFramePr>
          <p:cNvPr id="12" name="Chart 11">
            <a:extLst>
              <a:ext uri="{FF2B5EF4-FFF2-40B4-BE49-F238E27FC236}">
                <a16:creationId xmlns:a16="http://schemas.microsoft.com/office/drawing/2014/main" id="{6B4F4D53-A7A6-4676-B614-FF715731F18A}"/>
              </a:ext>
            </a:extLst>
          </p:cNvPr>
          <p:cNvGraphicFramePr/>
          <p:nvPr>
            <p:extLst>
              <p:ext uri="{D42A27DB-BD31-4B8C-83A1-F6EECF244321}">
                <p14:modId xmlns:p14="http://schemas.microsoft.com/office/powerpoint/2010/main" val="2041519408"/>
              </p:ext>
            </p:extLst>
          </p:nvPr>
        </p:nvGraphicFramePr>
        <p:xfrm>
          <a:off x="3710865" y="2256412"/>
          <a:ext cx="8427057" cy="3730129"/>
        </p:xfrm>
        <a:graphic>
          <a:graphicData uri="http://schemas.openxmlformats.org/drawingml/2006/chart">
            <c:chart xmlns:c="http://schemas.openxmlformats.org/drawingml/2006/chart" xmlns:r="http://schemas.openxmlformats.org/officeDocument/2006/relationships" r:id="rId5"/>
          </a:graphicData>
        </a:graphic>
      </p:graphicFrame>
      <p:sp>
        <p:nvSpPr>
          <p:cNvPr id="13" name="TextBox 12">
            <a:extLst>
              <a:ext uri="{FF2B5EF4-FFF2-40B4-BE49-F238E27FC236}">
                <a16:creationId xmlns:a16="http://schemas.microsoft.com/office/drawing/2014/main" id="{5986C4B9-E4B5-4C21-81A3-47C58667B4FA}"/>
              </a:ext>
            </a:extLst>
          </p:cNvPr>
          <p:cNvSpPr txBox="1"/>
          <p:nvPr/>
        </p:nvSpPr>
        <p:spPr>
          <a:xfrm>
            <a:off x="3837032" y="2071564"/>
            <a:ext cx="811529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u="sng">
                <a:solidFill>
                  <a:srgbClr val="1F1A62"/>
                </a:solidFill>
                <a:latin typeface="Helvetica" panose="020B0604020202020204" pitchFamily="34" charset="0"/>
                <a:cs typeface="Helvetica" panose="020B0604020202020204" pitchFamily="34" charset="0"/>
              </a:rPr>
              <a:t>On average, how many times per week do you watch a video streaming service? </a:t>
            </a:r>
          </a:p>
        </p:txBody>
      </p:sp>
      <p:sp>
        <p:nvSpPr>
          <p:cNvPr id="11" name="Rectangle 10">
            <a:extLst>
              <a:ext uri="{FF2B5EF4-FFF2-40B4-BE49-F238E27FC236}">
                <a16:creationId xmlns:a16="http://schemas.microsoft.com/office/drawing/2014/main" id="{3C9ED361-334A-46FB-871E-A06C1B13F004}"/>
              </a:ext>
            </a:extLst>
          </p:cNvPr>
          <p:cNvSpPr/>
          <p:nvPr/>
        </p:nvSpPr>
        <p:spPr>
          <a:xfrm>
            <a:off x="187022" y="99239"/>
            <a:ext cx="11817954"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Time, comfort, and more choices have</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 </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all lead to the </a:t>
            </a:r>
            <a:r>
              <a:rPr kumimoji="0" lang="en-US" sz="2600" b="1" i="0" u="none" strike="noStrike" kern="1200" cap="none" spc="0" normalizeH="0" baseline="0" noProof="0" dirty="0">
                <a:ln>
                  <a:noFill/>
                </a:ln>
                <a:solidFill>
                  <a:srgbClr val="E84A99"/>
                </a:solidFill>
                <a:effectLst/>
                <a:uLnTx/>
                <a:uFillTx/>
                <a:latin typeface="Helvetica" panose="020B0604020202020204" pitchFamily="2" charset="0"/>
                <a:ea typeface="Open Sans" panose="020B0606030504020204" pitchFamily="34" charset="0"/>
                <a:cs typeface="Open Sans" panose="020B0606030504020204" pitchFamily="34" charset="0"/>
              </a:rPr>
              <a:t>adoption</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of video streaming as a </a:t>
            </a:r>
            <a:r>
              <a:rPr kumimoji="0" lang="en-US" sz="2600" b="1" i="0" u="none" strike="noStrike" kern="1200" cap="none" spc="0" normalizeH="0" baseline="0" noProof="0" dirty="0">
                <a:ln>
                  <a:noFill/>
                </a:ln>
                <a:solidFill>
                  <a:srgbClr val="E84A99"/>
                </a:solidFill>
                <a:effectLst/>
                <a:uLnTx/>
                <a:uFillTx/>
                <a:latin typeface="Helvetica" panose="020B0604020202020204" pitchFamily="2" charset="0"/>
                <a:ea typeface="Open Sans" panose="020B0606030504020204" pitchFamily="34" charset="0"/>
                <a:cs typeface="Open Sans" panose="020B0606030504020204" pitchFamily="34" charset="0"/>
              </a:rPr>
              <a:t>daily activity</a:t>
            </a:r>
          </a:p>
        </p:txBody>
      </p:sp>
      <p:sp>
        <p:nvSpPr>
          <p:cNvPr id="2" name="Rectangle 1">
            <a:extLst>
              <a:ext uri="{FF2B5EF4-FFF2-40B4-BE49-F238E27FC236}">
                <a16:creationId xmlns:a16="http://schemas.microsoft.com/office/drawing/2014/main" id="{7A32247C-37A6-41D5-B0B7-941711BDF672}"/>
              </a:ext>
            </a:extLst>
          </p:cNvPr>
          <p:cNvSpPr/>
          <p:nvPr/>
        </p:nvSpPr>
        <p:spPr>
          <a:xfrm>
            <a:off x="238975" y="1087762"/>
            <a:ext cx="11322071" cy="584775"/>
          </a:xfrm>
          <a:prstGeom prst="rect">
            <a:avLst/>
          </a:prstGeom>
          <a:noFill/>
        </p:spPr>
        <p:txBody>
          <a:bodyPr wrap="square" lIns="91440" tIns="45720" rIns="91440" bIns="45720" rtlCol="0" anchor="t">
            <a:spAutoFit/>
          </a:bodyPr>
          <a:lstStyle/>
          <a:p>
            <a:pPr marL="285750" indent="-285750">
              <a:buBlip>
                <a:blip r:embed="rId6"/>
              </a:buBlip>
              <a:defRPr/>
            </a:pPr>
            <a:r>
              <a:rPr lang="en-US" sz="1600" b="1" dirty="0">
                <a:solidFill>
                  <a:srgbClr val="E84A99"/>
                </a:solidFill>
                <a:latin typeface="Helvetica"/>
                <a:cs typeface="Helvetica"/>
              </a:rPr>
              <a:t>Young adults </a:t>
            </a:r>
            <a:r>
              <a:rPr lang="en-US" sz="1600" dirty="0">
                <a:solidFill>
                  <a:srgbClr val="1F1A62"/>
                </a:solidFill>
                <a:latin typeface="Helvetica"/>
                <a:cs typeface="Helvetica"/>
              </a:rPr>
              <a:t>and </a:t>
            </a:r>
            <a:r>
              <a:rPr lang="en-US" sz="1600" b="1" dirty="0">
                <a:solidFill>
                  <a:srgbClr val="E84A99"/>
                </a:solidFill>
                <a:latin typeface="Helvetica"/>
                <a:cs typeface="Helvetica"/>
              </a:rPr>
              <a:t>families</a:t>
            </a:r>
            <a:r>
              <a:rPr lang="en-US" sz="1600" dirty="0">
                <a:solidFill>
                  <a:srgbClr val="1F1A62"/>
                </a:solidFill>
                <a:latin typeface="Helvetica"/>
                <a:cs typeface="Helvetica"/>
              </a:rPr>
              <a:t>, the early adopters, are now ‘</a:t>
            </a:r>
            <a:r>
              <a:rPr lang="en-US" sz="1600" b="1" dirty="0">
                <a:solidFill>
                  <a:srgbClr val="E84A99"/>
                </a:solidFill>
                <a:latin typeface="Helvetica"/>
                <a:cs typeface="Helvetica"/>
              </a:rPr>
              <a:t>super streamers</a:t>
            </a:r>
            <a:r>
              <a:rPr lang="en-US" sz="1600" dirty="0">
                <a:solidFill>
                  <a:srgbClr val="1F1A62"/>
                </a:solidFill>
                <a:latin typeface="Helvetica"/>
                <a:cs typeface="Helvetica"/>
              </a:rPr>
              <a:t>’, including </a:t>
            </a:r>
            <a:r>
              <a:rPr lang="en-US" sz="1600" b="1" dirty="0">
                <a:solidFill>
                  <a:srgbClr val="E84A99"/>
                </a:solidFill>
                <a:latin typeface="Helvetica"/>
                <a:cs typeface="Helvetica"/>
              </a:rPr>
              <a:t>20% </a:t>
            </a:r>
            <a:r>
              <a:rPr lang="en-US" sz="1600" dirty="0">
                <a:solidFill>
                  <a:srgbClr val="1F1A62"/>
                </a:solidFill>
                <a:latin typeface="Helvetica"/>
                <a:cs typeface="Helvetica"/>
              </a:rPr>
              <a:t>of respondents who stream multiple times a day </a:t>
            </a:r>
            <a:endParaRPr kumimoji="0" lang="en-US" sz="1600" b="0" i="0" u="none" strike="noStrike" kern="1200" cap="none" spc="0" normalizeH="0" baseline="0" noProof="0" dirty="0">
              <a:ln>
                <a:noFill/>
              </a:ln>
              <a:solidFill>
                <a:srgbClr val="1F1A62"/>
              </a:solidFill>
              <a:effectLst/>
              <a:uLnTx/>
              <a:uFillTx/>
              <a:latin typeface="Helvetica"/>
              <a:ea typeface="+mn-ea"/>
              <a:cs typeface="Helvetica"/>
            </a:endParaRPr>
          </a:p>
        </p:txBody>
      </p:sp>
      <p:sp>
        <p:nvSpPr>
          <p:cNvPr id="10" name="TextBox 9">
            <a:extLst>
              <a:ext uri="{FF2B5EF4-FFF2-40B4-BE49-F238E27FC236}">
                <a16:creationId xmlns:a16="http://schemas.microsoft.com/office/drawing/2014/main" id="{4B27F812-6CE1-4FFB-86D2-05A51BD840D2}"/>
              </a:ext>
            </a:extLst>
          </p:cNvPr>
          <p:cNvSpPr txBox="1"/>
          <p:nvPr/>
        </p:nvSpPr>
        <p:spPr>
          <a:xfrm>
            <a:off x="3631023" y="6217229"/>
            <a:ext cx="85069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VAB / Lucid ‘COVID-19 Streaming Behavior Survey,’ June 2020. Survey base: A18+ in households with access to streaming services and have viewed content on streaming services (n=1,000)</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S3. On average, how many times per week do you watch a video streaming service? (e.g., Netflix, Disney +, Tubi, Hulu, CBS All Access, etc.)</a:t>
            </a:r>
          </a:p>
        </p:txBody>
      </p:sp>
    </p:spTree>
    <p:extLst>
      <p:ext uri="{BB962C8B-B14F-4D97-AF65-F5344CB8AC3E}">
        <p14:creationId xmlns:p14="http://schemas.microsoft.com/office/powerpoint/2010/main" val="5555171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Rectangle 11">
            <a:extLst>
              <a:ext uri="{FF2B5EF4-FFF2-40B4-BE49-F238E27FC236}">
                <a16:creationId xmlns:a16="http://schemas.microsoft.com/office/drawing/2014/main" id="{FCBDB492-9443-3D4A-8E9D-B3CECB95DCD7}"/>
              </a:ext>
            </a:extLst>
          </p:cNvPr>
          <p:cNvSpPr/>
          <p:nvPr/>
        </p:nvSpPr>
        <p:spPr>
          <a:xfrm>
            <a:off x="198883" y="125637"/>
            <a:ext cx="11846937"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Currently streamers are comfortable with the </a:t>
            </a:r>
            <a:r>
              <a:rPr lang="en-US" sz="2600" b="1" dirty="0">
                <a:solidFill>
                  <a:srgbClr val="E84A99"/>
                </a:solidFill>
                <a:latin typeface="Helvetica" pitchFamily="2" charset="0"/>
              </a:rPr>
              <a:t>value</a:t>
            </a:r>
            <a:r>
              <a:rPr lang="en-US" sz="2600" b="1" dirty="0">
                <a:solidFill>
                  <a:srgbClr val="1F1A62"/>
                </a:solidFill>
                <a:latin typeface="Helvetica" pitchFamily="2" charset="0"/>
              </a:rPr>
              <a:t> they receive from their streaming services </a:t>
            </a:r>
            <a:endPar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endParaRPr>
          </a:p>
        </p:txBody>
      </p:sp>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31" name="TextBox 30">
            <a:extLst>
              <a:ext uri="{FF2B5EF4-FFF2-40B4-BE49-F238E27FC236}">
                <a16:creationId xmlns:a16="http://schemas.microsoft.com/office/drawing/2014/main" id="{D9B70B52-F563-4575-A2D9-E0451929B862}"/>
              </a:ext>
            </a:extLst>
          </p:cNvPr>
          <p:cNvSpPr txBox="1"/>
          <p:nvPr/>
        </p:nvSpPr>
        <p:spPr>
          <a:xfrm>
            <a:off x="132512" y="966879"/>
            <a:ext cx="11939393" cy="523220"/>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lang="en-US" sz="1400" dirty="0">
                <a:solidFill>
                  <a:srgbClr val="1F1A62"/>
                </a:solidFill>
                <a:latin typeface="Helvetica"/>
                <a:cs typeface="Helvetica"/>
              </a:rPr>
              <a:t>Audiences </a:t>
            </a:r>
            <a:r>
              <a:rPr kumimoji="0" lang="en-US" sz="1400" b="0" i="0" u="none" strike="noStrike" kern="1200" cap="none" spc="0" normalizeH="0" baseline="0" noProof="0" dirty="0">
                <a:ln>
                  <a:noFill/>
                </a:ln>
                <a:solidFill>
                  <a:srgbClr val="1F1A62"/>
                </a:solidFill>
                <a:effectLst/>
                <a:uLnTx/>
                <a:uFillTx/>
                <a:latin typeface="Helvetica"/>
                <a:ea typeface="+mn-ea"/>
                <a:cs typeface="Helvetica"/>
              </a:rPr>
              <a:t>across the board find that the array of services available to them are worth it because they </a:t>
            </a:r>
            <a:r>
              <a:rPr kumimoji="0" lang="en-US" sz="1400" b="1" i="0" u="none" strike="noStrike" kern="1200" cap="none" spc="0" normalizeH="0" baseline="0" noProof="0" dirty="0">
                <a:ln>
                  <a:noFill/>
                </a:ln>
                <a:solidFill>
                  <a:srgbClr val="E84A99"/>
                </a:solidFill>
                <a:effectLst/>
                <a:uLnTx/>
                <a:uFillTx/>
                <a:latin typeface="Helvetica"/>
                <a:ea typeface="+mn-ea"/>
                <a:cs typeface="Helvetica"/>
              </a:rPr>
              <a:t>love the content</a:t>
            </a:r>
            <a:r>
              <a:rPr kumimoji="0" lang="en-US" sz="1400" b="0" i="0" u="none" strike="noStrike" kern="1200" cap="none" spc="0" normalizeH="0" baseline="0" noProof="0" dirty="0">
                <a:ln>
                  <a:noFill/>
                </a:ln>
                <a:solidFill>
                  <a:srgbClr val="1F1A62"/>
                </a:solidFill>
                <a:effectLst/>
                <a:uLnTx/>
                <a:uFillTx/>
                <a:latin typeface="Helvetica"/>
                <a:ea typeface="+mn-ea"/>
                <a:cs typeface="Helvetica"/>
              </a:rPr>
              <a:t>, whether they’re paying for a subscription or watching ads, especially among </a:t>
            </a:r>
            <a:r>
              <a:rPr kumimoji="0" lang="en-US" sz="1400" b="1" i="0" u="none" strike="noStrike" kern="1200" cap="none" spc="0" normalizeH="0" baseline="0" noProof="0" dirty="0">
                <a:ln>
                  <a:noFill/>
                </a:ln>
                <a:solidFill>
                  <a:srgbClr val="E84A99"/>
                </a:solidFill>
                <a:effectLst/>
                <a:uLnTx/>
                <a:uFillTx/>
                <a:latin typeface="Helvetica"/>
                <a:ea typeface="+mn-ea"/>
                <a:cs typeface="Helvetica"/>
              </a:rPr>
              <a:t>women (62%)</a:t>
            </a:r>
            <a:endParaRPr kumimoji="0" lang="en-US" sz="1400" b="1" i="0" u="none" strike="noStrike" kern="1200" cap="none" spc="0" normalizeH="0" baseline="0" noProof="0" dirty="0">
              <a:ln>
                <a:noFill/>
              </a:ln>
              <a:solidFill>
                <a:srgbClr val="1F1A62"/>
              </a:solidFill>
              <a:effectLst/>
              <a:uLnTx/>
              <a:uFillTx/>
              <a:latin typeface="Helvetica"/>
              <a:ea typeface="+mn-ea"/>
              <a:cs typeface="Helvetica"/>
            </a:endParaRPr>
          </a:p>
        </p:txBody>
      </p:sp>
      <p:sp>
        <p:nvSpPr>
          <p:cNvPr id="35" name="TextBox 34">
            <a:extLst>
              <a:ext uri="{FF2B5EF4-FFF2-40B4-BE49-F238E27FC236}">
                <a16:creationId xmlns:a16="http://schemas.microsoft.com/office/drawing/2014/main" id="{032DEE32-9D31-4CDB-8870-1A881EBCC792}"/>
              </a:ext>
            </a:extLst>
          </p:cNvPr>
          <p:cNvSpPr txBox="1"/>
          <p:nvPr/>
        </p:nvSpPr>
        <p:spPr>
          <a:xfrm>
            <a:off x="830543" y="1665835"/>
            <a:ext cx="10733178"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sng" strike="noStrike" kern="1200" cap="none" spc="0" normalizeH="0" baseline="0" noProof="0" dirty="0">
                <a:ln>
                  <a:noFill/>
                </a:ln>
                <a:solidFill>
                  <a:srgbClr val="1B1464"/>
                </a:solidFill>
                <a:effectLst/>
                <a:uLnTx/>
                <a:uFillTx/>
                <a:latin typeface="Helvetica" panose="020B0403020202020204" pitchFamily="34" charset="0"/>
                <a:ea typeface="+mn-ea"/>
                <a:cs typeface="+mn-cs"/>
              </a:rPr>
              <a:t>“Streaming services are a good value for your money”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 of respondents who </a:t>
            </a:r>
            <a:r>
              <a:rPr kumimoji="0" lang="en-US" sz="12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agree completely</a:t>
            </a:r>
            <a:endParaRPr kumimoji="0" lang="en-US" sz="12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grpSp>
        <p:nvGrpSpPr>
          <p:cNvPr id="2" name="Group 1">
            <a:extLst>
              <a:ext uri="{FF2B5EF4-FFF2-40B4-BE49-F238E27FC236}">
                <a16:creationId xmlns:a16="http://schemas.microsoft.com/office/drawing/2014/main" id="{7716C743-5AAA-4DB1-9F68-BD2D6045795B}"/>
              </a:ext>
            </a:extLst>
          </p:cNvPr>
          <p:cNvGrpSpPr/>
          <p:nvPr/>
        </p:nvGrpSpPr>
        <p:grpSpPr>
          <a:xfrm>
            <a:off x="1129817" y="2196724"/>
            <a:ext cx="10134630" cy="3914815"/>
            <a:chOff x="699377" y="1803484"/>
            <a:chExt cx="10780797" cy="4383810"/>
          </a:xfrm>
        </p:grpSpPr>
        <p:pic>
          <p:nvPicPr>
            <p:cNvPr id="39" name="Picture 38">
              <a:extLst>
                <a:ext uri="{FF2B5EF4-FFF2-40B4-BE49-F238E27FC236}">
                  <a16:creationId xmlns:a16="http://schemas.microsoft.com/office/drawing/2014/main" id="{F4C1C011-CA7D-4F40-B510-14D85AC0BEB8}"/>
                </a:ext>
              </a:extLst>
            </p:cNvPr>
            <p:cNvPicPr>
              <a:picLocks noChangeAspect="1"/>
            </p:cNvPicPr>
            <p:nvPr/>
          </p:nvPicPr>
          <p:blipFill rotWithShape="1">
            <a:blip r:embed="rId5">
              <a:extLst>
                <a:ext uri="{28A0092B-C50C-407E-A947-70E740481C1C}">
                  <a14:useLocalDpi xmlns:a14="http://schemas.microsoft.com/office/drawing/2010/main" val="0"/>
                </a:ext>
              </a:extLst>
            </a:blip>
            <a:srcRect t="8412"/>
            <a:stretch/>
          </p:blipFill>
          <p:spPr>
            <a:xfrm>
              <a:off x="4318522" y="1818329"/>
              <a:ext cx="3502223" cy="2138409"/>
            </a:xfrm>
            <a:prstGeom prst="rect">
              <a:avLst/>
            </a:prstGeom>
          </p:spPr>
        </p:pic>
        <p:pic>
          <p:nvPicPr>
            <p:cNvPr id="43" name="Picture 42" descr="A person sitting on a couch&#10;&#10;Description automatically generated">
              <a:extLst>
                <a:ext uri="{FF2B5EF4-FFF2-40B4-BE49-F238E27FC236}">
                  <a16:creationId xmlns:a16="http://schemas.microsoft.com/office/drawing/2014/main" id="{0D608374-B2FA-48A0-99EB-5E570BA11E6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322088" y="4019446"/>
              <a:ext cx="3524363" cy="2164928"/>
            </a:xfrm>
            <a:prstGeom prst="rect">
              <a:avLst/>
            </a:prstGeom>
          </p:spPr>
        </p:pic>
        <p:sp>
          <p:nvSpPr>
            <p:cNvPr id="45" name="Rectangle 44">
              <a:extLst>
                <a:ext uri="{FF2B5EF4-FFF2-40B4-BE49-F238E27FC236}">
                  <a16:creationId xmlns:a16="http://schemas.microsoft.com/office/drawing/2014/main" id="{24797791-344B-4FF9-9DCB-475034C52347}"/>
                </a:ext>
              </a:extLst>
            </p:cNvPr>
            <p:cNvSpPr/>
            <p:nvPr/>
          </p:nvSpPr>
          <p:spPr>
            <a:xfrm>
              <a:off x="4315942" y="4019446"/>
              <a:ext cx="3516406" cy="2164927"/>
            </a:xfrm>
            <a:prstGeom prst="rect">
              <a:avLst/>
            </a:prstGeom>
            <a:solidFill>
              <a:srgbClr val="1B146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 name="Picture 70" descr="Two people sitting on a bed&#10;&#10;Description automatically generated">
              <a:extLst>
                <a:ext uri="{FF2B5EF4-FFF2-40B4-BE49-F238E27FC236}">
                  <a16:creationId xmlns:a16="http://schemas.microsoft.com/office/drawing/2014/main" id="{B4DFC0FB-12B7-46E9-912F-22B0D90C46E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07337" y="1803563"/>
              <a:ext cx="3516406" cy="2164926"/>
            </a:xfrm>
            <a:prstGeom prst="rect">
              <a:avLst/>
            </a:prstGeom>
          </p:spPr>
        </p:pic>
        <p:sp>
          <p:nvSpPr>
            <p:cNvPr id="93" name="Rectangle 92">
              <a:extLst>
                <a:ext uri="{FF2B5EF4-FFF2-40B4-BE49-F238E27FC236}">
                  <a16:creationId xmlns:a16="http://schemas.microsoft.com/office/drawing/2014/main" id="{820D330F-D68F-4BB9-83CE-C8467DED5C9E}"/>
                </a:ext>
              </a:extLst>
            </p:cNvPr>
            <p:cNvSpPr/>
            <p:nvPr/>
          </p:nvSpPr>
          <p:spPr>
            <a:xfrm>
              <a:off x="699377" y="1804242"/>
              <a:ext cx="3530511" cy="2164927"/>
            </a:xfrm>
            <a:prstGeom prst="rect">
              <a:avLst/>
            </a:prstGeom>
            <a:solidFill>
              <a:srgbClr val="1B146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TextBox 94">
              <a:extLst>
                <a:ext uri="{FF2B5EF4-FFF2-40B4-BE49-F238E27FC236}">
                  <a16:creationId xmlns:a16="http://schemas.microsoft.com/office/drawing/2014/main" id="{B0923D33-AE4C-4DCA-84AF-BC7319B4B73C}"/>
                </a:ext>
              </a:extLst>
            </p:cNvPr>
            <p:cNvSpPr txBox="1"/>
            <p:nvPr/>
          </p:nvSpPr>
          <p:spPr>
            <a:xfrm>
              <a:off x="1621764" y="3062384"/>
              <a:ext cx="1699842" cy="800219"/>
            </a:xfrm>
            <a:prstGeom prst="rect">
              <a:avLst/>
            </a:prstGeom>
            <a:noFill/>
          </p:spPr>
          <p:txBody>
            <a:bodyPr wrap="square" rtlCol="0">
              <a:spAutoFit/>
            </a:bodyP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Helvetica" panose="020B0604020202020204" pitchFamily="34" charset="0"/>
                  <a:ea typeface="Open Sans" panose="020B0606030504020204" pitchFamily="34" charset="0"/>
                  <a:cs typeface="Helvetica" panose="020B0604020202020204" pitchFamily="34" charset="0"/>
                </a:rPr>
                <a:t>AVOD Users:</a:t>
              </a:r>
            </a:p>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Helvetica" panose="020B0604020202020204" pitchFamily="34" charset="0"/>
                  <a:ea typeface="Open Sans" panose="020B0606030504020204" pitchFamily="34" charset="0"/>
                  <a:cs typeface="Helvetica" panose="020B0604020202020204" pitchFamily="34" charset="0"/>
                </a:rPr>
                <a:t>59%</a:t>
              </a:r>
            </a:p>
          </p:txBody>
        </p:sp>
        <p:pic>
          <p:nvPicPr>
            <p:cNvPr id="97" name="Picture 96" descr="A person standing in front of a mirror posing for the camera&#10;&#10;Description automatically generated">
              <a:extLst>
                <a:ext uri="{FF2B5EF4-FFF2-40B4-BE49-F238E27FC236}">
                  <a16:creationId xmlns:a16="http://schemas.microsoft.com/office/drawing/2014/main" id="{E7C2C771-64F2-4614-9A47-E199913880DF}"/>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b="7118"/>
            <a:stretch/>
          </p:blipFill>
          <p:spPr>
            <a:xfrm>
              <a:off x="707337" y="4020124"/>
              <a:ext cx="3516406" cy="2164927"/>
            </a:xfrm>
            <a:prstGeom prst="rect">
              <a:avLst/>
            </a:prstGeom>
          </p:spPr>
        </p:pic>
        <p:sp>
          <p:nvSpPr>
            <p:cNvPr id="101" name="Rectangle 100">
              <a:extLst>
                <a:ext uri="{FF2B5EF4-FFF2-40B4-BE49-F238E27FC236}">
                  <a16:creationId xmlns:a16="http://schemas.microsoft.com/office/drawing/2014/main" id="{BABF38BA-84DE-4D1E-B86C-511657A05F17}"/>
                </a:ext>
              </a:extLst>
            </p:cNvPr>
            <p:cNvSpPr/>
            <p:nvPr/>
          </p:nvSpPr>
          <p:spPr>
            <a:xfrm>
              <a:off x="713481" y="4020124"/>
              <a:ext cx="3516406" cy="2164927"/>
            </a:xfrm>
            <a:prstGeom prst="rect">
              <a:avLst/>
            </a:prstGeom>
            <a:solidFill>
              <a:srgbClr val="1B146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TextBox 102">
              <a:extLst>
                <a:ext uri="{FF2B5EF4-FFF2-40B4-BE49-F238E27FC236}">
                  <a16:creationId xmlns:a16="http://schemas.microsoft.com/office/drawing/2014/main" id="{0BF8793F-B0EB-4753-8FCF-3AA9A9921374}"/>
                </a:ext>
              </a:extLst>
            </p:cNvPr>
            <p:cNvSpPr txBox="1"/>
            <p:nvPr/>
          </p:nvSpPr>
          <p:spPr>
            <a:xfrm>
              <a:off x="1674382" y="5249795"/>
              <a:ext cx="1699842" cy="800219"/>
            </a:xfrm>
            <a:prstGeom prst="rect">
              <a:avLst/>
            </a:prstGeom>
            <a:noFill/>
          </p:spPr>
          <p:txBody>
            <a:bodyPr wrap="square" rtlCol="0">
              <a:spAutoFit/>
            </a:bodyPr>
            <a:lstStyle>
              <a:defPPr>
                <a:defRPr lang="en-US"/>
              </a:defPPr>
              <a:lvl1pPr algn="ctr" defTabSz="586199">
                <a:defRPr sz="2400" b="1">
                  <a:solidFill>
                    <a:srgbClr val="E84A99"/>
                  </a:solidFill>
                  <a:latin typeface="Helvetica" panose="020B0604020202020204" pitchFamily="34" charset="0"/>
                  <a:ea typeface="Open Sans" panose="020B0606030504020204" pitchFamily="34" charset="0"/>
                  <a:cs typeface="Helvetica" panose="020B0604020202020204" pitchFamily="34" charset="0"/>
                </a:defRPr>
              </a:lvl1pP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Helvetica" panose="020B0604020202020204" pitchFamily="34" charset="0"/>
                  <a:cs typeface="Helvetica" panose="020B0604020202020204" pitchFamily="34" charset="0"/>
                </a:rPr>
                <a:t>A18-24:</a:t>
              </a:r>
              <a:br>
                <a:rPr kumimoji="0" lang="en-US" sz="1800" b="1" i="0" u="none" strike="noStrike" kern="1200" cap="none" spc="0" normalizeH="0" baseline="0" noProof="0">
                  <a:ln>
                    <a:noFill/>
                  </a:ln>
                  <a:solidFill>
                    <a:prstClr val="white"/>
                  </a:solidFill>
                  <a:effectLst/>
                  <a:uLnTx/>
                  <a:uFillTx/>
                  <a:latin typeface="Helvetica" panose="020B0604020202020204" pitchFamily="34" charset="0"/>
                  <a:cs typeface="Helvetica" panose="020B0604020202020204" pitchFamily="34" charset="0"/>
                </a:rPr>
              </a:br>
              <a:r>
                <a:rPr kumimoji="0" lang="en-US" sz="2800" b="1" i="0" u="none" strike="noStrike" kern="1200" cap="none" spc="0" normalizeH="0" baseline="0" noProof="0">
                  <a:ln>
                    <a:noFill/>
                  </a:ln>
                  <a:solidFill>
                    <a:prstClr val="white"/>
                  </a:solidFill>
                  <a:effectLst/>
                  <a:uLnTx/>
                  <a:uFillTx/>
                  <a:latin typeface="Helvetica" panose="020B0604020202020204" pitchFamily="34" charset="0"/>
                  <a:cs typeface="Helvetica" panose="020B0604020202020204" pitchFamily="34" charset="0"/>
                </a:rPr>
                <a:t>57% </a:t>
              </a:r>
              <a:endParaRPr kumimoji="0" lang="en-US" sz="3200" b="1" i="0" u="none" strike="noStrike" kern="1200" cap="none" spc="0" normalizeH="0" baseline="0" noProof="0">
                <a:ln>
                  <a:noFill/>
                </a:ln>
                <a:solidFill>
                  <a:prstClr val="white"/>
                </a:solidFill>
                <a:effectLst/>
                <a:uLnTx/>
                <a:uFillTx/>
                <a:latin typeface="Helvetica" panose="020B0604020202020204" pitchFamily="34" charset="0"/>
                <a:cs typeface="Helvetica" panose="020B0604020202020204" pitchFamily="34" charset="0"/>
              </a:endParaRPr>
            </a:p>
          </p:txBody>
        </p:sp>
        <p:pic>
          <p:nvPicPr>
            <p:cNvPr id="105" name="Picture 104" descr="A person and person sitting next to a window&#10;&#10;Description automatically generated">
              <a:extLst>
                <a:ext uri="{FF2B5EF4-FFF2-40B4-BE49-F238E27FC236}">
                  <a16:creationId xmlns:a16="http://schemas.microsoft.com/office/drawing/2014/main" id="{4379AE53-7C6C-4153-8C4E-BF36B90A232C}"/>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7937417" y="4022368"/>
              <a:ext cx="3522336" cy="2164926"/>
            </a:xfrm>
            <a:prstGeom prst="rect">
              <a:avLst/>
            </a:prstGeom>
          </p:spPr>
        </p:pic>
        <p:sp>
          <p:nvSpPr>
            <p:cNvPr id="107" name="Rectangle 106">
              <a:extLst>
                <a:ext uri="{FF2B5EF4-FFF2-40B4-BE49-F238E27FC236}">
                  <a16:creationId xmlns:a16="http://schemas.microsoft.com/office/drawing/2014/main" id="{3EC7569E-8AFE-4040-A87D-DD736CA7E8E8}"/>
                </a:ext>
              </a:extLst>
            </p:cNvPr>
            <p:cNvSpPr/>
            <p:nvPr/>
          </p:nvSpPr>
          <p:spPr>
            <a:xfrm>
              <a:off x="7937418" y="4020124"/>
              <a:ext cx="3516406" cy="2164927"/>
            </a:xfrm>
            <a:prstGeom prst="rect">
              <a:avLst/>
            </a:prstGeom>
            <a:solidFill>
              <a:srgbClr val="1B146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1" name="Picture 110" descr="A group of people sitting in a room&#10;&#10;Description automatically generated">
              <a:extLst>
                <a:ext uri="{FF2B5EF4-FFF2-40B4-BE49-F238E27FC236}">
                  <a16:creationId xmlns:a16="http://schemas.microsoft.com/office/drawing/2014/main" id="{A46A0102-47FE-4899-A52C-F8598B1FA1EE}"/>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84" t="3069" r="84" b="4938"/>
            <a:stretch/>
          </p:blipFill>
          <p:spPr>
            <a:xfrm>
              <a:off x="7915524" y="1803484"/>
              <a:ext cx="3538299" cy="2153253"/>
            </a:xfrm>
            <a:prstGeom prst="rect">
              <a:avLst/>
            </a:prstGeom>
          </p:spPr>
        </p:pic>
        <p:sp>
          <p:nvSpPr>
            <p:cNvPr id="113" name="Rectangle 112">
              <a:extLst>
                <a:ext uri="{FF2B5EF4-FFF2-40B4-BE49-F238E27FC236}">
                  <a16:creationId xmlns:a16="http://schemas.microsoft.com/office/drawing/2014/main" id="{68D237C0-7F7A-427D-B1C9-C68E3568ACB2}"/>
                </a:ext>
              </a:extLst>
            </p:cNvPr>
            <p:cNvSpPr/>
            <p:nvPr/>
          </p:nvSpPr>
          <p:spPr>
            <a:xfrm>
              <a:off x="7921669" y="1804157"/>
              <a:ext cx="3532155" cy="2152580"/>
            </a:xfrm>
            <a:prstGeom prst="rect">
              <a:avLst/>
            </a:prstGeom>
            <a:solidFill>
              <a:srgbClr val="1B146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 name="TextBox 108">
              <a:extLst>
                <a:ext uri="{FF2B5EF4-FFF2-40B4-BE49-F238E27FC236}">
                  <a16:creationId xmlns:a16="http://schemas.microsoft.com/office/drawing/2014/main" id="{9811BD17-EBDF-4D52-BEB8-F5D817CE145F}"/>
                </a:ext>
              </a:extLst>
            </p:cNvPr>
            <p:cNvSpPr txBox="1"/>
            <p:nvPr/>
          </p:nvSpPr>
          <p:spPr>
            <a:xfrm>
              <a:off x="8239283" y="3093162"/>
              <a:ext cx="2965375" cy="800219"/>
            </a:xfrm>
            <a:prstGeom prst="rect">
              <a:avLst/>
            </a:prstGeom>
            <a:noFill/>
          </p:spPr>
          <p:txBody>
            <a:bodyPr wrap="square" rtlCol="0">
              <a:spAutoFit/>
            </a:bodyPr>
            <a:lstStyle>
              <a:defPPr>
                <a:defRPr lang="en-US"/>
              </a:defPPr>
              <a:lvl1pPr algn="ctr" defTabSz="586199">
                <a:defRPr sz="2400" b="1">
                  <a:solidFill>
                    <a:srgbClr val="E84A99"/>
                  </a:solidFill>
                  <a:latin typeface="Helvetica" panose="020B0604020202020204" pitchFamily="34" charset="0"/>
                  <a:ea typeface="Open Sans" panose="020B0606030504020204" pitchFamily="34" charset="0"/>
                  <a:cs typeface="Helvetica" panose="020B0604020202020204" pitchFamily="34" charset="0"/>
                </a:defRPr>
              </a:lvl1pP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Helvetica" panose="020B0604020202020204" pitchFamily="34" charset="0"/>
                  <a:cs typeface="Helvetica" panose="020B0604020202020204" pitchFamily="34" charset="0"/>
                </a:rPr>
                <a:t>SVOD Users:</a:t>
              </a:r>
              <a:endParaRPr lang="en-US" sz="1800" b="0">
                <a:solidFill>
                  <a:prstClr val="white"/>
                </a:solidFill>
                <a:ea typeface="+mn-ea"/>
              </a:endParaRPr>
            </a:p>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Helvetica" panose="020B0604020202020204" pitchFamily="34" charset="0"/>
                  <a:cs typeface="Helvetica" panose="020B0604020202020204" pitchFamily="34" charset="0"/>
                </a:rPr>
                <a:t>58% </a:t>
              </a:r>
            </a:p>
          </p:txBody>
        </p:sp>
        <p:sp>
          <p:nvSpPr>
            <p:cNvPr id="115" name="TextBox 114">
              <a:extLst>
                <a:ext uri="{FF2B5EF4-FFF2-40B4-BE49-F238E27FC236}">
                  <a16:creationId xmlns:a16="http://schemas.microsoft.com/office/drawing/2014/main" id="{E1BB78DD-750F-47B3-A231-74B41A91E429}"/>
                </a:ext>
              </a:extLst>
            </p:cNvPr>
            <p:cNvSpPr txBox="1"/>
            <p:nvPr/>
          </p:nvSpPr>
          <p:spPr>
            <a:xfrm>
              <a:off x="7963769" y="5280573"/>
              <a:ext cx="3516405" cy="800219"/>
            </a:xfrm>
            <a:prstGeom prst="rect">
              <a:avLst/>
            </a:prstGeom>
            <a:noFill/>
          </p:spPr>
          <p:txBody>
            <a:bodyPr wrap="square" rtlCol="0">
              <a:spAutoFit/>
            </a:bodyP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chemeClr val="bg1"/>
                  </a:solidFill>
                  <a:effectLst/>
                  <a:uLnTx/>
                  <a:uFillTx/>
                  <a:latin typeface="Helvetica" panose="020B0604020202020204" pitchFamily="34" charset="0"/>
                  <a:ea typeface="Open Sans" panose="020B0606030504020204" pitchFamily="34" charset="0"/>
                  <a:cs typeface="Helvetica" panose="020B0604020202020204" pitchFamily="34" charset="0"/>
                </a:rPr>
                <a:t>Households with Children:</a:t>
              </a:r>
            </a:p>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rPr>
                <a:t>62%</a:t>
              </a:r>
            </a:p>
          </p:txBody>
        </p:sp>
        <p:sp>
          <p:nvSpPr>
            <p:cNvPr id="47" name="TextBox 46">
              <a:extLst>
                <a:ext uri="{FF2B5EF4-FFF2-40B4-BE49-F238E27FC236}">
                  <a16:creationId xmlns:a16="http://schemas.microsoft.com/office/drawing/2014/main" id="{82FFCEC3-FA2E-44C1-9CA0-A7A41EA3F2C8}"/>
                </a:ext>
              </a:extLst>
            </p:cNvPr>
            <p:cNvSpPr txBox="1"/>
            <p:nvPr/>
          </p:nvSpPr>
          <p:spPr>
            <a:xfrm>
              <a:off x="4512851" y="5280573"/>
              <a:ext cx="3122587" cy="800219"/>
            </a:xfrm>
            <a:prstGeom prst="rect">
              <a:avLst/>
            </a:prstGeom>
            <a:noFill/>
          </p:spPr>
          <p:txBody>
            <a:bodyPr wrap="square" rtlCol="0">
              <a:spAutoFit/>
            </a:bodyP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prstClr val="white"/>
                  </a:solidFill>
                  <a:effectLst/>
                  <a:uLnTx/>
                  <a:uFillTx/>
                  <a:latin typeface="Helvetica" panose="020B0604020202020204" pitchFamily="34" charset="0"/>
                  <a:ea typeface="Open Sans" panose="020B0606030504020204" pitchFamily="34" charset="0"/>
                  <a:cs typeface="Helvetica" panose="020B0604020202020204" pitchFamily="34" charset="0"/>
                </a:rPr>
                <a:t>Hispanic:</a:t>
              </a:r>
            </a:p>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Helvetica" panose="020B0604020202020204" pitchFamily="34" charset="0"/>
                  <a:ea typeface="Open Sans" panose="020B0606030504020204" pitchFamily="34" charset="0"/>
                  <a:cs typeface="Helvetica" panose="020B0604020202020204" pitchFamily="34" charset="0"/>
                </a:rPr>
                <a:t>53%</a:t>
              </a:r>
            </a:p>
          </p:txBody>
        </p:sp>
        <p:sp>
          <p:nvSpPr>
            <p:cNvPr id="5" name="Rectangle 4">
              <a:extLst>
                <a:ext uri="{FF2B5EF4-FFF2-40B4-BE49-F238E27FC236}">
                  <a16:creationId xmlns:a16="http://schemas.microsoft.com/office/drawing/2014/main" id="{7FADF816-D311-4962-9CC6-CD4876288810}"/>
                </a:ext>
              </a:extLst>
            </p:cNvPr>
            <p:cNvSpPr/>
            <p:nvPr/>
          </p:nvSpPr>
          <p:spPr>
            <a:xfrm>
              <a:off x="4319014" y="1805740"/>
              <a:ext cx="3501732" cy="2164927"/>
            </a:xfrm>
            <a:prstGeom prst="rect">
              <a:avLst/>
            </a:prstGeom>
            <a:solidFill>
              <a:srgbClr val="1B146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TextBox 98">
              <a:extLst>
                <a:ext uri="{FF2B5EF4-FFF2-40B4-BE49-F238E27FC236}">
                  <a16:creationId xmlns:a16="http://schemas.microsoft.com/office/drawing/2014/main" id="{6EB21286-6D1C-4A1A-9DFF-4D48DFB47328}"/>
                </a:ext>
              </a:extLst>
            </p:cNvPr>
            <p:cNvSpPr txBox="1"/>
            <p:nvPr/>
          </p:nvSpPr>
          <p:spPr>
            <a:xfrm>
              <a:off x="4918456" y="3093162"/>
              <a:ext cx="2557351" cy="800219"/>
            </a:xfrm>
            <a:prstGeom prst="rect">
              <a:avLst/>
            </a:prstGeom>
            <a:noFill/>
          </p:spPr>
          <p:txBody>
            <a:bodyPr wrap="square" rtlCol="0">
              <a:spAutoFit/>
            </a:bodyPr>
            <a:lstStyle/>
            <a:p>
              <a:pPr marL="0" marR="0" lvl="0" indent="0" algn="ctr" defTabSz="586199" rtl="0" eaLnBrk="1" fontAlgn="auto" latinLnBrk="0" hangingPunct="1">
                <a:lnSpc>
                  <a:spcPct val="100000"/>
                </a:lnSpc>
                <a:spcBef>
                  <a:spcPts val="0"/>
                </a:spcBef>
                <a:spcAft>
                  <a:spcPts val="0"/>
                </a:spcAft>
                <a:buClrTx/>
                <a:buSzTx/>
                <a:buFontTx/>
                <a:buNone/>
                <a:tabLst/>
                <a:defRPr/>
              </a:pPr>
              <a:r>
                <a:rPr lang="en-US">
                  <a:solidFill>
                    <a:prstClr val="white"/>
                  </a:solidFill>
                  <a:latin typeface="Helvetica" panose="020B0604020202020204" pitchFamily="34" charset="0"/>
                  <a:cs typeface="Helvetica" panose="020B0604020202020204" pitchFamily="34" charset="0"/>
                </a:rPr>
                <a:t>A45-54:</a:t>
              </a:r>
            </a:p>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Helvetica" panose="020B0604020202020204" pitchFamily="34" charset="0"/>
                  <a:ea typeface="Open Sans" panose="020B0606030504020204" pitchFamily="34" charset="0"/>
                  <a:cs typeface="Helvetica" panose="020B0604020202020204" pitchFamily="34" charset="0"/>
                </a:rPr>
                <a:t>59%</a:t>
              </a:r>
            </a:p>
          </p:txBody>
        </p:sp>
      </p:grpSp>
      <p:sp>
        <p:nvSpPr>
          <p:cNvPr id="3" name="TextBox 2">
            <a:extLst>
              <a:ext uri="{FF2B5EF4-FFF2-40B4-BE49-F238E27FC236}">
                <a16:creationId xmlns:a16="http://schemas.microsoft.com/office/drawing/2014/main" id="{FA3B58FC-1D80-4AA6-8A36-0B06C1A69210}"/>
              </a:ext>
            </a:extLst>
          </p:cNvPr>
          <p:cNvSpPr txBox="1"/>
          <p:nvPr/>
        </p:nvSpPr>
        <p:spPr>
          <a:xfrm>
            <a:off x="481665" y="6268547"/>
            <a:ext cx="1143093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VAB / Lucid ‘COVID-19 Streaming Behavior Survey,’ June 2020. Survey base: A18+ in households with access to streaming services and have viewed content on streaming services (n=1,000). Q3. When thinking about streaming video services, how much do you agree or disagree with the following statements? </a:t>
            </a:r>
            <a:r>
              <a:rPr kumimoji="0" lang="en-US" sz="600" b="1"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AVOD Users</a:t>
            </a:r>
            <a:r>
              <a:rPr kumimoji="0" lang="en-US" sz="6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 respondents who regularly watch free subscription streaming services with commercials (e.g., Crackle, Pluto TV, Tubi TV) (n= 298). </a:t>
            </a:r>
            <a:r>
              <a:rPr lang="en-US" sz="600" b="1" dirty="0">
                <a:solidFill>
                  <a:srgbClr val="1B1464"/>
                </a:solidFill>
                <a:latin typeface="Helvetica" panose="020B0604020202020204" pitchFamily="34" charset="0"/>
                <a:cs typeface="Helvetica" panose="020B0604020202020204" pitchFamily="34" charset="0"/>
              </a:rPr>
              <a:t>SVOD Users </a:t>
            </a:r>
            <a:r>
              <a:rPr kumimoji="0" lang="en-US" sz="6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respondents who regularly watch paid subscription streaming services with no commercials (e.g., Netflix, Disney+) (n= 817). </a:t>
            </a:r>
            <a:endParaRPr kumimoji="0" lang="en-US" sz="6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Tree>
    <p:extLst>
      <p:ext uri="{BB962C8B-B14F-4D97-AF65-F5344CB8AC3E}">
        <p14:creationId xmlns:p14="http://schemas.microsoft.com/office/powerpoint/2010/main" val="36745713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22B621-7EA3-40A8-BB19-69C30B2A20BF}"/>
              </a:ext>
            </a:extLst>
          </p:cNvPr>
          <p:cNvSpPr/>
          <p:nvPr/>
        </p:nvSpPr>
        <p:spPr>
          <a:xfrm>
            <a:off x="-21518" y="1685013"/>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BCF12236-77AC-4B72-9E2C-C1386F7C009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9" name="TextBox 8">
            <a:extLst>
              <a:ext uri="{FF2B5EF4-FFF2-40B4-BE49-F238E27FC236}">
                <a16:creationId xmlns:a16="http://schemas.microsoft.com/office/drawing/2014/main" id="{0E762734-960E-43EC-BFBA-B6CDBAFC6829}"/>
              </a:ext>
            </a:extLst>
          </p:cNvPr>
          <p:cNvSpPr txBox="1"/>
          <p:nvPr/>
        </p:nvSpPr>
        <p:spPr>
          <a:xfrm>
            <a:off x="546751" y="6594696"/>
            <a:ext cx="108333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1</a:t>
            </a:r>
          </a:p>
        </p:txBody>
      </p:sp>
      <p:pic>
        <p:nvPicPr>
          <p:cNvPr id="11" name="Picture 10">
            <a:extLst>
              <a:ext uri="{FF2B5EF4-FFF2-40B4-BE49-F238E27FC236}">
                <a16:creationId xmlns:a16="http://schemas.microsoft.com/office/drawing/2014/main" id="{5CF406F6-B52B-42FD-8D91-4A1CA72B57E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3" name="Rectangle 12">
            <a:extLst>
              <a:ext uri="{FF2B5EF4-FFF2-40B4-BE49-F238E27FC236}">
                <a16:creationId xmlns:a16="http://schemas.microsoft.com/office/drawing/2014/main" id="{DD731924-A0B2-4517-ACD7-BDC866E80259}"/>
              </a:ext>
            </a:extLst>
          </p:cNvPr>
          <p:cNvSpPr/>
          <p:nvPr/>
        </p:nvSpPr>
        <p:spPr>
          <a:xfrm>
            <a:off x="0" y="6585707"/>
            <a:ext cx="12191999"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5" name="Slide Number Placeholder 5">
            <a:extLst>
              <a:ext uri="{FF2B5EF4-FFF2-40B4-BE49-F238E27FC236}">
                <a16:creationId xmlns:a16="http://schemas.microsoft.com/office/drawing/2014/main" id="{4B1126DA-B5ED-4DBC-BE4D-5352C05C8132}"/>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7" name="Rectangle 16">
            <a:extLst>
              <a:ext uri="{FF2B5EF4-FFF2-40B4-BE49-F238E27FC236}">
                <a16:creationId xmlns:a16="http://schemas.microsoft.com/office/drawing/2014/main" id="{12C022A8-1069-46F8-A06A-B411E50DC25E}"/>
              </a:ext>
            </a:extLst>
          </p:cNvPr>
          <p:cNvSpPr/>
          <p:nvPr/>
        </p:nvSpPr>
        <p:spPr>
          <a:xfrm>
            <a:off x="187022" y="139317"/>
            <a:ext cx="11817954" cy="830997"/>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a:solidFill>
                  <a:srgbClr val="1F1A62"/>
                </a:solidFill>
                <a:latin typeface="Helvetica" panose="020B0604020202020204" pitchFamily="2" charset="0"/>
                <a:ea typeface="Open Sans" panose="020B0606030504020204" pitchFamily="34" charset="0"/>
                <a:cs typeface="Open Sans" panose="020B0606030504020204" pitchFamily="34" charset="0"/>
              </a:rPr>
              <a:t>However, there are limits to how much consumers are </a:t>
            </a:r>
            <a:r>
              <a:rPr lang="en-US" sz="2400" b="1">
                <a:solidFill>
                  <a:srgbClr val="E84A99"/>
                </a:solidFill>
                <a:latin typeface="Helvetica" panose="020B0604020202020204" pitchFamily="2" charset="0"/>
                <a:ea typeface="Open Sans" panose="020B0606030504020204" pitchFamily="34" charset="0"/>
                <a:cs typeface="Open Sans" panose="020B0606030504020204" pitchFamily="34" charset="0"/>
              </a:rPr>
              <a:t>willing to pay </a:t>
            </a:r>
            <a:r>
              <a:rPr lang="en-US" sz="2400" b="1">
                <a:solidFill>
                  <a:srgbClr val="002060"/>
                </a:solidFill>
                <a:latin typeface="Helvetica" panose="020B0604020202020204" pitchFamily="2" charset="0"/>
                <a:ea typeface="Open Sans" panose="020B0606030504020204" pitchFamily="34" charset="0"/>
                <a:cs typeface="Open Sans" panose="020B0606030504020204" pitchFamily="34" charset="0"/>
              </a:rPr>
              <a:t>even though there are no</a:t>
            </a:r>
            <a:r>
              <a:rPr lang="en-US" sz="2400" b="1">
                <a:solidFill>
                  <a:srgbClr val="1F1A62"/>
                </a:solidFill>
                <a:latin typeface="Helvetica" panose="020B0604020202020204" pitchFamily="2" charset="0"/>
                <a:ea typeface="Open Sans" panose="020B0606030504020204" pitchFamily="34" charset="0"/>
                <a:cs typeface="Open Sans" panose="020B0606030504020204" pitchFamily="34" charset="0"/>
              </a:rPr>
              <a:t> limits to the amount of content they want access to</a:t>
            </a:r>
            <a:endParaRPr kumimoji="0" lang="en-US" sz="2400" b="1" i="0" u="none" strike="noStrike" kern="1200" cap="none" spc="0" normalizeH="0" baseline="0" noProof="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endParaRPr>
          </a:p>
        </p:txBody>
      </p:sp>
      <p:sp>
        <p:nvSpPr>
          <p:cNvPr id="19" name="Rectangle 18">
            <a:extLst>
              <a:ext uri="{FF2B5EF4-FFF2-40B4-BE49-F238E27FC236}">
                <a16:creationId xmlns:a16="http://schemas.microsoft.com/office/drawing/2014/main" id="{CA22CE9C-A8B1-44DA-8CD2-314C4AC742A2}"/>
              </a:ext>
            </a:extLst>
          </p:cNvPr>
          <p:cNvSpPr/>
          <p:nvPr/>
        </p:nvSpPr>
        <p:spPr>
          <a:xfrm>
            <a:off x="160460" y="1030094"/>
            <a:ext cx="12031539" cy="584775"/>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600" b="1" i="0" u="none" strike="noStrike" kern="1200" cap="none" spc="0" normalizeH="0" baseline="0" noProof="0">
                <a:ln>
                  <a:noFill/>
                </a:ln>
                <a:solidFill>
                  <a:srgbClr val="E84A99"/>
                </a:solidFill>
                <a:effectLst/>
                <a:uLnTx/>
                <a:uFillTx/>
                <a:latin typeface="Helvetica"/>
                <a:ea typeface="+mn-ea"/>
                <a:cs typeface="Helvetica"/>
              </a:rPr>
              <a:t>59%</a:t>
            </a:r>
            <a:r>
              <a:rPr kumimoji="0" lang="en-US" sz="1600" i="0" u="none" strike="noStrike" kern="1200" cap="none" spc="0" normalizeH="0" baseline="0" noProof="0">
                <a:ln>
                  <a:noFill/>
                </a:ln>
                <a:solidFill>
                  <a:srgbClr val="E84A99"/>
                </a:solidFill>
                <a:effectLst/>
                <a:uLnTx/>
                <a:uFillTx/>
                <a:latin typeface="Helvetica"/>
                <a:ea typeface="+mn-ea"/>
                <a:cs typeface="Helvetica"/>
              </a:rPr>
              <a:t> </a:t>
            </a:r>
            <a:r>
              <a:rPr kumimoji="0" lang="en-US" sz="1600" i="0" u="none" strike="noStrike" kern="1200" cap="none" spc="0" normalizeH="0" baseline="0" noProof="0">
                <a:ln>
                  <a:noFill/>
                </a:ln>
                <a:solidFill>
                  <a:srgbClr val="1F1A62"/>
                </a:solidFill>
                <a:effectLst/>
                <a:uLnTx/>
                <a:uFillTx/>
                <a:latin typeface="Helvetica"/>
                <a:ea typeface="+mn-ea"/>
                <a:cs typeface="Helvetica"/>
              </a:rPr>
              <a:t>of American streamers will not pay more than </a:t>
            </a:r>
            <a:r>
              <a:rPr kumimoji="0" lang="en-US" sz="1600" b="1" i="0" u="none" strike="noStrike" kern="1200" cap="none" spc="0" normalizeH="0" baseline="0" noProof="0">
                <a:ln>
                  <a:noFill/>
                </a:ln>
                <a:solidFill>
                  <a:srgbClr val="E84A99"/>
                </a:solidFill>
                <a:effectLst/>
                <a:uLnTx/>
                <a:uFillTx/>
                <a:latin typeface="Helvetica"/>
                <a:ea typeface="+mn-ea"/>
                <a:cs typeface="Helvetica"/>
              </a:rPr>
              <a:t>$20 a month</a:t>
            </a:r>
            <a:r>
              <a:rPr kumimoji="0" lang="en-US" sz="1600" i="0" u="none" strike="noStrike" kern="1200" cap="none" spc="0" normalizeH="0" baseline="0" noProof="0">
                <a:ln>
                  <a:noFill/>
                </a:ln>
                <a:solidFill>
                  <a:srgbClr val="1F1A62"/>
                </a:solidFill>
                <a:effectLst/>
                <a:uLnTx/>
                <a:uFillTx/>
                <a:latin typeface="Helvetica"/>
                <a:ea typeface="+mn-ea"/>
                <a:cs typeface="Helvetica"/>
              </a:rPr>
              <a:t> for streaming subscriptions, and while that might limit paid options, </a:t>
            </a:r>
            <a:r>
              <a:rPr kumimoji="0" lang="en-US" sz="1600" b="1" i="0" u="none" strike="noStrike" kern="1200" cap="none" spc="0" normalizeH="0" baseline="0" noProof="0">
                <a:ln>
                  <a:noFill/>
                </a:ln>
                <a:solidFill>
                  <a:srgbClr val="E84A99"/>
                </a:solidFill>
                <a:effectLst/>
                <a:uLnTx/>
                <a:uFillTx/>
                <a:latin typeface="Helvetica"/>
                <a:ea typeface="+mn-ea"/>
                <a:cs typeface="Helvetica"/>
              </a:rPr>
              <a:t>free streaming services are the answer</a:t>
            </a:r>
            <a:r>
              <a:rPr kumimoji="0" lang="en-US" sz="1600" i="0" u="none" strike="noStrike" kern="1200" cap="none" spc="0" normalizeH="0" baseline="0" noProof="0">
                <a:ln>
                  <a:noFill/>
                </a:ln>
                <a:solidFill>
                  <a:srgbClr val="1F1A62"/>
                </a:solidFill>
                <a:effectLst/>
                <a:uLnTx/>
                <a:uFillTx/>
                <a:latin typeface="Helvetica"/>
                <a:ea typeface="+mn-ea"/>
                <a:cs typeface="Helvetica"/>
              </a:rPr>
              <a:t> to those looking for </a:t>
            </a:r>
            <a:r>
              <a:rPr kumimoji="0" lang="en-US" sz="1600" b="1" i="0" u="none" strike="noStrike" kern="1200" cap="none" spc="0" normalizeH="0" baseline="0" noProof="0">
                <a:ln>
                  <a:noFill/>
                </a:ln>
                <a:solidFill>
                  <a:srgbClr val="E84A99"/>
                </a:solidFill>
                <a:effectLst/>
                <a:uLnTx/>
                <a:uFillTx/>
                <a:latin typeface="Helvetica"/>
                <a:ea typeface="+mn-ea"/>
                <a:cs typeface="Helvetica"/>
              </a:rPr>
              <a:t>more content without the added expense</a:t>
            </a:r>
          </a:p>
        </p:txBody>
      </p:sp>
      <p:sp>
        <p:nvSpPr>
          <p:cNvPr id="21" name="TextBox 20">
            <a:extLst>
              <a:ext uri="{FF2B5EF4-FFF2-40B4-BE49-F238E27FC236}">
                <a16:creationId xmlns:a16="http://schemas.microsoft.com/office/drawing/2014/main" id="{1592832A-6746-42AD-8DE3-9703FCFAB830}"/>
              </a:ext>
            </a:extLst>
          </p:cNvPr>
          <p:cNvSpPr txBox="1"/>
          <p:nvPr/>
        </p:nvSpPr>
        <p:spPr>
          <a:xfrm>
            <a:off x="446729" y="6139884"/>
            <a:ext cx="11359499" cy="415498"/>
          </a:xfrm>
          <a:prstGeom prst="rect">
            <a:avLst/>
          </a:prstGeom>
          <a:noFill/>
        </p:spPr>
        <p:txBody>
          <a:bodyPr wrap="square" rtlCol="0">
            <a:spAutoFit/>
          </a:bodyPr>
          <a:lstStyle/>
          <a:p>
            <a:pPr lvl="0">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Needham &amp; Company, </a:t>
            </a:r>
            <a:r>
              <a:rPr kumimoji="0" lang="en-US" sz="700" b="0" i="1"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Streaming</a:t>
            </a:r>
            <a:r>
              <a:rPr lang="en-US" sz="700" i="1" dirty="0">
                <a:solidFill>
                  <a:srgbClr val="1F1A62"/>
                </a:solidFill>
                <a:latin typeface="Helvetica" panose="020B0604020202020204" pitchFamily="34" charset="0"/>
                <a:cs typeface="Helvetica" panose="020B0604020202020204" pitchFamily="34" charset="0"/>
              </a:rPr>
              <a:t>g Wars: Winners &amp; Losers</a:t>
            </a:r>
            <a:r>
              <a:rPr lang="en-US" sz="700" dirty="0">
                <a:solidFill>
                  <a:srgbClr val="1F1A62"/>
                </a:solidFill>
                <a:latin typeface="Helvetica" panose="020B0604020202020204" pitchFamily="34" charset="0"/>
                <a:cs typeface="Helvetica" panose="020B0604020202020204" pitchFamily="34" charset="0"/>
              </a:rPr>
              <a:t>, 8/14/20. The Trade Desk, January 2020. </a:t>
            </a: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VAB / Lucid ‘COVID-19 Streaming Behavior Survey,’ June 2020. Survey base: A18+ in households with access to streaming services and have viewed content on streaming services (n=1,000)</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Q8. How much do you agree or disagree with the following statements</a:t>
            </a:r>
            <a:r>
              <a:rPr lang="en-US" sz="700" dirty="0">
                <a:solidFill>
                  <a:srgbClr val="1B1464"/>
                </a:solidFill>
                <a:latin typeface="Helvetica" panose="020B0604020202020204" pitchFamily="34" charset="0"/>
                <a:cs typeface="Helvetica" panose="020B0604020202020204" pitchFamily="34" charset="0"/>
              </a:rPr>
              <a:t>? *Reflects respondents who answered ‘agree completely’. </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Q10. Which of the following statements describe your views on free streaming services? (e.g., Tubi, Pluto, Crackle , etc.) </a:t>
            </a:r>
            <a:r>
              <a:rPr kumimoji="0" lang="en-US" sz="7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AVOD Users</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 respondents who regularly watch free subscription streaming services with commercials (e.g., Crackle, Pluto TV, Tubi TV) (n= 298).</a:t>
            </a:r>
          </a:p>
        </p:txBody>
      </p:sp>
      <p:sp>
        <p:nvSpPr>
          <p:cNvPr id="3" name="TextBox 2">
            <a:extLst>
              <a:ext uri="{FF2B5EF4-FFF2-40B4-BE49-F238E27FC236}">
                <a16:creationId xmlns:a16="http://schemas.microsoft.com/office/drawing/2014/main" id="{FB6C49C2-56CE-413D-A170-8B5166D92273}"/>
              </a:ext>
            </a:extLst>
          </p:cNvPr>
          <p:cNvSpPr txBox="1"/>
          <p:nvPr/>
        </p:nvSpPr>
        <p:spPr>
          <a:xfrm>
            <a:off x="2038351" y="2068642"/>
            <a:ext cx="811529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u="sng">
                <a:solidFill>
                  <a:srgbClr val="1F1A62"/>
                </a:solidFill>
                <a:latin typeface="Helvetica" panose="020B0604020202020204" pitchFamily="34" charset="0"/>
                <a:cs typeface="Helvetica" panose="020B0604020202020204" pitchFamily="34" charset="0"/>
              </a:rPr>
              <a:t>% of respondents who agree with the statement</a:t>
            </a:r>
          </a:p>
        </p:txBody>
      </p:sp>
      <p:sp>
        <p:nvSpPr>
          <p:cNvPr id="31" name="TextBox 30">
            <a:extLst>
              <a:ext uri="{FF2B5EF4-FFF2-40B4-BE49-F238E27FC236}">
                <a16:creationId xmlns:a16="http://schemas.microsoft.com/office/drawing/2014/main" id="{F9A0966E-CA0B-4907-9049-EA95BFD04C0A}"/>
              </a:ext>
            </a:extLst>
          </p:cNvPr>
          <p:cNvSpPr txBox="1"/>
          <p:nvPr/>
        </p:nvSpPr>
        <p:spPr>
          <a:xfrm>
            <a:off x="1111993" y="3798134"/>
            <a:ext cx="3657389"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1">
                <a:solidFill>
                  <a:srgbClr val="1B1464"/>
                </a:solidFill>
                <a:latin typeface="Helvetica" panose="020B0604020202020204" pitchFamily="34" charset="0"/>
                <a:cs typeface="Helvetica" panose="020B0604020202020204" pitchFamily="34" charset="0"/>
              </a:rPr>
              <a:t>“</a:t>
            </a:r>
            <a:r>
              <a:rPr kumimoji="0" lang="en-US" sz="1600" b="1"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My attitude is, the more content, the better!”*</a:t>
            </a:r>
            <a:endParaRPr kumimoji="0" lang="en-US" sz="16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grpSp>
        <p:nvGrpSpPr>
          <p:cNvPr id="5" name="Group 4">
            <a:extLst>
              <a:ext uri="{FF2B5EF4-FFF2-40B4-BE49-F238E27FC236}">
                <a16:creationId xmlns:a16="http://schemas.microsoft.com/office/drawing/2014/main" id="{2DA9F88C-D00F-4F5C-AA18-0C5FDC2C2B51}"/>
              </a:ext>
            </a:extLst>
          </p:cNvPr>
          <p:cNvGrpSpPr/>
          <p:nvPr/>
        </p:nvGrpSpPr>
        <p:grpSpPr>
          <a:xfrm>
            <a:off x="324645" y="4504283"/>
            <a:ext cx="2426418" cy="1169351"/>
            <a:chOff x="825142" y="3961046"/>
            <a:chExt cx="2426418" cy="1169351"/>
          </a:xfrm>
        </p:grpSpPr>
        <p:sp>
          <p:nvSpPr>
            <p:cNvPr id="4" name="Rectangle: Rounded Corners 3">
              <a:extLst>
                <a:ext uri="{FF2B5EF4-FFF2-40B4-BE49-F238E27FC236}">
                  <a16:creationId xmlns:a16="http://schemas.microsoft.com/office/drawing/2014/main" id="{F943EF06-56BB-44DA-90C8-9248E9E21FA4}"/>
                </a:ext>
              </a:extLst>
            </p:cNvPr>
            <p:cNvSpPr/>
            <p:nvPr/>
          </p:nvSpPr>
          <p:spPr>
            <a:xfrm>
              <a:off x="825142" y="3961046"/>
              <a:ext cx="2426418" cy="1169351"/>
            </a:xfrm>
            <a:prstGeom prst="roundRect">
              <a:avLst/>
            </a:prstGeom>
            <a:solidFill>
              <a:srgbClr val="1B1464"/>
            </a:solidFill>
            <a:ln w="28575">
              <a:solidFill>
                <a:srgbClr val="00C0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1"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33" name="TextBox 32">
              <a:extLst>
                <a:ext uri="{FF2B5EF4-FFF2-40B4-BE49-F238E27FC236}">
                  <a16:creationId xmlns:a16="http://schemas.microsoft.com/office/drawing/2014/main" id="{698FB8FA-9658-405C-9E93-84E99577EB7F}"/>
                </a:ext>
              </a:extLst>
            </p:cNvPr>
            <p:cNvSpPr txBox="1"/>
            <p:nvPr/>
          </p:nvSpPr>
          <p:spPr>
            <a:xfrm>
              <a:off x="904805" y="4108936"/>
              <a:ext cx="2267093" cy="3801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A18+</a:t>
              </a:r>
            </a:p>
          </p:txBody>
        </p:sp>
        <p:sp>
          <p:nvSpPr>
            <p:cNvPr id="35" name="TextBox 34">
              <a:extLst>
                <a:ext uri="{FF2B5EF4-FFF2-40B4-BE49-F238E27FC236}">
                  <a16:creationId xmlns:a16="http://schemas.microsoft.com/office/drawing/2014/main" id="{5FA97D1E-F24D-4049-8E26-2984909A05A0}"/>
                </a:ext>
              </a:extLst>
            </p:cNvPr>
            <p:cNvSpPr txBox="1"/>
            <p:nvPr/>
          </p:nvSpPr>
          <p:spPr>
            <a:xfrm>
              <a:off x="904805" y="4504835"/>
              <a:ext cx="2267093" cy="579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solidFill>
                    <a:prstClr val="white"/>
                  </a:solidFill>
                  <a:latin typeface="Helvetica" panose="020B0403020202020204" pitchFamily="34" charset="0"/>
                </a:rPr>
                <a:t>38</a:t>
              </a:r>
              <a:r>
                <a:rPr kumimoji="0" lang="en-US" sz="2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a:t>
              </a:r>
            </a:p>
          </p:txBody>
        </p:sp>
      </p:grpSp>
      <p:grpSp>
        <p:nvGrpSpPr>
          <p:cNvPr id="6" name="Group 5">
            <a:extLst>
              <a:ext uri="{FF2B5EF4-FFF2-40B4-BE49-F238E27FC236}">
                <a16:creationId xmlns:a16="http://schemas.microsoft.com/office/drawing/2014/main" id="{5BD58C10-EEB9-4BAE-A852-39C0EC310EC4}"/>
              </a:ext>
            </a:extLst>
          </p:cNvPr>
          <p:cNvGrpSpPr/>
          <p:nvPr/>
        </p:nvGrpSpPr>
        <p:grpSpPr>
          <a:xfrm>
            <a:off x="3225515" y="4493483"/>
            <a:ext cx="2331215" cy="1190950"/>
            <a:chOff x="3405885" y="3961046"/>
            <a:chExt cx="2331215" cy="1190950"/>
          </a:xfrm>
        </p:grpSpPr>
        <p:sp>
          <p:nvSpPr>
            <p:cNvPr id="73" name="Rectangle: Rounded Corners 72">
              <a:extLst>
                <a:ext uri="{FF2B5EF4-FFF2-40B4-BE49-F238E27FC236}">
                  <a16:creationId xmlns:a16="http://schemas.microsoft.com/office/drawing/2014/main" id="{941E43F1-7E2D-47C7-998C-F976C8B8D6E5}"/>
                </a:ext>
              </a:extLst>
            </p:cNvPr>
            <p:cNvSpPr/>
            <p:nvPr/>
          </p:nvSpPr>
          <p:spPr>
            <a:xfrm>
              <a:off x="3405885" y="3961046"/>
              <a:ext cx="2331215" cy="1190950"/>
            </a:xfrm>
            <a:prstGeom prst="roundRect">
              <a:avLst/>
            </a:prstGeom>
            <a:solidFill>
              <a:srgbClr val="1B1464"/>
            </a:solidFill>
            <a:ln w="28575">
              <a:solidFill>
                <a:srgbClr val="00C0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1"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75" name="TextBox 74">
              <a:extLst>
                <a:ext uri="{FF2B5EF4-FFF2-40B4-BE49-F238E27FC236}">
                  <a16:creationId xmlns:a16="http://schemas.microsoft.com/office/drawing/2014/main" id="{BA394222-EA6B-49F6-A3A4-AD5809B6A789}"/>
                </a:ext>
              </a:extLst>
            </p:cNvPr>
            <p:cNvSpPr txBox="1"/>
            <p:nvPr/>
          </p:nvSpPr>
          <p:spPr>
            <a:xfrm>
              <a:off x="3482422" y="4499486"/>
              <a:ext cx="2178141" cy="5899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43%</a:t>
              </a:r>
            </a:p>
          </p:txBody>
        </p:sp>
        <p:sp>
          <p:nvSpPr>
            <p:cNvPr id="77" name="TextBox 76">
              <a:extLst>
                <a:ext uri="{FF2B5EF4-FFF2-40B4-BE49-F238E27FC236}">
                  <a16:creationId xmlns:a16="http://schemas.microsoft.com/office/drawing/2014/main" id="{47954F99-7E35-451C-AFF8-093708449019}"/>
                </a:ext>
              </a:extLst>
            </p:cNvPr>
            <p:cNvSpPr txBox="1"/>
            <p:nvPr/>
          </p:nvSpPr>
          <p:spPr>
            <a:xfrm>
              <a:off x="3482422" y="4105072"/>
              <a:ext cx="2178141" cy="3878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AVOD Users</a:t>
              </a:r>
            </a:p>
          </p:txBody>
        </p:sp>
      </p:grpSp>
      <p:pic>
        <p:nvPicPr>
          <p:cNvPr id="124" name="Picture 123" descr="A close up of a sign&#10;&#10;Description automatically generated">
            <a:extLst>
              <a:ext uri="{FF2B5EF4-FFF2-40B4-BE49-F238E27FC236}">
                <a16:creationId xmlns:a16="http://schemas.microsoft.com/office/drawing/2014/main" id="{BD8C544B-ED1B-4C18-B532-2F628038C6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98660" y="2504089"/>
            <a:ext cx="1284054" cy="1284054"/>
          </a:xfrm>
          <a:prstGeom prst="rect">
            <a:avLst/>
          </a:prstGeom>
        </p:spPr>
      </p:pic>
      <p:sp>
        <p:nvSpPr>
          <p:cNvPr id="29" name="TextBox 28">
            <a:extLst>
              <a:ext uri="{FF2B5EF4-FFF2-40B4-BE49-F238E27FC236}">
                <a16:creationId xmlns:a16="http://schemas.microsoft.com/office/drawing/2014/main" id="{C493F41E-E85F-43AF-94A5-AA043143DAAD}"/>
              </a:ext>
            </a:extLst>
          </p:cNvPr>
          <p:cNvSpPr txBox="1"/>
          <p:nvPr/>
        </p:nvSpPr>
        <p:spPr>
          <a:xfrm>
            <a:off x="7312583" y="3798134"/>
            <a:ext cx="3747933" cy="53161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“I would rather watch ads than pay more for an ad-free experience</a:t>
            </a:r>
            <a:r>
              <a:rPr lang="en-US" sz="1600" b="1" i="1">
                <a:solidFill>
                  <a:srgbClr val="1B1464"/>
                </a:solidFill>
                <a:latin typeface="Helvetica" panose="020B0604020202020204" pitchFamily="34" charset="0"/>
                <a:cs typeface="Helvetica" panose="020B0604020202020204" pitchFamily="34" charset="0"/>
              </a:rPr>
              <a:t>”</a:t>
            </a:r>
            <a:endParaRPr kumimoji="0" lang="en-US" sz="1600" b="1"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pic>
        <p:nvPicPr>
          <p:cNvPr id="126" name="Picture 125" descr="A close up of a sign&#10;&#10;Description automatically generated">
            <a:extLst>
              <a:ext uri="{FF2B5EF4-FFF2-40B4-BE49-F238E27FC236}">
                <a16:creationId xmlns:a16="http://schemas.microsoft.com/office/drawing/2014/main" id="{E6033448-99D5-484D-946E-D34D491E8F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44523" y="2504089"/>
            <a:ext cx="1284054" cy="1284054"/>
          </a:xfrm>
          <a:prstGeom prst="rect">
            <a:avLst/>
          </a:prstGeom>
        </p:spPr>
      </p:pic>
      <p:grpSp>
        <p:nvGrpSpPr>
          <p:cNvPr id="8" name="Group 7">
            <a:extLst>
              <a:ext uri="{FF2B5EF4-FFF2-40B4-BE49-F238E27FC236}">
                <a16:creationId xmlns:a16="http://schemas.microsoft.com/office/drawing/2014/main" id="{8B1E6E0A-7CA8-430A-BA26-17B058E0BF6E}"/>
              </a:ext>
            </a:extLst>
          </p:cNvPr>
          <p:cNvGrpSpPr/>
          <p:nvPr/>
        </p:nvGrpSpPr>
        <p:grpSpPr>
          <a:xfrm>
            <a:off x="6505744" y="4504283"/>
            <a:ext cx="2386070" cy="1169351"/>
            <a:chOff x="6774655" y="3961046"/>
            <a:chExt cx="2386070" cy="1169351"/>
          </a:xfrm>
        </p:grpSpPr>
        <p:sp>
          <p:nvSpPr>
            <p:cNvPr id="81" name="Rectangle: Rounded Corners 80">
              <a:extLst>
                <a:ext uri="{FF2B5EF4-FFF2-40B4-BE49-F238E27FC236}">
                  <a16:creationId xmlns:a16="http://schemas.microsoft.com/office/drawing/2014/main" id="{ED8F9075-7A14-4C14-BE6D-95B9E13C01C8}"/>
                </a:ext>
              </a:extLst>
            </p:cNvPr>
            <p:cNvSpPr/>
            <p:nvPr/>
          </p:nvSpPr>
          <p:spPr>
            <a:xfrm>
              <a:off x="6774655" y="3961046"/>
              <a:ext cx="2386070" cy="1169351"/>
            </a:xfrm>
            <a:prstGeom prst="roundRect">
              <a:avLst/>
            </a:prstGeom>
            <a:solidFill>
              <a:srgbClr val="00C0F3"/>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1"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89" name="TextBox 88">
              <a:extLst>
                <a:ext uri="{FF2B5EF4-FFF2-40B4-BE49-F238E27FC236}">
                  <a16:creationId xmlns:a16="http://schemas.microsoft.com/office/drawing/2014/main" id="{EB054FB8-E028-4156-8985-9155AEAB9DA9}"/>
                </a:ext>
              </a:extLst>
            </p:cNvPr>
            <p:cNvSpPr txBox="1"/>
            <p:nvPr/>
          </p:nvSpPr>
          <p:spPr>
            <a:xfrm>
              <a:off x="6852993" y="4082336"/>
              <a:ext cx="2229395" cy="4333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A18+</a:t>
              </a:r>
              <a:endPar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91" name="TextBox 90">
              <a:extLst>
                <a:ext uri="{FF2B5EF4-FFF2-40B4-BE49-F238E27FC236}">
                  <a16:creationId xmlns:a16="http://schemas.microsoft.com/office/drawing/2014/main" id="{9DF7D9B6-4C2D-4576-A5AA-9A5FA858A49D}"/>
                </a:ext>
              </a:extLst>
            </p:cNvPr>
            <p:cNvSpPr txBox="1"/>
            <p:nvPr/>
          </p:nvSpPr>
          <p:spPr>
            <a:xfrm>
              <a:off x="6852993" y="4577760"/>
              <a:ext cx="2229395" cy="4333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solidFill>
                    <a:prstClr val="white"/>
                  </a:solidFill>
                  <a:latin typeface="Helvetica" panose="020B0403020202020204" pitchFamily="34" charset="0"/>
                </a:rPr>
                <a:t>42</a:t>
              </a:r>
              <a:r>
                <a:rPr kumimoji="0" lang="en-US" sz="2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a:t>
              </a:r>
            </a:p>
          </p:txBody>
        </p:sp>
      </p:grpSp>
      <p:grpSp>
        <p:nvGrpSpPr>
          <p:cNvPr id="18" name="Group 17">
            <a:extLst>
              <a:ext uri="{FF2B5EF4-FFF2-40B4-BE49-F238E27FC236}">
                <a16:creationId xmlns:a16="http://schemas.microsoft.com/office/drawing/2014/main" id="{BD3E0672-BE9E-482A-AD1F-F1AD5F5CB307}"/>
              </a:ext>
            </a:extLst>
          </p:cNvPr>
          <p:cNvGrpSpPr/>
          <p:nvPr/>
        </p:nvGrpSpPr>
        <p:grpSpPr>
          <a:xfrm>
            <a:off x="9366265" y="4493483"/>
            <a:ext cx="2501091" cy="1190950"/>
            <a:chOff x="9392200" y="3961046"/>
            <a:chExt cx="2501091" cy="1190950"/>
          </a:xfrm>
        </p:grpSpPr>
        <p:sp>
          <p:nvSpPr>
            <p:cNvPr id="111" name="Rectangle: Rounded Corners 110">
              <a:extLst>
                <a:ext uri="{FF2B5EF4-FFF2-40B4-BE49-F238E27FC236}">
                  <a16:creationId xmlns:a16="http://schemas.microsoft.com/office/drawing/2014/main" id="{E8A21A6F-314A-4E62-80CB-917CE3A41786}"/>
                </a:ext>
              </a:extLst>
            </p:cNvPr>
            <p:cNvSpPr/>
            <p:nvPr/>
          </p:nvSpPr>
          <p:spPr>
            <a:xfrm>
              <a:off x="9392200" y="3961046"/>
              <a:ext cx="2501091" cy="1190950"/>
            </a:xfrm>
            <a:prstGeom prst="roundRect">
              <a:avLst/>
            </a:prstGeom>
            <a:solidFill>
              <a:srgbClr val="00C0F3"/>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1"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115" name="TextBox 114">
              <a:extLst>
                <a:ext uri="{FF2B5EF4-FFF2-40B4-BE49-F238E27FC236}">
                  <a16:creationId xmlns:a16="http://schemas.microsoft.com/office/drawing/2014/main" id="{25D113F3-ED4D-4ED8-84A5-26D1B7F82B51}"/>
                </a:ext>
              </a:extLst>
            </p:cNvPr>
            <p:cNvSpPr txBox="1"/>
            <p:nvPr/>
          </p:nvSpPr>
          <p:spPr>
            <a:xfrm>
              <a:off x="9474314" y="4051340"/>
              <a:ext cx="2336863" cy="495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AVOD Users</a:t>
              </a:r>
            </a:p>
          </p:txBody>
        </p:sp>
        <p:sp>
          <p:nvSpPr>
            <p:cNvPr id="113" name="TextBox 112">
              <a:extLst>
                <a:ext uri="{FF2B5EF4-FFF2-40B4-BE49-F238E27FC236}">
                  <a16:creationId xmlns:a16="http://schemas.microsoft.com/office/drawing/2014/main" id="{A5B20B5F-DEE8-4A60-936E-02E6BA7BF326}"/>
                </a:ext>
              </a:extLst>
            </p:cNvPr>
            <p:cNvSpPr txBox="1"/>
            <p:nvPr/>
          </p:nvSpPr>
          <p:spPr>
            <a:xfrm>
              <a:off x="9846740" y="4563611"/>
              <a:ext cx="159201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solidFill>
                    <a:prstClr val="white"/>
                  </a:solidFill>
                  <a:latin typeface="Helvetica" panose="020B0403020202020204" pitchFamily="34" charset="0"/>
                </a:rPr>
                <a:t>59</a:t>
              </a:r>
              <a:r>
                <a:rPr kumimoji="0" lang="en-US" sz="2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a:t>
              </a:r>
            </a:p>
          </p:txBody>
        </p:sp>
      </p:grpSp>
    </p:spTree>
    <p:extLst>
      <p:ext uri="{BB962C8B-B14F-4D97-AF65-F5344CB8AC3E}">
        <p14:creationId xmlns:p14="http://schemas.microsoft.com/office/powerpoint/2010/main" val="10301515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A3FD7A-91F0-4ACA-8E90-5394C90CE4B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62816" b="3228"/>
          <a:stretch/>
        </p:blipFill>
        <p:spPr>
          <a:xfrm>
            <a:off x="0" y="1"/>
            <a:ext cx="4533532" cy="6869150"/>
          </a:xfrm>
          <a:prstGeom prst="rect">
            <a:avLst/>
          </a:prstGeom>
        </p:spPr>
      </p:pic>
      <p:sp>
        <p:nvSpPr>
          <p:cNvPr id="16" name="Rectangle 15">
            <a:extLst>
              <a:ext uri="{FF2B5EF4-FFF2-40B4-BE49-F238E27FC236}">
                <a16:creationId xmlns:a16="http://schemas.microsoft.com/office/drawing/2014/main" id="{9A529899-950F-C14F-99A5-896AC3170183}"/>
              </a:ext>
            </a:extLst>
          </p:cNvPr>
          <p:cNvSpPr/>
          <p:nvPr/>
        </p:nvSpPr>
        <p:spPr>
          <a:xfrm>
            <a:off x="4838331" y="271362"/>
            <a:ext cx="7353670"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1F1A62"/>
                </a:solidFill>
                <a:effectLst/>
                <a:uLnTx/>
                <a:uFillTx/>
                <a:latin typeface="Helvetica" pitchFamily="2" charset="0"/>
                <a:ea typeface="+mn-ea"/>
                <a:cs typeface="+mn-cs"/>
              </a:rPr>
              <a:t>Summary: </a:t>
            </a:r>
            <a:r>
              <a:rPr kumimoji="0" lang="en-US" sz="2800" b="1" i="0" u="none" strike="noStrike" kern="1200" cap="none" spc="0" normalizeH="0" baseline="0" noProof="0">
                <a:ln>
                  <a:noFill/>
                </a:ln>
                <a:solidFill>
                  <a:srgbClr val="66C5AD"/>
                </a:solidFill>
                <a:effectLst/>
                <a:uLnTx/>
                <a:uFillTx/>
                <a:latin typeface="Helvetica" pitchFamily="2" charset="0"/>
                <a:ea typeface="+mn-ea"/>
                <a:cs typeface="+mn-cs"/>
              </a:rPr>
              <a:t>A Whale of an Appetite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66C5AD"/>
                </a:solidFill>
                <a:effectLst/>
                <a:uLnTx/>
                <a:uFillTx/>
                <a:latin typeface="Helvetica" pitchFamily="2" charset="0"/>
                <a:ea typeface="+mn-ea"/>
                <a:cs typeface="+mn-cs"/>
              </a:rPr>
              <a:t>for Video Streaming</a:t>
            </a:r>
          </a:p>
        </p:txBody>
      </p:sp>
      <p:pic>
        <p:nvPicPr>
          <p:cNvPr id="11" name="Picture 10">
            <a:extLst>
              <a:ext uri="{FF2B5EF4-FFF2-40B4-BE49-F238E27FC236}">
                <a16:creationId xmlns:a16="http://schemas.microsoft.com/office/drawing/2014/main" id="{32B8009B-343A-4198-B610-60AFD300AC8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CC3151E8-DCA4-4428-97A5-6EDD02638501}"/>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4" name="Rectangle 13">
            <a:extLst>
              <a:ext uri="{FF2B5EF4-FFF2-40B4-BE49-F238E27FC236}">
                <a16:creationId xmlns:a16="http://schemas.microsoft.com/office/drawing/2014/main" id="{76AE6CC5-AB03-47AE-954D-FDA74AE47D74}"/>
              </a:ext>
            </a:extLst>
          </p:cNvPr>
          <p:cNvSpPr/>
          <p:nvPr/>
        </p:nvSpPr>
        <p:spPr>
          <a:xfrm>
            <a:off x="546752" y="6586958"/>
            <a:ext cx="1166676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 name="Rectangle 1">
            <a:extLst>
              <a:ext uri="{FF2B5EF4-FFF2-40B4-BE49-F238E27FC236}">
                <a16:creationId xmlns:a16="http://schemas.microsoft.com/office/drawing/2014/main" id="{5F67BC5F-9D6C-4430-93A4-21657AF7B869}"/>
              </a:ext>
            </a:extLst>
          </p:cNvPr>
          <p:cNvSpPr/>
          <p:nvPr/>
        </p:nvSpPr>
        <p:spPr>
          <a:xfrm>
            <a:off x="4838331" y="1563220"/>
            <a:ext cx="7150469" cy="4708981"/>
          </a:xfrm>
          <a:prstGeom prst="rect">
            <a:avLst/>
          </a:prstGeom>
        </p:spPr>
        <p:txBody>
          <a:bodyPr wrap="square" anchor="t">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2000" b="1" i="0" u="none" strike="noStrike" kern="1200" cap="none" spc="0" normalizeH="0" baseline="0" noProof="0">
                <a:ln>
                  <a:noFill/>
                </a:ln>
                <a:solidFill>
                  <a:srgbClr val="002060"/>
                </a:solidFill>
                <a:effectLst/>
                <a:uLnTx/>
                <a:uFillTx/>
                <a:latin typeface="Helvetica"/>
                <a:ea typeface="+mn-ea"/>
                <a:cs typeface="Helvetica"/>
              </a:rPr>
              <a:t>Audiences across the board are now streaming every day or even multiple times a day, especially among early adopters (young adults &amp; families), </a:t>
            </a:r>
            <a:r>
              <a:rPr kumimoji="0" lang="en-US" sz="2000" b="1" i="0" u="none" strike="noStrike" kern="1200" cap="none" spc="0" normalizeH="0" baseline="0" noProof="0">
                <a:ln>
                  <a:noFill/>
                </a:ln>
                <a:solidFill>
                  <a:srgbClr val="66C5AD"/>
                </a:solidFill>
                <a:effectLst/>
                <a:uLnTx/>
                <a:uFillTx/>
                <a:latin typeface="Helvetica"/>
                <a:ea typeface="+mn-ea"/>
                <a:cs typeface="Helvetica"/>
              </a:rPr>
              <a:t>expanding the opportunity </a:t>
            </a:r>
            <a:r>
              <a:rPr kumimoji="0" lang="en-US" sz="2000" b="1" i="0" u="none" strike="noStrike" kern="1200" cap="none" spc="0" normalizeH="0" baseline="0" noProof="0">
                <a:ln>
                  <a:noFill/>
                </a:ln>
                <a:solidFill>
                  <a:srgbClr val="002060"/>
                </a:solidFill>
                <a:effectLst/>
                <a:uLnTx/>
                <a:uFillTx/>
                <a:latin typeface="Helvetica"/>
                <a:ea typeface="+mn-ea"/>
                <a:cs typeface="Helvetica"/>
              </a:rPr>
              <a:t>for marketers to reach these </a:t>
            </a:r>
            <a:r>
              <a:rPr lang="en-US" sz="2000" b="1">
                <a:solidFill>
                  <a:srgbClr val="002060"/>
                </a:solidFill>
                <a:latin typeface="Helvetica"/>
                <a:cs typeface="Helvetica"/>
              </a:rPr>
              <a:t>coveted groups</a:t>
            </a:r>
            <a:endParaRPr kumimoji="0" lang="en-US" sz="2000" b="1" i="0" u="none" strike="noStrike" kern="1200" cap="none" spc="0" normalizeH="0" baseline="0" noProof="0">
              <a:ln>
                <a:noFill/>
              </a:ln>
              <a:solidFill>
                <a:srgbClr val="002060"/>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endParaRPr lang="en-US" sz="2000" b="1">
              <a:solidFill>
                <a:srgbClr val="002060"/>
              </a:solidFill>
              <a:latin typeface="Helvetic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2000" b="1" i="0" u="none" strike="noStrike" kern="1200" cap="none" spc="0" normalizeH="0" baseline="0" noProof="0">
                <a:ln>
                  <a:noFill/>
                </a:ln>
                <a:solidFill>
                  <a:srgbClr val="002060"/>
                </a:solidFill>
                <a:effectLst/>
                <a:uLnTx/>
                <a:uFillTx/>
                <a:latin typeface="Helvetica"/>
                <a:ea typeface="+mn-ea"/>
                <a:cs typeface="Helvetica"/>
              </a:rPr>
              <a:t>Paid subscription services have been embraced by streamers</a:t>
            </a:r>
            <a:r>
              <a:rPr lang="en-US" sz="2000" b="1">
                <a:solidFill>
                  <a:srgbClr val="002060"/>
                </a:solidFill>
                <a:latin typeface="Helvetica"/>
                <a:cs typeface="Helvetica"/>
              </a:rPr>
              <a:t>; </a:t>
            </a:r>
            <a:r>
              <a:rPr kumimoji="0" lang="en-US" sz="2000" b="1" i="0" u="none" strike="noStrike" kern="1200" cap="none" spc="0" normalizeH="0" baseline="0" noProof="0">
                <a:ln>
                  <a:noFill/>
                </a:ln>
                <a:solidFill>
                  <a:srgbClr val="002060"/>
                </a:solidFill>
                <a:effectLst/>
                <a:uLnTx/>
                <a:uFillTx/>
                <a:latin typeface="Helvetica"/>
                <a:ea typeface="+mn-ea"/>
                <a:cs typeface="Helvetica"/>
              </a:rPr>
              <a:t>however, new competitors and </a:t>
            </a:r>
            <a:r>
              <a:rPr kumimoji="0" lang="en-US" sz="2000" b="1" i="0" u="none" strike="noStrike" kern="1200" cap="none" spc="0" normalizeH="0" baseline="0" noProof="0">
                <a:ln>
                  <a:noFill/>
                </a:ln>
                <a:solidFill>
                  <a:srgbClr val="66C5AD"/>
                </a:solidFill>
                <a:effectLst/>
                <a:uLnTx/>
                <a:uFillTx/>
                <a:latin typeface="Helvetica"/>
                <a:ea typeface="+mn-ea"/>
                <a:cs typeface="Helvetica"/>
              </a:rPr>
              <a:t>ad-supported services with extensive content libraries </a:t>
            </a:r>
            <a:r>
              <a:rPr kumimoji="0" lang="en-US" sz="2000" b="1" i="0" u="none" strike="noStrike" kern="1200" cap="none" spc="0" normalizeH="0" baseline="0" noProof="0">
                <a:ln>
                  <a:noFill/>
                </a:ln>
                <a:solidFill>
                  <a:srgbClr val="002060"/>
                </a:solidFill>
                <a:effectLst/>
                <a:uLnTx/>
                <a:uFillTx/>
                <a:latin typeface="Helvetica"/>
                <a:ea typeface="+mn-ea"/>
                <a:cs typeface="Helvetica"/>
              </a:rPr>
              <a:t>are quickly becoming appealing</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endParaRPr lang="en-US" sz="2000" b="1">
              <a:solidFill>
                <a:srgbClr val="002060"/>
              </a:solidFill>
              <a:latin typeface="Helvetic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lang="en-US" sz="2000" b="1">
                <a:solidFill>
                  <a:srgbClr val="002060"/>
                </a:solidFill>
                <a:latin typeface="Helvetica"/>
                <a:cs typeface="Helvetica"/>
              </a:rPr>
              <a:t>Content-hungry viewers subscribe to </a:t>
            </a:r>
            <a:r>
              <a:rPr lang="en-US" sz="2000" b="1">
                <a:solidFill>
                  <a:srgbClr val="66C5AD"/>
                </a:solidFill>
                <a:latin typeface="Helvetica"/>
                <a:cs typeface="Helvetica"/>
              </a:rPr>
              <a:t>multiple services</a:t>
            </a:r>
            <a:r>
              <a:rPr lang="en-US" sz="2000" b="1">
                <a:solidFill>
                  <a:srgbClr val="002060"/>
                </a:solidFill>
                <a:latin typeface="Helvetica"/>
                <a:cs typeface="Helvetica"/>
              </a:rPr>
              <a:t>, showcasing </a:t>
            </a:r>
            <a:r>
              <a:rPr lang="en-US" sz="2000" b="1">
                <a:solidFill>
                  <a:srgbClr val="66C5AD"/>
                </a:solidFill>
                <a:latin typeface="Helvetica"/>
                <a:cs typeface="Helvetica"/>
              </a:rPr>
              <a:t>room for </a:t>
            </a:r>
            <a:r>
              <a:rPr lang="en-US" sz="2000" b="1">
                <a:solidFill>
                  <a:srgbClr val="1F1A62"/>
                </a:solidFill>
                <a:latin typeface="Helvetica"/>
                <a:cs typeface="Helvetica"/>
              </a:rPr>
              <a:t>growth for ad supported services, especially as we</a:t>
            </a:r>
            <a:r>
              <a:rPr lang="en-US" sz="2000" b="1">
                <a:solidFill>
                  <a:srgbClr val="66C5AD"/>
                </a:solidFill>
                <a:latin typeface="Helvetica"/>
                <a:cs typeface="Helvetica"/>
              </a:rPr>
              <a:t> hit the limit consumers </a:t>
            </a:r>
            <a:r>
              <a:rPr lang="en-US" sz="2000" b="1">
                <a:solidFill>
                  <a:srgbClr val="1F1A62"/>
                </a:solidFill>
                <a:latin typeface="Helvetica"/>
                <a:cs typeface="Helvetica"/>
              </a:rPr>
              <a:t>are willing to spend in this category</a:t>
            </a:r>
            <a:endParaRPr kumimoji="0" lang="en-US" sz="2000" b="1" i="0" u="none" strike="noStrike" kern="1200" cap="none" spc="0" normalizeH="0" baseline="0" noProof="0">
              <a:ln>
                <a:noFill/>
              </a:ln>
              <a:solidFill>
                <a:srgbClr val="1F1A62"/>
              </a:solidFill>
              <a:effectLst/>
              <a:uLnTx/>
              <a:uFillTx/>
              <a:latin typeface="Helvetica" panose="020B0403020202020204" pitchFamily="34" charset="0"/>
              <a:cs typeface="Helvetica"/>
            </a:endParaRPr>
          </a:p>
        </p:txBody>
      </p:sp>
    </p:spTree>
    <p:extLst>
      <p:ext uri="{BB962C8B-B14F-4D97-AF65-F5344CB8AC3E}">
        <p14:creationId xmlns:p14="http://schemas.microsoft.com/office/powerpoint/2010/main" val="36472381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AFE36B7-3031-7F4B-AAE5-77DACD8C43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079"/>
            <a:ext cx="12192000" cy="7098307"/>
          </a:xfrm>
          <a:prstGeom prst="rect">
            <a:avLst/>
          </a:prstGeom>
        </p:spPr>
      </p:pic>
      <p:cxnSp>
        <p:nvCxnSpPr>
          <p:cNvPr id="9" name="Straight Connector 8">
            <a:extLst>
              <a:ext uri="{FF2B5EF4-FFF2-40B4-BE49-F238E27FC236}">
                <a16:creationId xmlns:a16="http://schemas.microsoft.com/office/drawing/2014/main" id="{F07FF107-BF92-4B70-B5B0-6CC80B46FDAF}"/>
              </a:ext>
            </a:extLst>
          </p:cNvPr>
          <p:cNvCxnSpPr/>
          <p:nvPr/>
        </p:nvCxnSpPr>
        <p:spPr>
          <a:xfrm>
            <a:off x="493843" y="2940040"/>
            <a:ext cx="521208" cy="0"/>
          </a:xfrm>
          <a:prstGeom prst="line">
            <a:avLst/>
          </a:prstGeom>
          <a:ln>
            <a:solidFill>
              <a:srgbClr val="66C5AD"/>
            </a:solidFill>
          </a:ln>
        </p:spPr>
        <p:style>
          <a:lnRef idx="3">
            <a:schemeClr val="accent1"/>
          </a:lnRef>
          <a:fillRef idx="0">
            <a:schemeClr val="accent1"/>
          </a:fillRef>
          <a:effectRef idx="2">
            <a:schemeClr val="accent1"/>
          </a:effectRef>
          <a:fontRef idx="minor">
            <a:schemeClr val="tx1"/>
          </a:fontRef>
        </p:style>
      </p:cxnSp>
      <p:sp>
        <p:nvSpPr>
          <p:cNvPr id="10" name="TextBox 9">
            <a:extLst>
              <a:ext uri="{FF2B5EF4-FFF2-40B4-BE49-F238E27FC236}">
                <a16:creationId xmlns:a16="http://schemas.microsoft.com/office/drawing/2014/main" id="{656207F7-72AF-4E98-AFE2-456C188C3336}"/>
              </a:ext>
            </a:extLst>
          </p:cNvPr>
          <p:cNvSpPr txBox="1"/>
          <p:nvPr/>
        </p:nvSpPr>
        <p:spPr>
          <a:xfrm>
            <a:off x="382082" y="3434080"/>
            <a:ext cx="7267527" cy="169277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Helvetica"/>
                <a:ea typeface="+mn-ea"/>
                <a:cs typeface="Helvetica"/>
              </a:rPr>
              <a:t>Rocking the Boat</a:t>
            </a:r>
          </a:p>
          <a:p>
            <a:pPr>
              <a:defRPr/>
            </a:pPr>
            <a:r>
              <a:rPr lang="en-US" sz="3200">
                <a:solidFill>
                  <a:prstClr val="white"/>
                </a:solidFill>
                <a:latin typeface="Helvetica"/>
                <a:cs typeface="Helvetica"/>
              </a:rPr>
              <a:t>How Content-Seekers are Driving AVOD’s Rise in Popularity</a:t>
            </a:r>
          </a:p>
        </p:txBody>
      </p:sp>
    </p:spTree>
    <p:extLst>
      <p:ext uri="{BB962C8B-B14F-4D97-AF65-F5344CB8AC3E}">
        <p14:creationId xmlns:p14="http://schemas.microsoft.com/office/powerpoint/2010/main" val="35019010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5D2EF2D-8227-46FD-B6B1-126371DF82B6}"/>
              </a:ext>
            </a:extLst>
          </p:cNvPr>
          <p:cNvSpPr/>
          <p:nvPr/>
        </p:nvSpPr>
        <p:spPr>
          <a:xfrm>
            <a:off x="-8879" y="1709431"/>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0" name="TextBox 9">
            <a:extLst>
              <a:ext uri="{FF2B5EF4-FFF2-40B4-BE49-F238E27FC236}">
                <a16:creationId xmlns:a16="http://schemas.microsoft.com/office/drawing/2014/main" id="{FE359B90-D74B-234F-ACB0-DA88BC8031CF}"/>
              </a:ext>
            </a:extLst>
          </p:cNvPr>
          <p:cNvSpPr txBox="1"/>
          <p:nvPr/>
        </p:nvSpPr>
        <p:spPr>
          <a:xfrm>
            <a:off x="546751" y="6594696"/>
            <a:ext cx="108333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1</a:t>
            </a:r>
          </a:p>
        </p:txBody>
      </p:sp>
      <p:pic>
        <p:nvPicPr>
          <p:cNvPr id="11" name="Picture 10">
            <a:extLst>
              <a:ext uri="{FF2B5EF4-FFF2-40B4-BE49-F238E27FC236}">
                <a16:creationId xmlns:a16="http://schemas.microsoft.com/office/drawing/2014/main" id="{0A16F56B-00B5-4D4A-A434-292AAD25DE8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6" name="Rectangle 15">
            <a:extLst>
              <a:ext uri="{FF2B5EF4-FFF2-40B4-BE49-F238E27FC236}">
                <a16:creationId xmlns:a16="http://schemas.microsoft.com/office/drawing/2014/main" id="{D3674837-C9B3-4CE9-A7B2-3B4DEE5AC28A}"/>
              </a:ext>
            </a:extLst>
          </p:cNvPr>
          <p:cNvSpPr/>
          <p:nvPr/>
        </p:nvSpPr>
        <p:spPr>
          <a:xfrm>
            <a:off x="0" y="6585707"/>
            <a:ext cx="12191999"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0" name="Slide Number Placeholder 5">
            <a:extLst>
              <a:ext uri="{FF2B5EF4-FFF2-40B4-BE49-F238E27FC236}">
                <a16:creationId xmlns:a16="http://schemas.microsoft.com/office/drawing/2014/main" id="{8E9AC5C0-5C93-4239-A8EA-8361A856A169}"/>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graphicFrame>
        <p:nvGraphicFramePr>
          <p:cNvPr id="13" name="Chart 12">
            <a:extLst>
              <a:ext uri="{FF2B5EF4-FFF2-40B4-BE49-F238E27FC236}">
                <a16:creationId xmlns:a16="http://schemas.microsoft.com/office/drawing/2014/main" id="{9CEE593F-86B4-4534-B610-CC1D511A2AF9}"/>
              </a:ext>
            </a:extLst>
          </p:cNvPr>
          <p:cNvGraphicFramePr/>
          <p:nvPr/>
        </p:nvGraphicFramePr>
        <p:xfrm>
          <a:off x="185738" y="2300287"/>
          <a:ext cx="11858625" cy="3915539"/>
        </p:xfrm>
        <a:graphic>
          <a:graphicData uri="http://schemas.openxmlformats.org/drawingml/2006/chart">
            <c:chart xmlns:c="http://schemas.openxmlformats.org/drawingml/2006/chart" xmlns:r="http://schemas.openxmlformats.org/officeDocument/2006/relationships" r:id="rId3"/>
          </a:graphicData>
        </a:graphic>
      </p:graphicFrame>
      <p:sp>
        <p:nvSpPr>
          <p:cNvPr id="18" name="Rectangle 17">
            <a:extLst>
              <a:ext uri="{FF2B5EF4-FFF2-40B4-BE49-F238E27FC236}">
                <a16:creationId xmlns:a16="http://schemas.microsoft.com/office/drawing/2014/main" id="{EB6240A3-9078-4FDB-A200-4942B9165794}"/>
              </a:ext>
            </a:extLst>
          </p:cNvPr>
          <p:cNvSpPr/>
          <p:nvPr/>
        </p:nvSpPr>
        <p:spPr>
          <a:xfrm>
            <a:off x="283559" y="180781"/>
            <a:ext cx="11817954"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002060"/>
                </a:solidFill>
                <a:effectLst/>
                <a:uLnTx/>
                <a:uFillTx/>
                <a:latin typeface="Helvetica" panose="020B0604020202020204" pitchFamily="2" charset="0"/>
                <a:ea typeface="Open Sans" panose="020B0606030504020204" pitchFamily="34" charset="0"/>
                <a:cs typeface="Open Sans" panose="020B0606030504020204" pitchFamily="34" charset="0"/>
              </a:rPr>
              <a:t>With an </a:t>
            </a:r>
            <a:r>
              <a:rPr kumimoji="0" lang="en-US" sz="2600" b="1" i="0" u="none" strike="noStrike" kern="1200" cap="none" spc="0" normalizeH="0" baseline="0" noProof="0">
                <a:ln>
                  <a:noFill/>
                </a:ln>
                <a:solidFill>
                  <a:srgbClr val="E84A99"/>
                </a:solidFill>
                <a:effectLst/>
                <a:uLnTx/>
                <a:uFillTx/>
                <a:latin typeface="Helvetica" panose="020B0604020202020204" pitchFamily="2" charset="0"/>
                <a:ea typeface="Open Sans" panose="020B0606030504020204" pitchFamily="34" charset="0"/>
                <a:cs typeface="Open Sans" panose="020B0606030504020204" pitchFamily="34" charset="0"/>
              </a:rPr>
              <a:t>established</a:t>
            </a:r>
            <a:r>
              <a:rPr kumimoji="0" lang="en-US" sz="2600" b="1" i="0" u="none" strike="noStrike" kern="1200" cap="none" spc="0" normalizeH="0" baseline="0" noProof="0">
                <a:ln>
                  <a:noFill/>
                </a:ln>
                <a:solidFill>
                  <a:srgbClr val="002060"/>
                </a:solidFill>
                <a:effectLst/>
                <a:uLnTx/>
                <a:uFillTx/>
                <a:latin typeface="Helvetica" panose="020B0604020202020204" pitchFamily="2" charset="0"/>
                <a:ea typeface="Open Sans" panose="020B0606030504020204" pitchFamily="34" charset="0"/>
                <a:cs typeface="Open Sans" panose="020B0606030504020204" pitchFamily="34" charset="0"/>
              </a:rPr>
              <a:t> content library and </a:t>
            </a:r>
            <a:r>
              <a:rPr kumimoji="0" lang="en-US" sz="2600" b="1" i="0" u="none" strike="noStrike" kern="1200" cap="none" spc="0" normalizeH="0" baseline="0" noProof="0">
                <a:ln>
                  <a:noFill/>
                </a:ln>
                <a:solidFill>
                  <a:srgbClr val="E84A99"/>
                </a:solidFill>
                <a:effectLst/>
                <a:uLnTx/>
                <a:uFillTx/>
                <a:latin typeface="Helvetica" panose="020B0604020202020204" pitchFamily="2" charset="0"/>
                <a:ea typeface="Open Sans" panose="020B0606030504020204" pitchFamily="34" charset="0"/>
                <a:cs typeface="Open Sans" panose="020B0606030504020204" pitchFamily="34" charset="0"/>
              </a:rPr>
              <a:t>name recognition </a:t>
            </a:r>
            <a:r>
              <a:rPr kumimoji="0" lang="en-US" sz="2600" b="1" i="0" u="none" strike="noStrike" kern="1200" cap="none" spc="0" normalizeH="0" baseline="0" noProof="0">
                <a:ln>
                  <a:noFill/>
                </a:ln>
                <a:solidFill>
                  <a:srgbClr val="002060"/>
                </a:solidFill>
                <a:effectLst/>
                <a:uLnTx/>
                <a:uFillTx/>
                <a:latin typeface="Helvetica" panose="020B0604020202020204" pitchFamily="2" charset="0"/>
                <a:ea typeface="Open Sans" panose="020B0606030504020204" pitchFamily="34" charset="0"/>
                <a:cs typeface="Open Sans" panose="020B0606030504020204" pitchFamily="34" charset="0"/>
              </a:rPr>
              <a:t>on their side, </a:t>
            </a:r>
            <a:r>
              <a:rPr kumimoji="0" lang="en-US" sz="2600" b="1" i="0" u="none" strike="noStrike" kern="1200" cap="none" spc="0" normalizeH="0" baseline="0" noProof="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paid streaming services currently </a:t>
            </a:r>
            <a:r>
              <a:rPr lang="en-US" sz="2600" b="1">
                <a:solidFill>
                  <a:srgbClr val="002060"/>
                </a:solidFill>
                <a:latin typeface="Helvetica" panose="020B0604020202020204" pitchFamily="2" charset="0"/>
                <a:ea typeface="Open Sans" panose="020B0606030504020204" pitchFamily="34" charset="0"/>
                <a:cs typeface="Open Sans" panose="020B0606030504020204" pitchFamily="34" charset="0"/>
              </a:rPr>
              <a:t>have the largest subscriber base</a:t>
            </a:r>
            <a:endParaRPr kumimoji="0" lang="en-US" sz="2600" b="1" i="0" u="none" strike="noStrike" kern="1200" cap="none" spc="0" normalizeH="0" baseline="0" noProof="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CB3E3A38-804F-4BED-8F89-C9595A911ED5}"/>
              </a:ext>
            </a:extLst>
          </p:cNvPr>
          <p:cNvSpPr txBox="1"/>
          <p:nvPr/>
        </p:nvSpPr>
        <p:spPr>
          <a:xfrm>
            <a:off x="-8880" y="1738464"/>
            <a:ext cx="1220087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Streaming platforms used regularly by type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of respondents that use the following services regularly</a:t>
            </a:r>
          </a:p>
        </p:txBody>
      </p:sp>
      <p:sp>
        <p:nvSpPr>
          <p:cNvPr id="3" name="Rectangle: Rounded Corners 2">
            <a:extLst>
              <a:ext uri="{FF2B5EF4-FFF2-40B4-BE49-F238E27FC236}">
                <a16:creationId xmlns:a16="http://schemas.microsoft.com/office/drawing/2014/main" id="{F5FBC2E7-CF8A-42A6-8871-EB90ED5E1514}"/>
              </a:ext>
            </a:extLst>
          </p:cNvPr>
          <p:cNvSpPr/>
          <p:nvPr/>
        </p:nvSpPr>
        <p:spPr>
          <a:xfrm>
            <a:off x="8061591" y="2731492"/>
            <a:ext cx="3736996" cy="1693047"/>
          </a:xfrm>
          <a:prstGeom prst="roundRect">
            <a:avLst>
              <a:gd name="adj" fmla="val 2793"/>
            </a:avLst>
          </a:prstGeom>
          <a:solidFill>
            <a:schemeClr val="bg1"/>
          </a:solidFill>
          <a:ln w="28575">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970876A8-54F7-4CBF-9BC7-A0F0708BBE9B}"/>
              </a:ext>
            </a:extLst>
          </p:cNvPr>
          <p:cNvSpPr/>
          <p:nvPr/>
        </p:nvSpPr>
        <p:spPr>
          <a:xfrm>
            <a:off x="8061591" y="2731493"/>
            <a:ext cx="3736996" cy="276609"/>
          </a:xfrm>
          <a:prstGeom prst="roundRect">
            <a:avLst>
              <a:gd name="adj" fmla="val 7707"/>
            </a:avLst>
          </a:prstGeom>
          <a:solidFill>
            <a:srgbClr val="00BFF2"/>
          </a:solidFill>
          <a:ln w="28575">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Ad-Supported Subscription Services</a:t>
            </a:r>
          </a:p>
        </p:txBody>
      </p:sp>
      <p:sp>
        <p:nvSpPr>
          <p:cNvPr id="7" name="Rectangle: Rounded Corners 6">
            <a:extLst>
              <a:ext uri="{FF2B5EF4-FFF2-40B4-BE49-F238E27FC236}">
                <a16:creationId xmlns:a16="http://schemas.microsoft.com/office/drawing/2014/main" id="{30EE1D11-CE89-431E-9809-13E839213D05}"/>
              </a:ext>
            </a:extLst>
          </p:cNvPr>
          <p:cNvSpPr/>
          <p:nvPr/>
        </p:nvSpPr>
        <p:spPr>
          <a:xfrm>
            <a:off x="8050966" y="4491203"/>
            <a:ext cx="3736996" cy="1693047"/>
          </a:xfrm>
          <a:prstGeom prst="roundRect">
            <a:avLst>
              <a:gd name="adj" fmla="val 2793"/>
            </a:avLst>
          </a:prstGeom>
          <a:solidFill>
            <a:schemeClr val="bg1"/>
          </a:solidFill>
          <a:ln w="28575">
            <a:solidFill>
              <a:srgbClr val="66C5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13FA0105-086B-488E-A26A-C1AF81A8317E}"/>
              </a:ext>
            </a:extLst>
          </p:cNvPr>
          <p:cNvSpPr/>
          <p:nvPr/>
        </p:nvSpPr>
        <p:spPr>
          <a:xfrm>
            <a:off x="8050966" y="4491204"/>
            <a:ext cx="3736996" cy="276609"/>
          </a:xfrm>
          <a:prstGeom prst="roundRect">
            <a:avLst>
              <a:gd name="adj" fmla="val 7707"/>
            </a:avLst>
          </a:prstGeom>
          <a:solidFill>
            <a:srgbClr val="66C5AD"/>
          </a:solidFill>
          <a:ln w="28575">
            <a:solidFill>
              <a:srgbClr val="66C5A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err="1">
                <a:ln>
                  <a:noFill/>
                </a:ln>
                <a:solidFill>
                  <a:prstClr val="white"/>
                </a:solidFill>
                <a:effectLst/>
                <a:uLnTx/>
                <a:uFillTx/>
                <a:latin typeface="Helvetica" panose="020B0403020202020204" pitchFamily="34" charset="0"/>
                <a:ea typeface="+mn-ea"/>
                <a:cs typeface="+mn-cs"/>
              </a:rPr>
              <a:t>vMVPD</a:t>
            </a:r>
            <a:r>
              <a:rPr kumimoji="0" lang="en-US" sz="12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 Services</a:t>
            </a:r>
          </a:p>
        </p:txBody>
      </p:sp>
      <p:pic>
        <p:nvPicPr>
          <p:cNvPr id="9" name="Picture 2" descr="Crackle Logo - PNG and Vector - Logo Download">
            <a:extLst>
              <a:ext uri="{FF2B5EF4-FFF2-40B4-BE49-F238E27FC236}">
                <a16:creationId xmlns:a16="http://schemas.microsoft.com/office/drawing/2014/main" id="{AB200F70-1703-44A2-98FD-0A3CDA8604B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529590" y="3832295"/>
            <a:ext cx="1072668" cy="20770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njoy 3 months free of CBS All Access with purchase and activation of a new  Roku streaming device | Roku">
            <a:extLst>
              <a:ext uri="{FF2B5EF4-FFF2-40B4-BE49-F238E27FC236}">
                <a16:creationId xmlns:a16="http://schemas.microsoft.com/office/drawing/2014/main" id="{0C7009F2-5607-4571-96A1-41798F938233}"/>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0657348" y="3886404"/>
            <a:ext cx="805296" cy="46983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a:extLst>
              <a:ext uri="{FF2B5EF4-FFF2-40B4-BE49-F238E27FC236}">
                <a16:creationId xmlns:a16="http://schemas.microsoft.com/office/drawing/2014/main" id="{6BACB489-2589-4A2D-8F08-037F63D97546}"/>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723631" y="3603613"/>
            <a:ext cx="622478" cy="69199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Hulu Logo transparent PNG - StickPNG">
            <a:extLst>
              <a:ext uri="{FF2B5EF4-FFF2-40B4-BE49-F238E27FC236}">
                <a16:creationId xmlns:a16="http://schemas.microsoft.com/office/drawing/2014/main" id="{87773F85-ED9F-4C61-A8BA-9D3964C47590}"/>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390765" y="3087762"/>
            <a:ext cx="1033808" cy="34123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Newsy InSites | MediaVillage">
            <a:extLst>
              <a:ext uri="{FF2B5EF4-FFF2-40B4-BE49-F238E27FC236}">
                <a16:creationId xmlns:a16="http://schemas.microsoft.com/office/drawing/2014/main" id="{EA78E5E8-1F7D-4CA7-98C4-5BAB3031F86C}"/>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10617083" y="3093549"/>
            <a:ext cx="1021726" cy="48716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C88F5558-A8A1-4D8C-8D8B-ABA5A78EF8B2}"/>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351747" y="4088579"/>
            <a:ext cx="1072668" cy="26397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2" descr="Tubi - Wikipedia">
            <a:extLst>
              <a:ext uri="{FF2B5EF4-FFF2-40B4-BE49-F238E27FC236}">
                <a16:creationId xmlns:a16="http://schemas.microsoft.com/office/drawing/2014/main" id="{C9A85C4A-175C-48F9-B20A-04D674847C16}"/>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0494549" y="3465309"/>
            <a:ext cx="769144" cy="3599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Vudu – Logos Download">
            <a:extLst>
              <a:ext uri="{FF2B5EF4-FFF2-40B4-BE49-F238E27FC236}">
                <a16:creationId xmlns:a16="http://schemas.microsoft.com/office/drawing/2014/main" id="{19EEAADB-F2B8-469E-84A1-4AD0CCA288E7}"/>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8299662" y="3132475"/>
            <a:ext cx="765002" cy="26834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AT&amp;T TV - Live Streaming TV + Apps, Voice Controlled">
            <a:extLst>
              <a:ext uri="{FF2B5EF4-FFF2-40B4-BE49-F238E27FC236}">
                <a16:creationId xmlns:a16="http://schemas.microsoft.com/office/drawing/2014/main" id="{95DC01FB-7ADF-4784-8239-66CD3F78C76E}"/>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8068843" y="4796707"/>
            <a:ext cx="1424707" cy="446073"/>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fuboTV Review: Is It the Best Streaming Service for Sports?">
            <a:extLst>
              <a:ext uri="{FF2B5EF4-FFF2-40B4-BE49-F238E27FC236}">
                <a16:creationId xmlns:a16="http://schemas.microsoft.com/office/drawing/2014/main" id="{3EB6E802-8595-45D2-A128-B52182B4CE8E}"/>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9298891" y="5266397"/>
            <a:ext cx="1262396" cy="416673"/>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a:extLst>
              <a:ext uri="{FF2B5EF4-FFF2-40B4-BE49-F238E27FC236}">
                <a16:creationId xmlns:a16="http://schemas.microsoft.com/office/drawing/2014/main" id="{3362E639-505A-45F0-8443-4B3AF1E32EAC}"/>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8142703" y="5556656"/>
            <a:ext cx="1156188" cy="551297"/>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SLING TV - Logos">
            <a:extLst>
              <a:ext uri="{FF2B5EF4-FFF2-40B4-BE49-F238E27FC236}">
                <a16:creationId xmlns:a16="http://schemas.microsoft.com/office/drawing/2014/main" id="{82D43CFE-4E90-4675-9EF7-4DEA04C8D488}"/>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10604101" y="4834477"/>
            <a:ext cx="1055207" cy="514414"/>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Youtube TV PNG Logo Free Download YoutubeTV Images - Free Transparent PNG  Logos">
            <a:extLst>
              <a:ext uri="{FF2B5EF4-FFF2-40B4-BE49-F238E27FC236}">
                <a16:creationId xmlns:a16="http://schemas.microsoft.com/office/drawing/2014/main" id="{F5186DBA-A567-48E9-9809-FA2EA78FCB5E}"/>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10036355" y="5748647"/>
            <a:ext cx="1622954" cy="304304"/>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38E9A6BE-163D-40BC-A347-5D2D615A2EDF}"/>
              </a:ext>
            </a:extLst>
          </p:cNvPr>
          <p:cNvSpPr/>
          <p:nvPr/>
        </p:nvSpPr>
        <p:spPr>
          <a:xfrm>
            <a:off x="200367" y="1065399"/>
            <a:ext cx="11322071" cy="584775"/>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17"/>
              </a:buBlip>
              <a:tabLst/>
              <a:defRPr/>
            </a:pPr>
            <a:r>
              <a:rPr kumimoji="0" lang="en-US" sz="1600" b="1" i="0" u="none" strike="noStrike" kern="1200" cap="none" spc="0" normalizeH="0" baseline="0" noProof="0">
                <a:ln>
                  <a:noFill/>
                </a:ln>
                <a:solidFill>
                  <a:srgbClr val="E84A99"/>
                </a:solidFill>
                <a:effectLst/>
                <a:uLnTx/>
                <a:uFillTx/>
                <a:latin typeface="Helvetica"/>
                <a:ea typeface="+mn-ea"/>
                <a:cs typeface="Helvetica"/>
              </a:rPr>
              <a:t>Ad-supported</a:t>
            </a:r>
            <a:r>
              <a:rPr lang="en-US" sz="1600" b="1">
                <a:solidFill>
                  <a:srgbClr val="E84A99"/>
                </a:solidFill>
                <a:latin typeface="Helvetica"/>
                <a:cs typeface="Helvetica"/>
              </a:rPr>
              <a:t> video-on-demand services (AVOD) </a:t>
            </a:r>
            <a:r>
              <a:rPr kumimoji="0" lang="en-US" sz="1600" b="0" i="0" u="none" strike="noStrike" kern="1200" cap="none" spc="0" normalizeH="0" baseline="0" noProof="0">
                <a:ln>
                  <a:noFill/>
                </a:ln>
                <a:solidFill>
                  <a:srgbClr val="1F1A62"/>
                </a:solidFill>
                <a:effectLst/>
                <a:uLnTx/>
                <a:uFillTx/>
                <a:latin typeface="Helvetica"/>
                <a:ea typeface="+mn-ea"/>
                <a:cs typeface="Helvetica"/>
              </a:rPr>
              <a:t>have been </a:t>
            </a:r>
            <a:r>
              <a:rPr kumimoji="0" lang="en-US" sz="1600" b="1" i="0" u="none" strike="noStrike" kern="1200" cap="none" spc="0" normalizeH="0" baseline="0" noProof="0">
                <a:ln>
                  <a:noFill/>
                </a:ln>
                <a:solidFill>
                  <a:srgbClr val="E84A99"/>
                </a:solidFill>
                <a:effectLst/>
                <a:uLnTx/>
                <a:uFillTx/>
                <a:latin typeface="Helvetica"/>
                <a:ea typeface="+mn-ea"/>
                <a:cs typeface="Helvetica"/>
              </a:rPr>
              <a:t>gaining traction </a:t>
            </a:r>
            <a:r>
              <a:rPr kumimoji="0" lang="en-US" sz="1600" b="0" i="0" u="none" strike="noStrike" kern="1200" cap="none" spc="0" normalizeH="0" baseline="0" noProof="0">
                <a:ln>
                  <a:noFill/>
                </a:ln>
                <a:solidFill>
                  <a:srgbClr val="1F1A62"/>
                </a:solidFill>
                <a:effectLst/>
                <a:uLnTx/>
                <a:uFillTx/>
                <a:latin typeface="Helvetica"/>
                <a:ea typeface="+mn-ea"/>
                <a:cs typeface="Helvetica"/>
              </a:rPr>
              <a:t>over the last few years as they increase their content libraries and intensify their tactics to attract subscribers </a:t>
            </a:r>
          </a:p>
        </p:txBody>
      </p:sp>
      <p:pic>
        <p:nvPicPr>
          <p:cNvPr id="2" name="Picture 6" descr="Peacock: Stream TV and Movies Online, Watch Live News and Sports">
            <a:extLst>
              <a:ext uri="{FF2B5EF4-FFF2-40B4-BE49-F238E27FC236}">
                <a16:creationId xmlns:a16="http://schemas.microsoft.com/office/drawing/2014/main" id="{5409AB54-5E90-4FDE-8C5E-CCF450BCC458}"/>
              </a:ext>
            </a:extLst>
          </p:cNvPr>
          <p:cNvPicPr>
            <a:picLocks noChangeAspect="1" noChangeArrowheads="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31259" y="3287549"/>
            <a:ext cx="1286080" cy="673048"/>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3724497B-547D-4655-AB8D-54BB1D1677DB}"/>
              </a:ext>
            </a:extLst>
          </p:cNvPr>
          <p:cNvSpPr txBox="1"/>
          <p:nvPr/>
        </p:nvSpPr>
        <p:spPr>
          <a:xfrm>
            <a:off x="456264" y="6317039"/>
            <a:ext cx="11359499"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VAB / Lucid ‘COVID-19 Streaming Behavior Survey,’ June 2020. Survey base: A18+ in households with access to streaming services and have viewed content on streaming services (n=1,000)</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Q7. Please select which of the following services you currently watch regularly. </a:t>
            </a:r>
          </a:p>
        </p:txBody>
      </p:sp>
      <p:pic>
        <p:nvPicPr>
          <p:cNvPr id="24" name="Picture 6" descr="Hulu Logo transparent PNG - StickPNG">
            <a:extLst>
              <a:ext uri="{FF2B5EF4-FFF2-40B4-BE49-F238E27FC236}">
                <a16:creationId xmlns:a16="http://schemas.microsoft.com/office/drawing/2014/main" id="{B3D06351-8C70-409D-A077-6BC47BA9D68B}"/>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642132" y="4867204"/>
            <a:ext cx="852417" cy="281365"/>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Rounded Corners 44">
            <a:extLst>
              <a:ext uri="{FF2B5EF4-FFF2-40B4-BE49-F238E27FC236}">
                <a16:creationId xmlns:a16="http://schemas.microsoft.com/office/drawing/2014/main" id="{8479FE3F-2E22-4EA0-A661-840FF18D51A0}"/>
              </a:ext>
            </a:extLst>
          </p:cNvPr>
          <p:cNvSpPr/>
          <p:nvPr/>
        </p:nvSpPr>
        <p:spPr>
          <a:xfrm>
            <a:off x="229410" y="3473134"/>
            <a:ext cx="3736996" cy="1693047"/>
          </a:xfrm>
          <a:prstGeom prst="roundRect">
            <a:avLst>
              <a:gd name="adj" fmla="val 2793"/>
            </a:avLst>
          </a:prstGeom>
          <a:solidFill>
            <a:schemeClr val="bg1"/>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Rounded Corners 46">
            <a:extLst>
              <a:ext uri="{FF2B5EF4-FFF2-40B4-BE49-F238E27FC236}">
                <a16:creationId xmlns:a16="http://schemas.microsoft.com/office/drawing/2014/main" id="{053F57E0-8FBC-426E-87C7-91C6ABDDB246}"/>
              </a:ext>
            </a:extLst>
          </p:cNvPr>
          <p:cNvSpPr/>
          <p:nvPr/>
        </p:nvSpPr>
        <p:spPr>
          <a:xfrm>
            <a:off x="229410" y="3465309"/>
            <a:ext cx="3736996" cy="276609"/>
          </a:xfrm>
          <a:prstGeom prst="roundRect">
            <a:avLst>
              <a:gd name="adj" fmla="val 7707"/>
            </a:avLst>
          </a:prstGeom>
          <a:solidFill>
            <a:srgbClr val="1F1A62"/>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Paid Subscription Services</a:t>
            </a:r>
          </a:p>
        </p:txBody>
      </p:sp>
      <p:pic>
        <p:nvPicPr>
          <p:cNvPr id="48" name="Picture 4">
            <a:extLst>
              <a:ext uri="{FF2B5EF4-FFF2-40B4-BE49-F238E27FC236}">
                <a16:creationId xmlns:a16="http://schemas.microsoft.com/office/drawing/2014/main" id="{3250A732-4365-4380-83CD-A7A112C54FA1}"/>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1232057" y="3848359"/>
            <a:ext cx="673970" cy="36562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30" descr="Image result for Amazon Video logo">
            <a:extLst>
              <a:ext uri="{FF2B5EF4-FFF2-40B4-BE49-F238E27FC236}">
                <a16:creationId xmlns:a16="http://schemas.microsoft.com/office/drawing/2014/main" id="{A500C754-63BB-4DF0-A417-A634E1F09068}"/>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341758" y="4536206"/>
            <a:ext cx="999806" cy="30775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Apple TV+ - Wikipedia">
            <a:extLst>
              <a:ext uri="{FF2B5EF4-FFF2-40B4-BE49-F238E27FC236}">
                <a16:creationId xmlns:a16="http://schemas.microsoft.com/office/drawing/2014/main" id="{51F84B6E-5CE4-4F13-A564-1EBB0E23A378}"/>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2272901" y="4781479"/>
            <a:ext cx="723902" cy="273273"/>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Netflix | Brand Assets">
            <a:extLst>
              <a:ext uri="{FF2B5EF4-FFF2-40B4-BE49-F238E27FC236}">
                <a16:creationId xmlns:a16="http://schemas.microsoft.com/office/drawing/2014/main" id="{3B4BFB2F-579E-47B8-B89D-83316D6EFB63}"/>
              </a:ext>
            </a:extLst>
          </p:cNvPr>
          <p:cNvPicPr>
            <a:picLocks noChangeAspect="1" noChangeArrowheads="1"/>
          </p:cNvPicPr>
          <p:nvPr/>
        </p:nvPicPr>
        <p:blipFill rotWithShape="1">
          <a:blip r:embed="rId22" cstate="screen">
            <a:extLst>
              <a:ext uri="{28A0092B-C50C-407E-A947-70E740481C1C}">
                <a14:useLocalDpi xmlns:a14="http://schemas.microsoft.com/office/drawing/2010/main"/>
              </a:ext>
            </a:extLst>
          </a:blip>
          <a:srcRect/>
          <a:stretch/>
        </p:blipFill>
        <p:spPr bwMode="auto">
          <a:xfrm>
            <a:off x="281136" y="3891284"/>
            <a:ext cx="859955" cy="279776"/>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8">
            <a:extLst>
              <a:ext uri="{FF2B5EF4-FFF2-40B4-BE49-F238E27FC236}">
                <a16:creationId xmlns:a16="http://schemas.microsoft.com/office/drawing/2014/main" id="{F71E59D1-2508-4E83-94C3-32B1E90A7C55}"/>
              </a:ext>
            </a:extLst>
          </p:cNvPr>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2350416" y="4346537"/>
            <a:ext cx="812103" cy="26774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0">
            <a:extLst>
              <a:ext uri="{FF2B5EF4-FFF2-40B4-BE49-F238E27FC236}">
                <a16:creationId xmlns:a16="http://schemas.microsoft.com/office/drawing/2014/main" id="{CEBD6739-AD08-47DE-98A6-2E69DE6C22C6}"/>
              </a:ext>
            </a:extLst>
          </p:cNvPr>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1996993" y="3876520"/>
            <a:ext cx="658093" cy="309304"/>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2">
            <a:extLst>
              <a:ext uri="{FF2B5EF4-FFF2-40B4-BE49-F238E27FC236}">
                <a16:creationId xmlns:a16="http://schemas.microsoft.com/office/drawing/2014/main" id="{52C51CB0-251F-4FF4-A88B-84DF36B9492B}"/>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330796" y="4536206"/>
            <a:ext cx="467677" cy="519908"/>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4" descr="Enjoy 3 months free of CBS All Access with purchase and activation of a new  Roku streaming device | Roku">
            <a:extLst>
              <a:ext uri="{FF2B5EF4-FFF2-40B4-BE49-F238E27FC236}">
                <a16:creationId xmlns:a16="http://schemas.microsoft.com/office/drawing/2014/main" id="{93129F1B-22FB-4185-895F-A268C0520517}"/>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394726" y="4455665"/>
            <a:ext cx="665534" cy="388295"/>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descr="Discovery+ goes live in the UK">
            <a:extLst>
              <a:ext uri="{FF2B5EF4-FFF2-40B4-BE49-F238E27FC236}">
                <a16:creationId xmlns:a16="http://schemas.microsoft.com/office/drawing/2014/main" id="{BC8BA67F-C616-4027-AD13-59ED5C88EF25}"/>
              </a:ext>
            </a:extLst>
          </p:cNvPr>
          <p:cNvPicPr>
            <a:picLocks noChangeAspect="1" noChangeArrowheads="1"/>
          </p:cNvPicPr>
          <p:nvPr/>
        </p:nvPicPr>
        <p:blipFill>
          <a:blip r:embed="rId2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26933" y="3731834"/>
            <a:ext cx="870327" cy="652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23320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5D2EF2D-8227-46FD-B6B1-126371DF82B6}"/>
              </a:ext>
            </a:extLst>
          </p:cNvPr>
          <p:cNvSpPr/>
          <p:nvPr/>
        </p:nvSpPr>
        <p:spPr>
          <a:xfrm>
            <a:off x="-8879" y="1709431"/>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0" name="TextBox 9">
            <a:extLst>
              <a:ext uri="{FF2B5EF4-FFF2-40B4-BE49-F238E27FC236}">
                <a16:creationId xmlns:a16="http://schemas.microsoft.com/office/drawing/2014/main" id="{FE359B90-D74B-234F-ACB0-DA88BC8031CF}"/>
              </a:ext>
            </a:extLst>
          </p:cNvPr>
          <p:cNvSpPr txBox="1"/>
          <p:nvPr/>
        </p:nvSpPr>
        <p:spPr>
          <a:xfrm>
            <a:off x="546751" y="6594696"/>
            <a:ext cx="108333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1</a:t>
            </a:r>
          </a:p>
        </p:txBody>
      </p:sp>
      <p:pic>
        <p:nvPicPr>
          <p:cNvPr id="11" name="Picture 10">
            <a:extLst>
              <a:ext uri="{FF2B5EF4-FFF2-40B4-BE49-F238E27FC236}">
                <a16:creationId xmlns:a16="http://schemas.microsoft.com/office/drawing/2014/main" id="{0A16F56B-00B5-4D4A-A434-292AAD25DE8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6" name="Rectangle 15">
            <a:extLst>
              <a:ext uri="{FF2B5EF4-FFF2-40B4-BE49-F238E27FC236}">
                <a16:creationId xmlns:a16="http://schemas.microsoft.com/office/drawing/2014/main" id="{D3674837-C9B3-4CE9-A7B2-3B4DEE5AC28A}"/>
              </a:ext>
            </a:extLst>
          </p:cNvPr>
          <p:cNvSpPr/>
          <p:nvPr/>
        </p:nvSpPr>
        <p:spPr>
          <a:xfrm>
            <a:off x="0" y="6585707"/>
            <a:ext cx="12191999"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0" name="Slide Number Placeholder 5">
            <a:extLst>
              <a:ext uri="{FF2B5EF4-FFF2-40B4-BE49-F238E27FC236}">
                <a16:creationId xmlns:a16="http://schemas.microsoft.com/office/drawing/2014/main" id="{8E9AC5C0-5C93-4239-A8EA-8361A856A169}"/>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graphicFrame>
        <p:nvGraphicFramePr>
          <p:cNvPr id="13" name="Chart 12">
            <a:extLst>
              <a:ext uri="{FF2B5EF4-FFF2-40B4-BE49-F238E27FC236}">
                <a16:creationId xmlns:a16="http://schemas.microsoft.com/office/drawing/2014/main" id="{9CEE593F-86B4-4534-B610-CC1D511A2AF9}"/>
              </a:ext>
            </a:extLst>
          </p:cNvPr>
          <p:cNvGraphicFramePr/>
          <p:nvPr>
            <p:extLst>
              <p:ext uri="{D42A27DB-BD31-4B8C-83A1-F6EECF244321}">
                <p14:modId xmlns:p14="http://schemas.microsoft.com/office/powerpoint/2010/main" val="1856789301"/>
              </p:ext>
            </p:extLst>
          </p:nvPr>
        </p:nvGraphicFramePr>
        <p:xfrm>
          <a:off x="609103" y="2100075"/>
          <a:ext cx="11858625" cy="3915539"/>
        </p:xfrm>
        <a:graphic>
          <a:graphicData uri="http://schemas.openxmlformats.org/drawingml/2006/chart">
            <c:chart xmlns:c="http://schemas.openxmlformats.org/drawingml/2006/chart" xmlns:r="http://schemas.openxmlformats.org/officeDocument/2006/relationships" r:id="rId4"/>
          </a:graphicData>
        </a:graphic>
      </p:graphicFrame>
      <p:sp>
        <p:nvSpPr>
          <p:cNvPr id="18" name="Rectangle 17">
            <a:extLst>
              <a:ext uri="{FF2B5EF4-FFF2-40B4-BE49-F238E27FC236}">
                <a16:creationId xmlns:a16="http://schemas.microsoft.com/office/drawing/2014/main" id="{EB6240A3-9078-4FDB-A200-4942B9165794}"/>
              </a:ext>
            </a:extLst>
          </p:cNvPr>
          <p:cNvSpPr/>
          <p:nvPr/>
        </p:nvSpPr>
        <p:spPr>
          <a:xfrm>
            <a:off x="283559" y="168424"/>
            <a:ext cx="11817954"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Helvetica" panose="020B0604020202020204" pitchFamily="2" charset="0"/>
                <a:ea typeface="Open Sans" panose="020B0606030504020204" pitchFamily="34" charset="0"/>
                <a:cs typeface="Open Sans" panose="020B0606030504020204" pitchFamily="34" charset="0"/>
              </a:rPr>
              <a:t>Although </a:t>
            </a:r>
            <a:r>
              <a:rPr kumimoji="0" lang="en-US" sz="2400" b="1" i="0" u="none" strike="noStrike" kern="1200" cap="none" spc="0" normalizeH="0" baseline="0" noProof="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Netflix is </a:t>
            </a:r>
            <a:r>
              <a:rPr kumimoji="0" lang="en-US" sz="2400" b="1" i="0" u="none" strike="noStrike" kern="1200" cap="none" spc="0" normalizeH="0" baseline="0" noProof="0">
                <a:ln>
                  <a:noFill/>
                </a:ln>
                <a:solidFill>
                  <a:srgbClr val="002060"/>
                </a:solidFill>
                <a:effectLst/>
                <a:uLnTx/>
                <a:uFillTx/>
                <a:latin typeface="Helvetica" panose="020B0604020202020204" pitchFamily="2" charset="0"/>
                <a:ea typeface="Open Sans" panose="020B0606030504020204" pitchFamily="34" charset="0"/>
                <a:cs typeface="Open Sans" panose="020B0606030504020204" pitchFamily="34" charset="0"/>
              </a:rPr>
              <a:t>dominating paid streaming today, new </a:t>
            </a:r>
            <a:r>
              <a:rPr kumimoji="0" lang="en-US" sz="2400" b="1" i="0" u="none" strike="noStrike" kern="1200" cap="none" spc="0" normalizeH="0" baseline="0" noProof="0">
                <a:ln>
                  <a:noFill/>
                </a:ln>
                <a:solidFill>
                  <a:srgbClr val="E84A99"/>
                </a:solidFill>
                <a:effectLst/>
                <a:uLnTx/>
                <a:uFillTx/>
                <a:latin typeface="Helvetica" panose="020B0604020202020204" pitchFamily="2" charset="0"/>
                <a:ea typeface="Open Sans" panose="020B0606030504020204" pitchFamily="34" charset="0"/>
                <a:cs typeface="Open Sans" panose="020B0606030504020204" pitchFamily="34" charset="0"/>
              </a:rPr>
              <a:t>competitors</a:t>
            </a:r>
            <a:r>
              <a:rPr kumimoji="0" lang="en-US" sz="2400" b="1" i="0" u="none" strike="noStrike" kern="1200" cap="none" spc="0" normalizeH="0" baseline="0" noProof="0">
                <a:ln>
                  <a:noFill/>
                </a:ln>
                <a:solidFill>
                  <a:srgbClr val="002060"/>
                </a:solidFill>
                <a:effectLst/>
                <a:uLnTx/>
                <a:uFillTx/>
                <a:latin typeface="Helvetica" panose="020B0604020202020204" pitchFamily="2" charset="0"/>
                <a:ea typeface="Open Sans" panose="020B0606030504020204" pitchFamily="34" charset="0"/>
                <a:cs typeface="Open Sans" panose="020B0606030504020204" pitchFamily="34" charset="0"/>
              </a:rPr>
              <a:t> with strong offerings have recently </a:t>
            </a:r>
            <a:r>
              <a:rPr kumimoji="0" lang="en-US" sz="2400" b="1" i="0" u="none" strike="noStrike" kern="1200" cap="none" spc="0" normalizeH="0" baseline="0" noProof="0">
                <a:ln>
                  <a:noFill/>
                </a:ln>
                <a:solidFill>
                  <a:srgbClr val="E84A99"/>
                </a:solidFill>
                <a:effectLst/>
                <a:uLnTx/>
                <a:uFillTx/>
                <a:latin typeface="Helvetica" panose="020B0604020202020204" pitchFamily="2" charset="0"/>
                <a:ea typeface="Open Sans" panose="020B0606030504020204" pitchFamily="34" charset="0"/>
                <a:cs typeface="Open Sans" panose="020B0606030504020204" pitchFamily="34" charset="0"/>
              </a:rPr>
              <a:t>emerged</a:t>
            </a:r>
            <a:r>
              <a:rPr kumimoji="0" lang="en-US" sz="2400" b="1" i="0" u="none" strike="noStrike" kern="1200" cap="none" spc="0" normalizeH="0" baseline="0" noProof="0">
                <a:ln>
                  <a:noFill/>
                </a:ln>
                <a:solidFill>
                  <a:srgbClr val="002060"/>
                </a:solidFill>
                <a:effectLst/>
                <a:uLnTx/>
                <a:uFillTx/>
                <a:latin typeface="Helvetica" panose="020B0604020202020204" pitchFamily="2" charset="0"/>
                <a:ea typeface="Open Sans" panose="020B0606030504020204" pitchFamily="34" charset="0"/>
                <a:cs typeface="Open Sans" panose="020B0606030504020204" pitchFamily="34" charset="0"/>
              </a:rPr>
              <a:t> hoping to cut into their market share</a:t>
            </a:r>
            <a:endParaRPr kumimoji="0" lang="en-US" sz="2400" b="1" i="0" u="none" strike="noStrike" kern="1200" cap="none" spc="0" normalizeH="0" baseline="0" noProof="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CB3E3A38-804F-4BED-8F89-C9595A911ED5}"/>
              </a:ext>
            </a:extLst>
          </p:cNvPr>
          <p:cNvSpPr txBox="1"/>
          <p:nvPr/>
        </p:nvSpPr>
        <p:spPr>
          <a:xfrm>
            <a:off x="-8880" y="1888936"/>
            <a:ext cx="1220087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u="sng">
                <a:solidFill>
                  <a:srgbClr val="1F1A62"/>
                </a:solidFill>
                <a:latin typeface="Helvetica" panose="020B0604020202020204" pitchFamily="34" charset="0"/>
                <a:cs typeface="Helvetica" panose="020B0604020202020204" pitchFamily="34" charset="0"/>
              </a:rPr>
              <a:t>Regularly Watched Paid Streaming Services</a:t>
            </a:r>
            <a:endParaRPr kumimoji="0" lang="en-US" sz="1600" b="1"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of respondents that use the following services regularly</a:t>
            </a:r>
          </a:p>
        </p:txBody>
      </p:sp>
      <p:sp>
        <p:nvSpPr>
          <p:cNvPr id="30" name="Rectangle 29">
            <a:extLst>
              <a:ext uri="{FF2B5EF4-FFF2-40B4-BE49-F238E27FC236}">
                <a16:creationId xmlns:a16="http://schemas.microsoft.com/office/drawing/2014/main" id="{38E9A6BE-163D-40BC-A347-5D2D615A2EDF}"/>
              </a:ext>
            </a:extLst>
          </p:cNvPr>
          <p:cNvSpPr/>
          <p:nvPr/>
        </p:nvSpPr>
        <p:spPr>
          <a:xfrm>
            <a:off x="311580" y="1053040"/>
            <a:ext cx="11322071" cy="584775"/>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600" b="1" i="0" u="none" strike="noStrike" kern="1200" cap="none" spc="0" normalizeH="0" baseline="0" noProof="0">
                <a:ln>
                  <a:noFill/>
                </a:ln>
                <a:solidFill>
                  <a:srgbClr val="E84A99"/>
                </a:solidFill>
                <a:effectLst/>
                <a:uLnTx/>
                <a:uFillTx/>
                <a:latin typeface="Helvetica"/>
                <a:ea typeface="+mn-ea"/>
                <a:cs typeface="Helvetica"/>
              </a:rPr>
              <a:t>Disney+</a:t>
            </a:r>
            <a:r>
              <a:rPr kumimoji="0" lang="en-US" sz="1600" b="1" i="0" u="none" strike="noStrike" kern="1200" cap="none" spc="0" normalizeH="0" baseline="0" noProof="0">
                <a:ln>
                  <a:noFill/>
                </a:ln>
                <a:solidFill>
                  <a:srgbClr val="1F1A62"/>
                </a:solidFill>
                <a:effectLst/>
                <a:uLnTx/>
                <a:uFillTx/>
                <a:latin typeface="Helvetica"/>
                <a:ea typeface="+mn-ea"/>
                <a:cs typeface="Helvetica"/>
              </a:rPr>
              <a:t> </a:t>
            </a:r>
            <a:r>
              <a:rPr kumimoji="0" lang="en-US" sz="1600" b="0" i="0" u="none" strike="noStrike" kern="1200" cap="none" spc="0" normalizeH="0" baseline="0" noProof="0">
                <a:ln>
                  <a:noFill/>
                </a:ln>
                <a:solidFill>
                  <a:srgbClr val="1F1A62"/>
                </a:solidFill>
                <a:effectLst/>
                <a:uLnTx/>
                <a:uFillTx/>
                <a:latin typeface="Helvetica"/>
                <a:ea typeface="+mn-ea"/>
                <a:cs typeface="Helvetica"/>
              </a:rPr>
              <a:t>has established a </a:t>
            </a:r>
            <a:r>
              <a:rPr kumimoji="0" lang="en-US" sz="1600" b="1" i="0" u="none" strike="noStrike" kern="1200" cap="none" spc="0" normalizeH="0" baseline="0" noProof="0">
                <a:ln>
                  <a:noFill/>
                </a:ln>
                <a:solidFill>
                  <a:srgbClr val="E84A99"/>
                </a:solidFill>
                <a:effectLst/>
                <a:uLnTx/>
                <a:uFillTx/>
                <a:latin typeface="Helvetica"/>
                <a:ea typeface="+mn-ea"/>
                <a:cs typeface="Helvetica"/>
              </a:rPr>
              <a:t>loyal, robust subscriber base in less than a year</a:t>
            </a:r>
            <a:r>
              <a:rPr kumimoji="0" lang="en-US" sz="1600" b="0" i="0" u="none" strike="noStrike" kern="1200" cap="none" spc="0" normalizeH="0" baseline="0" noProof="0">
                <a:ln>
                  <a:noFill/>
                </a:ln>
                <a:solidFill>
                  <a:srgbClr val="1F1A62"/>
                </a:solidFill>
                <a:effectLst/>
                <a:uLnTx/>
                <a:uFillTx/>
                <a:latin typeface="Helvetica"/>
                <a:ea typeface="+mn-ea"/>
                <a:cs typeface="Helvetica"/>
              </a:rPr>
              <a:t>, proving there is still room in the paid streaming category for new entries with a </a:t>
            </a:r>
            <a:r>
              <a:rPr kumimoji="0" lang="en-US" sz="1600" b="1" i="0" u="none" strike="noStrike" kern="1200" cap="none" spc="0" normalizeH="0" baseline="0" noProof="0">
                <a:ln>
                  <a:noFill/>
                </a:ln>
                <a:solidFill>
                  <a:srgbClr val="E84A99"/>
                </a:solidFill>
                <a:effectLst/>
                <a:uLnTx/>
                <a:uFillTx/>
                <a:latin typeface="Helvetica"/>
                <a:ea typeface="+mn-ea"/>
                <a:cs typeface="Helvetica"/>
              </a:rPr>
              <a:t>vast content library </a:t>
            </a:r>
          </a:p>
        </p:txBody>
      </p:sp>
      <p:grpSp>
        <p:nvGrpSpPr>
          <p:cNvPr id="27" name="Group 26">
            <a:extLst>
              <a:ext uri="{FF2B5EF4-FFF2-40B4-BE49-F238E27FC236}">
                <a16:creationId xmlns:a16="http://schemas.microsoft.com/office/drawing/2014/main" id="{F2FB45BD-6A97-4525-9695-1E8FCDED7BC3}"/>
              </a:ext>
            </a:extLst>
          </p:cNvPr>
          <p:cNvGrpSpPr/>
          <p:nvPr/>
        </p:nvGrpSpPr>
        <p:grpSpPr>
          <a:xfrm>
            <a:off x="1174672" y="2727929"/>
            <a:ext cx="2117939" cy="1147291"/>
            <a:chOff x="258440" y="2727929"/>
            <a:chExt cx="2117939" cy="1147291"/>
          </a:xfrm>
        </p:grpSpPr>
        <p:sp>
          <p:nvSpPr>
            <p:cNvPr id="4" name="Rectangle: Rounded Corners 3">
              <a:extLst>
                <a:ext uri="{FF2B5EF4-FFF2-40B4-BE49-F238E27FC236}">
                  <a16:creationId xmlns:a16="http://schemas.microsoft.com/office/drawing/2014/main" id="{DD8199AD-436A-4C97-9ACA-CB8C8F2BD1E4}"/>
                </a:ext>
              </a:extLst>
            </p:cNvPr>
            <p:cNvSpPr/>
            <p:nvPr/>
          </p:nvSpPr>
          <p:spPr>
            <a:xfrm>
              <a:off x="258440" y="2727929"/>
              <a:ext cx="2117939" cy="1147291"/>
            </a:xfrm>
            <a:prstGeom prst="roundRect">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B1D28BE-388D-493E-BAD9-F1CCD644E33B}"/>
                </a:ext>
              </a:extLst>
            </p:cNvPr>
            <p:cNvSpPr txBox="1"/>
            <p:nvPr/>
          </p:nvSpPr>
          <p:spPr>
            <a:xfrm>
              <a:off x="521790" y="3374286"/>
              <a:ext cx="15912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B1464"/>
                  </a:solidFill>
                  <a:effectLst/>
                  <a:uLnTx/>
                  <a:uFillTx/>
                  <a:latin typeface="Helvetica" panose="020B0403020202020204" pitchFamily="34" charset="0"/>
                </a:rPr>
                <a:t>83%</a:t>
              </a:r>
            </a:p>
          </p:txBody>
        </p:sp>
        <p:pic>
          <p:nvPicPr>
            <p:cNvPr id="1030" name="Picture 6" descr="Netflix | Brand Assets">
              <a:extLst>
                <a:ext uri="{FF2B5EF4-FFF2-40B4-BE49-F238E27FC236}">
                  <a16:creationId xmlns:a16="http://schemas.microsoft.com/office/drawing/2014/main" id="{5E400694-8619-4ABD-B165-066E74840E30}"/>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745109" y="2936057"/>
              <a:ext cx="1144601" cy="37238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a:extLst>
              <a:ext uri="{FF2B5EF4-FFF2-40B4-BE49-F238E27FC236}">
                <a16:creationId xmlns:a16="http://schemas.microsoft.com/office/drawing/2014/main" id="{7EA7B5F4-20F6-4D66-AC40-08488418D921}"/>
              </a:ext>
            </a:extLst>
          </p:cNvPr>
          <p:cNvGrpSpPr/>
          <p:nvPr/>
        </p:nvGrpSpPr>
        <p:grpSpPr>
          <a:xfrm>
            <a:off x="3814168" y="4417001"/>
            <a:ext cx="2117939" cy="1147291"/>
            <a:chOff x="3283720" y="4417001"/>
            <a:chExt cx="2117939" cy="1147291"/>
          </a:xfrm>
        </p:grpSpPr>
        <p:sp>
          <p:nvSpPr>
            <p:cNvPr id="15" name="Rectangle: Rounded Corners 14">
              <a:extLst>
                <a:ext uri="{FF2B5EF4-FFF2-40B4-BE49-F238E27FC236}">
                  <a16:creationId xmlns:a16="http://schemas.microsoft.com/office/drawing/2014/main" id="{69E34871-1C39-4DF0-BDEA-FDB8A6943CF5}"/>
                </a:ext>
              </a:extLst>
            </p:cNvPr>
            <p:cNvSpPr/>
            <p:nvPr/>
          </p:nvSpPr>
          <p:spPr>
            <a:xfrm>
              <a:off x="3283720" y="4417001"/>
              <a:ext cx="2117939" cy="1147291"/>
            </a:xfrm>
            <a:prstGeom prst="roundRect">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44" name="Picture 20">
              <a:extLst>
                <a:ext uri="{FF2B5EF4-FFF2-40B4-BE49-F238E27FC236}">
                  <a16:creationId xmlns:a16="http://schemas.microsoft.com/office/drawing/2014/main" id="{A6511529-AFBE-4493-99FF-034D5062D1F6}"/>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860933" y="4536799"/>
              <a:ext cx="963513" cy="452851"/>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59">
              <a:extLst>
                <a:ext uri="{FF2B5EF4-FFF2-40B4-BE49-F238E27FC236}">
                  <a16:creationId xmlns:a16="http://schemas.microsoft.com/office/drawing/2014/main" id="{E750EACE-9F50-4079-A04E-4883787EE7A7}"/>
                </a:ext>
              </a:extLst>
            </p:cNvPr>
            <p:cNvSpPr txBox="1"/>
            <p:nvPr/>
          </p:nvSpPr>
          <p:spPr>
            <a:xfrm>
              <a:off x="3547070" y="5067368"/>
              <a:ext cx="15912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solidFill>
                    <a:srgbClr val="1B1464"/>
                  </a:solidFill>
                  <a:latin typeface="Helvetica" panose="020B0403020202020204" pitchFamily="34" charset="0"/>
                </a:rPr>
                <a:t>13</a:t>
              </a:r>
              <a:r>
                <a:rPr kumimoji="0" lang="en-US" sz="2400" b="1" i="0" u="none" strike="noStrike" kern="1200" cap="none" spc="0" normalizeH="0" baseline="0" noProof="0">
                  <a:ln>
                    <a:noFill/>
                  </a:ln>
                  <a:solidFill>
                    <a:srgbClr val="1B1464"/>
                  </a:solidFill>
                  <a:effectLst/>
                  <a:uLnTx/>
                  <a:uFillTx/>
                  <a:latin typeface="Helvetica" panose="020B0403020202020204" pitchFamily="34" charset="0"/>
                </a:rPr>
                <a:t>%</a:t>
              </a:r>
            </a:p>
          </p:txBody>
        </p:sp>
      </p:grpSp>
      <p:grpSp>
        <p:nvGrpSpPr>
          <p:cNvPr id="5" name="Group 4">
            <a:extLst>
              <a:ext uri="{FF2B5EF4-FFF2-40B4-BE49-F238E27FC236}">
                <a16:creationId xmlns:a16="http://schemas.microsoft.com/office/drawing/2014/main" id="{A01206D1-AC75-44F0-9DD0-B9631D22CC0D}"/>
              </a:ext>
            </a:extLst>
          </p:cNvPr>
          <p:cNvGrpSpPr/>
          <p:nvPr/>
        </p:nvGrpSpPr>
        <p:grpSpPr>
          <a:xfrm>
            <a:off x="3814168" y="2727929"/>
            <a:ext cx="2117939" cy="1147291"/>
            <a:chOff x="2647735" y="2727929"/>
            <a:chExt cx="2117939" cy="1147291"/>
          </a:xfrm>
        </p:grpSpPr>
        <p:sp>
          <p:nvSpPr>
            <p:cNvPr id="7" name="Rectangle: Rounded Corners 6">
              <a:extLst>
                <a:ext uri="{FF2B5EF4-FFF2-40B4-BE49-F238E27FC236}">
                  <a16:creationId xmlns:a16="http://schemas.microsoft.com/office/drawing/2014/main" id="{E003EE57-2AC0-49B3-9B50-BE75BC4D8122}"/>
                </a:ext>
              </a:extLst>
            </p:cNvPr>
            <p:cNvSpPr/>
            <p:nvPr/>
          </p:nvSpPr>
          <p:spPr>
            <a:xfrm>
              <a:off x="2647735" y="2727929"/>
              <a:ext cx="2117939" cy="1147291"/>
            </a:xfrm>
            <a:prstGeom prst="roundRect">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130" descr="Image result for Amazon Video logo">
              <a:extLst>
                <a:ext uri="{FF2B5EF4-FFF2-40B4-BE49-F238E27FC236}">
                  <a16:creationId xmlns:a16="http://schemas.microsoft.com/office/drawing/2014/main" id="{A9E311AC-0914-4B31-BB7A-DF940E53B585}"/>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101821" y="2952983"/>
              <a:ext cx="1209766" cy="372382"/>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a:extLst>
                <a:ext uri="{FF2B5EF4-FFF2-40B4-BE49-F238E27FC236}">
                  <a16:creationId xmlns:a16="http://schemas.microsoft.com/office/drawing/2014/main" id="{7723188A-2D98-43FC-AEFF-B7AB08801964}"/>
                </a:ext>
              </a:extLst>
            </p:cNvPr>
            <p:cNvSpPr txBox="1"/>
            <p:nvPr/>
          </p:nvSpPr>
          <p:spPr>
            <a:xfrm>
              <a:off x="2911085" y="3374286"/>
              <a:ext cx="15912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solidFill>
                    <a:srgbClr val="1B1464"/>
                  </a:solidFill>
                  <a:latin typeface="Helvetica" panose="020B0403020202020204" pitchFamily="34" charset="0"/>
                </a:rPr>
                <a:t>52</a:t>
              </a:r>
              <a:r>
                <a:rPr kumimoji="0" lang="en-US" sz="2400" b="1" i="0" u="none" strike="noStrike" kern="1200" cap="none" spc="0" normalizeH="0" baseline="0" noProof="0">
                  <a:ln>
                    <a:noFill/>
                  </a:ln>
                  <a:solidFill>
                    <a:srgbClr val="1B1464"/>
                  </a:solidFill>
                  <a:effectLst/>
                  <a:uLnTx/>
                  <a:uFillTx/>
                  <a:latin typeface="Helvetica" panose="020B0403020202020204" pitchFamily="34" charset="0"/>
                </a:rPr>
                <a:t>%</a:t>
              </a:r>
            </a:p>
          </p:txBody>
        </p:sp>
      </p:grpSp>
      <p:grpSp>
        <p:nvGrpSpPr>
          <p:cNvPr id="31" name="Group 30">
            <a:extLst>
              <a:ext uri="{FF2B5EF4-FFF2-40B4-BE49-F238E27FC236}">
                <a16:creationId xmlns:a16="http://schemas.microsoft.com/office/drawing/2014/main" id="{27C2A204-B685-41B5-903B-A8B339F70B27}"/>
              </a:ext>
            </a:extLst>
          </p:cNvPr>
          <p:cNvGrpSpPr/>
          <p:nvPr/>
        </p:nvGrpSpPr>
        <p:grpSpPr>
          <a:xfrm>
            <a:off x="6385431" y="4417001"/>
            <a:ext cx="2117939" cy="1147291"/>
            <a:chOff x="5905025" y="4417001"/>
            <a:chExt cx="2117939" cy="1147291"/>
          </a:xfrm>
        </p:grpSpPr>
        <p:sp>
          <p:nvSpPr>
            <p:cNvPr id="21" name="Rectangle: Rounded Corners 20">
              <a:extLst>
                <a:ext uri="{FF2B5EF4-FFF2-40B4-BE49-F238E27FC236}">
                  <a16:creationId xmlns:a16="http://schemas.microsoft.com/office/drawing/2014/main" id="{93F27913-F7BF-49B6-A879-E6EE1730ADFF}"/>
                </a:ext>
              </a:extLst>
            </p:cNvPr>
            <p:cNvSpPr/>
            <p:nvPr/>
          </p:nvSpPr>
          <p:spPr>
            <a:xfrm>
              <a:off x="5905025" y="4417001"/>
              <a:ext cx="2117939" cy="1147291"/>
            </a:xfrm>
            <a:prstGeom prst="roundRect">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48" name="Picture 24">
              <a:extLst>
                <a:ext uri="{FF2B5EF4-FFF2-40B4-BE49-F238E27FC236}">
                  <a16:creationId xmlns:a16="http://schemas.microsoft.com/office/drawing/2014/main" id="{F1245DD0-879E-48B8-BC53-6FBC41D5E087}"/>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268696" y="4638766"/>
              <a:ext cx="1390597" cy="248917"/>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id="{0BBD1A9F-D9C7-48C6-ACB9-EF9CA366C2BF}"/>
                </a:ext>
              </a:extLst>
            </p:cNvPr>
            <p:cNvSpPr txBox="1"/>
            <p:nvPr/>
          </p:nvSpPr>
          <p:spPr>
            <a:xfrm>
              <a:off x="6168375" y="5067368"/>
              <a:ext cx="15912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solidFill>
                    <a:srgbClr val="1B1464"/>
                  </a:solidFill>
                  <a:latin typeface="Helvetica" panose="020B0403020202020204" pitchFamily="34" charset="0"/>
                </a:rPr>
                <a:t>9</a:t>
              </a:r>
              <a:r>
                <a:rPr kumimoji="0" lang="en-US" sz="2400" b="1" i="0" u="none" strike="noStrike" kern="1200" cap="none" spc="0" normalizeH="0" baseline="0" noProof="0">
                  <a:ln>
                    <a:noFill/>
                  </a:ln>
                  <a:solidFill>
                    <a:srgbClr val="1B1464"/>
                  </a:solidFill>
                  <a:effectLst/>
                  <a:uLnTx/>
                  <a:uFillTx/>
                  <a:latin typeface="Helvetica" panose="020B0403020202020204" pitchFamily="34" charset="0"/>
                </a:rPr>
                <a:t>%</a:t>
              </a:r>
            </a:p>
          </p:txBody>
        </p:sp>
      </p:grpSp>
      <p:grpSp>
        <p:nvGrpSpPr>
          <p:cNvPr id="3" name="Group 2">
            <a:extLst>
              <a:ext uri="{FF2B5EF4-FFF2-40B4-BE49-F238E27FC236}">
                <a16:creationId xmlns:a16="http://schemas.microsoft.com/office/drawing/2014/main" id="{0A75D22B-51A1-4E19-9319-2FBE7BAD9DE9}"/>
              </a:ext>
            </a:extLst>
          </p:cNvPr>
          <p:cNvGrpSpPr/>
          <p:nvPr/>
        </p:nvGrpSpPr>
        <p:grpSpPr>
          <a:xfrm>
            <a:off x="6385431" y="2727929"/>
            <a:ext cx="2117939" cy="1147291"/>
            <a:chOff x="5037030" y="2727929"/>
            <a:chExt cx="2117939" cy="1147291"/>
          </a:xfrm>
        </p:grpSpPr>
        <p:sp>
          <p:nvSpPr>
            <p:cNvPr id="8" name="Rectangle: Rounded Corners 7">
              <a:extLst>
                <a:ext uri="{FF2B5EF4-FFF2-40B4-BE49-F238E27FC236}">
                  <a16:creationId xmlns:a16="http://schemas.microsoft.com/office/drawing/2014/main" id="{B23D24C7-4146-4756-908D-193C948CC7A2}"/>
                </a:ext>
              </a:extLst>
            </p:cNvPr>
            <p:cNvSpPr/>
            <p:nvPr/>
          </p:nvSpPr>
          <p:spPr>
            <a:xfrm>
              <a:off x="5037030" y="2727929"/>
              <a:ext cx="2117939" cy="1147291"/>
            </a:xfrm>
            <a:prstGeom prst="roundRect">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4">
              <a:extLst>
                <a:ext uri="{FF2B5EF4-FFF2-40B4-BE49-F238E27FC236}">
                  <a16:creationId xmlns:a16="http://schemas.microsoft.com/office/drawing/2014/main" id="{9FBD5AFA-7897-432B-B81C-2C3D032E2F9A}"/>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647472" y="2865385"/>
              <a:ext cx="897054" cy="486650"/>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9D83D705-B1B3-41A8-88DC-6E7C7839E8C8}"/>
                </a:ext>
              </a:extLst>
            </p:cNvPr>
            <p:cNvSpPr txBox="1"/>
            <p:nvPr/>
          </p:nvSpPr>
          <p:spPr>
            <a:xfrm>
              <a:off x="5300380" y="3374286"/>
              <a:ext cx="15912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solidFill>
                    <a:srgbClr val="1B1464"/>
                  </a:solidFill>
                  <a:latin typeface="Helvetica" panose="020B0403020202020204" pitchFamily="34" charset="0"/>
                </a:rPr>
                <a:t>38</a:t>
              </a:r>
              <a:r>
                <a:rPr kumimoji="0" lang="en-US" sz="2400" b="1" i="0" u="none" strike="noStrike" kern="1200" cap="none" spc="0" normalizeH="0" baseline="0" noProof="0">
                  <a:ln>
                    <a:noFill/>
                  </a:ln>
                  <a:solidFill>
                    <a:srgbClr val="1B1464"/>
                  </a:solidFill>
                  <a:effectLst/>
                  <a:uLnTx/>
                  <a:uFillTx/>
                  <a:latin typeface="Helvetica" panose="020B0403020202020204" pitchFamily="34" charset="0"/>
                </a:rPr>
                <a:t>%</a:t>
              </a:r>
            </a:p>
          </p:txBody>
        </p:sp>
      </p:grpSp>
      <p:grpSp>
        <p:nvGrpSpPr>
          <p:cNvPr id="29" name="Group 28">
            <a:extLst>
              <a:ext uri="{FF2B5EF4-FFF2-40B4-BE49-F238E27FC236}">
                <a16:creationId xmlns:a16="http://schemas.microsoft.com/office/drawing/2014/main" id="{2E22A860-8534-4055-BCBD-E93C1022BA4A}"/>
              </a:ext>
            </a:extLst>
          </p:cNvPr>
          <p:cNvGrpSpPr/>
          <p:nvPr/>
        </p:nvGrpSpPr>
        <p:grpSpPr>
          <a:xfrm>
            <a:off x="8931678" y="4417001"/>
            <a:ext cx="2117939" cy="1147291"/>
            <a:chOff x="8799293" y="4417001"/>
            <a:chExt cx="2117939" cy="1147291"/>
          </a:xfrm>
        </p:grpSpPr>
        <p:sp>
          <p:nvSpPr>
            <p:cNvPr id="22" name="Rectangle: Rounded Corners 21">
              <a:extLst>
                <a:ext uri="{FF2B5EF4-FFF2-40B4-BE49-F238E27FC236}">
                  <a16:creationId xmlns:a16="http://schemas.microsoft.com/office/drawing/2014/main" id="{07C6D15B-AE77-4974-B574-53B6DE12D0E7}"/>
                </a:ext>
              </a:extLst>
            </p:cNvPr>
            <p:cNvSpPr/>
            <p:nvPr/>
          </p:nvSpPr>
          <p:spPr>
            <a:xfrm>
              <a:off x="8799293" y="4417001"/>
              <a:ext cx="2117939" cy="1147291"/>
            </a:xfrm>
            <a:prstGeom prst="roundRect">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2" name="Picture 4" descr="Enjoy 3 months free of CBS All Access with purchase and activation of a new  Roku streaming device | Roku">
              <a:extLst>
                <a:ext uri="{FF2B5EF4-FFF2-40B4-BE49-F238E27FC236}">
                  <a16:creationId xmlns:a16="http://schemas.microsoft.com/office/drawing/2014/main" id="{8CEE73BC-9953-4F8E-81DE-ECD35927BC7A}"/>
                </a:ext>
              </a:extLst>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9455614" y="4574026"/>
              <a:ext cx="805296" cy="469836"/>
            </a:xfrm>
            <a:prstGeom prst="rect">
              <a:avLst/>
            </a:prstGeom>
            <a:noFill/>
            <a:extLst>
              <a:ext uri="{909E8E84-426E-40DD-AFC4-6F175D3DCCD1}">
                <a14:hiddenFill xmlns:a14="http://schemas.microsoft.com/office/drawing/2010/main">
                  <a:solidFill>
                    <a:srgbClr val="FFFFFF"/>
                  </a:solidFill>
                </a14:hiddenFill>
              </a:ext>
            </a:extLst>
          </p:spPr>
        </p:pic>
        <p:sp>
          <p:nvSpPr>
            <p:cNvPr id="64" name="TextBox 63">
              <a:extLst>
                <a:ext uri="{FF2B5EF4-FFF2-40B4-BE49-F238E27FC236}">
                  <a16:creationId xmlns:a16="http://schemas.microsoft.com/office/drawing/2014/main" id="{75B5E00F-7E03-486E-99AB-2EDA55DC797D}"/>
                </a:ext>
              </a:extLst>
            </p:cNvPr>
            <p:cNvSpPr txBox="1"/>
            <p:nvPr/>
          </p:nvSpPr>
          <p:spPr>
            <a:xfrm>
              <a:off x="9062643" y="5067368"/>
              <a:ext cx="15912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B1464"/>
                  </a:solidFill>
                  <a:effectLst/>
                  <a:uLnTx/>
                  <a:uFillTx/>
                  <a:latin typeface="Helvetica" panose="020B0403020202020204" pitchFamily="34" charset="0"/>
                </a:rPr>
                <a:t>5%</a:t>
              </a:r>
            </a:p>
          </p:txBody>
        </p:sp>
      </p:grpSp>
      <p:grpSp>
        <p:nvGrpSpPr>
          <p:cNvPr id="2" name="Group 1">
            <a:extLst>
              <a:ext uri="{FF2B5EF4-FFF2-40B4-BE49-F238E27FC236}">
                <a16:creationId xmlns:a16="http://schemas.microsoft.com/office/drawing/2014/main" id="{1F8DFDEA-99B1-45B2-8FA3-BCDBAA499655}"/>
              </a:ext>
            </a:extLst>
          </p:cNvPr>
          <p:cNvGrpSpPr/>
          <p:nvPr/>
        </p:nvGrpSpPr>
        <p:grpSpPr>
          <a:xfrm>
            <a:off x="8931678" y="2727929"/>
            <a:ext cx="2117939" cy="1147291"/>
            <a:chOff x="7430874" y="2727929"/>
            <a:chExt cx="2117939" cy="1147291"/>
          </a:xfrm>
        </p:grpSpPr>
        <p:sp>
          <p:nvSpPr>
            <p:cNvPr id="9" name="Rectangle: Rounded Corners 8">
              <a:extLst>
                <a:ext uri="{FF2B5EF4-FFF2-40B4-BE49-F238E27FC236}">
                  <a16:creationId xmlns:a16="http://schemas.microsoft.com/office/drawing/2014/main" id="{2322367D-1965-4762-B379-6FB75CCCE042}"/>
                </a:ext>
              </a:extLst>
            </p:cNvPr>
            <p:cNvSpPr/>
            <p:nvPr/>
          </p:nvSpPr>
          <p:spPr>
            <a:xfrm>
              <a:off x="7430874" y="2727929"/>
              <a:ext cx="2117939" cy="1147291"/>
            </a:xfrm>
            <a:prstGeom prst="roundRect">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2" name="Picture 8">
              <a:extLst>
                <a:ext uri="{FF2B5EF4-FFF2-40B4-BE49-F238E27FC236}">
                  <a16:creationId xmlns:a16="http://schemas.microsoft.com/office/drawing/2014/main" id="{19B96B84-E5E4-4F4A-A6B3-C4D4B78EF4C9}"/>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8043187" y="2974991"/>
              <a:ext cx="893313" cy="294514"/>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a:extLst>
                <a:ext uri="{FF2B5EF4-FFF2-40B4-BE49-F238E27FC236}">
                  <a16:creationId xmlns:a16="http://schemas.microsoft.com/office/drawing/2014/main" id="{099A76C2-6064-4FE9-A312-6D2AFEA77284}"/>
                </a:ext>
              </a:extLst>
            </p:cNvPr>
            <p:cNvSpPr txBox="1"/>
            <p:nvPr/>
          </p:nvSpPr>
          <p:spPr>
            <a:xfrm>
              <a:off x="7694224" y="3374286"/>
              <a:ext cx="15912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solidFill>
                    <a:srgbClr val="1B1464"/>
                  </a:solidFill>
                  <a:latin typeface="Helvetica" panose="020B0403020202020204" pitchFamily="34" charset="0"/>
                </a:rPr>
                <a:t>26</a:t>
              </a:r>
              <a:r>
                <a:rPr kumimoji="0" lang="en-US" sz="2400" b="1" i="0" u="none" strike="noStrike" kern="1200" cap="none" spc="0" normalizeH="0" baseline="0" noProof="0">
                  <a:ln>
                    <a:noFill/>
                  </a:ln>
                  <a:solidFill>
                    <a:srgbClr val="1B1464"/>
                  </a:solidFill>
                  <a:effectLst/>
                  <a:uLnTx/>
                  <a:uFillTx/>
                  <a:latin typeface="Helvetica" panose="020B0403020202020204" pitchFamily="34" charset="0"/>
                </a:rPr>
                <a:t>%</a:t>
              </a:r>
            </a:p>
          </p:txBody>
        </p:sp>
      </p:grpSp>
      <p:grpSp>
        <p:nvGrpSpPr>
          <p:cNvPr id="32" name="Group 31">
            <a:extLst>
              <a:ext uri="{FF2B5EF4-FFF2-40B4-BE49-F238E27FC236}">
                <a16:creationId xmlns:a16="http://schemas.microsoft.com/office/drawing/2014/main" id="{BE59C69A-0F67-485A-B7AA-1598DFD75970}"/>
              </a:ext>
            </a:extLst>
          </p:cNvPr>
          <p:cNvGrpSpPr/>
          <p:nvPr/>
        </p:nvGrpSpPr>
        <p:grpSpPr>
          <a:xfrm>
            <a:off x="1174672" y="4415710"/>
            <a:ext cx="2117939" cy="1147291"/>
            <a:chOff x="1117366" y="4415710"/>
            <a:chExt cx="2117939" cy="1147291"/>
          </a:xfrm>
        </p:grpSpPr>
        <p:sp>
          <p:nvSpPr>
            <p:cNvPr id="14" name="Rectangle: Rounded Corners 13">
              <a:extLst>
                <a:ext uri="{FF2B5EF4-FFF2-40B4-BE49-F238E27FC236}">
                  <a16:creationId xmlns:a16="http://schemas.microsoft.com/office/drawing/2014/main" id="{9CAE5E93-BE7F-4AB8-9445-911A69AA4AFF}"/>
                </a:ext>
              </a:extLst>
            </p:cNvPr>
            <p:cNvSpPr/>
            <p:nvPr/>
          </p:nvSpPr>
          <p:spPr>
            <a:xfrm>
              <a:off x="1117366" y="4415710"/>
              <a:ext cx="2117939" cy="1147291"/>
            </a:xfrm>
            <a:prstGeom prst="roundRect">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Apple TV+ - Wikipedia">
              <a:extLst>
                <a:ext uri="{FF2B5EF4-FFF2-40B4-BE49-F238E27FC236}">
                  <a16:creationId xmlns:a16="http://schemas.microsoft.com/office/drawing/2014/main" id="{57F1043E-F153-45BA-A7ED-7AC4823C28AE}"/>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778189" y="4621948"/>
              <a:ext cx="796292" cy="300600"/>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18829376-9715-41BA-B4D5-EEEAAA07FCE4}"/>
                </a:ext>
              </a:extLst>
            </p:cNvPr>
            <p:cNvSpPr txBox="1"/>
            <p:nvPr/>
          </p:nvSpPr>
          <p:spPr>
            <a:xfrm>
              <a:off x="1380716" y="5062067"/>
              <a:ext cx="15912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solidFill>
                    <a:srgbClr val="1B1464"/>
                  </a:solidFill>
                  <a:latin typeface="Helvetica" panose="020B0403020202020204" pitchFamily="34" charset="0"/>
                </a:rPr>
                <a:t>14</a:t>
              </a:r>
              <a:r>
                <a:rPr kumimoji="0" lang="en-US" sz="2400" b="1" i="0" u="none" strike="noStrike" kern="1200" cap="none" spc="0" normalizeH="0" baseline="0" noProof="0">
                  <a:ln>
                    <a:noFill/>
                  </a:ln>
                  <a:solidFill>
                    <a:srgbClr val="1B1464"/>
                  </a:solidFill>
                  <a:effectLst/>
                  <a:uLnTx/>
                  <a:uFillTx/>
                  <a:latin typeface="Helvetica" panose="020B0403020202020204" pitchFamily="34" charset="0"/>
                </a:rPr>
                <a:t>%</a:t>
              </a:r>
            </a:p>
          </p:txBody>
        </p:sp>
      </p:grpSp>
      <p:sp>
        <p:nvSpPr>
          <p:cNvPr id="24" name="TextBox 23">
            <a:extLst>
              <a:ext uri="{FF2B5EF4-FFF2-40B4-BE49-F238E27FC236}">
                <a16:creationId xmlns:a16="http://schemas.microsoft.com/office/drawing/2014/main" id="{9342BE54-FB0A-49BA-BA1F-3E0565DC3C2C}"/>
              </a:ext>
            </a:extLst>
          </p:cNvPr>
          <p:cNvSpPr txBox="1"/>
          <p:nvPr/>
        </p:nvSpPr>
        <p:spPr>
          <a:xfrm>
            <a:off x="456264" y="6238016"/>
            <a:ext cx="1135949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VAB / Lucid ‘COVID-19 Streaming Behavior Survey,’ June 2020. Survey base: A18+ in households with access to streaming services and have viewed content on streaming services (n=1,000)</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Q7. Please select which of the following services you currently watch regularly. Does not equal 100% due to the ability to choose multiple responses. </a:t>
            </a:r>
          </a:p>
        </p:txBody>
      </p:sp>
    </p:spTree>
    <p:extLst>
      <p:ext uri="{BB962C8B-B14F-4D97-AF65-F5344CB8AC3E}">
        <p14:creationId xmlns:p14="http://schemas.microsoft.com/office/powerpoint/2010/main" val="6001789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Two people sitting on a sofa&#10;&#10;Description automatically generated">
            <a:extLst>
              <a:ext uri="{FF2B5EF4-FFF2-40B4-BE49-F238E27FC236}">
                <a16:creationId xmlns:a16="http://schemas.microsoft.com/office/drawing/2014/main" id="{4E49DE7A-35A9-43F2-8B47-8C1B14FC7C00}"/>
              </a:ext>
            </a:extLst>
          </p:cNvPr>
          <p:cNvPicPr>
            <a:picLocks noChangeAspect="1"/>
          </p:cNvPicPr>
          <p:nvPr/>
        </p:nvPicPr>
        <p:blipFill rotWithShape="1">
          <a:blip r:embed="rId2">
            <a:extLst>
              <a:ext uri="{28A0092B-C50C-407E-A947-70E740481C1C}">
                <a14:useLocalDpi xmlns:a14="http://schemas.microsoft.com/office/drawing/2010/main" val="0"/>
              </a:ext>
            </a:extLst>
          </a:blip>
          <a:srcRect l="961" t="33316" r="961" b="9340"/>
          <a:stretch/>
        </p:blipFill>
        <p:spPr>
          <a:xfrm>
            <a:off x="0" y="1644925"/>
            <a:ext cx="12191999" cy="4758524"/>
          </a:xfrm>
          <a:prstGeom prst="rect">
            <a:avLst/>
          </a:prstGeom>
        </p:spPr>
      </p:pic>
      <p:sp>
        <p:nvSpPr>
          <p:cNvPr id="24" name="Rectangle 23">
            <a:extLst>
              <a:ext uri="{FF2B5EF4-FFF2-40B4-BE49-F238E27FC236}">
                <a16:creationId xmlns:a16="http://schemas.microsoft.com/office/drawing/2014/main" id="{068706B5-6FA9-4A74-81FD-05820E5C47BC}"/>
              </a:ext>
            </a:extLst>
          </p:cNvPr>
          <p:cNvSpPr/>
          <p:nvPr/>
        </p:nvSpPr>
        <p:spPr>
          <a:xfrm>
            <a:off x="1" y="1644925"/>
            <a:ext cx="12192000" cy="4758524"/>
          </a:xfrm>
          <a:prstGeom prst="rect">
            <a:avLst/>
          </a:prstGeom>
          <a:solidFill>
            <a:srgbClr val="1B146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Speech Bubble: Rectangle 17">
            <a:extLst>
              <a:ext uri="{FF2B5EF4-FFF2-40B4-BE49-F238E27FC236}">
                <a16:creationId xmlns:a16="http://schemas.microsoft.com/office/drawing/2014/main" id="{A374811C-BF28-4E38-A712-6331E36CF1C9}"/>
              </a:ext>
            </a:extLst>
          </p:cNvPr>
          <p:cNvSpPr/>
          <p:nvPr/>
        </p:nvSpPr>
        <p:spPr>
          <a:xfrm>
            <a:off x="1810312" y="2809005"/>
            <a:ext cx="9204541" cy="2189135"/>
          </a:xfrm>
          <a:prstGeom prst="wedgeRectCallout">
            <a:avLst>
              <a:gd name="adj1" fmla="val -15200"/>
              <a:gd name="adj2" fmla="val 67774"/>
            </a:avLst>
          </a:prstGeom>
          <a:solidFill>
            <a:srgbClr val="E2E8F1"/>
          </a:solidFill>
          <a:ln w="38100">
            <a:solidFill>
              <a:srgbClr val="1F1A6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Rectangle 11">
            <a:extLst>
              <a:ext uri="{FF2B5EF4-FFF2-40B4-BE49-F238E27FC236}">
                <a16:creationId xmlns:a16="http://schemas.microsoft.com/office/drawing/2014/main" id="{FCBDB492-9443-3D4A-8E9D-B3CECB95DCD7}"/>
              </a:ext>
            </a:extLst>
          </p:cNvPr>
          <p:cNvSpPr/>
          <p:nvPr/>
        </p:nvSpPr>
        <p:spPr>
          <a:xfrm>
            <a:off x="206187" y="236669"/>
            <a:ext cx="11993117"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1F1A62"/>
                </a:solidFill>
                <a:latin typeface="Helvetica" pitchFamily="2" charset="0"/>
              </a:rPr>
              <a:t>Fearing that consumers’ threshold for paid services is nearing its max,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1F1A62"/>
                </a:solidFill>
                <a:latin typeface="Helvetica" pitchFamily="2" charset="0"/>
              </a:rPr>
              <a:t>ad-supported streaming services have embraced a </a:t>
            </a:r>
            <a:r>
              <a:rPr lang="en-US" sz="2600" b="1" dirty="0">
                <a:solidFill>
                  <a:srgbClr val="E84A99"/>
                </a:solidFill>
                <a:latin typeface="Helvetica" pitchFamily="2" charset="0"/>
              </a:rPr>
              <a:t>different model </a:t>
            </a:r>
            <a:r>
              <a:rPr lang="en-US" sz="2600" b="1" dirty="0">
                <a:solidFill>
                  <a:srgbClr val="1F1A62"/>
                </a:solidFill>
                <a:latin typeface="Helvetica" pitchFamily="2" charset="0"/>
              </a:rPr>
              <a:t>to grab viewer attention</a:t>
            </a:r>
            <a:endParaRPr kumimoji="0" lang="en-US" sz="2600" b="1" i="0" u="none" strike="noStrike" kern="1200" cap="none" spc="0" normalizeH="0" baseline="0" noProof="0" dirty="0">
              <a:ln>
                <a:noFill/>
              </a:ln>
              <a:solidFill>
                <a:srgbClr val="E84A99"/>
              </a:solidFill>
              <a:effectLst/>
              <a:uLnTx/>
              <a:uFillTx/>
              <a:latin typeface="Helvetica" pitchFamily="2" charset="0"/>
              <a:ea typeface="+mn-ea"/>
              <a:cs typeface="+mn-cs"/>
            </a:endParaRPr>
          </a:p>
        </p:txBody>
      </p:sp>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3" name="TextBox 12">
            <a:extLst>
              <a:ext uri="{FF2B5EF4-FFF2-40B4-BE49-F238E27FC236}">
                <a16:creationId xmlns:a16="http://schemas.microsoft.com/office/drawing/2014/main" id="{F2549165-0953-44EA-9111-A62F74631E9D}"/>
              </a:ext>
            </a:extLst>
          </p:cNvPr>
          <p:cNvSpPr txBox="1"/>
          <p:nvPr/>
        </p:nvSpPr>
        <p:spPr>
          <a:xfrm>
            <a:off x="1830455" y="2956695"/>
            <a:ext cx="9164255" cy="1938992"/>
          </a:xfrm>
          <a:prstGeom prst="rect">
            <a:avLst/>
          </a:prstGeom>
          <a:noFill/>
        </p:spPr>
        <p:txBody>
          <a:bodyPr wrap="square">
            <a:spAutoFit/>
          </a:bodyPr>
          <a:lstStyle/>
          <a:p>
            <a:r>
              <a:rPr lang="en-US" sz="2400" i="0">
                <a:solidFill>
                  <a:srgbClr val="1F1A62"/>
                </a:solidFill>
                <a:effectLst/>
                <a:latin typeface="Helvetica" panose="020B0403020202020204" pitchFamily="34" charset="0"/>
              </a:rPr>
              <a:t>“You have all these choices, but </a:t>
            </a:r>
            <a:r>
              <a:rPr lang="en-US" sz="2400" b="1" i="0">
                <a:solidFill>
                  <a:srgbClr val="00C0F3"/>
                </a:solidFill>
                <a:effectLst/>
                <a:latin typeface="Helvetica" panose="020B0403020202020204" pitchFamily="34" charset="0"/>
              </a:rPr>
              <a:t>you're paying for them all and they quickly add up</a:t>
            </a:r>
            <a:r>
              <a:rPr lang="en-US" sz="2400" i="0">
                <a:solidFill>
                  <a:srgbClr val="1F1A62"/>
                </a:solidFill>
                <a:effectLst/>
                <a:latin typeface="Helvetica" panose="020B0403020202020204" pitchFamily="34" charset="0"/>
              </a:rPr>
              <a:t>….We're trying to approach streaming in a different way, the combination of </a:t>
            </a:r>
            <a:r>
              <a:rPr lang="en-US" sz="2400" b="1" i="0">
                <a:solidFill>
                  <a:srgbClr val="00C0F3"/>
                </a:solidFill>
                <a:effectLst/>
                <a:latin typeface="Helvetica" panose="020B0403020202020204" pitchFamily="34" charset="0"/>
              </a:rPr>
              <a:t>high-quality programming that's available at a very affordable price</a:t>
            </a:r>
            <a:r>
              <a:rPr lang="en-US" sz="2400" i="0">
                <a:solidFill>
                  <a:srgbClr val="1F1A62"/>
                </a:solidFill>
                <a:effectLst/>
                <a:latin typeface="Helvetica" panose="020B0403020202020204" pitchFamily="34" charset="0"/>
              </a:rPr>
              <a:t>. There's nothing more affordable than </a:t>
            </a:r>
            <a:r>
              <a:rPr lang="en-US" sz="2400" b="1" i="0">
                <a:solidFill>
                  <a:srgbClr val="00C0F3"/>
                </a:solidFill>
                <a:effectLst/>
                <a:latin typeface="Helvetica" panose="020B0403020202020204" pitchFamily="34" charset="0"/>
              </a:rPr>
              <a:t>free</a:t>
            </a:r>
            <a:r>
              <a:rPr lang="en-US" sz="2400" i="0">
                <a:solidFill>
                  <a:srgbClr val="1F1A62"/>
                </a:solidFill>
                <a:effectLst/>
                <a:latin typeface="Helvetica" panose="020B0403020202020204" pitchFamily="34" charset="0"/>
              </a:rPr>
              <a:t>.“</a:t>
            </a:r>
          </a:p>
        </p:txBody>
      </p:sp>
      <p:sp>
        <p:nvSpPr>
          <p:cNvPr id="10" name="Rectangle 9">
            <a:extLst>
              <a:ext uri="{FF2B5EF4-FFF2-40B4-BE49-F238E27FC236}">
                <a16:creationId xmlns:a16="http://schemas.microsoft.com/office/drawing/2014/main" id="{FD5B8013-38E7-4530-91E2-76B178207FD8}"/>
              </a:ext>
            </a:extLst>
          </p:cNvPr>
          <p:cNvSpPr/>
          <p:nvPr/>
        </p:nvSpPr>
        <p:spPr>
          <a:xfrm>
            <a:off x="237710" y="5412959"/>
            <a:ext cx="5965036" cy="80021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chemeClr val="bg1"/>
                </a:solidFill>
                <a:effectLst/>
                <a:uLnTx/>
                <a:uFillTx/>
                <a:latin typeface="Helvetica" panose="020B0403020202020204" pitchFamily="34" charset="0"/>
                <a:ea typeface="Open Sans" panose="020B0606030504020204" pitchFamily="34" charset="0"/>
                <a:cs typeface="Open Sans" panose="020B0606030504020204" pitchFamily="34" charset="0"/>
              </a:rPr>
              <a:t>Matt Strauss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bg1"/>
                </a:solidFill>
                <a:effectLst/>
                <a:uLnTx/>
                <a:uFillTx/>
                <a:latin typeface="Helvetica" panose="020B0403020202020204" pitchFamily="34" charset="0"/>
                <a:ea typeface="Open Sans" panose="020B0606030504020204" pitchFamily="34" charset="0"/>
                <a:cs typeface="Open Sans" panose="020B0606030504020204" pitchFamily="34" charset="0"/>
              </a:rPr>
              <a:t>Chairman, Peacock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chemeClr val="bg1"/>
                </a:solidFill>
                <a:effectLst/>
                <a:uLnTx/>
                <a:uFillTx/>
                <a:latin typeface="Helvetica" panose="020B0403020202020204" pitchFamily="34" charset="0"/>
                <a:ea typeface="+mn-ea"/>
                <a:cs typeface="+mn-cs"/>
              </a:rPr>
              <a:t>USA Today, 7/13/20</a:t>
            </a:r>
          </a:p>
        </p:txBody>
      </p:sp>
    </p:spTree>
    <p:extLst>
      <p:ext uri="{BB962C8B-B14F-4D97-AF65-F5344CB8AC3E}">
        <p14:creationId xmlns:p14="http://schemas.microsoft.com/office/powerpoint/2010/main" val="17528061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erson sitting in a living room filled with furniture and a window&#10;&#10;Description automatically generated">
            <a:extLst>
              <a:ext uri="{FF2B5EF4-FFF2-40B4-BE49-F238E27FC236}">
                <a16:creationId xmlns:a16="http://schemas.microsoft.com/office/drawing/2014/main" id="{D0161412-E841-4D2A-AFA1-9C7959003CC7}"/>
              </a:ext>
            </a:extLst>
          </p:cNvPr>
          <p:cNvPicPr>
            <a:picLocks noChangeAspect="1"/>
          </p:cNvPicPr>
          <p:nvPr/>
        </p:nvPicPr>
        <p:blipFill rotWithShape="1">
          <a:blip r:embed="rId2">
            <a:extLst>
              <a:ext uri="{28A0092B-C50C-407E-A947-70E740481C1C}">
                <a14:useLocalDpi xmlns:a14="http://schemas.microsoft.com/office/drawing/2010/main" val="0"/>
              </a:ext>
            </a:extLst>
          </a:blip>
          <a:srcRect l="20007" r="18548" b="22266"/>
          <a:stretch/>
        </p:blipFill>
        <p:spPr>
          <a:xfrm>
            <a:off x="-1" y="1696163"/>
            <a:ext cx="4737099" cy="3973161"/>
          </a:xfrm>
          <a:prstGeom prst="rect">
            <a:avLst/>
          </a:prstGeom>
        </p:spPr>
      </p:pic>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Rectangle 11">
            <a:extLst>
              <a:ext uri="{FF2B5EF4-FFF2-40B4-BE49-F238E27FC236}">
                <a16:creationId xmlns:a16="http://schemas.microsoft.com/office/drawing/2014/main" id="{FCBDB492-9443-3D4A-8E9D-B3CECB95DCD7}"/>
              </a:ext>
            </a:extLst>
          </p:cNvPr>
          <p:cNvSpPr/>
          <p:nvPr/>
        </p:nvSpPr>
        <p:spPr>
          <a:xfrm>
            <a:off x="198883" y="202112"/>
            <a:ext cx="11993117"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F1A62"/>
                </a:solidFill>
                <a:latin typeface="Helvetica" pitchFamily="2" charset="0"/>
              </a:rPr>
              <a:t>Due to heightened interest and attention during COVID-19, trial and adoption of AVOD services accelerated, with </a:t>
            </a:r>
            <a:r>
              <a:rPr lang="en-US" sz="2600" b="1">
                <a:solidFill>
                  <a:srgbClr val="E84A99"/>
                </a:solidFill>
                <a:latin typeface="Helvetica" pitchFamily="2" charset="0"/>
              </a:rPr>
              <a:t>1 in 4 viewers stacking </a:t>
            </a:r>
            <a:r>
              <a:rPr lang="en-US" sz="2600" b="1">
                <a:solidFill>
                  <a:srgbClr val="1F1A62"/>
                </a:solidFill>
                <a:latin typeface="Helvetica" pitchFamily="2" charset="0"/>
              </a:rPr>
              <a:t>AVOD subscriptions on top of paid</a:t>
            </a:r>
            <a:endParaRPr kumimoji="0" lang="en-US" sz="2600" b="1" i="0" u="none" strike="noStrike" kern="1200" cap="none" spc="0" normalizeH="0" baseline="0" noProof="0">
              <a:ln>
                <a:noFill/>
              </a:ln>
              <a:solidFill>
                <a:srgbClr val="E84A99"/>
              </a:solidFill>
              <a:effectLst/>
              <a:uLnTx/>
              <a:uFillTx/>
              <a:latin typeface="Helvetica" pitchFamily="2" charset="0"/>
              <a:ea typeface="+mn-ea"/>
              <a:cs typeface="+mn-cs"/>
            </a:endParaRPr>
          </a:p>
        </p:txBody>
      </p:sp>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3" name="TextBox 12">
            <a:extLst>
              <a:ext uri="{FF2B5EF4-FFF2-40B4-BE49-F238E27FC236}">
                <a16:creationId xmlns:a16="http://schemas.microsoft.com/office/drawing/2014/main" id="{24974CD4-4D32-4D67-A532-68C4700F6A44}"/>
              </a:ext>
            </a:extLst>
          </p:cNvPr>
          <p:cNvSpPr txBox="1"/>
          <p:nvPr/>
        </p:nvSpPr>
        <p:spPr>
          <a:xfrm>
            <a:off x="264320" y="1845618"/>
            <a:ext cx="766560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6" name="TextBox 5">
            <a:extLst>
              <a:ext uri="{FF2B5EF4-FFF2-40B4-BE49-F238E27FC236}">
                <a16:creationId xmlns:a16="http://schemas.microsoft.com/office/drawing/2014/main" id="{8DBCBA2D-CC34-43BB-BC50-361B6AB3096C}"/>
              </a:ext>
            </a:extLst>
          </p:cNvPr>
          <p:cNvSpPr txBox="1"/>
          <p:nvPr/>
        </p:nvSpPr>
        <p:spPr>
          <a:xfrm>
            <a:off x="456264" y="6154300"/>
            <a:ext cx="11687274"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VAB / Lucid ‘COVID-19 Streaming Behavior Survey,’ June 2020. Survey base: A18+ in households with access to streaming services and have viewed content on streaming services (n=1,000)</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Q5. Which of the following streaming service types do you watch regularly? Does not equal 100% due to the ability to choose multiple responses. </a:t>
            </a:r>
            <a:r>
              <a:rPr kumimoji="0" lang="en-US" sz="7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AVOD Users</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 respondents who regularly watch free subscription streaming services with commercials (e.g., Crackle, Pluto TV, Tubi TV) (n= 298). </a:t>
            </a:r>
            <a:r>
              <a:rPr lang="en-US" sz="700" b="1" dirty="0">
                <a:solidFill>
                  <a:srgbClr val="1B1464"/>
                </a:solidFill>
                <a:latin typeface="Helvetica" panose="020B0604020202020204" pitchFamily="34" charset="0"/>
                <a:cs typeface="Helvetica" panose="020B0604020202020204" pitchFamily="34" charset="0"/>
              </a:rPr>
              <a:t>SVOD Users</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 respondents who regularly watch paid subscription streaming services with no commercials (e.g., Netflix, Disney+) (n= 817). </a:t>
            </a:r>
          </a:p>
        </p:txBody>
      </p:sp>
      <p:sp>
        <p:nvSpPr>
          <p:cNvPr id="7" name="Rectangle 6">
            <a:extLst>
              <a:ext uri="{FF2B5EF4-FFF2-40B4-BE49-F238E27FC236}">
                <a16:creationId xmlns:a16="http://schemas.microsoft.com/office/drawing/2014/main" id="{9AFAE1B6-6F7A-4E4E-9A3D-BAA6020817CA}"/>
              </a:ext>
            </a:extLst>
          </p:cNvPr>
          <p:cNvSpPr/>
          <p:nvPr/>
        </p:nvSpPr>
        <p:spPr>
          <a:xfrm>
            <a:off x="4694063" y="1696163"/>
            <a:ext cx="7497937" cy="397316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2D2F5E9B-D310-4865-AA8E-C63A1E2C380D}"/>
              </a:ext>
            </a:extLst>
          </p:cNvPr>
          <p:cNvSpPr txBox="1"/>
          <p:nvPr/>
        </p:nvSpPr>
        <p:spPr>
          <a:xfrm>
            <a:off x="5337894" y="3317734"/>
            <a:ext cx="6141638" cy="400110"/>
          </a:xfrm>
          <a:prstGeom prst="rect">
            <a:avLst/>
          </a:prstGeom>
          <a:noFill/>
        </p:spPr>
        <p:txBody>
          <a:bodyPr wrap="square" lIns="91440" tIns="45720" rIns="91440" bIns="45720" rtlCol="0" anchor="t">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sz="2000" b="0" i="0" u="none" strike="noStrike" kern="1200" cap="none" spc="0" normalizeH="0" baseline="0" noProof="0">
                <a:ln>
                  <a:noFill/>
                </a:ln>
                <a:solidFill>
                  <a:srgbClr val="1F1A62"/>
                </a:solidFill>
                <a:effectLst/>
                <a:uLnTx/>
                <a:uFillTx/>
                <a:latin typeface="Helvetica" panose="020B0403020202020204" pitchFamily="34" charset="0"/>
                <a:cs typeface="Helvetica"/>
              </a:rPr>
              <a:t>of </a:t>
            </a:r>
            <a:r>
              <a:rPr lang="en-US" sz="2000" b="1" u="sng">
                <a:solidFill>
                  <a:srgbClr val="1F1A62"/>
                </a:solidFill>
                <a:latin typeface="Helvetica" panose="020B0403020202020204" pitchFamily="34" charset="0"/>
                <a:cs typeface="Helvetica"/>
              </a:rPr>
              <a:t>SVOD</a:t>
            </a:r>
            <a:r>
              <a:rPr kumimoji="0" lang="en-US" sz="2000" b="1" i="0" u="sng" strike="noStrike" kern="1200" cap="none" spc="0" normalizeH="0" baseline="0" noProof="0">
                <a:ln>
                  <a:noFill/>
                </a:ln>
                <a:solidFill>
                  <a:srgbClr val="1F1A62"/>
                </a:solidFill>
                <a:effectLst/>
                <a:uLnTx/>
                <a:uFillTx/>
                <a:latin typeface="Helvetica" panose="020B0403020202020204" pitchFamily="34" charset="0"/>
                <a:cs typeface="Helvetica"/>
              </a:rPr>
              <a:t> users</a:t>
            </a:r>
            <a:r>
              <a:rPr kumimoji="0" lang="en-US" sz="2000" b="1" i="0" u="none" strike="noStrike" kern="1200" cap="none" spc="0" normalizeH="0" baseline="0" noProof="0">
                <a:ln>
                  <a:noFill/>
                </a:ln>
                <a:solidFill>
                  <a:srgbClr val="1F1A62"/>
                </a:solidFill>
                <a:effectLst/>
                <a:uLnTx/>
                <a:uFillTx/>
                <a:latin typeface="Helvetica" panose="020B0403020202020204" pitchFamily="34" charset="0"/>
                <a:cs typeface="Helvetica"/>
              </a:rPr>
              <a:t> </a:t>
            </a:r>
            <a:r>
              <a:rPr kumimoji="0" lang="en-US" sz="2000" b="0" i="0" u="none" strike="noStrike" kern="1200" cap="none" spc="0" normalizeH="0" baseline="0" noProof="0">
                <a:ln>
                  <a:noFill/>
                </a:ln>
                <a:solidFill>
                  <a:srgbClr val="1F1A62"/>
                </a:solidFill>
                <a:effectLst/>
                <a:uLnTx/>
                <a:uFillTx/>
                <a:latin typeface="Helvetica" panose="020B0403020202020204" pitchFamily="34" charset="0"/>
                <a:cs typeface="Helvetica"/>
              </a:rPr>
              <a:t>also subscribe to </a:t>
            </a:r>
            <a:r>
              <a:rPr lang="en-US" sz="2000" b="1">
                <a:solidFill>
                  <a:srgbClr val="E84A99"/>
                </a:solidFill>
                <a:latin typeface="Helvetica" panose="020B0403020202020204" pitchFamily="34" charset="0"/>
                <a:cs typeface="Helvetica"/>
              </a:rPr>
              <a:t>AVOD</a:t>
            </a:r>
            <a:r>
              <a:rPr kumimoji="0" lang="en-US" sz="2000" b="1" i="0" u="none" strike="noStrike" kern="1200" cap="none" spc="0" normalizeH="0" baseline="0" noProof="0">
                <a:ln>
                  <a:noFill/>
                </a:ln>
                <a:solidFill>
                  <a:srgbClr val="E84A99"/>
                </a:solidFill>
                <a:effectLst/>
                <a:uLnTx/>
                <a:uFillTx/>
                <a:latin typeface="Helvetica" panose="020B0403020202020204" pitchFamily="34" charset="0"/>
                <a:cs typeface="Helvetica"/>
              </a:rPr>
              <a:t> services</a:t>
            </a:r>
          </a:p>
        </p:txBody>
      </p:sp>
      <p:sp>
        <p:nvSpPr>
          <p:cNvPr id="3" name="Rectangle 2">
            <a:extLst>
              <a:ext uri="{FF2B5EF4-FFF2-40B4-BE49-F238E27FC236}">
                <a16:creationId xmlns:a16="http://schemas.microsoft.com/office/drawing/2014/main" id="{4BE78D99-B71C-498F-B9F4-0332043C42B2}"/>
              </a:ext>
            </a:extLst>
          </p:cNvPr>
          <p:cNvSpPr/>
          <p:nvPr/>
        </p:nvSpPr>
        <p:spPr>
          <a:xfrm>
            <a:off x="7576355" y="2172416"/>
            <a:ext cx="1725152" cy="1015663"/>
          </a:xfrm>
          <a:prstGeom prst="rect">
            <a:avLst/>
          </a:prstGeom>
          <a:noFill/>
          <a:effectLst/>
        </p:spPr>
        <p:txBody>
          <a:bodyPr wrap="none" lIns="91440" tIns="45720" rIns="91440" bIns="45720" anchor="t">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13462">
                  <a:solidFill>
                    <a:prstClr val="black"/>
                  </a:solidFill>
                  <a:prstDash val="solid"/>
                </a:ln>
                <a:solidFill>
                  <a:srgbClr val="66C5AD"/>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Helvetica" panose="020B0604020202020204" pitchFamily="34" charset="0"/>
              </a:rPr>
              <a:t>27%</a:t>
            </a:r>
            <a:endParaRPr lang="en-US" sz="6000" b="1" i="0" u="none" strike="noStrike" kern="1200" cap="none" spc="0" normalizeH="0" baseline="0" noProof="0">
              <a:ln w="13462">
                <a:solidFill>
                  <a:prstClr val="black"/>
                </a:solidFill>
                <a:prstDash val="solid"/>
              </a:ln>
              <a:solidFill>
                <a:srgbClr val="66C5AD"/>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Helvetica" panose="020B0604020202020204" pitchFamily="34" charset="0"/>
            </a:endParaRPr>
          </a:p>
        </p:txBody>
      </p:sp>
      <p:sp>
        <p:nvSpPr>
          <p:cNvPr id="4" name="Rectangle 3">
            <a:extLst>
              <a:ext uri="{FF2B5EF4-FFF2-40B4-BE49-F238E27FC236}">
                <a16:creationId xmlns:a16="http://schemas.microsoft.com/office/drawing/2014/main" id="{F3579A82-1A4A-454D-B670-EC0B5674915E}"/>
              </a:ext>
            </a:extLst>
          </p:cNvPr>
          <p:cNvSpPr/>
          <p:nvPr/>
        </p:nvSpPr>
        <p:spPr>
          <a:xfrm>
            <a:off x="7767131" y="4174297"/>
            <a:ext cx="1283164" cy="553998"/>
          </a:xfrm>
          <a:prstGeom prst="rect">
            <a:avLst/>
          </a:prstGeom>
          <a:noFill/>
          <a:effectLst/>
        </p:spPr>
        <p:txBody>
          <a:bodyPr wrap="square" lIns="91440" tIns="45720" rIns="91440" bIns="45720" anchor="t">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lang="en-US" sz="3000" b="1">
                <a:ln w="13462">
                  <a:solidFill>
                    <a:prstClr val="black"/>
                  </a:solidFill>
                  <a:prstDash val="solid"/>
                </a:ln>
                <a:solidFill>
                  <a:srgbClr val="00C0F3"/>
                </a:solidFill>
                <a:effectLst>
                  <a:outerShdw dist="38100" dir="2700000" algn="bl" rotWithShape="0">
                    <a:prstClr val="black"/>
                  </a:outerShdw>
                </a:effectLst>
                <a:latin typeface="Helvetica" panose="020B0604020202020204" pitchFamily="34" charset="0"/>
                <a:ea typeface="Open Sans" panose="020B0606030504020204" pitchFamily="34" charset="0"/>
                <a:cs typeface="Helvetica" panose="020B0604020202020204" pitchFamily="34" charset="0"/>
              </a:rPr>
              <a:t>75</a:t>
            </a:r>
            <a:r>
              <a:rPr kumimoji="0" lang="en-US" sz="3000" b="1" i="0" u="none" strike="noStrike" kern="1200" cap="none" spc="0" normalizeH="0" baseline="0" noProof="0">
                <a:ln w="13462">
                  <a:solidFill>
                    <a:prstClr val="black"/>
                  </a:solidFill>
                  <a:prstDash val="solid"/>
                </a:ln>
                <a:solidFill>
                  <a:srgbClr val="00C0F3"/>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Helvetica" panose="020B0604020202020204" pitchFamily="34" charset="0"/>
              </a:rPr>
              <a:t>%</a:t>
            </a:r>
            <a:endParaRPr lang="en-US" sz="3000" b="1" i="0" u="none" strike="noStrike" kern="1200" cap="none" spc="0" normalizeH="0" baseline="0" noProof="0">
              <a:ln w="13462">
                <a:solidFill>
                  <a:prstClr val="black"/>
                </a:solidFill>
                <a:prstDash val="solid"/>
              </a:ln>
              <a:solidFill>
                <a:srgbClr val="00C0F3"/>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Helvetica" panose="020B0604020202020204" pitchFamily="34" charset="0"/>
            </a:endParaRPr>
          </a:p>
        </p:txBody>
      </p:sp>
      <p:sp>
        <p:nvSpPr>
          <p:cNvPr id="5" name="TextBox 4">
            <a:extLst>
              <a:ext uri="{FF2B5EF4-FFF2-40B4-BE49-F238E27FC236}">
                <a16:creationId xmlns:a16="http://schemas.microsoft.com/office/drawing/2014/main" id="{3569D381-C5F8-43E1-B597-6AC359170BEE}"/>
              </a:ext>
            </a:extLst>
          </p:cNvPr>
          <p:cNvSpPr txBox="1"/>
          <p:nvPr/>
        </p:nvSpPr>
        <p:spPr>
          <a:xfrm>
            <a:off x="5051219" y="4788283"/>
            <a:ext cx="6775425" cy="323165"/>
          </a:xfrm>
          <a:prstGeom prst="rect">
            <a:avLst/>
          </a:prstGeom>
          <a:noFill/>
        </p:spPr>
        <p:txBody>
          <a:bodyPr wrap="square" lIns="91440" tIns="45720" rIns="91440" bIns="45720" rtlCol="0" anchor="t">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sz="1500" b="0" i="0" u="none" strike="noStrike" kern="1200" cap="none" spc="0" normalizeH="0" baseline="0" noProof="0">
                <a:ln>
                  <a:noFill/>
                </a:ln>
                <a:solidFill>
                  <a:srgbClr val="1F1A62"/>
                </a:solidFill>
                <a:effectLst/>
                <a:uLnTx/>
                <a:uFillTx/>
                <a:latin typeface="Helvetica" panose="020B0403020202020204" pitchFamily="34" charset="0"/>
                <a:cs typeface="Helvetica"/>
              </a:rPr>
              <a:t>of </a:t>
            </a:r>
            <a:r>
              <a:rPr lang="en-US" sz="1500" b="1" u="sng">
                <a:solidFill>
                  <a:srgbClr val="1F1A62"/>
                </a:solidFill>
                <a:latin typeface="Helvetica" panose="020B0403020202020204" pitchFamily="34" charset="0"/>
                <a:cs typeface="Helvetica"/>
              </a:rPr>
              <a:t>AVOD</a:t>
            </a:r>
            <a:r>
              <a:rPr kumimoji="0" lang="en-US" sz="1500" b="1" i="0" u="sng" strike="noStrike" kern="1200" cap="none" spc="0" normalizeH="0" baseline="0" noProof="0">
                <a:ln>
                  <a:noFill/>
                </a:ln>
                <a:solidFill>
                  <a:srgbClr val="1F1A62"/>
                </a:solidFill>
                <a:effectLst/>
                <a:uLnTx/>
                <a:uFillTx/>
                <a:latin typeface="Helvetica" panose="020B0403020202020204" pitchFamily="34" charset="0"/>
                <a:cs typeface="Helvetica"/>
              </a:rPr>
              <a:t> </a:t>
            </a:r>
            <a:r>
              <a:rPr lang="en-US" sz="1500" b="1" u="sng">
                <a:solidFill>
                  <a:srgbClr val="1F1A62"/>
                </a:solidFill>
                <a:latin typeface="Helvetica" panose="020B0403020202020204" pitchFamily="34" charset="0"/>
                <a:cs typeface="Helvetica"/>
              </a:rPr>
              <a:t>users</a:t>
            </a:r>
            <a:r>
              <a:rPr lang="en-US" sz="1500" b="1">
                <a:solidFill>
                  <a:srgbClr val="1F1A62"/>
                </a:solidFill>
                <a:latin typeface="Helvetica" panose="020B0403020202020204" pitchFamily="34" charset="0"/>
                <a:cs typeface="Helvetica"/>
              </a:rPr>
              <a:t> </a:t>
            </a:r>
            <a:r>
              <a:rPr kumimoji="0" lang="en-US" sz="1500" b="0" i="0" u="none" strike="noStrike" kern="1200" cap="none" spc="0" normalizeH="0" baseline="0" noProof="0">
                <a:ln>
                  <a:noFill/>
                </a:ln>
                <a:solidFill>
                  <a:srgbClr val="1F1A62"/>
                </a:solidFill>
                <a:effectLst/>
                <a:uLnTx/>
                <a:uFillTx/>
                <a:latin typeface="Helvetica" panose="020B0403020202020204" pitchFamily="34" charset="0"/>
                <a:cs typeface="Helvetica"/>
              </a:rPr>
              <a:t>also access </a:t>
            </a:r>
            <a:r>
              <a:rPr lang="en-US" sz="1500">
                <a:solidFill>
                  <a:srgbClr val="1F1A62"/>
                </a:solidFill>
                <a:latin typeface="Helvetica" panose="020B0403020202020204" pitchFamily="34" charset="0"/>
                <a:cs typeface="Helvetica"/>
              </a:rPr>
              <a:t>SVOD</a:t>
            </a:r>
            <a:r>
              <a:rPr kumimoji="0" lang="en-US" sz="1500" b="0" i="0" u="none" strike="noStrike" kern="1200" cap="none" spc="0" normalizeH="0" baseline="0" noProof="0">
                <a:ln>
                  <a:noFill/>
                </a:ln>
                <a:solidFill>
                  <a:srgbClr val="1F1A62"/>
                </a:solidFill>
                <a:effectLst/>
                <a:uLnTx/>
                <a:uFillTx/>
                <a:latin typeface="Helvetica" panose="020B0403020202020204" pitchFamily="34" charset="0"/>
                <a:cs typeface="Helvetica"/>
              </a:rPr>
              <a:t> services</a:t>
            </a:r>
          </a:p>
        </p:txBody>
      </p:sp>
    </p:spTree>
    <p:extLst>
      <p:ext uri="{BB962C8B-B14F-4D97-AF65-F5344CB8AC3E}">
        <p14:creationId xmlns:p14="http://schemas.microsoft.com/office/powerpoint/2010/main" val="38130585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9906D8F-BE78-4B79-8FDF-02C203A3757B}"/>
              </a:ext>
            </a:extLst>
          </p:cNvPr>
          <p:cNvSpPr/>
          <p:nvPr/>
        </p:nvSpPr>
        <p:spPr>
          <a:xfrm>
            <a:off x="-8879"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Rectangle 11">
            <a:extLst>
              <a:ext uri="{FF2B5EF4-FFF2-40B4-BE49-F238E27FC236}">
                <a16:creationId xmlns:a16="http://schemas.microsoft.com/office/drawing/2014/main" id="{FCBDB492-9443-3D4A-8E9D-B3CECB95DCD7}"/>
              </a:ext>
            </a:extLst>
          </p:cNvPr>
          <p:cNvSpPr/>
          <p:nvPr/>
        </p:nvSpPr>
        <p:spPr>
          <a:xfrm>
            <a:off x="155534" y="519480"/>
            <a:ext cx="11872050" cy="892552"/>
          </a:xfrm>
          <a:prstGeom prst="rect">
            <a:avLst/>
          </a:prstGeom>
        </p:spPr>
        <p:txBody>
          <a:bodyPr wrap="square" lIns="91440" tIns="45720" rIns="91440" bIns="45720" anchor="t">
            <a:spAutoFit/>
          </a:bodyPr>
          <a:lstStyle/>
          <a:p>
            <a:pPr>
              <a:defRPr/>
            </a:pPr>
            <a:r>
              <a:rPr kumimoji="0" lang="en-US" sz="2600" b="1" i="0" u="none" strike="noStrike" kern="1200" cap="none" spc="0" normalizeH="0" baseline="0" noProof="0">
                <a:ln>
                  <a:noFill/>
                </a:ln>
                <a:solidFill>
                  <a:srgbClr val="1F1A62"/>
                </a:solidFill>
                <a:effectLst/>
                <a:uLnTx/>
                <a:uFillTx/>
                <a:latin typeface="Helvetica"/>
                <a:cs typeface="Helvetica"/>
              </a:rPr>
              <a:t>AVOD services </a:t>
            </a:r>
            <a:r>
              <a:rPr lang="en-US" sz="2600" b="1">
                <a:solidFill>
                  <a:srgbClr val="1F1A62"/>
                </a:solidFill>
                <a:latin typeface="Helvetica"/>
                <a:cs typeface="Helvetica"/>
              </a:rPr>
              <a:t>satisfy </a:t>
            </a:r>
            <a:r>
              <a:rPr kumimoji="0" lang="en-US" sz="2600" b="1" i="0" u="none" strike="noStrike" kern="1200" cap="none" spc="0" normalizeH="0" baseline="0" noProof="0">
                <a:ln>
                  <a:noFill/>
                </a:ln>
                <a:solidFill>
                  <a:srgbClr val="1F1A62"/>
                </a:solidFill>
                <a:effectLst/>
                <a:uLnTx/>
                <a:uFillTx/>
                <a:latin typeface="Helvetica"/>
                <a:cs typeface="Helvetica"/>
              </a:rPr>
              <a:t>viewers</a:t>
            </a:r>
            <a:r>
              <a:rPr lang="en-US" sz="2600" b="1" dirty="0">
                <a:solidFill>
                  <a:srgbClr val="1F1A62"/>
                </a:solidFill>
                <a:latin typeface="Helvetica"/>
                <a:cs typeface="Helvetica"/>
              </a:rPr>
              <a:t>'</a:t>
            </a:r>
            <a:r>
              <a:rPr kumimoji="0" lang="en-US" sz="2600" b="1" i="0" u="none" strike="noStrike" kern="1200" cap="none" spc="0" normalizeH="0" baseline="0" noProof="0">
                <a:ln>
                  <a:noFill/>
                </a:ln>
                <a:solidFill>
                  <a:srgbClr val="1F1A62"/>
                </a:solidFill>
                <a:effectLst/>
                <a:uLnTx/>
                <a:uFillTx/>
                <a:latin typeface="Helvetica"/>
                <a:cs typeface="Helvetica"/>
              </a:rPr>
              <a:t> </a:t>
            </a:r>
            <a:r>
              <a:rPr lang="en-US" sz="2600" b="1">
                <a:solidFill>
                  <a:srgbClr val="1F1A62"/>
                </a:solidFill>
                <a:latin typeface="Helvetica"/>
                <a:cs typeface="Helvetica"/>
              </a:rPr>
              <a:t>desire</a:t>
            </a:r>
            <a:r>
              <a:rPr kumimoji="0" lang="en-US" sz="2600" b="1" i="0" u="none" strike="noStrike" kern="1200" cap="none" spc="0" normalizeH="0" baseline="0" noProof="0">
                <a:ln>
                  <a:noFill/>
                </a:ln>
                <a:solidFill>
                  <a:srgbClr val="1F1A62"/>
                </a:solidFill>
                <a:effectLst/>
                <a:uLnTx/>
                <a:uFillTx/>
                <a:latin typeface="Helvetica"/>
                <a:cs typeface="Helvetica"/>
              </a:rPr>
              <a:t> for </a:t>
            </a:r>
            <a:r>
              <a:rPr kumimoji="0" lang="en-US" sz="2600" b="1" i="0" u="none" strike="noStrike" kern="1200" cap="none" spc="0" normalizeH="0" baseline="0" noProof="0">
                <a:ln>
                  <a:noFill/>
                </a:ln>
                <a:solidFill>
                  <a:srgbClr val="E84A99"/>
                </a:solidFill>
                <a:effectLst/>
                <a:uLnTx/>
                <a:uFillTx/>
                <a:latin typeface="Helvetica"/>
                <a:cs typeface="Helvetica"/>
              </a:rPr>
              <a:t>more</a:t>
            </a:r>
            <a:r>
              <a:rPr kumimoji="0" lang="en-US" sz="2600" b="1" i="0" u="none" strike="noStrike" kern="1200" cap="none" spc="0" normalizeH="0" baseline="0" noProof="0">
                <a:ln>
                  <a:noFill/>
                </a:ln>
                <a:solidFill>
                  <a:srgbClr val="1F1A62"/>
                </a:solidFill>
                <a:effectLst/>
                <a:uLnTx/>
                <a:uFillTx/>
                <a:latin typeface="Helvetica"/>
                <a:cs typeface="Helvetica"/>
              </a:rPr>
              <a:t> premium current and library TV shows</a:t>
            </a:r>
            <a:r>
              <a:rPr lang="en-US" sz="2600" b="1">
                <a:solidFill>
                  <a:srgbClr val="1F1A62"/>
                </a:solidFill>
                <a:latin typeface="Helvetica"/>
                <a:cs typeface="Helvetica"/>
              </a:rPr>
              <a:t> </a:t>
            </a:r>
            <a:endParaRPr kumimoji="0" lang="en-US" sz="2600" b="1" i="0" u="none" strike="noStrike" kern="1200" cap="none" spc="0" normalizeH="0" baseline="0" noProof="0">
              <a:ln>
                <a:noFill/>
              </a:ln>
              <a:solidFill>
                <a:srgbClr val="E84A99"/>
              </a:solidFill>
              <a:effectLst/>
              <a:uLnTx/>
              <a:uFillTx/>
              <a:latin typeface="Helvetica" pitchFamily="2" charset="0"/>
              <a:ea typeface="+mn-ea"/>
              <a:cs typeface="+mn-cs"/>
            </a:endParaRPr>
          </a:p>
        </p:txBody>
      </p:sp>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6" name="TextBox 5">
            <a:extLst>
              <a:ext uri="{FF2B5EF4-FFF2-40B4-BE49-F238E27FC236}">
                <a16:creationId xmlns:a16="http://schemas.microsoft.com/office/drawing/2014/main" id="{8DBCBA2D-CC34-43BB-BC50-361B6AB3096C}"/>
              </a:ext>
            </a:extLst>
          </p:cNvPr>
          <p:cNvSpPr txBox="1"/>
          <p:nvPr/>
        </p:nvSpPr>
        <p:spPr>
          <a:xfrm>
            <a:off x="456264" y="6216624"/>
            <a:ext cx="1135949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VAB / Lucid ‘COVID-19 Streaming Behavior Survey,’ June 2020. Survey base: A18+ in households with access to streaming services and have viewed content on streaming services (n=1,000). Q3. When thinking about streaming video services, how much do you agree with the following statements? Does not equal 100% due to the ability to choose multiple responses. </a:t>
            </a:r>
            <a:r>
              <a:rPr kumimoji="0" lang="en-US" sz="7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AVOD Users</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 respondents who regularly watch free subscription streaming services with commercials (e.g., Crackle, Pluto TV, Tubi TV) (n= 298).</a:t>
            </a:r>
            <a:endParaRPr kumimoji="0" lang="en-US" sz="700" b="0" i="0" u="none" strike="noStrike" kern="1200" cap="none" spc="0" normalizeH="0" baseline="0" noProof="0" dirty="0">
              <a:ln>
                <a:noFill/>
              </a:ln>
              <a:solidFill>
                <a:srgbClr val="FF0000"/>
              </a:solidFill>
              <a:effectLst/>
              <a:uLnTx/>
              <a:uFillTx/>
              <a:latin typeface="Helvetica" panose="020B0604020202020204" pitchFamily="34" charset="0"/>
              <a:ea typeface="+mn-ea"/>
              <a:cs typeface="Helvetica" panose="020B0604020202020204" pitchFamily="34" charset="0"/>
            </a:endParaRPr>
          </a:p>
        </p:txBody>
      </p:sp>
      <p:sp>
        <p:nvSpPr>
          <p:cNvPr id="10" name="TextBox 9">
            <a:extLst>
              <a:ext uri="{FF2B5EF4-FFF2-40B4-BE49-F238E27FC236}">
                <a16:creationId xmlns:a16="http://schemas.microsoft.com/office/drawing/2014/main" id="{26CD3E7A-C00F-417A-9DDB-DBB2E60DD92D}"/>
              </a:ext>
            </a:extLst>
          </p:cNvPr>
          <p:cNvSpPr txBox="1"/>
          <p:nvPr/>
        </p:nvSpPr>
        <p:spPr>
          <a:xfrm>
            <a:off x="-8880" y="1738464"/>
            <a:ext cx="12200879"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Which of the following statements about streaming video content do you agree with?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of respondents who agree completely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1F1A62"/>
                </a:solidFill>
                <a:latin typeface="Helvetica" panose="020B0604020202020204" pitchFamily="34" charset="0"/>
                <a:cs typeface="Helvetica" panose="020B0604020202020204" pitchFamily="34" charset="0"/>
              </a:rPr>
              <a:t>AVOD Users</a:t>
            </a:r>
            <a:endParaRPr kumimoji="0" lang="en-US" sz="1400" b="1"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22" name="Picture 21" descr="A picture containing clock&#10;&#10;Description automatically generated">
            <a:extLst>
              <a:ext uri="{FF2B5EF4-FFF2-40B4-BE49-F238E27FC236}">
                <a16:creationId xmlns:a16="http://schemas.microsoft.com/office/drawing/2014/main" id="{CBC6DED5-C482-46E3-8AE7-D24E927EADB1}"/>
              </a:ext>
            </a:extLst>
          </p:cNvPr>
          <p:cNvPicPr>
            <a:picLocks noChangeAspect="1"/>
          </p:cNvPicPr>
          <p:nvPr/>
        </p:nvPicPr>
        <p:blipFill>
          <a:blip r:embed="rId3"/>
          <a:stretch>
            <a:fillRect/>
          </a:stretch>
        </p:blipFill>
        <p:spPr>
          <a:xfrm>
            <a:off x="1315066" y="2739751"/>
            <a:ext cx="1866595" cy="1866595"/>
          </a:xfrm>
          <a:prstGeom prst="rect">
            <a:avLst/>
          </a:prstGeom>
        </p:spPr>
      </p:pic>
      <p:sp>
        <p:nvSpPr>
          <p:cNvPr id="28" name="TextBox 27">
            <a:extLst>
              <a:ext uri="{FF2B5EF4-FFF2-40B4-BE49-F238E27FC236}">
                <a16:creationId xmlns:a16="http://schemas.microsoft.com/office/drawing/2014/main" id="{D079F859-4B53-46DB-BB9A-B5A6B0B4F086}"/>
              </a:ext>
            </a:extLst>
          </p:cNvPr>
          <p:cNvSpPr txBox="1"/>
          <p:nvPr/>
        </p:nvSpPr>
        <p:spPr>
          <a:xfrm>
            <a:off x="456265" y="4953525"/>
            <a:ext cx="3575046" cy="1138773"/>
          </a:xfrm>
          <a:prstGeom prst="rect">
            <a:avLst/>
          </a:prstGeom>
          <a:noFill/>
        </p:spPr>
        <p:txBody>
          <a:bodyPr wrap="square" rtlCol="0">
            <a:spAutoFit/>
          </a:bodyPr>
          <a:lstStyle/>
          <a:p>
            <a:pPr lvl="0" algn="ctr">
              <a:defRPr/>
            </a:pPr>
            <a:r>
              <a:rPr lang="en-US" sz="3200" b="1" dirty="0">
                <a:solidFill>
                  <a:srgbClr val="00C0F3"/>
                </a:solidFill>
                <a:latin typeface="Helvetica" panose="020B0604020202020204" pitchFamily="34" charset="0"/>
                <a:cs typeface="Helvetica" panose="020B0604020202020204" pitchFamily="34" charset="0"/>
              </a:rPr>
              <a:t>72%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“I like the large selection of TV shows and movies they offer”</a:t>
            </a:r>
            <a:endParaRPr kumimoji="0" lang="en-US" sz="18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endParaRPr>
          </a:p>
        </p:txBody>
      </p:sp>
      <p:grpSp>
        <p:nvGrpSpPr>
          <p:cNvPr id="2" name="Group 1">
            <a:extLst>
              <a:ext uri="{FF2B5EF4-FFF2-40B4-BE49-F238E27FC236}">
                <a16:creationId xmlns:a16="http://schemas.microsoft.com/office/drawing/2014/main" id="{6F6117A6-823E-4C5C-B30C-259FE4A679E2}"/>
              </a:ext>
            </a:extLst>
          </p:cNvPr>
          <p:cNvGrpSpPr/>
          <p:nvPr/>
        </p:nvGrpSpPr>
        <p:grpSpPr>
          <a:xfrm>
            <a:off x="8099750" y="2665139"/>
            <a:ext cx="3444240" cy="3377120"/>
            <a:chOff x="4373880" y="2715178"/>
            <a:chExt cx="3444240" cy="3377120"/>
          </a:xfrm>
        </p:grpSpPr>
        <p:pic>
          <p:nvPicPr>
            <p:cNvPr id="24" name="Picture 23" descr="A close up of a sign&#10;&#10;Description automatically generated">
              <a:extLst>
                <a:ext uri="{FF2B5EF4-FFF2-40B4-BE49-F238E27FC236}">
                  <a16:creationId xmlns:a16="http://schemas.microsoft.com/office/drawing/2014/main" id="{DAAA19F2-DE9A-44B1-ADBB-7CA3112D5DB3}"/>
                </a:ext>
              </a:extLst>
            </p:cNvPr>
            <p:cNvPicPr>
              <a:picLocks noChangeAspect="1"/>
            </p:cNvPicPr>
            <p:nvPr/>
          </p:nvPicPr>
          <p:blipFill>
            <a:blip r:embed="rId4"/>
            <a:stretch>
              <a:fillRect/>
            </a:stretch>
          </p:blipFill>
          <p:spPr>
            <a:xfrm>
              <a:off x="5162703" y="2715178"/>
              <a:ext cx="1866595" cy="1866595"/>
            </a:xfrm>
            <a:prstGeom prst="rect">
              <a:avLst/>
            </a:prstGeom>
          </p:spPr>
        </p:pic>
        <p:sp>
          <p:nvSpPr>
            <p:cNvPr id="30" name="TextBox 29">
              <a:extLst>
                <a:ext uri="{FF2B5EF4-FFF2-40B4-BE49-F238E27FC236}">
                  <a16:creationId xmlns:a16="http://schemas.microsoft.com/office/drawing/2014/main" id="{AE6CF740-B367-4F84-B043-D979A7FBF11B}"/>
                </a:ext>
              </a:extLst>
            </p:cNvPr>
            <p:cNvSpPr txBox="1"/>
            <p:nvPr/>
          </p:nvSpPr>
          <p:spPr>
            <a:xfrm>
              <a:off x="4373880" y="4953525"/>
              <a:ext cx="3444240"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C0F3"/>
                  </a:solidFill>
                  <a:effectLst/>
                  <a:uLnTx/>
                  <a:uFillTx/>
                  <a:latin typeface="Helvetica" panose="020B0604020202020204" pitchFamily="34" charset="0"/>
                  <a:ea typeface="+mn-ea"/>
                  <a:cs typeface="Helvetica" panose="020B0604020202020204" pitchFamily="34" charset="0"/>
                </a:rPr>
                <a:t>58%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“I enjoy the original content the service offers”</a:t>
              </a:r>
            </a:p>
          </p:txBody>
        </p:sp>
      </p:grpSp>
      <p:grpSp>
        <p:nvGrpSpPr>
          <p:cNvPr id="3" name="Group 2">
            <a:extLst>
              <a:ext uri="{FF2B5EF4-FFF2-40B4-BE49-F238E27FC236}">
                <a16:creationId xmlns:a16="http://schemas.microsoft.com/office/drawing/2014/main" id="{B356A0F2-88ED-4BD6-8A59-9192F068BF48}"/>
              </a:ext>
            </a:extLst>
          </p:cNvPr>
          <p:cNvGrpSpPr/>
          <p:nvPr/>
        </p:nvGrpSpPr>
        <p:grpSpPr>
          <a:xfrm>
            <a:off x="4302896" y="2762496"/>
            <a:ext cx="3444240" cy="3304152"/>
            <a:chOff x="8160689" y="2739751"/>
            <a:chExt cx="3444240" cy="3304152"/>
          </a:xfrm>
        </p:grpSpPr>
        <p:sp>
          <p:nvSpPr>
            <p:cNvPr id="32" name="TextBox 31">
              <a:extLst>
                <a:ext uri="{FF2B5EF4-FFF2-40B4-BE49-F238E27FC236}">
                  <a16:creationId xmlns:a16="http://schemas.microsoft.com/office/drawing/2014/main" id="{95CADD57-DE3B-43CA-B379-31CA36AA7FC4}"/>
                </a:ext>
              </a:extLst>
            </p:cNvPr>
            <p:cNvSpPr txBox="1"/>
            <p:nvPr/>
          </p:nvSpPr>
          <p:spPr>
            <a:xfrm>
              <a:off x="8160689" y="4905130"/>
              <a:ext cx="3444240"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C0F3"/>
                  </a:solidFill>
                  <a:effectLst/>
                  <a:uLnTx/>
                  <a:uFillTx/>
                  <a:latin typeface="Helvetica" panose="020B0604020202020204" pitchFamily="34" charset="0"/>
                  <a:ea typeface="+mn-ea"/>
                  <a:cs typeface="Helvetica" panose="020B0604020202020204" pitchFamily="34" charset="0"/>
                </a:rPr>
                <a:t>67%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“I like having access to every show, past or present”</a:t>
              </a:r>
            </a:p>
          </p:txBody>
        </p:sp>
        <p:pic>
          <p:nvPicPr>
            <p:cNvPr id="34" name="Picture 33" descr="A picture containing drawing&#10;&#10;Description automatically generated">
              <a:extLst>
                <a:ext uri="{FF2B5EF4-FFF2-40B4-BE49-F238E27FC236}">
                  <a16:creationId xmlns:a16="http://schemas.microsoft.com/office/drawing/2014/main" id="{63A60DEF-9BAF-4413-A2B6-D1646F1D3B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49511" y="2739751"/>
              <a:ext cx="1866596" cy="1866596"/>
            </a:xfrm>
            <a:prstGeom prst="rect">
              <a:avLst/>
            </a:prstGeom>
          </p:spPr>
        </p:pic>
      </p:grpSp>
    </p:spTree>
    <p:extLst>
      <p:ext uri="{BB962C8B-B14F-4D97-AF65-F5344CB8AC3E}">
        <p14:creationId xmlns:p14="http://schemas.microsoft.com/office/powerpoint/2010/main" val="18923593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2E8F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47D8D6-4B55-464B-8374-87B9EFA5E7AF}"/>
              </a:ext>
            </a:extLst>
          </p:cNvPr>
          <p:cNvPicPr>
            <a:picLocks noChangeAspect="1"/>
          </p:cNvPicPr>
          <p:nvPr/>
        </p:nvPicPr>
        <p:blipFill>
          <a:blip r:embed="rId2" cstate="screen">
            <a:clrChange>
              <a:clrFrom>
                <a:srgbClr val="201A62"/>
              </a:clrFrom>
              <a:clrTo>
                <a:srgbClr val="201A62">
                  <a:alpha val="0"/>
                </a:srgbClr>
              </a:clrTo>
            </a:clrChange>
            <a:extLst>
              <a:ext uri="{28A0092B-C50C-407E-A947-70E740481C1C}">
                <a14:useLocalDpi xmlns:a14="http://schemas.microsoft.com/office/drawing/2010/main"/>
              </a:ext>
            </a:extLst>
          </a:blip>
          <a:stretch>
            <a:fillRect/>
          </a:stretch>
        </p:blipFill>
        <p:spPr>
          <a:xfrm>
            <a:off x="6099428" y="0"/>
            <a:ext cx="6092572" cy="3547158"/>
          </a:xfrm>
          <a:prstGeom prst="rect">
            <a:avLst/>
          </a:prstGeom>
        </p:spPr>
      </p:pic>
      <p:sp>
        <p:nvSpPr>
          <p:cNvPr id="9" name="Rectangle 8">
            <a:extLst>
              <a:ext uri="{FF2B5EF4-FFF2-40B4-BE49-F238E27FC236}">
                <a16:creationId xmlns:a16="http://schemas.microsoft.com/office/drawing/2014/main" id="{D0D49DEB-7177-4C53-A63F-C8DEAEFFD3CD}"/>
              </a:ext>
            </a:extLst>
          </p:cNvPr>
          <p:cNvSpPr/>
          <p:nvPr/>
        </p:nvSpPr>
        <p:spPr>
          <a:xfrm>
            <a:off x="449869" y="221925"/>
            <a:ext cx="957636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FF2"/>
                </a:solidFill>
                <a:effectLst/>
                <a:uLnTx/>
                <a:uFillTx/>
                <a:latin typeface="Helvetica" pitchFamily="2" charset="0"/>
                <a:ea typeface="+mn-ea"/>
                <a:cs typeface="+mn-cs"/>
              </a:rPr>
              <a:t>About VAB</a:t>
            </a:r>
          </a:p>
        </p:txBody>
      </p:sp>
      <p:sp>
        <p:nvSpPr>
          <p:cNvPr id="2" name="TextBox 1">
            <a:extLst>
              <a:ext uri="{FF2B5EF4-FFF2-40B4-BE49-F238E27FC236}">
                <a16:creationId xmlns:a16="http://schemas.microsoft.com/office/drawing/2014/main" id="{6FB14815-07B9-42AB-B09B-0447810891B3}"/>
              </a:ext>
            </a:extLst>
          </p:cNvPr>
          <p:cNvSpPr txBox="1"/>
          <p:nvPr/>
        </p:nvSpPr>
        <p:spPr>
          <a:xfrm>
            <a:off x="449869" y="1259934"/>
            <a:ext cx="5997575"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itchFamily="2" charset="0"/>
                <a:ea typeface="+mn-ea"/>
                <a:cs typeface="+mn-cs"/>
              </a:rPr>
              <a:t>VAB is an insights-driven organization that inspires marketers to reimagine their media strategies resulting in fully informed decisions.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endParaRPr>
          </a:p>
        </p:txBody>
      </p:sp>
      <p:sp>
        <p:nvSpPr>
          <p:cNvPr id="5" name="Text Box 2">
            <a:extLst>
              <a:ext uri="{FF2B5EF4-FFF2-40B4-BE49-F238E27FC236}">
                <a16:creationId xmlns:a16="http://schemas.microsoft.com/office/drawing/2014/main" id="{A8ECD1EE-DE3D-4E60-89D9-2446CC8D65E7}"/>
              </a:ext>
            </a:extLst>
          </p:cNvPr>
          <p:cNvSpPr txBox="1">
            <a:spLocks noChangeArrowheads="1"/>
          </p:cNvSpPr>
          <p:nvPr/>
        </p:nvSpPr>
        <p:spPr bwMode="auto">
          <a:xfrm>
            <a:off x="546751" y="4269336"/>
            <a:ext cx="3662680" cy="1471044"/>
          </a:xfrm>
          <a:prstGeom prst="rect">
            <a:avLst/>
          </a:prstGeom>
          <a:solidFill>
            <a:schemeClr val="bg1"/>
          </a:solidFill>
          <a:ln w="9525">
            <a:solidFill>
              <a:srgbClr val="000000"/>
            </a:solid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rPr>
              <a:t>Simplify</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rPr>
              <a:t>We save you time by bringing you the latest data &amp; actionable takeaways you can use to inform your marketing plans.</a:t>
            </a: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Helvetica" panose="020B0604020202020204" pitchFamily="34" charset="0"/>
              <a:ea typeface="Calibri" panose="020F0502020204030204" pitchFamily="34" charset="0"/>
              <a:cs typeface="Helvetica" panose="020B0604020202020204" pitchFamily="34" charset="0"/>
            </a:endParaRPr>
          </a:p>
        </p:txBody>
      </p:sp>
      <p:sp>
        <p:nvSpPr>
          <p:cNvPr id="7" name="Text Box 2">
            <a:extLst>
              <a:ext uri="{FF2B5EF4-FFF2-40B4-BE49-F238E27FC236}">
                <a16:creationId xmlns:a16="http://schemas.microsoft.com/office/drawing/2014/main" id="{5FA2EED1-43F8-4410-9F5C-0FD8EDCB659E}"/>
              </a:ext>
            </a:extLst>
          </p:cNvPr>
          <p:cNvSpPr txBox="1">
            <a:spLocks noChangeArrowheads="1"/>
          </p:cNvSpPr>
          <p:nvPr/>
        </p:nvSpPr>
        <p:spPr bwMode="auto">
          <a:xfrm>
            <a:off x="4645026" y="4252054"/>
            <a:ext cx="3183572" cy="1471044"/>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a:ln>
                  <a:noFill/>
                </a:ln>
                <a:solidFill>
                  <a:srgbClr val="00BFF2"/>
                </a:solidFill>
                <a:effectLst/>
                <a:uLnTx/>
                <a:uFillTx/>
                <a:latin typeface="Helvetica" panose="020B0604020202020204" pitchFamily="34" charset="0"/>
                <a:ea typeface="Calibri" panose="020F0502020204030204" pitchFamily="34" charset="0"/>
                <a:cs typeface="Helvetica" panose="020B0604020202020204" pitchFamily="34" charset="0"/>
              </a:rPr>
              <a:t>Discover</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rPr>
              <a:t>We keep you one step ahead with the latest thinking so you can create innovative, forward-looking strategies.</a:t>
            </a:r>
            <a:endParaRPr kumimoji="0" lang="en-US" sz="900" b="0" i="0" u="none" strike="noStrike" kern="1200" cap="none" spc="0" normalizeH="0" baseline="0" noProof="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1000" b="0" i="0" u="none" strike="noStrike" kern="1200" cap="none" spc="0" normalizeH="0" baseline="0" noProof="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endParaRPr>
          </a:p>
        </p:txBody>
      </p:sp>
      <p:sp>
        <p:nvSpPr>
          <p:cNvPr id="8" name="Text Box 2">
            <a:extLst>
              <a:ext uri="{FF2B5EF4-FFF2-40B4-BE49-F238E27FC236}">
                <a16:creationId xmlns:a16="http://schemas.microsoft.com/office/drawing/2014/main" id="{ABB7EF40-FE21-4E67-B6E5-8BE8D4EA32CB}"/>
              </a:ext>
            </a:extLst>
          </p:cNvPr>
          <p:cNvSpPr txBox="1">
            <a:spLocks noChangeArrowheads="1"/>
          </p:cNvSpPr>
          <p:nvPr/>
        </p:nvSpPr>
        <p:spPr bwMode="auto">
          <a:xfrm>
            <a:off x="8133080" y="4252054"/>
            <a:ext cx="3183572" cy="1429559"/>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a:ln>
                  <a:noFill/>
                </a:ln>
                <a:solidFill>
                  <a:srgbClr val="66C5AD"/>
                </a:solidFill>
                <a:effectLst/>
                <a:uLnTx/>
                <a:uFillTx/>
                <a:latin typeface="Helvetica" pitchFamily="2" charset="0"/>
                <a:ea typeface="+mn-ea"/>
                <a:cs typeface="+mn-cs"/>
              </a:rPr>
              <a:t>Transform</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rPr>
              <a:t>We help you build your brand by focusing on core marketing principles that will help drive tangible business outcomes.</a:t>
            </a:r>
          </a:p>
        </p:txBody>
      </p:sp>
      <p:pic>
        <p:nvPicPr>
          <p:cNvPr id="10" name="Picture 9">
            <a:extLst>
              <a:ext uri="{FF2B5EF4-FFF2-40B4-BE49-F238E27FC236}">
                <a16:creationId xmlns:a16="http://schemas.microsoft.com/office/drawing/2014/main" id="{7F70CFDB-CBA4-474B-AEE9-C54BE1FFDF6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11" name="Slide Number Placeholder 5">
            <a:extLst>
              <a:ext uri="{FF2B5EF4-FFF2-40B4-BE49-F238E27FC236}">
                <a16:creationId xmlns:a16="http://schemas.microsoft.com/office/drawing/2014/main" id="{8AF8E182-A927-4EEC-8509-3F413A48E93C}"/>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2" name="TextBox 11">
            <a:extLst>
              <a:ext uri="{FF2B5EF4-FFF2-40B4-BE49-F238E27FC236}">
                <a16:creationId xmlns:a16="http://schemas.microsoft.com/office/drawing/2014/main" id="{B362BAA6-0F79-41FA-BE2A-F7E8FDCF791E}"/>
              </a:ext>
            </a:extLst>
          </p:cNvPr>
          <p:cNvSpPr txBox="1"/>
          <p:nvPr/>
        </p:nvSpPr>
        <p:spPr>
          <a:xfrm>
            <a:off x="449869" y="2699760"/>
            <a:ext cx="880366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itchFamily="2" charset="0"/>
                <a:ea typeface="+mn-ea"/>
                <a:cs typeface="+mn-cs"/>
              </a:rPr>
              <a:t>Drawing on our marketing expertise, we </a:t>
            </a:r>
            <a:r>
              <a:rPr kumimoji="0" lang="en-US" sz="2000" b="1" i="0" u="none" strike="noStrike" kern="1200" cap="none" spc="0" normalizeH="0" baseline="0" noProof="0">
                <a:ln>
                  <a:noFill/>
                </a:ln>
                <a:solidFill>
                  <a:srgbClr val="1F1A62"/>
                </a:solidFill>
                <a:effectLst/>
                <a:uLnTx/>
                <a:uFillTx/>
                <a:latin typeface="Helvetica" pitchFamily="2" charset="0"/>
                <a:ea typeface="+mn-ea"/>
                <a:cs typeface="+mn-cs"/>
              </a:rPr>
              <a:t>simplify</a:t>
            </a:r>
            <a:r>
              <a:rPr kumimoji="0" lang="en-US" sz="2000" b="0" i="0" u="none" strike="noStrike" kern="1200" cap="none" spc="0" normalizeH="0" baseline="0" noProof="0">
                <a:ln>
                  <a:noFill/>
                </a:ln>
                <a:solidFill>
                  <a:srgbClr val="1F1A62"/>
                </a:solidFill>
                <a:effectLst/>
                <a:uLnTx/>
                <a:uFillTx/>
                <a:latin typeface="Helvetica" pitchFamily="2" charset="0"/>
                <a:ea typeface="+mn-ea"/>
                <a:cs typeface="+mn-cs"/>
              </a:rPr>
              <a:t> the complexities in our industry and </a:t>
            </a:r>
            <a:r>
              <a:rPr kumimoji="0" lang="en-US" sz="2000" b="1" i="0" u="none" strike="noStrike" kern="1200" cap="none" spc="0" normalizeH="0" baseline="0" noProof="0">
                <a:ln>
                  <a:noFill/>
                </a:ln>
                <a:solidFill>
                  <a:srgbClr val="66C5AD"/>
                </a:solidFill>
                <a:effectLst/>
                <a:uLnTx/>
                <a:uFillTx/>
                <a:latin typeface="Helvetica" panose="020B0604020202020204" pitchFamily="34" charset="0"/>
                <a:ea typeface="+mn-ea"/>
                <a:cs typeface="Helvetica" panose="020B0604020202020204" pitchFamily="34" charset="0"/>
              </a:rPr>
              <a:t>discover</a:t>
            </a:r>
            <a:r>
              <a:rPr kumimoji="0" lang="en-US" sz="2000" b="0" i="0" u="none" strike="noStrike" kern="1200" cap="none" spc="0" normalizeH="0" baseline="0" noProof="0">
                <a:ln>
                  <a:noFill/>
                </a:ln>
                <a:solidFill>
                  <a:srgbClr val="1F1A62"/>
                </a:solidFill>
                <a:effectLst/>
                <a:uLnTx/>
                <a:uFillTx/>
                <a:latin typeface="Helvetica" pitchFamily="2" charset="0"/>
                <a:ea typeface="+mn-ea"/>
                <a:cs typeface="+mn-cs"/>
              </a:rPr>
              <a:t> new insights that </a:t>
            </a:r>
            <a:r>
              <a:rPr kumimoji="0" lang="en-US" sz="2000" b="1" i="0" u="none" strike="noStrike" kern="1200" cap="none" spc="0" normalizeH="0" baseline="0" noProof="0">
                <a:ln>
                  <a:noFill/>
                </a:ln>
                <a:solidFill>
                  <a:srgbClr val="00BFF2"/>
                </a:solidFill>
                <a:effectLst/>
                <a:uLnTx/>
                <a:uFillTx/>
                <a:latin typeface="Helvetica" pitchFamily="2" charset="0"/>
                <a:ea typeface="+mn-ea"/>
                <a:cs typeface="+mn-cs"/>
              </a:rPr>
              <a:t>transform</a:t>
            </a:r>
            <a:r>
              <a:rPr kumimoji="0" lang="en-US" sz="2000" b="0" i="0" u="none" strike="noStrike" kern="1200" cap="none" spc="0" normalizeH="0" baseline="0" noProof="0">
                <a:ln>
                  <a:noFill/>
                </a:ln>
                <a:solidFill>
                  <a:srgbClr val="1F1A62"/>
                </a:solidFill>
                <a:effectLst/>
                <a:uLnTx/>
                <a:uFillTx/>
                <a:latin typeface="Helvetica" pitchFamily="2" charset="0"/>
                <a:ea typeface="+mn-ea"/>
                <a:cs typeface="+mn-cs"/>
              </a:rPr>
              <a:t> the way marketers look at their media strategy.  </a:t>
            </a:r>
          </a:p>
        </p:txBody>
      </p:sp>
      <p:sp>
        <p:nvSpPr>
          <p:cNvPr id="13" name="Rectangle 12">
            <a:extLst>
              <a:ext uri="{FF2B5EF4-FFF2-40B4-BE49-F238E27FC236}">
                <a16:creationId xmlns:a16="http://schemas.microsoft.com/office/drawing/2014/main" id="{0D96A7EE-222D-4484-A9C9-19F3EADA1517}"/>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9120725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9906D8F-BE78-4B79-8FDF-02C203A3757B}"/>
              </a:ext>
            </a:extLst>
          </p:cNvPr>
          <p:cNvSpPr/>
          <p:nvPr/>
        </p:nvSpPr>
        <p:spPr>
          <a:xfrm>
            <a:off x="-8879"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graphicFrame>
        <p:nvGraphicFramePr>
          <p:cNvPr id="14" name="Chart 13">
            <a:extLst>
              <a:ext uri="{FF2B5EF4-FFF2-40B4-BE49-F238E27FC236}">
                <a16:creationId xmlns:a16="http://schemas.microsoft.com/office/drawing/2014/main" id="{B803BCCE-0CC5-4678-9142-23B300415C5E}"/>
              </a:ext>
            </a:extLst>
          </p:cNvPr>
          <p:cNvGraphicFramePr/>
          <p:nvPr>
            <p:extLst>
              <p:ext uri="{D42A27DB-BD31-4B8C-83A1-F6EECF244321}">
                <p14:modId xmlns:p14="http://schemas.microsoft.com/office/powerpoint/2010/main" val="1071776027"/>
              </p:ext>
            </p:extLst>
          </p:nvPr>
        </p:nvGraphicFramePr>
        <p:xfrm>
          <a:off x="241604" y="2300287"/>
          <a:ext cx="11708793" cy="3531544"/>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8DBCBA2D-CC34-43BB-BC50-361B6AB3096C}"/>
              </a:ext>
            </a:extLst>
          </p:cNvPr>
          <p:cNvSpPr txBox="1"/>
          <p:nvPr/>
        </p:nvSpPr>
        <p:spPr>
          <a:xfrm>
            <a:off x="456264" y="6158272"/>
            <a:ext cx="11359499"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VAB / Lucid ‘COVID-19 Streaming Behavior Survey,’ June 2020. Survey base: A18+ in households with access to streaming services and have viewed content on streaming services (n=1,000)</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Q3. When thinking about streaming video services, how much do you agree or disagree with the following statements? </a:t>
            </a:r>
            <a:r>
              <a:rPr kumimoji="0" lang="en-US" sz="7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AVOD Users</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 respondents who regularly watch free subscription streaming services with commercials (e.g., Crackle, Pluto TV, Tubi TV) (n= 298). </a:t>
            </a:r>
            <a:r>
              <a:rPr lang="en-US" sz="700" b="1" dirty="0">
                <a:solidFill>
                  <a:srgbClr val="1B1464"/>
                </a:solidFill>
                <a:latin typeface="Helvetica" panose="020B0604020202020204" pitchFamily="34" charset="0"/>
                <a:cs typeface="Helvetica" panose="020B0604020202020204" pitchFamily="34" charset="0"/>
              </a:rPr>
              <a:t>SVOD Users</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 respondents who regularly watch paid subscription streaming services with no commercials (e.g., Netflix, Disney+) (n= 817). </a:t>
            </a:r>
          </a:p>
        </p:txBody>
      </p:sp>
      <p:sp>
        <p:nvSpPr>
          <p:cNvPr id="18" name="TextBox 17">
            <a:extLst>
              <a:ext uri="{FF2B5EF4-FFF2-40B4-BE49-F238E27FC236}">
                <a16:creationId xmlns:a16="http://schemas.microsoft.com/office/drawing/2014/main" id="{2C3A8C9A-9F64-4A27-A30A-BD359F08FC24}"/>
              </a:ext>
            </a:extLst>
          </p:cNvPr>
          <p:cNvSpPr txBox="1"/>
          <p:nvPr/>
        </p:nvSpPr>
        <p:spPr>
          <a:xfrm>
            <a:off x="-8880" y="1701888"/>
            <a:ext cx="1220087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“I like having access to every show, past or present”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of respondents who agree completely</a:t>
            </a:r>
          </a:p>
        </p:txBody>
      </p:sp>
      <p:sp>
        <p:nvSpPr>
          <p:cNvPr id="9" name="Rectangle 8">
            <a:extLst>
              <a:ext uri="{FF2B5EF4-FFF2-40B4-BE49-F238E27FC236}">
                <a16:creationId xmlns:a16="http://schemas.microsoft.com/office/drawing/2014/main" id="{F668B3E3-94BB-41FA-8A2F-C4320E5DC480}"/>
              </a:ext>
            </a:extLst>
          </p:cNvPr>
          <p:cNvSpPr/>
          <p:nvPr/>
        </p:nvSpPr>
        <p:spPr>
          <a:xfrm>
            <a:off x="3051483" y="2796540"/>
            <a:ext cx="1353311" cy="2872740"/>
          </a:xfrm>
          <a:prstGeom prst="rect">
            <a:avLst/>
          </a:prstGeom>
          <a:noFill/>
          <a:ln w="28575">
            <a:solidFill>
              <a:srgbClr val="00C0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4EF1C91-A4F5-4D78-92B1-2F43B2CEB2A3}"/>
              </a:ext>
            </a:extLst>
          </p:cNvPr>
          <p:cNvSpPr/>
          <p:nvPr/>
        </p:nvSpPr>
        <p:spPr>
          <a:xfrm>
            <a:off x="241604" y="1047039"/>
            <a:ext cx="11836768" cy="584775"/>
          </a:xfrm>
          <a:prstGeom prst="rect">
            <a:avLst/>
          </a:prstGeom>
          <a:noFill/>
        </p:spPr>
        <p:txBody>
          <a:bodyPr wrap="square" lIns="91440" tIns="45720" rIns="91440" bIns="45720" rtlCol="0" anchor="t">
            <a:spAutoFit/>
          </a:bodyPr>
          <a:lstStyle/>
          <a:p>
            <a:pPr marL="285750" indent="-285750">
              <a:buBlip>
                <a:blip r:embed="rId4"/>
              </a:buBlip>
              <a:defRPr/>
            </a:pPr>
            <a:r>
              <a:rPr lang="en-US" sz="1600">
                <a:solidFill>
                  <a:srgbClr val="1F1A62"/>
                </a:solidFill>
                <a:latin typeface="Helvetica" panose="020B0604020202020204" pitchFamily="34" charset="0"/>
                <a:cs typeface="Helvetica" panose="020B0604020202020204" pitchFamily="34" charset="0"/>
              </a:rPr>
              <a:t>A </a:t>
            </a:r>
            <a:r>
              <a:rPr lang="en-US" sz="1600" b="1">
                <a:solidFill>
                  <a:srgbClr val="E84A99"/>
                </a:solidFill>
                <a:latin typeface="Helvetica" panose="020B0604020202020204" pitchFamily="34" charset="0"/>
                <a:cs typeface="Helvetica" panose="020B0604020202020204" pitchFamily="34" charset="0"/>
              </a:rPr>
              <a:t>combination</a:t>
            </a:r>
            <a:r>
              <a:rPr lang="en-US" sz="1600">
                <a:solidFill>
                  <a:srgbClr val="1F1A62"/>
                </a:solidFill>
                <a:latin typeface="Helvetica" panose="020B0604020202020204" pitchFamily="34" charset="0"/>
                <a:cs typeface="Helvetica" panose="020B0604020202020204" pitchFamily="34" charset="0"/>
              </a:rPr>
              <a:t> of both </a:t>
            </a:r>
            <a:r>
              <a:rPr lang="en-US" sz="1600" b="1">
                <a:solidFill>
                  <a:srgbClr val="E84A99"/>
                </a:solidFill>
                <a:latin typeface="Helvetica" panose="020B0604020202020204" pitchFamily="34" charset="0"/>
                <a:cs typeface="Helvetica" panose="020B0604020202020204" pitchFamily="34" charset="0"/>
              </a:rPr>
              <a:t>newer originals </a:t>
            </a:r>
            <a:r>
              <a:rPr lang="en-US" sz="1600">
                <a:solidFill>
                  <a:srgbClr val="1F1A62"/>
                </a:solidFill>
                <a:latin typeface="Helvetica" panose="020B0604020202020204" pitchFamily="34" charset="0"/>
                <a:cs typeface="Helvetica" panose="020B0604020202020204" pitchFamily="34" charset="0"/>
              </a:rPr>
              <a:t>and</a:t>
            </a:r>
            <a:r>
              <a:rPr lang="en-US" sz="1600" b="1">
                <a:solidFill>
                  <a:srgbClr val="E84A99"/>
                </a:solidFill>
                <a:latin typeface="Helvetica" panose="020B0604020202020204" pitchFamily="34" charset="0"/>
                <a:cs typeface="Helvetica" panose="020B0604020202020204" pitchFamily="34" charset="0"/>
              </a:rPr>
              <a:t> older classics </a:t>
            </a:r>
            <a:r>
              <a:rPr lang="en-US" sz="1600">
                <a:solidFill>
                  <a:srgbClr val="1F1A62"/>
                </a:solidFill>
                <a:latin typeface="Helvetica" panose="020B0604020202020204" pitchFamily="34" charset="0"/>
                <a:cs typeface="Helvetica" panose="020B0604020202020204" pitchFamily="34" charset="0"/>
              </a:rPr>
              <a:t>appeal rather equally to both AVOD users </a:t>
            </a:r>
            <a:r>
              <a:rPr lang="en-US" sz="1600" b="1">
                <a:solidFill>
                  <a:srgbClr val="E84A99"/>
                </a:solidFill>
                <a:latin typeface="Helvetica" panose="020B0604020202020204" pitchFamily="34" charset="0"/>
                <a:cs typeface="Helvetica" panose="020B0604020202020204" pitchFamily="34" charset="0"/>
              </a:rPr>
              <a:t>(67%) </a:t>
            </a:r>
            <a:r>
              <a:rPr lang="en-US" sz="1600">
                <a:solidFill>
                  <a:srgbClr val="1F1A62"/>
                </a:solidFill>
                <a:latin typeface="Helvetica" panose="020B0604020202020204" pitchFamily="34" charset="0"/>
                <a:cs typeface="Helvetica" panose="020B0604020202020204" pitchFamily="34" charset="0"/>
              </a:rPr>
              <a:t>and SVOD users </a:t>
            </a:r>
            <a:r>
              <a:rPr lang="en-US" sz="1600">
                <a:solidFill>
                  <a:srgbClr val="E84A99"/>
                </a:solidFill>
                <a:latin typeface="Helvetica" panose="020B0604020202020204" pitchFamily="34" charset="0"/>
                <a:cs typeface="Helvetica" panose="020B0604020202020204" pitchFamily="34" charset="0"/>
              </a:rPr>
              <a:t>(</a:t>
            </a:r>
            <a:r>
              <a:rPr lang="en-US" sz="1600" b="1">
                <a:solidFill>
                  <a:srgbClr val="E84A99"/>
                </a:solidFill>
                <a:latin typeface="Helvetica" panose="020B0604020202020204" pitchFamily="34" charset="0"/>
                <a:cs typeface="Helvetica" panose="020B0604020202020204" pitchFamily="34" charset="0"/>
              </a:rPr>
              <a:t>66%</a:t>
            </a:r>
            <a:r>
              <a:rPr lang="en-US" sz="1600">
                <a:solidFill>
                  <a:srgbClr val="E84A99"/>
                </a:solidFill>
                <a:latin typeface="Helvetica" panose="020B0604020202020204" pitchFamily="34" charset="0"/>
                <a:cs typeface="Helvetica" panose="020B0604020202020204" pitchFamily="34" charset="0"/>
              </a:rPr>
              <a:t>)</a:t>
            </a:r>
            <a:endParaRPr kumimoji="0" lang="en-US" sz="1600" b="0" i="1" u="none" strike="noStrike" kern="1200" cap="none" spc="0" normalizeH="0" baseline="0" noProof="0">
              <a:ln>
                <a:noFill/>
              </a:ln>
              <a:solidFill>
                <a:srgbClr val="E84A99"/>
              </a:solidFill>
              <a:effectLst/>
              <a:uLnTx/>
              <a:uFillTx/>
              <a:latin typeface="Helvetica" panose="020B0604020202020204" pitchFamily="34" charset="0"/>
              <a:cs typeface="Helvetica" panose="020B0604020202020204" pitchFamily="34" charset="0"/>
            </a:endParaRPr>
          </a:p>
        </p:txBody>
      </p:sp>
      <p:sp>
        <p:nvSpPr>
          <p:cNvPr id="2" name="Rectangle 1">
            <a:extLst>
              <a:ext uri="{FF2B5EF4-FFF2-40B4-BE49-F238E27FC236}">
                <a16:creationId xmlns:a16="http://schemas.microsoft.com/office/drawing/2014/main" id="{FEE97283-307A-4393-A602-B40CD1C59CBA}"/>
              </a:ext>
            </a:extLst>
          </p:cNvPr>
          <p:cNvSpPr/>
          <p:nvPr/>
        </p:nvSpPr>
        <p:spPr>
          <a:xfrm>
            <a:off x="198883" y="154982"/>
            <a:ext cx="11879489"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1A62"/>
                </a:solidFill>
                <a:effectLst/>
                <a:uLnTx/>
                <a:uFillTx/>
                <a:latin typeface="Helvetica" pitchFamily="2" charset="0"/>
                <a:ea typeface="+mn-ea"/>
                <a:cs typeface="+mn-cs"/>
              </a:rPr>
              <a:t>Library content, a core attribute for many AVOD services, is an important driver for signups, </a:t>
            </a:r>
            <a:r>
              <a:rPr lang="en-US" sz="2400" b="1" dirty="0">
                <a:solidFill>
                  <a:srgbClr val="1F1A62"/>
                </a:solidFill>
                <a:latin typeface="Helvetica" pitchFamily="2" charset="0"/>
              </a:rPr>
              <a:t>especially for </a:t>
            </a:r>
            <a:r>
              <a:rPr kumimoji="0" lang="en-US" sz="2400" b="1" i="0" u="none" strike="noStrike" kern="1200" cap="none" spc="0" normalizeH="0" baseline="0" noProof="0" dirty="0">
                <a:ln>
                  <a:noFill/>
                </a:ln>
                <a:solidFill>
                  <a:srgbClr val="E84A99"/>
                </a:solidFill>
                <a:effectLst/>
                <a:uLnTx/>
                <a:uFillTx/>
                <a:latin typeface="Helvetica" pitchFamily="2" charset="0"/>
                <a:ea typeface="+mn-ea"/>
                <a:cs typeface="+mn-cs"/>
              </a:rPr>
              <a:t>young adults </a:t>
            </a:r>
            <a:r>
              <a:rPr kumimoji="0" lang="en-US" sz="2400" b="1" i="0" u="none" strike="noStrike" kern="1200" cap="none" spc="0" normalizeH="0" baseline="0" noProof="0" dirty="0">
                <a:ln>
                  <a:noFill/>
                </a:ln>
                <a:solidFill>
                  <a:srgbClr val="1F1A62"/>
                </a:solidFill>
                <a:effectLst/>
                <a:uLnTx/>
                <a:uFillTx/>
                <a:latin typeface="Helvetica" pitchFamily="2" charset="0"/>
                <a:ea typeface="+mn-ea"/>
                <a:cs typeface="+mn-cs"/>
              </a:rPr>
              <a:t>who</a:t>
            </a:r>
            <a:r>
              <a:rPr kumimoji="0" lang="en-US" sz="2400" b="1" i="0" u="none" strike="noStrike" kern="1200" cap="none" spc="0" normalizeH="0" baseline="0" noProof="0" dirty="0">
                <a:ln>
                  <a:noFill/>
                </a:ln>
                <a:solidFill>
                  <a:srgbClr val="E84A99"/>
                </a:solidFill>
                <a:effectLst/>
                <a:uLnTx/>
                <a:uFillTx/>
                <a:latin typeface="Helvetica" pitchFamily="2" charset="0"/>
                <a:ea typeface="+mn-ea"/>
                <a:cs typeface="+mn-cs"/>
              </a:rPr>
              <a:t> </a:t>
            </a:r>
            <a:r>
              <a:rPr kumimoji="0" lang="en-US" sz="2400" b="1" i="0" u="none" strike="noStrike" kern="1200" cap="none" spc="0" normalizeH="0" baseline="0" noProof="0" dirty="0">
                <a:ln>
                  <a:noFill/>
                </a:ln>
                <a:solidFill>
                  <a:srgbClr val="1F1A62"/>
                </a:solidFill>
                <a:effectLst/>
                <a:uLnTx/>
                <a:uFillTx/>
                <a:latin typeface="Helvetica" pitchFamily="2" charset="0"/>
                <a:ea typeface="+mn-ea"/>
                <a:cs typeface="+mn-cs"/>
              </a:rPr>
              <a:t>appreciate ‘retro’ classics</a:t>
            </a:r>
          </a:p>
        </p:txBody>
      </p:sp>
      <p:sp>
        <p:nvSpPr>
          <p:cNvPr id="12" name="Rectangle 11">
            <a:extLst>
              <a:ext uri="{FF2B5EF4-FFF2-40B4-BE49-F238E27FC236}">
                <a16:creationId xmlns:a16="http://schemas.microsoft.com/office/drawing/2014/main" id="{3A55F50E-C5FF-408F-994E-F000223B44B7}"/>
              </a:ext>
            </a:extLst>
          </p:cNvPr>
          <p:cNvSpPr/>
          <p:nvPr/>
        </p:nvSpPr>
        <p:spPr>
          <a:xfrm>
            <a:off x="7665235" y="2848731"/>
            <a:ext cx="1353311" cy="2872740"/>
          </a:xfrm>
          <a:prstGeom prst="rect">
            <a:avLst/>
          </a:prstGeom>
          <a:noFill/>
          <a:ln w="28575">
            <a:solidFill>
              <a:srgbClr val="00C0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67554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10FDBF-2BFD-466C-9734-85A89C7DF040}"/>
              </a:ext>
            </a:extLst>
          </p:cNvPr>
          <p:cNvSpPr/>
          <p:nvPr/>
        </p:nvSpPr>
        <p:spPr>
          <a:xfrm>
            <a:off x="-21518" y="1685013"/>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Rectangle 11">
            <a:extLst>
              <a:ext uri="{FF2B5EF4-FFF2-40B4-BE49-F238E27FC236}">
                <a16:creationId xmlns:a16="http://schemas.microsoft.com/office/drawing/2014/main" id="{FCBDB492-9443-3D4A-8E9D-B3CECB95DCD7}"/>
              </a:ext>
            </a:extLst>
          </p:cNvPr>
          <p:cNvSpPr/>
          <p:nvPr/>
        </p:nvSpPr>
        <p:spPr>
          <a:xfrm>
            <a:off x="220401" y="360200"/>
            <a:ext cx="11993117"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002060"/>
                </a:solidFill>
                <a:latin typeface="Helvetica" pitchFamily="2" charset="0"/>
              </a:rPr>
              <a:t>Early returns </a:t>
            </a:r>
            <a:r>
              <a:rPr lang="en-US" sz="2600" b="1">
                <a:solidFill>
                  <a:srgbClr val="E84A99"/>
                </a:solidFill>
                <a:latin typeface="Helvetica" pitchFamily="2" charset="0"/>
              </a:rPr>
              <a:t>signify satisfaction </a:t>
            </a:r>
            <a:r>
              <a:rPr lang="en-US" sz="2600" b="1">
                <a:solidFill>
                  <a:srgbClr val="1F1A62"/>
                </a:solidFill>
                <a:latin typeface="Helvetica" pitchFamily="2" charset="0"/>
              </a:rPr>
              <a:t>among subscribers as nearly half cite watching more content on AVOD than paid </a:t>
            </a:r>
            <a:endParaRPr kumimoji="0" lang="en-US" sz="2600" b="1" i="0" u="none" strike="noStrike" kern="1200" cap="none" spc="0" normalizeH="0" baseline="0" noProof="0">
              <a:ln>
                <a:noFill/>
              </a:ln>
              <a:solidFill>
                <a:srgbClr val="E84A99"/>
              </a:solidFill>
              <a:effectLst/>
              <a:uLnTx/>
              <a:uFillTx/>
              <a:latin typeface="Helvetica" pitchFamily="2" charset="0"/>
              <a:ea typeface="+mn-ea"/>
              <a:cs typeface="+mn-cs"/>
            </a:endParaRPr>
          </a:p>
        </p:txBody>
      </p:sp>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3" name="TextBox 12">
            <a:extLst>
              <a:ext uri="{FF2B5EF4-FFF2-40B4-BE49-F238E27FC236}">
                <a16:creationId xmlns:a16="http://schemas.microsoft.com/office/drawing/2014/main" id="{24974CD4-4D32-4D67-A532-68C4700F6A44}"/>
              </a:ext>
            </a:extLst>
          </p:cNvPr>
          <p:cNvSpPr txBox="1"/>
          <p:nvPr/>
        </p:nvSpPr>
        <p:spPr>
          <a:xfrm>
            <a:off x="264320" y="1845618"/>
            <a:ext cx="766560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6" name="TextBox 5">
            <a:extLst>
              <a:ext uri="{FF2B5EF4-FFF2-40B4-BE49-F238E27FC236}">
                <a16:creationId xmlns:a16="http://schemas.microsoft.com/office/drawing/2014/main" id="{8DBCBA2D-CC34-43BB-BC50-361B6AB3096C}"/>
              </a:ext>
            </a:extLst>
          </p:cNvPr>
          <p:cNvSpPr txBox="1"/>
          <p:nvPr/>
        </p:nvSpPr>
        <p:spPr>
          <a:xfrm>
            <a:off x="456264" y="6210862"/>
            <a:ext cx="1168727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VAB / Lucid ‘COVID-19 Streaming Behavior Survey,’ June 2020. Survey base: A18+ in households with access to streaming services and have viewed content on streaming services (n=1,000)</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Q9. Thinking of your behavior over the past 30 days, which of the following statements do you feel apply to you? Does not equal 100% due to the ability to choose multiple responses. </a:t>
            </a:r>
            <a:r>
              <a:rPr kumimoji="0" lang="en-US" sz="7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AVOD Users</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 respondents who regularly watch free subscription streaming services with commercials (e.g., Crackle, Pluto TV, Tubi TV) (n= 298).</a:t>
            </a:r>
          </a:p>
        </p:txBody>
      </p:sp>
      <p:graphicFrame>
        <p:nvGraphicFramePr>
          <p:cNvPr id="3" name="Chart 2">
            <a:extLst>
              <a:ext uri="{FF2B5EF4-FFF2-40B4-BE49-F238E27FC236}">
                <a16:creationId xmlns:a16="http://schemas.microsoft.com/office/drawing/2014/main" id="{750CC201-F70F-4E40-934D-0A85C063C1BB}"/>
              </a:ext>
            </a:extLst>
          </p:cNvPr>
          <p:cNvGraphicFramePr/>
          <p:nvPr/>
        </p:nvGraphicFramePr>
        <p:xfrm>
          <a:off x="278497" y="2104445"/>
          <a:ext cx="11635006" cy="3993499"/>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21EC72DE-084E-41F0-9787-8B922A63C4C1}"/>
              </a:ext>
            </a:extLst>
          </p:cNvPr>
          <p:cNvSpPr txBox="1"/>
          <p:nvPr/>
        </p:nvSpPr>
        <p:spPr>
          <a:xfrm>
            <a:off x="970961" y="1747891"/>
            <a:ext cx="1025007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“I have found myself streaming more free, ad-supported video content than paid content”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of respondents who agree completely</a:t>
            </a:r>
          </a:p>
        </p:txBody>
      </p:sp>
    </p:spTree>
    <p:extLst>
      <p:ext uri="{BB962C8B-B14F-4D97-AF65-F5344CB8AC3E}">
        <p14:creationId xmlns:p14="http://schemas.microsoft.com/office/powerpoint/2010/main" val="10536304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a blue shirt sitting on a couch&#10;&#10;Description automatically generated">
            <a:extLst>
              <a:ext uri="{FF2B5EF4-FFF2-40B4-BE49-F238E27FC236}">
                <a16:creationId xmlns:a16="http://schemas.microsoft.com/office/drawing/2014/main" id="{1CA544A7-E219-4F19-82BD-1A9CB9A85F1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277671"/>
            <a:ext cx="12192000" cy="4829898"/>
          </a:xfrm>
          <a:prstGeom prst="rect">
            <a:avLst/>
          </a:prstGeom>
          <a:solidFill>
            <a:srgbClr val="1F1A62"/>
          </a:solidFill>
          <a:ln w="19050">
            <a:noFill/>
          </a:ln>
        </p:spPr>
      </p:pic>
      <p:sp>
        <p:nvSpPr>
          <p:cNvPr id="6" name="Rectangle 5">
            <a:extLst>
              <a:ext uri="{FF2B5EF4-FFF2-40B4-BE49-F238E27FC236}">
                <a16:creationId xmlns:a16="http://schemas.microsoft.com/office/drawing/2014/main" id="{F3EFCA48-5EED-4844-A8F2-BA2B31040510}"/>
              </a:ext>
            </a:extLst>
          </p:cNvPr>
          <p:cNvSpPr/>
          <p:nvPr/>
        </p:nvSpPr>
        <p:spPr>
          <a:xfrm>
            <a:off x="0" y="1290049"/>
            <a:ext cx="12192000" cy="4817520"/>
          </a:xfrm>
          <a:prstGeom prst="rect">
            <a:avLst/>
          </a:prstGeom>
          <a:solidFill>
            <a:srgbClr val="1B146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kumimoji="0" lang="en-US" sz="2800" b="0" i="0" u="none" strike="noStrike" kern="1200" cap="none" spc="0" normalizeH="0" baseline="0" noProof="0">
                <a:ln>
                  <a:noFill/>
                </a:ln>
                <a:effectLst/>
                <a:uLnTx/>
                <a:uFillTx/>
                <a:latin typeface="Helvetica"/>
                <a:cs typeface="Helvetica"/>
              </a:rPr>
              <a:t>Nearly </a:t>
            </a:r>
            <a:r>
              <a:rPr kumimoji="0" lang="en-US" sz="2800" b="1" i="0" u="none" strike="noStrike" kern="1200" cap="none" spc="0" normalizeH="0" baseline="0" noProof="0">
                <a:ln>
                  <a:noFill/>
                </a:ln>
                <a:solidFill>
                  <a:srgbClr val="FFE600"/>
                </a:solidFill>
                <a:effectLst/>
                <a:uLnTx/>
                <a:uFillTx/>
                <a:latin typeface="Helvetica"/>
                <a:cs typeface="Helvetica"/>
              </a:rPr>
              <a:t>4 in 10 </a:t>
            </a:r>
            <a:r>
              <a:rPr kumimoji="0" lang="en-US" sz="2800" b="0" i="0" u="none" strike="noStrike" kern="1200" cap="none" spc="0" normalizeH="0" baseline="0" noProof="0">
                <a:ln>
                  <a:noFill/>
                </a:ln>
                <a:effectLst/>
                <a:uLnTx/>
                <a:uFillTx/>
                <a:latin typeface="Helvetica"/>
                <a:cs typeface="Helvetica"/>
              </a:rPr>
              <a:t>AVOD users </a:t>
            </a:r>
            <a:r>
              <a:rPr kumimoji="0" lang="en-US" sz="2800" b="1" i="0" u="none" strike="noStrike" kern="1200" cap="none" spc="0" normalizeH="0" baseline="0" noProof="0">
                <a:ln>
                  <a:noFill/>
                </a:ln>
                <a:effectLst/>
                <a:uLnTx/>
                <a:uFillTx/>
                <a:latin typeface="Helvetica"/>
                <a:cs typeface="Helvetica"/>
              </a:rPr>
              <a:t>wish</a:t>
            </a:r>
            <a:r>
              <a:rPr lang="en-US" sz="2800">
                <a:latin typeface="Helvetica"/>
                <a:cs typeface="Helvetica"/>
              </a:rPr>
              <a:t> </a:t>
            </a:r>
            <a:endParaRPr lang="en-US">
              <a:latin typeface="Helvetica"/>
              <a:cs typeface="Helvetica"/>
            </a:endParaRPr>
          </a:p>
          <a:p>
            <a:pPr algn="ctr">
              <a:defRPr/>
            </a:pPr>
            <a:r>
              <a:rPr kumimoji="0" lang="en-US" sz="2800" b="0" i="0" u="none" strike="noStrike" kern="1200" cap="none" spc="0" normalizeH="0" baseline="0" noProof="0">
                <a:ln>
                  <a:noFill/>
                </a:ln>
                <a:effectLst/>
                <a:uLnTx/>
                <a:uFillTx/>
                <a:latin typeface="Helvetica"/>
                <a:cs typeface="Helvetica"/>
              </a:rPr>
              <a:t>there were </a:t>
            </a:r>
            <a:r>
              <a:rPr kumimoji="0" lang="en-US" sz="2800" b="1" i="0" u="none" strike="noStrike" kern="1200" cap="none" spc="0" normalizeH="0" baseline="0" noProof="0">
                <a:ln>
                  <a:noFill/>
                </a:ln>
                <a:effectLst/>
                <a:uLnTx/>
                <a:uFillTx/>
                <a:latin typeface="Helvetica"/>
                <a:cs typeface="Helvetica"/>
              </a:rPr>
              <a:t>more</a:t>
            </a:r>
            <a:r>
              <a:rPr kumimoji="0" lang="en-US" sz="2800" b="0" i="0" u="none" strike="noStrike" kern="1200" cap="none" spc="0" normalizeH="0" baseline="0" noProof="0">
                <a:ln>
                  <a:noFill/>
                </a:ln>
                <a:effectLst/>
                <a:uLnTx/>
                <a:uFillTx/>
                <a:latin typeface="Helvetica"/>
                <a:cs typeface="Helvetica"/>
              </a:rPr>
              <a:t> free streaming video services</a:t>
            </a:r>
            <a:r>
              <a:rPr lang="en-US" sz="2800">
                <a:latin typeface="Helvetica"/>
                <a:cs typeface="Helvetica"/>
              </a:rPr>
              <a:t> </a:t>
            </a:r>
            <a:endParaRPr lang="en-US"/>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Rectangle 11">
            <a:extLst>
              <a:ext uri="{FF2B5EF4-FFF2-40B4-BE49-F238E27FC236}">
                <a16:creationId xmlns:a16="http://schemas.microsoft.com/office/drawing/2014/main" id="{FCBDB492-9443-3D4A-8E9D-B3CECB95DCD7}"/>
              </a:ext>
            </a:extLst>
          </p:cNvPr>
          <p:cNvSpPr/>
          <p:nvPr/>
        </p:nvSpPr>
        <p:spPr>
          <a:xfrm>
            <a:off x="220402" y="390404"/>
            <a:ext cx="12014635" cy="523220"/>
          </a:xfrm>
          <a:prstGeom prst="rect">
            <a:avLst/>
          </a:prstGeom>
        </p:spPr>
        <p:txBody>
          <a:bodyPr wrap="square">
            <a:spAutoFit/>
          </a:bodyPr>
          <a:lstStyle/>
          <a:p>
            <a:r>
              <a:rPr lang="en-US" sz="2800" b="1">
                <a:solidFill>
                  <a:srgbClr val="1F1A62"/>
                </a:solidFill>
                <a:latin typeface="Helvetica" pitchFamily="2" charset="0"/>
              </a:rPr>
              <a:t>…And almost 40% hope </a:t>
            </a:r>
            <a:r>
              <a:rPr lang="en-US" sz="2800" b="1">
                <a:solidFill>
                  <a:srgbClr val="E84A99"/>
                </a:solidFill>
                <a:latin typeface="Helvetica" pitchFamily="2" charset="0"/>
              </a:rPr>
              <a:t>more</a:t>
            </a:r>
            <a:r>
              <a:rPr lang="en-US" sz="2800" b="1">
                <a:solidFill>
                  <a:srgbClr val="1F1A62"/>
                </a:solidFill>
                <a:latin typeface="Helvetica" pitchFamily="2" charset="0"/>
              </a:rPr>
              <a:t> ad-supported services </a:t>
            </a:r>
            <a:r>
              <a:rPr lang="en-US" sz="2800" b="1">
                <a:solidFill>
                  <a:srgbClr val="E84A99"/>
                </a:solidFill>
                <a:latin typeface="Helvetica" pitchFamily="2" charset="0"/>
              </a:rPr>
              <a:t>launch</a:t>
            </a:r>
            <a:r>
              <a:rPr lang="en-US" sz="2800" b="1">
                <a:solidFill>
                  <a:srgbClr val="1F1A62"/>
                </a:solidFill>
                <a:latin typeface="Helvetica" pitchFamily="2" charset="0"/>
              </a:rPr>
              <a:t>  </a:t>
            </a:r>
            <a:endParaRPr lang="en-US" sz="2800" b="1">
              <a:solidFill>
                <a:srgbClr val="E84A99"/>
              </a:solidFill>
              <a:latin typeface="Helvetica" pitchFamily="2" charset="0"/>
            </a:endParaRPr>
          </a:p>
        </p:txBody>
      </p:sp>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4" name="TextBox 3">
            <a:extLst>
              <a:ext uri="{FF2B5EF4-FFF2-40B4-BE49-F238E27FC236}">
                <a16:creationId xmlns:a16="http://schemas.microsoft.com/office/drawing/2014/main" id="{7EBE5C24-A2FC-4B1E-B286-2F41E2449D30}"/>
              </a:ext>
            </a:extLst>
          </p:cNvPr>
          <p:cNvSpPr txBox="1"/>
          <p:nvPr/>
        </p:nvSpPr>
        <p:spPr>
          <a:xfrm>
            <a:off x="456264" y="6251247"/>
            <a:ext cx="1135949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VAB / Lucid ‘COVID-19 Streaming Behavior Survey,’ June 2020. Survey base: A18+ in households with access to streaming services and have viewed content on streaming services (n=1,000)</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Q10.Which of the following statements describe your views on free streaming services? (e.g., Tubi, Pluto, Crackle , etc.)</a:t>
            </a:r>
          </a:p>
        </p:txBody>
      </p:sp>
    </p:spTree>
    <p:extLst>
      <p:ext uri="{BB962C8B-B14F-4D97-AF65-F5344CB8AC3E}">
        <p14:creationId xmlns:p14="http://schemas.microsoft.com/office/powerpoint/2010/main" val="26803689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61F79FAD-8895-4DAE-AD15-79A460366259}"/>
              </a:ext>
            </a:extLst>
          </p:cNvPr>
          <p:cNvSpPr/>
          <p:nvPr/>
        </p:nvSpPr>
        <p:spPr>
          <a:xfrm>
            <a:off x="-37214" y="1696163"/>
            <a:ext cx="12224354" cy="442353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Rectangle 11">
            <a:extLst>
              <a:ext uri="{FF2B5EF4-FFF2-40B4-BE49-F238E27FC236}">
                <a16:creationId xmlns:a16="http://schemas.microsoft.com/office/drawing/2014/main" id="{FCBDB492-9443-3D4A-8E9D-B3CECB95DCD7}"/>
              </a:ext>
            </a:extLst>
          </p:cNvPr>
          <p:cNvSpPr/>
          <p:nvPr/>
        </p:nvSpPr>
        <p:spPr>
          <a:xfrm>
            <a:off x="128695" y="448162"/>
            <a:ext cx="12014635" cy="830997"/>
          </a:xfrm>
          <a:prstGeom prst="rect">
            <a:avLst/>
          </a:prstGeom>
        </p:spPr>
        <p:txBody>
          <a:bodyPr wrap="square" lIns="91440" tIns="45720" rIns="91440" bIns="45720" anchor="t">
            <a:spAutoFit/>
          </a:bodyPr>
          <a:lstStyle/>
          <a:p>
            <a:r>
              <a:rPr lang="en-US" sz="2400" b="1">
                <a:solidFill>
                  <a:srgbClr val="1F1A62"/>
                </a:solidFill>
                <a:latin typeface="Helvetica"/>
                <a:cs typeface="Helvetica"/>
              </a:rPr>
              <a:t>Why? Viewers are </a:t>
            </a:r>
            <a:r>
              <a:rPr lang="en-US" sz="2400" b="1">
                <a:solidFill>
                  <a:srgbClr val="E84A99"/>
                </a:solidFill>
                <a:latin typeface="Helvetica"/>
                <a:cs typeface="Helvetica"/>
              </a:rPr>
              <a:t>not deterred by advertising, </a:t>
            </a:r>
            <a:r>
              <a:rPr lang="en-US" sz="2400" b="1">
                <a:solidFill>
                  <a:srgbClr val="1F1A62"/>
                </a:solidFill>
                <a:latin typeface="Helvetica"/>
                <a:cs typeface="Helvetica"/>
              </a:rPr>
              <a:t>in fact they acknowledge that ads make their viewing experience more affordable</a:t>
            </a:r>
          </a:p>
        </p:txBody>
      </p:sp>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3" name="TextBox 2">
            <a:extLst>
              <a:ext uri="{FF2B5EF4-FFF2-40B4-BE49-F238E27FC236}">
                <a16:creationId xmlns:a16="http://schemas.microsoft.com/office/drawing/2014/main" id="{C8BB3FED-F711-4280-A39F-FDC53A75277C}"/>
              </a:ext>
            </a:extLst>
          </p:cNvPr>
          <p:cNvSpPr txBox="1"/>
          <p:nvPr/>
        </p:nvSpPr>
        <p:spPr>
          <a:xfrm>
            <a:off x="2477281" y="1957113"/>
            <a:ext cx="74451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Which of the following statements about streaming video content do you agree with?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of respondents who agree completely	</a:t>
            </a:r>
          </a:p>
        </p:txBody>
      </p:sp>
      <p:sp>
        <p:nvSpPr>
          <p:cNvPr id="4" name="TextBox 3">
            <a:extLst>
              <a:ext uri="{FF2B5EF4-FFF2-40B4-BE49-F238E27FC236}">
                <a16:creationId xmlns:a16="http://schemas.microsoft.com/office/drawing/2014/main" id="{7EBE5C24-A2FC-4B1E-B286-2F41E2449D30}"/>
              </a:ext>
            </a:extLst>
          </p:cNvPr>
          <p:cNvSpPr txBox="1"/>
          <p:nvPr/>
        </p:nvSpPr>
        <p:spPr>
          <a:xfrm>
            <a:off x="456264" y="6155664"/>
            <a:ext cx="11359499"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VAB / Lucid ‘COVID-19 Streaming Behavior Survey,’ June 2020. Survey base: A18+ in households with access to streaming services and have viewed content on streaming services  (n=1,000)</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Q10. Which of the following statements describe your views on free streaming services? Q12. Which of the following statements about advertisements that appear in streaming services that have ads do you agree with? Does not equal 100% due to the ability to choose multiple responses. </a:t>
            </a:r>
            <a:r>
              <a:rPr kumimoji="0" lang="en-US" sz="7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AVOD Users</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 respondents who regularly watch free subscription streaming services with commercials (e.g., Crackle, Pluto TV, Tubi TV) (n= 298).</a:t>
            </a:r>
          </a:p>
        </p:txBody>
      </p:sp>
      <p:sp>
        <p:nvSpPr>
          <p:cNvPr id="36" name="TextBox 35">
            <a:extLst>
              <a:ext uri="{FF2B5EF4-FFF2-40B4-BE49-F238E27FC236}">
                <a16:creationId xmlns:a16="http://schemas.microsoft.com/office/drawing/2014/main" id="{3734C4B9-BC99-4320-8283-996E6AA5726D}"/>
              </a:ext>
            </a:extLst>
          </p:cNvPr>
          <p:cNvSpPr txBox="1"/>
          <p:nvPr/>
        </p:nvSpPr>
        <p:spPr>
          <a:xfrm>
            <a:off x="1657018" y="2671529"/>
            <a:ext cx="3560636"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“I appreciate the fact that ads are making this service cheaper for me”</a:t>
            </a:r>
          </a:p>
        </p:txBody>
      </p:sp>
      <p:sp>
        <p:nvSpPr>
          <p:cNvPr id="38" name="TextBox 37">
            <a:extLst>
              <a:ext uri="{FF2B5EF4-FFF2-40B4-BE49-F238E27FC236}">
                <a16:creationId xmlns:a16="http://schemas.microsoft.com/office/drawing/2014/main" id="{1CF91C96-8997-491A-B3AF-BC5CF8D070D9}"/>
              </a:ext>
            </a:extLst>
          </p:cNvPr>
          <p:cNvSpPr txBox="1"/>
          <p:nvPr/>
        </p:nvSpPr>
        <p:spPr>
          <a:xfrm>
            <a:off x="7077772" y="2671529"/>
            <a:ext cx="347461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srgbClr val="1B1464"/>
                </a:solidFill>
                <a:effectLst/>
                <a:uLnTx/>
                <a:uFillTx/>
                <a:latin typeface="Helvetica" panose="020B0403020202020204" pitchFamily="34" charset="0"/>
                <a:ea typeface="+mn-ea"/>
                <a:cs typeface="+mn-cs"/>
              </a:rPr>
              <a:t>“I don’t mind seeing ads in free streaming programming”</a:t>
            </a:r>
          </a:p>
        </p:txBody>
      </p:sp>
      <p:grpSp>
        <p:nvGrpSpPr>
          <p:cNvPr id="6" name="Group 5">
            <a:extLst>
              <a:ext uri="{FF2B5EF4-FFF2-40B4-BE49-F238E27FC236}">
                <a16:creationId xmlns:a16="http://schemas.microsoft.com/office/drawing/2014/main" id="{088954C0-7774-4AD7-B7DE-1E3904F8849E}"/>
              </a:ext>
            </a:extLst>
          </p:cNvPr>
          <p:cNvGrpSpPr/>
          <p:nvPr/>
        </p:nvGrpSpPr>
        <p:grpSpPr>
          <a:xfrm>
            <a:off x="2648517" y="3378593"/>
            <a:ext cx="1703893" cy="932033"/>
            <a:chOff x="4784559" y="3444125"/>
            <a:chExt cx="1703893" cy="932033"/>
          </a:xfrm>
        </p:grpSpPr>
        <p:sp>
          <p:nvSpPr>
            <p:cNvPr id="20" name="Rectangle: Rounded Corners 19">
              <a:extLst>
                <a:ext uri="{FF2B5EF4-FFF2-40B4-BE49-F238E27FC236}">
                  <a16:creationId xmlns:a16="http://schemas.microsoft.com/office/drawing/2014/main" id="{F07A6253-9A0A-4C8C-BA2C-98A998810462}"/>
                </a:ext>
              </a:extLst>
            </p:cNvPr>
            <p:cNvSpPr/>
            <p:nvPr/>
          </p:nvSpPr>
          <p:spPr>
            <a:xfrm>
              <a:off x="4784559" y="3444125"/>
              <a:ext cx="1703893" cy="932033"/>
            </a:xfrm>
            <a:prstGeom prst="roundRect">
              <a:avLst/>
            </a:prstGeom>
            <a:solidFill>
              <a:srgbClr val="1F1A62"/>
            </a:solidFill>
            <a:ln w="28575">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1"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58" name="TextBox 57">
              <a:extLst>
                <a:ext uri="{FF2B5EF4-FFF2-40B4-BE49-F238E27FC236}">
                  <a16:creationId xmlns:a16="http://schemas.microsoft.com/office/drawing/2014/main" id="{37DBDB27-D47F-46BF-9B5B-1AA5A7BCDAD6}"/>
                </a:ext>
              </a:extLst>
            </p:cNvPr>
            <p:cNvSpPr txBox="1"/>
            <p:nvPr/>
          </p:nvSpPr>
          <p:spPr>
            <a:xfrm>
              <a:off x="4835629" y="3514625"/>
              <a:ext cx="159201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bg1"/>
                  </a:solidFill>
                  <a:effectLst/>
                  <a:uLnTx/>
                  <a:uFillTx/>
                  <a:latin typeface="Helvetica" panose="020B0403020202020204" pitchFamily="34" charset="0"/>
                  <a:ea typeface="+mn-ea"/>
                  <a:cs typeface="+mn-cs"/>
                </a:rPr>
                <a:t>AVOD Users</a:t>
              </a:r>
            </a:p>
          </p:txBody>
        </p:sp>
        <p:sp>
          <p:nvSpPr>
            <p:cNvPr id="60" name="TextBox 59">
              <a:extLst>
                <a:ext uri="{FF2B5EF4-FFF2-40B4-BE49-F238E27FC236}">
                  <a16:creationId xmlns:a16="http://schemas.microsoft.com/office/drawing/2014/main" id="{1B2C30E8-F56A-47E0-A0A5-CE69D159BCEF}"/>
                </a:ext>
              </a:extLst>
            </p:cNvPr>
            <p:cNvSpPr txBox="1"/>
            <p:nvPr/>
          </p:nvSpPr>
          <p:spPr>
            <a:xfrm>
              <a:off x="4835629" y="3823247"/>
              <a:ext cx="159201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1"/>
                  </a:solidFill>
                  <a:effectLst/>
                  <a:uLnTx/>
                  <a:uFillTx/>
                  <a:latin typeface="Helvetica" panose="020B0403020202020204" pitchFamily="34" charset="0"/>
                  <a:ea typeface="+mn-ea"/>
                  <a:cs typeface="+mn-cs"/>
                </a:rPr>
                <a:t>53%</a:t>
              </a:r>
            </a:p>
          </p:txBody>
        </p:sp>
      </p:grpSp>
      <p:grpSp>
        <p:nvGrpSpPr>
          <p:cNvPr id="5" name="Group 4">
            <a:extLst>
              <a:ext uri="{FF2B5EF4-FFF2-40B4-BE49-F238E27FC236}">
                <a16:creationId xmlns:a16="http://schemas.microsoft.com/office/drawing/2014/main" id="{41A246BC-0D74-40FA-A0DA-8E1EFF35C54E}"/>
              </a:ext>
            </a:extLst>
          </p:cNvPr>
          <p:cNvGrpSpPr/>
          <p:nvPr/>
        </p:nvGrpSpPr>
        <p:grpSpPr>
          <a:xfrm>
            <a:off x="1501780" y="4530159"/>
            <a:ext cx="1703893" cy="932033"/>
            <a:chOff x="6633652" y="3429000"/>
            <a:chExt cx="1703893" cy="932033"/>
          </a:xfrm>
        </p:grpSpPr>
        <p:sp>
          <p:nvSpPr>
            <p:cNvPr id="22" name="Rectangle: Rounded Corners 21">
              <a:extLst>
                <a:ext uri="{FF2B5EF4-FFF2-40B4-BE49-F238E27FC236}">
                  <a16:creationId xmlns:a16="http://schemas.microsoft.com/office/drawing/2014/main" id="{F753C341-7E7F-44F1-B47F-06C7EBE64A24}"/>
                </a:ext>
              </a:extLst>
            </p:cNvPr>
            <p:cNvSpPr/>
            <p:nvPr/>
          </p:nvSpPr>
          <p:spPr>
            <a:xfrm>
              <a:off x="6633652" y="3429000"/>
              <a:ext cx="1703893" cy="932033"/>
            </a:xfrm>
            <a:prstGeom prst="roundRect">
              <a:avLst/>
            </a:prstGeom>
            <a:solidFill>
              <a:srgbClr val="00C0F3"/>
            </a:solidFill>
            <a:ln w="28575">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1"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62" name="TextBox 61">
              <a:extLst>
                <a:ext uri="{FF2B5EF4-FFF2-40B4-BE49-F238E27FC236}">
                  <a16:creationId xmlns:a16="http://schemas.microsoft.com/office/drawing/2014/main" id="{17C00224-0C9B-421D-887C-5967745F4516}"/>
                </a:ext>
              </a:extLst>
            </p:cNvPr>
            <p:cNvSpPr txBox="1"/>
            <p:nvPr/>
          </p:nvSpPr>
          <p:spPr>
            <a:xfrm>
              <a:off x="6684722" y="3499500"/>
              <a:ext cx="159201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bg1"/>
                  </a:solidFill>
                  <a:effectLst/>
                  <a:uLnTx/>
                  <a:uFillTx/>
                  <a:latin typeface="Helvetica" panose="020B0403020202020204" pitchFamily="34" charset="0"/>
                  <a:ea typeface="+mn-ea"/>
                  <a:cs typeface="+mn-cs"/>
                </a:rPr>
                <a:t>A18-34</a:t>
              </a:r>
            </a:p>
          </p:txBody>
        </p:sp>
        <p:sp>
          <p:nvSpPr>
            <p:cNvPr id="64" name="TextBox 63">
              <a:extLst>
                <a:ext uri="{FF2B5EF4-FFF2-40B4-BE49-F238E27FC236}">
                  <a16:creationId xmlns:a16="http://schemas.microsoft.com/office/drawing/2014/main" id="{A12CDD5D-F3A6-4844-9D39-82A047DCC2A2}"/>
                </a:ext>
              </a:extLst>
            </p:cNvPr>
            <p:cNvSpPr txBox="1"/>
            <p:nvPr/>
          </p:nvSpPr>
          <p:spPr>
            <a:xfrm>
              <a:off x="6684722" y="3808122"/>
              <a:ext cx="159201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1"/>
                  </a:solidFill>
                  <a:effectLst/>
                  <a:uLnTx/>
                  <a:uFillTx/>
                  <a:latin typeface="Helvetica" panose="020B0403020202020204" pitchFamily="34" charset="0"/>
                  <a:ea typeface="+mn-ea"/>
                  <a:cs typeface="+mn-cs"/>
                </a:rPr>
                <a:t>41%</a:t>
              </a:r>
            </a:p>
          </p:txBody>
        </p:sp>
      </p:grpSp>
      <p:grpSp>
        <p:nvGrpSpPr>
          <p:cNvPr id="2" name="Group 1">
            <a:extLst>
              <a:ext uri="{FF2B5EF4-FFF2-40B4-BE49-F238E27FC236}">
                <a16:creationId xmlns:a16="http://schemas.microsoft.com/office/drawing/2014/main" id="{DAF017DE-9ADF-41D4-9C7A-5A8F1CBCECBC}"/>
              </a:ext>
            </a:extLst>
          </p:cNvPr>
          <p:cNvGrpSpPr/>
          <p:nvPr/>
        </p:nvGrpSpPr>
        <p:grpSpPr>
          <a:xfrm>
            <a:off x="3719358" y="4530160"/>
            <a:ext cx="1703893" cy="932033"/>
            <a:chOff x="4788464" y="4509618"/>
            <a:chExt cx="1703893" cy="932033"/>
          </a:xfrm>
        </p:grpSpPr>
        <p:sp>
          <p:nvSpPr>
            <p:cNvPr id="24" name="Rectangle: Rounded Corners 23">
              <a:extLst>
                <a:ext uri="{FF2B5EF4-FFF2-40B4-BE49-F238E27FC236}">
                  <a16:creationId xmlns:a16="http://schemas.microsoft.com/office/drawing/2014/main" id="{DCC110EB-2383-4C5C-9E88-E9BACBA74556}"/>
                </a:ext>
              </a:extLst>
            </p:cNvPr>
            <p:cNvSpPr/>
            <p:nvPr/>
          </p:nvSpPr>
          <p:spPr>
            <a:xfrm>
              <a:off x="4788464" y="4509618"/>
              <a:ext cx="1703893" cy="932033"/>
            </a:xfrm>
            <a:prstGeom prst="roundRect">
              <a:avLst/>
            </a:prstGeom>
            <a:solidFill>
              <a:srgbClr val="66C5AD"/>
            </a:solidFill>
            <a:ln w="28575">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1" u="none" strike="noStrike" kern="1200" cap="none" spc="0" normalizeH="0" baseline="0" noProof="0">
                <a:ln>
                  <a:noFill/>
                </a:ln>
                <a:solidFill>
                  <a:schemeClr val="bg1"/>
                </a:solidFill>
                <a:effectLst/>
                <a:uLnTx/>
                <a:uFillTx/>
                <a:latin typeface="Helvetica" panose="020B0403020202020204" pitchFamily="34" charset="0"/>
                <a:ea typeface="+mn-ea"/>
                <a:cs typeface="+mn-cs"/>
              </a:endParaRPr>
            </a:p>
          </p:txBody>
        </p:sp>
        <p:sp>
          <p:nvSpPr>
            <p:cNvPr id="66" name="TextBox 65">
              <a:extLst>
                <a:ext uri="{FF2B5EF4-FFF2-40B4-BE49-F238E27FC236}">
                  <a16:creationId xmlns:a16="http://schemas.microsoft.com/office/drawing/2014/main" id="{9825F14C-D280-4AFB-98F3-C6708B8EE266}"/>
                </a:ext>
              </a:extLst>
            </p:cNvPr>
            <p:cNvSpPr txBox="1"/>
            <p:nvPr/>
          </p:nvSpPr>
          <p:spPr>
            <a:xfrm>
              <a:off x="4839534" y="4580118"/>
              <a:ext cx="159201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bg1"/>
                  </a:solidFill>
                  <a:effectLst/>
                  <a:uLnTx/>
                  <a:uFillTx/>
                  <a:latin typeface="Helvetica" panose="020B0403020202020204" pitchFamily="34" charset="0"/>
                  <a:ea typeface="+mn-ea"/>
                  <a:cs typeface="+mn-cs"/>
                </a:rPr>
                <a:t>A35-54</a:t>
              </a:r>
            </a:p>
          </p:txBody>
        </p:sp>
        <p:sp>
          <p:nvSpPr>
            <p:cNvPr id="68" name="TextBox 67">
              <a:extLst>
                <a:ext uri="{FF2B5EF4-FFF2-40B4-BE49-F238E27FC236}">
                  <a16:creationId xmlns:a16="http://schemas.microsoft.com/office/drawing/2014/main" id="{5B900782-96CF-4395-B1A3-FD482EF84707}"/>
                </a:ext>
              </a:extLst>
            </p:cNvPr>
            <p:cNvSpPr txBox="1"/>
            <p:nvPr/>
          </p:nvSpPr>
          <p:spPr>
            <a:xfrm>
              <a:off x="4839534" y="4888740"/>
              <a:ext cx="159201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1"/>
                  </a:solidFill>
                  <a:effectLst/>
                  <a:uLnTx/>
                  <a:uFillTx/>
                  <a:latin typeface="Helvetica" panose="020B0403020202020204" pitchFamily="34" charset="0"/>
                  <a:ea typeface="+mn-ea"/>
                  <a:cs typeface="+mn-cs"/>
                </a:rPr>
                <a:t>35%</a:t>
              </a:r>
            </a:p>
          </p:txBody>
        </p:sp>
      </p:grpSp>
      <p:grpSp>
        <p:nvGrpSpPr>
          <p:cNvPr id="9" name="Group 8">
            <a:extLst>
              <a:ext uri="{FF2B5EF4-FFF2-40B4-BE49-F238E27FC236}">
                <a16:creationId xmlns:a16="http://schemas.microsoft.com/office/drawing/2014/main" id="{D0BED61C-5C0C-4FA1-B4FF-CB9D6E8A4F08}"/>
              </a:ext>
            </a:extLst>
          </p:cNvPr>
          <p:cNvGrpSpPr/>
          <p:nvPr/>
        </p:nvGrpSpPr>
        <p:grpSpPr>
          <a:xfrm>
            <a:off x="8007207" y="3378593"/>
            <a:ext cx="1703893" cy="932033"/>
            <a:chOff x="8553454" y="3444169"/>
            <a:chExt cx="1703893" cy="932033"/>
          </a:xfrm>
        </p:grpSpPr>
        <p:sp>
          <p:nvSpPr>
            <p:cNvPr id="30" name="Rectangle: Rounded Corners 29">
              <a:extLst>
                <a:ext uri="{FF2B5EF4-FFF2-40B4-BE49-F238E27FC236}">
                  <a16:creationId xmlns:a16="http://schemas.microsoft.com/office/drawing/2014/main" id="{804A9898-44DF-41BA-BE51-0A10EF91B56A}"/>
                </a:ext>
              </a:extLst>
            </p:cNvPr>
            <p:cNvSpPr/>
            <p:nvPr/>
          </p:nvSpPr>
          <p:spPr>
            <a:xfrm>
              <a:off x="8553454" y="3444169"/>
              <a:ext cx="1703893" cy="932033"/>
            </a:xfrm>
            <a:prstGeom prst="roundRect">
              <a:avLst/>
            </a:prstGeom>
            <a:solidFill>
              <a:srgbClr val="1B1464"/>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1"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76" name="TextBox 75">
              <a:extLst>
                <a:ext uri="{FF2B5EF4-FFF2-40B4-BE49-F238E27FC236}">
                  <a16:creationId xmlns:a16="http://schemas.microsoft.com/office/drawing/2014/main" id="{74CC5E26-8AD5-402B-90BA-5E945EAACBBE}"/>
                </a:ext>
              </a:extLst>
            </p:cNvPr>
            <p:cNvSpPr txBox="1"/>
            <p:nvPr/>
          </p:nvSpPr>
          <p:spPr>
            <a:xfrm>
              <a:off x="8615065" y="3510441"/>
              <a:ext cx="159201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AVOD Users</a:t>
              </a:r>
            </a:p>
          </p:txBody>
        </p:sp>
        <p:sp>
          <p:nvSpPr>
            <p:cNvPr id="84" name="TextBox 83">
              <a:extLst>
                <a:ext uri="{FF2B5EF4-FFF2-40B4-BE49-F238E27FC236}">
                  <a16:creationId xmlns:a16="http://schemas.microsoft.com/office/drawing/2014/main" id="{A8A48519-5F1E-44AF-A778-DEFCF7868A2A}"/>
                </a:ext>
              </a:extLst>
            </p:cNvPr>
            <p:cNvSpPr txBox="1"/>
            <p:nvPr/>
          </p:nvSpPr>
          <p:spPr>
            <a:xfrm>
              <a:off x="8600358" y="3809971"/>
              <a:ext cx="159201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1"/>
                  </a:solidFill>
                  <a:effectLst/>
                  <a:uLnTx/>
                  <a:uFillTx/>
                  <a:latin typeface="Helvetica" panose="020B0403020202020204" pitchFamily="34" charset="0"/>
                  <a:ea typeface="+mn-ea"/>
                  <a:cs typeface="+mn-cs"/>
                </a:rPr>
                <a:t>35%</a:t>
              </a:r>
            </a:p>
          </p:txBody>
        </p:sp>
      </p:grpSp>
      <p:grpSp>
        <p:nvGrpSpPr>
          <p:cNvPr id="10" name="Group 9">
            <a:extLst>
              <a:ext uri="{FF2B5EF4-FFF2-40B4-BE49-F238E27FC236}">
                <a16:creationId xmlns:a16="http://schemas.microsoft.com/office/drawing/2014/main" id="{19ABBEA2-877F-420F-9F9F-CDC20FB9724E}"/>
              </a:ext>
            </a:extLst>
          </p:cNvPr>
          <p:cNvGrpSpPr/>
          <p:nvPr/>
        </p:nvGrpSpPr>
        <p:grpSpPr>
          <a:xfrm>
            <a:off x="7063065" y="4530159"/>
            <a:ext cx="1718600" cy="932033"/>
            <a:chOff x="7728572" y="4614487"/>
            <a:chExt cx="1718600" cy="932033"/>
          </a:xfrm>
        </p:grpSpPr>
        <p:sp>
          <p:nvSpPr>
            <p:cNvPr id="32" name="Rectangle: Rounded Corners 31">
              <a:extLst>
                <a:ext uri="{FF2B5EF4-FFF2-40B4-BE49-F238E27FC236}">
                  <a16:creationId xmlns:a16="http://schemas.microsoft.com/office/drawing/2014/main" id="{9FC50A2E-30BC-4523-856A-20E476C08E3D}"/>
                </a:ext>
              </a:extLst>
            </p:cNvPr>
            <p:cNvSpPr/>
            <p:nvPr/>
          </p:nvSpPr>
          <p:spPr>
            <a:xfrm>
              <a:off x="7743279" y="4614487"/>
              <a:ext cx="1703893" cy="932033"/>
            </a:xfrm>
            <a:prstGeom prst="roundRect">
              <a:avLst/>
            </a:prstGeom>
            <a:solidFill>
              <a:srgbClr val="00C0F3"/>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1"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grpSp>
          <p:nvGrpSpPr>
            <p:cNvPr id="8" name="Group 7">
              <a:extLst>
                <a:ext uri="{FF2B5EF4-FFF2-40B4-BE49-F238E27FC236}">
                  <a16:creationId xmlns:a16="http://schemas.microsoft.com/office/drawing/2014/main" id="{8DE937AA-D496-44B8-8B57-EE21F3DA348C}"/>
                </a:ext>
              </a:extLst>
            </p:cNvPr>
            <p:cNvGrpSpPr/>
            <p:nvPr/>
          </p:nvGrpSpPr>
          <p:grpSpPr>
            <a:xfrm>
              <a:off x="7728572" y="4645992"/>
              <a:ext cx="1703893" cy="761195"/>
              <a:chOff x="10429956" y="3511336"/>
              <a:chExt cx="1703893" cy="761195"/>
            </a:xfrm>
          </p:grpSpPr>
          <p:sp>
            <p:nvSpPr>
              <p:cNvPr id="78" name="TextBox 77">
                <a:extLst>
                  <a:ext uri="{FF2B5EF4-FFF2-40B4-BE49-F238E27FC236}">
                    <a16:creationId xmlns:a16="http://schemas.microsoft.com/office/drawing/2014/main" id="{D14F393A-B6BF-4772-8350-A0A048EF7B0E}"/>
                  </a:ext>
                </a:extLst>
              </p:cNvPr>
              <p:cNvSpPr txBox="1"/>
              <p:nvPr/>
            </p:nvSpPr>
            <p:spPr>
              <a:xfrm>
                <a:off x="10444663" y="3511336"/>
                <a:ext cx="168918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A18-34</a:t>
                </a:r>
              </a:p>
            </p:txBody>
          </p:sp>
          <p:sp>
            <p:nvSpPr>
              <p:cNvPr id="86" name="TextBox 85">
                <a:extLst>
                  <a:ext uri="{FF2B5EF4-FFF2-40B4-BE49-F238E27FC236}">
                    <a16:creationId xmlns:a16="http://schemas.microsoft.com/office/drawing/2014/main" id="{2B1E108F-5425-46C4-A5B7-FA2ED5209766}"/>
                  </a:ext>
                </a:extLst>
              </p:cNvPr>
              <p:cNvSpPr txBox="1"/>
              <p:nvPr/>
            </p:nvSpPr>
            <p:spPr>
              <a:xfrm>
                <a:off x="10429956" y="3810866"/>
                <a:ext cx="170389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25%</a:t>
                </a:r>
              </a:p>
            </p:txBody>
          </p:sp>
        </p:grpSp>
      </p:grpSp>
      <p:grpSp>
        <p:nvGrpSpPr>
          <p:cNvPr id="7" name="Group 6">
            <a:extLst>
              <a:ext uri="{FF2B5EF4-FFF2-40B4-BE49-F238E27FC236}">
                <a16:creationId xmlns:a16="http://schemas.microsoft.com/office/drawing/2014/main" id="{159238AC-B9BD-4064-8C32-1FBEE9C710D7}"/>
              </a:ext>
            </a:extLst>
          </p:cNvPr>
          <p:cNvGrpSpPr/>
          <p:nvPr/>
        </p:nvGrpSpPr>
        <p:grpSpPr>
          <a:xfrm>
            <a:off x="9131522" y="4530158"/>
            <a:ext cx="1703893" cy="932033"/>
            <a:chOff x="8557359" y="4509662"/>
            <a:chExt cx="1703893" cy="932033"/>
          </a:xfrm>
        </p:grpSpPr>
        <p:sp>
          <p:nvSpPr>
            <p:cNvPr id="34" name="Rectangle: Rounded Corners 33">
              <a:extLst>
                <a:ext uri="{FF2B5EF4-FFF2-40B4-BE49-F238E27FC236}">
                  <a16:creationId xmlns:a16="http://schemas.microsoft.com/office/drawing/2014/main" id="{38946345-C9D5-4F5F-9F95-68DDDBB5D416}"/>
                </a:ext>
              </a:extLst>
            </p:cNvPr>
            <p:cNvSpPr/>
            <p:nvPr/>
          </p:nvSpPr>
          <p:spPr>
            <a:xfrm>
              <a:off x="8557359" y="4509662"/>
              <a:ext cx="1703893" cy="932033"/>
            </a:xfrm>
            <a:prstGeom prst="roundRect">
              <a:avLst/>
            </a:prstGeom>
            <a:solidFill>
              <a:srgbClr val="66C5AD"/>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1" u="none" strike="noStrike" kern="1200" cap="none" spc="0" normalizeH="0" baseline="0" noProof="0">
                <a:ln>
                  <a:noFill/>
                </a:ln>
                <a:solidFill>
                  <a:schemeClr val="bg1"/>
                </a:solidFill>
                <a:effectLst/>
                <a:uLnTx/>
                <a:uFillTx/>
                <a:latin typeface="Helvetica" panose="020B0403020202020204" pitchFamily="34" charset="0"/>
                <a:ea typeface="+mn-ea"/>
                <a:cs typeface="+mn-cs"/>
              </a:endParaRPr>
            </a:p>
          </p:txBody>
        </p:sp>
        <p:sp>
          <p:nvSpPr>
            <p:cNvPr id="80" name="TextBox 79">
              <a:extLst>
                <a:ext uri="{FF2B5EF4-FFF2-40B4-BE49-F238E27FC236}">
                  <a16:creationId xmlns:a16="http://schemas.microsoft.com/office/drawing/2014/main" id="{DE26602C-C008-4DE8-9B71-030EA95D770B}"/>
                </a:ext>
              </a:extLst>
            </p:cNvPr>
            <p:cNvSpPr txBox="1"/>
            <p:nvPr/>
          </p:nvSpPr>
          <p:spPr>
            <a:xfrm>
              <a:off x="8618970" y="4575934"/>
              <a:ext cx="159201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bg1"/>
                  </a:solidFill>
                  <a:effectLst/>
                  <a:uLnTx/>
                  <a:uFillTx/>
                  <a:latin typeface="Helvetica" panose="020B0403020202020204" pitchFamily="34" charset="0"/>
                  <a:ea typeface="+mn-ea"/>
                  <a:cs typeface="+mn-cs"/>
                </a:rPr>
                <a:t>A35-44</a:t>
              </a:r>
            </a:p>
          </p:txBody>
        </p:sp>
        <p:sp>
          <p:nvSpPr>
            <p:cNvPr id="88" name="TextBox 87">
              <a:extLst>
                <a:ext uri="{FF2B5EF4-FFF2-40B4-BE49-F238E27FC236}">
                  <a16:creationId xmlns:a16="http://schemas.microsoft.com/office/drawing/2014/main" id="{17CBF5DF-7C30-46CB-954B-FA7791128E1A}"/>
                </a:ext>
              </a:extLst>
            </p:cNvPr>
            <p:cNvSpPr txBox="1"/>
            <p:nvPr/>
          </p:nvSpPr>
          <p:spPr>
            <a:xfrm>
              <a:off x="8604263" y="4875464"/>
              <a:ext cx="159201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1"/>
                  </a:solidFill>
                  <a:effectLst/>
                  <a:uLnTx/>
                  <a:uFillTx/>
                  <a:latin typeface="Helvetica" panose="020B0403020202020204" pitchFamily="34" charset="0"/>
                  <a:ea typeface="+mn-ea"/>
                  <a:cs typeface="+mn-cs"/>
                </a:rPr>
                <a:t>30%</a:t>
              </a:r>
            </a:p>
          </p:txBody>
        </p:sp>
      </p:grpSp>
    </p:spTree>
    <p:extLst>
      <p:ext uri="{BB962C8B-B14F-4D97-AF65-F5344CB8AC3E}">
        <p14:creationId xmlns:p14="http://schemas.microsoft.com/office/powerpoint/2010/main" val="18578192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wo people sitting on a bed&#10;&#10;Description automatically generated">
            <a:extLst>
              <a:ext uri="{FF2B5EF4-FFF2-40B4-BE49-F238E27FC236}">
                <a16:creationId xmlns:a16="http://schemas.microsoft.com/office/drawing/2014/main" id="{AB280D77-0D07-46DD-90AA-1032E9CEECA8}"/>
              </a:ext>
            </a:extLst>
          </p:cNvPr>
          <p:cNvPicPr>
            <a:picLocks noChangeAspect="1"/>
          </p:cNvPicPr>
          <p:nvPr/>
        </p:nvPicPr>
        <p:blipFill rotWithShape="1">
          <a:blip r:embed="rId2">
            <a:extLst>
              <a:ext uri="{28A0092B-C50C-407E-A947-70E740481C1C}">
                <a14:useLocalDpi xmlns:a14="http://schemas.microsoft.com/office/drawing/2010/main" val="0"/>
              </a:ext>
            </a:extLst>
          </a:blip>
          <a:srcRect l="8827" r="11279"/>
          <a:stretch/>
        </p:blipFill>
        <p:spPr>
          <a:xfrm>
            <a:off x="0" y="1696163"/>
            <a:ext cx="5355771" cy="4473830"/>
          </a:xfrm>
          <a:prstGeom prst="rect">
            <a:avLst/>
          </a:prstGeom>
        </p:spPr>
      </p:pic>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Rectangle 11">
            <a:extLst>
              <a:ext uri="{FF2B5EF4-FFF2-40B4-BE49-F238E27FC236}">
                <a16:creationId xmlns:a16="http://schemas.microsoft.com/office/drawing/2014/main" id="{FCBDB492-9443-3D4A-8E9D-B3CECB95DCD7}"/>
              </a:ext>
            </a:extLst>
          </p:cNvPr>
          <p:cNvSpPr/>
          <p:nvPr/>
        </p:nvSpPr>
        <p:spPr>
          <a:xfrm>
            <a:off x="128695" y="393410"/>
            <a:ext cx="12014635" cy="830997"/>
          </a:xfrm>
          <a:prstGeom prst="rect">
            <a:avLst/>
          </a:prstGeom>
        </p:spPr>
        <p:txBody>
          <a:bodyPr wrap="square" lIns="91440" tIns="45720" rIns="91440" bIns="45720" anchor="t">
            <a:spAutoFit/>
          </a:bodyPr>
          <a:lstStyle/>
          <a:p>
            <a:r>
              <a:rPr lang="en-US" sz="2400" b="1">
                <a:solidFill>
                  <a:srgbClr val="1F1A62"/>
                </a:solidFill>
                <a:latin typeface="Helvetica"/>
                <a:cs typeface="Helvetica"/>
              </a:rPr>
              <a:t>AVOD subscribers appreciate the </a:t>
            </a:r>
            <a:r>
              <a:rPr lang="en-US" sz="2400" b="1">
                <a:solidFill>
                  <a:srgbClr val="E84A99"/>
                </a:solidFill>
                <a:latin typeface="Helvetica"/>
                <a:cs typeface="Helvetica"/>
              </a:rPr>
              <a:t>limited commercial load</a:t>
            </a:r>
            <a:r>
              <a:rPr lang="en-US" sz="2400" b="1">
                <a:solidFill>
                  <a:srgbClr val="1F1A62"/>
                </a:solidFill>
                <a:latin typeface="Helvetica"/>
                <a:cs typeface="Helvetica"/>
              </a:rPr>
              <a:t> and customized creative found in a free subscription streaming environment </a:t>
            </a:r>
            <a:endParaRPr lang="en-US" sz="2400" b="1">
              <a:solidFill>
                <a:srgbClr val="E84A99"/>
              </a:solidFill>
              <a:latin typeface="Helvetica" pitchFamily="2" charset="0"/>
            </a:endParaRPr>
          </a:p>
        </p:txBody>
      </p:sp>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4" name="TextBox 3">
            <a:extLst>
              <a:ext uri="{FF2B5EF4-FFF2-40B4-BE49-F238E27FC236}">
                <a16:creationId xmlns:a16="http://schemas.microsoft.com/office/drawing/2014/main" id="{7EBE5C24-A2FC-4B1E-B286-2F41E2449D30}"/>
              </a:ext>
            </a:extLst>
          </p:cNvPr>
          <p:cNvSpPr txBox="1"/>
          <p:nvPr/>
        </p:nvSpPr>
        <p:spPr>
          <a:xfrm>
            <a:off x="456264" y="6213539"/>
            <a:ext cx="1135949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VAB / Lucid ‘COVID-19 Streaming Behavior Survey,’ June 2020. Survey base: A18+ in households with access to streaming services and have viewed content on streaming services (n=1,000)</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Q12. Which of the following statements about advertisements that appear in streaming services that have ads do you agree with? </a:t>
            </a:r>
            <a:r>
              <a:rPr kumimoji="0" lang="en-US" sz="7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AVOD Users</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 respondents who regularly watch free subscription streaming services with commercials (e.g., Crackle, Pluto TV, Tubi TV) (n= 298).</a:t>
            </a:r>
          </a:p>
        </p:txBody>
      </p:sp>
      <p:sp>
        <p:nvSpPr>
          <p:cNvPr id="2" name="Rectangle 1">
            <a:extLst>
              <a:ext uri="{FF2B5EF4-FFF2-40B4-BE49-F238E27FC236}">
                <a16:creationId xmlns:a16="http://schemas.microsoft.com/office/drawing/2014/main" id="{1F0F529B-6EAE-4859-B0FD-C934014B5AB9}"/>
              </a:ext>
            </a:extLst>
          </p:cNvPr>
          <p:cNvSpPr/>
          <p:nvPr/>
        </p:nvSpPr>
        <p:spPr>
          <a:xfrm>
            <a:off x="5282619" y="1673863"/>
            <a:ext cx="6908345" cy="4509302"/>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i="0" strike="noStrike" kern="1200" cap="none" spc="0" normalizeH="0" baseline="0" noProof="0">
              <a:ln>
                <a:noFill/>
              </a:ln>
              <a:solidFill>
                <a:schemeClr val="bg1"/>
              </a:solidFill>
              <a:effectLst/>
              <a:uLnTx/>
              <a:uFillTx/>
              <a:latin typeface="Helvetica" panose="020B0403020202020204" pitchFamily="34" charset="0"/>
              <a:cs typeface="Helvetica"/>
            </a:endParaRPr>
          </a:p>
        </p:txBody>
      </p:sp>
      <p:sp>
        <p:nvSpPr>
          <p:cNvPr id="8" name="Rectangle 7">
            <a:extLst>
              <a:ext uri="{FF2B5EF4-FFF2-40B4-BE49-F238E27FC236}">
                <a16:creationId xmlns:a16="http://schemas.microsoft.com/office/drawing/2014/main" id="{C45FF7D9-12BE-4BEB-BD2C-27350E70207B}"/>
              </a:ext>
            </a:extLst>
          </p:cNvPr>
          <p:cNvSpPr/>
          <p:nvPr/>
        </p:nvSpPr>
        <p:spPr>
          <a:xfrm>
            <a:off x="5512824" y="2014064"/>
            <a:ext cx="6447934" cy="3323987"/>
          </a:xfrm>
          <a:prstGeom prst="rect">
            <a:avLst/>
          </a:prstGeom>
        </p:spPr>
        <p:txBody>
          <a:bodyPr wrap="square" lIns="91440" tIns="45720" rIns="91440" bIns="45720" anchor="t">
            <a:spAutoFit/>
          </a:bodyPr>
          <a:lstStyle/>
          <a:p>
            <a:r>
              <a:rPr lang="en-US" sz="2400" b="1">
                <a:solidFill>
                  <a:schemeClr val="bg1"/>
                </a:solidFill>
                <a:latin typeface="Helvetica"/>
                <a:cs typeface="Helvetica"/>
              </a:rPr>
              <a:t>Many ad-supported services have </a:t>
            </a:r>
            <a:r>
              <a:rPr lang="en-US" sz="2400" b="1">
                <a:solidFill>
                  <a:srgbClr val="E84A99"/>
                </a:solidFill>
                <a:latin typeface="Helvetica"/>
                <a:cs typeface="Helvetica"/>
              </a:rPr>
              <a:t>improved the ad experience </a:t>
            </a:r>
            <a:r>
              <a:rPr lang="en-US" sz="2400" b="1">
                <a:solidFill>
                  <a:schemeClr val="bg1"/>
                </a:solidFill>
                <a:latin typeface="Helvetica"/>
                <a:cs typeface="Helvetica"/>
              </a:rPr>
              <a:t>by:</a:t>
            </a:r>
          </a:p>
          <a:p>
            <a:pPr lvl="1"/>
            <a:endParaRPr lang="en-US" sz="2400">
              <a:solidFill>
                <a:schemeClr val="bg1"/>
              </a:solidFill>
              <a:latin typeface="Helvetica" panose="020B0403020202020204" pitchFamily="34" charset="0"/>
            </a:endParaRPr>
          </a:p>
          <a:p>
            <a:pPr marL="285750" indent="-285750">
              <a:buBlip>
                <a:blip r:embed="rId4"/>
              </a:buBlip>
            </a:pPr>
            <a:r>
              <a:rPr lang="en-US" sz="2400" b="1">
                <a:solidFill>
                  <a:schemeClr val="bg1"/>
                </a:solidFill>
                <a:latin typeface="Helvetica"/>
                <a:cs typeface="Helvetica"/>
              </a:rPr>
              <a:t>Committing to </a:t>
            </a:r>
            <a:r>
              <a:rPr lang="en-US" sz="2400" b="1">
                <a:solidFill>
                  <a:srgbClr val="E84A99"/>
                </a:solidFill>
                <a:latin typeface="Helvetica"/>
                <a:cs typeface="Helvetica"/>
              </a:rPr>
              <a:t>limited</a:t>
            </a:r>
            <a:r>
              <a:rPr lang="en-US" sz="2400" b="1">
                <a:solidFill>
                  <a:schemeClr val="bg1"/>
                </a:solidFill>
                <a:latin typeface="Helvetica"/>
                <a:cs typeface="Helvetica"/>
              </a:rPr>
              <a:t> commercial time</a:t>
            </a:r>
          </a:p>
          <a:p>
            <a:pPr marL="285750" indent="-285750">
              <a:buBlip>
                <a:blip r:embed="rId4"/>
              </a:buBlip>
            </a:pPr>
            <a:endParaRPr lang="en-US" sz="2400" b="1">
              <a:solidFill>
                <a:schemeClr val="bg1"/>
              </a:solidFill>
              <a:latin typeface="Helvetica" panose="020B0403020202020204" pitchFamily="34" charset="0"/>
            </a:endParaRPr>
          </a:p>
          <a:p>
            <a:pPr marL="285750" indent="-285750">
              <a:buBlip>
                <a:blip r:embed="rId4"/>
              </a:buBlip>
            </a:pPr>
            <a:r>
              <a:rPr lang="en-US" sz="2400" b="1">
                <a:solidFill>
                  <a:schemeClr val="bg1"/>
                </a:solidFill>
                <a:latin typeface="Helvetica"/>
                <a:cs typeface="Helvetica"/>
              </a:rPr>
              <a:t>Using interactive ads to </a:t>
            </a:r>
            <a:r>
              <a:rPr lang="en-US" sz="2400" b="1">
                <a:solidFill>
                  <a:srgbClr val="E84A99"/>
                </a:solidFill>
                <a:latin typeface="Helvetica"/>
                <a:cs typeface="Helvetica"/>
              </a:rPr>
              <a:t>increase engagement</a:t>
            </a:r>
          </a:p>
          <a:p>
            <a:endParaRPr lang="en-US" sz="2400" b="1">
              <a:solidFill>
                <a:srgbClr val="E84A99"/>
              </a:solidFill>
              <a:latin typeface="Helvetica" panose="020B0403020202020204" pitchFamily="34" charset="0"/>
            </a:endParaRPr>
          </a:p>
          <a:p>
            <a:pPr lvl="1"/>
            <a:endParaRPr lang="en-US" b="1">
              <a:solidFill>
                <a:srgbClr val="E84A99"/>
              </a:solidFill>
              <a:latin typeface="Helvetica" panose="020B0403020202020204" pitchFamily="34" charset="0"/>
              <a:cs typeface="Helvetica"/>
            </a:endParaRPr>
          </a:p>
        </p:txBody>
      </p:sp>
    </p:spTree>
    <p:extLst>
      <p:ext uri="{BB962C8B-B14F-4D97-AF65-F5344CB8AC3E}">
        <p14:creationId xmlns:p14="http://schemas.microsoft.com/office/powerpoint/2010/main" val="30748550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A3FD7A-91F0-4ACA-8E90-5394C90CE4B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62816" b="3228"/>
          <a:stretch/>
        </p:blipFill>
        <p:spPr>
          <a:xfrm>
            <a:off x="0" y="1"/>
            <a:ext cx="4533532" cy="6869150"/>
          </a:xfrm>
          <a:prstGeom prst="rect">
            <a:avLst/>
          </a:prstGeom>
        </p:spPr>
      </p:pic>
      <p:sp>
        <p:nvSpPr>
          <p:cNvPr id="16" name="Rectangle 15">
            <a:extLst>
              <a:ext uri="{FF2B5EF4-FFF2-40B4-BE49-F238E27FC236}">
                <a16:creationId xmlns:a16="http://schemas.microsoft.com/office/drawing/2014/main" id="{9A529899-950F-C14F-99A5-896AC3170183}"/>
              </a:ext>
            </a:extLst>
          </p:cNvPr>
          <p:cNvSpPr/>
          <p:nvPr/>
        </p:nvSpPr>
        <p:spPr>
          <a:xfrm>
            <a:off x="4838331" y="271362"/>
            <a:ext cx="735367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1F1A62"/>
                </a:solidFill>
                <a:effectLst/>
                <a:uLnTx/>
                <a:uFillTx/>
                <a:latin typeface="Helvetica" pitchFamily="2" charset="0"/>
                <a:ea typeface="+mn-ea"/>
                <a:cs typeface="+mn-cs"/>
              </a:rPr>
              <a:t>Summary: </a:t>
            </a:r>
            <a:r>
              <a:rPr kumimoji="0" lang="en-US" sz="2800" b="1" i="0" u="none" strike="noStrike" kern="1200" cap="none" spc="0" normalizeH="0" baseline="0" noProof="0">
                <a:ln>
                  <a:noFill/>
                </a:ln>
                <a:solidFill>
                  <a:srgbClr val="66C5AD"/>
                </a:solidFill>
                <a:effectLst/>
                <a:uLnTx/>
                <a:uFillTx/>
                <a:latin typeface="Helvetica" pitchFamily="2" charset="0"/>
                <a:ea typeface="+mn-ea"/>
                <a:cs typeface="+mn-cs"/>
              </a:rPr>
              <a:t>Rocking the Boat</a:t>
            </a:r>
          </a:p>
        </p:txBody>
      </p:sp>
      <p:pic>
        <p:nvPicPr>
          <p:cNvPr id="11" name="Picture 10">
            <a:extLst>
              <a:ext uri="{FF2B5EF4-FFF2-40B4-BE49-F238E27FC236}">
                <a16:creationId xmlns:a16="http://schemas.microsoft.com/office/drawing/2014/main" id="{32B8009B-343A-4198-B610-60AFD300AC8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CC3151E8-DCA4-4428-97A5-6EDD02638501}"/>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4" name="Rectangle 13">
            <a:extLst>
              <a:ext uri="{FF2B5EF4-FFF2-40B4-BE49-F238E27FC236}">
                <a16:creationId xmlns:a16="http://schemas.microsoft.com/office/drawing/2014/main" id="{76AE6CC5-AB03-47AE-954D-FDA74AE47D74}"/>
              </a:ext>
            </a:extLst>
          </p:cNvPr>
          <p:cNvSpPr/>
          <p:nvPr/>
        </p:nvSpPr>
        <p:spPr>
          <a:xfrm>
            <a:off x="546752" y="6586958"/>
            <a:ext cx="1166676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 name="Rectangle 1">
            <a:extLst>
              <a:ext uri="{FF2B5EF4-FFF2-40B4-BE49-F238E27FC236}">
                <a16:creationId xmlns:a16="http://schemas.microsoft.com/office/drawing/2014/main" id="{5F67BC5F-9D6C-4430-93A4-21657AF7B869}"/>
              </a:ext>
            </a:extLst>
          </p:cNvPr>
          <p:cNvSpPr/>
          <p:nvPr/>
        </p:nvSpPr>
        <p:spPr>
          <a:xfrm>
            <a:off x="4710547" y="1166843"/>
            <a:ext cx="7353670" cy="5016758"/>
          </a:xfrm>
          <a:prstGeom prst="rect">
            <a:avLst/>
          </a:prstGeom>
        </p:spPr>
        <p:txBody>
          <a:bodyPr wrap="square" anchor="t">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2000" b="1" i="0" u="none" strike="noStrike" kern="1200" cap="none" spc="0" normalizeH="0" baseline="0" noProof="0">
                <a:ln>
                  <a:noFill/>
                </a:ln>
                <a:solidFill>
                  <a:srgbClr val="002060"/>
                </a:solidFill>
                <a:effectLst/>
                <a:uLnTx/>
                <a:uFillTx/>
                <a:latin typeface="Helvetica"/>
                <a:ea typeface="+mn-ea"/>
                <a:cs typeface="Helvetica"/>
              </a:rPr>
              <a:t>While paid services are the most popular streaming platforms, their </a:t>
            </a:r>
            <a:r>
              <a:rPr kumimoji="0" lang="en-US" sz="2000" b="1" i="0" u="none" strike="noStrike" kern="1200" cap="none" spc="0" normalizeH="0" baseline="0" noProof="0">
                <a:ln>
                  <a:noFill/>
                </a:ln>
                <a:solidFill>
                  <a:srgbClr val="66C5AD"/>
                </a:solidFill>
                <a:effectLst/>
                <a:uLnTx/>
                <a:uFillTx/>
                <a:latin typeface="Helvetica"/>
                <a:ea typeface="+mn-ea"/>
                <a:cs typeface="Helvetica"/>
              </a:rPr>
              <a:t>content libraries are under siege </a:t>
            </a:r>
            <a:r>
              <a:rPr kumimoji="0" lang="en-US" sz="2000" b="1" i="0" u="none" strike="noStrike" kern="1200" cap="none" spc="0" normalizeH="0" baseline="0" noProof="0">
                <a:ln>
                  <a:noFill/>
                </a:ln>
                <a:solidFill>
                  <a:srgbClr val="002060"/>
                </a:solidFill>
                <a:effectLst/>
                <a:uLnTx/>
                <a:uFillTx/>
                <a:latin typeface="Helvetica"/>
                <a:ea typeface="+mn-ea"/>
                <a:cs typeface="Helvetica"/>
              </a:rPr>
              <a:t>as new services are being rolled out by nearly all of the major media players</a:t>
            </a:r>
            <a:endParaRPr kumimoji="0" lang="en-US" sz="2000" b="1" i="0" u="none" strike="noStrike" kern="1200" cap="none" spc="0" normalizeH="0" baseline="0" noProof="0">
              <a:ln>
                <a:noFill/>
              </a:ln>
              <a:solidFill>
                <a:srgbClr val="66C5AD"/>
              </a:solidFill>
              <a:effectLst/>
              <a:uLnTx/>
              <a:uFillTx/>
              <a:latin typeface="Helvetica"/>
              <a:ea typeface="+mn-ea"/>
              <a:cs typeface="Helvetica"/>
            </a:endParaRPr>
          </a:p>
          <a:p>
            <a:pPr marR="0" lvl="0" algn="l" defTabSz="914400" rtl="0" eaLnBrk="1" fontAlgn="auto" latinLnBrk="0" hangingPunct="1">
              <a:lnSpc>
                <a:spcPct val="100000"/>
              </a:lnSpc>
              <a:spcBef>
                <a:spcPts val="0"/>
              </a:spcBef>
              <a:spcAft>
                <a:spcPts val="0"/>
              </a:spcAft>
              <a:buClrTx/>
              <a:buSzTx/>
              <a:tabLst/>
              <a:defRPr/>
            </a:pPr>
            <a:endParaRPr lang="en-US" sz="2000" b="1">
              <a:solidFill>
                <a:srgbClr val="002060"/>
              </a:solidFill>
              <a:latin typeface="Helvetic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2000" b="1" i="0" u="none" strike="noStrike" kern="1200" cap="none" spc="0" normalizeH="0" baseline="0" noProof="0">
                <a:ln>
                  <a:noFill/>
                </a:ln>
                <a:solidFill>
                  <a:srgbClr val="66C5AD"/>
                </a:solidFill>
                <a:effectLst/>
                <a:uLnTx/>
                <a:uFillTx/>
                <a:latin typeface="Helvetica" panose="020B0403020202020204" pitchFamily="34" charset="0"/>
                <a:ea typeface="+mn-ea"/>
                <a:cs typeface="Helvetica"/>
              </a:rPr>
              <a:t>Consumers value content </a:t>
            </a:r>
            <a:r>
              <a:rPr kumimoji="0" lang="en-US" sz="2000" b="1" i="0" u="none" strike="noStrike" kern="1200" cap="none" spc="0" normalizeH="0" baseline="0" noProof="0">
                <a:ln>
                  <a:noFill/>
                </a:ln>
                <a:solidFill>
                  <a:srgbClr val="002060"/>
                </a:solidFill>
                <a:effectLst/>
                <a:uLnTx/>
                <a:uFillTx/>
                <a:latin typeface="Helvetica" panose="020B0403020202020204" pitchFamily="34" charset="0"/>
                <a:ea typeface="+mn-ea"/>
                <a:cs typeface="Helvetica"/>
              </a:rPr>
              <a:t>and are looking to get it wherever they can, providing more opportunity for free </a:t>
            </a:r>
            <a:r>
              <a:rPr kumimoji="0" lang="en-US" sz="2000" b="1" i="0" u="none" strike="noStrike" kern="1200" cap="none" spc="0" normalizeH="0" baseline="0" noProof="0">
                <a:ln>
                  <a:noFill/>
                </a:ln>
                <a:solidFill>
                  <a:srgbClr val="66C5AD"/>
                </a:solidFill>
                <a:effectLst/>
                <a:uLnTx/>
                <a:uFillTx/>
                <a:latin typeface="Helvetica" panose="020B0403020202020204" pitchFamily="34" charset="0"/>
                <a:ea typeface="+mn-ea"/>
                <a:cs typeface="Helvetica"/>
              </a:rPr>
              <a:t>ad-supported streaming services</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endParaRPr lang="en-US" sz="2000" b="1">
              <a:solidFill>
                <a:srgbClr val="002060"/>
              </a:solidFill>
              <a:latin typeface="Helvetica" panose="020B0403020202020204" pitchFamily="34" charset="0"/>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2000" b="1" i="0" u="none" strike="noStrike" kern="1200" cap="none" spc="0" normalizeH="0" baseline="0" noProof="0">
                <a:ln>
                  <a:noFill/>
                </a:ln>
                <a:solidFill>
                  <a:srgbClr val="002060"/>
                </a:solidFill>
                <a:effectLst/>
                <a:uLnTx/>
                <a:uFillTx/>
                <a:latin typeface="Helvetica" panose="020B0403020202020204" pitchFamily="34" charset="0"/>
                <a:ea typeface="+mn-ea"/>
                <a:cs typeface="Helvetica"/>
              </a:rPr>
              <a:t>AVOD viewers are </a:t>
            </a:r>
            <a:r>
              <a:rPr kumimoji="0" lang="en-US" sz="2000" b="1" i="0" u="none" strike="noStrike" kern="1200" cap="none" spc="0" normalizeH="0" baseline="0" noProof="0">
                <a:ln>
                  <a:noFill/>
                </a:ln>
                <a:solidFill>
                  <a:srgbClr val="66C5AD"/>
                </a:solidFill>
                <a:effectLst/>
                <a:uLnTx/>
                <a:uFillTx/>
                <a:latin typeface="Helvetica" panose="020B0403020202020204" pitchFamily="34" charset="0"/>
                <a:ea typeface="+mn-ea"/>
                <a:cs typeface="Helvetica"/>
              </a:rPr>
              <a:t>not deterred by ads </a:t>
            </a:r>
            <a:r>
              <a:rPr kumimoji="0" lang="en-US" sz="2000" b="1" i="0" u="none" strike="noStrike" kern="1200" cap="none" spc="0" normalizeH="0" baseline="0" noProof="0">
                <a:ln>
                  <a:noFill/>
                </a:ln>
                <a:solidFill>
                  <a:srgbClr val="002060"/>
                </a:solidFill>
                <a:effectLst/>
                <a:uLnTx/>
                <a:uFillTx/>
                <a:latin typeface="Helvetica" panose="020B0403020202020204" pitchFamily="34" charset="0"/>
                <a:ea typeface="+mn-ea"/>
                <a:cs typeface="Helvetica"/>
              </a:rPr>
              <a:t>or even cost – their ultimate driver is a passion for content</a:t>
            </a:r>
          </a:p>
          <a:p>
            <a:pPr marR="0" lvl="0" algn="l" defTabSz="914400" rtl="0" eaLnBrk="1" fontAlgn="auto" latinLnBrk="0" hangingPunct="1">
              <a:lnSpc>
                <a:spcPct val="100000"/>
              </a:lnSpc>
              <a:spcBef>
                <a:spcPts val="0"/>
              </a:spcBef>
              <a:spcAft>
                <a:spcPts val="0"/>
              </a:spcAft>
              <a:buClrTx/>
              <a:buSzTx/>
              <a:tabLst/>
              <a:defRPr/>
            </a:pPr>
            <a:endParaRPr kumimoji="0" lang="en-US" sz="2000" b="1" i="0" u="none" strike="noStrike" kern="1200" cap="none" spc="0" normalizeH="0" baseline="0" noProof="0">
              <a:ln>
                <a:noFill/>
              </a:ln>
              <a:solidFill>
                <a:srgbClr val="002060"/>
              </a:solidFill>
              <a:effectLst/>
              <a:uLnTx/>
              <a:uFillTx/>
              <a:latin typeface="Helvetica" panose="020B0403020202020204" pitchFamily="34" charset="0"/>
              <a:ea typeface="+mn-ea"/>
              <a:cs typeface="Helvetica"/>
            </a:endParaRPr>
          </a:p>
          <a:p>
            <a:pPr marL="285750" indent="-285750">
              <a:buBlip>
                <a:blip r:embed="rId4"/>
              </a:buBlip>
              <a:defRPr/>
            </a:pPr>
            <a:r>
              <a:rPr kumimoji="0" lang="en-US" sz="2000" b="1" i="0" u="none" strike="noStrike" kern="1200" cap="none" spc="0" normalizeH="0" baseline="0" noProof="0">
                <a:ln>
                  <a:noFill/>
                </a:ln>
                <a:solidFill>
                  <a:srgbClr val="002060"/>
                </a:solidFill>
                <a:effectLst/>
                <a:uLnTx/>
                <a:uFillTx/>
                <a:latin typeface="Helvetica" panose="020B0403020202020204" pitchFamily="34" charset="0"/>
                <a:ea typeface="+mn-ea"/>
                <a:cs typeface="Helvetica"/>
              </a:rPr>
              <a:t> Ad-supported services’ </a:t>
            </a:r>
            <a:r>
              <a:rPr lang="en-US" sz="2000" b="1">
                <a:solidFill>
                  <a:srgbClr val="002060"/>
                </a:solidFill>
                <a:latin typeface="Helvetica" panose="020B0403020202020204" pitchFamily="34" charset="0"/>
                <a:cs typeface="Helvetica"/>
              </a:rPr>
              <a:t>growth is a </a:t>
            </a:r>
            <a:r>
              <a:rPr lang="en-US" sz="2000" b="1">
                <a:solidFill>
                  <a:srgbClr val="66C5AD"/>
                </a:solidFill>
                <a:latin typeface="Helvetica" panose="020B0403020202020204" pitchFamily="34" charset="0"/>
                <a:cs typeface="Helvetica"/>
              </a:rPr>
              <a:t>positive sign f</a:t>
            </a:r>
            <a:r>
              <a:rPr kumimoji="0" lang="en-US" sz="2000" b="1" i="0" u="none" strike="noStrike" kern="1200" cap="none" spc="0" normalizeH="0" baseline="0" noProof="0">
                <a:ln>
                  <a:noFill/>
                </a:ln>
                <a:solidFill>
                  <a:srgbClr val="66C5AD"/>
                </a:solidFill>
                <a:effectLst/>
                <a:uLnTx/>
                <a:uFillTx/>
                <a:latin typeface="Helvetica" panose="020B0403020202020204" pitchFamily="34" charset="0"/>
                <a:ea typeface="+mn-ea"/>
                <a:cs typeface="Helvetica"/>
              </a:rPr>
              <a:t>or marketers </a:t>
            </a:r>
            <a:r>
              <a:rPr kumimoji="0" lang="en-US" sz="2000" b="1" i="0" u="none" strike="noStrike" kern="1200" cap="none" spc="0" normalizeH="0" baseline="0" noProof="0">
                <a:ln>
                  <a:noFill/>
                </a:ln>
                <a:solidFill>
                  <a:srgbClr val="002060"/>
                </a:solidFill>
                <a:effectLst/>
                <a:uLnTx/>
                <a:uFillTx/>
                <a:latin typeface="Helvetica" panose="020B0403020202020204" pitchFamily="34" charset="0"/>
                <a:ea typeface="+mn-ea"/>
                <a:cs typeface="Helvetica"/>
              </a:rPr>
              <a:t>looking to reach an </a:t>
            </a:r>
            <a:r>
              <a:rPr kumimoji="0" lang="en-US" sz="2000" b="1" i="0" u="none" strike="noStrike" kern="1200" cap="none" spc="0" normalizeH="0" baseline="0" noProof="0">
                <a:ln>
                  <a:noFill/>
                </a:ln>
                <a:solidFill>
                  <a:srgbClr val="66C5AD"/>
                </a:solidFill>
                <a:effectLst/>
                <a:uLnTx/>
                <a:uFillTx/>
                <a:latin typeface="Helvetica" panose="020B0403020202020204" pitchFamily="34" charset="0"/>
                <a:ea typeface="+mn-ea"/>
                <a:cs typeface="Helvetica"/>
              </a:rPr>
              <a:t>engaged</a:t>
            </a:r>
            <a:r>
              <a:rPr kumimoji="0" lang="en-US" sz="2000" b="1" i="0" u="none" strike="noStrike" kern="1200" cap="none" spc="0" normalizeH="0" baseline="0" noProof="0">
                <a:ln>
                  <a:noFill/>
                </a:ln>
                <a:solidFill>
                  <a:srgbClr val="002060"/>
                </a:solidFill>
                <a:effectLst/>
                <a:uLnTx/>
                <a:uFillTx/>
                <a:latin typeface="Helvetica" panose="020B0403020202020204" pitchFamily="34" charset="0"/>
                <a:ea typeface="+mn-ea"/>
                <a:cs typeface="Helvetica"/>
              </a:rPr>
              <a:t> and </a:t>
            </a:r>
            <a:r>
              <a:rPr kumimoji="0" lang="en-US" sz="2000" b="1" i="0" u="none" strike="noStrike" kern="1200" cap="none" spc="0" normalizeH="0" baseline="0" noProof="0">
                <a:ln>
                  <a:noFill/>
                </a:ln>
                <a:solidFill>
                  <a:srgbClr val="66C5AD"/>
                </a:solidFill>
                <a:effectLst/>
                <a:uLnTx/>
                <a:uFillTx/>
                <a:latin typeface="Helvetica" panose="020B0403020202020204" pitchFamily="34" charset="0"/>
                <a:ea typeface="+mn-ea"/>
                <a:cs typeface="Helvetica"/>
              </a:rPr>
              <a:t>expanding</a:t>
            </a:r>
            <a:r>
              <a:rPr kumimoji="0" lang="en-US" sz="2000" b="1" i="0" u="none" strike="noStrike" kern="1200" cap="none" spc="0" normalizeH="0" baseline="0" noProof="0">
                <a:ln>
                  <a:noFill/>
                </a:ln>
                <a:solidFill>
                  <a:srgbClr val="002060"/>
                </a:solidFill>
                <a:effectLst/>
                <a:uLnTx/>
                <a:uFillTx/>
                <a:latin typeface="Helvetica" panose="020B0403020202020204" pitchFamily="34" charset="0"/>
                <a:ea typeface="+mn-ea"/>
                <a:cs typeface="Helvetica"/>
              </a:rPr>
              <a:t> audience, particularly </a:t>
            </a:r>
            <a:r>
              <a:rPr kumimoji="0" lang="en-US" sz="2000" b="1" i="0" u="none" strike="noStrike" kern="1200" cap="none" spc="0" normalizeH="0" baseline="0" noProof="0">
                <a:ln>
                  <a:noFill/>
                </a:ln>
                <a:solidFill>
                  <a:srgbClr val="66C5AD"/>
                </a:solidFill>
                <a:effectLst/>
                <a:uLnTx/>
                <a:uFillTx/>
                <a:latin typeface="Helvetica" panose="020B0403020202020204" pitchFamily="34" charset="0"/>
                <a:ea typeface="+mn-ea"/>
                <a:cs typeface="Helvetica"/>
              </a:rPr>
              <a:t>women</a:t>
            </a:r>
            <a:r>
              <a:rPr kumimoji="0" lang="en-US" sz="2000" b="1" i="0" u="none" strike="noStrike" kern="1200" cap="none" spc="0" normalizeH="0" baseline="0" noProof="0">
                <a:ln>
                  <a:noFill/>
                </a:ln>
                <a:solidFill>
                  <a:srgbClr val="002060"/>
                </a:solidFill>
                <a:effectLst/>
                <a:uLnTx/>
                <a:uFillTx/>
                <a:latin typeface="Helvetica" panose="020B0403020202020204" pitchFamily="34" charset="0"/>
                <a:ea typeface="+mn-ea"/>
                <a:cs typeface="Helvetica"/>
              </a:rPr>
              <a:t> and those who are </a:t>
            </a:r>
            <a:r>
              <a:rPr kumimoji="0" lang="en-US" sz="2000" b="1" i="0" u="none" strike="noStrike" kern="1200" cap="none" spc="0" normalizeH="0" baseline="0" noProof="0">
                <a:ln>
                  <a:noFill/>
                </a:ln>
                <a:solidFill>
                  <a:srgbClr val="66C5AD"/>
                </a:solidFill>
                <a:effectLst/>
                <a:uLnTx/>
                <a:uFillTx/>
                <a:latin typeface="Helvetica" panose="020B0403020202020204" pitchFamily="34" charset="0"/>
                <a:ea typeface="+mn-ea"/>
                <a:cs typeface="Helvetica"/>
              </a:rPr>
              <a:t>time-pressed</a:t>
            </a:r>
          </a:p>
        </p:txBody>
      </p:sp>
    </p:spTree>
    <p:extLst>
      <p:ext uri="{BB962C8B-B14F-4D97-AF65-F5344CB8AC3E}">
        <p14:creationId xmlns:p14="http://schemas.microsoft.com/office/powerpoint/2010/main" val="22487266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AFE36B7-3031-7F4B-AAE5-77DACD8C43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079"/>
            <a:ext cx="12192000" cy="7098307"/>
          </a:xfrm>
          <a:prstGeom prst="rect">
            <a:avLst/>
          </a:prstGeom>
        </p:spPr>
      </p:pic>
      <p:cxnSp>
        <p:nvCxnSpPr>
          <p:cNvPr id="9" name="Straight Connector 8">
            <a:extLst>
              <a:ext uri="{FF2B5EF4-FFF2-40B4-BE49-F238E27FC236}">
                <a16:creationId xmlns:a16="http://schemas.microsoft.com/office/drawing/2014/main" id="{F07FF107-BF92-4B70-B5B0-6CC80B46FDAF}"/>
              </a:ext>
            </a:extLst>
          </p:cNvPr>
          <p:cNvCxnSpPr/>
          <p:nvPr/>
        </p:nvCxnSpPr>
        <p:spPr>
          <a:xfrm>
            <a:off x="493843" y="2940040"/>
            <a:ext cx="521208" cy="0"/>
          </a:xfrm>
          <a:prstGeom prst="line">
            <a:avLst/>
          </a:prstGeom>
          <a:ln>
            <a:solidFill>
              <a:srgbClr val="66C5AD"/>
            </a:solidFill>
          </a:ln>
        </p:spPr>
        <p:style>
          <a:lnRef idx="3">
            <a:schemeClr val="accent1"/>
          </a:lnRef>
          <a:fillRef idx="0">
            <a:schemeClr val="accent1"/>
          </a:fillRef>
          <a:effectRef idx="2">
            <a:schemeClr val="accent1"/>
          </a:effectRef>
          <a:fontRef idx="minor">
            <a:schemeClr val="tx1"/>
          </a:fontRef>
        </p:style>
      </p:cxnSp>
      <p:sp>
        <p:nvSpPr>
          <p:cNvPr id="10" name="TextBox 9">
            <a:extLst>
              <a:ext uri="{FF2B5EF4-FFF2-40B4-BE49-F238E27FC236}">
                <a16:creationId xmlns:a16="http://schemas.microsoft.com/office/drawing/2014/main" id="{656207F7-72AF-4E98-AFE2-456C188C3336}"/>
              </a:ext>
            </a:extLst>
          </p:cNvPr>
          <p:cNvSpPr txBox="1"/>
          <p:nvPr/>
        </p:nvSpPr>
        <p:spPr>
          <a:xfrm>
            <a:off x="382082" y="3434080"/>
            <a:ext cx="7745918" cy="169277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Helvetica"/>
                <a:ea typeface="+mn-ea"/>
                <a:cs typeface="Helvetica"/>
              </a:rPr>
              <a:t>AVOD’s Rising Tide</a:t>
            </a:r>
          </a:p>
          <a:p>
            <a:pPr>
              <a:defRPr/>
            </a:pPr>
            <a:r>
              <a:rPr kumimoji="0" lang="en-US" sz="3200" i="0" u="none" strike="noStrike" kern="1200" cap="none" spc="0" normalizeH="0" baseline="0" noProof="0">
                <a:ln>
                  <a:noFill/>
                </a:ln>
                <a:solidFill>
                  <a:prstClr val="white"/>
                </a:solidFill>
                <a:effectLst/>
                <a:uLnTx/>
                <a:uFillTx/>
                <a:latin typeface="Helvetica"/>
                <a:ea typeface="+mn-ea"/>
                <a:cs typeface="Helvetica"/>
              </a:rPr>
              <a:t>The Path to Ad-Supported Streaming Services’ Surging Potential</a:t>
            </a:r>
          </a:p>
        </p:txBody>
      </p:sp>
    </p:spTree>
    <p:extLst>
      <p:ext uri="{BB962C8B-B14F-4D97-AF65-F5344CB8AC3E}">
        <p14:creationId xmlns:p14="http://schemas.microsoft.com/office/powerpoint/2010/main" val="11952625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057200F-7E84-4C73-B695-348DB4668663}"/>
              </a:ext>
            </a:extLst>
          </p:cNvPr>
          <p:cNvSpPr/>
          <p:nvPr/>
        </p:nvSpPr>
        <p:spPr>
          <a:xfrm>
            <a:off x="4741959" y="1696163"/>
            <a:ext cx="7445182" cy="397316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73704A17-0CF1-4580-B35E-3F33D63930CD}"/>
              </a:ext>
            </a:extLst>
          </p:cNvPr>
          <p:cNvSpPr/>
          <p:nvPr/>
        </p:nvSpPr>
        <p:spPr>
          <a:xfrm>
            <a:off x="166313" y="312743"/>
            <a:ext cx="11888081" cy="830997"/>
          </a:xfrm>
          <a:prstGeom prst="rect">
            <a:avLst/>
          </a:prstGeom>
        </p:spPr>
        <p:txBody>
          <a:bodyPr wrap="square" lIns="91440" tIns="45720" rIns="91440" bIns="45720" anchor="t">
            <a:spAutoFit/>
          </a:bodyPr>
          <a:lstStyle/>
          <a:p>
            <a:pPr>
              <a:defRPr/>
            </a:pPr>
            <a:r>
              <a:rPr lang="en-US" sz="2400" b="1" dirty="0">
                <a:solidFill>
                  <a:srgbClr val="1F1A62"/>
                </a:solidFill>
                <a:latin typeface="Helvetica"/>
              </a:rPr>
              <a:t>To drive subscribers and decrease churn, paid streamers typically spend tens of millions of dollars each quarter </a:t>
            </a:r>
            <a:r>
              <a:rPr lang="en-US" sz="2400" b="1">
                <a:solidFill>
                  <a:srgbClr val="1F1A62"/>
                </a:solidFill>
                <a:latin typeface="Helvetica"/>
              </a:rPr>
              <a:t>to promote their shows or services </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067C1208-9C7F-4AEC-91EE-5137C678B26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4" name="Slide Number Placeholder 5">
            <a:extLst>
              <a:ext uri="{FF2B5EF4-FFF2-40B4-BE49-F238E27FC236}">
                <a16:creationId xmlns:a16="http://schemas.microsoft.com/office/drawing/2014/main" id="{648CC82A-9666-4AEA-A212-03C406A995D8}"/>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F34163D2-EBD5-4E2F-939A-FD66EA36939D}"/>
              </a:ext>
            </a:extLst>
          </p:cNvPr>
          <p:cNvSpPr/>
          <p:nvPr/>
        </p:nvSpPr>
        <p:spPr>
          <a:xfrm>
            <a:off x="546752" y="6586958"/>
            <a:ext cx="1166676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7" name="TextBox 16">
            <a:extLst>
              <a:ext uri="{FF2B5EF4-FFF2-40B4-BE49-F238E27FC236}">
                <a16:creationId xmlns:a16="http://schemas.microsoft.com/office/drawing/2014/main" id="{396E662B-2FDA-42E5-A385-51FCE827ABFF}"/>
              </a:ext>
            </a:extLst>
          </p:cNvPr>
          <p:cNvSpPr txBox="1"/>
          <p:nvPr/>
        </p:nvSpPr>
        <p:spPr>
          <a:xfrm>
            <a:off x="462931" y="6347679"/>
            <a:ext cx="1124901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Source: VIP+: Variety Intelligence Platform, </a:t>
            </a:r>
            <a:r>
              <a:rPr kumimoji="0" lang="en-US" sz="700" b="0" i="1"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COVID Impact on </a:t>
            </a:r>
            <a:r>
              <a:rPr kumimoji="0" lang="en-US" sz="700" b="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Media, 8/14/20. Hub</a:t>
            </a:r>
            <a:r>
              <a:rPr kumimoji="0" lang="en-US" sz="7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Research. </a:t>
            </a:r>
            <a:r>
              <a:rPr kumimoji="0" lang="en-US" altLang="en-US" sz="7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VAB analysis of iSpot.tv data, Q2 ‘20 vs. Q2 ‘19. *The above brands represent a sampling of those included in </a:t>
            </a:r>
            <a:r>
              <a:rPr kumimoji="0" lang="en-US" altLang="en-US" sz="700" b="0" i="0" u="none" strike="noStrike" kern="1200" cap="none" spc="0" normalizeH="0" baseline="0" noProof="0" err="1">
                <a:ln>
                  <a:noFill/>
                </a:ln>
                <a:solidFill>
                  <a:srgbClr val="1F1A62"/>
                </a:solidFill>
                <a:effectLst/>
                <a:uLnTx/>
                <a:uFillTx/>
                <a:latin typeface="Helvetica" panose="020B0604020202020204" pitchFamily="34" charset="0"/>
                <a:ea typeface="+mn-ea"/>
                <a:cs typeface="Helvetica" panose="020B0604020202020204" pitchFamily="34" charset="0"/>
              </a:rPr>
              <a:t>iSpot’s</a:t>
            </a:r>
            <a:r>
              <a:rPr kumimoji="0" lang="en-US" altLang="en-US" sz="7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‘Video Streaming Services’ industry.</a:t>
            </a:r>
            <a:r>
              <a:rPr kumimoji="0" lang="en-US" sz="7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a:t>
            </a:r>
          </a:p>
        </p:txBody>
      </p:sp>
      <p:sp>
        <p:nvSpPr>
          <p:cNvPr id="24" name="Rectangle 23">
            <a:extLst>
              <a:ext uri="{FF2B5EF4-FFF2-40B4-BE49-F238E27FC236}">
                <a16:creationId xmlns:a16="http://schemas.microsoft.com/office/drawing/2014/main" id="{C1EA013D-0070-4165-AC9B-A201B043830C}"/>
              </a:ext>
            </a:extLst>
          </p:cNvPr>
          <p:cNvSpPr/>
          <p:nvPr/>
        </p:nvSpPr>
        <p:spPr>
          <a:xfrm>
            <a:off x="-21414" y="1696163"/>
            <a:ext cx="4758514" cy="3973161"/>
          </a:xfrm>
          <a:prstGeom prst="rect">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5E02C281-052D-455B-A6F2-B658E37FBFEB}"/>
              </a:ext>
            </a:extLst>
          </p:cNvPr>
          <p:cNvSpPr txBox="1"/>
          <p:nvPr/>
        </p:nvSpPr>
        <p:spPr>
          <a:xfrm>
            <a:off x="2599942" y="3471321"/>
            <a:ext cx="826935" cy="369332"/>
          </a:xfrm>
          <a:prstGeom prst="rect">
            <a:avLst/>
          </a:prstGeom>
          <a:noFill/>
          <a:ln w="28575">
            <a:solidFill>
              <a:srgbClr val="FFE600"/>
            </a:solidFill>
          </a:ln>
        </p:spPr>
        <p:txBody>
          <a:bodyPr wrap="square" rtlCol="0">
            <a:spAutoFit/>
          </a:bodyPr>
          <a:lstStyle/>
          <a:p>
            <a:pPr algn="r"/>
            <a:r>
              <a:rPr lang="en-US" b="1">
                <a:solidFill>
                  <a:schemeClr val="bg1"/>
                </a:solidFill>
                <a:latin typeface="Helvetica" panose="020B0604020202020204" pitchFamily="34" charset="0"/>
                <a:cs typeface="Helvetica" panose="020B0604020202020204" pitchFamily="34" charset="0"/>
              </a:rPr>
              <a:t>+9%</a:t>
            </a:r>
          </a:p>
        </p:txBody>
      </p:sp>
      <p:sp>
        <p:nvSpPr>
          <p:cNvPr id="32" name="TextBox 31">
            <a:extLst>
              <a:ext uri="{FF2B5EF4-FFF2-40B4-BE49-F238E27FC236}">
                <a16:creationId xmlns:a16="http://schemas.microsoft.com/office/drawing/2014/main" id="{A7D6620B-E7C0-44E4-8CBA-CC47008B3063}"/>
              </a:ext>
            </a:extLst>
          </p:cNvPr>
          <p:cNvSpPr txBox="1"/>
          <p:nvPr/>
        </p:nvSpPr>
        <p:spPr>
          <a:xfrm>
            <a:off x="2599942" y="4206112"/>
            <a:ext cx="826935" cy="369332"/>
          </a:xfrm>
          <a:prstGeom prst="rect">
            <a:avLst/>
          </a:prstGeom>
          <a:noFill/>
          <a:ln w="28575">
            <a:solidFill>
              <a:srgbClr val="FFE600"/>
            </a:solidFill>
          </a:ln>
        </p:spPr>
        <p:txBody>
          <a:bodyPr wrap="square" rtlCol="0">
            <a:spAutoFit/>
          </a:bodyPr>
          <a:lstStyle/>
          <a:p>
            <a:pPr algn="r"/>
            <a:r>
              <a:rPr lang="en-US" b="1">
                <a:solidFill>
                  <a:schemeClr val="bg1"/>
                </a:solidFill>
                <a:latin typeface="Helvetica" panose="020B0604020202020204" pitchFamily="34" charset="0"/>
                <a:cs typeface="Helvetica" panose="020B0604020202020204" pitchFamily="34" charset="0"/>
              </a:rPr>
              <a:t>+7%</a:t>
            </a:r>
          </a:p>
        </p:txBody>
      </p:sp>
      <p:sp>
        <p:nvSpPr>
          <p:cNvPr id="35" name="TextBox 34">
            <a:extLst>
              <a:ext uri="{FF2B5EF4-FFF2-40B4-BE49-F238E27FC236}">
                <a16:creationId xmlns:a16="http://schemas.microsoft.com/office/drawing/2014/main" id="{DA0B6F90-0810-45A4-8B15-0D162AC31E04}"/>
              </a:ext>
            </a:extLst>
          </p:cNvPr>
          <p:cNvSpPr txBox="1"/>
          <p:nvPr/>
        </p:nvSpPr>
        <p:spPr>
          <a:xfrm>
            <a:off x="2599942" y="4881416"/>
            <a:ext cx="826935" cy="369332"/>
          </a:xfrm>
          <a:prstGeom prst="rect">
            <a:avLst/>
          </a:prstGeom>
          <a:noFill/>
          <a:ln w="28575">
            <a:solidFill>
              <a:srgbClr val="FFE600"/>
            </a:solidFill>
          </a:ln>
        </p:spPr>
        <p:txBody>
          <a:bodyPr wrap="square" rtlCol="0">
            <a:spAutoFit/>
          </a:bodyPr>
          <a:lstStyle/>
          <a:p>
            <a:pPr algn="r"/>
            <a:r>
              <a:rPr lang="en-US" b="1">
                <a:solidFill>
                  <a:schemeClr val="bg1"/>
                </a:solidFill>
                <a:latin typeface="Helvetica" panose="020B0604020202020204" pitchFamily="34" charset="0"/>
                <a:cs typeface="Helvetica" panose="020B0604020202020204" pitchFamily="34" charset="0"/>
              </a:rPr>
              <a:t>+7%</a:t>
            </a:r>
          </a:p>
        </p:txBody>
      </p:sp>
      <p:sp>
        <p:nvSpPr>
          <p:cNvPr id="41" name="Rectangle 40">
            <a:extLst>
              <a:ext uri="{FF2B5EF4-FFF2-40B4-BE49-F238E27FC236}">
                <a16:creationId xmlns:a16="http://schemas.microsoft.com/office/drawing/2014/main" id="{B8C182E3-8983-46DA-96A9-29089648C695}"/>
              </a:ext>
            </a:extLst>
          </p:cNvPr>
          <p:cNvSpPr/>
          <p:nvPr/>
        </p:nvSpPr>
        <p:spPr>
          <a:xfrm>
            <a:off x="730362" y="3378320"/>
            <a:ext cx="1151014" cy="555335"/>
          </a:xfrm>
          <a:prstGeom prst="rect">
            <a:avLst/>
          </a:prstGeom>
          <a:solidFill>
            <a:schemeClr val="bg1"/>
          </a:solidFill>
          <a:ln w="28575">
            <a:solidFill>
              <a:srgbClr val="FFE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3" name="Rectangle 42">
            <a:extLst>
              <a:ext uri="{FF2B5EF4-FFF2-40B4-BE49-F238E27FC236}">
                <a16:creationId xmlns:a16="http://schemas.microsoft.com/office/drawing/2014/main" id="{02141CE8-E461-4682-95D0-FD43051D3C24}"/>
              </a:ext>
            </a:extLst>
          </p:cNvPr>
          <p:cNvSpPr/>
          <p:nvPr/>
        </p:nvSpPr>
        <p:spPr>
          <a:xfrm>
            <a:off x="730362" y="4113111"/>
            <a:ext cx="1151014" cy="555335"/>
          </a:xfrm>
          <a:prstGeom prst="rect">
            <a:avLst/>
          </a:prstGeom>
          <a:solidFill>
            <a:schemeClr val="bg1"/>
          </a:solidFill>
          <a:ln w="28575">
            <a:solidFill>
              <a:srgbClr val="FFE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4" name="Rectangle 43">
            <a:extLst>
              <a:ext uri="{FF2B5EF4-FFF2-40B4-BE49-F238E27FC236}">
                <a16:creationId xmlns:a16="http://schemas.microsoft.com/office/drawing/2014/main" id="{D0A01F7D-33E4-41D6-9D02-D1747D01D6C1}"/>
              </a:ext>
            </a:extLst>
          </p:cNvPr>
          <p:cNvSpPr/>
          <p:nvPr/>
        </p:nvSpPr>
        <p:spPr>
          <a:xfrm>
            <a:off x="730362" y="4788415"/>
            <a:ext cx="1151014" cy="555335"/>
          </a:xfrm>
          <a:prstGeom prst="rect">
            <a:avLst/>
          </a:prstGeom>
          <a:solidFill>
            <a:schemeClr val="bg1"/>
          </a:solidFill>
          <a:ln w="28575">
            <a:solidFill>
              <a:srgbClr val="FFE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45" name="Picture 6" descr="Netflix | Brand Assets">
            <a:extLst>
              <a:ext uri="{FF2B5EF4-FFF2-40B4-BE49-F238E27FC236}">
                <a16:creationId xmlns:a16="http://schemas.microsoft.com/office/drawing/2014/main" id="{5CBDADA9-8F14-45A0-9424-04AAA66B1723}"/>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812682" y="4907502"/>
            <a:ext cx="1018957" cy="33150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30" descr="Image result for Amazon Video logo">
            <a:extLst>
              <a:ext uri="{FF2B5EF4-FFF2-40B4-BE49-F238E27FC236}">
                <a16:creationId xmlns:a16="http://schemas.microsoft.com/office/drawing/2014/main" id="{94982DF0-FA16-4966-9DD7-E559B5DF9AC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80099" y="4284792"/>
            <a:ext cx="1051540" cy="323678"/>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Apple TV+ - Wikipedia">
            <a:extLst>
              <a:ext uri="{FF2B5EF4-FFF2-40B4-BE49-F238E27FC236}">
                <a16:creationId xmlns:a16="http://schemas.microsoft.com/office/drawing/2014/main" id="{F4C2F310-2BCB-4813-AF30-F5C7D456E44C}"/>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40056" y="3505687"/>
            <a:ext cx="796292" cy="300600"/>
          </a:xfrm>
          <a:prstGeom prst="rect">
            <a:avLst/>
          </a:prstGeom>
          <a:noFill/>
          <a:extLst>
            <a:ext uri="{909E8E84-426E-40DD-AFC4-6F175D3DCCD1}">
              <a14:hiddenFill xmlns:a14="http://schemas.microsoft.com/office/drawing/2010/main">
                <a:solidFill>
                  <a:srgbClr val="FFFFFF"/>
                </a:solidFill>
              </a14:hiddenFill>
            </a:ext>
          </a:extLst>
        </p:spPr>
      </p:pic>
      <p:cxnSp>
        <p:nvCxnSpPr>
          <p:cNvPr id="52" name="Straight Arrow Connector 51">
            <a:extLst>
              <a:ext uri="{FF2B5EF4-FFF2-40B4-BE49-F238E27FC236}">
                <a16:creationId xmlns:a16="http://schemas.microsoft.com/office/drawing/2014/main" id="{FDC00D49-1B40-48EF-A41C-35A47DE4D886}"/>
              </a:ext>
            </a:extLst>
          </p:cNvPr>
          <p:cNvCxnSpPr>
            <a:cxnSpLocks/>
          </p:cNvCxnSpPr>
          <p:nvPr/>
        </p:nvCxnSpPr>
        <p:spPr>
          <a:xfrm>
            <a:off x="1988820" y="3651709"/>
            <a:ext cx="480060" cy="0"/>
          </a:xfrm>
          <a:prstGeom prst="straightConnector1">
            <a:avLst/>
          </a:prstGeom>
          <a:ln w="38100">
            <a:solidFill>
              <a:srgbClr val="FFE6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96C071DD-E434-4B10-B02D-7ED10640F4D0}"/>
              </a:ext>
            </a:extLst>
          </p:cNvPr>
          <p:cNvCxnSpPr>
            <a:cxnSpLocks/>
          </p:cNvCxnSpPr>
          <p:nvPr/>
        </p:nvCxnSpPr>
        <p:spPr>
          <a:xfrm>
            <a:off x="1988820" y="4388171"/>
            <a:ext cx="480060" cy="0"/>
          </a:xfrm>
          <a:prstGeom prst="straightConnector1">
            <a:avLst/>
          </a:prstGeom>
          <a:ln w="38100">
            <a:solidFill>
              <a:srgbClr val="FFE6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6EF2DDF4-6087-4634-B1A8-8F2FED453AE3}"/>
              </a:ext>
            </a:extLst>
          </p:cNvPr>
          <p:cNvCxnSpPr>
            <a:cxnSpLocks/>
          </p:cNvCxnSpPr>
          <p:nvPr/>
        </p:nvCxnSpPr>
        <p:spPr>
          <a:xfrm>
            <a:off x="1988820" y="5080386"/>
            <a:ext cx="480060" cy="0"/>
          </a:xfrm>
          <a:prstGeom prst="straightConnector1">
            <a:avLst/>
          </a:prstGeom>
          <a:ln w="38100">
            <a:solidFill>
              <a:srgbClr val="FFE6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634E77CC-DC56-4BDF-A5E4-B087CB14463B}"/>
              </a:ext>
            </a:extLst>
          </p:cNvPr>
          <p:cNvSpPr txBox="1"/>
          <p:nvPr/>
        </p:nvSpPr>
        <p:spPr>
          <a:xfrm>
            <a:off x="-89756" y="1738463"/>
            <a:ext cx="4421384" cy="52322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chemeClr val="bg1"/>
                </a:solidFill>
                <a:effectLst/>
                <a:uLnTx/>
                <a:uFillTx/>
                <a:latin typeface="Helvetica" panose="020B0604020202020204" pitchFamily="34" charset="0"/>
                <a:cs typeface="Helvetica" panose="020B0604020202020204" pitchFamily="34" charset="0"/>
              </a:rPr>
              <a:t>% Change in Subscriptions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chemeClr val="bg1"/>
                </a:solidFill>
                <a:latin typeface="Helvetica" panose="020B0604020202020204" pitchFamily="34" charset="0"/>
                <a:cs typeface="Helvetica" panose="020B0604020202020204" pitchFamily="34" charset="0"/>
              </a:rPr>
              <a:t>Pre-pandemic (2/12 – 2/25) vs. Post (4/22 – 5/5)</a:t>
            </a:r>
            <a:endParaRPr kumimoji="0" lang="en-US" sz="1200" i="0" strike="noStrike" kern="1200" cap="none" spc="0" normalizeH="0" baseline="0" noProof="0">
              <a:ln>
                <a:noFill/>
              </a:ln>
              <a:solidFill>
                <a:schemeClr val="bg1"/>
              </a:solidFill>
              <a:effectLst/>
              <a:uLnTx/>
              <a:uFillTx/>
              <a:latin typeface="Helvetica" panose="020B0604020202020204" pitchFamily="34" charset="0"/>
              <a:cs typeface="Helvetica" panose="020B0604020202020204" pitchFamily="34" charset="0"/>
            </a:endParaRPr>
          </a:p>
        </p:txBody>
      </p:sp>
      <p:grpSp>
        <p:nvGrpSpPr>
          <p:cNvPr id="31" name="Group 30">
            <a:extLst>
              <a:ext uri="{FF2B5EF4-FFF2-40B4-BE49-F238E27FC236}">
                <a16:creationId xmlns:a16="http://schemas.microsoft.com/office/drawing/2014/main" id="{BC035020-0CFF-4B36-8A42-8E450834D6FB}"/>
              </a:ext>
            </a:extLst>
          </p:cNvPr>
          <p:cNvGrpSpPr/>
          <p:nvPr/>
        </p:nvGrpSpPr>
        <p:grpSpPr>
          <a:xfrm>
            <a:off x="730362" y="2649952"/>
            <a:ext cx="2696515" cy="555335"/>
            <a:chOff x="730362" y="2346960"/>
            <a:chExt cx="2696515" cy="555335"/>
          </a:xfrm>
        </p:grpSpPr>
        <p:sp>
          <p:nvSpPr>
            <p:cNvPr id="26" name="TextBox 25">
              <a:extLst>
                <a:ext uri="{FF2B5EF4-FFF2-40B4-BE49-F238E27FC236}">
                  <a16:creationId xmlns:a16="http://schemas.microsoft.com/office/drawing/2014/main" id="{7655DC40-B9E6-40A6-B234-13BECB8F7C57}"/>
                </a:ext>
              </a:extLst>
            </p:cNvPr>
            <p:cNvSpPr txBox="1"/>
            <p:nvPr/>
          </p:nvSpPr>
          <p:spPr>
            <a:xfrm>
              <a:off x="2599942" y="2439961"/>
              <a:ext cx="826935" cy="369332"/>
            </a:xfrm>
            <a:prstGeom prst="rect">
              <a:avLst/>
            </a:prstGeom>
            <a:noFill/>
            <a:ln w="28575">
              <a:solidFill>
                <a:srgbClr val="FFE600"/>
              </a:solidFill>
            </a:ln>
          </p:spPr>
          <p:txBody>
            <a:bodyPr wrap="square" rtlCol="0">
              <a:spAutoFit/>
            </a:bodyPr>
            <a:lstStyle/>
            <a:p>
              <a:pPr algn="r"/>
              <a:r>
                <a:rPr lang="en-US" b="1">
                  <a:solidFill>
                    <a:schemeClr val="bg1"/>
                  </a:solidFill>
                  <a:latin typeface="Helvetica" panose="020B0604020202020204" pitchFamily="34" charset="0"/>
                  <a:cs typeface="Helvetica" panose="020B0604020202020204" pitchFamily="34" charset="0"/>
                </a:rPr>
                <a:t>+23%</a:t>
              </a:r>
            </a:p>
          </p:txBody>
        </p:sp>
        <p:sp>
          <p:nvSpPr>
            <p:cNvPr id="37" name="Rectangle 36">
              <a:extLst>
                <a:ext uri="{FF2B5EF4-FFF2-40B4-BE49-F238E27FC236}">
                  <a16:creationId xmlns:a16="http://schemas.microsoft.com/office/drawing/2014/main" id="{61E6199D-AFBB-4628-AE68-4BB807500304}"/>
                </a:ext>
              </a:extLst>
            </p:cNvPr>
            <p:cNvSpPr/>
            <p:nvPr/>
          </p:nvSpPr>
          <p:spPr>
            <a:xfrm>
              <a:off x="730362" y="2346960"/>
              <a:ext cx="1151014" cy="555335"/>
            </a:xfrm>
            <a:prstGeom prst="rect">
              <a:avLst/>
            </a:prstGeom>
            <a:solidFill>
              <a:schemeClr val="bg1"/>
            </a:solidFill>
            <a:ln w="28575">
              <a:solidFill>
                <a:srgbClr val="FFE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47" name="Picture 4">
              <a:extLst>
                <a:ext uri="{FF2B5EF4-FFF2-40B4-BE49-F238E27FC236}">
                  <a16:creationId xmlns:a16="http://schemas.microsoft.com/office/drawing/2014/main" id="{132F95D9-AAF0-4C35-B5D4-D3C0FDBBB039}"/>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90319" y="2402212"/>
              <a:ext cx="895766" cy="485951"/>
            </a:xfrm>
            <a:prstGeom prst="rect">
              <a:avLst/>
            </a:prstGeom>
            <a:noFill/>
            <a:extLst>
              <a:ext uri="{909E8E84-426E-40DD-AFC4-6F175D3DCCD1}">
                <a14:hiddenFill xmlns:a14="http://schemas.microsoft.com/office/drawing/2010/main">
                  <a:solidFill>
                    <a:srgbClr val="FFFFFF"/>
                  </a:solidFill>
                </a14:hiddenFill>
              </a:ext>
            </a:extLst>
          </p:spPr>
        </p:pic>
        <p:cxnSp>
          <p:nvCxnSpPr>
            <p:cNvPr id="50" name="Straight Arrow Connector 49">
              <a:extLst>
                <a:ext uri="{FF2B5EF4-FFF2-40B4-BE49-F238E27FC236}">
                  <a16:creationId xmlns:a16="http://schemas.microsoft.com/office/drawing/2014/main" id="{EA99BC7F-ACDE-4D80-A68E-F5B38B62036C}"/>
                </a:ext>
              </a:extLst>
            </p:cNvPr>
            <p:cNvCxnSpPr>
              <a:cxnSpLocks/>
            </p:cNvCxnSpPr>
            <p:nvPr/>
          </p:nvCxnSpPr>
          <p:spPr>
            <a:xfrm>
              <a:off x="1988820" y="2624627"/>
              <a:ext cx="480060" cy="0"/>
            </a:xfrm>
            <a:prstGeom prst="straightConnector1">
              <a:avLst/>
            </a:prstGeom>
            <a:ln w="38100">
              <a:solidFill>
                <a:srgbClr val="FFE600"/>
              </a:solidFill>
              <a:tailEnd type="triangle"/>
            </a:ln>
          </p:spPr>
          <p:style>
            <a:lnRef idx="1">
              <a:schemeClr val="accent1"/>
            </a:lnRef>
            <a:fillRef idx="0">
              <a:schemeClr val="accent1"/>
            </a:fillRef>
            <a:effectRef idx="0">
              <a:schemeClr val="accent1"/>
            </a:effectRef>
            <a:fontRef idx="minor">
              <a:schemeClr val="tx1"/>
            </a:fontRef>
          </p:style>
        </p:cxnSp>
      </p:grpSp>
      <p:sp>
        <p:nvSpPr>
          <p:cNvPr id="64" name="TextBox 63">
            <a:extLst>
              <a:ext uri="{FF2B5EF4-FFF2-40B4-BE49-F238E27FC236}">
                <a16:creationId xmlns:a16="http://schemas.microsoft.com/office/drawing/2014/main" id="{089EB82B-7742-45CF-BAA5-8497D43CC819}"/>
              </a:ext>
            </a:extLst>
          </p:cNvPr>
          <p:cNvSpPr txBox="1"/>
          <p:nvPr/>
        </p:nvSpPr>
        <p:spPr>
          <a:xfrm>
            <a:off x="4737100" y="1935160"/>
            <a:ext cx="74549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u="sng" strike="noStrike" kern="1200" cap="none" spc="0" normalizeH="0" baseline="0" noProof="0">
                <a:ln>
                  <a:noFill/>
                </a:ln>
                <a:solidFill>
                  <a:srgbClr val="1F1A62"/>
                </a:solidFill>
                <a:effectLst/>
                <a:uLnTx/>
                <a:uFillTx/>
                <a:latin typeface="Helvetica" panose="020B0403020202020204" pitchFamily="34" charset="0"/>
                <a:ea typeface="+mn-ea"/>
                <a:cs typeface="+mn-cs"/>
              </a:rPr>
              <a:t>Paid</a:t>
            </a:r>
            <a:r>
              <a:rPr kumimoji="0" lang="en-US" sz="1600" b="1" i="0" u="sng" strike="noStrike" kern="1200" cap="none" spc="0" normalizeH="0" baseline="0" noProof="0">
                <a:ln>
                  <a:noFill/>
                </a:ln>
                <a:solidFill>
                  <a:srgbClr val="1F1A62"/>
                </a:solidFill>
                <a:effectLst/>
                <a:uLnTx/>
                <a:uFillTx/>
                <a:latin typeface="Helvetica" panose="020B0403020202020204" pitchFamily="34" charset="0"/>
                <a:ea typeface="+mn-ea"/>
                <a:cs typeface="+mn-cs"/>
              </a:rPr>
              <a:t> Streaming Services’ National TV Spend*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2</a:t>
            </a:r>
            <a:r>
              <a:rPr kumimoji="0" lang="en-US" sz="2000" b="0" i="0" u="none" strike="noStrike" kern="1200" cap="none" spc="0" normalizeH="0" baseline="30000" noProof="0">
                <a:ln>
                  <a:noFill/>
                </a:ln>
                <a:solidFill>
                  <a:srgbClr val="1F1A62"/>
                </a:solidFill>
                <a:effectLst/>
                <a:uLnTx/>
                <a:uFillTx/>
                <a:latin typeface="Helvetica" panose="020B0403020202020204" pitchFamily="34" charset="0"/>
                <a:ea typeface="+mn-ea"/>
                <a:cs typeface="+mn-cs"/>
              </a:rPr>
              <a:t>nd</a:t>
            </a:r>
            <a:r>
              <a:rPr kumimoji="0" lang="en-US" sz="20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 Quarter 2020</a:t>
            </a:r>
          </a:p>
        </p:txBody>
      </p:sp>
      <p:pic>
        <p:nvPicPr>
          <p:cNvPr id="65" name="Picture 2" descr="Fox Using iSpot Data to Benchmark Ad Impacts - Broadcasting &amp; Cable">
            <a:extLst>
              <a:ext uri="{FF2B5EF4-FFF2-40B4-BE49-F238E27FC236}">
                <a16:creationId xmlns:a16="http://schemas.microsoft.com/office/drawing/2014/main" id="{52457473-22B1-479F-8DC7-E35423D6DCCA}"/>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t="16009" b="25669"/>
          <a:stretch/>
        </p:blipFill>
        <p:spPr bwMode="auto">
          <a:xfrm>
            <a:off x="11114232" y="5297379"/>
            <a:ext cx="890831" cy="291381"/>
          </a:xfrm>
          <a:prstGeom prst="rect">
            <a:avLst/>
          </a:prstGeom>
          <a:noFill/>
          <a:extLst>
            <a:ext uri="{909E8E84-426E-40DD-AFC4-6F175D3DCCD1}">
              <a14:hiddenFill xmlns:a14="http://schemas.microsoft.com/office/drawing/2010/main">
                <a:solidFill>
                  <a:srgbClr val="FFFFFF"/>
                </a:solidFill>
              </a14:hiddenFill>
            </a:ext>
          </a:extLst>
        </p:spPr>
      </p:pic>
      <p:sp>
        <p:nvSpPr>
          <p:cNvPr id="57" name="Rectangle: Rounded Corners 56">
            <a:extLst>
              <a:ext uri="{FF2B5EF4-FFF2-40B4-BE49-F238E27FC236}">
                <a16:creationId xmlns:a16="http://schemas.microsoft.com/office/drawing/2014/main" id="{F7D9C6D2-FC62-4D95-86AC-DD12713D6A12}"/>
              </a:ext>
            </a:extLst>
          </p:cNvPr>
          <p:cNvSpPr/>
          <p:nvPr/>
        </p:nvSpPr>
        <p:spPr>
          <a:xfrm>
            <a:off x="8832792" y="4241748"/>
            <a:ext cx="2117939" cy="1239791"/>
          </a:xfrm>
          <a:prstGeom prst="roundRect">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TextBox 57">
            <a:extLst>
              <a:ext uri="{FF2B5EF4-FFF2-40B4-BE49-F238E27FC236}">
                <a16:creationId xmlns:a16="http://schemas.microsoft.com/office/drawing/2014/main" id="{68967C14-8BCE-46BE-9DFE-E139309663AC}"/>
              </a:ext>
            </a:extLst>
          </p:cNvPr>
          <p:cNvSpPr txBox="1"/>
          <p:nvPr/>
        </p:nvSpPr>
        <p:spPr>
          <a:xfrm>
            <a:off x="9096142" y="4879146"/>
            <a:ext cx="1591238"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$10.8MM</a:t>
            </a:r>
          </a:p>
          <a:p>
            <a:pPr algn="ctr">
              <a:defRPr/>
            </a:pPr>
            <a:r>
              <a:rPr lang="en-US" sz="1200" b="1" dirty="0">
                <a:solidFill>
                  <a:srgbClr val="1B1464"/>
                </a:solidFill>
                <a:latin typeface="Helvetica" panose="020B0403020202020204" pitchFamily="34" charset="0"/>
              </a:rPr>
              <a:t>Total 2019 $106MM</a:t>
            </a:r>
            <a:endParaRPr kumimoji="0" lang="en-US" sz="12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pic>
        <p:nvPicPr>
          <p:cNvPr id="13" name="Picture 6" descr="Netflix | Brand Assets">
            <a:extLst>
              <a:ext uri="{FF2B5EF4-FFF2-40B4-BE49-F238E27FC236}">
                <a16:creationId xmlns:a16="http://schemas.microsoft.com/office/drawing/2014/main" id="{B1096E81-33CB-4509-B0B5-5D9C5D1021D0}"/>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9382283" y="4498097"/>
            <a:ext cx="1018957" cy="331505"/>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Rounded Corners 41">
            <a:extLst>
              <a:ext uri="{FF2B5EF4-FFF2-40B4-BE49-F238E27FC236}">
                <a16:creationId xmlns:a16="http://schemas.microsoft.com/office/drawing/2014/main" id="{F967DA44-4569-459C-BB4F-355EDCBA2C7F}"/>
              </a:ext>
            </a:extLst>
          </p:cNvPr>
          <p:cNvSpPr/>
          <p:nvPr/>
        </p:nvSpPr>
        <p:spPr>
          <a:xfrm>
            <a:off x="5981682" y="4228597"/>
            <a:ext cx="2117939" cy="1244404"/>
          </a:xfrm>
          <a:prstGeom prst="roundRect">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TextBox 54">
            <a:extLst>
              <a:ext uri="{FF2B5EF4-FFF2-40B4-BE49-F238E27FC236}">
                <a16:creationId xmlns:a16="http://schemas.microsoft.com/office/drawing/2014/main" id="{874FCA5A-BAF1-4741-9AF2-FB6E39DF3FAD}"/>
              </a:ext>
            </a:extLst>
          </p:cNvPr>
          <p:cNvSpPr txBox="1"/>
          <p:nvPr/>
        </p:nvSpPr>
        <p:spPr>
          <a:xfrm>
            <a:off x="6245032" y="4872132"/>
            <a:ext cx="1591238" cy="6342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$86.1MM</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1B1464"/>
                </a:solidFill>
                <a:latin typeface="Helvetica" panose="020B0403020202020204" pitchFamily="34" charset="0"/>
              </a:rPr>
              <a:t>Total 2019 $222MM</a:t>
            </a:r>
            <a:endParaRPr kumimoji="0" lang="en-US" sz="12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pic>
        <p:nvPicPr>
          <p:cNvPr id="12" name="Picture 130" descr="Image result for Amazon Video logo">
            <a:extLst>
              <a:ext uri="{FF2B5EF4-FFF2-40B4-BE49-F238E27FC236}">
                <a16:creationId xmlns:a16="http://schemas.microsoft.com/office/drawing/2014/main" id="{E8B71E47-248A-4577-BAF2-36E8B96E4BD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514881" y="4442801"/>
            <a:ext cx="1051540" cy="351076"/>
          </a:xfrm>
          <a:prstGeom prst="rect">
            <a:avLst/>
          </a:prstGeom>
          <a:noFill/>
          <a:extLst>
            <a:ext uri="{909E8E84-426E-40DD-AFC4-6F175D3DCCD1}">
              <a14:hiddenFill xmlns:a14="http://schemas.microsoft.com/office/drawing/2010/main">
                <a:solidFill>
                  <a:srgbClr val="FFFFFF"/>
                </a:solidFill>
              </a14:hiddenFill>
            </a:ext>
          </a:extLst>
        </p:spPr>
      </p:pic>
      <p:sp>
        <p:nvSpPr>
          <p:cNvPr id="25" name="Oval 24">
            <a:extLst>
              <a:ext uri="{FF2B5EF4-FFF2-40B4-BE49-F238E27FC236}">
                <a16:creationId xmlns:a16="http://schemas.microsoft.com/office/drawing/2014/main" id="{3A8243BA-3547-4655-A799-1F03DE14FAF7}"/>
              </a:ext>
            </a:extLst>
          </p:cNvPr>
          <p:cNvSpPr/>
          <p:nvPr/>
        </p:nvSpPr>
        <p:spPr>
          <a:xfrm>
            <a:off x="7710024" y="4081517"/>
            <a:ext cx="533865" cy="532546"/>
          </a:xfrm>
          <a:prstGeom prst="ellipse">
            <a:avLst/>
          </a:prstGeom>
          <a:solidFill>
            <a:srgbClr val="00B050"/>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Light" panose="020B0403020202020204" pitchFamily="34" charset="0"/>
            </a:endParaRPr>
          </a:p>
        </p:txBody>
      </p:sp>
      <p:sp>
        <p:nvSpPr>
          <p:cNvPr id="74" name="TextBox 73">
            <a:extLst>
              <a:ext uri="{FF2B5EF4-FFF2-40B4-BE49-F238E27FC236}">
                <a16:creationId xmlns:a16="http://schemas.microsoft.com/office/drawing/2014/main" id="{819FF6BF-4739-4224-85DA-C67621873568}"/>
              </a:ext>
            </a:extLst>
          </p:cNvPr>
          <p:cNvSpPr txBox="1"/>
          <p:nvPr/>
        </p:nvSpPr>
        <p:spPr>
          <a:xfrm>
            <a:off x="7632791" y="4209291"/>
            <a:ext cx="688330" cy="276999"/>
          </a:xfrm>
          <a:prstGeom prst="rect">
            <a:avLst/>
          </a:prstGeom>
          <a:noFill/>
        </p:spPr>
        <p:txBody>
          <a:bodyPr wrap="square">
            <a:spAutoFit/>
          </a:bodyPr>
          <a:lstStyle/>
          <a:p>
            <a:pPr algn="ctr"/>
            <a:r>
              <a:rPr lang="en-US" sz="1200" b="1">
                <a:solidFill>
                  <a:schemeClr val="bg1"/>
                </a:solidFill>
                <a:latin typeface="Helvetica" panose="020B0403020202020204" pitchFamily="34" charset="0"/>
              </a:rPr>
              <a:t>+213%</a:t>
            </a:r>
          </a:p>
        </p:txBody>
      </p:sp>
      <p:sp>
        <p:nvSpPr>
          <p:cNvPr id="79" name="Oval 78">
            <a:extLst>
              <a:ext uri="{FF2B5EF4-FFF2-40B4-BE49-F238E27FC236}">
                <a16:creationId xmlns:a16="http://schemas.microsoft.com/office/drawing/2014/main" id="{70A51E7A-D719-482A-9F6E-921FB27FE399}"/>
              </a:ext>
            </a:extLst>
          </p:cNvPr>
          <p:cNvSpPr/>
          <p:nvPr/>
        </p:nvSpPr>
        <p:spPr>
          <a:xfrm>
            <a:off x="10502601" y="4100765"/>
            <a:ext cx="533865" cy="532546"/>
          </a:xfrm>
          <a:prstGeom prst="ellipse">
            <a:avLst/>
          </a:prstGeom>
          <a:solidFill>
            <a:srgbClr val="00B050"/>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Light" panose="020B0403020202020204" pitchFamily="34" charset="0"/>
            </a:endParaRPr>
          </a:p>
        </p:txBody>
      </p:sp>
      <p:sp>
        <p:nvSpPr>
          <p:cNvPr id="81" name="TextBox 80">
            <a:extLst>
              <a:ext uri="{FF2B5EF4-FFF2-40B4-BE49-F238E27FC236}">
                <a16:creationId xmlns:a16="http://schemas.microsoft.com/office/drawing/2014/main" id="{3C25C617-DEAA-4C38-A167-0C6597D554DA}"/>
              </a:ext>
            </a:extLst>
          </p:cNvPr>
          <p:cNvSpPr txBox="1"/>
          <p:nvPr/>
        </p:nvSpPr>
        <p:spPr>
          <a:xfrm>
            <a:off x="10425368" y="4239633"/>
            <a:ext cx="688330" cy="276999"/>
          </a:xfrm>
          <a:prstGeom prst="rect">
            <a:avLst/>
          </a:prstGeom>
          <a:noFill/>
        </p:spPr>
        <p:txBody>
          <a:bodyPr wrap="square">
            <a:spAutoFit/>
          </a:bodyPr>
          <a:lstStyle/>
          <a:p>
            <a:pPr algn="ctr"/>
            <a:r>
              <a:rPr lang="en-US" sz="1200" b="1">
                <a:solidFill>
                  <a:schemeClr val="bg1"/>
                </a:solidFill>
                <a:latin typeface="Helvetica" panose="020B0403020202020204" pitchFamily="34" charset="0"/>
              </a:rPr>
              <a:t>+102%</a:t>
            </a:r>
          </a:p>
        </p:txBody>
      </p:sp>
      <p:grpSp>
        <p:nvGrpSpPr>
          <p:cNvPr id="20" name="Group 19">
            <a:extLst>
              <a:ext uri="{FF2B5EF4-FFF2-40B4-BE49-F238E27FC236}">
                <a16:creationId xmlns:a16="http://schemas.microsoft.com/office/drawing/2014/main" id="{98E63333-7B85-4F3B-9022-79819768A535}"/>
              </a:ext>
            </a:extLst>
          </p:cNvPr>
          <p:cNvGrpSpPr/>
          <p:nvPr/>
        </p:nvGrpSpPr>
        <p:grpSpPr>
          <a:xfrm>
            <a:off x="8737816" y="2619868"/>
            <a:ext cx="2307891" cy="1294371"/>
            <a:chOff x="7405581" y="2528006"/>
            <a:chExt cx="2307891" cy="1294371"/>
          </a:xfrm>
        </p:grpSpPr>
        <p:grpSp>
          <p:nvGrpSpPr>
            <p:cNvPr id="16" name="Group 15">
              <a:extLst>
                <a:ext uri="{FF2B5EF4-FFF2-40B4-BE49-F238E27FC236}">
                  <a16:creationId xmlns:a16="http://schemas.microsoft.com/office/drawing/2014/main" id="{D34EB4C9-3C48-48AE-9203-93974586D048}"/>
                </a:ext>
              </a:extLst>
            </p:cNvPr>
            <p:cNvGrpSpPr/>
            <p:nvPr/>
          </p:nvGrpSpPr>
          <p:grpSpPr>
            <a:xfrm>
              <a:off x="7405581" y="2675086"/>
              <a:ext cx="2117939" cy="1147291"/>
              <a:chOff x="9882063" y="2627336"/>
              <a:chExt cx="2117939" cy="1147291"/>
            </a:xfrm>
          </p:grpSpPr>
          <p:sp>
            <p:nvSpPr>
              <p:cNvPr id="61" name="Rectangle: Rounded Corners 60">
                <a:extLst>
                  <a:ext uri="{FF2B5EF4-FFF2-40B4-BE49-F238E27FC236}">
                    <a16:creationId xmlns:a16="http://schemas.microsoft.com/office/drawing/2014/main" id="{8560691D-1434-4A14-BED5-8D37E7479A4A}"/>
                  </a:ext>
                </a:extLst>
              </p:cNvPr>
              <p:cNvSpPr/>
              <p:nvPr/>
            </p:nvSpPr>
            <p:spPr>
              <a:xfrm>
                <a:off x="9882063" y="2627336"/>
                <a:ext cx="2117939" cy="1147291"/>
              </a:xfrm>
              <a:prstGeom prst="roundRect">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TextBox 61">
                <a:extLst>
                  <a:ext uri="{FF2B5EF4-FFF2-40B4-BE49-F238E27FC236}">
                    <a16:creationId xmlns:a16="http://schemas.microsoft.com/office/drawing/2014/main" id="{9CCF2F7E-D9FA-4A98-ABFB-EC6439449888}"/>
                  </a:ext>
                </a:extLst>
              </p:cNvPr>
              <p:cNvSpPr txBox="1"/>
              <p:nvPr/>
            </p:nvSpPr>
            <p:spPr>
              <a:xfrm>
                <a:off x="10145413" y="3370854"/>
                <a:ext cx="159123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a:t>
                </a:r>
                <a:r>
                  <a:rPr lang="en-US" sz="2000" b="1">
                    <a:solidFill>
                      <a:srgbClr val="1B1464"/>
                    </a:solidFill>
                    <a:latin typeface="Helvetica" panose="020B0403020202020204" pitchFamily="34" charset="0"/>
                  </a:rPr>
                  <a:t>44.3</a:t>
                </a:r>
                <a:r>
                  <a:rPr kumimoji="0" lang="en-US" sz="20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MM</a:t>
                </a:r>
              </a:p>
            </p:txBody>
          </p:sp>
          <p:pic>
            <p:nvPicPr>
              <p:cNvPr id="11" name="Picture 2" descr="Apple TV+ - Wikipedia">
                <a:extLst>
                  <a:ext uri="{FF2B5EF4-FFF2-40B4-BE49-F238E27FC236}">
                    <a16:creationId xmlns:a16="http://schemas.microsoft.com/office/drawing/2014/main" id="{9FE8BD9C-FBEF-43EA-B309-1253C9BFFF0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542886" y="2859137"/>
                <a:ext cx="796292" cy="300600"/>
              </a:xfrm>
              <a:prstGeom prst="rect">
                <a:avLst/>
              </a:prstGeom>
              <a:noFill/>
              <a:extLst>
                <a:ext uri="{909E8E84-426E-40DD-AFC4-6F175D3DCCD1}">
                  <a14:hiddenFill xmlns:a14="http://schemas.microsoft.com/office/drawing/2010/main">
                    <a:solidFill>
                      <a:srgbClr val="FFFFFF"/>
                    </a:solidFill>
                  </a14:hiddenFill>
                </a:ext>
              </a:extLst>
            </p:spPr>
          </p:pic>
        </p:grpSp>
        <p:sp>
          <p:nvSpPr>
            <p:cNvPr id="87" name="Oval 86">
              <a:extLst>
                <a:ext uri="{FF2B5EF4-FFF2-40B4-BE49-F238E27FC236}">
                  <a16:creationId xmlns:a16="http://schemas.microsoft.com/office/drawing/2014/main" id="{B592695C-B928-4981-B578-0EB40110F27A}"/>
                </a:ext>
              </a:extLst>
            </p:cNvPr>
            <p:cNvSpPr/>
            <p:nvPr/>
          </p:nvSpPr>
          <p:spPr>
            <a:xfrm>
              <a:off x="9102375" y="2528006"/>
              <a:ext cx="533865" cy="532546"/>
            </a:xfrm>
            <a:prstGeom prst="ellipse">
              <a:avLst/>
            </a:prstGeom>
            <a:solidFill>
              <a:schemeClr val="bg1">
                <a:lumMod val="75000"/>
              </a:schemeClr>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Light" panose="020B0403020202020204" pitchFamily="34" charset="0"/>
              </a:endParaRPr>
            </a:p>
          </p:txBody>
        </p:sp>
        <p:sp>
          <p:nvSpPr>
            <p:cNvPr id="89" name="TextBox 88">
              <a:extLst>
                <a:ext uri="{FF2B5EF4-FFF2-40B4-BE49-F238E27FC236}">
                  <a16:creationId xmlns:a16="http://schemas.microsoft.com/office/drawing/2014/main" id="{445B340C-8FE0-4F50-A5FE-08F66A56C050}"/>
                </a:ext>
              </a:extLst>
            </p:cNvPr>
            <p:cNvSpPr txBox="1"/>
            <p:nvPr/>
          </p:nvSpPr>
          <p:spPr>
            <a:xfrm>
              <a:off x="9025142" y="2655780"/>
              <a:ext cx="688330" cy="276999"/>
            </a:xfrm>
            <a:prstGeom prst="rect">
              <a:avLst/>
            </a:prstGeom>
            <a:noFill/>
          </p:spPr>
          <p:txBody>
            <a:bodyPr wrap="square">
              <a:spAutoFit/>
            </a:bodyPr>
            <a:lstStyle/>
            <a:p>
              <a:pPr algn="ctr"/>
              <a:r>
                <a:rPr lang="en-US" sz="1200" b="1">
                  <a:solidFill>
                    <a:schemeClr val="bg1"/>
                  </a:solidFill>
                  <a:latin typeface="Helvetica" panose="020B0403020202020204" pitchFamily="34" charset="0"/>
                </a:rPr>
                <a:t>N/A</a:t>
              </a:r>
            </a:p>
          </p:txBody>
        </p:sp>
      </p:grpSp>
      <p:grpSp>
        <p:nvGrpSpPr>
          <p:cNvPr id="6" name="Group 5">
            <a:extLst>
              <a:ext uri="{FF2B5EF4-FFF2-40B4-BE49-F238E27FC236}">
                <a16:creationId xmlns:a16="http://schemas.microsoft.com/office/drawing/2014/main" id="{9FDEF37E-5810-44DB-937E-12A30C10CBE2}"/>
              </a:ext>
            </a:extLst>
          </p:cNvPr>
          <p:cNvGrpSpPr/>
          <p:nvPr/>
        </p:nvGrpSpPr>
        <p:grpSpPr>
          <a:xfrm>
            <a:off x="5981682" y="2619868"/>
            <a:ext cx="2268460" cy="1294371"/>
            <a:chOff x="9903426" y="2528006"/>
            <a:chExt cx="2268460" cy="1294371"/>
          </a:xfrm>
        </p:grpSpPr>
        <p:grpSp>
          <p:nvGrpSpPr>
            <p:cNvPr id="14" name="Group 13">
              <a:extLst>
                <a:ext uri="{FF2B5EF4-FFF2-40B4-BE49-F238E27FC236}">
                  <a16:creationId xmlns:a16="http://schemas.microsoft.com/office/drawing/2014/main" id="{48667BBC-AFA1-4703-B75B-F66434CCE8B9}"/>
                </a:ext>
              </a:extLst>
            </p:cNvPr>
            <p:cNvGrpSpPr/>
            <p:nvPr/>
          </p:nvGrpSpPr>
          <p:grpSpPr>
            <a:xfrm>
              <a:off x="9903426" y="2675086"/>
              <a:ext cx="2117939" cy="1147291"/>
              <a:chOff x="4822227" y="2630999"/>
              <a:chExt cx="2117939" cy="1147291"/>
            </a:xfrm>
          </p:grpSpPr>
          <p:sp>
            <p:nvSpPr>
              <p:cNvPr id="7" name="Rectangle: Rounded Corners 6">
                <a:extLst>
                  <a:ext uri="{FF2B5EF4-FFF2-40B4-BE49-F238E27FC236}">
                    <a16:creationId xmlns:a16="http://schemas.microsoft.com/office/drawing/2014/main" id="{959F4832-BD4A-4C91-BD88-EAD7CC8F3779}"/>
                  </a:ext>
                </a:extLst>
              </p:cNvPr>
              <p:cNvSpPr/>
              <p:nvPr/>
            </p:nvSpPr>
            <p:spPr>
              <a:xfrm>
                <a:off x="4822227" y="2630999"/>
                <a:ext cx="2117939" cy="1147291"/>
              </a:xfrm>
              <a:prstGeom prst="roundRect">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B534789D-007F-4549-AC6D-15F3944463B5}"/>
                  </a:ext>
                </a:extLst>
              </p:cNvPr>
              <p:cNvSpPr txBox="1"/>
              <p:nvPr/>
            </p:nvSpPr>
            <p:spPr>
              <a:xfrm>
                <a:off x="5085577" y="3374517"/>
                <a:ext cx="159123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$32.7MM</a:t>
                </a:r>
              </a:p>
            </p:txBody>
          </p:sp>
          <p:pic>
            <p:nvPicPr>
              <p:cNvPr id="8" name="Picture 4">
                <a:extLst>
                  <a:ext uri="{FF2B5EF4-FFF2-40B4-BE49-F238E27FC236}">
                    <a16:creationId xmlns:a16="http://schemas.microsoft.com/office/drawing/2014/main" id="{A43E648D-9B5E-41F9-92D3-0456BC395BA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433313" y="2786376"/>
                <a:ext cx="895766" cy="485951"/>
              </a:xfrm>
              <a:prstGeom prst="rect">
                <a:avLst/>
              </a:prstGeom>
              <a:noFill/>
              <a:extLst>
                <a:ext uri="{909E8E84-426E-40DD-AFC4-6F175D3DCCD1}">
                  <a14:hiddenFill xmlns:a14="http://schemas.microsoft.com/office/drawing/2010/main">
                    <a:solidFill>
                      <a:srgbClr val="FFFFFF"/>
                    </a:solidFill>
                  </a14:hiddenFill>
                </a:ext>
              </a:extLst>
            </p:spPr>
          </p:pic>
        </p:grpSp>
        <p:sp>
          <p:nvSpPr>
            <p:cNvPr id="91" name="Oval 90">
              <a:extLst>
                <a:ext uri="{FF2B5EF4-FFF2-40B4-BE49-F238E27FC236}">
                  <a16:creationId xmlns:a16="http://schemas.microsoft.com/office/drawing/2014/main" id="{538DBB86-0CC7-441F-9403-6A5070710827}"/>
                </a:ext>
              </a:extLst>
            </p:cNvPr>
            <p:cNvSpPr/>
            <p:nvPr/>
          </p:nvSpPr>
          <p:spPr>
            <a:xfrm>
              <a:off x="11560789" y="2528006"/>
              <a:ext cx="533865" cy="532546"/>
            </a:xfrm>
            <a:prstGeom prst="ellipse">
              <a:avLst/>
            </a:prstGeom>
            <a:solidFill>
              <a:schemeClr val="bg1">
                <a:lumMod val="75000"/>
              </a:schemeClr>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Light" panose="020B0403020202020204" pitchFamily="34" charset="0"/>
              </a:endParaRPr>
            </a:p>
          </p:txBody>
        </p:sp>
        <p:sp>
          <p:nvSpPr>
            <p:cNvPr id="93" name="TextBox 92">
              <a:extLst>
                <a:ext uri="{FF2B5EF4-FFF2-40B4-BE49-F238E27FC236}">
                  <a16:creationId xmlns:a16="http://schemas.microsoft.com/office/drawing/2014/main" id="{E4BE06BD-91D7-4FFA-8390-6EFA7AF8BCAC}"/>
                </a:ext>
              </a:extLst>
            </p:cNvPr>
            <p:cNvSpPr txBox="1"/>
            <p:nvPr/>
          </p:nvSpPr>
          <p:spPr>
            <a:xfrm>
              <a:off x="11483556" y="2655780"/>
              <a:ext cx="688330" cy="276999"/>
            </a:xfrm>
            <a:prstGeom prst="rect">
              <a:avLst/>
            </a:prstGeom>
            <a:noFill/>
          </p:spPr>
          <p:txBody>
            <a:bodyPr wrap="square">
              <a:spAutoFit/>
            </a:bodyPr>
            <a:lstStyle/>
            <a:p>
              <a:pPr algn="ctr"/>
              <a:r>
                <a:rPr lang="en-US" sz="1200" b="1">
                  <a:solidFill>
                    <a:schemeClr val="bg1"/>
                  </a:solidFill>
                  <a:latin typeface="Helvetica" panose="020B0403020202020204" pitchFamily="34" charset="0"/>
                </a:rPr>
                <a:t>N/A</a:t>
              </a:r>
            </a:p>
          </p:txBody>
        </p:sp>
      </p:grpSp>
      <p:grpSp>
        <p:nvGrpSpPr>
          <p:cNvPr id="101" name="Group 100">
            <a:extLst>
              <a:ext uri="{FF2B5EF4-FFF2-40B4-BE49-F238E27FC236}">
                <a16:creationId xmlns:a16="http://schemas.microsoft.com/office/drawing/2014/main" id="{E5B4A2B9-0A39-46D1-A291-46FE3E85DB26}"/>
              </a:ext>
            </a:extLst>
          </p:cNvPr>
          <p:cNvGrpSpPr/>
          <p:nvPr/>
        </p:nvGrpSpPr>
        <p:grpSpPr>
          <a:xfrm>
            <a:off x="7246724" y="5747579"/>
            <a:ext cx="2435653" cy="440121"/>
            <a:chOff x="6824516" y="5751455"/>
            <a:chExt cx="2435653" cy="440121"/>
          </a:xfrm>
        </p:grpSpPr>
        <p:grpSp>
          <p:nvGrpSpPr>
            <p:cNvPr id="98" name="Group 97">
              <a:extLst>
                <a:ext uri="{FF2B5EF4-FFF2-40B4-BE49-F238E27FC236}">
                  <a16:creationId xmlns:a16="http://schemas.microsoft.com/office/drawing/2014/main" id="{DE4523A0-26D5-4C7D-9547-426623E5930F}"/>
                </a:ext>
              </a:extLst>
            </p:cNvPr>
            <p:cNvGrpSpPr/>
            <p:nvPr/>
          </p:nvGrpSpPr>
          <p:grpSpPr>
            <a:xfrm>
              <a:off x="6824516" y="5751455"/>
              <a:ext cx="534765" cy="440121"/>
              <a:chOff x="6824516" y="5751455"/>
              <a:chExt cx="534765" cy="440121"/>
            </a:xfrm>
          </p:grpSpPr>
          <p:sp>
            <p:nvSpPr>
              <p:cNvPr id="95" name="Oval 94">
                <a:extLst>
                  <a:ext uri="{FF2B5EF4-FFF2-40B4-BE49-F238E27FC236}">
                    <a16:creationId xmlns:a16="http://schemas.microsoft.com/office/drawing/2014/main" id="{77C3EE4E-CE8F-4081-BD49-E047FCF8DC9B}"/>
                  </a:ext>
                </a:extLst>
              </p:cNvPr>
              <p:cNvSpPr/>
              <p:nvPr/>
            </p:nvSpPr>
            <p:spPr>
              <a:xfrm>
                <a:off x="6871293" y="5751455"/>
                <a:ext cx="441211" cy="440121"/>
              </a:xfrm>
              <a:prstGeom prst="ellipse">
                <a:avLst/>
              </a:prstGeom>
              <a:solidFill>
                <a:srgbClr val="00B050"/>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Light" panose="020B0403020202020204" pitchFamily="34" charset="0"/>
                </a:endParaRPr>
              </a:p>
            </p:txBody>
          </p:sp>
          <p:sp>
            <p:nvSpPr>
              <p:cNvPr id="97" name="TextBox 96">
                <a:extLst>
                  <a:ext uri="{FF2B5EF4-FFF2-40B4-BE49-F238E27FC236}">
                    <a16:creationId xmlns:a16="http://schemas.microsoft.com/office/drawing/2014/main" id="{6F42BA0F-985C-4332-9537-1A3A411F58CC}"/>
                  </a:ext>
                </a:extLst>
              </p:cNvPr>
              <p:cNvSpPr txBox="1"/>
              <p:nvPr/>
            </p:nvSpPr>
            <p:spPr>
              <a:xfrm>
                <a:off x="6824516" y="5844110"/>
                <a:ext cx="534765" cy="261610"/>
              </a:xfrm>
              <a:prstGeom prst="rect">
                <a:avLst/>
              </a:prstGeom>
              <a:noFill/>
            </p:spPr>
            <p:txBody>
              <a:bodyPr wrap="square">
                <a:spAutoFit/>
              </a:bodyPr>
              <a:lstStyle/>
              <a:p>
                <a:pPr algn="ctr"/>
                <a:r>
                  <a:rPr lang="en-US" sz="1100" b="1">
                    <a:solidFill>
                      <a:schemeClr val="bg1"/>
                    </a:solidFill>
                    <a:latin typeface="Helvetica" panose="020B0403020202020204" pitchFamily="34" charset="0"/>
                  </a:rPr>
                  <a:t>XX%</a:t>
                </a:r>
              </a:p>
            </p:txBody>
          </p:sp>
        </p:grpSp>
        <p:sp>
          <p:nvSpPr>
            <p:cNvPr id="99" name="TextBox 98">
              <a:extLst>
                <a:ext uri="{FF2B5EF4-FFF2-40B4-BE49-F238E27FC236}">
                  <a16:creationId xmlns:a16="http://schemas.microsoft.com/office/drawing/2014/main" id="{B23FB393-4D2A-4C3A-8C53-F2F3D84B29E5}"/>
                </a:ext>
              </a:extLst>
            </p:cNvPr>
            <p:cNvSpPr txBox="1"/>
            <p:nvPr/>
          </p:nvSpPr>
          <p:spPr>
            <a:xfrm>
              <a:off x="7359281" y="5829002"/>
              <a:ext cx="1900888" cy="285027"/>
            </a:xfrm>
            <a:prstGeom prst="rect">
              <a:avLst/>
            </a:prstGeom>
            <a:noFill/>
          </p:spPr>
          <p:txBody>
            <a:bodyPr wrap="square" rtlCol="0">
              <a:spAutoFit/>
            </a:bodyPr>
            <a:lstStyle/>
            <a:p>
              <a:r>
                <a:rPr lang="en-US" sz="1200">
                  <a:solidFill>
                    <a:srgbClr val="1F1A62"/>
                  </a:solidFill>
                  <a:latin typeface="Helvetica" panose="020B0403020202020204" pitchFamily="34" charset="0"/>
                </a:rPr>
                <a:t>= % change vs. Q2 2019</a:t>
              </a:r>
            </a:p>
          </p:txBody>
        </p:sp>
      </p:grpSp>
    </p:spTree>
    <p:extLst>
      <p:ext uri="{BB962C8B-B14F-4D97-AF65-F5344CB8AC3E}">
        <p14:creationId xmlns:p14="http://schemas.microsoft.com/office/powerpoint/2010/main" val="32790791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2">
            <a:extLst>
              <a:ext uri="{FF2B5EF4-FFF2-40B4-BE49-F238E27FC236}">
                <a16:creationId xmlns:a16="http://schemas.microsoft.com/office/drawing/2014/main" id="{2BBFAA65-A72C-477C-A57A-E89E2ED94A57}"/>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sp>
        <p:nvSpPr>
          <p:cNvPr id="64" name="Slide Number Placeholder 5">
            <a:extLst>
              <a:ext uri="{FF2B5EF4-FFF2-40B4-BE49-F238E27FC236}">
                <a16:creationId xmlns:a16="http://schemas.microsoft.com/office/drawing/2014/main" id="{2DF152C9-0596-40FF-9921-7A0BEFE82C7A}"/>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5" name="Rectangle 64">
            <a:extLst>
              <a:ext uri="{FF2B5EF4-FFF2-40B4-BE49-F238E27FC236}">
                <a16:creationId xmlns:a16="http://schemas.microsoft.com/office/drawing/2014/main" id="{7A102D9E-A326-4BC6-AA0E-9583E7CE49D4}"/>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4" name="Rectangle 3">
            <a:extLst>
              <a:ext uri="{FF2B5EF4-FFF2-40B4-BE49-F238E27FC236}">
                <a16:creationId xmlns:a16="http://schemas.microsoft.com/office/drawing/2014/main" id="{8C922942-9F37-44DC-B921-E1E0706A0A22}"/>
              </a:ext>
            </a:extLst>
          </p:cNvPr>
          <p:cNvSpPr/>
          <p:nvPr/>
        </p:nvSpPr>
        <p:spPr>
          <a:xfrm>
            <a:off x="4737100" y="1696163"/>
            <a:ext cx="7445182" cy="397316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Rectangle: Rounded Corners 67">
            <a:extLst>
              <a:ext uri="{FF2B5EF4-FFF2-40B4-BE49-F238E27FC236}">
                <a16:creationId xmlns:a16="http://schemas.microsoft.com/office/drawing/2014/main" id="{EAAAB804-4B45-45F3-9167-0738AD398480}"/>
              </a:ext>
            </a:extLst>
          </p:cNvPr>
          <p:cNvSpPr/>
          <p:nvPr/>
        </p:nvSpPr>
        <p:spPr>
          <a:xfrm>
            <a:off x="7311527" y="2635476"/>
            <a:ext cx="2117939" cy="1147291"/>
          </a:xfrm>
          <a:prstGeom prst="roundRect">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TextBox 68">
            <a:extLst>
              <a:ext uri="{FF2B5EF4-FFF2-40B4-BE49-F238E27FC236}">
                <a16:creationId xmlns:a16="http://schemas.microsoft.com/office/drawing/2014/main" id="{F3DF1866-3EA9-4F53-AF49-92934D158A6B}"/>
              </a:ext>
            </a:extLst>
          </p:cNvPr>
          <p:cNvSpPr txBox="1"/>
          <p:nvPr/>
        </p:nvSpPr>
        <p:spPr>
          <a:xfrm>
            <a:off x="7497695" y="3378994"/>
            <a:ext cx="159123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$6.3MM</a:t>
            </a:r>
          </a:p>
        </p:txBody>
      </p:sp>
      <p:sp>
        <p:nvSpPr>
          <p:cNvPr id="78" name="Rectangle: Rounded Corners 77">
            <a:extLst>
              <a:ext uri="{FF2B5EF4-FFF2-40B4-BE49-F238E27FC236}">
                <a16:creationId xmlns:a16="http://schemas.microsoft.com/office/drawing/2014/main" id="{1461E7B7-A2AF-4CC0-8E86-FF9DECBE3EE9}"/>
              </a:ext>
            </a:extLst>
          </p:cNvPr>
          <p:cNvSpPr/>
          <p:nvPr/>
        </p:nvSpPr>
        <p:spPr>
          <a:xfrm>
            <a:off x="5881196" y="4249074"/>
            <a:ext cx="2117939" cy="1147291"/>
          </a:xfrm>
          <a:prstGeom prst="roundRect">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TextBox 78">
            <a:extLst>
              <a:ext uri="{FF2B5EF4-FFF2-40B4-BE49-F238E27FC236}">
                <a16:creationId xmlns:a16="http://schemas.microsoft.com/office/drawing/2014/main" id="{B127A220-F0DC-44EC-9DA3-B92127397ACC}"/>
              </a:ext>
            </a:extLst>
          </p:cNvPr>
          <p:cNvSpPr txBox="1"/>
          <p:nvPr/>
        </p:nvSpPr>
        <p:spPr>
          <a:xfrm>
            <a:off x="6067364" y="4992592"/>
            <a:ext cx="159123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$89.0K</a:t>
            </a:r>
          </a:p>
        </p:txBody>
      </p:sp>
      <p:grpSp>
        <p:nvGrpSpPr>
          <p:cNvPr id="24" name="Group 23">
            <a:extLst>
              <a:ext uri="{FF2B5EF4-FFF2-40B4-BE49-F238E27FC236}">
                <a16:creationId xmlns:a16="http://schemas.microsoft.com/office/drawing/2014/main" id="{08C7D135-3A6F-4D9C-9D58-DE64EBBC1AF5}"/>
              </a:ext>
            </a:extLst>
          </p:cNvPr>
          <p:cNvGrpSpPr/>
          <p:nvPr/>
        </p:nvGrpSpPr>
        <p:grpSpPr>
          <a:xfrm>
            <a:off x="8655760" y="4249074"/>
            <a:ext cx="2117939" cy="1147291"/>
            <a:chOff x="9799809" y="2635476"/>
            <a:chExt cx="2117939" cy="1147291"/>
          </a:xfrm>
        </p:grpSpPr>
        <p:sp>
          <p:nvSpPr>
            <p:cNvPr id="73" name="Rectangle: Rounded Corners 72">
              <a:extLst>
                <a:ext uri="{FF2B5EF4-FFF2-40B4-BE49-F238E27FC236}">
                  <a16:creationId xmlns:a16="http://schemas.microsoft.com/office/drawing/2014/main" id="{DFFD87DE-281D-4BF4-9ADB-39BE68F9A9E7}"/>
                </a:ext>
              </a:extLst>
            </p:cNvPr>
            <p:cNvSpPr/>
            <p:nvPr/>
          </p:nvSpPr>
          <p:spPr>
            <a:xfrm>
              <a:off x="9799809" y="2635476"/>
              <a:ext cx="2117939" cy="1147291"/>
            </a:xfrm>
            <a:prstGeom prst="roundRect">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TextBox 73">
              <a:extLst>
                <a:ext uri="{FF2B5EF4-FFF2-40B4-BE49-F238E27FC236}">
                  <a16:creationId xmlns:a16="http://schemas.microsoft.com/office/drawing/2014/main" id="{D7848082-323C-45D7-BB33-81498DD22C87}"/>
                </a:ext>
              </a:extLst>
            </p:cNvPr>
            <p:cNvSpPr txBox="1"/>
            <p:nvPr/>
          </p:nvSpPr>
          <p:spPr>
            <a:xfrm>
              <a:off x="9985977" y="3378994"/>
              <a:ext cx="159123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$29.6K</a:t>
              </a:r>
            </a:p>
          </p:txBody>
        </p:sp>
        <p:pic>
          <p:nvPicPr>
            <p:cNvPr id="39" name="Picture 8" descr="Image result for peacock streaming logo">
              <a:extLst>
                <a:ext uri="{FF2B5EF4-FFF2-40B4-BE49-F238E27FC236}">
                  <a16:creationId xmlns:a16="http://schemas.microsoft.com/office/drawing/2014/main" id="{71CDEA5C-F0F8-4020-B785-779CEE64D1A1}"/>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1"/>
            <a:stretch/>
          </p:blipFill>
          <p:spPr bwMode="auto">
            <a:xfrm>
              <a:off x="9950026" y="2756635"/>
              <a:ext cx="1818226" cy="58638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a:extLst>
              <a:ext uri="{FF2B5EF4-FFF2-40B4-BE49-F238E27FC236}">
                <a16:creationId xmlns:a16="http://schemas.microsoft.com/office/drawing/2014/main" id="{3B7568F5-1FB9-48AD-9521-C3C53DE811B5}"/>
              </a:ext>
            </a:extLst>
          </p:cNvPr>
          <p:cNvGrpSpPr/>
          <p:nvPr/>
        </p:nvGrpSpPr>
        <p:grpSpPr>
          <a:xfrm>
            <a:off x="9882063" y="2627336"/>
            <a:ext cx="2117939" cy="1147291"/>
            <a:chOff x="2937785" y="4893904"/>
            <a:chExt cx="2117939" cy="1147291"/>
          </a:xfrm>
        </p:grpSpPr>
        <p:sp>
          <p:nvSpPr>
            <p:cNvPr id="83" name="Rectangle: Rounded Corners 82">
              <a:extLst>
                <a:ext uri="{FF2B5EF4-FFF2-40B4-BE49-F238E27FC236}">
                  <a16:creationId xmlns:a16="http://schemas.microsoft.com/office/drawing/2014/main" id="{47829C46-443F-4D18-81A8-BBC5CA4BF98C}"/>
                </a:ext>
              </a:extLst>
            </p:cNvPr>
            <p:cNvSpPr/>
            <p:nvPr/>
          </p:nvSpPr>
          <p:spPr>
            <a:xfrm>
              <a:off x="2937785" y="4893904"/>
              <a:ext cx="2117939" cy="1147291"/>
            </a:xfrm>
            <a:prstGeom prst="roundRect">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TextBox 83">
              <a:extLst>
                <a:ext uri="{FF2B5EF4-FFF2-40B4-BE49-F238E27FC236}">
                  <a16:creationId xmlns:a16="http://schemas.microsoft.com/office/drawing/2014/main" id="{C179CCCC-DA17-4D1D-97AB-64BE4407BC6F}"/>
                </a:ext>
              </a:extLst>
            </p:cNvPr>
            <p:cNvSpPr txBox="1"/>
            <p:nvPr/>
          </p:nvSpPr>
          <p:spPr>
            <a:xfrm>
              <a:off x="3123953" y="5637422"/>
              <a:ext cx="159123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$3.7MM</a:t>
              </a:r>
            </a:p>
          </p:txBody>
        </p:sp>
        <p:pic>
          <p:nvPicPr>
            <p:cNvPr id="45" name="Picture 44">
              <a:extLst>
                <a:ext uri="{FF2B5EF4-FFF2-40B4-BE49-F238E27FC236}">
                  <a16:creationId xmlns:a16="http://schemas.microsoft.com/office/drawing/2014/main" id="{9B594B82-43C9-4BD4-A2B8-DCE4305E58C6}"/>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092432" y="4943644"/>
              <a:ext cx="1541400" cy="545912"/>
            </a:xfrm>
            <a:prstGeom prst="rect">
              <a:avLst/>
            </a:prstGeom>
          </p:spPr>
        </p:pic>
      </p:grpSp>
      <p:sp>
        <p:nvSpPr>
          <p:cNvPr id="6" name="TextBox 5">
            <a:extLst>
              <a:ext uri="{FF2B5EF4-FFF2-40B4-BE49-F238E27FC236}">
                <a16:creationId xmlns:a16="http://schemas.microsoft.com/office/drawing/2014/main" id="{507019C9-75BC-4E60-856B-B8F0B7359420}"/>
              </a:ext>
            </a:extLst>
          </p:cNvPr>
          <p:cNvSpPr txBox="1"/>
          <p:nvPr/>
        </p:nvSpPr>
        <p:spPr>
          <a:xfrm>
            <a:off x="4737100" y="1935160"/>
            <a:ext cx="74549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F1A62"/>
                </a:solidFill>
                <a:effectLst/>
                <a:uLnTx/>
                <a:uFillTx/>
                <a:latin typeface="Helvetica" panose="020B0403020202020204" pitchFamily="34" charset="0"/>
                <a:ea typeface="+mn-ea"/>
                <a:cs typeface="+mn-cs"/>
              </a:rPr>
              <a:t>AVOD Streaming Services’ National TV Spend*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Q</a:t>
            </a: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2</a:t>
            </a:r>
            <a:r>
              <a:rPr kumimoji="0" lang="en-US" sz="12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 2020</a:t>
            </a:r>
          </a:p>
        </p:txBody>
      </p:sp>
      <p:sp>
        <p:nvSpPr>
          <p:cNvPr id="12" name="Text Placeholder 3">
            <a:extLst>
              <a:ext uri="{FF2B5EF4-FFF2-40B4-BE49-F238E27FC236}">
                <a16:creationId xmlns:a16="http://schemas.microsoft.com/office/drawing/2014/main" id="{DC124072-304D-4D37-9F6D-072B1A11C616}"/>
              </a:ext>
            </a:extLst>
          </p:cNvPr>
          <p:cNvSpPr txBox="1">
            <a:spLocks/>
          </p:cNvSpPr>
          <p:nvPr/>
        </p:nvSpPr>
        <p:spPr>
          <a:xfrm>
            <a:off x="470235" y="6366431"/>
            <a:ext cx="11337871" cy="20005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900" b="0" i="0" u="none" strike="noStrike" cap="none" spc="0" normalizeH="0" baseline="0">
                <a:ln>
                  <a:noFill/>
                </a:ln>
                <a:solidFill>
                  <a:srgbClr val="1F1A62"/>
                </a:solidFill>
                <a:effectLst/>
                <a:uLnTx/>
                <a:uFillTx/>
                <a:latin typeface="Helvetica" panose="020B0604020202020204" pitchFamily="34" charset="0"/>
                <a:cs typeface="Helvetica" panose="020B0604020202020204" pitchFamily="34" charset="0"/>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VAB analysis of iSpot.tv data, Q2 ’20.. *The above brands represent a sampling of those included in </a:t>
            </a:r>
            <a:r>
              <a:rPr kumimoji="0" lang="en-US" altLang="en-US" sz="700" b="0" i="0" u="none" strike="noStrike" kern="1200" cap="none" spc="0" normalizeH="0" baseline="0" noProof="0" dirty="0" err="1">
                <a:ln>
                  <a:noFill/>
                </a:ln>
                <a:solidFill>
                  <a:srgbClr val="1F1A62"/>
                </a:solidFill>
                <a:effectLst/>
                <a:uLnTx/>
                <a:uFillTx/>
                <a:latin typeface="Helvetica" panose="020B0604020202020204" pitchFamily="34" charset="0"/>
                <a:ea typeface="+mn-ea"/>
                <a:cs typeface="Helvetica" panose="020B0604020202020204" pitchFamily="34" charset="0"/>
              </a:rPr>
              <a:t>iSpot’s</a:t>
            </a:r>
            <a:r>
              <a:rPr kumimoji="0" lang="en-US" alt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‘Video Streaming Services’ industry. </a:t>
            </a:r>
            <a:r>
              <a:rPr kumimoji="0" lang="en-US" alt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hlinkClick r:id="rId6"/>
              </a:rPr>
              <a:t>Broadcasting &amp; Cable</a:t>
            </a:r>
            <a:r>
              <a:rPr lang="en-US" altLang="en-US" sz="700" dirty="0"/>
              <a:t>, 9/15/20.</a:t>
            </a:r>
            <a:r>
              <a:rPr kumimoji="0" lang="en-US" alt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a:t>
            </a:r>
          </a:p>
        </p:txBody>
      </p:sp>
      <p:pic>
        <p:nvPicPr>
          <p:cNvPr id="95" name="Picture 2" descr="Fox Using iSpot Data to Benchmark Ad Impacts - Broadcasting &amp; Cable">
            <a:extLst>
              <a:ext uri="{FF2B5EF4-FFF2-40B4-BE49-F238E27FC236}">
                <a16:creationId xmlns:a16="http://schemas.microsoft.com/office/drawing/2014/main" id="{365379B7-B6F0-4855-AD24-80DBD0EB2A2C}"/>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t="16009" b="25669"/>
          <a:stretch/>
        </p:blipFill>
        <p:spPr bwMode="auto">
          <a:xfrm>
            <a:off x="11114232" y="5297379"/>
            <a:ext cx="890831" cy="29138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6927C578-DB76-4D00-A2A1-559227DF34A8}"/>
              </a:ext>
            </a:extLst>
          </p:cNvPr>
          <p:cNvSpPr/>
          <p:nvPr/>
        </p:nvSpPr>
        <p:spPr>
          <a:xfrm>
            <a:off x="120578" y="350641"/>
            <a:ext cx="12092940" cy="769441"/>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1F1A62"/>
                </a:solidFill>
                <a:effectLst/>
                <a:uLnTx/>
                <a:uFillTx/>
                <a:latin typeface="Helvetica"/>
                <a:ea typeface="+mn-ea"/>
                <a:cs typeface="Helvetica"/>
              </a:rPr>
              <a:t>Due to the appeal of their programming and attractive cost, AVOD platforms have been able to </a:t>
            </a:r>
            <a:r>
              <a:rPr kumimoji="0" lang="en-US" sz="2200" b="1" i="0" u="none" strike="noStrike" kern="1200" cap="none" spc="0" normalizeH="0" baseline="0" noProof="0">
                <a:ln>
                  <a:noFill/>
                </a:ln>
                <a:solidFill>
                  <a:srgbClr val="E84A99"/>
                </a:solidFill>
                <a:effectLst/>
                <a:uLnTx/>
                <a:uFillTx/>
                <a:latin typeface="Helvetica"/>
                <a:ea typeface="+mn-ea"/>
                <a:cs typeface="Helvetica"/>
              </a:rPr>
              <a:t>drive subscribers </a:t>
            </a:r>
            <a:r>
              <a:rPr kumimoji="0" lang="en-US" sz="2200" b="1" i="0" u="none" strike="noStrike" kern="1200" cap="none" spc="0" normalizeH="0" baseline="0" noProof="0">
                <a:ln>
                  <a:noFill/>
                </a:ln>
                <a:solidFill>
                  <a:srgbClr val="1F1A62"/>
                </a:solidFill>
                <a:effectLst/>
                <a:uLnTx/>
                <a:uFillTx/>
                <a:latin typeface="Helvetica"/>
                <a:ea typeface="+mn-ea"/>
                <a:cs typeface="Helvetica"/>
              </a:rPr>
              <a:t>despite relatively </a:t>
            </a:r>
            <a:r>
              <a:rPr kumimoji="0" lang="en-US" sz="2200" b="1" i="0" u="none" strike="noStrike" kern="1200" cap="none" spc="0" normalizeH="0" baseline="0" noProof="0">
                <a:ln>
                  <a:noFill/>
                </a:ln>
                <a:solidFill>
                  <a:srgbClr val="E84A99"/>
                </a:solidFill>
                <a:effectLst/>
                <a:uLnTx/>
                <a:uFillTx/>
                <a:latin typeface="Helvetica"/>
                <a:ea typeface="+mn-ea"/>
                <a:cs typeface="Helvetica"/>
              </a:rPr>
              <a:t>low ad spend</a:t>
            </a:r>
            <a:endParaRPr kumimoji="0" lang="en-US" sz="2200" b="0" i="0" u="none" strike="noStrike" kern="1200" cap="none" spc="0" normalizeH="0" baseline="0" noProof="0">
              <a:ln>
                <a:noFill/>
              </a:ln>
              <a:solidFill>
                <a:srgbClr val="E84A99"/>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E4FF27C1-45F0-4FD7-BC04-0D7F899E831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21888" y="4286527"/>
            <a:ext cx="682189" cy="7583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njoy 3 months free of CBS All Access with purchase and activation of a new  Roku streaming device | Roku">
            <a:extLst>
              <a:ext uri="{FF2B5EF4-FFF2-40B4-BE49-F238E27FC236}">
                <a16:creationId xmlns:a16="http://schemas.microsoft.com/office/drawing/2014/main" id="{4F97C08A-654B-457D-AEB9-9EEB25F131D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25051" y="2579905"/>
            <a:ext cx="1723523" cy="99914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6F48824A-EFC6-4DED-B8A7-2E23EFBD6768}"/>
              </a:ext>
            </a:extLst>
          </p:cNvPr>
          <p:cNvSpPr/>
          <p:nvPr/>
        </p:nvSpPr>
        <p:spPr>
          <a:xfrm>
            <a:off x="0" y="1696163"/>
            <a:ext cx="4758514" cy="3973161"/>
          </a:xfrm>
          <a:prstGeom prst="rect">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0" name="Group 29">
            <a:extLst>
              <a:ext uri="{FF2B5EF4-FFF2-40B4-BE49-F238E27FC236}">
                <a16:creationId xmlns:a16="http://schemas.microsoft.com/office/drawing/2014/main" id="{4AEEEA16-6E77-42D2-88BA-8FB3CCC13227}"/>
              </a:ext>
            </a:extLst>
          </p:cNvPr>
          <p:cNvGrpSpPr/>
          <p:nvPr/>
        </p:nvGrpSpPr>
        <p:grpSpPr>
          <a:xfrm>
            <a:off x="298261" y="2021840"/>
            <a:ext cx="4161993" cy="901302"/>
            <a:chOff x="250333" y="2021840"/>
            <a:chExt cx="4161993" cy="901302"/>
          </a:xfrm>
        </p:grpSpPr>
        <p:sp>
          <p:nvSpPr>
            <p:cNvPr id="10" name="Rectangle: Rounded Corners 9">
              <a:extLst>
                <a:ext uri="{FF2B5EF4-FFF2-40B4-BE49-F238E27FC236}">
                  <a16:creationId xmlns:a16="http://schemas.microsoft.com/office/drawing/2014/main" id="{13C8826C-E4B9-41BE-9CE5-3A924E257007}"/>
                </a:ext>
              </a:extLst>
            </p:cNvPr>
            <p:cNvSpPr/>
            <p:nvPr/>
          </p:nvSpPr>
          <p:spPr>
            <a:xfrm>
              <a:off x="250333" y="2021840"/>
              <a:ext cx="4159234" cy="901302"/>
            </a:xfrm>
            <a:prstGeom prst="roundRect">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5132740E-7597-4C91-82AD-9BD31DD3C3DB}"/>
                </a:ext>
              </a:extLst>
            </p:cNvPr>
            <p:cNvPicPr>
              <a:picLocks noChangeAspect="1"/>
            </p:cNvPicPr>
            <p:nvPr/>
          </p:nvPicPr>
          <p:blipFill>
            <a:blip r:embed="rId10"/>
            <a:stretch>
              <a:fillRect/>
            </a:stretch>
          </p:blipFill>
          <p:spPr>
            <a:xfrm>
              <a:off x="308173" y="2351455"/>
              <a:ext cx="4053968" cy="510778"/>
            </a:xfrm>
            <a:prstGeom prst="rect">
              <a:avLst/>
            </a:prstGeom>
          </p:spPr>
        </p:pic>
        <p:sp>
          <p:nvSpPr>
            <p:cNvPr id="17" name="TextBox 16">
              <a:extLst>
                <a:ext uri="{FF2B5EF4-FFF2-40B4-BE49-F238E27FC236}">
                  <a16:creationId xmlns:a16="http://schemas.microsoft.com/office/drawing/2014/main" id="{FC201853-F6CD-4D1A-95F3-2FD468F56944}"/>
                </a:ext>
              </a:extLst>
            </p:cNvPr>
            <p:cNvSpPr txBox="1"/>
            <p:nvPr/>
          </p:nvSpPr>
          <p:spPr>
            <a:xfrm>
              <a:off x="3197439" y="2646789"/>
              <a:ext cx="1214887" cy="215444"/>
            </a:xfrm>
            <a:prstGeom prst="rect">
              <a:avLst/>
            </a:prstGeom>
            <a:noFill/>
          </p:spPr>
          <p:txBody>
            <a:bodyPr wrap="square" rtlCol="0">
              <a:spAutoFit/>
            </a:bodyPr>
            <a:lstStyle/>
            <a:p>
              <a:r>
                <a:rPr lang="en-US" sz="800" b="1">
                  <a:solidFill>
                    <a:srgbClr val="E84A99"/>
                  </a:solidFill>
                  <a:latin typeface="Helvetica" panose="020B0403020202020204" pitchFamily="34" charset="0"/>
                </a:rPr>
                <a:t>August 18</a:t>
              </a:r>
              <a:r>
                <a:rPr lang="en-US" sz="800" b="1" baseline="30000">
                  <a:solidFill>
                    <a:srgbClr val="E84A99"/>
                  </a:solidFill>
                  <a:latin typeface="Helvetica" panose="020B0403020202020204" pitchFamily="34" charset="0"/>
                </a:rPr>
                <a:t>th</a:t>
              </a:r>
              <a:r>
                <a:rPr lang="en-US" sz="800" b="1">
                  <a:solidFill>
                    <a:srgbClr val="E84A99"/>
                  </a:solidFill>
                  <a:latin typeface="Helvetica" panose="020B0403020202020204" pitchFamily="34" charset="0"/>
                </a:rPr>
                <a:t>, 2020</a:t>
              </a:r>
            </a:p>
          </p:txBody>
        </p:sp>
        <p:pic>
          <p:nvPicPr>
            <p:cNvPr id="19" name="Picture 18">
              <a:extLst>
                <a:ext uri="{FF2B5EF4-FFF2-40B4-BE49-F238E27FC236}">
                  <a16:creationId xmlns:a16="http://schemas.microsoft.com/office/drawing/2014/main" id="{C559703A-7ED4-4A68-BB93-7958C5B77BEA}"/>
                </a:ext>
              </a:extLst>
            </p:cNvPr>
            <p:cNvPicPr>
              <a:picLocks noChangeAspect="1"/>
            </p:cNvPicPr>
            <p:nvPr/>
          </p:nvPicPr>
          <p:blipFill>
            <a:blip r:embed="rId11"/>
            <a:stretch>
              <a:fillRect/>
            </a:stretch>
          </p:blipFill>
          <p:spPr>
            <a:xfrm>
              <a:off x="352447" y="2104468"/>
              <a:ext cx="1112706" cy="249715"/>
            </a:xfrm>
            <a:prstGeom prst="rect">
              <a:avLst/>
            </a:prstGeom>
          </p:spPr>
        </p:pic>
      </p:grpSp>
      <p:grpSp>
        <p:nvGrpSpPr>
          <p:cNvPr id="2" name="Group 1">
            <a:extLst>
              <a:ext uri="{FF2B5EF4-FFF2-40B4-BE49-F238E27FC236}">
                <a16:creationId xmlns:a16="http://schemas.microsoft.com/office/drawing/2014/main" id="{1856C5A9-0321-49AB-91E8-8957BF337770}"/>
              </a:ext>
            </a:extLst>
          </p:cNvPr>
          <p:cNvGrpSpPr/>
          <p:nvPr/>
        </p:nvGrpSpPr>
        <p:grpSpPr>
          <a:xfrm>
            <a:off x="619459" y="4349727"/>
            <a:ext cx="3519596" cy="1090575"/>
            <a:chOff x="653686" y="4349727"/>
            <a:chExt cx="3519596" cy="1090575"/>
          </a:xfrm>
        </p:grpSpPr>
        <p:sp>
          <p:nvSpPr>
            <p:cNvPr id="26" name="Rectangle: Rounded Corners 25">
              <a:extLst>
                <a:ext uri="{FF2B5EF4-FFF2-40B4-BE49-F238E27FC236}">
                  <a16:creationId xmlns:a16="http://schemas.microsoft.com/office/drawing/2014/main" id="{485635FB-ECF3-435C-ABE8-082BE5A0C010}"/>
                </a:ext>
              </a:extLst>
            </p:cNvPr>
            <p:cNvSpPr/>
            <p:nvPr/>
          </p:nvSpPr>
          <p:spPr>
            <a:xfrm>
              <a:off x="653686" y="4349727"/>
              <a:ext cx="3519596" cy="1090575"/>
            </a:xfrm>
            <a:prstGeom prst="roundRect">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5" name="Group 24">
              <a:extLst>
                <a:ext uri="{FF2B5EF4-FFF2-40B4-BE49-F238E27FC236}">
                  <a16:creationId xmlns:a16="http://schemas.microsoft.com/office/drawing/2014/main" id="{16FA9290-91E2-4D36-9A92-947DE8590490}"/>
                </a:ext>
              </a:extLst>
            </p:cNvPr>
            <p:cNvGrpSpPr/>
            <p:nvPr/>
          </p:nvGrpSpPr>
          <p:grpSpPr>
            <a:xfrm>
              <a:off x="823840" y="4645830"/>
              <a:ext cx="3179289" cy="699835"/>
              <a:chOff x="503436" y="3735924"/>
              <a:chExt cx="3179289" cy="699835"/>
            </a:xfrm>
          </p:grpSpPr>
          <p:pic>
            <p:nvPicPr>
              <p:cNvPr id="22" name="Picture 21">
                <a:extLst>
                  <a:ext uri="{FF2B5EF4-FFF2-40B4-BE49-F238E27FC236}">
                    <a16:creationId xmlns:a16="http://schemas.microsoft.com/office/drawing/2014/main" id="{3281F8DA-2F02-4C97-9A62-9FCBC0CDA26D}"/>
                  </a:ext>
                </a:extLst>
              </p:cNvPr>
              <p:cNvPicPr>
                <a:picLocks noChangeAspect="1"/>
              </p:cNvPicPr>
              <p:nvPr/>
            </p:nvPicPr>
            <p:blipFill rotWithShape="1">
              <a:blip r:embed="rId12"/>
              <a:srcRect l="52292"/>
              <a:stretch/>
            </p:blipFill>
            <p:spPr>
              <a:xfrm>
                <a:off x="527620" y="4057245"/>
                <a:ext cx="2900586" cy="378514"/>
              </a:xfrm>
              <a:prstGeom prst="rect">
                <a:avLst/>
              </a:prstGeom>
            </p:spPr>
          </p:pic>
          <p:pic>
            <p:nvPicPr>
              <p:cNvPr id="21" name="Picture 20">
                <a:extLst>
                  <a:ext uri="{FF2B5EF4-FFF2-40B4-BE49-F238E27FC236}">
                    <a16:creationId xmlns:a16="http://schemas.microsoft.com/office/drawing/2014/main" id="{36B3A2A7-E7C9-4AE3-BB6E-9E15BDABF5ED}"/>
                  </a:ext>
                </a:extLst>
              </p:cNvPr>
              <p:cNvPicPr>
                <a:picLocks noChangeAspect="1"/>
              </p:cNvPicPr>
              <p:nvPr/>
            </p:nvPicPr>
            <p:blipFill rotWithShape="1">
              <a:blip r:embed="rId12"/>
              <a:srcRect r="47708" b="1674"/>
              <a:stretch/>
            </p:blipFill>
            <p:spPr>
              <a:xfrm>
                <a:off x="503436" y="3735924"/>
                <a:ext cx="3179289" cy="372180"/>
              </a:xfrm>
              <a:prstGeom prst="rect">
                <a:avLst/>
              </a:prstGeom>
            </p:spPr>
          </p:pic>
        </p:grpSp>
        <p:sp>
          <p:nvSpPr>
            <p:cNvPr id="27" name="TextBox 26">
              <a:extLst>
                <a:ext uri="{FF2B5EF4-FFF2-40B4-BE49-F238E27FC236}">
                  <a16:creationId xmlns:a16="http://schemas.microsoft.com/office/drawing/2014/main" id="{30ECB005-A5A4-4360-BB0D-8BD378677DB2}"/>
                </a:ext>
              </a:extLst>
            </p:cNvPr>
            <p:cNvSpPr txBox="1"/>
            <p:nvPr/>
          </p:nvSpPr>
          <p:spPr>
            <a:xfrm>
              <a:off x="2857584" y="5224858"/>
              <a:ext cx="1214887" cy="215444"/>
            </a:xfrm>
            <a:prstGeom prst="rect">
              <a:avLst/>
            </a:prstGeom>
            <a:noFill/>
          </p:spPr>
          <p:txBody>
            <a:bodyPr wrap="square" rtlCol="0">
              <a:spAutoFit/>
            </a:bodyPr>
            <a:lstStyle/>
            <a:p>
              <a:r>
                <a:rPr lang="en-US" sz="800" b="1">
                  <a:solidFill>
                    <a:srgbClr val="E84A99"/>
                  </a:solidFill>
                  <a:latin typeface="Helvetica" panose="020B0403020202020204" pitchFamily="34" charset="0"/>
                </a:rPr>
                <a:t>September 10</a:t>
              </a:r>
              <a:r>
                <a:rPr lang="en-US" sz="800" b="1" baseline="30000">
                  <a:solidFill>
                    <a:srgbClr val="E84A99"/>
                  </a:solidFill>
                  <a:latin typeface="Helvetica" panose="020B0403020202020204" pitchFamily="34" charset="0"/>
                </a:rPr>
                <a:t>th</a:t>
              </a:r>
              <a:r>
                <a:rPr lang="en-US" sz="800" b="1">
                  <a:solidFill>
                    <a:srgbClr val="E84A99"/>
                  </a:solidFill>
                  <a:latin typeface="Helvetica" panose="020B0403020202020204" pitchFamily="34" charset="0"/>
                </a:rPr>
                <a:t>, 2020</a:t>
              </a:r>
            </a:p>
          </p:txBody>
        </p:sp>
        <p:pic>
          <p:nvPicPr>
            <p:cNvPr id="28" name="Picture 2">
              <a:extLst>
                <a:ext uri="{FF2B5EF4-FFF2-40B4-BE49-F238E27FC236}">
                  <a16:creationId xmlns:a16="http://schemas.microsoft.com/office/drawing/2014/main" id="{EBD476BA-D926-424C-9290-38C046E7136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44277" y="4488790"/>
              <a:ext cx="1544542" cy="14930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BD8CCC1-A7D7-46CE-B7D8-E40614D9672C}"/>
              </a:ext>
            </a:extLst>
          </p:cNvPr>
          <p:cNvGrpSpPr/>
          <p:nvPr/>
        </p:nvGrpSpPr>
        <p:grpSpPr>
          <a:xfrm>
            <a:off x="418488" y="3140718"/>
            <a:ext cx="3921539" cy="991432"/>
            <a:chOff x="158936" y="4389864"/>
            <a:chExt cx="3921539" cy="991432"/>
          </a:xfrm>
        </p:grpSpPr>
        <p:sp>
          <p:nvSpPr>
            <p:cNvPr id="33" name="Rectangle: Rounded Corners 32">
              <a:extLst>
                <a:ext uri="{FF2B5EF4-FFF2-40B4-BE49-F238E27FC236}">
                  <a16:creationId xmlns:a16="http://schemas.microsoft.com/office/drawing/2014/main" id="{479639F7-1E64-4DD7-9723-EF9B047029E7}"/>
                </a:ext>
              </a:extLst>
            </p:cNvPr>
            <p:cNvSpPr/>
            <p:nvPr/>
          </p:nvSpPr>
          <p:spPr>
            <a:xfrm>
              <a:off x="158936" y="4389864"/>
              <a:ext cx="3921539" cy="991432"/>
            </a:xfrm>
            <a:prstGeom prst="roundRect">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Picture 31">
              <a:extLst>
                <a:ext uri="{FF2B5EF4-FFF2-40B4-BE49-F238E27FC236}">
                  <a16:creationId xmlns:a16="http://schemas.microsoft.com/office/drawing/2014/main" id="{FE177F87-33C9-46BE-A6D9-A3861900E3A7}"/>
                </a:ext>
              </a:extLst>
            </p:cNvPr>
            <p:cNvPicPr>
              <a:picLocks noChangeAspect="1"/>
            </p:cNvPicPr>
            <p:nvPr/>
          </p:nvPicPr>
          <p:blipFill>
            <a:blip r:embed="rId14"/>
            <a:stretch>
              <a:fillRect/>
            </a:stretch>
          </p:blipFill>
          <p:spPr>
            <a:xfrm>
              <a:off x="290232" y="4643270"/>
              <a:ext cx="3658946" cy="614276"/>
            </a:xfrm>
            <a:prstGeom prst="rect">
              <a:avLst/>
            </a:prstGeom>
          </p:spPr>
        </p:pic>
        <p:pic>
          <p:nvPicPr>
            <p:cNvPr id="37" name="Picture 4">
              <a:extLst>
                <a:ext uri="{FF2B5EF4-FFF2-40B4-BE49-F238E27FC236}">
                  <a16:creationId xmlns:a16="http://schemas.microsoft.com/office/drawing/2014/main" id="{A885C1DA-BB3A-4C82-A230-3206A62E344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52447" y="4498158"/>
              <a:ext cx="752468" cy="160527"/>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8FFBC362-5E28-4739-8B22-7CF2B4E31AFE}"/>
                </a:ext>
              </a:extLst>
            </p:cNvPr>
            <p:cNvSpPr txBox="1"/>
            <p:nvPr/>
          </p:nvSpPr>
          <p:spPr>
            <a:xfrm>
              <a:off x="2748445" y="5161504"/>
              <a:ext cx="1214887" cy="215444"/>
            </a:xfrm>
            <a:prstGeom prst="rect">
              <a:avLst/>
            </a:prstGeom>
            <a:noFill/>
          </p:spPr>
          <p:txBody>
            <a:bodyPr wrap="square" rtlCol="0">
              <a:spAutoFit/>
            </a:bodyPr>
            <a:lstStyle/>
            <a:p>
              <a:r>
                <a:rPr lang="en-US" sz="800" b="1">
                  <a:solidFill>
                    <a:srgbClr val="E84A99"/>
                  </a:solidFill>
                  <a:latin typeface="Helvetica" panose="020B0403020202020204" pitchFamily="34" charset="0"/>
                </a:rPr>
                <a:t>September 2</a:t>
              </a:r>
              <a:r>
                <a:rPr lang="en-US" sz="800" b="1" baseline="30000">
                  <a:solidFill>
                    <a:srgbClr val="E84A99"/>
                  </a:solidFill>
                  <a:latin typeface="Helvetica" panose="020B0403020202020204" pitchFamily="34" charset="0"/>
                </a:rPr>
                <a:t>nd</a:t>
              </a:r>
              <a:r>
                <a:rPr lang="en-US" sz="800" b="1">
                  <a:solidFill>
                    <a:srgbClr val="E84A99"/>
                  </a:solidFill>
                  <a:latin typeface="Helvetica" panose="020B0403020202020204" pitchFamily="34" charset="0"/>
                </a:rPr>
                <a:t>, 2020</a:t>
              </a:r>
            </a:p>
          </p:txBody>
        </p:sp>
      </p:grpSp>
      <p:grpSp>
        <p:nvGrpSpPr>
          <p:cNvPr id="47" name="Group 46">
            <a:extLst>
              <a:ext uri="{FF2B5EF4-FFF2-40B4-BE49-F238E27FC236}">
                <a16:creationId xmlns:a16="http://schemas.microsoft.com/office/drawing/2014/main" id="{1A54A980-84E1-4C9E-9290-4ED266D08B81}"/>
              </a:ext>
            </a:extLst>
          </p:cNvPr>
          <p:cNvGrpSpPr/>
          <p:nvPr/>
        </p:nvGrpSpPr>
        <p:grpSpPr>
          <a:xfrm>
            <a:off x="4888371" y="2635477"/>
            <a:ext cx="2117939" cy="1189696"/>
            <a:chOff x="7311527" y="2635476"/>
            <a:chExt cx="2117939" cy="1147291"/>
          </a:xfrm>
        </p:grpSpPr>
        <p:sp>
          <p:nvSpPr>
            <p:cNvPr id="50" name="Rectangle: Rounded Corners 49">
              <a:extLst>
                <a:ext uri="{FF2B5EF4-FFF2-40B4-BE49-F238E27FC236}">
                  <a16:creationId xmlns:a16="http://schemas.microsoft.com/office/drawing/2014/main" id="{E8C4BC5F-B2D1-4E25-9DD5-C65FE1B41143}"/>
                </a:ext>
              </a:extLst>
            </p:cNvPr>
            <p:cNvSpPr/>
            <p:nvPr/>
          </p:nvSpPr>
          <p:spPr>
            <a:xfrm>
              <a:off x="7311527" y="2635476"/>
              <a:ext cx="2117939" cy="1147291"/>
            </a:xfrm>
            <a:prstGeom prst="roundRect">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3E0036E1-229E-4826-B185-50E49E48C72A}"/>
                </a:ext>
              </a:extLst>
            </p:cNvPr>
            <p:cNvSpPr txBox="1"/>
            <p:nvPr/>
          </p:nvSpPr>
          <p:spPr>
            <a:xfrm>
              <a:off x="7574877" y="3378994"/>
              <a:ext cx="159123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a:t>
              </a:r>
              <a:r>
                <a:rPr lang="en-US" sz="2000" b="1">
                  <a:solidFill>
                    <a:srgbClr val="1B1464"/>
                  </a:solidFill>
                  <a:latin typeface="Helvetica" panose="020B0403020202020204" pitchFamily="34" charset="0"/>
                </a:rPr>
                <a:t>26.3</a:t>
              </a:r>
              <a:r>
                <a:rPr kumimoji="0" lang="en-US" sz="20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MM</a:t>
              </a:r>
            </a:p>
          </p:txBody>
        </p:sp>
        <p:pic>
          <p:nvPicPr>
            <p:cNvPr id="52" name="Picture 51">
              <a:extLst>
                <a:ext uri="{FF2B5EF4-FFF2-40B4-BE49-F238E27FC236}">
                  <a16:creationId xmlns:a16="http://schemas.microsoft.com/office/drawing/2014/main" id="{BB0163C2-2B37-4772-9E8C-502C40553D98}"/>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7923840" y="2899202"/>
              <a:ext cx="893313" cy="294514"/>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2">
            <a:extLst>
              <a:ext uri="{FF2B5EF4-FFF2-40B4-BE49-F238E27FC236}">
                <a16:creationId xmlns:a16="http://schemas.microsoft.com/office/drawing/2014/main" id="{BAB9183D-3CC6-4066-9D1A-635C8AD2CFE8}"/>
              </a:ext>
            </a:extLst>
          </p:cNvPr>
          <p:cNvSpPr/>
          <p:nvPr/>
        </p:nvSpPr>
        <p:spPr>
          <a:xfrm>
            <a:off x="311924" y="1121181"/>
            <a:ext cx="11836768" cy="338554"/>
          </a:xfrm>
          <a:prstGeom prst="rect">
            <a:avLst/>
          </a:prstGeom>
          <a:noFill/>
        </p:spPr>
        <p:txBody>
          <a:bodyPr wrap="square" lIns="91440" tIns="45720" rIns="91440" bIns="45720" rtlCol="0" anchor="t">
            <a:spAutoFit/>
          </a:bodyPr>
          <a:lstStyle/>
          <a:p>
            <a:pPr marL="285750" indent="-285750">
              <a:buBlip>
                <a:blip r:embed="rId17"/>
              </a:buBlip>
              <a:defRPr/>
            </a:pPr>
            <a:r>
              <a:rPr kumimoji="0" lang="en-US" sz="16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NBCU’s Peacock streaming service has reached 15 million signups as of September 15th, a </a:t>
            </a:r>
            <a:r>
              <a:rPr kumimoji="0" lang="en-US" sz="1600" b="1" i="0" u="none" strike="noStrike" kern="1200" cap="none" spc="0" normalizeH="0" baseline="0" noProof="0">
                <a:ln>
                  <a:noFill/>
                </a:ln>
                <a:solidFill>
                  <a:srgbClr val="E84A99"/>
                </a:solidFill>
                <a:effectLst/>
                <a:uLnTx/>
                <a:uFillTx/>
                <a:latin typeface="Helvetica" panose="020B0604020202020204" pitchFamily="34" charset="0"/>
                <a:ea typeface="+mn-ea"/>
                <a:cs typeface="Helvetica" panose="020B0604020202020204" pitchFamily="34" charset="0"/>
              </a:rPr>
              <a:t>50%</a:t>
            </a:r>
            <a:r>
              <a:rPr kumimoji="0" lang="en-US" sz="16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increase since July 15th</a:t>
            </a:r>
            <a:endParaRPr kumimoji="0" lang="en-US" sz="1600" b="1" i="1" u="none" strike="noStrike" kern="1200" cap="none" spc="0" normalizeH="0" baseline="0" noProof="0">
              <a:ln>
                <a:noFill/>
              </a:ln>
              <a:solidFill>
                <a:srgbClr val="E84A99"/>
              </a:solidFill>
              <a:effectLst/>
              <a:uLnTx/>
              <a:uFillTx/>
              <a:latin typeface="Helvetica" panose="020B0604020202020204" pitchFamily="34" charset="0"/>
              <a:ea typeface="+mn-ea"/>
              <a:cs typeface="Helvetica" panose="020B0604020202020204" pitchFamily="34" charset="0"/>
            </a:endParaRPr>
          </a:p>
        </p:txBody>
      </p:sp>
    </p:spTree>
    <p:extLst>
      <p:ext uri="{BB962C8B-B14F-4D97-AF65-F5344CB8AC3E}">
        <p14:creationId xmlns:p14="http://schemas.microsoft.com/office/powerpoint/2010/main" val="22776089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3704A17-0CF1-4580-B35E-3F33D63930CD}"/>
              </a:ext>
            </a:extLst>
          </p:cNvPr>
          <p:cNvSpPr/>
          <p:nvPr/>
        </p:nvSpPr>
        <p:spPr>
          <a:xfrm>
            <a:off x="77389" y="271707"/>
            <a:ext cx="12018817" cy="892552"/>
          </a:xfrm>
          <a:prstGeom prst="rect">
            <a:avLst/>
          </a:prstGeom>
        </p:spPr>
        <p:txBody>
          <a:bodyPr wrap="square" lIns="91440" tIns="45720" rIns="91440" bIns="45720" anchor="t">
            <a:spAutoFit/>
          </a:bodyPr>
          <a:lstStyle/>
          <a:p>
            <a:pPr>
              <a:defRPr/>
            </a:pPr>
            <a:r>
              <a:rPr lang="en-US" sz="2600" b="1">
                <a:solidFill>
                  <a:srgbClr val="1F1A62"/>
                </a:solidFill>
                <a:latin typeface="Helvetica"/>
              </a:rPr>
              <a:t>Since COVID-19, viewers have not only been signing up but watching AVOD services at higher rates </a:t>
            </a:r>
            <a:endParaRPr lang="en-US" sz="2600" b="0" i="0" u="none" strike="noStrike" kern="1200" cap="none" spc="0" normalizeH="0" baseline="0" noProof="0">
              <a:ln>
                <a:noFill/>
              </a:ln>
              <a:effectLst/>
              <a:uLnTx/>
              <a:uFillTx/>
              <a:latin typeface="Calibri" panose="020F0502020204030204"/>
              <a:cs typeface="Calibri"/>
            </a:endParaRPr>
          </a:p>
        </p:txBody>
      </p:sp>
      <p:pic>
        <p:nvPicPr>
          <p:cNvPr id="2" name="Picture 1">
            <a:extLst>
              <a:ext uri="{FF2B5EF4-FFF2-40B4-BE49-F238E27FC236}">
                <a16:creationId xmlns:a16="http://schemas.microsoft.com/office/drawing/2014/main" id="{067C1208-9C7F-4AEC-91EE-5137C678B26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4" name="Slide Number Placeholder 5">
            <a:extLst>
              <a:ext uri="{FF2B5EF4-FFF2-40B4-BE49-F238E27FC236}">
                <a16:creationId xmlns:a16="http://schemas.microsoft.com/office/drawing/2014/main" id="{648CC82A-9666-4AEA-A212-03C406A995D8}"/>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F34163D2-EBD5-4E2F-939A-FD66EA36939D}"/>
              </a:ext>
            </a:extLst>
          </p:cNvPr>
          <p:cNvSpPr/>
          <p:nvPr/>
        </p:nvSpPr>
        <p:spPr>
          <a:xfrm>
            <a:off x="546752" y="6586958"/>
            <a:ext cx="1166676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7" name="TextBox 16">
            <a:extLst>
              <a:ext uri="{FF2B5EF4-FFF2-40B4-BE49-F238E27FC236}">
                <a16:creationId xmlns:a16="http://schemas.microsoft.com/office/drawing/2014/main" id="{396E662B-2FDA-42E5-A385-51FCE827ABFF}"/>
              </a:ext>
            </a:extLst>
          </p:cNvPr>
          <p:cNvSpPr txBox="1"/>
          <p:nvPr/>
        </p:nvSpPr>
        <p:spPr>
          <a:xfrm>
            <a:off x="462931" y="6347679"/>
            <a:ext cx="1124901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Source: VIP+: Variety Intelligence Platform, </a:t>
            </a:r>
            <a:r>
              <a:rPr kumimoji="0" lang="en-US" sz="700" b="0" i="1"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COVID Impact on </a:t>
            </a:r>
            <a:r>
              <a:rPr kumimoji="0" lang="en-US" sz="700" b="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Media, 8/14/20. Hub</a:t>
            </a:r>
            <a:r>
              <a:rPr kumimoji="0" lang="en-US" sz="7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Research. </a:t>
            </a:r>
          </a:p>
        </p:txBody>
      </p:sp>
      <p:sp>
        <p:nvSpPr>
          <p:cNvPr id="21" name="Rectangle 20">
            <a:extLst>
              <a:ext uri="{FF2B5EF4-FFF2-40B4-BE49-F238E27FC236}">
                <a16:creationId xmlns:a16="http://schemas.microsoft.com/office/drawing/2014/main" id="{D057200F-7E84-4C73-B695-348DB4668663}"/>
              </a:ext>
            </a:extLst>
          </p:cNvPr>
          <p:cNvSpPr/>
          <p:nvPr/>
        </p:nvSpPr>
        <p:spPr>
          <a:xfrm>
            <a:off x="0" y="1696163"/>
            <a:ext cx="12182282" cy="4396293"/>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3" name="Chart 12">
            <a:extLst>
              <a:ext uri="{FF2B5EF4-FFF2-40B4-BE49-F238E27FC236}">
                <a16:creationId xmlns:a16="http://schemas.microsoft.com/office/drawing/2014/main" id="{FAB8C9AB-638E-49D8-926A-0426B36BCA80}"/>
              </a:ext>
            </a:extLst>
          </p:cNvPr>
          <p:cNvGraphicFramePr/>
          <p:nvPr>
            <p:extLst>
              <p:ext uri="{D42A27DB-BD31-4B8C-83A1-F6EECF244321}">
                <p14:modId xmlns:p14="http://schemas.microsoft.com/office/powerpoint/2010/main" val="1936572757"/>
              </p:ext>
            </p:extLst>
          </p:nvPr>
        </p:nvGraphicFramePr>
        <p:xfrm>
          <a:off x="1" y="1753305"/>
          <a:ext cx="12250624" cy="4272958"/>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a:extLst>
              <a:ext uri="{FF2B5EF4-FFF2-40B4-BE49-F238E27FC236}">
                <a16:creationId xmlns:a16="http://schemas.microsoft.com/office/drawing/2014/main" id="{CB0B4CED-0084-428B-A1B6-586FACFE3118}"/>
              </a:ext>
            </a:extLst>
          </p:cNvPr>
          <p:cNvSpPr txBox="1"/>
          <p:nvPr/>
        </p:nvSpPr>
        <p:spPr>
          <a:xfrm>
            <a:off x="2312876" y="1746830"/>
            <a:ext cx="745489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Use of Major AVOD Services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of U.S. A18+ using service</a:t>
            </a:r>
          </a:p>
        </p:txBody>
      </p:sp>
    </p:spTree>
    <p:extLst>
      <p:ext uri="{BB962C8B-B14F-4D97-AF65-F5344CB8AC3E}">
        <p14:creationId xmlns:p14="http://schemas.microsoft.com/office/powerpoint/2010/main" val="33900765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2E8F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D54650-E124-0942-8B03-A438165B55A6}"/>
              </a:ext>
            </a:extLst>
          </p:cNvPr>
          <p:cNvSpPr/>
          <p:nvPr/>
        </p:nvSpPr>
        <p:spPr>
          <a:xfrm>
            <a:off x="599924" y="462813"/>
            <a:ext cx="5838198"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1F1A62"/>
                </a:solidFill>
                <a:effectLst/>
                <a:uLnTx/>
                <a:uFillTx/>
                <a:latin typeface="Helvetica" pitchFamily="2" charset="0"/>
                <a:ea typeface="+mn-ea"/>
                <a:cs typeface="+mn-cs"/>
              </a:rPr>
              <a:t>Contents</a:t>
            </a:r>
          </a:p>
        </p:txBody>
      </p:sp>
      <p:sp>
        <p:nvSpPr>
          <p:cNvPr id="22" name="Rectangle 21">
            <a:hlinkClick r:id="" action="ppaction://noaction"/>
            <a:extLst>
              <a:ext uri="{FF2B5EF4-FFF2-40B4-BE49-F238E27FC236}">
                <a16:creationId xmlns:a16="http://schemas.microsoft.com/office/drawing/2014/main" id="{5662B8C0-2D15-4CC0-B90F-4D03E5D80DCC}"/>
              </a:ext>
            </a:extLst>
          </p:cNvPr>
          <p:cNvSpPr/>
          <p:nvPr/>
        </p:nvSpPr>
        <p:spPr>
          <a:xfrm>
            <a:off x="687206" y="4689181"/>
            <a:ext cx="5349240" cy="862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738E4E64-8304-4F05-BE28-54FBE3786229}"/>
              </a:ext>
            </a:extLst>
          </p:cNvPr>
          <p:cNvSpPr txBox="1"/>
          <p:nvPr/>
        </p:nvSpPr>
        <p:spPr>
          <a:xfrm>
            <a:off x="738997" y="4781756"/>
            <a:ext cx="42691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a:ln>
                  <a:noFill/>
                </a:ln>
                <a:solidFill>
                  <a:srgbClr val="66C5AD"/>
                </a:solidFill>
                <a:effectLst/>
                <a:uLnTx/>
                <a:uFillTx/>
                <a:latin typeface="Helvetica" pitchFamily="2" charset="0"/>
                <a:ea typeface="+mn-ea"/>
                <a:cs typeface="+mn-cs"/>
              </a:rPr>
              <a:t>4</a:t>
            </a:r>
          </a:p>
        </p:txBody>
      </p:sp>
      <p:sp>
        <p:nvSpPr>
          <p:cNvPr id="32" name="Rectangle 31">
            <a:hlinkClick r:id="" action="ppaction://noaction"/>
            <a:extLst>
              <a:ext uri="{FF2B5EF4-FFF2-40B4-BE49-F238E27FC236}">
                <a16:creationId xmlns:a16="http://schemas.microsoft.com/office/drawing/2014/main" id="{41435D2A-5CC2-4B0D-A23C-0718D960A784}"/>
              </a:ext>
            </a:extLst>
          </p:cNvPr>
          <p:cNvSpPr/>
          <p:nvPr/>
        </p:nvSpPr>
        <p:spPr>
          <a:xfrm>
            <a:off x="689513" y="1924091"/>
            <a:ext cx="5349240" cy="862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EF7933F0-B6B0-499A-9322-8D04709157A0}"/>
              </a:ext>
            </a:extLst>
          </p:cNvPr>
          <p:cNvSpPr txBox="1"/>
          <p:nvPr/>
        </p:nvSpPr>
        <p:spPr>
          <a:xfrm>
            <a:off x="736550" y="2016666"/>
            <a:ext cx="436418"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a:ln>
                  <a:noFill/>
                </a:ln>
                <a:solidFill>
                  <a:srgbClr val="66C5AD"/>
                </a:solidFill>
                <a:effectLst/>
                <a:uLnTx/>
                <a:uFillTx/>
                <a:latin typeface="Helvetica" pitchFamily="2" charset="0"/>
                <a:ea typeface="+mn-ea"/>
                <a:cs typeface="+mn-cs"/>
              </a:rPr>
              <a:t>1</a:t>
            </a:r>
          </a:p>
        </p:txBody>
      </p:sp>
      <p:sp>
        <p:nvSpPr>
          <p:cNvPr id="38" name="Rectangle 37">
            <a:hlinkClick r:id="rId2" action="ppaction://hlinksldjump"/>
            <a:extLst>
              <a:ext uri="{FF2B5EF4-FFF2-40B4-BE49-F238E27FC236}">
                <a16:creationId xmlns:a16="http://schemas.microsoft.com/office/drawing/2014/main" id="{9E0F203F-346B-4008-8A8E-221BACC05B2B}"/>
              </a:ext>
            </a:extLst>
          </p:cNvPr>
          <p:cNvSpPr/>
          <p:nvPr/>
        </p:nvSpPr>
        <p:spPr>
          <a:xfrm>
            <a:off x="1136436" y="2185943"/>
            <a:ext cx="490231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F1A62"/>
                </a:solidFill>
                <a:effectLst/>
                <a:uLnTx/>
                <a:uFillTx/>
                <a:latin typeface="Helvetica" pitchFamily="2" charset="0"/>
                <a:ea typeface="+mn-ea"/>
                <a:cs typeface="+mn-cs"/>
              </a:rPr>
              <a:t>What You’ll Learn</a:t>
            </a:r>
            <a:endParaRPr kumimoji="0" lang="en-US" sz="1400" b="0" i="0" u="none" strike="noStrike" kern="1200" cap="none" spc="0" normalizeH="0" baseline="0" noProof="0">
              <a:ln>
                <a:noFill/>
              </a:ln>
              <a:solidFill>
                <a:srgbClr val="1F1A62"/>
              </a:solidFill>
              <a:effectLst/>
              <a:uLnTx/>
              <a:uFillTx/>
              <a:latin typeface="Helvetica" pitchFamily="2" charset="0"/>
              <a:ea typeface="+mn-ea"/>
              <a:cs typeface="+mn-cs"/>
            </a:endParaRPr>
          </a:p>
        </p:txBody>
      </p:sp>
      <p:sp>
        <p:nvSpPr>
          <p:cNvPr id="64" name="Rectangle 63">
            <a:hlinkClick r:id="" action="ppaction://noaction"/>
            <a:extLst>
              <a:ext uri="{FF2B5EF4-FFF2-40B4-BE49-F238E27FC236}">
                <a16:creationId xmlns:a16="http://schemas.microsoft.com/office/drawing/2014/main" id="{88577AC2-8349-4687-BB11-12F6409F32BA}"/>
              </a:ext>
            </a:extLst>
          </p:cNvPr>
          <p:cNvSpPr/>
          <p:nvPr/>
        </p:nvSpPr>
        <p:spPr>
          <a:xfrm>
            <a:off x="6096000" y="1924091"/>
            <a:ext cx="5346343" cy="862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TextBox 66">
            <a:extLst>
              <a:ext uri="{FF2B5EF4-FFF2-40B4-BE49-F238E27FC236}">
                <a16:creationId xmlns:a16="http://schemas.microsoft.com/office/drawing/2014/main" id="{12300822-F1C1-4E85-A740-7D9581868BE5}"/>
              </a:ext>
            </a:extLst>
          </p:cNvPr>
          <p:cNvSpPr txBox="1"/>
          <p:nvPr/>
        </p:nvSpPr>
        <p:spPr>
          <a:xfrm>
            <a:off x="6108362" y="2016666"/>
            <a:ext cx="436418"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a:ln>
                  <a:noFill/>
                </a:ln>
                <a:solidFill>
                  <a:srgbClr val="66C5AD"/>
                </a:solidFill>
                <a:effectLst/>
                <a:uLnTx/>
                <a:uFillTx/>
                <a:latin typeface="Helvetica" pitchFamily="2" charset="0"/>
                <a:ea typeface="+mn-ea"/>
                <a:cs typeface="+mn-cs"/>
              </a:rPr>
              <a:t>5</a:t>
            </a:r>
          </a:p>
        </p:txBody>
      </p:sp>
      <p:sp>
        <p:nvSpPr>
          <p:cNvPr id="33" name="Rectangle 32">
            <a:hlinkClick r:id="" action="ppaction://noaction"/>
            <a:extLst>
              <a:ext uri="{FF2B5EF4-FFF2-40B4-BE49-F238E27FC236}">
                <a16:creationId xmlns:a16="http://schemas.microsoft.com/office/drawing/2014/main" id="{3FBE39E5-C72C-4F3D-B70C-EE1A165D068E}"/>
              </a:ext>
            </a:extLst>
          </p:cNvPr>
          <p:cNvSpPr/>
          <p:nvPr/>
        </p:nvSpPr>
        <p:spPr>
          <a:xfrm>
            <a:off x="689513" y="2845788"/>
            <a:ext cx="5349240" cy="862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F3BD5574-98AC-41F5-85EE-251CA685BDEE}"/>
              </a:ext>
            </a:extLst>
          </p:cNvPr>
          <p:cNvSpPr txBox="1"/>
          <p:nvPr/>
        </p:nvSpPr>
        <p:spPr>
          <a:xfrm>
            <a:off x="736550" y="2938363"/>
            <a:ext cx="436418"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a:ln>
                  <a:noFill/>
                </a:ln>
                <a:solidFill>
                  <a:srgbClr val="66C5AD"/>
                </a:solidFill>
                <a:effectLst/>
                <a:uLnTx/>
                <a:uFillTx/>
                <a:latin typeface="Helvetica" pitchFamily="2" charset="0"/>
                <a:ea typeface="+mn-ea"/>
                <a:cs typeface="+mn-cs"/>
              </a:rPr>
              <a:t>2</a:t>
            </a:r>
          </a:p>
        </p:txBody>
      </p:sp>
      <p:sp>
        <p:nvSpPr>
          <p:cNvPr id="25" name="Rectangle 24">
            <a:hlinkClick r:id="" action="ppaction://noaction"/>
            <a:extLst>
              <a:ext uri="{FF2B5EF4-FFF2-40B4-BE49-F238E27FC236}">
                <a16:creationId xmlns:a16="http://schemas.microsoft.com/office/drawing/2014/main" id="{00EEB3A9-A93D-4A06-93E0-DD62DC2EB158}"/>
              </a:ext>
            </a:extLst>
          </p:cNvPr>
          <p:cNvSpPr/>
          <p:nvPr/>
        </p:nvSpPr>
        <p:spPr>
          <a:xfrm>
            <a:off x="6105181" y="2845788"/>
            <a:ext cx="5349240" cy="862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9AC59483-C1C2-4C3B-85BD-32EE53B61E98}"/>
              </a:ext>
            </a:extLst>
          </p:cNvPr>
          <p:cNvSpPr txBox="1"/>
          <p:nvPr/>
        </p:nvSpPr>
        <p:spPr>
          <a:xfrm>
            <a:off x="6156972" y="2938363"/>
            <a:ext cx="42691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a:ln>
                  <a:noFill/>
                </a:ln>
                <a:solidFill>
                  <a:srgbClr val="66C5AD"/>
                </a:solidFill>
                <a:effectLst/>
                <a:uLnTx/>
                <a:uFillTx/>
                <a:latin typeface="Helvetica" pitchFamily="2" charset="0"/>
                <a:ea typeface="+mn-ea"/>
                <a:cs typeface="+mn-cs"/>
              </a:rPr>
              <a:t>6</a:t>
            </a:r>
          </a:p>
        </p:txBody>
      </p:sp>
      <p:sp>
        <p:nvSpPr>
          <p:cNvPr id="34" name="Rectangle 33">
            <a:hlinkClick r:id="" action="ppaction://noaction"/>
            <a:extLst>
              <a:ext uri="{FF2B5EF4-FFF2-40B4-BE49-F238E27FC236}">
                <a16:creationId xmlns:a16="http://schemas.microsoft.com/office/drawing/2014/main" id="{803108AD-CE54-4553-B12B-47A8A3C4E834}"/>
              </a:ext>
            </a:extLst>
          </p:cNvPr>
          <p:cNvSpPr/>
          <p:nvPr/>
        </p:nvSpPr>
        <p:spPr>
          <a:xfrm>
            <a:off x="689513" y="3779510"/>
            <a:ext cx="5349240" cy="862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752EC354-E5F2-48AA-AB37-5381C0758D64}"/>
              </a:ext>
            </a:extLst>
          </p:cNvPr>
          <p:cNvSpPr txBox="1"/>
          <p:nvPr/>
        </p:nvSpPr>
        <p:spPr>
          <a:xfrm>
            <a:off x="736550" y="3872085"/>
            <a:ext cx="436418"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a:ln>
                  <a:noFill/>
                </a:ln>
                <a:solidFill>
                  <a:srgbClr val="66C5AD"/>
                </a:solidFill>
                <a:effectLst/>
                <a:uLnTx/>
                <a:uFillTx/>
                <a:latin typeface="Helvetica" pitchFamily="2" charset="0"/>
                <a:ea typeface="+mn-ea"/>
                <a:cs typeface="+mn-cs"/>
              </a:rPr>
              <a:t>3</a:t>
            </a:r>
          </a:p>
        </p:txBody>
      </p:sp>
      <p:sp>
        <p:nvSpPr>
          <p:cNvPr id="2" name="Rectangle 1">
            <a:hlinkClick r:id="" action="ppaction://noaction"/>
            <a:extLst>
              <a:ext uri="{FF2B5EF4-FFF2-40B4-BE49-F238E27FC236}">
                <a16:creationId xmlns:a16="http://schemas.microsoft.com/office/drawing/2014/main" id="{38EEFBD0-D7BC-4E31-90DF-260D6EAB1E1A}"/>
              </a:ext>
            </a:extLst>
          </p:cNvPr>
          <p:cNvSpPr/>
          <p:nvPr/>
        </p:nvSpPr>
        <p:spPr>
          <a:xfrm>
            <a:off x="6105181" y="3779510"/>
            <a:ext cx="5349240" cy="862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5C89CACD-46DC-41B6-8D77-A444F16C408B}"/>
              </a:ext>
            </a:extLst>
          </p:cNvPr>
          <p:cNvSpPr txBox="1"/>
          <p:nvPr/>
        </p:nvSpPr>
        <p:spPr>
          <a:xfrm>
            <a:off x="6156972" y="3872085"/>
            <a:ext cx="42691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a:ln>
                  <a:noFill/>
                </a:ln>
                <a:solidFill>
                  <a:srgbClr val="66C5AD"/>
                </a:solidFill>
                <a:effectLst/>
                <a:uLnTx/>
                <a:uFillTx/>
                <a:latin typeface="Helvetica" pitchFamily="2" charset="0"/>
                <a:ea typeface="+mn-ea"/>
                <a:cs typeface="+mn-cs"/>
              </a:rPr>
              <a:t>7</a:t>
            </a:r>
          </a:p>
        </p:txBody>
      </p:sp>
      <p:sp>
        <p:nvSpPr>
          <p:cNvPr id="7" name="Rectangle 6">
            <a:hlinkClick r:id="rId3" action="ppaction://hlinksldjump"/>
            <a:extLst>
              <a:ext uri="{FF2B5EF4-FFF2-40B4-BE49-F238E27FC236}">
                <a16:creationId xmlns:a16="http://schemas.microsoft.com/office/drawing/2014/main" id="{9DBFE51C-4938-4F61-B18A-FF90CC877733}"/>
              </a:ext>
            </a:extLst>
          </p:cNvPr>
          <p:cNvSpPr/>
          <p:nvPr/>
        </p:nvSpPr>
        <p:spPr>
          <a:xfrm>
            <a:off x="1180307" y="3107640"/>
            <a:ext cx="4864485"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1A62"/>
                </a:solidFill>
                <a:effectLst/>
                <a:uLnTx/>
                <a:uFillTx/>
                <a:latin typeface="Helvetica" pitchFamily="2" charset="0"/>
                <a:ea typeface="+mn-ea"/>
                <a:cs typeface="+mn-cs"/>
              </a:rPr>
              <a:t>Methodology</a:t>
            </a:r>
          </a:p>
        </p:txBody>
      </p:sp>
      <p:sp>
        <p:nvSpPr>
          <p:cNvPr id="5" name="Rectangle 4">
            <a:hlinkClick r:id="rId4" action="ppaction://hlinksldjump"/>
            <a:extLst>
              <a:ext uri="{FF2B5EF4-FFF2-40B4-BE49-F238E27FC236}">
                <a16:creationId xmlns:a16="http://schemas.microsoft.com/office/drawing/2014/main" id="{1240B111-60C5-4638-822D-5071226F3931}"/>
              </a:ext>
            </a:extLst>
          </p:cNvPr>
          <p:cNvSpPr/>
          <p:nvPr/>
        </p:nvSpPr>
        <p:spPr>
          <a:xfrm>
            <a:off x="6577858" y="3107640"/>
            <a:ext cx="4864485"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1A62"/>
                </a:solidFill>
                <a:effectLst/>
                <a:uLnTx/>
                <a:uFillTx/>
                <a:latin typeface="Helvetica" pitchFamily="2" charset="0"/>
                <a:ea typeface="+mn-ea"/>
                <a:cs typeface="+mn-cs"/>
              </a:rPr>
              <a:t>Charting the Course Ahead for Video Streaming</a:t>
            </a:r>
          </a:p>
        </p:txBody>
      </p:sp>
      <p:sp>
        <p:nvSpPr>
          <p:cNvPr id="29" name="Rectangle 28">
            <a:hlinkClick r:id="rId5" action="ppaction://hlinksldjump"/>
            <a:extLst>
              <a:ext uri="{FF2B5EF4-FFF2-40B4-BE49-F238E27FC236}">
                <a16:creationId xmlns:a16="http://schemas.microsoft.com/office/drawing/2014/main" id="{A665DE16-3093-44DB-8080-C530241EF8B4}"/>
              </a:ext>
            </a:extLst>
          </p:cNvPr>
          <p:cNvSpPr/>
          <p:nvPr/>
        </p:nvSpPr>
        <p:spPr>
          <a:xfrm>
            <a:off x="6544780" y="4041362"/>
            <a:ext cx="4864485"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1A62"/>
                </a:solidFill>
                <a:effectLst/>
                <a:uLnTx/>
                <a:uFillTx/>
                <a:latin typeface="Helvetica" pitchFamily="2" charset="0"/>
                <a:ea typeface="+mn-ea"/>
                <a:cs typeface="+mn-cs"/>
              </a:rPr>
              <a:t>Key Takeaways For Marketers</a:t>
            </a:r>
          </a:p>
        </p:txBody>
      </p:sp>
      <p:sp>
        <p:nvSpPr>
          <p:cNvPr id="3" name="Rectangle 2">
            <a:hlinkClick r:id="rId6" action="ppaction://hlinksldjump"/>
            <a:extLst>
              <a:ext uri="{FF2B5EF4-FFF2-40B4-BE49-F238E27FC236}">
                <a16:creationId xmlns:a16="http://schemas.microsoft.com/office/drawing/2014/main" id="{E0770FBE-2F7B-4124-AD1B-4C6E820FDFBE}"/>
              </a:ext>
            </a:extLst>
          </p:cNvPr>
          <p:cNvSpPr/>
          <p:nvPr/>
        </p:nvSpPr>
        <p:spPr>
          <a:xfrm>
            <a:off x="6544780" y="1939722"/>
            <a:ext cx="4808732"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1A62"/>
                </a:solidFill>
                <a:effectLst/>
                <a:uLnTx/>
                <a:uFillTx/>
                <a:latin typeface="Helvetica" pitchFamily="2" charset="0"/>
                <a:ea typeface="+mn-ea"/>
                <a:cs typeface="+mn-cs"/>
              </a:rPr>
              <a:t>AVOD’s Rising Tide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rgbClr val="1F1A62"/>
                </a:solidFill>
                <a:effectLst/>
                <a:uLnTx/>
                <a:uFillTx/>
                <a:latin typeface="Helvetica" pitchFamily="2" charset="0"/>
                <a:ea typeface="+mn-ea"/>
                <a:cs typeface="+mn-cs"/>
              </a:rPr>
              <a:t>The Path to </a:t>
            </a:r>
            <a:r>
              <a:rPr lang="en-US" sz="1600" dirty="0">
                <a:solidFill>
                  <a:srgbClr val="1F1A62"/>
                </a:solidFill>
                <a:latin typeface="Helvetica" pitchFamily="2" charset="0"/>
              </a:rPr>
              <a:t>Ad-Supported Streaming Service</a:t>
            </a:r>
            <a:r>
              <a:rPr kumimoji="0" lang="en-US" sz="1600" i="0" u="none" strike="noStrike" kern="1200" cap="none" spc="0" normalizeH="0" baseline="0" noProof="0" dirty="0">
                <a:ln>
                  <a:noFill/>
                </a:ln>
                <a:solidFill>
                  <a:srgbClr val="1F1A62"/>
                </a:solidFill>
                <a:effectLst/>
                <a:uLnTx/>
                <a:uFillTx/>
                <a:latin typeface="Helvetica" pitchFamily="2" charset="0"/>
                <a:ea typeface="+mn-ea"/>
                <a:cs typeface="+mn-cs"/>
              </a:rPr>
              <a:t>s’ Surging Potential</a:t>
            </a:r>
          </a:p>
        </p:txBody>
      </p:sp>
      <p:sp>
        <p:nvSpPr>
          <p:cNvPr id="27" name="Rectangle 26">
            <a:hlinkClick r:id="rId7" action="ppaction://hlinksldjump"/>
            <a:extLst>
              <a:ext uri="{FF2B5EF4-FFF2-40B4-BE49-F238E27FC236}">
                <a16:creationId xmlns:a16="http://schemas.microsoft.com/office/drawing/2014/main" id="{9E0F203F-346B-4008-8A8E-221BACC05B2B}"/>
              </a:ext>
            </a:extLst>
          </p:cNvPr>
          <p:cNvSpPr/>
          <p:nvPr/>
        </p:nvSpPr>
        <p:spPr>
          <a:xfrm>
            <a:off x="1136436" y="3918252"/>
            <a:ext cx="4902317"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F1A62"/>
                </a:solidFill>
                <a:effectLst/>
                <a:uLnTx/>
                <a:uFillTx/>
                <a:latin typeface="Helvetica" pitchFamily="2" charset="0"/>
                <a:ea typeface="+mn-ea"/>
                <a:cs typeface="+mn-cs"/>
              </a:rPr>
              <a:t>A Whale of an Appetite for Video Streaming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a:ln>
                  <a:noFill/>
                </a:ln>
                <a:solidFill>
                  <a:srgbClr val="1F1A62"/>
                </a:solidFill>
                <a:effectLst/>
                <a:uLnTx/>
                <a:uFillTx/>
                <a:latin typeface="Helvetica" pitchFamily="2" charset="0"/>
                <a:ea typeface="+mn-ea"/>
                <a:cs typeface="+mn-cs"/>
              </a:rPr>
              <a:t>Exploring the Shifts in Streaming Behavior</a:t>
            </a:r>
          </a:p>
        </p:txBody>
      </p:sp>
      <p:sp>
        <p:nvSpPr>
          <p:cNvPr id="28" name="Rectangle 27">
            <a:hlinkClick r:id="rId8" action="ppaction://hlinksldjump"/>
            <a:extLst>
              <a:ext uri="{FF2B5EF4-FFF2-40B4-BE49-F238E27FC236}">
                <a16:creationId xmlns:a16="http://schemas.microsoft.com/office/drawing/2014/main" id="{9E0F203F-346B-4008-8A8E-221BACC05B2B}"/>
              </a:ext>
            </a:extLst>
          </p:cNvPr>
          <p:cNvSpPr/>
          <p:nvPr/>
        </p:nvSpPr>
        <p:spPr>
          <a:xfrm>
            <a:off x="1136436" y="4704812"/>
            <a:ext cx="5016813"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1A62"/>
                </a:solidFill>
                <a:effectLst/>
                <a:uLnTx/>
                <a:uFillTx/>
                <a:latin typeface="Helvetica" pitchFamily="2" charset="0"/>
                <a:ea typeface="+mn-ea"/>
                <a:cs typeface="+mn-cs"/>
              </a:rPr>
              <a:t>Rocking the Boat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rgbClr val="1F1A62"/>
                </a:solidFill>
                <a:effectLst/>
                <a:uLnTx/>
                <a:uFillTx/>
                <a:latin typeface="Helvetica" pitchFamily="2" charset="0"/>
                <a:ea typeface="+mn-ea"/>
                <a:cs typeface="+mn-cs"/>
              </a:rPr>
              <a:t>How Content-Seekers are Driving AVOD’s Rise in Popularity</a:t>
            </a:r>
          </a:p>
        </p:txBody>
      </p:sp>
    </p:spTree>
    <p:extLst>
      <p:ext uri="{BB962C8B-B14F-4D97-AF65-F5344CB8AC3E}">
        <p14:creationId xmlns:p14="http://schemas.microsoft.com/office/powerpoint/2010/main" val="14606762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A79E147-EC93-4201-83E2-CC369BDFF408}"/>
              </a:ext>
            </a:extLst>
          </p:cNvPr>
          <p:cNvSpPr/>
          <p:nvPr/>
        </p:nvSpPr>
        <p:spPr>
          <a:xfrm>
            <a:off x="-21414" y="1696163"/>
            <a:ext cx="4758514" cy="3973161"/>
          </a:xfrm>
          <a:prstGeom prst="rect">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1815A95D-3045-4358-B9DE-A4D5EDE050BF}"/>
              </a:ext>
            </a:extLst>
          </p:cNvPr>
          <p:cNvSpPr/>
          <p:nvPr/>
        </p:nvSpPr>
        <p:spPr>
          <a:xfrm>
            <a:off x="4737100" y="1696163"/>
            <a:ext cx="7445182" cy="397316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3" name="Picture 6" descr="Hulu Logo transparent PNG - StickPNG">
            <a:extLst>
              <a:ext uri="{FF2B5EF4-FFF2-40B4-BE49-F238E27FC236}">
                <a16:creationId xmlns:a16="http://schemas.microsoft.com/office/drawing/2014/main" id="{209906B6-103F-4617-8011-4BA660FACB7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35879" y="5160221"/>
            <a:ext cx="940399" cy="3104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a:extLst>
              <a:ext uri="{FF2B5EF4-FFF2-40B4-BE49-F238E27FC236}">
                <a16:creationId xmlns:a16="http://schemas.microsoft.com/office/drawing/2014/main" id="{6398F0D3-2FD9-4CCD-92A4-B1708D23E25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415202" y="5171224"/>
            <a:ext cx="1184130" cy="29140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descr="Tubi - Wikipedia">
            <a:extLst>
              <a:ext uri="{FF2B5EF4-FFF2-40B4-BE49-F238E27FC236}">
                <a16:creationId xmlns:a16="http://schemas.microsoft.com/office/drawing/2014/main" id="{FEA4E97A-DD33-451F-A87C-0EFE9BF6BA1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159964" y="5171224"/>
            <a:ext cx="622767" cy="29140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oku – Streaming players, smart TVs, wireless speakers &amp; audio | Roku">
            <a:extLst>
              <a:ext uri="{FF2B5EF4-FFF2-40B4-BE49-F238E27FC236}">
                <a16:creationId xmlns:a16="http://schemas.microsoft.com/office/drawing/2014/main" id="{B4546A24-EBFC-4C04-9B8D-82DFA3E3A31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6600" t="38400" r="13834" b="38267"/>
          <a:stretch/>
        </p:blipFill>
        <p:spPr bwMode="auto">
          <a:xfrm>
            <a:off x="6577559" y="5146459"/>
            <a:ext cx="996301" cy="3341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BC joins the streaming wars with 'Peacock' offering three subscription  tiers - Abundary">
            <a:extLst>
              <a:ext uri="{FF2B5EF4-FFF2-40B4-BE49-F238E27FC236}">
                <a16:creationId xmlns:a16="http://schemas.microsoft.com/office/drawing/2014/main" id="{667C96C9-880C-4FC1-85D1-7807BEC6E4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80951" y="5115522"/>
            <a:ext cx="1261924" cy="38759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Chart 5">
            <a:extLst>
              <a:ext uri="{FF2B5EF4-FFF2-40B4-BE49-F238E27FC236}">
                <a16:creationId xmlns:a16="http://schemas.microsoft.com/office/drawing/2014/main" id="{B5648374-9677-4003-8F53-314592D9FC5F}"/>
              </a:ext>
            </a:extLst>
          </p:cNvPr>
          <p:cNvGraphicFramePr/>
          <p:nvPr/>
        </p:nvGraphicFramePr>
        <p:xfrm>
          <a:off x="4807157" y="2079307"/>
          <a:ext cx="7384842" cy="3230603"/>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82B4ACEA-BBE5-4CDA-A95D-D5E919D9D339}"/>
              </a:ext>
            </a:extLst>
          </p:cNvPr>
          <p:cNvSpPr txBox="1"/>
          <p:nvPr/>
        </p:nvSpPr>
        <p:spPr>
          <a:xfrm>
            <a:off x="5313679" y="1799424"/>
            <a:ext cx="6878319" cy="52322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Ad revenues across 5 AVOD streaming services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2Q ’20 ($ in millions)</a:t>
            </a:r>
            <a:endParaRPr kumimoji="0" lang="en-US" sz="12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12" name="Rectangle 11">
            <a:extLst>
              <a:ext uri="{FF2B5EF4-FFF2-40B4-BE49-F238E27FC236}">
                <a16:creationId xmlns:a16="http://schemas.microsoft.com/office/drawing/2014/main" id="{937625CD-9DE9-4C17-864D-86F1AE533C7F}"/>
              </a:ext>
            </a:extLst>
          </p:cNvPr>
          <p:cNvSpPr/>
          <p:nvPr/>
        </p:nvSpPr>
        <p:spPr>
          <a:xfrm>
            <a:off x="80420" y="2909778"/>
            <a:ext cx="4545363" cy="1569660"/>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rPr>
              <a:t>In April of 2020, </a:t>
            </a:r>
            <a:r>
              <a:rPr kumimoji="0" lang="en-US" sz="2400" b="1" i="0" u="none" strike="noStrike" kern="1200" cap="none" spc="0" normalizeH="0" baseline="0" noProof="0">
                <a:ln>
                  <a:noFill/>
                </a:ln>
                <a:solidFill>
                  <a:srgbClr val="FFE600"/>
                </a:solidFill>
                <a:effectLst/>
                <a:uLnTx/>
                <a:uFillTx/>
                <a:latin typeface="Helvetica" panose="020B0403020202020204" pitchFamily="34" charset="0"/>
                <a:ea typeface="Open Sans" panose="020B0606030504020204" pitchFamily="34" charset="0"/>
                <a:cs typeface="Open Sans" panose="020B0606030504020204" pitchFamily="34" charset="0"/>
              </a:rPr>
              <a:t>58.5 million households </a:t>
            </a:r>
            <a:r>
              <a:rPr kumimoji="0" lang="en-US" sz="2400" b="0" i="0" u="none" strike="noStrike" kern="1200" cap="none" spc="0" normalizeH="0" baseline="0" noProof="0">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rPr>
              <a:t>were using AVOD, an increase of </a:t>
            </a:r>
            <a:r>
              <a:rPr kumimoji="0" lang="en-US" sz="2400" b="1" i="0" u="none" strike="noStrike" kern="1200" cap="none" spc="0" normalizeH="0" baseline="0" noProof="0">
                <a:ln>
                  <a:noFill/>
                </a:ln>
                <a:solidFill>
                  <a:srgbClr val="FFE600"/>
                </a:solidFill>
                <a:effectLst/>
                <a:uLnTx/>
                <a:uFillTx/>
                <a:latin typeface="Helvetica" panose="020B0403020202020204" pitchFamily="34" charset="0"/>
                <a:ea typeface="Open Sans" panose="020B0606030504020204" pitchFamily="34" charset="0"/>
                <a:cs typeface="Open Sans" panose="020B0606030504020204" pitchFamily="34" charset="0"/>
              </a:rPr>
              <a:t>9%</a:t>
            </a:r>
            <a:r>
              <a:rPr kumimoji="0" lang="en-US" sz="2400" b="0" i="0" u="none" strike="noStrike" kern="1200" cap="none" spc="0" normalizeH="0" baseline="0" noProof="0">
                <a:ln>
                  <a:noFill/>
                </a:ln>
                <a:solidFill>
                  <a:srgbClr val="FFE600"/>
                </a:solidFill>
                <a:effectLst/>
                <a:uLnTx/>
                <a:uFillTx/>
                <a:latin typeface="Helvetica" panose="020B0403020202020204" pitchFamily="34" charset="0"/>
                <a:ea typeface="Open Sans" panose="020B0606030504020204" pitchFamily="34" charset="0"/>
                <a:cs typeface="Open Sans" panose="020B0606030504020204" pitchFamily="34" charset="0"/>
              </a:rPr>
              <a:t> </a:t>
            </a:r>
            <a:r>
              <a:rPr kumimoji="0" lang="en-US" sz="2400" b="0" i="0" u="none" strike="noStrike" kern="1200" cap="none" spc="0" normalizeH="0" baseline="0" noProof="0">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rPr>
              <a:t>vs. </a:t>
            </a:r>
            <a:r>
              <a:rPr lang="en-US" sz="2400">
                <a:solidFill>
                  <a:prstClr val="white"/>
                </a:solidFill>
                <a:latin typeface="Helvetica" panose="020B0403020202020204" pitchFamily="34" charset="0"/>
                <a:ea typeface="Open Sans" panose="020B0606030504020204" pitchFamily="34" charset="0"/>
                <a:cs typeface="Open Sans" panose="020B0606030504020204" pitchFamily="34" charset="0"/>
              </a:rPr>
              <a:t>January 2020</a:t>
            </a:r>
            <a:endParaRPr kumimoji="0" lang="en-US" sz="2400" b="0" i="0" u="none" strike="noStrike" kern="1200" cap="none" spc="0" normalizeH="0" baseline="0" noProof="0">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B03ED13E-A512-40BF-AC35-95320CB3B279}"/>
              </a:ext>
            </a:extLst>
          </p:cNvPr>
          <p:cNvSpPr txBox="1"/>
          <p:nvPr/>
        </p:nvSpPr>
        <p:spPr>
          <a:xfrm>
            <a:off x="462931" y="6357839"/>
            <a:ext cx="1124901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a:t>
            </a:r>
            <a:r>
              <a:rPr kumimoji="0" lang="en-US" sz="7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hlinkClick r:id="rId9"/>
              </a:rPr>
              <a:t>MediaPost</a:t>
            </a:r>
            <a:r>
              <a:rPr kumimoji="0" lang="en-US" sz="7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8/14/20. </a:t>
            </a:r>
            <a:r>
              <a:rPr kumimoji="0" lang="en-US" sz="700" b="0" i="0" u="none" strike="noStrike" kern="1200" cap="none" spc="0" normalizeH="0" baseline="0" noProof="0" err="1">
                <a:ln>
                  <a:noFill/>
                </a:ln>
                <a:solidFill>
                  <a:srgbClr val="1B1464"/>
                </a:solidFill>
                <a:effectLst/>
                <a:uLnTx/>
                <a:uFillTx/>
                <a:latin typeface="Helvetica" panose="020B0604020202020204" pitchFamily="34" charset="0"/>
                <a:ea typeface="+mn-ea"/>
                <a:cs typeface="Helvetica" panose="020B0604020202020204" pitchFamily="34" charset="0"/>
              </a:rPr>
              <a:t>Comscore</a:t>
            </a:r>
            <a:r>
              <a:rPr kumimoji="0" lang="en-US" sz="7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a:t>
            </a:r>
            <a:r>
              <a:rPr kumimoji="0" lang="en-US" sz="7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State of OTT,</a:t>
            </a:r>
            <a:r>
              <a:rPr kumimoji="0" lang="en-US" sz="7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2020. </a:t>
            </a:r>
          </a:p>
        </p:txBody>
      </p:sp>
      <p:sp>
        <p:nvSpPr>
          <p:cNvPr id="2" name="Rectangle 1">
            <a:extLst>
              <a:ext uri="{FF2B5EF4-FFF2-40B4-BE49-F238E27FC236}">
                <a16:creationId xmlns:a16="http://schemas.microsoft.com/office/drawing/2014/main" id="{03837CD3-CF90-429F-B48D-C62EE40D53F3}"/>
              </a:ext>
            </a:extLst>
          </p:cNvPr>
          <p:cNvSpPr/>
          <p:nvPr/>
        </p:nvSpPr>
        <p:spPr>
          <a:xfrm>
            <a:off x="149639" y="199686"/>
            <a:ext cx="11892722" cy="892552"/>
          </a:xfrm>
          <a:prstGeom prst="rect">
            <a:avLst/>
          </a:prstGeom>
        </p:spPr>
        <p:txBody>
          <a:bodyPr wrap="square" lIns="91440" tIns="45720" rIns="91440" bIns="45720" anchor="t">
            <a:spAutoFit/>
          </a:bodyPr>
          <a:lstStyle/>
          <a:p>
            <a:pPr>
              <a:defRPr/>
            </a:pPr>
            <a:r>
              <a:rPr lang="en-US" sz="2600" b="1">
                <a:solidFill>
                  <a:srgbClr val="1F1A62"/>
                </a:solidFill>
                <a:latin typeface="Helvetica"/>
                <a:cs typeface="Helvetica"/>
              </a:rPr>
              <a:t>Resulting in an </a:t>
            </a:r>
            <a:r>
              <a:rPr lang="en-US" sz="2600" b="1">
                <a:solidFill>
                  <a:srgbClr val="E84A99"/>
                </a:solidFill>
                <a:latin typeface="Helvetica"/>
                <a:cs typeface="Helvetica"/>
              </a:rPr>
              <a:t>increase</a:t>
            </a:r>
            <a:r>
              <a:rPr lang="en-US" sz="2600" b="1">
                <a:solidFill>
                  <a:srgbClr val="1F1A62"/>
                </a:solidFill>
                <a:latin typeface="Helvetica"/>
                <a:cs typeface="Helvetica"/>
              </a:rPr>
              <a:t> in impressions and </a:t>
            </a:r>
            <a:r>
              <a:rPr lang="en-US" sz="2600" b="1">
                <a:solidFill>
                  <a:srgbClr val="E84A99"/>
                </a:solidFill>
                <a:latin typeface="Helvetica"/>
                <a:cs typeface="Helvetica"/>
              </a:rPr>
              <a:t>revenue</a:t>
            </a:r>
            <a:r>
              <a:rPr lang="en-US" sz="2600" b="1">
                <a:solidFill>
                  <a:srgbClr val="1F1A62"/>
                </a:solidFill>
                <a:latin typeface="Helvetica"/>
                <a:cs typeface="Helvetica"/>
              </a:rPr>
              <a:t> across all major AVOD services</a:t>
            </a:r>
            <a:endParaRPr kumimoji="0" lang="en-US" sz="2600" b="1" i="0" u="none" strike="noStrike" kern="1200" cap="none" spc="0" normalizeH="0" baseline="0" noProof="0">
              <a:ln>
                <a:noFill/>
              </a:ln>
              <a:solidFill>
                <a:srgbClr val="E84A99"/>
              </a:solidFill>
              <a:effectLst/>
              <a:uLnTx/>
              <a:uFillTx/>
              <a:latin typeface="Helvetica"/>
              <a:cs typeface="Helvetica"/>
            </a:endParaRPr>
          </a:p>
        </p:txBody>
      </p:sp>
      <p:sp>
        <p:nvSpPr>
          <p:cNvPr id="9" name="TextBox 8">
            <a:extLst>
              <a:ext uri="{FF2B5EF4-FFF2-40B4-BE49-F238E27FC236}">
                <a16:creationId xmlns:a16="http://schemas.microsoft.com/office/drawing/2014/main" id="{A2E9D96F-50F2-4F8E-B72F-54172422A9E1}"/>
              </a:ext>
            </a:extLst>
          </p:cNvPr>
          <p:cNvSpPr txBox="1"/>
          <p:nvPr/>
        </p:nvSpPr>
        <p:spPr>
          <a:xfrm>
            <a:off x="132512" y="1080138"/>
            <a:ext cx="11939393" cy="338554"/>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10"/>
              </a:buBlip>
              <a:tabLst/>
              <a:defRPr/>
            </a:pPr>
            <a:endParaRPr lang="en-US" sz="1600" b="0" i="0" u="none" strike="noStrike" kern="1200" cap="none" spc="0" normalizeH="0" baseline="0" noProof="0">
              <a:ln>
                <a:noFill/>
              </a:ln>
              <a:solidFill>
                <a:srgbClr val="1F1A62"/>
              </a:solidFill>
              <a:effectLst/>
              <a:uLnTx/>
              <a:uFillTx/>
              <a:latin typeface="Helvetica"/>
              <a:cs typeface="Helvetica"/>
            </a:endParaRPr>
          </a:p>
        </p:txBody>
      </p:sp>
      <p:sp>
        <p:nvSpPr>
          <p:cNvPr id="20" name="TextBox 19">
            <a:extLst>
              <a:ext uri="{FF2B5EF4-FFF2-40B4-BE49-F238E27FC236}">
                <a16:creationId xmlns:a16="http://schemas.microsoft.com/office/drawing/2014/main" id="{72D0B3CE-F33F-474A-9CE4-E09289ABEC0F}"/>
              </a:ext>
            </a:extLst>
          </p:cNvPr>
          <p:cNvSpPr txBox="1"/>
          <p:nvPr/>
        </p:nvSpPr>
        <p:spPr>
          <a:xfrm>
            <a:off x="272420" y="1138683"/>
            <a:ext cx="10667315" cy="338554"/>
          </a:xfrm>
          <a:prstGeom prst="rect">
            <a:avLst/>
          </a:prstGeom>
          <a:noFill/>
        </p:spPr>
        <p:txBody>
          <a:bodyPr wrap="square" lIns="91440" tIns="45720" rIns="91440" bIns="45720" rtlCol="0" anchor="t">
            <a:spAutoFit/>
          </a:bodyPr>
          <a:lstStyle>
            <a:defPPr>
              <a:defRPr lang="en-US"/>
            </a:defPPr>
            <a:lvl1pPr marL="285750" indent="-285750">
              <a:buBlip>
                <a:blip r:embed="rId10"/>
              </a:buBlip>
              <a:defRPr kumimoji="0" sz="1600" b="0" i="0" u="none" strike="noStrike" cap="none" spc="0" normalizeH="0" baseline="0">
                <a:ln>
                  <a:noFill/>
                </a:ln>
                <a:solidFill>
                  <a:srgbClr val="1F1A62"/>
                </a:solidFill>
                <a:effectLst/>
                <a:uLnTx/>
                <a:uFillTx/>
                <a:latin typeface="Helvetica" panose="020B0604020202020204" pitchFamily="34" charset="0"/>
                <a:cs typeface="Helvetica" panose="020B0604020202020204" pitchFamily="34" charset="0"/>
              </a:defRPr>
            </a:lvl1pPr>
          </a:lstStyle>
          <a:p>
            <a:r>
              <a:rPr lang="en-US"/>
              <a:t>Ad revenues across some of the top AVOD services rose </a:t>
            </a:r>
            <a:r>
              <a:rPr lang="en-US" b="1">
                <a:solidFill>
                  <a:srgbClr val="E84A99"/>
                </a:solidFill>
              </a:rPr>
              <a:t>31% </a:t>
            </a:r>
            <a:r>
              <a:rPr lang="en-US"/>
              <a:t>in Q2 2020, for a total of </a:t>
            </a:r>
            <a:r>
              <a:rPr lang="en-US" b="1">
                <a:solidFill>
                  <a:srgbClr val="E84A99"/>
                </a:solidFill>
              </a:rPr>
              <a:t>$849 million</a:t>
            </a:r>
          </a:p>
        </p:txBody>
      </p:sp>
    </p:spTree>
    <p:extLst>
      <p:ext uri="{BB962C8B-B14F-4D97-AF65-F5344CB8AC3E}">
        <p14:creationId xmlns:p14="http://schemas.microsoft.com/office/powerpoint/2010/main" val="8218096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A3FD7A-91F0-4ACA-8E90-5394C90CE4B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2816" b="3228"/>
          <a:stretch/>
        </p:blipFill>
        <p:spPr>
          <a:xfrm>
            <a:off x="0" y="1"/>
            <a:ext cx="4533532" cy="6869150"/>
          </a:xfrm>
          <a:prstGeom prst="rect">
            <a:avLst/>
          </a:prstGeom>
        </p:spPr>
      </p:pic>
      <p:pic>
        <p:nvPicPr>
          <p:cNvPr id="11" name="Picture 10">
            <a:extLst>
              <a:ext uri="{FF2B5EF4-FFF2-40B4-BE49-F238E27FC236}">
                <a16:creationId xmlns:a16="http://schemas.microsoft.com/office/drawing/2014/main" id="{32B8009B-343A-4198-B610-60AFD300AC8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CC3151E8-DCA4-4428-97A5-6EDD02638501}"/>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4" name="Rectangle 13">
            <a:extLst>
              <a:ext uri="{FF2B5EF4-FFF2-40B4-BE49-F238E27FC236}">
                <a16:creationId xmlns:a16="http://schemas.microsoft.com/office/drawing/2014/main" id="{76AE6CC5-AB03-47AE-954D-FDA74AE47D74}"/>
              </a:ext>
            </a:extLst>
          </p:cNvPr>
          <p:cNvSpPr/>
          <p:nvPr/>
        </p:nvSpPr>
        <p:spPr>
          <a:xfrm>
            <a:off x="546752" y="6586958"/>
            <a:ext cx="1166676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4" name="Rectangle 3">
            <a:extLst>
              <a:ext uri="{FF2B5EF4-FFF2-40B4-BE49-F238E27FC236}">
                <a16:creationId xmlns:a16="http://schemas.microsoft.com/office/drawing/2014/main" id="{D68D8EC5-1463-48EF-A504-0C63523BA269}"/>
              </a:ext>
            </a:extLst>
          </p:cNvPr>
          <p:cNvSpPr/>
          <p:nvPr/>
        </p:nvSpPr>
        <p:spPr>
          <a:xfrm>
            <a:off x="4576328" y="446176"/>
            <a:ext cx="747071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1F1A62"/>
                </a:solidFill>
                <a:effectLst/>
                <a:uLnTx/>
                <a:uFillTx/>
                <a:latin typeface="Helvetica" pitchFamily="2" charset="0"/>
                <a:ea typeface="+mn-ea"/>
                <a:cs typeface="+mn-cs"/>
              </a:rPr>
              <a:t>Summary: </a:t>
            </a:r>
            <a:r>
              <a:rPr kumimoji="0" lang="en-US" sz="2800" b="1" i="0" u="none" strike="noStrike" kern="1200" cap="none" spc="0" normalizeH="0" baseline="0" noProof="0">
                <a:ln>
                  <a:noFill/>
                </a:ln>
                <a:solidFill>
                  <a:srgbClr val="66C5AD"/>
                </a:solidFill>
                <a:effectLst/>
                <a:uLnTx/>
                <a:uFillTx/>
                <a:latin typeface="Helvetica" pitchFamily="2" charset="0"/>
                <a:ea typeface="+mn-ea"/>
                <a:cs typeface="+mn-cs"/>
              </a:rPr>
              <a:t>AVOD’s Rising Tide</a:t>
            </a:r>
          </a:p>
        </p:txBody>
      </p:sp>
      <p:sp>
        <p:nvSpPr>
          <p:cNvPr id="5" name="Rectangle 4">
            <a:extLst>
              <a:ext uri="{FF2B5EF4-FFF2-40B4-BE49-F238E27FC236}">
                <a16:creationId xmlns:a16="http://schemas.microsoft.com/office/drawing/2014/main" id="{763701CC-D993-4CC7-94D1-CF55F663EE99}"/>
              </a:ext>
            </a:extLst>
          </p:cNvPr>
          <p:cNvSpPr/>
          <p:nvPr/>
        </p:nvSpPr>
        <p:spPr>
          <a:xfrm>
            <a:off x="4797825" y="1105287"/>
            <a:ext cx="6947332" cy="4339650"/>
          </a:xfrm>
          <a:prstGeom prst="rect">
            <a:avLst/>
          </a:prstGeom>
          <a:noFill/>
        </p:spPr>
        <p:txBody>
          <a:bodyPr wrap="square" rtlCol="0">
            <a:spAutoFit/>
          </a:bodyPr>
          <a:lstStyle/>
          <a:p>
            <a:pPr marL="285750" marR="0" lvl="0" indent="-285750" algn="l" defTabSz="1172398" rtl="0" eaLnBrk="1" fontAlgn="auto" latinLnBrk="0" hangingPunct="1">
              <a:lnSpc>
                <a:spcPct val="100000"/>
              </a:lnSpc>
              <a:spcBef>
                <a:spcPts val="0"/>
              </a:spcBef>
              <a:spcAft>
                <a:spcPts val="0"/>
              </a:spcAft>
              <a:buClrTx/>
              <a:buSzTx/>
              <a:buFontTx/>
              <a:buBlip>
                <a:blip r:embed="rId5"/>
              </a:buBlip>
              <a:tabLst/>
              <a:defRPr/>
            </a:pPr>
            <a:r>
              <a:rPr kumimoji="0" lang="en-US" sz="2000" b="1" i="0" u="none" strike="noStrike" kern="1200" cap="none" spc="0" normalizeH="0" baseline="0" noProof="0" dirty="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Ad-supported streaming services </a:t>
            </a:r>
            <a:r>
              <a:rPr kumimoji="0" lang="en-US" sz="2000" b="1" i="0" u="none" strike="noStrike" kern="1200" cap="none" spc="0" normalizeH="0" baseline="0" noProof="0" dirty="0">
                <a:ln>
                  <a:noFill/>
                </a:ln>
                <a:solidFill>
                  <a:srgbClr val="66C5AD"/>
                </a:solidFill>
                <a:effectLst/>
                <a:uLnTx/>
                <a:uFillTx/>
                <a:latin typeface="Helvetica" panose="020B0403020202020204" pitchFamily="34" charset="0"/>
                <a:ea typeface="Open Sans" panose="020B0606030504020204" pitchFamily="34" charset="0"/>
                <a:cs typeface="Open Sans" panose="020B0606030504020204" pitchFamily="34" charset="0"/>
              </a:rPr>
              <a:t>experienced a </a:t>
            </a:r>
            <a:r>
              <a:rPr lang="en-US" sz="2000" b="1" dirty="0">
                <a:solidFill>
                  <a:srgbClr val="66C5AD"/>
                </a:solidFill>
                <a:latin typeface="Helvetica" panose="020B0403020202020204" pitchFamily="34" charset="0"/>
                <a:ea typeface="Open Sans" panose="020B0606030504020204" pitchFamily="34" charset="0"/>
                <a:cs typeface="Open Sans" panose="020B0606030504020204" pitchFamily="34" charset="0"/>
              </a:rPr>
              <a:t>boost </a:t>
            </a:r>
            <a:r>
              <a:rPr lang="en-US" sz="2000" b="1" dirty="0">
                <a:solidFill>
                  <a:srgbClr val="1F1A62"/>
                </a:solidFill>
                <a:latin typeface="Helvetica" panose="020B0403020202020204" pitchFamily="34" charset="0"/>
                <a:ea typeface="Open Sans" panose="020B0606030504020204" pitchFamily="34" charset="0"/>
                <a:cs typeface="Open Sans" panose="020B0606030504020204" pitchFamily="34" charset="0"/>
              </a:rPr>
              <a:t>due to COVID-19 and the </a:t>
            </a:r>
            <a:r>
              <a:rPr lang="en-US" sz="2000" b="1" dirty="0">
                <a:solidFill>
                  <a:srgbClr val="66C5AD"/>
                </a:solidFill>
                <a:latin typeface="Helvetica" panose="020B0403020202020204" pitchFamily="34" charset="0"/>
                <a:ea typeface="Open Sans" panose="020B0606030504020204" pitchFamily="34" charset="0"/>
                <a:cs typeface="Open Sans" panose="020B0606030504020204" pitchFamily="34" charset="0"/>
              </a:rPr>
              <a:t>growth is holding </a:t>
            </a:r>
            <a:r>
              <a:rPr lang="en-US" sz="2000" b="1" dirty="0">
                <a:solidFill>
                  <a:srgbClr val="1F1A62"/>
                </a:solidFill>
                <a:latin typeface="Helvetica" panose="020B0403020202020204" pitchFamily="34" charset="0"/>
                <a:ea typeface="Open Sans" panose="020B0606030504020204" pitchFamily="34" charset="0"/>
                <a:cs typeface="Open Sans" panose="020B0606030504020204" pitchFamily="34" charset="0"/>
              </a:rPr>
              <a:t>as consumer awareness continues to grow</a:t>
            </a:r>
          </a:p>
          <a:p>
            <a:pPr marR="0" lvl="0" algn="l" defTabSz="1172398" rtl="0" eaLnBrk="1" fontAlgn="auto" latinLnBrk="0" hangingPunct="1">
              <a:lnSpc>
                <a:spcPct val="100000"/>
              </a:lnSpc>
              <a:spcBef>
                <a:spcPts val="0"/>
              </a:spcBef>
              <a:spcAft>
                <a:spcPts val="0"/>
              </a:spcAft>
              <a:buClrTx/>
              <a:buSzTx/>
              <a:tabLst/>
              <a:defRPr/>
            </a:pPr>
            <a:endParaRPr kumimoji="0" lang="en-US" sz="2800" b="1" i="0" u="none" strike="noStrike" kern="1200" cap="none" spc="0" normalizeH="0" baseline="0" noProof="0" dirty="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endParaRPr>
          </a:p>
          <a:p>
            <a:pPr marL="285750" marR="0" lvl="0" indent="-285750" algn="l" defTabSz="1172398" rtl="0" eaLnBrk="1" fontAlgn="auto" latinLnBrk="0" hangingPunct="1">
              <a:lnSpc>
                <a:spcPct val="100000"/>
              </a:lnSpc>
              <a:spcBef>
                <a:spcPts val="0"/>
              </a:spcBef>
              <a:spcAft>
                <a:spcPts val="0"/>
              </a:spcAft>
              <a:buClrTx/>
              <a:buSzTx/>
              <a:buFontTx/>
              <a:buBlip>
                <a:blip r:embed="rId5"/>
              </a:buBlip>
              <a:tabLst/>
              <a:defRPr/>
            </a:pPr>
            <a:r>
              <a:rPr kumimoji="0" lang="en-US" sz="2000" b="1" i="0" u="none" strike="noStrike" kern="1200" cap="none" spc="0" normalizeH="0" baseline="0" noProof="0" dirty="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While paid services currently have advantages thanks to heavy investments in </a:t>
            </a:r>
            <a:r>
              <a:rPr kumimoji="0" lang="en-US" sz="2000" b="1" i="0" u="none" strike="noStrike" kern="1200" cap="none" spc="0" normalizeH="0" baseline="0" noProof="0" dirty="0">
                <a:ln>
                  <a:noFill/>
                </a:ln>
                <a:solidFill>
                  <a:srgbClr val="66C5AD"/>
                </a:solidFill>
                <a:effectLst/>
                <a:uLnTx/>
                <a:uFillTx/>
                <a:latin typeface="Helvetica" panose="020B0403020202020204" pitchFamily="34" charset="0"/>
                <a:ea typeface="Open Sans" panose="020B0606030504020204" pitchFamily="34" charset="0"/>
                <a:cs typeface="Open Sans" panose="020B0606030504020204" pitchFamily="34" charset="0"/>
              </a:rPr>
              <a:t>advertising, </a:t>
            </a:r>
            <a:r>
              <a:rPr lang="en-US" sz="2000" b="1" dirty="0">
                <a:solidFill>
                  <a:srgbClr val="1F1A62"/>
                </a:solidFill>
                <a:latin typeface="Helvetica" panose="020B0403020202020204" pitchFamily="34" charset="0"/>
                <a:ea typeface="Open Sans" panose="020B0606030504020204" pitchFamily="34" charset="0"/>
                <a:cs typeface="Open Sans" panose="020B0606030504020204" pitchFamily="34" charset="0"/>
              </a:rPr>
              <a:t>nearly universal </a:t>
            </a:r>
            <a:r>
              <a:rPr kumimoji="0" lang="en-US" sz="2000" b="1" i="0" u="none" strike="noStrike" kern="1200" cap="none" spc="0" normalizeH="0" baseline="0" noProof="0" dirty="0">
                <a:ln>
                  <a:noFill/>
                </a:ln>
                <a:solidFill>
                  <a:srgbClr val="66C5AD"/>
                </a:solidFill>
                <a:effectLst/>
                <a:uLnTx/>
                <a:uFillTx/>
                <a:latin typeface="Helvetica" panose="020B0403020202020204" pitchFamily="34" charset="0"/>
                <a:ea typeface="Open Sans" panose="020B0606030504020204" pitchFamily="34" charset="0"/>
                <a:cs typeface="Open Sans" panose="020B0606030504020204" pitchFamily="34" charset="0"/>
              </a:rPr>
              <a:t>built-in functionality </a:t>
            </a:r>
            <a:r>
              <a:rPr kumimoji="0" lang="en-US" sz="2000" b="1" i="0" u="none" strike="noStrike" kern="1200" cap="none" spc="0" normalizeH="0" baseline="0" noProof="0" dirty="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and</a:t>
            </a:r>
            <a:r>
              <a:rPr kumimoji="0" lang="en-US" sz="2000" b="1" i="0" u="none" strike="noStrike" kern="1200" cap="none" spc="0" normalizeH="0" baseline="0" noProof="0" dirty="0">
                <a:ln>
                  <a:noFill/>
                </a:ln>
                <a:solidFill>
                  <a:srgbClr val="66C5AD"/>
                </a:solidFill>
                <a:effectLst/>
                <a:uLnTx/>
                <a:uFillTx/>
                <a:latin typeface="Helvetica" panose="020B0403020202020204" pitchFamily="34" charset="0"/>
                <a:ea typeface="Open Sans" panose="020B0606030504020204" pitchFamily="34" charset="0"/>
                <a:cs typeface="Open Sans" panose="020B0606030504020204" pitchFamily="34" charset="0"/>
              </a:rPr>
              <a:t> availability across devices, </a:t>
            </a:r>
            <a:r>
              <a:rPr kumimoji="0" lang="en-US" sz="2000" b="1" i="0" u="none" strike="noStrike" kern="1200" cap="none" spc="0" normalizeH="0" baseline="0" noProof="0" dirty="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ad-supported services are </a:t>
            </a:r>
            <a:r>
              <a:rPr kumimoji="0" lang="en-US" sz="2000" b="1" i="0" u="none" strike="noStrike" kern="1200" cap="none" spc="0" normalizeH="0" baseline="0" noProof="0" dirty="0">
                <a:ln>
                  <a:noFill/>
                </a:ln>
                <a:solidFill>
                  <a:srgbClr val="66C5AD"/>
                </a:solidFill>
                <a:effectLst/>
                <a:uLnTx/>
                <a:uFillTx/>
                <a:latin typeface="Helvetica" panose="020B0403020202020204" pitchFamily="34" charset="0"/>
                <a:ea typeface="Open Sans" panose="020B0606030504020204" pitchFamily="34" charset="0"/>
                <a:cs typeface="Open Sans" panose="020B0606030504020204" pitchFamily="34" charset="0"/>
              </a:rPr>
              <a:t>emerging as a serious competitor </a:t>
            </a:r>
          </a:p>
          <a:p>
            <a:pPr marR="0" lvl="0" algn="l" defTabSz="1172398" rtl="0" eaLnBrk="1" fontAlgn="auto" latinLnBrk="0" hangingPunct="1">
              <a:lnSpc>
                <a:spcPct val="100000"/>
              </a:lnSpc>
              <a:spcBef>
                <a:spcPts val="0"/>
              </a:spcBef>
              <a:spcAft>
                <a:spcPts val="0"/>
              </a:spcAft>
              <a:buClrTx/>
              <a:buSzTx/>
              <a:tabLst/>
              <a:defRPr/>
            </a:pPr>
            <a:endParaRPr kumimoji="0" lang="en-US" sz="2800" b="1" i="0" u="none" strike="noStrike" kern="1200" cap="none" spc="0" normalizeH="0" baseline="0" noProof="0" dirty="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endParaRPr>
          </a:p>
          <a:p>
            <a:pPr marL="285750" indent="-285750" defTabSz="1172398">
              <a:buBlip>
                <a:blip r:embed="rId5"/>
              </a:buBlip>
              <a:defRPr/>
            </a:pPr>
            <a:r>
              <a:rPr kumimoji="0" lang="en-US" sz="2000" b="1" i="0" u="none" strike="noStrike" kern="1200" cap="none" spc="0" normalizeH="0" baseline="0" noProof="0" dirty="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AVOD services are generating an increase </a:t>
            </a:r>
            <a:r>
              <a:rPr kumimoji="0" lang="en-US" sz="2000" b="1" i="0" u="none" strike="noStrike" kern="1200" cap="none" spc="0" normalizeH="0" baseline="0" noProof="0" dirty="0">
                <a:ln>
                  <a:noFill/>
                </a:ln>
                <a:solidFill>
                  <a:srgbClr val="66C5AD"/>
                </a:solidFill>
                <a:effectLst/>
                <a:uLnTx/>
                <a:uFillTx/>
                <a:latin typeface="Helvetica" panose="020B0403020202020204" pitchFamily="34" charset="0"/>
                <a:ea typeface="Open Sans" panose="020B0606030504020204" pitchFamily="34" charset="0"/>
                <a:cs typeface="Open Sans" panose="020B0606030504020204" pitchFamily="34" charset="0"/>
              </a:rPr>
              <a:t>in ad-revenue </a:t>
            </a:r>
            <a:r>
              <a:rPr kumimoji="0" lang="en-US" sz="2000" b="1" i="0" u="none" strike="noStrike" kern="1200" cap="none" spc="0" normalizeH="0" baseline="0" noProof="0" dirty="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and once they tackle awareness, </a:t>
            </a:r>
            <a:r>
              <a:rPr lang="en-US" sz="2000" b="1" dirty="0">
                <a:solidFill>
                  <a:srgbClr val="66C5AD"/>
                </a:solidFill>
                <a:latin typeface="Helvetica" panose="020B0403020202020204" pitchFamily="34" charset="0"/>
                <a:ea typeface="Open Sans" panose="020B0606030504020204" pitchFamily="34" charset="0"/>
                <a:cs typeface="Open Sans" panose="020B0606030504020204" pitchFamily="34" charset="0"/>
              </a:rPr>
              <a:t>ease</a:t>
            </a:r>
            <a:r>
              <a:rPr kumimoji="0" lang="en-US" sz="2000" b="1" i="0" u="none" strike="noStrike" kern="1200" cap="none" spc="0" normalizeH="0" baseline="0" noProof="0" dirty="0">
                <a:ln>
                  <a:noFill/>
                </a:ln>
                <a:solidFill>
                  <a:srgbClr val="66C5AD"/>
                </a:solidFill>
                <a:effectLst/>
                <a:uLnTx/>
                <a:uFillTx/>
                <a:latin typeface="Helvetica" panose="020B0403020202020204" pitchFamily="34" charset="0"/>
                <a:ea typeface="Open Sans" panose="020B0606030504020204" pitchFamily="34" charset="0"/>
                <a:cs typeface="Open Sans" panose="020B0606030504020204" pitchFamily="34" charset="0"/>
              </a:rPr>
              <a:t> of use will come with it</a:t>
            </a:r>
          </a:p>
        </p:txBody>
      </p:sp>
    </p:spTree>
    <p:extLst>
      <p:ext uri="{BB962C8B-B14F-4D97-AF65-F5344CB8AC3E}">
        <p14:creationId xmlns:p14="http://schemas.microsoft.com/office/powerpoint/2010/main" val="8219204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AFE36B7-3031-7F4B-AAE5-77DACD8C43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079"/>
            <a:ext cx="12192000" cy="7098307"/>
          </a:xfrm>
          <a:prstGeom prst="rect">
            <a:avLst/>
          </a:prstGeom>
        </p:spPr>
      </p:pic>
      <p:cxnSp>
        <p:nvCxnSpPr>
          <p:cNvPr id="9" name="Straight Connector 8">
            <a:extLst>
              <a:ext uri="{FF2B5EF4-FFF2-40B4-BE49-F238E27FC236}">
                <a16:creationId xmlns:a16="http://schemas.microsoft.com/office/drawing/2014/main" id="{F07FF107-BF92-4B70-B5B0-6CC80B46FDAF}"/>
              </a:ext>
            </a:extLst>
          </p:cNvPr>
          <p:cNvCxnSpPr/>
          <p:nvPr/>
        </p:nvCxnSpPr>
        <p:spPr>
          <a:xfrm>
            <a:off x="493843" y="2940040"/>
            <a:ext cx="521208" cy="0"/>
          </a:xfrm>
          <a:prstGeom prst="line">
            <a:avLst/>
          </a:prstGeom>
          <a:ln>
            <a:solidFill>
              <a:srgbClr val="66C5AD"/>
            </a:solidFill>
          </a:ln>
        </p:spPr>
        <p:style>
          <a:lnRef idx="3">
            <a:schemeClr val="accent1"/>
          </a:lnRef>
          <a:fillRef idx="0">
            <a:schemeClr val="accent1"/>
          </a:fillRef>
          <a:effectRef idx="2">
            <a:schemeClr val="accent1"/>
          </a:effectRef>
          <a:fontRef idx="minor">
            <a:schemeClr val="tx1"/>
          </a:fontRef>
        </p:style>
      </p:cxnSp>
      <p:sp>
        <p:nvSpPr>
          <p:cNvPr id="10" name="TextBox 9">
            <a:extLst>
              <a:ext uri="{FF2B5EF4-FFF2-40B4-BE49-F238E27FC236}">
                <a16:creationId xmlns:a16="http://schemas.microsoft.com/office/drawing/2014/main" id="{656207F7-72AF-4E98-AFE2-456C188C3336}"/>
              </a:ext>
            </a:extLst>
          </p:cNvPr>
          <p:cNvSpPr txBox="1"/>
          <p:nvPr/>
        </p:nvSpPr>
        <p:spPr>
          <a:xfrm>
            <a:off x="382082" y="3429000"/>
            <a:ext cx="7745918" cy="1323439"/>
          </a:xfrm>
          <a:prstGeom prst="rect">
            <a:avLst/>
          </a:prstGeom>
          <a:noFill/>
        </p:spPr>
        <p:txBody>
          <a:bodyPr wrap="square" rtlCol="0" anchor="t">
            <a:spAutoFit/>
          </a:bodyPr>
          <a:lstStyle/>
          <a:p>
            <a:pPr lvl="0">
              <a:defRPr/>
            </a:pPr>
            <a:r>
              <a:rPr lang="en-US" sz="4000" b="1">
                <a:solidFill>
                  <a:prstClr val="white"/>
                </a:solidFill>
                <a:latin typeface="Helvetica"/>
                <a:cs typeface="Helvetica"/>
              </a:rPr>
              <a:t>Charting the Course </a:t>
            </a:r>
          </a:p>
          <a:p>
            <a:pPr lvl="0">
              <a:defRPr/>
            </a:pPr>
            <a:r>
              <a:rPr lang="en-US" sz="4000" b="1">
                <a:solidFill>
                  <a:prstClr val="white"/>
                </a:solidFill>
                <a:latin typeface="Helvetica"/>
                <a:cs typeface="Helvetica"/>
              </a:rPr>
              <a:t>Ahead for Video Streaming</a:t>
            </a:r>
          </a:p>
        </p:txBody>
      </p:sp>
    </p:spTree>
    <p:extLst>
      <p:ext uri="{BB962C8B-B14F-4D97-AF65-F5344CB8AC3E}">
        <p14:creationId xmlns:p14="http://schemas.microsoft.com/office/powerpoint/2010/main" val="17140922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BD1072-BA41-4E3E-8685-693097EDFA93}"/>
              </a:ext>
            </a:extLst>
          </p:cNvPr>
          <p:cNvSpPr/>
          <p:nvPr/>
        </p:nvSpPr>
        <p:spPr>
          <a:xfrm>
            <a:off x="4746818" y="1696163"/>
            <a:ext cx="7445182" cy="397316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40" name="Chart 39">
            <a:extLst>
              <a:ext uri="{FF2B5EF4-FFF2-40B4-BE49-F238E27FC236}">
                <a16:creationId xmlns:a16="http://schemas.microsoft.com/office/drawing/2014/main" id="{65902DE5-3940-4636-81AA-32329233FA8D}"/>
              </a:ext>
            </a:extLst>
          </p:cNvPr>
          <p:cNvGraphicFramePr/>
          <p:nvPr>
            <p:extLst>
              <p:ext uri="{D42A27DB-BD31-4B8C-83A1-F6EECF244321}">
                <p14:modId xmlns:p14="http://schemas.microsoft.com/office/powerpoint/2010/main" val="1729498342"/>
              </p:ext>
            </p:extLst>
          </p:nvPr>
        </p:nvGraphicFramePr>
        <p:xfrm>
          <a:off x="4774150" y="2078314"/>
          <a:ext cx="7176247" cy="3027651"/>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a:extLst>
              <a:ext uri="{FF2B5EF4-FFF2-40B4-BE49-F238E27FC236}">
                <a16:creationId xmlns:a16="http://schemas.microsoft.com/office/drawing/2014/main" id="{B1B99561-4BA3-4BE3-A518-58A82090E608}"/>
              </a:ext>
            </a:extLst>
          </p:cNvPr>
          <p:cNvSpPr/>
          <p:nvPr/>
        </p:nvSpPr>
        <p:spPr>
          <a:xfrm>
            <a:off x="0" y="1696163"/>
            <a:ext cx="12192000" cy="3973161"/>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Rectangle 11">
            <a:extLst>
              <a:ext uri="{FF2B5EF4-FFF2-40B4-BE49-F238E27FC236}">
                <a16:creationId xmlns:a16="http://schemas.microsoft.com/office/drawing/2014/main" id="{FCBDB492-9443-3D4A-8E9D-B3CECB95DCD7}"/>
              </a:ext>
            </a:extLst>
          </p:cNvPr>
          <p:cNvSpPr/>
          <p:nvPr/>
        </p:nvSpPr>
        <p:spPr>
          <a:xfrm>
            <a:off x="78879" y="374142"/>
            <a:ext cx="12034242"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a:solidFill>
                  <a:srgbClr val="1F1A62"/>
                </a:solidFill>
                <a:latin typeface="Helvetica" pitchFamily="2" charset="0"/>
              </a:rPr>
              <a:t>As the demand for content increases and competition abounds, even the largest of the streaming services is </a:t>
            </a:r>
            <a:r>
              <a:rPr lang="en-US" sz="2400" b="1">
                <a:solidFill>
                  <a:srgbClr val="E84A99"/>
                </a:solidFill>
                <a:latin typeface="Helvetica" pitchFamily="2" charset="0"/>
              </a:rPr>
              <a:t>offering incentives </a:t>
            </a:r>
            <a:r>
              <a:rPr lang="en-US" sz="2400" b="1">
                <a:solidFill>
                  <a:srgbClr val="1F1A62"/>
                </a:solidFill>
                <a:latin typeface="Helvetica" pitchFamily="2" charset="0"/>
              </a:rPr>
              <a:t>to increase subscriptions</a:t>
            </a:r>
            <a:endParaRPr kumimoji="0" lang="en-US" sz="2400" b="1" i="0" u="none" strike="noStrike" kern="1200" cap="none" spc="0" normalizeH="0" baseline="0" noProof="0">
              <a:ln>
                <a:noFill/>
              </a:ln>
              <a:solidFill>
                <a:srgbClr val="ED3C8D"/>
              </a:solidFill>
              <a:effectLst/>
              <a:uLnTx/>
              <a:uFillTx/>
              <a:latin typeface="Helvetica" pitchFamily="2" charset="0"/>
              <a:ea typeface="+mn-ea"/>
              <a:cs typeface="+mn-cs"/>
            </a:endParaRPr>
          </a:p>
        </p:txBody>
      </p:sp>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4" name="TextBox 3">
            <a:extLst>
              <a:ext uri="{FF2B5EF4-FFF2-40B4-BE49-F238E27FC236}">
                <a16:creationId xmlns:a16="http://schemas.microsoft.com/office/drawing/2014/main" id="{B226F665-2A68-445E-94DB-DCD0E698D175}"/>
              </a:ext>
            </a:extLst>
          </p:cNvPr>
          <p:cNvSpPr txBox="1"/>
          <p:nvPr/>
        </p:nvSpPr>
        <p:spPr>
          <a:xfrm>
            <a:off x="456264" y="6153567"/>
            <a:ext cx="11778773"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VAB / Lucid ‘COVID-19 Streaming Behavior Survey,’ June 2020. Survey base: A18+ in households with access to streaming services and have viewed content on streaming services (n=1,000)</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Q10. Which of the following statements describe your views on free streaming services? (e.g., Tubi, Pluto, Crackle , etc.) </a:t>
            </a:r>
            <a:r>
              <a:rPr kumimoji="0" lang="en-US" sz="7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AVOD Users</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 respondents who regularly watch free subscription streaming services with commercials (e.g., Crackle, Pluto TV, Tubi TV) (n= 298). </a:t>
            </a:r>
            <a:r>
              <a:rPr kumimoji="0" lang="en-US" sz="7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Paid Subscribers</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 respondents who regularly watch paid subscription streaming services with no commercials (e.g., Netflix, Disney+) (n= 817). </a:t>
            </a: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Needham &amp; Company, </a:t>
            </a:r>
            <a:r>
              <a:rPr kumimoji="0" lang="en-US" sz="700" b="0" i="1"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Streaming</a:t>
            </a:r>
            <a:r>
              <a:rPr lang="en-US" sz="700" i="1" dirty="0">
                <a:solidFill>
                  <a:srgbClr val="1F1A62"/>
                </a:solidFill>
                <a:latin typeface="Helvetica" panose="020B0604020202020204" pitchFamily="34" charset="0"/>
                <a:cs typeface="Helvetica" panose="020B0604020202020204" pitchFamily="34" charset="0"/>
              </a:rPr>
              <a:t>g Wars: Winners &amp; Losers</a:t>
            </a:r>
            <a:r>
              <a:rPr lang="en-US" sz="700" dirty="0">
                <a:solidFill>
                  <a:srgbClr val="1F1A62"/>
                </a:solidFill>
                <a:latin typeface="Helvetica" panose="020B0604020202020204" pitchFamily="34" charset="0"/>
                <a:cs typeface="Helvetica" panose="020B0604020202020204" pitchFamily="34" charset="0"/>
              </a:rPr>
              <a:t>, 8/14/20. </a:t>
            </a:r>
            <a:endPar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endParaRPr>
          </a:p>
        </p:txBody>
      </p:sp>
      <p:grpSp>
        <p:nvGrpSpPr>
          <p:cNvPr id="38" name="Group 37">
            <a:extLst>
              <a:ext uri="{FF2B5EF4-FFF2-40B4-BE49-F238E27FC236}">
                <a16:creationId xmlns:a16="http://schemas.microsoft.com/office/drawing/2014/main" id="{29E9EA9D-6388-496D-BBDC-BAFB03A06DB7}"/>
              </a:ext>
            </a:extLst>
          </p:cNvPr>
          <p:cNvGrpSpPr/>
          <p:nvPr/>
        </p:nvGrpSpPr>
        <p:grpSpPr>
          <a:xfrm>
            <a:off x="438150" y="2366701"/>
            <a:ext cx="5338191" cy="2076911"/>
            <a:chOff x="414479" y="1874516"/>
            <a:chExt cx="3886728" cy="1013511"/>
          </a:xfrm>
        </p:grpSpPr>
        <p:grpSp>
          <p:nvGrpSpPr>
            <p:cNvPr id="37" name="Group 36">
              <a:extLst>
                <a:ext uri="{FF2B5EF4-FFF2-40B4-BE49-F238E27FC236}">
                  <a16:creationId xmlns:a16="http://schemas.microsoft.com/office/drawing/2014/main" id="{D1A60995-9EFA-4840-BF5F-FA9DAEA06522}"/>
                </a:ext>
              </a:extLst>
            </p:cNvPr>
            <p:cNvGrpSpPr/>
            <p:nvPr/>
          </p:nvGrpSpPr>
          <p:grpSpPr>
            <a:xfrm>
              <a:off x="414479" y="1874516"/>
              <a:ext cx="3886728" cy="1013511"/>
              <a:chOff x="77679" y="2066751"/>
              <a:chExt cx="3886728" cy="1013511"/>
            </a:xfrm>
          </p:grpSpPr>
          <p:sp>
            <p:nvSpPr>
              <p:cNvPr id="21" name="Rectangle: Rounded Corners 20">
                <a:extLst>
                  <a:ext uri="{FF2B5EF4-FFF2-40B4-BE49-F238E27FC236}">
                    <a16:creationId xmlns:a16="http://schemas.microsoft.com/office/drawing/2014/main" id="{DE7E8B50-A3B9-4EFC-BFFC-05A521323E63}"/>
                  </a:ext>
                </a:extLst>
              </p:cNvPr>
              <p:cNvSpPr/>
              <p:nvPr/>
            </p:nvSpPr>
            <p:spPr>
              <a:xfrm>
                <a:off x="77679" y="2066751"/>
                <a:ext cx="3886728" cy="1013511"/>
              </a:xfrm>
              <a:prstGeom prst="roundRect">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8" name="Group 27">
                <a:extLst>
                  <a:ext uri="{FF2B5EF4-FFF2-40B4-BE49-F238E27FC236}">
                    <a16:creationId xmlns:a16="http://schemas.microsoft.com/office/drawing/2014/main" id="{D4BC6AA1-26CA-482C-86D8-498C1507C065}"/>
                  </a:ext>
                </a:extLst>
              </p:cNvPr>
              <p:cNvGrpSpPr/>
              <p:nvPr/>
            </p:nvGrpSpPr>
            <p:grpSpPr>
              <a:xfrm>
                <a:off x="206851" y="2481603"/>
                <a:ext cx="3665434" cy="504910"/>
                <a:chOff x="-565864" y="3008888"/>
                <a:chExt cx="3332213" cy="459009"/>
              </a:xfrm>
            </p:grpSpPr>
            <p:pic>
              <p:nvPicPr>
                <p:cNvPr id="20" name="Picture 19">
                  <a:extLst>
                    <a:ext uri="{FF2B5EF4-FFF2-40B4-BE49-F238E27FC236}">
                      <a16:creationId xmlns:a16="http://schemas.microsoft.com/office/drawing/2014/main" id="{8AB418DD-BE6D-4A3C-BB78-36D9B8AC952B}"/>
                    </a:ext>
                  </a:extLst>
                </p:cNvPr>
                <p:cNvPicPr>
                  <a:picLocks noChangeAspect="1"/>
                </p:cNvPicPr>
                <p:nvPr/>
              </p:nvPicPr>
              <p:blipFill rotWithShape="1">
                <a:blip r:embed="rId5"/>
                <a:srcRect r="29556" b="61282"/>
                <a:stretch/>
              </p:blipFill>
              <p:spPr>
                <a:xfrm>
                  <a:off x="-565864" y="3008888"/>
                  <a:ext cx="3332213" cy="200193"/>
                </a:xfrm>
                <a:prstGeom prst="rect">
                  <a:avLst/>
                </a:prstGeom>
              </p:spPr>
            </p:pic>
            <p:pic>
              <p:nvPicPr>
                <p:cNvPr id="23" name="Picture 22">
                  <a:extLst>
                    <a:ext uri="{FF2B5EF4-FFF2-40B4-BE49-F238E27FC236}">
                      <a16:creationId xmlns:a16="http://schemas.microsoft.com/office/drawing/2014/main" id="{2C50877E-69BB-4F7F-991A-DA68933A0D56}"/>
                    </a:ext>
                  </a:extLst>
                </p:cNvPr>
                <p:cNvPicPr>
                  <a:picLocks noChangeAspect="1"/>
                </p:cNvPicPr>
                <p:nvPr/>
              </p:nvPicPr>
              <p:blipFill rotWithShape="1">
                <a:blip r:embed="rId5"/>
                <a:srcRect l="71061" t="4036" b="50000"/>
                <a:stretch/>
              </p:blipFill>
              <p:spPr>
                <a:xfrm>
                  <a:off x="-565864" y="3230235"/>
                  <a:ext cx="1368900" cy="237662"/>
                </a:xfrm>
                <a:prstGeom prst="rect">
                  <a:avLst/>
                </a:prstGeom>
              </p:spPr>
            </p:pic>
            <p:pic>
              <p:nvPicPr>
                <p:cNvPr id="27" name="Picture 26">
                  <a:extLst>
                    <a:ext uri="{FF2B5EF4-FFF2-40B4-BE49-F238E27FC236}">
                      <a16:creationId xmlns:a16="http://schemas.microsoft.com/office/drawing/2014/main" id="{8FC4B98C-A04E-4A4F-BDF9-C122951C8CDB}"/>
                    </a:ext>
                  </a:extLst>
                </p:cNvPr>
                <p:cNvPicPr>
                  <a:picLocks noChangeAspect="1"/>
                </p:cNvPicPr>
                <p:nvPr/>
              </p:nvPicPr>
              <p:blipFill rotWithShape="1">
                <a:blip r:embed="rId5"/>
                <a:srcRect t="39472" r="61616" b="29112"/>
                <a:stretch/>
              </p:blipFill>
              <p:spPr>
                <a:xfrm>
                  <a:off x="784182" y="3241102"/>
                  <a:ext cx="1815655" cy="162434"/>
                </a:xfrm>
                <a:prstGeom prst="rect">
                  <a:avLst/>
                </a:prstGeom>
              </p:spPr>
            </p:pic>
          </p:grpSp>
          <p:pic>
            <p:nvPicPr>
              <p:cNvPr id="1026" name="Picture 2" descr="Technology News">
                <a:extLst>
                  <a:ext uri="{FF2B5EF4-FFF2-40B4-BE49-F238E27FC236}">
                    <a16:creationId xmlns:a16="http://schemas.microsoft.com/office/drawing/2014/main" id="{27F59FA2-5254-4B45-9C0D-D22A216C2B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755" y="2134568"/>
                <a:ext cx="1028244" cy="319490"/>
              </a:xfrm>
              <a:prstGeom prst="rect">
                <a:avLst/>
              </a:prstGeom>
              <a:noFill/>
              <a:extLst>
                <a:ext uri="{909E8E84-426E-40DD-AFC4-6F175D3DCCD1}">
                  <a14:hiddenFill xmlns:a14="http://schemas.microsoft.com/office/drawing/2010/main">
                    <a:solidFill>
                      <a:srgbClr val="FFFFFF"/>
                    </a:solidFill>
                  </a14:hiddenFill>
                </a:ext>
              </a:extLst>
            </p:spPr>
          </p:pic>
        </p:grpSp>
        <p:sp>
          <p:nvSpPr>
            <p:cNvPr id="29" name="TextBox 28">
              <a:extLst>
                <a:ext uri="{FF2B5EF4-FFF2-40B4-BE49-F238E27FC236}">
                  <a16:creationId xmlns:a16="http://schemas.microsoft.com/office/drawing/2014/main" id="{CDB460E4-05FA-4E63-8EF9-7A5DBA77F577}"/>
                </a:ext>
              </a:extLst>
            </p:cNvPr>
            <p:cNvSpPr txBox="1"/>
            <p:nvPr/>
          </p:nvSpPr>
          <p:spPr>
            <a:xfrm>
              <a:off x="3337527" y="2753323"/>
              <a:ext cx="754349" cy="100506"/>
            </a:xfrm>
            <a:prstGeom prst="rect">
              <a:avLst/>
            </a:prstGeom>
            <a:noFill/>
          </p:spPr>
          <p:txBody>
            <a:bodyPr wrap="square" rtlCol="0">
              <a:spAutoFit/>
            </a:bodyPr>
            <a:lstStyle/>
            <a:p>
              <a:r>
                <a:rPr lang="en-US" sz="800" b="1">
                  <a:solidFill>
                    <a:srgbClr val="E84A99"/>
                  </a:solidFill>
                  <a:latin typeface="Helvetica" panose="020B0403020202020204" pitchFamily="34" charset="0"/>
                </a:rPr>
                <a:t>August 31</a:t>
              </a:r>
              <a:r>
                <a:rPr lang="en-US" sz="800" b="1" baseline="30000">
                  <a:solidFill>
                    <a:srgbClr val="E84A99"/>
                  </a:solidFill>
                  <a:latin typeface="Helvetica" panose="020B0403020202020204" pitchFamily="34" charset="0"/>
                </a:rPr>
                <a:t>st</a:t>
              </a:r>
              <a:r>
                <a:rPr lang="en-US" sz="800" b="1">
                  <a:solidFill>
                    <a:srgbClr val="E84A99"/>
                  </a:solidFill>
                  <a:latin typeface="Helvetica" panose="020B0403020202020204" pitchFamily="34" charset="0"/>
                </a:rPr>
                <a:t>, 2020</a:t>
              </a:r>
            </a:p>
          </p:txBody>
        </p:sp>
      </p:grpSp>
      <p:sp>
        <p:nvSpPr>
          <p:cNvPr id="39" name="TextBox 38">
            <a:extLst>
              <a:ext uri="{FF2B5EF4-FFF2-40B4-BE49-F238E27FC236}">
                <a16:creationId xmlns:a16="http://schemas.microsoft.com/office/drawing/2014/main" id="{EF20FFCC-9A4E-433D-BA3E-25600C7E5AA1}"/>
              </a:ext>
            </a:extLst>
          </p:cNvPr>
          <p:cNvSpPr txBox="1"/>
          <p:nvPr/>
        </p:nvSpPr>
        <p:spPr>
          <a:xfrm>
            <a:off x="6214491" y="2497215"/>
            <a:ext cx="5657850" cy="1815882"/>
          </a:xfrm>
          <a:prstGeom prst="rect">
            <a:avLst/>
          </a:prstGeom>
          <a:noFill/>
        </p:spPr>
        <p:txBody>
          <a:bodyPr wrap="square">
            <a:spAutoFit/>
          </a:bodyPr>
          <a:lstStyle/>
          <a:p>
            <a:pPr algn="ctr"/>
            <a:r>
              <a:rPr lang="en-US" sz="2000" i="1">
                <a:solidFill>
                  <a:schemeClr val="bg1"/>
                </a:solidFill>
                <a:effectLst/>
                <a:latin typeface="Helvetica" panose="020B0403020202020204" pitchFamily="34" charset="0"/>
              </a:rPr>
              <a:t> </a:t>
            </a:r>
            <a:r>
              <a:rPr lang="en-US" sz="2400" i="1">
                <a:solidFill>
                  <a:schemeClr val="bg1"/>
                </a:solidFill>
                <a:effectLst/>
                <a:latin typeface="Helvetica" panose="020B0403020202020204" pitchFamily="34" charset="0"/>
              </a:rPr>
              <a:t>“We're looking at different marketing promotions to </a:t>
            </a:r>
            <a:r>
              <a:rPr lang="en-US" sz="2400" b="1" i="1">
                <a:solidFill>
                  <a:srgbClr val="FFE600"/>
                </a:solidFill>
                <a:effectLst/>
                <a:latin typeface="Helvetica" panose="020B0403020202020204" pitchFamily="34" charset="0"/>
              </a:rPr>
              <a:t>attract new members</a:t>
            </a:r>
            <a:r>
              <a:rPr lang="en-US" sz="2400" i="1">
                <a:solidFill>
                  <a:schemeClr val="bg1"/>
                </a:solidFill>
                <a:effectLst/>
                <a:latin typeface="Helvetica" panose="020B0403020202020204" pitchFamily="34" charset="0"/>
              </a:rPr>
              <a:t> and give them a great </a:t>
            </a:r>
          </a:p>
          <a:p>
            <a:pPr algn="ctr"/>
            <a:r>
              <a:rPr lang="en-US" sz="2400" i="1">
                <a:solidFill>
                  <a:schemeClr val="bg1"/>
                </a:solidFill>
                <a:effectLst/>
                <a:latin typeface="Helvetica" panose="020B0403020202020204" pitchFamily="34" charset="0"/>
              </a:rPr>
              <a:t>Netflix experience.” </a:t>
            </a:r>
          </a:p>
          <a:p>
            <a:pPr algn="ctr"/>
            <a:endParaRPr lang="en-US" sz="500" i="1">
              <a:solidFill>
                <a:schemeClr val="bg1"/>
              </a:solidFill>
              <a:latin typeface="Helvetica" panose="020B0403020202020204" pitchFamily="34" charset="0"/>
            </a:endParaRPr>
          </a:p>
          <a:p>
            <a:pPr algn="ctr"/>
            <a:r>
              <a:rPr lang="en-US" sz="1100" b="1" i="1">
                <a:solidFill>
                  <a:schemeClr val="bg1"/>
                </a:solidFill>
                <a:latin typeface="Helvetica" panose="020B0403020202020204" pitchFamily="34" charset="0"/>
              </a:rPr>
              <a:t>- Netflix, Gadgets 360, 8/31/20</a:t>
            </a:r>
            <a:endParaRPr lang="en-US" sz="1050" b="1" i="1">
              <a:solidFill>
                <a:schemeClr val="bg1"/>
              </a:solidFill>
              <a:latin typeface="Helvetica" panose="020B0403020202020204" pitchFamily="34" charset="0"/>
            </a:endParaRPr>
          </a:p>
        </p:txBody>
      </p:sp>
    </p:spTree>
    <p:extLst>
      <p:ext uri="{BB962C8B-B14F-4D97-AF65-F5344CB8AC3E}">
        <p14:creationId xmlns:p14="http://schemas.microsoft.com/office/powerpoint/2010/main" val="5216261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DF6F6A-AA72-471C-A437-4CC44D1D30FC}"/>
              </a:ext>
            </a:extLst>
          </p:cNvPr>
          <p:cNvSpPr/>
          <p:nvPr/>
        </p:nvSpPr>
        <p:spPr>
          <a:xfrm>
            <a:off x="0" y="1696163"/>
            <a:ext cx="4758514" cy="3973161"/>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CD6A3A61-0E94-45BF-BC93-B9E740AD04CA}"/>
              </a:ext>
            </a:extLst>
          </p:cNvPr>
          <p:cNvSpPr/>
          <p:nvPr/>
        </p:nvSpPr>
        <p:spPr>
          <a:xfrm>
            <a:off x="4746818" y="1696163"/>
            <a:ext cx="7445182" cy="397316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Rectangle 11">
            <a:extLst>
              <a:ext uri="{FF2B5EF4-FFF2-40B4-BE49-F238E27FC236}">
                <a16:creationId xmlns:a16="http://schemas.microsoft.com/office/drawing/2014/main" id="{FCBDB492-9443-3D4A-8E9D-B3CECB95DCD7}"/>
              </a:ext>
            </a:extLst>
          </p:cNvPr>
          <p:cNvSpPr/>
          <p:nvPr/>
        </p:nvSpPr>
        <p:spPr>
          <a:xfrm>
            <a:off x="62073" y="160444"/>
            <a:ext cx="12129927"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a:solidFill>
                  <a:srgbClr val="1F1A62"/>
                </a:solidFill>
                <a:latin typeface="Helvetica" pitchFamily="2" charset="0"/>
              </a:rPr>
              <a:t>In fact, many of the major media companies are setting up </a:t>
            </a:r>
            <a:r>
              <a:rPr lang="en-US" sz="2400" b="1">
                <a:solidFill>
                  <a:srgbClr val="E84A99"/>
                </a:solidFill>
                <a:latin typeface="Helvetica" pitchFamily="2" charset="0"/>
              </a:rPr>
              <a:t>bundle partnerships </a:t>
            </a:r>
            <a:r>
              <a:rPr lang="en-US" sz="2400" b="1">
                <a:solidFill>
                  <a:srgbClr val="1F1A62"/>
                </a:solidFill>
                <a:latin typeface="Helvetica" pitchFamily="2" charset="0"/>
              </a:rPr>
              <a:t>to entice new subscribers by making their services more </a:t>
            </a:r>
            <a:r>
              <a:rPr lang="en-US" sz="2400" b="1">
                <a:solidFill>
                  <a:srgbClr val="E84A99"/>
                </a:solidFill>
                <a:latin typeface="Helvetica" pitchFamily="2" charset="0"/>
              </a:rPr>
              <a:t>accessible</a:t>
            </a:r>
            <a:r>
              <a:rPr lang="en-US" sz="2400" b="1">
                <a:solidFill>
                  <a:srgbClr val="1F1A62"/>
                </a:solidFill>
                <a:latin typeface="Helvetica" pitchFamily="2" charset="0"/>
              </a:rPr>
              <a:t> to viewers, as well as more </a:t>
            </a:r>
            <a:r>
              <a:rPr lang="en-US" sz="2400" b="1">
                <a:solidFill>
                  <a:srgbClr val="E84A99"/>
                </a:solidFill>
                <a:latin typeface="Helvetica" pitchFamily="2" charset="0"/>
              </a:rPr>
              <a:t>affordable</a:t>
            </a:r>
            <a:endParaRPr kumimoji="0" lang="en-US" sz="2400" b="1" i="0" u="none" strike="noStrike" kern="1200" cap="none" spc="0" normalizeH="0" baseline="0" noProof="0">
              <a:ln>
                <a:noFill/>
              </a:ln>
              <a:solidFill>
                <a:srgbClr val="E84A99"/>
              </a:solidFill>
              <a:effectLst/>
              <a:uLnTx/>
              <a:uFillTx/>
              <a:latin typeface="Helvetica" pitchFamily="2" charset="0"/>
            </a:endParaRPr>
          </a:p>
        </p:txBody>
      </p:sp>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 name="TextBox 1">
            <a:extLst>
              <a:ext uri="{FF2B5EF4-FFF2-40B4-BE49-F238E27FC236}">
                <a16:creationId xmlns:a16="http://schemas.microsoft.com/office/drawing/2014/main" id="{D1336C2E-10F1-4630-8B41-9DEDD81AB259}"/>
              </a:ext>
            </a:extLst>
          </p:cNvPr>
          <p:cNvSpPr txBox="1"/>
          <p:nvPr/>
        </p:nvSpPr>
        <p:spPr>
          <a:xfrm>
            <a:off x="486744" y="6268055"/>
            <a:ext cx="1135949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VAB / Lucid ‘COVID-19 Streaming Behavior Survey,’ June 2020. Survey base: A18+ in households with access to streaming services and have viewed content on streaming services  (n=1,000)</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Q3. When thinking about streaming video services, how much do you agree or disagree with the following statements? </a:t>
            </a:r>
          </a:p>
        </p:txBody>
      </p:sp>
      <p:grpSp>
        <p:nvGrpSpPr>
          <p:cNvPr id="26" name="Group 25">
            <a:extLst>
              <a:ext uri="{FF2B5EF4-FFF2-40B4-BE49-F238E27FC236}">
                <a16:creationId xmlns:a16="http://schemas.microsoft.com/office/drawing/2014/main" id="{A9AF9ACC-C4F4-4A09-92C8-8FE0730B0EF4}"/>
              </a:ext>
            </a:extLst>
          </p:cNvPr>
          <p:cNvGrpSpPr/>
          <p:nvPr/>
        </p:nvGrpSpPr>
        <p:grpSpPr>
          <a:xfrm>
            <a:off x="1157776" y="1857057"/>
            <a:ext cx="2442962" cy="1366563"/>
            <a:chOff x="1037236" y="2050114"/>
            <a:chExt cx="2383849" cy="1366563"/>
          </a:xfrm>
        </p:grpSpPr>
        <p:sp>
          <p:nvSpPr>
            <p:cNvPr id="18" name="Rectangle: Rounded Corners 17">
              <a:extLst>
                <a:ext uri="{FF2B5EF4-FFF2-40B4-BE49-F238E27FC236}">
                  <a16:creationId xmlns:a16="http://schemas.microsoft.com/office/drawing/2014/main" id="{FC694069-87AF-4008-931E-13F09EF19BB6}"/>
                </a:ext>
              </a:extLst>
            </p:cNvPr>
            <p:cNvSpPr/>
            <p:nvPr/>
          </p:nvSpPr>
          <p:spPr>
            <a:xfrm>
              <a:off x="1037236" y="2050114"/>
              <a:ext cx="2237895" cy="1339615"/>
            </a:xfrm>
            <a:prstGeom prst="roundRect">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25FCC373-FB24-4ABD-8AFD-DACDD3CAD99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140350" y="2449568"/>
              <a:ext cx="2031666" cy="860323"/>
            </a:xfrm>
            <a:prstGeom prst="rect">
              <a:avLst/>
            </a:prstGeom>
          </p:spPr>
        </p:pic>
        <p:sp>
          <p:nvSpPr>
            <p:cNvPr id="20" name="TextBox 19">
              <a:extLst>
                <a:ext uri="{FF2B5EF4-FFF2-40B4-BE49-F238E27FC236}">
                  <a16:creationId xmlns:a16="http://schemas.microsoft.com/office/drawing/2014/main" id="{09895B04-CA58-4185-9D88-2EB4444A0DDB}"/>
                </a:ext>
              </a:extLst>
            </p:cNvPr>
            <p:cNvSpPr txBox="1"/>
            <p:nvPr/>
          </p:nvSpPr>
          <p:spPr>
            <a:xfrm>
              <a:off x="2206198" y="3201233"/>
              <a:ext cx="1214887" cy="215444"/>
            </a:xfrm>
            <a:prstGeom prst="rect">
              <a:avLst/>
            </a:prstGeom>
            <a:noFill/>
          </p:spPr>
          <p:txBody>
            <a:bodyPr wrap="square" rtlCol="0">
              <a:spAutoFit/>
            </a:bodyPr>
            <a:lstStyle/>
            <a:p>
              <a:r>
                <a:rPr lang="en-US" sz="800" b="1">
                  <a:solidFill>
                    <a:srgbClr val="E84A99"/>
                  </a:solidFill>
                  <a:latin typeface="Helvetica" panose="020B0403020202020204" pitchFamily="34" charset="0"/>
                </a:rPr>
                <a:t>August 18</a:t>
              </a:r>
              <a:r>
                <a:rPr lang="en-US" sz="800" b="1" baseline="30000">
                  <a:solidFill>
                    <a:srgbClr val="E84A99"/>
                  </a:solidFill>
                  <a:latin typeface="Helvetica" panose="020B0403020202020204" pitchFamily="34" charset="0"/>
                </a:rPr>
                <a:t>th</a:t>
              </a:r>
              <a:r>
                <a:rPr lang="en-US" sz="800" b="1">
                  <a:solidFill>
                    <a:srgbClr val="E84A99"/>
                  </a:solidFill>
                  <a:latin typeface="Helvetica" panose="020B0403020202020204" pitchFamily="34" charset="0"/>
                </a:rPr>
                <a:t>, 2020</a:t>
              </a:r>
            </a:p>
          </p:txBody>
        </p:sp>
        <p:pic>
          <p:nvPicPr>
            <p:cNvPr id="24" name="Picture 23">
              <a:extLst>
                <a:ext uri="{FF2B5EF4-FFF2-40B4-BE49-F238E27FC236}">
                  <a16:creationId xmlns:a16="http://schemas.microsoft.com/office/drawing/2014/main" id="{FCA5DA6E-7D81-4774-863B-3283F727102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86964" y="2167457"/>
              <a:ext cx="518977" cy="254936"/>
            </a:xfrm>
            <a:prstGeom prst="rect">
              <a:avLst/>
            </a:prstGeom>
          </p:spPr>
        </p:pic>
      </p:grpSp>
      <p:grpSp>
        <p:nvGrpSpPr>
          <p:cNvPr id="35" name="Group 34">
            <a:extLst>
              <a:ext uri="{FF2B5EF4-FFF2-40B4-BE49-F238E27FC236}">
                <a16:creationId xmlns:a16="http://schemas.microsoft.com/office/drawing/2014/main" id="{7612EC80-8E39-48A1-88AC-DCB4A71D04B0}"/>
              </a:ext>
            </a:extLst>
          </p:cNvPr>
          <p:cNvGrpSpPr/>
          <p:nvPr/>
        </p:nvGrpSpPr>
        <p:grpSpPr>
          <a:xfrm>
            <a:off x="898164" y="3435028"/>
            <a:ext cx="2962186" cy="836883"/>
            <a:chOff x="857839" y="3494841"/>
            <a:chExt cx="2962186" cy="836883"/>
          </a:xfrm>
        </p:grpSpPr>
        <p:sp>
          <p:nvSpPr>
            <p:cNvPr id="30" name="Rectangle: Rounded Corners 29">
              <a:extLst>
                <a:ext uri="{FF2B5EF4-FFF2-40B4-BE49-F238E27FC236}">
                  <a16:creationId xmlns:a16="http://schemas.microsoft.com/office/drawing/2014/main" id="{1C4A8DD7-48AB-4BC0-8FDD-E92D2A869964}"/>
                </a:ext>
              </a:extLst>
            </p:cNvPr>
            <p:cNvSpPr/>
            <p:nvPr/>
          </p:nvSpPr>
          <p:spPr>
            <a:xfrm>
              <a:off x="857839" y="3494841"/>
              <a:ext cx="2827687" cy="799630"/>
            </a:xfrm>
            <a:prstGeom prst="roundRect">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07367709-1D9C-493E-802F-9349A0A34D61}"/>
                </a:ext>
              </a:extLst>
            </p:cNvPr>
            <p:cNvPicPr>
              <a:picLocks noChangeAspect="1"/>
            </p:cNvPicPr>
            <p:nvPr/>
          </p:nvPicPr>
          <p:blipFill>
            <a:blip r:embed="rId6"/>
            <a:stretch>
              <a:fillRect/>
            </a:stretch>
          </p:blipFill>
          <p:spPr>
            <a:xfrm>
              <a:off x="934921" y="3739931"/>
              <a:ext cx="2673523" cy="441449"/>
            </a:xfrm>
            <a:prstGeom prst="rect">
              <a:avLst/>
            </a:prstGeom>
          </p:spPr>
        </p:pic>
        <p:sp>
          <p:nvSpPr>
            <p:cNvPr id="32" name="TextBox 31">
              <a:extLst>
                <a:ext uri="{FF2B5EF4-FFF2-40B4-BE49-F238E27FC236}">
                  <a16:creationId xmlns:a16="http://schemas.microsoft.com/office/drawing/2014/main" id="{584470F0-BDF2-48F5-A13B-6561D1DA0C67}"/>
                </a:ext>
              </a:extLst>
            </p:cNvPr>
            <p:cNvSpPr txBox="1"/>
            <p:nvPr/>
          </p:nvSpPr>
          <p:spPr>
            <a:xfrm>
              <a:off x="2605138" y="4116280"/>
              <a:ext cx="1214887" cy="215444"/>
            </a:xfrm>
            <a:prstGeom prst="rect">
              <a:avLst/>
            </a:prstGeom>
            <a:noFill/>
          </p:spPr>
          <p:txBody>
            <a:bodyPr wrap="square" rtlCol="0">
              <a:spAutoFit/>
            </a:bodyPr>
            <a:lstStyle/>
            <a:p>
              <a:r>
                <a:rPr lang="en-US" sz="800" b="1">
                  <a:solidFill>
                    <a:srgbClr val="E84A99"/>
                  </a:solidFill>
                  <a:latin typeface="Helvetica" panose="020B0403020202020204" pitchFamily="34" charset="0"/>
                </a:rPr>
                <a:t>August 18</a:t>
              </a:r>
              <a:r>
                <a:rPr lang="en-US" sz="800" b="1" baseline="30000">
                  <a:solidFill>
                    <a:srgbClr val="E84A99"/>
                  </a:solidFill>
                  <a:latin typeface="Helvetica" panose="020B0403020202020204" pitchFamily="34" charset="0"/>
                </a:rPr>
                <a:t>th</a:t>
              </a:r>
              <a:r>
                <a:rPr lang="en-US" sz="800" b="1">
                  <a:solidFill>
                    <a:srgbClr val="E84A99"/>
                  </a:solidFill>
                  <a:latin typeface="Helvetica" panose="020B0403020202020204" pitchFamily="34" charset="0"/>
                </a:rPr>
                <a:t>, 2020</a:t>
              </a:r>
            </a:p>
          </p:txBody>
        </p:sp>
        <p:pic>
          <p:nvPicPr>
            <p:cNvPr id="34" name="Picture 33">
              <a:extLst>
                <a:ext uri="{FF2B5EF4-FFF2-40B4-BE49-F238E27FC236}">
                  <a16:creationId xmlns:a16="http://schemas.microsoft.com/office/drawing/2014/main" id="{4F0A7724-EE97-47F6-B655-ADF2CB67C733}"/>
                </a:ext>
              </a:extLst>
            </p:cNvPr>
            <p:cNvPicPr>
              <a:picLocks noChangeAspect="1"/>
            </p:cNvPicPr>
            <p:nvPr/>
          </p:nvPicPr>
          <p:blipFill>
            <a:blip r:embed="rId7"/>
            <a:stretch>
              <a:fillRect/>
            </a:stretch>
          </p:blipFill>
          <p:spPr>
            <a:xfrm>
              <a:off x="961847" y="3575298"/>
              <a:ext cx="620619" cy="179943"/>
            </a:xfrm>
            <a:prstGeom prst="rect">
              <a:avLst/>
            </a:prstGeom>
          </p:spPr>
        </p:pic>
      </p:grpSp>
      <p:grpSp>
        <p:nvGrpSpPr>
          <p:cNvPr id="42" name="Group 41">
            <a:extLst>
              <a:ext uri="{FF2B5EF4-FFF2-40B4-BE49-F238E27FC236}">
                <a16:creationId xmlns:a16="http://schemas.microsoft.com/office/drawing/2014/main" id="{9D93C18B-722C-4327-9BA1-E41DF2EF94CF}"/>
              </a:ext>
            </a:extLst>
          </p:cNvPr>
          <p:cNvGrpSpPr/>
          <p:nvPr/>
        </p:nvGrpSpPr>
        <p:grpSpPr>
          <a:xfrm>
            <a:off x="586199" y="4483318"/>
            <a:ext cx="3586116" cy="1009182"/>
            <a:chOff x="546751" y="4362386"/>
            <a:chExt cx="3586116" cy="1009182"/>
          </a:xfrm>
        </p:grpSpPr>
        <p:sp>
          <p:nvSpPr>
            <p:cNvPr id="39" name="Rectangle: Rounded Corners 38">
              <a:extLst>
                <a:ext uri="{FF2B5EF4-FFF2-40B4-BE49-F238E27FC236}">
                  <a16:creationId xmlns:a16="http://schemas.microsoft.com/office/drawing/2014/main" id="{49703AE7-2365-4FE5-B57B-04777C01CAA4}"/>
                </a:ext>
              </a:extLst>
            </p:cNvPr>
            <p:cNvSpPr/>
            <p:nvPr/>
          </p:nvSpPr>
          <p:spPr>
            <a:xfrm>
              <a:off x="546751" y="4362386"/>
              <a:ext cx="3516201" cy="990592"/>
            </a:xfrm>
            <a:prstGeom prst="roundRect">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A0AE0903-DEE7-4145-ACFC-382C56CC75CB}"/>
                </a:ext>
              </a:extLst>
            </p:cNvPr>
            <p:cNvSpPr txBox="1"/>
            <p:nvPr/>
          </p:nvSpPr>
          <p:spPr>
            <a:xfrm>
              <a:off x="2917980" y="5156124"/>
              <a:ext cx="1214887" cy="215444"/>
            </a:xfrm>
            <a:prstGeom prst="rect">
              <a:avLst/>
            </a:prstGeom>
            <a:noFill/>
          </p:spPr>
          <p:txBody>
            <a:bodyPr wrap="square" rtlCol="0">
              <a:spAutoFit/>
            </a:bodyPr>
            <a:lstStyle/>
            <a:p>
              <a:r>
                <a:rPr lang="en-US" sz="800" b="1">
                  <a:solidFill>
                    <a:srgbClr val="E84A99"/>
                  </a:solidFill>
                  <a:latin typeface="Helvetica" panose="020B0403020202020204" pitchFamily="34" charset="0"/>
                </a:rPr>
                <a:t>August 13</a:t>
              </a:r>
              <a:r>
                <a:rPr lang="en-US" sz="800" b="1" baseline="30000">
                  <a:solidFill>
                    <a:srgbClr val="E84A99"/>
                  </a:solidFill>
                  <a:latin typeface="Helvetica" panose="020B0403020202020204" pitchFamily="34" charset="0"/>
                </a:rPr>
                <a:t>th</a:t>
              </a:r>
              <a:r>
                <a:rPr lang="en-US" sz="800" b="1">
                  <a:solidFill>
                    <a:srgbClr val="E84A99"/>
                  </a:solidFill>
                  <a:latin typeface="Helvetica" panose="020B0403020202020204" pitchFamily="34" charset="0"/>
                </a:rPr>
                <a:t>, 2020</a:t>
              </a:r>
            </a:p>
          </p:txBody>
        </p:sp>
        <p:pic>
          <p:nvPicPr>
            <p:cNvPr id="37" name="Picture 36">
              <a:extLst>
                <a:ext uri="{FF2B5EF4-FFF2-40B4-BE49-F238E27FC236}">
                  <a16:creationId xmlns:a16="http://schemas.microsoft.com/office/drawing/2014/main" id="{FE9CA8EC-9045-448E-970F-E5259E30500A}"/>
                </a:ext>
              </a:extLst>
            </p:cNvPr>
            <p:cNvPicPr>
              <a:picLocks noChangeAspect="1"/>
            </p:cNvPicPr>
            <p:nvPr/>
          </p:nvPicPr>
          <p:blipFill>
            <a:blip r:embed="rId8"/>
            <a:stretch>
              <a:fillRect/>
            </a:stretch>
          </p:blipFill>
          <p:spPr>
            <a:xfrm>
              <a:off x="609966" y="4684695"/>
              <a:ext cx="3323431" cy="521467"/>
            </a:xfrm>
            <a:prstGeom prst="rect">
              <a:avLst/>
            </a:prstGeom>
          </p:spPr>
        </p:pic>
        <p:pic>
          <p:nvPicPr>
            <p:cNvPr id="2052" name="Picture 4">
              <a:extLst>
                <a:ext uri="{FF2B5EF4-FFF2-40B4-BE49-F238E27FC236}">
                  <a16:creationId xmlns:a16="http://schemas.microsoft.com/office/drawing/2014/main" id="{92CD7D7D-454B-4D62-AAA4-A6C7C207FD1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9428" y="4473052"/>
              <a:ext cx="624838" cy="193068"/>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D92CEC79-D186-4BFA-A7F3-5BADF4531833}"/>
              </a:ext>
            </a:extLst>
          </p:cNvPr>
          <p:cNvSpPr txBox="1"/>
          <p:nvPr/>
        </p:nvSpPr>
        <p:spPr>
          <a:xfrm>
            <a:off x="5085236" y="1951830"/>
            <a:ext cx="6768347"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Which of the following statements about streaming video content do you agree with?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of respondents who agree completely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rgbClr val="1F1A62"/>
                </a:solidFill>
                <a:latin typeface="Helvetica" panose="020B0604020202020204" pitchFamily="34" charset="0"/>
                <a:cs typeface="Helvetica" panose="020B0604020202020204" pitchFamily="34" charset="0"/>
              </a:rPr>
              <a:t>A18+</a:t>
            </a:r>
            <a:r>
              <a:rPr kumimoji="0" lang="en-US" sz="12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a:t>
            </a:r>
          </a:p>
        </p:txBody>
      </p:sp>
      <p:grpSp>
        <p:nvGrpSpPr>
          <p:cNvPr id="5" name="Group 4">
            <a:extLst>
              <a:ext uri="{FF2B5EF4-FFF2-40B4-BE49-F238E27FC236}">
                <a16:creationId xmlns:a16="http://schemas.microsoft.com/office/drawing/2014/main" id="{AD1A1CE5-0FBB-4EF5-9C30-C946A507C2E6}"/>
              </a:ext>
            </a:extLst>
          </p:cNvPr>
          <p:cNvGrpSpPr/>
          <p:nvPr/>
        </p:nvGrpSpPr>
        <p:grpSpPr>
          <a:xfrm>
            <a:off x="5354528" y="3997844"/>
            <a:ext cx="6082118" cy="1348955"/>
            <a:chOff x="5175229" y="2679094"/>
            <a:chExt cx="6082118" cy="1348955"/>
          </a:xfrm>
        </p:grpSpPr>
        <p:sp>
          <p:nvSpPr>
            <p:cNvPr id="53" name="TextBox 52">
              <a:extLst>
                <a:ext uri="{FF2B5EF4-FFF2-40B4-BE49-F238E27FC236}">
                  <a16:creationId xmlns:a16="http://schemas.microsoft.com/office/drawing/2014/main" id="{A2C2B219-5FD5-4E14-A3CC-DB9C2F27B29B}"/>
                </a:ext>
              </a:extLst>
            </p:cNvPr>
            <p:cNvSpPr txBox="1"/>
            <p:nvPr/>
          </p:nvSpPr>
          <p:spPr>
            <a:xfrm>
              <a:off x="5175229" y="2679094"/>
              <a:ext cx="608211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“I wish there was one bundle I could buy that included everything”</a:t>
              </a:r>
            </a:p>
          </p:txBody>
        </p:sp>
        <p:sp>
          <p:nvSpPr>
            <p:cNvPr id="9" name="Rectangle 8">
              <a:extLst>
                <a:ext uri="{FF2B5EF4-FFF2-40B4-BE49-F238E27FC236}">
                  <a16:creationId xmlns:a16="http://schemas.microsoft.com/office/drawing/2014/main" id="{232BED9B-037C-4927-B291-772AB604DD37}"/>
                </a:ext>
              </a:extLst>
            </p:cNvPr>
            <p:cNvSpPr/>
            <p:nvPr/>
          </p:nvSpPr>
          <p:spPr>
            <a:xfrm>
              <a:off x="7353712" y="3012386"/>
              <a:ext cx="1725152" cy="1015663"/>
            </a:xfrm>
            <a:prstGeom prst="rect">
              <a:avLst/>
            </a:prstGeom>
            <a:noFill/>
            <a:effectLst/>
          </p:spPr>
          <p:txBody>
            <a:bodyPr wrap="none" lIns="91440" tIns="45720" rIns="91440" bIns="45720" anchor="t">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13462">
                    <a:solidFill>
                      <a:prstClr val="black"/>
                    </a:solidFill>
                    <a:prstDash val="solid"/>
                  </a:ln>
                  <a:solidFill>
                    <a:srgbClr val="66C5AD"/>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Helvetica" panose="020B0604020202020204" pitchFamily="34" charset="0"/>
                </a:rPr>
                <a:t>53%</a:t>
              </a:r>
              <a:endParaRPr lang="en-US" sz="6000" b="1" i="0" u="none" strike="noStrike" kern="1200" cap="none" spc="0" normalizeH="0" baseline="0" noProof="0">
                <a:ln w="13462">
                  <a:solidFill>
                    <a:prstClr val="black"/>
                  </a:solidFill>
                  <a:prstDash val="solid"/>
                </a:ln>
                <a:solidFill>
                  <a:srgbClr val="66C5AD"/>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Helvetica" panose="020B0604020202020204" pitchFamily="34" charset="0"/>
              </a:endParaRPr>
            </a:p>
          </p:txBody>
        </p:sp>
      </p:grpSp>
      <p:grpSp>
        <p:nvGrpSpPr>
          <p:cNvPr id="7" name="Group 6">
            <a:extLst>
              <a:ext uri="{FF2B5EF4-FFF2-40B4-BE49-F238E27FC236}">
                <a16:creationId xmlns:a16="http://schemas.microsoft.com/office/drawing/2014/main" id="{7A659F25-89A8-431D-A19B-227859D916D3}"/>
              </a:ext>
            </a:extLst>
          </p:cNvPr>
          <p:cNvGrpSpPr/>
          <p:nvPr/>
        </p:nvGrpSpPr>
        <p:grpSpPr>
          <a:xfrm>
            <a:off x="5376119" y="2687903"/>
            <a:ext cx="6151880" cy="1323811"/>
            <a:chOff x="5647545" y="5562749"/>
            <a:chExt cx="6151880" cy="1323811"/>
          </a:xfrm>
        </p:grpSpPr>
        <p:sp>
          <p:nvSpPr>
            <p:cNvPr id="55" name="TextBox 54">
              <a:extLst>
                <a:ext uri="{FF2B5EF4-FFF2-40B4-BE49-F238E27FC236}">
                  <a16:creationId xmlns:a16="http://schemas.microsoft.com/office/drawing/2014/main" id="{77F2BAA7-2C58-468C-A56C-94D42F627A92}"/>
                </a:ext>
              </a:extLst>
            </p:cNvPr>
            <p:cNvSpPr txBox="1"/>
            <p:nvPr/>
          </p:nvSpPr>
          <p:spPr>
            <a:xfrm>
              <a:off x="5647545" y="5562749"/>
              <a:ext cx="6151880" cy="307777"/>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1200" b="1" i="1" strike="noStrike" cap="none" spc="0" normalizeH="0" baseline="0">
                  <a:ln>
                    <a:noFill/>
                  </a:ln>
                  <a:solidFill>
                    <a:srgbClr val="1F1A62"/>
                  </a:solidFill>
                  <a:effectLst/>
                  <a:uLnTx/>
                  <a:uFillTx/>
                  <a:latin typeface="Helvetica" panose="020B0604020202020204" pitchFamily="34" charset="0"/>
                  <a:cs typeface="Helvetica" panose="020B0604020202020204" pitchFamily="34" charset="0"/>
                </a:defRPr>
              </a:lvl1pPr>
            </a:lstStyle>
            <a:p>
              <a:r>
                <a:rPr lang="en-US" sz="1400"/>
                <a:t> “I wish there were discounts for bundling certain streaming services”</a:t>
              </a:r>
            </a:p>
          </p:txBody>
        </p:sp>
        <p:sp>
          <p:nvSpPr>
            <p:cNvPr id="13" name="Rectangle 12">
              <a:extLst>
                <a:ext uri="{FF2B5EF4-FFF2-40B4-BE49-F238E27FC236}">
                  <a16:creationId xmlns:a16="http://schemas.microsoft.com/office/drawing/2014/main" id="{4849656B-0F2F-4FD4-8E3F-EE4FC357C77F}"/>
                </a:ext>
              </a:extLst>
            </p:cNvPr>
            <p:cNvSpPr/>
            <p:nvPr/>
          </p:nvSpPr>
          <p:spPr>
            <a:xfrm>
              <a:off x="7756406" y="5870897"/>
              <a:ext cx="1725152" cy="1015663"/>
            </a:xfrm>
            <a:prstGeom prst="rect">
              <a:avLst/>
            </a:prstGeom>
            <a:noFill/>
            <a:effectLst/>
          </p:spPr>
          <p:txBody>
            <a:bodyPr wrap="none" lIns="91440" tIns="45720" rIns="91440" bIns="45720" anchor="t">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13462">
                    <a:solidFill>
                      <a:prstClr val="black"/>
                    </a:solidFill>
                    <a:prstDash val="solid"/>
                  </a:ln>
                  <a:solidFill>
                    <a:srgbClr val="00C0F3"/>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Helvetica" panose="020B0604020202020204" pitchFamily="34" charset="0"/>
                </a:rPr>
                <a:t>57%</a:t>
              </a:r>
              <a:endParaRPr lang="en-US" sz="6000" b="1" i="0" u="none" strike="noStrike" kern="1200" cap="none" spc="0" normalizeH="0" baseline="0" noProof="0">
                <a:ln w="13462">
                  <a:solidFill>
                    <a:prstClr val="black"/>
                  </a:solidFill>
                  <a:prstDash val="solid"/>
                </a:ln>
                <a:solidFill>
                  <a:srgbClr val="00C0F3"/>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Helvetica" panose="020B0604020202020204" pitchFamily="34" charset="0"/>
              </a:endParaRPr>
            </a:p>
          </p:txBody>
        </p:sp>
      </p:grpSp>
    </p:spTree>
    <p:extLst>
      <p:ext uri="{BB962C8B-B14F-4D97-AF65-F5344CB8AC3E}">
        <p14:creationId xmlns:p14="http://schemas.microsoft.com/office/powerpoint/2010/main" val="20324360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0" y="168501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CBDB492-9443-3D4A-8E9D-B3CECB95DCD7}"/>
              </a:ext>
            </a:extLst>
          </p:cNvPr>
          <p:cNvSpPr/>
          <p:nvPr/>
        </p:nvSpPr>
        <p:spPr>
          <a:xfrm>
            <a:off x="132512" y="170793"/>
            <a:ext cx="12059487" cy="769441"/>
          </a:xfrm>
          <a:prstGeom prst="rect">
            <a:avLst/>
          </a:prstGeom>
        </p:spPr>
        <p:txBody>
          <a:bodyPr wrap="square" lIns="91440" tIns="45720" rIns="91440" bIns="45720" anchor="t">
            <a:spAutoFit/>
          </a:bodyPr>
          <a:lstStyle/>
          <a:p>
            <a:r>
              <a:rPr lang="en-US" sz="2200" b="1">
                <a:solidFill>
                  <a:srgbClr val="1F1A62"/>
                </a:solidFill>
                <a:latin typeface="Helvetica"/>
                <a:cs typeface="Helvetica"/>
              </a:rPr>
              <a:t>In addition to bundling, consumers are looking for </a:t>
            </a:r>
            <a:r>
              <a:rPr lang="en-US" sz="2200" b="1">
                <a:solidFill>
                  <a:srgbClr val="E84A99"/>
                </a:solidFill>
                <a:latin typeface="Helvetica"/>
                <a:cs typeface="Helvetica"/>
              </a:rPr>
              <a:t>ease of use </a:t>
            </a:r>
            <a:r>
              <a:rPr lang="en-US" sz="2200" b="1">
                <a:solidFill>
                  <a:srgbClr val="1F1A62"/>
                </a:solidFill>
                <a:latin typeface="Helvetica"/>
                <a:cs typeface="Helvetica"/>
              </a:rPr>
              <a:t>in the form of built-in </a:t>
            </a:r>
            <a:r>
              <a:rPr lang="en-US" sz="2200" b="1">
                <a:solidFill>
                  <a:srgbClr val="E84A99"/>
                </a:solidFill>
                <a:latin typeface="Helvetica"/>
                <a:cs typeface="Helvetica"/>
              </a:rPr>
              <a:t>functionality</a:t>
            </a:r>
            <a:r>
              <a:rPr lang="en-US" sz="2200" b="1">
                <a:solidFill>
                  <a:srgbClr val="1F1A62"/>
                </a:solidFill>
                <a:latin typeface="Helvetica"/>
                <a:cs typeface="Helvetica"/>
              </a:rPr>
              <a:t> and </a:t>
            </a:r>
            <a:r>
              <a:rPr lang="en-US" sz="2200" b="1">
                <a:solidFill>
                  <a:srgbClr val="E84A99"/>
                </a:solidFill>
                <a:latin typeface="Helvetica"/>
                <a:cs typeface="Helvetica"/>
              </a:rPr>
              <a:t>availability</a:t>
            </a:r>
            <a:r>
              <a:rPr lang="en-US" sz="2200" b="1">
                <a:solidFill>
                  <a:srgbClr val="1F1A62"/>
                </a:solidFill>
                <a:latin typeface="Helvetica"/>
                <a:cs typeface="Helvetica"/>
              </a:rPr>
              <a:t> across all devices</a:t>
            </a:r>
          </a:p>
        </p:txBody>
      </p:sp>
      <p:sp>
        <p:nvSpPr>
          <p:cNvPr id="9" name="TextBox 8">
            <a:extLst>
              <a:ext uri="{FF2B5EF4-FFF2-40B4-BE49-F238E27FC236}">
                <a16:creationId xmlns:a16="http://schemas.microsoft.com/office/drawing/2014/main" id="{C84AE172-C865-45EE-85A6-F8BEE8FF4A88}"/>
              </a:ext>
            </a:extLst>
          </p:cNvPr>
          <p:cNvSpPr txBox="1"/>
          <p:nvPr/>
        </p:nvSpPr>
        <p:spPr>
          <a:xfrm>
            <a:off x="3652541" y="6334163"/>
            <a:ext cx="8319374"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Source: </a:t>
            </a:r>
            <a:r>
              <a:rPr kumimoji="0" lang="en-US" sz="7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Nielsen Total Audience Report, </a:t>
            </a:r>
            <a:r>
              <a:rPr lang="en-US" sz="700">
                <a:solidFill>
                  <a:srgbClr val="1B1464"/>
                </a:solidFill>
                <a:latin typeface="Helvetica" panose="020B0604020202020204" pitchFamily="34" charset="0"/>
                <a:cs typeface="Helvetica" panose="020B0604020202020204" pitchFamily="34" charset="0"/>
              </a:rPr>
              <a:t>February 2020</a:t>
            </a:r>
            <a:r>
              <a:rPr kumimoji="0" lang="en-US" sz="7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a:t>
            </a:r>
          </a:p>
        </p:txBody>
      </p:sp>
      <p:sp>
        <p:nvSpPr>
          <p:cNvPr id="27" name="Rectangle 26">
            <a:extLst>
              <a:ext uri="{FF2B5EF4-FFF2-40B4-BE49-F238E27FC236}">
                <a16:creationId xmlns:a16="http://schemas.microsoft.com/office/drawing/2014/main" id="{08E79BC3-7C55-4A99-8A58-B5E14188821E}"/>
              </a:ext>
            </a:extLst>
          </p:cNvPr>
          <p:cNvSpPr/>
          <p:nvPr/>
        </p:nvSpPr>
        <p:spPr>
          <a:xfrm>
            <a:off x="76957" y="988880"/>
            <a:ext cx="12038086" cy="584775"/>
          </a:xfrm>
          <a:prstGeom prst="rect">
            <a:avLst/>
          </a:prstGeom>
          <a:noFill/>
        </p:spPr>
        <p:txBody>
          <a:bodyPr wrap="square" lIns="91440" tIns="45720" rIns="91440" bIns="45720" rtlCol="0" anchor="t">
            <a:spAutoFit/>
          </a:bodyPr>
          <a:lstStyle/>
          <a:p>
            <a:pPr marL="285750" indent="-285750">
              <a:buBlip>
                <a:blip r:embed="rId3"/>
              </a:buBlip>
              <a:defRPr/>
            </a:pPr>
            <a:r>
              <a:rPr lang="en-US" sz="1600">
                <a:solidFill>
                  <a:srgbClr val="1F1A62"/>
                </a:solidFill>
                <a:latin typeface="Helvetica"/>
                <a:cs typeface="Helvetica"/>
              </a:rPr>
              <a:t>The established paid services currently have the advantage, as many smart TVs and devices offer one-click access for viewers, whereas the ad-supported services are still building their relationships with OEM's  </a:t>
            </a:r>
          </a:p>
        </p:txBody>
      </p:sp>
      <p:pic>
        <p:nvPicPr>
          <p:cNvPr id="4" name="Picture 3" descr="A hand holding a video game remote control&#10;&#10;Description automatically generated">
            <a:extLst>
              <a:ext uri="{FF2B5EF4-FFF2-40B4-BE49-F238E27FC236}">
                <a16:creationId xmlns:a16="http://schemas.microsoft.com/office/drawing/2014/main" id="{2491F85C-0404-48CB-B8FF-F07260A25993}"/>
              </a:ext>
            </a:extLst>
          </p:cNvPr>
          <p:cNvPicPr>
            <a:picLocks noChangeAspect="1"/>
          </p:cNvPicPr>
          <p:nvPr/>
        </p:nvPicPr>
        <p:blipFill rotWithShape="1">
          <a:blip r:embed="rId4">
            <a:extLst>
              <a:ext uri="{28A0092B-C50C-407E-A947-70E740481C1C}">
                <a14:useLocalDpi xmlns:a14="http://schemas.microsoft.com/office/drawing/2010/main" val="0"/>
              </a:ext>
            </a:extLst>
          </a:blip>
          <a:srcRect l="6108" r="46593"/>
          <a:stretch/>
        </p:blipFill>
        <p:spPr>
          <a:xfrm>
            <a:off x="-1" y="1690652"/>
            <a:ext cx="3674060" cy="5178498"/>
          </a:xfrm>
          <a:prstGeom prst="rect">
            <a:avLst/>
          </a:prstGeom>
        </p:spPr>
      </p:pic>
      <p:sp>
        <p:nvSpPr>
          <p:cNvPr id="10" name="TextBox 9">
            <a:extLst>
              <a:ext uri="{FF2B5EF4-FFF2-40B4-BE49-F238E27FC236}">
                <a16:creationId xmlns:a16="http://schemas.microsoft.com/office/drawing/2014/main" id="{E2FAC6F3-C914-4DCA-8BC9-0D099FD2224C}"/>
              </a:ext>
            </a:extLst>
          </p:cNvPr>
          <p:cNvSpPr txBox="1"/>
          <p:nvPr/>
        </p:nvSpPr>
        <p:spPr>
          <a:xfrm>
            <a:off x="4676573" y="2179412"/>
            <a:ext cx="6929516" cy="369332"/>
          </a:xfrm>
          <a:prstGeom prst="rect">
            <a:avLst/>
          </a:prstGeom>
          <a:noFill/>
        </p:spPr>
        <p:txBody>
          <a:bodyPr wrap="square" rtlCol="0">
            <a:spAutoFit/>
          </a:bodyPr>
          <a:lstStyle/>
          <a:p>
            <a:pPr algn="ctr"/>
            <a:r>
              <a:rPr lang="en-US" b="1" u="sng">
                <a:solidFill>
                  <a:srgbClr val="1F1A62"/>
                </a:solidFill>
                <a:latin typeface="Helvetica" panose="020B0403020202020204" pitchFamily="34" charset="0"/>
                <a:cs typeface="Helvetica" panose="020B0604020202020204" pitchFamily="34" charset="0"/>
              </a:rPr>
              <a:t>When considering video streaming attributes:</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 name="TextBox 1">
            <a:extLst>
              <a:ext uri="{FF2B5EF4-FFF2-40B4-BE49-F238E27FC236}">
                <a16:creationId xmlns:a16="http://schemas.microsoft.com/office/drawing/2014/main" id="{97A5DBA5-ABBE-4BFD-8E5C-2049EF027F61}"/>
              </a:ext>
            </a:extLst>
          </p:cNvPr>
          <p:cNvSpPr txBox="1"/>
          <p:nvPr/>
        </p:nvSpPr>
        <p:spPr>
          <a:xfrm>
            <a:off x="4753619" y="3769091"/>
            <a:ext cx="6775424" cy="400110"/>
          </a:xfrm>
          <a:prstGeom prst="rect">
            <a:avLst/>
          </a:prstGeom>
          <a:noFill/>
        </p:spPr>
        <p:txBody>
          <a:bodyPr wrap="square" lIns="91440" tIns="45720" rIns="91440" bIns="45720" rtlCol="0" anchor="t">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sz="2000" b="0" i="0" u="none" strike="noStrike" kern="1200" cap="none" spc="0" normalizeH="0" baseline="0" noProof="0">
                <a:ln>
                  <a:noFill/>
                </a:ln>
                <a:solidFill>
                  <a:srgbClr val="1F1A62"/>
                </a:solidFill>
                <a:effectLst/>
                <a:uLnTx/>
                <a:uFillTx/>
                <a:latin typeface="Helvetica" panose="020B0403020202020204" pitchFamily="34" charset="0"/>
                <a:cs typeface="Helvetica"/>
              </a:rPr>
              <a:t>of consumers place a </a:t>
            </a:r>
            <a:r>
              <a:rPr kumimoji="0" lang="en-US" sz="2000" b="0" i="1" u="none" strike="noStrike" kern="1200" cap="none" spc="0" normalizeH="0" baseline="0" noProof="0">
                <a:ln>
                  <a:noFill/>
                </a:ln>
                <a:solidFill>
                  <a:srgbClr val="1F1A62"/>
                </a:solidFill>
                <a:effectLst/>
                <a:uLnTx/>
                <a:uFillTx/>
                <a:latin typeface="Helvetica" panose="020B0403020202020204" pitchFamily="34" charset="0"/>
                <a:cs typeface="Helvetica"/>
              </a:rPr>
              <a:t>high importance </a:t>
            </a:r>
            <a:r>
              <a:rPr kumimoji="0" lang="en-US" sz="2000" b="0" i="0" u="none" strike="noStrike" kern="1200" cap="none" spc="0" normalizeH="0" baseline="0" noProof="0">
                <a:ln>
                  <a:noFill/>
                </a:ln>
                <a:solidFill>
                  <a:srgbClr val="1F1A62"/>
                </a:solidFill>
                <a:effectLst/>
                <a:uLnTx/>
                <a:uFillTx/>
                <a:latin typeface="Helvetica" panose="020B0403020202020204" pitchFamily="34" charset="0"/>
                <a:cs typeface="Helvetica"/>
              </a:rPr>
              <a:t>on </a:t>
            </a:r>
            <a:r>
              <a:rPr kumimoji="0" lang="en-US" sz="2000" b="1" i="0" u="none" strike="noStrike" kern="1200" cap="none" spc="0" normalizeH="0" baseline="0" noProof="0">
                <a:ln>
                  <a:noFill/>
                </a:ln>
                <a:solidFill>
                  <a:srgbClr val="66C5AD"/>
                </a:solidFill>
                <a:effectLst/>
                <a:uLnTx/>
                <a:uFillTx/>
                <a:latin typeface="Helvetica" panose="020B0403020202020204" pitchFamily="34" charset="0"/>
                <a:cs typeface="Helvetica"/>
              </a:rPr>
              <a:t>ease of use </a:t>
            </a:r>
          </a:p>
        </p:txBody>
      </p:sp>
      <p:sp>
        <p:nvSpPr>
          <p:cNvPr id="6" name="Rectangle 5">
            <a:extLst>
              <a:ext uri="{FF2B5EF4-FFF2-40B4-BE49-F238E27FC236}">
                <a16:creationId xmlns:a16="http://schemas.microsoft.com/office/drawing/2014/main" id="{E0B97F75-2F96-474D-B51B-26D66899543D}"/>
              </a:ext>
            </a:extLst>
          </p:cNvPr>
          <p:cNvSpPr/>
          <p:nvPr/>
        </p:nvSpPr>
        <p:spPr>
          <a:xfrm>
            <a:off x="7278755" y="2824708"/>
            <a:ext cx="1725152" cy="1015663"/>
          </a:xfrm>
          <a:prstGeom prst="rect">
            <a:avLst/>
          </a:prstGeom>
          <a:noFill/>
          <a:effectLst/>
        </p:spPr>
        <p:txBody>
          <a:bodyPr wrap="none" lIns="91440" tIns="45720" rIns="91440" bIns="45720" anchor="t">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13462">
                  <a:solidFill>
                    <a:prstClr val="black"/>
                  </a:solidFill>
                  <a:prstDash val="solid"/>
                </a:ln>
                <a:solidFill>
                  <a:srgbClr val="66C5AD"/>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Helvetica" panose="020B0604020202020204" pitchFamily="34" charset="0"/>
              </a:rPr>
              <a:t>81%</a:t>
            </a:r>
            <a:endParaRPr lang="en-US" sz="6000" b="1" i="0" u="none" strike="noStrike" kern="1200" cap="none" spc="0" normalizeH="0" baseline="0" noProof="0">
              <a:ln w="13462">
                <a:solidFill>
                  <a:prstClr val="black"/>
                </a:solidFill>
                <a:prstDash val="solid"/>
              </a:ln>
              <a:solidFill>
                <a:srgbClr val="66C5AD"/>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Helvetica" panose="020B0604020202020204" pitchFamily="34" charset="0"/>
            </a:endParaRPr>
          </a:p>
        </p:txBody>
      </p:sp>
      <p:sp>
        <p:nvSpPr>
          <p:cNvPr id="16" name="Rectangle 15">
            <a:extLst>
              <a:ext uri="{FF2B5EF4-FFF2-40B4-BE49-F238E27FC236}">
                <a16:creationId xmlns:a16="http://schemas.microsoft.com/office/drawing/2014/main" id="{DC52811F-ABC4-4932-B3B8-9C47C8304443}"/>
              </a:ext>
            </a:extLst>
          </p:cNvPr>
          <p:cNvSpPr/>
          <p:nvPr/>
        </p:nvSpPr>
        <p:spPr>
          <a:xfrm>
            <a:off x="7278755" y="4722958"/>
            <a:ext cx="1725152" cy="1015663"/>
          </a:xfrm>
          <a:prstGeom prst="rect">
            <a:avLst/>
          </a:prstGeom>
          <a:noFill/>
          <a:effectLst/>
        </p:spPr>
        <p:txBody>
          <a:bodyPr wrap="none" lIns="91440" tIns="45720" rIns="91440" bIns="45720" anchor="t">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lang="en-US" sz="6000" b="1">
                <a:ln w="13462">
                  <a:solidFill>
                    <a:prstClr val="black"/>
                  </a:solidFill>
                  <a:prstDash val="solid"/>
                </a:ln>
                <a:solidFill>
                  <a:srgbClr val="00C0F3"/>
                </a:solidFill>
                <a:effectLst>
                  <a:outerShdw dist="38100" dir="2700000" algn="bl" rotWithShape="0">
                    <a:prstClr val="black"/>
                  </a:outerShdw>
                </a:effectLst>
                <a:latin typeface="Helvetica" panose="020B0604020202020204" pitchFamily="34" charset="0"/>
                <a:ea typeface="Open Sans" panose="020B0606030504020204" pitchFamily="34" charset="0"/>
                <a:cs typeface="Helvetica" panose="020B0604020202020204" pitchFamily="34" charset="0"/>
              </a:rPr>
              <a:t>58</a:t>
            </a:r>
            <a:r>
              <a:rPr kumimoji="0" lang="en-US" sz="6000" b="1" i="0" u="none" strike="noStrike" kern="1200" cap="none" spc="0" normalizeH="0" baseline="0" noProof="0">
                <a:ln w="13462">
                  <a:solidFill>
                    <a:prstClr val="black"/>
                  </a:solidFill>
                  <a:prstDash val="solid"/>
                </a:ln>
                <a:solidFill>
                  <a:srgbClr val="00C0F3"/>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Helvetica" panose="020B0604020202020204" pitchFamily="34" charset="0"/>
              </a:rPr>
              <a:t>%</a:t>
            </a:r>
            <a:endParaRPr lang="en-US" sz="6000" b="1" i="0" u="none" strike="noStrike" kern="1200" cap="none" spc="0" normalizeH="0" baseline="0" noProof="0">
              <a:ln w="13462">
                <a:solidFill>
                  <a:prstClr val="black"/>
                </a:solidFill>
                <a:prstDash val="solid"/>
              </a:ln>
              <a:solidFill>
                <a:srgbClr val="00C0F3"/>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Helvetica" panose="020B0604020202020204" pitchFamily="34" charset="0"/>
            </a:endParaRPr>
          </a:p>
        </p:txBody>
      </p:sp>
      <p:sp>
        <p:nvSpPr>
          <p:cNvPr id="17" name="TextBox 16">
            <a:extLst>
              <a:ext uri="{FF2B5EF4-FFF2-40B4-BE49-F238E27FC236}">
                <a16:creationId xmlns:a16="http://schemas.microsoft.com/office/drawing/2014/main" id="{C77018C0-65DC-4259-93B5-F296B98D1819}"/>
              </a:ext>
            </a:extLst>
          </p:cNvPr>
          <p:cNvSpPr txBox="1"/>
          <p:nvPr/>
        </p:nvSpPr>
        <p:spPr>
          <a:xfrm>
            <a:off x="4753619" y="5667340"/>
            <a:ext cx="6775425" cy="400110"/>
          </a:xfrm>
          <a:prstGeom prst="rect">
            <a:avLst/>
          </a:prstGeom>
          <a:noFill/>
        </p:spPr>
        <p:txBody>
          <a:bodyPr wrap="square" lIns="91440" tIns="45720" rIns="91440" bIns="45720" rtlCol="0" anchor="t">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sz="2000" b="0" i="0" u="none" strike="noStrike" kern="1200" cap="none" spc="0" normalizeH="0" baseline="0" noProof="0">
                <a:ln>
                  <a:noFill/>
                </a:ln>
                <a:solidFill>
                  <a:srgbClr val="1F1A62"/>
                </a:solidFill>
                <a:effectLst/>
                <a:uLnTx/>
                <a:uFillTx/>
                <a:latin typeface="Helvetica" panose="020B0403020202020204" pitchFamily="34" charset="0"/>
                <a:cs typeface="Helvetica"/>
              </a:rPr>
              <a:t>value </a:t>
            </a:r>
            <a:r>
              <a:rPr kumimoji="0" lang="en-US" sz="2000" b="1" i="0" u="none" strike="noStrike" kern="1200" cap="none" spc="0" normalizeH="0" baseline="0" noProof="0">
                <a:ln>
                  <a:noFill/>
                </a:ln>
                <a:solidFill>
                  <a:srgbClr val="00C0F3"/>
                </a:solidFill>
                <a:effectLst/>
                <a:uLnTx/>
                <a:uFillTx/>
                <a:latin typeface="Helvetica" panose="020B0403020202020204" pitchFamily="34" charset="0"/>
                <a:cs typeface="Helvetica"/>
              </a:rPr>
              <a:t>availability across devices</a:t>
            </a:r>
          </a:p>
        </p:txBody>
      </p:sp>
    </p:spTree>
    <p:extLst>
      <p:ext uri="{BB962C8B-B14F-4D97-AF65-F5344CB8AC3E}">
        <p14:creationId xmlns:p14="http://schemas.microsoft.com/office/powerpoint/2010/main" val="5461579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A3FD7A-91F0-4ACA-8E90-5394C90CE4B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2816" b="3228"/>
          <a:stretch/>
        </p:blipFill>
        <p:spPr>
          <a:xfrm>
            <a:off x="0" y="1"/>
            <a:ext cx="4533532" cy="6869150"/>
          </a:xfrm>
          <a:prstGeom prst="rect">
            <a:avLst/>
          </a:prstGeom>
        </p:spPr>
      </p:pic>
      <p:sp>
        <p:nvSpPr>
          <p:cNvPr id="16" name="Rectangle 15">
            <a:extLst>
              <a:ext uri="{FF2B5EF4-FFF2-40B4-BE49-F238E27FC236}">
                <a16:creationId xmlns:a16="http://schemas.microsoft.com/office/drawing/2014/main" id="{9A529899-950F-C14F-99A5-896AC3170183}"/>
              </a:ext>
            </a:extLst>
          </p:cNvPr>
          <p:cNvSpPr/>
          <p:nvPr/>
        </p:nvSpPr>
        <p:spPr>
          <a:xfrm>
            <a:off x="4772341" y="271362"/>
            <a:ext cx="73536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1F1A62"/>
                </a:solidFill>
                <a:effectLst/>
                <a:uLnTx/>
                <a:uFillTx/>
                <a:latin typeface="Helvetica" pitchFamily="2" charset="0"/>
                <a:ea typeface="+mn-ea"/>
                <a:cs typeface="+mn-cs"/>
              </a:rPr>
              <a:t>Summary: </a:t>
            </a:r>
            <a:r>
              <a:rPr kumimoji="0" lang="en-US" sz="2800" b="1" i="0" u="none" strike="noStrike" kern="1200" cap="none" spc="0" normalizeH="0" baseline="0" noProof="0">
                <a:ln>
                  <a:noFill/>
                </a:ln>
                <a:solidFill>
                  <a:srgbClr val="66C5AD"/>
                </a:solidFill>
                <a:effectLst/>
                <a:uLnTx/>
                <a:uFillTx/>
                <a:latin typeface="Helvetica" pitchFamily="2" charset="0"/>
                <a:ea typeface="+mn-ea"/>
                <a:cs typeface="+mn-cs"/>
              </a:rPr>
              <a:t>Charting the Course Ahead for Video Streaming</a:t>
            </a:r>
          </a:p>
        </p:txBody>
      </p:sp>
      <p:pic>
        <p:nvPicPr>
          <p:cNvPr id="11" name="Picture 10">
            <a:extLst>
              <a:ext uri="{FF2B5EF4-FFF2-40B4-BE49-F238E27FC236}">
                <a16:creationId xmlns:a16="http://schemas.microsoft.com/office/drawing/2014/main" id="{32B8009B-343A-4198-B610-60AFD300AC8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CC3151E8-DCA4-4428-97A5-6EDD02638501}"/>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4" name="Rectangle 13">
            <a:extLst>
              <a:ext uri="{FF2B5EF4-FFF2-40B4-BE49-F238E27FC236}">
                <a16:creationId xmlns:a16="http://schemas.microsoft.com/office/drawing/2014/main" id="{76AE6CC5-AB03-47AE-954D-FDA74AE47D74}"/>
              </a:ext>
            </a:extLst>
          </p:cNvPr>
          <p:cNvSpPr/>
          <p:nvPr/>
        </p:nvSpPr>
        <p:spPr>
          <a:xfrm>
            <a:off x="546752" y="6586958"/>
            <a:ext cx="1166676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 name="Rectangle 1">
            <a:extLst>
              <a:ext uri="{FF2B5EF4-FFF2-40B4-BE49-F238E27FC236}">
                <a16:creationId xmlns:a16="http://schemas.microsoft.com/office/drawing/2014/main" id="{5F67BC5F-9D6C-4430-93A4-21657AF7B869}"/>
              </a:ext>
            </a:extLst>
          </p:cNvPr>
          <p:cNvSpPr/>
          <p:nvPr/>
        </p:nvSpPr>
        <p:spPr>
          <a:xfrm>
            <a:off x="4838331" y="1380340"/>
            <a:ext cx="7150469" cy="4524315"/>
          </a:xfrm>
          <a:prstGeom prst="rect">
            <a:avLst/>
          </a:prstGeom>
        </p:spPr>
        <p:txBody>
          <a:bodyPr wrap="square" anchor="t">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b="1" i="0" u="none" strike="noStrike" kern="1200" cap="none" spc="0" normalizeH="0" baseline="0" noProof="0">
                <a:ln>
                  <a:noFill/>
                </a:ln>
                <a:solidFill>
                  <a:srgbClr val="002060"/>
                </a:solidFill>
                <a:effectLst/>
                <a:uLnTx/>
                <a:uFillTx/>
                <a:latin typeface="Helvetica"/>
                <a:ea typeface="+mn-ea"/>
                <a:cs typeface="Helvetica"/>
              </a:rPr>
              <a:t>Although the video streaming ecosystem </a:t>
            </a:r>
            <a:r>
              <a:rPr lang="en-US" b="1">
                <a:solidFill>
                  <a:srgbClr val="002060"/>
                </a:solidFill>
                <a:latin typeface="Helvetica"/>
                <a:cs typeface="Helvetica"/>
              </a:rPr>
              <a:t>has </a:t>
            </a:r>
            <a:r>
              <a:rPr lang="en-US" b="1">
                <a:solidFill>
                  <a:srgbClr val="66C5AD"/>
                </a:solidFill>
                <a:latin typeface="Helvetica"/>
                <a:cs typeface="Helvetica"/>
              </a:rPr>
              <a:t>not yet hit saturation</a:t>
            </a:r>
            <a:r>
              <a:rPr lang="en-US" b="1">
                <a:solidFill>
                  <a:srgbClr val="002060"/>
                </a:solidFill>
                <a:latin typeface="Helvetica"/>
                <a:cs typeface="Helvetica"/>
              </a:rPr>
              <a:t>, the limit of paid services may be peaking, giving rise to the demand for free ad-supported services </a:t>
            </a: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endParaRPr lang="en-US" b="1">
              <a:solidFill>
                <a:srgbClr val="002060"/>
              </a:solidFill>
              <a:latin typeface="Helvetica"/>
              <a:cs typeface="Helvetica"/>
            </a:endParaRPr>
          </a:p>
          <a:p>
            <a:pPr marL="285750" indent="-285750">
              <a:buBlip>
                <a:blip r:embed="rId5"/>
              </a:buBlip>
              <a:defRPr/>
            </a:pPr>
            <a:r>
              <a:rPr lang="en-US" b="1">
                <a:solidFill>
                  <a:srgbClr val="002060"/>
                </a:solidFill>
                <a:latin typeface="Helvetica"/>
                <a:cs typeface="Helvetica"/>
              </a:rPr>
              <a:t>In order to stay competitive, paid services may need to introduce </a:t>
            </a:r>
            <a:r>
              <a:rPr lang="en-US" b="1">
                <a:solidFill>
                  <a:srgbClr val="66C5AD"/>
                </a:solidFill>
                <a:latin typeface="Helvetica"/>
                <a:cs typeface="Helvetica"/>
              </a:rPr>
              <a:t>tiered pricing </a:t>
            </a:r>
            <a:r>
              <a:rPr lang="en-US" b="1">
                <a:solidFill>
                  <a:srgbClr val="002060"/>
                </a:solidFill>
                <a:latin typeface="Helvetica"/>
                <a:cs typeface="Helvetica"/>
              </a:rPr>
              <a:t>options, including </a:t>
            </a:r>
            <a:r>
              <a:rPr lang="en-US" b="1">
                <a:solidFill>
                  <a:srgbClr val="66C5AD"/>
                </a:solidFill>
                <a:latin typeface="Helvetica"/>
                <a:cs typeface="Helvetica"/>
              </a:rPr>
              <a:t>ad-supported</a:t>
            </a:r>
            <a:r>
              <a:rPr lang="en-US" b="1">
                <a:solidFill>
                  <a:srgbClr val="002060"/>
                </a:solidFill>
                <a:latin typeface="Helvetica"/>
                <a:cs typeface="Helvetica"/>
              </a:rPr>
              <a:t> options, or offer some content for free to </a:t>
            </a:r>
            <a:r>
              <a:rPr lang="en-US" b="1">
                <a:solidFill>
                  <a:srgbClr val="66C5AD"/>
                </a:solidFill>
                <a:latin typeface="Helvetica"/>
                <a:cs typeface="Helvetica"/>
              </a:rPr>
              <a:t>attract new subscribers</a:t>
            </a: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endParaRPr kumimoji="0" lang="en-US" b="1" i="0" u="none" strike="noStrike" kern="1200" cap="none" spc="0" normalizeH="0" baseline="0" noProof="0">
              <a:ln>
                <a:noFill/>
              </a:ln>
              <a:solidFill>
                <a:srgbClr val="66C5AD"/>
              </a:solidFill>
              <a:effectLst/>
              <a:uLnTx/>
              <a:uFillTx/>
              <a:latin typeface="Helvetic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b="1" i="0" u="none" strike="noStrike" kern="1200" cap="none" spc="0" normalizeH="0" baseline="0" noProof="0">
                <a:ln>
                  <a:noFill/>
                </a:ln>
                <a:solidFill>
                  <a:srgbClr val="1F1A62"/>
                </a:solidFill>
                <a:effectLst/>
                <a:uLnTx/>
                <a:uFillTx/>
                <a:latin typeface="Helvetica"/>
                <a:cs typeface="Helvetica"/>
              </a:rPr>
              <a:t>With so much content spread across multiple services, </a:t>
            </a:r>
            <a:r>
              <a:rPr lang="en-US" b="1">
                <a:solidFill>
                  <a:srgbClr val="66C5AD"/>
                </a:solidFill>
                <a:latin typeface="Helvetica"/>
                <a:cs typeface="Helvetica"/>
              </a:rPr>
              <a:t>bundling has become a popular strategy</a:t>
            </a:r>
            <a:r>
              <a:rPr lang="en-US" b="1">
                <a:solidFill>
                  <a:srgbClr val="1F1A62"/>
                </a:solidFill>
                <a:latin typeface="Helvetica"/>
                <a:cs typeface="Helvetica"/>
              </a:rPr>
              <a:t> for attracting new viewers</a:t>
            </a:r>
          </a:p>
          <a:p>
            <a:pPr marR="0" lvl="0" algn="l" defTabSz="914400" rtl="0" eaLnBrk="1" fontAlgn="auto" latinLnBrk="0" hangingPunct="1">
              <a:lnSpc>
                <a:spcPct val="100000"/>
              </a:lnSpc>
              <a:spcBef>
                <a:spcPts val="0"/>
              </a:spcBef>
              <a:spcAft>
                <a:spcPts val="0"/>
              </a:spcAft>
              <a:buClrTx/>
              <a:buSzTx/>
              <a:tabLst/>
              <a:defRPr/>
            </a:pPr>
            <a:endParaRPr lang="en-US" b="1">
              <a:solidFill>
                <a:srgbClr val="1F1A62"/>
              </a:solidFill>
              <a:latin typeface="Helvetica"/>
              <a:cs typeface="Helvetica"/>
            </a:endParaRPr>
          </a:p>
          <a:p>
            <a:pPr marL="285750" indent="-285750">
              <a:buBlip>
                <a:blip r:embed="rId5"/>
              </a:buBlip>
              <a:defRPr/>
            </a:pPr>
            <a:r>
              <a:rPr lang="en-US" b="1">
                <a:solidFill>
                  <a:srgbClr val="1F1A62"/>
                </a:solidFill>
                <a:latin typeface="Helvetica"/>
                <a:cs typeface="Helvetica"/>
              </a:rPr>
              <a:t>Partnerships have already begun as existing services seek to make their own content</a:t>
            </a:r>
            <a:r>
              <a:rPr lang="en-US" b="1">
                <a:solidFill>
                  <a:srgbClr val="66C5AD"/>
                </a:solidFill>
                <a:latin typeface="Helvetica"/>
                <a:cs typeface="Helvetica"/>
              </a:rPr>
              <a:t> more accessible </a:t>
            </a:r>
            <a:r>
              <a:rPr lang="en-US" b="1">
                <a:solidFill>
                  <a:srgbClr val="1F1A62"/>
                </a:solidFill>
                <a:latin typeface="Helvetica"/>
                <a:cs typeface="Helvetica"/>
              </a:rPr>
              <a:t>while also </a:t>
            </a:r>
            <a:r>
              <a:rPr lang="en-US" b="1">
                <a:solidFill>
                  <a:srgbClr val="66C5AD"/>
                </a:solidFill>
                <a:latin typeface="Helvetica"/>
                <a:cs typeface="Helvetica"/>
              </a:rPr>
              <a:t>adding on to their own library content </a:t>
            </a:r>
            <a:endParaRPr kumimoji="0" lang="en-US" sz="2000" b="1" i="0" u="none" strike="noStrike" kern="1200" cap="none" spc="0" normalizeH="0" baseline="0" noProof="0">
              <a:ln>
                <a:noFill/>
              </a:ln>
              <a:solidFill>
                <a:srgbClr val="66C5AD"/>
              </a:solidFill>
              <a:effectLst/>
              <a:uLnTx/>
              <a:uFillTx/>
              <a:latin typeface="Helvetica" panose="020B0403020202020204" pitchFamily="34" charset="0"/>
              <a:cs typeface="Helvetica"/>
            </a:endParaRPr>
          </a:p>
        </p:txBody>
      </p:sp>
    </p:spTree>
    <p:extLst>
      <p:ext uri="{BB962C8B-B14F-4D97-AF65-F5344CB8AC3E}">
        <p14:creationId xmlns:p14="http://schemas.microsoft.com/office/powerpoint/2010/main" val="31836462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05D05FA-2234-437C-AB90-3A2F729D69EF}"/>
              </a:ext>
            </a:extLst>
          </p:cNvPr>
          <p:cNvSpPr/>
          <p:nvPr/>
        </p:nvSpPr>
        <p:spPr>
          <a:xfrm>
            <a:off x="9240280" y="2935956"/>
            <a:ext cx="2698491" cy="3268247"/>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8F7DD283-F131-468E-BDD7-5CE565B02641}"/>
              </a:ext>
            </a:extLst>
          </p:cNvPr>
          <p:cNvSpPr/>
          <p:nvPr/>
        </p:nvSpPr>
        <p:spPr>
          <a:xfrm>
            <a:off x="6162684" y="2935956"/>
            <a:ext cx="2698491" cy="3268247"/>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42E05D8E-9D0E-4574-9736-AF148C01D560}"/>
              </a:ext>
            </a:extLst>
          </p:cNvPr>
          <p:cNvSpPr/>
          <p:nvPr/>
        </p:nvSpPr>
        <p:spPr>
          <a:xfrm>
            <a:off x="266803" y="2935956"/>
            <a:ext cx="2698491" cy="3268247"/>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ED54650-E124-0942-8B03-A438165B55A6}"/>
              </a:ext>
            </a:extLst>
          </p:cNvPr>
          <p:cNvSpPr/>
          <p:nvPr/>
        </p:nvSpPr>
        <p:spPr>
          <a:xfrm>
            <a:off x="372230" y="175512"/>
            <a:ext cx="11655709"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Key Takeaways for Marketers </a:t>
            </a:r>
          </a:p>
        </p:txBody>
      </p:sp>
      <p:pic>
        <p:nvPicPr>
          <p:cNvPr id="15" name="Picture 14">
            <a:extLst>
              <a:ext uri="{FF2B5EF4-FFF2-40B4-BE49-F238E27FC236}">
                <a16:creationId xmlns:a16="http://schemas.microsoft.com/office/drawing/2014/main" id="{9BFCDF52-D14A-4E96-BA44-E745229089F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6" name="Slide Number Placeholder 5">
            <a:extLst>
              <a:ext uri="{FF2B5EF4-FFF2-40B4-BE49-F238E27FC236}">
                <a16:creationId xmlns:a16="http://schemas.microsoft.com/office/drawing/2014/main" id="{5D3B3670-8805-4FE4-9F5B-D8B32CB9A750}"/>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8" name="Rectangle 17">
            <a:extLst>
              <a:ext uri="{FF2B5EF4-FFF2-40B4-BE49-F238E27FC236}">
                <a16:creationId xmlns:a16="http://schemas.microsoft.com/office/drawing/2014/main" id="{D9768B62-0054-4F1F-93E0-8A73E64ADCA0}"/>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6" name="TextBox 25">
            <a:extLst>
              <a:ext uri="{FF2B5EF4-FFF2-40B4-BE49-F238E27FC236}">
                <a16:creationId xmlns:a16="http://schemas.microsoft.com/office/drawing/2014/main" id="{20F5265B-AE6D-4487-A325-FDA3A89A8D5A}"/>
              </a:ext>
            </a:extLst>
          </p:cNvPr>
          <p:cNvSpPr txBox="1"/>
          <p:nvPr/>
        </p:nvSpPr>
        <p:spPr>
          <a:xfrm>
            <a:off x="483207" y="694098"/>
            <a:ext cx="10925960" cy="584775"/>
          </a:xfrm>
          <a:prstGeom prst="rect">
            <a:avLst/>
          </a:prstGeom>
          <a:noFill/>
        </p:spPr>
        <p:txBody>
          <a:bodyPr wrap="square" rtlCol="0" anchor="t">
            <a:spAutoFit/>
          </a:bodyPr>
          <a:lstStyle/>
          <a:p>
            <a:pPr marL="342900" marR="0" lvl="0" indent="-342900" algn="l" defTabSz="914400" rtl="0" eaLnBrk="1" fontAlgn="auto" latinLnBrk="0" hangingPunct="1">
              <a:lnSpc>
                <a:spcPct val="100000"/>
              </a:lnSpc>
              <a:spcBef>
                <a:spcPts val="0"/>
              </a:spcBef>
              <a:spcAft>
                <a:spcPts val="0"/>
              </a:spcAft>
              <a:buClrTx/>
              <a:buSzTx/>
              <a:buFontTx/>
              <a:buBlip>
                <a:blip r:embed="rId3"/>
              </a:buBlip>
              <a:tabLst/>
              <a:defRPr/>
            </a:pPr>
            <a:r>
              <a:rPr lang="en-US" sz="1600" dirty="0">
                <a:solidFill>
                  <a:srgbClr val="1F1A62"/>
                </a:solidFill>
                <a:latin typeface="Helvetica" panose="020B0403020202020204" pitchFamily="34" charset="0"/>
              </a:rPr>
              <a:t>All audiences are </a:t>
            </a:r>
            <a:r>
              <a:rPr lang="en-US" sz="1600" b="1" dirty="0">
                <a:solidFill>
                  <a:srgbClr val="66C5AD"/>
                </a:solidFill>
                <a:latin typeface="Helvetica" panose="020B0403020202020204" pitchFamily="34" charset="0"/>
              </a:rPr>
              <a:t>streaming video more than ever</a:t>
            </a:r>
            <a:r>
              <a:rPr lang="en-US" sz="1600" dirty="0">
                <a:solidFill>
                  <a:srgbClr val="1F1A62"/>
                </a:solidFill>
                <a:latin typeface="Helvetica" panose="020B0403020202020204" pitchFamily="34" charset="0"/>
              </a:rPr>
              <a:t>, and their</a:t>
            </a:r>
            <a:r>
              <a:rPr lang="en-US" sz="1600" b="1" dirty="0">
                <a:solidFill>
                  <a:srgbClr val="66C5AD"/>
                </a:solidFill>
                <a:latin typeface="Helvetica" panose="020B0403020202020204" pitchFamily="34" charset="0"/>
              </a:rPr>
              <a:t> insatiable appetite for</a:t>
            </a:r>
            <a:r>
              <a:rPr lang="en-US" sz="1600" dirty="0">
                <a:solidFill>
                  <a:srgbClr val="1F1A62"/>
                </a:solidFill>
                <a:latin typeface="Helvetica" panose="020B0403020202020204" pitchFamily="34" charset="0"/>
              </a:rPr>
              <a:t> </a:t>
            </a:r>
            <a:r>
              <a:rPr lang="en-US" sz="1600" b="1" dirty="0">
                <a:solidFill>
                  <a:srgbClr val="66C5AD"/>
                </a:solidFill>
                <a:latin typeface="Helvetica" panose="020B0403020202020204" pitchFamily="34" charset="0"/>
              </a:rPr>
              <a:t>content</a:t>
            </a:r>
            <a:r>
              <a:rPr lang="en-US" sz="1600" dirty="0">
                <a:solidFill>
                  <a:srgbClr val="1F1A62"/>
                </a:solidFill>
                <a:latin typeface="Helvetica" panose="020B0403020202020204" pitchFamily="34" charset="0"/>
              </a:rPr>
              <a:t> is </a:t>
            </a:r>
            <a:r>
              <a:rPr lang="en-US" sz="1600" b="1" dirty="0">
                <a:solidFill>
                  <a:srgbClr val="66C5AD"/>
                </a:solidFill>
                <a:latin typeface="Helvetica" panose="020B0403020202020204" pitchFamily="34" charset="0"/>
              </a:rPr>
              <a:t>paving the way for free ad-supported services</a:t>
            </a:r>
            <a:r>
              <a:rPr lang="en-US" sz="1600" b="1" dirty="0">
                <a:solidFill>
                  <a:srgbClr val="1F1A62"/>
                </a:solidFill>
                <a:latin typeface="Helvetica" panose="020B0403020202020204" pitchFamily="34" charset="0"/>
              </a:rPr>
              <a:t> </a:t>
            </a:r>
            <a:r>
              <a:rPr lang="en-US" sz="1600" dirty="0">
                <a:solidFill>
                  <a:srgbClr val="1F1A62"/>
                </a:solidFill>
                <a:latin typeface="Helvetica" panose="020B0403020202020204" pitchFamily="34" charset="0"/>
              </a:rPr>
              <a:t>at a time when </a:t>
            </a:r>
            <a:r>
              <a:rPr lang="en-US" sz="1600" b="1" dirty="0">
                <a:solidFill>
                  <a:srgbClr val="66C5AD"/>
                </a:solidFill>
                <a:latin typeface="Helvetica" panose="020B0403020202020204" pitchFamily="34" charset="0"/>
              </a:rPr>
              <a:t>paid services appear to be reaching saturation</a:t>
            </a:r>
            <a:endParaRPr kumimoji="0" lang="en-US" sz="1800" b="1" i="0" u="none" strike="noStrike" kern="1200" cap="none" spc="0" normalizeH="0" baseline="0" noProof="0" dirty="0">
              <a:ln>
                <a:noFill/>
              </a:ln>
              <a:solidFill>
                <a:srgbClr val="66C5AD"/>
              </a:solidFill>
              <a:effectLst/>
              <a:uLnTx/>
              <a:uFillTx/>
              <a:latin typeface="Helvetica" panose="020B0403020202020204" pitchFamily="34" charset="0"/>
            </a:endParaRPr>
          </a:p>
        </p:txBody>
      </p:sp>
      <p:sp>
        <p:nvSpPr>
          <p:cNvPr id="33" name="TextBox 32">
            <a:extLst>
              <a:ext uri="{FF2B5EF4-FFF2-40B4-BE49-F238E27FC236}">
                <a16:creationId xmlns:a16="http://schemas.microsoft.com/office/drawing/2014/main" id="{5560C96A-2084-0840-B88B-E4DD518EDBA0}"/>
              </a:ext>
            </a:extLst>
          </p:cNvPr>
          <p:cNvSpPr txBox="1"/>
          <p:nvPr/>
        </p:nvSpPr>
        <p:spPr>
          <a:xfrm>
            <a:off x="416053" y="3622100"/>
            <a:ext cx="2533668" cy="2246769"/>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Helvetica Light" panose="020B0403020202020204"/>
                <a:ea typeface="+mn-ea"/>
                <a:cs typeface="Helvetica"/>
              </a:rPr>
              <a:t>Audiences across the board are now streaming every day or even multiple times a day and viewing multiple services. As viewers continue to stack AVOD platforms on top of paid, marketers have an opportunity to expand reach and ‘fuel their funnel’ with more consumers.</a:t>
            </a:r>
            <a:endParaRPr kumimoji="0" lang="en-US" sz="1400" b="0" i="0" u="none" strike="noStrike" kern="1200" cap="none" spc="0" normalizeH="0" baseline="0" noProof="0" dirty="0">
              <a:ln>
                <a:noFill/>
              </a:ln>
              <a:solidFill>
                <a:srgbClr val="FFE600"/>
              </a:solidFill>
              <a:effectLst/>
              <a:uLnTx/>
              <a:uFillTx/>
              <a:latin typeface="Helvetica Light" panose="020B0403020202020204"/>
              <a:cs typeface="Helvetica"/>
            </a:endParaRPr>
          </a:p>
        </p:txBody>
      </p:sp>
      <p:sp>
        <p:nvSpPr>
          <p:cNvPr id="30" name="Rectangle 29">
            <a:extLst>
              <a:ext uri="{FF2B5EF4-FFF2-40B4-BE49-F238E27FC236}">
                <a16:creationId xmlns:a16="http://schemas.microsoft.com/office/drawing/2014/main" id="{C0E1F46B-70E6-5C48-A3D3-CAA938A36A27}"/>
              </a:ext>
            </a:extLst>
          </p:cNvPr>
          <p:cNvSpPr/>
          <p:nvPr/>
        </p:nvSpPr>
        <p:spPr>
          <a:xfrm>
            <a:off x="208638" y="2996631"/>
            <a:ext cx="2620999"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E900"/>
                </a:solidFill>
                <a:effectLst/>
                <a:uLnTx/>
                <a:uFillTx/>
                <a:latin typeface="Helvetica" pitchFamily="2" charset="0"/>
                <a:ea typeface="+mn-ea"/>
                <a:cs typeface="+mn-cs"/>
              </a:rPr>
              <a:t>AVOD is an </a:t>
            </a:r>
            <a:r>
              <a:rPr lang="en-US" sz="1600" b="1" dirty="0">
                <a:solidFill>
                  <a:srgbClr val="FFE900"/>
                </a:solidFill>
                <a:latin typeface="Helvetica" pitchFamily="2" charset="0"/>
              </a:rPr>
              <a:t>Incremental Reach Opportunity</a:t>
            </a:r>
            <a:endParaRPr kumimoji="0" lang="en-US" sz="1600" b="1" i="0" u="none" strike="noStrike" kern="1200" cap="none" spc="0" normalizeH="0" baseline="0" noProof="0" dirty="0">
              <a:ln>
                <a:noFill/>
              </a:ln>
              <a:solidFill>
                <a:srgbClr val="FFE900"/>
              </a:solidFill>
              <a:effectLst/>
              <a:uLnTx/>
              <a:uFillTx/>
              <a:latin typeface="Helvetica" pitchFamily="2" charset="0"/>
              <a:ea typeface="+mn-ea"/>
              <a:cs typeface="+mn-cs"/>
            </a:endParaRPr>
          </a:p>
        </p:txBody>
      </p:sp>
      <p:sp>
        <p:nvSpPr>
          <p:cNvPr id="28" name="Rectangle 27">
            <a:extLst>
              <a:ext uri="{FF2B5EF4-FFF2-40B4-BE49-F238E27FC236}">
                <a16:creationId xmlns:a16="http://schemas.microsoft.com/office/drawing/2014/main" id="{611A2BD2-28EE-844C-ABD0-1BBA2351FC49}"/>
              </a:ext>
            </a:extLst>
          </p:cNvPr>
          <p:cNvSpPr/>
          <p:nvPr/>
        </p:nvSpPr>
        <p:spPr>
          <a:xfrm>
            <a:off x="3189725" y="2935956"/>
            <a:ext cx="2698491" cy="3268247"/>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5A946C3F-2658-4712-BB41-7D9F5E03F122}"/>
              </a:ext>
            </a:extLst>
          </p:cNvPr>
          <p:cNvSpPr/>
          <p:nvPr/>
        </p:nvSpPr>
        <p:spPr>
          <a:xfrm>
            <a:off x="3136027" y="3119741"/>
            <a:ext cx="269849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E900"/>
                </a:solidFill>
                <a:effectLst/>
                <a:uLnTx/>
                <a:uFillTx/>
                <a:latin typeface="Helvetica" pitchFamily="2" charset="0"/>
                <a:ea typeface="+mn-ea"/>
                <a:cs typeface="+mn-cs"/>
              </a:rPr>
              <a:t>AVOD is in Growth Mode</a:t>
            </a:r>
          </a:p>
        </p:txBody>
      </p:sp>
      <p:sp>
        <p:nvSpPr>
          <p:cNvPr id="37" name="TextBox 36">
            <a:extLst>
              <a:ext uri="{FF2B5EF4-FFF2-40B4-BE49-F238E27FC236}">
                <a16:creationId xmlns:a16="http://schemas.microsoft.com/office/drawing/2014/main" id="{2913AE3B-B02C-4D18-9167-53FA42DE8E8B}"/>
              </a:ext>
            </a:extLst>
          </p:cNvPr>
          <p:cNvSpPr txBox="1"/>
          <p:nvPr/>
        </p:nvSpPr>
        <p:spPr>
          <a:xfrm>
            <a:off x="3293732" y="3622100"/>
            <a:ext cx="2489847" cy="2246769"/>
          </a:xfrm>
          <a:prstGeom prst="rect">
            <a:avLst/>
          </a:prstGeom>
          <a:noFill/>
        </p:spPr>
        <p:txBody>
          <a:bodyPr wrap="square" rtlCol="0" anchor="t">
            <a:spAutoFit/>
          </a:bodyPr>
          <a:lstStyle/>
          <a:p>
            <a:pPr lvl="0">
              <a:defRPr/>
            </a:pPr>
            <a:r>
              <a:rPr lang="en-US" sz="1400" b="1" dirty="0">
                <a:solidFill>
                  <a:prstClr val="white"/>
                </a:solidFill>
                <a:latin typeface="Helvetica Light" panose="020B0403020202020204"/>
                <a:cs typeface="Helvetica"/>
              </a:rPr>
              <a:t>The increased access, comfort-level and time viewers had early-on in the pandemic drove increases in video streaming. These behaviors appear to be holding, signaling AVOD’s viability as an important piece of a holistic video campaign into the future. </a:t>
            </a:r>
            <a:endParaRPr kumimoji="0" lang="en-US" sz="1400" b="1" i="0" u="none" strike="noStrike" kern="1200" cap="none" spc="0" normalizeH="0" baseline="0" noProof="0" dirty="0">
              <a:ln>
                <a:noFill/>
              </a:ln>
              <a:solidFill>
                <a:schemeClr val="bg1"/>
              </a:solidFill>
              <a:effectLst/>
              <a:uLnTx/>
              <a:uFillTx/>
              <a:latin typeface="Helvetica Light" panose="020B0403020202020204"/>
              <a:ea typeface="+mn-ea"/>
              <a:cs typeface="Helvetica"/>
            </a:endParaRPr>
          </a:p>
        </p:txBody>
      </p:sp>
      <p:sp>
        <p:nvSpPr>
          <p:cNvPr id="7" name="Rectangle 6">
            <a:extLst>
              <a:ext uri="{FF2B5EF4-FFF2-40B4-BE49-F238E27FC236}">
                <a16:creationId xmlns:a16="http://schemas.microsoft.com/office/drawing/2014/main" id="{1D1ACB25-F408-41D8-9A86-BF7D537B44E7}"/>
              </a:ext>
            </a:extLst>
          </p:cNvPr>
          <p:cNvSpPr/>
          <p:nvPr/>
        </p:nvSpPr>
        <p:spPr>
          <a:xfrm>
            <a:off x="6254444" y="3119741"/>
            <a:ext cx="2538485"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E900"/>
                </a:solidFill>
                <a:effectLst/>
                <a:uLnTx/>
                <a:uFillTx/>
                <a:latin typeface="Helvetica" pitchFamily="2" charset="0"/>
                <a:ea typeface="+mn-ea"/>
                <a:cs typeface="+mn-cs"/>
              </a:rPr>
              <a:t>Content is King</a:t>
            </a:r>
          </a:p>
        </p:txBody>
      </p:sp>
      <p:sp>
        <p:nvSpPr>
          <p:cNvPr id="8" name="TextBox 7">
            <a:extLst>
              <a:ext uri="{FF2B5EF4-FFF2-40B4-BE49-F238E27FC236}">
                <a16:creationId xmlns:a16="http://schemas.microsoft.com/office/drawing/2014/main" id="{A1D1E76E-2FD4-46B0-9FE5-5AA3D369B1AC}"/>
              </a:ext>
            </a:extLst>
          </p:cNvPr>
          <p:cNvSpPr txBox="1"/>
          <p:nvPr/>
        </p:nvSpPr>
        <p:spPr>
          <a:xfrm>
            <a:off x="6242687" y="3622100"/>
            <a:ext cx="2538484" cy="2462213"/>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Helvetica Light" panose="020B0403020202020204"/>
                <a:ea typeface="+mn-ea"/>
                <a:cs typeface="Helvetica"/>
              </a:rPr>
              <a:t>Viewers choose which platforms to watch based upon the content, not the price or even the presence of ads. Because of their extensive libraries of quality programming, AVOD platforms attract viewers and deliver marketers an engaged, attentive, and committed audience.</a:t>
            </a:r>
          </a:p>
        </p:txBody>
      </p:sp>
      <p:pic>
        <p:nvPicPr>
          <p:cNvPr id="13" name="Picture 12" descr="A picture containing object, clock&#10;&#10;Description automatically generated">
            <a:extLst>
              <a:ext uri="{FF2B5EF4-FFF2-40B4-BE49-F238E27FC236}">
                <a16:creationId xmlns:a16="http://schemas.microsoft.com/office/drawing/2014/main" id="{629567B3-DC1A-41B6-860E-A0E2D7878F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387" y="1600373"/>
            <a:ext cx="1167322" cy="1167322"/>
          </a:xfrm>
          <a:prstGeom prst="rect">
            <a:avLst/>
          </a:prstGeom>
        </p:spPr>
      </p:pic>
      <p:pic>
        <p:nvPicPr>
          <p:cNvPr id="17" name="Picture 16" descr="A close up of a sign&#10;&#10;Description automatically generated">
            <a:extLst>
              <a:ext uri="{FF2B5EF4-FFF2-40B4-BE49-F238E27FC236}">
                <a16:creationId xmlns:a16="http://schemas.microsoft.com/office/drawing/2014/main" id="{4FC29160-E289-4A35-AADA-D291F4CF0E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5309" y="1600373"/>
            <a:ext cx="1167322" cy="1167322"/>
          </a:xfrm>
          <a:prstGeom prst="rect">
            <a:avLst/>
          </a:prstGeom>
        </p:spPr>
      </p:pic>
      <p:pic>
        <p:nvPicPr>
          <p:cNvPr id="21" name="Picture 20" descr="A picture containing drawing, light&#10;&#10;Description automatically generated">
            <a:extLst>
              <a:ext uri="{FF2B5EF4-FFF2-40B4-BE49-F238E27FC236}">
                <a16:creationId xmlns:a16="http://schemas.microsoft.com/office/drawing/2014/main" id="{5F55304B-D467-47BE-AE94-15480BF7EF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05864" y="1600373"/>
            <a:ext cx="1167322" cy="1167322"/>
          </a:xfrm>
          <a:prstGeom prst="rect">
            <a:avLst/>
          </a:prstGeom>
        </p:spPr>
      </p:pic>
      <p:sp>
        <p:nvSpPr>
          <p:cNvPr id="5" name="Rectangle 4">
            <a:extLst>
              <a:ext uri="{FF2B5EF4-FFF2-40B4-BE49-F238E27FC236}">
                <a16:creationId xmlns:a16="http://schemas.microsoft.com/office/drawing/2014/main" id="{BC362427-7C58-45DB-9EF9-91946D66E4AC}"/>
              </a:ext>
            </a:extLst>
          </p:cNvPr>
          <p:cNvSpPr/>
          <p:nvPr/>
        </p:nvSpPr>
        <p:spPr>
          <a:xfrm>
            <a:off x="9349554" y="2996631"/>
            <a:ext cx="248691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E900"/>
                </a:solidFill>
                <a:effectLst/>
                <a:uLnTx/>
                <a:uFillTx/>
                <a:latin typeface="Helvetica" pitchFamily="2" charset="0"/>
                <a:ea typeface="+mn-ea"/>
                <a:cs typeface="+mn-cs"/>
              </a:rPr>
              <a:t>Opportunity in the Ad Experience</a:t>
            </a:r>
          </a:p>
        </p:txBody>
      </p:sp>
      <p:sp>
        <p:nvSpPr>
          <p:cNvPr id="9" name="TextBox 8">
            <a:extLst>
              <a:ext uri="{FF2B5EF4-FFF2-40B4-BE49-F238E27FC236}">
                <a16:creationId xmlns:a16="http://schemas.microsoft.com/office/drawing/2014/main" id="{15D33736-D650-4FCB-AFE2-2BD3A79FFC74}"/>
              </a:ext>
            </a:extLst>
          </p:cNvPr>
          <p:cNvSpPr txBox="1"/>
          <p:nvPr/>
        </p:nvSpPr>
        <p:spPr>
          <a:xfrm>
            <a:off x="9349554" y="3622100"/>
            <a:ext cx="2538484" cy="203132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Helvetica Light" panose="020B0403020202020204"/>
                <a:ea typeface="+mn-ea"/>
                <a:cs typeface="Helvetica"/>
              </a:rPr>
              <a:t>Viewers accept and appreciate that ads are a ‘part of the deal’ in getting free content. With this comes a marketing opportunity to be creative, interactive and targeted with your brand message and build relationships with these engaged viewers.</a:t>
            </a:r>
          </a:p>
        </p:txBody>
      </p:sp>
      <p:grpSp>
        <p:nvGrpSpPr>
          <p:cNvPr id="34" name="Group 33">
            <a:extLst>
              <a:ext uri="{FF2B5EF4-FFF2-40B4-BE49-F238E27FC236}">
                <a16:creationId xmlns:a16="http://schemas.microsoft.com/office/drawing/2014/main" id="{B98E9D11-FC5A-4E12-B2E8-B5F1B115C6A7}"/>
              </a:ext>
            </a:extLst>
          </p:cNvPr>
          <p:cNvGrpSpPr/>
          <p:nvPr/>
        </p:nvGrpSpPr>
        <p:grpSpPr>
          <a:xfrm>
            <a:off x="6819331" y="1457234"/>
            <a:ext cx="1314736" cy="1310461"/>
            <a:chOff x="4876952" y="1114941"/>
            <a:chExt cx="2438095" cy="3533106"/>
          </a:xfrm>
        </p:grpSpPr>
        <p:pic>
          <p:nvPicPr>
            <p:cNvPr id="35" name="Picture 34" descr="A close up of a sign&#10;&#10;Description automatically generated">
              <a:extLst>
                <a:ext uri="{FF2B5EF4-FFF2-40B4-BE49-F238E27FC236}">
                  <a16:creationId xmlns:a16="http://schemas.microsoft.com/office/drawing/2014/main" id="{3A103A27-2315-4169-BAF1-1B7D55C4A6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76952" y="2209952"/>
              <a:ext cx="2438095" cy="2438095"/>
            </a:xfrm>
            <a:prstGeom prst="rect">
              <a:avLst/>
            </a:prstGeom>
          </p:spPr>
        </p:pic>
        <p:pic>
          <p:nvPicPr>
            <p:cNvPr id="36" name="Picture 35" descr="A close up of a sign&#10;&#10;Description automatically generated">
              <a:extLst>
                <a:ext uri="{FF2B5EF4-FFF2-40B4-BE49-F238E27FC236}">
                  <a16:creationId xmlns:a16="http://schemas.microsoft.com/office/drawing/2014/main" id="{C143FC4C-4233-450E-BD42-24AD719F3A2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73314" y="1114941"/>
              <a:ext cx="1645371" cy="1151109"/>
            </a:xfrm>
            <a:prstGeom prst="rect">
              <a:avLst/>
            </a:prstGeom>
          </p:spPr>
        </p:pic>
      </p:grpSp>
    </p:spTree>
    <p:extLst>
      <p:ext uri="{BB962C8B-B14F-4D97-AF65-F5344CB8AC3E}">
        <p14:creationId xmlns:p14="http://schemas.microsoft.com/office/powerpoint/2010/main" val="9514493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E2E8F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93865C7-6300-0F4D-AF2C-DBD794D27201}"/>
              </a:ext>
            </a:extLst>
          </p:cNvPr>
          <p:cNvSpPr/>
          <p:nvPr/>
        </p:nvSpPr>
        <p:spPr>
          <a:xfrm>
            <a:off x="273895" y="235287"/>
            <a:ext cx="4953992"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FF2"/>
                </a:solidFill>
                <a:effectLst/>
                <a:uLnTx/>
                <a:uFillTx/>
                <a:latin typeface="Helvetica" pitchFamily="2" charset="0"/>
                <a:ea typeface="+mn-ea"/>
                <a:cs typeface="+mn-cs"/>
              </a:rPr>
              <a:t>Thank You</a:t>
            </a:r>
          </a:p>
        </p:txBody>
      </p:sp>
      <p:pic>
        <p:nvPicPr>
          <p:cNvPr id="6" name="Picture 5">
            <a:hlinkClick r:id="rId2"/>
            <a:extLst>
              <a:ext uri="{FF2B5EF4-FFF2-40B4-BE49-F238E27FC236}">
                <a16:creationId xmlns:a16="http://schemas.microsoft.com/office/drawing/2014/main" id="{6A35C40F-687E-B34B-B975-ED0CDEFEC8A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015399" y="5804284"/>
            <a:ext cx="875592" cy="636172"/>
          </a:xfrm>
          <a:prstGeom prst="rect">
            <a:avLst/>
          </a:prstGeom>
        </p:spPr>
      </p:pic>
      <p:pic>
        <p:nvPicPr>
          <p:cNvPr id="8" name="Picture 7">
            <a:hlinkClick r:id="rId4"/>
            <a:extLst>
              <a:ext uri="{FF2B5EF4-FFF2-40B4-BE49-F238E27FC236}">
                <a16:creationId xmlns:a16="http://schemas.microsoft.com/office/drawing/2014/main" id="{EEC9436E-41D9-FA4F-B24F-9D11D47EFC9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890991" y="5715536"/>
            <a:ext cx="734723" cy="737087"/>
          </a:xfrm>
          <a:prstGeom prst="rect">
            <a:avLst/>
          </a:prstGeom>
        </p:spPr>
      </p:pic>
      <p:pic>
        <p:nvPicPr>
          <p:cNvPr id="10" name="Picture 9">
            <a:hlinkClick r:id="rId6"/>
            <a:extLst>
              <a:ext uri="{FF2B5EF4-FFF2-40B4-BE49-F238E27FC236}">
                <a16:creationId xmlns:a16="http://schemas.microsoft.com/office/drawing/2014/main" id="{707BE5F1-DCEB-144F-86FF-E99AA7959D9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1684271" y="5784399"/>
            <a:ext cx="403491" cy="668224"/>
          </a:xfrm>
          <a:prstGeom prst="rect">
            <a:avLst/>
          </a:prstGeom>
        </p:spPr>
      </p:pic>
      <p:sp>
        <p:nvSpPr>
          <p:cNvPr id="4" name="TextBox 3">
            <a:extLst>
              <a:ext uri="{FF2B5EF4-FFF2-40B4-BE49-F238E27FC236}">
                <a16:creationId xmlns:a16="http://schemas.microsoft.com/office/drawing/2014/main" id="{C4F6F6B0-5D89-4B93-9148-A79F72983537}"/>
              </a:ext>
            </a:extLst>
          </p:cNvPr>
          <p:cNvSpPr txBox="1"/>
          <p:nvPr/>
        </p:nvSpPr>
        <p:spPr>
          <a:xfrm>
            <a:off x="346507" y="3584533"/>
            <a:ext cx="68982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F1A62"/>
                </a:solidFill>
                <a:effectLst/>
                <a:uLnTx/>
                <a:uFillTx/>
                <a:latin typeface="Helvetica" pitchFamily="2" charset="0"/>
                <a:ea typeface="+mn-ea"/>
                <a:cs typeface="+mn-cs"/>
              </a:rPr>
              <a:t>Interested in learning more? Check out this related content: </a:t>
            </a:r>
          </a:p>
        </p:txBody>
      </p:sp>
      <p:pic>
        <p:nvPicPr>
          <p:cNvPr id="23" name="Picture 22">
            <a:extLst>
              <a:ext uri="{FF2B5EF4-FFF2-40B4-BE49-F238E27FC236}">
                <a16:creationId xmlns:a16="http://schemas.microsoft.com/office/drawing/2014/main" id="{B29C19A0-D3B7-4A87-B456-012648BB423A}"/>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24" name="Slide Number Placeholder 5">
            <a:extLst>
              <a:ext uri="{FF2B5EF4-FFF2-40B4-BE49-F238E27FC236}">
                <a16:creationId xmlns:a16="http://schemas.microsoft.com/office/drawing/2014/main" id="{36A4B5A9-17BE-46F3-863E-9CD48629EAF8}"/>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5" name="Rectangle 24">
            <a:extLst>
              <a:ext uri="{FF2B5EF4-FFF2-40B4-BE49-F238E27FC236}">
                <a16:creationId xmlns:a16="http://schemas.microsoft.com/office/drawing/2014/main" id="{B7EF9231-C343-4D1F-90F9-1247C33076A1}"/>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0" name="Rectangle 19">
            <a:extLst>
              <a:ext uri="{FF2B5EF4-FFF2-40B4-BE49-F238E27FC236}">
                <a16:creationId xmlns:a16="http://schemas.microsoft.com/office/drawing/2014/main" id="{66C9491A-DA7A-4DCA-B0C6-1B9F831386C9}"/>
              </a:ext>
            </a:extLst>
          </p:cNvPr>
          <p:cNvSpPr/>
          <p:nvPr/>
        </p:nvSpPr>
        <p:spPr>
          <a:xfrm>
            <a:off x="351023" y="1115091"/>
            <a:ext cx="4953992"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1A62"/>
                </a:solidFill>
                <a:effectLst/>
                <a:uLnTx/>
                <a:uFillTx/>
                <a:latin typeface="Helvetica" pitchFamily="2" charset="0"/>
                <a:ea typeface="+mn-ea"/>
                <a:cs typeface="+mn-cs"/>
              </a:rPr>
              <a:t>Creators</a:t>
            </a:r>
          </a:p>
        </p:txBody>
      </p:sp>
      <p:grpSp>
        <p:nvGrpSpPr>
          <p:cNvPr id="17" name="Group 16">
            <a:extLst>
              <a:ext uri="{FF2B5EF4-FFF2-40B4-BE49-F238E27FC236}">
                <a16:creationId xmlns:a16="http://schemas.microsoft.com/office/drawing/2014/main" id="{8EA62C46-F42C-41A7-944C-128652FA577F}"/>
              </a:ext>
            </a:extLst>
          </p:cNvPr>
          <p:cNvGrpSpPr/>
          <p:nvPr/>
        </p:nvGrpSpPr>
        <p:grpSpPr>
          <a:xfrm>
            <a:off x="3097820" y="1631746"/>
            <a:ext cx="2058508" cy="844588"/>
            <a:chOff x="3097820" y="1631746"/>
            <a:chExt cx="2058508" cy="844588"/>
          </a:xfrm>
        </p:grpSpPr>
        <p:sp>
          <p:nvSpPr>
            <p:cNvPr id="27" name="TextBox 26">
              <a:hlinkClick r:id="rId9"/>
              <a:extLst>
                <a:ext uri="{FF2B5EF4-FFF2-40B4-BE49-F238E27FC236}">
                  <a16:creationId xmlns:a16="http://schemas.microsoft.com/office/drawing/2014/main" id="{3C30D75C-BED3-4137-9F8A-59CDF8222FDF}"/>
                </a:ext>
              </a:extLst>
            </p:cNvPr>
            <p:cNvSpPr txBox="1"/>
            <p:nvPr/>
          </p:nvSpPr>
          <p:spPr>
            <a:xfrm>
              <a:off x="3097820" y="1631746"/>
              <a:ext cx="2058508" cy="307777"/>
            </a:xfrm>
            <a:prstGeom prst="rect">
              <a:avLst/>
            </a:prstGeom>
            <a:noFill/>
          </p:spPr>
          <p:txBody>
            <a:bodyPr wrap="square" rtlCol="0">
              <a:spAutoFit/>
            </a:bodyPr>
            <a:lstStyle>
              <a:defPPr>
                <a:defRPr lang="en-US"/>
              </a:defPPr>
              <a:lvl1pPr>
                <a:defRPr sz="1400" b="1">
                  <a:solidFill>
                    <a:srgbClr val="1F1A62"/>
                  </a:solidFill>
                  <a:latin typeface="Helvetica"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C0F3"/>
                  </a:solidFill>
                  <a:effectLst/>
                  <a:uLnTx/>
                  <a:uFillTx/>
                  <a:latin typeface="Helvetica" pitchFamily="2" charset="0"/>
                  <a:ea typeface="+mn-ea"/>
                  <a:cs typeface="+mn-cs"/>
                </a:rPr>
                <a:t>Leah Montner-Dixon</a:t>
              </a:r>
            </a:p>
          </p:txBody>
        </p:sp>
        <p:sp>
          <p:nvSpPr>
            <p:cNvPr id="29" name="TextBox 28">
              <a:extLst>
                <a:ext uri="{FF2B5EF4-FFF2-40B4-BE49-F238E27FC236}">
                  <a16:creationId xmlns:a16="http://schemas.microsoft.com/office/drawing/2014/main" id="{284F31F4-4D86-4B99-B746-6850D63BF5DE}"/>
                </a:ext>
              </a:extLst>
            </p:cNvPr>
            <p:cNvSpPr txBox="1"/>
            <p:nvPr/>
          </p:nvSpPr>
          <p:spPr>
            <a:xfrm>
              <a:off x="3097820" y="1953114"/>
              <a:ext cx="205850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Insights Manager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leahm@thevab.com</a:t>
              </a:r>
            </a:p>
          </p:txBody>
        </p:sp>
      </p:grpSp>
      <p:sp>
        <p:nvSpPr>
          <p:cNvPr id="34" name="TextBox 33">
            <a:hlinkClick r:id="rId10"/>
            <a:extLst>
              <a:ext uri="{FF2B5EF4-FFF2-40B4-BE49-F238E27FC236}">
                <a16:creationId xmlns:a16="http://schemas.microsoft.com/office/drawing/2014/main" id="{E910DA79-DAED-4EA8-B578-4EF6D11E66F9}"/>
              </a:ext>
            </a:extLst>
          </p:cNvPr>
          <p:cNvSpPr txBox="1"/>
          <p:nvPr/>
        </p:nvSpPr>
        <p:spPr>
          <a:xfrm>
            <a:off x="351023" y="1631746"/>
            <a:ext cx="228000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C0F3"/>
                </a:solidFill>
                <a:effectLst/>
                <a:uLnTx/>
                <a:uFillTx/>
                <a:latin typeface="Helvetica" pitchFamily="2" charset="0"/>
                <a:ea typeface="+mn-ea"/>
                <a:cs typeface="+mn-cs"/>
              </a:rPr>
              <a:t>Kathy Grey</a:t>
            </a:r>
          </a:p>
        </p:txBody>
      </p:sp>
      <p:sp>
        <p:nvSpPr>
          <p:cNvPr id="37" name="TextBox 36">
            <a:hlinkClick r:id="rId10"/>
            <a:extLst>
              <a:ext uri="{FF2B5EF4-FFF2-40B4-BE49-F238E27FC236}">
                <a16:creationId xmlns:a16="http://schemas.microsoft.com/office/drawing/2014/main" id="{C66AC0E9-5ACB-40D2-9169-9223506F82FE}"/>
              </a:ext>
            </a:extLst>
          </p:cNvPr>
          <p:cNvSpPr txBox="1"/>
          <p:nvPr/>
        </p:nvSpPr>
        <p:spPr>
          <a:xfrm>
            <a:off x="351023" y="1953114"/>
            <a:ext cx="228000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SVP, Research Innovation kathyg@thevab.com</a:t>
            </a:r>
          </a:p>
        </p:txBody>
      </p:sp>
      <p:sp>
        <p:nvSpPr>
          <p:cNvPr id="35" name="TextBox 34">
            <a:hlinkClick r:id="rId11"/>
            <a:extLst>
              <a:ext uri="{FF2B5EF4-FFF2-40B4-BE49-F238E27FC236}">
                <a16:creationId xmlns:a16="http://schemas.microsoft.com/office/drawing/2014/main" id="{BE360BC5-5351-43F9-B29C-DC90C365D712}"/>
              </a:ext>
            </a:extLst>
          </p:cNvPr>
          <p:cNvSpPr txBox="1"/>
          <p:nvPr/>
        </p:nvSpPr>
        <p:spPr>
          <a:xfrm>
            <a:off x="493938" y="5662943"/>
            <a:ext cx="212713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6C5AD"/>
                </a:solidFill>
                <a:effectLst/>
                <a:uLnTx/>
                <a:uFillTx/>
                <a:latin typeface="Helvetica" panose="020B0403020202020204" pitchFamily="34" charset="0"/>
                <a:ea typeface="+mn-ea"/>
                <a:cs typeface="+mn-cs"/>
              </a:rPr>
              <a:t>Navigating the Flood: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Charting Your Way Through Today’s Streaming Ecosystem</a:t>
            </a:r>
          </a:p>
        </p:txBody>
      </p:sp>
      <p:pic>
        <p:nvPicPr>
          <p:cNvPr id="7" name="Picture 6">
            <a:hlinkClick r:id="rId11"/>
            <a:extLst>
              <a:ext uri="{FF2B5EF4-FFF2-40B4-BE49-F238E27FC236}">
                <a16:creationId xmlns:a16="http://schemas.microsoft.com/office/drawing/2014/main" id="{790D8B83-C89B-448A-8B02-7D1E16292B3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96995" y="4424873"/>
            <a:ext cx="2121018" cy="1193073"/>
          </a:xfrm>
          <a:prstGeom prst="rect">
            <a:avLst/>
          </a:prstGeom>
          <a:ln>
            <a:solidFill>
              <a:schemeClr val="tx1"/>
            </a:solidFill>
          </a:ln>
        </p:spPr>
      </p:pic>
      <p:pic>
        <p:nvPicPr>
          <p:cNvPr id="12" name="Picture 11">
            <a:extLst>
              <a:ext uri="{FF2B5EF4-FFF2-40B4-BE49-F238E27FC236}">
                <a16:creationId xmlns:a16="http://schemas.microsoft.com/office/drawing/2014/main" id="{AC9E51C2-54E3-441B-B4E6-A432B2A93904}"/>
              </a:ext>
            </a:extLst>
          </p:cNvPr>
          <p:cNvPicPr>
            <a:picLocks noChangeAspect="1"/>
          </p:cNvPicPr>
          <p:nvPr/>
        </p:nvPicPr>
        <p:blipFill>
          <a:blip r:embed="rId13" cstate="screen">
            <a:clrChange>
              <a:clrFrom>
                <a:srgbClr val="201A62"/>
              </a:clrFrom>
              <a:clrTo>
                <a:srgbClr val="201A62">
                  <a:alpha val="0"/>
                </a:srgbClr>
              </a:clrTo>
            </a:clrChange>
            <a:extLst>
              <a:ext uri="{28A0092B-C50C-407E-A947-70E740481C1C}">
                <a14:useLocalDpi xmlns:a14="http://schemas.microsoft.com/office/drawing/2010/main"/>
              </a:ext>
            </a:extLst>
          </a:blip>
          <a:stretch>
            <a:fillRect/>
          </a:stretch>
        </p:blipFill>
        <p:spPr>
          <a:xfrm>
            <a:off x="6099428" y="0"/>
            <a:ext cx="6092572" cy="3547158"/>
          </a:xfrm>
          <a:prstGeom prst="rect">
            <a:avLst/>
          </a:prstGeom>
        </p:spPr>
      </p:pic>
      <p:sp>
        <p:nvSpPr>
          <p:cNvPr id="21" name="TextBox 20">
            <a:hlinkClick r:id="rId14"/>
            <a:extLst>
              <a:ext uri="{FF2B5EF4-FFF2-40B4-BE49-F238E27FC236}">
                <a16:creationId xmlns:a16="http://schemas.microsoft.com/office/drawing/2014/main" id="{608E0D02-56A3-4181-A542-60FDF37073FF}"/>
              </a:ext>
            </a:extLst>
          </p:cNvPr>
          <p:cNvSpPr txBox="1"/>
          <p:nvPr/>
        </p:nvSpPr>
        <p:spPr>
          <a:xfrm>
            <a:off x="5969307" y="1635060"/>
            <a:ext cx="2058508" cy="307777"/>
          </a:xfrm>
          <a:prstGeom prst="rect">
            <a:avLst/>
          </a:prstGeom>
          <a:noFill/>
        </p:spPr>
        <p:txBody>
          <a:bodyPr wrap="square" rtlCol="0">
            <a:spAutoFit/>
          </a:bodyPr>
          <a:lstStyle>
            <a:defPPr>
              <a:defRPr lang="en-US"/>
            </a:defPPr>
            <a:lvl1pPr>
              <a:defRPr sz="1400" b="1">
                <a:solidFill>
                  <a:srgbClr val="1F1A62"/>
                </a:solidFill>
                <a:latin typeface="Helvetica"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C0F3"/>
                </a:solidFill>
                <a:effectLst/>
                <a:uLnTx/>
                <a:uFillTx/>
                <a:latin typeface="Helvetica" pitchFamily="2" charset="0"/>
                <a:ea typeface="+mn-ea"/>
                <a:cs typeface="+mn-cs"/>
              </a:rPr>
              <a:t>Karolina Guillen</a:t>
            </a:r>
          </a:p>
        </p:txBody>
      </p:sp>
      <p:sp>
        <p:nvSpPr>
          <p:cNvPr id="22" name="TextBox 21">
            <a:extLst>
              <a:ext uri="{FF2B5EF4-FFF2-40B4-BE49-F238E27FC236}">
                <a16:creationId xmlns:a16="http://schemas.microsoft.com/office/drawing/2014/main" id="{57144ECB-C809-4703-8AD2-88D2AF52D7D6}"/>
              </a:ext>
            </a:extLst>
          </p:cNvPr>
          <p:cNvSpPr txBox="1"/>
          <p:nvPr/>
        </p:nvSpPr>
        <p:spPr>
          <a:xfrm>
            <a:off x="5969307" y="1956428"/>
            <a:ext cx="21754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Senior Insights Analyst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karolinag@thevab.com</a:t>
            </a:r>
          </a:p>
        </p:txBody>
      </p:sp>
      <p:pic>
        <p:nvPicPr>
          <p:cNvPr id="19" name="Picture 18">
            <a:hlinkClick r:id="rId11"/>
            <a:extLst>
              <a:ext uri="{FF2B5EF4-FFF2-40B4-BE49-F238E27FC236}">
                <a16:creationId xmlns:a16="http://schemas.microsoft.com/office/drawing/2014/main" id="{06F6D2D7-9090-4ED3-B83C-1864EA52A589}"/>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5827743" y="4424873"/>
            <a:ext cx="2121017" cy="1193073"/>
          </a:xfrm>
          <a:prstGeom prst="rect">
            <a:avLst/>
          </a:prstGeom>
          <a:ln>
            <a:solidFill>
              <a:schemeClr val="tx1"/>
            </a:solidFill>
          </a:ln>
        </p:spPr>
      </p:pic>
      <p:sp>
        <p:nvSpPr>
          <p:cNvPr id="32" name="TextBox 31">
            <a:hlinkClick r:id="rId11"/>
            <a:extLst>
              <a:ext uri="{FF2B5EF4-FFF2-40B4-BE49-F238E27FC236}">
                <a16:creationId xmlns:a16="http://schemas.microsoft.com/office/drawing/2014/main" id="{2A82D199-C0D2-4EDB-9A0F-E67157B64FE2}"/>
              </a:ext>
            </a:extLst>
          </p:cNvPr>
          <p:cNvSpPr txBox="1"/>
          <p:nvPr/>
        </p:nvSpPr>
        <p:spPr>
          <a:xfrm>
            <a:off x="5731842" y="5662943"/>
            <a:ext cx="23128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6C5AD"/>
                </a:solidFill>
                <a:effectLst/>
                <a:uLnTx/>
                <a:uFillTx/>
                <a:latin typeface="Helvetica" panose="020B0403020202020204" pitchFamily="34" charset="0"/>
                <a:ea typeface="+mn-ea"/>
                <a:cs typeface="+mn-cs"/>
              </a:rPr>
              <a:t>We’re Going Live: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How Consumers Are Living Vicariously Through Live-streamed Events in the Time of COVID-19</a:t>
            </a:r>
          </a:p>
        </p:txBody>
      </p:sp>
      <p:pic>
        <p:nvPicPr>
          <p:cNvPr id="2" name="Picture 1">
            <a:hlinkClick r:id="rId16"/>
            <a:extLst>
              <a:ext uri="{FF2B5EF4-FFF2-40B4-BE49-F238E27FC236}">
                <a16:creationId xmlns:a16="http://schemas.microsoft.com/office/drawing/2014/main" id="{E8D2BF2C-460E-4037-853E-E9FD8D6FEBFF}"/>
              </a:ext>
            </a:extLst>
          </p:cNvPr>
          <p:cNvPicPr>
            <a:picLocks noChangeAspect="1"/>
          </p:cNvPicPr>
          <p:nvPr/>
        </p:nvPicPr>
        <p:blipFill>
          <a:blip r:embed="rId17"/>
          <a:stretch>
            <a:fillRect/>
          </a:stretch>
        </p:blipFill>
        <p:spPr>
          <a:xfrm>
            <a:off x="3111860" y="4424873"/>
            <a:ext cx="2135024" cy="1200951"/>
          </a:xfrm>
          <a:prstGeom prst="rect">
            <a:avLst/>
          </a:prstGeom>
          <a:ln>
            <a:solidFill>
              <a:schemeClr val="tx1"/>
            </a:solidFill>
          </a:ln>
        </p:spPr>
      </p:pic>
      <p:sp>
        <p:nvSpPr>
          <p:cNvPr id="5" name="TextBox 4">
            <a:hlinkClick r:id="rId16"/>
            <a:extLst>
              <a:ext uri="{FF2B5EF4-FFF2-40B4-BE49-F238E27FC236}">
                <a16:creationId xmlns:a16="http://schemas.microsoft.com/office/drawing/2014/main" id="{48CD12D2-BC61-45FB-8159-B10C138957E5}"/>
              </a:ext>
            </a:extLst>
          </p:cNvPr>
          <p:cNvSpPr txBox="1"/>
          <p:nvPr/>
        </p:nvSpPr>
        <p:spPr>
          <a:xfrm>
            <a:off x="2920808" y="5687753"/>
            <a:ext cx="251712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6C5AD"/>
                </a:solidFill>
                <a:effectLst/>
                <a:uLnTx/>
                <a:uFillTx/>
                <a:latin typeface="Helvetica" panose="020B0403020202020204" pitchFamily="34" charset="0"/>
                <a:ea typeface="+mn-ea"/>
                <a:cs typeface="+mn-cs"/>
              </a:rPr>
              <a:t>VAB Inspire Virtual Learning Series: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Streaming Trends &amp; Insights</a:t>
            </a:r>
          </a:p>
        </p:txBody>
      </p:sp>
    </p:spTree>
    <p:extLst>
      <p:ext uri="{BB962C8B-B14F-4D97-AF65-F5344CB8AC3E}">
        <p14:creationId xmlns:p14="http://schemas.microsoft.com/office/powerpoint/2010/main" val="22907841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E2E8F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D54650-E124-0942-8B03-A438165B55A6}"/>
              </a:ext>
            </a:extLst>
          </p:cNvPr>
          <p:cNvSpPr/>
          <p:nvPr/>
        </p:nvSpPr>
        <p:spPr>
          <a:xfrm>
            <a:off x="207696" y="132702"/>
            <a:ext cx="7134557"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FF2"/>
                </a:solidFill>
                <a:effectLst/>
                <a:uLnTx/>
                <a:uFillTx/>
                <a:latin typeface="Helvetica" pitchFamily="2" charset="0"/>
                <a:ea typeface="+mn-ea"/>
                <a:cs typeface="+mn-cs"/>
              </a:rPr>
              <a:t>Get immediate access to the VAB Insights library</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26" name="TextBox 25">
            <a:extLst>
              <a:ext uri="{FF2B5EF4-FFF2-40B4-BE49-F238E27FC236}">
                <a16:creationId xmlns:a16="http://schemas.microsoft.com/office/drawing/2014/main" id="{AB45B4F6-F7E9-8E45-8329-396915BEC239}"/>
              </a:ext>
            </a:extLst>
          </p:cNvPr>
          <p:cNvSpPr txBox="1"/>
          <p:nvPr/>
        </p:nvSpPr>
        <p:spPr>
          <a:xfrm>
            <a:off x="8446576" y="7532176"/>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Slide Number Placeholder 5">
            <a:extLst>
              <a:ext uri="{FF2B5EF4-FFF2-40B4-BE49-F238E27FC236}">
                <a16:creationId xmlns:a16="http://schemas.microsoft.com/office/drawing/2014/main" id="{6F859D63-DEF8-4918-804C-D41D714D0E8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5" name="TextBox 4">
            <a:extLst>
              <a:ext uri="{FF2B5EF4-FFF2-40B4-BE49-F238E27FC236}">
                <a16:creationId xmlns:a16="http://schemas.microsoft.com/office/drawing/2014/main" id="{8627767C-561D-41EE-86F4-364D0F52F254}"/>
              </a:ext>
            </a:extLst>
          </p:cNvPr>
          <p:cNvSpPr txBox="1"/>
          <p:nvPr/>
        </p:nvSpPr>
        <p:spPr>
          <a:xfrm>
            <a:off x="413302" y="1695189"/>
            <a:ext cx="76849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F1A62"/>
                </a:solidFill>
                <a:effectLst/>
                <a:uLnTx/>
                <a:uFillTx/>
                <a:latin typeface="Helvetica" pitchFamily="2" charset="0"/>
                <a:ea typeface="+mn-ea"/>
                <a:cs typeface="+mn-cs"/>
              </a:rPr>
              <a:t>We’ve answered hundreds of marketers’ questions.</a:t>
            </a:r>
          </a:p>
        </p:txBody>
      </p:sp>
      <p:sp>
        <p:nvSpPr>
          <p:cNvPr id="7" name="TextBox 6">
            <a:extLst>
              <a:ext uri="{FF2B5EF4-FFF2-40B4-BE49-F238E27FC236}">
                <a16:creationId xmlns:a16="http://schemas.microsoft.com/office/drawing/2014/main" id="{0491525E-AB57-4A2A-A8EC-B306B4E28052}"/>
              </a:ext>
            </a:extLst>
          </p:cNvPr>
          <p:cNvSpPr txBox="1"/>
          <p:nvPr/>
        </p:nvSpPr>
        <p:spPr>
          <a:xfrm>
            <a:off x="462268" y="2694399"/>
            <a:ext cx="7291082"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F1A62"/>
                </a:solidFill>
                <a:effectLst/>
                <a:uLnTx/>
                <a:uFillTx/>
                <a:latin typeface="Helvetica" pitchFamily="2" charset="0"/>
                <a:ea typeface="+mn-ea"/>
                <a:cs typeface="+mn-cs"/>
              </a:rPr>
              <a:t>Our guides, reports, webinars and videos provide actionable insights to help marketers navigate today’s video landscape and think differently about their strategy.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F1A62"/>
                </a:solidFill>
                <a:effectLst/>
                <a:uLnTx/>
                <a:uFillTx/>
                <a:latin typeface="Helvetica" pitchFamily="2" charset="0"/>
                <a:ea typeface="+mn-ea"/>
                <a:cs typeface="+mn-cs"/>
              </a:rPr>
              <a:t>We are committed to your business growth and proud to offer brand marketers and agencies </a:t>
            </a:r>
            <a:r>
              <a:rPr kumimoji="0" lang="en-US" sz="1800" b="1" i="1" u="none" strike="noStrike" kern="1200" cap="none" spc="0" normalizeH="0" baseline="0" noProof="0">
                <a:ln>
                  <a:noFill/>
                </a:ln>
                <a:solidFill>
                  <a:srgbClr val="00BFF2"/>
                </a:solidFill>
                <a:effectLst/>
                <a:uLnTx/>
                <a:uFillTx/>
                <a:latin typeface="Helvetica" pitchFamily="2" charset="0"/>
                <a:ea typeface="+mn-ea"/>
                <a:cs typeface="+mn-cs"/>
              </a:rPr>
              <a:t>complimentary access</a:t>
            </a:r>
            <a:r>
              <a:rPr kumimoji="0" lang="en-US" sz="1800" b="1" i="1" u="none" strike="noStrike" kern="1200" cap="none" spc="0" normalizeH="0" baseline="0" noProof="0">
                <a:ln>
                  <a:noFill/>
                </a:ln>
                <a:solidFill>
                  <a:srgbClr val="ED3C8D"/>
                </a:solidFill>
                <a:effectLst/>
                <a:uLnTx/>
                <a:uFillTx/>
                <a:latin typeface="Helvetica" pitchFamily="2" charset="0"/>
                <a:ea typeface="+mn-ea"/>
                <a:cs typeface="+mn-cs"/>
              </a:rPr>
              <a:t> </a:t>
            </a:r>
            <a:r>
              <a:rPr kumimoji="0" lang="en-US" sz="1800" b="0" i="0" u="none" strike="noStrike" kern="1200" cap="none" spc="0" normalizeH="0" baseline="0" noProof="0">
                <a:ln>
                  <a:noFill/>
                </a:ln>
                <a:solidFill>
                  <a:srgbClr val="1F1A62"/>
                </a:solidFill>
                <a:effectLst/>
                <a:uLnTx/>
                <a:uFillTx/>
                <a:latin typeface="Helvetica" pitchFamily="2" charset="0"/>
                <a:ea typeface="+mn-ea"/>
                <a:cs typeface="+mn-cs"/>
              </a:rPr>
              <a:t>to our continuously-growing Insights library.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BFF2"/>
                </a:solidFill>
                <a:effectLst/>
                <a:uLnTx/>
                <a:uFillTx/>
                <a:latin typeface="Helvetica" pitchFamily="2" charset="0"/>
                <a:ea typeface="+mn-ea"/>
                <a:cs typeface="+mn-cs"/>
              </a:rPr>
              <a:t>Get Access </a:t>
            </a:r>
            <a:r>
              <a:rPr kumimoji="0" lang="en-US" sz="1800" b="0" i="0" u="none" strike="noStrike" kern="1200" cap="none" spc="0" normalizeH="0" baseline="0" noProof="0">
                <a:ln>
                  <a:noFill/>
                </a:ln>
                <a:solidFill>
                  <a:srgbClr val="1F1A62"/>
                </a:solidFill>
                <a:effectLst/>
                <a:uLnTx/>
                <a:uFillTx/>
                <a:latin typeface="Helvetica" pitchFamily="2" charset="0"/>
                <a:ea typeface="+mn-ea"/>
                <a:cs typeface="+mn-cs"/>
              </a:rPr>
              <a:t>at </a:t>
            </a:r>
            <a:r>
              <a:rPr kumimoji="0" lang="en-US" sz="1800" b="1" i="0" u="none" strike="noStrike" kern="1200" cap="none" spc="0" normalizeH="0" baseline="0" noProof="0">
                <a:ln>
                  <a:noFill/>
                </a:ln>
                <a:solidFill>
                  <a:srgbClr val="1F1A62"/>
                </a:solidFill>
                <a:effectLst/>
                <a:uLnTx/>
                <a:uFillTx/>
                <a:latin typeface="Helvetica" pitchFamily="2" charset="0"/>
                <a:ea typeface="+mn-ea"/>
                <a:cs typeface="+mn-cs"/>
              </a:rPr>
              <a:t>theVAB.com </a:t>
            </a:r>
            <a:r>
              <a:rPr kumimoji="0" lang="en-US" sz="1800" b="0" i="0" u="none" strike="noStrike" kern="1200" cap="none" spc="0" normalizeH="0" baseline="0" noProof="0">
                <a:ln>
                  <a:noFill/>
                </a:ln>
                <a:solidFill>
                  <a:srgbClr val="1F1A62"/>
                </a:solidFill>
                <a:effectLst/>
                <a:uLnTx/>
                <a:uFillTx/>
                <a:latin typeface="Helvetica" pitchFamily="2" charset="0"/>
                <a:ea typeface="+mn-ea"/>
                <a:cs typeface="+mn-cs"/>
              </a:rPr>
              <a:t>or visit us here</a:t>
            </a:r>
          </a:p>
        </p:txBody>
      </p:sp>
      <p:pic>
        <p:nvPicPr>
          <p:cNvPr id="3" name="Picture 2">
            <a:extLst>
              <a:ext uri="{FF2B5EF4-FFF2-40B4-BE49-F238E27FC236}">
                <a16:creationId xmlns:a16="http://schemas.microsoft.com/office/drawing/2014/main" id="{1B8C362A-7626-4867-B7AC-31CA3E823D5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37500" y="4919346"/>
            <a:ext cx="1214437" cy="1245887"/>
          </a:xfrm>
          <a:prstGeom prst="rect">
            <a:avLst/>
          </a:prstGeom>
        </p:spPr>
      </p:pic>
      <p:sp>
        <p:nvSpPr>
          <p:cNvPr id="11" name="Rectangle 10">
            <a:extLst>
              <a:ext uri="{FF2B5EF4-FFF2-40B4-BE49-F238E27FC236}">
                <a16:creationId xmlns:a16="http://schemas.microsoft.com/office/drawing/2014/main" id="{FD72A13A-31B6-42CF-9AAF-1FA5DD597A2D}"/>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2" name="Picture 1">
            <a:extLst>
              <a:ext uri="{FF2B5EF4-FFF2-40B4-BE49-F238E27FC236}">
                <a16:creationId xmlns:a16="http://schemas.microsoft.com/office/drawing/2014/main" id="{FB4EC9DD-8FD6-4259-82B9-B6AAC5585E3E}"/>
              </a:ext>
            </a:extLst>
          </p:cNvPr>
          <p:cNvPicPr>
            <a:picLocks noChangeAspect="1"/>
          </p:cNvPicPr>
          <p:nvPr/>
        </p:nvPicPr>
        <p:blipFill>
          <a:blip r:embed="rId4" cstate="screen">
            <a:clrChange>
              <a:clrFrom>
                <a:srgbClr val="201A62"/>
              </a:clrFrom>
              <a:clrTo>
                <a:srgbClr val="201A62">
                  <a:alpha val="0"/>
                </a:srgbClr>
              </a:clrTo>
            </a:clrChange>
            <a:extLst>
              <a:ext uri="{28A0092B-C50C-407E-A947-70E740481C1C}">
                <a14:useLocalDpi xmlns:a14="http://schemas.microsoft.com/office/drawing/2010/main"/>
              </a:ext>
            </a:extLst>
          </a:blip>
          <a:stretch>
            <a:fillRect/>
          </a:stretch>
        </p:blipFill>
        <p:spPr>
          <a:xfrm>
            <a:off x="6099428" y="0"/>
            <a:ext cx="6092572" cy="3547158"/>
          </a:xfrm>
          <a:prstGeom prst="rect">
            <a:avLst/>
          </a:prstGeom>
        </p:spPr>
      </p:pic>
    </p:spTree>
    <p:extLst>
      <p:ext uri="{BB962C8B-B14F-4D97-AF65-F5344CB8AC3E}">
        <p14:creationId xmlns:p14="http://schemas.microsoft.com/office/powerpoint/2010/main" val="37604613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0" y="1690238"/>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Rectangle 11">
            <a:extLst>
              <a:ext uri="{FF2B5EF4-FFF2-40B4-BE49-F238E27FC236}">
                <a16:creationId xmlns:a16="http://schemas.microsoft.com/office/drawing/2014/main" id="{FCBDB492-9443-3D4A-8E9D-B3CECB95DCD7}"/>
              </a:ext>
            </a:extLst>
          </p:cNvPr>
          <p:cNvSpPr/>
          <p:nvPr/>
        </p:nvSpPr>
        <p:spPr>
          <a:xfrm>
            <a:off x="198883" y="670405"/>
            <a:ext cx="11846937"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1F1A62"/>
                </a:solidFill>
                <a:effectLst/>
                <a:uLnTx/>
                <a:uFillTx/>
                <a:latin typeface="Helvetica" pitchFamily="2" charset="0"/>
                <a:ea typeface="+mn-ea"/>
                <a:cs typeface="+mn-cs"/>
              </a:rPr>
              <a:t>What You’ll Learn…</a:t>
            </a:r>
            <a:endParaRPr kumimoji="0" lang="en-US" sz="3000" b="1" i="0" u="none" strike="noStrike" kern="1200" cap="none" spc="0" normalizeH="0" baseline="0" noProof="0">
              <a:ln>
                <a:noFill/>
              </a:ln>
              <a:solidFill>
                <a:srgbClr val="ED3C8D"/>
              </a:solidFill>
              <a:effectLst/>
              <a:uLnTx/>
              <a:uFillTx/>
              <a:latin typeface="Helvetica" pitchFamily="2" charset="0"/>
              <a:ea typeface="+mn-ea"/>
              <a:cs typeface="+mn-cs"/>
            </a:endParaRPr>
          </a:p>
        </p:txBody>
      </p:sp>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9" name="Rectangle 8">
            <a:extLst>
              <a:ext uri="{FF2B5EF4-FFF2-40B4-BE49-F238E27FC236}">
                <a16:creationId xmlns:a16="http://schemas.microsoft.com/office/drawing/2014/main" id="{B03E04A7-B551-462A-BC4E-3156488723A9}"/>
              </a:ext>
            </a:extLst>
          </p:cNvPr>
          <p:cNvSpPr/>
          <p:nvPr/>
        </p:nvSpPr>
        <p:spPr>
          <a:xfrm>
            <a:off x="458630" y="1931226"/>
            <a:ext cx="11274739" cy="3170099"/>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2000" b="0" i="0" u="none" strike="noStrike" kern="1200" cap="none" spc="0" normalizeH="0" baseline="0" noProof="0" dirty="0">
                <a:ln>
                  <a:noFill/>
                </a:ln>
                <a:solidFill>
                  <a:srgbClr val="1F1A62"/>
                </a:solidFill>
                <a:effectLst/>
                <a:uLnTx/>
                <a:uFillTx/>
                <a:latin typeface="Helvetica"/>
                <a:ea typeface="+mn-ea"/>
                <a:cs typeface="Helvetica"/>
              </a:rPr>
              <a:t>How video streaming is experiencing a sea of change, with audiences of all ages and backgrounds increasingly streaming every day, if not multiple times a day.</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endParaRPr lang="en-US" sz="2000" dirty="0">
              <a:solidFill>
                <a:srgbClr val="1F1A62"/>
              </a:solidFill>
              <a:latin typeface="Helvetic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endParaRPr lang="en-US" sz="2000" dirty="0">
              <a:solidFill>
                <a:srgbClr val="1F1A62"/>
              </a:solidFill>
              <a:latin typeface="Helvetic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2000" b="0" i="0" u="none" strike="noStrike" kern="1200" cap="none" spc="0" normalizeH="0" baseline="0" noProof="0" dirty="0">
                <a:ln>
                  <a:noFill/>
                </a:ln>
                <a:solidFill>
                  <a:srgbClr val="1F1A62"/>
                </a:solidFill>
                <a:effectLst/>
                <a:uLnTx/>
                <a:uFillTx/>
                <a:latin typeface="Helvetica"/>
                <a:ea typeface="+mn-ea"/>
                <a:cs typeface="Helvetica"/>
              </a:rPr>
              <a:t>Why ad-supported streaming services are attracting content-hungry audiences with their vast supply of library content.</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endParaRPr kumimoji="0" lang="en-US" sz="2000" b="0" i="0" u="none" strike="noStrike" kern="1200" cap="none" spc="0" normalizeH="0" baseline="0" noProof="0" dirty="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endParaRPr kumimoji="0" lang="en-US" sz="2000" b="0" i="0" u="none" strike="noStrike" kern="1200" cap="none" spc="0" normalizeH="0" baseline="0" noProof="0" dirty="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2000" b="0" i="0" u="none" strike="noStrike" kern="1200" cap="none" spc="0" normalizeH="0" baseline="0" noProof="0" dirty="0">
                <a:ln>
                  <a:noFill/>
                </a:ln>
                <a:solidFill>
                  <a:srgbClr val="1F1A62"/>
                </a:solidFill>
                <a:effectLst/>
                <a:uLnTx/>
                <a:uFillTx/>
                <a:latin typeface="Helvetica"/>
                <a:ea typeface="+mn-ea"/>
                <a:cs typeface="Helvetica"/>
              </a:rPr>
              <a:t>What the future of video streaming may hold as consumers begin to reach their limit on paid streaming services</a:t>
            </a:r>
            <a:r>
              <a:rPr lang="en-US" sz="2000" dirty="0">
                <a:solidFill>
                  <a:srgbClr val="1F1A62"/>
                </a:solidFill>
                <a:latin typeface="Helvetica"/>
                <a:cs typeface="Helvetica"/>
              </a:rPr>
              <a:t>. </a:t>
            </a:r>
            <a:endParaRPr kumimoji="0" lang="en-US" sz="2000" b="0" i="0" u="none" strike="noStrike" kern="1200" cap="none" spc="0" normalizeH="0" baseline="0" noProof="0" dirty="0">
              <a:ln>
                <a:noFill/>
              </a:ln>
              <a:solidFill>
                <a:srgbClr val="1F1A62"/>
              </a:solidFill>
              <a:effectLst/>
              <a:uLnTx/>
              <a:uFillTx/>
              <a:latin typeface="Helvetica"/>
              <a:ea typeface="+mn-ea"/>
              <a:cs typeface="Helvetica"/>
            </a:endParaRPr>
          </a:p>
        </p:txBody>
      </p:sp>
    </p:spTree>
    <p:extLst>
      <p:ext uri="{BB962C8B-B14F-4D97-AF65-F5344CB8AC3E}">
        <p14:creationId xmlns:p14="http://schemas.microsoft.com/office/powerpoint/2010/main" val="27138572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2E8F1"/>
        </a:solidFill>
        <a:effectLst/>
      </p:bgPr>
    </p:bg>
    <p:spTree>
      <p:nvGrpSpPr>
        <p:cNvPr id="1" name=""/>
        <p:cNvGrpSpPr/>
        <p:nvPr/>
      </p:nvGrpSpPr>
      <p:grpSpPr>
        <a:xfrm>
          <a:off x="0" y="0"/>
          <a:ext cx="0" cy="0"/>
          <a:chOff x="0" y="0"/>
          <a:chExt cx="0" cy="0"/>
        </a:xfrm>
      </p:grpSpPr>
      <p:pic>
        <p:nvPicPr>
          <p:cNvPr id="9" name="Picture 8" descr="A person sitting in front of a television&#10;&#10;Description automatically generated">
            <a:extLst>
              <a:ext uri="{FF2B5EF4-FFF2-40B4-BE49-F238E27FC236}">
                <a16:creationId xmlns:a16="http://schemas.microsoft.com/office/drawing/2014/main" id="{6BD16A05-3AFC-4D69-8DB9-E4D482F66FE2}"/>
              </a:ext>
            </a:extLst>
          </p:cNvPr>
          <p:cNvPicPr>
            <a:picLocks noChangeAspect="1"/>
          </p:cNvPicPr>
          <p:nvPr/>
        </p:nvPicPr>
        <p:blipFill rotWithShape="1">
          <a:blip r:embed="rId2">
            <a:extLst>
              <a:ext uri="{28A0092B-C50C-407E-A947-70E740481C1C}">
                <a14:useLocalDpi xmlns:a14="http://schemas.microsoft.com/office/drawing/2010/main" val="0"/>
              </a:ext>
            </a:extLst>
          </a:blip>
          <a:srcRect l="25040" r="25725"/>
          <a:stretch/>
        </p:blipFill>
        <p:spPr>
          <a:xfrm>
            <a:off x="-1" y="0"/>
            <a:ext cx="5081285" cy="6880300"/>
          </a:xfrm>
          <a:prstGeom prst="rect">
            <a:avLst/>
          </a:prstGeom>
        </p:spPr>
      </p:pic>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Rectangle 11">
            <a:extLst>
              <a:ext uri="{FF2B5EF4-FFF2-40B4-BE49-F238E27FC236}">
                <a16:creationId xmlns:a16="http://schemas.microsoft.com/office/drawing/2014/main" id="{FCBDB492-9443-3D4A-8E9D-B3CECB95DCD7}"/>
              </a:ext>
            </a:extLst>
          </p:cNvPr>
          <p:cNvSpPr/>
          <p:nvPr/>
        </p:nvSpPr>
        <p:spPr>
          <a:xfrm>
            <a:off x="5291494" y="563831"/>
            <a:ext cx="6134582" cy="553998"/>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1F1A62"/>
                </a:solidFill>
                <a:effectLst/>
                <a:uLnTx/>
                <a:uFillTx/>
                <a:latin typeface="Helvetica" pitchFamily="2" charset="0"/>
                <a:ea typeface="+mn-ea"/>
                <a:cs typeface="+mn-cs"/>
              </a:rPr>
              <a:t>Intention &amp; Methodology</a:t>
            </a:r>
            <a:endParaRPr kumimoji="0" lang="en-US" sz="3000" b="1" i="0" u="none" strike="noStrike" kern="1200" cap="none" spc="0" normalizeH="0" baseline="0" noProof="0" dirty="0">
              <a:ln>
                <a:noFill/>
              </a:ln>
              <a:solidFill>
                <a:srgbClr val="ED3C8D"/>
              </a:solidFill>
              <a:effectLst/>
              <a:uLnTx/>
              <a:uFillTx/>
              <a:latin typeface="Helvetica" pitchFamily="2" charset="0"/>
              <a:ea typeface="+mn-ea"/>
              <a:cs typeface="+mn-cs"/>
            </a:endParaRPr>
          </a:p>
        </p:txBody>
      </p:sp>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3" name="TextBox 2">
            <a:extLst>
              <a:ext uri="{FF2B5EF4-FFF2-40B4-BE49-F238E27FC236}">
                <a16:creationId xmlns:a16="http://schemas.microsoft.com/office/drawing/2014/main" id="{26926955-E076-456A-B756-31BCB511CA21}"/>
              </a:ext>
            </a:extLst>
          </p:cNvPr>
          <p:cNvSpPr txBox="1"/>
          <p:nvPr/>
        </p:nvSpPr>
        <p:spPr>
          <a:xfrm>
            <a:off x="5291494" y="1953418"/>
            <a:ext cx="6692619" cy="3693319"/>
          </a:xfrm>
          <a:prstGeom prst="rect">
            <a:avLst/>
          </a:prstGeom>
          <a:noFill/>
        </p:spPr>
        <p:txBody>
          <a:bodyPr wrap="square" lIns="91440" tIns="45720" rIns="91440" bIns="45720" rtlCol="0" anchor="t">
            <a:spAutoFit/>
          </a:bodyPr>
          <a:lstStyle/>
          <a:p>
            <a:pPr defTabSz="1828800">
              <a:defRPr/>
            </a:pPr>
            <a:r>
              <a:rPr lang="en-US" dirty="0">
                <a:solidFill>
                  <a:srgbClr val="1F1A62"/>
                </a:solidFill>
                <a:latin typeface="Helvetica Light"/>
              </a:rPr>
              <a:t>We</a:t>
            </a:r>
            <a:r>
              <a:rPr kumimoji="0" lang="en-US" sz="1800" b="0" i="0" u="none" strike="noStrike" kern="1200" cap="none" spc="0" normalizeH="0" baseline="0" noProof="0" dirty="0">
                <a:ln>
                  <a:noFill/>
                </a:ln>
                <a:solidFill>
                  <a:srgbClr val="1F1A62"/>
                </a:solidFill>
                <a:effectLst/>
                <a:uLnTx/>
                <a:uFillTx/>
                <a:latin typeface="Helvetica Light"/>
              </a:rPr>
              <a:t> conducted a custom study to</a:t>
            </a:r>
            <a:r>
              <a:rPr lang="en-US" dirty="0">
                <a:solidFill>
                  <a:srgbClr val="1F1A62"/>
                </a:solidFill>
                <a:latin typeface="Helvetica Light"/>
              </a:rPr>
              <a:t> capture and understand</a:t>
            </a:r>
            <a:r>
              <a:rPr kumimoji="0" lang="en-US" sz="1800" b="0" i="0" u="none" strike="noStrike" kern="1200" cap="none" spc="0" normalizeH="0" baseline="0" noProof="0" dirty="0">
                <a:ln>
                  <a:noFill/>
                </a:ln>
                <a:solidFill>
                  <a:srgbClr val="1F1A62"/>
                </a:solidFill>
                <a:effectLst/>
                <a:uLnTx/>
                <a:uFillTx/>
                <a:latin typeface="Helvetica Light"/>
              </a:rPr>
              <a:t> the evolving </a:t>
            </a:r>
            <a:r>
              <a:rPr kumimoji="0" lang="en-US" sz="1800" b="0" i="0" u="none" strike="noStrike" kern="1200" cap="none" spc="0" normalizeH="0" baseline="0" noProof="0" dirty="0" err="1">
                <a:ln>
                  <a:noFill/>
                </a:ln>
                <a:solidFill>
                  <a:srgbClr val="1F1A62"/>
                </a:solidFill>
                <a:effectLst/>
                <a:uLnTx/>
                <a:uFillTx/>
                <a:latin typeface="Helvetica Light"/>
              </a:rPr>
              <a:t>medi</a:t>
            </a:r>
            <a:r>
              <a:rPr lang="en-US" dirty="0">
                <a:solidFill>
                  <a:srgbClr val="1F1A62"/>
                </a:solidFill>
                <a:latin typeface="Helvetica Light"/>
              </a:rPr>
              <a:t>a consumption habits and behaviors of adults following the first few months of the COVID-19 pandemic. </a:t>
            </a:r>
            <a:endParaRPr kumimoji="0" lang="en-US" sz="1800" b="0" i="0" u="none" strike="noStrike" kern="1200" cap="none" spc="0" normalizeH="0" baseline="0" noProof="0" dirty="0">
              <a:ln>
                <a:noFill/>
              </a:ln>
              <a:solidFill>
                <a:srgbClr val="1F1A62"/>
              </a:solidFill>
              <a:effectLst/>
              <a:uLnTx/>
              <a:uFillTx/>
              <a:latin typeface="Helvetica Light" panose="020B0403020202020204" pitchFamily="34" charset="0"/>
              <a:ea typeface="+mn-ea"/>
              <a:cs typeface="+mn-cs"/>
            </a:endParaRPr>
          </a:p>
          <a:p>
            <a:pPr marL="0" marR="0" lvl="0" indent="0" defTabSz="1828800">
              <a:lnSpc>
                <a:spcPct val="100000"/>
              </a:lnSpc>
              <a:spcBef>
                <a:spcPts val="0"/>
              </a:spcBef>
              <a:spcAft>
                <a:spcPts val="0"/>
              </a:spcAft>
              <a:buClrTx/>
              <a:buSzTx/>
              <a:buFontTx/>
              <a:buNone/>
              <a:tabLst/>
              <a:defRPr/>
            </a:pPr>
            <a:endParaRPr lang="en-US" dirty="0">
              <a:solidFill>
                <a:srgbClr val="1F1A62"/>
              </a:solidFill>
              <a:latin typeface="Helvetica Light" panose="020B0403020202020204" pitchFamily="34" charset="0"/>
            </a:endParaRPr>
          </a:p>
          <a:p>
            <a:pPr defTabSz="1828800">
              <a:defRPr/>
            </a:pPr>
            <a:r>
              <a:rPr lang="en-US" dirty="0">
                <a:solidFill>
                  <a:srgbClr val="1F1A62"/>
                </a:solidFill>
                <a:latin typeface="Helvetica Light"/>
              </a:rPr>
              <a:t>We</a:t>
            </a:r>
            <a:r>
              <a:rPr kumimoji="0" lang="en-US" sz="1800" b="0" i="0" u="none" strike="noStrike" kern="1200" cap="none" spc="0" normalizeH="0" baseline="0" noProof="0" dirty="0">
                <a:ln>
                  <a:noFill/>
                </a:ln>
                <a:solidFill>
                  <a:srgbClr val="1F1A62"/>
                </a:solidFill>
                <a:effectLst/>
                <a:uLnTx/>
                <a:uFillTx/>
                <a:latin typeface="Helvetica Light"/>
              </a:rPr>
              <a:t> commissioned </a:t>
            </a:r>
            <a:r>
              <a:rPr kumimoji="0" lang="en-US" sz="1800" b="1" i="1" u="none" strike="noStrike" kern="1200" cap="none" spc="0" normalizeH="0" baseline="0" noProof="0" dirty="0">
                <a:ln>
                  <a:noFill/>
                </a:ln>
                <a:solidFill>
                  <a:srgbClr val="1F1A62"/>
                </a:solidFill>
                <a:effectLst/>
                <a:uLnTx/>
                <a:uFillTx/>
                <a:latin typeface="Helvetica Light"/>
              </a:rPr>
              <a:t>Lucid</a:t>
            </a:r>
            <a:r>
              <a:rPr lang="en-US" dirty="0">
                <a:solidFill>
                  <a:srgbClr val="1F1A62"/>
                </a:solidFill>
                <a:latin typeface="Helvetica Light"/>
              </a:rPr>
              <a:t> </a:t>
            </a:r>
            <a:r>
              <a:rPr kumimoji="0" lang="en-US" sz="1800" b="0" i="0" u="none" strike="noStrike" kern="1200" cap="none" spc="0" normalizeH="0" baseline="0" noProof="0" dirty="0">
                <a:ln>
                  <a:noFill/>
                </a:ln>
                <a:solidFill>
                  <a:srgbClr val="1F1A62"/>
                </a:solidFill>
                <a:effectLst/>
                <a:uLnTx/>
                <a:uFillTx/>
                <a:latin typeface="Helvetica Light"/>
              </a:rPr>
              <a:t> to conduct an </a:t>
            </a:r>
            <a:r>
              <a:rPr kumimoji="0" lang="en-US" sz="1800" b="0" i="0" u="none" strike="noStrike" kern="1200" cap="none" spc="0" normalizeH="0" baseline="0" noProof="0" dirty="0">
                <a:ln>
                  <a:noFill/>
                </a:ln>
                <a:solidFill>
                  <a:srgbClr val="E84A99"/>
                </a:solidFill>
                <a:effectLst/>
                <a:uLnTx/>
                <a:uFillTx/>
                <a:latin typeface="Helvetica Light"/>
              </a:rPr>
              <a:t>online survey </a:t>
            </a:r>
            <a:r>
              <a:rPr kumimoji="0" lang="en-US" sz="1800" b="0" i="0" u="none" strike="noStrike" kern="1200" cap="none" spc="0" normalizeH="0" baseline="0" noProof="0" dirty="0">
                <a:ln>
                  <a:noFill/>
                </a:ln>
                <a:solidFill>
                  <a:srgbClr val="1F1A62"/>
                </a:solidFill>
                <a:effectLst/>
                <a:uLnTx/>
                <a:uFillTx/>
                <a:latin typeface="Helvetica Light"/>
              </a:rPr>
              <a:t>June</a:t>
            </a:r>
            <a:r>
              <a:rPr lang="en-US" dirty="0">
                <a:solidFill>
                  <a:srgbClr val="1F1A62"/>
                </a:solidFill>
                <a:latin typeface="Helvetica Light"/>
              </a:rPr>
              <a:t> 24 –29, </a:t>
            </a:r>
            <a:r>
              <a:rPr kumimoji="0" lang="en-US" sz="1800" b="0" i="0" u="none" strike="noStrike" kern="1200" cap="none" spc="0" normalizeH="0" baseline="0" noProof="0" dirty="0">
                <a:ln>
                  <a:noFill/>
                </a:ln>
                <a:solidFill>
                  <a:srgbClr val="1F1A62"/>
                </a:solidFill>
                <a:effectLst/>
                <a:uLnTx/>
                <a:uFillTx/>
                <a:latin typeface="Helvetica Light"/>
              </a:rPr>
              <a:t>2020. The results are based on </a:t>
            </a:r>
            <a:r>
              <a:rPr kumimoji="0" lang="en-US" sz="1800" b="0" i="0" u="none" strike="noStrike" kern="1200" cap="none" spc="0" normalizeH="0" baseline="0" noProof="0" dirty="0">
                <a:ln>
                  <a:noFill/>
                </a:ln>
                <a:solidFill>
                  <a:srgbClr val="E84A99"/>
                </a:solidFill>
                <a:effectLst/>
                <a:uLnTx/>
                <a:uFillTx/>
                <a:latin typeface="Helvetica Light"/>
              </a:rPr>
              <a:t>1,000</a:t>
            </a:r>
            <a:r>
              <a:rPr kumimoji="0" lang="en-US" sz="1800" b="0" i="0" u="none" strike="noStrike" kern="1200" cap="none" spc="0" normalizeH="0" baseline="0" noProof="0" dirty="0">
                <a:ln>
                  <a:noFill/>
                </a:ln>
                <a:solidFill>
                  <a:srgbClr val="1F1A62"/>
                </a:solidFill>
                <a:effectLst/>
                <a:uLnTx/>
                <a:uFillTx/>
                <a:latin typeface="Helvetica Light"/>
              </a:rPr>
              <a:t> U.S. adults 18+ in households with access to streaming services and have viewed content on streaming services. The respondents cover all age groups, races and ethnic backgrounds.</a:t>
            </a:r>
            <a:endParaRPr lang="en-US" sz="1800" b="0" i="0" u="none" strike="noStrike" kern="1200" cap="none" spc="0" normalizeH="0" baseline="0" noProof="0" dirty="0">
              <a:ln>
                <a:noFill/>
              </a:ln>
              <a:solidFill>
                <a:srgbClr val="1F1A62"/>
              </a:solidFill>
              <a:effectLst/>
              <a:uLnTx/>
              <a:uFillTx/>
              <a:latin typeface="Helvetica Light"/>
            </a:endParaRPr>
          </a:p>
          <a:p>
            <a:pPr marL="0" marR="0" lvl="0" indent="0" defTabSz="914400">
              <a:lnSpc>
                <a:spcPct val="100000"/>
              </a:lnSpc>
              <a:spcBef>
                <a:spcPts val="0"/>
              </a:spcBef>
              <a:spcAft>
                <a:spcPts val="0"/>
              </a:spcAft>
              <a:buClrTx/>
              <a:buSzTx/>
              <a:buFontTx/>
              <a:buNone/>
              <a:tabLst/>
              <a:defRPr/>
            </a:pPr>
            <a:endParaRPr lang="en-US" sz="1800" b="0" i="0" u="none" strike="noStrike" kern="1200" cap="none" spc="0" normalizeH="0" baseline="0" noProof="0" dirty="0">
              <a:ln>
                <a:noFill/>
              </a:ln>
              <a:solidFill>
                <a:srgbClr val="1F1A62"/>
              </a:solidFill>
              <a:effectLst/>
              <a:uLnTx/>
              <a:uFillTx/>
              <a:latin typeface="Helvetica Light" panose="020B0403020202020204" pitchFamily="34" charset="0"/>
            </a:endParaRPr>
          </a:p>
          <a:p>
            <a:pPr>
              <a:defRPr/>
            </a:pPr>
            <a:r>
              <a:rPr lang="en-US" dirty="0">
                <a:solidFill>
                  <a:srgbClr val="1F1A62"/>
                </a:solidFill>
                <a:latin typeface="Helvetica Light"/>
              </a:rPr>
              <a:t>The purpose of this report is to provide the latest streaming usage data and insights into how viewing has evolved since the pandemic.  </a:t>
            </a:r>
            <a:endParaRPr lang="en-US" dirty="0">
              <a:solidFill>
                <a:srgbClr val="1F1A62"/>
              </a:solidFill>
              <a:latin typeface="Helvetica Light" panose="020B0403020202020204" pitchFamily="34" charset="0"/>
            </a:endParaRPr>
          </a:p>
        </p:txBody>
      </p:sp>
    </p:spTree>
    <p:extLst>
      <p:ext uri="{BB962C8B-B14F-4D97-AF65-F5344CB8AC3E}">
        <p14:creationId xmlns:p14="http://schemas.microsoft.com/office/powerpoint/2010/main" val="15627168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AFE36B7-3031-7F4B-AAE5-77DACD8C43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079"/>
            <a:ext cx="12192000" cy="7098307"/>
          </a:xfrm>
          <a:prstGeom prst="rect">
            <a:avLst/>
          </a:prstGeom>
        </p:spPr>
      </p:pic>
      <p:cxnSp>
        <p:nvCxnSpPr>
          <p:cNvPr id="9" name="Straight Connector 8">
            <a:extLst>
              <a:ext uri="{FF2B5EF4-FFF2-40B4-BE49-F238E27FC236}">
                <a16:creationId xmlns:a16="http://schemas.microsoft.com/office/drawing/2014/main" id="{F07FF107-BF92-4B70-B5B0-6CC80B46FDAF}"/>
              </a:ext>
            </a:extLst>
          </p:cNvPr>
          <p:cNvCxnSpPr/>
          <p:nvPr/>
        </p:nvCxnSpPr>
        <p:spPr>
          <a:xfrm>
            <a:off x="493843" y="2940040"/>
            <a:ext cx="521208" cy="0"/>
          </a:xfrm>
          <a:prstGeom prst="line">
            <a:avLst/>
          </a:prstGeom>
          <a:ln>
            <a:solidFill>
              <a:srgbClr val="66C5AD"/>
            </a:solidFill>
          </a:ln>
        </p:spPr>
        <p:style>
          <a:lnRef idx="3">
            <a:schemeClr val="accent1"/>
          </a:lnRef>
          <a:fillRef idx="0">
            <a:schemeClr val="accent1"/>
          </a:fillRef>
          <a:effectRef idx="2">
            <a:schemeClr val="accent1"/>
          </a:effectRef>
          <a:fontRef idx="minor">
            <a:schemeClr val="tx1"/>
          </a:fontRef>
        </p:style>
      </p:cxnSp>
      <p:sp>
        <p:nvSpPr>
          <p:cNvPr id="10" name="TextBox 9">
            <a:extLst>
              <a:ext uri="{FF2B5EF4-FFF2-40B4-BE49-F238E27FC236}">
                <a16:creationId xmlns:a16="http://schemas.microsoft.com/office/drawing/2014/main" id="{656207F7-72AF-4E98-AFE2-456C188C3336}"/>
              </a:ext>
            </a:extLst>
          </p:cNvPr>
          <p:cNvSpPr txBox="1"/>
          <p:nvPr/>
        </p:nvSpPr>
        <p:spPr>
          <a:xfrm>
            <a:off x="382082" y="3434080"/>
            <a:ext cx="7745918" cy="2800767"/>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Helvetica"/>
                <a:ea typeface="+mn-ea"/>
                <a:cs typeface="Helvetica"/>
              </a:rPr>
              <a:t>A Whale of an </a:t>
            </a:r>
            <a:r>
              <a:rPr lang="en-US" sz="4000" b="1">
                <a:solidFill>
                  <a:prstClr val="white"/>
                </a:solidFill>
                <a:latin typeface="Helvetica"/>
                <a:cs typeface="Helvetica"/>
              </a:rPr>
              <a:t>Appetite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a:solidFill>
                  <a:prstClr val="white"/>
                </a:solidFill>
                <a:latin typeface="Helvetica"/>
                <a:cs typeface="Helvetica"/>
              </a:rPr>
              <a:t>for Video Streaming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a:solidFill>
                  <a:prstClr val="white"/>
                </a:solidFill>
                <a:latin typeface="Helvetica"/>
                <a:cs typeface="Helvetica"/>
              </a:rPr>
              <a:t>Exploring the Shifts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a:solidFill>
                  <a:prstClr val="white"/>
                </a:solidFill>
                <a:latin typeface="Helvetica"/>
                <a:cs typeface="Helvetica"/>
              </a:rPr>
              <a:t>in Streaming Behavior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a:solidFill>
                <a:prstClr val="white"/>
              </a:solidFill>
              <a:latin typeface="Helvetica"/>
              <a:cs typeface="Helvetica"/>
            </a:endParaRPr>
          </a:p>
        </p:txBody>
      </p:sp>
    </p:spTree>
    <p:extLst>
      <p:ext uri="{BB962C8B-B14F-4D97-AF65-F5344CB8AC3E}">
        <p14:creationId xmlns:p14="http://schemas.microsoft.com/office/powerpoint/2010/main" val="26643760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indoor, living, television, room&#10;&#10;Description automatically generated">
            <a:extLst>
              <a:ext uri="{FF2B5EF4-FFF2-40B4-BE49-F238E27FC236}">
                <a16:creationId xmlns:a16="http://schemas.microsoft.com/office/drawing/2014/main" id="{0DB48A6A-688C-4F62-B60F-E5BC9354EC0F}"/>
              </a:ext>
            </a:extLst>
          </p:cNvPr>
          <p:cNvPicPr>
            <a:picLocks noChangeAspect="1"/>
          </p:cNvPicPr>
          <p:nvPr/>
        </p:nvPicPr>
        <p:blipFill rotWithShape="1">
          <a:blip r:embed="rId3">
            <a:extLst>
              <a:ext uri="{28A0092B-C50C-407E-A947-70E740481C1C}">
                <a14:useLocalDpi xmlns:a14="http://schemas.microsoft.com/office/drawing/2010/main" val="0"/>
              </a:ext>
            </a:extLst>
          </a:blip>
          <a:srcRect l="999" t="34947" r="999" b="7710"/>
          <a:stretch/>
        </p:blipFill>
        <p:spPr>
          <a:xfrm>
            <a:off x="0" y="1459725"/>
            <a:ext cx="12192000" cy="4758524"/>
          </a:xfrm>
          <a:prstGeom prst="rect">
            <a:avLst/>
          </a:prstGeom>
        </p:spPr>
      </p:pic>
      <p:sp>
        <p:nvSpPr>
          <p:cNvPr id="2" name="Rectangle 1">
            <a:extLst>
              <a:ext uri="{FF2B5EF4-FFF2-40B4-BE49-F238E27FC236}">
                <a16:creationId xmlns:a16="http://schemas.microsoft.com/office/drawing/2014/main" id="{8B1471EB-FCBE-4FDE-9BBE-E7F9379594E6}"/>
              </a:ext>
            </a:extLst>
          </p:cNvPr>
          <p:cNvSpPr/>
          <p:nvPr/>
        </p:nvSpPr>
        <p:spPr>
          <a:xfrm>
            <a:off x="1" y="1459725"/>
            <a:ext cx="12192000" cy="4758524"/>
          </a:xfrm>
          <a:prstGeom prst="rect">
            <a:avLst/>
          </a:prstGeom>
          <a:solidFill>
            <a:srgbClr val="1B146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Rectangle 11">
            <a:extLst>
              <a:ext uri="{FF2B5EF4-FFF2-40B4-BE49-F238E27FC236}">
                <a16:creationId xmlns:a16="http://schemas.microsoft.com/office/drawing/2014/main" id="{FCBDB492-9443-3D4A-8E9D-B3CECB95DCD7}"/>
              </a:ext>
            </a:extLst>
          </p:cNvPr>
          <p:cNvSpPr/>
          <p:nvPr/>
        </p:nvSpPr>
        <p:spPr>
          <a:xfrm>
            <a:off x="43037" y="251402"/>
            <a:ext cx="12192000"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a:solidFill>
                  <a:srgbClr val="1F1A62"/>
                </a:solidFill>
                <a:latin typeface="Helvetica" pitchFamily="2" charset="0"/>
              </a:rPr>
              <a:t>Searching for additional TV content while sheltered in place, </a:t>
            </a:r>
            <a:r>
              <a:rPr kumimoji="0" lang="en-US" sz="2800" b="1" i="0" u="none" strike="noStrike" kern="1200" cap="none" spc="0" normalizeH="0" baseline="0" noProof="0">
                <a:ln>
                  <a:noFill/>
                </a:ln>
                <a:solidFill>
                  <a:srgbClr val="1F1A62"/>
                </a:solidFill>
                <a:effectLst/>
                <a:uLnTx/>
                <a:uFillTx/>
                <a:latin typeface="Helvetica" pitchFamily="2" charset="0"/>
                <a:ea typeface="+mn-ea"/>
                <a:cs typeface="+mn-cs"/>
              </a:rPr>
              <a:t>viewers have become </a:t>
            </a:r>
            <a:r>
              <a:rPr kumimoji="0" lang="en-US" sz="2800" b="1" i="0" u="none" strike="noStrike" kern="1200" cap="none" spc="0" normalizeH="0" baseline="0" noProof="0">
                <a:ln>
                  <a:noFill/>
                </a:ln>
                <a:solidFill>
                  <a:srgbClr val="E84A99"/>
                </a:solidFill>
                <a:effectLst/>
                <a:uLnTx/>
                <a:uFillTx/>
                <a:latin typeface="Helvetica" pitchFamily="2" charset="0"/>
                <a:ea typeface="+mn-ea"/>
                <a:cs typeface="+mn-cs"/>
              </a:rPr>
              <a:t>more comfortable </a:t>
            </a:r>
            <a:r>
              <a:rPr kumimoji="0" lang="en-US" sz="2800" b="1" i="0" u="none" strike="noStrike" kern="1200" cap="none" spc="0" normalizeH="0" baseline="0" noProof="0">
                <a:ln>
                  <a:noFill/>
                </a:ln>
                <a:solidFill>
                  <a:srgbClr val="1F1A62"/>
                </a:solidFill>
                <a:effectLst/>
                <a:uLnTx/>
                <a:uFillTx/>
                <a:latin typeface="Helvetica" pitchFamily="2" charset="0"/>
                <a:ea typeface="+mn-ea"/>
                <a:cs typeface="+mn-cs"/>
              </a:rPr>
              <a:t>streaming video</a:t>
            </a:r>
          </a:p>
        </p:txBody>
      </p:sp>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35" name="TextBox 34">
            <a:extLst>
              <a:ext uri="{FF2B5EF4-FFF2-40B4-BE49-F238E27FC236}">
                <a16:creationId xmlns:a16="http://schemas.microsoft.com/office/drawing/2014/main" id="{032DEE32-9D31-4CDB-8870-1A881EBCC792}"/>
              </a:ext>
            </a:extLst>
          </p:cNvPr>
          <p:cNvSpPr txBox="1"/>
          <p:nvPr/>
        </p:nvSpPr>
        <p:spPr>
          <a:xfrm>
            <a:off x="961051" y="1536861"/>
            <a:ext cx="10733178"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sng" strike="noStrike" kern="1200" cap="none" spc="0" normalizeH="0" baseline="0" noProof="0">
                <a:ln>
                  <a:noFill/>
                </a:ln>
                <a:solidFill>
                  <a:schemeClr val="bg1"/>
                </a:solidFill>
                <a:effectLst/>
                <a:uLnTx/>
                <a:uFillTx/>
                <a:latin typeface="Helvetica" panose="020B0403020202020204" pitchFamily="34" charset="0"/>
                <a:ea typeface="+mn-ea"/>
                <a:cs typeface="+mn-cs"/>
              </a:rPr>
              <a:t>“I have become more comfortable streaming video”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Helvetica" panose="020B0403020202020204" pitchFamily="34" charset="0"/>
                <a:ea typeface="+mn-ea"/>
                <a:cs typeface="+mn-cs"/>
              </a:rPr>
              <a:t>% of respondents who </a:t>
            </a:r>
            <a:r>
              <a:rPr kumimoji="0" lang="en-US" sz="1200" b="0" i="0" u="none"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rPr>
              <a:t>agree completely</a:t>
            </a:r>
            <a:endParaRPr kumimoji="0" lang="en-US" sz="1200" b="0" i="0" u="none" strike="noStrike" kern="1200" cap="none" spc="0" normalizeH="0" baseline="0" noProof="0">
              <a:ln>
                <a:noFill/>
              </a:ln>
              <a:solidFill>
                <a:schemeClr val="bg1"/>
              </a:solidFill>
              <a:effectLst/>
              <a:uLnTx/>
              <a:uFillTx/>
              <a:latin typeface="Helvetica" panose="020B0403020202020204" pitchFamily="34" charset="0"/>
              <a:ea typeface="+mn-ea"/>
            </a:endParaRPr>
          </a:p>
        </p:txBody>
      </p:sp>
      <p:sp>
        <p:nvSpPr>
          <p:cNvPr id="19" name="Rectangle: Rounded Corners 18">
            <a:extLst>
              <a:ext uri="{FF2B5EF4-FFF2-40B4-BE49-F238E27FC236}">
                <a16:creationId xmlns:a16="http://schemas.microsoft.com/office/drawing/2014/main" id="{DC805D08-D8A1-4762-BA99-91C28C2015D6}"/>
              </a:ext>
            </a:extLst>
          </p:cNvPr>
          <p:cNvSpPr/>
          <p:nvPr/>
        </p:nvSpPr>
        <p:spPr>
          <a:xfrm>
            <a:off x="774776" y="4261374"/>
            <a:ext cx="3100875" cy="1042992"/>
          </a:xfrm>
          <a:prstGeom prst="roundRect">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9565B01A-A962-4EBA-B2FB-C12FD4A73526}"/>
              </a:ext>
            </a:extLst>
          </p:cNvPr>
          <p:cNvSpPr/>
          <p:nvPr/>
        </p:nvSpPr>
        <p:spPr>
          <a:xfrm>
            <a:off x="774776" y="2285685"/>
            <a:ext cx="3100875" cy="1042992"/>
          </a:xfrm>
          <a:prstGeom prst="roundRect">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Rounded Corners 22">
            <a:extLst>
              <a:ext uri="{FF2B5EF4-FFF2-40B4-BE49-F238E27FC236}">
                <a16:creationId xmlns:a16="http://schemas.microsoft.com/office/drawing/2014/main" id="{0D80252E-4530-4FCB-9C7F-9C02419ECBF3}"/>
              </a:ext>
            </a:extLst>
          </p:cNvPr>
          <p:cNvSpPr/>
          <p:nvPr/>
        </p:nvSpPr>
        <p:spPr>
          <a:xfrm>
            <a:off x="4545562" y="4261374"/>
            <a:ext cx="3100875" cy="1042992"/>
          </a:xfrm>
          <a:prstGeom prst="roundRect">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7ED6BBD2-E51D-4CA1-827E-20FD6DE1CD56}"/>
              </a:ext>
            </a:extLst>
          </p:cNvPr>
          <p:cNvSpPr/>
          <p:nvPr/>
        </p:nvSpPr>
        <p:spPr>
          <a:xfrm>
            <a:off x="4545562" y="2285685"/>
            <a:ext cx="3100875" cy="1042992"/>
          </a:xfrm>
          <a:prstGeom prst="roundRect">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27D615B9-E0E5-4D50-A24D-3DB3CBFB1AC1}"/>
              </a:ext>
            </a:extLst>
          </p:cNvPr>
          <p:cNvSpPr/>
          <p:nvPr/>
        </p:nvSpPr>
        <p:spPr>
          <a:xfrm>
            <a:off x="8298856" y="2285685"/>
            <a:ext cx="3100875" cy="1042992"/>
          </a:xfrm>
          <a:prstGeom prst="roundRect">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Rounded Corners 28">
            <a:extLst>
              <a:ext uri="{FF2B5EF4-FFF2-40B4-BE49-F238E27FC236}">
                <a16:creationId xmlns:a16="http://schemas.microsoft.com/office/drawing/2014/main" id="{362ADF21-838E-4CF6-A086-59A79098D48A}"/>
              </a:ext>
            </a:extLst>
          </p:cNvPr>
          <p:cNvSpPr/>
          <p:nvPr/>
        </p:nvSpPr>
        <p:spPr>
          <a:xfrm>
            <a:off x="8298856" y="4261374"/>
            <a:ext cx="3100875" cy="1042992"/>
          </a:xfrm>
          <a:prstGeom prst="roundRect">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ACF6D491-A297-49A6-99BD-F1A560D378FB}"/>
              </a:ext>
            </a:extLst>
          </p:cNvPr>
          <p:cNvSpPr txBox="1"/>
          <p:nvPr/>
        </p:nvSpPr>
        <p:spPr>
          <a:xfrm>
            <a:off x="1031877" y="4367372"/>
            <a:ext cx="2586672" cy="830997"/>
          </a:xfrm>
          <a:prstGeom prst="rect">
            <a:avLst/>
          </a:prstGeom>
          <a:noFill/>
        </p:spPr>
        <p:txBody>
          <a:bodyPr wrap="square" rtlCol="0">
            <a:spAutoFit/>
          </a:bodyPr>
          <a:lstStyle>
            <a:defPPr>
              <a:defRPr lang="en-US"/>
            </a:defPPr>
            <a:lvl1pPr algn="ctr" defTabSz="586199">
              <a:defRPr sz="2400" b="1">
                <a:solidFill>
                  <a:srgbClr val="E84A99"/>
                </a:solidFill>
                <a:latin typeface="Helvetica" panose="020B0604020202020204" pitchFamily="34" charset="0"/>
                <a:ea typeface="Open Sans" panose="020B0606030504020204" pitchFamily="34" charset="0"/>
                <a:cs typeface="Helvetica" panose="020B0604020202020204" pitchFamily="34" charset="0"/>
              </a:defRPr>
            </a:lvl1pPr>
          </a:lstStyle>
          <a:p>
            <a:pPr marL="0" marR="0" lvl="0" indent="0" algn="ctr" defTabSz="586199" rtl="0" eaLnBrk="1" fontAlgn="auto" latinLnBrk="0" hangingPunct="1">
              <a:lnSpc>
                <a:spcPct val="100000"/>
              </a:lnSpc>
              <a:spcBef>
                <a:spcPts val="0"/>
              </a:spcBef>
              <a:spcAft>
                <a:spcPts val="0"/>
              </a:spcAft>
              <a:buClrTx/>
              <a:buSzTx/>
              <a:buFontTx/>
              <a:buNone/>
              <a:tabLst/>
              <a:defRPr/>
            </a:pPr>
            <a:r>
              <a:rPr lang="en-US" sz="2000" b="0" dirty="0">
                <a:solidFill>
                  <a:srgbClr val="1F1A62"/>
                </a:solidFill>
              </a:rPr>
              <a:t>Employed Full-time</a:t>
            </a:r>
            <a:br>
              <a:rPr kumimoji="0" lang="en-US" sz="2000" b="1" i="0" u="none" strike="noStrike" kern="1200" cap="none" spc="0" normalizeH="0" baseline="0" noProof="0" dirty="0">
                <a:ln>
                  <a:noFill/>
                </a:ln>
                <a:solidFill>
                  <a:srgbClr val="1F1A62"/>
                </a:solidFill>
                <a:effectLst/>
                <a:uLnTx/>
                <a:uFillTx/>
                <a:latin typeface="Helvetica" panose="020B0604020202020204" pitchFamily="34" charset="0"/>
                <a:cs typeface="Helvetica" panose="020B0604020202020204" pitchFamily="34" charset="0"/>
              </a:rPr>
            </a:br>
            <a:r>
              <a:rPr kumimoji="0" lang="en-US" sz="2800" b="1" i="0" u="none" strike="noStrike" kern="1200" cap="none" spc="0" normalizeH="0" baseline="0" noProof="0" dirty="0">
                <a:ln>
                  <a:noFill/>
                </a:ln>
                <a:solidFill>
                  <a:srgbClr val="1F1A62"/>
                </a:solidFill>
                <a:effectLst/>
                <a:uLnTx/>
                <a:uFillTx/>
                <a:latin typeface="Helvetica" panose="020B0604020202020204" pitchFamily="34" charset="0"/>
                <a:cs typeface="Helvetica" panose="020B0604020202020204" pitchFamily="34" charset="0"/>
              </a:rPr>
              <a:t>76% </a:t>
            </a:r>
            <a:endParaRPr kumimoji="0" lang="en-US" sz="3200" b="1" i="0" u="none" strike="noStrike" kern="1200" cap="none" spc="0" normalizeH="0" baseline="0" noProof="0" dirty="0">
              <a:ln>
                <a:noFill/>
              </a:ln>
              <a:solidFill>
                <a:srgbClr val="1F1A62"/>
              </a:solidFill>
              <a:effectLst/>
              <a:uLnTx/>
              <a:uFillTx/>
              <a:latin typeface="Helvetica" panose="020B0604020202020204" pitchFamily="34" charset="0"/>
              <a:cs typeface="Helvetica" panose="020B0604020202020204" pitchFamily="34" charset="0"/>
            </a:endParaRPr>
          </a:p>
        </p:txBody>
      </p:sp>
      <p:sp>
        <p:nvSpPr>
          <p:cNvPr id="5" name="TextBox 4">
            <a:extLst>
              <a:ext uri="{FF2B5EF4-FFF2-40B4-BE49-F238E27FC236}">
                <a16:creationId xmlns:a16="http://schemas.microsoft.com/office/drawing/2014/main" id="{3BA754C1-D61D-4B1A-B536-56473B88C550}"/>
              </a:ext>
            </a:extLst>
          </p:cNvPr>
          <p:cNvSpPr txBox="1"/>
          <p:nvPr/>
        </p:nvSpPr>
        <p:spPr>
          <a:xfrm>
            <a:off x="8623932" y="2391683"/>
            <a:ext cx="2450723" cy="830997"/>
          </a:xfrm>
          <a:prstGeom prst="rect">
            <a:avLst/>
          </a:prstGeom>
          <a:noFill/>
        </p:spPr>
        <p:txBody>
          <a:bodyPr wrap="square" rtlCol="0">
            <a:spAutoFit/>
          </a:bodyPr>
          <a:lstStyle>
            <a:defPPr>
              <a:defRPr lang="en-US"/>
            </a:defPPr>
            <a:lvl1pPr algn="ctr" defTabSz="586199">
              <a:defRPr sz="2400" b="1">
                <a:solidFill>
                  <a:srgbClr val="E84A99"/>
                </a:solidFill>
                <a:latin typeface="Helvetica" panose="020B0604020202020204" pitchFamily="34" charset="0"/>
                <a:ea typeface="Open Sans" panose="020B0606030504020204" pitchFamily="34" charset="0"/>
                <a:cs typeface="Helvetica" panose="020B0604020202020204" pitchFamily="34" charset="0"/>
              </a:defRPr>
            </a:lvl1pP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F1A62"/>
                </a:solidFill>
                <a:effectLst/>
                <a:uLnTx/>
                <a:uFillTx/>
                <a:latin typeface="Helvetica" panose="020B0604020202020204" pitchFamily="34" charset="0"/>
                <a:cs typeface="Helvetica" panose="020B0604020202020204" pitchFamily="34" charset="0"/>
              </a:rPr>
              <a:t>HHI$100K+</a:t>
            </a:r>
            <a:endParaRPr lang="en-US" sz="2000" dirty="0">
              <a:solidFill>
                <a:srgbClr val="1F1A62"/>
              </a:solidFill>
              <a:ea typeface="+mn-ea"/>
            </a:endParaRPr>
          </a:p>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1A62"/>
                </a:solidFill>
                <a:effectLst/>
                <a:uLnTx/>
                <a:uFillTx/>
                <a:latin typeface="Helvetica" panose="020B0604020202020204" pitchFamily="34" charset="0"/>
                <a:cs typeface="Helvetica" panose="020B0604020202020204" pitchFamily="34" charset="0"/>
              </a:rPr>
              <a:t>80% </a:t>
            </a:r>
          </a:p>
        </p:txBody>
      </p:sp>
      <p:sp>
        <p:nvSpPr>
          <p:cNvPr id="6" name="TextBox 5">
            <a:extLst>
              <a:ext uri="{FF2B5EF4-FFF2-40B4-BE49-F238E27FC236}">
                <a16:creationId xmlns:a16="http://schemas.microsoft.com/office/drawing/2014/main" id="{F33FD167-59F5-40C0-B0BB-8CA413ED1D22}"/>
              </a:ext>
            </a:extLst>
          </p:cNvPr>
          <p:cNvSpPr txBox="1"/>
          <p:nvPr/>
        </p:nvSpPr>
        <p:spPr>
          <a:xfrm>
            <a:off x="8250927" y="4367372"/>
            <a:ext cx="3196732" cy="830997"/>
          </a:xfrm>
          <a:prstGeom prst="rect">
            <a:avLst/>
          </a:prstGeom>
          <a:noFill/>
        </p:spPr>
        <p:txBody>
          <a:bodyPr wrap="square" rtlCol="0">
            <a:spAutoFit/>
          </a:bodyP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Households w/ Children</a:t>
            </a:r>
          </a:p>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78%</a:t>
            </a:r>
          </a:p>
        </p:txBody>
      </p:sp>
      <p:sp>
        <p:nvSpPr>
          <p:cNvPr id="7" name="TextBox 6">
            <a:extLst>
              <a:ext uri="{FF2B5EF4-FFF2-40B4-BE49-F238E27FC236}">
                <a16:creationId xmlns:a16="http://schemas.microsoft.com/office/drawing/2014/main" id="{76F94957-B72B-426A-9CF5-7427EA9151ED}"/>
              </a:ext>
            </a:extLst>
          </p:cNvPr>
          <p:cNvSpPr txBox="1"/>
          <p:nvPr/>
        </p:nvSpPr>
        <p:spPr>
          <a:xfrm>
            <a:off x="4534706" y="4367372"/>
            <a:ext cx="3122587" cy="830997"/>
          </a:xfrm>
          <a:prstGeom prst="rect">
            <a:avLst/>
          </a:prstGeom>
          <a:noFill/>
        </p:spPr>
        <p:txBody>
          <a:bodyPr wrap="square" rtlCol="0">
            <a:spAutoFit/>
          </a:bodyP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Hispanic A18+</a:t>
            </a:r>
          </a:p>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72%</a:t>
            </a:r>
          </a:p>
        </p:txBody>
      </p:sp>
      <p:sp>
        <p:nvSpPr>
          <p:cNvPr id="8" name="TextBox 7">
            <a:extLst>
              <a:ext uri="{FF2B5EF4-FFF2-40B4-BE49-F238E27FC236}">
                <a16:creationId xmlns:a16="http://schemas.microsoft.com/office/drawing/2014/main" id="{2699B8D3-21AC-4624-8B4D-F67AC29B2916}"/>
              </a:ext>
            </a:extLst>
          </p:cNvPr>
          <p:cNvSpPr txBox="1"/>
          <p:nvPr/>
        </p:nvSpPr>
        <p:spPr>
          <a:xfrm>
            <a:off x="4817323" y="2391683"/>
            <a:ext cx="2557352" cy="830997"/>
          </a:xfrm>
          <a:prstGeom prst="rect">
            <a:avLst/>
          </a:prstGeom>
          <a:noFill/>
        </p:spPr>
        <p:txBody>
          <a:bodyPr wrap="square" rtlCol="0">
            <a:spAutoFit/>
          </a:bodyPr>
          <a:lstStyle/>
          <a:p>
            <a:pPr marL="0" marR="0" lvl="0" indent="0" algn="ctr" defTabSz="586199" rtl="0" eaLnBrk="1" fontAlgn="auto" latinLnBrk="0" hangingPunct="1">
              <a:lnSpc>
                <a:spcPct val="100000"/>
              </a:lnSpc>
              <a:spcBef>
                <a:spcPts val="0"/>
              </a:spcBef>
              <a:spcAft>
                <a:spcPts val="0"/>
              </a:spcAft>
              <a:buClrTx/>
              <a:buSzTx/>
              <a:buFontTx/>
              <a:buNone/>
              <a:tabLst/>
              <a:defRPr/>
            </a:pPr>
            <a:r>
              <a:rPr lang="en-US" sz="2000" dirty="0">
                <a:solidFill>
                  <a:srgbClr val="1F1A62"/>
                </a:solidFill>
                <a:latin typeface="Helvetica" panose="020B0604020202020204" pitchFamily="34" charset="0"/>
                <a:cs typeface="Helvetica" panose="020B0604020202020204" pitchFamily="34" charset="0"/>
              </a:rPr>
              <a:t>A35-54</a:t>
            </a:r>
          </a:p>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77%</a:t>
            </a:r>
          </a:p>
        </p:txBody>
      </p:sp>
      <p:sp>
        <p:nvSpPr>
          <p:cNvPr id="3" name="TextBox 2">
            <a:extLst>
              <a:ext uri="{FF2B5EF4-FFF2-40B4-BE49-F238E27FC236}">
                <a16:creationId xmlns:a16="http://schemas.microsoft.com/office/drawing/2014/main" id="{55E31F2F-5C0A-455B-9955-B86A7FEC9887}"/>
              </a:ext>
            </a:extLst>
          </p:cNvPr>
          <p:cNvSpPr txBox="1"/>
          <p:nvPr/>
        </p:nvSpPr>
        <p:spPr>
          <a:xfrm>
            <a:off x="1475292" y="2391683"/>
            <a:ext cx="1699842" cy="830997"/>
          </a:xfrm>
          <a:prstGeom prst="rect">
            <a:avLst/>
          </a:prstGeom>
          <a:noFill/>
        </p:spPr>
        <p:txBody>
          <a:bodyPr wrap="square" rtlCol="0">
            <a:spAutoFit/>
          </a:bodyP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A18-34</a:t>
            </a:r>
          </a:p>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71%</a:t>
            </a:r>
          </a:p>
        </p:txBody>
      </p:sp>
      <p:sp>
        <p:nvSpPr>
          <p:cNvPr id="10" name="TextBox 9">
            <a:extLst>
              <a:ext uri="{FF2B5EF4-FFF2-40B4-BE49-F238E27FC236}">
                <a16:creationId xmlns:a16="http://schemas.microsoft.com/office/drawing/2014/main" id="{DD527442-77DA-4A9B-879D-4EA4E4567F00}"/>
              </a:ext>
            </a:extLst>
          </p:cNvPr>
          <p:cNvSpPr txBox="1"/>
          <p:nvPr/>
        </p:nvSpPr>
        <p:spPr>
          <a:xfrm>
            <a:off x="481665" y="6238568"/>
            <a:ext cx="1143093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VAB / Lucid ‘COVID-19 Streaming Behavior Survey,’ June 2020. Survey base: A18+ in households with access to streaming services and have viewed content on streaming services  (n=1,000). Q9.Thinking of your behavior over the past 30 days, which of the following statements do you feel apply to you?</a:t>
            </a:r>
          </a:p>
        </p:txBody>
      </p:sp>
    </p:spTree>
    <p:extLst>
      <p:ext uri="{BB962C8B-B14F-4D97-AF65-F5344CB8AC3E}">
        <p14:creationId xmlns:p14="http://schemas.microsoft.com/office/powerpoint/2010/main" val="42633126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5D2EF2D-8227-46FD-B6B1-126371DF82B6}"/>
              </a:ext>
            </a:extLst>
          </p:cNvPr>
          <p:cNvSpPr/>
          <p:nvPr/>
        </p:nvSpPr>
        <p:spPr>
          <a:xfrm>
            <a:off x="-21518" y="1685013"/>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0" name="TextBox 9">
            <a:extLst>
              <a:ext uri="{FF2B5EF4-FFF2-40B4-BE49-F238E27FC236}">
                <a16:creationId xmlns:a16="http://schemas.microsoft.com/office/drawing/2014/main" id="{FE359B90-D74B-234F-ACB0-DA88BC8031CF}"/>
              </a:ext>
            </a:extLst>
          </p:cNvPr>
          <p:cNvSpPr txBox="1"/>
          <p:nvPr/>
        </p:nvSpPr>
        <p:spPr>
          <a:xfrm>
            <a:off x="546751" y="6594696"/>
            <a:ext cx="108333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1</a:t>
            </a:r>
          </a:p>
        </p:txBody>
      </p:sp>
      <p:pic>
        <p:nvPicPr>
          <p:cNvPr id="11" name="Picture 10">
            <a:extLst>
              <a:ext uri="{FF2B5EF4-FFF2-40B4-BE49-F238E27FC236}">
                <a16:creationId xmlns:a16="http://schemas.microsoft.com/office/drawing/2014/main" id="{0A16F56B-00B5-4D4A-A434-292AAD25DE8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6" name="Rectangle 15">
            <a:extLst>
              <a:ext uri="{FF2B5EF4-FFF2-40B4-BE49-F238E27FC236}">
                <a16:creationId xmlns:a16="http://schemas.microsoft.com/office/drawing/2014/main" id="{D3674837-C9B3-4CE9-A7B2-3B4DEE5AC28A}"/>
              </a:ext>
            </a:extLst>
          </p:cNvPr>
          <p:cNvSpPr/>
          <p:nvPr/>
        </p:nvSpPr>
        <p:spPr>
          <a:xfrm>
            <a:off x="0" y="6585707"/>
            <a:ext cx="12191999"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0" name="Slide Number Placeholder 5">
            <a:extLst>
              <a:ext uri="{FF2B5EF4-FFF2-40B4-BE49-F238E27FC236}">
                <a16:creationId xmlns:a16="http://schemas.microsoft.com/office/drawing/2014/main" id="{8E9AC5C0-5C93-4239-A8EA-8361A856A169}"/>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 name="Rectangle 1">
            <a:extLst>
              <a:ext uri="{FF2B5EF4-FFF2-40B4-BE49-F238E27FC236}">
                <a16:creationId xmlns:a16="http://schemas.microsoft.com/office/drawing/2014/main" id="{07B4AB15-BA94-44BC-A8C2-17BB8E6191EA}"/>
              </a:ext>
            </a:extLst>
          </p:cNvPr>
          <p:cNvSpPr/>
          <p:nvPr/>
        </p:nvSpPr>
        <p:spPr>
          <a:xfrm>
            <a:off x="225620" y="388515"/>
            <a:ext cx="11817954"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a:solidFill>
                  <a:srgbClr val="002060"/>
                </a:solidFill>
                <a:latin typeface="Helvetica" panose="020B0604020202020204" pitchFamily="2" charset="0"/>
                <a:ea typeface="Open Sans" panose="020B0606030504020204" pitchFamily="34" charset="0"/>
                <a:cs typeface="Open Sans" panose="020B0606030504020204" pitchFamily="34" charset="0"/>
              </a:rPr>
              <a:t>And as comfort levels rise, </a:t>
            </a:r>
            <a:r>
              <a:rPr lang="en-US" sz="2800" b="1">
                <a:solidFill>
                  <a:srgbClr val="E84A99"/>
                </a:solidFill>
                <a:latin typeface="Helvetica" panose="020B0604020202020204" pitchFamily="2" charset="0"/>
                <a:ea typeface="Open Sans" panose="020B0606030504020204" pitchFamily="34" charset="0"/>
                <a:cs typeface="Open Sans" panose="020B0606030504020204" pitchFamily="34" charset="0"/>
              </a:rPr>
              <a:t>time spent </a:t>
            </a:r>
            <a:r>
              <a:rPr lang="en-US" sz="2800" b="1">
                <a:solidFill>
                  <a:srgbClr val="002060"/>
                </a:solidFill>
                <a:latin typeface="Helvetica" panose="020B0604020202020204" pitchFamily="2" charset="0"/>
                <a:ea typeface="Open Sans" panose="020B0606030504020204" pitchFamily="34" charset="0"/>
                <a:cs typeface="Open Sans" panose="020B0606030504020204" pitchFamily="34" charset="0"/>
              </a:rPr>
              <a:t>streaming </a:t>
            </a:r>
            <a:r>
              <a:rPr lang="en-US" sz="2800" b="1">
                <a:solidFill>
                  <a:srgbClr val="E84A99"/>
                </a:solidFill>
                <a:latin typeface="Helvetica" panose="020B0604020202020204" pitchFamily="2" charset="0"/>
                <a:ea typeface="Open Sans" panose="020B0606030504020204" pitchFamily="34" charset="0"/>
                <a:cs typeface="Open Sans" panose="020B0606030504020204" pitchFamily="34" charset="0"/>
              </a:rPr>
              <a:t>increases</a:t>
            </a:r>
            <a:endParaRPr kumimoji="0" lang="en-US" sz="2800" b="1" i="0" u="none" strike="noStrike" kern="1200" cap="none" spc="0" normalizeH="0" baseline="0" noProof="0">
              <a:ln>
                <a:noFill/>
              </a:ln>
              <a:solidFill>
                <a:srgbClr val="E84A99"/>
              </a:solidFill>
              <a:effectLst/>
              <a:uLnTx/>
              <a:uFillTx/>
              <a:latin typeface="Helvetica" panose="020B0604020202020204" pitchFamily="2" charset="0"/>
              <a:ea typeface="Open Sans" panose="020B0606030504020204" pitchFamily="34" charset="0"/>
              <a:cs typeface="Open Sans" panose="020B0606030504020204" pitchFamily="34" charset="0"/>
            </a:endParaRPr>
          </a:p>
        </p:txBody>
      </p:sp>
      <p:grpSp>
        <p:nvGrpSpPr>
          <p:cNvPr id="18" name="Group 17">
            <a:extLst>
              <a:ext uri="{FF2B5EF4-FFF2-40B4-BE49-F238E27FC236}">
                <a16:creationId xmlns:a16="http://schemas.microsoft.com/office/drawing/2014/main" id="{D6F866D4-032B-47F2-A7DF-53F55B260529}"/>
              </a:ext>
            </a:extLst>
          </p:cNvPr>
          <p:cNvGrpSpPr/>
          <p:nvPr/>
        </p:nvGrpSpPr>
        <p:grpSpPr>
          <a:xfrm>
            <a:off x="7247110" y="4128443"/>
            <a:ext cx="1917857" cy="1000900"/>
            <a:chOff x="436103" y="3490734"/>
            <a:chExt cx="1703893" cy="932033"/>
          </a:xfrm>
        </p:grpSpPr>
        <p:sp>
          <p:nvSpPr>
            <p:cNvPr id="3" name="Rectangle: Rounded Corners 2">
              <a:extLst>
                <a:ext uri="{FF2B5EF4-FFF2-40B4-BE49-F238E27FC236}">
                  <a16:creationId xmlns:a16="http://schemas.microsoft.com/office/drawing/2014/main" id="{A0FF53CE-F295-4BBB-93FE-D60A662E6D70}"/>
                </a:ext>
              </a:extLst>
            </p:cNvPr>
            <p:cNvSpPr/>
            <p:nvPr/>
          </p:nvSpPr>
          <p:spPr>
            <a:xfrm>
              <a:off x="436103" y="3490734"/>
              <a:ext cx="1703893" cy="932033"/>
            </a:xfrm>
            <a:prstGeom prst="roundRect">
              <a:avLst/>
            </a:prstGeom>
            <a:solidFill>
              <a:srgbClr val="1B1464"/>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1"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4" name="TextBox 3">
              <a:extLst>
                <a:ext uri="{FF2B5EF4-FFF2-40B4-BE49-F238E27FC236}">
                  <a16:creationId xmlns:a16="http://schemas.microsoft.com/office/drawing/2014/main" id="{04AB3758-3B94-4A59-A4B6-EB8DA4C32F23}"/>
                </a:ext>
              </a:extLst>
            </p:cNvPr>
            <p:cNvSpPr txBox="1"/>
            <p:nvPr/>
          </p:nvSpPr>
          <p:spPr>
            <a:xfrm>
              <a:off x="497151" y="3545107"/>
              <a:ext cx="159201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A18+</a:t>
              </a:r>
            </a:p>
          </p:txBody>
        </p:sp>
        <p:sp>
          <p:nvSpPr>
            <p:cNvPr id="5" name="TextBox 4">
              <a:extLst>
                <a:ext uri="{FF2B5EF4-FFF2-40B4-BE49-F238E27FC236}">
                  <a16:creationId xmlns:a16="http://schemas.microsoft.com/office/drawing/2014/main" id="{A9BDA4AC-193D-432B-A2D5-268B3049B6B8}"/>
                </a:ext>
              </a:extLst>
            </p:cNvPr>
            <p:cNvSpPr txBox="1"/>
            <p:nvPr/>
          </p:nvSpPr>
          <p:spPr>
            <a:xfrm>
              <a:off x="497151" y="3853729"/>
              <a:ext cx="1592011" cy="46166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solidFill>
                    <a:prstClr val="white"/>
                  </a:solidFill>
                  <a:latin typeface="Helvetica" panose="020B0403020202020204" pitchFamily="34" charset="0"/>
                </a:rPr>
                <a:t>59</a:t>
              </a:r>
              <a:r>
                <a:rPr kumimoji="0" lang="en-US" sz="2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a:t>
              </a:r>
            </a:p>
          </p:txBody>
        </p:sp>
      </p:grpSp>
      <p:grpSp>
        <p:nvGrpSpPr>
          <p:cNvPr id="43" name="Group 42">
            <a:extLst>
              <a:ext uri="{FF2B5EF4-FFF2-40B4-BE49-F238E27FC236}">
                <a16:creationId xmlns:a16="http://schemas.microsoft.com/office/drawing/2014/main" id="{A0C36136-9A06-4505-AD51-F16A6989DDF7}"/>
              </a:ext>
            </a:extLst>
          </p:cNvPr>
          <p:cNvGrpSpPr/>
          <p:nvPr/>
        </p:nvGrpSpPr>
        <p:grpSpPr>
          <a:xfrm>
            <a:off x="9969409" y="4128443"/>
            <a:ext cx="1917857" cy="1000900"/>
            <a:chOff x="7805080" y="4861709"/>
            <a:chExt cx="1917857" cy="1000900"/>
          </a:xfrm>
        </p:grpSpPr>
        <p:sp>
          <p:nvSpPr>
            <p:cNvPr id="32" name="Rectangle: Rounded Corners 31">
              <a:extLst>
                <a:ext uri="{FF2B5EF4-FFF2-40B4-BE49-F238E27FC236}">
                  <a16:creationId xmlns:a16="http://schemas.microsoft.com/office/drawing/2014/main" id="{05768DB1-C9E4-4830-967C-0BF8146A46F4}"/>
                </a:ext>
              </a:extLst>
            </p:cNvPr>
            <p:cNvSpPr/>
            <p:nvPr/>
          </p:nvSpPr>
          <p:spPr>
            <a:xfrm>
              <a:off x="7805080" y="4861709"/>
              <a:ext cx="1917857" cy="1000900"/>
            </a:xfrm>
            <a:prstGeom prst="roundRect">
              <a:avLst/>
            </a:prstGeom>
            <a:solidFill>
              <a:srgbClr val="E84A9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1"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34" name="TextBox 33">
              <a:extLst>
                <a:ext uri="{FF2B5EF4-FFF2-40B4-BE49-F238E27FC236}">
                  <a16:creationId xmlns:a16="http://schemas.microsoft.com/office/drawing/2014/main" id="{1E6AA5E4-ED5B-407C-B9DB-FFBCA7BACB74}"/>
                </a:ext>
              </a:extLst>
            </p:cNvPr>
            <p:cNvSpPr txBox="1"/>
            <p:nvPr/>
          </p:nvSpPr>
          <p:spPr>
            <a:xfrm>
              <a:off x="7995205" y="4920100"/>
              <a:ext cx="1514555" cy="307777"/>
            </a:xfrm>
            <a:prstGeom prst="rect">
              <a:avLst/>
            </a:prstGeom>
            <a:solidFill>
              <a:srgbClr val="E84A99"/>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bg1"/>
                  </a:solidFill>
                  <a:effectLst/>
                  <a:uLnTx/>
                  <a:uFillTx/>
                  <a:latin typeface="Helvetica" panose="020B0403020202020204" pitchFamily="34" charset="0"/>
                  <a:ea typeface="+mn-ea"/>
                  <a:cs typeface="+mn-cs"/>
                </a:rPr>
                <a:t>A55+</a:t>
              </a:r>
            </a:p>
          </p:txBody>
        </p:sp>
        <p:sp>
          <p:nvSpPr>
            <p:cNvPr id="36" name="TextBox 35">
              <a:extLst>
                <a:ext uri="{FF2B5EF4-FFF2-40B4-BE49-F238E27FC236}">
                  <a16:creationId xmlns:a16="http://schemas.microsoft.com/office/drawing/2014/main" id="{6961E9AF-F266-40EC-A706-F099CAA82737}"/>
                </a:ext>
              </a:extLst>
            </p:cNvPr>
            <p:cNvSpPr txBox="1"/>
            <p:nvPr/>
          </p:nvSpPr>
          <p:spPr>
            <a:xfrm>
              <a:off x="7873794" y="5251525"/>
              <a:ext cx="1791925" cy="461665"/>
            </a:xfrm>
            <a:prstGeom prst="rect">
              <a:avLst/>
            </a:prstGeom>
            <a:solidFill>
              <a:srgbClr val="E84A99"/>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1"/>
                  </a:solidFill>
                  <a:effectLst/>
                  <a:uLnTx/>
                  <a:uFillTx/>
                  <a:latin typeface="Helvetica" panose="020B0403020202020204" pitchFamily="34" charset="0"/>
                  <a:ea typeface="+mn-ea"/>
                  <a:cs typeface="+mn-cs"/>
                </a:rPr>
                <a:t>42%</a:t>
              </a:r>
            </a:p>
          </p:txBody>
        </p:sp>
      </p:grpSp>
      <p:pic>
        <p:nvPicPr>
          <p:cNvPr id="13" name="Picture 12" descr="A picture containing drawing&#10;&#10;Description automatically generated">
            <a:extLst>
              <a:ext uri="{FF2B5EF4-FFF2-40B4-BE49-F238E27FC236}">
                <a16:creationId xmlns:a16="http://schemas.microsoft.com/office/drawing/2014/main" id="{0521AB07-1D93-4014-AAE1-3853C157EFB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626672" y="1802918"/>
            <a:ext cx="1979120" cy="2018084"/>
          </a:xfrm>
          <a:prstGeom prst="rect">
            <a:avLst/>
          </a:prstGeom>
        </p:spPr>
      </p:pic>
      <p:sp>
        <p:nvSpPr>
          <p:cNvPr id="14" name="Rectangle 13">
            <a:extLst>
              <a:ext uri="{FF2B5EF4-FFF2-40B4-BE49-F238E27FC236}">
                <a16:creationId xmlns:a16="http://schemas.microsoft.com/office/drawing/2014/main" id="{B326FA40-1AEC-41E2-A0A7-C63C06BAB5B8}"/>
              </a:ext>
            </a:extLst>
          </p:cNvPr>
          <p:cNvSpPr/>
          <p:nvPr/>
        </p:nvSpPr>
        <p:spPr>
          <a:xfrm>
            <a:off x="175264" y="947622"/>
            <a:ext cx="11322071" cy="584775"/>
          </a:xfrm>
          <a:prstGeom prst="rect">
            <a:avLst/>
          </a:prstGeom>
          <a:noFill/>
        </p:spPr>
        <p:txBody>
          <a:bodyPr wrap="square" rtlCol="0" anchor="t">
            <a:spAutoFit/>
          </a:bodyPr>
          <a:lstStyle/>
          <a:p>
            <a:pPr marL="285750" indent="-285750">
              <a:buBlip>
                <a:blip r:embed="rId4"/>
              </a:buBlip>
              <a:defRPr/>
            </a:pPr>
            <a:r>
              <a:rPr kumimoji="0" lang="en-US" sz="1600" b="0" i="0" u="none" strike="noStrike" kern="1200" cap="none" spc="0" normalizeH="0" baseline="0" noProof="0">
                <a:ln>
                  <a:noFill/>
                </a:ln>
                <a:solidFill>
                  <a:srgbClr val="1F1A62"/>
                </a:solidFill>
                <a:effectLst/>
                <a:uLnTx/>
                <a:uFillTx/>
                <a:latin typeface="Helvetica"/>
                <a:cs typeface="Helvetica"/>
              </a:rPr>
              <a:t>With many individuals and households experiencing significant lifestyle changes such as more time at home or adult children moving back in with parents, older audiences have started streaming more</a:t>
            </a:r>
          </a:p>
        </p:txBody>
      </p:sp>
      <p:sp>
        <p:nvSpPr>
          <p:cNvPr id="39" name="Rectangle 38">
            <a:extLst>
              <a:ext uri="{FF2B5EF4-FFF2-40B4-BE49-F238E27FC236}">
                <a16:creationId xmlns:a16="http://schemas.microsoft.com/office/drawing/2014/main" id="{C1954BEA-897B-4BCE-91A2-5A0FC8AB94A6}"/>
              </a:ext>
            </a:extLst>
          </p:cNvPr>
          <p:cNvSpPr/>
          <p:nvPr/>
        </p:nvSpPr>
        <p:spPr>
          <a:xfrm>
            <a:off x="63732" y="1673864"/>
            <a:ext cx="6629676" cy="4509302"/>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i="1">
                <a:solidFill>
                  <a:prstClr val="white"/>
                </a:solidFill>
                <a:latin typeface="Helvetica" panose="020B0403020202020204" pitchFamily="34" charset="0"/>
              </a:rPr>
              <a:t>“I am spending more time streaming video”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prstClr val="white"/>
                </a:solidFill>
                <a:effectLst/>
                <a:uLnTx/>
                <a:uFillTx/>
                <a:latin typeface="Helvetica" panose="020B0403020202020204" pitchFamily="34" charset="0"/>
              </a:rPr>
              <a:t>% of respondents who agree</a:t>
            </a:r>
          </a:p>
        </p:txBody>
      </p:sp>
      <p:sp>
        <p:nvSpPr>
          <p:cNvPr id="6" name="TextBox 5">
            <a:extLst>
              <a:ext uri="{FF2B5EF4-FFF2-40B4-BE49-F238E27FC236}">
                <a16:creationId xmlns:a16="http://schemas.microsoft.com/office/drawing/2014/main" id="{71CE1C75-74B6-4B3A-B9DB-8D85A063A095}"/>
              </a:ext>
            </a:extLst>
          </p:cNvPr>
          <p:cNvSpPr txBox="1"/>
          <p:nvPr/>
        </p:nvSpPr>
        <p:spPr>
          <a:xfrm>
            <a:off x="456264" y="6238016"/>
            <a:ext cx="1135949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VAB / Lucid ‘COVID-19 Streaming Behavior Survey,’ June 2020. Survey base: A18+ in households with access to streaming services and have viewed content on streaming services  (n=1,000)</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Q4. Overall, please choose the statement below that best describes your video streaming viewing (e.g., Netflix, Disney+, Pluto TV, TV network or cable provider app, etc.) during the past 30 days. </a:t>
            </a:r>
          </a:p>
        </p:txBody>
      </p:sp>
    </p:spTree>
    <p:extLst>
      <p:ext uri="{BB962C8B-B14F-4D97-AF65-F5344CB8AC3E}">
        <p14:creationId xmlns:p14="http://schemas.microsoft.com/office/powerpoint/2010/main" val="33930065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5D2EF2D-8227-46FD-B6B1-126371DF82B6}"/>
              </a:ext>
            </a:extLst>
          </p:cNvPr>
          <p:cNvSpPr/>
          <p:nvPr/>
        </p:nvSpPr>
        <p:spPr>
          <a:xfrm>
            <a:off x="-8879"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person, indoor, person, living&#10;&#10;Description automatically generated">
            <a:extLst>
              <a:ext uri="{FF2B5EF4-FFF2-40B4-BE49-F238E27FC236}">
                <a16:creationId xmlns:a16="http://schemas.microsoft.com/office/drawing/2014/main" id="{B6A0A7DD-7C03-4B21-8DBA-20A916B80D55}"/>
              </a:ext>
            </a:extLst>
          </p:cNvPr>
          <p:cNvPicPr>
            <a:picLocks noChangeAspect="1"/>
          </p:cNvPicPr>
          <p:nvPr/>
        </p:nvPicPr>
        <p:blipFill rotWithShape="1">
          <a:blip r:embed="rId3">
            <a:extLst>
              <a:ext uri="{28A0092B-C50C-407E-A947-70E740481C1C}">
                <a14:useLocalDpi xmlns:a14="http://schemas.microsoft.com/office/drawing/2010/main" val="0"/>
              </a:ext>
            </a:extLst>
          </a:blip>
          <a:srcRect l="27546" r="25546"/>
          <a:stretch/>
        </p:blipFill>
        <p:spPr>
          <a:xfrm>
            <a:off x="0" y="1685013"/>
            <a:ext cx="3639900" cy="5172987"/>
          </a:xfrm>
          <a:prstGeom prst="rect">
            <a:avLst/>
          </a:prstGeom>
        </p:spPr>
      </p:pic>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0" name="TextBox 9">
            <a:extLst>
              <a:ext uri="{FF2B5EF4-FFF2-40B4-BE49-F238E27FC236}">
                <a16:creationId xmlns:a16="http://schemas.microsoft.com/office/drawing/2014/main" id="{FE359B90-D74B-234F-ACB0-DA88BC8031CF}"/>
              </a:ext>
            </a:extLst>
          </p:cNvPr>
          <p:cNvSpPr txBox="1"/>
          <p:nvPr/>
        </p:nvSpPr>
        <p:spPr>
          <a:xfrm>
            <a:off x="546751" y="6594696"/>
            <a:ext cx="108333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1</a:t>
            </a:r>
          </a:p>
        </p:txBody>
      </p:sp>
      <p:pic>
        <p:nvPicPr>
          <p:cNvPr id="11" name="Picture 10">
            <a:extLst>
              <a:ext uri="{FF2B5EF4-FFF2-40B4-BE49-F238E27FC236}">
                <a16:creationId xmlns:a16="http://schemas.microsoft.com/office/drawing/2014/main" id="{0A16F56B-00B5-4D4A-A434-292AAD25DE8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6" name="Rectangle 15">
            <a:extLst>
              <a:ext uri="{FF2B5EF4-FFF2-40B4-BE49-F238E27FC236}">
                <a16:creationId xmlns:a16="http://schemas.microsoft.com/office/drawing/2014/main" id="{D3674837-C9B3-4CE9-A7B2-3B4DEE5AC28A}"/>
              </a:ext>
            </a:extLst>
          </p:cNvPr>
          <p:cNvSpPr/>
          <p:nvPr/>
        </p:nvSpPr>
        <p:spPr>
          <a:xfrm>
            <a:off x="0" y="6585707"/>
            <a:ext cx="12191999"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0" name="Slide Number Placeholder 5">
            <a:extLst>
              <a:ext uri="{FF2B5EF4-FFF2-40B4-BE49-F238E27FC236}">
                <a16:creationId xmlns:a16="http://schemas.microsoft.com/office/drawing/2014/main" id="{8E9AC5C0-5C93-4239-A8EA-8361A856A169}"/>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8" name="Rectangle 17">
            <a:extLst>
              <a:ext uri="{FF2B5EF4-FFF2-40B4-BE49-F238E27FC236}">
                <a16:creationId xmlns:a16="http://schemas.microsoft.com/office/drawing/2014/main" id="{EB6240A3-9078-4FDB-A200-4942B9165794}"/>
              </a:ext>
            </a:extLst>
          </p:cNvPr>
          <p:cNvSpPr/>
          <p:nvPr/>
        </p:nvSpPr>
        <p:spPr>
          <a:xfrm>
            <a:off x="283692" y="135724"/>
            <a:ext cx="11817954" cy="892552"/>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a:ea typeface="Open Sans" panose="020B0606030504020204" pitchFamily="34" charset="0"/>
                <a:cs typeface="Open Sans" panose="020B0606030504020204" pitchFamily="34" charset="0"/>
              </a:rPr>
              <a:t>With more time, viewers tend to access more services  – more than         </a:t>
            </a:r>
            <a:r>
              <a:rPr kumimoji="0" lang="en-US" sz="2600" b="1" i="0" u="none" strike="noStrike" kern="1200" cap="none" spc="0" normalizeH="0" baseline="0" noProof="0" dirty="0">
                <a:ln>
                  <a:noFill/>
                </a:ln>
                <a:solidFill>
                  <a:srgbClr val="E84A99"/>
                </a:solidFill>
                <a:effectLst/>
                <a:uLnTx/>
                <a:uFillTx/>
                <a:latin typeface="Helvetica"/>
                <a:ea typeface="Open Sans" panose="020B0606030504020204" pitchFamily="34" charset="0"/>
                <a:cs typeface="Open Sans" panose="020B0606030504020204" pitchFamily="34" charset="0"/>
              </a:rPr>
              <a:t>one-third</a:t>
            </a:r>
            <a:r>
              <a:rPr kumimoji="0" lang="en-US" sz="2600" b="1" i="0" u="none" strike="noStrike" kern="1200" cap="none" spc="0" normalizeH="0" baseline="0" noProof="0" dirty="0">
                <a:ln>
                  <a:noFill/>
                </a:ln>
                <a:solidFill>
                  <a:srgbClr val="1F1A62"/>
                </a:solidFill>
                <a:effectLst/>
                <a:uLnTx/>
                <a:uFillTx/>
                <a:latin typeface="Helvetica"/>
                <a:ea typeface="Open Sans" panose="020B0606030504020204" pitchFamily="34" charset="0"/>
                <a:cs typeface="Open Sans" panose="020B0606030504020204" pitchFamily="34" charset="0"/>
              </a:rPr>
              <a:t> have access to </a:t>
            </a:r>
            <a:r>
              <a:rPr kumimoji="0" lang="en-US" sz="2600" b="1" i="0" u="none" strike="noStrike" kern="1200" cap="none" spc="0" normalizeH="0" baseline="0" noProof="0" dirty="0">
                <a:ln>
                  <a:noFill/>
                </a:ln>
                <a:solidFill>
                  <a:srgbClr val="E84A99"/>
                </a:solidFill>
                <a:effectLst/>
                <a:uLnTx/>
                <a:uFillTx/>
                <a:latin typeface="Helvetica"/>
                <a:ea typeface="Open Sans" panose="020B0606030504020204" pitchFamily="34" charset="0"/>
                <a:cs typeface="Open Sans" panose="020B0606030504020204" pitchFamily="34" charset="0"/>
              </a:rPr>
              <a:t>4 or more </a:t>
            </a:r>
            <a:r>
              <a:rPr kumimoji="0" lang="en-US" sz="2600" b="1" i="0" u="none" strike="noStrike" kern="1200" cap="none" spc="0" normalizeH="0" baseline="0" noProof="0" dirty="0">
                <a:ln>
                  <a:noFill/>
                </a:ln>
                <a:solidFill>
                  <a:srgbClr val="1F1A62"/>
                </a:solidFill>
                <a:effectLst/>
                <a:uLnTx/>
                <a:uFillTx/>
                <a:latin typeface="Helvetica"/>
                <a:ea typeface="Open Sans" panose="020B0606030504020204" pitchFamily="34" charset="0"/>
                <a:cs typeface="Open Sans" panose="020B0606030504020204" pitchFamily="34" charset="0"/>
              </a:rPr>
              <a:t>services</a:t>
            </a:r>
            <a:endPar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endParaRPr>
          </a:p>
        </p:txBody>
      </p:sp>
      <p:sp>
        <p:nvSpPr>
          <p:cNvPr id="114" name="Rectangle 113">
            <a:extLst>
              <a:ext uri="{FF2B5EF4-FFF2-40B4-BE49-F238E27FC236}">
                <a16:creationId xmlns:a16="http://schemas.microsoft.com/office/drawing/2014/main" id="{D6FF384B-4379-4305-B1AA-F986F9F9D475}"/>
              </a:ext>
            </a:extLst>
          </p:cNvPr>
          <p:cNvSpPr/>
          <p:nvPr/>
        </p:nvSpPr>
        <p:spPr>
          <a:xfrm>
            <a:off x="140140" y="1048868"/>
            <a:ext cx="12044097" cy="553998"/>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lang="en-US" sz="1500" b="1">
                <a:solidFill>
                  <a:srgbClr val="E84A99"/>
                </a:solidFill>
                <a:latin typeface="Helvetica"/>
                <a:cs typeface="Helvetica"/>
              </a:rPr>
              <a:t>Young adults</a:t>
            </a:r>
            <a:r>
              <a:rPr lang="en-US" sz="1500">
                <a:solidFill>
                  <a:srgbClr val="1F1A62"/>
                </a:solidFill>
                <a:latin typeface="Helvetica"/>
                <a:cs typeface="Helvetica"/>
              </a:rPr>
              <a:t>, </a:t>
            </a:r>
            <a:r>
              <a:rPr lang="en-US" sz="1500" b="1">
                <a:solidFill>
                  <a:srgbClr val="E84A99"/>
                </a:solidFill>
                <a:latin typeface="Helvetica"/>
                <a:cs typeface="Helvetica"/>
              </a:rPr>
              <a:t>affluent households</a:t>
            </a:r>
            <a:r>
              <a:rPr lang="en-US" sz="1500">
                <a:solidFill>
                  <a:srgbClr val="1F1A62"/>
                </a:solidFill>
                <a:latin typeface="Helvetica"/>
                <a:cs typeface="Helvetica"/>
              </a:rPr>
              <a:t>, and </a:t>
            </a:r>
            <a:r>
              <a:rPr lang="en-US" sz="1500" b="1">
                <a:solidFill>
                  <a:srgbClr val="E84A99"/>
                </a:solidFill>
                <a:latin typeface="Helvetica"/>
                <a:cs typeface="Helvetica"/>
              </a:rPr>
              <a:t>families</a:t>
            </a:r>
            <a:r>
              <a:rPr lang="en-US" sz="1500">
                <a:solidFill>
                  <a:srgbClr val="1F1A62"/>
                </a:solidFill>
                <a:latin typeface="Helvetica"/>
                <a:cs typeface="Helvetica"/>
              </a:rPr>
              <a:t>, along with </a:t>
            </a:r>
            <a:r>
              <a:rPr lang="en-US" sz="1500" b="1">
                <a:solidFill>
                  <a:srgbClr val="E84A99"/>
                </a:solidFill>
                <a:latin typeface="Helvetica"/>
                <a:cs typeface="Helvetica"/>
              </a:rPr>
              <a:t>regular users of ad-supported streaming services</a:t>
            </a:r>
            <a:r>
              <a:rPr lang="en-US" sz="1500">
                <a:solidFill>
                  <a:srgbClr val="1F1A62"/>
                </a:solidFill>
                <a:latin typeface="Helvetica"/>
                <a:cs typeface="Helvetica"/>
              </a:rPr>
              <a:t>, are most likely to subscribe to more services</a:t>
            </a:r>
            <a:endParaRPr kumimoji="0" lang="en-US" sz="1500" b="1" i="0" u="none" strike="noStrike" kern="1200" cap="none" spc="0" normalizeH="0" baseline="0" noProof="0">
              <a:ln>
                <a:noFill/>
              </a:ln>
              <a:solidFill>
                <a:srgbClr val="E84A99"/>
              </a:solidFill>
              <a:effectLst/>
              <a:uLnTx/>
              <a:uFillTx/>
              <a:latin typeface="Helvetica"/>
              <a:cs typeface="Helvetica"/>
            </a:endParaRPr>
          </a:p>
        </p:txBody>
      </p:sp>
      <p:graphicFrame>
        <p:nvGraphicFramePr>
          <p:cNvPr id="60" name="Chart 59">
            <a:extLst>
              <a:ext uri="{FF2B5EF4-FFF2-40B4-BE49-F238E27FC236}">
                <a16:creationId xmlns:a16="http://schemas.microsoft.com/office/drawing/2014/main" id="{7FD498BB-1C92-4967-B1C8-5F3C66FF5C10}"/>
              </a:ext>
            </a:extLst>
          </p:cNvPr>
          <p:cNvGraphicFramePr/>
          <p:nvPr>
            <p:extLst>
              <p:ext uri="{D42A27DB-BD31-4B8C-83A1-F6EECF244321}">
                <p14:modId xmlns:p14="http://schemas.microsoft.com/office/powerpoint/2010/main" val="2688986132"/>
              </p:ext>
            </p:extLst>
          </p:nvPr>
        </p:nvGraphicFramePr>
        <p:xfrm>
          <a:off x="3734016" y="2567499"/>
          <a:ext cx="8367630" cy="3458841"/>
        </p:xfrm>
        <a:graphic>
          <a:graphicData uri="http://schemas.openxmlformats.org/drawingml/2006/chart">
            <c:chart xmlns:c="http://schemas.openxmlformats.org/drawingml/2006/chart" xmlns:r="http://schemas.openxmlformats.org/officeDocument/2006/relationships" r:id="rId6"/>
          </a:graphicData>
        </a:graphic>
      </p:graphicFrame>
      <p:sp>
        <p:nvSpPr>
          <p:cNvPr id="62" name="TextBox 61">
            <a:extLst>
              <a:ext uri="{FF2B5EF4-FFF2-40B4-BE49-F238E27FC236}">
                <a16:creationId xmlns:a16="http://schemas.microsoft.com/office/drawing/2014/main" id="{7D3BF7E7-0597-4931-B510-6FD0FCEBEEED}"/>
              </a:ext>
            </a:extLst>
          </p:cNvPr>
          <p:cNvSpPr txBox="1"/>
          <p:nvPr/>
        </p:nvSpPr>
        <p:spPr>
          <a:xfrm>
            <a:off x="3837032" y="2194114"/>
            <a:ext cx="811529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u="sng">
                <a:solidFill>
                  <a:srgbClr val="1F1A62"/>
                </a:solidFill>
                <a:latin typeface="Helvetica" panose="020B0604020202020204" pitchFamily="34" charset="0"/>
                <a:cs typeface="Helvetica" panose="020B0604020202020204" pitchFamily="34" charset="0"/>
              </a:rPr>
              <a:t>How many streaming services does your household currently have access to?</a:t>
            </a:r>
          </a:p>
        </p:txBody>
      </p:sp>
      <p:sp>
        <p:nvSpPr>
          <p:cNvPr id="2" name="Rectangle 1">
            <a:extLst>
              <a:ext uri="{FF2B5EF4-FFF2-40B4-BE49-F238E27FC236}">
                <a16:creationId xmlns:a16="http://schemas.microsoft.com/office/drawing/2014/main" id="{7543711F-FE15-4D64-B313-29A5D8C0BF7F}"/>
              </a:ext>
            </a:extLst>
          </p:cNvPr>
          <p:cNvSpPr/>
          <p:nvPr/>
        </p:nvSpPr>
        <p:spPr>
          <a:xfrm>
            <a:off x="10523437" y="3150761"/>
            <a:ext cx="1034579" cy="2758876"/>
          </a:xfrm>
          <a:prstGeom prst="rect">
            <a:avLst/>
          </a:prstGeom>
          <a:noFill/>
          <a:ln w="57150">
            <a:solidFill>
              <a:srgbClr val="FFE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4682B88-5A1F-4D12-A759-86DE4F8BCE73}"/>
              </a:ext>
            </a:extLst>
          </p:cNvPr>
          <p:cNvSpPr txBox="1"/>
          <p:nvPr/>
        </p:nvSpPr>
        <p:spPr>
          <a:xfrm>
            <a:off x="3639900" y="6158840"/>
            <a:ext cx="8175863"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VAB / Lucid ‘COVID-19 Streaming Behavior Survey,’ June 2020. Survey base: A18+ in households with access to streaming services and have viewed content on streaming services  (n=1,000)</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Q2. How many streaming services does your household currently have access to? </a:t>
            </a:r>
            <a:r>
              <a:rPr kumimoji="0" lang="en-US" sz="7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AVOD Users</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 respondents who regularly watch free subscription streaming services with commercials (e.g., Crackle, Pluto TV, Tubi TV) (n= 298).</a:t>
            </a:r>
          </a:p>
        </p:txBody>
      </p:sp>
    </p:spTree>
    <p:extLst>
      <p:ext uri="{BB962C8B-B14F-4D97-AF65-F5344CB8AC3E}">
        <p14:creationId xmlns:p14="http://schemas.microsoft.com/office/powerpoint/2010/main" val="26373354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D0AAE1E4240B941A4C52734E19288AB" ma:contentTypeVersion="10" ma:contentTypeDescription="Create a new document." ma:contentTypeScope="" ma:versionID="7c23aeb9280377b64b09627b5f091db5">
  <xsd:schema xmlns:xsd="http://www.w3.org/2001/XMLSchema" xmlns:xs="http://www.w3.org/2001/XMLSchema" xmlns:p="http://schemas.microsoft.com/office/2006/metadata/properties" xmlns:ns2="a86b28e8-29a6-4ab8-af18-2a7f61acfad2" xmlns:ns3="9f6166fe-9f5b-43aa-b8a9-b4d7ad530bda" targetNamespace="http://schemas.microsoft.com/office/2006/metadata/properties" ma:root="true" ma:fieldsID="ca2521f28244bf23104ce691218bfa01" ns2:_="" ns3:_="">
    <xsd:import namespace="a86b28e8-29a6-4ab8-af18-2a7f61acfad2"/>
    <xsd:import namespace="9f6166fe-9f5b-43aa-b8a9-b4d7ad530bd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6b28e8-29a6-4ab8-af18-2a7f61acfa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f6166fe-9f5b-43aa-b8a9-b4d7ad530bd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A541747-AB07-4F61-8DC5-3F9B7111FDDB}">
  <ds:schemaRefs>
    <ds:schemaRef ds:uri="578b25d2-4ce3-48f9-bbcf-9417e460be7c"/>
    <ds:schemaRef ds:uri="8d26fe36-1c2f-44bd-9be9-b26bb59973b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A68AE2DA-30D8-4137-80A1-2FF66A7CDE25}">
  <ds:schemaRefs>
    <ds:schemaRef ds:uri="http://schemas.microsoft.com/sharepoint/v3/contenttype/forms"/>
  </ds:schemaRefs>
</ds:datastoreItem>
</file>

<file path=customXml/itemProps3.xml><?xml version="1.0" encoding="utf-8"?>
<ds:datastoreItem xmlns:ds="http://schemas.openxmlformats.org/officeDocument/2006/customXml" ds:itemID="{C1493FD1-7B4F-421F-966A-C4FC07235D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86b28e8-29a6-4ab8-af18-2a7f61acfad2"/>
    <ds:schemaRef ds:uri="9f6166fe-9f5b-43aa-b8a9-b4d7ad530bd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50</TotalTime>
  <Words>5198</Words>
  <Application>Microsoft Office PowerPoint</Application>
  <PresentationFormat>Widescreen</PresentationFormat>
  <Paragraphs>428</Paragraphs>
  <Slides>39</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Arial</vt:lpstr>
      <vt:lpstr>Calibri</vt:lpstr>
      <vt:lpstr>Calibri Light</vt:lpstr>
      <vt:lpstr>Helvetica</vt:lpstr>
      <vt:lpstr>Helvetica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Leah Montner Dixon</dc:creator>
  <cp:lastModifiedBy>Leah Montner Dixon</cp:lastModifiedBy>
  <cp:revision>8</cp:revision>
  <dcterms:created xsi:type="dcterms:W3CDTF">2020-08-27T18:25:21Z</dcterms:created>
  <dcterms:modified xsi:type="dcterms:W3CDTF">2021-01-07T15:42:24Z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0x010100AD0AAE1E4240B941A4C52734E19288AB</vt:lpwstr>
  </property>
  <property fmtid="{D5CDD505-2E9C-101B-9397-08002B2CF9AE}" pid="3" name="Order">
    <vt:r8>870600</vt:r8>
  </property>
</Properties>
</file>