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90" r:id="rId3"/>
    <p:sldMasterId id="2147483694" r:id="rId4"/>
  </p:sldMasterIdLst>
  <p:notesMasterIdLst>
    <p:notesMasterId r:id="rId49"/>
  </p:notesMasterIdLst>
  <p:sldIdLst>
    <p:sldId id="2048" r:id="rId5"/>
    <p:sldId id="2049" r:id="rId6"/>
    <p:sldId id="2066" r:id="rId7"/>
    <p:sldId id="2051" r:id="rId8"/>
    <p:sldId id="1983" r:id="rId9"/>
    <p:sldId id="2073" r:id="rId10"/>
    <p:sldId id="2074" r:id="rId11"/>
    <p:sldId id="2075" r:id="rId12"/>
    <p:sldId id="2052" r:id="rId13"/>
    <p:sldId id="2031" r:id="rId14"/>
    <p:sldId id="2053" r:id="rId15"/>
    <p:sldId id="2076" r:id="rId16"/>
    <p:sldId id="1999" r:id="rId17"/>
    <p:sldId id="1975" r:id="rId18"/>
    <p:sldId id="2071" r:id="rId19"/>
    <p:sldId id="2007" r:id="rId20"/>
    <p:sldId id="1527" r:id="rId21"/>
    <p:sldId id="2070" r:id="rId22"/>
    <p:sldId id="2022" r:id="rId23"/>
    <p:sldId id="2014" r:id="rId24"/>
    <p:sldId id="2015" r:id="rId25"/>
    <p:sldId id="913" r:id="rId26"/>
    <p:sldId id="2018" r:id="rId27"/>
    <p:sldId id="2016" r:id="rId28"/>
    <p:sldId id="2017" r:id="rId29"/>
    <p:sldId id="2032" r:id="rId30"/>
    <p:sldId id="2056" r:id="rId31"/>
    <p:sldId id="2035" r:id="rId32"/>
    <p:sldId id="2069" r:id="rId33"/>
    <p:sldId id="2019" r:id="rId34"/>
    <p:sldId id="2058" r:id="rId35"/>
    <p:sldId id="2060" r:id="rId36"/>
    <p:sldId id="2059" r:id="rId37"/>
    <p:sldId id="2061" r:id="rId38"/>
    <p:sldId id="2062" r:id="rId39"/>
    <p:sldId id="888" r:id="rId40"/>
    <p:sldId id="2067" r:id="rId41"/>
    <p:sldId id="1556" r:id="rId42"/>
    <p:sldId id="2064" r:id="rId43"/>
    <p:sldId id="901" r:id="rId44"/>
    <p:sldId id="2065" r:id="rId45"/>
    <p:sldId id="2041" r:id="rId46"/>
    <p:sldId id="2077" r:id="rId47"/>
    <p:sldId id="2021" r:id="rId48"/>
  </p:sldIdLst>
  <p:sldSz cx="24387175" cy="13716000"/>
  <p:notesSz cx="7010400" cy="9296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AAAD"/>
    <a:srgbClr val="0664A2"/>
    <a:srgbClr val="E61E15"/>
    <a:srgbClr val="00A9AC"/>
    <a:srgbClr val="50C8A0"/>
    <a:srgbClr val="00AF75"/>
    <a:srgbClr val="00BB00"/>
    <a:srgbClr val="007788"/>
    <a:srgbClr val="FF3D20"/>
    <a:srgbClr val="F799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87251" autoAdjust="0"/>
  </p:normalViewPr>
  <p:slideViewPr>
    <p:cSldViewPr snapToGrid="0" snapToObjects="1">
      <p:cViewPr>
        <p:scale>
          <a:sx n="50" d="100"/>
          <a:sy n="50" d="100"/>
        </p:scale>
        <p:origin x="36" y="450"/>
      </p:cViewPr>
      <p:guideLst>
        <p:guide orient="horz" pos="4320"/>
        <p:guide pos="7681"/>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bg1"/>
                </a:solidFill>
                <a:latin typeface="Trebuchet MS" panose="020B0603020202020204" pitchFamily="34" charset="0"/>
                <a:ea typeface="+mn-ea"/>
                <a:cs typeface="+mn-cs"/>
              </a:defRPr>
            </a:pPr>
            <a:r>
              <a:rPr lang="en-US" sz="2800">
                <a:solidFill>
                  <a:schemeClr val="bg1"/>
                </a:solidFill>
              </a:rPr>
              <a:t>Top YouTube Influencer Brand Safety Scores</a:t>
            </a:r>
          </a:p>
        </c:rich>
      </c:tx>
      <c:layout>
        <c:manualLayout>
          <c:xMode val="edge"/>
          <c:yMode val="edge"/>
          <c:x val="0.28794091511244801"/>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Trebuchet MS" panose="020B0603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A-0373-40F3-B1C4-9C770C58711A}"/>
              </c:ext>
            </c:extLst>
          </c:dPt>
          <c:dPt>
            <c:idx val="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B-0373-40F3-B1C4-9C770C58711A}"/>
              </c:ext>
            </c:extLst>
          </c:dPt>
          <c:dPt>
            <c:idx val="2"/>
            <c:invertIfNegative val="0"/>
            <c:bubble3D val="0"/>
            <c:spPr>
              <a:solidFill>
                <a:srgbClr val="FF6600"/>
              </a:solidFill>
              <a:ln>
                <a:noFill/>
              </a:ln>
              <a:effectLst/>
            </c:spPr>
            <c:extLst xmlns:c16r2="http://schemas.microsoft.com/office/drawing/2015/06/chart">
              <c:ext xmlns:c16="http://schemas.microsoft.com/office/drawing/2014/chart" uri="{C3380CC4-5D6E-409C-BE32-E72D297353CC}">
                <c16:uniqueId val="{00000013-0373-40F3-B1C4-9C770C58711A}"/>
              </c:ext>
            </c:extLst>
          </c:dPt>
          <c:dPt>
            <c:idx val="3"/>
            <c:invertIfNegative val="0"/>
            <c:bubble3D val="0"/>
            <c:spPr>
              <a:solidFill>
                <a:srgbClr val="FF6600"/>
              </a:solidFill>
              <a:ln>
                <a:noFill/>
              </a:ln>
              <a:effectLst/>
            </c:spPr>
            <c:extLst xmlns:c16r2="http://schemas.microsoft.com/office/drawing/2015/06/chart">
              <c:ext xmlns:c16="http://schemas.microsoft.com/office/drawing/2014/chart" uri="{C3380CC4-5D6E-409C-BE32-E72D297353CC}">
                <c16:uniqueId val="{00000012-0373-40F3-B1C4-9C770C58711A}"/>
              </c:ext>
            </c:extLst>
          </c:dPt>
          <c:dPt>
            <c:idx val="4"/>
            <c:invertIfNegative val="0"/>
            <c:bubble3D val="0"/>
            <c:spPr>
              <a:solidFill>
                <a:srgbClr val="FF6600"/>
              </a:solidFill>
              <a:ln>
                <a:noFill/>
              </a:ln>
              <a:effectLst/>
            </c:spPr>
            <c:extLst xmlns:c16r2="http://schemas.microsoft.com/office/drawing/2015/06/chart">
              <c:ext xmlns:c16="http://schemas.microsoft.com/office/drawing/2014/chart" uri="{C3380CC4-5D6E-409C-BE32-E72D297353CC}">
                <c16:uniqueId val="{00000011-0373-40F3-B1C4-9C770C58711A}"/>
              </c:ext>
            </c:extLst>
          </c:dPt>
          <c:dPt>
            <c:idx val="5"/>
            <c:invertIfNegative val="0"/>
            <c:bubble3D val="0"/>
            <c:spPr>
              <a:solidFill>
                <a:srgbClr val="FF6600"/>
              </a:solidFill>
              <a:ln>
                <a:noFill/>
              </a:ln>
              <a:effectLst/>
            </c:spPr>
            <c:extLst xmlns:c16r2="http://schemas.microsoft.com/office/drawing/2015/06/chart">
              <c:ext xmlns:c16="http://schemas.microsoft.com/office/drawing/2014/chart" uri="{C3380CC4-5D6E-409C-BE32-E72D297353CC}">
                <c16:uniqueId val="{00000010-0373-40F3-B1C4-9C770C58711A}"/>
              </c:ext>
            </c:extLst>
          </c:dPt>
          <c:dPt>
            <c:idx val="6"/>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F-0373-40F3-B1C4-9C770C58711A}"/>
              </c:ext>
            </c:extLst>
          </c:dPt>
          <c:dPt>
            <c:idx val="7"/>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E-0373-40F3-B1C4-9C770C58711A}"/>
              </c:ext>
            </c:extLst>
          </c:dPt>
          <c:dPt>
            <c:idx val="8"/>
            <c:invertIfNegative val="0"/>
            <c:bubble3D val="0"/>
            <c:spPr>
              <a:solidFill>
                <a:srgbClr val="FFFF99"/>
              </a:solidFill>
              <a:ln>
                <a:noFill/>
              </a:ln>
              <a:effectLst/>
            </c:spPr>
            <c:extLst xmlns:c16r2="http://schemas.microsoft.com/office/drawing/2015/06/chart">
              <c:ext xmlns:c16="http://schemas.microsoft.com/office/drawing/2014/chart" uri="{C3380CC4-5D6E-409C-BE32-E72D297353CC}">
                <c16:uniqueId val="{0000000D-0373-40F3-B1C4-9C770C58711A}"/>
              </c:ext>
            </c:extLst>
          </c:dPt>
          <c:dPt>
            <c:idx val="9"/>
            <c:invertIfNegative val="0"/>
            <c:bubble3D val="0"/>
            <c:spPr>
              <a:solidFill>
                <a:srgbClr val="FFFF99"/>
              </a:solidFill>
              <a:ln>
                <a:noFill/>
              </a:ln>
              <a:effectLst/>
            </c:spPr>
            <c:extLst xmlns:c16r2="http://schemas.microsoft.com/office/drawing/2015/06/chart">
              <c:ext xmlns:c16="http://schemas.microsoft.com/office/drawing/2014/chart" uri="{C3380CC4-5D6E-409C-BE32-E72D297353CC}">
                <c16:uniqueId val="{0000000C-0373-40F3-B1C4-9C770C58711A}"/>
              </c:ext>
            </c:extLst>
          </c:dPt>
          <c:dPt>
            <c:idx val="10"/>
            <c:invertIfNegative val="0"/>
            <c:bubble3D val="0"/>
            <c:spPr>
              <a:solidFill>
                <a:srgbClr val="FFFF99"/>
              </a:solidFill>
              <a:ln>
                <a:noFill/>
              </a:ln>
              <a:effectLst/>
            </c:spPr>
            <c:extLst xmlns:c16r2="http://schemas.microsoft.com/office/drawing/2015/06/chart">
              <c:ext xmlns:c16="http://schemas.microsoft.com/office/drawing/2014/chart" uri="{C3380CC4-5D6E-409C-BE32-E72D297353CC}">
                <c16:uniqueId val="{00000009-0373-40F3-B1C4-9C770C58711A}"/>
              </c:ext>
            </c:extLst>
          </c:dPt>
          <c:dPt>
            <c:idx val="11"/>
            <c:invertIfNegative val="0"/>
            <c:bubble3D val="0"/>
            <c:spPr>
              <a:solidFill>
                <a:srgbClr val="FFFF99"/>
              </a:solidFill>
              <a:ln>
                <a:noFill/>
              </a:ln>
              <a:effectLst/>
            </c:spPr>
            <c:extLst xmlns:c16r2="http://schemas.microsoft.com/office/drawing/2015/06/chart">
              <c:ext xmlns:c16="http://schemas.microsoft.com/office/drawing/2014/chart" uri="{C3380CC4-5D6E-409C-BE32-E72D297353CC}">
                <c16:uniqueId val="{00000008-0373-40F3-B1C4-9C770C58711A}"/>
              </c:ext>
            </c:extLst>
          </c:dPt>
          <c:dPt>
            <c:idx val="12"/>
            <c:invertIfNegative val="0"/>
            <c:bubble3D val="0"/>
            <c:spPr>
              <a:solidFill>
                <a:srgbClr val="FFFF99"/>
              </a:solidFill>
              <a:ln>
                <a:noFill/>
              </a:ln>
              <a:effectLst/>
            </c:spPr>
            <c:extLst xmlns:c16r2="http://schemas.microsoft.com/office/drawing/2015/06/chart">
              <c:ext xmlns:c16="http://schemas.microsoft.com/office/drawing/2014/chart" uri="{C3380CC4-5D6E-409C-BE32-E72D297353CC}">
                <c16:uniqueId val="{00000007-0373-40F3-B1C4-9C770C58711A}"/>
              </c:ext>
            </c:extLst>
          </c:dPt>
          <c:dPt>
            <c:idx val="13"/>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6-0373-40F3-B1C4-9C770C58711A}"/>
              </c:ext>
            </c:extLst>
          </c:dPt>
          <c:dPt>
            <c:idx val="14"/>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5-0373-40F3-B1C4-9C770C58711A}"/>
              </c:ext>
            </c:extLst>
          </c:dPt>
          <c:dPt>
            <c:idx val="15"/>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4-0373-40F3-B1C4-9C770C58711A}"/>
              </c:ext>
            </c:extLst>
          </c:dPt>
          <c:dPt>
            <c:idx val="16"/>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3-0373-40F3-B1C4-9C770C58711A}"/>
              </c:ext>
            </c:extLst>
          </c:dPt>
          <c:cat>
            <c:strRef>
              <c:f>Sheet1!$A$2:$A$18</c:f>
              <c:strCache>
                <c:ptCount val="17"/>
                <c:pt idx="0">
                  <c:v>VanossGaming</c:v>
                </c:pt>
                <c:pt idx="1">
                  <c:v>PewDiePie</c:v>
                </c:pt>
                <c:pt idx="2">
                  <c:v>jacksepticye</c:v>
                </c:pt>
                <c:pt idx="3">
                  <c:v>KSIOajidebt</c:v>
                </c:pt>
                <c:pt idx="4">
                  <c:v>JennaMarbles</c:v>
                </c:pt>
                <c:pt idx="5">
                  <c:v>nigahiga</c:v>
                </c:pt>
                <c:pt idx="6">
                  <c:v>markiplierGAME</c:v>
                </c:pt>
                <c:pt idx="7">
                  <c:v>Smosh</c:v>
                </c:pt>
                <c:pt idx="8">
                  <c:v>Fernanfloo</c:v>
                </c:pt>
                <c:pt idx="9">
                  <c:v>ERB</c:v>
                </c:pt>
                <c:pt idx="10">
                  <c:v>ElRubiusOMG</c:v>
                </c:pt>
                <c:pt idx="11">
                  <c:v>HolaSoyFerman</c:v>
                </c:pt>
                <c:pt idx="12">
                  <c:v>TheDiamondMinecart</c:v>
                </c:pt>
                <c:pt idx="13">
                  <c:v>Vegetta777</c:v>
                </c:pt>
                <c:pt idx="14">
                  <c:v>Whindersonnunes</c:v>
                </c:pt>
                <c:pt idx="15">
                  <c:v>Dude Perfect</c:v>
                </c:pt>
                <c:pt idx="16">
                  <c:v>lady16makeup</c:v>
                </c:pt>
              </c:strCache>
            </c:strRef>
          </c:cat>
          <c:val>
            <c:numRef>
              <c:f>Sheet1!$B$2:$B$18</c:f>
              <c:numCache>
                <c:formatCode>0%</c:formatCode>
                <c:ptCount val="17"/>
                <c:pt idx="0">
                  <c:v>0.3</c:v>
                </c:pt>
                <c:pt idx="1">
                  <c:v>0.39</c:v>
                </c:pt>
                <c:pt idx="2">
                  <c:v>0.44</c:v>
                </c:pt>
                <c:pt idx="3">
                  <c:v>0.5</c:v>
                </c:pt>
                <c:pt idx="4">
                  <c:v>0.52</c:v>
                </c:pt>
                <c:pt idx="5">
                  <c:v>0.53</c:v>
                </c:pt>
                <c:pt idx="6">
                  <c:v>0.6</c:v>
                </c:pt>
                <c:pt idx="7">
                  <c:v>0.61</c:v>
                </c:pt>
                <c:pt idx="8">
                  <c:v>0.64</c:v>
                </c:pt>
                <c:pt idx="9">
                  <c:v>0.66</c:v>
                </c:pt>
                <c:pt idx="10">
                  <c:v>0.72</c:v>
                </c:pt>
                <c:pt idx="11">
                  <c:v>0.74</c:v>
                </c:pt>
                <c:pt idx="12">
                  <c:v>0.75</c:v>
                </c:pt>
                <c:pt idx="13">
                  <c:v>0.81</c:v>
                </c:pt>
                <c:pt idx="14">
                  <c:v>0.81</c:v>
                </c:pt>
                <c:pt idx="15">
                  <c:v>0.85</c:v>
                </c:pt>
                <c:pt idx="16">
                  <c:v>0.85</c:v>
                </c:pt>
              </c:numCache>
            </c:numRef>
          </c:val>
          <c:extLst xmlns:c16r2="http://schemas.microsoft.com/office/drawing/2015/06/chart">
            <c:ext xmlns:c16="http://schemas.microsoft.com/office/drawing/2014/chart" uri="{C3380CC4-5D6E-409C-BE32-E72D297353CC}">
              <c16:uniqueId val="{00000000-0373-40F3-B1C4-9C770C58711A}"/>
            </c:ext>
          </c:extLst>
        </c:ser>
        <c:dLbls>
          <c:showLegendKey val="0"/>
          <c:showVal val="0"/>
          <c:showCatName val="0"/>
          <c:showSerName val="0"/>
          <c:showPercent val="0"/>
          <c:showBubbleSize val="0"/>
        </c:dLbls>
        <c:gapWidth val="182"/>
        <c:axId val="434976544"/>
        <c:axId val="434976936"/>
      </c:barChart>
      <c:catAx>
        <c:axId val="434976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Trebuchet MS" panose="020B0603020202020204" pitchFamily="34" charset="0"/>
                <a:ea typeface="+mn-ea"/>
                <a:cs typeface="+mn-cs"/>
              </a:defRPr>
            </a:pPr>
            <a:endParaRPr lang="en-US"/>
          </a:p>
        </c:txPr>
        <c:crossAx val="434976936"/>
        <c:crosses val="autoZero"/>
        <c:auto val="1"/>
        <c:lblAlgn val="ctr"/>
        <c:lblOffset val="100"/>
        <c:noMultiLvlLbl val="0"/>
      </c:catAx>
      <c:valAx>
        <c:axId val="43497693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Trebuchet MS" panose="020B0603020202020204" pitchFamily="34" charset="0"/>
                <a:ea typeface="+mn-ea"/>
                <a:cs typeface="+mn-cs"/>
              </a:defRPr>
            </a:pPr>
            <a:endParaRPr lang="en-US"/>
          </a:p>
        </c:txPr>
        <c:crossAx val="434976544"/>
        <c:crosses val="autoZero"/>
        <c:crossBetween val="between"/>
      </c:valAx>
      <c:spPr>
        <a:solidFill>
          <a:schemeClr val="tx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Trebuchet MS" panose="020B06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bg1"/>
                </a:solidFill>
                <a:latin typeface="Trebuchet MS" panose="020B0603020202020204" pitchFamily="34" charset="0"/>
                <a:ea typeface="+mn-ea"/>
                <a:cs typeface="+mn-cs"/>
              </a:defRPr>
            </a:pPr>
            <a:r>
              <a:rPr lang="en-US" sz="2800" b="1" dirty="0">
                <a:solidFill>
                  <a:schemeClr val="bg1"/>
                </a:solidFill>
                <a:latin typeface="Trebuchet MS" panose="020B0603020202020204" pitchFamily="34" charset="0"/>
              </a:rPr>
              <a:t>Most Popular</a:t>
            </a:r>
            <a:r>
              <a:rPr lang="en-US" sz="2800" b="1" baseline="0" dirty="0">
                <a:solidFill>
                  <a:schemeClr val="bg1"/>
                </a:solidFill>
                <a:latin typeface="Trebuchet MS" panose="020B0603020202020204" pitchFamily="34" charset="0"/>
              </a:rPr>
              <a:t> Activities On YouTube</a:t>
            </a:r>
          </a:p>
          <a:p>
            <a:pPr>
              <a:defRPr sz="2800">
                <a:solidFill>
                  <a:schemeClr val="bg1"/>
                </a:solidFill>
                <a:latin typeface="Trebuchet MS" panose="020B0603020202020204" pitchFamily="34" charset="0"/>
              </a:defRPr>
            </a:pPr>
            <a:r>
              <a:rPr lang="en-US" sz="2400" baseline="0" dirty="0">
                <a:solidFill>
                  <a:schemeClr val="bg1"/>
                </a:solidFill>
                <a:latin typeface="Trebuchet MS" panose="020B0603020202020204" pitchFamily="34" charset="0"/>
              </a:rPr>
              <a:t>% users who have done the following</a:t>
            </a:r>
            <a:endParaRPr lang="en-US" sz="2400" dirty="0">
              <a:solidFill>
                <a:schemeClr val="bg1"/>
              </a:solidFill>
              <a:latin typeface="Trebuchet MS" panose="020B0603020202020204" pitchFamily="34" charset="0"/>
            </a:endParaRPr>
          </a:p>
        </c:rich>
      </c:tx>
      <c:layout>
        <c:manualLayout>
          <c:xMode val="edge"/>
          <c:yMode val="edge"/>
          <c:x val="0.33880657280709298"/>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Trebuchet MS" panose="020B0603020202020204" pitchFamily="34" charset="0"/>
              <a:ea typeface="+mn-ea"/>
              <a:cs typeface="+mn-cs"/>
            </a:defRPr>
          </a:pPr>
          <a:endParaRPr lang="en-US"/>
        </a:p>
      </c:txPr>
    </c:title>
    <c:autoTitleDeleted val="0"/>
    <c:plotArea>
      <c:layout>
        <c:manualLayout>
          <c:layoutTarget val="inner"/>
          <c:xMode val="edge"/>
          <c:yMode val="edge"/>
          <c:x val="0.47649203556792702"/>
          <c:y val="0.13869312692376401"/>
          <c:w val="0.487696976857034"/>
          <c:h val="0.720054494607415"/>
        </c:manualLayout>
      </c:layout>
      <c:barChart>
        <c:barDir val="bar"/>
        <c:grouping val="clustered"/>
        <c:varyColors val="0"/>
        <c:ser>
          <c:idx val="0"/>
          <c:order val="0"/>
          <c:tx>
            <c:strRef>
              <c:f>Sheet1!$B$1</c:f>
              <c:strCache>
                <c:ptCount val="1"/>
                <c:pt idx="0">
                  <c:v>Most popular activities on youtube</c:v>
                </c:pt>
              </c:strCache>
            </c:strRef>
          </c:tx>
          <c:spPr>
            <a:solidFill>
              <a:srgbClr val="00A9AC"/>
            </a:solidFill>
            <a:ln>
              <a:noFill/>
            </a:ln>
            <a:effectLst/>
          </c:spPr>
          <c:invertIfNegative val="0"/>
          <c:dPt>
            <c:idx val="5"/>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3-E134-412A-BA97-E84FE9D0D944}"/>
              </c:ext>
            </c:extLst>
          </c:dPt>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2-E134-412A-BA97-E84FE9D0D944}"/>
              </c:ext>
            </c:extLst>
          </c:dPt>
          <c:dPt>
            <c:idx val="8"/>
            <c:invertIfNegative val="0"/>
            <c:bubble3D val="0"/>
            <c:extLst xmlns:c16r2="http://schemas.microsoft.com/office/drawing/2015/06/chart">
              <c:ext xmlns:c16="http://schemas.microsoft.com/office/drawing/2014/chart" uri="{C3380CC4-5D6E-409C-BE32-E72D297353CC}">
                <c16:uniqueId val="{00000003-EE6F-4AE5-8AB2-3192B94A27AA}"/>
              </c:ext>
            </c:extLst>
          </c:dPt>
          <c:dLbls>
            <c:dLbl>
              <c:idx val="5"/>
              <c:layout>
                <c:manualLayout>
                  <c:x val="1.2425098251219799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134-412A-BA97-E84FE9D0D944}"/>
                </c:ext>
                <c:ext xmlns:c15="http://schemas.microsoft.com/office/drawing/2012/chart" uri="{CE6537A1-D6FC-4f65-9D91-7224C49458BB}"/>
              </c:extLst>
            </c:dLbl>
            <c:dLbl>
              <c:idx val="7"/>
              <c:layout>
                <c:manualLayout>
                  <c:x val="1.06500842153312E-2"/>
                  <c:y val="4.645612895343489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134-412A-BA97-E84FE9D0D94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Watched a video by a celebrity/vlogger</c:v>
                </c:pt>
                <c:pt idx="1">
                  <c:v>Watched a video or ad made by a brand</c:v>
                </c:pt>
                <c:pt idx="2">
                  <c:v>Watched a sports video or clip</c:v>
                </c:pt>
                <c:pt idx="3">
                  <c:v>Watched a news clip or story</c:v>
                </c:pt>
                <c:pt idx="4">
                  <c:v>Watched an educational video</c:v>
                </c:pt>
                <c:pt idx="5">
                  <c:v>Watched a TV show or clip</c:v>
                </c:pt>
                <c:pt idx="6">
                  <c:v>Watched a tutorial video</c:v>
                </c:pt>
                <c:pt idx="7">
                  <c:v>Watched a film trailer</c:v>
                </c:pt>
                <c:pt idx="8">
                  <c:v>Watched a music video</c:v>
                </c:pt>
              </c:strCache>
            </c:strRef>
          </c:cat>
          <c:val>
            <c:numRef>
              <c:f>Sheet1!$B$2:$B$10</c:f>
              <c:numCache>
                <c:formatCode>0%</c:formatCode>
                <c:ptCount val="9"/>
                <c:pt idx="0">
                  <c:v>0.23</c:v>
                </c:pt>
                <c:pt idx="1">
                  <c:v>0.23</c:v>
                </c:pt>
                <c:pt idx="2">
                  <c:v>0.26</c:v>
                </c:pt>
                <c:pt idx="3">
                  <c:v>0.27</c:v>
                </c:pt>
                <c:pt idx="4">
                  <c:v>0.28000000000000003</c:v>
                </c:pt>
                <c:pt idx="5">
                  <c:v>0.33</c:v>
                </c:pt>
                <c:pt idx="6">
                  <c:v>0.34</c:v>
                </c:pt>
                <c:pt idx="7">
                  <c:v>0.39</c:v>
                </c:pt>
                <c:pt idx="8">
                  <c:v>0.47</c:v>
                </c:pt>
              </c:numCache>
            </c:numRef>
          </c:val>
          <c:extLst xmlns:c16r2="http://schemas.microsoft.com/office/drawing/2015/06/chart">
            <c:ext xmlns:c16="http://schemas.microsoft.com/office/drawing/2014/chart" uri="{C3380CC4-5D6E-409C-BE32-E72D297353CC}">
              <c16:uniqueId val="{00000000-EE6F-4AE5-8AB2-3192B94A27AA}"/>
            </c:ext>
          </c:extLst>
        </c:ser>
        <c:dLbls>
          <c:showLegendKey val="0"/>
          <c:showVal val="0"/>
          <c:showCatName val="0"/>
          <c:showSerName val="0"/>
          <c:showPercent val="0"/>
          <c:showBubbleSize val="0"/>
        </c:dLbls>
        <c:gapWidth val="182"/>
        <c:axId val="434979680"/>
        <c:axId val="86274312"/>
      </c:barChart>
      <c:catAx>
        <c:axId val="434979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Trebuchet MS" panose="020B0603020202020204" pitchFamily="34" charset="0"/>
                <a:ea typeface="+mn-ea"/>
                <a:cs typeface="+mn-cs"/>
              </a:defRPr>
            </a:pPr>
            <a:endParaRPr lang="en-US"/>
          </a:p>
        </c:txPr>
        <c:crossAx val="86274312"/>
        <c:crosses val="autoZero"/>
        <c:auto val="1"/>
        <c:lblAlgn val="ctr"/>
        <c:lblOffset val="100"/>
        <c:noMultiLvlLbl val="0"/>
      </c:catAx>
      <c:valAx>
        <c:axId val="86274312"/>
        <c:scaling>
          <c:orientation val="minMax"/>
          <c:max val="0.5"/>
          <c:min val="0"/>
        </c:scaling>
        <c:delete val="1"/>
        <c:axPos val="b"/>
        <c:numFmt formatCode="0%" sourceLinked="1"/>
        <c:majorTickMark val="none"/>
        <c:minorTickMark val="none"/>
        <c:tickLblPos val="nextTo"/>
        <c:crossAx val="4349796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of Videos</c:v>
                </c:pt>
              </c:strCache>
            </c:strRef>
          </c:tx>
          <c:spPr>
            <a:solidFill>
              <a:schemeClr val="accent1"/>
            </a:solidFill>
            <a:ln>
              <a:noFill/>
            </a:ln>
            <a:effectLst/>
          </c:spPr>
          <c:invertIfNegative val="0"/>
          <c:dPt>
            <c:idx val="1"/>
            <c:invertIfNegative val="0"/>
            <c:bubble3D val="0"/>
            <c:extLst xmlns:c16r2="http://schemas.microsoft.com/office/drawing/2015/06/chart">
              <c:ext xmlns:c16="http://schemas.microsoft.com/office/drawing/2014/chart" uri="{C3380CC4-5D6E-409C-BE32-E72D297353CC}">
                <c16:uniqueId val="{00000003-7085-4768-A94B-AF45D8CA9C1F}"/>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2-69D4-4F38-8803-9EB0850114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 program-related 
videos on YouTube</c:v>
                </c:pt>
                <c:pt idx="1">
                  <c:v>Film-related
 videos on YouTube</c:v>
                </c:pt>
                <c:pt idx="2">
                  <c:v>Original YT channel-related videos on YouTube</c:v>
                </c:pt>
              </c:strCache>
            </c:strRef>
          </c:cat>
          <c:val>
            <c:numRef>
              <c:f>Sheet1!$B$2:$B$4</c:f>
              <c:numCache>
                <c:formatCode>General</c:formatCode>
                <c:ptCount val="3"/>
                <c:pt idx="0">
                  <c:v>183404500</c:v>
                </c:pt>
                <c:pt idx="1">
                  <c:v>24760000</c:v>
                </c:pt>
                <c:pt idx="2">
                  <c:v>15325000</c:v>
                </c:pt>
              </c:numCache>
            </c:numRef>
          </c:val>
          <c:extLst xmlns:c16r2="http://schemas.microsoft.com/office/drawing/2015/06/chart">
            <c:ext xmlns:c16="http://schemas.microsoft.com/office/drawing/2014/chart" uri="{C3380CC4-5D6E-409C-BE32-E72D297353CC}">
              <c16:uniqueId val="{00000000-7085-4768-A94B-AF45D8CA9C1F}"/>
            </c:ext>
          </c:extLst>
        </c:ser>
        <c:dLbls>
          <c:showLegendKey val="0"/>
          <c:showVal val="0"/>
          <c:showCatName val="0"/>
          <c:showSerName val="0"/>
          <c:showPercent val="0"/>
          <c:showBubbleSize val="0"/>
        </c:dLbls>
        <c:gapWidth val="219"/>
        <c:overlap val="-27"/>
        <c:axId val="436321128"/>
        <c:axId val="436321520"/>
      </c:barChart>
      <c:catAx>
        <c:axId val="436321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36321520"/>
        <c:crosses val="autoZero"/>
        <c:auto val="1"/>
        <c:lblAlgn val="ctr"/>
        <c:lblOffset val="100"/>
        <c:noMultiLvlLbl val="0"/>
      </c:catAx>
      <c:valAx>
        <c:axId val="436321520"/>
        <c:scaling>
          <c:orientation val="minMax"/>
        </c:scaling>
        <c:delete val="1"/>
        <c:axPos val="l"/>
        <c:numFmt formatCode="General" sourceLinked="1"/>
        <c:majorTickMark val="none"/>
        <c:minorTickMark val="none"/>
        <c:tickLblPos val="nextTo"/>
        <c:crossAx val="4363211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1DC1C-318F-4FF6-84D1-7C920278A6C2}" type="doc">
      <dgm:prSet loTypeId="urn:microsoft.com/office/officeart/2005/8/layout/pyramid1" loCatId="pyramid" qsTypeId="urn:microsoft.com/office/officeart/2005/8/quickstyle/simple1" qsCatId="simple" csTypeId="urn:microsoft.com/office/officeart/2005/8/colors/accent1_2" csCatId="accent1" phldr="1"/>
      <dgm:spPr/>
    </dgm:pt>
    <dgm:pt modelId="{7FD0C861-838E-40AD-B45B-6EBA52550EAA}">
      <dgm:prSet phldrT="[Text]" custT="1"/>
      <dgm:spPr>
        <a:solidFill>
          <a:srgbClr val="00A9AC"/>
        </a:solidFill>
        <a:scene3d>
          <a:camera prst="orthographicFront"/>
          <a:lightRig rig="threePt" dir="t"/>
        </a:scene3d>
        <a:sp3d>
          <a:bevelT/>
        </a:sp3d>
      </dgm:spPr>
      <dgm:t>
        <a:bodyPr/>
        <a:lstStyle/>
        <a:p>
          <a:endParaRPr lang="en-US" sz="4000" dirty="0">
            <a:solidFill>
              <a:schemeClr val="bg1"/>
            </a:solidFill>
            <a:latin typeface="Trebuchet MS" panose="020B0603020202020204" pitchFamily="34" charset="0"/>
          </a:endParaRPr>
        </a:p>
        <a:p>
          <a:r>
            <a:rPr lang="en-US" sz="3600" b="1" dirty="0">
              <a:solidFill>
                <a:schemeClr val="bg1"/>
              </a:solidFill>
              <a:latin typeface="Trebuchet MS" panose="020B0603020202020204" pitchFamily="34" charset="0"/>
            </a:rPr>
            <a:t>MCNs</a:t>
          </a:r>
        </a:p>
        <a:p>
          <a:r>
            <a:rPr lang="en-US" sz="2000" dirty="0">
              <a:solidFill>
                <a:schemeClr val="bg1"/>
              </a:solidFill>
              <a:latin typeface="Trebuchet MS" panose="020B0603020202020204" pitchFamily="34" charset="0"/>
            </a:rPr>
            <a:t>(Aggregate </a:t>
          </a:r>
        </a:p>
        <a:p>
          <a:r>
            <a:rPr lang="en-US" sz="2000" dirty="0">
              <a:solidFill>
                <a:schemeClr val="bg1"/>
              </a:solidFill>
              <a:latin typeface="Trebuchet MS" panose="020B0603020202020204" pitchFamily="34" charset="0"/>
            </a:rPr>
            <a:t>multiple channels)</a:t>
          </a:r>
        </a:p>
      </dgm:t>
    </dgm:pt>
    <dgm:pt modelId="{B22BF8FB-AED3-48B8-805F-74C86C688E03}" type="parTrans" cxnId="{56FDC9CC-A89A-4E8D-9BF3-9ED57DABF5BC}">
      <dgm:prSet/>
      <dgm:spPr/>
      <dgm:t>
        <a:bodyPr/>
        <a:lstStyle/>
        <a:p>
          <a:endParaRPr lang="en-US" sz="1050">
            <a:solidFill>
              <a:schemeClr val="bg1"/>
            </a:solidFill>
            <a:latin typeface="Trebuchet MS" panose="020B0603020202020204" pitchFamily="34" charset="0"/>
          </a:endParaRPr>
        </a:p>
      </dgm:t>
    </dgm:pt>
    <dgm:pt modelId="{55235C43-552C-422A-A22D-5E08D9AFE3B1}" type="sibTrans" cxnId="{56FDC9CC-A89A-4E8D-9BF3-9ED57DABF5BC}">
      <dgm:prSet/>
      <dgm:spPr/>
      <dgm:t>
        <a:bodyPr/>
        <a:lstStyle/>
        <a:p>
          <a:endParaRPr lang="en-US" sz="1050">
            <a:solidFill>
              <a:schemeClr val="bg1"/>
            </a:solidFill>
            <a:latin typeface="Trebuchet MS" panose="020B0603020202020204" pitchFamily="34" charset="0"/>
          </a:endParaRPr>
        </a:p>
      </dgm:t>
    </dgm:pt>
    <dgm:pt modelId="{80F8A7DB-4B75-4643-9899-314998D78B50}">
      <dgm:prSet phldrT="[Text]" custT="1"/>
      <dgm:spPr>
        <a:solidFill>
          <a:srgbClr val="00A9AC"/>
        </a:solidFill>
        <a:scene3d>
          <a:camera prst="orthographicFront"/>
          <a:lightRig rig="threePt" dir="t"/>
        </a:scene3d>
        <a:sp3d>
          <a:bevelT/>
        </a:sp3d>
      </dgm:spPr>
      <dgm:t>
        <a:bodyPr/>
        <a:lstStyle/>
        <a:p>
          <a:r>
            <a:rPr lang="en-US" sz="3600" b="1" dirty="0">
              <a:solidFill>
                <a:schemeClr val="bg1"/>
              </a:solidFill>
              <a:latin typeface="Trebuchet MS" panose="020B0603020202020204" pitchFamily="34" charset="0"/>
            </a:rPr>
            <a:t>Channels</a:t>
          </a:r>
        </a:p>
        <a:p>
          <a:r>
            <a:rPr lang="en-US" sz="2000" b="0" dirty="0">
              <a:solidFill>
                <a:schemeClr val="bg1"/>
              </a:solidFill>
              <a:latin typeface="Trebuchet MS" panose="020B0603020202020204" pitchFamily="34" charset="0"/>
            </a:rPr>
            <a:t>(Can be part of an MCN or not)</a:t>
          </a:r>
        </a:p>
      </dgm:t>
    </dgm:pt>
    <dgm:pt modelId="{DFB46C91-48C2-4562-B31D-7916E4CF4250}" type="parTrans" cxnId="{72FEB240-74DB-4213-A8E2-1B3F9D1BE6DB}">
      <dgm:prSet/>
      <dgm:spPr/>
      <dgm:t>
        <a:bodyPr/>
        <a:lstStyle/>
        <a:p>
          <a:endParaRPr lang="en-US" sz="1050">
            <a:solidFill>
              <a:schemeClr val="bg1"/>
            </a:solidFill>
            <a:latin typeface="Trebuchet MS" panose="020B0603020202020204" pitchFamily="34" charset="0"/>
          </a:endParaRPr>
        </a:p>
      </dgm:t>
    </dgm:pt>
    <dgm:pt modelId="{DE6F41AE-C048-45DF-AAEA-559DF45EA799}" type="sibTrans" cxnId="{72FEB240-74DB-4213-A8E2-1B3F9D1BE6DB}">
      <dgm:prSet/>
      <dgm:spPr/>
      <dgm:t>
        <a:bodyPr/>
        <a:lstStyle/>
        <a:p>
          <a:endParaRPr lang="en-US" sz="1050">
            <a:solidFill>
              <a:schemeClr val="bg1"/>
            </a:solidFill>
            <a:latin typeface="Trebuchet MS" panose="020B0603020202020204" pitchFamily="34" charset="0"/>
          </a:endParaRPr>
        </a:p>
      </dgm:t>
    </dgm:pt>
    <dgm:pt modelId="{29FB76BA-6CC7-4284-A9C0-48A44C242ED2}">
      <dgm:prSet phldrT="[Text]" custT="1"/>
      <dgm:spPr>
        <a:solidFill>
          <a:srgbClr val="00A9AC"/>
        </a:solidFill>
        <a:scene3d>
          <a:camera prst="orthographicFront"/>
          <a:lightRig rig="threePt" dir="t"/>
        </a:scene3d>
        <a:sp3d>
          <a:bevelT/>
        </a:sp3d>
      </dgm:spPr>
      <dgm:t>
        <a:bodyPr/>
        <a:lstStyle/>
        <a:p>
          <a:r>
            <a:rPr lang="en-US" sz="3600" b="1" dirty="0">
              <a:solidFill>
                <a:schemeClr val="bg1"/>
              </a:solidFill>
              <a:latin typeface="Trebuchet MS" panose="020B0603020202020204" pitchFamily="34" charset="0"/>
            </a:rPr>
            <a:t>Videos</a:t>
          </a:r>
        </a:p>
      </dgm:t>
    </dgm:pt>
    <dgm:pt modelId="{54BBA097-EECC-4193-A2C4-DE7269E89096}" type="parTrans" cxnId="{1BA377AB-E143-412A-81D7-BFC156F40B5B}">
      <dgm:prSet/>
      <dgm:spPr/>
      <dgm:t>
        <a:bodyPr/>
        <a:lstStyle/>
        <a:p>
          <a:endParaRPr lang="en-US" sz="1050">
            <a:solidFill>
              <a:schemeClr val="bg1"/>
            </a:solidFill>
            <a:latin typeface="Trebuchet MS" panose="020B0603020202020204" pitchFamily="34" charset="0"/>
          </a:endParaRPr>
        </a:p>
      </dgm:t>
    </dgm:pt>
    <dgm:pt modelId="{148D3220-60D6-4AA9-9A68-A51FDD5BF172}" type="sibTrans" cxnId="{1BA377AB-E143-412A-81D7-BFC156F40B5B}">
      <dgm:prSet/>
      <dgm:spPr/>
      <dgm:t>
        <a:bodyPr/>
        <a:lstStyle/>
        <a:p>
          <a:endParaRPr lang="en-US" sz="1050">
            <a:solidFill>
              <a:schemeClr val="bg1"/>
            </a:solidFill>
            <a:latin typeface="Trebuchet MS" panose="020B0603020202020204" pitchFamily="34" charset="0"/>
          </a:endParaRPr>
        </a:p>
      </dgm:t>
    </dgm:pt>
    <dgm:pt modelId="{EEC21B9E-F10F-44F5-90AA-B19FDCED7F97}" type="pres">
      <dgm:prSet presAssocID="{5681DC1C-318F-4FF6-84D1-7C920278A6C2}" presName="Name0" presStyleCnt="0">
        <dgm:presLayoutVars>
          <dgm:dir/>
          <dgm:animLvl val="lvl"/>
          <dgm:resizeHandles val="exact"/>
        </dgm:presLayoutVars>
      </dgm:prSet>
      <dgm:spPr/>
    </dgm:pt>
    <dgm:pt modelId="{1C2040D9-2A60-43BA-9A16-E8822476F211}" type="pres">
      <dgm:prSet presAssocID="{7FD0C861-838E-40AD-B45B-6EBA52550EAA}" presName="Name8" presStyleCnt="0"/>
      <dgm:spPr>
        <a:scene3d>
          <a:camera prst="orthographicFront"/>
          <a:lightRig rig="threePt" dir="t"/>
        </a:scene3d>
        <a:sp3d>
          <a:bevelT/>
        </a:sp3d>
      </dgm:spPr>
    </dgm:pt>
    <dgm:pt modelId="{83F2F19B-BC13-413A-86EC-EF571EF76074}" type="pres">
      <dgm:prSet presAssocID="{7FD0C861-838E-40AD-B45B-6EBA52550EAA}" presName="level" presStyleLbl="node1" presStyleIdx="0" presStyleCnt="3">
        <dgm:presLayoutVars>
          <dgm:chMax val="1"/>
          <dgm:bulletEnabled val="1"/>
        </dgm:presLayoutVars>
      </dgm:prSet>
      <dgm:spPr/>
      <dgm:t>
        <a:bodyPr/>
        <a:lstStyle/>
        <a:p>
          <a:endParaRPr lang="en-US"/>
        </a:p>
      </dgm:t>
    </dgm:pt>
    <dgm:pt modelId="{551B8EFC-CA7F-4138-96DC-D7ADDC29E9AD}" type="pres">
      <dgm:prSet presAssocID="{7FD0C861-838E-40AD-B45B-6EBA52550EAA}" presName="levelTx" presStyleLbl="revTx" presStyleIdx="0" presStyleCnt="0">
        <dgm:presLayoutVars>
          <dgm:chMax val="1"/>
          <dgm:bulletEnabled val="1"/>
        </dgm:presLayoutVars>
      </dgm:prSet>
      <dgm:spPr/>
      <dgm:t>
        <a:bodyPr/>
        <a:lstStyle/>
        <a:p>
          <a:endParaRPr lang="en-US"/>
        </a:p>
      </dgm:t>
    </dgm:pt>
    <dgm:pt modelId="{E0AD3444-822C-4ADD-AF6A-BD3ADEB9D05E}" type="pres">
      <dgm:prSet presAssocID="{80F8A7DB-4B75-4643-9899-314998D78B50}" presName="Name8" presStyleCnt="0"/>
      <dgm:spPr>
        <a:scene3d>
          <a:camera prst="orthographicFront"/>
          <a:lightRig rig="threePt" dir="t"/>
        </a:scene3d>
        <a:sp3d>
          <a:bevelT/>
        </a:sp3d>
      </dgm:spPr>
    </dgm:pt>
    <dgm:pt modelId="{BBB77A3D-0C5F-476E-891E-6B244EDAA974}" type="pres">
      <dgm:prSet presAssocID="{80F8A7DB-4B75-4643-9899-314998D78B50}" presName="level" presStyleLbl="node1" presStyleIdx="1" presStyleCnt="3">
        <dgm:presLayoutVars>
          <dgm:chMax val="1"/>
          <dgm:bulletEnabled val="1"/>
        </dgm:presLayoutVars>
      </dgm:prSet>
      <dgm:spPr/>
      <dgm:t>
        <a:bodyPr/>
        <a:lstStyle/>
        <a:p>
          <a:endParaRPr lang="en-US"/>
        </a:p>
      </dgm:t>
    </dgm:pt>
    <dgm:pt modelId="{B18EAA29-B4F1-47D9-8613-6077E2A681D2}" type="pres">
      <dgm:prSet presAssocID="{80F8A7DB-4B75-4643-9899-314998D78B50}" presName="levelTx" presStyleLbl="revTx" presStyleIdx="0" presStyleCnt="0">
        <dgm:presLayoutVars>
          <dgm:chMax val="1"/>
          <dgm:bulletEnabled val="1"/>
        </dgm:presLayoutVars>
      </dgm:prSet>
      <dgm:spPr/>
      <dgm:t>
        <a:bodyPr/>
        <a:lstStyle/>
        <a:p>
          <a:endParaRPr lang="en-US"/>
        </a:p>
      </dgm:t>
    </dgm:pt>
    <dgm:pt modelId="{CBFC766F-2EC8-404A-AC9E-526A68540D5B}" type="pres">
      <dgm:prSet presAssocID="{29FB76BA-6CC7-4284-A9C0-48A44C242ED2}" presName="Name8" presStyleCnt="0"/>
      <dgm:spPr>
        <a:scene3d>
          <a:camera prst="orthographicFront"/>
          <a:lightRig rig="threePt" dir="t"/>
        </a:scene3d>
        <a:sp3d>
          <a:bevelT/>
        </a:sp3d>
      </dgm:spPr>
    </dgm:pt>
    <dgm:pt modelId="{75DC10B2-ABE2-4AF3-AC0F-4930604028CA}" type="pres">
      <dgm:prSet presAssocID="{29FB76BA-6CC7-4284-A9C0-48A44C242ED2}" presName="level" presStyleLbl="node1" presStyleIdx="2" presStyleCnt="3">
        <dgm:presLayoutVars>
          <dgm:chMax val="1"/>
          <dgm:bulletEnabled val="1"/>
        </dgm:presLayoutVars>
      </dgm:prSet>
      <dgm:spPr/>
      <dgm:t>
        <a:bodyPr/>
        <a:lstStyle/>
        <a:p>
          <a:endParaRPr lang="en-US"/>
        </a:p>
      </dgm:t>
    </dgm:pt>
    <dgm:pt modelId="{543C76EB-5AC2-45D4-8E0F-857A287413FF}" type="pres">
      <dgm:prSet presAssocID="{29FB76BA-6CC7-4284-A9C0-48A44C242ED2}" presName="levelTx" presStyleLbl="revTx" presStyleIdx="0" presStyleCnt="0">
        <dgm:presLayoutVars>
          <dgm:chMax val="1"/>
          <dgm:bulletEnabled val="1"/>
        </dgm:presLayoutVars>
      </dgm:prSet>
      <dgm:spPr/>
      <dgm:t>
        <a:bodyPr/>
        <a:lstStyle/>
        <a:p>
          <a:endParaRPr lang="en-US"/>
        </a:p>
      </dgm:t>
    </dgm:pt>
  </dgm:ptLst>
  <dgm:cxnLst>
    <dgm:cxn modelId="{AEFB73F8-8E61-4C3A-979F-F00C39ECCBE5}" type="presOf" srcId="{29FB76BA-6CC7-4284-A9C0-48A44C242ED2}" destId="{75DC10B2-ABE2-4AF3-AC0F-4930604028CA}" srcOrd="0" destOrd="0" presId="urn:microsoft.com/office/officeart/2005/8/layout/pyramid1"/>
    <dgm:cxn modelId="{3F2E261B-BB04-400E-9D06-605AED8BE3AA}" type="presOf" srcId="{29FB76BA-6CC7-4284-A9C0-48A44C242ED2}" destId="{543C76EB-5AC2-45D4-8E0F-857A287413FF}" srcOrd="1" destOrd="0" presId="urn:microsoft.com/office/officeart/2005/8/layout/pyramid1"/>
    <dgm:cxn modelId="{1B06AF84-E7D9-4DFF-9321-0BB20A56EC4A}" type="presOf" srcId="{7FD0C861-838E-40AD-B45B-6EBA52550EAA}" destId="{551B8EFC-CA7F-4138-96DC-D7ADDC29E9AD}" srcOrd="1" destOrd="0" presId="urn:microsoft.com/office/officeart/2005/8/layout/pyramid1"/>
    <dgm:cxn modelId="{F309BA6B-FB79-497E-8E3C-135990A16C9D}" type="presOf" srcId="{80F8A7DB-4B75-4643-9899-314998D78B50}" destId="{BBB77A3D-0C5F-476E-891E-6B244EDAA974}" srcOrd="0" destOrd="0" presId="urn:microsoft.com/office/officeart/2005/8/layout/pyramid1"/>
    <dgm:cxn modelId="{33E5AEFB-C8F9-4158-9BE5-A479EC683091}" type="presOf" srcId="{7FD0C861-838E-40AD-B45B-6EBA52550EAA}" destId="{83F2F19B-BC13-413A-86EC-EF571EF76074}" srcOrd="0" destOrd="0" presId="urn:microsoft.com/office/officeart/2005/8/layout/pyramid1"/>
    <dgm:cxn modelId="{1BA377AB-E143-412A-81D7-BFC156F40B5B}" srcId="{5681DC1C-318F-4FF6-84D1-7C920278A6C2}" destId="{29FB76BA-6CC7-4284-A9C0-48A44C242ED2}" srcOrd="2" destOrd="0" parTransId="{54BBA097-EECC-4193-A2C4-DE7269E89096}" sibTransId="{148D3220-60D6-4AA9-9A68-A51FDD5BF172}"/>
    <dgm:cxn modelId="{25F8D895-CA82-46AF-A9A7-739F15FB52B0}" type="presOf" srcId="{5681DC1C-318F-4FF6-84D1-7C920278A6C2}" destId="{EEC21B9E-F10F-44F5-90AA-B19FDCED7F97}" srcOrd="0" destOrd="0" presId="urn:microsoft.com/office/officeart/2005/8/layout/pyramid1"/>
    <dgm:cxn modelId="{72FEB240-74DB-4213-A8E2-1B3F9D1BE6DB}" srcId="{5681DC1C-318F-4FF6-84D1-7C920278A6C2}" destId="{80F8A7DB-4B75-4643-9899-314998D78B50}" srcOrd="1" destOrd="0" parTransId="{DFB46C91-48C2-4562-B31D-7916E4CF4250}" sibTransId="{DE6F41AE-C048-45DF-AAEA-559DF45EA799}"/>
    <dgm:cxn modelId="{A83EEAB1-2E9C-4936-A331-D7B76AB34E9B}" type="presOf" srcId="{80F8A7DB-4B75-4643-9899-314998D78B50}" destId="{B18EAA29-B4F1-47D9-8613-6077E2A681D2}" srcOrd="1" destOrd="0" presId="urn:microsoft.com/office/officeart/2005/8/layout/pyramid1"/>
    <dgm:cxn modelId="{56FDC9CC-A89A-4E8D-9BF3-9ED57DABF5BC}" srcId="{5681DC1C-318F-4FF6-84D1-7C920278A6C2}" destId="{7FD0C861-838E-40AD-B45B-6EBA52550EAA}" srcOrd="0" destOrd="0" parTransId="{B22BF8FB-AED3-48B8-805F-74C86C688E03}" sibTransId="{55235C43-552C-422A-A22D-5E08D9AFE3B1}"/>
    <dgm:cxn modelId="{0E73072C-0D93-44CE-A9D6-BA8468CC960B}" type="presParOf" srcId="{EEC21B9E-F10F-44F5-90AA-B19FDCED7F97}" destId="{1C2040D9-2A60-43BA-9A16-E8822476F211}" srcOrd="0" destOrd="0" presId="urn:microsoft.com/office/officeart/2005/8/layout/pyramid1"/>
    <dgm:cxn modelId="{08C33A80-91C4-46D5-8D6B-7EDB17612AEE}" type="presParOf" srcId="{1C2040D9-2A60-43BA-9A16-E8822476F211}" destId="{83F2F19B-BC13-413A-86EC-EF571EF76074}" srcOrd="0" destOrd="0" presId="urn:microsoft.com/office/officeart/2005/8/layout/pyramid1"/>
    <dgm:cxn modelId="{8BA486FC-3BEB-4749-AF01-96835EC76AF1}" type="presParOf" srcId="{1C2040D9-2A60-43BA-9A16-E8822476F211}" destId="{551B8EFC-CA7F-4138-96DC-D7ADDC29E9AD}" srcOrd="1" destOrd="0" presId="urn:microsoft.com/office/officeart/2005/8/layout/pyramid1"/>
    <dgm:cxn modelId="{F55F964F-89EA-49BD-95F9-3CFD09E789C5}" type="presParOf" srcId="{EEC21B9E-F10F-44F5-90AA-B19FDCED7F97}" destId="{E0AD3444-822C-4ADD-AF6A-BD3ADEB9D05E}" srcOrd="1" destOrd="0" presId="urn:microsoft.com/office/officeart/2005/8/layout/pyramid1"/>
    <dgm:cxn modelId="{CD702233-F934-4176-BE7D-3C574C8EB8E4}" type="presParOf" srcId="{E0AD3444-822C-4ADD-AF6A-BD3ADEB9D05E}" destId="{BBB77A3D-0C5F-476E-891E-6B244EDAA974}" srcOrd="0" destOrd="0" presId="urn:microsoft.com/office/officeart/2005/8/layout/pyramid1"/>
    <dgm:cxn modelId="{5F1468BA-A8A8-4293-AE75-C54B2B9DBF0D}" type="presParOf" srcId="{E0AD3444-822C-4ADD-AF6A-BD3ADEB9D05E}" destId="{B18EAA29-B4F1-47D9-8613-6077E2A681D2}" srcOrd="1" destOrd="0" presId="urn:microsoft.com/office/officeart/2005/8/layout/pyramid1"/>
    <dgm:cxn modelId="{6AEBEF8A-8A62-4BD8-BF4B-DB7B5471BDB9}" type="presParOf" srcId="{EEC21B9E-F10F-44F5-90AA-B19FDCED7F97}" destId="{CBFC766F-2EC8-404A-AC9E-526A68540D5B}" srcOrd="2" destOrd="0" presId="urn:microsoft.com/office/officeart/2005/8/layout/pyramid1"/>
    <dgm:cxn modelId="{F30D4D09-05FC-4471-84DD-25D999622A28}" type="presParOf" srcId="{CBFC766F-2EC8-404A-AC9E-526A68540D5B}" destId="{75DC10B2-ABE2-4AF3-AC0F-4930604028CA}" srcOrd="0" destOrd="0" presId="urn:microsoft.com/office/officeart/2005/8/layout/pyramid1"/>
    <dgm:cxn modelId="{5E2AEB2D-EB17-41CC-8C67-ACE5883940FF}" type="presParOf" srcId="{CBFC766F-2EC8-404A-AC9E-526A68540D5B}" destId="{543C76EB-5AC2-45D4-8E0F-857A287413FF}"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81DC1C-318F-4FF6-84D1-7C920278A6C2}" type="doc">
      <dgm:prSet loTypeId="urn:microsoft.com/office/officeart/2005/8/layout/pyramid1" loCatId="pyramid" qsTypeId="urn:microsoft.com/office/officeart/2005/8/quickstyle/simple1" qsCatId="simple" csTypeId="urn:microsoft.com/office/officeart/2005/8/colors/accent1_2" csCatId="accent1" phldr="1"/>
      <dgm:spPr/>
    </dgm:pt>
    <dgm:pt modelId="{7FD0C861-838E-40AD-B45B-6EBA52550EAA}">
      <dgm:prSet phldrT="[Text]" custT="1"/>
      <dgm:spPr>
        <a:solidFill>
          <a:srgbClr val="00A9AC"/>
        </a:solidFill>
      </dgm:spPr>
      <dgm:t>
        <a:bodyPr/>
        <a:lstStyle/>
        <a:p>
          <a:endParaRPr lang="en-US" sz="4000" dirty="0">
            <a:solidFill>
              <a:schemeClr val="bg1"/>
            </a:solidFill>
            <a:latin typeface="Trebuchet MS" panose="020B0603020202020204" pitchFamily="34" charset="0"/>
          </a:endParaRPr>
        </a:p>
        <a:p>
          <a:r>
            <a:rPr lang="en-US" sz="3600" b="1" dirty="0">
              <a:solidFill>
                <a:schemeClr val="bg1"/>
              </a:solidFill>
              <a:latin typeface="Trebuchet MS" panose="020B0603020202020204" pitchFamily="34" charset="0"/>
            </a:rPr>
            <a:t>MCNs</a:t>
          </a:r>
        </a:p>
        <a:p>
          <a:r>
            <a:rPr lang="en-US" sz="1800" dirty="0">
              <a:solidFill>
                <a:schemeClr val="bg1"/>
              </a:solidFill>
              <a:latin typeface="Trebuchet MS" panose="020B0603020202020204" pitchFamily="34" charset="0"/>
            </a:rPr>
            <a:t>(Aggregate</a:t>
          </a:r>
        </a:p>
        <a:p>
          <a:r>
            <a:rPr lang="en-US" sz="1800" dirty="0">
              <a:solidFill>
                <a:schemeClr val="bg1"/>
              </a:solidFill>
              <a:latin typeface="Trebuchet MS" panose="020B0603020202020204" pitchFamily="34" charset="0"/>
            </a:rPr>
            <a:t> multiple channels)</a:t>
          </a:r>
        </a:p>
      </dgm:t>
    </dgm:pt>
    <dgm:pt modelId="{B22BF8FB-AED3-48B8-805F-74C86C688E03}" type="parTrans" cxnId="{56FDC9CC-A89A-4E8D-9BF3-9ED57DABF5BC}">
      <dgm:prSet/>
      <dgm:spPr/>
      <dgm:t>
        <a:bodyPr/>
        <a:lstStyle/>
        <a:p>
          <a:endParaRPr lang="en-US" sz="1050">
            <a:solidFill>
              <a:schemeClr val="bg1"/>
            </a:solidFill>
          </a:endParaRPr>
        </a:p>
      </dgm:t>
    </dgm:pt>
    <dgm:pt modelId="{55235C43-552C-422A-A22D-5E08D9AFE3B1}" type="sibTrans" cxnId="{56FDC9CC-A89A-4E8D-9BF3-9ED57DABF5BC}">
      <dgm:prSet/>
      <dgm:spPr/>
      <dgm:t>
        <a:bodyPr/>
        <a:lstStyle/>
        <a:p>
          <a:endParaRPr lang="en-US" sz="1050">
            <a:solidFill>
              <a:schemeClr val="bg1"/>
            </a:solidFill>
          </a:endParaRPr>
        </a:p>
      </dgm:t>
    </dgm:pt>
    <dgm:pt modelId="{80F8A7DB-4B75-4643-9899-314998D78B50}">
      <dgm:prSet phldrT="[Text]" custT="1"/>
      <dgm:spPr>
        <a:solidFill>
          <a:srgbClr val="00A9AC"/>
        </a:solidFill>
      </dgm:spPr>
      <dgm:t>
        <a:bodyPr/>
        <a:lstStyle/>
        <a:p>
          <a:r>
            <a:rPr lang="en-US" sz="3600" b="1" dirty="0">
              <a:solidFill>
                <a:schemeClr val="bg1"/>
              </a:solidFill>
              <a:latin typeface="Trebuchet MS" panose="020B0603020202020204" pitchFamily="34" charset="0"/>
            </a:rPr>
            <a:t>Channels</a:t>
          </a:r>
        </a:p>
        <a:p>
          <a:r>
            <a:rPr lang="en-US" sz="1800" b="0" dirty="0">
              <a:solidFill>
                <a:schemeClr val="bg1"/>
              </a:solidFill>
              <a:latin typeface="Trebuchet MS" panose="020B0603020202020204" pitchFamily="34" charset="0"/>
            </a:rPr>
            <a:t>(Can be part of an MCN or not)</a:t>
          </a:r>
        </a:p>
      </dgm:t>
    </dgm:pt>
    <dgm:pt modelId="{DFB46C91-48C2-4562-B31D-7916E4CF4250}" type="parTrans" cxnId="{72FEB240-74DB-4213-A8E2-1B3F9D1BE6DB}">
      <dgm:prSet/>
      <dgm:spPr/>
      <dgm:t>
        <a:bodyPr/>
        <a:lstStyle/>
        <a:p>
          <a:endParaRPr lang="en-US" sz="1050">
            <a:solidFill>
              <a:schemeClr val="bg1"/>
            </a:solidFill>
          </a:endParaRPr>
        </a:p>
      </dgm:t>
    </dgm:pt>
    <dgm:pt modelId="{DE6F41AE-C048-45DF-AAEA-559DF45EA799}" type="sibTrans" cxnId="{72FEB240-74DB-4213-A8E2-1B3F9D1BE6DB}">
      <dgm:prSet/>
      <dgm:spPr/>
      <dgm:t>
        <a:bodyPr/>
        <a:lstStyle/>
        <a:p>
          <a:endParaRPr lang="en-US" sz="1050">
            <a:solidFill>
              <a:schemeClr val="bg1"/>
            </a:solidFill>
          </a:endParaRPr>
        </a:p>
      </dgm:t>
    </dgm:pt>
    <dgm:pt modelId="{29FB76BA-6CC7-4284-A9C0-48A44C242ED2}">
      <dgm:prSet phldrT="[Text]" custT="1"/>
      <dgm:spPr>
        <a:solidFill>
          <a:srgbClr val="00A9AC"/>
        </a:solidFill>
      </dgm:spPr>
      <dgm:t>
        <a:bodyPr/>
        <a:lstStyle/>
        <a:p>
          <a:r>
            <a:rPr lang="en-US" sz="3600" b="1" dirty="0">
              <a:solidFill>
                <a:schemeClr val="bg1"/>
              </a:solidFill>
              <a:latin typeface="Trebuchet MS" panose="020B0603020202020204" pitchFamily="34" charset="0"/>
            </a:rPr>
            <a:t>Videos</a:t>
          </a:r>
        </a:p>
      </dgm:t>
    </dgm:pt>
    <dgm:pt modelId="{54BBA097-EECC-4193-A2C4-DE7269E89096}" type="parTrans" cxnId="{1BA377AB-E143-412A-81D7-BFC156F40B5B}">
      <dgm:prSet/>
      <dgm:spPr/>
      <dgm:t>
        <a:bodyPr/>
        <a:lstStyle/>
        <a:p>
          <a:endParaRPr lang="en-US" sz="1050">
            <a:solidFill>
              <a:schemeClr val="bg1"/>
            </a:solidFill>
          </a:endParaRPr>
        </a:p>
      </dgm:t>
    </dgm:pt>
    <dgm:pt modelId="{148D3220-60D6-4AA9-9A68-A51FDD5BF172}" type="sibTrans" cxnId="{1BA377AB-E143-412A-81D7-BFC156F40B5B}">
      <dgm:prSet/>
      <dgm:spPr/>
      <dgm:t>
        <a:bodyPr/>
        <a:lstStyle/>
        <a:p>
          <a:endParaRPr lang="en-US" sz="1050">
            <a:solidFill>
              <a:schemeClr val="bg1"/>
            </a:solidFill>
          </a:endParaRPr>
        </a:p>
      </dgm:t>
    </dgm:pt>
    <dgm:pt modelId="{EEC21B9E-F10F-44F5-90AA-B19FDCED7F97}" type="pres">
      <dgm:prSet presAssocID="{5681DC1C-318F-4FF6-84D1-7C920278A6C2}" presName="Name0" presStyleCnt="0">
        <dgm:presLayoutVars>
          <dgm:dir/>
          <dgm:animLvl val="lvl"/>
          <dgm:resizeHandles val="exact"/>
        </dgm:presLayoutVars>
      </dgm:prSet>
      <dgm:spPr/>
    </dgm:pt>
    <dgm:pt modelId="{1C2040D9-2A60-43BA-9A16-E8822476F211}" type="pres">
      <dgm:prSet presAssocID="{7FD0C861-838E-40AD-B45B-6EBA52550EAA}" presName="Name8" presStyleCnt="0"/>
      <dgm:spPr/>
    </dgm:pt>
    <dgm:pt modelId="{83F2F19B-BC13-413A-86EC-EF571EF76074}" type="pres">
      <dgm:prSet presAssocID="{7FD0C861-838E-40AD-B45B-6EBA52550EAA}" presName="level" presStyleLbl="node1" presStyleIdx="0" presStyleCnt="3">
        <dgm:presLayoutVars>
          <dgm:chMax val="1"/>
          <dgm:bulletEnabled val="1"/>
        </dgm:presLayoutVars>
      </dgm:prSet>
      <dgm:spPr/>
      <dgm:t>
        <a:bodyPr/>
        <a:lstStyle/>
        <a:p>
          <a:endParaRPr lang="en-US"/>
        </a:p>
      </dgm:t>
    </dgm:pt>
    <dgm:pt modelId="{551B8EFC-CA7F-4138-96DC-D7ADDC29E9AD}" type="pres">
      <dgm:prSet presAssocID="{7FD0C861-838E-40AD-B45B-6EBA52550EAA}" presName="levelTx" presStyleLbl="revTx" presStyleIdx="0" presStyleCnt="0">
        <dgm:presLayoutVars>
          <dgm:chMax val="1"/>
          <dgm:bulletEnabled val="1"/>
        </dgm:presLayoutVars>
      </dgm:prSet>
      <dgm:spPr/>
      <dgm:t>
        <a:bodyPr/>
        <a:lstStyle/>
        <a:p>
          <a:endParaRPr lang="en-US"/>
        </a:p>
      </dgm:t>
    </dgm:pt>
    <dgm:pt modelId="{E0AD3444-822C-4ADD-AF6A-BD3ADEB9D05E}" type="pres">
      <dgm:prSet presAssocID="{80F8A7DB-4B75-4643-9899-314998D78B50}" presName="Name8" presStyleCnt="0"/>
      <dgm:spPr/>
    </dgm:pt>
    <dgm:pt modelId="{BBB77A3D-0C5F-476E-891E-6B244EDAA974}" type="pres">
      <dgm:prSet presAssocID="{80F8A7DB-4B75-4643-9899-314998D78B50}" presName="level" presStyleLbl="node1" presStyleIdx="1" presStyleCnt="3">
        <dgm:presLayoutVars>
          <dgm:chMax val="1"/>
          <dgm:bulletEnabled val="1"/>
        </dgm:presLayoutVars>
      </dgm:prSet>
      <dgm:spPr/>
      <dgm:t>
        <a:bodyPr/>
        <a:lstStyle/>
        <a:p>
          <a:endParaRPr lang="en-US"/>
        </a:p>
      </dgm:t>
    </dgm:pt>
    <dgm:pt modelId="{B18EAA29-B4F1-47D9-8613-6077E2A681D2}" type="pres">
      <dgm:prSet presAssocID="{80F8A7DB-4B75-4643-9899-314998D78B50}" presName="levelTx" presStyleLbl="revTx" presStyleIdx="0" presStyleCnt="0">
        <dgm:presLayoutVars>
          <dgm:chMax val="1"/>
          <dgm:bulletEnabled val="1"/>
        </dgm:presLayoutVars>
      </dgm:prSet>
      <dgm:spPr/>
      <dgm:t>
        <a:bodyPr/>
        <a:lstStyle/>
        <a:p>
          <a:endParaRPr lang="en-US"/>
        </a:p>
      </dgm:t>
    </dgm:pt>
    <dgm:pt modelId="{CBFC766F-2EC8-404A-AC9E-526A68540D5B}" type="pres">
      <dgm:prSet presAssocID="{29FB76BA-6CC7-4284-A9C0-48A44C242ED2}" presName="Name8" presStyleCnt="0"/>
      <dgm:spPr/>
    </dgm:pt>
    <dgm:pt modelId="{75DC10B2-ABE2-4AF3-AC0F-4930604028CA}" type="pres">
      <dgm:prSet presAssocID="{29FB76BA-6CC7-4284-A9C0-48A44C242ED2}" presName="level" presStyleLbl="node1" presStyleIdx="2" presStyleCnt="3">
        <dgm:presLayoutVars>
          <dgm:chMax val="1"/>
          <dgm:bulletEnabled val="1"/>
        </dgm:presLayoutVars>
      </dgm:prSet>
      <dgm:spPr/>
      <dgm:t>
        <a:bodyPr/>
        <a:lstStyle/>
        <a:p>
          <a:endParaRPr lang="en-US"/>
        </a:p>
      </dgm:t>
    </dgm:pt>
    <dgm:pt modelId="{543C76EB-5AC2-45D4-8E0F-857A287413FF}" type="pres">
      <dgm:prSet presAssocID="{29FB76BA-6CC7-4284-A9C0-48A44C242ED2}" presName="levelTx" presStyleLbl="revTx" presStyleIdx="0" presStyleCnt="0">
        <dgm:presLayoutVars>
          <dgm:chMax val="1"/>
          <dgm:bulletEnabled val="1"/>
        </dgm:presLayoutVars>
      </dgm:prSet>
      <dgm:spPr/>
      <dgm:t>
        <a:bodyPr/>
        <a:lstStyle/>
        <a:p>
          <a:endParaRPr lang="en-US"/>
        </a:p>
      </dgm:t>
    </dgm:pt>
  </dgm:ptLst>
  <dgm:cxnLst>
    <dgm:cxn modelId="{AEFB73F8-8E61-4C3A-979F-F00C39ECCBE5}" type="presOf" srcId="{29FB76BA-6CC7-4284-A9C0-48A44C242ED2}" destId="{75DC10B2-ABE2-4AF3-AC0F-4930604028CA}" srcOrd="0" destOrd="0" presId="urn:microsoft.com/office/officeart/2005/8/layout/pyramid1"/>
    <dgm:cxn modelId="{3F2E261B-BB04-400E-9D06-605AED8BE3AA}" type="presOf" srcId="{29FB76BA-6CC7-4284-A9C0-48A44C242ED2}" destId="{543C76EB-5AC2-45D4-8E0F-857A287413FF}" srcOrd="1" destOrd="0" presId="urn:microsoft.com/office/officeart/2005/8/layout/pyramid1"/>
    <dgm:cxn modelId="{1B06AF84-E7D9-4DFF-9321-0BB20A56EC4A}" type="presOf" srcId="{7FD0C861-838E-40AD-B45B-6EBA52550EAA}" destId="{551B8EFC-CA7F-4138-96DC-D7ADDC29E9AD}" srcOrd="1" destOrd="0" presId="urn:microsoft.com/office/officeart/2005/8/layout/pyramid1"/>
    <dgm:cxn modelId="{F309BA6B-FB79-497E-8E3C-135990A16C9D}" type="presOf" srcId="{80F8A7DB-4B75-4643-9899-314998D78B50}" destId="{BBB77A3D-0C5F-476E-891E-6B244EDAA974}" srcOrd="0" destOrd="0" presId="urn:microsoft.com/office/officeart/2005/8/layout/pyramid1"/>
    <dgm:cxn modelId="{33E5AEFB-C8F9-4158-9BE5-A479EC683091}" type="presOf" srcId="{7FD0C861-838E-40AD-B45B-6EBA52550EAA}" destId="{83F2F19B-BC13-413A-86EC-EF571EF76074}" srcOrd="0" destOrd="0" presId="urn:microsoft.com/office/officeart/2005/8/layout/pyramid1"/>
    <dgm:cxn modelId="{1BA377AB-E143-412A-81D7-BFC156F40B5B}" srcId="{5681DC1C-318F-4FF6-84D1-7C920278A6C2}" destId="{29FB76BA-6CC7-4284-A9C0-48A44C242ED2}" srcOrd="2" destOrd="0" parTransId="{54BBA097-EECC-4193-A2C4-DE7269E89096}" sibTransId="{148D3220-60D6-4AA9-9A68-A51FDD5BF172}"/>
    <dgm:cxn modelId="{25F8D895-CA82-46AF-A9A7-739F15FB52B0}" type="presOf" srcId="{5681DC1C-318F-4FF6-84D1-7C920278A6C2}" destId="{EEC21B9E-F10F-44F5-90AA-B19FDCED7F97}" srcOrd="0" destOrd="0" presId="urn:microsoft.com/office/officeart/2005/8/layout/pyramid1"/>
    <dgm:cxn modelId="{72FEB240-74DB-4213-A8E2-1B3F9D1BE6DB}" srcId="{5681DC1C-318F-4FF6-84D1-7C920278A6C2}" destId="{80F8A7DB-4B75-4643-9899-314998D78B50}" srcOrd="1" destOrd="0" parTransId="{DFB46C91-48C2-4562-B31D-7916E4CF4250}" sibTransId="{DE6F41AE-C048-45DF-AAEA-559DF45EA799}"/>
    <dgm:cxn modelId="{A83EEAB1-2E9C-4936-A331-D7B76AB34E9B}" type="presOf" srcId="{80F8A7DB-4B75-4643-9899-314998D78B50}" destId="{B18EAA29-B4F1-47D9-8613-6077E2A681D2}" srcOrd="1" destOrd="0" presId="urn:microsoft.com/office/officeart/2005/8/layout/pyramid1"/>
    <dgm:cxn modelId="{56FDC9CC-A89A-4E8D-9BF3-9ED57DABF5BC}" srcId="{5681DC1C-318F-4FF6-84D1-7C920278A6C2}" destId="{7FD0C861-838E-40AD-B45B-6EBA52550EAA}" srcOrd="0" destOrd="0" parTransId="{B22BF8FB-AED3-48B8-805F-74C86C688E03}" sibTransId="{55235C43-552C-422A-A22D-5E08D9AFE3B1}"/>
    <dgm:cxn modelId="{0E73072C-0D93-44CE-A9D6-BA8468CC960B}" type="presParOf" srcId="{EEC21B9E-F10F-44F5-90AA-B19FDCED7F97}" destId="{1C2040D9-2A60-43BA-9A16-E8822476F211}" srcOrd="0" destOrd="0" presId="urn:microsoft.com/office/officeart/2005/8/layout/pyramid1"/>
    <dgm:cxn modelId="{08C33A80-91C4-46D5-8D6B-7EDB17612AEE}" type="presParOf" srcId="{1C2040D9-2A60-43BA-9A16-E8822476F211}" destId="{83F2F19B-BC13-413A-86EC-EF571EF76074}" srcOrd="0" destOrd="0" presId="urn:microsoft.com/office/officeart/2005/8/layout/pyramid1"/>
    <dgm:cxn modelId="{8BA486FC-3BEB-4749-AF01-96835EC76AF1}" type="presParOf" srcId="{1C2040D9-2A60-43BA-9A16-E8822476F211}" destId="{551B8EFC-CA7F-4138-96DC-D7ADDC29E9AD}" srcOrd="1" destOrd="0" presId="urn:microsoft.com/office/officeart/2005/8/layout/pyramid1"/>
    <dgm:cxn modelId="{F55F964F-89EA-49BD-95F9-3CFD09E789C5}" type="presParOf" srcId="{EEC21B9E-F10F-44F5-90AA-B19FDCED7F97}" destId="{E0AD3444-822C-4ADD-AF6A-BD3ADEB9D05E}" srcOrd="1" destOrd="0" presId="urn:microsoft.com/office/officeart/2005/8/layout/pyramid1"/>
    <dgm:cxn modelId="{CD702233-F934-4176-BE7D-3C574C8EB8E4}" type="presParOf" srcId="{E0AD3444-822C-4ADD-AF6A-BD3ADEB9D05E}" destId="{BBB77A3D-0C5F-476E-891E-6B244EDAA974}" srcOrd="0" destOrd="0" presId="urn:microsoft.com/office/officeart/2005/8/layout/pyramid1"/>
    <dgm:cxn modelId="{5F1468BA-A8A8-4293-AE75-C54B2B9DBF0D}" type="presParOf" srcId="{E0AD3444-822C-4ADD-AF6A-BD3ADEB9D05E}" destId="{B18EAA29-B4F1-47D9-8613-6077E2A681D2}" srcOrd="1" destOrd="0" presId="urn:microsoft.com/office/officeart/2005/8/layout/pyramid1"/>
    <dgm:cxn modelId="{6AEBEF8A-8A62-4BD8-BF4B-DB7B5471BDB9}" type="presParOf" srcId="{EEC21B9E-F10F-44F5-90AA-B19FDCED7F97}" destId="{CBFC766F-2EC8-404A-AC9E-526A68540D5B}" srcOrd="2" destOrd="0" presId="urn:microsoft.com/office/officeart/2005/8/layout/pyramid1"/>
    <dgm:cxn modelId="{F30D4D09-05FC-4471-84DD-25D999622A28}" type="presParOf" srcId="{CBFC766F-2EC8-404A-AC9E-526A68540D5B}" destId="{75DC10B2-ABE2-4AF3-AC0F-4930604028CA}" srcOrd="0" destOrd="0" presId="urn:microsoft.com/office/officeart/2005/8/layout/pyramid1"/>
    <dgm:cxn modelId="{5E2AEB2D-EB17-41CC-8C67-ACE5883940FF}" type="presParOf" srcId="{CBFC766F-2EC8-404A-AC9E-526A68540D5B}" destId="{543C76EB-5AC2-45D4-8E0F-857A287413FF}"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F19B-BC13-413A-86EC-EF571EF76074}">
      <dsp:nvSpPr>
        <dsp:cNvPr id="0" name=""/>
        <dsp:cNvSpPr/>
      </dsp:nvSpPr>
      <dsp:spPr>
        <a:xfrm>
          <a:off x="3764506" y="0"/>
          <a:ext cx="3764506" cy="3646086"/>
        </a:xfrm>
        <a:prstGeom prst="trapezoid">
          <a:avLst>
            <a:gd name="adj" fmla="val 51624"/>
          </a:avLst>
        </a:prstGeom>
        <a:solidFill>
          <a:srgbClr val="00A9AC"/>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a:solidFill>
              <a:schemeClr val="bg1"/>
            </a:solidFill>
            <a:latin typeface="Trebuchet MS" panose="020B0603020202020204" pitchFamily="34" charset="0"/>
          </a:endParaRPr>
        </a:p>
        <a:p>
          <a:pPr lvl="0" algn="ctr" defTabSz="1778000">
            <a:lnSpc>
              <a:spcPct val="90000"/>
            </a:lnSpc>
            <a:spcBef>
              <a:spcPct val="0"/>
            </a:spcBef>
            <a:spcAft>
              <a:spcPct val="35000"/>
            </a:spcAft>
          </a:pPr>
          <a:r>
            <a:rPr lang="en-US" sz="3600" b="1" kern="1200" dirty="0">
              <a:solidFill>
                <a:schemeClr val="bg1"/>
              </a:solidFill>
              <a:latin typeface="Trebuchet MS" panose="020B0603020202020204" pitchFamily="34" charset="0"/>
            </a:rPr>
            <a:t>MCNs</a:t>
          </a:r>
        </a:p>
        <a:p>
          <a:pPr lvl="0" algn="ctr" defTabSz="1778000">
            <a:lnSpc>
              <a:spcPct val="90000"/>
            </a:lnSpc>
            <a:spcBef>
              <a:spcPct val="0"/>
            </a:spcBef>
            <a:spcAft>
              <a:spcPct val="35000"/>
            </a:spcAft>
          </a:pPr>
          <a:r>
            <a:rPr lang="en-US" sz="2000" kern="1200" dirty="0">
              <a:solidFill>
                <a:schemeClr val="bg1"/>
              </a:solidFill>
              <a:latin typeface="Trebuchet MS" panose="020B0603020202020204" pitchFamily="34" charset="0"/>
            </a:rPr>
            <a:t>(Aggregate </a:t>
          </a:r>
        </a:p>
        <a:p>
          <a:pPr lvl="0" algn="ctr" defTabSz="1778000">
            <a:lnSpc>
              <a:spcPct val="90000"/>
            </a:lnSpc>
            <a:spcBef>
              <a:spcPct val="0"/>
            </a:spcBef>
            <a:spcAft>
              <a:spcPct val="35000"/>
            </a:spcAft>
          </a:pPr>
          <a:r>
            <a:rPr lang="en-US" sz="2000" kern="1200" dirty="0">
              <a:solidFill>
                <a:schemeClr val="bg1"/>
              </a:solidFill>
              <a:latin typeface="Trebuchet MS" panose="020B0603020202020204" pitchFamily="34" charset="0"/>
            </a:rPr>
            <a:t>multiple channels)</a:t>
          </a:r>
        </a:p>
      </dsp:txBody>
      <dsp:txXfrm>
        <a:off x="3764506" y="0"/>
        <a:ext cx="3764506" cy="3646086"/>
      </dsp:txXfrm>
    </dsp:sp>
    <dsp:sp modelId="{BBB77A3D-0C5F-476E-891E-6B244EDAA974}">
      <dsp:nvSpPr>
        <dsp:cNvPr id="0" name=""/>
        <dsp:cNvSpPr/>
      </dsp:nvSpPr>
      <dsp:spPr>
        <a:xfrm>
          <a:off x="1882253" y="3646086"/>
          <a:ext cx="7529013" cy="3646086"/>
        </a:xfrm>
        <a:prstGeom prst="trapezoid">
          <a:avLst>
            <a:gd name="adj" fmla="val 51624"/>
          </a:avLst>
        </a:prstGeom>
        <a:solidFill>
          <a:srgbClr val="00A9AC"/>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solidFill>
                <a:schemeClr val="bg1"/>
              </a:solidFill>
              <a:latin typeface="Trebuchet MS" panose="020B0603020202020204" pitchFamily="34" charset="0"/>
            </a:rPr>
            <a:t>Channels</a:t>
          </a:r>
        </a:p>
        <a:p>
          <a:pPr lvl="0" algn="ctr" defTabSz="1600200">
            <a:lnSpc>
              <a:spcPct val="90000"/>
            </a:lnSpc>
            <a:spcBef>
              <a:spcPct val="0"/>
            </a:spcBef>
            <a:spcAft>
              <a:spcPct val="35000"/>
            </a:spcAft>
          </a:pPr>
          <a:r>
            <a:rPr lang="en-US" sz="2000" b="0" kern="1200" dirty="0">
              <a:solidFill>
                <a:schemeClr val="bg1"/>
              </a:solidFill>
              <a:latin typeface="Trebuchet MS" panose="020B0603020202020204" pitchFamily="34" charset="0"/>
            </a:rPr>
            <a:t>(Can be part of an MCN or not)</a:t>
          </a:r>
        </a:p>
      </dsp:txBody>
      <dsp:txXfrm>
        <a:off x="3199830" y="3646086"/>
        <a:ext cx="4893858" cy="3646086"/>
      </dsp:txXfrm>
    </dsp:sp>
    <dsp:sp modelId="{75DC10B2-ABE2-4AF3-AC0F-4930604028CA}">
      <dsp:nvSpPr>
        <dsp:cNvPr id="0" name=""/>
        <dsp:cNvSpPr/>
      </dsp:nvSpPr>
      <dsp:spPr>
        <a:xfrm>
          <a:off x="0" y="7292172"/>
          <a:ext cx="11293520" cy="3646086"/>
        </a:xfrm>
        <a:prstGeom prst="trapezoid">
          <a:avLst>
            <a:gd name="adj" fmla="val 51624"/>
          </a:avLst>
        </a:prstGeom>
        <a:solidFill>
          <a:srgbClr val="00A9AC"/>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solidFill>
                <a:schemeClr val="bg1"/>
              </a:solidFill>
              <a:latin typeface="Trebuchet MS" panose="020B0603020202020204" pitchFamily="34" charset="0"/>
            </a:rPr>
            <a:t>Videos</a:t>
          </a:r>
        </a:p>
      </dsp:txBody>
      <dsp:txXfrm>
        <a:off x="1976365" y="7292172"/>
        <a:ext cx="7340788" cy="3646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F19B-BC13-413A-86EC-EF571EF76074}">
      <dsp:nvSpPr>
        <dsp:cNvPr id="0" name=""/>
        <dsp:cNvSpPr/>
      </dsp:nvSpPr>
      <dsp:spPr>
        <a:xfrm>
          <a:off x="3764506" y="0"/>
          <a:ext cx="3764506" cy="3605784"/>
        </a:xfrm>
        <a:prstGeom prst="trapezoid">
          <a:avLst>
            <a:gd name="adj" fmla="val 52201"/>
          </a:avLst>
        </a:prstGeom>
        <a:solidFill>
          <a:srgbClr val="00A9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a:solidFill>
              <a:schemeClr val="bg1"/>
            </a:solidFill>
            <a:latin typeface="Trebuchet MS" panose="020B0603020202020204" pitchFamily="34" charset="0"/>
          </a:endParaRPr>
        </a:p>
        <a:p>
          <a:pPr lvl="0" algn="ctr" defTabSz="1778000">
            <a:lnSpc>
              <a:spcPct val="90000"/>
            </a:lnSpc>
            <a:spcBef>
              <a:spcPct val="0"/>
            </a:spcBef>
            <a:spcAft>
              <a:spcPct val="35000"/>
            </a:spcAft>
          </a:pPr>
          <a:r>
            <a:rPr lang="en-US" sz="3600" b="1" kern="1200" dirty="0">
              <a:solidFill>
                <a:schemeClr val="bg1"/>
              </a:solidFill>
              <a:latin typeface="Trebuchet MS" panose="020B0603020202020204" pitchFamily="34" charset="0"/>
            </a:rPr>
            <a:t>MCNs</a:t>
          </a:r>
        </a:p>
        <a:p>
          <a:pPr lvl="0" algn="ctr" defTabSz="1778000">
            <a:lnSpc>
              <a:spcPct val="90000"/>
            </a:lnSpc>
            <a:spcBef>
              <a:spcPct val="0"/>
            </a:spcBef>
            <a:spcAft>
              <a:spcPct val="35000"/>
            </a:spcAft>
          </a:pPr>
          <a:r>
            <a:rPr lang="en-US" sz="1800" kern="1200" dirty="0">
              <a:solidFill>
                <a:schemeClr val="bg1"/>
              </a:solidFill>
              <a:latin typeface="Trebuchet MS" panose="020B0603020202020204" pitchFamily="34" charset="0"/>
            </a:rPr>
            <a:t>(Aggregate</a:t>
          </a:r>
        </a:p>
        <a:p>
          <a:pPr lvl="0" algn="ctr" defTabSz="1778000">
            <a:lnSpc>
              <a:spcPct val="90000"/>
            </a:lnSpc>
            <a:spcBef>
              <a:spcPct val="0"/>
            </a:spcBef>
            <a:spcAft>
              <a:spcPct val="35000"/>
            </a:spcAft>
          </a:pPr>
          <a:r>
            <a:rPr lang="en-US" sz="1800" kern="1200" dirty="0">
              <a:solidFill>
                <a:schemeClr val="bg1"/>
              </a:solidFill>
              <a:latin typeface="Trebuchet MS" panose="020B0603020202020204" pitchFamily="34" charset="0"/>
            </a:rPr>
            <a:t> multiple channels)</a:t>
          </a:r>
        </a:p>
      </dsp:txBody>
      <dsp:txXfrm>
        <a:off x="3764506" y="0"/>
        <a:ext cx="3764506" cy="3605784"/>
      </dsp:txXfrm>
    </dsp:sp>
    <dsp:sp modelId="{BBB77A3D-0C5F-476E-891E-6B244EDAA974}">
      <dsp:nvSpPr>
        <dsp:cNvPr id="0" name=""/>
        <dsp:cNvSpPr/>
      </dsp:nvSpPr>
      <dsp:spPr>
        <a:xfrm>
          <a:off x="1882253" y="3605784"/>
          <a:ext cx="7529013" cy="3605784"/>
        </a:xfrm>
        <a:prstGeom prst="trapezoid">
          <a:avLst>
            <a:gd name="adj" fmla="val 52201"/>
          </a:avLst>
        </a:prstGeom>
        <a:solidFill>
          <a:srgbClr val="00A9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solidFill>
                <a:schemeClr val="bg1"/>
              </a:solidFill>
              <a:latin typeface="Trebuchet MS" panose="020B0603020202020204" pitchFamily="34" charset="0"/>
            </a:rPr>
            <a:t>Channels</a:t>
          </a:r>
        </a:p>
        <a:p>
          <a:pPr lvl="0" algn="ctr" defTabSz="1600200">
            <a:lnSpc>
              <a:spcPct val="90000"/>
            </a:lnSpc>
            <a:spcBef>
              <a:spcPct val="0"/>
            </a:spcBef>
            <a:spcAft>
              <a:spcPct val="35000"/>
            </a:spcAft>
          </a:pPr>
          <a:r>
            <a:rPr lang="en-US" sz="1800" b="0" kern="1200" dirty="0">
              <a:solidFill>
                <a:schemeClr val="bg1"/>
              </a:solidFill>
              <a:latin typeface="Trebuchet MS" panose="020B0603020202020204" pitchFamily="34" charset="0"/>
            </a:rPr>
            <a:t>(Can be part of an MCN or not)</a:t>
          </a:r>
        </a:p>
      </dsp:txBody>
      <dsp:txXfrm>
        <a:off x="3199830" y="3605784"/>
        <a:ext cx="4893858" cy="3605784"/>
      </dsp:txXfrm>
    </dsp:sp>
    <dsp:sp modelId="{75DC10B2-ABE2-4AF3-AC0F-4930604028CA}">
      <dsp:nvSpPr>
        <dsp:cNvPr id="0" name=""/>
        <dsp:cNvSpPr/>
      </dsp:nvSpPr>
      <dsp:spPr>
        <a:xfrm>
          <a:off x="0" y="7211568"/>
          <a:ext cx="11293520" cy="3605784"/>
        </a:xfrm>
        <a:prstGeom prst="trapezoid">
          <a:avLst>
            <a:gd name="adj" fmla="val 52201"/>
          </a:avLst>
        </a:prstGeom>
        <a:solidFill>
          <a:srgbClr val="00A9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solidFill>
                <a:schemeClr val="bg1"/>
              </a:solidFill>
              <a:latin typeface="Trebuchet MS" panose="020B0603020202020204" pitchFamily="34" charset="0"/>
            </a:rPr>
            <a:t>Videos</a:t>
          </a:r>
        </a:p>
      </dsp:txBody>
      <dsp:txXfrm>
        <a:off x="1976365" y="7211568"/>
        <a:ext cx="7340788" cy="360578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2847D62-E128-4A25-8CA5-29ADE444FA41}" type="datetimeFigureOut">
              <a:rPr lang="en-US" smtClean="0"/>
              <a:t>5/29/2019</a:t>
            </a:fld>
            <a:endParaRPr lang="en-US"/>
          </a:p>
        </p:txBody>
      </p:sp>
      <p:sp>
        <p:nvSpPr>
          <p:cNvPr id="4" name="Slide Image Placeholder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A27312A-2903-41D3-B4E7-1C2F5036DA01}" type="slidenum">
              <a:rPr lang="en-US" smtClean="0"/>
              <a:t>‹#›</a:t>
            </a:fld>
            <a:endParaRPr lang="en-US"/>
          </a:p>
        </p:txBody>
      </p:sp>
    </p:spTree>
    <p:extLst>
      <p:ext uri="{BB962C8B-B14F-4D97-AF65-F5344CB8AC3E}">
        <p14:creationId xmlns:p14="http://schemas.microsoft.com/office/powerpoint/2010/main" val="383702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4</a:t>
            </a:fld>
            <a:endParaRPr lang="en-US"/>
          </a:p>
        </p:txBody>
      </p:sp>
    </p:spTree>
    <p:extLst>
      <p:ext uri="{BB962C8B-B14F-4D97-AF65-F5344CB8AC3E}">
        <p14:creationId xmlns:p14="http://schemas.microsoft.com/office/powerpoint/2010/main" val="350497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19</a:t>
            </a:fld>
            <a:endParaRPr lang="en-US"/>
          </a:p>
        </p:txBody>
      </p:sp>
    </p:spTree>
    <p:extLst>
      <p:ext uri="{BB962C8B-B14F-4D97-AF65-F5344CB8AC3E}">
        <p14:creationId xmlns:p14="http://schemas.microsoft.com/office/powerpoint/2010/main" val="409133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20</a:t>
            </a:fld>
            <a:endParaRPr lang="en-US"/>
          </a:p>
        </p:txBody>
      </p:sp>
    </p:spTree>
    <p:extLst>
      <p:ext uri="{BB962C8B-B14F-4D97-AF65-F5344CB8AC3E}">
        <p14:creationId xmlns:p14="http://schemas.microsoft.com/office/powerpoint/2010/main" val="424304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pPr/>
              <a:t>22</a:t>
            </a:fld>
            <a:endParaRPr lang="en-US"/>
          </a:p>
        </p:txBody>
      </p:sp>
    </p:spTree>
    <p:extLst>
      <p:ext uri="{BB962C8B-B14F-4D97-AF65-F5344CB8AC3E}">
        <p14:creationId xmlns:p14="http://schemas.microsoft.com/office/powerpoint/2010/main" val="3920190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https://www.istockphoto.com/photo/spring-snow-showers-in-the-alps-gm525961908-92499261</a:t>
            </a:r>
          </a:p>
        </p:txBody>
      </p:sp>
      <p:sp>
        <p:nvSpPr>
          <p:cNvPr id="4" name="Slide Number Placeholder 3"/>
          <p:cNvSpPr>
            <a:spLocks noGrp="1"/>
          </p:cNvSpPr>
          <p:nvPr>
            <p:ph type="sldNum" sz="quarter" idx="10"/>
          </p:nvPr>
        </p:nvSpPr>
        <p:spPr/>
        <p:txBody>
          <a:bodyPr/>
          <a:lstStyle/>
          <a:p>
            <a:fld id="{4A27312A-2903-41D3-B4E7-1C2F5036DA01}" type="slidenum">
              <a:rPr lang="en-US" smtClean="0"/>
              <a:t>23</a:t>
            </a:fld>
            <a:endParaRPr lang="en-US"/>
          </a:p>
        </p:txBody>
      </p:sp>
    </p:spTree>
    <p:extLst>
      <p:ext uri="{BB962C8B-B14F-4D97-AF65-F5344CB8AC3E}">
        <p14:creationId xmlns:p14="http://schemas.microsoft.com/office/powerpoint/2010/main" val="859222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25</a:t>
            </a:fld>
            <a:endParaRPr lang="en-US"/>
          </a:p>
        </p:txBody>
      </p:sp>
    </p:spTree>
    <p:extLst>
      <p:ext uri="{BB962C8B-B14F-4D97-AF65-F5344CB8AC3E}">
        <p14:creationId xmlns:p14="http://schemas.microsoft.com/office/powerpoint/2010/main" val="3496671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28</a:t>
            </a:fld>
            <a:endParaRPr lang="en-US"/>
          </a:p>
        </p:txBody>
      </p:sp>
    </p:spTree>
    <p:extLst>
      <p:ext uri="{BB962C8B-B14F-4D97-AF65-F5344CB8AC3E}">
        <p14:creationId xmlns:p14="http://schemas.microsoft.com/office/powerpoint/2010/main" val="35736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33</a:t>
            </a:fld>
            <a:endParaRPr lang="en-US"/>
          </a:p>
        </p:txBody>
      </p:sp>
    </p:spTree>
    <p:extLst>
      <p:ext uri="{BB962C8B-B14F-4D97-AF65-F5344CB8AC3E}">
        <p14:creationId xmlns:p14="http://schemas.microsoft.com/office/powerpoint/2010/main" val="356378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https://www.istockphoto.com/photo/looking-at-the-laptop-gm841487188-137244913</a:t>
            </a:r>
          </a:p>
          <a:p>
            <a:r>
              <a:rPr lang="en-US" dirty="0"/>
              <a:t>https://www.istockphoto.com/photo/emotional-young-attractive-female-expressing-surprise-gm693209504-128000233</a:t>
            </a:r>
          </a:p>
        </p:txBody>
      </p:sp>
      <p:sp>
        <p:nvSpPr>
          <p:cNvPr id="4" name="Slide Number Placeholder 3"/>
          <p:cNvSpPr>
            <a:spLocks noGrp="1"/>
          </p:cNvSpPr>
          <p:nvPr>
            <p:ph type="sldNum" sz="quarter" idx="10"/>
          </p:nvPr>
        </p:nvSpPr>
        <p:spPr/>
        <p:txBody>
          <a:bodyPr/>
          <a:lstStyle/>
          <a:p>
            <a:fld id="{4A27312A-2903-41D3-B4E7-1C2F5036DA01}" type="slidenum">
              <a:rPr lang="en-US" smtClean="0"/>
              <a:t>35</a:t>
            </a:fld>
            <a:endParaRPr lang="en-US"/>
          </a:p>
        </p:txBody>
      </p:sp>
    </p:spTree>
    <p:extLst>
      <p:ext uri="{BB962C8B-B14F-4D97-AF65-F5344CB8AC3E}">
        <p14:creationId xmlns:p14="http://schemas.microsoft.com/office/powerpoint/2010/main" val="63687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pPr/>
              <a:t>36</a:t>
            </a:fld>
            <a:endParaRPr lang="en-US"/>
          </a:p>
        </p:txBody>
      </p:sp>
    </p:spTree>
    <p:extLst>
      <p:ext uri="{BB962C8B-B14F-4D97-AF65-F5344CB8AC3E}">
        <p14:creationId xmlns:p14="http://schemas.microsoft.com/office/powerpoint/2010/main" val="320928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https://www.istockphoto.com/vector/large-group-of-people-gm853506948-140485047</a:t>
            </a:r>
          </a:p>
        </p:txBody>
      </p:sp>
      <p:sp>
        <p:nvSpPr>
          <p:cNvPr id="4" name="Slide Number Placeholder 3"/>
          <p:cNvSpPr>
            <a:spLocks noGrp="1"/>
          </p:cNvSpPr>
          <p:nvPr>
            <p:ph type="sldNum" sz="quarter" idx="10"/>
          </p:nvPr>
        </p:nvSpPr>
        <p:spPr/>
        <p:txBody>
          <a:bodyPr/>
          <a:lstStyle/>
          <a:p>
            <a:fld id="{23882BC3-AE5F-3043-9FCD-C1F199F164CC}" type="slidenum">
              <a:rPr lang="en-US" smtClean="0"/>
              <a:pPr/>
              <a:t>38</a:t>
            </a:fld>
            <a:endParaRPr lang="en-US"/>
          </a:p>
        </p:txBody>
      </p:sp>
    </p:spTree>
    <p:extLst>
      <p:ext uri="{BB962C8B-B14F-4D97-AF65-F5344CB8AC3E}">
        <p14:creationId xmlns:p14="http://schemas.microsoft.com/office/powerpoint/2010/main" val="297373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5</a:t>
            </a:fld>
            <a:endParaRPr lang="en-US"/>
          </a:p>
        </p:txBody>
      </p:sp>
    </p:spTree>
    <p:extLst>
      <p:ext uri="{BB962C8B-B14F-4D97-AF65-F5344CB8AC3E}">
        <p14:creationId xmlns:p14="http://schemas.microsoft.com/office/powerpoint/2010/main" val="447142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https://www.istockphoto.com/photo/businessman-builds-a-tower-gm515604620-88577133</a:t>
            </a:r>
          </a:p>
          <a:p>
            <a:r>
              <a:rPr lang="en-US" dirty="0"/>
              <a:t>https://www.istockphoto.com/vector/exclamation-point-sign-in-red-triangle-vector-icon-gm894875516-247346339</a:t>
            </a:r>
          </a:p>
          <a:p>
            <a:r>
              <a:rPr lang="en-US" dirty="0"/>
              <a:t>https://www.istockphoto.com/photo/cheerful-young-couple-enjoying-at-home-gm1021841934-274392615</a:t>
            </a:r>
          </a:p>
        </p:txBody>
      </p:sp>
      <p:sp>
        <p:nvSpPr>
          <p:cNvPr id="4" name="Slide Number Placeholder 3"/>
          <p:cNvSpPr>
            <a:spLocks noGrp="1"/>
          </p:cNvSpPr>
          <p:nvPr>
            <p:ph type="sldNum" sz="quarter" idx="10"/>
          </p:nvPr>
        </p:nvSpPr>
        <p:spPr/>
        <p:txBody>
          <a:bodyPr/>
          <a:lstStyle/>
          <a:p>
            <a:fld id="{4A27312A-2903-41D3-B4E7-1C2F5036DA01}" type="slidenum">
              <a:rPr lang="en-US" smtClean="0"/>
              <a:t>41</a:t>
            </a:fld>
            <a:endParaRPr lang="en-US"/>
          </a:p>
        </p:txBody>
      </p:sp>
    </p:spTree>
    <p:extLst>
      <p:ext uri="{BB962C8B-B14F-4D97-AF65-F5344CB8AC3E}">
        <p14:creationId xmlns:p14="http://schemas.microsoft.com/office/powerpoint/2010/main" val="194981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pPr/>
              <a:t>44</a:t>
            </a:fld>
            <a:endParaRPr lang="en-US"/>
          </a:p>
        </p:txBody>
      </p:sp>
    </p:spTree>
    <p:extLst>
      <p:ext uri="{BB962C8B-B14F-4D97-AF65-F5344CB8AC3E}">
        <p14:creationId xmlns:p14="http://schemas.microsoft.com/office/powerpoint/2010/main" val="3929125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42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https://www.istockphoto.com/photo/female-hand-giving-thumbs-up-gm627216922-111032079</a:t>
            </a:r>
          </a:p>
          <a:p>
            <a:r>
              <a:rPr lang="en-US" dirty="0"/>
              <a:t>https://www.istockphoto.com/vector/manifestation-gm499556971-42527774</a:t>
            </a:r>
          </a:p>
          <a:p>
            <a:r>
              <a:rPr lang="en-US" dirty="0"/>
              <a:t>https://www.istockphoto.com/photo/consumer-affairs-gm542084198-96988803</a:t>
            </a:r>
          </a:p>
        </p:txBody>
      </p:sp>
      <p:sp>
        <p:nvSpPr>
          <p:cNvPr id="4" name="Slide Number Placeholder 3"/>
          <p:cNvSpPr>
            <a:spLocks noGrp="1"/>
          </p:cNvSpPr>
          <p:nvPr>
            <p:ph type="sldNum" sz="quarter" idx="10"/>
          </p:nvPr>
        </p:nvSpPr>
        <p:spPr/>
        <p:txBody>
          <a:bodyPr/>
          <a:lstStyle/>
          <a:p>
            <a:fld id="{4A27312A-2903-41D3-B4E7-1C2F5036DA01}" type="slidenum">
              <a:rPr lang="en-US" smtClean="0"/>
              <a:t>11</a:t>
            </a:fld>
            <a:endParaRPr lang="en-US"/>
          </a:p>
        </p:txBody>
      </p:sp>
    </p:spTree>
    <p:extLst>
      <p:ext uri="{BB962C8B-B14F-4D97-AF65-F5344CB8AC3E}">
        <p14:creationId xmlns:p14="http://schemas.microsoft.com/office/powerpoint/2010/main" val="107304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pPr/>
              <a:t>13</a:t>
            </a:fld>
            <a:endParaRPr lang="en-US"/>
          </a:p>
        </p:txBody>
      </p:sp>
    </p:spTree>
    <p:extLst>
      <p:ext uri="{BB962C8B-B14F-4D97-AF65-F5344CB8AC3E}">
        <p14:creationId xmlns:p14="http://schemas.microsoft.com/office/powerpoint/2010/main" val="371449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pPr/>
              <a:t>14</a:t>
            </a:fld>
            <a:endParaRPr lang="en-US"/>
          </a:p>
        </p:txBody>
      </p:sp>
    </p:spTree>
    <p:extLst>
      <p:ext uri="{BB962C8B-B14F-4D97-AF65-F5344CB8AC3E}">
        <p14:creationId xmlns:p14="http://schemas.microsoft.com/office/powerpoint/2010/main" val="36214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https://www.istockphoto.com/photo/question-mark-background-3d-rendering-gm599678244-102932457</a:t>
            </a:r>
          </a:p>
        </p:txBody>
      </p:sp>
      <p:sp>
        <p:nvSpPr>
          <p:cNvPr id="4" name="Slide Number Placeholder 3"/>
          <p:cNvSpPr>
            <a:spLocks noGrp="1"/>
          </p:cNvSpPr>
          <p:nvPr>
            <p:ph type="sldNum" sz="quarter" idx="10"/>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4A27312A-2903-41D3-B4E7-1C2F5036DA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99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7312A-2903-41D3-B4E7-1C2F5036DA01}" type="slidenum">
              <a:rPr lang="en-US" smtClean="0"/>
              <a:t>16</a:t>
            </a:fld>
            <a:endParaRPr lang="en-US"/>
          </a:p>
        </p:txBody>
      </p:sp>
    </p:spTree>
    <p:extLst>
      <p:ext uri="{BB962C8B-B14F-4D97-AF65-F5344CB8AC3E}">
        <p14:creationId xmlns:p14="http://schemas.microsoft.com/office/powerpoint/2010/main" val="86176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https://www.istockphoto.com/photo/the-wooden-diagramme-gm521203912-91259853</a:t>
            </a:r>
          </a:p>
        </p:txBody>
      </p:sp>
      <p:sp>
        <p:nvSpPr>
          <p:cNvPr id="4" name="Slide Number Placeholder 3"/>
          <p:cNvSpPr>
            <a:spLocks noGrp="1"/>
          </p:cNvSpPr>
          <p:nvPr>
            <p:ph type="sldNum" sz="quarter" idx="10"/>
          </p:nvPr>
        </p:nvSpPr>
        <p:spPr/>
        <p:txBody>
          <a:bodyPr/>
          <a:lstStyle/>
          <a:p>
            <a:fld id="{4A27312A-2903-41D3-B4E7-1C2F5036DA01}" type="slidenum">
              <a:rPr lang="en-US" smtClean="0"/>
              <a:t>17</a:t>
            </a:fld>
            <a:endParaRPr lang="en-US"/>
          </a:p>
        </p:txBody>
      </p:sp>
    </p:spTree>
    <p:extLst>
      <p:ext uri="{BB962C8B-B14F-4D97-AF65-F5344CB8AC3E}">
        <p14:creationId xmlns:p14="http://schemas.microsoft.com/office/powerpoint/2010/main" val="34826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172398" indent="0" algn="ctr">
              <a:buNone/>
              <a:defRPr>
                <a:solidFill>
                  <a:schemeClr val="tx1">
                    <a:tint val="75000"/>
                  </a:schemeClr>
                </a:solidFill>
              </a:defRPr>
            </a:lvl2pPr>
            <a:lvl3pPr marL="2344796" indent="0" algn="ctr">
              <a:buNone/>
              <a:defRPr>
                <a:solidFill>
                  <a:schemeClr val="tx1">
                    <a:tint val="75000"/>
                  </a:schemeClr>
                </a:solidFill>
              </a:defRPr>
            </a:lvl3pPr>
            <a:lvl4pPr marL="3517194" indent="0" algn="ctr">
              <a:buNone/>
              <a:defRPr>
                <a:solidFill>
                  <a:schemeClr val="tx1">
                    <a:tint val="75000"/>
                  </a:schemeClr>
                </a:solidFill>
              </a:defRPr>
            </a:lvl4pPr>
            <a:lvl5pPr marL="4689592" indent="0" algn="ctr">
              <a:buNone/>
              <a:defRPr>
                <a:solidFill>
                  <a:schemeClr val="tx1">
                    <a:tint val="75000"/>
                  </a:schemeClr>
                </a:solidFill>
              </a:defRPr>
            </a:lvl5pPr>
            <a:lvl6pPr marL="5861990" indent="0" algn="ctr">
              <a:buNone/>
              <a:defRPr>
                <a:solidFill>
                  <a:schemeClr val="tx1">
                    <a:tint val="75000"/>
                  </a:schemeClr>
                </a:solidFill>
              </a:defRPr>
            </a:lvl6pPr>
            <a:lvl7pPr marL="7034388" indent="0" algn="ctr">
              <a:buNone/>
              <a:defRPr>
                <a:solidFill>
                  <a:schemeClr val="tx1">
                    <a:tint val="75000"/>
                  </a:schemeClr>
                </a:solidFill>
              </a:defRPr>
            </a:lvl7pPr>
            <a:lvl8pPr marL="8206786" indent="0" algn="ctr">
              <a:buNone/>
              <a:defRPr>
                <a:solidFill>
                  <a:schemeClr val="tx1">
                    <a:tint val="75000"/>
                  </a:schemeClr>
                </a:solidFill>
              </a:defRPr>
            </a:lvl8pPr>
            <a:lvl9pPr marL="93791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977A69-B86F-4F9F-B7C4-B854A8A0E70D}"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A7EB5-92ED-433D-BEC8-B26D1DD96FA7}"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5D78C-71B8-4BBA-9FFA-84DD2F2767E1}"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6" y="12379332"/>
            <a:ext cx="8943554"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453028" y="10670128"/>
            <a:ext cx="23459953"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 xmlns:a16="http://schemas.microsoft.com/office/drawing/2014/main" id="{7BD30C78-9913-45B6-ADAC-C56FC7707A7E}"/>
              </a:ext>
            </a:extLst>
          </p:cNvPr>
          <p:cNvSpPr>
            <a:spLocks noGrp="1"/>
          </p:cNvSpPr>
          <p:nvPr>
            <p:ph type="title"/>
          </p:nvPr>
        </p:nvSpPr>
        <p:spPr>
          <a:xfrm>
            <a:off x="1676619" y="730251"/>
            <a:ext cx="21033938" cy="26511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1845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VAB: Risky BUSINESS</a:t>
            </a:r>
          </a:p>
        </p:txBody>
      </p:sp>
    </p:spTree>
    <p:extLst>
      <p:ext uri="{BB962C8B-B14F-4D97-AF65-F5344CB8AC3E}">
        <p14:creationId xmlns:p14="http://schemas.microsoft.com/office/powerpoint/2010/main" val="3453323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5" y="920365"/>
            <a:ext cx="23483948"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7" y="3613708"/>
            <a:ext cx="23483948"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69" y="13242927"/>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8" y="12379332"/>
            <a:ext cx="4586706"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VAB: Risky BUSINESS</a:t>
            </a:r>
          </a:p>
        </p:txBody>
      </p:sp>
    </p:spTree>
    <p:extLst>
      <p:ext uri="{BB962C8B-B14F-4D97-AF65-F5344CB8AC3E}">
        <p14:creationId xmlns:p14="http://schemas.microsoft.com/office/powerpoint/2010/main" val="1320239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Tree>
    <p:extLst>
      <p:ext uri="{BB962C8B-B14F-4D97-AF65-F5344CB8AC3E}">
        <p14:creationId xmlns:p14="http://schemas.microsoft.com/office/powerpoint/2010/main" val="1088366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38592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619" y="730255"/>
            <a:ext cx="21033938" cy="265112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619" y="3651250"/>
            <a:ext cx="21033938"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6618" y="12712705"/>
            <a:ext cx="5487114" cy="730250"/>
          </a:xfrm>
          <a:prstGeom prst="rect">
            <a:avLst/>
          </a:prstGeom>
        </p:spPr>
        <p:txBody>
          <a:bodyPr/>
          <a:lstStyle/>
          <a:p>
            <a:fld id="{2D561B10-46A9-47F3-B732-C654EFDD9641}" type="datetime1">
              <a:rPr lang="en-US" smtClean="0"/>
              <a:t>5/29/2019</a:t>
            </a:fld>
            <a:endParaRPr lang="en-US"/>
          </a:p>
        </p:txBody>
      </p:sp>
      <p:sp>
        <p:nvSpPr>
          <p:cNvPr id="5" name="Footer Placeholder 4"/>
          <p:cNvSpPr>
            <a:spLocks noGrp="1"/>
          </p:cNvSpPr>
          <p:nvPr>
            <p:ph type="ftr" sz="quarter" idx="11"/>
          </p:nvPr>
        </p:nvSpPr>
        <p:spPr>
          <a:xfrm>
            <a:off x="8078252" y="12712705"/>
            <a:ext cx="8230672"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23443" y="12712705"/>
            <a:ext cx="5487114" cy="730250"/>
          </a:xfrm>
          <a:prstGeom prst="rect">
            <a:avLst/>
          </a:prstGeom>
        </p:spPr>
        <p:txBody>
          <a:bodyPr/>
          <a:lstStyle/>
          <a:p>
            <a:fld id="{3A62515F-A571-4526-9A1A-96E514A63B3F}" type="slidenum">
              <a:rPr lang="en-US" smtClean="0"/>
              <a:pPr/>
              <a:t>‹#›</a:t>
            </a:fld>
            <a:endParaRPr lang="en-US"/>
          </a:p>
        </p:txBody>
      </p:sp>
    </p:spTree>
    <p:extLst>
      <p:ext uri="{BB962C8B-B14F-4D97-AF65-F5344CB8AC3E}">
        <p14:creationId xmlns:p14="http://schemas.microsoft.com/office/powerpoint/2010/main" val="228395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3121" y="5576511"/>
            <a:ext cx="1375050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2445" y="7920696"/>
            <a:ext cx="16566663"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36106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139717" y="12712703"/>
            <a:ext cx="22079709" cy="695326"/>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600">
              <a:solidFill>
                <a:prstClr val="white"/>
              </a:solidFill>
            </a:endParaRPr>
          </a:p>
        </p:txBody>
      </p:sp>
      <p:sp>
        <p:nvSpPr>
          <p:cNvPr id="7" name="Subtitle 2"/>
          <p:cNvSpPr txBox="1">
            <a:spLocks/>
          </p:cNvSpPr>
          <p:nvPr userDrawn="1"/>
        </p:nvSpPr>
        <p:spPr>
          <a:xfrm>
            <a:off x="22435357" y="12617453"/>
            <a:ext cx="1477624" cy="835026"/>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z="3600" smtClean="0">
                <a:latin typeface="Trebuchet MS"/>
                <a:cs typeface="Trebuchet MS"/>
              </a:rPr>
              <a:pPr algn="ctr">
                <a:defRPr/>
              </a:pPr>
              <a:t>‹#›</a:t>
            </a:fld>
            <a:endParaRPr lang="en-US" sz="3600" dirty="0">
              <a:latin typeface="Trebuchet MS"/>
              <a:cs typeface="Trebuchet MS"/>
            </a:endParaRPr>
          </a:p>
        </p:txBody>
      </p:sp>
      <p:sp>
        <p:nvSpPr>
          <p:cNvPr id="2" name="Title 1"/>
          <p:cNvSpPr>
            <a:spLocks noGrp="1"/>
          </p:cNvSpPr>
          <p:nvPr>
            <p:ph type="ctrTitle"/>
          </p:nvPr>
        </p:nvSpPr>
        <p:spPr>
          <a:xfrm>
            <a:off x="1603232" y="1135883"/>
            <a:ext cx="14695943" cy="1989090"/>
          </a:xfrm>
          <a:prstGeom prst="rect">
            <a:avLst/>
          </a:prstGeom>
        </p:spPr>
        <p:txBody>
          <a:bodyPr/>
          <a:lstStyle>
            <a:lvl1pPr algn="l">
              <a:defRPr spc="-2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1644289" y="737371"/>
            <a:ext cx="15763394" cy="678874"/>
          </a:xfrm>
          <a:prstGeom prst="rect">
            <a:avLst/>
          </a:prstGeom>
        </p:spPr>
        <p:txBody>
          <a:bodyPr/>
          <a:lstStyle>
            <a:lvl1pPr marL="0" indent="0" algn="l">
              <a:buNone/>
              <a:defRPr sz="3600">
                <a:solidFill>
                  <a:srgbClr val="00AF78"/>
                </a:solidFill>
                <a:latin typeface="Trebuchet MS"/>
                <a:cs typeface="Trebuchet MS"/>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1604647" y="3618347"/>
            <a:ext cx="12580150" cy="5248566"/>
          </a:xfrm>
          <a:prstGeom prst="rect">
            <a:avLst/>
          </a:prstGeom>
        </p:spPr>
        <p:txBody>
          <a:bodyPr vert="horz"/>
          <a:lstStyle>
            <a:lvl1pPr marL="0" indent="0">
              <a:buFontTx/>
              <a:buNone/>
              <a:defRPr sz="44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1644286" y="9280239"/>
            <a:ext cx="12580150" cy="2727038"/>
          </a:xfrm>
          <a:prstGeom prst="rect">
            <a:avLst/>
          </a:prstGeom>
        </p:spPr>
        <p:txBody>
          <a:bodyPr vert="horz"/>
          <a:lstStyle>
            <a:lvl1pPr marL="0" indent="0">
              <a:buFontTx/>
              <a:buNone/>
              <a:defRPr sz="36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1278634" y="12820653"/>
            <a:ext cx="18569818" cy="730250"/>
          </a:xfrm>
          <a:prstGeom prst="rect">
            <a:avLst/>
          </a:prstGeom>
        </p:spPr>
        <p:txBody>
          <a:bodyPr/>
          <a:lstStyle>
            <a:lvl1pPr fontAlgn="auto">
              <a:spcBef>
                <a:spcPts val="0"/>
              </a:spcBef>
              <a:spcAft>
                <a:spcPts val="0"/>
              </a:spcAft>
              <a:defRPr sz="18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412097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5ED8F1-C1AD-44BC-A046-BE102E2CD78F}"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9051" y="10004414"/>
            <a:ext cx="14496833"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928545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9051" y="10004414"/>
            <a:ext cx="14496833"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41121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690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3"/>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EE1D95-16F2-48CD-8246-9FEA5DD92105}"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2CEA3-2056-4BD9-BFD0-D8FD6F59E7B5}" type="slidenum">
              <a:rPr lang="en-US" smtClean="0"/>
              <a:t>‹#›</a:t>
            </a:fld>
            <a:endParaRPr lang="en-US"/>
          </a:p>
        </p:txBody>
      </p:sp>
    </p:spTree>
    <p:extLst>
      <p:ext uri="{BB962C8B-B14F-4D97-AF65-F5344CB8AC3E}">
        <p14:creationId xmlns:p14="http://schemas.microsoft.com/office/powerpoint/2010/main" val="260590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Tree>
    <p:extLst>
      <p:ext uri="{BB962C8B-B14F-4D97-AF65-F5344CB8AC3E}">
        <p14:creationId xmlns:p14="http://schemas.microsoft.com/office/powerpoint/2010/main" val="575037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87" y="920367"/>
            <a:ext cx="23483947"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83842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5"/>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172164" indent="0" algn="ctr">
              <a:buNone/>
              <a:defRPr>
                <a:solidFill>
                  <a:schemeClr val="tx1">
                    <a:tint val="75000"/>
                  </a:schemeClr>
                </a:solidFill>
              </a:defRPr>
            </a:lvl2pPr>
            <a:lvl3pPr marL="2344328" indent="0" algn="ctr">
              <a:buNone/>
              <a:defRPr>
                <a:solidFill>
                  <a:schemeClr val="tx1">
                    <a:tint val="75000"/>
                  </a:schemeClr>
                </a:solidFill>
              </a:defRPr>
            </a:lvl3pPr>
            <a:lvl4pPr marL="3516490" indent="0" algn="ctr">
              <a:buNone/>
              <a:defRPr>
                <a:solidFill>
                  <a:schemeClr val="tx1">
                    <a:tint val="75000"/>
                  </a:schemeClr>
                </a:solidFill>
              </a:defRPr>
            </a:lvl4pPr>
            <a:lvl5pPr marL="4688654" indent="0" algn="ctr">
              <a:buNone/>
              <a:defRPr>
                <a:solidFill>
                  <a:schemeClr val="tx1">
                    <a:tint val="75000"/>
                  </a:schemeClr>
                </a:solidFill>
              </a:defRPr>
            </a:lvl5pPr>
            <a:lvl6pPr marL="5860818" indent="0" algn="ctr">
              <a:buNone/>
              <a:defRPr>
                <a:solidFill>
                  <a:schemeClr val="tx1">
                    <a:tint val="75000"/>
                  </a:schemeClr>
                </a:solidFill>
              </a:defRPr>
            </a:lvl6pPr>
            <a:lvl7pPr marL="7032982" indent="0" algn="ctr">
              <a:buNone/>
              <a:defRPr>
                <a:solidFill>
                  <a:schemeClr val="tx1">
                    <a:tint val="75000"/>
                  </a:schemeClr>
                </a:solidFill>
              </a:defRPr>
            </a:lvl7pPr>
            <a:lvl8pPr marL="8205144" indent="0" algn="ctr">
              <a:buNone/>
              <a:defRPr>
                <a:solidFill>
                  <a:schemeClr val="tx1">
                    <a:tint val="75000"/>
                  </a:schemeClr>
                </a:solidFill>
              </a:defRPr>
            </a:lvl8pPr>
            <a:lvl9pPr marL="937730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73713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956739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2"/>
          </a:xfrm>
        </p:spPr>
        <p:txBody>
          <a:bodyPr anchor="t"/>
          <a:lstStyle>
            <a:lvl1pPr algn="l">
              <a:defRPr sz="10298"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098">
                <a:solidFill>
                  <a:schemeClr val="tx1">
                    <a:tint val="75000"/>
                  </a:schemeClr>
                </a:solidFill>
              </a:defRPr>
            </a:lvl1pPr>
            <a:lvl2pPr marL="1172164" indent="0">
              <a:buNone/>
              <a:defRPr sz="4600">
                <a:solidFill>
                  <a:schemeClr val="tx1">
                    <a:tint val="75000"/>
                  </a:schemeClr>
                </a:solidFill>
              </a:defRPr>
            </a:lvl2pPr>
            <a:lvl3pPr marL="2344328" indent="0">
              <a:buNone/>
              <a:defRPr sz="4100">
                <a:solidFill>
                  <a:schemeClr val="tx1">
                    <a:tint val="75000"/>
                  </a:schemeClr>
                </a:solidFill>
              </a:defRPr>
            </a:lvl3pPr>
            <a:lvl4pPr marL="3516490" indent="0">
              <a:buNone/>
              <a:defRPr sz="3600">
                <a:solidFill>
                  <a:schemeClr val="tx1">
                    <a:tint val="75000"/>
                  </a:schemeClr>
                </a:solidFill>
              </a:defRPr>
            </a:lvl4pPr>
            <a:lvl5pPr marL="4688654" indent="0">
              <a:buNone/>
              <a:defRPr sz="3600">
                <a:solidFill>
                  <a:schemeClr val="tx1">
                    <a:tint val="75000"/>
                  </a:schemeClr>
                </a:solidFill>
              </a:defRPr>
            </a:lvl5pPr>
            <a:lvl6pPr marL="5860818" indent="0">
              <a:buNone/>
              <a:defRPr sz="3600">
                <a:solidFill>
                  <a:schemeClr val="tx1">
                    <a:tint val="75000"/>
                  </a:schemeClr>
                </a:solidFill>
              </a:defRPr>
            </a:lvl6pPr>
            <a:lvl7pPr marL="7032982" indent="0">
              <a:buNone/>
              <a:defRPr sz="3600">
                <a:solidFill>
                  <a:schemeClr val="tx1">
                    <a:tint val="75000"/>
                  </a:schemeClr>
                </a:solidFill>
              </a:defRPr>
            </a:lvl7pPr>
            <a:lvl8pPr marL="8205144" indent="0">
              <a:buNone/>
              <a:defRPr sz="3600">
                <a:solidFill>
                  <a:schemeClr val="tx1">
                    <a:tint val="75000"/>
                  </a:schemeClr>
                </a:solidFill>
              </a:defRPr>
            </a:lvl8pPr>
            <a:lvl9pPr marL="9377308" indent="0">
              <a:buNone/>
              <a:defRPr sz="3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035078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198"/>
            </a:lvl1pPr>
            <a:lvl2pPr>
              <a:defRPr sz="6198"/>
            </a:lvl2pPr>
            <a:lvl3pPr>
              <a:defRPr sz="5098"/>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198"/>
            </a:lvl1pPr>
            <a:lvl2pPr>
              <a:defRPr sz="6198"/>
            </a:lvl2pPr>
            <a:lvl3pPr>
              <a:defRPr sz="5098"/>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6375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2"/>
            <a:ext cx="20729099" cy="2724151"/>
          </a:xfrm>
        </p:spPr>
        <p:txBody>
          <a:bodyPr anchor="t"/>
          <a:lstStyle>
            <a:lvl1pPr algn="l">
              <a:defRPr sz="10300" b="1" cap="all"/>
            </a:lvl1pPr>
          </a:lstStyle>
          <a:p>
            <a:r>
              <a:rPr lang="en-US"/>
              <a:t>Click to edit Master title style</a:t>
            </a:r>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5100">
                <a:solidFill>
                  <a:schemeClr val="tx1">
                    <a:tint val="75000"/>
                  </a:schemeClr>
                </a:solidFill>
              </a:defRPr>
            </a:lvl1pPr>
            <a:lvl2pPr marL="1172398" indent="0">
              <a:buNone/>
              <a:defRPr sz="4600">
                <a:solidFill>
                  <a:schemeClr val="tx1">
                    <a:tint val="75000"/>
                  </a:schemeClr>
                </a:solidFill>
              </a:defRPr>
            </a:lvl2pPr>
            <a:lvl3pPr marL="2344796" indent="0">
              <a:buNone/>
              <a:defRPr sz="4100">
                <a:solidFill>
                  <a:schemeClr val="tx1">
                    <a:tint val="75000"/>
                  </a:schemeClr>
                </a:solidFill>
              </a:defRPr>
            </a:lvl3pPr>
            <a:lvl4pPr marL="3517194" indent="0">
              <a:buNone/>
              <a:defRPr sz="3600">
                <a:solidFill>
                  <a:schemeClr val="tx1">
                    <a:tint val="75000"/>
                  </a:schemeClr>
                </a:solidFill>
              </a:defRPr>
            </a:lvl4pPr>
            <a:lvl5pPr marL="4689592" indent="0">
              <a:buNone/>
              <a:defRPr sz="3600">
                <a:solidFill>
                  <a:schemeClr val="tx1">
                    <a:tint val="75000"/>
                  </a:schemeClr>
                </a:solidFill>
              </a:defRPr>
            </a:lvl5pPr>
            <a:lvl6pPr marL="5861990" indent="0">
              <a:buNone/>
              <a:defRPr sz="3600">
                <a:solidFill>
                  <a:schemeClr val="tx1">
                    <a:tint val="75000"/>
                  </a:schemeClr>
                </a:solidFill>
              </a:defRPr>
            </a:lvl6pPr>
            <a:lvl7pPr marL="7034388" indent="0">
              <a:buNone/>
              <a:defRPr sz="3600">
                <a:solidFill>
                  <a:schemeClr val="tx1">
                    <a:tint val="75000"/>
                  </a:schemeClr>
                </a:solidFill>
              </a:defRPr>
            </a:lvl7pPr>
            <a:lvl8pPr marL="8206786" indent="0">
              <a:buNone/>
              <a:defRPr sz="3600">
                <a:solidFill>
                  <a:schemeClr val="tx1">
                    <a:tint val="75000"/>
                  </a:schemeClr>
                </a:solidFill>
              </a:defRPr>
            </a:lvl8pPr>
            <a:lvl9pPr marL="9379184"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2A3A2-6253-4455-BBCB-466A005F4995}" type="datetime1">
              <a:rPr lang="en-US" smtClean="0"/>
              <a:t>5/29/2019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9" cy="1279524"/>
          </a:xfrm>
        </p:spPr>
        <p:txBody>
          <a:bodyPr anchor="b"/>
          <a:lstStyle>
            <a:lvl1pPr marL="0" indent="0">
              <a:buNone/>
              <a:defRPr sz="6198" b="1"/>
            </a:lvl1pPr>
            <a:lvl2pPr marL="1172164" indent="0">
              <a:buNone/>
              <a:defRPr sz="5098" b="1"/>
            </a:lvl2pPr>
            <a:lvl3pPr marL="2344328" indent="0">
              <a:buNone/>
              <a:defRPr sz="4600" b="1"/>
            </a:lvl3pPr>
            <a:lvl4pPr marL="3516490" indent="0">
              <a:buNone/>
              <a:defRPr sz="4100" b="1"/>
            </a:lvl4pPr>
            <a:lvl5pPr marL="4688654" indent="0">
              <a:buNone/>
              <a:defRPr sz="4100" b="1"/>
            </a:lvl5pPr>
            <a:lvl6pPr marL="5860818" indent="0">
              <a:buNone/>
              <a:defRPr sz="4100" b="1"/>
            </a:lvl6pPr>
            <a:lvl7pPr marL="7032982" indent="0">
              <a:buNone/>
              <a:defRPr sz="4100" b="1"/>
            </a:lvl7pPr>
            <a:lvl8pPr marL="8205144" indent="0">
              <a:buNone/>
              <a:defRPr sz="4100" b="1"/>
            </a:lvl8pPr>
            <a:lvl9pPr marL="9377308"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9" cy="7902576"/>
          </a:xfrm>
        </p:spPr>
        <p:txBody>
          <a:bodyPr/>
          <a:lstStyle>
            <a:lvl1pPr>
              <a:defRPr sz="6198"/>
            </a:lvl1pPr>
            <a:lvl2pPr>
              <a:defRPr sz="5098"/>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2" y="3070228"/>
            <a:ext cx="10779469" cy="1279524"/>
          </a:xfrm>
        </p:spPr>
        <p:txBody>
          <a:bodyPr anchor="b"/>
          <a:lstStyle>
            <a:lvl1pPr marL="0" indent="0">
              <a:buNone/>
              <a:defRPr sz="6198" b="1"/>
            </a:lvl1pPr>
            <a:lvl2pPr marL="1172164" indent="0">
              <a:buNone/>
              <a:defRPr sz="5098" b="1"/>
            </a:lvl2pPr>
            <a:lvl3pPr marL="2344328" indent="0">
              <a:buNone/>
              <a:defRPr sz="4600" b="1"/>
            </a:lvl3pPr>
            <a:lvl4pPr marL="3516490" indent="0">
              <a:buNone/>
              <a:defRPr sz="4100" b="1"/>
            </a:lvl4pPr>
            <a:lvl5pPr marL="4688654" indent="0">
              <a:buNone/>
              <a:defRPr sz="4100" b="1"/>
            </a:lvl5pPr>
            <a:lvl6pPr marL="5860818" indent="0">
              <a:buNone/>
              <a:defRPr sz="4100" b="1"/>
            </a:lvl6pPr>
            <a:lvl7pPr marL="7032982" indent="0">
              <a:buNone/>
              <a:defRPr sz="4100" b="1"/>
            </a:lvl7pPr>
            <a:lvl8pPr marL="8205144" indent="0">
              <a:buNone/>
              <a:defRPr sz="4100" b="1"/>
            </a:lvl8pPr>
            <a:lvl9pPr marL="9377308"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2" y="4349750"/>
            <a:ext cx="10779469" cy="7902576"/>
          </a:xfrm>
        </p:spPr>
        <p:txBody>
          <a:bodyPr/>
          <a:lstStyle>
            <a:lvl1pPr>
              <a:defRPr sz="6198"/>
            </a:lvl1pPr>
            <a:lvl2pPr>
              <a:defRPr sz="5098"/>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769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51444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34036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098" b="1"/>
            </a:lvl1pPr>
          </a:lstStyle>
          <a:p>
            <a:r>
              <a:rPr lang="en-US"/>
              <a:t>Click to edit Master title style</a:t>
            </a:r>
          </a:p>
        </p:txBody>
      </p:sp>
      <p:sp>
        <p:nvSpPr>
          <p:cNvPr id="3" name="Content Placeholder 2"/>
          <p:cNvSpPr>
            <a:spLocks noGrp="1"/>
          </p:cNvSpPr>
          <p:nvPr>
            <p:ph idx="1"/>
          </p:nvPr>
        </p:nvSpPr>
        <p:spPr>
          <a:xfrm>
            <a:off x="9534708" y="546103"/>
            <a:ext cx="13633109" cy="11706226"/>
          </a:xfrm>
        </p:spPr>
        <p:txBody>
          <a:bodyPr/>
          <a:lstStyle>
            <a:lvl1pPr>
              <a:defRPr sz="8198"/>
            </a:lvl1pPr>
            <a:lvl2pPr>
              <a:defRPr sz="7198"/>
            </a:lvl2pPr>
            <a:lvl3pPr>
              <a:defRPr sz="6198"/>
            </a:lvl3pPr>
            <a:lvl4pPr>
              <a:defRPr sz="5098"/>
            </a:lvl4pPr>
            <a:lvl5pPr>
              <a:defRPr sz="5098"/>
            </a:lvl5pPr>
            <a:lvl6pPr>
              <a:defRPr sz="5098"/>
            </a:lvl6pPr>
            <a:lvl7pPr>
              <a:defRPr sz="5098"/>
            </a:lvl7pPr>
            <a:lvl8pPr>
              <a:defRPr sz="5098"/>
            </a:lvl8pPr>
            <a:lvl9pPr>
              <a:defRPr sz="50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3"/>
            <a:ext cx="8023213" cy="9382126"/>
          </a:xfrm>
        </p:spPr>
        <p:txBody>
          <a:bodyPr/>
          <a:lstStyle>
            <a:lvl1pPr marL="0" indent="0">
              <a:buNone/>
              <a:defRPr sz="3600"/>
            </a:lvl1pPr>
            <a:lvl2pPr marL="1172164" indent="0">
              <a:buNone/>
              <a:defRPr sz="3100"/>
            </a:lvl2pPr>
            <a:lvl3pPr marL="2344328" indent="0">
              <a:buNone/>
              <a:defRPr sz="2600"/>
            </a:lvl3pPr>
            <a:lvl4pPr marL="3516490" indent="0">
              <a:buNone/>
              <a:defRPr sz="2300"/>
            </a:lvl4pPr>
            <a:lvl5pPr marL="4688654" indent="0">
              <a:buNone/>
              <a:defRPr sz="2300"/>
            </a:lvl5pPr>
            <a:lvl6pPr marL="5860818" indent="0">
              <a:buNone/>
              <a:defRPr sz="2300"/>
            </a:lvl6pPr>
            <a:lvl7pPr marL="7032982" indent="0">
              <a:buNone/>
              <a:defRPr sz="2300"/>
            </a:lvl7pPr>
            <a:lvl8pPr marL="8205144" indent="0">
              <a:buNone/>
              <a:defRPr sz="2300"/>
            </a:lvl8pPr>
            <a:lvl9pPr marL="9377308" indent="0">
              <a:buNone/>
              <a:defRPr sz="23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17159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8" y="9601201"/>
            <a:ext cx="14632305" cy="1133478"/>
          </a:xfrm>
        </p:spPr>
        <p:txBody>
          <a:bodyPr anchor="b"/>
          <a:lstStyle>
            <a:lvl1pPr algn="l">
              <a:defRPr sz="5098" b="1"/>
            </a:lvl1pPr>
          </a:lstStyle>
          <a:p>
            <a:r>
              <a:rPr lang="en-US"/>
              <a:t>Click to edit Master title style</a:t>
            </a:r>
          </a:p>
        </p:txBody>
      </p:sp>
      <p:sp>
        <p:nvSpPr>
          <p:cNvPr id="3" name="Picture Placeholder 2"/>
          <p:cNvSpPr>
            <a:spLocks noGrp="1"/>
          </p:cNvSpPr>
          <p:nvPr>
            <p:ph type="pic" idx="1"/>
          </p:nvPr>
        </p:nvSpPr>
        <p:spPr>
          <a:xfrm>
            <a:off x="4780058" y="1225550"/>
            <a:ext cx="14632305" cy="8229600"/>
          </a:xfrm>
        </p:spPr>
        <p:txBody>
          <a:bodyPr/>
          <a:lstStyle>
            <a:lvl1pPr marL="0" indent="0">
              <a:buNone/>
              <a:defRPr sz="8198"/>
            </a:lvl1pPr>
            <a:lvl2pPr marL="1172164" indent="0">
              <a:buNone/>
              <a:defRPr sz="7198"/>
            </a:lvl2pPr>
            <a:lvl3pPr marL="2344328" indent="0">
              <a:buNone/>
              <a:defRPr sz="6198"/>
            </a:lvl3pPr>
            <a:lvl4pPr marL="3516490" indent="0">
              <a:buNone/>
              <a:defRPr sz="5098"/>
            </a:lvl4pPr>
            <a:lvl5pPr marL="4688654" indent="0">
              <a:buNone/>
              <a:defRPr sz="5098"/>
            </a:lvl5pPr>
            <a:lvl6pPr marL="5860818" indent="0">
              <a:buNone/>
              <a:defRPr sz="5098"/>
            </a:lvl6pPr>
            <a:lvl7pPr marL="7032982" indent="0">
              <a:buNone/>
              <a:defRPr sz="5098"/>
            </a:lvl7pPr>
            <a:lvl8pPr marL="8205144" indent="0">
              <a:buNone/>
              <a:defRPr sz="5098"/>
            </a:lvl8pPr>
            <a:lvl9pPr marL="9377308" indent="0">
              <a:buNone/>
              <a:defRPr sz="5098"/>
            </a:lvl9pPr>
          </a:lstStyle>
          <a:p>
            <a:endParaRPr lang="en-US"/>
          </a:p>
        </p:txBody>
      </p:sp>
      <p:sp>
        <p:nvSpPr>
          <p:cNvPr id="4" name="Text Placeholder 3"/>
          <p:cNvSpPr>
            <a:spLocks noGrp="1"/>
          </p:cNvSpPr>
          <p:nvPr>
            <p:ph type="body" sz="half" idx="2"/>
          </p:nvPr>
        </p:nvSpPr>
        <p:spPr>
          <a:xfrm>
            <a:off x="4780058" y="10734678"/>
            <a:ext cx="14632305" cy="1609724"/>
          </a:xfrm>
        </p:spPr>
        <p:txBody>
          <a:bodyPr/>
          <a:lstStyle>
            <a:lvl1pPr marL="0" indent="0">
              <a:buNone/>
              <a:defRPr sz="3600"/>
            </a:lvl1pPr>
            <a:lvl2pPr marL="1172164" indent="0">
              <a:buNone/>
              <a:defRPr sz="3100"/>
            </a:lvl2pPr>
            <a:lvl3pPr marL="2344328" indent="0">
              <a:buNone/>
              <a:defRPr sz="2600"/>
            </a:lvl3pPr>
            <a:lvl4pPr marL="3516490" indent="0">
              <a:buNone/>
              <a:defRPr sz="2300"/>
            </a:lvl4pPr>
            <a:lvl5pPr marL="4688654" indent="0">
              <a:buNone/>
              <a:defRPr sz="2300"/>
            </a:lvl5pPr>
            <a:lvl6pPr marL="5860818" indent="0">
              <a:buNone/>
              <a:defRPr sz="2300"/>
            </a:lvl6pPr>
            <a:lvl7pPr marL="7032982" indent="0">
              <a:buNone/>
              <a:defRPr sz="2300"/>
            </a:lvl7pPr>
            <a:lvl8pPr marL="8205144" indent="0">
              <a:buNone/>
              <a:defRPr sz="2300"/>
            </a:lvl8pPr>
            <a:lvl9pPr marL="9377308" indent="0">
              <a:buNone/>
              <a:defRPr sz="23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337186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9701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457200"/>
            <a:ext cx="5487114"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457200"/>
            <a:ext cx="1605489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11297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218" indent="0">
              <a:buNone/>
              <a:defRPr/>
            </a:lvl2pPr>
            <a:lvl3pPr marL="1828434" indent="0">
              <a:buNone/>
              <a:defRPr/>
            </a:lvl3pPr>
            <a:lvl4pPr marL="2742652" indent="0">
              <a:buNone/>
              <a:defRPr/>
            </a:lvl4pPr>
            <a:lvl5pPr marL="3656868"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827" y="12379332"/>
            <a:ext cx="8943554" cy="863596"/>
          </a:xfrm>
          <a:prstGeom prst="rect">
            <a:avLst/>
          </a:prstGeom>
        </p:spPr>
        <p:txBody>
          <a:bodyPr vert="horz"/>
          <a:lstStyle>
            <a:lvl1pPr marL="0" indent="0">
              <a:buNone/>
              <a:defRPr sz="2200" cap="all" baseline="0"/>
            </a:lvl1pPr>
            <a:lvl2pPr marL="914218" indent="0">
              <a:buNone/>
              <a:defRPr/>
            </a:lvl2pPr>
            <a:lvl3pPr marL="1828434" indent="0">
              <a:buNone/>
              <a:defRPr/>
            </a:lvl3pPr>
            <a:lvl4pPr marL="2742652" indent="0">
              <a:buNone/>
              <a:defRPr/>
            </a:lvl4pPr>
            <a:lvl5pPr marL="3656868"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453030" y="10670128"/>
            <a:ext cx="23459952"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6868"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 xmlns:a16="http://schemas.microsoft.com/office/drawing/2014/main" id="{7BD30C78-9913-45B6-ADAC-C56FC7707A7E}"/>
              </a:ext>
            </a:extLst>
          </p:cNvPr>
          <p:cNvSpPr>
            <a:spLocks noGrp="1"/>
          </p:cNvSpPr>
          <p:nvPr>
            <p:ph type="title"/>
          </p:nvPr>
        </p:nvSpPr>
        <p:spPr>
          <a:xfrm>
            <a:off x="1676619" y="730253"/>
            <a:ext cx="21033938" cy="26511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8729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87" y="920367"/>
            <a:ext cx="23483947" cy="2567902"/>
          </a:xfrm>
          <a:prstGeom prst="rect">
            <a:avLst/>
          </a:prstGeom>
        </p:spPr>
        <p:txBody>
          <a:bodyPr/>
          <a:lstStyle>
            <a:lvl1pPr algn="ctr">
              <a:lnSpc>
                <a:spcPts val="5598"/>
              </a:lnSpc>
              <a:defRPr sz="5198"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19" y="3613708"/>
            <a:ext cx="23483947"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8070" y="13242929"/>
            <a:ext cx="14835531" cy="473074"/>
          </a:xfrm>
          <a:prstGeom prst="rect">
            <a:avLst/>
          </a:prstGeom>
        </p:spPr>
        <p:txBody>
          <a:bodyPr vert="horz"/>
          <a:lstStyle>
            <a:lvl1pPr marL="0" indent="0">
              <a:buNone/>
              <a:defRPr sz="1800"/>
            </a:lvl1pPr>
            <a:lvl2pPr marL="914218" indent="0">
              <a:buNone/>
              <a:defRPr/>
            </a:lvl2pPr>
            <a:lvl3pPr marL="1828434" indent="0">
              <a:buNone/>
              <a:defRPr/>
            </a:lvl3pPr>
            <a:lvl4pPr marL="2742652" indent="0">
              <a:buNone/>
              <a:defRPr/>
            </a:lvl4pPr>
            <a:lvl5pPr marL="3656868"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828" y="12379332"/>
            <a:ext cx="4586705" cy="863596"/>
          </a:xfrm>
          <a:prstGeom prst="rect">
            <a:avLst/>
          </a:prstGeom>
        </p:spPr>
        <p:txBody>
          <a:bodyPr vert="horz"/>
          <a:lstStyle>
            <a:lvl1pPr marL="0" indent="0">
              <a:buNone/>
              <a:defRPr sz="2200" cap="all" baseline="0"/>
            </a:lvl1pPr>
            <a:lvl2pPr marL="914218" indent="0">
              <a:buNone/>
              <a:defRPr/>
            </a:lvl2pPr>
            <a:lvl3pPr marL="1828434" indent="0">
              <a:buNone/>
              <a:defRPr/>
            </a:lvl3pPr>
            <a:lvl4pPr marL="2742652" indent="0">
              <a:buNone/>
              <a:defRPr/>
            </a:lvl4pPr>
            <a:lvl5pPr marL="3656868" indent="0">
              <a:buNone/>
              <a:defRPr/>
            </a:lvl5pPr>
          </a:lstStyle>
          <a:p>
            <a:pPr lvl="0"/>
            <a:r>
              <a:rPr lang="en-US" dirty="0"/>
              <a:t>VAB: Risky BUSINESS</a:t>
            </a:r>
          </a:p>
        </p:txBody>
      </p:sp>
    </p:spTree>
    <p:extLst>
      <p:ext uri="{BB962C8B-B14F-4D97-AF65-F5344CB8AC3E}">
        <p14:creationId xmlns:p14="http://schemas.microsoft.com/office/powerpoint/2010/main" val="41313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28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2667000"/>
            <a:ext cx="10771002" cy="7543800"/>
          </a:xfrm>
        </p:spPr>
        <p:txBody>
          <a:bodyPr/>
          <a:lstStyle>
            <a:lvl1pPr>
              <a:defRPr sz="7200"/>
            </a:lvl1pPr>
            <a:lvl2pPr>
              <a:defRPr sz="6200"/>
            </a:lvl2pPr>
            <a:lvl3pPr>
              <a:defRPr sz="51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F391D-5DEB-4CA1-A690-EB79F85F5451}" type="datetime1">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59" y="3070228"/>
            <a:ext cx="10775238"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0" y="3070228"/>
            <a:ext cx="10779470" cy="1279524"/>
          </a:xfrm>
        </p:spPr>
        <p:txBody>
          <a:bodyPr anchor="b"/>
          <a:lstStyle>
            <a:lvl1pPr marL="0" indent="0">
              <a:buNone/>
              <a:defRPr sz="6200" b="1"/>
            </a:lvl1pPr>
            <a:lvl2pPr marL="1172398" indent="0">
              <a:buNone/>
              <a:defRPr sz="5100" b="1"/>
            </a:lvl2pPr>
            <a:lvl3pPr marL="2344796" indent="0">
              <a:buNone/>
              <a:defRPr sz="4600" b="1"/>
            </a:lvl3pPr>
            <a:lvl4pPr marL="3517194" indent="0">
              <a:buNone/>
              <a:defRPr sz="4100" b="1"/>
            </a:lvl4pPr>
            <a:lvl5pPr marL="4689592" indent="0">
              <a:buNone/>
              <a:defRPr sz="4100" b="1"/>
            </a:lvl5pPr>
            <a:lvl6pPr marL="5861990" indent="0">
              <a:buNone/>
              <a:defRPr sz="4100" b="1"/>
            </a:lvl6pPr>
            <a:lvl7pPr marL="7034388" indent="0">
              <a:buNone/>
              <a:defRPr sz="4100" b="1"/>
            </a:lvl7pPr>
            <a:lvl8pPr marL="8206786" indent="0">
              <a:buNone/>
              <a:defRPr sz="4100" b="1"/>
            </a:lvl8pPr>
            <a:lvl9pPr marL="9379184"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8350" y="4349750"/>
            <a:ext cx="10779470" cy="7902576"/>
          </a:xfrm>
        </p:spPr>
        <p:txBody>
          <a:bodyPr/>
          <a:lstStyle>
            <a:lvl1pPr>
              <a:defRPr sz="6200"/>
            </a:lvl1pPr>
            <a:lvl2pPr>
              <a:defRPr sz="51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D5CDDF-A655-46C2-8350-23E18A872F13}" type="datetime1">
              <a:rPr lang="en-US" smtClean="0"/>
              <a:t>5/29/2019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CA2E1B-3195-4DB6-BD40-F0BB9D9B941D}" type="datetime1">
              <a:rPr lang="en-US" smtClean="0"/>
              <a:t>5/29/2019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BFFDB-742F-46A9-9348-8C66E86E2A89}" type="datetime1">
              <a:rPr lang="en-US" smtClean="0"/>
              <a:t>5/29/2019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270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2"/>
            <a:ext cx="8023213" cy="2324100"/>
          </a:xfrm>
        </p:spPr>
        <p:txBody>
          <a:bodyPr anchor="b"/>
          <a:lstStyle>
            <a:lvl1pPr algn="l">
              <a:defRPr sz="5100" b="1"/>
            </a:lvl1pPr>
          </a:lstStyle>
          <a:p>
            <a:r>
              <a:rPr lang="en-US"/>
              <a:t>Click to edit Master title style</a:t>
            </a:r>
          </a:p>
        </p:txBody>
      </p:sp>
      <p:sp>
        <p:nvSpPr>
          <p:cNvPr id="3" name="Content Placeholder 2"/>
          <p:cNvSpPr>
            <a:spLocks noGrp="1"/>
          </p:cNvSpPr>
          <p:nvPr>
            <p:ph idx="1"/>
          </p:nvPr>
        </p:nvSpPr>
        <p:spPr>
          <a:xfrm>
            <a:off x="9534708" y="546101"/>
            <a:ext cx="13633108" cy="11706226"/>
          </a:xfrm>
        </p:spPr>
        <p:txBody>
          <a:bodyPr/>
          <a:lstStyle>
            <a:lvl1pPr>
              <a:defRPr sz="8200"/>
            </a:lvl1pPr>
            <a:lvl2pPr>
              <a:defRPr sz="7200"/>
            </a:lvl2pPr>
            <a:lvl3pPr>
              <a:defRPr sz="6200"/>
            </a:lvl3pPr>
            <a:lvl4pPr>
              <a:defRPr sz="5100"/>
            </a:lvl4pPr>
            <a:lvl5pPr>
              <a:defRPr sz="5100"/>
            </a:lvl5pPr>
            <a:lvl6pPr>
              <a:defRPr sz="5100"/>
            </a:lvl6pPr>
            <a:lvl7pPr>
              <a:defRPr sz="5100"/>
            </a:lvl7pPr>
            <a:lvl8pPr>
              <a:defRPr sz="5100"/>
            </a:lvl8pPr>
            <a:lvl9pPr>
              <a:defRPr sz="5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3" y="2870202"/>
            <a:ext cx="8023213" cy="9382126"/>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548C0A54-B3F0-4005-89D4-49032534A248}" type="datetime1">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7"/>
          </a:xfrm>
        </p:spPr>
        <p:txBody>
          <a:bodyPr anchor="b"/>
          <a:lstStyle>
            <a:lvl1pPr algn="l">
              <a:defRPr sz="5100" b="1"/>
            </a:lvl1pPr>
          </a:lstStyle>
          <a:p>
            <a:r>
              <a:rPr lang="en-US"/>
              <a:t>Click to edit Master title style</a:t>
            </a:r>
          </a:p>
        </p:txBody>
      </p:sp>
      <p:sp>
        <p:nvSpPr>
          <p:cNvPr id="3" name="Picture Placeholder 2"/>
          <p:cNvSpPr>
            <a:spLocks noGrp="1"/>
          </p:cNvSpPr>
          <p:nvPr>
            <p:ph type="pic" idx="1"/>
          </p:nvPr>
        </p:nvSpPr>
        <p:spPr>
          <a:xfrm>
            <a:off x="4780057" y="1225550"/>
            <a:ext cx="14632305" cy="8229600"/>
          </a:xfrm>
        </p:spPr>
        <p:txBody>
          <a:bodyPr/>
          <a:lstStyle>
            <a:lvl1pPr marL="0" indent="0">
              <a:buNone/>
              <a:defRPr sz="8200"/>
            </a:lvl1pPr>
            <a:lvl2pPr marL="1172398" indent="0">
              <a:buNone/>
              <a:defRPr sz="7200"/>
            </a:lvl2pPr>
            <a:lvl3pPr marL="2344796" indent="0">
              <a:buNone/>
              <a:defRPr sz="6200"/>
            </a:lvl3pPr>
            <a:lvl4pPr marL="3517194" indent="0">
              <a:buNone/>
              <a:defRPr sz="5100"/>
            </a:lvl4pPr>
            <a:lvl5pPr marL="4689592" indent="0">
              <a:buNone/>
              <a:defRPr sz="5100"/>
            </a:lvl5pPr>
            <a:lvl6pPr marL="5861990" indent="0">
              <a:buNone/>
              <a:defRPr sz="5100"/>
            </a:lvl6pPr>
            <a:lvl7pPr marL="7034388" indent="0">
              <a:buNone/>
              <a:defRPr sz="5100"/>
            </a:lvl7pPr>
            <a:lvl8pPr marL="8206786" indent="0">
              <a:buNone/>
              <a:defRPr sz="5100"/>
            </a:lvl8pPr>
            <a:lvl9pPr marL="9379184" indent="0">
              <a:buNone/>
              <a:defRPr sz="5100"/>
            </a:lvl9pPr>
          </a:lstStyle>
          <a:p>
            <a:endParaRPr lang="en-US"/>
          </a:p>
        </p:txBody>
      </p:sp>
      <p:sp>
        <p:nvSpPr>
          <p:cNvPr id="4" name="Text Placeholder 3"/>
          <p:cNvSpPr>
            <a:spLocks noGrp="1"/>
          </p:cNvSpPr>
          <p:nvPr>
            <p:ph type="body" sz="half" idx="2"/>
          </p:nvPr>
        </p:nvSpPr>
        <p:spPr>
          <a:xfrm>
            <a:off x="4780057" y="10734677"/>
            <a:ext cx="14632305" cy="1609723"/>
          </a:xfrm>
        </p:spPr>
        <p:txBody>
          <a:bodyPr/>
          <a:lstStyle>
            <a:lvl1pPr marL="0" indent="0">
              <a:buNone/>
              <a:defRPr sz="3600"/>
            </a:lvl1pPr>
            <a:lvl2pPr marL="1172398" indent="0">
              <a:buNone/>
              <a:defRPr sz="3100"/>
            </a:lvl2pPr>
            <a:lvl3pPr marL="2344796" indent="0">
              <a:buNone/>
              <a:defRPr sz="2600"/>
            </a:lvl3pPr>
            <a:lvl4pPr marL="3517194" indent="0">
              <a:buNone/>
              <a:defRPr sz="2300"/>
            </a:lvl4pPr>
            <a:lvl5pPr marL="4689592" indent="0">
              <a:buNone/>
              <a:defRPr sz="2300"/>
            </a:lvl5pPr>
            <a:lvl6pPr marL="5861990" indent="0">
              <a:buNone/>
              <a:defRPr sz="2300"/>
            </a:lvl6pPr>
            <a:lvl7pPr marL="7034388" indent="0">
              <a:buNone/>
              <a:defRPr sz="2300"/>
            </a:lvl7pPr>
            <a:lvl8pPr marL="8206786" indent="0">
              <a:buNone/>
              <a:defRPr sz="2300"/>
            </a:lvl8pPr>
            <a:lvl9pPr marL="9379184"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fld id="{890F22A1-DE0F-420F-B062-413F2313B83D}" type="datetime1">
              <a:rPr lang="en-US" smtClean="0"/>
              <a:t>5/29/2019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jpe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0"/>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59" y="12712703"/>
            <a:ext cx="5690341"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fld id="{63386206-2FE4-42A3-9F6D-45F359F7FA1B}" type="datetime1">
              <a:rPr lang="en-US" smtClean="0"/>
              <a:t>5/29/2019</a:t>
            </a:fld>
            <a:endParaRPr lang="en-US"/>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Lst>
  <p:hf hdr="0" ftr="0" dt="0"/>
  <p:txStyles>
    <p:titleStyle>
      <a:lvl1pPr algn="ctr" defTabSz="1172398" rtl="0" eaLnBrk="1" latinLnBrk="0" hangingPunct="1">
        <a:spcBef>
          <a:spcPct val="0"/>
        </a:spcBef>
        <a:buNone/>
        <a:defRPr sz="11300" kern="1200">
          <a:solidFill>
            <a:schemeClr val="tx1"/>
          </a:solidFill>
          <a:latin typeface="+mj-lt"/>
          <a:ea typeface="+mj-ea"/>
          <a:cs typeface="+mj-cs"/>
        </a:defRPr>
      </a:lvl1pPr>
    </p:titleStyle>
    <p:body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6608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4969" y="13241866"/>
            <a:ext cx="1480065"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3157190285"/>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359" y="3200401"/>
            <a:ext cx="21948458"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2285" y="12712705"/>
            <a:ext cx="7722605"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5"/>
            <a:ext cx="5690341"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1315727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sldNum="0" hdr="0" ftr="0"/>
  <p:txStyles>
    <p:titleStyle>
      <a:lvl1pPr algn="ctr" defTabSz="1172164" rtl="0" eaLnBrk="1" latinLnBrk="0" hangingPunct="1">
        <a:spcBef>
          <a:spcPct val="0"/>
        </a:spcBef>
        <a:buNone/>
        <a:defRPr sz="11298" kern="1200">
          <a:solidFill>
            <a:schemeClr val="tx1"/>
          </a:solidFill>
          <a:latin typeface="+mj-lt"/>
          <a:ea typeface="+mj-ea"/>
          <a:cs typeface="+mj-cs"/>
        </a:defRPr>
      </a:lvl1pPr>
    </p:titleStyle>
    <p:bodyStyle>
      <a:lvl1pPr marL="879122" indent="-879122" algn="l" defTabSz="1172164" rtl="0" eaLnBrk="1" latinLnBrk="0" hangingPunct="1">
        <a:spcBef>
          <a:spcPct val="20000"/>
        </a:spcBef>
        <a:buFont typeface="Arial"/>
        <a:buChar char="•"/>
        <a:defRPr sz="8198" kern="1200">
          <a:solidFill>
            <a:schemeClr val="tx1"/>
          </a:solidFill>
          <a:latin typeface="+mn-lt"/>
          <a:ea typeface="+mn-ea"/>
          <a:cs typeface="+mn-cs"/>
        </a:defRPr>
      </a:lvl1pPr>
      <a:lvl2pPr marL="1904766" indent="-732602" algn="l" defTabSz="1172164" rtl="0" eaLnBrk="1" latinLnBrk="0" hangingPunct="1">
        <a:spcBef>
          <a:spcPct val="20000"/>
        </a:spcBef>
        <a:buFont typeface="Arial"/>
        <a:buChar char="–"/>
        <a:defRPr sz="7198" kern="1200">
          <a:solidFill>
            <a:schemeClr val="tx1"/>
          </a:solidFill>
          <a:latin typeface="+mn-lt"/>
          <a:ea typeface="+mn-ea"/>
          <a:cs typeface="+mn-cs"/>
        </a:defRPr>
      </a:lvl2pPr>
      <a:lvl3pPr marL="2930408" indent="-586082" algn="l" defTabSz="1172164" rtl="0" eaLnBrk="1" latinLnBrk="0" hangingPunct="1">
        <a:spcBef>
          <a:spcPct val="20000"/>
        </a:spcBef>
        <a:buFont typeface="Arial"/>
        <a:buChar char="•"/>
        <a:defRPr sz="6198" kern="1200">
          <a:solidFill>
            <a:schemeClr val="tx1"/>
          </a:solidFill>
          <a:latin typeface="+mn-lt"/>
          <a:ea typeface="+mn-ea"/>
          <a:cs typeface="+mn-cs"/>
        </a:defRPr>
      </a:lvl3pPr>
      <a:lvl4pPr marL="4102572" indent="-586082" algn="l" defTabSz="1172164" rtl="0" eaLnBrk="1" latinLnBrk="0" hangingPunct="1">
        <a:spcBef>
          <a:spcPct val="20000"/>
        </a:spcBef>
        <a:buFont typeface="Arial"/>
        <a:buChar char="–"/>
        <a:defRPr sz="5098" kern="1200">
          <a:solidFill>
            <a:schemeClr val="tx1"/>
          </a:solidFill>
          <a:latin typeface="+mn-lt"/>
          <a:ea typeface="+mn-ea"/>
          <a:cs typeface="+mn-cs"/>
        </a:defRPr>
      </a:lvl4pPr>
      <a:lvl5pPr marL="5274736" indent="-586082" algn="l" defTabSz="1172164" rtl="0" eaLnBrk="1" latinLnBrk="0" hangingPunct="1">
        <a:spcBef>
          <a:spcPct val="20000"/>
        </a:spcBef>
        <a:buFont typeface="Arial"/>
        <a:buChar char="»"/>
        <a:defRPr sz="5098" kern="1200">
          <a:solidFill>
            <a:schemeClr val="tx1"/>
          </a:solidFill>
          <a:latin typeface="+mn-lt"/>
          <a:ea typeface="+mn-ea"/>
          <a:cs typeface="+mn-cs"/>
        </a:defRPr>
      </a:lvl5pPr>
      <a:lvl6pPr marL="6446900" indent="-586082" algn="l" defTabSz="1172164" rtl="0" eaLnBrk="1" latinLnBrk="0" hangingPunct="1">
        <a:spcBef>
          <a:spcPct val="20000"/>
        </a:spcBef>
        <a:buFont typeface="Arial"/>
        <a:buChar char="•"/>
        <a:defRPr sz="5098" kern="1200">
          <a:solidFill>
            <a:schemeClr val="tx1"/>
          </a:solidFill>
          <a:latin typeface="+mn-lt"/>
          <a:ea typeface="+mn-ea"/>
          <a:cs typeface="+mn-cs"/>
        </a:defRPr>
      </a:lvl6pPr>
      <a:lvl7pPr marL="7619062" indent="-586082" algn="l" defTabSz="1172164" rtl="0" eaLnBrk="1" latinLnBrk="0" hangingPunct="1">
        <a:spcBef>
          <a:spcPct val="20000"/>
        </a:spcBef>
        <a:buFont typeface="Arial"/>
        <a:buChar char="•"/>
        <a:defRPr sz="5098" kern="1200">
          <a:solidFill>
            <a:schemeClr val="tx1"/>
          </a:solidFill>
          <a:latin typeface="+mn-lt"/>
          <a:ea typeface="+mn-ea"/>
          <a:cs typeface="+mn-cs"/>
        </a:defRPr>
      </a:lvl7pPr>
      <a:lvl8pPr marL="8791226" indent="-586082" algn="l" defTabSz="1172164" rtl="0" eaLnBrk="1" latinLnBrk="0" hangingPunct="1">
        <a:spcBef>
          <a:spcPct val="20000"/>
        </a:spcBef>
        <a:buFont typeface="Arial"/>
        <a:buChar char="•"/>
        <a:defRPr sz="5098" kern="1200">
          <a:solidFill>
            <a:schemeClr val="tx1"/>
          </a:solidFill>
          <a:latin typeface="+mn-lt"/>
          <a:ea typeface="+mn-ea"/>
          <a:cs typeface="+mn-cs"/>
        </a:defRPr>
      </a:lvl8pPr>
      <a:lvl9pPr marL="9963390" indent="-586082" algn="l" defTabSz="1172164" rtl="0" eaLnBrk="1" latinLnBrk="0" hangingPunct="1">
        <a:spcBef>
          <a:spcPct val="20000"/>
        </a:spcBef>
        <a:buFont typeface="Arial"/>
        <a:buChar char="•"/>
        <a:defRPr sz="5098" kern="1200">
          <a:solidFill>
            <a:schemeClr val="tx1"/>
          </a:solidFill>
          <a:latin typeface="+mn-lt"/>
          <a:ea typeface="+mn-ea"/>
          <a:cs typeface="+mn-cs"/>
        </a:defRPr>
      </a:lvl9pPr>
    </p:bodyStyle>
    <p:otherStyle>
      <a:defPPr>
        <a:defRPr lang="en-US"/>
      </a:defPPr>
      <a:lvl1pPr marL="0" algn="l" defTabSz="1172164" rtl="0" eaLnBrk="1" latinLnBrk="0" hangingPunct="1">
        <a:defRPr sz="4600" kern="1200">
          <a:solidFill>
            <a:schemeClr val="tx1"/>
          </a:solidFill>
          <a:latin typeface="+mn-lt"/>
          <a:ea typeface="+mn-ea"/>
          <a:cs typeface="+mn-cs"/>
        </a:defRPr>
      </a:lvl1pPr>
      <a:lvl2pPr marL="1172164" algn="l" defTabSz="1172164" rtl="0" eaLnBrk="1" latinLnBrk="0" hangingPunct="1">
        <a:defRPr sz="4600" kern="1200">
          <a:solidFill>
            <a:schemeClr val="tx1"/>
          </a:solidFill>
          <a:latin typeface="+mn-lt"/>
          <a:ea typeface="+mn-ea"/>
          <a:cs typeface="+mn-cs"/>
        </a:defRPr>
      </a:lvl2pPr>
      <a:lvl3pPr marL="2344328" algn="l" defTabSz="1172164" rtl="0" eaLnBrk="1" latinLnBrk="0" hangingPunct="1">
        <a:defRPr sz="4600" kern="1200">
          <a:solidFill>
            <a:schemeClr val="tx1"/>
          </a:solidFill>
          <a:latin typeface="+mn-lt"/>
          <a:ea typeface="+mn-ea"/>
          <a:cs typeface="+mn-cs"/>
        </a:defRPr>
      </a:lvl3pPr>
      <a:lvl4pPr marL="3516490" algn="l" defTabSz="1172164" rtl="0" eaLnBrk="1" latinLnBrk="0" hangingPunct="1">
        <a:defRPr sz="4600" kern="1200">
          <a:solidFill>
            <a:schemeClr val="tx1"/>
          </a:solidFill>
          <a:latin typeface="+mn-lt"/>
          <a:ea typeface="+mn-ea"/>
          <a:cs typeface="+mn-cs"/>
        </a:defRPr>
      </a:lvl4pPr>
      <a:lvl5pPr marL="4688654" algn="l" defTabSz="1172164" rtl="0" eaLnBrk="1" latinLnBrk="0" hangingPunct="1">
        <a:defRPr sz="4600" kern="1200">
          <a:solidFill>
            <a:schemeClr val="tx1"/>
          </a:solidFill>
          <a:latin typeface="+mn-lt"/>
          <a:ea typeface="+mn-ea"/>
          <a:cs typeface="+mn-cs"/>
        </a:defRPr>
      </a:lvl5pPr>
      <a:lvl6pPr marL="5860818" algn="l" defTabSz="1172164" rtl="0" eaLnBrk="1" latinLnBrk="0" hangingPunct="1">
        <a:defRPr sz="4600" kern="1200">
          <a:solidFill>
            <a:schemeClr val="tx1"/>
          </a:solidFill>
          <a:latin typeface="+mn-lt"/>
          <a:ea typeface="+mn-ea"/>
          <a:cs typeface="+mn-cs"/>
        </a:defRPr>
      </a:lvl6pPr>
      <a:lvl7pPr marL="7032982" algn="l" defTabSz="1172164" rtl="0" eaLnBrk="1" latinLnBrk="0" hangingPunct="1">
        <a:defRPr sz="4600" kern="1200">
          <a:solidFill>
            <a:schemeClr val="tx1"/>
          </a:solidFill>
          <a:latin typeface="+mn-lt"/>
          <a:ea typeface="+mn-ea"/>
          <a:cs typeface="+mn-cs"/>
        </a:defRPr>
      </a:lvl7pPr>
      <a:lvl8pPr marL="8205144" algn="l" defTabSz="1172164" rtl="0" eaLnBrk="1" latinLnBrk="0" hangingPunct="1">
        <a:defRPr sz="4600" kern="1200">
          <a:solidFill>
            <a:schemeClr val="tx1"/>
          </a:solidFill>
          <a:latin typeface="+mn-lt"/>
          <a:ea typeface="+mn-ea"/>
          <a:cs typeface="+mn-cs"/>
        </a:defRPr>
      </a:lvl8pPr>
      <a:lvl9pPr marL="9377308" algn="l" defTabSz="1172164" rtl="0" eaLnBrk="1" latinLnBrk="0" hangingPunct="1">
        <a:defRPr sz="4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3.png"/><Relationship Id="rId3" Type="http://schemas.openxmlformats.org/officeDocument/2006/relationships/image" Target="../media/image62.png"/><Relationship Id="rId21" Type="http://schemas.openxmlformats.org/officeDocument/2006/relationships/image" Target="../media/image78.pn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2.png"/><Relationship Id="rId2" Type="http://schemas.openxmlformats.org/officeDocument/2006/relationships/image" Target="../media/image61.png"/><Relationship Id="rId16" Type="http://schemas.openxmlformats.org/officeDocument/2006/relationships/image" Target="../media/image74.png"/><Relationship Id="rId20" Type="http://schemas.openxmlformats.org/officeDocument/2006/relationships/image" Target="../media/image77.png"/><Relationship Id="rId29"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69.png"/><Relationship Id="rId24" Type="http://schemas.openxmlformats.org/officeDocument/2006/relationships/image" Target="../media/image81.png"/><Relationship Id="rId5" Type="http://schemas.openxmlformats.org/officeDocument/2006/relationships/image" Target="../media/image64.jpeg"/><Relationship Id="rId15" Type="http://schemas.openxmlformats.org/officeDocument/2006/relationships/image" Target="../media/image73.png"/><Relationship Id="rId23" Type="http://schemas.openxmlformats.org/officeDocument/2006/relationships/image" Target="../media/image80.png"/><Relationship Id="rId28" Type="http://schemas.openxmlformats.org/officeDocument/2006/relationships/image" Target="../media/image84.png"/><Relationship Id="rId10" Type="http://schemas.openxmlformats.org/officeDocument/2006/relationships/image" Target="../media/image17.png"/><Relationship Id="rId19" Type="http://schemas.openxmlformats.org/officeDocument/2006/relationships/image" Target="../media/image22.png"/><Relationship Id="rId31" Type="http://schemas.openxmlformats.org/officeDocument/2006/relationships/image" Target="../media/image87.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2.png"/><Relationship Id="rId22" Type="http://schemas.openxmlformats.org/officeDocument/2006/relationships/image" Target="../media/image79.png"/><Relationship Id="rId27" Type="http://schemas.openxmlformats.org/officeDocument/2006/relationships/image" Target="../media/image10.png"/><Relationship Id="rId30"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diagramData" Target="../diagrams/data1.xml"/><Relationship Id="rId21" Type="http://schemas.openxmlformats.org/officeDocument/2006/relationships/image" Target="../media/image10.png"/><Relationship Id="rId7" Type="http://schemas.microsoft.com/office/2007/relationships/diagramDrawing" Target="../diagrams/drawing1.xml"/><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9.xml"/><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100.png"/><Relationship Id="rId5" Type="http://schemas.openxmlformats.org/officeDocument/2006/relationships/diagramQuickStyle" Target="../diagrams/quickStyle1.xml"/><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diagramLayout" Target="../diagrams/layout1.xml"/><Relationship Id="rId9" Type="http://schemas.openxmlformats.org/officeDocument/2006/relationships/image" Target="../media/image98.png"/><Relationship Id="rId14"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5.png"/><Relationship Id="rId2" Type="http://schemas.openxmlformats.org/officeDocument/2006/relationships/image" Target="../media/image110.jpg"/><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114.png"/><Relationship Id="rId5" Type="http://schemas.openxmlformats.org/officeDocument/2006/relationships/diagramQuickStyle" Target="../diagrams/quickStyle2.xml"/><Relationship Id="rId10" Type="http://schemas.openxmlformats.org/officeDocument/2006/relationships/image" Target="../media/image113.png"/><Relationship Id="rId4" Type="http://schemas.openxmlformats.org/officeDocument/2006/relationships/diagramLayout" Target="../diagrams/layout2.xml"/><Relationship Id="rId9"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7.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12.xml"/><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12.xml"/><Relationship Id="rId6" Type="http://schemas.openxmlformats.org/officeDocument/2006/relationships/image" Target="../media/image120.png"/><Relationship Id="rId11" Type="http://schemas.openxmlformats.org/officeDocument/2006/relationships/image" Target="../media/image125.png"/><Relationship Id="rId24" Type="http://schemas.openxmlformats.org/officeDocument/2006/relationships/image" Target="../media/image10.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37.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6.png"/></Relationships>
</file>

<file path=ppt/slides/_rels/slide2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39.jpe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48.png"/><Relationship Id="rId5" Type="http://schemas.openxmlformats.org/officeDocument/2006/relationships/image" Target="../media/image147.png"/><Relationship Id="rId4" Type="http://schemas.microsoft.com/office/2007/relationships/hdphoto" Target="../media/hdphoto1.wdp"/><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18" Type="http://schemas.openxmlformats.org/officeDocument/2006/relationships/image" Target="../media/image167.png"/><Relationship Id="rId3" Type="http://schemas.openxmlformats.org/officeDocument/2006/relationships/image" Target="../media/image152.png"/><Relationship Id="rId21" Type="http://schemas.openxmlformats.org/officeDocument/2006/relationships/image" Target="../media/image170.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image" Target="../media/image151.jpeg"/><Relationship Id="rId16" Type="http://schemas.openxmlformats.org/officeDocument/2006/relationships/image" Target="../media/image165.png"/><Relationship Id="rId20"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19" Type="http://schemas.openxmlformats.org/officeDocument/2006/relationships/image" Target="../media/image168.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 Id="rId22"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png"/><Relationship Id="rId18" Type="http://schemas.openxmlformats.org/officeDocument/2006/relationships/image" Target="../media/image186.png"/><Relationship Id="rId26" Type="http://schemas.openxmlformats.org/officeDocument/2006/relationships/image" Target="../media/image10.png"/><Relationship Id="rId3" Type="http://schemas.openxmlformats.org/officeDocument/2006/relationships/image" Target="../media/image171.png"/><Relationship Id="rId21" Type="http://schemas.openxmlformats.org/officeDocument/2006/relationships/image" Target="../media/image189.png"/><Relationship Id="rId7" Type="http://schemas.openxmlformats.org/officeDocument/2006/relationships/image" Target="../media/image175.png"/><Relationship Id="rId12" Type="http://schemas.openxmlformats.org/officeDocument/2006/relationships/image" Target="../media/image180.jpeg"/><Relationship Id="rId17" Type="http://schemas.openxmlformats.org/officeDocument/2006/relationships/image" Target="../media/image185.png"/><Relationship Id="rId25" Type="http://schemas.openxmlformats.org/officeDocument/2006/relationships/image" Target="../media/image193.jpeg"/><Relationship Id="rId2" Type="http://schemas.openxmlformats.org/officeDocument/2006/relationships/notesSlide" Target="../notesSlides/notesSlide15.xml"/><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slideLayout" Target="../slideLayouts/slideLayout12.xml"/><Relationship Id="rId6" Type="http://schemas.openxmlformats.org/officeDocument/2006/relationships/image" Target="../media/image174.jpeg"/><Relationship Id="rId11" Type="http://schemas.openxmlformats.org/officeDocument/2006/relationships/image" Target="../media/image179.png"/><Relationship Id="rId24" Type="http://schemas.openxmlformats.org/officeDocument/2006/relationships/image" Target="../media/image192.png"/><Relationship Id="rId5" Type="http://schemas.openxmlformats.org/officeDocument/2006/relationships/image" Target="../media/image173.png"/><Relationship Id="rId15" Type="http://schemas.openxmlformats.org/officeDocument/2006/relationships/image" Target="../media/image183.png"/><Relationship Id="rId23" Type="http://schemas.openxmlformats.org/officeDocument/2006/relationships/image" Target="../media/image191.png"/><Relationship Id="rId10" Type="http://schemas.openxmlformats.org/officeDocument/2006/relationships/image" Target="../media/image178.jpeg"/><Relationship Id="rId19" Type="http://schemas.openxmlformats.org/officeDocument/2006/relationships/image" Target="../media/image187.png"/><Relationship Id="rId4" Type="http://schemas.openxmlformats.org/officeDocument/2006/relationships/image" Target="../media/image172.jpe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s>
</file>

<file path=ppt/slides/_rels/slide2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3" Type="http://schemas.openxmlformats.org/officeDocument/2006/relationships/image" Target="../media/image199.jpeg"/><Relationship Id="rId7" Type="http://schemas.openxmlformats.org/officeDocument/2006/relationships/image" Target="../media/image203.jpeg"/><Relationship Id="rId12" Type="http://schemas.openxmlformats.org/officeDocument/2006/relationships/image" Target="../media/image208.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02.jpeg"/><Relationship Id="rId11" Type="http://schemas.openxmlformats.org/officeDocument/2006/relationships/image" Target="../media/image207.jpeg"/><Relationship Id="rId5" Type="http://schemas.openxmlformats.org/officeDocument/2006/relationships/image" Target="../media/image201.jpeg"/><Relationship Id="rId10" Type="http://schemas.openxmlformats.org/officeDocument/2006/relationships/image" Target="../media/image206.jpeg"/><Relationship Id="rId4" Type="http://schemas.openxmlformats.org/officeDocument/2006/relationships/image" Target="../media/image200.png"/><Relationship Id="rId9" Type="http://schemas.openxmlformats.org/officeDocument/2006/relationships/image" Target="../media/image205.jpe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13" Type="http://schemas.openxmlformats.org/officeDocument/2006/relationships/image" Target="../media/image219.png"/><Relationship Id="rId18" Type="http://schemas.openxmlformats.org/officeDocument/2006/relationships/image" Target="../media/image224.png"/><Relationship Id="rId26" Type="http://schemas.openxmlformats.org/officeDocument/2006/relationships/image" Target="../media/image232.png"/><Relationship Id="rId39" Type="http://schemas.openxmlformats.org/officeDocument/2006/relationships/image" Target="../media/image245.png"/><Relationship Id="rId21" Type="http://schemas.openxmlformats.org/officeDocument/2006/relationships/image" Target="../media/image227.png"/><Relationship Id="rId34" Type="http://schemas.openxmlformats.org/officeDocument/2006/relationships/image" Target="../media/image240.png"/><Relationship Id="rId42" Type="http://schemas.openxmlformats.org/officeDocument/2006/relationships/image" Target="../media/image248.png"/><Relationship Id="rId47" Type="http://schemas.openxmlformats.org/officeDocument/2006/relationships/image" Target="../media/image253.png"/><Relationship Id="rId50" Type="http://schemas.openxmlformats.org/officeDocument/2006/relationships/image" Target="../media/image256.png"/><Relationship Id="rId55" Type="http://schemas.openxmlformats.org/officeDocument/2006/relationships/image" Target="../media/image10.png"/><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23.png"/><Relationship Id="rId25" Type="http://schemas.openxmlformats.org/officeDocument/2006/relationships/image" Target="../media/image231.png"/><Relationship Id="rId33" Type="http://schemas.openxmlformats.org/officeDocument/2006/relationships/image" Target="../media/image239.jpeg"/><Relationship Id="rId38" Type="http://schemas.openxmlformats.org/officeDocument/2006/relationships/image" Target="../media/image244.png"/><Relationship Id="rId46" Type="http://schemas.openxmlformats.org/officeDocument/2006/relationships/image" Target="../media/image252.png"/><Relationship Id="rId2" Type="http://schemas.openxmlformats.org/officeDocument/2006/relationships/notesSlide" Target="../notesSlides/notesSlide16.xml"/><Relationship Id="rId16" Type="http://schemas.openxmlformats.org/officeDocument/2006/relationships/image" Target="../media/image222.png"/><Relationship Id="rId20" Type="http://schemas.openxmlformats.org/officeDocument/2006/relationships/image" Target="../media/image226.png"/><Relationship Id="rId29" Type="http://schemas.openxmlformats.org/officeDocument/2006/relationships/image" Target="../media/image235.png"/><Relationship Id="rId41" Type="http://schemas.openxmlformats.org/officeDocument/2006/relationships/image" Target="../media/image247.png"/><Relationship Id="rId54" Type="http://schemas.openxmlformats.org/officeDocument/2006/relationships/image" Target="../media/image26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17.png"/><Relationship Id="rId24" Type="http://schemas.openxmlformats.org/officeDocument/2006/relationships/image" Target="../media/image230.jpeg"/><Relationship Id="rId32" Type="http://schemas.openxmlformats.org/officeDocument/2006/relationships/image" Target="../media/image238.png"/><Relationship Id="rId37" Type="http://schemas.openxmlformats.org/officeDocument/2006/relationships/image" Target="../media/image243.png"/><Relationship Id="rId40" Type="http://schemas.openxmlformats.org/officeDocument/2006/relationships/image" Target="../media/image246.png"/><Relationship Id="rId45" Type="http://schemas.openxmlformats.org/officeDocument/2006/relationships/image" Target="../media/image251.png"/><Relationship Id="rId53" Type="http://schemas.openxmlformats.org/officeDocument/2006/relationships/image" Target="../media/image259.png"/><Relationship Id="rId5" Type="http://schemas.openxmlformats.org/officeDocument/2006/relationships/image" Target="../media/image212.png"/><Relationship Id="rId15" Type="http://schemas.openxmlformats.org/officeDocument/2006/relationships/image" Target="../media/image221.png"/><Relationship Id="rId23" Type="http://schemas.openxmlformats.org/officeDocument/2006/relationships/image" Target="../media/image229.png"/><Relationship Id="rId28" Type="http://schemas.openxmlformats.org/officeDocument/2006/relationships/image" Target="../media/image234.png"/><Relationship Id="rId36" Type="http://schemas.openxmlformats.org/officeDocument/2006/relationships/image" Target="../media/image242.png"/><Relationship Id="rId49" Type="http://schemas.openxmlformats.org/officeDocument/2006/relationships/image" Target="../media/image255.png"/><Relationship Id="rId10" Type="http://schemas.openxmlformats.org/officeDocument/2006/relationships/image" Target="../media/image216.jpeg"/><Relationship Id="rId19" Type="http://schemas.openxmlformats.org/officeDocument/2006/relationships/image" Target="../media/image225.png"/><Relationship Id="rId31" Type="http://schemas.openxmlformats.org/officeDocument/2006/relationships/image" Target="../media/image237.png"/><Relationship Id="rId44" Type="http://schemas.openxmlformats.org/officeDocument/2006/relationships/image" Target="../media/image250.png"/><Relationship Id="rId52" Type="http://schemas.openxmlformats.org/officeDocument/2006/relationships/image" Target="../media/image258.png"/><Relationship Id="rId4" Type="http://schemas.openxmlformats.org/officeDocument/2006/relationships/image" Target="../media/image211.png"/><Relationship Id="rId9" Type="http://schemas.openxmlformats.org/officeDocument/2006/relationships/image" Target="../media/image215.jpeg"/><Relationship Id="rId14" Type="http://schemas.openxmlformats.org/officeDocument/2006/relationships/image" Target="../media/image220.png"/><Relationship Id="rId22" Type="http://schemas.openxmlformats.org/officeDocument/2006/relationships/image" Target="../media/image228.jpeg"/><Relationship Id="rId27" Type="http://schemas.openxmlformats.org/officeDocument/2006/relationships/image" Target="../media/image233.jpeg"/><Relationship Id="rId30" Type="http://schemas.openxmlformats.org/officeDocument/2006/relationships/image" Target="../media/image236.png"/><Relationship Id="rId35" Type="http://schemas.openxmlformats.org/officeDocument/2006/relationships/image" Target="../media/image241.png"/><Relationship Id="rId43" Type="http://schemas.openxmlformats.org/officeDocument/2006/relationships/image" Target="../media/image249.png"/><Relationship Id="rId48" Type="http://schemas.openxmlformats.org/officeDocument/2006/relationships/image" Target="../media/image254.png"/><Relationship Id="rId8" Type="http://schemas.openxmlformats.org/officeDocument/2006/relationships/image" Target="../media/image214.png"/><Relationship Id="rId51" Type="http://schemas.openxmlformats.org/officeDocument/2006/relationships/image" Target="../media/image257.png"/><Relationship Id="rId3" Type="http://schemas.openxmlformats.org/officeDocument/2006/relationships/image" Target="../media/image2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63.jpeg"/></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65.png"/><Relationship Id="rId4" Type="http://schemas.openxmlformats.org/officeDocument/2006/relationships/image" Target="../media/image264.png"/></Relationships>
</file>

<file path=ppt/slides/_rels/slide37.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image" Target="../media/image267.jpeg"/><Relationship Id="rId7" Type="http://schemas.openxmlformats.org/officeDocument/2006/relationships/image" Target="../media/image10.png"/><Relationship Id="rId2" Type="http://schemas.openxmlformats.org/officeDocument/2006/relationships/image" Target="../media/image266.jpe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jpeg"/><Relationship Id="rId4" Type="http://schemas.openxmlformats.org/officeDocument/2006/relationships/image" Target="../media/image268.jpeg"/><Relationship Id="rId9" Type="http://schemas.openxmlformats.org/officeDocument/2006/relationships/image" Target="../media/image272.jpeg"/></Relationships>
</file>

<file path=ppt/slides/_rels/slide38.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78.png"/></Relationships>
</file>

<file path=ppt/slides/_rels/slide41.xml.rels><?xml version="1.0" encoding="UTF-8" standalone="yes"?>
<Relationships xmlns="http://schemas.openxmlformats.org/package/2006/relationships"><Relationship Id="rId3" Type="http://schemas.openxmlformats.org/officeDocument/2006/relationships/image" Target="../media/image279.jp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2.jpg"/><Relationship Id="rId5" Type="http://schemas.openxmlformats.org/officeDocument/2006/relationships/image" Target="../media/image281.jpg"/><Relationship Id="rId4" Type="http://schemas.openxmlformats.org/officeDocument/2006/relationships/image" Target="../media/image280.png"/></Relationships>
</file>

<file path=ppt/slides/_rels/slide4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43.xml.rels><?xml version="1.0" encoding="UTF-8" standalone="yes"?>
<Relationships xmlns="http://schemas.openxmlformats.org/package/2006/relationships"><Relationship Id="rId8" Type="http://schemas.openxmlformats.org/officeDocument/2006/relationships/hyperlink" Target="https://twitter.com/videoadbureau" TargetMode="External"/><Relationship Id="rId3" Type="http://schemas.openxmlformats.org/officeDocument/2006/relationships/hyperlink" Target="https://twitter.com/VideoAdBureau" TargetMode="External"/><Relationship Id="rId7" Type="http://schemas.openxmlformats.org/officeDocument/2006/relationships/image" Target="../media/image289.png"/><Relationship Id="rId2" Type="http://schemas.openxmlformats.org/officeDocument/2006/relationships/image" Target="../media/image287.jpeg"/><Relationship Id="rId1" Type="http://schemas.openxmlformats.org/officeDocument/2006/relationships/slideLayout" Target="../slideLayouts/slideLayout39.xml"/><Relationship Id="rId6" Type="http://schemas.openxmlformats.org/officeDocument/2006/relationships/hyperlink" Target="https://www.linkedin.com/company/videoadvertisingbureauvab/" TargetMode="External"/><Relationship Id="rId5" Type="http://schemas.openxmlformats.org/officeDocument/2006/relationships/image" Target="../media/image288.png"/><Relationship Id="rId4" Type="http://schemas.openxmlformats.org/officeDocument/2006/relationships/hyperlink" Target="https://www.thevab.com/mailing-list/" TargetMode="External"/><Relationship Id="rId9" Type="http://schemas.openxmlformats.org/officeDocument/2006/relationships/image" Target="../media/image290.png"/></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6"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blip>
          <a:srcRect/>
          <a:stretch>
            <a:fillRect/>
          </a:stretch>
        </a:blipFill>
        <a:effectLst/>
      </p:bgPr>
    </p:bg>
    <p:spTree>
      <p:nvGrpSpPr>
        <p:cNvPr id="1" name=""/>
        <p:cNvGrpSpPr/>
        <p:nvPr/>
      </p:nvGrpSpPr>
      <p:grpSpPr>
        <a:xfrm>
          <a:off x="0" y="0"/>
          <a:ext cx="0" cy="0"/>
          <a:chOff x="0" y="0"/>
          <a:chExt cx="0" cy="0"/>
        </a:xfrm>
      </p:grpSpPr>
      <p:pic>
        <p:nvPicPr>
          <p:cNvPr id="4" name="Picture 3" descr="Slide-1-Box-Ed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46143" y="5219699"/>
            <a:ext cx="482600" cy="5930900"/>
          </a:xfrm>
          <a:prstGeom prst="rect">
            <a:avLst/>
          </a:prstGeom>
        </p:spPr>
      </p:pic>
      <p:sp>
        <p:nvSpPr>
          <p:cNvPr id="6" name="Rectangle 5"/>
          <p:cNvSpPr/>
          <p:nvPr/>
        </p:nvSpPr>
        <p:spPr>
          <a:xfrm>
            <a:off x="4000586" y="5219699"/>
            <a:ext cx="16489191" cy="5930900"/>
          </a:xfrm>
          <a:prstGeom prst="rect">
            <a:avLst/>
          </a:prstGeom>
          <a:solidFill>
            <a:schemeClr val="tx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6413639" y="5778500"/>
            <a:ext cx="11472582"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500" normalizeH="0" baseline="0" noProof="0" dirty="0">
                <a:ln>
                  <a:noFill/>
                </a:ln>
                <a:solidFill>
                  <a:srgbClr val="00A9AC"/>
                </a:solidFill>
                <a:effectLst/>
                <a:uLnTx/>
                <a:uFillTx/>
                <a:latin typeface="Trebuchet MS"/>
                <a:ea typeface="+mn-ea"/>
                <a:cs typeface="Trebuchet MS"/>
              </a:rPr>
              <a:t>VIDEO ADVERTISING BUREAU - REPORT 2019</a:t>
            </a:r>
          </a:p>
        </p:txBody>
      </p:sp>
      <p:sp>
        <p:nvSpPr>
          <p:cNvPr id="8" name="TextBox 7"/>
          <p:cNvSpPr txBox="1"/>
          <p:nvPr/>
        </p:nvSpPr>
        <p:spPr>
          <a:xfrm>
            <a:off x="6566039" y="6433354"/>
            <a:ext cx="11472582" cy="4770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Trebuchet MS"/>
                <a:ea typeface="+mn-ea"/>
                <a:cs typeface="Trebuchet MS"/>
              </a:rPr>
              <a:t>.................</a:t>
            </a:r>
          </a:p>
        </p:txBody>
      </p:sp>
      <p:sp>
        <p:nvSpPr>
          <p:cNvPr id="9" name="TextBox 8"/>
          <p:cNvSpPr txBox="1"/>
          <p:nvPr/>
        </p:nvSpPr>
        <p:spPr>
          <a:xfrm>
            <a:off x="4000586" y="6879153"/>
            <a:ext cx="16489191" cy="132343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Risky Business</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4000585" y="8325225"/>
            <a:ext cx="16489191" cy="6463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Exploring Brand Safety on YouTube</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34F5BF90-5651-4007-AE23-5AD54DF63D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45908" y="184109"/>
            <a:ext cx="1999686" cy="1067336"/>
          </a:xfrm>
          <a:prstGeom prst="rect">
            <a:avLst/>
          </a:prstGeom>
        </p:spPr>
      </p:pic>
    </p:spTree>
    <p:extLst>
      <p:ext uri="{BB962C8B-B14F-4D97-AF65-F5344CB8AC3E}">
        <p14:creationId xmlns:p14="http://schemas.microsoft.com/office/powerpoint/2010/main" val="2329858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0EC291A0-BBAF-4C10-8DA8-6D62708399AB}"/>
              </a:ext>
            </a:extLst>
          </p:cNvPr>
          <p:cNvSpPr/>
          <p:nvPr/>
        </p:nvSpPr>
        <p:spPr>
          <a:xfrm>
            <a:off x="11346024" y="0"/>
            <a:ext cx="13041151" cy="13716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 xmlns:a16="http://schemas.microsoft.com/office/drawing/2014/main" id="{876878BD-2F33-4D98-8C6D-6CB23E529435}"/>
              </a:ext>
            </a:extLst>
          </p:cNvPr>
          <p:cNvSpPr/>
          <p:nvPr/>
        </p:nvSpPr>
        <p:spPr>
          <a:xfrm>
            <a:off x="414965" y="3613240"/>
            <a:ext cx="9530862" cy="1446550"/>
          </a:xfrm>
          <a:prstGeom prst="rect">
            <a:avLst/>
          </a:prstGeom>
        </p:spPr>
        <p:txBody>
          <a:bodyPr wrap="square">
            <a:spAutoFit/>
          </a:bodyPr>
          <a:lstStyle/>
          <a:p>
            <a:r>
              <a:rPr lang="en-US" sz="4400" dirty="0">
                <a:solidFill>
                  <a:srgbClr val="00A9AC"/>
                </a:solidFill>
                <a:latin typeface="Trebuchet MS" panose="020B0603020202020204" pitchFamily="34" charset="0"/>
              </a:rPr>
              <a:t>Most Consumers Are Disturbed By Inappropriate Videos And Disengage</a:t>
            </a:r>
          </a:p>
        </p:txBody>
      </p:sp>
      <p:sp>
        <p:nvSpPr>
          <p:cNvPr id="8" name="Rectangle 7">
            <a:extLst>
              <a:ext uri="{FF2B5EF4-FFF2-40B4-BE49-F238E27FC236}">
                <a16:creationId xmlns="" xmlns:a16="http://schemas.microsoft.com/office/drawing/2014/main" id="{35757BC4-57CC-4ECE-9D57-35BB193BD5A0}"/>
              </a:ext>
            </a:extLst>
          </p:cNvPr>
          <p:cNvSpPr/>
          <p:nvPr/>
        </p:nvSpPr>
        <p:spPr>
          <a:xfrm>
            <a:off x="11639967" y="12768097"/>
            <a:ext cx="11172479" cy="830997"/>
          </a:xfrm>
          <a:prstGeom prst="rect">
            <a:avLst/>
          </a:prstGeom>
        </p:spPr>
        <p:txBody>
          <a:bodyPr wrap="square">
            <a:spAutoFit/>
          </a:bodyPr>
          <a:lstStyle/>
          <a:p>
            <a:r>
              <a:rPr lang="en-US" sz="1200" dirty="0">
                <a:solidFill>
                  <a:schemeClr val="bg1"/>
                </a:solidFill>
                <a:latin typeface="Trebuchet MS" panose="020B0603020202020204" pitchFamily="34" charset="0"/>
              </a:rPr>
              <a:t>Source: </a:t>
            </a:r>
            <a:r>
              <a:rPr lang="en-US" sz="1200" dirty="0" err="1">
                <a:solidFill>
                  <a:schemeClr val="bg1"/>
                </a:solidFill>
                <a:latin typeface="Trebuchet MS" panose="020B0603020202020204" pitchFamily="34" charset="0"/>
              </a:rPr>
              <a:t>Delmondo</a:t>
            </a:r>
            <a:r>
              <a:rPr lang="en-US" sz="1200" dirty="0">
                <a:solidFill>
                  <a:schemeClr val="bg1"/>
                </a:solidFill>
                <a:latin typeface="Trebuchet MS" panose="020B0603020202020204" pitchFamily="34" charset="0"/>
              </a:rPr>
              <a:t> + </a:t>
            </a:r>
            <a:r>
              <a:rPr lang="en-US" sz="1200" dirty="0" err="1">
                <a:solidFill>
                  <a:schemeClr val="bg1"/>
                </a:solidFill>
                <a:latin typeface="Trebuchet MS" panose="020B0603020202020204" pitchFamily="34" charset="0"/>
              </a:rPr>
              <a:t>Uru</a:t>
            </a:r>
            <a:r>
              <a:rPr lang="en-US" sz="1200" dirty="0">
                <a:solidFill>
                  <a:schemeClr val="bg1"/>
                </a:solidFill>
                <a:latin typeface="Trebuchet MS" panose="020B0603020202020204" pitchFamily="34" charset="0"/>
              </a:rPr>
              <a:t> “The Top YouTube Stars Ranked by Brand Safety”, March 2018; analysis included the top 25 most recent videos from each of the top 17 YT influencers as per </a:t>
            </a:r>
            <a:r>
              <a:rPr lang="en-US" sz="1200" dirty="0" err="1">
                <a:solidFill>
                  <a:schemeClr val="bg1"/>
                </a:solidFill>
                <a:latin typeface="Trebuchet MS" panose="020B0603020202020204" pitchFamily="34" charset="0"/>
              </a:rPr>
              <a:t>SocialBlade</a:t>
            </a:r>
            <a:r>
              <a:rPr lang="en-US" sz="1200" dirty="0">
                <a:solidFill>
                  <a:schemeClr val="bg1"/>
                </a:solidFill>
                <a:latin typeface="Trebuchet MS" panose="020B0603020202020204" pitchFamily="34" charset="0"/>
              </a:rPr>
              <a:t> global ranking (by subscribers) disregarding mainstream music artists. “Unsafe/Unsuitable” content defined as content showcasing unsafe objects and themes such as weapons, drugs, terrorism, and celebrity scandals; unsafe language, such as profanities, misogyny, and hate speech; paid or sponsored content, negative sentiment; not safe for work content such as nudity and extreme violence. “NSFW” = Not Safe For Work</a:t>
            </a:r>
          </a:p>
        </p:txBody>
      </p:sp>
      <p:sp>
        <p:nvSpPr>
          <p:cNvPr id="7" name="TextBox 6">
            <a:extLst>
              <a:ext uri="{FF2B5EF4-FFF2-40B4-BE49-F238E27FC236}">
                <a16:creationId xmlns="" xmlns:a16="http://schemas.microsoft.com/office/drawing/2014/main" id="{5250762B-881D-4C78-918E-4A4D66EE0575}"/>
              </a:ext>
            </a:extLst>
          </p:cNvPr>
          <p:cNvSpPr txBox="1"/>
          <p:nvPr/>
        </p:nvSpPr>
        <p:spPr>
          <a:xfrm>
            <a:off x="12231623" y="4041816"/>
            <a:ext cx="5445878" cy="914400"/>
          </a:xfrm>
          <a:prstGeom prst="rect">
            <a:avLst/>
          </a:prstGeom>
          <a:solidFill>
            <a:schemeClr val="bg1"/>
          </a:solidFill>
          <a:ln>
            <a:solidFill>
              <a:schemeClr val="tx1"/>
            </a:solidFill>
          </a:ln>
          <a:effectLst/>
        </p:spPr>
        <p:txBody>
          <a:bodyPr wrap="square" rtlCol="0" anchor="ctr" anchorCtr="0">
            <a:spAutoFit/>
          </a:bodyPr>
          <a:lstStyle/>
          <a:p>
            <a:pPr algn="ctr"/>
            <a:r>
              <a:rPr lang="en-US" sz="2400" dirty="0">
                <a:latin typeface="Trebuchet MS" panose="020B0603020202020204" pitchFamily="34" charset="0"/>
              </a:rPr>
              <a:t>Videos with </a:t>
            </a:r>
            <a:r>
              <a:rPr lang="en-US" sz="2400" dirty="0">
                <a:solidFill>
                  <a:srgbClr val="00B050"/>
                </a:solidFill>
                <a:latin typeface="Trebuchet MS" panose="020B0603020202020204" pitchFamily="34" charset="0"/>
              </a:rPr>
              <a:t>high </a:t>
            </a:r>
            <a:r>
              <a:rPr lang="en-US" sz="2400" dirty="0">
                <a:latin typeface="Trebuchet MS" panose="020B0603020202020204" pitchFamily="34" charset="0"/>
              </a:rPr>
              <a:t>brand safety scores</a:t>
            </a:r>
          </a:p>
        </p:txBody>
      </p:sp>
      <p:sp>
        <p:nvSpPr>
          <p:cNvPr id="13" name="TextBox 12">
            <a:extLst>
              <a:ext uri="{FF2B5EF4-FFF2-40B4-BE49-F238E27FC236}">
                <a16:creationId xmlns="" xmlns:a16="http://schemas.microsoft.com/office/drawing/2014/main" id="{F8BE15B4-09B8-4CCB-9F47-CC4E95BC05EF}"/>
              </a:ext>
            </a:extLst>
          </p:cNvPr>
          <p:cNvSpPr txBox="1"/>
          <p:nvPr/>
        </p:nvSpPr>
        <p:spPr>
          <a:xfrm>
            <a:off x="18804763" y="4036114"/>
            <a:ext cx="5445878" cy="914400"/>
          </a:xfrm>
          <a:prstGeom prst="rect">
            <a:avLst/>
          </a:prstGeom>
          <a:solidFill>
            <a:schemeClr val="bg1"/>
          </a:solidFill>
          <a:ln>
            <a:solidFill>
              <a:schemeClr val="tx1"/>
            </a:solidFill>
          </a:ln>
          <a:effectLst/>
        </p:spPr>
        <p:txBody>
          <a:bodyPr wrap="square" rtlCol="0" anchor="ctr" anchorCtr="0">
            <a:spAutoFit/>
          </a:bodyPr>
          <a:lstStyle>
            <a:defPPr>
              <a:defRPr lang="en-US"/>
            </a:defPPr>
            <a:lvl1pPr algn="ctr">
              <a:defRPr sz="2400">
                <a:latin typeface="Trebuchet MS" panose="020B0603020202020204" pitchFamily="34" charset="0"/>
              </a:defRPr>
            </a:lvl1pPr>
          </a:lstStyle>
          <a:p>
            <a:r>
              <a:rPr lang="en-US" dirty="0"/>
              <a:t>Videos with </a:t>
            </a:r>
            <a:r>
              <a:rPr lang="en-US" dirty="0">
                <a:solidFill>
                  <a:srgbClr val="FF0000"/>
                </a:solidFill>
              </a:rPr>
              <a:t>low</a:t>
            </a:r>
            <a:r>
              <a:rPr lang="en-US" dirty="0"/>
              <a:t> brand safety scores</a:t>
            </a:r>
          </a:p>
        </p:txBody>
      </p:sp>
      <p:sp>
        <p:nvSpPr>
          <p:cNvPr id="14" name="TextBox 13">
            <a:extLst>
              <a:ext uri="{FF2B5EF4-FFF2-40B4-BE49-F238E27FC236}">
                <a16:creationId xmlns="" xmlns:a16="http://schemas.microsoft.com/office/drawing/2014/main" id="{15BA8FC9-471F-4C3A-BC6D-E266E8F2DCD9}"/>
              </a:ext>
            </a:extLst>
          </p:cNvPr>
          <p:cNvSpPr txBox="1"/>
          <p:nvPr/>
        </p:nvSpPr>
        <p:spPr>
          <a:xfrm>
            <a:off x="17051050" y="5404597"/>
            <a:ext cx="2371227" cy="461665"/>
          </a:xfrm>
          <a:prstGeom prst="rect">
            <a:avLst/>
          </a:prstGeom>
          <a:noFill/>
        </p:spPr>
        <p:txBody>
          <a:bodyPr wrap="none" rtlCol="0">
            <a:spAutoFit/>
          </a:bodyPr>
          <a:lstStyle/>
          <a:p>
            <a:pPr algn="ctr"/>
            <a:r>
              <a:rPr lang="en-US" sz="2400" dirty="0">
                <a:solidFill>
                  <a:schemeClr val="bg1"/>
                </a:solidFill>
                <a:latin typeface="Trebuchet MS" panose="020B0603020202020204" pitchFamily="34" charset="0"/>
              </a:rPr>
              <a:t>Views Per Video</a:t>
            </a:r>
          </a:p>
        </p:txBody>
      </p:sp>
      <p:sp>
        <p:nvSpPr>
          <p:cNvPr id="15" name="TextBox 14">
            <a:extLst>
              <a:ext uri="{FF2B5EF4-FFF2-40B4-BE49-F238E27FC236}">
                <a16:creationId xmlns="" xmlns:a16="http://schemas.microsoft.com/office/drawing/2014/main" id="{2BEE241A-7B0C-43DB-931F-0FB5A3682C78}"/>
              </a:ext>
            </a:extLst>
          </p:cNvPr>
          <p:cNvSpPr txBox="1"/>
          <p:nvPr/>
        </p:nvSpPr>
        <p:spPr>
          <a:xfrm>
            <a:off x="16536589" y="6468162"/>
            <a:ext cx="3394712" cy="461665"/>
          </a:xfrm>
          <a:prstGeom prst="rect">
            <a:avLst/>
          </a:prstGeom>
          <a:noFill/>
        </p:spPr>
        <p:txBody>
          <a:bodyPr wrap="none" rtlCol="0">
            <a:spAutoFit/>
          </a:bodyPr>
          <a:lstStyle/>
          <a:p>
            <a:pPr algn="ctr"/>
            <a:r>
              <a:rPr lang="en-US" sz="2400" dirty="0">
                <a:solidFill>
                  <a:schemeClr val="bg1"/>
                </a:solidFill>
                <a:latin typeface="Trebuchet MS" panose="020B0603020202020204" pitchFamily="34" charset="0"/>
              </a:rPr>
              <a:t>Engagements Per Video</a:t>
            </a:r>
          </a:p>
        </p:txBody>
      </p:sp>
      <p:sp>
        <p:nvSpPr>
          <p:cNvPr id="16" name="TextBox 15">
            <a:extLst>
              <a:ext uri="{FF2B5EF4-FFF2-40B4-BE49-F238E27FC236}">
                <a16:creationId xmlns="" xmlns:a16="http://schemas.microsoft.com/office/drawing/2014/main" id="{3B1C70AE-11B2-4694-89D3-41B2D6D23D85}"/>
              </a:ext>
            </a:extLst>
          </p:cNvPr>
          <p:cNvSpPr txBox="1"/>
          <p:nvPr/>
        </p:nvSpPr>
        <p:spPr>
          <a:xfrm>
            <a:off x="14520507" y="5242135"/>
            <a:ext cx="1300356" cy="707886"/>
          </a:xfrm>
          <a:prstGeom prst="rect">
            <a:avLst/>
          </a:prstGeom>
          <a:noFill/>
        </p:spPr>
        <p:txBody>
          <a:bodyPr wrap="none" rtlCol="0">
            <a:spAutoFit/>
          </a:bodyPr>
          <a:lstStyle/>
          <a:p>
            <a:r>
              <a:rPr lang="en-US" sz="4000" dirty="0">
                <a:solidFill>
                  <a:srgbClr val="00B050"/>
                </a:solidFill>
                <a:latin typeface="Trebuchet MS" panose="020B0603020202020204" pitchFamily="34" charset="0"/>
              </a:rPr>
              <a:t>+38%</a:t>
            </a:r>
          </a:p>
        </p:txBody>
      </p:sp>
      <p:sp>
        <p:nvSpPr>
          <p:cNvPr id="17" name="TextBox 16">
            <a:extLst>
              <a:ext uri="{FF2B5EF4-FFF2-40B4-BE49-F238E27FC236}">
                <a16:creationId xmlns="" xmlns:a16="http://schemas.microsoft.com/office/drawing/2014/main" id="{323AB1AF-45B1-415D-97F7-697FD06EF131}"/>
              </a:ext>
            </a:extLst>
          </p:cNvPr>
          <p:cNvSpPr txBox="1"/>
          <p:nvPr/>
        </p:nvSpPr>
        <p:spPr>
          <a:xfrm>
            <a:off x="14520507" y="6405044"/>
            <a:ext cx="1300356" cy="707886"/>
          </a:xfrm>
          <a:prstGeom prst="rect">
            <a:avLst/>
          </a:prstGeom>
          <a:noFill/>
        </p:spPr>
        <p:txBody>
          <a:bodyPr wrap="none" rtlCol="0">
            <a:spAutoFit/>
          </a:bodyPr>
          <a:lstStyle/>
          <a:p>
            <a:r>
              <a:rPr lang="en-US" sz="4000" dirty="0">
                <a:solidFill>
                  <a:srgbClr val="00B050"/>
                </a:solidFill>
                <a:latin typeface="Trebuchet MS" panose="020B0603020202020204" pitchFamily="34" charset="0"/>
              </a:rPr>
              <a:t>+73%</a:t>
            </a:r>
          </a:p>
        </p:txBody>
      </p:sp>
      <p:sp>
        <p:nvSpPr>
          <p:cNvPr id="18" name="TextBox 17">
            <a:extLst>
              <a:ext uri="{FF2B5EF4-FFF2-40B4-BE49-F238E27FC236}">
                <a16:creationId xmlns="" xmlns:a16="http://schemas.microsoft.com/office/drawing/2014/main" id="{57646BE1-D8AF-495A-B444-AA096C980E6B}"/>
              </a:ext>
            </a:extLst>
          </p:cNvPr>
          <p:cNvSpPr txBox="1"/>
          <p:nvPr/>
        </p:nvSpPr>
        <p:spPr>
          <a:xfrm>
            <a:off x="20847398" y="5219907"/>
            <a:ext cx="1220206" cy="707886"/>
          </a:xfrm>
          <a:prstGeom prst="rect">
            <a:avLst/>
          </a:prstGeom>
          <a:noFill/>
        </p:spPr>
        <p:txBody>
          <a:bodyPr wrap="none" rtlCol="0">
            <a:spAutoFit/>
          </a:bodyPr>
          <a:lstStyle/>
          <a:p>
            <a:r>
              <a:rPr lang="en-US" sz="4000" dirty="0">
                <a:solidFill>
                  <a:srgbClr val="FF0000"/>
                </a:solidFill>
                <a:latin typeface="Trebuchet MS" panose="020B0603020202020204" pitchFamily="34" charset="0"/>
              </a:rPr>
              <a:t>-26%</a:t>
            </a:r>
          </a:p>
        </p:txBody>
      </p:sp>
      <p:sp>
        <p:nvSpPr>
          <p:cNvPr id="19" name="TextBox 18">
            <a:extLst>
              <a:ext uri="{FF2B5EF4-FFF2-40B4-BE49-F238E27FC236}">
                <a16:creationId xmlns="" xmlns:a16="http://schemas.microsoft.com/office/drawing/2014/main" id="{E9CCB94C-F7CA-4772-8187-06CDA06429B2}"/>
              </a:ext>
            </a:extLst>
          </p:cNvPr>
          <p:cNvSpPr txBox="1"/>
          <p:nvPr/>
        </p:nvSpPr>
        <p:spPr>
          <a:xfrm>
            <a:off x="20847402" y="6303820"/>
            <a:ext cx="1220206" cy="707886"/>
          </a:xfrm>
          <a:prstGeom prst="rect">
            <a:avLst/>
          </a:prstGeom>
          <a:noFill/>
        </p:spPr>
        <p:txBody>
          <a:bodyPr wrap="none" rtlCol="0">
            <a:spAutoFit/>
          </a:bodyPr>
          <a:lstStyle/>
          <a:p>
            <a:r>
              <a:rPr lang="en-US" sz="4000" dirty="0">
                <a:solidFill>
                  <a:srgbClr val="FF0000"/>
                </a:solidFill>
                <a:latin typeface="Trebuchet MS" panose="020B0603020202020204" pitchFamily="34" charset="0"/>
              </a:rPr>
              <a:t>-51%</a:t>
            </a:r>
          </a:p>
        </p:txBody>
      </p:sp>
      <p:sp>
        <p:nvSpPr>
          <p:cNvPr id="24" name="Rectangle: Rounded Corners 23">
            <a:extLst>
              <a:ext uri="{FF2B5EF4-FFF2-40B4-BE49-F238E27FC236}">
                <a16:creationId xmlns="" xmlns:a16="http://schemas.microsoft.com/office/drawing/2014/main" id="{DB2B9E60-9004-4F79-A63C-66FC3F9D05AA}"/>
              </a:ext>
            </a:extLst>
          </p:cNvPr>
          <p:cNvSpPr/>
          <p:nvPr/>
        </p:nvSpPr>
        <p:spPr>
          <a:xfrm>
            <a:off x="12328865" y="7934433"/>
            <a:ext cx="5445879" cy="2255367"/>
          </a:xfrm>
          <a:prstGeom prst="roundRect">
            <a:avLst/>
          </a:prstGeom>
          <a:solidFill>
            <a:schemeClr val="bg1"/>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Trebuchet MS" panose="020B0603020202020204" pitchFamily="34" charset="0"/>
              </a:rPr>
              <a:t>Engagement thrives in brand-safe environments as audiences are more responsive and have greater opportunities to view (for instance, people shy away from viewing “NSFW” videos at work or in public places).</a:t>
            </a:r>
          </a:p>
        </p:txBody>
      </p:sp>
      <p:sp>
        <p:nvSpPr>
          <p:cNvPr id="25" name="Rectangle: Rounded Corners 24">
            <a:extLst>
              <a:ext uri="{FF2B5EF4-FFF2-40B4-BE49-F238E27FC236}">
                <a16:creationId xmlns="" xmlns:a16="http://schemas.microsoft.com/office/drawing/2014/main" id="{BF591C15-CFCA-4EE8-B657-B2DE11CA8B7A}"/>
              </a:ext>
            </a:extLst>
          </p:cNvPr>
          <p:cNvSpPr/>
          <p:nvPr/>
        </p:nvSpPr>
        <p:spPr>
          <a:xfrm>
            <a:off x="18804763" y="7884255"/>
            <a:ext cx="5445879" cy="2255367"/>
          </a:xfrm>
          <a:prstGeom prst="roundRec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100" dirty="0">
                <a:solidFill>
                  <a:srgbClr val="000000"/>
                </a:solidFill>
                <a:latin typeface="Trebuchet MS" panose="020B0603020202020204" pitchFamily="34" charset="0"/>
              </a:rPr>
              <a:t>Provocative content may be thought of as more likely to spark conversation and interaction but, in reality, viewers often turn their attention away from these videos </a:t>
            </a:r>
          </a:p>
        </p:txBody>
      </p:sp>
      <p:sp>
        <p:nvSpPr>
          <p:cNvPr id="26" name="TextBox 25">
            <a:extLst>
              <a:ext uri="{FF2B5EF4-FFF2-40B4-BE49-F238E27FC236}">
                <a16:creationId xmlns="" xmlns:a16="http://schemas.microsoft.com/office/drawing/2014/main" id="{06537518-3B9D-47FD-8180-8EFEE278E1A8}"/>
              </a:ext>
            </a:extLst>
          </p:cNvPr>
          <p:cNvSpPr txBox="1"/>
          <p:nvPr/>
        </p:nvSpPr>
        <p:spPr>
          <a:xfrm>
            <a:off x="414965" y="5507115"/>
            <a:ext cx="10483338" cy="3539430"/>
          </a:xfrm>
          <a:prstGeom prst="rect">
            <a:avLst/>
          </a:prstGeom>
          <a:noFill/>
        </p:spPr>
        <p:txBody>
          <a:bodyPr wrap="square" rtlCol="0">
            <a:spAutoFit/>
          </a:bodyPr>
          <a:lstStyle/>
          <a:p>
            <a:r>
              <a:rPr lang="en-US" sz="2400" dirty="0">
                <a:latin typeface="Trebuchet MS" panose="020B0603020202020204" pitchFamily="34" charset="0"/>
              </a:rPr>
              <a:t>A recent independent study analyzed 425 videos produced by the top YouTube channels for their level of brand safety. “Unsafe” content included themes/images like weapons, drugs, violence, scandals, profanity, negativity or hate speech. </a:t>
            </a:r>
          </a:p>
          <a:p>
            <a:endParaRPr lang="en-US" sz="3200" dirty="0">
              <a:latin typeface="Trebuchet MS" panose="020B0603020202020204" pitchFamily="34" charset="0"/>
            </a:endParaRPr>
          </a:p>
          <a:p>
            <a:r>
              <a:rPr lang="en-US" sz="2400" dirty="0">
                <a:latin typeface="Trebuchet MS" panose="020B0603020202020204" pitchFamily="34" charset="0"/>
              </a:rPr>
              <a:t>The videos that had lower brand safety scores (based upon their increased incidence of the themes above) experienced far less engagement than those which were brand-suitable (had fewer instances of inappropriate content).</a:t>
            </a:r>
          </a:p>
        </p:txBody>
      </p:sp>
      <p:sp>
        <p:nvSpPr>
          <p:cNvPr id="28" name="TextBox 27">
            <a:extLst>
              <a:ext uri="{FF2B5EF4-FFF2-40B4-BE49-F238E27FC236}">
                <a16:creationId xmlns="" xmlns:a16="http://schemas.microsoft.com/office/drawing/2014/main" id="{A1935CDD-1D49-4CF3-AC8D-0941D66F219C}"/>
              </a:ext>
            </a:extLst>
          </p:cNvPr>
          <p:cNvSpPr txBox="1"/>
          <p:nvPr/>
        </p:nvSpPr>
        <p:spPr>
          <a:xfrm>
            <a:off x="15936052" y="7245530"/>
            <a:ext cx="4758052" cy="369332"/>
          </a:xfrm>
          <a:prstGeom prst="rect">
            <a:avLst/>
          </a:prstGeom>
          <a:noFill/>
        </p:spPr>
        <p:txBody>
          <a:bodyPr wrap="square" rtlCol="0">
            <a:spAutoFit/>
          </a:bodyPr>
          <a:lstStyle/>
          <a:p>
            <a:pPr algn="ctr"/>
            <a:r>
              <a:rPr lang="en-US" sz="1600" i="1" dirty="0">
                <a:solidFill>
                  <a:schemeClr val="bg1"/>
                </a:solidFill>
                <a:latin typeface="Trebuchet MS" panose="020B0603020202020204" pitchFamily="34" charset="0"/>
              </a:rPr>
              <a:t>(</a:t>
            </a:r>
            <a:r>
              <a:rPr lang="en-US" sz="1800" b="1" i="1" dirty="0">
                <a:solidFill>
                  <a:srgbClr val="00BB00"/>
                </a:solidFill>
                <a:latin typeface="Trebuchet MS" panose="020B0603020202020204" pitchFamily="34" charset="0"/>
              </a:rPr>
              <a:t>+</a:t>
            </a:r>
            <a:r>
              <a:rPr lang="en-US" sz="1800" i="1" dirty="0">
                <a:solidFill>
                  <a:schemeClr val="bg1"/>
                </a:solidFill>
                <a:latin typeface="Trebuchet MS" panose="020B0603020202020204" pitchFamily="34" charset="0"/>
              </a:rPr>
              <a:t>/</a:t>
            </a:r>
            <a:r>
              <a:rPr lang="en-US" sz="1800" b="1" i="1" dirty="0">
                <a:solidFill>
                  <a:srgbClr val="FF0000"/>
                </a:solidFill>
                <a:latin typeface="Trebuchet MS" panose="020B0603020202020204" pitchFamily="34" charset="0"/>
              </a:rPr>
              <a:t>-</a:t>
            </a:r>
            <a:r>
              <a:rPr lang="en-US" sz="1600" i="1" dirty="0">
                <a:solidFill>
                  <a:schemeClr val="bg1"/>
                </a:solidFill>
                <a:latin typeface="Trebuchet MS" panose="020B0603020202020204" pitchFamily="34" charset="0"/>
              </a:rPr>
              <a:t> are vs. the average YT video in the study)</a:t>
            </a:r>
          </a:p>
        </p:txBody>
      </p:sp>
      <p:pic>
        <p:nvPicPr>
          <p:cNvPr id="20" name="Picture 19">
            <a:extLst>
              <a:ext uri="{FF2B5EF4-FFF2-40B4-BE49-F238E27FC236}">
                <a16:creationId xmlns="" xmlns:a16="http://schemas.microsoft.com/office/drawing/2014/main" id="{FA6A3ED6-0A6B-493A-9048-A669D66132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226207" y="10928515"/>
            <a:ext cx="2015476" cy="317156"/>
          </a:xfrm>
          <a:prstGeom prst="rect">
            <a:avLst/>
          </a:prstGeom>
        </p:spPr>
      </p:pic>
      <p:sp>
        <p:nvSpPr>
          <p:cNvPr id="2" name="TextBox 1">
            <a:extLst>
              <a:ext uri="{FF2B5EF4-FFF2-40B4-BE49-F238E27FC236}">
                <a16:creationId xmlns="" xmlns:a16="http://schemas.microsoft.com/office/drawing/2014/main" id="{DCBC36E2-8411-406B-AAE7-A57949D5D222}"/>
              </a:ext>
            </a:extLst>
          </p:cNvPr>
          <p:cNvSpPr txBox="1"/>
          <p:nvPr/>
        </p:nvSpPr>
        <p:spPr>
          <a:xfrm>
            <a:off x="13254215" y="2116292"/>
            <a:ext cx="10072566" cy="1169551"/>
          </a:xfrm>
          <a:prstGeom prst="rect">
            <a:avLst/>
          </a:prstGeom>
          <a:noFill/>
        </p:spPr>
        <p:txBody>
          <a:bodyPr wrap="none" rtlCol="0">
            <a:spAutoFit/>
          </a:bodyPr>
          <a:lstStyle/>
          <a:p>
            <a:pPr algn="ctr"/>
            <a:r>
              <a:rPr lang="en-US" dirty="0">
                <a:solidFill>
                  <a:schemeClr val="bg1"/>
                </a:solidFill>
              </a:rPr>
              <a:t>Viewer Engagement with YouTube Videos</a:t>
            </a:r>
          </a:p>
          <a:p>
            <a:pPr algn="ctr"/>
            <a:r>
              <a:rPr lang="en-US" sz="2400" dirty="0">
                <a:solidFill>
                  <a:schemeClr val="bg1"/>
                </a:solidFill>
              </a:rPr>
              <a:t>Videos  offering higher vs. lower brand safety</a:t>
            </a:r>
          </a:p>
        </p:txBody>
      </p:sp>
      <p:sp>
        <p:nvSpPr>
          <p:cNvPr id="22" name="TextBox 21">
            <a:extLst>
              <a:ext uri="{FF2B5EF4-FFF2-40B4-BE49-F238E27FC236}">
                <a16:creationId xmlns="" xmlns:a16="http://schemas.microsoft.com/office/drawing/2014/main" id="{B89FF434-0593-4D59-B30A-56CA95796E7B}"/>
              </a:ext>
            </a:extLst>
          </p:cNvPr>
          <p:cNvSpPr txBox="1"/>
          <p:nvPr/>
        </p:nvSpPr>
        <p:spPr>
          <a:xfrm>
            <a:off x="23643515"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10</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23" name="Picture 22">
            <a:extLst>
              <a:ext uri="{FF2B5EF4-FFF2-40B4-BE49-F238E27FC236}">
                <a16:creationId xmlns="" xmlns:a16="http://schemas.microsoft.com/office/drawing/2014/main" id="{687D860F-5D63-4603-B6AC-2198BD6332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965" y="13183595"/>
            <a:ext cx="5861685" cy="323850"/>
          </a:xfrm>
          <a:prstGeom prst="rect">
            <a:avLst/>
          </a:prstGeom>
        </p:spPr>
      </p:pic>
    </p:spTree>
    <p:extLst>
      <p:ext uri="{BB962C8B-B14F-4D97-AF65-F5344CB8AC3E}">
        <p14:creationId xmlns:p14="http://schemas.microsoft.com/office/powerpoint/2010/main" val="115657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3E5AE7-C0F1-4DA3-9C9C-AF36EC6F3A5E}"/>
              </a:ext>
            </a:extLst>
          </p:cNvPr>
          <p:cNvSpPr/>
          <p:nvPr/>
        </p:nvSpPr>
        <p:spPr>
          <a:xfrm>
            <a:off x="-1" y="0"/>
            <a:ext cx="24387175" cy="13716000"/>
          </a:xfrm>
          <a:prstGeom prst="rect">
            <a:avLst/>
          </a:prstGeom>
          <a:solidFill>
            <a:srgbClr val="0BA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61313" y="556094"/>
            <a:ext cx="23131016" cy="2123658"/>
          </a:xfrm>
          <a:prstGeom prst="rect">
            <a:avLst/>
          </a:prstGeom>
          <a:noFill/>
        </p:spPr>
        <p:txBody>
          <a:bodyPr wrap="square" rtlCol="0">
            <a:spAutoFit/>
          </a:bodyPr>
          <a:lstStyle/>
          <a:p>
            <a:r>
              <a:rPr lang="en-US" sz="6600" dirty="0">
                <a:solidFill>
                  <a:schemeClr val="bg1"/>
                </a:solidFill>
                <a:latin typeface="Trebuchet MS" panose="020B0603020202020204" pitchFamily="34" charset="0"/>
              </a:rPr>
              <a:t>This Distaste For Objectionable Content Has Real Implications For Brands</a:t>
            </a:r>
          </a:p>
        </p:txBody>
      </p:sp>
      <p:sp>
        <p:nvSpPr>
          <p:cNvPr id="20" name="TextBox 19"/>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11</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a:extLst>
              <a:ext uri="{FF2B5EF4-FFF2-40B4-BE49-F238E27FC236}">
                <a16:creationId xmlns="" xmlns:a16="http://schemas.microsoft.com/office/drawing/2014/main" id="{3E77A850-6996-47A3-9FF8-E084CAC6F132}"/>
              </a:ext>
            </a:extLst>
          </p:cNvPr>
          <p:cNvSpPr/>
          <p:nvPr/>
        </p:nvSpPr>
        <p:spPr>
          <a:xfrm>
            <a:off x="261313" y="13266130"/>
            <a:ext cx="9144000" cy="276999"/>
          </a:xfrm>
          <a:prstGeom prst="rect">
            <a:avLst/>
          </a:prstGeom>
        </p:spPr>
        <p:txBody>
          <a:bodyPr>
            <a:spAutoFit/>
          </a:bodyPr>
          <a:lstStyle/>
          <a:p>
            <a:r>
              <a:rPr lang="en-US" sz="1200" dirty="0">
                <a:solidFill>
                  <a:schemeClr val="bg1"/>
                </a:solidFill>
                <a:latin typeface="Trebuchet MS" panose="020B0603020202020204" pitchFamily="34" charset="0"/>
              </a:rPr>
              <a:t>Source: </a:t>
            </a:r>
            <a:r>
              <a:rPr lang="en-US" sz="1200" dirty="0" err="1">
                <a:solidFill>
                  <a:schemeClr val="bg1"/>
                </a:solidFill>
                <a:latin typeface="Trebuchet MS" panose="020B0603020202020204" pitchFamily="34" charset="0"/>
              </a:rPr>
              <a:t>AdWeek</a:t>
            </a:r>
            <a:r>
              <a:rPr lang="en-US" sz="1200" dirty="0">
                <a:solidFill>
                  <a:schemeClr val="bg1"/>
                </a:solidFill>
                <a:latin typeface="Trebuchet MS" panose="020B0603020202020204" pitchFamily="34" charset="0"/>
              </a:rPr>
              <a:t>, March 28,2018 - CMO Council, “How Brands Annoy Fans” June 2017</a:t>
            </a:r>
          </a:p>
        </p:txBody>
      </p:sp>
      <p:pic>
        <p:nvPicPr>
          <p:cNvPr id="13" name="Picture 12">
            <a:extLst>
              <a:ext uri="{FF2B5EF4-FFF2-40B4-BE49-F238E27FC236}">
                <a16:creationId xmlns="" xmlns:a16="http://schemas.microsoft.com/office/drawing/2014/main" id="{3D32E69B-7185-4E96-9B1F-5CF899FA4B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4427" y="4764278"/>
            <a:ext cx="7118318" cy="6006081"/>
          </a:xfrm>
          <a:prstGeom prst="rect">
            <a:avLst/>
          </a:prstGeom>
          <a:blipFill dpi="0" rotWithShape="1">
            <a:blip r:embed="rId3" cstate="email">
              <a:alphaModFix amt="0"/>
              <a:extLst>
                <a:ext uri="{28A0092B-C50C-407E-A947-70E740481C1C}">
                  <a14:useLocalDpi xmlns:a14="http://schemas.microsoft.com/office/drawing/2010/main"/>
                </a:ext>
              </a:extLst>
            </a:blip>
            <a:srcRect/>
            <a:stretch>
              <a:fillRect/>
            </a:stretch>
          </a:blipFill>
          <a:ln>
            <a:solidFill>
              <a:schemeClr val="tx1"/>
            </a:solidFill>
          </a:ln>
        </p:spPr>
      </p:pic>
      <p:sp>
        <p:nvSpPr>
          <p:cNvPr id="27" name="TextBox 26"/>
          <p:cNvSpPr txBox="1"/>
          <p:nvPr/>
        </p:nvSpPr>
        <p:spPr>
          <a:xfrm>
            <a:off x="8737089" y="4804710"/>
            <a:ext cx="6912993" cy="1877437"/>
          </a:xfrm>
          <a:prstGeom prst="rect">
            <a:avLst/>
          </a:prstGeom>
          <a:noFill/>
        </p:spPr>
        <p:txBody>
          <a:bodyPr wrap="square" rtlCol="0">
            <a:spAutoFit/>
          </a:bodyPr>
          <a:lstStyle/>
          <a:p>
            <a:r>
              <a:rPr lang="en-US" sz="6000" b="1" dirty="0">
                <a:latin typeface="Trebuchet MS" panose="020B0603020202020204" pitchFamily="34" charset="0"/>
              </a:rPr>
              <a:t>20%</a:t>
            </a:r>
            <a:r>
              <a:rPr lang="en-US" sz="2400" dirty="0">
                <a:latin typeface="Trebuchet MS" panose="020B0603020202020204" pitchFamily="34" charset="0"/>
              </a:rPr>
              <a:t> </a:t>
            </a:r>
            <a:r>
              <a:rPr lang="en-US" sz="2800" dirty="0">
                <a:latin typeface="Trebuchet MS" panose="020B0603020202020204" pitchFamily="34" charset="0"/>
              </a:rPr>
              <a:t>of consumers will boycott, be vocal, or raise issues about brands that run adjacent to offensive content</a:t>
            </a:r>
          </a:p>
        </p:txBody>
      </p:sp>
      <p:sp>
        <p:nvSpPr>
          <p:cNvPr id="3" name="Rectangle 2">
            <a:extLst>
              <a:ext uri="{FF2B5EF4-FFF2-40B4-BE49-F238E27FC236}">
                <a16:creationId xmlns="" xmlns:a16="http://schemas.microsoft.com/office/drawing/2014/main" id="{9233BA10-D1D2-4A74-B308-DCE2E44E2B00}"/>
              </a:ext>
            </a:extLst>
          </p:cNvPr>
          <p:cNvSpPr/>
          <p:nvPr/>
        </p:nvSpPr>
        <p:spPr>
          <a:xfrm>
            <a:off x="850118" y="4791493"/>
            <a:ext cx="7395974" cy="5978866"/>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12256" y="4791493"/>
            <a:ext cx="7071697" cy="1446550"/>
          </a:xfrm>
          <a:prstGeom prst="rect">
            <a:avLst/>
          </a:prstGeom>
          <a:noFill/>
        </p:spPr>
        <p:txBody>
          <a:bodyPr wrap="square" rtlCol="0">
            <a:spAutoFit/>
          </a:bodyPr>
          <a:lstStyle/>
          <a:p>
            <a:r>
              <a:rPr lang="en-US" sz="6000" b="1" dirty="0">
                <a:latin typeface="Trebuchet MS" panose="020B0603020202020204" pitchFamily="34" charset="0"/>
              </a:rPr>
              <a:t>36%</a:t>
            </a:r>
            <a:r>
              <a:rPr lang="en-US" sz="1800" b="1" dirty="0">
                <a:latin typeface="Trebuchet MS" panose="020B0603020202020204" pitchFamily="34" charset="0"/>
              </a:rPr>
              <a:t> </a:t>
            </a:r>
            <a:r>
              <a:rPr lang="en-US" sz="2800" dirty="0">
                <a:latin typeface="Trebuchet MS" panose="020B0603020202020204" pitchFamily="34" charset="0"/>
              </a:rPr>
              <a:t>of consumers think an ad is an endorsement by the brand</a:t>
            </a:r>
          </a:p>
        </p:txBody>
      </p:sp>
      <p:sp>
        <p:nvSpPr>
          <p:cNvPr id="6" name="Rectangle 5">
            <a:extLst>
              <a:ext uri="{FF2B5EF4-FFF2-40B4-BE49-F238E27FC236}">
                <a16:creationId xmlns="" xmlns:a16="http://schemas.microsoft.com/office/drawing/2014/main" id="{BA413497-B6A0-4F32-8D1C-B5ADDABA35F0}"/>
              </a:ext>
            </a:extLst>
          </p:cNvPr>
          <p:cNvSpPr/>
          <p:nvPr/>
        </p:nvSpPr>
        <p:spPr>
          <a:xfrm>
            <a:off x="16757780" y="5038531"/>
            <a:ext cx="3974840" cy="3564293"/>
          </a:xfrm>
          <a:prstGeom prst="rect">
            <a:avLst/>
          </a:prstGeom>
          <a:blipFill>
            <a:blip r:embed="rId5" cstate="email">
              <a:alphaModFix amt="0"/>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647DBDA8-9828-4239-A110-D4C8127BA6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73218" y="4764278"/>
            <a:ext cx="7118318" cy="6006081"/>
          </a:xfrm>
          <a:prstGeom prst="rect">
            <a:avLst/>
          </a:prstGeom>
          <a:blipFill dpi="0" rotWithShape="1">
            <a:blip r:embed="rId7" cstate="email">
              <a:alphaModFix amt="61000"/>
              <a:extLst>
                <a:ext uri="{28A0092B-C50C-407E-A947-70E740481C1C}">
                  <a14:useLocalDpi xmlns:a14="http://schemas.microsoft.com/office/drawing/2010/main"/>
                </a:ext>
              </a:extLst>
            </a:blip>
            <a:srcRect/>
            <a:stretch>
              <a:fillRect/>
            </a:stretch>
          </a:blipFill>
        </p:spPr>
      </p:pic>
      <p:sp>
        <p:nvSpPr>
          <p:cNvPr id="29" name="TextBox 28"/>
          <p:cNvSpPr txBox="1"/>
          <p:nvPr/>
        </p:nvSpPr>
        <p:spPr>
          <a:xfrm>
            <a:off x="16483952" y="4804710"/>
            <a:ext cx="7053105" cy="2308324"/>
          </a:xfrm>
          <a:prstGeom prst="rect">
            <a:avLst/>
          </a:prstGeom>
          <a:noFill/>
        </p:spPr>
        <p:txBody>
          <a:bodyPr wrap="square" rtlCol="0">
            <a:spAutoFit/>
          </a:bodyPr>
          <a:lstStyle/>
          <a:p>
            <a:r>
              <a:rPr lang="en-US" sz="6000" b="1" dirty="0">
                <a:latin typeface="Trebuchet MS" panose="020B0603020202020204" pitchFamily="34" charset="0"/>
              </a:rPr>
              <a:t>37%</a:t>
            </a:r>
            <a:r>
              <a:rPr lang="en-US" sz="2800" dirty="0">
                <a:latin typeface="Trebuchet MS" panose="020B0603020202020204" pitchFamily="34" charset="0"/>
              </a:rPr>
              <a:t> of consumers change how they think of brands that run alongside offensive content when making a decision to buy</a:t>
            </a:r>
          </a:p>
        </p:txBody>
      </p:sp>
      <p:pic>
        <p:nvPicPr>
          <p:cNvPr id="14" name="Picture 13">
            <a:extLst>
              <a:ext uri="{FF2B5EF4-FFF2-40B4-BE49-F238E27FC236}">
                <a16:creationId xmlns="" xmlns:a16="http://schemas.microsoft.com/office/drawing/2014/main" id="{2DBF684D-79DA-44A2-9DA5-182919548E3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29406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 xmlns:a16="http://schemas.microsoft.com/office/drawing/2014/main" id="{D71B4B18-C06D-4049-9A24-F62035389CE1}"/>
              </a:ext>
            </a:extLst>
          </p:cNvPr>
          <p:cNvSpPr/>
          <p:nvPr/>
        </p:nvSpPr>
        <p:spPr>
          <a:xfrm>
            <a:off x="0" y="0"/>
            <a:ext cx="24387175" cy="1371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 xmlns:a16="http://schemas.microsoft.com/office/drawing/2014/main" id="{876878BD-2F33-4D98-8C6D-6CB23E529435}"/>
              </a:ext>
            </a:extLst>
          </p:cNvPr>
          <p:cNvSpPr/>
          <p:nvPr/>
        </p:nvSpPr>
        <p:spPr>
          <a:xfrm>
            <a:off x="203101" y="128074"/>
            <a:ext cx="23422708" cy="2585323"/>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Acknowledging The Need For Greater Brand Safety, YouTube Has Reportedly Made Several Major Attempts At Fixing The Platform, Yet Issues Persist</a:t>
            </a:r>
          </a:p>
        </p:txBody>
      </p:sp>
      <p:grpSp>
        <p:nvGrpSpPr>
          <p:cNvPr id="23" name="Group 22">
            <a:extLst>
              <a:ext uri="{FF2B5EF4-FFF2-40B4-BE49-F238E27FC236}">
                <a16:creationId xmlns="" xmlns:a16="http://schemas.microsoft.com/office/drawing/2014/main" id="{D7798C09-1564-4A70-9A11-25406049FEF4}"/>
              </a:ext>
            </a:extLst>
          </p:cNvPr>
          <p:cNvGrpSpPr/>
          <p:nvPr/>
        </p:nvGrpSpPr>
        <p:grpSpPr>
          <a:xfrm>
            <a:off x="9814411" y="9540980"/>
            <a:ext cx="2853078" cy="1116194"/>
            <a:chOff x="6224033" y="2662925"/>
            <a:chExt cx="5504155" cy="1023685"/>
          </a:xfrm>
        </p:grpSpPr>
        <p:pic>
          <p:nvPicPr>
            <p:cNvPr id="18" name="Picture 17">
              <a:extLst>
                <a:ext uri="{FF2B5EF4-FFF2-40B4-BE49-F238E27FC236}">
                  <a16:creationId xmlns="" xmlns:a16="http://schemas.microsoft.com/office/drawing/2014/main" id="{735D3DC3-8B96-443D-A700-7C055923F40B}"/>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224033" y="2960763"/>
              <a:ext cx="5504155" cy="725847"/>
            </a:xfrm>
            <a:prstGeom prst="rect">
              <a:avLst/>
            </a:prstGeom>
            <a:ln>
              <a:solidFill>
                <a:schemeClr val="bg1">
                  <a:lumMod val="85000"/>
                </a:schemeClr>
              </a:solidFill>
            </a:ln>
          </p:spPr>
        </p:pic>
        <p:pic>
          <p:nvPicPr>
            <p:cNvPr id="19" name="Picture 18">
              <a:extLst>
                <a:ext uri="{FF2B5EF4-FFF2-40B4-BE49-F238E27FC236}">
                  <a16:creationId xmlns="" xmlns:a16="http://schemas.microsoft.com/office/drawing/2014/main" id="{CDEB223F-3514-433A-9760-DC195ED34490}"/>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224033" y="2662925"/>
              <a:ext cx="1839118" cy="280789"/>
            </a:xfrm>
            <a:prstGeom prst="rect">
              <a:avLst/>
            </a:prstGeom>
            <a:ln>
              <a:solidFill>
                <a:schemeClr val="bg1">
                  <a:lumMod val="85000"/>
                </a:schemeClr>
              </a:solidFill>
            </a:ln>
          </p:spPr>
        </p:pic>
      </p:grpSp>
      <p:pic>
        <p:nvPicPr>
          <p:cNvPr id="7" name="Picture 6">
            <a:extLst>
              <a:ext uri="{FF2B5EF4-FFF2-40B4-BE49-F238E27FC236}">
                <a16:creationId xmlns="" xmlns:a16="http://schemas.microsoft.com/office/drawing/2014/main" id="{268D790B-550B-4BB0-86DE-C49E82805212}"/>
              </a:ext>
            </a:extLst>
          </p:cNvPr>
          <p:cNvPicPr>
            <a:picLocks noChangeAspect="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6568053" y="5743821"/>
            <a:ext cx="3707144" cy="1472956"/>
          </a:xfrm>
          <a:prstGeom prst="rect">
            <a:avLst/>
          </a:prstGeom>
          <a:ln>
            <a:solidFill>
              <a:schemeClr val="bg1">
                <a:lumMod val="85000"/>
              </a:schemeClr>
            </a:solidFill>
          </a:ln>
        </p:spPr>
      </p:pic>
      <p:pic>
        <p:nvPicPr>
          <p:cNvPr id="1028" name="Picture 4" descr="Image result for ad age logo">
            <a:extLst>
              <a:ext uri="{FF2B5EF4-FFF2-40B4-BE49-F238E27FC236}">
                <a16:creationId xmlns="" xmlns:a16="http://schemas.microsoft.com/office/drawing/2014/main" id="{28B59499-0070-44CA-8853-0342CA57A726}"/>
              </a:ext>
            </a:extLst>
          </p:cNvPr>
          <p:cNvPicPr>
            <a:picLocks noChangeAspect="1" noChangeArrowheads="1"/>
          </p:cNvPicPr>
          <p:nvPr/>
        </p:nvPicPr>
        <p:blipFill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6566468" y="5036638"/>
            <a:ext cx="2906013" cy="683543"/>
          </a:xfrm>
          <a:prstGeom prst="rect">
            <a:avLst/>
          </a:prstGeom>
          <a:ln>
            <a:solidFill>
              <a:schemeClr val="bg1">
                <a:lumMod val="85000"/>
              </a:schemeClr>
            </a:solidFill>
          </a:ln>
          <a:extLst>
            <a:ext uri="{909E8E84-426E-40dd-AFC4-6F175D3DCCD1}">
              <a14:hiddenFill xmlns=""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EF24C535-95A0-4738-A0B7-03E0AD1969EA}"/>
              </a:ext>
            </a:extLst>
          </p:cNvPr>
          <p:cNvSpPr txBox="1"/>
          <p:nvPr/>
        </p:nvSpPr>
        <p:spPr>
          <a:xfrm>
            <a:off x="16508531" y="4191107"/>
            <a:ext cx="3790615"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Sept 2017</a:t>
            </a:r>
          </a:p>
        </p:txBody>
      </p:sp>
      <p:sp>
        <p:nvSpPr>
          <p:cNvPr id="28" name="TextBox 27">
            <a:extLst>
              <a:ext uri="{FF2B5EF4-FFF2-40B4-BE49-F238E27FC236}">
                <a16:creationId xmlns="" xmlns:a16="http://schemas.microsoft.com/office/drawing/2014/main" id="{8FB11317-5800-4CD9-B59A-4517A7CE68BC}"/>
              </a:ext>
            </a:extLst>
          </p:cNvPr>
          <p:cNvSpPr txBox="1"/>
          <p:nvPr/>
        </p:nvSpPr>
        <p:spPr>
          <a:xfrm>
            <a:off x="9818959" y="8719584"/>
            <a:ext cx="2848530"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April 2018</a:t>
            </a:r>
          </a:p>
        </p:txBody>
      </p:sp>
      <p:sp>
        <p:nvSpPr>
          <p:cNvPr id="36" name="TextBox 35">
            <a:extLst>
              <a:ext uri="{FF2B5EF4-FFF2-40B4-BE49-F238E27FC236}">
                <a16:creationId xmlns="" xmlns:a16="http://schemas.microsoft.com/office/drawing/2014/main" id="{A0F2E25D-4617-445B-B399-77397AAC3920}"/>
              </a:ext>
            </a:extLst>
          </p:cNvPr>
          <p:cNvSpPr txBox="1"/>
          <p:nvPr/>
        </p:nvSpPr>
        <p:spPr>
          <a:xfrm>
            <a:off x="8890800" y="4177561"/>
            <a:ext cx="3790615"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March 2017</a:t>
            </a:r>
          </a:p>
        </p:txBody>
      </p:sp>
      <p:pic>
        <p:nvPicPr>
          <p:cNvPr id="38" name="Picture 37">
            <a:extLst>
              <a:ext uri="{FF2B5EF4-FFF2-40B4-BE49-F238E27FC236}">
                <a16:creationId xmlns="" xmlns:a16="http://schemas.microsoft.com/office/drawing/2014/main" id="{4732D493-03AD-44F8-AF16-9CD3171810DE}"/>
              </a:ext>
            </a:extLst>
          </p:cNvPr>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8912278" y="5708186"/>
            <a:ext cx="3645173" cy="902017"/>
          </a:xfrm>
          <a:prstGeom prst="rect">
            <a:avLst/>
          </a:prstGeom>
          <a:ln>
            <a:solidFill>
              <a:schemeClr val="bg1">
                <a:lumMod val="85000"/>
              </a:schemeClr>
            </a:solidFill>
          </a:ln>
        </p:spPr>
      </p:pic>
      <p:sp>
        <p:nvSpPr>
          <p:cNvPr id="49" name="Rectangle 48">
            <a:extLst>
              <a:ext uri="{FF2B5EF4-FFF2-40B4-BE49-F238E27FC236}">
                <a16:creationId xmlns="" xmlns:a16="http://schemas.microsoft.com/office/drawing/2014/main" id="{1B729369-19E1-4EDA-866C-7335B126E590}"/>
              </a:ext>
            </a:extLst>
          </p:cNvPr>
          <p:cNvSpPr/>
          <p:nvPr/>
        </p:nvSpPr>
        <p:spPr>
          <a:xfrm>
            <a:off x="12821625" y="5036639"/>
            <a:ext cx="3548374" cy="274329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YT Partner Program Requirement: Channel must have 10,000 lifetime views</a:t>
            </a:r>
          </a:p>
        </p:txBody>
      </p:sp>
      <p:sp>
        <p:nvSpPr>
          <p:cNvPr id="51" name="Rectangle 50">
            <a:extLst>
              <a:ext uri="{FF2B5EF4-FFF2-40B4-BE49-F238E27FC236}">
                <a16:creationId xmlns="" xmlns:a16="http://schemas.microsoft.com/office/drawing/2014/main" id="{EF0EE55C-045D-422B-88A9-560D3A51EAB7}"/>
              </a:ext>
            </a:extLst>
          </p:cNvPr>
          <p:cNvSpPr/>
          <p:nvPr/>
        </p:nvSpPr>
        <p:spPr>
          <a:xfrm>
            <a:off x="477607" y="9382539"/>
            <a:ext cx="3263070" cy="370611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tIns="182880" bIns="0" rtlCol="0" anchor="t" anchorCtr="0"/>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YT Partner Program Requirements:                   - Channel must have 4,000 </a:t>
            </a:r>
            <a:r>
              <a:rPr kumimoji="0" lang="en-US" sz="24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hrs</a:t>
            </a: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of watch time over the last 12 months + a minimum of 1,000 subscribers</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Increased human review of videos</a:t>
            </a:r>
          </a:p>
        </p:txBody>
      </p:sp>
      <p:sp>
        <p:nvSpPr>
          <p:cNvPr id="52" name="TextBox 51">
            <a:extLst>
              <a:ext uri="{FF2B5EF4-FFF2-40B4-BE49-F238E27FC236}">
                <a16:creationId xmlns="" xmlns:a16="http://schemas.microsoft.com/office/drawing/2014/main" id="{836A4DF1-417A-401C-8B1C-1235DC73264E}"/>
              </a:ext>
            </a:extLst>
          </p:cNvPr>
          <p:cNvSpPr txBox="1"/>
          <p:nvPr/>
        </p:nvSpPr>
        <p:spPr>
          <a:xfrm>
            <a:off x="12833979" y="4196637"/>
            <a:ext cx="3523667" cy="461665"/>
          </a:xfrm>
          <a:prstGeom prst="rect">
            <a:avLst/>
          </a:prstGeom>
          <a:solidFill>
            <a:srgbClr val="FF0000"/>
          </a:solidFill>
          <a:ln>
            <a:solidFill>
              <a:schemeClr val="tx1"/>
            </a:solidFill>
          </a:ln>
          <a:effectLst/>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April 2017</a:t>
            </a:r>
          </a:p>
        </p:txBody>
      </p:sp>
      <p:sp>
        <p:nvSpPr>
          <p:cNvPr id="53" name="TextBox 52">
            <a:extLst>
              <a:ext uri="{FF2B5EF4-FFF2-40B4-BE49-F238E27FC236}">
                <a16:creationId xmlns="" xmlns:a16="http://schemas.microsoft.com/office/drawing/2014/main" id="{22EA6673-F393-4F23-9D5E-3D981B903C30}"/>
              </a:ext>
            </a:extLst>
          </p:cNvPr>
          <p:cNvSpPr txBox="1"/>
          <p:nvPr/>
        </p:nvSpPr>
        <p:spPr>
          <a:xfrm>
            <a:off x="397847" y="8719584"/>
            <a:ext cx="5849068" cy="477054"/>
          </a:xfrm>
          <a:prstGeom prst="rect">
            <a:avLst/>
          </a:prstGeom>
          <a:solidFill>
            <a:srgbClr val="FF0000"/>
          </a:solidFill>
          <a:ln>
            <a:solidFill>
              <a:schemeClr val="tx1"/>
            </a:solidFill>
          </a:ln>
          <a:effectLst/>
        </p:spPr>
        <p:txBody>
          <a:bodyPr wrap="square" lIns="0" tIns="0" rIns="0"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January 2018</a:t>
            </a:r>
          </a:p>
        </p:txBody>
      </p:sp>
      <p:pic>
        <p:nvPicPr>
          <p:cNvPr id="34" name="Picture 33">
            <a:extLst>
              <a:ext uri="{FF2B5EF4-FFF2-40B4-BE49-F238E27FC236}">
                <a16:creationId xmlns="" xmlns:a16="http://schemas.microsoft.com/office/drawing/2014/main" id="{73C72522-216C-4FFC-B838-4E3C7FD15CC7}"/>
              </a:ext>
            </a:extLst>
          </p:cNvPr>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98601" y="5568376"/>
            <a:ext cx="4116655" cy="1317398"/>
          </a:xfrm>
          <a:prstGeom prst="rect">
            <a:avLst/>
          </a:prstGeom>
        </p:spPr>
      </p:pic>
      <p:pic>
        <p:nvPicPr>
          <p:cNvPr id="35" name="Picture 34">
            <a:extLst>
              <a:ext uri="{FF2B5EF4-FFF2-40B4-BE49-F238E27FC236}">
                <a16:creationId xmlns="" xmlns:a16="http://schemas.microsoft.com/office/drawing/2014/main" id="{2B80FA94-0C3B-4BE6-93B9-677C4AEA10A7}"/>
              </a:ext>
            </a:extLst>
          </p:cNvPr>
          <p:cNvPicPr>
            <a:picLocks noChangeAspect="1"/>
          </p:cNvPicPr>
          <p:nvPr/>
        </p:nvPicPr>
        <p:blipFill rotWithShape="1">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98601" y="4873944"/>
            <a:ext cx="1953568" cy="731986"/>
          </a:xfrm>
          <a:prstGeom prst="rect">
            <a:avLst/>
          </a:prstGeom>
          <a:effectLst/>
        </p:spPr>
      </p:pic>
      <p:sp>
        <p:nvSpPr>
          <p:cNvPr id="37" name="TextBox 36">
            <a:extLst>
              <a:ext uri="{FF2B5EF4-FFF2-40B4-BE49-F238E27FC236}">
                <a16:creationId xmlns="" xmlns:a16="http://schemas.microsoft.com/office/drawing/2014/main" id="{2AA9EF3D-F0D6-47F2-A828-80F2C7D01457}"/>
              </a:ext>
            </a:extLst>
          </p:cNvPr>
          <p:cNvSpPr txBox="1"/>
          <p:nvPr/>
        </p:nvSpPr>
        <p:spPr>
          <a:xfrm>
            <a:off x="446957" y="4159783"/>
            <a:ext cx="4177459"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March 2015</a:t>
            </a:r>
          </a:p>
        </p:txBody>
      </p:sp>
      <p:sp>
        <p:nvSpPr>
          <p:cNvPr id="44" name="TextBox 43">
            <a:extLst>
              <a:ext uri="{FF2B5EF4-FFF2-40B4-BE49-F238E27FC236}">
                <a16:creationId xmlns="" xmlns:a16="http://schemas.microsoft.com/office/drawing/2014/main" id="{D23EDA0B-BBF1-44E2-A511-4338DB61ECA7}"/>
              </a:ext>
            </a:extLst>
          </p:cNvPr>
          <p:cNvSpPr txBox="1"/>
          <p:nvPr/>
        </p:nvSpPr>
        <p:spPr>
          <a:xfrm>
            <a:off x="4873320" y="4177561"/>
            <a:ext cx="3791944"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April 2015</a:t>
            </a:r>
          </a:p>
        </p:txBody>
      </p:sp>
      <p:pic>
        <p:nvPicPr>
          <p:cNvPr id="45" name="Picture 44">
            <a:extLst>
              <a:ext uri="{FF2B5EF4-FFF2-40B4-BE49-F238E27FC236}">
                <a16:creationId xmlns="" xmlns:a16="http://schemas.microsoft.com/office/drawing/2014/main" id="{CF4C4369-23A0-435F-96B5-BF3E210C1DAC}"/>
              </a:ext>
            </a:extLst>
          </p:cNvPr>
          <p:cNvPicPr>
            <a:picLocks noChangeAspect="1"/>
          </p:cNvPicPr>
          <p:nvPr/>
        </p:nvPicPr>
        <p:blipFill rotWithShape="1">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874957" y="5719403"/>
            <a:ext cx="3790308" cy="1175124"/>
          </a:xfrm>
          <a:prstGeom prst="rect">
            <a:avLst/>
          </a:prstGeom>
        </p:spPr>
      </p:pic>
      <p:pic>
        <p:nvPicPr>
          <p:cNvPr id="46" name="Picture 45">
            <a:extLst>
              <a:ext uri="{FF2B5EF4-FFF2-40B4-BE49-F238E27FC236}">
                <a16:creationId xmlns="" xmlns:a16="http://schemas.microsoft.com/office/drawing/2014/main" id="{E40C127C-B1B2-4CB7-9498-830154D9AFCA}"/>
              </a:ext>
            </a:extLst>
          </p:cNvPr>
          <p:cNvPicPr>
            <a:picLocks noChangeAspect="1"/>
          </p:cNvPicPr>
          <p:nvPr/>
        </p:nvPicPr>
        <p:blipFill>
          <a:blip r:embed="rId10">
            <a:duotone>
              <a:schemeClr val="bg2">
                <a:shade val="45000"/>
                <a:satMod val="135000"/>
              </a:schemeClr>
              <a:prstClr val="white"/>
            </a:duotone>
          </a:blip>
          <a:stretch>
            <a:fillRect/>
          </a:stretch>
        </p:blipFill>
        <p:spPr>
          <a:xfrm>
            <a:off x="4873320" y="4924637"/>
            <a:ext cx="1569162" cy="795545"/>
          </a:xfrm>
          <a:prstGeom prst="rect">
            <a:avLst/>
          </a:prstGeom>
          <a:effectLst/>
        </p:spPr>
      </p:pic>
      <p:pic>
        <p:nvPicPr>
          <p:cNvPr id="9" name="Picture 8">
            <a:extLst>
              <a:ext uri="{FF2B5EF4-FFF2-40B4-BE49-F238E27FC236}">
                <a16:creationId xmlns="" xmlns:a16="http://schemas.microsoft.com/office/drawing/2014/main" id="{ACFEF630-35A0-4B06-8D7A-D3580EB5F29D}"/>
              </a:ext>
            </a:extLst>
          </p:cNvPr>
          <p:cNvPicPr>
            <a:picLocks noChangeAspect="1"/>
          </p:cNvPicPr>
          <p:nvPr/>
        </p:nvPicPr>
        <p:blipFill rotWithShape="1">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8899266" y="4988193"/>
            <a:ext cx="2152148" cy="731989"/>
          </a:xfrm>
          <a:prstGeom prst="rect">
            <a:avLst/>
          </a:prstGeom>
          <a:effectLst/>
        </p:spPr>
      </p:pic>
      <p:pic>
        <p:nvPicPr>
          <p:cNvPr id="2" name="Picture 1">
            <a:extLst>
              <a:ext uri="{FF2B5EF4-FFF2-40B4-BE49-F238E27FC236}">
                <a16:creationId xmlns="" xmlns:a16="http://schemas.microsoft.com/office/drawing/2014/main" id="{13E48A7A-2E48-4355-9E00-DE2EF298688F}"/>
              </a:ext>
            </a:extLst>
          </p:cNvPr>
          <p:cNvPicPr>
            <a:picLocks noChangeAspect="1"/>
          </p:cNvPicPr>
          <p:nvPr/>
        </p:nvPicPr>
        <p:blipFill rotWithShape="1">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3058351" y="9264153"/>
            <a:ext cx="3858160" cy="848831"/>
          </a:xfrm>
          <a:prstGeom prst="rect">
            <a:avLst/>
          </a:prstGeom>
        </p:spPr>
      </p:pic>
      <p:pic>
        <p:nvPicPr>
          <p:cNvPr id="42" name="Picture 41">
            <a:extLst>
              <a:ext uri="{FF2B5EF4-FFF2-40B4-BE49-F238E27FC236}">
                <a16:creationId xmlns="" xmlns:a16="http://schemas.microsoft.com/office/drawing/2014/main" id="{3859ED51-72AD-4D99-B4DA-B3706C88EB31}"/>
              </a:ext>
            </a:extLst>
          </p:cNvPr>
          <p:cNvPicPr>
            <a:picLocks noChangeAspect="1"/>
          </p:cNvPicPr>
          <p:nvPr/>
        </p:nvPicPr>
        <p:blipFill rotWithShape="1">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3058351" y="10098037"/>
            <a:ext cx="2400336" cy="1622162"/>
          </a:xfrm>
          <a:prstGeom prst="rect">
            <a:avLst/>
          </a:prstGeom>
        </p:spPr>
      </p:pic>
      <p:sp>
        <p:nvSpPr>
          <p:cNvPr id="43" name="TextBox 42">
            <a:extLst>
              <a:ext uri="{FF2B5EF4-FFF2-40B4-BE49-F238E27FC236}">
                <a16:creationId xmlns="" xmlns:a16="http://schemas.microsoft.com/office/drawing/2014/main" id="{5501AC14-2D24-463F-879F-4075AF896ADF}"/>
              </a:ext>
            </a:extLst>
          </p:cNvPr>
          <p:cNvSpPr txBox="1"/>
          <p:nvPr/>
        </p:nvSpPr>
        <p:spPr>
          <a:xfrm>
            <a:off x="12817317" y="8719584"/>
            <a:ext cx="4215947"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June 2018</a:t>
            </a:r>
          </a:p>
        </p:txBody>
      </p:sp>
      <p:pic>
        <p:nvPicPr>
          <p:cNvPr id="3" name="Picture 2">
            <a:extLst>
              <a:ext uri="{FF2B5EF4-FFF2-40B4-BE49-F238E27FC236}">
                <a16:creationId xmlns="" xmlns:a16="http://schemas.microsoft.com/office/drawing/2014/main" id="{97155291-1532-409F-B6FA-1EED2891F647}"/>
              </a:ext>
            </a:extLst>
          </p:cNvPr>
          <p:cNvPicPr>
            <a:picLocks noChangeAspect="1"/>
          </p:cNvPicPr>
          <p:nvPr/>
        </p:nvPicPr>
        <p:blipFill>
          <a:blip r:embed="rId1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785986" y="9697270"/>
            <a:ext cx="1013042" cy="406362"/>
          </a:xfrm>
          <a:prstGeom prst="rect">
            <a:avLst/>
          </a:prstGeom>
        </p:spPr>
      </p:pic>
      <p:pic>
        <p:nvPicPr>
          <p:cNvPr id="11" name="Picture 10">
            <a:extLst>
              <a:ext uri="{FF2B5EF4-FFF2-40B4-BE49-F238E27FC236}">
                <a16:creationId xmlns="" xmlns:a16="http://schemas.microsoft.com/office/drawing/2014/main" id="{AAE47EAB-CE43-4969-9402-F5555204BEF5}"/>
              </a:ext>
            </a:extLst>
          </p:cNvPr>
          <p:cNvPicPr>
            <a:picLocks noChangeAspect="1"/>
          </p:cNvPicPr>
          <p:nvPr/>
        </p:nvPicPr>
        <p:blipFill rotWithShape="1">
          <a:blip r:embed="rId1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3083769" y="12130182"/>
            <a:ext cx="3958644" cy="1096307"/>
          </a:xfrm>
          <a:prstGeom prst="rect">
            <a:avLst/>
          </a:prstGeom>
        </p:spPr>
      </p:pic>
      <p:pic>
        <p:nvPicPr>
          <p:cNvPr id="12" name="Picture 11">
            <a:extLst>
              <a:ext uri="{FF2B5EF4-FFF2-40B4-BE49-F238E27FC236}">
                <a16:creationId xmlns="" xmlns:a16="http://schemas.microsoft.com/office/drawing/2014/main" id="{C12EA558-CA52-4724-8CA0-626435F4C3F2}"/>
              </a:ext>
            </a:extLst>
          </p:cNvPr>
          <p:cNvPicPr>
            <a:picLocks noChangeAspect="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5205177" y="11762638"/>
            <a:ext cx="1010746" cy="367544"/>
          </a:xfrm>
          <a:prstGeom prst="rect">
            <a:avLst/>
          </a:prstGeom>
        </p:spPr>
      </p:pic>
      <p:sp>
        <p:nvSpPr>
          <p:cNvPr id="47" name="TextBox 46">
            <a:extLst>
              <a:ext uri="{FF2B5EF4-FFF2-40B4-BE49-F238E27FC236}">
                <a16:creationId xmlns="" xmlns:a16="http://schemas.microsoft.com/office/drawing/2014/main" id="{CD4C5C44-234D-4FBE-ABD7-9CA36EFE5BB4}"/>
              </a:ext>
            </a:extLst>
          </p:cNvPr>
          <p:cNvSpPr txBox="1"/>
          <p:nvPr/>
        </p:nvSpPr>
        <p:spPr>
          <a:xfrm>
            <a:off x="20460088" y="4191106"/>
            <a:ext cx="3790615"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Nov 2017</a:t>
            </a:r>
          </a:p>
        </p:txBody>
      </p:sp>
      <p:grpSp>
        <p:nvGrpSpPr>
          <p:cNvPr id="48" name="Group 47">
            <a:extLst>
              <a:ext uri="{FF2B5EF4-FFF2-40B4-BE49-F238E27FC236}">
                <a16:creationId xmlns="" xmlns:a16="http://schemas.microsoft.com/office/drawing/2014/main" id="{47316F54-B962-46A4-B9C0-BC4E2602677C}"/>
              </a:ext>
            </a:extLst>
          </p:cNvPr>
          <p:cNvGrpSpPr/>
          <p:nvPr/>
        </p:nvGrpSpPr>
        <p:grpSpPr>
          <a:xfrm>
            <a:off x="20509198" y="4883420"/>
            <a:ext cx="3734437" cy="871157"/>
            <a:chOff x="2920408" y="2031445"/>
            <a:chExt cx="3187429" cy="755908"/>
          </a:xfrm>
        </p:grpSpPr>
        <p:pic>
          <p:nvPicPr>
            <p:cNvPr id="50" name="Picture 49">
              <a:extLst>
                <a:ext uri="{FF2B5EF4-FFF2-40B4-BE49-F238E27FC236}">
                  <a16:creationId xmlns="" xmlns:a16="http://schemas.microsoft.com/office/drawing/2014/main" id="{46274DE1-1CA3-4B77-8B52-EB3631F1248E}"/>
                </a:ext>
              </a:extLst>
            </p:cNvPr>
            <p:cNvPicPr>
              <a:picLocks noChangeAspect="1"/>
            </p:cNvPicPr>
            <p:nvPr/>
          </p:nvPicPr>
          <p:blipFill rotWithShape="1">
            <a:blip r:embed="rId1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920408" y="2031445"/>
              <a:ext cx="3187429" cy="755908"/>
            </a:xfrm>
            <a:prstGeom prst="rect">
              <a:avLst/>
            </a:prstGeom>
            <a:ln>
              <a:solidFill>
                <a:schemeClr val="bg1">
                  <a:lumMod val="85000"/>
                </a:schemeClr>
              </a:solidFill>
            </a:ln>
          </p:spPr>
        </p:pic>
        <p:pic>
          <p:nvPicPr>
            <p:cNvPr id="54" name="Picture 53">
              <a:extLst>
                <a:ext uri="{FF2B5EF4-FFF2-40B4-BE49-F238E27FC236}">
                  <a16:creationId xmlns="" xmlns:a16="http://schemas.microsoft.com/office/drawing/2014/main" id="{BDFFBC70-9EA0-4D7D-B780-BB258F2C2DBB}"/>
                </a:ext>
              </a:extLst>
            </p:cNvPr>
            <p:cNvPicPr>
              <a:picLocks noChangeAspect="1"/>
            </p:cNvPicPr>
            <p:nvPr/>
          </p:nvPicPr>
          <p:blipFill rotWithShape="1">
            <a:blip r:embed="rId1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961674" y="2110982"/>
              <a:ext cx="941033" cy="180327"/>
            </a:xfrm>
            <a:prstGeom prst="rect">
              <a:avLst/>
            </a:prstGeom>
            <a:ln>
              <a:solidFill>
                <a:schemeClr val="bg1">
                  <a:lumMod val="85000"/>
                </a:schemeClr>
              </a:solidFill>
            </a:ln>
          </p:spPr>
        </p:pic>
      </p:grpSp>
      <p:pic>
        <p:nvPicPr>
          <p:cNvPr id="56" name="Picture 55">
            <a:extLst>
              <a:ext uri="{FF2B5EF4-FFF2-40B4-BE49-F238E27FC236}">
                <a16:creationId xmlns="" xmlns:a16="http://schemas.microsoft.com/office/drawing/2014/main" id="{D75060E8-619C-4C8B-88DF-985124210A75}"/>
              </a:ext>
            </a:extLst>
          </p:cNvPr>
          <p:cNvPicPr>
            <a:picLocks noChangeAspect="1"/>
          </p:cNvPicPr>
          <p:nvPr/>
        </p:nvPicPr>
        <p:blipFill rotWithShape="1">
          <a:blip r:embed="rId1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460088" y="5904524"/>
            <a:ext cx="3783547" cy="1138430"/>
          </a:xfrm>
          <a:prstGeom prst="rect">
            <a:avLst/>
          </a:prstGeom>
        </p:spPr>
      </p:pic>
      <p:pic>
        <p:nvPicPr>
          <p:cNvPr id="57" name="Picture 56">
            <a:extLst>
              <a:ext uri="{FF2B5EF4-FFF2-40B4-BE49-F238E27FC236}">
                <a16:creationId xmlns="" xmlns:a16="http://schemas.microsoft.com/office/drawing/2014/main" id="{5566BE87-1129-4943-BF9E-1654F177809F}"/>
              </a:ext>
            </a:extLst>
          </p:cNvPr>
          <p:cNvPicPr>
            <a:picLocks noChangeAspect="1"/>
          </p:cNvPicPr>
          <p:nvPr/>
        </p:nvPicPr>
        <p:blipFill>
          <a:blip r:embed="rId2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657027" y="6610203"/>
            <a:ext cx="470447" cy="608955"/>
          </a:xfrm>
          <a:prstGeom prst="rect">
            <a:avLst/>
          </a:prstGeom>
        </p:spPr>
      </p:pic>
      <p:sp>
        <p:nvSpPr>
          <p:cNvPr id="58" name="TextBox 57">
            <a:extLst>
              <a:ext uri="{FF2B5EF4-FFF2-40B4-BE49-F238E27FC236}">
                <a16:creationId xmlns="" xmlns:a16="http://schemas.microsoft.com/office/drawing/2014/main" id="{3A5B8A74-3DB6-4344-920C-AB3E1FFC33B6}"/>
              </a:ext>
            </a:extLst>
          </p:cNvPr>
          <p:cNvSpPr txBox="1"/>
          <p:nvPr/>
        </p:nvSpPr>
        <p:spPr>
          <a:xfrm>
            <a:off x="17206324" y="8724163"/>
            <a:ext cx="3436565"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2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July 2018</a:t>
            </a:r>
          </a:p>
        </p:txBody>
      </p:sp>
      <p:pic>
        <p:nvPicPr>
          <p:cNvPr id="59" name="Picture 58">
            <a:extLst>
              <a:ext uri="{FF2B5EF4-FFF2-40B4-BE49-F238E27FC236}">
                <a16:creationId xmlns="" xmlns:a16="http://schemas.microsoft.com/office/drawing/2014/main" id="{43BAB644-4B4B-4287-91F7-B828A4F3E5F0}"/>
              </a:ext>
            </a:extLst>
          </p:cNvPr>
          <p:cNvPicPr>
            <a:picLocks noChangeAspect="1"/>
          </p:cNvPicPr>
          <p:nvPr/>
        </p:nvPicPr>
        <p:blipFill rotWithShape="1">
          <a:blip r:embed="rId21"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7257737" y="9843532"/>
            <a:ext cx="3421559" cy="1138429"/>
          </a:xfrm>
          <a:prstGeom prst="rect">
            <a:avLst/>
          </a:prstGeom>
          <a:ln>
            <a:solidFill>
              <a:schemeClr val="bg1">
                <a:lumMod val="85000"/>
              </a:schemeClr>
            </a:solidFill>
          </a:ln>
        </p:spPr>
      </p:pic>
      <p:pic>
        <p:nvPicPr>
          <p:cNvPr id="60" name="Picture 59">
            <a:extLst>
              <a:ext uri="{FF2B5EF4-FFF2-40B4-BE49-F238E27FC236}">
                <a16:creationId xmlns="" xmlns:a16="http://schemas.microsoft.com/office/drawing/2014/main" id="{D5AC5F7F-1ADA-4228-8F04-A660D0707542}"/>
              </a:ext>
            </a:extLst>
          </p:cNvPr>
          <p:cNvPicPr>
            <a:picLocks noChangeAspect="1"/>
          </p:cNvPicPr>
          <p:nvPr/>
        </p:nvPicPr>
        <p:blipFill>
          <a:blip r:embed="rId2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367466" y="9430681"/>
            <a:ext cx="1128175" cy="333324"/>
          </a:xfrm>
          <a:prstGeom prst="rect">
            <a:avLst/>
          </a:prstGeom>
        </p:spPr>
      </p:pic>
      <p:sp>
        <p:nvSpPr>
          <p:cNvPr id="61" name="TextBox 60">
            <a:extLst>
              <a:ext uri="{FF2B5EF4-FFF2-40B4-BE49-F238E27FC236}">
                <a16:creationId xmlns="" xmlns:a16="http://schemas.microsoft.com/office/drawing/2014/main" id="{DE2AA2C0-71B0-4071-A664-2647E263D7B9}"/>
              </a:ext>
            </a:extLst>
          </p:cNvPr>
          <p:cNvSpPr txBox="1"/>
          <p:nvPr/>
        </p:nvSpPr>
        <p:spPr>
          <a:xfrm>
            <a:off x="6489555" y="8719584"/>
            <a:ext cx="3203085"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6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February 2018</a:t>
            </a:r>
          </a:p>
        </p:txBody>
      </p:sp>
      <p:grpSp>
        <p:nvGrpSpPr>
          <p:cNvPr id="62" name="Group 61">
            <a:extLst>
              <a:ext uri="{FF2B5EF4-FFF2-40B4-BE49-F238E27FC236}">
                <a16:creationId xmlns="" xmlns:a16="http://schemas.microsoft.com/office/drawing/2014/main" id="{833A1D7A-FD26-4E3D-8B4B-24A4774DD946}"/>
              </a:ext>
            </a:extLst>
          </p:cNvPr>
          <p:cNvGrpSpPr/>
          <p:nvPr/>
        </p:nvGrpSpPr>
        <p:grpSpPr>
          <a:xfrm>
            <a:off x="6598509" y="9522990"/>
            <a:ext cx="2996595" cy="1622163"/>
            <a:chOff x="5664134" y="4247167"/>
            <a:chExt cx="2935346" cy="1281451"/>
          </a:xfrm>
        </p:grpSpPr>
        <p:pic>
          <p:nvPicPr>
            <p:cNvPr id="63" name="Picture 62">
              <a:extLst>
                <a:ext uri="{FF2B5EF4-FFF2-40B4-BE49-F238E27FC236}">
                  <a16:creationId xmlns="" xmlns:a16="http://schemas.microsoft.com/office/drawing/2014/main" id="{7B0E155C-671E-43C1-A2E4-C2BCB133A435}"/>
                </a:ext>
              </a:extLst>
            </p:cNvPr>
            <p:cNvPicPr>
              <a:picLocks noChangeAspect="1"/>
            </p:cNvPicPr>
            <p:nvPr/>
          </p:nvPicPr>
          <p:blipFill rotWithShape="1">
            <a:blip r:embed="rId2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664134" y="4447837"/>
              <a:ext cx="2935346" cy="1080781"/>
            </a:xfrm>
            <a:prstGeom prst="rect">
              <a:avLst/>
            </a:prstGeom>
            <a:ln>
              <a:solidFill>
                <a:schemeClr val="bg1">
                  <a:lumMod val="85000"/>
                </a:schemeClr>
              </a:solidFill>
            </a:ln>
          </p:spPr>
        </p:pic>
        <p:pic>
          <p:nvPicPr>
            <p:cNvPr id="64" name="Picture 63">
              <a:extLst>
                <a:ext uri="{FF2B5EF4-FFF2-40B4-BE49-F238E27FC236}">
                  <a16:creationId xmlns="" xmlns:a16="http://schemas.microsoft.com/office/drawing/2014/main" id="{1E6F7FEE-1598-4C18-8972-55992AD6B482}"/>
                </a:ext>
              </a:extLst>
            </p:cNvPr>
            <p:cNvPicPr>
              <a:picLocks noChangeAspect="1"/>
            </p:cNvPicPr>
            <p:nvPr/>
          </p:nvPicPr>
          <p:blipFill rotWithShape="1">
            <a:blip r:embed="rId2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664134" y="4247167"/>
              <a:ext cx="1226621" cy="246739"/>
            </a:xfrm>
            <a:prstGeom prst="rect">
              <a:avLst/>
            </a:prstGeom>
            <a:ln>
              <a:solidFill>
                <a:schemeClr val="bg1">
                  <a:lumMod val="85000"/>
                </a:schemeClr>
              </a:solidFill>
            </a:ln>
          </p:spPr>
        </p:pic>
      </p:grpSp>
      <p:pic>
        <p:nvPicPr>
          <p:cNvPr id="65" name="Picture 64">
            <a:extLst>
              <a:ext uri="{FF2B5EF4-FFF2-40B4-BE49-F238E27FC236}">
                <a16:creationId xmlns="" xmlns:a16="http://schemas.microsoft.com/office/drawing/2014/main" id="{1CCCF665-42BA-471A-9DC7-84F71543B0F1}"/>
              </a:ext>
            </a:extLst>
          </p:cNvPr>
          <p:cNvPicPr>
            <a:picLocks noChangeAspect="1"/>
          </p:cNvPicPr>
          <p:nvPr/>
        </p:nvPicPr>
        <p:blipFill rotWithShape="1">
          <a:blip r:embed="rId25"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866609" y="9482049"/>
            <a:ext cx="2515167" cy="1175124"/>
          </a:xfrm>
          <a:prstGeom prst="rect">
            <a:avLst/>
          </a:prstGeom>
          <a:ln>
            <a:solidFill>
              <a:schemeClr val="bg1">
                <a:lumMod val="75000"/>
              </a:schemeClr>
            </a:solidFill>
          </a:ln>
        </p:spPr>
      </p:pic>
      <p:pic>
        <p:nvPicPr>
          <p:cNvPr id="66" name="Picture 65">
            <a:extLst>
              <a:ext uri="{FF2B5EF4-FFF2-40B4-BE49-F238E27FC236}">
                <a16:creationId xmlns="" xmlns:a16="http://schemas.microsoft.com/office/drawing/2014/main" id="{3FBA10D2-A6D2-45F1-9854-F90F9B3E474E}"/>
              </a:ext>
            </a:extLst>
          </p:cNvPr>
          <p:cNvPicPr>
            <a:picLocks noChangeAspect="1"/>
          </p:cNvPicPr>
          <p:nvPr/>
        </p:nvPicPr>
        <p:blipFill>
          <a:blip r:embed="rId2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866609" y="10700272"/>
            <a:ext cx="1331130" cy="717766"/>
          </a:xfrm>
          <a:prstGeom prst="rect">
            <a:avLst/>
          </a:prstGeom>
        </p:spPr>
      </p:pic>
      <p:sp>
        <p:nvSpPr>
          <p:cNvPr id="67" name="TextBox 66">
            <a:extLst>
              <a:ext uri="{FF2B5EF4-FFF2-40B4-BE49-F238E27FC236}">
                <a16:creationId xmlns="" xmlns:a16="http://schemas.microsoft.com/office/drawing/2014/main" id="{3448A678-CE96-481D-A975-421BF1A64BA9}"/>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85000"/>
                  </a:prstClr>
                </a:solidFill>
                <a:effectLst/>
                <a:uLnTx/>
                <a:uFillTx/>
                <a:latin typeface="Trebuchet MS"/>
                <a:ea typeface="+mn-ea"/>
                <a:cs typeface="Trebuchet MS"/>
              </a:rPr>
              <a:t>12</a:t>
            </a:r>
            <a:endParaRPr kumimoji="0" lang="en-US" sz="36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68" name="Picture 67">
            <a:extLst>
              <a:ext uri="{FF2B5EF4-FFF2-40B4-BE49-F238E27FC236}">
                <a16:creationId xmlns="" xmlns:a16="http://schemas.microsoft.com/office/drawing/2014/main" id="{ED8840FF-4842-4412-B18E-D417B570E240}"/>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69" name="TextBox 68">
            <a:extLst>
              <a:ext uri="{FF2B5EF4-FFF2-40B4-BE49-F238E27FC236}">
                <a16:creationId xmlns="" xmlns:a16="http://schemas.microsoft.com/office/drawing/2014/main" id="{6D71F40E-965B-4625-8FAA-2916F3D1C0B3}"/>
              </a:ext>
            </a:extLst>
          </p:cNvPr>
          <p:cNvSpPr txBox="1"/>
          <p:nvPr/>
        </p:nvSpPr>
        <p:spPr>
          <a:xfrm>
            <a:off x="20833443" y="8725680"/>
            <a:ext cx="3203085" cy="461665"/>
          </a:xfrm>
          <a:prstGeom prst="rect">
            <a:avLst/>
          </a:prstGeom>
          <a:solidFill>
            <a:schemeClr val="bg1">
              <a:lumMod val="85000"/>
            </a:schemeClr>
          </a:solidFill>
          <a:ln>
            <a:solidFill>
              <a:schemeClr val="tx1"/>
            </a:solidFill>
          </a:ln>
          <a:effectLst/>
        </p:spPr>
        <p:txBody>
          <a:bodyPr wrap="square" rtlCol="0">
            <a:spAutoFit/>
          </a:bodyPr>
          <a:lstStyle>
            <a:defPPr>
              <a:defRPr lang="en-US"/>
            </a:defPPr>
            <a:lvl1pPr algn="ctr">
              <a:defRPr sz="16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Trebuchet MS" panose="020B0603020202020204" pitchFamily="34" charset="0"/>
                <a:ea typeface="+mn-ea"/>
                <a:cs typeface="+mn-cs"/>
              </a:rPr>
              <a:t>February 2019</a:t>
            </a:r>
          </a:p>
        </p:txBody>
      </p:sp>
      <p:grpSp>
        <p:nvGrpSpPr>
          <p:cNvPr id="70" name="Group 69">
            <a:extLst>
              <a:ext uri="{FF2B5EF4-FFF2-40B4-BE49-F238E27FC236}">
                <a16:creationId xmlns="" xmlns:a16="http://schemas.microsoft.com/office/drawing/2014/main" id="{3B6F3C43-236A-4248-A306-494CD36C59BA}"/>
              </a:ext>
            </a:extLst>
          </p:cNvPr>
          <p:cNvGrpSpPr/>
          <p:nvPr/>
        </p:nvGrpSpPr>
        <p:grpSpPr>
          <a:xfrm>
            <a:off x="21126270" y="11037793"/>
            <a:ext cx="2629906" cy="1122193"/>
            <a:chOff x="2780526" y="10052954"/>
            <a:chExt cx="3076833" cy="1265603"/>
          </a:xfrm>
        </p:grpSpPr>
        <p:pic>
          <p:nvPicPr>
            <p:cNvPr id="71" name="Picture 70">
              <a:extLst>
                <a:ext uri="{FF2B5EF4-FFF2-40B4-BE49-F238E27FC236}">
                  <a16:creationId xmlns="" xmlns:a16="http://schemas.microsoft.com/office/drawing/2014/main" id="{B167E6AE-DB8B-44CF-9E95-BA44E80AD45D}"/>
                </a:ext>
              </a:extLst>
            </p:cNvPr>
            <p:cNvPicPr>
              <a:picLocks noChangeAspect="1"/>
            </p:cNvPicPr>
            <p:nvPr/>
          </p:nvPicPr>
          <p:blipFill rotWithShape="1">
            <a:blip r:embed="rId28"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780526" y="10345338"/>
              <a:ext cx="3076833" cy="973219"/>
            </a:xfrm>
            <a:prstGeom prst="rect">
              <a:avLst/>
            </a:prstGeom>
            <a:ln>
              <a:solidFill>
                <a:schemeClr val="bg1">
                  <a:lumMod val="85000"/>
                </a:schemeClr>
              </a:solidFill>
            </a:ln>
          </p:spPr>
        </p:pic>
        <p:pic>
          <p:nvPicPr>
            <p:cNvPr id="72" name="Picture 71">
              <a:extLst>
                <a:ext uri="{FF2B5EF4-FFF2-40B4-BE49-F238E27FC236}">
                  <a16:creationId xmlns="" xmlns:a16="http://schemas.microsoft.com/office/drawing/2014/main" id="{105FC87A-6EA7-47E0-ADED-44C233BF7082}"/>
                </a:ext>
              </a:extLst>
            </p:cNvPr>
            <p:cNvPicPr>
              <a:picLocks noChangeAspect="1"/>
            </p:cNvPicPr>
            <p:nvPr/>
          </p:nvPicPr>
          <p:blipFill rotWithShape="1">
            <a:blip r:embed="rId29"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780526" y="10052954"/>
              <a:ext cx="1470455" cy="292384"/>
            </a:xfrm>
            <a:prstGeom prst="rect">
              <a:avLst/>
            </a:prstGeom>
            <a:ln>
              <a:solidFill>
                <a:schemeClr val="bg1">
                  <a:lumMod val="85000"/>
                </a:schemeClr>
              </a:solidFill>
            </a:ln>
          </p:spPr>
        </p:pic>
      </p:grpSp>
      <p:grpSp>
        <p:nvGrpSpPr>
          <p:cNvPr id="73" name="Group 72">
            <a:extLst>
              <a:ext uri="{FF2B5EF4-FFF2-40B4-BE49-F238E27FC236}">
                <a16:creationId xmlns="" xmlns:a16="http://schemas.microsoft.com/office/drawing/2014/main" id="{7C9C87C0-7D2A-4986-9BE7-CF30C2A75887}"/>
              </a:ext>
            </a:extLst>
          </p:cNvPr>
          <p:cNvGrpSpPr/>
          <p:nvPr/>
        </p:nvGrpSpPr>
        <p:grpSpPr>
          <a:xfrm>
            <a:off x="20947546" y="9597484"/>
            <a:ext cx="2808630" cy="1138429"/>
            <a:chOff x="7414054" y="8238043"/>
            <a:chExt cx="4522573" cy="1627312"/>
          </a:xfrm>
        </p:grpSpPr>
        <p:pic>
          <p:nvPicPr>
            <p:cNvPr id="74" name="Picture 73">
              <a:extLst>
                <a:ext uri="{FF2B5EF4-FFF2-40B4-BE49-F238E27FC236}">
                  <a16:creationId xmlns="" xmlns:a16="http://schemas.microsoft.com/office/drawing/2014/main" id="{16599079-0027-4772-9E33-023B0B2766C4}"/>
                </a:ext>
              </a:extLst>
            </p:cNvPr>
            <p:cNvPicPr>
              <a:picLocks noChangeAspect="1"/>
            </p:cNvPicPr>
            <p:nvPr/>
          </p:nvPicPr>
          <p:blipFill rotWithShape="1">
            <a:blip r:embed="rId30"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414054" y="8587606"/>
              <a:ext cx="4522573" cy="1277749"/>
            </a:xfrm>
            <a:prstGeom prst="rect">
              <a:avLst/>
            </a:prstGeom>
            <a:ln>
              <a:solidFill>
                <a:schemeClr val="bg1">
                  <a:lumMod val="85000"/>
                </a:schemeClr>
              </a:solidFill>
            </a:ln>
          </p:spPr>
        </p:pic>
        <p:pic>
          <p:nvPicPr>
            <p:cNvPr id="75" name="Picture 74">
              <a:extLst>
                <a:ext uri="{FF2B5EF4-FFF2-40B4-BE49-F238E27FC236}">
                  <a16:creationId xmlns="" xmlns:a16="http://schemas.microsoft.com/office/drawing/2014/main" id="{4566C586-32B1-4A4E-8E5A-F277999B7618}"/>
                </a:ext>
              </a:extLst>
            </p:cNvPr>
            <p:cNvPicPr>
              <a:picLocks noChangeAspect="1"/>
            </p:cNvPicPr>
            <p:nvPr/>
          </p:nvPicPr>
          <p:blipFill rotWithShape="1">
            <a:blip r:embed="rId31"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414054" y="8238043"/>
              <a:ext cx="2211859" cy="349563"/>
            </a:xfrm>
            <a:prstGeom prst="rect">
              <a:avLst/>
            </a:prstGeom>
            <a:ln>
              <a:solidFill>
                <a:schemeClr val="bg1">
                  <a:lumMod val="85000"/>
                </a:schemeClr>
              </a:solidFill>
            </a:ln>
          </p:spPr>
        </p:pic>
      </p:grpSp>
    </p:spTree>
    <p:extLst>
      <p:ext uri="{BB962C8B-B14F-4D97-AF65-F5344CB8AC3E}">
        <p14:creationId xmlns:p14="http://schemas.microsoft.com/office/powerpoint/2010/main" val="193717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 xmlns:a16="http://schemas.microsoft.com/office/drawing/2014/main" id="{2CC1236A-D8D3-42F9-A9BB-7B0A177B55AE}"/>
              </a:ext>
            </a:extLst>
          </p:cNvPr>
          <p:cNvSpPr>
            <a:spLocks noGrp="1"/>
          </p:cNvSpPr>
          <p:nvPr>
            <p:ph type="ctrTitle"/>
          </p:nvPr>
        </p:nvSpPr>
        <p:spPr>
          <a:xfrm>
            <a:off x="261083" y="455808"/>
            <a:ext cx="24126092" cy="1564386"/>
          </a:xfrm>
          <a:prstGeom prst="rect">
            <a:avLst/>
          </a:prstGeom>
        </p:spPr>
        <p:txBody>
          <a:bodyPr>
            <a:noAutofit/>
          </a:bodyPr>
          <a:lstStyle/>
          <a:p>
            <a:pPr algn="l"/>
            <a:r>
              <a:rPr lang="en-US" sz="6600" dirty="0">
                <a:latin typeface="Trebuchet MS" panose="020B0603020202020204" pitchFamily="34" charset="0"/>
              </a:rPr>
              <a:t>Similarly, YouTube Has Repeatedly Struggled To Fix The Comments Section</a:t>
            </a:r>
          </a:p>
        </p:txBody>
      </p:sp>
      <p:pic>
        <p:nvPicPr>
          <p:cNvPr id="20" name="Picture 19">
            <a:extLst>
              <a:ext uri="{FF2B5EF4-FFF2-40B4-BE49-F238E27FC236}">
                <a16:creationId xmlns="" xmlns:a16="http://schemas.microsoft.com/office/drawing/2014/main" id="{BD8BA3E7-B364-4111-8106-E73749F867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31576" y="5542679"/>
            <a:ext cx="6289701" cy="2656480"/>
          </a:xfrm>
          <a:prstGeom prst="rect">
            <a:avLst/>
          </a:prstGeom>
          <a:ln>
            <a:solidFill>
              <a:schemeClr val="bg1">
                <a:lumMod val="85000"/>
              </a:schemeClr>
            </a:solidFill>
          </a:ln>
        </p:spPr>
      </p:pic>
      <p:pic>
        <p:nvPicPr>
          <p:cNvPr id="2" name="Picture 1">
            <a:extLst>
              <a:ext uri="{FF2B5EF4-FFF2-40B4-BE49-F238E27FC236}">
                <a16:creationId xmlns="" xmlns:a16="http://schemas.microsoft.com/office/drawing/2014/main" id="{0AB4DFE1-50F5-48BC-9C12-002F0C063F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76390" y="5488643"/>
            <a:ext cx="6143689" cy="2710516"/>
          </a:xfrm>
          <a:prstGeom prst="rect">
            <a:avLst/>
          </a:prstGeom>
        </p:spPr>
      </p:pic>
      <p:pic>
        <p:nvPicPr>
          <p:cNvPr id="4" name="Picture 3">
            <a:extLst>
              <a:ext uri="{FF2B5EF4-FFF2-40B4-BE49-F238E27FC236}">
                <a16:creationId xmlns="" xmlns:a16="http://schemas.microsoft.com/office/drawing/2014/main" id="{344885C9-27DA-480C-A198-BC48C2F1B8B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044554" y="5543122"/>
            <a:ext cx="6289701" cy="2656480"/>
          </a:xfrm>
          <a:prstGeom prst="rect">
            <a:avLst/>
          </a:prstGeom>
          <a:ln>
            <a:solidFill>
              <a:schemeClr val="bg1">
                <a:lumMod val="85000"/>
              </a:schemeClr>
            </a:solidFill>
          </a:ln>
        </p:spPr>
      </p:pic>
      <p:sp>
        <p:nvSpPr>
          <p:cNvPr id="5" name="TextBox 4">
            <a:extLst>
              <a:ext uri="{FF2B5EF4-FFF2-40B4-BE49-F238E27FC236}">
                <a16:creationId xmlns="" xmlns:a16="http://schemas.microsoft.com/office/drawing/2014/main" id="{1146B83B-878E-46A9-B0FA-493CD6113CEA}"/>
              </a:ext>
            </a:extLst>
          </p:cNvPr>
          <p:cNvSpPr txBox="1"/>
          <p:nvPr/>
        </p:nvSpPr>
        <p:spPr>
          <a:xfrm>
            <a:off x="1431575" y="4267154"/>
            <a:ext cx="6289702" cy="1015663"/>
          </a:xfrm>
          <a:prstGeom prst="rect">
            <a:avLst/>
          </a:prstGeom>
          <a:solidFill>
            <a:srgbClr val="0BAAAD"/>
          </a:solidFill>
          <a:ln>
            <a:solidFill>
              <a:schemeClr val="bg1"/>
            </a:solidFill>
          </a:ln>
          <a:effectLst/>
        </p:spPr>
        <p:txBody>
          <a:bodyPr wrap="square" lIns="91440" rIns="0" rtlCol="0">
            <a:spAutoFit/>
          </a:bodyPr>
          <a:lstStyle>
            <a:defPPr>
              <a:defRPr lang="en-US"/>
            </a:defPPr>
            <a:lvl1pPr algn="ctr">
              <a:defRPr sz="1200"/>
            </a:lvl1pPr>
          </a:lstStyle>
          <a:p>
            <a:pPr algn="l"/>
            <a:r>
              <a:rPr lang="en-US" sz="3200" b="1" u="sng" dirty="0">
                <a:solidFill>
                  <a:schemeClr val="bg1"/>
                </a:solidFill>
              </a:rPr>
              <a:t>2013</a:t>
            </a:r>
            <a:r>
              <a:rPr lang="en-US" sz="3200" b="1" dirty="0">
                <a:solidFill>
                  <a:schemeClr val="bg1"/>
                </a:solidFill>
              </a:rPr>
              <a:t>: </a:t>
            </a:r>
            <a:r>
              <a:rPr lang="en-US" sz="2800" dirty="0">
                <a:solidFill>
                  <a:schemeClr val="bg1"/>
                </a:solidFill>
              </a:rPr>
              <a:t>Enabled comments to be powered by  Google Plus</a:t>
            </a:r>
          </a:p>
        </p:txBody>
      </p:sp>
      <p:sp>
        <p:nvSpPr>
          <p:cNvPr id="7" name="TextBox 6">
            <a:extLst>
              <a:ext uri="{FF2B5EF4-FFF2-40B4-BE49-F238E27FC236}">
                <a16:creationId xmlns="" xmlns:a16="http://schemas.microsoft.com/office/drawing/2014/main" id="{0ADCE043-BC1A-42BC-B001-DD2A693A17E4}"/>
              </a:ext>
            </a:extLst>
          </p:cNvPr>
          <p:cNvSpPr txBox="1"/>
          <p:nvPr/>
        </p:nvSpPr>
        <p:spPr>
          <a:xfrm>
            <a:off x="8863727" y="4251108"/>
            <a:ext cx="6269092" cy="1015663"/>
          </a:xfrm>
          <a:prstGeom prst="rect">
            <a:avLst/>
          </a:prstGeom>
          <a:solidFill>
            <a:srgbClr val="0BAAAD"/>
          </a:solidFill>
          <a:ln>
            <a:solidFill>
              <a:schemeClr val="bg1"/>
            </a:solidFill>
          </a:ln>
          <a:effectLst/>
        </p:spPr>
        <p:txBody>
          <a:bodyPr wrap="square" lIns="182880" rIns="0" rtlCol="0">
            <a:spAutoFit/>
          </a:bodyPr>
          <a:lstStyle>
            <a:defPPr>
              <a:defRPr lang="en-US"/>
            </a:defPPr>
            <a:lvl1pPr algn="ctr">
              <a:defRPr sz="1200" b="1" u="sng"/>
            </a:lvl1pPr>
          </a:lstStyle>
          <a:p>
            <a:pPr algn="l"/>
            <a:r>
              <a:rPr lang="en-US" sz="3200" dirty="0">
                <a:solidFill>
                  <a:schemeClr val="bg1"/>
                </a:solidFill>
              </a:rPr>
              <a:t>2015</a:t>
            </a:r>
            <a:r>
              <a:rPr lang="en-US" sz="3200" u="none" dirty="0">
                <a:solidFill>
                  <a:schemeClr val="bg1"/>
                </a:solidFill>
              </a:rPr>
              <a:t>: </a:t>
            </a:r>
            <a:r>
              <a:rPr lang="en-US" sz="2800" b="0" u="none" dirty="0">
                <a:solidFill>
                  <a:schemeClr val="bg1"/>
                </a:solidFill>
              </a:rPr>
              <a:t>Employed a Ranking System</a:t>
            </a:r>
          </a:p>
          <a:p>
            <a:pPr algn="l"/>
            <a:endParaRPr lang="en-US" sz="2800" b="0" u="none" dirty="0">
              <a:solidFill>
                <a:schemeClr val="bg1"/>
              </a:solidFill>
            </a:endParaRPr>
          </a:p>
        </p:txBody>
      </p:sp>
      <p:sp>
        <p:nvSpPr>
          <p:cNvPr id="8" name="TextBox 7">
            <a:extLst>
              <a:ext uri="{FF2B5EF4-FFF2-40B4-BE49-F238E27FC236}">
                <a16:creationId xmlns="" xmlns:a16="http://schemas.microsoft.com/office/drawing/2014/main" id="{F8DBBAB6-2975-46F4-8C3D-1F3B75E99987}"/>
              </a:ext>
            </a:extLst>
          </p:cNvPr>
          <p:cNvSpPr txBox="1"/>
          <p:nvPr/>
        </p:nvSpPr>
        <p:spPr>
          <a:xfrm>
            <a:off x="15981032" y="4208631"/>
            <a:ext cx="6353223" cy="1015663"/>
          </a:xfrm>
          <a:prstGeom prst="rect">
            <a:avLst/>
          </a:prstGeom>
          <a:solidFill>
            <a:srgbClr val="0BAAAD"/>
          </a:solidFill>
          <a:ln>
            <a:solidFill>
              <a:schemeClr val="bg1"/>
            </a:solidFill>
          </a:ln>
          <a:effectLst/>
        </p:spPr>
        <p:txBody>
          <a:bodyPr wrap="square" lIns="182880" rIns="0" rtlCol="0">
            <a:spAutoFit/>
          </a:bodyPr>
          <a:lstStyle>
            <a:defPPr>
              <a:defRPr lang="en-US"/>
            </a:defPPr>
            <a:lvl1pPr algn="ctr">
              <a:defRPr sz="1200" b="1" u="sng"/>
            </a:lvl1pPr>
          </a:lstStyle>
          <a:p>
            <a:pPr algn="l"/>
            <a:r>
              <a:rPr lang="en-US" sz="3200" dirty="0">
                <a:solidFill>
                  <a:schemeClr val="bg1"/>
                </a:solidFill>
              </a:rPr>
              <a:t>2016</a:t>
            </a:r>
            <a:r>
              <a:rPr lang="en-US" sz="3200" u="none" dirty="0">
                <a:solidFill>
                  <a:schemeClr val="bg1"/>
                </a:solidFill>
              </a:rPr>
              <a:t> (June</a:t>
            </a:r>
            <a:r>
              <a:rPr lang="en-US" sz="3200" b="0" u="none" dirty="0">
                <a:solidFill>
                  <a:schemeClr val="bg1"/>
                </a:solidFill>
              </a:rPr>
              <a:t>): </a:t>
            </a:r>
            <a:r>
              <a:rPr lang="en-US" sz="2800" b="0" u="none" dirty="0">
                <a:solidFill>
                  <a:schemeClr val="bg1"/>
                </a:solidFill>
              </a:rPr>
              <a:t>Enabled creators to delegate moderation</a:t>
            </a:r>
          </a:p>
        </p:txBody>
      </p:sp>
      <p:pic>
        <p:nvPicPr>
          <p:cNvPr id="9" name="Picture 8">
            <a:extLst>
              <a:ext uri="{FF2B5EF4-FFF2-40B4-BE49-F238E27FC236}">
                <a16:creationId xmlns="" xmlns:a16="http://schemas.microsoft.com/office/drawing/2014/main" id="{E56040EC-B3C0-404F-AE6D-F82D908FFB6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09323" y="10387596"/>
            <a:ext cx="6289701" cy="2710514"/>
          </a:xfrm>
          <a:prstGeom prst="rect">
            <a:avLst/>
          </a:prstGeom>
          <a:ln>
            <a:solidFill>
              <a:schemeClr val="bg1">
                <a:lumMod val="85000"/>
              </a:schemeClr>
            </a:solidFill>
          </a:ln>
        </p:spPr>
      </p:pic>
      <p:grpSp>
        <p:nvGrpSpPr>
          <p:cNvPr id="18" name="Group 17">
            <a:extLst>
              <a:ext uri="{FF2B5EF4-FFF2-40B4-BE49-F238E27FC236}">
                <a16:creationId xmlns="" xmlns:a16="http://schemas.microsoft.com/office/drawing/2014/main" id="{F58BFFD1-B6CB-4E41-9145-D5FBA7A1C63B}"/>
              </a:ext>
            </a:extLst>
          </p:cNvPr>
          <p:cNvGrpSpPr/>
          <p:nvPr/>
        </p:nvGrpSpPr>
        <p:grpSpPr>
          <a:xfrm>
            <a:off x="12811256" y="10300871"/>
            <a:ext cx="6143689" cy="2329281"/>
            <a:chOff x="3726910" y="3953644"/>
            <a:chExt cx="2761130" cy="1063594"/>
          </a:xfrm>
        </p:grpSpPr>
        <p:pic>
          <p:nvPicPr>
            <p:cNvPr id="12" name="Picture 11">
              <a:extLst>
                <a:ext uri="{FF2B5EF4-FFF2-40B4-BE49-F238E27FC236}">
                  <a16:creationId xmlns="" xmlns:a16="http://schemas.microsoft.com/office/drawing/2014/main" id="{57FB6B1C-A100-40A9-8AC6-F3096CEB9B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26910" y="4373102"/>
              <a:ext cx="2761130" cy="644136"/>
            </a:xfrm>
            <a:prstGeom prst="rect">
              <a:avLst/>
            </a:prstGeom>
            <a:ln>
              <a:solidFill>
                <a:schemeClr val="bg1">
                  <a:lumMod val="85000"/>
                </a:schemeClr>
              </a:solidFill>
            </a:ln>
          </p:spPr>
        </p:pic>
        <p:pic>
          <p:nvPicPr>
            <p:cNvPr id="13" name="Picture 12">
              <a:extLst>
                <a:ext uri="{FF2B5EF4-FFF2-40B4-BE49-F238E27FC236}">
                  <a16:creationId xmlns="" xmlns:a16="http://schemas.microsoft.com/office/drawing/2014/main" id="{5FF04385-5728-4EA2-9BFF-7E7BFBC705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33931" y="3953644"/>
              <a:ext cx="1153367" cy="419457"/>
            </a:xfrm>
            <a:prstGeom prst="rect">
              <a:avLst/>
            </a:prstGeom>
            <a:ln>
              <a:solidFill>
                <a:schemeClr val="bg1">
                  <a:lumMod val="85000"/>
                </a:schemeClr>
              </a:solidFill>
            </a:ln>
          </p:spPr>
        </p:pic>
      </p:grpSp>
      <p:sp>
        <p:nvSpPr>
          <p:cNvPr id="16" name="TextBox 15">
            <a:extLst>
              <a:ext uri="{FF2B5EF4-FFF2-40B4-BE49-F238E27FC236}">
                <a16:creationId xmlns="" xmlns:a16="http://schemas.microsoft.com/office/drawing/2014/main" id="{BE5CD5C4-5A9D-443B-8CA4-806D1E91B94A}"/>
              </a:ext>
            </a:extLst>
          </p:cNvPr>
          <p:cNvSpPr txBox="1"/>
          <p:nvPr/>
        </p:nvSpPr>
        <p:spPr>
          <a:xfrm>
            <a:off x="5109324" y="8984098"/>
            <a:ext cx="6269092" cy="1015663"/>
          </a:xfrm>
          <a:prstGeom prst="rect">
            <a:avLst/>
          </a:prstGeom>
          <a:solidFill>
            <a:srgbClr val="0BAAAD"/>
          </a:solidFill>
          <a:ln>
            <a:solidFill>
              <a:schemeClr val="bg1"/>
            </a:solidFill>
          </a:ln>
          <a:effectLst/>
        </p:spPr>
        <p:txBody>
          <a:bodyPr wrap="square" lIns="182880" rIns="0" rtlCol="0">
            <a:spAutoFit/>
          </a:bodyPr>
          <a:lstStyle>
            <a:defPPr>
              <a:defRPr lang="en-US"/>
            </a:defPPr>
            <a:lvl1pPr algn="ctr">
              <a:defRPr sz="1200" b="1" u="sng"/>
            </a:lvl1pPr>
          </a:lstStyle>
          <a:p>
            <a:pPr algn="l"/>
            <a:r>
              <a:rPr lang="en-US" sz="2800" u="none" dirty="0">
                <a:solidFill>
                  <a:schemeClr val="bg1"/>
                </a:solidFill>
              </a:rPr>
              <a:t>  </a:t>
            </a:r>
            <a:r>
              <a:rPr lang="en-US" sz="3200" dirty="0">
                <a:solidFill>
                  <a:schemeClr val="bg1"/>
                </a:solidFill>
              </a:rPr>
              <a:t>2016</a:t>
            </a:r>
            <a:r>
              <a:rPr lang="en-US" sz="3200" u="none" dirty="0">
                <a:solidFill>
                  <a:schemeClr val="bg1"/>
                </a:solidFill>
              </a:rPr>
              <a:t> (November</a:t>
            </a:r>
            <a:r>
              <a:rPr lang="en-US" sz="3200" b="0" u="none" dirty="0">
                <a:solidFill>
                  <a:schemeClr val="bg1"/>
                </a:solidFill>
              </a:rPr>
              <a:t>): </a:t>
            </a:r>
            <a:r>
              <a:rPr lang="en-US" sz="2800" b="0" u="none" dirty="0">
                <a:solidFill>
                  <a:schemeClr val="bg1"/>
                </a:solidFill>
              </a:rPr>
              <a:t>Provided Creators with a Moderation Tool</a:t>
            </a:r>
          </a:p>
        </p:txBody>
      </p:sp>
      <p:sp>
        <p:nvSpPr>
          <p:cNvPr id="17" name="TextBox 16">
            <a:extLst>
              <a:ext uri="{FF2B5EF4-FFF2-40B4-BE49-F238E27FC236}">
                <a16:creationId xmlns="" xmlns:a16="http://schemas.microsoft.com/office/drawing/2014/main" id="{B3A34354-2303-497D-A8F5-7A1C1DE69A73}"/>
              </a:ext>
            </a:extLst>
          </p:cNvPr>
          <p:cNvSpPr txBox="1"/>
          <p:nvPr/>
        </p:nvSpPr>
        <p:spPr>
          <a:xfrm>
            <a:off x="12811256" y="8984098"/>
            <a:ext cx="6143689" cy="1015663"/>
          </a:xfrm>
          <a:prstGeom prst="rect">
            <a:avLst/>
          </a:prstGeom>
          <a:solidFill>
            <a:srgbClr val="0BAAAD"/>
          </a:solidFill>
          <a:ln>
            <a:solidFill>
              <a:schemeClr val="bg1"/>
            </a:solidFill>
          </a:ln>
          <a:effectLst/>
        </p:spPr>
        <p:txBody>
          <a:bodyPr wrap="square" lIns="182880" rIns="0" rtlCol="0">
            <a:spAutoFit/>
          </a:bodyPr>
          <a:lstStyle>
            <a:defPPr>
              <a:defRPr lang="en-US"/>
            </a:defPPr>
            <a:lvl1pPr>
              <a:defRPr sz="1200" b="1" u="none"/>
            </a:lvl1pPr>
          </a:lstStyle>
          <a:p>
            <a:r>
              <a:rPr lang="en-US" sz="2800" dirty="0">
                <a:solidFill>
                  <a:schemeClr val="bg1"/>
                </a:solidFill>
              </a:rPr>
              <a:t>  </a:t>
            </a:r>
            <a:r>
              <a:rPr lang="en-US" sz="3200" u="sng" dirty="0">
                <a:solidFill>
                  <a:schemeClr val="bg1"/>
                </a:solidFill>
              </a:rPr>
              <a:t>2017</a:t>
            </a:r>
            <a:r>
              <a:rPr lang="en-US" sz="3200" dirty="0">
                <a:solidFill>
                  <a:schemeClr val="bg1"/>
                </a:solidFill>
              </a:rPr>
              <a:t>:</a:t>
            </a:r>
            <a:r>
              <a:rPr lang="en-US" sz="2800" dirty="0">
                <a:solidFill>
                  <a:schemeClr val="bg1"/>
                </a:solidFill>
              </a:rPr>
              <a:t> </a:t>
            </a:r>
            <a:r>
              <a:rPr lang="en-US" sz="2800" b="0" dirty="0">
                <a:solidFill>
                  <a:schemeClr val="bg1"/>
                </a:solidFill>
              </a:rPr>
              <a:t>Disabled Comments</a:t>
            </a:r>
          </a:p>
          <a:p>
            <a:endParaRPr lang="en-US" sz="2800" b="0" dirty="0">
              <a:solidFill>
                <a:schemeClr val="bg1"/>
              </a:solidFill>
            </a:endParaRPr>
          </a:p>
        </p:txBody>
      </p:sp>
      <p:sp>
        <p:nvSpPr>
          <p:cNvPr id="3" name="TextBox 2">
            <a:extLst>
              <a:ext uri="{FF2B5EF4-FFF2-40B4-BE49-F238E27FC236}">
                <a16:creationId xmlns="" xmlns:a16="http://schemas.microsoft.com/office/drawing/2014/main" id="{58AD675D-15CF-49B2-BD97-72FE8E66CCDB}"/>
              </a:ext>
            </a:extLst>
          </p:cNvPr>
          <p:cNvSpPr txBox="1"/>
          <p:nvPr/>
        </p:nvSpPr>
        <p:spPr>
          <a:xfrm>
            <a:off x="3064402" y="2914638"/>
            <a:ext cx="18951535" cy="646331"/>
          </a:xfrm>
          <a:prstGeom prst="rect">
            <a:avLst/>
          </a:prstGeom>
          <a:noFill/>
        </p:spPr>
        <p:txBody>
          <a:bodyPr wrap="square" rtlCol="0">
            <a:spAutoFit/>
          </a:bodyPr>
          <a:lstStyle/>
          <a:p>
            <a:pPr algn="ctr"/>
            <a:r>
              <a:rPr lang="en-US" sz="3600" dirty="0">
                <a:latin typeface="Trebuchet MS" panose="020B0603020202020204" pitchFamily="34" charset="0"/>
              </a:rPr>
              <a:t>Offensive comments are rife, despite numerous reported attempts at eliminating them</a:t>
            </a:r>
          </a:p>
        </p:txBody>
      </p:sp>
      <p:sp>
        <p:nvSpPr>
          <p:cNvPr id="21" name="TextBox 20">
            <a:extLst>
              <a:ext uri="{FF2B5EF4-FFF2-40B4-BE49-F238E27FC236}">
                <a16:creationId xmlns="" xmlns:a16="http://schemas.microsoft.com/office/drawing/2014/main" id="{87458A16-9491-4765-9F52-9BF861682ADC}"/>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13</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9" name="Picture 18">
            <a:extLst>
              <a:ext uri="{FF2B5EF4-FFF2-40B4-BE49-F238E27FC236}">
                <a16:creationId xmlns="" xmlns:a16="http://schemas.microsoft.com/office/drawing/2014/main" id="{AA9CE847-7E3B-4DAE-9094-B877BCA7C8E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11909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F3CF0FE-74EC-48D5-A966-F8909F9773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399477" y="-2"/>
            <a:ext cx="10987698" cy="8968156"/>
          </a:xfrm>
          <a:prstGeom prst="rect">
            <a:avLst/>
          </a:prstGeom>
          <a:blipFill dpi="0" rotWithShape="1">
            <a:blip r:embed="rId4">
              <a:alphaModFix amt="85000"/>
            </a:blip>
            <a:srcRect/>
            <a:tile tx="0" ty="0" sx="100000" sy="100000" flip="none" algn="tl"/>
          </a:blipFill>
        </p:spPr>
      </p:pic>
      <p:sp>
        <p:nvSpPr>
          <p:cNvPr id="11" name="Rectangle 10">
            <a:extLst>
              <a:ext uri="{FF2B5EF4-FFF2-40B4-BE49-F238E27FC236}">
                <a16:creationId xmlns="" xmlns:a16="http://schemas.microsoft.com/office/drawing/2014/main" id="{023F5075-4023-4D75-8338-DA8DECF8114A}"/>
              </a:ext>
            </a:extLst>
          </p:cNvPr>
          <p:cNvSpPr/>
          <p:nvPr/>
        </p:nvSpPr>
        <p:spPr>
          <a:xfrm>
            <a:off x="-1" y="0"/>
            <a:ext cx="13399477" cy="13716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 xmlns:a16="http://schemas.microsoft.com/office/drawing/2014/main" id="{BB1A8A6A-CDDB-4548-B261-3942854A72F2}"/>
              </a:ext>
            </a:extLst>
          </p:cNvPr>
          <p:cNvSpPr>
            <a:spLocks noGrp="1"/>
          </p:cNvSpPr>
          <p:nvPr>
            <p:ph type="body" sz="quarter" idx="14"/>
          </p:nvPr>
        </p:nvSpPr>
        <p:spPr>
          <a:xfrm>
            <a:off x="13399477" y="13299103"/>
            <a:ext cx="2887361" cy="473074"/>
          </a:xfrm>
        </p:spPr>
        <p:txBody>
          <a:bodyPr>
            <a:normAutofit/>
          </a:bodyPr>
          <a:lstStyle/>
          <a:p>
            <a:r>
              <a:rPr lang="en-US" sz="1200" dirty="0">
                <a:latin typeface="Trebuchet MS" panose="020B0603020202020204" pitchFamily="34" charset="0"/>
              </a:rPr>
              <a:t>Source: </a:t>
            </a:r>
            <a:r>
              <a:rPr lang="en-US" sz="1200" dirty="0">
                <a:latin typeface="Trebuchet MS" panose="020B0603020202020204" pitchFamily="34" charset="0"/>
                <a:cs typeface="Times New Roman" panose="02020603050405020304" pitchFamily="18" charset="0"/>
              </a:rPr>
              <a:t>CNN Money, 4/23/17</a:t>
            </a:r>
            <a:endParaRPr lang="en-US" sz="1200" dirty="0">
              <a:latin typeface="Trebuchet MS" panose="020B0603020202020204" pitchFamily="34" charset="0"/>
              <a:ea typeface="Calibri" panose="020F0502020204030204" pitchFamily="34" charset="0"/>
              <a:cs typeface="Times New Roman" panose="02020603050405020304" pitchFamily="18" charset="0"/>
            </a:endParaRPr>
          </a:p>
          <a:p>
            <a:endParaRPr lang="en-US" sz="1200" dirty="0">
              <a:latin typeface="Trebuchet MS" panose="020B0603020202020204" pitchFamily="34" charset="0"/>
            </a:endParaRPr>
          </a:p>
        </p:txBody>
      </p:sp>
      <p:sp>
        <p:nvSpPr>
          <p:cNvPr id="3" name="Rectangle 2">
            <a:extLst>
              <a:ext uri="{FF2B5EF4-FFF2-40B4-BE49-F238E27FC236}">
                <a16:creationId xmlns="" xmlns:a16="http://schemas.microsoft.com/office/drawing/2014/main" id="{FBDF6D4C-6676-4F11-9B80-6E0F0E688596}"/>
              </a:ext>
            </a:extLst>
          </p:cNvPr>
          <p:cNvSpPr/>
          <p:nvPr/>
        </p:nvSpPr>
        <p:spPr>
          <a:xfrm>
            <a:off x="778220" y="7061454"/>
            <a:ext cx="12181641" cy="2062103"/>
          </a:xfrm>
          <a:prstGeom prst="rect">
            <a:avLst/>
          </a:prstGeom>
        </p:spPr>
        <p:txBody>
          <a:bodyPr wrap="square">
            <a:spAutoFit/>
          </a:bodyPr>
          <a:lstStyle/>
          <a:p>
            <a:r>
              <a:rPr lang="en-US" sz="3200" dirty="0">
                <a:solidFill>
                  <a:schemeClr val="bg1"/>
                </a:solidFill>
                <a:latin typeface="Trebuchet MS" panose="020B0603020202020204" pitchFamily="34" charset="0"/>
              </a:rPr>
              <a:t> As 400 hours of video are uploaded to its platform every minute, it may just be too cumbersome at this point for YouTube to control the influx of content and comments and to guarantee a brand-safe environment to advertisers</a:t>
            </a:r>
          </a:p>
        </p:txBody>
      </p:sp>
      <p:sp>
        <p:nvSpPr>
          <p:cNvPr id="10" name="Rectangle 9">
            <a:extLst>
              <a:ext uri="{FF2B5EF4-FFF2-40B4-BE49-F238E27FC236}">
                <a16:creationId xmlns="" xmlns:a16="http://schemas.microsoft.com/office/drawing/2014/main" id="{B3C21934-F2C0-48F7-8636-C973B69433D7}"/>
              </a:ext>
            </a:extLst>
          </p:cNvPr>
          <p:cNvSpPr/>
          <p:nvPr/>
        </p:nvSpPr>
        <p:spPr>
          <a:xfrm>
            <a:off x="839754" y="3519548"/>
            <a:ext cx="12096684" cy="2308324"/>
          </a:xfrm>
          <a:prstGeom prst="rect">
            <a:avLst/>
          </a:prstGeom>
        </p:spPr>
        <p:txBody>
          <a:bodyPr wrap="square">
            <a:spAutoFit/>
          </a:bodyPr>
          <a:lstStyle/>
          <a:p>
            <a:r>
              <a:rPr lang="en-US" sz="4800" dirty="0">
                <a:solidFill>
                  <a:srgbClr val="00A9AC"/>
                </a:solidFill>
                <a:latin typeface="Trebuchet MS" panose="020B0603020202020204" pitchFamily="34" charset="0"/>
              </a:rPr>
              <a:t>But Without A Proactive Solution At The Point Of Upload, Can Brand Safety Ever Be Truly Assured?</a:t>
            </a:r>
          </a:p>
        </p:txBody>
      </p:sp>
      <p:sp>
        <p:nvSpPr>
          <p:cNvPr id="7" name="Rectangle 6">
            <a:extLst>
              <a:ext uri="{FF2B5EF4-FFF2-40B4-BE49-F238E27FC236}">
                <a16:creationId xmlns="" xmlns:a16="http://schemas.microsoft.com/office/drawing/2014/main" id="{55F558C0-AFD0-4A01-B33D-CD05325F21BE}"/>
              </a:ext>
            </a:extLst>
          </p:cNvPr>
          <p:cNvSpPr/>
          <p:nvPr/>
        </p:nvSpPr>
        <p:spPr>
          <a:xfrm>
            <a:off x="13652439" y="9535236"/>
            <a:ext cx="10481774" cy="3539430"/>
          </a:xfrm>
          <a:prstGeom prst="rect">
            <a:avLst/>
          </a:prstGeom>
        </p:spPr>
        <p:txBody>
          <a:bodyPr wrap="square">
            <a:spAutoFit/>
          </a:bodyPr>
          <a:lstStyle/>
          <a:p>
            <a:pPr algn="ctr"/>
            <a:r>
              <a:rPr lang="en-US" sz="2800" i="1" dirty="0"/>
              <a:t>“The way we manage our platform…we have </a:t>
            </a:r>
            <a:r>
              <a:rPr lang="en-US" sz="2800" b="1" i="1" dirty="0">
                <a:solidFill>
                  <a:srgbClr val="00A9AC"/>
                </a:solidFill>
              </a:rPr>
              <a:t>community guidelines</a:t>
            </a:r>
            <a:r>
              <a:rPr lang="en-US" sz="2800" i="1" dirty="0"/>
              <a:t>, content we do not want to have on the platform…And the way we manage it is we have a system that by which </a:t>
            </a:r>
            <a:r>
              <a:rPr lang="en-US" sz="2800" b="1" i="1" dirty="0">
                <a:solidFill>
                  <a:srgbClr val="00A9AC"/>
                </a:solidFill>
              </a:rPr>
              <a:t>users flag that content </a:t>
            </a:r>
            <a:r>
              <a:rPr lang="en-US" sz="2800" i="1" dirty="0"/>
              <a:t>and so if you ever see a video that is inappropriate, that gets flagged, it gets </a:t>
            </a:r>
            <a:r>
              <a:rPr lang="en-US" sz="2800" b="1" i="1" dirty="0">
                <a:solidFill>
                  <a:srgbClr val="00A9AC"/>
                </a:solidFill>
              </a:rPr>
              <a:t>put into a queue</a:t>
            </a:r>
            <a:r>
              <a:rPr lang="en-US" sz="2800" i="1" dirty="0"/>
              <a:t>, it gets </a:t>
            </a:r>
            <a:r>
              <a:rPr lang="en-US" sz="2800" b="1" i="1" dirty="0">
                <a:solidFill>
                  <a:srgbClr val="00A9AC"/>
                </a:solidFill>
              </a:rPr>
              <a:t>reviewed by a human</a:t>
            </a:r>
            <a:r>
              <a:rPr lang="en-US" sz="2800" i="1" dirty="0"/>
              <a:t>, and that human says “does this meet our guidelines or not?” and if not, that video gets pulled down. And that’s essentially how we manage the platform.” </a:t>
            </a:r>
          </a:p>
          <a:p>
            <a:pPr algn="ctr"/>
            <a:r>
              <a:rPr lang="en-US" sz="2800" i="1" dirty="0"/>
              <a:t>	- </a:t>
            </a:r>
            <a:r>
              <a:rPr lang="en-US" sz="2000" i="1" dirty="0"/>
              <a:t>Susan Wojcicki, CEO YouTube</a:t>
            </a:r>
            <a:endParaRPr lang="en-US" sz="2800" i="1" dirty="0"/>
          </a:p>
        </p:txBody>
      </p:sp>
      <p:sp>
        <p:nvSpPr>
          <p:cNvPr id="8" name="TextBox 7">
            <a:extLst>
              <a:ext uri="{FF2B5EF4-FFF2-40B4-BE49-F238E27FC236}">
                <a16:creationId xmlns="" xmlns:a16="http://schemas.microsoft.com/office/drawing/2014/main" id="{767871EA-B78F-424C-9453-34FAA455DD8F}"/>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14</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2" name="Picture 11">
            <a:extLst>
              <a:ext uri="{FF2B5EF4-FFF2-40B4-BE49-F238E27FC236}">
                <a16:creationId xmlns="" xmlns:a16="http://schemas.microsoft.com/office/drawing/2014/main" id="{9950E36F-F730-4175-82A7-3B765212A1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0422" y="13299917"/>
            <a:ext cx="5861685" cy="323850"/>
          </a:xfrm>
          <a:prstGeom prst="rect">
            <a:avLst/>
          </a:prstGeom>
        </p:spPr>
      </p:pic>
    </p:spTree>
    <p:extLst>
      <p:ext uri="{BB962C8B-B14F-4D97-AF65-F5344CB8AC3E}">
        <p14:creationId xmlns:p14="http://schemas.microsoft.com/office/powerpoint/2010/main" val="51686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706533"/>
            <a:ext cx="16489191" cy="3704167"/>
          </a:xfrm>
          <a:prstGeom prst="rect">
            <a:avLst/>
          </a:prstGeom>
          <a:solidFill>
            <a:srgbClr val="00A9AC">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srgbClr val="00A9AC"/>
              </a:solidFill>
              <a:effectLst/>
              <a:uLnTx/>
              <a:uFillTx/>
              <a:latin typeface="Calibri"/>
              <a:ea typeface="+mn-ea"/>
              <a:cs typeface="+mn-cs"/>
            </a:endParaRPr>
          </a:p>
        </p:txBody>
      </p:sp>
      <p:sp>
        <p:nvSpPr>
          <p:cNvPr id="9" name="TextBox 8"/>
          <p:cNvSpPr txBox="1"/>
          <p:nvPr/>
        </p:nvSpPr>
        <p:spPr>
          <a:xfrm>
            <a:off x="523831" y="6603211"/>
            <a:ext cx="14489028" cy="2068771"/>
          </a:xfrm>
          <a:prstGeom prst="rect">
            <a:avLst/>
          </a:prstGeom>
          <a:noFill/>
        </p:spPr>
        <p:txBody>
          <a:bodyPr wrap="square" rtlCol="0">
            <a:spAutoFit/>
          </a:bodyPr>
          <a:lstStyle/>
          <a:p>
            <a:pPr marL="0" marR="0" lvl="0" indent="0" algn="l" defTabSz="914400" rtl="0" eaLnBrk="1" fontAlgn="auto" latinLnBrk="0" hangingPunct="1">
              <a:lnSpc>
                <a:spcPts val="7600"/>
              </a:lnSpc>
              <a:spcBef>
                <a:spcPts val="0"/>
              </a:spcBef>
              <a:spcAft>
                <a:spcPts val="0"/>
              </a:spcAft>
              <a:buClrTx/>
              <a:buSzTx/>
              <a:buFontTx/>
              <a:buNone/>
              <a:tabLst/>
              <a:defRPr/>
            </a:pPr>
            <a:r>
              <a:rPr kumimoji="0" lang="en-US" sz="8000" b="0" i="0" u="none" strike="noStrike" kern="1200" cap="none" spc="-200" normalizeH="0" baseline="0" noProof="0" dirty="0">
                <a:ln>
                  <a:noFill/>
                </a:ln>
                <a:solidFill>
                  <a:prstClr val="white"/>
                </a:solidFill>
                <a:effectLst/>
                <a:uLnTx/>
                <a:uFillTx/>
                <a:latin typeface="Trebuchet MS" panose="020B0603020202020204" pitchFamily="34" charset="0"/>
                <a:ea typeface="+mn-ea"/>
                <a:cs typeface="+mn-cs"/>
              </a:rPr>
              <a:t>Why Is Ensuring Brand Safety Such A Challenge On YouTube?</a:t>
            </a:r>
          </a:p>
        </p:txBody>
      </p:sp>
    </p:spTree>
    <p:extLst>
      <p:ext uri="{BB962C8B-B14F-4D97-AF65-F5344CB8AC3E}">
        <p14:creationId xmlns:p14="http://schemas.microsoft.com/office/powerpoint/2010/main" val="32295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4DACEC4-487E-4BE4-BF1F-4FD4A19C40DA}"/>
              </a:ext>
            </a:extLst>
          </p:cNvPr>
          <p:cNvSpPr/>
          <p:nvPr/>
        </p:nvSpPr>
        <p:spPr>
          <a:xfrm>
            <a:off x="0" y="0"/>
            <a:ext cx="10021078" cy="1371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0A3A734F-AAED-4037-A903-998D857ECC9A}"/>
              </a:ext>
            </a:extLst>
          </p:cNvPr>
          <p:cNvSpPr/>
          <p:nvPr/>
        </p:nvSpPr>
        <p:spPr>
          <a:xfrm>
            <a:off x="417849" y="3921136"/>
            <a:ext cx="9107151" cy="5386090"/>
          </a:xfrm>
          <a:prstGeom prst="rect">
            <a:avLst/>
          </a:prstGeom>
        </p:spPr>
        <p:txBody>
          <a:bodyPr wrap="square">
            <a:spAutoFit/>
          </a:bodyPr>
          <a:lstStyle/>
          <a:p>
            <a:r>
              <a:rPr lang="en-US" sz="4800" dirty="0">
                <a:solidFill>
                  <a:srgbClr val="00A9AC"/>
                </a:solidFill>
                <a:latin typeface="Trebuchet MS" panose="020B0603020202020204" pitchFamily="34" charset="0"/>
              </a:rPr>
              <a:t>A large part of the issue is rooted in the way the platform is structured and the sheer volume of content it hosts</a:t>
            </a:r>
          </a:p>
          <a:p>
            <a:endParaRPr lang="en-US" sz="4400" dirty="0">
              <a:latin typeface="Trebuchet MS" panose="020B0603020202020204" pitchFamily="34" charset="0"/>
            </a:endParaRPr>
          </a:p>
          <a:p>
            <a:r>
              <a:rPr lang="en-US" sz="3200" dirty="0">
                <a:latin typeface="Trebuchet MS" panose="020B0603020202020204" pitchFamily="34" charset="0"/>
              </a:rPr>
              <a:t>But this volume is necessary to create the platform scale that marketers are looking for in their campaigns</a:t>
            </a:r>
          </a:p>
        </p:txBody>
      </p:sp>
      <p:pic>
        <p:nvPicPr>
          <p:cNvPr id="2" name="Picture 1">
            <a:extLst>
              <a:ext uri="{FF2B5EF4-FFF2-40B4-BE49-F238E27FC236}">
                <a16:creationId xmlns="" xmlns:a16="http://schemas.microsoft.com/office/drawing/2014/main" id="{B2E22191-A7E8-4A1D-8501-836C2EE5BB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21078" y="0"/>
            <a:ext cx="14366097" cy="13716000"/>
          </a:xfrm>
          <a:prstGeom prst="rect">
            <a:avLst/>
          </a:prstGeom>
        </p:spPr>
      </p:pic>
      <p:sp>
        <p:nvSpPr>
          <p:cNvPr id="6" name="TextBox 5">
            <a:extLst>
              <a:ext uri="{FF2B5EF4-FFF2-40B4-BE49-F238E27FC236}">
                <a16:creationId xmlns="" xmlns:a16="http://schemas.microsoft.com/office/drawing/2014/main" id="{BEF5B0FF-CD35-4B27-8209-9FB2A01B2DBB}"/>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16</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7" name="Picture 6">
            <a:extLst>
              <a:ext uri="{FF2B5EF4-FFF2-40B4-BE49-F238E27FC236}">
                <a16:creationId xmlns="" xmlns:a16="http://schemas.microsoft.com/office/drawing/2014/main" id="{864C38EC-AEA1-4431-992D-CF85106FB4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552832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5CE829F-F5EB-465D-BD31-7ACF21657D7B}"/>
              </a:ext>
            </a:extLst>
          </p:cNvPr>
          <p:cNvSpPr/>
          <p:nvPr/>
        </p:nvSpPr>
        <p:spPr>
          <a:xfrm>
            <a:off x="-1" y="0"/>
            <a:ext cx="24387175" cy="137159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6608" y="-45876"/>
            <a:ext cx="24136270" cy="2505664"/>
          </a:xfrm>
          <a:prstGeom prst="rect">
            <a:avLst/>
          </a:prstGeom>
        </p:spPr>
        <p:txBody>
          <a:bodyPr>
            <a:noAutofit/>
          </a:bodyPr>
          <a:lstStyle/>
          <a:p>
            <a:pPr algn="l"/>
            <a:r>
              <a:rPr lang="en-US" sz="6000" dirty="0">
                <a:solidFill>
                  <a:schemeClr val="bg1"/>
                </a:solidFill>
                <a:latin typeface="Trebuchet MS" panose="020B0603020202020204" pitchFamily="34" charset="0"/>
              </a:rPr>
              <a:t>The YouTube Content Structure Includes Multi-Channel Networks (MCNs), Channels, and Videos</a:t>
            </a:r>
          </a:p>
        </p:txBody>
      </p:sp>
      <p:graphicFrame>
        <p:nvGraphicFramePr>
          <p:cNvPr id="3" name="Diagram 2">
            <a:extLst>
              <a:ext uri="{FF2B5EF4-FFF2-40B4-BE49-F238E27FC236}">
                <a16:creationId xmlns="" xmlns:a16="http://schemas.microsoft.com/office/drawing/2014/main" id="{6AC39453-48E6-46BD-ABEE-08060BFF2CD1}"/>
              </a:ext>
            </a:extLst>
          </p:cNvPr>
          <p:cNvGraphicFramePr/>
          <p:nvPr>
            <p:extLst>
              <p:ext uri="{D42A27DB-BD31-4B8C-83A1-F6EECF244321}">
                <p14:modId xmlns:p14="http://schemas.microsoft.com/office/powerpoint/2010/main" val="3376795570"/>
              </p:ext>
            </p:extLst>
          </p:nvPr>
        </p:nvGraphicFramePr>
        <p:xfrm>
          <a:off x="5618084" y="2459788"/>
          <a:ext cx="11293520" cy="10938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 xmlns:a16="http://schemas.microsoft.com/office/drawing/2014/main" id="{A16C316A-02FC-41D4-BC2B-1A9A19B30B6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810875" y="6408935"/>
            <a:ext cx="3144752" cy="685800"/>
          </a:xfrm>
          <a:prstGeom prst="rect">
            <a:avLst/>
          </a:prstGeom>
          <a:ln>
            <a:solidFill>
              <a:schemeClr val="tx1"/>
            </a:solidFill>
          </a:ln>
        </p:spPr>
      </p:pic>
      <p:pic>
        <p:nvPicPr>
          <p:cNvPr id="19" name="Picture 18">
            <a:extLst>
              <a:ext uri="{FF2B5EF4-FFF2-40B4-BE49-F238E27FC236}">
                <a16:creationId xmlns="" xmlns:a16="http://schemas.microsoft.com/office/drawing/2014/main" id="{E878111B-C6AA-4412-816F-9396B00B4B9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277083" y="3083413"/>
            <a:ext cx="3145536" cy="595195"/>
          </a:xfrm>
          <a:prstGeom prst="rect">
            <a:avLst/>
          </a:prstGeom>
          <a:ln>
            <a:solidFill>
              <a:schemeClr val="tx1"/>
            </a:solidFill>
          </a:ln>
        </p:spPr>
      </p:pic>
      <p:pic>
        <p:nvPicPr>
          <p:cNvPr id="20" name="Picture 19">
            <a:extLst>
              <a:ext uri="{FF2B5EF4-FFF2-40B4-BE49-F238E27FC236}">
                <a16:creationId xmlns="" xmlns:a16="http://schemas.microsoft.com/office/drawing/2014/main" id="{4BB3D3D9-EB8D-4778-B950-F08845D3236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6571667" y="9725231"/>
            <a:ext cx="1800311" cy="1024937"/>
          </a:xfrm>
          <a:prstGeom prst="rect">
            <a:avLst/>
          </a:prstGeom>
          <a:ln>
            <a:solidFill>
              <a:schemeClr val="tx1"/>
            </a:solidFill>
          </a:ln>
        </p:spPr>
      </p:pic>
      <p:pic>
        <p:nvPicPr>
          <p:cNvPr id="21" name="Picture 20">
            <a:extLst>
              <a:ext uri="{FF2B5EF4-FFF2-40B4-BE49-F238E27FC236}">
                <a16:creationId xmlns="" xmlns:a16="http://schemas.microsoft.com/office/drawing/2014/main" id="{227EC2B0-4E0C-49D0-BEB1-3CDCD3DF1DB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5247825" y="6990399"/>
            <a:ext cx="3124153" cy="685800"/>
          </a:xfrm>
          <a:prstGeom prst="rect">
            <a:avLst/>
          </a:prstGeom>
          <a:ln>
            <a:solidFill>
              <a:schemeClr val="tx1"/>
            </a:solidFill>
          </a:ln>
        </p:spPr>
      </p:pic>
      <p:pic>
        <p:nvPicPr>
          <p:cNvPr id="22" name="Picture 21">
            <a:extLst>
              <a:ext uri="{FF2B5EF4-FFF2-40B4-BE49-F238E27FC236}">
                <a16:creationId xmlns="" xmlns:a16="http://schemas.microsoft.com/office/drawing/2014/main" id="{03A30720-4610-42FB-88FB-9BF25F45138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7543849" y="10341613"/>
            <a:ext cx="1656258" cy="1024937"/>
          </a:xfrm>
          <a:prstGeom prst="rect">
            <a:avLst/>
          </a:prstGeom>
          <a:ln>
            <a:solidFill>
              <a:schemeClr val="tx1"/>
            </a:solidFill>
          </a:ln>
        </p:spPr>
      </p:pic>
      <p:sp>
        <p:nvSpPr>
          <p:cNvPr id="4" name="TextBox 3">
            <a:extLst>
              <a:ext uri="{FF2B5EF4-FFF2-40B4-BE49-F238E27FC236}">
                <a16:creationId xmlns="" xmlns:a16="http://schemas.microsoft.com/office/drawing/2014/main" id="{6E0CE6CF-836B-4329-9B9E-C0D8653E6899}"/>
              </a:ext>
            </a:extLst>
          </p:cNvPr>
          <p:cNvSpPr txBox="1"/>
          <p:nvPr/>
        </p:nvSpPr>
        <p:spPr>
          <a:xfrm>
            <a:off x="13999791" y="1962290"/>
            <a:ext cx="1248034" cy="430887"/>
          </a:xfrm>
          <a:prstGeom prst="rect">
            <a:avLst/>
          </a:prstGeom>
          <a:noFill/>
        </p:spPr>
        <p:txBody>
          <a:bodyPr wrap="none" rtlCol="0">
            <a:spAutoFit/>
          </a:bodyPr>
          <a:lstStyle/>
          <a:p>
            <a:r>
              <a:rPr lang="en-US" sz="2200" i="1" u="sng" dirty="0">
                <a:solidFill>
                  <a:schemeClr val="bg1"/>
                </a:solidFill>
              </a:rPr>
              <a:t>examples</a:t>
            </a:r>
          </a:p>
        </p:txBody>
      </p:sp>
      <p:pic>
        <p:nvPicPr>
          <p:cNvPr id="6" name="Picture 5">
            <a:extLst>
              <a:ext uri="{FF2B5EF4-FFF2-40B4-BE49-F238E27FC236}">
                <a16:creationId xmlns="" xmlns:a16="http://schemas.microsoft.com/office/drawing/2014/main" id="{0E361ECD-6412-42BA-96A2-55C9AA6E9C4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3975713" y="3574785"/>
            <a:ext cx="3145536" cy="648816"/>
          </a:xfrm>
          <a:prstGeom prst="rect">
            <a:avLst/>
          </a:prstGeom>
          <a:ln>
            <a:solidFill>
              <a:schemeClr val="tx1"/>
            </a:solidFill>
          </a:ln>
        </p:spPr>
      </p:pic>
      <p:pic>
        <p:nvPicPr>
          <p:cNvPr id="8" name="Picture 7">
            <a:extLst>
              <a:ext uri="{FF2B5EF4-FFF2-40B4-BE49-F238E27FC236}">
                <a16:creationId xmlns="" xmlns:a16="http://schemas.microsoft.com/office/drawing/2014/main" id="{B9A8EEE5-B3A7-4B7A-BC4D-9E0A2AB611A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4505780" y="4120412"/>
            <a:ext cx="3145536" cy="648816"/>
          </a:xfrm>
          <a:prstGeom prst="rect">
            <a:avLst/>
          </a:prstGeom>
          <a:ln>
            <a:solidFill>
              <a:schemeClr val="tx1"/>
            </a:solidFill>
          </a:ln>
        </p:spPr>
      </p:pic>
      <p:pic>
        <p:nvPicPr>
          <p:cNvPr id="9" name="Picture 8">
            <a:extLst>
              <a:ext uri="{FF2B5EF4-FFF2-40B4-BE49-F238E27FC236}">
                <a16:creationId xmlns="" xmlns:a16="http://schemas.microsoft.com/office/drawing/2014/main" id="{2159A551-D8BE-4E69-94F2-6CE49F29341B}"/>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077884" y="4707080"/>
            <a:ext cx="3145536" cy="648816"/>
          </a:xfrm>
          <a:prstGeom prst="rect">
            <a:avLst/>
          </a:prstGeom>
          <a:ln>
            <a:solidFill>
              <a:schemeClr val="tx1"/>
            </a:solidFill>
          </a:ln>
        </p:spPr>
      </p:pic>
      <p:pic>
        <p:nvPicPr>
          <p:cNvPr id="10" name="Picture 9">
            <a:extLst>
              <a:ext uri="{FF2B5EF4-FFF2-40B4-BE49-F238E27FC236}">
                <a16:creationId xmlns="" xmlns:a16="http://schemas.microsoft.com/office/drawing/2014/main" id="{7D7D938B-47E9-4715-85DB-91EFB0253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848540" y="7536787"/>
            <a:ext cx="3124153" cy="685800"/>
          </a:xfrm>
          <a:prstGeom prst="rect">
            <a:avLst/>
          </a:prstGeom>
          <a:ln>
            <a:solidFill>
              <a:schemeClr val="tx1"/>
            </a:solidFill>
          </a:ln>
        </p:spPr>
      </p:pic>
      <p:pic>
        <p:nvPicPr>
          <p:cNvPr id="12" name="Picture 11">
            <a:extLst>
              <a:ext uri="{FF2B5EF4-FFF2-40B4-BE49-F238E27FC236}">
                <a16:creationId xmlns="" xmlns:a16="http://schemas.microsoft.com/office/drawing/2014/main" id="{5F06926A-E14F-47D1-A15E-734EBBF71F9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6255176" y="8070766"/>
            <a:ext cx="3124153" cy="783458"/>
          </a:xfrm>
          <a:prstGeom prst="rect">
            <a:avLst/>
          </a:prstGeom>
          <a:ln>
            <a:solidFill>
              <a:schemeClr val="tx1"/>
            </a:solidFill>
          </a:ln>
        </p:spPr>
      </p:pic>
      <p:pic>
        <p:nvPicPr>
          <p:cNvPr id="15" name="Picture 14">
            <a:extLst>
              <a:ext uri="{FF2B5EF4-FFF2-40B4-BE49-F238E27FC236}">
                <a16:creationId xmlns="" xmlns:a16="http://schemas.microsoft.com/office/drawing/2014/main" id="{B2B9E0C6-FB68-4DE4-84E2-25C4952DCCC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8692202" y="11035116"/>
            <a:ext cx="1625871" cy="950803"/>
          </a:xfrm>
          <a:prstGeom prst="rect">
            <a:avLst/>
          </a:prstGeom>
          <a:ln>
            <a:solidFill>
              <a:schemeClr val="tx1"/>
            </a:solidFill>
          </a:ln>
        </p:spPr>
      </p:pic>
      <p:sp>
        <p:nvSpPr>
          <p:cNvPr id="5" name="TextBox 4">
            <a:extLst>
              <a:ext uri="{FF2B5EF4-FFF2-40B4-BE49-F238E27FC236}">
                <a16:creationId xmlns="" xmlns:a16="http://schemas.microsoft.com/office/drawing/2014/main" id="{F1480C28-9F69-439C-83E1-15CD05B47B0E}"/>
              </a:ext>
            </a:extLst>
          </p:cNvPr>
          <p:cNvSpPr txBox="1"/>
          <p:nvPr/>
        </p:nvSpPr>
        <p:spPr>
          <a:xfrm>
            <a:off x="5923232" y="12753198"/>
            <a:ext cx="11455366" cy="461665"/>
          </a:xfrm>
          <a:prstGeom prst="rect">
            <a:avLst/>
          </a:prstGeom>
          <a:noFill/>
        </p:spPr>
        <p:txBody>
          <a:bodyPr wrap="square" rtlCol="0">
            <a:spAutoFit/>
          </a:bodyPr>
          <a:lstStyle/>
          <a:p>
            <a:pPr algn="ctr"/>
            <a:r>
              <a:rPr lang="en-US" sz="2400" dirty="0">
                <a:solidFill>
                  <a:schemeClr val="bg1"/>
                </a:solidFill>
                <a:latin typeface="Trebuchet MS" panose="020B0603020202020204" pitchFamily="34" charset="0"/>
              </a:rPr>
              <a:t>Keep in mind, anyone with a Google account can post a video</a:t>
            </a:r>
          </a:p>
        </p:txBody>
      </p:sp>
      <p:pic>
        <p:nvPicPr>
          <p:cNvPr id="23" name="Picture 22">
            <a:extLst>
              <a:ext uri="{FF2B5EF4-FFF2-40B4-BE49-F238E27FC236}">
                <a16:creationId xmlns="" xmlns:a16="http://schemas.microsoft.com/office/drawing/2014/main" id="{A223833C-45FC-4DEA-A640-3FF02B7543D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6342848" y="12345140"/>
            <a:ext cx="660718" cy="685800"/>
          </a:xfrm>
          <a:prstGeom prst="rect">
            <a:avLst/>
          </a:prstGeom>
          <a:effectLst>
            <a:reflection blurRad="6350" stA="52000" endA="300" endPos="35000" dir="5400000" sy="-100000" algn="bl" rotWithShape="0"/>
          </a:effectLst>
        </p:spPr>
      </p:pic>
      <p:pic>
        <p:nvPicPr>
          <p:cNvPr id="13" name="Picture 12">
            <a:extLst>
              <a:ext uri="{FF2B5EF4-FFF2-40B4-BE49-F238E27FC236}">
                <a16:creationId xmlns="" xmlns:a16="http://schemas.microsoft.com/office/drawing/2014/main" id="{C71B7422-9BF9-4596-B841-69A6C2658B9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9219939" y="11611918"/>
            <a:ext cx="1795043" cy="946641"/>
          </a:xfrm>
          <a:prstGeom prst="rect">
            <a:avLst/>
          </a:prstGeom>
          <a:ln>
            <a:solidFill>
              <a:schemeClr val="bg1"/>
            </a:solidFill>
          </a:ln>
        </p:spPr>
      </p:pic>
      <p:sp>
        <p:nvSpPr>
          <p:cNvPr id="24" name="TextBox 23">
            <a:extLst>
              <a:ext uri="{FF2B5EF4-FFF2-40B4-BE49-F238E27FC236}">
                <a16:creationId xmlns="" xmlns:a16="http://schemas.microsoft.com/office/drawing/2014/main" id="{5C765BB7-3FC4-4574-844A-23504CC286E4}"/>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Trebuchet MS"/>
              </a:rPr>
              <a:t>17</a:t>
            </a:r>
            <a:endParaRPr kumimoji="0" lang="en-US" sz="3600" b="0" i="0" u="none" strike="noStrike" kern="1200" cap="none" spc="0" normalizeH="0" baseline="0" noProof="0" dirty="0">
              <a:ln>
                <a:noFill/>
              </a:ln>
              <a:solidFill>
                <a:schemeClr val="bg1"/>
              </a:solidFill>
              <a:effectLst/>
              <a:uLnTx/>
              <a:uFillTx/>
              <a:latin typeface="Calibri"/>
              <a:ea typeface="+mn-ea"/>
            </a:endParaRPr>
          </a:p>
        </p:txBody>
      </p:sp>
      <p:pic>
        <p:nvPicPr>
          <p:cNvPr id="25" name="Picture 24">
            <a:extLst>
              <a:ext uri="{FF2B5EF4-FFF2-40B4-BE49-F238E27FC236}">
                <a16:creationId xmlns="" xmlns:a16="http://schemas.microsoft.com/office/drawing/2014/main" id="{99487DB9-911C-40FC-A518-2E7D91F91487}"/>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850975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86DCC31-4887-44E1-8D53-7986AAFC01A0}"/>
              </a:ext>
            </a:extLst>
          </p:cNvPr>
          <p:cNvSpPr/>
          <p:nvPr/>
        </p:nvSpPr>
        <p:spPr>
          <a:xfrm>
            <a:off x="-14011" y="0"/>
            <a:ext cx="24381147" cy="13716000"/>
          </a:xfrm>
          <a:prstGeom prst="rect">
            <a:avLst/>
          </a:prstGeom>
          <a:blipFill dpi="0" rotWithShape="1">
            <a:blip r:embed="rId2">
              <a:alphaModFix amt="64000"/>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Diagram 2">
            <a:extLst>
              <a:ext uri="{FF2B5EF4-FFF2-40B4-BE49-F238E27FC236}">
                <a16:creationId xmlns="" xmlns:a16="http://schemas.microsoft.com/office/drawing/2014/main" id="{6AC39453-48E6-46BD-ABEE-08060BFF2CD1}"/>
              </a:ext>
            </a:extLst>
          </p:cNvPr>
          <p:cNvGraphicFramePr/>
          <p:nvPr>
            <p:extLst/>
          </p:nvPr>
        </p:nvGraphicFramePr>
        <p:xfrm>
          <a:off x="5976097" y="2239238"/>
          <a:ext cx="11293520" cy="10817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itle 1">
            <a:extLst>
              <a:ext uri="{FF2B5EF4-FFF2-40B4-BE49-F238E27FC236}">
                <a16:creationId xmlns="" xmlns:a16="http://schemas.microsoft.com/office/drawing/2014/main" id="{D5D9EC84-CD46-4CA3-85B0-02EECC6C083D}"/>
              </a:ext>
            </a:extLst>
          </p:cNvPr>
          <p:cNvSpPr txBox="1">
            <a:spLocks/>
          </p:cNvSpPr>
          <p:nvPr/>
        </p:nvSpPr>
        <p:spPr>
          <a:xfrm>
            <a:off x="0" y="-1060978"/>
            <a:ext cx="21575157" cy="4566411"/>
          </a:xfrm>
          <a:prstGeom prst="rect">
            <a:avLst/>
          </a:prstGeom>
        </p:spPr>
        <p:txBody>
          <a:bodyPr vert="horz" lIns="234480" tIns="117240" rIns="234480" bIns="117240" rtlCol="0" anchor="ctr">
            <a:noAutofit/>
          </a:bodyPr>
          <a:lstStyle>
            <a:lvl1pPr algn="ctr" defTabSz="1172398" rtl="0" eaLnBrk="1" latinLnBrk="0" hangingPunct="1">
              <a:spcBef>
                <a:spcPct val="0"/>
              </a:spcBef>
              <a:buNone/>
              <a:defRPr sz="11300" kern="1200">
                <a:solidFill>
                  <a:schemeClr val="tx1"/>
                </a:solidFill>
                <a:latin typeface="+mj-lt"/>
                <a:ea typeface="+mj-ea"/>
                <a:cs typeface="+mj-cs"/>
              </a:defRPr>
            </a:lvl1pPr>
          </a:lstStyle>
          <a:p>
            <a:pPr marL="0" marR="0" lvl="0" indent="0" algn="l" defTabSz="1172398" rtl="0" eaLnBrk="1" fontAlgn="auto" latinLnBrk="0" hangingPunct="1">
              <a:lnSpc>
                <a:spcPct val="100000"/>
              </a:lnSpc>
              <a:spcBef>
                <a:spcPct val="0"/>
              </a:spcBef>
              <a:spcAft>
                <a:spcPts val="0"/>
              </a:spcAft>
              <a:buClrTx/>
              <a:buSzTx/>
              <a:buFontTx/>
              <a:buNone/>
              <a:tabLst/>
              <a:defRPr/>
            </a:pPr>
            <a:r>
              <a:rPr kumimoji="0" lang="en-US" sz="62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rPr>
              <a:t>The Ever-Increasing Amount Of Content To Review And Monitor Is Staggering</a:t>
            </a:r>
          </a:p>
        </p:txBody>
      </p:sp>
      <p:pic>
        <p:nvPicPr>
          <p:cNvPr id="26" name="Picture 25">
            <a:extLst>
              <a:ext uri="{FF2B5EF4-FFF2-40B4-BE49-F238E27FC236}">
                <a16:creationId xmlns="" xmlns:a16="http://schemas.microsoft.com/office/drawing/2014/main" id="{02864CFE-15A9-4F06-BF8D-8A9F92E4D6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275176" y="3291902"/>
            <a:ext cx="1477424" cy="846011"/>
          </a:xfrm>
          <a:prstGeom prst="rect">
            <a:avLst/>
          </a:prstGeom>
        </p:spPr>
      </p:pic>
      <p:pic>
        <p:nvPicPr>
          <p:cNvPr id="27" name="Picture 26">
            <a:extLst>
              <a:ext uri="{FF2B5EF4-FFF2-40B4-BE49-F238E27FC236}">
                <a16:creationId xmlns="" xmlns:a16="http://schemas.microsoft.com/office/drawing/2014/main" id="{E2D025CE-6073-46C6-9FAD-E86BCB1077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053795" y="3320324"/>
            <a:ext cx="1197038" cy="863436"/>
          </a:xfrm>
          <a:prstGeom prst="rect">
            <a:avLst/>
          </a:prstGeom>
        </p:spPr>
      </p:pic>
      <p:pic>
        <p:nvPicPr>
          <p:cNvPr id="28" name="Picture 27">
            <a:extLst>
              <a:ext uri="{FF2B5EF4-FFF2-40B4-BE49-F238E27FC236}">
                <a16:creationId xmlns="" xmlns:a16="http://schemas.microsoft.com/office/drawing/2014/main" id="{7DBBBA2C-1278-41AC-A338-845E49254A6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6171101" y="3297626"/>
            <a:ext cx="1822318" cy="868710"/>
          </a:xfrm>
          <a:prstGeom prst="rect">
            <a:avLst/>
          </a:prstGeom>
          <a:ln>
            <a:solidFill>
              <a:schemeClr val="bg1">
                <a:lumMod val="75000"/>
              </a:schemeClr>
            </a:solidFill>
          </a:ln>
        </p:spPr>
      </p:pic>
      <p:pic>
        <p:nvPicPr>
          <p:cNvPr id="29" name="Picture 28">
            <a:extLst>
              <a:ext uri="{FF2B5EF4-FFF2-40B4-BE49-F238E27FC236}">
                <a16:creationId xmlns="" xmlns:a16="http://schemas.microsoft.com/office/drawing/2014/main" id="{F7E5ECA8-F0B1-48C9-8FC7-1DF927616472}"/>
              </a:ext>
            </a:extLst>
          </p:cNvPr>
          <p:cNvPicPr>
            <a:picLocks noChangeAspect="1"/>
          </p:cNvPicPr>
          <p:nvPr/>
        </p:nvPicPr>
        <p:blipFill>
          <a:blip r:embed="rId11"/>
          <a:stretch>
            <a:fillRect/>
          </a:stretch>
        </p:blipFill>
        <p:spPr>
          <a:xfrm>
            <a:off x="14843743" y="3295594"/>
            <a:ext cx="1197038" cy="860652"/>
          </a:xfrm>
          <a:prstGeom prst="rect">
            <a:avLst/>
          </a:prstGeom>
          <a:ln>
            <a:solidFill>
              <a:schemeClr val="bg1">
                <a:lumMod val="75000"/>
              </a:schemeClr>
            </a:solidFill>
          </a:ln>
        </p:spPr>
      </p:pic>
      <p:pic>
        <p:nvPicPr>
          <p:cNvPr id="30" name="Picture 29">
            <a:extLst>
              <a:ext uri="{FF2B5EF4-FFF2-40B4-BE49-F238E27FC236}">
                <a16:creationId xmlns="" xmlns:a16="http://schemas.microsoft.com/office/drawing/2014/main" id="{36CBC7FA-9960-4E02-AF7C-939660F242E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8123739" y="3320324"/>
            <a:ext cx="1822318" cy="846011"/>
          </a:xfrm>
          <a:prstGeom prst="rect">
            <a:avLst/>
          </a:prstGeom>
          <a:ln>
            <a:solidFill>
              <a:schemeClr val="bg1">
                <a:lumMod val="75000"/>
              </a:schemeClr>
            </a:solidFill>
          </a:ln>
        </p:spPr>
      </p:pic>
      <p:sp>
        <p:nvSpPr>
          <p:cNvPr id="31" name="TextBox 30">
            <a:extLst>
              <a:ext uri="{FF2B5EF4-FFF2-40B4-BE49-F238E27FC236}">
                <a16:creationId xmlns="" xmlns:a16="http://schemas.microsoft.com/office/drawing/2014/main" id="{BC75631A-159E-498C-949F-AFC78AC367C5}"/>
              </a:ext>
            </a:extLst>
          </p:cNvPr>
          <p:cNvSpPr txBox="1"/>
          <p:nvPr/>
        </p:nvSpPr>
        <p:spPr>
          <a:xfrm>
            <a:off x="13449797" y="4197389"/>
            <a:ext cx="1066318" cy="523220"/>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6,722</a:t>
            </a:r>
          </a:p>
        </p:txBody>
      </p:sp>
      <p:sp>
        <p:nvSpPr>
          <p:cNvPr id="32" name="TextBox 31">
            <a:extLst>
              <a:ext uri="{FF2B5EF4-FFF2-40B4-BE49-F238E27FC236}">
                <a16:creationId xmlns="" xmlns:a16="http://schemas.microsoft.com/office/drawing/2014/main" id="{122D5BB5-3903-4B98-AEA5-028C8F84C7A9}"/>
              </a:ext>
            </a:extLst>
          </p:cNvPr>
          <p:cNvSpPr txBox="1"/>
          <p:nvPr/>
        </p:nvSpPr>
        <p:spPr>
          <a:xfrm>
            <a:off x="18476694" y="4197391"/>
            <a:ext cx="1253869" cy="523220"/>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41,371</a:t>
            </a:r>
          </a:p>
        </p:txBody>
      </p:sp>
      <p:sp>
        <p:nvSpPr>
          <p:cNvPr id="33" name="TextBox 32">
            <a:extLst>
              <a:ext uri="{FF2B5EF4-FFF2-40B4-BE49-F238E27FC236}">
                <a16:creationId xmlns="" xmlns:a16="http://schemas.microsoft.com/office/drawing/2014/main" id="{A430BA81-02F7-48E7-8BD7-F80FF44184A3}"/>
              </a:ext>
            </a:extLst>
          </p:cNvPr>
          <p:cNvSpPr txBox="1"/>
          <p:nvPr/>
        </p:nvSpPr>
        <p:spPr>
          <a:xfrm>
            <a:off x="14849480" y="4202133"/>
            <a:ext cx="1253869" cy="523220"/>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38,466</a:t>
            </a:r>
          </a:p>
        </p:txBody>
      </p:sp>
      <p:sp>
        <p:nvSpPr>
          <p:cNvPr id="34" name="TextBox 33">
            <a:extLst>
              <a:ext uri="{FF2B5EF4-FFF2-40B4-BE49-F238E27FC236}">
                <a16:creationId xmlns="" xmlns:a16="http://schemas.microsoft.com/office/drawing/2014/main" id="{A1C515CB-F54E-499E-8FB2-BDD73E8EFD79}"/>
              </a:ext>
            </a:extLst>
          </p:cNvPr>
          <p:cNvSpPr txBox="1"/>
          <p:nvPr/>
        </p:nvSpPr>
        <p:spPr>
          <a:xfrm>
            <a:off x="16516334" y="4202133"/>
            <a:ext cx="1253869" cy="523220"/>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29,447</a:t>
            </a:r>
          </a:p>
        </p:txBody>
      </p:sp>
      <p:sp>
        <p:nvSpPr>
          <p:cNvPr id="35" name="TextBox 34">
            <a:extLst>
              <a:ext uri="{FF2B5EF4-FFF2-40B4-BE49-F238E27FC236}">
                <a16:creationId xmlns="" xmlns:a16="http://schemas.microsoft.com/office/drawing/2014/main" id="{1013A50E-AEBF-48D2-AF0C-2DE3A4371B99}"/>
              </a:ext>
            </a:extLst>
          </p:cNvPr>
          <p:cNvSpPr txBox="1"/>
          <p:nvPr/>
        </p:nvSpPr>
        <p:spPr>
          <a:xfrm>
            <a:off x="20045046" y="4175571"/>
            <a:ext cx="1253869" cy="523220"/>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11,983</a:t>
            </a:r>
          </a:p>
        </p:txBody>
      </p:sp>
      <p:sp>
        <p:nvSpPr>
          <p:cNvPr id="36" name="TextBox 35">
            <a:extLst>
              <a:ext uri="{FF2B5EF4-FFF2-40B4-BE49-F238E27FC236}">
                <a16:creationId xmlns="" xmlns:a16="http://schemas.microsoft.com/office/drawing/2014/main" id="{AD306BCD-C78B-4B58-B912-648894412C4C}"/>
              </a:ext>
            </a:extLst>
          </p:cNvPr>
          <p:cNvSpPr txBox="1"/>
          <p:nvPr/>
        </p:nvSpPr>
        <p:spPr>
          <a:xfrm>
            <a:off x="15202529" y="4731747"/>
            <a:ext cx="5840060" cy="415498"/>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Number of </a:t>
            </a:r>
            <a:r>
              <a:rPr kumimoji="0" lang="en-US" sz="2100" b="0" i="1"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channels</a:t>
            </a:r>
            <a:r>
              <a:rPr kumimoji="0" lang="en-US" sz="21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within the top 5 MCNs ~</a:t>
            </a:r>
          </a:p>
        </p:txBody>
      </p:sp>
      <p:sp>
        <p:nvSpPr>
          <p:cNvPr id="37" name="TextBox 36">
            <a:extLst>
              <a:ext uri="{FF2B5EF4-FFF2-40B4-BE49-F238E27FC236}">
                <a16:creationId xmlns="" xmlns:a16="http://schemas.microsoft.com/office/drawing/2014/main" id="{84E7F032-1C3D-40AA-843A-C79FBE33201B}"/>
              </a:ext>
            </a:extLst>
          </p:cNvPr>
          <p:cNvSpPr txBox="1"/>
          <p:nvPr/>
        </p:nvSpPr>
        <p:spPr>
          <a:xfrm>
            <a:off x="15773456" y="7304576"/>
            <a:ext cx="5144357" cy="707886"/>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50,000,000+ channels</a:t>
            </a:r>
          </a:p>
        </p:txBody>
      </p:sp>
      <p:sp>
        <p:nvSpPr>
          <p:cNvPr id="38" name="TextBox 37">
            <a:extLst>
              <a:ext uri="{FF2B5EF4-FFF2-40B4-BE49-F238E27FC236}">
                <a16:creationId xmlns="" xmlns:a16="http://schemas.microsoft.com/office/drawing/2014/main" id="{DB6DE393-DF48-44E3-BAAA-E9A2FF58BE94}"/>
              </a:ext>
            </a:extLst>
          </p:cNvPr>
          <p:cNvSpPr txBox="1"/>
          <p:nvPr/>
        </p:nvSpPr>
        <p:spPr>
          <a:xfrm>
            <a:off x="16801339" y="9851620"/>
            <a:ext cx="6733604" cy="230832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Reportedly 400 hours of video uploaded every </a:t>
            </a:r>
            <a:r>
              <a:rPr kumimoji="0" lang="en-US" sz="36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minute</a:t>
            </a:r>
            <a:r>
              <a:rPr kumimoji="0" lang="en-US" sz="3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from anyone with an account around the globe</a:t>
            </a:r>
          </a:p>
        </p:txBody>
      </p:sp>
      <p:sp>
        <p:nvSpPr>
          <p:cNvPr id="39" name="TextBox 38">
            <a:extLst>
              <a:ext uri="{FF2B5EF4-FFF2-40B4-BE49-F238E27FC236}">
                <a16:creationId xmlns="" xmlns:a16="http://schemas.microsoft.com/office/drawing/2014/main" id="{3481469D-B069-46CC-AF0C-B93AA01638DC}"/>
              </a:ext>
            </a:extLst>
          </p:cNvPr>
          <p:cNvSpPr txBox="1"/>
          <p:nvPr/>
        </p:nvSpPr>
        <p:spPr>
          <a:xfrm>
            <a:off x="242596" y="4027802"/>
            <a:ext cx="9687651"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This is a massive amount of content to continuously evaluate</a:t>
            </a:r>
          </a:p>
        </p:txBody>
      </p:sp>
      <p:cxnSp>
        <p:nvCxnSpPr>
          <p:cNvPr id="40" name="Straight Arrow Connector 39">
            <a:extLst>
              <a:ext uri="{FF2B5EF4-FFF2-40B4-BE49-F238E27FC236}">
                <a16:creationId xmlns="" xmlns:a16="http://schemas.microsoft.com/office/drawing/2014/main" id="{D1E77CF4-0A6D-405F-881B-D0900AC90937}"/>
              </a:ext>
            </a:extLst>
          </p:cNvPr>
          <p:cNvCxnSpPr>
            <a:cxnSpLocks/>
          </p:cNvCxnSpPr>
          <p:nvPr/>
        </p:nvCxnSpPr>
        <p:spPr>
          <a:xfrm>
            <a:off x="14931519" y="10973198"/>
            <a:ext cx="1744489"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 xmlns:a16="http://schemas.microsoft.com/office/drawing/2014/main" id="{9C5F285C-167E-4854-A239-52507B41F2AF}"/>
              </a:ext>
            </a:extLst>
          </p:cNvPr>
          <p:cNvCxnSpPr>
            <a:cxnSpLocks/>
          </p:cNvCxnSpPr>
          <p:nvPr/>
        </p:nvCxnSpPr>
        <p:spPr>
          <a:xfrm>
            <a:off x="13880355" y="7607569"/>
            <a:ext cx="1744489"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 xmlns:a16="http://schemas.microsoft.com/office/drawing/2014/main" id="{92499A99-7A0E-4254-877E-9AE5908C2EFB}"/>
              </a:ext>
            </a:extLst>
          </p:cNvPr>
          <p:cNvCxnSpPr>
            <a:cxnSpLocks/>
          </p:cNvCxnSpPr>
          <p:nvPr/>
        </p:nvCxnSpPr>
        <p:spPr>
          <a:xfrm flipV="1">
            <a:off x="12699640" y="5183890"/>
            <a:ext cx="1746504" cy="1337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5" name="Text Placeholder 4">
            <a:extLst>
              <a:ext uri="{FF2B5EF4-FFF2-40B4-BE49-F238E27FC236}">
                <a16:creationId xmlns="" xmlns:a16="http://schemas.microsoft.com/office/drawing/2014/main" id="{3DD2123F-646D-4F8F-86DC-A5BB3BF9C683}"/>
              </a:ext>
            </a:extLst>
          </p:cNvPr>
          <p:cNvSpPr txBox="1">
            <a:spLocks/>
          </p:cNvSpPr>
          <p:nvPr/>
        </p:nvSpPr>
        <p:spPr>
          <a:xfrm>
            <a:off x="0" y="13316231"/>
            <a:ext cx="9514605" cy="330418"/>
          </a:xfrm>
          <a:prstGeom prst="rect">
            <a:avLst/>
          </a:prstGeom>
        </p:spPr>
        <p:txBody>
          <a:bodyPr vert="horz" lIns="234480" tIns="117240" rIns="234480" bIns="117240" rtlCol="0">
            <a:noAutofit/>
          </a:bodyPr>
          <a:lstStyle>
            <a:lvl1pPr marL="0" indent="0" algn="l" defTabSz="1172398"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1172398" rtl="0" eaLnBrk="1" latinLnBrk="0" hangingPunct="1">
              <a:spcBef>
                <a:spcPct val="20000"/>
              </a:spcBef>
              <a:buFont typeface="Arial"/>
              <a:buNone/>
              <a:defRPr sz="7200" kern="1200">
                <a:solidFill>
                  <a:schemeClr val="tx1"/>
                </a:solidFill>
                <a:latin typeface="+mn-lt"/>
                <a:ea typeface="+mn-ea"/>
                <a:cs typeface="+mn-cs"/>
              </a:defRPr>
            </a:lvl2pPr>
            <a:lvl3pPr marL="1828800" indent="0" algn="l" defTabSz="1172398" rtl="0" eaLnBrk="1" latinLnBrk="0" hangingPunct="1">
              <a:spcBef>
                <a:spcPct val="20000"/>
              </a:spcBef>
              <a:buFont typeface="Arial"/>
              <a:buNone/>
              <a:defRPr sz="6200" kern="1200">
                <a:solidFill>
                  <a:schemeClr val="tx1"/>
                </a:solidFill>
                <a:latin typeface="+mn-lt"/>
                <a:ea typeface="+mn-ea"/>
                <a:cs typeface="+mn-cs"/>
              </a:defRPr>
            </a:lvl3pPr>
            <a:lvl4pPr marL="2743200" indent="0" algn="l" defTabSz="1172398" rtl="0" eaLnBrk="1" latinLnBrk="0" hangingPunct="1">
              <a:spcBef>
                <a:spcPct val="20000"/>
              </a:spcBef>
              <a:buFont typeface="Arial"/>
              <a:buNone/>
              <a:defRPr sz="5100" kern="1200">
                <a:solidFill>
                  <a:schemeClr val="tx1"/>
                </a:solidFill>
                <a:latin typeface="+mn-lt"/>
                <a:ea typeface="+mn-ea"/>
                <a:cs typeface="+mn-cs"/>
              </a:defRPr>
            </a:lvl4pPr>
            <a:lvl5pPr marL="3657600" indent="0" algn="l" defTabSz="1172398" rtl="0" eaLnBrk="1" latinLnBrk="0" hangingPunct="1">
              <a:spcBef>
                <a:spcPct val="20000"/>
              </a:spcBef>
              <a:buFont typeface="Arial"/>
              <a:buNone/>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a:lstStyle>
          <a:p>
            <a:pPr marL="0" marR="0" lvl="0" indent="0" algn="l" defTabSz="117239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Source: MCNs: </a:t>
            </a:r>
            <a:r>
              <a:rPr kumimoji="0" lang="en-US" sz="12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Vidooly</a:t>
            </a: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top 5 based on total views, channels are global; Number of channels: </a:t>
            </a:r>
            <a:r>
              <a:rPr kumimoji="0" lang="en-US" sz="1200" b="0"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mn-cs"/>
              </a:rPr>
              <a:t>Omnicore</a:t>
            </a: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February 2018</a:t>
            </a:r>
          </a:p>
        </p:txBody>
      </p:sp>
      <p:sp>
        <p:nvSpPr>
          <p:cNvPr id="23" name="TextBox 22">
            <a:extLst>
              <a:ext uri="{FF2B5EF4-FFF2-40B4-BE49-F238E27FC236}">
                <a16:creationId xmlns="" xmlns:a16="http://schemas.microsoft.com/office/drawing/2014/main" id="{71A731FD-F70A-4D72-97AB-5D8E91A10458}"/>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85000"/>
                  </a:prstClr>
                </a:solidFill>
                <a:effectLst/>
                <a:uLnTx/>
                <a:uFillTx/>
                <a:latin typeface="Trebuchet MS"/>
                <a:ea typeface="+mn-ea"/>
                <a:cs typeface="Trebuchet MS"/>
              </a:rPr>
              <a:t>18</a:t>
            </a:r>
            <a:endParaRPr kumimoji="0" lang="en-US" sz="36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24" name="Picture 23">
            <a:extLst>
              <a:ext uri="{FF2B5EF4-FFF2-40B4-BE49-F238E27FC236}">
                <a16:creationId xmlns="" xmlns:a16="http://schemas.microsoft.com/office/drawing/2014/main" id="{72D03C02-B229-49DB-AA90-8058202C846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941020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4B62FBE-24EC-45D8-9C62-3D0AD022DC5C}"/>
              </a:ext>
            </a:extLst>
          </p:cNvPr>
          <p:cNvSpPr/>
          <p:nvPr/>
        </p:nvSpPr>
        <p:spPr>
          <a:xfrm>
            <a:off x="2" y="1"/>
            <a:ext cx="9890447" cy="137159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83074" y="2275783"/>
            <a:ext cx="9607374" cy="4124574"/>
          </a:xfrm>
          <a:prstGeom prst="rect">
            <a:avLst/>
          </a:prstGeom>
        </p:spPr>
        <p:txBody>
          <a:bodyPr>
            <a:noAutofit/>
          </a:bodyPr>
          <a:lstStyle/>
          <a:p>
            <a:pPr algn="l"/>
            <a:r>
              <a:rPr lang="en-US" sz="4400" dirty="0">
                <a:solidFill>
                  <a:srgbClr val="0BAAAD"/>
                </a:solidFill>
                <a:latin typeface="Trebuchet MS" panose="020B0603020202020204" pitchFamily="34" charset="0"/>
              </a:rPr>
              <a:t>Additionally, Out Of 50 Million Channels, Only .04% Of YouTube MCNs/Channels Are comScore Measured</a:t>
            </a:r>
          </a:p>
        </p:txBody>
      </p:sp>
      <p:sp>
        <p:nvSpPr>
          <p:cNvPr id="21" name="TextBox 20">
            <a:extLst>
              <a:ext uri="{FF2B5EF4-FFF2-40B4-BE49-F238E27FC236}">
                <a16:creationId xmlns="" xmlns:a16="http://schemas.microsoft.com/office/drawing/2014/main" id="{B4EC00CA-60E7-4EFB-A6E3-F0B3ADB206EA}"/>
              </a:ext>
            </a:extLst>
          </p:cNvPr>
          <p:cNvSpPr txBox="1"/>
          <p:nvPr/>
        </p:nvSpPr>
        <p:spPr>
          <a:xfrm>
            <a:off x="480887" y="6566403"/>
            <a:ext cx="9409562" cy="3539430"/>
          </a:xfrm>
          <a:prstGeom prst="rect">
            <a:avLst/>
          </a:prstGeom>
          <a:noFill/>
        </p:spPr>
        <p:txBody>
          <a:bodyPr wrap="square" rtlCol="0">
            <a:spAutoFit/>
          </a:bodyPr>
          <a:lstStyle/>
          <a:p>
            <a:r>
              <a:rPr lang="en-US" sz="3200" dirty="0"/>
              <a:t>Accurate measurement of the 50+ Million channels on YouTube is a daunting, if not impossible, task and only 17,398 properties are measured in the comScore YouTube Partners Report</a:t>
            </a:r>
          </a:p>
          <a:p>
            <a:endParaRPr lang="en-US" sz="3200" dirty="0"/>
          </a:p>
          <a:p>
            <a:r>
              <a:rPr lang="en-US" sz="3200" dirty="0"/>
              <a:t>The other properties are seemingly so insignificant audience-wise that they are not even measured</a:t>
            </a:r>
          </a:p>
        </p:txBody>
      </p:sp>
      <p:sp>
        <p:nvSpPr>
          <p:cNvPr id="7" name="Text Placeholder 4">
            <a:extLst>
              <a:ext uri="{FF2B5EF4-FFF2-40B4-BE49-F238E27FC236}">
                <a16:creationId xmlns="" xmlns:a16="http://schemas.microsoft.com/office/drawing/2014/main" id="{EA363150-F902-48A2-9BB6-C178812B5F7C}"/>
              </a:ext>
            </a:extLst>
          </p:cNvPr>
          <p:cNvSpPr txBox="1">
            <a:spLocks/>
          </p:cNvSpPr>
          <p:nvPr/>
        </p:nvSpPr>
        <p:spPr>
          <a:xfrm>
            <a:off x="4" y="12994757"/>
            <a:ext cx="9890445" cy="105561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Trebuchet MS" panose="020B0603020202020204" pitchFamily="34" charset="0"/>
              </a:rPr>
              <a:t>Source: comScore YouTube Partners Report [</a:t>
            </a:r>
            <a:r>
              <a:rPr lang="en-US" sz="1200" dirty="0" err="1">
                <a:latin typeface="Trebuchet MS" panose="020B0603020202020204" pitchFamily="34" charset="0"/>
              </a:rPr>
              <a:t>Undup</a:t>
            </a:r>
            <a:r>
              <a:rPr lang="en-US" sz="1200" dirty="0">
                <a:latin typeface="Trebuchet MS" panose="020B0603020202020204" pitchFamily="34" charset="0"/>
              </a:rPr>
              <a:t>] Video Metrix Multi-Platform, Feb 2018, Total Audience. The number of total channels is based upon the unexpanded view of the Partners Report, with channels rolled-up in to their MCNs. This is done in order to avoid double counting channels that are already included within their MCNs; ‘Properties’ defined as MCN or Channel.</a:t>
            </a:r>
          </a:p>
        </p:txBody>
      </p:sp>
      <p:pic>
        <p:nvPicPr>
          <p:cNvPr id="4" name="Picture 3">
            <a:extLst>
              <a:ext uri="{FF2B5EF4-FFF2-40B4-BE49-F238E27FC236}">
                <a16:creationId xmlns="" xmlns:a16="http://schemas.microsoft.com/office/drawing/2014/main" id="{56E60F63-E4EC-4E47-83C1-1F8D23EAE6F9}"/>
              </a:ext>
            </a:extLst>
          </p:cNvPr>
          <p:cNvPicPr>
            <a:picLocks noChangeAspect="1"/>
          </p:cNvPicPr>
          <p:nvPr/>
        </p:nvPicPr>
        <p:blipFill>
          <a:blip r:embed="rId3"/>
          <a:stretch>
            <a:fillRect/>
          </a:stretch>
        </p:blipFill>
        <p:spPr>
          <a:xfrm>
            <a:off x="9890448" y="1"/>
            <a:ext cx="14496725" cy="13715999"/>
          </a:xfrm>
          <a:prstGeom prst="rect">
            <a:avLst/>
          </a:prstGeom>
          <a:blipFill dpi="0" rotWithShape="1">
            <a:blip r:embed="rId4">
              <a:alphaModFix amt="25000"/>
            </a:blip>
            <a:srcRect/>
            <a:tile tx="0" ty="0" sx="100000" sy="100000" flip="none" algn="tl"/>
          </a:blipFill>
        </p:spPr>
      </p:pic>
      <p:sp>
        <p:nvSpPr>
          <p:cNvPr id="8" name="TextBox 7">
            <a:extLst>
              <a:ext uri="{FF2B5EF4-FFF2-40B4-BE49-F238E27FC236}">
                <a16:creationId xmlns="" xmlns:a16="http://schemas.microsoft.com/office/drawing/2014/main" id="{0272332B-28F9-4AB6-B99F-D3C467F05994}"/>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Trebuchet MS"/>
              </a:rPr>
              <a:t>19</a:t>
            </a:r>
            <a:endParaRPr kumimoji="0" lang="en-US" sz="3600" b="0" i="0" u="none" strike="noStrike" kern="1200" cap="none" spc="0" normalizeH="0" baseline="0" noProof="0" dirty="0">
              <a:ln>
                <a:noFill/>
              </a:ln>
              <a:solidFill>
                <a:schemeClr val="bg1"/>
              </a:solidFill>
              <a:effectLst/>
              <a:uLnTx/>
              <a:uFillTx/>
              <a:latin typeface="Calibri"/>
              <a:ea typeface="+mn-ea"/>
            </a:endParaRPr>
          </a:p>
        </p:txBody>
      </p:sp>
      <p:pic>
        <p:nvPicPr>
          <p:cNvPr id="9" name="Picture 8">
            <a:extLst>
              <a:ext uri="{FF2B5EF4-FFF2-40B4-BE49-F238E27FC236}">
                <a16:creationId xmlns="" xmlns:a16="http://schemas.microsoft.com/office/drawing/2014/main" id="{87241B14-1960-4E6F-A004-6FF4EDF822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01526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C1D77713-1425-45F3-B9C8-50E5C02E21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78606" y="1643166"/>
            <a:ext cx="5517196" cy="3036055"/>
          </a:xfrm>
          <a:prstGeom prst="rect">
            <a:avLst/>
          </a:prstGeom>
        </p:spPr>
      </p:pic>
      <p:pic>
        <p:nvPicPr>
          <p:cNvPr id="7" name="Picture 6">
            <a:extLst>
              <a:ext uri="{FF2B5EF4-FFF2-40B4-BE49-F238E27FC236}">
                <a16:creationId xmlns="" xmlns:a16="http://schemas.microsoft.com/office/drawing/2014/main" id="{64264235-350B-429B-9552-37AD0CC1C8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79190" y="9084848"/>
            <a:ext cx="5535885" cy="3082039"/>
          </a:xfrm>
          <a:prstGeom prst="rect">
            <a:avLst/>
          </a:prstGeom>
        </p:spPr>
      </p:pic>
      <p:pic>
        <p:nvPicPr>
          <p:cNvPr id="5" name="Picture 4">
            <a:extLst>
              <a:ext uri="{FF2B5EF4-FFF2-40B4-BE49-F238E27FC236}">
                <a16:creationId xmlns="" xmlns:a16="http://schemas.microsoft.com/office/drawing/2014/main" id="{1133970A-C249-430C-A8C1-8EC82153DB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879190" y="5355367"/>
            <a:ext cx="5535885" cy="3109938"/>
          </a:xfrm>
          <a:prstGeom prst="rect">
            <a:avLst/>
          </a:prstGeom>
        </p:spPr>
      </p:pic>
      <p:sp>
        <p:nvSpPr>
          <p:cNvPr id="9" name="TextBox 8"/>
          <p:cNvSpPr txBox="1"/>
          <p:nvPr/>
        </p:nvSpPr>
        <p:spPr>
          <a:xfrm>
            <a:off x="1354711" y="1269990"/>
            <a:ext cx="16489191" cy="132343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Trebuchet MS"/>
                <a:ea typeface="+mn-ea"/>
                <a:cs typeface="Trebuchet MS"/>
              </a:rPr>
              <a:t>Contents</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3190441" y="3170045"/>
            <a:ext cx="7471980" cy="55399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rebuchet MS"/>
                <a:ea typeface="+mn-ea"/>
                <a:cs typeface="Trebuchet MS"/>
              </a:rPr>
              <a:t>Risk Management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85000"/>
                  </a:prstClr>
                </a:solidFill>
                <a:effectLst/>
                <a:uLnTx/>
                <a:uFillTx/>
                <a:latin typeface="Trebuchet MS"/>
                <a:ea typeface="+mn-ea"/>
                <a:cs typeface="Trebuchet MS"/>
              </a:rPr>
              <a:t>2</a:t>
            </a:r>
            <a:endParaRPr kumimoji="0" lang="en-US" sz="36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2" name="Oval 1"/>
          <p:cNvSpPr/>
          <p:nvPr/>
        </p:nvSpPr>
        <p:spPr>
          <a:xfrm>
            <a:off x="1548048" y="2854329"/>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528775" y="3116104"/>
            <a:ext cx="1231900" cy="7386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rebuchet MS"/>
                <a:ea typeface="+mn-ea"/>
                <a:cs typeface="Trebuchet MS"/>
              </a:rPr>
              <a:t>1</a:t>
            </a:r>
            <a:endParaRPr kumimoji="0" lang="en-US" sz="4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3190441" y="4823534"/>
            <a:ext cx="7471980" cy="55399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rebuchet MS"/>
                <a:ea typeface="+mn-ea"/>
                <a:cs typeface="Trebuchet MS"/>
              </a:rPr>
              <a:t>YouTube’s History With Brand Safety Issues</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15"/>
          <p:cNvSpPr/>
          <p:nvPr/>
        </p:nvSpPr>
        <p:spPr>
          <a:xfrm>
            <a:off x="1528775" y="4486997"/>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1520311" y="4703161"/>
            <a:ext cx="1231900" cy="7386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rebuchet MS"/>
                <a:ea typeface="+mn-ea"/>
                <a:cs typeface="Trebuchet MS"/>
              </a:rPr>
              <a:t>2</a:t>
            </a:r>
            <a:endParaRPr kumimoji="0" lang="en-US" sz="4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p:cNvSpPr txBox="1"/>
          <p:nvPr/>
        </p:nvSpPr>
        <p:spPr>
          <a:xfrm>
            <a:off x="3190441" y="6649210"/>
            <a:ext cx="7471980" cy="55399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rebuchet MS"/>
                <a:ea typeface="+mn-ea"/>
                <a:cs typeface="Trebuchet MS"/>
              </a:rPr>
              <a:t>Why a Brand Safe Environment Matters</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val 19"/>
          <p:cNvSpPr/>
          <p:nvPr/>
        </p:nvSpPr>
        <p:spPr>
          <a:xfrm>
            <a:off x="1520311" y="6270664"/>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1511847" y="6486828"/>
            <a:ext cx="1231900" cy="7386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rebuchet MS"/>
                <a:ea typeface="+mn-ea"/>
                <a:cs typeface="Trebuchet MS"/>
              </a:rPr>
              <a:t>3</a:t>
            </a:r>
            <a:endParaRPr kumimoji="0" lang="en-US" sz="4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3190440" y="8193810"/>
            <a:ext cx="11820959" cy="55399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rebuchet MS"/>
                <a:ea typeface="+mn-ea"/>
                <a:cs typeface="Trebuchet MS"/>
              </a:rPr>
              <a:t>Why is Ensuring Brand Safety Such a Challenge on YouTube?</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val 23"/>
          <p:cNvSpPr/>
          <p:nvPr/>
        </p:nvSpPr>
        <p:spPr>
          <a:xfrm>
            <a:off x="1508918" y="7950316"/>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1500454" y="8166480"/>
            <a:ext cx="1231900" cy="7386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rebuchet MS"/>
                <a:ea typeface="+mn-ea"/>
                <a:cs typeface="Trebuchet MS"/>
              </a:rPr>
              <a:t>4</a:t>
            </a:r>
            <a:endParaRPr kumimoji="0" lang="en-US" sz="4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 xmlns:a16="http://schemas.microsoft.com/office/drawing/2014/main" id="{DAC65D75-02E1-40E9-8D98-F643A1D5DB4C}"/>
              </a:ext>
            </a:extLst>
          </p:cNvPr>
          <p:cNvSpPr txBox="1"/>
          <p:nvPr/>
        </p:nvSpPr>
        <p:spPr>
          <a:xfrm>
            <a:off x="3190440" y="9991957"/>
            <a:ext cx="8626421" cy="55399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rebuchet MS"/>
                <a:ea typeface="+mn-ea"/>
                <a:cs typeface="Trebuchet MS"/>
              </a:rPr>
              <a:t>A Safe Haven on YouTube: TV and Film Content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29">
            <a:extLst>
              <a:ext uri="{FF2B5EF4-FFF2-40B4-BE49-F238E27FC236}">
                <a16:creationId xmlns="" xmlns:a16="http://schemas.microsoft.com/office/drawing/2014/main" id="{0019E4AC-433F-4A78-800C-210ECDE49B4F}"/>
              </a:ext>
            </a:extLst>
          </p:cNvPr>
          <p:cNvSpPr/>
          <p:nvPr/>
        </p:nvSpPr>
        <p:spPr>
          <a:xfrm>
            <a:off x="1517382" y="9723516"/>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 xmlns:a16="http://schemas.microsoft.com/office/drawing/2014/main" id="{D30F07BB-7D8C-4C5E-A7AC-39B65A2A2D26}"/>
              </a:ext>
            </a:extLst>
          </p:cNvPr>
          <p:cNvSpPr txBox="1"/>
          <p:nvPr/>
        </p:nvSpPr>
        <p:spPr>
          <a:xfrm>
            <a:off x="1508918" y="9939680"/>
            <a:ext cx="1231900" cy="7386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rebuchet MS"/>
                <a:ea typeface="+mn-ea"/>
                <a:cs typeface="Trebuchet MS"/>
              </a:rPr>
              <a:t>5</a:t>
            </a:r>
            <a:endParaRPr kumimoji="0" lang="en-US" sz="4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 xmlns:a16="http://schemas.microsoft.com/office/drawing/2014/main" id="{A3A80ED1-773D-42A1-BB0D-6FDF228034F9}"/>
              </a:ext>
            </a:extLst>
          </p:cNvPr>
          <p:cNvSpPr txBox="1"/>
          <p:nvPr/>
        </p:nvSpPr>
        <p:spPr>
          <a:xfrm>
            <a:off x="3181977" y="11566716"/>
            <a:ext cx="7471980" cy="55399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rebuchet MS"/>
                <a:ea typeface="+mn-ea"/>
                <a:cs typeface="Trebuchet MS"/>
              </a:rPr>
              <a:t>Choosing To Protect Your Brand</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Oval 35">
            <a:extLst>
              <a:ext uri="{FF2B5EF4-FFF2-40B4-BE49-F238E27FC236}">
                <a16:creationId xmlns="" xmlns:a16="http://schemas.microsoft.com/office/drawing/2014/main" id="{FF83851B-11D9-489B-90EF-543B4CDE4594}"/>
              </a:ext>
            </a:extLst>
          </p:cNvPr>
          <p:cNvSpPr/>
          <p:nvPr/>
        </p:nvSpPr>
        <p:spPr>
          <a:xfrm>
            <a:off x="1508918" y="11298275"/>
            <a:ext cx="1223436" cy="1223436"/>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a:extLst>
              <a:ext uri="{FF2B5EF4-FFF2-40B4-BE49-F238E27FC236}">
                <a16:creationId xmlns="" xmlns:a16="http://schemas.microsoft.com/office/drawing/2014/main" id="{63CF664D-9A30-4795-A574-31B5CC06A1B7}"/>
              </a:ext>
            </a:extLst>
          </p:cNvPr>
          <p:cNvSpPr txBox="1"/>
          <p:nvPr/>
        </p:nvSpPr>
        <p:spPr>
          <a:xfrm>
            <a:off x="1500454" y="11514439"/>
            <a:ext cx="1231900" cy="73866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rebuchet MS"/>
                <a:ea typeface="+mn-ea"/>
                <a:cs typeface="Trebuchet MS"/>
              </a:rPr>
              <a:t>6</a:t>
            </a:r>
            <a:endParaRPr kumimoji="0" lang="en-US" sz="4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 xmlns:a16="http://schemas.microsoft.com/office/drawing/2014/main" id="{CF10FBE3-974C-48F6-B1A3-668420DDE958}"/>
              </a:ext>
            </a:extLst>
          </p:cNvPr>
          <p:cNvGrpSpPr/>
          <p:nvPr/>
        </p:nvGrpSpPr>
        <p:grpSpPr>
          <a:xfrm>
            <a:off x="19629911" y="4082212"/>
            <a:ext cx="565011" cy="482704"/>
            <a:chOff x="16276406" y="4486997"/>
            <a:chExt cx="565011" cy="482704"/>
          </a:xfrm>
        </p:grpSpPr>
        <p:sp>
          <p:nvSpPr>
            <p:cNvPr id="26" name="Oval 25">
              <a:extLst>
                <a:ext uri="{FF2B5EF4-FFF2-40B4-BE49-F238E27FC236}">
                  <a16:creationId xmlns="" xmlns:a16="http://schemas.microsoft.com/office/drawing/2014/main" id="{C13483F8-AF87-456C-B609-567DA25AE7E2}"/>
                </a:ext>
              </a:extLst>
            </p:cNvPr>
            <p:cNvSpPr/>
            <p:nvPr/>
          </p:nvSpPr>
          <p:spPr>
            <a:xfrm>
              <a:off x="16276406" y="4486997"/>
              <a:ext cx="552071" cy="482704"/>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 xmlns:a16="http://schemas.microsoft.com/office/drawing/2014/main" id="{0572FC22-EAB6-4708-A365-8445E78CFA23}"/>
                </a:ext>
              </a:extLst>
            </p:cNvPr>
            <p:cNvSpPr txBox="1"/>
            <p:nvPr/>
          </p:nvSpPr>
          <p:spPr>
            <a:xfrm>
              <a:off x="16285527" y="4497580"/>
              <a:ext cx="55589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Trebuchet MS"/>
                </a:rPr>
                <a:t>2</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9" name="Group 28">
            <a:extLst>
              <a:ext uri="{FF2B5EF4-FFF2-40B4-BE49-F238E27FC236}">
                <a16:creationId xmlns="" xmlns:a16="http://schemas.microsoft.com/office/drawing/2014/main" id="{35F84942-C3EF-4784-B3D6-AAF8C3D61D1A}"/>
              </a:ext>
            </a:extLst>
          </p:cNvPr>
          <p:cNvGrpSpPr/>
          <p:nvPr/>
        </p:nvGrpSpPr>
        <p:grpSpPr>
          <a:xfrm>
            <a:off x="19741632" y="7869323"/>
            <a:ext cx="565011" cy="482704"/>
            <a:chOff x="16276406" y="4486997"/>
            <a:chExt cx="565011" cy="482704"/>
          </a:xfrm>
        </p:grpSpPr>
        <p:sp>
          <p:nvSpPr>
            <p:cNvPr id="32" name="Oval 31">
              <a:extLst>
                <a:ext uri="{FF2B5EF4-FFF2-40B4-BE49-F238E27FC236}">
                  <a16:creationId xmlns="" xmlns:a16="http://schemas.microsoft.com/office/drawing/2014/main" id="{ADA236E3-E532-4F5B-B923-2D45D06F5682}"/>
                </a:ext>
              </a:extLst>
            </p:cNvPr>
            <p:cNvSpPr/>
            <p:nvPr/>
          </p:nvSpPr>
          <p:spPr>
            <a:xfrm>
              <a:off x="16276406" y="4486997"/>
              <a:ext cx="552071" cy="482704"/>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 xmlns:a16="http://schemas.microsoft.com/office/drawing/2014/main" id="{98D6E6B9-5BDA-4826-9BDF-9B2B1DC8A642}"/>
                </a:ext>
              </a:extLst>
            </p:cNvPr>
            <p:cNvSpPr txBox="1"/>
            <p:nvPr/>
          </p:nvSpPr>
          <p:spPr>
            <a:xfrm>
              <a:off x="16285527" y="4497580"/>
              <a:ext cx="55589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Trebuchet MS"/>
                </a:rPr>
                <a:t>4</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8" name="Picture 37">
            <a:extLst>
              <a:ext uri="{FF2B5EF4-FFF2-40B4-BE49-F238E27FC236}">
                <a16:creationId xmlns="" xmlns:a16="http://schemas.microsoft.com/office/drawing/2014/main" id="{57EE8413-9982-4362-8101-DFC624D2BB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grpSp>
        <p:nvGrpSpPr>
          <p:cNvPr id="39" name="Group 38">
            <a:extLst>
              <a:ext uri="{FF2B5EF4-FFF2-40B4-BE49-F238E27FC236}">
                <a16:creationId xmlns="" xmlns:a16="http://schemas.microsoft.com/office/drawing/2014/main" id="{D52366C8-E502-4772-B40E-BB93CFC009A4}"/>
              </a:ext>
            </a:extLst>
          </p:cNvPr>
          <p:cNvGrpSpPr/>
          <p:nvPr/>
        </p:nvGrpSpPr>
        <p:grpSpPr>
          <a:xfrm>
            <a:off x="19735161" y="11434066"/>
            <a:ext cx="565011" cy="482704"/>
            <a:chOff x="16276406" y="4486997"/>
            <a:chExt cx="565011" cy="482704"/>
          </a:xfrm>
        </p:grpSpPr>
        <p:sp>
          <p:nvSpPr>
            <p:cNvPr id="40" name="Oval 39">
              <a:extLst>
                <a:ext uri="{FF2B5EF4-FFF2-40B4-BE49-F238E27FC236}">
                  <a16:creationId xmlns="" xmlns:a16="http://schemas.microsoft.com/office/drawing/2014/main" id="{04B8E690-16F9-48F8-A653-FFFDF36ECFC1}"/>
                </a:ext>
              </a:extLst>
            </p:cNvPr>
            <p:cNvSpPr/>
            <p:nvPr/>
          </p:nvSpPr>
          <p:spPr>
            <a:xfrm>
              <a:off x="16276406" y="4486997"/>
              <a:ext cx="552071" cy="482704"/>
            </a:xfrm>
            <a:prstGeom prst="ellipse">
              <a:avLst/>
            </a:prstGeom>
            <a:solidFill>
              <a:srgbClr val="00A9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 xmlns:a16="http://schemas.microsoft.com/office/drawing/2014/main" id="{56EB0B96-37B9-46DF-8FA0-F9421D5800F3}"/>
                </a:ext>
              </a:extLst>
            </p:cNvPr>
            <p:cNvSpPr txBox="1"/>
            <p:nvPr/>
          </p:nvSpPr>
          <p:spPr>
            <a:xfrm>
              <a:off x="16285527" y="4497580"/>
              <a:ext cx="555890"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Trebuchet MS"/>
                </a:rPr>
                <a:t>5</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1337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6CEAB8F-EF6D-4981-A178-EFD5ACF244CE}"/>
              </a:ext>
            </a:extLst>
          </p:cNvPr>
          <p:cNvSpPr/>
          <p:nvPr/>
        </p:nvSpPr>
        <p:spPr>
          <a:xfrm>
            <a:off x="-1" y="0"/>
            <a:ext cx="24387175" cy="1371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 xmlns:a16="http://schemas.microsoft.com/office/drawing/2014/main" id="{BB1A8A6A-CDDB-4548-B261-3942854A72F2}"/>
              </a:ext>
            </a:extLst>
          </p:cNvPr>
          <p:cNvSpPr>
            <a:spLocks noGrp="1"/>
          </p:cNvSpPr>
          <p:nvPr>
            <p:ph type="body" sz="quarter" idx="14"/>
          </p:nvPr>
        </p:nvSpPr>
        <p:spPr>
          <a:xfrm>
            <a:off x="-1" y="13138741"/>
            <a:ext cx="15966831" cy="770694"/>
          </a:xfrm>
        </p:spPr>
        <p:txBody>
          <a:bodyPr>
            <a:noAutofit/>
          </a:bodyPr>
          <a:lstStyle/>
          <a:p>
            <a:r>
              <a:rPr lang="en-US" sz="1200" dirty="0">
                <a:latin typeface="Trebuchet MS" panose="020B0603020202020204" pitchFamily="34" charset="0"/>
              </a:rPr>
              <a:t>Source: VAB analysis of comScore YouTube Partners Report - total measured properties, 17,398, Video Metrix Multi-Platform, Feb 2018, Total Audience; The number of total channels is based upon the unexpanded view of the Partners Report, with channels rolled-up in to their MCNs. This is done in order to avoid double counting channels that are already included within their MCNs; ‘Properties’ defined as MCN or Channel.</a:t>
            </a:r>
          </a:p>
        </p:txBody>
      </p:sp>
      <p:graphicFrame>
        <p:nvGraphicFramePr>
          <p:cNvPr id="10" name="Table 9">
            <a:extLst>
              <a:ext uri="{FF2B5EF4-FFF2-40B4-BE49-F238E27FC236}">
                <a16:creationId xmlns="" xmlns:a16="http://schemas.microsoft.com/office/drawing/2014/main" id="{837CE315-479B-42C5-AF12-4DA3825DC5A2}"/>
              </a:ext>
            </a:extLst>
          </p:cNvPr>
          <p:cNvGraphicFramePr>
            <a:graphicFrameLocks noGrp="1"/>
          </p:cNvGraphicFramePr>
          <p:nvPr>
            <p:extLst>
              <p:ext uri="{D42A27DB-BD31-4B8C-83A1-F6EECF244321}">
                <p14:modId xmlns:p14="http://schemas.microsoft.com/office/powerpoint/2010/main" val="33595339"/>
              </p:ext>
            </p:extLst>
          </p:nvPr>
        </p:nvGraphicFramePr>
        <p:xfrm>
          <a:off x="1" y="6886661"/>
          <a:ext cx="24387174" cy="4084320"/>
        </p:xfrm>
        <a:graphic>
          <a:graphicData uri="http://schemas.openxmlformats.org/drawingml/2006/table">
            <a:tbl>
              <a:tblPr firstRow="1" bandRow="1">
                <a:tableStyleId>{5C22544A-7EE6-4342-B048-85BDC9FD1C3A}</a:tableStyleId>
              </a:tblPr>
              <a:tblGrid>
                <a:gridCol w="2930538">
                  <a:extLst>
                    <a:ext uri="{9D8B030D-6E8A-4147-A177-3AD203B41FA5}">
                      <a16:colId xmlns="" xmlns:a16="http://schemas.microsoft.com/office/drawing/2014/main" val="3136379707"/>
                    </a:ext>
                  </a:extLst>
                </a:gridCol>
                <a:gridCol w="3796957">
                  <a:extLst>
                    <a:ext uri="{9D8B030D-6E8A-4147-A177-3AD203B41FA5}">
                      <a16:colId xmlns="" xmlns:a16="http://schemas.microsoft.com/office/drawing/2014/main" val="2816801912"/>
                    </a:ext>
                  </a:extLst>
                </a:gridCol>
                <a:gridCol w="3997204">
                  <a:extLst>
                    <a:ext uri="{9D8B030D-6E8A-4147-A177-3AD203B41FA5}">
                      <a16:colId xmlns="" xmlns:a16="http://schemas.microsoft.com/office/drawing/2014/main" val="3516084389"/>
                    </a:ext>
                  </a:extLst>
                </a:gridCol>
                <a:gridCol w="4539578">
                  <a:extLst>
                    <a:ext uri="{9D8B030D-6E8A-4147-A177-3AD203B41FA5}">
                      <a16:colId xmlns="" xmlns:a16="http://schemas.microsoft.com/office/drawing/2014/main" val="1960529073"/>
                    </a:ext>
                  </a:extLst>
                </a:gridCol>
                <a:gridCol w="4383064">
                  <a:extLst>
                    <a:ext uri="{9D8B030D-6E8A-4147-A177-3AD203B41FA5}">
                      <a16:colId xmlns="" xmlns:a16="http://schemas.microsoft.com/office/drawing/2014/main" val="1051385726"/>
                    </a:ext>
                  </a:extLst>
                </a:gridCol>
                <a:gridCol w="4739833">
                  <a:extLst>
                    <a:ext uri="{9D8B030D-6E8A-4147-A177-3AD203B41FA5}">
                      <a16:colId xmlns="" xmlns:a16="http://schemas.microsoft.com/office/drawing/2014/main" val="1514970126"/>
                    </a:ext>
                  </a:extLst>
                </a:gridCol>
              </a:tblGrid>
              <a:tr h="1889760">
                <a:tc>
                  <a:txBody>
                    <a:bodyPr/>
                    <a:lstStyle/>
                    <a:p>
                      <a:endParaRPr lang="en-US" sz="9200" dirty="0">
                        <a:latin typeface="Trebuchet MS" panose="020B0603020202020204" pitchFamily="34" charset="0"/>
                      </a:endParaRP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1</a:t>
                      </a:r>
                    </a:p>
                    <a:p>
                      <a:pPr algn="ctr"/>
                      <a:endParaRPr lang="en-US" sz="2400" dirty="0">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(the most viewed properties, collectively representing the </a:t>
                      </a:r>
                      <a:r>
                        <a:rPr lang="en-US" sz="1800" u="sng" dirty="0">
                          <a:latin typeface="Trebuchet MS" panose="020B0603020202020204" pitchFamily="34" charset="0"/>
                        </a:rPr>
                        <a:t>top 20%</a:t>
                      </a:r>
                      <a:r>
                        <a:rPr lang="en-US" sz="1800" dirty="0">
                          <a:latin typeface="Trebuchet MS" panose="020B0603020202020204" pitchFamily="34" charset="0"/>
                        </a:rPr>
                        <a:t> of total time spent on YouTube)</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2</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3</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4</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5</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dirty="0">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(the least viewed properties, collectively representing the </a:t>
                      </a:r>
                      <a:r>
                        <a:rPr lang="en-US" sz="1800" u="sng" dirty="0">
                          <a:latin typeface="Trebuchet MS" panose="020B0603020202020204" pitchFamily="34" charset="0"/>
                        </a:rPr>
                        <a:t>bottom 20% </a:t>
                      </a:r>
                      <a:r>
                        <a:rPr lang="en-US" sz="1800" dirty="0">
                          <a:latin typeface="Trebuchet MS" panose="020B0603020202020204" pitchFamily="34" charset="0"/>
                        </a:rPr>
                        <a:t>of total time spent on YouTube)</a:t>
                      </a:r>
                    </a:p>
                    <a:p>
                      <a:pPr algn="ctr"/>
                      <a:endParaRPr lang="en-US" sz="2400" dirty="0">
                        <a:latin typeface="Trebuchet MS" panose="020B0603020202020204" pitchFamily="34" charset="0"/>
                      </a:endParaRPr>
                    </a:p>
                  </a:txBody>
                  <a:tcPr marL="182880" marR="182880" marT="91440" marB="91440">
                    <a:solidFill>
                      <a:srgbClr val="00A9AC"/>
                    </a:solidFill>
                  </a:tcPr>
                </a:tc>
                <a:extLst>
                  <a:ext uri="{0D108BD9-81ED-4DB2-BD59-A6C34878D82A}">
                    <a16:rowId xmlns="" xmlns:a16="http://schemas.microsoft.com/office/drawing/2014/main" val="833255895"/>
                  </a:ext>
                </a:extLst>
              </a:tr>
              <a:tr h="1036320">
                <a:tc>
                  <a:txBody>
                    <a:bodyPr/>
                    <a:lstStyle/>
                    <a:p>
                      <a:r>
                        <a:rPr lang="en-US" sz="2800" u="sng" dirty="0">
                          <a:solidFill>
                            <a:schemeClr val="tx1"/>
                          </a:solidFill>
                          <a:latin typeface="Trebuchet MS" panose="020B0603020202020204" pitchFamily="34" charset="0"/>
                        </a:rPr>
                        <a:t>#</a:t>
                      </a:r>
                      <a:r>
                        <a:rPr lang="en-US" sz="2800" dirty="0">
                          <a:solidFill>
                            <a:schemeClr val="tx1"/>
                          </a:solidFill>
                          <a:latin typeface="Trebuchet MS" panose="020B0603020202020204" pitchFamily="34" charset="0"/>
                        </a:rPr>
                        <a:t> of Properties</a:t>
                      </a:r>
                    </a:p>
                  </a:txBody>
                  <a:tcPr marL="182880" marR="182880" marT="91440" marB="91440"/>
                </a:tc>
                <a:tc>
                  <a:txBody>
                    <a:bodyPr/>
                    <a:lstStyle/>
                    <a:p>
                      <a:pPr algn="ctr"/>
                      <a:r>
                        <a:rPr lang="en-US" sz="2800" dirty="0">
                          <a:solidFill>
                            <a:schemeClr val="tx1"/>
                          </a:solidFill>
                          <a:latin typeface="Trebuchet MS" panose="020B0603020202020204" pitchFamily="34" charset="0"/>
                        </a:rPr>
                        <a:t>4</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14</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113</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629</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16,658</a:t>
                      </a:r>
                    </a:p>
                  </a:txBody>
                  <a:tcPr marL="182880" marR="182880" marT="91440" marB="91440" anchor="ctr"/>
                </a:tc>
                <a:extLst>
                  <a:ext uri="{0D108BD9-81ED-4DB2-BD59-A6C34878D82A}">
                    <a16:rowId xmlns="" xmlns:a16="http://schemas.microsoft.com/office/drawing/2014/main" val="820992753"/>
                  </a:ext>
                </a:extLst>
              </a:tr>
              <a:tr h="1036320">
                <a:tc>
                  <a:txBody>
                    <a:bodyPr/>
                    <a:lstStyle/>
                    <a:p>
                      <a:r>
                        <a:rPr lang="en-US" sz="2800" u="sng" dirty="0">
                          <a:solidFill>
                            <a:schemeClr val="tx1"/>
                          </a:solidFill>
                          <a:latin typeface="Trebuchet MS" panose="020B0603020202020204" pitchFamily="34" charset="0"/>
                        </a:rPr>
                        <a:t>%</a:t>
                      </a:r>
                      <a:r>
                        <a:rPr lang="en-US" sz="2800" dirty="0">
                          <a:solidFill>
                            <a:schemeClr val="tx1"/>
                          </a:solidFill>
                          <a:latin typeface="Trebuchet MS" panose="020B0603020202020204" pitchFamily="34" charset="0"/>
                        </a:rPr>
                        <a:t> of Properties</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&lt;1%</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&lt;1%</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4%</a:t>
                      </a:r>
                    </a:p>
                  </a:txBody>
                  <a:tcPr marL="182880" marR="182880" marT="91440" marB="91440" anchor="ctr"/>
                </a:tc>
                <a:tc>
                  <a:txBody>
                    <a:bodyPr/>
                    <a:lstStyle/>
                    <a:p>
                      <a:pPr algn="ctr"/>
                      <a:r>
                        <a:rPr lang="en-US" sz="2800" dirty="0">
                          <a:solidFill>
                            <a:schemeClr val="tx1"/>
                          </a:solidFill>
                          <a:latin typeface="Trebuchet MS" panose="020B0603020202020204" pitchFamily="34" charset="0"/>
                        </a:rPr>
                        <a:t>95%</a:t>
                      </a:r>
                    </a:p>
                  </a:txBody>
                  <a:tcPr marL="182880" marR="182880" marT="91440" marB="91440" anchor="ctr"/>
                </a:tc>
                <a:extLst>
                  <a:ext uri="{0D108BD9-81ED-4DB2-BD59-A6C34878D82A}">
                    <a16:rowId xmlns="" xmlns:a16="http://schemas.microsoft.com/office/drawing/2014/main" val="4244401335"/>
                  </a:ext>
                </a:extLst>
              </a:tr>
            </a:tbl>
          </a:graphicData>
        </a:graphic>
      </p:graphicFrame>
      <p:sp>
        <p:nvSpPr>
          <p:cNvPr id="11" name="TextBox 10">
            <a:extLst>
              <a:ext uri="{FF2B5EF4-FFF2-40B4-BE49-F238E27FC236}">
                <a16:creationId xmlns="" xmlns:a16="http://schemas.microsoft.com/office/drawing/2014/main" id="{95020ECD-4A81-4A9B-B252-361D7065D9F9}"/>
              </a:ext>
            </a:extLst>
          </p:cNvPr>
          <p:cNvSpPr txBox="1"/>
          <p:nvPr/>
        </p:nvSpPr>
        <p:spPr>
          <a:xfrm>
            <a:off x="8271973" y="5713564"/>
            <a:ext cx="6846554" cy="954107"/>
          </a:xfrm>
          <a:prstGeom prst="rect">
            <a:avLst/>
          </a:prstGeom>
          <a:noFill/>
        </p:spPr>
        <p:txBody>
          <a:bodyPr wrap="none" rtlCol="0">
            <a:spAutoFit/>
          </a:bodyPr>
          <a:lstStyle/>
          <a:p>
            <a:r>
              <a:rPr lang="en-US" sz="3200" b="1" dirty="0"/>
              <a:t>YouTube Quintile Analysis (Time Spent)</a:t>
            </a:r>
          </a:p>
          <a:p>
            <a:pPr algn="ctr"/>
            <a:r>
              <a:rPr lang="en-US" sz="2400" b="1" u="sng" dirty="0"/>
              <a:t>Measured</a:t>
            </a:r>
            <a:r>
              <a:rPr lang="en-US" sz="2400" b="1" dirty="0"/>
              <a:t> Properties</a:t>
            </a:r>
          </a:p>
        </p:txBody>
      </p:sp>
      <p:sp>
        <p:nvSpPr>
          <p:cNvPr id="4" name="TextBox 3">
            <a:extLst>
              <a:ext uri="{FF2B5EF4-FFF2-40B4-BE49-F238E27FC236}">
                <a16:creationId xmlns="" xmlns:a16="http://schemas.microsoft.com/office/drawing/2014/main" id="{44646130-ADB2-4F7E-9EFD-8FA7B94F7113}"/>
              </a:ext>
            </a:extLst>
          </p:cNvPr>
          <p:cNvSpPr txBox="1"/>
          <p:nvPr/>
        </p:nvSpPr>
        <p:spPr>
          <a:xfrm>
            <a:off x="3318827" y="2922954"/>
            <a:ext cx="18416390" cy="2246769"/>
          </a:xfrm>
          <a:prstGeom prst="rect">
            <a:avLst/>
          </a:prstGeom>
          <a:noFill/>
        </p:spPr>
        <p:txBody>
          <a:bodyPr wrap="square" rtlCol="0">
            <a:spAutoFit/>
          </a:bodyPr>
          <a:lstStyle/>
          <a:p>
            <a:pPr lvl="0" algn="ctr"/>
            <a:r>
              <a:rPr lang="en-US" sz="2800" dirty="0">
                <a:latin typeface="Trebuchet MS" panose="020B0603020202020204" pitchFamily="34" charset="0"/>
              </a:rPr>
              <a:t>In our custom analysis, the measured YouTube properties (a combination of MCNs + Channels) were segmented into 5 quintiles. These properties were ranked on Time Spent from most to least, and broken into quintiles</a:t>
            </a:r>
          </a:p>
          <a:p>
            <a:pPr lvl="0" algn="ctr"/>
            <a:endParaRPr lang="en-US" sz="2800" dirty="0">
              <a:latin typeface="Trebuchet MS" panose="020B0603020202020204" pitchFamily="34" charset="0"/>
            </a:endParaRPr>
          </a:p>
          <a:p>
            <a:pPr lvl="0" algn="ctr"/>
            <a:r>
              <a:rPr lang="en-US" sz="2800" dirty="0">
                <a:latin typeface="Trebuchet MS" panose="020B0603020202020204" pitchFamily="34" charset="0"/>
              </a:rPr>
              <a:t>The </a:t>
            </a:r>
            <a:r>
              <a:rPr lang="en-US" sz="2800" i="1" dirty="0">
                <a:latin typeface="Trebuchet MS" panose="020B0603020202020204" pitchFamily="34" charset="0"/>
              </a:rPr>
              <a:t>most viewed</a:t>
            </a:r>
            <a:r>
              <a:rPr lang="en-US" sz="2800" dirty="0">
                <a:latin typeface="Trebuchet MS" panose="020B0603020202020204" pitchFamily="34" charset="0"/>
              </a:rPr>
              <a:t> properties, which collectively represent the </a:t>
            </a:r>
            <a:r>
              <a:rPr lang="en-US" sz="2800" u="sng" dirty="0">
                <a:latin typeface="Trebuchet MS" panose="020B0603020202020204" pitchFamily="34" charset="0"/>
              </a:rPr>
              <a:t>top</a:t>
            </a:r>
            <a:r>
              <a:rPr lang="en-US" sz="2800" dirty="0">
                <a:latin typeface="Trebuchet MS" panose="020B0603020202020204" pitchFamily="34" charset="0"/>
              </a:rPr>
              <a:t> 20% of total time spent on YouTube, fall into Quintile 1, while the </a:t>
            </a:r>
            <a:r>
              <a:rPr lang="en-US" sz="2800" i="1" dirty="0">
                <a:latin typeface="Trebuchet MS" panose="020B0603020202020204" pitchFamily="34" charset="0"/>
              </a:rPr>
              <a:t>least viewed </a:t>
            </a:r>
            <a:r>
              <a:rPr lang="en-US" sz="2800" dirty="0">
                <a:latin typeface="Trebuchet MS" panose="020B0603020202020204" pitchFamily="34" charset="0"/>
              </a:rPr>
              <a:t>properties, which collectively represent the </a:t>
            </a:r>
            <a:r>
              <a:rPr lang="en-US" sz="2800" u="sng" dirty="0">
                <a:latin typeface="Trebuchet MS" panose="020B0603020202020204" pitchFamily="34" charset="0"/>
              </a:rPr>
              <a:t>bottom</a:t>
            </a:r>
            <a:r>
              <a:rPr lang="en-US" sz="2800" dirty="0">
                <a:latin typeface="Trebuchet MS" panose="020B0603020202020204" pitchFamily="34" charset="0"/>
              </a:rPr>
              <a:t> 20%, fall into Quintile 5 </a:t>
            </a:r>
          </a:p>
        </p:txBody>
      </p:sp>
      <p:sp>
        <p:nvSpPr>
          <p:cNvPr id="14" name="Title 1">
            <a:extLst>
              <a:ext uri="{FF2B5EF4-FFF2-40B4-BE49-F238E27FC236}">
                <a16:creationId xmlns="" xmlns:a16="http://schemas.microsoft.com/office/drawing/2014/main" id="{A6607EAD-7DA6-4695-8257-B89F372EF5DE}"/>
              </a:ext>
            </a:extLst>
          </p:cNvPr>
          <p:cNvSpPr txBox="1">
            <a:spLocks/>
          </p:cNvSpPr>
          <p:nvPr/>
        </p:nvSpPr>
        <p:spPr>
          <a:xfrm>
            <a:off x="149783" y="-704840"/>
            <a:ext cx="24237391" cy="308395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defTabSz="1172398">
              <a:lnSpc>
                <a:spcPct val="100000"/>
              </a:lnSpc>
              <a:spcBef>
                <a:spcPts val="0"/>
              </a:spcBef>
            </a:pPr>
            <a:endParaRPr lang="en-US" sz="6200" dirty="0">
              <a:solidFill>
                <a:schemeClr val="tx1"/>
              </a:solidFill>
              <a:latin typeface="Trebuchet MS" panose="020B0603020202020204" pitchFamily="34" charset="0"/>
              <a:cs typeface="+mj-cs"/>
            </a:endParaRPr>
          </a:p>
          <a:p>
            <a:pPr algn="l" defTabSz="1172398">
              <a:lnSpc>
                <a:spcPct val="100000"/>
              </a:lnSpc>
              <a:spcBef>
                <a:spcPts val="0"/>
              </a:spcBef>
            </a:pPr>
            <a:r>
              <a:rPr lang="en-US" sz="6200" dirty="0">
                <a:solidFill>
                  <a:schemeClr val="tx1"/>
                </a:solidFill>
                <a:latin typeface="Trebuchet MS" panose="020B0603020202020204" pitchFamily="34" charset="0"/>
                <a:cs typeface="+mj-cs"/>
              </a:rPr>
              <a:t>Even Within The .04% Universe Of Measured Channels, The Results Show An Extremely Long Tail Of Tiny Properties</a:t>
            </a:r>
          </a:p>
        </p:txBody>
      </p:sp>
      <p:sp>
        <p:nvSpPr>
          <p:cNvPr id="2" name="Oval 1">
            <a:extLst>
              <a:ext uri="{FF2B5EF4-FFF2-40B4-BE49-F238E27FC236}">
                <a16:creationId xmlns="" xmlns:a16="http://schemas.microsoft.com/office/drawing/2014/main" id="{854C3942-619F-4AB0-B169-B5D89CC02836}"/>
              </a:ext>
            </a:extLst>
          </p:cNvPr>
          <p:cNvSpPr/>
          <p:nvPr/>
        </p:nvSpPr>
        <p:spPr>
          <a:xfrm>
            <a:off x="21497651" y="9896574"/>
            <a:ext cx="932332" cy="89647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9" name="TextBox 8">
            <a:extLst>
              <a:ext uri="{FF2B5EF4-FFF2-40B4-BE49-F238E27FC236}">
                <a16:creationId xmlns="" xmlns:a16="http://schemas.microsoft.com/office/drawing/2014/main" id="{F95B22AE-AF40-4BE1-BACD-BE436FF4FA82}"/>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20</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2" name="Picture 11">
            <a:extLst>
              <a:ext uri="{FF2B5EF4-FFF2-40B4-BE49-F238E27FC236}">
                <a16:creationId xmlns="" xmlns:a16="http://schemas.microsoft.com/office/drawing/2014/main" id="{319E8DC8-77E8-4422-BD3E-D46036C4D9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4385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E6089B34-7E16-414D-9E76-C592595C5BD4}"/>
              </a:ext>
            </a:extLst>
          </p:cNvPr>
          <p:cNvSpPr/>
          <p:nvPr/>
        </p:nvSpPr>
        <p:spPr>
          <a:xfrm>
            <a:off x="0" y="0"/>
            <a:ext cx="24387175" cy="13716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 xmlns:a16="http://schemas.microsoft.com/office/drawing/2014/main" id="{837CE315-479B-42C5-AF12-4DA3825DC5A2}"/>
              </a:ext>
            </a:extLst>
          </p:cNvPr>
          <p:cNvGraphicFramePr>
            <a:graphicFrameLocks noGrp="1"/>
          </p:cNvGraphicFramePr>
          <p:nvPr>
            <p:extLst>
              <p:ext uri="{D42A27DB-BD31-4B8C-83A1-F6EECF244321}">
                <p14:modId xmlns:p14="http://schemas.microsoft.com/office/powerpoint/2010/main" val="1989228559"/>
              </p:ext>
            </p:extLst>
          </p:nvPr>
        </p:nvGraphicFramePr>
        <p:xfrm>
          <a:off x="0" y="5839358"/>
          <a:ext cx="21210496" cy="4084320"/>
        </p:xfrm>
        <a:graphic>
          <a:graphicData uri="http://schemas.openxmlformats.org/drawingml/2006/table">
            <a:tbl>
              <a:tblPr firstRow="1" bandRow="1">
                <a:tableStyleId>{5C22544A-7EE6-4342-B048-85BDC9FD1C3A}</a:tableStyleId>
              </a:tblPr>
              <a:tblGrid>
                <a:gridCol w="3037444">
                  <a:extLst>
                    <a:ext uri="{9D8B030D-6E8A-4147-A177-3AD203B41FA5}">
                      <a16:colId xmlns="" xmlns:a16="http://schemas.microsoft.com/office/drawing/2014/main" val="3136379707"/>
                    </a:ext>
                  </a:extLst>
                </a:gridCol>
                <a:gridCol w="3263684">
                  <a:extLst>
                    <a:ext uri="{9D8B030D-6E8A-4147-A177-3AD203B41FA5}">
                      <a16:colId xmlns="" xmlns:a16="http://schemas.microsoft.com/office/drawing/2014/main" val="2816801912"/>
                    </a:ext>
                  </a:extLst>
                </a:gridCol>
                <a:gridCol w="3280593">
                  <a:extLst>
                    <a:ext uri="{9D8B030D-6E8A-4147-A177-3AD203B41FA5}">
                      <a16:colId xmlns="" xmlns:a16="http://schemas.microsoft.com/office/drawing/2014/main" val="3516084389"/>
                    </a:ext>
                  </a:extLst>
                </a:gridCol>
                <a:gridCol w="3520640">
                  <a:extLst>
                    <a:ext uri="{9D8B030D-6E8A-4147-A177-3AD203B41FA5}">
                      <a16:colId xmlns="" xmlns:a16="http://schemas.microsoft.com/office/drawing/2014/main" val="1960529073"/>
                    </a:ext>
                  </a:extLst>
                </a:gridCol>
                <a:gridCol w="3280593">
                  <a:extLst>
                    <a:ext uri="{9D8B030D-6E8A-4147-A177-3AD203B41FA5}">
                      <a16:colId xmlns="" xmlns:a16="http://schemas.microsoft.com/office/drawing/2014/main" val="1051385726"/>
                    </a:ext>
                  </a:extLst>
                </a:gridCol>
                <a:gridCol w="4827542">
                  <a:extLst>
                    <a:ext uri="{9D8B030D-6E8A-4147-A177-3AD203B41FA5}">
                      <a16:colId xmlns="" xmlns:a16="http://schemas.microsoft.com/office/drawing/2014/main" val="1514970126"/>
                    </a:ext>
                  </a:extLst>
                </a:gridCol>
              </a:tblGrid>
              <a:tr h="2011680">
                <a:tc>
                  <a:txBody>
                    <a:bodyPr/>
                    <a:lstStyle/>
                    <a:p>
                      <a:endParaRPr lang="en-US" sz="9200" dirty="0">
                        <a:latin typeface="Trebuchet MS" panose="020B0603020202020204" pitchFamily="34" charset="0"/>
                      </a:endParaRP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rebuchet MS" panose="020B0603020202020204" pitchFamily="34" charset="0"/>
                        </a:rPr>
                        <a:t>(the most viewed properties, collectively representing the </a:t>
                      </a:r>
                      <a:r>
                        <a:rPr lang="en-US" sz="1600" u="sng" dirty="0">
                          <a:latin typeface="Trebuchet MS" panose="020B0603020202020204" pitchFamily="34" charset="0"/>
                        </a:rPr>
                        <a:t>top 20%</a:t>
                      </a:r>
                      <a:r>
                        <a:rPr lang="en-US" sz="1600" dirty="0">
                          <a:latin typeface="Trebuchet MS" panose="020B0603020202020204" pitchFamily="34" charset="0"/>
                        </a:rPr>
                        <a:t> of total time spent on YouTube)</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2</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3</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4</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rebuchet MS" panose="020B0603020202020204" pitchFamily="34" charset="0"/>
                        </a:rPr>
                        <a:t>(the least viewed properties, collectively representing the </a:t>
                      </a:r>
                      <a:r>
                        <a:rPr lang="en-US" sz="1600" u="sng" dirty="0">
                          <a:latin typeface="Trebuchet MS" panose="020B0603020202020204" pitchFamily="34" charset="0"/>
                        </a:rPr>
                        <a:t>bottom 20% </a:t>
                      </a:r>
                      <a:r>
                        <a:rPr lang="en-US" sz="1600" dirty="0">
                          <a:latin typeface="Trebuchet MS" panose="020B0603020202020204" pitchFamily="34" charset="0"/>
                        </a:rPr>
                        <a:t>of total time spent on YouTube)</a:t>
                      </a:r>
                    </a:p>
                    <a:p>
                      <a:pPr algn="ctr"/>
                      <a:endParaRPr lang="en-US" sz="2400" dirty="0">
                        <a:latin typeface="Trebuchet MS" panose="020B0603020202020204" pitchFamily="34" charset="0"/>
                      </a:endParaRPr>
                    </a:p>
                  </a:txBody>
                  <a:tcPr marL="182880" marR="182880" marT="91440" marB="91440">
                    <a:solidFill>
                      <a:srgbClr val="00A9AC"/>
                    </a:solidFill>
                  </a:tcPr>
                </a:tc>
                <a:extLst>
                  <a:ext uri="{0D108BD9-81ED-4DB2-BD59-A6C34878D82A}">
                    <a16:rowId xmlns="" xmlns:a16="http://schemas.microsoft.com/office/drawing/2014/main" val="833255895"/>
                  </a:ext>
                </a:extLst>
              </a:tr>
              <a:tr h="1036320">
                <a:tc>
                  <a:txBody>
                    <a:bodyPr/>
                    <a:lstStyle/>
                    <a:p>
                      <a:r>
                        <a:rPr lang="en-US" sz="2800" u="sng" dirty="0">
                          <a:solidFill>
                            <a:schemeClr val="tx1"/>
                          </a:solidFill>
                          <a:latin typeface="Trebuchet MS" panose="020B0603020202020204" pitchFamily="34" charset="0"/>
                        </a:rPr>
                        <a:t>#</a:t>
                      </a:r>
                      <a:r>
                        <a:rPr lang="en-US" sz="2800" dirty="0">
                          <a:solidFill>
                            <a:schemeClr val="tx1"/>
                          </a:solidFill>
                          <a:latin typeface="Trebuchet MS" panose="020B0603020202020204" pitchFamily="34" charset="0"/>
                        </a:rPr>
                        <a:t> of Properties</a:t>
                      </a:r>
                    </a:p>
                  </a:txBody>
                  <a:tcPr marL="182880" marR="182880" marT="91440" marB="91440"/>
                </a:tc>
                <a:tc>
                  <a:txBody>
                    <a:bodyPr/>
                    <a:lstStyle/>
                    <a:p>
                      <a:pPr algn="ctr"/>
                      <a:r>
                        <a:rPr lang="en-US" sz="2800" dirty="0">
                          <a:solidFill>
                            <a:schemeClr val="tx1"/>
                          </a:solidFill>
                          <a:latin typeface="Trebuchet MS" panose="020B0603020202020204" pitchFamily="34" charset="0"/>
                        </a:rPr>
                        <a:t>4</a:t>
                      </a:r>
                    </a:p>
                  </a:txBody>
                  <a:tcPr marL="182880" marR="182880" marT="91440" marB="91440"/>
                </a:tc>
                <a:tc>
                  <a:txBody>
                    <a:bodyPr/>
                    <a:lstStyle/>
                    <a:p>
                      <a:pPr algn="ctr"/>
                      <a:r>
                        <a:rPr lang="en-US" sz="2800" dirty="0">
                          <a:solidFill>
                            <a:schemeClr val="tx1"/>
                          </a:solidFill>
                          <a:latin typeface="Trebuchet MS" panose="020B0603020202020204" pitchFamily="34" charset="0"/>
                        </a:rPr>
                        <a:t>14</a:t>
                      </a:r>
                    </a:p>
                  </a:txBody>
                  <a:tcPr marL="182880" marR="182880" marT="91440" marB="91440"/>
                </a:tc>
                <a:tc>
                  <a:txBody>
                    <a:bodyPr/>
                    <a:lstStyle/>
                    <a:p>
                      <a:pPr algn="ctr"/>
                      <a:r>
                        <a:rPr lang="en-US" sz="2800" dirty="0">
                          <a:solidFill>
                            <a:schemeClr val="tx1"/>
                          </a:solidFill>
                          <a:latin typeface="Trebuchet MS" panose="020B0603020202020204" pitchFamily="34" charset="0"/>
                        </a:rPr>
                        <a:t>113</a:t>
                      </a:r>
                    </a:p>
                  </a:txBody>
                  <a:tcPr marL="182880" marR="182880" marT="91440" marB="91440"/>
                </a:tc>
                <a:tc>
                  <a:txBody>
                    <a:bodyPr/>
                    <a:lstStyle/>
                    <a:p>
                      <a:pPr algn="ctr"/>
                      <a:r>
                        <a:rPr lang="en-US" sz="2800" dirty="0">
                          <a:solidFill>
                            <a:schemeClr val="tx1"/>
                          </a:solidFill>
                          <a:latin typeface="Trebuchet MS" panose="020B0603020202020204" pitchFamily="34" charset="0"/>
                        </a:rPr>
                        <a:t>629</a:t>
                      </a:r>
                    </a:p>
                  </a:txBody>
                  <a:tcPr marL="182880" marR="182880" marT="91440" marB="91440"/>
                </a:tc>
                <a:tc>
                  <a:txBody>
                    <a:bodyPr/>
                    <a:lstStyle/>
                    <a:p>
                      <a:pPr algn="ctr"/>
                      <a:r>
                        <a:rPr lang="en-US" sz="2800" dirty="0">
                          <a:solidFill>
                            <a:schemeClr val="tx1"/>
                          </a:solidFill>
                          <a:latin typeface="Trebuchet MS" panose="020B0603020202020204" pitchFamily="34" charset="0"/>
                        </a:rPr>
                        <a:t>16,658</a:t>
                      </a:r>
                    </a:p>
                  </a:txBody>
                  <a:tcPr marL="182880" marR="182880" marT="91440" marB="91440"/>
                </a:tc>
                <a:extLst>
                  <a:ext uri="{0D108BD9-81ED-4DB2-BD59-A6C34878D82A}">
                    <a16:rowId xmlns="" xmlns:a16="http://schemas.microsoft.com/office/drawing/2014/main" val="820992753"/>
                  </a:ext>
                </a:extLst>
              </a:tr>
              <a:tr h="1036320">
                <a:tc>
                  <a:txBody>
                    <a:bodyPr/>
                    <a:lstStyle/>
                    <a:p>
                      <a:r>
                        <a:rPr lang="en-US" sz="2800" u="sng" dirty="0">
                          <a:solidFill>
                            <a:schemeClr val="tx1"/>
                          </a:solidFill>
                          <a:latin typeface="Trebuchet MS" panose="020B0603020202020204" pitchFamily="34" charset="0"/>
                        </a:rPr>
                        <a:t>%</a:t>
                      </a:r>
                      <a:r>
                        <a:rPr lang="en-US" sz="2800" dirty="0">
                          <a:solidFill>
                            <a:schemeClr val="tx1"/>
                          </a:solidFill>
                          <a:latin typeface="Trebuchet MS" panose="020B0603020202020204" pitchFamily="34" charset="0"/>
                        </a:rPr>
                        <a:t> of Properties</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tc>
                <a:tc>
                  <a:txBody>
                    <a:bodyPr/>
                    <a:lstStyle/>
                    <a:p>
                      <a:pPr algn="ctr"/>
                      <a:r>
                        <a:rPr lang="en-US" sz="2800" dirty="0">
                          <a:solidFill>
                            <a:schemeClr val="tx1"/>
                          </a:solidFill>
                          <a:latin typeface="Trebuchet MS" panose="020B0603020202020204" pitchFamily="34" charset="0"/>
                        </a:rPr>
                        <a:t>4%</a:t>
                      </a:r>
                    </a:p>
                  </a:txBody>
                  <a:tcPr marL="182880" marR="182880" marT="91440" marB="91440"/>
                </a:tc>
                <a:tc>
                  <a:txBody>
                    <a:bodyPr/>
                    <a:lstStyle/>
                    <a:p>
                      <a:pPr algn="ctr"/>
                      <a:r>
                        <a:rPr lang="en-US" sz="2800" dirty="0">
                          <a:solidFill>
                            <a:schemeClr val="tx1"/>
                          </a:solidFill>
                          <a:latin typeface="Trebuchet MS" panose="020B0603020202020204" pitchFamily="34" charset="0"/>
                        </a:rPr>
                        <a:t>95%</a:t>
                      </a:r>
                    </a:p>
                  </a:txBody>
                  <a:tcPr marL="182880" marR="182880" marT="91440" marB="91440"/>
                </a:tc>
                <a:extLst>
                  <a:ext uri="{0D108BD9-81ED-4DB2-BD59-A6C34878D82A}">
                    <a16:rowId xmlns="" xmlns:a16="http://schemas.microsoft.com/office/drawing/2014/main" val="4244401335"/>
                  </a:ext>
                </a:extLst>
              </a:tr>
            </a:tbl>
          </a:graphicData>
        </a:graphic>
      </p:graphicFrame>
      <p:sp>
        <p:nvSpPr>
          <p:cNvPr id="11" name="TextBox 10">
            <a:extLst>
              <a:ext uri="{FF2B5EF4-FFF2-40B4-BE49-F238E27FC236}">
                <a16:creationId xmlns="" xmlns:a16="http://schemas.microsoft.com/office/drawing/2014/main" id="{95020ECD-4A81-4A9B-B252-361D7065D9F9}"/>
              </a:ext>
            </a:extLst>
          </p:cNvPr>
          <p:cNvSpPr txBox="1"/>
          <p:nvPr/>
        </p:nvSpPr>
        <p:spPr>
          <a:xfrm>
            <a:off x="8003639" y="4541105"/>
            <a:ext cx="6846554" cy="954107"/>
          </a:xfrm>
          <a:prstGeom prst="rect">
            <a:avLst/>
          </a:prstGeom>
          <a:noFill/>
        </p:spPr>
        <p:txBody>
          <a:bodyPr wrap="none" rtlCol="0">
            <a:spAutoFit/>
          </a:bodyPr>
          <a:lstStyle/>
          <a:p>
            <a:r>
              <a:rPr lang="en-US" sz="3200" b="1" dirty="0"/>
              <a:t>YouTube Quintile Analysis (Time Spent)</a:t>
            </a:r>
          </a:p>
          <a:p>
            <a:pPr algn="ctr"/>
            <a:r>
              <a:rPr lang="en-US" sz="2400" b="1" u="sng" dirty="0"/>
              <a:t>Measured</a:t>
            </a:r>
            <a:r>
              <a:rPr lang="en-US" sz="2400" b="1" dirty="0"/>
              <a:t> Properties</a:t>
            </a:r>
          </a:p>
        </p:txBody>
      </p:sp>
      <p:sp>
        <p:nvSpPr>
          <p:cNvPr id="4" name="TextBox 3">
            <a:extLst>
              <a:ext uri="{FF2B5EF4-FFF2-40B4-BE49-F238E27FC236}">
                <a16:creationId xmlns="" xmlns:a16="http://schemas.microsoft.com/office/drawing/2014/main" id="{44646130-ADB2-4F7E-9EFD-8FA7B94F7113}"/>
              </a:ext>
            </a:extLst>
          </p:cNvPr>
          <p:cNvSpPr txBox="1"/>
          <p:nvPr/>
        </p:nvSpPr>
        <p:spPr>
          <a:xfrm>
            <a:off x="21210496" y="7964628"/>
            <a:ext cx="3175780" cy="3539430"/>
          </a:xfrm>
          <a:prstGeom prst="rect">
            <a:avLst/>
          </a:prstGeom>
          <a:noFill/>
          <a:ln>
            <a:noFill/>
          </a:ln>
        </p:spPr>
        <p:txBody>
          <a:bodyPr wrap="square" rtlCol="0">
            <a:spAutoFit/>
          </a:bodyPr>
          <a:lstStyle/>
          <a:p>
            <a:pPr algn="ctr"/>
            <a:r>
              <a:rPr lang="en-US" sz="3200" dirty="0"/>
              <a:t>…plus </a:t>
            </a:r>
            <a:r>
              <a:rPr lang="en-US" sz="3200" b="1" i="1" dirty="0"/>
              <a:t>Millions</a:t>
            </a:r>
            <a:r>
              <a:rPr lang="en-US" sz="3200" dirty="0"/>
              <a:t> of additional channels seemingly so insignificant that they aren’t measured</a:t>
            </a:r>
          </a:p>
        </p:txBody>
      </p:sp>
      <p:sp>
        <p:nvSpPr>
          <p:cNvPr id="3" name="Rectangle 2">
            <a:extLst>
              <a:ext uri="{FF2B5EF4-FFF2-40B4-BE49-F238E27FC236}">
                <a16:creationId xmlns="" xmlns:a16="http://schemas.microsoft.com/office/drawing/2014/main" id="{7F0A5B6C-D663-4047-AE31-C18CAA2517A6}"/>
              </a:ext>
            </a:extLst>
          </p:cNvPr>
          <p:cNvSpPr/>
          <p:nvPr/>
        </p:nvSpPr>
        <p:spPr>
          <a:xfrm>
            <a:off x="13124329" y="5832378"/>
            <a:ext cx="8086167" cy="40913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6" name="TextBox 5">
            <a:extLst>
              <a:ext uri="{FF2B5EF4-FFF2-40B4-BE49-F238E27FC236}">
                <a16:creationId xmlns="" xmlns:a16="http://schemas.microsoft.com/office/drawing/2014/main" id="{D36D3B43-D02E-487F-800B-98416B673240}"/>
              </a:ext>
            </a:extLst>
          </p:cNvPr>
          <p:cNvSpPr txBox="1"/>
          <p:nvPr/>
        </p:nvSpPr>
        <p:spPr>
          <a:xfrm>
            <a:off x="3431899" y="3195700"/>
            <a:ext cx="16469794" cy="707886"/>
          </a:xfrm>
          <a:prstGeom prst="rect">
            <a:avLst/>
          </a:prstGeom>
          <a:noFill/>
        </p:spPr>
        <p:txBody>
          <a:bodyPr wrap="square" rtlCol="0">
            <a:spAutoFit/>
          </a:bodyPr>
          <a:lstStyle/>
          <a:p>
            <a:pPr algn="ctr"/>
            <a:r>
              <a:rPr lang="en-US" sz="4000" dirty="0"/>
              <a:t>99% of all YouTube measured properties are long-tail (quintile 4/5) channels</a:t>
            </a:r>
          </a:p>
        </p:txBody>
      </p:sp>
      <p:sp>
        <p:nvSpPr>
          <p:cNvPr id="13" name="Text Placeholder 4">
            <a:extLst>
              <a:ext uri="{FF2B5EF4-FFF2-40B4-BE49-F238E27FC236}">
                <a16:creationId xmlns="" xmlns:a16="http://schemas.microsoft.com/office/drawing/2014/main" id="{6110265A-190D-4B8C-BF7D-55043D9266A7}"/>
              </a:ext>
            </a:extLst>
          </p:cNvPr>
          <p:cNvSpPr txBox="1">
            <a:spLocks/>
          </p:cNvSpPr>
          <p:nvPr/>
        </p:nvSpPr>
        <p:spPr>
          <a:xfrm>
            <a:off x="125506" y="13113889"/>
            <a:ext cx="16175432" cy="77069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Trebuchet MS" panose="020B0603020202020204" pitchFamily="34" charset="0"/>
              </a:rPr>
              <a:t>Source: VAB analysis of comScore YouTube Partners Report - total measured properties, 17,398, Video Metrix Multi-Platform, Feb 2018, Total Audience; The number of total channels is based upon the unexpanded view of the Partners Report, with channels rolled-up in to their MCNs. This is done in order to avoid double counting channels that are already included within their MCNs; ‘Properties’ defined as MCN or Channel.</a:t>
            </a:r>
          </a:p>
        </p:txBody>
      </p:sp>
      <p:sp>
        <p:nvSpPr>
          <p:cNvPr id="2" name="TextBox 1">
            <a:extLst>
              <a:ext uri="{FF2B5EF4-FFF2-40B4-BE49-F238E27FC236}">
                <a16:creationId xmlns="" xmlns:a16="http://schemas.microsoft.com/office/drawing/2014/main" id="{EC54DA1F-F4B9-4DEE-8F76-EAC4BC86F305}"/>
              </a:ext>
            </a:extLst>
          </p:cNvPr>
          <p:cNvSpPr txBox="1"/>
          <p:nvPr/>
        </p:nvSpPr>
        <p:spPr>
          <a:xfrm>
            <a:off x="273994" y="435174"/>
            <a:ext cx="23038571" cy="2000548"/>
          </a:xfrm>
          <a:prstGeom prst="rect">
            <a:avLst/>
          </a:prstGeom>
          <a:noFill/>
        </p:spPr>
        <p:txBody>
          <a:bodyPr wrap="square" rtlCol="0">
            <a:spAutoFit/>
          </a:bodyPr>
          <a:lstStyle/>
          <a:p>
            <a:r>
              <a:rPr lang="en-US" sz="6200" dirty="0">
                <a:latin typeface="Trebuchet MS" panose="020B0603020202020204" pitchFamily="34" charset="0"/>
              </a:rPr>
              <a:t>Nearly Half Of The Measured Time Viewers Spend With YouTube Is With These Extremely Long Tail Properties</a:t>
            </a:r>
          </a:p>
        </p:txBody>
      </p:sp>
      <p:sp>
        <p:nvSpPr>
          <p:cNvPr id="12" name="TextBox 11">
            <a:extLst>
              <a:ext uri="{FF2B5EF4-FFF2-40B4-BE49-F238E27FC236}">
                <a16:creationId xmlns="" xmlns:a16="http://schemas.microsoft.com/office/drawing/2014/main" id="{748E9CE3-881B-4FE3-B2E1-BB48BFF19E15}"/>
              </a:ext>
            </a:extLst>
          </p:cNvPr>
          <p:cNvSpPr txBox="1"/>
          <p:nvPr/>
        </p:nvSpPr>
        <p:spPr>
          <a:xfrm>
            <a:off x="22972727" y="13069669"/>
            <a:ext cx="1100676" cy="646331"/>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tabLst/>
              <a:defRPr kumimoji="0" sz="3600" b="0" i="0" u="none" strike="noStrike" cap="none" spc="0" normalizeH="0" baseline="0">
                <a:ln>
                  <a:noFill/>
                </a:ln>
                <a:solidFill>
                  <a:schemeClr val="bg1">
                    <a:lumMod val="85000"/>
                  </a:schemeClr>
                </a:solidFill>
                <a:effectLst/>
                <a:uLnTx/>
                <a:uFillTx/>
                <a:latin typeface="Trebuchet MS"/>
                <a:cs typeface="Trebuchet MS"/>
              </a:defRPr>
            </a:lvl1pPr>
          </a:lstStyle>
          <a:p>
            <a:r>
              <a:rPr lang="en-US"/>
              <a:t>21</a:t>
            </a:r>
            <a:endParaRPr lang="en-US" dirty="0"/>
          </a:p>
        </p:txBody>
      </p:sp>
      <p:pic>
        <p:nvPicPr>
          <p:cNvPr id="14" name="Picture 13">
            <a:extLst>
              <a:ext uri="{FF2B5EF4-FFF2-40B4-BE49-F238E27FC236}">
                <a16:creationId xmlns="" xmlns:a16="http://schemas.microsoft.com/office/drawing/2014/main" id="{A314315D-A7F5-44DE-8857-75C8927379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275761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DCD7F240-7DED-492B-A828-28FE1F4E59D4}"/>
              </a:ext>
            </a:extLst>
          </p:cNvPr>
          <p:cNvSpPr>
            <a:spLocks noGrp="1"/>
          </p:cNvSpPr>
          <p:nvPr>
            <p:ph type="ctrTitle"/>
          </p:nvPr>
        </p:nvSpPr>
        <p:spPr>
          <a:xfrm>
            <a:off x="11386" y="788762"/>
            <a:ext cx="24057227" cy="1564386"/>
          </a:xfrm>
          <a:prstGeom prst="rect">
            <a:avLst/>
          </a:prstGeom>
        </p:spPr>
        <p:txBody>
          <a:bodyPr>
            <a:noAutofit/>
          </a:bodyPr>
          <a:lstStyle/>
          <a:p>
            <a:pPr algn="l">
              <a:spcBef>
                <a:spcPts val="0"/>
              </a:spcBef>
            </a:pPr>
            <a:r>
              <a:rPr lang="en-US" sz="5800" dirty="0">
                <a:latin typeface="Trebuchet MS" panose="020B0603020202020204" pitchFamily="34" charset="0"/>
              </a:rPr>
              <a:t>The Issue Is That These Long-Tail Channels Are Highly Likely To Be User Generated Content And Therefore Can Potentially Present Brand Safety Concerns</a:t>
            </a:r>
          </a:p>
        </p:txBody>
      </p:sp>
      <p:graphicFrame>
        <p:nvGraphicFramePr>
          <p:cNvPr id="10" name="Table 9">
            <a:extLst>
              <a:ext uri="{FF2B5EF4-FFF2-40B4-BE49-F238E27FC236}">
                <a16:creationId xmlns="" xmlns:a16="http://schemas.microsoft.com/office/drawing/2014/main" id="{837CE315-479B-42C5-AF12-4DA3825DC5A2}"/>
              </a:ext>
            </a:extLst>
          </p:cNvPr>
          <p:cNvGraphicFramePr>
            <a:graphicFrameLocks noGrp="1"/>
          </p:cNvGraphicFramePr>
          <p:nvPr>
            <p:extLst>
              <p:ext uri="{D42A27DB-BD31-4B8C-83A1-F6EECF244321}">
                <p14:modId xmlns:p14="http://schemas.microsoft.com/office/powerpoint/2010/main" val="2052734696"/>
              </p:ext>
            </p:extLst>
          </p:nvPr>
        </p:nvGraphicFramePr>
        <p:xfrm>
          <a:off x="11385" y="4466191"/>
          <a:ext cx="24375788" cy="3657600"/>
        </p:xfrm>
        <a:graphic>
          <a:graphicData uri="http://schemas.openxmlformats.org/drawingml/2006/table">
            <a:tbl>
              <a:tblPr firstRow="1" bandRow="1">
                <a:tableStyleId>{5C22544A-7EE6-4342-B048-85BDC9FD1C3A}</a:tableStyleId>
              </a:tblPr>
              <a:tblGrid>
                <a:gridCol w="3171149">
                  <a:extLst>
                    <a:ext uri="{9D8B030D-6E8A-4147-A177-3AD203B41FA5}">
                      <a16:colId xmlns="" xmlns:a16="http://schemas.microsoft.com/office/drawing/2014/main" val="3136379707"/>
                    </a:ext>
                  </a:extLst>
                </a:gridCol>
                <a:gridCol w="4761663">
                  <a:extLst>
                    <a:ext uri="{9D8B030D-6E8A-4147-A177-3AD203B41FA5}">
                      <a16:colId xmlns="" xmlns:a16="http://schemas.microsoft.com/office/drawing/2014/main" val="2816801912"/>
                    </a:ext>
                  </a:extLst>
                </a:gridCol>
                <a:gridCol w="4110744">
                  <a:extLst>
                    <a:ext uri="{9D8B030D-6E8A-4147-A177-3AD203B41FA5}">
                      <a16:colId xmlns="" xmlns:a16="http://schemas.microsoft.com/office/drawing/2014/main" val="3516084389"/>
                    </a:ext>
                  </a:extLst>
                </a:gridCol>
                <a:gridCol w="4110744">
                  <a:extLst>
                    <a:ext uri="{9D8B030D-6E8A-4147-A177-3AD203B41FA5}">
                      <a16:colId xmlns="" xmlns:a16="http://schemas.microsoft.com/office/drawing/2014/main" val="1960529073"/>
                    </a:ext>
                  </a:extLst>
                </a:gridCol>
                <a:gridCol w="4110744">
                  <a:extLst>
                    <a:ext uri="{9D8B030D-6E8A-4147-A177-3AD203B41FA5}">
                      <a16:colId xmlns="" xmlns:a16="http://schemas.microsoft.com/office/drawing/2014/main" val="1051385726"/>
                    </a:ext>
                  </a:extLst>
                </a:gridCol>
                <a:gridCol w="4110744">
                  <a:extLst>
                    <a:ext uri="{9D8B030D-6E8A-4147-A177-3AD203B41FA5}">
                      <a16:colId xmlns="" xmlns:a16="http://schemas.microsoft.com/office/drawing/2014/main" val="1514970126"/>
                    </a:ext>
                  </a:extLst>
                </a:gridCol>
              </a:tblGrid>
              <a:tr h="1584960">
                <a:tc>
                  <a:txBody>
                    <a:bodyPr/>
                    <a:lstStyle/>
                    <a:p>
                      <a:endParaRPr lang="en-US" sz="9200" dirty="0">
                        <a:latin typeface="Trebuchet MS" panose="020B0603020202020204" pitchFamily="34" charset="0"/>
                      </a:endParaRP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rebuchet MS" panose="020B0603020202020204" pitchFamily="34" charset="0"/>
                        </a:rPr>
                        <a:t>(the most viewed properties, collectively representing the </a:t>
                      </a:r>
                      <a:r>
                        <a:rPr lang="en-US" sz="1600" u="sng" dirty="0">
                          <a:latin typeface="Trebuchet MS" panose="020B0603020202020204" pitchFamily="34" charset="0"/>
                        </a:rPr>
                        <a:t>top </a:t>
                      </a:r>
                      <a:r>
                        <a:rPr lang="en-US" sz="1600" dirty="0">
                          <a:latin typeface="Trebuchet MS" panose="020B0603020202020204" pitchFamily="34" charset="0"/>
                        </a:rPr>
                        <a:t>20% of total time spent on YouTube)</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2</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3</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4</a:t>
                      </a:r>
                    </a:p>
                  </a:txBody>
                  <a:tcPr marL="182880" marR="182880" marT="91440" marB="91440">
                    <a:solidFill>
                      <a:srgbClr val="00A9AC"/>
                    </a:solidFill>
                  </a:tcPr>
                </a:tc>
                <a:tc>
                  <a:txBody>
                    <a:bodyPr/>
                    <a:lstStyle/>
                    <a:p>
                      <a:pPr algn="ctr"/>
                      <a:r>
                        <a:rPr lang="en-US" sz="2400" dirty="0">
                          <a:latin typeface="Trebuchet MS" panose="020B0603020202020204" pitchFamily="34" charset="0"/>
                        </a:rPr>
                        <a:t>Quintile 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Trebuchet MS" panose="020B0603020202020204" pitchFamily="34" charset="0"/>
                        </a:rPr>
                        <a:t>(the least viewed properties, collectively representing the </a:t>
                      </a:r>
                      <a:r>
                        <a:rPr lang="en-US" sz="1600" u="sng" dirty="0">
                          <a:latin typeface="Trebuchet MS" panose="020B0603020202020204" pitchFamily="34" charset="0"/>
                        </a:rPr>
                        <a:t>bottom</a:t>
                      </a:r>
                      <a:r>
                        <a:rPr lang="en-US" sz="1600" dirty="0">
                          <a:latin typeface="Trebuchet MS" panose="020B0603020202020204" pitchFamily="34" charset="0"/>
                        </a:rPr>
                        <a:t> 20% of total time spent on YouTube)</a:t>
                      </a:r>
                    </a:p>
                  </a:txBody>
                  <a:tcPr marL="182880" marR="182880" marT="91440" marB="91440">
                    <a:solidFill>
                      <a:srgbClr val="00A9AC"/>
                    </a:solidFill>
                  </a:tcPr>
                </a:tc>
                <a:extLst>
                  <a:ext uri="{0D108BD9-81ED-4DB2-BD59-A6C34878D82A}">
                    <a16:rowId xmlns="" xmlns:a16="http://schemas.microsoft.com/office/drawing/2014/main" val="833255895"/>
                  </a:ext>
                </a:extLst>
              </a:tr>
              <a:tr h="1036320">
                <a:tc>
                  <a:txBody>
                    <a:bodyPr/>
                    <a:lstStyle/>
                    <a:p>
                      <a:r>
                        <a:rPr lang="en-US" sz="2800" u="sng" dirty="0">
                          <a:solidFill>
                            <a:schemeClr val="tx1"/>
                          </a:solidFill>
                          <a:latin typeface="Trebuchet MS" panose="020B0603020202020204" pitchFamily="34" charset="0"/>
                        </a:rPr>
                        <a:t>#</a:t>
                      </a:r>
                      <a:r>
                        <a:rPr lang="en-US" sz="2800" dirty="0">
                          <a:solidFill>
                            <a:schemeClr val="tx1"/>
                          </a:solidFill>
                          <a:latin typeface="Trebuchet MS" panose="020B0603020202020204" pitchFamily="34" charset="0"/>
                        </a:rPr>
                        <a:t> of Properties</a:t>
                      </a:r>
                    </a:p>
                  </a:txBody>
                  <a:tcPr marL="182880" marR="182880" marT="91440" marB="91440"/>
                </a:tc>
                <a:tc>
                  <a:txBody>
                    <a:bodyPr/>
                    <a:lstStyle/>
                    <a:p>
                      <a:pPr algn="ctr"/>
                      <a:r>
                        <a:rPr lang="en-US" sz="2800" dirty="0">
                          <a:solidFill>
                            <a:schemeClr val="tx1"/>
                          </a:solidFill>
                          <a:latin typeface="Trebuchet MS" panose="020B0603020202020204" pitchFamily="34" charset="0"/>
                        </a:rPr>
                        <a:t>4</a:t>
                      </a:r>
                    </a:p>
                  </a:txBody>
                  <a:tcPr marL="182880" marR="182880" marT="91440" marB="91440"/>
                </a:tc>
                <a:tc>
                  <a:txBody>
                    <a:bodyPr/>
                    <a:lstStyle/>
                    <a:p>
                      <a:pPr algn="ctr"/>
                      <a:r>
                        <a:rPr lang="en-US" sz="2800" dirty="0">
                          <a:solidFill>
                            <a:schemeClr val="tx1"/>
                          </a:solidFill>
                          <a:latin typeface="Trebuchet MS" panose="020B0603020202020204" pitchFamily="34" charset="0"/>
                        </a:rPr>
                        <a:t>14</a:t>
                      </a:r>
                    </a:p>
                  </a:txBody>
                  <a:tcPr marL="182880" marR="182880" marT="91440" marB="91440"/>
                </a:tc>
                <a:tc>
                  <a:txBody>
                    <a:bodyPr/>
                    <a:lstStyle/>
                    <a:p>
                      <a:pPr algn="ctr"/>
                      <a:r>
                        <a:rPr lang="en-US" sz="2800" dirty="0">
                          <a:solidFill>
                            <a:schemeClr val="tx1"/>
                          </a:solidFill>
                          <a:latin typeface="Trebuchet MS" panose="020B0603020202020204" pitchFamily="34" charset="0"/>
                        </a:rPr>
                        <a:t>113</a:t>
                      </a:r>
                    </a:p>
                  </a:txBody>
                  <a:tcPr marL="182880" marR="182880" marT="91440" marB="91440"/>
                </a:tc>
                <a:tc>
                  <a:txBody>
                    <a:bodyPr/>
                    <a:lstStyle/>
                    <a:p>
                      <a:pPr algn="ctr"/>
                      <a:r>
                        <a:rPr lang="en-US" sz="2800" dirty="0">
                          <a:solidFill>
                            <a:schemeClr val="tx1"/>
                          </a:solidFill>
                          <a:latin typeface="Trebuchet MS" panose="020B0603020202020204" pitchFamily="34" charset="0"/>
                        </a:rPr>
                        <a:t>629</a:t>
                      </a:r>
                    </a:p>
                  </a:txBody>
                  <a:tcPr marL="182880" marR="182880" marT="91440" marB="91440"/>
                </a:tc>
                <a:tc>
                  <a:txBody>
                    <a:bodyPr/>
                    <a:lstStyle/>
                    <a:p>
                      <a:pPr algn="ctr"/>
                      <a:r>
                        <a:rPr lang="en-US" sz="2800" dirty="0">
                          <a:solidFill>
                            <a:schemeClr val="tx1"/>
                          </a:solidFill>
                          <a:latin typeface="Trebuchet MS" panose="020B0603020202020204" pitchFamily="34" charset="0"/>
                        </a:rPr>
                        <a:t>16,658</a:t>
                      </a:r>
                    </a:p>
                  </a:txBody>
                  <a:tcPr marL="182880" marR="182880" marT="91440" marB="91440"/>
                </a:tc>
                <a:extLst>
                  <a:ext uri="{0D108BD9-81ED-4DB2-BD59-A6C34878D82A}">
                    <a16:rowId xmlns="" xmlns:a16="http://schemas.microsoft.com/office/drawing/2014/main" val="820992753"/>
                  </a:ext>
                </a:extLst>
              </a:tr>
              <a:tr h="1036320">
                <a:tc>
                  <a:txBody>
                    <a:bodyPr/>
                    <a:lstStyle/>
                    <a:p>
                      <a:r>
                        <a:rPr lang="en-US" sz="2800" u="sng" dirty="0">
                          <a:solidFill>
                            <a:schemeClr val="tx1"/>
                          </a:solidFill>
                          <a:latin typeface="Trebuchet MS" panose="020B0603020202020204" pitchFamily="34" charset="0"/>
                        </a:rPr>
                        <a:t>%</a:t>
                      </a:r>
                      <a:r>
                        <a:rPr lang="en-US" sz="2800" dirty="0">
                          <a:solidFill>
                            <a:schemeClr val="tx1"/>
                          </a:solidFill>
                          <a:latin typeface="Trebuchet MS" panose="020B0603020202020204" pitchFamily="34" charset="0"/>
                        </a:rPr>
                        <a:t> of Properties</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tc>
                <a:tc>
                  <a:txBody>
                    <a:bodyPr/>
                    <a:lstStyle/>
                    <a:p>
                      <a:pPr algn="ctr"/>
                      <a:r>
                        <a:rPr lang="en-US" sz="2800" dirty="0">
                          <a:solidFill>
                            <a:schemeClr val="tx1"/>
                          </a:solidFill>
                          <a:latin typeface="Trebuchet MS" panose="020B0603020202020204" pitchFamily="34" charset="0"/>
                        </a:rPr>
                        <a:t>&lt;1%</a:t>
                      </a:r>
                    </a:p>
                  </a:txBody>
                  <a:tcPr marL="182880" marR="182880" marT="91440" marB="91440"/>
                </a:tc>
                <a:tc>
                  <a:txBody>
                    <a:bodyPr/>
                    <a:lstStyle/>
                    <a:p>
                      <a:pPr algn="ctr"/>
                      <a:r>
                        <a:rPr lang="en-US" sz="2800" dirty="0">
                          <a:solidFill>
                            <a:schemeClr val="tx1"/>
                          </a:solidFill>
                          <a:latin typeface="Trebuchet MS" panose="020B0603020202020204" pitchFamily="34" charset="0"/>
                        </a:rPr>
                        <a:t>4%</a:t>
                      </a:r>
                    </a:p>
                  </a:txBody>
                  <a:tcPr marL="182880" marR="182880" marT="91440" marB="91440"/>
                </a:tc>
                <a:tc>
                  <a:txBody>
                    <a:bodyPr/>
                    <a:lstStyle/>
                    <a:p>
                      <a:pPr algn="ctr"/>
                      <a:r>
                        <a:rPr lang="en-US" sz="2800" dirty="0">
                          <a:solidFill>
                            <a:schemeClr val="tx1"/>
                          </a:solidFill>
                          <a:latin typeface="Trebuchet MS" panose="020B0603020202020204" pitchFamily="34" charset="0"/>
                        </a:rPr>
                        <a:t>95%</a:t>
                      </a:r>
                    </a:p>
                  </a:txBody>
                  <a:tcPr marL="182880" marR="182880" marT="91440" marB="91440"/>
                </a:tc>
                <a:extLst>
                  <a:ext uri="{0D108BD9-81ED-4DB2-BD59-A6C34878D82A}">
                    <a16:rowId xmlns="" xmlns:a16="http://schemas.microsoft.com/office/drawing/2014/main" val="4244401335"/>
                  </a:ext>
                </a:extLst>
              </a:tr>
            </a:tbl>
          </a:graphicData>
        </a:graphic>
      </p:graphicFrame>
      <p:sp>
        <p:nvSpPr>
          <p:cNvPr id="4" name="Arrow: Right 3">
            <a:extLst>
              <a:ext uri="{FF2B5EF4-FFF2-40B4-BE49-F238E27FC236}">
                <a16:creationId xmlns="" xmlns:a16="http://schemas.microsoft.com/office/drawing/2014/main" id="{B655AD03-F0E7-48B8-A72B-6B17AA00896D}"/>
              </a:ext>
            </a:extLst>
          </p:cNvPr>
          <p:cNvSpPr/>
          <p:nvPr/>
        </p:nvSpPr>
        <p:spPr>
          <a:xfrm>
            <a:off x="3181351" y="8021104"/>
            <a:ext cx="20990076" cy="816746"/>
          </a:xfrm>
          <a:prstGeom prst="rightArrow">
            <a:avLst/>
          </a:prstGeom>
          <a:gradFill flip="none" rotWithShape="1">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solidFill>
                  <a:schemeClr val="bg1"/>
                </a:solidFill>
              </a:rPr>
              <a:t>               </a:t>
            </a:r>
            <a:r>
              <a:rPr lang="en-US" sz="2800" b="1" dirty="0">
                <a:solidFill>
                  <a:schemeClr val="tx1"/>
                </a:solidFill>
              </a:rPr>
              <a:t>Less UGC                                                                                                                                             </a:t>
            </a:r>
            <a:r>
              <a:rPr lang="en-US" sz="2800" b="1" dirty="0">
                <a:solidFill>
                  <a:schemeClr val="bg1"/>
                </a:solidFill>
              </a:rPr>
              <a:t>More UGC</a:t>
            </a:r>
          </a:p>
        </p:txBody>
      </p:sp>
      <p:sp>
        <p:nvSpPr>
          <p:cNvPr id="6" name="AutoShape 2" descr="Image result for broadbandtv youtube">
            <a:extLst>
              <a:ext uri="{FF2B5EF4-FFF2-40B4-BE49-F238E27FC236}">
                <a16:creationId xmlns="" xmlns:a16="http://schemas.microsoft.com/office/drawing/2014/main" id="{DF27E67E-97C5-4472-997C-E9B09D9DCDCF}"/>
              </a:ext>
            </a:extLst>
          </p:cNvPr>
          <p:cNvSpPr>
            <a:spLocks noChangeAspect="1" noChangeArrowheads="1"/>
          </p:cNvSpPr>
          <p:nvPr/>
        </p:nvSpPr>
        <p:spPr bwMode="auto">
          <a:xfrm>
            <a:off x="12407116" y="9136497"/>
            <a:ext cx="609600" cy="6096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9200">
              <a:solidFill>
                <a:schemeClr val="bg1"/>
              </a:solidFill>
            </a:endParaRPr>
          </a:p>
        </p:txBody>
      </p:sp>
      <p:pic>
        <p:nvPicPr>
          <p:cNvPr id="8" name="Picture 7">
            <a:extLst>
              <a:ext uri="{FF2B5EF4-FFF2-40B4-BE49-F238E27FC236}">
                <a16:creationId xmlns="" xmlns:a16="http://schemas.microsoft.com/office/drawing/2014/main" id="{5200F6C5-9BF4-49DF-8EC7-55F36EEA59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7973" y="10156098"/>
            <a:ext cx="1645920" cy="924798"/>
          </a:xfrm>
          <a:prstGeom prst="rect">
            <a:avLst/>
          </a:prstGeom>
          <a:ln>
            <a:solidFill>
              <a:schemeClr val="bg1"/>
            </a:solidFill>
          </a:ln>
        </p:spPr>
      </p:pic>
      <p:pic>
        <p:nvPicPr>
          <p:cNvPr id="15" name="Picture 14">
            <a:extLst>
              <a:ext uri="{FF2B5EF4-FFF2-40B4-BE49-F238E27FC236}">
                <a16:creationId xmlns="" xmlns:a16="http://schemas.microsoft.com/office/drawing/2014/main" id="{8610EB99-1777-4FE8-86EA-00BC216B19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9647" y="9089005"/>
            <a:ext cx="1645920" cy="928040"/>
          </a:xfrm>
          <a:prstGeom prst="rect">
            <a:avLst/>
          </a:prstGeom>
          <a:ln>
            <a:solidFill>
              <a:schemeClr val="bg1"/>
            </a:solidFill>
          </a:ln>
        </p:spPr>
      </p:pic>
      <p:pic>
        <p:nvPicPr>
          <p:cNvPr id="17" name="Picture 16">
            <a:extLst>
              <a:ext uri="{FF2B5EF4-FFF2-40B4-BE49-F238E27FC236}">
                <a16:creationId xmlns="" xmlns:a16="http://schemas.microsoft.com/office/drawing/2014/main" id="{80FF6649-FB97-458F-B33E-2CD94FE736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2865" y="9106375"/>
            <a:ext cx="1645920" cy="921714"/>
          </a:xfrm>
          <a:prstGeom prst="rect">
            <a:avLst/>
          </a:prstGeom>
          <a:ln>
            <a:solidFill>
              <a:schemeClr val="bg1"/>
            </a:solidFill>
          </a:ln>
        </p:spPr>
      </p:pic>
      <p:pic>
        <p:nvPicPr>
          <p:cNvPr id="18" name="Picture 17">
            <a:extLst>
              <a:ext uri="{FF2B5EF4-FFF2-40B4-BE49-F238E27FC236}">
                <a16:creationId xmlns="" xmlns:a16="http://schemas.microsoft.com/office/drawing/2014/main" id="{E32C64D3-0027-4398-BD90-BB6F17F3422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94374" y="8780044"/>
            <a:ext cx="1924364" cy="731520"/>
          </a:xfrm>
          <a:prstGeom prst="rect">
            <a:avLst/>
          </a:prstGeom>
          <a:ln>
            <a:solidFill>
              <a:schemeClr val="bg1"/>
            </a:solidFill>
          </a:ln>
        </p:spPr>
      </p:pic>
      <p:pic>
        <p:nvPicPr>
          <p:cNvPr id="19" name="Picture 18">
            <a:extLst>
              <a:ext uri="{FF2B5EF4-FFF2-40B4-BE49-F238E27FC236}">
                <a16:creationId xmlns="" xmlns:a16="http://schemas.microsoft.com/office/drawing/2014/main" id="{ECB573E7-3D19-4EF8-8EEA-CF2EAE15D8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986013" y="9622672"/>
            <a:ext cx="1907822" cy="731520"/>
          </a:xfrm>
          <a:prstGeom prst="rect">
            <a:avLst/>
          </a:prstGeom>
          <a:ln>
            <a:solidFill>
              <a:schemeClr val="bg1"/>
            </a:solidFill>
          </a:ln>
        </p:spPr>
      </p:pic>
      <p:pic>
        <p:nvPicPr>
          <p:cNvPr id="20" name="Picture 19">
            <a:extLst>
              <a:ext uri="{FF2B5EF4-FFF2-40B4-BE49-F238E27FC236}">
                <a16:creationId xmlns="" xmlns:a16="http://schemas.microsoft.com/office/drawing/2014/main" id="{FE445184-F925-4A74-B092-6ECE74B8B5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76789" y="10506125"/>
            <a:ext cx="1924364" cy="731520"/>
          </a:xfrm>
          <a:prstGeom prst="rect">
            <a:avLst/>
          </a:prstGeom>
          <a:ln>
            <a:solidFill>
              <a:schemeClr val="bg1"/>
            </a:solidFill>
          </a:ln>
        </p:spPr>
      </p:pic>
      <p:pic>
        <p:nvPicPr>
          <p:cNvPr id="23" name="Picture 22">
            <a:extLst>
              <a:ext uri="{FF2B5EF4-FFF2-40B4-BE49-F238E27FC236}">
                <a16:creationId xmlns="" xmlns:a16="http://schemas.microsoft.com/office/drawing/2014/main" id="{5754B6E1-4809-4AF6-B551-916FEBF0A11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922709" y="8905136"/>
            <a:ext cx="1351778" cy="644322"/>
          </a:xfrm>
          <a:prstGeom prst="rect">
            <a:avLst/>
          </a:prstGeom>
        </p:spPr>
      </p:pic>
      <p:grpSp>
        <p:nvGrpSpPr>
          <p:cNvPr id="13" name="Group 12">
            <a:extLst>
              <a:ext uri="{FF2B5EF4-FFF2-40B4-BE49-F238E27FC236}">
                <a16:creationId xmlns="" xmlns:a16="http://schemas.microsoft.com/office/drawing/2014/main" id="{A75166C1-47B9-4BF3-B3B7-0E952516C55A}"/>
              </a:ext>
            </a:extLst>
          </p:cNvPr>
          <p:cNvGrpSpPr/>
          <p:nvPr/>
        </p:nvGrpSpPr>
        <p:grpSpPr>
          <a:xfrm>
            <a:off x="13713260" y="11318946"/>
            <a:ext cx="1742400" cy="1157376"/>
            <a:chOff x="5426005" y="6434459"/>
            <a:chExt cx="1549017" cy="1031494"/>
          </a:xfrm>
        </p:grpSpPr>
        <p:pic>
          <p:nvPicPr>
            <p:cNvPr id="26" name="Picture 25">
              <a:extLst>
                <a:ext uri="{FF2B5EF4-FFF2-40B4-BE49-F238E27FC236}">
                  <a16:creationId xmlns="" xmlns:a16="http://schemas.microsoft.com/office/drawing/2014/main" id="{F6A80A83-EFFC-475B-9002-D3909C9CE76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97280" y="6434459"/>
              <a:ext cx="784067" cy="784067"/>
            </a:xfrm>
            <a:prstGeom prst="ellipse">
              <a:avLst/>
            </a:prstGeom>
          </p:spPr>
        </p:pic>
        <p:sp>
          <p:nvSpPr>
            <p:cNvPr id="27" name="TextBox 26">
              <a:extLst>
                <a:ext uri="{FF2B5EF4-FFF2-40B4-BE49-F238E27FC236}">
                  <a16:creationId xmlns="" xmlns:a16="http://schemas.microsoft.com/office/drawing/2014/main" id="{865A8A42-15D6-4EA4-861A-C0AD77E60B28}"/>
                </a:ext>
              </a:extLst>
            </p:cNvPr>
            <p:cNvSpPr txBox="1"/>
            <p:nvPr/>
          </p:nvSpPr>
          <p:spPr>
            <a:xfrm>
              <a:off x="5426005" y="7164222"/>
              <a:ext cx="1549017" cy="301731"/>
            </a:xfrm>
            <a:prstGeom prst="rect">
              <a:avLst/>
            </a:prstGeom>
            <a:noFill/>
          </p:spPr>
          <p:txBody>
            <a:bodyPr wrap="none" rtlCol="0">
              <a:spAutoFit/>
            </a:bodyPr>
            <a:lstStyle/>
            <a:p>
              <a:r>
                <a:rPr lang="en-US" sz="1600" i="1" dirty="0"/>
                <a:t>ChannelFrederator</a:t>
              </a:r>
            </a:p>
          </p:txBody>
        </p:sp>
      </p:grpSp>
      <p:pic>
        <p:nvPicPr>
          <p:cNvPr id="31" name="Picture 30">
            <a:extLst>
              <a:ext uri="{FF2B5EF4-FFF2-40B4-BE49-F238E27FC236}">
                <a16:creationId xmlns="" xmlns:a16="http://schemas.microsoft.com/office/drawing/2014/main" id="{9B63CE64-4FB9-4C0C-8D52-5675DCF1B3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797004" y="8980001"/>
            <a:ext cx="1092248" cy="1092248"/>
          </a:xfrm>
          <a:prstGeom prst="ellipse">
            <a:avLst/>
          </a:prstGeom>
        </p:spPr>
      </p:pic>
      <p:pic>
        <p:nvPicPr>
          <p:cNvPr id="34" name="Picture 33">
            <a:extLst>
              <a:ext uri="{FF2B5EF4-FFF2-40B4-BE49-F238E27FC236}">
                <a16:creationId xmlns="" xmlns:a16="http://schemas.microsoft.com/office/drawing/2014/main" id="{62597AF5-AC97-4251-9BB7-4B116C3F1F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054328" y="8938169"/>
            <a:ext cx="1097280" cy="1097280"/>
          </a:xfrm>
          <a:prstGeom prst="ellipse">
            <a:avLst/>
          </a:prstGeom>
          <a:ln>
            <a:solidFill>
              <a:schemeClr val="bg1">
                <a:lumMod val="75000"/>
              </a:schemeClr>
            </a:solidFill>
          </a:ln>
        </p:spPr>
      </p:pic>
      <p:pic>
        <p:nvPicPr>
          <p:cNvPr id="45" name="Picture 44">
            <a:extLst>
              <a:ext uri="{FF2B5EF4-FFF2-40B4-BE49-F238E27FC236}">
                <a16:creationId xmlns="" xmlns:a16="http://schemas.microsoft.com/office/drawing/2014/main" id="{35A24082-FAD6-4B90-A7C8-C77BF7CC03E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695358" y="8933751"/>
            <a:ext cx="1097280" cy="1097280"/>
          </a:xfrm>
          <a:prstGeom prst="ellipse">
            <a:avLst/>
          </a:prstGeom>
        </p:spPr>
      </p:pic>
      <p:sp>
        <p:nvSpPr>
          <p:cNvPr id="44" name="Rectangle 43">
            <a:extLst>
              <a:ext uri="{FF2B5EF4-FFF2-40B4-BE49-F238E27FC236}">
                <a16:creationId xmlns="" xmlns:a16="http://schemas.microsoft.com/office/drawing/2014/main" id="{E268FF1C-6BCF-47A2-8583-5BE5E5768C06}"/>
              </a:ext>
            </a:extLst>
          </p:cNvPr>
          <p:cNvSpPr/>
          <p:nvPr/>
        </p:nvSpPr>
        <p:spPr>
          <a:xfrm>
            <a:off x="20649949" y="10072249"/>
            <a:ext cx="857029" cy="338554"/>
          </a:xfrm>
          <a:prstGeom prst="rect">
            <a:avLst/>
          </a:prstGeom>
        </p:spPr>
        <p:txBody>
          <a:bodyPr wrap="none">
            <a:spAutoFit/>
          </a:bodyPr>
          <a:lstStyle/>
          <a:p>
            <a:r>
              <a:rPr lang="en-US" sz="1600" i="1" dirty="0">
                <a:solidFill>
                  <a:schemeClr val="bg1"/>
                </a:solidFill>
              </a:rPr>
              <a:t>Toy Jelly</a:t>
            </a:r>
          </a:p>
        </p:txBody>
      </p:sp>
      <p:pic>
        <p:nvPicPr>
          <p:cNvPr id="2" name="Picture 1">
            <a:extLst>
              <a:ext uri="{FF2B5EF4-FFF2-40B4-BE49-F238E27FC236}">
                <a16:creationId xmlns="" xmlns:a16="http://schemas.microsoft.com/office/drawing/2014/main" id="{AB3444E2-748A-403C-9222-B2C9429385B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06687" y="10178442"/>
            <a:ext cx="977163" cy="1136891"/>
          </a:xfrm>
          <a:prstGeom prst="rect">
            <a:avLst/>
          </a:prstGeom>
          <a:ln>
            <a:solidFill>
              <a:schemeClr val="bg1"/>
            </a:solidFill>
          </a:ln>
        </p:spPr>
      </p:pic>
      <p:pic>
        <p:nvPicPr>
          <p:cNvPr id="3" name="Picture 2">
            <a:extLst>
              <a:ext uri="{FF2B5EF4-FFF2-40B4-BE49-F238E27FC236}">
                <a16:creationId xmlns="" xmlns:a16="http://schemas.microsoft.com/office/drawing/2014/main" id="{0FA880C3-20A4-4209-9C90-7109DA113E2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8987903" y="11404186"/>
            <a:ext cx="1956942" cy="731520"/>
          </a:xfrm>
          <a:prstGeom prst="rect">
            <a:avLst/>
          </a:prstGeom>
          <a:ln>
            <a:solidFill>
              <a:schemeClr val="bg1"/>
            </a:solidFill>
          </a:ln>
        </p:spPr>
      </p:pic>
      <p:pic>
        <p:nvPicPr>
          <p:cNvPr id="14" name="Picture 13">
            <a:extLst>
              <a:ext uri="{FF2B5EF4-FFF2-40B4-BE49-F238E27FC236}">
                <a16:creationId xmlns="" xmlns:a16="http://schemas.microsoft.com/office/drawing/2014/main" id="{57CEC8E1-A668-4CB4-831F-512C3A352A1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2908103" y="9932531"/>
            <a:ext cx="1097280" cy="1097280"/>
          </a:xfrm>
          <a:prstGeom prst="ellipse">
            <a:avLst/>
          </a:prstGeom>
        </p:spPr>
      </p:pic>
      <p:sp>
        <p:nvSpPr>
          <p:cNvPr id="46" name="TextBox 45">
            <a:extLst>
              <a:ext uri="{FF2B5EF4-FFF2-40B4-BE49-F238E27FC236}">
                <a16:creationId xmlns="" xmlns:a16="http://schemas.microsoft.com/office/drawing/2014/main" id="{E541B26F-216B-42DD-A84F-FD354615F692}"/>
              </a:ext>
            </a:extLst>
          </p:cNvPr>
          <p:cNvSpPr txBox="1"/>
          <p:nvPr/>
        </p:nvSpPr>
        <p:spPr>
          <a:xfrm>
            <a:off x="12917556" y="11085524"/>
            <a:ext cx="1721164" cy="338554"/>
          </a:xfrm>
          <a:prstGeom prst="rect">
            <a:avLst/>
          </a:prstGeom>
          <a:noFill/>
        </p:spPr>
        <p:txBody>
          <a:bodyPr wrap="square" lIns="0" rIns="0" rtlCol="0">
            <a:spAutoFit/>
          </a:bodyPr>
          <a:lstStyle/>
          <a:p>
            <a:r>
              <a:rPr lang="en-US" sz="1600" i="1" dirty="0"/>
              <a:t>Rooster Teeth</a:t>
            </a:r>
          </a:p>
        </p:txBody>
      </p:sp>
      <p:pic>
        <p:nvPicPr>
          <p:cNvPr id="30" name="Picture 29">
            <a:extLst>
              <a:ext uri="{FF2B5EF4-FFF2-40B4-BE49-F238E27FC236}">
                <a16:creationId xmlns="" xmlns:a16="http://schemas.microsoft.com/office/drawing/2014/main" id="{5EC41EC4-2BDA-4E6C-AB32-474D472B94E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4328060" y="9966586"/>
            <a:ext cx="1137169" cy="1137169"/>
          </a:xfrm>
          <a:prstGeom prst="ellipse">
            <a:avLst/>
          </a:prstGeom>
        </p:spPr>
      </p:pic>
      <p:pic>
        <p:nvPicPr>
          <p:cNvPr id="36" name="Picture 35">
            <a:extLst>
              <a:ext uri="{FF2B5EF4-FFF2-40B4-BE49-F238E27FC236}">
                <a16:creationId xmlns="" xmlns:a16="http://schemas.microsoft.com/office/drawing/2014/main" id="{DE478854-8749-4E3D-8C7D-C7405FA037A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4433369" y="8938168"/>
            <a:ext cx="979785" cy="979785"/>
          </a:xfrm>
          <a:prstGeom prst="rect">
            <a:avLst/>
          </a:prstGeom>
        </p:spPr>
      </p:pic>
      <p:grpSp>
        <p:nvGrpSpPr>
          <p:cNvPr id="49" name="Group 48">
            <a:extLst>
              <a:ext uri="{FF2B5EF4-FFF2-40B4-BE49-F238E27FC236}">
                <a16:creationId xmlns="" xmlns:a16="http://schemas.microsoft.com/office/drawing/2014/main" id="{C35E9C5A-785F-4F4E-A261-E8D19DDE94D0}"/>
              </a:ext>
            </a:extLst>
          </p:cNvPr>
          <p:cNvGrpSpPr/>
          <p:nvPr/>
        </p:nvGrpSpPr>
        <p:grpSpPr>
          <a:xfrm>
            <a:off x="16697665" y="10296615"/>
            <a:ext cx="1191587" cy="1357272"/>
            <a:chOff x="6859100" y="3875694"/>
            <a:chExt cx="772475" cy="889210"/>
          </a:xfrm>
        </p:grpSpPr>
        <p:sp>
          <p:nvSpPr>
            <p:cNvPr id="33" name="TextBox 32">
              <a:extLst>
                <a:ext uri="{FF2B5EF4-FFF2-40B4-BE49-F238E27FC236}">
                  <a16:creationId xmlns="" xmlns:a16="http://schemas.microsoft.com/office/drawing/2014/main" id="{D7D38C09-BCE9-4C89-8CE6-7EE4903122C3}"/>
                </a:ext>
              </a:extLst>
            </p:cNvPr>
            <p:cNvSpPr txBox="1"/>
            <p:nvPr/>
          </p:nvSpPr>
          <p:spPr>
            <a:xfrm>
              <a:off x="6859100" y="4543102"/>
              <a:ext cx="687110" cy="221802"/>
            </a:xfrm>
            <a:prstGeom prst="rect">
              <a:avLst/>
            </a:prstGeom>
            <a:noFill/>
          </p:spPr>
          <p:txBody>
            <a:bodyPr wrap="none" rtlCol="0">
              <a:spAutoFit/>
            </a:bodyPr>
            <a:lstStyle/>
            <a:p>
              <a:r>
                <a:rPr lang="en-US" sz="1600" i="1" dirty="0" err="1"/>
                <a:t>Jeffreestar</a:t>
              </a:r>
              <a:endParaRPr lang="en-US" sz="1600" i="1" dirty="0"/>
            </a:p>
          </p:txBody>
        </p:sp>
        <p:pic>
          <p:nvPicPr>
            <p:cNvPr id="48" name="Picture 47">
              <a:extLst>
                <a:ext uri="{FF2B5EF4-FFF2-40B4-BE49-F238E27FC236}">
                  <a16:creationId xmlns="" xmlns:a16="http://schemas.microsoft.com/office/drawing/2014/main" id="{4D0A4609-A540-4A4A-8721-E0793E30A0B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936902" y="3875694"/>
              <a:ext cx="694673" cy="694673"/>
            </a:xfrm>
            <a:prstGeom prst="ellipse">
              <a:avLst/>
            </a:prstGeom>
          </p:spPr>
        </p:pic>
      </p:grpSp>
      <p:pic>
        <p:nvPicPr>
          <p:cNvPr id="51" name="Picture 50">
            <a:extLst>
              <a:ext uri="{FF2B5EF4-FFF2-40B4-BE49-F238E27FC236}">
                <a16:creationId xmlns="" xmlns:a16="http://schemas.microsoft.com/office/drawing/2014/main" id="{EFA0BB67-F674-4FB1-AA8C-E191489A0B4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8190650" y="10320229"/>
            <a:ext cx="1097280" cy="1097280"/>
          </a:xfrm>
          <a:prstGeom prst="ellipse">
            <a:avLst/>
          </a:prstGeom>
        </p:spPr>
      </p:pic>
      <p:pic>
        <p:nvPicPr>
          <p:cNvPr id="53" name="Picture 52">
            <a:extLst>
              <a:ext uri="{FF2B5EF4-FFF2-40B4-BE49-F238E27FC236}">
                <a16:creationId xmlns="" xmlns:a16="http://schemas.microsoft.com/office/drawing/2014/main" id="{FEDD2670-0038-40EE-AD0E-23BB061CFAB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2035227" y="8978098"/>
            <a:ext cx="1097280" cy="1097280"/>
          </a:xfrm>
          <a:prstGeom prst="ellipse">
            <a:avLst/>
          </a:prstGeom>
          <a:ln>
            <a:solidFill>
              <a:schemeClr val="bg1"/>
            </a:solidFill>
          </a:ln>
        </p:spPr>
      </p:pic>
      <p:pic>
        <p:nvPicPr>
          <p:cNvPr id="54" name="Picture 53">
            <a:extLst>
              <a:ext uri="{FF2B5EF4-FFF2-40B4-BE49-F238E27FC236}">
                <a16:creationId xmlns="" xmlns:a16="http://schemas.microsoft.com/office/drawing/2014/main" id="{70E101CD-FA40-4C1E-9EC7-DCB3B562679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0789732" y="10618497"/>
            <a:ext cx="1097280" cy="1097280"/>
          </a:xfrm>
          <a:prstGeom prst="ellipse">
            <a:avLst/>
          </a:prstGeom>
        </p:spPr>
      </p:pic>
      <p:pic>
        <p:nvPicPr>
          <p:cNvPr id="55" name="Picture 54">
            <a:extLst>
              <a:ext uri="{FF2B5EF4-FFF2-40B4-BE49-F238E27FC236}">
                <a16:creationId xmlns="" xmlns:a16="http://schemas.microsoft.com/office/drawing/2014/main" id="{D2A355C0-FE82-4750-B660-FEFA4A4C8D0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2075096" y="10618497"/>
            <a:ext cx="1097280" cy="1097280"/>
          </a:xfrm>
          <a:prstGeom prst="ellipse">
            <a:avLst/>
          </a:prstGeom>
        </p:spPr>
      </p:pic>
      <p:sp>
        <p:nvSpPr>
          <p:cNvPr id="56" name="Rectangle 55">
            <a:extLst>
              <a:ext uri="{FF2B5EF4-FFF2-40B4-BE49-F238E27FC236}">
                <a16:creationId xmlns="" xmlns:a16="http://schemas.microsoft.com/office/drawing/2014/main" id="{43F0F670-0F7F-44BE-B091-507A959586E3}"/>
              </a:ext>
            </a:extLst>
          </p:cNvPr>
          <p:cNvSpPr/>
          <p:nvPr/>
        </p:nvSpPr>
        <p:spPr>
          <a:xfrm>
            <a:off x="20789733" y="11728357"/>
            <a:ext cx="944489" cy="338554"/>
          </a:xfrm>
          <a:prstGeom prst="rect">
            <a:avLst/>
          </a:prstGeom>
        </p:spPr>
        <p:txBody>
          <a:bodyPr wrap="none">
            <a:spAutoFit/>
          </a:bodyPr>
          <a:lstStyle/>
          <a:p>
            <a:r>
              <a:rPr lang="en-US" sz="1600" i="1" dirty="0">
                <a:solidFill>
                  <a:schemeClr val="bg1"/>
                </a:solidFill>
              </a:rPr>
              <a:t>Ambition</a:t>
            </a:r>
          </a:p>
        </p:txBody>
      </p:sp>
      <p:sp>
        <p:nvSpPr>
          <p:cNvPr id="41" name="TextBox 40">
            <a:extLst>
              <a:ext uri="{FF2B5EF4-FFF2-40B4-BE49-F238E27FC236}">
                <a16:creationId xmlns="" xmlns:a16="http://schemas.microsoft.com/office/drawing/2014/main" id="{37D45D4E-9D7A-45CA-B8DF-6C5277B559A8}"/>
              </a:ext>
            </a:extLst>
          </p:cNvPr>
          <p:cNvSpPr txBox="1"/>
          <p:nvPr/>
        </p:nvSpPr>
        <p:spPr>
          <a:xfrm>
            <a:off x="8546538" y="3482450"/>
            <a:ext cx="6846554" cy="954107"/>
          </a:xfrm>
          <a:prstGeom prst="rect">
            <a:avLst/>
          </a:prstGeom>
          <a:noFill/>
        </p:spPr>
        <p:txBody>
          <a:bodyPr wrap="none" rtlCol="0">
            <a:spAutoFit/>
          </a:bodyPr>
          <a:lstStyle/>
          <a:p>
            <a:r>
              <a:rPr lang="en-US" sz="3200" b="1" dirty="0"/>
              <a:t>YouTube Quintile Analysis (Time Spent)</a:t>
            </a:r>
          </a:p>
          <a:p>
            <a:pPr algn="ctr"/>
            <a:r>
              <a:rPr lang="en-US" sz="2400" b="1" u="sng" dirty="0"/>
              <a:t>Measured</a:t>
            </a:r>
            <a:r>
              <a:rPr lang="en-US" sz="2400" b="1" dirty="0"/>
              <a:t> Properties</a:t>
            </a:r>
          </a:p>
        </p:txBody>
      </p:sp>
      <p:sp>
        <p:nvSpPr>
          <p:cNvPr id="43" name="Text Placeholder 4">
            <a:extLst>
              <a:ext uri="{FF2B5EF4-FFF2-40B4-BE49-F238E27FC236}">
                <a16:creationId xmlns="" xmlns:a16="http://schemas.microsoft.com/office/drawing/2014/main" id="{4280A240-D285-43F9-8811-CEC45D72C114}"/>
              </a:ext>
            </a:extLst>
          </p:cNvPr>
          <p:cNvSpPr txBox="1">
            <a:spLocks/>
          </p:cNvSpPr>
          <p:nvPr/>
        </p:nvSpPr>
        <p:spPr>
          <a:xfrm>
            <a:off x="43326" y="12942988"/>
            <a:ext cx="15421904" cy="77069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Trebuchet MS" panose="020B0603020202020204" pitchFamily="34" charset="0"/>
              </a:rPr>
              <a:t>Source: VAB analysis of comScore YouTube Partners Report - total measured properties, 17,398, Video Metrix Multi-Platform, Feb 2018, Total Audience; The number of total channels is based upon the unexpanded view of the Partners Report, with channels rolled-up in to their MCNs. This is done in order to avoid double counting channels that are already included within their MCNs; ‘Properties’ defined as MCN or Channel. Channel examples (logos) are taken from the top 5% of each quintile</a:t>
            </a:r>
          </a:p>
          <a:p>
            <a:endParaRPr lang="en-US" sz="1200" dirty="0">
              <a:latin typeface="Trebuchet MS" panose="020B0603020202020204" pitchFamily="34" charset="0"/>
            </a:endParaRPr>
          </a:p>
        </p:txBody>
      </p:sp>
      <p:sp>
        <p:nvSpPr>
          <p:cNvPr id="37" name="TextBox 36">
            <a:extLst>
              <a:ext uri="{FF2B5EF4-FFF2-40B4-BE49-F238E27FC236}">
                <a16:creationId xmlns="" xmlns:a16="http://schemas.microsoft.com/office/drawing/2014/main" id="{418AC901-18DF-496B-994A-BD3079E2A55E}"/>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lang="en-US" sz="3600" dirty="0">
                <a:solidFill>
                  <a:schemeClr val="bg1">
                    <a:lumMod val="85000"/>
                  </a:schemeClr>
                </a:solidFill>
                <a:latin typeface="Trebuchet MS"/>
              </a:rPr>
              <a:t>22</a:t>
            </a:r>
          </a:p>
        </p:txBody>
      </p:sp>
      <p:pic>
        <p:nvPicPr>
          <p:cNvPr id="38" name="Picture 37">
            <a:extLst>
              <a:ext uri="{FF2B5EF4-FFF2-40B4-BE49-F238E27FC236}">
                <a16:creationId xmlns="" xmlns:a16="http://schemas.microsoft.com/office/drawing/2014/main" id="{E408CC63-8D61-4280-AD54-9F50D812DEC5}"/>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2167204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CF29445-8966-45BD-8065-FD610762C7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57995" y="0"/>
            <a:ext cx="14629179" cy="13759765"/>
          </a:xfrm>
          <a:prstGeom prst="rect">
            <a:avLst/>
          </a:prstGeom>
          <a:blipFill dpi="0" rotWithShape="1">
            <a:blip r:embed="rId4" cstate="email">
              <a:extLst>
                <a:ext uri="{28A0092B-C50C-407E-A947-70E740481C1C}">
                  <a14:useLocalDpi xmlns:a14="http://schemas.microsoft.com/office/drawing/2010/main"/>
                </a:ext>
              </a:extLst>
            </a:blip>
            <a:srcRect/>
            <a:stretch>
              <a:fillRect t="203"/>
            </a:stretch>
          </a:blipFill>
        </p:spPr>
      </p:pic>
      <p:sp>
        <p:nvSpPr>
          <p:cNvPr id="2" name="Title 1">
            <a:extLst>
              <a:ext uri="{FF2B5EF4-FFF2-40B4-BE49-F238E27FC236}">
                <a16:creationId xmlns="" xmlns:a16="http://schemas.microsoft.com/office/drawing/2014/main" id="{9BCEEA2F-5D51-4AF2-836D-98893CECAC56}"/>
              </a:ext>
            </a:extLst>
          </p:cNvPr>
          <p:cNvSpPr>
            <a:spLocks noGrp="1"/>
          </p:cNvSpPr>
          <p:nvPr>
            <p:ph type="ctrTitle"/>
          </p:nvPr>
        </p:nvSpPr>
        <p:spPr>
          <a:xfrm>
            <a:off x="388570" y="2670298"/>
            <a:ext cx="9206801" cy="8373290"/>
          </a:xfrm>
        </p:spPr>
        <p:txBody>
          <a:bodyPr>
            <a:normAutofit/>
          </a:bodyPr>
          <a:lstStyle/>
          <a:p>
            <a:pPr algn="l">
              <a:lnSpc>
                <a:spcPct val="100000"/>
              </a:lnSpc>
            </a:pPr>
            <a:r>
              <a:rPr lang="en-US" sz="4000" dirty="0">
                <a:solidFill>
                  <a:srgbClr val="0BAAAD"/>
                </a:solidFill>
                <a:latin typeface="Trebuchet MS" panose="020B0603020202020204" pitchFamily="34" charset="0"/>
                <a:ea typeface="+mn-ea"/>
                <a:cs typeface="+mn-cs"/>
              </a:rPr>
              <a:t>While these long tail, UGC channels create an environment ripe for brand safety issues, the problems extend to YouTube’s premium content as well.</a:t>
            </a:r>
            <a:br>
              <a:rPr lang="en-US" sz="4000" dirty="0">
                <a:solidFill>
                  <a:srgbClr val="0BAAAD"/>
                </a:solidFill>
                <a:latin typeface="Trebuchet MS" panose="020B0603020202020204" pitchFamily="34" charset="0"/>
                <a:ea typeface="+mn-ea"/>
                <a:cs typeface="+mn-cs"/>
              </a:rPr>
            </a:br>
            <a:r>
              <a:rPr lang="en-US" sz="7200" dirty="0">
                <a:solidFill>
                  <a:srgbClr val="0BAAAD"/>
                </a:solidFill>
                <a:latin typeface="Trebuchet MS" panose="020B0603020202020204" pitchFamily="34" charset="0"/>
                <a:ea typeface="+mn-ea"/>
                <a:cs typeface="+mn-cs"/>
              </a:rPr>
              <a:t/>
            </a:r>
            <a:br>
              <a:rPr lang="en-US" sz="7200" dirty="0">
                <a:solidFill>
                  <a:srgbClr val="0BAAAD"/>
                </a:solidFill>
                <a:latin typeface="Trebuchet MS" panose="020B0603020202020204" pitchFamily="34" charset="0"/>
                <a:ea typeface="+mn-ea"/>
                <a:cs typeface="+mn-cs"/>
              </a:rPr>
            </a:br>
            <a:r>
              <a:rPr lang="en-US" sz="4000" dirty="0">
                <a:solidFill>
                  <a:srgbClr val="0BAAAD"/>
                </a:solidFill>
                <a:latin typeface="Trebuchet MS" panose="020B0603020202020204" pitchFamily="34" charset="0"/>
                <a:ea typeface="+mn-ea"/>
                <a:cs typeface="+mn-cs"/>
              </a:rPr>
              <a:t>The lack of transparency into YouTube’s most desirable inventory, coupled with the relative creative autonomy of top channels and influencers, contributes to an uncertain content environment for advertisers.</a:t>
            </a:r>
          </a:p>
        </p:txBody>
      </p:sp>
      <p:sp>
        <p:nvSpPr>
          <p:cNvPr id="5" name="TextBox 4">
            <a:extLst>
              <a:ext uri="{FF2B5EF4-FFF2-40B4-BE49-F238E27FC236}">
                <a16:creationId xmlns="" xmlns:a16="http://schemas.microsoft.com/office/drawing/2014/main" id="{BB58309F-17A8-489E-9C4B-29EE28B4C023}"/>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Trebuchet MS"/>
              </a:rPr>
              <a:t>23</a:t>
            </a:r>
            <a:endParaRPr kumimoji="0" lang="en-US" sz="3600" b="0" i="0" u="none" strike="noStrike" kern="1200" cap="none" spc="0" normalizeH="0" baseline="0" noProof="0" dirty="0">
              <a:ln>
                <a:noFill/>
              </a:ln>
              <a:solidFill>
                <a:schemeClr val="bg1"/>
              </a:solidFill>
              <a:effectLst/>
              <a:uLnTx/>
              <a:uFillTx/>
              <a:latin typeface="Calibri"/>
              <a:ea typeface="+mn-ea"/>
            </a:endParaRPr>
          </a:p>
        </p:txBody>
      </p:sp>
      <p:pic>
        <p:nvPicPr>
          <p:cNvPr id="6" name="Picture 5">
            <a:extLst>
              <a:ext uri="{FF2B5EF4-FFF2-40B4-BE49-F238E27FC236}">
                <a16:creationId xmlns="" xmlns:a16="http://schemas.microsoft.com/office/drawing/2014/main" id="{18F49DEC-7858-4AF5-B9E6-4BB0B69B16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27482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20B1A9C-0D72-46BD-A79A-096AD0C0C2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06884" y="5265517"/>
            <a:ext cx="4175680" cy="2561148"/>
          </a:xfrm>
          <a:prstGeom prst="rect">
            <a:avLst/>
          </a:prstGeom>
        </p:spPr>
      </p:pic>
      <p:pic>
        <p:nvPicPr>
          <p:cNvPr id="7" name="Picture 6">
            <a:extLst>
              <a:ext uri="{FF2B5EF4-FFF2-40B4-BE49-F238E27FC236}">
                <a16:creationId xmlns="" xmlns:a16="http://schemas.microsoft.com/office/drawing/2014/main" id="{F7EEF4DC-3197-4A5C-9353-F1B3A9C9A5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79157" y="5207486"/>
            <a:ext cx="6503674" cy="2339700"/>
          </a:xfrm>
          <a:prstGeom prst="rect">
            <a:avLst/>
          </a:prstGeom>
        </p:spPr>
      </p:pic>
      <p:sp>
        <p:nvSpPr>
          <p:cNvPr id="2" name="Title 1"/>
          <p:cNvSpPr>
            <a:spLocks noGrp="1"/>
          </p:cNvSpPr>
          <p:nvPr>
            <p:ph type="ctrTitle"/>
          </p:nvPr>
        </p:nvSpPr>
        <p:spPr>
          <a:xfrm>
            <a:off x="3679676" y="3508435"/>
            <a:ext cx="18237986" cy="1131408"/>
          </a:xfrm>
          <a:prstGeom prst="rect">
            <a:avLst/>
          </a:prstGeom>
        </p:spPr>
        <p:txBody>
          <a:bodyPr>
            <a:noAutofit/>
          </a:bodyPr>
          <a:lstStyle/>
          <a:p>
            <a:pPr>
              <a:lnSpc>
                <a:spcPct val="100000"/>
              </a:lnSpc>
            </a:pPr>
            <a:r>
              <a:rPr lang="en-US" sz="4000" dirty="0">
                <a:latin typeface="Trebuchet MS" panose="020B0603020202020204" pitchFamily="34" charset="0"/>
              </a:rPr>
              <a:t>Details on the channels – including basic information such as a current list of channels within each vertical – are not publicly available</a:t>
            </a:r>
            <a:br>
              <a:rPr lang="en-US" sz="4000" dirty="0">
                <a:latin typeface="Trebuchet MS" panose="020B0603020202020204" pitchFamily="34" charset="0"/>
              </a:rPr>
            </a:br>
            <a:endParaRPr lang="en-US" sz="4000" dirty="0">
              <a:latin typeface="Trebuchet MS" panose="020B0603020202020204" pitchFamily="34" charset="0"/>
            </a:endParaRPr>
          </a:p>
        </p:txBody>
      </p:sp>
      <p:sp>
        <p:nvSpPr>
          <p:cNvPr id="4" name="Title 1">
            <a:extLst>
              <a:ext uri="{FF2B5EF4-FFF2-40B4-BE49-F238E27FC236}">
                <a16:creationId xmlns="" xmlns:a16="http://schemas.microsoft.com/office/drawing/2014/main" id="{808F28F0-6FA3-4F92-8AC2-E91928F85D7C}"/>
              </a:ext>
            </a:extLst>
          </p:cNvPr>
          <p:cNvSpPr txBox="1">
            <a:spLocks/>
          </p:cNvSpPr>
          <p:nvPr/>
        </p:nvSpPr>
        <p:spPr>
          <a:xfrm>
            <a:off x="140677" y="255511"/>
            <a:ext cx="23774400" cy="223960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lnSpc>
                <a:spcPct val="100000"/>
              </a:lnSpc>
            </a:pPr>
            <a:r>
              <a:rPr lang="en-US" sz="6200" dirty="0">
                <a:solidFill>
                  <a:schemeClr val="tx1"/>
                </a:solidFill>
              </a:rPr>
              <a:t>YouTube Offers Little Transparency Into </a:t>
            </a:r>
            <a:r>
              <a:rPr lang="en-US" sz="6200" i="1" dirty="0">
                <a:solidFill>
                  <a:schemeClr val="tx1"/>
                </a:solidFill>
              </a:rPr>
              <a:t>Google Preferred</a:t>
            </a:r>
            <a:r>
              <a:rPr lang="en-US" sz="6200" dirty="0">
                <a:solidFill>
                  <a:schemeClr val="tx1"/>
                </a:solidFill>
              </a:rPr>
              <a:t>, Its Top 5% </a:t>
            </a:r>
            <a:endParaRPr lang="en-US" sz="6200" dirty="0">
              <a:solidFill>
                <a:schemeClr val="tx1"/>
              </a:solidFill>
              <a:latin typeface="Trebuchet MS" panose="020B0603020202020204" pitchFamily="34" charset="0"/>
              <a:ea typeface="+mn-ea"/>
              <a:cs typeface="+mn-cs"/>
            </a:endParaRPr>
          </a:p>
          <a:p>
            <a:pPr algn="l">
              <a:lnSpc>
                <a:spcPct val="100000"/>
              </a:lnSpc>
            </a:pPr>
            <a:r>
              <a:rPr lang="en-US" sz="6200" dirty="0">
                <a:solidFill>
                  <a:schemeClr val="tx1"/>
                </a:solidFill>
              </a:rPr>
              <a:t>of Channels Across Several Vertical Categories</a:t>
            </a:r>
          </a:p>
        </p:txBody>
      </p:sp>
      <p:pic>
        <p:nvPicPr>
          <p:cNvPr id="5" name="Picture 4">
            <a:extLst>
              <a:ext uri="{FF2B5EF4-FFF2-40B4-BE49-F238E27FC236}">
                <a16:creationId xmlns="" xmlns:a16="http://schemas.microsoft.com/office/drawing/2014/main" id="{2423A224-C9F4-48A1-85C2-A76D389FDC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78307" y="5215606"/>
            <a:ext cx="6468342" cy="2339700"/>
          </a:xfrm>
          <a:prstGeom prst="rect">
            <a:avLst/>
          </a:prstGeom>
        </p:spPr>
      </p:pic>
      <p:pic>
        <p:nvPicPr>
          <p:cNvPr id="14" name="Picture 13">
            <a:extLst>
              <a:ext uri="{FF2B5EF4-FFF2-40B4-BE49-F238E27FC236}">
                <a16:creationId xmlns="" xmlns:a16="http://schemas.microsoft.com/office/drawing/2014/main" id="{B2183161-4483-4361-B36C-2D19563AC7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78306" y="7526337"/>
            <a:ext cx="6400848" cy="4532630"/>
          </a:xfrm>
          <a:prstGeom prst="rect">
            <a:avLst/>
          </a:prstGeom>
        </p:spPr>
      </p:pic>
      <p:pic>
        <p:nvPicPr>
          <p:cNvPr id="15" name="Picture 14">
            <a:extLst>
              <a:ext uri="{FF2B5EF4-FFF2-40B4-BE49-F238E27FC236}">
                <a16:creationId xmlns="" xmlns:a16="http://schemas.microsoft.com/office/drawing/2014/main" id="{49591437-C1AD-42F3-BB23-0D937ED3B3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757159" y="7526337"/>
            <a:ext cx="6525672" cy="4532630"/>
          </a:xfrm>
          <a:prstGeom prst="rect">
            <a:avLst/>
          </a:prstGeom>
        </p:spPr>
      </p:pic>
      <p:sp>
        <p:nvSpPr>
          <p:cNvPr id="16" name="Rectangle 15">
            <a:extLst>
              <a:ext uri="{FF2B5EF4-FFF2-40B4-BE49-F238E27FC236}">
                <a16:creationId xmlns="" xmlns:a16="http://schemas.microsoft.com/office/drawing/2014/main" id="{37756101-FE81-4FAC-B4C1-55D3E41E9CF2}"/>
              </a:ext>
            </a:extLst>
          </p:cNvPr>
          <p:cNvSpPr/>
          <p:nvPr/>
        </p:nvSpPr>
        <p:spPr>
          <a:xfrm>
            <a:off x="4143343" y="12254437"/>
            <a:ext cx="14300752" cy="584775"/>
          </a:xfrm>
          <a:prstGeom prst="rect">
            <a:avLst/>
          </a:prstGeom>
        </p:spPr>
        <p:txBody>
          <a:bodyPr wrap="square">
            <a:spAutoFit/>
          </a:bodyPr>
          <a:lstStyle/>
          <a:p>
            <a:r>
              <a:rPr lang="en-US" sz="3200" dirty="0">
                <a:latin typeface="Trebuchet MS" panose="020B0603020202020204" pitchFamily="34" charset="0"/>
              </a:rPr>
              <a:t>Even sample line-ups, once provided in the past, do not appear to exist</a:t>
            </a:r>
            <a:endParaRPr lang="en-US" sz="3200" dirty="0"/>
          </a:p>
        </p:txBody>
      </p:sp>
      <p:pic>
        <p:nvPicPr>
          <p:cNvPr id="3" name="Picture 2">
            <a:extLst>
              <a:ext uri="{FF2B5EF4-FFF2-40B4-BE49-F238E27FC236}">
                <a16:creationId xmlns="" xmlns:a16="http://schemas.microsoft.com/office/drawing/2014/main" id="{65C2754E-5E99-4D3C-934B-66ACE558BA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006884" y="9447844"/>
            <a:ext cx="4003968" cy="2734786"/>
          </a:xfrm>
          <a:prstGeom prst="rect">
            <a:avLst/>
          </a:prstGeom>
        </p:spPr>
      </p:pic>
      <p:cxnSp>
        <p:nvCxnSpPr>
          <p:cNvPr id="8" name="Straight Arrow Connector 7">
            <a:extLst>
              <a:ext uri="{FF2B5EF4-FFF2-40B4-BE49-F238E27FC236}">
                <a16:creationId xmlns="" xmlns:a16="http://schemas.microsoft.com/office/drawing/2014/main" id="{654BF38B-2DA1-4058-89F5-03E7DF4FB873}"/>
              </a:ext>
            </a:extLst>
          </p:cNvPr>
          <p:cNvCxnSpPr>
            <a:cxnSpLocks/>
          </p:cNvCxnSpPr>
          <p:nvPr/>
        </p:nvCxnSpPr>
        <p:spPr>
          <a:xfrm>
            <a:off x="18508268" y="7479251"/>
            <a:ext cx="0" cy="2193020"/>
          </a:xfrm>
          <a:prstGeom prst="straightConnector1">
            <a:avLst/>
          </a:prstGeom>
          <a:ln w="349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 xmlns:a16="http://schemas.microsoft.com/office/drawing/2014/main" id="{E08D7806-D6E1-4B9D-9E33-F43DA8DF2F36}"/>
              </a:ext>
            </a:extLst>
          </p:cNvPr>
          <p:cNvSpPr txBox="1"/>
          <p:nvPr/>
        </p:nvSpPr>
        <p:spPr>
          <a:xfrm>
            <a:off x="18748751" y="8022135"/>
            <a:ext cx="3433813" cy="1200329"/>
          </a:xfrm>
          <a:prstGeom prst="rect">
            <a:avLst/>
          </a:prstGeom>
          <a:noFill/>
        </p:spPr>
        <p:txBody>
          <a:bodyPr wrap="square" rtlCol="0">
            <a:spAutoFit/>
          </a:bodyPr>
          <a:lstStyle/>
          <a:p>
            <a:r>
              <a:rPr lang="en-US" sz="1800" i="1" dirty="0">
                <a:latin typeface="Trebuchet MS" panose="020B0603020202020204" pitchFamily="34" charset="0"/>
              </a:rPr>
              <a:t>Example:</a:t>
            </a:r>
            <a:r>
              <a:rPr lang="en-US" sz="1800" dirty="0">
                <a:latin typeface="Trebuchet MS" panose="020B0603020202020204" pitchFamily="34" charset="0"/>
              </a:rPr>
              <a:t> When the Video Gaming vertical is clicked on, only one sample channel is offered. </a:t>
            </a:r>
          </a:p>
        </p:txBody>
      </p:sp>
      <p:sp>
        <p:nvSpPr>
          <p:cNvPr id="17" name="Rectangle: Rounded Corners 16">
            <a:extLst>
              <a:ext uri="{FF2B5EF4-FFF2-40B4-BE49-F238E27FC236}">
                <a16:creationId xmlns="" xmlns:a16="http://schemas.microsoft.com/office/drawing/2014/main" id="{BAD95950-042D-41F1-A1E4-900EF259B9CE}"/>
              </a:ext>
            </a:extLst>
          </p:cNvPr>
          <p:cNvSpPr/>
          <p:nvPr/>
        </p:nvSpPr>
        <p:spPr>
          <a:xfrm>
            <a:off x="17606555" y="4754143"/>
            <a:ext cx="4804625" cy="7866869"/>
          </a:xfrm>
          <a:prstGeom prst="round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solidFill>
                <a:schemeClr val="tx1"/>
              </a:solidFill>
            </a:endParaRPr>
          </a:p>
        </p:txBody>
      </p:sp>
      <p:sp>
        <p:nvSpPr>
          <p:cNvPr id="18" name="TextBox 17">
            <a:extLst>
              <a:ext uri="{FF2B5EF4-FFF2-40B4-BE49-F238E27FC236}">
                <a16:creationId xmlns="" xmlns:a16="http://schemas.microsoft.com/office/drawing/2014/main" id="{337FE7F1-1BD1-4161-8DC0-363CBAEAE7BA}"/>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24</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9" name="Picture 18">
            <a:extLst>
              <a:ext uri="{FF2B5EF4-FFF2-40B4-BE49-F238E27FC236}">
                <a16:creationId xmlns="" xmlns:a16="http://schemas.microsoft.com/office/drawing/2014/main" id="{E85ADE73-AB94-4267-BC36-F282C921B99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2035027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018D2FDC-A3BE-48EB-B6F4-9FFF53DDBDF9}"/>
              </a:ext>
            </a:extLst>
          </p:cNvPr>
          <p:cNvPicPr>
            <a:picLocks noChangeAspect="1"/>
          </p:cNvPicPr>
          <p:nvPr/>
        </p:nvPicPr>
        <p:blipFill rotWithShape="1">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saturation sat="93000"/>
                    </a14:imgEffect>
                  </a14:imgLayer>
                </a14:imgProps>
              </a:ext>
              <a:ext uri="{28A0092B-C50C-407E-A947-70E740481C1C}">
                <a14:useLocalDpi xmlns:a14="http://schemas.microsoft.com/office/drawing/2010/main"/>
              </a:ext>
            </a:extLst>
          </a:blip>
          <a:srcRect l="18937" t="48724" r="42212" b="10549"/>
          <a:stretch/>
        </p:blipFill>
        <p:spPr>
          <a:xfrm>
            <a:off x="8913710" y="0"/>
            <a:ext cx="15473465" cy="13716000"/>
          </a:xfrm>
          <a:prstGeom prst="rect">
            <a:avLst/>
          </a:prstGeom>
          <a:ln>
            <a:solidFill>
              <a:schemeClr val="bg1">
                <a:lumMod val="75000"/>
              </a:schemeClr>
            </a:solidFill>
          </a:ln>
        </p:spPr>
      </p:pic>
      <p:sp>
        <p:nvSpPr>
          <p:cNvPr id="2" name="Title 1">
            <a:extLst>
              <a:ext uri="{FF2B5EF4-FFF2-40B4-BE49-F238E27FC236}">
                <a16:creationId xmlns="" xmlns:a16="http://schemas.microsoft.com/office/drawing/2014/main" id="{2714348E-7FD2-46E3-A74A-DE2E8AA78B51}"/>
              </a:ext>
            </a:extLst>
          </p:cNvPr>
          <p:cNvSpPr>
            <a:spLocks noGrp="1"/>
          </p:cNvSpPr>
          <p:nvPr>
            <p:ph type="ctrTitle"/>
          </p:nvPr>
        </p:nvSpPr>
        <p:spPr>
          <a:xfrm>
            <a:off x="289890" y="4766728"/>
            <a:ext cx="8506198" cy="3638939"/>
          </a:xfrm>
          <a:prstGeom prst="rect">
            <a:avLst/>
          </a:prstGeom>
        </p:spPr>
        <p:txBody>
          <a:bodyPr>
            <a:normAutofit/>
          </a:bodyPr>
          <a:lstStyle/>
          <a:p>
            <a:pPr algn="l"/>
            <a:r>
              <a:rPr lang="en-US" sz="4400" dirty="0">
                <a:solidFill>
                  <a:srgbClr val="00A9AC"/>
                </a:solidFill>
                <a:latin typeface="Trebuchet MS" panose="020B0603020202020204" pitchFamily="34" charset="0"/>
              </a:rPr>
              <a:t>Marketers pay a premium for a brand-building, brand-safe environment, however that is not always what they get </a:t>
            </a:r>
          </a:p>
        </p:txBody>
      </p:sp>
      <p:sp>
        <p:nvSpPr>
          <p:cNvPr id="4" name="Text Placeholder 3">
            <a:extLst>
              <a:ext uri="{FF2B5EF4-FFF2-40B4-BE49-F238E27FC236}">
                <a16:creationId xmlns="" xmlns:a16="http://schemas.microsoft.com/office/drawing/2014/main" id="{3E1EA747-488B-4075-B24D-E0BBA2C50247}"/>
              </a:ext>
            </a:extLst>
          </p:cNvPr>
          <p:cNvSpPr>
            <a:spLocks noGrp="1"/>
          </p:cNvSpPr>
          <p:nvPr>
            <p:ph type="body" sz="quarter" idx="14"/>
          </p:nvPr>
        </p:nvSpPr>
        <p:spPr>
          <a:xfrm>
            <a:off x="172268" y="13300814"/>
            <a:ext cx="14835531" cy="473074"/>
          </a:xfrm>
        </p:spPr>
        <p:txBody>
          <a:bodyPr>
            <a:normAutofit/>
          </a:bodyPr>
          <a:lstStyle/>
          <a:p>
            <a:r>
              <a:rPr lang="en-US" sz="1200" dirty="0">
                <a:latin typeface="Trebuchet MS" panose="020B0603020202020204" pitchFamily="34" charset="0"/>
              </a:rPr>
              <a:t>Source: </a:t>
            </a:r>
            <a:r>
              <a:rPr lang="en-US" sz="1200" dirty="0" err="1">
                <a:latin typeface="Trebuchet MS" panose="020B0603020202020204" pitchFamily="34" charset="0"/>
              </a:rPr>
              <a:t>Tubefilter</a:t>
            </a:r>
            <a:r>
              <a:rPr lang="en-US" sz="1200" dirty="0">
                <a:latin typeface="Trebuchet MS" panose="020B0603020202020204" pitchFamily="34" charset="0"/>
              </a:rPr>
              <a:t>, 11/21/17; Business Insider, 11/16/17</a:t>
            </a:r>
          </a:p>
        </p:txBody>
      </p:sp>
      <p:pic>
        <p:nvPicPr>
          <p:cNvPr id="8" name="Picture 7">
            <a:extLst>
              <a:ext uri="{FF2B5EF4-FFF2-40B4-BE49-F238E27FC236}">
                <a16:creationId xmlns="" xmlns:a16="http://schemas.microsoft.com/office/drawing/2014/main" id="{11C89AD7-F760-405A-B1E3-DCD8727EDE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721203" y="5212562"/>
            <a:ext cx="5655280" cy="1046017"/>
          </a:xfrm>
          <a:prstGeom prst="rect">
            <a:avLst/>
          </a:prstGeom>
          <a:ln>
            <a:solidFill>
              <a:schemeClr val="bg1">
                <a:lumMod val="75000"/>
              </a:schemeClr>
            </a:solidFill>
          </a:ln>
        </p:spPr>
      </p:pic>
      <p:pic>
        <p:nvPicPr>
          <p:cNvPr id="14" name="Picture 13">
            <a:extLst>
              <a:ext uri="{FF2B5EF4-FFF2-40B4-BE49-F238E27FC236}">
                <a16:creationId xmlns="" xmlns:a16="http://schemas.microsoft.com/office/drawing/2014/main" id="{C979E5CB-8C19-4AA0-8711-F52F5B92AAF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686786" y="10616753"/>
            <a:ext cx="5528367" cy="741803"/>
          </a:xfrm>
          <a:prstGeom prst="rect">
            <a:avLst/>
          </a:prstGeom>
          <a:ln>
            <a:solidFill>
              <a:schemeClr val="bg1">
                <a:lumMod val="75000"/>
              </a:schemeClr>
            </a:solidFill>
          </a:ln>
        </p:spPr>
      </p:pic>
      <p:pic>
        <p:nvPicPr>
          <p:cNvPr id="18" name="Picture 17">
            <a:extLst>
              <a:ext uri="{FF2B5EF4-FFF2-40B4-BE49-F238E27FC236}">
                <a16:creationId xmlns="" xmlns:a16="http://schemas.microsoft.com/office/drawing/2014/main" id="{AC5FA8A0-1CE3-474A-9CC9-34A6B5CB2E6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580007" y="9570319"/>
            <a:ext cx="3544900" cy="1028848"/>
          </a:xfrm>
          <a:prstGeom prst="rect">
            <a:avLst/>
          </a:prstGeom>
          <a:ln>
            <a:solidFill>
              <a:schemeClr val="bg1">
                <a:lumMod val="75000"/>
              </a:schemeClr>
            </a:solidFill>
          </a:ln>
        </p:spPr>
      </p:pic>
      <p:pic>
        <p:nvPicPr>
          <p:cNvPr id="3" name="Picture 2">
            <a:extLst>
              <a:ext uri="{FF2B5EF4-FFF2-40B4-BE49-F238E27FC236}">
                <a16:creationId xmlns="" xmlns:a16="http://schemas.microsoft.com/office/drawing/2014/main" id="{25F60CEE-C22B-4348-9763-3F6FB9CC5F2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019" t="-1" r="8955" b="13120"/>
          <a:stretch/>
        </p:blipFill>
        <p:spPr>
          <a:xfrm>
            <a:off x="11322498" y="4406954"/>
            <a:ext cx="4075153" cy="805608"/>
          </a:xfrm>
          <a:prstGeom prst="rect">
            <a:avLst/>
          </a:prstGeom>
        </p:spPr>
      </p:pic>
      <p:sp>
        <p:nvSpPr>
          <p:cNvPr id="5" name="Oval 4">
            <a:extLst>
              <a:ext uri="{FF2B5EF4-FFF2-40B4-BE49-F238E27FC236}">
                <a16:creationId xmlns="" xmlns:a16="http://schemas.microsoft.com/office/drawing/2014/main" id="{E60AB00F-C413-4349-B5E1-AB1BDBF4B730}"/>
              </a:ext>
            </a:extLst>
          </p:cNvPr>
          <p:cNvSpPr/>
          <p:nvPr/>
        </p:nvSpPr>
        <p:spPr>
          <a:xfrm>
            <a:off x="10632374" y="8809892"/>
            <a:ext cx="7882844" cy="3137044"/>
          </a:xfrm>
          <a:prstGeom prst="ellipse">
            <a:avLst/>
          </a:prstGeom>
          <a:solidFill>
            <a:schemeClr val="bg2"/>
          </a:soli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chemeClr val="tx1"/>
                </a:solidFill>
              </a:rPr>
              <a:t>“</a:t>
            </a:r>
            <a:r>
              <a:rPr lang="en-US" sz="2400" dirty="0">
                <a:solidFill>
                  <a:schemeClr val="tx1"/>
                </a:solidFill>
              </a:rPr>
              <a:t>As more ad buyers dig into what’s really for sale through Google Preferred, there’s a growing sense among some that Google </a:t>
            </a:r>
            <a:r>
              <a:rPr lang="en-US" sz="2400" b="1" dirty="0">
                <a:solidFill>
                  <a:schemeClr val="tx1"/>
                </a:solidFill>
              </a:rPr>
              <a:t>oversold the premium, brand safe nature </a:t>
            </a:r>
            <a:r>
              <a:rPr lang="en-US" sz="2400" dirty="0">
                <a:solidFill>
                  <a:schemeClr val="tx1"/>
                </a:solidFill>
              </a:rPr>
              <a:t>of these videos.</a:t>
            </a:r>
            <a:endParaRPr lang="en-US" sz="2400" b="1" dirty="0">
              <a:solidFill>
                <a:schemeClr val="tx1"/>
              </a:solidFill>
            </a:endParaRPr>
          </a:p>
        </p:txBody>
      </p:sp>
      <p:sp>
        <p:nvSpPr>
          <p:cNvPr id="19" name="Oval 18">
            <a:extLst>
              <a:ext uri="{FF2B5EF4-FFF2-40B4-BE49-F238E27FC236}">
                <a16:creationId xmlns="" xmlns:a16="http://schemas.microsoft.com/office/drawing/2014/main" id="{EC14479F-AFB1-483F-86DB-C6F334A5F093}"/>
              </a:ext>
            </a:extLst>
          </p:cNvPr>
          <p:cNvSpPr/>
          <p:nvPr/>
        </p:nvSpPr>
        <p:spPr>
          <a:xfrm>
            <a:off x="16305867" y="3881535"/>
            <a:ext cx="7953460" cy="3595486"/>
          </a:xfrm>
          <a:prstGeom prst="ellipse">
            <a:avLst/>
          </a:prstGeom>
          <a:solidFill>
            <a:schemeClr val="bg2"/>
          </a:soli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chemeClr val="tx1"/>
                </a:solidFill>
              </a:rPr>
              <a:t>“</a:t>
            </a:r>
            <a:r>
              <a:rPr lang="en-US" sz="2400" dirty="0">
                <a:solidFill>
                  <a:schemeClr val="tx1"/>
                </a:solidFill>
              </a:rPr>
              <a:t>Given that YouTube doesn’t share the specifics of the lineup, several ad buyers ‘</a:t>
            </a:r>
            <a:r>
              <a:rPr lang="en-US" sz="2400" b="1" dirty="0">
                <a:solidFill>
                  <a:schemeClr val="tx1"/>
                </a:solidFill>
              </a:rPr>
              <a:t>felt misled’ </a:t>
            </a:r>
            <a:r>
              <a:rPr lang="en-US" sz="2400" dirty="0">
                <a:solidFill>
                  <a:schemeClr val="tx1"/>
                </a:solidFill>
              </a:rPr>
              <a:t>for paying top dollar on campaigns that could or did end up running against questionable content. </a:t>
            </a:r>
          </a:p>
          <a:p>
            <a:pPr algn="ctr"/>
            <a:endParaRPr lang="en-US" sz="2400" b="1" dirty="0">
              <a:solidFill>
                <a:schemeClr val="tx1"/>
              </a:solidFill>
            </a:endParaRPr>
          </a:p>
        </p:txBody>
      </p:sp>
      <p:sp>
        <p:nvSpPr>
          <p:cNvPr id="11" name="TextBox 10">
            <a:extLst>
              <a:ext uri="{FF2B5EF4-FFF2-40B4-BE49-F238E27FC236}">
                <a16:creationId xmlns="" xmlns:a16="http://schemas.microsoft.com/office/drawing/2014/main" id="{57C2F3AE-7CCF-48CD-B0EA-8D5EC11103C4}"/>
              </a:ext>
            </a:extLst>
          </p:cNvPr>
          <p:cNvSpPr txBox="1"/>
          <p:nvPr/>
        </p:nvSpPr>
        <p:spPr>
          <a:xfrm>
            <a:off x="23269364" y="13098613"/>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lang="en-US" sz="3600" dirty="0">
                <a:solidFill>
                  <a:schemeClr val="bg1">
                    <a:lumMod val="85000"/>
                  </a:schemeClr>
                </a:solidFill>
                <a:latin typeface="Trebuchet MS"/>
              </a:rPr>
              <a:t>25</a:t>
            </a:r>
          </a:p>
        </p:txBody>
      </p:sp>
      <p:pic>
        <p:nvPicPr>
          <p:cNvPr id="12" name="Picture 11">
            <a:extLst>
              <a:ext uri="{FF2B5EF4-FFF2-40B4-BE49-F238E27FC236}">
                <a16:creationId xmlns="" xmlns:a16="http://schemas.microsoft.com/office/drawing/2014/main" id="{F6EEB400-00B6-44BA-8633-4AA065A17AA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548800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D75243-8D5B-4246-A0CC-1DAAABFF4F91}"/>
              </a:ext>
            </a:extLst>
          </p:cNvPr>
          <p:cNvSpPr/>
          <p:nvPr/>
        </p:nvSpPr>
        <p:spPr>
          <a:xfrm>
            <a:off x="10269415" y="0"/>
            <a:ext cx="14117760" cy="13716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 xmlns:a16="http://schemas.microsoft.com/office/drawing/2014/main" id="{2714348E-7FD2-46E3-A74A-DE2E8AA78B51}"/>
              </a:ext>
            </a:extLst>
          </p:cNvPr>
          <p:cNvSpPr>
            <a:spLocks noGrp="1"/>
          </p:cNvSpPr>
          <p:nvPr>
            <p:ph type="ctrTitle"/>
          </p:nvPr>
        </p:nvSpPr>
        <p:spPr>
          <a:xfrm>
            <a:off x="258992" y="2931103"/>
            <a:ext cx="9842696" cy="2731970"/>
          </a:xfrm>
          <a:prstGeom prst="rect">
            <a:avLst/>
          </a:prstGeom>
        </p:spPr>
        <p:txBody>
          <a:bodyPr>
            <a:noAutofit/>
          </a:bodyPr>
          <a:lstStyle/>
          <a:p>
            <a:pPr algn="l"/>
            <a:r>
              <a:rPr lang="en-US" sz="4400" dirty="0">
                <a:solidFill>
                  <a:srgbClr val="00A9AC"/>
                </a:solidFill>
                <a:latin typeface="Trebuchet MS" panose="020B0603020202020204" pitchFamily="34" charset="0"/>
              </a:rPr>
              <a:t>Similarly, the top YouTube influencers adhere to varying degrees of brand safety or suitability </a:t>
            </a:r>
          </a:p>
        </p:txBody>
      </p:sp>
      <p:sp>
        <p:nvSpPr>
          <p:cNvPr id="6" name="TextBox 5">
            <a:extLst>
              <a:ext uri="{FF2B5EF4-FFF2-40B4-BE49-F238E27FC236}">
                <a16:creationId xmlns="" xmlns:a16="http://schemas.microsoft.com/office/drawing/2014/main" id="{F102061C-64CA-4858-A894-4E9740C3C6F3}"/>
              </a:ext>
            </a:extLst>
          </p:cNvPr>
          <p:cNvSpPr txBox="1"/>
          <p:nvPr/>
        </p:nvSpPr>
        <p:spPr>
          <a:xfrm>
            <a:off x="581518" y="6072083"/>
            <a:ext cx="8738327" cy="3970318"/>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Trebuchet MS" panose="020B0603020202020204" pitchFamily="34" charset="0"/>
              </a:rPr>
              <a:t>Not even a quarter of Influencers were deemed brand safe (a score over 80%)</a:t>
            </a:r>
          </a:p>
          <a:p>
            <a:r>
              <a:rPr lang="en-US" sz="2800" dirty="0">
                <a:latin typeface="Trebuchet MS" panose="020B0603020202020204" pitchFamily="34" charset="0"/>
              </a:rPr>
              <a:t> </a:t>
            </a:r>
          </a:p>
          <a:p>
            <a:endParaRPr lang="en-US" sz="2800" dirty="0">
              <a:latin typeface="Trebuchet MS" panose="020B0603020202020204" pitchFamily="34" charset="0"/>
            </a:endParaRPr>
          </a:p>
          <a:p>
            <a:pPr marL="571500" indent="-571500">
              <a:buFont typeface="Arial" panose="020B0604020202020204" pitchFamily="34" charset="0"/>
              <a:buChar char="•"/>
            </a:pPr>
            <a:r>
              <a:rPr lang="en-US" sz="2800" dirty="0">
                <a:latin typeface="Trebuchet MS" panose="020B0603020202020204" pitchFamily="34" charset="0"/>
              </a:rPr>
              <a:t>67% of videos contained or displayed unsafe language</a:t>
            </a:r>
          </a:p>
          <a:p>
            <a:pPr marL="571500" indent="-571500">
              <a:buFont typeface="Arial" panose="020B0604020202020204" pitchFamily="34" charset="0"/>
              <a:buChar char="•"/>
            </a:pPr>
            <a:endParaRPr lang="en-US" sz="2800" dirty="0">
              <a:latin typeface="Trebuchet MS" panose="020B0603020202020204" pitchFamily="34" charset="0"/>
            </a:endParaRPr>
          </a:p>
          <a:p>
            <a:pPr marL="571500" indent="-571500">
              <a:buFont typeface="Arial" panose="020B0604020202020204" pitchFamily="34" charset="0"/>
              <a:buChar char="•"/>
            </a:pPr>
            <a:endParaRPr lang="en-US" sz="2800" dirty="0">
              <a:latin typeface="Trebuchet MS" panose="020B0603020202020204" pitchFamily="34" charset="0"/>
            </a:endParaRPr>
          </a:p>
          <a:p>
            <a:pPr marL="571500" indent="-571500">
              <a:buFont typeface="Arial" panose="020B0604020202020204" pitchFamily="34" charset="0"/>
              <a:buChar char="•"/>
            </a:pPr>
            <a:r>
              <a:rPr lang="en-US" sz="2800" dirty="0">
                <a:latin typeface="Trebuchet MS" panose="020B0603020202020204" pitchFamily="34" charset="0"/>
              </a:rPr>
              <a:t>61% of videos contained negative sentiment</a:t>
            </a:r>
          </a:p>
        </p:txBody>
      </p:sp>
      <p:sp>
        <p:nvSpPr>
          <p:cNvPr id="19" name="Text Placeholder 18">
            <a:extLst>
              <a:ext uri="{FF2B5EF4-FFF2-40B4-BE49-F238E27FC236}">
                <a16:creationId xmlns="" xmlns:a16="http://schemas.microsoft.com/office/drawing/2014/main" id="{E84DD7FC-F181-4F65-92F3-D8366B92A89B}"/>
              </a:ext>
            </a:extLst>
          </p:cNvPr>
          <p:cNvSpPr>
            <a:spLocks noGrp="1"/>
          </p:cNvSpPr>
          <p:nvPr>
            <p:ph type="body" sz="quarter" idx="14"/>
          </p:nvPr>
        </p:nvSpPr>
        <p:spPr>
          <a:xfrm>
            <a:off x="10346888" y="12627824"/>
            <a:ext cx="9842696" cy="1190877"/>
          </a:xfrm>
          <a:prstGeom prst="rect">
            <a:avLst/>
          </a:prstGeom>
        </p:spPr>
        <p:txBody>
          <a:bodyPr wrap="square">
            <a:spAutoFit/>
          </a:bodyPr>
          <a:lstStyle/>
          <a:p>
            <a:pPr fontAlgn="base"/>
            <a:r>
              <a:rPr lang="en-US" sz="1000" dirty="0">
                <a:solidFill>
                  <a:schemeClr val="bg1"/>
                </a:solidFill>
              </a:rPr>
              <a:t>Source: </a:t>
            </a:r>
            <a:r>
              <a:rPr lang="en-US" sz="1000" dirty="0" err="1">
                <a:solidFill>
                  <a:schemeClr val="bg1"/>
                </a:solidFill>
              </a:rPr>
              <a:t>Delmondo</a:t>
            </a:r>
            <a:r>
              <a:rPr lang="en-US" sz="1000" dirty="0">
                <a:solidFill>
                  <a:schemeClr val="bg1"/>
                </a:solidFill>
              </a:rPr>
              <a:t> + </a:t>
            </a:r>
            <a:r>
              <a:rPr lang="en-US" sz="1000" dirty="0" err="1">
                <a:solidFill>
                  <a:schemeClr val="bg1"/>
                </a:solidFill>
              </a:rPr>
              <a:t>Uru</a:t>
            </a:r>
            <a:r>
              <a:rPr lang="en-US" sz="1000" dirty="0">
                <a:solidFill>
                  <a:schemeClr val="bg1"/>
                </a:solidFill>
              </a:rPr>
              <a:t> “The Top YouTube Stars Ranked by Brand Safety”, March 2018; analysis included the top 25 most recent videos from the top 17 YT influencers as per </a:t>
            </a:r>
            <a:r>
              <a:rPr lang="en-US" sz="1000" dirty="0" err="1">
                <a:solidFill>
                  <a:schemeClr val="bg1"/>
                </a:solidFill>
              </a:rPr>
              <a:t>SocialBlade</a:t>
            </a:r>
            <a:r>
              <a:rPr lang="en-US" sz="1000" dirty="0">
                <a:solidFill>
                  <a:schemeClr val="bg1"/>
                </a:solidFill>
              </a:rPr>
              <a:t> global ranking (by subscribers) disregarding mainstream music artists. Safety Score reflects the amount of brand safe content among recent videos.  “Unsafe” content is defined as content showcasing unsafe objects and themes such as weapons, drugs, terrorism, and celebrity scandals; unsafe language, such as profanities, misogyny, and hate speech; paid or sponsored content, negative sentiment; not safe for work content such as nudity and extreme violence; Influencer estimates from Socialblade, August 2018. Scoring Methodology:  </a:t>
            </a:r>
            <a:r>
              <a:rPr lang="en-US" sz="1000" dirty="0" err="1">
                <a:solidFill>
                  <a:schemeClr val="bg1"/>
                </a:solidFill>
              </a:rPr>
              <a:t>Uru</a:t>
            </a:r>
            <a:r>
              <a:rPr lang="en-US" sz="1000" dirty="0">
                <a:solidFill>
                  <a:schemeClr val="bg1"/>
                </a:solidFill>
              </a:rPr>
              <a:t> uses a combination of computer vision, natural language processing, and other artificial intelligence to generate video brand safety scores.</a:t>
            </a:r>
          </a:p>
          <a:p>
            <a:endParaRPr lang="en-US" sz="1000" dirty="0">
              <a:solidFill>
                <a:schemeClr val="bg1"/>
              </a:solidFill>
            </a:endParaRPr>
          </a:p>
        </p:txBody>
      </p:sp>
      <p:pic>
        <p:nvPicPr>
          <p:cNvPr id="12" name="Picture 11">
            <a:extLst>
              <a:ext uri="{FF2B5EF4-FFF2-40B4-BE49-F238E27FC236}">
                <a16:creationId xmlns="" xmlns:a16="http://schemas.microsoft.com/office/drawing/2014/main" id="{EF86C0D9-440E-4BC5-9BBA-D24CD626CD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46888" y="158317"/>
            <a:ext cx="2015476" cy="317156"/>
          </a:xfrm>
          <a:prstGeom prst="rect">
            <a:avLst/>
          </a:prstGeom>
        </p:spPr>
      </p:pic>
      <p:graphicFrame>
        <p:nvGraphicFramePr>
          <p:cNvPr id="7" name="Chart 6">
            <a:extLst>
              <a:ext uri="{FF2B5EF4-FFF2-40B4-BE49-F238E27FC236}">
                <a16:creationId xmlns="" xmlns:a16="http://schemas.microsoft.com/office/drawing/2014/main" id="{304E3649-5791-40F4-8E65-F6222016987D}"/>
              </a:ext>
            </a:extLst>
          </p:cNvPr>
          <p:cNvGraphicFramePr/>
          <p:nvPr>
            <p:extLst>
              <p:ext uri="{D42A27DB-BD31-4B8C-83A1-F6EECF244321}">
                <p14:modId xmlns:p14="http://schemas.microsoft.com/office/powerpoint/2010/main" val="2384423438"/>
              </p:ext>
            </p:extLst>
          </p:nvPr>
        </p:nvGraphicFramePr>
        <p:xfrm>
          <a:off x="11307343" y="1107628"/>
          <a:ext cx="11602290" cy="89916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 xmlns:a16="http://schemas.microsoft.com/office/drawing/2014/main" id="{0492AEE2-262C-4C3C-A583-7F4E9426EF1E}"/>
              </a:ext>
            </a:extLst>
          </p:cNvPr>
          <p:cNvSpPr txBox="1"/>
          <p:nvPr/>
        </p:nvSpPr>
        <p:spPr>
          <a:xfrm>
            <a:off x="15268236" y="10201963"/>
            <a:ext cx="6375784" cy="369332"/>
          </a:xfrm>
          <a:prstGeom prst="rect">
            <a:avLst/>
          </a:prstGeom>
          <a:noFill/>
        </p:spPr>
        <p:txBody>
          <a:bodyPr wrap="none" rtlCol="0">
            <a:spAutoFit/>
          </a:bodyPr>
          <a:lstStyle/>
          <a:p>
            <a:r>
              <a:rPr lang="en-US" sz="1800" i="1" dirty="0">
                <a:solidFill>
                  <a:schemeClr val="bg1"/>
                </a:solidFill>
              </a:rPr>
              <a:t>% brand safe content among each channel’s most recent 25 videos</a:t>
            </a:r>
          </a:p>
        </p:txBody>
      </p:sp>
      <p:sp>
        <p:nvSpPr>
          <p:cNvPr id="3" name="Rectangle: Rounded Corners 2">
            <a:extLst>
              <a:ext uri="{FF2B5EF4-FFF2-40B4-BE49-F238E27FC236}">
                <a16:creationId xmlns="" xmlns:a16="http://schemas.microsoft.com/office/drawing/2014/main" id="{C9FA0FF9-9C5B-4D2B-9251-DC23C57280CC}"/>
              </a:ext>
            </a:extLst>
          </p:cNvPr>
          <p:cNvSpPr/>
          <p:nvPr/>
        </p:nvSpPr>
        <p:spPr>
          <a:xfrm>
            <a:off x="12193587" y="10717471"/>
            <a:ext cx="10777217" cy="1190159"/>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t>These Influencers are heavily monetized (ad supported).  In total, they are estimated to earn as much as $88 million annually, but what kind of branding environment do they offer?</a:t>
            </a:r>
          </a:p>
        </p:txBody>
      </p:sp>
      <p:sp>
        <p:nvSpPr>
          <p:cNvPr id="10" name="TextBox 9">
            <a:extLst>
              <a:ext uri="{FF2B5EF4-FFF2-40B4-BE49-F238E27FC236}">
                <a16:creationId xmlns="" xmlns:a16="http://schemas.microsoft.com/office/drawing/2014/main" id="{4A9DD423-EA29-40A3-BF5A-8AEDD7DA8236}"/>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26</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1" name="Picture 10">
            <a:extLst>
              <a:ext uri="{FF2B5EF4-FFF2-40B4-BE49-F238E27FC236}">
                <a16:creationId xmlns="" xmlns:a16="http://schemas.microsoft.com/office/drawing/2014/main" id="{543D488A-75F3-4C38-B123-AF01A436C8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422" y="13229210"/>
            <a:ext cx="5861685" cy="323850"/>
          </a:xfrm>
          <a:prstGeom prst="rect">
            <a:avLst/>
          </a:prstGeom>
        </p:spPr>
      </p:pic>
    </p:spTree>
    <p:extLst>
      <p:ext uri="{BB962C8B-B14F-4D97-AF65-F5344CB8AC3E}">
        <p14:creationId xmlns:p14="http://schemas.microsoft.com/office/powerpoint/2010/main" val="145373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74051" y="308887"/>
            <a:ext cx="23700080" cy="2000548"/>
          </a:xfrm>
          <a:prstGeom prst="rect">
            <a:avLst/>
          </a:prstGeom>
          <a:noFill/>
        </p:spPr>
        <p:txBody>
          <a:bodyPr wrap="square" rtlCol="0">
            <a:spAutoFit/>
          </a:bodyPr>
          <a:lstStyle/>
          <a:p>
            <a:r>
              <a:rPr lang="en-US" sz="6200" dirty="0">
                <a:latin typeface="Trebuchet MS" panose="020B0603020202020204" pitchFamily="34" charset="0"/>
              </a:rPr>
              <a:t>A Look At Recent Videos Produced By Some Of The Most Popular Channels Illustrates Their Questionable Quality</a:t>
            </a:r>
          </a:p>
        </p:txBody>
      </p:sp>
      <p:sp>
        <p:nvSpPr>
          <p:cNvPr id="58" name="Title 1">
            <a:extLst>
              <a:ext uri="{FF2B5EF4-FFF2-40B4-BE49-F238E27FC236}">
                <a16:creationId xmlns="" xmlns:a16="http://schemas.microsoft.com/office/drawing/2014/main" id="{37F67525-6FAB-42BD-B73A-22DE4CE6BD67}"/>
              </a:ext>
            </a:extLst>
          </p:cNvPr>
          <p:cNvSpPr txBox="1">
            <a:spLocks/>
          </p:cNvSpPr>
          <p:nvPr/>
        </p:nvSpPr>
        <p:spPr>
          <a:xfrm>
            <a:off x="4349225" y="12224833"/>
            <a:ext cx="17443454" cy="892854"/>
          </a:xfrm>
          <a:prstGeom prst="rect">
            <a:avLst/>
          </a:prstGeom>
        </p:spPr>
        <p:txBody>
          <a:bodyPr vert="horz" lIns="234480" tIns="117240" rIns="234480" bIns="117240" rtlCol="0" anchor="ctr">
            <a:normAutofit/>
          </a:bodyPr>
          <a:lstStyle>
            <a:lvl1pPr algn="ctr" defTabSz="1172398" rtl="0" eaLnBrk="1" latinLnBrk="0" hangingPunct="1">
              <a:spcBef>
                <a:spcPct val="0"/>
              </a:spcBef>
              <a:buNone/>
              <a:defRPr sz="11300" kern="1200">
                <a:solidFill>
                  <a:schemeClr val="tx1"/>
                </a:solidFill>
                <a:latin typeface="+mj-lt"/>
                <a:ea typeface="+mj-ea"/>
                <a:cs typeface="+mj-cs"/>
              </a:defRPr>
            </a:lvl1pPr>
          </a:lstStyle>
          <a:p>
            <a:pPr algn="l">
              <a:lnSpc>
                <a:spcPct val="150000"/>
              </a:lnSpc>
            </a:pPr>
            <a:r>
              <a:rPr lang="en-US" sz="2800">
                <a:solidFill>
                  <a:schemeClr val="bg1"/>
                </a:solidFill>
              </a:rPr>
              <a:t>Current pieces of content from the </a:t>
            </a:r>
            <a:r>
              <a:rPr lang="en-US" sz="2800" u="sng">
                <a:solidFill>
                  <a:schemeClr val="bg1"/>
                </a:solidFill>
              </a:rPr>
              <a:t>top 5</a:t>
            </a:r>
            <a:r>
              <a:rPr lang="en-US" sz="2800">
                <a:solidFill>
                  <a:schemeClr val="bg1"/>
                </a:solidFill>
              </a:rPr>
              <a:t> YouTube original content producers (based on Views; M=millions)</a:t>
            </a:r>
            <a:endParaRPr lang="en-US" sz="2800" dirty="0">
              <a:solidFill>
                <a:schemeClr val="bg1"/>
              </a:solidFill>
            </a:endParaRPr>
          </a:p>
        </p:txBody>
      </p:sp>
      <p:sp>
        <p:nvSpPr>
          <p:cNvPr id="59" name="Text Placeholder 4">
            <a:extLst>
              <a:ext uri="{FF2B5EF4-FFF2-40B4-BE49-F238E27FC236}">
                <a16:creationId xmlns="" xmlns:a16="http://schemas.microsoft.com/office/drawing/2014/main" id="{25F3E757-2421-4646-9044-31D978E2671C}"/>
              </a:ext>
            </a:extLst>
          </p:cNvPr>
          <p:cNvSpPr txBox="1">
            <a:spLocks/>
          </p:cNvSpPr>
          <p:nvPr/>
        </p:nvSpPr>
        <p:spPr>
          <a:xfrm>
            <a:off x="0" y="13300132"/>
            <a:ext cx="14983022" cy="415868"/>
          </a:xfrm>
          <a:prstGeom prst="rect">
            <a:avLst/>
          </a:prstGeom>
        </p:spPr>
        <p:txBody>
          <a:bodyPr vert="horz" lIns="234480" tIns="117240" rIns="234480" bIns="117240" rtlCol="0">
            <a:normAutofit lnSpcReduction="10000"/>
          </a:bodyPr>
          <a:lstStyle>
            <a:lvl1pPr marL="0" indent="0" algn="l" defTabSz="1172398"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1172398" rtl="0" eaLnBrk="1" latinLnBrk="0" hangingPunct="1">
              <a:spcBef>
                <a:spcPct val="20000"/>
              </a:spcBef>
              <a:buFont typeface="Arial"/>
              <a:buNone/>
              <a:defRPr sz="7200" kern="1200">
                <a:solidFill>
                  <a:schemeClr val="tx1"/>
                </a:solidFill>
                <a:latin typeface="+mn-lt"/>
                <a:ea typeface="+mn-ea"/>
                <a:cs typeface="+mn-cs"/>
              </a:defRPr>
            </a:lvl2pPr>
            <a:lvl3pPr marL="1828800" indent="0" algn="l" defTabSz="1172398" rtl="0" eaLnBrk="1" latinLnBrk="0" hangingPunct="1">
              <a:spcBef>
                <a:spcPct val="20000"/>
              </a:spcBef>
              <a:buFont typeface="Arial"/>
              <a:buNone/>
              <a:defRPr sz="6200" kern="1200">
                <a:solidFill>
                  <a:schemeClr val="tx1"/>
                </a:solidFill>
                <a:latin typeface="+mn-lt"/>
                <a:ea typeface="+mn-ea"/>
                <a:cs typeface="+mn-cs"/>
              </a:defRPr>
            </a:lvl3pPr>
            <a:lvl4pPr marL="2743200" indent="0" algn="l" defTabSz="1172398" rtl="0" eaLnBrk="1" latinLnBrk="0" hangingPunct="1">
              <a:spcBef>
                <a:spcPct val="20000"/>
              </a:spcBef>
              <a:buFont typeface="Arial"/>
              <a:buNone/>
              <a:defRPr sz="5100" kern="1200">
                <a:solidFill>
                  <a:schemeClr val="tx1"/>
                </a:solidFill>
                <a:latin typeface="+mn-lt"/>
                <a:ea typeface="+mn-ea"/>
                <a:cs typeface="+mn-cs"/>
              </a:defRPr>
            </a:lvl4pPr>
            <a:lvl5pPr marL="3657600" indent="0" algn="l" defTabSz="1172398" rtl="0" eaLnBrk="1" latinLnBrk="0" hangingPunct="1">
              <a:spcBef>
                <a:spcPct val="20000"/>
              </a:spcBef>
              <a:buFont typeface="Arial"/>
              <a:buNone/>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a:lstStyle>
          <a:p>
            <a:r>
              <a:rPr lang="en-US" sz="1200" dirty="0">
                <a:latin typeface="Trebuchet MS" panose="020B0603020202020204" pitchFamily="34" charset="0"/>
              </a:rPr>
              <a:t>Source: SocialBlade.com, 4/25/18, based upon “top YouTubers in the United States sorted by video views” Includes only YouTube original content (e.g. no music or TV content). M = millions, B = Billions.</a:t>
            </a:r>
          </a:p>
        </p:txBody>
      </p:sp>
      <p:sp>
        <p:nvSpPr>
          <p:cNvPr id="66" name="Rectangle 65">
            <a:extLst>
              <a:ext uri="{FF2B5EF4-FFF2-40B4-BE49-F238E27FC236}">
                <a16:creationId xmlns="" xmlns:a16="http://schemas.microsoft.com/office/drawing/2014/main" id="{6D2BA925-D032-4F37-A47B-DB55A66AA33C}"/>
              </a:ext>
            </a:extLst>
          </p:cNvPr>
          <p:cNvSpPr/>
          <p:nvPr/>
        </p:nvSpPr>
        <p:spPr>
          <a:xfrm>
            <a:off x="19662323" y="5790087"/>
            <a:ext cx="2836340" cy="6226438"/>
          </a:xfrm>
          <a:prstGeom prst="rect">
            <a:avLst/>
          </a:prstGeom>
          <a:solidFill>
            <a:schemeClr val="bg1"/>
          </a:solidFill>
          <a:ln>
            <a:solidFill>
              <a:srgbClr val="06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67" name="Rectangle 66">
            <a:extLst>
              <a:ext uri="{FF2B5EF4-FFF2-40B4-BE49-F238E27FC236}">
                <a16:creationId xmlns="" xmlns:a16="http://schemas.microsoft.com/office/drawing/2014/main" id="{7E992C5D-E337-468A-BCDF-F710D8726607}"/>
              </a:ext>
            </a:extLst>
          </p:cNvPr>
          <p:cNvSpPr/>
          <p:nvPr/>
        </p:nvSpPr>
        <p:spPr>
          <a:xfrm>
            <a:off x="15123747" y="5813825"/>
            <a:ext cx="2836340" cy="6226438"/>
          </a:xfrm>
          <a:prstGeom prst="rect">
            <a:avLst/>
          </a:prstGeom>
          <a:solidFill>
            <a:schemeClr val="bg1"/>
          </a:solidFill>
          <a:ln>
            <a:solidFill>
              <a:srgbClr val="06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68" name="Rectangle 67">
            <a:extLst>
              <a:ext uri="{FF2B5EF4-FFF2-40B4-BE49-F238E27FC236}">
                <a16:creationId xmlns="" xmlns:a16="http://schemas.microsoft.com/office/drawing/2014/main" id="{8F1D7FB3-648A-46C5-B73F-7ADE8002CE3D}"/>
              </a:ext>
            </a:extLst>
          </p:cNvPr>
          <p:cNvSpPr/>
          <p:nvPr/>
        </p:nvSpPr>
        <p:spPr>
          <a:xfrm>
            <a:off x="10531737" y="5811889"/>
            <a:ext cx="2836340" cy="6226438"/>
          </a:xfrm>
          <a:prstGeom prst="rect">
            <a:avLst/>
          </a:prstGeom>
          <a:solidFill>
            <a:schemeClr val="bg1"/>
          </a:solidFill>
          <a:ln>
            <a:solidFill>
              <a:srgbClr val="06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69" name="Rectangle 68">
            <a:extLst>
              <a:ext uri="{FF2B5EF4-FFF2-40B4-BE49-F238E27FC236}">
                <a16:creationId xmlns="" xmlns:a16="http://schemas.microsoft.com/office/drawing/2014/main" id="{ADD0DA2F-489E-421B-8176-FA6343DE2855}"/>
              </a:ext>
            </a:extLst>
          </p:cNvPr>
          <p:cNvSpPr/>
          <p:nvPr/>
        </p:nvSpPr>
        <p:spPr>
          <a:xfrm>
            <a:off x="5977919" y="5795611"/>
            <a:ext cx="2836340" cy="6226438"/>
          </a:xfrm>
          <a:prstGeom prst="rect">
            <a:avLst/>
          </a:prstGeom>
          <a:solidFill>
            <a:schemeClr val="bg1"/>
          </a:solidFill>
          <a:ln>
            <a:solidFill>
              <a:srgbClr val="06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70" name="Rectangle 69">
            <a:extLst>
              <a:ext uri="{FF2B5EF4-FFF2-40B4-BE49-F238E27FC236}">
                <a16:creationId xmlns="" xmlns:a16="http://schemas.microsoft.com/office/drawing/2014/main" id="{76441AB3-38F9-4B02-B7B4-2B0A22EB8302}"/>
              </a:ext>
            </a:extLst>
          </p:cNvPr>
          <p:cNvSpPr/>
          <p:nvPr/>
        </p:nvSpPr>
        <p:spPr>
          <a:xfrm>
            <a:off x="1461177" y="5795611"/>
            <a:ext cx="2836340" cy="6226438"/>
          </a:xfrm>
          <a:prstGeom prst="rect">
            <a:avLst/>
          </a:prstGeom>
          <a:solidFill>
            <a:schemeClr val="bg1"/>
          </a:solidFill>
          <a:ln>
            <a:solidFill>
              <a:srgbClr val="06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p>
        </p:txBody>
      </p:sp>
      <p:sp>
        <p:nvSpPr>
          <p:cNvPr id="71" name="Rectangle 70">
            <a:extLst>
              <a:ext uri="{FF2B5EF4-FFF2-40B4-BE49-F238E27FC236}">
                <a16:creationId xmlns="" xmlns:a16="http://schemas.microsoft.com/office/drawing/2014/main" id="{FD3F0441-6B4F-4BD4-BB02-FFC0FD17CA7E}"/>
              </a:ext>
            </a:extLst>
          </p:cNvPr>
          <p:cNvSpPr/>
          <p:nvPr/>
        </p:nvSpPr>
        <p:spPr>
          <a:xfrm>
            <a:off x="1461179" y="3446876"/>
            <a:ext cx="3150272" cy="1148512"/>
          </a:xfrm>
          <a:prstGeom prst="rect">
            <a:avLst/>
          </a:prstGeom>
          <a:solidFill>
            <a:schemeClr val="bg1"/>
          </a:solidFill>
          <a:ln w="28575">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u="sng" dirty="0">
                <a:solidFill>
                  <a:schemeClr val="tx1"/>
                </a:solidFill>
              </a:rPr>
              <a:t>Ryan Toys Review</a:t>
            </a:r>
          </a:p>
          <a:p>
            <a:pPr algn="ctr"/>
            <a:r>
              <a:rPr lang="en-US" sz="2400" i="1" dirty="0">
                <a:solidFill>
                  <a:schemeClr val="tx1"/>
                </a:solidFill>
              </a:rPr>
              <a:t>13.5M Subscribers</a:t>
            </a:r>
          </a:p>
          <a:p>
            <a:pPr algn="ctr"/>
            <a:r>
              <a:rPr lang="en-US" sz="2400" i="1" dirty="0">
                <a:solidFill>
                  <a:schemeClr val="tx1"/>
                </a:solidFill>
              </a:rPr>
              <a:t>21B Video Views</a:t>
            </a:r>
          </a:p>
        </p:txBody>
      </p:sp>
      <p:sp>
        <p:nvSpPr>
          <p:cNvPr id="72" name="Rectangle 71">
            <a:extLst>
              <a:ext uri="{FF2B5EF4-FFF2-40B4-BE49-F238E27FC236}">
                <a16:creationId xmlns="" xmlns:a16="http://schemas.microsoft.com/office/drawing/2014/main" id="{34CAD6EB-2AA3-4ED5-A08E-3BCD377A9BF8}"/>
              </a:ext>
            </a:extLst>
          </p:cNvPr>
          <p:cNvSpPr/>
          <p:nvPr/>
        </p:nvSpPr>
        <p:spPr>
          <a:xfrm>
            <a:off x="10531737" y="3432561"/>
            <a:ext cx="2836340" cy="1166906"/>
          </a:xfrm>
          <a:prstGeom prst="rect">
            <a:avLst/>
          </a:prstGeom>
          <a:solidFill>
            <a:schemeClr val="bg1"/>
          </a:solidFill>
          <a:ln w="28575">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u="sng" dirty="0">
                <a:solidFill>
                  <a:schemeClr val="tx1"/>
                </a:solidFill>
              </a:rPr>
              <a:t>Fun Toys Collector</a:t>
            </a:r>
          </a:p>
          <a:p>
            <a:pPr algn="ctr"/>
            <a:r>
              <a:rPr lang="en-US" sz="2200" i="1" dirty="0">
                <a:solidFill>
                  <a:schemeClr val="tx1"/>
                </a:solidFill>
              </a:rPr>
              <a:t>10.2M Subscribers</a:t>
            </a:r>
          </a:p>
          <a:p>
            <a:pPr algn="ctr"/>
            <a:r>
              <a:rPr lang="en-US" sz="2200" i="1" dirty="0">
                <a:solidFill>
                  <a:schemeClr val="tx1"/>
                </a:solidFill>
              </a:rPr>
              <a:t>14B Video Views</a:t>
            </a:r>
          </a:p>
        </p:txBody>
      </p:sp>
      <p:sp>
        <p:nvSpPr>
          <p:cNvPr id="73" name="Rectangle 72">
            <a:extLst>
              <a:ext uri="{FF2B5EF4-FFF2-40B4-BE49-F238E27FC236}">
                <a16:creationId xmlns="" xmlns:a16="http://schemas.microsoft.com/office/drawing/2014/main" id="{FB5BFDB5-635E-4885-BF51-8BF3AB7856E2}"/>
              </a:ext>
            </a:extLst>
          </p:cNvPr>
          <p:cNvSpPr/>
          <p:nvPr/>
        </p:nvSpPr>
        <p:spPr>
          <a:xfrm>
            <a:off x="15123749" y="3424533"/>
            <a:ext cx="2836340" cy="1193310"/>
          </a:xfrm>
          <a:prstGeom prst="rect">
            <a:avLst/>
          </a:prstGeom>
          <a:solidFill>
            <a:schemeClr val="bg1"/>
          </a:solidFill>
          <a:ln w="28575">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u="sng" dirty="0">
                <a:solidFill>
                  <a:schemeClr val="tx1"/>
                </a:solidFill>
              </a:rPr>
              <a:t>Popular MMOs</a:t>
            </a:r>
          </a:p>
          <a:p>
            <a:pPr algn="ctr"/>
            <a:r>
              <a:rPr lang="en-US" sz="2400" i="1" dirty="0">
                <a:solidFill>
                  <a:schemeClr val="tx1"/>
                </a:solidFill>
              </a:rPr>
              <a:t>14.3M Subscribers</a:t>
            </a:r>
          </a:p>
          <a:p>
            <a:pPr algn="ctr"/>
            <a:r>
              <a:rPr lang="en-US" sz="2400" i="1" dirty="0">
                <a:solidFill>
                  <a:schemeClr val="tx1"/>
                </a:solidFill>
              </a:rPr>
              <a:t>11B Video Views</a:t>
            </a:r>
          </a:p>
        </p:txBody>
      </p:sp>
      <p:pic>
        <p:nvPicPr>
          <p:cNvPr id="74" name="Picture 2" descr="https://yt3.ggpht.com/-pABd64iD4ig/AAAAAAAAAAI/AAAAAAAAAAA/gZhIgw3BnCs/s288-mo-c-c0xffffffff-rj-k-no/photo.jpg">
            <a:extLst>
              <a:ext uri="{FF2B5EF4-FFF2-40B4-BE49-F238E27FC236}">
                <a16:creationId xmlns="" xmlns:a16="http://schemas.microsoft.com/office/drawing/2014/main" id="{0EBF5B35-2DF7-4B94-8AF3-6443B32057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8025" y="4687935"/>
            <a:ext cx="1085920" cy="1049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75" name="Picture 74">
            <a:extLst>
              <a:ext uri="{FF2B5EF4-FFF2-40B4-BE49-F238E27FC236}">
                <a16:creationId xmlns="" xmlns:a16="http://schemas.microsoft.com/office/drawing/2014/main" id="{D567F736-A208-4028-BECB-D3717E04C4BE}"/>
              </a:ext>
            </a:extLst>
          </p:cNvPr>
          <p:cNvPicPr>
            <a:picLocks noChangeAspect="1"/>
          </p:cNvPicPr>
          <p:nvPr/>
        </p:nvPicPr>
        <p:blipFill>
          <a:blip r:embed="rId3"/>
          <a:stretch>
            <a:fillRect/>
          </a:stretch>
        </p:blipFill>
        <p:spPr>
          <a:xfrm>
            <a:off x="1502815" y="5813825"/>
            <a:ext cx="2756600" cy="2116442"/>
          </a:xfrm>
          <a:prstGeom prst="rect">
            <a:avLst/>
          </a:prstGeom>
        </p:spPr>
      </p:pic>
      <p:pic>
        <p:nvPicPr>
          <p:cNvPr id="76" name="Picture 75">
            <a:extLst>
              <a:ext uri="{FF2B5EF4-FFF2-40B4-BE49-F238E27FC236}">
                <a16:creationId xmlns="" xmlns:a16="http://schemas.microsoft.com/office/drawing/2014/main" id="{96D6B081-AF1F-4618-BBAE-6BB341F7DFDC}"/>
              </a:ext>
            </a:extLst>
          </p:cNvPr>
          <p:cNvPicPr>
            <a:picLocks noChangeAspect="1"/>
          </p:cNvPicPr>
          <p:nvPr/>
        </p:nvPicPr>
        <p:blipFill>
          <a:blip r:embed="rId4"/>
          <a:stretch>
            <a:fillRect/>
          </a:stretch>
        </p:blipFill>
        <p:spPr>
          <a:xfrm>
            <a:off x="1560226" y="7961088"/>
            <a:ext cx="2699190" cy="1850148"/>
          </a:xfrm>
          <a:prstGeom prst="rect">
            <a:avLst/>
          </a:prstGeom>
        </p:spPr>
      </p:pic>
      <p:pic>
        <p:nvPicPr>
          <p:cNvPr id="77" name="Picture 76">
            <a:extLst>
              <a:ext uri="{FF2B5EF4-FFF2-40B4-BE49-F238E27FC236}">
                <a16:creationId xmlns="" xmlns:a16="http://schemas.microsoft.com/office/drawing/2014/main" id="{4782C797-A8A3-4359-BFBC-5D3107858AF1}"/>
              </a:ext>
            </a:extLst>
          </p:cNvPr>
          <p:cNvPicPr>
            <a:picLocks noChangeAspect="1"/>
          </p:cNvPicPr>
          <p:nvPr/>
        </p:nvPicPr>
        <p:blipFill>
          <a:blip r:embed="rId5"/>
          <a:stretch>
            <a:fillRect/>
          </a:stretch>
        </p:blipFill>
        <p:spPr>
          <a:xfrm>
            <a:off x="1502817" y="9938420"/>
            <a:ext cx="2756600" cy="2083628"/>
          </a:xfrm>
          <a:prstGeom prst="rect">
            <a:avLst/>
          </a:prstGeom>
        </p:spPr>
      </p:pic>
      <p:pic>
        <p:nvPicPr>
          <p:cNvPr id="78" name="Picture 77">
            <a:extLst>
              <a:ext uri="{FF2B5EF4-FFF2-40B4-BE49-F238E27FC236}">
                <a16:creationId xmlns="" xmlns:a16="http://schemas.microsoft.com/office/drawing/2014/main" id="{2DC9C8AA-0543-43C9-81B2-72B5ACBC48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3044" y="4685291"/>
            <a:ext cx="1052170" cy="1052170"/>
          </a:xfrm>
          <a:prstGeom prst="rect">
            <a:avLst/>
          </a:prstGeom>
          <a:ln>
            <a:solidFill>
              <a:schemeClr val="tx1"/>
            </a:solidFill>
          </a:ln>
        </p:spPr>
      </p:pic>
      <p:pic>
        <p:nvPicPr>
          <p:cNvPr id="79" name="Picture 78">
            <a:extLst>
              <a:ext uri="{FF2B5EF4-FFF2-40B4-BE49-F238E27FC236}">
                <a16:creationId xmlns="" xmlns:a16="http://schemas.microsoft.com/office/drawing/2014/main" id="{396CFF91-69CC-4309-9A73-018B218BE194}"/>
              </a:ext>
            </a:extLst>
          </p:cNvPr>
          <p:cNvPicPr>
            <a:picLocks noChangeAspect="1"/>
          </p:cNvPicPr>
          <p:nvPr/>
        </p:nvPicPr>
        <p:blipFill>
          <a:blip r:embed="rId7"/>
          <a:stretch>
            <a:fillRect/>
          </a:stretch>
        </p:blipFill>
        <p:spPr>
          <a:xfrm>
            <a:off x="6015498" y="5817891"/>
            <a:ext cx="2747266" cy="1891826"/>
          </a:xfrm>
          <a:prstGeom prst="rect">
            <a:avLst/>
          </a:prstGeom>
        </p:spPr>
      </p:pic>
      <p:pic>
        <p:nvPicPr>
          <p:cNvPr id="80" name="Picture 79">
            <a:extLst>
              <a:ext uri="{FF2B5EF4-FFF2-40B4-BE49-F238E27FC236}">
                <a16:creationId xmlns="" xmlns:a16="http://schemas.microsoft.com/office/drawing/2014/main" id="{87251A30-CA5F-4463-9B64-4935A97DB773}"/>
              </a:ext>
            </a:extLst>
          </p:cNvPr>
          <p:cNvPicPr>
            <a:picLocks noChangeAspect="1"/>
          </p:cNvPicPr>
          <p:nvPr/>
        </p:nvPicPr>
        <p:blipFill>
          <a:blip r:embed="rId8"/>
          <a:stretch>
            <a:fillRect/>
          </a:stretch>
        </p:blipFill>
        <p:spPr>
          <a:xfrm>
            <a:off x="6015500" y="7709719"/>
            <a:ext cx="2747266" cy="2112118"/>
          </a:xfrm>
          <a:prstGeom prst="rect">
            <a:avLst/>
          </a:prstGeom>
        </p:spPr>
      </p:pic>
      <p:pic>
        <p:nvPicPr>
          <p:cNvPr id="81" name="Picture 80">
            <a:extLst>
              <a:ext uri="{FF2B5EF4-FFF2-40B4-BE49-F238E27FC236}">
                <a16:creationId xmlns="" xmlns:a16="http://schemas.microsoft.com/office/drawing/2014/main" id="{9C9D745D-F2EB-44AD-9C57-00488BED252C}"/>
              </a:ext>
            </a:extLst>
          </p:cNvPr>
          <p:cNvPicPr>
            <a:picLocks noChangeAspect="1"/>
          </p:cNvPicPr>
          <p:nvPr/>
        </p:nvPicPr>
        <p:blipFill>
          <a:blip r:embed="rId9"/>
          <a:stretch>
            <a:fillRect/>
          </a:stretch>
        </p:blipFill>
        <p:spPr>
          <a:xfrm>
            <a:off x="6015498" y="10058555"/>
            <a:ext cx="2747266" cy="1909958"/>
          </a:xfrm>
          <a:prstGeom prst="rect">
            <a:avLst/>
          </a:prstGeom>
        </p:spPr>
      </p:pic>
      <p:pic>
        <p:nvPicPr>
          <p:cNvPr id="82" name="Picture 81">
            <a:extLst>
              <a:ext uri="{FF2B5EF4-FFF2-40B4-BE49-F238E27FC236}">
                <a16:creationId xmlns="" xmlns:a16="http://schemas.microsoft.com/office/drawing/2014/main" id="{D8659A13-601A-4FF8-A3FD-E840012A3C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542898" y="4688484"/>
            <a:ext cx="1086186" cy="1059364"/>
          </a:xfrm>
          <a:prstGeom prst="rect">
            <a:avLst/>
          </a:prstGeom>
          <a:ln>
            <a:solidFill>
              <a:schemeClr val="tx1"/>
            </a:solidFill>
          </a:ln>
        </p:spPr>
      </p:pic>
      <p:pic>
        <p:nvPicPr>
          <p:cNvPr id="83" name="Picture 82">
            <a:extLst>
              <a:ext uri="{FF2B5EF4-FFF2-40B4-BE49-F238E27FC236}">
                <a16:creationId xmlns="" xmlns:a16="http://schemas.microsoft.com/office/drawing/2014/main" id="{A0C1021F-D519-46A8-A9D8-4BCEBD280FE2}"/>
              </a:ext>
            </a:extLst>
          </p:cNvPr>
          <p:cNvPicPr>
            <a:picLocks noChangeAspect="1"/>
          </p:cNvPicPr>
          <p:nvPr/>
        </p:nvPicPr>
        <p:blipFill>
          <a:blip r:embed="rId11"/>
          <a:stretch>
            <a:fillRect/>
          </a:stretch>
        </p:blipFill>
        <p:spPr>
          <a:xfrm>
            <a:off x="10667409" y="5853283"/>
            <a:ext cx="2614656" cy="2007462"/>
          </a:xfrm>
          <a:prstGeom prst="rect">
            <a:avLst/>
          </a:prstGeom>
        </p:spPr>
      </p:pic>
      <p:pic>
        <p:nvPicPr>
          <p:cNvPr id="84" name="Picture 83">
            <a:extLst>
              <a:ext uri="{FF2B5EF4-FFF2-40B4-BE49-F238E27FC236}">
                <a16:creationId xmlns="" xmlns:a16="http://schemas.microsoft.com/office/drawing/2014/main" id="{B64307EC-B65D-429E-B64B-FF0F98897BE0}"/>
              </a:ext>
            </a:extLst>
          </p:cNvPr>
          <p:cNvPicPr>
            <a:picLocks noChangeAspect="1"/>
          </p:cNvPicPr>
          <p:nvPr/>
        </p:nvPicPr>
        <p:blipFill>
          <a:blip r:embed="rId12"/>
          <a:stretch>
            <a:fillRect/>
          </a:stretch>
        </p:blipFill>
        <p:spPr>
          <a:xfrm>
            <a:off x="10667414" y="7940237"/>
            <a:ext cx="2614658" cy="1995070"/>
          </a:xfrm>
          <a:prstGeom prst="rect">
            <a:avLst/>
          </a:prstGeom>
        </p:spPr>
      </p:pic>
      <p:pic>
        <p:nvPicPr>
          <p:cNvPr id="85" name="Picture 84">
            <a:extLst>
              <a:ext uri="{FF2B5EF4-FFF2-40B4-BE49-F238E27FC236}">
                <a16:creationId xmlns="" xmlns:a16="http://schemas.microsoft.com/office/drawing/2014/main" id="{0B9D1EAB-27EA-46AB-BEE8-EA14DF5484DB}"/>
              </a:ext>
            </a:extLst>
          </p:cNvPr>
          <p:cNvPicPr>
            <a:picLocks noChangeAspect="1"/>
          </p:cNvPicPr>
          <p:nvPr/>
        </p:nvPicPr>
        <p:blipFill>
          <a:blip r:embed="rId13"/>
          <a:stretch>
            <a:fillRect/>
          </a:stretch>
        </p:blipFill>
        <p:spPr>
          <a:xfrm>
            <a:off x="10667413" y="9964373"/>
            <a:ext cx="2614656" cy="2007462"/>
          </a:xfrm>
          <a:prstGeom prst="rect">
            <a:avLst/>
          </a:prstGeom>
        </p:spPr>
      </p:pic>
      <p:pic>
        <p:nvPicPr>
          <p:cNvPr id="86" name="Picture 85">
            <a:extLst>
              <a:ext uri="{FF2B5EF4-FFF2-40B4-BE49-F238E27FC236}">
                <a16:creationId xmlns="" xmlns:a16="http://schemas.microsoft.com/office/drawing/2014/main" id="{CC5417B3-38A4-42A5-9869-577BB87D905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011331" y="4681012"/>
            <a:ext cx="1061172" cy="1068504"/>
          </a:xfrm>
          <a:prstGeom prst="rect">
            <a:avLst/>
          </a:prstGeom>
          <a:ln>
            <a:solidFill>
              <a:schemeClr val="tx1"/>
            </a:solidFill>
          </a:ln>
        </p:spPr>
      </p:pic>
      <p:pic>
        <p:nvPicPr>
          <p:cNvPr id="87" name="Picture 86">
            <a:extLst>
              <a:ext uri="{FF2B5EF4-FFF2-40B4-BE49-F238E27FC236}">
                <a16:creationId xmlns="" xmlns:a16="http://schemas.microsoft.com/office/drawing/2014/main" id="{2D52CC84-3835-44E6-B439-A7430061C69D}"/>
              </a:ext>
            </a:extLst>
          </p:cNvPr>
          <p:cNvPicPr>
            <a:picLocks noChangeAspect="1"/>
          </p:cNvPicPr>
          <p:nvPr/>
        </p:nvPicPr>
        <p:blipFill>
          <a:blip r:embed="rId15"/>
          <a:stretch>
            <a:fillRect/>
          </a:stretch>
        </p:blipFill>
        <p:spPr>
          <a:xfrm>
            <a:off x="15260597" y="5884874"/>
            <a:ext cx="2562648" cy="1952492"/>
          </a:xfrm>
          <a:prstGeom prst="rect">
            <a:avLst/>
          </a:prstGeom>
        </p:spPr>
      </p:pic>
      <p:pic>
        <p:nvPicPr>
          <p:cNvPr id="88" name="Picture 87">
            <a:extLst>
              <a:ext uri="{FF2B5EF4-FFF2-40B4-BE49-F238E27FC236}">
                <a16:creationId xmlns="" xmlns:a16="http://schemas.microsoft.com/office/drawing/2014/main" id="{A1D9B97A-727D-4309-A550-3B77C900604E}"/>
              </a:ext>
            </a:extLst>
          </p:cNvPr>
          <p:cNvPicPr>
            <a:picLocks noChangeAspect="1"/>
          </p:cNvPicPr>
          <p:nvPr/>
        </p:nvPicPr>
        <p:blipFill>
          <a:blip r:embed="rId16"/>
          <a:stretch>
            <a:fillRect/>
          </a:stretch>
        </p:blipFill>
        <p:spPr>
          <a:xfrm>
            <a:off x="15260597" y="7916261"/>
            <a:ext cx="2562644" cy="1974094"/>
          </a:xfrm>
          <a:prstGeom prst="rect">
            <a:avLst/>
          </a:prstGeom>
        </p:spPr>
      </p:pic>
      <p:pic>
        <p:nvPicPr>
          <p:cNvPr id="89" name="Picture 88">
            <a:extLst>
              <a:ext uri="{FF2B5EF4-FFF2-40B4-BE49-F238E27FC236}">
                <a16:creationId xmlns="" xmlns:a16="http://schemas.microsoft.com/office/drawing/2014/main" id="{7517D310-E251-42FC-8B81-97E1F88B1EE7}"/>
              </a:ext>
            </a:extLst>
          </p:cNvPr>
          <p:cNvPicPr>
            <a:picLocks noChangeAspect="1"/>
          </p:cNvPicPr>
          <p:nvPr/>
        </p:nvPicPr>
        <p:blipFill>
          <a:blip r:embed="rId17"/>
          <a:stretch>
            <a:fillRect/>
          </a:stretch>
        </p:blipFill>
        <p:spPr>
          <a:xfrm>
            <a:off x="15260593" y="9940253"/>
            <a:ext cx="2562648" cy="2023142"/>
          </a:xfrm>
          <a:prstGeom prst="rect">
            <a:avLst/>
          </a:prstGeom>
        </p:spPr>
      </p:pic>
      <p:sp>
        <p:nvSpPr>
          <p:cNvPr id="90" name="Rectangle 89">
            <a:extLst>
              <a:ext uri="{FF2B5EF4-FFF2-40B4-BE49-F238E27FC236}">
                <a16:creationId xmlns="" xmlns:a16="http://schemas.microsoft.com/office/drawing/2014/main" id="{1114E621-4254-4270-BDEF-50FBF14D78D5}"/>
              </a:ext>
            </a:extLst>
          </p:cNvPr>
          <p:cNvSpPr/>
          <p:nvPr/>
        </p:nvSpPr>
        <p:spPr>
          <a:xfrm>
            <a:off x="5977919" y="3438152"/>
            <a:ext cx="2836340" cy="1148512"/>
          </a:xfrm>
          <a:prstGeom prst="rect">
            <a:avLst/>
          </a:prstGeom>
          <a:solidFill>
            <a:schemeClr val="bg1"/>
          </a:solidFill>
          <a:ln w="28575">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u="sng" dirty="0">
                <a:solidFill>
                  <a:schemeClr val="tx1"/>
                </a:solidFill>
              </a:rPr>
              <a:t>PewDiePie</a:t>
            </a:r>
          </a:p>
          <a:p>
            <a:pPr algn="ctr"/>
            <a:r>
              <a:rPr lang="en-US" sz="2400" i="1" dirty="0">
                <a:solidFill>
                  <a:schemeClr val="tx1"/>
                </a:solidFill>
              </a:rPr>
              <a:t>62.3M Subscribers</a:t>
            </a:r>
          </a:p>
          <a:p>
            <a:pPr algn="ctr"/>
            <a:r>
              <a:rPr lang="en-US" sz="2400" i="1" dirty="0">
                <a:solidFill>
                  <a:schemeClr val="tx1"/>
                </a:solidFill>
              </a:rPr>
              <a:t>18B Video Views</a:t>
            </a:r>
          </a:p>
        </p:txBody>
      </p:sp>
      <p:sp>
        <p:nvSpPr>
          <p:cNvPr id="91" name="Rectangle 90">
            <a:extLst>
              <a:ext uri="{FF2B5EF4-FFF2-40B4-BE49-F238E27FC236}">
                <a16:creationId xmlns="" xmlns:a16="http://schemas.microsoft.com/office/drawing/2014/main" id="{40DE3AEE-58B8-4EEF-B229-0D854AED565C}"/>
              </a:ext>
            </a:extLst>
          </p:cNvPr>
          <p:cNvSpPr/>
          <p:nvPr/>
        </p:nvSpPr>
        <p:spPr>
          <a:xfrm>
            <a:off x="19658095" y="3428010"/>
            <a:ext cx="2840568" cy="1172752"/>
          </a:xfrm>
          <a:prstGeom prst="rect">
            <a:avLst/>
          </a:prstGeom>
          <a:solidFill>
            <a:schemeClr val="bg1"/>
          </a:solidFill>
          <a:ln w="28575">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u="sng" dirty="0">
                <a:solidFill>
                  <a:schemeClr val="tx1"/>
                </a:solidFill>
              </a:rPr>
              <a:t>Toy Pudding TV</a:t>
            </a:r>
          </a:p>
          <a:p>
            <a:pPr algn="ctr"/>
            <a:r>
              <a:rPr lang="en-US" sz="2400" i="1" dirty="0">
                <a:solidFill>
                  <a:schemeClr val="tx1"/>
                </a:solidFill>
              </a:rPr>
              <a:t>14.5M Subscribers</a:t>
            </a:r>
          </a:p>
          <a:p>
            <a:pPr algn="ctr"/>
            <a:r>
              <a:rPr lang="en-US" sz="2400" i="1" dirty="0">
                <a:solidFill>
                  <a:schemeClr val="tx1"/>
                </a:solidFill>
              </a:rPr>
              <a:t>10B Video Views</a:t>
            </a:r>
          </a:p>
        </p:txBody>
      </p:sp>
      <p:pic>
        <p:nvPicPr>
          <p:cNvPr id="92" name="Picture 91">
            <a:extLst>
              <a:ext uri="{FF2B5EF4-FFF2-40B4-BE49-F238E27FC236}">
                <a16:creationId xmlns="" xmlns:a16="http://schemas.microsoft.com/office/drawing/2014/main" id="{9199A6C4-D5CA-48D0-8DEB-17B45BAF6BB9}"/>
              </a:ext>
            </a:extLst>
          </p:cNvPr>
          <p:cNvPicPr>
            <a:picLocks noChangeAspect="1"/>
          </p:cNvPicPr>
          <p:nvPr/>
        </p:nvPicPr>
        <p:blipFill>
          <a:blip r:embed="rId18"/>
          <a:stretch>
            <a:fillRect/>
          </a:stretch>
        </p:blipFill>
        <p:spPr>
          <a:xfrm>
            <a:off x="19770058" y="5884875"/>
            <a:ext cx="2620870" cy="1993338"/>
          </a:xfrm>
          <a:prstGeom prst="rect">
            <a:avLst/>
          </a:prstGeom>
        </p:spPr>
      </p:pic>
      <p:pic>
        <p:nvPicPr>
          <p:cNvPr id="93" name="Picture 92">
            <a:extLst>
              <a:ext uri="{FF2B5EF4-FFF2-40B4-BE49-F238E27FC236}">
                <a16:creationId xmlns="" xmlns:a16="http://schemas.microsoft.com/office/drawing/2014/main" id="{4C2D3749-9B51-4DE6-BF08-4276F8AB1A6B}"/>
              </a:ext>
            </a:extLst>
          </p:cNvPr>
          <p:cNvPicPr>
            <a:picLocks noChangeAspect="1"/>
          </p:cNvPicPr>
          <p:nvPr/>
        </p:nvPicPr>
        <p:blipFill>
          <a:blip r:embed="rId19"/>
          <a:stretch>
            <a:fillRect/>
          </a:stretch>
        </p:blipFill>
        <p:spPr>
          <a:xfrm>
            <a:off x="19772824" y="7930641"/>
            <a:ext cx="2596262" cy="1993338"/>
          </a:xfrm>
          <a:prstGeom prst="rect">
            <a:avLst/>
          </a:prstGeom>
        </p:spPr>
      </p:pic>
      <p:pic>
        <p:nvPicPr>
          <p:cNvPr id="94" name="Picture 93">
            <a:extLst>
              <a:ext uri="{FF2B5EF4-FFF2-40B4-BE49-F238E27FC236}">
                <a16:creationId xmlns="" xmlns:a16="http://schemas.microsoft.com/office/drawing/2014/main" id="{1485746E-3FC6-4FFA-8805-0057FC44E432}"/>
              </a:ext>
            </a:extLst>
          </p:cNvPr>
          <p:cNvPicPr>
            <a:picLocks noChangeAspect="1"/>
          </p:cNvPicPr>
          <p:nvPr/>
        </p:nvPicPr>
        <p:blipFill>
          <a:blip r:embed="rId20"/>
          <a:stretch>
            <a:fillRect/>
          </a:stretch>
        </p:blipFill>
        <p:spPr>
          <a:xfrm>
            <a:off x="19790999" y="9983565"/>
            <a:ext cx="2608564" cy="1993338"/>
          </a:xfrm>
          <a:prstGeom prst="rect">
            <a:avLst/>
          </a:prstGeom>
        </p:spPr>
      </p:pic>
      <p:pic>
        <p:nvPicPr>
          <p:cNvPr id="95" name="Picture 94">
            <a:extLst>
              <a:ext uri="{FF2B5EF4-FFF2-40B4-BE49-F238E27FC236}">
                <a16:creationId xmlns="" xmlns:a16="http://schemas.microsoft.com/office/drawing/2014/main" id="{1798D95E-B50F-4806-8173-56E0A2265C1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0563321" y="4665722"/>
            <a:ext cx="1063920" cy="1063920"/>
          </a:xfrm>
          <a:prstGeom prst="rect">
            <a:avLst/>
          </a:prstGeom>
          <a:ln>
            <a:solidFill>
              <a:schemeClr val="tx1"/>
            </a:solidFill>
          </a:ln>
        </p:spPr>
      </p:pic>
      <p:sp>
        <p:nvSpPr>
          <p:cNvPr id="36" name="TextBox 35">
            <a:extLst>
              <a:ext uri="{FF2B5EF4-FFF2-40B4-BE49-F238E27FC236}">
                <a16:creationId xmlns="" xmlns:a16="http://schemas.microsoft.com/office/drawing/2014/main" id="{A2CA1B9D-EAC9-4077-9A25-D71D99A877BC}"/>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75000"/>
                  </a:schemeClr>
                </a:solidFill>
                <a:effectLst/>
                <a:uLnTx/>
                <a:uFillTx/>
                <a:latin typeface="Trebuchet MS"/>
                <a:ea typeface="+mn-ea"/>
                <a:cs typeface="Trebuchet MS"/>
              </a:rPr>
              <a:t>27</a:t>
            </a:r>
            <a:endParaRPr kumimoji="0" lang="en-US" sz="3600" b="0" i="0" u="none" strike="noStrike" kern="1200" cap="none" spc="0" normalizeH="0" baseline="0" noProof="0" dirty="0">
              <a:ln>
                <a:noFill/>
              </a:ln>
              <a:solidFill>
                <a:schemeClr val="bg1">
                  <a:lumMod val="75000"/>
                </a:schemeClr>
              </a:solidFill>
              <a:effectLst/>
              <a:uLnTx/>
              <a:uFillTx/>
              <a:latin typeface="Calibri"/>
              <a:ea typeface="+mn-ea"/>
            </a:endParaRPr>
          </a:p>
        </p:txBody>
      </p:sp>
      <p:pic>
        <p:nvPicPr>
          <p:cNvPr id="37" name="Picture 36">
            <a:extLst>
              <a:ext uri="{FF2B5EF4-FFF2-40B4-BE49-F238E27FC236}">
                <a16:creationId xmlns="" xmlns:a16="http://schemas.microsoft.com/office/drawing/2014/main" id="{F18477F9-DE35-42ED-BD80-FE6A3B4D9B0D}"/>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651247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D62CD5B4-90A9-46B2-A6C4-3909C0617C23}"/>
              </a:ext>
            </a:extLst>
          </p:cNvPr>
          <p:cNvSpPr/>
          <p:nvPr/>
        </p:nvSpPr>
        <p:spPr>
          <a:xfrm>
            <a:off x="6752" y="-1"/>
            <a:ext cx="9975070" cy="1368196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 xmlns:a16="http://schemas.microsoft.com/office/drawing/2014/main" id="{057B6BB9-D8B5-4B0D-BAFA-54EC3279F935}"/>
              </a:ext>
            </a:extLst>
          </p:cNvPr>
          <p:cNvSpPr txBox="1"/>
          <p:nvPr/>
        </p:nvSpPr>
        <p:spPr>
          <a:xfrm>
            <a:off x="314669" y="3081662"/>
            <a:ext cx="9464666" cy="6494085"/>
          </a:xfrm>
          <a:prstGeom prst="rect">
            <a:avLst/>
          </a:prstGeom>
          <a:noFill/>
        </p:spPr>
        <p:txBody>
          <a:bodyPr wrap="square" rtlCol="0">
            <a:spAutoFit/>
          </a:bodyPr>
          <a:lstStyle/>
          <a:p>
            <a:r>
              <a:rPr lang="en-US" sz="4000" dirty="0">
                <a:solidFill>
                  <a:schemeClr val="bg1"/>
                </a:solidFill>
                <a:latin typeface="Trebuchet MS" panose="020B0603020202020204" pitchFamily="34" charset="0"/>
              </a:rPr>
              <a:t>While edgy content may be suitable for some brands, it is the exception, not the rule. Given their relative creative autonomy, “Influencers” are able to blur the line between provocative and inappropriate, with brands along for the ride.</a:t>
            </a:r>
          </a:p>
          <a:p>
            <a:endParaRPr lang="en-US" sz="4000" dirty="0">
              <a:solidFill>
                <a:schemeClr val="bg1"/>
              </a:solidFill>
              <a:latin typeface="Trebuchet MS" panose="020B0603020202020204" pitchFamily="34" charset="0"/>
            </a:endParaRPr>
          </a:p>
          <a:p>
            <a:r>
              <a:rPr lang="en-US" sz="2800" dirty="0">
                <a:solidFill>
                  <a:schemeClr val="bg1"/>
                </a:solidFill>
                <a:latin typeface="Trebuchet MS" panose="020B0603020202020204" pitchFamily="34" charset="0"/>
              </a:rPr>
              <a:t>Even categories and brands that may be more open to edgy content have recently boycotted YouTube. Companies such as these:</a:t>
            </a:r>
          </a:p>
        </p:txBody>
      </p:sp>
      <p:sp>
        <p:nvSpPr>
          <p:cNvPr id="11" name="Rectangle 10">
            <a:extLst>
              <a:ext uri="{FF2B5EF4-FFF2-40B4-BE49-F238E27FC236}">
                <a16:creationId xmlns="" xmlns:a16="http://schemas.microsoft.com/office/drawing/2014/main" id="{D004ED8B-2F19-448E-B1D6-4C74EAFDC431}"/>
              </a:ext>
            </a:extLst>
          </p:cNvPr>
          <p:cNvSpPr/>
          <p:nvPr/>
        </p:nvSpPr>
        <p:spPr>
          <a:xfrm>
            <a:off x="78647" y="13220300"/>
            <a:ext cx="9812355" cy="461665"/>
          </a:xfrm>
          <a:prstGeom prst="rect">
            <a:avLst/>
          </a:prstGeom>
        </p:spPr>
        <p:txBody>
          <a:bodyPr wrap="square">
            <a:spAutoFit/>
          </a:bodyPr>
          <a:lstStyle/>
          <a:p>
            <a:r>
              <a:rPr lang="en-US" sz="1200" dirty="0">
                <a:solidFill>
                  <a:schemeClr val="bg1"/>
                </a:solidFill>
                <a:latin typeface="Trebuchet MS" panose="020B0603020202020204" pitchFamily="34" charset="0"/>
              </a:rPr>
              <a:t>Source: Business Insider, March 2017; Variety, November 2017; Adidas and Diageo boycott was in Fall 2017 in UK; Beam Suntory and PepsiCo boycott was in Spring 2017 US.</a:t>
            </a:r>
          </a:p>
        </p:txBody>
      </p:sp>
      <p:pic>
        <p:nvPicPr>
          <p:cNvPr id="13" name="Picture 12">
            <a:extLst>
              <a:ext uri="{FF2B5EF4-FFF2-40B4-BE49-F238E27FC236}">
                <a16:creationId xmlns="" xmlns:a16="http://schemas.microsoft.com/office/drawing/2014/main" id="{14E19ACC-8B9D-4D5A-AB73-852425CBC4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65041" y="1298423"/>
            <a:ext cx="5522570" cy="1481328"/>
          </a:xfrm>
          <a:prstGeom prst="rect">
            <a:avLst/>
          </a:prstGeom>
          <a:blipFill dpi="0" rotWithShape="1">
            <a:blip r:embed="rId4" cstate="email">
              <a:alphaModFix amt="50000"/>
              <a:extLst>
                <a:ext uri="{28A0092B-C50C-407E-A947-70E740481C1C}">
                  <a14:useLocalDpi xmlns:a14="http://schemas.microsoft.com/office/drawing/2010/main"/>
                </a:ext>
              </a:extLst>
            </a:blip>
            <a:srcRect/>
            <a:stretch>
              <a:fillRect t="203"/>
            </a:stretch>
          </a:blipFill>
          <a:ln>
            <a:solidFill>
              <a:schemeClr val="tx1"/>
            </a:solidFill>
          </a:ln>
          <a:effectLst/>
        </p:spPr>
      </p:pic>
      <p:pic>
        <p:nvPicPr>
          <p:cNvPr id="14" name="Picture 13">
            <a:extLst>
              <a:ext uri="{FF2B5EF4-FFF2-40B4-BE49-F238E27FC236}">
                <a16:creationId xmlns="" xmlns:a16="http://schemas.microsoft.com/office/drawing/2014/main" id="{C589A810-B470-49A8-A424-ABD655F291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24298" y="3003535"/>
            <a:ext cx="825312" cy="825312"/>
          </a:xfrm>
          <a:prstGeom prst="rect">
            <a:avLst/>
          </a:prstGeom>
          <a:blipFill dpi="0" rotWithShape="1">
            <a:blip r:embed="rId6"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15" name="Picture 14">
            <a:extLst>
              <a:ext uri="{FF2B5EF4-FFF2-40B4-BE49-F238E27FC236}">
                <a16:creationId xmlns="" xmlns:a16="http://schemas.microsoft.com/office/drawing/2014/main" id="{CAAAC142-CC18-4316-8130-0ED0F3B0DD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968025" y="2986403"/>
            <a:ext cx="1158180" cy="838760"/>
          </a:xfrm>
          <a:prstGeom prst="rect">
            <a:avLst/>
          </a:prstGeom>
          <a:blipFill dpi="0" rotWithShape="1">
            <a:blip r:embed="rId8"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16" name="Picture 15">
            <a:extLst>
              <a:ext uri="{FF2B5EF4-FFF2-40B4-BE49-F238E27FC236}">
                <a16:creationId xmlns="" xmlns:a16="http://schemas.microsoft.com/office/drawing/2014/main" id="{FA630F8D-0C6E-4A5E-963E-096406A7B5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06538" y="3003535"/>
            <a:ext cx="1119788" cy="838760"/>
          </a:xfrm>
          <a:prstGeom prst="rect">
            <a:avLst/>
          </a:prstGeom>
          <a:blipFill dpi="0" rotWithShape="1">
            <a:blip r:embed="rId10"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17" name="Picture 16">
            <a:extLst>
              <a:ext uri="{FF2B5EF4-FFF2-40B4-BE49-F238E27FC236}">
                <a16:creationId xmlns="" xmlns:a16="http://schemas.microsoft.com/office/drawing/2014/main" id="{D1E0B589-4319-4974-871D-AD69EDE8ECB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3935" b="18662"/>
          <a:stretch/>
        </p:blipFill>
        <p:spPr>
          <a:xfrm>
            <a:off x="11900904" y="2986403"/>
            <a:ext cx="1101484" cy="824438"/>
          </a:xfrm>
          <a:prstGeom prst="rect">
            <a:avLst/>
          </a:prstGeom>
          <a:blipFill dpi="0" rotWithShape="1">
            <a:blip r:embed="rId12"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25" name="Picture 24">
            <a:extLst>
              <a:ext uri="{FF2B5EF4-FFF2-40B4-BE49-F238E27FC236}">
                <a16:creationId xmlns="" xmlns:a16="http://schemas.microsoft.com/office/drawing/2014/main" id="{5AFA3B8E-3AA3-4F74-92B3-19A9344399A9}"/>
              </a:ext>
            </a:extLst>
          </p:cNvPr>
          <p:cNvPicPr>
            <a:picLocks noChangeAspect="1"/>
          </p:cNvPicPr>
          <p:nvPr/>
        </p:nvPicPr>
        <p:blipFill>
          <a:blip r:embed="rId13"/>
          <a:stretch>
            <a:fillRect/>
          </a:stretch>
        </p:blipFill>
        <p:spPr>
          <a:xfrm>
            <a:off x="18716495" y="9575747"/>
            <a:ext cx="3346861" cy="2302705"/>
          </a:xfrm>
          <a:prstGeom prst="rect">
            <a:avLst/>
          </a:prstGeom>
          <a:ln>
            <a:noFill/>
          </a:ln>
          <a:effectLst/>
        </p:spPr>
      </p:pic>
      <p:sp>
        <p:nvSpPr>
          <p:cNvPr id="26" name="TextBox 25">
            <a:extLst>
              <a:ext uri="{FF2B5EF4-FFF2-40B4-BE49-F238E27FC236}">
                <a16:creationId xmlns="" xmlns:a16="http://schemas.microsoft.com/office/drawing/2014/main" id="{F6498534-BF15-40CB-8078-C089F5333914}"/>
              </a:ext>
            </a:extLst>
          </p:cNvPr>
          <p:cNvSpPr txBox="1"/>
          <p:nvPr/>
        </p:nvSpPr>
        <p:spPr>
          <a:xfrm>
            <a:off x="13500805" y="3842295"/>
            <a:ext cx="1805302" cy="246221"/>
          </a:xfrm>
          <a:prstGeom prst="rect">
            <a:avLst/>
          </a:prstGeom>
          <a:noFill/>
          <a:ln>
            <a:noFill/>
          </a:ln>
          <a:effectLst/>
        </p:spPr>
        <p:txBody>
          <a:bodyPr wrap="none" rtlCol="0">
            <a:spAutoFit/>
          </a:bodyPr>
          <a:lstStyle/>
          <a:p>
            <a:r>
              <a:rPr lang="en-US" sz="1000" dirty="0">
                <a:solidFill>
                  <a:schemeClr val="bg1"/>
                </a:solidFill>
              </a:rPr>
              <a:t>Example Beam Suntory brands </a:t>
            </a:r>
          </a:p>
        </p:txBody>
      </p:sp>
      <p:pic>
        <p:nvPicPr>
          <p:cNvPr id="24" name="Picture 23">
            <a:extLst>
              <a:ext uri="{FF2B5EF4-FFF2-40B4-BE49-F238E27FC236}">
                <a16:creationId xmlns="" xmlns:a16="http://schemas.microsoft.com/office/drawing/2014/main" id="{7266E1DA-2510-489E-9FA0-21557CE58767}"/>
              </a:ext>
            </a:extLst>
          </p:cNvPr>
          <p:cNvPicPr>
            <a:picLocks noChangeAspect="1"/>
          </p:cNvPicPr>
          <p:nvPr/>
        </p:nvPicPr>
        <p:blipFill>
          <a:blip r:embed="rId14"/>
          <a:stretch>
            <a:fillRect/>
          </a:stretch>
        </p:blipFill>
        <p:spPr>
          <a:xfrm>
            <a:off x="18058186" y="4007901"/>
            <a:ext cx="5522570" cy="1481328"/>
          </a:xfrm>
          <a:prstGeom prst="rect">
            <a:avLst/>
          </a:prstGeom>
          <a:ln>
            <a:noFill/>
          </a:ln>
          <a:effectLst/>
        </p:spPr>
      </p:pic>
      <p:pic>
        <p:nvPicPr>
          <p:cNvPr id="28" name="Picture 27">
            <a:extLst>
              <a:ext uri="{FF2B5EF4-FFF2-40B4-BE49-F238E27FC236}">
                <a16:creationId xmlns="" xmlns:a16="http://schemas.microsoft.com/office/drawing/2014/main" id="{24EA6407-4206-47CA-9671-E2784F592914}"/>
              </a:ext>
            </a:extLst>
          </p:cNvPr>
          <p:cNvPicPr>
            <a:picLocks noChangeAspect="1"/>
          </p:cNvPicPr>
          <p:nvPr/>
        </p:nvPicPr>
        <p:blipFill>
          <a:blip r:embed="rId15"/>
          <a:stretch>
            <a:fillRect/>
          </a:stretch>
        </p:blipFill>
        <p:spPr>
          <a:xfrm>
            <a:off x="18058186" y="5728836"/>
            <a:ext cx="898482" cy="842690"/>
          </a:xfrm>
          <a:prstGeom prst="rect">
            <a:avLst/>
          </a:prstGeom>
          <a:ln>
            <a:noFill/>
          </a:ln>
          <a:effectLst/>
        </p:spPr>
      </p:pic>
      <p:pic>
        <p:nvPicPr>
          <p:cNvPr id="29" name="Picture 28">
            <a:extLst>
              <a:ext uri="{FF2B5EF4-FFF2-40B4-BE49-F238E27FC236}">
                <a16:creationId xmlns="" xmlns:a16="http://schemas.microsoft.com/office/drawing/2014/main" id="{65672FDC-7FF2-4C09-907D-0FD1A3675D4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583559" y="5741513"/>
            <a:ext cx="949059" cy="830013"/>
          </a:xfrm>
          <a:prstGeom prst="rect">
            <a:avLst/>
          </a:prstGeom>
          <a:ln>
            <a:noFill/>
          </a:ln>
          <a:effectLst/>
        </p:spPr>
      </p:pic>
      <p:pic>
        <p:nvPicPr>
          <p:cNvPr id="30" name="Picture 29">
            <a:extLst>
              <a:ext uri="{FF2B5EF4-FFF2-40B4-BE49-F238E27FC236}">
                <a16:creationId xmlns="" xmlns:a16="http://schemas.microsoft.com/office/drawing/2014/main" id="{E5A3C6CA-11FD-4E3E-ABF6-F30A7E8A3A0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320661" y="5730312"/>
            <a:ext cx="995021" cy="841248"/>
          </a:xfrm>
          <a:prstGeom prst="rect">
            <a:avLst/>
          </a:prstGeom>
          <a:ln>
            <a:noFill/>
          </a:ln>
          <a:effectLst/>
        </p:spPr>
      </p:pic>
      <p:pic>
        <p:nvPicPr>
          <p:cNvPr id="31" name="Picture 30">
            <a:extLst>
              <a:ext uri="{FF2B5EF4-FFF2-40B4-BE49-F238E27FC236}">
                <a16:creationId xmlns="" xmlns:a16="http://schemas.microsoft.com/office/drawing/2014/main" id="{A2A26E32-53E9-48E2-8C98-D77F880E9BCE}"/>
              </a:ext>
            </a:extLst>
          </p:cNvPr>
          <p:cNvPicPr>
            <a:picLocks noChangeAspect="1"/>
          </p:cNvPicPr>
          <p:nvPr/>
        </p:nvPicPr>
        <p:blipFill>
          <a:blip r:embed="rId18"/>
          <a:stretch>
            <a:fillRect/>
          </a:stretch>
        </p:blipFill>
        <p:spPr>
          <a:xfrm>
            <a:off x="21870902" y="5730312"/>
            <a:ext cx="763488" cy="841248"/>
          </a:xfrm>
          <a:prstGeom prst="rect">
            <a:avLst/>
          </a:prstGeom>
          <a:ln>
            <a:noFill/>
          </a:ln>
          <a:effectLst/>
        </p:spPr>
      </p:pic>
      <p:pic>
        <p:nvPicPr>
          <p:cNvPr id="32" name="Picture 31">
            <a:extLst>
              <a:ext uri="{FF2B5EF4-FFF2-40B4-BE49-F238E27FC236}">
                <a16:creationId xmlns="" xmlns:a16="http://schemas.microsoft.com/office/drawing/2014/main" id="{3B20767F-E342-489E-B9B0-ADFB3DDDA7E4}"/>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l="15145" r="15009"/>
          <a:stretch/>
        </p:blipFill>
        <p:spPr>
          <a:xfrm>
            <a:off x="22817268" y="5724402"/>
            <a:ext cx="763488" cy="841248"/>
          </a:xfrm>
          <a:prstGeom prst="rect">
            <a:avLst/>
          </a:prstGeom>
          <a:ln>
            <a:noFill/>
          </a:ln>
          <a:effectLst/>
        </p:spPr>
      </p:pic>
      <p:sp>
        <p:nvSpPr>
          <p:cNvPr id="33" name="TextBox 32">
            <a:extLst>
              <a:ext uri="{FF2B5EF4-FFF2-40B4-BE49-F238E27FC236}">
                <a16:creationId xmlns="" xmlns:a16="http://schemas.microsoft.com/office/drawing/2014/main" id="{689CD062-52C5-4FF2-A57C-927E9C492730}"/>
              </a:ext>
            </a:extLst>
          </p:cNvPr>
          <p:cNvSpPr txBox="1"/>
          <p:nvPr/>
        </p:nvSpPr>
        <p:spPr>
          <a:xfrm>
            <a:off x="20294530" y="6649298"/>
            <a:ext cx="1483098" cy="246221"/>
          </a:xfrm>
          <a:prstGeom prst="rect">
            <a:avLst/>
          </a:prstGeom>
          <a:noFill/>
          <a:ln>
            <a:noFill/>
          </a:ln>
          <a:effectLst/>
        </p:spPr>
        <p:txBody>
          <a:bodyPr wrap="none" rtlCol="0">
            <a:spAutoFit/>
          </a:bodyPr>
          <a:lstStyle/>
          <a:p>
            <a:r>
              <a:rPr lang="en-US" sz="1000" dirty="0">
                <a:solidFill>
                  <a:schemeClr val="bg1"/>
                </a:solidFill>
              </a:rPr>
              <a:t>Example PepsiCo brands </a:t>
            </a:r>
          </a:p>
        </p:txBody>
      </p:sp>
      <p:pic>
        <p:nvPicPr>
          <p:cNvPr id="18" name="Picture 17">
            <a:extLst>
              <a:ext uri="{FF2B5EF4-FFF2-40B4-BE49-F238E27FC236}">
                <a16:creationId xmlns="" xmlns:a16="http://schemas.microsoft.com/office/drawing/2014/main" id="{185F6BED-76D3-463C-AC4F-B01455659540}"/>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482916" y="7709804"/>
            <a:ext cx="5454599" cy="1500214"/>
          </a:xfrm>
          <a:prstGeom prst="rect">
            <a:avLst/>
          </a:prstGeom>
          <a:ln>
            <a:noFill/>
          </a:ln>
          <a:effectLst/>
        </p:spPr>
      </p:pic>
      <p:pic>
        <p:nvPicPr>
          <p:cNvPr id="21" name="Picture 20">
            <a:extLst>
              <a:ext uri="{FF2B5EF4-FFF2-40B4-BE49-F238E27FC236}">
                <a16:creationId xmlns="" xmlns:a16="http://schemas.microsoft.com/office/drawing/2014/main" id="{EB85ED95-9C65-4026-A586-1ABDBA1E36A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4030061" y="9395756"/>
            <a:ext cx="1042584" cy="632956"/>
          </a:xfrm>
          <a:prstGeom prst="rect">
            <a:avLst/>
          </a:prstGeom>
          <a:ln>
            <a:noFill/>
          </a:ln>
          <a:effectLst/>
        </p:spPr>
      </p:pic>
      <p:pic>
        <p:nvPicPr>
          <p:cNvPr id="22" name="Picture 21">
            <a:extLst>
              <a:ext uri="{FF2B5EF4-FFF2-40B4-BE49-F238E27FC236}">
                <a16:creationId xmlns="" xmlns:a16="http://schemas.microsoft.com/office/drawing/2014/main" id="{BA8B5C74-DF92-49AE-BE3A-B0615E59786A}"/>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t="20946" b="21090"/>
          <a:stretch/>
        </p:blipFill>
        <p:spPr>
          <a:xfrm>
            <a:off x="11159066" y="9420846"/>
            <a:ext cx="1057912" cy="615026"/>
          </a:xfrm>
          <a:prstGeom prst="rect">
            <a:avLst/>
          </a:prstGeom>
          <a:ln>
            <a:noFill/>
          </a:ln>
          <a:effectLst/>
        </p:spPr>
      </p:pic>
      <p:pic>
        <p:nvPicPr>
          <p:cNvPr id="23" name="Picture 22">
            <a:extLst>
              <a:ext uri="{FF2B5EF4-FFF2-40B4-BE49-F238E27FC236}">
                <a16:creationId xmlns="" xmlns:a16="http://schemas.microsoft.com/office/drawing/2014/main" id="{EAAAB794-C5BA-43C7-A382-C3CF4C91EDF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2551638" y="9398883"/>
            <a:ext cx="1143763" cy="632956"/>
          </a:xfrm>
          <a:prstGeom prst="rect">
            <a:avLst/>
          </a:prstGeom>
          <a:ln>
            <a:noFill/>
          </a:ln>
          <a:effectLst/>
        </p:spPr>
      </p:pic>
      <p:sp>
        <p:nvSpPr>
          <p:cNvPr id="27" name="TextBox 26">
            <a:extLst>
              <a:ext uri="{FF2B5EF4-FFF2-40B4-BE49-F238E27FC236}">
                <a16:creationId xmlns="" xmlns:a16="http://schemas.microsoft.com/office/drawing/2014/main" id="{FB0068C2-9EC3-487B-B2BA-FC2944EAFE8B}"/>
              </a:ext>
            </a:extLst>
          </p:cNvPr>
          <p:cNvSpPr txBox="1"/>
          <p:nvPr/>
        </p:nvSpPr>
        <p:spPr>
          <a:xfrm>
            <a:off x="13209182" y="10087368"/>
            <a:ext cx="1402947" cy="246221"/>
          </a:xfrm>
          <a:prstGeom prst="rect">
            <a:avLst/>
          </a:prstGeom>
          <a:noFill/>
          <a:ln>
            <a:noFill/>
          </a:ln>
          <a:effectLst/>
        </p:spPr>
        <p:txBody>
          <a:bodyPr wrap="none" rtlCol="0">
            <a:spAutoFit/>
          </a:bodyPr>
          <a:lstStyle/>
          <a:p>
            <a:r>
              <a:rPr lang="en-US" sz="1000" dirty="0">
                <a:solidFill>
                  <a:schemeClr val="bg1"/>
                </a:solidFill>
              </a:rPr>
              <a:t>Example Diageo brands</a:t>
            </a:r>
          </a:p>
        </p:txBody>
      </p:sp>
      <p:pic>
        <p:nvPicPr>
          <p:cNvPr id="2" name="Picture 1">
            <a:extLst>
              <a:ext uri="{FF2B5EF4-FFF2-40B4-BE49-F238E27FC236}">
                <a16:creationId xmlns="" xmlns:a16="http://schemas.microsoft.com/office/drawing/2014/main" id="{33156B04-6A85-4017-8834-9FE231E6870B}"/>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15268954" y="9402543"/>
            <a:ext cx="1756806" cy="629296"/>
          </a:xfrm>
          <a:prstGeom prst="rect">
            <a:avLst/>
          </a:prstGeom>
          <a:ln>
            <a:noFill/>
          </a:ln>
          <a:effectLst/>
        </p:spPr>
      </p:pic>
      <p:pic>
        <p:nvPicPr>
          <p:cNvPr id="36" name="Picture 35">
            <a:extLst>
              <a:ext uri="{FF2B5EF4-FFF2-40B4-BE49-F238E27FC236}">
                <a16:creationId xmlns="" xmlns:a16="http://schemas.microsoft.com/office/drawing/2014/main" id="{0E87514D-8235-4B9F-B7CA-15992EFBE6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39050" y="3003535"/>
            <a:ext cx="825312" cy="825312"/>
          </a:xfrm>
          <a:prstGeom prst="rect">
            <a:avLst/>
          </a:prstGeom>
          <a:blipFill dpi="0" rotWithShape="1">
            <a:blip r:embed="rId6"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37" name="Picture 36">
            <a:extLst>
              <a:ext uri="{FF2B5EF4-FFF2-40B4-BE49-F238E27FC236}">
                <a16:creationId xmlns="" xmlns:a16="http://schemas.microsoft.com/office/drawing/2014/main" id="{5613F269-3807-435D-A694-019C07281B9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982777" y="2986403"/>
            <a:ext cx="1158180" cy="838760"/>
          </a:xfrm>
          <a:prstGeom prst="rect">
            <a:avLst/>
          </a:prstGeom>
          <a:blipFill dpi="0" rotWithShape="1">
            <a:blip r:embed="rId8"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38" name="Picture 37">
            <a:extLst>
              <a:ext uri="{FF2B5EF4-FFF2-40B4-BE49-F238E27FC236}">
                <a16:creationId xmlns="" xmlns:a16="http://schemas.microsoft.com/office/drawing/2014/main" id="{7B8917FE-E61F-4612-89DA-DF2B1B29EB3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21290" y="3003535"/>
            <a:ext cx="1119788" cy="838760"/>
          </a:xfrm>
          <a:prstGeom prst="rect">
            <a:avLst/>
          </a:prstGeom>
          <a:blipFill dpi="0" rotWithShape="1">
            <a:blip r:embed="rId10"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39" name="Picture 38">
            <a:extLst>
              <a:ext uri="{FF2B5EF4-FFF2-40B4-BE49-F238E27FC236}">
                <a16:creationId xmlns="" xmlns:a16="http://schemas.microsoft.com/office/drawing/2014/main" id="{9F845534-C57B-4745-98B5-36AAF73C365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3935" b="18662"/>
          <a:stretch/>
        </p:blipFill>
        <p:spPr>
          <a:xfrm>
            <a:off x="11915656" y="2986403"/>
            <a:ext cx="1101484" cy="824438"/>
          </a:xfrm>
          <a:prstGeom prst="rect">
            <a:avLst/>
          </a:prstGeom>
          <a:blipFill dpi="0" rotWithShape="1">
            <a:blip r:embed="rId12" cstate="email">
              <a:alphaModFix amt="84000"/>
              <a:extLst>
                <a:ext uri="{28A0092B-C50C-407E-A947-70E740481C1C}">
                  <a14:useLocalDpi xmlns:a14="http://schemas.microsoft.com/office/drawing/2010/main"/>
                </a:ext>
              </a:extLst>
            </a:blip>
            <a:srcRect/>
            <a:stretch>
              <a:fillRect t="203"/>
            </a:stretch>
          </a:blipFill>
          <a:ln>
            <a:noFill/>
          </a:ln>
          <a:effectLst/>
        </p:spPr>
      </p:pic>
      <p:pic>
        <p:nvPicPr>
          <p:cNvPr id="40" name="Picture 39">
            <a:extLst>
              <a:ext uri="{FF2B5EF4-FFF2-40B4-BE49-F238E27FC236}">
                <a16:creationId xmlns="" xmlns:a16="http://schemas.microsoft.com/office/drawing/2014/main" id="{ED114DFA-B3DB-4844-9A7D-7B705CAAFA70}"/>
              </a:ext>
            </a:extLst>
          </p:cNvPr>
          <p:cNvPicPr>
            <a:picLocks noChangeAspect="1"/>
          </p:cNvPicPr>
          <p:nvPr/>
        </p:nvPicPr>
        <p:blipFill>
          <a:blip r:embed="rId14"/>
          <a:stretch>
            <a:fillRect/>
          </a:stretch>
        </p:blipFill>
        <p:spPr>
          <a:xfrm>
            <a:off x="18072938" y="4007901"/>
            <a:ext cx="5522570" cy="1481328"/>
          </a:xfrm>
          <a:prstGeom prst="rect">
            <a:avLst/>
          </a:prstGeom>
          <a:blipFill dpi="0" rotWithShape="1">
            <a:blip r:embed="rId25" cstate="email">
              <a:alphaModFix amt="30000"/>
              <a:extLst>
                <a:ext uri="{28A0092B-C50C-407E-A947-70E740481C1C}">
                  <a14:useLocalDpi xmlns:a14="http://schemas.microsoft.com/office/drawing/2010/main"/>
                </a:ext>
              </a:extLst>
            </a:blip>
            <a:srcRect/>
            <a:stretch>
              <a:fillRect t="203"/>
            </a:stretch>
          </a:blipFill>
          <a:ln>
            <a:solidFill>
              <a:schemeClr val="tx1"/>
            </a:solidFill>
          </a:ln>
          <a:effectLst/>
        </p:spPr>
      </p:pic>
      <p:pic>
        <p:nvPicPr>
          <p:cNvPr id="41" name="Picture 40">
            <a:extLst>
              <a:ext uri="{FF2B5EF4-FFF2-40B4-BE49-F238E27FC236}">
                <a16:creationId xmlns="" xmlns:a16="http://schemas.microsoft.com/office/drawing/2014/main" id="{0D0A8850-95DC-43A3-A393-C0EC6088BE85}"/>
              </a:ext>
            </a:extLst>
          </p:cNvPr>
          <p:cNvPicPr>
            <a:picLocks noChangeAspect="1"/>
          </p:cNvPicPr>
          <p:nvPr/>
        </p:nvPicPr>
        <p:blipFill>
          <a:blip r:embed="rId15"/>
          <a:stretch>
            <a:fillRect/>
          </a:stretch>
        </p:blipFill>
        <p:spPr>
          <a:xfrm>
            <a:off x="18072938" y="5728836"/>
            <a:ext cx="898482" cy="842690"/>
          </a:xfrm>
          <a:prstGeom prst="rect">
            <a:avLst/>
          </a:prstGeom>
          <a:ln>
            <a:noFill/>
          </a:ln>
          <a:effectLst/>
        </p:spPr>
      </p:pic>
      <p:pic>
        <p:nvPicPr>
          <p:cNvPr id="42" name="Picture 41">
            <a:extLst>
              <a:ext uri="{FF2B5EF4-FFF2-40B4-BE49-F238E27FC236}">
                <a16:creationId xmlns="" xmlns:a16="http://schemas.microsoft.com/office/drawing/2014/main" id="{E9B7298B-CD7C-48B6-BD84-81F3EC4A2B5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598311" y="5741513"/>
            <a:ext cx="949059" cy="830013"/>
          </a:xfrm>
          <a:prstGeom prst="rect">
            <a:avLst/>
          </a:prstGeom>
          <a:ln>
            <a:noFill/>
          </a:ln>
          <a:effectLst/>
        </p:spPr>
      </p:pic>
      <p:pic>
        <p:nvPicPr>
          <p:cNvPr id="43" name="Picture 42">
            <a:extLst>
              <a:ext uri="{FF2B5EF4-FFF2-40B4-BE49-F238E27FC236}">
                <a16:creationId xmlns="" xmlns:a16="http://schemas.microsoft.com/office/drawing/2014/main" id="{0619B855-007F-41D4-A2A6-5F0FE694A67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335413" y="5730312"/>
            <a:ext cx="995021" cy="841248"/>
          </a:xfrm>
          <a:prstGeom prst="rect">
            <a:avLst/>
          </a:prstGeom>
          <a:ln>
            <a:noFill/>
          </a:ln>
          <a:effectLst/>
        </p:spPr>
      </p:pic>
      <p:pic>
        <p:nvPicPr>
          <p:cNvPr id="44" name="Picture 43">
            <a:extLst>
              <a:ext uri="{FF2B5EF4-FFF2-40B4-BE49-F238E27FC236}">
                <a16:creationId xmlns="" xmlns:a16="http://schemas.microsoft.com/office/drawing/2014/main" id="{FE7CA014-F909-461D-9CA3-43B02EE96493}"/>
              </a:ext>
            </a:extLst>
          </p:cNvPr>
          <p:cNvPicPr>
            <a:picLocks noChangeAspect="1"/>
          </p:cNvPicPr>
          <p:nvPr/>
        </p:nvPicPr>
        <p:blipFill>
          <a:blip r:embed="rId18"/>
          <a:stretch>
            <a:fillRect/>
          </a:stretch>
        </p:blipFill>
        <p:spPr>
          <a:xfrm>
            <a:off x="21885654" y="5730312"/>
            <a:ext cx="763488" cy="841248"/>
          </a:xfrm>
          <a:prstGeom prst="rect">
            <a:avLst/>
          </a:prstGeom>
          <a:ln>
            <a:noFill/>
          </a:ln>
          <a:effectLst/>
        </p:spPr>
      </p:pic>
      <p:pic>
        <p:nvPicPr>
          <p:cNvPr id="45" name="Picture 44">
            <a:extLst>
              <a:ext uri="{FF2B5EF4-FFF2-40B4-BE49-F238E27FC236}">
                <a16:creationId xmlns="" xmlns:a16="http://schemas.microsoft.com/office/drawing/2014/main" id="{CFA82892-4BA0-4BCD-A0B9-C4B1FC5456BD}"/>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l="15145" r="15009"/>
          <a:stretch/>
        </p:blipFill>
        <p:spPr>
          <a:xfrm>
            <a:off x="22832020" y="5724402"/>
            <a:ext cx="763488" cy="841248"/>
          </a:xfrm>
          <a:prstGeom prst="rect">
            <a:avLst/>
          </a:prstGeom>
          <a:ln>
            <a:noFill/>
          </a:ln>
          <a:effectLst/>
        </p:spPr>
      </p:pic>
      <p:pic>
        <p:nvPicPr>
          <p:cNvPr id="46" name="Picture 45">
            <a:extLst>
              <a:ext uri="{FF2B5EF4-FFF2-40B4-BE49-F238E27FC236}">
                <a16:creationId xmlns="" xmlns:a16="http://schemas.microsoft.com/office/drawing/2014/main" id="{8863F731-D65E-4302-86E5-3512AC83C901}"/>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497668" y="7709804"/>
            <a:ext cx="5454599" cy="1500214"/>
          </a:xfrm>
          <a:prstGeom prst="rect">
            <a:avLst/>
          </a:prstGeom>
          <a:ln>
            <a:solidFill>
              <a:schemeClr val="tx1"/>
            </a:solidFill>
          </a:ln>
          <a:effectLst/>
        </p:spPr>
      </p:pic>
      <p:sp>
        <p:nvSpPr>
          <p:cNvPr id="47" name="TextBox 46">
            <a:extLst>
              <a:ext uri="{FF2B5EF4-FFF2-40B4-BE49-F238E27FC236}">
                <a16:creationId xmlns="" xmlns:a16="http://schemas.microsoft.com/office/drawing/2014/main" id="{D2128260-3A02-43F7-8E50-4DEC3903C348}"/>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28</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48" name="Picture 47">
            <a:extLst>
              <a:ext uri="{FF2B5EF4-FFF2-40B4-BE49-F238E27FC236}">
                <a16:creationId xmlns="" xmlns:a16="http://schemas.microsoft.com/office/drawing/2014/main" id="{AC6BB9E4-45A3-402F-92A9-26D1E8264ABA}"/>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3" name="TextBox 2">
            <a:extLst>
              <a:ext uri="{FF2B5EF4-FFF2-40B4-BE49-F238E27FC236}">
                <a16:creationId xmlns="" xmlns:a16="http://schemas.microsoft.com/office/drawing/2014/main" id="{25E9E6FC-D060-4785-A024-FC72C021808D}"/>
              </a:ext>
            </a:extLst>
          </p:cNvPr>
          <p:cNvSpPr txBox="1"/>
          <p:nvPr/>
        </p:nvSpPr>
        <p:spPr>
          <a:xfrm>
            <a:off x="13580559" y="3889073"/>
            <a:ext cx="2076594" cy="276999"/>
          </a:xfrm>
          <a:prstGeom prst="rect">
            <a:avLst/>
          </a:prstGeom>
          <a:noFill/>
        </p:spPr>
        <p:txBody>
          <a:bodyPr wrap="none" rtlCol="0">
            <a:spAutoFit/>
          </a:bodyPr>
          <a:lstStyle/>
          <a:p>
            <a:r>
              <a:rPr lang="en-US" sz="1200" i="1" dirty="0"/>
              <a:t>Example Beam Suntory brands</a:t>
            </a:r>
          </a:p>
        </p:txBody>
      </p:sp>
      <p:sp>
        <p:nvSpPr>
          <p:cNvPr id="49" name="TextBox 48">
            <a:extLst>
              <a:ext uri="{FF2B5EF4-FFF2-40B4-BE49-F238E27FC236}">
                <a16:creationId xmlns="" xmlns:a16="http://schemas.microsoft.com/office/drawing/2014/main" id="{AEC34CA9-B236-4B9D-8865-882E33EDF3B1}"/>
              </a:ext>
            </a:extLst>
          </p:cNvPr>
          <p:cNvSpPr txBox="1"/>
          <p:nvPr/>
        </p:nvSpPr>
        <p:spPr>
          <a:xfrm>
            <a:off x="19832923" y="6690843"/>
            <a:ext cx="1673215" cy="276999"/>
          </a:xfrm>
          <a:prstGeom prst="rect">
            <a:avLst/>
          </a:prstGeom>
          <a:noFill/>
        </p:spPr>
        <p:txBody>
          <a:bodyPr wrap="none" rtlCol="0">
            <a:spAutoFit/>
          </a:bodyPr>
          <a:lstStyle/>
          <a:p>
            <a:r>
              <a:rPr lang="en-US" sz="1200" i="1" dirty="0"/>
              <a:t>Example </a:t>
            </a:r>
            <a:r>
              <a:rPr lang="en-US" sz="1200" i="1" dirty="0" err="1"/>
              <a:t>Pepsico</a:t>
            </a:r>
            <a:r>
              <a:rPr lang="en-US" sz="1200" i="1" dirty="0"/>
              <a:t> brands</a:t>
            </a:r>
          </a:p>
        </p:txBody>
      </p:sp>
      <p:sp>
        <p:nvSpPr>
          <p:cNvPr id="50" name="TextBox 49">
            <a:extLst>
              <a:ext uri="{FF2B5EF4-FFF2-40B4-BE49-F238E27FC236}">
                <a16:creationId xmlns="" xmlns:a16="http://schemas.microsoft.com/office/drawing/2014/main" id="{87B5252B-F627-4B3C-A8E3-B45460CA31AF}"/>
              </a:ext>
            </a:extLst>
          </p:cNvPr>
          <p:cNvSpPr txBox="1"/>
          <p:nvPr/>
        </p:nvSpPr>
        <p:spPr>
          <a:xfrm>
            <a:off x="13201317" y="10250618"/>
            <a:ext cx="1647887" cy="276999"/>
          </a:xfrm>
          <a:prstGeom prst="rect">
            <a:avLst/>
          </a:prstGeom>
          <a:noFill/>
        </p:spPr>
        <p:txBody>
          <a:bodyPr wrap="none" rtlCol="0">
            <a:spAutoFit/>
          </a:bodyPr>
          <a:lstStyle/>
          <a:p>
            <a:r>
              <a:rPr lang="en-US" sz="1200" i="1" dirty="0"/>
              <a:t>Example Diageo brands</a:t>
            </a:r>
          </a:p>
        </p:txBody>
      </p:sp>
    </p:spTree>
    <p:extLst>
      <p:ext uri="{BB962C8B-B14F-4D97-AF65-F5344CB8AC3E}">
        <p14:creationId xmlns:p14="http://schemas.microsoft.com/office/powerpoint/2010/main" val="407510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131175" cy="13716000"/>
          </a:xfrm>
          <a:prstGeom prst="rect">
            <a:avLst/>
          </a:prstGeom>
          <a:solidFill>
            <a:srgbClr val="0BAAAD"/>
          </a:solidFill>
          <a:ln>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3571784" y="13151922"/>
            <a:ext cx="815391" cy="553998"/>
          </a:xfrm>
          <a:prstGeom prst="rect">
            <a:avLst/>
          </a:prstGeom>
          <a:noFill/>
        </p:spPr>
        <p:txBody>
          <a:bodyPr wrap="square" rtlCol="0">
            <a:spAutoFit/>
          </a:bodyPr>
          <a:lstStyle/>
          <a:p>
            <a:pPr algn="ctr"/>
            <a:fld id="{E9BAD033-1638-B34E-BAC8-DEB32676E2C7}" type="slidenum">
              <a:rPr lang="en-US" sz="3000">
                <a:solidFill>
                  <a:srgbClr val="C0C1BF"/>
                </a:solidFill>
                <a:latin typeface="Trebuchet MS"/>
                <a:cs typeface="Trebuchet MS"/>
              </a:rPr>
              <a:pPr algn="ctr"/>
              <a:t>29</a:t>
            </a:fld>
            <a:endParaRPr lang="en-US" sz="3000"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
        <p:nvSpPr>
          <p:cNvPr id="16" name="TextBox 15"/>
          <p:cNvSpPr txBox="1"/>
          <p:nvPr/>
        </p:nvSpPr>
        <p:spPr>
          <a:xfrm>
            <a:off x="476250" y="3205256"/>
            <a:ext cx="7429500" cy="6001643"/>
          </a:xfrm>
          <a:prstGeom prst="rect">
            <a:avLst/>
          </a:prstGeom>
          <a:noFill/>
        </p:spPr>
        <p:txBody>
          <a:bodyPr wrap="square" rtlCol="0">
            <a:spAutoFit/>
          </a:bodyPr>
          <a:lstStyle/>
          <a:p>
            <a:r>
              <a:rPr lang="en-US" sz="4800" dirty="0">
                <a:solidFill>
                  <a:schemeClr val="bg1"/>
                </a:solidFill>
                <a:latin typeface="Trebuchet MS" panose="020B0603020202020204" pitchFamily="34" charset="0"/>
              </a:rPr>
              <a:t>In Order To Find Brand-Appropriate Content Some Marketers Have Reduced The Number Of Channels They Appear On, But Many Still Need To Go Thousands Deep To Get The Scale They Desire</a:t>
            </a:r>
          </a:p>
        </p:txBody>
      </p:sp>
      <p:cxnSp>
        <p:nvCxnSpPr>
          <p:cNvPr id="10" name="Straight Connector 9"/>
          <p:cNvCxnSpPr/>
          <p:nvPr/>
        </p:nvCxnSpPr>
        <p:spPr>
          <a:xfrm>
            <a:off x="9683896" y="5443807"/>
            <a:ext cx="11963660" cy="0"/>
          </a:xfrm>
          <a:prstGeom prst="line">
            <a:avLst/>
          </a:prstGeom>
          <a:ln w="41275">
            <a:solidFill>
              <a:srgbClr val="0BAAAD"/>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682360" y="8271123"/>
            <a:ext cx="11965196" cy="0"/>
          </a:xfrm>
          <a:prstGeom prst="line">
            <a:avLst/>
          </a:prstGeom>
          <a:ln w="41275">
            <a:solidFill>
              <a:srgbClr val="0BAAAD"/>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 xmlns:a16="http://schemas.microsoft.com/office/drawing/2014/main" id="{CC7A89DB-B195-4380-92C3-0C95F9D8C62C}"/>
              </a:ext>
            </a:extLst>
          </p:cNvPr>
          <p:cNvSpPr txBox="1"/>
          <p:nvPr/>
        </p:nvSpPr>
        <p:spPr>
          <a:xfrm>
            <a:off x="14923750" y="8939421"/>
            <a:ext cx="6395925" cy="1384995"/>
          </a:xfrm>
          <a:prstGeom prst="rect">
            <a:avLst/>
          </a:prstGeom>
          <a:noFill/>
        </p:spPr>
        <p:txBody>
          <a:bodyPr wrap="square" rtlCol="0">
            <a:spAutoFit/>
          </a:bodyPr>
          <a:lstStyle/>
          <a:p>
            <a:pPr algn="ctr"/>
            <a:r>
              <a:rPr lang="en-US" sz="2800" dirty="0">
                <a:latin typeface="Trebuchet MS" panose="020B0603020202020204" pitchFamily="34" charset="0"/>
              </a:rPr>
              <a:t>In attempts to find a scalable solution, JP Morgan Chase has whittled down its list from 400,000 channels to 3,000</a:t>
            </a:r>
          </a:p>
        </p:txBody>
      </p:sp>
      <p:pic>
        <p:nvPicPr>
          <p:cNvPr id="18" name="Picture 17">
            <a:extLst>
              <a:ext uri="{FF2B5EF4-FFF2-40B4-BE49-F238E27FC236}">
                <a16:creationId xmlns="" xmlns:a16="http://schemas.microsoft.com/office/drawing/2014/main" id="{CEF39585-AFF3-4EA4-AAB5-D612503347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26684" y="8732465"/>
            <a:ext cx="4114862" cy="1798906"/>
          </a:xfrm>
          <a:prstGeom prst="rect">
            <a:avLst/>
          </a:prstGeom>
          <a:ln>
            <a:noFill/>
          </a:ln>
          <a:effectLst/>
        </p:spPr>
      </p:pic>
      <p:sp>
        <p:nvSpPr>
          <p:cNvPr id="19" name="Rectangle 18">
            <a:extLst>
              <a:ext uri="{FF2B5EF4-FFF2-40B4-BE49-F238E27FC236}">
                <a16:creationId xmlns="" xmlns:a16="http://schemas.microsoft.com/office/drawing/2014/main" id="{B207DA68-0539-48B8-AB1B-4BAF013449FE}"/>
              </a:ext>
            </a:extLst>
          </p:cNvPr>
          <p:cNvSpPr/>
          <p:nvPr/>
        </p:nvSpPr>
        <p:spPr>
          <a:xfrm>
            <a:off x="14923750" y="3200769"/>
            <a:ext cx="6395925" cy="1815882"/>
          </a:xfrm>
          <a:prstGeom prst="rect">
            <a:avLst/>
          </a:prstGeom>
        </p:spPr>
        <p:txBody>
          <a:bodyPr wrap="square">
            <a:spAutoFit/>
          </a:bodyPr>
          <a:lstStyle/>
          <a:p>
            <a:pPr algn="ctr"/>
            <a:r>
              <a:rPr lang="en-US" sz="2800" dirty="0">
                <a:latin typeface="Trebuchet MS" panose="020B0603020202020204" pitchFamily="34" charset="0"/>
              </a:rPr>
              <a:t>Under Armor has begun “implementing additional filters and controls to ensure our brand presence on YouTube reflects our values”</a:t>
            </a:r>
          </a:p>
        </p:txBody>
      </p:sp>
      <p:pic>
        <p:nvPicPr>
          <p:cNvPr id="20" name="Picture 19">
            <a:extLst>
              <a:ext uri="{FF2B5EF4-FFF2-40B4-BE49-F238E27FC236}">
                <a16:creationId xmlns="" xmlns:a16="http://schemas.microsoft.com/office/drawing/2014/main" id="{30997759-B957-435F-AC8D-39D38665574E}"/>
              </a:ext>
            </a:extLst>
          </p:cNvPr>
          <p:cNvPicPr>
            <a:picLocks noChangeAspect="1"/>
          </p:cNvPicPr>
          <p:nvPr/>
        </p:nvPicPr>
        <p:blipFill>
          <a:blip r:embed="rId4"/>
          <a:stretch>
            <a:fillRect/>
          </a:stretch>
        </p:blipFill>
        <p:spPr>
          <a:xfrm>
            <a:off x="11180660" y="3173295"/>
            <a:ext cx="2206910" cy="1870830"/>
          </a:xfrm>
          <a:prstGeom prst="rect">
            <a:avLst/>
          </a:prstGeom>
          <a:ln>
            <a:noFill/>
          </a:ln>
          <a:effectLst/>
        </p:spPr>
      </p:pic>
      <p:sp>
        <p:nvSpPr>
          <p:cNvPr id="21" name="Rectangle 20">
            <a:extLst>
              <a:ext uri="{FF2B5EF4-FFF2-40B4-BE49-F238E27FC236}">
                <a16:creationId xmlns="" xmlns:a16="http://schemas.microsoft.com/office/drawing/2014/main" id="{BB671764-A9A6-4136-B29A-A62C087739E0}"/>
              </a:ext>
            </a:extLst>
          </p:cNvPr>
          <p:cNvSpPr/>
          <p:nvPr/>
        </p:nvSpPr>
        <p:spPr>
          <a:xfrm>
            <a:off x="14923750" y="6118991"/>
            <a:ext cx="6395925" cy="1384995"/>
          </a:xfrm>
          <a:prstGeom prst="rect">
            <a:avLst/>
          </a:prstGeom>
        </p:spPr>
        <p:txBody>
          <a:bodyPr wrap="square">
            <a:spAutoFit/>
          </a:bodyPr>
          <a:lstStyle/>
          <a:p>
            <a:pPr algn="ctr"/>
            <a:r>
              <a:rPr lang="en-US" sz="2800" dirty="0">
                <a:latin typeface="Trebuchet MS" panose="020B0603020202020204" pitchFamily="34" charset="0"/>
              </a:rPr>
              <a:t>P&amp;G has reduced the number of channels it advertises on from</a:t>
            </a:r>
          </a:p>
          <a:p>
            <a:pPr algn="ctr"/>
            <a:r>
              <a:rPr lang="en-US" sz="2800" dirty="0">
                <a:latin typeface="Trebuchet MS" panose="020B0603020202020204" pitchFamily="34" charset="0"/>
              </a:rPr>
              <a:t> 3 million to 10,000</a:t>
            </a:r>
          </a:p>
        </p:txBody>
      </p:sp>
      <p:pic>
        <p:nvPicPr>
          <p:cNvPr id="22" name="Picture 21">
            <a:extLst>
              <a:ext uri="{FF2B5EF4-FFF2-40B4-BE49-F238E27FC236}">
                <a16:creationId xmlns="" xmlns:a16="http://schemas.microsoft.com/office/drawing/2014/main" id="{E4E6FAD4-F28F-4712-9AE2-C1E366640B1B}"/>
              </a:ext>
            </a:extLst>
          </p:cNvPr>
          <p:cNvPicPr>
            <a:picLocks noChangeAspect="1"/>
          </p:cNvPicPr>
          <p:nvPr/>
        </p:nvPicPr>
        <p:blipFill>
          <a:blip r:embed="rId5"/>
          <a:stretch>
            <a:fillRect/>
          </a:stretch>
        </p:blipFill>
        <p:spPr>
          <a:xfrm>
            <a:off x="11285821" y="5813194"/>
            <a:ext cx="1996588" cy="1996588"/>
          </a:xfrm>
          <a:prstGeom prst="ellipse">
            <a:avLst/>
          </a:prstGeom>
          <a:ln>
            <a:noFill/>
          </a:ln>
          <a:effectLst/>
        </p:spPr>
      </p:pic>
    </p:spTree>
    <p:extLst>
      <p:ext uri="{BB962C8B-B14F-4D97-AF65-F5344CB8AC3E}">
        <p14:creationId xmlns:p14="http://schemas.microsoft.com/office/powerpoint/2010/main" val="294150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465320" y="933808"/>
            <a:ext cx="16489191" cy="1107996"/>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rebuchet MS"/>
                <a:ea typeface="+mn-ea"/>
                <a:cs typeface="Trebuchet MS"/>
              </a:rPr>
              <a:t>Risk Management</a:t>
            </a:r>
            <a:endParaRPr kumimoji="0" lang="en-US" sz="6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sp>
        <p:nvSpPr>
          <p:cNvPr id="29" name="TextBox 28">
            <a:extLst>
              <a:ext uri="{FF2B5EF4-FFF2-40B4-BE49-F238E27FC236}">
                <a16:creationId xmlns="" xmlns:a16="http://schemas.microsoft.com/office/drawing/2014/main" id="{C1FB06B0-AF94-4573-B3CA-D2FB94092903}"/>
              </a:ext>
            </a:extLst>
          </p:cNvPr>
          <p:cNvSpPr txBox="1"/>
          <p:nvPr/>
        </p:nvSpPr>
        <p:spPr>
          <a:xfrm>
            <a:off x="465320" y="3577614"/>
            <a:ext cx="7008142" cy="4708981"/>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A9AC"/>
                </a:solidFill>
                <a:effectLst/>
                <a:uLnTx/>
                <a:uFillTx/>
                <a:latin typeface="Trebuchet MS" panose="020B0603020202020204" pitchFamily="34" charset="0"/>
              </a:rPr>
              <a:t>With transparency one of Advertising’s most important issues</a:t>
            </a:r>
            <a:r>
              <a:rPr kumimoji="0" lang="en-US" sz="2600" b="0" i="0" u="none" strike="noStrike" kern="1200" cap="none" spc="0" normalizeH="0" baseline="0" noProof="0" dirty="0">
                <a:ln>
                  <a:noFill/>
                </a:ln>
                <a:solidFill>
                  <a:prstClr val="white"/>
                </a:solidFill>
                <a:effectLst/>
                <a:uLnTx/>
                <a:uFillTx/>
                <a:latin typeface="Trebuchet MS" panose="020B0603020202020204" pitchFamily="34" charset="0"/>
              </a:rPr>
              <a:t>, </a:t>
            </a:r>
            <a:r>
              <a:rPr kumimoji="0" lang="en-US" sz="2200" b="0" i="0" u="none" strike="noStrike" kern="1200" cap="none" spc="0" normalizeH="0" baseline="0" noProof="0" dirty="0">
                <a:ln>
                  <a:noFill/>
                </a:ln>
                <a:solidFill>
                  <a:prstClr val="white"/>
                </a:solidFill>
                <a:effectLst/>
                <a:uLnTx/>
                <a:uFillTx/>
                <a:latin typeface="Trebuchet MS" panose="020B0603020202020204" pitchFamily="34" charset="0"/>
              </a:rPr>
              <a:t>marketers demand their messaging appear within a brand-safe environment where they can exert control over their placements. However amidst all the talk about transparency and brand safety, many marketers continue to allow their ads to run on digital platforms that constantly put their brands in questionable environments. On many platforms, brand safety is a given, yet YouTube struggles to fix its issues despite the importance of creating brand-safe environments for their valued partners.</a:t>
            </a:r>
          </a:p>
          <a:p>
            <a:pPr marL="0" marR="0" lvl="0" indent="0" defTabSz="11723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ndParaRPr>
          </a:p>
        </p:txBody>
      </p:sp>
      <p:sp>
        <p:nvSpPr>
          <p:cNvPr id="6" name="TextBox 5">
            <a:extLst>
              <a:ext uri="{FF2B5EF4-FFF2-40B4-BE49-F238E27FC236}">
                <a16:creationId xmlns="" xmlns:a16="http://schemas.microsoft.com/office/drawing/2014/main" id="{5EDDEDCE-FD58-431A-AA9C-C4C7292C32D4}"/>
              </a:ext>
            </a:extLst>
          </p:cNvPr>
          <p:cNvSpPr txBox="1"/>
          <p:nvPr/>
        </p:nvSpPr>
        <p:spPr>
          <a:xfrm>
            <a:off x="1922963" y="8061697"/>
            <a:ext cx="20396810" cy="393954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A9AC"/>
              </a:solidFill>
              <a:effectLst/>
              <a:uLnTx/>
              <a:uFillTx/>
              <a:latin typeface="Trebuchet MS" panose="020B06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A9AC"/>
              </a:solidFill>
              <a:effectLst/>
              <a:uLnTx/>
              <a:uFillTx/>
              <a:latin typeface="Trebuchet MS" panose="020B06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A9AC"/>
                </a:solidFill>
                <a:effectLst/>
                <a:uLnTx/>
                <a:uFillTx/>
                <a:latin typeface="Trebuchet MS" panose="020B0603020202020204" pitchFamily="34" charset="0"/>
              </a:rPr>
              <a:t>YouTube is certainly a viable platform, but content and context matter</a:t>
            </a:r>
            <a:r>
              <a:rPr kumimoji="0" lang="en-US" sz="2200" b="0" i="0" u="none" strike="noStrike" kern="1200" cap="none" spc="0" normalizeH="0" baseline="0" noProof="0" dirty="0">
                <a:ln>
                  <a:noFill/>
                </a:ln>
                <a:solidFill>
                  <a:prstClr val="white"/>
                </a:solidFill>
                <a:effectLst/>
                <a:uLnTx/>
                <a:uFillTx/>
                <a:latin typeface="Trebuchet MS" panose="020B0603020202020204" pitchFamily="34" charset="0"/>
              </a:rPr>
              <a:t>. Marketers must be vigilant about protecting their brand. Most, if not all, other media platforms guarantee brand safety as advertiser control over placements is standard operating procedure. We therefore explored how realistic it is that YouTube will be able to guarantee brand safety in the short-term. To answer this, we took a deep-dive into the following questions:</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rPr>
              <a:t> </a:t>
            </a:r>
            <a:r>
              <a:rPr kumimoji="0" lang="en-US" sz="2600" b="1" u="none" strike="noStrike" kern="1200" cap="none" spc="0" normalizeH="0" baseline="0" noProof="0" dirty="0">
                <a:ln>
                  <a:noFill/>
                </a:ln>
                <a:solidFill>
                  <a:srgbClr val="00A9AC"/>
                </a:solidFill>
                <a:effectLst/>
                <a:uLnTx/>
                <a:uFillTx/>
                <a:latin typeface="Trebuchet MS" panose="020B0603020202020204" pitchFamily="34" charset="0"/>
              </a:rPr>
              <a:t>Why is ensuring brand safety such a challenge on YouTube?</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600" b="1" u="none" strike="noStrike" kern="1200" cap="none" spc="0" normalizeH="0" baseline="0" noProof="0" dirty="0">
                <a:ln>
                  <a:noFill/>
                </a:ln>
                <a:solidFill>
                  <a:srgbClr val="00A9AC"/>
                </a:solidFill>
                <a:effectLst/>
                <a:uLnTx/>
                <a:uFillTx/>
                <a:latin typeface="Trebuchet MS" panose="020B0603020202020204" pitchFamily="34" charset="0"/>
              </a:rPr>
              <a:t>Where do these threats to brand safety exist?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600" b="1" u="none" strike="noStrike" kern="1200" cap="none" spc="0" normalizeH="0" baseline="0" noProof="0" dirty="0">
                <a:ln>
                  <a:noFill/>
                </a:ln>
                <a:solidFill>
                  <a:srgbClr val="00A9AC"/>
                </a:solidFill>
                <a:effectLst/>
                <a:uLnTx/>
                <a:uFillTx/>
                <a:latin typeface="Trebuchet MS" panose="020B0603020202020204" pitchFamily="34" charset="0"/>
              </a:rPr>
              <a:t>What are the implications for brands?</a:t>
            </a:r>
            <a:endParaRPr kumimoji="0" lang="en-US" sz="2600" b="1" u="none" strike="noStrike" kern="1200" cap="none" spc="0" normalizeH="0" baseline="0" noProof="0" dirty="0">
              <a:ln>
                <a:noFill/>
              </a:ln>
              <a:solidFill>
                <a:prstClr val="white"/>
              </a:solidFill>
              <a:effectLst/>
              <a:uLnTx/>
              <a:uFillTx/>
              <a:latin typeface="Trebuchet MS" panose="020B0603020202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2600" b="1" dirty="0">
                <a:solidFill>
                  <a:srgbClr val="00A9AC"/>
                </a:solidFill>
                <a:latin typeface="Trebuchet MS" panose="020B0603020202020204" pitchFamily="34" charset="0"/>
              </a:rPr>
              <a:t>A</a:t>
            </a:r>
            <a:r>
              <a:rPr kumimoji="0" lang="en-US" sz="2600" b="1" u="none" strike="noStrike" kern="1200" cap="none" spc="0" normalizeH="0" baseline="0" noProof="0" dirty="0">
                <a:ln>
                  <a:noFill/>
                </a:ln>
                <a:solidFill>
                  <a:srgbClr val="00A9AC"/>
                </a:solidFill>
                <a:effectLst/>
                <a:uLnTx/>
                <a:uFillTx/>
                <a:latin typeface="Trebuchet MS" panose="020B0603020202020204" pitchFamily="34" charset="0"/>
              </a:rPr>
              <a:t>re there opportunities on YouTube to advertise within premium, brand safe content at scale?</a:t>
            </a:r>
          </a:p>
        </p:txBody>
      </p:sp>
      <p:sp>
        <p:nvSpPr>
          <p:cNvPr id="7" name="TextBox 6">
            <a:extLst>
              <a:ext uri="{FF2B5EF4-FFF2-40B4-BE49-F238E27FC236}">
                <a16:creationId xmlns="" xmlns:a16="http://schemas.microsoft.com/office/drawing/2014/main" id="{77D9A965-91AD-4871-985E-A01DB383C326}"/>
              </a:ext>
            </a:extLst>
          </p:cNvPr>
          <p:cNvSpPr txBox="1"/>
          <p:nvPr/>
        </p:nvSpPr>
        <p:spPr>
          <a:xfrm>
            <a:off x="8617297" y="3269838"/>
            <a:ext cx="7008142" cy="3693319"/>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ndParaRPr>
          </a:p>
          <a:p>
            <a:pPr marL="0" marR="0" lvl="0" indent="0"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A9AC"/>
                </a:solidFill>
                <a:effectLst/>
                <a:uLnTx/>
                <a:uFillTx/>
                <a:latin typeface="Trebuchet MS" panose="020B0603020202020204" pitchFamily="34" charset="0"/>
              </a:rPr>
              <a:t>YouTube has been under continued scrutiny </a:t>
            </a:r>
            <a:r>
              <a:rPr kumimoji="0" lang="en-US" sz="2200" b="0" i="0" u="none" strike="noStrike" kern="1200" cap="none" spc="0" normalizeH="0" baseline="0" noProof="0" dirty="0">
                <a:ln>
                  <a:noFill/>
                </a:ln>
                <a:solidFill>
                  <a:prstClr val="white"/>
                </a:solidFill>
                <a:effectLst/>
                <a:uLnTx/>
                <a:uFillTx/>
                <a:latin typeface="Trebuchet MS" panose="020B0603020202020204" pitchFamily="34" charset="0"/>
              </a:rPr>
              <a:t>for allowing a host of inappropriate videos to live on its platform as many marketers object to their advertisements appearing adjacent to this unsavory content. YouTube has made repeated efforts at ensuring a more brand-safe environment, however with 400 hours of video uploaded every minute, it is certainly a daunting task to regulate, monitor and control all content.  </a:t>
            </a:r>
          </a:p>
        </p:txBody>
      </p:sp>
      <p:sp>
        <p:nvSpPr>
          <p:cNvPr id="8" name="TextBox 7">
            <a:extLst>
              <a:ext uri="{FF2B5EF4-FFF2-40B4-BE49-F238E27FC236}">
                <a16:creationId xmlns="" xmlns:a16="http://schemas.microsoft.com/office/drawing/2014/main" id="{5DA25562-2298-4692-952D-DA39733E72AE}"/>
              </a:ext>
            </a:extLst>
          </p:cNvPr>
          <p:cNvSpPr txBox="1"/>
          <p:nvPr/>
        </p:nvSpPr>
        <p:spPr>
          <a:xfrm>
            <a:off x="16419105" y="3269838"/>
            <a:ext cx="7008142" cy="4339650"/>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ndParaRPr>
          </a:p>
          <a:p>
            <a:pPr marL="0" marR="0" lvl="0" indent="0" defTabSz="117239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rebuchet MS" panose="020B0603020202020204" pitchFamily="34" charset="0"/>
              </a:rPr>
              <a:t>In response to this heightened scrutiny of content, many advertisers have pared down their list of acceptable YouTube channels considerably… some going from millions down to a few thousand.  But is that enough? </a:t>
            </a:r>
            <a:r>
              <a:rPr kumimoji="0" lang="en-US" sz="2600" b="0" i="0" u="none" strike="noStrike" kern="1200" cap="none" spc="0" normalizeH="0" baseline="0" noProof="0" dirty="0">
                <a:ln>
                  <a:noFill/>
                </a:ln>
                <a:solidFill>
                  <a:prstClr val="white"/>
                </a:solidFill>
                <a:effectLst/>
                <a:uLnTx/>
                <a:uFillTx/>
                <a:latin typeface="Trebuchet MS" panose="020B0603020202020204" pitchFamily="34" charset="0"/>
              </a:rPr>
              <a:t> </a:t>
            </a:r>
            <a:r>
              <a:rPr kumimoji="0" lang="en-US" sz="2600" b="1" i="0" u="none" strike="noStrike" kern="1200" cap="none" spc="0" normalizeH="0" baseline="0" noProof="0" dirty="0">
                <a:ln>
                  <a:noFill/>
                </a:ln>
                <a:solidFill>
                  <a:srgbClr val="00A9AC"/>
                </a:solidFill>
                <a:effectLst/>
                <a:uLnTx/>
                <a:uFillTx/>
                <a:latin typeface="Trebuchet MS" panose="020B0603020202020204" pitchFamily="34" charset="0"/>
              </a:rPr>
              <a:t>Is the risk and lack of transparency worth the potential reward </a:t>
            </a:r>
            <a:r>
              <a:rPr kumimoji="0" lang="en-US" sz="2200" b="0" i="0" u="none" strike="noStrike" kern="1200" cap="none" spc="0" normalizeH="0" baseline="0" noProof="0" dirty="0">
                <a:ln>
                  <a:noFill/>
                </a:ln>
                <a:solidFill>
                  <a:prstClr val="white"/>
                </a:solidFill>
                <a:effectLst/>
                <a:uLnTx/>
                <a:uFillTx/>
                <a:latin typeface="Trebuchet MS" panose="020B0603020202020204" pitchFamily="34" charset="0"/>
              </a:rPr>
              <a:t>when you consider that 37% of consumers change how they think of brands that run alongside offensive content and YouTube videos with lower brand safety experience 51% </a:t>
            </a:r>
            <a:r>
              <a:rPr kumimoji="0" lang="en-US" sz="2200" b="0" i="1" u="none" strike="noStrike" kern="1200" cap="none" spc="0" normalizeH="0" baseline="0" noProof="0" dirty="0">
                <a:ln>
                  <a:noFill/>
                </a:ln>
                <a:solidFill>
                  <a:prstClr val="white"/>
                </a:solidFill>
                <a:effectLst/>
                <a:uLnTx/>
                <a:uFillTx/>
                <a:latin typeface="Trebuchet MS" panose="020B0603020202020204" pitchFamily="34" charset="0"/>
              </a:rPr>
              <a:t>less</a:t>
            </a:r>
            <a:r>
              <a:rPr kumimoji="0" lang="en-US" sz="2200" b="0" i="0" u="none" strike="noStrike" kern="1200" cap="none" spc="0" normalizeH="0" baseline="0" noProof="0" dirty="0">
                <a:ln>
                  <a:noFill/>
                </a:ln>
                <a:solidFill>
                  <a:prstClr val="white"/>
                </a:solidFill>
                <a:effectLst/>
                <a:uLnTx/>
                <a:uFillTx/>
                <a:latin typeface="Trebuchet MS" panose="020B0603020202020204" pitchFamily="34" charset="0"/>
              </a:rPr>
              <a:t> consumer engagement?</a:t>
            </a:r>
          </a:p>
          <a:p>
            <a:pPr marL="0" marR="0" lvl="0" indent="0" defTabSz="11723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ndParaRPr>
          </a:p>
        </p:txBody>
      </p:sp>
      <p:pic>
        <p:nvPicPr>
          <p:cNvPr id="10" name="Picture 9">
            <a:extLst>
              <a:ext uri="{FF2B5EF4-FFF2-40B4-BE49-F238E27FC236}">
                <a16:creationId xmlns="" xmlns:a16="http://schemas.microsoft.com/office/drawing/2014/main" id="{8902C17E-F90A-47A3-9B60-95D377DD7E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269914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EA355DC-2873-4BD6-B44B-B96A4BE3D1EE}"/>
              </a:ext>
            </a:extLst>
          </p:cNvPr>
          <p:cNvPicPr>
            <a:picLocks noChangeAspect="1"/>
          </p:cNvPicPr>
          <p:nvPr/>
        </p:nvPicPr>
        <p:blipFill>
          <a:blip r:embed="rId2"/>
          <a:stretch>
            <a:fillRect/>
          </a:stretch>
        </p:blipFill>
        <p:spPr>
          <a:xfrm>
            <a:off x="1" y="0"/>
            <a:ext cx="24387174" cy="13693288"/>
          </a:xfrm>
          <a:prstGeom prst="rect">
            <a:avLst/>
          </a:prstGeom>
        </p:spPr>
      </p:pic>
      <p:sp>
        <p:nvSpPr>
          <p:cNvPr id="7" name="Text Placeholder 2">
            <a:extLst>
              <a:ext uri="{FF2B5EF4-FFF2-40B4-BE49-F238E27FC236}">
                <a16:creationId xmlns="" xmlns:a16="http://schemas.microsoft.com/office/drawing/2014/main" id="{D61EDD1F-38EA-4A6C-BE95-F7BB183F146C}"/>
              </a:ext>
            </a:extLst>
          </p:cNvPr>
          <p:cNvSpPr>
            <a:spLocks noGrp="1"/>
          </p:cNvSpPr>
          <p:nvPr>
            <p:ph type="body" sz="quarter" idx="13"/>
          </p:nvPr>
        </p:nvSpPr>
        <p:spPr>
          <a:xfrm>
            <a:off x="1801991" y="1761851"/>
            <a:ext cx="20448410" cy="5441382"/>
          </a:xfrm>
        </p:spPr>
        <p:txBody>
          <a:bodyPr>
            <a:noAutofit/>
          </a:bodyPr>
          <a:lstStyle/>
          <a:p>
            <a:endParaRPr lang="en-US" sz="4400" dirty="0">
              <a:solidFill>
                <a:schemeClr val="bg1"/>
              </a:solidFill>
            </a:endParaRPr>
          </a:p>
          <a:p>
            <a:r>
              <a:rPr lang="en-US" sz="4400" dirty="0">
                <a:solidFill>
                  <a:schemeClr val="bg1"/>
                </a:solidFill>
              </a:rPr>
              <a:t>YouTube offers a deep list of channels to advertisers because, in aggregate, it is what’s required to build audience reach</a:t>
            </a:r>
          </a:p>
          <a:p>
            <a:endParaRPr lang="en-US" sz="4400" dirty="0">
              <a:solidFill>
                <a:schemeClr val="bg1"/>
              </a:solidFill>
            </a:endParaRPr>
          </a:p>
          <a:p>
            <a:r>
              <a:rPr lang="en-US" sz="4400" dirty="0">
                <a:solidFill>
                  <a:srgbClr val="00A9AC"/>
                </a:solidFill>
              </a:rPr>
              <a:t>However, advertisers need to ask themselves if it’s worth risking brand stature (at best) or brand safety (at worst) by running on hundreds (or thousands) of channels</a:t>
            </a:r>
          </a:p>
          <a:p>
            <a:endParaRPr lang="en-US" sz="800" dirty="0">
              <a:solidFill>
                <a:schemeClr val="bg1"/>
              </a:solidFill>
            </a:endParaRPr>
          </a:p>
        </p:txBody>
      </p:sp>
      <p:sp>
        <p:nvSpPr>
          <p:cNvPr id="4" name="TextBox 3">
            <a:extLst>
              <a:ext uri="{FF2B5EF4-FFF2-40B4-BE49-F238E27FC236}">
                <a16:creationId xmlns="" xmlns:a16="http://schemas.microsoft.com/office/drawing/2014/main" id="{5B22DFD3-DA89-4584-BC45-2D88C70D0309}"/>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30</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5" name="Picture 4">
            <a:extLst>
              <a:ext uri="{FF2B5EF4-FFF2-40B4-BE49-F238E27FC236}">
                <a16:creationId xmlns="" xmlns:a16="http://schemas.microsoft.com/office/drawing/2014/main" id="{B98418AC-4306-4E98-83C3-0E13268028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2896682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0" y="5706532"/>
            <a:ext cx="17659350" cy="3822192"/>
          </a:xfrm>
          <a:prstGeom prst="rect">
            <a:avLst/>
          </a:prstGeom>
          <a:solidFill>
            <a:srgbClr val="00A9AC">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00A9AC"/>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7200" dirty="0">
                <a:solidFill>
                  <a:schemeClr val="bg1"/>
                </a:solidFill>
              </a:rPr>
              <a:t>A Safe Haven on YouTube: TV and Film Content</a:t>
            </a:r>
          </a:p>
          <a:p>
            <a:pPr algn="l"/>
            <a:endParaRPr lang="en-US" sz="3600" dirty="0">
              <a:solidFill>
                <a:schemeClr val="bg1"/>
              </a:solidFill>
            </a:endParaRPr>
          </a:p>
          <a:p>
            <a:pPr algn="l"/>
            <a:r>
              <a:rPr lang="en-US" sz="5400" dirty="0">
                <a:solidFill>
                  <a:schemeClr val="bg1"/>
                </a:solidFill>
              </a:rPr>
              <a:t>TV and Film offer some of the most popular, most viral, brand-building and brand safe content on the platform</a:t>
            </a:r>
          </a:p>
        </p:txBody>
      </p:sp>
      <p:sp>
        <p:nvSpPr>
          <p:cNvPr id="6" name="TextBox 5">
            <a:extLst>
              <a:ext uri="{FF2B5EF4-FFF2-40B4-BE49-F238E27FC236}">
                <a16:creationId xmlns="" xmlns:a16="http://schemas.microsoft.com/office/drawing/2014/main" id="{4880137B-D237-4421-BD2D-76295EDB00D5}"/>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31</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0" name="Picture 9">
            <a:extLst>
              <a:ext uri="{FF2B5EF4-FFF2-40B4-BE49-F238E27FC236}">
                <a16:creationId xmlns="" xmlns:a16="http://schemas.microsoft.com/office/drawing/2014/main" id="{36A2E748-5466-4BB8-A578-555FCFEF69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51746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D2E4E8F0-2948-40ED-B292-3C513C330D81}"/>
              </a:ext>
            </a:extLst>
          </p:cNvPr>
          <p:cNvSpPr txBox="1"/>
          <p:nvPr/>
        </p:nvSpPr>
        <p:spPr>
          <a:xfrm>
            <a:off x="371435" y="379883"/>
            <a:ext cx="22040696" cy="2000548"/>
          </a:xfrm>
          <a:prstGeom prst="rect">
            <a:avLst/>
          </a:prstGeom>
          <a:noFill/>
        </p:spPr>
        <p:txBody>
          <a:bodyPr wrap="square" rtlCol="0">
            <a:spAutoFit/>
          </a:bodyPr>
          <a:lstStyle/>
          <a:p>
            <a:pPr>
              <a:spcBef>
                <a:spcPts val="600"/>
              </a:spcBef>
              <a:defRPr/>
            </a:pPr>
            <a:r>
              <a:rPr lang="en-US" sz="6200" spc="-200" dirty="0">
                <a:solidFill>
                  <a:schemeClr val="bg1"/>
                </a:solidFill>
                <a:latin typeface="Trebuchet MS"/>
                <a:ea typeface="+mj-ea"/>
              </a:rPr>
              <a:t>Quality, Brand Safe TV &amp; Film Content Can Routinely Garner Hundreds Of Thousands To Millions Of Video Views</a:t>
            </a:r>
          </a:p>
        </p:txBody>
      </p:sp>
      <p:pic>
        <p:nvPicPr>
          <p:cNvPr id="12" name="Picture 11">
            <a:extLst>
              <a:ext uri="{FF2B5EF4-FFF2-40B4-BE49-F238E27FC236}">
                <a16:creationId xmlns="" xmlns:a16="http://schemas.microsoft.com/office/drawing/2014/main" id="{2D0C1A12-7B71-4B24-A53D-81CC47C5385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9645" y="3046289"/>
            <a:ext cx="4360992" cy="3013454"/>
          </a:xfrm>
          <a:prstGeom prst="rect">
            <a:avLst/>
          </a:prstGeom>
          <a:ln>
            <a:solidFill>
              <a:schemeClr val="tx1"/>
            </a:solidFill>
          </a:ln>
        </p:spPr>
      </p:pic>
      <p:pic>
        <p:nvPicPr>
          <p:cNvPr id="13" name="Picture 12">
            <a:extLst>
              <a:ext uri="{FF2B5EF4-FFF2-40B4-BE49-F238E27FC236}">
                <a16:creationId xmlns="" xmlns:a16="http://schemas.microsoft.com/office/drawing/2014/main" id="{9E47B675-7FA3-4347-A300-325A71427D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85096" y="6339755"/>
            <a:ext cx="4351430" cy="3000954"/>
          </a:xfrm>
          <a:prstGeom prst="rect">
            <a:avLst/>
          </a:prstGeom>
          <a:ln>
            <a:solidFill>
              <a:schemeClr val="tx1"/>
            </a:solidFill>
          </a:ln>
        </p:spPr>
      </p:pic>
      <p:pic>
        <p:nvPicPr>
          <p:cNvPr id="14" name="Picture 13">
            <a:extLst>
              <a:ext uri="{FF2B5EF4-FFF2-40B4-BE49-F238E27FC236}">
                <a16:creationId xmlns="" xmlns:a16="http://schemas.microsoft.com/office/drawing/2014/main" id="{8EE75865-0BCE-44BE-A721-3AFF4B5AA9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06855" y="3024483"/>
            <a:ext cx="4360992" cy="3033710"/>
          </a:xfrm>
          <a:prstGeom prst="rect">
            <a:avLst/>
          </a:prstGeom>
          <a:ln>
            <a:solidFill>
              <a:schemeClr val="tx1"/>
            </a:solidFill>
          </a:ln>
        </p:spPr>
      </p:pic>
      <p:pic>
        <p:nvPicPr>
          <p:cNvPr id="15" name="Picture 14">
            <a:extLst>
              <a:ext uri="{FF2B5EF4-FFF2-40B4-BE49-F238E27FC236}">
                <a16:creationId xmlns="" xmlns:a16="http://schemas.microsoft.com/office/drawing/2014/main" id="{30BAB894-9683-4FEB-AC2A-020EDDD5D6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89263" y="6342732"/>
            <a:ext cx="4360992" cy="3013456"/>
          </a:xfrm>
          <a:prstGeom prst="rect">
            <a:avLst/>
          </a:prstGeom>
          <a:ln>
            <a:solidFill>
              <a:schemeClr val="tx1"/>
            </a:solidFill>
          </a:ln>
        </p:spPr>
      </p:pic>
      <p:pic>
        <p:nvPicPr>
          <p:cNvPr id="16" name="Picture 15">
            <a:extLst>
              <a:ext uri="{FF2B5EF4-FFF2-40B4-BE49-F238E27FC236}">
                <a16:creationId xmlns="" xmlns:a16="http://schemas.microsoft.com/office/drawing/2014/main" id="{BED940CD-DF19-4084-9EBB-AE3AB9901E5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19223" y="3024483"/>
            <a:ext cx="4360992" cy="3033710"/>
          </a:xfrm>
          <a:prstGeom prst="rect">
            <a:avLst/>
          </a:prstGeom>
          <a:ln>
            <a:solidFill>
              <a:schemeClr val="tx1"/>
            </a:solidFill>
          </a:ln>
        </p:spPr>
      </p:pic>
      <p:pic>
        <p:nvPicPr>
          <p:cNvPr id="17" name="Picture 16">
            <a:extLst>
              <a:ext uri="{FF2B5EF4-FFF2-40B4-BE49-F238E27FC236}">
                <a16:creationId xmlns="" xmlns:a16="http://schemas.microsoft.com/office/drawing/2014/main" id="{EFA48DA0-6A36-4260-935B-3B87079882A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29645" y="9797308"/>
            <a:ext cx="4360992" cy="2985140"/>
          </a:xfrm>
          <a:prstGeom prst="rect">
            <a:avLst/>
          </a:prstGeom>
          <a:ln>
            <a:solidFill>
              <a:schemeClr val="tx1"/>
            </a:solidFill>
          </a:ln>
        </p:spPr>
      </p:pic>
      <p:pic>
        <p:nvPicPr>
          <p:cNvPr id="18" name="Picture 17">
            <a:extLst>
              <a:ext uri="{FF2B5EF4-FFF2-40B4-BE49-F238E27FC236}">
                <a16:creationId xmlns="" xmlns:a16="http://schemas.microsoft.com/office/drawing/2014/main" id="{E065AECE-034F-41AD-923F-FCF3F631A6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89262" y="9794600"/>
            <a:ext cx="4360990" cy="2995876"/>
          </a:xfrm>
          <a:prstGeom prst="rect">
            <a:avLst/>
          </a:prstGeom>
          <a:ln>
            <a:solidFill>
              <a:schemeClr val="tx1"/>
            </a:solidFill>
          </a:ln>
        </p:spPr>
      </p:pic>
      <p:pic>
        <p:nvPicPr>
          <p:cNvPr id="19" name="Picture 18">
            <a:extLst>
              <a:ext uri="{FF2B5EF4-FFF2-40B4-BE49-F238E27FC236}">
                <a16:creationId xmlns="" xmlns:a16="http://schemas.microsoft.com/office/drawing/2014/main" id="{45C3354D-AF7F-4312-BD7B-D1FA195150D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183326" y="9814894"/>
            <a:ext cx="4360990" cy="2975584"/>
          </a:xfrm>
          <a:prstGeom prst="rect">
            <a:avLst/>
          </a:prstGeom>
          <a:ln>
            <a:solidFill>
              <a:schemeClr val="tx1"/>
            </a:solidFill>
          </a:ln>
        </p:spPr>
      </p:pic>
      <p:pic>
        <p:nvPicPr>
          <p:cNvPr id="20" name="Picture 19">
            <a:extLst>
              <a:ext uri="{FF2B5EF4-FFF2-40B4-BE49-F238E27FC236}">
                <a16:creationId xmlns="" xmlns:a16="http://schemas.microsoft.com/office/drawing/2014/main" id="{BE6156DF-F84F-4E01-ACDC-F53D1E8AEAF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236077" y="6355235"/>
            <a:ext cx="4360992" cy="3000954"/>
          </a:xfrm>
          <a:prstGeom prst="rect">
            <a:avLst/>
          </a:prstGeom>
          <a:ln>
            <a:solidFill>
              <a:schemeClr val="tx1"/>
            </a:solidFill>
          </a:ln>
        </p:spPr>
      </p:pic>
      <p:pic>
        <p:nvPicPr>
          <p:cNvPr id="21" name="Picture 20">
            <a:extLst>
              <a:ext uri="{FF2B5EF4-FFF2-40B4-BE49-F238E27FC236}">
                <a16:creationId xmlns="" xmlns:a16="http://schemas.microsoft.com/office/drawing/2014/main" id="{2E9FB74A-3083-4B2D-B08A-85AB4F4465A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847590" y="6342732"/>
            <a:ext cx="4308238" cy="2982504"/>
          </a:xfrm>
          <a:prstGeom prst="rect">
            <a:avLst/>
          </a:prstGeom>
          <a:ln>
            <a:solidFill>
              <a:schemeClr val="tx1"/>
            </a:solidFill>
          </a:ln>
        </p:spPr>
      </p:pic>
      <p:pic>
        <p:nvPicPr>
          <p:cNvPr id="22" name="Picture 21">
            <a:extLst>
              <a:ext uri="{FF2B5EF4-FFF2-40B4-BE49-F238E27FC236}">
                <a16:creationId xmlns="" xmlns:a16="http://schemas.microsoft.com/office/drawing/2014/main" id="{A693568D-9A07-4F60-A1D6-A37196F3C06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7468968" y="9814895"/>
            <a:ext cx="4325086" cy="2959098"/>
          </a:xfrm>
          <a:prstGeom prst="rect">
            <a:avLst/>
          </a:prstGeom>
          <a:ln>
            <a:solidFill>
              <a:schemeClr val="tx1"/>
            </a:solidFill>
          </a:ln>
        </p:spPr>
      </p:pic>
      <p:pic>
        <p:nvPicPr>
          <p:cNvPr id="23" name="Picture 22">
            <a:extLst>
              <a:ext uri="{FF2B5EF4-FFF2-40B4-BE49-F238E27FC236}">
                <a16:creationId xmlns="" xmlns:a16="http://schemas.microsoft.com/office/drawing/2014/main" id="{E5E645DB-7081-435D-A943-2BCA8399B5C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7468967" y="3024484"/>
            <a:ext cx="4396160" cy="3035260"/>
          </a:xfrm>
          <a:prstGeom prst="rect">
            <a:avLst/>
          </a:prstGeom>
          <a:ln>
            <a:solidFill>
              <a:schemeClr val="tx1"/>
            </a:solidFill>
          </a:ln>
        </p:spPr>
      </p:pic>
      <p:sp>
        <p:nvSpPr>
          <p:cNvPr id="24" name="TextBox 23">
            <a:extLst>
              <a:ext uri="{FF2B5EF4-FFF2-40B4-BE49-F238E27FC236}">
                <a16:creationId xmlns="" xmlns:a16="http://schemas.microsoft.com/office/drawing/2014/main" id="{A81D05E9-E252-42B7-8C00-75AE8090EBCD}"/>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Trebuchet MS"/>
              </a:rPr>
              <a:t>32</a:t>
            </a:r>
            <a:endParaRPr kumimoji="0" lang="en-US" sz="3600" b="0" i="0" u="none" strike="noStrike" kern="1200" cap="none" spc="0" normalizeH="0" baseline="0" noProof="0" dirty="0">
              <a:ln>
                <a:noFill/>
              </a:ln>
              <a:solidFill>
                <a:schemeClr val="bg1"/>
              </a:solidFill>
              <a:effectLst/>
              <a:uLnTx/>
              <a:uFillTx/>
              <a:latin typeface="Calibri"/>
              <a:ea typeface="+mn-ea"/>
            </a:endParaRPr>
          </a:p>
        </p:txBody>
      </p:sp>
      <p:pic>
        <p:nvPicPr>
          <p:cNvPr id="25" name="Picture 24">
            <a:extLst>
              <a:ext uri="{FF2B5EF4-FFF2-40B4-BE49-F238E27FC236}">
                <a16:creationId xmlns="" xmlns:a16="http://schemas.microsoft.com/office/drawing/2014/main" id="{575D3782-D61A-4E82-829A-E3F55E2AEF8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706082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BAAA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1E93B06-AEBD-4F88-8193-9B75C9448E0C}"/>
              </a:ext>
            </a:extLst>
          </p:cNvPr>
          <p:cNvSpPr/>
          <p:nvPr/>
        </p:nvSpPr>
        <p:spPr>
          <a:xfrm>
            <a:off x="9797205" y="199"/>
            <a:ext cx="14589969" cy="137158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4" descr="Image result for the voice logo">
            <a:extLst>
              <a:ext uri="{FF2B5EF4-FFF2-40B4-BE49-F238E27FC236}">
                <a16:creationId xmlns="" xmlns:a16="http://schemas.microsoft.com/office/drawing/2014/main" id="{2E71EDDC-1C94-4767-A222-BD1C34A3DD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65473" y="6160249"/>
            <a:ext cx="2153865" cy="2110790"/>
          </a:xfrm>
          <a:prstGeom prst="rect">
            <a:avLst/>
          </a:prstGeom>
          <a:noFill/>
          <a:effectLst/>
          <a:extLst/>
        </p:spPr>
      </p:pic>
      <p:pic>
        <p:nvPicPr>
          <p:cNvPr id="13" name="Picture 6" descr="Image result for sunday night football">
            <a:extLst>
              <a:ext uri="{FF2B5EF4-FFF2-40B4-BE49-F238E27FC236}">
                <a16:creationId xmlns="" xmlns:a16="http://schemas.microsoft.com/office/drawing/2014/main" id="{75ECDC3E-9D5C-462F-BA71-35E994322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42693" y="4012313"/>
            <a:ext cx="1914668" cy="1684908"/>
          </a:xfrm>
          <a:prstGeom prst="rect">
            <a:avLst/>
          </a:prstGeom>
          <a:noFill/>
          <a:effectLst/>
          <a:extLst/>
        </p:spPr>
      </p:pic>
      <p:pic>
        <p:nvPicPr>
          <p:cNvPr id="14" name="Picture 8" descr="Image result for saturday night live">
            <a:extLst>
              <a:ext uri="{FF2B5EF4-FFF2-40B4-BE49-F238E27FC236}">
                <a16:creationId xmlns="" xmlns:a16="http://schemas.microsoft.com/office/drawing/2014/main" id="{B5619DB5-411A-4145-AEB3-CB2D93978495}"/>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17795" t="10633" r="17903" b="11207"/>
          <a:stretch/>
        </p:blipFill>
        <p:spPr bwMode="auto">
          <a:xfrm>
            <a:off x="20775986" y="11854242"/>
            <a:ext cx="1777040" cy="1212428"/>
          </a:xfrm>
          <a:prstGeom prst="rect">
            <a:avLst/>
          </a:prstGeom>
          <a:noFill/>
          <a:effectLst/>
          <a:extLst/>
        </p:spPr>
      </p:pic>
      <p:pic>
        <p:nvPicPr>
          <p:cNvPr id="15" name="Picture 10" descr="Image result for american ninja warrior">
            <a:extLst>
              <a:ext uri="{FF2B5EF4-FFF2-40B4-BE49-F238E27FC236}">
                <a16:creationId xmlns="" xmlns:a16="http://schemas.microsoft.com/office/drawing/2014/main" id="{2E4B8BE3-6110-4EF4-8391-FAAF2765FBE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704298" y="3588582"/>
            <a:ext cx="1076124" cy="1040254"/>
          </a:xfrm>
          <a:prstGeom prst="rect">
            <a:avLst/>
          </a:prstGeom>
          <a:noFill/>
          <a:effectLst/>
          <a:extLst/>
        </p:spPr>
      </p:pic>
      <p:pic>
        <p:nvPicPr>
          <p:cNvPr id="16" name="Picture 12" descr="Image result for the blacklist logo">
            <a:extLst>
              <a:ext uri="{FF2B5EF4-FFF2-40B4-BE49-F238E27FC236}">
                <a16:creationId xmlns="" xmlns:a16="http://schemas.microsoft.com/office/drawing/2014/main" id="{C32D7769-5CAB-4968-B864-14C6689C10B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069333" y="8325831"/>
            <a:ext cx="2138592" cy="639438"/>
          </a:xfrm>
          <a:prstGeom prst="rect">
            <a:avLst/>
          </a:prstGeom>
          <a:noFill/>
          <a:effectLst/>
          <a:extLst/>
        </p:spPr>
      </p:pic>
      <p:pic>
        <p:nvPicPr>
          <p:cNvPr id="17" name="Picture 16" descr="Image result for CHICAGO fire tv logo">
            <a:extLst>
              <a:ext uri="{FF2B5EF4-FFF2-40B4-BE49-F238E27FC236}">
                <a16:creationId xmlns="" xmlns:a16="http://schemas.microsoft.com/office/drawing/2014/main" id="{1B4F6000-3BAD-46AC-8E5E-23B28436554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2190297" y="3591802"/>
            <a:ext cx="1898470" cy="852702"/>
          </a:xfrm>
          <a:prstGeom prst="rect">
            <a:avLst/>
          </a:prstGeom>
          <a:solidFill>
            <a:schemeClr val="bg2"/>
          </a:solidFill>
          <a:effectLst/>
          <a:extLst/>
        </p:spPr>
      </p:pic>
      <p:pic>
        <p:nvPicPr>
          <p:cNvPr id="18" name="Picture 18" descr="Image result for the good place logo">
            <a:extLst>
              <a:ext uri="{FF2B5EF4-FFF2-40B4-BE49-F238E27FC236}">
                <a16:creationId xmlns="" xmlns:a16="http://schemas.microsoft.com/office/drawing/2014/main" id="{6774AC7A-9D43-4CC1-AC58-FBE157428943}"/>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6301301" y="11686155"/>
            <a:ext cx="1905212" cy="1414179"/>
          </a:xfrm>
          <a:prstGeom prst="rect">
            <a:avLst/>
          </a:prstGeom>
          <a:noFill/>
          <a:effectLst/>
          <a:extLst/>
        </p:spPr>
      </p:pic>
      <p:pic>
        <p:nvPicPr>
          <p:cNvPr id="19" name="Picture 20" descr="Image result for late night seth meyers logo">
            <a:extLst>
              <a:ext uri="{FF2B5EF4-FFF2-40B4-BE49-F238E27FC236}">
                <a16:creationId xmlns="" xmlns:a16="http://schemas.microsoft.com/office/drawing/2014/main" id="{7B18502D-A776-4910-9608-1C89B471DFA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253907" y="7078280"/>
            <a:ext cx="1901594" cy="934236"/>
          </a:xfrm>
          <a:prstGeom prst="rect">
            <a:avLst/>
          </a:prstGeom>
          <a:solidFill>
            <a:schemeClr val="bg1"/>
          </a:solidFill>
          <a:effectLst/>
        </p:spPr>
      </p:pic>
      <p:pic>
        <p:nvPicPr>
          <p:cNvPr id="20" name="Picture 22" descr="Image result for running wild tv logo">
            <a:extLst>
              <a:ext uri="{FF2B5EF4-FFF2-40B4-BE49-F238E27FC236}">
                <a16:creationId xmlns="" xmlns:a16="http://schemas.microsoft.com/office/drawing/2014/main" id="{536AA1A8-B9D7-4E29-8784-C34DCDC4C90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756585" y="8874006"/>
            <a:ext cx="2954640" cy="1144922"/>
          </a:xfrm>
          <a:prstGeom prst="rect">
            <a:avLst/>
          </a:prstGeom>
          <a:noFill/>
          <a:effectLst/>
          <a:extLst/>
        </p:spPr>
      </p:pic>
      <p:pic>
        <p:nvPicPr>
          <p:cNvPr id="21" name="Picture 24" descr="Image result for this is us logo">
            <a:extLst>
              <a:ext uri="{FF2B5EF4-FFF2-40B4-BE49-F238E27FC236}">
                <a16:creationId xmlns="" xmlns:a16="http://schemas.microsoft.com/office/drawing/2014/main" id="{06A67D58-20FC-4CC3-BAC3-50744FB889A0}"/>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065092" y="2884142"/>
            <a:ext cx="2169914" cy="674600"/>
          </a:xfrm>
          <a:prstGeom prst="rect">
            <a:avLst/>
          </a:prstGeom>
          <a:noFill/>
          <a:effectLst/>
        </p:spPr>
      </p:pic>
      <p:pic>
        <p:nvPicPr>
          <p:cNvPr id="22" name="Picture 28" descr="Image result for the walking dead logo">
            <a:extLst>
              <a:ext uri="{FF2B5EF4-FFF2-40B4-BE49-F238E27FC236}">
                <a16:creationId xmlns="" xmlns:a16="http://schemas.microsoft.com/office/drawing/2014/main" id="{14669EFC-5814-4054-87C8-AD07DC2DD68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0501762" y="423193"/>
            <a:ext cx="1267482" cy="1167492"/>
          </a:xfrm>
          <a:prstGeom prst="rect">
            <a:avLst/>
          </a:prstGeom>
          <a:solidFill>
            <a:schemeClr val="bg2"/>
          </a:solidFill>
          <a:effectLst/>
          <a:extLst/>
        </p:spPr>
      </p:pic>
      <p:pic>
        <p:nvPicPr>
          <p:cNvPr id="23" name="Picture 30" descr="Image result for preacher logo">
            <a:extLst>
              <a:ext uri="{FF2B5EF4-FFF2-40B4-BE49-F238E27FC236}">
                <a16:creationId xmlns="" xmlns:a16="http://schemas.microsoft.com/office/drawing/2014/main" id="{64313384-0652-4F96-80C7-A744E44EAB6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987529" y="10827856"/>
            <a:ext cx="2553020" cy="552636"/>
          </a:xfrm>
          <a:prstGeom prst="rect">
            <a:avLst/>
          </a:prstGeom>
          <a:noFill/>
          <a:effectLst/>
          <a:extLst/>
        </p:spPr>
      </p:pic>
      <p:pic>
        <p:nvPicPr>
          <p:cNvPr id="24" name="Picture 32" descr="Image result for better call saul logo">
            <a:extLst>
              <a:ext uri="{FF2B5EF4-FFF2-40B4-BE49-F238E27FC236}">
                <a16:creationId xmlns="" xmlns:a16="http://schemas.microsoft.com/office/drawing/2014/main" id="{7BCD69EB-F5BB-4A0F-8B52-0F503DCB5FD8}"/>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6649764" y="9906784"/>
            <a:ext cx="1580036" cy="792104"/>
          </a:xfrm>
          <a:prstGeom prst="rect">
            <a:avLst/>
          </a:prstGeom>
          <a:noFill/>
          <a:effectLst/>
          <a:extLst/>
        </p:spPr>
      </p:pic>
      <p:pic>
        <p:nvPicPr>
          <p:cNvPr id="25" name="Picture 24">
            <a:extLst>
              <a:ext uri="{FF2B5EF4-FFF2-40B4-BE49-F238E27FC236}">
                <a16:creationId xmlns="" xmlns:a16="http://schemas.microsoft.com/office/drawing/2014/main" id="{73220882-0C69-4451-A87F-CB8CA429382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0235948" y="6858000"/>
            <a:ext cx="2007456" cy="993462"/>
          </a:xfrm>
          <a:prstGeom prst="rect">
            <a:avLst/>
          </a:prstGeom>
          <a:noFill/>
          <a:effectLst/>
        </p:spPr>
      </p:pic>
      <p:pic>
        <p:nvPicPr>
          <p:cNvPr id="26" name="Picture 34" descr="Image result for fear the walking dead logo">
            <a:extLst>
              <a:ext uri="{FF2B5EF4-FFF2-40B4-BE49-F238E27FC236}">
                <a16:creationId xmlns="" xmlns:a16="http://schemas.microsoft.com/office/drawing/2014/main" id="{512C18E8-A442-4B4E-9A57-42DE666B605C}"/>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456982" y="5468884"/>
            <a:ext cx="1614208" cy="1786930"/>
          </a:xfrm>
          <a:prstGeom prst="rect">
            <a:avLst/>
          </a:prstGeom>
          <a:solidFill>
            <a:schemeClr val="bg2"/>
          </a:solidFill>
          <a:effectLst/>
          <a:extLst/>
        </p:spPr>
      </p:pic>
      <p:pic>
        <p:nvPicPr>
          <p:cNvPr id="27" name="Picture 26">
            <a:extLst>
              <a:ext uri="{FF2B5EF4-FFF2-40B4-BE49-F238E27FC236}">
                <a16:creationId xmlns="" xmlns:a16="http://schemas.microsoft.com/office/drawing/2014/main" id="{063F02CF-8E5A-49F1-A705-3FEE163AEC6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241930" y="10435851"/>
            <a:ext cx="1648616" cy="638840"/>
          </a:xfrm>
          <a:prstGeom prst="rect">
            <a:avLst/>
          </a:prstGeom>
          <a:noFill/>
          <a:effectLst/>
        </p:spPr>
      </p:pic>
      <p:pic>
        <p:nvPicPr>
          <p:cNvPr id="28" name="Picture 36" descr="Image result for mcmafia logo">
            <a:extLst>
              <a:ext uri="{FF2B5EF4-FFF2-40B4-BE49-F238E27FC236}">
                <a16:creationId xmlns="" xmlns:a16="http://schemas.microsoft.com/office/drawing/2014/main" id="{1242DCAB-3C42-4608-9F46-C4EA751D15AC}"/>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1877698" y="8283168"/>
            <a:ext cx="2184011" cy="406962"/>
          </a:xfrm>
          <a:prstGeom prst="rect">
            <a:avLst/>
          </a:prstGeom>
          <a:noFill/>
          <a:effectLst/>
          <a:extLst/>
        </p:spPr>
      </p:pic>
      <p:pic>
        <p:nvPicPr>
          <p:cNvPr id="30" name="Picture 38" descr="Image result for the son logo">
            <a:extLst>
              <a:ext uri="{FF2B5EF4-FFF2-40B4-BE49-F238E27FC236}">
                <a16:creationId xmlns="" xmlns:a16="http://schemas.microsoft.com/office/drawing/2014/main" id="{8A952515-00D3-4AD1-953C-B843BFFBB5A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205360" y="5599517"/>
            <a:ext cx="1938726" cy="951074"/>
          </a:xfrm>
          <a:prstGeom prst="rect">
            <a:avLst/>
          </a:prstGeom>
          <a:solidFill>
            <a:schemeClr val="bg2"/>
          </a:solidFill>
          <a:effectLst/>
          <a:extLst/>
        </p:spPr>
      </p:pic>
      <p:pic>
        <p:nvPicPr>
          <p:cNvPr id="31" name="Picture 6" descr="Mars Poster">
            <a:extLst>
              <a:ext uri="{FF2B5EF4-FFF2-40B4-BE49-F238E27FC236}">
                <a16:creationId xmlns="" xmlns:a16="http://schemas.microsoft.com/office/drawing/2014/main" id="{87BABF96-7B10-49D1-97A1-5BCD19BA6543}"/>
              </a:ext>
            </a:extLst>
          </p:cNvPr>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18592358" y="10698888"/>
            <a:ext cx="2012818" cy="575092"/>
          </a:xfrm>
          <a:prstGeom prst="rect">
            <a:avLst/>
          </a:prstGeom>
          <a:noFill/>
          <a:effectLst/>
          <a:extLst/>
        </p:spPr>
      </p:pic>
      <p:pic>
        <p:nvPicPr>
          <p:cNvPr id="32" name="Picture 8" descr="Image result for wicked tuna logo">
            <a:extLst>
              <a:ext uri="{FF2B5EF4-FFF2-40B4-BE49-F238E27FC236}">
                <a16:creationId xmlns="" xmlns:a16="http://schemas.microsoft.com/office/drawing/2014/main" id="{36313F13-9554-469D-A0F3-2D41B607B84E}"/>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8510328" y="9484357"/>
            <a:ext cx="1901594" cy="815792"/>
          </a:xfrm>
          <a:prstGeom prst="rect">
            <a:avLst/>
          </a:prstGeom>
          <a:noFill/>
          <a:effectLst/>
        </p:spPr>
      </p:pic>
      <p:pic>
        <p:nvPicPr>
          <p:cNvPr id="33" name="Picture 12" descr="Image result for cosmos a space time odyssey logo">
            <a:extLst>
              <a:ext uri="{FF2B5EF4-FFF2-40B4-BE49-F238E27FC236}">
                <a16:creationId xmlns="" xmlns:a16="http://schemas.microsoft.com/office/drawing/2014/main" id="{19B590AD-0570-44C9-BA2F-2288F0A06207}"/>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2100843" y="3955166"/>
            <a:ext cx="2169914" cy="1221768"/>
          </a:xfrm>
          <a:prstGeom prst="rect">
            <a:avLst/>
          </a:prstGeom>
          <a:noFill/>
          <a:effectLst/>
          <a:extLst/>
        </p:spPr>
      </p:pic>
      <p:pic>
        <p:nvPicPr>
          <p:cNvPr id="34" name="Picture 33">
            <a:extLst>
              <a:ext uri="{FF2B5EF4-FFF2-40B4-BE49-F238E27FC236}">
                <a16:creationId xmlns="" xmlns:a16="http://schemas.microsoft.com/office/drawing/2014/main" id="{0881ECD1-0D15-4162-984C-1A33935571D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4575127" y="455004"/>
            <a:ext cx="1319378" cy="1319378"/>
          </a:xfrm>
          <a:prstGeom prst="rect">
            <a:avLst/>
          </a:prstGeom>
          <a:noFill/>
          <a:effectLst/>
        </p:spPr>
      </p:pic>
      <p:pic>
        <p:nvPicPr>
          <p:cNvPr id="35" name="Picture 34" descr="Image result for national geographic explorer logo">
            <a:extLst>
              <a:ext uri="{FF2B5EF4-FFF2-40B4-BE49-F238E27FC236}">
                <a16:creationId xmlns="" xmlns:a16="http://schemas.microsoft.com/office/drawing/2014/main" id="{F2E4F00D-215E-45D5-8E5B-014F19A1F3A3}"/>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4186924" y="10073100"/>
            <a:ext cx="2264342" cy="877432"/>
          </a:xfrm>
          <a:prstGeom prst="rect">
            <a:avLst/>
          </a:prstGeom>
          <a:noFill/>
          <a:effectLst/>
          <a:extLst/>
        </p:spPr>
      </p:pic>
      <p:pic>
        <p:nvPicPr>
          <p:cNvPr id="36" name="Picture 18" descr="Image result for doomsday preppers logo">
            <a:extLst>
              <a:ext uri="{FF2B5EF4-FFF2-40B4-BE49-F238E27FC236}">
                <a16:creationId xmlns="" xmlns:a16="http://schemas.microsoft.com/office/drawing/2014/main" id="{18BBD3B1-CF2C-472D-BFB5-7A2B9F4F264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22117857" y="4802489"/>
            <a:ext cx="2062118" cy="755097"/>
          </a:xfrm>
          <a:prstGeom prst="rect">
            <a:avLst/>
          </a:prstGeom>
          <a:noFill/>
          <a:effectLst/>
          <a:extLst/>
        </p:spPr>
      </p:pic>
      <p:pic>
        <p:nvPicPr>
          <p:cNvPr id="37" name="Picture 36">
            <a:extLst>
              <a:ext uri="{FF2B5EF4-FFF2-40B4-BE49-F238E27FC236}">
                <a16:creationId xmlns="" xmlns:a16="http://schemas.microsoft.com/office/drawing/2014/main" id="{F3ADA1A6-3062-4D9E-A183-45658475D85D}"/>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18510409" y="11686155"/>
            <a:ext cx="1931121" cy="1414179"/>
          </a:xfrm>
          <a:prstGeom prst="rect">
            <a:avLst/>
          </a:prstGeom>
          <a:noFill/>
          <a:effectLst/>
        </p:spPr>
      </p:pic>
      <p:pic>
        <p:nvPicPr>
          <p:cNvPr id="38" name="Picture 37">
            <a:extLst>
              <a:ext uri="{FF2B5EF4-FFF2-40B4-BE49-F238E27FC236}">
                <a16:creationId xmlns="" xmlns:a16="http://schemas.microsoft.com/office/drawing/2014/main" id="{32548B08-58AE-4AB4-962B-1D9A6FE395DD}"/>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22264380" y="2072720"/>
            <a:ext cx="1847221" cy="1045116"/>
          </a:xfrm>
          <a:prstGeom prst="rect">
            <a:avLst/>
          </a:prstGeom>
          <a:noFill/>
          <a:effectLst/>
        </p:spPr>
      </p:pic>
      <p:pic>
        <p:nvPicPr>
          <p:cNvPr id="39" name="Picture 14" descr="Image result for south park logo png">
            <a:extLst>
              <a:ext uri="{FF2B5EF4-FFF2-40B4-BE49-F238E27FC236}">
                <a16:creationId xmlns="" xmlns:a16="http://schemas.microsoft.com/office/drawing/2014/main" id="{E9F9E626-8515-41EE-A8A8-0AD56922AA29}"/>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4756921" y="2655645"/>
            <a:ext cx="1130834" cy="1097078"/>
          </a:xfrm>
          <a:prstGeom prst="rect">
            <a:avLst/>
          </a:prstGeom>
          <a:noFill/>
          <a:effectLst/>
          <a:extLst/>
        </p:spPr>
      </p:pic>
      <p:pic>
        <p:nvPicPr>
          <p:cNvPr id="40" name="Picture 16" descr="Image result for drunk history logo">
            <a:extLst>
              <a:ext uri="{FF2B5EF4-FFF2-40B4-BE49-F238E27FC236}">
                <a16:creationId xmlns="" xmlns:a16="http://schemas.microsoft.com/office/drawing/2014/main" id="{DB326AAD-1160-4BDF-9302-18C17A399E63}"/>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9776782" y="8356545"/>
            <a:ext cx="2538205" cy="761258"/>
          </a:xfrm>
          <a:prstGeom prst="rect">
            <a:avLst/>
          </a:prstGeom>
          <a:solidFill>
            <a:schemeClr val="bg2"/>
          </a:solidFill>
          <a:effectLst/>
          <a:extLst/>
        </p:spPr>
      </p:pic>
      <p:pic>
        <p:nvPicPr>
          <p:cNvPr id="41" name="Picture 18" descr="Image result for daily show with trevor noah logo">
            <a:extLst>
              <a:ext uri="{FF2B5EF4-FFF2-40B4-BE49-F238E27FC236}">
                <a16:creationId xmlns="" xmlns:a16="http://schemas.microsoft.com/office/drawing/2014/main" id="{3702456C-84B1-48AB-B949-B249C072AD0B}"/>
              </a:ext>
            </a:extLst>
          </p:cNvPr>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a:stretch/>
        </p:blipFill>
        <p:spPr bwMode="auto">
          <a:xfrm>
            <a:off x="16374522" y="2079423"/>
            <a:ext cx="3663982" cy="919993"/>
          </a:xfrm>
          <a:prstGeom prst="rect">
            <a:avLst/>
          </a:prstGeom>
          <a:solidFill>
            <a:schemeClr val="bg1"/>
          </a:solidFill>
          <a:effectLst/>
          <a:extLst/>
        </p:spPr>
      </p:pic>
      <p:pic>
        <p:nvPicPr>
          <p:cNvPr id="42" name="Picture 24" descr="Corporate Poster">
            <a:extLst>
              <a:ext uri="{FF2B5EF4-FFF2-40B4-BE49-F238E27FC236}">
                <a16:creationId xmlns="" xmlns:a16="http://schemas.microsoft.com/office/drawing/2014/main" id="{8E084C5B-5426-429D-8B78-400FCD27FD4A}"/>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a:stretch/>
        </p:blipFill>
        <p:spPr bwMode="auto">
          <a:xfrm>
            <a:off x="10198345" y="1859628"/>
            <a:ext cx="1524892" cy="1290292"/>
          </a:xfrm>
          <a:prstGeom prst="rect">
            <a:avLst/>
          </a:prstGeom>
          <a:noFill/>
          <a:effectLst/>
          <a:extLst/>
        </p:spPr>
      </p:pic>
      <p:pic>
        <p:nvPicPr>
          <p:cNvPr id="43" name="Picture 30" descr="Image result for apollo gauntlet logo">
            <a:extLst>
              <a:ext uri="{FF2B5EF4-FFF2-40B4-BE49-F238E27FC236}">
                <a16:creationId xmlns="" xmlns:a16="http://schemas.microsoft.com/office/drawing/2014/main" id="{12D48C85-9B9F-413E-915D-1528C915E082}"/>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6849779" y="5887984"/>
            <a:ext cx="3348882" cy="899664"/>
          </a:xfrm>
          <a:prstGeom prst="rect">
            <a:avLst/>
          </a:prstGeom>
          <a:noFill/>
          <a:effectLst/>
          <a:extLst/>
        </p:spPr>
      </p:pic>
      <p:pic>
        <p:nvPicPr>
          <p:cNvPr id="44" name="Picture 36" descr="Image result for The Venture Bros logo">
            <a:extLst>
              <a:ext uri="{FF2B5EF4-FFF2-40B4-BE49-F238E27FC236}">
                <a16:creationId xmlns="" xmlns:a16="http://schemas.microsoft.com/office/drawing/2014/main" id="{451C7DDB-7446-481E-A6C9-98678AC8F3BE}"/>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5198036" y="9037729"/>
            <a:ext cx="1492282" cy="839410"/>
          </a:xfrm>
          <a:prstGeom prst="rect">
            <a:avLst/>
          </a:prstGeom>
          <a:noFill/>
          <a:effectLst/>
          <a:extLst/>
        </p:spPr>
      </p:pic>
      <p:pic>
        <p:nvPicPr>
          <p:cNvPr id="45" name="Picture 38" descr="Image result for Rick and Morty logo">
            <a:extLst>
              <a:ext uri="{FF2B5EF4-FFF2-40B4-BE49-F238E27FC236}">
                <a16:creationId xmlns="" xmlns:a16="http://schemas.microsoft.com/office/drawing/2014/main" id="{C5A6DEA5-AEB6-4F72-B189-E96EEDFB3DC6}"/>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4214575" y="5957573"/>
            <a:ext cx="2344066" cy="761258"/>
          </a:xfrm>
          <a:prstGeom prst="rect">
            <a:avLst/>
          </a:prstGeom>
          <a:noFill/>
          <a:effectLst/>
          <a:extLst/>
        </p:spPr>
      </p:pic>
      <p:pic>
        <p:nvPicPr>
          <p:cNvPr id="46" name="Picture 40" descr="Image result for eric andre show logo">
            <a:extLst>
              <a:ext uri="{FF2B5EF4-FFF2-40B4-BE49-F238E27FC236}">
                <a16:creationId xmlns="" xmlns:a16="http://schemas.microsoft.com/office/drawing/2014/main" id="{796C03C3-FB61-4D3F-90FA-D291FAA7E889}"/>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20585252" y="9526430"/>
            <a:ext cx="2150832" cy="833446"/>
          </a:xfrm>
          <a:prstGeom prst="rect">
            <a:avLst/>
          </a:prstGeom>
          <a:noFill/>
          <a:effectLst/>
          <a:extLst/>
        </p:spPr>
      </p:pic>
      <p:pic>
        <p:nvPicPr>
          <p:cNvPr id="47" name="Picture 46">
            <a:extLst>
              <a:ext uri="{FF2B5EF4-FFF2-40B4-BE49-F238E27FC236}">
                <a16:creationId xmlns="" xmlns:a16="http://schemas.microsoft.com/office/drawing/2014/main" id="{83F3F170-4132-4D28-AE85-638A1D65C34A}"/>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9706690" y="4634665"/>
            <a:ext cx="2138592" cy="1314858"/>
          </a:xfrm>
          <a:prstGeom prst="rect">
            <a:avLst/>
          </a:prstGeom>
          <a:noFill/>
          <a:effectLst/>
        </p:spPr>
      </p:pic>
      <p:pic>
        <p:nvPicPr>
          <p:cNvPr id="48" name="Picture 47">
            <a:extLst>
              <a:ext uri="{FF2B5EF4-FFF2-40B4-BE49-F238E27FC236}">
                <a16:creationId xmlns="" xmlns:a16="http://schemas.microsoft.com/office/drawing/2014/main" id="{8BF29973-0E31-487E-AAE7-525F336CFBDC}"/>
              </a:ext>
            </a:extLst>
          </p:cNvPr>
          <p:cNvPicPr>
            <a:picLocks noChangeAspect="1"/>
          </p:cNvPicPr>
          <p:nvPr/>
        </p:nvPicPr>
        <p:blipFill>
          <a:blip r:embed="rId39"/>
          <a:stretch>
            <a:fillRect/>
          </a:stretch>
        </p:blipFill>
        <p:spPr>
          <a:xfrm>
            <a:off x="22809665" y="8312491"/>
            <a:ext cx="1370310" cy="2312929"/>
          </a:xfrm>
          <a:prstGeom prst="rect">
            <a:avLst/>
          </a:prstGeom>
          <a:noFill/>
          <a:ln>
            <a:solidFill>
              <a:schemeClr val="bg1"/>
            </a:solidFill>
          </a:ln>
          <a:effectLst/>
        </p:spPr>
      </p:pic>
      <p:pic>
        <p:nvPicPr>
          <p:cNvPr id="49" name="Picture 48">
            <a:extLst>
              <a:ext uri="{FF2B5EF4-FFF2-40B4-BE49-F238E27FC236}">
                <a16:creationId xmlns="" xmlns:a16="http://schemas.microsoft.com/office/drawing/2014/main" id="{71628970-1078-4941-8888-0636EECFAF57}"/>
              </a:ext>
            </a:extLst>
          </p:cNvPr>
          <p:cNvPicPr>
            <a:picLocks noChangeAspect="1"/>
          </p:cNvPicPr>
          <p:nvPr/>
        </p:nvPicPr>
        <p:blipFill>
          <a:blip r:embed="rId40"/>
          <a:stretch>
            <a:fillRect/>
          </a:stretch>
        </p:blipFill>
        <p:spPr>
          <a:xfrm>
            <a:off x="22803285" y="5847948"/>
            <a:ext cx="1370310" cy="2089724"/>
          </a:xfrm>
          <a:prstGeom prst="rect">
            <a:avLst/>
          </a:prstGeom>
          <a:solidFill>
            <a:schemeClr val="bg2"/>
          </a:solidFill>
          <a:ln>
            <a:solidFill>
              <a:schemeClr val="bg1"/>
            </a:solidFill>
          </a:ln>
          <a:effectLst/>
        </p:spPr>
      </p:pic>
      <p:pic>
        <p:nvPicPr>
          <p:cNvPr id="50" name="Picture 49">
            <a:extLst>
              <a:ext uri="{FF2B5EF4-FFF2-40B4-BE49-F238E27FC236}">
                <a16:creationId xmlns="" xmlns:a16="http://schemas.microsoft.com/office/drawing/2014/main" id="{B37DB44C-6CAD-44F3-83F3-CA700FDB5F04}"/>
              </a:ext>
            </a:extLst>
          </p:cNvPr>
          <p:cNvPicPr>
            <a:picLocks noChangeAspect="1"/>
          </p:cNvPicPr>
          <p:nvPr/>
        </p:nvPicPr>
        <p:blipFill rotWithShape="1">
          <a:blip r:embed="rId41" cstate="email">
            <a:extLst>
              <a:ext uri="{28A0092B-C50C-407E-A947-70E740481C1C}">
                <a14:useLocalDpi xmlns:a14="http://schemas.microsoft.com/office/drawing/2010/main"/>
              </a:ext>
            </a:extLst>
          </a:blip>
          <a:srcRect/>
          <a:stretch/>
        </p:blipFill>
        <p:spPr>
          <a:xfrm>
            <a:off x="14268190" y="11284787"/>
            <a:ext cx="1730463" cy="1815547"/>
          </a:xfrm>
          <a:prstGeom prst="rect">
            <a:avLst/>
          </a:prstGeom>
          <a:noFill/>
          <a:effectLst/>
        </p:spPr>
      </p:pic>
      <p:pic>
        <p:nvPicPr>
          <p:cNvPr id="51" name="Picture 50">
            <a:extLst>
              <a:ext uri="{FF2B5EF4-FFF2-40B4-BE49-F238E27FC236}">
                <a16:creationId xmlns="" xmlns:a16="http://schemas.microsoft.com/office/drawing/2014/main" id="{2C3025BB-A864-4A9B-BB5B-FB97540FFA49}"/>
              </a:ext>
            </a:extLst>
          </p:cNvPr>
          <p:cNvPicPr>
            <a:picLocks noChangeAspect="1"/>
          </p:cNvPicPr>
          <p:nvPr/>
        </p:nvPicPr>
        <p:blipFill rotWithShape="1">
          <a:blip r:embed="rId42" cstate="email">
            <a:extLst>
              <a:ext uri="{28A0092B-C50C-407E-A947-70E740481C1C}">
                <a14:useLocalDpi xmlns:a14="http://schemas.microsoft.com/office/drawing/2010/main"/>
              </a:ext>
            </a:extLst>
          </a:blip>
          <a:srcRect/>
          <a:stretch/>
        </p:blipFill>
        <p:spPr>
          <a:xfrm>
            <a:off x="10240549" y="3436415"/>
            <a:ext cx="1434874" cy="1839008"/>
          </a:xfrm>
          <a:prstGeom prst="rect">
            <a:avLst/>
          </a:prstGeom>
          <a:noFill/>
          <a:ln>
            <a:solidFill>
              <a:schemeClr val="bg1">
                <a:lumMod val="75000"/>
              </a:schemeClr>
            </a:solidFill>
          </a:ln>
          <a:effectLst/>
        </p:spPr>
      </p:pic>
      <p:pic>
        <p:nvPicPr>
          <p:cNvPr id="52" name="Picture 51">
            <a:extLst>
              <a:ext uri="{FF2B5EF4-FFF2-40B4-BE49-F238E27FC236}">
                <a16:creationId xmlns="" xmlns:a16="http://schemas.microsoft.com/office/drawing/2014/main" id="{B8388EC2-C937-443F-AC0F-44D78B3B3487}"/>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0269797" y="8178839"/>
            <a:ext cx="1251686" cy="1982162"/>
          </a:xfrm>
          <a:prstGeom prst="rect">
            <a:avLst/>
          </a:prstGeom>
          <a:noFill/>
          <a:ln>
            <a:solidFill>
              <a:schemeClr val="bg1"/>
            </a:solidFill>
          </a:ln>
          <a:effectLst/>
        </p:spPr>
      </p:pic>
      <p:pic>
        <p:nvPicPr>
          <p:cNvPr id="53" name="Picture 52">
            <a:extLst>
              <a:ext uri="{FF2B5EF4-FFF2-40B4-BE49-F238E27FC236}">
                <a16:creationId xmlns="" xmlns:a16="http://schemas.microsoft.com/office/drawing/2014/main" id="{77B4B036-01B2-48B5-B6D2-CB860ECE143A}"/>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2171264" y="10574318"/>
            <a:ext cx="1685978" cy="2539828"/>
          </a:xfrm>
          <a:prstGeom prst="rect">
            <a:avLst/>
          </a:prstGeom>
          <a:noFill/>
          <a:effectLst/>
        </p:spPr>
      </p:pic>
      <p:pic>
        <p:nvPicPr>
          <p:cNvPr id="54" name="Picture 53">
            <a:extLst>
              <a:ext uri="{FF2B5EF4-FFF2-40B4-BE49-F238E27FC236}">
                <a16:creationId xmlns="" xmlns:a16="http://schemas.microsoft.com/office/drawing/2014/main" id="{38BDE1DE-2547-41EA-89C2-1EB916F2769A}"/>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23103473" y="11465523"/>
            <a:ext cx="1100676" cy="1596055"/>
          </a:xfrm>
          <a:prstGeom prst="rect">
            <a:avLst/>
          </a:prstGeom>
          <a:noFill/>
          <a:ln>
            <a:solidFill>
              <a:schemeClr val="bg1">
                <a:lumMod val="75000"/>
              </a:schemeClr>
            </a:solidFill>
          </a:ln>
          <a:effectLst/>
        </p:spPr>
      </p:pic>
      <p:pic>
        <p:nvPicPr>
          <p:cNvPr id="55" name="Picture 54">
            <a:extLst>
              <a:ext uri="{FF2B5EF4-FFF2-40B4-BE49-F238E27FC236}">
                <a16:creationId xmlns="" xmlns:a16="http://schemas.microsoft.com/office/drawing/2014/main" id="{3C30AD77-C474-4B92-BB6E-AC6293C60D59}"/>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t="12199"/>
          <a:stretch/>
        </p:blipFill>
        <p:spPr>
          <a:xfrm>
            <a:off x="17022931" y="3707578"/>
            <a:ext cx="1210026" cy="1628490"/>
          </a:xfrm>
          <a:prstGeom prst="rect">
            <a:avLst/>
          </a:prstGeom>
          <a:noFill/>
          <a:ln>
            <a:solidFill>
              <a:schemeClr val="bg1">
                <a:lumMod val="75000"/>
              </a:schemeClr>
            </a:solidFill>
          </a:ln>
          <a:effectLst/>
        </p:spPr>
      </p:pic>
      <p:sp>
        <p:nvSpPr>
          <p:cNvPr id="56" name="AutoShape 2" descr="https://i.ytimg.com/vi_webp/OxzKb4a1Qc4/movieposter.webp">
            <a:extLst>
              <a:ext uri="{FF2B5EF4-FFF2-40B4-BE49-F238E27FC236}">
                <a16:creationId xmlns="" xmlns:a16="http://schemas.microsoft.com/office/drawing/2014/main" id="{D07ECADA-3EC1-4B15-A575-6ABA9FF7C91D}"/>
              </a:ext>
            </a:extLst>
          </p:cNvPr>
          <p:cNvSpPr>
            <a:spLocks noChangeAspect="1" noChangeArrowheads="1"/>
          </p:cNvSpPr>
          <p:nvPr/>
        </p:nvSpPr>
        <p:spPr bwMode="auto">
          <a:xfrm>
            <a:off x="16418622" y="3204184"/>
            <a:ext cx="609600" cy="609600"/>
          </a:xfrm>
          <a:prstGeom prst="rect">
            <a:avLst/>
          </a:prstGeom>
          <a:noFill/>
          <a:effectLst/>
          <a:extLst/>
        </p:spPr>
        <p:txBody>
          <a:bodyPr vert="horz" wrap="square" lIns="182880" tIns="91440" rIns="182880" bIns="91440" numCol="1" anchor="t" anchorCtr="0" compatLnSpc="1">
            <a:prstTxWarp prst="textNoShape">
              <a:avLst/>
            </a:prstTxWarp>
          </a:bodyPr>
          <a:lstStyle/>
          <a:p>
            <a:endParaRPr lang="en-US" sz="9200"/>
          </a:p>
        </p:txBody>
      </p:sp>
      <p:pic>
        <p:nvPicPr>
          <p:cNvPr id="57" name="Picture 56">
            <a:extLst>
              <a:ext uri="{FF2B5EF4-FFF2-40B4-BE49-F238E27FC236}">
                <a16:creationId xmlns="" xmlns:a16="http://schemas.microsoft.com/office/drawing/2014/main" id="{97ED2A80-A64E-4919-8764-C6151B690517}"/>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20339429" y="2072976"/>
            <a:ext cx="1412912" cy="2371528"/>
          </a:xfrm>
          <a:prstGeom prst="rect">
            <a:avLst/>
          </a:prstGeom>
          <a:noFill/>
          <a:effectLst/>
        </p:spPr>
      </p:pic>
      <p:pic>
        <p:nvPicPr>
          <p:cNvPr id="58" name="Picture 57">
            <a:extLst>
              <a:ext uri="{FF2B5EF4-FFF2-40B4-BE49-F238E27FC236}">
                <a16:creationId xmlns="" xmlns:a16="http://schemas.microsoft.com/office/drawing/2014/main" id="{3508176A-32B6-4FBE-A083-44DD5B59059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2700967" y="385198"/>
            <a:ext cx="1483682" cy="2178490"/>
          </a:xfrm>
          <a:prstGeom prst="rect">
            <a:avLst/>
          </a:prstGeom>
          <a:noFill/>
          <a:effectLst/>
        </p:spPr>
      </p:pic>
      <p:pic>
        <p:nvPicPr>
          <p:cNvPr id="59" name="Picture 58">
            <a:extLst>
              <a:ext uri="{FF2B5EF4-FFF2-40B4-BE49-F238E27FC236}">
                <a16:creationId xmlns="" xmlns:a16="http://schemas.microsoft.com/office/drawing/2014/main" id="{5BBEB6F2-B9AB-4379-A2FC-BB7901A9184D}"/>
              </a:ext>
            </a:extLst>
          </p:cNvPr>
          <p:cNvPicPr>
            <a:picLocks noChangeAspect="1"/>
          </p:cNvPicPr>
          <p:nvPr/>
        </p:nvPicPr>
        <p:blipFill rotWithShape="1">
          <a:blip r:embed="rId49" cstate="email">
            <a:extLst>
              <a:ext uri="{28A0092B-C50C-407E-A947-70E740481C1C}">
                <a14:useLocalDpi xmlns:a14="http://schemas.microsoft.com/office/drawing/2010/main"/>
              </a:ext>
            </a:extLst>
          </a:blip>
          <a:srcRect/>
          <a:stretch/>
        </p:blipFill>
        <p:spPr>
          <a:xfrm>
            <a:off x="10310973" y="11336932"/>
            <a:ext cx="1438008" cy="1756176"/>
          </a:xfrm>
          <a:prstGeom prst="rect">
            <a:avLst/>
          </a:prstGeom>
          <a:noFill/>
          <a:ln>
            <a:solidFill>
              <a:schemeClr val="bg1">
                <a:lumMod val="65000"/>
              </a:schemeClr>
            </a:solidFill>
          </a:ln>
          <a:effectLst/>
        </p:spPr>
      </p:pic>
      <p:pic>
        <p:nvPicPr>
          <p:cNvPr id="60" name="Picture 59">
            <a:extLst>
              <a:ext uri="{FF2B5EF4-FFF2-40B4-BE49-F238E27FC236}">
                <a16:creationId xmlns="" xmlns:a16="http://schemas.microsoft.com/office/drawing/2014/main" id="{1194523A-23CA-4DFB-8BD0-0D2C187AA8BA}"/>
              </a:ext>
            </a:extLst>
          </p:cNvPr>
          <p:cNvPicPr>
            <a:picLocks noChangeAspect="1"/>
          </p:cNvPicPr>
          <p:nvPr/>
        </p:nvPicPr>
        <p:blipFill rotWithShape="1">
          <a:blip r:embed="rId50" cstate="email">
            <a:extLst>
              <a:ext uri="{28A0092B-C50C-407E-A947-70E740481C1C}">
                <a14:useLocalDpi xmlns:a14="http://schemas.microsoft.com/office/drawing/2010/main"/>
              </a:ext>
            </a:extLst>
          </a:blip>
          <a:srcRect/>
          <a:stretch/>
        </p:blipFill>
        <p:spPr>
          <a:xfrm>
            <a:off x="22037952" y="385198"/>
            <a:ext cx="2121288" cy="1254238"/>
          </a:xfrm>
          <a:prstGeom prst="rect">
            <a:avLst/>
          </a:prstGeom>
          <a:noFill/>
          <a:effectLst/>
        </p:spPr>
      </p:pic>
      <p:pic>
        <p:nvPicPr>
          <p:cNvPr id="61" name="Picture 60">
            <a:extLst>
              <a:ext uri="{FF2B5EF4-FFF2-40B4-BE49-F238E27FC236}">
                <a16:creationId xmlns="" xmlns:a16="http://schemas.microsoft.com/office/drawing/2014/main" id="{018CFAC2-5874-4496-A358-BBB41709B3D3}"/>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8081283" y="430281"/>
            <a:ext cx="2197356" cy="1230520"/>
          </a:xfrm>
          <a:prstGeom prst="rect">
            <a:avLst/>
          </a:prstGeom>
          <a:noFill/>
          <a:effectLst/>
        </p:spPr>
      </p:pic>
      <p:pic>
        <p:nvPicPr>
          <p:cNvPr id="62" name="Picture 61">
            <a:extLst>
              <a:ext uri="{FF2B5EF4-FFF2-40B4-BE49-F238E27FC236}">
                <a16:creationId xmlns="" xmlns:a16="http://schemas.microsoft.com/office/drawing/2014/main" id="{F0600AE7-8AB2-41AC-AE56-37620D570B36}"/>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16321098" y="430896"/>
            <a:ext cx="1440286" cy="1231138"/>
          </a:xfrm>
          <a:prstGeom prst="rect">
            <a:avLst/>
          </a:prstGeom>
          <a:noFill/>
          <a:effectLst/>
        </p:spPr>
      </p:pic>
      <p:pic>
        <p:nvPicPr>
          <p:cNvPr id="63" name="Picture 62">
            <a:extLst>
              <a:ext uri="{FF2B5EF4-FFF2-40B4-BE49-F238E27FC236}">
                <a16:creationId xmlns="" xmlns:a16="http://schemas.microsoft.com/office/drawing/2014/main" id="{AE4C9A56-F81A-4D5D-8BD0-5E9C9464A88F}"/>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0192977" y="430896"/>
            <a:ext cx="2138077" cy="1197322"/>
          </a:xfrm>
          <a:prstGeom prst="rect">
            <a:avLst/>
          </a:prstGeom>
          <a:noFill/>
          <a:effectLst/>
        </p:spPr>
      </p:pic>
      <p:sp>
        <p:nvSpPr>
          <p:cNvPr id="9" name="TextBox 8"/>
          <p:cNvSpPr txBox="1"/>
          <p:nvPr/>
        </p:nvSpPr>
        <p:spPr>
          <a:xfrm>
            <a:off x="720570" y="3724529"/>
            <a:ext cx="8953923" cy="2855012"/>
          </a:xfrm>
          <a:prstGeom prst="rect">
            <a:avLst/>
          </a:prstGeom>
          <a:noFill/>
        </p:spPr>
        <p:txBody>
          <a:bodyPr wrap="square" rtlCol="0">
            <a:spAutoFit/>
          </a:bodyPr>
          <a:lstStyle/>
          <a:p>
            <a:pPr lvl="0">
              <a:lnSpc>
                <a:spcPts val="5500"/>
              </a:lnSpc>
            </a:pPr>
            <a:r>
              <a:rPr lang="en-US" sz="4000" dirty="0">
                <a:solidFill>
                  <a:schemeClr val="bg1"/>
                </a:solidFill>
                <a:latin typeface="Trebuchet MS"/>
              </a:rPr>
              <a:t>This Professionally Produced, Premium TV and Film Content Is Backed By An Annual Production Investment Of Over $62 Billion</a:t>
            </a:r>
          </a:p>
        </p:txBody>
      </p:sp>
      <p:sp>
        <p:nvSpPr>
          <p:cNvPr id="64" name="Text Box 3">
            <a:extLst>
              <a:ext uri="{FF2B5EF4-FFF2-40B4-BE49-F238E27FC236}">
                <a16:creationId xmlns="" xmlns:a16="http://schemas.microsoft.com/office/drawing/2014/main" id="{F72C2D30-7F86-48DE-8BC3-1FC76D11309C}"/>
              </a:ext>
            </a:extLst>
          </p:cNvPr>
          <p:cNvSpPr txBox="1">
            <a:spLocks noChangeArrowheads="1"/>
          </p:cNvSpPr>
          <p:nvPr/>
        </p:nvSpPr>
        <p:spPr bwMode="auto">
          <a:xfrm>
            <a:off x="727568" y="7316028"/>
            <a:ext cx="8722977" cy="1569660"/>
          </a:xfrm>
          <a:prstGeom prst="rect">
            <a:avLst/>
          </a:prstGeom>
          <a:noFill/>
          <a:ln w="9525">
            <a:noFill/>
            <a:miter lim="800000"/>
            <a:headEnd/>
            <a:tailEnd/>
          </a:ln>
          <a:effectLst/>
        </p:spPr>
        <p:txBody>
          <a:bodyPr wrap="square">
            <a:spAutoFit/>
          </a:bodyPr>
          <a:lstStyle/>
          <a:p>
            <a:pPr marL="6350" indent="-6350" eaLnBrk="0" fontAlgn="base" hangingPunct="0">
              <a:spcBef>
                <a:spcPct val="0"/>
              </a:spcBef>
              <a:spcAft>
                <a:spcPct val="0"/>
              </a:spcAft>
              <a:buClr>
                <a:srgbClr val="4F81BD"/>
              </a:buClr>
            </a:pPr>
            <a:r>
              <a:rPr lang="en-US" sz="3200" dirty="0">
                <a:solidFill>
                  <a:schemeClr val="bg1"/>
                </a:solidFill>
                <a:latin typeface="Trebuchet MS" pitchFamily="34" charset="0"/>
              </a:rPr>
              <a:t>This means a slew of new content is available on YouTube each day, from broad general interest programming to niche content</a:t>
            </a:r>
            <a:endParaRPr lang="en-US" sz="2800" b="1" i="1" dirty="0">
              <a:solidFill>
                <a:schemeClr val="bg1"/>
              </a:solidFill>
              <a:latin typeface="Trebuchet MS" pitchFamily="34" charset="0"/>
            </a:endParaRPr>
          </a:p>
        </p:txBody>
      </p:sp>
      <p:sp>
        <p:nvSpPr>
          <p:cNvPr id="65" name="TextBox 64">
            <a:extLst>
              <a:ext uri="{FF2B5EF4-FFF2-40B4-BE49-F238E27FC236}">
                <a16:creationId xmlns="" xmlns:a16="http://schemas.microsoft.com/office/drawing/2014/main" id="{3D0642A4-55DE-4490-9734-594D5A64E545}"/>
              </a:ext>
            </a:extLst>
          </p:cNvPr>
          <p:cNvSpPr txBox="1"/>
          <p:nvPr/>
        </p:nvSpPr>
        <p:spPr>
          <a:xfrm>
            <a:off x="0" y="13185881"/>
            <a:ext cx="9467552" cy="461665"/>
          </a:xfrm>
          <a:prstGeom prst="rect">
            <a:avLst/>
          </a:prstGeom>
          <a:noFill/>
        </p:spPr>
        <p:txBody>
          <a:bodyPr wrap="square" rtlCol="0">
            <a:spAutoFit/>
          </a:bodyPr>
          <a:lstStyle/>
          <a:p>
            <a:pPr defTabSz="914400">
              <a:defRPr/>
            </a:pPr>
            <a:r>
              <a:rPr lang="en-US" sz="1200" kern="0" dirty="0">
                <a:solidFill>
                  <a:schemeClr val="bg1"/>
                </a:solidFill>
                <a:latin typeface="Trebuchet MS" panose="020B0603020202020204" pitchFamily="34" charset="0"/>
              </a:rPr>
              <a:t>Source: S&amp;P Global Market Intelligence, SNL Kagan; film negative cost inclusive of domestic films released during calendar 2017; TV data reflective of 2018 programming expenses estimates.</a:t>
            </a:r>
          </a:p>
        </p:txBody>
      </p:sp>
      <p:pic>
        <p:nvPicPr>
          <p:cNvPr id="3" name="Picture 2">
            <a:extLst>
              <a:ext uri="{FF2B5EF4-FFF2-40B4-BE49-F238E27FC236}">
                <a16:creationId xmlns="" xmlns:a16="http://schemas.microsoft.com/office/drawing/2014/main" id="{80315936-F090-450C-ADDE-551CDF30C796}"/>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4595591" y="7066347"/>
            <a:ext cx="2070742" cy="1604825"/>
          </a:xfrm>
          <a:prstGeom prst="rect">
            <a:avLst/>
          </a:prstGeom>
        </p:spPr>
      </p:pic>
      <p:sp>
        <p:nvSpPr>
          <p:cNvPr id="66" name="TextBox 65">
            <a:extLst>
              <a:ext uri="{FF2B5EF4-FFF2-40B4-BE49-F238E27FC236}">
                <a16:creationId xmlns="" xmlns:a16="http://schemas.microsoft.com/office/drawing/2014/main" id="{19E5E4F3-DDEF-46AD-8DFB-B7D3BE68E930}"/>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33</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67" name="Picture 66">
            <a:extLst>
              <a:ext uri="{FF2B5EF4-FFF2-40B4-BE49-F238E27FC236}">
                <a16:creationId xmlns="" xmlns:a16="http://schemas.microsoft.com/office/drawing/2014/main" id="{62CD751A-3D19-433F-A64C-D5AA72A28C0A}"/>
              </a:ext>
            </a:extLst>
          </p:cNvPr>
          <p:cNvPicPr>
            <a:picLocks noChangeAspect="1"/>
          </p:cNvPicPr>
          <p:nvPr/>
        </p:nvPicPr>
        <p:blipFill>
          <a:blip r:embed="rId5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175989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8F7704A-435E-40AF-9B26-B96532C82274}"/>
              </a:ext>
            </a:extLst>
          </p:cNvPr>
          <p:cNvSpPr/>
          <p:nvPr/>
        </p:nvSpPr>
        <p:spPr>
          <a:xfrm>
            <a:off x="9689072" y="0"/>
            <a:ext cx="14698103" cy="13716000"/>
          </a:xfrm>
          <a:prstGeom prst="rect">
            <a:avLst/>
          </a:prstGeom>
          <a:blipFill dpi="0" rotWithShape="1">
            <a:blip r:embed="rId2">
              <a:alphaModFix amt="50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793852" y="12107693"/>
            <a:ext cx="2065781" cy="1024911"/>
          </a:xfrm>
          <a:prstGeom prst="rect">
            <a:avLst/>
          </a:prstGeom>
          <a:solidFill>
            <a:schemeClr val="accent2">
              <a:lumMod val="60000"/>
              <a:lumOff val="4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4035177" y="11324786"/>
            <a:ext cx="2099647" cy="1839665"/>
          </a:xfrm>
          <a:prstGeom prst="rect">
            <a:avLst/>
          </a:prstGeom>
          <a:solidFill>
            <a:srgbClr val="F7994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1265223" y="3779317"/>
            <a:ext cx="2065781" cy="9418635"/>
          </a:xfrm>
          <a:prstGeom prst="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340656" y="3607451"/>
            <a:ext cx="9185509" cy="3618939"/>
          </a:xfrm>
          <a:prstGeom prst="rect">
            <a:avLst/>
          </a:prstGeom>
          <a:noFill/>
        </p:spPr>
        <p:txBody>
          <a:bodyPr wrap="square" rtlCol="0">
            <a:spAutoFit/>
          </a:bodyPr>
          <a:lstStyle/>
          <a:p>
            <a:pPr>
              <a:lnSpc>
                <a:spcPts val="5500"/>
              </a:lnSpc>
            </a:pPr>
            <a:r>
              <a:rPr lang="en-US" sz="4800" spc="-200" dirty="0">
                <a:latin typeface="Trebuchet MS"/>
              </a:rPr>
              <a:t>TV and movies are also some of the most “talked about” topics across social media, much more so than YouTube content.</a:t>
            </a:r>
            <a:endParaRPr kumimoji="0" lang="en-US" sz="4800" b="0" i="0" u="none" strike="noStrike" kern="1200" cap="none" spc="0" normalizeH="0" baseline="0" noProof="0" dirty="0">
              <a:ln>
                <a:noFill/>
              </a:ln>
              <a:effectLst/>
              <a:uLnTx/>
              <a:uFillTx/>
              <a:latin typeface="Trebuchet MS"/>
              <a:cs typeface="Trebuchet MS"/>
            </a:endParaRPr>
          </a:p>
          <a:p>
            <a:pPr marL="0" marR="0" lvl="0" indent="0" algn="l" defTabSz="1172398" rtl="0" eaLnBrk="1" fontAlgn="auto" latinLnBrk="0" hangingPunct="1">
              <a:lnSpc>
                <a:spcPts val="5500"/>
              </a:lnSpc>
              <a:spcBef>
                <a:spcPts val="0"/>
              </a:spcBef>
              <a:spcAft>
                <a:spcPts val="0"/>
              </a:spcAft>
              <a:buClrTx/>
              <a:buSzTx/>
              <a:buFontTx/>
              <a:buNone/>
              <a:tabLst/>
              <a:defRPr/>
            </a:pPr>
            <a:endParaRPr kumimoji="0" lang="en-US" sz="4800" b="0" i="0" u="none" strike="noStrike" kern="1200" cap="none" spc="0" normalizeH="0" baseline="0" noProof="0" dirty="0">
              <a:ln>
                <a:noFill/>
              </a:ln>
              <a:effectLst/>
              <a:uLnTx/>
              <a:uFillTx/>
              <a:latin typeface="Calibri"/>
              <a:ea typeface="+mn-ea"/>
              <a:cs typeface="+mn-cs"/>
            </a:endParaRPr>
          </a:p>
        </p:txBody>
      </p:sp>
      <p:sp>
        <p:nvSpPr>
          <p:cNvPr id="2" name="TextBox 1"/>
          <p:cNvSpPr txBox="1"/>
          <p:nvPr/>
        </p:nvSpPr>
        <p:spPr>
          <a:xfrm>
            <a:off x="492369" y="7451322"/>
            <a:ext cx="8704385" cy="1938992"/>
          </a:xfrm>
          <a:prstGeom prst="rect">
            <a:avLst/>
          </a:prstGeom>
          <a:noFill/>
        </p:spPr>
        <p:txBody>
          <a:bodyPr wrap="square" rtlCol="0">
            <a:spAutoFit/>
          </a:bodyPr>
          <a:lstStyle/>
          <a:p>
            <a:r>
              <a:rPr lang="en-US" sz="2400" dirty="0">
                <a:latin typeface="Trebuchet MS" panose="020B0603020202020204" pitchFamily="34" charset="0"/>
              </a:rPr>
              <a:t>A custom VAB analysis, </a:t>
            </a:r>
            <a:r>
              <a:rPr lang="en-US" sz="2400" i="1" dirty="0">
                <a:latin typeface="Trebuchet MS" panose="020B0603020202020204" pitchFamily="34" charset="0"/>
              </a:rPr>
              <a:t>#</a:t>
            </a:r>
            <a:r>
              <a:rPr lang="en-US" sz="2400" i="1" dirty="0" err="1">
                <a:latin typeface="Trebuchet MS" panose="020B0603020202020204" pitchFamily="34" charset="0"/>
              </a:rPr>
              <a:t>TVisSocial</a:t>
            </a:r>
            <a:r>
              <a:rPr lang="en-US" sz="2400" dirty="0">
                <a:latin typeface="Trebuchet MS" panose="020B0603020202020204" pitchFamily="34" charset="0"/>
              </a:rPr>
              <a:t>, revealed that Ad-supported TV dominates the social conversation online. Conversely, the audience fragmentation and long-tail nature of YouTube severely limits any mass exposure, and therefore conversation.</a:t>
            </a:r>
          </a:p>
        </p:txBody>
      </p:sp>
      <p:sp>
        <p:nvSpPr>
          <p:cNvPr id="15" name="TextBox 14"/>
          <p:cNvSpPr txBox="1"/>
          <p:nvPr/>
        </p:nvSpPr>
        <p:spPr>
          <a:xfrm>
            <a:off x="11265223" y="4973341"/>
            <a:ext cx="2196980" cy="836255"/>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Trebuchet MS"/>
              </a:rPr>
              <a:t>Ad-Supported</a:t>
            </a:r>
          </a:p>
          <a:p>
            <a:pPr marL="0" marR="0" lvl="0" indent="0" algn="l" defTabSz="1172398" rtl="0" eaLnBrk="1" fontAlgn="auto" latinLnBrk="0" hangingPunct="1">
              <a:lnSpc>
                <a:spcPts val="3000"/>
              </a:lnSpc>
              <a:spcBef>
                <a:spcPts val="0"/>
              </a:spcBef>
              <a:spcAft>
                <a:spcPts val="0"/>
              </a:spcAft>
              <a:buClrTx/>
              <a:buSzTx/>
              <a:buFontTx/>
              <a:buNone/>
              <a:tabLst/>
              <a:defRPr/>
            </a:pPr>
            <a:r>
              <a:rPr lang="en-US" sz="2400" dirty="0">
                <a:solidFill>
                  <a:prstClr val="white"/>
                </a:solidFill>
                <a:latin typeface="Trebuchet MS"/>
                <a:cs typeface="Trebuchet MS"/>
              </a:rPr>
              <a:t>Television</a:t>
            </a:r>
            <a:endParaRPr kumimoji="0" lang="en-US" sz="2400" b="0" i="0" u="none" strike="noStrike" kern="1200" cap="none" spc="0" normalizeH="0" baseline="0" noProof="0" dirty="0">
              <a:ln>
                <a:noFill/>
              </a:ln>
              <a:solidFill>
                <a:prstClr val="white"/>
              </a:solidFill>
              <a:effectLst/>
              <a:uLnTx/>
              <a:uFillTx/>
              <a:latin typeface="Trebuchet MS"/>
              <a:ea typeface="+mn-ea"/>
              <a:cs typeface="Trebuchet MS"/>
            </a:endParaRPr>
          </a:p>
        </p:txBody>
      </p:sp>
      <p:sp>
        <p:nvSpPr>
          <p:cNvPr id="16" name="TextBox 15"/>
          <p:cNvSpPr txBox="1"/>
          <p:nvPr/>
        </p:nvSpPr>
        <p:spPr>
          <a:xfrm>
            <a:off x="11341423" y="4133823"/>
            <a:ext cx="2044580" cy="5668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lang="en-US" sz="6000" b="1" dirty="0">
                <a:solidFill>
                  <a:schemeClr val="bg1">
                    <a:alpha val="60000"/>
                  </a:schemeClr>
                </a:solidFill>
                <a:latin typeface="Trebuchet MS"/>
                <a:cs typeface="Trebuchet MS"/>
              </a:rPr>
              <a:t>83</a:t>
            </a:r>
            <a:endParaRPr kumimoji="0" lang="en-US" sz="6000" b="1" i="0" u="none" strike="noStrike" kern="1200" cap="none" spc="0" normalizeH="0" baseline="0" noProof="0" dirty="0">
              <a:ln>
                <a:noFill/>
              </a:ln>
              <a:solidFill>
                <a:schemeClr val="bg1">
                  <a:alpha val="60000"/>
                </a:schemeClr>
              </a:solidFill>
              <a:uLnTx/>
              <a:uFillTx/>
              <a:latin typeface="Trebuchet MS"/>
              <a:cs typeface="Trebuchet MS"/>
            </a:endParaRPr>
          </a:p>
        </p:txBody>
      </p:sp>
      <p:sp>
        <p:nvSpPr>
          <p:cNvPr id="17" name="TextBox 16"/>
          <p:cNvSpPr txBox="1"/>
          <p:nvPr/>
        </p:nvSpPr>
        <p:spPr>
          <a:xfrm>
            <a:off x="14107168" y="12206156"/>
            <a:ext cx="2196980" cy="451534"/>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Trebuchet MS"/>
              </a:rPr>
              <a:t>Movies</a:t>
            </a:r>
          </a:p>
        </p:txBody>
      </p:sp>
      <p:sp>
        <p:nvSpPr>
          <p:cNvPr id="18" name="TextBox 17"/>
          <p:cNvSpPr txBox="1"/>
          <p:nvPr/>
        </p:nvSpPr>
        <p:spPr>
          <a:xfrm>
            <a:off x="14155560" y="11677796"/>
            <a:ext cx="2044580" cy="5668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alpha val="60000"/>
                  </a:prstClr>
                </a:solidFill>
                <a:effectLst/>
                <a:uLnTx/>
                <a:uFillTx/>
                <a:latin typeface="Trebuchet MS"/>
                <a:ea typeface="+mn-ea"/>
                <a:cs typeface="Trebuchet MS"/>
              </a:rPr>
              <a:t>5</a:t>
            </a:r>
          </a:p>
        </p:txBody>
      </p:sp>
      <p:sp>
        <p:nvSpPr>
          <p:cNvPr id="19" name="TextBox 18"/>
          <p:cNvSpPr txBox="1"/>
          <p:nvPr/>
        </p:nvSpPr>
        <p:spPr>
          <a:xfrm>
            <a:off x="17024696" y="12727519"/>
            <a:ext cx="2196980" cy="439800"/>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a:ea typeface="+mn-ea"/>
                <a:cs typeface="Trebuchet MS"/>
              </a:rPr>
              <a:t>YouTube</a:t>
            </a:r>
          </a:p>
        </p:txBody>
      </p:sp>
      <p:sp>
        <p:nvSpPr>
          <p:cNvPr id="20" name="TextBox 19"/>
          <p:cNvSpPr txBox="1"/>
          <p:nvPr/>
        </p:nvSpPr>
        <p:spPr>
          <a:xfrm>
            <a:off x="16854015" y="12397782"/>
            <a:ext cx="2044580" cy="566822"/>
          </a:xfrm>
          <a:prstGeom prst="rect">
            <a:avLst/>
          </a:prstGeom>
          <a:noFill/>
        </p:spPr>
        <p:txBody>
          <a:bodyPr wrap="square" rtlCol="0">
            <a:spAutoFit/>
          </a:bodyPr>
          <a:lstStyle/>
          <a:p>
            <a:pPr marL="0" marR="0" lvl="0" indent="0" algn="l" defTabSz="1172398" rtl="0" eaLnBrk="1" fontAlgn="auto" latinLnBrk="0" hangingPunct="1">
              <a:lnSpc>
                <a:spcPts val="3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alpha val="60000"/>
                  </a:prstClr>
                </a:solidFill>
                <a:effectLst/>
                <a:uLnTx/>
                <a:uFillTx/>
                <a:latin typeface="Trebuchet MS"/>
                <a:ea typeface="+mn-ea"/>
                <a:cs typeface="Trebuchet MS"/>
              </a:rPr>
              <a:t>2</a:t>
            </a:r>
          </a:p>
        </p:txBody>
      </p:sp>
      <p:sp>
        <p:nvSpPr>
          <p:cNvPr id="24" name="TextBox 23">
            <a:extLst>
              <a:ext uri="{FF2B5EF4-FFF2-40B4-BE49-F238E27FC236}">
                <a16:creationId xmlns="" xmlns:a16="http://schemas.microsoft.com/office/drawing/2014/main" id="{CEA722B8-E1EF-4296-9FC0-E67E79A90BC4}"/>
              </a:ext>
            </a:extLst>
          </p:cNvPr>
          <p:cNvSpPr txBox="1"/>
          <p:nvPr/>
        </p:nvSpPr>
        <p:spPr>
          <a:xfrm>
            <a:off x="80925" y="12970599"/>
            <a:ext cx="9445240" cy="646331"/>
          </a:xfrm>
          <a:prstGeom prst="rect">
            <a:avLst/>
          </a:prstGeom>
          <a:noFill/>
        </p:spPr>
        <p:txBody>
          <a:bodyPr wrap="square" rtlCol="0">
            <a:spAutoFit/>
          </a:bodyPr>
          <a:lstStyle/>
          <a:p>
            <a:r>
              <a:rPr lang="en-US" sz="1200" dirty="0">
                <a:latin typeface="Trebuchet MS" panose="020B0603020202020204" pitchFamily="34" charset="0"/>
              </a:rPr>
              <a:t>Source: VAB custom analysis of Top 10 trending Twitter Topics each night (8:30p, 9:30p, 10:30p, 11:30p) during 4-week time period (5/15/2017 – 6/11/2017).  Based on unique program counts. For the purposes of this chart, “program / content” is an all-encompassing definition for individual pieces of content on each platform.</a:t>
            </a:r>
          </a:p>
        </p:txBody>
      </p:sp>
      <p:sp>
        <p:nvSpPr>
          <p:cNvPr id="25" name="Rounded Rectangle 10">
            <a:extLst>
              <a:ext uri="{FF2B5EF4-FFF2-40B4-BE49-F238E27FC236}">
                <a16:creationId xmlns="" xmlns:a16="http://schemas.microsoft.com/office/drawing/2014/main" id="{836930A0-EBE0-4D16-825C-5F13F09BC269}"/>
              </a:ext>
            </a:extLst>
          </p:cNvPr>
          <p:cNvSpPr/>
          <p:nvPr/>
        </p:nvSpPr>
        <p:spPr>
          <a:xfrm>
            <a:off x="12539042" y="964645"/>
            <a:ext cx="9730407" cy="1065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3200" b="1" u="sng" kern="0" dirty="0">
                <a:solidFill>
                  <a:schemeClr val="tx1"/>
                </a:solidFill>
              </a:rPr>
              <a:t>Top 10 Trending Topics On Twitter By Platform</a:t>
            </a:r>
          </a:p>
          <a:p>
            <a:pPr algn="ctr" defTabSz="1828800">
              <a:defRPr/>
            </a:pPr>
            <a:r>
              <a:rPr lang="en-US" sz="2800" b="1" kern="0" dirty="0">
                <a:solidFill>
                  <a:schemeClr val="tx1"/>
                </a:solidFill>
              </a:rPr>
              <a:t>A study of the top 10 Twitter Topics over 4-week period</a:t>
            </a:r>
          </a:p>
        </p:txBody>
      </p:sp>
      <p:sp>
        <p:nvSpPr>
          <p:cNvPr id="21" name="TextBox 20">
            <a:extLst>
              <a:ext uri="{FF2B5EF4-FFF2-40B4-BE49-F238E27FC236}">
                <a16:creationId xmlns="" xmlns:a16="http://schemas.microsoft.com/office/drawing/2014/main" id="{0840F27A-2B62-4949-B206-7FF0D04B732E}"/>
              </a:ext>
            </a:extLst>
          </p:cNvPr>
          <p:cNvSpPr txBox="1"/>
          <p:nvPr/>
        </p:nvSpPr>
        <p:spPr>
          <a:xfrm>
            <a:off x="23286499" y="13069669"/>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34</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22" name="Picture 21">
            <a:extLst>
              <a:ext uri="{FF2B5EF4-FFF2-40B4-BE49-F238E27FC236}">
                <a16:creationId xmlns="" xmlns:a16="http://schemas.microsoft.com/office/drawing/2014/main" id="{06E8C9BE-C61A-43F7-8AD1-6E46DF085E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29246" y="13315671"/>
            <a:ext cx="5198125" cy="287189"/>
          </a:xfrm>
          <a:prstGeom prst="rect">
            <a:avLst/>
          </a:prstGeom>
        </p:spPr>
      </p:pic>
    </p:spTree>
    <p:extLst>
      <p:ext uri="{BB962C8B-B14F-4D97-AF65-F5344CB8AC3E}">
        <p14:creationId xmlns:p14="http://schemas.microsoft.com/office/powerpoint/2010/main" val="1920759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BAAA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5E72E203-E617-42BB-8730-ADA4DBEAA7F3}"/>
              </a:ext>
            </a:extLst>
          </p:cNvPr>
          <p:cNvSpPr/>
          <p:nvPr/>
        </p:nvSpPr>
        <p:spPr>
          <a:xfrm>
            <a:off x="4303415" y="5645305"/>
            <a:ext cx="7677150" cy="6543916"/>
          </a:xfrm>
          <a:prstGeom prst="rect">
            <a:avLst/>
          </a:prstGeom>
          <a:blipFill dpi="0" rotWithShape="1">
            <a:blip r:embed="rId3" cstate="email">
              <a:alphaModFix amt="40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775FA505-A870-43CD-8882-88C9C8671BCD}"/>
              </a:ext>
            </a:extLst>
          </p:cNvPr>
          <p:cNvSpPr/>
          <p:nvPr/>
        </p:nvSpPr>
        <p:spPr>
          <a:xfrm>
            <a:off x="12193587" y="5645305"/>
            <a:ext cx="7677150" cy="6543916"/>
          </a:xfrm>
          <a:prstGeom prst="rect">
            <a:avLst/>
          </a:prstGeom>
          <a:blipFill dpi="0" rotWithShape="1">
            <a:blip r:embed="rId4" cstate="email">
              <a:alphaModFix amt="40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68896" y="369053"/>
            <a:ext cx="22912698" cy="2000548"/>
          </a:xfrm>
          <a:prstGeom prst="rect">
            <a:avLst/>
          </a:prstGeom>
          <a:noFill/>
        </p:spPr>
        <p:txBody>
          <a:bodyPr wrap="square" rtlCol="0">
            <a:spAutoFit/>
          </a:bodyPr>
          <a:lstStyle/>
          <a:p>
            <a:pPr>
              <a:spcBef>
                <a:spcPct val="0"/>
              </a:spcBef>
              <a:defRPr/>
            </a:pPr>
            <a:r>
              <a:rPr lang="en-US" sz="6200" spc="-200" dirty="0">
                <a:solidFill>
                  <a:schemeClr val="bg1"/>
                </a:solidFill>
                <a:latin typeface="Trebuchet MS"/>
              </a:rPr>
              <a:t>So It’s No Surprise That Viewers Actively Seek Out More Professionally-Produced Content On YouTube</a:t>
            </a:r>
          </a:p>
        </p:txBody>
      </p:sp>
      <p:sp>
        <p:nvSpPr>
          <p:cNvPr id="14" name="TextBox 13">
            <a:extLst>
              <a:ext uri="{FF2B5EF4-FFF2-40B4-BE49-F238E27FC236}">
                <a16:creationId xmlns="" xmlns:a16="http://schemas.microsoft.com/office/drawing/2014/main" id="{6A044153-23D3-4D87-9C06-B5E692D5BDDB}"/>
              </a:ext>
            </a:extLst>
          </p:cNvPr>
          <p:cNvSpPr txBox="1"/>
          <p:nvPr/>
        </p:nvSpPr>
        <p:spPr>
          <a:xfrm>
            <a:off x="3509490" y="2859746"/>
            <a:ext cx="16944324" cy="1938992"/>
          </a:xfrm>
          <a:prstGeom prst="rect">
            <a:avLst/>
          </a:prstGeom>
          <a:noFill/>
        </p:spPr>
        <p:txBody>
          <a:bodyPr wrap="square" rtlCol="0">
            <a:spAutoFit/>
          </a:bodyPr>
          <a:lstStyle/>
          <a:p>
            <a:pPr algn="ctr"/>
            <a:r>
              <a:rPr lang="en-US" sz="3200" dirty="0">
                <a:solidFill>
                  <a:schemeClr val="bg1"/>
                </a:solidFill>
              </a:rPr>
              <a:t>A custom Program Engagement survey conducted by VAB confirmed that consumers use YouTube as a supplementary destination for TV clips and content.</a:t>
            </a:r>
          </a:p>
          <a:p>
            <a:pPr algn="ctr"/>
            <a:endParaRPr lang="en-US" sz="2400" dirty="0">
              <a:solidFill>
                <a:schemeClr val="bg1"/>
              </a:solidFill>
            </a:endParaRPr>
          </a:p>
          <a:p>
            <a:pPr algn="ctr"/>
            <a:r>
              <a:rPr lang="en-US" sz="3200" dirty="0">
                <a:solidFill>
                  <a:schemeClr val="bg1"/>
                </a:solidFill>
              </a:rPr>
              <a:t> Interestingly, Millennials were proven to be insatiable consumers of TV content on YouTube. </a:t>
            </a:r>
          </a:p>
        </p:txBody>
      </p:sp>
      <p:sp>
        <p:nvSpPr>
          <p:cNvPr id="15" name="Rectangle 14">
            <a:extLst>
              <a:ext uri="{FF2B5EF4-FFF2-40B4-BE49-F238E27FC236}">
                <a16:creationId xmlns="" xmlns:a16="http://schemas.microsoft.com/office/drawing/2014/main" id="{DBC06016-FACC-416E-95BC-C230F5F1C079}"/>
              </a:ext>
            </a:extLst>
          </p:cNvPr>
          <p:cNvSpPr/>
          <p:nvPr/>
        </p:nvSpPr>
        <p:spPr>
          <a:xfrm>
            <a:off x="180422" y="13346947"/>
            <a:ext cx="14630400" cy="276999"/>
          </a:xfrm>
          <a:prstGeom prst="rect">
            <a:avLst/>
          </a:prstGeom>
        </p:spPr>
        <p:txBody>
          <a:bodyPr wrap="square">
            <a:spAutoFit/>
          </a:bodyPr>
          <a:lstStyle/>
          <a:p>
            <a:r>
              <a:rPr lang="en-US" sz="1200" dirty="0">
                <a:solidFill>
                  <a:schemeClr val="bg1"/>
                </a:solidFill>
                <a:latin typeface="Trebuchet MS" panose="020B0603020202020204" pitchFamily="34" charset="0"/>
              </a:rPr>
              <a:t>Source: VAB custom Program Engagement Study, April 2018, survey respondents: 1,000 : Q9-3- Watch clips from TV shows on YouTube; Q9_4. Read or post comments about TV content on YouTube</a:t>
            </a:r>
          </a:p>
        </p:txBody>
      </p:sp>
      <p:sp>
        <p:nvSpPr>
          <p:cNvPr id="27" name="TextBox 26"/>
          <p:cNvSpPr txBox="1"/>
          <p:nvPr/>
        </p:nvSpPr>
        <p:spPr>
          <a:xfrm>
            <a:off x="12329155" y="5587688"/>
            <a:ext cx="7574622" cy="2308324"/>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Calibri"/>
                <a:ea typeface="+mn-ea"/>
                <a:cs typeface="+mn-cs"/>
              </a:rPr>
              <a:t>49%</a:t>
            </a:r>
            <a:r>
              <a:rPr kumimoji="0" lang="en-US" sz="3200" b="0" i="0" u="none" strike="noStrike" kern="1200" cap="none" spc="0" normalizeH="0" baseline="0" noProof="0" dirty="0">
                <a:ln>
                  <a:noFill/>
                </a:ln>
                <a:solidFill>
                  <a:schemeClr val="bg1"/>
                </a:solidFill>
                <a:effectLst/>
                <a:uLnTx/>
                <a:uFillTx/>
                <a:latin typeface="Calibri"/>
                <a:ea typeface="+mn-ea"/>
                <a:cs typeface="+mn-cs"/>
              </a:rPr>
              <a:t> of Millennials always or frequently post comments on the TV clips they watch to engage with other fans</a:t>
            </a:r>
          </a:p>
        </p:txBody>
      </p:sp>
      <p:sp>
        <p:nvSpPr>
          <p:cNvPr id="10" name="TextBox 9"/>
          <p:cNvSpPr txBox="1"/>
          <p:nvPr/>
        </p:nvSpPr>
        <p:spPr>
          <a:xfrm>
            <a:off x="4405943" y="5605433"/>
            <a:ext cx="7574622" cy="1815882"/>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Calibri"/>
                <a:ea typeface="+mn-ea"/>
                <a:cs typeface="+mn-cs"/>
              </a:rPr>
              <a:t>55%</a:t>
            </a:r>
            <a:r>
              <a:rPr kumimoji="0" lang="en-US" sz="3600" b="1" i="0" u="none" strike="noStrike" kern="1200" cap="none" spc="0" normalizeH="0" baseline="0" noProof="0" dirty="0">
                <a:ln>
                  <a:noFill/>
                </a:ln>
                <a:solidFill>
                  <a:schemeClr val="bg1"/>
                </a:solidFill>
                <a:effectLst/>
                <a:uLnTx/>
                <a:uFillTx/>
                <a:latin typeface="Calibri"/>
                <a:ea typeface="+mn-ea"/>
                <a:cs typeface="+mn-cs"/>
              </a:rPr>
              <a:t> </a:t>
            </a:r>
            <a:r>
              <a:rPr kumimoji="0" lang="en-US" sz="3200" b="0" i="0" u="none" strike="noStrike" kern="1200" cap="none" spc="0" normalizeH="0" baseline="0" noProof="0" dirty="0">
                <a:ln>
                  <a:noFill/>
                </a:ln>
                <a:solidFill>
                  <a:schemeClr val="bg1"/>
                </a:solidFill>
                <a:effectLst/>
                <a:uLnTx/>
                <a:uFillTx/>
                <a:latin typeface="Calibri"/>
                <a:ea typeface="+mn-ea"/>
                <a:cs typeface="+mn-cs"/>
              </a:rPr>
              <a:t>of Millennials always or frequently watch TV clips on YouTube</a:t>
            </a:r>
          </a:p>
        </p:txBody>
      </p:sp>
      <p:sp>
        <p:nvSpPr>
          <p:cNvPr id="12" name="TextBox 11">
            <a:extLst>
              <a:ext uri="{FF2B5EF4-FFF2-40B4-BE49-F238E27FC236}">
                <a16:creationId xmlns="" xmlns:a16="http://schemas.microsoft.com/office/drawing/2014/main" id="{545B6877-3426-4A29-BF66-6327A07212F1}"/>
              </a:ext>
            </a:extLst>
          </p:cNvPr>
          <p:cNvSpPr txBox="1"/>
          <p:nvPr/>
        </p:nvSpPr>
        <p:spPr>
          <a:xfrm>
            <a:off x="23286499" y="13138676"/>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35</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1" name="Picture 10">
            <a:extLst>
              <a:ext uri="{FF2B5EF4-FFF2-40B4-BE49-F238E27FC236}">
                <a16:creationId xmlns="" xmlns:a16="http://schemas.microsoft.com/office/drawing/2014/main" id="{BEBA6AA5-F8C1-4B2C-8D16-41BDCBDAD1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4227119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4590B31-5164-4C4E-982D-58A84636B63E}"/>
              </a:ext>
            </a:extLst>
          </p:cNvPr>
          <p:cNvSpPr/>
          <p:nvPr/>
        </p:nvSpPr>
        <p:spPr>
          <a:xfrm>
            <a:off x="10001250" y="-1"/>
            <a:ext cx="14511578" cy="1365709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8" name="Group 7">
            <a:extLst>
              <a:ext uri="{FF2B5EF4-FFF2-40B4-BE49-F238E27FC236}">
                <a16:creationId xmlns="" xmlns:a16="http://schemas.microsoft.com/office/drawing/2014/main" id="{94625AC2-660A-4E22-8DD8-AF6A354CE49F}"/>
              </a:ext>
            </a:extLst>
          </p:cNvPr>
          <p:cNvGrpSpPr/>
          <p:nvPr/>
        </p:nvGrpSpPr>
        <p:grpSpPr>
          <a:xfrm>
            <a:off x="10687050" y="3161513"/>
            <a:ext cx="13608895" cy="8641589"/>
            <a:chOff x="15259812" y="3756478"/>
            <a:chExt cx="21377095" cy="8201286"/>
          </a:xfrm>
        </p:grpSpPr>
        <p:graphicFrame>
          <p:nvGraphicFramePr>
            <p:cNvPr id="14" name="Chart 13">
              <a:extLst>
                <a:ext uri="{FF2B5EF4-FFF2-40B4-BE49-F238E27FC236}">
                  <a16:creationId xmlns="" xmlns:a16="http://schemas.microsoft.com/office/drawing/2014/main" id="{7C6D93DF-FAC6-49DB-993A-2747444D4810}"/>
                </a:ext>
              </a:extLst>
            </p:cNvPr>
            <p:cNvGraphicFramePr/>
            <p:nvPr>
              <p:extLst>
                <p:ext uri="{D42A27DB-BD31-4B8C-83A1-F6EECF244321}">
                  <p14:modId xmlns:p14="http://schemas.microsoft.com/office/powerpoint/2010/main" val="2902156271"/>
                </p:ext>
              </p:extLst>
            </p:nvPr>
          </p:nvGraphicFramePr>
          <p:xfrm>
            <a:off x="15259812" y="3756478"/>
            <a:ext cx="21377095" cy="8201286"/>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 xmlns:a16="http://schemas.microsoft.com/office/drawing/2014/main" id="{C3D96909-0FE5-4ACF-9559-EC8ECED860A2}"/>
                </a:ext>
              </a:extLst>
            </p:cNvPr>
            <p:cNvSpPr/>
            <p:nvPr/>
          </p:nvSpPr>
          <p:spPr>
            <a:xfrm>
              <a:off x="33770821" y="5506075"/>
              <a:ext cx="1150564" cy="733579"/>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solidFill>
                  <a:schemeClr val="bg1"/>
                </a:solidFill>
                <a:latin typeface="Trebuchet MS" panose="020B0603020202020204" pitchFamily="34" charset="0"/>
              </a:endParaRPr>
            </a:p>
          </p:txBody>
        </p:sp>
        <p:sp>
          <p:nvSpPr>
            <p:cNvPr id="17" name="Oval 16">
              <a:extLst>
                <a:ext uri="{FF2B5EF4-FFF2-40B4-BE49-F238E27FC236}">
                  <a16:creationId xmlns="" xmlns:a16="http://schemas.microsoft.com/office/drawing/2014/main" id="{9C814A65-5C03-4BD5-887B-D9F3E5811A52}"/>
                </a:ext>
              </a:extLst>
            </p:cNvPr>
            <p:cNvSpPr/>
            <p:nvPr/>
          </p:nvSpPr>
          <p:spPr>
            <a:xfrm>
              <a:off x="32508041" y="6774031"/>
              <a:ext cx="1172350" cy="733586"/>
            </a:xfrm>
            <a:prstGeom prst="ellipse">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200">
                <a:solidFill>
                  <a:schemeClr val="bg1"/>
                </a:solidFill>
                <a:latin typeface="Trebuchet MS" panose="020B0603020202020204" pitchFamily="34" charset="0"/>
              </a:endParaRPr>
            </a:p>
          </p:txBody>
        </p:sp>
      </p:grpSp>
      <p:sp>
        <p:nvSpPr>
          <p:cNvPr id="2" name="Title 1"/>
          <p:cNvSpPr>
            <a:spLocks noGrp="1"/>
          </p:cNvSpPr>
          <p:nvPr>
            <p:ph type="ctrTitle"/>
          </p:nvPr>
        </p:nvSpPr>
        <p:spPr>
          <a:xfrm>
            <a:off x="221039" y="5040911"/>
            <a:ext cx="9419128" cy="3723782"/>
          </a:xfrm>
          <a:prstGeom prst="rect">
            <a:avLst/>
          </a:prstGeom>
        </p:spPr>
        <p:txBody>
          <a:bodyPr>
            <a:noAutofit/>
          </a:bodyPr>
          <a:lstStyle/>
          <a:p>
            <a:pPr algn="l"/>
            <a:r>
              <a:rPr lang="en-US" sz="4400" spc="-200" dirty="0">
                <a:solidFill>
                  <a:srgbClr val="0664A2"/>
                </a:solidFill>
                <a:latin typeface="Trebuchet MS"/>
                <a:cs typeface="+mn-cs"/>
              </a:rPr>
              <a:t>In fact, TV show clips and film trailers are among the most popular content on YouTube, more than vlogger or celebrity videos</a:t>
            </a:r>
          </a:p>
        </p:txBody>
      </p:sp>
      <p:sp>
        <p:nvSpPr>
          <p:cNvPr id="11" name="Rectangle 10">
            <a:extLst>
              <a:ext uri="{FF2B5EF4-FFF2-40B4-BE49-F238E27FC236}">
                <a16:creationId xmlns="" xmlns:a16="http://schemas.microsoft.com/office/drawing/2014/main" id="{81ECB42C-E283-4711-8F8D-6C225DCDC83F}"/>
              </a:ext>
            </a:extLst>
          </p:cNvPr>
          <p:cNvSpPr/>
          <p:nvPr/>
        </p:nvSpPr>
        <p:spPr>
          <a:xfrm>
            <a:off x="10001250" y="13380091"/>
            <a:ext cx="1923925" cy="276999"/>
          </a:xfrm>
          <a:prstGeom prst="rect">
            <a:avLst/>
          </a:prstGeom>
        </p:spPr>
        <p:txBody>
          <a:bodyPr wrap="none">
            <a:spAutoFit/>
          </a:bodyPr>
          <a:lstStyle/>
          <a:p>
            <a:r>
              <a:rPr lang="en-US" sz="1200" dirty="0">
                <a:solidFill>
                  <a:schemeClr val="bg1"/>
                </a:solidFill>
                <a:latin typeface="Trebuchet MS" panose="020B0603020202020204" pitchFamily="34" charset="0"/>
              </a:rPr>
              <a:t>Source: Statista, Q3 2016</a:t>
            </a:r>
          </a:p>
        </p:txBody>
      </p:sp>
      <p:pic>
        <p:nvPicPr>
          <p:cNvPr id="3" name="Picture 2">
            <a:extLst>
              <a:ext uri="{FF2B5EF4-FFF2-40B4-BE49-F238E27FC236}">
                <a16:creationId xmlns="" xmlns:a16="http://schemas.microsoft.com/office/drawing/2014/main" id="{AA15AD94-0E18-4C40-BE01-388584F5DA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77768" y="6337038"/>
            <a:ext cx="1772835" cy="769441"/>
          </a:xfrm>
          <a:prstGeom prst="rect">
            <a:avLst/>
          </a:prstGeom>
          <a:ln>
            <a:solidFill>
              <a:schemeClr val="bg1">
                <a:lumMod val="85000"/>
              </a:schemeClr>
            </a:solidFill>
          </a:ln>
        </p:spPr>
      </p:pic>
      <p:sp>
        <p:nvSpPr>
          <p:cNvPr id="4" name="TextBox 3">
            <a:extLst>
              <a:ext uri="{FF2B5EF4-FFF2-40B4-BE49-F238E27FC236}">
                <a16:creationId xmlns="" xmlns:a16="http://schemas.microsoft.com/office/drawing/2014/main" id="{D1C91D02-66A1-4B7C-BCDF-2F05F9C9C0AB}"/>
              </a:ext>
            </a:extLst>
          </p:cNvPr>
          <p:cNvSpPr txBox="1"/>
          <p:nvPr/>
        </p:nvSpPr>
        <p:spPr>
          <a:xfrm>
            <a:off x="22652712" y="7114040"/>
            <a:ext cx="1622945" cy="553998"/>
          </a:xfrm>
          <a:prstGeom prst="rect">
            <a:avLst/>
          </a:prstGeom>
          <a:noFill/>
        </p:spPr>
        <p:txBody>
          <a:bodyPr wrap="none" rtlCol="0">
            <a:spAutoFit/>
          </a:bodyPr>
          <a:lstStyle/>
          <a:p>
            <a:r>
              <a:rPr lang="en-US" sz="1600" dirty="0">
                <a:solidFill>
                  <a:schemeClr val="bg1"/>
                </a:solidFill>
              </a:rPr>
              <a:t>205 million views</a:t>
            </a:r>
          </a:p>
          <a:p>
            <a:r>
              <a:rPr lang="en-US" sz="1400" dirty="0">
                <a:solidFill>
                  <a:schemeClr val="bg1"/>
                </a:solidFill>
              </a:rPr>
              <a:t>Official Trailer</a:t>
            </a:r>
          </a:p>
        </p:txBody>
      </p:sp>
      <p:pic>
        <p:nvPicPr>
          <p:cNvPr id="7" name="Picture 6">
            <a:extLst>
              <a:ext uri="{FF2B5EF4-FFF2-40B4-BE49-F238E27FC236}">
                <a16:creationId xmlns="" xmlns:a16="http://schemas.microsoft.com/office/drawing/2014/main" id="{9F6089F7-FA99-40FE-B444-E7321B3087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991360" y="7829112"/>
            <a:ext cx="1772826" cy="769441"/>
          </a:xfrm>
          <a:prstGeom prst="rect">
            <a:avLst/>
          </a:prstGeom>
        </p:spPr>
      </p:pic>
      <p:sp>
        <p:nvSpPr>
          <p:cNvPr id="12" name="TextBox 11">
            <a:extLst>
              <a:ext uri="{FF2B5EF4-FFF2-40B4-BE49-F238E27FC236}">
                <a16:creationId xmlns="" xmlns:a16="http://schemas.microsoft.com/office/drawing/2014/main" id="{4299BD8C-EB2A-4BC1-9602-D01F5F733F9E}"/>
              </a:ext>
            </a:extLst>
          </p:cNvPr>
          <p:cNvSpPr txBox="1"/>
          <p:nvPr/>
        </p:nvSpPr>
        <p:spPr>
          <a:xfrm>
            <a:off x="21991360" y="8626539"/>
            <a:ext cx="2521468" cy="769441"/>
          </a:xfrm>
          <a:prstGeom prst="rect">
            <a:avLst/>
          </a:prstGeom>
          <a:noFill/>
        </p:spPr>
        <p:txBody>
          <a:bodyPr wrap="square" rtlCol="0">
            <a:spAutoFit/>
          </a:bodyPr>
          <a:lstStyle/>
          <a:p>
            <a:r>
              <a:rPr lang="en-US" sz="1600" dirty="0">
                <a:solidFill>
                  <a:schemeClr val="bg1"/>
                </a:solidFill>
              </a:rPr>
              <a:t>56 million views</a:t>
            </a:r>
          </a:p>
          <a:p>
            <a:r>
              <a:rPr lang="en-US" sz="1400" dirty="0">
                <a:solidFill>
                  <a:schemeClr val="bg1"/>
                </a:solidFill>
              </a:rPr>
              <a:t>Superbowl 50 Half-Time</a:t>
            </a:r>
          </a:p>
          <a:p>
            <a:r>
              <a:rPr lang="en-US" sz="1400" dirty="0">
                <a:solidFill>
                  <a:schemeClr val="bg1"/>
                </a:solidFill>
              </a:rPr>
              <a:t>Show Clip</a:t>
            </a:r>
          </a:p>
        </p:txBody>
      </p:sp>
      <p:cxnSp>
        <p:nvCxnSpPr>
          <p:cNvPr id="15" name="Straight Arrow Connector 14">
            <a:extLst>
              <a:ext uri="{FF2B5EF4-FFF2-40B4-BE49-F238E27FC236}">
                <a16:creationId xmlns="" xmlns:a16="http://schemas.microsoft.com/office/drawing/2014/main" id="{1CD90D65-4DFE-4EA2-AF43-EB01F30D7677}"/>
              </a:ext>
            </a:extLst>
          </p:cNvPr>
          <p:cNvCxnSpPr>
            <a:cxnSpLocks/>
          </p:cNvCxnSpPr>
          <p:nvPr/>
        </p:nvCxnSpPr>
        <p:spPr>
          <a:xfrm>
            <a:off x="23210975" y="5478809"/>
            <a:ext cx="0" cy="68872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4A18DFB-05B2-4F8E-8AC7-D908B3ECC91E}"/>
              </a:ext>
            </a:extLst>
          </p:cNvPr>
          <p:cNvCxnSpPr>
            <a:cxnSpLocks/>
          </p:cNvCxnSpPr>
          <p:nvPr/>
        </p:nvCxnSpPr>
        <p:spPr>
          <a:xfrm>
            <a:off x="22389630" y="6902802"/>
            <a:ext cx="0" cy="68872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 xmlns:a16="http://schemas.microsoft.com/office/drawing/2014/main" id="{FB2BF4C7-D0C2-4A43-AC9C-C17041716180}"/>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36</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8" name="Picture 17">
            <a:extLst>
              <a:ext uri="{FF2B5EF4-FFF2-40B4-BE49-F238E27FC236}">
                <a16:creationId xmlns="" xmlns:a16="http://schemas.microsoft.com/office/drawing/2014/main" id="{3BE453A8-CEDB-4DBB-95A9-F509F936377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2371043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BAAAD"/>
        </a:solidFill>
        <a:effectLst/>
      </p:bgPr>
    </p:bg>
    <p:spTree>
      <p:nvGrpSpPr>
        <p:cNvPr id="1" name=""/>
        <p:cNvGrpSpPr/>
        <p:nvPr/>
      </p:nvGrpSpPr>
      <p:grpSpPr>
        <a:xfrm>
          <a:off x="0" y="0"/>
          <a:ext cx="0" cy="0"/>
          <a:chOff x="0" y="0"/>
          <a:chExt cx="0" cy="0"/>
        </a:xfrm>
      </p:grpSpPr>
      <p:sp>
        <p:nvSpPr>
          <p:cNvPr id="9" name="TextBox 8"/>
          <p:cNvSpPr txBox="1"/>
          <p:nvPr/>
        </p:nvSpPr>
        <p:spPr>
          <a:xfrm>
            <a:off x="344250" y="357675"/>
            <a:ext cx="23417200" cy="2769989"/>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This Popularity Drives A Swell Of Virality Which Leads To TV &amp; Film Content Being Some Of The Highest Trending Videos On The Platform</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5800" b="0" i="0" u="none" strike="noStrike" kern="1200" cap="none" spc="-200" normalizeH="0" baseline="0" noProof="0" dirty="0">
              <a:ln>
                <a:noFill/>
              </a:ln>
              <a:solidFill>
                <a:prstClr val="white"/>
              </a:solidFill>
              <a:effectLst/>
              <a:uLnTx/>
              <a:uFillTx/>
              <a:latin typeface="Trebuchet MS" panose="020B0603020202020204" pitchFamily="34" charset="0"/>
              <a:ea typeface="+mn-ea"/>
              <a:cs typeface="+mn-cs"/>
            </a:endParaRPr>
          </a:p>
        </p:txBody>
      </p:sp>
      <p:pic>
        <p:nvPicPr>
          <p:cNvPr id="18" name="Picture 17">
            <a:extLst>
              <a:ext uri="{FF2B5EF4-FFF2-40B4-BE49-F238E27FC236}">
                <a16:creationId xmlns="" xmlns:a16="http://schemas.microsoft.com/office/drawing/2014/main" id="{3A97E0EF-7987-440E-9C58-BC5E78F5F2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78370" y="4638189"/>
            <a:ext cx="5164685" cy="2935742"/>
          </a:xfrm>
          <a:prstGeom prst="rect">
            <a:avLst/>
          </a:prstGeom>
          <a:ln>
            <a:solidFill>
              <a:schemeClr val="bg1"/>
            </a:solidFill>
          </a:ln>
        </p:spPr>
      </p:pic>
      <p:pic>
        <p:nvPicPr>
          <p:cNvPr id="21" name="Picture 20">
            <a:extLst>
              <a:ext uri="{FF2B5EF4-FFF2-40B4-BE49-F238E27FC236}">
                <a16:creationId xmlns="" xmlns:a16="http://schemas.microsoft.com/office/drawing/2014/main" id="{2DEBDA75-3C01-42FB-AD15-D3AF819D13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40906" y="4634733"/>
            <a:ext cx="5379994" cy="2948013"/>
          </a:xfrm>
          <a:prstGeom prst="rect">
            <a:avLst/>
          </a:prstGeom>
          <a:ln>
            <a:solidFill>
              <a:schemeClr val="bg1"/>
            </a:solidFill>
          </a:ln>
        </p:spPr>
      </p:pic>
      <p:pic>
        <p:nvPicPr>
          <p:cNvPr id="22" name="Picture 21">
            <a:extLst>
              <a:ext uri="{FF2B5EF4-FFF2-40B4-BE49-F238E27FC236}">
                <a16:creationId xmlns="" xmlns:a16="http://schemas.microsoft.com/office/drawing/2014/main" id="{D3B334C5-72D3-4876-BC24-23D73C9458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14036" y="9253714"/>
            <a:ext cx="5237219" cy="2956957"/>
          </a:xfrm>
          <a:prstGeom prst="rect">
            <a:avLst/>
          </a:prstGeom>
          <a:ln>
            <a:solidFill>
              <a:schemeClr val="bg1"/>
            </a:solidFill>
          </a:ln>
        </p:spPr>
      </p:pic>
      <p:pic>
        <p:nvPicPr>
          <p:cNvPr id="23" name="Picture 22">
            <a:extLst>
              <a:ext uri="{FF2B5EF4-FFF2-40B4-BE49-F238E27FC236}">
                <a16:creationId xmlns="" xmlns:a16="http://schemas.microsoft.com/office/drawing/2014/main" id="{B6697CD6-AE56-4811-B55E-DB1E9475E1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463739" y="9275130"/>
            <a:ext cx="5145635" cy="2894805"/>
          </a:xfrm>
          <a:prstGeom prst="rect">
            <a:avLst/>
          </a:prstGeom>
          <a:ln>
            <a:solidFill>
              <a:schemeClr val="bg1"/>
            </a:solidFill>
          </a:ln>
        </p:spPr>
      </p:pic>
      <p:sp>
        <p:nvSpPr>
          <p:cNvPr id="24" name="TextBox 23">
            <a:extLst>
              <a:ext uri="{FF2B5EF4-FFF2-40B4-BE49-F238E27FC236}">
                <a16:creationId xmlns="" xmlns:a16="http://schemas.microsoft.com/office/drawing/2014/main" id="{D51CEC90-59EE-4EC1-94CF-D7B8FF4525C3}"/>
              </a:ext>
            </a:extLst>
          </p:cNvPr>
          <p:cNvSpPr txBox="1"/>
          <p:nvPr/>
        </p:nvSpPr>
        <p:spPr>
          <a:xfrm>
            <a:off x="2397420" y="4180745"/>
            <a:ext cx="5164684" cy="369332"/>
          </a:xfrm>
          <a:prstGeom prst="rect">
            <a:avLst/>
          </a:prstGeom>
          <a:noFill/>
        </p:spPr>
        <p:txBody>
          <a:bodyPr wrap="square" rtlCol="0">
            <a:spAutoFit/>
          </a:bodyPr>
          <a:lstStyle>
            <a:defPPr>
              <a:defRPr lang="en-US"/>
            </a:defPPr>
            <a:lvl1pPr algn="ctr">
              <a:defRPr sz="9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Trebuchet MS"/>
                <a:ea typeface="+mn-ea"/>
                <a:cs typeface="+mn-cs"/>
              </a:rPr>
              <a:t>The Mask Singer2 (Thailand)</a:t>
            </a:r>
          </a:p>
        </p:txBody>
      </p:sp>
      <p:sp>
        <p:nvSpPr>
          <p:cNvPr id="25" name="TextBox 24">
            <a:extLst>
              <a:ext uri="{FF2B5EF4-FFF2-40B4-BE49-F238E27FC236}">
                <a16:creationId xmlns="" xmlns:a16="http://schemas.microsoft.com/office/drawing/2014/main" id="{24E12DF9-FB73-461F-AA67-28E06A817ECA}"/>
              </a:ext>
            </a:extLst>
          </p:cNvPr>
          <p:cNvSpPr txBox="1"/>
          <p:nvPr/>
        </p:nvSpPr>
        <p:spPr>
          <a:xfrm>
            <a:off x="9498056" y="4220062"/>
            <a:ext cx="5322844" cy="369332"/>
          </a:xfrm>
          <a:prstGeom prst="rect">
            <a:avLst/>
          </a:prstGeom>
          <a:noFill/>
        </p:spPr>
        <p:txBody>
          <a:bodyPr wrap="square" rtlCol="0">
            <a:spAutoFit/>
          </a:bodyPr>
          <a:lstStyle>
            <a:defPPr>
              <a:defRPr lang="en-US"/>
            </a:defPPr>
            <a:lvl1pPr algn="ctr">
              <a:defRPr sz="9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Trebuchet MS"/>
                <a:ea typeface="+mn-ea"/>
                <a:cs typeface="+mn-cs"/>
              </a:rPr>
              <a:t>America’s Got Talent – Darci Lynne</a:t>
            </a:r>
          </a:p>
        </p:txBody>
      </p:sp>
      <p:sp>
        <p:nvSpPr>
          <p:cNvPr id="36" name="TextBox 35">
            <a:extLst>
              <a:ext uri="{FF2B5EF4-FFF2-40B4-BE49-F238E27FC236}">
                <a16:creationId xmlns="" xmlns:a16="http://schemas.microsoft.com/office/drawing/2014/main" id="{590F68E7-98A9-4ADF-95DA-F6EC45559BF7}"/>
              </a:ext>
            </a:extLst>
          </p:cNvPr>
          <p:cNvSpPr txBox="1"/>
          <p:nvPr/>
        </p:nvSpPr>
        <p:spPr>
          <a:xfrm>
            <a:off x="16364384" y="4263586"/>
            <a:ext cx="5145635" cy="369332"/>
          </a:xfrm>
          <a:prstGeom prst="rect">
            <a:avLst/>
          </a:prstGeom>
          <a:noFill/>
        </p:spPr>
        <p:txBody>
          <a:bodyPr wrap="square" rtlCol="0">
            <a:spAutoFit/>
          </a:bodyPr>
          <a:lstStyle>
            <a:defPPr>
              <a:defRPr lang="en-US"/>
            </a:defPPr>
            <a:lvl1pPr algn="ctr">
              <a:defRPr sz="9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Trebuchet MS"/>
                <a:ea typeface="+mn-ea"/>
                <a:cs typeface="+mn-cs"/>
              </a:rPr>
              <a:t>Carpool Karaoke – Ed Sheeran</a:t>
            </a:r>
          </a:p>
        </p:txBody>
      </p:sp>
      <p:sp>
        <p:nvSpPr>
          <p:cNvPr id="37" name="TextBox 36">
            <a:extLst>
              <a:ext uri="{FF2B5EF4-FFF2-40B4-BE49-F238E27FC236}">
                <a16:creationId xmlns="" xmlns:a16="http://schemas.microsoft.com/office/drawing/2014/main" id="{134B17B2-5BE9-43D9-AC5C-055E28DEA0AC}"/>
              </a:ext>
            </a:extLst>
          </p:cNvPr>
          <p:cNvSpPr txBox="1"/>
          <p:nvPr/>
        </p:nvSpPr>
        <p:spPr>
          <a:xfrm>
            <a:off x="1949018" y="8853354"/>
            <a:ext cx="5823381" cy="369332"/>
          </a:xfrm>
          <a:prstGeom prst="rect">
            <a:avLst/>
          </a:prstGeom>
          <a:noFill/>
        </p:spPr>
        <p:txBody>
          <a:bodyPr wrap="square" rtlCol="0">
            <a:spAutoFit/>
          </a:bodyPr>
          <a:lstStyle>
            <a:defPPr>
              <a:defRPr lang="en-US"/>
            </a:defPPr>
            <a:lvl1pPr algn="ctr">
              <a:defRPr sz="9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Trebuchet MS"/>
                <a:ea typeface="+mn-ea"/>
                <a:cs typeface="+mn-cs"/>
              </a:rPr>
              <a:t>Lady </a:t>
            </a:r>
            <a:r>
              <a:rPr kumimoji="0" lang="en-US" sz="1800" b="1" i="1" u="sng" strike="noStrike" kern="1200" cap="none" spc="0" normalizeH="0" baseline="0" noProof="0" dirty="0" err="1">
                <a:ln>
                  <a:noFill/>
                </a:ln>
                <a:solidFill>
                  <a:prstClr val="white"/>
                </a:solidFill>
                <a:effectLst/>
                <a:uLnTx/>
                <a:uFillTx/>
                <a:latin typeface="Trebuchet MS"/>
                <a:ea typeface="+mn-ea"/>
                <a:cs typeface="+mn-cs"/>
              </a:rPr>
              <a:t>Gaga’s</a:t>
            </a:r>
            <a:r>
              <a:rPr kumimoji="0" lang="en-US" sz="1800" b="1" i="1" u="sng" strike="noStrike" kern="1200" cap="none" spc="0" normalizeH="0" baseline="0" noProof="0" dirty="0">
                <a:ln>
                  <a:noFill/>
                </a:ln>
                <a:solidFill>
                  <a:prstClr val="white"/>
                </a:solidFill>
                <a:effectLst/>
                <a:uLnTx/>
                <a:uFillTx/>
                <a:latin typeface="Trebuchet MS"/>
                <a:ea typeface="+mn-ea"/>
                <a:cs typeface="+mn-cs"/>
              </a:rPr>
              <a:t> Full Super Bowl LI Halftime Show / NFL</a:t>
            </a:r>
          </a:p>
        </p:txBody>
      </p:sp>
      <p:sp>
        <p:nvSpPr>
          <p:cNvPr id="38" name="TextBox 37">
            <a:extLst>
              <a:ext uri="{FF2B5EF4-FFF2-40B4-BE49-F238E27FC236}">
                <a16:creationId xmlns="" xmlns:a16="http://schemas.microsoft.com/office/drawing/2014/main" id="{73B2D490-C40A-494E-800C-2063CC9C9632}"/>
              </a:ext>
            </a:extLst>
          </p:cNvPr>
          <p:cNvSpPr txBox="1"/>
          <p:nvPr/>
        </p:nvSpPr>
        <p:spPr>
          <a:xfrm>
            <a:off x="16478898" y="8847461"/>
            <a:ext cx="5180206" cy="369332"/>
          </a:xfrm>
          <a:prstGeom prst="rect">
            <a:avLst/>
          </a:prstGeom>
          <a:noFill/>
        </p:spPr>
        <p:txBody>
          <a:bodyPr wrap="square" rtlCol="0">
            <a:spAutoFit/>
          </a:bodyPr>
          <a:lstStyle>
            <a:defPPr>
              <a:defRPr lang="en-US"/>
            </a:defPPr>
            <a:lvl1pPr algn="ctr">
              <a:defRPr sz="9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Trebuchet MS"/>
                <a:ea typeface="+mn-ea"/>
                <a:cs typeface="+mn-cs"/>
              </a:rPr>
              <a:t>Children Interrupt BBC News Interview</a:t>
            </a:r>
          </a:p>
        </p:txBody>
      </p:sp>
      <p:sp>
        <p:nvSpPr>
          <p:cNvPr id="39" name="TextBox 38">
            <a:extLst>
              <a:ext uri="{FF2B5EF4-FFF2-40B4-BE49-F238E27FC236}">
                <a16:creationId xmlns="" xmlns:a16="http://schemas.microsoft.com/office/drawing/2014/main" id="{F90D59AC-D9DF-4977-B1C8-1285A3720270}"/>
              </a:ext>
            </a:extLst>
          </p:cNvPr>
          <p:cNvSpPr txBox="1"/>
          <p:nvPr/>
        </p:nvSpPr>
        <p:spPr>
          <a:xfrm>
            <a:off x="9534681" y="8851634"/>
            <a:ext cx="5130904" cy="369332"/>
          </a:xfrm>
          <a:prstGeom prst="rect">
            <a:avLst/>
          </a:prstGeom>
          <a:noFill/>
        </p:spPr>
        <p:txBody>
          <a:bodyPr wrap="square" rtlCol="0">
            <a:spAutoFit/>
          </a:bodyPr>
          <a:lstStyle>
            <a:defPPr>
              <a:defRPr lang="en-US"/>
            </a:defPPr>
            <a:lvl1pPr algn="ctr">
              <a:defRPr sz="900" b="1"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Trebuchet MS"/>
                <a:ea typeface="+mn-ea"/>
                <a:cs typeface="+mn-cs"/>
              </a:rPr>
              <a:t>In a Heartbeat – Animated Short Film</a:t>
            </a:r>
          </a:p>
        </p:txBody>
      </p:sp>
      <p:grpSp>
        <p:nvGrpSpPr>
          <p:cNvPr id="40" name="Group 39">
            <a:extLst>
              <a:ext uri="{FF2B5EF4-FFF2-40B4-BE49-F238E27FC236}">
                <a16:creationId xmlns="" xmlns:a16="http://schemas.microsoft.com/office/drawing/2014/main" id="{01D8985C-C6B2-417F-B610-5341E286A992}"/>
              </a:ext>
            </a:extLst>
          </p:cNvPr>
          <p:cNvGrpSpPr/>
          <p:nvPr/>
        </p:nvGrpSpPr>
        <p:grpSpPr>
          <a:xfrm>
            <a:off x="10630499" y="7795905"/>
            <a:ext cx="3222084" cy="448484"/>
            <a:chOff x="749979" y="4250488"/>
            <a:chExt cx="1611042" cy="224242"/>
          </a:xfrm>
        </p:grpSpPr>
        <p:pic>
          <p:nvPicPr>
            <p:cNvPr id="41" name="Picture 40" descr="Image result for youtube logo">
              <a:extLst>
                <a:ext uri="{FF2B5EF4-FFF2-40B4-BE49-F238E27FC236}">
                  <a16:creationId xmlns="" xmlns:a16="http://schemas.microsoft.com/office/drawing/2014/main" id="{F8430EB0-C43D-46F0-B1EE-E48E2023879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2478" b="32231"/>
            <a:stretch/>
          </p:blipFill>
          <p:spPr bwMode="auto">
            <a:xfrm>
              <a:off x="749979" y="4250488"/>
              <a:ext cx="599095" cy="224242"/>
            </a:xfrm>
            <a:prstGeom prst="roundRect">
              <a:avLst/>
            </a:prstGeom>
            <a:solidFill>
              <a:srgbClr val="FFFFFF"/>
            </a:solidFill>
            <a:effectLst/>
            <a:extLst/>
          </p:spPr>
        </p:pic>
        <p:sp>
          <p:nvSpPr>
            <p:cNvPr id="42" name="TextBox 41">
              <a:extLst>
                <a:ext uri="{FF2B5EF4-FFF2-40B4-BE49-F238E27FC236}">
                  <a16:creationId xmlns="" xmlns:a16="http://schemas.microsoft.com/office/drawing/2014/main" id="{DDA2B84D-B3D3-4899-BDF9-E0250B6538B2}"/>
                </a:ext>
              </a:extLst>
            </p:cNvPr>
            <p:cNvSpPr txBox="1"/>
            <p:nvPr/>
          </p:nvSpPr>
          <p:spPr>
            <a:xfrm>
              <a:off x="1419591" y="4265575"/>
              <a:ext cx="94143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48MM Views</a:t>
              </a:r>
            </a:p>
          </p:txBody>
        </p:sp>
      </p:grpSp>
      <p:grpSp>
        <p:nvGrpSpPr>
          <p:cNvPr id="43" name="Group 42">
            <a:extLst>
              <a:ext uri="{FF2B5EF4-FFF2-40B4-BE49-F238E27FC236}">
                <a16:creationId xmlns="" xmlns:a16="http://schemas.microsoft.com/office/drawing/2014/main" id="{6692C905-38E6-4E01-87C2-5C163B238C68}"/>
              </a:ext>
            </a:extLst>
          </p:cNvPr>
          <p:cNvGrpSpPr/>
          <p:nvPr/>
        </p:nvGrpSpPr>
        <p:grpSpPr>
          <a:xfrm>
            <a:off x="3427660" y="7777352"/>
            <a:ext cx="3099676" cy="457514"/>
            <a:chOff x="688356" y="4268364"/>
            <a:chExt cx="1549838" cy="228757"/>
          </a:xfrm>
        </p:grpSpPr>
        <p:pic>
          <p:nvPicPr>
            <p:cNvPr id="44" name="Picture 43" descr="Image result for youtube logo">
              <a:extLst>
                <a:ext uri="{FF2B5EF4-FFF2-40B4-BE49-F238E27FC236}">
                  <a16:creationId xmlns="" xmlns:a16="http://schemas.microsoft.com/office/drawing/2014/main" id="{7B3A14D2-66DA-4310-B899-3918B7E2E7E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2478" b="32231"/>
            <a:stretch/>
          </p:blipFill>
          <p:spPr bwMode="auto">
            <a:xfrm>
              <a:off x="688356" y="4268364"/>
              <a:ext cx="599095" cy="224242"/>
            </a:xfrm>
            <a:prstGeom prst="roundRect">
              <a:avLst/>
            </a:prstGeom>
            <a:solidFill>
              <a:srgbClr val="FFFFFF"/>
            </a:solidFill>
            <a:effectLst/>
            <a:extLst/>
          </p:spPr>
        </p:pic>
        <p:sp>
          <p:nvSpPr>
            <p:cNvPr id="45" name="TextBox 44">
              <a:extLst>
                <a:ext uri="{FF2B5EF4-FFF2-40B4-BE49-F238E27FC236}">
                  <a16:creationId xmlns="" xmlns:a16="http://schemas.microsoft.com/office/drawing/2014/main" id="{C431A567-A0CE-46CA-AA0C-9B8E0BA35AB9}"/>
                </a:ext>
              </a:extLst>
            </p:cNvPr>
            <p:cNvSpPr txBox="1"/>
            <p:nvPr/>
          </p:nvSpPr>
          <p:spPr>
            <a:xfrm>
              <a:off x="1296764" y="4297066"/>
              <a:ext cx="9414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240MM Views</a:t>
              </a:r>
            </a:p>
          </p:txBody>
        </p:sp>
      </p:grpSp>
      <p:grpSp>
        <p:nvGrpSpPr>
          <p:cNvPr id="46" name="Group 45">
            <a:extLst>
              <a:ext uri="{FF2B5EF4-FFF2-40B4-BE49-F238E27FC236}">
                <a16:creationId xmlns="" xmlns:a16="http://schemas.microsoft.com/office/drawing/2014/main" id="{A0B942E6-9DA7-406A-B6E3-CADC8B6EF905}"/>
              </a:ext>
            </a:extLst>
          </p:cNvPr>
          <p:cNvGrpSpPr/>
          <p:nvPr/>
        </p:nvGrpSpPr>
        <p:grpSpPr>
          <a:xfrm>
            <a:off x="3448357" y="12377491"/>
            <a:ext cx="3210516" cy="448484"/>
            <a:chOff x="927357" y="4146152"/>
            <a:chExt cx="1605258" cy="224242"/>
          </a:xfrm>
        </p:grpSpPr>
        <p:pic>
          <p:nvPicPr>
            <p:cNvPr id="47" name="Picture 46" descr="Image result for youtube logo">
              <a:extLst>
                <a:ext uri="{FF2B5EF4-FFF2-40B4-BE49-F238E27FC236}">
                  <a16:creationId xmlns="" xmlns:a16="http://schemas.microsoft.com/office/drawing/2014/main" id="{8F0DADA1-B72E-45EF-A2D9-BFBCAC22380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2478" b="32231"/>
            <a:stretch/>
          </p:blipFill>
          <p:spPr bwMode="auto">
            <a:xfrm>
              <a:off x="927357" y="4146152"/>
              <a:ext cx="599095" cy="224242"/>
            </a:xfrm>
            <a:prstGeom prst="roundRect">
              <a:avLst/>
            </a:prstGeom>
            <a:solidFill>
              <a:srgbClr val="FFFFFF"/>
            </a:solidFill>
            <a:effectLst/>
            <a:extLst/>
          </p:spPr>
        </p:pic>
        <p:sp>
          <p:nvSpPr>
            <p:cNvPr id="48" name="TextBox 47">
              <a:extLst>
                <a:ext uri="{FF2B5EF4-FFF2-40B4-BE49-F238E27FC236}">
                  <a16:creationId xmlns="" xmlns:a16="http://schemas.microsoft.com/office/drawing/2014/main" id="{4162D4A4-6AAC-4767-A59C-1B3E401C4377}"/>
                </a:ext>
              </a:extLst>
            </p:cNvPr>
            <p:cNvSpPr txBox="1"/>
            <p:nvPr/>
          </p:nvSpPr>
          <p:spPr>
            <a:xfrm>
              <a:off x="1591185" y="4159413"/>
              <a:ext cx="9414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42MM Views</a:t>
              </a:r>
            </a:p>
          </p:txBody>
        </p:sp>
      </p:grpSp>
      <p:grpSp>
        <p:nvGrpSpPr>
          <p:cNvPr id="49" name="Group 48">
            <a:extLst>
              <a:ext uri="{FF2B5EF4-FFF2-40B4-BE49-F238E27FC236}">
                <a16:creationId xmlns="" xmlns:a16="http://schemas.microsoft.com/office/drawing/2014/main" id="{B4A5FC03-9E31-4FC3-8F06-70F065BD77FD}"/>
              </a:ext>
            </a:extLst>
          </p:cNvPr>
          <p:cNvGrpSpPr/>
          <p:nvPr/>
        </p:nvGrpSpPr>
        <p:grpSpPr>
          <a:xfrm>
            <a:off x="17489877" y="12302349"/>
            <a:ext cx="3173770" cy="448484"/>
            <a:chOff x="771628" y="4239942"/>
            <a:chExt cx="1586885" cy="224242"/>
          </a:xfrm>
        </p:grpSpPr>
        <p:pic>
          <p:nvPicPr>
            <p:cNvPr id="50" name="Picture 49" descr="Image result for youtube logo">
              <a:extLst>
                <a:ext uri="{FF2B5EF4-FFF2-40B4-BE49-F238E27FC236}">
                  <a16:creationId xmlns="" xmlns:a16="http://schemas.microsoft.com/office/drawing/2014/main" id="{5C9B485D-A64C-42B3-941A-2F0DCC34AC4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2478" b="32231"/>
            <a:stretch/>
          </p:blipFill>
          <p:spPr bwMode="auto">
            <a:xfrm>
              <a:off x="771628" y="4239942"/>
              <a:ext cx="599095" cy="224242"/>
            </a:xfrm>
            <a:prstGeom prst="roundRect">
              <a:avLst/>
            </a:prstGeom>
            <a:solidFill>
              <a:srgbClr val="FFFFFF"/>
            </a:solidFill>
            <a:effectLst/>
            <a:extLst/>
          </p:spPr>
        </p:pic>
        <p:sp>
          <p:nvSpPr>
            <p:cNvPr id="51" name="TextBox 50">
              <a:extLst>
                <a:ext uri="{FF2B5EF4-FFF2-40B4-BE49-F238E27FC236}">
                  <a16:creationId xmlns="" xmlns:a16="http://schemas.microsoft.com/office/drawing/2014/main" id="{5693E033-44A7-4787-B7DF-23E4A03DFFBD}"/>
                </a:ext>
              </a:extLst>
            </p:cNvPr>
            <p:cNvSpPr txBox="1"/>
            <p:nvPr/>
          </p:nvSpPr>
          <p:spPr>
            <a:xfrm>
              <a:off x="1417083" y="4258387"/>
              <a:ext cx="9414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27MM Views</a:t>
              </a:r>
            </a:p>
          </p:txBody>
        </p:sp>
      </p:grpSp>
      <p:grpSp>
        <p:nvGrpSpPr>
          <p:cNvPr id="52" name="Group 51">
            <a:extLst>
              <a:ext uri="{FF2B5EF4-FFF2-40B4-BE49-F238E27FC236}">
                <a16:creationId xmlns="" xmlns:a16="http://schemas.microsoft.com/office/drawing/2014/main" id="{6B2869AD-CB44-4FA1-8F14-7113D957A8F9}"/>
              </a:ext>
            </a:extLst>
          </p:cNvPr>
          <p:cNvGrpSpPr/>
          <p:nvPr/>
        </p:nvGrpSpPr>
        <p:grpSpPr>
          <a:xfrm>
            <a:off x="17323879" y="7698632"/>
            <a:ext cx="3177804" cy="486890"/>
            <a:chOff x="584610" y="4275558"/>
            <a:chExt cx="1588902" cy="243445"/>
          </a:xfrm>
        </p:grpSpPr>
        <p:pic>
          <p:nvPicPr>
            <p:cNvPr id="53" name="Picture 52" descr="Image result for youtube logo">
              <a:extLst>
                <a:ext uri="{FF2B5EF4-FFF2-40B4-BE49-F238E27FC236}">
                  <a16:creationId xmlns="" xmlns:a16="http://schemas.microsoft.com/office/drawing/2014/main" id="{E3DD945A-6BC9-4BD7-A670-C7BA213D4A9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2478" b="32231"/>
            <a:stretch/>
          </p:blipFill>
          <p:spPr bwMode="auto">
            <a:xfrm>
              <a:off x="584610" y="4275558"/>
              <a:ext cx="599095" cy="224242"/>
            </a:xfrm>
            <a:prstGeom prst="roundRect">
              <a:avLst/>
            </a:prstGeom>
            <a:solidFill>
              <a:srgbClr val="FFFFFF"/>
            </a:solidFill>
            <a:effectLst/>
            <a:extLst/>
          </p:spPr>
        </p:pic>
        <p:sp>
          <p:nvSpPr>
            <p:cNvPr id="54" name="TextBox 53">
              <a:extLst>
                <a:ext uri="{FF2B5EF4-FFF2-40B4-BE49-F238E27FC236}">
                  <a16:creationId xmlns="" xmlns:a16="http://schemas.microsoft.com/office/drawing/2014/main" id="{AE50AF4C-7A84-4516-AC44-F224F54F3242}"/>
                </a:ext>
              </a:extLst>
            </p:cNvPr>
            <p:cNvSpPr txBox="1"/>
            <p:nvPr/>
          </p:nvSpPr>
          <p:spPr>
            <a:xfrm>
              <a:off x="1232082" y="4318948"/>
              <a:ext cx="9414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45MM Views</a:t>
              </a:r>
            </a:p>
          </p:txBody>
        </p:sp>
      </p:grpSp>
      <p:grpSp>
        <p:nvGrpSpPr>
          <p:cNvPr id="55" name="Group 54">
            <a:extLst>
              <a:ext uri="{FF2B5EF4-FFF2-40B4-BE49-F238E27FC236}">
                <a16:creationId xmlns="" xmlns:a16="http://schemas.microsoft.com/office/drawing/2014/main" id="{965237D4-BFD9-4EA8-8541-1250ADB64FB5}"/>
              </a:ext>
            </a:extLst>
          </p:cNvPr>
          <p:cNvGrpSpPr/>
          <p:nvPr/>
        </p:nvGrpSpPr>
        <p:grpSpPr>
          <a:xfrm>
            <a:off x="11134344" y="12302349"/>
            <a:ext cx="3143564" cy="472960"/>
            <a:chOff x="584610" y="4275558"/>
            <a:chExt cx="1571782" cy="236480"/>
          </a:xfrm>
        </p:grpSpPr>
        <p:pic>
          <p:nvPicPr>
            <p:cNvPr id="56" name="Picture 55" descr="Image result for youtube logo">
              <a:extLst>
                <a:ext uri="{FF2B5EF4-FFF2-40B4-BE49-F238E27FC236}">
                  <a16:creationId xmlns="" xmlns:a16="http://schemas.microsoft.com/office/drawing/2014/main" id="{18EB2F28-2FB5-4724-9A4F-1E3DE9C1552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2478" b="32231"/>
            <a:stretch/>
          </p:blipFill>
          <p:spPr bwMode="auto">
            <a:xfrm>
              <a:off x="584610" y="4275558"/>
              <a:ext cx="599095" cy="224242"/>
            </a:xfrm>
            <a:prstGeom prst="roundRect">
              <a:avLst/>
            </a:prstGeom>
            <a:solidFill>
              <a:srgbClr val="FFFFFF"/>
            </a:solidFill>
            <a:effectLst/>
            <a:extLst/>
          </p:spPr>
        </p:pic>
        <p:sp>
          <p:nvSpPr>
            <p:cNvPr id="57" name="TextBox 56">
              <a:extLst>
                <a:ext uri="{FF2B5EF4-FFF2-40B4-BE49-F238E27FC236}">
                  <a16:creationId xmlns="" xmlns:a16="http://schemas.microsoft.com/office/drawing/2014/main" id="{CC823614-C7A1-4C1B-9C42-6AF265711E5D}"/>
                </a:ext>
              </a:extLst>
            </p:cNvPr>
            <p:cNvSpPr txBox="1"/>
            <p:nvPr/>
          </p:nvSpPr>
          <p:spPr>
            <a:xfrm>
              <a:off x="1214962" y="4311983"/>
              <a:ext cx="9414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ea typeface="+mn-ea"/>
                  <a:cs typeface="+mn-cs"/>
                </a:rPr>
                <a:t>36MM Views</a:t>
              </a:r>
            </a:p>
          </p:txBody>
        </p:sp>
      </p:grpSp>
      <p:sp>
        <p:nvSpPr>
          <p:cNvPr id="58" name="Text Placeholder 4">
            <a:extLst>
              <a:ext uri="{FF2B5EF4-FFF2-40B4-BE49-F238E27FC236}">
                <a16:creationId xmlns="" xmlns:a16="http://schemas.microsoft.com/office/drawing/2014/main" id="{72BCEFAE-E5F0-4E9C-875A-B47C491D2DBD}"/>
              </a:ext>
            </a:extLst>
          </p:cNvPr>
          <p:cNvSpPr txBox="1">
            <a:spLocks/>
          </p:cNvSpPr>
          <p:nvPr/>
        </p:nvSpPr>
        <p:spPr>
          <a:xfrm>
            <a:off x="297708" y="13242926"/>
            <a:ext cx="15053732" cy="473074"/>
          </a:xfrm>
          <a:prstGeom prst="rect">
            <a:avLst/>
          </a:prstGeom>
        </p:spPr>
        <p:txBody>
          <a:bodyPr>
            <a:normAutofit/>
          </a:bodyPr>
          <a:lst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a:lstStyle>
          <a:p>
            <a:pPr marL="0" marR="0" lvl="0" indent="0" algn="l" defTabSz="117239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Source: Adweek, 12/6/2017 “YouTube Reveals Most Popular Videos of 2017”- ‘top trending’ rankings based upon views, shares, comments, likes, and more.</a:t>
            </a:r>
          </a:p>
        </p:txBody>
      </p:sp>
      <p:sp>
        <p:nvSpPr>
          <p:cNvPr id="60" name="TextBox 59">
            <a:extLst>
              <a:ext uri="{FF2B5EF4-FFF2-40B4-BE49-F238E27FC236}">
                <a16:creationId xmlns="" xmlns:a16="http://schemas.microsoft.com/office/drawing/2014/main" id="{FDEC8DCF-91F8-4194-96C6-DE224630B8C9}"/>
              </a:ext>
            </a:extLst>
          </p:cNvPr>
          <p:cNvSpPr txBox="1"/>
          <p:nvPr/>
        </p:nvSpPr>
        <p:spPr>
          <a:xfrm>
            <a:off x="1547046" y="2907475"/>
            <a:ext cx="21020937"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6 of the top 10</a:t>
            </a:r>
            <a:r>
              <a:rPr kumimoji="0" lang="en-US" sz="3200" b="1"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trending videos in 2017 were ad-supported TV or Film; content absent of brand safety concerns or long-tail audience limitations. </a:t>
            </a:r>
          </a:p>
        </p:txBody>
      </p:sp>
      <p:sp>
        <p:nvSpPr>
          <p:cNvPr id="59" name="TextBox 58">
            <a:extLst>
              <a:ext uri="{FF2B5EF4-FFF2-40B4-BE49-F238E27FC236}">
                <a16:creationId xmlns="" xmlns:a16="http://schemas.microsoft.com/office/drawing/2014/main" id="{31CE5761-456C-4616-9B11-48A780CE903F}"/>
              </a:ext>
            </a:extLst>
          </p:cNvPr>
          <p:cNvSpPr txBox="1"/>
          <p:nvPr/>
        </p:nvSpPr>
        <p:spPr>
          <a:xfrm>
            <a:off x="23081854" y="13035159"/>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85000"/>
                  </a:prstClr>
                </a:solidFill>
                <a:effectLst/>
                <a:uLnTx/>
                <a:uFillTx/>
                <a:latin typeface="Trebuchet MS"/>
                <a:ea typeface="+mn-ea"/>
                <a:cs typeface="Trebuchet MS"/>
              </a:rPr>
              <a:t>37</a:t>
            </a:r>
            <a:endParaRPr kumimoji="0" lang="en-US" sz="36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61" name="Picture 60">
            <a:extLst>
              <a:ext uri="{FF2B5EF4-FFF2-40B4-BE49-F238E27FC236}">
                <a16:creationId xmlns="" xmlns:a16="http://schemas.microsoft.com/office/drawing/2014/main" id="{9B135D39-320D-4B7A-8E34-0D16A443181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220169" y="13196399"/>
            <a:ext cx="5861685" cy="323850"/>
          </a:xfrm>
          <a:prstGeom prst="rect">
            <a:avLst/>
          </a:prstGeom>
        </p:spPr>
      </p:pic>
      <p:pic>
        <p:nvPicPr>
          <p:cNvPr id="19" name="Picture 18">
            <a:extLst>
              <a:ext uri="{FF2B5EF4-FFF2-40B4-BE49-F238E27FC236}">
                <a16:creationId xmlns="" xmlns:a16="http://schemas.microsoft.com/office/drawing/2014/main" id="{B0293448-1658-4E8C-88C7-2097BEE2D1C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364385" y="4678878"/>
            <a:ext cx="5145635" cy="2894806"/>
          </a:xfrm>
          <a:prstGeom prst="rect">
            <a:avLst/>
          </a:prstGeom>
          <a:ln>
            <a:solidFill>
              <a:schemeClr val="bg1"/>
            </a:solidFill>
          </a:ln>
        </p:spPr>
      </p:pic>
      <p:pic>
        <p:nvPicPr>
          <p:cNvPr id="20" name="Picture 19">
            <a:extLst>
              <a:ext uri="{FF2B5EF4-FFF2-40B4-BE49-F238E27FC236}">
                <a16:creationId xmlns="" xmlns:a16="http://schemas.microsoft.com/office/drawing/2014/main" id="{6900024C-8DBD-4BC0-B4C1-0EB4EE0C750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578264" y="9300134"/>
            <a:ext cx="5130905" cy="2894804"/>
          </a:xfrm>
          <a:prstGeom prst="rect">
            <a:avLst/>
          </a:prstGeom>
          <a:ln>
            <a:solidFill>
              <a:schemeClr val="bg1"/>
            </a:solidFill>
          </a:ln>
        </p:spPr>
      </p:pic>
    </p:spTree>
    <p:extLst>
      <p:ext uri="{BB962C8B-B14F-4D97-AF65-F5344CB8AC3E}">
        <p14:creationId xmlns:p14="http://schemas.microsoft.com/office/powerpoint/2010/main" val="3055146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BB1A8A6A-CDDB-4548-B261-3942854A72F2}"/>
              </a:ext>
            </a:extLst>
          </p:cNvPr>
          <p:cNvSpPr>
            <a:spLocks noGrp="1"/>
          </p:cNvSpPr>
          <p:nvPr>
            <p:ph type="body" sz="quarter" idx="14"/>
          </p:nvPr>
        </p:nvSpPr>
        <p:spPr>
          <a:xfrm>
            <a:off x="0" y="13113258"/>
            <a:ext cx="10849708" cy="741272"/>
          </a:xfrm>
        </p:spPr>
        <p:txBody>
          <a:bodyPr>
            <a:normAutofit/>
          </a:bodyPr>
          <a:lstStyle/>
          <a:p>
            <a:r>
              <a:rPr lang="en-US" sz="1200" dirty="0">
                <a:latin typeface="Trebuchet MS" panose="020B0603020202020204" pitchFamily="34" charset="0"/>
              </a:rPr>
              <a:t>Source: VAB custom analysis, Top 10 Trending Videos on YouTube collected each afternoon, 4/17-4/30; Excludes professionally-produced music video channels (e.g. Vevo). “Other” is comprised of content posted by other media publishers such as Buzzfeed, Wired, and non-ad supported TV.</a:t>
            </a:r>
          </a:p>
        </p:txBody>
      </p:sp>
      <p:sp>
        <p:nvSpPr>
          <p:cNvPr id="8" name="TextBox 7">
            <a:extLst>
              <a:ext uri="{FF2B5EF4-FFF2-40B4-BE49-F238E27FC236}">
                <a16:creationId xmlns="" xmlns:a16="http://schemas.microsoft.com/office/drawing/2014/main" id="{C0AE119C-3CD9-442E-9FB3-D38541F5468C}"/>
              </a:ext>
            </a:extLst>
          </p:cNvPr>
          <p:cNvSpPr txBox="1"/>
          <p:nvPr/>
        </p:nvSpPr>
        <p:spPr>
          <a:xfrm>
            <a:off x="-998337" y="323120"/>
            <a:ext cx="13913815" cy="2308324"/>
          </a:xfrm>
          <a:prstGeom prst="rect">
            <a:avLst/>
          </a:prstGeom>
          <a:noFill/>
        </p:spPr>
        <p:txBody>
          <a:bodyPr wrap="square" rtlCol="0">
            <a:spAutoFit/>
          </a:bodyPr>
          <a:lstStyle/>
          <a:p>
            <a:pPr lvl="1"/>
            <a:r>
              <a:rPr lang="en-US" sz="4800" spc="-200" dirty="0">
                <a:latin typeface="Trebuchet MS"/>
                <a:ea typeface="+mj-ea"/>
              </a:rPr>
              <a:t>As A Result Of This Virality, TV Clips And Film Trailers Drive More Buzz And Views Than YouTube Original Content</a:t>
            </a:r>
          </a:p>
        </p:txBody>
      </p:sp>
      <p:sp>
        <p:nvSpPr>
          <p:cNvPr id="13" name="Rectangle 12">
            <a:extLst>
              <a:ext uri="{FF2B5EF4-FFF2-40B4-BE49-F238E27FC236}">
                <a16:creationId xmlns="" xmlns:a16="http://schemas.microsoft.com/office/drawing/2014/main" id="{6C8A6A91-E565-422E-9DCB-876F58DACDF1}"/>
              </a:ext>
            </a:extLst>
          </p:cNvPr>
          <p:cNvSpPr/>
          <p:nvPr/>
        </p:nvSpPr>
        <p:spPr>
          <a:xfrm>
            <a:off x="262434" y="3632791"/>
            <a:ext cx="11788252" cy="1477328"/>
          </a:xfrm>
          <a:prstGeom prst="rect">
            <a:avLst/>
          </a:prstGeom>
        </p:spPr>
        <p:txBody>
          <a:bodyPr wrap="square">
            <a:spAutoFit/>
          </a:bodyPr>
          <a:lstStyle/>
          <a:p>
            <a:pPr algn="ctr"/>
            <a:r>
              <a:rPr lang="en-US" sz="3000" dirty="0"/>
              <a:t>In April 2018, VAB performed a custom analysis tracking the top 10 trending videos each day over a 2 week period on YouTube. The total videos &amp; video views were analyzed and categorized.</a:t>
            </a:r>
          </a:p>
        </p:txBody>
      </p:sp>
      <p:pic>
        <p:nvPicPr>
          <p:cNvPr id="4" name="Picture 3">
            <a:extLst>
              <a:ext uri="{FF2B5EF4-FFF2-40B4-BE49-F238E27FC236}">
                <a16:creationId xmlns="" xmlns:a16="http://schemas.microsoft.com/office/drawing/2014/main" id="{32C85FD1-FECE-41C1-9D87-D0DC0C076C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75798" y="0"/>
            <a:ext cx="11511378" cy="13716000"/>
          </a:xfrm>
          <a:prstGeom prst="rect">
            <a:avLst/>
          </a:prstGeom>
        </p:spPr>
      </p:pic>
      <p:sp>
        <p:nvSpPr>
          <p:cNvPr id="14" name="TextBox 13">
            <a:extLst>
              <a:ext uri="{FF2B5EF4-FFF2-40B4-BE49-F238E27FC236}">
                <a16:creationId xmlns="" xmlns:a16="http://schemas.microsoft.com/office/drawing/2014/main" id="{E8340BAA-3D8F-48C3-9D09-B46EF6AB41EC}"/>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38</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5" name="Picture 14">
            <a:extLst>
              <a:ext uri="{FF2B5EF4-FFF2-40B4-BE49-F238E27FC236}">
                <a16:creationId xmlns="" xmlns:a16="http://schemas.microsoft.com/office/drawing/2014/main" id="{4501B344-730A-4B33-8304-4B865C2B18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8566" y="5311598"/>
            <a:ext cx="15442506" cy="7017104"/>
          </a:xfrm>
          <a:prstGeom prst="rect">
            <a:avLst/>
          </a:prstGeom>
        </p:spPr>
      </p:pic>
    </p:spTree>
    <p:extLst>
      <p:ext uri="{BB962C8B-B14F-4D97-AF65-F5344CB8AC3E}">
        <p14:creationId xmlns:p14="http://schemas.microsoft.com/office/powerpoint/2010/main" val="333278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3638318"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39</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sp>
        <p:nvSpPr>
          <p:cNvPr id="61" name="Title 29">
            <a:extLst>
              <a:ext uri="{FF2B5EF4-FFF2-40B4-BE49-F238E27FC236}">
                <a16:creationId xmlns="" xmlns:a16="http://schemas.microsoft.com/office/drawing/2014/main" id="{9AD63EC6-0761-4ED5-A050-83C4986F6A21}"/>
              </a:ext>
            </a:extLst>
          </p:cNvPr>
          <p:cNvSpPr txBox="1">
            <a:spLocks/>
          </p:cNvSpPr>
          <p:nvPr/>
        </p:nvSpPr>
        <p:spPr>
          <a:xfrm>
            <a:off x="81853" y="185110"/>
            <a:ext cx="23803146" cy="1710474"/>
          </a:xfrm>
          <a:prstGeom prst="rect">
            <a:avLst/>
          </a:prstGeom>
        </p:spPr>
        <p:txBody>
          <a:bodyPr vert="horz" lIns="234480" tIns="117240" rIns="234480" bIns="117240" rtlCol="0" anchor="ctr">
            <a:noAutofit/>
          </a:bodyPr>
          <a:lstStyle>
            <a:lvl1pPr algn="ctr" defTabSz="1172398" rtl="0" eaLnBrk="1" latinLnBrk="0" hangingPunct="1">
              <a:spcBef>
                <a:spcPct val="0"/>
              </a:spcBef>
              <a:buNone/>
              <a:defRPr sz="11300" kern="1200">
                <a:solidFill>
                  <a:schemeClr val="tx1"/>
                </a:solidFill>
                <a:latin typeface="+mj-lt"/>
                <a:ea typeface="+mj-ea"/>
                <a:cs typeface="+mj-cs"/>
              </a:defRPr>
            </a:lvl1pPr>
          </a:lstStyle>
          <a:p>
            <a:pPr algn="l"/>
            <a:r>
              <a:rPr lang="en-US" sz="6000" dirty="0">
                <a:latin typeface="Trebuchet MS" panose="020B0603020202020204" pitchFamily="34" charset="0"/>
              </a:rPr>
              <a:t>Much Of This Buzz Is Supported By The Large Social Followings Of TV And Film Actors In Relation To Even The Most Popular YouTubers</a:t>
            </a:r>
          </a:p>
        </p:txBody>
      </p:sp>
      <p:sp>
        <p:nvSpPr>
          <p:cNvPr id="142" name="Rounded Rectangle 10">
            <a:extLst>
              <a:ext uri="{FF2B5EF4-FFF2-40B4-BE49-F238E27FC236}">
                <a16:creationId xmlns="" xmlns:a16="http://schemas.microsoft.com/office/drawing/2014/main" id="{A8DAF87E-EA1D-4AD1-8167-A0B7F8816639}"/>
              </a:ext>
            </a:extLst>
          </p:cNvPr>
          <p:cNvSpPr/>
          <p:nvPr/>
        </p:nvSpPr>
        <p:spPr>
          <a:xfrm>
            <a:off x="5041097" y="2248917"/>
            <a:ext cx="14550744" cy="1065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3200" b="1" kern="0" dirty="0">
                <a:solidFill>
                  <a:schemeClr val="tx1"/>
                </a:solidFill>
              </a:rPr>
              <a:t>TV, Film and YouTube Personalities With Largest Twitter Followers</a:t>
            </a:r>
          </a:p>
        </p:txBody>
      </p:sp>
      <p:sp>
        <p:nvSpPr>
          <p:cNvPr id="160" name="Text Placeholder 4">
            <a:extLst>
              <a:ext uri="{FF2B5EF4-FFF2-40B4-BE49-F238E27FC236}">
                <a16:creationId xmlns="" xmlns:a16="http://schemas.microsoft.com/office/drawing/2014/main" id="{93BE3182-3C95-43F3-97BA-95363BCF5801}"/>
              </a:ext>
            </a:extLst>
          </p:cNvPr>
          <p:cNvSpPr txBox="1">
            <a:spLocks/>
          </p:cNvSpPr>
          <p:nvPr/>
        </p:nvSpPr>
        <p:spPr>
          <a:xfrm>
            <a:off x="89574" y="13388109"/>
            <a:ext cx="13827906" cy="632100"/>
          </a:xfrm>
          <a:prstGeom prst="rect">
            <a:avLst/>
          </a:prstGeom>
        </p:spPr>
        <p:txBody>
          <a:bodyPr>
            <a:normAutofit/>
          </a:bodyPr>
          <a:lstStyle>
            <a:lvl1pPr marL="879298" indent="-879298" algn="l" defTabSz="1172398" rtl="0" eaLnBrk="1" latinLnBrk="0" hangingPunct="1">
              <a:spcBef>
                <a:spcPct val="20000"/>
              </a:spcBef>
              <a:buFont typeface="Arial"/>
              <a:buChar char="•"/>
              <a:defRPr sz="8200" kern="1200">
                <a:solidFill>
                  <a:schemeClr val="tx1"/>
                </a:solidFill>
                <a:latin typeface="+mn-lt"/>
                <a:ea typeface="+mn-ea"/>
                <a:cs typeface="+mn-cs"/>
              </a:defRPr>
            </a:lvl1pPr>
            <a:lvl2pPr marL="1905147" indent="-732749" algn="l" defTabSz="1172398" rtl="0" eaLnBrk="1" latinLnBrk="0" hangingPunct="1">
              <a:spcBef>
                <a:spcPct val="20000"/>
              </a:spcBef>
              <a:buFont typeface="Arial"/>
              <a:buChar char="–"/>
              <a:defRPr sz="7200" kern="1200">
                <a:solidFill>
                  <a:schemeClr val="tx1"/>
                </a:solidFill>
                <a:latin typeface="+mn-lt"/>
                <a:ea typeface="+mn-ea"/>
                <a:cs typeface="+mn-cs"/>
              </a:defRPr>
            </a:lvl2pPr>
            <a:lvl3pPr marL="2930995" indent="-586199" algn="l" defTabSz="1172398" rtl="0" eaLnBrk="1" latinLnBrk="0" hangingPunct="1">
              <a:spcBef>
                <a:spcPct val="20000"/>
              </a:spcBef>
              <a:buFont typeface="Arial"/>
              <a:buChar char="•"/>
              <a:defRPr sz="6200" kern="1200">
                <a:solidFill>
                  <a:schemeClr val="tx1"/>
                </a:solidFill>
                <a:latin typeface="+mn-lt"/>
                <a:ea typeface="+mn-ea"/>
                <a:cs typeface="+mn-cs"/>
              </a:defRPr>
            </a:lvl3pPr>
            <a:lvl4pPr marL="4103393" indent="-586199" algn="l" defTabSz="1172398" rtl="0" eaLnBrk="1" latinLnBrk="0" hangingPunct="1">
              <a:spcBef>
                <a:spcPct val="20000"/>
              </a:spcBef>
              <a:buFont typeface="Arial"/>
              <a:buChar char="–"/>
              <a:defRPr sz="5100" kern="1200">
                <a:solidFill>
                  <a:schemeClr val="tx1"/>
                </a:solidFill>
                <a:latin typeface="+mn-lt"/>
                <a:ea typeface="+mn-ea"/>
                <a:cs typeface="+mn-cs"/>
              </a:defRPr>
            </a:lvl4pPr>
            <a:lvl5pPr marL="5275791" indent="-586199" algn="l" defTabSz="1172398" rtl="0" eaLnBrk="1" latinLnBrk="0" hangingPunct="1">
              <a:spcBef>
                <a:spcPct val="20000"/>
              </a:spcBef>
              <a:buFont typeface="Arial"/>
              <a:buChar char="»"/>
              <a:defRPr sz="5100" kern="1200">
                <a:solidFill>
                  <a:schemeClr val="tx1"/>
                </a:solidFill>
                <a:latin typeface="+mn-lt"/>
                <a:ea typeface="+mn-ea"/>
                <a:cs typeface="+mn-cs"/>
              </a:defRPr>
            </a:lvl5pPr>
            <a:lvl6pPr marL="6448189" indent="-586199" algn="l" defTabSz="1172398" rtl="0" eaLnBrk="1" latinLnBrk="0" hangingPunct="1">
              <a:spcBef>
                <a:spcPct val="20000"/>
              </a:spcBef>
              <a:buFont typeface="Arial"/>
              <a:buChar char="•"/>
              <a:defRPr sz="5100" kern="1200">
                <a:solidFill>
                  <a:schemeClr val="tx1"/>
                </a:solidFill>
                <a:latin typeface="+mn-lt"/>
                <a:ea typeface="+mn-ea"/>
                <a:cs typeface="+mn-cs"/>
              </a:defRPr>
            </a:lvl6pPr>
            <a:lvl7pPr marL="7620587" indent="-586199" algn="l" defTabSz="1172398" rtl="0" eaLnBrk="1" latinLnBrk="0" hangingPunct="1">
              <a:spcBef>
                <a:spcPct val="20000"/>
              </a:spcBef>
              <a:buFont typeface="Arial"/>
              <a:buChar char="•"/>
              <a:defRPr sz="5100" kern="1200">
                <a:solidFill>
                  <a:schemeClr val="tx1"/>
                </a:solidFill>
                <a:latin typeface="+mn-lt"/>
                <a:ea typeface="+mn-ea"/>
                <a:cs typeface="+mn-cs"/>
              </a:defRPr>
            </a:lvl7pPr>
            <a:lvl8pPr marL="8792985" indent="-586199" algn="l" defTabSz="1172398" rtl="0" eaLnBrk="1" latinLnBrk="0" hangingPunct="1">
              <a:spcBef>
                <a:spcPct val="20000"/>
              </a:spcBef>
              <a:buFont typeface="Arial"/>
              <a:buChar char="•"/>
              <a:defRPr sz="5100" kern="1200">
                <a:solidFill>
                  <a:schemeClr val="tx1"/>
                </a:solidFill>
                <a:latin typeface="+mn-lt"/>
                <a:ea typeface="+mn-ea"/>
                <a:cs typeface="+mn-cs"/>
              </a:defRPr>
            </a:lvl8pPr>
            <a:lvl9pPr marL="9965383" indent="-586199" algn="l" defTabSz="1172398" rtl="0" eaLnBrk="1" latinLnBrk="0" hangingPunct="1">
              <a:spcBef>
                <a:spcPct val="20000"/>
              </a:spcBef>
              <a:buFont typeface="Arial"/>
              <a:buChar char="•"/>
              <a:defRPr sz="5100" kern="1200">
                <a:solidFill>
                  <a:schemeClr val="tx1"/>
                </a:solidFill>
                <a:latin typeface="+mn-lt"/>
                <a:ea typeface="+mn-ea"/>
                <a:cs typeface="+mn-cs"/>
              </a:defRPr>
            </a:lvl9pPr>
          </a:lstStyle>
          <a:p>
            <a:pPr marL="0" indent="0">
              <a:buNone/>
            </a:pPr>
            <a:r>
              <a:rPr lang="en-US" sz="1200" dirty="0">
                <a:latin typeface="Trebuchet MS" panose="020B0603020202020204" pitchFamily="34" charset="0"/>
              </a:rPr>
              <a:t>Source: Twitter.com, 4/25/18; TV – TV personalities with the largest Twitter followings; YouTube – Twitter followers of the top YouTube personalities, by subscriber count. M= Million</a:t>
            </a:r>
          </a:p>
        </p:txBody>
      </p:sp>
      <p:pic>
        <p:nvPicPr>
          <p:cNvPr id="51" name="Picture 50">
            <a:extLst>
              <a:ext uri="{FF2B5EF4-FFF2-40B4-BE49-F238E27FC236}">
                <a16:creationId xmlns="" xmlns:a16="http://schemas.microsoft.com/office/drawing/2014/main" id="{D67CE398-EFB9-4FFE-B51A-F12FFA8E23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74" y="3283321"/>
            <a:ext cx="24166639" cy="10016596"/>
          </a:xfrm>
          <a:prstGeom prst="rect">
            <a:avLst/>
          </a:prstGeom>
        </p:spPr>
      </p:pic>
    </p:spTree>
    <p:extLst>
      <p:ext uri="{BB962C8B-B14F-4D97-AF65-F5344CB8AC3E}">
        <p14:creationId xmlns:p14="http://schemas.microsoft.com/office/powerpoint/2010/main" val="3396110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706534"/>
            <a:ext cx="16489191" cy="3818466"/>
          </a:xfrm>
          <a:prstGeom prst="rect">
            <a:avLst/>
          </a:prstGeom>
          <a:solidFill>
            <a:srgbClr val="0BAAAD">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srgbClr val="00A9AC"/>
              </a:solidFill>
              <a:effectLst/>
              <a:uLnTx/>
              <a:uFillTx/>
              <a:latin typeface="Calibri"/>
              <a:ea typeface="+mn-ea"/>
              <a:cs typeface="+mn-cs"/>
            </a:endParaRPr>
          </a:p>
        </p:txBody>
      </p:sp>
      <p:sp>
        <p:nvSpPr>
          <p:cNvPr id="9" name="TextBox 8"/>
          <p:cNvSpPr txBox="1"/>
          <p:nvPr/>
        </p:nvSpPr>
        <p:spPr>
          <a:xfrm>
            <a:off x="399878" y="6129316"/>
            <a:ext cx="16489191" cy="255454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Trebuchet MS"/>
                <a:ea typeface="+mn-ea"/>
                <a:cs typeface="Trebuchet MS"/>
              </a:rPr>
              <a:t>YouTube’s History With Brand Safety Issues</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rebuchet MS"/>
                <a:ea typeface="+mn-ea"/>
                <a:cs typeface="Trebuchet MS"/>
              </a:rPr>
              <a:t>4</a:t>
            </a:r>
            <a:endParaRPr kumimoji="0" lang="en-US" sz="3600" b="0" i="0" u="none" strike="noStrike" kern="1200" cap="none" spc="0" normalizeH="0" baseline="0" noProof="0" dirty="0">
              <a:ln>
                <a:noFill/>
              </a:ln>
              <a:solidFill>
                <a:schemeClr val="bg1"/>
              </a:solidFill>
              <a:effectLst/>
              <a:uLnTx/>
              <a:uFillTx/>
              <a:latin typeface="Calibri"/>
              <a:ea typeface="+mn-ea"/>
            </a:endParaRPr>
          </a:p>
        </p:txBody>
      </p:sp>
      <p:pic>
        <p:nvPicPr>
          <p:cNvPr id="5" name="Picture 4">
            <a:extLst>
              <a:ext uri="{FF2B5EF4-FFF2-40B4-BE49-F238E27FC236}">
                <a16:creationId xmlns="" xmlns:a16="http://schemas.microsoft.com/office/drawing/2014/main" id="{1CAD7EAF-4A9C-4D23-81A5-81C8854D91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030431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7F6EFAD-C487-480C-9096-CD9518EEB99F}"/>
              </a:ext>
            </a:extLst>
          </p:cNvPr>
          <p:cNvSpPr txBox="1"/>
          <p:nvPr/>
        </p:nvSpPr>
        <p:spPr>
          <a:xfrm>
            <a:off x="5174151" y="5282409"/>
            <a:ext cx="184731" cy="2000548"/>
          </a:xfrm>
          <a:prstGeom prst="rect">
            <a:avLst/>
          </a:prstGeom>
          <a:noFill/>
        </p:spPr>
        <p:txBody>
          <a:bodyPr wrap="none" rtlCol="0">
            <a:spAutoFit/>
          </a:bodyPr>
          <a:lstStyle/>
          <a:p>
            <a:endParaRPr lang="en-US" sz="3200" dirty="0"/>
          </a:p>
          <a:p>
            <a:endParaRPr lang="en-US" sz="9200" dirty="0"/>
          </a:p>
        </p:txBody>
      </p:sp>
      <p:sp>
        <p:nvSpPr>
          <p:cNvPr id="4" name="TextBox 3">
            <a:extLst>
              <a:ext uri="{FF2B5EF4-FFF2-40B4-BE49-F238E27FC236}">
                <a16:creationId xmlns="" xmlns:a16="http://schemas.microsoft.com/office/drawing/2014/main" id="{5AF6E5AC-4A7F-46CB-AA05-11265C77C9D8}"/>
              </a:ext>
            </a:extLst>
          </p:cNvPr>
          <p:cNvSpPr txBox="1"/>
          <p:nvPr/>
        </p:nvSpPr>
        <p:spPr>
          <a:xfrm>
            <a:off x="5356252" y="3173748"/>
            <a:ext cx="10605014" cy="1815882"/>
          </a:xfrm>
          <a:prstGeom prst="rect">
            <a:avLst/>
          </a:prstGeom>
          <a:noFill/>
        </p:spPr>
        <p:txBody>
          <a:bodyPr wrap="square" rtlCol="0">
            <a:spAutoFit/>
          </a:bodyPr>
          <a:lstStyle/>
          <a:p>
            <a:r>
              <a:rPr lang="en-US" sz="2800" dirty="0">
                <a:latin typeface="Trebuchet MS" panose="020B0603020202020204" pitchFamily="34" charset="0"/>
              </a:rPr>
              <a:t>Recognizing the power and popularity of TV content, YouTube launched subscription-based, YouTube TV in April 2017. YouTube TV enables viewers to stream 60+ entertainment &amp; sports networks for $40/month.</a:t>
            </a:r>
          </a:p>
        </p:txBody>
      </p:sp>
      <p:sp>
        <p:nvSpPr>
          <p:cNvPr id="24" name="Title 1">
            <a:extLst>
              <a:ext uri="{FF2B5EF4-FFF2-40B4-BE49-F238E27FC236}">
                <a16:creationId xmlns="" xmlns:a16="http://schemas.microsoft.com/office/drawing/2014/main" id="{A5A15275-FCA0-4E51-A5B1-98E54932A762}"/>
              </a:ext>
            </a:extLst>
          </p:cNvPr>
          <p:cNvSpPr txBox="1">
            <a:spLocks/>
          </p:cNvSpPr>
          <p:nvPr/>
        </p:nvSpPr>
        <p:spPr>
          <a:xfrm>
            <a:off x="5399087" y="7730900"/>
            <a:ext cx="10136855" cy="12255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Trebuchet MS" panose="020B0603020202020204" pitchFamily="34" charset="0"/>
              </a:rPr>
              <a:t>In order to offer advertisers the premium, brand-safe content they demand, YouTube began selling ads in live YouTube TV programming. YouTube TV will also be included as part of Google Preferred as more quality content is required to justify the premium pricing.</a:t>
            </a:r>
          </a:p>
        </p:txBody>
      </p:sp>
      <p:grpSp>
        <p:nvGrpSpPr>
          <p:cNvPr id="7" name="Group 6">
            <a:extLst>
              <a:ext uri="{FF2B5EF4-FFF2-40B4-BE49-F238E27FC236}">
                <a16:creationId xmlns="" xmlns:a16="http://schemas.microsoft.com/office/drawing/2014/main" id="{391A680D-F88D-4885-BA45-2EBD12B6FC16}"/>
              </a:ext>
            </a:extLst>
          </p:cNvPr>
          <p:cNvGrpSpPr/>
          <p:nvPr/>
        </p:nvGrpSpPr>
        <p:grpSpPr>
          <a:xfrm>
            <a:off x="689173" y="6022774"/>
            <a:ext cx="4305470" cy="4496482"/>
            <a:chOff x="6311140" y="2867363"/>
            <a:chExt cx="1775352" cy="2111692"/>
          </a:xfrm>
        </p:grpSpPr>
        <p:pic>
          <p:nvPicPr>
            <p:cNvPr id="27" name="Picture 26">
              <a:extLst>
                <a:ext uri="{FF2B5EF4-FFF2-40B4-BE49-F238E27FC236}">
                  <a16:creationId xmlns="" xmlns:a16="http://schemas.microsoft.com/office/drawing/2014/main" id="{7BE43D6B-B13B-4BDA-BFE8-3A48DC55AE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11140" y="3246788"/>
              <a:ext cx="1775352" cy="1732267"/>
            </a:xfrm>
            <a:prstGeom prst="rect">
              <a:avLst/>
            </a:prstGeom>
            <a:ln>
              <a:solidFill>
                <a:schemeClr val="tx1"/>
              </a:solidFill>
            </a:ln>
          </p:spPr>
        </p:pic>
        <p:pic>
          <p:nvPicPr>
            <p:cNvPr id="33" name="Picture 32">
              <a:extLst>
                <a:ext uri="{FF2B5EF4-FFF2-40B4-BE49-F238E27FC236}">
                  <a16:creationId xmlns="" xmlns:a16="http://schemas.microsoft.com/office/drawing/2014/main" id="{ABC705BB-1BEA-4866-9845-78596DF18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1140" y="2867363"/>
              <a:ext cx="1038687" cy="355231"/>
            </a:xfrm>
            <a:prstGeom prst="rect">
              <a:avLst/>
            </a:prstGeom>
            <a:ln>
              <a:solidFill>
                <a:schemeClr val="tx1"/>
              </a:solidFill>
            </a:ln>
          </p:spPr>
        </p:pic>
      </p:grpSp>
      <p:pic>
        <p:nvPicPr>
          <p:cNvPr id="6" name="Picture 5">
            <a:extLst>
              <a:ext uri="{FF2B5EF4-FFF2-40B4-BE49-F238E27FC236}">
                <a16:creationId xmlns="" xmlns:a16="http://schemas.microsoft.com/office/drawing/2014/main" id="{D9A00404-4ACD-43EB-846E-3939FCC78A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173" y="3342661"/>
            <a:ext cx="3501052" cy="1084098"/>
          </a:xfrm>
          <a:prstGeom prst="rect">
            <a:avLst/>
          </a:prstGeom>
        </p:spPr>
      </p:pic>
      <p:sp>
        <p:nvSpPr>
          <p:cNvPr id="8" name="Rectangle 7">
            <a:extLst>
              <a:ext uri="{FF2B5EF4-FFF2-40B4-BE49-F238E27FC236}">
                <a16:creationId xmlns="" xmlns:a16="http://schemas.microsoft.com/office/drawing/2014/main" id="{D28B283B-AE93-45D4-BBE9-8D94BF11BE6A}"/>
              </a:ext>
            </a:extLst>
          </p:cNvPr>
          <p:cNvSpPr/>
          <p:nvPr/>
        </p:nvSpPr>
        <p:spPr>
          <a:xfrm>
            <a:off x="16298510" y="0"/>
            <a:ext cx="8088665" cy="13716000"/>
          </a:xfrm>
          <a:prstGeom prst="rect">
            <a:avLst/>
          </a:prstGeom>
          <a:solidFill>
            <a:srgbClr val="E61E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 xmlns:a16="http://schemas.microsoft.com/office/drawing/2014/main" id="{286247D4-66F3-49A2-9A34-A7758CDEB591}"/>
              </a:ext>
            </a:extLst>
          </p:cNvPr>
          <p:cNvSpPr/>
          <p:nvPr/>
        </p:nvSpPr>
        <p:spPr>
          <a:xfrm>
            <a:off x="16619501" y="4810466"/>
            <a:ext cx="7446682" cy="2308324"/>
          </a:xfrm>
          <a:prstGeom prst="rect">
            <a:avLst/>
          </a:prstGeom>
        </p:spPr>
        <p:txBody>
          <a:bodyPr wrap="square">
            <a:spAutoFit/>
          </a:bodyPr>
          <a:lstStyle/>
          <a:p>
            <a:pPr algn="ctr"/>
            <a:r>
              <a:rPr lang="en-US" sz="3600" i="1" dirty="0">
                <a:solidFill>
                  <a:schemeClr val="bg1"/>
                </a:solidFill>
                <a:latin typeface="Trebuchet MS" panose="020B0603020202020204" pitchFamily="34" charset="0"/>
              </a:rPr>
              <a:t>“Having more premium content, and access to more popular content, was always of interest to our advertisers.”</a:t>
            </a:r>
            <a:endParaRPr lang="en-US" sz="3600" dirty="0">
              <a:solidFill>
                <a:schemeClr val="bg1"/>
              </a:solidFill>
              <a:latin typeface="Trebuchet MS" panose="020B0603020202020204" pitchFamily="34" charset="0"/>
            </a:endParaRPr>
          </a:p>
        </p:txBody>
      </p:sp>
      <p:sp>
        <p:nvSpPr>
          <p:cNvPr id="25" name="Rectangle 24">
            <a:extLst>
              <a:ext uri="{FF2B5EF4-FFF2-40B4-BE49-F238E27FC236}">
                <a16:creationId xmlns="" xmlns:a16="http://schemas.microsoft.com/office/drawing/2014/main" id="{01076D0B-A9D3-4688-89C6-A606071ECB60}"/>
              </a:ext>
            </a:extLst>
          </p:cNvPr>
          <p:cNvSpPr/>
          <p:nvPr/>
        </p:nvSpPr>
        <p:spPr>
          <a:xfrm>
            <a:off x="17429255" y="7393840"/>
            <a:ext cx="5827173" cy="738664"/>
          </a:xfrm>
          <a:prstGeom prst="rect">
            <a:avLst/>
          </a:prstGeom>
        </p:spPr>
        <p:txBody>
          <a:bodyPr wrap="square">
            <a:spAutoFit/>
          </a:bodyPr>
          <a:lstStyle/>
          <a:p>
            <a:pPr algn="ctr"/>
            <a:r>
              <a:rPr lang="en-US" sz="2100" i="1" dirty="0">
                <a:solidFill>
                  <a:schemeClr val="bg1"/>
                </a:solidFill>
                <a:latin typeface="ExchangeBook"/>
              </a:rPr>
              <a:t>-  Debbie Weinstein, managing director, YouTube/Video Global Solutions</a:t>
            </a:r>
            <a:endParaRPr lang="en-US" sz="2100" i="1" dirty="0">
              <a:solidFill>
                <a:schemeClr val="bg1"/>
              </a:solidFill>
            </a:endParaRPr>
          </a:p>
        </p:txBody>
      </p:sp>
      <p:sp>
        <p:nvSpPr>
          <p:cNvPr id="2" name="Title 1"/>
          <p:cNvSpPr>
            <a:spLocks noGrp="1"/>
          </p:cNvSpPr>
          <p:nvPr>
            <p:ph type="ctrTitle"/>
          </p:nvPr>
        </p:nvSpPr>
        <p:spPr>
          <a:xfrm>
            <a:off x="193668" y="509828"/>
            <a:ext cx="16721254" cy="862190"/>
          </a:xfrm>
          <a:prstGeom prst="rect">
            <a:avLst/>
          </a:prstGeom>
        </p:spPr>
        <p:txBody>
          <a:bodyPr>
            <a:noAutofit/>
          </a:bodyPr>
          <a:lstStyle/>
          <a:p>
            <a:pPr algn="l"/>
            <a:r>
              <a:rPr lang="en-US" sz="6000" dirty="0">
                <a:latin typeface="Trebuchet MS" panose="020B0603020202020204" pitchFamily="34" charset="0"/>
              </a:rPr>
              <a:t>YouTube TV: If You Can’t Beat ‘</a:t>
            </a:r>
            <a:r>
              <a:rPr lang="en-US" sz="6000" dirty="0" err="1">
                <a:latin typeface="Trebuchet MS" panose="020B0603020202020204" pitchFamily="34" charset="0"/>
              </a:rPr>
              <a:t>Em</a:t>
            </a:r>
            <a:r>
              <a:rPr lang="en-US" sz="6000" dirty="0">
                <a:latin typeface="Trebuchet MS" panose="020B0603020202020204" pitchFamily="34" charset="0"/>
              </a:rPr>
              <a:t>, Join ‘</a:t>
            </a:r>
            <a:r>
              <a:rPr lang="en-US" sz="6000" dirty="0" err="1">
                <a:latin typeface="Trebuchet MS" panose="020B0603020202020204" pitchFamily="34" charset="0"/>
              </a:rPr>
              <a:t>Em</a:t>
            </a:r>
            <a:endParaRPr lang="en-US" sz="6000" dirty="0">
              <a:latin typeface="Trebuchet MS" panose="020B0603020202020204" pitchFamily="34" charset="0"/>
            </a:endParaRPr>
          </a:p>
        </p:txBody>
      </p:sp>
      <p:sp>
        <p:nvSpPr>
          <p:cNvPr id="13" name="TextBox 12">
            <a:extLst>
              <a:ext uri="{FF2B5EF4-FFF2-40B4-BE49-F238E27FC236}">
                <a16:creationId xmlns="" xmlns:a16="http://schemas.microsoft.com/office/drawing/2014/main" id="{590B67C5-066C-4646-95D7-490ED895C62D}"/>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40</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4" name="Picture 13">
            <a:extLst>
              <a:ext uri="{FF2B5EF4-FFF2-40B4-BE49-F238E27FC236}">
                <a16:creationId xmlns="" xmlns:a16="http://schemas.microsoft.com/office/drawing/2014/main" id="{E348B383-7426-4CDD-9ACC-B531E7DFFB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60850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228654" y="584190"/>
            <a:ext cx="14477268" cy="104644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6200" b="0" i="0" u="none" strike="noStrike" kern="1200" cap="none" spc="0" normalizeH="0" baseline="0" noProof="0" dirty="0">
                <a:ln>
                  <a:noFill/>
                </a:ln>
                <a:solidFill>
                  <a:srgbClr val="0BAAAD"/>
                </a:solidFill>
                <a:effectLst/>
                <a:uLnTx/>
                <a:uFillTx/>
                <a:latin typeface="Trebuchet MS"/>
                <a:ea typeface="+mn-ea"/>
                <a:cs typeface="Trebuchet MS"/>
              </a:rPr>
              <a:t>Choosing to Protect Your Brand </a:t>
            </a:r>
            <a:endParaRPr kumimoji="0" lang="en-US" sz="6200" b="0" i="0" u="none" strike="noStrike" kern="1200" cap="none" spc="0" normalizeH="0" baseline="0" noProof="0" dirty="0">
              <a:ln>
                <a:noFill/>
              </a:ln>
              <a:solidFill>
                <a:srgbClr val="0BAAAD"/>
              </a:solidFill>
              <a:effectLst/>
              <a:uLnTx/>
              <a:uFillTx/>
              <a:latin typeface="Calibri"/>
              <a:ea typeface="+mn-ea"/>
            </a:endParaRPr>
          </a:p>
        </p:txBody>
      </p:sp>
      <p:sp>
        <p:nvSpPr>
          <p:cNvPr id="10" name="TextBox 9"/>
          <p:cNvSpPr txBox="1"/>
          <p:nvPr/>
        </p:nvSpPr>
        <p:spPr>
          <a:xfrm>
            <a:off x="955181" y="6357492"/>
            <a:ext cx="4490143" cy="2739211"/>
          </a:xfrm>
          <a:prstGeom prst="rect">
            <a:avLst/>
          </a:prstGeom>
          <a:noFill/>
        </p:spPr>
        <p:txBody>
          <a:bodyPr wrap="square" rtlCol="0">
            <a:spAutoFit/>
          </a:bodyPr>
          <a:lstStyle/>
          <a:p>
            <a:r>
              <a:rPr lang="en-US" sz="2800" b="1" dirty="0">
                <a:solidFill>
                  <a:srgbClr val="0BAAAD"/>
                </a:solidFill>
                <a:latin typeface="Trebuchet MS" panose="020B0603020202020204" pitchFamily="34" charset="0"/>
              </a:rPr>
              <a:t>No guarantees</a:t>
            </a:r>
          </a:p>
          <a:p>
            <a:r>
              <a:rPr lang="en-US" sz="2400" dirty="0">
                <a:latin typeface="Trebuchet MS" panose="020B0603020202020204" pitchFamily="34" charset="0"/>
              </a:rPr>
              <a:t>The sheer volume of content and lack of regulation at the point of upload makes YouTube a difficult ad platform to guarantee 100% brand safety.</a:t>
            </a:r>
          </a:p>
          <a:p>
            <a:pPr marL="0" marR="0" lvl="0" indent="0" defTabSz="11723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Trebuchet MS" panose="020B0603020202020204" pitchFamily="34" charset="0"/>
            </a:endParaRPr>
          </a:p>
        </p:txBody>
      </p:sp>
      <p:sp>
        <p:nvSpPr>
          <p:cNvPr id="26" name="TextBox 25"/>
          <p:cNvSpPr txBox="1"/>
          <p:nvPr/>
        </p:nvSpPr>
        <p:spPr>
          <a:xfrm>
            <a:off x="6320444" y="6357492"/>
            <a:ext cx="4463591" cy="3108543"/>
          </a:xfrm>
          <a:prstGeom prst="rect">
            <a:avLst/>
          </a:prstGeom>
          <a:noFill/>
        </p:spPr>
        <p:txBody>
          <a:bodyPr wrap="square" rtlCol="0">
            <a:spAutoFit/>
          </a:bodyPr>
          <a:lstStyle/>
          <a:p>
            <a:r>
              <a:rPr lang="en-US" sz="2800" b="1" dirty="0">
                <a:solidFill>
                  <a:srgbClr val="0BAAAD"/>
                </a:solidFill>
                <a:latin typeface="Trebuchet MS" panose="020B0603020202020204" pitchFamily="34" charset="0"/>
              </a:rPr>
              <a:t>Scale comes at a price</a:t>
            </a:r>
            <a:r>
              <a:rPr lang="en-US" sz="2800" dirty="0">
                <a:solidFill>
                  <a:srgbClr val="0BAAAD"/>
                </a:solidFill>
                <a:latin typeface="Trebuchet MS" panose="020B0603020202020204" pitchFamily="34" charset="0"/>
              </a:rPr>
              <a:t> </a:t>
            </a:r>
          </a:p>
          <a:p>
            <a:r>
              <a:rPr lang="en-US" sz="2400" dirty="0">
                <a:latin typeface="Trebuchet MS" panose="020B0603020202020204" pitchFamily="34" charset="0"/>
              </a:rPr>
              <a:t>By aggregating content across hundreds or thousands of channels, YouTube offers advertisers the reach they want, but is it to the detriment of brand stature and brand safety?</a:t>
            </a:r>
            <a:endParaRPr lang="en-US" sz="2800" dirty="0">
              <a:latin typeface="Trebuchet MS" panose="020B0603020202020204" pitchFamily="34" charset="0"/>
            </a:endParaRPr>
          </a:p>
        </p:txBody>
      </p:sp>
      <p:sp>
        <p:nvSpPr>
          <p:cNvPr id="27" name="TextBox 26"/>
          <p:cNvSpPr txBox="1"/>
          <p:nvPr/>
        </p:nvSpPr>
        <p:spPr>
          <a:xfrm>
            <a:off x="11903182" y="6357492"/>
            <a:ext cx="4356138" cy="4955203"/>
          </a:xfrm>
          <a:prstGeom prst="rect">
            <a:avLst/>
          </a:prstGeom>
          <a:noFill/>
        </p:spPr>
        <p:txBody>
          <a:bodyPr wrap="square" rtlCol="0">
            <a:spAutoFit/>
          </a:bodyPr>
          <a:lstStyle/>
          <a:p>
            <a:r>
              <a:rPr lang="en-US" sz="2800" b="1" dirty="0">
                <a:solidFill>
                  <a:srgbClr val="0BAAAD"/>
                </a:solidFill>
                <a:latin typeface="Trebuchet MS" panose="020B0603020202020204" pitchFamily="34" charset="0"/>
              </a:rPr>
              <a:t>Threats are pervasive</a:t>
            </a:r>
            <a:endParaRPr lang="en-US" sz="2400" b="1" dirty="0">
              <a:solidFill>
                <a:srgbClr val="0BAAAD"/>
              </a:solidFill>
              <a:latin typeface="Trebuchet MS" panose="020B0603020202020204" pitchFamily="34" charset="0"/>
            </a:endParaRPr>
          </a:p>
          <a:p>
            <a:r>
              <a:rPr lang="en-US" sz="2400" dirty="0">
                <a:latin typeface="Trebuchet MS" panose="020B0603020202020204" pitchFamily="34" charset="0"/>
              </a:rPr>
              <a:t>Brand safety issues are most prevalent on long-tail user generated channels, but can also be found within premium content. Given relatively few channels are measured and the lack of transparency into what’s sold as YouTube’s most premium content, can advertisers be assured of what environment their ads are placed in?</a:t>
            </a:r>
          </a:p>
        </p:txBody>
      </p:sp>
      <p:sp>
        <p:nvSpPr>
          <p:cNvPr id="28" name="TextBox 27"/>
          <p:cNvSpPr txBox="1"/>
          <p:nvPr/>
        </p:nvSpPr>
        <p:spPr>
          <a:xfrm>
            <a:off x="17933359" y="6432761"/>
            <a:ext cx="4592533" cy="4278094"/>
          </a:xfrm>
          <a:prstGeom prst="rect">
            <a:avLst/>
          </a:prstGeom>
          <a:noFill/>
        </p:spPr>
        <p:txBody>
          <a:bodyPr wrap="square" rtlCol="0">
            <a:spAutoFit/>
          </a:bodyPr>
          <a:lstStyle/>
          <a:p>
            <a:r>
              <a:rPr lang="en-US" sz="2800" b="1" dirty="0">
                <a:solidFill>
                  <a:srgbClr val="0BAAAD"/>
                </a:solidFill>
                <a:latin typeface="Trebuchet MS" panose="020B0603020202020204" pitchFamily="34" charset="0"/>
              </a:rPr>
              <a:t>Popularity of Brand Safe TV &amp; Film Content</a:t>
            </a:r>
          </a:p>
          <a:p>
            <a:r>
              <a:rPr lang="en-US" sz="2400" dirty="0">
                <a:latin typeface="Trebuchet MS" panose="020B0603020202020204" pitchFamily="34" charset="0"/>
              </a:rPr>
              <a:t>Some of the most popular content on YouTube are Film and TV-related videos. This premium, emotionally compelling content delights consumers and is reassuring to  advertisers seeking quality programming in a brand safe environment.</a:t>
            </a:r>
          </a:p>
        </p:txBody>
      </p:sp>
      <p:pic>
        <p:nvPicPr>
          <p:cNvPr id="2" name="Picture 1">
            <a:extLst>
              <a:ext uri="{FF2B5EF4-FFF2-40B4-BE49-F238E27FC236}">
                <a16:creationId xmlns="" xmlns:a16="http://schemas.microsoft.com/office/drawing/2014/main" id="{B837C59B-F023-42EC-BE0A-95058DACE2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9296" y="4247512"/>
            <a:ext cx="2521012" cy="1620650"/>
          </a:xfrm>
          <a:prstGeom prst="roundRect">
            <a:avLst/>
          </a:prstGeom>
        </p:spPr>
      </p:pic>
      <p:pic>
        <p:nvPicPr>
          <p:cNvPr id="6" name="Picture 5">
            <a:extLst>
              <a:ext uri="{FF2B5EF4-FFF2-40B4-BE49-F238E27FC236}">
                <a16:creationId xmlns="" xmlns:a16="http://schemas.microsoft.com/office/drawing/2014/main" id="{98911E2C-A4B8-43E1-92AB-E2D564105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582" y="4220167"/>
            <a:ext cx="2521012" cy="1680266"/>
          </a:xfrm>
          <a:prstGeom prst="roundRect">
            <a:avLst/>
          </a:prstGeom>
        </p:spPr>
      </p:pic>
      <p:pic>
        <p:nvPicPr>
          <p:cNvPr id="7" name="Picture 6">
            <a:extLst>
              <a:ext uri="{FF2B5EF4-FFF2-40B4-BE49-F238E27FC236}">
                <a16:creationId xmlns="" xmlns:a16="http://schemas.microsoft.com/office/drawing/2014/main" id="{7926DE03-FB6C-4DEF-BF4A-2618BF32B5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68080" y="3994727"/>
            <a:ext cx="3311290" cy="2128686"/>
          </a:xfrm>
          <a:prstGeom prst="roundRect">
            <a:avLst/>
          </a:prstGeom>
        </p:spPr>
      </p:pic>
      <p:pic>
        <p:nvPicPr>
          <p:cNvPr id="8" name="Picture 7">
            <a:extLst>
              <a:ext uri="{FF2B5EF4-FFF2-40B4-BE49-F238E27FC236}">
                <a16:creationId xmlns="" xmlns:a16="http://schemas.microsoft.com/office/drawing/2014/main" id="{D64C99BA-FF60-4827-A199-526966E889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512327" y="4248743"/>
            <a:ext cx="2521012" cy="1620650"/>
          </a:xfrm>
          <a:prstGeom prst="roundRect">
            <a:avLst/>
          </a:prstGeom>
        </p:spPr>
      </p:pic>
      <p:sp>
        <p:nvSpPr>
          <p:cNvPr id="12" name="TextBox 11">
            <a:extLst>
              <a:ext uri="{FF2B5EF4-FFF2-40B4-BE49-F238E27FC236}">
                <a16:creationId xmlns="" xmlns:a16="http://schemas.microsoft.com/office/drawing/2014/main" id="{522F919D-AAC3-4D06-8068-A0C5990AD010}"/>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41</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13" name="Picture 12">
            <a:extLst>
              <a:ext uri="{FF2B5EF4-FFF2-40B4-BE49-F238E27FC236}">
                <a16:creationId xmlns="" xmlns:a16="http://schemas.microsoft.com/office/drawing/2014/main" id="{B0906D44-DD69-47F9-BE41-5385516BDA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1504196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ECE5F695-C8BA-43D0-BD4F-7FE94FE1367D}"/>
              </a:ext>
            </a:extLst>
          </p:cNvPr>
          <p:cNvSpPr>
            <a:spLocks noGrp="1"/>
          </p:cNvSpPr>
          <p:nvPr>
            <p:ph type="title"/>
          </p:nvPr>
        </p:nvSpPr>
        <p:spPr>
          <a:xfrm>
            <a:off x="234626" y="-60184"/>
            <a:ext cx="23188081" cy="2651126"/>
          </a:xfrm>
        </p:spPr>
        <p:txBody>
          <a:bodyPr>
            <a:normAutofit/>
          </a:bodyPr>
          <a:lstStyle/>
          <a:p>
            <a:pPr algn="l"/>
            <a:r>
              <a:rPr lang="en-US" sz="6000" dirty="0">
                <a:latin typeface="Trebuchet MS" panose="020B0603020202020204" pitchFamily="34" charset="0"/>
              </a:rPr>
              <a:t>And Just Remember, Content Environment Matters To Consumers So It Should Definitely Matter To Marketers</a:t>
            </a:r>
          </a:p>
        </p:txBody>
      </p:sp>
      <p:sp>
        <p:nvSpPr>
          <p:cNvPr id="29" name="TextBox 28">
            <a:extLst>
              <a:ext uri="{FF2B5EF4-FFF2-40B4-BE49-F238E27FC236}">
                <a16:creationId xmlns="" xmlns:a16="http://schemas.microsoft.com/office/drawing/2014/main" id="{EE47923F-5B58-430E-9B86-E096CABDF9A8}"/>
              </a:ext>
            </a:extLst>
          </p:cNvPr>
          <p:cNvSpPr txBox="1"/>
          <p:nvPr/>
        </p:nvSpPr>
        <p:spPr>
          <a:xfrm>
            <a:off x="6235513" y="3228720"/>
            <a:ext cx="3823730" cy="830997"/>
          </a:xfrm>
          <a:prstGeom prst="rect">
            <a:avLst/>
          </a:prstGeom>
          <a:solidFill>
            <a:schemeClr val="bg1"/>
          </a:solidFill>
          <a:ln>
            <a:solidFill>
              <a:schemeClr val="tx1"/>
            </a:solidFill>
          </a:ln>
          <a:effectLst/>
        </p:spPr>
        <p:txBody>
          <a:bodyPr wrap="square" rtlCol="0">
            <a:spAutoFit/>
          </a:bodyPr>
          <a:lstStyle/>
          <a:p>
            <a:pPr algn="ctr"/>
            <a:r>
              <a:rPr lang="en-US" sz="2400" dirty="0">
                <a:latin typeface="Trebuchet MS" panose="020B0603020202020204" pitchFamily="34" charset="0"/>
              </a:rPr>
              <a:t>Videos with </a:t>
            </a:r>
            <a:r>
              <a:rPr lang="en-US" sz="2400" dirty="0">
                <a:solidFill>
                  <a:srgbClr val="00B050"/>
                </a:solidFill>
                <a:latin typeface="Trebuchet MS" panose="020B0603020202020204" pitchFamily="34" charset="0"/>
              </a:rPr>
              <a:t>high </a:t>
            </a:r>
            <a:r>
              <a:rPr lang="en-US" sz="2400" dirty="0">
                <a:latin typeface="Trebuchet MS" panose="020B0603020202020204" pitchFamily="34" charset="0"/>
              </a:rPr>
              <a:t>brand safety scores</a:t>
            </a:r>
          </a:p>
        </p:txBody>
      </p:sp>
      <p:sp>
        <p:nvSpPr>
          <p:cNvPr id="30" name="TextBox 29">
            <a:extLst>
              <a:ext uri="{FF2B5EF4-FFF2-40B4-BE49-F238E27FC236}">
                <a16:creationId xmlns="" xmlns:a16="http://schemas.microsoft.com/office/drawing/2014/main" id="{FEE644D3-BDF6-4463-AA92-B1AF5DF71484}"/>
              </a:ext>
            </a:extLst>
          </p:cNvPr>
          <p:cNvSpPr txBox="1"/>
          <p:nvPr/>
        </p:nvSpPr>
        <p:spPr>
          <a:xfrm>
            <a:off x="13746309" y="3209398"/>
            <a:ext cx="3640478" cy="830997"/>
          </a:xfrm>
          <a:prstGeom prst="rect">
            <a:avLst/>
          </a:prstGeom>
          <a:solidFill>
            <a:schemeClr val="bg1"/>
          </a:solidFill>
          <a:ln>
            <a:solidFill>
              <a:schemeClr val="tx1"/>
            </a:solidFill>
          </a:ln>
          <a:effectLst/>
        </p:spPr>
        <p:txBody>
          <a:bodyPr wrap="square" rtlCol="0">
            <a:spAutoFit/>
          </a:bodyPr>
          <a:lstStyle/>
          <a:p>
            <a:pPr algn="ctr"/>
            <a:r>
              <a:rPr lang="en-US" sz="2400" dirty="0">
                <a:latin typeface="Trebuchet MS" panose="020B0603020202020204" pitchFamily="34" charset="0"/>
              </a:rPr>
              <a:t>Videos with </a:t>
            </a:r>
            <a:r>
              <a:rPr lang="en-US" sz="2400" dirty="0">
                <a:solidFill>
                  <a:srgbClr val="FF0000"/>
                </a:solidFill>
                <a:latin typeface="Trebuchet MS" panose="020B0603020202020204" pitchFamily="34" charset="0"/>
              </a:rPr>
              <a:t>low </a:t>
            </a:r>
            <a:r>
              <a:rPr lang="en-US" sz="2400" dirty="0">
                <a:latin typeface="Trebuchet MS" panose="020B0603020202020204" pitchFamily="34" charset="0"/>
              </a:rPr>
              <a:t>brand safety scores</a:t>
            </a:r>
          </a:p>
        </p:txBody>
      </p:sp>
      <p:sp>
        <p:nvSpPr>
          <p:cNvPr id="31" name="TextBox 30">
            <a:extLst>
              <a:ext uri="{FF2B5EF4-FFF2-40B4-BE49-F238E27FC236}">
                <a16:creationId xmlns="" xmlns:a16="http://schemas.microsoft.com/office/drawing/2014/main" id="{4A2BD1D4-65DC-48BB-B2E3-A0F00C27D34A}"/>
              </a:ext>
            </a:extLst>
          </p:cNvPr>
          <p:cNvSpPr txBox="1"/>
          <p:nvPr/>
        </p:nvSpPr>
        <p:spPr>
          <a:xfrm>
            <a:off x="10727289" y="4379610"/>
            <a:ext cx="2371227" cy="461665"/>
          </a:xfrm>
          <a:prstGeom prst="rect">
            <a:avLst/>
          </a:prstGeom>
          <a:noFill/>
        </p:spPr>
        <p:txBody>
          <a:bodyPr wrap="none" rtlCol="0">
            <a:spAutoFit/>
          </a:bodyPr>
          <a:lstStyle/>
          <a:p>
            <a:pPr algn="ctr"/>
            <a:r>
              <a:rPr lang="en-US" sz="2400" dirty="0">
                <a:latin typeface="Trebuchet MS" panose="020B0603020202020204" pitchFamily="34" charset="0"/>
              </a:rPr>
              <a:t>Views Per Video</a:t>
            </a:r>
          </a:p>
        </p:txBody>
      </p:sp>
      <p:sp>
        <p:nvSpPr>
          <p:cNvPr id="32" name="TextBox 31">
            <a:extLst>
              <a:ext uri="{FF2B5EF4-FFF2-40B4-BE49-F238E27FC236}">
                <a16:creationId xmlns="" xmlns:a16="http://schemas.microsoft.com/office/drawing/2014/main" id="{6051586F-CF98-4841-B968-7CC084EFADF4}"/>
              </a:ext>
            </a:extLst>
          </p:cNvPr>
          <p:cNvSpPr txBox="1"/>
          <p:nvPr/>
        </p:nvSpPr>
        <p:spPr>
          <a:xfrm>
            <a:off x="10215548" y="4923978"/>
            <a:ext cx="3394712" cy="461665"/>
          </a:xfrm>
          <a:prstGeom prst="rect">
            <a:avLst/>
          </a:prstGeom>
          <a:noFill/>
        </p:spPr>
        <p:txBody>
          <a:bodyPr wrap="none" rtlCol="0">
            <a:spAutoFit/>
          </a:bodyPr>
          <a:lstStyle/>
          <a:p>
            <a:pPr algn="ctr"/>
            <a:r>
              <a:rPr lang="en-US" sz="2400" dirty="0">
                <a:latin typeface="Trebuchet MS" panose="020B0603020202020204" pitchFamily="34" charset="0"/>
              </a:rPr>
              <a:t>Engagements Per Video</a:t>
            </a:r>
          </a:p>
        </p:txBody>
      </p:sp>
      <p:sp>
        <p:nvSpPr>
          <p:cNvPr id="33" name="TextBox 32">
            <a:extLst>
              <a:ext uri="{FF2B5EF4-FFF2-40B4-BE49-F238E27FC236}">
                <a16:creationId xmlns="" xmlns:a16="http://schemas.microsoft.com/office/drawing/2014/main" id="{8914F1AA-C9B9-4A57-9229-67D7567899AF}"/>
              </a:ext>
            </a:extLst>
          </p:cNvPr>
          <p:cNvSpPr txBox="1"/>
          <p:nvPr/>
        </p:nvSpPr>
        <p:spPr>
          <a:xfrm>
            <a:off x="7459373" y="4325126"/>
            <a:ext cx="1099981" cy="584775"/>
          </a:xfrm>
          <a:prstGeom prst="rect">
            <a:avLst/>
          </a:prstGeom>
          <a:noFill/>
        </p:spPr>
        <p:txBody>
          <a:bodyPr wrap="none" rtlCol="0">
            <a:spAutoFit/>
          </a:bodyPr>
          <a:lstStyle/>
          <a:p>
            <a:r>
              <a:rPr lang="en-US" sz="3200" dirty="0">
                <a:solidFill>
                  <a:srgbClr val="00B050"/>
                </a:solidFill>
                <a:latin typeface="Trebuchet MS" panose="020B0603020202020204" pitchFamily="34" charset="0"/>
              </a:rPr>
              <a:t>+38%</a:t>
            </a:r>
          </a:p>
        </p:txBody>
      </p:sp>
      <p:sp>
        <p:nvSpPr>
          <p:cNvPr id="34" name="TextBox 33">
            <a:extLst>
              <a:ext uri="{FF2B5EF4-FFF2-40B4-BE49-F238E27FC236}">
                <a16:creationId xmlns="" xmlns:a16="http://schemas.microsoft.com/office/drawing/2014/main" id="{D5D140A7-737A-47B7-BA72-CBB1E6031576}"/>
              </a:ext>
            </a:extLst>
          </p:cNvPr>
          <p:cNvSpPr txBox="1"/>
          <p:nvPr/>
        </p:nvSpPr>
        <p:spPr>
          <a:xfrm>
            <a:off x="7459371" y="5113318"/>
            <a:ext cx="1099981" cy="584775"/>
          </a:xfrm>
          <a:prstGeom prst="rect">
            <a:avLst/>
          </a:prstGeom>
          <a:noFill/>
        </p:spPr>
        <p:txBody>
          <a:bodyPr wrap="none" rtlCol="0">
            <a:spAutoFit/>
          </a:bodyPr>
          <a:lstStyle/>
          <a:p>
            <a:r>
              <a:rPr lang="en-US" sz="3200" dirty="0">
                <a:solidFill>
                  <a:srgbClr val="00B050"/>
                </a:solidFill>
                <a:latin typeface="Trebuchet MS" panose="020B0603020202020204" pitchFamily="34" charset="0"/>
              </a:rPr>
              <a:t>+73%</a:t>
            </a:r>
          </a:p>
        </p:txBody>
      </p:sp>
      <p:sp>
        <p:nvSpPr>
          <p:cNvPr id="35" name="TextBox 34">
            <a:extLst>
              <a:ext uri="{FF2B5EF4-FFF2-40B4-BE49-F238E27FC236}">
                <a16:creationId xmlns="" xmlns:a16="http://schemas.microsoft.com/office/drawing/2014/main" id="{620A83E3-5BA5-4580-A749-8939A8198F7D}"/>
              </a:ext>
            </a:extLst>
          </p:cNvPr>
          <p:cNvSpPr txBox="1"/>
          <p:nvPr/>
        </p:nvSpPr>
        <p:spPr>
          <a:xfrm>
            <a:off x="14886245" y="4283856"/>
            <a:ext cx="1019831" cy="584775"/>
          </a:xfrm>
          <a:prstGeom prst="rect">
            <a:avLst/>
          </a:prstGeom>
          <a:noFill/>
        </p:spPr>
        <p:txBody>
          <a:bodyPr wrap="none" rtlCol="0">
            <a:spAutoFit/>
          </a:bodyPr>
          <a:lstStyle/>
          <a:p>
            <a:r>
              <a:rPr lang="en-US" sz="3200" dirty="0">
                <a:solidFill>
                  <a:srgbClr val="FF0000"/>
                </a:solidFill>
                <a:latin typeface="Trebuchet MS" panose="020B0603020202020204" pitchFamily="34" charset="0"/>
              </a:rPr>
              <a:t>-26%</a:t>
            </a:r>
          </a:p>
        </p:txBody>
      </p:sp>
      <p:sp>
        <p:nvSpPr>
          <p:cNvPr id="36" name="TextBox 35">
            <a:extLst>
              <a:ext uri="{FF2B5EF4-FFF2-40B4-BE49-F238E27FC236}">
                <a16:creationId xmlns="" xmlns:a16="http://schemas.microsoft.com/office/drawing/2014/main" id="{5DE0B812-864E-49E1-B213-36CF596E22A5}"/>
              </a:ext>
            </a:extLst>
          </p:cNvPr>
          <p:cNvSpPr txBox="1"/>
          <p:nvPr/>
        </p:nvSpPr>
        <p:spPr>
          <a:xfrm>
            <a:off x="14886247" y="4974002"/>
            <a:ext cx="1019831" cy="584775"/>
          </a:xfrm>
          <a:prstGeom prst="rect">
            <a:avLst/>
          </a:prstGeom>
          <a:noFill/>
        </p:spPr>
        <p:txBody>
          <a:bodyPr wrap="none" rtlCol="0">
            <a:spAutoFit/>
          </a:bodyPr>
          <a:lstStyle/>
          <a:p>
            <a:r>
              <a:rPr lang="en-US" sz="3200" dirty="0">
                <a:solidFill>
                  <a:srgbClr val="FF0000"/>
                </a:solidFill>
                <a:latin typeface="Trebuchet MS" panose="020B0603020202020204" pitchFamily="34" charset="0"/>
              </a:rPr>
              <a:t>-51%</a:t>
            </a:r>
          </a:p>
        </p:txBody>
      </p:sp>
      <p:sp>
        <p:nvSpPr>
          <p:cNvPr id="37" name="TextBox 36">
            <a:extLst>
              <a:ext uri="{FF2B5EF4-FFF2-40B4-BE49-F238E27FC236}">
                <a16:creationId xmlns="" xmlns:a16="http://schemas.microsoft.com/office/drawing/2014/main" id="{6D3D86DB-DD00-4C01-AFF9-99BA30B320CB}"/>
              </a:ext>
            </a:extLst>
          </p:cNvPr>
          <p:cNvSpPr txBox="1"/>
          <p:nvPr/>
        </p:nvSpPr>
        <p:spPr>
          <a:xfrm>
            <a:off x="9552866" y="5656976"/>
            <a:ext cx="4758052" cy="369332"/>
          </a:xfrm>
          <a:prstGeom prst="rect">
            <a:avLst/>
          </a:prstGeom>
          <a:noFill/>
        </p:spPr>
        <p:txBody>
          <a:bodyPr wrap="square" rtlCol="0">
            <a:spAutoFit/>
          </a:bodyPr>
          <a:lstStyle/>
          <a:p>
            <a:pPr algn="ctr"/>
            <a:r>
              <a:rPr lang="en-US" sz="1600" i="1" dirty="0">
                <a:latin typeface="Trebuchet MS" panose="020B0603020202020204" pitchFamily="34" charset="0"/>
              </a:rPr>
              <a:t>(</a:t>
            </a:r>
            <a:r>
              <a:rPr lang="en-US" sz="1800" i="1" dirty="0">
                <a:solidFill>
                  <a:srgbClr val="00B050"/>
                </a:solidFill>
                <a:latin typeface="Trebuchet MS" panose="020B0603020202020204" pitchFamily="34" charset="0"/>
              </a:rPr>
              <a:t>+</a:t>
            </a:r>
            <a:r>
              <a:rPr lang="en-US" sz="1800" i="1" dirty="0">
                <a:latin typeface="Trebuchet MS" panose="020B0603020202020204" pitchFamily="34" charset="0"/>
              </a:rPr>
              <a:t>/</a:t>
            </a:r>
            <a:r>
              <a:rPr lang="en-US" sz="1800" i="1" dirty="0">
                <a:solidFill>
                  <a:srgbClr val="FF0000"/>
                </a:solidFill>
                <a:latin typeface="Trebuchet MS" panose="020B0603020202020204" pitchFamily="34" charset="0"/>
              </a:rPr>
              <a:t>-</a:t>
            </a:r>
            <a:r>
              <a:rPr lang="en-US" sz="1600" i="1" dirty="0">
                <a:latin typeface="Trebuchet MS" panose="020B0603020202020204" pitchFamily="34" charset="0"/>
              </a:rPr>
              <a:t> are vs. the average YT video in the study)</a:t>
            </a:r>
          </a:p>
        </p:txBody>
      </p:sp>
      <p:cxnSp>
        <p:nvCxnSpPr>
          <p:cNvPr id="7" name="Straight Connector 6">
            <a:extLst>
              <a:ext uri="{FF2B5EF4-FFF2-40B4-BE49-F238E27FC236}">
                <a16:creationId xmlns="" xmlns:a16="http://schemas.microsoft.com/office/drawing/2014/main" id="{FCB801E6-50F6-4B52-84F9-F80F8FF7A49E}"/>
              </a:ext>
            </a:extLst>
          </p:cNvPr>
          <p:cNvCxnSpPr>
            <a:cxnSpLocks/>
          </p:cNvCxnSpPr>
          <p:nvPr/>
        </p:nvCxnSpPr>
        <p:spPr>
          <a:xfrm>
            <a:off x="1230923" y="6488724"/>
            <a:ext cx="21488400" cy="0"/>
          </a:xfrm>
          <a:prstGeom prst="line">
            <a:avLst/>
          </a:prstGeom>
          <a:ln>
            <a:solidFill>
              <a:srgbClr val="00A9AC"/>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30749A5F-78AD-4E4F-9012-E876B44D8EFB}"/>
              </a:ext>
            </a:extLst>
          </p:cNvPr>
          <p:cNvSpPr txBox="1"/>
          <p:nvPr/>
        </p:nvSpPr>
        <p:spPr>
          <a:xfrm>
            <a:off x="23106077" y="13113434"/>
            <a:ext cx="1100676" cy="646331"/>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Calibri"/>
                <a:ea typeface="+mn-ea"/>
              </a:rPr>
              <a:t>42</a:t>
            </a:r>
          </a:p>
        </p:txBody>
      </p:sp>
      <p:pic>
        <p:nvPicPr>
          <p:cNvPr id="15" name="Picture 14">
            <a:extLst>
              <a:ext uri="{FF2B5EF4-FFF2-40B4-BE49-F238E27FC236}">
                <a16:creationId xmlns="" xmlns:a16="http://schemas.microsoft.com/office/drawing/2014/main" id="{3F353858-BB10-4D4C-A872-091C9FF69B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grpSp>
        <p:nvGrpSpPr>
          <p:cNvPr id="3" name="Group 2"/>
          <p:cNvGrpSpPr/>
          <p:nvPr/>
        </p:nvGrpSpPr>
        <p:grpSpPr>
          <a:xfrm>
            <a:off x="1738913" y="7146435"/>
            <a:ext cx="19920645" cy="5273740"/>
            <a:chOff x="1121283" y="6488724"/>
            <a:chExt cx="22686939" cy="6006081"/>
          </a:xfrm>
        </p:grpSpPr>
        <p:pic>
          <p:nvPicPr>
            <p:cNvPr id="16" name="Picture 15">
              <a:extLst>
                <a:ext uri="{FF2B5EF4-FFF2-40B4-BE49-F238E27FC236}">
                  <a16:creationId xmlns="" xmlns:a16="http://schemas.microsoft.com/office/drawing/2014/main" id="{3D32E69B-7185-4E96-9B1F-5CF899FA4B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5592" y="6488724"/>
              <a:ext cx="7118318" cy="6006081"/>
            </a:xfrm>
            <a:prstGeom prst="rect">
              <a:avLst/>
            </a:prstGeom>
            <a:blipFill dpi="0" rotWithShape="1">
              <a:blip r:embed="rId3" cstate="email">
                <a:alphaModFix amt="0"/>
                <a:extLst>
                  <a:ext uri="{28A0092B-C50C-407E-A947-70E740481C1C}">
                    <a14:useLocalDpi xmlns:a14="http://schemas.microsoft.com/office/drawing/2010/main"/>
                  </a:ext>
                </a:extLst>
              </a:blip>
              <a:srcRect/>
              <a:stretch>
                <a:fillRect/>
              </a:stretch>
            </a:blipFill>
            <a:ln>
              <a:solidFill>
                <a:schemeClr val="tx1"/>
              </a:solidFill>
            </a:ln>
          </p:spPr>
        </p:pic>
        <p:sp>
          <p:nvSpPr>
            <p:cNvPr id="17" name="TextBox 16"/>
            <p:cNvSpPr txBox="1"/>
            <p:nvPr/>
          </p:nvSpPr>
          <p:spPr>
            <a:xfrm>
              <a:off x="9008254" y="6529156"/>
              <a:ext cx="6912993" cy="1877437"/>
            </a:xfrm>
            <a:prstGeom prst="rect">
              <a:avLst/>
            </a:prstGeom>
            <a:noFill/>
          </p:spPr>
          <p:txBody>
            <a:bodyPr wrap="square" rtlCol="0">
              <a:spAutoFit/>
            </a:bodyPr>
            <a:lstStyle/>
            <a:p>
              <a:r>
                <a:rPr lang="en-US" sz="6000" b="1" dirty="0">
                  <a:latin typeface="Trebuchet MS" panose="020B0603020202020204" pitchFamily="34" charset="0"/>
                </a:rPr>
                <a:t>20%</a:t>
              </a:r>
              <a:r>
                <a:rPr lang="en-US" sz="2400" dirty="0">
                  <a:latin typeface="Trebuchet MS" panose="020B0603020202020204" pitchFamily="34" charset="0"/>
                </a:rPr>
                <a:t> </a:t>
              </a:r>
              <a:r>
                <a:rPr lang="en-US" sz="2800" dirty="0">
                  <a:latin typeface="Trebuchet MS" panose="020B0603020202020204" pitchFamily="34" charset="0"/>
                </a:rPr>
                <a:t>of consumers will boycott, be vocal, or raise issues about brands that run adjacent to offensive content</a:t>
              </a:r>
            </a:p>
          </p:txBody>
        </p:sp>
        <p:sp>
          <p:nvSpPr>
            <p:cNvPr id="18" name="Rectangle 17">
              <a:extLst>
                <a:ext uri="{FF2B5EF4-FFF2-40B4-BE49-F238E27FC236}">
                  <a16:creationId xmlns="" xmlns:a16="http://schemas.microsoft.com/office/drawing/2014/main" id="{9233BA10-D1D2-4A74-B308-DCE2E44E2B00}"/>
                </a:ext>
              </a:extLst>
            </p:cNvPr>
            <p:cNvSpPr/>
            <p:nvPr/>
          </p:nvSpPr>
          <p:spPr>
            <a:xfrm>
              <a:off x="1121283" y="6515939"/>
              <a:ext cx="7395974" cy="5978866"/>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283421" y="6515939"/>
              <a:ext cx="7071697" cy="1446550"/>
            </a:xfrm>
            <a:prstGeom prst="rect">
              <a:avLst/>
            </a:prstGeom>
            <a:noFill/>
          </p:spPr>
          <p:txBody>
            <a:bodyPr wrap="square" rtlCol="0">
              <a:spAutoFit/>
            </a:bodyPr>
            <a:lstStyle/>
            <a:p>
              <a:r>
                <a:rPr lang="en-US" sz="6000" b="1" dirty="0">
                  <a:latin typeface="Trebuchet MS" panose="020B0603020202020204" pitchFamily="34" charset="0"/>
                </a:rPr>
                <a:t>36%</a:t>
              </a:r>
              <a:r>
                <a:rPr lang="en-US" sz="1800" b="1" dirty="0">
                  <a:latin typeface="Trebuchet MS" panose="020B0603020202020204" pitchFamily="34" charset="0"/>
                </a:rPr>
                <a:t> </a:t>
              </a:r>
              <a:r>
                <a:rPr lang="en-US" sz="2800" dirty="0">
                  <a:latin typeface="Trebuchet MS" panose="020B0603020202020204" pitchFamily="34" charset="0"/>
                </a:rPr>
                <a:t>of consumers think an ad is an endorsement by the brand</a:t>
              </a:r>
            </a:p>
          </p:txBody>
        </p:sp>
        <p:pic>
          <p:nvPicPr>
            <p:cNvPr id="21" name="Picture 20">
              <a:extLst>
                <a:ext uri="{FF2B5EF4-FFF2-40B4-BE49-F238E27FC236}">
                  <a16:creationId xmlns="" xmlns:a16="http://schemas.microsoft.com/office/drawing/2014/main" id="{647DBDA8-9828-4239-A110-D4C8127BA6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44383" y="6488724"/>
              <a:ext cx="7118318" cy="6006081"/>
            </a:xfrm>
            <a:prstGeom prst="rect">
              <a:avLst/>
            </a:prstGeom>
            <a:blipFill dpi="0" rotWithShape="1">
              <a:blip r:embed="rId6" cstate="email">
                <a:alphaModFix amt="61000"/>
                <a:extLst>
                  <a:ext uri="{28A0092B-C50C-407E-A947-70E740481C1C}">
                    <a14:useLocalDpi xmlns:a14="http://schemas.microsoft.com/office/drawing/2010/main"/>
                  </a:ext>
                </a:extLst>
              </a:blip>
              <a:srcRect/>
              <a:stretch>
                <a:fillRect/>
              </a:stretch>
            </a:blipFill>
          </p:spPr>
        </p:pic>
        <p:sp>
          <p:nvSpPr>
            <p:cNvPr id="22" name="TextBox 21"/>
            <p:cNvSpPr txBox="1"/>
            <p:nvPr/>
          </p:nvSpPr>
          <p:spPr>
            <a:xfrm>
              <a:off x="16755117" y="6529156"/>
              <a:ext cx="7053105" cy="2308324"/>
            </a:xfrm>
            <a:prstGeom prst="rect">
              <a:avLst/>
            </a:prstGeom>
            <a:noFill/>
          </p:spPr>
          <p:txBody>
            <a:bodyPr wrap="square" rtlCol="0">
              <a:spAutoFit/>
            </a:bodyPr>
            <a:lstStyle/>
            <a:p>
              <a:r>
                <a:rPr lang="en-US" sz="6000" b="1" dirty="0">
                  <a:latin typeface="Trebuchet MS" panose="020B0603020202020204" pitchFamily="34" charset="0"/>
                </a:rPr>
                <a:t>37%</a:t>
              </a:r>
              <a:r>
                <a:rPr lang="en-US" sz="2800" dirty="0">
                  <a:latin typeface="Trebuchet MS" panose="020B0603020202020204" pitchFamily="34" charset="0"/>
                </a:rPr>
                <a:t> of consumers change how they think of brands that run alongside offensive content when making a decision to buy</a:t>
              </a:r>
            </a:p>
          </p:txBody>
        </p:sp>
      </p:grpSp>
    </p:spTree>
    <p:extLst>
      <p:ext uri="{BB962C8B-B14F-4D97-AF65-F5344CB8AC3E}">
        <p14:creationId xmlns:p14="http://schemas.microsoft.com/office/powerpoint/2010/main" val="1456820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3425DB6-08E3-4A4E-9B4B-9CAF810B7FEA}"/>
              </a:ext>
            </a:extLst>
          </p:cNvPr>
          <p:cNvSpPr/>
          <p:nvPr/>
        </p:nvSpPr>
        <p:spPr>
          <a:xfrm>
            <a:off x="1588" y="0"/>
            <a:ext cx="6791638" cy="13666072"/>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0977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33324" y="878264"/>
            <a:ext cx="6174218" cy="1090940"/>
          </a:xfrm>
          <a:prstGeom prst="rect">
            <a:avLst/>
          </a:prstGeom>
          <a:noFill/>
        </p:spPr>
        <p:txBody>
          <a:bodyPr wrap="square" rtlCol="0" anchor="ctr">
            <a:spAutoFit/>
          </a:bodyPr>
          <a:lstStyle/>
          <a:p>
            <a:pPr marL="0" marR="0" lvl="0" indent="0" algn="l" defTabSz="1172164" rtl="0" eaLnBrk="1" fontAlgn="auto" latinLnBrk="0" hangingPunct="1">
              <a:lnSpc>
                <a:spcPts val="3400"/>
              </a:lnSpc>
              <a:spcBef>
                <a:spcPts val="0"/>
              </a:spcBef>
              <a:spcAft>
                <a:spcPts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Trebuchet MS"/>
              <a:ea typeface="+mn-ea"/>
              <a:cs typeface="Trebuchet MS"/>
            </a:endParaRPr>
          </a:p>
          <a:p>
            <a:pPr marL="0" marR="0" lvl="0" indent="0" algn="l" defTabSz="1172164" rtl="0" eaLnBrk="1" fontAlgn="auto" latinLnBrk="0" hangingPunct="1">
              <a:lnSpc>
                <a:spcPts val="34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rebuchet MS"/>
                <a:ea typeface="+mn-ea"/>
                <a:cs typeface="Trebuchet MS"/>
              </a:rPr>
              <a:t>Contact Us</a:t>
            </a:r>
          </a:p>
        </p:txBody>
      </p:sp>
      <p:sp>
        <p:nvSpPr>
          <p:cNvPr id="2" name="TextBox 1"/>
          <p:cNvSpPr txBox="1"/>
          <p:nvPr/>
        </p:nvSpPr>
        <p:spPr>
          <a:xfrm>
            <a:off x="21535172" y="7120157"/>
            <a:ext cx="184731" cy="800219"/>
          </a:xfrm>
          <a:prstGeom prst="rect">
            <a:avLst/>
          </a:prstGeom>
          <a:noFill/>
        </p:spPr>
        <p:txBody>
          <a:bodyPr wrap="non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1" name="TextBox 20"/>
          <p:cNvSpPr txBox="1"/>
          <p:nvPr/>
        </p:nvSpPr>
        <p:spPr>
          <a:xfrm>
            <a:off x="11040614" y="5081274"/>
            <a:ext cx="6791638" cy="1508105"/>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Jason Wiese</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SVP, Director of Strategic Insights</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jasonw@thevab.com</a:t>
            </a:r>
            <a:r>
              <a:rPr kumimoji="0" lang="en-US" sz="3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9" name="TextBox 8"/>
          <p:cNvSpPr txBox="1"/>
          <p:nvPr/>
        </p:nvSpPr>
        <p:spPr>
          <a:xfrm>
            <a:off x="13276708" y="6858200"/>
            <a:ext cx="7275706" cy="1415772"/>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Marianne Vita </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VP, Strategic Insights</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mariannev@thevab.com</a:t>
            </a: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sp>
        <p:nvSpPr>
          <p:cNvPr id="10" name="TextBox 9"/>
          <p:cNvSpPr txBox="1"/>
          <p:nvPr/>
        </p:nvSpPr>
        <p:spPr>
          <a:xfrm>
            <a:off x="8431104" y="3304346"/>
            <a:ext cx="6791638" cy="1415772"/>
          </a:xfrm>
          <a:prstGeom prst="rect">
            <a:avLst/>
          </a:prstGeom>
          <a:noFill/>
        </p:spPr>
        <p:txBody>
          <a:bodyPr wrap="square" rtlCol="0">
            <a:spAutoFit/>
          </a:bodyPr>
          <a:lstStyle/>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Danielle DeLauro</a:t>
            </a: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Executive Vice President</a:t>
            </a:r>
            <a:endParaRPr kumimoji="0" lang="en-US" sz="30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endParaRPr>
          </a:p>
          <a:p>
            <a:pPr marL="0" marR="0" lvl="0" indent="0" algn="l" defTabSz="117216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danielled@thevab.com</a:t>
            </a: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11" name="Picture 10">
            <a:extLst>
              <a:ext uri="{FF2B5EF4-FFF2-40B4-BE49-F238E27FC236}">
                <a16:creationId xmlns="" xmlns:a16="http://schemas.microsoft.com/office/drawing/2014/main" id="{2A5F2433-A3AF-4463-AFFC-38540EB6222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758425" y="238251"/>
            <a:ext cx="2264080" cy="1298962"/>
          </a:xfrm>
          <a:prstGeom prst="rect">
            <a:avLst/>
          </a:prstGeom>
        </p:spPr>
      </p:pic>
      <p:sp>
        <p:nvSpPr>
          <p:cNvPr id="4" name="TextBox 3">
            <a:extLst>
              <a:ext uri="{FF2B5EF4-FFF2-40B4-BE49-F238E27FC236}">
                <a16:creationId xmlns="" xmlns:a16="http://schemas.microsoft.com/office/drawing/2014/main" id="{B561E390-5FBD-4B6D-9908-A2D4AE3CAF88}"/>
              </a:ext>
            </a:extLst>
          </p:cNvPr>
          <p:cNvSpPr txBox="1"/>
          <p:nvPr/>
        </p:nvSpPr>
        <p:spPr>
          <a:xfrm>
            <a:off x="4266609" y="11956382"/>
            <a:ext cx="2158575" cy="400110"/>
          </a:xfrm>
          <a:prstGeom prst="rect">
            <a:avLst/>
          </a:prstGeom>
          <a:noFill/>
        </p:spPr>
        <p:txBody>
          <a:bodyPr wrap="square" rtlCol="0">
            <a:spAutoFit/>
          </a:bodyPr>
          <a:lstStyle/>
          <a:p>
            <a:pPr marL="0" marR="0" lvl="0" indent="0" algn="ctr" defTabSz="90977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hlinkClick r:id="rId3">
                  <a:extLst>
                    <a:ext uri="{A12FA001-AC4F-418D-AE19-62706E023703}">
                      <ahyp:hlinkClr xmlns="" xmlns:ahyp="http://schemas.microsoft.com/office/drawing/2018/hyperlinkcolor" val="tx"/>
                    </a:ext>
                  </a:extLst>
                </a:hlinkClick>
              </a:rPr>
              <a:t>@VideoAdBureau</a:t>
            </a:r>
            <a:endPar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 xmlns:a16="http://schemas.microsoft.com/office/drawing/2014/main" id="{2F485FE9-AE09-4CAA-BCCF-3E007B86F277}"/>
              </a:ext>
            </a:extLst>
          </p:cNvPr>
          <p:cNvSpPr txBox="1"/>
          <p:nvPr/>
        </p:nvSpPr>
        <p:spPr>
          <a:xfrm>
            <a:off x="15222742" y="8564964"/>
            <a:ext cx="6792523" cy="1415772"/>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3781B2"/>
                </a:solidFill>
                <a:effectLst/>
                <a:uLnTx/>
                <a:uFillTx/>
                <a:latin typeface="Trebuchet MS" panose="020B0603020202020204" pitchFamily="34" charset="0"/>
                <a:ea typeface="+mn-ea"/>
                <a:cs typeface="+mn-cs"/>
              </a:rPr>
              <a:t>Reed Kiely</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AAAD"/>
                </a:solidFill>
                <a:effectLst/>
                <a:uLnTx/>
                <a:uFillTx/>
                <a:latin typeface="Trebuchet MS" panose="020B0603020202020204" pitchFamily="34" charset="0"/>
                <a:ea typeface="+mn-ea"/>
                <a:cs typeface="+mn-cs"/>
              </a:rPr>
              <a:t>Senior Multi-Platform Video Analyst </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reedk@thevab.com</a:t>
            </a: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Trebuchet MS"/>
            </a:endParaRPr>
          </a:p>
        </p:txBody>
      </p:sp>
      <p:pic>
        <p:nvPicPr>
          <p:cNvPr id="13" name="Picture 12">
            <a:hlinkClick r:id="rId4"/>
            <a:extLst>
              <a:ext uri="{FF2B5EF4-FFF2-40B4-BE49-F238E27FC236}">
                <a16:creationId xmlns="" xmlns:a16="http://schemas.microsoft.com/office/drawing/2014/main" id="{ADB026D0-BFD9-44F6-B6C9-F7DF7FC86E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8359" y="6085489"/>
            <a:ext cx="2438095" cy="2438095"/>
          </a:xfrm>
          <a:prstGeom prst="rect">
            <a:avLst/>
          </a:prstGeom>
        </p:spPr>
      </p:pic>
      <p:sp>
        <p:nvSpPr>
          <p:cNvPr id="15" name="TextBox 14">
            <a:extLst>
              <a:ext uri="{FF2B5EF4-FFF2-40B4-BE49-F238E27FC236}">
                <a16:creationId xmlns="" xmlns:a16="http://schemas.microsoft.com/office/drawing/2014/main" id="{6333CDD9-9EB9-4CBF-9510-65A95E1A56D7}"/>
              </a:ext>
            </a:extLst>
          </p:cNvPr>
          <p:cNvSpPr txBox="1"/>
          <p:nvPr/>
        </p:nvSpPr>
        <p:spPr>
          <a:xfrm>
            <a:off x="1588" y="5571259"/>
            <a:ext cx="6791638" cy="707886"/>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Join Our Email List</a:t>
            </a:r>
          </a:p>
        </p:txBody>
      </p:sp>
      <p:pic>
        <p:nvPicPr>
          <p:cNvPr id="16" name="Picture 15">
            <a:hlinkClick r:id="rId6"/>
            <a:extLst>
              <a:ext uri="{FF2B5EF4-FFF2-40B4-BE49-F238E27FC236}">
                <a16:creationId xmlns="" xmlns:a16="http://schemas.microsoft.com/office/drawing/2014/main" id="{D448734B-F91D-4ED8-B3B0-01E00F811E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3006" y="10088150"/>
            <a:ext cx="1926847" cy="1926847"/>
          </a:xfrm>
          <a:prstGeom prst="rect">
            <a:avLst/>
          </a:prstGeom>
        </p:spPr>
      </p:pic>
      <p:pic>
        <p:nvPicPr>
          <p:cNvPr id="17" name="Picture 16">
            <a:hlinkClick r:id="rId8"/>
            <a:extLst>
              <a:ext uri="{FF2B5EF4-FFF2-40B4-BE49-F238E27FC236}">
                <a16:creationId xmlns="" xmlns:a16="http://schemas.microsoft.com/office/drawing/2014/main" id="{6C011534-7B43-406F-ABD6-44E3B8B401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9904" y="10088149"/>
            <a:ext cx="1926848" cy="1926848"/>
          </a:xfrm>
          <a:prstGeom prst="rect">
            <a:avLst/>
          </a:prstGeom>
        </p:spPr>
      </p:pic>
      <p:sp>
        <p:nvSpPr>
          <p:cNvPr id="18" name="TextBox 17">
            <a:extLst>
              <a:ext uri="{FF2B5EF4-FFF2-40B4-BE49-F238E27FC236}">
                <a16:creationId xmlns="" xmlns:a16="http://schemas.microsoft.com/office/drawing/2014/main" id="{E42A19A1-1D0B-4887-BCBA-C4756A5EE17A}"/>
              </a:ext>
            </a:extLst>
          </p:cNvPr>
          <p:cNvSpPr txBox="1"/>
          <p:nvPr/>
        </p:nvSpPr>
        <p:spPr>
          <a:xfrm>
            <a:off x="191432" y="11952685"/>
            <a:ext cx="3725247" cy="400110"/>
          </a:xfrm>
          <a:prstGeom prst="rect">
            <a:avLst/>
          </a:prstGeom>
          <a:noFill/>
        </p:spPr>
        <p:txBody>
          <a:bodyPr wrap="square" rtlCol="0">
            <a:spAutoFit/>
          </a:bodyPr>
          <a:lstStyle/>
          <a:p>
            <a:pPr marL="0" marR="0" lvl="0" indent="0" algn="ctr" defTabSz="909776"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VAB (Video Advertising Bureau)</a:t>
            </a:r>
            <a:endParaRPr kumimoji="0" lang="en-US" sz="200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232633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600" y="424590"/>
            <a:ext cx="23686477" cy="1554648"/>
          </a:xfrm>
          <a:prstGeom prst="rect">
            <a:avLst/>
          </a:prstGeom>
        </p:spPr>
        <p:txBody>
          <a:bodyPr>
            <a:noAutofit/>
          </a:bodyPr>
          <a:lstStyle/>
          <a:p>
            <a:pPr algn="l"/>
            <a:r>
              <a:rPr lang="en-US" sz="6200" spc="-200" dirty="0">
                <a:solidFill>
                  <a:srgbClr val="000000"/>
                </a:solidFill>
                <a:latin typeface="Trebuchet MS"/>
              </a:rPr>
              <a:t>Lastly, Because YouTube Is Used As a Supplementary TV Destination, </a:t>
            </a:r>
            <a:br>
              <a:rPr lang="en-US" sz="6200" spc="-200" dirty="0">
                <a:solidFill>
                  <a:srgbClr val="000000"/>
                </a:solidFill>
                <a:latin typeface="Trebuchet MS"/>
              </a:rPr>
            </a:br>
            <a:r>
              <a:rPr lang="en-US" sz="6200" spc="-200" dirty="0">
                <a:solidFill>
                  <a:srgbClr val="000000"/>
                </a:solidFill>
                <a:latin typeface="Trebuchet MS"/>
              </a:rPr>
              <a:t>It Also Houses A Massive Amount of TV/Film-Related Videos</a:t>
            </a:r>
          </a:p>
        </p:txBody>
      </p:sp>
      <p:sp>
        <p:nvSpPr>
          <p:cNvPr id="11" name="Rectangle 10">
            <a:extLst>
              <a:ext uri="{FF2B5EF4-FFF2-40B4-BE49-F238E27FC236}">
                <a16:creationId xmlns="" xmlns:a16="http://schemas.microsoft.com/office/drawing/2014/main" id="{81ECB42C-E283-4711-8F8D-6C225DCDC83F}"/>
              </a:ext>
            </a:extLst>
          </p:cNvPr>
          <p:cNvSpPr/>
          <p:nvPr/>
        </p:nvSpPr>
        <p:spPr>
          <a:xfrm>
            <a:off x="592675" y="12695784"/>
            <a:ext cx="14833490" cy="738664"/>
          </a:xfrm>
          <a:prstGeom prst="rect">
            <a:avLst/>
          </a:prstGeom>
        </p:spPr>
        <p:txBody>
          <a:bodyPr wrap="square">
            <a:spAutoFit/>
          </a:bodyPr>
          <a:lstStyle/>
          <a:p>
            <a:r>
              <a:rPr lang="en-US" sz="1400" dirty="0"/>
              <a:t>Source: TV Programs – Nielsen PowerPlay, Q1 2018 Entertainment-Primetime Ranker, excluding Specials, P2+, Live +SD, TV with Digital, Linear with VOD</a:t>
            </a:r>
            <a:r>
              <a:rPr lang="en-US" sz="1400" dirty="0">
                <a:solidFill>
                  <a:schemeClr val="accent2"/>
                </a:solidFill>
              </a:rPr>
              <a:t>. </a:t>
            </a:r>
            <a:r>
              <a:rPr lang="en-US" sz="1400" dirty="0"/>
              <a:t>Programs are Young Sheldon, This is Us, 60 Minutes, The Voice, Bull.  YouTube – Channels based upon total number of views, Social Blade, 4/25 – Toy Pudding, Ryan Toys Review, PewDiePie, Fun Toys Collector, Popular MMOs; Films – Box Office Mojo, based on 2018 to-date (Aug) box office gross sales – Black Panther, The Avengers: Infinity War, The Incredibles 2, Jurassic World Fallen Kingdom, Deadpool 2. </a:t>
            </a:r>
          </a:p>
        </p:txBody>
      </p:sp>
      <p:graphicFrame>
        <p:nvGraphicFramePr>
          <p:cNvPr id="6" name="Chart 5">
            <a:extLst>
              <a:ext uri="{FF2B5EF4-FFF2-40B4-BE49-F238E27FC236}">
                <a16:creationId xmlns="" xmlns:a16="http://schemas.microsoft.com/office/drawing/2014/main" id="{24AA1ADC-F78A-46CD-823B-0CE915DCE0AD}"/>
              </a:ext>
            </a:extLst>
          </p:cNvPr>
          <p:cNvGraphicFramePr/>
          <p:nvPr>
            <p:extLst>
              <p:ext uri="{D42A27DB-BD31-4B8C-83A1-F6EECF244321}">
                <p14:modId xmlns:p14="http://schemas.microsoft.com/office/powerpoint/2010/main" val="2041085998"/>
              </p:ext>
            </p:extLst>
          </p:nvPr>
        </p:nvGraphicFramePr>
        <p:xfrm>
          <a:off x="3431898" y="7367501"/>
          <a:ext cx="17405882" cy="466825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 xmlns:a16="http://schemas.microsoft.com/office/drawing/2014/main" id="{39C441CD-13FF-45D6-ABFE-665C1BB32D6D}"/>
              </a:ext>
            </a:extLst>
          </p:cNvPr>
          <p:cNvSpPr txBox="1"/>
          <p:nvPr/>
        </p:nvSpPr>
        <p:spPr>
          <a:xfrm>
            <a:off x="1002323" y="4276525"/>
            <a:ext cx="21347722" cy="1077218"/>
          </a:xfrm>
          <a:prstGeom prst="rect">
            <a:avLst/>
          </a:prstGeom>
          <a:noFill/>
        </p:spPr>
        <p:txBody>
          <a:bodyPr wrap="square" rtlCol="0">
            <a:spAutoFit/>
          </a:bodyPr>
          <a:lstStyle/>
          <a:p>
            <a:pPr algn="ctr"/>
            <a:r>
              <a:rPr lang="en-US" sz="3200" dirty="0"/>
              <a:t>A look at the </a:t>
            </a:r>
            <a:r>
              <a:rPr lang="en-US" sz="3200" b="1" dirty="0">
                <a:solidFill>
                  <a:schemeClr val="accent1"/>
                </a:solidFill>
              </a:rPr>
              <a:t>top 5 TV programs and films </a:t>
            </a:r>
            <a:r>
              <a:rPr lang="en-US" sz="3200" dirty="0"/>
              <a:t>&amp; the </a:t>
            </a:r>
            <a:r>
              <a:rPr lang="en-US" sz="3200" b="1" dirty="0">
                <a:solidFill>
                  <a:srgbClr val="FF0000"/>
                </a:solidFill>
              </a:rPr>
              <a:t>top 5 YouTube channels </a:t>
            </a:r>
            <a:r>
              <a:rPr lang="en-US" sz="3200" dirty="0"/>
              <a:t>shows that there are significantly more videos related to those TV/Films (clips, fan commentary, behind the scenes) than to the YouTube channels/influencer.</a:t>
            </a:r>
          </a:p>
        </p:txBody>
      </p:sp>
      <p:sp>
        <p:nvSpPr>
          <p:cNvPr id="3" name="Rectangle 2">
            <a:extLst>
              <a:ext uri="{FF2B5EF4-FFF2-40B4-BE49-F238E27FC236}">
                <a16:creationId xmlns="" xmlns:a16="http://schemas.microsoft.com/office/drawing/2014/main" id="{6EDEAF9B-9B1A-4EBE-8061-0E175A3C606B}"/>
              </a:ext>
            </a:extLst>
          </p:cNvPr>
          <p:cNvSpPr/>
          <p:nvPr/>
        </p:nvSpPr>
        <p:spPr>
          <a:xfrm>
            <a:off x="592674" y="2884059"/>
            <a:ext cx="21757371" cy="1077218"/>
          </a:xfrm>
          <a:prstGeom prst="rect">
            <a:avLst/>
          </a:prstGeom>
        </p:spPr>
        <p:txBody>
          <a:bodyPr wrap="square">
            <a:spAutoFit/>
          </a:bodyPr>
          <a:lstStyle/>
          <a:p>
            <a:pPr algn="ctr"/>
            <a:r>
              <a:rPr lang="en-US" sz="3200" dirty="0"/>
              <a:t>TV fans are so passionate about the programs and characters they love that they are inspired to create, post, and share TV clips and content on YouTube.</a:t>
            </a:r>
          </a:p>
        </p:txBody>
      </p:sp>
      <p:pic>
        <p:nvPicPr>
          <p:cNvPr id="7" name="Picture 6">
            <a:extLst>
              <a:ext uri="{FF2B5EF4-FFF2-40B4-BE49-F238E27FC236}">
                <a16:creationId xmlns="" xmlns:a16="http://schemas.microsoft.com/office/drawing/2014/main" id="{D2D9B4B5-13DB-4301-8DC4-902668B0B00D}"/>
              </a:ext>
            </a:extLst>
          </p:cNvPr>
          <p:cNvPicPr>
            <a:picLocks noChangeAspect="1"/>
          </p:cNvPicPr>
          <p:nvPr/>
        </p:nvPicPr>
        <p:blipFill rotWithShape="1">
          <a:blip r:embed="rId4" cstate="email">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a:xfrm>
            <a:off x="17034622" y="11533347"/>
            <a:ext cx="1299706" cy="435058"/>
          </a:xfrm>
          <a:prstGeom prst="rect">
            <a:avLst/>
          </a:prstGeom>
          <a:solidFill>
            <a:schemeClr val="bg1"/>
          </a:solidFill>
        </p:spPr>
      </p:pic>
      <p:pic>
        <p:nvPicPr>
          <p:cNvPr id="8" name="Picture 2" descr="Image result for clipart picture of tv">
            <a:extLst>
              <a:ext uri="{FF2B5EF4-FFF2-40B4-BE49-F238E27FC236}">
                <a16:creationId xmlns="" xmlns:a16="http://schemas.microsoft.com/office/drawing/2014/main" id="{79AA1372-1D5C-4291-B604-01859F97E8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9420" y="11219227"/>
            <a:ext cx="952782" cy="62824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0053A00B-67F4-4DAD-85CD-B2F697773C56}"/>
              </a:ext>
            </a:extLst>
          </p:cNvPr>
          <p:cNvSpPr txBox="1"/>
          <p:nvPr/>
        </p:nvSpPr>
        <p:spPr>
          <a:xfrm>
            <a:off x="6793681" y="6431472"/>
            <a:ext cx="12188145" cy="584775"/>
          </a:xfrm>
          <a:prstGeom prst="rect">
            <a:avLst/>
          </a:prstGeom>
          <a:noFill/>
        </p:spPr>
        <p:txBody>
          <a:bodyPr wrap="none" rtlCol="0">
            <a:spAutoFit/>
          </a:bodyPr>
          <a:lstStyle/>
          <a:p>
            <a:pPr algn="ctr"/>
            <a:r>
              <a:rPr lang="en-US" sz="3200" b="1" dirty="0"/>
              <a:t>Top 2018 TV Programs/Films &amp; YouTube Channels - # of Related Videos</a:t>
            </a:r>
          </a:p>
        </p:txBody>
      </p:sp>
      <p:pic>
        <p:nvPicPr>
          <p:cNvPr id="5" name="Picture 4">
            <a:extLst>
              <a:ext uri="{FF2B5EF4-FFF2-40B4-BE49-F238E27FC236}">
                <a16:creationId xmlns="" xmlns:a16="http://schemas.microsoft.com/office/drawing/2014/main" id="{D22EEC14-BA0B-4BAF-81DB-3F2458222D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39724" y="11074611"/>
            <a:ext cx="813906" cy="813906"/>
          </a:xfrm>
          <a:prstGeom prst="rect">
            <a:avLst/>
          </a:prstGeom>
        </p:spPr>
      </p:pic>
    </p:spTree>
    <p:extLst>
      <p:ext uri="{BB962C8B-B14F-4D97-AF65-F5344CB8AC3E}">
        <p14:creationId xmlns:p14="http://schemas.microsoft.com/office/powerpoint/2010/main" val="93848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76878BD-2F33-4D98-8C6D-6CB23E529435}"/>
              </a:ext>
            </a:extLst>
          </p:cNvPr>
          <p:cNvSpPr/>
          <p:nvPr/>
        </p:nvSpPr>
        <p:spPr>
          <a:xfrm>
            <a:off x="228643" y="463941"/>
            <a:ext cx="21427252" cy="1107996"/>
          </a:xfrm>
          <a:prstGeom prst="rect">
            <a:avLst/>
          </a:prstGeom>
        </p:spPr>
        <p:txBody>
          <a:bodyPr wrap="square">
            <a:spAutoFit/>
          </a:bodyPr>
          <a:lstStyle/>
          <a:p>
            <a:r>
              <a:rPr lang="en-US" sz="6600" dirty="0">
                <a:solidFill>
                  <a:schemeClr val="bg1"/>
                </a:solidFill>
                <a:latin typeface="Trebuchet MS" panose="020B0603020202020204" pitchFamily="34" charset="0"/>
              </a:rPr>
              <a:t>Brand Safety Issues On YouTube Began Years Ago…</a:t>
            </a:r>
          </a:p>
        </p:txBody>
      </p:sp>
      <p:pic>
        <p:nvPicPr>
          <p:cNvPr id="7" name="Picture 6">
            <a:extLst>
              <a:ext uri="{FF2B5EF4-FFF2-40B4-BE49-F238E27FC236}">
                <a16:creationId xmlns="" xmlns:a16="http://schemas.microsoft.com/office/drawing/2014/main" id="{268D790B-550B-4BB0-86DE-C49E828052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39512" y="7716946"/>
            <a:ext cx="3421038" cy="1201693"/>
          </a:xfrm>
          <a:prstGeom prst="rect">
            <a:avLst/>
          </a:prstGeom>
          <a:ln>
            <a:solidFill>
              <a:schemeClr val="bg1">
                <a:lumMod val="85000"/>
              </a:schemeClr>
            </a:solidFill>
          </a:ln>
        </p:spPr>
      </p:pic>
      <p:pic>
        <p:nvPicPr>
          <p:cNvPr id="1028" name="Picture 4" descr="Image result for ad age logo">
            <a:extLst>
              <a:ext uri="{FF2B5EF4-FFF2-40B4-BE49-F238E27FC236}">
                <a16:creationId xmlns="" xmlns:a16="http://schemas.microsoft.com/office/drawing/2014/main" id="{28B59499-0070-44CA-8853-0342CA57A72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939512" y="7130275"/>
            <a:ext cx="2785474" cy="549963"/>
          </a:xfrm>
          <a:prstGeom prst="rect">
            <a:avLst/>
          </a:prstGeom>
          <a:ln>
            <a:solidFill>
              <a:schemeClr val="bg1">
                <a:lumMod val="85000"/>
              </a:schemeClr>
            </a:solidFill>
          </a:ln>
          <a:extLst>
            <a:ext uri="{909E8E84-426E-40dd-AFC4-6F175D3DCCD1}">
              <a14:hiddenFill xmlns:a14="http://schemas.microsoft.com/office/drawing/2010/main" xmlns="">
                <a:solidFill>
                  <a:srgbClr val="FFFFFF"/>
                </a:solidFill>
              </a14:hiddenFill>
            </a:ext>
          </a:extLst>
        </p:spPr>
      </p:pic>
      <p:sp>
        <p:nvSpPr>
          <p:cNvPr id="25" name="TextBox 24">
            <a:extLst>
              <a:ext uri="{FF2B5EF4-FFF2-40B4-BE49-F238E27FC236}">
                <a16:creationId xmlns="" xmlns:a16="http://schemas.microsoft.com/office/drawing/2014/main" id="{EF24C535-95A0-4738-A0B7-03E0AD1969EA}"/>
              </a:ext>
            </a:extLst>
          </p:cNvPr>
          <p:cNvSpPr txBox="1"/>
          <p:nvPr/>
        </p:nvSpPr>
        <p:spPr>
          <a:xfrm>
            <a:off x="15888108" y="5897347"/>
            <a:ext cx="3474716"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vl1pPr>
          </a:lstStyle>
          <a:p>
            <a:r>
              <a:rPr lang="en-US" dirty="0">
                <a:solidFill>
                  <a:schemeClr val="bg1"/>
                </a:solidFill>
              </a:rPr>
              <a:t>September</a:t>
            </a:r>
          </a:p>
        </p:txBody>
      </p:sp>
      <p:sp>
        <p:nvSpPr>
          <p:cNvPr id="36" name="TextBox 35">
            <a:extLst>
              <a:ext uri="{FF2B5EF4-FFF2-40B4-BE49-F238E27FC236}">
                <a16:creationId xmlns="" xmlns:a16="http://schemas.microsoft.com/office/drawing/2014/main" id="{A0F2E25D-4617-445B-B399-77397AAC3920}"/>
              </a:ext>
            </a:extLst>
          </p:cNvPr>
          <p:cNvSpPr txBox="1"/>
          <p:nvPr/>
        </p:nvSpPr>
        <p:spPr>
          <a:xfrm>
            <a:off x="12240903" y="5888927"/>
            <a:ext cx="3474716"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vl1pPr>
          </a:lstStyle>
          <a:p>
            <a:r>
              <a:rPr lang="en-US" dirty="0">
                <a:solidFill>
                  <a:schemeClr val="bg1"/>
                </a:solidFill>
              </a:rPr>
              <a:t>March</a:t>
            </a:r>
          </a:p>
        </p:txBody>
      </p:sp>
      <p:pic>
        <p:nvPicPr>
          <p:cNvPr id="38" name="Picture 37">
            <a:extLst>
              <a:ext uri="{FF2B5EF4-FFF2-40B4-BE49-F238E27FC236}">
                <a16:creationId xmlns="" xmlns:a16="http://schemas.microsoft.com/office/drawing/2014/main" id="{4732D493-03AD-44F8-AF16-9CD3171810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15769" y="7529176"/>
            <a:ext cx="3421038" cy="728789"/>
          </a:xfrm>
          <a:prstGeom prst="rect">
            <a:avLst/>
          </a:prstGeom>
          <a:ln>
            <a:solidFill>
              <a:schemeClr val="bg1">
                <a:lumMod val="85000"/>
              </a:schemeClr>
            </a:solidFill>
          </a:ln>
        </p:spPr>
      </p:pic>
      <p:sp>
        <p:nvSpPr>
          <p:cNvPr id="5" name="TextBox 4">
            <a:extLst>
              <a:ext uri="{FF2B5EF4-FFF2-40B4-BE49-F238E27FC236}">
                <a16:creationId xmlns="" xmlns:a16="http://schemas.microsoft.com/office/drawing/2014/main" id="{6CE23E77-9513-4318-85E3-C4FFA4469FAE}"/>
              </a:ext>
            </a:extLst>
          </p:cNvPr>
          <p:cNvSpPr txBox="1"/>
          <p:nvPr/>
        </p:nvSpPr>
        <p:spPr>
          <a:xfrm>
            <a:off x="19641630" y="5888926"/>
            <a:ext cx="3834118"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1600"/>
            </a:lvl1pPr>
          </a:lstStyle>
          <a:p>
            <a:r>
              <a:rPr lang="en-US" sz="3200" b="1" dirty="0">
                <a:solidFill>
                  <a:schemeClr val="bg1"/>
                </a:solidFill>
              </a:rPr>
              <a:t>November</a:t>
            </a:r>
          </a:p>
        </p:txBody>
      </p:sp>
      <p:pic>
        <p:nvPicPr>
          <p:cNvPr id="34" name="Picture 33">
            <a:extLst>
              <a:ext uri="{FF2B5EF4-FFF2-40B4-BE49-F238E27FC236}">
                <a16:creationId xmlns="" xmlns:a16="http://schemas.microsoft.com/office/drawing/2014/main" id="{73C72522-216C-4FFC-B838-4E3C7FD15CC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0717" y="7432825"/>
            <a:ext cx="4139850" cy="965216"/>
          </a:xfrm>
          <a:prstGeom prst="rect">
            <a:avLst/>
          </a:prstGeom>
          <a:ln>
            <a:solidFill>
              <a:schemeClr val="bg1">
                <a:lumMod val="75000"/>
              </a:schemeClr>
            </a:solidFill>
          </a:ln>
        </p:spPr>
      </p:pic>
      <p:pic>
        <p:nvPicPr>
          <p:cNvPr id="35" name="Picture 34">
            <a:extLst>
              <a:ext uri="{FF2B5EF4-FFF2-40B4-BE49-F238E27FC236}">
                <a16:creationId xmlns="" xmlns:a16="http://schemas.microsoft.com/office/drawing/2014/main" id="{2B80FA94-0C3B-4BE6-93B9-677C4AEA10A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0717" y="6677831"/>
            <a:ext cx="1714174" cy="642286"/>
          </a:xfrm>
          <a:prstGeom prst="rect">
            <a:avLst/>
          </a:prstGeom>
        </p:spPr>
      </p:pic>
      <p:sp>
        <p:nvSpPr>
          <p:cNvPr id="37" name="TextBox 36">
            <a:extLst>
              <a:ext uri="{FF2B5EF4-FFF2-40B4-BE49-F238E27FC236}">
                <a16:creationId xmlns="" xmlns:a16="http://schemas.microsoft.com/office/drawing/2014/main" id="{2AA9EF3D-F0D6-47F2-A828-80F2C7D01457}"/>
              </a:ext>
            </a:extLst>
          </p:cNvPr>
          <p:cNvSpPr txBox="1"/>
          <p:nvPr/>
        </p:nvSpPr>
        <p:spPr>
          <a:xfrm>
            <a:off x="84021" y="5888927"/>
            <a:ext cx="4293928"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1600"/>
            </a:lvl1pPr>
          </a:lstStyle>
          <a:p>
            <a:r>
              <a:rPr lang="en-US" sz="3200" b="1" dirty="0">
                <a:solidFill>
                  <a:schemeClr val="bg1"/>
                </a:solidFill>
              </a:rPr>
              <a:t>March</a:t>
            </a:r>
          </a:p>
        </p:txBody>
      </p:sp>
      <p:sp>
        <p:nvSpPr>
          <p:cNvPr id="44" name="TextBox 43">
            <a:extLst>
              <a:ext uri="{FF2B5EF4-FFF2-40B4-BE49-F238E27FC236}">
                <a16:creationId xmlns="" xmlns:a16="http://schemas.microsoft.com/office/drawing/2014/main" id="{D23EDA0B-BBF1-44E2-A511-4338DB61ECA7}"/>
              </a:ext>
            </a:extLst>
          </p:cNvPr>
          <p:cNvSpPr txBox="1"/>
          <p:nvPr/>
        </p:nvSpPr>
        <p:spPr>
          <a:xfrm>
            <a:off x="4778520" y="5906125"/>
            <a:ext cx="4548301"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vl1pPr>
          </a:lstStyle>
          <a:p>
            <a:r>
              <a:rPr lang="en-US" dirty="0">
                <a:solidFill>
                  <a:schemeClr val="bg1"/>
                </a:solidFill>
              </a:rPr>
              <a:t>April</a:t>
            </a:r>
          </a:p>
        </p:txBody>
      </p:sp>
      <p:pic>
        <p:nvPicPr>
          <p:cNvPr id="45" name="Picture 44">
            <a:extLst>
              <a:ext uri="{FF2B5EF4-FFF2-40B4-BE49-F238E27FC236}">
                <a16:creationId xmlns="" xmlns:a16="http://schemas.microsoft.com/office/drawing/2014/main" id="{CF4C4369-23A0-435F-96B5-BF3E210C1DA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73402" y="7427961"/>
            <a:ext cx="4431654" cy="965216"/>
          </a:xfrm>
          <a:prstGeom prst="rect">
            <a:avLst/>
          </a:prstGeom>
          <a:ln>
            <a:solidFill>
              <a:schemeClr val="bg1">
                <a:lumMod val="75000"/>
              </a:schemeClr>
            </a:solidFill>
          </a:ln>
        </p:spPr>
      </p:pic>
      <p:pic>
        <p:nvPicPr>
          <p:cNvPr id="46" name="Picture 45">
            <a:extLst>
              <a:ext uri="{FF2B5EF4-FFF2-40B4-BE49-F238E27FC236}">
                <a16:creationId xmlns="" xmlns:a16="http://schemas.microsoft.com/office/drawing/2014/main" id="{E40C127C-B1B2-4CB7-9498-830154D9AFCA}"/>
              </a:ext>
            </a:extLst>
          </p:cNvPr>
          <p:cNvPicPr>
            <a:picLocks noChangeAspect="1"/>
          </p:cNvPicPr>
          <p:nvPr/>
        </p:nvPicPr>
        <p:blipFill>
          <a:blip r:embed="rId9"/>
          <a:stretch>
            <a:fillRect/>
          </a:stretch>
        </p:blipFill>
        <p:spPr>
          <a:xfrm>
            <a:off x="4778520" y="6746083"/>
            <a:ext cx="1387246" cy="574034"/>
          </a:xfrm>
          <a:prstGeom prst="rect">
            <a:avLst/>
          </a:prstGeom>
          <a:ln>
            <a:solidFill>
              <a:schemeClr val="bg1">
                <a:lumMod val="85000"/>
              </a:schemeClr>
            </a:solidFill>
          </a:ln>
        </p:spPr>
      </p:pic>
      <p:pic>
        <p:nvPicPr>
          <p:cNvPr id="9" name="Picture 8">
            <a:extLst>
              <a:ext uri="{FF2B5EF4-FFF2-40B4-BE49-F238E27FC236}">
                <a16:creationId xmlns="" xmlns:a16="http://schemas.microsoft.com/office/drawing/2014/main" id="{ACFEF630-35A0-4B06-8D7A-D3580EB5F29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206577" y="7014381"/>
            <a:ext cx="1546665" cy="526052"/>
          </a:xfrm>
          <a:prstGeom prst="rect">
            <a:avLst/>
          </a:prstGeom>
        </p:spPr>
      </p:pic>
      <p:pic>
        <p:nvPicPr>
          <p:cNvPr id="50" name="Picture 49">
            <a:extLst>
              <a:ext uri="{FF2B5EF4-FFF2-40B4-BE49-F238E27FC236}">
                <a16:creationId xmlns="" xmlns:a16="http://schemas.microsoft.com/office/drawing/2014/main" id="{310946FB-E259-478C-9055-516EA69BBD3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9765556" y="8300129"/>
            <a:ext cx="3700618" cy="955509"/>
          </a:xfrm>
          <a:prstGeom prst="rect">
            <a:avLst/>
          </a:prstGeom>
          <a:ln>
            <a:solidFill>
              <a:schemeClr val="bg1">
                <a:lumMod val="85000"/>
              </a:schemeClr>
            </a:solidFill>
          </a:ln>
        </p:spPr>
      </p:pic>
      <p:grpSp>
        <p:nvGrpSpPr>
          <p:cNvPr id="57" name="Group 56">
            <a:extLst>
              <a:ext uri="{FF2B5EF4-FFF2-40B4-BE49-F238E27FC236}">
                <a16:creationId xmlns="" xmlns:a16="http://schemas.microsoft.com/office/drawing/2014/main" id="{2169A442-822E-4802-B937-A97B51839052}"/>
              </a:ext>
            </a:extLst>
          </p:cNvPr>
          <p:cNvGrpSpPr/>
          <p:nvPr/>
        </p:nvGrpSpPr>
        <p:grpSpPr>
          <a:xfrm>
            <a:off x="19765556" y="10076226"/>
            <a:ext cx="3897962" cy="1804643"/>
            <a:chOff x="2920408" y="2110982"/>
            <a:chExt cx="3187429" cy="894336"/>
          </a:xfrm>
        </p:grpSpPr>
        <p:pic>
          <p:nvPicPr>
            <p:cNvPr id="58" name="Picture 57">
              <a:extLst>
                <a:ext uri="{FF2B5EF4-FFF2-40B4-BE49-F238E27FC236}">
                  <a16:creationId xmlns="" xmlns:a16="http://schemas.microsoft.com/office/drawing/2014/main" id="{67AC9283-558C-42C5-BB76-45D17697B5B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920408" y="2306401"/>
              <a:ext cx="3187429" cy="698917"/>
            </a:xfrm>
            <a:prstGeom prst="rect">
              <a:avLst/>
            </a:prstGeom>
            <a:ln>
              <a:solidFill>
                <a:schemeClr val="bg1">
                  <a:lumMod val="85000"/>
                </a:schemeClr>
              </a:solidFill>
            </a:ln>
          </p:spPr>
        </p:pic>
        <p:pic>
          <p:nvPicPr>
            <p:cNvPr id="59" name="Picture 58">
              <a:extLst>
                <a:ext uri="{FF2B5EF4-FFF2-40B4-BE49-F238E27FC236}">
                  <a16:creationId xmlns="" xmlns:a16="http://schemas.microsoft.com/office/drawing/2014/main" id="{A8C9B8D4-DBD0-4732-B367-6BF493428B4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961674" y="2110982"/>
              <a:ext cx="941033" cy="180327"/>
            </a:xfrm>
            <a:prstGeom prst="rect">
              <a:avLst/>
            </a:prstGeom>
            <a:ln>
              <a:solidFill>
                <a:schemeClr val="bg1">
                  <a:lumMod val="85000"/>
                </a:schemeClr>
              </a:solidFill>
            </a:ln>
          </p:spPr>
        </p:pic>
      </p:grpSp>
      <p:pic>
        <p:nvPicPr>
          <p:cNvPr id="60" name="Picture 59">
            <a:extLst>
              <a:ext uri="{FF2B5EF4-FFF2-40B4-BE49-F238E27FC236}">
                <a16:creationId xmlns="" xmlns:a16="http://schemas.microsoft.com/office/drawing/2014/main" id="{985A45DF-9B8F-4989-95F5-8E4F4CC462D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9706275" y="6778609"/>
            <a:ext cx="3906778" cy="1387762"/>
          </a:xfrm>
          <a:prstGeom prst="rect">
            <a:avLst/>
          </a:prstGeom>
          <a:ln>
            <a:solidFill>
              <a:schemeClr val="bg1">
                <a:lumMod val="85000"/>
              </a:schemeClr>
            </a:solidFill>
          </a:ln>
        </p:spPr>
      </p:pic>
      <p:pic>
        <p:nvPicPr>
          <p:cNvPr id="61" name="Picture 60">
            <a:extLst>
              <a:ext uri="{FF2B5EF4-FFF2-40B4-BE49-F238E27FC236}">
                <a16:creationId xmlns="" xmlns:a16="http://schemas.microsoft.com/office/drawing/2014/main" id="{F381F183-65C4-4720-8F48-B0377E2467A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168503" y="7564945"/>
            <a:ext cx="444550" cy="575434"/>
          </a:xfrm>
          <a:prstGeom prst="rect">
            <a:avLst/>
          </a:prstGeom>
          <a:ln>
            <a:solidFill>
              <a:schemeClr val="bg1">
                <a:lumMod val="85000"/>
              </a:schemeClr>
            </a:solidFill>
          </a:ln>
        </p:spPr>
      </p:pic>
      <p:pic>
        <p:nvPicPr>
          <p:cNvPr id="4" name="Picture 3">
            <a:extLst>
              <a:ext uri="{FF2B5EF4-FFF2-40B4-BE49-F238E27FC236}">
                <a16:creationId xmlns="" xmlns:a16="http://schemas.microsoft.com/office/drawing/2014/main" id="{17A65983-F168-4894-80AD-45235488997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2319479" y="9617285"/>
            <a:ext cx="7041071" cy="728790"/>
          </a:xfrm>
          <a:prstGeom prst="rect">
            <a:avLst/>
          </a:prstGeom>
          <a:ln>
            <a:solidFill>
              <a:schemeClr val="bg1">
                <a:lumMod val="85000"/>
              </a:schemeClr>
            </a:solidFill>
          </a:ln>
        </p:spPr>
      </p:pic>
      <p:pic>
        <p:nvPicPr>
          <p:cNvPr id="47" name="Picture 46">
            <a:extLst>
              <a:ext uri="{FF2B5EF4-FFF2-40B4-BE49-F238E27FC236}">
                <a16:creationId xmlns="" xmlns:a16="http://schemas.microsoft.com/office/drawing/2014/main" id="{104B169C-5A11-478A-8E4C-A320B76DFEF4}"/>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2302377" y="9149246"/>
            <a:ext cx="3080326" cy="468038"/>
          </a:xfrm>
          <a:prstGeom prst="rect">
            <a:avLst/>
          </a:prstGeom>
        </p:spPr>
      </p:pic>
      <p:sp>
        <p:nvSpPr>
          <p:cNvPr id="8" name="Rectangle 7">
            <a:extLst>
              <a:ext uri="{FF2B5EF4-FFF2-40B4-BE49-F238E27FC236}">
                <a16:creationId xmlns="" xmlns:a16="http://schemas.microsoft.com/office/drawing/2014/main" id="{97A2588B-022D-48BA-B218-3CB2F48FB1AF}"/>
              </a:ext>
            </a:extLst>
          </p:cNvPr>
          <p:cNvSpPr/>
          <p:nvPr/>
        </p:nvSpPr>
        <p:spPr>
          <a:xfrm>
            <a:off x="98264" y="4645716"/>
            <a:ext cx="10747759" cy="677108"/>
          </a:xfrm>
          <a:prstGeom prst="rect">
            <a:avLst/>
          </a:prstGeom>
          <a:solidFill>
            <a:srgbClr val="00A9AC"/>
          </a:solidFill>
          <a:ln>
            <a:solidFill>
              <a:schemeClr val="bg1"/>
            </a:solidFill>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r>
              <a:rPr lang="en-US" sz="4400" dirty="0">
                <a:solidFill>
                  <a:schemeClr val="bg1"/>
                </a:solidFill>
              </a:rPr>
              <a:t>2015</a:t>
            </a:r>
          </a:p>
        </p:txBody>
      </p:sp>
      <p:sp>
        <p:nvSpPr>
          <p:cNvPr id="48" name="Rectangle 47">
            <a:extLst>
              <a:ext uri="{FF2B5EF4-FFF2-40B4-BE49-F238E27FC236}">
                <a16:creationId xmlns="" xmlns:a16="http://schemas.microsoft.com/office/drawing/2014/main" id="{EE1B71C9-FF0F-40FD-B2F0-F68F899C7C13}"/>
              </a:ext>
            </a:extLst>
          </p:cNvPr>
          <p:cNvSpPr/>
          <p:nvPr/>
        </p:nvSpPr>
        <p:spPr>
          <a:xfrm rot="5400000">
            <a:off x="17553871" y="-665178"/>
            <a:ext cx="651772" cy="11307470"/>
          </a:xfrm>
          <a:prstGeom prst="rect">
            <a:avLst/>
          </a:prstGeom>
          <a:solidFill>
            <a:srgbClr val="00A9AC"/>
          </a:solidFill>
          <a:ln>
            <a:solidFill>
              <a:schemeClr val="bg1"/>
            </a:solidFill>
          </a:ln>
        </p:spPr>
        <p:style>
          <a:lnRef idx="1">
            <a:schemeClr val="dk1"/>
          </a:lnRef>
          <a:fillRef idx="3">
            <a:schemeClr val="dk1"/>
          </a:fillRef>
          <a:effectRef idx="2">
            <a:schemeClr val="dk1"/>
          </a:effectRef>
          <a:fontRef idx="minor">
            <a:schemeClr val="lt1"/>
          </a:fontRef>
        </p:style>
        <p:txBody>
          <a:bodyPr vert="vert270" rtlCol="0" anchor="ctr"/>
          <a:lstStyle/>
          <a:p>
            <a:pPr algn="ctr"/>
            <a:r>
              <a:rPr lang="en-US" sz="4400" dirty="0">
                <a:solidFill>
                  <a:schemeClr val="bg1"/>
                </a:solidFill>
              </a:rPr>
              <a:t>2017</a:t>
            </a:r>
          </a:p>
        </p:txBody>
      </p:sp>
      <p:cxnSp>
        <p:nvCxnSpPr>
          <p:cNvPr id="13" name="Straight Arrow Connector 12">
            <a:extLst>
              <a:ext uri="{FF2B5EF4-FFF2-40B4-BE49-F238E27FC236}">
                <a16:creationId xmlns="" xmlns:a16="http://schemas.microsoft.com/office/drawing/2014/main" id="{F1CAAE31-4FFF-4FFD-904C-52E3B51E0855}"/>
              </a:ext>
            </a:extLst>
          </p:cNvPr>
          <p:cNvCxnSpPr>
            <a:cxnSpLocks/>
          </p:cNvCxnSpPr>
          <p:nvPr/>
        </p:nvCxnSpPr>
        <p:spPr>
          <a:xfrm>
            <a:off x="10044877" y="5015718"/>
            <a:ext cx="2588462" cy="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 xmlns:a16="http://schemas.microsoft.com/office/drawing/2014/main" id="{C82826A5-EAD1-40DB-89B1-C37FFB49A5EB}"/>
              </a:ext>
            </a:extLst>
          </p:cNvPr>
          <p:cNvCxnSpPr/>
          <p:nvPr/>
        </p:nvCxnSpPr>
        <p:spPr>
          <a:xfrm>
            <a:off x="22346634" y="5002335"/>
            <a:ext cx="1863232" cy="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 xmlns:a16="http://schemas.microsoft.com/office/drawing/2014/main" id="{583FBCCC-DB5E-46F9-97DD-F7B0CE3A4836}"/>
              </a:ext>
            </a:extLst>
          </p:cNvPr>
          <p:cNvSpPr txBox="1"/>
          <p:nvPr/>
        </p:nvSpPr>
        <p:spPr>
          <a:xfrm>
            <a:off x="1652954" y="3030326"/>
            <a:ext cx="20825959" cy="707886"/>
          </a:xfrm>
          <a:prstGeom prst="rect">
            <a:avLst/>
          </a:prstGeom>
          <a:noFill/>
        </p:spPr>
        <p:txBody>
          <a:bodyPr wrap="square" rtlCol="0">
            <a:spAutoFit/>
          </a:bodyPr>
          <a:lstStyle/>
          <a:p>
            <a:pPr algn="ctr"/>
            <a:r>
              <a:rPr lang="en-US" sz="4000" dirty="0">
                <a:solidFill>
                  <a:schemeClr val="bg1"/>
                </a:solidFill>
              </a:rPr>
              <a:t>Ads ran within objectionable content such as divisive, violent, pornographic or extremist videos</a:t>
            </a:r>
          </a:p>
        </p:txBody>
      </p:sp>
      <p:sp>
        <p:nvSpPr>
          <p:cNvPr id="30" name="TextBox 29">
            <a:extLst>
              <a:ext uri="{FF2B5EF4-FFF2-40B4-BE49-F238E27FC236}">
                <a16:creationId xmlns="" xmlns:a16="http://schemas.microsoft.com/office/drawing/2014/main" id="{4E5D2563-AC11-4FF2-A65A-D93E4356C892}"/>
              </a:ext>
            </a:extLst>
          </p:cNvPr>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lumMod val="85000"/>
                  </a:schemeClr>
                </a:solidFill>
                <a:effectLst/>
                <a:uLnTx/>
                <a:uFillTx/>
                <a:latin typeface="Trebuchet MS"/>
                <a:ea typeface="+mn-ea"/>
                <a:cs typeface="Trebuchet MS"/>
              </a:rPr>
              <a:t>5</a:t>
            </a:r>
            <a:endParaRPr kumimoji="0" lang="en-US" sz="3600" b="0" i="0" u="none" strike="noStrike" kern="1200" cap="none" spc="0" normalizeH="0" baseline="0" noProof="0" dirty="0">
              <a:ln>
                <a:noFill/>
              </a:ln>
              <a:solidFill>
                <a:schemeClr val="bg1">
                  <a:lumMod val="85000"/>
                </a:schemeClr>
              </a:solidFill>
              <a:effectLst/>
              <a:uLnTx/>
              <a:uFillTx/>
              <a:latin typeface="Calibri"/>
              <a:ea typeface="+mn-ea"/>
            </a:endParaRPr>
          </a:p>
        </p:txBody>
      </p:sp>
      <p:pic>
        <p:nvPicPr>
          <p:cNvPr id="31" name="Picture 30">
            <a:extLst>
              <a:ext uri="{FF2B5EF4-FFF2-40B4-BE49-F238E27FC236}">
                <a16:creationId xmlns="" xmlns:a16="http://schemas.microsoft.com/office/drawing/2014/main" id="{FE64659B-4275-4A89-92DC-F535D420A7D4}"/>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371483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76878BD-2F33-4D98-8C6D-6CB23E529435}"/>
              </a:ext>
            </a:extLst>
          </p:cNvPr>
          <p:cNvSpPr/>
          <p:nvPr/>
        </p:nvSpPr>
        <p:spPr>
          <a:xfrm>
            <a:off x="399841" y="342795"/>
            <a:ext cx="16883268" cy="1107996"/>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…And Persisted Through 2018</a:t>
            </a:r>
          </a:p>
        </p:txBody>
      </p:sp>
      <p:grpSp>
        <p:nvGrpSpPr>
          <p:cNvPr id="23" name="Group 22">
            <a:extLst>
              <a:ext uri="{FF2B5EF4-FFF2-40B4-BE49-F238E27FC236}">
                <a16:creationId xmlns="" xmlns:a16="http://schemas.microsoft.com/office/drawing/2014/main" id="{D7798C09-1564-4A70-9A11-25406049FEF4}"/>
              </a:ext>
            </a:extLst>
          </p:cNvPr>
          <p:cNvGrpSpPr/>
          <p:nvPr/>
        </p:nvGrpSpPr>
        <p:grpSpPr>
          <a:xfrm>
            <a:off x="10449193" y="6688148"/>
            <a:ext cx="4533447" cy="1388224"/>
            <a:chOff x="6141890" y="2662925"/>
            <a:chExt cx="5504155" cy="853479"/>
          </a:xfrm>
        </p:grpSpPr>
        <p:pic>
          <p:nvPicPr>
            <p:cNvPr id="18" name="Picture 17">
              <a:extLst>
                <a:ext uri="{FF2B5EF4-FFF2-40B4-BE49-F238E27FC236}">
                  <a16:creationId xmlns="" xmlns:a16="http://schemas.microsoft.com/office/drawing/2014/main" id="{735D3DC3-8B96-443D-A700-7C055923F4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41890" y="2993698"/>
              <a:ext cx="5504155" cy="522706"/>
            </a:xfrm>
            <a:prstGeom prst="rect">
              <a:avLst/>
            </a:prstGeom>
            <a:ln>
              <a:solidFill>
                <a:schemeClr val="bg1">
                  <a:lumMod val="85000"/>
                </a:schemeClr>
              </a:solidFill>
            </a:ln>
          </p:spPr>
        </p:pic>
        <p:pic>
          <p:nvPicPr>
            <p:cNvPr id="19" name="Picture 18">
              <a:extLst>
                <a:ext uri="{FF2B5EF4-FFF2-40B4-BE49-F238E27FC236}">
                  <a16:creationId xmlns="" xmlns:a16="http://schemas.microsoft.com/office/drawing/2014/main" id="{CDEB223F-3514-433A-9760-DC195ED344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4033" y="2662925"/>
              <a:ext cx="1839118" cy="280789"/>
            </a:xfrm>
            <a:prstGeom prst="rect">
              <a:avLst/>
            </a:prstGeom>
            <a:ln>
              <a:solidFill>
                <a:schemeClr val="bg1">
                  <a:lumMod val="85000"/>
                </a:schemeClr>
              </a:solidFill>
            </a:ln>
          </p:spPr>
        </p:pic>
      </p:grpSp>
      <p:sp>
        <p:nvSpPr>
          <p:cNvPr id="28" name="TextBox 27">
            <a:extLst>
              <a:ext uri="{FF2B5EF4-FFF2-40B4-BE49-F238E27FC236}">
                <a16:creationId xmlns="" xmlns:a16="http://schemas.microsoft.com/office/drawing/2014/main" id="{8FB11317-5800-4CD9-B59A-4517A7CE68BC}"/>
              </a:ext>
            </a:extLst>
          </p:cNvPr>
          <p:cNvSpPr txBox="1"/>
          <p:nvPr/>
        </p:nvSpPr>
        <p:spPr>
          <a:xfrm>
            <a:off x="10350417" y="5809746"/>
            <a:ext cx="4533447"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1600"/>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April</a:t>
            </a:r>
          </a:p>
        </p:txBody>
      </p:sp>
      <p:sp>
        <p:nvSpPr>
          <p:cNvPr id="29" name="TextBox 28">
            <a:extLst>
              <a:ext uri="{FF2B5EF4-FFF2-40B4-BE49-F238E27FC236}">
                <a16:creationId xmlns="" xmlns:a16="http://schemas.microsoft.com/office/drawing/2014/main" id="{5B75AA66-914C-4B91-84B4-DAE2E95346F8}"/>
              </a:ext>
            </a:extLst>
          </p:cNvPr>
          <p:cNvSpPr txBox="1"/>
          <p:nvPr/>
        </p:nvSpPr>
        <p:spPr>
          <a:xfrm>
            <a:off x="5486285" y="5796992"/>
            <a:ext cx="4533447"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February</a:t>
            </a:r>
          </a:p>
        </p:txBody>
      </p:sp>
      <p:pic>
        <p:nvPicPr>
          <p:cNvPr id="2" name="Picture 1">
            <a:extLst>
              <a:ext uri="{FF2B5EF4-FFF2-40B4-BE49-F238E27FC236}">
                <a16:creationId xmlns="" xmlns:a16="http://schemas.microsoft.com/office/drawing/2014/main" id="{13E48A7A-2E48-4355-9E00-DE2EF29868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14549" y="6608357"/>
            <a:ext cx="4505802" cy="817160"/>
          </a:xfrm>
          <a:prstGeom prst="rect">
            <a:avLst/>
          </a:prstGeom>
        </p:spPr>
      </p:pic>
      <p:pic>
        <p:nvPicPr>
          <p:cNvPr id="42" name="Picture 41">
            <a:extLst>
              <a:ext uri="{FF2B5EF4-FFF2-40B4-BE49-F238E27FC236}">
                <a16:creationId xmlns="" xmlns:a16="http://schemas.microsoft.com/office/drawing/2014/main" id="{3859ED51-72AD-4D99-B4DA-B3706C88EB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696273" y="7016937"/>
            <a:ext cx="1025282" cy="1270306"/>
          </a:xfrm>
          <a:prstGeom prst="rect">
            <a:avLst/>
          </a:prstGeom>
        </p:spPr>
      </p:pic>
      <p:grpSp>
        <p:nvGrpSpPr>
          <p:cNvPr id="31" name="Group 30">
            <a:extLst>
              <a:ext uri="{FF2B5EF4-FFF2-40B4-BE49-F238E27FC236}">
                <a16:creationId xmlns="" xmlns:a16="http://schemas.microsoft.com/office/drawing/2014/main" id="{A65FC9E3-A716-4EA3-AAAA-13FDD515AB3F}"/>
              </a:ext>
            </a:extLst>
          </p:cNvPr>
          <p:cNvGrpSpPr/>
          <p:nvPr/>
        </p:nvGrpSpPr>
        <p:grpSpPr>
          <a:xfrm>
            <a:off x="5547218" y="6891685"/>
            <a:ext cx="4734462" cy="2772482"/>
            <a:chOff x="5664134" y="4247167"/>
            <a:chExt cx="2935346" cy="1281451"/>
          </a:xfrm>
        </p:grpSpPr>
        <p:pic>
          <p:nvPicPr>
            <p:cNvPr id="26" name="Picture 25">
              <a:extLst>
                <a:ext uri="{FF2B5EF4-FFF2-40B4-BE49-F238E27FC236}">
                  <a16:creationId xmlns="" xmlns:a16="http://schemas.microsoft.com/office/drawing/2014/main" id="{D432549B-7D3B-4EAF-9186-B0CE11ABFC1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64134" y="4447837"/>
              <a:ext cx="2935346" cy="1080781"/>
            </a:xfrm>
            <a:prstGeom prst="rect">
              <a:avLst/>
            </a:prstGeom>
            <a:ln>
              <a:solidFill>
                <a:schemeClr val="bg1">
                  <a:lumMod val="85000"/>
                </a:schemeClr>
              </a:solidFill>
            </a:ln>
          </p:spPr>
        </p:pic>
        <p:pic>
          <p:nvPicPr>
            <p:cNvPr id="30" name="Picture 29">
              <a:extLst>
                <a:ext uri="{FF2B5EF4-FFF2-40B4-BE49-F238E27FC236}">
                  <a16:creationId xmlns="" xmlns:a16="http://schemas.microsoft.com/office/drawing/2014/main" id="{60E1B3B1-EA14-4979-A653-3A6C7E77EAC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64134" y="4247167"/>
              <a:ext cx="1226621" cy="246739"/>
            </a:xfrm>
            <a:prstGeom prst="rect">
              <a:avLst/>
            </a:prstGeom>
            <a:ln>
              <a:solidFill>
                <a:schemeClr val="bg1">
                  <a:lumMod val="85000"/>
                </a:schemeClr>
              </a:solidFill>
            </a:ln>
          </p:spPr>
        </p:pic>
      </p:grpSp>
      <p:sp>
        <p:nvSpPr>
          <p:cNvPr id="43" name="TextBox 42">
            <a:extLst>
              <a:ext uri="{FF2B5EF4-FFF2-40B4-BE49-F238E27FC236}">
                <a16:creationId xmlns="" xmlns:a16="http://schemas.microsoft.com/office/drawing/2014/main" id="{5501AC14-2D24-463F-879F-4075AF896ADF}"/>
              </a:ext>
            </a:extLst>
          </p:cNvPr>
          <p:cNvSpPr txBox="1"/>
          <p:nvPr/>
        </p:nvSpPr>
        <p:spPr>
          <a:xfrm>
            <a:off x="15214549" y="5809745"/>
            <a:ext cx="4533447"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atin typeface="Trebuchet MS" panose="020B0603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June</a:t>
            </a:r>
          </a:p>
        </p:txBody>
      </p:sp>
      <p:pic>
        <p:nvPicPr>
          <p:cNvPr id="3" name="Picture 2">
            <a:extLst>
              <a:ext uri="{FF2B5EF4-FFF2-40B4-BE49-F238E27FC236}">
                <a16:creationId xmlns="" xmlns:a16="http://schemas.microsoft.com/office/drawing/2014/main" id="{97155291-1532-409F-B6FA-1EED2891F6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84850" y="6984933"/>
            <a:ext cx="990944" cy="397498"/>
          </a:xfrm>
          <a:prstGeom prst="rect">
            <a:avLst/>
          </a:prstGeom>
        </p:spPr>
      </p:pic>
      <p:pic>
        <p:nvPicPr>
          <p:cNvPr id="11" name="Picture 10">
            <a:extLst>
              <a:ext uri="{FF2B5EF4-FFF2-40B4-BE49-F238E27FC236}">
                <a16:creationId xmlns="" xmlns:a16="http://schemas.microsoft.com/office/drawing/2014/main" id="{AAE47EAB-CE43-4969-9402-F5555204BEF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401377" y="8884365"/>
            <a:ext cx="4097392" cy="709662"/>
          </a:xfrm>
          <a:prstGeom prst="rect">
            <a:avLst/>
          </a:prstGeom>
          <a:ln>
            <a:solidFill>
              <a:schemeClr val="bg1">
                <a:lumMod val="85000"/>
              </a:schemeClr>
            </a:solidFill>
          </a:ln>
        </p:spPr>
      </p:pic>
      <p:pic>
        <p:nvPicPr>
          <p:cNvPr id="12" name="Picture 11">
            <a:extLst>
              <a:ext uri="{FF2B5EF4-FFF2-40B4-BE49-F238E27FC236}">
                <a16:creationId xmlns="" xmlns:a16="http://schemas.microsoft.com/office/drawing/2014/main" id="{C12EA558-CA52-4724-8CA0-626435F4C3F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467552" y="8263671"/>
            <a:ext cx="1258420" cy="457608"/>
          </a:xfrm>
          <a:prstGeom prst="rect">
            <a:avLst/>
          </a:prstGeom>
        </p:spPr>
      </p:pic>
      <p:sp>
        <p:nvSpPr>
          <p:cNvPr id="47" name="TextBox 46">
            <a:extLst>
              <a:ext uri="{FF2B5EF4-FFF2-40B4-BE49-F238E27FC236}">
                <a16:creationId xmlns="" xmlns:a16="http://schemas.microsoft.com/office/drawing/2014/main" id="{5027CBF0-9EEE-4498-A59D-85867B701071}"/>
              </a:ext>
            </a:extLst>
          </p:cNvPr>
          <p:cNvSpPr txBox="1"/>
          <p:nvPr/>
        </p:nvSpPr>
        <p:spPr>
          <a:xfrm>
            <a:off x="19933309" y="5809744"/>
            <a:ext cx="4063602"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atin typeface="Trebuchet MS" panose="020B0603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July</a:t>
            </a:r>
          </a:p>
        </p:txBody>
      </p:sp>
      <p:sp>
        <p:nvSpPr>
          <p:cNvPr id="4" name="TextBox 3">
            <a:extLst>
              <a:ext uri="{FF2B5EF4-FFF2-40B4-BE49-F238E27FC236}">
                <a16:creationId xmlns="" xmlns:a16="http://schemas.microsoft.com/office/drawing/2014/main" id="{BBBDA68B-3B11-4005-824E-AEA1ED4B4EF4}"/>
              </a:ext>
            </a:extLst>
          </p:cNvPr>
          <p:cNvSpPr txBox="1"/>
          <p:nvPr/>
        </p:nvSpPr>
        <p:spPr>
          <a:xfrm>
            <a:off x="1002323" y="2954363"/>
            <a:ext cx="22455554" cy="707886"/>
          </a:xfrm>
          <a:prstGeom prst="rect">
            <a:avLst/>
          </a:prstGeom>
          <a:noFill/>
        </p:spPr>
        <p:txBody>
          <a:bodyPr wrap="square" rtlCol="0">
            <a:spAutoFit/>
          </a:bodyPr>
          <a:lstStyle/>
          <a:p>
            <a:pPr algn="ctr"/>
            <a:r>
              <a:rPr lang="en-US" sz="4000">
                <a:solidFill>
                  <a:schemeClr val="bg1"/>
                </a:solidFill>
                <a:latin typeface="Trebuchet MS" panose="020B0603020202020204" pitchFamily="34" charset="0"/>
              </a:rPr>
              <a:t>Several months featured a publicized major breach in brand safety</a:t>
            </a:r>
            <a:endParaRPr lang="en-US" sz="4000" dirty="0">
              <a:solidFill>
                <a:schemeClr val="bg1"/>
              </a:solidFill>
              <a:latin typeface="Trebuchet MS" panose="020B0603020202020204" pitchFamily="34" charset="0"/>
            </a:endParaRPr>
          </a:p>
        </p:txBody>
      </p:sp>
      <p:pic>
        <p:nvPicPr>
          <p:cNvPr id="8" name="Picture 7">
            <a:extLst>
              <a:ext uri="{FF2B5EF4-FFF2-40B4-BE49-F238E27FC236}">
                <a16:creationId xmlns="" xmlns:a16="http://schemas.microsoft.com/office/drawing/2014/main" id="{DB67266C-3F1C-4434-A40B-C52D1E42805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0032578" y="7240755"/>
            <a:ext cx="4085400" cy="1480524"/>
          </a:xfrm>
          <a:prstGeom prst="rect">
            <a:avLst/>
          </a:prstGeom>
          <a:ln>
            <a:solidFill>
              <a:schemeClr val="bg1">
                <a:lumMod val="85000"/>
              </a:schemeClr>
            </a:solidFill>
          </a:ln>
        </p:spPr>
      </p:pic>
      <p:pic>
        <p:nvPicPr>
          <p:cNvPr id="10" name="Picture 9">
            <a:extLst>
              <a:ext uri="{FF2B5EF4-FFF2-40B4-BE49-F238E27FC236}">
                <a16:creationId xmlns="" xmlns:a16="http://schemas.microsoft.com/office/drawing/2014/main" id="{C2158F84-C3D7-4F0D-B5F5-92D88FF8E16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998759" y="6628018"/>
            <a:ext cx="2192704" cy="647844"/>
          </a:xfrm>
          <a:prstGeom prst="rect">
            <a:avLst/>
          </a:prstGeom>
          <a:ln>
            <a:solidFill>
              <a:schemeClr val="bg1">
                <a:lumMod val="85000"/>
              </a:schemeClr>
            </a:solidFill>
          </a:ln>
        </p:spPr>
      </p:pic>
      <p:sp>
        <p:nvSpPr>
          <p:cNvPr id="48" name="TextBox 47">
            <a:extLst>
              <a:ext uri="{FF2B5EF4-FFF2-40B4-BE49-F238E27FC236}">
                <a16:creationId xmlns="" xmlns:a16="http://schemas.microsoft.com/office/drawing/2014/main" id="{1F9F125B-ED29-4738-90CF-427ACA9BA3DE}"/>
              </a:ext>
            </a:extLst>
          </p:cNvPr>
          <p:cNvSpPr txBox="1"/>
          <p:nvPr/>
        </p:nvSpPr>
        <p:spPr>
          <a:xfrm>
            <a:off x="270659" y="5796992"/>
            <a:ext cx="4883273"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January</a:t>
            </a:r>
          </a:p>
        </p:txBody>
      </p:sp>
      <p:sp>
        <p:nvSpPr>
          <p:cNvPr id="49" name="TextBox 48">
            <a:extLst>
              <a:ext uri="{FF2B5EF4-FFF2-40B4-BE49-F238E27FC236}">
                <a16:creationId xmlns="" xmlns:a16="http://schemas.microsoft.com/office/drawing/2014/main" id="{6FD644CD-2857-47B1-A0FF-1B4042833E64}"/>
              </a:ext>
            </a:extLst>
          </p:cNvPr>
          <p:cNvSpPr txBox="1"/>
          <p:nvPr/>
        </p:nvSpPr>
        <p:spPr>
          <a:xfrm>
            <a:off x="270659" y="4358953"/>
            <a:ext cx="23855434" cy="769441"/>
          </a:xfrm>
          <a:prstGeom prst="rect">
            <a:avLst/>
          </a:prstGeom>
          <a:solidFill>
            <a:srgbClr val="00A9AC"/>
          </a:solidFill>
          <a:ln>
            <a:solidFill>
              <a:schemeClr val="bg1"/>
            </a:solidFill>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algn="ctr">
              <a:defRPr sz="4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2018</a:t>
            </a:r>
          </a:p>
        </p:txBody>
      </p:sp>
      <p:pic>
        <p:nvPicPr>
          <p:cNvPr id="5" name="Picture 4">
            <a:extLst>
              <a:ext uri="{FF2B5EF4-FFF2-40B4-BE49-F238E27FC236}">
                <a16:creationId xmlns="" xmlns:a16="http://schemas.microsoft.com/office/drawing/2014/main" id="{B664BA42-27A0-4BBD-B694-BA305A27F6A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70659" y="6628018"/>
            <a:ext cx="4734462" cy="1448356"/>
          </a:xfrm>
          <a:prstGeom prst="rect">
            <a:avLst/>
          </a:prstGeom>
          <a:ln>
            <a:solidFill>
              <a:schemeClr val="bg1">
                <a:lumMod val="75000"/>
              </a:schemeClr>
            </a:solidFill>
          </a:ln>
        </p:spPr>
      </p:pic>
      <p:pic>
        <p:nvPicPr>
          <p:cNvPr id="7" name="Picture 6">
            <a:extLst>
              <a:ext uri="{FF2B5EF4-FFF2-40B4-BE49-F238E27FC236}">
                <a16:creationId xmlns="" xmlns:a16="http://schemas.microsoft.com/office/drawing/2014/main" id="{7E17B40B-2711-427A-99EE-3922E211F64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42507" y="7619173"/>
            <a:ext cx="1974418" cy="1064637"/>
          </a:xfrm>
          <a:prstGeom prst="rect">
            <a:avLst/>
          </a:prstGeom>
        </p:spPr>
      </p:pic>
      <p:pic>
        <p:nvPicPr>
          <p:cNvPr id="27" name="Picture 26">
            <a:extLst>
              <a:ext uri="{FF2B5EF4-FFF2-40B4-BE49-F238E27FC236}">
                <a16:creationId xmlns="" xmlns:a16="http://schemas.microsoft.com/office/drawing/2014/main" id="{901AEE8C-F6E6-434F-BF02-BE908C1A9E3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99770" y="8902831"/>
            <a:ext cx="4961512" cy="616050"/>
          </a:xfrm>
          <a:prstGeom prst="rect">
            <a:avLst/>
          </a:prstGeom>
          <a:ln>
            <a:solidFill>
              <a:schemeClr val="bg1">
                <a:lumMod val="75000"/>
              </a:schemeClr>
            </a:solidFill>
          </a:ln>
        </p:spPr>
      </p:pic>
      <p:sp>
        <p:nvSpPr>
          <p:cNvPr id="33" name="TextBox 32">
            <a:extLst>
              <a:ext uri="{FF2B5EF4-FFF2-40B4-BE49-F238E27FC236}">
                <a16:creationId xmlns="" xmlns:a16="http://schemas.microsoft.com/office/drawing/2014/main" id="{53537450-D27B-4FCA-A1C8-B61BC65DDF56}"/>
              </a:ext>
            </a:extLst>
          </p:cNvPr>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6</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33">
            <a:extLst>
              <a:ext uri="{FF2B5EF4-FFF2-40B4-BE49-F238E27FC236}">
                <a16:creationId xmlns="" xmlns:a16="http://schemas.microsoft.com/office/drawing/2014/main" id="{8CC60637-45AB-4181-91C5-8C696F2F111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416251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76878BD-2F33-4D98-8C6D-6CB23E529435}"/>
              </a:ext>
            </a:extLst>
          </p:cNvPr>
          <p:cNvSpPr/>
          <p:nvPr/>
        </p:nvSpPr>
        <p:spPr>
          <a:xfrm>
            <a:off x="399841" y="342795"/>
            <a:ext cx="16883268" cy="1107996"/>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…And Continue Today</a:t>
            </a:r>
          </a:p>
        </p:txBody>
      </p:sp>
      <p:sp>
        <p:nvSpPr>
          <p:cNvPr id="48" name="TextBox 47">
            <a:extLst>
              <a:ext uri="{FF2B5EF4-FFF2-40B4-BE49-F238E27FC236}">
                <a16:creationId xmlns="" xmlns:a16="http://schemas.microsoft.com/office/drawing/2014/main" id="{1F9F125B-ED29-4738-90CF-427ACA9BA3DE}"/>
              </a:ext>
            </a:extLst>
          </p:cNvPr>
          <p:cNvSpPr txBox="1"/>
          <p:nvPr/>
        </p:nvSpPr>
        <p:spPr>
          <a:xfrm>
            <a:off x="270659" y="5796992"/>
            <a:ext cx="4883273" cy="584775"/>
          </a:xfrm>
          <a:prstGeom prst="rect">
            <a:avLst/>
          </a:prstGeom>
          <a:solidFill>
            <a:srgbClr val="00A9AC"/>
          </a:solidFill>
          <a:ln>
            <a:solidFill>
              <a:schemeClr val="bg1"/>
            </a:solidFill>
          </a:ln>
          <a:effectLst>
            <a:reflection blurRad="6350" stA="52000" endA="300" endPos="35000" dir="5400000" sy="-100000" algn="bl" rotWithShape="0"/>
          </a:effectLst>
        </p:spPr>
        <p:txBody>
          <a:bodyPr wrap="square" rtlCol="0">
            <a:spAutoFit/>
          </a:bodyPr>
          <a:lstStyle>
            <a:defPPr>
              <a:defRPr lang="en-US"/>
            </a:defPPr>
            <a:lvl1pPr algn="ctr">
              <a:defRPr sz="3200" b="1"/>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February</a:t>
            </a:r>
          </a:p>
        </p:txBody>
      </p:sp>
      <p:sp>
        <p:nvSpPr>
          <p:cNvPr id="49" name="TextBox 48">
            <a:extLst>
              <a:ext uri="{FF2B5EF4-FFF2-40B4-BE49-F238E27FC236}">
                <a16:creationId xmlns="" xmlns:a16="http://schemas.microsoft.com/office/drawing/2014/main" id="{6FD644CD-2857-47B1-A0FF-1B4042833E64}"/>
              </a:ext>
            </a:extLst>
          </p:cNvPr>
          <p:cNvSpPr txBox="1"/>
          <p:nvPr/>
        </p:nvSpPr>
        <p:spPr>
          <a:xfrm>
            <a:off x="270659" y="4358953"/>
            <a:ext cx="23855434" cy="769441"/>
          </a:xfrm>
          <a:prstGeom prst="rect">
            <a:avLst/>
          </a:prstGeom>
          <a:solidFill>
            <a:srgbClr val="00A9AC"/>
          </a:solidFill>
          <a:ln>
            <a:solidFill>
              <a:schemeClr val="bg1"/>
            </a:solidFill>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algn="ctr">
              <a:defRPr sz="4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33" name="TextBox 32">
            <a:extLst>
              <a:ext uri="{FF2B5EF4-FFF2-40B4-BE49-F238E27FC236}">
                <a16:creationId xmlns="" xmlns:a16="http://schemas.microsoft.com/office/drawing/2014/main" id="{53537450-D27B-4FCA-A1C8-B61BC65DDF56}"/>
              </a:ext>
            </a:extLst>
          </p:cNvPr>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a:ea typeface="+mn-ea"/>
                <a:cs typeface="Trebuchet MS"/>
              </a:rPr>
              <a:t>7</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33">
            <a:extLst>
              <a:ext uri="{FF2B5EF4-FFF2-40B4-BE49-F238E27FC236}">
                <a16:creationId xmlns="" xmlns:a16="http://schemas.microsoft.com/office/drawing/2014/main" id="{8CC60637-45AB-4181-91C5-8C696F2F11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grpSp>
        <p:nvGrpSpPr>
          <p:cNvPr id="13" name="Group 12">
            <a:extLst>
              <a:ext uri="{FF2B5EF4-FFF2-40B4-BE49-F238E27FC236}">
                <a16:creationId xmlns="" xmlns:a16="http://schemas.microsoft.com/office/drawing/2014/main" id="{0C73B539-D8D6-4E54-B04D-03A7FFF01949}"/>
              </a:ext>
            </a:extLst>
          </p:cNvPr>
          <p:cNvGrpSpPr/>
          <p:nvPr/>
        </p:nvGrpSpPr>
        <p:grpSpPr>
          <a:xfrm>
            <a:off x="1853514" y="8880295"/>
            <a:ext cx="3392185" cy="1548612"/>
            <a:chOff x="2780526" y="10052954"/>
            <a:chExt cx="3076833" cy="1265603"/>
          </a:xfrm>
        </p:grpSpPr>
        <p:pic>
          <p:nvPicPr>
            <p:cNvPr id="9" name="Picture 8">
              <a:extLst>
                <a:ext uri="{FF2B5EF4-FFF2-40B4-BE49-F238E27FC236}">
                  <a16:creationId xmlns="" xmlns:a16="http://schemas.microsoft.com/office/drawing/2014/main" id="{EAFB5740-5CD7-453B-980F-5256C7DD15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0526" y="10345338"/>
              <a:ext cx="3076833" cy="973219"/>
            </a:xfrm>
            <a:prstGeom prst="rect">
              <a:avLst/>
            </a:prstGeom>
          </p:spPr>
        </p:pic>
        <p:pic>
          <p:nvPicPr>
            <p:cNvPr id="32" name="Picture 31">
              <a:extLst>
                <a:ext uri="{FF2B5EF4-FFF2-40B4-BE49-F238E27FC236}">
                  <a16:creationId xmlns="" xmlns:a16="http://schemas.microsoft.com/office/drawing/2014/main" id="{F58EB61D-236C-4CD8-9A83-E1799AB6AF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80526" y="10052954"/>
              <a:ext cx="1470455" cy="292384"/>
            </a:xfrm>
            <a:prstGeom prst="rect">
              <a:avLst/>
            </a:prstGeom>
          </p:spPr>
        </p:pic>
      </p:grpSp>
      <p:grpSp>
        <p:nvGrpSpPr>
          <p:cNvPr id="15" name="Group 14">
            <a:extLst>
              <a:ext uri="{FF2B5EF4-FFF2-40B4-BE49-F238E27FC236}">
                <a16:creationId xmlns="" xmlns:a16="http://schemas.microsoft.com/office/drawing/2014/main" id="{7DF20A1C-D9A1-4B94-87BF-A057F958DB84}"/>
              </a:ext>
            </a:extLst>
          </p:cNvPr>
          <p:cNvGrpSpPr/>
          <p:nvPr/>
        </p:nvGrpSpPr>
        <p:grpSpPr>
          <a:xfrm>
            <a:off x="399841" y="6858000"/>
            <a:ext cx="4522573" cy="1627312"/>
            <a:chOff x="7414054" y="8238043"/>
            <a:chExt cx="4522573" cy="1627312"/>
          </a:xfrm>
        </p:grpSpPr>
        <p:pic>
          <p:nvPicPr>
            <p:cNvPr id="14" name="Picture 13">
              <a:extLst>
                <a:ext uri="{FF2B5EF4-FFF2-40B4-BE49-F238E27FC236}">
                  <a16:creationId xmlns="" xmlns:a16="http://schemas.microsoft.com/office/drawing/2014/main" id="{BA609A11-C181-4E42-A1FB-2560A0D3748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14054" y="8587606"/>
              <a:ext cx="4522573" cy="1277749"/>
            </a:xfrm>
            <a:prstGeom prst="rect">
              <a:avLst/>
            </a:prstGeom>
          </p:spPr>
        </p:pic>
        <p:pic>
          <p:nvPicPr>
            <p:cNvPr id="35" name="Picture 34">
              <a:extLst>
                <a:ext uri="{FF2B5EF4-FFF2-40B4-BE49-F238E27FC236}">
                  <a16:creationId xmlns="" xmlns:a16="http://schemas.microsoft.com/office/drawing/2014/main" id="{0E2C15CA-B90B-4DC0-A496-E0FF102546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14054" y="8238043"/>
              <a:ext cx="2211859" cy="349563"/>
            </a:xfrm>
            <a:prstGeom prst="rect">
              <a:avLst/>
            </a:prstGeom>
          </p:spPr>
        </p:pic>
      </p:grpSp>
    </p:spTree>
    <p:extLst>
      <p:ext uri="{BB962C8B-B14F-4D97-AF65-F5344CB8AC3E}">
        <p14:creationId xmlns:p14="http://schemas.microsoft.com/office/powerpoint/2010/main" val="959697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E379254-A9BF-47C6-9928-9975FB9A4FEE}"/>
              </a:ext>
            </a:extLst>
          </p:cNvPr>
          <p:cNvSpPr/>
          <p:nvPr/>
        </p:nvSpPr>
        <p:spPr>
          <a:xfrm>
            <a:off x="0" y="0"/>
            <a:ext cx="10240480" cy="13716000"/>
          </a:xfrm>
          <a:prstGeom prst="rect">
            <a:avLst/>
          </a:prstGeom>
          <a:solidFill>
            <a:srgbClr val="0BAAAD"/>
          </a:solidFill>
          <a:ln>
            <a:solidFill>
              <a:srgbClr val="0BAAA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 xmlns:a16="http://schemas.microsoft.com/office/drawing/2014/main" id="{3A0A6407-E125-44F6-AEFB-5040199774D7}"/>
              </a:ext>
            </a:extLst>
          </p:cNvPr>
          <p:cNvGrpSpPr/>
          <p:nvPr/>
        </p:nvGrpSpPr>
        <p:grpSpPr>
          <a:xfrm>
            <a:off x="10814467" y="1738366"/>
            <a:ext cx="6894990" cy="2926550"/>
            <a:chOff x="5372097" y="5111737"/>
            <a:chExt cx="3615609" cy="884879"/>
          </a:xfrm>
        </p:grpSpPr>
        <p:pic>
          <p:nvPicPr>
            <p:cNvPr id="6" name="Picture 5"/>
            <p:cNvPicPr>
              <a:picLocks noChangeAspect="1"/>
            </p:cNvPicPr>
            <p:nvPr/>
          </p:nvPicPr>
          <p:blipFill>
            <a:blip r:embed="rId3"/>
            <a:stretch>
              <a:fillRect/>
            </a:stretch>
          </p:blipFill>
          <p:spPr>
            <a:xfrm>
              <a:off x="5372097" y="5280916"/>
              <a:ext cx="3615609" cy="715700"/>
            </a:xfrm>
            <a:prstGeom prst="rect">
              <a:avLst/>
            </a:prstGeom>
          </p:spPr>
        </p:pic>
        <p:pic>
          <p:nvPicPr>
            <p:cNvPr id="2" name="Picture 1"/>
            <p:cNvPicPr>
              <a:picLocks noChangeAspect="1"/>
            </p:cNvPicPr>
            <p:nvPr/>
          </p:nvPicPr>
          <p:blipFill>
            <a:blip r:embed="rId4"/>
            <a:stretch>
              <a:fillRect/>
            </a:stretch>
          </p:blipFill>
          <p:spPr>
            <a:xfrm>
              <a:off x="6128030" y="5111737"/>
              <a:ext cx="2103746" cy="218114"/>
            </a:xfrm>
            <a:prstGeom prst="rect">
              <a:avLst/>
            </a:prstGeom>
          </p:spPr>
        </p:pic>
      </p:grpSp>
      <p:grpSp>
        <p:nvGrpSpPr>
          <p:cNvPr id="14" name="Group 13">
            <a:extLst>
              <a:ext uri="{FF2B5EF4-FFF2-40B4-BE49-F238E27FC236}">
                <a16:creationId xmlns="" xmlns:a16="http://schemas.microsoft.com/office/drawing/2014/main" id="{90747BF3-78B0-4E0E-A48A-219BA6D34D58}"/>
              </a:ext>
            </a:extLst>
          </p:cNvPr>
          <p:cNvGrpSpPr/>
          <p:nvPr/>
        </p:nvGrpSpPr>
        <p:grpSpPr>
          <a:xfrm>
            <a:off x="17772376" y="6188896"/>
            <a:ext cx="6150666" cy="1706236"/>
            <a:chOff x="5390524" y="4129592"/>
            <a:chExt cx="3597184" cy="894092"/>
          </a:xfrm>
        </p:grpSpPr>
        <p:pic>
          <p:nvPicPr>
            <p:cNvPr id="3" name="Picture 2"/>
            <p:cNvPicPr>
              <a:picLocks noChangeAspect="1"/>
            </p:cNvPicPr>
            <p:nvPr/>
          </p:nvPicPr>
          <p:blipFill>
            <a:blip r:embed="rId5"/>
            <a:stretch>
              <a:fillRect/>
            </a:stretch>
          </p:blipFill>
          <p:spPr>
            <a:xfrm>
              <a:off x="5390524" y="4506645"/>
              <a:ext cx="3597184" cy="517039"/>
            </a:xfrm>
            <a:prstGeom prst="rect">
              <a:avLst/>
            </a:prstGeom>
          </p:spPr>
        </p:pic>
        <p:pic>
          <p:nvPicPr>
            <p:cNvPr id="7" name="Picture 6"/>
            <p:cNvPicPr>
              <a:picLocks noChangeAspect="1"/>
            </p:cNvPicPr>
            <p:nvPr/>
          </p:nvPicPr>
          <p:blipFill>
            <a:blip r:embed="rId6"/>
            <a:stretch>
              <a:fillRect/>
            </a:stretch>
          </p:blipFill>
          <p:spPr>
            <a:xfrm>
              <a:off x="6535733" y="4129592"/>
              <a:ext cx="1338223" cy="302994"/>
            </a:xfrm>
            <a:prstGeom prst="rect">
              <a:avLst/>
            </a:prstGeom>
          </p:spPr>
        </p:pic>
      </p:grpSp>
      <p:grpSp>
        <p:nvGrpSpPr>
          <p:cNvPr id="13" name="Group 12">
            <a:extLst>
              <a:ext uri="{FF2B5EF4-FFF2-40B4-BE49-F238E27FC236}">
                <a16:creationId xmlns="" xmlns:a16="http://schemas.microsoft.com/office/drawing/2014/main" id="{ACE92B27-48D5-400E-99C9-45C143900457}"/>
              </a:ext>
            </a:extLst>
          </p:cNvPr>
          <p:cNvGrpSpPr/>
          <p:nvPr/>
        </p:nvGrpSpPr>
        <p:grpSpPr>
          <a:xfrm>
            <a:off x="11595955" y="10192283"/>
            <a:ext cx="4671938" cy="2377360"/>
            <a:chOff x="7365582" y="3195377"/>
            <a:chExt cx="1732388" cy="931955"/>
          </a:xfrm>
        </p:grpSpPr>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5582" y="3581177"/>
              <a:ext cx="1732388" cy="546155"/>
            </a:xfrm>
            <a:prstGeom prst="rect">
              <a:avLst/>
            </a:prstGeom>
          </p:spPr>
        </p:pic>
        <p:pic>
          <p:nvPicPr>
            <p:cNvPr id="9" name="Picture 8"/>
            <p:cNvPicPr>
              <a:picLocks noChangeAspect="1"/>
            </p:cNvPicPr>
            <p:nvPr/>
          </p:nvPicPr>
          <p:blipFill>
            <a:blip r:embed="rId8"/>
            <a:stretch>
              <a:fillRect/>
            </a:stretch>
          </p:blipFill>
          <p:spPr>
            <a:xfrm>
              <a:off x="7737640" y="3195377"/>
              <a:ext cx="914975" cy="325325"/>
            </a:xfrm>
            <a:prstGeom prst="rect">
              <a:avLst/>
            </a:prstGeom>
          </p:spPr>
        </p:pic>
      </p:grpSp>
      <p:grpSp>
        <p:nvGrpSpPr>
          <p:cNvPr id="12" name="Group 11">
            <a:extLst>
              <a:ext uri="{FF2B5EF4-FFF2-40B4-BE49-F238E27FC236}">
                <a16:creationId xmlns="" xmlns:a16="http://schemas.microsoft.com/office/drawing/2014/main" id="{DC96DCD6-AFF7-4F3C-909F-1928FA7A9347}"/>
              </a:ext>
            </a:extLst>
          </p:cNvPr>
          <p:cNvGrpSpPr/>
          <p:nvPr/>
        </p:nvGrpSpPr>
        <p:grpSpPr>
          <a:xfrm>
            <a:off x="18328736" y="2099049"/>
            <a:ext cx="5531387" cy="1863356"/>
            <a:chOff x="4937261" y="3554116"/>
            <a:chExt cx="2242641" cy="508090"/>
          </a:xfrm>
        </p:grpSpPr>
        <p:pic>
          <p:nvPicPr>
            <p:cNvPr id="10" name="Picture 9"/>
            <p:cNvPicPr>
              <a:picLocks noChangeAspect="1"/>
            </p:cNvPicPr>
            <p:nvPr/>
          </p:nvPicPr>
          <p:blipFill>
            <a:blip r:embed="rId9"/>
            <a:stretch>
              <a:fillRect/>
            </a:stretch>
          </p:blipFill>
          <p:spPr>
            <a:xfrm>
              <a:off x="4940299" y="3695982"/>
              <a:ext cx="2239603" cy="366224"/>
            </a:xfrm>
            <a:prstGeom prst="rect">
              <a:avLst/>
            </a:prstGeom>
          </p:spPr>
        </p:pic>
        <p:pic>
          <p:nvPicPr>
            <p:cNvPr id="11" name="Picture 10"/>
            <p:cNvPicPr>
              <a:picLocks noChangeAspect="1"/>
            </p:cNvPicPr>
            <p:nvPr/>
          </p:nvPicPr>
          <p:blipFill>
            <a:blip r:embed="rId10"/>
            <a:stretch>
              <a:fillRect/>
            </a:stretch>
          </p:blipFill>
          <p:spPr>
            <a:xfrm>
              <a:off x="4937261" y="3554116"/>
              <a:ext cx="931368" cy="138715"/>
            </a:xfrm>
            <a:prstGeom prst="rect">
              <a:avLst/>
            </a:prstGeom>
          </p:spPr>
        </p:pic>
      </p:grpSp>
      <p:sp>
        <p:nvSpPr>
          <p:cNvPr id="29" name="Title 1">
            <a:extLst>
              <a:ext uri="{FF2B5EF4-FFF2-40B4-BE49-F238E27FC236}">
                <a16:creationId xmlns="" xmlns:a16="http://schemas.microsoft.com/office/drawing/2014/main" id="{2CC1236A-D8D3-42F9-A9BB-7B0A177B55AE}"/>
              </a:ext>
            </a:extLst>
          </p:cNvPr>
          <p:cNvSpPr>
            <a:spLocks noGrp="1"/>
          </p:cNvSpPr>
          <p:nvPr>
            <p:ph type="ctrTitle"/>
          </p:nvPr>
        </p:nvSpPr>
        <p:spPr>
          <a:xfrm>
            <a:off x="368181" y="3487293"/>
            <a:ext cx="9578252" cy="5552142"/>
          </a:xfrm>
          <a:prstGeom prst="rect">
            <a:avLst/>
          </a:prstGeom>
        </p:spPr>
        <p:txBody>
          <a:bodyPr>
            <a:noAutofit/>
          </a:bodyPr>
          <a:lstStyle/>
          <a:p>
            <a:pPr algn="l"/>
            <a:r>
              <a:rPr lang="en-US" sz="4800" dirty="0">
                <a:solidFill>
                  <a:schemeClr val="bg1"/>
                </a:solidFill>
                <a:latin typeface="Trebuchet MS" panose="020B0603020202020204" pitchFamily="34" charset="0"/>
              </a:rPr>
              <a:t>Further Contributing To A Toxic Environment Are Inappropriate, Offensive And Lewd User Comments </a:t>
            </a:r>
          </a:p>
        </p:txBody>
      </p:sp>
      <p:sp>
        <p:nvSpPr>
          <p:cNvPr id="19" name="Rectangle 18">
            <a:extLst>
              <a:ext uri="{FF2B5EF4-FFF2-40B4-BE49-F238E27FC236}">
                <a16:creationId xmlns="" xmlns:a16="http://schemas.microsoft.com/office/drawing/2014/main" id="{3B930582-6566-420D-97A1-B7983D7CFB90}"/>
              </a:ext>
            </a:extLst>
          </p:cNvPr>
          <p:cNvSpPr/>
          <p:nvPr/>
        </p:nvSpPr>
        <p:spPr>
          <a:xfrm>
            <a:off x="11266643" y="10054100"/>
            <a:ext cx="8077778" cy="430887"/>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a:ea typeface="+mn-ea"/>
                <a:cs typeface="+mn-cs"/>
              </a:rPr>
              <a:t> </a:t>
            </a:r>
          </a:p>
        </p:txBody>
      </p:sp>
      <p:pic>
        <p:nvPicPr>
          <p:cNvPr id="21" name="Picture 20">
            <a:extLst>
              <a:ext uri="{FF2B5EF4-FFF2-40B4-BE49-F238E27FC236}">
                <a16:creationId xmlns="" xmlns:a16="http://schemas.microsoft.com/office/drawing/2014/main" id="{31C68F81-2785-4F18-9722-D6EE2D397757}"/>
              </a:ext>
            </a:extLst>
          </p:cNvPr>
          <p:cNvPicPr>
            <a:picLocks noChangeAspect="1"/>
          </p:cNvPicPr>
          <p:nvPr/>
        </p:nvPicPr>
        <p:blipFill>
          <a:blip r:embed="rId11"/>
          <a:stretch>
            <a:fillRect/>
          </a:stretch>
        </p:blipFill>
        <p:spPr>
          <a:xfrm>
            <a:off x="10759856" y="5055858"/>
            <a:ext cx="6235149" cy="1863356"/>
          </a:xfrm>
          <a:prstGeom prst="rect">
            <a:avLst/>
          </a:prstGeom>
        </p:spPr>
      </p:pic>
      <p:sp>
        <p:nvSpPr>
          <p:cNvPr id="17" name="Speech Bubble: Oval 16">
            <a:extLst>
              <a:ext uri="{FF2B5EF4-FFF2-40B4-BE49-F238E27FC236}">
                <a16:creationId xmlns="" xmlns:a16="http://schemas.microsoft.com/office/drawing/2014/main" id="{A3CBA279-B2E7-4070-9C0F-CC2FCE0249A5}"/>
              </a:ext>
            </a:extLst>
          </p:cNvPr>
          <p:cNvSpPr/>
          <p:nvPr/>
        </p:nvSpPr>
        <p:spPr>
          <a:xfrm>
            <a:off x="15573653" y="9851612"/>
            <a:ext cx="8813522" cy="2490125"/>
          </a:xfrm>
          <a:prstGeom prst="wedgeEllipseCallout">
            <a:avLst>
              <a:gd name="adj1" fmla="val -52388"/>
              <a:gd name="adj2" fmla="val 71332"/>
            </a:avLst>
          </a:prstGeom>
          <a:noFill/>
          <a:ln>
            <a:noFill/>
          </a:ln>
          <a:effectLst>
            <a:glow rad="1397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YouTube’s comment section is one of the internet’s most infamous cesspools, much to the company’s chagrin.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 Polygon</a:t>
            </a:r>
          </a:p>
        </p:txBody>
      </p:sp>
      <p:sp>
        <p:nvSpPr>
          <p:cNvPr id="4" name="TextBox 3">
            <a:extLst>
              <a:ext uri="{FF2B5EF4-FFF2-40B4-BE49-F238E27FC236}">
                <a16:creationId xmlns="" xmlns:a16="http://schemas.microsoft.com/office/drawing/2014/main" id="{E0F4FA65-DDE5-4EFB-8474-420BF6318CA5}"/>
              </a:ext>
            </a:extLst>
          </p:cNvPr>
          <p:cNvSpPr txBox="1"/>
          <p:nvPr/>
        </p:nvSpPr>
        <p:spPr>
          <a:xfrm>
            <a:off x="16441613" y="9596896"/>
            <a:ext cx="657552" cy="1446550"/>
          </a:xfrm>
          <a:prstGeom prst="rect">
            <a:avLst/>
          </a:prstGeom>
          <a:noFill/>
        </p:spPr>
        <p:txBody>
          <a:bodyPr wrap="non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TextBox 19">
            <a:extLst>
              <a:ext uri="{FF2B5EF4-FFF2-40B4-BE49-F238E27FC236}">
                <a16:creationId xmlns="" xmlns:a16="http://schemas.microsoft.com/office/drawing/2014/main" id="{5D01033B-7314-4C18-B91C-C953F3C390D1}"/>
              </a:ext>
            </a:extLst>
          </p:cNvPr>
          <p:cNvSpPr txBox="1"/>
          <p:nvPr/>
        </p:nvSpPr>
        <p:spPr>
          <a:xfrm>
            <a:off x="23749531" y="13113434"/>
            <a:ext cx="1100676"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85000"/>
                  </a:prstClr>
                </a:solidFill>
                <a:effectLst/>
                <a:uLnTx/>
                <a:uFillTx/>
                <a:latin typeface="Trebuchet MS"/>
                <a:ea typeface="+mn-ea"/>
                <a:cs typeface="Trebuchet MS"/>
              </a:rPr>
              <a:t>8</a:t>
            </a:r>
            <a:endParaRPr kumimoji="0" lang="en-US" sz="36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pic>
        <p:nvPicPr>
          <p:cNvPr id="22" name="Picture 21">
            <a:extLst>
              <a:ext uri="{FF2B5EF4-FFF2-40B4-BE49-F238E27FC236}">
                <a16:creationId xmlns="" xmlns:a16="http://schemas.microsoft.com/office/drawing/2014/main" id="{348CDBBD-7B86-458E-89D3-6C2644E8BF7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grpSp>
        <p:nvGrpSpPr>
          <p:cNvPr id="18" name="Group 17">
            <a:extLst>
              <a:ext uri="{FF2B5EF4-FFF2-40B4-BE49-F238E27FC236}">
                <a16:creationId xmlns="" xmlns:a16="http://schemas.microsoft.com/office/drawing/2014/main" id="{131BC646-1C3D-4618-A188-A32F31607171}"/>
              </a:ext>
            </a:extLst>
          </p:cNvPr>
          <p:cNvGrpSpPr/>
          <p:nvPr/>
        </p:nvGrpSpPr>
        <p:grpSpPr>
          <a:xfrm>
            <a:off x="10718805" y="7809937"/>
            <a:ext cx="7693152" cy="1720672"/>
            <a:chOff x="10415386" y="7799090"/>
            <a:chExt cx="7693152" cy="1720672"/>
          </a:xfrm>
        </p:grpSpPr>
        <p:pic>
          <p:nvPicPr>
            <p:cNvPr id="16" name="Picture 15">
              <a:extLst>
                <a:ext uri="{FF2B5EF4-FFF2-40B4-BE49-F238E27FC236}">
                  <a16:creationId xmlns="" xmlns:a16="http://schemas.microsoft.com/office/drawing/2014/main" id="{DE59507F-890F-43DA-8D38-3036E3EA893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415386" y="8377308"/>
              <a:ext cx="7693152" cy="1142454"/>
            </a:xfrm>
            <a:prstGeom prst="rect">
              <a:avLst/>
            </a:prstGeom>
          </p:spPr>
        </p:pic>
        <p:pic>
          <p:nvPicPr>
            <p:cNvPr id="23" name="Picture 22">
              <a:extLst>
                <a:ext uri="{FF2B5EF4-FFF2-40B4-BE49-F238E27FC236}">
                  <a16:creationId xmlns="" xmlns:a16="http://schemas.microsoft.com/office/drawing/2014/main" id="{80422CF2-D953-4241-B500-0551C71DC91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041000" y="7799090"/>
              <a:ext cx="2103201" cy="578218"/>
            </a:xfrm>
            <a:prstGeom prst="rect">
              <a:avLst/>
            </a:prstGeom>
          </p:spPr>
        </p:pic>
      </p:grpSp>
    </p:spTree>
    <p:extLst>
      <p:ext uri="{BB962C8B-B14F-4D97-AF65-F5344CB8AC3E}">
        <p14:creationId xmlns:p14="http://schemas.microsoft.com/office/powerpoint/2010/main" val="3051781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791198"/>
            <a:ext cx="16489191" cy="3822192"/>
          </a:xfrm>
          <a:prstGeom prst="rect">
            <a:avLst/>
          </a:prstGeom>
          <a:solidFill>
            <a:srgbClr val="00A9AC">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srgbClr val="00A9AC"/>
              </a:solidFill>
              <a:effectLst/>
              <a:uLnTx/>
              <a:uFillTx/>
              <a:latin typeface="Trebuchet MS" panose="020B0603020202020204" pitchFamily="34" charset="0"/>
            </a:endParaRPr>
          </a:p>
        </p:txBody>
      </p:sp>
      <p:sp>
        <p:nvSpPr>
          <p:cNvPr id="9" name="TextBox 8"/>
          <p:cNvSpPr txBox="1"/>
          <p:nvPr/>
        </p:nvSpPr>
        <p:spPr>
          <a:xfrm>
            <a:off x="295231" y="6600430"/>
            <a:ext cx="14489028" cy="2068771"/>
          </a:xfrm>
          <a:prstGeom prst="rect">
            <a:avLst/>
          </a:prstGeom>
          <a:noFill/>
        </p:spPr>
        <p:txBody>
          <a:bodyPr wrap="square" rtlCol="0">
            <a:spAutoFit/>
          </a:bodyPr>
          <a:lstStyle/>
          <a:p>
            <a:pPr defTabSz="914400">
              <a:lnSpc>
                <a:spcPts val="7600"/>
              </a:lnSpc>
              <a:defRPr/>
            </a:pPr>
            <a:r>
              <a:rPr lang="en-US" sz="8000" spc="-200" dirty="0">
                <a:solidFill>
                  <a:schemeClr val="bg1"/>
                </a:solidFill>
                <a:latin typeface="Trebuchet MS" panose="020B0603020202020204" pitchFamily="34" charset="0"/>
              </a:rPr>
              <a:t>Why A Brand Safe Environment Matters</a:t>
            </a:r>
          </a:p>
        </p:txBody>
      </p:sp>
      <p:pic>
        <p:nvPicPr>
          <p:cNvPr id="5" name="Picture 4">
            <a:extLst>
              <a:ext uri="{FF2B5EF4-FFF2-40B4-BE49-F238E27FC236}">
                <a16:creationId xmlns="" xmlns:a16="http://schemas.microsoft.com/office/drawing/2014/main" id="{85C30349-23F5-4098-BD7F-F2CB38C0E7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59084" y="13299917"/>
            <a:ext cx="5861685" cy="323850"/>
          </a:xfrm>
          <a:prstGeom prst="rect">
            <a:avLst/>
          </a:prstGeom>
        </p:spPr>
      </p:pic>
    </p:spTree>
    <p:extLst>
      <p:ext uri="{BB962C8B-B14F-4D97-AF65-F5344CB8AC3E}">
        <p14:creationId xmlns:p14="http://schemas.microsoft.com/office/powerpoint/2010/main" val="92005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TotalTime>
  <Words>4551</Words>
  <Application>Microsoft Office PowerPoint</Application>
  <PresentationFormat>Custom</PresentationFormat>
  <Paragraphs>469</Paragraphs>
  <Slides>44</Slides>
  <Notes>21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44</vt:i4>
      </vt:variant>
    </vt:vector>
  </HeadingPairs>
  <TitlesOfParts>
    <vt:vector size="53" baseType="lpstr">
      <vt:lpstr>Arial</vt:lpstr>
      <vt:lpstr>Calibri</vt:lpstr>
      <vt:lpstr>ExchangeBook</vt:lpstr>
      <vt:lpstr>Times New Roman</vt:lpstr>
      <vt:lpstr>Trebuchet MS</vt:lpstr>
      <vt:lpstr>Office Theme</vt:lpstr>
      <vt:lpstr>4_Custom Design</vt:lpstr>
      <vt:lpstr>Custom Design</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Contributing To A Toxic Environment Are Inappropriate, Offensive And Lewd User Comments </vt:lpstr>
      <vt:lpstr>PowerPoint Presentation</vt:lpstr>
      <vt:lpstr>PowerPoint Presentation</vt:lpstr>
      <vt:lpstr>PowerPoint Presentation</vt:lpstr>
      <vt:lpstr>PowerPoint Presentation</vt:lpstr>
      <vt:lpstr>Similarly, YouTube Has Repeatedly Struggled To Fix The Comments Section</vt:lpstr>
      <vt:lpstr>PowerPoint Presentation</vt:lpstr>
      <vt:lpstr>PowerPoint Presentation</vt:lpstr>
      <vt:lpstr>PowerPoint Presentation</vt:lpstr>
      <vt:lpstr>The YouTube Content Structure Includes Multi-Channel Networks (MCNs), Channels, and Videos</vt:lpstr>
      <vt:lpstr>PowerPoint Presentation</vt:lpstr>
      <vt:lpstr>Additionally, Out Of 50 Million Channels, Only .04% Of YouTube MCNs/Channels Are comScore Measured</vt:lpstr>
      <vt:lpstr>PowerPoint Presentation</vt:lpstr>
      <vt:lpstr>PowerPoint Presentation</vt:lpstr>
      <vt:lpstr>The Issue Is That These Long-Tail Channels Are Highly Likely To Be User Generated Content And Therefore Can Potentially Present Brand Safety Concerns</vt:lpstr>
      <vt:lpstr>While these long tail, UGC channels create an environment ripe for brand safety issues, the problems extend to YouTube’s premium content as well.  The lack of transparency into YouTube’s most desirable inventory, coupled with the relative creative autonomy of top channels and influencers, contributes to an uncertain content environment for advertisers.</vt:lpstr>
      <vt:lpstr>Details on the channels – including basic information such as a current list of channels within each vertical – are not publicly available </vt:lpstr>
      <vt:lpstr>Marketers pay a premium for a brand-building, brand-safe environment, however that is not always what they get </vt:lpstr>
      <vt:lpstr>Similarly, the top YouTube influencers adhere to varying degrees of brand safety or suitability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fact, TV show clips and film trailers are among the most popular content on YouTube, more than vlogger or celebrity videos</vt:lpstr>
      <vt:lpstr>PowerPoint Presentation</vt:lpstr>
      <vt:lpstr>PowerPoint Presentation</vt:lpstr>
      <vt:lpstr>PowerPoint Presentation</vt:lpstr>
      <vt:lpstr>YouTube TV: If You Can’t Beat ‘Em, Join ‘Em</vt:lpstr>
      <vt:lpstr>PowerPoint Presentation</vt:lpstr>
      <vt:lpstr>And Just Remember, Content Environment Matters To Consumers So It Should Definitely Matter To Marketers</vt:lpstr>
      <vt:lpstr>PowerPoint Presentation</vt:lpstr>
      <vt:lpstr>Lastly, Because YouTube Is Used As a Supplementary TV Destination,  It Also Houses A Massive Amount of TV/Film-Related Videos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199</cp:revision>
  <cp:lastPrinted>2018-10-17T15:50:21Z</cp:lastPrinted>
  <dcterms:created xsi:type="dcterms:W3CDTF">2018-08-15T21:18:21Z</dcterms:created>
  <dcterms:modified xsi:type="dcterms:W3CDTF">2019-05-29T15:15:54Z</dcterms:modified>
</cp:coreProperties>
</file>