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708" r:id="rId7"/>
  </p:sldMasterIdLst>
  <p:notesMasterIdLst>
    <p:notesMasterId r:id="rId25"/>
  </p:notesMasterIdLst>
  <p:sldIdLst>
    <p:sldId id="2144327818" r:id="rId8"/>
    <p:sldId id="2146846279" r:id="rId9"/>
    <p:sldId id="2144328358" r:id="rId10"/>
    <p:sldId id="2144328244" r:id="rId11"/>
    <p:sldId id="2147469640" r:id="rId12"/>
    <p:sldId id="2144328377" r:id="rId13"/>
    <p:sldId id="2144327831" r:id="rId14"/>
    <p:sldId id="2144328240" r:id="rId15"/>
    <p:sldId id="2144328351" r:id="rId16"/>
    <p:sldId id="2146846277" r:id="rId17"/>
    <p:sldId id="2146846276" r:id="rId18"/>
    <p:sldId id="2146846284" r:id="rId19"/>
    <p:sldId id="287" r:id="rId20"/>
    <p:sldId id="2147376425" r:id="rId21"/>
    <p:sldId id="2147469638" r:id="rId22"/>
    <p:sldId id="2147469639" r:id="rId23"/>
    <p:sldId id="2146846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F0141AB7-7F25-3C16-C77D-5FEA2DA4B116}" name="Karolina Guillen" initials="" userId="S::karolinaG@thevab.com::c1c08796-a0be-47c6-af52-5d31fd96ec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60"/>
    <a:srgbClr val="1F1A62"/>
    <a:srgbClr val="66C5AD"/>
    <a:srgbClr val="ED3C8D"/>
    <a:srgbClr val="00C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FA83D3-5EC4-4301-9FB1-1C72415E8F98}" v="1" dt="2024-09-16T18:16:53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7" autoAdjust="0"/>
  </p:normalViewPr>
  <p:slideViewPr>
    <p:cSldViewPr snapToGrid="0">
      <p:cViewPr varScale="1">
        <p:scale>
          <a:sx n="60" d="100"/>
          <a:sy n="60" d="100"/>
        </p:scale>
        <p:origin x="56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31277341041235"/>
          <c:y val="0.12809528918044211"/>
          <c:w val="0.68514072931381642"/>
          <c:h val="0.87190471081955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Light TV Viewers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Addressable + National Campaign</c:v>
                </c:pt>
                <c:pt idx="1">
                  <c:v>National Campaign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1-4B21-BC4F-C7032821F6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Medium TV Viewers</c:v>
                </c:pt>
              </c:strCache>
            </c:strRef>
          </c:tx>
          <c:spPr>
            <a:solidFill>
              <a:srgbClr val="00C0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Addressable + National Campaign</c:v>
                </c:pt>
                <c:pt idx="1">
                  <c:v>National Campaign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0.44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21-4B21-BC4F-C7032821F6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Heavy TV Viewers</c:v>
                </c:pt>
              </c:strCache>
            </c:strRef>
          </c:tx>
          <c:spPr>
            <a:solidFill>
              <a:srgbClr val="66C5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Addressable + National Campaign</c:v>
                </c:pt>
                <c:pt idx="1">
                  <c:v>National Campaign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21-4B21-BC4F-C7032821F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49136"/>
        <c:axId val="28747696"/>
      </c:barChart>
      <c:catAx>
        <c:axId val="28749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28747696"/>
        <c:crosses val="autoZero"/>
        <c:auto val="1"/>
        <c:lblAlgn val="ctr"/>
        <c:lblOffset val="100"/>
        <c:noMultiLvlLbl val="0"/>
      </c:catAx>
      <c:valAx>
        <c:axId val="287476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74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7810280036821"/>
          <c:y val="2.8514258925636609E-3"/>
          <c:w val="0.7411436975230048"/>
          <c:h val="0.10620766478058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879604418110678"/>
          <c:h val="0.87051404453719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Conversion Rate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7C-4B3F-A111-834B4EA4DEA5}"/>
              </c:ext>
            </c:extLst>
          </c:dPt>
          <c:cat>
            <c:strRef>
              <c:f>Sheet1!$A$2:$A$4</c:f>
              <c:strCache>
                <c:ptCount val="3"/>
                <c:pt idx="0">
                  <c:v>CR Benchmark (Fall/Holiday 2018)</c:v>
                </c:pt>
                <c:pt idx="1">
                  <c:v>CRL GTE</c:v>
                </c:pt>
                <c:pt idx="2">
                  <c:v>CRL Achieved</c:v>
                </c:pt>
              </c:strCache>
            </c:strRef>
          </c:cat>
          <c:val>
            <c:numRef>
              <c:f>Sheet1!$B$2:$B$4</c:f>
              <c:numCache>
                <c:formatCode>0.000%</c:formatCode>
                <c:ptCount val="3"/>
                <c:pt idx="0">
                  <c:v>4.4000000000000002E-4</c:v>
                </c:pt>
                <c:pt idx="1">
                  <c:v>4.8000000000000001E-4</c:v>
                </c:pt>
                <c:pt idx="2">
                  <c:v>7.9000000000000001E-4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7C-4B3F-A111-834B4EA4D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2960992"/>
        <c:axId val="569033024"/>
      </c:barChart>
      <c:catAx>
        <c:axId val="74296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569033024"/>
        <c:crosses val="autoZero"/>
        <c:auto val="1"/>
        <c:lblAlgn val="ctr"/>
        <c:lblOffset val="100"/>
        <c:noMultiLvlLbl val="0"/>
      </c:catAx>
      <c:valAx>
        <c:axId val="569033024"/>
        <c:scaling>
          <c:orientation val="minMax"/>
        </c:scaling>
        <c:delete val="1"/>
        <c:axPos val="l"/>
        <c:numFmt formatCode="0.000%" sourceLinked="1"/>
        <c:majorTickMark val="none"/>
        <c:minorTickMark val="none"/>
        <c:tickLblPos val="nextTo"/>
        <c:crossAx val="74296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5307A-69DD-40DF-8C4A-94DA0EE38BE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A980A-BAC9-4A75-8D0A-D4571203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1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1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99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98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90C92-B60E-82D3-FBDD-6BCE8545D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2DA7E-57DF-886E-36FD-CC8C7CA6D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F007E-360C-F4F1-B232-A42E9470E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A5E53-B227-8966-B105-890E86132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1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19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1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24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799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858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99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00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CDB7B-AC37-D147-0D60-7D4507041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A75AF-5D85-B506-4F7A-A5C8B95D0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0581-A8A8-0CA9-2B26-8854997C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1F76F-738B-DD36-9453-5AEDAAC8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BBAE2-F97E-0F22-FC36-564C83A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9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E570-D4E5-9244-B792-A02797B3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11CBE-080D-5E36-B297-59F422C2F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3013-EA92-E5DD-A4B8-9F8B761F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7139A-56F6-DCC9-7E73-F7810A9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99A2F-69D5-04E0-0859-FBFB3556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E9442-BE4B-C878-35E5-C94C68BE0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7A121-C936-4AB2-5554-50BED1A04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C7036-3E13-9B08-C11A-AEB958E9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46265-F6E1-916A-ADE9-744C212D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51A99-8712-7B3D-C15E-D7290134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3B6A-9170-41F2-83E0-84E5C33E8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A63F-0FE0-4BDC-AE12-9D8D6FC9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F80F-E793-4969-9D4A-0E188D75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91891-2CE0-4242-B58E-0E254360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FA62F-17CF-4F8A-B092-1E2954F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9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BDD8-689A-4CA8-842B-69E71563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C014-AE83-4CCB-9379-98013EAC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5DBB-D260-44E3-8655-A95F6538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984E-8901-44DC-8CC8-3E7E22DA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A88A-2ADF-44E9-A4F9-23897E4D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6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CDDC-1ADF-405D-9536-13A22AE9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70BE4-A12C-4120-968C-F8D4D77F0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A229B-A5A0-4FE8-B61F-2F9D5948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41E55-CEC4-47F7-80EE-11B0560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6CEB-505D-4CFE-8E50-624EE0A5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1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E058-33E4-4323-835C-3340FAE8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7F-343C-4EE5-9FD1-19071ACB6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78D-2211-436D-900A-DBE2582D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EDCD8-3F24-4427-9019-9D4FA6B0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AB73F-6E45-40AB-BF08-E167CD43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6E67-A250-4EDC-9105-B86B9B35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43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681E-0902-4320-86DE-A8051000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C469C-2D72-4038-9CF6-D051EC0A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44D26-866C-4C85-A022-095DE44D0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31586-6EE4-4A5E-A4F3-D501D22A1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A6C2F-797B-4994-B71D-E49C42FB8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1CD3A-96D1-4D07-BE8D-27F100E6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DAAE6-4E43-49E3-BCDD-66B234F4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6B994-AABD-4D75-A41C-07FFBEE7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4398-2AA9-4E18-A430-B3D364DE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BDD90-3B51-4289-8F90-93158DBB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F925A-6C4A-4F58-96DE-5354131D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08322-AB34-469D-B14B-BA109BBE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94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C340-7859-4BA4-8B7F-CB0BDDA6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74693-A5AA-4A8D-BF85-D18F1E7C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746CC-E185-49A4-B3D2-9EB7F693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89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327D-1DEA-469B-B3CF-9B24174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CD96-08B7-457A-9764-22D3B798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1B655-5398-489B-B636-EF9CB2D26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1CBEB-F193-493C-8E10-CD483662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3CD2C-B3FA-4FFD-899D-238296DA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172BD-5F4B-4953-8581-B9AAF43B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A8E0-C286-945D-6A63-78AD4B23B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392B-9D88-49CC-572F-6F2540BA0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B82D8-02F4-5C11-FA52-7A0A4EDE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1DE3-34E6-8143-0B5F-42B1E159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35AAE-1F36-A017-EBC0-BD0CEE80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2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FA93-2399-4285-A3B9-3389420A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F632B-5ACC-47F8-9086-16155C573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16EAB-5F3D-45C4-9617-0B9BB2333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5C5B-6948-4826-ACE7-D9134807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7C145-2997-400F-952D-8DDAB987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49959-60D0-410A-89D5-9491F044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21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745D-BE03-42D2-BEF6-655E3DF4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A562-F568-480C-9921-86878C128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183C2-82BB-402C-8616-50843DE5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890C-BC71-4B9D-A3B0-1B03BCFC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A8838-746F-4AF9-8D3C-B56BD165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7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0E0DE-084B-4959-983B-FD19F9D61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6670E-6205-494F-941C-D347D2D2E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12C8-C612-4E8D-80CC-E7A286B3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6942-6837-4C28-8867-5940CC28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969C-AED5-4695-A0A2-522133C7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00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96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9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0311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5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0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84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6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E73A-0162-6A4B-ECBA-30D9E696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10AAF-FFC1-897F-7113-46CFA7E2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3CFA0-C1CB-B847-E61C-2137BD76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8B9C6-9487-327F-81CB-C37CF6B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A333A-0FA4-916A-36E1-8D73F43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76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90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5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47482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57023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939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01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5432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72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8643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4566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E86C9-BE78-85E5-69A1-4EB2D15E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6609-BE20-4E2D-3F73-93919894B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5814C-9E32-53C2-1B91-5E4549C92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83D97-C12F-3AC0-1D3A-95A80CB1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5F435-CC68-1466-9A42-057CCADD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62971-A33E-6FCE-062D-9919EB1F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83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62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450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5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08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974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5346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5139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70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80919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99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2D5D-336F-1F12-C543-96F7AADF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E7EE3-8592-5054-B94A-64F58345E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BAB9-2DDB-4F2A-6B8D-57CE320D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97E04-D8D6-F2B6-36A2-9CE699332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22423-9C62-219E-B61C-767391558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87758-58C6-A995-4C3E-A2924E0D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44409-E57A-2370-73FB-B6FB146E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C90D5D-ED18-F462-94CB-42F63F4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30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48994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2926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057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37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84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3AECC-6F66-463A-B3AC-AA48EC4D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4AFE-A5D3-4F54-B5F3-4457A701A7A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B98F0-9AF7-4D2D-BAC5-7F186E62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8577F-D449-44D2-B622-055110F1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8A2C9-DCC8-4A5D-AD81-AAC8B6B1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45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C8E1-6D19-4766-AC8D-F9773F96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59C97-2CEB-489C-817A-9002EA502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FB9A-6435-4AA7-A2A2-8154F53CE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6D755-AA15-4469-ABCD-278819D3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4AFE-A5D3-4F54-B5F3-4457A701A7A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081D6-6D7F-4587-919E-16644B25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2B5D8-9239-4759-BCEE-0AB3A670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8A2C9-DCC8-4A5D-AD81-AAC8B6B1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2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8DD0-DCFC-9FA4-3DBB-A8F15AAC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22E97-2D39-5122-9015-CE6DC477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2704A-A660-3517-0AAA-3F39885A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821-3FDB-664F-8AF1-A5C56F80A85C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E7F1E-665C-326C-6204-6D31F491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B236E-898E-2A07-E040-80496652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5D60-351E-3542-8C0C-7A81337A8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81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20"/>
            </a:lvl1pPr>
            <a:lvl2pPr marL="441884" indent="0" algn="ctr">
              <a:buNone/>
              <a:defRPr sz="1933"/>
            </a:lvl2pPr>
            <a:lvl3pPr marL="883768" indent="0" algn="ctr">
              <a:buNone/>
              <a:defRPr sz="1740"/>
            </a:lvl3pPr>
            <a:lvl4pPr marL="1325651" indent="0" algn="ctr">
              <a:buNone/>
              <a:defRPr sz="1546"/>
            </a:lvl4pPr>
            <a:lvl5pPr marL="1767535" indent="0" algn="ctr">
              <a:buNone/>
              <a:defRPr sz="1546"/>
            </a:lvl5pPr>
            <a:lvl6pPr marL="2209419" indent="0" algn="ctr">
              <a:buNone/>
              <a:defRPr sz="1546"/>
            </a:lvl6pPr>
            <a:lvl7pPr marL="2651303" indent="0" algn="ctr">
              <a:buNone/>
              <a:defRPr sz="1546"/>
            </a:lvl7pPr>
            <a:lvl8pPr marL="3093187" indent="0" algn="ctr">
              <a:buNone/>
              <a:defRPr sz="1546"/>
            </a:lvl8pPr>
            <a:lvl9pPr marL="3535070" indent="0" algn="ctr">
              <a:buNone/>
              <a:defRPr sz="154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9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6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DD90-E7A5-92A7-3698-294FE8B7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C4D44-D134-3BBD-9C4C-FE50B792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A89F7-9A7E-C9F6-8448-2D9E990B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E9C5A-98FC-55FE-07CF-D8EDD650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50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1pPr>
            <a:lvl2pPr marL="441884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2pPr>
            <a:lvl3pPr marL="883768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325651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4pPr>
            <a:lvl5pPr marL="1767535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5pPr>
            <a:lvl6pPr marL="2209419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6pPr>
            <a:lvl7pPr marL="2651303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7pPr>
            <a:lvl8pPr marL="3093187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8pPr>
            <a:lvl9pPr marL="3535070" indent="0">
              <a:buNone/>
              <a:defRPr sz="15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6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90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1884" indent="0">
              <a:buNone/>
              <a:defRPr sz="1933" b="1"/>
            </a:lvl2pPr>
            <a:lvl3pPr marL="883768" indent="0">
              <a:buNone/>
              <a:defRPr sz="1740" b="1"/>
            </a:lvl3pPr>
            <a:lvl4pPr marL="1325651" indent="0">
              <a:buNone/>
              <a:defRPr sz="1546" b="1"/>
            </a:lvl4pPr>
            <a:lvl5pPr marL="1767535" indent="0">
              <a:buNone/>
              <a:defRPr sz="1546" b="1"/>
            </a:lvl5pPr>
            <a:lvl6pPr marL="2209419" indent="0">
              <a:buNone/>
              <a:defRPr sz="1546" b="1"/>
            </a:lvl6pPr>
            <a:lvl7pPr marL="2651303" indent="0">
              <a:buNone/>
              <a:defRPr sz="1546" b="1"/>
            </a:lvl7pPr>
            <a:lvl8pPr marL="3093187" indent="0">
              <a:buNone/>
              <a:defRPr sz="1546" b="1"/>
            </a:lvl8pPr>
            <a:lvl9pPr marL="3535070" indent="0">
              <a:buNone/>
              <a:defRPr sz="154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83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1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737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093"/>
            </a:lvl1pPr>
            <a:lvl2pPr>
              <a:defRPr sz="2706"/>
            </a:lvl2pPr>
            <a:lvl3pPr>
              <a:defRPr sz="2320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9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093"/>
            </a:lvl1pPr>
            <a:lvl2pPr marL="441884" indent="0">
              <a:buNone/>
              <a:defRPr sz="2706"/>
            </a:lvl2pPr>
            <a:lvl3pPr marL="883768" indent="0">
              <a:buNone/>
              <a:defRPr sz="2320"/>
            </a:lvl3pPr>
            <a:lvl4pPr marL="1325651" indent="0">
              <a:buNone/>
              <a:defRPr sz="1933"/>
            </a:lvl4pPr>
            <a:lvl5pPr marL="1767535" indent="0">
              <a:buNone/>
              <a:defRPr sz="1933"/>
            </a:lvl5pPr>
            <a:lvl6pPr marL="2209419" indent="0">
              <a:buNone/>
              <a:defRPr sz="1933"/>
            </a:lvl6pPr>
            <a:lvl7pPr marL="2651303" indent="0">
              <a:buNone/>
              <a:defRPr sz="1933"/>
            </a:lvl7pPr>
            <a:lvl8pPr marL="3093187" indent="0">
              <a:buNone/>
              <a:defRPr sz="1933"/>
            </a:lvl8pPr>
            <a:lvl9pPr marL="3535070" indent="0">
              <a:buNone/>
              <a:defRPr sz="19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46"/>
            </a:lvl1pPr>
            <a:lvl2pPr marL="441884" indent="0">
              <a:buNone/>
              <a:defRPr sz="1353"/>
            </a:lvl2pPr>
            <a:lvl3pPr marL="883768" indent="0">
              <a:buNone/>
              <a:defRPr sz="1160"/>
            </a:lvl3pPr>
            <a:lvl4pPr marL="1325651" indent="0">
              <a:buNone/>
              <a:defRPr sz="966"/>
            </a:lvl4pPr>
            <a:lvl5pPr marL="1767535" indent="0">
              <a:buNone/>
              <a:defRPr sz="966"/>
            </a:lvl5pPr>
            <a:lvl6pPr marL="2209419" indent="0">
              <a:buNone/>
              <a:defRPr sz="966"/>
            </a:lvl6pPr>
            <a:lvl7pPr marL="2651303" indent="0">
              <a:buNone/>
              <a:defRPr sz="966"/>
            </a:lvl7pPr>
            <a:lvl8pPr marL="3093187" indent="0">
              <a:buNone/>
              <a:defRPr sz="966"/>
            </a:lvl8pPr>
            <a:lvl9pPr marL="3535070" indent="0">
              <a:buNone/>
              <a:defRPr sz="9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841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32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1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BE72C-3514-FC3A-A950-EB501E76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B07352-D72A-B432-48F1-EED9E725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E5F3-353B-286A-8747-E4D9501A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DA20-210B-4469-7174-381E2A44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C9A26-FDC6-DFD5-910E-155F2305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4DE8F-1689-66AE-ADB3-C41E9F3B4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9E257-0D33-E3FF-EC2E-81299719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56157-6CD1-C9DE-96D5-1BC3C687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8BFFB-BE92-5CD3-4A9B-E5D2F98E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1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0322-11ED-A359-F06D-468C4306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36CEC-5159-D936-8B53-F01312CCC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50927-2A6D-2186-A2A8-E98B0A9B0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73B6B-7BFB-401C-D628-B21B6D44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92BFA-D3C3-1145-DAA4-C294A417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64E19-0587-606F-43F6-430E7267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5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D19AB-0ED7-FA01-0956-09379C9F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B31E1-B24B-9888-BDAB-89EC6E470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DD533-1568-6156-D309-411CF4593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D91FFA-CAEA-4595-B5DF-AF5CB4F4681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00696-502F-2B33-2165-756301B83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7142E-4578-E923-4865-098D29E9D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49DC2D-4367-4EC0-AED3-4FFDD6215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5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B6742-7D34-40C1-8DF1-0A0141E9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D2C5A-78BF-40B2-A45B-B331E494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E31A-B43A-4F43-A30B-7B991F848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7E171-6F4C-4065-A77B-355779BC9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89A4C-5289-4D78-A689-23BFD179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7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0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1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883768" rtl="0" eaLnBrk="1" latinLnBrk="0" hangingPunct="1">
        <a:lnSpc>
          <a:spcPct val="90000"/>
        </a:lnSpc>
        <a:spcBef>
          <a:spcPct val="0"/>
        </a:spcBef>
        <a:buNone/>
        <a:defRPr sz="42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942" indent="-220942" algn="l" defTabSz="883768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6" kern="1200">
          <a:solidFill>
            <a:schemeClr val="tx1"/>
          </a:solidFill>
          <a:latin typeface="+mn-lt"/>
          <a:ea typeface="+mn-ea"/>
          <a:cs typeface="+mn-cs"/>
        </a:defRPr>
      </a:lvl1pPr>
      <a:lvl2pPr marL="662826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2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10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33" kern="1200">
          <a:solidFill>
            <a:schemeClr val="tx1"/>
          </a:solidFill>
          <a:latin typeface="+mn-lt"/>
          <a:ea typeface="+mn-ea"/>
          <a:cs typeface="+mn-cs"/>
        </a:defRPr>
      </a:lvl3pPr>
      <a:lvl4pPr marL="1546593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988477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430361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872245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314129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756012" indent="-220942" algn="l" defTabSz="883768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1pPr>
      <a:lvl2pPr marL="441884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2pPr>
      <a:lvl3pPr marL="883768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3pPr>
      <a:lvl4pPr marL="1325651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767535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209419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651303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093187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535070" algn="l" defTabSz="883768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thevab.com/insight/financial-services-insurance-categories-video-advertising-case-studies?utm_source=category_case_study" TargetMode="External"/><Relationship Id="rId18" Type="http://schemas.openxmlformats.org/officeDocument/2006/relationships/image" Target="../media/image49.png"/><Relationship Id="rId3" Type="http://schemas.openxmlformats.org/officeDocument/2006/relationships/hyperlink" Target="https://thevab.com/insight/automotive-category-case-studies?utm_source=category_case_study" TargetMode="External"/><Relationship Id="rId7" Type="http://schemas.openxmlformats.org/officeDocument/2006/relationships/hyperlink" Target="https://thevab.com/" TargetMode="External"/><Relationship Id="rId12" Type="http://schemas.openxmlformats.org/officeDocument/2006/relationships/image" Target="../media/image46.png"/><Relationship Id="rId17" Type="http://schemas.openxmlformats.org/officeDocument/2006/relationships/hyperlink" Target="https://thevab.com/insight/pharmaceuticals-category-video-advertising-case-studies?utm_source=category_case_study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hevab.com/case-study-corner?utm_source=category_case_study" TargetMode="External"/><Relationship Id="rId11" Type="http://schemas.openxmlformats.org/officeDocument/2006/relationships/hyperlink" Target="https://thevab.com/insight/entertainment-tune-category-video-advertising-case-studies?utm_source=category_case_study" TargetMode="External"/><Relationship Id="rId5" Type="http://schemas.openxmlformats.org/officeDocument/2006/relationships/image" Target="../media/image9.png"/><Relationship Id="rId15" Type="http://schemas.openxmlformats.org/officeDocument/2006/relationships/hyperlink" Target="https://thevab.com/insight/health-wellness-and-beauty-categories-video-advertising-case-studies?utm_source=category_case_study" TargetMode="External"/><Relationship Id="rId10" Type="http://schemas.openxmlformats.org/officeDocument/2006/relationships/image" Target="../media/image45.png"/><Relationship Id="rId19" Type="http://schemas.openxmlformats.org/officeDocument/2006/relationships/hyperlink" Target="https://thevab.com/insight/restaurant-category-video-advertising-case-studies?utm_source=category_case_study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thevab.com/insight/consumer-packaged-goods-cpg-category-video-advertising-case-studies?utm_source=category_case_study" TargetMode="External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todays-innovations-measurement-q2-2022?utm_source=category_case_study" TargetMode="External"/><Relationship Id="rId13" Type="http://schemas.openxmlformats.org/officeDocument/2006/relationships/image" Target="../media/image55.png"/><Relationship Id="rId18" Type="http://schemas.openxmlformats.org/officeDocument/2006/relationships/hyperlink" Target="https://thevab.com/insight/stream-on-case-studies?utm_source=category_case_study" TargetMode="External"/><Relationship Id="rId3" Type="http://schemas.openxmlformats.org/officeDocument/2006/relationships/hyperlink" Target="https://thevab.com/insight/stream-on-case-studies" TargetMode="External"/><Relationship Id="rId21" Type="http://schemas.openxmlformats.org/officeDocument/2006/relationships/hyperlink" Target="https://thevab.com/case-study-corner" TargetMode="External"/><Relationship Id="rId7" Type="http://schemas.openxmlformats.org/officeDocument/2006/relationships/image" Target="../media/image52.png"/><Relationship Id="rId12" Type="http://schemas.openxmlformats.org/officeDocument/2006/relationships/hyperlink" Target="https://thevab.com/insight/todays-innovations-measurement-q4-2022?utm_source=category_case_study" TargetMode="External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thevab.com/insight/proven-strategies-tactics-audience-based-tv-buying?utm_source=category_case_study" TargetMode="Externa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hevab.com/insight/todays-innovations-measurement-q1-2022?utm_source=category_case_study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5" Type="http://schemas.openxmlformats.org/officeDocument/2006/relationships/image" Target="../media/image56.png"/><Relationship Id="rId23" Type="http://schemas.openxmlformats.org/officeDocument/2006/relationships/image" Target="../media/image10.png"/><Relationship Id="rId10" Type="http://schemas.openxmlformats.org/officeDocument/2006/relationships/hyperlink" Target="https://thevab.com/insight/todays-innovations-measurement-q3-2022?utm_source=category_case_study" TargetMode="External"/><Relationship Id="rId19" Type="http://schemas.openxmlformats.org/officeDocument/2006/relationships/hyperlink" Target="https://thevab.com/insight/opportunities-vod-addressable?utm_source=category_case_study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hyperlink" Target="https://thevab.com/insight/convergent-tv-case-studies?utm_source=category_case_study" TargetMode="External"/><Relationship Id="rId22" Type="http://schemas.openxmlformats.org/officeDocument/2006/relationships/hyperlink" Target="https://thevab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wooden spoon&#10;&#10;Description automatically generated">
            <a:extLst>
              <a:ext uri="{FF2B5EF4-FFF2-40B4-BE49-F238E27FC236}">
                <a16:creationId xmlns:a16="http://schemas.microsoft.com/office/drawing/2014/main" id="{17B11497-77D9-3B78-E309-18ED824C8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b="1688"/>
          <a:stretch/>
        </p:blipFill>
        <p:spPr>
          <a:xfrm>
            <a:off x="0" y="0"/>
            <a:ext cx="12190538" cy="6858000"/>
          </a:xfrm>
          <a:prstGeom prst="rect">
            <a:avLst/>
          </a:prstGeom>
        </p:spPr>
      </p:pic>
      <p:pic>
        <p:nvPicPr>
          <p:cNvPr id="13" name="Picture 1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370E96-78E7-4A5E-A26B-CEBB8CA1C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539" cy="685800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FE58AA-0ADD-4FDA-BD58-C4DC85F54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F29006-8399-002D-5EFF-DCD41CE5C8EF}"/>
              </a:ext>
            </a:extLst>
          </p:cNvPr>
          <p:cNvGrpSpPr/>
          <p:nvPr/>
        </p:nvGrpSpPr>
        <p:grpSpPr>
          <a:xfrm>
            <a:off x="8357419" y="324465"/>
            <a:ext cx="3677265" cy="934064"/>
            <a:chOff x="8357419" y="324465"/>
            <a:chExt cx="3677265" cy="9340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05EA31-2D89-44A7-3DD5-385F73453D4F}"/>
                </a:ext>
              </a:extLst>
            </p:cNvPr>
            <p:cNvSpPr/>
            <p:nvPr/>
          </p:nvSpPr>
          <p:spPr>
            <a:xfrm>
              <a:off x="8357419" y="324465"/>
              <a:ext cx="3677265" cy="934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D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ED3C8D"/>
                  </a:solidFill>
                  <a:latin typeface="Helvetica" panose="020B0403020202020204" pitchFamily="34" charset="0"/>
                </a:rPr>
                <a:t>Case Study Corner</a:t>
              </a:r>
            </a:p>
            <a:p>
              <a:pPr marL="171450" indent="-171450">
                <a:buBlip>
                  <a:blip r:embed="rId5"/>
                </a:buBlip>
              </a:pPr>
              <a:r>
                <a:rPr lang="en-US" sz="1400" b="1">
                  <a:solidFill>
                    <a:schemeClr val="bg1"/>
                  </a:solidFill>
                  <a:latin typeface="Helvetica" panose="020B0403020202020204" pitchFamily="34" charset="0"/>
                </a:rPr>
                <a:t>xx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6CF4FE5-AA05-E195-5A47-3101A92A7C95}"/>
                </a:ext>
              </a:extLst>
            </p:cNvPr>
            <p:cNvCxnSpPr/>
            <p:nvPr/>
          </p:nvCxnSpPr>
          <p:spPr>
            <a:xfrm>
              <a:off x="8642554" y="1002891"/>
              <a:ext cx="3146323" cy="0"/>
            </a:xfrm>
            <a:prstGeom prst="line">
              <a:avLst/>
            </a:prstGeom>
            <a:ln w="28575">
              <a:solidFill>
                <a:srgbClr val="ED3C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25A34C-4734-DB79-598D-C8F274F6DCC0}"/>
              </a:ext>
            </a:extLst>
          </p:cNvPr>
          <p:cNvSpPr txBox="1"/>
          <p:nvPr/>
        </p:nvSpPr>
        <p:spPr>
          <a:xfrm>
            <a:off x="131962" y="3719504"/>
            <a:ext cx="6319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 Category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Brand success stories highlighted through real-world multiscreen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case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studies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4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435279" y="4912163"/>
            <a:ext cx="3798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pic>
        <p:nvPicPr>
          <p:cNvPr id="3" name="Picture 2" descr="A colorful logo with arrows and a gear&#10;&#10;Description automatically generated with medium confidence">
            <a:extLst>
              <a:ext uri="{FF2B5EF4-FFF2-40B4-BE49-F238E27FC236}">
                <a16:creationId xmlns:a16="http://schemas.microsoft.com/office/drawing/2014/main" id="{7938F263-2793-3CDB-3B41-5D229603D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38" y="3288325"/>
            <a:ext cx="1156916" cy="1156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8D499-FE2C-E140-E2F7-A08A2C0FC35C}"/>
              </a:ext>
            </a:extLst>
          </p:cNvPr>
          <p:cNvSpPr/>
          <p:nvPr/>
        </p:nvSpPr>
        <p:spPr>
          <a:xfrm>
            <a:off x="190689" y="1249309"/>
            <a:ext cx="4287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Full-Funnel Outcomes</a:t>
            </a:r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62A697C2-A114-0DC0-6FFD-BC61E7D05D69}"/>
              </a:ext>
            </a:extLst>
          </p:cNvPr>
          <p:cNvSpPr/>
          <p:nvPr/>
        </p:nvSpPr>
        <p:spPr>
          <a:xfrm>
            <a:off x="7280239" y="2835458"/>
            <a:ext cx="921081" cy="934164"/>
          </a:xfrm>
          <a:prstGeom prst="plus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97E47E-4E71-196A-95B0-BE5C209200DD}"/>
              </a:ext>
            </a:extLst>
          </p:cNvPr>
          <p:cNvSpPr/>
          <p:nvPr/>
        </p:nvSpPr>
        <p:spPr>
          <a:xfrm>
            <a:off x="5008268" y="811800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6D319-6F28-8AD9-2F1B-06E8E231ACC8}"/>
              </a:ext>
            </a:extLst>
          </p:cNvPr>
          <p:cNvSpPr txBox="1"/>
          <p:nvPr/>
        </p:nvSpPr>
        <p:spPr>
          <a:xfrm>
            <a:off x="5008268" y="840456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Awareness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B3CF7-A01E-2126-5C48-B9FCFDCD482F}"/>
              </a:ext>
            </a:extLst>
          </p:cNvPr>
          <p:cNvSpPr txBox="1"/>
          <p:nvPr/>
        </p:nvSpPr>
        <p:spPr>
          <a:xfrm>
            <a:off x="5100052" y="1278780"/>
            <a:ext cx="52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expand reach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drive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recall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against a brand’s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customer prospects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F0FB63-126F-F287-8BB4-8621AECD390E}"/>
              </a:ext>
            </a:extLst>
          </p:cNvPr>
          <p:cNvSpPr/>
          <p:nvPr/>
        </p:nvSpPr>
        <p:spPr>
          <a:xfrm>
            <a:off x="5008268" y="4273239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5D0C5-0369-3B0C-D6FA-6225EAB43887}"/>
              </a:ext>
            </a:extLst>
          </p:cNvPr>
          <p:cNvSpPr txBox="1"/>
          <p:nvPr/>
        </p:nvSpPr>
        <p:spPr>
          <a:xfrm>
            <a:off x="5008268" y="4301895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D1FEB-4706-7E74-BA0A-8D4190590753}"/>
              </a:ext>
            </a:extLst>
          </p:cNvPr>
          <p:cNvSpPr txBox="1"/>
          <p:nvPr/>
        </p:nvSpPr>
        <p:spPr>
          <a:xfrm>
            <a:off x="5100052" y="4659835"/>
            <a:ext cx="52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the likelihood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that the intended audience will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motivated to act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visit a website, download an app, sign-up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 subscription, make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purchase,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etc.)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F0FA27B-EDF6-061E-FBEF-6A34853FE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368" y="4469608"/>
            <a:ext cx="1156916" cy="11569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A640583-2A16-63FB-09F7-6CEFDECFC5D7}"/>
              </a:ext>
            </a:extLst>
          </p:cNvPr>
          <p:cNvGrpSpPr/>
          <p:nvPr/>
        </p:nvGrpSpPr>
        <p:grpSpPr>
          <a:xfrm>
            <a:off x="10726368" y="959604"/>
            <a:ext cx="1340216" cy="1162735"/>
            <a:chOff x="6096001" y="2282518"/>
            <a:chExt cx="2310121" cy="2134924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FA4A2FFB-1E7C-A9C9-6420-2A682AFDD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2"/>
              <a:ext cx="2124241" cy="2124240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0AF6F24C-0D11-932A-24C2-5497C2F71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D0F6BAE-0C4D-C5D4-60D5-89E3D1CC7B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4694B9A-0599-2525-D033-08C8230F0E2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A8C267-3680-B703-A3F1-BD8DEDF4B471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51083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(Balsam Brands)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E9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988227"/>
            <a:ext cx="3904144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Balsam Brands, a leading retailer of holiday décor, wanted to drive quality site traffic from holiday decoration shoppers and drive ROAS*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MediaMath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&amp; TVSquared partnered to measure the effectiveness of Balsam Brand’s reach and messaging across publisher partners, enabling optimizations to be made throughout the programmatic CTV campaign against high-performing publishers &amp; devices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 Audience Target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Balsam Brands was able to drive a ROAS by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150%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vs. year prior, and achieved incremental unique reach over linear by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78%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TVSquared,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MediaMath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Only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Connected TV (CTV)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4788" y="20305"/>
            <a:ext cx="8155692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Balsam Brands drove ROAS via a programmatic CTV campaign and achieved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incremental reach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while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driving responses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F36C49-443D-4E60-B1B7-6C4AA013C3F0}"/>
              </a:ext>
            </a:extLst>
          </p:cNvPr>
          <p:cNvSpPr txBox="1"/>
          <p:nvPr/>
        </p:nvSpPr>
        <p:spPr>
          <a:xfrm>
            <a:off x="4018366" y="5973884"/>
            <a:ext cx="518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TVSquared,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Driving Performance with CTV: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MediaMath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partnered with TVSquared to measure the effectiveness of Balsam Brand’s reach and messaging across publisher partners.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time period: Holiday Season 2019 vs. 2020 (mid-October – end November (peak holiday shopping season). *Return on ad spend.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" name="object 14">
            <a:extLst>
              <a:ext uri="{FF2B5EF4-FFF2-40B4-BE49-F238E27FC236}">
                <a16:creationId xmlns:a16="http://schemas.microsoft.com/office/drawing/2014/main" id="{AF86A913-46D4-4B06-9882-BCF800D16975}"/>
              </a:ext>
            </a:extLst>
          </p:cNvPr>
          <p:cNvSpPr/>
          <p:nvPr/>
        </p:nvSpPr>
        <p:spPr>
          <a:xfrm>
            <a:off x="7354887" y="3158273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1" y="507831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3E396E31-C5A2-4DEF-B731-0F25235387CA}"/>
              </a:ext>
            </a:extLst>
          </p:cNvPr>
          <p:cNvSpPr/>
          <p:nvPr/>
        </p:nvSpPr>
        <p:spPr>
          <a:xfrm>
            <a:off x="6302635" y="1491997"/>
            <a:ext cx="1765935" cy="1697355"/>
          </a:xfrm>
          <a:custGeom>
            <a:avLst/>
            <a:gdLst/>
            <a:ahLst/>
            <a:cxnLst/>
            <a:rect l="l" t="t" r="r" b="b"/>
            <a:pathLst>
              <a:path w="1765934" h="1697354">
                <a:moveTo>
                  <a:pt x="882868" y="0"/>
                </a:moveTo>
                <a:lnTo>
                  <a:pt x="834427" y="1255"/>
                </a:lnTo>
                <a:lnTo>
                  <a:pt x="786670" y="4978"/>
                </a:lnTo>
                <a:lnTo>
                  <a:pt x="739662" y="11103"/>
                </a:lnTo>
                <a:lnTo>
                  <a:pt x="693472" y="19567"/>
                </a:lnTo>
                <a:lnTo>
                  <a:pt x="648166" y="30304"/>
                </a:lnTo>
                <a:lnTo>
                  <a:pt x="603813" y="43250"/>
                </a:lnTo>
                <a:lnTo>
                  <a:pt x="560479" y="58340"/>
                </a:lnTo>
                <a:lnTo>
                  <a:pt x="518232" y="75509"/>
                </a:lnTo>
                <a:lnTo>
                  <a:pt x="477139" y="94693"/>
                </a:lnTo>
                <a:lnTo>
                  <a:pt x="437267" y="115826"/>
                </a:lnTo>
                <a:lnTo>
                  <a:pt x="398684" y="138845"/>
                </a:lnTo>
                <a:lnTo>
                  <a:pt x="361457" y="163685"/>
                </a:lnTo>
                <a:lnTo>
                  <a:pt x="325654" y="190281"/>
                </a:lnTo>
                <a:lnTo>
                  <a:pt x="291341" y="218567"/>
                </a:lnTo>
                <a:lnTo>
                  <a:pt x="258586" y="248480"/>
                </a:lnTo>
                <a:lnTo>
                  <a:pt x="227456" y="279955"/>
                </a:lnTo>
                <a:lnTo>
                  <a:pt x="198019" y="312927"/>
                </a:lnTo>
                <a:lnTo>
                  <a:pt x="170342" y="347332"/>
                </a:lnTo>
                <a:lnTo>
                  <a:pt x="144492" y="383104"/>
                </a:lnTo>
                <a:lnTo>
                  <a:pt x="120537" y="420179"/>
                </a:lnTo>
                <a:lnTo>
                  <a:pt x="98544" y="458493"/>
                </a:lnTo>
                <a:lnTo>
                  <a:pt x="78580" y="497980"/>
                </a:lnTo>
                <a:lnTo>
                  <a:pt x="60712" y="538577"/>
                </a:lnTo>
                <a:lnTo>
                  <a:pt x="45009" y="580217"/>
                </a:lnTo>
                <a:lnTo>
                  <a:pt x="31536" y="622837"/>
                </a:lnTo>
                <a:lnTo>
                  <a:pt x="20363" y="666372"/>
                </a:lnTo>
                <a:lnTo>
                  <a:pt x="11555" y="710757"/>
                </a:lnTo>
                <a:lnTo>
                  <a:pt x="5180" y="755928"/>
                </a:lnTo>
                <a:lnTo>
                  <a:pt x="1306" y="801820"/>
                </a:lnTo>
                <a:lnTo>
                  <a:pt x="0" y="848367"/>
                </a:lnTo>
                <a:lnTo>
                  <a:pt x="1306" y="894915"/>
                </a:lnTo>
                <a:lnTo>
                  <a:pt x="5180" y="940806"/>
                </a:lnTo>
                <a:lnTo>
                  <a:pt x="11555" y="985977"/>
                </a:lnTo>
                <a:lnTo>
                  <a:pt x="20363" y="1030362"/>
                </a:lnTo>
                <a:lnTo>
                  <a:pt x="31536" y="1073897"/>
                </a:lnTo>
                <a:lnTo>
                  <a:pt x="45009" y="1116517"/>
                </a:lnTo>
                <a:lnTo>
                  <a:pt x="60712" y="1158158"/>
                </a:lnTo>
                <a:lnTo>
                  <a:pt x="78580" y="1198754"/>
                </a:lnTo>
                <a:lnTo>
                  <a:pt x="98544" y="1238241"/>
                </a:lnTo>
                <a:lnTo>
                  <a:pt x="120537" y="1276555"/>
                </a:lnTo>
                <a:lnTo>
                  <a:pt x="144492" y="1313630"/>
                </a:lnTo>
                <a:lnTo>
                  <a:pt x="170342" y="1349402"/>
                </a:lnTo>
                <a:lnTo>
                  <a:pt x="198019" y="1383807"/>
                </a:lnTo>
                <a:lnTo>
                  <a:pt x="227456" y="1416779"/>
                </a:lnTo>
                <a:lnTo>
                  <a:pt x="258586" y="1448254"/>
                </a:lnTo>
                <a:lnTo>
                  <a:pt x="291341" y="1478167"/>
                </a:lnTo>
                <a:lnTo>
                  <a:pt x="325654" y="1506454"/>
                </a:lnTo>
                <a:lnTo>
                  <a:pt x="361457" y="1533049"/>
                </a:lnTo>
                <a:lnTo>
                  <a:pt x="398684" y="1557889"/>
                </a:lnTo>
                <a:lnTo>
                  <a:pt x="437267" y="1580908"/>
                </a:lnTo>
                <a:lnTo>
                  <a:pt x="477139" y="1602042"/>
                </a:lnTo>
                <a:lnTo>
                  <a:pt x="518232" y="1621225"/>
                </a:lnTo>
                <a:lnTo>
                  <a:pt x="560479" y="1638395"/>
                </a:lnTo>
                <a:lnTo>
                  <a:pt x="603813" y="1653484"/>
                </a:lnTo>
                <a:lnTo>
                  <a:pt x="648166" y="1666430"/>
                </a:lnTo>
                <a:lnTo>
                  <a:pt x="693472" y="1677167"/>
                </a:lnTo>
                <a:lnTo>
                  <a:pt x="739662" y="1685631"/>
                </a:lnTo>
                <a:lnTo>
                  <a:pt x="786670" y="1691757"/>
                </a:lnTo>
                <a:lnTo>
                  <a:pt x="834427" y="1695479"/>
                </a:lnTo>
                <a:lnTo>
                  <a:pt x="882868" y="1696735"/>
                </a:lnTo>
                <a:lnTo>
                  <a:pt x="931308" y="1695479"/>
                </a:lnTo>
                <a:lnTo>
                  <a:pt x="979066" y="1691757"/>
                </a:lnTo>
                <a:lnTo>
                  <a:pt x="1026074" y="1685631"/>
                </a:lnTo>
                <a:lnTo>
                  <a:pt x="1072264" y="1677167"/>
                </a:lnTo>
                <a:lnTo>
                  <a:pt x="1117569" y="1666430"/>
                </a:lnTo>
                <a:lnTo>
                  <a:pt x="1161923" y="1653484"/>
                </a:lnTo>
                <a:lnTo>
                  <a:pt x="1205257" y="1638395"/>
                </a:lnTo>
                <a:lnTo>
                  <a:pt x="1247504" y="1621225"/>
                </a:lnTo>
                <a:lnTo>
                  <a:pt x="1288597" y="1602042"/>
                </a:lnTo>
                <a:lnTo>
                  <a:pt x="1328469" y="1580908"/>
                </a:lnTo>
                <a:lnTo>
                  <a:pt x="1367052" y="1557889"/>
                </a:lnTo>
                <a:lnTo>
                  <a:pt x="1404279" y="1533049"/>
                </a:lnTo>
                <a:lnTo>
                  <a:pt x="1440082" y="1506454"/>
                </a:lnTo>
                <a:lnTo>
                  <a:pt x="1474395" y="1478167"/>
                </a:lnTo>
                <a:lnTo>
                  <a:pt x="1507150" y="1448254"/>
                </a:lnTo>
                <a:lnTo>
                  <a:pt x="1538280" y="1416779"/>
                </a:lnTo>
                <a:lnTo>
                  <a:pt x="1567717" y="1383807"/>
                </a:lnTo>
                <a:lnTo>
                  <a:pt x="1595394" y="1349402"/>
                </a:lnTo>
                <a:lnTo>
                  <a:pt x="1621244" y="1313630"/>
                </a:lnTo>
                <a:lnTo>
                  <a:pt x="1645199" y="1276555"/>
                </a:lnTo>
                <a:lnTo>
                  <a:pt x="1667192" y="1238241"/>
                </a:lnTo>
                <a:lnTo>
                  <a:pt x="1687156" y="1198754"/>
                </a:lnTo>
                <a:lnTo>
                  <a:pt x="1705024" y="1158158"/>
                </a:lnTo>
                <a:lnTo>
                  <a:pt x="1720727" y="1116517"/>
                </a:lnTo>
                <a:lnTo>
                  <a:pt x="1734199" y="1073897"/>
                </a:lnTo>
                <a:lnTo>
                  <a:pt x="1745373" y="1030362"/>
                </a:lnTo>
                <a:lnTo>
                  <a:pt x="1754181" y="985977"/>
                </a:lnTo>
                <a:lnTo>
                  <a:pt x="1760556" y="940806"/>
                </a:lnTo>
                <a:lnTo>
                  <a:pt x="1764430" y="894915"/>
                </a:lnTo>
                <a:lnTo>
                  <a:pt x="1765736" y="848367"/>
                </a:lnTo>
                <a:lnTo>
                  <a:pt x="1764430" y="801820"/>
                </a:lnTo>
                <a:lnTo>
                  <a:pt x="1760556" y="755928"/>
                </a:lnTo>
                <a:lnTo>
                  <a:pt x="1754181" y="710757"/>
                </a:lnTo>
                <a:lnTo>
                  <a:pt x="1745373" y="666372"/>
                </a:lnTo>
                <a:lnTo>
                  <a:pt x="1734199" y="622837"/>
                </a:lnTo>
                <a:lnTo>
                  <a:pt x="1720727" y="580217"/>
                </a:lnTo>
                <a:lnTo>
                  <a:pt x="1705024" y="538577"/>
                </a:lnTo>
                <a:lnTo>
                  <a:pt x="1687156" y="497980"/>
                </a:lnTo>
                <a:lnTo>
                  <a:pt x="1667192" y="458493"/>
                </a:lnTo>
                <a:lnTo>
                  <a:pt x="1645199" y="420179"/>
                </a:lnTo>
                <a:lnTo>
                  <a:pt x="1621244" y="383104"/>
                </a:lnTo>
                <a:lnTo>
                  <a:pt x="1595394" y="347332"/>
                </a:lnTo>
                <a:lnTo>
                  <a:pt x="1567717" y="312927"/>
                </a:lnTo>
                <a:lnTo>
                  <a:pt x="1538280" y="279955"/>
                </a:lnTo>
                <a:lnTo>
                  <a:pt x="1507150" y="248480"/>
                </a:lnTo>
                <a:lnTo>
                  <a:pt x="1474395" y="218567"/>
                </a:lnTo>
                <a:lnTo>
                  <a:pt x="1440082" y="190281"/>
                </a:lnTo>
                <a:lnTo>
                  <a:pt x="1404279" y="163685"/>
                </a:lnTo>
                <a:lnTo>
                  <a:pt x="1367052" y="138845"/>
                </a:lnTo>
                <a:lnTo>
                  <a:pt x="1328469" y="115826"/>
                </a:lnTo>
                <a:lnTo>
                  <a:pt x="1288597" y="94693"/>
                </a:lnTo>
                <a:lnTo>
                  <a:pt x="1247504" y="75509"/>
                </a:lnTo>
                <a:lnTo>
                  <a:pt x="1205257" y="58340"/>
                </a:lnTo>
                <a:lnTo>
                  <a:pt x="1161923" y="43250"/>
                </a:lnTo>
                <a:lnTo>
                  <a:pt x="1117569" y="30304"/>
                </a:lnTo>
                <a:lnTo>
                  <a:pt x="1072264" y="19567"/>
                </a:lnTo>
                <a:lnTo>
                  <a:pt x="1026074" y="11103"/>
                </a:lnTo>
                <a:lnTo>
                  <a:pt x="979066" y="4978"/>
                </a:lnTo>
                <a:lnTo>
                  <a:pt x="931308" y="1255"/>
                </a:lnTo>
                <a:lnTo>
                  <a:pt x="882868" y="0"/>
                </a:lnTo>
                <a:close/>
              </a:path>
            </a:pathLst>
          </a:custGeom>
          <a:solidFill>
            <a:srgbClr val="4EBEA4">
              <a:alpha val="4274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1" name="object 8">
            <a:extLst>
              <a:ext uri="{FF2B5EF4-FFF2-40B4-BE49-F238E27FC236}">
                <a16:creationId xmlns:a16="http://schemas.microsoft.com/office/drawing/2014/main" id="{7DDCE645-D9AB-4C5F-9CE6-F4BBF0C0931A}"/>
              </a:ext>
            </a:extLst>
          </p:cNvPr>
          <p:cNvSpPr/>
          <p:nvPr/>
        </p:nvSpPr>
        <p:spPr>
          <a:xfrm>
            <a:off x="7725948" y="1285478"/>
            <a:ext cx="2092325" cy="2082800"/>
          </a:xfrm>
          <a:custGeom>
            <a:avLst/>
            <a:gdLst/>
            <a:ahLst/>
            <a:cxnLst/>
            <a:rect l="l" t="t" r="r" b="b"/>
            <a:pathLst>
              <a:path w="2092325" h="2082800">
                <a:moveTo>
                  <a:pt x="1045913" y="0"/>
                </a:moveTo>
                <a:lnTo>
                  <a:pt x="998037" y="1071"/>
                </a:lnTo>
                <a:lnTo>
                  <a:pt x="950714" y="4255"/>
                </a:lnTo>
                <a:lnTo>
                  <a:pt x="903989" y="9505"/>
                </a:lnTo>
                <a:lnTo>
                  <a:pt x="857909" y="16776"/>
                </a:lnTo>
                <a:lnTo>
                  <a:pt x="812520" y="26021"/>
                </a:lnTo>
                <a:lnTo>
                  <a:pt x="767868" y="37195"/>
                </a:lnTo>
                <a:lnTo>
                  <a:pt x="723999" y="50251"/>
                </a:lnTo>
                <a:lnTo>
                  <a:pt x="680960" y="65144"/>
                </a:lnTo>
                <a:lnTo>
                  <a:pt x="638796" y="81827"/>
                </a:lnTo>
                <a:lnTo>
                  <a:pt x="597555" y="100256"/>
                </a:lnTo>
                <a:lnTo>
                  <a:pt x="557281" y="120383"/>
                </a:lnTo>
                <a:lnTo>
                  <a:pt x="518021" y="142163"/>
                </a:lnTo>
                <a:lnTo>
                  <a:pt x="479821" y="165550"/>
                </a:lnTo>
                <a:lnTo>
                  <a:pt x="442728" y="190497"/>
                </a:lnTo>
                <a:lnTo>
                  <a:pt x="406787" y="216960"/>
                </a:lnTo>
                <a:lnTo>
                  <a:pt x="372044" y="244892"/>
                </a:lnTo>
                <a:lnTo>
                  <a:pt x="338547" y="274247"/>
                </a:lnTo>
                <a:lnTo>
                  <a:pt x="306341" y="304979"/>
                </a:lnTo>
                <a:lnTo>
                  <a:pt x="275471" y="337042"/>
                </a:lnTo>
                <a:lnTo>
                  <a:pt x="245985" y="370391"/>
                </a:lnTo>
                <a:lnTo>
                  <a:pt x="217929" y="404979"/>
                </a:lnTo>
                <a:lnTo>
                  <a:pt x="191348" y="440760"/>
                </a:lnTo>
                <a:lnTo>
                  <a:pt x="166289" y="477689"/>
                </a:lnTo>
                <a:lnTo>
                  <a:pt x="142797" y="515719"/>
                </a:lnTo>
                <a:lnTo>
                  <a:pt x="120920" y="554804"/>
                </a:lnTo>
                <a:lnTo>
                  <a:pt x="100703" y="594899"/>
                </a:lnTo>
                <a:lnTo>
                  <a:pt x="82193" y="635958"/>
                </a:lnTo>
                <a:lnTo>
                  <a:pt x="65435" y="677934"/>
                </a:lnTo>
                <a:lnTo>
                  <a:pt x="50475" y="720782"/>
                </a:lnTo>
                <a:lnTo>
                  <a:pt x="37361" y="764456"/>
                </a:lnTo>
                <a:lnTo>
                  <a:pt x="26137" y="808910"/>
                </a:lnTo>
                <a:lnTo>
                  <a:pt x="16851" y="854097"/>
                </a:lnTo>
                <a:lnTo>
                  <a:pt x="9547" y="899972"/>
                </a:lnTo>
                <a:lnTo>
                  <a:pt x="4274" y="946490"/>
                </a:lnTo>
                <a:lnTo>
                  <a:pt x="1076" y="993603"/>
                </a:lnTo>
                <a:lnTo>
                  <a:pt x="0" y="1041266"/>
                </a:lnTo>
                <a:lnTo>
                  <a:pt x="1076" y="1088929"/>
                </a:lnTo>
                <a:lnTo>
                  <a:pt x="4274" y="1136043"/>
                </a:lnTo>
                <a:lnTo>
                  <a:pt x="9547" y="1182560"/>
                </a:lnTo>
                <a:lnTo>
                  <a:pt x="16851" y="1228435"/>
                </a:lnTo>
                <a:lnTo>
                  <a:pt x="26137" y="1273622"/>
                </a:lnTo>
                <a:lnTo>
                  <a:pt x="37361" y="1318076"/>
                </a:lnTo>
                <a:lnTo>
                  <a:pt x="50475" y="1361749"/>
                </a:lnTo>
                <a:lnTo>
                  <a:pt x="65435" y="1404597"/>
                </a:lnTo>
                <a:lnTo>
                  <a:pt x="82193" y="1446574"/>
                </a:lnTo>
                <a:lnTo>
                  <a:pt x="100703" y="1487632"/>
                </a:lnTo>
                <a:lnTo>
                  <a:pt x="120920" y="1527727"/>
                </a:lnTo>
                <a:lnTo>
                  <a:pt x="142797" y="1566813"/>
                </a:lnTo>
                <a:lnTo>
                  <a:pt x="166289" y="1604843"/>
                </a:lnTo>
                <a:lnTo>
                  <a:pt x="191348" y="1641771"/>
                </a:lnTo>
                <a:lnTo>
                  <a:pt x="217929" y="1677552"/>
                </a:lnTo>
                <a:lnTo>
                  <a:pt x="245985" y="1712140"/>
                </a:lnTo>
                <a:lnTo>
                  <a:pt x="275471" y="1745489"/>
                </a:lnTo>
                <a:lnTo>
                  <a:pt x="306341" y="1777552"/>
                </a:lnTo>
                <a:lnTo>
                  <a:pt x="338547" y="1808284"/>
                </a:lnTo>
                <a:lnTo>
                  <a:pt x="372044" y="1837639"/>
                </a:lnTo>
                <a:lnTo>
                  <a:pt x="406787" y="1865571"/>
                </a:lnTo>
                <a:lnTo>
                  <a:pt x="442728" y="1892034"/>
                </a:lnTo>
                <a:lnTo>
                  <a:pt x="479821" y="1916981"/>
                </a:lnTo>
                <a:lnTo>
                  <a:pt x="518021" y="1940368"/>
                </a:lnTo>
                <a:lnTo>
                  <a:pt x="557281" y="1962148"/>
                </a:lnTo>
                <a:lnTo>
                  <a:pt x="597555" y="1982275"/>
                </a:lnTo>
                <a:lnTo>
                  <a:pt x="638796" y="2000704"/>
                </a:lnTo>
                <a:lnTo>
                  <a:pt x="680960" y="2017387"/>
                </a:lnTo>
                <a:lnTo>
                  <a:pt x="723999" y="2032280"/>
                </a:lnTo>
                <a:lnTo>
                  <a:pt x="767868" y="2045337"/>
                </a:lnTo>
                <a:lnTo>
                  <a:pt x="812520" y="2056510"/>
                </a:lnTo>
                <a:lnTo>
                  <a:pt x="857909" y="2065755"/>
                </a:lnTo>
                <a:lnTo>
                  <a:pt x="903989" y="2073026"/>
                </a:lnTo>
                <a:lnTo>
                  <a:pt x="950714" y="2078276"/>
                </a:lnTo>
                <a:lnTo>
                  <a:pt x="998037" y="2081460"/>
                </a:lnTo>
                <a:lnTo>
                  <a:pt x="1045913" y="2082532"/>
                </a:lnTo>
                <a:lnTo>
                  <a:pt x="1093789" y="2081460"/>
                </a:lnTo>
                <a:lnTo>
                  <a:pt x="1141112" y="2078276"/>
                </a:lnTo>
                <a:lnTo>
                  <a:pt x="1187837" y="2073026"/>
                </a:lnTo>
                <a:lnTo>
                  <a:pt x="1233917" y="2065755"/>
                </a:lnTo>
                <a:lnTo>
                  <a:pt x="1279306" y="2056510"/>
                </a:lnTo>
                <a:lnTo>
                  <a:pt x="1323958" y="2045337"/>
                </a:lnTo>
                <a:lnTo>
                  <a:pt x="1367826" y="2032280"/>
                </a:lnTo>
                <a:lnTo>
                  <a:pt x="1410865" y="2017387"/>
                </a:lnTo>
                <a:lnTo>
                  <a:pt x="1453029" y="2000704"/>
                </a:lnTo>
                <a:lnTo>
                  <a:pt x="1494271" y="1982275"/>
                </a:lnTo>
                <a:lnTo>
                  <a:pt x="1534545" y="1962148"/>
                </a:lnTo>
                <a:lnTo>
                  <a:pt x="1573805" y="1940368"/>
                </a:lnTo>
                <a:lnTo>
                  <a:pt x="1612004" y="1916981"/>
                </a:lnTo>
                <a:lnTo>
                  <a:pt x="1649098" y="1892034"/>
                </a:lnTo>
                <a:lnTo>
                  <a:pt x="1685039" y="1865571"/>
                </a:lnTo>
                <a:lnTo>
                  <a:pt x="1719781" y="1837639"/>
                </a:lnTo>
                <a:lnTo>
                  <a:pt x="1753278" y="1808284"/>
                </a:lnTo>
                <a:lnTo>
                  <a:pt x="1785484" y="1777552"/>
                </a:lnTo>
                <a:lnTo>
                  <a:pt x="1816354" y="1745489"/>
                </a:lnTo>
                <a:lnTo>
                  <a:pt x="1845840" y="1712140"/>
                </a:lnTo>
                <a:lnTo>
                  <a:pt x="1873896" y="1677552"/>
                </a:lnTo>
                <a:lnTo>
                  <a:pt x="1900477" y="1641771"/>
                </a:lnTo>
                <a:lnTo>
                  <a:pt x="1925536" y="1604843"/>
                </a:lnTo>
                <a:lnTo>
                  <a:pt x="1949027" y="1566813"/>
                </a:lnTo>
                <a:lnTo>
                  <a:pt x="1970905" y="1527727"/>
                </a:lnTo>
                <a:lnTo>
                  <a:pt x="1991122" y="1487632"/>
                </a:lnTo>
                <a:lnTo>
                  <a:pt x="2009632" y="1446574"/>
                </a:lnTo>
                <a:lnTo>
                  <a:pt x="2026390" y="1404597"/>
                </a:lnTo>
                <a:lnTo>
                  <a:pt x="2041350" y="1361749"/>
                </a:lnTo>
                <a:lnTo>
                  <a:pt x="2054464" y="1318076"/>
                </a:lnTo>
                <a:lnTo>
                  <a:pt x="2065688" y="1273622"/>
                </a:lnTo>
                <a:lnTo>
                  <a:pt x="2074974" y="1228435"/>
                </a:lnTo>
                <a:lnTo>
                  <a:pt x="2082277" y="1182560"/>
                </a:lnTo>
                <a:lnTo>
                  <a:pt x="2087551" y="1136043"/>
                </a:lnTo>
                <a:lnTo>
                  <a:pt x="2090749" y="1088929"/>
                </a:lnTo>
                <a:lnTo>
                  <a:pt x="2091825" y="1041266"/>
                </a:lnTo>
                <a:lnTo>
                  <a:pt x="2090749" y="993603"/>
                </a:lnTo>
                <a:lnTo>
                  <a:pt x="2087551" y="946490"/>
                </a:lnTo>
                <a:lnTo>
                  <a:pt x="2082277" y="899972"/>
                </a:lnTo>
                <a:lnTo>
                  <a:pt x="2074974" y="854097"/>
                </a:lnTo>
                <a:lnTo>
                  <a:pt x="2065688" y="808910"/>
                </a:lnTo>
                <a:lnTo>
                  <a:pt x="2054464" y="764456"/>
                </a:lnTo>
                <a:lnTo>
                  <a:pt x="2041350" y="720782"/>
                </a:lnTo>
                <a:lnTo>
                  <a:pt x="2026390" y="677934"/>
                </a:lnTo>
                <a:lnTo>
                  <a:pt x="2009632" y="635958"/>
                </a:lnTo>
                <a:lnTo>
                  <a:pt x="1991122" y="594899"/>
                </a:lnTo>
                <a:lnTo>
                  <a:pt x="1970905" y="554804"/>
                </a:lnTo>
                <a:lnTo>
                  <a:pt x="1949027" y="515719"/>
                </a:lnTo>
                <a:lnTo>
                  <a:pt x="1925536" y="477689"/>
                </a:lnTo>
                <a:lnTo>
                  <a:pt x="1900477" y="440760"/>
                </a:lnTo>
                <a:lnTo>
                  <a:pt x="1873896" y="404979"/>
                </a:lnTo>
                <a:lnTo>
                  <a:pt x="1845840" y="370391"/>
                </a:lnTo>
                <a:lnTo>
                  <a:pt x="1816354" y="337042"/>
                </a:lnTo>
                <a:lnTo>
                  <a:pt x="1785484" y="304979"/>
                </a:lnTo>
                <a:lnTo>
                  <a:pt x="1753278" y="274247"/>
                </a:lnTo>
                <a:lnTo>
                  <a:pt x="1719781" y="244892"/>
                </a:lnTo>
                <a:lnTo>
                  <a:pt x="1685039" y="216960"/>
                </a:lnTo>
                <a:lnTo>
                  <a:pt x="1649098" y="190497"/>
                </a:lnTo>
                <a:lnTo>
                  <a:pt x="1612004" y="165550"/>
                </a:lnTo>
                <a:lnTo>
                  <a:pt x="1573805" y="142163"/>
                </a:lnTo>
                <a:lnTo>
                  <a:pt x="1534545" y="120383"/>
                </a:lnTo>
                <a:lnTo>
                  <a:pt x="1494271" y="100256"/>
                </a:lnTo>
                <a:lnTo>
                  <a:pt x="1453029" y="81827"/>
                </a:lnTo>
                <a:lnTo>
                  <a:pt x="1410865" y="65144"/>
                </a:lnTo>
                <a:lnTo>
                  <a:pt x="1367826" y="50251"/>
                </a:lnTo>
                <a:lnTo>
                  <a:pt x="1323958" y="37195"/>
                </a:lnTo>
                <a:lnTo>
                  <a:pt x="1279306" y="26021"/>
                </a:lnTo>
                <a:lnTo>
                  <a:pt x="1233917" y="16776"/>
                </a:lnTo>
                <a:lnTo>
                  <a:pt x="1187837" y="9505"/>
                </a:lnTo>
                <a:lnTo>
                  <a:pt x="1141112" y="4255"/>
                </a:lnTo>
                <a:lnTo>
                  <a:pt x="1093789" y="1071"/>
                </a:lnTo>
                <a:lnTo>
                  <a:pt x="1045913" y="0"/>
                </a:lnTo>
                <a:close/>
              </a:path>
            </a:pathLst>
          </a:custGeom>
          <a:solidFill>
            <a:srgbClr val="ED3C8D">
              <a:alpha val="501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F081CE32-A4D0-45E3-89B5-357BCA93302D}"/>
              </a:ext>
            </a:extLst>
          </p:cNvPr>
          <p:cNvSpPr txBox="1"/>
          <p:nvPr/>
        </p:nvSpPr>
        <p:spPr>
          <a:xfrm>
            <a:off x="6759997" y="3401991"/>
            <a:ext cx="8512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3302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3%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overlap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</p:txBody>
      </p:sp>
      <p:sp>
        <p:nvSpPr>
          <p:cNvPr id="63" name="object 11">
            <a:extLst>
              <a:ext uri="{FF2B5EF4-FFF2-40B4-BE49-F238E27FC236}">
                <a16:creationId xmlns:a16="http://schemas.microsoft.com/office/drawing/2014/main" id="{5DC0D23B-DE02-417F-B7A9-509905907148}"/>
              </a:ext>
            </a:extLst>
          </p:cNvPr>
          <p:cNvSpPr txBox="1"/>
          <p:nvPr/>
        </p:nvSpPr>
        <p:spPr>
          <a:xfrm>
            <a:off x="7779251" y="3396403"/>
            <a:ext cx="2107565" cy="5742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18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78% of </a:t>
            </a:r>
            <a:r>
              <a:rPr kumimoji="0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CTV </a:t>
            </a:r>
            <a:r>
              <a:rPr kumimoji="0" sz="1200" b="0" i="1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reach was unique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, </a:t>
            </a:r>
            <a:r>
              <a:rPr kumimoji="0" sz="1200" b="0" i="0" u="none" strike="noStrike" kern="1200" cap="none" spc="-27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tapping into a 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subset of users </a:t>
            </a:r>
            <a:r>
              <a:rPr kumimoji="0" sz="1200" b="0" i="0" u="none" strike="noStrike" kern="1200" cap="none" spc="-27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unreachable</a:t>
            </a:r>
            <a:r>
              <a:rPr kumimoji="0" sz="1200" b="0" i="0" u="none" strike="noStrike" kern="1200" cap="none" spc="-1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on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 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linear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ECDB659-2089-429E-BBA6-4CB556A22A03}"/>
              </a:ext>
            </a:extLst>
          </p:cNvPr>
          <p:cNvSpPr/>
          <p:nvPr/>
        </p:nvSpPr>
        <p:spPr>
          <a:xfrm>
            <a:off x="6932167" y="2060746"/>
            <a:ext cx="506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CTV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9CD4765-22DA-4A17-AF6A-2B9793718DD8}"/>
              </a:ext>
            </a:extLst>
          </p:cNvPr>
          <p:cNvSpPr/>
          <p:nvPr/>
        </p:nvSpPr>
        <p:spPr>
          <a:xfrm>
            <a:off x="8378412" y="2060746"/>
            <a:ext cx="787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LINEAR</a:t>
            </a: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397EE7B5-7664-49A7-BCBE-18B279CBDA2B}"/>
              </a:ext>
            </a:extLst>
          </p:cNvPr>
          <p:cNvSpPr txBox="1"/>
          <p:nvPr/>
        </p:nvSpPr>
        <p:spPr>
          <a:xfrm>
            <a:off x="4588993" y="4968758"/>
            <a:ext cx="2509965" cy="754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4.7M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3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h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ouse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h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o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lds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reached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0AEC99B-63AD-4C19-80EB-A6C1EC798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551" y="4046969"/>
            <a:ext cx="964849" cy="964849"/>
          </a:xfrm>
          <a:prstGeom prst="rect">
            <a:avLst/>
          </a:prstGeom>
        </p:spPr>
      </p:pic>
      <p:sp>
        <p:nvSpPr>
          <p:cNvPr id="52" name="object 19">
            <a:extLst>
              <a:ext uri="{FF2B5EF4-FFF2-40B4-BE49-F238E27FC236}">
                <a16:creationId xmlns:a16="http://schemas.microsoft.com/office/drawing/2014/main" id="{D378F749-A632-436C-939F-7EB70F38205B}"/>
              </a:ext>
            </a:extLst>
          </p:cNvPr>
          <p:cNvSpPr txBox="1"/>
          <p:nvPr/>
        </p:nvSpPr>
        <p:spPr>
          <a:xfrm>
            <a:off x="7705979" y="4913083"/>
            <a:ext cx="1349929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35M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impressions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4AAEB85-06E1-4679-B0E1-4D96D0100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376" y="4035151"/>
            <a:ext cx="877135" cy="877135"/>
          </a:xfrm>
          <a:prstGeom prst="rect">
            <a:avLst/>
          </a:prstGeom>
        </p:spPr>
      </p:pic>
      <p:sp>
        <p:nvSpPr>
          <p:cNvPr id="53" name="object 20">
            <a:extLst>
              <a:ext uri="{FF2B5EF4-FFF2-40B4-BE49-F238E27FC236}">
                <a16:creationId xmlns:a16="http://schemas.microsoft.com/office/drawing/2014/main" id="{DC874A8E-9C2C-4D8C-93F2-76B4C19C7212}"/>
              </a:ext>
            </a:extLst>
          </p:cNvPr>
          <p:cNvSpPr txBox="1"/>
          <p:nvPr/>
        </p:nvSpPr>
        <p:spPr>
          <a:xfrm>
            <a:off x="9662929" y="4968758"/>
            <a:ext cx="1937529" cy="754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131K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Montserrat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3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res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p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o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n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se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s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from</a:t>
            </a:r>
            <a:r>
              <a:rPr kumimoji="0" sz="1600" b="0" i="0" u="none" strike="noStrike" kern="1200" cap="none" spc="-45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Montserrat"/>
              </a:rPr>
              <a:t>CTV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9B935CAA-0B7D-4961-909F-92B7C4B320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269" y="4046969"/>
            <a:ext cx="964849" cy="964849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C537CCE1-A5A4-4C7E-B54D-80963A9907E1}"/>
              </a:ext>
            </a:extLst>
          </p:cNvPr>
          <p:cNvSpPr/>
          <p:nvPr/>
        </p:nvSpPr>
        <p:spPr>
          <a:xfrm>
            <a:off x="4179703" y="4036406"/>
            <a:ext cx="7830045" cy="1806940"/>
          </a:xfrm>
          <a:prstGeom prst="rect">
            <a:avLst/>
          </a:prstGeom>
          <a:noFill/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25488D08-A737-4819-BCF5-76D6510012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48" y="81814"/>
            <a:ext cx="659005" cy="659005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8188E16D-2950-45E2-BBB2-414D2D486B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856" y="6196764"/>
            <a:ext cx="1647513" cy="329715"/>
          </a:xfrm>
          <a:prstGeom prst="rect">
            <a:avLst/>
          </a:prstGeom>
        </p:spPr>
      </p:pic>
      <p:pic>
        <p:nvPicPr>
          <p:cNvPr id="1026" name="Picture 2" descr="MediaMath - Future-Proofed DSP">
            <a:extLst>
              <a:ext uri="{FF2B5EF4-FFF2-40B4-BE49-F238E27FC236}">
                <a16:creationId xmlns:a16="http://schemas.microsoft.com/office/drawing/2014/main" id="{D95D959C-C52A-4C94-B10B-FC812DBB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36" y="6146416"/>
            <a:ext cx="1192446" cy="3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FBE3A3-51FA-FD15-6EEB-52AF4F99F3C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76C222-4EB9-A283-F8EB-C56FE8C7A94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662606-9018-AFAC-5B85-5FBE8D1747C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0747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988227"/>
            <a:ext cx="3904144" cy="49244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specialty retailer sought to improve their KPIs during the holiday shopping season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6-week Addressable + out-of-stream Pause Ads media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 segment of holiday gift shoppers, based on client first-party data and third-party data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addressable campaign with out-of-stream pause ads campaign outperformed high-aided brand awareness* campaign benchmarks and increased agreement with all brand attributes (based on brand health measurement data from Kantar)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Pause Ads drove significant lifts among brand favorability, consideration intent and purchase intent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DIRECTV Viewership Data / Addressable TV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4788" y="20305"/>
            <a:ext cx="817721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DIRECTV drove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significant brand attribute lifts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for a specialty retailer by enabling an addressable and pause ad campaign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F36C49-443D-4E60-B1B7-6C4AA013C3F0}"/>
              </a:ext>
            </a:extLst>
          </p:cNvPr>
          <p:cNvSpPr txBox="1"/>
          <p:nvPr/>
        </p:nvSpPr>
        <p:spPr>
          <a:xfrm>
            <a:off x="4018365" y="5963169"/>
            <a:ext cx="6886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DIRECTV, Addressable + Pause ads, Retail Case study, advertiser first-party data, third-party data &amp; Kantar. Case study results are based on individual campaign factors. DIRECTV makes no performance warranties. Control: Represents 10% of DTV HHs within the target that did not receive exposure to the addressable or pause ad. *An advertiser falls into high-aided brand awareness category if the control reports over a 70% familiarity with the brand in Kantar’s Brand Health survey. 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25488D08-A737-4819-BCF5-76D6510012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48" y="81814"/>
            <a:ext cx="659005" cy="659005"/>
          </a:xfrm>
          <a:prstGeom prst="rect">
            <a:avLst/>
          </a:prstGeom>
        </p:spPr>
      </p:pic>
      <p:pic>
        <p:nvPicPr>
          <p:cNvPr id="3" name="Picture 2" descr="DirecTV - Schedule: Partner / Advertising Week NY 2023">
            <a:extLst>
              <a:ext uri="{FF2B5EF4-FFF2-40B4-BE49-F238E27FC236}">
                <a16:creationId xmlns:a16="http://schemas.microsoft.com/office/drawing/2014/main" id="{5C01ED8D-057D-9AF2-CEF6-DAC5A35E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903" y="6150117"/>
            <a:ext cx="837831" cy="2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597414-F462-ADB8-E4F0-C67783AD5FDB}"/>
              </a:ext>
            </a:extLst>
          </p:cNvPr>
          <p:cNvSpPr txBox="1"/>
          <p:nvPr/>
        </p:nvSpPr>
        <p:spPr>
          <a:xfrm>
            <a:off x="4143445" y="2913646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+38%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8622A-0184-1A1C-A5D9-0A53226856CC}"/>
              </a:ext>
            </a:extLst>
          </p:cNvPr>
          <p:cNvSpPr txBox="1"/>
          <p:nvPr/>
        </p:nvSpPr>
        <p:spPr>
          <a:xfrm>
            <a:off x="4143445" y="3347357"/>
            <a:ext cx="216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“A brand for people like me”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(recall vs. do not recall)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716DA6-6B9D-F6AB-3A77-762F20C2F9EA}"/>
              </a:ext>
            </a:extLst>
          </p:cNvPr>
          <p:cNvCxnSpPr>
            <a:cxnSpLocks/>
          </p:cNvCxnSpPr>
          <p:nvPr/>
        </p:nvCxnSpPr>
        <p:spPr>
          <a:xfrm flipV="1">
            <a:off x="6559012" y="2772546"/>
            <a:ext cx="0" cy="1390578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C7F8A86-5DAE-2AB0-DC5A-E153B44A0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254A87-5505-50FD-3122-3BFEDDED38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36851-06EA-B36D-0DE3-19F0A200FBC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37C3A-CD92-20A4-15FA-872F383B9370}"/>
              </a:ext>
            </a:extLst>
          </p:cNvPr>
          <p:cNvSpPr txBox="1"/>
          <p:nvPr/>
        </p:nvSpPr>
        <p:spPr>
          <a:xfrm>
            <a:off x="7021719" y="2929194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+25%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F1A8E-01B4-87C0-03FE-C6A5684B01AB}"/>
              </a:ext>
            </a:extLst>
          </p:cNvPr>
          <p:cNvSpPr txBox="1"/>
          <p:nvPr/>
        </p:nvSpPr>
        <p:spPr>
          <a:xfrm>
            <a:off x="7021719" y="3362905"/>
            <a:ext cx="2163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“A brand that offers new and innovative products”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(recall vs. do not recall)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A4621-019A-C688-CEF7-8AFE58A09BA9}"/>
              </a:ext>
            </a:extLst>
          </p:cNvPr>
          <p:cNvSpPr txBox="1"/>
          <p:nvPr/>
        </p:nvSpPr>
        <p:spPr>
          <a:xfrm>
            <a:off x="9566941" y="2929194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+63%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8A081-EB62-F1B1-5FE4-DE9DB8C4BAB8}"/>
              </a:ext>
            </a:extLst>
          </p:cNvPr>
          <p:cNvSpPr txBox="1"/>
          <p:nvPr/>
        </p:nvSpPr>
        <p:spPr>
          <a:xfrm>
            <a:off x="9566941" y="3362905"/>
            <a:ext cx="2163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Attributes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“A brand that is relevant to my everyday life”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(recall vs. do not recall)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3C07E-A5B3-421B-02A6-D99F149033E5}"/>
              </a:ext>
            </a:extLst>
          </p:cNvPr>
          <p:cNvSpPr txBox="1"/>
          <p:nvPr/>
        </p:nvSpPr>
        <p:spPr>
          <a:xfrm>
            <a:off x="4143445" y="4512935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4F7784-6E97-2032-5DA6-D08E7477FACA}"/>
              </a:ext>
            </a:extLst>
          </p:cNvPr>
          <p:cNvSpPr txBox="1"/>
          <p:nvPr/>
        </p:nvSpPr>
        <p:spPr>
          <a:xfrm>
            <a:off x="4143445" y="4946646"/>
            <a:ext cx="216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Favorability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Pause Ads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(target vs. control)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E35B05-6E58-3A39-6A3C-15D55C98167F}"/>
              </a:ext>
            </a:extLst>
          </p:cNvPr>
          <p:cNvSpPr txBox="1"/>
          <p:nvPr/>
        </p:nvSpPr>
        <p:spPr>
          <a:xfrm>
            <a:off x="7021719" y="4528483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25C141-2C9E-673F-F6C5-6DDB4F32CE96}"/>
              </a:ext>
            </a:extLst>
          </p:cNvPr>
          <p:cNvSpPr txBox="1"/>
          <p:nvPr/>
        </p:nvSpPr>
        <p:spPr>
          <a:xfrm>
            <a:off x="7021719" y="4962194"/>
            <a:ext cx="2163351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Consideration Intent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Pause Ads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(target vs. control)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D0D7C7-08C0-D915-2AA2-9EC9EFC73D77}"/>
              </a:ext>
            </a:extLst>
          </p:cNvPr>
          <p:cNvSpPr txBox="1"/>
          <p:nvPr/>
        </p:nvSpPr>
        <p:spPr>
          <a:xfrm>
            <a:off x="9566941" y="4528483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822C3A-A406-01F4-B506-292E783C62F8}"/>
              </a:ext>
            </a:extLst>
          </p:cNvPr>
          <p:cNvSpPr txBox="1"/>
          <p:nvPr/>
        </p:nvSpPr>
        <p:spPr>
          <a:xfrm>
            <a:off x="9566941" y="4962194"/>
            <a:ext cx="2163351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 Intent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Pause Ads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(target vs. control)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30D522-40AD-99FB-136B-AF0EFF09717F}"/>
              </a:ext>
            </a:extLst>
          </p:cNvPr>
          <p:cNvCxnSpPr>
            <a:cxnSpLocks/>
          </p:cNvCxnSpPr>
          <p:nvPr/>
        </p:nvCxnSpPr>
        <p:spPr>
          <a:xfrm flipV="1">
            <a:off x="9369154" y="2772546"/>
            <a:ext cx="0" cy="1390578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961080-B76D-6ECF-A543-4C5D0FBEF6AA}"/>
              </a:ext>
            </a:extLst>
          </p:cNvPr>
          <p:cNvCxnSpPr>
            <a:cxnSpLocks/>
          </p:cNvCxnSpPr>
          <p:nvPr/>
        </p:nvCxnSpPr>
        <p:spPr>
          <a:xfrm flipV="1">
            <a:off x="6567558" y="4398963"/>
            <a:ext cx="0" cy="1390578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82C1BF-A0BC-F2FD-A2CB-2A5FC8F587F5}"/>
              </a:ext>
            </a:extLst>
          </p:cNvPr>
          <p:cNvCxnSpPr>
            <a:cxnSpLocks/>
          </p:cNvCxnSpPr>
          <p:nvPr/>
        </p:nvCxnSpPr>
        <p:spPr>
          <a:xfrm flipV="1">
            <a:off x="9377700" y="4398963"/>
            <a:ext cx="0" cy="1390578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FA9AEC2-728B-83B5-839F-113BD13F0CCE}"/>
              </a:ext>
            </a:extLst>
          </p:cNvPr>
          <p:cNvSpPr txBox="1"/>
          <p:nvPr/>
        </p:nvSpPr>
        <p:spPr>
          <a:xfrm>
            <a:off x="5182559" y="1236505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4.7x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A46CA3-F1BA-24F3-9A6B-64ED48DE19E1}"/>
              </a:ext>
            </a:extLst>
          </p:cNvPr>
          <p:cNvSpPr txBox="1"/>
          <p:nvPr/>
        </p:nvSpPr>
        <p:spPr>
          <a:xfrm>
            <a:off x="5182559" y="1670216"/>
            <a:ext cx="233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Aided Brand Awareness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Norms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(target vs. norm)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757951-F8C2-2A9B-4A24-52FEBA55E3B5}"/>
              </a:ext>
            </a:extLst>
          </p:cNvPr>
          <p:cNvSpPr txBox="1"/>
          <p:nvPr/>
        </p:nvSpPr>
        <p:spPr>
          <a:xfrm>
            <a:off x="8813098" y="1236505"/>
            <a:ext cx="12603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1F1A62"/>
                  </a:solidFill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5.2x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1C0DBC-646D-5285-E6CE-800F92EDA289}"/>
              </a:ext>
            </a:extLst>
          </p:cNvPr>
          <p:cNvSpPr txBox="1"/>
          <p:nvPr/>
        </p:nvSpPr>
        <p:spPr>
          <a:xfrm>
            <a:off x="8813098" y="1670216"/>
            <a:ext cx="216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Favorability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Norms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(target vs. norm)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8D9B3F-642A-7CAD-6579-215956512A42}"/>
              </a:ext>
            </a:extLst>
          </p:cNvPr>
          <p:cNvCxnSpPr>
            <a:cxnSpLocks/>
          </p:cNvCxnSpPr>
          <p:nvPr/>
        </p:nvCxnSpPr>
        <p:spPr>
          <a:xfrm flipV="1">
            <a:off x="8103394" y="1182406"/>
            <a:ext cx="0" cy="1390578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24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FE36B7-3031-7F4B-AAE5-77DACD8C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67" y="0"/>
            <a:ext cx="9916633" cy="57735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689343" y="3096443"/>
            <a:ext cx="503767" cy="0"/>
          </a:xfrm>
          <a:prstGeom prst="line">
            <a:avLst/>
          </a:prstGeom>
          <a:ln>
            <a:solidFill>
              <a:srgbClr val="66C5A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585867" y="3266920"/>
            <a:ext cx="7133369" cy="117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Additional Insights:</a:t>
            </a:r>
            <a:br>
              <a:rPr kumimoji="0" lang="en-US" sz="38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EE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Creative Performance</a:t>
            </a:r>
            <a:endParaRPr kumimoji="0" lang="en-US" sz="3866" b="1" i="0" u="none" strike="noStrike" kern="1200" cap="none" spc="0" normalizeH="0" baseline="0" noProof="0" dirty="0">
              <a:ln>
                <a:noFill/>
              </a:ln>
              <a:solidFill>
                <a:srgbClr val="FFEE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 descr="A blue paper with a light bulb and a pencil&#10;&#10;Description automatically generated">
            <a:extLst>
              <a:ext uri="{FF2B5EF4-FFF2-40B4-BE49-F238E27FC236}">
                <a16:creationId xmlns:a16="http://schemas.microsoft.com/office/drawing/2014/main" id="{1D5197F4-4C63-AD56-17B3-F5406D4B5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" y="598649"/>
            <a:ext cx="1920520" cy="19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21520" y="828391"/>
            <a:ext cx="3993268" cy="5463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EDO assessed the long-term effectiveness and wear-in/out patterns of a retail brand’s :15 creative. They aimed to determine whether the ad’s performance remained strong over time or diminished after repeated viewings.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Creative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‘Totally Speedy &amp; Totally Set’ :15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15% above average brand 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Key Findings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EDO data indicates that this creative remained a strong performer throughout its entire flight, suggesting that performance could remain strong if this creative continued to air, despite having been active for 15 weeks and accumulating 2.1B total impressions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Observations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Performance stabilized during weeks 6 through 11 (4/10 - 5/21)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before peaking the week of 5/22 and 5/29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During the week of 5/22, the creative was 54% more effective than the average week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Notably, this creative features summer weather and a kids soccer practice, which may have contributed to the increased engagement around Memorial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EDO / Linear TV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3996212" y="39660"/>
            <a:ext cx="819578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Monitoring a retail campaign, EDO determined that the ad maintained both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strong engagement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creative longevity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F36C49-443D-4E60-B1B7-6C4AA013C3F0}"/>
              </a:ext>
            </a:extLst>
          </p:cNvPr>
          <p:cNvSpPr txBox="1"/>
          <p:nvPr/>
        </p:nvSpPr>
        <p:spPr>
          <a:xfrm>
            <a:off x="4018365" y="6198472"/>
            <a:ext cx="6973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EDO, Case study: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Creative wear-in/out analysis of an above average performing Retail Brand creative indicates extended creative shelf life.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time period: 2/26/23 - 6/18/23.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7BE7D66-16D4-4075-951E-BB378B4E1C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EED0D9E-D512-4239-A864-D47AC97194D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DC06DD-C164-451B-BB8A-0A40BDC8E518}"/>
              </a:ext>
            </a:extLst>
          </p:cNvPr>
          <p:cNvSpPr/>
          <p:nvPr/>
        </p:nvSpPr>
        <p:spPr>
          <a:xfrm>
            <a:off x="440169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8CA6F0-E713-4AD3-A9F5-13FB27CB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02" y="75104"/>
            <a:ext cx="659005" cy="659005"/>
          </a:xfrm>
          <a:prstGeom prst="rect">
            <a:avLst/>
          </a:prstGeom>
        </p:spPr>
      </p:pic>
      <p:pic>
        <p:nvPicPr>
          <p:cNvPr id="3" name="Google Shape;348;p37">
            <a:extLst>
              <a:ext uri="{FF2B5EF4-FFF2-40B4-BE49-F238E27FC236}">
                <a16:creationId xmlns:a16="http://schemas.microsoft.com/office/drawing/2014/main" id="{7925742B-3342-610B-5EF9-7E0ACF56803F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435" y="1335010"/>
            <a:ext cx="8024968" cy="32524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6" name="Picture 2" descr="EDO | Ad Age">
            <a:extLst>
              <a:ext uri="{FF2B5EF4-FFF2-40B4-BE49-F238E27FC236}">
                <a16:creationId xmlns:a16="http://schemas.microsoft.com/office/drawing/2014/main" id="{FBD3F5FB-6A7D-182E-ABC4-742DB18FC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21733" r="10625" b="23629"/>
          <a:stretch/>
        </p:blipFill>
        <p:spPr bwMode="auto">
          <a:xfrm>
            <a:off x="11026336" y="6084999"/>
            <a:ext cx="926068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83C43-9147-BB02-5C5F-E2159181B6A7}"/>
              </a:ext>
            </a:extLst>
          </p:cNvPr>
          <p:cNvSpPr txBox="1"/>
          <p:nvPr/>
        </p:nvSpPr>
        <p:spPr>
          <a:xfrm>
            <a:off x="10283703" y="4624926"/>
            <a:ext cx="1872201" cy="28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Flight: 2/26/23 – 6/18/23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F521C2-2E12-9290-E4A1-215BB63E8A52}"/>
              </a:ext>
            </a:extLst>
          </p:cNvPr>
          <p:cNvGrpSpPr/>
          <p:nvPr/>
        </p:nvGrpSpPr>
        <p:grpSpPr>
          <a:xfrm>
            <a:off x="6470201" y="4700987"/>
            <a:ext cx="3247811" cy="1432006"/>
            <a:chOff x="6470201" y="4766463"/>
            <a:chExt cx="3247811" cy="14320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5A8FF93-13EE-41BA-F10B-F37231A850A4}"/>
                </a:ext>
              </a:extLst>
            </p:cNvPr>
            <p:cNvSpPr/>
            <p:nvPr/>
          </p:nvSpPr>
          <p:spPr>
            <a:xfrm>
              <a:off x="6876047" y="4766463"/>
              <a:ext cx="2340142" cy="14320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DACD0A-E097-3967-A3A3-A934EB77E5B8}"/>
                </a:ext>
              </a:extLst>
            </p:cNvPr>
            <p:cNvSpPr txBox="1"/>
            <p:nvPr/>
          </p:nvSpPr>
          <p:spPr>
            <a:xfrm>
              <a:off x="6470201" y="5135135"/>
              <a:ext cx="32478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2.1B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impressions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8283EA-B7EE-140B-D6B1-FAA784BE1CFB}"/>
                </a:ext>
              </a:extLst>
            </p:cNvPr>
            <p:cNvSpPr txBox="1"/>
            <p:nvPr/>
          </p:nvSpPr>
          <p:spPr>
            <a:xfrm>
              <a:off x="7163915" y="4908381"/>
              <a:ext cx="18603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Media Weight: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48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5EABD10-F373-9B1B-FF7A-610B61BAD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5" y="1782934"/>
            <a:ext cx="2462190" cy="138499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49989-40DA-15D3-CCCC-A8F9E4999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01" y="1"/>
            <a:ext cx="1598217" cy="9306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B2BF92-1E73-9F41-4316-F8520EAE9259}"/>
              </a:ext>
            </a:extLst>
          </p:cNvPr>
          <p:cNvSpPr/>
          <p:nvPr/>
        </p:nvSpPr>
        <p:spPr>
          <a:xfrm>
            <a:off x="160226" y="427651"/>
            <a:ext cx="11001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Want more?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has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wealth of case studies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across additional categories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78DF0-4544-5BF1-BC4E-C6F779BD9B42}"/>
              </a:ext>
            </a:extLst>
          </p:cNvPr>
          <p:cNvSpPr/>
          <p:nvPr/>
        </p:nvSpPr>
        <p:spPr>
          <a:xfrm>
            <a:off x="1605273" y="5956018"/>
            <a:ext cx="8981457" cy="369332"/>
          </a:xfrm>
          <a:prstGeom prst="rect">
            <a:avLst/>
          </a:prstGeom>
          <a:solidFill>
            <a:srgbClr val="E2E8F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Access more case studies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www.thevab.com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A5E2E-FD2E-0F89-E498-E56C09412370}"/>
              </a:ext>
            </a:extLst>
          </p:cNvPr>
          <p:cNvSpPr txBox="1"/>
          <p:nvPr/>
        </p:nvSpPr>
        <p:spPr>
          <a:xfrm>
            <a:off x="637545" y="3223441"/>
            <a:ext cx="2458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Automotive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559972A-AF18-10CD-109E-BEC59B1AC1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ED7E84DD-E4FF-32E9-8E4D-886D33B93D4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96C19D-3FC5-21C0-2EFB-239B3FD870E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6" name="Picture 15">
            <a:hlinkClick r:id="rId9"/>
            <a:extLst>
              <a:ext uri="{FF2B5EF4-FFF2-40B4-BE49-F238E27FC236}">
                <a16:creationId xmlns:a16="http://schemas.microsoft.com/office/drawing/2014/main" id="{43DA6FAE-33EC-4933-1004-9EF68DF0D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835" y="1782934"/>
            <a:ext cx="2454045" cy="1380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648005-F728-2997-48EE-EB92E8350C29}"/>
              </a:ext>
            </a:extLst>
          </p:cNvPr>
          <p:cNvSpPr txBox="1"/>
          <p:nvPr/>
        </p:nvSpPr>
        <p:spPr>
          <a:xfrm>
            <a:off x="3343276" y="3223441"/>
            <a:ext cx="275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 Packaged Goods (CPG)</a:t>
            </a:r>
          </a:p>
        </p:txBody>
      </p:sp>
      <p:pic>
        <p:nvPicPr>
          <p:cNvPr id="3" name="Picture 2">
            <a:hlinkClick r:id="rId11"/>
            <a:extLst>
              <a:ext uri="{FF2B5EF4-FFF2-40B4-BE49-F238E27FC236}">
                <a16:creationId xmlns:a16="http://schemas.microsoft.com/office/drawing/2014/main" id="{5E436504-582F-0418-617B-06B247A583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7980" y="1791901"/>
            <a:ext cx="2454045" cy="13788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EAE0F-6B94-DBBE-B5A2-1D046A71D131}"/>
              </a:ext>
            </a:extLst>
          </p:cNvPr>
          <p:cNvSpPr txBox="1"/>
          <p:nvPr/>
        </p:nvSpPr>
        <p:spPr>
          <a:xfrm>
            <a:off x="6277391" y="3223441"/>
            <a:ext cx="245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Entertainment &amp; Tune-In</a:t>
            </a:r>
          </a:p>
        </p:txBody>
      </p:sp>
      <p:pic>
        <p:nvPicPr>
          <p:cNvPr id="11" name="Picture 10">
            <a:hlinkClick r:id="rId13"/>
            <a:extLst>
              <a:ext uri="{FF2B5EF4-FFF2-40B4-BE49-F238E27FC236}">
                <a16:creationId xmlns:a16="http://schemas.microsoft.com/office/drawing/2014/main" id="{928EE10C-3987-EAAE-A1EB-FB80E7E2A8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7706" y="1785231"/>
            <a:ext cx="2420027" cy="1380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718AFE-61A6-E3E1-4805-2BF63AAA9BE7}"/>
              </a:ext>
            </a:extLst>
          </p:cNvPr>
          <p:cNvSpPr txBox="1"/>
          <p:nvPr/>
        </p:nvSpPr>
        <p:spPr>
          <a:xfrm>
            <a:off x="9096796" y="3223441"/>
            <a:ext cx="2453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Financial Services &amp; Insurance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15"/>
            <a:extLst>
              <a:ext uri="{FF2B5EF4-FFF2-40B4-BE49-F238E27FC236}">
                <a16:creationId xmlns:a16="http://schemas.microsoft.com/office/drawing/2014/main" id="{B241FE03-43FE-1A02-9A1C-7019BC289F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1349" y="3915083"/>
            <a:ext cx="2462189" cy="1380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9B2F76-5C94-3414-17FA-6924CBC634AC}"/>
              </a:ext>
            </a:extLst>
          </p:cNvPr>
          <p:cNvSpPr txBox="1"/>
          <p:nvPr/>
        </p:nvSpPr>
        <p:spPr>
          <a:xfrm>
            <a:off x="2129491" y="5347624"/>
            <a:ext cx="2429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Health, Wellness &amp; Beauty</a:t>
            </a:r>
          </a:p>
        </p:txBody>
      </p:sp>
      <p:pic>
        <p:nvPicPr>
          <p:cNvPr id="9" name="Picture 8">
            <a:hlinkClick r:id="rId17"/>
            <a:extLst>
              <a:ext uri="{FF2B5EF4-FFF2-40B4-BE49-F238E27FC236}">
                <a16:creationId xmlns:a16="http://schemas.microsoft.com/office/drawing/2014/main" id="{8179DC5D-AE3C-4CED-8242-20367FCB60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6573" y="3923419"/>
            <a:ext cx="2417888" cy="13720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3C1F83-6F66-7436-8D3E-44AC0BC22638}"/>
              </a:ext>
            </a:extLst>
          </p:cNvPr>
          <p:cNvSpPr txBox="1"/>
          <p:nvPr/>
        </p:nvSpPr>
        <p:spPr>
          <a:xfrm>
            <a:off x="4949676" y="5347624"/>
            <a:ext cx="2429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Pharmaceuticals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42F22-E364-4BB8-B023-C6587FCAC0F7}"/>
              </a:ext>
            </a:extLst>
          </p:cNvPr>
          <p:cNvSpPr txBox="1"/>
          <p:nvPr/>
        </p:nvSpPr>
        <p:spPr>
          <a:xfrm>
            <a:off x="7748024" y="5347624"/>
            <a:ext cx="245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Restaurants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hlinkClick r:id="rId19"/>
            <a:extLst>
              <a:ext uri="{FF2B5EF4-FFF2-40B4-BE49-F238E27FC236}">
                <a16:creationId xmlns:a16="http://schemas.microsoft.com/office/drawing/2014/main" id="{176DE980-2386-333A-ADF1-20A1BA726A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9860" y="3929507"/>
            <a:ext cx="2457148" cy="138214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15269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0949374-B070-FCE6-95AA-0BD1EAEB3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50" y="1789839"/>
            <a:ext cx="244345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A6EE9-0FDB-C5C3-73B3-B2C89C44D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01" y="1"/>
            <a:ext cx="1598217" cy="9306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435546-8AF2-9206-C231-5F1BCD69D454}"/>
              </a:ext>
            </a:extLst>
          </p:cNvPr>
          <p:cNvSpPr txBox="1"/>
          <p:nvPr/>
        </p:nvSpPr>
        <p:spPr>
          <a:xfrm>
            <a:off x="9096795" y="5332726"/>
            <a:ext cx="24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Q4 ‘22 Today’s Innovations in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52AA3F-8ECE-9450-7E26-2E42209D0B32}"/>
              </a:ext>
            </a:extLst>
          </p:cNvPr>
          <p:cNvSpPr txBox="1"/>
          <p:nvPr/>
        </p:nvSpPr>
        <p:spPr>
          <a:xfrm>
            <a:off x="641159" y="5332726"/>
            <a:ext cx="242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Q1 ‘22 Today’s Innovations in Measurement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F00DFA-B994-74FC-A6F2-714FBA7366F1}"/>
              </a:ext>
            </a:extLst>
          </p:cNvPr>
          <p:cNvSpPr txBox="1"/>
          <p:nvPr/>
        </p:nvSpPr>
        <p:spPr>
          <a:xfrm>
            <a:off x="3461344" y="5332726"/>
            <a:ext cx="242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Q2 ‘22 Today’s Innovations in Measurement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175EA8-E030-F88E-C58C-AE023B27A4A0}"/>
              </a:ext>
            </a:extLst>
          </p:cNvPr>
          <p:cNvSpPr txBox="1"/>
          <p:nvPr/>
        </p:nvSpPr>
        <p:spPr>
          <a:xfrm>
            <a:off x="6259692" y="5332726"/>
            <a:ext cx="24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Q3 ‘22 Today’s Innovations in Measurement</a:t>
            </a:r>
          </a:p>
        </p:txBody>
      </p:sp>
      <p:pic>
        <p:nvPicPr>
          <p:cNvPr id="24" name="Picture 23">
            <a:hlinkClick r:id="rId6"/>
            <a:extLst>
              <a:ext uri="{FF2B5EF4-FFF2-40B4-BE49-F238E27FC236}">
                <a16:creationId xmlns:a16="http://schemas.microsoft.com/office/drawing/2014/main" id="{B2CE9B4A-F3A4-4BC5-B16D-FB7D14F9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44" y="3908521"/>
            <a:ext cx="2433361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>
            <a:hlinkClick r:id="rId8"/>
            <a:extLst>
              <a:ext uri="{FF2B5EF4-FFF2-40B4-BE49-F238E27FC236}">
                <a16:creationId xmlns:a16="http://schemas.microsoft.com/office/drawing/2014/main" id="{11E4C506-8C68-09AA-BE31-166EBA853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241" y="3908521"/>
            <a:ext cx="2439664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>
            <a:hlinkClick r:id="rId10"/>
            <a:extLst>
              <a:ext uri="{FF2B5EF4-FFF2-40B4-BE49-F238E27FC236}">
                <a16:creationId xmlns:a16="http://schemas.microsoft.com/office/drawing/2014/main" id="{58FDC6AE-6B9E-A059-2301-95F1E8A78C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3508" y="3908521"/>
            <a:ext cx="2443808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>
            <a:hlinkClick r:id="rId12"/>
            <a:extLst>
              <a:ext uri="{FF2B5EF4-FFF2-40B4-BE49-F238E27FC236}">
                <a16:creationId xmlns:a16="http://schemas.microsoft.com/office/drawing/2014/main" id="{C4B12E30-9D20-39CF-98C3-E1542FA2A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73" y="3908521"/>
            <a:ext cx="243111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3D1C44-7120-8C8D-4F10-5C329DA2FFFC}"/>
              </a:ext>
            </a:extLst>
          </p:cNvPr>
          <p:cNvSpPr txBox="1"/>
          <p:nvPr/>
        </p:nvSpPr>
        <p:spPr>
          <a:xfrm>
            <a:off x="3462515" y="3223441"/>
            <a:ext cx="24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can a convergent TV strategy drive 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results for my brand?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E0247E-FEDF-0AB0-4BCD-2218476B31AE}"/>
              </a:ext>
            </a:extLst>
          </p:cNvPr>
          <p:cNvSpPr txBox="1"/>
          <p:nvPr/>
        </p:nvSpPr>
        <p:spPr>
          <a:xfrm>
            <a:off x="6277391" y="3223441"/>
            <a:ext cx="24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Proven Strategies &amp; Tactics In Audience-Based TV Buying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FFACA1-4346-7211-598D-D3BD0CA261FC}"/>
              </a:ext>
            </a:extLst>
          </p:cNvPr>
          <p:cNvSpPr txBox="1"/>
          <p:nvPr/>
        </p:nvSpPr>
        <p:spPr>
          <a:xfrm>
            <a:off x="637544" y="3223441"/>
            <a:ext cx="244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 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hlinkClick r:id="rId14"/>
            <a:extLst>
              <a:ext uri="{FF2B5EF4-FFF2-40B4-BE49-F238E27FC236}">
                <a16:creationId xmlns:a16="http://schemas.microsoft.com/office/drawing/2014/main" id="{1503EDA1-007B-AB34-B6B3-037477348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15" y="1791265"/>
            <a:ext cx="244239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Picture 31">
            <a:hlinkClick r:id="rId16"/>
            <a:extLst>
              <a:ext uri="{FF2B5EF4-FFF2-40B4-BE49-F238E27FC236}">
                <a16:creationId xmlns:a16="http://schemas.microsoft.com/office/drawing/2014/main" id="{5B40F352-ED9B-3BE2-7A67-FDF6ABFE6A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806" y="1791265"/>
            <a:ext cx="243609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>
            <a:hlinkClick r:id="rId18"/>
            <a:extLst>
              <a:ext uri="{FF2B5EF4-FFF2-40B4-BE49-F238E27FC236}">
                <a16:creationId xmlns:a16="http://schemas.microsoft.com/office/drawing/2014/main" id="{9A4563A6-5158-C2E4-3A67-27DE25AB1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59" y="1791265"/>
            <a:ext cx="244345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Picture 33">
            <a:hlinkClick r:id="rId19"/>
            <a:extLst>
              <a:ext uri="{FF2B5EF4-FFF2-40B4-BE49-F238E27FC236}">
                <a16:creationId xmlns:a16="http://schemas.microsoft.com/office/drawing/2014/main" id="{49E0BD65-4524-6185-42FA-42F624695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797" y="1791265"/>
            <a:ext cx="245404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C41675-BE7C-B74D-3B9E-BCAA84DF3F2E}"/>
              </a:ext>
            </a:extLst>
          </p:cNvPr>
          <p:cNvSpPr txBox="1"/>
          <p:nvPr/>
        </p:nvSpPr>
        <p:spPr>
          <a:xfrm>
            <a:off x="9096796" y="3223441"/>
            <a:ext cx="24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Opportunities in VOD Addressable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695016-680B-EF56-15F2-A1A3071E83FF}"/>
              </a:ext>
            </a:extLst>
          </p:cNvPr>
          <p:cNvSpPr/>
          <p:nvPr/>
        </p:nvSpPr>
        <p:spPr>
          <a:xfrm>
            <a:off x="160226" y="427651"/>
            <a:ext cx="11389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205">
              <a:defRPr/>
            </a:pPr>
            <a:r>
              <a:rPr lang="en-US" sz="2800" b="1">
                <a:solidFill>
                  <a:srgbClr val="ED3C8D"/>
                </a:solidFill>
                <a:latin typeface="Helvetica" pitchFamily="2" charset="0"/>
              </a:rPr>
              <a:t>Want more? </a:t>
            </a:r>
            <a:r>
              <a:rPr lang="en-US" sz="2800" b="1">
                <a:solidFill>
                  <a:srgbClr val="1B1464"/>
                </a:solidFill>
                <a:latin typeface="Helvetica" pitchFamily="2" charset="0"/>
              </a:rPr>
              <a:t>VAB </a:t>
            </a:r>
            <a:r>
              <a:rPr lang="en-US" sz="2800" b="1" dirty="0">
                <a:solidFill>
                  <a:srgbClr val="1B1464"/>
                </a:solidFill>
                <a:latin typeface="Helvetica" pitchFamily="2" charset="0"/>
              </a:rPr>
              <a:t>also </a:t>
            </a:r>
            <a:r>
              <a:rPr lang="en-US" sz="2800" b="1">
                <a:solidFill>
                  <a:srgbClr val="1B1464"/>
                </a:solidFill>
                <a:latin typeface="Helvetica" pitchFamily="2" charset="0"/>
              </a:rPr>
              <a:t>has </a:t>
            </a:r>
            <a:r>
              <a:rPr lang="en-US" sz="2800" b="1">
                <a:solidFill>
                  <a:srgbClr val="00BFF2"/>
                </a:solidFill>
                <a:latin typeface="Helvetica" pitchFamily="2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studies</a:t>
            </a:r>
            <a:r>
              <a:rPr lang="en-US" sz="2800" b="1">
                <a:solidFill>
                  <a:srgbClr val="00BFF2"/>
                </a:solidFill>
                <a:latin typeface="Helvetica" pitchFamily="2" charset="0"/>
              </a:rPr>
              <a:t> </a:t>
            </a:r>
            <a:r>
              <a:rPr lang="en-US" sz="2800" b="1" dirty="0">
                <a:solidFill>
                  <a:srgbClr val="1F1A62"/>
                </a:solidFill>
                <a:latin typeface="Helvetica" pitchFamily="2" charset="0"/>
              </a:rPr>
              <a:t>organized across multiscreen TV platforms including linear TV and streaming / CTV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EF4FD6-D9C4-4FAB-5651-CDF02C56B871}"/>
              </a:ext>
            </a:extLst>
          </p:cNvPr>
          <p:cNvSpPr/>
          <p:nvPr/>
        </p:nvSpPr>
        <p:spPr>
          <a:xfrm>
            <a:off x="1605273" y="5956018"/>
            <a:ext cx="8981457" cy="369332"/>
          </a:xfrm>
          <a:prstGeom prst="rect">
            <a:avLst/>
          </a:prstGeom>
          <a:solidFill>
            <a:srgbClr val="E2E8F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 defTabSz="912205"/>
            <a:r>
              <a:rPr lang="en-US" b="1">
                <a:solidFill>
                  <a:srgbClr val="1F1A62"/>
                </a:solidFill>
                <a:latin typeface="Helvetica" pitchFamily="2" charset="0"/>
              </a:rPr>
              <a:t>Access more case studies at </a:t>
            </a:r>
            <a:r>
              <a:rPr lang="en-US" b="1">
                <a:solidFill>
                  <a:srgbClr val="00BFF2"/>
                </a:solidFill>
                <a:latin typeface="Helvetica" pitchFamily="2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www.thevab.com</a:t>
            </a:r>
            <a:endParaRPr lang="en-US" b="1">
              <a:solidFill>
                <a:srgbClr val="00BFF2"/>
              </a:solidFill>
              <a:latin typeface="Helvetica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FB11C41-213F-A4CB-BD10-BB595E6AA35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9903F7F5-31F2-72FA-9DAB-3ECFDE3DE77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B487EC-BC4C-9F3C-C4D1-06E439E0C20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03393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56831E-838C-D834-4E36-1437D1D33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C0D7D1-9F8D-3F6E-84DF-AFD0862D36F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85A4F-E4D7-7799-5895-CB94A2DF0DD6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65505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850BD-F43E-4AC5-90A1-34532CB24D49}"/>
              </a:ext>
            </a:extLst>
          </p:cNvPr>
          <p:cNvSpPr/>
          <p:nvPr/>
        </p:nvSpPr>
        <p:spPr>
          <a:xfrm>
            <a:off x="264319" y="208067"/>
            <a:ext cx="106737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 Retail category ‘real world’ case studies showcasing how multiscreen TV drives business outcomes across the funnel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9E069-73A5-441D-9729-BDA3BF99A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334CFD-93B3-8372-0DD9-1FBBF12611D9}"/>
              </a:ext>
            </a:extLst>
          </p:cNvPr>
          <p:cNvSpPr txBox="1"/>
          <p:nvPr/>
        </p:nvSpPr>
        <p:spPr>
          <a:xfrm>
            <a:off x="526244" y="6260127"/>
            <a:ext cx="2047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*based on campaign KPIs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738D-D5F0-C72F-03B8-658C11E9C2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701D4B-3DA7-6E8A-0CF8-241938BF7A5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22206-E649-3CAB-3836-B6F4895BCDD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2395E4-2E91-DD2A-8B7C-8D5A1E49FA38}"/>
              </a:ext>
            </a:extLst>
          </p:cNvPr>
          <p:cNvSpPr/>
          <p:nvPr/>
        </p:nvSpPr>
        <p:spPr>
          <a:xfrm>
            <a:off x="264319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Upper 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expand reach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drive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recall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against a brand’s best customer prospects*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‘awareness-based’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/ Reach Extension / Incremental 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/ Brand Recall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(Reach / Targeted IMPs)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32C6CE-CB21-0DA7-BDCE-8119CE6EA246}"/>
              </a:ext>
            </a:extLst>
          </p:cNvPr>
          <p:cNvSpPr/>
          <p:nvPr/>
        </p:nvSpPr>
        <p:spPr>
          <a:xfrm>
            <a:off x="4205438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Mid-to-Lower 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 the likelihood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the intended audience will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motivated to act*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‘action-based’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Rates (website traffic,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app downloads, subscription sign-ups,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tune-in, foot traffic)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Sales / Revenues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Optimizations / ROI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(Conversions)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040330-452E-DE97-9B6C-347F94E3D680}"/>
              </a:ext>
            </a:extLst>
          </p:cNvPr>
          <p:cNvSpPr/>
          <p:nvPr/>
        </p:nvSpPr>
        <p:spPr>
          <a:xfrm>
            <a:off x="8156289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Full-Funnel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 +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expand reach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drive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recall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while also increasing the likelihood that the intended audience will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motivated to act*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Sampling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full-funnel outcomes: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  <a:t> Brand Recall  Conversion Rates  Sales  Optimizations 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  <a:t>Cost Efficiencies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64AD6B-8CED-43D8-4044-88BF020125D0}"/>
              </a:ext>
            </a:extLst>
          </p:cNvPr>
          <p:cNvGrpSpPr/>
          <p:nvPr/>
        </p:nvGrpSpPr>
        <p:grpSpPr>
          <a:xfrm>
            <a:off x="1640646" y="1534435"/>
            <a:ext cx="947907" cy="811783"/>
            <a:chOff x="6096001" y="2282518"/>
            <a:chExt cx="2310121" cy="2134924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ECBD925C-5A8C-EF00-063E-DEEB51C2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3"/>
              <a:ext cx="2124241" cy="2124239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9AAF5DF6-48BA-55C6-59EC-676C83467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94E0594-ADB8-DFE5-368C-77BB407CEC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858" y="1534435"/>
            <a:ext cx="807720" cy="807720"/>
          </a:xfrm>
          <a:prstGeom prst="rect">
            <a:avLst/>
          </a:prstGeom>
        </p:spPr>
      </p:pic>
      <p:pic>
        <p:nvPicPr>
          <p:cNvPr id="18" name="Picture 17" descr="A colorful logo with arrows and a gear&#10;&#10;Description automatically generated with medium confidence">
            <a:extLst>
              <a:ext uri="{FF2B5EF4-FFF2-40B4-BE49-F238E27FC236}">
                <a16:creationId xmlns:a16="http://schemas.microsoft.com/office/drawing/2014/main" id="{7854AC70-036A-19D8-0E51-E525DD9E2A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09" y="1534435"/>
            <a:ext cx="80772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A410E2-5657-4FD5-945F-A4A1A13B3937}"/>
              </a:ext>
            </a:extLst>
          </p:cNvPr>
          <p:cNvGrpSpPr/>
          <p:nvPr/>
        </p:nvGrpSpPr>
        <p:grpSpPr>
          <a:xfrm>
            <a:off x="1694473" y="2663426"/>
            <a:ext cx="1340216" cy="1162735"/>
            <a:chOff x="6096001" y="2282518"/>
            <a:chExt cx="2310121" cy="2134924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5D42DF2A-5CAE-4A3E-9B33-7F0B97DB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2"/>
              <a:ext cx="2124241" cy="2124240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BE3D3FEC-2CF1-4063-82BB-0FE9A636D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525EF1-F80A-4833-9EAE-017E4D4D33BC}"/>
              </a:ext>
            </a:extLst>
          </p:cNvPr>
          <p:cNvSpPr/>
          <p:nvPr/>
        </p:nvSpPr>
        <p:spPr>
          <a:xfrm>
            <a:off x="5751843" y="1343573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27D29-12BC-4F51-B992-D17E57EA4A90}"/>
              </a:ext>
            </a:extLst>
          </p:cNvPr>
          <p:cNvSpPr txBox="1"/>
          <p:nvPr/>
        </p:nvSpPr>
        <p:spPr>
          <a:xfrm>
            <a:off x="5751843" y="1372229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Awareness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D9B91-89C6-4263-A7A7-446C27C2EB14}"/>
              </a:ext>
            </a:extLst>
          </p:cNvPr>
          <p:cNvSpPr txBox="1"/>
          <p:nvPr/>
        </p:nvSpPr>
        <p:spPr>
          <a:xfrm>
            <a:off x="5843627" y="1810553"/>
            <a:ext cx="52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expand reach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recall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against a brand’s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customer prospects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465425" y="986344"/>
            <a:ext cx="379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Upper Funnel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465DD-D1C4-42E9-9DB8-EC05EFB7775A}"/>
              </a:ext>
            </a:extLst>
          </p:cNvPr>
          <p:cNvSpPr/>
          <p:nvPr/>
        </p:nvSpPr>
        <p:spPr>
          <a:xfrm>
            <a:off x="5164853" y="3737851"/>
            <a:ext cx="6521379" cy="14003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‘awareness-based’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/ Reach Extension / Incremental 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/ Brand Recall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(Reach / Targeted IMPs)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75F9EC-523B-89E5-5C62-053B51F8A7B5}"/>
              </a:ext>
            </a:extLst>
          </p:cNvPr>
          <p:cNvSpPr/>
          <p:nvPr/>
        </p:nvSpPr>
        <p:spPr>
          <a:xfrm>
            <a:off x="220834" y="4464788"/>
            <a:ext cx="4287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Awareness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C13AC-8793-59C5-A179-51460C2132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E1B7C5-D49D-02A8-AE33-2A868DEFB1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A8C32-77A1-F460-A105-5D84F4247D5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6885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988227"/>
            <a:ext cx="3904144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retail brand wanted to suppress Heavy TV Viewers from their addressable campaign in hopes to increase frequency and reach among Light and Medium TV viewers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5-week national + addressable media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A25-54 Light &amp; Medium TV Viewers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addressable campaign successfully redistributed impressions towards the targeted Light &amp; Medium TV viewers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200" dirty="0">
                <a:solidFill>
                  <a:srgbClr val="1F1A62"/>
                </a:solidFill>
                <a:latin typeface="Helvetica"/>
                <a:cs typeface="Helvetica"/>
              </a:rPr>
              <a:t>The campaign shifted the weight of Light &amp; Medium impressions from </a:t>
            </a:r>
            <a:r>
              <a:rPr lang="en-US" sz="1200" b="1" dirty="0">
                <a:solidFill>
                  <a:srgbClr val="1F1A62"/>
                </a:solidFill>
                <a:latin typeface="Helvetica"/>
                <a:cs typeface="Helvetica"/>
              </a:rPr>
              <a:t>46% for national to 71% for national + addressable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sz="400" dirty="0">
              <a:solidFill>
                <a:srgbClr val="1F1A62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Increased overall reach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74% to 89%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for the retail brand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Addressable TV / DIRECTV Viewership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4788" y="20305"/>
            <a:ext cx="8155692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retail brand redistributed impressions towards Light &amp; Medium TV viewers, helping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 targeted reach and frequency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F36C49-443D-4E60-B1B7-6C4AA013C3F0}"/>
              </a:ext>
            </a:extLst>
          </p:cNvPr>
          <p:cNvSpPr txBox="1"/>
          <p:nvPr/>
        </p:nvSpPr>
        <p:spPr>
          <a:xfrm>
            <a:off x="4018365" y="6227137"/>
            <a:ext cx="681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DIRECTV, Addressable Reach-Frequency Optimization Retail Case study. 4Q’22 Viewership data. Incremental reach within DIRECTV footprint.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25488D08-A737-4819-BCF5-76D6510012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48" y="81814"/>
            <a:ext cx="659005" cy="659005"/>
          </a:xfrm>
          <a:prstGeom prst="rect">
            <a:avLst/>
          </a:prstGeom>
        </p:spPr>
      </p:pic>
      <p:pic>
        <p:nvPicPr>
          <p:cNvPr id="3" name="Picture 2" descr="DirecTV - Schedule: Partner / Advertising Week NY 2023">
            <a:extLst>
              <a:ext uri="{FF2B5EF4-FFF2-40B4-BE49-F238E27FC236}">
                <a16:creationId xmlns:a16="http://schemas.microsoft.com/office/drawing/2014/main" id="{5C01ED8D-057D-9AF2-CEF6-DAC5A35E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903" y="6150117"/>
            <a:ext cx="837831" cy="2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DED624-AD60-F317-6B03-3B5C390D9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187089"/>
              </p:ext>
            </p:extLst>
          </p:nvPr>
        </p:nvGraphicFramePr>
        <p:xfrm>
          <a:off x="4105280" y="1950135"/>
          <a:ext cx="7961703" cy="275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F4F790-86B9-C8B1-5B2B-AC9AFBC75800}"/>
              </a:ext>
            </a:extLst>
          </p:cNvPr>
          <p:cNvSpPr txBox="1"/>
          <p:nvPr/>
        </p:nvSpPr>
        <p:spPr>
          <a:xfrm>
            <a:off x="4908576" y="1349971"/>
            <a:ext cx="656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1F1A62"/>
                </a:solidFill>
                <a:latin typeface="Helvetica" panose="020B0403020202020204" pitchFamily="34" charset="0"/>
              </a:rPr>
              <a:t>% of Total Impressions Delivered by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97414-F462-ADB8-E4F0-C67783AD5FDB}"/>
              </a:ext>
            </a:extLst>
          </p:cNvPr>
          <p:cNvSpPr txBox="1"/>
          <p:nvPr/>
        </p:nvSpPr>
        <p:spPr>
          <a:xfrm>
            <a:off x="4835656" y="4759539"/>
            <a:ext cx="20460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ED3C8D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+177%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8622A-0184-1A1C-A5D9-0A53226856CC}"/>
              </a:ext>
            </a:extLst>
          </p:cNvPr>
          <p:cNvSpPr txBox="1"/>
          <p:nvPr/>
        </p:nvSpPr>
        <p:spPr>
          <a:xfrm>
            <a:off x="4835656" y="5423987"/>
            <a:ext cx="308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Weekly Frequency Lift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Light &amp; Medium TV Viewers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(Addressable &amp; National vs. National Campaign)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716DA6-6B9D-F6AB-3A77-762F20C2F9EA}"/>
              </a:ext>
            </a:extLst>
          </p:cNvPr>
          <p:cNvCxnSpPr>
            <a:cxnSpLocks/>
          </p:cNvCxnSpPr>
          <p:nvPr/>
        </p:nvCxnSpPr>
        <p:spPr>
          <a:xfrm flipV="1">
            <a:off x="8097255" y="4759539"/>
            <a:ext cx="0" cy="1390578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DDD0EFA-5026-CD9C-B7DD-CE87C7B0B936}"/>
              </a:ext>
            </a:extLst>
          </p:cNvPr>
          <p:cNvSpPr txBox="1"/>
          <p:nvPr/>
        </p:nvSpPr>
        <p:spPr>
          <a:xfrm>
            <a:off x="8561435" y="4759539"/>
            <a:ext cx="20460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ED3C8D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+20%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D84E0-F3F5-CBBE-566A-28203B5AEA69}"/>
              </a:ext>
            </a:extLst>
          </p:cNvPr>
          <p:cNvSpPr txBox="1"/>
          <p:nvPr/>
        </p:nvSpPr>
        <p:spPr>
          <a:xfrm>
            <a:off x="8561435" y="5423987"/>
            <a:ext cx="308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Reach Lift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(Addressable &amp; National vs. National Campaign)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F8A86-5DAE-2AB0-DC5A-E153B44A09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254A87-5505-50FD-3122-3BFEDDED38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36851-06EA-B36D-0DE3-19F0A200FBC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6559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525EF1-F80A-4833-9EAE-017E4D4D33BC}"/>
              </a:ext>
            </a:extLst>
          </p:cNvPr>
          <p:cNvSpPr/>
          <p:nvPr/>
        </p:nvSpPr>
        <p:spPr>
          <a:xfrm>
            <a:off x="5751843" y="1343573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27D29-12BC-4F51-B992-D17E57EA4A90}"/>
              </a:ext>
            </a:extLst>
          </p:cNvPr>
          <p:cNvSpPr txBox="1"/>
          <p:nvPr/>
        </p:nvSpPr>
        <p:spPr>
          <a:xfrm>
            <a:off x="5751843" y="1372229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D9B91-89C6-4263-A7A7-446C27C2EB14}"/>
              </a:ext>
            </a:extLst>
          </p:cNvPr>
          <p:cNvSpPr txBox="1"/>
          <p:nvPr/>
        </p:nvSpPr>
        <p:spPr>
          <a:xfrm>
            <a:off x="5843627" y="1730169"/>
            <a:ext cx="52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the likelihood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that the intended audience will be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motivated to act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make a purchase, download an app, sign-up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 subscription, make a booking, etc.)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1" y="996396"/>
            <a:ext cx="47291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Mid-To-Lower Funnel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465DD-D1C4-42E9-9DB8-EC05EFB7775A}"/>
              </a:ext>
            </a:extLst>
          </p:cNvPr>
          <p:cNvSpPr/>
          <p:nvPr/>
        </p:nvSpPr>
        <p:spPr>
          <a:xfrm>
            <a:off x="5285433" y="3737851"/>
            <a:ext cx="6340510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‘action-based’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Rates (website traffic, app downloads, subscription sign-ups, tune-in, foot traffic)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Sales / Revenues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Optimizations / ROI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(Conversions)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FF1E593-1726-71BA-EAA1-80514A3F0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23" y="3008320"/>
            <a:ext cx="1156916" cy="11569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A18760-470B-BA75-3D44-9634E0C68C84}"/>
              </a:ext>
            </a:extLst>
          </p:cNvPr>
          <p:cNvSpPr/>
          <p:nvPr/>
        </p:nvSpPr>
        <p:spPr>
          <a:xfrm>
            <a:off x="220834" y="4464788"/>
            <a:ext cx="4287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390FF-846C-5EBE-0021-6B728E891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4D375A-E8E9-303F-690F-7BB423DCA6E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0F4B8-06D4-1C20-97BC-6195C06F380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83243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E9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1250" y="104489"/>
            <a:ext cx="815535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Haix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optimizes converged TV with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InnovidXP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 ecommerce response </a:t>
            </a:r>
          </a:p>
        </p:txBody>
      </p:sp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79CDD2E9-8902-4C68-978D-659F095982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48" y="81814"/>
            <a:ext cx="659005" cy="6590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1786D1-476D-4E03-13AC-3CC0F6616506}"/>
              </a:ext>
            </a:extLst>
          </p:cNvPr>
          <p:cNvGrpSpPr/>
          <p:nvPr/>
        </p:nvGrpSpPr>
        <p:grpSpPr>
          <a:xfrm>
            <a:off x="10887299" y="5634021"/>
            <a:ext cx="1075316" cy="769440"/>
            <a:chOff x="5924957" y="0"/>
            <a:chExt cx="1716754" cy="1175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039F1D-A561-085A-4FD8-12AFAE45A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4957" y="0"/>
              <a:ext cx="1716754" cy="576054"/>
            </a:xfrm>
            <a:prstGeom prst="rect">
              <a:avLst/>
            </a:prstGeom>
          </p:spPr>
        </p:pic>
        <p:pic>
          <p:nvPicPr>
            <p:cNvPr id="4" name="Picture 2" descr="HAIX® Has a New Look — New Logo - JEMS: EMS, Emergency Medical Services -  Training, Paramedic, EMT News">
              <a:extLst>
                <a:ext uri="{FF2B5EF4-FFF2-40B4-BE49-F238E27FC236}">
                  <a16:creationId xmlns:a16="http://schemas.microsoft.com/office/drawing/2014/main" id="{FA61BDDE-C26B-9814-CD3A-3E8A06E09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526" y="494217"/>
              <a:ext cx="1022185" cy="681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TV_ad_solutions_module_UPDATED_2023.psd">
            <a:extLst>
              <a:ext uri="{FF2B5EF4-FFF2-40B4-BE49-F238E27FC236}">
                <a16:creationId xmlns:a16="http://schemas.microsoft.com/office/drawing/2014/main" id="{41525E8D-1955-A969-EF2C-71DF5B53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14" y="1720168"/>
            <a:ext cx="3673987" cy="34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B829A-D1EF-3AAF-1743-102333A49C64}"/>
              </a:ext>
            </a:extLst>
          </p:cNvPr>
          <p:cNvSpPr txBox="1"/>
          <p:nvPr/>
        </p:nvSpPr>
        <p:spPr>
          <a:xfrm>
            <a:off x="4523234" y="1412554"/>
            <a:ext cx="1602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464DC-ED1B-0FD7-6699-150A6D987329}"/>
              </a:ext>
            </a:extLst>
          </p:cNvPr>
          <p:cNvSpPr txBox="1"/>
          <p:nvPr/>
        </p:nvSpPr>
        <p:spPr>
          <a:xfrm>
            <a:off x="4523234" y="2137390"/>
            <a:ext cx="304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Improvement in ROI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76A1B-68CF-8598-66C4-4A1F703D9A4D}"/>
              </a:ext>
            </a:extLst>
          </p:cNvPr>
          <p:cNvSpPr txBox="1"/>
          <p:nvPr/>
        </p:nvSpPr>
        <p:spPr>
          <a:xfrm>
            <a:off x="4523234" y="2602177"/>
            <a:ext cx="189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+37%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918CA-92DB-C799-D451-C3076E1ADFEB}"/>
              </a:ext>
            </a:extLst>
          </p:cNvPr>
          <p:cNvSpPr txBox="1"/>
          <p:nvPr/>
        </p:nvSpPr>
        <p:spPr>
          <a:xfrm>
            <a:off x="4523234" y="3327013"/>
            <a:ext cx="323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in Immediate Visits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16EA0-1EF9-F04D-F281-C1490DBCF617}"/>
              </a:ext>
            </a:extLst>
          </p:cNvPr>
          <p:cNvSpPr txBox="1"/>
          <p:nvPr/>
        </p:nvSpPr>
        <p:spPr>
          <a:xfrm>
            <a:off x="4523234" y="3791800"/>
            <a:ext cx="189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+24%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235E41-8E57-7AB7-8704-EECEFA20279E}"/>
              </a:ext>
            </a:extLst>
          </p:cNvPr>
          <p:cNvSpPr txBox="1"/>
          <p:nvPr/>
        </p:nvSpPr>
        <p:spPr>
          <a:xfrm>
            <a:off x="4523234" y="4516636"/>
            <a:ext cx="3421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in Longer-Term Visits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0B780B-E1E8-99F8-41F6-2D5E09AE460A}"/>
              </a:ext>
            </a:extLst>
          </p:cNvPr>
          <p:cNvSpPr txBox="1"/>
          <p:nvPr/>
        </p:nvSpPr>
        <p:spPr>
          <a:xfrm>
            <a:off x="4523234" y="4981423"/>
            <a:ext cx="189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+78%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56BF5E-27BB-5886-FA5A-FBF28F623D8C}"/>
              </a:ext>
            </a:extLst>
          </p:cNvPr>
          <p:cNvSpPr txBox="1"/>
          <p:nvPr/>
        </p:nvSpPr>
        <p:spPr>
          <a:xfrm>
            <a:off x="4523234" y="5706255"/>
            <a:ext cx="342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in TV Inventory YoY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8FBDEE-4C6C-4DDF-8203-27B16BB2B399}"/>
              </a:ext>
            </a:extLst>
          </p:cNvPr>
          <p:cNvCxnSpPr>
            <a:cxnSpLocks/>
          </p:cNvCxnSpPr>
          <p:nvPr/>
        </p:nvCxnSpPr>
        <p:spPr>
          <a:xfrm>
            <a:off x="4523234" y="2523672"/>
            <a:ext cx="3638470" cy="0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CF453B-CD62-4CBA-7E8C-284E2529397F}"/>
              </a:ext>
            </a:extLst>
          </p:cNvPr>
          <p:cNvCxnSpPr>
            <a:cxnSpLocks/>
          </p:cNvCxnSpPr>
          <p:nvPr/>
        </p:nvCxnSpPr>
        <p:spPr>
          <a:xfrm>
            <a:off x="4523234" y="3713295"/>
            <a:ext cx="3638470" cy="0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020E4F-8604-88B5-54AF-C59305E1F379}"/>
              </a:ext>
            </a:extLst>
          </p:cNvPr>
          <p:cNvCxnSpPr>
            <a:cxnSpLocks/>
          </p:cNvCxnSpPr>
          <p:nvPr/>
        </p:nvCxnSpPr>
        <p:spPr>
          <a:xfrm>
            <a:off x="4523234" y="4902918"/>
            <a:ext cx="3638470" cy="0"/>
          </a:xfrm>
          <a:prstGeom prst="line">
            <a:avLst/>
          </a:prstGeom>
          <a:ln w="28575">
            <a:solidFill>
              <a:srgbClr val="E2E8F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8ED9603-206B-6365-AACD-8B631BA86E9B}"/>
              </a:ext>
            </a:extLst>
          </p:cNvPr>
          <p:cNvSpPr/>
          <p:nvPr/>
        </p:nvSpPr>
        <p:spPr>
          <a:xfrm>
            <a:off x="70836" y="865381"/>
            <a:ext cx="3818938" cy="5541378"/>
          </a:xfrm>
          <a:prstGeom prst="rect">
            <a:avLst/>
          </a:prstGeom>
          <a:noFill/>
        </p:spPr>
        <p:txBody>
          <a:bodyPr wrap="square" lIns="62345" tIns="31173" rIns="62345" bIns="31173" rtlCol="0" anchor="t">
            <a:sp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194824" marR="0" lvl="0" indent="-1948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 a global manufacturer of tactical footwear, Haix produces more than 1 million pairs of shoes and boots annually. While its footwear can be purchased in brick-and-mortar stores, Haix embarked on a converged TV campaign to drive response and direct ecommerce sales via its website. 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highlight>
                <a:srgbClr val="FFFF00"/>
              </a:highlight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Solution</a:t>
            </a:r>
          </a:p>
          <a:p>
            <a:pPr marL="194824" marR="0" lvl="0" indent="-19482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InnovidXP 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194824" marR="0" lvl="0" indent="-19482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Haix footwear is designed for firefighters, EMTs, paramedics, law enforcement officers, foresters and safety workers. 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94824" marR="0" lvl="0" indent="-19482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Leveraging InnovidXP, Haix measured its campaigns’ immediate and longer-term impact on site traffic.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always-on analytics provided Haix with the ability to leverage granular performance data for campaign insights and media and creative optimizations.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Viewing Source / Media Type</a:t>
            </a:r>
          </a:p>
          <a:p>
            <a:pPr marL="194824" marR="0" lvl="0" indent="-1948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CTV and linear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35F89-85C7-B468-00C8-DF73E40175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7C740-A0BE-4C0D-6F83-BD41D491777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D63D-956E-7B70-414F-B2A53A0206D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C25D8-DDB5-5D7F-5EE9-9933FB199A3D}"/>
              </a:ext>
            </a:extLst>
          </p:cNvPr>
          <p:cNvSpPr txBox="1"/>
          <p:nvPr/>
        </p:nvSpPr>
        <p:spPr>
          <a:xfrm>
            <a:off x="4018365" y="6319501"/>
            <a:ext cx="68167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Innovid x Haix, Retail Case study. 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6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2EE89-2AA4-4521-14EA-9479E3DA5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153E239A-23AD-5D10-251A-D9CC19D5CA7D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DBD3B0-12CD-4D20-D546-B54202469595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ECED9EA-7E0B-A00F-52E5-41702C6EA39C}"/>
              </a:ext>
            </a:extLst>
          </p:cNvPr>
          <p:cNvSpPr/>
          <p:nvPr/>
        </p:nvSpPr>
        <p:spPr>
          <a:xfrm>
            <a:off x="125016" y="35145"/>
            <a:ext cx="3764757" cy="739177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Beauty / Retail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FB764AC-8A9E-4CBB-3A0F-79EC0FF590E6}"/>
              </a:ext>
            </a:extLst>
          </p:cNvPr>
          <p:cNvSpPr/>
          <p:nvPr/>
        </p:nvSpPr>
        <p:spPr>
          <a:xfrm>
            <a:off x="170666" y="1052616"/>
            <a:ext cx="3844122" cy="5416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Increase store traffic for a beauty retail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Using their Precision1 tool, Lifetime created custom linear and digital targets (Nielsen MRI / Krux), tracked ad exposure on Vizio smart TVs (iSpot), resolved identities (LiveRamp / Experian) and measured foot traffic to retail locations via mobile (PlaceIQ)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Partnered with iSpot to develop attribution analysis to guarantee conversion lift based on data from year prior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Beauty Enthusiasts – custom target created using Nielsen MRI (linear) and Krux (digital)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Through audience-based targeting and measurement, Lifetime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delivered an in-store conversion rate lift (CRL) 10x greater than the guarantee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A+E Networks’ Precision1 / Multiplatform TV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DFD54B-D5F9-5E0F-5B12-AF6CF1D576B2}"/>
              </a:ext>
            </a:extLst>
          </p:cNvPr>
          <p:cNvSpPr txBox="1"/>
          <p:nvPr/>
        </p:nvSpPr>
        <p:spPr>
          <a:xfrm>
            <a:off x="3975332" y="6114143"/>
            <a:ext cx="631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A+E Networks,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“Beauty Enthusiast” Precision + Performance Case Study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Audience targets based on data from Nielsen MRI (Linear) and Krux (Digital). *Retail locations included in malls and shopping centers in addition to being stand-alone structures. Data partners: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iSpot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Vizio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LiveRamp, Experian,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PlaceIQ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Flight duration: 9/1/19 – 12/24/19, with a 14-day attribution window.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03C2AE-8FEB-C011-137E-F4DC9BF332D2}"/>
              </a:ext>
            </a:extLst>
          </p:cNvPr>
          <p:cNvSpPr/>
          <p:nvPr/>
        </p:nvSpPr>
        <p:spPr>
          <a:xfrm>
            <a:off x="5110616" y="2011363"/>
            <a:ext cx="1597540" cy="1226054"/>
          </a:xfrm>
          <a:prstGeom prst="rect">
            <a:avLst/>
          </a:prstGeom>
          <a:solidFill>
            <a:srgbClr val="E2E8F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Linear Precision1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“Beauty Enthusiast” target created using Nielsen MRI data source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Airing on Lifetime only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61EF62-E789-7A2E-6902-AE415A9EEE9B}"/>
              </a:ext>
            </a:extLst>
          </p:cNvPr>
          <p:cNvSpPr/>
          <p:nvPr/>
        </p:nvSpPr>
        <p:spPr>
          <a:xfrm>
            <a:off x="7089023" y="2011363"/>
            <a:ext cx="1597540" cy="1226054"/>
          </a:xfrm>
          <a:prstGeom prst="rect">
            <a:avLst/>
          </a:prstGeom>
          <a:solidFill>
            <a:srgbClr val="E2E8F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Digital Precision1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“Beauty Enthusiast” target created using Krux data source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Airing on Lifetime only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7FFA4C-F8E1-55EC-6EB6-0CB54BB1636B}"/>
              </a:ext>
            </a:extLst>
          </p:cNvPr>
          <p:cNvSpPr/>
          <p:nvPr/>
        </p:nvSpPr>
        <p:spPr>
          <a:xfrm>
            <a:off x="10163507" y="2011363"/>
            <a:ext cx="1929950" cy="1226054"/>
          </a:xfrm>
          <a:prstGeom prst="rect">
            <a:avLst/>
          </a:prstGeom>
          <a:solidFill>
            <a:srgbClr val="E2E8F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Business Outcomes Guarantee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+8% Conversion Rate Lift in Fall/Holiday foot traffic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store locations vs. year prior</a:t>
            </a:r>
          </a:p>
        </p:txBody>
      </p:sp>
      <p:sp>
        <p:nvSpPr>
          <p:cNvPr id="40" name="Plus Sign 39">
            <a:extLst>
              <a:ext uri="{FF2B5EF4-FFF2-40B4-BE49-F238E27FC236}">
                <a16:creationId xmlns:a16="http://schemas.microsoft.com/office/drawing/2014/main" id="{2B3ADFA7-6FEC-7836-53E8-7B3C22E84DFB}"/>
              </a:ext>
            </a:extLst>
          </p:cNvPr>
          <p:cNvSpPr/>
          <p:nvPr/>
        </p:nvSpPr>
        <p:spPr>
          <a:xfrm>
            <a:off x="6773725" y="2506836"/>
            <a:ext cx="265447" cy="235109"/>
          </a:xfrm>
          <a:prstGeom prst="mathPlus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74153586-6308-6CB7-A408-4BC488D4427D}"/>
              </a:ext>
            </a:extLst>
          </p:cNvPr>
          <p:cNvSpPr/>
          <p:nvPr/>
        </p:nvSpPr>
        <p:spPr>
          <a:xfrm>
            <a:off x="8744273" y="2501181"/>
            <a:ext cx="329674" cy="246419"/>
          </a:xfrm>
          <a:prstGeom prst="mathEqual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37758F-4F39-B528-446E-21CBB761C398}"/>
              </a:ext>
            </a:extLst>
          </p:cNvPr>
          <p:cNvSpPr txBox="1"/>
          <p:nvPr/>
        </p:nvSpPr>
        <p:spPr>
          <a:xfrm>
            <a:off x="5262347" y="1717062"/>
            <a:ext cx="3288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Multi-Viewing Precision Targeting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34DFCF-7264-7218-228E-0F4CFE23D5FB}"/>
              </a:ext>
            </a:extLst>
          </p:cNvPr>
          <p:cNvSpPr txBox="1"/>
          <p:nvPr/>
        </p:nvSpPr>
        <p:spPr>
          <a:xfrm>
            <a:off x="10162441" y="1727915"/>
            <a:ext cx="186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Performance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88A4657-6BFD-81A0-ED59-D6FC05FDFC3D}"/>
              </a:ext>
            </a:extLst>
          </p:cNvPr>
          <p:cNvCxnSpPr>
            <a:cxnSpLocks/>
          </p:cNvCxnSpPr>
          <p:nvPr/>
        </p:nvCxnSpPr>
        <p:spPr>
          <a:xfrm>
            <a:off x="5139014" y="1771550"/>
            <a:ext cx="0" cy="168022"/>
          </a:xfrm>
          <a:prstGeom prst="line">
            <a:avLst/>
          </a:prstGeom>
          <a:ln w="2540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A0301E-E56A-1897-8B49-48B4FC652EBA}"/>
              </a:ext>
            </a:extLst>
          </p:cNvPr>
          <p:cNvCxnSpPr>
            <a:cxnSpLocks/>
          </p:cNvCxnSpPr>
          <p:nvPr/>
        </p:nvCxnSpPr>
        <p:spPr>
          <a:xfrm>
            <a:off x="5141877" y="1714158"/>
            <a:ext cx="570175" cy="0"/>
          </a:xfrm>
          <a:prstGeom prst="line">
            <a:avLst/>
          </a:prstGeom>
          <a:ln w="2540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8CF619D-9665-C312-0734-D900D6937B7A}"/>
              </a:ext>
            </a:extLst>
          </p:cNvPr>
          <p:cNvCxnSpPr>
            <a:cxnSpLocks/>
          </p:cNvCxnSpPr>
          <p:nvPr/>
        </p:nvCxnSpPr>
        <p:spPr>
          <a:xfrm>
            <a:off x="8668855" y="1771550"/>
            <a:ext cx="0" cy="168022"/>
          </a:xfrm>
          <a:prstGeom prst="line">
            <a:avLst/>
          </a:prstGeom>
          <a:ln w="2540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2A93623-D64C-1A27-A3BD-77981664E515}"/>
              </a:ext>
            </a:extLst>
          </p:cNvPr>
          <p:cNvSpPr txBox="1"/>
          <p:nvPr/>
        </p:nvSpPr>
        <p:spPr>
          <a:xfrm>
            <a:off x="4014788" y="1253704"/>
            <a:ext cx="8177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Setting a Benchmark &amp; Guaranteeing Outcomes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0EBF4DA-A176-7F36-B77B-7738B5E3F5F0}"/>
              </a:ext>
            </a:extLst>
          </p:cNvPr>
          <p:cNvSpPr/>
          <p:nvPr/>
        </p:nvSpPr>
        <p:spPr>
          <a:xfrm>
            <a:off x="4056909" y="42621"/>
            <a:ext cx="810204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Beauty Retailer drove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higher in-store traffic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conversions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through advanced TV targeting </a:t>
            </a:r>
          </a:p>
        </p:txBody>
      </p:sp>
      <p:pic>
        <p:nvPicPr>
          <p:cNvPr id="58" name="Picture 57" descr="Icon&#10;&#10;Description automatically generated with medium confidence">
            <a:extLst>
              <a:ext uri="{FF2B5EF4-FFF2-40B4-BE49-F238E27FC236}">
                <a16:creationId xmlns:a16="http://schemas.microsoft.com/office/drawing/2014/main" id="{70953D86-A91F-C72A-D428-404BE22BE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374" y="2159124"/>
            <a:ext cx="930532" cy="930532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419F917-7F81-85B5-3FE5-400DBCE8B87F}"/>
              </a:ext>
            </a:extLst>
          </p:cNvPr>
          <p:cNvCxnSpPr>
            <a:cxnSpLocks/>
          </p:cNvCxnSpPr>
          <p:nvPr/>
        </p:nvCxnSpPr>
        <p:spPr>
          <a:xfrm flipH="1">
            <a:off x="4122374" y="1416111"/>
            <a:ext cx="1872026" cy="0"/>
          </a:xfrm>
          <a:prstGeom prst="straightConnector1">
            <a:avLst/>
          </a:prstGeom>
          <a:ln>
            <a:solidFill>
              <a:srgbClr val="1F1A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32CD5B8-0849-6B75-E712-42973B2DBDF6}"/>
              </a:ext>
            </a:extLst>
          </p:cNvPr>
          <p:cNvCxnSpPr>
            <a:cxnSpLocks/>
          </p:cNvCxnSpPr>
          <p:nvPr/>
        </p:nvCxnSpPr>
        <p:spPr>
          <a:xfrm>
            <a:off x="10226941" y="1416111"/>
            <a:ext cx="1785420" cy="0"/>
          </a:xfrm>
          <a:prstGeom prst="straightConnector1">
            <a:avLst/>
          </a:prstGeom>
          <a:ln>
            <a:solidFill>
              <a:srgbClr val="1F1A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A2451A3-E60B-D2F1-CB6A-D0A777A90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657" y="2137320"/>
            <a:ext cx="974141" cy="9741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2F78CF-DFF9-DBAD-D5DD-D9BEC6EDC93F}"/>
              </a:ext>
            </a:extLst>
          </p:cNvPr>
          <p:cNvGrpSpPr/>
          <p:nvPr/>
        </p:nvGrpSpPr>
        <p:grpSpPr>
          <a:xfrm>
            <a:off x="2621287" y="53999"/>
            <a:ext cx="1135372" cy="744381"/>
            <a:chOff x="2621287" y="185974"/>
            <a:chExt cx="1135372" cy="744381"/>
          </a:xfrm>
          <a:noFill/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50789D83-8EE4-7781-D2C5-5B60E03BF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1287" y="368323"/>
              <a:ext cx="513120" cy="51312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F5C0818C-CA50-C08E-7134-EDEC529D4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0018" y="185974"/>
              <a:ext cx="726641" cy="744381"/>
            </a:xfrm>
            <a:prstGeom prst="rect">
              <a:avLst/>
            </a:prstGeom>
            <a:grpFill/>
            <a:ln>
              <a:noFill/>
            </a:ln>
          </p:spPr>
        </p:pic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19EABF3-E182-CE75-EA5A-4679B42961B3}"/>
              </a:ext>
            </a:extLst>
          </p:cNvPr>
          <p:cNvCxnSpPr>
            <a:cxnSpLocks/>
          </p:cNvCxnSpPr>
          <p:nvPr/>
        </p:nvCxnSpPr>
        <p:spPr>
          <a:xfrm>
            <a:off x="8098680" y="1714158"/>
            <a:ext cx="570175" cy="0"/>
          </a:xfrm>
          <a:prstGeom prst="line">
            <a:avLst/>
          </a:prstGeom>
          <a:ln w="2540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F8EF9514-87D7-3948-24E8-BEE15FAECE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466716"/>
              </p:ext>
            </p:extLst>
          </p:nvPr>
        </p:nvGraphicFramePr>
        <p:xfrm>
          <a:off x="4149013" y="3654159"/>
          <a:ext cx="7980764" cy="239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B69FE0FC-8C32-0184-4712-75EC75630E46}"/>
              </a:ext>
            </a:extLst>
          </p:cNvPr>
          <p:cNvSpPr/>
          <p:nvPr/>
        </p:nvSpPr>
        <p:spPr>
          <a:xfrm>
            <a:off x="4120047" y="3361007"/>
            <a:ext cx="79629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1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Univers LT Std 59 Ultra Condens"/>
              </a:rPr>
              <a:t>‘Beauty Enthusiasts’ TV Conversion Rates Outcomes</a:t>
            </a:r>
          </a:p>
          <a:p>
            <a:pPr marL="941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Univers LT Std 59 Ultra Condens"/>
              </a:rPr>
              <a:t>14-day attribution window, Lifetime TV Network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C0AD0B6-5208-F72B-352A-74211F76B44C}"/>
              </a:ext>
            </a:extLst>
          </p:cNvPr>
          <p:cNvGrpSpPr/>
          <p:nvPr/>
        </p:nvGrpSpPr>
        <p:grpSpPr>
          <a:xfrm>
            <a:off x="10234808" y="3913311"/>
            <a:ext cx="986504" cy="839640"/>
            <a:chOff x="10767651" y="2468595"/>
            <a:chExt cx="873605" cy="99396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B612F3C-D72A-AFE7-DE7B-10E05D62FC40}"/>
                </a:ext>
              </a:extLst>
            </p:cNvPr>
            <p:cNvSpPr/>
            <p:nvPr/>
          </p:nvSpPr>
          <p:spPr>
            <a:xfrm>
              <a:off x="10830781" y="2468595"/>
              <a:ext cx="747343" cy="993967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863E40-BFCE-0054-4682-F17B3EF2F141}"/>
                </a:ext>
              </a:extLst>
            </p:cNvPr>
            <p:cNvSpPr txBox="1"/>
            <p:nvPr/>
          </p:nvSpPr>
          <p:spPr>
            <a:xfrm>
              <a:off x="10767651" y="2646226"/>
              <a:ext cx="873605" cy="783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+80%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LIFT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vs Benchmark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4174D4-50B0-1653-1CB1-6FCC98E9B877}"/>
              </a:ext>
            </a:extLst>
          </p:cNvPr>
          <p:cNvCxnSpPr>
            <a:cxnSpLocks/>
          </p:cNvCxnSpPr>
          <p:nvPr/>
        </p:nvCxnSpPr>
        <p:spPr>
          <a:xfrm flipV="1">
            <a:off x="4576246" y="4727050"/>
            <a:ext cx="7024675" cy="1"/>
          </a:xfrm>
          <a:prstGeom prst="line">
            <a:avLst/>
          </a:prstGeom>
          <a:ln w="28575">
            <a:solidFill>
              <a:srgbClr val="00BFF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BA0DCE-DBBF-14C9-CD32-22866F9B0737}"/>
              </a:ext>
            </a:extLst>
          </p:cNvPr>
          <p:cNvGrpSpPr/>
          <p:nvPr/>
        </p:nvGrpSpPr>
        <p:grpSpPr>
          <a:xfrm>
            <a:off x="7675676" y="4540344"/>
            <a:ext cx="831625" cy="261610"/>
            <a:chOff x="7930278" y="3557802"/>
            <a:chExt cx="741413" cy="32716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C93B7D3-B522-8C96-3CC1-94C33B0B1E95}"/>
                </a:ext>
              </a:extLst>
            </p:cNvPr>
            <p:cNvSpPr/>
            <p:nvPr/>
          </p:nvSpPr>
          <p:spPr>
            <a:xfrm>
              <a:off x="7930278" y="3627907"/>
              <a:ext cx="741413" cy="181850"/>
            </a:xfrm>
            <a:prstGeom prst="rect">
              <a:avLst/>
            </a:prstGeom>
            <a:solidFill>
              <a:srgbClr val="00B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D10B022-9BCE-AA0A-A2B3-679DF47F0943}"/>
                </a:ext>
              </a:extLst>
            </p:cNvPr>
            <p:cNvSpPr txBox="1"/>
            <p:nvPr/>
          </p:nvSpPr>
          <p:spPr>
            <a:xfrm>
              <a:off x="7930278" y="3557802"/>
              <a:ext cx="741413" cy="3271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+8%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GTE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00DE9C-6BD4-4978-5D67-F08BD7F6850F}"/>
              </a:ext>
            </a:extLst>
          </p:cNvPr>
          <p:cNvGrpSpPr/>
          <p:nvPr/>
        </p:nvGrpSpPr>
        <p:grpSpPr>
          <a:xfrm>
            <a:off x="8675294" y="3795134"/>
            <a:ext cx="1521583" cy="726067"/>
            <a:chOff x="8735587" y="2753477"/>
            <a:chExt cx="1512450" cy="683934"/>
          </a:xfrm>
        </p:grpSpPr>
        <p:sp>
          <p:nvSpPr>
            <p:cNvPr id="90" name="Arrow: Up 89">
              <a:extLst>
                <a:ext uri="{FF2B5EF4-FFF2-40B4-BE49-F238E27FC236}">
                  <a16:creationId xmlns:a16="http://schemas.microsoft.com/office/drawing/2014/main" id="{4FC6408B-E031-7971-E5D4-2C9ED95E39FF}"/>
                </a:ext>
              </a:extLst>
            </p:cNvPr>
            <p:cNvSpPr/>
            <p:nvPr/>
          </p:nvSpPr>
          <p:spPr>
            <a:xfrm>
              <a:off x="8735587" y="2753477"/>
              <a:ext cx="1512450" cy="683934"/>
            </a:xfrm>
            <a:prstGeom prst="upArrow">
              <a:avLst/>
            </a:prstGeom>
            <a:solidFill>
              <a:srgbClr val="FFE900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D2F6800-3D71-4BFD-BAA1-ED21F0D36FE0}"/>
                </a:ext>
              </a:extLst>
            </p:cNvPr>
            <p:cNvSpPr txBox="1"/>
            <p:nvPr/>
          </p:nvSpPr>
          <p:spPr>
            <a:xfrm>
              <a:off x="9077332" y="2877468"/>
              <a:ext cx="828958" cy="49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+65%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vs. GTE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59E0AAE-2CBB-523A-3E41-88426FF0B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543" y="3508832"/>
            <a:ext cx="833373" cy="255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B5DE3AA-A728-BAE5-E72F-98A5C1452A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594" y="6080874"/>
            <a:ext cx="1610360" cy="420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487A90-5046-D23B-D5DD-DA2891AEEB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F8A23E-F391-9DC0-958A-94CB1B9BEA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7BD9E9-AF86-4F03-CF24-8BD3FE1CDE9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96278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E9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25400" y="856369"/>
            <a:ext cx="3980266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national retailer’s holiday 2020 campaign goal required driving shopper behavior across the brand’s core brick &amp; mortar footprint while monitoring ecommerce outcomes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Media agency Mediahub used an audience-first approach to target shoppers across live linear &amp; streaming devices within a regionalized footprint while measuring website visits post ad-exposure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Ampersand’s Targeted TV solution delivered a geo-targeted, multiscreen campaign across premium live &amp; on-demand platforms, which was measured in partnership with TVSquared to demonstrate how TV exposure drives web traffic*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A25-54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Campaign insights revealed: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Optimal linear TV dayparts and networks: daytime drove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33%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immediate site visitors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TV insights demonstrated timely impact of campaign, with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30%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of website visitors &amp; order confirmations occurring within 2 days of ad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Ampersand’s Targeted TV solution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+ Linear TV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Local Linear TV, OTT, Connected TV (CTV), Desktop, Mobile, Tablet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1250" y="104489"/>
            <a:ext cx="815535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national retailer leveraged cross-screen campaign insights to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 website traffic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B4C05-4D3F-403D-9C35-ECCE47C3F0DD}"/>
              </a:ext>
            </a:extLst>
          </p:cNvPr>
          <p:cNvSpPr txBox="1"/>
          <p:nvPr/>
        </p:nvSpPr>
        <p:spPr>
          <a:xfrm>
            <a:off x="3991553" y="5705849"/>
            <a:ext cx="645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Ampersand, Case study: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Targeted TV Effectiveness: Local multi-screen holiday TV campaign drives shopper engagement + sales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Campaign time period: flight date – 9/28/20-12/25/20; measurement period – 10/13/20-12/27/20. Campaign agency: Mediahub. Data partner: TVSquared. Geos: 19 total based on store proximity. Frequency: even weekly pacing + 95% video completion rate (VCR). Actions measured: retailer site visitation (any page), order confirmation page. Attribution based on website visitation following linear ad or digital ad exposure; Attribution windows: Local targeted TV – 30 minutes = immediate response, 14 days from Immediate Response = Return Response; Streaming – within 7 days Post Initiative Exposure. *Website visits measured by TVSquared pixels.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7" name="Picture 2" descr="Image result for ampersand logo">
            <a:extLst>
              <a:ext uri="{FF2B5EF4-FFF2-40B4-BE49-F238E27FC236}">
                <a16:creationId xmlns:a16="http://schemas.microsoft.com/office/drawing/2014/main" id="{0A5F8905-D83B-487A-B67E-BB2102CBB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0089" y="5797807"/>
            <a:ext cx="1736431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79CDD2E9-8902-4C68-978D-659F095982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48" y="81814"/>
            <a:ext cx="659005" cy="65900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A6E2963-7CC6-48AE-B777-3A9950E67CCD}"/>
              </a:ext>
            </a:extLst>
          </p:cNvPr>
          <p:cNvSpPr txBox="1"/>
          <p:nvPr/>
        </p:nvSpPr>
        <p:spPr>
          <a:xfrm>
            <a:off x="4996211" y="3931163"/>
            <a:ext cx="1922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Linear Results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8499B5A-FF10-4EF6-89C8-745507DF1EB8}"/>
              </a:ext>
            </a:extLst>
          </p:cNvPr>
          <p:cNvSpPr txBox="1"/>
          <p:nvPr/>
        </p:nvSpPr>
        <p:spPr>
          <a:xfrm>
            <a:off x="4055617" y="4200785"/>
            <a:ext cx="38037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Cable TV ad exposure insights identified areas to drive increased performance based on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Diversify Dayparts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Daytime and Weekend Daytime drove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33%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immediate visitors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Heavy Up Networks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 networks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drove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21%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immediate visitors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E5AEA72-FD4E-4599-96C6-6140203A1CE6}"/>
              </a:ext>
            </a:extLst>
          </p:cNvPr>
          <p:cNvCxnSpPr>
            <a:cxnSpLocks/>
          </p:cNvCxnSpPr>
          <p:nvPr/>
        </p:nvCxnSpPr>
        <p:spPr>
          <a:xfrm>
            <a:off x="7829885" y="3771831"/>
            <a:ext cx="0" cy="1911724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F2E335A-230B-4A3D-B35D-99D154DDB115}"/>
              </a:ext>
            </a:extLst>
          </p:cNvPr>
          <p:cNvSpPr txBox="1"/>
          <p:nvPr/>
        </p:nvSpPr>
        <p:spPr>
          <a:xfrm>
            <a:off x="9030416" y="3904232"/>
            <a:ext cx="1922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Streaming Results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1CD2BB5-EFD5-4333-987E-10B873B01FCC}"/>
              </a:ext>
            </a:extLst>
          </p:cNvPr>
          <p:cNvSpPr txBox="1"/>
          <p:nvPr/>
        </p:nvSpPr>
        <p:spPr>
          <a:xfrm>
            <a:off x="7881698" y="4119993"/>
            <a:ext cx="421998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27%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website responses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&amp;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36%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on-site order confirmations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occurred during the weeks of Thanksgiving &amp; Cyber Monday (11/12-12/6)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30%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website visitors + order confirmations occurred within 2-days of ad exposure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26%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all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visitors/responses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were from Daytime whereas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22%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were from Prime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18A3E52-D3A9-4E35-986E-C635FEF88353}"/>
              </a:ext>
            </a:extLst>
          </p:cNvPr>
          <p:cNvCxnSpPr>
            <a:cxnSpLocks/>
          </p:cNvCxnSpPr>
          <p:nvPr/>
        </p:nvCxnSpPr>
        <p:spPr>
          <a:xfrm>
            <a:off x="4354048" y="3701143"/>
            <a:ext cx="7484694" cy="0"/>
          </a:xfrm>
          <a:prstGeom prst="line">
            <a:avLst/>
          </a:prstGeom>
          <a:ln w="12700">
            <a:solidFill>
              <a:srgbClr val="ED3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F0F8AD-F8CB-41E9-A1F0-BDE4FA17FED9}"/>
              </a:ext>
            </a:extLst>
          </p:cNvPr>
          <p:cNvSpPr txBox="1"/>
          <p:nvPr/>
        </p:nvSpPr>
        <p:spPr>
          <a:xfrm>
            <a:off x="6228726" y="1435351"/>
            <a:ext cx="374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Impact on Outcomes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0DEC3DE-72E4-43D3-A7B9-2F679B9F1765}"/>
              </a:ext>
            </a:extLst>
          </p:cNvPr>
          <p:cNvSpPr/>
          <p:nvPr/>
        </p:nvSpPr>
        <p:spPr>
          <a:xfrm>
            <a:off x="8886272" y="1900199"/>
            <a:ext cx="3131947" cy="142888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54369F56-BDE3-41C9-AB37-6679E5D46155}"/>
              </a:ext>
            </a:extLst>
          </p:cNvPr>
          <p:cNvSpPr/>
          <p:nvPr/>
        </p:nvSpPr>
        <p:spPr>
          <a:xfrm>
            <a:off x="8348902" y="1896078"/>
            <a:ext cx="1066835" cy="1431157"/>
          </a:xfrm>
          <a:prstGeom prst="triangle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0E0537-82B8-45E5-8C37-C4FBF425B7AE}"/>
              </a:ext>
            </a:extLst>
          </p:cNvPr>
          <p:cNvSpPr/>
          <p:nvPr/>
        </p:nvSpPr>
        <p:spPr>
          <a:xfrm>
            <a:off x="4185734" y="2011471"/>
            <a:ext cx="904870" cy="32040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9% Direct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(&lt;10min)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BD834DD-B73B-453D-8ED6-54E7987EDF80}"/>
              </a:ext>
            </a:extLst>
          </p:cNvPr>
          <p:cNvSpPr/>
          <p:nvPr/>
        </p:nvSpPr>
        <p:spPr>
          <a:xfrm>
            <a:off x="4185734" y="2387027"/>
            <a:ext cx="904872" cy="36107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91% Drag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(10-30min)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AEA9C-12A7-4D37-A865-96CDFE6E94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18"/>
          <a:stretch/>
        </p:blipFill>
        <p:spPr>
          <a:xfrm>
            <a:off x="7424374" y="1886367"/>
            <a:ext cx="1384885" cy="1442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AAA9E4-3EDF-4F69-B8CC-527422A3B4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075" y="1965588"/>
            <a:ext cx="279483" cy="27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EC4EC6-6618-46F4-9533-15BA0427127B}"/>
              </a:ext>
            </a:extLst>
          </p:cNvPr>
          <p:cNvSpPr txBox="1"/>
          <p:nvPr/>
        </p:nvSpPr>
        <p:spPr>
          <a:xfrm>
            <a:off x="7584257" y="2250192"/>
            <a:ext cx="1065119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Retailer Site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74467-2A59-4F31-9BC1-877310691F75}"/>
              </a:ext>
            </a:extLst>
          </p:cNvPr>
          <p:cNvSpPr/>
          <p:nvPr/>
        </p:nvSpPr>
        <p:spPr>
          <a:xfrm>
            <a:off x="4207185" y="1897922"/>
            <a:ext cx="3131947" cy="1431157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E4122F1-6673-4747-939B-9FC8E5413693}"/>
              </a:ext>
            </a:extLst>
          </p:cNvPr>
          <p:cNvSpPr/>
          <p:nvPr/>
        </p:nvSpPr>
        <p:spPr>
          <a:xfrm>
            <a:off x="6805714" y="1897922"/>
            <a:ext cx="1066835" cy="1431157"/>
          </a:xfrm>
          <a:prstGeom prst="triangle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D58207-2BD1-4CF7-8173-BB446AEE104B}"/>
              </a:ext>
            </a:extLst>
          </p:cNvPr>
          <p:cNvGrpSpPr/>
          <p:nvPr/>
        </p:nvGrpSpPr>
        <p:grpSpPr>
          <a:xfrm>
            <a:off x="4677376" y="2213405"/>
            <a:ext cx="2191564" cy="906727"/>
            <a:chOff x="4668498" y="2122850"/>
            <a:chExt cx="2191564" cy="90672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2520162-CF8B-4460-94EC-EF22E78E0291}"/>
                </a:ext>
              </a:extLst>
            </p:cNvPr>
            <p:cNvSpPr txBox="1"/>
            <p:nvPr/>
          </p:nvSpPr>
          <p:spPr>
            <a:xfrm>
              <a:off x="4668498" y="2215183"/>
              <a:ext cx="797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320,994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F3B973F-B9A4-411B-AB4B-11AD7B07324C}"/>
                </a:ext>
              </a:extLst>
            </p:cNvPr>
            <p:cNvCxnSpPr>
              <a:cxnSpLocks/>
            </p:cNvCxnSpPr>
            <p:nvPr/>
          </p:nvCxnSpPr>
          <p:spPr>
            <a:xfrm>
              <a:off x="5432233" y="2236259"/>
              <a:ext cx="0" cy="2348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F8AAE0D-F19A-4104-AD70-A4C1ACD3E03D}"/>
                </a:ext>
              </a:extLst>
            </p:cNvPr>
            <p:cNvSpPr txBox="1"/>
            <p:nvPr/>
          </p:nvSpPr>
          <p:spPr>
            <a:xfrm>
              <a:off x="5434424" y="2122850"/>
              <a:ext cx="1425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Immediate visitors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30 minutes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9CC0946-1BD8-464D-865B-8BEA484C1CD1}"/>
                </a:ext>
              </a:extLst>
            </p:cNvPr>
            <p:cNvSpPr txBox="1"/>
            <p:nvPr/>
          </p:nvSpPr>
          <p:spPr>
            <a:xfrm>
              <a:off x="4668498" y="2660245"/>
              <a:ext cx="8055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435,038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04670A6-E59F-4849-9193-EB1C074486E8}"/>
                </a:ext>
              </a:extLst>
            </p:cNvPr>
            <p:cNvCxnSpPr>
              <a:cxnSpLocks/>
            </p:cNvCxnSpPr>
            <p:nvPr/>
          </p:nvCxnSpPr>
          <p:spPr>
            <a:xfrm>
              <a:off x="5434561" y="2681321"/>
              <a:ext cx="0" cy="2348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90FE864-F8AF-48C4-A1E5-F4D5CAB8A4F8}"/>
                </a:ext>
              </a:extLst>
            </p:cNvPr>
            <p:cNvSpPr txBox="1"/>
            <p:nvPr/>
          </p:nvSpPr>
          <p:spPr>
            <a:xfrm>
              <a:off x="5430613" y="2567912"/>
              <a:ext cx="1228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Repeat Visitors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14 days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D2412-AC60-484A-AA25-FDF3DEDCD9B2}"/>
              </a:ext>
            </a:extLst>
          </p:cNvPr>
          <p:cNvGrpSpPr/>
          <p:nvPr/>
        </p:nvGrpSpPr>
        <p:grpSpPr>
          <a:xfrm>
            <a:off x="9418566" y="2403227"/>
            <a:ext cx="2085118" cy="504517"/>
            <a:chOff x="9652446" y="2144818"/>
            <a:chExt cx="1895561" cy="50451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D7A10BA-BDC4-4CF1-8BBB-CEFD4B9E29B3}"/>
                </a:ext>
              </a:extLst>
            </p:cNvPr>
            <p:cNvSpPr txBox="1"/>
            <p:nvPr/>
          </p:nvSpPr>
          <p:spPr>
            <a:xfrm>
              <a:off x="9652446" y="2243188"/>
              <a:ext cx="823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99,242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0221920-8103-4478-8959-E3C00F22D98E}"/>
                </a:ext>
              </a:extLst>
            </p:cNvPr>
            <p:cNvCxnSpPr>
              <a:cxnSpLocks/>
            </p:cNvCxnSpPr>
            <p:nvPr/>
          </p:nvCxnSpPr>
          <p:spPr>
            <a:xfrm>
              <a:off x="10504730" y="2225156"/>
              <a:ext cx="0" cy="3438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39BF26C-C09B-4A26-9F6A-788ED26F98D8}"/>
                </a:ext>
              </a:extLst>
            </p:cNvPr>
            <p:cNvSpPr txBox="1"/>
            <p:nvPr/>
          </p:nvSpPr>
          <p:spPr>
            <a:xfrm>
              <a:off x="10549680" y="2144818"/>
              <a:ext cx="998327" cy="50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Responses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6 days</a:t>
              </a:r>
            </a:p>
          </p:txBody>
        </p:sp>
      </p:grpSp>
      <p:sp>
        <p:nvSpPr>
          <p:cNvPr id="2054" name="Arrow: Right 2053">
            <a:extLst>
              <a:ext uri="{FF2B5EF4-FFF2-40B4-BE49-F238E27FC236}">
                <a16:creationId xmlns:a16="http://schemas.microsoft.com/office/drawing/2014/main" id="{DFEC2A3C-FC7B-4EBC-AE31-C4241DCC5F6F}"/>
              </a:ext>
            </a:extLst>
          </p:cNvPr>
          <p:cNvSpPr/>
          <p:nvPr/>
        </p:nvSpPr>
        <p:spPr>
          <a:xfrm rot="5400000">
            <a:off x="7872226" y="2825571"/>
            <a:ext cx="489180" cy="122747"/>
          </a:xfrm>
          <a:prstGeom prst="rightArrow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3AE2DB-3A0D-4E69-AAA2-C4A78425EE6F}"/>
              </a:ext>
            </a:extLst>
          </p:cNvPr>
          <p:cNvSpPr txBox="1"/>
          <p:nvPr/>
        </p:nvSpPr>
        <p:spPr>
          <a:xfrm>
            <a:off x="4829697" y="1942604"/>
            <a:ext cx="1886922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Website Visits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4A6E31-9B0C-40D6-96FB-3BEDDB2AF60C}"/>
              </a:ext>
            </a:extLst>
          </p:cNvPr>
          <p:cNvSpPr txBox="1"/>
          <p:nvPr/>
        </p:nvSpPr>
        <p:spPr>
          <a:xfrm>
            <a:off x="9508784" y="1942604"/>
            <a:ext cx="1886922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Website Visits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209B24-144A-4F88-986A-9E2668DBBB98}"/>
              </a:ext>
            </a:extLst>
          </p:cNvPr>
          <p:cNvGrpSpPr/>
          <p:nvPr/>
        </p:nvGrpSpPr>
        <p:grpSpPr>
          <a:xfrm>
            <a:off x="4801179" y="3334664"/>
            <a:ext cx="1943959" cy="276999"/>
            <a:chOff x="4668498" y="3334664"/>
            <a:chExt cx="1943959" cy="27699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3BE3AD4-287C-41A1-98D3-A2923BC40B34}"/>
                </a:ext>
              </a:extLst>
            </p:cNvPr>
            <p:cNvSpPr txBox="1"/>
            <p:nvPr/>
          </p:nvSpPr>
          <p:spPr>
            <a:xfrm>
              <a:off x="4668498" y="3334664"/>
              <a:ext cx="787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39,321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D8963BC-B72D-4FB2-8B7D-DBDE719B908D}"/>
                </a:ext>
              </a:extLst>
            </p:cNvPr>
            <p:cNvCxnSpPr>
              <a:cxnSpLocks/>
            </p:cNvCxnSpPr>
            <p:nvPr/>
          </p:nvCxnSpPr>
          <p:spPr>
            <a:xfrm>
              <a:off x="5443546" y="3355740"/>
              <a:ext cx="0" cy="234847"/>
            </a:xfrm>
            <a:prstGeom prst="line">
              <a:avLst/>
            </a:prstGeom>
            <a:ln>
              <a:solidFill>
                <a:srgbClr val="1F1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CFFD946-4BAD-4C4E-A377-E6607A1B656D}"/>
                </a:ext>
              </a:extLst>
            </p:cNvPr>
            <p:cNvSpPr txBox="1"/>
            <p:nvPr/>
          </p:nvSpPr>
          <p:spPr>
            <a:xfrm>
              <a:off x="5430613" y="3334664"/>
              <a:ext cx="1181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Within 14 days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F7F052-B328-42B7-B126-CACF6E5D8955}"/>
              </a:ext>
            </a:extLst>
          </p:cNvPr>
          <p:cNvGrpSpPr/>
          <p:nvPr/>
        </p:nvGrpSpPr>
        <p:grpSpPr>
          <a:xfrm>
            <a:off x="9533139" y="3348620"/>
            <a:ext cx="1838212" cy="276999"/>
            <a:chOff x="10375938" y="3348620"/>
            <a:chExt cx="1838212" cy="27699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EF0ED2C-7FD9-4261-8031-FA04CD737808}"/>
                </a:ext>
              </a:extLst>
            </p:cNvPr>
            <p:cNvSpPr txBox="1"/>
            <p:nvPr/>
          </p:nvSpPr>
          <p:spPr>
            <a:xfrm>
              <a:off x="10375938" y="3348620"/>
              <a:ext cx="601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7,580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9A0377-311E-401F-AC0B-49A235DDA204}"/>
                </a:ext>
              </a:extLst>
            </p:cNvPr>
            <p:cNvSpPr txBox="1"/>
            <p:nvPr/>
          </p:nvSpPr>
          <p:spPr>
            <a:xfrm>
              <a:off x="11055226" y="3348620"/>
              <a:ext cx="115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Within 6 days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731B5F5-C66A-46C2-AAF8-2BBCBACF309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6199" y="3369696"/>
              <a:ext cx="0" cy="234847"/>
            </a:xfrm>
            <a:prstGeom prst="line">
              <a:avLst/>
            </a:prstGeom>
            <a:ln>
              <a:solidFill>
                <a:srgbClr val="1F1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2FFD7F-B064-45AD-8D43-B1172AE1E5FD}"/>
              </a:ext>
            </a:extLst>
          </p:cNvPr>
          <p:cNvGrpSpPr/>
          <p:nvPr/>
        </p:nvGrpSpPr>
        <p:grpSpPr>
          <a:xfrm>
            <a:off x="6795564" y="3339279"/>
            <a:ext cx="2729331" cy="276999"/>
            <a:chOff x="6707359" y="3339279"/>
            <a:chExt cx="2729331" cy="27699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118F2E5-DFF7-412D-B73C-201D2B244767}"/>
                </a:ext>
              </a:extLst>
            </p:cNvPr>
            <p:cNvSpPr txBox="1"/>
            <p:nvPr/>
          </p:nvSpPr>
          <p:spPr>
            <a:xfrm>
              <a:off x="7261524" y="3339279"/>
              <a:ext cx="1621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Order Confirmations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9521BA1-50AD-40AB-8301-FADBBA59F0AA}"/>
                </a:ext>
              </a:extLst>
            </p:cNvPr>
            <p:cNvCxnSpPr>
              <a:cxnSpLocks/>
            </p:cNvCxnSpPr>
            <p:nvPr/>
          </p:nvCxnSpPr>
          <p:spPr>
            <a:xfrm>
              <a:off x="8868545" y="3477778"/>
              <a:ext cx="568145" cy="0"/>
            </a:xfrm>
            <a:prstGeom prst="straightConnector1">
              <a:avLst/>
            </a:prstGeom>
            <a:ln>
              <a:solidFill>
                <a:srgbClr val="1F1A6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A217665-BF19-4B46-8678-A39587D6B6A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07359" y="3477778"/>
              <a:ext cx="568145" cy="0"/>
            </a:xfrm>
            <a:prstGeom prst="straightConnector1">
              <a:avLst/>
            </a:prstGeom>
            <a:ln>
              <a:solidFill>
                <a:srgbClr val="1F1A6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ight Brace 85">
            <a:extLst>
              <a:ext uri="{FF2B5EF4-FFF2-40B4-BE49-F238E27FC236}">
                <a16:creationId xmlns:a16="http://schemas.microsoft.com/office/drawing/2014/main" id="{4E9AE517-3A38-4EAE-BC9C-7A65A8DAA1A9}"/>
              </a:ext>
            </a:extLst>
          </p:cNvPr>
          <p:cNvSpPr/>
          <p:nvPr/>
        </p:nvSpPr>
        <p:spPr>
          <a:xfrm rot="16200000">
            <a:off x="5697936" y="238967"/>
            <a:ext cx="114388" cy="3146834"/>
          </a:xfrm>
          <a:prstGeom prst="rightBrac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060402F-8D12-4AC9-B9D7-1C6F8F9CDA98}"/>
              </a:ext>
            </a:extLst>
          </p:cNvPr>
          <p:cNvSpPr txBox="1"/>
          <p:nvPr/>
        </p:nvSpPr>
        <p:spPr>
          <a:xfrm>
            <a:off x="4992107" y="1469665"/>
            <a:ext cx="1526047" cy="25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Local Targeted TV</a:t>
            </a:r>
          </a:p>
        </p:txBody>
      </p:sp>
      <p:sp>
        <p:nvSpPr>
          <p:cNvPr id="88" name="Right Brace 87">
            <a:extLst>
              <a:ext uri="{FF2B5EF4-FFF2-40B4-BE49-F238E27FC236}">
                <a16:creationId xmlns:a16="http://schemas.microsoft.com/office/drawing/2014/main" id="{D41C2FE1-D5BB-4797-85B7-9F543A45BD08}"/>
              </a:ext>
            </a:extLst>
          </p:cNvPr>
          <p:cNvSpPr/>
          <p:nvPr/>
        </p:nvSpPr>
        <p:spPr>
          <a:xfrm rot="16200000">
            <a:off x="10372015" y="238967"/>
            <a:ext cx="114388" cy="3146834"/>
          </a:xfrm>
          <a:prstGeom prst="rightBrac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BBFD66D-42A4-4F66-B559-E1A1BFCC1064}"/>
              </a:ext>
            </a:extLst>
          </p:cNvPr>
          <p:cNvSpPr txBox="1"/>
          <p:nvPr/>
        </p:nvSpPr>
        <p:spPr>
          <a:xfrm>
            <a:off x="9666186" y="1469665"/>
            <a:ext cx="1526047" cy="25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Streaming TV</a:t>
            </a:r>
          </a:p>
        </p:txBody>
      </p:sp>
      <p:pic>
        <p:nvPicPr>
          <p:cNvPr id="75" name="Picture 74" descr="Logo&#10;&#10;Description automatically generated">
            <a:extLst>
              <a:ext uri="{FF2B5EF4-FFF2-40B4-BE49-F238E27FC236}">
                <a16:creationId xmlns:a16="http://schemas.microsoft.com/office/drawing/2014/main" id="{89F97E04-6727-4BDA-AC94-660CA0BD3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009" y="6278258"/>
            <a:ext cx="1125274" cy="225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76C0-F4D5-C2D0-F419-B0A4143A6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0C9456-CD71-5ACD-0725-D9CFFCD93E1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7248C-C9CD-E8AF-E079-0AEE7F392807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712655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1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6461EA-AEE0-EBE8-A2D9-35D8188E7CD1}"/>
              </a:ext>
            </a:extLst>
          </p:cNvPr>
          <p:cNvSpPr/>
          <p:nvPr/>
        </p:nvSpPr>
        <p:spPr>
          <a:xfrm>
            <a:off x="1" y="-2792"/>
            <a:ext cx="4014788" cy="828219"/>
          </a:xfrm>
          <a:prstGeom prst="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74099"/>
            <a:ext cx="3764757" cy="661271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2911" y="-5689"/>
            <a:ext cx="815756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major retailer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partnered with LiveRamp to drive and validate ad effectiveness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driving sales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96879F-DA1F-5F07-59FA-F3DC5B89B5E2}"/>
              </a:ext>
            </a:extLst>
          </p:cNvPr>
          <p:cNvSpPr/>
          <p:nvPr/>
        </p:nvSpPr>
        <p:spPr>
          <a:xfrm>
            <a:off x="21389" y="813770"/>
            <a:ext cx="3950517" cy="49244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major MVPD was looking to prove that their addressable TV inventory, across both their set-top-box and streaming inventory, consistently drove sales for a Big Box Retailer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Using Data Plus Math’s sales attribution solution, the major MVPD was able to validate their addressable TV effectiveness on the retailer’s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in-store and online sales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Occasional Shoppers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Over the course of a year, the retailer’s TV campaign media produced consistent lift among their target audience over the control in the retailer’s target household sales, both in-store and online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3247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115" marR="0" lvl="0" indent="-28511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Blip>
                <a:blip r:embed="rId3"/>
              </a:buBlip>
              <a:tabLst/>
              <a:defRPr/>
            </a:pPr>
            <a:r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LiveRamp &amp; Data+Math / Linear &amp; Streaming TV / Addressable TV</a:t>
            </a:r>
          </a:p>
        </p:txBody>
      </p:sp>
      <p:sp>
        <p:nvSpPr>
          <p:cNvPr id="27" name="Google Shape;145;p26">
            <a:extLst>
              <a:ext uri="{FF2B5EF4-FFF2-40B4-BE49-F238E27FC236}">
                <a16:creationId xmlns:a16="http://schemas.microsoft.com/office/drawing/2014/main" id="{698666A2-B612-CF5D-BA6D-93E6C8331811}"/>
              </a:ext>
            </a:extLst>
          </p:cNvPr>
          <p:cNvSpPr txBox="1"/>
          <p:nvPr/>
        </p:nvSpPr>
        <p:spPr>
          <a:xfrm>
            <a:off x="4019406" y="6346734"/>
            <a:ext cx="672470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 Neue"/>
                <a:cs typeface="Helvetica Neue"/>
                <a:sym typeface="Helvetica Neue"/>
              </a:rPr>
              <a:t>Source: LiveRamp,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 Neue"/>
                <a:sym typeface="Helvetica Neue"/>
              </a:rPr>
              <a:t>retail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brand case study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</a:t>
            </a: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 Neue"/>
                <a:cs typeface="Helvetica Neue"/>
                <a:sym typeface="Helvetica Neue"/>
              </a:rPr>
              <a:t>Campaign time period: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elvetica Neue"/>
                <a:cs typeface="Helvetica Neue"/>
                <a:sym typeface="Helvetica Neue"/>
              </a:rPr>
              <a:t>Feb-March 2021, May-July 2021, August - Sept 2021, and Oct-Dec 2021.</a:t>
            </a:r>
          </a:p>
        </p:txBody>
      </p:sp>
      <p:sp>
        <p:nvSpPr>
          <p:cNvPr id="8" name="Google Shape;1323;p98">
            <a:extLst>
              <a:ext uri="{FF2B5EF4-FFF2-40B4-BE49-F238E27FC236}">
                <a16:creationId xmlns:a16="http://schemas.microsoft.com/office/drawing/2014/main" id="{39EDC62E-D75F-2964-008B-9B21E0E4B681}"/>
              </a:ext>
            </a:extLst>
          </p:cNvPr>
          <p:cNvSpPr txBox="1"/>
          <p:nvPr/>
        </p:nvSpPr>
        <p:spPr>
          <a:xfrm>
            <a:off x="4658399" y="3646763"/>
            <a:ext cx="28752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" sz="6200" b="1" i="0" u="none" strike="noStrike" kern="1200" cap="none" spc="0" normalizeH="0" baseline="0" noProof="0">
                <a:ln>
                  <a:noFill/>
                </a:ln>
                <a:solidFill>
                  <a:srgbClr val="EA3582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+30%</a:t>
            </a:r>
            <a:endParaRPr kumimoji="0" sz="6200" b="1" i="0" u="none" strike="noStrike" kern="1200" cap="none" spc="0" normalizeH="0" baseline="0" noProof="0">
              <a:ln>
                <a:noFill/>
              </a:ln>
              <a:solidFill>
                <a:srgbClr val="EA3582"/>
              </a:solidFill>
              <a:effectLst/>
              <a:uLnTx/>
              <a:uFillTx/>
              <a:latin typeface="Helvetica" panose="020B0403020202020204" pitchFamily="34" charset="0"/>
              <a:ea typeface="Mulish"/>
              <a:cs typeface="Mulish"/>
              <a:sym typeface="Mulish"/>
            </a:endParaRPr>
          </a:p>
        </p:txBody>
      </p:sp>
      <p:sp>
        <p:nvSpPr>
          <p:cNvPr id="9" name="Google Shape;1327;p98">
            <a:extLst>
              <a:ext uri="{FF2B5EF4-FFF2-40B4-BE49-F238E27FC236}">
                <a16:creationId xmlns:a16="http://schemas.microsoft.com/office/drawing/2014/main" id="{43965226-2886-1660-9C85-0F90BCA086C8}"/>
              </a:ext>
            </a:extLst>
          </p:cNvPr>
          <p:cNvSpPr txBox="1"/>
          <p:nvPr/>
        </p:nvSpPr>
        <p:spPr>
          <a:xfrm>
            <a:off x="4374131" y="4604851"/>
            <a:ext cx="3443737" cy="110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EA3582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Sales Lift 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over four quarters after exposure to the Addressable TV campaigns, on average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403020202020204" pitchFamily="34" charset="0"/>
              <a:ea typeface="Mulish"/>
              <a:cs typeface="Mulish"/>
              <a:sym typeface="Mulish"/>
            </a:endParaRPr>
          </a:p>
        </p:txBody>
      </p:sp>
      <p:sp>
        <p:nvSpPr>
          <p:cNvPr id="10" name="Google Shape;1328;p98">
            <a:extLst>
              <a:ext uri="{FF2B5EF4-FFF2-40B4-BE49-F238E27FC236}">
                <a16:creationId xmlns:a16="http://schemas.microsoft.com/office/drawing/2014/main" id="{2F9694CF-05AF-BA6E-6B7D-AC4F393616A6}"/>
              </a:ext>
            </a:extLst>
          </p:cNvPr>
          <p:cNvSpPr txBox="1"/>
          <p:nvPr/>
        </p:nvSpPr>
        <p:spPr>
          <a:xfrm>
            <a:off x="8630898" y="3646763"/>
            <a:ext cx="28752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" sz="6200" b="1" i="0" u="none" strike="noStrike" kern="1200" cap="none" spc="0" normalizeH="0" baseline="0" noProof="0">
                <a:ln>
                  <a:noFill/>
                </a:ln>
                <a:solidFill>
                  <a:srgbClr val="EA3582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+51%</a:t>
            </a:r>
            <a:endParaRPr kumimoji="0" sz="6200" b="1" i="0" u="none" strike="noStrike" kern="1200" cap="none" spc="0" normalizeH="0" baseline="0" noProof="0">
              <a:ln>
                <a:noFill/>
              </a:ln>
              <a:solidFill>
                <a:srgbClr val="EA3582"/>
              </a:solidFill>
              <a:effectLst/>
              <a:uLnTx/>
              <a:uFillTx/>
              <a:latin typeface="Helvetica" panose="020B0403020202020204" pitchFamily="34" charset="0"/>
              <a:ea typeface="Mulish"/>
              <a:cs typeface="Mulish"/>
              <a:sym typeface="Mulish"/>
            </a:endParaRPr>
          </a:p>
        </p:txBody>
      </p:sp>
      <p:sp>
        <p:nvSpPr>
          <p:cNvPr id="11" name="Google Shape;1332;p98">
            <a:extLst>
              <a:ext uri="{FF2B5EF4-FFF2-40B4-BE49-F238E27FC236}">
                <a16:creationId xmlns:a16="http://schemas.microsoft.com/office/drawing/2014/main" id="{E2B2AD1E-E091-CA5D-9BF2-F36DF14C029D}"/>
              </a:ext>
            </a:extLst>
          </p:cNvPr>
          <p:cNvSpPr txBox="1"/>
          <p:nvPr/>
        </p:nvSpPr>
        <p:spPr>
          <a:xfrm>
            <a:off x="8346630" y="4604851"/>
            <a:ext cx="3443737" cy="110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EA3582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Lift in Units Purchased 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over </a:t>
            </a:r>
            <a:b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</a:b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four quarters after exposure to </a:t>
            </a:r>
            <a:b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</a:b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the Addressable TV campaigns, </a:t>
            </a:r>
            <a:b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</a:b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Mulish"/>
                <a:cs typeface="Mulish"/>
                <a:sym typeface="Mulish"/>
              </a:rPr>
              <a:t>on average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403020202020204" pitchFamily="34" charset="0"/>
              <a:ea typeface="Mulish"/>
              <a:cs typeface="Mulish"/>
              <a:sym typeface="Mulish"/>
            </a:endParaRPr>
          </a:p>
        </p:txBody>
      </p:sp>
      <p:grpSp>
        <p:nvGrpSpPr>
          <p:cNvPr id="13" name="Google Shape;450;p40">
            <a:extLst>
              <a:ext uri="{FF2B5EF4-FFF2-40B4-BE49-F238E27FC236}">
                <a16:creationId xmlns:a16="http://schemas.microsoft.com/office/drawing/2014/main" id="{C0C0A8F3-57C4-3E45-5318-45E55331FF7B}"/>
              </a:ext>
            </a:extLst>
          </p:cNvPr>
          <p:cNvGrpSpPr/>
          <p:nvPr/>
        </p:nvGrpSpPr>
        <p:grpSpPr>
          <a:xfrm>
            <a:off x="11468057" y="5817870"/>
            <a:ext cx="419143" cy="312292"/>
            <a:chOff x="383222" y="6477000"/>
            <a:chExt cx="276923" cy="187515"/>
          </a:xfrm>
        </p:grpSpPr>
        <p:sp>
          <p:nvSpPr>
            <p:cNvPr id="16" name="Google Shape;451;p40">
              <a:extLst>
                <a:ext uri="{FF2B5EF4-FFF2-40B4-BE49-F238E27FC236}">
                  <a16:creationId xmlns:a16="http://schemas.microsoft.com/office/drawing/2014/main" id="{3AFE15C9-BB2E-49EA-FA07-5E4616001A45}"/>
                </a:ext>
              </a:extLst>
            </p:cNvPr>
            <p:cNvSpPr/>
            <p:nvPr/>
          </p:nvSpPr>
          <p:spPr>
            <a:xfrm>
              <a:off x="383222" y="6477000"/>
              <a:ext cx="130746" cy="187515"/>
            </a:xfrm>
            <a:custGeom>
              <a:avLst/>
              <a:gdLst/>
              <a:ahLst/>
              <a:cxnLst/>
              <a:rect l="l" t="t" r="r" b="b"/>
              <a:pathLst>
                <a:path w="130746" h="187515" extrusionOk="0">
                  <a:moveTo>
                    <a:pt x="0" y="187516"/>
                  </a:moveTo>
                  <a:lnTo>
                    <a:pt x="94425" y="0"/>
                  </a:lnTo>
                  <a:lnTo>
                    <a:pt x="130747" y="0"/>
                  </a:lnTo>
                  <a:lnTo>
                    <a:pt x="36004" y="187516"/>
                  </a:lnTo>
                  <a:lnTo>
                    <a:pt x="0" y="1875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75" tIns="68575" rIns="1371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sh"/>
                <a:ea typeface="Mulish"/>
                <a:cs typeface="Mulish"/>
                <a:sym typeface="Mulish"/>
              </a:endParaRPr>
            </a:p>
          </p:txBody>
        </p:sp>
        <p:sp>
          <p:nvSpPr>
            <p:cNvPr id="17" name="Google Shape;452;p40">
              <a:extLst>
                <a:ext uri="{FF2B5EF4-FFF2-40B4-BE49-F238E27FC236}">
                  <a16:creationId xmlns:a16="http://schemas.microsoft.com/office/drawing/2014/main" id="{29CBA148-7FAF-FF01-163D-15A74510AA6A}"/>
                </a:ext>
              </a:extLst>
            </p:cNvPr>
            <p:cNvSpPr/>
            <p:nvPr/>
          </p:nvSpPr>
          <p:spPr>
            <a:xfrm>
              <a:off x="532193" y="6477000"/>
              <a:ext cx="127952" cy="187515"/>
            </a:xfrm>
            <a:custGeom>
              <a:avLst/>
              <a:gdLst/>
              <a:ahLst/>
              <a:cxnLst/>
              <a:rect l="l" t="t" r="r" b="b"/>
              <a:pathLst>
                <a:path w="127952" h="187515" extrusionOk="0">
                  <a:moveTo>
                    <a:pt x="49276" y="154940"/>
                  </a:moveTo>
                  <a:lnTo>
                    <a:pt x="127953" y="154940"/>
                  </a:lnTo>
                  <a:lnTo>
                    <a:pt x="127953" y="187516"/>
                  </a:lnTo>
                  <a:lnTo>
                    <a:pt x="0" y="187516"/>
                  </a:lnTo>
                  <a:lnTo>
                    <a:pt x="0" y="0"/>
                  </a:lnTo>
                  <a:lnTo>
                    <a:pt x="49276" y="0"/>
                  </a:lnTo>
                  <a:lnTo>
                    <a:pt x="49276" y="1549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75" tIns="68575" rIns="137175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18" name="Picture 2" descr="Data Plus Math Company Profile: Acquisition &amp; Investors | PitchBook">
            <a:extLst>
              <a:ext uri="{FF2B5EF4-FFF2-40B4-BE49-F238E27FC236}">
                <a16:creationId xmlns:a16="http://schemas.microsoft.com/office/drawing/2014/main" id="{CC8A3233-3B0A-75AB-BB60-E1F92804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3057" y="5686489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56FDE6-72B8-33E8-BD7F-57957E923CAA}"/>
              </a:ext>
            </a:extLst>
          </p:cNvPr>
          <p:cNvSpPr txBox="1"/>
          <p:nvPr/>
        </p:nvSpPr>
        <p:spPr>
          <a:xfrm>
            <a:off x="6200545" y="1072225"/>
            <a:ext cx="380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Results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D8980D23-EFAA-1D2E-F0B6-17C68A1D01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061" y="98486"/>
            <a:ext cx="582712" cy="58271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3B8BB16-1436-B99F-531A-4132A2542B0C}"/>
              </a:ext>
            </a:extLst>
          </p:cNvPr>
          <p:cNvSpPr/>
          <p:nvPr/>
        </p:nvSpPr>
        <p:spPr>
          <a:xfrm>
            <a:off x="5049794" y="1482566"/>
            <a:ext cx="2092410" cy="2092410"/>
          </a:xfrm>
          <a:prstGeom prst="ellipse">
            <a:avLst/>
          </a:prstGeom>
          <a:solidFill>
            <a:srgbClr val="E2E8F1"/>
          </a:solidFill>
          <a:ln w="38100">
            <a:solidFill>
              <a:srgbClr val="2324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0FECA7-4024-0282-A0DF-5D792E36CB03}"/>
              </a:ext>
            </a:extLst>
          </p:cNvPr>
          <p:cNvSpPr/>
          <p:nvPr/>
        </p:nvSpPr>
        <p:spPr>
          <a:xfrm>
            <a:off x="9022293" y="1479878"/>
            <a:ext cx="2092410" cy="2092410"/>
          </a:xfrm>
          <a:prstGeom prst="ellipse">
            <a:avLst/>
          </a:prstGeom>
          <a:solidFill>
            <a:srgbClr val="E2E8F1"/>
          </a:solidFill>
          <a:ln w="38100">
            <a:solidFill>
              <a:srgbClr val="2324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23" name="Picture 22" descr="A picture containing text, tableware, dishware, light&#10;&#10;Description automatically generated">
            <a:extLst>
              <a:ext uri="{FF2B5EF4-FFF2-40B4-BE49-F238E27FC236}">
                <a16:creationId xmlns:a16="http://schemas.microsoft.com/office/drawing/2014/main" id="{7276F511-4C29-98E9-F6DC-E75B49AFC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299" y="1763884"/>
            <a:ext cx="1524398" cy="1524398"/>
          </a:xfrm>
          <a:prstGeom prst="rect">
            <a:avLst/>
          </a:prstGeom>
        </p:spPr>
      </p:pic>
      <p:pic>
        <p:nvPicPr>
          <p:cNvPr id="31" name="Picture 3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2D63B60-219D-0CF6-7594-46B9B1ACD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801" y="1763884"/>
            <a:ext cx="1524398" cy="1524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E08D46-878E-096F-4F59-5E79026F8B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72C0B0-AD44-7D2D-45AA-E873C97984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A2C4C-1380-88DF-0099-44E4B192780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967713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7" ma:contentTypeDescription="Create a new document." ma:contentTypeScope="" ma:versionID="00f8e3544ea876084e635555b8d6e1e4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638292919b190b699f260c92cef6b5c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918E53-C10F-4B16-88F3-C8422FC461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5BBDCC-BCD5-4E41-9B3A-86EF891666B0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  <ds:schemaRef ds:uri="8ffbcc2d-a520-42b9-8ca7-e090664160a6"/>
    <ds:schemaRef ds:uri="97cdb7a3-d8d8-4d5a-8559-ae518cf29f49"/>
    <ds:schemaRef ds:uri="c00419b3-ff22-4e92-8e74-ef4894f6b0e1"/>
    <ds:schemaRef ds:uri="c3801c2d-3f2f-44a1-8478-554d1c91a4f5"/>
  </ds:schemaRefs>
</ds:datastoreItem>
</file>

<file path=customXml/itemProps3.xml><?xml version="1.0" encoding="utf-8"?>
<ds:datastoreItem xmlns:ds="http://schemas.openxmlformats.org/officeDocument/2006/customXml" ds:itemID="{3515E457-D1E7-42CF-BE00-CF61AA728F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b28e8-29a6-4ab8-af18-2a7f61acfad2"/>
    <ds:schemaRef ds:uri="9f6166fe-9f5b-43aa-b8a9-b4d7ad530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3025</Words>
  <Application>Microsoft Office PowerPoint</Application>
  <PresentationFormat>Widescreen</PresentationFormat>
  <Paragraphs>433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4_Office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Guillen</dc:creator>
  <cp:lastModifiedBy>Karolina Guillen</cp:lastModifiedBy>
  <cp:revision>2</cp:revision>
  <dcterms:created xsi:type="dcterms:W3CDTF">2024-04-24T15:14:04Z</dcterms:created>
  <dcterms:modified xsi:type="dcterms:W3CDTF">2024-09-17T14:54:19Z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