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25"/>
  </p:notesMasterIdLst>
  <p:sldIdLst>
    <p:sldId id="2146846390" r:id="rId6"/>
    <p:sldId id="2146846421" r:id="rId7"/>
    <p:sldId id="2146846422" r:id="rId8"/>
    <p:sldId id="2146846406" r:id="rId9"/>
    <p:sldId id="2146846395" r:id="rId10"/>
    <p:sldId id="2146846109" r:id="rId11"/>
    <p:sldId id="2146846124" r:id="rId12"/>
    <p:sldId id="2146846129" r:id="rId13"/>
    <p:sldId id="2146846419" r:id="rId14"/>
    <p:sldId id="2146846396" r:id="rId15"/>
    <p:sldId id="2146846417" r:id="rId16"/>
    <p:sldId id="2146846414" r:id="rId17"/>
    <p:sldId id="2144328661" r:id="rId18"/>
    <p:sldId id="2146846398" r:id="rId19"/>
    <p:sldId id="2146846078" r:id="rId20"/>
    <p:sldId id="2146846402" r:id="rId21"/>
    <p:sldId id="2146846413" r:id="rId22"/>
    <p:sldId id="2146846415" r:id="rId23"/>
    <p:sldId id="2146846416" r:id="rId2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85A107-2D3E-7AFE-0528-70F5B03A336C}" name="Marianne Vita" initials="MV" userId="S::mariannev@thevab.com::35b1102d-d340-4a85-a709-12ee727aa48b" providerId="AD"/>
  <p188:author id="{6644001F-98D2-AF68-925B-F4D39E797894}" name="Jason Wiese" initials="J" userId="S::jasonw@thevab.com::4bff8d5b-7de6-4655-b397-69b0afc81113" providerId="AD"/>
  <p188:author id="{41E8424B-45FD-3ECB-0948-723F916FFB79}" name="Danielle Delauro" initials="DD" userId="S::danielled@thevab.com::79c3a64d-209a-45df-902b-7cba6cccfd68" providerId="AD"/>
  <p188:author id="{A5C48789-DAFD-4389-7A87-B92CBB8A351A}" name="Reed Kiely" initials="RK" userId="S::reedk@thevab.com::768be38e-2fb5-40ce-925d-bd8e9d9e3c31" providerId="AD"/>
  <p188:author id="{F0141AB7-7F25-3C16-C77D-5FEA2DA4B116}" name="Karolina Guillen" initials="" userId="S::karolinaG@thevab.com::c1c08796-a0be-47c6-af52-5d31fd96ec50" providerId="AD"/>
  <p188:author id="{40CDBCD8-5C78-F3A3-F41F-DA4694EE60DF}" name="Kaileen Cain" initials="KC" userId="S::KaileenC@thevab.com::21167d2d-fdf2-4320-ae3a-272888c89590"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3C8D"/>
    <a:srgbClr val="1F1A62"/>
    <a:srgbClr val="FFE900"/>
    <a:srgbClr val="E2E8F0"/>
    <a:srgbClr val="1B1464"/>
    <a:srgbClr val="66C5AD"/>
    <a:srgbClr val="00BFF2"/>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4" d="100"/>
          <a:sy n="24" d="100"/>
        </p:scale>
        <p:origin x="7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ylan Breger" userId="9b3da09f-10fe-42ec-9aa5-9fa2a3e9cc20" providerId="ADAL" clId="{15DDAAE2-0688-42BB-8A84-B7BD5004B244}"/>
    <pc:docChg chg="">
      <pc:chgData name="Dylan Breger" userId="9b3da09f-10fe-42ec-9aa5-9fa2a3e9cc20" providerId="ADAL" clId="{15DDAAE2-0688-42BB-8A84-B7BD5004B244}" dt="2024-04-23T19:35:36.351" v="0"/>
      <pc:docMkLst>
        <pc:docMk/>
      </pc:docMkLst>
      <pc:sldChg chg="delCm">
        <pc:chgData name="Dylan Breger" userId="9b3da09f-10fe-42ec-9aa5-9fa2a3e9cc20" providerId="ADAL" clId="{15DDAAE2-0688-42BB-8A84-B7BD5004B244}" dt="2024-04-23T19:35:36.351" v="0"/>
        <pc:sldMkLst>
          <pc:docMk/>
          <pc:sldMk cId="3509584441" sldId="2146846421"/>
        </pc:sldMkLst>
        <pc:extLst>
          <p:ext xmlns:p="http://schemas.openxmlformats.org/presentationml/2006/main" uri="{D6D511B9-2390-475A-947B-AFAB55BFBCF1}">
            <pc226:cmChg xmlns:pc226="http://schemas.microsoft.com/office/powerpoint/2022/06/main/command" chg="del">
              <pc226:chgData name="Dylan Breger" userId="9b3da09f-10fe-42ec-9aa5-9fa2a3e9cc20" providerId="ADAL" clId="{15DDAAE2-0688-42BB-8A84-B7BD5004B244}" dt="2024-04-23T19:35:36.351" v="0"/>
              <pc2:cmMkLst xmlns:pc2="http://schemas.microsoft.com/office/powerpoint/2019/9/main/command">
                <pc:docMk/>
                <pc:sldMk cId="3509584441" sldId="2146846421"/>
                <pc2:cmMk id="{2D1BA395-513D-4393-B5CD-7AB73F9D85F4}"/>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3C8D"/>
            </a:solidFill>
          </c:spPr>
          <c:explosion val="14"/>
          <c:dPt>
            <c:idx val="0"/>
            <c:bubble3D val="0"/>
            <c:spPr>
              <a:solidFill>
                <a:srgbClr val="ED3C8D"/>
              </a:solidFill>
              <a:ln w="19050">
                <a:solidFill>
                  <a:schemeClr val="lt1"/>
                </a:solidFill>
              </a:ln>
              <a:effectLst/>
            </c:spPr>
            <c:extLst>
              <c:ext xmlns:c16="http://schemas.microsoft.com/office/drawing/2014/chart" uri="{C3380CC4-5D6E-409C-BE32-E72D297353CC}">
                <c16:uniqueId val="{00000001-657F-4362-ABD3-E12D908EC66E}"/>
              </c:ext>
            </c:extLst>
          </c:dPt>
          <c:dPt>
            <c:idx val="1"/>
            <c:bubble3D val="0"/>
            <c:spPr>
              <a:solidFill>
                <a:srgbClr val="ED3C8D"/>
              </a:solidFill>
              <a:ln w="19050">
                <a:solidFill>
                  <a:schemeClr val="lt1"/>
                </a:solidFill>
              </a:ln>
              <a:effectLst/>
            </c:spPr>
            <c:extLst>
              <c:ext xmlns:c16="http://schemas.microsoft.com/office/drawing/2014/chart" uri="{C3380CC4-5D6E-409C-BE32-E72D297353CC}">
                <c16:uniqueId val="{00000003-657F-4362-ABD3-E12D908EC66E}"/>
              </c:ext>
            </c:extLst>
          </c:dPt>
          <c:dPt>
            <c:idx val="2"/>
            <c:bubble3D val="0"/>
            <c:spPr>
              <a:solidFill>
                <a:srgbClr val="ED3C8D"/>
              </a:solidFill>
              <a:ln w="19050">
                <a:solidFill>
                  <a:schemeClr val="lt1"/>
                </a:solidFill>
              </a:ln>
              <a:effectLst/>
            </c:spPr>
            <c:extLst>
              <c:ext xmlns:c16="http://schemas.microsoft.com/office/drawing/2014/chart" uri="{C3380CC4-5D6E-409C-BE32-E72D297353CC}">
                <c16:uniqueId val="{00000005-657F-4362-ABD3-E12D908EC66E}"/>
              </c:ext>
            </c:extLst>
          </c:dPt>
          <c:dPt>
            <c:idx val="3"/>
            <c:bubble3D val="0"/>
            <c:spPr>
              <a:solidFill>
                <a:srgbClr val="ED3C8D"/>
              </a:solidFill>
              <a:ln w="19050">
                <a:solidFill>
                  <a:schemeClr val="lt1"/>
                </a:solidFill>
              </a:ln>
              <a:effectLst/>
            </c:spPr>
            <c:extLst>
              <c:ext xmlns:c16="http://schemas.microsoft.com/office/drawing/2014/chart" uri="{C3380CC4-5D6E-409C-BE32-E72D297353CC}">
                <c16:uniqueId val="{00000007-657F-4362-ABD3-E12D908EC66E}"/>
              </c:ext>
            </c:extLst>
          </c:dPt>
          <c:dPt>
            <c:idx val="4"/>
            <c:bubble3D val="0"/>
            <c:spPr>
              <a:solidFill>
                <a:srgbClr val="ED3C8D"/>
              </a:solidFill>
              <a:ln w="19050">
                <a:solidFill>
                  <a:schemeClr val="lt1"/>
                </a:solidFill>
              </a:ln>
              <a:effectLst/>
            </c:spPr>
            <c:extLst>
              <c:ext xmlns:c16="http://schemas.microsoft.com/office/drawing/2014/chart" uri="{C3380CC4-5D6E-409C-BE32-E72D297353CC}">
                <c16:uniqueId val="{00000009-657F-4362-ABD3-E12D908EC66E}"/>
              </c:ext>
            </c:extLst>
          </c:dPt>
          <c:cat>
            <c:strRef>
              <c:f>Sheet1!$A$2:$A$6</c:f>
              <c:strCache>
                <c:ptCount val="3"/>
                <c:pt idx="0">
                  <c:v>2nd Qtr</c:v>
                </c:pt>
                <c:pt idx="1">
                  <c:v>3rd Qtr</c:v>
                </c:pt>
                <c:pt idx="2">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E-657F-4362-ABD3-E12D908EC66E}"/>
            </c:ext>
          </c:extLst>
        </c:ser>
        <c:dLbls>
          <c:showLegendKey val="0"/>
          <c:showVal val="0"/>
          <c:showCatName val="0"/>
          <c:showSerName val="0"/>
          <c:showPercent val="0"/>
          <c:showBubbleSize val="0"/>
          <c:showLeaderLines val="1"/>
        </c:dLbls>
        <c:firstSliceAng val="0"/>
        <c:holeSize val="6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sng" strike="noStrike" kern="1200" spc="0" baseline="0">
                <a:solidFill>
                  <a:srgbClr val="1B1464"/>
                </a:solidFill>
                <a:latin typeface="Helvetica" panose="020B0604020202020204" pitchFamily="34" charset="0"/>
                <a:ea typeface="+mn-ea"/>
                <a:cs typeface="Helvetica" panose="020B0604020202020204" pitchFamily="34" charset="0"/>
              </a:defRPr>
            </a:pPr>
            <a:r>
              <a:rPr lang="it-IT" sz="1800" u="sng"/>
              <a:t>Attentive seconds per 1,000 impressions</a:t>
            </a:r>
          </a:p>
        </c:rich>
      </c:tx>
      <c:overlay val="0"/>
      <c:spPr>
        <a:noFill/>
        <a:ln>
          <a:noFill/>
        </a:ln>
        <a:effectLst/>
      </c:spPr>
      <c:txPr>
        <a:bodyPr rot="0" spcFirstLastPara="1" vertOverflow="ellipsis" vert="horz" wrap="square" anchor="ctr" anchorCtr="1"/>
        <a:lstStyle/>
        <a:p>
          <a:pPr>
            <a:defRPr sz="1800" b="1" i="0" u="sng" strike="noStrike" kern="1200" spc="0" baseline="0">
              <a:solidFill>
                <a:srgbClr val="1B1464"/>
              </a:solidFill>
              <a:latin typeface="Helvetica" panose="020B0604020202020204" pitchFamily="34" charset="0"/>
              <a:ea typeface="+mn-ea"/>
              <a:cs typeface="Helvetica"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Attentive seconds per 1000 impressions</c:v>
                </c:pt>
              </c:strCache>
            </c:strRef>
          </c:tx>
          <c:spPr>
            <a:solidFill>
              <a:srgbClr val="00BFF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30"</c:v>
                </c:pt>
                <c:pt idx="1">
                  <c:v>15"</c:v>
                </c:pt>
                <c:pt idx="2">
                  <c:v>15/20"</c:v>
                </c:pt>
                <c:pt idx="3">
                  <c:v>6"</c:v>
                </c:pt>
                <c:pt idx="4">
                  <c:v>INSTAGRAM</c:v>
                </c:pt>
                <c:pt idx="5">
                  <c:v>FACEBOOK</c:v>
                </c:pt>
                <c:pt idx="6">
                  <c:v>INSTAGRAM</c:v>
                </c:pt>
                <c:pt idx="7">
                  <c:v>MOBILE</c:v>
                </c:pt>
                <c:pt idx="8">
                  <c:v>DESKTOP</c:v>
                </c:pt>
              </c:strCache>
            </c:strRef>
          </c:cat>
          <c:val>
            <c:numRef>
              <c:f>Sheet1!$B$2:$B$10</c:f>
              <c:numCache>
                <c:formatCode>#,##0</c:formatCode>
                <c:ptCount val="9"/>
                <c:pt idx="0">
                  <c:v>5937</c:v>
                </c:pt>
                <c:pt idx="1">
                  <c:v>2933</c:v>
                </c:pt>
                <c:pt idx="2">
                  <c:v>4524</c:v>
                </c:pt>
                <c:pt idx="3">
                  <c:v>2149</c:v>
                </c:pt>
                <c:pt idx="4">
                  <c:v>1338</c:v>
                </c:pt>
                <c:pt idx="5">
                  <c:v>1316</c:v>
                </c:pt>
                <c:pt idx="6">
                  <c:v>1150</c:v>
                </c:pt>
                <c:pt idx="7">
                  <c:v>422</c:v>
                </c:pt>
                <c:pt idx="8">
                  <c:v>148</c:v>
                </c:pt>
              </c:numCache>
            </c:numRef>
          </c:val>
          <c:extLst>
            <c:ext xmlns:c16="http://schemas.microsoft.com/office/drawing/2014/chart" uri="{C3380CC4-5D6E-409C-BE32-E72D297353CC}">
              <c16:uniqueId val="{00000000-8467-4D1F-A220-AD24625163CE}"/>
            </c:ext>
          </c:extLst>
        </c:ser>
        <c:dLbls>
          <c:showLegendKey val="0"/>
          <c:showVal val="0"/>
          <c:showCatName val="0"/>
          <c:showSerName val="0"/>
          <c:showPercent val="0"/>
          <c:showBubbleSize val="0"/>
        </c:dLbls>
        <c:gapWidth val="219"/>
        <c:overlap val="-27"/>
        <c:axId val="1991151631"/>
        <c:axId val="1991149551"/>
      </c:barChart>
      <c:catAx>
        <c:axId val="1991151631"/>
        <c:scaling>
          <c:orientation val="minMax"/>
        </c:scaling>
        <c:delete val="0"/>
        <c:axPos val="b"/>
        <c:numFmt formatCode="General" sourceLinked="1"/>
        <c:majorTickMark val="none"/>
        <c:minorTickMark val="none"/>
        <c:tickLblPos val="nextTo"/>
        <c:spPr>
          <a:noFill/>
          <a:ln w="9525" cap="flat" cmpd="sng" algn="ctr">
            <a:solidFill>
              <a:srgbClr val="1B1464"/>
            </a:solidFill>
            <a:round/>
          </a:ln>
          <a:effectLst/>
        </c:spPr>
        <c:txPr>
          <a:bodyPr rot="-60000000" spcFirstLastPara="1" vertOverflow="ellipsis" vert="horz" wrap="square" anchor="ctr" anchorCtr="1"/>
          <a:lstStyle/>
          <a:p>
            <a:pPr>
              <a:defRPr sz="1200" b="0" i="0" u="none" strike="noStrike" kern="1200" baseline="0">
                <a:solidFill>
                  <a:srgbClr val="1B1464"/>
                </a:solidFill>
                <a:latin typeface="Helvetica" panose="020B0604020202020204" pitchFamily="34" charset="0"/>
                <a:ea typeface="+mn-ea"/>
                <a:cs typeface="Helvetica" panose="020B0604020202020204" pitchFamily="34" charset="0"/>
              </a:defRPr>
            </a:pPr>
            <a:endParaRPr lang="en-US"/>
          </a:p>
        </c:txPr>
        <c:crossAx val="1991149551"/>
        <c:crosses val="autoZero"/>
        <c:auto val="1"/>
        <c:lblAlgn val="ctr"/>
        <c:lblOffset val="100"/>
        <c:noMultiLvlLbl val="0"/>
      </c:catAx>
      <c:valAx>
        <c:axId val="1991149551"/>
        <c:scaling>
          <c:orientation val="minMax"/>
        </c:scaling>
        <c:delete val="1"/>
        <c:axPos val="l"/>
        <c:numFmt formatCode="#,##0" sourceLinked="1"/>
        <c:majorTickMark val="none"/>
        <c:minorTickMark val="none"/>
        <c:tickLblPos val="nextTo"/>
        <c:crossAx val="19911516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1B1464"/>
          </a:solidFill>
          <a:latin typeface="Helvetica" panose="020B0604020202020204" pitchFamily="34" charset="0"/>
          <a:cs typeface="Helvetica"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337153578554"/>
          <c:y val="4.5555323304205537E-2"/>
          <c:w val="0.70741994398408592"/>
          <c:h val="0.90888935339158894"/>
        </c:manualLayout>
      </c:layout>
      <c:barChart>
        <c:barDir val="bar"/>
        <c:grouping val="clustered"/>
        <c:varyColors val="0"/>
        <c:ser>
          <c:idx val="0"/>
          <c:order val="0"/>
          <c:tx>
            <c:strRef>
              <c:f>Sheet1!$B$1</c:f>
              <c:strCache>
                <c:ptCount val="1"/>
                <c:pt idx="0">
                  <c:v>Types of Ads U.S. Adults Find Trustworthy, January 2021</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Social Media</c:v>
                </c:pt>
                <c:pt idx="1">
                  <c:v>Websites</c:v>
                </c:pt>
                <c:pt idx="2">
                  <c:v>TV</c:v>
                </c:pt>
              </c:strCache>
            </c:strRef>
          </c:cat>
          <c:val>
            <c:numRef>
              <c:f>Sheet1!$B$2:$B$4</c:f>
              <c:numCache>
                <c:formatCode>0%</c:formatCode>
                <c:ptCount val="3"/>
                <c:pt idx="0">
                  <c:v>0.19</c:v>
                </c:pt>
                <c:pt idx="1">
                  <c:v>0.3</c:v>
                </c:pt>
                <c:pt idx="2">
                  <c:v>0.46</c:v>
                </c:pt>
              </c:numCache>
            </c:numRef>
          </c:val>
          <c:extLst>
            <c:ext xmlns:c16="http://schemas.microsoft.com/office/drawing/2014/chart" uri="{C3380CC4-5D6E-409C-BE32-E72D297353CC}">
              <c16:uniqueId val="{00000000-1E6E-4066-8B21-C6FA25DBBF1B}"/>
            </c:ext>
          </c:extLst>
        </c:ser>
        <c:dLbls>
          <c:showLegendKey val="0"/>
          <c:showVal val="0"/>
          <c:showCatName val="0"/>
          <c:showSerName val="0"/>
          <c:showPercent val="0"/>
          <c:showBubbleSize val="0"/>
        </c:dLbls>
        <c:gapWidth val="182"/>
        <c:axId val="1571303759"/>
        <c:axId val="970937439"/>
      </c:barChart>
      <c:catAx>
        <c:axId val="15713037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Helvetica" panose="020B0403020202020204" pitchFamily="34" charset="0"/>
                <a:ea typeface="+mn-ea"/>
                <a:cs typeface="+mn-cs"/>
              </a:defRPr>
            </a:pPr>
            <a:endParaRPr lang="en-US"/>
          </a:p>
        </c:txPr>
        <c:crossAx val="970937439"/>
        <c:crosses val="autoZero"/>
        <c:auto val="1"/>
        <c:lblAlgn val="ctr"/>
        <c:lblOffset val="100"/>
        <c:noMultiLvlLbl val="0"/>
      </c:catAx>
      <c:valAx>
        <c:axId val="970937439"/>
        <c:scaling>
          <c:orientation val="minMax"/>
        </c:scaling>
        <c:delete val="1"/>
        <c:axPos val="b"/>
        <c:numFmt formatCode="0%" sourceLinked="1"/>
        <c:majorTickMark val="none"/>
        <c:minorTickMark val="none"/>
        <c:tickLblPos val="nextTo"/>
        <c:crossAx val="15713037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7A584-D8B3-481A-8299-9D34D7598A78}" type="doc">
      <dgm:prSet loTypeId="urn:microsoft.com/office/officeart/2005/8/layout/pyramid3" loCatId="pyramid" qsTypeId="urn:microsoft.com/office/officeart/2005/8/quickstyle/simple1" qsCatId="simple" csTypeId="urn:microsoft.com/office/officeart/2005/8/colors/accent1_2" csCatId="accent1" phldr="1"/>
      <dgm:spPr/>
    </dgm:pt>
    <dgm:pt modelId="{301C9BEB-D2AE-4607-9018-9E182481D3AD}">
      <dgm:prSet phldrT="[Text]" custT="1"/>
      <dgm:spPr>
        <a:solidFill>
          <a:srgbClr val="00BFF2"/>
        </a:solidFill>
      </dgm:spPr>
      <dgm:t>
        <a:bodyPr/>
        <a:lstStyle/>
        <a:p>
          <a:r>
            <a:rPr lang="en-US" sz="800" b="1">
              <a:solidFill>
                <a:schemeClr val="bg1"/>
              </a:solidFill>
              <a:latin typeface="Helvetica" panose="020B0403020202020204" pitchFamily="34" charset="0"/>
            </a:rPr>
            <a:t>Awareness</a:t>
          </a:r>
        </a:p>
      </dgm:t>
    </dgm:pt>
    <dgm:pt modelId="{0C8E3764-AFF1-478A-8C5F-A6B5110FA558}" type="parTrans" cxnId="{8DF2BC0C-AF0D-4AF9-868F-05050E6D433A}">
      <dgm:prSet/>
      <dgm:spPr/>
      <dgm:t>
        <a:bodyPr/>
        <a:lstStyle/>
        <a:p>
          <a:endParaRPr lang="en-US" sz="600"/>
        </a:p>
      </dgm:t>
    </dgm:pt>
    <dgm:pt modelId="{A3EDAD6D-0302-4916-81AE-C265C6CDF3E1}" type="sibTrans" cxnId="{8DF2BC0C-AF0D-4AF9-868F-05050E6D433A}">
      <dgm:prSet/>
      <dgm:spPr/>
      <dgm:t>
        <a:bodyPr/>
        <a:lstStyle/>
        <a:p>
          <a:endParaRPr lang="en-US" sz="600"/>
        </a:p>
      </dgm:t>
    </dgm:pt>
    <dgm:pt modelId="{B0ED68C7-BB32-4327-9397-07BDCA95BC49}">
      <dgm:prSet phldrT="[Text]" custT="1"/>
      <dgm:spPr>
        <a:solidFill>
          <a:schemeClr val="bg1">
            <a:lumMod val="85000"/>
          </a:schemeClr>
        </a:solidFill>
      </dgm:spPr>
      <dgm:t>
        <a:bodyPr/>
        <a:lstStyle/>
        <a:p>
          <a:r>
            <a:rPr lang="en-US" sz="800" b="1">
              <a:solidFill>
                <a:schemeClr val="bg1">
                  <a:lumMod val="75000"/>
                </a:schemeClr>
              </a:solidFill>
              <a:latin typeface="Helvetica" panose="020B0403020202020204" pitchFamily="34" charset="0"/>
            </a:rPr>
            <a:t>Consideration</a:t>
          </a:r>
        </a:p>
      </dgm:t>
    </dgm:pt>
    <dgm:pt modelId="{6FB849AE-C401-4B2C-80FF-AC24BD1644F7}" type="parTrans" cxnId="{78EED748-52FD-4017-9A9A-5AAF229F6015}">
      <dgm:prSet/>
      <dgm:spPr/>
      <dgm:t>
        <a:bodyPr/>
        <a:lstStyle/>
        <a:p>
          <a:endParaRPr lang="en-US" sz="600"/>
        </a:p>
      </dgm:t>
    </dgm:pt>
    <dgm:pt modelId="{E6174B6B-6B63-4438-8534-D3238C43A920}" type="sibTrans" cxnId="{78EED748-52FD-4017-9A9A-5AAF229F6015}">
      <dgm:prSet/>
      <dgm:spPr/>
      <dgm:t>
        <a:bodyPr/>
        <a:lstStyle/>
        <a:p>
          <a:endParaRPr lang="en-US" sz="600"/>
        </a:p>
      </dgm:t>
    </dgm:pt>
    <dgm:pt modelId="{95682F2B-C910-4F49-B8CB-70A7AD8079F5}">
      <dgm:prSet phldrT="[Text]" custT="1"/>
      <dgm:spPr>
        <a:solidFill>
          <a:srgbClr val="D9D9D9"/>
        </a:solidFill>
      </dgm:spPr>
      <dgm:t>
        <a:bodyPr/>
        <a:lstStyle/>
        <a:p>
          <a:r>
            <a:rPr lang="en-US" sz="800" b="1">
              <a:solidFill>
                <a:schemeClr val="bg1">
                  <a:lumMod val="75000"/>
                </a:schemeClr>
              </a:solidFill>
              <a:latin typeface="Helvetica" panose="020B0403020202020204" pitchFamily="34" charset="0"/>
            </a:rPr>
            <a:t>Sales</a:t>
          </a:r>
        </a:p>
      </dgm:t>
    </dgm:pt>
    <dgm:pt modelId="{AEDD27E0-5789-4C65-916B-38F02E75D95C}" type="parTrans" cxnId="{BB9E36CD-1D3F-4AC8-8553-404D5DB31A8B}">
      <dgm:prSet/>
      <dgm:spPr/>
      <dgm:t>
        <a:bodyPr/>
        <a:lstStyle/>
        <a:p>
          <a:endParaRPr lang="en-US" sz="600"/>
        </a:p>
      </dgm:t>
    </dgm:pt>
    <dgm:pt modelId="{110EBA74-EA92-4DD8-8AEA-1ED5962B04A6}" type="sibTrans" cxnId="{BB9E36CD-1D3F-4AC8-8553-404D5DB31A8B}">
      <dgm:prSet/>
      <dgm:spPr/>
      <dgm:t>
        <a:bodyPr/>
        <a:lstStyle/>
        <a:p>
          <a:endParaRPr lang="en-US" sz="600"/>
        </a:p>
      </dgm:t>
    </dgm:pt>
    <dgm:pt modelId="{22D3F5CF-84B9-439D-AB55-2CF15863DC76}" type="pres">
      <dgm:prSet presAssocID="{68E7A584-D8B3-481A-8299-9D34D7598A78}" presName="Name0" presStyleCnt="0">
        <dgm:presLayoutVars>
          <dgm:dir/>
          <dgm:animLvl val="lvl"/>
          <dgm:resizeHandles val="exact"/>
        </dgm:presLayoutVars>
      </dgm:prSet>
      <dgm:spPr/>
    </dgm:pt>
    <dgm:pt modelId="{8E71DDAE-5A9D-437C-9071-CB0EE6E66776}" type="pres">
      <dgm:prSet presAssocID="{301C9BEB-D2AE-4607-9018-9E182481D3AD}" presName="Name8" presStyleCnt="0"/>
      <dgm:spPr/>
    </dgm:pt>
    <dgm:pt modelId="{626DABDB-B1AA-42D7-BDD2-41EE9FE3F932}" type="pres">
      <dgm:prSet presAssocID="{301C9BEB-D2AE-4607-9018-9E182481D3AD}" presName="level" presStyleLbl="node1" presStyleIdx="0" presStyleCnt="3">
        <dgm:presLayoutVars>
          <dgm:chMax val="1"/>
          <dgm:bulletEnabled val="1"/>
        </dgm:presLayoutVars>
      </dgm:prSet>
      <dgm:spPr/>
    </dgm:pt>
    <dgm:pt modelId="{69FE9193-52C6-4E04-9199-5878476689A9}" type="pres">
      <dgm:prSet presAssocID="{301C9BEB-D2AE-4607-9018-9E182481D3AD}" presName="levelTx" presStyleLbl="revTx" presStyleIdx="0" presStyleCnt="0">
        <dgm:presLayoutVars>
          <dgm:chMax val="1"/>
          <dgm:bulletEnabled val="1"/>
        </dgm:presLayoutVars>
      </dgm:prSet>
      <dgm:spPr/>
    </dgm:pt>
    <dgm:pt modelId="{6C905F57-81FD-47E5-A296-CDCCF04A0C8E}" type="pres">
      <dgm:prSet presAssocID="{B0ED68C7-BB32-4327-9397-07BDCA95BC49}" presName="Name8" presStyleCnt="0"/>
      <dgm:spPr/>
    </dgm:pt>
    <dgm:pt modelId="{0A226A8B-0FAC-4124-A4EA-F685476D9645}" type="pres">
      <dgm:prSet presAssocID="{B0ED68C7-BB32-4327-9397-07BDCA95BC49}" presName="level" presStyleLbl="node1" presStyleIdx="1" presStyleCnt="3">
        <dgm:presLayoutVars>
          <dgm:chMax val="1"/>
          <dgm:bulletEnabled val="1"/>
        </dgm:presLayoutVars>
      </dgm:prSet>
      <dgm:spPr/>
    </dgm:pt>
    <dgm:pt modelId="{816A8130-C21E-4511-BF05-47EB0B864294}" type="pres">
      <dgm:prSet presAssocID="{B0ED68C7-BB32-4327-9397-07BDCA95BC49}" presName="levelTx" presStyleLbl="revTx" presStyleIdx="0" presStyleCnt="0">
        <dgm:presLayoutVars>
          <dgm:chMax val="1"/>
          <dgm:bulletEnabled val="1"/>
        </dgm:presLayoutVars>
      </dgm:prSet>
      <dgm:spPr/>
    </dgm:pt>
    <dgm:pt modelId="{50C9DA05-4D60-4DA9-966B-2444FD55FFD6}" type="pres">
      <dgm:prSet presAssocID="{95682F2B-C910-4F49-B8CB-70A7AD8079F5}" presName="Name8" presStyleCnt="0"/>
      <dgm:spPr/>
    </dgm:pt>
    <dgm:pt modelId="{79F52059-6751-413F-B2EC-952D5DF2B190}" type="pres">
      <dgm:prSet presAssocID="{95682F2B-C910-4F49-B8CB-70A7AD8079F5}" presName="level" presStyleLbl="node1" presStyleIdx="2" presStyleCnt="3">
        <dgm:presLayoutVars>
          <dgm:chMax val="1"/>
          <dgm:bulletEnabled val="1"/>
        </dgm:presLayoutVars>
      </dgm:prSet>
      <dgm:spPr/>
    </dgm:pt>
    <dgm:pt modelId="{2D8D176B-7470-48F1-8FAD-4C1CC2B9E199}" type="pres">
      <dgm:prSet presAssocID="{95682F2B-C910-4F49-B8CB-70A7AD8079F5}" presName="levelTx" presStyleLbl="revTx" presStyleIdx="0" presStyleCnt="0">
        <dgm:presLayoutVars>
          <dgm:chMax val="1"/>
          <dgm:bulletEnabled val="1"/>
        </dgm:presLayoutVars>
      </dgm:prSet>
      <dgm:spPr/>
    </dgm:pt>
  </dgm:ptLst>
  <dgm:cxnLst>
    <dgm:cxn modelId="{8DF2BC0C-AF0D-4AF9-868F-05050E6D433A}" srcId="{68E7A584-D8B3-481A-8299-9D34D7598A78}" destId="{301C9BEB-D2AE-4607-9018-9E182481D3AD}" srcOrd="0" destOrd="0" parTransId="{0C8E3764-AFF1-478A-8C5F-A6B5110FA558}" sibTransId="{A3EDAD6D-0302-4916-81AE-C265C6CDF3E1}"/>
    <dgm:cxn modelId="{133CFE16-0FC8-478A-BE6E-69B332674023}" type="presOf" srcId="{B0ED68C7-BB32-4327-9397-07BDCA95BC49}" destId="{816A8130-C21E-4511-BF05-47EB0B864294}" srcOrd="1" destOrd="0" presId="urn:microsoft.com/office/officeart/2005/8/layout/pyramid3"/>
    <dgm:cxn modelId="{EF29692D-A3CD-444A-9B75-39D3F27AE58F}" type="presOf" srcId="{B0ED68C7-BB32-4327-9397-07BDCA95BC49}" destId="{0A226A8B-0FAC-4124-A4EA-F685476D9645}" srcOrd="0" destOrd="0" presId="urn:microsoft.com/office/officeart/2005/8/layout/pyramid3"/>
    <dgm:cxn modelId="{7E8F7333-FFBC-456A-BC8A-FE71D29F6155}" type="presOf" srcId="{95682F2B-C910-4F49-B8CB-70A7AD8079F5}" destId="{2D8D176B-7470-48F1-8FAD-4C1CC2B9E199}" srcOrd="1" destOrd="0" presId="urn:microsoft.com/office/officeart/2005/8/layout/pyramid3"/>
    <dgm:cxn modelId="{78EED748-52FD-4017-9A9A-5AAF229F6015}" srcId="{68E7A584-D8B3-481A-8299-9D34D7598A78}" destId="{B0ED68C7-BB32-4327-9397-07BDCA95BC49}" srcOrd="1" destOrd="0" parTransId="{6FB849AE-C401-4B2C-80FF-AC24BD1644F7}" sibTransId="{E6174B6B-6B63-4438-8534-D3238C43A920}"/>
    <dgm:cxn modelId="{A2582C87-4D20-411F-A28C-CE1ADF5B575F}" type="presOf" srcId="{301C9BEB-D2AE-4607-9018-9E182481D3AD}" destId="{69FE9193-52C6-4E04-9199-5878476689A9}" srcOrd="1" destOrd="0" presId="urn:microsoft.com/office/officeart/2005/8/layout/pyramid3"/>
    <dgm:cxn modelId="{B2D0678A-1893-4D9C-A6EA-F2F84B304314}" type="presOf" srcId="{95682F2B-C910-4F49-B8CB-70A7AD8079F5}" destId="{79F52059-6751-413F-B2EC-952D5DF2B190}" srcOrd="0" destOrd="0" presId="urn:microsoft.com/office/officeart/2005/8/layout/pyramid3"/>
    <dgm:cxn modelId="{B9911297-7538-4A48-8244-3005AE824D2F}" type="presOf" srcId="{68E7A584-D8B3-481A-8299-9D34D7598A78}" destId="{22D3F5CF-84B9-439D-AB55-2CF15863DC76}" srcOrd="0" destOrd="0" presId="urn:microsoft.com/office/officeart/2005/8/layout/pyramid3"/>
    <dgm:cxn modelId="{BB9E36CD-1D3F-4AC8-8553-404D5DB31A8B}" srcId="{68E7A584-D8B3-481A-8299-9D34D7598A78}" destId="{95682F2B-C910-4F49-B8CB-70A7AD8079F5}" srcOrd="2" destOrd="0" parTransId="{AEDD27E0-5789-4C65-916B-38F02E75D95C}" sibTransId="{110EBA74-EA92-4DD8-8AEA-1ED5962B04A6}"/>
    <dgm:cxn modelId="{6D0167EF-8BE7-4274-B1E8-17CBE7AD5B1C}" type="presOf" srcId="{301C9BEB-D2AE-4607-9018-9E182481D3AD}" destId="{626DABDB-B1AA-42D7-BDD2-41EE9FE3F932}" srcOrd="0" destOrd="0" presId="urn:microsoft.com/office/officeart/2005/8/layout/pyramid3"/>
    <dgm:cxn modelId="{B7E8E580-30A0-4700-955C-738CE5F7991B}" type="presParOf" srcId="{22D3F5CF-84B9-439D-AB55-2CF15863DC76}" destId="{8E71DDAE-5A9D-437C-9071-CB0EE6E66776}" srcOrd="0" destOrd="0" presId="urn:microsoft.com/office/officeart/2005/8/layout/pyramid3"/>
    <dgm:cxn modelId="{7B7A1159-67C9-4D9D-94C1-A3ED9837D9C4}" type="presParOf" srcId="{8E71DDAE-5A9D-437C-9071-CB0EE6E66776}" destId="{626DABDB-B1AA-42D7-BDD2-41EE9FE3F932}" srcOrd="0" destOrd="0" presId="urn:microsoft.com/office/officeart/2005/8/layout/pyramid3"/>
    <dgm:cxn modelId="{9FC349F6-5AC1-4850-B75B-1B0132B83322}" type="presParOf" srcId="{8E71DDAE-5A9D-437C-9071-CB0EE6E66776}" destId="{69FE9193-52C6-4E04-9199-5878476689A9}" srcOrd="1" destOrd="0" presId="urn:microsoft.com/office/officeart/2005/8/layout/pyramid3"/>
    <dgm:cxn modelId="{3EF71880-88FB-4CA1-8E11-8C6B73E78A39}" type="presParOf" srcId="{22D3F5CF-84B9-439D-AB55-2CF15863DC76}" destId="{6C905F57-81FD-47E5-A296-CDCCF04A0C8E}" srcOrd="1" destOrd="0" presId="urn:microsoft.com/office/officeart/2005/8/layout/pyramid3"/>
    <dgm:cxn modelId="{D2149287-FC79-463C-B2AB-AAFF329794E0}" type="presParOf" srcId="{6C905F57-81FD-47E5-A296-CDCCF04A0C8E}" destId="{0A226A8B-0FAC-4124-A4EA-F685476D9645}" srcOrd="0" destOrd="0" presId="urn:microsoft.com/office/officeart/2005/8/layout/pyramid3"/>
    <dgm:cxn modelId="{93F62A3B-9897-4136-9838-45178B9C76A7}" type="presParOf" srcId="{6C905F57-81FD-47E5-A296-CDCCF04A0C8E}" destId="{816A8130-C21E-4511-BF05-47EB0B864294}" srcOrd="1" destOrd="0" presId="urn:microsoft.com/office/officeart/2005/8/layout/pyramid3"/>
    <dgm:cxn modelId="{E153D491-41AC-4775-936E-1DDC8CE974EC}" type="presParOf" srcId="{22D3F5CF-84B9-439D-AB55-2CF15863DC76}" destId="{50C9DA05-4D60-4DA9-966B-2444FD55FFD6}" srcOrd="2" destOrd="0" presId="urn:microsoft.com/office/officeart/2005/8/layout/pyramid3"/>
    <dgm:cxn modelId="{CDA69C4D-61D6-44B1-910B-AAB7EEFDC338}" type="presParOf" srcId="{50C9DA05-4D60-4DA9-966B-2444FD55FFD6}" destId="{79F52059-6751-413F-B2EC-952D5DF2B190}" srcOrd="0" destOrd="0" presId="urn:microsoft.com/office/officeart/2005/8/layout/pyramid3"/>
    <dgm:cxn modelId="{6BE19E22-9F2F-4151-809F-85C550F33969}" type="presParOf" srcId="{50C9DA05-4D60-4DA9-966B-2444FD55FFD6}" destId="{2D8D176B-7470-48F1-8FAD-4C1CC2B9E199}"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E7A584-D8B3-481A-8299-9D34D7598A78}" type="doc">
      <dgm:prSet loTypeId="urn:microsoft.com/office/officeart/2005/8/layout/pyramid3" loCatId="pyramid" qsTypeId="urn:microsoft.com/office/officeart/2005/8/quickstyle/simple1" qsCatId="simple" csTypeId="urn:microsoft.com/office/officeart/2005/8/colors/accent1_2" csCatId="accent1" phldr="1"/>
      <dgm:spPr/>
    </dgm:pt>
    <dgm:pt modelId="{301C9BEB-D2AE-4607-9018-9E182481D3AD}">
      <dgm:prSet phldrT="[Text]" custT="1"/>
      <dgm:spPr>
        <a:solidFill>
          <a:schemeClr val="bg1">
            <a:lumMod val="85000"/>
          </a:schemeClr>
        </a:solidFill>
      </dgm:spPr>
      <dgm:t>
        <a:bodyPr/>
        <a:lstStyle/>
        <a:p>
          <a:r>
            <a:rPr lang="en-US" sz="800" b="1">
              <a:solidFill>
                <a:schemeClr val="bg1">
                  <a:lumMod val="75000"/>
                </a:schemeClr>
              </a:solidFill>
              <a:latin typeface="Helvetica" panose="020B0403020202020204" pitchFamily="34" charset="0"/>
            </a:rPr>
            <a:t>Awareness</a:t>
          </a:r>
        </a:p>
      </dgm:t>
    </dgm:pt>
    <dgm:pt modelId="{0C8E3764-AFF1-478A-8C5F-A6B5110FA558}" type="parTrans" cxnId="{8DF2BC0C-AF0D-4AF9-868F-05050E6D433A}">
      <dgm:prSet/>
      <dgm:spPr/>
      <dgm:t>
        <a:bodyPr/>
        <a:lstStyle/>
        <a:p>
          <a:endParaRPr lang="en-US" sz="600"/>
        </a:p>
      </dgm:t>
    </dgm:pt>
    <dgm:pt modelId="{A3EDAD6D-0302-4916-81AE-C265C6CDF3E1}" type="sibTrans" cxnId="{8DF2BC0C-AF0D-4AF9-868F-05050E6D433A}">
      <dgm:prSet/>
      <dgm:spPr/>
      <dgm:t>
        <a:bodyPr/>
        <a:lstStyle/>
        <a:p>
          <a:endParaRPr lang="en-US" sz="600"/>
        </a:p>
      </dgm:t>
    </dgm:pt>
    <dgm:pt modelId="{B0ED68C7-BB32-4327-9397-07BDCA95BC49}">
      <dgm:prSet phldrT="[Text]" custT="1"/>
      <dgm:spPr>
        <a:solidFill>
          <a:srgbClr val="4EBEA4"/>
        </a:solidFill>
      </dgm:spPr>
      <dgm:t>
        <a:bodyPr/>
        <a:lstStyle/>
        <a:p>
          <a:r>
            <a:rPr lang="en-US" sz="800" b="1">
              <a:solidFill>
                <a:schemeClr val="bg1"/>
              </a:solidFill>
              <a:latin typeface="Helvetica" panose="020B0403020202020204" pitchFamily="34" charset="0"/>
            </a:rPr>
            <a:t>Consideration</a:t>
          </a:r>
        </a:p>
      </dgm:t>
    </dgm:pt>
    <dgm:pt modelId="{6FB849AE-C401-4B2C-80FF-AC24BD1644F7}" type="parTrans" cxnId="{78EED748-52FD-4017-9A9A-5AAF229F6015}">
      <dgm:prSet/>
      <dgm:spPr/>
      <dgm:t>
        <a:bodyPr/>
        <a:lstStyle/>
        <a:p>
          <a:endParaRPr lang="en-US" sz="600"/>
        </a:p>
      </dgm:t>
    </dgm:pt>
    <dgm:pt modelId="{E6174B6B-6B63-4438-8534-D3238C43A920}" type="sibTrans" cxnId="{78EED748-52FD-4017-9A9A-5AAF229F6015}">
      <dgm:prSet/>
      <dgm:spPr/>
      <dgm:t>
        <a:bodyPr/>
        <a:lstStyle/>
        <a:p>
          <a:endParaRPr lang="en-US" sz="600"/>
        </a:p>
      </dgm:t>
    </dgm:pt>
    <dgm:pt modelId="{95682F2B-C910-4F49-B8CB-70A7AD8079F5}">
      <dgm:prSet phldrT="[Text]" custT="1"/>
      <dgm:spPr>
        <a:solidFill>
          <a:srgbClr val="ED3C8D"/>
        </a:solidFill>
      </dgm:spPr>
      <dgm:t>
        <a:bodyPr/>
        <a:lstStyle/>
        <a:p>
          <a:r>
            <a:rPr lang="en-US" sz="800" b="1">
              <a:solidFill>
                <a:schemeClr val="bg1"/>
              </a:solidFill>
              <a:latin typeface="Helvetica" panose="020B0403020202020204" pitchFamily="34" charset="0"/>
            </a:rPr>
            <a:t>Sales</a:t>
          </a:r>
        </a:p>
      </dgm:t>
    </dgm:pt>
    <dgm:pt modelId="{AEDD27E0-5789-4C65-916B-38F02E75D95C}" type="parTrans" cxnId="{BB9E36CD-1D3F-4AC8-8553-404D5DB31A8B}">
      <dgm:prSet/>
      <dgm:spPr/>
      <dgm:t>
        <a:bodyPr/>
        <a:lstStyle/>
        <a:p>
          <a:endParaRPr lang="en-US" sz="600"/>
        </a:p>
      </dgm:t>
    </dgm:pt>
    <dgm:pt modelId="{110EBA74-EA92-4DD8-8AEA-1ED5962B04A6}" type="sibTrans" cxnId="{BB9E36CD-1D3F-4AC8-8553-404D5DB31A8B}">
      <dgm:prSet/>
      <dgm:spPr/>
      <dgm:t>
        <a:bodyPr/>
        <a:lstStyle/>
        <a:p>
          <a:endParaRPr lang="en-US" sz="600"/>
        </a:p>
      </dgm:t>
    </dgm:pt>
    <dgm:pt modelId="{22D3F5CF-84B9-439D-AB55-2CF15863DC76}" type="pres">
      <dgm:prSet presAssocID="{68E7A584-D8B3-481A-8299-9D34D7598A78}" presName="Name0" presStyleCnt="0">
        <dgm:presLayoutVars>
          <dgm:dir/>
          <dgm:animLvl val="lvl"/>
          <dgm:resizeHandles val="exact"/>
        </dgm:presLayoutVars>
      </dgm:prSet>
      <dgm:spPr/>
    </dgm:pt>
    <dgm:pt modelId="{8E71DDAE-5A9D-437C-9071-CB0EE6E66776}" type="pres">
      <dgm:prSet presAssocID="{301C9BEB-D2AE-4607-9018-9E182481D3AD}" presName="Name8" presStyleCnt="0"/>
      <dgm:spPr/>
    </dgm:pt>
    <dgm:pt modelId="{626DABDB-B1AA-42D7-BDD2-41EE9FE3F932}" type="pres">
      <dgm:prSet presAssocID="{301C9BEB-D2AE-4607-9018-9E182481D3AD}" presName="level" presStyleLbl="node1" presStyleIdx="0" presStyleCnt="3">
        <dgm:presLayoutVars>
          <dgm:chMax val="1"/>
          <dgm:bulletEnabled val="1"/>
        </dgm:presLayoutVars>
      </dgm:prSet>
      <dgm:spPr/>
    </dgm:pt>
    <dgm:pt modelId="{69FE9193-52C6-4E04-9199-5878476689A9}" type="pres">
      <dgm:prSet presAssocID="{301C9BEB-D2AE-4607-9018-9E182481D3AD}" presName="levelTx" presStyleLbl="revTx" presStyleIdx="0" presStyleCnt="0">
        <dgm:presLayoutVars>
          <dgm:chMax val="1"/>
          <dgm:bulletEnabled val="1"/>
        </dgm:presLayoutVars>
      </dgm:prSet>
      <dgm:spPr/>
    </dgm:pt>
    <dgm:pt modelId="{6C905F57-81FD-47E5-A296-CDCCF04A0C8E}" type="pres">
      <dgm:prSet presAssocID="{B0ED68C7-BB32-4327-9397-07BDCA95BC49}" presName="Name8" presStyleCnt="0"/>
      <dgm:spPr/>
    </dgm:pt>
    <dgm:pt modelId="{0A226A8B-0FAC-4124-A4EA-F685476D9645}" type="pres">
      <dgm:prSet presAssocID="{B0ED68C7-BB32-4327-9397-07BDCA95BC49}" presName="level" presStyleLbl="node1" presStyleIdx="1" presStyleCnt="3">
        <dgm:presLayoutVars>
          <dgm:chMax val="1"/>
          <dgm:bulletEnabled val="1"/>
        </dgm:presLayoutVars>
      </dgm:prSet>
      <dgm:spPr/>
    </dgm:pt>
    <dgm:pt modelId="{816A8130-C21E-4511-BF05-47EB0B864294}" type="pres">
      <dgm:prSet presAssocID="{B0ED68C7-BB32-4327-9397-07BDCA95BC49}" presName="levelTx" presStyleLbl="revTx" presStyleIdx="0" presStyleCnt="0">
        <dgm:presLayoutVars>
          <dgm:chMax val="1"/>
          <dgm:bulletEnabled val="1"/>
        </dgm:presLayoutVars>
      </dgm:prSet>
      <dgm:spPr/>
    </dgm:pt>
    <dgm:pt modelId="{50C9DA05-4D60-4DA9-966B-2444FD55FFD6}" type="pres">
      <dgm:prSet presAssocID="{95682F2B-C910-4F49-B8CB-70A7AD8079F5}" presName="Name8" presStyleCnt="0"/>
      <dgm:spPr/>
    </dgm:pt>
    <dgm:pt modelId="{79F52059-6751-413F-B2EC-952D5DF2B190}" type="pres">
      <dgm:prSet presAssocID="{95682F2B-C910-4F49-B8CB-70A7AD8079F5}" presName="level" presStyleLbl="node1" presStyleIdx="2" presStyleCnt="3">
        <dgm:presLayoutVars>
          <dgm:chMax val="1"/>
          <dgm:bulletEnabled val="1"/>
        </dgm:presLayoutVars>
      </dgm:prSet>
      <dgm:spPr/>
    </dgm:pt>
    <dgm:pt modelId="{2D8D176B-7470-48F1-8FAD-4C1CC2B9E199}" type="pres">
      <dgm:prSet presAssocID="{95682F2B-C910-4F49-B8CB-70A7AD8079F5}" presName="levelTx" presStyleLbl="revTx" presStyleIdx="0" presStyleCnt="0">
        <dgm:presLayoutVars>
          <dgm:chMax val="1"/>
          <dgm:bulletEnabled val="1"/>
        </dgm:presLayoutVars>
      </dgm:prSet>
      <dgm:spPr/>
    </dgm:pt>
  </dgm:ptLst>
  <dgm:cxnLst>
    <dgm:cxn modelId="{8DF2BC0C-AF0D-4AF9-868F-05050E6D433A}" srcId="{68E7A584-D8B3-481A-8299-9D34D7598A78}" destId="{301C9BEB-D2AE-4607-9018-9E182481D3AD}" srcOrd="0" destOrd="0" parTransId="{0C8E3764-AFF1-478A-8C5F-A6B5110FA558}" sibTransId="{A3EDAD6D-0302-4916-81AE-C265C6CDF3E1}"/>
    <dgm:cxn modelId="{133CFE16-0FC8-478A-BE6E-69B332674023}" type="presOf" srcId="{B0ED68C7-BB32-4327-9397-07BDCA95BC49}" destId="{816A8130-C21E-4511-BF05-47EB0B864294}" srcOrd="1" destOrd="0" presId="urn:microsoft.com/office/officeart/2005/8/layout/pyramid3"/>
    <dgm:cxn modelId="{EF29692D-A3CD-444A-9B75-39D3F27AE58F}" type="presOf" srcId="{B0ED68C7-BB32-4327-9397-07BDCA95BC49}" destId="{0A226A8B-0FAC-4124-A4EA-F685476D9645}" srcOrd="0" destOrd="0" presId="urn:microsoft.com/office/officeart/2005/8/layout/pyramid3"/>
    <dgm:cxn modelId="{7E8F7333-FFBC-456A-BC8A-FE71D29F6155}" type="presOf" srcId="{95682F2B-C910-4F49-B8CB-70A7AD8079F5}" destId="{2D8D176B-7470-48F1-8FAD-4C1CC2B9E199}" srcOrd="1" destOrd="0" presId="urn:microsoft.com/office/officeart/2005/8/layout/pyramid3"/>
    <dgm:cxn modelId="{78EED748-52FD-4017-9A9A-5AAF229F6015}" srcId="{68E7A584-D8B3-481A-8299-9D34D7598A78}" destId="{B0ED68C7-BB32-4327-9397-07BDCA95BC49}" srcOrd="1" destOrd="0" parTransId="{6FB849AE-C401-4B2C-80FF-AC24BD1644F7}" sibTransId="{E6174B6B-6B63-4438-8534-D3238C43A920}"/>
    <dgm:cxn modelId="{A2582C87-4D20-411F-A28C-CE1ADF5B575F}" type="presOf" srcId="{301C9BEB-D2AE-4607-9018-9E182481D3AD}" destId="{69FE9193-52C6-4E04-9199-5878476689A9}" srcOrd="1" destOrd="0" presId="urn:microsoft.com/office/officeart/2005/8/layout/pyramid3"/>
    <dgm:cxn modelId="{B2D0678A-1893-4D9C-A6EA-F2F84B304314}" type="presOf" srcId="{95682F2B-C910-4F49-B8CB-70A7AD8079F5}" destId="{79F52059-6751-413F-B2EC-952D5DF2B190}" srcOrd="0" destOrd="0" presId="urn:microsoft.com/office/officeart/2005/8/layout/pyramid3"/>
    <dgm:cxn modelId="{B9911297-7538-4A48-8244-3005AE824D2F}" type="presOf" srcId="{68E7A584-D8B3-481A-8299-9D34D7598A78}" destId="{22D3F5CF-84B9-439D-AB55-2CF15863DC76}" srcOrd="0" destOrd="0" presId="urn:microsoft.com/office/officeart/2005/8/layout/pyramid3"/>
    <dgm:cxn modelId="{BB9E36CD-1D3F-4AC8-8553-404D5DB31A8B}" srcId="{68E7A584-D8B3-481A-8299-9D34D7598A78}" destId="{95682F2B-C910-4F49-B8CB-70A7AD8079F5}" srcOrd="2" destOrd="0" parTransId="{AEDD27E0-5789-4C65-916B-38F02E75D95C}" sibTransId="{110EBA74-EA92-4DD8-8AEA-1ED5962B04A6}"/>
    <dgm:cxn modelId="{6D0167EF-8BE7-4274-B1E8-17CBE7AD5B1C}" type="presOf" srcId="{301C9BEB-D2AE-4607-9018-9E182481D3AD}" destId="{626DABDB-B1AA-42D7-BDD2-41EE9FE3F932}" srcOrd="0" destOrd="0" presId="urn:microsoft.com/office/officeart/2005/8/layout/pyramid3"/>
    <dgm:cxn modelId="{B7E8E580-30A0-4700-955C-738CE5F7991B}" type="presParOf" srcId="{22D3F5CF-84B9-439D-AB55-2CF15863DC76}" destId="{8E71DDAE-5A9D-437C-9071-CB0EE6E66776}" srcOrd="0" destOrd="0" presId="urn:microsoft.com/office/officeart/2005/8/layout/pyramid3"/>
    <dgm:cxn modelId="{7B7A1159-67C9-4D9D-94C1-A3ED9837D9C4}" type="presParOf" srcId="{8E71DDAE-5A9D-437C-9071-CB0EE6E66776}" destId="{626DABDB-B1AA-42D7-BDD2-41EE9FE3F932}" srcOrd="0" destOrd="0" presId="urn:microsoft.com/office/officeart/2005/8/layout/pyramid3"/>
    <dgm:cxn modelId="{9FC349F6-5AC1-4850-B75B-1B0132B83322}" type="presParOf" srcId="{8E71DDAE-5A9D-437C-9071-CB0EE6E66776}" destId="{69FE9193-52C6-4E04-9199-5878476689A9}" srcOrd="1" destOrd="0" presId="urn:microsoft.com/office/officeart/2005/8/layout/pyramid3"/>
    <dgm:cxn modelId="{3EF71880-88FB-4CA1-8E11-8C6B73E78A39}" type="presParOf" srcId="{22D3F5CF-84B9-439D-AB55-2CF15863DC76}" destId="{6C905F57-81FD-47E5-A296-CDCCF04A0C8E}" srcOrd="1" destOrd="0" presId="urn:microsoft.com/office/officeart/2005/8/layout/pyramid3"/>
    <dgm:cxn modelId="{D2149287-FC79-463C-B2AB-AAFF329794E0}" type="presParOf" srcId="{6C905F57-81FD-47E5-A296-CDCCF04A0C8E}" destId="{0A226A8B-0FAC-4124-A4EA-F685476D9645}" srcOrd="0" destOrd="0" presId="urn:microsoft.com/office/officeart/2005/8/layout/pyramid3"/>
    <dgm:cxn modelId="{93F62A3B-9897-4136-9838-45178B9C76A7}" type="presParOf" srcId="{6C905F57-81FD-47E5-A296-CDCCF04A0C8E}" destId="{816A8130-C21E-4511-BF05-47EB0B864294}" srcOrd="1" destOrd="0" presId="urn:microsoft.com/office/officeart/2005/8/layout/pyramid3"/>
    <dgm:cxn modelId="{E153D491-41AC-4775-936E-1DDC8CE974EC}" type="presParOf" srcId="{22D3F5CF-84B9-439D-AB55-2CF15863DC76}" destId="{50C9DA05-4D60-4DA9-966B-2444FD55FFD6}" srcOrd="2" destOrd="0" presId="urn:microsoft.com/office/officeart/2005/8/layout/pyramid3"/>
    <dgm:cxn modelId="{CDA69C4D-61D6-44B1-910B-AAB7EEFDC338}" type="presParOf" srcId="{50C9DA05-4D60-4DA9-966B-2444FD55FFD6}" destId="{79F52059-6751-413F-B2EC-952D5DF2B190}" srcOrd="0" destOrd="0" presId="urn:microsoft.com/office/officeart/2005/8/layout/pyramid3"/>
    <dgm:cxn modelId="{6BE19E22-9F2F-4151-809F-85C550F33969}" type="presParOf" srcId="{50C9DA05-4D60-4DA9-966B-2444FD55FFD6}" destId="{2D8D176B-7470-48F1-8FAD-4C1CC2B9E199}"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E7A584-D8B3-481A-8299-9D34D7598A78}" type="doc">
      <dgm:prSet loTypeId="urn:microsoft.com/office/officeart/2005/8/layout/pyramid3" loCatId="pyramid" qsTypeId="urn:microsoft.com/office/officeart/2005/8/quickstyle/simple1" qsCatId="simple" csTypeId="urn:microsoft.com/office/officeart/2005/8/colors/accent1_2" csCatId="accent1" phldr="1"/>
      <dgm:spPr/>
    </dgm:pt>
    <dgm:pt modelId="{301C9BEB-D2AE-4607-9018-9E182481D3AD}">
      <dgm:prSet phldrT="[Text]" custT="1"/>
      <dgm:spPr>
        <a:solidFill>
          <a:schemeClr val="bg1">
            <a:lumMod val="85000"/>
          </a:schemeClr>
        </a:solidFill>
      </dgm:spPr>
      <dgm:t>
        <a:bodyPr/>
        <a:lstStyle/>
        <a:p>
          <a:r>
            <a:rPr lang="en-US" sz="800" b="1">
              <a:solidFill>
                <a:schemeClr val="bg1">
                  <a:lumMod val="75000"/>
                </a:schemeClr>
              </a:solidFill>
              <a:latin typeface="Helvetica" panose="020B0403020202020204" pitchFamily="34" charset="0"/>
            </a:rPr>
            <a:t>Awareness</a:t>
          </a:r>
        </a:p>
      </dgm:t>
    </dgm:pt>
    <dgm:pt modelId="{0C8E3764-AFF1-478A-8C5F-A6B5110FA558}" type="parTrans" cxnId="{8DF2BC0C-AF0D-4AF9-868F-05050E6D433A}">
      <dgm:prSet/>
      <dgm:spPr/>
      <dgm:t>
        <a:bodyPr/>
        <a:lstStyle/>
        <a:p>
          <a:endParaRPr lang="en-US" sz="600"/>
        </a:p>
      </dgm:t>
    </dgm:pt>
    <dgm:pt modelId="{A3EDAD6D-0302-4916-81AE-C265C6CDF3E1}" type="sibTrans" cxnId="{8DF2BC0C-AF0D-4AF9-868F-05050E6D433A}">
      <dgm:prSet/>
      <dgm:spPr/>
      <dgm:t>
        <a:bodyPr/>
        <a:lstStyle/>
        <a:p>
          <a:endParaRPr lang="en-US" sz="600"/>
        </a:p>
      </dgm:t>
    </dgm:pt>
    <dgm:pt modelId="{B0ED68C7-BB32-4327-9397-07BDCA95BC49}">
      <dgm:prSet phldrT="[Text]" custT="1"/>
      <dgm:spPr>
        <a:solidFill>
          <a:schemeClr val="bg1">
            <a:lumMod val="85000"/>
          </a:schemeClr>
        </a:solidFill>
      </dgm:spPr>
      <dgm:t>
        <a:bodyPr/>
        <a:lstStyle/>
        <a:p>
          <a:r>
            <a:rPr lang="en-US" sz="800" b="1">
              <a:solidFill>
                <a:schemeClr val="bg1">
                  <a:lumMod val="75000"/>
                </a:schemeClr>
              </a:solidFill>
              <a:latin typeface="Helvetica" panose="020B0403020202020204" pitchFamily="34" charset="0"/>
            </a:rPr>
            <a:t>Consideration</a:t>
          </a:r>
        </a:p>
      </dgm:t>
    </dgm:pt>
    <dgm:pt modelId="{6FB849AE-C401-4B2C-80FF-AC24BD1644F7}" type="parTrans" cxnId="{78EED748-52FD-4017-9A9A-5AAF229F6015}">
      <dgm:prSet/>
      <dgm:spPr/>
      <dgm:t>
        <a:bodyPr/>
        <a:lstStyle/>
        <a:p>
          <a:endParaRPr lang="en-US" sz="600"/>
        </a:p>
      </dgm:t>
    </dgm:pt>
    <dgm:pt modelId="{E6174B6B-6B63-4438-8534-D3238C43A920}" type="sibTrans" cxnId="{78EED748-52FD-4017-9A9A-5AAF229F6015}">
      <dgm:prSet/>
      <dgm:spPr/>
      <dgm:t>
        <a:bodyPr/>
        <a:lstStyle/>
        <a:p>
          <a:endParaRPr lang="en-US" sz="600"/>
        </a:p>
      </dgm:t>
    </dgm:pt>
    <dgm:pt modelId="{95682F2B-C910-4F49-B8CB-70A7AD8079F5}">
      <dgm:prSet phldrT="[Text]" custT="1"/>
      <dgm:spPr>
        <a:solidFill>
          <a:srgbClr val="ED3C8D"/>
        </a:solidFill>
      </dgm:spPr>
      <dgm:t>
        <a:bodyPr/>
        <a:lstStyle/>
        <a:p>
          <a:r>
            <a:rPr lang="en-US" sz="800" b="1">
              <a:solidFill>
                <a:schemeClr val="bg1"/>
              </a:solidFill>
              <a:latin typeface="Helvetica" panose="020B0403020202020204" pitchFamily="34" charset="0"/>
            </a:rPr>
            <a:t>Sales</a:t>
          </a:r>
        </a:p>
      </dgm:t>
    </dgm:pt>
    <dgm:pt modelId="{AEDD27E0-5789-4C65-916B-38F02E75D95C}" type="parTrans" cxnId="{BB9E36CD-1D3F-4AC8-8553-404D5DB31A8B}">
      <dgm:prSet/>
      <dgm:spPr/>
      <dgm:t>
        <a:bodyPr/>
        <a:lstStyle/>
        <a:p>
          <a:endParaRPr lang="en-US" sz="600"/>
        </a:p>
      </dgm:t>
    </dgm:pt>
    <dgm:pt modelId="{110EBA74-EA92-4DD8-8AEA-1ED5962B04A6}" type="sibTrans" cxnId="{BB9E36CD-1D3F-4AC8-8553-404D5DB31A8B}">
      <dgm:prSet/>
      <dgm:spPr/>
      <dgm:t>
        <a:bodyPr/>
        <a:lstStyle/>
        <a:p>
          <a:endParaRPr lang="en-US" sz="600"/>
        </a:p>
      </dgm:t>
    </dgm:pt>
    <dgm:pt modelId="{22D3F5CF-84B9-439D-AB55-2CF15863DC76}" type="pres">
      <dgm:prSet presAssocID="{68E7A584-D8B3-481A-8299-9D34D7598A78}" presName="Name0" presStyleCnt="0">
        <dgm:presLayoutVars>
          <dgm:dir/>
          <dgm:animLvl val="lvl"/>
          <dgm:resizeHandles val="exact"/>
        </dgm:presLayoutVars>
      </dgm:prSet>
      <dgm:spPr/>
    </dgm:pt>
    <dgm:pt modelId="{8E71DDAE-5A9D-437C-9071-CB0EE6E66776}" type="pres">
      <dgm:prSet presAssocID="{301C9BEB-D2AE-4607-9018-9E182481D3AD}" presName="Name8" presStyleCnt="0"/>
      <dgm:spPr/>
    </dgm:pt>
    <dgm:pt modelId="{626DABDB-B1AA-42D7-BDD2-41EE9FE3F932}" type="pres">
      <dgm:prSet presAssocID="{301C9BEB-D2AE-4607-9018-9E182481D3AD}" presName="level" presStyleLbl="node1" presStyleIdx="0" presStyleCnt="3">
        <dgm:presLayoutVars>
          <dgm:chMax val="1"/>
          <dgm:bulletEnabled val="1"/>
        </dgm:presLayoutVars>
      </dgm:prSet>
      <dgm:spPr/>
    </dgm:pt>
    <dgm:pt modelId="{69FE9193-52C6-4E04-9199-5878476689A9}" type="pres">
      <dgm:prSet presAssocID="{301C9BEB-D2AE-4607-9018-9E182481D3AD}" presName="levelTx" presStyleLbl="revTx" presStyleIdx="0" presStyleCnt="0">
        <dgm:presLayoutVars>
          <dgm:chMax val="1"/>
          <dgm:bulletEnabled val="1"/>
        </dgm:presLayoutVars>
      </dgm:prSet>
      <dgm:spPr/>
    </dgm:pt>
    <dgm:pt modelId="{6C905F57-81FD-47E5-A296-CDCCF04A0C8E}" type="pres">
      <dgm:prSet presAssocID="{B0ED68C7-BB32-4327-9397-07BDCA95BC49}" presName="Name8" presStyleCnt="0"/>
      <dgm:spPr/>
    </dgm:pt>
    <dgm:pt modelId="{0A226A8B-0FAC-4124-A4EA-F685476D9645}" type="pres">
      <dgm:prSet presAssocID="{B0ED68C7-BB32-4327-9397-07BDCA95BC49}" presName="level" presStyleLbl="node1" presStyleIdx="1" presStyleCnt="3">
        <dgm:presLayoutVars>
          <dgm:chMax val="1"/>
          <dgm:bulletEnabled val="1"/>
        </dgm:presLayoutVars>
      </dgm:prSet>
      <dgm:spPr/>
    </dgm:pt>
    <dgm:pt modelId="{816A8130-C21E-4511-BF05-47EB0B864294}" type="pres">
      <dgm:prSet presAssocID="{B0ED68C7-BB32-4327-9397-07BDCA95BC49}" presName="levelTx" presStyleLbl="revTx" presStyleIdx="0" presStyleCnt="0">
        <dgm:presLayoutVars>
          <dgm:chMax val="1"/>
          <dgm:bulletEnabled val="1"/>
        </dgm:presLayoutVars>
      </dgm:prSet>
      <dgm:spPr/>
    </dgm:pt>
    <dgm:pt modelId="{50C9DA05-4D60-4DA9-966B-2444FD55FFD6}" type="pres">
      <dgm:prSet presAssocID="{95682F2B-C910-4F49-B8CB-70A7AD8079F5}" presName="Name8" presStyleCnt="0"/>
      <dgm:spPr/>
    </dgm:pt>
    <dgm:pt modelId="{79F52059-6751-413F-B2EC-952D5DF2B190}" type="pres">
      <dgm:prSet presAssocID="{95682F2B-C910-4F49-B8CB-70A7AD8079F5}" presName="level" presStyleLbl="node1" presStyleIdx="2" presStyleCnt="3">
        <dgm:presLayoutVars>
          <dgm:chMax val="1"/>
          <dgm:bulletEnabled val="1"/>
        </dgm:presLayoutVars>
      </dgm:prSet>
      <dgm:spPr/>
    </dgm:pt>
    <dgm:pt modelId="{2D8D176B-7470-48F1-8FAD-4C1CC2B9E199}" type="pres">
      <dgm:prSet presAssocID="{95682F2B-C910-4F49-B8CB-70A7AD8079F5}" presName="levelTx" presStyleLbl="revTx" presStyleIdx="0" presStyleCnt="0">
        <dgm:presLayoutVars>
          <dgm:chMax val="1"/>
          <dgm:bulletEnabled val="1"/>
        </dgm:presLayoutVars>
      </dgm:prSet>
      <dgm:spPr/>
    </dgm:pt>
  </dgm:ptLst>
  <dgm:cxnLst>
    <dgm:cxn modelId="{8DF2BC0C-AF0D-4AF9-868F-05050E6D433A}" srcId="{68E7A584-D8B3-481A-8299-9D34D7598A78}" destId="{301C9BEB-D2AE-4607-9018-9E182481D3AD}" srcOrd="0" destOrd="0" parTransId="{0C8E3764-AFF1-478A-8C5F-A6B5110FA558}" sibTransId="{A3EDAD6D-0302-4916-81AE-C265C6CDF3E1}"/>
    <dgm:cxn modelId="{133CFE16-0FC8-478A-BE6E-69B332674023}" type="presOf" srcId="{B0ED68C7-BB32-4327-9397-07BDCA95BC49}" destId="{816A8130-C21E-4511-BF05-47EB0B864294}" srcOrd="1" destOrd="0" presId="urn:microsoft.com/office/officeart/2005/8/layout/pyramid3"/>
    <dgm:cxn modelId="{EF29692D-A3CD-444A-9B75-39D3F27AE58F}" type="presOf" srcId="{B0ED68C7-BB32-4327-9397-07BDCA95BC49}" destId="{0A226A8B-0FAC-4124-A4EA-F685476D9645}" srcOrd="0" destOrd="0" presId="urn:microsoft.com/office/officeart/2005/8/layout/pyramid3"/>
    <dgm:cxn modelId="{7E8F7333-FFBC-456A-BC8A-FE71D29F6155}" type="presOf" srcId="{95682F2B-C910-4F49-B8CB-70A7AD8079F5}" destId="{2D8D176B-7470-48F1-8FAD-4C1CC2B9E199}" srcOrd="1" destOrd="0" presId="urn:microsoft.com/office/officeart/2005/8/layout/pyramid3"/>
    <dgm:cxn modelId="{78EED748-52FD-4017-9A9A-5AAF229F6015}" srcId="{68E7A584-D8B3-481A-8299-9D34D7598A78}" destId="{B0ED68C7-BB32-4327-9397-07BDCA95BC49}" srcOrd="1" destOrd="0" parTransId="{6FB849AE-C401-4B2C-80FF-AC24BD1644F7}" sibTransId="{E6174B6B-6B63-4438-8534-D3238C43A920}"/>
    <dgm:cxn modelId="{A2582C87-4D20-411F-A28C-CE1ADF5B575F}" type="presOf" srcId="{301C9BEB-D2AE-4607-9018-9E182481D3AD}" destId="{69FE9193-52C6-4E04-9199-5878476689A9}" srcOrd="1" destOrd="0" presId="urn:microsoft.com/office/officeart/2005/8/layout/pyramid3"/>
    <dgm:cxn modelId="{B2D0678A-1893-4D9C-A6EA-F2F84B304314}" type="presOf" srcId="{95682F2B-C910-4F49-B8CB-70A7AD8079F5}" destId="{79F52059-6751-413F-B2EC-952D5DF2B190}" srcOrd="0" destOrd="0" presId="urn:microsoft.com/office/officeart/2005/8/layout/pyramid3"/>
    <dgm:cxn modelId="{B9911297-7538-4A48-8244-3005AE824D2F}" type="presOf" srcId="{68E7A584-D8B3-481A-8299-9D34D7598A78}" destId="{22D3F5CF-84B9-439D-AB55-2CF15863DC76}" srcOrd="0" destOrd="0" presId="urn:microsoft.com/office/officeart/2005/8/layout/pyramid3"/>
    <dgm:cxn modelId="{BB9E36CD-1D3F-4AC8-8553-404D5DB31A8B}" srcId="{68E7A584-D8B3-481A-8299-9D34D7598A78}" destId="{95682F2B-C910-4F49-B8CB-70A7AD8079F5}" srcOrd="2" destOrd="0" parTransId="{AEDD27E0-5789-4C65-916B-38F02E75D95C}" sibTransId="{110EBA74-EA92-4DD8-8AEA-1ED5962B04A6}"/>
    <dgm:cxn modelId="{6D0167EF-8BE7-4274-B1E8-17CBE7AD5B1C}" type="presOf" srcId="{301C9BEB-D2AE-4607-9018-9E182481D3AD}" destId="{626DABDB-B1AA-42D7-BDD2-41EE9FE3F932}" srcOrd="0" destOrd="0" presId="urn:microsoft.com/office/officeart/2005/8/layout/pyramid3"/>
    <dgm:cxn modelId="{B7E8E580-30A0-4700-955C-738CE5F7991B}" type="presParOf" srcId="{22D3F5CF-84B9-439D-AB55-2CF15863DC76}" destId="{8E71DDAE-5A9D-437C-9071-CB0EE6E66776}" srcOrd="0" destOrd="0" presId="urn:microsoft.com/office/officeart/2005/8/layout/pyramid3"/>
    <dgm:cxn modelId="{7B7A1159-67C9-4D9D-94C1-A3ED9837D9C4}" type="presParOf" srcId="{8E71DDAE-5A9D-437C-9071-CB0EE6E66776}" destId="{626DABDB-B1AA-42D7-BDD2-41EE9FE3F932}" srcOrd="0" destOrd="0" presId="urn:microsoft.com/office/officeart/2005/8/layout/pyramid3"/>
    <dgm:cxn modelId="{9FC349F6-5AC1-4850-B75B-1B0132B83322}" type="presParOf" srcId="{8E71DDAE-5A9D-437C-9071-CB0EE6E66776}" destId="{69FE9193-52C6-4E04-9199-5878476689A9}" srcOrd="1" destOrd="0" presId="urn:microsoft.com/office/officeart/2005/8/layout/pyramid3"/>
    <dgm:cxn modelId="{3EF71880-88FB-4CA1-8E11-8C6B73E78A39}" type="presParOf" srcId="{22D3F5CF-84B9-439D-AB55-2CF15863DC76}" destId="{6C905F57-81FD-47E5-A296-CDCCF04A0C8E}" srcOrd="1" destOrd="0" presId="urn:microsoft.com/office/officeart/2005/8/layout/pyramid3"/>
    <dgm:cxn modelId="{D2149287-FC79-463C-B2AB-AAFF329794E0}" type="presParOf" srcId="{6C905F57-81FD-47E5-A296-CDCCF04A0C8E}" destId="{0A226A8B-0FAC-4124-A4EA-F685476D9645}" srcOrd="0" destOrd="0" presId="urn:microsoft.com/office/officeart/2005/8/layout/pyramid3"/>
    <dgm:cxn modelId="{93F62A3B-9897-4136-9838-45178B9C76A7}" type="presParOf" srcId="{6C905F57-81FD-47E5-A296-CDCCF04A0C8E}" destId="{816A8130-C21E-4511-BF05-47EB0B864294}" srcOrd="1" destOrd="0" presId="urn:microsoft.com/office/officeart/2005/8/layout/pyramid3"/>
    <dgm:cxn modelId="{E153D491-41AC-4775-936E-1DDC8CE974EC}" type="presParOf" srcId="{22D3F5CF-84B9-439D-AB55-2CF15863DC76}" destId="{50C9DA05-4D60-4DA9-966B-2444FD55FFD6}" srcOrd="2" destOrd="0" presId="urn:microsoft.com/office/officeart/2005/8/layout/pyramid3"/>
    <dgm:cxn modelId="{CDA69C4D-61D6-44B1-910B-AAB7EEFDC338}" type="presParOf" srcId="{50C9DA05-4D60-4DA9-966B-2444FD55FFD6}" destId="{79F52059-6751-413F-B2EC-952D5DF2B190}" srcOrd="0" destOrd="0" presId="urn:microsoft.com/office/officeart/2005/8/layout/pyramid3"/>
    <dgm:cxn modelId="{6BE19E22-9F2F-4151-809F-85C550F33969}" type="presParOf" srcId="{50C9DA05-4D60-4DA9-966B-2444FD55FFD6}" destId="{2D8D176B-7470-48F1-8FAD-4C1CC2B9E199}" srcOrd="1" destOrd="0" presId="urn:microsoft.com/office/officeart/2005/8/layout/pyramid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ABDB-B1AA-42D7-BDD2-41EE9FE3F932}">
      <dsp:nvSpPr>
        <dsp:cNvPr id="0" name=""/>
        <dsp:cNvSpPr/>
      </dsp:nvSpPr>
      <dsp:spPr>
        <a:xfrm rot="10800000">
          <a:off x="0" y="0"/>
          <a:ext cx="2030206" cy="403921"/>
        </a:xfrm>
        <a:prstGeom prst="trapezoid">
          <a:avLst>
            <a:gd name="adj" fmla="val 83771"/>
          </a:avLst>
        </a:prstGeom>
        <a:solidFill>
          <a:srgbClr val="00BFF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solidFill>
              <a:latin typeface="Helvetica" panose="020B0403020202020204" pitchFamily="34" charset="0"/>
            </a:rPr>
            <a:t>Awareness</a:t>
          </a:r>
        </a:p>
      </dsp:txBody>
      <dsp:txXfrm rot="-10800000">
        <a:off x="355286" y="0"/>
        <a:ext cx="1319633" cy="403921"/>
      </dsp:txXfrm>
    </dsp:sp>
    <dsp:sp modelId="{0A226A8B-0FAC-4124-A4EA-F685476D9645}">
      <dsp:nvSpPr>
        <dsp:cNvPr id="0" name=""/>
        <dsp:cNvSpPr/>
      </dsp:nvSpPr>
      <dsp:spPr>
        <a:xfrm rot="10800000">
          <a:off x="338367" y="403921"/>
          <a:ext cx="1353470" cy="403921"/>
        </a:xfrm>
        <a:prstGeom prst="trapezoid">
          <a:avLst>
            <a:gd name="adj" fmla="val 83771"/>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lumMod val="75000"/>
                </a:schemeClr>
              </a:solidFill>
              <a:latin typeface="Helvetica" panose="020B0403020202020204" pitchFamily="34" charset="0"/>
            </a:rPr>
            <a:t>Consideration</a:t>
          </a:r>
        </a:p>
      </dsp:txBody>
      <dsp:txXfrm rot="-10800000">
        <a:off x="575225" y="403921"/>
        <a:ext cx="879755" cy="403921"/>
      </dsp:txXfrm>
    </dsp:sp>
    <dsp:sp modelId="{79F52059-6751-413F-B2EC-952D5DF2B190}">
      <dsp:nvSpPr>
        <dsp:cNvPr id="0" name=""/>
        <dsp:cNvSpPr/>
      </dsp:nvSpPr>
      <dsp:spPr>
        <a:xfrm rot="10800000">
          <a:off x="676735" y="807843"/>
          <a:ext cx="676735" cy="403921"/>
        </a:xfrm>
        <a:prstGeom prst="trapezoid">
          <a:avLst>
            <a:gd name="adj" fmla="val 83771"/>
          </a:avLst>
        </a:prstGeom>
        <a:solidFill>
          <a:srgbClr val="D9D9D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lumMod val="75000"/>
                </a:schemeClr>
              </a:solidFill>
              <a:latin typeface="Helvetica" panose="020B0403020202020204" pitchFamily="34" charset="0"/>
            </a:rPr>
            <a:t>Sales</a:t>
          </a:r>
        </a:p>
      </dsp:txBody>
      <dsp:txXfrm rot="-10800000">
        <a:off x="676735" y="807843"/>
        <a:ext cx="676735" cy="403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ABDB-B1AA-42D7-BDD2-41EE9FE3F932}">
      <dsp:nvSpPr>
        <dsp:cNvPr id="0" name=""/>
        <dsp:cNvSpPr/>
      </dsp:nvSpPr>
      <dsp:spPr>
        <a:xfrm rot="10800000">
          <a:off x="0" y="0"/>
          <a:ext cx="2030206" cy="403921"/>
        </a:xfrm>
        <a:prstGeom prst="trapezoid">
          <a:avLst>
            <a:gd name="adj" fmla="val 83771"/>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lumMod val="75000"/>
                </a:schemeClr>
              </a:solidFill>
              <a:latin typeface="Helvetica" panose="020B0403020202020204" pitchFamily="34" charset="0"/>
            </a:rPr>
            <a:t>Awareness</a:t>
          </a:r>
        </a:p>
      </dsp:txBody>
      <dsp:txXfrm rot="-10800000">
        <a:off x="355286" y="0"/>
        <a:ext cx="1319633" cy="403921"/>
      </dsp:txXfrm>
    </dsp:sp>
    <dsp:sp modelId="{0A226A8B-0FAC-4124-A4EA-F685476D9645}">
      <dsp:nvSpPr>
        <dsp:cNvPr id="0" name=""/>
        <dsp:cNvSpPr/>
      </dsp:nvSpPr>
      <dsp:spPr>
        <a:xfrm rot="10800000">
          <a:off x="338367" y="403921"/>
          <a:ext cx="1353470" cy="403921"/>
        </a:xfrm>
        <a:prstGeom prst="trapezoid">
          <a:avLst>
            <a:gd name="adj" fmla="val 83771"/>
          </a:avLst>
        </a:prstGeom>
        <a:solidFill>
          <a:srgbClr val="4EBEA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solidFill>
              <a:latin typeface="Helvetica" panose="020B0403020202020204" pitchFamily="34" charset="0"/>
            </a:rPr>
            <a:t>Consideration</a:t>
          </a:r>
        </a:p>
      </dsp:txBody>
      <dsp:txXfrm rot="-10800000">
        <a:off x="575225" y="403921"/>
        <a:ext cx="879755" cy="403921"/>
      </dsp:txXfrm>
    </dsp:sp>
    <dsp:sp modelId="{79F52059-6751-413F-B2EC-952D5DF2B190}">
      <dsp:nvSpPr>
        <dsp:cNvPr id="0" name=""/>
        <dsp:cNvSpPr/>
      </dsp:nvSpPr>
      <dsp:spPr>
        <a:xfrm rot="10800000">
          <a:off x="676735" y="807843"/>
          <a:ext cx="676735" cy="403921"/>
        </a:xfrm>
        <a:prstGeom prst="trapezoid">
          <a:avLst>
            <a:gd name="adj" fmla="val 83771"/>
          </a:avLst>
        </a:prstGeom>
        <a:solidFill>
          <a:srgbClr val="ED3C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solidFill>
              <a:latin typeface="Helvetica" panose="020B0403020202020204" pitchFamily="34" charset="0"/>
            </a:rPr>
            <a:t>Sales</a:t>
          </a:r>
        </a:p>
      </dsp:txBody>
      <dsp:txXfrm rot="-10800000">
        <a:off x="676735" y="807843"/>
        <a:ext cx="676735" cy="4039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6DABDB-B1AA-42D7-BDD2-41EE9FE3F932}">
      <dsp:nvSpPr>
        <dsp:cNvPr id="0" name=""/>
        <dsp:cNvSpPr/>
      </dsp:nvSpPr>
      <dsp:spPr>
        <a:xfrm rot="10800000">
          <a:off x="0" y="0"/>
          <a:ext cx="2030206" cy="403921"/>
        </a:xfrm>
        <a:prstGeom prst="trapezoid">
          <a:avLst>
            <a:gd name="adj" fmla="val 83771"/>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lumMod val="75000"/>
                </a:schemeClr>
              </a:solidFill>
              <a:latin typeface="Helvetica" panose="020B0403020202020204" pitchFamily="34" charset="0"/>
            </a:rPr>
            <a:t>Awareness</a:t>
          </a:r>
        </a:p>
      </dsp:txBody>
      <dsp:txXfrm rot="-10800000">
        <a:off x="355286" y="0"/>
        <a:ext cx="1319633" cy="403921"/>
      </dsp:txXfrm>
    </dsp:sp>
    <dsp:sp modelId="{0A226A8B-0FAC-4124-A4EA-F685476D9645}">
      <dsp:nvSpPr>
        <dsp:cNvPr id="0" name=""/>
        <dsp:cNvSpPr/>
      </dsp:nvSpPr>
      <dsp:spPr>
        <a:xfrm rot="10800000">
          <a:off x="338367" y="403921"/>
          <a:ext cx="1353470" cy="403921"/>
        </a:xfrm>
        <a:prstGeom prst="trapezoid">
          <a:avLst>
            <a:gd name="adj" fmla="val 83771"/>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lumMod val="75000"/>
                </a:schemeClr>
              </a:solidFill>
              <a:latin typeface="Helvetica" panose="020B0403020202020204" pitchFamily="34" charset="0"/>
            </a:rPr>
            <a:t>Consideration</a:t>
          </a:r>
        </a:p>
      </dsp:txBody>
      <dsp:txXfrm rot="-10800000">
        <a:off x="575225" y="403921"/>
        <a:ext cx="879755" cy="403921"/>
      </dsp:txXfrm>
    </dsp:sp>
    <dsp:sp modelId="{79F52059-6751-413F-B2EC-952D5DF2B190}">
      <dsp:nvSpPr>
        <dsp:cNvPr id="0" name=""/>
        <dsp:cNvSpPr/>
      </dsp:nvSpPr>
      <dsp:spPr>
        <a:xfrm rot="10800000">
          <a:off x="676735" y="807843"/>
          <a:ext cx="676735" cy="403921"/>
        </a:xfrm>
        <a:prstGeom prst="trapezoid">
          <a:avLst>
            <a:gd name="adj" fmla="val 83771"/>
          </a:avLst>
        </a:prstGeom>
        <a:solidFill>
          <a:srgbClr val="ED3C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US" sz="800" b="1" kern="1200">
              <a:solidFill>
                <a:schemeClr val="bg1"/>
              </a:solidFill>
              <a:latin typeface="Helvetica" panose="020B0403020202020204" pitchFamily="34" charset="0"/>
            </a:rPr>
            <a:t>Sales</a:t>
          </a:r>
        </a:p>
      </dsp:txBody>
      <dsp:txXfrm rot="-10800000">
        <a:off x="676735" y="807843"/>
        <a:ext cx="676735" cy="40392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B88A9EA4-2B24-49DD-978A-C940C36096BD}" type="datetimeFigureOut">
              <a:rPr lang="en-US" smtClean="0"/>
              <a:t>4/23/2024</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E3922BF-59A9-4464-8D80-4C91A9E4189B}" type="slidenum">
              <a:rPr lang="en-US" smtClean="0"/>
              <a:t>‹#›</a:t>
            </a:fld>
            <a:endParaRPr lang="en-US"/>
          </a:p>
        </p:txBody>
      </p:sp>
    </p:spTree>
    <p:extLst>
      <p:ext uri="{BB962C8B-B14F-4D97-AF65-F5344CB8AC3E}">
        <p14:creationId xmlns:p14="http://schemas.microsoft.com/office/powerpoint/2010/main" val="1027306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3237">
              <a:defRPr/>
            </a:pPr>
            <a:fld id="{2F04EFE2-3D8F-4FA9-AF11-29E6306303C0}" type="slidenum">
              <a:rPr lang="en-US">
                <a:solidFill>
                  <a:prstClr val="black"/>
                </a:solidFill>
                <a:latin typeface="Calibri" panose="020F0502020204030204"/>
              </a:rPr>
              <a:pPr defTabSz="933237">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129360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2462"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462"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091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723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2462" rtl="0" eaLnBrk="1" fontAlgn="auto" latinLnBrk="0" hangingPunct="1">
              <a:lnSpc>
                <a:spcPct val="100000"/>
              </a:lnSpc>
              <a:spcBef>
                <a:spcPts val="0"/>
              </a:spcBef>
              <a:spcAft>
                <a:spcPts val="0"/>
              </a:spcAft>
              <a:buClrTx/>
              <a:buSzTx/>
              <a:buFontTx/>
              <a:buNone/>
              <a:tabLst/>
              <a:defRPr/>
            </a:pPr>
            <a:fld id="{375BC225-E3B7-49EE-A561-0054F1C80D4A}"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462"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435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922BF-59A9-4464-8D80-4C91A9E4189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07580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3922BF-59A9-4464-8D80-4C91A9E4189B}" type="slidenum">
              <a:rPr lang="en-US" smtClean="0"/>
              <a:t>18</a:t>
            </a:fld>
            <a:endParaRPr lang="en-US"/>
          </a:p>
        </p:txBody>
      </p:sp>
    </p:spTree>
    <p:extLst>
      <p:ext uri="{BB962C8B-B14F-4D97-AF65-F5344CB8AC3E}">
        <p14:creationId xmlns:p14="http://schemas.microsoft.com/office/powerpoint/2010/main" val="324000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52395"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52395"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3894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E3922BF-59A9-4464-8D80-4C91A9E4189B}" type="slidenum">
              <a:rPr lang="en-US" smtClean="0"/>
              <a:t>4</a:t>
            </a:fld>
            <a:endParaRPr lang="en-US"/>
          </a:p>
        </p:txBody>
      </p:sp>
    </p:spTree>
    <p:extLst>
      <p:ext uri="{BB962C8B-B14F-4D97-AF65-F5344CB8AC3E}">
        <p14:creationId xmlns:p14="http://schemas.microsoft.com/office/powerpoint/2010/main" val="33184756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962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0615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72793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556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742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5992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6B66F-52CA-1979-DC8E-16F93635D2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EEEAC-978B-18E7-F94D-FA1A5634E3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F9687F-D0A5-591E-5BDA-18C2CD92E24B}"/>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5" name="Footer Placeholder 4">
            <a:extLst>
              <a:ext uri="{FF2B5EF4-FFF2-40B4-BE49-F238E27FC236}">
                <a16:creationId xmlns:a16="http://schemas.microsoft.com/office/drawing/2014/main" id="{657E568E-8026-6B2D-9A47-8EE74EC898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CA400C-8342-24F1-C855-3AC85A45FBB9}"/>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353019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43BD9-63A4-0010-6251-DBE5DD3DFC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5D2005-25ED-B708-BA5B-713CDF725D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D57E82-10DB-66B5-C391-998F0C1E8FA3}"/>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5" name="Footer Placeholder 4">
            <a:extLst>
              <a:ext uri="{FF2B5EF4-FFF2-40B4-BE49-F238E27FC236}">
                <a16:creationId xmlns:a16="http://schemas.microsoft.com/office/drawing/2014/main" id="{3DE715B9-0B1B-E9BC-2CC6-1DE05CD669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54BC6-D0F9-5A2D-9035-E757D1329D7F}"/>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303312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C3DDC4-4873-5400-DAA8-3568E5F7318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ED4808-C9DC-2EB4-A4C9-C1F9BFF719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E9D4C3-D7A8-8A58-78C1-3303F614DEFD}"/>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5" name="Footer Placeholder 4">
            <a:extLst>
              <a:ext uri="{FF2B5EF4-FFF2-40B4-BE49-F238E27FC236}">
                <a16:creationId xmlns:a16="http://schemas.microsoft.com/office/drawing/2014/main" id="{A6EEE816-6B97-12E1-0561-3A2788707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8C3D2-6598-C7FF-1858-BFE03F5566F6}"/>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3874875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797485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6176723" y="0"/>
            <a:ext cx="6015277"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9" name="Picture 18" descr="Logo&#10;&#10;Description automatically generated with medium confidence">
            <a:extLst>
              <a:ext uri="{FF2B5EF4-FFF2-40B4-BE49-F238E27FC236}">
                <a16:creationId xmlns:a16="http://schemas.microsoft.com/office/drawing/2014/main" id="{73675C42-201E-4C63-A839-40455D5457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1053818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V2">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4" name="Picture 13" descr="Logo&#10;&#10;Description automatically generated with medium confidence">
            <a:extLst>
              <a:ext uri="{FF2B5EF4-FFF2-40B4-BE49-F238E27FC236}">
                <a16:creationId xmlns:a16="http://schemas.microsoft.com/office/drawing/2014/main" id="{75BB585C-EC61-43F1-BD9D-EF637B312C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2832647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35" name="Freeform: Shape 34">
            <a:extLst>
              <a:ext uri="{FF2B5EF4-FFF2-40B4-BE49-F238E27FC236}">
                <a16:creationId xmlns:a16="http://schemas.microsoft.com/office/drawing/2014/main" id="{779B80E8-461F-4DCB-ACB0-9B2E25BDBF5F}"/>
              </a:ext>
            </a:extLst>
          </p:cNvPr>
          <p:cNvSpPr/>
          <p:nvPr/>
        </p:nvSpPr>
        <p:spPr>
          <a:xfrm>
            <a:off x="2783605" y="-13657"/>
            <a:ext cx="2085301" cy="1536683"/>
          </a:xfrm>
          <a:custGeom>
            <a:avLst/>
            <a:gdLst>
              <a:gd name="connsiteX0" fmla="*/ 1510748 w 2015520"/>
              <a:gd name="connsiteY0" fmla="*/ 0 h 1536683"/>
              <a:gd name="connsiteX1" fmla="*/ 2015520 w 2015520"/>
              <a:gd name="connsiteY1" fmla="*/ 0 h 1536683"/>
              <a:gd name="connsiteX2" fmla="*/ 2015520 w 2015520"/>
              <a:gd name="connsiteY2" fmla="*/ 1536683 h 1536683"/>
              <a:gd name="connsiteX3" fmla="*/ 0 w 2015520"/>
              <a:gd name="connsiteY3" fmla="*/ 634770 h 1536683"/>
            </a:gdLst>
            <a:ahLst/>
            <a:cxnLst>
              <a:cxn ang="0">
                <a:pos x="connsiteX0" y="connsiteY0"/>
              </a:cxn>
              <a:cxn ang="0">
                <a:pos x="connsiteX1" y="connsiteY1"/>
              </a:cxn>
              <a:cxn ang="0">
                <a:pos x="connsiteX2" y="connsiteY2"/>
              </a:cxn>
              <a:cxn ang="0">
                <a:pos x="connsiteX3" y="connsiteY3"/>
              </a:cxn>
            </a:cxnLst>
            <a:rect l="l" t="t" r="r" b="b"/>
            <a:pathLst>
              <a:path w="2015520" h="1536683">
                <a:moveTo>
                  <a:pt x="1510748" y="0"/>
                </a:moveTo>
                <a:lnTo>
                  <a:pt x="2015520" y="0"/>
                </a:lnTo>
                <a:lnTo>
                  <a:pt x="2015520" y="1536683"/>
                </a:lnTo>
                <a:lnTo>
                  <a:pt x="0" y="634770"/>
                </a:lnTo>
                <a:close/>
              </a:path>
            </a:pathLst>
          </a:custGeom>
          <a:solidFill>
            <a:schemeClr val="tx1">
              <a:alpha val="50000"/>
            </a:schemeClr>
          </a:solidFill>
          <a:ln w="5302" cap="flat">
            <a:noFill/>
            <a:prstDash val="solid"/>
            <a:miter/>
          </a:ln>
        </p:spPr>
        <p:txBody>
          <a:bodyPr wrap="square" rtlCol="0" anchor="ctr">
            <a:noAutofit/>
          </a:bodyPr>
          <a:lstStyle/>
          <a:p>
            <a:endParaRPr lang="en-US" sz="1800"/>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16062559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V2">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C165B6C-ACCE-49BB-85E1-400AE3835243}"/>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bg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5125780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Slide V2">
    <p:bg>
      <p:bgPr>
        <a:solidFill>
          <a:schemeClr val="bg1"/>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CDF608D-2C25-4B83-8657-A6618BA34C90}"/>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1" y="3199443"/>
            <a:ext cx="3815324" cy="1803400"/>
          </a:xfrm>
        </p:spPr>
        <p:txBody>
          <a:bodyPr/>
          <a:lstStyle>
            <a:lvl1pPr>
              <a:lnSpc>
                <a:spcPct val="100000"/>
              </a:lnSpc>
              <a:defRPr sz="3750">
                <a:solidFill>
                  <a:schemeClr val="tx1"/>
                </a:solidFill>
              </a:defRPr>
            </a:lvl1pPr>
          </a:lstStyle>
          <a:p>
            <a:r>
              <a:rPr lang="en-US"/>
              <a:t>Title goes here</a:t>
            </a:r>
            <a:br>
              <a:rPr lang="en-US"/>
            </a:br>
            <a:r>
              <a:rPr lang="en-US"/>
              <a:t>second title line third line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spTree>
    <p:extLst>
      <p:ext uri="{BB962C8B-B14F-4D97-AF65-F5344CB8AC3E}">
        <p14:creationId xmlns:p14="http://schemas.microsoft.com/office/powerpoint/2010/main" val="1038666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000"/>
        </a:solidFill>
        <a:effectLst/>
      </p:bgPr>
    </p:bg>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FF43C99B-7FF5-4062-A7C8-38F7CA47F335}"/>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388050" y="3802059"/>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388050" y="3362008"/>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2294730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accent1"/>
        </a:solidFill>
        <a:effectLst/>
      </p:bgPr>
    </p:bg>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C9B518C0-D923-49F9-BE87-803A528FC704}"/>
              </a:ext>
            </a:extLst>
          </p:cNvPr>
          <p:cNvSpPr>
            <a:spLocks noGrp="1"/>
          </p:cNvSpPr>
          <p:nvPr>
            <p:ph type="pic" sz="quarter" idx="15"/>
          </p:nvPr>
        </p:nvSpPr>
        <p:spPr>
          <a:xfrm>
            <a:off x="1" y="0"/>
            <a:ext cx="12192000" cy="6858000"/>
          </a:xfrm>
        </p:spPr>
        <p:txBody>
          <a:bodyPr anchor="ctr"/>
          <a:lstStyle>
            <a:lvl1pPr marL="0" indent="0" algn="ctr">
              <a:buNone/>
              <a:defRPr>
                <a:highlight>
                  <a:srgbClr val="FFFF00"/>
                </a:highlight>
              </a:defRPr>
            </a:lvl1pPr>
          </a:lstStyle>
          <a:p>
            <a:r>
              <a:rPr lang="en-US"/>
              <a:t>Click icon to add picture</a:t>
            </a:r>
          </a:p>
        </p:txBody>
      </p:sp>
      <p:sp>
        <p:nvSpPr>
          <p:cNvPr id="16" name="Title 6">
            <a:extLst>
              <a:ext uri="{FF2B5EF4-FFF2-40B4-BE49-F238E27FC236}">
                <a16:creationId xmlns:a16="http://schemas.microsoft.com/office/drawing/2014/main" id="{8C7477C8-3841-480E-8DF8-6EF41DB42150}"/>
              </a:ext>
            </a:extLst>
          </p:cNvPr>
          <p:cNvSpPr>
            <a:spLocks noGrp="1"/>
          </p:cNvSpPr>
          <p:nvPr>
            <p:ph type="title" hasCustomPrompt="1"/>
          </p:nvPr>
        </p:nvSpPr>
        <p:spPr>
          <a:xfrm>
            <a:off x="2595357" y="2751004"/>
            <a:ext cx="5146391" cy="1147650"/>
          </a:xfrm>
        </p:spPr>
        <p:txBody>
          <a:bodyPr/>
          <a:lstStyle>
            <a:lvl1pPr>
              <a:lnSpc>
                <a:spcPct val="100000"/>
              </a:lnSpc>
              <a:defRPr sz="3750">
                <a:solidFill>
                  <a:schemeClr val="bg1"/>
                </a:solidFill>
              </a:defRPr>
            </a:lvl1pPr>
          </a:lstStyle>
          <a:p>
            <a:r>
              <a:rPr lang="en-US"/>
              <a:t>Title goes here</a:t>
            </a:r>
            <a:br>
              <a:rPr lang="en-US"/>
            </a:br>
            <a:r>
              <a:rPr lang="en-US"/>
              <a:t>second title line here</a:t>
            </a:r>
          </a:p>
        </p:txBody>
      </p:sp>
      <p:sp>
        <p:nvSpPr>
          <p:cNvPr id="17" name="Text Placeholder 41">
            <a:extLst>
              <a:ext uri="{FF2B5EF4-FFF2-40B4-BE49-F238E27FC236}">
                <a16:creationId xmlns:a16="http://schemas.microsoft.com/office/drawing/2014/main" id="{17409F1D-6D06-425D-B339-9EDBA0249CDC}"/>
              </a:ext>
            </a:extLst>
          </p:cNvPr>
          <p:cNvSpPr>
            <a:spLocks noGrp="1"/>
          </p:cNvSpPr>
          <p:nvPr>
            <p:ph type="body" sz="quarter" idx="14" hasCustomPrompt="1"/>
          </p:nvPr>
        </p:nvSpPr>
        <p:spPr>
          <a:xfrm>
            <a:off x="2595357" y="2310953"/>
            <a:ext cx="1909268" cy="315912"/>
          </a:xfrm>
          <a:noFill/>
        </p:spPr>
        <p:txBody>
          <a:bodyPr/>
          <a:lstStyle>
            <a:lvl1pPr marL="0" indent="0">
              <a:buNone/>
              <a:defRPr>
                <a:solidFill>
                  <a:schemeClr val="accent2"/>
                </a:solidFill>
                <a:latin typeface="+mj-lt"/>
              </a:defRPr>
            </a:lvl1pPr>
          </a:lstStyle>
          <a:p>
            <a:pPr lvl="0"/>
            <a:r>
              <a:rPr lang="en-GB"/>
              <a:t>DATE GOES HERE</a:t>
            </a:r>
            <a:endParaRPr lang="en-US"/>
          </a:p>
        </p:txBody>
      </p:sp>
    </p:spTree>
    <p:extLst>
      <p:ext uri="{BB962C8B-B14F-4D97-AF65-F5344CB8AC3E}">
        <p14:creationId xmlns:p14="http://schemas.microsoft.com/office/powerpoint/2010/main" val="100160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1C595-18AF-BA5F-9EAF-72EDB1E931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D547ED-5B0A-1602-D628-B7714E44A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48D804-2C4A-11AA-E3C2-60B605EDD135}"/>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5" name="Footer Placeholder 4">
            <a:extLst>
              <a:ext uri="{FF2B5EF4-FFF2-40B4-BE49-F238E27FC236}">
                <a16:creationId xmlns:a16="http://schemas.microsoft.com/office/drawing/2014/main" id="{025DAFDA-D90B-4166-0C44-26CD01E3A3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095BA-B116-3963-BD70-7897ADA4C725}"/>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40354882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V3">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E8B4351C-CC4F-43F6-8D34-4F84EE862D45}"/>
              </a:ext>
            </a:extLst>
          </p:cNvPr>
          <p:cNvSpPr>
            <a:spLocks noGrp="1"/>
          </p:cNvSpPr>
          <p:nvPr>
            <p:ph type="pic" sz="quarter" idx="10"/>
          </p:nvPr>
        </p:nvSpPr>
        <p:spPr>
          <a:xfrm>
            <a:off x="7108578" y="0"/>
            <a:ext cx="5088349" cy="6858000"/>
          </a:xfrm>
          <a:custGeom>
            <a:avLst/>
            <a:gdLst>
              <a:gd name="connsiteX0" fmla="*/ 0 w 4918075"/>
              <a:gd name="connsiteY0" fmla="*/ 0 h 6858000"/>
              <a:gd name="connsiteX1" fmla="*/ 4918075 w 4918075"/>
              <a:gd name="connsiteY1" fmla="*/ 0 h 6858000"/>
              <a:gd name="connsiteX2" fmla="*/ 4918075 w 4918075"/>
              <a:gd name="connsiteY2" fmla="*/ 6858000 h 6858000"/>
              <a:gd name="connsiteX3" fmla="*/ 4847716 w 4918075"/>
              <a:gd name="connsiteY3" fmla="*/ 6858000 h 6858000"/>
              <a:gd name="connsiteX4" fmla="*/ 634 w 4918075"/>
              <a:gd name="connsiteY4" fmla="*/ 4607723 h 6858000"/>
              <a:gd name="connsiteX5" fmla="*/ 1416 w 4918075"/>
              <a:gd name="connsiteY5" fmla="*/ 6855166 h 6858000"/>
              <a:gd name="connsiteX6" fmla="*/ 956400 w 4918075"/>
              <a:gd name="connsiteY6" fmla="*/ 6858000 h 6858000"/>
              <a:gd name="connsiteX7" fmla="*/ 0 w 4918075"/>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8075" h="6858000">
                <a:moveTo>
                  <a:pt x="0" y="0"/>
                </a:moveTo>
                <a:lnTo>
                  <a:pt x="4918075" y="0"/>
                </a:lnTo>
                <a:lnTo>
                  <a:pt x="4918075" y="6858000"/>
                </a:lnTo>
                <a:lnTo>
                  <a:pt x="4847716" y="6858000"/>
                </a:lnTo>
                <a:lnTo>
                  <a:pt x="634" y="4607723"/>
                </a:lnTo>
                <a:cubicBezTo>
                  <a:pt x="683" y="5360892"/>
                  <a:pt x="1367" y="6101998"/>
                  <a:pt x="1416" y="6855166"/>
                </a:cubicBezTo>
                <a:lnTo>
                  <a:pt x="956400" y="6858000"/>
                </a:lnTo>
                <a:lnTo>
                  <a:pt x="0" y="6858000"/>
                </a:lnTo>
                <a:close/>
              </a:path>
            </a:pathLst>
          </a:custGeom>
        </p:spPr>
        <p:txBody>
          <a:bodyPr wrap="square" anchor="ctr">
            <a:noAutofit/>
          </a:bodyPr>
          <a:lstStyle>
            <a:lvl1pPr marL="0" indent="0" algn="ctr">
              <a:buFont typeface="Arial" panose="020B0604020202020204" pitchFamily="34" charset="0"/>
              <a:buNone/>
              <a:defRPr>
                <a:highlight>
                  <a:srgbClr val="FFFF00"/>
                </a:highlight>
              </a:defRPr>
            </a:lvl1pPr>
          </a:lstStyle>
          <a:p>
            <a:r>
              <a:rPr lang="en-US"/>
              <a:t>Click icon to add picture</a:t>
            </a:r>
          </a:p>
        </p:txBody>
      </p:sp>
      <p:sp>
        <p:nvSpPr>
          <p:cNvPr id="21" name="Title 6">
            <a:extLst>
              <a:ext uri="{FF2B5EF4-FFF2-40B4-BE49-F238E27FC236}">
                <a16:creationId xmlns:a16="http://schemas.microsoft.com/office/drawing/2014/main" id="{C14B39AA-3975-4DE3-B79A-CD9AA20DFC71}"/>
              </a:ext>
            </a:extLst>
          </p:cNvPr>
          <p:cNvSpPr>
            <a:spLocks noGrp="1"/>
          </p:cNvSpPr>
          <p:nvPr>
            <p:ph type="title" hasCustomPrompt="1"/>
          </p:nvPr>
        </p:nvSpPr>
        <p:spPr>
          <a:xfrm>
            <a:off x="388050" y="3390808"/>
            <a:ext cx="3975495" cy="1803400"/>
          </a:xfrm>
        </p:spPr>
        <p:txBody>
          <a:bodyPr/>
          <a:lstStyle>
            <a:lvl1pPr>
              <a:lnSpc>
                <a:spcPct val="100000"/>
              </a:lnSpc>
              <a:defRPr sz="3750">
                <a:solidFill>
                  <a:schemeClr val="tx1"/>
                </a:solidFill>
              </a:defRPr>
            </a:lvl1pPr>
          </a:lstStyle>
          <a:p>
            <a:r>
              <a:rPr lang="en-US"/>
              <a:t>Title goes here</a:t>
            </a:r>
            <a:br>
              <a:rPr lang="en-US"/>
            </a:br>
            <a:r>
              <a:rPr lang="en-US"/>
              <a:t>second title line</a:t>
            </a:r>
            <a:br>
              <a:rPr lang="en-US"/>
            </a:br>
            <a:r>
              <a:rPr lang="en-US"/>
              <a:t>third line</a:t>
            </a:r>
          </a:p>
        </p:txBody>
      </p:sp>
      <p:sp>
        <p:nvSpPr>
          <p:cNvPr id="22" name="Text Placeholder 41">
            <a:extLst>
              <a:ext uri="{FF2B5EF4-FFF2-40B4-BE49-F238E27FC236}">
                <a16:creationId xmlns:a16="http://schemas.microsoft.com/office/drawing/2014/main" id="{BE126341-BFB4-40A6-8CA7-96E1F96F8B69}"/>
              </a:ext>
            </a:extLst>
          </p:cNvPr>
          <p:cNvSpPr>
            <a:spLocks noGrp="1"/>
          </p:cNvSpPr>
          <p:nvPr>
            <p:ph type="body" sz="quarter" idx="14" hasCustomPrompt="1"/>
          </p:nvPr>
        </p:nvSpPr>
        <p:spPr>
          <a:xfrm>
            <a:off x="388050" y="2931395"/>
            <a:ext cx="1909268" cy="315912"/>
          </a:xfrm>
        </p:spPr>
        <p:txBody>
          <a:bodyPr/>
          <a:lstStyle>
            <a:lvl1pPr marL="0" indent="0">
              <a:buNone/>
              <a:defRPr>
                <a:solidFill>
                  <a:schemeClr val="tx2"/>
                </a:solidFill>
                <a:latin typeface="+mj-lt"/>
              </a:defRPr>
            </a:lvl1pPr>
          </a:lstStyle>
          <a:p>
            <a:pPr lvl="0"/>
            <a:r>
              <a:rPr lang="en-GB"/>
              <a:t>DATE GOES HERE</a:t>
            </a:r>
            <a:endParaRPr lang="en-US"/>
          </a:p>
        </p:txBody>
      </p:sp>
      <p:pic>
        <p:nvPicPr>
          <p:cNvPr id="18" name="Picture 17" descr="Logo&#10;&#10;Description automatically generated with medium confidence">
            <a:extLst>
              <a:ext uri="{FF2B5EF4-FFF2-40B4-BE49-F238E27FC236}">
                <a16:creationId xmlns:a16="http://schemas.microsoft.com/office/drawing/2014/main" id="{5DA54748-06E3-4CA2-B780-EC166E8E14B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0609" y="5689601"/>
            <a:ext cx="2270009" cy="904633"/>
          </a:xfrm>
          <a:prstGeom prst="rect">
            <a:avLst/>
          </a:prstGeom>
        </p:spPr>
      </p:pic>
    </p:spTree>
    <p:extLst>
      <p:ext uri="{BB962C8B-B14F-4D97-AF65-F5344CB8AC3E}">
        <p14:creationId xmlns:p14="http://schemas.microsoft.com/office/powerpoint/2010/main" val="3794977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column text Blue">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7D07EA-290D-41A0-977A-69A4329FF396}"/>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tx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Tree>
    <p:extLst>
      <p:ext uri="{BB962C8B-B14F-4D97-AF65-F5344CB8AC3E}">
        <p14:creationId xmlns:p14="http://schemas.microsoft.com/office/powerpoint/2010/main" val="258535892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ne column text Ice Blue">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5162551"/>
            <a:ext cx="4250693" cy="9620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2"/>
            <a:ext cx="4422047" cy="2772990"/>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5021430"/>
            <a:ext cx="264108" cy="141120"/>
          </a:xfrm>
          <a:prstGeom prst="triangle">
            <a:avLst>
              <a:gd name="adj" fmla="val 5096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333222"/>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bg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15" name="Rectangle 14">
            <a:extLst>
              <a:ext uri="{FF2B5EF4-FFF2-40B4-BE49-F238E27FC236}">
                <a16:creationId xmlns:a16="http://schemas.microsoft.com/office/drawing/2014/main" id="{53B62A3E-E214-4BCF-AD36-9D0C58A7EBEA}"/>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6824947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column text Ice Blue v2">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CC3C017-36D2-42CF-BFCD-44F9E1673CD5}"/>
              </a:ext>
            </a:extLst>
          </p:cNvPr>
          <p:cNvSpPr/>
          <p:nvPr userDrawn="1"/>
        </p:nvSpPr>
        <p:spPr>
          <a:xfrm>
            <a:off x="491425" y="4846320"/>
            <a:ext cx="4250693"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16559" y="1837403"/>
            <a:ext cx="4422047" cy="2592575"/>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Isosceles Triangle 12">
            <a:extLst>
              <a:ext uri="{FF2B5EF4-FFF2-40B4-BE49-F238E27FC236}">
                <a16:creationId xmlns:a16="http://schemas.microsoft.com/office/drawing/2014/main" id="{057A8697-DFFC-4489-B86A-5B963F67777F}"/>
              </a:ext>
            </a:extLst>
          </p:cNvPr>
          <p:cNvSpPr/>
          <p:nvPr userDrawn="1"/>
        </p:nvSpPr>
        <p:spPr>
          <a:xfrm>
            <a:off x="2469607" y="4705200"/>
            <a:ext cx="264108" cy="141120"/>
          </a:xfrm>
          <a:prstGeom prst="triangle">
            <a:avLst>
              <a:gd name="adj" fmla="val 509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ext Placeholder 41">
            <a:extLst>
              <a:ext uri="{FF2B5EF4-FFF2-40B4-BE49-F238E27FC236}">
                <a16:creationId xmlns:a16="http://schemas.microsoft.com/office/drawing/2014/main" id="{E6CCBF70-FAFA-4B0D-8F0F-A11A3E9E13F2}"/>
              </a:ext>
            </a:extLst>
          </p:cNvPr>
          <p:cNvSpPr>
            <a:spLocks noGrp="1"/>
          </p:cNvSpPr>
          <p:nvPr>
            <p:ph type="body" sz="quarter" idx="16" hasCustomPrompt="1"/>
          </p:nvPr>
        </p:nvSpPr>
        <p:spPr>
          <a:xfrm>
            <a:off x="583403" y="5000008"/>
            <a:ext cx="4060167" cy="655190"/>
          </a:xfrm>
          <a:noFill/>
        </p:spPr>
        <p:txBody>
          <a:bodyPr tIns="0" bIns="0" anchor="t">
            <a:noAutofit/>
          </a:bodyPr>
          <a:lstStyle>
            <a:lvl1pPr marL="0" indent="0" algn="ctr">
              <a:lnSpc>
                <a:spcPts val="1704"/>
              </a:lnSpc>
              <a:spcBef>
                <a:spcPts val="0"/>
              </a:spcBef>
              <a:spcAft>
                <a:spcPts val="0"/>
              </a:spcAft>
              <a:buNone/>
              <a:defRPr sz="1020" i="0">
                <a:solidFill>
                  <a:schemeClr val="tx1"/>
                </a:solidFill>
                <a:latin typeface="Helvetica-Lightoblique" pitchFamily="50" charset="0"/>
              </a:defRPr>
            </a:lvl1pPr>
          </a:lstStyle>
          <a:p>
            <a:pPr lvl="0"/>
            <a:r>
              <a:rPr lang="en-GB"/>
              <a:t>Lorem ipsum dolor sit amet, consectetuer adipiscing elit, sed </a:t>
            </a:r>
            <a:r>
              <a:rPr lang="en-GB" err="1"/>
              <a:t>diam</a:t>
            </a:r>
            <a:r>
              <a:rPr lang="en-GB"/>
              <a:t> nonummy nibh euismod tincidunt ut laoreet dolore magna aliquam erat volutpat. Ut wisi enim ad minim veniam,</a:t>
            </a:r>
          </a:p>
        </p:txBody>
      </p:sp>
      <p:sp>
        <p:nvSpPr>
          <p:cNvPr id="20" name="Text Placeholder 41">
            <a:extLst>
              <a:ext uri="{FF2B5EF4-FFF2-40B4-BE49-F238E27FC236}">
                <a16:creationId xmlns:a16="http://schemas.microsoft.com/office/drawing/2014/main" id="{82380257-FCF6-437B-B5B9-C33365815398}"/>
              </a:ext>
            </a:extLst>
          </p:cNvPr>
          <p:cNvSpPr>
            <a:spLocks noGrp="1"/>
          </p:cNvSpPr>
          <p:nvPr>
            <p:ph type="body" sz="quarter" idx="18" hasCustomPrompt="1"/>
          </p:nvPr>
        </p:nvSpPr>
        <p:spPr>
          <a:xfrm>
            <a:off x="1643280" y="5787771"/>
            <a:ext cx="1979832" cy="186248"/>
          </a:xfrm>
        </p:spPr>
        <p:txBody>
          <a:bodyPr tIns="91440" bIns="182880" anchor="ctr"/>
          <a:lstStyle>
            <a:lvl1pPr marL="0" indent="0" algn="ctr">
              <a:buNone/>
              <a:defRPr sz="720">
                <a:solidFill>
                  <a:schemeClr val="accent1"/>
                </a:solidFill>
                <a:latin typeface="+mj-lt"/>
              </a:defRPr>
            </a:lvl1pPr>
          </a:lstStyle>
          <a:p>
            <a:pPr lvl="0"/>
            <a:r>
              <a:rPr lang="en-GB"/>
              <a:t>NAME GOES HERE/COMPANY NAME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5" name="Rectangle 14">
            <a:extLst>
              <a:ext uri="{FF2B5EF4-FFF2-40B4-BE49-F238E27FC236}">
                <a16:creationId xmlns:a16="http://schemas.microsoft.com/office/drawing/2014/main" id="{98F0979B-92F6-4472-A93A-A4673C35CF75}"/>
              </a:ext>
            </a:extLst>
          </p:cNvPr>
          <p:cNvSpPr/>
          <p:nvPr userDrawn="1"/>
        </p:nvSpPr>
        <p:spPr>
          <a:xfrm>
            <a:off x="5119227" y="0"/>
            <a:ext cx="707277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9273593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6" y="3330480"/>
            <a:ext cx="4096734"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3934602"/>
            <a:ext cx="3716874"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1" name="Text Placeholder 41">
            <a:extLst>
              <a:ext uri="{FF2B5EF4-FFF2-40B4-BE49-F238E27FC236}">
                <a16:creationId xmlns:a16="http://schemas.microsoft.com/office/drawing/2014/main" id="{42CACE20-FD0B-4F9D-A4BC-AE2A7E72A88C}"/>
              </a:ext>
            </a:extLst>
          </p:cNvPr>
          <p:cNvSpPr>
            <a:spLocks noGrp="1"/>
          </p:cNvSpPr>
          <p:nvPr>
            <p:ph type="body" sz="quarter" idx="15"/>
          </p:nvPr>
        </p:nvSpPr>
        <p:spPr>
          <a:xfrm>
            <a:off x="420471" y="4469478"/>
            <a:ext cx="4089075"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6" name="Text Placeholder 41">
            <a:extLst>
              <a:ext uri="{FF2B5EF4-FFF2-40B4-BE49-F238E27FC236}">
                <a16:creationId xmlns:a16="http://schemas.microsoft.com/office/drawing/2014/main" id="{26A58F6F-5C31-4CC5-9D83-5A25916CFC74}"/>
              </a:ext>
            </a:extLst>
          </p:cNvPr>
          <p:cNvSpPr>
            <a:spLocks noGrp="1"/>
          </p:cNvSpPr>
          <p:nvPr>
            <p:ph type="body" sz="quarter" idx="16"/>
          </p:nvPr>
        </p:nvSpPr>
        <p:spPr>
          <a:xfrm>
            <a:off x="5032506" y="4469478"/>
            <a:ext cx="4089076" cy="193132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3" name="Rectangle 12">
            <a:extLst>
              <a:ext uri="{FF2B5EF4-FFF2-40B4-BE49-F238E27FC236}">
                <a16:creationId xmlns:a16="http://schemas.microsoft.com/office/drawing/2014/main" id="{2E10F787-7274-462B-8B90-A25D467874DB}"/>
              </a:ext>
            </a:extLst>
          </p:cNvPr>
          <p:cNvSpPr/>
          <p:nvPr userDrawn="1"/>
        </p:nvSpPr>
        <p:spPr>
          <a:xfrm>
            <a:off x="5191" y="0"/>
            <a:ext cx="12186809" cy="3124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68911743"/>
      </p:ext>
    </p:extLst>
  </p:cSld>
  <p:clrMapOvr>
    <a:masterClrMapping/>
  </p:clrMapOvr>
  <p:extLst>
    <p:ext uri="{DCECCB84-F9BA-43D5-87BE-67443E8EF086}">
      <p15:sldGuideLst xmlns:p15="http://schemas.microsoft.com/office/powerpoint/2012/main">
        <p15:guide id="1" orient="horz" pos="2842">
          <p15:clr>
            <a:srgbClr val="FBAE40"/>
          </p15:clr>
        </p15:guide>
        <p15:guide id="2" pos="2944">
          <p15:clr>
            <a:srgbClr val="FBAE40"/>
          </p15:clr>
        </p15:guide>
        <p15:guide id="3" pos="3112">
          <p15:clr>
            <a:srgbClr val="FBAE40"/>
          </p15:clr>
        </p15:guide>
        <p15:guide id="4" pos="5728">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text up">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1715A-46B0-4F0A-A964-84B00D5ECCD9}"/>
              </a:ext>
            </a:extLst>
          </p:cNvPr>
          <p:cNvSpPr/>
          <p:nvPr userDrawn="1"/>
        </p:nvSpPr>
        <p:spPr>
          <a:xfrm>
            <a:off x="-1" y="2789239"/>
            <a:ext cx="12192000" cy="40687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92248371"/>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text up v2">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bg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bg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420471" y="1642127"/>
            <a:ext cx="4089075"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p:nvPr>
        </p:nvSpPr>
        <p:spPr>
          <a:xfrm>
            <a:off x="5032506" y="1642127"/>
            <a:ext cx="4089076" cy="902954"/>
          </a:xfrm>
          <a:noFill/>
        </p:spPr>
        <p:txBody>
          <a:bodyPr tIns="0" bIns="0" anchor="t">
            <a:noAutofit/>
          </a:bodyPr>
          <a:lstStyle>
            <a:lvl1pPr marL="0" indent="0">
              <a:lnSpc>
                <a:spcPts val="1500"/>
              </a:lnSpc>
              <a:spcBef>
                <a:spcPts val="0"/>
              </a:spcBef>
              <a:spcAft>
                <a:spcPts val="0"/>
              </a:spcAft>
              <a:buNone/>
              <a:defRPr sz="1020">
                <a:solidFill>
                  <a:schemeClr val="bg1"/>
                </a:solidFill>
                <a:latin typeface="+mn-lt"/>
              </a:defRPr>
            </a:lvl1pPr>
          </a:lstStyle>
          <a:p>
            <a:pPr lvl="0"/>
            <a:r>
              <a:rPr lang="en-US"/>
              <a:t>Click to edit Master text styles</a:t>
            </a:r>
          </a:p>
        </p:txBody>
      </p:sp>
      <p:sp>
        <p:nvSpPr>
          <p:cNvPr id="12" name="Rectangle 11">
            <a:extLst>
              <a:ext uri="{FF2B5EF4-FFF2-40B4-BE49-F238E27FC236}">
                <a16:creationId xmlns:a16="http://schemas.microsoft.com/office/drawing/2014/main" id="{153CB6C2-878B-44E4-9375-E95DEDA9BE29}"/>
              </a:ext>
            </a:extLst>
          </p:cNvPr>
          <p:cNvSpPr/>
          <p:nvPr userDrawn="1"/>
        </p:nvSpPr>
        <p:spPr>
          <a:xfrm>
            <a:off x="-1" y="2706527"/>
            <a:ext cx="12192000" cy="41514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5369974"/>
      </p:ext>
    </p:extLst>
  </p:cSld>
  <p:clrMapOvr>
    <a:masterClrMapping/>
  </p:clrMapOvr>
  <p:extLst>
    <p:ext uri="{DCECCB84-F9BA-43D5-87BE-67443E8EF086}">
      <p15:sldGuideLst xmlns:p15="http://schemas.microsoft.com/office/powerpoint/2012/main">
        <p15:guide id="1" orient="horz" pos="1056">
          <p15:clr>
            <a:srgbClr val="FBAE40"/>
          </p15:clr>
        </p15:guide>
        <p15:guide id="2" pos="31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6"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8" name="Text Placeholder 41">
            <a:extLst>
              <a:ext uri="{FF2B5EF4-FFF2-40B4-BE49-F238E27FC236}">
                <a16:creationId xmlns:a16="http://schemas.microsoft.com/office/drawing/2014/main" id="{04F8E2C0-F5FD-4F81-9C21-58227C898B26}"/>
              </a:ext>
            </a:extLst>
          </p:cNvPr>
          <p:cNvSpPr>
            <a:spLocks noGrp="1"/>
          </p:cNvSpPr>
          <p:nvPr>
            <p:ph type="body" sz="quarter" idx="19" hasCustomPrompt="1"/>
          </p:nvPr>
        </p:nvSpPr>
        <p:spPr>
          <a:xfrm>
            <a:off x="5032504" y="212790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2</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5"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19" name="Text Placeholder 41">
            <a:extLst>
              <a:ext uri="{FF2B5EF4-FFF2-40B4-BE49-F238E27FC236}">
                <a16:creationId xmlns:a16="http://schemas.microsoft.com/office/drawing/2014/main" id="{88629875-6B48-47C0-95E2-FCC671B7CB25}"/>
              </a:ext>
            </a:extLst>
          </p:cNvPr>
          <p:cNvSpPr>
            <a:spLocks noGrp="1"/>
          </p:cNvSpPr>
          <p:nvPr>
            <p:ph type="body" sz="quarter" idx="23" hasCustomPrompt="1"/>
          </p:nvPr>
        </p:nvSpPr>
        <p:spPr>
          <a:xfrm>
            <a:off x="5032503" y="2891539"/>
            <a:ext cx="4059315"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0" name="Text Placeholder 41">
            <a:extLst>
              <a:ext uri="{FF2B5EF4-FFF2-40B4-BE49-F238E27FC236}">
                <a16:creationId xmlns:a16="http://schemas.microsoft.com/office/drawing/2014/main" id="{3852BDF8-9FCD-4338-9AB5-50F325D2E411}"/>
              </a:ext>
            </a:extLst>
          </p:cNvPr>
          <p:cNvSpPr>
            <a:spLocks noGrp="1"/>
          </p:cNvSpPr>
          <p:nvPr>
            <p:ph type="body" sz="quarter" idx="24"/>
          </p:nvPr>
        </p:nvSpPr>
        <p:spPr>
          <a:xfrm>
            <a:off x="5032503" y="3333784"/>
            <a:ext cx="4051431"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14262493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column text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0B2D3-B7BC-438A-B3B8-3C2058306F70}"/>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0" name="Text Placeholder 41">
            <a:extLst>
              <a:ext uri="{FF2B5EF4-FFF2-40B4-BE49-F238E27FC236}">
                <a16:creationId xmlns:a16="http://schemas.microsoft.com/office/drawing/2014/main" id="{F0993FC6-E7E8-466C-89E3-69B4A022152A}"/>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7" name="Text Placeholder 41">
            <a:extLst>
              <a:ext uri="{FF2B5EF4-FFF2-40B4-BE49-F238E27FC236}">
                <a16:creationId xmlns:a16="http://schemas.microsoft.com/office/drawing/2014/main" id="{599546B6-68A1-4207-B0A7-81D7F95CF28F}"/>
              </a:ext>
            </a:extLst>
          </p:cNvPr>
          <p:cNvSpPr>
            <a:spLocks noGrp="1"/>
          </p:cNvSpPr>
          <p:nvPr>
            <p:ph type="body" sz="quarter" idx="15"/>
          </p:nvPr>
        </p:nvSpPr>
        <p:spPr>
          <a:xfrm>
            <a:off x="678335"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15" name="Text Placeholder 41">
            <a:extLst>
              <a:ext uri="{FF2B5EF4-FFF2-40B4-BE49-F238E27FC236}">
                <a16:creationId xmlns:a16="http://schemas.microsoft.com/office/drawing/2014/main" id="{D52BC5D2-5C4D-4082-92FC-DDFD40B57583}"/>
              </a:ext>
            </a:extLst>
          </p:cNvPr>
          <p:cNvSpPr>
            <a:spLocks noGrp="1"/>
          </p:cNvSpPr>
          <p:nvPr>
            <p:ph type="body" sz="quarter" idx="21" hasCustomPrompt="1"/>
          </p:nvPr>
        </p:nvSpPr>
        <p:spPr>
          <a:xfrm>
            <a:off x="678336"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16" name="Text Placeholder 41">
            <a:extLst>
              <a:ext uri="{FF2B5EF4-FFF2-40B4-BE49-F238E27FC236}">
                <a16:creationId xmlns:a16="http://schemas.microsoft.com/office/drawing/2014/main" id="{67D136FC-C39E-4B56-A8A7-902EFCBE1E0E}"/>
              </a:ext>
            </a:extLst>
          </p:cNvPr>
          <p:cNvSpPr>
            <a:spLocks noGrp="1"/>
          </p:cNvSpPr>
          <p:nvPr>
            <p:ph type="body" sz="quarter" idx="22" hasCustomPrompt="1"/>
          </p:nvPr>
        </p:nvSpPr>
        <p:spPr>
          <a:xfrm>
            <a:off x="678336"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28" name="Text Placeholder 41">
            <a:extLst>
              <a:ext uri="{FF2B5EF4-FFF2-40B4-BE49-F238E27FC236}">
                <a16:creationId xmlns:a16="http://schemas.microsoft.com/office/drawing/2014/main" id="{802D27AC-5BF8-4C33-A7A8-C234E04F2584}"/>
              </a:ext>
            </a:extLst>
          </p:cNvPr>
          <p:cNvSpPr>
            <a:spLocks noGrp="1"/>
          </p:cNvSpPr>
          <p:nvPr>
            <p:ph type="body" sz="quarter" idx="23"/>
          </p:nvPr>
        </p:nvSpPr>
        <p:spPr>
          <a:xfrm>
            <a:off x="4293909"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0" name="Text Placeholder 41">
            <a:extLst>
              <a:ext uri="{FF2B5EF4-FFF2-40B4-BE49-F238E27FC236}">
                <a16:creationId xmlns:a16="http://schemas.microsoft.com/office/drawing/2014/main" id="{ECD25102-B5CF-4D8F-A188-0B90FFE36B37}"/>
              </a:ext>
            </a:extLst>
          </p:cNvPr>
          <p:cNvSpPr>
            <a:spLocks noGrp="1"/>
          </p:cNvSpPr>
          <p:nvPr>
            <p:ph type="body" sz="quarter" idx="24" hasCustomPrompt="1"/>
          </p:nvPr>
        </p:nvSpPr>
        <p:spPr>
          <a:xfrm>
            <a:off x="4293910"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1" name="Text Placeholder 41">
            <a:extLst>
              <a:ext uri="{FF2B5EF4-FFF2-40B4-BE49-F238E27FC236}">
                <a16:creationId xmlns:a16="http://schemas.microsoft.com/office/drawing/2014/main" id="{9CCFC390-048E-4EBB-9396-1FD4F438ED5B}"/>
              </a:ext>
            </a:extLst>
          </p:cNvPr>
          <p:cNvSpPr>
            <a:spLocks noGrp="1"/>
          </p:cNvSpPr>
          <p:nvPr>
            <p:ph type="body" sz="quarter" idx="25" hasCustomPrompt="1"/>
          </p:nvPr>
        </p:nvSpPr>
        <p:spPr>
          <a:xfrm>
            <a:off x="4293910"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
        <p:nvSpPr>
          <p:cNvPr id="33" name="Text Placeholder 41">
            <a:extLst>
              <a:ext uri="{FF2B5EF4-FFF2-40B4-BE49-F238E27FC236}">
                <a16:creationId xmlns:a16="http://schemas.microsoft.com/office/drawing/2014/main" id="{C6038199-F004-41CF-A621-792EF2E2334E}"/>
              </a:ext>
            </a:extLst>
          </p:cNvPr>
          <p:cNvSpPr>
            <a:spLocks noGrp="1"/>
          </p:cNvSpPr>
          <p:nvPr>
            <p:ph type="body" sz="quarter" idx="26"/>
          </p:nvPr>
        </p:nvSpPr>
        <p:spPr>
          <a:xfrm>
            <a:off x="7891087" y="3333784"/>
            <a:ext cx="3213677" cy="2480276"/>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
        <p:nvSpPr>
          <p:cNvPr id="34" name="Text Placeholder 41">
            <a:extLst>
              <a:ext uri="{FF2B5EF4-FFF2-40B4-BE49-F238E27FC236}">
                <a16:creationId xmlns:a16="http://schemas.microsoft.com/office/drawing/2014/main" id="{F4C0732F-6C0A-4BC8-A772-0B31EA2F4095}"/>
              </a:ext>
            </a:extLst>
          </p:cNvPr>
          <p:cNvSpPr>
            <a:spLocks noGrp="1"/>
          </p:cNvSpPr>
          <p:nvPr>
            <p:ph type="body" sz="quarter" idx="27" hasCustomPrompt="1"/>
          </p:nvPr>
        </p:nvSpPr>
        <p:spPr>
          <a:xfrm>
            <a:off x="7891088" y="2124098"/>
            <a:ext cx="399448" cy="349501"/>
          </a:xfrm>
          <a:noFill/>
        </p:spPr>
        <p:txBody>
          <a:bodyPr tIns="182880" bIns="182880" anchor="t">
            <a:noAutofit/>
          </a:bodyPr>
          <a:lstStyle>
            <a:lvl1pPr marL="0" indent="0">
              <a:lnSpc>
                <a:spcPts val="1500"/>
              </a:lnSpc>
              <a:spcBef>
                <a:spcPts val="0"/>
              </a:spcBef>
              <a:spcAft>
                <a:spcPts val="0"/>
              </a:spcAft>
              <a:buNone/>
              <a:defRPr sz="3000">
                <a:solidFill>
                  <a:schemeClr val="accent1"/>
                </a:solidFill>
                <a:latin typeface="+mn-lt"/>
              </a:defRPr>
            </a:lvl1pPr>
          </a:lstStyle>
          <a:p>
            <a:pPr lvl="0"/>
            <a:r>
              <a:rPr lang="en-GB"/>
              <a:t>1</a:t>
            </a:r>
          </a:p>
        </p:txBody>
      </p:sp>
      <p:sp>
        <p:nvSpPr>
          <p:cNvPr id="35" name="Text Placeholder 41">
            <a:extLst>
              <a:ext uri="{FF2B5EF4-FFF2-40B4-BE49-F238E27FC236}">
                <a16:creationId xmlns:a16="http://schemas.microsoft.com/office/drawing/2014/main" id="{0927B884-632A-48DD-93F1-D73F9AB1B6A0}"/>
              </a:ext>
            </a:extLst>
          </p:cNvPr>
          <p:cNvSpPr>
            <a:spLocks noGrp="1"/>
          </p:cNvSpPr>
          <p:nvPr>
            <p:ph type="body" sz="quarter" idx="28" hasCustomPrompt="1"/>
          </p:nvPr>
        </p:nvSpPr>
        <p:spPr>
          <a:xfrm>
            <a:off x="7891088" y="2891539"/>
            <a:ext cx="3213677" cy="332562"/>
          </a:xfrm>
          <a:noFill/>
        </p:spPr>
        <p:txBody>
          <a:bodyPr tIns="182880" bIns="91440" anchor="ctr">
            <a:noAutofit/>
          </a:bodyPr>
          <a:lstStyle>
            <a:lvl1pPr marL="0" indent="0">
              <a:lnSpc>
                <a:spcPts val="1500"/>
              </a:lnSpc>
              <a:spcBef>
                <a:spcPts val="0"/>
              </a:spcBef>
              <a:spcAft>
                <a:spcPts val="0"/>
              </a:spcAft>
              <a:buNone/>
              <a:defRPr sz="18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271392440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and titl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36" name="Text Placeholder 41">
            <a:extLst>
              <a:ext uri="{FF2B5EF4-FFF2-40B4-BE49-F238E27FC236}">
                <a16:creationId xmlns:a16="http://schemas.microsoft.com/office/drawing/2014/main" id="{209BC04F-D5E4-4393-95C5-0F6591B855CF}"/>
              </a:ext>
            </a:extLst>
          </p:cNvPr>
          <p:cNvSpPr>
            <a:spLocks noGrp="1"/>
          </p:cNvSpPr>
          <p:nvPr>
            <p:ph type="body" sz="quarter" idx="15" hasCustomPrompt="1"/>
          </p:nvPr>
        </p:nvSpPr>
        <p:spPr>
          <a:xfrm>
            <a:off x="5293904" y="1392786"/>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37" name="Text Placeholder 41">
            <a:extLst>
              <a:ext uri="{FF2B5EF4-FFF2-40B4-BE49-F238E27FC236}">
                <a16:creationId xmlns:a16="http://schemas.microsoft.com/office/drawing/2014/main" id="{7EBAC2CF-6AD1-476C-87B2-C06C9115D2FD}"/>
              </a:ext>
            </a:extLst>
          </p:cNvPr>
          <p:cNvSpPr>
            <a:spLocks noGrp="1"/>
          </p:cNvSpPr>
          <p:nvPr>
            <p:ph type="body" sz="quarter" idx="22" hasCustomPrompt="1"/>
          </p:nvPr>
        </p:nvSpPr>
        <p:spPr>
          <a:xfrm>
            <a:off x="5293905" y="834162"/>
            <a:ext cx="3213677" cy="332562"/>
          </a:xfrm>
          <a:noFill/>
        </p:spPr>
        <p:txBody>
          <a:bodyPr tIns="182880" bIns="91440" anchor="ctr">
            <a:noAutofit/>
          </a:bodyPr>
          <a:lstStyle>
            <a:lvl1pPr marL="0" indent="0">
              <a:lnSpc>
                <a:spcPts val="1500"/>
              </a:lnSpc>
              <a:spcBef>
                <a:spcPts val="0"/>
              </a:spcBef>
              <a:spcAft>
                <a:spcPts val="0"/>
              </a:spcAft>
              <a:buNone/>
              <a:defRPr sz="2000">
                <a:solidFill>
                  <a:schemeClr val="tx1"/>
                </a:solidFill>
                <a:latin typeface="+mj-lt"/>
              </a:defRPr>
            </a:lvl1pPr>
          </a:lstStyle>
          <a:p>
            <a:pPr lvl="0"/>
            <a:r>
              <a:rPr lang="en-GB"/>
              <a:t>Title goes here</a:t>
            </a:r>
          </a:p>
        </p:txBody>
      </p:sp>
      <p:sp>
        <p:nvSpPr>
          <p:cNvPr id="39" name="Text Placeholder 41">
            <a:extLst>
              <a:ext uri="{FF2B5EF4-FFF2-40B4-BE49-F238E27FC236}">
                <a16:creationId xmlns:a16="http://schemas.microsoft.com/office/drawing/2014/main" id="{D0AEA13F-698D-439D-9EAB-368901F325E2}"/>
              </a:ext>
            </a:extLst>
          </p:cNvPr>
          <p:cNvSpPr>
            <a:spLocks noGrp="1"/>
          </p:cNvSpPr>
          <p:nvPr>
            <p:ph type="body" sz="quarter" idx="23" hasCustomPrompt="1"/>
          </p:nvPr>
        </p:nvSpPr>
        <p:spPr>
          <a:xfrm>
            <a:off x="4922666" y="3737381"/>
            <a:ext cx="6219760" cy="941983"/>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GB"/>
              <a:t>Lorem</a:t>
            </a:r>
          </a:p>
        </p:txBody>
      </p:sp>
      <p:sp>
        <p:nvSpPr>
          <p:cNvPr id="40" name="Text Placeholder 41">
            <a:extLst>
              <a:ext uri="{FF2B5EF4-FFF2-40B4-BE49-F238E27FC236}">
                <a16:creationId xmlns:a16="http://schemas.microsoft.com/office/drawing/2014/main" id="{68FF66F6-B1C9-4BCD-8487-95074D9814E4}"/>
              </a:ext>
            </a:extLst>
          </p:cNvPr>
          <p:cNvSpPr>
            <a:spLocks noGrp="1"/>
          </p:cNvSpPr>
          <p:nvPr>
            <p:ph type="body" sz="quarter" idx="24" hasCustomPrompt="1"/>
          </p:nvPr>
        </p:nvSpPr>
        <p:spPr>
          <a:xfrm>
            <a:off x="4922667" y="3188917"/>
            <a:ext cx="3213677" cy="332562"/>
          </a:xfrm>
          <a:noFill/>
        </p:spPr>
        <p:txBody>
          <a:bodyPr tIns="182880" bIns="91440" anchor="ctr">
            <a:noAutofit/>
          </a:bodyPr>
          <a:lstStyle>
            <a:lvl1pPr marL="0" indent="0">
              <a:lnSpc>
                <a:spcPts val="1500"/>
              </a:lnSpc>
              <a:spcBef>
                <a:spcPts val="0"/>
              </a:spcBef>
              <a:spcAft>
                <a:spcPts val="0"/>
              </a:spcAft>
              <a:buNone/>
              <a:defRPr sz="2400">
                <a:solidFill>
                  <a:schemeClr val="tx1"/>
                </a:solidFill>
                <a:latin typeface="+mj-lt"/>
              </a:defRPr>
            </a:lvl1pPr>
          </a:lstStyle>
          <a:p>
            <a:pPr lvl="0"/>
            <a:r>
              <a:rPr lang="en-GB"/>
              <a:t>Title goes here</a:t>
            </a:r>
          </a:p>
        </p:txBody>
      </p:sp>
    </p:spTree>
    <p:extLst>
      <p:ext uri="{BB962C8B-B14F-4D97-AF65-F5344CB8AC3E}">
        <p14:creationId xmlns:p14="http://schemas.microsoft.com/office/powerpoint/2010/main" val="59699179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11927-B2AD-1CB0-7A59-3693A06223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9B7AA2-B398-93F1-40BC-5C3A4245F2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4CF3B-F3FE-C5A0-7E37-BCC9C3F04B73}"/>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5" name="Footer Placeholder 4">
            <a:extLst>
              <a:ext uri="{FF2B5EF4-FFF2-40B4-BE49-F238E27FC236}">
                <a16:creationId xmlns:a16="http://schemas.microsoft.com/office/drawing/2014/main" id="{9E7CA340-CCD6-102C-5A5B-3C95239DE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ED1B4-4D3C-FBA3-8400-8E726A4D1747}"/>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4183550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bg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556856852"/>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Ice Blu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4" name="Title 1">
            <a:extLst>
              <a:ext uri="{FF2B5EF4-FFF2-40B4-BE49-F238E27FC236}">
                <a16:creationId xmlns:a16="http://schemas.microsoft.com/office/drawing/2014/main" id="{5A570DFD-BCDE-4B1E-983F-549B0B01A3E8}"/>
              </a:ext>
            </a:extLst>
          </p:cNvPr>
          <p:cNvSpPr>
            <a:spLocks noGrp="1"/>
          </p:cNvSpPr>
          <p:nvPr>
            <p:ph type="title" hasCustomPrompt="1"/>
          </p:nvPr>
        </p:nvSpPr>
        <p:spPr>
          <a:xfrm>
            <a:off x="7056826" y="2470442"/>
            <a:ext cx="3821813" cy="589915"/>
          </a:xfrm>
        </p:spPr>
        <p:txBody>
          <a:bodyPr/>
          <a:lstStyle>
            <a:lvl1pPr>
              <a:defRPr sz="3200">
                <a:solidFill>
                  <a:schemeClr val="tx1"/>
                </a:solidFill>
              </a:defRPr>
            </a:lvl1pPr>
          </a:lstStyle>
          <a:p>
            <a:r>
              <a:rPr lang="en-US"/>
              <a:t>Title goes here</a:t>
            </a:r>
          </a:p>
        </p:txBody>
      </p:sp>
      <p:sp>
        <p:nvSpPr>
          <p:cNvPr id="16" name="Text Placeholder 41">
            <a:extLst>
              <a:ext uri="{FF2B5EF4-FFF2-40B4-BE49-F238E27FC236}">
                <a16:creationId xmlns:a16="http://schemas.microsoft.com/office/drawing/2014/main" id="{9AA4763E-9535-48D9-A7A0-47BAE8826A73}"/>
              </a:ext>
            </a:extLst>
          </p:cNvPr>
          <p:cNvSpPr>
            <a:spLocks noGrp="1"/>
          </p:cNvSpPr>
          <p:nvPr>
            <p:ph type="body" sz="quarter" idx="14" hasCustomPrompt="1"/>
          </p:nvPr>
        </p:nvSpPr>
        <p:spPr>
          <a:xfrm>
            <a:off x="7447822" y="3074563"/>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
        <p:nvSpPr>
          <p:cNvPr id="17" name="Text Placeholder 41">
            <a:extLst>
              <a:ext uri="{FF2B5EF4-FFF2-40B4-BE49-F238E27FC236}">
                <a16:creationId xmlns:a16="http://schemas.microsoft.com/office/drawing/2014/main" id="{A8C92DB9-E053-4A8E-AD46-ECD172D91BD6}"/>
              </a:ext>
            </a:extLst>
          </p:cNvPr>
          <p:cNvSpPr>
            <a:spLocks noGrp="1"/>
          </p:cNvSpPr>
          <p:nvPr>
            <p:ph type="body" sz="quarter" idx="15"/>
          </p:nvPr>
        </p:nvSpPr>
        <p:spPr>
          <a:xfrm>
            <a:off x="7060798" y="3750351"/>
            <a:ext cx="4422047" cy="2210612"/>
          </a:xfrm>
          <a:noFill/>
        </p:spPr>
        <p:txBody>
          <a:bodyPr tIns="0" bIns="0" anchor="t">
            <a:noAutofit/>
          </a:bodyPr>
          <a:lstStyle>
            <a:lvl1pPr marL="0" indent="0">
              <a:lnSpc>
                <a:spcPts val="1500"/>
              </a:lnSpc>
              <a:spcBef>
                <a:spcPts val="0"/>
              </a:spcBef>
              <a:spcAft>
                <a:spcPts val="0"/>
              </a:spcAft>
              <a:buNone/>
              <a:defRPr sz="102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630654244"/>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5C4ED8E-45B5-4516-BDAC-AEA14AC460B5}"/>
              </a:ext>
            </a:extLst>
          </p:cNvPr>
          <p:cNvSpPr/>
          <p:nvPr userDrawn="1"/>
        </p:nvSpPr>
        <p:spPr>
          <a:xfrm>
            <a:off x="496681" y="6542824"/>
            <a:ext cx="11695319" cy="31517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Slide Number Placeholder 3">
            <a:extLst>
              <a:ext uri="{FF2B5EF4-FFF2-40B4-BE49-F238E27FC236}">
                <a16:creationId xmlns:a16="http://schemas.microsoft.com/office/drawing/2014/main" id="{6BF67735-2428-4A46-B5ED-47276EA6199B}"/>
              </a:ext>
            </a:extLst>
          </p:cNvPr>
          <p:cNvSpPr>
            <a:spLocks noGrp="1"/>
          </p:cNvSpPr>
          <p:nvPr>
            <p:ph type="sldNum" sz="quarter" idx="11"/>
          </p:nvPr>
        </p:nvSpPr>
        <p:spPr>
          <a:xfrm>
            <a:off x="510478" y="6631163"/>
            <a:ext cx="679979" cy="162068"/>
          </a:xfrm>
        </p:spPr>
        <p:txBody>
          <a:bodyPr/>
          <a:lstStyle>
            <a:lvl1pPr algn="l">
              <a:defRPr sz="800">
                <a:solidFill>
                  <a:schemeClr val="bg1"/>
                </a:solidFill>
                <a:latin typeface="+mj-lt"/>
              </a:defRPr>
            </a:lvl1pPr>
          </a:lstStyle>
          <a:p>
            <a:r>
              <a:rPr lang="en-US"/>
              <a:t>PAGE </a:t>
            </a:r>
            <a:fld id="{222034A4-E40F-4E23-A773-AC1BBA02DF2C}" type="slidenum">
              <a:rPr lang="en-US" smtClean="0"/>
              <a:pPr/>
              <a:t>‹#›</a:t>
            </a:fld>
            <a:endParaRPr lang="en-US"/>
          </a:p>
        </p:txBody>
      </p:sp>
      <p:pic>
        <p:nvPicPr>
          <p:cNvPr id="29" name="Graphic 28">
            <a:extLst>
              <a:ext uri="{FF2B5EF4-FFF2-40B4-BE49-F238E27FC236}">
                <a16:creationId xmlns:a16="http://schemas.microsoft.com/office/drawing/2014/main" id="{72F5DAE1-7448-4D6E-99F2-0165E4C47E2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520161" y="6608446"/>
            <a:ext cx="429740" cy="184787"/>
          </a:xfrm>
          <a:prstGeom prst="rect">
            <a:avLst/>
          </a:prstGeom>
        </p:spPr>
      </p:pic>
      <p:sp>
        <p:nvSpPr>
          <p:cNvPr id="10" name="Title 1">
            <a:extLst>
              <a:ext uri="{FF2B5EF4-FFF2-40B4-BE49-F238E27FC236}">
                <a16:creationId xmlns:a16="http://schemas.microsoft.com/office/drawing/2014/main" id="{79C8366E-4551-45B5-8315-BAD7D7822044}"/>
              </a:ext>
            </a:extLst>
          </p:cNvPr>
          <p:cNvSpPr>
            <a:spLocks noGrp="1"/>
          </p:cNvSpPr>
          <p:nvPr>
            <p:ph type="title" hasCustomPrompt="1"/>
          </p:nvPr>
        </p:nvSpPr>
        <p:spPr>
          <a:xfrm>
            <a:off x="412587" y="557494"/>
            <a:ext cx="3821813" cy="589915"/>
          </a:xfrm>
        </p:spPr>
        <p:txBody>
          <a:bodyPr/>
          <a:lstStyle>
            <a:lvl1pPr>
              <a:defRPr sz="3200">
                <a:solidFill>
                  <a:schemeClr val="tx1"/>
                </a:solidFill>
              </a:defRPr>
            </a:lvl1pPr>
          </a:lstStyle>
          <a:p>
            <a:r>
              <a:rPr lang="en-US"/>
              <a:t>Title goes here</a:t>
            </a:r>
          </a:p>
        </p:txBody>
      </p:sp>
      <p:sp>
        <p:nvSpPr>
          <p:cNvPr id="12" name="Text Placeholder 41">
            <a:extLst>
              <a:ext uri="{FF2B5EF4-FFF2-40B4-BE49-F238E27FC236}">
                <a16:creationId xmlns:a16="http://schemas.microsoft.com/office/drawing/2014/main" id="{FA376403-1F8F-4447-BF16-CD9AD84E53A2}"/>
              </a:ext>
            </a:extLst>
          </p:cNvPr>
          <p:cNvSpPr>
            <a:spLocks noGrp="1"/>
          </p:cNvSpPr>
          <p:nvPr>
            <p:ph type="body" sz="quarter" idx="14" hasCustomPrompt="1"/>
          </p:nvPr>
        </p:nvSpPr>
        <p:spPr>
          <a:xfrm>
            <a:off x="803582" y="1161615"/>
            <a:ext cx="3430818" cy="357892"/>
          </a:xfrm>
          <a:noFill/>
        </p:spPr>
        <p:txBody>
          <a:bodyPr tIns="91440" bIns="0" anchor="ctr">
            <a:noAutofit/>
          </a:bodyPr>
          <a:lstStyle>
            <a:lvl1pPr marL="0" indent="0">
              <a:buNone/>
              <a:defRPr sz="2000">
                <a:solidFill>
                  <a:schemeClr val="tx1"/>
                </a:solidFill>
                <a:latin typeface="+mn-lt"/>
              </a:defRPr>
            </a:lvl1pPr>
          </a:lstStyle>
          <a:p>
            <a:pPr lvl="0"/>
            <a:r>
              <a:rPr lang="en-GB"/>
              <a:t>Subtitle goes here</a:t>
            </a:r>
            <a:endParaRPr lang="en-US"/>
          </a:p>
        </p:txBody>
      </p:sp>
    </p:spTree>
    <p:extLst>
      <p:ext uri="{BB962C8B-B14F-4D97-AF65-F5344CB8AC3E}">
        <p14:creationId xmlns:p14="http://schemas.microsoft.com/office/powerpoint/2010/main" val="463028789"/>
      </p:ext>
    </p:extLst>
  </p:cSld>
  <p:clrMapOvr>
    <a:masterClrMapping/>
  </p:clrMapOvr>
  <p:extLst>
    <p:ext uri="{DCECCB84-F9BA-43D5-87BE-67443E8EF086}">
      <p15:sldGuideLst xmlns:p15="http://schemas.microsoft.com/office/powerpoint/2012/main">
        <p15:guide id="1" orient="horz" pos="1056">
          <p15:clr>
            <a:srgbClr val="FBAE40"/>
          </p15:clr>
        </p15:guide>
        <p15:guide id="2" pos="3112">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4/23/2024</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659711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97866-9D2E-22E7-01AE-DF4AFB68FA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E9D3B3-670D-338D-7B5D-2865C60515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97B146-423A-46FB-CD94-9F99329A72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00082F-114F-B331-7E09-8E6B01DFF0BF}"/>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6" name="Footer Placeholder 5">
            <a:extLst>
              <a:ext uri="{FF2B5EF4-FFF2-40B4-BE49-F238E27FC236}">
                <a16:creationId xmlns:a16="http://schemas.microsoft.com/office/drawing/2014/main" id="{2F0B0A48-3129-5D44-154E-91F56A78A0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783042-AEF7-642A-342F-FD967C5D27F9}"/>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168181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5D927-1B22-FB10-0A04-E3E9EE809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0413F2-4FAC-7FF0-B29D-4403A0FD5E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07608B-B65D-FE28-05DD-43A11A074E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6930C-8B3A-E1F4-92BD-8D132ACEF0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5BE5D1-E96C-E838-59DB-067636F267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FF006-C746-5459-1684-EF0A5BBE6B10}"/>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8" name="Footer Placeholder 7">
            <a:extLst>
              <a:ext uri="{FF2B5EF4-FFF2-40B4-BE49-F238E27FC236}">
                <a16:creationId xmlns:a16="http://schemas.microsoft.com/office/drawing/2014/main" id="{0E0F6B5B-2AE7-429E-2AEC-4032BDD675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00B8DA8-E4D8-8DC9-99B4-BB8DEB40E685}"/>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63685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3D63D-48DF-7FF6-F22A-1746F31265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F04C7A-4AEC-C142-F43A-4800A0027F88}"/>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4" name="Footer Placeholder 3">
            <a:extLst>
              <a:ext uri="{FF2B5EF4-FFF2-40B4-BE49-F238E27FC236}">
                <a16:creationId xmlns:a16="http://schemas.microsoft.com/office/drawing/2014/main" id="{FC540EC4-CC46-C987-3567-F02FDD4D02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376837-93CE-F5D0-33AB-3963E23F600A}"/>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3876172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27216A-ACC6-E141-3064-660B3FB7E421}"/>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3" name="Footer Placeholder 2">
            <a:extLst>
              <a:ext uri="{FF2B5EF4-FFF2-40B4-BE49-F238E27FC236}">
                <a16:creationId xmlns:a16="http://schemas.microsoft.com/office/drawing/2014/main" id="{BD94F892-799E-5655-4CE0-7472B6E24D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672AF1-249C-5C5F-4016-46704481B469}"/>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3717330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A3AB-B22B-8470-5087-971ECDCDC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4E5931E-FADB-F60C-8638-0359773ED1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23011DE-DC9B-7519-A163-43FD427492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0FAA46-8B73-6735-311A-33BD72370E14}"/>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6" name="Footer Placeholder 5">
            <a:extLst>
              <a:ext uri="{FF2B5EF4-FFF2-40B4-BE49-F238E27FC236}">
                <a16:creationId xmlns:a16="http://schemas.microsoft.com/office/drawing/2014/main" id="{91923854-8F7B-17D5-4F12-CA43528E0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C143F0-967A-473E-A566-F79EA424D6EB}"/>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1308996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452DB-E0B0-1F60-DC81-A5DE32F786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9A1D39-A6E5-981A-04CA-8CD9CFB4EA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563D723-A688-F50D-3AA8-58DF2051D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ADC33B-8636-E40B-FB74-F9FDE782FDD3}"/>
              </a:ext>
            </a:extLst>
          </p:cNvPr>
          <p:cNvSpPr>
            <a:spLocks noGrp="1"/>
          </p:cNvSpPr>
          <p:nvPr>
            <p:ph type="dt" sz="half" idx="10"/>
          </p:nvPr>
        </p:nvSpPr>
        <p:spPr/>
        <p:txBody>
          <a:bodyPr/>
          <a:lstStyle/>
          <a:p>
            <a:fld id="{39A166DF-A2A2-44F3-8D3B-E0A57109FF0A}" type="datetimeFigureOut">
              <a:rPr lang="en-US" smtClean="0"/>
              <a:t>4/23/2024</a:t>
            </a:fld>
            <a:endParaRPr lang="en-US"/>
          </a:p>
        </p:txBody>
      </p:sp>
      <p:sp>
        <p:nvSpPr>
          <p:cNvPr id="6" name="Footer Placeholder 5">
            <a:extLst>
              <a:ext uri="{FF2B5EF4-FFF2-40B4-BE49-F238E27FC236}">
                <a16:creationId xmlns:a16="http://schemas.microsoft.com/office/drawing/2014/main" id="{092DF38D-5472-CEFB-61F1-BD9D6EAF7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E22F07-C4FF-6DCF-C1B2-F24A96BE4A6B}"/>
              </a:ext>
            </a:extLst>
          </p:cNvPr>
          <p:cNvSpPr>
            <a:spLocks noGrp="1"/>
          </p:cNvSpPr>
          <p:nvPr>
            <p:ph type="sldNum" sz="quarter" idx="12"/>
          </p:nvPr>
        </p:nvSpPr>
        <p:spPr/>
        <p:txBody>
          <a:bodyPr/>
          <a:lstStyle/>
          <a:p>
            <a:fld id="{79481065-8898-47F1-8D1A-EBE7579E44E5}" type="slidenum">
              <a:rPr lang="en-US" smtClean="0"/>
              <a:t>‹#›</a:t>
            </a:fld>
            <a:endParaRPr lang="en-US"/>
          </a:p>
        </p:txBody>
      </p:sp>
    </p:spTree>
    <p:extLst>
      <p:ext uri="{BB962C8B-B14F-4D97-AF65-F5344CB8AC3E}">
        <p14:creationId xmlns:p14="http://schemas.microsoft.com/office/powerpoint/2010/main" val="395375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64967D-D270-38A6-60F5-CA6EA008AF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CB0C7E9-1621-5DF3-E8C6-C51253142A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4FE5A6-18AC-5E42-899C-B14EF1B858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A166DF-A2A2-44F3-8D3B-E0A57109FF0A}" type="datetimeFigureOut">
              <a:rPr lang="en-US" smtClean="0"/>
              <a:t>4/23/2024</a:t>
            </a:fld>
            <a:endParaRPr lang="en-US"/>
          </a:p>
        </p:txBody>
      </p:sp>
      <p:sp>
        <p:nvSpPr>
          <p:cNvPr id="5" name="Footer Placeholder 4">
            <a:extLst>
              <a:ext uri="{FF2B5EF4-FFF2-40B4-BE49-F238E27FC236}">
                <a16:creationId xmlns:a16="http://schemas.microsoft.com/office/drawing/2014/main" id="{E042F91D-703B-670A-2A41-8C5F2E948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093386-1473-A9A2-D5AB-DDCD52FEE9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81065-8898-47F1-8D1A-EBE7579E44E5}" type="slidenum">
              <a:rPr lang="en-US" smtClean="0"/>
              <a:t>‹#›</a:t>
            </a:fld>
            <a:endParaRPr lang="en-US"/>
          </a:p>
        </p:txBody>
      </p:sp>
    </p:spTree>
    <p:extLst>
      <p:ext uri="{BB962C8B-B14F-4D97-AF65-F5344CB8AC3E}">
        <p14:creationId xmlns:p14="http://schemas.microsoft.com/office/powerpoint/2010/main" val="3099441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44DC67-6DB7-4F5D-A26D-2E4937C558F2}"/>
              </a:ext>
            </a:extLst>
          </p:cNvPr>
          <p:cNvSpPr>
            <a:spLocks noGrp="1"/>
          </p:cNvSpPr>
          <p:nvPr>
            <p:ph type="title"/>
          </p:nvPr>
        </p:nvSpPr>
        <p:spPr>
          <a:xfrm>
            <a:off x="419585" y="457201"/>
            <a:ext cx="10972802" cy="589915"/>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9BAAD199-1DC0-4D3D-9CDE-E6FF5F89D203}"/>
              </a:ext>
            </a:extLst>
          </p:cNvPr>
          <p:cNvSpPr>
            <a:spLocks noGrp="1"/>
          </p:cNvSpPr>
          <p:nvPr>
            <p:ph type="body" idx="1"/>
          </p:nvPr>
        </p:nvSpPr>
        <p:spPr>
          <a:xfrm>
            <a:off x="419585" y="1270621"/>
            <a:ext cx="10972802" cy="4967923"/>
          </a:xfrm>
          <a:prstGeom prst="rect">
            <a:avLst/>
          </a:prstGeom>
        </p:spPr>
        <p:txBody>
          <a:bodyPr vert="horz" lIns="91440" tIns="45720" rIns="91440" bIns="4572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972A25F-7DCA-489E-AE91-407134B725C0}"/>
              </a:ext>
            </a:extLst>
          </p:cNvPr>
          <p:cNvSpPr>
            <a:spLocks noGrp="1"/>
          </p:cNvSpPr>
          <p:nvPr>
            <p:ph type="ftr" sz="quarter" idx="3"/>
          </p:nvPr>
        </p:nvSpPr>
        <p:spPr>
          <a:xfrm>
            <a:off x="609603" y="6356369"/>
            <a:ext cx="4114799" cy="365125"/>
          </a:xfrm>
          <a:prstGeom prst="rect">
            <a:avLst/>
          </a:prstGeom>
        </p:spPr>
        <p:txBody>
          <a:bodyPr vert="horz" lIns="91440" tIns="45720" rIns="91440" bIns="45720" rtlCol="0" anchor="ctr">
            <a:noAutofit/>
          </a:bodyPr>
          <a:lstStyle>
            <a:lvl1pPr algn="l">
              <a:defRPr sz="123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6EF800-22AA-44EE-B007-4A56DC793928}"/>
              </a:ext>
            </a:extLst>
          </p:cNvPr>
          <p:cNvSpPr>
            <a:spLocks noGrp="1"/>
          </p:cNvSpPr>
          <p:nvPr>
            <p:ph type="sldNum" sz="quarter" idx="4"/>
          </p:nvPr>
        </p:nvSpPr>
        <p:spPr>
          <a:xfrm>
            <a:off x="8839202" y="6356369"/>
            <a:ext cx="2743200" cy="365125"/>
          </a:xfrm>
          <a:prstGeom prst="rect">
            <a:avLst/>
          </a:prstGeom>
        </p:spPr>
        <p:txBody>
          <a:bodyPr vert="horz" lIns="91440" tIns="45720" rIns="91440" bIns="45720" rtlCol="0" anchor="ctr">
            <a:noAutofit/>
          </a:bodyPr>
          <a:lstStyle>
            <a:lvl1pPr algn="r">
              <a:defRPr sz="1239">
                <a:solidFill>
                  <a:schemeClr val="tx1">
                    <a:tint val="75000"/>
                  </a:schemeClr>
                </a:solidFill>
              </a:defRPr>
            </a:lvl1pPr>
          </a:lstStyle>
          <a:p>
            <a:fld id="{222034A4-E40F-4E23-A773-AC1BBA02DF2C}" type="slidenum">
              <a:rPr lang="en-US" smtClean="0"/>
              <a:t>‹#›</a:t>
            </a:fld>
            <a:endParaRPr lang="en-US"/>
          </a:p>
        </p:txBody>
      </p:sp>
    </p:spTree>
    <p:extLst>
      <p:ext uri="{BB962C8B-B14F-4D97-AF65-F5344CB8AC3E}">
        <p14:creationId xmlns:p14="http://schemas.microsoft.com/office/powerpoint/2010/main" val="31677910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hf hdr="0" ftr="0" dt="0"/>
  <p:txStyles>
    <p:titleStyle>
      <a:lvl1pPr algn="l" defTabSz="944056" rtl="0" eaLnBrk="1" latinLnBrk="0" hangingPunct="1">
        <a:lnSpc>
          <a:spcPct val="100000"/>
        </a:lnSpc>
        <a:spcBef>
          <a:spcPct val="0"/>
        </a:spcBef>
        <a:buNone/>
        <a:defRPr sz="3750" kern="1200">
          <a:solidFill>
            <a:schemeClr val="tx1"/>
          </a:solidFill>
          <a:latin typeface="+mj-lt"/>
          <a:ea typeface="+mj-ea"/>
          <a:cs typeface="+mj-cs"/>
        </a:defRPr>
      </a:lvl1pPr>
    </p:titleStyle>
    <p:bodyStyle>
      <a:lvl1pPr marL="236014" indent="-236014" algn="l" defTabSz="944056" rtl="0" eaLnBrk="1" latinLnBrk="0" hangingPunct="1">
        <a:lnSpc>
          <a:spcPts val="1500"/>
        </a:lnSpc>
        <a:spcBef>
          <a:spcPts val="1033"/>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1pPr>
      <a:lvl2pPr marL="708042"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2pPr>
      <a:lvl3pPr marL="118007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3pPr>
      <a:lvl4pPr marL="1652100"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4pPr>
      <a:lvl5pPr marL="2124127" indent="-236014" algn="l" defTabSz="944056" rtl="0" eaLnBrk="1" latinLnBrk="0" hangingPunct="1">
        <a:lnSpc>
          <a:spcPts val="1500"/>
        </a:lnSpc>
        <a:spcBef>
          <a:spcPts val="516"/>
        </a:spcBef>
        <a:spcAft>
          <a:spcPts val="1549"/>
        </a:spcAft>
        <a:buFont typeface="Arial" panose="020B0604020202020204" pitchFamily="34" charset="0"/>
        <a:buChar char="•"/>
        <a:defRPr sz="1420" kern="1200">
          <a:solidFill>
            <a:schemeClr val="tx1"/>
          </a:solidFill>
          <a:latin typeface="Helvetica-Light" panose="020B0400000000000000" pitchFamily="34" charset="0"/>
          <a:ea typeface="+mn-ea"/>
          <a:cs typeface="+mn-cs"/>
        </a:defRPr>
      </a:lvl5pPr>
      <a:lvl6pPr marL="2596155"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6pPr>
      <a:lvl7pPr marL="3068183"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7pPr>
      <a:lvl8pPr marL="3540211"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8pPr>
      <a:lvl9pPr marL="4012240" indent="-236014" algn="l" defTabSz="944056" rtl="0" eaLnBrk="1" latinLnBrk="0" hangingPunct="1">
        <a:lnSpc>
          <a:spcPct val="90000"/>
        </a:lnSpc>
        <a:spcBef>
          <a:spcPts val="516"/>
        </a:spcBef>
        <a:buFont typeface="Arial" panose="020B0604020202020204" pitchFamily="34" charset="0"/>
        <a:buChar char="•"/>
        <a:defRPr sz="1858" kern="1200">
          <a:solidFill>
            <a:schemeClr val="tx1"/>
          </a:solidFill>
          <a:latin typeface="+mn-lt"/>
          <a:ea typeface="+mn-ea"/>
          <a:cs typeface="+mn-cs"/>
        </a:defRPr>
      </a:lvl9pPr>
    </p:bodyStyle>
    <p:otherStyle>
      <a:defPPr>
        <a:defRPr lang="en-US"/>
      </a:defPPr>
      <a:lvl1pPr marL="0" algn="l" defTabSz="944056" rtl="0" eaLnBrk="1" latinLnBrk="0" hangingPunct="1">
        <a:defRPr sz="1858" kern="1200">
          <a:solidFill>
            <a:schemeClr val="tx1"/>
          </a:solidFill>
          <a:latin typeface="+mn-lt"/>
          <a:ea typeface="+mn-ea"/>
          <a:cs typeface="+mn-cs"/>
        </a:defRPr>
      </a:lvl1pPr>
      <a:lvl2pPr marL="472028" algn="l" defTabSz="944056" rtl="0" eaLnBrk="1" latinLnBrk="0" hangingPunct="1">
        <a:defRPr sz="1858" kern="1200">
          <a:solidFill>
            <a:schemeClr val="tx1"/>
          </a:solidFill>
          <a:latin typeface="+mn-lt"/>
          <a:ea typeface="+mn-ea"/>
          <a:cs typeface="+mn-cs"/>
        </a:defRPr>
      </a:lvl2pPr>
      <a:lvl3pPr marL="944056" algn="l" defTabSz="944056" rtl="0" eaLnBrk="1" latinLnBrk="0" hangingPunct="1">
        <a:defRPr sz="1858" kern="1200">
          <a:solidFill>
            <a:schemeClr val="tx1"/>
          </a:solidFill>
          <a:latin typeface="+mn-lt"/>
          <a:ea typeface="+mn-ea"/>
          <a:cs typeface="+mn-cs"/>
        </a:defRPr>
      </a:lvl3pPr>
      <a:lvl4pPr marL="1416084" algn="l" defTabSz="944056" rtl="0" eaLnBrk="1" latinLnBrk="0" hangingPunct="1">
        <a:defRPr sz="1858" kern="1200">
          <a:solidFill>
            <a:schemeClr val="tx1"/>
          </a:solidFill>
          <a:latin typeface="+mn-lt"/>
          <a:ea typeface="+mn-ea"/>
          <a:cs typeface="+mn-cs"/>
        </a:defRPr>
      </a:lvl4pPr>
      <a:lvl5pPr marL="1888113" algn="l" defTabSz="944056" rtl="0" eaLnBrk="1" latinLnBrk="0" hangingPunct="1">
        <a:defRPr sz="1858" kern="1200">
          <a:solidFill>
            <a:schemeClr val="tx1"/>
          </a:solidFill>
          <a:latin typeface="+mn-lt"/>
          <a:ea typeface="+mn-ea"/>
          <a:cs typeface="+mn-cs"/>
        </a:defRPr>
      </a:lvl5pPr>
      <a:lvl6pPr marL="2360141" algn="l" defTabSz="944056" rtl="0" eaLnBrk="1" latinLnBrk="0" hangingPunct="1">
        <a:defRPr sz="1858" kern="1200">
          <a:solidFill>
            <a:schemeClr val="tx1"/>
          </a:solidFill>
          <a:latin typeface="+mn-lt"/>
          <a:ea typeface="+mn-ea"/>
          <a:cs typeface="+mn-cs"/>
        </a:defRPr>
      </a:lvl6pPr>
      <a:lvl7pPr marL="2832170" algn="l" defTabSz="944056" rtl="0" eaLnBrk="1" latinLnBrk="0" hangingPunct="1">
        <a:defRPr sz="1858" kern="1200">
          <a:solidFill>
            <a:schemeClr val="tx1"/>
          </a:solidFill>
          <a:latin typeface="+mn-lt"/>
          <a:ea typeface="+mn-ea"/>
          <a:cs typeface="+mn-cs"/>
        </a:defRPr>
      </a:lvl7pPr>
      <a:lvl8pPr marL="3304197" algn="l" defTabSz="944056" rtl="0" eaLnBrk="1" latinLnBrk="0" hangingPunct="1">
        <a:defRPr sz="1858" kern="1200">
          <a:solidFill>
            <a:schemeClr val="tx1"/>
          </a:solidFill>
          <a:latin typeface="+mn-lt"/>
          <a:ea typeface="+mn-ea"/>
          <a:cs typeface="+mn-cs"/>
        </a:defRPr>
      </a:lvl8pPr>
      <a:lvl9pPr marL="3776226" algn="l" defTabSz="944056" rtl="0" eaLnBrk="1" latinLnBrk="0" hangingPunct="1">
        <a:defRPr sz="185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8">
          <p15:clr>
            <a:srgbClr val="F26B43"/>
          </p15:clr>
        </p15:guide>
        <p15:guide id="2" pos="256">
          <p15:clr>
            <a:srgbClr val="F26B43"/>
          </p15:clr>
        </p15:guide>
        <p15:guide id="3" pos="7192">
          <p15:clr>
            <a:srgbClr val="F26B43"/>
          </p15:clr>
        </p15:guide>
        <p15:guide id="4" orient="horz" pos="4032">
          <p15:clr>
            <a:srgbClr val="F26B43"/>
          </p15:clr>
        </p15:guide>
        <p15:guide id="5" pos="304">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hyperlink" Target="https://thevab.com/insight/you-oughta-know" TargetMode="Externa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6.png"/><Relationship Id="rId4" Type="http://schemas.openxmlformats.org/officeDocument/2006/relationships/diagramLayout" Target="../diagrams/layout1.xml"/><Relationship Id="rId9" Type="http://schemas.openxmlformats.org/officeDocument/2006/relationships/hyperlink" Target="https://thevab.com/insight/you-oughta-know" TargetMode="Externa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thevab.com/insight/you-oughta-know" TargetMode="External"/><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16.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hyperlink" Target="https://thevab.com/insight/you-oughta-know" TargetMode="External"/><Relationship Id="rId5" Type="http://schemas.openxmlformats.org/officeDocument/2006/relationships/diagramQuickStyle" Target="../diagrams/quickStyle3.xml"/><Relationship Id="rId10" Type="http://schemas.openxmlformats.org/officeDocument/2006/relationships/image" Target="../media/image53.png"/><Relationship Id="rId4" Type="http://schemas.openxmlformats.org/officeDocument/2006/relationships/diagramLayout" Target="../diagrams/layout3.xml"/><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hyperlink" Target="https://thevab.com/insight/credibility-crisis"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8" Type="http://schemas.openxmlformats.org/officeDocument/2006/relationships/hyperlink" Target="https://www.freewheel.com/wp-content/uploads/2023/11/FreeWheel_Council_Premium_Video_Checklist_11_2023.pdf?utm_source=redefining_premium&amp;utm_medium=web&amp;utm_campaign=fwc_vab_checklist" TargetMode="External"/><Relationship Id="rId3" Type="http://schemas.openxmlformats.org/officeDocument/2006/relationships/image" Target="../media/image16.png"/><Relationship Id="rId7" Type="http://schemas.openxmlformats.org/officeDocument/2006/relationships/hyperlink" Target="https://www.freewheel.com/insights/reports/redefining-premium-video-advertisin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hyperlink" Target="https://thevab.com/insight/what-is-tv" TargetMode="External"/><Relationship Id="rId18" Type="http://schemas.openxmlformats.org/officeDocument/2006/relationships/hyperlink" Target="https://thevab.com/insight/you-oughta-know" TargetMode="External"/><Relationship Id="rId3" Type="http://schemas.openxmlformats.org/officeDocument/2006/relationships/hyperlink" Target="https://thevab.com/insight/25-ways-tv-grows-brands" TargetMode="External"/><Relationship Id="rId7" Type="http://schemas.openxmlformats.org/officeDocument/2006/relationships/hyperlink" Target="https://thevab.com/insight/cinema-15-reasons" TargetMode="External"/><Relationship Id="rId12" Type="http://schemas.openxmlformats.org/officeDocument/2006/relationships/hyperlink" Target="https://thevab.com/insight/the-passion-of-the-cinema" TargetMode="External"/><Relationship Id="rId17" Type="http://schemas.openxmlformats.org/officeDocument/2006/relationships/hyperlink" Target="https://thevab.com/attribution-insights-hub" TargetMode="External"/><Relationship Id="rId2" Type="http://schemas.openxmlformats.org/officeDocument/2006/relationships/notesSlide" Target="../notesSlides/notesSlide14.xml"/><Relationship Id="rId16" Type="http://schemas.openxmlformats.org/officeDocument/2006/relationships/hyperlink" Target="https://thevab.com/team-board" TargetMode="External"/><Relationship Id="rId20"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2.png"/><Relationship Id="rId5" Type="http://schemas.openxmlformats.org/officeDocument/2006/relationships/hyperlink" Target="https://thevab.com/insight/setting-stage-2023" TargetMode="External"/><Relationship Id="rId15" Type="http://schemas.openxmlformats.org/officeDocument/2006/relationships/image" Target="../media/image64.jpeg"/><Relationship Id="rId10" Type="http://schemas.openxmlformats.org/officeDocument/2006/relationships/image" Target="../media/image16.png"/><Relationship Id="rId19"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hyperlink" Target="https://thevab.com/" TargetMode="External"/><Relationship Id="rId14" Type="http://schemas.openxmlformats.org/officeDocument/2006/relationships/image" Target="../media/image63.png"/></Relationships>
</file>

<file path=ppt/slides/_rels/slide1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hyperlink" Target="https://thevab.com/" TargetMode="Externa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6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chart" Target="../charts/chart1.xml"/><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7.png"/><Relationship Id="rId18" Type="http://schemas.openxmlformats.org/officeDocument/2006/relationships/image" Target="../media/image42.jpeg"/><Relationship Id="rId3" Type="http://schemas.openxmlformats.org/officeDocument/2006/relationships/image" Target="../media/image29.jpeg"/><Relationship Id="rId7" Type="http://schemas.openxmlformats.org/officeDocument/2006/relationships/image" Target="../media/image32.jpeg"/><Relationship Id="rId12" Type="http://schemas.openxmlformats.org/officeDocument/2006/relationships/image" Target="../media/image23.png"/><Relationship Id="rId17" Type="http://schemas.openxmlformats.org/officeDocument/2006/relationships/image" Target="../media/image41.jpeg"/><Relationship Id="rId2" Type="http://schemas.openxmlformats.org/officeDocument/2006/relationships/notesSlide" Target="../notesSlides/notesSlide5.xml"/><Relationship Id="rId16" Type="http://schemas.openxmlformats.org/officeDocument/2006/relationships/image" Target="../media/image40.jpeg"/><Relationship Id="rId1" Type="http://schemas.openxmlformats.org/officeDocument/2006/relationships/slideLayout" Target="../slideLayouts/slideLayout33.xml"/><Relationship Id="rId6" Type="http://schemas.openxmlformats.org/officeDocument/2006/relationships/image" Target="../media/image31.jpeg"/><Relationship Id="rId11" Type="http://schemas.openxmlformats.org/officeDocument/2006/relationships/image" Target="../media/image36.png"/><Relationship Id="rId5" Type="http://schemas.openxmlformats.org/officeDocument/2006/relationships/image" Target="../media/image30.jpeg"/><Relationship Id="rId15" Type="http://schemas.openxmlformats.org/officeDocument/2006/relationships/image" Target="../media/image39.jpeg"/><Relationship Id="rId10" Type="http://schemas.openxmlformats.org/officeDocument/2006/relationships/image" Target="../media/image35.jpeg"/><Relationship Id="rId4" Type="http://schemas.openxmlformats.org/officeDocument/2006/relationships/image" Target="../media/image16.png"/><Relationship Id="rId9" Type="http://schemas.openxmlformats.org/officeDocument/2006/relationships/image" Target="../media/image34.jpeg"/><Relationship Id="rId14" Type="http://schemas.openxmlformats.org/officeDocument/2006/relationships/image" Target="../media/image38.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3.xml"/><Relationship Id="rId6" Type="http://schemas.openxmlformats.org/officeDocument/2006/relationships/image" Target="../media/image37.png"/><Relationship Id="rId5" Type="http://schemas.openxmlformats.org/officeDocument/2006/relationships/image" Target="../media/image23.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5E83DE-ABA0-7949-16F6-70EE4D24A49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359399" y="-2"/>
            <a:ext cx="6832601" cy="6858001"/>
          </a:xfrm>
          <a:prstGeom prst="rect">
            <a:avLst/>
          </a:pr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1863753" y="0"/>
            <a:ext cx="3500699"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6" y="23167"/>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5359401" y="2666878"/>
            <a:ext cx="6832600" cy="4191122"/>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86872" y="3041178"/>
            <a:ext cx="5359397" cy="1945438"/>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j-ea"/>
                <a:cs typeface="+mj-cs"/>
              </a:rPr>
              <a:t>Marketing Success Strategies</a:t>
            </a:r>
            <a:endParaRPr kumimoji="0" lang="en-US" sz="3400" b="1" i="0" u="none" strike="noStrike" kern="1200" cap="none" spc="0" normalizeH="0" baseline="0" noProof="0">
              <a:ln>
                <a:noFill/>
              </a:ln>
              <a:solidFill>
                <a:srgbClr val="00BFF2"/>
              </a:solidFill>
              <a:effectLst/>
              <a:uLnTx/>
              <a:uFillTx/>
              <a:latin typeface="Helvetica" pitchFamily="2" charset="0"/>
              <a:ea typeface="+mj-ea"/>
              <a:cs typeface="+mj-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ED3C8D"/>
                </a:solidFill>
                <a:effectLst/>
                <a:uLnTx/>
                <a:uFillTx/>
                <a:latin typeface="Helvetica" pitchFamily="2" charset="0"/>
                <a:ea typeface="+mj-ea"/>
                <a:cs typeface="+mj-cs"/>
              </a:rPr>
              <a:t>#1: Prioritize Quality</a:t>
            </a:r>
            <a:br>
              <a:rPr kumimoji="0" lang="en-US" sz="3000" b="1" i="0" u="none" strike="noStrike" kern="1200" cap="none" spc="0" normalizeH="0" baseline="0" noProof="0">
                <a:ln>
                  <a:noFill/>
                </a:ln>
                <a:solidFill>
                  <a:srgbClr val="ED3C8D"/>
                </a:solidFill>
                <a:effectLst/>
                <a:uLnTx/>
                <a:uFillTx/>
                <a:latin typeface="Helvetica" pitchFamily="2" charset="0"/>
                <a:ea typeface="+mj-ea"/>
                <a:cs typeface="+mj-cs"/>
              </a:rPr>
            </a:br>
            <a:r>
              <a:rPr lang="en-US" sz="2000" b="1">
                <a:solidFill>
                  <a:prstClr val="white"/>
                </a:solidFill>
                <a:latin typeface="Helvetica" pitchFamily="2" charset="0"/>
              </a:rPr>
              <a:t>The importance of value when selecting video ad platforms</a:t>
            </a:r>
            <a:endParaRPr kumimoji="0" lang="en-US" sz="2400" b="1" i="0" u="none" strike="noStrike" kern="1200" cap="none" spc="0" normalizeH="0" baseline="0" noProof="0">
              <a:ln>
                <a:noFill/>
              </a:ln>
              <a:solidFill>
                <a:prstClr val="white"/>
              </a:solidFill>
              <a:effectLst/>
              <a:uLnTx/>
              <a:uFillTx/>
              <a:latin typeface="Helvetica" pitchFamily="2" charset="0"/>
              <a:ea typeface="+mj-ea"/>
              <a:cs typeface="+mj-cs"/>
            </a:endParaRPr>
          </a:p>
        </p:txBody>
      </p:sp>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6"/>
          <a:stretch>
            <a:fillRect/>
          </a:stretch>
        </p:blipFill>
        <p:spPr>
          <a:xfrm>
            <a:off x="531332" y="5696102"/>
            <a:ext cx="1996059" cy="857098"/>
          </a:xfrm>
          <a:prstGeom prst="rect">
            <a:avLst/>
          </a:prstGeom>
        </p:spPr>
      </p:pic>
      <p:pic>
        <p:nvPicPr>
          <p:cNvPr id="2" name="Picture 1">
            <a:extLst>
              <a:ext uri="{FF2B5EF4-FFF2-40B4-BE49-F238E27FC236}">
                <a16:creationId xmlns:a16="http://schemas.microsoft.com/office/drawing/2014/main" id="{BE3F3272-DC54-357E-C1F9-FC319678AEE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872" y="65325"/>
            <a:ext cx="1712662" cy="547231"/>
          </a:xfrm>
          <a:prstGeom prst="rect">
            <a:avLst/>
          </a:prstGeom>
          <a:ln w="28575">
            <a:solidFill>
              <a:srgbClr val="ED3C8D"/>
            </a:solidFill>
          </a:ln>
        </p:spPr>
      </p:pic>
      <p:pic>
        <p:nvPicPr>
          <p:cNvPr id="9" name="Picture 8" descr="A picture containing text&#10;&#10;Description automatically generated">
            <a:extLst>
              <a:ext uri="{FF2B5EF4-FFF2-40B4-BE49-F238E27FC236}">
                <a16:creationId xmlns:a16="http://schemas.microsoft.com/office/drawing/2014/main" id="{8D3E8533-311E-C68E-B0FE-33C333DC073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0877" y="1608344"/>
            <a:ext cx="2715959" cy="926146"/>
          </a:xfrm>
          <a:prstGeom prst="rect">
            <a:avLst/>
          </a:prstGeom>
          <a:ln w="12700">
            <a:solidFill>
              <a:srgbClr val="ED3C8D"/>
            </a:solidFill>
          </a:ln>
        </p:spPr>
      </p:pic>
    </p:spTree>
    <p:extLst>
      <p:ext uri="{BB962C8B-B14F-4D97-AF65-F5344CB8AC3E}">
        <p14:creationId xmlns:p14="http://schemas.microsoft.com/office/powerpoint/2010/main" val="1399556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52AD7-7F6F-4810-03DE-C115B33C9778}"/>
              </a:ext>
            </a:extLst>
          </p:cNvPr>
          <p:cNvSpPr>
            <a:spLocks noGrp="1" noRot="1" noMove="1" noResize="1" noEditPoints="1" noAdjustHandles="1" noChangeArrowheads="1" noChangeShapeType="1"/>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49383" y="388213"/>
            <a:ext cx="1194261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Engagement with high-quality, long-form premium</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video content </a:t>
            </a:r>
            <a:r>
              <a:rPr lang="en-US" sz="2600" b="1">
                <a:solidFill>
                  <a:srgbClr val="1B1464"/>
                </a:solidFill>
                <a:latin typeface="Helvetica" pitchFamily="2" charset="0"/>
              </a:rPr>
              <a:t>generates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higher ‘eyes on’ viewing than other digital and social channels</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8" name="TextBox 27">
            <a:extLst>
              <a:ext uri="{FF2B5EF4-FFF2-40B4-BE49-F238E27FC236}">
                <a16:creationId xmlns:a16="http://schemas.microsoft.com/office/drawing/2014/main" id="{2729335E-3A19-9B01-9145-2DEF2CE87ADB}"/>
              </a:ext>
            </a:extLst>
          </p:cNvPr>
          <p:cNvSpPr txBox="1"/>
          <p:nvPr/>
        </p:nvSpPr>
        <p:spPr>
          <a:xfrm>
            <a:off x="472447" y="6075942"/>
            <a:ext cx="11708793" cy="461665"/>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*NCM &amp; Lumen, ‘Cinema in the Media Mix,’ March 2023; Cinema attention is based on an in-theater second-by-second eye tracking study with Lumen Research conducted in November 2022; Linear TV &amp; CTV reflects platform norms from TVision data. In-Stream &amp; Social reflects digital norms from Attention Economy figures based on US Lumen mobile passive panel data. *In-Stream reflects the average of two platforms (2.6 secs &amp; 3.3 Secs). **Social reflects the average of two platforms (2.0 Secs &amp; 1.1 Secs).</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t>
            </a:r>
            <a:endParaRPr lang="en-US" sz="800"/>
          </a:p>
        </p:txBody>
      </p:sp>
      <p:sp>
        <p:nvSpPr>
          <p:cNvPr id="26" name="TextBox 25">
            <a:extLst>
              <a:ext uri="{FF2B5EF4-FFF2-40B4-BE49-F238E27FC236}">
                <a16:creationId xmlns:a16="http://schemas.microsoft.com/office/drawing/2014/main" id="{DBECE352-C11F-F989-0B0C-6C45A33CE270}"/>
              </a:ext>
            </a:extLst>
          </p:cNvPr>
          <p:cNvSpPr txBox="1"/>
          <p:nvPr/>
        </p:nvSpPr>
        <p:spPr>
          <a:xfrm>
            <a:off x="52572" y="1820254"/>
            <a:ext cx="12139428"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Avg. Seconds Viewed of :15 Ad by Platform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(Comparing second x second viewing via eye-tracking methodology*)</a:t>
            </a:r>
            <a:endParaRPr kumimoji="0" lang="en-US" sz="1200" b="0" i="0" u="none" strike="noStrike" kern="1200" cap="none" spc="0" normalizeH="0" baseline="0" noProof="0">
              <a:ln>
                <a:noFill/>
              </a:ln>
              <a:solidFill>
                <a:srgbClr val="1B1464"/>
              </a:solidFill>
              <a:effectLst/>
              <a:uLnTx/>
              <a:uFillTx/>
              <a:latin typeface="Calibri" panose="020F0502020204030204"/>
              <a:ea typeface="+mn-ea"/>
              <a:cs typeface="+mn-cs"/>
            </a:endParaRPr>
          </a:p>
        </p:txBody>
      </p:sp>
      <p:sp>
        <p:nvSpPr>
          <p:cNvPr id="45" name="Rectangle 44">
            <a:extLst>
              <a:ext uri="{FF2B5EF4-FFF2-40B4-BE49-F238E27FC236}">
                <a16:creationId xmlns:a16="http://schemas.microsoft.com/office/drawing/2014/main" id="{C43A7DAE-F8DC-96ED-7C62-AA0A465C9A88}"/>
              </a:ext>
            </a:extLst>
          </p:cNvPr>
          <p:cNvSpPr/>
          <p:nvPr/>
        </p:nvSpPr>
        <p:spPr>
          <a:xfrm>
            <a:off x="425254" y="3057613"/>
            <a:ext cx="5418856" cy="2818666"/>
          </a:xfrm>
          <a:prstGeom prst="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46" name="TextBox 45">
            <a:extLst>
              <a:ext uri="{FF2B5EF4-FFF2-40B4-BE49-F238E27FC236}">
                <a16:creationId xmlns:a16="http://schemas.microsoft.com/office/drawing/2014/main" id="{53BAB830-4A3E-79E7-77AF-9F3D12B6C483}"/>
              </a:ext>
            </a:extLst>
          </p:cNvPr>
          <p:cNvSpPr txBox="1"/>
          <p:nvPr/>
        </p:nvSpPr>
        <p:spPr>
          <a:xfrm>
            <a:off x="425255" y="2617229"/>
            <a:ext cx="54188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Light"/>
                <a:ea typeface="+mn-ea"/>
                <a:cs typeface="+mn-cs"/>
              </a:rPr>
              <a:t>Cinema, TV &amp; Streaming</a:t>
            </a:r>
          </a:p>
        </p:txBody>
      </p:sp>
      <p:sp>
        <p:nvSpPr>
          <p:cNvPr id="48" name="TextBox 47">
            <a:extLst>
              <a:ext uri="{FF2B5EF4-FFF2-40B4-BE49-F238E27FC236}">
                <a16:creationId xmlns:a16="http://schemas.microsoft.com/office/drawing/2014/main" id="{C5E0BAD0-9A3B-7AA5-CADF-F15FC360C757}"/>
              </a:ext>
            </a:extLst>
          </p:cNvPr>
          <p:cNvSpPr txBox="1"/>
          <p:nvPr/>
        </p:nvSpPr>
        <p:spPr>
          <a:xfrm>
            <a:off x="6355789" y="2617229"/>
            <a:ext cx="5418855"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27C6F2"/>
                </a:solidFill>
                <a:effectLst/>
                <a:uLnTx/>
                <a:uFillTx/>
                <a:latin typeface="Helvetica-Light"/>
                <a:ea typeface="+mn-ea"/>
                <a:cs typeface="+mn-cs"/>
              </a:rPr>
              <a:t>Digital &amp; Social</a:t>
            </a:r>
          </a:p>
        </p:txBody>
      </p:sp>
      <p:sp>
        <p:nvSpPr>
          <p:cNvPr id="54" name="Oval 53">
            <a:extLst>
              <a:ext uri="{FF2B5EF4-FFF2-40B4-BE49-F238E27FC236}">
                <a16:creationId xmlns:a16="http://schemas.microsoft.com/office/drawing/2014/main" id="{0C5362CE-4213-C133-0B33-F17CECAA0AE5}"/>
              </a:ext>
            </a:extLst>
          </p:cNvPr>
          <p:cNvSpPr/>
          <p:nvPr/>
        </p:nvSpPr>
        <p:spPr>
          <a:xfrm>
            <a:off x="592975" y="4028798"/>
            <a:ext cx="1455821" cy="1455821"/>
          </a:xfrm>
          <a:prstGeom prst="ellipse">
            <a:avLst/>
          </a:prstGeom>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Helvetica-Light"/>
                <a:ea typeface="+mn-ea"/>
                <a:cs typeface="+mn-cs"/>
              </a:rPr>
              <a:t>11.3</a:t>
            </a:r>
            <a:br>
              <a:rPr kumimoji="0" lang="en-US" sz="3200" b="1" i="0" u="none" strike="noStrike" kern="1200" cap="none" spc="0" normalizeH="0" baseline="0" noProof="0">
                <a:ln>
                  <a:noFill/>
                </a:ln>
                <a:solidFill>
                  <a:srgbClr val="FFFFFF"/>
                </a:solidFill>
                <a:effectLst/>
                <a:uLnTx/>
                <a:uFillTx/>
                <a:latin typeface="Helvetica-Light"/>
                <a:ea typeface="+mn-ea"/>
                <a:cs typeface="+mn-cs"/>
              </a:rPr>
            </a:br>
            <a:r>
              <a:rPr kumimoji="0" lang="en-US" sz="1800" b="0" i="0" u="none" strike="noStrike" kern="1200" cap="none" spc="0" normalizeH="0" baseline="0" noProof="0">
                <a:ln>
                  <a:noFill/>
                </a:ln>
                <a:solidFill>
                  <a:srgbClr val="FFFFFF"/>
                </a:solidFill>
                <a:effectLst/>
                <a:uLnTx/>
                <a:uFillTx/>
                <a:latin typeface="Helvetica-Light"/>
                <a:ea typeface="+mn-ea"/>
                <a:cs typeface="+mn-cs"/>
              </a:rPr>
              <a:t>Secs</a:t>
            </a:r>
            <a:endParaRPr kumimoji="0" lang="en-US" sz="3200" b="0" i="0" u="none" strike="noStrike" kern="1200" cap="none" spc="0" normalizeH="0" baseline="0" noProof="0">
              <a:ln>
                <a:noFill/>
              </a:ln>
              <a:solidFill>
                <a:srgbClr val="FFFFFF"/>
              </a:solidFill>
              <a:effectLst/>
              <a:uLnTx/>
              <a:uFillTx/>
              <a:latin typeface="Helvetica-Light"/>
              <a:ea typeface="+mn-ea"/>
              <a:cs typeface="+mn-cs"/>
            </a:endParaRPr>
          </a:p>
        </p:txBody>
      </p:sp>
      <p:sp>
        <p:nvSpPr>
          <p:cNvPr id="55" name="Oval 54">
            <a:extLst>
              <a:ext uri="{FF2B5EF4-FFF2-40B4-BE49-F238E27FC236}">
                <a16:creationId xmlns:a16="http://schemas.microsoft.com/office/drawing/2014/main" id="{3E25B6A9-4524-1E51-B6CF-0C14789EAA19}"/>
              </a:ext>
            </a:extLst>
          </p:cNvPr>
          <p:cNvSpPr/>
          <p:nvPr/>
        </p:nvSpPr>
        <p:spPr>
          <a:xfrm>
            <a:off x="2406772" y="4028798"/>
            <a:ext cx="1455821" cy="1455821"/>
          </a:xfrm>
          <a:prstGeom prst="ellipse">
            <a:avLst/>
          </a:prstGeom>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Helvetica-Light"/>
                <a:ea typeface="+mn-ea"/>
                <a:cs typeface="+mn-cs"/>
              </a:rPr>
              <a:t>7.4</a:t>
            </a:r>
            <a:br>
              <a:rPr kumimoji="0" lang="en-US" sz="3200" b="1" i="0" u="none" strike="noStrike" kern="1200" cap="none" spc="0" normalizeH="0" baseline="0" noProof="0">
                <a:ln>
                  <a:noFill/>
                </a:ln>
                <a:solidFill>
                  <a:srgbClr val="FFFFFF"/>
                </a:solidFill>
                <a:effectLst/>
                <a:uLnTx/>
                <a:uFillTx/>
                <a:latin typeface="Helvetica-Light"/>
                <a:ea typeface="+mn-ea"/>
                <a:cs typeface="+mn-cs"/>
              </a:rPr>
            </a:br>
            <a:r>
              <a:rPr kumimoji="0" lang="en-US" sz="1800" b="0" i="0" u="none" strike="noStrike" kern="1200" cap="none" spc="0" normalizeH="0" baseline="0" noProof="0">
                <a:ln>
                  <a:noFill/>
                </a:ln>
                <a:solidFill>
                  <a:srgbClr val="FFFFFF"/>
                </a:solidFill>
                <a:effectLst/>
                <a:uLnTx/>
                <a:uFillTx/>
                <a:latin typeface="Helvetica-Light"/>
                <a:ea typeface="+mn-ea"/>
                <a:cs typeface="+mn-cs"/>
              </a:rPr>
              <a:t>Secs</a:t>
            </a:r>
          </a:p>
        </p:txBody>
      </p:sp>
      <p:sp>
        <p:nvSpPr>
          <p:cNvPr id="57" name="Oval 56">
            <a:extLst>
              <a:ext uri="{FF2B5EF4-FFF2-40B4-BE49-F238E27FC236}">
                <a16:creationId xmlns:a16="http://schemas.microsoft.com/office/drawing/2014/main" id="{6742D59E-5605-BD8F-9E1F-F01314970951}"/>
              </a:ext>
            </a:extLst>
          </p:cNvPr>
          <p:cNvSpPr/>
          <p:nvPr/>
        </p:nvSpPr>
        <p:spPr>
          <a:xfrm>
            <a:off x="4233203" y="4028798"/>
            <a:ext cx="1455821" cy="1455821"/>
          </a:xfrm>
          <a:prstGeom prst="ellipse">
            <a:avLst/>
          </a:prstGeom>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Helvetica-Light"/>
                <a:ea typeface="+mn-ea"/>
                <a:cs typeface="+mn-cs"/>
              </a:rPr>
              <a:t>7.3</a:t>
            </a:r>
            <a:br>
              <a:rPr kumimoji="0" lang="en-US" sz="3200" b="1" i="0" u="none" strike="noStrike" kern="1200" cap="none" spc="0" normalizeH="0" baseline="0" noProof="0">
                <a:ln>
                  <a:noFill/>
                </a:ln>
                <a:solidFill>
                  <a:srgbClr val="FFFFFF"/>
                </a:solidFill>
                <a:effectLst/>
                <a:uLnTx/>
                <a:uFillTx/>
                <a:latin typeface="Helvetica-Light"/>
                <a:ea typeface="+mn-ea"/>
                <a:cs typeface="+mn-cs"/>
              </a:rPr>
            </a:br>
            <a:r>
              <a:rPr kumimoji="0" lang="en-US" sz="1800" b="0" i="0" u="none" strike="noStrike" kern="1200" cap="none" spc="0" normalizeH="0" baseline="0" noProof="0">
                <a:ln>
                  <a:noFill/>
                </a:ln>
                <a:solidFill>
                  <a:srgbClr val="FFFFFF"/>
                </a:solidFill>
                <a:effectLst/>
                <a:uLnTx/>
                <a:uFillTx/>
                <a:latin typeface="Helvetica-Light"/>
                <a:ea typeface="+mn-ea"/>
                <a:cs typeface="+mn-cs"/>
              </a:rPr>
              <a:t>Secs</a:t>
            </a:r>
          </a:p>
        </p:txBody>
      </p:sp>
      <p:sp>
        <p:nvSpPr>
          <p:cNvPr id="58" name="TextBox 57">
            <a:extLst>
              <a:ext uri="{FF2B5EF4-FFF2-40B4-BE49-F238E27FC236}">
                <a16:creationId xmlns:a16="http://schemas.microsoft.com/office/drawing/2014/main" id="{1BD1D38E-F3C8-014A-F342-B406ACB720F6}"/>
              </a:ext>
            </a:extLst>
          </p:cNvPr>
          <p:cNvSpPr txBox="1"/>
          <p:nvPr/>
        </p:nvSpPr>
        <p:spPr>
          <a:xfrm>
            <a:off x="535830" y="3558426"/>
            <a:ext cx="15701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ED3C8D"/>
                </a:solidFill>
                <a:effectLst/>
                <a:uLnTx/>
                <a:uFillTx/>
                <a:latin typeface="Helvetica-Light"/>
                <a:ea typeface="+mn-ea"/>
                <a:cs typeface="+mn-cs"/>
              </a:rPr>
              <a:t>Cinema</a:t>
            </a:r>
          </a:p>
        </p:txBody>
      </p:sp>
      <p:sp>
        <p:nvSpPr>
          <p:cNvPr id="59" name="TextBox 58">
            <a:extLst>
              <a:ext uri="{FF2B5EF4-FFF2-40B4-BE49-F238E27FC236}">
                <a16:creationId xmlns:a16="http://schemas.microsoft.com/office/drawing/2014/main" id="{E3AA40EB-0F82-4CD4-0B8D-015AE8C17DF8}"/>
              </a:ext>
            </a:extLst>
          </p:cNvPr>
          <p:cNvSpPr txBox="1"/>
          <p:nvPr/>
        </p:nvSpPr>
        <p:spPr>
          <a:xfrm>
            <a:off x="2349628" y="3558426"/>
            <a:ext cx="15701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ED3C8D"/>
                </a:solidFill>
                <a:effectLst/>
                <a:uLnTx/>
                <a:uFillTx/>
                <a:latin typeface="Helvetica-Light"/>
                <a:ea typeface="+mn-ea"/>
                <a:cs typeface="+mn-cs"/>
              </a:rPr>
              <a:t>Linear TV</a:t>
            </a:r>
          </a:p>
        </p:txBody>
      </p:sp>
      <p:sp>
        <p:nvSpPr>
          <p:cNvPr id="60" name="TextBox 59">
            <a:extLst>
              <a:ext uri="{FF2B5EF4-FFF2-40B4-BE49-F238E27FC236}">
                <a16:creationId xmlns:a16="http://schemas.microsoft.com/office/drawing/2014/main" id="{868D09B1-40B3-83F8-5535-FAD16E238912}"/>
              </a:ext>
            </a:extLst>
          </p:cNvPr>
          <p:cNvSpPr txBox="1"/>
          <p:nvPr/>
        </p:nvSpPr>
        <p:spPr>
          <a:xfrm>
            <a:off x="4176058" y="3558426"/>
            <a:ext cx="157010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ED3C8D"/>
                </a:solidFill>
                <a:effectLst/>
                <a:uLnTx/>
                <a:uFillTx/>
                <a:latin typeface="Helvetica-Light"/>
                <a:ea typeface="+mn-ea"/>
                <a:cs typeface="+mn-cs"/>
              </a:rPr>
              <a:t>CTV</a:t>
            </a:r>
          </a:p>
        </p:txBody>
      </p:sp>
      <p:sp>
        <p:nvSpPr>
          <p:cNvPr id="3" name="Rectangle 2">
            <a:extLst>
              <a:ext uri="{FF2B5EF4-FFF2-40B4-BE49-F238E27FC236}">
                <a16:creationId xmlns:a16="http://schemas.microsoft.com/office/drawing/2014/main" id="{24B3A162-C0FC-54E5-8806-1061409D7012}"/>
              </a:ext>
            </a:extLst>
          </p:cNvPr>
          <p:cNvSpPr>
            <a:spLocks/>
          </p:cNvSpPr>
          <p:nvPr/>
        </p:nvSpPr>
        <p:spPr>
          <a:xfrm>
            <a:off x="6355789" y="3052901"/>
            <a:ext cx="5418856" cy="2818666"/>
          </a:xfrm>
          <a:prstGeom prst="rect">
            <a:avLst/>
          </a:prstGeom>
          <a:solidFill>
            <a:schemeClr val="bg1"/>
          </a:solidFill>
          <a:ln w="28575">
            <a:solidFill>
              <a:srgbClr val="27C6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045" name="Oval 1044">
            <a:extLst>
              <a:ext uri="{FF2B5EF4-FFF2-40B4-BE49-F238E27FC236}">
                <a16:creationId xmlns:a16="http://schemas.microsoft.com/office/drawing/2014/main" id="{C42A34B8-709B-19D3-049C-F2201D48DBA1}"/>
              </a:ext>
            </a:extLst>
          </p:cNvPr>
          <p:cNvSpPr/>
          <p:nvPr/>
        </p:nvSpPr>
        <p:spPr>
          <a:xfrm>
            <a:off x="6543901" y="4090690"/>
            <a:ext cx="1332037" cy="1332037"/>
          </a:xfrm>
          <a:prstGeom prst="ellipse">
            <a:avLst/>
          </a:prstGeom>
          <a:solidFill>
            <a:srgbClr val="27C6F2"/>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Helvetica-Light"/>
                <a:ea typeface="+mn-ea"/>
                <a:cs typeface="+mn-cs"/>
              </a:rPr>
              <a:t>3.0</a:t>
            </a:r>
            <a:br>
              <a:rPr kumimoji="0" lang="en-US" sz="3200" b="1" i="0" u="none" strike="noStrike" kern="1200" cap="none" spc="0" normalizeH="0" baseline="0" noProof="0">
                <a:ln>
                  <a:noFill/>
                </a:ln>
                <a:solidFill>
                  <a:srgbClr val="FFFFFF"/>
                </a:solidFill>
                <a:effectLst/>
                <a:uLnTx/>
                <a:uFillTx/>
                <a:latin typeface="Helvetica-Light"/>
                <a:ea typeface="+mn-ea"/>
                <a:cs typeface="+mn-cs"/>
              </a:rPr>
            </a:br>
            <a:r>
              <a:rPr kumimoji="0" lang="en-US" sz="1800" b="0" i="0" u="none" strike="noStrike" kern="1200" cap="none" spc="0" normalizeH="0" baseline="0" noProof="0">
                <a:ln>
                  <a:noFill/>
                </a:ln>
                <a:solidFill>
                  <a:srgbClr val="FFFFFF"/>
                </a:solidFill>
                <a:effectLst/>
                <a:uLnTx/>
                <a:uFillTx/>
                <a:latin typeface="Helvetica-Light"/>
                <a:ea typeface="+mn-ea"/>
                <a:cs typeface="+mn-cs"/>
              </a:rPr>
              <a:t>Secs</a:t>
            </a:r>
            <a:endParaRPr kumimoji="0" lang="en-US" sz="32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048" name="TextBox 1047">
            <a:extLst>
              <a:ext uri="{FF2B5EF4-FFF2-40B4-BE49-F238E27FC236}">
                <a16:creationId xmlns:a16="http://schemas.microsoft.com/office/drawing/2014/main" id="{7A1D2D77-B2FE-3EEF-5C85-6A5B7F916C88}"/>
              </a:ext>
            </a:extLst>
          </p:cNvPr>
          <p:cNvSpPr txBox="1"/>
          <p:nvPr/>
        </p:nvSpPr>
        <p:spPr>
          <a:xfrm>
            <a:off x="6543901" y="3558426"/>
            <a:ext cx="133203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7C6F2"/>
                </a:solidFill>
                <a:effectLst/>
                <a:uLnTx/>
                <a:uFillTx/>
                <a:latin typeface="Helvetica-Light"/>
                <a:ea typeface="+mn-ea"/>
                <a:cs typeface="+mn-cs"/>
              </a:rPr>
              <a:t>In-Stream</a:t>
            </a:r>
            <a:r>
              <a:rPr kumimoji="0" lang="en-US" sz="1800" b="0" i="0" u="none" strike="noStrike" kern="1200" cap="none" spc="0" normalizeH="0" baseline="0" noProof="0">
                <a:ln>
                  <a:noFill/>
                </a:ln>
                <a:solidFill>
                  <a:srgbClr val="27C6F2"/>
                </a:solidFill>
                <a:effectLst/>
                <a:uLnTx/>
                <a:uFillTx/>
                <a:latin typeface="Helvetica-Light"/>
                <a:ea typeface="+mn-ea"/>
                <a:cs typeface="+mn-cs"/>
              </a:rPr>
              <a:t>*</a:t>
            </a:r>
          </a:p>
        </p:txBody>
      </p:sp>
      <p:sp>
        <p:nvSpPr>
          <p:cNvPr id="1046" name="Oval 1045">
            <a:extLst>
              <a:ext uri="{FF2B5EF4-FFF2-40B4-BE49-F238E27FC236}">
                <a16:creationId xmlns:a16="http://schemas.microsoft.com/office/drawing/2014/main" id="{C8F244C9-101A-D321-3592-2D450DFAA0E3}"/>
              </a:ext>
            </a:extLst>
          </p:cNvPr>
          <p:cNvSpPr/>
          <p:nvPr/>
        </p:nvSpPr>
        <p:spPr>
          <a:xfrm>
            <a:off x="8399199" y="4090690"/>
            <a:ext cx="1332037" cy="1332037"/>
          </a:xfrm>
          <a:prstGeom prst="ellipse">
            <a:avLst/>
          </a:prstGeom>
          <a:solidFill>
            <a:srgbClr val="27C6F2"/>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Helvetica-Light"/>
                <a:ea typeface="+mn-ea"/>
                <a:cs typeface="+mn-cs"/>
              </a:rPr>
              <a:t>2.4</a:t>
            </a:r>
            <a:br>
              <a:rPr kumimoji="0" lang="en-US" sz="3200" b="1" i="0" u="none" strike="noStrike" kern="1200" cap="none" spc="0" normalizeH="0" baseline="0" noProof="0">
                <a:ln>
                  <a:noFill/>
                </a:ln>
                <a:solidFill>
                  <a:srgbClr val="FFFFFF"/>
                </a:solidFill>
                <a:effectLst/>
                <a:uLnTx/>
                <a:uFillTx/>
                <a:latin typeface="Helvetica-Light"/>
                <a:ea typeface="+mn-ea"/>
                <a:cs typeface="+mn-cs"/>
              </a:rPr>
            </a:br>
            <a:r>
              <a:rPr kumimoji="0" lang="en-US" sz="1800" b="0" i="0" u="none" strike="noStrike" kern="1200" cap="none" spc="0" normalizeH="0" baseline="0" noProof="0">
                <a:ln>
                  <a:noFill/>
                </a:ln>
                <a:solidFill>
                  <a:srgbClr val="FFFFFF"/>
                </a:solidFill>
                <a:effectLst/>
                <a:uLnTx/>
                <a:uFillTx/>
                <a:latin typeface="Helvetica-Light"/>
                <a:ea typeface="+mn-ea"/>
                <a:cs typeface="+mn-cs"/>
              </a:rPr>
              <a:t>Secs</a:t>
            </a:r>
          </a:p>
        </p:txBody>
      </p:sp>
      <p:sp>
        <p:nvSpPr>
          <p:cNvPr id="1049" name="TextBox 1048">
            <a:extLst>
              <a:ext uri="{FF2B5EF4-FFF2-40B4-BE49-F238E27FC236}">
                <a16:creationId xmlns:a16="http://schemas.microsoft.com/office/drawing/2014/main" id="{AC923BF2-4D0D-0DBF-6C11-0B14649F7A8D}"/>
              </a:ext>
            </a:extLst>
          </p:cNvPr>
          <p:cNvSpPr txBox="1"/>
          <p:nvPr/>
        </p:nvSpPr>
        <p:spPr>
          <a:xfrm>
            <a:off x="8399198" y="3558426"/>
            <a:ext cx="133203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7C6F2"/>
                </a:solidFill>
                <a:effectLst/>
                <a:uLnTx/>
                <a:uFillTx/>
                <a:latin typeface="Helvetica-Light"/>
                <a:ea typeface="+mn-ea"/>
                <a:cs typeface="+mn-cs"/>
              </a:rPr>
              <a:t>In-Article</a:t>
            </a:r>
          </a:p>
        </p:txBody>
      </p:sp>
      <p:sp>
        <p:nvSpPr>
          <p:cNvPr id="1047" name="Oval 1046">
            <a:extLst>
              <a:ext uri="{FF2B5EF4-FFF2-40B4-BE49-F238E27FC236}">
                <a16:creationId xmlns:a16="http://schemas.microsoft.com/office/drawing/2014/main" id="{ED0D676B-0815-C836-BA0C-8C0DB6FCAC3C}"/>
              </a:ext>
            </a:extLst>
          </p:cNvPr>
          <p:cNvSpPr/>
          <p:nvPr/>
        </p:nvSpPr>
        <p:spPr>
          <a:xfrm>
            <a:off x="10254497" y="4090690"/>
            <a:ext cx="1332037" cy="1332037"/>
          </a:xfrm>
          <a:prstGeom prst="ellipse">
            <a:avLst/>
          </a:prstGeom>
          <a:solidFill>
            <a:srgbClr val="27C6F2"/>
          </a:solidFill>
          <a:ln>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FFFF"/>
                </a:solidFill>
                <a:effectLst/>
                <a:uLnTx/>
                <a:uFillTx/>
                <a:latin typeface="Helvetica-Light"/>
                <a:ea typeface="+mn-ea"/>
                <a:cs typeface="+mn-cs"/>
              </a:rPr>
              <a:t>1.6</a:t>
            </a:r>
            <a:br>
              <a:rPr kumimoji="0" lang="en-US" sz="3200" b="1" i="0" u="none" strike="noStrike" kern="1200" cap="none" spc="0" normalizeH="0" baseline="0" noProof="0">
                <a:ln>
                  <a:noFill/>
                </a:ln>
                <a:solidFill>
                  <a:srgbClr val="FFFFFF"/>
                </a:solidFill>
                <a:effectLst/>
                <a:uLnTx/>
                <a:uFillTx/>
                <a:latin typeface="Helvetica-Light"/>
                <a:ea typeface="+mn-ea"/>
                <a:cs typeface="+mn-cs"/>
              </a:rPr>
            </a:br>
            <a:r>
              <a:rPr kumimoji="0" lang="en-US" sz="1800" b="0" i="0" u="none" strike="noStrike" kern="1200" cap="none" spc="0" normalizeH="0" baseline="0" noProof="0">
                <a:ln>
                  <a:noFill/>
                </a:ln>
                <a:solidFill>
                  <a:srgbClr val="FFFFFF"/>
                </a:solidFill>
                <a:effectLst/>
                <a:uLnTx/>
                <a:uFillTx/>
                <a:latin typeface="Helvetica-Light"/>
                <a:ea typeface="+mn-ea"/>
                <a:cs typeface="+mn-cs"/>
              </a:rPr>
              <a:t>Secs</a:t>
            </a:r>
          </a:p>
        </p:txBody>
      </p:sp>
      <p:sp>
        <p:nvSpPr>
          <p:cNvPr id="1050" name="TextBox 1049">
            <a:extLst>
              <a:ext uri="{FF2B5EF4-FFF2-40B4-BE49-F238E27FC236}">
                <a16:creationId xmlns:a16="http://schemas.microsoft.com/office/drawing/2014/main" id="{BDA73BDF-A571-E8FC-38F3-C2F6E145C12B}"/>
              </a:ext>
            </a:extLst>
          </p:cNvPr>
          <p:cNvSpPr txBox="1"/>
          <p:nvPr/>
        </p:nvSpPr>
        <p:spPr>
          <a:xfrm>
            <a:off x="10403003" y="3558426"/>
            <a:ext cx="103502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7C6F2"/>
                </a:solidFill>
                <a:effectLst/>
                <a:uLnTx/>
                <a:uFillTx/>
                <a:latin typeface="Helvetica-Light"/>
                <a:ea typeface="+mn-ea"/>
                <a:cs typeface="+mn-cs"/>
              </a:rPr>
              <a:t>Social</a:t>
            </a:r>
            <a:r>
              <a:rPr kumimoji="0" lang="en-US" sz="1800" b="0" i="0" u="none" strike="noStrike" kern="1200" cap="none" spc="0" normalizeH="0" baseline="0" noProof="0">
                <a:ln>
                  <a:noFill/>
                </a:ln>
                <a:solidFill>
                  <a:srgbClr val="27C6F2"/>
                </a:solidFill>
                <a:effectLst/>
                <a:uLnTx/>
                <a:uFillTx/>
                <a:latin typeface="Helvetica-Light"/>
                <a:ea typeface="+mn-ea"/>
                <a:cs typeface="+mn-cs"/>
              </a:rPr>
              <a:t>**</a:t>
            </a:r>
          </a:p>
        </p:txBody>
      </p:sp>
    </p:spTree>
    <p:extLst>
      <p:ext uri="{BB962C8B-B14F-4D97-AF65-F5344CB8AC3E}">
        <p14:creationId xmlns:p14="http://schemas.microsoft.com/office/powerpoint/2010/main" val="374618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4040C3-4B3A-7DC3-6CA8-97B80A0B274E}"/>
              </a:ext>
            </a:extLst>
          </p:cNvPr>
          <p:cNvSpPr/>
          <p:nvPr/>
        </p:nvSpPr>
        <p:spPr>
          <a:xfrm>
            <a:off x="7048500" y="1424886"/>
            <a:ext cx="5143500" cy="5395916"/>
          </a:xfrm>
          <a:prstGeom prst="rect">
            <a:avLst/>
          </a:prstGeom>
          <a:solidFill>
            <a:srgbClr val="1B146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A1E0FA9A-3AE4-B7CA-A351-1A5485106D36}"/>
              </a:ext>
            </a:extLst>
          </p:cNvPr>
          <p:cNvSpPr/>
          <p:nvPr/>
        </p:nvSpPr>
        <p:spPr>
          <a:xfrm>
            <a:off x="235989" y="363756"/>
            <a:ext cx="118613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Research has </a:t>
            </a:r>
            <a:r>
              <a:rPr lang="en-US" sz="2600" b="1">
                <a:solidFill>
                  <a:srgbClr val="1F1A62"/>
                </a:solidFill>
                <a:latin typeface="Helvetica" panose="020B0403020202020204" pitchFamily="34" charset="0"/>
              </a:rPr>
              <a:t>shown that ad placements in premium video </a:t>
            </a:r>
            <a:r>
              <a:rPr kumimoji="0" lang="en-US" sz="2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creates higher quality ad impressions and drives results across the consumer journey</a:t>
            </a:r>
            <a:endParaRPr kumimoji="0" lang="en-US" sz="2600" b="1"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pic>
        <p:nvPicPr>
          <p:cNvPr id="7" name="Picture 6">
            <a:hlinkClick r:id="rId2"/>
            <a:extLst>
              <a:ext uri="{FF2B5EF4-FFF2-40B4-BE49-F238E27FC236}">
                <a16:creationId xmlns:a16="http://schemas.microsoft.com/office/drawing/2014/main" id="{22D3F034-7B83-D2F3-4996-A4069D9447A8}"/>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7583333" y="3050219"/>
            <a:ext cx="4073834" cy="3006359"/>
          </a:xfrm>
          <a:prstGeom prst="rect">
            <a:avLst/>
          </a:prstGeom>
          <a:ln w="28575">
            <a:solidFill>
              <a:srgbClr val="ED3C8D"/>
            </a:solidFill>
          </a:ln>
        </p:spPr>
      </p:pic>
      <p:sp>
        <p:nvSpPr>
          <p:cNvPr id="3" name="TextBox 2">
            <a:extLst>
              <a:ext uri="{FF2B5EF4-FFF2-40B4-BE49-F238E27FC236}">
                <a16:creationId xmlns:a16="http://schemas.microsoft.com/office/drawing/2014/main" id="{D235406D-FF84-8A54-E280-D7B7C607B83D}"/>
              </a:ext>
            </a:extLst>
          </p:cNvPr>
          <p:cNvSpPr txBox="1"/>
          <p:nvPr/>
        </p:nvSpPr>
        <p:spPr>
          <a:xfrm>
            <a:off x="304220" y="1618786"/>
            <a:ext cx="6485319" cy="461665"/>
          </a:xfrm>
          <a:prstGeom prst="rect">
            <a:avLst/>
          </a:prstGeom>
          <a:solidFill>
            <a:srgbClr val="ED3C8D"/>
          </a:solidFill>
          <a:ln>
            <a:solidFill>
              <a:srgbClr val="1B146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Reasons why all impressions aren’t equal</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4" name="TextBox 3">
            <a:extLst>
              <a:ext uri="{FF2B5EF4-FFF2-40B4-BE49-F238E27FC236}">
                <a16:creationId xmlns:a16="http://schemas.microsoft.com/office/drawing/2014/main" id="{5617B87E-1678-7544-FED1-96A09D3FA248}"/>
              </a:ext>
            </a:extLst>
          </p:cNvPr>
          <p:cNvSpPr txBox="1"/>
          <p:nvPr/>
        </p:nvSpPr>
        <p:spPr>
          <a:xfrm>
            <a:off x="309880" y="2339419"/>
            <a:ext cx="3027679" cy="461665"/>
          </a:xfrm>
          <a:prstGeom prst="rect">
            <a:avLst/>
          </a:prstGeom>
          <a:solidFill>
            <a:srgbClr val="1B1464"/>
          </a:solidFill>
          <a:ln>
            <a:solidFill>
              <a:srgbClr val="1B1464"/>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Dwell Time </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5" name="TextBox 4">
            <a:extLst>
              <a:ext uri="{FF2B5EF4-FFF2-40B4-BE49-F238E27FC236}">
                <a16:creationId xmlns:a16="http://schemas.microsoft.com/office/drawing/2014/main" id="{C5AC8F29-B170-5602-4188-F7A8A940E57E}"/>
              </a:ext>
            </a:extLst>
          </p:cNvPr>
          <p:cNvSpPr txBox="1"/>
          <p:nvPr/>
        </p:nvSpPr>
        <p:spPr>
          <a:xfrm>
            <a:off x="3767520" y="2339419"/>
            <a:ext cx="3027679" cy="461665"/>
          </a:xfrm>
          <a:prstGeom prst="rect">
            <a:avLst/>
          </a:prstGeom>
          <a:solidFill>
            <a:srgbClr val="1B1464"/>
          </a:solidFill>
          <a:ln>
            <a:solidFill>
              <a:srgbClr val="1B1464"/>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Attention Levels</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F3C9367F-29B3-BA6C-48A2-5ADCA3C7B98C}"/>
              </a:ext>
            </a:extLst>
          </p:cNvPr>
          <p:cNvSpPr txBox="1"/>
          <p:nvPr/>
        </p:nvSpPr>
        <p:spPr>
          <a:xfrm>
            <a:off x="315422" y="3100937"/>
            <a:ext cx="3027679" cy="461665"/>
          </a:xfrm>
          <a:prstGeom prst="rect">
            <a:avLst/>
          </a:prstGeom>
          <a:solidFill>
            <a:srgbClr val="1B1464"/>
          </a:solidFill>
          <a:ln>
            <a:solidFill>
              <a:srgbClr val="1B1464"/>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Viewability</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94DC790C-75A1-FC83-3A44-EDC5AB4FA095}"/>
              </a:ext>
            </a:extLst>
          </p:cNvPr>
          <p:cNvSpPr txBox="1"/>
          <p:nvPr/>
        </p:nvSpPr>
        <p:spPr>
          <a:xfrm>
            <a:off x="3773062" y="3100937"/>
            <a:ext cx="3027679" cy="461665"/>
          </a:xfrm>
          <a:prstGeom prst="rect">
            <a:avLst/>
          </a:prstGeom>
          <a:solidFill>
            <a:srgbClr val="1B1464"/>
          </a:solidFill>
          <a:ln>
            <a:solidFill>
              <a:srgbClr val="1B1464"/>
            </a:solidFill>
          </a:ln>
        </p:spPr>
        <p:txBody>
          <a:bodyPr wrap="square"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Screen Size</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0F52E7CD-F02F-920A-3DB3-644194653930}"/>
              </a:ext>
            </a:extLst>
          </p:cNvPr>
          <p:cNvSpPr txBox="1"/>
          <p:nvPr/>
        </p:nvSpPr>
        <p:spPr>
          <a:xfrm>
            <a:off x="315422" y="3856200"/>
            <a:ext cx="3027679" cy="461665"/>
          </a:xfrm>
          <a:prstGeom prst="rect">
            <a:avLst/>
          </a:prstGeom>
          <a:solidFill>
            <a:srgbClr val="1B1464"/>
          </a:solidFill>
          <a:ln>
            <a:solidFill>
              <a:srgbClr val="1B146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Screen Coverage</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D11036C1-2A79-FC9A-7C13-E381FAADC279}"/>
              </a:ext>
            </a:extLst>
          </p:cNvPr>
          <p:cNvSpPr txBox="1"/>
          <p:nvPr/>
        </p:nvSpPr>
        <p:spPr>
          <a:xfrm>
            <a:off x="3773062" y="3856200"/>
            <a:ext cx="3027679" cy="461665"/>
          </a:xfrm>
          <a:prstGeom prst="rect">
            <a:avLst/>
          </a:prstGeom>
          <a:solidFill>
            <a:srgbClr val="1B1464"/>
          </a:solidFill>
          <a:ln>
            <a:solidFill>
              <a:srgbClr val="1B146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Ad Size</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E9C350CE-5AFC-B63B-4526-8AAB156BCEC7}"/>
              </a:ext>
            </a:extLst>
          </p:cNvPr>
          <p:cNvSpPr txBox="1"/>
          <p:nvPr/>
        </p:nvSpPr>
        <p:spPr>
          <a:xfrm>
            <a:off x="309880" y="4617718"/>
            <a:ext cx="3027679" cy="461665"/>
          </a:xfrm>
          <a:prstGeom prst="rect">
            <a:avLst/>
          </a:prstGeom>
          <a:solidFill>
            <a:srgbClr val="1B1464"/>
          </a:solidFill>
          <a:ln>
            <a:solidFill>
              <a:srgbClr val="1B146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Premium Content</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5" name="TextBox 14">
            <a:extLst>
              <a:ext uri="{FF2B5EF4-FFF2-40B4-BE49-F238E27FC236}">
                <a16:creationId xmlns:a16="http://schemas.microsoft.com/office/drawing/2014/main" id="{AF1D4649-9466-FF8E-F234-393101F333C6}"/>
              </a:ext>
            </a:extLst>
          </p:cNvPr>
          <p:cNvSpPr txBox="1"/>
          <p:nvPr/>
        </p:nvSpPr>
        <p:spPr>
          <a:xfrm>
            <a:off x="3767520" y="4617718"/>
            <a:ext cx="3027679" cy="461665"/>
          </a:xfrm>
          <a:prstGeom prst="rect">
            <a:avLst/>
          </a:prstGeom>
          <a:solidFill>
            <a:srgbClr val="1B1464"/>
          </a:solidFill>
          <a:ln>
            <a:solidFill>
              <a:srgbClr val="1B1464"/>
            </a:solidFill>
          </a:ln>
        </p:spPr>
        <p:txBody>
          <a:bodyPr wrap="square">
            <a:spAutoFit/>
          </a:bodyPr>
          <a:lstStyle>
            <a:defPPr>
              <a:defRPr lang="en-US"/>
            </a:defPPr>
            <a:lvl1pPr marR="0" lvl="0" indent="0" algn="ctr" fontAlgn="auto">
              <a:lnSpc>
                <a:spcPct val="100000"/>
              </a:lnSpc>
              <a:spcBef>
                <a:spcPts val="0"/>
              </a:spcBef>
              <a:spcAft>
                <a:spcPts val="0"/>
              </a:spcAft>
              <a:buClrTx/>
              <a:buSzTx/>
              <a:buFontTx/>
              <a:buNone/>
              <a:tabLst/>
              <a:defRPr kumimoji="0" sz="2400" b="1" i="0" u="none" strike="noStrike" cap="none" spc="0" normalizeH="0" baseline="0">
                <a:ln>
                  <a:noFill/>
                </a:ln>
                <a:solidFill>
                  <a:prstClr val="white"/>
                </a:solidFill>
                <a:effectLst/>
                <a:uLnTx/>
                <a:uFillTx/>
                <a:latin typeface="Helvetica" panose="020B0403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Context </a:t>
            </a:r>
          </a:p>
        </p:txBody>
      </p:sp>
      <p:sp>
        <p:nvSpPr>
          <p:cNvPr id="16" name="TextBox 15">
            <a:extLst>
              <a:ext uri="{FF2B5EF4-FFF2-40B4-BE49-F238E27FC236}">
                <a16:creationId xmlns:a16="http://schemas.microsoft.com/office/drawing/2014/main" id="{79168968-913F-1DD0-8E11-5FCF549F25B7}"/>
              </a:ext>
            </a:extLst>
          </p:cNvPr>
          <p:cNvSpPr txBox="1"/>
          <p:nvPr/>
        </p:nvSpPr>
        <p:spPr>
          <a:xfrm>
            <a:off x="309880" y="5379236"/>
            <a:ext cx="3027679" cy="461665"/>
          </a:xfrm>
          <a:prstGeom prst="rect">
            <a:avLst/>
          </a:prstGeom>
          <a:solidFill>
            <a:srgbClr val="1B1464"/>
          </a:solidFill>
          <a:ln>
            <a:solidFill>
              <a:srgbClr val="1B146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Sound</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7" name="TextBox 16">
            <a:extLst>
              <a:ext uri="{FF2B5EF4-FFF2-40B4-BE49-F238E27FC236}">
                <a16:creationId xmlns:a16="http://schemas.microsoft.com/office/drawing/2014/main" id="{D0F30980-AA56-A1C7-DDC7-D94743AAEFE3}"/>
              </a:ext>
            </a:extLst>
          </p:cNvPr>
          <p:cNvSpPr txBox="1"/>
          <p:nvPr/>
        </p:nvSpPr>
        <p:spPr>
          <a:xfrm>
            <a:off x="3767520" y="5379236"/>
            <a:ext cx="3027679" cy="461665"/>
          </a:xfrm>
          <a:prstGeom prst="rect">
            <a:avLst/>
          </a:prstGeom>
          <a:solidFill>
            <a:srgbClr val="1B1464"/>
          </a:solidFill>
          <a:ln>
            <a:solidFill>
              <a:srgbClr val="1B1464"/>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Creative</a:t>
            </a:r>
            <a:endParaRPr kumimoji="0" lang="en-US" sz="16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4B9DF521-C757-65ED-D76A-4B59E02CEB6A}"/>
              </a:ext>
            </a:extLst>
          </p:cNvPr>
          <p:cNvSpPr txBox="1"/>
          <p:nvPr/>
        </p:nvSpPr>
        <p:spPr>
          <a:xfrm>
            <a:off x="483207" y="6170738"/>
            <a:ext cx="6565291"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Notes: Dwell Time means the amount of time an ad is watched. Cinema was not measured within the analyses included within ‘You Oughta Know.’ </a:t>
            </a:r>
          </a:p>
        </p:txBody>
      </p:sp>
      <p:pic>
        <p:nvPicPr>
          <p:cNvPr id="19" name="Picture 18">
            <a:extLst>
              <a:ext uri="{FF2B5EF4-FFF2-40B4-BE49-F238E27FC236}">
                <a16:creationId xmlns:a16="http://schemas.microsoft.com/office/drawing/2014/main" id="{0D2DA30E-7416-7AE7-8D93-30481E7F472B}"/>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8" y="6507894"/>
            <a:ext cx="11708793" cy="350107"/>
          </a:xfrm>
          <a:prstGeom prst="rect">
            <a:avLst/>
          </a:prstGeom>
        </p:spPr>
      </p:pic>
      <p:sp>
        <p:nvSpPr>
          <p:cNvPr id="20" name="Slide Number Placeholder 5">
            <a:extLst>
              <a:ext uri="{FF2B5EF4-FFF2-40B4-BE49-F238E27FC236}">
                <a16:creationId xmlns:a16="http://schemas.microsoft.com/office/drawing/2014/main" id="{C09C0EA0-0091-D05B-BE97-8C573E003382}"/>
              </a:ext>
            </a:extLst>
          </p:cNvPr>
          <p:cNvSpPr txBox="1">
            <a:spLocks/>
          </p:cNvSpPr>
          <p:nvPr/>
        </p:nvSpPr>
        <p:spPr>
          <a:xfrm>
            <a:off x="546751" y="6589970"/>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2" name="TextBox 21">
            <a:extLst>
              <a:ext uri="{FF2B5EF4-FFF2-40B4-BE49-F238E27FC236}">
                <a16:creationId xmlns:a16="http://schemas.microsoft.com/office/drawing/2014/main" id="{1B2E118C-5183-09D4-FAAF-ADC82D723201}"/>
              </a:ext>
            </a:extLst>
          </p:cNvPr>
          <p:cNvSpPr txBox="1"/>
          <p:nvPr/>
        </p:nvSpPr>
        <p:spPr>
          <a:xfrm>
            <a:off x="7352146" y="2008730"/>
            <a:ext cx="444269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To learn more about why all impressions aren’t created equal, click below to download</a:t>
            </a:r>
            <a:br>
              <a:rPr kumimoji="0" lang="en-US" sz="1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r>
              <a:rPr kumimoji="0" lang="en-US" sz="16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hlinkClick r:id="rId2">
                  <a:extLst>
                    <a:ext uri="{A12FA001-AC4F-418D-AE19-62706E023703}">
                      <ahyp:hlinkClr xmlns:ahyp="http://schemas.microsoft.com/office/drawing/2018/hyperlinkcolor" val="tx"/>
                    </a:ext>
                  </a:extLst>
                </a:hlinkClick>
              </a:rPr>
              <a:t>‘You Oughta Know’</a:t>
            </a:r>
            <a:endParaRPr kumimoji="0" lang="en-US" sz="16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23" name="Rectangle 22">
            <a:extLst>
              <a:ext uri="{FF2B5EF4-FFF2-40B4-BE49-F238E27FC236}">
                <a16:creationId xmlns:a16="http://schemas.microsoft.com/office/drawing/2014/main" id="{AE3E1D3E-18D5-DE40-DB6C-9A0741AD341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425082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6152D3-841A-1077-1E66-04A918185D1C}"/>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CEADBCD9-A981-4AAC-C139-9893C46BBA34}"/>
              </a:ext>
            </a:extLst>
          </p:cNvPr>
          <p:cNvGraphicFramePr/>
          <p:nvPr>
            <p:extLst>
              <p:ext uri="{D42A27DB-BD31-4B8C-83A1-F6EECF244321}">
                <p14:modId xmlns:p14="http://schemas.microsoft.com/office/powerpoint/2010/main" val="2937217280"/>
              </p:ext>
            </p:extLst>
          </p:nvPr>
        </p:nvGraphicFramePr>
        <p:xfrm>
          <a:off x="10045121" y="141707"/>
          <a:ext cx="2030206" cy="1211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CBF7057-1CA3-B48B-4970-496FC190DB0E}"/>
              </a:ext>
            </a:extLst>
          </p:cNvPr>
          <p:cNvSpPr/>
          <p:nvPr/>
        </p:nvSpPr>
        <p:spPr>
          <a:xfrm>
            <a:off x="219167" y="397231"/>
            <a:ext cx="1007937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High-quality, premium video drives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greater attention levels</a:t>
            </a:r>
            <a:r>
              <a:rPr lang="en-US" sz="2600" b="1">
                <a:solidFill>
                  <a:srgbClr val="1B1464"/>
                </a:solidFill>
                <a:latin typeface="Helvetica" panose="020B0604020202020204" pitchFamily="34" charset="0"/>
                <a:cs typeface="Helvetica" panose="020B0604020202020204" pitchFamily="34" charset="0"/>
              </a:rPr>
              <a:t>, with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a:t>
            </a:r>
            <a:r>
              <a:rPr lang="en-US" sz="2600" b="1">
                <a:solidFill>
                  <a:srgbClr val="1B1464"/>
                </a:solidFill>
                <a:latin typeface="Helvetica" panose="020B0604020202020204" pitchFamily="34" charset="0"/>
                <a:cs typeface="Helvetica" panose="020B0604020202020204" pitchFamily="34" charset="0"/>
              </a:rPr>
              <a:t>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:30 TV ad driving more attention than any other platform</a:t>
            </a:r>
          </a:p>
        </p:txBody>
      </p:sp>
      <p:graphicFrame>
        <p:nvGraphicFramePr>
          <p:cNvPr id="7" name="Chart 6">
            <a:extLst>
              <a:ext uri="{FF2B5EF4-FFF2-40B4-BE49-F238E27FC236}">
                <a16:creationId xmlns:a16="http://schemas.microsoft.com/office/drawing/2014/main" id="{E6C344B1-C0FD-6C9F-84E2-312BF6F3BAC2}"/>
              </a:ext>
            </a:extLst>
          </p:cNvPr>
          <p:cNvGraphicFramePr/>
          <p:nvPr>
            <p:extLst>
              <p:ext uri="{D42A27DB-BD31-4B8C-83A1-F6EECF244321}">
                <p14:modId xmlns:p14="http://schemas.microsoft.com/office/powerpoint/2010/main" val="956630650"/>
              </p:ext>
            </p:extLst>
          </p:nvPr>
        </p:nvGraphicFramePr>
        <p:xfrm>
          <a:off x="1146700" y="1678694"/>
          <a:ext cx="9898601" cy="3737499"/>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Box 15">
            <a:extLst>
              <a:ext uri="{FF2B5EF4-FFF2-40B4-BE49-F238E27FC236}">
                <a16:creationId xmlns:a16="http://schemas.microsoft.com/office/drawing/2014/main" id="{CA91CA81-497E-D165-4DE7-B6FDD83F09A6}"/>
              </a:ext>
            </a:extLst>
          </p:cNvPr>
          <p:cNvSpPr txBox="1"/>
          <p:nvPr/>
        </p:nvSpPr>
        <p:spPr>
          <a:xfrm>
            <a:off x="370412" y="5986413"/>
            <a:ext cx="1182158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Ebiquity, with Lumen, TVision – The Challenge of Attention, June 2021.</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mn-cs"/>
              </a:rPr>
              <a:t>aPM</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(attentive seconds per thousand impressions): combines the viewing percentage (how many people look at the ad) with the mean average eyes-on dwell time’ (the time they spend looking at the ad) and multiplying it by a thousand. For example, if you were to buy 1,000 30-second TV ad impressions, Ebiquity would predict that 430 of them would be viewed, but they would be viewed for about 14 seconds each on average, generating around 6,000 attentive seconds. Conversely, 860 of 1,000 YouTube non-skippable impressions might get looked at, but only for about 5 seconds on average, generating around 4,500 attentive seconds. Note: Cinema was not measured within this analysis. </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Click here to download VAB’s marketer’s guide</a:t>
            </a:r>
            <a:r>
              <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9">
                  <a:extLst>
                    <a:ext uri="{A12FA001-AC4F-418D-AE19-62706E023703}">
                      <ahyp:hlinkClr xmlns:ahyp="http://schemas.microsoft.com/office/drawing/2018/hyperlinkcolor" val="tx"/>
                    </a:ext>
                  </a:extLst>
                </a:hlinkClick>
              </a:rPr>
              <a:t>‘</a:t>
            </a:r>
            <a:r>
              <a:rPr kumimoji="0" lang="en-US" sz="800" b="1" i="1" u="sng"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9">
                  <a:extLst>
                    <a:ext uri="{A12FA001-AC4F-418D-AE19-62706E023703}">
                      <ahyp:hlinkClr xmlns:ahyp="http://schemas.microsoft.com/office/drawing/2018/hyperlinkcolor" val="tx"/>
                    </a:ext>
                  </a:extLst>
                </a:hlinkClick>
              </a:rPr>
              <a:t>You Oughta Know</a:t>
            </a:r>
            <a:r>
              <a:rPr kumimoji="0" lang="en-US" sz="800" b="1" i="1" u="sng"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a:t>
            </a:r>
            <a:r>
              <a:rPr kumimoji="0" lang="en-US" sz="800" i="1"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800" i="0"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to</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learn more.</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p:txBody>
      </p:sp>
      <p:sp>
        <p:nvSpPr>
          <p:cNvPr id="20" name="TextBox 19">
            <a:extLst>
              <a:ext uri="{FF2B5EF4-FFF2-40B4-BE49-F238E27FC236}">
                <a16:creationId xmlns:a16="http://schemas.microsoft.com/office/drawing/2014/main" id="{79B92A3B-07FB-9E22-5EB1-D4BD68DF8BEB}"/>
              </a:ext>
            </a:extLst>
          </p:cNvPr>
          <p:cNvSpPr txBox="1"/>
          <p:nvPr/>
        </p:nvSpPr>
        <p:spPr>
          <a:xfrm>
            <a:off x="3533313" y="5305042"/>
            <a:ext cx="86113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NO SKIP</a:t>
            </a:r>
          </a:p>
        </p:txBody>
      </p:sp>
      <p:sp>
        <p:nvSpPr>
          <p:cNvPr id="21" name="TextBox 20">
            <a:extLst>
              <a:ext uri="{FF2B5EF4-FFF2-40B4-BE49-F238E27FC236}">
                <a16:creationId xmlns:a16="http://schemas.microsoft.com/office/drawing/2014/main" id="{1D6F979C-22B8-0A71-CFD1-D9C3C5D9FB42}"/>
              </a:ext>
            </a:extLst>
          </p:cNvPr>
          <p:cNvSpPr txBox="1"/>
          <p:nvPr/>
        </p:nvSpPr>
        <p:spPr>
          <a:xfrm>
            <a:off x="4600113" y="5297505"/>
            <a:ext cx="86113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BUMPER</a:t>
            </a:r>
          </a:p>
        </p:txBody>
      </p:sp>
      <p:sp>
        <p:nvSpPr>
          <p:cNvPr id="22" name="TextBox 21">
            <a:extLst>
              <a:ext uri="{FF2B5EF4-FFF2-40B4-BE49-F238E27FC236}">
                <a16:creationId xmlns:a16="http://schemas.microsoft.com/office/drawing/2014/main" id="{BB5D87FC-3CEA-F9B4-6A81-E46FC3604FED}"/>
              </a:ext>
            </a:extLst>
          </p:cNvPr>
          <p:cNvSpPr txBox="1"/>
          <p:nvPr/>
        </p:nvSpPr>
        <p:spPr>
          <a:xfrm>
            <a:off x="5666913" y="5305042"/>
            <a:ext cx="86113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STORIES</a:t>
            </a:r>
          </a:p>
        </p:txBody>
      </p:sp>
      <p:sp>
        <p:nvSpPr>
          <p:cNvPr id="23" name="TextBox 22">
            <a:extLst>
              <a:ext uri="{FF2B5EF4-FFF2-40B4-BE49-F238E27FC236}">
                <a16:creationId xmlns:a16="http://schemas.microsoft.com/office/drawing/2014/main" id="{ACED6373-FB78-3157-97EA-5AAC135258AF}"/>
              </a:ext>
            </a:extLst>
          </p:cNvPr>
          <p:cNvSpPr txBox="1"/>
          <p:nvPr/>
        </p:nvSpPr>
        <p:spPr>
          <a:xfrm>
            <a:off x="6733713" y="5305042"/>
            <a:ext cx="86113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INFEED</a:t>
            </a:r>
          </a:p>
        </p:txBody>
      </p:sp>
      <p:sp>
        <p:nvSpPr>
          <p:cNvPr id="24" name="TextBox 23">
            <a:extLst>
              <a:ext uri="{FF2B5EF4-FFF2-40B4-BE49-F238E27FC236}">
                <a16:creationId xmlns:a16="http://schemas.microsoft.com/office/drawing/2014/main" id="{5A812E82-009B-C197-A4BF-5977612E65C7}"/>
              </a:ext>
            </a:extLst>
          </p:cNvPr>
          <p:cNvSpPr txBox="1"/>
          <p:nvPr/>
        </p:nvSpPr>
        <p:spPr>
          <a:xfrm>
            <a:off x="7822707" y="5305042"/>
            <a:ext cx="861134"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INFEED</a:t>
            </a:r>
          </a:p>
        </p:txBody>
      </p:sp>
      <p:sp>
        <p:nvSpPr>
          <p:cNvPr id="25" name="TextBox 24">
            <a:extLst>
              <a:ext uri="{FF2B5EF4-FFF2-40B4-BE49-F238E27FC236}">
                <a16:creationId xmlns:a16="http://schemas.microsoft.com/office/drawing/2014/main" id="{6ECFE5E0-4679-8896-95ED-06F06A7AAC6C}"/>
              </a:ext>
            </a:extLst>
          </p:cNvPr>
          <p:cNvSpPr txBox="1"/>
          <p:nvPr/>
        </p:nvSpPr>
        <p:spPr>
          <a:xfrm>
            <a:off x="1631889" y="5567074"/>
            <a:ext cx="1434585" cy="246221"/>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a:t>
            </a:r>
          </a:p>
        </p:txBody>
      </p:sp>
      <p:sp>
        <p:nvSpPr>
          <p:cNvPr id="26" name="TextBox 25">
            <a:extLst>
              <a:ext uri="{FF2B5EF4-FFF2-40B4-BE49-F238E27FC236}">
                <a16:creationId xmlns:a16="http://schemas.microsoft.com/office/drawing/2014/main" id="{6F6B21FD-CECA-9B71-9247-FB9D276D4E2B}"/>
              </a:ext>
            </a:extLst>
          </p:cNvPr>
          <p:cNvSpPr txBox="1"/>
          <p:nvPr/>
        </p:nvSpPr>
        <p:spPr>
          <a:xfrm>
            <a:off x="3753582" y="5567076"/>
            <a:ext cx="1434585" cy="246219"/>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YOUTUBE</a:t>
            </a:r>
          </a:p>
        </p:txBody>
      </p:sp>
      <p:sp>
        <p:nvSpPr>
          <p:cNvPr id="27" name="TextBox 26">
            <a:extLst>
              <a:ext uri="{FF2B5EF4-FFF2-40B4-BE49-F238E27FC236}">
                <a16:creationId xmlns:a16="http://schemas.microsoft.com/office/drawing/2014/main" id="{AA664232-22B5-0138-7FA3-4457C859022D}"/>
              </a:ext>
            </a:extLst>
          </p:cNvPr>
          <p:cNvSpPr txBox="1"/>
          <p:nvPr/>
        </p:nvSpPr>
        <p:spPr>
          <a:xfrm>
            <a:off x="5925965" y="5593347"/>
            <a:ext cx="2525307" cy="246221"/>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SOCIAL MEDIA</a:t>
            </a:r>
          </a:p>
        </p:txBody>
      </p:sp>
      <p:sp>
        <p:nvSpPr>
          <p:cNvPr id="28" name="TextBox 27">
            <a:extLst>
              <a:ext uri="{FF2B5EF4-FFF2-40B4-BE49-F238E27FC236}">
                <a16:creationId xmlns:a16="http://schemas.microsoft.com/office/drawing/2014/main" id="{3A203122-C0E7-31CC-F2BD-4D0A07335EB7}"/>
              </a:ext>
            </a:extLst>
          </p:cNvPr>
          <p:cNvSpPr txBox="1"/>
          <p:nvPr/>
        </p:nvSpPr>
        <p:spPr>
          <a:xfrm>
            <a:off x="9125527" y="5567075"/>
            <a:ext cx="1364313" cy="246221"/>
          </a:xfrm>
          <a:prstGeom prst="rect">
            <a:avLst/>
          </a:prstGeom>
          <a:solidFill>
            <a:schemeClr val="bg1"/>
          </a:solidFill>
          <a:ln>
            <a:solidFill>
              <a:srgbClr val="1B1464"/>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DIGITAL DISPLAY</a:t>
            </a:r>
          </a:p>
        </p:txBody>
      </p:sp>
      <p:sp>
        <p:nvSpPr>
          <p:cNvPr id="29" name="TextBox 28">
            <a:extLst>
              <a:ext uri="{FF2B5EF4-FFF2-40B4-BE49-F238E27FC236}">
                <a16:creationId xmlns:a16="http://schemas.microsoft.com/office/drawing/2014/main" id="{DE0DDCBC-B0CF-4853-A4A3-F337095751DC}"/>
              </a:ext>
            </a:extLst>
          </p:cNvPr>
          <p:cNvSpPr txBox="1"/>
          <p:nvPr/>
        </p:nvSpPr>
        <p:spPr>
          <a:xfrm>
            <a:off x="10045121" y="2430217"/>
            <a:ext cx="1928801" cy="830997"/>
          </a:xfrm>
          <a:prstGeom prst="rect">
            <a:avLst/>
          </a:prstGeom>
          <a:solidFill>
            <a:srgbClr val="00BFF2"/>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white"/>
                </a:solidFill>
                <a:effectLst/>
                <a:uLnTx/>
                <a:uFillTx/>
                <a:latin typeface="Helvetica Light" panose="020B0403020202020204" pitchFamily="34" charset="0"/>
                <a:ea typeface="+mn-ea"/>
                <a:cs typeface="+mn-cs"/>
              </a:rPr>
              <a:t>aPM</a:t>
            </a:r>
            <a:r>
              <a:rPr kumimoji="0" lang="en-US" sz="12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 combines the % </a:t>
            </a:r>
            <a:br>
              <a:rPr kumimoji="0" lang="en-US" sz="12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br>
            <a:r>
              <a:rPr kumimoji="0" lang="en-US" sz="12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of people that look at ad and the average time spent looking at an ad.</a:t>
            </a:r>
          </a:p>
        </p:txBody>
      </p:sp>
      <p:pic>
        <p:nvPicPr>
          <p:cNvPr id="31" name="Picture 30">
            <a:extLst>
              <a:ext uri="{FF2B5EF4-FFF2-40B4-BE49-F238E27FC236}">
                <a16:creationId xmlns:a16="http://schemas.microsoft.com/office/drawing/2014/main" id="{1B7DDC4A-6566-7843-3182-C4ADB081806B}"/>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2" name="Slide Number Placeholder 5">
            <a:extLst>
              <a:ext uri="{FF2B5EF4-FFF2-40B4-BE49-F238E27FC236}">
                <a16:creationId xmlns:a16="http://schemas.microsoft.com/office/drawing/2014/main" id="{9418A9F3-BC65-26B0-D23C-151026FDFE9C}"/>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3" name="Rectangle 32">
            <a:extLst>
              <a:ext uri="{FF2B5EF4-FFF2-40B4-BE49-F238E27FC236}">
                <a16:creationId xmlns:a16="http://schemas.microsoft.com/office/drawing/2014/main" id="{39CE7135-E2A6-16A2-0E9A-ABA7101F5BC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203490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172BD16-1D8E-6047-0485-3A5D6CABA49A}"/>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EA6B1331-733A-7A80-7A4E-39629E26C5E7}"/>
              </a:ext>
            </a:extLst>
          </p:cNvPr>
          <p:cNvSpPr/>
          <p:nvPr/>
        </p:nvSpPr>
        <p:spPr>
          <a:xfrm>
            <a:off x="193964" y="387128"/>
            <a:ext cx="1012708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High-quality, premium </a:t>
            </a:r>
            <a:r>
              <a:rPr lang="en-US" sz="2600" b="1">
                <a:solidFill>
                  <a:srgbClr val="1B1464"/>
                </a:solidFill>
                <a:latin typeface="Helvetica" panose="020B0604020202020204" pitchFamily="34" charset="0"/>
                <a:cs typeface="Helvetica" panose="020B0604020202020204" pitchFamily="34" charset="0"/>
              </a:rPr>
              <a:t>video </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drives</a:t>
            </a:r>
            <a:r>
              <a:rPr lang="en-US" sz="2600" b="1">
                <a:solidFill>
                  <a:srgbClr val="1B1464"/>
                </a:solidFill>
                <a:latin typeface="Helvetica" panose="020B0604020202020204" pitchFamily="34" charset="0"/>
                <a:cs typeface="Helvetica" panose="020B0604020202020204" pitchFamily="34" charset="0"/>
              </a:rPr>
              <a:t> more</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short-term sales and long-term ad recall than non-premium content</a:t>
            </a:r>
          </a:p>
        </p:txBody>
      </p:sp>
      <p:graphicFrame>
        <p:nvGraphicFramePr>
          <p:cNvPr id="8" name="Table 12">
            <a:extLst>
              <a:ext uri="{FF2B5EF4-FFF2-40B4-BE49-F238E27FC236}">
                <a16:creationId xmlns:a16="http://schemas.microsoft.com/office/drawing/2014/main" id="{7FA106EB-D1C5-E21F-1976-AD8CC7E86D00}"/>
              </a:ext>
            </a:extLst>
          </p:cNvPr>
          <p:cNvGraphicFramePr>
            <a:graphicFrameLocks noGrp="1"/>
          </p:cNvGraphicFramePr>
          <p:nvPr>
            <p:extLst>
              <p:ext uri="{D42A27DB-BD31-4B8C-83A1-F6EECF244321}">
                <p14:modId xmlns:p14="http://schemas.microsoft.com/office/powerpoint/2010/main" val="103320930"/>
              </p:ext>
            </p:extLst>
          </p:nvPr>
        </p:nvGraphicFramePr>
        <p:xfrm>
          <a:off x="1874984" y="2289698"/>
          <a:ext cx="7924800" cy="2754180"/>
        </p:xfrm>
        <a:graphic>
          <a:graphicData uri="http://schemas.openxmlformats.org/drawingml/2006/table">
            <a:tbl>
              <a:tblPr firstRow="1" bandRow="1">
                <a:tableStyleId>{5C22544A-7EE6-4342-B048-85BDC9FD1C3A}</a:tableStyleId>
              </a:tblPr>
              <a:tblGrid>
                <a:gridCol w="2641600">
                  <a:extLst>
                    <a:ext uri="{9D8B030D-6E8A-4147-A177-3AD203B41FA5}">
                      <a16:colId xmlns:a16="http://schemas.microsoft.com/office/drawing/2014/main" val="1513604778"/>
                    </a:ext>
                  </a:extLst>
                </a:gridCol>
                <a:gridCol w="2641600">
                  <a:extLst>
                    <a:ext uri="{9D8B030D-6E8A-4147-A177-3AD203B41FA5}">
                      <a16:colId xmlns:a16="http://schemas.microsoft.com/office/drawing/2014/main" val="2647570955"/>
                    </a:ext>
                  </a:extLst>
                </a:gridCol>
                <a:gridCol w="2641600">
                  <a:extLst>
                    <a:ext uri="{9D8B030D-6E8A-4147-A177-3AD203B41FA5}">
                      <a16:colId xmlns:a16="http://schemas.microsoft.com/office/drawing/2014/main" val="338373214"/>
                    </a:ext>
                  </a:extLst>
                </a:gridCol>
              </a:tblGrid>
              <a:tr h="550836">
                <a:tc>
                  <a:txBody>
                    <a:bodyPr/>
                    <a:lstStyle/>
                    <a:p>
                      <a:pPr algn="ctr"/>
                      <a:r>
                        <a:rPr lang="en-US" sz="1400">
                          <a:latin typeface="Helvetica" panose="020B0604020202020204" pitchFamily="34" charset="0"/>
                          <a:cs typeface="Helvetica" panose="020B0604020202020204" pitchFamily="34" charset="0"/>
                        </a:rPr>
                        <a:t>Group</a:t>
                      </a:r>
                    </a:p>
                  </a:txBody>
                  <a:tcPr anchor="ctr">
                    <a:solidFill>
                      <a:srgbClr val="1B1464"/>
                    </a:solidFill>
                  </a:tcPr>
                </a:tc>
                <a:tc>
                  <a:txBody>
                    <a:bodyPr/>
                    <a:lstStyle/>
                    <a:p>
                      <a:pPr algn="ctr"/>
                      <a:r>
                        <a:rPr lang="en-US" sz="1400">
                          <a:latin typeface="Helvetica" panose="020B0604020202020204" pitchFamily="34" charset="0"/>
                          <a:cs typeface="Helvetica" panose="020B0604020202020204" pitchFamily="34" charset="0"/>
                        </a:rPr>
                        <a:t>Initial STAS</a:t>
                      </a:r>
                    </a:p>
                  </a:txBody>
                  <a:tcPr anchor="ctr">
                    <a:solidFill>
                      <a:srgbClr val="1B1464"/>
                    </a:solidFill>
                  </a:tcPr>
                </a:tc>
                <a:tc>
                  <a:txBody>
                    <a:bodyPr/>
                    <a:lstStyle/>
                    <a:p>
                      <a:pPr algn="ctr"/>
                      <a:r>
                        <a:rPr lang="en-US" sz="1400">
                          <a:latin typeface="Helvetica" panose="020B0604020202020204" pitchFamily="34" charset="0"/>
                          <a:cs typeface="Helvetica" panose="020B0604020202020204" pitchFamily="34" charset="0"/>
                        </a:rPr>
                        <a:t># days until no more impact</a:t>
                      </a:r>
                    </a:p>
                  </a:txBody>
                  <a:tcPr anchor="ctr">
                    <a:solidFill>
                      <a:srgbClr val="1B1464"/>
                    </a:solidFill>
                  </a:tcPr>
                </a:tc>
                <a:extLst>
                  <a:ext uri="{0D108BD9-81ED-4DB2-BD59-A6C34878D82A}">
                    <a16:rowId xmlns:a16="http://schemas.microsoft.com/office/drawing/2014/main" val="1467283816"/>
                  </a:ext>
                </a:extLst>
              </a:tr>
              <a:tr h="550836">
                <a:tc>
                  <a:txBody>
                    <a:bodyPr/>
                    <a:lstStyle/>
                    <a:p>
                      <a:pPr algn="ctr"/>
                      <a:r>
                        <a:rPr lang="en-US" sz="1600">
                          <a:solidFill>
                            <a:srgbClr val="1B1464"/>
                          </a:solidFill>
                          <a:latin typeface="Helvetica" panose="020B0604020202020204" pitchFamily="34" charset="0"/>
                          <a:cs typeface="Helvetica" panose="020B0604020202020204" pitchFamily="34" charset="0"/>
                        </a:rPr>
                        <a:t>TV on TV Screen</a:t>
                      </a:r>
                    </a:p>
                  </a:txBody>
                  <a:tcPr anchor="ctr">
                    <a:solidFill>
                      <a:srgbClr val="E2E8F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144</a:t>
                      </a:r>
                    </a:p>
                  </a:txBody>
                  <a:tcPr anchor="ctr">
                    <a:solidFill>
                      <a:srgbClr val="ED3C8D"/>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109</a:t>
                      </a:r>
                    </a:p>
                  </a:txBody>
                  <a:tcPr anchor="ctr">
                    <a:solidFill>
                      <a:srgbClr val="4EBEA4"/>
                    </a:solidFill>
                  </a:tcPr>
                </a:tc>
                <a:extLst>
                  <a:ext uri="{0D108BD9-81ED-4DB2-BD59-A6C34878D82A}">
                    <a16:rowId xmlns:a16="http://schemas.microsoft.com/office/drawing/2014/main" val="444474167"/>
                  </a:ext>
                </a:extLst>
              </a:tr>
              <a:tr h="550836">
                <a:tc>
                  <a:txBody>
                    <a:bodyPr/>
                    <a:lstStyle/>
                    <a:p>
                      <a:pPr algn="ctr"/>
                      <a:r>
                        <a:rPr lang="en-US" sz="1600" kern="1200">
                          <a:solidFill>
                            <a:srgbClr val="1B1464"/>
                          </a:solidFill>
                          <a:latin typeface="Helvetica" panose="020B0604020202020204" pitchFamily="34" charset="0"/>
                          <a:ea typeface="+mn-ea"/>
                          <a:cs typeface="Helvetica" panose="020B0604020202020204" pitchFamily="34" charset="0"/>
                        </a:rPr>
                        <a:t>TV Mobile</a:t>
                      </a:r>
                    </a:p>
                  </a:txBody>
                  <a:tcPr anchor="ctr">
                    <a:solidFill>
                      <a:srgbClr val="E2E8F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161</a:t>
                      </a:r>
                    </a:p>
                  </a:txBody>
                  <a:tcPr anchor="ctr">
                    <a:solidFill>
                      <a:srgbClr val="ED3C8D"/>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66</a:t>
                      </a:r>
                    </a:p>
                  </a:txBody>
                  <a:tcPr anchor="ctr">
                    <a:solidFill>
                      <a:srgbClr val="4EBEA4"/>
                    </a:solidFill>
                  </a:tcPr>
                </a:tc>
                <a:extLst>
                  <a:ext uri="{0D108BD9-81ED-4DB2-BD59-A6C34878D82A}">
                    <a16:rowId xmlns:a16="http://schemas.microsoft.com/office/drawing/2014/main" val="1242313219"/>
                  </a:ext>
                </a:extLst>
              </a:tr>
              <a:tr h="550836">
                <a:tc>
                  <a:txBody>
                    <a:bodyPr/>
                    <a:lstStyle/>
                    <a:p>
                      <a:pPr algn="ctr"/>
                      <a:r>
                        <a:rPr lang="en-US" sz="1600" kern="1200">
                          <a:solidFill>
                            <a:srgbClr val="1B1464"/>
                          </a:solidFill>
                          <a:latin typeface="Helvetica" panose="020B0604020202020204" pitchFamily="34" charset="0"/>
                          <a:ea typeface="+mn-ea"/>
                          <a:cs typeface="Helvetica" panose="020B0604020202020204" pitchFamily="34" charset="0"/>
                        </a:rPr>
                        <a:t>Facebook Mobile</a:t>
                      </a:r>
                    </a:p>
                  </a:txBody>
                  <a:tcPr anchor="ctr">
                    <a:solidFill>
                      <a:srgbClr val="E2E8F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121</a:t>
                      </a:r>
                    </a:p>
                  </a:txBody>
                  <a:tcPr anchor="ctr">
                    <a:solidFill>
                      <a:srgbClr val="ED3C8D"/>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6</a:t>
                      </a:r>
                    </a:p>
                  </a:txBody>
                  <a:tcPr anchor="ctr">
                    <a:solidFill>
                      <a:srgbClr val="4EBEA4"/>
                    </a:solidFill>
                  </a:tcPr>
                </a:tc>
                <a:extLst>
                  <a:ext uri="{0D108BD9-81ED-4DB2-BD59-A6C34878D82A}">
                    <a16:rowId xmlns:a16="http://schemas.microsoft.com/office/drawing/2014/main" val="1289837316"/>
                  </a:ext>
                </a:extLst>
              </a:tr>
              <a:tr h="550836">
                <a:tc>
                  <a:txBody>
                    <a:bodyPr/>
                    <a:lstStyle/>
                    <a:p>
                      <a:pPr algn="ctr"/>
                      <a:r>
                        <a:rPr lang="en-US" sz="1600" kern="1200">
                          <a:solidFill>
                            <a:srgbClr val="1B1464"/>
                          </a:solidFill>
                          <a:latin typeface="Helvetica" panose="020B0604020202020204" pitchFamily="34" charset="0"/>
                          <a:ea typeface="+mn-ea"/>
                          <a:cs typeface="Helvetica" panose="020B0604020202020204" pitchFamily="34" charset="0"/>
                        </a:rPr>
                        <a:t>YouTube Mobile</a:t>
                      </a:r>
                    </a:p>
                  </a:txBody>
                  <a:tcPr anchor="ctr">
                    <a:solidFill>
                      <a:srgbClr val="E2E8F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137</a:t>
                      </a:r>
                    </a:p>
                  </a:txBody>
                  <a:tcPr anchor="ctr">
                    <a:solidFill>
                      <a:srgbClr val="ED3C8D"/>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8</a:t>
                      </a:r>
                    </a:p>
                  </a:txBody>
                  <a:tcPr anchor="ctr">
                    <a:solidFill>
                      <a:srgbClr val="4EBEA4"/>
                    </a:solidFill>
                  </a:tcPr>
                </a:tc>
                <a:extLst>
                  <a:ext uri="{0D108BD9-81ED-4DB2-BD59-A6C34878D82A}">
                    <a16:rowId xmlns:a16="http://schemas.microsoft.com/office/drawing/2014/main" val="3880864267"/>
                  </a:ext>
                </a:extLst>
              </a:tr>
            </a:tbl>
          </a:graphicData>
        </a:graphic>
      </p:graphicFrame>
      <p:sp>
        <p:nvSpPr>
          <p:cNvPr id="10" name="TextBox 9">
            <a:extLst>
              <a:ext uri="{FF2B5EF4-FFF2-40B4-BE49-F238E27FC236}">
                <a16:creationId xmlns:a16="http://schemas.microsoft.com/office/drawing/2014/main" id="{5577DFBC-27FA-53D5-F3F3-B2A7C784F87D}"/>
              </a:ext>
            </a:extLst>
          </p:cNvPr>
          <p:cNvSpPr txBox="1"/>
          <p:nvPr/>
        </p:nvSpPr>
        <p:spPr>
          <a:xfrm>
            <a:off x="4525820" y="1772452"/>
            <a:ext cx="531164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Brand memorability across media platforms</a:t>
            </a:r>
          </a:p>
        </p:txBody>
      </p:sp>
      <p:sp>
        <p:nvSpPr>
          <p:cNvPr id="2" name="TextBox 1">
            <a:extLst>
              <a:ext uri="{FF2B5EF4-FFF2-40B4-BE49-F238E27FC236}">
                <a16:creationId xmlns:a16="http://schemas.microsoft.com/office/drawing/2014/main" id="{F5622C12-8342-4629-23F1-3A15A9DA0401}"/>
              </a:ext>
            </a:extLst>
          </p:cNvPr>
          <p:cNvSpPr txBox="1"/>
          <p:nvPr/>
        </p:nvSpPr>
        <p:spPr>
          <a:xfrm>
            <a:off x="461688" y="5875812"/>
            <a:ext cx="11730311"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Karen Nelson-Field – Amplified Intelligence – “Not All Reach is Equal: An Investigation into Cross Platform Advertising Effectiveness,” ThinkTV Australia, 2019. Short-Term Advertising Strength (STAS) is calculated by determining the proportion of category buyers who bought a specific brand having not been exposed to that brand’s advertising and comparing this to the proportion of category buyers who were exposed to advertising and went on to buy the brand. STAS is built to capture short term effects, capturing impact up to a month after exposure. A STAS score of 100 indicates no advertising impact in that those who were exposed to the advertising were just as likely to purchase as those who were not. A score above 100 indicates that the advertising had an impact on sales. Indices based on % who were exposed to an ad that purchased a product divided by % who were not exposed to an ad that purchased a product. Note: Cinema was not measured within this analysis.</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a:t>
            </a:r>
            <a:b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b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Click here to download VAB’s marketer’s guide</a:t>
            </a:r>
            <a:r>
              <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a:t>
            </a:r>
            <a:r>
              <a:rPr kumimoji="0" lang="en-US" sz="800" b="1" i="1" u="sng"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3">
                  <a:extLst>
                    <a:ext uri="{A12FA001-AC4F-418D-AE19-62706E023703}">
                      <ahyp:hlinkClr xmlns:ahyp="http://schemas.microsoft.com/office/drawing/2018/hyperlinkcolor" val="tx"/>
                    </a:ext>
                  </a:extLst>
                </a:hlinkClick>
              </a:rPr>
              <a:t>You Oughta Know</a:t>
            </a:r>
            <a:r>
              <a:rPr kumimoji="0" lang="en-US" sz="800" b="1" i="1" u="sng"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a:t>
            </a:r>
            <a:r>
              <a:rPr kumimoji="0" lang="en-US" sz="800" i="1"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800" i="0"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to</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learn more.</a:t>
            </a:r>
            <a:endPar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TextBox 2">
            <a:extLst>
              <a:ext uri="{FF2B5EF4-FFF2-40B4-BE49-F238E27FC236}">
                <a16:creationId xmlns:a16="http://schemas.microsoft.com/office/drawing/2014/main" id="{393EF3CE-2470-2D50-8ED1-EEA0737C94F1}"/>
              </a:ext>
            </a:extLst>
          </p:cNvPr>
          <p:cNvSpPr txBox="1"/>
          <p:nvPr/>
        </p:nvSpPr>
        <p:spPr>
          <a:xfrm>
            <a:off x="2733966" y="5278050"/>
            <a:ext cx="6402483" cy="461665"/>
          </a:xfrm>
          <a:prstGeom prst="rect">
            <a:avLst/>
          </a:prstGeom>
          <a:solidFill>
            <a:schemeClr val="bg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How to interpret ‘Initial STAS’ (Short-Term Advertising Strength) column: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 exposure to an ad on Television drove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44%</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more sales than not seeing the ad at all</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graphicFrame>
        <p:nvGraphicFramePr>
          <p:cNvPr id="4" name="Diagram 3">
            <a:extLst>
              <a:ext uri="{FF2B5EF4-FFF2-40B4-BE49-F238E27FC236}">
                <a16:creationId xmlns:a16="http://schemas.microsoft.com/office/drawing/2014/main" id="{2AFAD390-5F1B-87C7-9D5C-89F500A35595}"/>
              </a:ext>
            </a:extLst>
          </p:cNvPr>
          <p:cNvGraphicFramePr/>
          <p:nvPr>
            <p:extLst>
              <p:ext uri="{D42A27DB-BD31-4B8C-83A1-F6EECF244321}">
                <p14:modId xmlns:p14="http://schemas.microsoft.com/office/powerpoint/2010/main" val="459314803"/>
              </p:ext>
            </p:extLst>
          </p:nvPr>
        </p:nvGraphicFramePr>
        <p:xfrm>
          <a:off x="10055878" y="123201"/>
          <a:ext cx="2030206" cy="12117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TextBox 13">
            <a:extLst>
              <a:ext uri="{FF2B5EF4-FFF2-40B4-BE49-F238E27FC236}">
                <a16:creationId xmlns:a16="http://schemas.microsoft.com/office/drawing/2014/main" id="{9A27ACD3-63E5-6496-0CDD-215F221809B6}"/>
              </a:ext>
            </a:extLst>
          </p:cNvPr>
          <p:cNvSpPr txBox="1"/>
          <p:nvPr/>
        </p:nvSpPr>
        <p:spPr>
          <a:xfrm>
            <a:off x="10115785" y="2762032"/>
            <a:ext cx="1688288" cy="1754326"/>
          </a:xfrm>
          <a:prstGeom prst="rect">
            <a:avLst/>
          </a:prstGeom>
          <a:solidFill>
            <a:srgbClr val="4EBEA4"/>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The halo effect of premium multiscreen content drives the ability of ads in TV programming on a mobile device to stay in a consumer’s memory for 66 days, on average. </a:t>
            </a:r>
          </a:p>
        </p:txBody>
      </p:sp>
      <p:cxnSp>
        <p:nvCxnSpPr>
          <p:cNvPr id="15" name="Straight Arrow Connector 14">
            <a:extLst>
              <a:ext uri="{FF2B5EF4-FFF2-40B4-BE49-F238E27FC236}">
                <a16:creationId xmlns:a16="http://schemas.microsoft.com/office/drawing/2014/main" id="{7677C7F8-697F-A89E-2E1F-EDF597DA3C1D}"/>
              </a:ext>
            </a:extLst>
          </p:cNvPr>
          <p:cNvCxnSpPr>
            <a:cxnSpLocks/>
          </p:cNvCxnSpPr>
          <p:nvPr/>
        </p:nvCxnSpPr>
        <p:spPr>
          <a:xfrm>
            <a:off x="9837463" y="3650385"/>
            <a:ext cx="240644" cy="0"/>
          </a:xfrm>
          <a:prstGeom prst="straightConnector1">
            <a:avLst/>
          </a:prstGeom>
          <a:ln w="57150">
            <a:solidFill>
              <a:srgbClr val="4EBEA4"/>
            </a:solidFill>
            <a:tailEnd type="triangle"/>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61826468-94C7-8388-41C5-A4D1FFFC869C}"/>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B004A2D4-3E90-A332-A51D-D3094BC05AE3}"/>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4" name="Rectangle 23">
            <a:extLst>
              <a:ext uri="{FF2B5EF4-FFF2-40B4-BE49-F238E27FC236}">
                <a16:creationId xmlns:a16="http://schemas.microsoft.com/office/drawing/2014/main" id="{C59FD6B1-DFC6-42DA-AF7A-8F923B23255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12720539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B6152D3-841A-1077-1E66-04A918185D1C}"/>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8" name="Diagram 7">
            <a:extLst>
              <a:ext uri="{FF2B5EF4-FFF2-40B4-BE49-F238E27FC236}">
                <a16:creationId xmlns:a16="http://schemas.microsoft.com/office/drawing/2014/main" id="{CEADBCD9-A981-4AAC-C139-9893C46BBA34}"/>
              </a:ext>
            </a:extLst>
          </p:cNvPr>
          <p:cNvGraphicFramePr/>
          <p:nvPr>
            <p:extLst>
              <p:ext uri="{D42A27DB-BD31-4B8C-83A1-F6EECF244321}">
                <p14:modId xmlns:p14="http://schemas.microsoft.com/office/powerpoint/2010/main" val="1640548710"/>
              </p:ext>
            </p:extLst>
          </p:nvPr>
        </p:nvGraphicFramePr>
        <p:xfrm>
          <a:off x="10050499" y="123201"/>
          <a:ext cx="2030206" cy="12117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0CBF7057-1CA3-B48B-4970-496FC190DB0E}"/>
              </a:ext>
            </a:extLst>
          </p:cNvPr>
          <p:cNvSpPr/>
          <p:nvPr/>
        </p:nvSpPr>
        <p:spPr>
          <a:xfrm>
            <a:off x="184728" y="373551"/>
            <a:ext cx="986039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anose="020B0604020202020204" pitchFamily="34" charset="0"/>
                <a:cs typeface="Helvetica" panose="020B0604020202020204" pitchFamily="34" charset="0"/>
              </a:rPr>
              <a:t>High-quality video content</a:t>
            </a:r>
            <a:r>
              <a:rPr kumimoji="0" lang="en-US" sz="26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across all devices, outperforms even the best ROI seen with other online video platforms</a:t>
            </a:r>
          </a:p>
        </p:txBody>
      </p:sp>
      <p:sp>
        <p:nvSpPr>
          <p:cNvPr id="10" name="TextBox 9">
            <a:extLst>
              <a:ext uri="{FF2B5EF4-FFF2-40B4-BE49-F238E27FC236}">
                <a16:creationId xmlns:a16="http://schemas.microsoft.com/office/drawing/2014/main" id="{5577DFBC-27FA-53D5-F3F3-B2A7C784F87D}"/>
              </a:ext>
            </a:extLst>
          </p:cNvPr>
          <p:cNvSpPr txBox="1"/>
          <p:nvPr/>
        </p:nvSpPr>
        <p:spPr>
          <a:xfrm>
            <a:off x="1" y="1696077"/>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Sales impact across media platforms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‘Initial STAS’ (Short-Term Advertising Strength)</a:t>
            </a:r>
            <a:endPar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graphicFrame>
        <p:nvGraphicFramePr>
          <p:cNvPr id="3" name="Table 12">
            <a:extLst>
              <a:ext uri="{FF2B5EF4-FFF2-40B4-BE49-F238E27FC236}">
                <a16:creationId xmlns:a16="http://schemas.microsoft.com/office/drawing/2014/main" id="{122A9E37-D675-615C-F53D-7DEE5B9647F1}"/>
              </a:ext>
            </a:extLst>
          </p:cNvPr>
          <p:cNvGraphicFramePr>
            <a:graphicFrameLocks noGrp="1"/>
          </p:cNvGraphicFramePr>
          <p:nvPr/>
        </p:nvGraphicFramePr>
        <p:xfrm>
          <a:off x="1487796" y="3175582"/>
          <a:ext cx="8128000" cy="2203344"/>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1513604778"/>
                    </a:ext>
                  </a:extLst>
                </a:gridCol>
                <a:gridCol w="2032000">
                  <a:extLst>
                    <a:ext uri="{9D8B030D-6E8A-4147-A177-3AD203B41FA5}">
                      <a16:colId xmlns:a16="http://schemas.microsoft.com/office/drawing/2014/main" val="2647570955"/>
                    </a:ext>
                  </a:extLst>
                </a:gridCol>
                <a:gridCol w="2032000">
                  <a:extLst>
                    <a:ext uri="{9D8B030D-6E8A-4147-A177-3AD203B41FA5}">
                      <a16:colId xmlns:a16="http://schemas.microsoft.com/office/drawing/2014/main" val="338373214"/>
                    </a:ext>
                  </a:extLst>
                </a:gridCol>
                <a:gridCol w="2032000">
                  <a:extLst>
                    <a:ext uri="{9D8B030D-6E8A-4147-A177-3AD203B41FA5}">
                      <a16:colId xmlns:a16="http://schemas.microsoft.com/office/drawing/2014/main" val="3710565064"/>
                    </a:ext>
                  </a:extLst>
                </a:gridCol>
              </a:tblGrid>
              <a:tr h="550836">
                <a:tc>
                  <a:txBody>
                    <a:bodyPr/>
                    <a:lstStyle/>
                    <a:p>
                      <a:pPr algn="ctr"/>
                      <a:endParaRPr lang="en-US" sz="1400">
                        <a:latin typeface="Helvetica" panose="020B0604020202020204" pitchFamily="34" charset="0"/>
                        <a:cs typeface="Helvetica" panose="020B0604020202020204" pitchFamily="34" charset="0"/>
                      </a:endParaRPr>
                    </a:p>
                  </a:txBody>
                  <a:tcPr anchor="ctr">
                    <a:solidFill>
                      <a:srgbClr val="1B1464"/>
                    </a:solidFill>
                  </a:tcPr>
                </a:tc>
                <a:tc>
                  <a:txBody>
                    <a:bodyPr/>
                    <a:lstStyle/>
                    <a:p>
                      <a:pPr algn="ctr"/>
                      <a:r>
                        <a:rPr lang="en-US" sz="1400">
                          <a:latin typeface="Helvetica" panose="020B0604020202020204" pitchFamily="34" charset="0"/>
                          <a:cs typeface="Helvetica" panose="020B0604020202020204" pitchFamily="34" charset="0"/>
                        </a:rPr>
                        <a:t>TV</a:t>
                      </a:r>
                    </a:p>
                  </a:txBody>
                  <a:tcPr anchor="ctr">
                    <a:solidFill>
                      <a:srgbClr val="1B1464"/>
                    </a:solidFill>
                  </a:tcPr>
                </a:tc>
                <a:tc>
                  <a:txBody>
                    <a:bodyPr/>
                    <a:lstStyle/>
                    <a:p>
                      <a:pPr algn="ctr"/>
                      <a:r>
                        <a:rPr lang="en-US" sz="1400">
                          <a:latin typeface="Helvetica" panose="020B0604020202020204" pitchFamily="34" charset="0"/>
                          <a:cs typeface="Helvetica" panose="020B0604020202020204" pitchFamily="34" charset="0"/>
                        </a:rPr>
                        <a:t>Desktop</a:t>
                      </a:r>
                    </a:p>
                  </a:txBody>
                  <a:tcPr anchor="ctr">
                    <a:solidFill>
                      <a:srgbClr val="1B1464"/>
                    </a:solidFill>
                  </a:tcPr>
                </a:tc>
                <a:tc>
                  <a:txBody>
                    <a:bodyPr/>
                    <a:lstStyle/>
                    <a:p>
                      <a:pPr algn="ctr"/>
                      <a:r>
                        <a:rPr lang="en-US" sz="1400">
                          <a:latin typeface="Helvetica" panose="020B0604020202020204" pitchFamily="34" charset="0"/>
                          <a:cs typeface="Helvetica" panose="020B0604020202020204" pitchFamily="34" charset="0"/>
                        </a:rPr>
                        <a:t>Mobile</a:t>
                      </a:r>
                    </a:p>
                  </a:txBody>
                  <a:tcPr anchor="ctr">
                    <a:solidFill>
                      <a:srgbClr val="1B1464"/>
                    </a:solidFill>
                  </a:tcPr>
                </a:tc>
                <a:extLst>
                  <a:ext uri="{0D108BD9-81ED-4DB2-BD59-A6C34878D82A}">
                    <a16:rowId xmlns:a16="http://schemas.microsoft.com/office/drawing/2014/main" val="1467283816"/>
                  </a:ext>
                </a:extLst>
              </a:tr>
              <a:tr h="550836">
                <a:tc>
                  <a:txBody>
                    <a:bodyPr/>
                    <a:lstStyle/>
                    <a:p>
                      <a:pPr algn="ctr"/>
                      <a:r>
                        <a:rPr lang="en-US" sz="1600">
                          <a:solidFill>
                            <a:srgbClr val="1B1464"/>
                          </a:solidFill>
                          <a:latin typeface="Helvetica" panose="020B0604020202020204" pitchFamily="34" charset="0"/>
                          <a:cs typeface="Helvetica" panose="020B0604020202020204" pitchFamily="34" charset="0"/>
                        </a:rPr>
                        <a:t>Television</a:t>
                      </a:r>
                    </a:p>
                  </a:txBody>
                  <a:tcPr anchor="ctr">
                    <a:solidFill>
                      <a:schemeClr val="bg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144</a:t>
                      </a:r>
                    </a:p>
                  </a:txBody>
                  <a:tcPr anchor="ctr">
                    <a:solidFill>
                      <a:srgbClr val="ED3C8D"/>
                    </a:solidFill>
                  </a:tcPr>
                </a:tc>
                <a:tc>
                  <a:txBody>
                    <a:bodyPr/>
                    <a:lstStyle/>
                    <a:p>
                      <a:pPr algn="ctr"/>
                      <a:r>
                        <a:rPr lang="en-US" sz="1800" b="1">
                          <a:solidFill>
                            <a:srgbClr val="1B1464"/>
                          </a:solidFill>
                          <a:latin typeface="Helvetica" panose="020B0604020202020204" pitchFamily="34" charset="0"/>
                          <a:cs typeface="Helvetica" panose="020B0604020202020204" pitchFamily="34" charset="0"/>
                        </a:rPr>
                        <a:t>153</a:t>
                      </a:r>
                    </a:p>
                  </a:txBody>
                  <a:tcPr anchor="ctr">
                    <a:solidFill>
                      <a:schemeClr val="bg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161</a:t>
                      </a:r>
                    </a:p>
                  </a:txBody>
                  <a:tcPr anchor="ctr">
                    <a:solidFill>
                      <a:srgbClr val="ED3C8D"/>
                    </a:solidFill>
                  </a:tcPr>
                </a:tc>
                <a:extLst>
                  <a:ext uri="{0D108BD9-81ED-4DB2-BD59-A6C34878D82A}">
                    <a16:rowId xmlns:a16="http://schemas.microsoft.com/office/drawing/2014/main" val="444474167"/>
                  </a:ext>
                </a:extLst>
              </a:tr>
              <a:tr h="550836">
                <a:tc>
                  <a:txBody>
                    <a:bodyPr/>
                    <a:lstStyle/>
                    <a:p>
                      <a:pPr algn="ctr"/>
                      <a:r>
                        <a:rPr lang="en-US" sz="1600" kern="1200">
                          <a:solidFill>
                            <a:srgbClr val="1B1464"/>
                          </a:solidFill>
                          <a:latin typeface="Helvetica" panose="020B0604020202020204" pitchFamily="34" charset="0"/>
                          <a:ea typeface="+mn-ea"/>
                          <a:cs typeface="Helvetica" panose="020B0604020202020204" pitchFamily="34" charset="0"/>
                        </a:rPr>
                        <a:t>Facebook</a:t>
                      </a:r>
                    </a:p>
                  </a:txBody>
                  <a:tcPr anchor="ctr">
                    <a:solidFill>
                      <a:schemeClr val="bg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a:t>
                      </a:r>
                    </a:p>
                  </a:txBody>
                  <a:tcPr anchor="ctr">
                    <a:solidFill>
                      <a:srgbClr val="ED3C8D"/>
                    </a:solidFill>
                  </a:tcPr>
                </a:tc>
                <a:tc>
                  <a:txBody>
                    <a:bodyPr/>
                    <a:lstStyle/>
                    <a:p>
                      <a:pPr algn="ctr"/>
                      <a:r>
                        <a:rPr lang="en-US" sz="1800" b="1">
                          <a:solidFill>
                            <a:srgbClr val="1B1464"/>
                          </a:solidFill>
                          <a:latin typeface="Helvetica" panose="020B0604020202020204" pitchFamily="34" charset="0"/>
                          <a:cs typeface="Helvetica" panose="020B0604020202020204" pitchFamily="34" charset="0"/>
                        </a:rPr>
                        <a:t>118</a:t>
                      </a:r>
                    </a:p>
                  </a:txBody>
                  <a:tcPr anchor="ctr">
                    <a:solidFill>
                      <a:schemeClr val="bg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121</a:t>
                      </a:r>
                    </a:p>
                  </a:txBody>
                  <a:tcPr anchor="ctr">
                    <a:solidFill>
                      <a:srgbClr val="ED3C8D"/>
                    </a:solidFill>
                  </a:tcPr>
                </a:tc>
                <a:extLst>
                  <a:ext uri="{0D108BD9-81ED-4DB2-BD59-A6C34878D82A}">
                    <a16:rowId xmlns:a16="http://schemas.microsoft.com/office/drawing/2014/main" val="1242313219"/>
                  </a:ext>
                </a:extLst>
              </a:tr>
              <a:tr h="550836">
                <a:tc>
                  <a:txBody>
                    <a:bodyPr/>
                    <a:lstStyle/>
                    <a:p>
                      <a:pPr algn="ctr"/>
                      <a:r>
                        <a:rPr lang="en-US" sz="1600" kern="1200">
                          <a:solidFill>
                            <a:srgbClr val="1B1464"/>
                          </a:solidFill>
                          <a:latin typeface="Helvetica" panose="020B0604020202020204" pitchFamily="34" charset="0"/>
                          <a:ea typeface="+mn-ea"/>
                          <a:cs typeface="Helvetica" panose="020B0604020202020204" pitchFamily="34" charset="0"/>
                        </a:rPr>
                        <a:t>YouTube</a:t>
                      </a:r>
                    </a:p>
                  </a:txBody>
                  <a:tcPr anchor="ctr">
                    <a:solidFill>
                      <a:schemeClr val="bg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a:t>
                      </a:r>
                    </a:p>
                  </a:txBody>
                  <a:tcPr anchor="ctr">
                    <a:solidFill>
                      <a:srgbClr val="ED3C8D"/>
                    </a:solidFill>
                  </a:tcPr>
                </a:tc>
                <a:tc>
                  <a:txBody>
                    <a:bodyPr/>
                    <a:lstStyle/>
                    <a:p>
                      <a:pPr algn="ctr"/>
                      <a:r>
                        <a:rPr lang="en-US" sz="1800" b="1">
                          <a:solidFill>
                            <a:srgbClr val="1B1464"/>
                          </a:solidFill>
                          <a:latin typeface="Helvetica" panose="020B0604020202020204" pitchFamily="34" charset="0"/>
                          <a:cs typeface="Helvetica" panose="020B0604020202020204" pitchFamily="34" charset="0"/>
                        </a:rPr>
                        <a:t>116</a:t>
                      </a:r>
                    </a:p>
                  </a:txBody>
                  <a:tcPr anchor="ctr">
                    <a:solidFill>
                      <a:schemeClr val="bg1"/>
                    </a:solidFill>
                  </a:tcPr>
                </a:tc>
                <a:tc>
                  <a:txBody>
                    <a:bodyPr/>
                    <a:lstStyle/>
                    <a:p>
                      <a:pPr algn="ctr"/>
                      <a:r>
                        <a:rPr lang="en-US" sz="1800" b="1">
                          <a:solidFill>
                            <a:schemeClr val="bg1"/>
                          </a:solidFill>
                          <a:latin typeface="Helvetica" panose="020B0604020202020204" pitchFamily="34" charset="0"/>
                          <a:cs typeface="Helvetica" panose="020B0604020202020204" pitchFamily="34" charset="0"/>
                        </a:rPr>
                        <a:t>137</a:t>
                      </a:r>
                    </a:p>
                  </a:txBody>
                  <a:tcPr anchor="ctr">
                    <a:solidFill>
                      <a:srgbClr val="ED3C8D"/>
                    </a:solidFill>
                  </a:tcPr>
                </a:tc>
                <a:extLst>
                  <a:ext uri="{0D108BD9-81ED-4DB2-BD59-A6C34878D82A}">
                    <a16:rowId xmlns:a16="http://schemas.microsoft.com/office/drawing/2014/main" val="1289837316"/>
                  </a:ext>
                </a:extLst>
              </a:tr>
            </a:tbl>
          </a:graphicData>
        </a:graphic>
      </p:graphicFrame>
      <p:pic>
        <p:nvPicPr>
          <p:cNvPr id="12" name="Picture 11" descr="Icon&#10;&#10;Description automatically generated">
            <a:extLst>
              <a:ext uri="{FF2B5EF4-FFF2-40B4-BE49-F238E27FC236}">
                <a16:creationId xmlns:a16="http://schemas.microsoft.com/office/drawing/2014/main" id="{881566A1-5BD5-E1B2-059A-F281A0053AC9}"/>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4074385" y="2219174"/>
            <a:ext cx="959357" cy="959357"/>
          </a:xfrm>
          <a:prstGeom prst="rect">
            <a:avLst/>
          </a:prstGeom>
        </p:spPr>
      </p:pic>
      <p:pic>
        <p:nvPicPr>
          <p:cNvPr id="14" name="Picture 13" descr="Logo&#10;&#10;Description automatically generated">
            <a:extLst>
              <a:ext uri="{FF2B5EF4-FFF2-40B4-BE49-F238E27FC236}">
                <a16:creationId xmlns:a16="http://schemas.microsoft.com/office/drawing/2014/main" id="{2F74684B-9F02-F283-9A13-50C0C885DC9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111766" y="2207987"/>
            <a:ext cx="981731" cy="981731"/>
          </a:xfrm>
          <a:prstGeom prst="rect">
            <a:avLst/>
          </a:prstGeom>
        </p:spPr>
      </p:pic>
      <p:pic>
        <p:nvPicPr>
          <p:cNvPr id="18" name="Picture 17" descr="A picture containing text, phone, iPod, cellphone&#10;&#10;Description automatically generated">
            <a:extLst>
              <a:ext uri="{FF2B5EF4-FFF2-40B4-BE49-F238E27FC236}">
                <a16:creationId xmlns:a16="http://schemas.microsoft.com/office/drawing/2014/main" id="{C67CED26-8835-4909-70B0-E2154394D18F}"/>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171521" y="2289918"/>
            <a:ext cx="817869" cy="817869"/>
          </a:xfrm>
          <a:prstGeom prst="rect">
            <a:avLst/>
          </a:prstGeom>
        </p:spPr>
      </p:pic>
      <p:sp>
        <p:nvSpPr>
          <p:cNvPr id="2" name="TextBox 1">
            <a:extLst>
              <a:ext uri="{FF2B5EF4-FFF2-40B4-BE49-F238E27FC236}">
                <a16:creationId xmlns:a16="http://schemas.microsoft.com/office/drawing/2014/main" id="{607F6470-7669-F3AC-21F7-31A3EB4184FC}"/>
              </a:ext>
            </a:extLst>
          </p:cNvPr>
          <p:cNvSpPr txBox="1"/>
          <p:nvPr/>
        </p:nvSpPr>
        <p:spPr>
          <a:xfrm>
            <a:off x="1487796" y="5521471"/>
            <a:ext cx="7990188" cy="284468"/>
          </a:xfrm>
          <a:prstGeom prst="rect">
            <a:avLst/>
          </a:prstGeom>
          <a:solidFill>
            <a:schemeClr val="bg1"/>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How to read above chart: </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An exposure to an ad on Television drove </a:t>
            </a: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44%</a:t>
            </a:r>
            <a:r>
              <a:rPr kumimoji="0" lang="en-US" sz="12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more sales than not seeing the ad at all</a:t>
            </a:r>
            <a:endParaRPr kumimoji="0" lang="en-US" sz="11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4" name="TextBox 3">
            <a:extLst>
              <a:ext uri="{FF2B5EF4-FFF2-40B4-BE49-F238E27FC236}">
                <a16:creationId xmlns:a16="http://schemas.microsoft.com/office/drawing/2014/main" id="{6F60FD13-3B97-0F6D-0C1C-D1622A13ED6C}"/>
              </a:ext>
            </a:extLst>
          </p:cNvPr>
          <p:cNvSpPr txBox="1"/>
          <p:nvPr/>
        </p:nvSpPr>
        <p:spPr>
          <a:xfrm>
            <a:off x="483207" y="5863737"/>
            <a:ext cx="1170879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Karen Nelson-Field – Amplified Intelligence – “Not All Reach is Equal: An Investigation into Cross Platform Advertising Effectiveness,” ThinkTV Australia, 2019. Short-Term Advertising Strength (STAS) is calculated by determining the proportion of category buyers who bought a specific brand having not been exposed to that brand’s advertising and comparing this to the proportion of category buyers who were exposed to advertising and went on to buy the brand. STAS is built to capture short term effects, capturing impact up to a month after exposure. A STAS score of 100 indicates no advertising impact in that those who were exposed to the advertising were just as likely to purchase as those who were not. A score above 100 indicates that the advertising had an impact on sales. Indices based on % who were exposed to an ad that purchased a product divided by % who were not exposed to an ad that purchased a product.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Note: Cinema was not measured within this analysis.</a:t>
            </a:r>
            <a:b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b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Click here to download VAB’s marketer’s guide</a:t>
            </a:r>
            <a:r>
              <a:rPr kumimoji="0" lang="en-US" sz="800" b="0" i="0" u="none" strike="noStrike" kern="1200" cap="none" spc="0" normalizeH="0" baseline="0" noProof="0">
                <a:ln>
                  <a:noFill/>
                </a:ln>
                <a:solidFill>
                  <a:prstClr val="white"/>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800" b="1" i="0" u="none"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11">
                  <a:extLst>
                    <a:ext uri="{A12FA001-AC4F-418D-AE19-62706E023703}">
                      <ahyp:hlinkClr xmlns:ahyp="http://schemas.microsoft.com/office/drawing/2018/hyperlinkcolor" val="tx"/>
                    </a:ext>
                  </a:extLst>
                </a:hlinkClick>
              </a:rPr>
              <a:t>‘</a:t>
            </a:r>
            <a:r>
              <a:rPr kumimoji="0" lang="en-US" sz="800" b="1" i="1" u="sng"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11">
                  <a:extLst>
                    <a:ext uri="{A12FA001-AC4F-418D-AE19-62706E023703}">
                      <ahyp:hlinkClr xmlns:ahyp="http://schemas.microsoft.com/office/drawing/2018/hyperlinkcolor" val="tx"/>
                    </a:ext>
                  </a:extLst>
                </a:hlinkClick>
              </a:rPr>
              <a:t>You Oughta Know</a:t>
            </a:r>
            <a:r>
              <a:rPr kumimoji="0" lang="en-US" sz="800" b="1" i="1" u="sng"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a:t>
            </a:r>
            <a:r>
              <a:rPr kumimoji="0" lang="en-US" sz="800" i="1"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800" i="0"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to</a:t>
            </a:r>
            <a:r>
              <a:rPr kumimoji="0" lang="en-US" sz="8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learn more.</a:t>
            </a:r>
            <a:endParaRPr kumimoji="0" lang="fr-FR" sz="800" b="1" i="1" u="none"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576BF311-D331-1C46-3017-3AA684335871}"/>
              </a:ext>
            </a:extLst>
          </p:cNvPr>
          <p:cNvSpPr txBox="1"/>
          <p:nvPr/>
        </p:nvSpPr>
        <p:spPr>
          <a:xfrm>
            <a:off x="9870532" y="2494092"/>
            <a:ext cx="2127504" cy="2970044"/>
          </a:xfrm>
          <a:prstGeom prst="rect">
            <a:avLst/>
          </a:prstGeom>
          <a:solidFill>
            <a:srgbClr val="ED3C8D"/>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TV ads viewed on smaller screens deliver even more sales — 61% more sales on mobile and 53% on desktop, when compared to a non-exposure scenario. This is likely due to how easy it is for mobile and computer users to move to make a purchase on those devices.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The rise of ecommerce / shoppable ads via QR codes and other connected TV technologies should further strengthen the sales impact of TV in the coming years.</a:t>
            </a:r>
          </a:p>
        </p:txBody>
      </p:sp>
      <p:cxnSp>
        <p:nvCxnSpPr>
          <p:cNvPr id="15" name="Straight Arrow Connector 14">
            <a:extLst>
              <a:ext uri="{FF2B5EF4-FFF2-40B4-BE49-F238E27FC236}">
                <a16:creationId xmlns:a16="http://schemas.microsoft.com/office/drawing/2014/main" id="{0422E146-C124-8D8E-13D4-C6D1BBCD34F3}"/>
              </a:ext>
            </a:extLst>
          </p:cNvPr>
          <p:cNvCxnSpPr>
            <a:cxnSpLocks/>
          </p:cNvCxnSpPr>
          <p:nvPr/>
        </p:nvCxnSpPr>
        <p:spPr>
          <a:xfrm>
            <a:off x="9615796" y="3994435"/>
            <a:ext cx="240644" cy="0"/>
          </a:xfrm>
          <a:prstGeom prst="straightConnector1">
            <a:avLst/>
          </a:prstGeom>
          <a:ln w="57150">
            <a:solidFill>
              <a:srgbClr val="ED3C8D"/>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9FAE12A-6554-7C0C-39A1-8535FF7850CE}"/>
              </a:ext>
            </a:extLst>
          </p:cNvPr>
          <p:cNvSpPr txBox="1"/>
          <p:nvPr/>
        </p:nvSpPr>
        <p:spPr>
          <a:xfrm>
            <a:off x="256112" y="1238979"/>
            <a:ext cx="11141476" cy="307777"/>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12"/>
              </a:buBlip>
              <a:tabLst/>
              <a:defRPr/>
            </a:pPr>
            <a:r>
              <a:rPr kumimoji="0" lang="en-US" sz="14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TV generates the greatest sales impact through its premium environment, screen coverage, viewability and ad engagement </a:t>
            </a:r>
            <a:endParaRPr kumimoji="0" lang="en-US" sz="1400" b="0" i="0" u="none" strike="noStrike" kern="1200" cap="none" spc="0" normalizeH="0" baseline="0" noProof="0">
              <a:ln>
                <a:noFill/>
              </a:ln>
              <a:solidFill>
                <a:srgbClr val="1F1A62"/>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BC92C389-E07E-A91F-6AFF-6BC0F598338A}"/>
              </a:ext>
            </a:extLst>
          </p:cNvPr>
          <p:cNvPicPr>
            <a:picLocks noChangeAspect="1"/>
          </p:cNvPicPr>
          <p:nvPr/>
        </p:nvPicPr>
        <p:blipFill rotWithShape="1">
          <a:blip r:embed="rId1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7" name="Slide Number Placeholder 5">
            <a:extLst>
              <a:ext uri="{FF2B5EF4-FFF2-40B4-BE49-F238E27FC236}">
                <a16:creationId xmlns:a16="http://schemas.microsoft.com/office/drawing/2014/main" id="{7AE9026A-EC0F-32C2-8056-85D44CAF6ABA}"/>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9" name="Rectangle 18">
            <a:extLst>
              <a:ext uri="{FF2B5EF4-FFF2-40B4-BE49-F238E27FC236}">
                <a16:creationId xmlns:a16="http://schemas.microsoft.com/office/drawing/2014/main" id="{DF4F79A8-D44C-E8B5-ACD1-8544A6E5904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4008819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0AB914-9476-7E59-FF30-4081660A7C87}"/>
              </a:ext>
            </a:extLst>
          </p:cNvPr>
          <p:cNvSpPr txBox="1"/>
          <p:nvPr/>
        </p:nvSpPr>
        <p:spPr>
          <a:xfrm>
            <a:off x="448968" y="6194098"/>
            <a:ext cx="116229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Source: YouGov, </a:t>
            </a:r>
            <a:r>
              <a:rPr kumimoji="0" lang="en-US" sz="900" b="0" i="1"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Global Study: Which Types of Ads Do People Trust?</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 commissioned by Campaign, 2/5/2021. Note: Ages 18+ who selected very/somewhat trustworthy.</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Click here to download VAB’s report</a:t>
            </a:r>
            <a:r>
              <a:rPr lang="en-US" sz="900">
                <a:solidFill>
                  <a:srgbClr val="ED3C8D"/>
                </a:solidFill>
                <a:latin typeface="Helvetica" panose="020B0604020202020204" pitchFamily="34" charset="0"/>
                <a:ea typeface="Open Sans" panose="020B0606030504020204" pitchFamily="34" charset="0"/>
                <a:cs typeface="Helvetica" panose="020B0604020202020204" pitchFamily="34" charset="0"/>
              </a:rPr>
              <a:t> </a:t>
            </a:r>
            <a:r>
              <a:rPr lang="en-US" sz="900" b="1">
                <a:solidFill>
                  <a:srgbClr val="ED3C8D"/>
                </a:solidFill>
                <a:latin typeface="Helvetica" panose="020B0604020202020204" pitchFamily="34" charset="0"/>
                <a:ea typeface="Open Sans" panose="020B0606030504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‘The </a:t>
            </a:r>
            <a:r>
              <a:rPr kumimoji="0" lang="en-US" sz="900" b="1" i="0"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Credibility Crisis</a:t>
            </a:r>
            <a:r>
              <a:rPr lang="en-US" sz="900" b="1" i="1">
                <a:solidFill>
                  <a:srgbClr val="ED3C8D"/>
                </a:solidFill>
                <a:latin typeface="Helvetica" panose="020B0604020202020204" pitchFamily="34" charset="0"/>
                <a:ea typeface="Open Sans" panose="020B0606030504020204" pitchFamily="34" charset="0"/>
                <a:cs typeface="Helvetica" panose="020B0604020202020204" pitchFamily="34" charset="0"/>
                <a:hlinkClick r:id="rId2">
                  <a:extLst>
                    <a:ext uri="{A12FA001-AC4F-418D-AE19-62706E023703}">
                      <ahyp:hlinkClr xmlns:ahyp="http://schemas.microsoft.com/office/drawing/2018/hyperlinkcolor" val="tx"/>
                    </a:ext>
                  </a:extLst>
                </a:hlinkClick>
              </a:rPr>
              <a:t>’</a:t>
            </a:r>
            <a:r>
              <a:rPr kumimoji="0" lang="en-US" sz="900" i="1" strike="noStrike" kern="1200" cap="none" spc="0" normalizeH="0" baseline="0" noProof="0">
                <a:ln>
                  <a:noFill/>
                </a:ln>
                <a:solidFill>
                  <a:srgbClr val="ED3C8D"/>
                </a:solidFill>
                <a:effectLst/>
                <a:uLnTx/>
                <a:uFillTx/>
                <a:latin typeface="Helvetica" panose="020B0604020202020204" pitchFamily="34" charset="0"/>
                <a:ea typeface="Open Sans" panose="020B0606030504020204" pitchFamily="34" charset="0"/>
                <a:cs typeface="Helvetica" panose="020B0604020202020204" pitchFamily="34" charset="0"/>
              </a:rPr>
              <a:t> </a:t>
            </a:r>
            <a:r>
              <a:rPr kumimoji="0" lang="en-US" sz="900" i="0"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to</a:t>
            </a:r>
            <a:r>
              <a:rPr kumimoji="0" lang="en-US" sz="900" b="0" i="0" u="none" strike="noStrike" kern="1200" cap="none" spc="0" normalizeH="0" baseline="0" noProof="0">
                <a:ln>
                  <a:noFill/>
                </a:ln>
                <a:solidFill>
                  <a:srgbClr val="1F1A62"/>
                </a:solidFill>
                <a:effectLst/>
                <a:uLnTx/>
                <a:uFillTx/>
                <a:latin typeface="Helvetica" panose="020B0604020202020204" pitchFamily="34" charset="0"/>
                <a:ea typeface="Open Sans" panose="020B0606030504020204" pitchFamily="34" charset="0"/>
                <a:cs typeface="Helvetica" panose="020B0604020202020204" pitchFamily="34" charset="0"/>
              </a:rPr>
              <a:t> learn more.</a:t>
            </a:r>
            <a:endParaRPr kumimoji="0" lang="en-US" sz="9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9" name="TextBox 8">
            <a:extLst>
              <a:ext uri="{FF2B5EF4-FFF2-40B4-BE49-F238E27FC236}">
                <a16:creationId xmlns:a16="http://schemas.microsoft.com/office/drawing/2014/main" id="{89197D1E-AA0F-7334-A331-A23C7946C908}"/>
              </a:ext>
            </a:extLst>
          </p:cNvPr>
          <p:cNvSpPr txBox="1"/>
          <p:nvPr/>
        </p:nvSpPr>
        <p:spPr>
          <a:xfrm>
            <a:off x="193964" y="393592"/>
            <a:ext cx="11877964" cy="892552"/>
          </a:xfrm>
          <a:prstGeom prst="rect">
            <a:avLst/>
          </a:prstGeom>
        </p:spPr>
        <p:txBody>
          <a:bodyPr wrap="square">
            <a:spAutoFit/>
          </a:bodyPr>
          <a:lstStyle>
            <a:defPPr>
              <a:defRPr lang="en-US"/>
            </a:defPPr>
            <a:lvl1pPr marR="0" lvl="0" indent="0" fontAlgn="auto">
              <a:lnSpc>
                <a:spcPct val="100000"/>
              </a:lnSpc>
              <a:spcBef>
                <a:spcPts val="0"/>
              </a:spcBef>
              <a:spcAft>
                <a:spcPts val="0"/>
              </a:spcAft>
              <a:buClrTx/>
              <a:buSzTx/>
              <a:buFontTx/>
              <a:buNone/>
              <a:tabLst/>
              <a:defRPr kumimoji="0" sz="2600" b="1" i="0" u="none" strike="noStrike" cap="none" spc="0" normalizeH="0" baseline="0">
                <a:ln>
                  <a:noFill/>
                </a:ln>
                <a:solidFill>
                  <a:srgbClr val="1B1464"/>
                </a:solidFill>
                <a:effectLst/>
                <a:uLnTx/>
                <a:uFillTx/>
                <a:latin typeface="Helvetica"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Beyond fostering outcomes, the high-quality viewing experience creates </a:t>
            </a:r>
            <a:b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a distinct trust advantage for TV ads among consumers</a:t>
            </a:r>
          </a:p>
        </p:txBody>
      </p:sp>
      <p:sp>
        <p:nvSpPr>
          <p:cNvPr id="4" name="Rectangle 3">
            <a:extLst>
              <a:ext uri="{FF2B5EF4-FFF2-40B4-BE49-F238E27FC236}">
                <a16:creationId xmlns:a16="http://schemas.microsoft.com/office/drawing/2014/main" id="{2D0719D1-AB3D-5558-67FC-D7BC24CB4D59}"/>
              </a:ext>
            </a:extLst>
          </p:cNvPr>
          <p:cNvSpPr>
            <a:spLocks/>
          </p:cNvSpPr>
          <p:nvPr/>
        </p:nvSpPr>
        <p:spPr>
          <a:xfrm>
            <a:off x="6096000" y="1686330"/>
            <a:ext cx="6096294" cy="3985213"/>
          </a:xfrm>
          <a:prstGeom prst="rect">
            <a:avLst/>
          </a:prstGeom>
          <a:solidFill>
            <a:srgbClr val="E2E8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ECBD8615-A979-6C04-7CBB-6667DECD5ED4}"/>
              </a:ext>
            </a:extLst>
          </p:cNvPr>
          <p:cNvSpPr/>
          <p:nvPr/>
        </p:nvSpPr>
        <p:spPr>
          <a:xfrm>
            <a:off x="9229596" y="3184987"/>
            <a:ext cx="2766974" cy="1661993"/>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4EBEA4"/>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1.5x</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itchFamily="2" charset="0"/>
                <a:ea typeface="+mn-ea"/>
                <a:cs typeface="+mn-cs"/>
              </a:rPr>
              <a:t>More Likely</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to</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trust ads on TV </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vs. ads on </a:t>
            </a:r>
            <a:r>
              <a:rPr kumimoji="0" lang="en-US" sz="1800" b="0" i="0" u="sng" strike="noStrike" kern="1200" cap="none" spc="0" normalizeH="0" baseline="0" noProof="0">
                <a:ln>
                  <a:noFill/>
                </a:ln>
                <a:solidFill>
                  <a:srgbClr val="1B1464"/>
                </a:solidFill>
                <a:effectLst/>
                <a:uLnTx/>
                <a:uFillTx/>
                <a:latin typeface="Helvetica" pitchFamily="2" charset="0"/>
                <a:ea typeface="+mn-ea"/>
                <a:cs typeface="+mn-cs"/>
              </a:rPr>
              <a:t>websites</a:t>
            </a:r>
          </a:p>
        </p:txBody>
      </p:sp>
      <p:sp>
        <p:nvSpPr>
          <p:cNvPr id="17" name="Rectangle 16">
            <a:extLst>
              <a:ext uri="{FF2B5EF4-FFF2-40B4-BE49-F238E27FC236}">
                <a16:creationId xmlns:a16="http://schemas.microsoft.com/office/drawing/2014/main" id="{4DC702DC-5F15-BAF3-1716-3E5E50E912A9}"/>
              </a:ext>
            </a:extLst>
          </p:cNvPr>
          <p:cNvSpPr/>
          <p:nvPr/>
        </p:nvSpPr>
        <p:spPr>
          <a:xfrm>
            <a:off x="6291725" y="3184987"/>
            <a:ext cx="2852450" cy="1661993"/>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w="13462">
                  <a:solidFill>
                    <a:prstClr val="black"/>
                  </a:solidFill>
                  <a:prstDash val="solid"/>
                </a:ln>
                <a:solidFill>
                  <a:srgbClr val="ED3C8D"/>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2.5x</a:t>
            </a:r>
            <a:r>
              <a:rPr kumimoji="0" lang="en-US" sz="4800" b="1" i="0" u="none" strike="noStrike" kern="1200" cap="none" spc="0" normalizeH="0" baseline="0" noProof="0">
                <a:ln w="13462">
                  <a:solidFill>
                    <a:prstClr val="black"/>
                  </a:solidFill>
                  <a:prstDash val="solid"/>
                </a:ln>
                <a:solidFill>
                  <a:srgbClr val="00BFF2"/>
                </a:solidFill>
                <a:effectLst>
                  <a:outerShdw dist="38100" dir="2700000" algn="bl" rotWithShape="0">
                    <a:prstClr val="black"/>
                  </a:outerShdw>
                </a:effectLst>
                <a:uLnTx/>
                <a:uFillTx/>
                <a:latin typeface="Helvetica" panose="020B0604020202020204" pitchFamily="34" charset="0"/>
                <a:ea typeface="Open Sans" panose="020B0606030504020204" pitchFamily="34" charset="0"/>
                <a:cs typeface="Helvetica" panose="020B0604020202020204" pitchFamily="34" charset="0"/>
              </a:rPr>
              <a:t> </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itchFamily="2" charset="0"/>
                <a:ea typeface="+mn-ea"/>
                <a:cs typeface="+mn-cs"/>
              </a:rPr>
              <a:t>More Likely</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to</a:t>
            </a: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 </a:t>
            </a:r>
            <a: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t>trust ads on TV </a:t>
            </a:r>
            <a:br>
              <a:rPr kumimoji="0" lang="en-US" sz="1800" b="1" i="0" u="none" strike="noStrike" kern="1200" cap="none" spc="0" normalizeH="0" baseline="0" noProof="0">
                <a:ln>
                  <a:noFill/>
                </a:ln>
                <a:solidFill>
                  <a:srgbClr val="1B1464"/>
                </a:solidFill>
                <a:effectLst/>
                <a:uLnTx/>
                <a:uFillTx/>
                <a:latin typeface="Helvetica" pitchFamily="2" charset="0"/>
                <a:ea typeface="+mn-ea"/>
                <a:cs typeface="+mn-cs"/>
              </a:rPr>
            </a:br>
            <a:r>
              <a:rPr kumimoji="0" lang="en-US" sz="1800" b="0" i="0" u="none" strike="noStrike" kern="1200" cap="none" spc="0" normalizeH="0" baseline="0" noProof="0">
                <a:ln>
                  <a:noFill/>
                </a:ln>
                <a:solidFill>
                  <a:srgbClr val="1B1464"/>
                </a:solidFill>
                <a:effectLst/>
                <a:uLnTx/>
                <a:uFillTx/>
                <a:latin typeface="Helvetica" pitchFamily="2" charset="0"/>
                <a:ea typeface="+mn-ea"/>
                <a:cs typeface="+mn-cs"/>
              </a:rPr>
              <a:t>vs. ads on </a:t>
            </a:r>
            <a:r>
              <a:rPr kumimoji="0" lang="en-US" sz="1800" b="0" i="0" u="sng" strike="noStrike" kern="1200" cap="none" spc="0" normalizeH="0" baseline="0" noProof="0">
                <a:ln>
                  <a:noFill/>
                </a:ln>
                <a:solidFill>
                  <a:srgbClr val="1B1464"/>
                </a:solidFill>
                <a:effectLst/>
                <a:uLnTx/>
                <a:uFillTx/>
                <a:latin typeface="Helvetica" pitchFamily="2" charset="0"/>
                <a:ea typeface="+mn-ea"/>
                <a:cs typeface="+mn-cs"/>
              </a:rPr>
              <a:t>social media</a:t>
            </a:r>
          </a:p>
        </p:txBody>
      </p:sp>
      <p:sp>
        <p:nvSpPr>
          <p:cNvPr id="18" name="Rectangle 17">
            <a:extLst>
              <a:ext uri="{FF2B5EF4-FFF2-40B4-BE49-F238E27FC236}">
                <a16:creationId xmlns:a16="http://schemas.microsoft.com/office/drawing/2014/main" id="{D214BC73-95B4-25C8-0509-DD26DCB6E94B}"/>
              </a:ext>
            </a:extLst>
          </p:cNvPr>
          <p:cNvSpPr/>
          <p:nvPr/>
        </p:nvSpPr>
        <p:spPr>
          <a:xfrm>
            <a:off x="6731275" y="2200026"/>
            <a:ext cx="4825744" cy="584775"/>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U.S. adults are </a:t>
            </a:r>
            <a:r>
              <a:rPr kumimoji="0" lang="en-US" sz="1600" b="1" i="1" u="none" strike="noStrike" kern="1200" cap="none" spc="0" normalizeH="0" baseline="0" noProof="0">
                <a:ln>
                  <a:noFill/>
                </a:ln>
                <a:solidFill>
                  <a:srgbClr val="1B1464"/>
                </a:solidFill>
                <a:effectLst/>
                <a:uLnTx/>
                <a:uFillTx/>
                <a:latin typeface="Helvetica" pitchFamily="2" charset="0"/>
                <a:ea typeface="+mn-ea"/>
                <a:cs typeface="+mn-cs"/>
              </a:rPr>
              <a:t>more likely </a:t>
            </a:r>
            <a:r>
              <a:rPr kumimoji="0" lang="en-US" sz="1600" b="1" i="0" u="none" strike="noStrike" kern="1200" cap="none" spc="0" normalizeH="0" baseline="0" noProof="0">
                <a:ln>
                  <a:noFill/>
                </a:ln>
                <a:solidFill>
                  <a:srgbClr val="1B1464"/>
                </a:solidFill>
                <a:effectLst/>
                <a:uLnTx/>
                <a:uFillTx/>
                <a:latin typeface="Helvetica" pitchFamily="2" charset="0"/>
                <a:ea typeface="+mn-ea"/>
                <a:cs typeface="+mn-cs"/>
              </a:rPr>
              <a:t>to find ads on TV trustworthy  vs. ads on digital platforms</a:t>
            </a:r>
          </a:p>
        </p:txBody>
      </p:sp>
      <p:sp>
        <p:nvSpPr>
          <p:cNvPr id="2" name="Rectangle 1">
            <a:extLst>
              <a:ext uri="{FF2B5EF4-FFF2-40B4-BE49-F238E27FC236}">
                <a16:creationId xmlns:a16="http://schemas.microsoft.com/office/drawing/2014/main" id="{5FBFF72A-86FC-DFAA-D4C8-FCF8767D7571}"/>
              </a:ext>
            </a:extLst>
          </p:cNvPr>
          <p:cNvSpPr>
            <a:spLocks/>
          </p:cNvSpPr>
          <p:nvPr/>
        </p:nvSpPr>
        <p:spPr>
          <a:xfrm>
            <a:off x="0" y="1673952"/>
            <a:ext cx="6096294" cy="3985213"/>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2" name="Chart 11">
            <a:extLst>
              <a:ext uri="{FF2B5EF4-FFF2-40B4-BE49-F238E27FC236}">
                <a16:creationId xmlns:a16="http://schemas.microsoft.com/office/drawing/2014/main" id="{7555B4F4-2C42-4177-50CA-E7536BAAFB30}"/>
              </a:ext>
            </a:extLst>
          </p:cNvPr>
          <p:cNvGraphicFramePr/>
          <p:nvPr/>
        </p:nvGraphicFramePr>
        <p:xfrm>
          <a:off x="448968" y="2388644"/>
          <a:ext cx="5451308" cy="3066601"/>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CD59C888-AB92-3B9D-AD08-48DAA44EDD2C}"/>
              </a:ext>
            </a:extLst>
          </p:cNvPr>
          <p:cNvSpPr/>
          <p:nvPr/>
        </p:nvSpPr>
        <p:spPr>
          <a:xfrm>
            <a:off x="358440" y="1846645"/>
            <a:ext cx="5379414" cy="523220"/>
          </a:xfrm>
          <a:prstGeom prst="rect">
            <a:avLst/>
          </a:prstGeom>
          <a:noFill/>
          <a:effectLst/>
        </p:spPr>
        <p:txBody>
          <a:bodyPr wrap="square" lIns="91440" tIns="45720" rIns="91440" bIns="45720" anchor="t">
            <a:spAutoFit/>
          </a:bodyPr>
          <a:lstStyle/>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Helvetica" pitchFamily="2" charset="0"/>
                <a:ea typeface="+mn-ea"/>
                <a:cs typeface="+mn-cs"/>
              </a:rPr>
              <a:t>Types of Advertising U.S. Adults Find Trustworthy</a:t>
            </a:r>
          </a:p>
          <a:p>
            <a:pPr marL="0" marR="0" lvl="0" indent="0" algn="ctr" defTabSz="117239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itchFamily="2" charset="0"/>
                <a:ea typeface="+mn-ea"/>
                <a:cs typeface="+mn-cs"/>
              </a:rPr>
              <a:t>% of respondents</a:t>
            </a:r>
            <a:endParaRPr kumimoji="0" lang="en-US" sz="1600" b="0"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3" name="Picture 2">
            <a:extLst>
              <a:ext uri="{FF2B5EF4-FFF2-40B4-BE49-F238E27FC236}">
                <a16:creationId xmlns:a16="http://schemas.microsoft.com/office/drawing/2014/main" id="{880D5A21-C3C3-D0C0-19F5-C7DFF3D2AC26}"/>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1B050725-DF26-1664-635E-73D8DE46BED1}"/>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9794441-E428-3681-0EDE-C3E5068A63E7}"/>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5241145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6D99E-7211-4A61-8E41-8586BC7724A2}"/>
              </a:ext>
            </a:extLst>
          </p:cNvPr>
          <p:cNvSpPr/>
          <p:nvPr/>
        </p:nvSpPr>
        <p:spPr>
          <a:xfrm>
            <a:off x="-19878" y="-1"/>
            <a:ext cx="5587439" cy="6869151"/>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Adults over 50 account for 36% of the total population and nearly </a:t>
            </a:r>
            <a:r>
              <a:rPr kumimoji="0" lang="en-US" sz="1800" b="1" i="0" u="sng" strike="noStrike" kern="1200" cap="none" spc="0" normalizeH="0" baseline="0" noProof="0">
                <a:ln>
                  <a:noFill/>
                </a:ln>
                <a:solidFill>
                  <a:srgbClr val="1B1464"/>
                </a:solidFill>
                <a:effectLst/>
                <a:uLnTx/>
                <a:uFillTx/>
                <a:latin typeface="Helvetica" panose="020B0604020202020204" pitchFamily="34" charset="0"/>
                <a:ea typeface="+mn-ea"/>
                <a:cs typeface="+mn-cs"/>
              </a:rPr>
              <a:t>half</a:t>
            </a:r>
            <a:r>
              <a:rPr kumimoji="0" lang="en-US" sz="1800" b="1" i="0" u="none" strike="noStrike" kern="1200" cap="none" spc="0" normalizeH="0" baseline="0" noProof="0">
                <a:ln>
                  <a:noFill/>
                </a:ln>
                <a:solidFill>
                  <a:srgbClr val="1B1464"/>
                </a:solidFill>
                <a:effectLst/>
                <a:uLnTx/>
                <a:uFillTx/>
                <a:latin typeface="Helvetica" panose="020B0604020202020204" pitchFamily="34" charset="0"/>
                <a:ea typeface="+mn-ea"/>
                <a:cs typeface="+mn-cs"/>
              </a:rPr>
              <a:t> of all adults</a:t>
            </a:r>
          </a:p>
        </p:txBody>
      </p:sp>
      <p:sp>
        <p:nvSpPr>
          <p:cNvPr id="10" name="TextBox 9">
            <a:extLst>
              <a:ext uri="{FF2B5EF4-FFF2-40B4-BE49-F238E27FC236}">
                <a16:creationId xmlns:a16="http://schemas.microsoft.com/office/drawing/2014/main" id="{E3D88B66-E87E-424D-8CCE-314107D81A14}"/>
              </a:ext>
            </a:extLst>
          </p:cNvPr>
          <p:cNvSpPr txBox="1"/>
          <p:nvPr/>
        </p:nvSpPr>
        <p:spPr>
          <a:xfrm>
            <a:off x="291748" y="2351782"/>
            <a:ext cx="4585052" cy="1569660"/>
          </a:xfrm>
          <a:prstGeom prst="rect">
            <a:avLst/>
          </a:prstGeom>
          <a:noFill/>
        </p:spPr>
        <p:txBody>
          <a:bodyPr wrap="square">
            <a:spAutoFit/>
          </a:bodyPr>
          <a:lstStyle/>
          <a:p>
            <a:pPr marL="0" marR="0" lvl="0" indent="0" algn="l" defTabSz="583178"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As marketers </a:t>
            </a:r>
            <a:r>
              <a:rPr lang="en-US" sz="3200" b="1">
                <a:solidFill>
                  <a:schemeClr val="bg1"/>
                </a:solidFill>
                <a:latin typeface="Helvetica" panose="020B0604020202020204" pitchFamily="34" charset="0"/>
              </a:rPr>
              <a:t>develop their video campaigns</a:t>
            </a:r>
            <a:r>
              <a:rPr kumimoji="0" lang="en-US" sz="3200" b="1" i="0" u="none" strike="noStrike" kern="1200" cap="none" spc="0" normalizeH="0" baseline="0" noProof="0">
                <a:ln>
                  <a:noFill/>
                </a:ln>
                <a:solidFill>
                  <a:schemeClr val="bg1"/>
                </a:solidFill>
                <a:effectLst/>
                <a:uLnTx/>
                <a:uFillTx/>
                <a:latin typeface="Helvetica" panose="020B0604020202020204" pitchFamily="34" charset="0"/>
                <a:ea typeface="+mn-ea"/>
                <a:cs typeface="+mn-cs"/>
              </a:rPr>
              <a:t>, </a:t>
            </a:r>
            <a:r>
              <a:rPr kumimoji="0" lang="en-US" sz="3200" b="1" i="0" u="none" strike="noStrike" kern="1200" cap="none" spc="0" normalizeH="0" baseline="0" noProof="0">
                <a:ln>
                  <a:noFill/>
                </a:ln>
                <a:solidFill>
                  <a:prstClr val="white"/>
                </a:solidFill>
                <a:effectLst/>
                <a:uLnTx/>
                <a:uFillTx/>
                <a:latin typeface="Helvetica" panose="020B0604020202020204" pitchFamily="34" charset="0"/>
                <a:ea typeface="+mn-ea"/>
                <a:cs typeface="+mn-cs"/>
              </a:rPr>
              <a:t>remember these tips</a:t>
            </a:r>
          </a:p>
        </p:txBody>
      </p:sp>
      <p:pic>
        <p:nvPicPr>
          <p:cNvPr id="8" name="Picture 7">
            <a:extLst>
              <a:ext uri="{FF2B5EF4-FFF2-40B4-BE49-F238E27FC236}">
                <a16:creationId xmlns:a16="http://schemas.microsoft.com/office/drawing/2014/main" id="{092B5ADB-CA83-4815-AF08-981DA7C6E7C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C36A8B01-3146-401A-A509-34450047979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A339D54A-9E72-421F-B5B7-0850709C8E60}"/>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4" name="Picture 3">
            <a:extLst>
              <a:ext uri="{FF2B5EF4-FFF2-40B4-BE49-F238E27FC236}">
                <a16:creationId xmlns:a16="http://schemas.microsoft.com/office/drawing/2014/main" id="{F361E340-075A-2506-3921-1280D36A9A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sp>
        <p:nvSpPr>
          <p:cNvPr id="6" name="Rectangle 5">
            <a:extLst>
              <a:ext uri="{FF2B5EF4-FFF2-40B4-BE49-F238E27FC236}">
                <a16:creationId xmlns:a16="http://schemas.microsoft.com/office/drawing/2014/main" id="{2822B6E8-2557-0EF9-9F51-E6DE903F350F}"/>
              </a:ext>
            </a:extLst>
          </p:cNvPr>
          <p:cNvSpPr/>
          <p:nvPr/>
        </p:nvSpPr>
        <p:spPr>
          <a:xfrm>
            <a:off x="5807075" y="1089898"/>
            <a:ext cx="5817480" cy="4093428"/>
          </a:xfrm>
          <a:prstGeom prst="rect">
            <a:avLst/>
          </a:prstGeom>
          <a:noFill/>
        </p:spPr>
        <p:txBody>
          <a:bodyPr wrap="square" rtlCol="0" anchor="t">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2000" b="1" i="1">
                <a:solidFill>
                  <a:srgbClr val="1F1A62"/>
                </a:solidFill>
                <a:latin typeface="Helvetica" panose="020B0604020202020204" pitchFamily="2" charset="0"/>
                <a:cs typeface="Helvetica" panose="020B0604020202020204" pitchFamily="34" charset="0"/>
              </a:rPr>
              <a:t>Prioritize</a:t>
            </a:r>
            <a:r>
              <a:rPr kumimoji="0" lang="en-US" sz="2000" b="1" i="1" u="none" strike="noStrike" kern="1200" cap="none" spc="0" normalizeH="0" baseline="0" noProof="0">
                <a:ln>
                  <a:noFill/>
                </a:ln>
                <a:solidFill>
                  <a:srgbClr val="1F1A62"/>
                </a:solidFill>
                <a:effectLst/>
                <a:uLnTx/>
                <a:uFillTx/>
                <a:latin typeface="Helvetica" panose="020B0604020202020204" pitchFamily="2" charset="0"/>
                <a:ea typeface="+mn-ea"/>
                <a:cs typeface="Helvetica" panose="020B0604020202020204" pitchFamily="34" charset="0"/>
              </a:rPr>
              <a:t>. </a:t>
            </a:r>
            <a:r>
              <a:rPr lang="en-US" sz="2000">
                <a:solidFill>
                  <a:srgbClr val="1B1464"/>
                </a:solidFill>
                <a:latin typeface="Helvetica" panose="020B0604020202020204" pitchFamily="2" charset="0"/>
              </a:rPr>
              <a:t>Partner with trusted premium video platforms that feature high production quality, brand-safe, in-demand content.</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3200" b="1" i="1" u="none" strike="noStrike" kern="1200" cap="none" spc="0" normalizeH="0" baseline="0" noProof="0">
              <a:ln>
                <a:noFill/>
              </a:ln>
              <a:solidFill>
                <a:srgbClr val="1F1A62"/>
              </a:solidFill>
              <a:effectLst/>
              <a:uLnTx/>
              <a:uFillTx/>
              <a:latin typeface="Helvetica" panose="020B0604020202020204" pitchFamily="2" charset="0"/>
              <a:ea typeface="+mn-ea"/>
              <a:cs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2000" b="1" i="1" u="none" strike="noStrike" kern="1200" cap="none" spc="0" normalizeH="0" baseline="0" noProof="0">
                <a:ln>
                  <a:noFill/>
                </a:ln>
                <a:solidFill>
                  <a:srgbClr val="1F1A62"/>
                </a:solidFill>
                <a:effectLst/>
                <a:uLnTx/>
                <a:uFillTx/>
                <a:latin typeface="Helvetica" panose="020B0604020202020204" pitchFamily="2" charset="0"/>
                <a:ea typeface="+mn-ea"/>
                <a:cs typeface="Helvetica" panose="020B0604020202020204" pitchFamily="34" charset="0"/>
              </a:rPr>
              <a:t>Evaluate. </a:t>
            </a:r>
            <a:r>
              <a:rPr lang="en-US" sz="2000">
                <a:solidFill>
                  <a:srgbClr val="1B1464"/>
                </a:solidFill>
                <a:latin typeface="Helvetica" panose="020B0604020202020204" pitchFamily="2" charset="0"/>
              </a:rPr>
              <a:t>To optimize effectiveness, look beyond CPMs to metrics that measure campaign impact and business outcomes.</a:t>
            </a: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endParaRPr lang="en-US" sz="2800">
              <a:solidFill>
                <a:srgbClr val="1B1464"/>
              </a:solidFill>
              <a:latin typeface="Helvetica" panose="020B0604020202020204" pitchFamily="2"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lang="en-US" sz="2000" b="1" i="1">
                <a:solidFill>
                  <a:srgbClr val="1B1464"/>
                </a:solidFill>
                <a:latin typeface="Helvetica" panose="020B0604020202020204" pitchFamily="2" charset="0"/>
              </a:rPr>
              <a:t>Quantify. </a:t>
            </a:r>
            <a:r>
              <a:rPr lang="en-US" sz="2000">
                <a:solidFill>
                  <a:srgbClr val="1B1464"/>
                </a:solidFill>
                <a:latin typeface="Helvetica" panose="020B0604020202020204" pitchFamily="2" charset="0"/>
              </a:rPr>
              <a:t>Since not all ad impressions are equal, employ measurement to understand what platforms and placements are creating greater value than others.</a:t>
            </a:r>
            <a:endParaRPr lang="en-US" sz="2000" b="1" i="1">
              <a:solidFill>
                <a:srgbClr val="1B1464"/>
              </a:solidFill>
              <a:latin typeface="Helvetica" panose="020B0604020202020204" pitchFamily="2" charset="0"/>
            </a:endParaRPr>
          </a:p>
        </p:txBody>
      </p:sp>
    </p:spTree>
    <p:extLst>
      <p:ext uri="{BB962C8B-B14F-4D97-AF65-F5344CB8AC3E}">
        <p14:creationId xmlns:p14="http://schemas.microsoft.com/office/powerpoint/2010/main" val="2196234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ectangle 4">
            <a:extLst>
              <a:ext uri="{FF2B5EF4-FFF2-40B4-BE49-F238E27FC236}">
                <a16:creationId xmlns:a16="http://schemas.microsoft.com/office/drawing/2014/main" id="{A7702330-A65B-BF0D-5C33-98140BB3B5B7}"/>
              </a:ext>
            </a:extLst>
          </p:cNvPr>
          <p:cNvSpPr/>
          <p:nvPr/>
        </p:nvSpPr>
        <p:spPr>
          <a:xfrm>
            <a:off x="173620" y="343043"/>
            <a:ext cx="120183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When </a:t>
            </a:r>
            <a:r>
              <a:rPr kumimoji="0" lang="en-US" sz="2600" b="1" i="0" u="sng" strike="noStrike" kern="1200" cap="none" spc="0" normalizeH="0" baseline="0" noProof="0">
                <a:ln>
                  <a:noFill/>
                </a:ln>
                <a:solidFill>
                  <a:srgbClr val="1F1A62"/>
                </a:solidFill>
                <a:effectLst/>
                <a:uLnTx/>
                <a:uFillTx/>
                <a:latin typeface="Helvetica" pitchFamily="2" charset="0"/>
                <a:ea typeface="+mn-ea"/>
                <a:cs typeface="+mn-cs"/>
              </a:rPr>
              <a:t>prioritizing quality</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marketers need to uphold audience trust,</a:t>
            </a:r>
            <a:b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br>
            <a:r>
              <a:rPr lang="en-US" sz="2600" b="1">
                <a:solidFill>
                  <a:srgbClr val="1F1A62"/>
                </a:solidFill>
                <a:latin typeface="Helvetica" pitchFamily="2" charset="0"/>
              </a:rPr>
              <a:t>keep</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partners accountable and demand full transparency</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sp>
        <p:nvSpPr>
          <p:cNvPr id="57" name="Rectangle 56">
            <a:extLst>
              <a:ext uri="{FF2B5EF4-FFF2-40B4-BE49-F238E27FC236}">
                <a16:creationId xmlns:a16="http://schemas.microsoft.com/office/drawing/2014/main" id="{0D86E9C9-E5C3-D922-18EC-4C8A3E990769}"/>
              </a:ext>
            </a:extLst>
          </p:cNvPr>
          <p:cNvSpPr/>
          <p:nvPr/>
        </p:nvSpPr>
        <p:spPr>
          <a:xfrm>
            <a:off x="95687" y="4595681"/>
            <a:ext cx="11971621" cy="1499498"/>
          </a:xfrm>
          <a:prstGeom prst="rect">
            <a:avLst/>
          </a:prstGeom>
          <a:solidFill>
            <a:srgbClr val="00BFF2"/>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Rectangle 57">
            <a:extLst>
              <a:ext uri="{FF2B5EF4-FFF2-40B4-BE49-F238E27FC236}">
                <a16:creationId xmlns:a16="http://schemas.microsoft.com/office/drawing/2014/main" id="{E0057C55-21F7-2C58-CC41-D797F67EF1AE}"/>
              </a:ext>
            </a:extLst>
          </p:cNvPr>
          <p:cNvSpPr/>
          <p:nvPr/>
        </p:nvSpPr>
        <p:spPr>
          <a:xfrm>
            <a:off x="4500449" y="4594339"/>
            <a:ext cx="7580166" cy="1499498"/>
          </a:xfrm>
          <a:prstGeom prst="rect">
            <a:avLst/>
          </a:prstGeom>
          <a:solidFill>
            <a:srgbClr val="00BFF2"/>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355BE698-3B50-E79E-DFDF-30267B98764E}"/>
              </a:ext>
            </a:extLst>
          </p:cNvPr>
          <p:cNvSpPr/>
          <p:nvPr/>
        </p:nvSpPr>
        <p:spPr>
          <a:xfrm>
            <a:off x="95688" y="3272117"/>
            <a:ext cx="11971621" cy="1287593"/>
          </a:xfrm>
          <a:prstGeom prst="rect">
            <a:avLst/>
          </a:prstGeom>
          <a:solidFill>
            <a:srgbClr val="ED3C8D"/>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 name="Rectangle 59">
            <a:extLst>
              <a:ext uri="{FF2B5EF4-FFF2-40B4-BE49-F238E27FC236}">
                <a16:creationId xmlns:a16="http://schemas.microsoft.com/office/drawing/2014/main" id="{2D7B5962-86DA-0856-F885-A63568CF037A}"/>
              </a:ext>
            </a:extLst>
          </p:cNvPr>
          <p:cNvSpPr/>
          <p:nvPr/>
        </p:nvSpPr>
        <p:spPr>
          <a:xfrm>
            <a:off x="4500450" y="3273120"/>
            <a:ext cx="7566858" cy="1287593"/>
          </a:xfrm>
          <a:prstGeom prst="rect">
            <a:avLst/>
          </a:prstGeom>
          <a:solidFill>
            <a:srgbClr val="ED3C8D"/>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79714351-8187-5431-FACF-3DA950935A1B}"/>
              </a:ext>
            </a:extLst>
          </p:cNvPr>
          <p:cNvSpPr/>
          <p:nvPr/>
        </p:nvSpPr>
        <p:spPr>
          <a:xfrm>
            <a:off x="95692" y="1615688"/>
            <a:ext cx="11971621" cy="1626830"/>
          </a:xfrm>
          <a:prstGeom prst="rect">
            <a:avLst/>
          </a:prstGeom>
          <a:solidFill>
            <a:srgbClr val="4EBEA4"/>
          </a:solid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B53C7929-E96A-AE37-7946-3CE27C14844C}"/>
              </a:ext>
            </a:extLst>
          </p:cNvPr>
          <p:cNvSpPr txBox="1"/>
          <p:nvPr/>
        </p:nvSpPr>
        <p:spPr>
          <a:xfrm>
            <a:off x="95690" y="2812466"/>
            <a:ext cx="444514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Quality of Environment</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4" name="TextBox 63">
            <a:extLst>
              <a:ext uri="{FF2B5EF4-FFF2-40B4-BE49-F238E27FC236}">
                <a16:creationId xmlns:a16="http://schemas.microsoft.com/office/drawing/2014/main" id="{5BF48664-503B-730A-60B7-5C349545A8B1}"/>
              </a:ext>
            </a:extLst>
          </p:cNvPr>
          <p:cNvSpPr txBox="1"/>
          <p:nvPr/>
        </p:nvSpPr>
        <p:spPr>
          <a:xfrm>
            <a:off x="136070" y="4122614"/>
            <a:ext cx="436438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Brand Safety</a:t>
            </a:r>
            <a:endPar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5" name="TextBox 64">
            <a:extLst>
              <a:ext uri="{FF2B5EF4-FFF2-40B4-BE49-F238E27FC236}">
                <a16:creationId xmlns:a16="http://schemas.microsoft.com/office/drawing/2014/main" id="{3F348382-625F-2374-7627-7F47A7D9AC4C}"/>
              </a:ext>
            </a:extLst>
          </p:cNvPr>
          <p:cNvSpPr txBox="1"/>
          <p:nvPr/>
        </p:nvSpPr>
        <p:spPr>
          <a:xfrm>
            <a:off x="72534" y="5633513"/>
            <a:ext cx="449145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Transparency &amp; Legitimacy</a:t>
            </a:r>
            <a:endPar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p:txBody>
      </p:sp>
      <p:sp>
        <p:nvSpPr>
          <p:cNvPr id="66" name="TextBox 65">
            <a:extLst>
              <a:ext uri="{FF2B5EF4-FFF2-40B4-BE49-F238E27FC236}">
                <a16:creationId xmlns:a16="http://schemas.microsoft.com/office/drawing/2014/main" id="{1D669904-73C3-16FB-4E23-744919B30459}"/>
              </a:ext>
            </a:extLst>
          </p:cNvPr>
          <p:cNvSpPr txBox="1"/>
          <p:nvPr/>
        </p:nvSpPr>
        <p:spPr>
          <a:xfrm>
            <a:off x="4540831" y="1618862"/>
            <a:ext cx="7526483" cy="16619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Uphold Audience Trust and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The ad experience should be premium like the content around it – with quality audio and video and relevant creative.</a:t>
            </a:r>
            <a:br>
              <a:rPr kumimoji="0" lang="en-US" sz="115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use programmatic tools that are built for premium transactions vs. legacy display, ensuring transactions are rooted in trust, and delivery isn’t compromised.</a:t>
            </a:r>
            <a:br>
              <a:rPr kumimoji="0" lang="en-US" sz="115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 quantity should be in line with content length, with minimal disruption, low latency, proportional ad breaks, and carefully crafted ad loads.</a:t>
            </a:r>
          </a:p>
        </p:txBody>
      </p:sp>
      <p:sp>
        <p:nvSpPr>
          <p:cNvPr id="67" name="TextBox 66">
            <a:extLst>
              <a:ext uri="{FF2B5EF4-FFF2-40B4-BE49-F238E27FC236}">
                <a16:creationId xmlns:a16="http://schemas.microsoft.com/office/drawing/2014/main" id="{5B4A9A33-15B4-1AF4-A804-DDCF08A1D583}"/>
              </a:ext>
            </a:extLst>
          </p:cNvPr>
          <p:cNvSpPr txBox="1"/>
          <p:nvPr/>
        </p:nvSpPr>
        <p:spPr>
          <a:xfrm>
            <a:off x="4540832" y="3310994"/>
            <a:ext cx="7365830"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Hold Partners Accountable:</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meet brand requirements, uphold category exclusivity, and maintain competitive separation.</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Partners should ensure no placements with objectionable content – or objectionable audiences.</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Legitimate verification processes should be in place to understand what is being bought and sold.</a:t>
            </a:r>
          </a:p>
        </p:txBody>
      </p:sp>
      <p:sp>
        <p:nvSpPr>
          <p:cNvPr id="68" name="TextBox 67">
            <a:extLst>
              <a:ext uri="{FF2B5EF4-FFF2-40B4-BE49-F238E27FC236}">
                <a16:creationId xmlns:a16="http://schemas.microsoft.com/office/drawing/2014/main" id="{6BD58A04-65AC-5822-D2CF-3E4CB5F5F194}"/>
              </a:ext>
            </a:extLst>
          </p:cNvPr>
          <p:cNvSpPr txBox="1"/>
          <p:nvPr/>
        </p:nvSpPr>
        <p:spPr>
          <a:xfrm>
            <a:off x="4540831" y="4648628"/>
            <a:ext cx="7578635" cy="14465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Know What You Are Buying:</a:t>
            </a:r>
            <a:endParaRPr kumimoji="0" lang="en-US" sz="14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Creative should run where it is planned to, in the right context.</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Buyers &amp; sellers should agree on the kind of impressions purchased – ads should run adjacent to or within the right content and be viewed by real people. They should not run on MFA sites or be delivered to bots.</a:t>
            </a:r>
            <a:b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br>
            <a:endParaRPr kumimoji="0" lang="en-US" sz="6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 </a:t>
            </a:r>
            <a:r>
              <a:rPr kumimoji="0" lang="en-US" sz="1200" b="0" i="0" u="none" strike="noStrike" kern="1200" cap="none" spc="0" normalizeH="0" baseline="0" noProof="0">
                <a:ln>
                  <a:noFill/>
                </a:ln>
                <a:solidFill>
                  <a:prstClr val="white"/>
                </a:solidFill>
                <a:effectLst/>
                <a:uLnTx/>
                <a:uFillTx/>
                <a:latin typeface="Helvetica" panose="020B0604020202020204" pitchFamily="34" charset="0"/>
                <a:ea typeface="+mn-ea"/>
                <a:cs typeface="Helvetica" panose="020B0604020202020204" pitchFamily="34" charset="0"/>
              </a:rPr>
              <a:t>Ads should be viewable, not out-streamed, muted, auto-played, or hidden. Non-viewable impressions should be removed from reporting.</a:t>
            </a:r>
          </a:p>
        </p:txBody>
      </p:sp>
      <p:pic>
        <p:nvPicPr>
          <p:cNvPr id="69" name="Picture 68" descr="A blue and pink badge with a check mark&#10;&#10;Description automatically generated">
            <a:extLst>
              <a:ext uri="{FF2B5EF4-FFF2-40B4-BE49-F238E27FC236}">
                <a16:creationId xmlns:a16="http://schemas.microsoft.com/office/drawing/2014/main" id="{2D855D78-8FBA-EBB9-172E-FBA9088E43F9}"/>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1959397" y="1797532"/>
            <a:ext cx="717727" cy="971851"/>
          </a:xfrm>
          <a:prstGeom prst="rect">
            <a:avLst/>
          </a:prstGeom>
        </p:spPr>
      </p:pic>
      <p:pic>
        <p:nvPicPr>
          <p:cNvPr id="70" name="Picture 69" descr="A blue shield with a pink check mark&#10;&#10;Description automatically generated">
            <a:extLst>
              <a:ext uri="{FF2B5EF4-FFF2-40B4-BE49-F238E27FC236}">
                <a16:creationId xmlns:a16="http://schemas.microsoft.com/office/drawing/2014/main" id="{9C1492ED-F1E4-9183-1239-83124DC9407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884913" y="3316909"/>
            <a:ext cx="866694" cy="866694"/>
          </a:xfrm>
          <a:prstGeom prst="rect">
            <a:avLst/>
          </a:prstGeom>
        </p:spPr>
      </p:pic>
      <p:pic>
        <p:nvPicPr>
          <p:cNvPr id="71" name="Picture 70" descr="A blue and pink magnifying glass with a eye&#10;&#10;Description automatically generated">
            <a:extLst>
              <a:ext uri="{FF2B5EF4-FFF2-40B4-BE49-F238E27FC236}">
                <a16:creationId xmlns:a16="http://schemas.microsoft.com/office/drawing/2014/main" id="{20E8AA45-0193-1311-A4F0-3763149068D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884913" y="4765168"/>
            <a:ext cx="866694" cy="866694"/>
          </a:xfrm>
          <a:prstGeom prst="rect">
            <a:avLst/>
          </a:prstGeom>
        </p:spPr>
      </p:pic>
      <p:sp>
        <p:nvSpPr>
          <p:cNvPr id="72" name="Rectangle 71">
            <a:extLst>
              <a:ext uri="{FF2B5EF4-FFF2-40B4-BE49-F238E27FC236}">
                <a16:creationId xmlns:a16="http://schemas.microsoft.com/office/drawing/2014/main" id="{83C31197-D033-D3BC-F507-0236EEF8E042}"/>
              </a:ext>
            </a:extLst>
          </p:cNvPr>
          <p:cNvSpPr/>
          <p:nvPr/>
        </p:nvSpPr>
        <p:spPr>
          <a:xfrm>
            <a:off x="4500450" y="1617393"/>
            <a:ext cx="7566858" cy="1626830"/>
          </a:xfrm>
          <a:prstGeom prst="rect">
            <a:avLst/>
          </a:prstGeom>
          <a:no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Rectangle 72">
            <a:extLst>
              <a:ext uri="{FF2B5EF4-FFF2-40B4-BE49-F238E27FC236}">
                <a16:creationId xmlns:a16="http://schemas.microsoft.com/office/drawing/2014/main" id="{3DAC3260-3A9E-9519-F093-A08B60FBDB74}"/>
              </a:ext>
            </a:extLst>
          </p:cNvPr>
          <p:cNvSpPr/>
          <p:nvPr/>
        </p:nvSpPr>
        <p:spPr>
          <a:xfrm>
            <a:off x="72534" y="1615688"/>
            <a:ext cx="12046932" cy="4478149"/>
          </a:xfrm>
          <a:prstGeom prst="rect">
            <a:avLst/>
          </a:prstGeom>
          <a:noFill/>
          <a:ln w="57150">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 Placeholder 24">
            <a:extLst>
              <a:ext uri="{FF2B5EF4-FFF2-40B4-BE49-F238E27FC236}">
                <a16:creationId xmlns:a16="http://schemas.microsoft.com/office/drawing/2014/main" id="{B8ABB615-A2DF-FF23-66CE-F45030AFA0F3}"/>
              </a:ext>
            </a:extLst>
          </p:cNvPr>
          <p:cNvSpPr txBox="1">
            <a:spLocks/>
          </p:cNvSpPr>
          <p:nvPr/>
        </p:nvSpPr>
        <p:spPr>
          <a:xfrm>
            <a:off x="95687" y="6203801"/>
            <a:ext cx="12000623" cy="300790"/>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To learn more,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hlinkClick r:id="rId7">
                  <a:extLst>
                    <a:ext uri="{A12FA001-AC4F-418D-AE19-62706E023703}">
                      <ahyp:hlinkClr xmlns:ahyp="http://schemas.microsoft.com/office/drawing/2018/hyperlinkcolor" val="tx"/>
                    </a:ext>
                  </a:extLst>
                </a:hlinkClick>
              </a:rPr>
              <a:t>click here to download</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the FreeWheel Council for Premium</a:t>
            </a:r>
            <a:r>
              <a:rPr lang="en-US" sz="1200" b="1">
                <a:solidFill>
                  <a:srgbClr val="1B1464"/>
                </a:solidFill>
                <a:latin typeface="Helvetica" panose="020B0604020202020204" pitchFamily="34" charset="0"/>
                <a:ea typeface="Open Sans" panose="020B0606030504020204" pitchFamily="34" charset="0"/>
                <a:cs typeface="Helvetica" panose="020B0604020202020204" pitchFamily="34" charset="0"/>
              </a:rPr>
              <a:t> Video’s</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 &amp; VAB’s </a:t>
            </a:r>
            <a:r>
              <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hlinkClick r:id="rId8">
                  <a:extLst>
                    <a:ext uri="{A12FA001-AC4F-418D-AE19-62706E023703}">
                      <ahyp:hlinkClr xmlns:ahyp="http://schemas.microsoft.com/office/drawing/2018/hyperlinkcolor" val="tx"/>
                    </a:ext>
                  </a:extLst>
                </a:hlinkClick>
              </a:rPr>
              <a:t>‘Buying Premium Video: A Definitive Checklist’</a:t>
            </a:r>
            <a:endParaRPr kumimoji="0" lang="en-US" sz="1200" b="1"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endParaRPr>
          </a:p>
        </p:txBody>
      </p:sp>
    </p:spTree>
    <p:extLst>
      <p:ext uri="{BB962C8B-B14F-4D97-AF65-F5344CB8AC3E}">
        <p14:creationId xmlns:p14="http://schemas.microsoft.com/office/powerpoint/2010/main" val="1463430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72">
            <a:hlinkClick r:id="rId3"/>
            <a:extLst>
              <a:ext uri="{FF2B5EF4-FFF2-40B4-BE49-F238E27FC236}">
                <a16:creationId xmlns:a16="http://schemas.microsoft.com/office/drawing/2014/main" id="{4E394143-1CD2-2ECC-187A-9350C0FAC927}"/>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758946" y="780052"/>
            <a:ext cx="1952908" cy="1114304"/>
          </a:xfrm>
          <a:prstGeom prst="rect">
            <a:avLst/>
          </a:prstGeom>
          <a:ln w="12700">
            <a:solidFill>
              <a:srgbClr val="1F1A62"/>
            </a:solidFill>
          </a:ln>
        </p:spPr>
      </p:pic>
      <p:pic>
        <p:nvPicPr>
          <p:cNvPr id="74" name="Picture 73">
            <a:hlinkClick r:id="rId5"/>
            <a:extLst>
              <a:ext uri="{FF2B5EF4-FFF2-40B4-BE49-F238E27FC236}">
                <a16:creationId xmlns:a16="http://schemas.microsoft.com/office/drawing/2014/main" id="{61C71D2F-C56A-5EF0-76E8-24C5090B2BB5}"/>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6639958" y="2542207"/>
            <a:ext cx="1993392" cy="1126123"/>
          </a:xfrm>
          <a:prstGeom prst="rect">
            <a:avLst/>
          </a:prstGeom>
          <a:ln w="12700">
            <a:solidFill>
              <a:srgbClr val="1F1A62"/>
            </a:solidFill>
          </a:ln>
        </p:spPr>
      </p:pic>
      <p:pic>
        <p:nvPicPr>
          <p:cNvPr id="72" name="Picture 71">
            <a:hlinkClick r:id="rId7"/>
            <a:extLst>
              <a:ext uri="{FF2B5EF4-FFF2-40B4-BE49-F238E27FC236}">
                <a16:creationId xmlns:a16="http://schemas.microsoft.com/office/drawing/2014/main" id="{89CA70A5-F49D-D961-A74D-DCECC34B3ADE}"/>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9724279" y="4327718"/>
            <a:ext cx="2058414" cy="1157858"/>
          </a:xfrm>
          <a:prstGeom prst="rect">
            <a:avLst/>
          </a:prstGeom>
          <a:ln w="12700">
            <a:solidFill>
              <a:srgbClr val="1F1A62"/>
            </a:solidFill>
          </a:ln>
        </p:spPr>
      </p:pic>
      <p:sp>
        <p:nvSpPr>
          <p:cNvPr id="31" name="Rectangle 30">
            <a:extLst>
              <a:ext uri="{FF2B5EF4-FFF2-40B4-BE49-F238E27FC236}">
                <a16:creationId xmlns:a16="http://schemas.microsoft.com/office/drawing/2014/main" id="{8F0F4BEE-209A-9488-73D5-993D455FE747}"/>
              </a:ext>
            </a:extLst>
          </p:cNvPr>
          <p:cNvSpPr/>
          <p:nvPr/>
        </p:nvSpPr>
        <p:spPr>
          <a:xfrm>
            <a:off x="-14514" y="0"/>
            <a:ext cx="6096000" cy="6858000"/>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26394A7-3D6B-1B95-4A69-F78A74EDC1A8}"/>
              </a:ext>
            </a:extLst>
          </p:cNvPr>
          <p:cNvSpPr/>
          <p:nvPr/>
        </p:nvSpPr>
        <p:spPr>
          <a:xfrm>
            <a:off x="6327142" y="6057144"/>
            <a:ext cx="565180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rPr>
              <a:t>VAB Members, brand marketers and agencies get free and immediate access to VAB’s content library. Get access at</a:t>
            </a:r>
            <a:r>
              <a:rPr kumimoji="0" lang="en-US" sz="1200" b="0" i="0" u="none" strike="noStrike" kern="1200" cap="none" spc="0" normalizeH="0" baseline="0" noProof="0">
                <a:ln>
                  <a:noFill/>
                </a:ln>
                <a:solidFill>
                  <a:srgbClr val="002060"/>
                </a:solidFill>
                <a:effectLst/>
                <a:uLnTx/>
                <a:uFillTx/>
                <a:latin typeface="Helvetica" pitchFamily="2" charset="0"/>
                <a:ea typeface="+mn-ea"/>
                <a:cs typeface="+mn-cs"/>
              </a:rPr>
              <a:t> </a:t>
            </a:r>
            <a:r>
              <a:rPr kumimoji="0" lang="en-US" sz="1200" b="1" i="0" u="none" strike="noStrike" kern="1200" cap="none" spc="0" normalizeH="0" baseline="0" noProof="0">
                <a:ln>
                  <a:noFill/>
                </a:ln>
                <a:solidFill>
                  <a:srgbClr val="002060"/>
                </a:solidFill>
                <a:effectLst/>
                <a:uLnTx/>
                <a:uFillTx/>
                <a:latin typeface="Helvetica" pitchFamily="2" charset="0"/>
                <a:ea typeface="+mn-ea"/>
                <a:cs typeface="+mn-cs"/>
                <a:hlinkClick r:id="rId9"/>
              </a:rPr>
              <a:t>theVAB.com</a:t>
            </a:r>
            <a:endParaRPr kumimoji="0" lang="en-US" sz="1200" b="0" i="0" u="none" strike="noStrike" kern="1200" cap="none" spc="0" normalizeH="0" baseline="0" noProof="0">
              <a:ln>
                <a:noFill/>
              </a:ln>
              <a:solidFill>
                <a:srgbClr val="002060"/>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C60505B1-1A4C-7E8D-8A6E-B64C025A73E3}"/>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64466F9D-825B-002B-1C1F-766B6F96709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49C2DD39-D24A-50A1-3F63-B8021221A11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pic>
        <p:nvPicPr>
          <p:cNvPr id="7" name="Picture 6">
            <a:extLst>
              <a:ext uri="{FF2B5EF4-FFF2-40B4-BE49-F238E27FC236}">
                <a16:creationId xmlns:a16="http://schemas.microsoft.com/office/drawing/2014/main" id="{805573C8-DFF6-A0C3-F12D-657A46B5DB9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515758" y="523"/>
            <a:ext cx="1676241" cy="976072"/>
          </a:xfrm>
          <a:prstGeom prst="rect">
            <a:avLst/>
          </a:prstGeom>
        </p:spPr>
      </p:pic>
      <p:sp>
        <p:nvSpPr>
          <p:cNvPr id="16" name="TextBox 15">
            <a:hlinkClick r:id="rId12"/>
            <a:extLst>
              <a:ext uri="{FF2B5EF4-FFF2-40B4-BE49-F238E27FC236}">
                <a16:creationId xmlns:a16="http://schemas.microsoft.com/office/drawing/2014/main" id="{B2C2391C-8A2D-EFC1-CE59-63625F0471F9}"/>
              </a:ext>
            </a:extLst>
          </p:cNvPr>
          <p:cNvSpPr txBox="1"/>
          <p:nvPr/>
        </p:nvSpPr>
        <p:spPr>
          <a:xfrm>
            <a:off x="6377771" y="5529328"/>
            <a:ext cx="2580388"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The Passion of the Cinema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201A62"/>
                </a:solidFill>
                <a:latin typeface="Helvetica" panose="020B0403020202020204" pitchFamily="34" charset="0"/>
              </a:rPr>
              <a:t>Tapping into people’s excitement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201A62"/>
                </a:solidFill>
                <a:latin typeface="Helvetica" panose="020B0403020202020204" pitchFamily="34" charset="0"/>
              </a:rPr>
              <a:t>for quality, premium video content</a:t>
            </a:r>
          </a:p>
        </p:txBody>
      </p:sp>
      <p:sp>
        <p:nvSpPr>
          <p:cNvPr id="20" name="TextBox 19">
            <a:hlinkClick r:id="rId7"/>
            <a:extLst>
              <a:ext uri="{FF2B5EF4-FFF2-40B4-BE49-F238E27FC236}">
                <a16:creationId xmlns:a16="http://schemas.microsoft.com/office/drawing/2014/main" id="{D4233BA2-1CF3-92C0-A8A9-0B0D6E0FA7C1}"/>
              </a:ext>
            </a:extLst>
          </p:cNvPr>
          <p:cNvSpPr txBox="1"/>
          <p:nvPr/>
        </p:nvSpPr>
        <p:spPr>
          <a:xfrm>
            <a:off x="9646468" y="5529328"/>
            <a:ext cx="2164585"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At the Movies</a:t>
            </a:r>
          </a:p>
          <a:p>
            <a:pPr algn="ctr">
              <a:defRPr/>
            </a:pPr>
            <a:r>
              <a:rPr lang="en-US" sz="900">
                <a:solidFill>
                  <a:srgbClr val="201A62"/>
                </a:solidFill>
                <a:latin typeface="Helvetica" panose="020B0403020202020204" pitchFamily="34" charset="0"/>
              </a:rPr>
              <a:t>15 Reasons to Include Cinema</a:t>
            </a:r>
            <a:br>
              <a:rPr lang="en-US" sz="900">
                <a:solidFill>
                  <a:srgbClr val="201A62"/>
                </a:solidFill>
                <a:latin typeface="Helvetica" panose="020B0403020202020204" pitchFamily="34" charset="0"/>
              </a:rPr>
            </a:br>
            <a:r>
              <a:rPr lang="en-US" sz="900">
                <a:solidFill>
                  <a:srgbClr val="201A62"/>
                </a:solidFill>
                <a:latin typeface="Helvetica" panose="020B0403020202020204" pitchFamily="34" charset="0"/>
              </a:rPr>
              <a:t>Within a Video Ad Campaign</a:t>
            </a:r>
          </a:p>
        </p:txBody>
      </p:sp>
      <p:pic>
        <p:nvPicPr>
          <p:cNvPr id="26" name="Picture 25">
            <a:hlinkClick r:id="rId13"/>
            <a:extLst>
              <a:ext uri="{FF2B5EF4-FFF2-40B4-BE49-F238E27FC236}">
                <a16:creationId xmlns:a16="http://schemas.microsoft.com/office/drawing/2014/main" id="{15E6315A-3D6E-CB1B-FE29-8F494AD23C6A}"/>
              </a:ext>
            </a:extLst>
          </p:cNvPr>
          <p:cNvPicPr>
            <a:picLocks noChangeAspect="1"/>
          </p:cNvPicPr>
          <p:nvPr/>
        </p:nvPicPr>
        <p:blipFill rotWithShape="1">
          <a:blip r:embed="rId14" cstate="hqprint">
            <a:extLst>
              <a:ext uri="{28A0092B-C50C-407E-A947-70E740481C1C}">
                <a14:useLocalDpi xmlns:a14="http://schemas.microsoft.com/office/drawing/2010/main"/>
              </a:ext>
            </a:extLst>
          </a:blip>
          <a:srcRect/>
          <a:stretch/>
        </p:blipFill>
        <p:spPr>
          <a:xfrm>
            <a:off x="6639958" y="780052"/>
            <a:ext cx="1993392" cy="1114304"/>
          </a:xfrm>
          <a:prstGeom prst="rect">
            <a:avLst/>
          </a:prstGeom>
          <a:blipFill dpi="0" rotWithShape="1">
            <a:blip r:embed="rId15" cstate="screen">
              <a:extLst>
                <a:ext uri="{28A0092B-C50C-407E-A947-70E740481C1C}">
                  <a14:useLocalDpi xmlns:a14="http://schemas.microsoft.com/office/drawing/2010/main"/>
                </a:ext>
              </a:extLst>
            </a:blip>
            <a:srcRect/>
            <a:stretch>
              <a:fillRect/>
            </a:stretch>
          </a:blipFill>
          <a:ln w="12700">
            <a:solidFill>
              <a:srgbClr val="1F1A62"/>
            </a:solidFill>
          </a:ln>
        </p:spPr>
      </p:pic>
      <p:sp>
        <p:nvSpPr>
          <p:cNvPr id="27" name="TextBox 26">
            <a:hlinkClick r:id="rId13"/>
            <a:extLst>
              <a:ext uri="{FF2B5EF4-FFF2-40B4-BE49-F238E27FC236}">
                <a16:creationId xmlns:a16="http://schemas.microsoft.com/office/drawing/2014/main" id="{1E693D78-A349-ABDE-39CB-442F93873888}"/>
              </a:ext>
            </a:extLst>
          </p:cNvPr>
          <p:cNvSpPr txBox="1"/>
          <p:nvPr/>
        </p:nvSpPr>
        <p:spPr>
          <a:xfrm>
            <a:off x="6349431" y="1919627"/>
            <a:ext cx="2574445"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ED3C8D"/>
                </a:solidFill>
                <a:latin typeface="Helvetica" panose="020B0403020202020204" pitchFamily="34" charset="0"/>
              </a:rPr>
              <a:t>What is TV?</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201A62"/>
                </a:solidFill>
                <a:latin typeface="Helvetica" panose="020B0403020202020204" pitchFamily="34" charset="0"/>
              </a:rPr>
              <a:t>A Modern Look At How Consumers </a:t>
            </a:r>
            <a:br>
              <a:rPr lang="en-US" sz="900">
                <a:solidFill>
                  <a:srgbClr val="201A62"/>
                </a:solidFill>
                <a:latin typeface="Helvetica" panose="020B0403020202020204" pitchFamily="34" charset="0"/>
              </a:rPr>
            </a:br>
            <a:r>
              <a:rPr lang="en-US" sz="900">
                <a:solidFill>
                  <a:srgbClr val="201A62"/>
                </a:solidFill>
                <a:latin typeface="Helvetica" panose="020B0403020202020204" pitchFamily="34" charset="0"/>
              </a:rPr>
              <a:t>Define TV</a:t>
            </a:r>
          </a:p>
        </p:txBody>
      </p:sp>
      <p:sp>
        <p:nvSpPr>
          <p:cNvPr id="29" name="TextBox 28">
            <a:hlinkClick r:id="rId5"/>
            <a:extLst>
              <a:ext uri="{FF2B5EF4-FFF2-40B4-BE49-F238E27FC236}">
                <a16:creationId xmlns:a16="http://schemas.microsoft.com/office/drawing/2014/main" id="{BFD28FE1-0514-D2A2-5581-E1FF9F35C89E}"/>
              </a:ext>
            </a:extLst>
          </p:cNvPr>
          <p:cNvSpPr txBox="1"/>
          <p:nvPr/>
        </p:nvSpPr>
        <p:spPr>
          <a:xfrm>
            <a:off x="6233028" y="3691492"/>
            <a:ext cx="2811876" cy="538609"/>
          </a:xfrm>
          <a:prstGeom prst="rect">
            <a:avLst/>
          </a:prstGeom>
          <a:noFill/>
        </p:spPr>
        <p:txBody>
          <a:bodyPr wrap="square" rtlCol="0">
            <a:spAutoFit/>
          </a:bodyPr>
          <a:lstStyle/>
          <a:p>
            <a:pPr algn="ctr">
              <a:defRPr/>
            </a:pPr>
            <a:r>
              <a:rPr lang="en-US" sz="1100" b="1">
                <a:solidFill>
                  <a:srgbClr val="ED3C8D"/>
                </a:solidFill>
                <a:latin typeface="Helvetica" panose="020B0403020202020204" pitchFamily="34" charset="0"/>
              </a:rPr>
              <a:t>Setting the Stage</a:t>
            </a:r>
          </a:p>
          <a:p>
            <a:pPr algn="ctr">
              <a:defRPr/>
            </a:pPr>
            <a:r>
              <a:rPr lang="en-US" sz="900">
                <a:solidFill>
                  <a:srgbClr val="201A62"/>
                </a:solidFill>
                <a:latin typeface="Helvetica" panose="020B0403020202020204" pitchFamily="34" charset="0"/>
              </a:rPr>
              <a:t>15 Streaming Trends That Will</a:t>
            </a:r>
            <a:br>
              <a:rPr lang="en-US" sz="900">
                <a:solidFill>
                  <a:srgbClr val="201A62"/>
                </a:solidFill>
                <a:latin typeface="Helvetica" panose="020B0403020202020204" pitchFamily="34" charset="0"/>
              </a:rPr>
            </a:br>
            <a:r>
              <a:rPr lang="en-US" sz="900">
                <a:solidFill>
                  <a:srgbClr val="201A62"/>
                </a:solidFill>
                <a:latin typeface="Helvetica" panose="020B0403020202020204" pitchFamily="34" charset="0"/>
              </a:rPr>
              <a:t>Impact Marketing Plans in 2023</a:t>
            </a:r>
          </a:p>
        </p:txBody>
      </p:sp>
      <p:sp>
        <p:nvSpPr>
          <p:cNvPr id="28" name="TextBox 27">
            <a:hlinkClick r:id="rId3"/>
            <a:extLst>
              <a:ext uri="{FF2B5EF4-FFF2-40B4-BE49-F238E27FC236}">
                <a16:creationId xmlns:a16="http://schemas.microsoft.com/office/drawing/2014/main" id="{18FB2339-DEED-8615-70D1-DD9314445080}"/>
              </a:ext>
            </a:extLst>
          </p:cNvPr>
          <p:cNvSpPr txBox="1"/>
          <p:nvPr/>
        </p:nvSpPr>
        <p:spPr>
          <a:xfrm>
            <a:off x="9646468" y="1919177"/>
            <a:ext cx="2164585" cy="53091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1">
                <a:solidFill>
                  <a:srgbClr val="ED3C8D"/>
                </a:solidFill>
                <a:latin typeface="Helvetica" panose="020B0403020202020204" pitchFamily="34" charset="0"/>
              </a:rPr>
              <a:t>25 Ways TV Grows Brands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201A62"/>
                </a:solidFill>
                <a:latin typeface="Helvetica" panose="020B0403020202020204" pitchFamily="34" charset="0"/>
              </a:rPr>
              <a:t>Powering Performance Through</a:t>
            </a:r>
            <a:br>
              <a:rPr lang="en-US" sz="900">
                <a:solidFill>
                  <a:srgbClr val="201A62"/>
                </a:solidFill>
                <a:latin typeface="Helvetica" panose="020B0403020202020204" pitchFamily="34" charset="0"/>
              </a:rPr>
            </a:br>
            <a:r>
              <a:rPr lang="en-US" sz="900">
                <a:solidFill>
                  <a:srgbClr val="201A62"/>
                </a:solidFill>
                <a:latin typeface="Helvetica" panose="020B0403020202020204" pitchFamily="34" charset="0"/>
              </a:rPr>
              <a:t>Full-Funnel Business Outcomes</a:t>
            </a:r>
          </a:p>
        </p:txBody>
      </p:sp>
      <p:sp>
        <p:nvSpPr>
          <p:cNvPr id="36" name="Rectangle 35">
            <a:extLst>
              <a:ext uri="{FF2B5EF4-FFF2-40B4-BE49-F238E27FC236}">
                <a16:creationId xmlns:a16="http://schemas.microsoft.com/office/drawing/2014/main" id="{23756385-79FE-7944-1924-E631DEF0BFDC}"/>
              </a:ext>
            </a:extLst>
          </p:cNvPr>
          <p:cNvSpPr/>
          <p:nvPr/>
        </p:nvSpPr>
        <p:spPr>
          <a:xfrm>
            <a:off x="290286" y="94234"/>
            <a:ext cx="4953992"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itchFamily="2" charset="0"/>
                <a:ea typeface="+mn-ea"/>
                <a:cs typeface="+mn-cs"/>
              </a:rPr>
              <a:t>Creators</a:t>
            </a:r>
          </a:p>
        </p:txBody>
      </p:sp>
      <p:grpSp>
        <p:nvGrpSpPr>
          <p:cNvPr id="41" name="Group 40">
            <a:extLst>
              <a:ext uri="{FF2B5EF4-FFF2-40B4-BE49-F238E27FC236}">
                <a16:creationId xmlns:a16="http://schemas.microsoft.com/office/drawing/2014/main" id="{5F0FA02D-0886-842C-674C-F11AD9876C29}"/>
              </a:ext>
            </a:extLst>
          </p:cNvPr>
          <p:cNvGrpSpPr/>
          <p:nvPr/>
        </p:nvGrpSpPr>
        <p:grpSpPr>
          <a:xfrm>
            <a:off x="3146341" y="2370799"/>
            <a:ext cx="2304376" cy="743751"/>
            <a:chOff x="289383" y="1784888"/>
            <a:chExt cx="2304376" cy="743751"/>
          </a:xfrm>
        </p:grpSpPr>
        <p:sp>
          <p:nvSpPr>
            <p:cNvPr id="42" name="TextBox 41">
              <a:hlinkClick r:id="rId16"/>
              <a:extLst>
                <a:ext uri="{FF2B5EF4-FFF2-40B4-BE49-F238E27FC236}">
                  <a16:creationId xmlns:a16="http://schemas.microsoft.com/office/drawing/2014/main" id="{8274789E-6F0A-671A-328B-2E1F683B3E9D}"/>
                </a:ext>
              </a:extLst>
            </p:cNvPr>
            <p:cNvSpPr txBox="1"/>
            <p:nvPr/>
          </p:nvSpPr>
          <p:spPr>
            <a:xfrm>
              <a:off x="289383" y="1784888"/>
              <a:ext cx="2304376"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16">
                    <a:extLst>
                      <a:ext uri="{A12FA001-AC4F-418D-AE19-62706E023703}">
                        <ahyp:hlinkClr xmlns:ahyp="http://schemas.microsoft.com/office/drawing/2018/hyperlinkcolor" val="tx"/>
                      </a:ext>
                    </a:extLst>
                  </a:hlinkClick>
                </a:rPr>
                <a:t>Karolina Guillen</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43" name="TextBox 42">
              <a:hlinkClick r:id="rId16"/>
              <a:extLst>
                <a:ext uri="{FF2B5EF4-FFF2-40B4-BE49-F238E27FC236}">
                  <a16:creationId xmlns:a16="http://schemas.microsoft.com/office/drawing/2014/main" id="{A00F2301-FBD9-20AA-3A73-F7A34CAB5AF1}"/>
                </a:ext>
              </a:extLst>
            </p:cNvPr>
            <p:cNvSpPr txBox="1"/>
            <p:nvPr/>
          </p:nvSpPr>
          <p:spPr>
            <a:xfrm>
              <a:off x="289383" y="2097752"/>
              <a:ext cx="23043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Insights Manager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karolinag@thevab.com</a:t>
              </a:r>
            </a:p>
          </p:txBody>
        </p:sp>
      </p:grpSp>
      <p:grpSp>
        <p:nvGrpSpPr>
          <p:cNvPr id="44" name="Group 43">
            <a:extLst>
              <a:ext uri="{FF2B5EF4-FFF2-40B4-BE49-F238E27FC236}">
                <a16:creationId xmlns:a16="http://schemas.microsoft.com/office/drawing/2014/main" id="{9A1D4117-0DDD-906D-6DBC-CFD4D3BF96FD}"/>
              </a:ext>
            </a:extLst>
          </p:cNvPr>
          <p:cNvGrpSpPr/>
          <p:nvPr/>
        </p:nvGrpSpPr>
        <p:grpSpPr>
          <a:xfrm>
            <a:off x="290286" y="2370799"/>
            <a:ext cx="2257499" cy="744993"/>
            <a:chOff x="198561" y="542425"/>
            <a:chExt cx="1745420" cy="744993"/>
          </a:xfrm>
        </p:grpSpPr>
        <p:sp>
          <p:nvSpPr>
            <p:cNvPr id="45" name="TextBox 44">
              <a:extLst>
                <a:ext uri="{FF2B5EF4-FFF2-40B4-BE49-F238E27FC236}">
                  <a16:creationId xmlns:a16="http://schemas.microsoft.com/office/drawing/2014/main" id="{4036A10B-2EE2-73DC-26E6-A708B2AACC90}"/>
                </a:ext>
              </a:extLst>
            </p:cNvPr>
            <p:cNvSpPr txBox="1"/>
            <p:nvPr/>
          </p:nvSpPr>
          <p:spPr>
            <a:xfrm>
              <a:off x="198561" y="542425"/>
              <a:ext cx="11825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chemeClr val="bg1"/>
                  </a:solidFill>
                  <a:effectLst/>
                  <a:uLnTx/>
                  <a:uFillTx/>
                  <a:latin typeface="Helvetica" pitchFamily="2" charset="0"/>
                  <a:ea typeface="+mn-ea"/>
                  <a:cs typeface="+mn-cs"/>
                  <a:hlinkClick r:id="rId16">
                    <a:extLst>
                      <a:ext uri="{A12FA001-AC4F-418D-AE19-62706E023703}">
                        <ahyp:hlinkClr xmlns:ahyp="http://schemas.microsoft.com/office/drawing/2018/hyperlinkcolor" val="tx"/>
                      </a:ext>
                    </a:extLst>
                  </a:hlinkClick>
                </a:rPr>
                <a:t>Reed Kiely</a:t>
              </a:r>
              <a:endParaRPr kumimoji="0" lang="en-US" sz="1100" b="1" i="0" u="none" strike="noStrike" kern="1200" cap="none" spc="0" normalizeH="0" baseline="0" noProof="0">
                <a:ln>
                  <a:noFill/>
                </a:ln>
                <a:solidFill>
                  <a:schemeClr val="bg1"/>
                </a:solidFill>
                <a:effectLst/>
                <a:uLnTx/>
                <a:uFillTx/>
                <a:latin typeface="Helvetica" pitchFamily="2" charset="0"/>
                <a:ea typeface="+mn-ea"/>
                <a:cs typeface="+mn-cs"/>
              </a:endParaRPr>
            </a:p>
          </p:txBody>
        </p:sp>
        <p:sp>
          <p:nvSpPr>
            <p:cNvPr id="46" name="TextBox 45">
              <a:extLst>
                <a:ext uri="{FF2B5EF4-FFF2-40B4-BE49-F238E27FC236}">
                  <a16:creationId xmlns:a16="http://schemas.microsoft.com/office/drawing/2014/main" id="{8A465FAF-FBAB-7ED5-3384-BAEF38A03A60}"/>
                </a:ext>
              </a:extLst>
            </p:cNvPr>
            <p:cNvSpPr txBox="1"/>
            <p:nvPr/>
          </p:nvSpPr>
          <p:spPr>
            <a:xfrm>
              <a:off x="198562" y="856531"/>
              <a:ext cx="1745419"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Director, Data Insights &amp; Trends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err="1">
                  <a:solidFill>
                    <a:schemeClr val="bg1"/>
                  </a:solidFill>
                  <a:latin typeface="Helvetica Light" panose="020B0403020202020204" pitchFamily="34" charset="0"/>
                </a:rPr>
                <a:t>reedk</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@thevab.com</a:t>
              </a:r>
            </a:p>
          </p:txBody>
        </p:sp>
      </p:grpSp>
      <p:grpSp>
        <p:nvGrpSpPr>
          <p:cNvPr id="47" name="Group 46">
            <a:extLst>
              <a:ext uri="{FF2B5EF4-FFF2-40B4-BE49-F238E27FC236}">
                <a16:creationId xmlns:a16="http://schemas.microsoft.com/office/drawing/2014/main" id="{EBAF92CD-D6D4-3679-653A-2ABC21E66C03}"/>
              </a:ext>
            </a:extLst>
          </p:cNvPr>
          <p:cNvGrpSpPr/>
          <p:nvPr/>
        </p:nvGrpSpPr>
        <p:grpSpPr>
          <a:xfrm>
            <a:off x="290286" y="568104"/>
            <a:ext cx="3046257" cy="744993"/>
            <a:chOff x="2529807" y="560359"/>
            <a:chExt cx="1962494" cy="744993"/>
          </a:xfrm>
        </p:grpSpPr>
        <p:sp>
          <p:nvSpPr>
            <p:cNvPr id="48" name="TextBox 47">
              <a:hlinkClick r:id="rId16"/>
              <a:extLst>
                <a:ext uri="{FF2B5EF4-FFF2-40B4-BE49-F238E27FC236}">
                  <a16:creationId xmlns:a16="http://schemas.microsoft.com/office/drawing/2014/main" id="{0ECFEE62-7A54-B635-5392-374CB077B7F4}"/>
                </a:ext>
              </a:extLst>
            </p:cNvPr>
            <p:cNvSpPr txBox="1"/>
            <p:nvPr/>
          </p:nvSpPr>
          <p:spPr>
            <a:xfrm>
              <a:off x="2529808" y="560359"/>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Jason Wiese</a:t>
              </a:r>
            </a:p>
          </p:txBody>
        </p:sp>
        <p:sp>
          <p:nvSpPr>
            <p:cNvPr id="49" name="TextBox 48">
              <a:extLst>
                <a:ext uri="{FF2B5EF4-FFF2-40B4-BE49-F238E27FC236}">
                  <a16:creationId xmlns:a16="http://schemas.microsoft.com/office/drawing/2014/main" id="{162AD4F2-F298-01B9-093F-FB13A69742F5}"/>
                </a:ext>
              </a:extLst>
            </p:cNvPr>
            <p:cNvSpPr txBox="1"/>
            <p:nvPr/>
          </p:nvSpPr>
          <p:spPr>
            <a:xfrm>
              <a:off x="2529807" y="874465"/>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SVP, Director of Strategic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jasonw@thevab.com</a:t>
              </a:r>
            </a:p>
          </p:txBody>
        </p:sp>
      </p:grpSp>
      <p:grpSp>
        <p:nvGrpSpPr>
          <p:cNvPr id="50" name="Group 49">
            <a:extLst>
              <a:ext uri="{FF2B5EF4-FFF2-40B4-BE49-F238E27FC236}">
                <a16:creationId xmlns:a16="http://schemas.microsoft.com/office/drawing/2014/main" id="{429EA93A-F51F-851A-413F-2FF10A2C620D}"/>
              </a:ext>
            </a:extLst>
          </p:cNvPr>
          <p:cNvGrpSpPr/>
          <p:nvPr/>
        </p:nvGrpSpPr>
        <p:grpSpPr>
          <a:xfrm>
            <a:off x="3146341" y="568104"/>
            <a:ext cx="2433585" cy="744993"/>
            <a:chOff x="2529807" y="542425"/>
            <a:chExt cx="1962494" cy="744993"/>
          </a:xfrm>
        </p:grpSpPr>
        <p:sp>
          <p:nvSpPr>
            <p:cNvPr id="51" name="TextBox 50">
              <a:hlinkClick r:id="rId16"/>
              <a:extLst>
                <a:ext uri="{FF2B5EF4-FFF2-40B4-BE49-F238E27FC236}">
                  <a16:creationId xmlns:a16="http://schemas.microsoft.com/office/drawing/2014/main" id="{D5855BB9-1DEC-8690-B593-6860A1E39FCB}"/>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Benjamin Vandegrift</a:t>
              </a:r>
            </a:p>
          </p:txBody>
        </p:sp>
        <p:sp>
          <p:nvSpPr>
            <p:cNvPr id="52" name="TextBox 51">
              <a:extLst>
                <a:ext uri="{FF2B5EF4-FFF2-40B4-BE49-F238E27FC236}">
                  <a16:creationId xmlns:a16="http://schemas.microsoft.com/office/drawing/2014/main" id="{E445A0C8-2139-4EFB-62BB-8B243B081AC3}"/>
                </a:ext>
              </a:extLst>
            </p:cNvPr>
            <p:cNvSpPr txBox="1"/>
            <p:nvPr/>
          </p:nvSpPr>
          <p:spPr>
            <a:xfrm>
              <a:off x="2529807" y="856531"/>
              <a:ext cx="196249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VP, Measurement Solutions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solidFill>
                    <a:schemeClr val="bg1"/>
                  </a:solidFill>
                  <a:latin typeface="Helvetica Light" panose="020B0403020202020204" pitchFamily="34" charset="0"/>
                </a:rPr>
                <a:t>b</a:t>
              </a: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enjaminv@thevab.com</a:t>
              </a:r>
            </a:p>
          </p:txBody>
        </p:sp>
      </p:grpSp>
      <p:grpSp>
        <p:nvGrpSpPr>
          <p:cNvPr id="53" name="Group 52">
            <a:extLst>
              <a:ext uri="{FF2B5EF4-FFF2-40B4-BE49-F238E27FC236}">
                <a16:creationId xmlns:a16="http://schemas.microsoft.com/office/drawing/2014/main" id="{4CD65B75-0C09-4E11-FD97-D764EDD33C82}"/>
              </a:ext>
            </a:extLst>
          </p:cNvPr>
          <p:cNvGrpSpPr/>
          <p:nvPr/>
        </p:nvGrpSpPr>
        <p:grpSpPr>
          <a:xfrm>
            <a:off x="3146341" y="1456319"/>
            <a:ext cx="2868282" cy="771258"/>
            <a:chOff x="198562" y="516160"/>
            <a:chExt cx="2217655" cy="771258"/>
          </a:xfrm>
        </p:grpSpPr>
        <p:sp>
          <p:nvSpPr>
            <p:cNvPr id="54" name="TextBox 53">
              <a:hlinkClick r:id="rId16"/>
              <a:extLst>
                <a:ext uri="{FF2B5EF4-FFF2-40B4-BE49-F238E27FC236}">
                  <a16:creationId xmlns:a16="http://schemas.microsoft.com/office/drawing/2014/main" id="{F5380429-088F-743B-C93B-B8AFC65C2A58}"/>
                </a:ext>
              </a:extLst>
            </p:cNvPr>
            <p:cNvSpPr txBox="1"/>
            <p:nvPr/>
          </p:nvSpPr>
          <p:spPr>
            <a:xfrm>
              <a:off x="204150" y="516160"/>
              <a:ext cx="132258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prstClr val="white"/>
                  </a:solidFill>
                  <a:effectLst/>
                  <a:uLnTx/>
                  <a:uFillTx/>
                  <a:latin typeface="Helvetica" pitchFamily="2" charset="0"/>
                  <a:ea typeface="+mn-ea"/>
                  <a:cs typeface="+mn-cs"/>
                </a:rPr>
                <a:t>Leah Montner-Dixon</a:t>
              </a:r>
            </a:p>
          </p:txBody>
        </p:sp>
        <p:sp>
          <p:nvSpPr>
            <p:cNvPr id="55" name="TextBox 54">
              <a:extLst>
                <a:ext uri="{FF2B5EF4-FFF2-40B4-BE49-F238E27FC236}">
                  <a16:creationId xmlns:a16="http://schemas.microsoft.com/office/drawing/2014/main" id="{E96344FC-2781-7178-1EEA-A0B5BF6275CB}"/>
                </a:ext>
              </a:extLst>
            </p:cNvPr>
            <p:cNvSpPr txBox="1"/>
            <p:nvPr/>
          </p:nvSpPr>
          <p:spPr>
            <a:xfrm>
              <a:off x="198562" y="856531"/>
              <a:ext cx="2217655"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Director, Audience &amp; Behavioral Insights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Helvetica Light" panose="020B0403020202020204" pitchFamily="34" charset="0"/>
                  <a:ea typeface="+mn-ea"/>
                  <a:cs typeface="+mn-cs"/>
                </a:rPr>
                <a:t>leahm@thevab.com</a:t>
              </a:r>
            </a:p>
          </p:txBody>
        </p:sp>
      </p:grpSp>
      <p:grpSp>
        <p:nvGrpSpPr>
          <p:cNvPr id="56" name="Group 55">
            <a:extLst>
              <a:ext uri="{FF2B5EF4-FFF2-40B4-BE49-F238E27FC236}">
                <a16:creationId xmlns:a16="http://schemas.microsoft.com/office/drawing/2014/main" id="{303293D2-DF81-A38B-460F-D4CA2B54FFB3}"/>
              </a:ext>
            </a:extLst>
          </p:cNvPr>
          <p:cNvGrpSpPr/>
          <p:nvPr/>
        </p:nvGrpSpPr>
        <p:grpSpPr>
          <a:xfrm>
            <a:off x="290286" y="1456319"/>
            <a:ext cx="2790727" cy="744993"/>
            <a:chOff x="2529807" y="542425"/>
            <a:chExt cx="2250501" cy="744993"/>
          </a:xfrm>
        </p:grpSpPr>
        <p:sp>
          <p:nvSpPr>
            <p:cNvPr id="57" name="TextBox 56">
              <a:hlinkClick r:id="rId16"/>
              <a:extLst>
                <a:ext uri="{FF2B5EF4-FFF2-40B4-BE49-F238E27FC236}">
                  <a16:creationId xmlns:a16="http://schemas.microsoft.com/office/drawing/2014/main" id="{B341F7A7-D5AA-65A7-B5F0-72BC111829E3}"/>
                </a:ext>
              </a:extLst>
            </p:cNvPr>
            <p:cNvSpPr txBox="1"/>
            <p:nvPr/>
          </p:nvSpPr>
          <p:spPr>
            <a:xfrm>
              <a:off x="2529808" y="542425"/>
              <a:ext cx="1573920"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sng" strike="noStrike" kern="1200" cap="none" spc="0" normalizeH="0" baseline="0" noProof="0">
                  <a:ln>
                    <a:noFill/>
                  </a:ln>
                  <a:solidFill>
                    <a:schemeClr val="bg1"/>
                  </a:solidFill>
                  <a:effectLst/>
                  <a:uLnTx/>
                  <a:uFillTx/>
                  <a:latin typeface="Helvetica" pitchFamily="2" charset="0"/>
                  <a:ea typeface="+mn-ea"/>
                  <a:cs typeface="+mn-cs"/>
                </a:rPr>
                <a:t>Kailyn Hartmann</a:t>
              </a:r>
            </a:p>
          </p:txBody>
        </p:sp>
        <p:sp>
          <p:nvSpPr>
            <p:cNvPr id="58" name="TextBox 57">
              <a:extLst>
                <a:ext uri="{FF2B5EF4-FFF2-40B4-BE49-F238E27FC236}">
                  <a16:creationId xmlns:a16="http://schemas.microsoft.com/office/drawing/2014/main" id="{8764D1A7-972B-B5E1-D6D3-0D43CC389B81}"/>
                </a:ext>
              </a:extLst>
            </p:cNvPr>
            <p:cNvSpPr txBox="1"/>
            <p:nvPr/>
          </p:nvSpPr>
          <p:spPr>
            <a:xfrm>
              <a:off x="2529807" y="856531"/>
              <a:ext cx="225050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VP, Advanced Analytics &amp; Intelligence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chemeClr val="bg1"/>
                  </a:solidFill>
                  <a:effectLst/>
                  <a:uLnTx/>
                  <a:uFillTx/>
                  <a:latin typeface="Helvetica Light" panose="020B0403020202020204" pitchFamily="34" charset="0"/>
                  <a:ea typeface="+mn-ea"/>
                  <a:cs typeface="+mn-cs"/>
                </a:rPr>
                <a:t>kailynh@thevab.com</a:t>
              </a:r>
            </a:p>
          </p:txBody>
        </p:sp>
      </p:grpSp>
      <p:sp>
        <p:nvSpPr>
          <p:cNvPr id="2" name="Rectangle 1">
            <a:extLst>
              <a:ext uri="{FF2B5EF4-FFF2-40B4-BE49-F238E27FC236}">
                <a16:creationId xmlns:a16="http://schemas.microsoft.com/office/drawing/2014/main" id="{C46AED39-844D-B67C-F6EA-7A5619A56234}"/>
              </a:ext>
            </a:extLst>
          </p:cNvPr>
          <p:cNvSpPr/>
          <p:nvPr/>
        </p:nvSpPr>
        <p:spPr>
          <a:xfrm>
            <a:off x="179784" y="3261776"/>
            <a:ext cx="5637951"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Helvetica" pitchFamily="2" charset="0"/>
                <a:ea typeface="+mn-ea"/>
                <a:cs typeface="+mn-cs"/>
              </a:rPr>
              <a:t>Discover more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prstClr val="white"/>
                </a:solidFill>
                <a:effectLst/>
                <a:uLnTx/>
                <a:uFillTx/>
                <a:latin typeface="Helvetica" pitchFamily="2" charset="0"/>
                <a:ea typeface="+mn-ea"/>
                <a:cs typeface="+mn-cs"/>
              </a:rPr>
              <a:t>Looking for more data, insights and takeaways? Check out this related VAB content</a:t>
            </a:r>
          </a:p>
        </p:txBody>
      </p:sp>
      <p:sp>
        <p:nvSpPr>
          <p:cNvPr id="13" name="TextBox 12">
            <a:extLst>
              <a:ext uri="{FF2B5EF4-FFF2-40B4-BE49-F238E27FC236}">
                <a16:creationId xmlns:a16="http://schemas.microsoft.com/office/drawing/2014/main" id="{BB9EA758-1BF8-CCED-EF19-FAB1B3D56E2A}"/>
              </a:ext>
            </a:extLst>
          </p:cNvPr>
          <p:cNvSpPr txBox="1"/>
          <p:nvPr/>
        </p:nvSpPr>
        <p:spPr>
          <a:xfrm>
            <a:off x="179784" y="4501053"/>
            <a:ext cx="5838602" cy="18928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Helvetica" pitchFamily="2" charset="0"/>
                <a:ea typeface="+mn-ea"/>
                <a:cs typeface="+mn-cs"/>
              </a:rPr>
              <a:t>With increasing pressure to show results, marketers are looking for proof that their advertising investment will have a direct impact on their KPIs.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E600"/>
                </a:solidFill>
                <a:effectLst/>
                <a:uLnTx/>
                <a:uFillTx/>
                <a:latin typeface="Helvetica" pitchFamily="2" charset="0"/>
                <a:ea typeface="+mn-ea"/>
                <a:cs typeface="+mn-cs"/>
              </a:rPr>
              <a:t>We’re here to help.</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500" b="1"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Visit our </a:t>
            </a:r>
            <a:r>
              <a:rPr kumimoji="0" lang="en-US" sz="1600" b="1" i="0" u="none" strike="noStrike" kern="1200" cap="none" spc="0" normalizeH="0" baseline="0" noProof="0">
                <a:ln>
                  <a:noFill/>
                </a:ln>
                <a:solidFill>
                  <a:srgbClr val="ED3C8D"/>
                </a:solidFill>
                <a:effectLst/>
                <a:uLnTx/>
                <a:uFillTx/>
                <a:latin typeface="Helvetica" pitchFamily="2" charset="0"/>
                <a:ea typeface="+mn-ea"/>
                <a:cs typeface="+mn-cs"/>
                <a:hlinkClick r:id="rId17">
                  <a:extLst>
                    <a:ext uri="{A12FA001-AC4F-418D-AE19-62706E023703}">
                      <ahyp:hlinkClr xmlns:ahyp="http://schemas.microsoft.com/office/drawing/2018/hyperlinkcolor" val="tx"/>
                    </a:ext>
                  </a:extLst>
                </a:hlinkClick>
              </a:rPr>
              <a:t>Multiscreen TV Attribution Resource Center</a:t>
            </a: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 </a:t>
            </a:r>
            <a:b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for a curated a list of resources filled with the data, analysis </a:t>
            </a:r>
            <a:b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br>
            <a:r>
              <a:rPr kumimoji="0" lang="en-US" sz="1600" b="0" i="0" u="none" strike="noStrike" kern="1200" cap="none" spc="0" normalizeH="0" baseline="0" noProof="0">
                <a:ln>
                  <a:noFill/>
                </a:ln>
                <a:solidFill>
                  <a:prstClr val="white"/>
                </a:solidFill>
                <a:effectLst/>
                <a:uLnTx/>
                <a:uFillTx/>
                <a:latin typeface="Helvetica" pitchFamily="2" charset="0"/>
                <a:ea typeface="+mn-ea"/>
                <a:cs typeface="+mn-cs"/>
              </a:rPr>
              <a:t>and insights needed to make informed investment decisions. </a:t>
            </a:r>
            <a:endParaRPr kumimoji="0" lang="en-US" sz="1800" b="1" i="0" u="none" strike="noStrike" kern="1200" cap="none" spc="0" normalizeH="0" baseline="0" noProof="0">
              <a:ln>
                <a:noFill/>
              </a:ln>
              <a:solidFill>
                <a:prstClr val="white"/>
              </a:solidFill>
              <a:effectLst/>
              <a:uLnTx/>
              <a:uFillTx/>
              <a:latin typeface="Helvetica" pitchFamily="2" charset="0"/>
              <a:ea typeface="+mn-ea"/>
              <a:cs typeface="+mn-cs"/>
            </a:endParaRPr>
          </a:p>
        </p:txBody>
      </p:sp>
      <p:pic>
        <p:nvPicPr>
          <p:cNvPr id="67" name="Picture 66">
            <a:hlinkClick r:id="rId18"/>
            <a:extLst>
              <a:ext uri="{FF2B5EF4-FFF2-40B4-BE49-F238E27FC236}">
                <a16:creationId xmlns:a16="http://schemas.microsoft.com/office/drawing/2014/main" id="{62D1D941-5B8A-9540-BCD8-47A3413900CD}"/>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9732064" y="2565763"/>
            <a:ext cx="1900493" cy="1092153"/>
          </a:xfrm>
          <a:prstGeom prst="rect">
            <a:avLst/>
          </a:prstGeom>
          <a:ln w="12700">
            <a:solidFill>
              <a:srgbClr val="1F1A62"/>
            </a:solidFill>
          </a:ln>
        </p:spPr>
      </p:pic>
      <p:sp>
        <p:nvSpPr>
          <p:cNvPr id="68" name="TextBox 67">
            <a:hlinkClick r:id="rId18"/>
            <a:extLst>
              <a:ext uri="{FF2B5EF4-FFF2-40B4-BE49-F238E27FC236}">
                <a16:creationId xmlns:a16="http://schemas.microsoft.com/office/drawing/2014/main" id="{CC6D961A-A9DC-5506-56D2-27F47C1AB369}"/>
              </a:ext>
            </a:extLst>
          </p:cNvPr>
          <p:cNvSpPr txBox="1"/>
          <p:nvPr/>
        </p:nvSpPr>
        <p:spPr>
          <a:xfrm>
            <a:off x="9397742" y="3691492"/>
            <a:ext cx="2666663" cy="538609"/>
          </a:xfrm>
          <a:prstGeom prst="rect">
            <a:avLst/>
          </a:prstGeom>
          <a:noFill/>
        </p:spPr>
        <p:txBody>
          <a:bodyPr wrap="square" rtlCol="0">
            <a:spAutoFit/>
          </a:bodyPr>
          <a:lstStyle/>
          <a:p>
            <a:pPr algn="ctr">
              <a:defRPr/>
            </a:pPr>
            <a:r>
              <a:rPr lang="en-US" sz="1100" b="1">
                <a:solidFill>
                  <a:srgbClr val="ED3C8D"/>
                </a:solidFill>
                <a:latin typeface="Helvetica" panose="020B0403020202020204" pitchFamily="34" charset="0"/>
              </a:rPr>
              <a:t>You Oughta Know</a:t>
            </a:r>
            <a:endParaRPr lang="en-US" sz="1000" b="1">
              <a:solidFill>
                <a:srgbClr val="ED3C8D"/>
              </a:solidFill>
              <a:latin typeface="Helvetica" panose="020B0403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Why all impressions aren’t created equal</a:t>
            </a:r>
            <a:b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9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&amp; what it means for video measurement</a:t>
            </a:r>
          </a:p>
        </p:txBody>
      </p:sp>
      <p:pic>
        <p:nvPicPr>
          <p:cNvPr id="69" name="Picture 68">
            <a:hlinkClick r:id="rId12"/>
            <a:extLst>
              <a:ext uri="{FF2B5EF4-FFF2-40B4-BE49-F238E27FC236}">
                <a16:creationId xmlns:a16="http://schemas.microsoft.com/office/drawing/2014/main" id="{B762DA91-2E6E-8E73-69B2-466F231B07BC}"/>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6645776" y="4344836"/>
            <a:ext cx="1987573" cy="1140740"/>
          </a:xfrm>
          <a:prstGeom prst="rect">
            <a:avLst/>
          </a:prstGeom>
          <a:ln w="12700">
            <a:solidFill>
              <a:srgbClr val="1F1A62"/>
            </a:solidFill>
          </a:ln>
        </p:spPr>
      </p:pic>
    </p:spTree>
    <p:extLst>
      <p:ext uri="{BB962C8B-B14F-4D97-AF65-F5344CB8AC3E}">
        <p14:creationId xmlns:p14="http://schemas.microsoft.com/office/powerpoint/2010/main" val="26369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8714451"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plays a dual role in the video advertising industry. We are leading the change to bring about a more innovative and transparent marketplace. We also provide the insights and thought leadership that enables marketers to develop business-driving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Drawing on our marketing expertise, we </a:t>
            </a:r>
            <a:r>
              <a:rPr kumimoji="0" lang="en-US" sz="2000" b="1" i="0" u="none" strike="noStrike" kern="1200" cap="none" spc="0" normalizeH="0" baseline="0" noProof="0">
                <a:ln>
                  <a:noFill/>
                </a:ln>
                <a:solidFill>
                  <a:srgbClr val="4EBEA4"/>
                </a:solidFill>
                <a:effectLst/>
                <a:uLnTx/>
                <a:uFillTx/>
                <a:latin typeface="Helvetica" panose="020B0403020202020204" pitchFamily="34" charset="0"/>
                <a:ea typeface="Times New Roman" panose="02020603050405020304" pitchFamily="18" charset="0"/>
                <a:cs typeface="Times New Roman" panose="02020603050405020304" pitchFamily="18" charset="0"/>
              </a:rPr>
              <a:t>simplify</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403020202020204" pitchFamily="34" charset="0"/>
                <a:ea typeface="Times New Roman" panose="02020603050405020304" pitchFamily="18" charset="0"/>
                <a:cs typeface="+mn-cs"/>
              </a:rPr>
              <a:t>discover</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new insights that </a:t>
            </a:r>
            <a:r>
              <a:rPr kumimoji="0" lang="en-US" sz="2000" b="1" i="0" u="none" strike="noStrike" kern="1200" cap="none" spc="0" normalizeH="0" baseline="0" noProof="0">
                <a:ln>
                  <a:noFill/>
                </a:ln>
                <a:solidFill>
                  <a:srgbClr val="ED3C8D"/>
                </a:solidFill>
                <a:effectLst/>
                <a:uLnTx/>
                <a:uFillTx/>
                <a:latin typeface="Helvetica" panose="020B0403020202020204" pitchFamily="34" charset="0"/>
                <a:ea typeface="Times New Roman" panose="02020603050405020304" pitchFamily="18" charset="0"/>
                <a:cs typeface="Times New Roman" panose="02020603050405020304" pitchFamily="18" charset="0"/>
              </a:rPr>
              <a:t>transform</a:t>
            </a:r>
            <a:r>
              <a:rPr kumimoji="0" lang="en-US" sz="2000" b="0" i="0" u="none" strike="noStrike" kern="1200" cap="none" spc="0" normalizeH="0" baseline="0" noProof="0">
                <a:ln>
                  <a:noFill/>
                </a:ln>
                <a:solidFill>
                  <a:srgbClr val="1F1A62"/>
                </a:solidFill>
                <a:effectLst/>
                <a:uLnTx/>
                <a:uFillTx/>
                <a:latin typeface="Helvetica" panose="020B0403020202020204" pitchFamily="34" charset="0"/>
                <a:ea typeface="Times New Roman" panose="02020603050405020304" pitchFamily="18" charset="0"/>
                <a:cs typeface="Times New Roman" panose="02020603050405020304" pitchFamily="18" charset="0"/>
              </a:rPr>
              <a:t> the way marketers look at their media strategy.</a:t>
            </a: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We are committed to your business growth and proud to offer VAB members, brand marketers and agencies </a:t>
            </a:r>
            <a:r>
              <a:rPr kumimoji="0" lang="en-US" sz="1800" b="1" i="1"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complimentary access </a:t>
            </a:r>
            <a:r>
              <a:rPr kumimoji="0" lang="en-US" sz="1800" b="0"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to our continuously-growing Insights library. </a:t>
            </a:r>
            <a:r>
              <a:rPr kumimoji="0" lang="en-US" sz="1800" b="1" i="0" u="none" strike="noStrike" kern="1200" cap="none" spc="0" normalizeH="0" baseline="0" noProof="0">
                <a:ln>
                  <a:noFill/>
                </a:ln>
                <a:solidFill>
                  <a:srgbClr val="002060"/>
                </a:solidFill>
                <a:effectLst/>
                <a:uLnTx/>
                <a:uFillTx/>
                <a:latin typeface="Helvetica" panose="020B0403020202020204" pitchFamily="34" charset="0"/>
                <a:ea typeface="Times New Roman" panose="02020603050405020304" pitchFamily="18" charset="0"/>
                <a:cs typeface="Times New Roman" panose="02020603050405020304" pitchFamily="18" charset="0"/>
              </a:rPr>
              <a:t>Get immediate access </a:t>
            </a:r>
            <a:r>
              <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theVAB.com</a:t>
            </a:r>
            <a:r>
              <a:rPr kumimoji="0" lang="en-US" sz="1800" b="1"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Times New Roman" panose="02020603050405020304" pitchFamily="18" charset="0"/>
              </a:rPr>
              <a:t>.</a:t>
            </a:r>
            <a:endParaRPr kumimoji="0" lang="en-US" sz="1800" b="0" i="0" u="none" strike="noStrike" kern="1200" cap="none" spc="0" normalizeH="0" baseline="0" noProof="0">
              <a:ln>
                <a:noFill/>
              </a:ln>
              <a:solidFill>
                <a:srgbClr val="1B1464"/>
              </a:solidFill>
              <a:effectLst/>
              <a:uLnTx/>
              <a:uFillTx/>
              <a:latin typeface="Helvetica" panose="020B0403020202020204" pitchFamily="34" charset="0"/>
              <a:ea typeface="Times New Roman" panose="02020603050405020304" pitchFamily="18" charset="0"/>
              <a:cs typeface="+mn-cs"/>
            </a:endParaRP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20" name="Picture 19">
            <a:extLst>
              <a:ext uri="{FF2B5EF4-FFF2-40B4-BE49-F238E27FC236}">
                <a16:creationId xmlns:a16="http://schemas.microsoft.com/office/drawing/2014/main" id="{1EABB202-7144-43E6-9C7B-CBD54AE34E59}"/>
              </a:ext>
            </a:extLst>
          </p:cNvPr>
          <p:cNvPicPr>
            <a:picLocks noChangeAspect="1"/>
          </p:cNvPicPr>
          <p:nvPr/>
        </p:nvPicPr>
        <p:blipFill>
          <a:blip r:embed="rId4" cstate="screen">
            <a:clrChange>
              <a:clrFrom>
                <a:srgbClr val="00BFF2"/>
              </a:clrFrom>
              <a:clrTo>
                <a:srgbClr val="00BFF2">
                  <a:alpha val="0"/>
                </a:srgbClr>
              </a:clrTo>
            </a:clrChange>
            <a:extLst>
              <a:ext uri="{28A0092B-C50C-407E-A947-70E740481C1C}">
                <a14:useLocalDpi xmlns:a14="http://schemas.microsoft.com/office/drawing/2010/main"/>
              </a:ext>
            </a:extLst>
          </a:blip>
          <a:stretch>
            <a:fillRect/>
          </a:stretch>
        </p:blipFill>
        <p:spPr>
          <a:xfrm>
            <a:off x="7133475" y="24820"/>
            <a:ext cx="5058525" cy="2945125"/>
          </a:xfrm>
          <a:prstGeom prst="rect">
            <a:avLst/>
          </a:prstGeom>
        </p:spPr>
      </p:pic>
      <p:pic>
        <p:nvPicPr>
          <p:cNvPr id="7" name="Picture 6">
            <a:extLst>
              <a:ext uri="{FF2B5EF4-FFF2-40B4-BE49-F238E27FC236}">
                <a16:creationId xmlns:a16="http://schemas.microsoft.com/office/drawing/2014/main" id="{A84CC6EE-E4C0-C762-8A60-8EF83C00CEBE}"/>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18053"/>
            <a:ext cx="11708793" cy="350107"/>
          </a:xfrm>
          <a:prstGeom prst="rect">
            <a:avLst/>
          </a:prstGeom>
        </p:spPr>
      </p:pic>
      <p:sp>
        <p:nvSpPr>
          <p:cNvPr id="8" name="Slide Number Placeholder 5">
            <a:extLst>
              <a:ext uri="{FF2B5EF4-FFF2-40B4-BE49-F238E27FC236}">
                <a16:creationId xmlns:a16="http://schemas.microsoft.com/office/drawing/2014/main" id="{58C3BFB4-07EB-8A50-3983-277A53AF5470}"/>
              </a:ext>
            </a:extLst>
          </p:cNvPr>
          <p:cNvSpPr txBox="1">
            <a:spLocks/>
          </p:cNvSpPr>
          <p:nvPr/>
        </p:nvSpPr>
        <p:spPr>
          <a:xfrm>
            <a:off x="503714" y="658897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3B417221-C291-8DC1-6FF0-EBCECEBF18E6}"/>
              </a:ext>
            </a:extLst>
          </p:cNvPr>
          <p:cNvSpPr/>
          <p:nvPr/>
        </p:nvSpPr>
        <p:spPr>
          <a:xfrm>
            <a:off x="483207" y="658596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293189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4002E74-4F72-A3B9-25D3-FF7580B1985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67266" y="4377726"/>
            <a:ext cx="2564686" cy="1442635"/>
          </a:xfrm>
          <a:prstGeom prst="rect">
            <a:avLst/>
          </a:prstGeom>
          <a:ln w="19050">
            <a:solidFill>
              <a:srgbClr val="1F1A62"/>
            </a:solidFill>
          </a:ln>
        </p:spPr>
      </p:pic>
      <p:pic>
        <p:nvPicPr>
          <p:cNvPr id="6" name="Picture 5">
            <a:extLst>
              <a:ext uri="{FF2B5EF4-FFF2-40B4-BE49-F238E27FC236}">
                <a16:creationId xmlns:a16="http://schemas.microsoft.com/office/drawing/2014/main" id="{9D41E982-3C81-2A4B-CA33-3A461CEBCE9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9623" y="4026297"/>
            <a:ext cx="3808855" cy="2142481"/>
          </a:xfrm>
          <a:prstGeom prst="rect">
            <a:avLst/>
          </a:prstGeom>
          <a:ln w="57150">
            <a:solidFill>
              <a:srgbClr val="ED3C8D"/>
            </a:solidFill>
          </a:ln>
        </p:spPr>
      </p:pic>
      <p:sp>
        <p:nvSpPr>
          <p:cNvPr id="14" name="Rectangle 13">
            <a:extLst>
              <a:ext uri="{FF2B5EF4-FFF2-40B4-BE49-F238E27FC236}">
                <a16:creationId xmlns:a16="http://schemas.microsoft.com/office/drawing/2014/main" id="{DCA2B8DC-850D-41D7-8CFE-5E24953E6F00}"/>
              </a:ext>
            </a:extLst>
          </p:cNvPr>
          <p:cNvSpPr/>
          <p:nvPr/>
        </p:nvSpPr>
        <p:spPr>
          <a:xfrm>
            <a:off x="-21519" y="0"/>
            <a:ext cx="12192000" cy="312645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583178"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Helvetica Light" panose="020B0403020202020204"/>
              <a:ea typeface="+mn-ea"/>
              <a:cs typeface="+mn-cs"/>
            </a:endParaRPr>
          </a:p>
        </p:txBody>
      </p:sp>
      <p:pic>
        <p:nvPicPr>
          <p:cNvPr id="21" name="Picture 20">
            <a:extLst>
              <a:ext uri="{FF2B5EF4-FFF2-40B4-BE49-F238E27FC236}">
                <a16:creationId xmlns:a16="http://schemas.microsoft.com/office/drawing/2014/main" id="{7D5746D3-6758-47B5-AD17-FD7C137774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770723" y="0"/>
            <a:ext cx="1421277" cy="827607"/>
          </a:xfrm>
          <a:prstGeom prst="rect">
            <a:avLst/>
          </a:prstGeom>
        </p:spPr>
      </p:pic>
      <p:sp>
        <p:nvSpPr>
          <p:cNvPr id="2" name="TextBox 1">
            <a:extLst>
              <a:ext uri="{FF2B5EF4-FFF2-40B4-BE49-F238E27FC236}">
                <a16:creationId xmlns:a16="http://schemas.microsoft.com/office/drawing/2014/main" id="{1090CC60-BE2F-4BCF-A2C8-46E7A5384583}"/>
              </a:ext>
            </a:extLst>
          </p:cNvPr>
          <p:cNvSpPr txBox="1"/>
          <p:nvPr/>
        </p:nvSpPr>
        <p:spPr>
          <a:xfrm>
            <a:off x="21519" y="3197510"/>
            <a:ext cx="1217048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ED3C8D"/>
                </a:solidFill>
                <a:effectLst/>
                <a:uLnTx/>
                <a:uFillTx/>
                <a:latin typeface="Helvetica" panose="020B0604020202020204" pitchFamily="2" charset="0"/>
                <a:ea typeface="+mn-ea"/>
                <a:cs typeface="+mn-cs"/>
              </a:rPr>
              <a:t>Four Marketing Success Strategies in 2024</a:t>
            </a:r>
          </a:p>
        </p:txBody>
      </p:sp>
      <p:sp>
        <p:nvSpPr>
          <p:cNvPr id="7" name="TextBox 6">
            <a:extLst>
              <a:ext uri="{FF2B5EF4-FFF2-40B4-BE49-F238E27FC236}">
                <a16:creationId xmlns:a16="http://schemas.microsoft.com/office/drawing/2014/main" id="{460FFBBF-FBD4-A559-9D7F-5194F7DBADBB}"/>
              </a:ext>
            </a:extLst>
          </p:cNvPr>
          <p:cNvSpPr txBox="1"/>
          <p:nvPr/>
        </p:nvSpPr>
        <p:spPr>
          <a:xfrm>
            <a:off x="107655" y="3550041"/>
            <a:ext cx="377494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#1: Prioritize Quality</a:t>
            </a:r>
          </a:p>
        </p:txBody>
      </p:sp>
      <p:sp>
        <p:nvSpPr>
          <p:cNvPr id="8" name="TextBox 7">
            <a:extLst>
              <a:ext uri="{FF2B5EF4-FFF2-40B4-BE49-F238E27FC236}">
                <a16:creationId xmlns:a16="http://schemas.microsoft.com/office/drawing/2014/main" id="{012E047B-E9F6-90D3-C1C8-3A142D0B9999}"/>
              </a:ext>
            </a:extLst>
          </p:cNvPr>
          <p:cNvSpPr txBox="1"/>
          <p:nvPr/>
        </p:nvSpPr>
        <p:spPr>
          <a:xfrm>
            <a:off x="4016711" y="5857131"/>
            <a:ext cx="259305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#2: Demand Transparency</a:t>
            </a:r>
          </a:p>
        </p:txBody>
      </p:sp>
      <p:pic>
        <p:nvPicPr>
          <p:cNvPr id="5" name="Picture 4">
            <a:extLst>
              <a:ext uri="{FF2B5EF4-FFF2-40B4-BE49-F238E27FC236}">
                <a16:creationId xmlns:a16="http://schemas.microsoft.com/office/drawing/2014/main" id="{AA46DAA9-3D1F-7884-A3BC-180E7E3D708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031013" y="4381453"/>
            <a:ext cx="2566120" cy="1443442"/>
          </a:xfrm>
          <a:prstGeom prst="rect">
            <a:avLst/>
          </a:prstGeom>
          <a:ln>
            <a:solidFill>
              <a:srgbClr val="1B1464"/>
            </a:solidFill>
          </a:ln>
        </p:spPr>
      </p:pic>
      <p:sp>
        <p:nvSpPr>
          <p:cNvPr id="10" name="TextBox 9">
            <a:extLst>
              <a:ext uri="{FF2B5EF4-FFF2-40B4-BE49-F238E27FC236}">
                <a16:creationId xmlns:a16="http://schemas.microsoft.com/office/drawing/2014/main" id="{9C6F7016-B946-E155-7A76-483B6AD38092}"/>
              </a:ext>
            </a:extLst>
          </p:cNvPr>
          <p:cNvSpPr txBox="1"/>
          <p:nvPr/>
        </p:nvSpPr>
        <p:spPr>
          <a:xfrm>
            <a:off x="9491291" y="5857131"/>
            <a:ext cx="25913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 </a:t>
            </a:r>
            <a:r>
              <a:rPr lang="en-US" sz="1200" b="1">
                <a:solidFill>
                  <a:srgbClr val="1B1464"/>
                </a:solidFill>
                <a:latin typeface="Helvetica" panose="020B0403020202020204" pitchFamily="34" charset="0"/>
              </a:rPr>
              <a:t>Adopt Alternatives</a:t>
            </a:r>
            <a:endPar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13" name="Picture 12">
            <a:extLst>
              <a:ext uri="{FF2B5EF4-FFF2-40B4-BE49-F238E27FC236}">
                <a16:creationId xmlns:a16="http://schemas.microsoft.com/office/drawing/2014/main" id="{B9B5397B-50E0-22D0-BF44-895DE054328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506089" y="4381733"/>
            <a:ext cx="2565127" cy="1442884"/>
          </a:xfrm>
          <a:prstGeom prst="rect">
            <a:avLst/>
          </a:prstGeom>
          <a:ln>
            <a:solidFill>
              <a:srgbClr val="1B1464"/>
            </a:solidFill>
          </a:ln>
        </p:spPr>
      </p:pic>
      <p:sp>
        <p:nvSpPr>
          <p:cNvPr id="9" name="TextBox 8">
            <a:extLst>
              <a:ext uri="{FF2B5EF4-FFF2-40B4-BE49-F238E27FC236}">
                <a16:creationId xmlns:a16="http://schemas.microsoft.com/office/drawing/2014/main" id="{3CCA14E4-BB5A-9FAF-6D85-A223A43A15FE}"/>
              </a:ext>
            </a:extLst>
          </p:cNvPr>
          <p:cNvSpPr txBox="1"/>
          <p:nvPr/>
        </p:nvSpPr>
        <p:spPr>
          <a:xfrm>
            <a:off x="6715113" y="5857131"/>
            <a:ext cx="264206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 </a:t>
            </a:r>
            <a:r>
              <a:rPr lang="en-US" sz="1200" b="1">
                <a:solidFill>
                  <a:srgbClr val="1B1464"/>
                </a:solidFill>
                <a:latin typeface="Helvetica" panose="020B0403020202020204" pitchFamily="34" charset="0"/>
              </a:rPr>
              <a:t>Embrace Innovation</a:t>
            </a:r>
            <a:endParaRPr kumimoji="0" lang="en-US" sz="1200" b="1"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3" name="Picture 2">
            <a:extLst>
              <a:ext uri="{FF2B5EF4-FFF2-40B4-BE49-F238E27FC236}">
                <a16:creationId xmlns:a16="http://schemas.microsoft.com/office/drawing/2014/main" id="{B7FB43D8-7752-F73D-3F0C-D654EAE0466E}"/>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2" name="Slide Number Placeholder 5">
            <a:extLst>
              <a:ext uri="{FF2B5EF4-FFF2-40B4-BE49-F238E27FC236}">
                <a16:creationId xmlns:a16="http://schemas.microsoft.com/office/drawing/2014/main" id="{7BAB30BE-2453-A9B7-FDD1-0B68AF7D22F1}"/>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C460606D-2114-51EB-61AD-2C184D2D43C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6" name="TextBox 15">
            <a:extLst>
              <a:ext uri="{FF2B5EF4-FFF2-40B4-BE49-F238E27FC236}">
                <a16:creationId xmlns:a16="http://schemas.microsoft.com/office/drawing/2014/main" id="{3DF837AB-22E7-368D-AFF1-3C5DC4EBFDDD}"/>
              </a:ext>
            </a:extLst>
          </p:cNvPr>
          <p:cNvSpPr txBox="1"/>
          <p:nvPr/>
        </p:nvSpPr>
        <p:spPr>
          <a:xfrm>
            <a:off x="194553" y="291470"/>
            <a:ext cx="11760742" cy="23698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Helvetica" panose="020B0604020202020204" pitchFamily="2" charset="0"/>
                <a:ea typeface="Calibri" panose="020F0502020204030204" pitchFamily="34" charset="0"/>
                <a:cs typeface="+mn-cs"/>
              </a:rPr>
              <a:t>Four Marketing Success Strategies That Will Grow Your Brand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a:ln>
                <a:noFill/>
              </a:ln>
              <a:solidFill>
                <a:prstClr val="white"/>
              </a:solidFill>
              <a:effectLst/>
              <a:uLnTx/>
              <a:uFillTx/>
              <a:latin typeface="Helvetica" panose="020B06040202020202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604020202020204" pitchFamily="2" charset="0"/>
                <a:ea typeface="+mn-ea"/>
                <a:cs typeface="+mn-cs"/>
              </a:rPr>
              <a:t>VAB's vast knowledge of the ever-evolving video ecosystem empowers marketers with analyses, insights and the confidence to create more effective and impactful marketing strategies.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Helvetica" panose="020B0604020202020204" pitchFamily="2"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604020202020204" pitchFamily="2" charset="0"/>
                <a:ea typeface="+mn-ea"/>
                <a:cs typeface="+mn-cs"/>
              </a:rPr>
              <a:t>This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4-part series </a:t>
            </a:r>
            <a:r>
              <a:rPr kumimoji="0" lang="en-US" sz="2000" b="1" i="0" u="none" strike="noStrike" kern="1200" cap="none" spc="0" normalizeH="0" baseline="0" noProof="0">
                <a:ln>
                  <a:noFill/>
                </a:ln>
                <a:solidFill>
                  <a:prstClr val="white"/>
                </a:solidFill>
                <a:effectLst/>
                <a:uLnTx/>
                <a:uFillTx/>
                <a:latin typeface="Helvetica" panose="020B0604020202020204" pitchFamily="2" charset="0"/>
                <a:ea typeface="+mn-ea"/>
                <a:cs typeface="+mn-cs"/>
              </a:rPr>
              <a:t>provides marketers with a set of strategies</a:t>
            </a:r>
            <a:br>
              <a:rPr kumimoji="0" lang="en-US" sz="2000" b="1" i="0" u="none" strike="noStrike" kern="1200" cap="none" spc="0" normalizeH="0" baseline="0" noProof="0">
                <a:ln>
                  <a:noFill/>
                </a:ln>
                <a:solidFill>
                  <a:prstClr val="white"/>
                </a:solidFill>
                <a:effectLst/>
                <a:uLnTx/>
                <a:uFillTx/>
                <a:latin typeface="Helvetica" panose="020B0604020202020204" pitchFamily="2" charset="0"/>
                <a:ea typeface="+mn-ea"/>
                <a:cs typeface="+mn-cs"/>
              </a:rPr>
            </a:br>
            <a:r>
              <a:rPr kumimoji="0" lang="en-US" sz="2000" b="1" i="0" u="none" strike="noStrike" kern="1200" cap="none" spc="0" normalizeH="0" baseline="0" noProof="0">
                <a:ln>
                  <a:noFill/>
                </a:ln>
                <a:solidFill>
                  <a:prstClr val="white"/>
                </a:solidFill>
                <a:effectLst/>
                <a:uLnTx/>
                <a:uFillTx/>
                <a:latin typeface="Helvetica" panose="020B0604020202020204" pitchFamily="2" charset="0"/>
                <a:ea typeface="+mn-ea"/>
                <a:cs typeface="+mn-cs"/>
              </a:rPr>
              <a:t>to create successful video campaigns in 2024 and beyond.</a:t>
            </a:r>
          </a:p>
        </p:txBody>
      </p:sp>
      <p:sp>
        <p:nvSpPr>
          <p:cNvPr id="17" name="TextBox 16">
            <a:extLst>
              <a:ext uri="{FF2B5EF4-FFF2-40B4-BE49-F238E27FC236}">
                <a16:creationId xmlns:a16="http://schemas.microsoft.com/office/drawing/2014/main" id="{6F30576B-62A3-D8D8-26BC-4E069BFB858E}"/>
              </a:ext>
            </a:extLst>
          </p:cNvPr>
          <p:cNvSpPr txBox="1"/>
          <p:nvPr/>
        </p:nvSpPr>
        <p:spPr>
          <a:xfrm>
            <a:off x="503714" y="6251713"/>
            <a:ext cx="11688286" cy="261610"/>
          </a:xfrm>
          <a:prstGeom prst="rect">
            <a:avLst/>
          </a:prstGeom>
          <a:noFill/>
        </p:spPr>
        <p:txBody>
          <a:bodyPr wrap="square" rtlCol="0">
            <a:spAutoFit/>
          </a:bodyPr>
          <a:lstStyle/>
          <a:p>
            <a:pPr algn="ctr"/>
            <a:r>
              <a:rPr lang="en-US" sz="1050" i="1">
                <a:solidFill>
                  <a:srgbClr val="ED3C8D"/>
                </a:solidFill>
                <a:latin typeface="Helvetica" panose="020B0403020202020204" pitchFamily="34" charset="0"/>
              </a:rPr>
              <a:t>Click report cover above to download the appropriate report</a:t>
            </a:r>
          </a:p>
        </p:txBody>
      </p:sp>
    </p:spTree>
    <p:extLst>
      <p:ext uri="{BB962C8B-B14F-4D97-AF65-F5344CB8AC3E}">
        <p14:creationId xmlns:p14="http://schemas.microsoft.com/office/powerpoint/2010/main" val="3509584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FA92E92-9B0E-F0CA-81CC-5AEEB205D6D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0"/>
            <a:ext cx="4956562" cy="6858000"/>
          </a:xfrm>
          <a:prstGeom prst="rect">
            <a:avLst/>
          </a:prstGeom>
        </p:spPr>
      </p:pic>
      <p:pic>
        <p:nvPicPr>
          <p:cNvPr id="8" name="Picture 7">
            <a:extLst>
              <a:ext uri="{FF2B5EF4-FFF2-40B4-BE49-F238E27FC236}">
                <a16:creationId xmlns:a16="http://schemas.microsoft.com/office/drawing/2014/main" id="{69E3ED66-7D56-46D2-B2A0-139022AADE0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59190" y="0"/>
            <a:ext cx="1532810" cy="892552"/>
          </a:xfrm>
          <a:prstGeom prst="rect">
            <a:avLst/>
          </a:prstGeom>
        </p:spPr>
      </p:pic>
      <p:pic>
        <p:nvPicPr>
          <p:cNvPr id="14" name="Picture 13">
            <a:extLst>
              <a:ext uri="{FF2B5EF4-FFF2-40B4-BE49-F238E27FC236}">
                <a16:creationId xmlns:a16="http://schemas.microsoft.com/office/drawing/2014/main" id="{CAF2214A-6794-3707-AB1B-E9761FA1AE2C}"/>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5" name="Slide Number Placeholder 5">
            <a:extLst>
              <a:ext uri="{FF2B5EF4-FFF2-40B4-BE49-F238E27FC236}">
                <a16:creationId xmlns:a16="http://schemas.microsoft.com/office/drawing/2014/main" id="{EE4DFCF4-1702-B0FB-7967-B2260639A257}"/>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6" name="Rectangle 15">
            <a:extLst>
              <a:ext uri="{FF2B5EF4-FFF2-40B4-BE49-F238E27FC236}">
                <a16:creationId xmlns:a16="http://schemas.microsoft.com/office/drawing/2014/main" id="{E8E7E9E5-B62F-A686-207D-B9EAAC281BDF}"/>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E9198E9B-7B89-5712-BB12-EA3808AB677E}"/>
              </a:ext>
            </a:extLst>
          </p:cNvPr>
          <p:cNvSpPr txBox="1"/>
          <p:nvPr/>
        </p:nvSpPr>
        <p:spPr>
          <a:xfrm>
            <a:off x="5083137" y="1499095"/>
            <a:ext cx="6479971" cy="481670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Why is this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rPr>
              <a:t>Marketers who prioritize investing in high-quality video content within their campaign will </a:t>
            </a:r>
            <a:r>
              <a:rPr kumimoji="0" lang="en-US" b="1"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rPr>
              <a:t>drive higher engagement, increased business outcomes and greater long-term brand value.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Why does this matter in 2024?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201A62"/>
                </a:solidFill>
                <a:latin typeface="Helvetica" panose="020B0604020202020204" pitchFamily="2" charset="0"/>
                <a:ea typeface="Calibri" panose="020F0502020204030204" pitchFamily="34" charset="0"/>
                <a:cs typeface="Calibri" panose="020F0502020204030204" pitchFamily="34" charset="0"/>
              </a:rPr>
              <a:t>Recent cases of digital ad fraud within video campaigns have once again put issues of transparency, content quality and brand safety into sharp focus across the industry.</a:t>
            </a:r>
            <a:endParaRPr kumimoji="0" lang="en-US" b="0"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While low-cost inventory may lead to pricing efficiencies, marketers must weigh the risks, impact and effectiveness of those placements within their campaign to determine true value.</a:t>
            </a:r>
            <a:endParaRPr kumimoji="0" lang="en-US" b="1" i="0" u="none" strike="noStrike" kern="1200" cap="none" spc="0" normalizeH="0" baseline="0" noProof="0">
              <a:ln>
                <a:noFill/>
              </a:ln>
              <a:solidFill>
                <a:srgbClr val="201A62"/>
              </a:solidFill>
              <a:effectLst/>
              <a:uLnTx/>
              <a:uFillTx/>
              <a:latin typeface="Helvetica" panose="020B0604020202020204" pitchFamily="2"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FBD3B8C7-D2EF-835C-80C8-6F7FDFB0FDB2}"/>
              </a:ext>
            </a:extLst>
          </p:cNvPr>
          <p:cNvSpPr txBox="1"/>
          <p:nvPr/>
        </p:nvSpPr>
        <p:spPr>
          <a:xfrm>
            <a:off x="5083137" y="272494"/>
            <a:ext cx="605681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itchFamily="2" charset="0"/>
                <a:ea typeface="+mn-ea"/>
                <a:cs typeface="+mn-cs"/>
              </a:rPr>
              <a:t>Marketing Success Strategy #1: Prioritize Quality</a:t>
            </a:r>
            <a:endPar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endParaRPr>
          </a:p>
        </p:txBody>
      </p:sp>
    </p:spTree>
    <p:extLst>
      <p:ext uri="{BB962C8B-B14F-4D97-AF65-F5344CB8AC3E}">
        <p14:creationId xmlns:p14="http://schemas.microsoft.com/office/powerpoint/2010/main" val="3271803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C1C384-6A2B-457C-B895-3E6996EE53BA}"/>
              </a:ext>
            </a:extLst>
          </p:cNvPr>
          <p:cNvSpPr>
            <a:spLocks/>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 Placeholder 24">
            <a:extLst>
              <a:ext uri="{FF2B5EF4-FFF2-40B4-BE49-F238E27FC236}">
                <a16:creationId xmlns:a16="http://schemas.microsoft.com/office/drawing/2014/main" id="{F7D44A28-3BE9-4DC4-A9E5-8C1E66A9FB21}"/>
              </a:ext>
            </a:extLst>
          </p:cNvPr>
          <p:cNvSpPr txBox="1">
            <a:spLocks/>
          </p:cNvSpPr>
          <p:nvPr/>
        </p:nvSpPr>
        <p:spPr>
          <a:xfrm>
            <a:off x="483207" y="6309706"/>
            <a:ext cx="11702502" cy="215951"/>
          </a:xfrm>
          <a:prstGeom prst="rect">
            <a:avLst/>
          </a:prstGeom>
        </p:spPr>
        <p:txBody>
          <a:bodyPr vert="horz"/>
          <a:lstStyle>
            <a:lvl1pPr marL="0" indent="0" algn="l" defTabSz="457200" rtl="0" eaLnBrk="1" latinLnBrk="0" hangingPunct="1">
              <a:spcBef>
                <a:spcPct val="20000"/>
              </a:spcBef>
              <a:buFont typeface="Arial"/>
              <a:buNone/>
              <a:defRPr sz="900" kern="1200">
                <a:solidFill>
                  <a:schemeClr val="tx1"/>
                </a:solidFill>
                <a:latin typeface="+mn-lt"/>
                <a:ea typeface="+mn-ea"/>
                <a:cs typeface="+mn-cs"/>
              </a:defRPr>
            </a:lvl1pPr>
            <a:lvl2pPr marL="457200" indent="0" algn="l" defTabSz="457200" rtl="0" eaLnBrk="1" latinLnBrk="0" hangingPunct="1">
              <a:spcBef>
                <a:spcPct val="20000"/>
              </a:spcBef>
              <a:buFont typeface="Arial"/>
              <a:buNone/>
              <a:defRPr sz="2800" kern="1200">
                <a:solidFill>
                  <a:schemeClr val="tx1"/>
                </a:solidFill>
                <a:latin typeface="+mn-lt"/>
                <a:ea typeface="+mn-ea"/>
                <a:cs typeface="+mn-cs"/>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Source: Comcast Advertising,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What is Premium Video: Redefining what it Means to be Premium in Advertising,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Open Sans" panose="020B0606030504020204" pitchFamily="34" charset="0"/>
                <a:cs typeface="Helvetica" panose="020B0604020202020204" pitchFamily="34" charset="0"/>
              </a:rPr>
              <a:t>November 2023.</a:t>
            </a:r>
          </a:p>
        </p:txBody>
      </p:sp>
      <p:pic>
        <p:nvPicPr>
          <p:cNvPr id="8" name="Picture 7">
            <a:extLst>
              <a:ext uri="{FF2B5EF4-FFF2-40B4-BE49-F238E27FC236}">
                <a16:creationId xmlns:a16="http://schemas.microsoft.com/office/drawing/2014/main" id="{12724B1A-42D7-C477-1723-B711167FDAC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07893"/>
            <a:ext cx="11708793" cy="350107"/>
          </a:xfrm>
          <a:prstGeom prst="rect">
            <a:avLst/>
          </a:prstGeom>
        </p:spPr>
      </p:pic>
      <p:sp>
        <p:nvSpPr>
          <p:cNvPr id="10" name="Slide Number Placeholder 5">
            <a:extLst>
              <a:ext uri="{FF2B5EF4-FFF2-40B4-BE49-F238E27FC236}">
                <a16:creationId xmlns:a16="http://schemas.microsoft.com/office/drawing/2014/main" id="{8692BF06-6947-D58B-58BC-C826FEDB5686}"/>
              </a:ext>
            </a:extLst>
          </p:cNvPr>
          <p:cNvSpPr txBox="1">
            <a:spLocks/>
          </p:cNvSpPr>
          <p:nvPr/>
        </p:nvSpPr>
        <p:spPr>
          <a:xfrm>
            <a:off x="503714" y="657881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C1B6AF3C-F5A9-A59C-7E12-5FE8C7950223}"/>
              </a:ext>
            </a:extLst>
          </p:cNvPr>
          <p:cNvSpPr/>
          <p:nvPr/>
        </p:nvSpPr>
        <p:spPr>
          <a:xfrm>
            <a:off x="483207" y="657580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64C73B17-A07C-1355-A973-5F32777F88E5}"/>
              </a:ext>
            </a:extLst>
          </p:cNvPr>
          <p:cNvSpPr txBox="1"/>
          <p:nvPr/>
        </p:nvSpPr>
        <p:spPr>
          <a:xfrm>
            <a:off x="477537" y="1802771"/>
            <a:ext cx="11236927"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How important are the following factors when buying premium video inventory?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403020202020204" pitchFamily="34" charset="0"/>
                <a:ea typeface="+mn-ea"/>
                <a:cs typeface="+mn-cs"/>
              </a:rPr>
              <a:t>% of buyers who responded important / very important </a:t>
            </a:r>
            <a:endParaRPr kumimoji="0" lang="en-US" sz="1600" b="0" i="0"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5" name="Rectangle 4">
            <a:extLst>
              <a:ext uri="{FF2B5EF4-FFF2-40B4-BE49-F238E27FC236}">
                <a16:creationId xmlns:a16="http://schemas.microsoft.com/office/drawing/2014/main" id="{A7702330-A65B-BF0D-5C33-98140BB3B5B7}"/>
              </a:ext>
            </a:extLst>
          </p:cNvPr>
          <p:cNvSpPr/>
          <p:nvPr/>
        </p:nvSpPr>
        <p:spPr>
          <a:xfrm>
            <a:off x="173620" y="420763"/>
            <a:ext cx="12018380"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Most marketers have similar quality criteria for </a:t>
            </a:r>
            <a:r>
              <a:rPr lang="en-US" sz="2600" b="1">
                <a:solidFill>
                  <a:srgbClr val="1F1A62"/>
                </a:solidFill>
                <a:latin typeface="Helvetica" pitchFamily="2" charset="0"/>
              </a:rPr>
              <a:t>what constitutes premium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media partners within their video campaigns</a:t>
            </a:r>
            <a:endParaRPr kumimoji="0" lang="en-US" sz="2600" b="1" i="0" u="none" strike="noStrike" kern="1200" cap="none" spc="0" normalizeH="0" baseline="0" noProof="0">
              <a:ln>
                <a:noFill/>
              </a:ln>
              <a:solidFill>
                <a:srgbClr val="FF0000"/>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7A7D71AC-511D-1E4C-E356-C9910EC3FB95}"/>
              </a:ext>
            </a:extLst>
          </p:cNvPr>
          <p:cNvSpPr/>
          <p:nvPr/>
        </p:nvSpPr>
        <p:spPr>
          <a:xfrm>
            <a:off x="390265" y="5090600"/>
            <a:ext cx="2412503" cy="956083"/>
          </a:xfrm>
          <a:prstGeom prst="rect">
            <a:avLst/>
          </a:prstGeom>
          <a:solidFill>
            <a:srgbClr val="1B1464"/>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Helvetica" panose="020B0604020202020204" pitchFamily="34" charset="0"/>
                <a:cs typeface="Helvetica" panose="020B0604020202020204" pitchFamily="34" charset="0"/>
              </a:rPr>
              <a:t>Brand Safety</a:t>
            </a:r>
          </a:p>
        </p:txBody>
      </p:sp>
      <p:sp>
        <p:nvSpPr>
          <p:cNvPr id="15" name="Rectangle 14">
            <a:extLst>
              <a:ext uri="{FF2B5EF4-FFF2-40B4-BE49-F238E27FC236}">
                <a16:creationId xmlns:a16="http://schemas.microsoft.com/office/drawing/2014/main" id="{13F51884-311E-C0BB-FB28-0ABA796B1F02}"/>
              </a:ext>
            </a:extLst>
          </p:cNvPr>
          <p:cNvSpPr/>
          <p:nvPr/>
        </p:nvSpPr>
        <p:spPr>
          <a:xfrm>
            <a:off x="3382251" y="5090600"/>
            <a:ext cx="2412503" cy="956083"/>
          </a:xfrm>
          <a:prstGeom prst="rect">
            <a:avLst/>
          </a:prstGeom>
          <a:solidFill>
            <a:srgbClr val="1B1464"/>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Helvetica" panose="020B0604020202020204" pitchFamily="34" charset="0"/>
                <a:cs typeface="Helvetica" panose="020B0604020202020204" pitchFamily="34" charset="0"/>
              </a:rPr>
              <a:t>High Production Quality</a:t>
            </a:r>
          </a:p>
        </p:txBody>
      </p:sp>
      <p:sp>
        <p:nvSpPr>
          <p:cNvPr id="17" name="Rectangle 16">
            <a:extLst>
              <a:ext uri="{FF2B5EF4-FFF2-40B4-BE49-F238E27FC236}">
                <a16:creationId xmlns:a16="http://schemas.microsoft.com/office/drawing/2014/main" id="{9BD88785-247C-6DBE-8F84-C258D9EFC79C}"/>
              </a:ext>
            </a:extLst>
          </p:cNvPr>
          <p:cNvSpPr/>
          <p:nvPr/>
        </p:nvSpPr>
        <p:spPr>
          <a:xfrm>
            <a:off x="9366223" y="5090600"/>
            <a:ext cx="2412503" cy="956083"/>
          </a:xfrm>
          <a:prstGeom prst="rect">
            <a:avLst/>
          </a:prstGeom>
          <a:solidFill>
            <a:srgbClr val="1B1464"/>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Helvetica" panose="020B0604020202020204" pitchFamily="34" charset="0"/>
                <a:cs typeface="Helvetica" panose="020B0604020202020204" pitchFamily="34" charset="0"/>
              </a:rPr>
              <a:t>Demand</a:t>
            </a:r>
            <a:br>
              <a:rPr lang="en-US" sz="2200" b="1">
                <a:solidFill>
                  <a:schemeClr val="bg1"/>
                </a:solidFill>
                <a:latin typeface="Helvetica" panose="020B0604020202020204" pitchFamily="34" charset="0"/>
                <a:cs typeface="Helvetica" panose="020B0604020202020204" pitchFamily="34" charset="0"/>
              </a:rPr>
            </a:br>
            <a:r>
              <a:rPr lang="en-US" sz="2200" b="1">
                <a:solidFill>
                  <a:schemeClr val="bg1"/>
                </a:solidFill>
                <a:latin typeface="Helvetica" panose="020B0604020202020204" pitchFamily="34" charset="0"/>
                <a:cs typeface="Helvetica" panose="020B0604020202020204" pitchFamily="34" charset="0"/>
              </a:rPr>
              <a:t>for Content</a:t>
            </a:r>
          </a:p>
        </p:txBody>
      </p:sp>
      <p:sp>
        <p:nvSpPr>
          <p:cNvPr id="19" name="TextBox 18">
            <a:extLst>
              <a:ext uri="{FF2B5EF4-FFF2-40B4-BE49-F238E27FC236}">
                <a16:creationId xmlns:a16="http://schemas.microsoft.com/office/drawing/2014/main" id="{AA3E4BDF-DAD1-FB4D-6E03-4E8CDC37DBEE}"/>
              </a:ext>
            </a:extLst>
          </p:cNvPr>
          <p:cNvSpPr txBox="1"/>
          <p:nvPr/>
        </p:nvSpPr>
        <p:spPr>
          <a:xfrm>
            <a:off x="626637" y="4135265"/>
            <a:ext cx="1939759" cy="830997"/>
          </a:xfrm>
          <a:prstGeom prst="rect">
            <a:avLst/>
          </a:prstGeom>
          <a:noFill/>
        </p:spPr>
        <p:txBody>
          <a:bodyPr wrap="square" rtlCol="0">
            <a:spAutoFit/>
          </a:bodyPr>
          <a:lstStyle/>
          <a:p>
            <a:pPr algn="ctr"/>
            <a:r>
              <a:rPr lang="en-US" sz="4800" b="1">
                <a:solidFill>
                  <a:srgbClr val="ED3C8D"/>
                </a:solidFill>
                <a:latin typeface="Helvetica" panose="020B0604020202020204" pitchFamily="34" charset="0"/>
                <a:cs typeface="Helvetica" panose="020B0604020202020204" pitchFamily="34" charset="0"/>
              </a:rPr>
              <a:t>91%</a:t>
            </a:r>
          </a:p>
        </p:txBody>
      </p:sp>
      <p:sp>
        <p:nvSpPr>
          <p:cNvPr id="20" name="TextBox 19">
            <a:extLst>
              <a:ext uri="{FF2B5EF4-FFF2-40B4-BE49-F238E27FC236}">
                <a16:creationId xmlns:a16="http://schemas.microsoft.com/office/drawing/2014/main" id="{B557D73E-CDD8-B8D4-7DD4-41E271BDCE27}"/>
              </a:ext>
            </a:extLst>
          </p:cNvPr>
          <p:cNvSpPr txBox="1"/>
          <p:nvPr/>
        </p:nvSpPr>
        <p:spPr>
          <a:xfrm>
            <a:off x="3618623" y="4135265"/>
            <a:ext cx="1939759" cy="830997"/>
          </a:xfrm>
          <a:prstGeom prst="rect">
            <a:avLst/>
          </a:prstGeom>
          <a:noFill/>
        </p:spPr>
        <p:txBody>
          <a:bodyPr wrap="square" rtlCol="0">
            <a:spAutoFit/>
          </a:bodyPr>
          <a:lstStyle/>
          <a:p>
            <a:pPr algn="ctr"/>
            <a:r>
              <a:rPr lang="en-US" sz="4800" b="1">
                <a:solidFill>
                  <a:srgbClr val="ED3C8D"/>
                </a:solidFill>
                <a:latin typeface="Helvetica" panose="020B0604020202020204" pitchFamily="34" charset="0"/>
                <a:cs typeface="Helvetica" panose="020B0604020202020204" pitchFamily="34" charset="0"/>
              </a:rPr>
              <a:t>89%</a:t>
            </a:r>
          </a:p>
        </p:txBody>
      </p:sp>
      <p:sp>
        <p:nvSpPr>
          <p:cNvPr id="21" name="TextBox 20">
            <a:extLst>
              <a:ext uri="{FF2B5EF4-FFF2-40B4-BE49-F238E27FC236}">
                <a16:creationId xmlns:a16="http://schemas.microsoft.com/office/drawing/2014/main" id="{F8D2C1E4-CA1E-2842-67E1-D847ADF9ACB7}"/>
              </a:ext>
            </a:extLst>
          </p:cNvPr>
          <p:cNvSpPr txBox="1"/>
          <p:nvPr/>
        </p:nvSpPr>
        <p:spPr>
          <a:xfrm>
            <a:off x="9602595" y="4135265"/>
            <a:ext cx="1939759" cy="830997"/>
          </a:xfrm>
          <a:prstGeom prst="rect">
            <a:avLst/>
          </a:prstGeom>
          <a:noFill/>
        </p:spPr>
        <p:txBody>
          <a:bodyPr wrap="square" rtlCol="0">
            <a:spAutoFit/>
          </a:bodyPr>
          <a:lstStyle/>
          <a:p>
            <a:pPr algn="ctr"/>
            <a:r>
              <a:rPr lang="en-US" sz="4800" b="1">
                <a:solidFill>
                  <a:srgbClr val="ED3C8D"/>
                </a:solidFill>
                <a:latin typeface="Helvetica" panose="020B0604020202020204" pitchFamily="34" charset="0"/>
                <a:cs typeface="Helvetica" panose="020B0604020202020204" pitchFamily="34" charset="0"/>
              </a:rPr>
              <a:t>81%</a:t>
            </a:r>
          </a:p>
        </p:txBody>
      </p:sp>
      <p:pic>
        <p:nvPicPr>
          <p:cNvPr id="30" name="Picture 29" descr="A blue and pink badge with a check mark&#10;&#10;Description automatically generated">
            <a:extLst>
              <a:ext uri="{FF2B5EF4-FFF2-40B4-BE49-F238E27FC236}">
                <a16:creationId xmlns:a16="http://schemas.microsoft.com/office/drawing/2014/main" id="{B88196C0-4EC8-2CC8-D9FC-49D050AC98FE}"/>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26148"/>
          <a:stretch/>
        </p:blipFill>
        <p:spPr>
          <a:xfrm>
            <a:off x="4075361" y="2616012"/>
            <a:ext cx="1026283" cy="1389656"/>
          </a:xfrm>
          <a:prstGeom prst="rect">
            <a:avLst/>
          </a:prstGeom>
        </p:spPr>
      </p:pic>
      <p:pic>
        <p:nvPicPr>
          <p:cNvPr id="32" name="Picture 31" descr="A colorful graph with lines and dots&#10;&#10;Description automatically generated">
            <a:extLst>
              <a:ext uri="{FF2B5EF4-FFF2-40B4-BE49-F238E27FC236}">
                <a16:creationId xmlns:a16="http://schemas.microsoft.com/office/drawing/2014/main" id="{73C81E73-9CED-C0DF-BDF8-396D1B77F60D}"/>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877646" y="2616012"/>
            <a:ext cx="1389656" cy="1389656"/>
          </a:xfrm>
          <a:prstGeom prst="rect">
            <a:avLst/>
          </a:prstGeom>
        </p:spPr>
      </p:pic>
      <p:pic>
        <p:nvPicPr>
          <p:cNvPr id="34" name="Picture 33" descr="A blue shield with a pink check mark&#10;&#10;Description automatically generated">
            <a:extLst>
              <a:ext uri="{FF2B5EF4-FFF2-40B4-BE49-F238E27FC236}">
                <a16:creationId xmlns:a16="http://schemas.microsoft.com/office/drawing/2014/main" id="{0F8B2E9B-EB11-9F3C-B176-EB0EFE1CE75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01688" y="2616012"/>
            <a:ext cx="1389656" cy="1389656"/>
          </a:xfrm>
          <a:prstGeom prst="rect">
            <a:avLst/>
          </a:prstGeom>
        </p:spPr>
      </p:pic>
      <p:sp>
        <p:nvSpPr>
          <p:cNvPr id="35" name="Rectangle 34">
            <a:extLst>
              <a:ext uri="{FF2B5EF4-FFF2-40B4-BE49-F238E27FC236}">
                <a16:creationId xmlns:a16="http://schemas.microsoft.com/office/drawing/2014/main" id="{4D134DFE-99A0-68E8-9F26-B65A1F543CB1}"/>
              </a:ext>
            </a:extLst>
          </p:cNvPr>
          <p:cNvSpPr/>
          <p:nvPr/>
        </p:nvSpPr>
        <p:spPr>
          <a:xfrm>
            <a:off x="6374237" y="5090600"/>
            <a:ext cx="2412503" cy="956083"/>
          </a:xfrm>
          <a:prstGeom prst="rect">
            <a:avLst/>
          </a:prstGeom>
          <a:solidFill>
            <a:srgbClr val="1B1464"/>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bg1"/>
                </a:solidFill>
                <a:latin typeface="Helvetica" panose="020B0604020202020204" pitchFamily="34" charset="0"/>
                <a:cs typeface="Helvetica" panose="020B0604020202020204" pitchFamily="34" charset="0"/>
              </a:rPr>
              <a:t>Publisher</a:t>
            </a:r>
            <a:br>
              <a:rPr lang="en-US" sz="2200" b="1">
                <a:solidFill>
                  <a:schemeClr val="bg1"/>
                </a:solidFill>
                <a:latin typeface="Helvetica" panose="020B0604020202020204" pitchFamily="34" charset="0"/>
                <a:cs typeface="Helvetica" panose="020B0604020202020204" pitchFamily="34" charset="0"/>
              </a:rPr>
            </a:br>
            <a:r>
              <a:rPr lang="en-US" sz="2200" b="1">
                <a:solidFill>
                  <a:schemeClr val="bg1"/>
                </a:solidFill>
                <a:latin typeface="Helvetica" panose="020B0604020202020204" pitchFamily="34" charset="0"/>
                <a:cs typeface="Helvetica" panose="020B0604020202020204" pitchFamily="34" charset="0"/>
              </a:rPr>
              <a:t>of Content</a:t>
            </a:r>
          </a:p>
        </p:txBody>
      </p:sp>
      <p:sp>
        <p:nvSpPr>
          <p:cNvPr id="36" name="TextBox 35">
            <a:extLst>
              <a:ext uri="{FF2B5EF4-FFF2-40B4-BE49-F238E27FC236}">
                <a16:creationId xmlns:a16="http://schemas.microsoft.com/office/drawing/2014/main" id="{00803121-5ED1-2019-E376-73543B0AF963}"/>
              </a:ext>
            </a:extLst>
          </p:cNvPr>
          <p:cNvSpPr txBox="1"/>
          <p:nvPr/>
        </p:nvSpPr>
        <p:spPr>
          <a:xfrm>
            <a:off x="6610609" y="4135265"/>
            <a:ext cx="1939759" cy="830997"/>
          </a:xfrm>
          <a:prstGeom prst="rect">
            <a:avLst/>
          </a:prstGeom>
          <a:noFill/>
        </p:spPr>
        <p:txBody>
          <a:bodyPr wrap="square" rtlCol="0">
            <a:spAutoFit/>
          </a:bodyPr>
          <a:lstStyle/>
          <a:p>
            <a:pPr algn="ctr"/>
            <a:r>
              <a:rPr lang="en-US" sz="4800" b="1">
                <a:solidFill>
                  <a:srgbClr val="ED3C8D"/>
                </a:solidFill>
                <a:latin typeface="Helvetica" panose="020B0604020202020204" pitchFamily="34" charset="0"/>
                <a:cs typeface="Helvetica" panose="020B0604020202020204" pitchFamily="34" charset="0"/>
              </a:rPr>
              <a:t>85%</a:t>
            </a:r>
          </a:p>
        </p:txBody>
      </p:sp>
      <p:pic>
        <p:nvPicPr>
          <p:cNvPr id="39" name="Picture 38" descr="A colorful arrows and circles&#10;&#10;Description automatically generated with medium confidence">
            <a:extLst>
              <a:ext uri="{FF2B5EF4-FFF2-40B4-BE49-F238E27FC236}">
                <a16:creationId xmlns:a16="http://schemas.microsoft.com/office/drawing/2014/main" id="{2EC2267D-BBEC-32F5-FAAC-E260946CA1F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885660" y="2616012"/>
            <a:ext cx="1389656" cy="1389656"/>
          </a:xfrm>
          <a:prstGeom prst="rect">
            <a:avLst/>
          </a:prstGeom>
        </p:spPr>
      </p:pic>
    </p:spTree>
    <p:extLst>
      <p:ext uri="{BB962C8B-B14F-4D97-AF65-F5344CB8AC3E}">
        <p14:creationId xmlns:p14="http://schemas.microsoft.com/office/powerpoint/2010/main" val="308073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D3317A6-0E60-F7DE-CFD5-E41AFD6D01FF}"/>
              </a:ext>
            </a:extLst>
          </p:cNvPr>
          <p:cNvSpPr/>
          <p:nvPr/>
        </p:nvSpPr>
        <p:spPr>
          <a:xfrm>
            <a:off x="7" y="1686476"/>
            <a:ext cx="5201335" cy="5165828"/>
          </a:xfrm>
          <a:prstGeom prst="rect">
            <a:avLst/>
          </a:prstGeom>
          <a:solidFill>
            <a:srgbClr val="1B146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F552AD7-7F6F-4810-03DE-C115B33C9778}"/>
              </a:ext>
            </a:extLst>
          </p:cNvPr>
          <p:cNvSpPr/>
          <p:nvPr/>
        </p:nvSpPr>
        <p:spPr>
          <a:xfrm>
            <a:off x="5201341" y="1686476"/>
            <a:ext cx="6982891"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78377" y="416674"/>
            <a:ext cx="1201362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premium video ecosystem consists of several different content and distribution platforms accessible from both in and outside the home</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5" name="Rectangle 14">
            <a:extLst>
              <a:ext uri="{FF2B5EF4-FFF2-40B4-BE49-F238E27FC236}">
                <a16:creationId xmlns:a16="http://schemas.microsoft.com/office/drawing/2014/main" id="{2136AD2C-22F3-133E-4EF4-FF76254746B8}"/>
              </a:ext>
            </a:extLst>
          </p:cNvPr>
          <p:cNvSpPr/>
          <p:nvPr/>
        </p:nvSpPr>
        <p:spPr>
          <a:xfrm>
            <a:off x="178377" y="2278371"/>
            <a:ext cx="4870926" cy="32265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t>Premium video refers to </a:t>
            </a:r>
            <a:br>
              <a:rPr kumimoji="0" lang="en-US" sz="24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b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high-quality,</a:t>
            </a:r>
            <a:r>
              <a:rPr kumimoji="0" lang="en-US" sz="24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t>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professionally produced, audiovisual content</a:t>
            </a:r>
            <a:r>
              <a:rPr kumimoji="0" lang="en-US" sz="24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kumimoji="0" lang="en-US" sz="24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t> primarily encompassing TV shows and movies which are often distributed through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multiscreen TV platforms</a:t>
            </a:r>
            <a:r>
              <a:rPr kumimoji="0" lang="en-US" sz="24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r>
              <a:rPr kumimoji="0" lang="en-US" sz="24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t>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streaming services </a:t>
            </a:r>
            <a:r>
              <a:rPr kumimoji="0" lang="en-US" sz="2400" b="0" i="0" u="none" strike="noStrike" kern="1200" cap="none" spc="0" normalizeH="0" baseline="0" noProof="0">
                <a:ln>
                  <a:noFill/>
                </a:ln>
                <a:solidFill>
                  <a:srgbClr val="FFFFFF"/>
                </a:solidFill>
                <a:effectLst/>
                <a:uLnTx/>
                <a:uFillTx/>
                <a:latin typeface="Helvetica" panose="020B0403020202020204" pitchFamily="34" charset="0"/>
                <a:ea typeface="+mn-ea"/>
                <a:cs typeface="+mn-cs"/>
              </a:rPr>
              <a:t>and </a:t>
            </a:r>
            <a:r>
              <a:rPr kumimoji="0" lang="en-US" sz="2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movie theaters</a:t>
            </a:r>
            <a:r>
              <a:rPr kumimoji="0" lang="en-US" sz="24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a:t>
            </a:r>
          </a:p>
        </p:txBody>
      </p:sp>
      <p:graphicFrame>
        <p:nvGraphicFramePr>
          <p:cNvPr id="11" name="Chart 10">
            <a:extLst>
              <a:ext uri="{FF2B5EF4-FFF2-40B4-BE49-F238E27FC236}">
                <a16:creationId xmlns:a16="http://schemas.microsoft.com/office/drawing/2014/main" id="{E877C02D-C975-5D76-05BE-BB6224864252}"/>
              </a:ext>
            </a:extLst>
          </p:cNvPr>
          <p:cNvGraphicFramePr/>
          <p:nvPr/>
        </p:nvGraphicFramePr>
        <p:xfrm>
          <a:off x="5282320" y="1781770"/>
          <a:ext cx="7042324" cy="4297361"/>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id="{10C15A2B-4E4B-6470-3AF8-0F7ECFB26870}"/>
              </a:ext>
            </a:extLst>
          </p:cNvPr>
          <p:cNvSpPr/>
          <p:nvPr/>
        </p:nvSpPr>
        <p:spPr>
          <a:xfrm>
            <a:off x="7664054" y="3059399"/>
            <a:ext cx="2278855"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Premium Video Ecosystem</a:t>
            </a:r>
            <a:endParaRPr kumimoji="0" lang="en-US" sz="1600" b="1" i="0" u="sng"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mn-cs"/>
            </a:endParaRPr>
          </a:p>
        </p:txBody>
      </p:sp>
      <p:sp>
        <p:nvSpPr>
          <p:cNvPr id="18" name="TextBox 17">
            <a:extLst>
              <a:ext uri="{FF2B5EF4-FFF2-40B4-BE49-F238E27FC236}">
                <a16:creationId xmlns:a16="http://schemas.microsoft.com/office/drawing/2014/main" id="{332F56AC-665F-48D6-FFFA-F81B63B3872F}"/>
              </a:ext>
            </a:extLst>
          </p:cNvPr>
          <p:cNvSpPr txBox="1"/>
          <p:nvPr/>
        </p:nvSpPr>
        <p:spPr>
          <a:xfrm>
            <a:off x="7721128" y="5955112"/>
            <a:ext cx="21647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Linear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(Cable &amp; Broadcast)</a:t>
            </a:r>
          </a:p>
        </p:txBody>
      </p:sp>
      <p:sp>
        <p:nvSpPr>
          <p:cNvPr id="19" name="TextBox 18">
            <a:extLst>
              <a:ext uri="{FF2B5EF4-FFF2-40B4-BE49-F238E27FC236}">
                <a16:creationId xmlns:a16="http://schemas.microsoft.com/office/drawing/2014/main" id="{83389755-8CCD-E9C6-B969-28EFD7D5C0C9}"/>
              </a:ext>
            </a:extLst>
          </p:cNvPr>
          <p:cNvSpPr txBox="1"/>
          <p:nvPr/>
        </p:nvSpPr>
        <p:spPr>
          <a:xfrm>
            <a:off x="9942909" y="2105273"/>
            <a:ext cx="21647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Streaming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(SVOD, AVOD &amp; FAST)</a:t>
            </a:r>
          </a:p>
        </p:txBody>
      </p:sp>
      <p:sp>
        <p:nvSpPr>
          <p:cNvPr id="20" name="TextBox 19">
            <a:extLst>
              <a:ext uri="{FF2B5EF4-FFF2-40B4-BE49-F238E27FC236}">
                <a16:creationId xmlns:a16="http://schemas.microsoft.com/office/drawing/2014/main" id="{DD2BE826-8618-82DD-851F-4A983B597056}"/>
              </a:ext>
            </a:extLst>
          </p:cNvPr>
          <p:cNvSpPr txBox="1"/>
          <p:nvPr/>
        </p:nvSpPr>
        <p:spPr>
          <a:xfrm>
            <a:off x="5603125" y="2105273"/>
            <a:ext cx="216470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vMVPD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(Virtual MVPD)</a:t>
            </a:r>
          </a:p>
        </p:txBody>
      </p:sp>
      <p:sp>
        <p:nvSpPr>
          <p:cNvPr id="22" name="TextBox 21">
            <a:extLst>
              <a:ext uri="{FF2B5EF4-FFF2-40B4-BE49-F238E27FC236}">
                <a16:creationId xmlns:a16="http://schemas.microsoft.com/office/drawing/2014/main" id="{92B31049-C02C-CE91-E64A-B06A124C92DD}"/>
              </a:ext>
            </a:extLst>
          </p:cNvPr>
          <p:cNvSpPr txBox="1"/>
          <p:nvPr/>
        </p:nvSpPr>
        <p:spPr>
          <a:xfrm>
            <a:off x="10263829" y="3973283"/>
            <a:ext cx="21647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Cinema</a:t>
            </a:r>
          </a:p>
        </p:txBody>
      </p:sp>
      <p:pic>
        <p:nvPicPr>
          <p:cNvPr id="30" name="Picture 29" descr="A cartoon of a television with a remote control&#10;&#10;Description automatically generated">
            <a:extLst>
              <a:ext uri="{FF2B5EF4-FFF2-40B4-BE49-F238E27FC236}">
                <a16:creationId xmlns:a16="http://schemas.microsoft.com/office/drawing/2014/main" id="{82B62143-28B3-15B8-D5B3-1B13D1057FA8}"/>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9320510" y="2157809"/>
            <a:ext cx="895260" cy="895260"/>
          </a:xfrm>
          <a:prstGeom prst="rect">
            <a:avLst/>
          </a:prstGeom>
        </p:spPr>
      </p:pic>
      <p:pic>
        <p:nvPicPr>
          <p:cNvPr id="32" name="Picture 31" descr="A computer screen with a play button&#10;&#10;Description automatically generated">
            <a:extLst>
              <a:ext uri="{FF2B5EF4-FFF2-40B4-BE49-F238E27FC236}">
                <a16:creationId xmlns:a16="http://schemas.microsoft.com/office/drawing/2014/main" id="{F68D68C6-B1E2-7A6F-5E45-7F7EC054132C}"/>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290625" y="2091859"/>
            <a:ext cx="964375" cy="964375"/>
          </a:xfrm>
          <a:prstGeom prst="rect">
            <a:avLst/>
          </a:prstGeom>
        </p:spPr>
      </p:pic>
      <p:pic>
        <p:nvPicPr>
          <p:cNvPr id="40" name="Picture 39" descr="A screen with a play sign and seats&#10;&#10;Description automatically generated">
            <a:extLst>
              <a:ext uri="{FF2B5EF4-FFF2-40B4-BE49-F238E27FC236}">
                <a16:creationId xmlns:a16="http://schemas.microsoft.com/office/drawing/2014/main" id="{E5746175-0B02-B7FA-EFCE-F05267E2C8CF}"/>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915286" y="3930450"/>
            <a:ext cx="992540" cy="992540"/>
          </a:xfrm>
          <a:prstGeom prst="rect">
            <a:avLst/>
          </a:prstGeom>
        </p:spPr>
      </p:pic>
      <p:sp>
        <p:nvSpPr>
          <p:cNvPr id="21" name="TextBox 20">
            <a:extLst>
              <a:ext uri="{FF2B5EF4-FFF2-40B4-BE49-F238E27FC236}">
                <a16:creationId xmlns:a16="http://schemas.microsoft.com/office/drawing/2014/main" id="{4902907D-28C3-9F95-674F-971157B01AD2}"/>
              </a:ext>
            </a:extLst>
          </p:cNvPr>
          <p:cNvSpPr txBox="1"/>
          <p:nvPr/>
        </p:nvSpPr>
        <p:spPr>
          <a:xfrm>
            <a:off x="5208334" y="3973283"/>
            <a:ext cx="1706993" cy="80021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Network Extensions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Network Apps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Set-top-box VOD)</a:t>
            </a:r>
          </a:p>
        </p:txBody>
      </p:sp>
      <p:pic>
        <p:nvPicPr>
          <p:cNvPr id="42" name="Picture 41" descr="A colorful screen with a play button&#10;&#10;Description automatically generated">
            <a:extLst>
              <a:ext uri="{FF2B5EF4-FFF2-40B4-BE49-F238E27FC236}">
                <a16:creationId xmlns:a16="http://schemas.microsoft.com/office/drawing/2014/main" id="{167FD45D-A424-CE96-8B91-666F91A5773C}"/>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694508" y="3850405"/>
            <a:ext cx="924148" cy="924148"/>
          </a:xfrm>
          <a:prstGeom prst="rect">
            <a:avLst/>
          </a:prstGeom>
        </p:spPr>
      </p:pic>
      <p:pic>
        <p:nvPicPr>
          <p:cNvPr id="44" name="Picture 43" descr="A computer and remote control&#10;&#10;Description automatically generated">
            <a:extLst>
              <a:ext uri="{FF2B5EF4-FFF2-40B4-BE49-F238E27FC236}">
                <a16:creationId xmlns:a16="http://schemas.microsoft.com/office/drawing/2014/main" id="{CD97E572-A401-0BCB-E20F-B4E0FF958622}"/>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8305294" y="5085927"/>
            <a:ext cx="996369" cy="996369"/>
          </a:xfrm>
          <a:prstGeom prst="rect">
            <a:avLst/>
          </a:prstGeom>
        </p:spPr>
      </p:pic>
      <p:pic>
        <p:nvPicPr>
          <p:cNvPr id="46" name="Picture 45" descr="A person with headphones and a camera&#10;&#10;Description automatically generated">
            <a:extLst>
              <a:ext uri="{FF2B5EF4-FFF2-40B4-BE49-F238E27FC236}">
                <a16:creationId xmlns:a16="http://schemas.microsoft.com/office/drawing/2014/main" id="{9629E22B-FFB6-C5E2-6C2F-3E0CDB317B20}"/>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8255001" y="3669748"/>
            <a:ext cx="1096957" cy="1096957"/>
          </a:xfrm>
          <a:prstGeom prst="rect">
            <a:avLst/>
          </a:prstGeom>
        </p:spPr>
      </p:pic>
    </p:spTree>
    <p:extLst>
      <p:ext uri="{BB962C8B-B14F-4D97-AF65-F5344CB8AC3E}">
        <p14:creationId xmlns:p14="http://schemas.microsoft.com/office/powerpoint/2010/main" val="248214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52AD7-7F6F-4810-03DE-C115B33C9778}"/>
              </a:ext>
            </a:extLst>
          </p:cNvPr>
          <p:cNvSpPr/>
          <p:nvPr/>
        </p:nvSpPr>
        <p:spPr>
          <a:xfrm>
            <a:off x="-7767" y="1686476"/>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6855052A-66F8-6254-0148-D3EDA87077D1}"/>
              </a:ext>
            </a:extLst>
          </p:cNvPr>
          <p:cNvSpPr/>
          <p:nvPr/>
        </p:nvSpPr>
        <p:spPr>
          <a:xfrm>
            <a:off x="4198697" y="2417631"/>
            <a:ext cx="3779071" cy="3699016"/>
          </a:xfrm>
          <a:prstGeom prst="roundRect">
            <a:avLst>
              <a:gd name="adj" fmla="val 6736"/>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12" name="Picture 11">
            <a:extLst>
              <a:ext uri="{FF2B5EF4-FFF2-40B4-BE49-F238E27FC236}">
                <a16:creationId xmlns:a16="http://schemas.microsoft.com/office/drawing/2014/main" id="{C0C3DE65-2B4A-1C16-81B7-83997113A499}"/>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6130495" y="3797836"/>
            <a:ext cx="1789357" cy="1006513"/>
          </a:xfrm>
          <a:prstGeom prst="rect">
            <a:avLst/>
          </a:prstGeom>
          <a:noFill/>
          <a:ln>
            <a:solidFill>
              <a:srgbClr val="00BFF2"/>
            </a:solidFill>
          </a:ln>
        </p:spPr>
      </p:pic>
      <p:sp>
        <p:nvSpPr>
          <p:cNvPr id="26" name="Rectangle: Rounded Corners 25">
            <a:extLst>
              <a:ext uri="{FF2B5EF4-FFF2-40B4-BE49-F238E27FC236}">
                <a16:creationId xmlns:a16="http://schemas.microsoft.com/office/drawing/2014/main" id="{50DA27BD-D480-B58E-7965-DFB1DB3FCBD4}"/>
              </a:ext>
            </a:extLst>
          </p:cNvPr>
          <p:cNvSpPr/>
          <p:nvPr/>
        </p:nvSpPr>
        <p:spPr>
          <a:xfrm>
            <a:off x="8305415" y="2426900"/>
            <a:ext cx="3779071" cy="3699016"/>
          </a:xfrm>
          <a:prstGeom prst="roundRect">
            <a:avLst>
              <a:gd name="adj" fmla="val 6736"/>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32303" y="395883"/>
            <a:ext cx="12038178"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1B1464"/>
                </a:solidFill>
                <a:latin typeface="Helvetica" pitchFamily="2" charset="0"/>
              </a:rPr>
              <a:t>These premium video platforms provide a constant pipeline of high-quality, long-form content to engaged viewers throughout the year</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Rectangle 10">
            <a:extLst>
              <a:ext uri="{FF2B5EF4-FFF2-40B4-BE49-F238E27FC236}">
                <a16:creationId xmlns:a16="http://schemas.microsoft.com/office/drawing/2014/main" id="{4D081A10-04D1-30AA-3178-DEC35EC0005A}"/>
              </a:ext>
            </a:extLst>
          </p:cNvPr>
          <p:cNvSpPr/>
          <p:nvPr/>
        </p:nvSpPr>
        <p:spPr>
          <a:xfrm>
            <a:off x="-7766" y="1800952"/>
            <a:ext cx="12199766" cy="33855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sng"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Sampling</a:t>
            </a:r>
            <a:r>
              <a:rPr kumimoji="0" lang="en-US" sz="1600" b="1" i="0" u="sng"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Calibri" panose="020F0502020204030204" pitchFamily="34" charset="0"/>
              </a:rPr>
              <a:t> of Premium Video Programming</a:t>
            </a:r>
            <a:endParaRPr kumimoji="0" lang="en-US" sz="1600" b="1" i="0" u="sng" strike="noStrike" kern="1200" cap="none" spc="0" normalizeH="0" baseline="0" noProof="0">
              <a:ln>
                <a:noFill/>
              </a:ln>
              <a:solidFill>
                <a:srgbClr val="1F1A62"/>
              </a:solidFill>
              <a:effectLst/>
              <a:uLnTx/>
              <a:uFillTx/>
              <a:latin typeface="Helvetica" panose="020B0604020202020204" pitchFamily="2" charset="0"/>
              <a:ea typeface="Calibri" panose="020F0502020204030204" pitchFamily="34" charset="0"/>
              <a:cs typeface="+mn-cs"/>
            </a:endParaRPr>
          </a:p>
        </p:txBody>
      </p:sp>
      <p:sp>
        <p:nvSpPr>
          <p:cNvPr id="16" name="Rectangle: Rounded Corners 15">
            <a:extLst>
              <a:ext uri="{FF2B5EF4-FFF2-40B4-BE49-F238E27FC236}">
                <a16:creationId xmlns:a16="http://schemas.microsoft.com/office/drawing/2014/main" id="{15D20780-0C1E-6100-964F-32F9F1D14E9B}"/>
              </a:ext>
            </a:extLst>
          </p:cNvPr>
          <p:cNvSpPr/>
          <p:nvPr/>
        </p:nvSpPr>
        <p:spPr>
          <a:xfrm>
            <a:off x="91979" y="2420242"/>
            <a:ext cx="3779071" cy="3699016"/>
          </a:xfrm>
          <a:prstGeom prst="roundRect">
            <a:avLst>
              <a:gd name="adj" fmla="val 6736"/>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pic>
        <p:nvPicPr>
          <p:cNvPr id="1030" name="Picture 6" descr="Yellowstone - Rotten Tomatoes">
            <a:extLst>
              <a:ext uri="{FF2B5EF4-FFF2-40B4-BE49-F238E27FC236}">
                <a16:creationId xmlns:a16="http://schemas.microsoft.com/office/drawing/2014/main" id="{CF0BF3BA-6B62-6B89-020D-C1E57BEC672E}"/>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2007170" y="3788114"/>
            <a:ext cx="1804720" cy="1015155"/>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1032" name="Picture 8" descr="Children could miss out on Barbie movie over explicit langauage and  dangerous scenes | PerthNow">
            <a:extLst>
              <a:ext uri="{FF2B5EF4-FFF2-40B4-BE49-F238E27FC236}">
                <a16:creationId xmlns:a16="http://schemas.microsoft.com/office/drawing/2014/main" id="{79A62281-0296-BA4C-A501-B6799B670C95}"/>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8371634" y="4878812"/>
            <a:ext cx="1804720" cy="1015155"/>
          </a:xfrm>
          <a:prstGeom prst="rect">
            <a:avLst/>
          </a:prstGeom>
          <a:noFill/>
          <a:ln>
            <a:solidFill>
              <a:srgbClr val="4EBEA4"/>
            </a:solidFill>
          </a:ln>
          <a:extLst>
            <a:ext uri="{909E8E84-426E-40DD-AFC4-6F175D3DCCD1}">
              <a14:hiddenFill xmlns:a14="http://schemas.microsoft.com/office/drawing/2010/main">
                <a:solidFill>
                  <a:srgbClr val="FFFFFF"/>
                </a:solidFill>
              </a14:hiddenFill>
            </a:ext>
          </a:extLst>
        </p:spPr>
      </p:pic>
      <p:pic>
        <p:nvPicPr>
          <p:cNvPr id="1034" name="Picture 10" descr="Super Mario Bros. Movie Streams on Peacock in August">
            <a:extLst>
              <a:ext uri="{FF2B5EF4-FFF2-40B4-BE49-F238E27FC236}">
                <a16:creationId xmlns:a16="http://schemas.microsoft.com/office/drawing/2014/main" id="{683AE7EC-DC0E-897C-9C09-5F5F4147EDC0}"/>
              </a:ext>
            </a:extLst>
          </p:cNvPr>
          <p:cNvPicPr>
            <a:picLocks noChangeAspect="1" noChangeArrowheads="1"/>
          </p:cNvPicPr>
          <p:nvPr/>
        </p:nvPicPr>
        <p:blipFill>
          <a:blip r:embed="rId7" cstate="hqprint">
            <a:extLst>
              <a:ext uri="{28A0092B-C50C-407E-A947-70E740481C1C}">
                <a14:useLocalDpi xmlns:a14="http://schemas.microsoft.com/office/drawing/2010/main"/>
              </a:ext>
            </a:extLst>
          </a:blip>
          <a:srcRect/>
          <a:stretch>
            <a:fillRect/>
          </a:stretch>
        </p:blipFill>
        <p:spPr bwMode="auto">
          <a:xfrm>
            <a:off x="8380110" y="3788114"/>
            <a:ext cx="1804720" cy="1015155"/>
          </a:xfrm>
          <a:prstGeom prst="rect">
            <a:avLst/>
          </a:prstGeom>
          <a:noFill/>
          <a:ln>
            <a:solidFill>
              <a:srgbClr val="4EBEA4"/>
            </a:solidFill>
          </a:ln>
          <a:extLst>
            <a:ext uri="{909E8E84-426E-40DD-AFC4-6F175D3DCCD1}">
              <a14:hiddenFill xmlns:a14="http://schemas.microsoft.com/office/drawing/2010/main">
                <a:solidFill>
                  <a:srgbClr val="FFFFFF"/>
                </a:solidFill>
              </a14:hiddenFill>
            </a:ext>
          </a:extLst>
        </p:spPr>
      </p:pic>
      <p:pic>
        <p:nvPicPr>
          <p:cNvPr id="1038" name="Picture 14" descr="Ohio native joins spot on John Legend's team on NBC's 'The Voice'">
            <a:extLst>
              <a:ext uri="{FF2B5EF4-FFF2-40B4-BE49-F238E27FC236}">
                <a16:creationId xmlns:a16="http://schemas.microsoft.com/office/drawing/2014/main" id="{576B9EC6-512E-4783-B329-F953E9C835B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32303" y="4878812"/>
            <a:ext cx="1810360" cy="1015155"/>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1040" name="Picture 16" descr="Abbott Elementary' is airing a rerun tonight (03/29/23) but when will the  next new episode premiere? - pennlive.com">
            <a:extLst>
              <a:ext uri="{FF2B5EF4-FFF2-40B4-BE49-F238E27FC236}">
                <a16:creationId xmlns:a16="http://schemas.microsoft.com/office/drawing/2014/main" id="{640DF179-03F3-DBBA-A830-4B6FB1169B66}"/>
              </a:ext>
            </a:extLst>
          </p:cNvPr>
          <p:cNvPicPr>
            <a:picLocks noChangeAspect="1" noChangeArrowheads="1"/>
          </p:cNvPicPr>
          <p:nvPr/>
        </p:nvPicPr>
        <p:blipFill>
          <a:blip r:embed="rId9" cstate="hqprint">
            <a:extLst>
              <a:ext uri="{28A0092B-C50C-407E-A947-70E740481C1C}">
                <a14:useLocalDpi xmlns:a14="http://schemas.microsoft.com/office/drawing/2010/main"/>
              </a:ext>
            </a:extLst>
          </a:blip>
          <a:srcRect/>
          <a:stretch>
            <a:fillRect/>
          </a:stretch>
        </p:blipFill>
        <p:spPr bwMode="auto">
          <a:xfrm>
            <a:off x="2004046" y="4878812"/>
            <a:ext cx="1804720" cy="1015155"/>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1044" name="Picture 20" descr="How to Watch The Last of Us Season Finale | Hulu">
            <a:extLst>
              <a:ext uri="{FF2B5EF4-FFF2-40B4-BE49-F238E27FC236}">
                <a16:creationId xmlns:a16="http://schemas.microsoft.com/office/drawing/2014/main" id="{338EF28F-BFB4-7C46-887E-5E056C362DB2}"/>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4270864" y="4877225"/>
            <a:ext cx="1810360" cy="1018328"/>
          </a:xfrm>
          <a:prstGeom prst="rect">
            <a:avLst/>
          </a:prstGeom>
          <a:noFill/>
          <a:ln>
            <a:solidFill>
              <a:srgbClr val="00BFF2"/>
            </a:solidFill>
          </a:ln>
          <a:extLst>
            <a:ext uri="{909E8E84-426E-40DD-AFC4-6F175D3DCCD1}">
              <a14:hiddenFill xmlns:a14="http://schemas.microsoft.com/office/drawing/2010/main">
                <a:solidFill>
                  <a:srgbClr val="FFFFFF"/>
                </a:solidFill>
              </a14:hiddenFill>
            </a:ext>
          </a:extLst>
        </p:spPr>
      </p:pic>
      <p:pic>
        <p:nvPicPr>
          <p:cNvPr id="20" name="Picture 19" descr="A computer and remote control&#10;&#10;Description automatically generated">
            <a:extLst>
              <a:ext uri="{FF2B5EF4-FFF2-40B4-BE49-F238E27FC236}">
                <a16:creationId xmlns:a16="http://schemas.microsoft.com/office/drawing/2014/main" id="{3F5C957D-BFD7-7032-2F2F-CD9E4668774D}"/>
              </a:ext>
            </a:extLst>
          </p:cNvPr>
          <p:cNvPicPr>
            <a:picLocks noChangeAspect="1"/>
          </p:cNvPicPr>
          <p:nvPr/>
        </p:nvPicPr>
        <p:blipFill rotWithShape="1">
          <a:blip r:embed="rId11" cstate="hqprint">
            <a:extLst>
              <a:ext uri="{28A0092B-C50C-407E-A947-70E740481C1C}">
                <a14:useLocalDpi xmlns:a14="http://schemas.microsoft.com/office/drawing/2010/main"/>
              </a:ext>
            </a:extLst>
          </a:blip>
          <a:srcRect/>
          <a:stretch/>
        </p:blipFill>
        <p:spPr>
          <a:xfrm>
            <a:off x="1533883" y="2843746"/>
            <a:ext cx="895260" cy="730461"/>
          </a:xfrm>
          <a:prstGeom prst="rect">
            <a:avLst/>
          </a:prstGeom>
        </p:spPr>
      </p:pic>
      <p:sp>
        <p:nvSpPr>
          <p:cNvPr id="3" name="TextBox 2">
            <a:extLst>
              <a:ext uri="{FF2B5EF4-FFF2-40B4-BE49-F238E27FC236}">
                <a16:creationId xmlns:a16="http://schemas.microsoft.com/office/drawing/2014/main" id="{CFA46F2A-8163-55E5-F39B-AFFB8352B788}"/>
              </a:ext>
            </a:extLst>
          </p:cNvPr>
          <p:cNvSpPr txBox="1"/>
          <p:nvPr/>
        </p:nvSpPr>
        <p:spPr>
          <a:xfrm>
            <a:off x="91978" y="2426900"/>
            <a:ext cx="3779071"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ED3C8D"/>
                </a:solidFill>
                <a:effectLst/>
                <a:uLnTx/>
                <a:uFillTx/>
                <a:latin typeface="Helvetica" panose="020B0604020202020204" pitchFamily="34" charset="0"/>
                <a:ea typeface="+mn-ea"/>
                <a:cs typeface="Helvetica" panose="020B0604020202020204" pitchFamily="34" charset="0"/>
              </a:rPr>
              <a:t>Linear TV</a:t>
            </a:r>
          </a:p>
        </p:txBody>
      </p:sp>
      <p:sp>
        <p:nvSpPr>
          <p:cNvPr id="8" name="TextBox 7">
            <a:extLst>
              <a:ext uri="{FF2B5EF4-FFF2-40B4-BE49-F238E27FC236}">
                <a16:creationId xmlns:a16="http://schemas.microsoft.com/office/drawing/2014/main" id="{E01F7D59-391F-DDE5-A30E-6A7C4922428A}"/>
              </a:ext>
            </a:extLst>
          </p:cNvPr>
          <p:cNvSpPr txBox="1"/>
          <p:nvPr/>
        </p:nvSpPr>
        <p:spPr>
          <a:xfrm>
            <a:off x="4202581" y="2426900"/>
            <a:ext cx="377907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00BFF2"/>
                </a:solidFill>
                <a:effectLst/>
                <a:uLnTx/>
                <a:uFillTx/>
                <a:latin typeface="Helvetica" panose="020B0604020202020204" pitchFamily="34" charset="0"/>
                <a:ea typeface="+mn-ea"/>
                <a:cs typeface="Helvetica" panose="020B0604020202020204" pitchFamily="34" charset="0"/>
              </a:rPr>
              <a:t>Streaming</a:t>
            </a:r>
          </a:p>
        </p:txBody>
      </p:sp>
      <p:pic>
        <p:nvPicPr>
          <p:cNvPr id="18" name="Picture 17" descr="A cartoon of a television with a remote control&#10;&#10;Description automatically generated">
            <a:extLst>
              <a:ext uri="{FF2B5EF4-FFF2-40B4-BE49-F238E27FC236}">
                <a16:creationId xmlns:a16="http://schemas.microsoft.com/office/drawing/2014/main" id="{0B579DA1-9A5C-74FF-2B11-EB462B2380D2}"/>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5677493" y="2843746"/>
            <a:ext cx="829249" cy="829249"/>
          </a:xfrm>
          <a:prstGeom prst="rect">
            <a:avLst/>
          </a:prstGeom>
        </p:spPr>
      </p:pic>
      <p:sp>
        <p:nvSpPr>
          <p:cNvPr id="10" name="TextBox 9">
            <a:extLst>
              <a:ext uri="{FF2B5EF4-FFF2-40B4-BE49-F238E27FC236}">
                <a16:creationId xmlns:a16="http://schemas.microsoft.com/office/drawing/2014/main" id="{1A76B37A-340C-732B-5A63-249E1D65AF65}"/>
              </a:ext>
            </a:extLst>
          </p:cNvPr>
          <p:cNvSpPr txBox="1"/>
          <p:nvPr/>
        </p:nvSpPr>
        <p:spPr>
          <a:xfrm>
            <a:off x="8323157" y="2426900"/>
            <a:ext cx="3779069"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4EBEA4"/>
                </a:solidFill>
                <a:effectLst/>
                <a:uLnTx/>
                <a:uFillTx/>
                <a:latin typeface="Helvetica" panose="020B0604020202020204" pitchFamily="34" charset="0"/>
                <a:ea typeface="+mn-ea"/>
                <a:cs typeface="Helvetica" panose="020B0604020202020204" pitchFamily="34" charset="0"/>
              </a:rPr>
              <a:t>Cinema</a:t>
            </a:r>
          </a:p>
        </p:txBody>
      </p:sp>
      <p:pic>
        <p:nvPicPr>
          <p:cNvPr id="19" name="Picture 18" descr="A screen with a play sign and seats&#10;&#10;Description automatically generated">
            <a:extLst>
              <a:ext uri="{FF2B5EF4-FFF2-40B4-BE49-F238E27FC236}">
                <a16:creationId xmlns:a16="http://schemas.microsoft.com/office/drawing/2014/main" id="{83099B14-00DE-C5B5-88B6-0243AF4C7D99}"/>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9810114" y="2843746"/>
            <a:ext cx="805155" cy="805155"/>
          </a:xfrm>
          <a:prstGeom prst="rect">
            <a:avLst/>
          </a:prstGeom>
        </p:spPr>
      </p:pic>
      <p:pic>
        <p:nvPicPr>
          <p:cNvPr id="21" name="Picture 2" descr="Reservation Dogs Review: &quot;I Feel Represented&quot; - Minnesota Native News">
            <a:extLst>
              <a:ext uri="{FF2B5EF4-FFF2-40B4-BE49-F238E27FC236}">
                <a16:creationId xmlns:a16="http://schemas.microsoft.com/office/drawing/2014/main" id="{48F70FB0-8B81-975A-5A8D-CE174237C82E}"/>
              </a:ext>
            </a:extLst>
          </p:cNvPr>
          <p:cNvPicPr>
            <a:picLocks noChangeAspect="1" noChangeArrowheads="1"/>
          </p:cNvPicPr>
          <p:nvPr/>
        </p:nvPicPr>
        <p:blipFill>
          <a:blip r:embed="rId14" cstate="hqprint">
            <a:extLst>
              <a:ext uri="{28A0092B-C50C-407E-A947-70E740481C1C}">
                <a14:useLocalDpi xmlns:a14="http://schemas.microsoft.com/office/drawing/2010/main"/>
              </a:ext>
            </a:extLst>
          </a:blip>
          <a:srcRect/>
          <a:stretch>
            <a:fillRect/>
          </a:stretch>
        </p:blipFill>
        <p:spPr bwMode="auto">
          <a:xfrm>
            <a:off x="138246" y="3788113"/>
            <a:ext cx="1804722" cy="1015156"/>
          </a:xfrm>
          <a:prstGeom prst="rect">
            <a:avLst/>
          </a:prstGeom>
          <a:noFill/>
          <a:ln>
            <a:solidFill>
              <a:srgbClr val="ED3C8D"/>
            </a:solidFill>
          </a:ln>
          <a:extLst>
            <a:ext uri="{909E8E84-426E-40DD-AFC4-6F175D3DCCD1}">
              <a14:hiddenFill xmlns:a14="http://schemas.microsoft.com/office/drawing/2010/main">
                <a:solidFill>
                  <a:srgbClr val="FFFFFF"/>
                </a:solidFill>
              </a14:hiddenFill>
            </a:ext>
          </a:extLst>
        </p:spPr>
      </p:pic>
      <p:pic>
        <p:nvPicPr>
          <p:cNvPr id="22" name="Picture 4" descr="A Beginner's Guide to the 'Star Wars' Series 'Ahsoka' - LEVEL Man">
            <a:extLst>
              <a:ext uri="{FF2B5EF4-FFF2-40B4-BE49-F238E27FC236}">
                <a16:creationId xmlns:a16="http://schemas.microsoft.com/office/drawing/2014/main" id="{648F4674-E146-677E-3AF7-6B0E39E32901}"/>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4270864" y="3787361"/>
            <a:ext cx="1804721" cy="1016660"/>
          </a:xfrm>
          <a:prstGeom prst="rect">
            <a:avLst/>
          </a:prstGeom>
          <a:noFill/>
          <a:ln>
            <a:solidFill>
              <a:srgbClr val="00BFF2"/>
            </a:solidFill>
          </a:ln>
          <a:extLst>
            <a:ext uri="{909E8E84-426E-40DD-AFC4-6F175D3DCCD1}">
              <a14:hiddenFill xmlns:a14="http://schemas.microsoft.com/office/drawing/2010/main">
                <a:solidFill>
                  <a:srgbClr val="FFFFFF"/>
                </a:solidFill>
              </a14:hiddenFill>
            </a:ext>
          </a:extLst>
        </p:spPr>
      </p:pic>
      <p:pic>
        <p:nvPicPr>
          <p:cNvPr id="6" name="Picture 2" descr="Oppenheimer - Balboa Park">
            <a:extLst>
              <a:ext uri="{FF2B5EF4-FFF2-40B4-BE49-F238E27FC236}">
                <a16:creationId xmlns:a16="http://schemas.microsoft.com/office/drawing/2014/main" id="{512C7639-9C77-E435-D5BB-66F68D396830}"/>
              </a:ext>
            </a:extLst>
          </p:cNvPr>
          <p:cNvPicPr>
            <a:picLocks noChangeAspect="1" noChangeArrowheads="1"/>
          </p:cNvPicPr>
          <p:nvPr/>
        </p:nvPicPr>
        <p:blipFill>
          <a:blip r:embed="rId16" cstate="hqprint">
            <a:extLst>
              <a:ext uri="{28A0092B-C50C-407E-A947-70E740481C1C}">
                <a14:useLocalDpi xmlns:a14="http://schemas.microsoft.com/office/drawing/2010/main"/>
              </a:ext>
            </a:extLst>
          </a:blip>
          <a:srcRect/>
          <a:stretch>
            <a:fillRect/>
          </a:stretch>
        </p:blipFill>
        <p:spPr bwMode="auto">
          <a:xfrm>
            <a:off x="10240854" y="4878812"/>
            <a:ext cx="1804720" cy="1015155"/>
          </a:xfrm>
          <a:prstGeom prst="rect">
            <a:avLst/>
          </a:prstGeom>
          <a:noFill/>
          <a:ln>
            <a:solidFill>
              <a:srgbClr val="4EBEA4"/>
            </a:solidFill>
          </a:ln>
          <a:extLst>
            <a:ext uri="{909E8E84-426E-40DD-AFC4-6F175D3DCCD1}">
              <a14:hiddenFill xmlns:a14="http://schemas.microsoft.com/office/drawing/2010/main">
                <a:solidFill>
                  <a:srgbClr val="FFFFFF"/>
                </a:solidFill>
              </a14:hiddenFill>
            </a:ext>
          </a:extLst>
        </p:spPr>
      </p:pic>
      <p:pic>
        <p:nvPicPr>
          <p:cNvPr id="30" name="Picture 4" descr="Frasier' Reboot To Debut On Paramount+ On October 12">
            <a:extLst>
              <a:ext uri="{FF2B5EF4-FFF2-40B4-BE49-F238E27FC236}">
                <a16:creationId xmlns:a16="http://schemas.microsoft.com/office/drawing/2014/main" id="{467B4DF4-C2BF-4F1F-9888-19699A029C68}"/>
              </a:ext>
            </a:extLst>
          </p:cNvPr>
          <p:cNvPicPr>
            <a:picLocks noChangeAspect="1" noChangeArrowheads="1"/>
          </p:cNvPicPr>
          <p:nvPr/>
        </p:nvPicPr>
        <p:blipFill>
          <a:blip r:embed="rId17" cstate="hqprint">
            <a:extLst>
              <a:ext uri="{28A0092B-C50C-407E-A947-70E740481C1C}">
                <a14:useLocalDpi xmlns:a14="http://schemas.microsoft.com/office/drawing/2010/main"/>
              </a:ext>
            </a:extLst>
          </a:blip>
          <a:srcRect/>
          <a:stretch>
            <a:fillRect/>
          </a:stretch>
        </p:blipFill>
        <p:spPr bwMode="auto">
          <a:xfrm>
            <a:off x="6135996" y="4883133"/>
            <a:ext cx="1789357" cy="1006513"/>
          </a:xfrm>
          <a:prstGeom prst="rect">
            <a:avLst/>
          </a:prstGeom>
          <a:noFill/>
          <a:ln>
            <a:solidFill>
              <a:srgbClr val="00BFF2"/>
            </a:solidFill>
          </a:ln>
          <a:extLst>
            <a:ext uri="{909E8E84-426E-40DD-AFC4-6F175D3DCCD1}">
              <a14:hiddenFill xmlns:a14="http://schemas.microsoft.com/office/drawing/2010/main">
                <a:solidFill>
                  <a:srgbClr val="FFFFFF"/>
                </a:solidFill>
              </a14:hiddenFill>
            </a:ext>
          </a:extLst>
        </p:spPr>
      </p:pic>
      <p:pic>
        <p:nvPicPr>
          <p:cNvPr id="31" name="Picture 6" descr="TAYLOR SWIFT | THE ERAS TOUR Concert Film Official Trailer - YouTube">
            <a:extLst>
              <a:ext uri="{FF2B5EF4-FFF2-40B4-BE49-F238E27FC236}">
                <a16:creationId xmlns:a16="http://schemas.microsoft.com/office/drawing/2014/main" id="{E7B8F2C9-1A49-7A34-6B54-E8B241CEDA8B}"/>
              </a:ext>
            </a:extLst>
          </p:cNvPr>
          <p:cNvPicPr>
            <a:picLocks noChangeAspect="1" noChangeArrowheads="1"/>
          </p:cNvPicPr>
          <p:nvPr/>
        </p:nvPicPr>
        <p:blipFill>
          <a:blip r:embed="rId18" cstate="hqprint">
            <a:extLst>
              <a:ext uri="{28A0092B-C50C-407E-A947-70E740481C1C}">
                <a14:useLocalDpi xmlns:a14="http://schemas.microsoft.com/office/drawing/2010/main"/>
              </a:ext>
            </a:extLst>
          </a:blip>
          <a:srcRect/>
          <a:stretch>
            <a:fillRect/>
          </a:stretch>
        </p:blipFill>
        <p:spPr bwMode="auto">
          <a:xfrm>
            <a:off x="10241267" y="3786618"/>
            <a:ext cx="1810039" cy="1018147"/>
          </a:xfrm>
          <a:prstGeom prst="rect">
            <a:avLst/>
          </a:prstGeom>
          <a:noFill/>
          <a:ln>
            <a:solidFill>
              <a:srgbClr val="4EBEA4"/>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805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52AD7-7F6F-4810-03DE-C115B33C9778}"/>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75491" y="388213"/>
            <a:ext cx="1192125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Engaging content creates audience love and excitement for quality, premium video content across platforms</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11" name="TextBox 10">
            <a:extLst>
              <a:ext uri="{FF2B5EF4-FFF2-40B4-BE49-F238E27FC236}">
                <a16:creationId xmlns:a16="http://schemas.microsoft.com/office/drawing/2014/main" id="{2A2411EB-E3AE-C7C7-8AC8-0B83DE77389F}"/>
              </a:ext>
            </a:extLst>
          </p:cNvPr>
          <p:cNvSpPr txBox="1"/>
          <p:nvPr/>
        </p:nvSpPr>
        <p:spPr>
          <a:xfrm>
            <a:off x="-7767" y="1755465"/>
            <a:ext cx="1220636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Viewers’ Passion for Premium Video</a:t>
            </a:r>
          </a:p>
        </p:txBody>
      </p:sp>
      <p:sp>
        <p:nvSpPr>
          <p:cNvPr id="28" name="TextBox 27">
            <a:extLst>
              <a:ext uri="{FF2B5EF4-FFF2-40B4-BE49-F238E27FC236}">
                <a16:creationId xmlns:a16="http://schemas.microsoft.com/office/drawing/2014/main" id="{2729335E-3A19-9B01-9145-2DEF2CE87ADB}"/>
              </a:ext>
            </a:extLst>
          </p:cNvPr>
          <p:cNvSpPr txBox="1"/>
          <p:nvPr/>
        </p:nvSpPr>
        <p:spPr>
          <a:xfrm>
            <a:off x="461687" y="6319914"/>
            <a:ext cx="11708793" cy="215444"/>
          </a:xfrm>
          <a:prstGeom prst="rect">
            <a:avLst/>
          </a:prstGeom>
          <a:noFill/>
        </p:spPr>
        <p:txBody>
          <a:bodyPr wrap="square" rtlCol="0">
            <a:spAutoFit/>
          </a:bodyPr>
          <a:lstStyle/>
          <a:p>
            <a:pPr>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MRI-Simmons Cord Evolution, August 2023. Base = Adults 18+, any agree. *NCM, Behind the Screens Survey, August 2022.</a:t>
            </a:r>
            <a:endParaRPr lang="en-US" sz="800"/>
          </a:p>
        </p:txBody>
      </p:sp>
      <p:sp>
        <p:nvSpPr>
          <p:cNvPr id="3" name="Rectangle: Rounded Corners 2">
            <a:extLst>
              <a:ext uri="{FF2B5EF4-FFF2-40B4-BE49-F238E27FC236}">
                <a16:creationId xmlns:a16="http://schemas.microsoft.com/office/drawing/2014/main" id="{553BC388-A87E-7FB1-4565-886E87B4C9B0}"/>
              </a:ext>
            </a:extLst>
          </p:cNvPr>
          <p:cNvSpPr/>
          <p:nvPr/>
        </p:nvSpPr>
        <p:spPr>
          <a:xfrm>
            <a:off x="299617" y="2274676"/>
            <a:ext cx="3619396" cy="3887658"/>
          </a:xfrm>
          <a:prstGeom prst="roundRect">
            <a:avLst/>
          </a:prstGeom>
          <a:solidFill>
            <a:schemeClr val="bg1"/>
          </a:solidFill>
          <a:ln w="1905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2" name="TextBox 11">
            <a:extLst>
              <a:ext uri="{FF2B5EF4-FFF2-40B4-BE49-F238E27FC236}">
                <a16:creationId xmlns:a16="http://schemas.microsoft.com/office/drawing/2014/main" id="{326CEE43-F834-0181-CB11-96413D8E0CE9}"/>
              </a:ext>
            </a:extLst>
          </p:cNvPr>
          <p:cNvSpPr txBox="1"/>
          <p:nvPr/>
        </p:nvSpPr>
        <p:spPr>
          <a:xfrm>
            <a:off x="697317" y="3576098"/>
            <a:ext cx="2823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Linear TV</a:t>
            </a:r>
          </a:p>
        </p:txBody>
      </p:sp>
      <p:pic>
        <p:nvPicPr>
          <p:cNvPr id="18" name="Picture 17" descr="A computer and remote control&#10;&#10;Description automatically generated">
            <a:extLst>
              <a:ext uri="{FF2B5EF4-FFF2-40B4-BE49-F238E27FC236}">
                <a16:creationId xmlns:a16="http://schemas.microsoft.com/office/drawing/2014/main" id="{E609742E-8A4C-EB75-E0A2-4A0B0F228F24}"/>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97144" y="2309706"/>
            <a:ext cx="1224342" cy="1224342"/>
          </a:xfrm>
          <a:prstGeom prst="rect">
            <a:avLst/>
          </a:prstGeom>
        </p:spPr>
      </p:pic>
      <p:sp>
        <p:nvSpPr>
          <p:cNvPr id="32" name="TextBox 31">
            <a:extLst>
              <a:ext uri="{FF2B5EF4-FFF2-40B4-BE49-F238E27FC236}">
                <a16:creationId xmlns:a16="http://schemas.microsoft.com/office/drawing/2014/main" id="{D9AE2D50-8152-9526-1ABC-7625113AED22}"/>
              </a:ext>
            </a:extLst>
          </p:cNvPr>
          <p:cNvSpPr txBox="1"/>
          <p:nvPr/>
        </p:nvSpPr>
        <p:spPr>
          <a:xfrm>
            <a:off x="311671" y="3947150"/>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76%</a:t>
            </a:r>
          </a:p>
        </p:txBody>
      </p:sp>
      <p:sp>
        <p:nvSpPr>
          <p:cNvPr id="35" name="TextBox 34">
            <a:extLst>
              <a:ext uri="{FF2B5EF4-FFF2-40B4-BE49-F238E27FC236}">
                <a16:creationId xmlns:a16="http://schemas.microsoft.com/office/drawing/2014/main" id="{AF4840C9-6BCE-2A78-0658-44F125EB35C7}"/>
              </a:ext>
            </a:extLst>
          </p:cNvPr>
          <p:cNvSpPr txBox="1"/>
          <p:nvPr/>
        </p:nvSpPr>
        <p:spPr>
          <a:xfrm>
            <a:off x="311671" y="4853514"/>
            <a:ext cx="359528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rPr>
              <a:t>of adults say that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ED3C8D"/>
                </a:solidFill>
                <a:effectLst/>
                <a:uLnTx/>
                <a:uFillTx/>
                <a:latin typeface="Helvetica" panose="020B0403020202020204" pitchFamily="34" charset="0"/>
                <a:ea typeface="+mn-ea"/>
                <a:cs typeface="+mn-cs"/>
              </a:rPr>
              <a:t>‘they just love watching TV’</a:t>
            </a:r>
            <a:endParaRPr kumimoji="0" lang="en-US" sz="2000" b="0" i="0" u="none"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8" name="Rectangle: Rounded Corners 7">
            <a:extLst>
              <a:ext uri="{FF2B5EF4-FFF2-40B4-BE49-F238E27FC236}">
                <a16:creationId xmlns:a16="http://schemas.microsoft.com/office/drawing/2014/main" id="{FA7011F9-5AFD-FECA-D00B-7ABC9934BF93}"/>
              </a:ext>
            </a:extLst>
          </p:cNvPr>
          <p:cNvSpPr/>
          <p:nvPr/>
        </p:nvSpPr>
        <p:spPr>
          <a:xfrm>
            <a:off x="4297624" y="2274676"/>
            <a:ext cx="3619396" cy="3887658"/>
          </a:xfrm>
          <a:prstGeom prst="roundRect">
            <a:avLst/>
          </a:prstGeom>
          <a:solidFill>
            <a:schemeClr val="bg1"/>
          </a:solidFill>
          <a:ln w="1905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13" name="TextBox 12">
            <a:extLst>
              <a:ext uri="{FF2B5EF4-FFF2-40B4-BE49-F238E27FC236}">
                <a16:creationId xmlns:a16="http://schemas.microsoft.com/office/drawing/2014/main" id="{5B32C36F-CE88-D2C1-3CEE-1390E718CDA2}"/>
              </a:ext>
            </a:extLst>
          </p:cNvPr>
          <p:cNvSpPr txBox="1"/>
          <p:nvPr/>
        </p:nvSpPr>
        <p:spPr>
          <a:xfrm>
            <a:off x="4684002" y="3576098"/>
            <a:ext cx="2823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27C6F2"/>
                </a:solidFill>
                <a:effectLst/>
                <a:uLnTx/>
                <a:uFillTx/>
                <a:latin typeface="Helvetica" panose="020B0403020202020204" pitchFamily="34" charset="0"/>
                <a:ea typeface="+mn-ea"/>
                <a:cs typeface="+mn-cs"/>
              </a:rPr>
              <a:t>Streaming</a:t>
            </a:r>
          </a:p>
        </p:txBody>
      </p:sp>
      <p:pic>
        <p:nvPicPr>
          <p:cNvPr id="16" name="Picture 15" descr="A cartoon of a television with a remote control&#10;&#10;Description automatically generated">
            <a:extLst>
              <a:ext uri="{FF2B5EF4-FFF2-40B4-BE49-F238E27FC236}">
                <a16:creationId xmlns:a16="http://schemas.microsoft.com/office/drawing/2014/main" id="{FDD2A7F1-E993-2871-481A-01E68397212B}"/>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527025" y="2399981"/>
            <a:ext cx="1134067" cy="1134067"/>
          </a:xfrm>
          <a:prstGeom prst="rect">
            <a:avLst/>
          </a:prstGeom>
        </p:spPr>
      </p:pic>
      <p:sp>
        <p:nvSpPr>
          <p:cNvPr id="33" name="TextBox 32">
            <a:extLst>
              <a:ext uri="{FF2B5EF4-FFF2-40B4-BE49-F238E27FC236}">
                <a16:creationId xmlns:a16="http://schemas.microsoft.com/office/drawing/2014/main" id="{92F2EC82-35A9-6663-60BE-120235EE47CF}"/>
              </a:ext>
            </a:extLst>
          </p:cNvPr>
          <p:cNvSpPr txBox="1"/>
          <p:nvPr/>
        </p:nvSpPr>
        <p:spPr>
          <a:xfrm>
            <a:off x="4298356" y="3947150"/>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75%</a:t>
            </a:r>
          </a:p>
        </p:txBody>
      </p:sp>
      <p:sp>
        <p:nvSpPr>
          <p:cNvPr id="36" name="TextBox 35">
            <a:extLst>
              <a:ext uri="{FF2B5EF4-FFF2-40B4-BE49-F238E27FC236}">
                <a16:creationId xmlns:a16="http://schemas.microsoft.com/office/drawing/2014/main" id="{7AA2130B-02E6-23F9-761D-D72E8248E4C2}"/>
              </a:ext>
            </a:extLst>
          </p:cNvPr>
          <p:cNvSpPr txBox="1"/>
          <p:nvPr/>
        </p:nvSpPr>
        <p:spPr>
          <a:xfrm>
            <a:off x="4298356" y="4853514"/>
            <a:ext cx="359528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27C6F2"/>
                </a:solidFill>
                <a:effectLst/>
                <a:uLnTx/>
                <a:uFillTx/>
                <a:latin typeface="Helvetica" panose="020B0403020202020204" pitchFamily="34" charset="0"/>
                <a:ea typeface="+mn-ea"/>
                <a:cs typeface="+mn-cs"/>
              </a:rPr>
              <a:t>of adults say that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27C6F2"/>
                </a:solidFill>
                <a:effectLst/>
                <a:uLnTx/>
                <a:uFillTx/>
                <a:latin typeface="Helvetica" panose="020B0403020202020204" pitchFamily="34" charset="0"/>
                <a:ea typeface="+mn-ea"/>
                <a:cs typeface="+mn-cs"/>
              </a:rPr>
              <a:t>‘they love streaming </a:t>
            </a:r>
            <a:br>
              <a:rPr kumimoji="0" lang="en-US" sz="2000" b="0" i="1" u="none" strike="noStrike" kern="1200" cap="none" spc="0" normalizeH="0" baseline="0" noProof="0">
                <a:ln>
                  <a:noFill/>
                </a:ln>
                <a:solidFill>
                  <a:srgbClr val="27C6F2"/>
                </a:solidFill>
                <a:effectLst/>
                <a:uLnTx/>
                <a:uFillTx/>
                <a:latin typeface="Helvetica" panose="020B0403020202020204" pitchFamily="34" charset="0"/>
                <a:ea typeface="+mn-ea"/>
                <a:cs typeface="+mn-cs"/>
              </a:rPr>
            </a:br>
            <a:r>
              <a:rPr kumimoji="0" lang="en-US" sz="2000" b="0" i="1" u="none" strike="noStrike" kern="1200" cap="none" spc="0" normalizeH="0" baseline="0" noProof="0">
                <a:ln>
                  <a:noFill/>
                </a:ln>
                <a:solidFill>
                  <a:srgbClr val="27C6F2"/>
                </a:solidFill>
                <a:effectLst/>
                <a:uLnTx/>
                <a:uFillTx/>
                <a:latin typeface="Helvetica" panose="020B0403020202020204" pitchFamily="34" charset="0"/>
                <a:ea typeface="+mn-ea"/>
                <a:cs typeface="+mn-cs"/>
              </a:rPr>
              <a:t>TV shows’</a:t>
            </a:r>
            <a:endParaRPr kumimoji="0" lang="en-US" sz="2000" b="0" i="0" u="none" strike="noStrike" kern="1200" cap="none" spc="0" normalizeH="0" baseline="0" noProof="0">
              <a:ln>
                <a:noFill/>
              </a:ln>
              <a:solidFill>
                <a:srgbClr val="27C6F2"/>
              </a:solidFill>
              <a:effectLst/>
              <a:uLnTx/>
              <a:uFillTx/>
              <a:latin typeface="Helvetica" panose="020B0403020202020204" pitchFamily="34" charset="0"/>
              <a:ea typeface="+mn-ea"/>
              <a:cs typeface="+mn-cs"/>
            </a:endParaRPr>
          </a:p>
        </p:txBody>
      </p:sp>
      <p:sp>
        <p:nvSpPr>
          <p:cNvPr id="10" name="Rectangle: Rounded Corners 9">
            <a:extLst>
              <a:ext uri="{FF2B5EF4-FFF2-40B4-BE49-F238E27FC236}">
                <a16:creationId xmlns:a16="http://schemas.microsoft.com/office/drawing/2014/main" id="{E0156342-83A0-C4E5-5084-155BFBBF3FB4}"/>
              </a:ext>
            </a:extLst>
          </p:cNvPr>
          <p:cNvSpPr/>
          <p:nvPr/>
        </p:nvSpPr>
        <p:spPr>
          <a:xfrm>
            <a:off x="8304037" y="2274675"/>
            <a:ext cx="3632063" cy="3887658"/>
          </a:xfrm>
          <a:prstGeom prst="roundRect">
            <a:avLst/>
          </a:prstGeom>
          <a:solidFill>
            <a:schemeClr val="bg1"/>
          </a:solidFill>
          <a:ln w="1905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panose="020B0403020202020204" pitchFamily="34" charset="0"/>
              <a:ea typeface="+mn-ea"/>
              <a:cs typeface="+mn-cs"/>
            </a:endParaRPr>
          </a:p>
        </p:txBody>
      </p:sp>
      <p:sp>
        <p:nvSpPr>
          <p:cNvPr id="14" name="TextBox 13">
            <a:extLst>
              <a:ext uri="{FF2B5EF4-FFF2-40B4-BE49-F238E27FC236}">
                <a16:creationId xmlns:a16="http://schemas.microsoft.com/office/drawing/2014/main" id="{9FE79C99-FF1D-5960-FE44-C59B2019FE3B}"/>
              </a:ext>
            </a:extLst>
          </p:cNvPr>
          <p:cNvSpPr txBox="1"/>
          <p:nvPr/>
        </p:nvSpPr>
        <p:spPr>
          <a:xfrm>
            <a:off x="8663974" y="3574606"/>
            <a:ext cx="282399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4EBEA4"/>
                </a:solidFill>
                <a:effectLst/>
                <a:uLnTx/>
                <a:uFillTx/>
                <a:latin typeface="Helvetica" panose="020B0403020202020204" pitchFamily="34" charset="0"/>
                <a:ea typeface="+mn-ea"/>
                <a:cs typeface="+mn-cs"/>
              </a:rPr>
              <a:t>Cinema</a:t>
            </a:r>
          </a:p>
        </p:txBody>
      </p:sp>
      <p:pic>
        <p:nvPicPr>
          <p:cNvPr id="17" name="Picture 16" descr="A screen with a play sign and seats&#10;&#10;Description automatically generated">
            <a:extLst>
              <a:ext uri="{FF2B5EF4-FFF2-40B4-BE49-F238E27FC236}">
                <a16:creationId xmlns:a16="http://schemas.microsoft.com/office/drawing/2014/main" id="{2C944B32-5078-5F3D-ACBC-0DBEA9F2C539}"/>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569510" y="2408839"/>
            <a:ext cx="1101116" cy="1101116"/>
          </a:xfrm>
          <a:prstGeom prst="rect">
            <a:avLst/>
          </a:prstGeom>
        </p:spPr>
      </p:pic>
      <p:sp>
        <p:nvSpPr>
          <p:cNvPr id="34" name="TextBox 33">
            <a:extLst>
              <a:ext uri="{FF2B5EF4-FFF2-40B4-BE49-F238E27FC236}">
                <a16:creationId xmlns:a16="http://schemas.microsoft.com/office/drawing/2014/main" id="{95C2EBF0-E472-063C-130A-654B746BF8CC}"/>
              </a:ext>
            </a:extLst>
          </p:cNvPr>
          <p:cNvSpPr txBox="1"/>
          <p:nvPr/>
        </p:nvSpPr>
        <p:spPr>
          <a:xfrm>
            <a:off x="8295631" y="3947150"/>
            <a:ext cx="36404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95%</a:t>
            </a:r>
          </a:p>
        </p:txBody>
      </p:sp>
      <p:sp>
        <p:nvSpPr>
          <p:cNvPr id="37" name="TextBox 36">
            <a:extLst>
              <a:ext uri="{FF2B5EF4-FFF2-40B4-BE49-F238E27FC236}">
                <a16:creationId xmlns:a16="http://schemas.microsoft.com/office/drawing/2014/main" id="{D0A4C87E-B38F-6CF4-4A8F-F885F68034B0}"/>
              </a:ext>
            </a:extLst>
          </p:cNvPr>
          <p:cNvSpPr txBox="1"/>
          <p:nvPr/>
        </p:nvSpPr>
        <p:spPr>
          <a:xfrm>
            <a:off x="8304037" y="4853514"/>
            <a:ext cx="36320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rPr>
              <a:t>of adults say that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a:ln>
                  <a:noFill/>
                </a:ln>
                <a:solidFill>
                  <a:srgbClr val="4EBEA4"/>
                </a:solidFill>
                <a:effectLst/>
                <a:uLnTx/>
                <a:uFillTx/>
                <a:latin typeface="Helvetica" panose="020B0403020202020204" pitchFamily="34" charset="0"/>
                <a:ea typeface="+mn-ea"/>
                <a:cs typeface="+mn-cs"/>
              </a:rPr>
              <a:t>‘going to movies is an event </a:t>
            </a:r>
            <a:br>
              <a:rPr kumimoji="0" lang="en-US" sz="2000" b="0" i="1" u="none" strike="noStrike" kern="1200" cap="none" spc="0" normalizeH="0" baseline="0" noProof="0">
                <a:ln>
                  <a:noFill/>
                </a:ln>
                <a:solidFill>
                  <a:srgbClr val="4EBEA4"/>
                </a:solidFill>
                <a:effectLst/>
                <a:uLnTx/>
                <a:uFillTx/>
                <a:latin typeface="Helvetica" panose="020B0403020202020204" pitchFamily="34" charset="0"/>
                <a:ea typeface="+mn-ea"/>
                <a:cs typeface="+mn-cs"/>
              </a:rPr>
            </a:br>
            <a:r>
              <a:rPr kumimoji="0" lang="en-US" sz="2000" b="0" i="1" u="none" strike="noStrike" kern="1200" cap="none" spc="0" normalizeH="0" baseline="0" noProof="0">
                <a:ln>
                  <a:noFill/>
                </a:ln>
                <a:solidFill>
                  <a:srgbClr val="4EBEA4"/>
                </a:solidFill>
                <a:effectLst/>
                <a:uLnTx/>
                <a:uFillTx/>
                <a:latin typeface="Helvetica" panose="020B0403020202020204" pitchFamily="34" charset="0"/>
                <a:ea typeface="+mn-ea"/>
                <a:cs typeface="+mn-cs"/>
              </a:rPr>
              <a:t>I make plans for in advance’*</a:t>
            </a:r>
            <a:endParaRPr kumimoji="0" lang="en-US" sz="2000" b="0" i="0" u="none" strike="noStrike" kern="1200" cap="none" spc="0" normalizeH="0" baseline="0" noProof="0">
              <a:ln>
                <a:noFill/>
              </a:ln>
              <a:solidFill>
                <a:srgbClr val="4EBEA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3141119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52AD7-7F6F-4810-03DE-C115B33C9778}"/>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184727" y="388213"/>
            <a:ext cx="11896437"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Consumers view </a:t>
            </a:r>
            <a:r>
              <a:rPr lang="en-US" sz="2600" b="1">
                <a:solidFill>
                  <a:srgbClr val="1B1464"/>
                </a:solidFill>
                <a:latin typeface="Helvetica" pitchFamily="2" charset="0"/>
              </a:rPr>
              <a:t>high-quality</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entertainment content as part of their identity, a passion which they share with others</a:t>
            </a:r>
            <a:endParaRPr kumimoji="0" lang="en-US" sz="2600" b="1" i="0" u="none" strike="noStrike" kern="1200" cap="none" spc="0" normalizeH="0" baseline="0" noProof="0">
              <a:ln>
                <a:noFill/>
              </a:ln>
              <a:solidFill>
                <a:srgbClr val="ED3C8D"/>
              </a:solidFill>
              <a:effectLst/>
              <a:uLnTx/>
              <a:uFillTx/>
              <a:latin typeface="Helvetica" pitchFamily="2" charset="0"/>
              <a:ea typeface="+mn-ea"/>
              <a:cs typeface="+mn-cs"/>
            </a:endParaRP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8" name="TextBox 27">
            <a:extLst>
              <a:ext uri="{FF2B5EF4-FFF2-40B4-BE49-F238E27FC236}">
                <a16:creationId xmlns:a16="http://schemas.microsoft.com/office/drawing/2014/main" id="{2729335E-3A19-9B01-9145-2DEF2CE87ADB}"/>
              </a:ext>
            </a:extLst>
          </p:cNvPr>
          <p:cNvSpPr txBox="1"/>
          <p:nvPr/>
        </p:nvSpPr>
        <p:spPr>
          <a:xfrm>
            <a:off x="461687" y="6319914"/>
            <a:ext cx="117087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Dentsu Consumer Navigator: Entertainment 2023, September 2023.</a:t>
            </a:r>
            <a:endPar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Rectangle: Rounded Corners 2">
            <a:extLst>
              <a:ext uri="{FF2B5EF4-FFF2-40B4-BE49-F238E27FC236}">
                <a16:creationId xmlns:a16="http://schemas.microsoft.com/office/drawing/2014/main" id="{553BC388-A87E-7FB1-4565-886E87B4C9B0}"/>
              </a:ext>
            </a:extLst>
          </p:cNvPr>
          <p:cNvSpPr/>
          <p:nvPr/>
        </p:nvSpPr>
        <p:spPr>
          <a:xfrm>
            <a:off x="299617" y="3576216"/>
            <a:ext cx="3619396" cy="2586117"/>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32" name="TextBox 31">
            <a:extLst>
              <a:ext uri="{FF2B5EF4-FFF2-40B4-BE49-F238E27FC236}">
                <a16:creationId xmlns:a16="http://schemas.microsoft.com/office/drawing/2014/main" id="{D9AE2D50-8152-9526-1ABC-7625113AED22}"/>
              </a:ext>
            </a:extLst>
          </p:cNvPr>
          <p:cNvSpPr txBox="1"/>
          <p:nvPr/>
        </p:nvSpPr>
        <p:spPr>
          <a:xfrm>
            <a:off x="311671" y="3576216"/>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53%</a:t>
            </a:r>
          </a:p>
        </p:txBody>
      </p:sp>
      <p:sp>
        <p:nvSpPr>
          <p:cNvPr id="35" name="TextBox 34">
            <a:extLst>
              <a:ext uri="{FF2B5EF4-FFF2-40B4-BE49-F238E27FC236}">
                <a16:creationId xmlns:a16="http://schemas.microsoft.com/office/drawing/2014/main" id="{AF4840C9-6BCE-2A78-0658-44F125EB35C7}"/>
              </a:ext>
            </a:extLst>
          </p:cNvPr>
          <p:cNvSpPr txBox="1"/>
          <p:nvPr/>
        </p:nvSpPr>
        <p:spPr>
          <a:xfrm>
            <a:off x="311671" y="4482580"/>
            <a:ext cx="3595288"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‘My passion for my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favorite entertainment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franchises</a:t>
            </a:r>
            <a: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is part of my identity’</a:t>
            </a:r>
          </a:p>
        </p:txBody>
      </p:sp>
      <p:sp>
        <p:nvSpPr>
          <p:cNvPr id="8" name="Rectangle: Rounded Corners 7">
            <a:extLst>
              <a:ext uri="{FF2B5EF4-FFF2-40B4-BE49-F238E27FC236}">
                <a16:creationId xmlns:a16="http://schemas.microsoft.com/office/drawing/2014/main" id="{FA7011F9-5AFD-FECA-D00B-7ABC9934BF93}"/>
              </a:ext>
            </a:extLst>
          </p:cNvPr>
          <p:cNvSpPr/>
          <p:nvPr/>
        </p:nvSpPr>
        <p:spPr>
          <a:xfrm>
            <a:off x="4297624" y="3576216"/>
            <a:ext cx="3619396" cy="2586117"/>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33" name="TextBox 32">
            <a:extLst>
              <a:ext uri="{FF2B5EF4-FFF2-40B4-BE49-F238E27FC236}">
                <a16:creationId xmlns:a16="http://schemas.microsoft.com/office/drawing/2014/main" id="{92F2EC82-35A9-6663-60BE-120235EE47CF}"/>
              </a:ext>
            </a:extLst>
          </p:cNvPr>
          <p:cNvSpPr txBox="1"/>
          <p:nvPr/>
        </p:nvSpPr>
        <p:spPr>
          <a:xfrm>
            <a:off x="4298356" y="3576216"/>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54%</a:t>
            </a:r>
          </a:p>
        </p:txBody>
      </p:sp>
      <p:sp>
        <p:nvSpPr>
          <p:cNvPr id="36" name="TextBox 35">
            <a:extLst>
              <a:ext uri="{FF2B5EF4-FFF2-40B4-BE49-F238E27FC236}">
                <a16:creationId xmlns:a16="http://schemas.microsoft.com/office/drawing/2014/main" id="{7AA2130B-02E6-23F9-761D-D72E8248E4C2}"/>
              </a:ext>
            </a:extLst>
          </p:cNvPr>
          <p:cNvSpPr txBox="1"/>
          <p:nvPr/>
        </p:nvSpPr>
        <p:spPr>
          <a:xfrm>
            <a:off x="4298356" y="4482580"/>
            <a:ext cx="3595288"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‘I make an effort to </a:t>
            </a:r>
            <a:r>
              <a:rPr kumimoji="0" lang="en-US" sz="18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pass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on my passion</a:t>
            </a:r>
            <a: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 for my favorite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entertainment franchises to my friends and family members </a:t>
            </a:r>
            <a:b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br>
            <a:r>
              <a:rPr kumimoji="0" lang="en-US" sz="16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(my spouse, my children, etc.)’</a:t>
            </a:r>
            <a:endPar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10" name="Rectangle: Rounded Corners 9">
            <a:extLst>
              <a:ext uri="{FF2B5EF4-FFF2-40B4-BE49-F238E27FC236}">
                <a16:creationId xmlns:a16="http://schemas.microsoft.com/office/drawing/2014/main" id="{E0156342-83A0-C4E5-5084-155BFBBF3FB4}"/>
              </a:ext>
            </a:extLst>
          </p:cNvPr>
          <p:cNvSpPr/>
          <p:nvPr/>
        </p:nvSpPr>
        <p:spPr>
          <a:xfrm>
            <a:off x="8304037" y="3576215"/>
            <a:ext cx="3632063" cy="2586117"/>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95C2EBF0-E472-063C-130A-654B746BF8CC}"/>
              </a:ext>
            </a:extLst>
          </p:cNvPr>
          <p:cNvSpPr txBox="1"/>
          <p:nvPr/>
        </p:nvSpPr>
        <p:spPr>
          <a:xfrm>
            <a:off x="8295631" y="3576216"/>
            <a:ext cx="36404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38%</a:t>
            </a:r>
          </a:p>
        </p:txBody>
      </p:sp>
      <p:sp>
        <p:nvSpPr>
          <p:cNvPr id="37" name="TextBox 36">
            <a:extLst>
              <a:ext uri="{FF2B5EF4-FFF2-40B4-BE49-F238E27FC236}">
                <a16:creationId xmlns:a16="http://schemas.microsoft.com/office/drawing/2014/main" id="{D0A4C87E-B38F-6CF4-4A8F-F885F68034B0}"/>
              </a:ext>
            </a:extLst>
          </p:cNvPr>
          <p:cNvSpPr txBox="1"/>
          <p:nvPr/>
        </p:nvSpPr>
        <p:spPr>
          <a:xfrm>
            <a:off x="8304037" y="4482580"/>
            <a:ext cx="3632063"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‘I interact with, and extend, my favorite entertainment franchises by </a:t>
            </a:r>
            <a:r>
              <a:rPr kumimoji="0" lang="en-US" sz="18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creating my own fan-made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ED3C8D"/>
                </a:solidFill>
                <a:effectLst/>
                <a:uLnTx/>
                <a:uFillTx/>
                <a:latin typeface="Helvetica" panose="020B0403020202020204" pitchFamily="34" charset="0"/>
                <a:ea typeface="+mn-ea"/>
                <a:cs typeface="+mn-cs"/>
              </a:rPr>
              <a:t>content </a:t>
            </a:r>
            <a: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(reviews, analyses,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1B1464"/>
                </a:solidFill>
                <a:effectLst/>
                <a:uLnTx/>
                <a:uFillTx/>
                <a:latin typeface="Helvetica" panose="020B0403020202020204" pitchFamily="34" charset="0"/>
                <a:ea typeface="+mn-ea"/>
                <a:cs typeface="+mn-cs"/>
              </a:rPr>
              <a:t>designs, artwork, etc.)’</a:t>
            </a:r>
            <a:endParaRPr kumimoji="0" lang="en-US" sz="2000" b="0"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pic>
        <p:nvPicPr>
          <p:cNvPr id="25" name="Picture 24" descr="A group of people in a circle&#10;&#10;Description automatically generated">
            <a:extLst>
              <a:ext uri="{FF2B5EF4-FFF2-40B4-BE49-F238E27FC236}">
                <a16:creationId xmlns:a16="http://schemas.microsoft.com/office/drawing/2014/main" id="{2C84CBB3-0D3C-32A1-FFEC-6A9D8C9B9E86}"/>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5414177" y="2068532"/>
            <a:ext cx="1386289" cy="1386289"/>
          </a:xfrm>
          <a:prstGeom prst="rect">
            <a:avLst/>
          </a:prstGeom>
        </p:spPr>
      </p:pic>
      <p:pic>
        <p:nvPicPr>
          <p:cNvPr id="27" name="Picture 26" descr="A heart in a flame&#10;&#10;Description automatically generated">
            <a:extLst>
              <a:ext uri="{FF2B5EF4-FFF2-40B4-BE49-F238E27FC236}">
                <a16:creationId xmlns:a16="http://schemas.microsoft.com/office/drawing/2014/main" id="{91FDC0DD-5D17-5E6B-2BF6-96E6B064BB17}"/>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416083" y="2068663"/>
            <a:ext cx="1386463" cy="1386463"/>
          </a:xfrm>
          <a:prstGeom prst="rect">
            <a:avLst/>
          </a:prstGeom>
        </p:spPr>
      </p:pic>
      <p:pic>
        <p:nvPicPr>
          <p:cNvPr id="38" name="Picture 37" descr="A blue and pink paint palette with a paint brush&#10;&#10;Description automatically generated">
            <a:extLst>
              <a:ext uri="{FF2B5EF4-FFF2-40B4-BE49-F238E27FC236}">
                <a16:creationId xmlns:a16="http://schemas.microsoft.com/office/drawing/2014/main" id="{90D3A8E6-8EC3-B6FC-DE5D-704D377FE8F4}"/>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422720" y="2068532"/>
            <a:ext cx="1386289" cy="1386289"/>
          </a:xfrm>
          <a:prstGeom prst="rect">
            <a:avLst/>
          </a:prstGeom>
        </p:spPr>
      </p:pic>
    </p:spTree>
    <p:extLst>
      <p:ext uri="{BB962C8B-B14F-4D97-AF65-F5344CB8AC3E}">
        <p14:creationId xmlns:p14="http://schemas.microsoft.com/office/powerpoint/2010/main" val="905305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F552AD7-7F6F-4810-03DE-C115B33C9778}"/>
              </a:ext>
            </a:extLst>
          </p:cNvPr>
          <p:cNvSpPr/>
          <p:nvPr/>
        </p:nvSpPr>
        <p:spPr>
          <a:xfrm>
            <a:off x="0" y="1685013"/>
            <a:ext cx="12192000" cy="5172987"/>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F894CE-5EB9-4BB3-F6C7-477E37F6A6AA}"/>
              </a:ext>
            </a:extLst>
          </p:cNvPr>
          <p:cNvSpPr/>
          <p:nvPr/>
        </p:nvSpPr>
        <p:spPr>
          <a:xfrm>
            <a:off x="212437" y="388213"/>
            <a:ext cx="11958044"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By aligning with premium entertainment video content, brands can drive more attention, greater consideration and </a:t>
            </a:r>
            <a:r>
              <a:rPr lang="en-US" sz="2600" b="1">
                <a:solidFill>
                  <a:srgbClr val="1B1464"/>
                </a:solidFill>
                <a:latin typeface="Helvetica" pitchFamily="2" charset="0"/>
              </a:rPr>
              <a:t>increased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purchase intent</a:t>
            </a:r>
          </a:p>
        </p:txBody>
      </p:sp>
      <p:pic>
        <p:nvPicPr>
          <p:cNvPr id="2" name="Picture 1">
            <a:extLst>
              <a:ext uri="{FF2B5EF4-FFF2-40B4-BE49-F238E27FC236}">
                <a16:creationId xmlns:a16="http://schemas.microsoft.com/office/drawing/2014/main" id="{06CEDF0A-D03C-E28C-8382-06185E8D0B5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BDE1BC5F-BB63-0916-3A60-3B803226C47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1E957BC7-FFD0-73CE-08EA-C2A979729B8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8" name="TextBox 27">
            <a:extLst>
              <a:ext uri="{FF2B5EF4-FFF2-40B4-BE49-F238E27FC236}">
                <a16:creationId xmlns:a16="http://schemas.microsoft.com/office/drawing/2014/main" id="{2729335E-3A19-9B01-9145-2DEF2CE87ADB}"/>
              </a:ext>
            </a:extLst>
          </p:cNvPr>
          <p:cNvSpPr txBox="1"/>
          <p:nvPr/>
        </p:nvSpPr>
        <p:spPr>
          <a:xfrm>
            <a:off x="461687" y="6319914"/>
            <a:ext cx="1170879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Dentsu Consumer Navigator: Entertainment 2023, September 2023.</a:t>
            </a:r>
            <a:endParaRPr kumimoji="0" lang="fr-FR"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3" name="Rectangle: Rounded Corners 2">
            <a:extLst>
              <a:ext uri="{FF2B5EF4-FFF2-40B4-BE49-F238E27FC236}">
                <a16:creationId xmlns:a16="http://schemas.microsoft.com/office/drawing/2014/main" id="{553BC388-A87E-7FB1-4565-886E87B4C9B0}"/>
              </a:ext>
            </a:extLst>
          </p:cNvPr>
          <p:cNvSpPr/>
          <p:nvPr/>
        </p:nvSpPr>
        <p:spPr>
          <a:xfrm>
            <a:off x="299617" y="4179814"/>
            <a:ext cx="3619396" cy="1401230"/>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32" name="TextBox 31">
            <a:extLst>
              <a:ext uri="{FF2B5EF4-FFF2-40B4-BE49-F238E27FC236}">
                <a16:creationId xmlns:a16="http://schemas.microsoft.com/office/drawing/2014/main" id="{D9AE2D50-8152-9526-1ABC-7625113AED22}"/>
              </a:ext>
            </a:extLst>
          </p:cNvPr>
          <p:cNvSpPr txBox="1"/>
          <p:nvPr/>
        </p:nvSpPr>
        <p:spPr>
          <a:xfrm>
            <a:off x="311671" y="4179813"/>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52%</a:t>
            </a:r>
          </a:p>
        </p:txBody>
      </p:sp>
      <p:sp>
        <p:nvSpPr>
          <p:cNvPr id="35" name="TextBox 34">
            <a:extLst>
              <a:ext uri="{FF2B5EF4-FFF2-40B4-BE49-F238E27FC236}">
                <a16:creationId xmlns:a16="http://schemas.microsoft.com/office/drawing/2014/main" id="{AF4840C9-6BCE-2A78-0658-44F125EB35C7}"/>
              </a:ext>
            </a:extLst>
          </p:cNvPr>
          <p:cNvSpPr txBox="1"/>
          <p:nvPr/>
        </p:nvSpPr>
        <p:spPr>
          <a:xfrm>
            <a:off x="310681" y="5103143"/>
            <a:ext cx="3595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‘I will pay more attention’</a:t>
            </a:r>
          </a:p>
        </p:txBody>
      </p:sp>
      <p:sp>
        <p:nvSpPr>
          <p:cNvPr id="8" name="Rectangle: Rounded Corners 7">
            <a:extLst>
              <a:ext uri="{FF2B5EF4-FFF2-40B4-BE49-F238E27FC236}">
                <a16:creationId xmlns:a16="http://schemas.microsoft.com/office/drawing/2014/main" id="{FA7011F9-5AFD-FECA-D00B-7ABC9934BF93}"/>
              </a:ext>
            </a:extLst>
          </p:cNvPr>
          <p:cNvSpPr/>
          <p:nvPr/>
        </p:nvSpPr>
        <p:spPr>
          <a:xfrm>
            <a:off x="4297624" y="4179814"/>
            <a:ext cx="3619396" cy="1401230"/>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Light"/>
              <a:ea typeface="+mn-ea"/>
              <a:cs typeface="+mn-cs"/>
            </a:endParaRPr>
          </a:p>
        </p:txBody>
      </p:sp>
      <p:sp>
        <p:nvSpPr>
          <p:cNvPr id="33" name="TextBox 32">
            <a:extLst>
              <a:ext uri="{FF2B5EF4-FFF2-40B4-BE49-F238E27FC236}">
                <a16:creationId xmlns:a16="http://schemas.microsoft.com/office/drawing/2014/main" id="{92F2EC82-35A9-6663-60BE-120235EE47CF}"/>
              </a:ext>
            </a:extLst>
          </p:cNvPr>
          <p:cNvSpPr txBox="1"/>
          <p:nvPr/>
        </p:nvSpPr>
        <p:spPr>
          <a:xfrm>
            <a:off x="4298356" y="4179813"/>
            <a:ext cx="359528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51%</a:t>
            </a:r>
          </a:p>
        </p:txBody>
      </p:sp>
      <p:sp>
        <p:nvSpPr>
          <p:cNvPr id="36" name="TextBox 35">
            <a:extLst>
              <a:ext uri="{FF2B5EF4-FFF2-40B4-BE49-F238E27FC236}">
                <a16:creationId xmlns:a16="http://schemas.microsoft.com/office/drawing/2014/main" id="{7AA2130B-02E6-23F9-761D-D72E8248E4C2}"/>
              </a:ext>
            </a:extLst>
          </p:cNvPr>
          <p:cNvSpPr txBox="1"/>
          <p:nvPr/>
        </p:nvSpPr>
        <p:spPr>
          <a:xfrm>
            <a:off x="4298356" y="5086177"/>
            <a:ext cx="3595288"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‘My opinion will improve’</a:t>
            </a:r>
          </a:p>
        </p:txBody>
      </p:sp>
      <p:sp>
        <p:nvSpPr>
          <p:cNvPr id="10" name="Rectangle: Rounded Corners 9">
            <a:extLst>
              <a:ext uri="{FF2B5EF4-FFF2-40B4-BE49-F238E27FC236}">
                <a16:creationId xmlns:a16="http://schemas.microsoft.com/office/drawing/2014/main" id="{E0156342-83A0-C4E5-5084-155BFBBF3FB4}"/>
              </a:ext>
            </a:extLst>
          </p:cNvPr>
          <p:cNvSpPr/>
          <p:nvPr/>
        </p:nvSpPr>
        <p:spPr>
          <a:xfrm>
            <a:off x="8304037" y="4179813"/>
            <a:ext cx="3632063" cy="1401230"/>
          </a:xfrm>
          <a:prstGeom prst="roundRect">
            <a:avLst/>
          </a:prstGeom>
          <a:solidFill>
            <a:schemeClr val="bg1"/>
          </a:solidFill>
          <a:ln w="19050">
            <a:solidFill>
              <a:srgbClr val="1B146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Helvetica" panose="020B0403020202020204" pitchFamily="34" charset="0"/>
              <a:ea typeface="+mn-ea"/>
              <a:cs typeface="+mn-cs"/>
            </a:endParaRPr>
          </a:p>
        </p:txBody>
      </p:sp>
      <p:sp>
        <p:nvSpPr>
          <p:cNvPr id="34" name="TextBox 33">
            <a:extLst>
              <a:ext uri="{FF2B5EF4-FFF2-40B4-BE49-F238E27FC236}">
                <a16:creationId xmlns:a16="http://schemas.microsoft.com/office/drawing/2014/main" id="{95C2EBF0-E472-063C-130A-654B746BF8CC}"/>
              </a:ext>
            </a:extLst>
          </p:cNvPr>
          <p:cNvSpPr txBox="1"/>
          <p:nvPr/>
        </p:nvSpPr>
        <p:spPr>
          <a:xfrm>
            <a:off x="8295631" y="4179813"/>
            <a:ext cx="3640469"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1B1464"/>
                </a:solidFill>
                <a:effectLst/>
                <a:uLnTx/>
                <a:uFillTx/>
                <a:latin typeface="Helvetica" panose="020B0403020202020204" pitchFamily="34" charset="0"/>
                <a:ea typeface="+mn-ea"/>
                <a:cs typeface="+mn-cs"/>
              </a:rPr>
              <a:t>49%</a:t>
            </a:r>
          </a:p>
        </p:txBody>
      </p:sp>
      <p:sp>
        <p:nvSpPr>
          <p:cNvPr id="37" name="TextBox 36">
            <a:extLst>
              <a:ext uri="{FF2B5EF4-FFF2-40B4-BE49-F238E27FC236}">
                <a16:creationId xmlns:a16="http://schemas.microsoft.com/office/drawing/2014/main" id="{D0A4C87E-B38F-6CF4-4A8F-F885F68034B0}"/>
              </a:ext>
            </a:extLst>
          </p:cNvPr>
          <p:cNvSpPr txBox="1"/>
          <p:nvPr/>
        </p:nvSpPr>
        <p:spPr>
          <a:xfrm>
            <a:off x="8304037" y="5086177"/>
            <a:ext cx="363206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a:ln>
                  <a:noFill/>
                </a:ln>
                <a:solidFill>
                  <a:srgbClr val="1B1464"/>
                </a:solidFill>
                <a:effectLst/>
                <a:uLnTx/>
                <a:uFillTx/>
                <a:latin typeface="Helvetica" panose="020B0403020202020204" pitchFamily="34" charset="0"/>
                <a:ea typeface="+mn-ea"/>
                <a:cs typeface="+mn-cs"/>
              </a:rPr>
              <a:t>‘I will consider purchasing’</a:t>
            </a:r>
            <a:endParaRPr kumimoji="0" lang="en-US" sz="2000" b="1" i="1" u="none"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
        <p:nvSpPr>
          <p:cNvPr id="6" name="TextBox 5">
            <a:extLst>
              <a:ext uri="{FF2B5EF4-FFF2-40B4-BE49-F238E27FC236}">
                <a16:creationId xmlns:a16="http://schemas.microsoft.com/office/drawing/2014/main" id="{204DAF26-19EB-8F00-E52A-291CD29AE647}"/>
              </a:ext>
            </a:extLst>
          </p:cNvPr>
          <p:cNvSpPr txBox="1"/>
          <p:nvPr/>
        </p:nvSpPr>
        <p:spPr>
          <a:xfrm>
            <a:off x="-35880" y="1771823"/>
            <a:ext cx="12206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B1464"/>
                </a:solidFill>
                <a:effectLst/>
                <a:uLnTx/>
                <a:uFillTx/>
                <a:latin typeface="Helvetica" panose="020B0403020202020204" pitchFamily="34" charset="0"/>
                <a:ea typeface="+mn-ea"/>
                <a:cs typeface="+mn-cs"/>
              </a:rPr>
              <a:t>If a brand sponsors or collaborates with your favorite entertainment properties…</a:t>
            </a:r>
          </a:p>
        </p:txBody>
      </p:sp>
      <p:pic>
        <p:nvPicPr>
          <p:cNvPr id="14" name="Picture 13" descr="A light bulb with a brain inside&#10;&#10;Description automatically generated">
            <a:extLst>
              <a:ext uri="{FF2B5EF4-FFF2-40B4-BE49-F238E27FC236}">
                <a16:creationId xmlns:a16="http://schemas.microsoft.com/office/drawing/2014/main" id="{D75ED02D-8546-2053-FA2D-E7C9B479C1D2}"/>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415180" y="2553562"/>
            <a:ext cx="1386290" cy="1386290"/>
          </a:xfrm>
          <a:prstGeom prst="rect">
            <a:avLst/>
          </a:prstGeom>
        </p:spPr>
      </p:pic>
      <p:pic>
        <p:nvPicPr>
          <p:cNvPr id="19" name="Picture 18" descr="A hand with a thumb up&#10;&#10;Description automatically generated">
            <a:extLst>
              <a:ext uri="{FF2B5EF4-FFF2-40B4-BE49-F238E27FC236}">
                <a16:creationId xmlns:a16="http://schemas.microsoft.com/office/drawing/2014/main" id="{2205C2F3-F8A5-7884-61B9-9A8760F994B2}"/>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644458" y="2553562"/>
            <a:ext cx="1386290" cy="1386290"/>
          </a:xfrm>
          <a:prstGeom prst="rect">
            <a:avLst/>
          </a:prstGeom>
        </p:spPr>
      </p:pic>
      <p:pic>
        <p:nvPicPr>
          <p:cNvPr id="21" name="Picture 20" descr="A blue bag with colorful objects in it&#10;&#10;Description automatically generated">
            <a:extLst>
              <a:ext uri="{FF2B5EF4-FFF2-40B4-BE49-F238E27FC236}">
                <a16:creationId xmlns:a16="http://schemas.microsoft.com/office/drawing/2014/main" id="{1A8FBAB5-DB38-55FD-E5DE-C10E5601180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9422720" y="2553562"/>
            <a:ext cx="1386290" cy="1386290"/>
          </a:xfrm>
          <a:prstGeom prst="rect">
            <a:avLst/>
          </a:prstGeom>
        </p:spPr>
      </p:pic>
    </p:spTree>
    <p:extLst>
      <p:ext uri="{BB962C8B-B14F-4D97-AF65-F5344CB8AC3E}">
        <p14:creationId xmlns:p14="http://schemas.microsoft.com/office/powerpoint/2010/main" val="3944830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91">
      <a:dk1>
        <a:srgbClr val="1B1464"/>
      </a:dk1>
      <a:lt1>
        <a:srgbClr val="FFFFFF"/>
      </a:lt1>
      <a:dk2>
        <a:srgbClr val="4EBEA4"/>
      </a:dk2>
      <a:lt2>
        <a:srgbClr val="E2E8F0"/>
      </a:lt2>
      <a:accent1>
        <a:srgbClr val="ED3C8D"/>
      </a:accent1>
      <a:accent2>
        <a:srgbClr val="00BFF2"/>
      </a:accent2>
      <a:accent3>
        <a:srgbClr val="A343FF"/>
      </a:accent3>
      <a:accent4>
        <a:srgbClr val="2C82FF"/>
      </a:accent4>
      <a:accent5>
        <a:srgbClr val="55AD00"/>
      </a:accent5>
      <a:accent6>
        <a:srgbClr val="FF6E30"/>
      </a:accent6>
      <a:hlink>
        <a:srgbClr val="201A62"/>
      </a:hlink>
      <a:folHlink>
        <a:srgbClr val="6D6DE2"/>
      </a:folHlink>
    </a:clrScheme>
    <a:fontScheme name="Custom 76">
      <a:majorFont>
        <a:latin typeface="Helvetica Bold"/>
        <a:ea typeface=""/>
        <a:cs typeface=""/>
      </a:majorFont>
      <a:minorFont>
        <a:latin typeface="Helvetica-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B Template.potx" id="{3DD536BC-B625-41C1-AB76-B98A44A9663C}" vid="{56A22213-A2D8-43BF-9B02-486376CC65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24291D3CFFFB3468A8BEBC160241642" ma:contentTypeVersion="18" ma:contentTypeDescription="Create a new document." ma:contentTypeScope="" ma:versionID="387be907f486394efa0aa922f6891cb4">
  <xsd:schema xmlns:xsd="http://www.w3.org/2001/XMLSchema" xmlns:xs="http://www.w3.org/2001/XMLSchema" xmlns:p="http://schemas.microsoft.com/office/2006/metadata/properties" xmlns:ns2="97cdb7a3-d8d8-4d5a-8559-ae518cf29f49" xmlns:ns3="8ffbcc2d-a520-42b9-8ca7-e090664160a6" targetNamespace="http://schemas.microsoft.com/office/2006/metadata/properties" ma:root="true" ma:fieldsID="5bf9659b688e4d2890b1db6b33d4e217" ns2:_="" ns3:_="">
    <xsd:import namespace="97cdb7a3-d8d8-4d5a-8559-ae518cf29f49"/>
    <xsd:import namespace="8ffbcc2d-a520-42b9-8ca7-e090664160a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cdb7a3-d8d8-4d5a-8559-ae518cf29f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ffbcc2d-a520-42b9-8ca7-e090664160a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92ae5e6-0bf7-4809-94d2-b453c12df252}" ma:internalName="TaxCatchAll" ma:showField="CatchAllData" ma:web="8ffbcc2d-a520-42b9-8ca7-e090664160a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ffbcc2d-a520-42b9-8ca7-e090664160a6" xsi:nil="true"/>
    <lcf76f155ced4ddcb4097134ff3c332f xmlns="97cdb7a3-d8d8-4d5a-8559-ae518cf29f49">
      <Terms xmlns="http://schemas.microsoft.com/office/infopath/2007/PartnerControls"/>
    </lcf76f155ced4ddcb4097134ff3c332f>
    <SharedWithUsers xmlns="8ffbcc2d-a520-42b9-8ca7-e090664160a6">
      <UserInfo>
        <DisplayName>Jason Wiese</DisplayName>
        <AccountId>13</AccountId>
        <AccountType/>
      </UserInfo>
      <UserInfo>
        <DisplayName>Reed Kiely</DisplayName>
        <AccountId>39</AccountId>
        <AccountType/>
      </UserInfo>
      <UserInfo>
        <DisplayName>Leah Montner Dixon</DisplayName>
        <AccountId>10</AccountId>
        <AccountType/>
      </UserInfo>
      <UserInfo>
        <DisplayName>Danielle Delauro</DisplayName>
        <AccountId>38</AccountId>
        <AccountType/>
      </UserInfo>
      <UserInfo>
        <DisplayName>Marianne Vita</DisplayName>
        <AccountId>43</AccountId>
        <AccountType/>
      </UserInfo>
      <UserInfo>
        <DisplayName>Benjamin Vandegrift</DisplayName>
        <AccountId>117</AccountId>
        <AccountType/>
      </UserInfo>
      <UserInfo>
        <DisplayName>Kailyn Hartmann</DisplayName>
        <AccountId>153</AccountId>
        <AccountType/>
      </UserInfo>
      <UserInfo>
        <DisplayName>Karolina Guillen</DisplayName>
        <AccountId>14</AccountId>
        <AccountType/>
      </UserInfo>
      <UserInfo>
        <DisplayName>Kaileen Cain</DisplayName>
        <AccountId>143</AccountId>
        <AccountType/>
      </UserInfo>
      <UserInfo>
        <DisplayName>Dylan Breger</DisplayName>
        <AccountId>93</AccountId>
        <AccountType/>
      </UserInfo>
      <UserInfo>
        <DisplayName>Nellie Chung</DisplayName>
        <AccountId>63</AccountId>
        <AccountType/>
      </UserInfo>
      <UserInfo>
        <DisplayName>Britney Caprio</DisplayName>
        <AccountId>144</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71D294B-9C4B-4F2C-BF8B-9FD9DCD42634}">
  <ds:schemaRefs>
    <ds:schemaRef ds:uri="8ffbcc2d-a520-42b9-8ca7-e090664160a6"/>
    <ds:schemaRef ds:uri="97cdb7a3-d8d8-4d5a-8559-ae518cf29f4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81EA0E8-6218-4866-895D-FEFADF7947C0}">
  <ds:schemaRefs>
    <ds:schemaRef ds:uri="8ffbcc2d-a520-42b9-8ca7-e090664160a6"/>
    <ds:schemaRef ds:uri="97cdb7a3-d8d8-4d5a-8559-ae518cf29f49"/>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D77D99B-45E5-4938-AC0D-54FEB70AEE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2995</Words>
  <Application>Microsoft Office PowerPoint</Application>
  <PresentationFormat>Widescreen</PresentationFormat>
  <Paragraphs>319</Paragraphs>
  <Slides>19</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Calibri</vt:lpstr>
      <vt:lpstr>Calibri Light</vt:lpstr>
      <vt:lpstr>Helvetica</vt:lpstr>
      <vt:lpstr>Helvetica Bold</vt:lpstr>
      <vt:lpstr>Helvetica Light</vt:lpstr>
      <vt:lpstr>Helvetica-Light</vt:lpstr>
      <vt:lpstr>Helvetica-Lightoblique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Kaileen Cain</dc:creator>
  <cp:lastModifiedBy>Dylan Breger</cp:lastModifiedBy>
  <cp:revision>1</cp:revision>
  <cp:lastPrinted>2023-12-14T20:09:49Z</cp:lastPrinted>
  <dcterms:created xsi:type="dcterms:W3CDTF">2023-11-27T17:05:41Z</dcterms:created>
  <dcterms:modified xsi:type="dcterms:W3CDTF">2024-04-23T19:35:45Z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0x010100C24291D3CFFFB3468A8BEBC160241642</vt:lpwstr>
  </property>
  <property fmtid="{D5CDD505-2E9C-101B-9397-08002B2CF9AE}" pid="3" name="MediaServiceImageTags">
    <vt:lpwstr/>
  </property>
</Properties>
</file>