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2"/>
  </p:notesMasterIdLst>
  <p:sldIdLst>
    <p:sldId id="2146846390" r:id="rId6"/>
    <p:sldId id="2146846419" r:id="rId7"/>
    <p:sldId id="2146846416" r:id="rId8"/>
    <p:sldId id="2146846272" r:id="rId9"/>
    <p:sldId id="2146846413" r:id="rId10"/>
    <p:sldId id="2146846393" r:id="rId11"/>
    <p:sldId id="2146846359" r:id="rId12"/>
    <p:sldId id="2144328501" r:id="rId13"/>
    <p:sldId id="2146846051" r:id="rId14"/>
    <p:sldId id="2146846005" r:id="rId15"/>
    <p:sldId id="2146846290" r:id="rId16"/>
    <p:sldId id="2146846009" r:id="rId17"/>
    <p:sldId id="2146846417" r:id="rId18"/>
    <p:sldId id="272" r:id="rId19"/>
    <p:sldId id="2146846189" r:id="rId20"/>
    <p:sldId id="2146846171" r:id="rId21"/>
    <p:sldId id="2146846265" r:id="rId22"/>
    <p:sldId id="2146846174" r:id="rId23"/>
    <p:sldId id="2146846191" r:id="rId24"/>
    <p:sldId id="2146846177" r:id="rId25"/>
    <p:sldId id="2146846418" r:id="rId26"/>
    <p:sldId id="2146846387" r:id="rId27"/>
    <p:sldId id="2144328106" r:id="rId28"/>
    <p:sldId id="2146846414" r:id="rId29"/>
    <p:sldId id="2146846209" r:id="rId30"/>
    <p:sldId id="21443274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DFDB50D-4420-E77A-F65C-B24E2228750F}" name="Kaileen Cain" initials="KC" userId="S::kaileenc@thevab.com::21167d2d-fdf2-4320-ae3a-272888c89590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F1A62"/>
    <a:srgbClr val="00BFF2"/>
    <a:srgbClr val="4EBEA4"/>
    <a:srgbClr val="1B1464"/>
    <a:srgbClr val="E2E8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A19A6B83-B616-455B-8BF5-3F83AA02E9B3}"/>
    <pc:docChg chg="">
      <pc:chgData name="Dylan Breger" userId="9b3da09f-10fe-42ec-9aa5-9fa2a3e9cc20" providerId="ADAL" clId="{A19A6B83-B616-455B-8BF5-3F83AA02E9B3}" dt="2024-04-23T19:35:17.448" v="0"/>
      <pc:docMkLst>
        <pc:docMk/>
      </pc:docMkLst>
      <pc:sldChg chg="delCm">
        <pc:chgData name="Dylan Breger" userId="9b3da09f-10fe-42ec-9aa5-9fa2a3e9cc20" providerId="ADAL" clId="{A19A6B83-B616-455B-8BF5-3F83AA02E9B3}" dt="2024-04-23T19:35:17.448" v="0"/>
        <pc:sldMkLst>
          <pc:docMk/>
          <pc:sldMk cId="3449470262" sldId="21468464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ylan Breger" userId="9b3da09f-10fe-42ec-9aa5-9fa2a3e9cc20" providerId="ADAL" clId="{A19A6B83-B616-455B-8BF5-3F83AA02E9B3}" dt="2024-04-23T19:35:17.448" v="0"/>
              <pc2:cmMkLst xmlns:pc2="http://schemas.microsoft.com/office/powerpoint/2019/9/main/command">
                <pc:docMk/>
                <pc:sldMk cId="3449470262" sldId="2146846419"/>
                <pc2:cmMk id="{246C0644-137D-4AA3-930C-09E0440E691F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 Factors of Innovation and Creativity in Advertising-Supported Media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F-42C5-9C0E-D3B72EDBE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Invests in Innovative Technological Capabilities / Enhancements</c:v>
                </c:pt>
                <c:pt idx="1">
                  <c:v>Offers Innovative Advertising Units</c:v>
                </c:pt>
                <c:pt idx="2">
                  <c:v>Offers Innovative Analytics / Measurement Options</c:v>
                </c:pt>
                <c:pt idx="3">
                  <c:v>Offers Creative Partnerships / Sponsorships</c:v>
                </c:pt>
                <c:pt idx="4">
                  <c:v>Offers Customizable Targeting to Reach My Audience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0.5</c:v>
                </c:pt>
                <c:pt idx="2">
                  <c:v>0.5</c:v>
                </c:pt>
                <c:pt idx="3">
                  <c:v>0.52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912-8B18-C3DD1058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070497568"/>
        <c:axId val="1707407903"/>
      </c:barChart>
      <c:catAx>
        <c:axId val="207049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07407903"/>
        <c:crosses val="autoZero"/>
        <c:auto val="1"/>
        <c:lblAlgn val="ctr"/>
        <c:lblOffset val="100"/>
        <c:noMultiLvlLbl val="0"/>
      </c:catAx>
      <c:valAx>
        <c:axId val="1707407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049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49064553874111"/>
          <c:y val="4.2143231004414035E-2"/>
          <c:w val="0.66431292847228274"/>
          <c:h val="0.94052611893913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Buyer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Audience Engagement / Targeting Capabilitites </c:v>
                </c:pt>
                <c:pt idx="1">
                  <c:v>Brand Safety</c:v>
                </c:pt>
                <c:pt idx="2">
                  <c:v>Viewability </c:v>
                </c:pt>
                <c:pt idx="3">
                  <c:v>High Production Quality </c:v>
                </c:pt>
                <c:pt idx="4">
                  <c:v>Publisher of the Content </c:v>
                </c:pt>
                <c:pt idx="5">
                  <c:v>Demand for Content </c:v>
                </c:pt>
                <c:pt idx="6">
                  <c:v>Ad Loads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0.93</c:v>
                </c:pt>
                <c:pt idx="1">
                  <c:v>0.91</c:v>
                </c:pt>
                <c:pt idx="2">
                  <c:v>0.9</c:v>
                </c:pt>
                <c:pt idx="3">
                  <c:v>0.89</c:v>
                </c:pt>
                <c:pt idx="4">
                  <c:v>0.85</c:v>
                </c:pt>
                <c:pt idx="5">
                  <c:v>0.81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1-48B3-BBC2-1C7C4287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170852783"/>
        <c:axId val="1170849903"/>
      </c:barChart>
      <c:catAx>
        <c:axId val="1170852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0849903"/>
        <c:crosses val="autoZero"/>
        <c:auto val="1"/>
        <c:lblAlgn val="ctr"/>
        <c:lblOffset val="100"/>
        <c:noMultiLvlLbl val="0"/>
      </c:catAx>
      <c:valAx>
        <c:axId val="11708499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085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89144353656682"/>
          <c:y val="0.12212036800155848"/>
          <c:w val="0.41200061289629847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7E1-4BB3-BBFF-3AE02E95CE54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1-4BB3-BBFF-3AE02E95CE54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1-4BB3-BBFF-3AE02E95CE54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7E1-4BB3-BBFF-3AE02E95CE54}"/>
              </c:ext>
            </c:extLst>
          </c:dPt>
          <c:dPt>
            <c:idx val="5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1-4BB3-BBFF-3AE02E95CE54}"/>
              </c:ext>
            </c:extLst>
          </c:dPt>
          <c:dPt>
            <c:idx val="6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E1-4BB3-BBFF-3AE02E95CE54}"/>
              </c:ext>
            </c:extLst>
          </c:dPt>
          <c:dPt>
            <c:idx val="7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E1-4BB3-BBFF-3AE02E95CE54}"/>
              </c:ext>
            </c:extLst>
          </c:dPt>
          <c:dPt>
            <c:idx val="8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1-4BB3-BBFF-3AE02E95CE5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E1-4BB3-BBFF-3AE02E95C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Foot traffic into brick-and-mortar locations</c:v>
                </c:pt>
                <c:pt idx="1">
                  <c:v>Directly attributable actions* within a specific attribution window</c:v>
                </c:pt>
                <c:pt idx="2">
                  <c:v>Ad frequency management</c:v>
                </c:pt>
                <c:pt idx="3">
                  <c:v>Support purchase consideration with product/service information/differentiation</c:v>
                </c:pt>
                <c:pt idx="4">
                  <c:v>Engage viewers</c:v>
                </c:pt>
                <c:pt idx="5">
                  <c:v>Customer acquisition</c:v>
                </c:pt>
                <c:pt idx="6">
                  <c:v>Purchase / sales conversions</c:v>
                </c:pt>
                <c:pt idx="7">
                  <c:v>Optimize 'attention' among target audience(s)</c:v>
                </c:pt>
                <c:pt idx="8">
                  <c:v>Extending target audience delivery and reach</c:v>
                </c:pt>
                <c:pt idx="9">
                  <c:v>Increase effectiveness of your entire media plan</c:v>
                </c:pt>
                <c:pt idx="10">
                  <c:v>Create awareness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0.54759999999999998</c:v>
                </c:pt>
                <c:pt idx="1">
                  <c:v>0.5857</c:v>
                </c:pt>
                <c:pt idx="2">
                  <c:v>0.59050000000000002</c:v>
                </c:pt>
                <c:pt idx="3">
                  <c:v>0.64290000000000003</c:v>
                </c:pt>
                <c:pt idx="4">
                  <c:v>0.65710000000000002</c:v>
                </c:pt>
                <c:pt idx="5">
                  <c:v>0.68569999999999998</c:v>
                </c:pt>
                <c:pt idx="6">
                  <c:v>0.69520000000000004</c:v>
                </c:pt>
                <c:pt idx="7">
                  <c:v>0.70479999999999998</c:v>
                </c:pt>
                <c:pt idx="8">
                  <c:v>0.71430000000000005</c:v>
                </c:pt>
                <c:pt idx="9">
                  <c:v>0.71899999999999997</c:v>
                </c:pt>
                <c:pt idx="10">
                  <c:v>0.7429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5-482E-8369-3C40FFFF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P16-34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rgbClr val="20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Click to receive information to your email/device</c:v>
                </c:pt>
                <c:pt idx="1">
                  <c:v>Explorable ads that let you browse different video clips, product types, or information screens</c:v>
                </c:pt>
                <c:pt idx="2">
                  <c:v>'Click to buy' ads (via methods like Roku Pay, etc.)</c:v>
                </c:pt>
                <c:pt idx="3">
                  <c:v>Promos with an 'add to watch list' button</c:v>
                </c:pt>
                <c:pt idx="4">
                  <c:v>Ads that appear on the screen when a program is paused (pause ads)</c:v>
                </c:pt>
                <c:pt idx="5">
                  <c:v>Ads with a scannable QR code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</c:v>
                </c:pt>
                <c:pt idx="2">
                  <c:v>0.19</c:v>
                </c:pt>
                <c:pt idx="3">
                  <c:v>0.18</c:v>
                </c:pt>
                <c:pt idx="4">
                  <c:v>0.2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3-4377-9E23-E2D3FAB94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P16+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0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Click to receive information to your email/device</c:v>
                </c:pt>
                <c:pt idx="1">
                  <c:v>Explorable ads that let you browse different video clips, product types, or information screens</c:v>
                </c:pt>
                <c:pt idx="2">
                  <c:v>'Click to buy' ads (via methods like Roku Pay, etc.)</c:v>
                </c:pt>
                <c:pt idx="3">
                  <c:v>Promos with an 'add to watch list' button</c:v>
                </c:pt>
                <c:pt idx="4">
                  <c:v>Ads that appear on the screen when a program is paused (pause ads)</c:v>
                </c:pt>
                <c:pt idx="5">
                  <c:v>Ads with a scannable QR code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0.10011839797289999</c:v>
                </c:pt>
                <c:pt idx="1">
                  <c:v>0.1211931644675</c:v>
                </c:pt>
                <c:pt idx="2">
                  <c:v>0.1223932677178</c:v>
                </c:pt>
                <c:pt idx="3">
                  <c:v>0.14164409531290001</c:v>
                </c:pt>
                <c:pt idx="4">
                  <c:v>0.18988782189520001</c:v>
                </c:pt>
                <c:pt idx="5">
                  <c:v>0.2703540374983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7-400B-AC7D-EBE5BC983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63119183"/>
        <c:axId val="1963125903"/>
      </c:barChart>
      <c:catAx>
        <c:axId val="196311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0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63125903"/>
        <c:crosses val="autoZero"/>
        <c:auto val="1"/>
        <c:lblAlgn val="ctr"/>
        <c:lblOffset val="100"/>
        <c:noMultiLvlLbl val="0"/>
      </c:catAx>
      <c:valAx>
        <c:axId val="1963125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6311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0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5497047244094"/>
          <c:y val="0.12234201651607951"/>
          <c:w val="0.74035752952755907"/>
          <c:h val="0.85035423655525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Time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87C7040A-5AB5-4A7C-AEBD-BDB09F4C95D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A8-4F44-829D-3B85FA653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E2054386-94AC-4CF3-8732-F86CDE5313F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A8-4F44-829D-3B85FA653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:30 Interactive Ad</c:v>
                </c:pt>
                <c:pt idx="1">
                  <c:v>:15 Interactive 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8-4F44-829D-3B85FA653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Interaction Time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99ADC88D-FE56-42B1-9B0E-14FAC6E0879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A8-4F44-829D-3B85FA653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:</a:t>
                    </a:r>
                    <a:fld id="{5EF04ED6-4968-421A-A7DD-D8AC3E17682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A8-4F44-829D-3B85FA653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:30 Interactive Ad</c:v>
                </c:pt>
                <c:pt idx="1">
                  <c:v>:15 Interactive 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8-4F44-829D-3B85FA65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100"/>
        <c:axId val="557415736"/>
        <c:axId val="557417896"/>
      </c:barChart>
      <c:catAx>
        <c:axId val="557415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557417896"/>
        <c:crosses val="autoZero"/>
        <c:auto val="1"/>
        <c:lblAlgn val="ctr"/>
        <c:lblOffset val="100"/>
        <c:noMultiLvlLbl val="0"/>
      </c:catAx>
      <c:valAx>
        <c:axId val="5574178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5741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97816284913621"/>
          <c:y val="6.825936732166098E-3"/>
          <c:w val="0.32935794664909135"/>
          <c:h val="7.3322653698461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41657980330251E-2"/>
          <c:y val="0.11823156277230691"/>
          <c:w val="0.96589792160877841"/>
          <c:h val="0.75511507553540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Non-Interactive Ads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3333B530-DA87-4399-8727-B822DB7E4A4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9C-49D7-98EB-B3FF7B52AC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A91E2AB1-1854-4515-B38B-B8B3541B73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9C-49D7-98EB-B3FF7B52AC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3C7AA8B-925A-4C98-B891-4E15505F0F7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9C-49D7-98EB-B3FF7B52AC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76F193E-A641-4716-B7F3-F12C0FD829A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9C-49D7-98EB-B3FF7B52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Aided Brand Recall</c:v>
                </c:pt>
                <c:pt idx="1">
                  <c:v>Brand Perception - Cutting Edge</c:v>
                </c:pt>
                <c:pt idx="2">
                  <c:v>Brand Favorability</c:v>
                </c:pt>
                <c:pt idx="3">
                  <c:v>Purchase Intent / Consideration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0.05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C-49D7-98EB-B3FF7B52A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Interactive Ads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E67250E8-A5F0-4B39-BA24-3520A2FD488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9C-49D7-98EB-B3FF7B52AC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1E924D6B-49BE-456D-9A6B-73DBEDDCDBB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F9C-49D7-98EB-B3FF7B52AC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8EF086D3-D573-4226-9949-7764CE38DE0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9C-49D7-98EB-B3FF7B52AC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C24C9DF1-94D6-4F39-86DC-9F642E09D96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F9C-49D7-98EB-B3FF7B52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Aided Brand Recall</c:v>
                </c:pt>
                <c:pt idx="1">
                  <c:v>Brand Perception - Cutting Edge</c:v>
                </c:pt>
                <c:pt idx="2">
                  <c:v>Brand Favorability</c:v>
                </c:pt>
                <c:pt idx="3">
                  <c:v>Purchase Intent / Consideration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0.41</c:v>
                </c:pt>
                <c:pt idx="1">
                  <c:v>0.12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C-49D7-98EB-B3FF7B52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815912"/>
        <c:axId val="713810152"/>
      </c:barChart>
      <c:catAx>
        <c:axId val="71381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0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713810152"/>
        <c:crosses val="autoZero"/>
        <c:auto val="1"/>
        <c:lblAlgn val="ctr"/>
        <c:lblOffset val="100"/>
        <c:noMultiLvlLbl val="0"/>
      </c:catAx>
      <c:valAx>
        <c:axId val="713810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381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7410451109521"/>
          <c:y val="5.162704845072006E-3"/>
          <c:w val="0.43862905817238484"/>
          <c:h val="8.4322096980562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0914-F4E7-4386-8451-F6341DA2C94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ADBD-70E4-4513-A844-E5DF5EA6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84A6-59C7-4BD0-9318-D3E56BC46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5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2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ADBD-70E4-4513-A844-E5DF5EA68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5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2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FE9-0D62-1C40-BAD5-30EE72F8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29C8-BCE4-7023-E2C4-D2DD4D1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EED1-2D61-BD46-8607-DFD6C66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864-5D38-6305-C4BF-2BC8E25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8992-4F84-5E57-7217-F8A38161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172E-6EA7-7056-3AAB-6C1CCBA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C76-D804-2DD0-7F22-3A5614DB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FA82-15BB-36A8-6326-C57CB21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9694-E2E5-327A-A517-7CDAD3F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BDA-65BE-E2D3-65BC-DCE6493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45280-C620-5D39-940D-E6CB6802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7C94-8C53-C755-95D0-7EBEE83C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F14C-01BF-AB01-4C8B-52AC449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B5A3-EA81-5B14-3B70-1AA532C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9F01-8802-85C0-4AEB-1B1CB2D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824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9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47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07A-62BC-A8B2-E52F-85938F78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519A-2544-C84D-4830-71D38210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40E-5149-ED9D-100C-024F812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A7CB-E7A2-BDCF-7CCF-08547CD6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0717-92A6-7BC4-AD66-ED24E5EE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4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9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146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33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02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83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C39-7575-445C-EF2B-D5815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7346-C9DF-873B-FB97-D456AF9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E41-FE55-2A5F-CA1E-DCA62C6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44C2-6099-0D2B-B737-4B246C4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490D-5554-ECAC-0C8D-4AF67B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309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5847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167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1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61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D19-72C9-2CEB-CD91-84C1CCC0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0131-F791-207F-0D64-D31AE234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E076-C6C8-4CFA-89FD-5561E83E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7032-027F-B2F7-A34F-783444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9E7A-6695-D5A6-1076-6437F23D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E065-B2E2-7577-F8E6-2FC5700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9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5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74F-0AD0-9650-CB3E-A7F9FFB6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D34-E905-8966-A0C1-D2A3A3EC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0AD-90EC-5516-FFDB-E5B1700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B2EC-A36B-5C05-E608-EA08139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F2AA-9738-1B5A-76CE-ADC11ED3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1C495-5E04-B84F-4B6C-4C8FE99F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3FACB-695E-546E-3313-01FC4F5E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04F3-471F-D4E7-A4D3-B94D8951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FD9-D6E3-B3BE-1E41-560DCE4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B250-A93B-8992-2CAC-4F9BD32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53BC-A156-CF13-16F8-3AA155B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076B8-2FF6-64C9-F8FC-6C93A3F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BE58B-2F8F-E920-E174-40327F0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FC30E-2281-3502-94CD-42B6B24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9700-7A82-49B4-2560-DAD9097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AD76-F6E8-9962-D873-147EA66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B8E-1DD2-DBBE-7A16-1B6E350C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1AC1-50D9-E0B6-2EDF-6C0D7A65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385DB-D2DB-03BF-E706-FBA4B56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4950-76BF-8FA1-A0B1-C5E6740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10BE-D2E4-EAFA-71D5-E4B9B26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24D-9EF8-8A41-545C-123E831F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A764-393A-8DC0-F7E6-56EF74C31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D5B2-9A05-AEBF-7B30-BB3D92BD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A780-963D-BAD6-BCDF-6FC5C8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E17D9-FC5A-86CD-6AD3-C67C7072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689FD-271C-C261-CECD-1669AE8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083B1-FA0A-9D23-E525-FDB613E8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754-6B44-04C2-FD84-5190C4F7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9310-BEB2-6CDE-B604-089014A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3FA5-D1D1-4D9F-934B-E005597C0C1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15E2-C65B-DC96-EC74-6B9BF0EF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E9B-3890-E4DD-DE1C-9D95D950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unlocking-brand-growth-audience-based-buying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thevab.com/insight/unlocking-brand-growth-audience-based-buy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unlocking-brand-growth-audience-based-buyi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s-deal-whats-next-measurement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insight/shortening-path-purcha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shortening-path-purcha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aramount.com/advertising" TargetMode="Externa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image" Target="../media/image75.png"/><Relationship Id="rId21" Type="http://schemas.openxmlformats.org/officeDocument/2006/relationships/hyperlink" Target="https://www.flowcode.com/" TargetMode="External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7" Type="http://schemas.openxmlformats.org/officeDocument/2006/relationships/hyperlink" Target="https://advertising.roku.com/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58.jpe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hyperlink" Target="https://home.admanager.hulu.com/?cmp=13241&amp;utm_source=google&amp;utm_medium=cpc&amp;utm_campaign=Self%20Service%20Marketing%20Campaign%20Search&amp;utm_term=hulu%20video%20ads&amp;gad=1&amp;gclid=Cj0KCQjwtO-kBhDIARIsAL6LorcObvELY9RKP6lFx93rLmXnVit-g-tEvnW7Y-thK1PlOhLuA8Ux8nEaAgWLEALw_wcB&amp;gclsrc=aw.ds" TargetMode="External"/><Relationship Id="rId24" Type="http://schemas.openxmlformats.org/officeDocument/2006/relationships/image" Target="../media/image62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hyperlink" Target="https://thevab.com/insight/shortening-path-purchase" TargetMode="External"/><Relationship Id="rId5" Type="http://schemas.openxmlformats.org/officeDocument/2006/relationships/image" Target="../media/image52.png"/><Relationship Id="rId15" Type="http://schemas.openxmlformats.org/officeDocument/2006/relationships/hyperlink" Target="https://adsales.wbd.com/" TargetMode="External"/><Relationship Id="rId23" Type="http://schemas.openxmlformats.org/officeDocument/2006/relationships/hyperlink" Target="https://bitly.com/" TargetMode="External"/><Relationship Id="rId28" Type="http://schemas.openxmlformats.org/officeDocument/2006/relationships/image" Target="../media/image64.jpeg"/><Relationship Id="rId36" Type="http://schemas.openxmlformats.org/officeDocument/2006/relationships/image" Target="../media/image72.png"/><Relationship Id="rId10" Type="http://schemas.openxmlformats.org/officeDocument/2006/relationships/image" Target="../media/image55.png"/><Relationship Id="rId19" Type="http://schemas.openxmlformats.org/officeDocument/2006/relationships/hyperlink" Target="https://www.tatari.tv/" TargetMode="External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4" Type="http://schemas.openxmlformats.org/officeDocument/2006/relationships/image" Target="../media/image51.png"/><Relationship Id="rId9" Type="http://schemas.openxmlformats.org/officeDocument/2006/relationships/hyperlink" Target="https://together.nbcuni.com/advertise/?utm_source=google&amp;utm_medium=cpc&amp;utm_campaign=17214592440&amp;utm_term=advertise%20on%20peacock&amp;gad=1&amp;gclid=Cj0KCQjwtO-kBhDIARIsAL6LorfmjmXTEY49aFDJjhKpls3sryv1LVPG1Q0yCDO9yRIF2g8qHy9DeMkaAiBrEALw_wcB" TargetMode="External"/><Relationship Id="rId14" Type="http://schemas.openxmlformats.org/officeDocument/2006/relationships/image" Target="../media/image57.png"/><Relationship Id="rId22" Type="http://schemas.openxmlformats.org/officeDocument/2006/relationships/image" Target="../media/image61.jpeg"/><Relationship Id="rId27" Type="http://schemas.openxmlformats.org/officeDocument/2006/relationships/hyperlink" Target="https://scanbuy.com/" TargetMode="External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png"/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12" Type="http://schemas.openxmlformats.org/officeDocument/2006/relationships/image" Target="../media/image56.png"/><Relationship Id="rId17" Type="http://schemas.openxmlformats.org/officeDocument/2006/relationships/hyperlink" Target="https://www.innovid.com/" TargetMode="External"/><Relationship Id="rId25" Type="http://schemas.openxmlformats.org/officeDocument/2006/relationships/hyperlink" Target="https://www.corp.originmedia.tv/" TargetMode="External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0" Type="http://schemas.openxmlformats.org/officeDocument/2006/relationships/image" Target="../media/image60.png"/><Relationship Id="rId4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day.com/media-buying/google-meta-and-large-media-agencies-groupm-horizon-are-increasingly-focused-on-and-investing-in-ai-powered-advertising/" TargetMode="External"/><Relationship Id="rId2" Type="http://schemas.openxmlformats.org/officeDocument/2006/relationships/hyperlink" Target="https://concured.com/blog/5-brands-that-are-successfully-leveraging-ai-for-market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untangling-generative-ai-machine-learni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voxmarkets.co.uk/articles/mirriad-advertising-extends-3-year-partnership-with-univision-33dea86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freewheel.com/insights/reports/redefining-premium-video-advertis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hyperlink" Target="https://thevab.com/insight/shortening-path-purchase" TargetMode="External"/><Relationship Id="rId18" Type="http://schemas.openxmlformats.org/officeDocument/2006/relationships/image" Target="../media/image91.jpeg"/><Relationship Id="rId3" Type="http://schemas.openxmlformats.org/officeDocument/2006/relationships/image" Target="../media/image16.png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17" Type="http://schemas.openxmlformats.org/officeDocument/2006/relationships/hyperlink" Target="https://thevab.com/insight/wtdw-engagement" TargetMode="External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reaching-right-audiences" TargetMode="External"/><Relationship Id="rId11" Type="http://schemas.openxmlformats.org/officeDocument/2006/relationships/hyperlink" Target="https://thevab.com/insight/untangling-generative-ai-machine-learning" TargetMode="External"/><Relationship Id="rId5" Type="http://schemas.openxmlformats.org/officeDocument/2006/relationships/hyperlink" Target="https://thevab.com/team-board" TargetMode="External"/><Relationship Id="rId15" Type="http://schemas.openxmlformats.org/officeDocument/2006/relationships/hyperlink" Target="https://thevab.com/insight/whats-deal-whats-next-measurement" TargetMode="External"/><Relationship Id="rId10" Type="http://schemas.openxmlformats.org/officeDocument/2006/relationships/image" Target="../media/image87.png"/><Relationship Id="rId19" Type="http://schemas.openxmlformats.org/officeDocument/2006/relationships/hyperlink" Target="https://thevab.com/audience-based-buying-hub" TargetMode="External"/><Relationship Id="rId4" Type="http://schemas.openxmlformats.org/officeDocument/2006/relationships/image" Target="../media/image84.png"/><Relationship Id="rId9" Type="http://schemas.openxmlformats.org/officeDocument/2006/relationships/hyperlink" Target="https://thevab.com/insight/unlocking-brand-growth-audience-based-buying" TargetMode="External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hevab.com/insight/unlocking-brand-growth-audience-based-buy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unlocking-brand-growth-audience-based-buying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unlocking-brand-growth-audience-based-buyin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ands reaching up to the sky&#10;&#10;Description automatically generated">
            <a:extLst>
              <a:ext uri="{FF2B5EF4-FFF2-40B4-BE49-F238E27FC236}">
                <a16:creationId xmlns:a16="http://schemas.microsoft.com/office/drawing/2014/main" id="{513F8CD4-E5D0-799B-FC79-BEFC4B0D6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327" y="0"/>
            <a:ext cx="681567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359401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1496FD2-DA86-382F-D051-F482BD4F7603}"/>
              </a:ext>
            </a:extLst>
          </p:cNvPr>
          <p:cNvSpPr txBox="1">
            <a:spLocks/>
          </p:cNvSpPr>
          <p:nvPr/>
        </p:nvSpPr>
        <p:spPr>
          <a:xfrm>
            <a:off x="114097" y="2924161"/>
            <a:ext cx="5554493" cy="1945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BFF2"/>
                </a:solidFill>
                <a:latin typeface="Helvetica" pitchFamily="2" charset="0"/>
              </a:rPr>
              <a:t>Marketing Success Strategies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#3: Embrace Innovation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How modern ad solutions elevate your video campaign’s performance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F3272-DC54-357E-C1F9-FC319678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2" y="65325"/>
            <a:ext cx="1712662" cy="547231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88EBD93-0FEE-655C-CB7D-D5476E1663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7" y="1608344"/>
            <a:ext cx="2715959" cy="926146"/>
          </a:xfrm>
          <a:prstGeom prst="rect">
            <a:avLst/>
          </a:prstGeom>
          <a:ln w="12700">
            <a:solidFill>
              <a:srgbClr val="ED3C8D"/>
            </a:solidFill>
          </a:ln>
        </p:spPr>
      </p:pic>
    </p:spTree>
    <p:extLst>
      <p:ext uri="{BB962C8B-B14F-4D97-AF65-F5344CB8AC3E}">
        <p14:creationId xmlns:p14="http://schemas.microsoft.com/office/powerpoint/2010/main" val="139955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3E11F1-3073-2434-8F2E-8168E1595136}"/>
              </a:ext>
            </a:extLst>
          </p:cNvPr>
          <p:cNvSpPr/>
          <p:nvPr/>
        </p:nvSpPr>
        <p:spPr>
          <a:xfrm>
            <a:off x="142532" y="358872"/>
            <a:ext cx="11977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 brands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are integrating ABB within their other modern TV buying strategies to optimize campaign effectiveness and efficiencies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47552-8187-C66B-AA9E-73C16B83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61CF22-CAC9-F06B-C2CE-4C77B5A5BBA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5DC2-974B-1A2A-4763-5555BAF12AB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541A5-768D-96F5-548A-D2EAAB402B1F}"/>
              </a:ext>
            </a:extLst>
          </p:cNvPr>
          <p:cNvSpPr txBox="1"/>
          <p:nvPr/>
        </p:nvSpPr>
        <p:spPr>
          <a:xfrm>
            <a:off x="472836" y="6066348"/>
            <a:ext cx="1154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Q135. How does audience-based TV buying fit in with your [company’s /main client’s] overall targeting &amp; personalization strategies for TV? Base = ‘Audience-Based Buying is a key part/small part/testing for TV’ (n=190).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21A755-C417-E82F-53A7-D0A4348CD232}"/>
              </a:ext>
            </a:extLst>
          </p:cNvPr>
          <p:cNvSpPr txBox="1"/>
          <p:nvPr/>
        </p:nvSpPr>
        <p:spPr>
          <a:xfrm>
            <a:off x="1393560" y="1662219"/>
            <a:ext cx="9404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does audience-based buying fit within your overall targeting &amp; personalization strategies for TV?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using ABB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1FD63-BB65-C0A7-C3DD-33591D92DC3E}"/>
              </a:ext>
            </a:extLst>
          </p:cNvPr>
          <p:cNvSpPr/>
          <p:nvPr/>
        </p:nvSpPr>
        <p:spPr>
          <a:xfrm>
            <a:off x="4160769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B2C457-91A4-3150-11CB-196C36792D63}"/>
              </a:ext>
            </a:extLst>
          </p:cNvPr>
          <p:cNvSpPr txBox="1"/>
          <p:nvPr/>
        </p:nvSpPr>
        <p:spPr>
          <a:xfrm>
            <a:off x="4336699" y="4883122"/>
            <a:ext cx="3518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included in our current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programmatic initiatives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00865-8642-85DE-BF8F-929075EAAE16}"/>
              </a:ext>
            </a:extLst>
          </p:cNvPr>
          <p:cNvSpPr txBox="1"/>
          <p:nvPr/>
        </p:nvSpPr>
        <p:spPr>
          <a:xfrm>
            <a:off x="4160769" y="3934995"/>
            <a:ext cx="385160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52%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08C247-7025-8394-2F27-089383E1F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77" y="2655126"/>
            <a:ext cx="1173792" cy="11737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077F3E3-451F-F9A7-A2E3-4AACCB55AEBA}"/>
              </a:ext>
            </a:extLst>
          </p:cNvPr>
          <p:cNvSpPr/>
          <p:nvPr/>
        </p:nvSpPr>
        <p:spPr>
          <a:xfrm>
            <a:off x="8179006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0F8EC-64F7-9939-4197-B017F917C39D}"/>
              </a:ext>
            </a:extLst>
          </p:cNvPr>
          <p:cNvSpPr txBox="1"/>
          <p:nvPr/>
        </p:nvSpPr>
        <p:spPr>
          <a:xfrm>
            <a:off x="8354936" y="4883122"/>
            <a:ext cx="3518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included in our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addressable initiatives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F2E9FC-9DD4-0A68-4E1C-8E5E79234538}"/>
              </a:ext>
            </a:extLst>
          </p:cNvPr>
          <p:cNvSpPr txBox="1"/>
          <p:nvPr/>
        </p:nvSpPr>
        <p:spPr>
          <a:xfrm>
            <a:off x="8179006" y="3934995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48%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D77BB2-5351-2315-2FDC-1C4AF97AEEB7}"/>
              </a:ext>
            </a:extLst>
          </p:cNvPr>
          <p:cNvGrpSpPr/>
          <p:nvPr/>
        </p:nvGrpSpPr>
        <p:grpSpPr>
          <a:xfrm>
            <a:off x="9463417" y="2674325"/>
            <a:ext cx="1226561" cy="1135394"/>
            <a:chOff x="7524988" y="4722987"/>
            <a:chExt cx="1718924" cy="1695650"/>
          </a:xfrm>
        </p:grpSpPr>
        <p:pic>
          <p:nvPicPr>
            <p:cNvPr id="6" name="Picture 5" descr="A picture containing text, monitor, dark&#10;&#10;Description automatically generated">
              <a:extLst>
                <a:ext uri="{FF2B5EF4-FFF2-40B4-BE49-F238E27FC236}">
                  <a16:creationId xmlns:a16="http://schemas.microsoft.com/office/drawing/2014/main" id="{8844BD6F-6AC9-B6DD-1DE7-75175D8F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988" y="4795965"/>
              <a:ext cx="1622672" cy="1622672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0BED59D6-7C87-873B-265E-F7BFA123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2657" y="4722987"/>
              <a:ext cx="1071255" cy="107125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D1EB1-A3DC-23D1-7EAF-578FB11052D0}"/>
              </a:ext>
            </a:extLst>
          </p:cNvPr>
          <p:cNvSpPr/>
          <p:nvPr/>
        </p:nvSpPr>
        <p:spPr>
          <a:xfrm>
            <a:off x="142531" y="2188006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7D2E0D-1E89-65AD-8C70-2277223AA12F}"/>
              </a:ext>
            </a:extLst>
          </p:cNvPr>
          <p:cNvSpPr txBox="1"/>
          <p:nvPr/>
        </p:nvSpPr>
        <p:spPr>
          <a:xfrm>
            <a:off x="238291" y="4883122"/>
            <a:ext cx="3678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“Audience-based TV buying is a part of our shift from traditional, GRP-driven TV buying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 impressions-based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buying approach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AF1F40-69BD-3F97-606B-EBB1170F7812}"/>
              </a:ext>
            </a:extLst>
          </p:cNvPr>
          <p:cNvSpPr txBox="1"/>
          <p:nvPr/>
        </p:nvSpPr>
        <p:spPr>
          <a:xfrm>
            <a:off x="142532" y="3934995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51%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757D759-24BC-9D3F-B462-1B5AC3D26F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096" y="2711355"/>
            <a:ext cx="1061334" cy="10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C36EA-9285-58C3-8EBF-A6D09B431F44}"/>
              </a:ext>
            </a:extLst>
          </p:cNvPr>
          <p:cNvSpPr txBox="1"/>
          <p:nvPr/>
        </p:nvSpPr>
        <p:spPr>
          <a:xfrm>
            <a:off x="172694" y="376858"/>
            <a:ext cx="11909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ABB enables brands to seamlessly engage with multiple target audiences across premium, brand-safe platforms beyond linear TV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0AD9A-8768-6712-13C9-8BEFB5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C4869B-4D62-231F-D07B-8E82EC42FC1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B16D7-FCC2-A48F-1191-43EE7813298C}"/>
              </a:ext>
            </a:extLst>
          </p:cNvPr>
          <p:cNvSpPr txBox="1"/>
          <p:nvPr/>
        </p:nvSpPr>
        <p:spPr>
          <a:xfrm>
            <a:off x="0" y="15441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Tactics currently being used within audience-based TV buying strategies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using ABB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A9AF2-8939-1FA5-7DAE-5AD34EC0396E}"/>
              </a:ext>
            </a:extLst>
          </p:cNvPr>
          <p:cNvSpPr/>
          <p:nvPr/>
        </p:nvSpPr>
        <p:spPr>
          <a:xfrm>
            <a:off x="292679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A7898-E8ED-4BD3-C197-9885B8B1AF94}"/>
              </a:ext>
            </a:extLst>
          </p:cNvPr>
          <p:cNvSpPr/>
          <p:nvPr/>
        </p:nvSpPr>
        <p:spPr>
          <a:xfrm>
            <a:off x="3244217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30E4D-65CB-F018-F1DA-061975006AF6}"/>
              </a:ext>
            </a:extLst>
          </p:cNvPr>
          <p:cNvSpPr/>
          <p:nvPr/>
        </p:nvSpPr>
        <p:spPr>
          <a:xfrm>
            <a:off x="6195755" y="2250607"/>
            <a:ext cx="2777614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AC717-CAE0-B803-B802-C6E11C4D88FD}"/>
              </a:ext>
            </a:extLst>
          </p:cNvPr>
          <p:cNvSpPr/>
          <p:nvPr/>
        </p:nvSpPr>
        <p:spPr>
          <a:xfrm>
            <a:off x="9147293" y="2250607"/>
            <a:ext cx="2777614" cy="3621676"/>
          </a:xfrm>
          <a:prstGeom prst="rect">
            <a:avLst/>
          </a:prstGeom>
          <a:solidFill>
            <a:srgbClr val="E2E8F1"/>
          </a:solidFill>
          <a:ln w="762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7A7873-D610-E88D-970A-638026FF4FA2}"/>
              </a:ext>
            </a:extLst>
          </p:cNvPr>
          <p:cNvSpPr txBox="1"/>
          <p:nvPr/>
        </p:nvSpPr>
        <p:spPr>
          <a:xfrm>
            <a:off x="292679" y="4722054"/>
            <a:ext cx="2777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running their campaign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across different platforms / screens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beyond linear TV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948A8D-05B2-8F8A-CCC5-89BFAD67B96A}"/>
              </a:ext>
            </a:extLst>
          </p:cNvPr>
          <p:cNvSpPr txBox="1"/>
          <p:nvPr/>
        </p:nvSpPr>
        <p:spPr>
          <a:xfrm>
            <a:off x="1086155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49%</a:t>
            </a:r>
          </a:p>
        </p:txBody>
      </p:sp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0484C1C6-E2C6-DB91-D69C-208104FAB4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69" y="2580718"/>
            <a:ext cx="1412635" cy="14126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FE99F4D-1670-3B96-1142-37FF0B61E134}"/>
              </a:ext>
            </a:extLst>
          </p:cNvPr>
          <p:cNvSpPr txBox="1"/>
          <p:nvPr/>
        </p:nvSpPr>
        <p:spPr>
          <a:xfrm>
            <a:off x="3244217" y="4722054"/>
            <a:ext cx="2777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multiple audiences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order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focus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best customer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prospects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B8DB38-C0B5-CF98-D96D-5C5BA3E2C626}"/>
              </a:ext>
            </a:extLst>
          </p:cNvPr>
          <p:cNvSpPr txBox="1"/>
          <p:nvPr/>
        </p:nvSpPr>
        <p:spPr>
          <a:xfrm>
            <a:off x="4037693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6D54F2-0581-D031-9506-5D1A0770D6C4}"/>
              </a:ext>
            </a:extLst>
          </p:cNvPr>
          <p:cNvSpPr txBox="1"/>
          <p:nvPr/>
        </p:nvSpPr>
        <p:spPr>
          <a:xfrm>
            <a:off x="6195755" y="4722054"/>
            <a:ext cx="2718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different audiences across different screens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284771-7986-FC8D-E9FA-A6CE4136321B}"/>
              </a:ext>
            </a:extLst>
          </p:cNvPr>
          <p:cNvSpPr txBox="1"/>
          <p:nvPr/>
        </p:nvSpPr>
        <p:spPr>
          <a:xfrm>
            <a:off x="6989231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5A411A-BDE5-5808-64F8-05013C97CFC9}"/>
              </a:ext>
            </a:extLst>
          </p:cNvPr>
          <p:cNvSpPr txBox="1"/>
          <p:nvPr/>
        </p:nvSpPr>
        <p:spPr>
          <a:xfrm>
            <a:off x="9380630" y="4722054"/>
            <a:ext cx="231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using an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 self-serve platform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developed by a media partner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C3E9DD-0823-8D15-05B6-19377C793ECE}"/>
              </a:ext>
            </a:extLst>
          </p:cNvPr>
          <p:cNvSpPr txBox="1"/>
          <p:nvPr/>
        </p:nvSpPr>
        <p:spPr>
          <a:xfrm>
            <a:off x="9940769" y="4049044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31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3C798462-72C8-6A2F-1B5B-E2EC69CE37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917" y="2580718"/>
            <a:ext cx="1284214" cy="1284214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95463A97-2F7C-C75C-2F17-6500FBC2CC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55" y="2580718"/>
            <a:ext cx="1284214" cy="1284214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8367694-B842-3ADF-FBA8-E9F9B98EE4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993" y="2580718"/>
            <a:ext cx="1284214" cy="1284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F6C750-5FDC-9DCC-CEFE-5005F61234B1}"/>
              </a:ext>
            </a:extLst>
          </p:cNvPr>
          <p:cNvSpPr/>
          <p:nvPr/>
        </p:nvSpPr>
        <p:spPr>
          <a:xfrm>
            <a:off x="274117" y="2226289"/>
            <a:ext cx="8699252" cy="3645994"/>
          </a:xfrm>
          <a:prstGeom prst="rect">
            <a:avLst/>
          </a:prstGeom>
          <a:noFill/>
          <a:ln w="762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D364C-5817-EA3E-F531-D6E9EBD35C2D}"/>
              </a:ext>
            </a:extLst>
          </p:cNvPr>
          <p:cNvSpPr txBox="1"/>
          <p:nvPr/>
        </p:nvSpPr>
        <p:spPr>
          <a:xfrm>
            <a:off x="461688" y="5940378"/>
            <a:ext cx="1146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Q140. What tactics is your [company/main client] currently using within [their/your] audience-based TV buying strategies? Base = ‘Audience-Based Buying is a key part/small part/testing for TV’ (n=190). *Q154. Thinking about the impact of brand safety on [your/your main client’s] implementation of audience-based TV campaigns, how much do you agree or disagree with the following statements? (strongly/somewhat agree). Base = Total Respondents.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ABB = audience-based buying.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2F149-915B-4700-5367-847B08058D8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25796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C36EA-9285-58C3-8EBF-A6D09B431F44}"/>
              </a:ext>
            </a:extLst>
          </p:cNvPr>
          <p:cNvSpPr txBox="1"/>
          <p:nvPr/>
        </p:nvSpPr>
        <p:spPr>
          <a:xfrm>
            <a:off x="172492" y="357821"/>
            <a:ext cx="11704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Audience-based buying also allows marketers to easily tailor and adjust creative messaging by target segments for optimal campaign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05F88-ADFB-DD22-2E53-28FC4D23C68A}"/>
              </a:ext>
            </a:extLst>
          </p:cNvPr>
          <p:cNvSpPr/>
          <p:nvPr/>
        </p:nvSpPr>
        <p:spPr>
          <a:xfrm>
            <a:off x="172492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2E69D-646C-49F1-573E-CE0A9F4979AB}"/>
              </a:ext>
            </a:extLst>
          </p:cNvPr>
          <p:cNvSpPr/>
          <p:nvPr/>
        </p:nvSpPr>
        <p:spPr>
          <a:xfrm>
            <a:off x="4198308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EBFB3-B7AE-E1B0-3562-107CB3A95D6B}"/>
              </a:ext>
            </a:extLst>
          </p:cNvPr>
          <p:cNvSpPr/>
          <p:nvPr/>
        </p:nvSpPr>
        <p:spPr>
          <a:xfrm>
            <a:off x="8242980" y="2205761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F20AF-1646-A725-5E80-D15D897573CC}"/>
              </a:ext>
            </a:extLst>
          </p:cNvPr>
          <p:cNvSpPr txBox="1"/>
          <p:nvPr/>
        </p:nvSpPr>
        <p:spPr>
          <a:xfrm>
            <a:off x="310882" y="4874049"/>
            <a:ext cx="3518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say that creative messaging can have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significant impact on the success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an audience-based TV campaign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B0A94-8981-D7C8-A0FD-EE6421496079}"/>
              </a:ext>
            </a:extLst>
          </p:cNvPr>
          <p:cNvSpPr txBox="1"/>
          <p:nvPr/>
        </p:nvSpPr>
        <p:spPr>
          <a:xfrm>
            <a:off x="4336698" y="4874049"/>
            <a:ext cx="3518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aligning their creative messaging with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contextually relevant TV programming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targets audience segment(s)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B3A0D-7178-B56F-9D1E-93EC1A1A2132}"/>
              </a:ext>
            </a:extLst>
          </p:cNvPr>
          <p:cNvSpPr txBox="1"/>
          <p:nvPr/>
        </p:nvSpPr>
        <p:spPr>
          <a:xfrm>
            <a:off x="8340564" y="4874049"/>
            <a:ext cx="36789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frequently adjusts their creative to be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tailored for specific audience-based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campaigns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6E8E8-E245-E9E5-1FD9-131C315C7D9A}"/>
              </a:ext>
            </a:extLst>
          </p:cNvPr>
          <p:cNvSpPr txBox="1"/>
          <p:nvPr/>
        </p:nvSpPr>
        <p:spPr>
          <a:xfrm>
            <a:off x="172492" y="3937298"/>
            <a:ext cx="385160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91%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195B1-3870-FFE0-092E-BDA7671764CC}"/>
              </a:ext>
            </a:extLst>
          </p:cNvPr>
          <p:cNvSpPr txBox="1"/>
          <p:nvPr/>
        </p:nvSpPr>
        <p:spPr>
          <a:xfrm>
            <a:off x="4198308" y="3937298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FBA59-BF5E-FC87-6C86-3EE0D19C971F}"/>
              </a:ext>
            </a:extLst>
          </p:cNvPr>
          <p:cNvSpPr txBox="1"/>
          <p:nvPr/>
        </p:nvSpPr>
        <p:spPr>
          <a:xfrm>
            <a:off x="8242978" y="3937298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74%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AF154B9C-4308-EFB7-9C6A-65718B1A24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33" y="2633826"/>
            <a:ext cx="1167467" cy="1167467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13A7379B-FAB3-045D-39BB-D25BBF3046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91" y="2575452"/>
            <a:ext cx="1284214" cy="128421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3A627D4C-C0F6-273D-2E54-6FB12E8044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891" y="2511242"/>
            <a:ext cx="1412635" cy="1412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857FE-ADA6-DD48-BC3E-2BF44C1BF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F04E45-13D5-8FA6-2FA7-EE6CEFD336C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C2578-FBCD-0CAA-86CE-A703CD9DD67F}"/>
              </a:ext>
            </a:extLst>
          </p:cNvPr>
          <p:cNvSpPr txBox="1"/>
          <p:nvPr/>
        </p:nvSpPr>
        <p:spPr>
          <a:xfrm>
            <a:off x="172493" y="1740880"/>
            <a:ext cx="11940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who agree with the following statements regarding campaign creative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7AFF3-70E0-A72C-E5CA-A48F91727EAA}"/>
              </a:ext>
            </a:extLst>
          </p:cNvPr>
          <p:cNvSpPr txBox="1"/>
          <p:nvPr/>
        </p:nvSpPr>
        <p:spPr>
          <a:xfrm>
            <a:off x="472837" y="6069291"/>
            <a:ext cx="115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Q152. Thinking about your [company’s/main client’s] creative, how much do you agree or disagree with the following statements? (strongly/somewhat agree). Base = Total Respondents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F55A4-9060-2BC5-D008-77423EBFB6D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99542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8" y="2796701"/>
            <a:ext cx="884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Interactive and shoppable TV ads </a:t>
            </a:r>
            <a:r>
              <a:rPr lang="en-US" sz="2800">
                <a:solidFill>
                  <a:srgbClr val="1B1464"/>
                </a:solidFill>
                <a:latin typeface="Helvetica" pitchFamily="2" charset="0"/>
              </a:rPr>
              <a:t>are transforming viewer engagement and action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0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E0AE3-64CB-DAE6-9C92-D491438D9EA2}"/>
              </a:ext>
            </a:extLst>
          </p:cNvPr>
          <p:cNvSpPr>
            <a:spLocks/>
          </p:cNvSpPr>
          <p:nvPr/>
        </p:nvSpPr>
        <p:spPr>
          <a:xfrm>
            <a:off x="0" y="1690785"/>
            <a:ext cx="12192001" cy="517836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685800" algn="l"/>
              </a:tabLst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-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A01C5-473C-6BF2-F96C-1AF47DCD4E16}"/>
              </a:ext>
            </a:extLst>
          </p:cNvPr>
          <p:cNvSpPr txBox="1"/>
          <p:nvPr/>
        </p:nvSpPr>
        <p:spPr>
          <a:xfrm>
            <a:off x="153515" y="361673"/>
            <a:ext cx="118115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/>
              <a:t>Innovative ad formats are enabling deeper audience engagement across screens via remote controls and connected devices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88FEC5B-0BF9-1745-B2FD-A41BBEF78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2DCFA1A-FFCB-305A-30C9-0FFE2A4AF13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85AAB4-E68E-FD76-0DAB-43E799FA4DB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F2775-425F-F3F5-8A95-86E8417352ED}"/>
              </a:ext>
            </a:extLst>
          </p:cNvPr>
          <p:cNvSpPr txBox="1"/>
          <p:nvPr/>
        </p:nvSpPr>
        <p:spPr>
          <a:xfrm>
            <a:off x="1555738" y="1903526"/>
            <a:ext cx="908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Examples of Ad Formats with Exciting &amp; Innovative Ways to Quantify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3D836-0CFA-F7CA-A512-932955B66B3B}"/>
              </a:ext>
            </a:extLst>
          </p:cNvPr>
          <p:cNvSpPr/>
          <p:nvPr/>
        </p:nvSpPr>
        <p:spPr>
          <a:xfrm>
            <a:off x="562888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087B-1DD8-3E78-A49D-8AC833A1D452}"/>
              </a:ext>
            </a:extLst>
          </p:cNvPr>
          <p:cNvSpPr txBox="1"/>
          <p:nvPr/>
        </p:nvSpPr>
        <p:spPr>
          <a:xfrm>
            <a:off x="646016" y="3410335"/>
            <a:ext cx="3352348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take immediate action with a brand by actively participating with an ad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B471E-DD48-C2C9-CE66-1973C56960D7}"/>
              </a:ext>
            </a:extLst>
          </p:cNvPr>
          <p:cNvSpPr txBox="1"/>
          <p:nvPr/>
        </p:nvSpPr>
        <p:spPr>
          <a:xfrm>
            <a:off x="929034" y="4736070"/>
            <a:ext cx="2786312" cy="1277273"/>
          </a:xfrm>
          <a:prstGeom prst="rect">
            <a:avLst/>
          </a:prstGeom>
          <a:solidFill>
            <a:srgbClr val="ED3C8D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Audiences can “choose their own adventure” with an ad, share their brand sentiment via an in-ad survey, or download an app via a QR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CE8531-8988-F9B9-8465-974BEEAA725C}"/>
              </a:ext>
            </a:extLst>
          </p:cNvPr>
          <p:cNvGrpSpPr/>
          <p:nvPr/>
        </p:nvGrpSpPr>
        <p:grpSpPr>
          <a:xfrm>
            <a:off x="959850" y="2560533"/>
            <a:ext cx="2724680" cy="671544"/>
            <a:chOff x="745724" y="2560533"/>
            <a:chExt cx="2724680" cy="671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86BAC-E770-EDEB-1ECA-D9D5A700BB47}"/>
                </a:ext>
              </a:extLst>
            </p:cNvPr>
            <p:cNvSpPr txBox="1"/>
            <p:nvPr/>
          </p:nvSpPr>
          <p:spPr>
            <a:xfrm>
              <a:off x="1501239" y="2711639"/>
              <a:ext cx="19691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Interactive</a:t>
              </a:r>
            </a:p>
          </p:txBody>
        </p:sp>
        <p:pic>
          <p:nvPicPr>
            <p:cNvPr id="26" name="Picture 25" descr="A finger touching a network&#10;&#10;Description automatically generated">
              <a:extLst>
                <a:ext uri="{FF2B5EF4-FFF2-40B4-BE49-F238E27FC236}">
                  <a16:creationId xmlns:a16="http://schemas.microsoft.com/office/drawing/2014/main" id="{A81BA528-33A8-AA7D-175C-D91C2A98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24" y="2560533"/>
              <a:ext cx="671544" cy="6715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16998A-EDFB-3091-7F4B-C8BD8ACD017D}"/>
              </a:ext>
            </a:extLst>
          </p:cNvPr>
          <p:cNvSpPr/>
          <p:nvPr/>
        </p:nvSpPr>
        <p:spPr>
          <a:xfrm>
            <a:off x="4331527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3B0B2-1245-AF6B-1A31-5BBAEEED16EE}"/>
              </a:ext>
            </a:extLst>
          </p:cNvPr>
          <p:cNvSpPr txBox="1"/>
          <p:nvPr/>
        </p:nvSpPr>
        <p:spPr>
          <a:xfrm>
            <a:off x="4433543" y="3410335"/>
            <a:ext cx="331457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make a purchase directly through an advertisement or piece of content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F8D1ED-2437-75A5-93C1-A90DB9CFABD8}"/>
              </a:ext>
            </a:extLst>
          </p:cNvPr>
          <p:cNvSpPr txBox="1"/>
          <p:nvPr/>
        </p:nvSpPr>
        <p:spPr>
          <a:xfrm>
            <a:off x="4574153" y="4736070"/>
            <a:ext cx="3033352" cy="1277273"/>
          </a:xfrm>
          <a:prstGeom prst="rect">
            <a:avLst/>
          </a:prstGeom>
          <a:solidFill>
            <a:srgbClr val="ED3C8D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Shop the product(s) of a brand used directly in content such as cookware on a cooking show or clothing worn by your favorite sitcom character via a remote control, or by scanning a QR code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DC0B40-D95E-5529-030F-57DAFA86D528}"/>
              </a:ext>
            </a:extLst>
          </p:cNvPr>
          <p:cNvGrpSpPr/>
          <p:nvPr/>
        </p:nvGrpSpPr>
        <p:grpSpPr>
          <a:xfrm>
            <a:off x="4712911" y="2560534"/>
            <a:ext cx="2755837" cy="671543"/>
            <a:chOff x="4722891" y="2560534"/>
            <a:chExt cx="2755837" cy="67154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070E09-D5DD-6828-BE27-FE0A338C81A1}"/>
                </a:ext>
              </a:extLst>
            </p:cNvPr>
            <p:cNvSpPr/>
            <p:nvPr/>
          </p:nvSpPr>
          <p:spPr>
            <a:xfrm>
              <a:off x="5489123" y="2781176"/>
              <a:ext cx="1989605" cy="230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Shoppable</a:t>
              </a:r>
            </a:p>
          </p:txBody>
        </p:sp>
        <p:pic>
          <p:nvPicPr>
            <p:cNvPr id="31" name="Picture 30" descr="A blue shopping cart with black background&#10;&#10;Description automatically generated">
              <a:extLst>
                <a:ext uri="{FF2B5EF4-FFF2-40B4-BE49-F238E27FC236}">
                  <a16:creationId xmlns:a16="http://schemas.microsoft.com/office/drawing/2014/main" id="{85753656-24AC-A72B-87CF-BFB826D3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891" y="2560534"/>
              <a:ext cx="671543" cy="67154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12161B-3751-CC07-0BCD-69A19FA97B99}"/>
              </a:ext>
            </a:extLst>
          </p:cNvPr>
          <p:cNvSpPr/>
          <p:nvPr/>
        </p:nvSpPr>
        <p:spPr>
          <a:xfrm>
            <a:off x="8105336" y="2431075"/>
            <a:ext cx="3518604" cy="3735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ECE53-8D6C-6B05-9CC1-95AF5658EC7C}"/>
              </a:ext>
            </a:extLst>
          </p:cNvPr>
          <p:cNvSpPr txBox="1"/>
          <p:nvPr/>
        </p:nvSpPr>
        <p:spPr>
          <a:xfrm>
            <a:off x="8100165" y="3410335"/>
            <a:ext cx="3528947" cy="12464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Enables audiences to connect with a brand in a contextual environment through the placement of ads directly within content in a targetable and unobtrusive way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A8B681-3AE5-2D5C-C1E3-1D8DC5BC9AAE}"/>
              </a:ext>
            </a:extLst>
          </p:cNvPr>
          <p:cNvSpPr txBox="1"/>
          <p:nvPr/>
        </p:nvSpPr>
        <p:spPr>
          <a:xfrm>
            <a:off x="8302087" y="4736070"/>
            <a:ext cx="3125103" cy="1277273"/>
          </a:xfrm>
          <a:prstGeom prst="rect">
            <a:avLst/>
          </a:prstGeom>
          <a:solidFill>
            <a:srgbClr val="ED3C8D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Example</a:t>
            </a:r>
            <a:b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Brand logo being placed on a score board during a sports telecast or a beverage being consumed by their favorite sitcom character.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7146E9-1DD9-814E-4FC0-B711EB6FCFCA}"/>
              </a:ext>
            </a:extLst>
          </p:cNvPr>
          <p:cNvGrpSpPr/>
          <p:nvPr/>
        </p:nvGrpSpPr>
        <p:grpSpPr>
          <a:xfrm>
            <a:off x="8336795" y="2462788"/>
            <a:ext cx="3055687" cy="867034"/>
            <a:chOff x="8586395" y="2462788"/>
            <a:chExt cx="3055687" cy="86703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17349F8-C857-A42B-2F15-8DE99AAC2B97}"/>
                </a:ext>
              </a:extLst>
            </p:cNvPr>
            <p:cNvSpPr/>
            <p:nvPr/>
          </p:nvSpPr>
          <p:spPr>
            <a:xfrm>
              <a:off x="9287329" y="2462788"/>
              <a:ext cx="2354753" cy="867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Dynamic Placement</a:t>
              </a:r>
            </a:p>
          </p:txBody>
        </p:sp>
        <p:pic>
          <p:nvPicPr>
            <p:cNvPr id="37" name="Picture 36" descr="A blue line art of a magic wand&#10;&#10;Description automatically generated">
              <a:extLst>
                <a:ext uri="{FF2B5EF4-FFF2-40B4-BE49-F238E27FC236}">
                  <a16:creationId xmlns:a16="http://schemas.microsoft.com/office/drawing/2014/main" id="{DA623D0C-A3A2-6012-3F1B-BDD6AF628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6395" y="2560533"/>
              <a:ext cx="671544" cy="67154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EAF8C1-19ED-F50C-12AC-E39BD0830A4C}"/>
              </a:ext>
            </a:extLst>
          </p:cNvPr>
          <p:cNvSpPr txBox="1"/>
          <p:nvPr/>
        </p:nvSpPr>
        <p:spPr>
          <a:xfrm>
            <a:off x="153515" y="1202545"/>
            <a:ext cx="120169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Blip>
                <a:blip r:embed="rId7"/>
              </a:buBlip>
              <a:defRPr sz="1400">
                <a:solidFill>
                  <a:srgbClr val="1F1A62"/>
                </a:solidFill>
                <a:latin typeface="Helvetica"/>
                <a:cs typeface="Helvetic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</a:rPr>
              <a:t>The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</a:rPr>
              <a:t>proliferation of streaming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</a:rPr>
              <a:t> has made innovative ads more commonplace and therefore more valuable to marketers as they look for greater opportunities to engage with and measure audiences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4ED5-81FC-2CF2-F731-8C1AA9FB6406}"/>
              </a:ext>
            </a:extLst>
          </p:cNvPr>
          <p:cNvSpPr txBox="1"/>
          <p:nvPr/>
        </p:nvSpPr>
        <p:spPr>
          <a:xfrm>
            <a:off x="472837" y="6340220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‘What’s the Deal with What’s Next in Measurement?’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</p:spTree>
    <p:extLst>
      <p:ext uri="{BB962C8B-B14F-4D97-AF65-F5344CB8AC3E}">
        <p14:creationId xmlns:p14="http://schemas.microsoft.com/office/powerpoint/2010/main" val="236054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C1B8CEA-ACF0-A24B-E2CE-7446ABE0C251}"/>
              </a:ext>
            </a:extLst>
          </p:cNvPr>
          <p:cNvSpPr txBox="1"/>
          <p:nvPr/>
        </p:nvSpPr>
        <p:spPr>
          <a:xfrm>
            <a:off x="172694" y="358872"/>
            <a:ext cx="115473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Shoppable TV ads can shorten the path to purchase for consumers by putting a brand’s digital platform directly in front of 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59118-57B2-3ACB-4952-9CB6D8E3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FE9191-0C06-3973-937F-C75220C3DBB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08449-0451-58A9-59E0-08D7C7DC7C2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E3C11-35B0-035D-B1DA-D6BFF455C092}"/>
              </a:ext>
            </a:extLst>
          </p:cNvPr>
          <p:cNvSpPr txBox="1"/>
          <p:nvPr/>
        </p:nvSpPr>
        <p:spPr>
          <a:xfrm>
            <a:off x="257901" y="1495474"/>
            <a:ext cx="1164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Three different categories of shoppable ad experiences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7FE93-7B68-1236-736E-F8518188294E}"/>
              </a:ext>
            </a:extLst>
          </p:cNvPr>
          <p:cNvSpPr txBox="1"/>
          <p:nvPr/>
        </p:nvSpPr>
        <p:spPr>
          <a:xfrm>
            <a:off x="486342" y="6316982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Retail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TouchPoints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Has the Age of Shoppable TV Finally Arrived? NBCU is Banking on 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7/6/2023.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8114E9-0D19-15CB-1B3C-CE9F42CC171C}"/>
              </a:ext>
            </a:extLst>
          </p:cNvPr>
          <p:cNvSpPr/>
          <p:nvPr/>
        </p:nvSpPr>
        <p:spPr>
          <a:xfrm>
            <a:off x="4201817" y="2047842"/>
            <a:ext cx="3788367" cy="569299"/>
          </a:xfrm>
          <a:prstGeom prst="rect">
            <a:avLst/>
          </a:prstGeom>
          <a:solidFill>
            <a:srgbClr val="ED3C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29EAA-540E-AC92-86EE-71E180ED49CA}"/>
              </a:ext>
            </a:extLst>
          </p:cNvPr>
          <p:cNvSpPr/>
          <p:nvPr/>
        </p:nvSpPr>
        <p:spPr>
          <a:xfrm>
            <a:off x="4201817" y="2798719"/>
            <a:ext cx="3788367" cy="3207790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7C70D-103B-D659-5863-16396672AAB3}"/>
              </a:ext>
            </a:extLst>
          </p:cNvPr>
          <p:cNvSpPr txBox="1"/>
          <p:nvPr/>
        </p:nvSpPr>
        <p:spPr>
          <a:xfrm>
            <a:off x="4595048" y="2138998"/>
            <a:ext cx="300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Direct-selling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DA183-4908-2C12-5E32-FCEDDE881D2C}"/>
              </a:ext>
            </a:extLst>
          </p:cNvPr>
          <p:cNvSpPr txBox="1"/>
          <p:nvPr/>
        </p:nvSpPr>
        <p:spPr>
          <a:xfrm>
            <a:off x="4313722" y="2936342"/>
            <a:ext cx="3564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Interactive ads that are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integrated into traditional programming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direct viewers towards specific products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, such as cookware being promoted during a cooking segment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BCU direct-selling TV segment.">
            <a:extLst>
              <a:ext uri="{FF2B5EF4-FFF2-40B4-BE49-F238E27FC236}">
                <a16:creationId xmlns:a16="http://schemas.microsoft.com/office/drawing/2014/main" id="{FAB2C2EE-E777-93D8-E925-526B9842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19" y="4407104"/>
            <a:ext cx="2654363" cy="1486443"/>
          </a:xfrm>
          <a:prstGeom prst="rect">
            <a:avLst/>
          </a:prstGeom>
          <a:noFill/>
          <a:ln>
            <a:solidFill>
              <a:srgbClr val="201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229D61-B498-622B-96CA-1477ED78C5C7}"/>
              </a:ext>
            </a:extLst>
          </p:cNvPr>
          <p:cNvSpPr/>
          <p:nvPr/>
        </p:nvSpPr>
        <p:spPr>
          <a:xfrm>
            <a:off x="8145732" y="2041904"/>
            <a:ext cx="3788367" cy="569299"/>
          </a:xfrm>
          <a:prstGeom prst="rect">
            <a:avLst/>
          </a:prstGeom>
          <a:solidFill>
            <a:srgbClr val="4EBE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08C92-D989-D49E-C1A8-6CB4FE46467D}"/>
              </a:ext>
            </a:extLst>
          </p:cNvPr>
          <p:cNvSpPr/>
          <p:nvPr/>
        </p:nvSpPr>
        <p:spPr>
          <a:xfrm>
            <a:off x="8145732" y="2802114"/>
            <a:ext cx="3788367" cy="3221614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993C11-944A-7A00-9C39-0C7B86C45BDF}"/>
              </a:ext>
            </a:extLst>
          </p:cNvPr>
          <p:cNvSpPr txBox="1"/>
          <p:nvPr/>
        </p:nvSpPr>
        <p:spPr>
          <a:xfrm>
            <a:off x="8270333" y="2138998"/>
            <a:ext cx="3539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Shoppable television shows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74624-95FF-7F90-7B72-68930EF87933}"/>
              </a:ext>
            </a:extLst>
          </p:cNvPr>
          <p:cNvSpPr txBox="1"/>
          <p:nvPr/>
        </p:nvSpPr>
        <p:spPr>
          <a:xfrm>
            <a:off x="8190888" y="2936342"/>
            <a:ext cx="3657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umimoji="0" sz="1600" b="0" i="0" u="none" strike="noStrike" cap="none" spc="0" normalizeH="0" baseline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The ability to purchase is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seamlessly woven into programming by integrating products into shows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cs typeface="+mn-cs"/>
              </a:rPr>
              <a:t>and then letting viewers know how they can purchase them</a:t>
            </a:r>
          </a:p>
        </p:txBody>
      </p:sp>
      <p:pic>
        <p:nvPicPr>
          <p:cNvPr id="1030" name="Picture 6" descr="NBCU's Must Shop TV integration. ">
            <a:extLst>
              <a:ext uri="{FF2B5EF4-FFF2-40B4-BE49-F238E27FC236}">
                <a16:creationId xmlns:a16="http://schemas.microsoft.com/office/drawing/2014/main" id="{0EB03B29-979B-5A5C-2909-8FDFAD09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8056" y="4407095"/>
            <a:ext cx="2423718" cy="1486547"/>
          </a:xfrm>
          <a:prstGeom prst="rect">
            <a:avLst/>
          </a:prstGeom>
          <a:noFill/>
          <a:ln>
            <a:solidFill>
              <a:srgbClr val="201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50F871-AE45-5694-F865-EDD8A8FBBB78}"/>
              </a:ext>
            </a:extLst>
          </p:cNvPr>
          <p:cNvSpPr/>
          <p:nvPr/>
        </p:nvSpPr>
        <p:spPr>
          <a:xfrm>
            <a:off x="257902" y="2047896"/>
            <a:ext cx="3788367" cy="569299"/>
          </a:xfrm>
          <a:prstGeom prst="rect">
            <a:avLst/>
          </a:prstGeom>
          <a:solidFill>
            <a:srgbClr val="00BF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163A42-5BDF-8EEF-76A4-1FFEE59CEB0E}"/>
              </a:ext>
            </a:extLst>
          </p:cNvPr>
          <p:cNvSpPr/>
          <p:nvPr/>
        </p:nvSpPr>
        <p:spPr>
          <a:xfrm>
            <a:off x="257902" y="2798719"/>
            <a:ext cx="3788367" cy="3207790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6E7A-3A58-F47B-E1A2-CF518AE9ED83}"/>
              </a:ext>
            </a:extLst>
          </p:cNvPr>
          <p:cNvSpPr txBox="1"/>
          <p:nvPr/>
        </p:nvSpPr>
        <p:spPr>
          <a:xfrm>
            <a:off x="651133" y="2147518"/>
            <a:ext cx="300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Shoppable commercials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128EDC-E5B7-153D-0116-3F4E0D470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0" y="4407104"/>
            <a:ext cx="2730650" cy="1486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3F38A6-6877-F242-6F29-1D975D2C3BCF}"/>
              </a:ext>
            </a:extLst>
          </p:cNvPr>
          <p:cNvSpPr txBox="1"/>
          <p:nvPr/>
        </p:nvSpPr>
        <p:spPr>
          <a:xfrm>
            <a:off x="344000" y="2936342"/>
            <a:ext cx="3616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Video ads that air during traditional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ad breaks which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include a method, such as a scannable QR code, for viewers to engage with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to get more information or to purchase a product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3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94475" y="358872"/>
            <a:ext cx="12041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Younger audiences are more likely to recall seeing shoppable TV ads, providing brands an opportunity to connect with this valuable segment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319D0-E35C-8917-F856-B597469D789D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90F83-F951-F147-619D-E611CF45D98C}"/>
              </a:ext>
            </a:extLst>
          </p:cNvPr>
          <p:cNvSpPr txBox="1"/>
          <p:nvPr/>
        </p:nvSpPr>
        <p:spPr>
          <a:xfrm>
            <a:off x="483208" y="1785232"/>
            <a:ext cx="10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A16+ who recall seeing different types of interactive ad formats when watching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total respondents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0E510D9-1527-919B-59F2-8386B31E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99081"/>
              </p:ext>
            </p:extLst>
          </p:nvPr>
        </p:nvGraphicFramePr>
        <p:xfrm>
          <a:off x="308113" y="2224582"/>
          <a:ext cx="11320670" cy="38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BB8598CC-9830-5783-6EE2-DF6BF44536D5}"/>
              </a:ext>
            </a:extLst>
          </p:cNvPr>
          <p:cNvSpPr txBox="1">
            <a:spLocks/>
          </p:cNvSpPr>
          <p:nvPr/>
        </p:nvSpPr>
        <p:spPr>
          <a:xfrm>
            <a:off x="503713" y="6112728"/>
            <a:ext cx="11643895" cy="3236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Monetization of Video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TV consumers, ages 16-74 who meet the following criteria: watch at least one hour of TV / week, have broadband access. Data collected June 2023. Q2: Which of the following types of ad formats do you recall seeing when watching TV (including: TV and streaming)?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AF5F3-C3BC-9AF1-B4CD-1A64118D208B}"/>
              </a:ext>
            </a:extLst>
          </p:cNvPr>
          <p:cNvSpPr/>
          <p:nvPr/>
        </p:nvSpPr>
        <p:spPr>
          <a:xfrm>
            <a:off x="194475" y="3747133"/>
            <a:ext cx="9985688" cy="2293920"/>
          </a:xfrm>
          <a:prstGeom prst="rect">
            <a:avLst/>
          </a:prstGeom>
          <a:noFill/>
          <a:ln w="571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2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72694" y="358708"/>
            <a:ext cx="11908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time viewers spend with interactive shoppable ads extends the average brand engagement by two to three times the length of the ad itself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4E4FE-6958-30CD-0CC7-F6351A217D6D}"/>
              </a:ext>
            </a:extLst>
          </p:cNvPr>
          <p:cNvSpPr txBox="1"/>
          <p:nvPr/>
        </p:nvSpPr>
        <p:spPr>
          <a:xfrm>
            <a:off x="502531" y="6277758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Magna Global,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 Economy Report, Vol. 15 - The Medium is the Message: How Data and Technology Are Informing The Creative Process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AA5D23-097A-CD87-2088-533C9251CFEE}"/>
              </a:ext>
            </a:extLst>
          </p:cNvPr>
          <p:cNvGraphicFramePr/>
          <p:nvPr/>
        </p:nvGraphicFramePr>
        <p:xfrm>
          <a:off x="1483869" y="2443554"/>
          <a:ext cx="8643939" cy="372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E8762-0939-9926-7DEB-5616AE9B0EC6}"/>
              </a:ext>
            </a:extLst>
          </p:cNvPr>
          <p:cNvSpPr txBox="1"/>
          <p:nvPr/>
        </p:nvSpPr>
        <p:spPr>
          <a:xfrm>
            <a:off x="7527788" y="5056707"/>
            <a:ext cx="67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65254-2A9C-2522-ED15-D73C4348A04B}"/>
              </a:ext>
            </a:extLst>
          </p:cNvPr>
          <p:cNvSpPr txBox="1"/>
          <p:nvPr/>
        </p:nvSpPr>
        <p:spPr>
          <a:xfrm>
            <a:off x="9433042" y="3443978"/>
            <a:ext cx="8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1:04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96F1-CFBC-1BA5-A1F6-4E23A9678069}"/>
              </a:ext>
            </a:extLst>
          </p:cNvPr>
          <p:cNvSpPr txBox="1"/>
          <p:nvPr/>
        </p:nvSpPr>
        <p:spPr>
          <a:xfrm>
            <a:off x="5691267" y="5629714"/>
            <a:ext cx="1145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+187%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time spent with ad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5B02E-13F5-EA7C-5356-25DE5C96DA5B}"/>
              </a:ext>
            </a:extLst>
          </p:cNvPr>
          <p:cNvSpPr txBox="1"/>
          <p:nvPr/>
        </p:nvSpPr>
        <p:spPr>
          <a:xfrm>
            <a:off x="7370918" y="4065577"/>
            <a:ext cx="1145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+113%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time spent with ad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43DD7-9F9E-13EE-6865-8BDD43736CA9}"/>
              </a:ext>
            </a:extLst>
          </p:cNvPr>
          <p:cNvSpPr txBox="1"/>
          <p:nvPr/>
        </p:nvSpPr>
        <p:spPr>
          <a:xfrm>
            <a:off x="2758959" y="1822288"/>
            <a:ext cx="667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Length Plus Additional Time Gained During Interaction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367544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>
            <a:spLocks/>
          </p:cNvSpPr>
          <p:nvPr/>
        </p:nvSpPr>
        <p:spPr>
          <a:xfrm>
            <a:off x="172694" y="358872"/>
            <a:ext cx="11977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Due to their increased level of engagement, interactive shoppable ads are more likely to drive greater brand health KPIs across the purchase funnel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0" y="169078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4E4FE-6958-30CD-0CC7-F6351A217D6D}"/>
              </a:ext>
            </a:extLst>
          </p:cNvPr>
          <p:cNvSpPr txBox="1"/>
          <p:nvPr/>
        </p:nvSpPr>
        <p:spPr>
          <a:xfrm>
            <a:off x="483207" y="6305061"/>
            <a:ext cx="11648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Magna Global, Media Economy Report, Vol. 15, The Medium is the Message: How Data and Technology Are Informing the Creative Process, June 2019.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03F350-F1C3-EFD5-8EE9-2B3D2805C12B}"/>
              </a:ext>
            </a:extLst>
          </p:cNvPr>
          <p:cNvGraphicFramePr/>
          <p:nvPr/>
        </p:nvGraphicFramePr>
        <p:xfrm>
          <a:off x="748041" y="2452602"/>
          <a:ext cx="10695917" cy="384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7F6812-0F6D-A68A-58F9-FB99E7D57D4E}"/>
              </a:ext>
            </a:extLst>
          </p:cNvPr>
          <p:cNvSpPr txBox="1"/>
          <p:nvPr/>
        </p:nvSpPr>
        <p:spPr>
          <a:xfrm>
            <a:off x="2758959" y="1880023"/>
            <a:ext cx="66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Brand KPIs by Ad Type</a:t>
            </a:r>
          </a:p>
        </p:txBody>
      </p:sp>
    </p:spTree>
    <p:extLst>
      <p:ext uri="{BB962C8B-B14F-4D97-AF65-F5344CB8AC3E}">
        <p14:creationId xmlns:p14="http://schemas.microsoft.com/office/powerpoint/2010/main" val="391338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5D28F3B-342F-076C-EF4B-04A2C16D53C6}"/>
              </a:ext>
            </a:extLst>
          </p:cNvPr>
          <p:cNvSpPr txBox="1"/>
          <p:nvPr/>
        </p:nvSpPr>
        <p:spPr>
          <a:xfrm>
            <a:off x="172694" y="358872"/>
            <a:ext cx="11977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Viewers who interact with a shoppable ad are inherently more likely to then make a purchase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51399-2CDF-6D7E-B927-6C5085D2A133}"/>
              </a:ext>
            </a:extLst>
          </p:cNvPr>
          <p:cNvSpPr/>
          <p:nvPr/>
        </p:nvSpPr>
        <p:spPr>
          <a:xfrm>
            <a:off x="6108330" y="1690785"/>
            <a:ext cx="6095999" cy="4013398"/>
          </a:xfrm>
          <a:prstGeom prst="rect">
            <a:avLst/>
          </a:prstGeom>
          <a:solidFill>
            <a:srgbClr val="E2E8F0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1537D-BA7C-6261-92C0-6DB0DF8B8AFA}"/>
              </a:ext>
            </a:extLst>
          </p:cNvPr>
          <p:cNvSpPr/>
          <p:nvPr/>
        </p:nvSpPr>
        <p:spPr>
          <a:xfrm>
            <a:off x="0" y="1690785"/>
            <a:ext cx="6096000" cy="4013398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B3961-1318-6DB5-C41B-8EA4D752FD09}"/>
              </a:ext>
            </a:extLst>
          </p:cNvPr>
          <p:cNvSpPr txBox="1"/>
          <p:nvPr/>
        </p:nvSpPr>
        <p:spPr>
          <a:xfrm>
            <a:off x="1776743" y="3045732"/>
            <a:ext cx="254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82756-B138-FFB8-D5B9-15031E0B16F7}"/>
              </a:ext>
            </a:extLst>
          </p:cNvPr>
          <p:cNvSpPr txBox="1"/>
          <p:nvPr/>
        </p:nvSpPr>
        <p:spPr>
          <a:xfrm>
            <a:off x="980042" y="4354407"/>
            <a:ext cx="41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U.S. adults who have viewed shoppable ads have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engaged directly with them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E5626-52DC-5CEF-CD81-B64890F6DCC8}"/>
              </a:ext>
            </a:extLst>
          </p:cNvPr>
          <p:cNvSpPr txBox="1"/>
          <p:nvPr/>
        </p:nvSpPr>
        <p:spPr>
          <a:xfrm>
            <a:off x="7885072" y="3045732"/>
            <a:ext cx="254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7BB9A-D695-CF2E-8138-058B7D4E6964}"/>
              </a:ext>
            </a:extLst>
          </p:cNvPr>
          <p:cNvSpPr txBox="1"/>
          <p:nvPr/>
        </p:nvSpPr>
        <p:spPr>
          <a:xfrm>
            <a:off x="7477329" y="4344099"/>
            <a:ext cx="33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that group have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made a purchase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43C4B-F08B-2B3E-5A06-76A99A601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06273-2883-DF38-826E-C78F8D194BB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011E20-BD44-0F99-E6A3-8BA2BD01661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3921E-D0FF-107E-D4FA-15A787C87562}"/>
              </a:ext>
            </a:extLst>
          </p:cNvPr>
          <p:cNvSpPr txBox="1"/>
          <p:nvPr/>
        </p:nvSpPr>
        <p:spPr>
          <a:xfrm>
            <a:off x="521854" y="6304792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Aluma Insights, Aluma: </a:t>
            </a:r>
            <a:r>
              <a:rPr kumimoji="0" lang="en-US" sz="800" b="0" i="1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70% of Online Adults Who Have Engaged Shoppable TV Ads Purchased a Featured Product,</a:t>
            </a: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1/3/22.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  <a:p>
            <a:pPr>
              <a:defRPr/>
            </a:pPr>
            <a:r>
              <a:rPr kumimoji="0" lang="en-US" sz="8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kumimoji="0" lang="en-US" sz="800" b="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04CDA3-E7B9-B30E-B8CD-8C4F00C8993B}"/>
              </a:ext>
            </a:extLst>
          </p:cNvPr>
          <p:cNvSpPr/>
          <p:nvPr/>
        </p:nvSpPr>
        <p:spPr>
          <a:xfrm>
            <a:off x="5365601" y="3409469"/>
            <a:ext cx="1645920" cy="1134600"/>
          </a:xfrm>
          <a:prstGeom prst="rightArrow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hand cursor with a pink line&#10;&#10;Description automatically generated">
            <a:extLst>
              <a:ext uri="{FF2B5EF4-FFF2-40B4-BE49-F238E27FC236}">
                <a16:creationId xmlns:a16="http://schemas.microsoft.com/office/drawing/2014/main" id="{C40E14D8-7621-D344-35B3-2C4E6D7ECC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892" y="1861486"/>
            <a:ext cx="1284214" cy="1284214"/>
          </a:xfrm>
          <a:prstGeom prst="rect">
            <a:avLst/>
          </a:prstGeom>
        </p:spPr>
      </p:pic>
      <p:pic>
        <p:nvPicPr>
          <p:cNvPr id="18" name="Picture 17" descr="A blue cursor and a blue arrow pointing to a button&#10;&#10;Description automatically generated">
            <a:extLst>
              <a:ext uri="{FF2B5EF4-FFF2-40B4-BE49-F238E27FC236}">
                <a16:creationId xmlns:a16="http://schemas.microsoft.com/office/drawing/2014/main" id="{6A5F89F5-7323-51A7-893B-29D60D71CD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222" y="1871794"/>
            <a:ext cx="1284214" cy="12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39090-C538-DDDB-4812-6530D94AB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4917" y="4054801"/>
            <a:ext cx="3760815" cy="2115458"/>
          </a:xfrm>
          <a:prstGeom prst="rect">
            <a:avLst/>
          </a:prstGeom>
          <a:ln w="57150">
            <a:solidFill>
              <a:srgbClr val="ED3C8D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0" y="0"/>
            <a:ext cx="12192000" cy="312645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23" y="0"/>
            <a:ext cx="1421277" cy="8276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0CC60-BE2F-4BCF-A2C8-46E7A5384583}"/>
              </a:ext>
            </a:extLst>
          </p:cNvPr>
          <p:cNvSpPr txBox="1"/>
          <p:nvPr/>
        </p:nvSpPr>
        <p:spPr>
          <a:xfrm>
            <a:off x="21519" y="3197510"/>
            <a:ext cx="1217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Four Marketing Success Strategies in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C1DCA-F06F-8FFA-EC4E-9428B41533B8}"/>
              </a:ext>
            </a:extLst>
          </p:cNvPr>
          <p:cNvSpPr txBox="1"/>
          <p:nvPr/>
        </p:nvSpPr>
        <p:spPr>
          <a:xfrm>
            <a:off x="5483971" y="3610608"/>
            <a:ext cx="392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#3: Embrace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43B5E-D18F-6D56-4A3B-9BFA3D0657DE}"/>
              </a:ext>
            </a:extLst>
          </p:cNvPr>
          <p:cNvSpPr txBox="1"/>
          <p:nvPr/>
        </p:nvSpPr>
        <p:spPr>
          <a:xfrm>
            <a:off x="57913" y="5865042"/>
            <a:ext cx="259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#1: Prioritize 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7E737-65E7-2559-E963-BD302EE376A9}"/>
              </a:ext>
            </a:extLst>
          </p:cNvPr>
          <p:cNvSpPr txBox="1"/>
          <p:nvPr/>
        </p:nvSpPr>
        <p:spPr>
          <a:xfrm>
            <a:off x="9497915" y="5865042"/>
            <a:ext cx="259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#4: Adopt Alternatives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98642-0E80-1899-8C31-00A15FA78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2713" y="4391234"/>
            <a:ext cx="2565127" cy="144288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E421D-717E-2BC5-7FF9-3BAD9B429A80}"/>
              </a:ext>
            </a:extLst>
          </p:cNvPr>
          <p:cNvSpPr txBox="1"/>
          <p:nvPr/>
        </p:nvSpPr>
        <p:spPr>
          <a:xfrm>
            <a:off x="2747263" y="5865042"/>
            <a:ext cx="264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#2: Demand Transparency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2B91B-465E-C053-DF94-EE96C252D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775" y="4390926"/>
            <a:ext cx="2547307" cy="1432860"/>
          </a:xfrm>
          <a:prstGeom prst="rect">
            <a:avLst/>
          </a:prstGeom>
          <a:ln w="19050">
            <a:solidFill>
              <a:srgbClr val="1F1A62"/>
            </a:solidFill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5A4CD9-4621-BC81-AC7D-55BEFE0C72C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FFD6F-62FC-682A-2857-B3DFB870D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70" y="4371834"/>
            <a:ext cx="2587936" cy="1455714"/>
          </a:xfrm>
          <a:prstGeom prst="rect">
            <a:avLst/>
          </a:prstGeom>
          <a:ln w="19050">
            <a:solidFill>
              <a:srgbClr val="1F1A6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2BC301-0DFC-EA72-7B27-52B285848BD6}"/>
              </a:ext>
            </a:extLst>
          </p:cNvPr>
          <p:cNvSpPr txBox="1"/>
          <p:nvPr/>
        </p:nvSpPr>
        <p:spPr>
          <a:xfrm>
            <a:off x="194553" y="291470"/>
            <a:ext cx="117607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Four Marketing Success Strategies That Will Grow Your Brand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VAB's vast knowledge of the ever-evolving video ecosystem empowers marketers with analyses, insights and the confidence to create more effective and impactful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4-part series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provides marketers with a set of strategies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create successful video campaigns in 2024 and beyond.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3DC2C-1DA2-7485-8F9E-1BB1C1B15BED}"/>
              </a:ext>
            </a:extLst>
          </p:cNvPr>
          <p:cNvSpPr txBox="1"/>
          <p:nvPr/>
        </p:nvSpPr>
        <p:spPr>
          <a:xfrm>
            <a:off x="503714" y="6251713"/>
            <a:ext cx="11688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rgbClr val="ED3C8D"/>
                </a:solidFill>
                <a:latin typeface="Helvetica" panose="020B0403020202020204" pitchFamily="34" charset="0"/>
              </a:rPr>
              <a:t>Click report cover above to download the appropriate report</a:t>
            </a:r>
          </a:p>
        </p:txBody>
      </p:sp>
    </p:spTree>
    <p:extLst>
      <p:ext uri="{BB962C8B-B14F-4D97-AF65-F5344CB8AC3E}">
        <p14:creationId xmlns:p14="http://schemas.microsoft.com/office/powerpoint/2010/main" val="344947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586E910-4864-F98B-8501-479C93AE2803}"/>
              </a:ext>
            </a:extLst>
          </p:cNvPr>
          <p:cNvSpPr txBox="1"/>
          <p:nvPr/>
        </p:nvSpPr>
        <p:spPr>
          <a:xfrm>
            <a:off x="172694" y="358216"/>
            <a:ext cx="11885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Interactive ad opportunities are growing as more media publishers and brands are partnering to introduce innovative formats across platforms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11D0BA-8429-41C4-0A2B-613A06DCBE50}"/>
              </a:ext>
            </a:extLst>
          </p:cNvPr>
          <p:cNvSpPr/>
          <p:nvPr/>
        </p:nvSpPr>
        <p:spPr>
          <a:xfrm>
            <a:off x="6705700" y="1673438"/>
            <a:ext cx="5484573" cy="5172987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96477-A756-5434-9A66-68F4B2F61AB1}"/>
              </a:ext>
            </a:extLst>
          </p:cNvPr>
          <p:cNvSpPr/>
          <p:nvPr/>
        </p:nvSpPr>
        <p:spPr>
          <a:xfrm>
            <a:off x="-1" y="1673438"/>
            <a:ext cx="66988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14F4D-71CB-0881-2B38-8E3E1DAF4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AA5D87-CFE9-AA60-22DC-9285B2FE6DB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4A05E-FAE0-E1FA-4C56-1C7E7D4462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CD07E8-47E4-0171-52F0-6965EAAF6D60}"/>
              </a:ext>
            </a:extLst>
          </p:cNvPr>
          <p:cNvGrpSpPr/>
          <p:nvPr/>
        </p:nvGrpSpPr>
        <p:grpSpPr>
          <a:xfrm>
            <a:off x="3526637" y="3179471"/>
            <a:ext cx="2874027" cy="941005"/>
            <a:chOff x="1706389" y="5422714"/>
            <a:chExt cx="3048454" cy="9691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35A96BD-05DD-B53F-B62F-B4CF0843587E}"/>
                </a:ext>
              </a:extLst>
            </p:cNvPr>
            <p:cNvSpPr/>
            <p:nvPr/>
          </p:nvSpPr>
          <p:spPr>
            <a:xfrm>
              <a:off x="1706389" y="5422714"/>
              <a:ext cx="3048454" cy="969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81CF9C-B14E-750D-5CE7-2E09D2EBD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12"/>
            <a:stretch/>
          </p:blipFill>
          <p:spPr>
            <a:xfrm>
              <a:off x="1706389" y="5658704"/>
              <a:ext cx="2985205" cy="6983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A74509-C5E9-6E52-2754-210686517FE8}"/>
                </a:ext>
              </a:extLst>
            </p:cNvPr>
            <p:cNvSpPr txBox="1"/>
            <p:nvPr/>
          </p:nvSpPr>
          <p:spPr>
            <a:xfrm>
              <a:off x="3803096" y="6144709"/>
              <a:ext cx="822237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2/27/23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E1FF23-341A-ADEE-1CE8-79BE3AE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4062" y="5505270"/>
              <a:ext cx="711638" cy="2557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BBEC5-33E0-1B21-C867-C040B44F8699}"/>
              </a:ext>
            </a:extLst>
          </p:cNvPr>
          <p:cNvGrpSpPr/>
          <p:nvPr/>
        </p:nvGrpSpPr>
        <p:grpSpPr>
          <a:xfrm>
            <a:off x="298175" y="3134537"/>
            <a:ext cx="2905432" cy="1040023"/>
            <a:chOff x="1435630" y="1955268"/>
            <a:chExt cx="3261309" cy="10660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7C182E2-39E5-03CC-6551-09F5276C297E}"/>
                </a:ext>
              </a:extLst>
            </p:cNvPr>
            <p:cNvSpPr/>
            <p:nvPr/>
          </p:nvSpPr>
          <p:spPr>
            <a:xfrm>
              <a:off x="1435630" y="1955268"/>
              <a:ext cx="3261309" cy="1066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696534-6A8D-F734-D2A9-32E5ABB63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07634" y="2252370"/>
              <a:ext cx="3137987" cy="664762"/>
            </a:xfrm>
            <a:prstGeom prst="rect">
              <a:avLst/>
            </a:prstGeom>
          </p:spPr>
        </p:pic>
        <p:pic>
          <p:nvPicPr>
            <p:cNvPr id="1026" name="Picture 2" descr="MediaPost-logo | Loop Returns">
              <a:extLst>
                <a:ext uri="{FF2B5EF4-FFF2-40B4-BE49-F238E27FC236}">
                  <a16:creationId xmlns:a16="http://schemas.microsoft.com/office/drawing/2014/main" id="{91051B82-79D0-0243-CB9B-49094BEAE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85" y="2048094"/>
              <a:ext cx="820139" cy="18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416867-1DDF-0D35-9EE1-8621A462F416}"/>
                </a:ext>
              </a:extLst>
            </p:cNvPr>
            <p:cNvSpPr txBox="1"/>
            <p:nvPr/>
          </p:nvSpPr>
          <p:spPr>
            <a:xfrm>
              <a:off x="3655973" y="2753847"/>
              <a:ext cx="904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6/14/23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AD5C9C5-C6D8-0FD6-C3E3-82773D7F1893}"/>
              </a:ext>
            </a:extLst>
          </p:cNvPr>
          <p:cNvSpPr/>
          <p:nvPr/>
        </p:nvSpPr>
        <p:spPr>
          <a:xfrm>
            <a:off x="7188564" y="2052502"/>
            <a:ext cx="4525702" cy="1494709"/>
          </a:xfrm>
          <a:prstGeom prst="rect">
            <a:avLst/>
          </a:prstGeom>
          <a:solidFill>
            <a:schemeClr val="bg1"/>
          </a:solidFill>
          <a:ln>
            <a:solidFill>
              <a:srgbClr val="20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370D29-2FFE-0EA8-E014-269BDE3F4971}"/>
              </a:ext>
            </a:extLst>
          </p:cNvPr>
          <p:cNvSpPr txBox="1"/>
          <p:nvPr/>
        </p:nvSpPr>
        <p:spPr>
          <a:xfrm>
            <a:off x="7645764" y="2087073"/>
            <a:ext cx="361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platforms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using interactive ad products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D642E8-D42F-221E-961D-8F9A41D940FA}"/>
              </a:ext>
            </a:extLst>
          </p:cNvPr>
          <p:cNvSpPr/>
          <p:nvPr/>
        </p:nvSpPr>
        <p:spPr>
          <a:xfrm>
            <a:off x="7181706" y="4113880"/>
            <a:ext cx="4525702" cy="1544824"/>
          </a:xfrm>
          <a:prstGeom prst="rect">
            <a:avLst/>
          </a:prstGeom>
          <a:solidFill>
            <a:schemeClr val="bg1"/>
          </a:solidFill>
          <a:ln>
            <a:solidFill>
              <a:srgbClr val="20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764327-82FA-5212-2409-37F0434BA583}"/>
              </a:ext>
            </a:extLst>
          </p:cNvPr>
          <p:cNvSpPr txBox="1"/>
          <p:nvPr/>
        </p:nvSpPr>
        <p:spPr>
          <a:xfrm>
            <a:off x="7514652" y="4148337"/>
            <a:ext cx="400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measurement vendors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monitor interactive ad campaigns</a:t>
            </a:r>
          </a:p>
        </p:txBody>
      </p:sp>
      <p:pic>
        <p:nvPicPr>
          <p:cNvPr id="1042" name="Picture 18" descr="Roku – Streaming devices, smart TVs, smart home &amp; audio ...">
            <a:hlinkClick r:id="rId7"/>
            <a:extLst>
              <a:ext uri="{FF2B5EF4-FFF2-40B4-BE49-F238E27FC236}">
                <a16:creationId xmlns:a16="http://schemas.microsoft.com/office/drawing/2014/main" id="{5D9B0711-CC99-E4C8-2828-90E5E7FF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3697" y="3125298"/>
            <a:ext cx="852968" cy="3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hlinkClick r:id="rId9"/>
            <a:extLst>
              <a:ext uri="{FF2B5EF4-FFF2-40B4-BE49-F238E27FC236}">
                <a16:creationId xmlns:a16="http://schemas.microsoft.com/office/drawing/2014/main" id="{038686C1-A6D3-C5ED-97D3-9B8C2DAA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331" y="2686778"/>
            <a:ext cx="1125274" cy="3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ulu - Wikipedia">
            <a:hlinkClick r:id="rId11"/>
            <a:extLst>
              <a:ext uri="{FF2B5EF4-FFF2-40B4-BE49-F238E27FC236}">
                <a16:creationId xmlns:a16="http://schemas.microsoft.com/office/drawing/2014/main" id="{78EA36F2-8B77-BC2E-C389-96ADD06F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485" y="2658335"/>
            <a:ext cx="789170" cy="2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hlinkClick r:id="rId13"/>
            <a:extLst>
              <a:ext uri="{FF2B5EF4-FFF2-40B4-BE49-F238E27FC236}">
                <a16:creationId xmlns:a16="http://schemas.microsoft.com/office/drawing/2014/main" id="{1653EBB1-AA11-EA40-66A7-8827DE4E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331" y="3118058"/>
            <a:ext cx="1125274" cy="3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BO Max Is Dead. Introducing Max: Home to New Harry Potter ...">
            <a:hlinkClick r:id="rId15"/>
            <a:extLst>
              <a:ext uri="{FF2B5EF4-FFF2-40B4-BE49-F238E27FC236}">
                <a16:creationId xmlns:a16="http://schemas.microsoft.com/office/drawing/2014/main" id="{44BC045A-327A-CDEE-5B4B-99080CE63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0348" y="3116693"/>
            <a:ext cx="1022976" cy="3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nnovid logo in transparent PNG and vectorized SVG formats">
            <a:hlinkClick r:id="rId17"/>
            <a:extLst>
              <a:ext uri="{FF2B5EF4-FFF2-40B4-BE49-F238E27FC236}">
                <a16:creationId xmlns:a16="http://schemas.microsoft.com/office/drawing/2014/main" id="{77BEAC5B-56DB-CE9D-210B-3058D16C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068" y="4820457"/>
            <a:ext cx="1125274" cy="2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Tatari: Data Driven TV Advertising | Tatari">
            <a:hlinkClick r:id="rId19"/>
            <a:extLst>
              <a:ext uri="{FF2B5EF4-FFF2-40B4-BE49-F238E27FC236}">
                <a16:creationId xmlns:a16="http://schemas.microsoft.com/office/drawing/2014/main" id="{C3265A12-C4ED-C7B2-A058-E9C68BBA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3283" y="4801027"/>
            <a:ext cx="1194830" cy="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OAP and Flowcode Announce Strategic Partnership Creating Revolutionary  Product Suite that Connects the Offline World to Web3">
            <a:hlinkClick r:id="rId21"/>
            <a:extLst>
              <a:ext uri="{FF2B5EF4-FFF2-40B4-BE49-F238E27FC236}">
                <a16:creationId xmlns:a16="http://schemas.microsoft.com/office/drawing/2014/main" id="{2904DC2F-6C8B-1D6D-8FBC-54852ACB0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2529" y="4815269"/>
            <a:ext cx="1458995" cy="2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FCB9F75-09AD-BBDD-F1D8-A111B379A50A}"/>
              </a:ext>
            </a:extLst>
          </p:cNvPr>
          <p:cNvSpPr txBox="1"/>
          <p:nvPr/>
        </p:nvSpPr>
        <p:spPr>
          <a:xfrm>
            <a:off x="7575685" y="5976317"/>
            <a:ext cx="38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logos above to be brought directly to the corresponding company’s website</a:t>
            </a:r>
          </a:p>
        </p:txBody>
      </p:sp>
      <p:pic>
        <p:nvPicPr>
          <p:cNvPr id="1066" name="Picture 42" descr="Bitly - Wikipedia">
            <a:hlinkClick r:id="rId23"/>
            <a:extLst>
              <a:ext uri="{FF2B5EF4-FFF2-40B4-BE49-F238E27FC236}">
                <a16:creationId xmlns:a16="http://schemas.microsoft.com/office/drawing/2014/main" id="{1FB38C59-4372-7EC6-98F1-2B5D497A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568" y="5232687"/>
            <a:ext cx="792595" cy="3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Origin - Crunchbase Company Profile &amp; Funding">
            <a:hlinkClick r:id="rId25"/>
            <a:extLst>
              <a:ext uri="{FF2B5EF4-FFF2-40B4-BE49-F238E27FC236}">
                <a16:creationId xmlns:a16="http://schemas.microsoft.com/office/drawing/2014/main" id="{35D8D34F-0E3F-5B4A-044E-F0528567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678" y="5104770"/>
            <a:ext cx="482425" cy="4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Scanbuy's Latest Trend Report Reveals 94% Growth in QR Code Usage in Q1  2021 – Oneida Dispatch">
            <a:hlinkClick r:id="rId27"/>
            <a:extLst>
              <a:ext uri="{FF2B5EF4-FFF2-40B4-BE49-F238E27FC236}">
                <a16:creationId xmlns:a16="http://schemas.microsoft.com/office/drawing/2014/main" id="{02520355-3C42-65EC-2FCC-C2DD97D0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738" y="5206670"/>
            <a:ext cx="1190567" cy="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7693C-1A99-504A-5CF5-9EDD3450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87" y="2741759"/>
            <a:ext cx="1765417" cy="2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7F5E78-8F90-0BCC-07CA-7143EB01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039" y="2972311"/>
            <a:ext cx="954375" cy="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0EAC8E6-A852-7AD1-A899-E1A6DB32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87" y="5246881"/>
            <a:ext cx="1680295" cy="2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C6CC17A-F2FC-195D-2FAC-2003DC2FC4A4}"/>
              </a:ext>
            </a:extLst>
          </p:cNvPr>
          <p:cNvGrpSpPr/>
          <p:nvPr/>
        </p:nvGrpSpPr>
        <p:grpSpPr>
          <a:xfrm>
            <a:off x="297567" y="4337871"/>
            <a:ext cx="2905432" cy="908504"/>
            <a:chOff x="1054303" y="2730538"/>
            <a:chExt cx="4352626" cy="131366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BF74F9A-16D6-0C8D-69C5-31E6FDF54C1C}"/>
                </a:ext>
              </a:extLst>
            </p:cNvPr>
            <p:cNvSpPr/>
            <p:nvPr/>
          </p:nvSpPr>
          <p:spPr>
            <a:xfrm>
              <a:off x="1054303" y="2730538"/>
              <a:ext cx="4352626" cy="13136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FE335BC-F64C-6E72-211B-7639BAFE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50401" y="3190452"/>
              <a:ext cx="4207888" cy="63733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43AF88-912F-687C-0AE4-92C25A50FD68}"/>
                </a:ext>
              </a:extLst>
            </p:cNvPr>
            <p:cNvSpPr txBox="1"/>
            <p:nvPr/>
          </p:nvSpPr>
          <p:spPr>
            <a:xfrm>
              <a:off x="4250743" y="3633382"/>
              <a:ext cx="99490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6/15/23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9A2C865-7BED-A996-9D18-4D791292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81805" y="2778753"/>
              <a:ext cx="1046402" cy="4117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7E3489-A6BA-BB3B-B6A1-526D33A9871C}"/>
              </a:ext>
            </a:extLst>
          </p:cNvPr>
          <p:cNvGrpSpPr/>
          <p:nvPr/>
        </p:nvGrpSpPr>
        <p:grpSpPr>
          <a:xfrm>
            <a:off x="3551581" y="4279679"/>
            <a:ext cx="2849691" cy="1011494"/>
            <a:chOff x="3145120" y="3656798"/>
            <a:chExt cx="3269067" cy="11891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51FB415-F927-D411-BFDB-C7CFC8D5AD3F}"/>
                </a:ext>
              </a:extLst>
            </p:cNvPr>
            <p:cNvSpPr/>
            <p:nvPr/>
          </p:nvSpPr>
          <p:spPr>
            <a:xfrm>
              <a:off x="3145120" y="3656798"/>
              <a:ext cx="3269067" cy="1182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CA4C6C9-4479-5279-A4CA-63A326E55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182988" y="4038431"/>
              <a:ext cx="3163284" cy="616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FC1978-ABBA-705E-42AB-E9B5EEED3D69}"/>
                </a:ext>
              </a:extLst>
            </p:cNvPr>
            <p:cNvSpPr txBox="1"/>
            <p:nvPr/>
          </p:nvSpPr>
          <p:spPr>
            <a:xfrm>
              <a:off x="5497083" y="4584369"/>
              <a:ext cx="8222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4/19/23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23F914-4E78-AA49-F92D-4B2C598E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212681" y="3745952"/>
              <a:ext cx="878126" cy="271421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57CE19-DCE9-6390-E48A-482F4F497372}"/>
              </a:ext>
            </a:extLst>
          </p:cNvPr>
          <p:cNvSpPr/>
          <p:nvPr/>
        </p:nvSpPr>
        <p:spPr>
          <a:xfrm>
            <a:off x="1118589" y="5396293"/>
            <a:ext cx="4461660" cy="881033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Cision PR Newswire: news distribution, targeting and monitoring home">
            <a:extLst>
              <a:ext uri="{FF2B5EF4-FFF2-40B4-BE49-F238E27FC236}">
                <a16:creationId xmlns:a16="http://schemas.microsoft.com/office/drawing/2014/main" id="{A1A09A13-4544-EFDE-E584-1F32AB57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961" y="5453195"/>
            <a:ext cx="511256" cy="1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8B32899-AC13-0B05-6073-2D542ED708DC}"/>
              </a:ext>
            </a:extLst>
          </p:cNvPr>
          <p:cNvGrpSpPr/>
          <p:nvPr/>
        </p:nvGrpSpPr>
        <p:grpSpPr>
          <a:xfrm>
            <a:off x="1203960" y="5707471"/>
            <a:ext cx="4341714" cy="383318"/>
            <a:chOff x="361944" y="5365029"/>
            <a:chExt cx="4775884" cy="42164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BE95734-E903-4249-448A-B44145E57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44" y="5556448"/>
              <a:ext cx="2389625" cy="2191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F7601DE-895F-45EB-F04D-F1B0F91FC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8857" y="5554941"/>
              <a:ext cx="2428971" cy="2317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5BDC6A2-6B42-B4D6-968F-6BB22B37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714" y="5392995"/>
              <a:ext cx="2442937" cy="19420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4CDD596-7450-24A4-6B64-CAE911819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120" y="5365029"/>
              <a:ext cx="2466346" cy="23306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EB93D4-E449-A0B9-D6EA-2AE202B8D30B}"/>
              </a:ext>
            </a:extLst>
          </p:cNvPr>
          <p:cNvSpPr txBox="1"/>
          <p:nvPr/>
        </p:nvSpPr>
        <p:spPr>
          <a:xfrm>
            <a:off x="4821264" y="6054713"/>
            <a:ext cx="674720" cy="19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3/21/23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C8DC15-EE50-368C-3AA5-7ABBD844BFE6}"/>
              </a:ext>
            </a:extLst>
          </p:cNvPr>
          <p:cNvGrpSpPr/>
          <p:nvPr/>
        </p:nvGrpSpPr>
        <p:grpSpPr>
          <a:xfrm>
            <a:off x="2786657" y="2108924"/>
            <a:ext cx="3763029" cy="680826"/>
            <a:chOff x="814548" y="1828391"/>
            <a:chExt cx="4832136" cy="8831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938E77-FF8B-5AC3-80A1-5E06F969D188}"/>
                </a:ext>
              </a:extLst>
            </p:cNvPr>
            <p:cNvSpPr/>
            <p:nvPr/>
          </p:nvSpPr>
          <p:spPr>
            <a:xfrm>
              <a:off x="814548" y="1828391"/>
              <a:ext cx="4832136" cy="8831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FB51F7-A908-DB40-C879-78CE1C639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88" y="2117040"/>
              <a:ext cx="4700544" cy="4924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C0316F-BE00-950A-0FCC-845088270263}"/>
                </a:ext>
              </a:extLst>
            </p:cNvPr>
            <p:cNvSpPr txBox="1"/>
            <p:nvPr/>
          </p:nvSpPr>
          <p:spPr>
            <a:xfrm>
              <a:off x="4684652" y="2431142"/>
              <a:ext cx="904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7/12/23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48D296-5712-F69A-8290-EADB34E4A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9592" y="1893318"/>
              <a:ext cx="851596" cy="25762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9A1C1D-535C-125E-CEBD-25702D87CFFF}"/>
              </a:ext>
            </a:extLst>
          </p:cNvPr>
          <p:cNvGrpSpPr/>
          <p:nvPr/>
        </p:nvGrpSpPr>
        <p:grpSpPr>
          <a:xfrm>
            <a:off x="149152" y="1869258"/>
            <a:ext cx="2470661" cy="1140706"/>
            <a:chOff x="-4612730" y="2719700"/>
            <a:chExt cx="3617295" cy="167010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DC37CA0-0B45-5EC8-B155-2C520832640D}"/>
                </a:ext>
              </a:extLst>
            </p:cNvPr>
            <p:cNvSpPr/>
            <p:nvPr/>
          </p:nvSpPr>
          <p:spPr>
            <a:xfrm>
              <a:off x="-4612730" y="2719700"/>
              <a:ext cx="3617295" cy="16477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F1A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274A6B1-B0A5-1C4F-84E9-9FD44225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-4444316" y="3012697"/>
              <a:ext cx="3297064" cy="123528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1449CA-C9E3-84B2-C009-241B913B5C0A}"/>
                </a:ext>
              </a:extLst>
            </p:cNvPr>
            <p:cNvSpPr txBox="1"/>
            <p:nvPr/>
          </p:nvSpPr>
          <p:spPr>
            <a:xfrm>
              <a:off x="-2310597" y="4041605"/>
              <a:ext cx="1097011" cy="34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rgbClr val="201A62"/>
                  </a:solidFill>
                  <a:latin typeface="Helvetica" panose="020B0403020202020204" pitchFamily="34" charset="0"/>
                </a:rPr>
                <a:t>11/28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0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/23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B52B2515-71AF-20C4-5495-6D3AED15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85987" y="2772639"/>
              <a:ext cx="845435" cy="28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E72F825-31BE-DA66-6515-F4E26CE2F17A}"/>
              </a:ext>
            </a:extLst>
          </p:cNvPr>
          <p:cNvSpPr txBox="1"/>
          <p:nvPr/>
        </p:nvSpPr>
        <p:spPr>
          <a:xfrm>
            <a:off x="517646" y="6317264"/>
            <a:ext cx="91744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</a:t>
            </a:r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7" y="2796701"/>
            <a:ext cx="9290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Generative 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enhancing video campaign optimization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5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8932A6-E697-6EF4-5779-92B170106325}"/>
              </a:ext>
            </a:extLst>
          </p:cNvPr>
          <p:cNvSpPr txBox="1"/>
          <p:nvPr/>
        </p:nvSpPr>
        <p:spPr>
          <a:xfrm>
            <a:off x="172695" y="362505"/>
            <a:ext cx="11997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Additionally, the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impact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artificial intelligence is transforming marketing by optimizing campaign targeting and enhancing audience engagement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0E744-BEBC-4C7A-0508-EBE94D68E893}"/>
              </a:ext>
            </a:extLst>
          </p:cNvPr>
          <p:cNvSpPr>
            <a:spLocks/>
          </p:cNvSpPr>
          <p:nvPr/>
        </p:nvSpPr>
        <p:spPr>
          <a:xfrm>
            <a:off x="4175761" y="1685013"/>
            <a:ext cx="8016240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83D46-53D3-B49F-F463-DDE68BC84DB5}"/>
              </a:ext>
            </a:extLst>
          </p:cNvPr>
          <p:cNvSpPr>
            <a:spLocks/>
          </p:cNvSpPr>
          <p:nvPr/>
        </p:nvSpPr>
        <p:spPr>
          <a:xfrm>
            <a:off x="-13270" y="1686330"/>
            <a:ext cx="4179631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BB758-98F3-0FBE-6742-DF396BF0F5BE}"/>
              </a:ext>
            </a:extLst>
          </p:cNvPr>
          <p:cNvSpPr txBox="1"/>
          <p:nvPr/>
        </p:nvSpPr>
        <p:spPr>
          <a:xfrm>
            <a:off x="163295" y="3801431"/>
            <a:ext cx="382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businesses and organizations have adopted AI in at least one function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6AC80-76E0-45A0-08C1-C5FF994D7704}"/>
              </a:ext>
            </a:extLst>
          </p:cNvPr>
          <p:cNvSpPr/>
          <p:nvPr/>
        </p:nvSpPr>
        <p:spPr>
          <a:xfrm>
            <a:off x="4323137" y="2739479"/>
            <a:ext cx="2525950" cy="193798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Brand Marketers</a:t>
            </a:r>
          </a:p>
          <a:p>
            <a:br>
              <a:rPr lang="en-US" sz="1000" b="1" u="sng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to see how brands like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Amazon, Starbucks, Alibaba, Nike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and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BMW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 are using AI &amp; machine learning to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analyze data, personalize experiences, drive recommendations and optimize sales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.</a:t>
            </a:r>
            <a:endParaRPr lang="en-US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952D5-68FF-89F5-307C-3816F800E8B8}"/>
              </a:ext>
            </a:extLst>
          </p:cNvPr>
          <p:cNvSpPr/>
          <p:nvPr/>
        </p:nvSpPr>
        <p:spPr>
          <a:xfrm>
            <a:off x="6913221" y="2739477"/>
            <a:ext cx="2525950" cy="1937984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Media Agencies</a:t>
            </a:r>
          </a:p>
          <a:p>
            <a:br>
              <a:rPr lang="en-US" sz="1000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to see how media agencies like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Havas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and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 Horizon Media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are using AI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optimize their media buys, evolve their creative approaches and boost ecommerce sales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A8E52-5392-840A-2758-3F427B8D2428}"/>
              </a:ext>
            </a:extLst>
          </p:cNvPr>
          <p:cNvSpPr/>
          <p:nvPr/>
        </p:nvSpPr>
        <p:spPr>
          <a:xfrm>
            <a:off x="9503306" y="2739477"/>
            <a:ext cx="2525950" cy="1937984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Media Publishers</a:t>
            </a:r>
          </a:p>
          <a:p>
            <a:br>
              <a:rPr lang="en-US" sz="1000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to see how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Univision’s partnership </a:t>
            </a:r>
            <a:b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with </a:t>
            </a:r>
            <a:r>
              <a:rPr lang="en-US" sz="1200" b="1" err="1">
                <a:solidFill>
                  <a:schemeClr val="bg1"/>
                </a:solidFill>
                <a:latin typeface="Helvetica" panose="020B0403020202020204" pitchFamily="34" charset="0"/>
              </a:rPr>
              <a:t>Mirriad's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 AI-powered </a:t>
            </a:r>
            <a:b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in-content platform allows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brands to engage with viewers,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particularly multicultural audiences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, directly in scenes.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75E45-4300-0875-033C-B947894FAF97}"/>
              </a:ext>
            </a:extLst>
          </p:cNvPr>
          <p:cNvSpPr txBox="1"/>
          <p:nvPr/>
        </p:nvSpPr>
        <p:spPr>
          <a:xfrm>
            <a:off x="472837" y="6325050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QuantumBlack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AI by McKinsey, The State of AI in 2022, December 2022.</a:t>
            </a:r>
            <a:endParaRPr kumimoji="0" lang="en-US" sz="8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6D5AD-5381-E185-B296-B29E202EF5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30961C-F69F-5125-5DCC-0E5260365E9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7A9A-2474-3EF1-09A0-EB0911D5604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19FB0-7BB8-7BC6-4A09-EAFE5A5FDD20}"/>
              </a:ext>
            </a:extLst>
          </p:cNvPr>
          <p:cNvSpPr txBox="1"/>
          <p:nvPr/>
        </p:nvSpPr>
        <p:spPr>
          <a:xfrm>
            <a:off x="4493467" y="2208596"/>
            <a:ext cx="7380828" cy="37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1B1464"/>
                </a:solidFill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marketers, agencies and publishers using AI &amp; ML?</a:t>
            </a:r>
            <a:endParaRPr lang="en-US" sz="1800">
              <a:solidFill>
                <a:srgbClr val="1B14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61AC5-BF92-360E-B4F0-6C40C8BBC277}"/>
              </a:ext>
            </a:extLst>
          </p:cNvPr>
          <p:cNvSpPr txBox="1"/>
          <p:nvPr/>
        </p:nvSpPr>
        <p:spPr>
          <a:xfrm>
            <a:off x="141314" y="2878101"/>
            <a:ext cx="387046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89DE2-0876-85EB-3C79-72B09C1F2CCF}"/>
              </a:ext>
            </a:extLst>
          </p:cNvPr>
          <p:cNvSpPr txBox="1"/>
          <p:nvPr/>
        </p:nvSpPr>
        <p:spPr>
          <a:xfrm>
            <a:off x="4688098" y="5276585"/>
            <a:ext cx="6829452" cy="276999"/>
          </a:xfrm>
          <a:prstGeom prst="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1200" b="1" i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‘Untangling Terminology within Generative AI &amp; Machine Learning’</a:t>
            </a:r>
            <a:r>
              <a:rPr lang="en-US" sz="1200" b="1" i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6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4552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As marketers embrace innovative strategies, remember these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85C8A-1F13-CEA5-4BA7-10D85091C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4EC462-22DF-9AB2-C469-F33FA9BDBB25}"/>
              </a:ext>
            </a:extLst>
          </p:cNvPr>
          <p:cNvSpPr/>
          <p:nvPr/>
        </p:nvSpPr>
        <p:spPr>
          <a:xfrm>
            <a:off x="5797346" y="969977"/>
            <a:ext cx="6102906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Innovate.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marketers aim to captivate audiences and optimize their campaigns to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drive business growth, utilizing creative targeting solutions and ad formats are valuable strategies to build a competitive advantage.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800" b="1" i="1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Advocate.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By partnering with trusted media partners, marketers can ensure that modern campaigns run where they are planned to and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in front of the right audience.</a:t>
            </a:r>
          </a:p>
          <a:p>
            <a:pPr>
              <a:defRPr/>
            </a:pPr>
            <a:endParaRPr lang="en-US" sz="280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Inquire.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Implementing and testing new strategies can be complex. Demand</a:t>
            </a: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transparent answers from media partners to ensure you get what you paid for.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E62D-A5BE-1F31-A762-C3630388B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BB5A-9C78-30E5-18C4-F5AFC3B28E5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D4D6A-00D8-A914-25E5-F1AB3AD48E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E645E4-BF55-9ACA-1E5F-5254ACF68A11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527250-0D57-440F-78BE-7B6D975BB15B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89C8B-A8A4-C220-6279-DEB22F1D638C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6D1CB6-D187-3CC5-F7F7-3110B10B858E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58C42-4A36-28D9-0F89-E8E40B8CA79B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73620" y="343043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embracing innovative strategies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marketers need to uphold audience trust, keep media partners accountable and demand full transparency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75D8E-BBB1-A881-FE5D-0C999904FF7F}"/>
              </a:ext>
            </a:extLst>
          </p:cNvPr>
          <p:cNvSpPr/>
          <p:nvPr/>
        </p:nvSpPr>
        <p:spPr>
          <a:xfrm>
            <a:off x="451949" y="6357756"/>
            <a:ext cx="11288101" cy="116185"/>
          </a:xfrm>
          <a:prstGeom prst="roundRect">
            <a:avLst>
              <a:gd name="adj" fmla="val 42715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526A0D-D1A0-274D-08D1-BFAABD1F8FD9}"/>
              </a:ext>
            </a:extLst>
          </p:cNvPr>
          <p:cNvSpPr/>
          <p:nvPr/>
        </p:nvSpPr>
        <p:spPr>
          <a:xfrm>
            <a:off x="451949" y="6357756"/>
            <a:ext cx="11288101" cy="116185"/>
          </a:xfrm>
          <a:prstGeom prst="roundRect">
            <a:avLst>
              <a:gd name="adj" fmla="val 42715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386D72-0720-29D4-7DAC-406142BA7B3F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D76D-125D-448E-D29D-6CE5E371B3C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26CFA8-85F6-CA32-F8DF-7B33333801AC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70EEC-DC89-23C1-DD53-0CA2E78164D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DDDDC0-0E68-0F7E-91FA-97486919B9EC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45958-06A4-69E8-7183-FD7790D27A85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33" name="Picture 32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3A217B04-4A05-4EEE-C291-9E7070802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35" name="Picture 34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ED2CCC28-0AD8-31CD-91F5-16D7B05B09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36" name="Picture 35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FC222074-F07C-8431-3AB3-1A90FF582D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B7CBFA4-7269-4B00-C380-F28DA22ABD8A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B0A3F-AFE4-F209-C8D1-2C37E2664E22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8F66E0D5-205B-F870-7F2B-1C1D0D56A369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FreeWheel Council for Premium</a:t>
            </a: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Video’s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90286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79784" y="3671961"/>
            <a:ext cx="5637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17414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573C8-DFF6-A0C3-F12D-657A46B5D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1D5BAD1-7F10-C4BC-8DE2-7A44421D46CC}"/>
              </a:ext>
            </a:extLst>
          </p:cNvPr>
          <p:cNvGrpSpPr/>
          <p:nvPr/>
        </p:nvGrpSpPr>
        <p:grpSpPr>
          <a:xfrm>
            <a:off x="3146341" y="2740452"/>
            <a:ext cx="2304376" cy="743751"/>
            <a:chOff x="289383" y="1784888"/>
            <a:chExt cx="2304376" cy="743751"/>
          </a:xfrm>
        </p:grpSpPr>
        <p:sp>
          <p:nvSpPr>
            <p:cNvPr id="61" name="TextBox 60">
              <a:hlinkClick r:id="rId5"/>
              <a:extLst>
                <a:ext uri="{FF2B5EF4-FFF2-40B4-BE49-F238E27FC236}">
                  <a16:creationId xmlns:a16="http://schemas.microsoft.com/office/drawing/2014/main" id="{3F35F230-5558-7438-F50B-EDCCCBBFB8BE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hlinkClick r:id="rId5"/>
              <a:extLst>
                <a:ext uri="{FF2B5EF4-FFF2-40B4-BE49-F238E27FC236}">
                  <a16:creationId xmlns:a16="http://schemas.microsoft.com/office/drawing/2014/main" id="{06F6941D-16AC-D610-380D-E3AA59C576ED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0E96CE-19DD-DFA6-1412-0CDBC61262DE}"/>
              </a:ext>
            </a:extLst>
          </p:cNvPr>
          <p:cNvGrpSpPr/>
          <p:nvPr/>
        </p:nvGrpSpPr>
        <p:grpSpPr>
          <a:xfrm>
            <a:off x="290286" y="2740452"/>
            <a:ext cx="2257499" cy="744993"/>
            <a:chOff x="198561" y="542425"/>
            <a:chExt cx="1745420" cy="74499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BFCCD38-CD4E-E456-E7FD-6205E64E7BCA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69393C-2543-B5CB-4594-9A1A880FF2A5}"/>
                </a:ext>
              </a:extLst>
            </p:cNvPr>
            <p:cNvSpPr txBox="1"/>
            <p:nvPr/>
          </p:nvSpPr>
          <p:spPr>
            <a:xfrm>
              <a:off x="198562" y="856531"/>
              <a:ext cx="1745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reedk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972369-A46E-BFF5-5CC7-330AF5DF00B0}"/>
              </a:ext>
            </a:extLst>
          </p:cNvPr>
          <p:cNvGrpSpPr/>
          <p:nvPr/>
        </p:nvGrpSpPr>
        <p:grpSpPr>
          <a:xfrm>
            <a:off x="290286" y="752931"/>
            <a:ext cx="3046257" cy="744993"/>
            <a:chOff x="2529807" y="560359"/>
            <a:chExt cx="1962494" cy="744993"/>
          </a:xfrm>
        </p:grpSpPr>
        <p:sp>
          <p:nvSpPr>
            <p:cNvPr id="39" name="TextBox 38">
              <a:hlinkClick r:id="rId5"/>
              <a:extLst>
                <a:ext uri="{FF2B5EF4-FFF2-40B4-BE49-F238E27FC236}">
                  <a16:creationId xmlns:a16="http://schemas.microsoft.com/office/drawing/2014/main" id="{22EB1D07-C3F3-327E-DA8E-39B9F3846CF3}"/>
                </a:ext>
              </a:extLst>
            </p:cNvPr>
            <p:cNvSpPr txBox="1"/>
            <p:nvPr/>
          </p:nvSpPr>
          <p:spPr>
            <a:xfrm>
              <a:off x="2529808" y="560359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04569E-EF25-4B16-0773-4299B332E775}"/>
                </a:ext>
              </a:extLst>
            </p:cNvPr>
            <p:cNvSpPr txBox="1"/>
            <p:nvPr/>
          </p:nvSpPr>
          <p:spPr>
            <a:xfrm>
              <a:off x="2529807" y="874465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FDADD69-982E-6868-3566-2F86BD3D937B}"/>
              </a:ext>
            </a:extLst>
          </p:cNvPr>
          <p:cNvGrpSpPr/>
          <p:nvPr/>
        </p:nvGrpSpPr>
        <p:grpSpPr>
          <a:xfrm>
            <a:off x="3146341" y="752931"/>
            <a:ext cx="2433585" cy="744993"/>
            <a:chOff x="2529807" y="542425"/>
            <a:chExt cx="1962494" cy="744993"/>
          </a:xfrm>
        </p:grpSpPr>
        <p:sp>
          <p:nvSpPr>
            <p:cNvPr id="67" name="TextBox 66">
              <a:hlinkClick r:id="rId5"/>
              <a:extLst>
                <a:ext uri="{FF2B5EF4-FFF2-40B4-BE49-F238E27FC236}">
                  <a16:creationId xmlns:a16="http://schemas.microsoft.com/office/drawing/2014/main" id="{6CE0137F-BC08-A480-D789-DA8B4FC91FD9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54391E-66C5-7689-D3F0-010E970AB8BD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Measurement Solutions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b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enjaminv@thevab.com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96407C-6EE7-78BE-B0CA-891B70699976}"/>
              </a:ext>
            </a:extLst>
          </p:cNvPr>
          <p:cNvGrpSpPr/>
          <p:nvPr/>
        </p:nvGrpSpPr>
        <p:grpSpPr>
          <a:xfrm>
            <a:off x="3146341" y="1733559"/>
            <a:ext cx="2868282" cy="771258"/>
            <a:chOff x="198562" y="516160"/>
            <a:chExt cx="2217655" cy="771258"/>
          </a:xfrm>
        </p:grpSpPr>
        <p:sp>
          <p:nvSpPr>
            <p:cNvPr id="5" name="TextBox 4">
              <a:hlinkClick r:id="rId5"/>
              <a:extLst>
                <a:ext uri="{FF2B5EF4-FFF2-40B4-BE49-F238E27FC236}">
                  <a16:creationId xmlns:a16="http://schemas.microsoft.com/office/drawing/2014/main" id="{06ED456A-9181-5C4C-9CF2-9930FE27DE7A}"/>
                </a:ext>
              </a:extLst>
            </p:cNvPr>
            <p:cNvSpPr txBox="1"/>
            <p:nvPr/>
          </p:nvSpPr>
          <p:spPr>
            <a:xfrm>
              <a:off x="204150" y="516160"/>
              <a:ext cx="13225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B02FC4-A4CB-3491-1F10-5F2889159259}"/>
                </a:ext>
              </a:extLst>
            </p:cNvPr>
            <p:cNvSpPr txBox="1"/>
            <p:nvPr/>
          </p:nvSpPr>
          <p:spPr>
            <a:xfrm>
              <a:off x="198562" y="856531"/>
              <a:ext cx="2217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56E5EE-F120-D5CC-1DEF-6DB28E30768F}"/>
              </a:ext>
            </a:extLst>
          </p:cNvPr>
          <p:cNvGrpSpPr/>
          <p:nvPr/>
        </p:nvGrpSpPr>
        <p:grpSpPr>
          <a:xfrm>
            <a:off x="290286" y="1733559"/>
            <a:ext cx="2790727" cy="744993"/>
            <a:chOff x="2529807" y="542425"/>
            <a:chExt cx="2250501" cy="744993"/>
          </a:xfrm>
        </p:grpSpPr>
        <p:sp>
          <p:nvSpPr>
            <p:cNvPr id="70" name="TextBox 69">
              <a:hlinkClick r:id="rId5"/>
              <a:extLst>
                <a:ext uri="{FF2B5EF4-FFF2-40B4-BE49-F238E27FC236}">
                  <a16:creationId xmlns:a16="http://schemas.microsoft.com/office/drawing/2014/main" id="{2E375571-E240-0124-EE85-606AB585751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CC74DAB-8D3E-4779-7FB4-5685077DB442}"/>
                </a:ext>
              </a:extLst>
            </p:cNvPr>
            <p:cNvSpPr txBox="1"/>
            <p:nvPr/>
          </p:nvSpPr>
          <p:spPr>
            <a:xfrm>
              <a:off x="2529807" y="856531"/>
              <a:ext cx="22505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F3D68DB2-E973-31A1-1FD0-4D240F720B6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86" y="590320"/>
            <a:ext cx="2071440" cy="11702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38" name="TextBox 37">
            <a:hlinkClick r:id="rId6"/>
            <a:extLst>
              <a:ext uri="{FF2B5EF4-FFF2-40B4-BE49-F238E27FC236}">
                <a16:creationId xmlns:a16="http://schemas.microsoft.com/office/drawing/2014/main" id="{9552D464-2E69-82E7-AB23-34439B9BE068}"/>
              </a:ext>
            </a:extLst>
          </p:cNvPr>
          <p:cNvSpPr txBox="1"/>
          <p:nvPr/>
        </p:nvSpPr>
        <p:spPr>
          <a:xfrm>
            <a:off x="9294114" y="1783376"/>
            <a:ext cx="2164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Brands and Agencies are Increasing Their Adoption of Audience-Based TV Buying</a:t>
            </a:r>
          </a:p>
        </p:txBody>
      </p:sp>
      <p:sp>
        <p:nvSpPr>
          <p:cNvPr id="27" name="TextBox 26">
            <a:hlinkClick r:id="rId9"/>
            <a:extLst>
              <a:ext uri="{FF2B5EF4-FFF2-40B4-BE49-F238E27FC236}">
                <a16:creationId xmlns:a16="http://schemas.microsoft.com/office/drawing/2014/main" id="{1E693D78-A349-ABDE-39CB-442F93873888}"/>
              </a:ext>
            </a:extLst>
          </p:cNvPr>
          <p:cNvSpPr txBox="1"/>
          <p:nvPr/>
        </p:nvSpPr>
        <p:spPr>
          <a:xfrm>
            <a:off x="6590335" y="1783376"/>
            <a:ext cx="2164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Unlocking Brand Growth with Audience-Based Buying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Fresh Look at How Marketers are Adopting Innovative TV Strategies </a:t>
            </a:r>
          </a:p>
        </p:txBody>
      </p:sp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31A278EA-FDEC-7DD5-6973-93DE3ACF07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2" y="590320"/>
            <a:ext cx="2080511" cy="117028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1" name="TextBox 40">
            <a:hlinkClick r:id="rId11"/>
            <a:extLst>
              <a:ext uri="{FF2B5EF4-FFF2-40B4-BE49-F238E27FC236}">
                <a16:creationId xmlns:a16="http://schemas.microsoft.com/office/drawing/2014/main" id="{FB6AD36F-8427-A4CB-1AAF-B230AA3035F6}"/>
              </a:ext>
            </a:extLst>
          </p:cNvPr>
          <p:cNvSpPr txBox="1"/>
          <p:nvPr/>
        </p:nvSpPr>
        <p:spPr>
          <a:xfrm>
            <a:off x="9056520" y="3747490"/>
            <a:ext cx="26397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Generative AI &amp; Machine 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201A62"/>
                </a:solidFill>
                <a:latin typeface="Helvetica" panose="020B0403020202020204" pitchFamily="34" charset="0"/>
              </a:rPr>
              <a:t>Clarifying Market Topics &amp; Terms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8" name="Picture 47">
            <a:hlinkClick r:id="rId11"/>
            <a:extLst>
              <a:ext uri="{FF2B5EF4-FFF2-40B4-BE49-F238E27FC236}">
                <a16:creationId xmlns:a16="http://schemas.microsoft.com/office/drawing/2014/main" id="{D8054400-AA84-8867-732C-D1FCCC7401E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791" y="2553295"/>
            <a:ext cx="2003231" cy="117705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49" name="Picture 48">
            <a:hlinkClick r:id="rId13"/>
            <a:extLst>
              <a:ext uri="{FF2B5EF4-FFF2-40B4-BE49-F238E27FC236}">
                <a16:creationId xmlns:a16="http://schemas.microsoft.com/office/drawing/2014/main" id="{1D0DDD64-E0F1-DF78-0DFC-AE46BDAAA66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5" y="2553295"/>
            <a:ext cx="2080505" cy="117028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0" name="TextBox 49">
            <a:hlinkClick r:id="rId13"/>
            <a:extLst>
              <a:ext uri="{FF2B5EF4-FFF2-40B4-BE49-F238E27FC236}">
                <a16:creationId xmlns:a16="http://schemas.microsoft.com/office/drawing/2014/main" id="{6040968F-B783-986B-06FB-C2E886A2C528}"/>
              </a:ext>
            </a:extLst>
          </p:cNvPr>
          <p:cNvSpPr txBox="1"/>
          <p:nvPr/>
        </p:nvSpPr>
        <p:spPr>
          <a:xfrm>
            <a:off x="6590335" y="3747490"/>
            <a:ext cx="2164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Shortening the Path to Purchase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New Opportunities in Shoppable TV are Igniting Viewer Engagement and Brand Performance</a:t>
            </a:r>
          </a:p>
        </p:txBody>
      </p:sp>
      <p:pic>
        <p:nvPicPr>
          <p:cNvPr id="51" name="Picture 50">
            <a:hlinkClick r:id="rId15"/>
            <a:extLst>
              <a:ext uri="{FF2B5EF4-FFF2-40B4-BE49-F238E27FC236}">
                <a16:creationId xmlns:a16="http://schemas.microsoft.com/office/drawing/2014/main" id="{A7B58A09-5454-4763-2A6C-9B7D9BF6BBB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154" y="4502022"/>
            <a:ext cx="2080505" cy="117028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2" name="TextBox 51">
            <a:hlinkClick r:id="rId15"/>
            <a:extLst>
              <a:ext uri="{FF2B5EF4-FFF2-40B4-BE49-F238E27FC236}">
                <a16:creationId xmlns:a16="http://schemas.microsoft.com/office/drawing/2014/main" id="{98743084-3A2A-8A26-F4C6-CF1FC943D550}"/>
              </a:ext>
            </a:extLst>
          </p:cNvPr>
          <p:cNvSpPr txBox="1"/>
          <p:nvPr/>
        </p:nvSpPr>
        <p:spPr>
          <a:xfrm>
            <a:off x="9294114" y="5692902"/>
            <a:ext cx="216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What’s the Deal with What’s Next in Measurement?</a:t>
            </a:r>
          </a:p>
        </p:txBody>
      </p:sp>
      <p:pic>
        <p:nvPicPr>
          <p:cNvPr id="8" name="Picture 7">
            <a:hlinkClick r:id="rId17"/>
            <a:extLst>
              <a:ext uri="{FF2B5EF4-FFF2-40B4-BE49-F238E27FC236}">
                <a16:creationId xmlns:a16="http://schemas.microsoft.com/office/drawing/2014/main" id="{CF7CF661-1C5B-0DE4-2227-E8078A8D6C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373" y="4502022"/>
            <a:ext cx="2080508" cy="117857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0" name="TextBox 9">
            <a:hlinkClick r:id="rId17"/>
            <a:extLst>
              <a:ext uri="{FF2B5EF4-FFF2-40B4-BE49-F238E27FC236}">
                <a16:creationId xmlns:a16="http://schemas.microsoft.com/office/drawing/2014/main" id="{1E469464-5EAE-E66C-E576-51E45BE6E7D7}"/>
              </a:ext>
            </a:extLst>
          </p:cNvPr>
          <p:cNvSpPr txBox="1"/>
          <p:nvPr/>
        </p:nvSpPr>
        <p:spPr>
          <a:xfrm>
            <a:off x="6590335" y="5692902"/>
            <a:ext cx="216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What’s the Deal with Engagement?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6923C-1B4B-B3CA-A4DE-2DE008E8637A}"/>
              </a:ext>
            </a:extLst>
          </p:cNvPr>
          <p:cNvSpPr txBox="1"/>
          <p:nvPr/>
        </p:nvSpPr>
        <p:spPr>
          <a:xfrm>
            <a:off x="184962" y="4955809"/>
            <a:ext cx="579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Audience-Based Buying Insights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data, insights, key takeaways and real-world examples to help you execute your buys confidently and successfully.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touchscreen device&#10;&#10;Description automatically generated">
            <a:extLst>
              <a:ext uri="{FF2B5EF4-FFF2-40B4-BE49-F238E27FC236}">
                <a16:creationId xmlns:a16="http://schemas.microsoft.com/office/drawing/2014/main" id="{345DC2E9-CC3B-2428-9C2F-342152519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9897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2214A-6794-3707-AB1B-E9761FA1AE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4DFCF4-1702-B0FB-7967-B2260639A2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7E9E5-B62F-A686-207D-B9EAAC281BD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D26BC-11CB-5174-9442-BEEBB03DE4C9}"/>
              </a:ext>
            </a:extLst>
          </p:cNvPr>
          <p:cNvSpPr txBox="1"/>
          <p:nvPr/>
        </p:nvSpPr>
        <p:spPr>
          <a:xfrm>
            <a:off x="5083137" y="239071"/>
            <a:ext cx="647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Marketing Success Strategy #3: Embrace Innovation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DA3D0-6908-1751-9CF8-7368CC894412}"/>
              </a:ext>
            </a:extLst>
          </p:cNvPr>
          <p:cNvSpPr txBox="1"/>
          <p:nvPr/>
        </p:nvSpPr>
        <p:spPr>
          <a:xfrm>
            <a:off x="5083137" y="1407287"/>
            <a:ext cx="6479971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this important?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Being agile in how to precisely target and engage audiences</a:t>
            </a:r>
            <a:r>
              <a:rPr lang="en-US" sz="1600" dirty="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using solutions like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audience-based buying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interactive &amp; shoppable TV ads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generative AI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allows marketers to quickly adapt to emerging technologies and gain a competitive advantage through fresh and innovative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does it matter in 2024?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variety of innovative multiscreen TV ad formats, technologies and applications designed to boost engagement and inspire consumer action are available for brands to explore, test and integrate into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video campaign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proactive approach ensures that marketers are not only keeping pace with the current marketplace but also anticipating future shifts, securing their position as industry leaders.</a:t>
            </a:r>
          </a:p>
        </p:txBody>
      </p:sp>
    </p:spTree>
    <p:extLst>
      <p:ext uri="{BB962C8B-B14F-4D97-AF65-F5344CB8AC3E}">
        <p14:creationId xmlns:p14="http://schemas.microsoft.com/office/powerpoint/2010/main" val="148519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61F20-EBFB-FA5E-81D4-365BB765AABC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1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F9DAAB-A1FD-9EF1-0BB7-F4059FDF7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73107"/>
              </p:ext>
            </p:extLst>
          </p:nvPr>
        </p:nvGraphicFramePr>
        <p:xfrm>
          <a:off x="173620" y="2115873"/>
          <a:ext cx="7994721" cy="363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08C9CCB-466F-0B21-08C7-216C7F5B2023}"/>
              </a:ext>
            </a:extLst>
          </p:cNvPr>
          <p:cNvSpPr txBox="1">
            <a:spLocks/>
          </p:cNvSpPr>
          <p:nvPr/>
        </p:nvSpPr>
        <p:spPr>
          <a:xfrm>
            <a:off x="503714" y="6271774"/>
            <a:ext cx="11702502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The Myers Report /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MediaVillage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Education Foundation / American Association of Advertising Agencies (4A’s), based on survey of 3,400 agency professionals in July / August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F465F-E8CD-1D31-D69E-4CEB5EF40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9999D-0F72-6734-6077-330BB4905DE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226D8-7F4D-5080-8936-ED9E06CCE1A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071B1-4B0D-7D48-F1C5-F0B43345741D}"/>
              </a:ext>
            </a:extLst>
          </p:cNvPr>
          <p:cNvSpPr/>
          <p:nvPr/>
        </p:nvSpPr>
        <p:spPr>
          <a:xfrm>
            <a:off x="173620" y="365605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Marketers are looking for innovation in the form of customizable targeting, creative partnerships and innovative ad formats to drive their KPIs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 descr="A person and person watching television&#10;&#10;Description automatically generated">
            <a:extLst>
              <a:ext uri="{FF2B5EF4-FFF2-40B4-BE49-F238E27FC236}">
                <a16:creationId xmlns:a16="http://schemas.microsoft.com/office/drawing/2014/main" id="{304515F4-E7A0-589A-CFCD-1EFF09CFA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369" y="1685469"/>
            <a:ext cx="4179631" cy="3985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66C04-8718-31B0-7B65-6A1A532067A8}"/>
              </a:ext>
            </a:extLst>
          </p:cNvPr>
          <p:cNvSpPr txBox="1"/>
          <p:nvPr/>
        </p:nvSpPr>
        <p:spPr>
          <a:xfrm>
            <a:off x="77821" y="1777319"/>
            <a:ext cx="7934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Five Factors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Innovation &amp; Creativity in Advertising-Supported Media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4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7D44A28-3BE9-4DC4-A9E5-8C1E66A9FB21}"/>
              </a:ext>
            </a:extLst>
          </p:cNvPr>
          <p:cNvSpPr txBox="1">
            <a:spLocks/>
          </p:cNvSpPr>
          <p:nvPr/>
        </p:nvSpPr>
        <p:spPr>
          <a:xfrm>
            <a:off x="483207" y="5967622"/>
            <a:ext cx="11702502" cy="6081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/ Spectrum Reach / Advertiser Perceptions ‘Audience-Based Buying Survey,’ February 2023, fielded 1/ 11 – 1/27/23 (n=210). Survey base: Advertising decision-makers who are involved in buying or planning digital video, cable / broadcast TV, or advanced TV. Q15. Please rank the 3 most important priorities for your [companies/main client’s] video campaigns (Rank 1-3; 1 = most important). Base = Total Respondents.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Unlocking Brand Growth with Audience-Based Buying’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</a:t>
            </a:r>
            <a:r>
              <a:rPr kumimoji="0" lang="en-US" sz="8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kumimoji="0" lang="en-US" sz="800" b="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Comcast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What is Premium Video: Redefining what it Means to be Premium in Advertising,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November 2023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. Reflects respondents who said audience engagement / targeting capabilities are ‘important’ or ‘very important’.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72694" y="377794"/>
            <a:ext cx="12019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a focus on ‘reaching the right audience,’ engagement and targeting capabilities are the most important factors for marketers’ video campaigns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7743B-C4E1-D5CB-7F61-D76D7D237F56}"/>
              </a:ext>
            </a:extLst>
          </p:cNvPr>
          <p:cNvSpPr>
            <a:spLocks/>
          </p:cNvSpPr>
          <p:nvPr/>
        </p:nvSpPr>
        <p:spPr>
          <a:xfrm>
            <a:off x="-3871" y="1686330"/>
            <a:ext cx="4179631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00B6C-C88F-3853-FC5E-56D9378F06A0}"/>
              </a:ext>
            </a:extLst>
          </p:cNvPr>
          <p:cNvSpPr txBox="1"/>
          <p:nvPr/>
        </p:nvSpPr>
        <p:spPr>
          <a:xfrm>
            <a:off x="172694" y="3801431"/>
            <a:ext cx="38265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 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#1 priority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marketers’ video campaigns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Helvetica" panose="020B0403020202020204" pitchFamily="34" charset="0"/>
              </a:rPr>
              <a:t>(61% of marketers rank it as #1)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8A837EA-3B16-F9CA-84EC-1C821D1373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12" y="2026148"/>
            <a:ext cx="1435465" cy="1435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57CE9A-458A-7C34-2912-3C77D2D76D6D}"/>
              </a:ext>
            </a:extLst>
          </p:cNvPr>
          <p:cNvSpPr>
            <a:spLocks/>
          </p:cNvSpPr>
          <p:nvPr/>
        </p:nvSpPr>
        <p:spPr>
          <a:xfrm>
            <a:off x="4175761" y="1685013"/>
            <a:ext cx="8016240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EFD15-D8F8-B57B-9553-1578685E1702}"/>
              </a:ext>
            </a:extLst>
          </p:cNvPr>
          <p:cNvSpPr txBox="1"/>
          <p:nvPr/>
        </p:nvSpPr>
        <p:spPr>
          <a:xfrm>
            <a:off x="4257452" y="1695883"/>
            <a:ext cx="7934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important are the following factors when buying premium video inventory?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responded important / very important*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23AEBE-FD92-DD16-959A-ADBF2256D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068002"/>
              </p:ext>
            </p:extLst>
          </p:nvPr>
        </p:nvGraphicFramePr>
        <p:xfrm>
          <a:off x="4353250" y="2259609"/>
          <a:ext cx="7734967" cy="331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117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02F5-6DE2-3388-ED93-560B47DC05B4}"/>
              </a:ext>
            </a:extLst>
          </p:cNvPr>
          <p:cNvSpPr/>
          <p:nvPr/>
        </p:nvSpPr>
        <p:spPr>
          <a:xfrm>
            <a:off x="132891" y="417490"/>
            <a:ext cx="11481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harnessing a variety of innovative solutions to enrich their engagement among best customer prospects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0AEA1B-2FDE-48F0-8866-DD87656141A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C077D-5571-2E94-22C1-4F1083DC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5073860-E266-D7CF-FD4A-FA88390BD7C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024EC-F18D-09AC-550E-D6E4FF84866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0F899F-B05F-21B4-D51E-02D2AA683CAF}"/>
              </a:ext>
            </a:extLst>
          </p:cNvPr>
          <p:cNvSpPr/>
          <p:nvPr/>
        </p:nvSpPr>
        <p:spPr>
          <a:xfrm>
            <a:off x="8461848" y="2360966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F9AB52-B237-3A1E-D28A-2E7CAB8E62AC}"/>
              </a:ext>
            </a:extLst>
          </p:cNvPr>
          <p:cNvSpPr/>
          <p:nvPr/>
        </p:nvSpPr>
        <p:spPr>
          <a:xfrm>
            <a:off x="4469948" y="2359466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7C8A22-6CC8-0C29-1F06-08BA8EC971F2}"/>
              </a:ext>
            </a:extLst>
          </p:cNvPr>
          <p:cNvSpPr/>
          <p:nvPr/>
        </p:nvSpPr>
        <p:spPr>
          <a:xfrm>
            <a:off x="478048" y="2359920"/>
            <a:ext cx="3252104" cy="3721417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7D0F3-36F7-8875-9B22-7E79D4B54E03}"/>
              </a:ext>
            </a:extLst>
          </p:cNvPr>
          <p:cNvSpPr txBox="1"/>
          <p:nvPr/>
        </p:nvSpPr>
        <p:spPr>
          <a:xfrm>
            <a:off x="8456688" y="4961496"/>
            <a:ext cx="325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Generative AI</a:t>
            </a:r>
            <a:endParaRPr lang="en-US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253CA-C1F5-71DC-ECAB-7E01A10652A2}"/>
              </a:ext>
            </a:extLst>
          </p:cNvPr>
          <p:cNvSpPr txBox="1"/>
          <p:nvPr/>
        </p:nvSpPr>
        <p:spPr>
          <a:xfrm>
            <a:off x="4469948" y="4961496"/>
            <a:ext cx="324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Interactive &amp; Shoppable </a:t>
            </a:r>
            <a:b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B9681-8064-CE70-8234-AF99296265F5}"/>
              </a:ext>
            </a:extLst>
          </p:cNvPr>
          <p:cNvSpPr txBox="1"/>
          <p:nvPr/>
        </p:nvSpPr>
        <p:spPr>
          <a:xfrm>
            <a:off x="480602" y="4961496"/>
            <a:ext cx="324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Audience-Based Buying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446B8-DCCC-E864-C2B3-5DC3D098DEAF}"/>
              </a:ext>
            </a:extLst>
          </p:cNvPr>
          <p:cNvSpPr txBox="1"/>
          <p:nvPr/>
        </p:nvSpPr>
        <p:spPr>
          <a:xfrm>
            <a:off x="0" y="1827622"/>
            <a:ext cx="12192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Examples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Innovative Strategies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B991C1-E124-DC0A-9CAE-C126E338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48" y="2725800"/>
            <a:ext cx="1879983" cy="1879983"/>
          </a:xfrm>
          <a:prstGeom prst="rect">
            <a:avLst/>
          </a:prstGeom>
        </p:spPr>
      </p:pic>
      <p:pic>
        <p:nvPicPr>
          <p:cNvPr id="27" name="Picture 26" descr="A pink hand with a white circle&#10;&#10;Description automatically generated">
            <a:extLst>
              <a:ext uri="{FF2B5EF4-FFF2-40B4-BE49-F238E27FC236}">
                <a16:creationId xmlns:a16="http://schemas.microsoft.com/office/drawing/2014/main" id="{BFBDEDEB-3202-AE47-A46C-6F95770AA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08" y="2725800"/>
            <a:ext cx="1879983" cy="1879983"/>
          </a:xfrm>
          <a:prstGeom prst="rect">
            <a:avLst/>
          </a:prstGeom>
        </p:spPr>
      </p:pic>
      <p:pic>
        <p:nvPicPr>
          <p:cNvPr id="31" name="Picture 30" descr="A blue arrow in a target&#10;&#10;Description automatically generated">
            <a:extLst>
              <a:ext uri="{FF2B5EF4-FFF2-40B4-BE49-F238E27FC236}">
                <a16:creationId xmlns:a16="http://schemas.microsoft.com/office/drawing/2014/main" id="{00AC123C-C70D-FE49-91C4-5928FA126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63" y="2811253"/>
            <a:ext cx="1709075" cy="17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7" y="2796701"/>
            <a:ext cx="8716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implementing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audience-based buying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improve the </a:t>
            </a:r>
            <a:r>
              <a:rPr lang="en-US" sz="2800">
                <a:solidFill>
                  <a:srgbClr val="1B1464"/>
                </a:solidFill>
                <a:latin typeface="Helvetica" pitchFamily="2" charset="0"/>
              </a:rPr>
              <a:t>effectiveness of their multiscreen TV campaigns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9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53238" y="357644"/>
            <a:ext cx="117336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Four out of ten marketers are now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using audience-based buying as a key part of their multiscreen TV strategy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4FBF6-56EF-350A-8F1E-F89BC57F9197}"/>
              </a:ext>
            </a:extLst>
          </p:cNvPr>
          <p:cNvSpPr/>
          <p:nvPr/>
        </p:nvSpPr>
        <p:spPr>
          <a:xfrm>
            <a:off x="6780172" y="1685407"/>
            <a:ext cx="5415280" cy="4403958"/>
          </a:xfrm>
          <a:prstGeom prst="rect">
            <a:avLst/>
          </a:prstGeom>
          <a:solidFill>
            <a:srgbClr val="1B1464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DF39F-3B5F-1CA1-B13F-FFCFA3BAFFDD}"/>
              </a:ext>
            </a:extLst>
          </p:cNvPr>
          <p:cNvSpPr/>
          <p:nvPr/>
        </p:nvSpPr>
        <p:spPr>
          <a:xfrm>
            <a:off x="-3046" y="1685407"/>
            <a:ext cx="6775709" cy="4403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579E9-CE88-68EA-9BD1-80BB3C86F5F6}"/>
              </a:ext>
            </a:extLst>
          </p:cNvPr>
          <p:cNvSpPr txBox="1"/>
          <p:nvPr/>
        </p:nvSpPr>
        <p:spPr>
          <a:xfrm>
            <a:off x="544248" y="2644865"/>
            <a:ext cx="5700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refers to the practice of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segmenting viewers beyond traditional demographics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target a group of consumers based 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behavioral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attitudinal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lifestyle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and/or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transactional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CC427-A0BB-21BE-5480-42EF8A47459D}"/>
              </a:ext>
            </a:extLst>
          </p:cNvPr>
          <p:cNvSpPr txBox="1"/>
          <p:nvPr/>
        </p:nvSpPr>
        <p:spPr>
          <a:xfrm>
            <a:off x="8230212" y="2582988"/>
            <a:ext cx="2441695" cy="144655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39%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46D45B7-9503-0EE5-AF55-49D7D96241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635" y="1767387"/>
            <a:ext cx="964849" cy="964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6D16EA-78CF-8FBC-7408-6B3C00BE9D30}"/>
              </a:ext>
            </a:extLst>
          </p:cNvPr>
          <p:cNvSpPr/>
          <p:nvPr/>
        </p:nvSpPr>
        <p:spPr>
          <a:xfrm>
            <a:off x="8586171" y="4915260"/>
            <a:ext cx="1612841" cy="724288"/>
          </a:xfrm>
          <a:prstGeom prst="rect">
            <a:avLst/>
          </a:prstGeom>
          <a:solidFill>
            <a:schemeClr val="bg1"/>
          </a:solidFill>
          <a:ln w="190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E2585-D7D4-267D-15A9-BEA909F51706}"/>
              </a:ext>
            </a:extLst>
          </p:cNvPr>
          <p:cNvSpPr txBox="1"/>
          <p:nvPr/>
        </p:nvSpPr>
        <p:spPr>
          <a:xfrm>
            <a:off x="8660316" y="4954239"/>
            <a:ext cx="153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33%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(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930A7-B587-AB30-899E-DCBF777652EA}"/>
              </a:ext>
            </a:extLst>
          </p:cNvPr>
          <p:cNvSpPr txBox="1"/>
          <p:nvPr/>
        </p:nvSpPr>
        <p:spPr>
          <a:xfrm>
            <a:off x="7261367" y="3933132"/>
            <a:ext cx="437938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marketers say audience-based buying is a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key part of their TV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(2023, wave 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A2E4E-76DA-6372-BE41-66B7DB46DF90}"/>
              </a:ext>
            </a:extLst>
          </p:cNvPr>
          <p:cNvSpPr txBox="1"/>
          <p:nvPr/>
        </p:nvSpPr>
        <p:spPr>
          <a:xfrm>
            <a:off x="503714" y="6129499"/>
            <a:ext cx="11554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2023. Wave 2 fielded January 11 – 27, 2023 (n=210); Wave 1 fielded March 23 – 31, 2021 (n=211). Survey base: Advertising decision-makers who are involved in buying or planning digital video, cable / broadcast TV, or advanced TV. Q70. Which of the following best describes your (company’s/main client’s) current approach to audience-based buying for TV advertising? (key part of my TV strategy – 39%; small part of my TV strategy – 29%; testing it to determine role in TV strategy – 23%; not currently using it as party of my TV strategy – 10%). Base = Total Respondents. 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7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18F390-4467-9433-31BC-E70AD6A7423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3888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02F5-6DE2-3388-ED93-560B47DC05B4}"/>
              </a:ext>
            </a:extLst>
          </p:cNvPr>
          <p:cNvSpPr/>
          <p:nvPr/>
        </p:nvSpPr>
        <p:spPr>
          <a:xfrm>
            <a:off x="153238" y="365451"/>
            <a:ext cx="119210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marketers are implementing audience-based buying within their TV strategy because it drives brand results through the purchase journey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0AEA1B-2FDE-48F0-8866-DD87656141A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17BF71-6D24-4260-6128-425A738A1E89}"/>
              </a:ext>
            </a:extLst>
          </p:cNvPr>
          <p:cNvGraphicFramePr/>
          <p:nvPr/>
        </p:nvGraphicFramePr>
        <p:xfrm>
          <a:off x="98248" y="1905255"/>
          <a:ext cx="11995504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046DA3-333E-5F2C-9CBD-20A3BEB72254}"/>
              </a:ext>
            </a:extLst>
          </p:cNvPr>
          <p:cNvSpPr txBox="1"/>
          <p:nvPr/>
        </p:nvSpPr>
        <p:spPr>
          <a:xfrm>
            <a:off x="472837" y="6135142"/>
            <a:ext cx="11697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2023. Wave 2 fielded January 11 – 27, 2023 (n=210); Survey base: Advertising decision-makers who are involved in buying or planning digital video, cable / broadcast TV, or advanced TV.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Base = Total Respondents.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 = Total Respondents. 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7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‘Unlocking Brand Growth with Audience-Based Buying’</a:t>
            </a:r>
            <a:r>
              <a:rPr kumimoji="0" lang="en-US" sz="7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5210-6A61-7CB4-714E-E75D5BB42ABC}"/>
              </a:ext>
            </a:extLst>
          </p:cNvPr>
          <p:cNvSpPr/>
          <p:nvPr/>
        </p:nvSpPr>
        <p:spPr>
          <a:xfrm>
            <a:off x="243077" y="2114653"/>
            <a:ext cx="1234912" cy="1185423"/>
          </a:xfrm>
          <a:prstGeom prst="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36DA97-F1B5-00C3-2A31-BD4F116A9323}"/>
              </a:ext>
            </a:extLst>
          </p:cNvPr>
          <p:cNvSpPr/>
          <p:nvPr/>
        </p:nvSpPr>
        <p:spPr>
          <a:xfrm>
            <a:off x="224224" y="2307208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Consideration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185231-3F33-B1AE-5276-97E3196F276F}"/>
              </a:ext>
            </a:extLst>
          </p:cNvPr>
          <p:cNvSpPr/>
          <p:nvPr/>
        </p:nvSpPr>
        <p:spPr>
          <a:xfrm>
            <a:off x="243077" y="2552307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CAD74F-AC74-FD53-FDA6-6EE9CE83E2E3}"/>
              </a:ext>
            </a:extLst>
          </p:cNvPr>
          <p:cNvSpPr/>
          <p:nvPr/>
        </p:nvSpPr>
        <p:spPr>
          <a:xfrm>
            <a:off x="228198" y="2789105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8B489E-BE1D-CAD7-4E40-BFFE5EA6264C}"/>
              </a:ext>
            </a:extLst>
          </p:cNvPr>
          <p:cNvSpPr/>
          <p:nvPr/>
        </p:nvSpPr>
        <p:spPr>
          <a:xfrm>
            <a:off x="229767" y="3016918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Full-Funnel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C433EE-4B98-08A5-2500-A1C5699A64E6}"/>
              </a:ext>
            </a:extLst>
          </p:cNvPr>
          <p:cNvSpPr/>
          <p:nvPr/>
        </p:nvSpPr>
        <p:spPr>
          <a:xfrm>
            <a:off x="225794" y="2091961"/>
            <a:ext cx="125376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C077D-5571-2E94-22C1-4F1083DC2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5073860-E266-D7CF-FD4A-FA88390BD7C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A367D-F179-C472-538C-D1C3EC1C3AF2}"/>
              </a:ext>
            </a:extLst>
          </p:cNvPr>
          <p:cNvSpPr txBox="1"/>
          <p:nvPr/>
        </p:nvSpPr>
        <p:spPr>
          <a:xfrm>
            <a:off x="1569015" y="1788710"/>
            <a:ext cx="9705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marketers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who believe audience-based TV buying can impact each of the following KPIs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024EC-F18D-09AC-550E-D6E4FF84866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09438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cdb7a3-d8d8-4d5a-8559-ae518cf29f49">
      <Terms xmlns="http://schemas.microsoft.com/office/infopath/2007/PartnerControls"/>
    </lcf76f155ced4ddcb4097134ff3c332f>
    <TaxCatchAll xmlns="8ffbcc2d-a520-42b9-8ca7-e090664160a6" xsi:nil="true"/>
    <SharedWithUsers xmlns="8ffbcc2d-a520-42b9-8ca7-e090664160a6">
      <UserInfo>
        <DisplayName>Marianne Vita</DisplayName>
        <AccountId>43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Benjamin Vandegrift</DisplayName>
        <AccountId>117</AccountId>
        <AccountType/>
      </UserInfo>
      <UserInfo>
        <DisplayName>Kaileen Cain</DisplayName>
        <AccountId>143</AccountId>
        <AccountType/>
      </UserInfo>
      <UserInfo>
        <DisplayName>Karolina Guillen</DisplayName>
        <AccountId>14</AccountId>
        <AccountType/>
      </UserInfo>
      <UserInfo>
        <DisplayName>Jason Wiese</DisplayName>
        <AccountId>13</AccountId>
        <AccountType/>
      </UserInfo>
      <UserInfo>
        <DisplayName>Danielle Delauro</DisplayName>
        <AccountId>38</AccountId>
        <AccountType/>
      </UserInfo>
      <UserInfo>
        <DisplayName>Kailyn Hartmann</DisplayName>
        <AccountId>153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Britney Caprio</DisplayName>
        <AccountId>144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84A284-745A-4E3D-85AE-8D094EC6D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db7a3-d8d8-4d5a-8559-ae518cf29f49"/>
    <ds:schemaRef ds:uri="8ffbcc2d-a520-42b9-8ca7-e09066416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41701A-0F3F-4765-B953-DCD2F793D4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0B5CF5-125A-4B44-B47C-52B9D3577A57}">
  <ds:schemaRefs>
    <ds:schemaRef ds:uri="8ffbcc2d-a520-42b9-8ca7-e090664160a6"/>
    <ds:schemaRef ds:uri="97cdb7a3-d8d8-4d5a-8559-ae518cf29f49"/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3711</Words>
  <Application>Microsoft Office PowerPoint</Application>
  <PresentationFormat>Widescreen</PresentationFormat>
  <Paragraphs>285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Dylan Breger</cp:lastModifiedBy>
  <cp:revision>3</cp:revision>
  <dcterms:created xsi:type="dcterms:W3CDTF">2023-11-27T17:06:28Z</dcterms:created>
  <dcterms:modified xsi:type="dcterms:W3CDTF">2024-04-23T19:35:26Z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0x010100AD0AAE1E4240B941A4C52734E19288AB</vt:lpwstr>
  </property>
</Properties>
</file>