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9" r:id="rId5"/>
  </p:sldMasterIdLst>
  <p:notesMasterIdLst>
    <p:notesMasterId r:id="rId25"/>
  </p:notesMasterIdLst>
  <p:sldIdLst>
    <p:sldId id="2146846391" r:id="rId6"/>
    <p:sldId id="2146846419" r:id="rId7"/>
    <p:sldId id="2146846418" r:id="rId8"/>
    <p:sldId id="2146846303" r:id="rId9"/>
    <p:sldId id="2146846252" r:id="rId10"/>
    <p:sldId id="2146846203" r:id="rId11"/>
    <p:sldId id="2146846218" r:id="rId12"/>
    <p:sldId id="2146846086" r:id="rId13"/>
    <p:sldId id="2146846413" r:id="rId14"/>
    <p:sldId id="2146846276" r:id="rId15"/>
    <p:sldId id="260" r:id="rId16"/>
    <p:sldId id="2146846254" r:id="rId17"/>
    <p:sldId id="2146846345" r:id="rId18"/>
    <p:sldId id="2146846415" r:id="rId19"/>
    <p:sldId id="2146846060" r:id="rId20"/>
    <p:sldId id="2144328106" r:id="rId21"/>
    <p:sldId id="2146846414" r:id="rId22"/>
    <p:sldId id="2146846209" r:id="rId23"/>
    <p:sldId id="21443274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6644001F-98D2-AF68-925B-F4D39E797894}" name="Jason Wiese" initials="J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21855EDF-F9CE-3B66-C6A5-06158391F461}" name="Leah Montner Dixon" initials="L" userId="S::leahm@thevab.com::d5b2ae9e-9213-4442-b7df-4db8cbe51e5d" providerId="AD"/>
  <p188:author id="{FCE3F7EB-DC72-F237-D662-44918D558BC7}" name="Benjamin Vandegrift" initials="BV" userId="S::benjaminv@thevab.com::2e5c2a8a-c606-4888-a2a6-2a14dfaa97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C8D"/>
    <a:srgbClr val="1B1464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7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ylan Breger" userId="9b3da09f-10fe-42ec-9aa5-9fa2a3e9cc20" providerId="ADAL" clId="{390752FD-23CB-422C-AEF6-14F162839CE2}"/>
    <pc:docChg chg="">
      <pc:chgData name="Dylan Breger" userId="9b3da09f-10fe-42ec-9aa5-9fa2a3e9cc20" providerId="ADAL" clId="{390752FD-23CB-422C-AEF6-14F162839CE2}" dt="2024-04-23T19:35:42.590" v="0"/>
      <pc:docMkLst>
        <pc:docMk/>
      </pc:docMkLst>
      <pc:sldChg chg="delCm">
        <pc:chgData name="Dylan Breger" userId="9b3da09f-10fe-42ec-9aa5-9fa2a3e9cc20" providerId="ADAL" clId="{390752FD-23CB-422C-AEF6-14F162839CE2}" dt="2024-04-23T19:35:42.590" v="0"/>
        <pc:sldMkLst>
          <pc:docMk/>
          <pc:sldMk cId="2063042438" sldId="21468464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ylan Breger" userId="9b3da09f-10fe-42ec-9aa5-9fa2a3e9cc20" providerId="ADAL" clId="{390752FD-23CB-422C-AEF6-14F162839CE2}" dt="2024-04-23T19:35:42.590" v="0"/>
              <pc2:cmMkLst xmlns:pc2="http://schemas.microsoft.com/office/powerpoint/2019/9/main/command">
                <pc:docMk/>
                <pc:sldMk cId="2063042438" sldId="2146846419"/>
                <pc2:cmMk id="{570109C4-4048-41E6-9630-0982FDBB23E8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49064553874111"/>
          <c:y val="4.2143231004414035E-2"/>
          <c:w val="0.66431292847228274"/>
          <c:h val="0.940526118939132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Buyer 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Audience Engagement / Targeting Capabilitites </c:v>
                </c:pt>
                <c:pt idx="1">
                  <c:v>Brand Safety</c:v>
                </c:pt>
                <c:pt idx="2">
                  <c:v>Viewability </c:v>
                </c:pt>
                <c:pt idx="3">
                  <c:v>High Production Quality </c:v>
                </c:pt>
                <c:pt idx="4">
                  <c:v>Publisher of the Content </c:v>
                </c:pt>
                <c:pt idx="5">
                  <c:v>Demand for Content </c:v>
                </c:pt>
                <c:pt idx="6">
                  <c:v>Ad Loads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0.93</c:v>
                </c:pt>
                <c:pt idx="1">
                  <c:v>0.91</c:v>
                </c:pt>
                <c:pt idx="2">
                  <c:v>0.9</c:v>
                </c:pt>
                <c:pt idx="3">
                  <c:v>0.89</c:v>
                </c:pt>
                <c:pt idx="4">
                  <c:v>0.85</c:v>
                </c:pt>
                <c:pt idx="5">
                  <c:v>0.81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C-437A-B71E-FF7A138B6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1170852783"/>
        <c:axId val="1170849903"/>
      </c:barChart>
      <c:catAx>
        <c:axId val="11708527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70849903"/>
        <c:crosses val="autoZero"/>
        <c:auto val="1"/>
        <c:lblAlgn val="ctr"/>
        <c:lblOffset val="100"/>
        <c:noMultiLvlLbl val="0"/>
      </c:catAx>
      <c:valAx>
        <c:axId val="1170849903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170852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5E-2"/>
          <c:y val="0"/>
          <c:w val="0.95416666666666672"/>
          <c:h val="0.9937244450085140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Agency Fee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Advertiser Spend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B-4DB6-8278-7C2AC06779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DSP Fee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Advertiser Spend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B-4DB6-8278-7C2AC06779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Technology Fee (Demand Side)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Advertiser Spend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4B-4DB6-8278-7C2AC06779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rgbClr val="FFEE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Advertiser Spend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4B-4DB6-8278-7C2AC06779D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SSP</c:v>
                </c:pt>
              </c:strCache>
            </c:strRef>
          </c:tx>
          <c:spPr>
            <a:solidFill>
              <a:srgbClr val="7ED2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Advertiser Spend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4B-4DB6-8278-7C2AC06779D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Technology Fee (Supply Side)</c:v>
                </c:pt>
              </c:strCache>
            </c:strRef>
          </c:tx>
          <c:spPr>
            <a:solidFill>
              <a:srgbClr val="A343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54171843164538E-2"/>
                  <c:y val="0.30763725100034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4B-4DB6-8278-7C2AC06779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Advertiser Spend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4B-4DB6-8278-7C2AC06779D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Publisher Revenue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Advertiser Spend</c:v>
                </c:pt>
              </c:strCache>
            </c:strRef>
          </c:cat>
          <c:val>
            <c:numRef>
              <c:f>Sheet1!$H$2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4B-4DB6-8278-7C2AC0677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292567584"/>
        <c:axId val="235514352"/>
      </c:barChart>
      <c:catAx>
        <c:axId val="292567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5514352"/>
        <c:crosses val="autoZero"/>
        <c:auto val="1"/>
        <c:lblAlgn val="ctr"/>
        <c:lblOffset val="100"/>
        <c:noMultiLvlLbl val="0"/>
      </c:catAx>
      <c:valAx>
        <c:axId val="2355143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92567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1B1464"/>
          </a:solidFill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1F1A62"/>
            </a:solidFill>
          </c:spPr>
          <c:dPt>
            <c:idx val="0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C4-476F-863B-9C3B6E4CB845}"/>
              </c:ext>
            </c:extLst>
          </c:dPt>
          <c:dPt>
            <c:idx val="1"/>
            <c:bubble3D val="0"/>
            <c:spPr>
              <a:solidFill>
                <a:srgbClr val="ACBDC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C4-476F-863B-9C3B6E4CB845}"/>
              </c:ext>
            </c:extLst>
          </c:dPt>
          <c:dPt>
            <c:idx val="2"/>
            <c:bubble3D val="0"/>
            <c:spPr>
              <a:solidFill>
                <a:srgbClr val="1F1A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C4-476F-863B-9C3B6E4CB845}"/>
              </c:ext>
            </c:extLst>
          </c:dPt>
          <c:dPt>
            <c:idx val="3"/>
            <c:bubble3D val="0"/>
            <c:spPr>
              <a:solidFill>
                <a:srgbClr val="1F1A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C4-476F-863B-9C3B6E4CB845}"/>
              </c:ext>
            </c:extLst>
          </c:dPt>
          <c:dPt>
            <c:idx val="4"/>
            <c:bubble3D val="0"/>
            <c:spPr>
              <a:solidFill>
                <a:srgbClr val="1F1A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C9-49D7-841B-78CF3D56AEA0}"/>
              </c:ext>
            </c:extLst>
          </c:dPt>
          <c:dPt>
            <c:idx val="5"/>
            <c:bubble3D val="0"/>
            <c:spPr>
              <a:solidFill>
                <a:srgbClr val="1F1A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1C9-49D7-841B-78CF3D56AEA0}"/>
              </c:ext>
            </c:extLst>
          </c:dPt>
          <c:dPt>
            <c:idx val="6"/>
            <c:bubble3D val="0"/>
            <c:spPr>
              <a:solidFill>
                <a:srgbClr val="1F1A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BED-4156-9998-B08BB6400064}"/>
              </c:ext>
            </c:extLst>
          </c:dPt>
          <c:dPt>
            <c:idx val="7"/>
            <c:bubble3D val="0"/>
            <c:spPr>
              <a:solidFill>
                <a:srgbClr val="1F1A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BED-4156-9998-B08BB6400064}"/>
              </c:ext>
            </c:extLst>
          </c:dPt>
          <c:dPt>
            <c:idx val="8"/>
            <c:bubble3D val="0"/>
            <c:spPr>
              <a:solidFill>
                <a:srgbClr val="1F1A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BED-4156-9998-B08BB6400064}"/>
              </c:ext>
            </c:extLst>
          </c:dPt>
          <c:dPt>
            <c:idx val="9"/>
            <c:bubble3D val="0"/>
            <c:spPr>
              <a:solidFill>
                <a:srgbClr val="1F1A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BED-4156-9998-B08BB6400064}"/>
              </c:ext>
            </c:extLst>
          </c:dPt>
          <c:dPt>
            <c:idx val="10"/>
            <c:bubble3D val="0"/>
            <c:spPr>
              <a:solidFill>
                <a:srgbClr val="1F1A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71C9-49D7-841B-78CF3D56AEA0}"/>
              </c:ext>
            </c:extLst>
          </c:dPt>
          <c:dPt>
            <c:idx val="11"/>
            <c:bubble3D val="0"/>
            <c:spPr>
              <a:solidFill>
                <a:srgbClr val="1F1A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C9-49D7-841B-78CF3D56AEA0}"/>
              </c:ext>
            </c:extLst>
          </c:dPt>
          <c:dLbls>
            <c:dLbl>
              <c:idx val="0"/>
              <c:layout>
                <c:manualLayout>
                  <c:x val="-9.869497674108263E-2"/>
                  <c:y val="0.172110343503584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C4-476F-863B-9C3B6E4CB84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193062794000111"/>
                      <c:h val="8.47367906293450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8C4-476F-863B-9C3B6E4CB84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C4-476F-863B-9C3B6E4CB84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prstClr val="white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C4-476F-863B-9C3B6E4CB84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C9-49D7-841B-78CF3D56AEA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C9-49D7-841B-78CF3D56AEA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C9-49D7-841B-78CF3D56AE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USA</c:v>
                </c:pt>
                <c:pt idx="1">
                  <c:v>Unknown</c:v>
                </c:pt>
                <c:pt idx="2">
                  <c:v>China</c:v>
                </c:pt>
                <c:pt idx="3">
                  <c:v>Singapore</c:v>
                </c:pt>
                <c:pt idx="4">
                  <c:v>Cyprus</c:v>
                </c:pt>
                <c:pt idx="5">
                  <c:v>Malta</c:v>
                </c:pt>
                <c:pt idx="6">
                  <c:v>Germany</c:v>
                </c:pt>
                <c:pt idx="7">
                  <c:v>Turkey</c:v>
                </c:pt>
                <c:pt idx="8">
                  <c:v>UK</c:v>
                </c:pt>
                <c:pt idx="9">
                  <c:v>Israel</c:v>
                </c:pt>
                <c:pt idx="10">
                  <c:v>Denmark</c:v>
                </c:pt>
                <c:pt idx="11">
                  <c:v>Russia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0.22259999999999999</c:v>
                </c:pt>
                <c:pt idx="1">
                  <c:v>0.1484</c:v>
                </c:pt>
                <c:pt idx="2">
                  <c:v>0.1434</c:v>
                </c:pt>
                <c:pt idx="3">
                  <c:v>0.1031</c:v>
                </c:pt>
                <c:pt idx="4">
                  <c:v>9.6100000000000005E-2</c:v>
                </c:pt>
                <c:pt idx="5">
                  <c:v>6.3600000000000004E-2</c:v>
                </c:pt>
                <c:pt idx="6">
                  <c:v>2.3300000000000001E-2</c:v>
                </c:pt>
                <c:pt idx="7">
                  <c:v>2.3300000000000001E-2</c:v>
                </c:pt>
                <c:pt idx="8">
                  <c:v>2.1499999999999998E-2</c:v>
                </c:pt>
                <c:pt idx="9">
                  <c:v>1.95E-2</c:v>
                </c:pt>
                <c:pt idx="10">
                  <c:v>6.4000000000000003E-3</c:v>
                </c:pt>
                <c:pt idx="11">
                  <c:v>8.0000000000000004E-4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C4-476F-863B-9C3B6E4CB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375E-2"/>
          <c:y val="0.52374653661338066"/>
          <c:w val="0.96562499999999996"/>
          <c:h val="5.9895586721368063E-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Fines Related to Mishandling of Children's Data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E6EF-4E7C-A28C-25C83694FE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Fines Related to Data Leaks / Breaches</c:v>
                </c:pt>
              </c:strCache>
            </c:strRef>
          </c:tx>
          <c:spPr>
            <a:solidFill>
              <a:srgbClr val="E84A99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E6EF-4E7C-A28C-25C83694F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5442319"/>
        <c:axId val="1302476063"/>
      </c:barChart>
      <c:catAx>
        <c:axId val="9354423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02476063"/>
        <c:crosses val="autoZero"/>
        <c:auto val="1"/>
        <c:lblAlgn val="ctr"/>
        <c:lblOffset val="100"/>
        <c:noMultiLvlLbl val="0"/>
      </c:catAx>
      <c:valAx>
        <c:axId val="1302476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54423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987AB-5DA6-4534-A160-6B01EB37650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272DD-13B0-44F1-B001-559D4531C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2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4EFE2-3D8F-4FA9-AF11-29E6306303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60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272DD-13B0-44F1-B001-559D4531CB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083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3922BF-59A9-4464-8D80-4C91A9E418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12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993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16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63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63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432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2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C5A39-9615-4EA5-AD81-2B3B06F13E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2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516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43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386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5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5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337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93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85A5-3E09-E728-C4AC-58AAFC48A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2D45C8-2B6D-0271-AE19-9216BBC5A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9608F-568E-F644-74A9-4B3A0A0B5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F99-05FB-48B5-8277-A1C57CB6994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7BBEB-983B-B06A-9128-59663212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C2534-7C30-1107-ECF4-4ED4F201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0512-667A-4C23-85E5-E08E15D8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8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8085-F38F-FFBA-93FF-7954B2BA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B51DA-8D2A-FB1E-6A2D-997AB53A3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30E30-35C5-8420-5DFC-862E7A857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F99-05FB-48B5-8277-A1C57CB6994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6D951-A504-DD74-9B4B-4CC81E3B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36CA0-752D-0DF4-26EE-B8476BA6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0512-667A-4C23-85E5-E08E15D8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7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BD8E3B-F87A-8F69-1201-542772EB0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81F99-45E7-BD9E-B55A-28931CCDD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FBD25-3AE0-B4BE-C44B-7989D5EB4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F99-05FB-48B5-8277-A1C57CB6994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3F372-130B-A4BD-1662-40717FAFA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8387D-D7F9-8341-35D5-6D9FD7AD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0512-667A-4C23-85E5-E08E15D8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31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0526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514B-DA56-42A1-8710-41ED4FABE842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94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7261-22C8-452C-AEE8-C50F669C15AE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97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527E-4173-4FAC-8A7F-42C6E68FD0A9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31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92AF-5184-426E-82C8-799E42B843F1}" type="datetime1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72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C8CD-DFCD-49AC-9A63-541DF66F2CC6}" type="datetime1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04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EDF6-B0AC-435B-A222-8D5942E2E43F}" type="datetime1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41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2AB3-F6D7-4545-82AA-56A1B85B6803}" type="datetime1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8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5A97-6A1F-AF0B-2A8E-16324B57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E113-BAE7-F5A0-FEB7-8B4AD6412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F7F2B-A69B-6F1E-61B2-4A6C7EEF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F99-05FB-48B5-8277-A1C57CB6994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66A16-032A-1559-69C5-EA881457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AFB36-E21B-523F-688F-D984C09A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0512-667A-4C23-85E5-E08E15D8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1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930D-6837-45FC-8C9B-7435FBDB3C4D}" type="datetime1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44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A49B-E2D0-4C81-A500-CCE670D932C7}" type="datetime1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76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880-88B5-4AE8-BC55-52D35CEF6F40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28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9E94E-CDA9-495B-9F9E-7F23CC901E50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56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5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EB972-869F-B4ED-AB60-200FFB6E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F35BC-FF0B-F214-3E11-400FEC1D2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3A955-D1D0-C5D4-0B08-990F97E2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F99-05FB-48B5-8277-A1C57CB6994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A29F-2668-385D-470F-068F063C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AB3E6-DAB1-D0C5-FBE7-CBD4C58B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0512-667A-4C23-85E5-E08E15D8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4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666F5-C788-75F3-EDE9-2D10F3A3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72A03-D494-BA49-96D9-96779FCD5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59FB6-8DFC-F019-5417-D6BBF3EC3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1EA0D-14B5-03C7-64E1-3A8346C3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F99-05FB-48B5-8277-A1C57CB6994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B3C6A-B29A-FEE6-FE4B-22BEC604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031A7-9FCE-04D5-5B8E-36E8EC7E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0512-667A-4C23-85E5-E08E15D8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6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157E-D597-C39C-A98B-711819EA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7454A-5683-0DAD-4F50-0C436E9C8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12EA3-E015-7390-C1D1-5A1034B8B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48E6C-463D-1194-E8DB-3BB1FDAF1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86C39E-4E64-20B3-1A89-342B9B191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B9EF6-A642-F445-B0A8-BB81116A6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F99-05FB-48B5-8277-A1C57CB6994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CCC82F-264A-7BA2-FC79-A6D651D83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D37E2-EF92-BA4F-27BA-B0B61525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0512-667A-4C23-85E5-E08E15D8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7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673F-FFC9-CBEE-EB3E-112F8150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D33B1-27E5-2FFA-DA9F-D5759689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F99-05FB-48B5-8277-A1C57CB6994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E99846-6F9F-38D3-AC01-938E9E26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0A854-4958-0F0F-D907-7DBD3F44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0512-667A-4C23-85E5-E08E15D8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8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12B926-B7BF-7AAA-A441-592E0AD8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F99-05FB-48B5-8277-A1C57CB6994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5FE356-B900-4430-52B2-E3F6354F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AC02C-E174-96B0-88D8-8DC8C083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0512-667A-4C23-85E5-E08E15D8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45263-8215-2714-B074-93B5BEE7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A6315-A627-B442-5324-F003A4D04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4C650-58B6-FFE6-D734-8024D99AC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B0B1F-BEC2-DD5A-06F3-224F2F57F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F99-05FB-48B5-8277-A1C57CB6994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BF5BC-B171-D850-1AA7-8B274618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19C25-E9B0-C702-45D1-F5DDA639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0512-667A-4C23-85E5-E08E15D8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A8A4-372E-ACF4-A027-2A1144BF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CDC20-CE58-95B3-4F36-44ACB3C79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60DF2-E0A2-CBB2-53B3-7DB0EFE96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6D6ED-B1CA-BCFE-57FD-8A2E65B5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DF99-05FB-48B5-8277-A1C57CB6994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5BE2D-D3E4-9756-1018-4714A88C8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691E3-1150-138F-E018-BF86FEC8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0512-667A-4C23-85E5-E08E15D8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8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6207D3-9F04-A9EE-3623-FB31CE822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293C0-9DAA-93C8-91D2-7C6C34438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EBFE0-276E-24E7-B5C8-902EC581C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CDF99-05FB-48B5-8277-A1C57CB69948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8E61C-FA9A-8FAE-A992-D4C14ABF7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49EEA-35D8-4F13-841B-8AE220419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40512-667A-4C23-85E5-E08E15D8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8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195D-6B42-41DA-B23E-9C2644B64656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7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hyperlink" Target="https://thevab.com/insight/what-is-digital-ad-frau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thevab.com/insight/digital-video-supply-ch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hidden-costs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thevab.com/insight/hidden-costs" TargetMode="Externa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hevab.com/insight/wtdw-viewership-data-collection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hidden-costs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wheel.com/wp-content/uploads/2023/11/FreeWheel_Council_Premium_Video_Checklist_11_2023.pdf?utm_source=redefining_premium&amp;utm_medium=web&amp;utm_campaign=fwc_vab_checklist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freewheel.com/insights/reports/redefining-premium-video-advertis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hyperlink" Target="https://thevab.com/insight/vab-investigation-youtube-kids" TargetMode="External"/><Relationship Id="rId18" Type="http://schemas.openxmlformats.org/officeDocument/2006/relationships/image" Target="../media/image55.png"/><Relationship Id="rId3" Type="http://schemas.openxmlformats.org/officeDocument/2006/relationships/image" Target="../media/image13.png"/><Relationship Id="rId7" Type="http://schemas.openxmlformats.org/officeDocument/2006/relationships/hyperlink" Target="https://thevab.com/insight/hidden-costs" TargetMode="External"/><Relationship Id="rId12" Type="http://schemas.openxmlformats.org/officeDocument/2006/relationships/image" Target="../media/image52.png"/><Relationship Id="rId17" Type="http://schemas.openxmlformats.org/officeDocument/2006/relationships/hyperlink" Target="https://thevab.com/insight/wtdw-viewership-data-collection" TargetMode="External"/><Relationship Id="rId2" Type="http://schemas.openxmlformats.org/officeDocument/2006/relationships/hyperlink" Target="https://thevab.com/" TargetMode="Externa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what-is-digital-ad-fraud" TargetMode="External"/><Relationship Id="rId11" Type="http://schemas.openxmlformats.org/officeDocument/2006/relationships/image" Target="../media/image51.png"/><Relationship Id="rId5" Type="http://schemas.openxmlformats.org/officeDocument/2006/relationships/hyperlink" Target="https://thevab.com/team-board" TargetMode="External"/><Relationship Id="rId15" Type="http://schemas.openxmlformats.org/officeDocument/2006/relationships/hyperlink" Target="https://thevab.com/insight/digital-video-supply-chain" TargetMode="External"/><Relationship Id="rId10" Type="http://schemas.openxmlformats.org/officeDocument/2006/relationships/hyperlink" Target="https://thevab.com/insight/credibility-crisis" TargetMode="External"/><Relationship Id="rId19" Type="http://schemas.openxmlformats.org/officeDocument/2006/relationships/hyperlink" Target="https://thevab.com/measurement" TargetMode="External"/><Relationship Id="rId4" Type="http://schemas.openxmlformats.org/officeDocument/2006/relationships/image" Target="../media/image48.png"/><Relationship Id="rId9" Type="http://schemas.openxmlformats.org/officeDocument/2006/relationships/image" Target="../media/image50.jpeg"/><Relationship Id="rId1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thevab.com/insight/fast-streaming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s://www.ana.net/miccontent/show/id/rr-2023-12-ana-programmatic-media-supply-chain-transparency-stud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dalytics.io/blo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thevab.com/insight/hidden-cost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hidden-cos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s://thevab.com/insight/hidden-costs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credibility-crisi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xlJ45KjG4XVcQ_hd8j227A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www.youtube.com/channel/UCWjVfZ3VnyUwBEOkuOlaU3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hyperlink" Target="https://www.youtube.com/channel/UCxnRe3y0u35HnuYAp9FmBGQ" TargetMode="External"/><Relationship Id="rId5" Type="http://schemas.openxmlformats.org/officeDocument/2006/relationships/image" Target="../media/image32.png"/><Relationship Id="rId10" Type="http://schemas.openxmlformats.org/officeDocument/2006/relationships/hyperlink" Target="https://www.youtube.com/channel/UCyG9jy9OSXBNjICvr_xo8dg" TargetMode="External"/><Relationship Id="rId4" Type="http://schemas.openxmlformats.org/officeDocument/2006/relationships/hyperlink" Target="https://thevab.com/insight/vab-investigation-youtube-kids" TargetMode="External"/><Relationship Id="rId9" Type="http://schemas.openxmlformats.org/officeDocument/2006/relationships/hyperlink" Target="https://www.youtube.com/channel/UC_gV70G_Y51LTa3qhu8KiE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6EE7FA-822D-0752-17AE-B6C07C9F00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9401" y="0"/>
            <a:ext cx="68326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D3F90D8-EC4F-44E3-8868-8951815070FB}"/>
              </a:ext>
            </a:extLst>
          </p:cNvPr>
          <p:cNvGrpSpPr/>
          <p:nvPr/>
        </p:nvGrpSpPr>
        <p:grpSpPr>
          <a:xfrm>
            <a:off x="1863753" y="0"/>
            <a:ext cx="3500699" cy="2672574"/>
            <a:chOff x="-15240" y="-13657"/>
            <a:chExt cx="4721216" cy="26862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F951BE-118C-48F7-BE62-B39D2B4FC56A}"/>
                </a:ext>
              </a:extLst>
            </p:cNvPr>
            <p:cNvSpPr/>
            <p:nvPr userDrawn="1"/>
          </p:nvSpPr>
          <p:spPr>
            <a:xfrm>
              <a:off x="-15240" y="-13657"/>
              <a:ext cx="4721216" cy="2686231"/>
            </a:xfrm>
            <a:custGeom>
              <a:avLst/>
              <a:gdLst>
                <a:gd name="connsiteX0" fmla="*/ 0 w 4721216"/>
                <a:gd name="connsiteY0" fmla="*/ 0 h 2686231"/>
                <a:gd name="connsiteX1" fmla="*/ 4721216 w 4721216"/>
                <a:gd name="connsiteY1" fmla="*/ 0 h 2686231"/>
                <a:gd name="connsiteX2" fmla="*/ 4721216 w 4721216"/>
                <a:gd name="connsiteY2" fmla="*/ 2686231 h 2686231"/>
                <a:gd name="connsiteX3" fmla="*/ 1395884 w 4721216"/>
                <a:gd name="connsiteY3" fmla="*/ 1201749 h 2686231"/>
                <a:gd name="connsiteX4" fmla="*/ 78852 w 4721216"/>
                <a:gd name="connsiteY4" fmla="*/ 612473 h 2686231"/>
                <a:gd name="connsiteX5" fmla="*/ 0 w 4721216"/>
                <a:gd name="connsiteY5" fmla="*/ 576331 h 26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216" h="2686231">
                  <a:moveTo>
                    <a:pt x="0" y="0"/>
                  </a:moveTo>
                  <a:lnTo>
                    <a:pt x="4721216" y="0"/>
                  </a:lnTo>
                  <a:lnTo>
                    <a:pt x="4721216" y="2686231"/>
                  </a:lnTo>
                  <a:lnTo>
                    <a:pt x="1395884" y="1201749"/>
                  </a:lnTo>
                  <a:cubicBezTo>
                    <a:pt x="1088473" y="1072268"/>
                    <a:pt x="486065" y="798907"/>
                    <a:pt x="78852" y="612473"/>
                  </a:cubicBezTo>
                  <a:lnTo>
                    <a:pt x="0" y="576331"/>
                  </a:lnTo>
                  <a:close/>
                </a:path>
              </a:pathLst>
            </a:custGeom>
            <a:solidFill>
              <a:srgbClr val="130F4A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5D4B1-D529-4069-92AA-16E1B391A6BF}"/>
                </a:ext>
              </a:extLst>
            </p:cNvPr>
            <p:cNvSpPr/>
            <p:nvPr/>
          </p:nvSpPr>
          <p:spPr>
            <a:xfrm>
              <a:off x="34005" y="23167"/>
              <a:ext cx="1331681" cy="1155444"/>
            </a:xfrm>
            <a:custGeom>
              <a:avLst/>
              <a:gdLst>
                <a:gd name="connsiteX0" fmla="*/ 0 w 1421708"/>
                <a:gd name="connsiteY0" fmla="*/ 591848 h 1222125"/>
                <a:gd name="connsiteX1" fmla="*/ 1421708 w 1421708"/>
                <a:gd name="connsiteY1" fmla="*/ 1222125 h 1222125"/>
                <a:gd name="connsiteX2" fmla="*/ 1421708 w 1421708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08" h="1222125">
                  <a:moveTo>
                    <a:pt x="0" y="591848"/>
                  </a:moveTo>
                  <a:lnTo>
                    <a:pt x="1421708" y="1222125"/>
                  </a:lnTo>
                  <a:lnTo>
                    <a:pt x="1421708" y="0"/>
                  </a:lnTo>
                  <a:close/>
                </a:path>
              </a:pathLst>
            </a:custGeom>
            <a:solidFill>
              <a:srgbClr val="00BFF2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0020BB-B5A9-48CC-9939-C1F42A09A502}"/>
                </a:ext>
              </a:extLst>
            </p:cNvPr>
            <p:cNvSpPr/>
            <p:nvPr/>
          </p:nvSpPr>
          <p:spPr>
            <a:xfrm>
              <a:off x="1365686" y="616973"/>
              <a:ext cx="1331731" cy="1155444"/>
            </a:xfrm>
            <a:custGeom>
              <a:avLst/>
              <a:gdLst>
                <a:gd name="connsiteX0" fmla="*/ 0 w 1421761"/>
                <a:gd name="connsiteY0" fmla="*/ 591794 h 1222125"/>
                <a:gd name="connsiteX1" fmla="*/ 1421761 w 1421761"/>
                <a:gd name="connsiteY1" fmla="*/ 1222125 h 1222125"/>
                <a:gd name="connsiteX2" fmla="*/ 1421761 w 1421761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0" y="591794"/>
                  </a:moveTo>
                  <a:lnTo>
                    <a:pt x="1421761" y="1222125"/>
                  </a:lnTo>
                  <a:lnTo>
                    <a:pt x="1421761" y="0"/>
                  </a:lnTo>
                  <a:close/>
                </a:path>
              </a:pathLst>
            </a:custGeom>
            <a:solidFill>
              <a:srgbClr val="ED3C8D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A9919E-8757-47EA-AF29-47E3FDC08853}"/>
                </a:ext>
              </a:extLst>
            </p:cNvPr>
            <p:cNvSpPr/>
            <p:nvPr/>
          </p:nvSpPr>
          <p:spPr>
            <a:xfrm>
              <a:off x="1365686" y="23167"/>
              <a:ext cx="1331731" cy="1155444"/>
            </a:xfrm>
            <a:custGeom>
              <a:avLst/>
              <a:gdLst>
                <a:gd name="connsiteX0" fmla="*/ 1421761 w 1421761"/>
                <a:gd name="connsiteY0" fmla="*/ 630278 h 1222125"/>
                <a:gd name="connsiteX1" fmla="*/ 0 w 1421761"/>
                <a:gd name="connsiteY1" fmla="*/ 0 h 1222125"/>
                <a:gd name="connsiteX2" fmla="*/ 0 w 1421761"/>
                <a:gd name="connsiteY2" fmla="*/ 1222125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1421761" y="630278"/>
                  </a:moveTo>
                  <a:lnTo>
                    <a:pt x="0" y="0"/>
                  </a:lnTo>
                  <a:lnTo>
                    <a:pt x="0" y="1222125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362404-B0D3-4845-81C6-4BB463DC0FB9}"/>
                </a:ext>
              </a:extLst>
            </p:cNvPr>
            <p:cNvSpPr/>
            <p:nvPr/>
          </p:nvSpPr>
          <p:spPr>
            <a:xfrm>
              <a:off x="2704627" y="-13656"/>
              <a:ext cx="1495109" cy="633867"/>
            </a:xfrm>
            <a:custGeom>
              <a:avLst/>
              <a:gdLst>
                <a:gd name="connsiteX0" fmla="*/ 0 w 1495109"/>
                <a:gd name="connsiteY0" fmla="*/ 0 h 633867"/>
                <a:gd name="connsiteX1" fmla="*/ 1482463 w 1495109"/>
                <a:gd name="connsiteY1" fmla="*/ 0 h 633867"/>
                <a:gd name="connsiteX2" fmla="*/ 1495109 w 1495109"/>
                <a:gd name="connsiteY2" fmla="*/ 5659 h 633867"/>
                <a:gd name="connsiteX3" fmla="*/ 0 w 1495109"/>
                <a:gd name="connsiteY3" fmla="*/ 633867 h 6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109" h="633867">
                  <a:moveTo>
                    <a:pt x="0" y="0"/>
                  </a:moveTo>
                  <a:lnTo>
                    <a:pt x="1482463" y="0"/>
                  </a:lnTo>
                  <a:lnTo>
                    <a:pt x="1495109" y="5659"/>
                  </a:lnTo>
                  <a:lnTo>
                    <a:pt x="0" y="633867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4C3BDC65-8D60-4B6A-A6E4-F284D2B283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630" b="36230"/>
          <a:stretch>
            <a:fillRect/>
          </a:stretch>
        </p:blipFill>
        <p:spPr>
          <a:xfrm>
            <a:off x="5364481" y="2666878"/>
            <a:ext cx="6832600" cy="4191122"/>
          </a:xfrm>
          <a:custGeom>
            <a:avLst/>
            <a:gdLst>
              <a:gd name="connsiteX0" fmla="*/ 0 w 7084331"/>
              <a:gd name="connsiteY0" fmla="*/ 0 h 4191122"/>
              <a:gd name="connsiteX1" fmla="*/ 7084331 w 7084331"/>
              <a:gd name="connsiteY1" fmla="*/ 0 h 4191122"/>
              <a:gd name="connsiteX2" fmla="*/ 7084331 w 7084331"/>
              <a:gd name="connsiteY2" fmla="*/ 4191122 h 4191122"/>
              <a:gd name="connsiteX3" fmla="*/ 0 w 7084331"/>
              <a:gd name="connsiteY3" fmla="*/ 4191122 h 41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331" h="4191122">
                <a:moveTo>
                  <a:pt x="0" y="0"/>
                </a:moveTo>
                <a:lnTo>
                  <a:pt x="7084331" y="0"/>
                </a:lnTo>
                <a:lnTo>
                  <a:pt x="7084331" y="4191122"/>
                </a:lnTo>
                <a:lnTo>
                  <a:pt x="0" y="4191122"/>
                </a:lnTo>
                <a:close/>
              </a:path>
            </a:pathLst>
          </a:custGeom>
        </p:spPr>
      </p:pic>
      <p:sp>
        <p:nvSpPr>
          <p:cNvPr id="5" name="Title 9">
            <a:extLst>
              <a:ext uri="{FF2B5EF4-FFF2-40B4-BE49-F238E27FC236}">
                <a16:creationId xmlns:a16="http://schemas.microsoft.com/office/drawing/2014/main" id="{21496FD2-DA86-382F-D051-F482BD4F7603}"/>
              </a:ext>
            </a:extLst>
          </p:cNvPr>
          <p:cNvSpPr txBox="1">
            <a:spLocks/>
          </p:cNvSpPr>
          <p:nvPr/>
        </p:nvSpPr>
        <p:spPr>
          <a:xfrm>
            <a:off x="86872" y="2855084"/>
            <a:ext cx="5354321" cy="1945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44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Marketing Success Strategies</a:t>
            </a: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#2: Demand Transparency</a:t>
            </a:r>
            <a:b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</a:br>
            <a:r>
              <a:rPr lang="en-US" sz="2000" b="1">
                <a:solidFill>
                  <a:prstClr val="white"/>
                </a:solidFill>
                <a:latin typeface="Helvetica" pitchFamily="2" charset="0"/>
              </a:rPr>
              <a:t>Why questioning your video ad partners </a:t>
            </a:r>
            <a:br>
              <a:rPr lang="en-US" sz="2000" b="1">
                <a:solidFill>
                  <a:prstClr val="white"/>
                </a:solidFill>
                <a:latin typeface="Helvetica" pitchFamily="2" charset="0"/>
              </a:rPr>
            </a:br>
            <a:r>
              <a:rPr lang="en-US" sz="2000" b="1">
                <a:solidFill>
                  <a:prstClr val="white"/>
                </a:solidFill>
                <a:latin typeface="Helvetica" pitchFamily="2" charset="0"/>
              </a:rPr>
              <a:t>is key to brand safety and business growth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A8B999-25B1-8F09-8E5E-48782D08CEBF}"/>
              </a:ext>
            </a:extLst>
          </p:cNvPr>
          <p:cNvSpPr/>
          <p:nvPr/>
        </p:nvSpPr>
        <p:spPr>
          <a:xfrm>
            <a:off x="448273" y="5800725"/>
            <a:ext cx="2162175" cy="653416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3FDAB-4B60-A210-8D3A-245C948A0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32" y="5696102"/>
            <a:ext cx="1996059" cy="8570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3F3272-DC54-357E-C1F9-FC319678AE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2" y="65325"/>
            <a:ext cx="1712662" cy="547231"/>
          </a:xfrm>
          <a:prstGeom prst="rect">
            <a:avLst/>
          </a:prstGeom>
          <a:ln w="28575">
            <a:solidFill>
              <a:srgbClr val="ED3C8D"/>
            </a:solidFill>
          </a:ln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F5B29F5-912A-E68C-96CB-5DA91688E31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77" y="1608344"/>
            <a:ext cx="2715959" cy="926146"/>
          </a:xfrm>
          <a:prstGeom prst="rect">
            <a:avLst/>
          </a:prstGeom>
          <a:ln w="12700">
            <a:solidFill>
              <a:srgbClr val="ED3C8D"/>
            </a:solidFill>
          </a:ln>
        </p:spPr>
      </p:pic>
    </p:spTree>
    <p:extLst>
      <p:ext uri="{BB962C8B-B14F-4D97-AF65-F5344CB8AC3E}">
        <p14:creationId xmlns:p14="http://schemas.microsoft.com/office/powerpoint/2010/main" val="1399556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08E690-1FBA-54BB-8880-94B595DE42E0}"/>
              </a:ext>
            </a:extLst>
          </p:cNvPr>
          <p:cNvSpPr>
            <a:spLocks/>
          </p:cNvSpPr>
          <p:nvPr/>
        </p:nvSpPr>
        <p:spPr>
          <a:xfrm>
            <a:off x="0" y="169616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301557" y="347635"/>
            <a:ext cx="118689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How do your media partners protect your campaigns against fraud?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As 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pend in digital grows so too does the level of ad fraud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4E051B-CC5C-727A-4CB9-06386F73A6FC}"/>
              </a:ext>
            </a:extLst>
          </p:cNvPr>
          <p:cNvSpPr txBox="1"/>
          <p:nvPr/>
        </p:nvSpPr>
        <p:spPr>
          <a:xfrm>
            <a:off x="483207" y="6291961"/>
            <a:ext cx="11742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Juniper Research, Quantifying the Cost of Ad Fraud: 2023-2028, 9/26/2023. </a:t>
            </a:r>
            <a:r>
              <a:rPr kumimoji="0" lang="en-US" sz="1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</a:t>
            </a:r>
            <a:r>
              <a:rPr kumimoji="0" lang="en-US" sz="10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‘What is Digital Ad Fraud?’</a:t>
            </a:r>
            <a:r>
              <a:rPr kumimoji="0" lang="en-US" sz="10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15D206-8F46-0075-607A-B5E038D88BD1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51018-34B8-C1AC-3F62-5FDB639F66BB}"/>
              </a:ext>
            </a:extLst>
          </p:cNvPr>
          <p:cNvSpPr txBox="1"/>
          <p:nvPr/>
        </p:nvSpPr>
        <p:spPr>
          <a:xfrm>
            <a:off x="2852145" y="1802878"/>
            <a:ext cx="606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Estimated Global Cost of Digital Ad Fraud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$ in Billions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F752B6-EB51-90CA-5C89-1220CD091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545" y="2372413"/>
            <a:ext cx="9180273" cy="33366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881C3F-12C3-BFE0-53B6-B330E7BC73EC}"/>
              </a:ext>
            </a:extLst>
          </p:cNvPr>
          <p:cNvSpPr/>
          <p:nvPr/>
        </p:nvSpPr>
        <p:spPr>
          <a:xfrm>
            <a:off x="1463310" y="5692705"/>
            <a:ext cx="2431916" cy="523220"/>
          </a:xfrm>
          <a:prstGeom prst="rect">
            <a:avLst/>
          </a:prstGeom>
          <a:solidFill>
            <a:srgbClr val="FFE600"/>
          </a:solidFill>
          <a:ln>
            <a:solidFill>
              <a:srgbClr val="1B1464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$35 billion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projected in North America alone (2023)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69D7CA-246B-FD46-998A-F3ADBE2B73B0}"/>
              </a:ext>
            </a:extLst>
          </p:cNvPr>
          <p:cNvSpPr/>
          <p:nvPr/>
        </p:nvSpPr>
        <p:spPr>
          <a:xfrm>
            <a:off x="8349011" y="5692705"/>
            <a:ext cx="2431916" cy="523220"/>
          </a:xfrm>
          <a:prstGeom prst="rect">
            <a:avLst/>
          </a:prstGeom>
          <a:solidFill>
            <a:srgbClr val="FFE600"/>
          </a:solidFill>
          <a:ln>
            <a:solidFill>
              <a:srgbClr val="1B1464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$72 billion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projected in North America alone (2028)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90333A-0351-3434-ABA4-7D6DA9F7FF66}"/>
              </a:ext>
            </a:extLst>
          </p:cNvPr>
          <p:cNvCxnSpPr/>
          <p:nvPr/>
        </p:nvCxnSpPr>
        <p:spPr>
          <a:xfrm>
            <a:off x="3988340" y="5953328"/>
            <a:ext cx="4210594" cy="0"/>
          </a:xfrm>
          <a:prstGeom prst="straightConnector1">
            <a:avLst/>
          </a:prstGeom>
          <a:ln w="28575">
            <a:solidFill>
              <a:srgbClr val="ED3C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213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E805D7-EF77-6BDC-5082-C33F8FC9516F}"/>
              </a:ext>
            </a:extLst>
          </p:cNvPr>
          <p:cNvSpPr>
            <a:spLocks/>
          </p:cNvSpPr>
          <p:nvPr/>
        </p:nvSpPr>
        <p:spPr>
          <a:xfrm>
            <a:off x="0" y="169616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83AA6-4CE8-A0B2-8DD4-04EEC6734A8C}"/>
              </a:ext>
            </a:extLst>
          </p:cNvPr>
          <p:cNvSpPr txBox="1"/>
          <p:nvPr/>
        </p:nvSpPr>
        <p:spPr>
          <a:xfrm>
            <a:off x="459005" y="6154482"/>
            <a:ext cx="1170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ISBA, May 2020 via Augustine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Fou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in Forbes,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 Digital, ‘Wanamaker’s 50%’ Is Known. It’s Also Worse Than That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12/19/20. </a:t>
            </a:r>
            <a:r>
              <a:rPr kumimoji="0" lang="en-US" sz="1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</a:t>
            </a:r>
            <a:r>
              <a:rPr kumimoji="0" lang="en-US" sz="10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‘What is the Digital Video Supply Chain?’</a:t>
            </a:r>
            <a:r>
              <a:rPr kumimoji="0" lang="en-US" sz="10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  <a:endParaRPr kumimoji="0" lang="en-US" sz="1000" b="0" i="0" u="none" strike="noStrike" kern="1200" cap="none" spc="0" normalizeH="0" baseline="3000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2CEC04-200D-2519-3021-AF3DE7D35E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0F85BCC-3CF9-6CBF-563B-5BA1E5D8A5B7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EA732-370B-A10A-403D-DE2773CD4BE5}"/>
              </a:ext>
            </a:extLst>
          </p:cNvPr>
          <p:cNvSpPr/>
          <p:nvPr/>
        </p:nvSpPr>
        <p:spPr>
          <a:xfrm>
            <a:off x="175098" y="388703"/>
            <a:ext cx="119953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 you understand where all your digital ad dollars are going?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Fraud often goes undetected due to complexities of the digital video supply chain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F0E8DE-7DCF-08B1-4E46-CA63D2D19101}"/>
              </a:ext>
            </a:extLst>
          </p:cNvPr>
          <p:cNvSpPr txBox="1"/>
          <p:nvPr/>
        </p:nvSpPr>
        <p:spPr>
          <a:xfrm>
            <a:off x="620498" y="1955890"/>
            <a:ext cx="1095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Digital Supply Chain Advertising Investment Allocation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E59353E-D231-F6C1-BCD2-CDF20A7EC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239693"/>
              </p:ext>
            </p:extLst>
          </p:nvPr>
        </p:nvGraphicFramePr>
        <p:xfrm>
          <a:off x="373945" y="2733247"/>
          <a:ext cx="11444111" cy="333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82C677-2069-864F-8163-2CAE84AEFDF8}"/>
              </a:ext>
            </a:extLst>
          </p:cNvPr>
          <p:cNvCxnSpPr>
            <a:cxnSpLocks/>
          </p:cNvCxnSpPr>
          <p:nvPr/>
        </p:nvCxnSpPr>
        <p:spPr>
          <a:xfrm>
            <a:off x="626595" y="2826045"/>
            <a:ext cx="0" cy="3072266"/>
          </a:xfrm>
          <a:prstGeom prst="line">
            <a:avLst/>
          </a:prstGeom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A6BFDC1-8B4B-E6E0-0DBC-DA2F89FE66A9}"/>
              </a:ext>
            </a:extLst>
          </p:cNvPr>
          <p:cNvSpPr txBox="1"/>
          <p:nvPr/>
        </p:nvSpPr>
        <p:spPr>
          <a:xfrm>
            <a:off x="3224972" y="5553224"/>
            <a:ext cx="1856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/>
                <a:ea typeface="+mn-ea"/>
                <a:cs typeface="Helvetica" panose="020B0403020202020204"/>
              </a:rPr>
              <a:t>“missing” spend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D886511-66FE-0190-285D-95510C8FB1FB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4189225" y="5202951"/>
            <a:ext cx="1" cy="3572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4839482-6B31-7A99-69E9-FFB0DE67D81B}"/>
              </a:ext>
            </a:extLst>
          </p:cNvPr>
          <p:cNvSpPr txBox="1"/>
          <p:nvPr/>
        </p:nvSpPr>
        <p:spPr>
          <a:xfrm>
            <a:off x="620499" y="2876194"/>
            <a:ext cx="95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Agency fee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F234B6-7A28-FBEB-B46D-F2584F8806F5}"/>
              </a:ext>
            </a:extLst>
          </p:cNvPr>
          <p:cNvSpPr txBox="1"/>
          <p:nvPr/>
        </p:nvSpPr>
        <p:spPr>
          <a:xfrm>
            <a:off x="1352988" y="5414572"/>
            <a:ext cx="89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DSP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fee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9CB7E5-65DB-1ECC-973A-5C40482D2BB8}"/>
              </a:ext>
            </a:extLst>
          </p:cNvPr>
          <p:cNvSpPr txBox="1"/>
          <p:nvPr/>
        </p:nvSpPr>
        <p:spPr>
          <a:xfrm>
            <a:off x="1904882" y="2876194"/>
            <a:ext cx="1834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Technology Fee (Demand Side)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F6E5E9-F2AB-31CE-F729-DEEA58B7F8E8}"/>
              </a:ext>
            </a:extLst>
          </p:cNvPr>
          <p:cNvSpPr txBox="1"/>
          <p:nvPr/>
        </p:nvSpPr>
        <p:spPr>
          <a:xfrm>
            <a:off x="3555524" y="3122415"/>
            <a:ext cx="1294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Unknown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582DEF-96A1-A814-0272-E8694E0F5A91}"/>
              </a:ext>
            </a:extLst>
          </p:cNvPr>
          <p:cNvSpPr txBox="1"/>
          <p:nvPr/>
        </p:nvSpPr>
        <p:spPr>
          <a:xfrm>
            <a:off x="5098762" y="3122415"/>
            <a:ext cx="680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SSP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EFD6C6-5249-E593-7562-958E33A06BE8}"/>
              </a:ext>
            </a:extLst>
          </p:cNvPr>
          <p:cNvSpPr txBox="1"/>
          <p:nvPr/>
        </p:nvSpPr>
        <p:spPr>
          <a:xfrm>
            <a:off x="5821756" y="2748373"/>
            <a:ext cx="1753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Technology Fee (Supply Side)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747549-B515-7833-8863-7BE5A0BB7A41}"/>
              </a:ext>
            </a:extLst>
          </p:cNvPr>
          <p:cNvCxnSpPr>
            <a:cxnSpLocks/>
          </p:cNvCxnSpPr>
          <p:nvPr/>
        </p:nvCxnSpPr>
        <p:spPr>
          <a:xfrm flipV="1">
            <a:off x="5972530" y="3302842"/>
            <a:ext cx="115979" cy="195954"/>
          </a:xfrm>
          <a:prstGeom prst="line">
            <a:avLst/>
          </a:prstGeom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B78D2A-EA65-6582-1591-D5D86F808986}"/>
              </a:ext>
            </a:extLst>
          </p:cNvPr>
          <p:cNvCxnSpPr>
            <a:cxnSpLocks/>
          </p:cNvCxnSpPr>
          <p:nvPr/>
        </p:nvCxnSpPr>
        <p:spPr>
          <a:xfrm flipH="1" flipV="1">
            <a:off x="2793139" y="3404699"/>
            <a:ext cx="1892" cy="102346"/>
          </a:xfrm>
          <a:prstGeom prst="line">
            <a:avLst/>
          </a:prstGeom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DFC85F-2A4F-7525-E2C9-11A933496549}"/>
              </a:ext>
            </a:extLst>
          </p:cNvPr>
          <p:cNvCxnSpPr>
            <a:cxnSpLocks/>
          </p:cNvCxnSpPr>
          <p:nvPr/>
        </p:nvCxnSpPr>
        <p:spPr>
          <a:xfrm flipH="1" flipV="1">
            <a:off x="1799729" y="5272569"/>
            <a:ext cx="1892" cy="102346"/>
          </a:xfrm>
          <a:prstGeom prst="line">
            <a:avLst/>
          </a:prstGeom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9CF9A1-E089-C6D3-ACAE-17875EBCE9D4}"/>
              </a:ext>
            </a:extLst>
          </p:cNvPr>
          <p:cNvCxnSpPr>
            <a:cxnSpLocks/>
          </p:cNvCxnSpPr>
          <p:nvPr/>
        </p:nvCxnSpPr>
        <p:spPr>
          <a:xfrm flipH="1" flipV="1">
            <a:off x="1098781" y="3404699"/>
            <a:ext cx="1892" cy="102346"/>
          </a:xfrm>
          <a:prstGeom prst="line">
            <a:avLst/>
          </a:prstGeom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1ECD4E-E637-173B-F9CD-8E7D1D978A17}"/>
              </a:ext>
            </a:extLst>
          </p:cNvPr>
          <p:cNvCxnSpPr>
            <a:cxnSpLocks/>
          </p:cNvCxnSpPr>
          <p:nvPr/>
        </p:nvCxnSpPr>
        <p:spPr>
          <a:xfrm flipH="1" flipV="1">
            <a:off x="4202585" y="3404699"/>
            <a:ext cx="1892" cy="102346"/>
          </a:xfrm>
          <a:prstGeom prst="line">
            <a:avLst/>
          </a:prstGeom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6E71B91-EEEC-C639-34AA-722B34E057F8}"/>
              </a:ext>
            </a:extLst>
          </p:cNvPr>
          <p:cNvCxnSpPr>
            <a:cxnSpLocks/>
          </p:cNvCxnSpPr>
          <p:nvPr/>
        </p:nvCxnSpPr>
        <p:spPr>
          <a:xfrm flipH="1" flipV="1">
            <a:off x="5439004" y="3404699"/>
            <a:ext cx="1892" cy="102346"/>
          </a:xfrm>
          <a:prstGeom prst="line">
            <a:avLst/>
          </a:prstGeom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5">
            <a:extLst>
              <a:ext uri="{FF2B5EF4-FFF2-40B4-BE49-F238E27FC236}">
                <a16:creationId xmlns:a16="http://schemas.microsoft.com/office/drawing/2014/main" id="{97977A7B-0099-C84E-0FBE-5F98259E92EC}"/>
              </a:ext>
            </a:extLst>
          </p:cNvPr>
          <p:cNvSpPr/>
          <p:nvPr/>
        </p:nvSpPr>
        <p:spPr>
          <a:xfrm>
            <a:off x="3392408" y="3565922"/>
            <a:ext cx="1593635" cy="16370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DD9BD70A-C062-DA0A-0AE7-A6A59A8BD39C}"/>
              </a:ext>
            </a:extLst>
          </p:cNvPr>
          <p:cNvSpPr/>
          <p:nvPr/>
        </p:nvSpPr>
        <p:spPr>
          <a:xfrm>
            <a:off x="6009337" y="3562047"/>
            <a:ext cx="5569437" cy="16370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70C4DD-0740-4E3A-821C-81D7B6824988}"/>
              </a:ext>
            </a:extLst>
          </p:cNvPr>
          <p:cNvSpPr txBox="1"/>
          <p:nvPr/>
        </p:nvSpPr>
        <p:spPr>
          <a:xfrm>
            <a:off x="6623875" y="5519959"/>
            <a:ext cx="4201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/>
                <a:ea typeface="+mn-ea"/>
                <a:cs typeface="Helvetica" panose="020B0403020202020204"/>
              </a:rPr>
              <a:t>Only half of spend goes to publisher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8EF5E33-A2B0-D5A1-89CA-4B7EAAD30B73}"/>
              </a:ext>
            </a:extLst>
          </p:cNvPr>
          <p:cNvCxnSpPr>
            <a:cxnSpLocks/>
          </p:cNvCxnSpPr>
          <p:nvPr/>
        </p:nvCxnSpPr>
        <p:spPr>
          <a:xfrm flipH="1">
            <a:off x="8724783" y="5223473"/>
            <a:ext cx="1" cy="3572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65A86A1-30DB-F3F1-31F0-AC7026A888C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589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D165E2-77C2-727D-F96F-ADACA591B75F}"/>
              </a:ext>
            </a:extLst>
          </p:cNvPr>
          <p:cNvSpPr/>
          <p:nvPr/>
        </p:nvSpPr>
        <p:spPr>
          <a:xfrm>
            <a:off x="73989" y="344680"/>
            <a:ext cx="120440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 you know what your ad </a:t>
            </a: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dollars are truly funding?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Many long-tail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websites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 originate outside the U.S., increasing risks from foreign criminals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5BFE4-6B47-8B0D-12F3-ED170DAA93AD}"/>
              </a:ext>
            </a:extLst>
          </p:cNvPr>
          <p:cNvSpPr txBox="1"/>
          <p:nvPr/>
        </p:nvSpPr>
        <p:spPr>
          <a:xfrm>
            <a:off x="472838" y="6133739"/>
            <a:ext cx="11161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Adalytics Research LLC, ‘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Did Google Mislead Advertisers About TrueView Skippable In-Stream Ads for the Past Three Years?’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report, June 2023. </a:t>
            </a:r>
            <a:r>
              <a:rPr kumimoji="0" lang="en-US" sz="1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1000" b="1" i="1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‘Hidden Costs’</a:t>
            </a:r>
            <a:r>
              <a:rPr kumimoji="0" lang="en-US" sz="10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endParaRPr kumimoji="0" lang="fr-FR" sz="10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BBCC83-7FC8-3C98-B67E-F79563E0F063}"/>
              </a:ext>
            </a:extLst>
          </p:cNvPr>
          <p:cNvSpPr/>
          <p:nvPr/>
        </p:nvSpPr>
        <p:spPr>
          <a:xfrm>
            <a:off x="4698661" y="1685013"/>
            <a:ext cx="7493339" cy="3985213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B0331FA0-1C35-DAEC-E07D-41AABF9BB4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1077129"/>
              </p:ext>
            </p:extLst>
          </p:nvPr>
        </p:nvGraphicFramePr>
        <p:xfrm>
          <a:off x="6096000" y="2453385"/>
          <a:ext cx="4072864" cy="3448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7B64986-6A23-3277-8E2D-565906DD0684}"/>
              </a:ext>
            </a:extLst>
          </p:cNvPr>
          <p:cNvSpPr txBox="1"/>
          <p:nvPr/>
        </p:nvSpPr>
        <p:spPr>
          <a:xfrm>
            <a:off x="4875061" y="1761689"/>
            <a:ext cx="682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spend by developer ‘country of origin’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for sub-set of TrueView ad budget that was allocated to Google Video Partner (GVP) network Android mobile apps</a:t>
            </a:r>
          </a:p>
        </p:txBody>
      </p:sp>
      <p:pic>
        <p:nvPicPr>
          <p:cNvPr id="11" name="Picture 10" descr="A person wearing a mask and using a computer&#10;&#10;Description automatically generated">
            <a:extLst>
              <a:ext uri="{FF2B5EF4-FFF2-40B4-BE49-F238E27FC236}">
                <a16:creationId xmlns:a16="http://schemas.microsoft.com/office/drawing/2014/main" id="{500D81D9-543A-099B-6DCE-B937E4E481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5950"/>
            <a:ext cx="4695687" cy="39842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4DAEC6-21CA-1BBC-DB6C-DECFD69884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8864" y="3058677"/>
            <a:ext cx="1648098" cy="2302922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16F747-30D8-1A44-E5FA-B65B26EBE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B14CACA-C2CD-F427-0D37-E76563A934F7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CE6BBC-638E-68FB-44D0-396BD692C1D0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9263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A87D52-1760-6E34-38C9-5645B85F6D80}"/>
              </a:ext>
            </a:extLst>
          </p:cNvPr>
          <p:cNvSpPr>
            <a:spLocks/>
          </p:cNvSpPr>
          <p:nvPr/>
        </p:nvSpPr>
        <p:spPr>
          <a:xfrm>
            <a:off x="0" y="169616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0F0E1-28BF-FD09-2199-9A32F40B57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53AA46-CE7E-60CA-E1DE-2AA45BF8D12B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5202BF-2BFD-021F-D3E9-9D4559F9784B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BE59FCAC-676F-6E17-6A94-BF664D66C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612195"/>
              </p:ext>
            </p:extLst>
          </p:nvPr>
        </p:nvGraphicFramePr>
        <p:xfrm>
          <a:off x="2032000" y="5911927"/>
          <a:ext cx="8128000" cy="32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F7A1309-2B97-402F-143D-0C61E2B14DF4}"/>
              </a:ext>
            </a:extLst>
          </p:cNvPr>
          <p:cNvSpPr/>
          <p:nvPr/>
        </p:nvSpPr>
        <p:spPr>
          <a:xfrm>
            <a:off x="202387" y="438326"/>
            <a:ext cx="117400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is your brands’, and your media partners’, data being handled?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Platforms and brands have incurred hefty fines due to data misuse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645CEE3-284C-CF4E-7C9D-0B4D6550EA00}"/>
              </a:ext>
            </a:extLst>
          </p:cNvPr>
          <p:cNvSpPr/>
          <p:nvPr/>
        </p:nvSpPr>
        <p:spPr>
          <a:xfrm>
            <a:off x="4941935" y="1914033"/>
            <a:ext cx="2308131" cy="1694420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049D4C-E76C-2BC9-5CA8-B5F4A11E9DC3}"/>
              </a:ext>
            </a:extLst>
          </p:cNvPr>
          <p:cNvSpPr txBox="1"/>
          <p:nvPr/>
        </p:nvSpPr>
        <p:spPr>
          <a:xfrm>
            <a:off x="5000562" y="1947835"/>
            <a:ext cx="21908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Google</a:t>
            </a:r>
            <a:endParaRPr kumimoji="0" lang="en-US" sz="3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$155MM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in settlements over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location tracking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EC959B5-A060-8D6F-8317-F2FD71D62034}"/>
              </a:ext>
            </a:extLst>
          </p:cNvPr>
          <p:cNvSpPr/>
          <p:nvPr/>
        </p:nvSpPr>
        <p:spPr>
          <a:xfrm>
            <a:off x="4941935" y="4074695"/>
            <a:ext cx="2308131" cy="1694420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9D8A3A-6D91-9B01-FF2F-67771B11CC96}"/>
              </a:ext>
            </a:extLst>
          </p:cNvPr>
          <p:cNvSpPr txBox="1"/>
          <p:nvPr/>
        </p:nvSpPr>
        <p:spPr>
          <a:xfrm>
            <a:off x="5000562" y="4062185"/>
            <a:ext cx="21908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TikTok</a:t>
            </a:r>
            <a:endParaRPr kumimoji="0" lang="en-US" sz="3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$16MM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UK fine for misusing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children’s data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92B291-2BDC-5577-C303-4513F714D348}"/>
              </a:ext>
            </a:extLst>
          </p:cNvPr>
          <p:cNvSpPr/>
          <p:nvPr/>
        </p:nvSpPr>
        <p:spPr>
          <a:xfrm>
            <a:off x="2493055" y="1914033"/>
            <a:ext cx="2308131" cy="1694420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7EBB5-5F9C-139C-1AEC-86759A153FE7}"/>
              </a:ext>
            </a:extLst>
          </p:cNvPr>
          <p:cNvSpPr txBox="1"/>
          <p:nvPr/>
        </p:nvSpPr>
        <p:spPr>
          <a:xfrm>
            <a:off x="2521304" y="1947835"/>
            <a:ext cx="225163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TikTok</a:t>
            </a:r>
            <a:endParaRPr kumimoji="0" lang="en-US" sz="3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$367MM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fine by Irish Data Protection Commission for allegedly mishandling children's data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08E18AB-473A-5455-FD69-AA667F03399A}"/>
              </a:ext>
            </a:extLst>
          </p:cNvPr>
          <p:cNvSpPr/>
          <p:nvPr/>
        </p:nvSpPr>
        <p:spPr>
          <a:xfrm>
            <a:off x="2493055" y="4074695"/>
            <a:ext cx="2308130" cy="1694420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03EDF1-D152-940C-DDB8-ACBB532676D5}"/>
              </a:ext>
            </a:extLst>
          </p:cNvPr>
          <p:cNvSpPr txBox="1"/>
          <p:nvPr/>
        </p:nvSpPr>
        <p:spPr>
          <a:xfrm>
            <a:off x="2551682" y="4062185"/>
            <a:ext cx="2190877" cy="148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British Airways</a:t>
            </a:r>
            <a:endParaRPr kumimoji="0" lang="en-US" sz="3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£20MM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over breached data, some of which was shared with Google and Facebook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41D5AF6-F2C2-68E8-C914-145B23A27283}"/>
              </a:ext>
            </a:extLst>
          </p:cNvPr>
          <p:cNvSpPr/>
          <p:nvPr/>
        </p:nvSpPr>
        <p:spPr>
          <a:xfrm>
            <a:off x="7390815" y="4054129"/>
            <a:ext cx="2308131" cy="1694420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6CBEB5-3BE4-D6BA-6E90-9AC1BA54B83C}"/>
              </a:ext>
            </a:extLst>
          </p:cNvPr>
          <p:cNvSpPr txBox="1"/>
          <p:nvPr/>
        </p:nvSpPr>
        <p:spPr>
          <a:xfrm>
            <a:off x="7449442" y="4062185"/>
            <a:ext cx="2190877" cy="16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BetterHelp</a:t>
            </a:r>
            <a:endParaRPr kumimoji="0" lang="en-US" sz="3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$8MM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to online therapy users for alleged data misuse, including sharing metadata with Facebook and Google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8F63D5-B988-122C-D41F-14EFADF2F6E2}"/>
              </a:ext>
            </a:extLst>
          </p:cNvPr>
          <p:cNvSpPr/>
          <p:nvPr/>
        </p:nvSpPr>
        <p:spPr>
          <a:xfrm>
            <a:off x="7390815" y="1914033"/>
            <a:ext cx="2308131" cy="1694420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3FBDE1-2157-E750-BC5D-A53B2E6D3BAC}"/>
              </a:ext>
            </a:extLst>
          </p:cNvPr>
          <p:cNvSpPr txBox="1"/>
          <p:nvPr/>
        </p:nvSpPr>
        <p:spPr>
          <a:xfrm>
            <a:off x="7449442" y="1947835"/>
            <a:ext cx="21908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Twitter</a:t>
            </a:r>
            <a:endParaRPr kumimoji="0" lang="en-US" sz="3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$150MM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fine for allegedly breaking privacy promises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88AD8A2-A76D-0CB9-CDA1-63800A973C2B}"/>
              </a:ext>
            </a:extLst>
          </p:cNvPr>
          <p:cNvSpPr/>
          <p:nvPr/>
        </p:nvSpPr>
        <p:spPr>
          <a:xfrm>
            <a:off x="44175" y="1914033"/>
            <a:ext cx="2308131" cy="1694420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1FCE34-8095-14A7-640F-C5E3DA3A16D0}"/>
              </a:ext>
            </a:extLst>
          </p:cNvPr>
          <p:cNvSpPr txBox="1"/>
          <p:nvPr/>
        </p:nvSpPr>
        <p:spPr>
          <a:xfrm>
            <a:off x="102802" y="1947835"/>
            <a:ext cx="21908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Instagram</a:t>
            </a:r>
            <a:endParaRPr kumimoji="0" lang="en-US" sz="3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$402MM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in EU for allegedly mishandling children’s data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9E5DBDC-E1F4-AD06-C7F6-5742144F3B5B}"/>
              </a:ext>
            </a:extLst>
          </p:cNvPr>
          <p:cNvSpPr/>
          <p:nvPr/>
        </p:nvSpPr>
        <p:spPr>
          <a:xfrm>
            <a:off x="44175" y="4074695"/>
            <a:ext cx="2308131" cy="1694420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8E3EC9-7353-F579-F8F7-A74822DC6023}"/>
              </a:ext>
            </a:extLst>
          </p:cNvPr>
          <p:cNvSpPr txBox="1"/>
          <p:nvPr/>
        </p:nvSpPr>
        <p:spPr>
          <a:xfrm>
            <a:off x="202387" y="4062185"/>
            <a:ext cx="199170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Microsoft</a:t>
            </a:r>
            <a:endParaRPr kumimoji="0" lang="en-US" sz="3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$20MM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for collecting and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retaining personal information from children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BF6A57-54F3-419E-2069-FB8680FB8DB0}"/>
              </a:ext>
            </a:extLst>
          </p:cNvPr>
          <p:cNvSpPr/>
          <p:nvPr/>
        </p:nvSpPr>
        <p:spPr>
          <a:xfrm>
            <a:off x="9839696" y="4074695"/>
            <a:ext cx="2308130" cy="1694420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EBDBF9-9DEC-4BBF-6CA4-01FA8FBE481C}"/>
              </a:ext>
            </a:extLst>
          </p:cNvPr>
          <p:cNvSpPr txBox="1"/>
          <p:nvPr/>
        </p:nvSpPr>
        <p:spPr>
          <a:xfrm>
            <a:off x="9898323" y="4062185"/>
            <a:ext cx="21908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GoodRx</a:t>
            </a:r>
            <a:endParaRPr kumimoji="0" lang="en-US" sz="3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$2MM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for sharing user’s health data with Google and Facebook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B340E95-852A-83E8-F43A-D400B25BC504}"/>
              </a:ext>
            </a:extLst>
          </p:cNvPr>
          <p:cNvSpPr/>
          <p:nvPr/>
        </p:nvSpPr>
        <p:spPr>
          <a:xfrm>
            <a:off x="9839696" y="1914033"/>
            <a:ext cx="2308130" cy="1694420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144371A-8CAF-9CA5-79F6-5F5540AA0CE4}"/>
              </a:ext>
            </a:extLst>
          </p:cNvPr>
          <p:cNvSpPr txBox="1"/>
          <p:nvPr/>
        </p:nvSpPr>
        <p:spPr>
          <a:xfrm>
            <a:off x="9898323" y="1947835"/>
            <a:ext cx="21908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Amazon</a:t>
            </a:r>
            <a:endParaRPr kumimoji="0" lang="en-US" sz="3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$25MM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to settle charges that Amazon had violated COPPA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/>
              <a:ea typeface="+mn-ea"/>
              <a:cs typeface="Helvetica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B7AAD1-9259-F917-CBAB-4457B5042A5E}"/>
              </a:ext>
            </a:extLst>
          </p:cNvPr>
          <p:cNvSpPr txBox="1"/>
          <p:nvPr/>
        </p:nvSpPr>
        <p:spPr>
          <a:xfrm>
            <a:off x="541519" y="6306068"/>
            <a:ext cx="60940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1000" b="1" i="1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‘Hidden Costs’</a:t>
            </a:r>
            <a:r>
              <a:rPr kumimoji="0" lang="en-US" sz="10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742849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5E9D129-E57F-00D2-D627-BF69BBC82000}"/>
              </a:ext>
            </a:extLst>
          </p:cNvPr>
          <p:cNvSpPr>
            <a:spLocks/>
          </p:cNvSpPr>
          <p:nvPr/>
        </p:nvSpPr>
        <p:spPr>
          <a:xfrm>
            <a:off x="1" y="1686330"/>
            <a:ext cx="12192294" cy="517167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F781CD-B88B-C404-671D-B2429A2FEF2F}"/>
              </a:ext>
            </a:extLst>
          </p:cNvPr>
          <p:cNvSpPr/>
          <p:nvPr/>
        </p:nvSpPr>
        <p:spPr>
          <a:xfrm>
            <a:off x="170328" y="385426"/>
            <a:ext cx="119597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 </a:t>
            </a:r>
            <a:r>
              <a:rPr lang="en-US" sz="2600" b="1">
                <a:solidFill>
                  <a:srgbClr val="ED3C8D"/>
                </a:solidFill>
                <a:latin typeface="Helvetica" pitchFamily="2" charset="0"/>
              </a:rPr>
              <a:t>you have full transparency with your measurement and verification providers?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Take control of your campaigns through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modern solutions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54DFB-FCB1-6DCB-C3E5-22AAC2270BE9}"/>
              </a:ext>
            </a:extLst>
          </p:cNvPr>
          <p:cNvSpPr/>
          <p:nvPr/>
        </p:nvSpPr>
        <p:spPr>
          <a:xfrm>
            <a:off x="170327" y="3582423"/>
            <a:ext cx="2917050" cy="2271313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C954D2-88C1-2E2E-3E51-51A52638697F}"/>
              </a:ext>
            </a:extLst>
          </p:cNvPr>
          <p:cNvSpPr/>
          <p:nvPr/>
        </p:nvSpPr>
        <p:spPr>
          <a:xfrm>
            <a:off x="47625" y="4273641"/>
            <a:ext cx="313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Know where your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viewership data is coming from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ABFA72-8BA2-F061-4A36-5736B53969F2}"/>
              </a:ext>
            </a:extLst>
          </p:cNvPr>
          <p:cNvSpPr/>
          <p:nvPr/>
        </p:nvSpPr>
        <p:spPr>
          <a:xfrm>
            <a:off x="3269747" y="3558748"/>
            <a:ext cx="2823185" cy="2285941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003DAD-03DF-87DC-A256-64CBE4308FFB}"/>
              </a:ext>
            </a:extLst>
          </p:cNvPr>
          <p:cNvSpPr/>
          <p:nvPr/>
        </p:nvSpPr>
        <p:spPr>
          <a:xfrm>
            <a:off x="3450289" y="4079686"/>
            <a:ext cx="24299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Ask for table-stakes cross-platform viewership metrics to be included in your reporting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BCD8A05-58C7-3566-3E52-74949E5B8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299" y="2549685"/>
            <a:ext cx="759190" cy="7591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9A3A24-44D3-5094-FF54-15319EFAEA7E}"/>
              </a:ext>
            </a:extLst>
          </p:cNvPr>
          <p:cNvSpPr/>
          <p:nvPr/>
        </p:nvSpPr>
        <p:spPr>
          <a:xfrm>
            <a:off x="6275214" y="3559401"/>
            <a:ext cx="2823185" cy="2290148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6DDAEB-01BE-B4B0-990C-3DFC19760BAE}"/>
              </a:ext>
            </a:extLst>
          </p:cNvPr>
          <p:cNvSpPr/>
          <p:nvPr/>
        </p:nvSpPr>
        <p:spPr>
          <a:xfrm>
            <a:off x="6337603" y="4067129"/>
            <a:ext cx="2737594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Leverage advancements in viewership data collection to drive customer targeting, acquisition and engagement.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94B4F4-66F9-1DB5-E543-D80438395899}"/>
              </a:ext>
            </a:extLst>
          </p:cNvPr>
          <p:cNvSpPr/>
          <p:nvPr/>
        </p:nvSpPr>
        <p:spPr>
          <a:xfrm>
            <a:off x="9306868" y="3526114"/>
            <a:ext cx="2823185" cy="2290148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614B1A-D10E-464F-2E9E-26DE9DD1CDCC}"/>
              </a:ext>
            </a:extLst>
          </p:cNvPr>
          <p:cNvSpPr/>
          <p:nvPr/>
        </p:nvSpPr>
        <p:spPr>
          <a:xfrm>
            <a:off x="9241383" y="4164507"/>
            <a:ext cx="28231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Prioritize the future.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Take steps now to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set yourself up for measurement success</a:t>
            </a: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846A10D0-A26A-42EF-3BEE-50ED2B91E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262" y="2448044"/>
            <a:ext cx="962472" cy="962472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5135D02-2E87-5D9D-D798-B08783AEFC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752" y="2481958"/>
            <a:ext cx="925987" cy="925987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AF1096FD-CFE9-2102-1119-79225787BE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814" y="2423982"/>
            <a:ext cx="925987" cy="9259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CD188C-9194-CCB8-E470-B08DB9FF28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A6C920E-2BBA-55E4-A694-4C71F2D99CD8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1F8E20-674B-5A61-490F-B7F1CF7B9FFB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C447BA-B456-6EE2-BED2-AB20370CE2DE}"/>
              </a:ext>
            </a:extLst>
          </p:cNvPr>
          <p:cNvSpPr txBox="1"/>
          <p:nvPr/>
        </p:nvSpPr>
        <p:spPr>
          <a:xfrm>
            <a:off x="518160" y="62731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</a:t>
            </a: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‘What’s the Deal with Viewership Data Collection?’</a:t>
            </a: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D16FD5-DE83-8B6B-E58E-0A0FD0086AA8}"/>
              </a:ext>
            </a:extLst>
          </p:cNvPr>
          <p:cNvSpPr txBox="1"/>
          <p:nvPr/>
        </p:nvSpPr>
        <p:spPr>
          <a:xfrm>
            <a:off x="-25476" y="1856775"/>
            <a:ext cx="1221313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Verified 3rd Party Measurement Enables Marketers to…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301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26B1BAF-CDA2-0768-3491-35CC3D41A73B}"/>
              </a:ext>
            </a:extLst>
          </p:cNvPr>
          <p:cNvSpPr>
            <a:spLocks/>
          </p:cNvSpPr>
          <p:nvPr/>
        </p:nvSpPr>
        <p:spPr>
          <a:xfrm>
            <a:off x="1" y="1686330"/>
            <a:ext cx="12192294" cy="517167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197D1E-AA0F-7334-A331-A23C7946C908}"/>
              </a:ext>
            </a:extLst>
          </p:cNvPr>
          <p:cNvSpPr txBox="1"/>
          <p:nvPr/>
        </p:nvSpPr>
        <p:spPr>
          <a:xfrm>
            <a:off x="229591" y="378809"/>
            <a:ext cx="11940890" cy="8925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1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rPr>
              <a:t>Are you being compensated for </a:t>
            </a:r>
            <a:r>
              <a:rPr lang="en-US">
                <a:solidFill>
                  <a:srgbClr val="ED3C8D"/>
                </a:solidFill>
              </a:rPr>
              <a:t>placements that do not meet your media partners’ own standards? </a:t>
            </a:r>
            <a:r>
              <a:rPr lang="en-US"/>
              <a:t>Google provided repayments for low-quality ads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7AA22-DB31-5E34-7304-12542F0B2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143" y="1792793"/>
            <a:ext cx="6203714" cy="2932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5F633-5591-5BE2-800F-8C80604A1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91" y="4789175"/>
            <a:ext cx="5257372" cy="1508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8F03F1-C0D8-B6FB-09A5-7B4B1C728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373" y="4849305"/>
            <a:ext cx="6668627" cy="1335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049272-C5A9-FDBF-D53B-AE7A07C0C8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5C5D7D2-EF86-48F5-3407-9DD338B74722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A016EE-E8F7-389C-93E8-16D409C1F6C0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8E790B-7808-75E2-D275-2EADD23486E3}"/>
              </a:ext>
            </a:extLst>
          </p:cNvPr>
          <p:cNvSpPr txBox="1"/>
          <p:nvPr/>
        </p:nvSpPr>
        <p:spPr>
          <a:xfrm>
            <a:off x="541519" y="6286612"/>
            <a:ext cx="60940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1000" b="1" i="1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‘Hidden Costs’</a:t>
            </a:r>
            <a:r>
              <a:rPr kumimoji="0" lang="en-US" sz="10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298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A6D99E-7211-4A61-8E41-8586BC7724A2}"/>
              </a:ext>
            </a:extLst>
          </p:cNvPr>
          <p:cNvSpPr/>
          <p:nvPr/>
        </p:nvSpPr>
        <p:spPr>
          <a:xfrm>
            <a:off x="-19878" y="-1"/>
            <a:ext cx="5587439" cy="6869151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Adults over 50 account for 36% of the total population and nearly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half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of all adults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37CF8-066A-1973-8504-83EBF73C51AD}"/>
              </a:ext>
            </a:extLst>
          </p:cNvPr>
          <p:cNvSpPr txBox="1"/>
          <p:nvPr/>
        </p:nvSpPr>
        <p:spPr>
          <a:xfrm>
            <a:off x="291748" y="2351782"/>
            <a:ext cx="48136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As marketers look to gain more insight into their campaigns, remember these tips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C325CA-E001-90CB-9E6C-C5101284FC61}"/>
              </a:ext>
            </a:extLst>
          </p:cNvPr>
          <p:cNvSpPr/>
          <p:nvPr/>
        </p:nvSpPr>
        <p:spPr>
          <a:xfrm>
            <a:off x="5797347" y="969977"/>
            <a:ext cx="5817480" cy="4339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b="1" i="1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Know. </a:t>
            </a:r>
            <a:r>
              <a:rPr lang="en-US" sz="20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Get real, verified answers on the actual placements of your ads to gain a true understanding of their reach and impact.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en-US" sz="2800" b="1" i="1">
              <a:solidFill>
                <a:srgbClr val="1B1464"/>
              </a:solidFill>
              <a:latin typeface="Helvetica" panose="020B0604020202020204" pitchFamily="2" charset="0"/>
              <a:cs typeface="Helvetica" panose="020B0604020202020204" pitchFamily="34" charset="0"/>
            </a:endParaRPr>
          </a:p>
          <a:p>
            <a:pPr marL="285750" lvl="0" indent="-285750">
              <a:buBlip>
                <a:blip r:embed="rId2"/>
              </a:buBlip>
              <a:defRPr/>
            </a:pPr>
            <a:r>
              <a:rPr lang="en-US" sz="2000" b="1" i="1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Insist.</a:t>
            </a:r>
            <a:r>
              <a:rPr lang="en-US" sz="2000" b="1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 </a:t>
            </a:r>
            <a:r>
              <a:rPr lang="en-US" sz="20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Get a comprehensive understanding of your media partners’ practices to ensure the integrity and effectiveness of your campaigns.</a:t>
            </a:r>
          </a:p>
          <a:p>
            <a:pPr>
              <a:defRPr/>
            </a:pPr>
            <a:endParaRPr lang="en-US" sz="2800">
              <a:solidFill>
                <a:srgbClr val="1B1464"/>
              </a:solidFill>
              <a:latin typeface="Helvetica" panose="020B0604020202020204" pitchFamily="2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b="1" i="1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Protect.</a:t>
            </a:r>
            <a:r>
              <a:rPr lang="en-US" sz="2000" b="1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 </a:t>
            </a:r>
            <a:r>
              <a:rPr lang="en-US" sz="20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Implement robust measures to safeguard your brand’s reputation and advertising investments from the risks of a </a:t>
            </a:r>
            <a:br>
              <a:rPr lang="en-US" sz="20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</a:br>
            <a:r>
              <a:rPr lang="en-US" sz="20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lack of transparency, digital ad fraud and potential data misuses.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B5ADB-CA83-4815-AF08-981DA7C6E7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6A8B01-3146-401A-A509-34450047979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39D54A-9E72-421F-B5B7-0850709C8E6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384477-E548-DC65-4D74-5D8CC2E1BC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9190" y="0"/>
            <a:ext cx="1532810" cy="89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19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E645E4-BF55-9ACA-1E5F-5254ACF68A11}"/>
              </a:ext>
            </a:extLst>
          </p:cNvPr>
          <p:cNvSpPr/>
          <p:nvPr/>
        </p:nvSpPr>
        <p:spPr>
          <a:xfrm>
            <a:off x="95687" y="4595681"/>
            <a:ext cx="11971621" cy="1499498"/>
          </a:xfrm>
          <a:prstGeom prst="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9527250-0D57-440F-78BE-7B6D975BB15B}"/>
              </a:ext>
            </a:extLst>
          </p:cNvPr>
          <p:cNvSpPr/>
          <p:nvPr/>
        </p:nvSpPr>
        <p:spPr>
          <a:xfrm>
            <a:off x="4500449" y="4594339"/>
            <a:ext cx="7580166" cy="1499498"/>
          </a:xfrm>
          <a:prstGeom prst="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789C8B-A8A4-C220-6279-DEB22F1D638C}"/>
              </a:ext>
            </a:extLst>
          </p:cNvPr>
          <p:cNvSpPr/>
          <p:nvPr/>
        </p:nvSpPr>
        <p:spPr>
          <a:xfrm>
            <a:off x="95688" y="3272117"/>
            <a:ext cx="11971621" cy="1287593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6D1CB6-D187-3CC5-F7F7-3110B10B858E}"/>
              </a:ext>
            </a:extLst>
          </p:cNvPr>
          <p:cNvSpPr/>
          <p:nvPr/>
        </p:nvSpPr>
        <p:spPr>
          <a:xfrm>
            <a:off x="4500450" y="3273120"/>
            <a:ext cx="7566858" cy="1287593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958C42-4A36-28D9-0F89-E8E40B8CA79B}"/>
              </a:ext>
            </a:extLst>
          </p:cNvPr>
          <p:cNvSpPr/>
          <p:nvPr/>
        </p:nvSpPr>
        <p:spPr>
          <a:xfrm>
            <a:off x="95692" y="1615688"/>
            <a:ext cx="11971621" cy="1626830"/>
          </a:xfrm>
          <a:prstGeom prst="rect">
            <a:avLst/>
          </a:prstGeom>
          <a:solidFill>
            <a:srgbClr val="4EBEA4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724B1A-42D7-C477-1723-B711167FDA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92BF06-6947-D58B-58BC-C826FEDB5686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6AF3C-F5A9-A59C-7E12-5FE8C7950223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702330-A65B-BF0D-5C33-98140BB3B5B7}"/>
              </a:ext>
            </a:extLst>
          </p:cNvPr>
          <p:cNvSpPr/>
          <p:nvPr/>
        </p:nvSpPr>
        <p:spPr>
          <a:xfrm>
            <a:off x="173620" y="343043"/>
            <a:ext cx="120183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When </a:t>
            </a:r>
            <a:r>
              <a:rPr kumimoji="0" lang="en-US" sz="2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executing their campaigns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marketers need to uphold audience trust, keep media partners accountable and demand full transparency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386D72-0720-29D4-7DAC-406142BA7B3F}"/>
              </a:ext>
            </a:extLst>
          </p:cNvPr>
          <p:cNvSpPr txBox="1"/>
          <p:nvPr/>
        </p:nvSpPr>
        <p:spPr>
          <a:xfrm>
            <a:off x="95690" y="2812466"/>
            <a:ext cx="444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Quality of Environment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D4D76D-125D-448E-D29D-6CE5E371B3C1}"/>
              </a:ext>
            </a:extLst>
          </p:cNvPr>
          <p:cNvSpPr txBox="1"/>
          <p:nvPr/>
        </p:nvSpPr>
        <p:spPr>
          <a:xfrm>
            <a:off x="136070" y="4122614"/>
            <a:ext cx="436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Brand Safety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26CFA8-85F6-CA32-F8DF-7B33333801AC}"/>
              </a:ext>
            </a:extLst>
          </p:cNvPr>
          <p:cNvSpPr txBox="1"/>
          <p:nvPr/>
        </p:nvSpPr>
        <p:spPr>
          <a:xfrm>
            <a:off x="72534" y="5633513"/>
            <a:ext cx="449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Transparency &amp; Legitimacy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E70EEC-DC89-23C1-DD53-0CA2E78164DC}"/>
              </a:ext>
            </a:extLst>
          </p:cNvPr>
          <p:cNvSpPr txBox="1"/>
          <p:nvPr/>
        </p:nvSpPr>
        <p:spPr>
          <a:xfrm>
            <a:off x="4540831" y="1618862"/>
            <a:ext cx="75264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Uphold Audience Trust and Standards: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ad experience should be premium like the content around it – with quality audio and video and relevant creative.</a:t>
            </a:r>
            <a:b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use programmatic tools that are built for premium transactions vs. legacy display, ensuring transactions are rooted in trust, and delivery isn’t compromised.</a:t>
            </a:r>
            <a:br>
              <a:rPr kumimoji="0" lang="en-US" sz="1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 quantity should be in line with content length, with minimal disruption, low latency, proportional ad breaks, and carefully crafted ad loads.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DDDDC0-0E68-0F7E-91FA-97486919B9EC}"/>
              </a:ext>
            </a:extLst>
          </p:cNvPr>
          <p:cNvSpPr txBox="1"/>
          <p:nvPr/>
        </p:nvSpPr>
        <p:spPr>
          <a:xfrm>
            <a:off x="4540832" y="3310994"/>
            <a:ext cx="73658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Hold Partners Accountable: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meet brand requirements, uphold category exclusivity, and maintain competitive separation.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Partners should ensure no placements with objectionable content – or objectionable audiences.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Legitimate verification processes should be in place to understand what is being bought and sold.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C45958-06A4-69E8-7183-FD7790D27A85}"/>
              </a:ext>
            </a:extLst>
          </p:cNvPr>
          <p:cNvSpPr txBox="1"/>
          <p:nvPr/>
        </p:nvSpPr>
        <p:spPr>
          <a:xfrm>
            <a:off x="4540831" y="4648628"/>
            <a:ext cx="7578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Know What You Are Buying: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Creative should run where it is planned to, in the right context.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Buyers &amp; sellers should agree on the kind of impressions purchased – ads should run adjacent to or within the right content and be viewed by real people. They should not run on MFA sites or be delivered to bots.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■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Ads should be viewable, not out-streamed, muted, auto-played, or hidden. Non-viewable impressions should be removed from reporting.</a:t>
            </a:r>
          </a:p>
        </p:txBody>
      </p:sp>
      <p:pic>
        <p:nvPicPr>
          <p:cNvPr id="33" name="Picture 32" descr="A blue and pink badge with a check mark&#10;&#10;Description automatically generated">
            <a:extLst>
              <a:ext uri="{FF2B5EF4-FFF2-40B4-BE49-F238E27FC236}">
                <a16:creationId xmlns:a16="http://schemas.microsoft.com/office/drawing/2014/main" id="{3A217B04-4A05-4EEE-C291-9E70708025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9397" y="1797532"/>
            <a:ext cx="717727" cy="971851"/>
          </a:xfrm>
          <a:prstGeom prst="rect">
            <a:avLst/>
          </a:prstGeom>
        </p:spPr>
      </p:pic>
      <p:pic>
        <p:nvPicPr>
          <p:cNvPr id="35" name="Picture 34" descr="A blue shield with a pink check mark&#10;&#10;Description automatically generated">
            <a:extLst>
              <a:ext uri="{FF2B5EF4-FFF2-40B4-BE49-F238E27FC236}">
                <a16:creationId xmlns:a16="http://schemas.microsoft.com/office/drawing/2014/main" id="{ED2CCC28-0AD8-31CD-91F5-16D7B05B09C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913" y="3316909"/>
            <a:ext cx="866694" cy="866694"/>
          </a:xfrm>
          <a:prstGeom prst="rect">
            <a:avLst/>
          </a:prstGeom>
        </p:spPr>
      </p:pic>
      <p:pic>
        <p:nvPicPr>
          <p:cNvPr id="36" name="Picture 35" descr="A blue and pink magnifying glass with a eye&#10;&#10;Description automatically generated">
            <a:extLst>
              <a:ext uri="{FF2B5EF4-FFF2-40B4-BE49-F238E27FC236}">
                <a16:creationId xmlns:a16="http://schemas.microsoft.com/office/drawing/2014/main" id="{FC222074-F07C-8431-3AB3-1A90FF582D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913" y="4765168"/>
            <a:ext cx="866694" cy="8666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B7CBFA4-7269-4B00-C380-F28DA22ABD8A}"/>
              </a:ext>
            </a:extLst>
          </p:cNvPr>
          <p:cNvSpPr/>
          <p:nvPr/>
        </p:nvSpPr>
        <p:spPr>
          <a:xfrm>
            <a:off x="4500450" y="1617393"/>
            <a:ext cx="7566858" cy="1626830"/>
          </a:xfrm>
          <a:prstGeom prst="rect">
            <a:avLst/>
          </a:prstGeom>
          <a:noFill/>
          <a:ln w="38100">
            <a:solidFill>
              <a:srgbClr val="4EBE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B0A3F-AFE4-F209-C8D1-2C37E2664E22}"/>
              </a:ext>
            </a:extLst>
          </p:cNvPr>
          <p:cNvSpPr/>
          <p:nvPr/>
        </p:nvSpPr>
        <p:spPr>
          <a:xfrm>
            <a:off x="72534" y="1615688"/>
            <a:ext cx="12046932" cy="4478149"/>
          </a:xfrm>
          <a:prstGeom prst="rect">
            <a:avLst/>
          </a:prstGeom>
          <a:noFill/>
          <a:ln w="57150"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4">
            <a:extLst>
              <a:ext uri="{FF2B5EF4-FFF2-40B4-BE49-F238E27FC236}">
                <a16:creationId xmlns:a16="http://schemas.microsoft.com/office/drawing/2014/main" id="{3F2FD344-C0CB-71BF-F220-075DCE8CE121}"/>
              </a:ext>
            </a:extLst>
          </p:cNvPr>
          <p:cNvSpPr txBox="1">
            <a:spLocks/>
          </p:cNvSpPr>
          <p:nvPr/>
        </p:nvSpPr>
        <p:spPr>
          <a:xfrm>
            <a:off x="95687" y="6203801"/>
            <a:ext cx="12000623" cy="30079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To learn more,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download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the FreeWheel Council for Premium</a:t>
            </a:r>
            <a:r>
              <a:rPr lang="en-US" sz="1200" b="1">
                <a:solidFill>
                  <a:srgbClr val="1B1464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Video’s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 &amp; VAB’s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‘Buying Premium Video: A Definitive Checklist’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76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4514" y="0"/>
            <a:ext cx="6096000" cy="6858000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6394A7-3D6B-1B95-4A69-F78A74EDC1A8}"/>
              </a:ext>
            </a:extLst>
          </p:cNvPr>
          <p:cNvSpPr/>
          <p:nvPr/>
        </p:nvSpPr>
        <p:spPr>
          <a:xfrm>
            <a:off x="6327142" y="6057144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2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505B1-1A4C-7E8D-8A6E-B64C025A7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466F9D-825B-002B-1C1F-766B6F96709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C2DD39-D24A-50A1-3F63-B8021221A11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573C8-DFF6-A0C3-F12D-657A46B5DB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758" y="523"/>
            <a:ext cx="1676241" cy="97607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E786DE6-4F1A-F2BA-9E63-7C363B52CE14}"/>
              </a:ext>
            </a:extLst>
          </p:cNvPr>
          <p:cNvSpPr/>
          <p:nvPr/>
        </p:nvSpPr>
        <p:spPr>
          <a:xfrm>
            <a:off x="290286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A08ECA-B072-A444-CDFD-0FF591ED8053}"/>
              </a:ext>
            </a:extLst>
          </p:cNvPr>
          <p:cNvGrpSpPr/>
          <p:nvPr/>
        </p:nvGrpSpPr>
        <p:grpSpPr>
          <a:xfrm>
            <a:off x="3146341" y="2740452"/>
            <a:ext cx="2304376" cy="743751"/>
            <a:chOff x="289383" y="1784888"/>
            <a:chExt cx="2304376" cy="743751"/>
          </a:xfrm>
        </p:grpSpPr>
        <p:sp>
          <p:nvSpPr>
            <p:cNvPr id="41" name="TextBox 40">
              <a:hlinkClick r:id="rId5"/>
              <a:extLst>
                <a:ext uri="{FF2B5EF4-FFF2-40B4-BE49-F238E27FC236}">
                  <a16:creationId xmlns:a16="http://schemas.microsoft.com/office/drawing/2014/main" id="{33DE2E9C-B294-B3EB-D017-093891410E7E}"/>
                </a:ext>
              </a:extLst>
            </p:cNvPr>
            <p:cNvSpPr txBox="1"/>
            <p:nvPr/>
          </p:nvSpPr>
          <p:spPr>
            <a:xfrm>
              <a:off x="289383" y="1784888"/>
              <a:ext cx="23043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Karolina Guillen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42" name="TextBox 41">
              <a:hlinkClick r:id="rId5"/>
              <a:extLst>
                <a:ext uri="{FF2B5EF4-FFF2-40B4-BE49-F238E27FC236}">
                  <a16:creationId xmlns:a16="http://schemas.microsoft.com/office/drawing/2014/main" id="{8D486C75-E927-5908-C466-A22E5C02A34D}"/>
                </a:ext>
              </a:extLst>
            </p:cNvPr>
            <p:cNvSpPr txBox="1"/>
            <p:nvPr/>
          </p:nvSpPr>
          <p:spPr>
            <a:xfrm>
              <a:off x="289383" y="2097752"/>
              <a:ext cx="23043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Insights Manager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karolinag@thevab.com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EFBE9FD-58C7-7083-DC9B-A551BB4B14A2}"/>
              </a:ext>
            </a:extLst>
          </p:cNvPr>
          <p:cNvGrpSpPr/>
          <p:nvPr/>
        </p:nvGrpSpPr>
        <p:grpSpPr>
          <a:xfrm>
            <a:off x="290286" y="2740452"/>
            <a:ext cx="2257499" cy="744993"/>
            <a:chOff x="198561" y="542425"/>
            <a:chExt cx="1745420" cy="74499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4C63DF3-A64C-8709-288E-643561E5C4AF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Reed Kiely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5A84D9-A62E-0F90-C19C-3CAE16957B56}"/>
                </a:ext>
              </a:extLst>
            </p:cNvPr>
            <p:cNvSpPr txBox="1"/>
            <p:nvPr/>
          </p:nvSpPr>
          <p:spPr>
            <a:xfrm>
              <a:off x="198562" y="856531"/>
              <a:ext cx="17454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Data Insights &amp; Trends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err="1">
                  <a:solidFill>
                    <a:schemeClr val="bg1"/>
                  </a:solidFill>
                  <a:latin typeface="Helvetica Light" panose="020B0403020202020204" pitchFamily="34" charset="0"/>
                </a:rPr>
                <a:t>reedk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@thevab.com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DB3CF61-341F-98F5-EE34-A73FBE9628CB}"/>
              </a:ext>
            </a:extLst>
          </p:cNvPr>
          <p:cNvGrpSpPr/>
          <p:nvPr/>
        </p:nvGrpSpPr>
        <p:grpSpPr>
          <a:xfrm>
            <a:off x="290286" y="752931"/>
            <a:ext cx="3046257" cy="744993"/>
            <a:chOff x="2529807" y="560359"/>
            <a:chExt cx="1962494" cy="744993"/>
          </a:xfrm>
        </p:grpSpPr>
        <p:sp>
          <p:nvSpPr>
            <p:cNvPr id="47" name="TextBox 46">
              <a:hlinkClick r:id="rId5"/>
              <a:extLst>
                <a:ext uri="{FF2B5EF4-FFF2-40B4-BE49-F238E27FC236}">
                  <a16:creationId xmlns:a16="http://schemas.microsoft.com/office/drawing/2014/main" id="{9529AF35-D1CA-16CB-A67B-EF2A7D7A4423}"/>
                </a:ext>
              </a:extLst>
            </p:cNvPr>
            <p:cNvSpPr txBox="1"/>
            <p:nvPr/>
          </p:nvSpPr>
          <p:spPr>
            <a:xfrm>
              <a:off x="2529808" y="560359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BB33338-F1A0-FC23-623B-466729F76F45}"/>
                </a:ext>
              </a:extLst>
            </p:cNvPr>
            <p:cNvSpPr txBox="1"/>
            <p:nvPr/>
          </p:nvSpPr>
          <p:spPr>
            <a:xfrm>
              <a:off x="2529807" y="874465"/>
              <a:ext cx="19624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SVP, Director of Strategic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069D053-4E18-221B-DB64-D35EE568FC50}"/>
              </a:ext>
            </a:extLst>
          </p:cNvPr>
          <p:cNvGrpSpPr/>
          <p:nvPr/>
        </p:nvGrpSpPr>
        <p:grpSpPr>
          <a:xfrm>
            <a:off x="3146341" y="752931"/>
            <a:ext cx="2433585" cy="744993"/>
            <a:chOff x="2529807" y="542425"/>
            <a:chExt cx="1962494" cy="744993"/>
          </a:xfrm>
        </p:grpSpPr>
        <p:sp>
          <p:nvSpPr>
            <p:cNvPr id="50" name="TextBox 49">
              <a:hlinkClick r:id="rId5"/>
              <a:extLst>
                <a:ext uri="{FF2B5EF4-FFF2-40B4-BE49-F238E27FC236}">
                  <a16:creationId xmlns:a16="http://schemas.microsoft.com/office/drawing/2014/main" id="{06CD0B36-788B-58D4-3B11-15FE41966EAB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Benjamin Vandegrift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AA498BF-AA69-317F-660A-EDBFF6F31B5D}"/>
                </a:ext>
              </a:extLst>
            </p:cNvPr>
            <p:cNvSpPr txBox="1"/>
            <p:nvPr/>
          </p:nvSpPr>
          <p:spPr>
            <a:xfrm>
              <a:off x="2529807" y="856531"/>
              <a:ext cx="19624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VP, Measurement Solutions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>
                  <a:solidFill>
                    <a:schemeClr val="bg1"/>
                  </a:solidFill>
                  <a:latin typeface="Helvetica Light" panose="020B0403020202020204" pitchFamily="34" charset="0"/>
                </a:rPr>
                <a:t>b</a:t>
              </a: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enjaminv@thevab.com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020319C-E3B6-5CF7-53D6-43A9F8A913AC}"/>
              </a:ext>
            </a:extLst>
          </p:cNvPr>
          <p:cNvGrpSpPr/>
          <p:nvPr/>
        </p:nvGrpSpPr>
        <p:grpSpPr>
          <a:xfrm>
            <a:off x="3146341" y="1733559"/>
            <a:ext cx="2868282" cy="771258"/>
            <a:chOff x="198562" y="516160"/>
            <a:chExt cx="2217655" cy="771258"/>
          </a:xfrm>
        </p:grpSpPr>
        <p:sp>
          <p:nvSpPr>
            <p:cNvPr id="53" name="TextBox 52">
              <a:hlinkClick r:id="rId5"/>
              <a:extLst>
                <a:ext uri="{FF2B5EF4-FFF2-40B4-BE49-F238E27FC236}">
                  <a16:creationId xmlns:a16="http://schemas.microsoft.com/office/drawing/2014/main" id="{5C53CBD9-E359-5867-1199-5EAAE6082DC1}"/>
                </a:ext>
              </a:extLst>
            </p:cNvPr>
            <p:cNvSpPr txBox="1"/>
            <p:nvPr/>
          </p:nvSpPr>
          <p:spPr>
            <a:xfrm>
              <a:off x="204150" y="516160"/>
              <a:ext cx="132258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Leah Montner-Dixon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6BB7AC2-480A-6D15-7610-34A9024FEE25}"/>
                </a:ext>
              </a:extLst>
            </p:cNvPr>
            <p:cNvSpPr txBox="1"/>
            <p:nvPr/>
          </p:nvSpPr>
          <p:spPr>
            <a:xfrm>
              <a:off x="198562" y="856531"/>
              <a:ext cx="22176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Audience &amp; Behavioral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CD55881-4972-EED1-00E9-7D5AD0CA0E63}"/>
              </a:ext>
            </a:extLst>
          </p:cNvPr>
          <p:cNvGrpSpPr/>
          <p:nvPr/>
        </p:nvGrpSpPr>
        <p:grpSpPr>
          <a:xfrm>
            <a:off x="290286" y="1733559"/>
            <a:ext cx="2790727" cy="744993"/>
            <a:chOff x="2529807" y="542425"/>
            <a:chExt cx="2250501" cy="744993"/>
          </a:xfrm>
        </p:grpSpPr>
        <p:sp>
          <p:nvSpPr>
            <p:cNvPr id="56" name="TextBox 55">
              <a:hlinkClick r:id="rId5"/>
              <a:extLst>
                <a:ext uri="{FF2B5EF4-FFF2-40B4-BE49-F238E27FC236}">
                  <a16:creationId xmlns:a16="http://schemas.microsoft.com/office/drawing/2014/main" id="{06AF129B-8BD0-88D0-EE59-069EDE6C5026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Kailyn Hartmann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14DBA0E-84B3-0334-43B2-F5E437DF36A6}"/>
                </a:ext>
              </a:extLst>
            </p:cNvPr>
            <p:cNvSpPr txBox="1"/>
            <p:nvPr/>
          </p:nvSpPr>
          <p:spPr>
            <a:xfrm>
              <a:off x="2529807" y="856531"/>
              <a:ext cx="225050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VP, Advanced Analytics &amp; Intelligence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kailynh@thevab.com</a:t>
              </a:r>
            </a:p>
          </p:txBody>
        </p:sp>
      </p:grpSp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6D580226-0CCD-361B-CCDD-A37B63A54148}"/>
              </a:ext>
            </a:extLst>
          </p:cNvPr>
          <p:cNvSpPr txBox="1"/>
          <p:nvPr/>
        </p:nvSpPr>
        <p:spPr>
          <a:xfrm>
            <a:off x="6423231" y="3768154"/>
            <a:ext cx="257014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is Digital Ad Fraud?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Look Into Critical Issues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Impacting Marketers Today</a:t>
            </a:r>
          </a:p>
        </p:txBody>
      </p:sp>
      <p:sp>
        <p:nvSpPr>
          <p:cNvPr id="27" name="TextBox 26">
            <a:hlinkClick r:id="rId7"/>
            <a:extLst>
              <a:ext uri="{FF2B5EF4-FFF2-40B4-BE49-F238E27FC236}">
                <a16:creationId xmlns:a16="http://schemas.microsoft.com/office/drawing/2014/main" id="{1E693D78-A349-ABDE-39CB-442F93873888}"/>
              </a:ext>
            </a:extLst>
          </p:cNvPr>
          <p:cNvSpPr txBox="1"/>
          <p:nvPr/>
        </p:nvSpPr>
        <p:spPr>
          <a:xfrm>
            <a:off x="6758738" y="1772608"/>
            <a:ext cx="196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Hidden Costs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Three Critical Business Ramifications of Digital Ad Fraud</a:t>
            </a:r>
          </a:p>
        </p:txBody>
      </p:sp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078E0E1A-913D-535B-7CB1-161CF526757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212" y="602590"/>
            <a:ext cx="2026856" cy="1140107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8" name="Picture 7">
            <a:hlinkClick r:id="rId10"/>
            <a:extLst>
              <a:ext uri="{FF2B5EF4-FFF2-40B4-BE49-F238E27FC236}">
                <a16:creationId xmlns:a16="http://schemas.microsoft.com/office/drawing/2014/main" id="{ABFA1FAD-842F-520F-2E36-61C4446282C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645" y="4455755"/>
            <a:ext cx="1959991" cy="1140108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10" name="TextBox 9">
            <a:hlinkClick r:id="rId10"/>
            <a:extLst>
              <a:ext uri="{FF2B5EF4-FFF2-40B4-BE49-F238E27FC236}">
                <a16:creationId xmlns:a16="http://schemas.microsoft.com/office/drawing/2014/main" id="{6537D42F-9451-070C-6BB4-C1A0F293402F}"/>
              </a:ext>
            </a:extLst>
          </p:cNvPr>
          <p:cNvSpPr txBox="1"/>
          <p:nvPr/>
        </p:nvSpPr>
        <p:spPr>
          <a:xfrm>
            <a:off x="6468485" y="5609683"/>
            <a:ext cx="254831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rgbClr val="ED3C8D"/>
                </a:solidFill>
                <a:latin typeface="Helvetica" panose="020B0403020202020204" pitchFamily="34" charset="0"/>
              </a:rPr>
              <a:t>The Credibility Crisis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people find trusted news amidst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wave of misinformation</a:t>
            </a:r>
          </a:p>
        </p:txBody>
      </p:sp>
      <p:pic>
        <p:nvPicPr>
          <p:cNvPr id="5" name="Picture 4">
            <a:hlinkClick r:id="rId6"/>
            <a:extLst>
              <a:ext uri="{FF2B5EF4-FFF2-40B4-BE49-F238E27FC236}">
                <a16:creationId xmlns:a16="http://schemas.microsoft.com/office/drawing/2014/main" id="{CE3AE318-448F-9367-3C98-3BB35530C4E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9344" y="2480528"/>
            <a:ext cx="1646593" cy="1283592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E0787856-A108-30ED-8708-C04A9FF2A00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255" y="607555"/>
            <a:ext cx="2026856" cy="1140106"/>
          </a:xfrm>
          <a:prstGeom prst="rect">
            <a:avLst/>
          </a:prstGeom>
          <a:ln w="19050">
            <a:solidFill>
              <a:srgbClr val="1B1464"/>
            </a:solidFill>
          </a:ln>
        </p:spPr>
      </p:pic>
      <p:sp>
        <p:nvSpPr>
          <p:cNvPr id="22" name="TextBox 21">
            <a:hlinkClick r:id="rId13"/>
            <a:extLst>
              <a:ext uri="{FF2B5EF4-FFF2-40B4-BE49-F238E27FC236}">
                <a16:creationId xmlns:a16="http://schemas.microsoft.com/office/drawing/2014/main" id="{79511A32-4EC2-44A4-AC63-19139343891D}"/>
              </a:ext>
            </a:extLst>
          </p:cNvPr>
          <p:cNvSpPr txBox="1"/>
          <p:nvPr/>
        </p:nvSpPr>
        <p:spPr>
          <a:xfrm>
            <a:off x="9142613" y="1761483"/>
            <a:ext cx="257014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VAB Investigation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Did YouTube allow for targeted campaigns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 be served on ‘Made for Kids’ channels?</a:t>
            </a:r>
          </a:p>
        </p:txBody>
      </p:sp>
      <p:pic>
        <p:nvPicPr>
          <p:cNvPr id="6" name="Picture 5">
            <a:hlinkClick r:id="rId15"/>
            <a:extLst>
              <a:ext uri="{FF2B5EF4-FFF2-40B4-BE49-F238E27FC236}">
                <a16:creationId xmlns:a16="http://schemas.microsoft.com/office/drawing/2014/main" id="{DB509292-85C5-A4E4-4AE1-1588FA0042C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6729" y="2480528"/>
            <a:ext cx="1681908" cy="1283592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30" name="TextBox 29">
            <a:hlinkClick r:id="rId15"/>
            <a:extLst>
              <a:ext uri="{FF2B5EF4-FFF2-40B4-BE49-F238E27FC236}">
                <a16:creationId xmlns:a16="http://schemas.microsoft.com/office/drawing/2014/main" id="{272DF47C-A2A9-031D-CDE9-36E5E61F8AA7}"/>
              </a:ext>
            </a:extLst>
          </p:cNvPr>
          <p:cNvSpPr txBox="1"/>
          <p:nvPr/>
        </p:nvSpPr>
        <p:spPr>
          <a:xfrm>
            <a:off x="9017767" y="3768154"/>
            <a:ext cx="28198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rgbClr val="ED3C8D"/>
                </a:solidFill>
                <a:latin typeface="Helvetica" panose="020B0403020202020204" pitchFamily="34" charset="0"/>
              </a:rPr>
              <a:t>What is The Digital Video</a:t>
            </a:r>
            <a:br>
              <a:rPr lang="en-US" sz="1000" b="1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lang="en-US" sz="1000" b="1">
                <a:solidFill>
                  <a:srgbClr val="ED3C8D"/>
                </a:solidFill>
                <a:latin typeface="Helvetica" panose="020B0403020202020204" pitchFamily="34" charset="0"/>
              </a:rPr>
              <a:t>Supply Chain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Under</a:t>
            </a:r>
            <a:r>
              <a:rPr lang="en-US" sz="900">
                <a:solidFill>
                  <a:srgbClr val="1B1464"/>
                </a:solidFill>
                <a:latin typeface="Helvetica" panose="020B0403020202020204" pitchFamily="34" charset="0"/>
              </a:rPr>
              <a:t>standing the path of digital ad investments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hlinkClick r:id="rId17"/>
            <a:extLst>
              <a:ext uri="{FF2B5EF4-FFF2-40B4-BE49-F238E27FC236}">
                <a16:creationId xmlns:a16="http://schemas.microsoft.com/office/drawing/2014/main" id="{35296E0E-7B03-1F38-FB73-6F2BF52A9A64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5680" y="4455755"/>
            <a:ext cx="1944007" cy="1153694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16" name="TextBox 15">
            <a:hlinkClick r:id="rId17"/>
            <a:extLst>
              <a:ext uri="{FF2B5EF4-FFF2-40B4-BE49-F238E27FC236}">
                <a16:creationId xmlns:a16="http://schemas.microsoft.com/office/drawing/2014/main" id="{AE3929EE-98C9-4B29-EB23-C5DB444200D5}"/>
              </a:ext>
            </a:extLst>
          </p:cNvPr>
          <p:cNvSpPr txBox="1"/>
          <p:nvPr/>
        </p:nvSpPr>
        <p:spPr>
          <a:xfrm>
            <a:off x="9374662" y="5609683"/>
            <a:ext cx="210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rgbClr val="ED3C8D"/>
                </a:solidFill>
                <a:latin typeface="Helvetica" panose="020B0403020202020204" pitchFamily="34" charset="0"/>
              </a:rPr>
              <a:t>What’s the Deal with Viewership Data Collection?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C4CE64-B526-9268-853B-15E5EFBF799D}"/>
              </a:ext>
            </a:extLst>
          </p:cNvPr>
          <p:cNvSpPr/>
          <p:nvPr/>
        </p:nvSpPr>
        <p:spPr>
          <a:xfrm>
            <a:off x="179784" y="3671961"/>
            <a:ext cx="56379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40EE94-2E7C-7D2C-4E14-3AC6C530FD46}"/>
              </a:ext>
            </a:extLst>
          </p:cNvPr>
          <p:cNvSpPr txBox="1"/>
          <p:nvPr/>
        </p:nvSpPr>
        <p:spPr>
          <a:xfrm>
            <a:off x="179784" y="4875314"/>
            <a:ext cx="5287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believe in modern TV measurement.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Let us be your guide.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isit the VAB’s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Measurement Resource Center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get clear answers to questions our industry is asking about TV measurement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683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CC6EE-E4C0-C762-8A60-8EF83C00CE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C3BFB4-07EB-8A50-3983-277A53AF5470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17221-C291-8DC1-6FF0-EBCECEBF18E6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45018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FDD741-8E8A-3A6B-EAFB-9538A7436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7266" y="4390408"/>
            <a:ext cx="2564686" cy="1442635"/>
          </a:xfrm>
          <a:prstGeom prst="rect">
            <a:avLst/>
          </a:prstGeom>
          <a:ln w="19050">
            <a:solidFill>
              <a:srgbClr val="1F1A6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67E625-F2B4-BD48-E533-73F1E19A2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70" y="4391290"/>
            <a:ext cx="2587936" cy="1455714"/>
          </a:xfrm>
          <a:prstGeom prst="rect">
            <a:avLst/>
          </a:prstGeom>
          <a:ln w="19050">
            <a:solidFill>
              <a:srgbClr val="1F1A62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A2B8DC-850D-41D7-8CFE-5E24953E6F00}"/>
              </a:ext>
            </a:extLst>
          </p:cNvPr>
          <p:cNvSpPr/>
          <p:nvPr/>
        </p:nvSpPr>
        <p:spPr>
          <a:xfrm>
            <a:off x="0" y="0"/>
            <a:ext cx="12192000" cy="3126456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Light" panose="020B040302020202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D5746D3-6758-47B5-AD17-FD7C137774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723" y="0"/>
            <a:ext cx="1421277" cy="8276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90CC60-BE2F-4BCF-A2C8-46E7A5384583}"/>
              </a:ext>
            </a:extLst>
          </p:cNvPr>
          <p:cNvSpPr txBox="1"/>
          <p:nvPr/>
        </p:nvSpPr>
        <p:spPr>
          <a:xfrm>
            <a:off x="21519" y="3197510"/>
            <a:ext cx="12170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Four Marketing Success Strategies in 2024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C223F6-C8CD-1CB7-98B5-BA4771850771}"/>
              </a:ext>
            </a:extLst>
          </p:cNvPr>
          <p:cNvSpPr txBox="1"/>
          <p:nvPr/>
        </p:nvSpPr>
        <p:spPr>
          <a:xfrm>
            <a:off x="9491291" y="5878096"/>
            <a:ext cx="2591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#4: Adopt Alternatives</a:t>
            </a:r>
          </a:p>
        </p:txBody>
      </p:sp>
      <p:pic>
        <p:nvPicPr>
          <p:cNvPr id="23" name="Picture 22">
            <a:hlinkClick r:id="rId5"/>
            <a:extLst>
              <a:ext uri="{FF2B5EF4-FFF2-40B4-BE49-F238E27FC236}">
                <a16:creationId xmlns:a16="http://schemas.microsoft.com/office/drawing/2014/main" id="{D41E73CD-532D-6B88-9FAE-55C8E202F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6089" y="4400421"/>
            <a:ext cx="2565127" cy="1442884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DD04510-9B02-69A3-185D-615745140153}"/>
              </a:ext>
            </a:extLst>
          </p:cNvPr>
          <p:cNvSpPr txBox="1"/>
          <p:nvPr/>
        </p:nvSpPr>
        <p:spPr>
          <a:xfrm>
            <a:off x="6715113" y="5878096"/>
            <a:ext cx="2642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#3: Embrace Innovation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8970BE-7E43-FEB5-0F6A-BB45B39AA741}"/>
              </a:ext>
            </a:extLst>
          </p:cNvPr>
          <p:cNvSpPr txBox="1"/>
          <p:nvPr/>
        </p:nvSpPr>
        <p:spPr>
          <a:xfrm>
            <a:off x="80124" y="5878096"/>
            <a:ext cx="259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#1: Prioritize Quality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75E724-E9BC-4D08-331F-08BB791073B5}"/>
              </a:ext>
            </a:extLst>
          </p:cNvPr>
          <p:cNvSpPr txBox="1"/>
          <p:nvPr/>
        </p:nvSpPr>
        <p:spPr>
          <a:xfrm>
            <a:off x="2736214" y="3604106"/>
            <a:ext cx="392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#2: Demand Transparency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2A1DFD1-C647-8453-D87F-F5DB148D2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6941" y="4054822"/>
            <a:ext cx="3738141" cy="2102704"/>
          </a:xfrm>
          <a:prstGeom prst="rect">
            <a:avLst/>
          </a:prstGeom>
          <a:ln w="57150">
            <a:solidFill>
              <a:srgbClr val="ED3C8D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B2BB2F-DA7B-E163-8161-D05EC32C67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5E2353-E335-CA07-7A3C-A86AA8279B8D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08534A-BD97-7D97-33A7-5A5F8946FE5D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9F268-D6BA-9B15-7B3B-D78F867FD109}"/>
              </a:ext>
            </a:extLst>
          </p:cNvPr>
          <p:cNvSpPr txBox="1"/>
          <p:nvPr/>
        </p:nvSpPr>
        <p:spPr>
          <a:xfrm>
            <a:off x="194553" y="291470"/>
            <a:ext cx="1176074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+mn-cs"/>
              </a:rPr>
              <a:t>Four Marketing Success Strategies That Will Grow Your Brand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VAB's vast knowledge of the ever-evolving video ecosystem empowers marketers with analyses, insights and the confidence to create more effective and impactful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This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4-part series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provides marketers with a set of strategies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create successful video campaigns in 2024 and beyond.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600934-2586-7B63-A697-1D485228E5D8}"/>
              </a:ext>
            </a:extLst>
          </p:cNvPr>
          <p:cNvSpPr txBox="1"/>
          <p:nvPr/>
        </p:nvSpPr>
        <p:spPr>
          <a:xfrm>
            <a:off x="503714" y="6251713"/>
            <a:ext cx="11688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>
                <a:solidFill>
                  <a:srgbClr val="ED3C8D"/>
                </a:solidFill>
                <a:latin typeface="Helvetica" panose="020B0403020202020204" pitchFamily="34" charset="0"/>
              </a:rPr>
              <a:t>Click report cover above to download the appropriate report</a:t>
            </a:r>
          </a:p>
        </p:txBody>
      </p:sp>
    </p:spTree>
    <p:extLst>
      <p:ext uri="{BB962C8B-B14F-4D97-AF65-F5344CB8AC3E}">
        <p14:creationId xmlns:p14="http://schemas.microsoft.com/office/powerpoint/2010/main" val="206304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hands pointing at something&#10;&#10;Description automatically generated">
            <a:extLst>
              <a:ext uri="{FF2B5EF4-FFF2-40B4-BE49-F238E27FC236}">
                <a16:creationId xmlns:a16="http://schemas.microsoft.com/office/drawing/2014/main" id="{C28E8E51-E18C-D1EB-18F5-9B765108C6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8973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3ED66-7D56-46D2-B2A0-139022AADE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214" y="0"/>
            <a:ext cx="1406785" cy="819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F2214A-6794-3707-AB1B-E9761FA1AE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E4DFCF4-1702-B0FB-7967-B2260639A257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E7E9E5-B62F-A686-207D-B9EAAC281BDF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94C72-3C48-FE6C-8C5F-67691DF3FFB8}"/>
              </a:ext>
            </a:extLst>
          </p:cNvPr>
          <p:cNvSpPr txBox="1"/>
          <p:nvPr/>
        </p:nvSpPr>
        <p:spPr>
          <a:xfrm>
            <a:off x="5228821" y="-24923"/>
            <a:ext cx="6573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Marketing Success Strategy #2: Demand Transparency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80136-12E9-C47B-DF19-3472C98252BE}"/>
              </a:ext>
            </a:extLst>
          </p:cNvPr>
          <p:cNvSpPr txBox="1"/>
          <p:nvPr/>
        </p:nvSpPr>
        <p:spPr>
          <a:xfrm>
            <a:off x="5228821" y="924319"/>
            <a:ext cx="6755656" cy="55707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Why is this important?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1600" kern="100">
                <a:solidFill>
                  <a:srgbClr val="1F1A62"/>
                </a:solidFill>
                <a:latin typeface="Helvetica"/>
                <a:ea typeface="Calibri"/>
                <a:cs typeface="Times New Roman"/>
              </a:rPr>
              <a:t>Ad fraud negatively affects publishers and consumers, but it is often advertisers who are hit the hardest. Along with wasted ad dollars and unseen impressions delivered to bots, </a:t>
            </a:r>
            <a:r>
              <a:rPr lang="en-US" sz="1600" b="1" kern="100">
                <a:solidFill>
                  <a:srgbClr val="1F1A62"/>
                </a:solidFill>
                <a:latin typeface="Helvetica"/>
                <a:ea typeface="Calibri"/>
                <a:cs typeface="Times New Roman"/>
              </a:rPr>
              <a:t>ad fraud can also create reputational, financial and legal risks for advertisers.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/>
                <a:ea typeface="Calibri"/>
                <a:cs typeface="Calibri"/>
              </a:rPr>
              <a:t>Clear, confident engagement with trusted media partners is essential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/>
                <a:ea typeface="Calibri"/>
                <a:cs typeface="Calibri"/>
              </a:rPr>
              <a:t>to align objectives and achieve effective outcomes.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Why does it matter in 2024?</a:t>
            </a:r>
          </a:p>
          <a:p>
            <a:pPr>
              <a:defRPr/>
            </a:pPr>
            <a:r>
              <a:rPr lang="en-US" sz="1600">
                <a:solidFill>
                  <a:srgbClr val="201A62"/>
                </a:solidFill>
                <a:latin typeface="Helvetica"/>
                <a:ea typeface="Calibri"/>
                <a:cs typeface="Calibri"/>
              </a:rPr>
              <a:t>Digital ad fraud and the opaqueness of ad-tech walled gardens have come into sharp focus due to recent startling cases of </a:t>
            </a:r>
            <a:r>
              <a:rPr lang="en-US" sz="1600">
                <a:solidFill>
                  <a:srgbClr val="201A62"/>
                </a:solidFill>
                <a:latin typeface="Helvetica"/>
                <a:ea typeface="Calibri"/>
                <a:cs typeface="Calibri"/>
                <a:hlinkClick r:id="rId6"/>
              </a:rPr>
              <a:t>campaign violations</a:t>
            </a:r>
            <a:r>
              <a:rPr lang="en-US" sz="1600">
                <a:solidFill>
                  <a:srgbClr val="201A62"/>
                </a:solidFill>
                <a:latin typeface="Helvetica"/>
                <a:ea typeface="Calibri"/>
                <a:cs typeface="Calibri"/>
              </a:rPr>
              <a:t> and </a:t>
            </a:r>
            <a:r>
              <a:rPr lang="en-US" sz="1600">
                <a:solidFill>
                  <a:srgbClr val="201A62"/>
                </a:solidFill>
                <a:latin typeface="Helvetica"/>
                <a:ea typeface="Calibri"/>
                <a:cs typeface="Calibri"/>
                <a:hlinkClick r:id="rId7"/>
              </a:rPr>
              <a:t>transparency</a:t>
            </a:r>
            <a:r>
              <a:rPr lang="en-US" sz="1600">
                <a:solidFill>
                  <a:srgbClr val="201A62"/>
                </a:solidFill>
                <a:latin typeface="Helvetica"/>
                <a:ea typeface="Calibri"/>
                <a:cs typeface="Calibri"/>
              </a:rPr>
              <a:t> issues, necessitating a vigilant approach </a:t>
            </a:r>
            <a:br>
              <a:rPr lang="en-US" sz="1600">
                <a:solidFill>
                  <a:srgbClr val="201A62"/>
                </a:solidFill>
                <a:latin typeface="Helvetica"/>
                <a:ea typeface="Calibri"/>
                <a:cs typeface="Calibri"/>
              </a:rPr>
            </a:br>
            <a:r>
              <a:rPr lang="en-US" sz="1600">
                <a:solidFill>
                  <a:srgbClr val="201A62"/>
                </a:solidFill>
                <a:latin typeface="Helvetica"/>
                <a:ea typeface="Calibri"/>
                <a:cs typeface="Calibri"/>
              </a:rPr>
              <a:t>by marketers as they steward their buys.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Times New Roman"/>
              </a:rPr>
              <a:t>As marketers face more scrutiny of budgets amidst economic challenges, asking critical questions of media partners can protect </a:t>
            </a:r>
            <a:b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Times New Roman"/>
              </a:rPr>
            </a:b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Times New Roman"/>
              </a:rPr>
              <a:t>your brand and drive greater business results.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Times New Roman"/>
              </a:rPr>
              <a:t>By fostering open dialogue and demanding accountability, marketers can safeguard their brand reputation and ensure </a:t>
            </a:r>
            <a:br>
              <a:rPr kumimoji="0" lang="en-US" sz="1600" b="1" i="0" u="none" strike="noStrike" kern="1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Times New Roman"/>
              </a:rPr>
            </a:br>
            <a:r>
              <a:rPr kumimoji="0" lang="en-US" sz="1600" b="1" i="0" u="none" strike="noStrike" kern="1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Times New Roman"/>
              </a:rPr>
              <a:t>the integrity and effectiveness of their campaigns.</a:t>
            </a: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1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C1C384-6A2B-457C-B895-3E6996EE53BA}"/>
              </a:ext>
            </a:extLst>
          </p:cNvPr>
          <p:cNvSpPr>
            <a:spLocks/>
          </p:cNvSpPr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7D44A28-3BE9-4DC4-A9E5-8C1E66A9FB21}"/>
              </a:ext>
            </a:extLst>
          </p:cNvPr>
          <p:cNvSpPr txBox="1">
            <a:spLocks/>
          </p:cNvSpPr>
          <p:nvPr/>
        </p:nvSpPr>
        <p:spPr>
          <a:xfrm>
            <a:off x="483207" y="6309706"/>
            <a:ext cx="11702502" cy="21595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Source: Comcast Advertising,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What is Premium Video: Redefining what it Means to be Premium in Advertising, </a:t>
            </a:r>
            <a:r>
              <a:rPr kumimoji="0" lang="en-US" sz="10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November 2023.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724B1A-42D7-C477-1723-B711167FDA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692BF06-6947-D58B-58BC-C826FEDB5686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6AF3C-F5A9-A59C-7E12-5FE8C7950223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5538ECD-55A8-57E5-4710-7E5B5D53C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7987023"/>
              </p:ext>
            </p:extLst>
          </p:nvPr>
        </p:nvGraphicFramePr>
        <p:xfrm>
          <a:off x="504359" y="2406057"/>
          <a:ext cx="11475113" cy="370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4C73B17-A07C-1355-A973-5F32777F88E5}"/>
              </a:ext>
            </a:extLst>
          </p:cNvPr>
          <p:cNvSpPr txBox="1"/>
          <p:nvPr/>
        </p:nvSpPr>
        <p:spPr>
          <a:xfrm>
            <a:off x="1001666" y="1884051"/>
            <a:ext cx="10188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important are the following factors when buying (buyers) premium video inventory?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who responded important / very important 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702330-A65B-BF0D-5C33-98140BB3B5B7}"/>
              </a:ext>
            </a:extLst>
          </p:cNvPr>
          <p:cNvSpPr/>
          <p:nvPr/>
        </p:nvSpPr>
        <p:spPr>
          <a:xfrm>
            <a:off x="143052" y="431939"/>
            <a:ext cx="120489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Ad transparency through trusted, brand-safe, high-quality content seen by real people is most important to marketers’ video campaigns 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76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0549C3-1FFC-3344-DB89-EA8A71564766}"/>
              </a:ext>
            </a:extLst>
          </p:cNvPr>
          <p:cNvSpPr/>
          <p:nvPr/>
        </p:nvSpPr>
        <p:spPr>
          <a:xfrm>
            <a:off x="-2" y="1696163"/>
            <a:ext cx="1219200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161221" y="371130"/>
            <a:ext cx="1203077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lack of transparency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can have severe business ramifications, so it’s critical for marketers to ask important questions of their media partners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hlinkClick r:id="" action="ppaction://noaction"/>
            <a:extLst>
              <a:ext uri="{FF2B5EF4-FFF2-40B4-BE49-F238E27FC236}">
                <a16:creationId xmlns:a16="http://schemas.microsoft.com/office/drawing/2014/main" id="{481BC72C-49EF-4DE4-82AF-E07D412E5207}"/>
              </a:ext>
            </a:extLst>
          </p:cNvPr>
          <p:cNvSpPr/>
          <p:nvPr/>
        </p:nvSpPr>
        <p:spPr>
          <a:xfrm>
            <a:off x="716012" y="2001242"/>
            <a:ext cx="2993493" cy="4088669"/>
          </a:xfrm>
          <a:prstGeom prst="rect">
            <a:avLst/>
          </a:prstGeom>
          <a:solidFill>
            <a:schemeClr val="bg1"/>
          </a:solidFill>
          <a:ln w="19050"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hlinkClick r:id="" action="ppaction://noaction"/>
            <a:extLst>
              <a:ext uri="{FF2B5EF4-FFF2-40B4-BE49-F238E27FC236}">
                <a16:creationId xmlns:a16="http://schemas.microsoft.com/office/drawing/2014/main" id="{68AA4556-6994-4FAC-9D8E-C735D78821AC}"/>
              </a:ext>
            </a:extLst>
          </p:cNvPr>
          <p:cNvSpPr/>
          <p:nvPr/>
        </p:nvSpPr>
        <p:spPr>
          <a:xfrm>
            <a:off x="705213" y="4226786"/>
            <a:ext cx="30042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Financial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Risk</a:t>
            </a:r>
          </a:p>
        </p:txBody>
      </p:sp>
      <p:sp>
        <p:nvSpPr>
          <p:cNvPr id="29" name="Rectangle 28">
            <a:hlinkClick r:id="" action="ppaction://noaction"/>
            <a:extLst>
              <a:ext uri="{FF2B5EF4-FFF2-40B4-BE49-F238E27FC236}">
                <a16:creationId xmlns:a16="http://schemas.microsoft.com/office/drawing/2014/main" id="{B0043522-E20E-4654-B5A6-DF9538149430}"/>
              </a:ext>
            </a:extLst>
          </p:cNvPr>
          <p:cNvSpPr/>
          <p:nvPr/>
        </p:nvSpPr>
        <p:spPr>
          <a:xfrm>
            <a:off x="8440292" y="2060234"/>
            <a:ext cx="2993493" cy="4088669"/>
          </a:xfrm>
          <a:prstGeom prst="rect">
            <a:avLst/>
          </a:prstGeom>
          <a:solidFill>
            <a:schemeClr val="bg1"/>
          </a:solidFill>
          <a:ln w="19050"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hlinkClick r:id="" action="ppaction://noaction"/>
            <a:extLst>
              <a:ext uri="{FF2B5EF4-FFF2-40B4-BE49-F238E27FC236}">
                <a16:creationId xmlns:a16="http://schemas.microsoft.com/office/drawing/2014/main" id="{2FE75EA8-35A3-4416-A35A-C615F437FE5A}"/>
              </a:ext>
            </a:extLst>
          </p:cNvPr>
          <p:cNvSpPr/>
          <p:nvPr/>
        </p:nvSpPr>
        <p:spPr>
          <a:xfrm>
            <a:off x="8443316" y="4226786"/>
            <a:ext cx="2993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Legal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Risk</a:t>
            </a:r>
          </a:p>
        </p:txBody>
      </p:sp>
      <p:sp>
        <p:nvSpPr>
          <p:cNvPr id="26" name="Rectangle 25">
            <a:hlinkClick r:id="" action="ppaction://noaction"/>
            <a:extLst>
              <a:ext uri="{FF2B5EF4-FFF2-40B4-BE49-F238E27FC236}">
                <a16:creationId xmlns:a16="http://schemas.microsoft.com/office/drawing/2014/main" id="{188FD03B-3505-4105-A793-32EB63F1209C}"/>
              </a:ext>
            </a:extLst>
          </p:cNvPr>
          <p:cNvSpPr/>
          <p:nvPr/>
        </p:nvSpPr>
        <p:spPr>
          <a:xfrm>
            <a:off x="4543618" y="2060234"/>
            <a:ext cx="2993493" cy="4088669"/>
          </a:xfrm>
          <a:prstGeom prst="rect">
            <a:avLst/>
          </a:prstGeom>
          <a:solidFill>
            <a:schemeClr val="bg1"/>
          </a:solidFill>
          <a:ln w="19050">
            <a:solidFill>
              <a:srgbClr val="E84A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hlinkClick r:id="" action="ppaction://noaction"/>
            <a:extLst>
              <a:ext uri="{FF2B5EF4-FFF2-40B4-BE49-F238E27FC236}">
                <a16:creationId xmlns:a16="http://schemas.microsoft.com/office/drawing/2014/main" id="{AD54AD27-D9E7-4A33-B8EF-8E2C78BA2027}"/>
              </a:ext>
            </a:extLst>
          </p:cNvPr>
          <p:cNvSpPr/>
          <p:nvPr/>
        </p:nvSpPr>
        <p:spPr>
          <a:xfrm>
            <a:off x="4541784" y="4226786"/>
            <a:ext cx="29934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Brand Reputational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&amp; Corporate Risk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money bag with arrows and a warning sign&#10;&#10;Description automatically generated">
            <a:extLst>
              <a:ext uri="{FF2B5EF4-FFF2-40B4-BE49-F238E27FC236}">
                <a16:creationId xmlns:a16="http://schemas.microsoft.com/office/drawing/2014/main" id="{6F44BD23-8EC6-E8B7-C9F6-228D03AE196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917" y="2708326"/>
            <a:ext cx="1337251" cy="133725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B6990B9-C87D-7957-9A18-79CE8BB7D7E2}"/>
              </a:ext>
            </a:extLst>
          </p:cNvPr>
          <p:cNvGrpSpPr/>
          <p:nvPr/>
        </p:nvGrpSpPr>
        <p:grpSpPr>
          <a:xfrm>
            <a:off x="5512015" y="2679147"/>
            <a:ext cx="1161549" cy="1499700"/>
            <a:chOff x="5590125" y="2774981"/>
            <a:chExt cx="1005329" cy="1317519"/>
          </a:xfrm>
        </p:grpSpPr>
        <p:pic>
          <p:nvPicPr>
            <p:cNvPr id="6" name="Picture 5" descr="A blue building with columns and arrow going down&#10;&#10;Description automatically generated">
              <a:extLst>
                <a:ext uri="{FF2B5EF4-FFF2-40B4-BE49-F238E27FC236}">
                  <a16:creationId xmlns:a16="http://schemas.microsoft.com/office/drawing/2014/main" id="{486DC2B3-4F20-BD7A-9CA3-8BBA9348F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0125" y="2774981"/>
              <a:ext cx="1005329" cy="1005329"/>
            </a:xfrm>
            <a:prstGeom prst="rect">
              <a:avLst/>
            </a:prstGeom>
          </p:spPr>
        </p:pic>
        <p:pic>
          <p:nvPicPr>
            <p:cNvPr id="8" name="Picture 7" descr="A pink and blue star with a triangle and a exclamation mark&#10;&#10;Description automatically generated">
              <a:extLst>
                <a:ext uri="{FF2B5EF4-FFF2-40B4-BE49-F238E27FC236}">
                  <a16:creationId xmlns:a16="http://schemas.microsoft.com/office/drawing/2014/main" id="{8C41FCD9-305E-30D1-7F90-5C19DAF35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9728" y="3403686"/>
              <a:ext cx="688814" cy="688814"/>
            </a:xfrm>
            <a:prstGeom prst="rect">
              <a:avLst/>
            </a:prstGeom>
          </p:spPr>
        </p:pic>
      </p:grpSp>
      <p:pic>
        <p:nvPicPr>
          <p:cNvPr id="16" name="Picture 15" descr="A book with scales of justice and a warning sign&#10;&#10;Description automatically generated">
            <a:extLst>
              <a:ext uri="{FF2B5EF4-FFF2-40B4-BE49-F238E27FC236}">
                <a16:creationId xmlns:a16="http://schemas.microsoft.com/office/drawing/2014/main" id="{50D4F62F-EC25-3DC9-73AA-9E0D0E82D6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464" y="2802216"/>
            <a:ext cx="1290283" cy="12902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F070E6-92F7-6106-3DD8-8D60632AA2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61EA568-9B3F-A80A-AAF1-9FB9240DAAE8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825E5B-D252-2789-3E6D-C09117CC9F2C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281DE5-78EF-3BAC-DF98-652A9C962B00}"/>
              </a:ext>
            </a:extLst>
          </p:cNvPr>
          <p:cNvSpPr txBox="1"/>
          <p:nvPr/>
        </p:nvSpPr>
        <p:spPr>
          <a:xfrm>
            <a:off x="518160" y="629264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1000" b="1" i="1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‘Hidden Costs’</a:t>
            </a:r>
            <a:r>
              <a:rPr kumimoji="0" lang="en-US" sz="10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</a:p>
        </p:txBody>
      </p:sp>
    </p:spTree>
    <p:extLst>
      <p:ext uri="{BB962C8B-B14F-4D97-AF65-F5344CB8AC3E}">
        <p14:creationId xmlns:p14="http://schemas.microsoft.com/office/powerpoint/2010/main" val="57602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D165E2-77C2-727D-F96F-ADACA591B75F}"/>
              </a:ext>
            </a:extLst>
          </p:cNvPr>
          <p:cNvSpPr/>
          <p:nvPr/>
        </p:nvSpPr>
        <p:spPr>
          <a:xfrm>
            <a:off x="113648" y="368053"/>
            <a:ext cx="120568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 you have full transparency on your campaign buy?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 Adalytics study alleges that YouTube ad spend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was allocated to audience network sites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B1065C-EB4D-CB69-47C2-BED36201F4B2}"/>
              </a:ext>
            </a:extLst>
          </p:cNvPr>
          <p:cNvSpPr/>
          <p:nvPr/>
        </p:nvSpPr>
        <p:spPr>
          <a:xfrm>
            <a:off x="2974" y="1685013"/>
            <a:ext cx="4695687" cy="3985213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5CE225-D8F7-25AC-31CF-11AB49B0C329}"/>
              </a:ext>
            </a:extLst>
          </p:cNvPr>
          <p:cNvSpPr/>
          <p:nvPr/>
        </p:nvSpPr>
        <p:spPr>
          <a:xfrm>
            <a:off x="4698661" y="1685013"/>
            <a:ext cx="7493339" cy="3985213"/>
          </a:xfrm>
          <a:prstGeom prst="rect">
            <a:avLst/>
          </a:prstGeom>
          <a:solidFill>
            <a:srgbClr val="1F1A62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4CD3E6-74EA-FF6B-1007-1A5B8BB8C8AA}"/>
              </a:ext>
            </a:extLst>
          </p:cNvPr>
          <p:cNvSpPr txBox="1"/>
          <p:nvPr/>
        </p:nvSpPr>
        <p:spPr>
          <a:xfrm>
            <a:off x="5020781" y="2384958"/>
            <a:ext cx="6849097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rPr>
              <a:t>Significant quantities of TrueView skippable in-stream ads appear to have been served on</a:t>
            </a:r>
            <a:r>
              <a:rPr kumimoji="0" lang="en-US" sz="18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rPr>
              <a:t> </a:t>
            </a:r>
            <a:r>
              <a:rPr kumimoji="0" lang="en-US" sz="1800" b="1" i="0" u="none" strike="noStrike" kern="1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rPr>
              <a:t>hundreds of thousands of websites and apps, including ‘Made for Advertising’ sites (MFA),</a:t>
            </a: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rPr>
              <a:t> </a:t>
            </a: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rPr>
              <a:t>in which the consumer experience did not meet Google’s stated quality standards.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Helvetica" panose="020B04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rPr>
              <a:t>Many of these TrueView in-stream ads were </a:t>
            </a:r>
            <a:r>
              <a:rPr kumimoji="0" lang="en-US" sz="1800" b="1" i="0" u="none" strike="noStrike" kern="1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rPr>
              <a:t>served muted and auto-playing as out-stream video or as obscured video players </a:t>
            </a: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rPr>
              <a:t>and often there was </a:t>
            </a:r>
            <a:r>
              <a:rPr kumimoji="0" lang="en-US" sz="1800" b="1" i="0" u="none" strike="noStrike" kern="1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rPr>
              <a:t>little to no organic video media content between ads</a:t>
            </a: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rPr>
              <a:t>, the video units simply played ads only.</a:t>
            </a:r>
            <a:endParaRPr kumimoji="0" lang="en-US" sz="24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C0EDF4-3EC0-BBEB-55ED-9C0631BB6420}"/>
              </a:ext>
            </a:extLst>
          </p:cNvPr>
          <p:cNvSpPr txBox="1"/>
          <p:nvPr/>
        </p:nvSpPr>
        <p:spPr>
          <a:xfrm>
            <a:off x="472838" y="5967803"/>
            <a:ext cx="11478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Adalytics Research LLC, ‘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Did Google Mislead Advertisers About TrueView Skippable In-Stream Ads for the Past Three Years?’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report, June 2023. Note: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/>
                <a:ea typeface="+mn-ea"/>
                <a:cs typeface="Helvetica" panose="020B0604020202020204"/>
              </a:rPr>
              <a:t>after the Adalytics report was released, YouTube changed the name of their ‘in-stream ads’ format to ‘skippable ads’ throughout Google Display and Video 360, according to a ‘What’s New: July 2023’ Google Blog Post and reported by Adweek on 8/7/23. </a:t>
            </a:r>
            <a:r>
              <a:rPr kumimoji="0" lang="en-US" sz="1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 marketer’s guide </a:t>
            </a:r>
            <a:r>
              <a:rPr kumimoji="0" lang="en-US" sz="1000" b="1" i="1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‘Hidden Costs’</a:t>
            </a:r>
            <a:r>
              <a:rPr kumimoji="0" lang="en-US" sz="10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  <a:endParaRPr lang="en-US" sz="1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239CF3-CD2E-0A76-A927-3729CA41CBB3}"/>
              </a:ext>
            </a:extLst>
          </p:cNvPr>
          <p:cNvSpPr txBox="1"/>
          <p:nvPr/>
        </p:nvSpPr>
        <p:spPr>
          <a:xfrm>
            <a:off x="113647" y="3217471"/>
            <a:ext cx="44743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42% - 75%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YouTube TrueView in-stream ad spend was allocated to </a:t>
            </a:r>
            <a:r>
              <a:rPr lang="en-US">
                <a:solidFill>
                  <a:srgbClr val="1F1A6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Google Video Partner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GVP) sites and apps which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 not meet Google’s standards</a:t>
            </a:r>
          </a:p>
        </p:txBody>
      </p:sp>
      <p:pic>
        <p:nvPicPr>
          <p:cNvPr id="19" name="Picture 18" descr="A pink and black logo&#10;&#10;Description automatically generated">
            <a:extLst>
              <a:ext uri="{FF2B5EF4-FFF2-40B4-BE49-F238E27FC236}">
                <a16:creationId xmlns:a16="http://schemas.microsoft.com/office/drawing/2014/main" id="{B118943B-FF29-16FE-1D6A-FC1587863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965" y="1843634"/>
            <a:ext cx="1553705" cy="1553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E9C153-11F7-DA43-A050-7F01028A0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526C79-E160-911C-BD71-B3679E764114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502A0-4060-7C0C-61D3-9E0BF24DA626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399314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223736" y="391312"/>
            <a:ext cx="119467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Are your ads being served in viewable, high-quality content?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lack of transparency can mean that video ads are wasted in poor environments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BA8EC-C877-DB97-4D90-194E485094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6A91A-AC92-80AF-84EA-BF855663EB11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767DB6-F3F9-3230-CF55-3E64FFB4901A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DF28BD-C8F1-3AA9-63F4-0714E1016177}"/>
              </a:ext>
            </a:extLst>
          </p:cNvPr>
          <p:cNvSpPr txBox="1"/>
          <p:nvPr/>
        </p:nvSpPr>
        <p:spPr>
          <a:xfrm>
            <a:off x="80378" y="1852248"/>
            <a:ext cx="120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Examples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ads running in subpar placements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EF0C84-F821-67FB-B0D8-C822D599EF58}"/>
              </a:ext>
            </a:extLst>
          </p:cNvPr>
          <p:cNvSpPr/>
          <p:nvPr/>
        </p:nvSpPr>
        <p:spPr>
          <a:xfrm>
            <a:off x="2558147" y="2355798"/>
            <a:ext cx="2267107" cy="17983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94997E-F552-1CCA-A7F6-EECA728BB857}"/>
              </a:ext>
            </a:extLst>
          </p:cNvPr>
          <p:cNvSpPr txBox="1"/>
          <p:nvPr/>
        </p:nvSpPr>
        <p:spPr>
          <a:xfrm>
            <a:off x="2710246" y="3280525"/>
            <a:ext cx="1962908" cy="589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defRPr sz="160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</a:rPr>
              <a:t>In a fully muted video player</a:t>
            </a:r>
          </a:p>
        </p:txBody>
      </p:sp>
      <p:pic>
        <p:nvPicPr>
          <p:cNvPr id="55" name="Picture 54" descr="A pink sign with a black background&#10;&#10;Description automatically generated">
            <a:extLst>
              <a:ext uri="{FF2B5EF4-FFF2-40B4-BE49-F238E27FC236}">
                <a16:creationId xmlns:a16="http://schemas.microsoft.com/office/drawing/2014/main" id="{10815BF3-02AA-1CB4-1A4C-DE97D6D61C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248" y="2487976"/>
            <a:ext cx="724905" cy="72490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2F1034C-D509-4629-8974-AEE836FB2487}"/>
              </a:ext>
            </a:extLst>
          </p:cNvPr>
          <p:cNvSpPr/>
          <p:nvPr/>
        </p:nvSpPr>
        <p:spPr>
          <a:xfrm>
            <a:off x="9771047" y="2355798"/>
            <a:ext cx="2267107" cy="17983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50368D-255B-7D6D-F994-D24661B0E096}"/>
              </a:ext>
            </a:extLst>
          </p:cNvPr>
          <p:cNvSpPr txBox="1"/>
          <p:nvPr/>
        </p:nvSpPr>
        <p:spPr>
          <a:xfrm>
            <a:off x="9687808" y="3280525"/>
            <a:ext cx="2458254" cy="591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defRPr sz="160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</a:rPr>
              <a:t>Ad plays continuously on a loop</a:t>
            </a:r>
          </a:p>
        </p:txBody>
      </p:sp>
      <p:pic>
        <p:nvPicPr>
          <p:cNvPr id="57" name="Picture 56" descr="A pink arrows in a circle&#10;&#10;Description automatically generated">
            <a:extLst>
              <a:ext uri="{FF2B5EF4-FFF2-40B4-BE49-F238E27FC236}">
                <a16:creationId xmlns:a16="http://schemas.microsoft.com/office/drawing/2014/main" id="{6E1F2B75-3756-510C-BD7F-B93FAF3A0CA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148" y="2487976"/>
            <a:ext cx="724905" cy="72490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6B534FF-B927-0436-7491-63B3281A01E5}"/>
              </a:ext>
            </a:extLst>
          </p:cNvPr>
          <p:cNvSpPr/>
          <p:nvPr/>
        </p:nvSpPr>
        <p:spPr>
          <a:xfrm>
            <a:off x="153847" y="2355798"/>
            <a:ext cx="2267107" cy="17983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6C1980-F82A-B6B9-7764-8E3D64CCD80A}"/>
              </a:ext>
            </a:extLst>
          </p:cNvPr>
          <p:cNvSpPr txBox="1"/>
          <p:nvPr/>
        </p:nvSpPr>
        <p:spPr>
          <a:xfrm>
            <a:off x="350579" y="3280525"/>
            <a:ext cx="1873643" cy="594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rPr>
              <a:t>In a small corner or side of a page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 descr="A black and pink square with a arrow pointing up&#10;&#10;Description automatically generated">
            <a:extLst>
              <a:ext uri="{FF2B5EF4-FFF2-40B4-BE49-F238E27FC236}">
                <a16:creationId xmlns:a16="http://schemas.microsoft.com/office/drawing/2014/main" id="{D49835F4-8B52-4236-F789-F6127C6B72B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853" y="2550881"/>
            <a:ext cx="599095" cy="59909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8B4E36-7216-C916-9A79-CD63469CAE2B}"/>
              </a:ext>
            </a:extLst>
          </p:cNvPr>
          <p:cNvSpPr/>
          <p:nvPr/>
        </p:nvSpPr>
        <p:spPr>
          <a:xfrm>
            <a:off x="4962447" y="2355798"/>
            <a:ext cx="2267107" cy="17983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83BBCB-BAD8-B70C-5E22-165FDE83D6F1}"/>
              </a:ext>
            </a:extLst>
          </p:cNvPr>
          <p:cNvSpPr txBox="1"/>
          <p:nvPr/>
        </p:nvSpPr>
        <p:spPr>
          <a:xfrm>
            <a:off x="4962447" y="3280525"/>
            <a:ext cx="2267107" cy="853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defRPr sz="160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</a:rPr>
              <a:t>With little to no video content between consecutive ads</a:t>
            </a:r>
          </a:p>
        </p:txBody>
      </p:sp>
      <p:pic>
        <p:nvPicPr>
          <p:cNvPr id="61" name="Picture 60" descr="A pink logo with a megaphone&#10;&#10;Description automatically generated">
            <a:extLst>
              <a:ext uri="{FF2B5EF4-FFF2-40B4-BE49-F238E27FC236}">
                <a16:creationId xmlns:a16="http://schemas.microsoft.com/office/drawing/2014/main" id="{CE572C94-AB47-E413-D9BC-490338242C4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487" y="2411915"/>
            <a:ext cx="877026" cy="87702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1F9FA7F-5DDB-C3DF-DAAB-0DAA58181CC2}"/>
              </a:ext>
            </a:extLst>
          </p:cNvPr>
          <p:cNvSpPr/>
          <p:nvPr/>
        </p:nvSpPr>
        <p:spPr>
          <a:xfrm>
            <a:off x="7366747" y="2355798"/>
            <a:ext cx="2267107" cy="17983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9E3F6B-72F0-2265-8576-2FA866A2E500}"/>
              </a:ext>
            </a:extLst>
          </p:cNvPr>
          <p:cNvSpPr txBox="1"/>
          <p:nvPr/>
        </p:nvSpPr>
        <p:spPr>
          <a:xfrm>
            <a:off x="7420701" y="3280525"/>
            <a:ext cx="2159199" cy="853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defRPr sz="160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</a:rPr>
              <a:t>‘Auto-plays’ without any user interaction or initiation</a:t>
            </a:r>
          </a:p>
        </p:txBody>
      </p:sp>
      <p:pic>
        <p:nvPicPr>
          <p:cNvPr id="63" name="Picture 62" descr="A pink arrow on a black background&#10;&#10;Description automatically generated">
            <a:extLst>
              <a:ext uri="{FF2B5EF4-FFF2-40B4-BE49-F238E27FC236}">
                <a16:creationId xmlns:a16="http://schemas.microsoft.com/office/drawing/2014/main" id="{0F551383-6DB3-C72B-0804-252707AA503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848" y="2487976"/>
            <a:ext cx="724905" cy="72490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5BF465-0BA2-40D1-3FD8-18B71F94615A}"/>
              </a:ext>
            </a:extLst>
          </p:cNvPr>
          <p:cNvSpPr/>
          <p:nvPr/>
        </p:nvSpPr>
        <p:spPr>
          <a:xfrm>
            <a:off x="8528018" y="4452257"/>
            <a:ext cx="2267107" cy="17983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481A6A-5FC0-9A28-0AD4-63E549D001E5}"/>
              </a:ext>
            </a:extLst>
          </p:cNvPr>
          <p:cNvSpPr txBox="1"/>
          <p:nvPr/>
        </p:nvSpPr>
        <p:spPr>
          <a:xfrm>
            <a:off x="8474012" y="5368467"/>
            <a:ext cx="2375119" cy="591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defRPr sz="160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</a:rPr>
              <a:t>Ads served “stacked” on top of another ad</a:t>
            </a:r>
          </a:p>
        </p:txBody>
      </p:sp>
      <p:pic>
        <p:nvPicPr>
          <p:cNvPr id="65" name="Picture 64" descr="A pink and black logo&#10;&#10;Description automatically generated">
            <a:extLst>
              <a:ext uri="{FF2B5EF4-FFF2-40B4-BE49-F238E27FC236}">
                <a16:creationId xmlns:a16="http://schemas.microsoft.com/office/drawing/2014/main" id="{995CD633-F270-684B-78B5-F0CEC5FFC0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04" y="4563236"/>
            <a:ext cx="877135" cy="87713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C8369E0-0EF2-1354-4A1A-B9E1A643478D}"/>
              </a:ext>
            </a:extLst>
          </p:cNvPr>
          <p:cNvSpPr/>
          <p:nvPr/>
        </p:nvSpPr>
        <p:spPr>
          <a:xfrm>
            <a:off x="6096964" y="4452257"/>
            <a:ext cx="2267107" cy="17983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F526C9-808E-9A31-F9EA-61017021CB44}"/>
              </a:ext>
            </a:extLst>
          </p:cNvPr>
          <p:cNvSpPr txBox="1"/>
          <p:nvPr/>
        </p:nvSpPr>
        <p:spPr>
          <a:xfrm>
            <a:off x="6095038" y="5368467"/>
            <a:ext cx="2269034" cy="591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defRPr sz="160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</a:rPr>
              <a:t>Runs out of sight while the audio plays</a:t>
            </a:r>
          </a:p>
        </p:txBody>
      </p:sp>
      <p:pic>
        <p:nvPicPr>
          <p:cNvPr id="67" name="Picture 66" descr="A pink eye with a circle and a circle in the middle&#10;&#10;Description automatically generated">
            <a:extLst>
              <a:ext uri="{FF2B5EF4-FFF2-40B4-BE49-F238E27FC236}">
                <a16:creationId xmlns:a16="http://schemas.microsoft.com/office/drawing/2014/main" id="{AFEB0104-BDFA-9940-8317-E9938F11EB8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820" y="4611876"/>
            <a:ext cx="797395" cy="7973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454E1A6-C9F1-34D4-C8B3-1EE9C0EB5A45}"/>
              </a:ext>
            </a:extLst>
          </p:cNvPr>
          <p:cNvSpPr/>
          <p:nvPr/>
        </p:nvSpPr>
        <p:spPr>
          <a:xfrm>
            <a:off x="1342870" y="4452257"/>
            <a:ext cx="2267107" cy="17983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876232-191A-5A19-15E0-9A726DD22057}"/>
              </a:ext>
            </a:extLst>
          </p:cNvPr>
          <p:cNvSpPr txBox="1"/>
          <p:nvPr/>
        </p:nvSpPr>
        <p:spPr>
          <a:xfrm>
            <a:off x="1238347" y="5368467"/>
            <a:ext cx="2462113" cy="8499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defRPr sz="160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</a:rPr>
              <a:t>Multiple video ads playing simultaneously on the same page</a:t>
            </a:r>
          </a:p>
        </p:txBody>
      </p:sp>
      <p:pic>
        <p:nvPicPr>
          <p:cNvPr id="69" name="Picture 68" descr="A pink circle with black background&#10;&#10;Description automatically generated">
            <a:extLst>
              <a:ext uri="{FF2B5EF4-FFF2-40B4-BE49-F238E27FC236}">
                <a16:creationId xmlns:a16="http://schemas.microsoft.com/office/drawing/2014/main" id="{5259ED54-74B3-D68E-CCE9-4A4A0B6EC92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971" y="4611876"/>
            <a:ext cx="724905" cy="72490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3AA44EE-D028-DD27-4ADF-111CE919CDA9}"/>
              </a:ext>
            </a:extLst>
          </p:cNvPr>
          <p:cNvSpPr/>
          <p:nvPr/>
        </p:nvSpPr>
        <p:spPr>
          <a:xfrm>
            <a:off x="3719917" y="4452257"/>
            <a:ext cx="2267107" cy="17983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80F865-1EB6-D6EB-458C-EE182C02D8B2}"/>
              </a:ext>
            </a:extLst>
          </p:cNvPr>
          <p:cNvSpPr txBox="1"/>
          <p:nvPr/>
        </p:nvSpPr>
        <p:spPr>
          <a:xfrm>
            <a:off x="3719917" y="5368467"/>
            <a:ext cx="2267107" cy="853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defRPr sz="1600">
                <a:solidFill>
                  <a:srgbClr val="002060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</a:rPr>
              <a:t>The ‘skip’ button on a video ad is hidden or obscured</a:t>
            </a:r>
          </a:p>
        </p:txBody>
      </p:sp>
      <p:pic>
        <p:nvPicPr>
          <p:cNvPr id="71" name="Picture 70" descr="A pink circle with a cross&#10;&#10;Description automatically generated">
            <a:extLst>
              <a:ext uri="{FF2B5EF4-FFF2-40B4-BE49-F238E27FC236}">
                <a16:creationId xmlns:a16="http://schemas.microsoft.com/office/drawing/2014/main" id="{244C8F93-179C-D670-3375-8E3C0EF43EA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018" y="4611876"/>
            <a:ext cx="724905" cy="724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4E5930-DAAB-586A-874E-03CF2C03D887}"/>
              </a:ext>
            </a:extLst>
          </p:cNvPr>
          <p:cNvSpPr txBox="1"/>
          <p:nvPr/>
        </p:nvSpPr>
        <p:spPr>
          <a:xfrm>
            <a:off x="541519" y="6306068"/>
            <a:ext cx="60940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VAB’s marketer’s guide </a:t>
            </a:r>
            <a:r>
              <a:rPr kumimoji="0" lang="en-US" sz="1000" b="1" i="1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‘Hidden Costs’</a:t>
            </a:r>
            <a:r>
              <a:rPr kumimoji="0" lang="en-US" sz="1000" b="1" i="1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1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learn more.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7781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031AD157-F125-436C-8C7B-25260A7EB27F}"/>
              </a:ext>
            </a:extLst>
          </p:cNvPr>
          <p:cNvSpPr txBox="1">
            <a:spLocks/>
          </p:cNvSpPr>
          <p:nvPr/>
        </p:nvSpPr>
        <p:spPr>
          <a:xfrm>
            <a:off x="208722" y="348936"/>
            <a:ext cx="11961759" cy="967984"/>
          </a:xfrm>
          <a:prstGeom prst="rect">
            <a:avLst/>
          </a:prstGeom>
        </p:spPr>
        <p:txBody>
          <a:bodyPr vert="horz" lIns="116656" tIns="58311" rIns="116656" bIns="58311" rtlCol="0" anchor="t">
            <a:noAutofit/>
          </a:bodyPr>
          <a:lstStyle>
            <a:lvl1pPr algn="ctr" defTabSz="583178" rtl="0" eaLnBrk="1" latinLnBrk="0" hangingPunct="1">
              <a:spcBef>
                <a:spcPct val="0"/>
              </a:spcBef>
              <a:buNone/>
              <a:defRPr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spcBef>
                <a:spcPts val="0"/>
              </a:spcBef>
              <a:defRPr/>
            </a:pPr>
            <a:r>
              <a:rPr lang="en-US" sz="2600" b="1">
                <a:solidFill>
                  <a:srgbClr val="ED3C8D"/>
                </a:solidFill>
                <a:latin typeface="Helvetica"/>
                <a:ea typeface="+mn-ea"/>
                <a:cs typeface="Helvetica"/>
              </a:rPr>
              <a:t>Are your ad placements in brand safe environments?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cs typeface="Helvetica"/>
              </a:rPr>
              <a:t>Appearing alongside misinformation can have</a:t>
            </a:r>
            <a:r>
              <a:rPr lang="en-US" sz="2600" b="1">
                <a:solidFill>
                  <a:srgbClr val="1B1464"/>
                </a:solidFill>
                <a:latin typeface="Helvetica"/>
                <a:cs typeface="Helvetica"/>
              </a:rPr>
              <a:t> 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cs typeface="Helvetica"/>
              </a:rPr>
              <a:t>drastic negative impact to your brand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43922C5-454E-0A5B-5BE7-A1583FC3F403}"/>
              </a:ext>
            </a:extLst>
          </p:cNvPr>
          <p:cNvSpPr txBox="1">
            <a:spLocks/>
          </p:cNvSpPr>
          <p:nvPr/>
        </p:nvSpPr>
        <p:spPr>
          <a:xfrm>
            <a:off x="526968" y="6163633"/>
            <a:ext cx="11332523" cy="35010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Source: Integral Ad Science,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Advertising in the Age of Misinformation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 2022. Based on survey of 1,189 U.S. adults in July 2022. *Reflects respondents who answered ‘agree’ or ‘strongly agree’. **Reflects respondents who answered ‘likely’ or ‘very likely’. Download VAB’s report </a:t>
            </a: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‘The Credibility Crisis’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to learn more.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353965-18DA-0006-62AB-6C48B81B3C83}"/>
              </a:ext>
            </a:extLst>
          </p:cNvPr>
          <p:cNvSpPr/>
          <p:nvPr/>
        </p:nvSpPr>
        <p:spPr>
          <a:xfrm>
            <a:off x="908799" y="2105891"/>
            <a:ext cx="4655127" cy="378794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AE5ABA-0AC1-E5F4-9CD0-5114A4093FA4}"/>
              </a:ext>
            </a:extLst>
          </p:cNvPr>
          <p:cNvSpPr/>
          <p:nvPr/>
        </p:nvSpPr>
        <p:spPr>
          <a:xfrm>
            <a:off x="6628074" y="2105891"/>
            <a:ext cx="4655127" cy="378794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9E4F22-B372-C089-2C51-2C857C615441}"/>
              </a:ext>
            </a:extLst>
          </p:cNvPr>
          <p:cNvSpPr txBox="1"/>
          <p:nvPr/>
        </p:nvSpPr>
        <p:spPr>
          <a:xfrm>
            <a:off x="1939633" y="3526295"/>
            <a:ext cx="2826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73%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3E575A-F3AA-97BB-D0C4-96ACC309B5DC}"/>
              </a:ext>
            </a:extLst>
          </p:cNvPr>
          <p:cNvSpPr txBox="1"/>
          <p:nvPr/>
        </p:nvSpPr>
        <p:spPr>
          <a:xfrm>
            <a:off x="1287489" y="4579743"/>
            <a:ext cx="3897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consumers agree that they would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feel unfavorably towards brands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that have been associated with misinformation*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1E6BCC-9C14-25EE-B31C-663C69E03859}"/>
              </a:ext>
            </a:extLst>
          </p:cNvPr>
          <p:cNvSpPr txBox="1"/>
          <p:nvPr/>
        </p:nvSpPr>
        <p:spPr>
          <a:xfrm>
            <a:off x="7542474" y="3526295"/>
            <a:ext cx="2826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65%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E5B1D1-DEAE-0A8F-917D-5C8C612077CE}"/>
              </a:ext>
            </a:extLst>
          </p:cNvPr>
          <p:cNvSpPr txBox="1"/>
          <p:nvPr/>
        </p:nvSpPr>
        <p:spPr>
          <a:xfrm>
            <a:off x="6789709" y="4625025"/>
            <a:ext cx="4331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consumers say that they are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likely to stop buying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from a brand that advertises next to misinformation**</a:t>
            </a:r>
          </a:p>
        </p:txBody>
      </p:sp>
      <p:pic>
        <p:nvPicPr>
          <p:cNvPr id="29" name="Picture 28" descr="A white thumb down in a pink circle&#10;&#10;Description automatically generated">
            <a:extLst>
              <a:ext uri="{FF2B5EF4-FFF2-40B4-BE49-F238E27FC236}">
                <a16:creationId xmlns:a16="http://schemas.microsoft.com/office/drawing/2014/main" id="{2360958C-82CB-5E6F-50DA-9AABEA83E4D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255" y="2269649"/>
            <a:ext cx="1284214" cy="1284214"/>
          </a:xfrm>
          <a:prstGeom prst="rect">
            <a:avLst/>
          </a:prstGeom>
        </p:spPr>
      </p:pic>
      <p:pic>
        <p:nvPicPr>
          <p:cNvPr id="31" name="Picture 30" descr="A blue circle with a black and white sign&#10;&#10;Description automatically generated">
            <a:extLst>
              <a:ext uri="{FF2B5EF4-FFF2-40B4-BE49-F238E27FC236}">
                <a16:creationId xmlns:a16="http://schemas.microsoft.com/office/drawing/2014/main" id="{311BA437-D360-5DB8-1F9B-6DBDFE575FE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903" y="2324460"/>
            <a:ext cx="1167467" cy="1167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40D933-7C96-4A3F-B78D-BB1ABD5A73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805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0001D6-E356-B014-AEA1-CED5F5CC11AC}"/>
              </a:ext>
            </a:extLst>
          </p:cNvPr>
          <p:cNvSpPr txBox="1">
            <a:spLocks/>
          </p:cNvSpPr>
          <p:nvPr/>
        </p:nvSpPr>
        <p:spPr>
          <a:xfrm>
            <a:off x="503714" y="658897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892D36-1B5F-6A64-73B1-19547DF51C9B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1303131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08E690-1FBA-54BB-8880-94B595DE42E0}"/>
              </a:ext>
            </a:extLst>
          </p:cNvPr>
          <p:cNvSpPr>
            <a:spLocks/>
          </p:cNvSpPr>
          <p:nvPr/>
        </p:nvSpPr>
        <p:spPr>
          <a:xfrm>
            <a:off x="0" y="169616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243191" y="347635"/>
            <a:ext cx="119272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Is your campaign targeting the right audience?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 VAB campaign buy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not intended for kids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saw placements on ‘Made for Kid’s’ YouTube channels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4E051B-CC5C-727A-4CB9-06386F73A6FC}"/>
              </a:ext>
            </a:extLst>
          </p:cNvPr>
          <p:cNvSpPr txBox="1"/>
          <p:nvPr/>
        </p:nvSpPr>
        <p:spPr>
          <a:xfrm>
            <a:off x="455368" y="6279784"/>
            <a:ext cx="11742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Download </a:t>
            </a: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VAB Investigation: Did YouTube allow for targeted campaigns to be served on 'Made for Kids' channels?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10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learn more.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15D206-8F46-0075-607A-B5E038D88BD1}"/>
              </a:ext>
            </a:extLst>
          </p:cNvPr>
          <p:cNvSpPr/>
          <p:nvPr/>
        </p:nvSpPr>
        <p:spPr>
          <a:xfrm>
            <a:off x="483207" y="658596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02141D-D27F-FD21-41B4-9E47AFB08100}"/>
              </a:ext>
            </a:extLst>
          </p:cNvPr>
          <p:cNvSpPr txBox="1"/>
          <p:nvPr/>
        </p:nvSpPr>
        <p:spPr>
          <a:xfrm>
            <a:off x="3737690" y="3212204"/>
            <a:ext cx="7988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+mn-cs"/>
              </a:rPr>
              <a:t>5 examples of placements on “Made for Kid’s” channels </a:t>
            </a:r>
            <a:b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+mn-cs"/>
              </a:rPr>
            </a:b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+mn-cs"/>
              </a:rPr>
              <a:t>being served behaviorally targeted ads  </a:t>
            </a:r>
            <a:endParaRPr kumimoji="0" lang="en-US" sz="14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46F1A5-DE9A-E765-F45E-9E5AFB44D9F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71" y="2022747"/>
            <a:ext cx="3220510" cy="1412931"/>
          </a:xfrm>
          <a:prstGeom prst="rect">
            <a:avLst/>
          </a:prstGeom>
          <a:ln w="38100">
            <a:solidFill>
              <a:srgbClr val="E84A99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088AC4-B29E-86FA-6620-F28A718834C5}"/>
              </a:ext>
            </a:extLst>
          </p:cNvPr>
          <p:cNvCxnSpPr>
            <a:cxnSpLocks/>
          </p:cNvCxnSpPr>
          <p:nvPr/>
        </p:nvCxnSpPr>
        <p:spPr>
          <a:xfrm>
            <a:off x="2922457" y="3492542"/>
            <a:ext cx="425624" cy="726079"/>
          </a:xfrm>
          <a:prstGeom prst="straightConnector1">
            <a:avLst/>
          </a:prstGeom>
          <a:ln w="12700">
            <a:solidFill>
              <a:srgbClr val="E84A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8EA62B9-6E19-ADBF-6D11-E8F5B740BBE6}"/>
              </a:ext>
            </a:extLst>
          </p:cNvPr>
          <p:cNvSpPr txBox="1"/>
          <p:nvPr/>
        </p:nvSpPr>
        <p:spPr>
          <a:xfrm>
            <a:off x="127571" y="3761743"/>
            <a:ext cx="2768595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E84A99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+mn-cs"/>
              </a:rPr>
              <a:t>One of the channels included is “Peekaboo Kidz”, which describes itself as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+mn-cs"/>
              </a:rPr>
              <a:t>“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Specially designed for kids as they explore the World of Kids Educational Videos”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32E8A7-6D9F-AE66-0DD1-DAADBF41C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7691" y="3903896"/>
            <a:ext cx="8167256" cy="1923728"/>
          </a:xfrm>
          <a:prstGeom prst="rect">
            <a:avLst/>
          </a:prstGeom>
          <a:ln w="28575">
            <a:solidFill>
              <a:srgbClr val="1B1464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41B8EC7-A053-2B08-6B66-500AF944FDF7}"/>
              </a:ext>
            </a:extLst>
          </p:cNvPr>
          <p:cNvSpPr/>
          <p:nvPr/>
        </p:nvSpPr>
        <p:spPr>
          <a:xfrm>
            <a:off x="3737690" y="3903896"/>
            <a:ext cx="1572727" cy="1923728"/>
          </a:xfrm>
          <a:prstGeom prst="rect">
            <a:avLst/>
          </a:prstGeom>
          <a:noFill/>
          <a:ln w="38100">
            <a:solidFill>
              <a:srgbClr val="E84A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hlinkClick r:id="rId7"/>
            <a:extLst>
              <a:ext uri="{FF2B5EF4-FFF2-40B4-BE49-F238E27FC236}">
                <a16:creationId xmlns:a16="http://schemas.microsoft.com/office/drawing/2014/main" id="{3E12F128-E18C-AEF1-C952-2087B011B41B}"/>
              </a:ext>
            </a:extLst>
          </p:cNvPr>
          <p:cNvSpPr/>
          <p:nvPr/>
        </p:nvSpPr>
        <p:spPr>
          <a:xfrm>
            <a:off x="3096422" y="4353421"/>
            <a:ext cx="546265" cy="223295"/>
          </a:xfrm>
          <a:prstGeom prst="rect">
            <a:avLst/>
          </a:prstGeom>
          <a:solidFill>
            <a:srgbClr val="E84A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Link</a:t>
            </a:r>
          </a:p>
        </p:txBody>
      </p:sp>
      <p:sp>
        <p:nvSpPr>
          <p:cNvPr id="17" name="Rectangle 16">
            <a:hlinkClick r:id="rId8"/>
            <a:extLst>
              <a:ext uri="{FF2B5EF4-FFF2-40B4-BE49-F238E27FC236}">
                <a16:creationId xmlns:a16="http://schemas.microsoft.com/office/drawing/2014/main" id="{DF19AE23-48CC-987B-2892-97A86510F845}"/>
              </a:ext>
            </a:extLst>
          </p:cNvPr>
          <p:cNvSpPr/>
          <p:nvPr/>
        </p:nvSpPr>
        <p:spPr>
          <a:xfrm>
            <a:off x="3096421" y="4641747"/>
            <a:ext cx="546265" cy="223295"/>
          </a:xfrm>
          <a:prstGeom prst="rect">
            <a:avLst/>
          </a:prstGeom>
          <a:solidFill>
            <a:srgbClr val="E84A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Link</a:t>
            </a:r>
          </a:p>
        </p:txBody>
      </p:sp>
      <p:sp>
        <p:nvSpPr>
          <p:cNvPr id="18" name="Rectangle 17">
            <a:hlinkClick r:id="rId9"/>
            <a:extLst>
              <a:ext uri="{FF2B5EF4-FFF2-40B4-BE49-F238E27FC236}">
                <a16:creationId xmlns:a16="http://schemas.microsoft.com/office/drawing/2014/main" id="{361C927E-ABFE-B213-F88D-299013310FD1}"/>
              </a:ext>
            </a:extLst>
          </p:cNvPr>
          <p:cNvSpPr/>
          <p:nvPr/>
        </p:nvSpPr>
        <p:spPr>
          <a:xfrm>
            <a:off x="3096421" y="4912202"/>
            <a:ext cx="546265" cy="223295"/>
          </a:xfrm>
          <a:prstGeom prst="rect">
            <a:avLst/>
          </a:prstGeom>
          <a:solidFill>
            <a:srgbClr val="E84A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Link</a:t>
            </a:r>
          </a:p>
        </p:txBody>
      </p:sp>
      <p:sp>
        <p:nvSpPr>
          <p:cNvPr id="19" name="Rectangle 18">
            <a:hlinkClick r:id="rId10"/>
            <a:extLst>
              <a:ext uri="{FF2B5EF4-FFF2-40B4-BE49-F238E27FC236}">
                <a16:creationId xmlns:a16="http://schemas.microsoft.com/office/drawing/2014/main" id="{CDC9C607-5A52-47AA-EE99-B9482ED88B01}"/>
              </a:ext>
            </a:extLst>
          </p:cNvPr>
          <p:cNvSpPr/>
          <p:nvPr/>
        </p:nvSpPr>
        <p:spPr>
          <a:xfrm>
            <a:off x="3096421" y="5182657"/>
            <a:ext cx="546265" cy="223295"/>
          </a:xfrm>
          <a:prstGeom prst="rect">
            <a:avLst/>
          </a:prstGeom>
          <a:solidFill>
            <a:srgbClr val="E84A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Link</a:t>
            </a:r>
          </a:p>
        </p:txBody>
      </p:sp>
      <p:sp>
        <p:nvSpPr>
          <p:cNvPr id="20" name="Rectangle 19">
            <a:hlinkClick r:id="rId11"/>
            <a:extLst>
              <a:ext uri="{FF2B5EF4-FFF2-40B4-BE49-F238E27FC236}">
                <a16:creationId xmlns:a16="http://schemas.microsoft.com/office/drawing/2014/main" id="{21FBA576-E8DD-4542-F224-0B1169809AB7}"/>
              </a:ext>
            </a:extLst>
          </p:cNvPr>
          <p:cNvSpPr/>
          <p:nvPr/>
        </p:nvSpPr>
        <p:spPr>
          <a:xfrm>
            <a:off x="3095243" y="5501655"/>
            <a:ext cx="546265" cy="223295"/>
          </a:xfrm>
          <a:prstGeom prst="rect">
            <a:avLst/>
          </a:prstGeom>
          <a:solidFill>
            <a:srgbClr val="E84A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Link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028D92-050B-DB24-7CEF-582446A50EA3}"/>
              </a:ext>
            </a:extLst>
          </p:cNvPr>
          <p:cNvSpPr txBox="1"/>
          <p:nvPr/>
        </p:nvSpPr>
        <p:spPr>
          <a:xfrm>
            <a:off x="10249693" y="5867489"/>
            <a:ext cx="1899184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*763 total campaign placements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1D4BAB-6DA5-7F47-6C58-4EA6A8EC9A90}"/>
              </a:ext>
            </a:extLst>
          </p:cNvPr>
          <p:cNvSpPr/>
          <p:nvPr/>
        </p:nvSpPr>
        <p:spPr>
          <a:xfrm>
            <a:off x="3737690" y="1884398"/>
            <a:ext cx="7988757" cy="584775"/>
          </a:xfrm>
          <a:prstGeom prst="rect">
            <a:avLst/>
          </a:prstGeom>
          <a:solidFill>
            <a:srgbClr val="00BFF2"/>
          </a:solidFill>
          <a:ln>
            <a:solidFill>
              <a:srgbClr val="1B1464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bg1"/>
                </a:solidFill>
                <a:latin typeface="Helvetica" pitchFamily="2" charset="0"/>
              </a:rPr>
              <a:t>The VAB created a YouTube channel with neutral, brand safe content </a:t>
            </a:r>
            <a:br>
              <a:rPr lang="en-US" sz="1600" b="1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1600" b="1">
                <a:solidFill>
                  <a:schemeClr val="bg1"/>
                </a:solidFill>
                <a:latin typeface="Helvetica" pitchFamily="2" charset="0"/>
              </a:rPr>
              <a:t>and executed a campaign to conduct our experiment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15873-9D42-5AA0-8DCD-6BC6AAEC82EC}"/>
              </a:ext>
            </a:extLst>
          </p:cNvPr>
          <p:cNvSpPr/>
          <p:nvPr/>
        </p:nvSpPr>
        <p:spPr>
          <a:xfrm>
            <a:off x="3739938" y="2470126"/>
            <a:ext cx="7986510" cy="523220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srgbClr val="1F1A62"/>
                </a:solidFill>
                <a:latin typeface="Helvetica" pitchFamily="2" charset="0"/>
              </a:rPr>
              <a:t>In our analysis of the ‘Campaign Placement Report’ </a:t>
            </a:r>
            <a:r>
              <a:rPr lang="en-US" sz="1400" b="1">
                <a:solidFill>
                  <a:srgbClr val="E84A99"/>
                </a:solidFill>
                <a:latin typeface="Helvetica" pitchFamily="2" charset="0"/>
              </a:rPr>
              <a:t>more than 25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placements to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“Made for Kid’s” channels were observed in campaign designed not to reach kids</a:t>
            </a:r>
          </a:p>
        </p:txBody>
      </p:sp>
    </p:spTree>
    <p:extLst>
      <p:ext uri="{BB962C8B-B14F-4D97-AF65-F5344CB8AC3E}">
        <p14:creationId xmlns:p14="http://schemas.microsoft.com/office/powerpoint/2010/main" val="174728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fbcc2d-a520-42b9-8ca7-e090664160a6" xsi:nil="true"/>
    <lcf76f155ced4ddcb4097134ff3c332f xmlns="97cdb7a3-d8d8-4d5a-8559-ae518cf29f49">
      <Terms xmlns="http://schemas.microsoft.com/office/infopath/2007/PartnerControls"/>
    </lcf76f155ced4ddcb4097134ff3c332f>
    <SharedWithUsers xmlns="8ffbcc2d-a520-42b9-8ca7-e090664160a6">
      <UserInfo>
        <DisplayName>Jason Wiese</DisplayName>
        <AccountId>13</AccountId>
        <AccountType/>
      </UserInfo>
      <UserInfo>
        <DisplayName>Benjamin Vandegrift</DisplayName>
        <AccountId>117</AccountId>
        <AccountType/>
      </UserInfo>
      <UserInfo>
        <DisplayName>Kailyn Hartmann</DisplayName>
        <AccountId>153</AccountId>
        <AccountType/>
      </UserInfo>
      <UserInfo>
        <DisplayName>Reed Kiely</DisplayName>
        <AccountId>39</AccountId>
        <AccountType/>
      </UserInfo>
      <UserInfo>
        <DisplayName>Karolina Guillen</DisplayName>
        <AccountId>14</AccountId>
        <AccountType/>
      </UserInfo>
      <UserInfo>
        <DisplayName>Kaileen Cain</DisplayName>
        <AccountId>143</AccountId>
        <AccountType/>
      </UserInfo>
      <UserInfo>
        <DisplayName>Leah Montner Dixon</DisplayName>
        <AccountId>10</AccountId>
        <AccountType/>
      </UserInfo>
      <UserInfo>
        <DisplayName>Marianne Vita</DisplayName>
        <AccountId>43</AccountId>
        <AccountType/>
      </UserInfo>
      <UserInfo>
        <DisplayName>Danielle Delauro</DisplayName>
        <AccountId>38</AccountId>
        <AccountType/>
      </UserInfo>
      <UserInfo>
        <DisplayName>Dylan Breger</DisplayName>
        <AccountId>93</AccountId>
        <AccountType/>
      </UserInfo>
      <UserInfo>
        <DisplayName>Nellie Chung</DisplayName>
        <AccountId>63</AccountId>
        <AccountType/>
      </UserInfo>
      <UserInfo>
        <DisplayName>Britney Caprio</DisplayName>
        <AccountId>144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4291D3CFFFB3468A8BEBC160241642" ma:contentTypeVersion="18" ma:contentTypeDescription="Create a new document." ma:contentTypeScope="" ma:versionID="387be907f486394efa0aa922f6891cb4">
  <xsd:schema xmlns:xsd="http://www.w3.org/2001/XMLSchema" xmlns:xs="http://www.w3.org/2001/XMLSchema" xmlns:p="http://schemas.microsoft.com/office/2006/metadata/properties" xmlns:ns2="97cdb7a3-d8d8-4d5a-8559-ae518cf29f49" xmlns:ns3="8ffbcc2d-a520-42b9-8ca7-e090664160a6" targetNamespace="http://schemas.microsoft.com/office/2006/metadata/properties" ma:root="true" ma:fieldsID="5bf9659b688e4d2890b1db6b33d4e217" ns2:_="" ns3:_="">
    <xsd:import namespace="97cdb7a3-d8d8-4d5a-8559-ae518cf29f49"/>
    <xsd:import namespace="8ffbcc2d-a520-42b9-8ca7-e090664160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db7a3-d8d8-4d5a-8559-ae518cf29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bcc2d-a520-42b9-8ca7-e090664160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2ae5e6-0bf7-4809-94d2-b453c12df252}" ma:internalName="TaxCatchAll" ma:showField="CatchAllData" ma:web="8ffbcc2d-a520-42b9-8ca7-e090664160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7B2B6B-9001-48CB-ABD1-68C68C9AB4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9FE679-C1BB-477B-8DA0-B2382093BF22}">
  <ds:schemaRefs>
    <ds:schemaRef ds:uri="8ffbcc2d-a520-42b9-8ca7-e090664160a6"/>
    <ds:schemaRef ds:uri="97cdb7a3-d8d8-4d5a-8559-ae518cf29f4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537696E-C87D-4154-9809-784E04C0B20C}">
  <ds:schemaRefs>
    <ds:schemaRef ds:uri="8ffbcc2d-a520-42b9-8ca7-e090664160a6"/>
    <ds:schemaRef ds:uri="97cdb7a3-d8d8-4d5a-8559-ae518cf29f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2619</Words>
  <Application>Microsoft Office PowerPoint</Application>
  <PresentationFormat>Widescreen</PresentationFormat>
  <Paragraphs>249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Helvetica Light</vt:lpstr>
      <vt:lpstr>Helvetica-Light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Kaileen Cain</dc:creator>
  <cp:lastModifiedBy>Dylan Breger</cp:lastModifiedBy>
  <cp:revision>1</cp:revision>
  <dcterms:created xsi:type="dcterms:W3CDTF">2023-11-27T17:06:43Z</dcterms:created>
  <dcterms:modified xsi:type="dcterms:W3CDTF">2024-04-23T19:35:43Z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0x010100C24291D3CFFFB3468A8BEBC160241642</vt:lpwstr>
  </property>
  <property fmtid="{D5CDD505-2E9C-101B-9397-08002B2CF9AE}" pid="3" name="MediaServiceImageTags">
    <vt:lpwstr/>
  </property>
</Properties>
</file>