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7FF646C3_4605DF7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7" r:id="rId5"/>
  </p:sldMasterIdLst>
  <p:notesMasterIdLst>
    <p:notesMasterId r:id="rId23"/>
  </p:notesMasterIdLst>
  <p:sldIdLst>
    <p:sldId id="2146846390" r:id="rId6"/>
    <p:sldId id="2146846403" r:id="rId7"/>
    <p:sldId id="2146846101" r:id="rId8"/>
    <p:sldId id="2146846015" r:id="rId9"/>
    <p:sldId id="2146846284" r:id="rId10"/>
    <p:sldId id="2146846396" r:id="rId11"/>
    <p:sldId id="263" r:id="rId12"/>
    <p:sldId id="2146846393" r:id="rId13"/>
    <p:sldId id="2146846394" r:id="rId14"/>
    <p:sldId id="264" r:id="rId15"/>
    <p:sldId id="2146846391" r:id="rId16"/>
    <p:sldId id="2146846287" r:id="rId17"/>
    <p:sldId id="2146846416" r:id="rId18"/>
    <p:sldId id="2144328106" r:id="rId19"/>
    <p:sldId id="2146846415" r:id="rId20"/>
    <p:sldId id="2146846395" r:id="rId21"/>
    <p:sldId id="21443274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41E8424B-45FD-3ECB-0948-723F916FFB79}" name="Danielle Delauro" initials="DD" userId="S::danielled@thevab.com::79c3a64d-209a-45df-902b-7cba6cccfd68" providerId="AD"/>
  <p188:author id="{354469C2-12DD-47ED-A3FF-6CD90C8AF6AE}" name="Kailyn Hartmann" initials="" userId="S::Kailynh@thevab.com::8b42c5e5-9ec8-46fd-a4ed-f96c0879c9aa" providerId="AD"/>
  <p188:author id="{40CDBCD8-5C78-F3A3-F41F-DA4694EE60DF}" name="Kaileen Cain" initials="KC" userId="S::KaileenC@thevab.com::21167d2d-fdf2-4320-ae3a-272888c89590" providerId="AD"/>
  <p188:author id="{21855EDF-F9CE-3B66-C6A5-06158391F461}" name="Leah Montner Dixon" initials="L"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F1A62"/>
    <a:srgbClr val="FFE600"/>
    <a:srgbClr val="4EB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584"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50154217359693"/>
          <c:y val="1.8470434512970292E-2"/>
          <c:w val="0.60069706846416571"/>
          <c:h val="1"/>
        </c:manualLayout>
      </c:layout>
      <c:pieChart>
        <c:varyColors val="1"/>
        <c:ser>
          <c:idx val="0"/>
          <c:order val="0"/>
          <c:tx>
            <c:strRef>
              <c:f>Sheet1!$B$1</c:f>
              <c:strCache>
                <c:ptCount val="1"/>
                <c:pt idx="0">
                  <c:v>% of respondents</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C949-455E-9256-A9284017E37D}"/>
              </c:ext>
            </c:extLst>
          </c:dPt>
          <c:dPt>
            <c:idx val="1"/>
            <c:bubble3D val="0"/>
            <c:spPr>
              <a:solidFill>
                <a:srgbClr val="1F1A62"/>
              </a:solidFill>
              <a:ln w="19050">
                <a:solidFill>
                  <a:schemeClr val="lt1"/>
                </a:solidFill>
              </a:ln>
              <a:effectLst/>
            </c:spPr>
            <c:extLst>
              <c:ext xmlns:c16="http://schemas.microsoft.com/office/drawing/2014/chart" uri="{C3380CC4-5D6E-409C-BE32-E72D297353CC}">
                <c16:uniqueId val="{00000003-C949-455E-9256-A9284017E37D}"/>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5-C949-455E-9256-A9284017E37D}"/>
              </c:ext>
            </c:extLst>
          </c:dPt>
          <c:dLbls>
            <c:dLbl>
              <c:idx val="0"/>
              <c:layout>
                <c:manualLayout>
                  <c:x val="-0.19031928121154879"/>
                  <c:y val="0.15549950674516774"/>
                </c:manualLayout>
              </c:layout>
              <c:tx>
                <c:rich>
                  <a:bodyPr/>
                  <a:lstStyle/>
                  <a:p>
                    <a:fld id="{D6AB6C1B-1F22-4943-B4DE-E54A5704013C}" type="CATEGORYNAME">
                      <a:rPr lang="en-US" sz="1100" b="0" smtClean="0">
                        <a:solidFill>
                          <a:schemeClr val="bg1"/>
                        </a:solidFill>
                        <a:latin typeface="Helvetica" panose="020B0403020202020204" pitchFamily="34" charset="0"/>
                      </a:rPr>
                      <a:pPr/>
                      <a:t>[CATEGORY NAME]</a:t>
                    </a:fld>
                    <a:r>
                      <a:rPr lang="en-US" sz="1200" b="0" baseline="0">
                        <a:solidFill>
                          <a:schemeClr val="bg1"/>
                        </a:solidFill>
                        <a:latin typeface="Helvetica" panose="020B0403020202020204" pitchFamily="34" charset="0"/>
                      </a:rPr>
                      <a:t> </a:t>
                    </a:r>
                  </a:p>
                  <a:p>
                    <a:fld id="{DA4017D2-2678-4B2E-A6DA-41AA5361661D}" type="VALUE">
                      <a:rPr lang="en-US" sz="1400" b="1" baseline="0" smtClean="0">
                        <a:solidFill>
                          <a:schemeClr val="bg1"/>
                        </a:solidFill>
                        <a:latin typeface="Helvetica" panose="020B0403020202020204" pitchFamily="34" charset="0"/>
                      </a:rPr>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49-455E-9256-A9284017E37D}"/>
                </c:ext>
              </c:extLst>
            </c:dLbl>
            <c:dLbl>
              <c:idx val="1"/>
              <c:layout>
                <c:manualLayout>
                  <c:x val="-0.21751467242361347"/>
                  <c:y val="-0.15656973243687985"/>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fld id="{70774368-0AA3-4DFA-87C1-460760FC54E6}" type="CATEGORYNAME">
                      <a:rPr lang="en-US" sz="1100" b="0" baseline="0" smtClean="0">
                        <a:solidFill>
                          <a:schemeClr val="bg1"/>
                        </a:solidFill>
                        <a:latin typeface="Helvetica" panose="020B0403020202020204" pitchFamily="34" charset="0"/>
                      </a:rPr>
                      <a:pPr>
                        <a:defRPr sz="1400">
                          <a:solidFill>
                            <a:schemeClr val="bg1"/>
                          </a:solidFill>
                          <a:latin typeface="Helvetica" panose="020B0403020202020204" pitchFamily="34" charset="0"/>
                        </a:defRPr>
                      </a:pPr>
                      <a:t>[CATEGORY NAME]</a:t>
                    </a:fld>
                    <a:endParaRPr lang="en-US" sz="1400" b="0" baseline="0">
                      <a:solidFill>
                        <a:schemeClr val="bg1"/>
                      </a:solidFill>
                      <a:latin typeface="Helvetica" panose="020B0403020202020204" pitchFamily="34" charset="0"/>
                    </a:endParaRPr>
                  </a:p>
                  <a:p>
                    <a:pPr>
                      <a:defRPr sz="1400">
                        <a:solidFill>
                          <a:schemeClr val="bg1"/>
                        </a:solidFill>
                        <a:latin typeface="Helvetica" panose="020B0403020202020204" pitchFamily="34" charset="0"/>
                      </a:defRPr>
                    </a:pPr>
                    <a:fld id="{8EBF0877-AA82-43CA-B038-7D598E4D6551}" type="VALUE">
                      <a:rPr lang="en-US" sz="1400" b="1" baseline="0" smtClean="0">
                        <a:solidFill>
                          <a:schemeClr val="bg1"/>
                        </a:solidFill>
                        <a:latin typeface="Helvetica" panose="020B0403020202020204" pitchFamily="34" charset="0"/>
                      </a:rPr>
                      <a:pPr>
                        <a:defRPr sz="1400">
                          <a:solidFill>
                            <a:schemeClr val="bg1"/>
                          </a:solidFill>
                          <a:latin typeface="Helvetica" panose="020B0403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348590760158848"/>
                      <c:h val="0.34493615146037587"/>
                    </c:manualLayout>
                  </c15:layout>
                  <c15:dlblFieldTable/>
                  <c15:showDataLabelsRange val="0"/>
                </c:ext>
                <c:ext xmlns:c16="http://schemas.microsoft.com/office/drawing/2014/chart" uri="{C3380CC4-5D6E-409C-BE32-E72D297353CC}">
                  <c16:uniqueId val="{00000003-C949-455E-9256-A9284017E37D}"/>
                </c:ext>
              </c:extLst>
            </c:dLbl>
            <c:dLbl>
              <c:idx val="2"/>
              <c:layout>
                <c:manualLayout>
                  <c:x val="0.18854871094255038"/>
                  <c:y val="-0.1400415097549264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fld id="{9C55606E-EF5B-4FBB-BDC5-1580C808D8DD}" type="CATEGORYNAME">
                      <a:rPr lang="en-US" sz="1100" b="0" smtClean="0">
                        <a:solidFill>
                          <a:schemeClr val="bg1"/>
                        </a:solidFill>
                        <a:latin typeface="Helvetica" panose="020B0403020202020204" pitchFamily="34" charset="0"/>
                      </a:rPr>
                      <a:pPr>
                        <a:defRPr sz="1400" b="1">
                          <a:solidFill>
                            <a:schemeClr val="bg1"/>
                          </a:solidFill>
                          <a:latin typeface="Helvetica" panose="020B0403020202020204" pitchFamily="34" charset="0"/>
                        </a:defRPr>
                      </a:pPr>
                      <a:t>[CATEGORY NAME]</a:t>
                    </a:fld>
                    <a:endParaRPr lang="en-US" sz="1100" b="0" baseline="0">
                      <a:solidFill>
                        <a:schemeClr val="bg1"/>
                      </a:solidFill>
                      <a:latin typeface="Helvetica" panose="020B0403020202020204" pitchFamily="34" charset="0"/>
                    </a:endParaRPr>
                  </a:p>
                  <a:p>
                    <a:pPr>
                      <a:defRPr sz="1400" b="1">
                        <a:solidFill>
                          <a:schemeClr val="bg1"/>
                        </a:solidFill>
                        <a:latin typeface="Helvetica" panose="020B0403020202020204" pitchFamily="34" charset="0"/>
                      </a:defRPr>
                    </a:pPr>
                    <a:r>
                      <a:rPr lang="en-US" sz="1200" b="1" baseline="0">
                        <a:solidFill>
                          <a:schemeClr val="bg1"/>
                        </a:solidFill>
                        <a:latin typeface="Helvetica" panose="020B0403020202020204" pitchFamily="34" charset="0"/>
                      </a:rPr>
                      <a:t> </a:t>
                    </a:r>
                    <a:fld id="{0917523E-8763-4006-B9A1-6E09EAA5CAD8}" type="VALUE">
                      <a:rPr lang="en-US" sz="1400" b="1" baseline="0">
                        <a:solidFill>
                          <a:schemeClr val="bg1"/>
                        </a:solidFill>
                        <a:latin typeface="Helvetica" panose="020B0403020202020204" pitchFamily="34" charset="0"/>
                      </a:rPr>
                      <a:pPr>
                        <a:defRPr sz="1400" b="1">
                          <a:solidFill>
                            <a:schemeClr val="bg1"/>
                          </a:solidFill>
                          <a:latin typeface="Helvetica" panose="020B0403020202020204" pitchFamily="34" charset="0"/>
                        </a:defRPr>
                      </a:pPr>
                      <a:t>[VALUE]</a:t>
                    </a:fld>
                    <a:endParaRPr lang="en-US" sz="1200" b="1" baseline="0">
                      <a:solidFill>
                        <a:schemeClr val="bg1"/>
                      </a:solidFill>
                      <a:latin typeface="Helvetica" panose="020B0403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0097919198750639"/>
                      <c:h val="0.3404345732458311"/>
                    </c:manualLayout>
                  </c15:layout>
                  <c15:dlblFieldTable/>
                  <c15:showDataLabelsRange val="0"/>
                </c:ext>
                <c:ext xmlns:c16="http://schemas.microsoft.com/office/drawing/2014/chart" uri="{C3380CC4-5D6E-409C-BE32-E72D297353CC}">
                  <c16:uniqueId val="{00000005-C949-455E-9256-A9284017E37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Using Nielsen as the only 'currency'</c:v>
                </c:pt>
                <c:pt idx="1">
                  <c:v>Using an alternate source(s), not Nielsen, as 'currency'</c:v>
                </c:pt>
                <c:pt idx="2">
                  <c:v>Using both Nielsen and an alternate source as 'currency'</c:v>
                </c:pt>
              </c:strCache>
            </c:strRef>
          </c:cat>
          <c:val>
            <c:numRef>
              <c:f>Sheet1!$B$2:$B$4</c:f>
              <c:numCache>
                <c:formatCode>0%</c:formatCode>
                <c:ptCount val="3"/>
                <c:pt idx="0">
                  <c:v>0.2263</c:v>
                </c:pt>
                <c:pt idx="1">
                  <c:v>0.19470000000000001</c:v>
                </c:pt>
                <c:pt idx="2">
                  <c:v>0.57889999999999997</c:v>
                </c:pt>
              </c:numCache>
            </c:numRef>
          </c:val>
          <c:extLst>
            <c:ext xmlns:c16="http://schemas.microsoft.com/office/drawing/2014/chart" uri="{C3380CC4-5D6E-409C-BE32-E72D297353CC}">
              <c16:uniqueId val="{00000006-C949-455E-9256-A9284017E37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respondents</c:v>
                </c:pt>
              </c:strCache>
            </c:strRef>
          </c:tx>
          <c:spPr>
            <a:solidFill>
              <a:srgbClr val="ED3C8D"/>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Comscore</c:v>
                </c:pt>
                <c:pt idx="1">
                  <c:v>VideoAmp</c:v>
                </c:pt>
                <c:pt idx="2">
                  <c:v>Moat (Oracle)</c:v>
                </c:pt>
                <c:pt idx="3">
                  <c:v>Innovid (TVSquared)</c:v>
                </c:pt>
                <c:pt idx="4">
                  <c:v>iSpot.tv</c:v>
                </c:pt>
                <c:pt idx="5">
                  <c:v>Samba TV</c:v>
                </c:pt>
                <c:pt idx="6">
                  <c:v>605</c:v>
                </c:pt>
                <c:pt idx="7">
                  <c:v>Other</c:v>
                </c:pt>
              </c:strCache>
            </c:strRef>
          </c:cat>
          <c:val>
            <c:numRef>
              <c:f>Sheet1!$B$2:$B$9</c:f>
              <c:numCache>
                <c:formatCode>0%</c:formatCode>
                <c:ptCount val="8"/>
                <c:pt idx="0">
                  <c:v>0.51019999999999999</c:v>
                </c:pt>
                <c:pt idx="1">
                  <c:v>0.40139999999999998</c:v>
                </c:pt>
                <c:pt idx="2">
                  <c:v>0.32650000000000001</c:v>
                </c:pt>
                <c:pt idx="3">
                  <c:v>0.27210000000000001</c:v>
                </c:pt>
                <c:pt idx="4">
                  <c:v>0.25850000000000001</c:v>
                </c:pt>
                <c:pt idx="5">
                  <c:v>0.22450000000000001</c:v>
                </c:pt>
                <c:pt idx="6">
                  <c:v>8.1600000000000006E-2</c:v>
                </c:pt>
                <c:pt idx="7">
                  <c:v>2.7199999999999998E-2</c:v>
                </c:pt>
              </c:numCache>
            </c:numRef>
          </c:val>
          <c:extLst>
            <c:ext xmlns:c16="http://schemas.microsoft.com/office/drawing/2014/chart" uri="{C3380CC4-5D6E-409C-BE32-E72D297353CC}">
              <c16:uniqueId val="{00000000-C439-4121-B947-A96A384E145F}"/>
            </c:ext>
          </c:extLst>
        </c:ser>
        <c:dLbls>
          <c:showLegendKey val="0"/>
          <c:showVal val="0"/>
          <c:showCatName val="0"/>
          <c:showSerName val="0"/>
          <c:showPercent val="0"/>
          <c:showBubbleSize val="0"/>
        </c:dLbls>
        <c:gapWidth val="50"/>
        <c:axId val="658028991"/>
        <c:axId val="658030239"/>
      </c:barChart>
      <c:catAx>
        <c:axId val="658028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Helvetica" panose="020B0403020202020204" pitchFamily="34" charset="0"/>
                <a:ea typeface="+mn-ea"/>
                <a:cs typeface="+mn-cs"/>
              </a:defRPr>
            </a:pPr>
            <a:endParaRPr lang="en-US"/>
          </a:p>
        </c:txPr>
        <c:crossAx val="658030239"/>
        <c:crosses val="autoZero"/>
        <c:auto val="1"/>
        <c:lblAlgn val="ctr"/>
        <c:lblOffset val="100"/>
        <c:noMultiLvlLbl val="0"/>
      </c:catAx>
      <c:valAx>
        <c:axId val="658030239"/>
        <c:scaling>
          <c:orientation val="minMax"/>
        </c:scaling>
        <c:delete val="1"/>
        <c:axPos val="t"/>
        <c:numFmt formatCode="0%" sourceLinked="1"/>
        <c:majorTickMark val="none"/>
        <c:minorTickMark val="none"/>
        <c:tickLblPos val="nextTo"/>
        <c:crossAx val="658028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1"/>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646C3_4605DF7D.xml><?xml version="1.0" encoding="utf-8"?>
<p188:cmLst xmlns:a="http://schemas.openxmlformats.org/drawingml/2006/main" xmlns:r="http://schemas.openxmlformats.org/officeDocument/2006/relationships" xmlns:p188="http://schemas.microsoft.com/office/powerpoint/2018/8/main">
  <p188:cm id="{E874044A-F465-47AE-B7BF-5116C8071136}" authorId="{6644001F-98D2-AF68-925B-F4D39E797894}" created="2024-01-09T16:52:45.802">
    <ac:deMkLst xmlns:ac="http://schemas.microsoft.com/office/drawing/2013/main/command">
      <pc:docMk xmlns:pc="http://schemas.microsoft.com/office/powerpoint/2013/main/command"/>
      <pc:sldMk xmlns:pc="http://schemas.microsoft.com/office/powerpoint/2013/main/command" cId="1174790013" sldId="2146846403"/>
      <ac:spMk id="2" creationId="{1090CC60-BE2F-4BCF-A2C8-46E7A5384583}"/>
    </ac:deMkLst>
    <p188:txBody>
      <a:bodyPr/>
      <a:lstStyle/>
      <a:p>
        <a:r>
          <a:rPr lang="en-US"/>
          <a:t>Link reports to LPs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7A584-D8B3-481A-8299-9D34D7598A78}" type="doc">
      <dgm:prSet loTypeId="urn:microsoft.com/office/officeart/2005/8/layout/pyramid3" loCatId="pyramid" qsTypeId="urn:microsoft.com/office/officeart/2005/8/quickstyle/simple1" qsCatId="simple" csTypeId="urn:microsoft.com/office/officeart/2005/8/colors/accent1_2" csCatId="accent1" phldr="1"/>
      <dgm:spPr/>
    </dgm:pt>
    <dgm:pt modelId="{301C9BEB-D2AE-4607-9018-9E182481D3AD}">
      <dgm:prSet phldrT="[Text]" custT="1"/>
      <dgm:spPr>
        <a:solidFill>
          <a:srgbClr val="00BFF2"/>
        </a:solidFill>
      </dgm:spPr>
      <dgm:t>
        <a:bodyPr/>
        <a:lstStyle/>
        <a:p>
          <a:r>
            <a:rPr lang="en-US" sz="2600" b="1">
              <a:solidFill>
                <a:schemeClr val="bg1"/>
              </a:solidFill>
              <a:latin typeface="Helvetica"/>
              <a:cs typeface="Helvetica"/>
            </a:rPr>
            <a:t>Awareness</a:t>
          </a:r>
        </a:p>
      </dgm:t>
    </dgm:pt>
    <dgm:pt modelId="{0C8E3764-AFF1-478A-8C5F-A6B5110FA558}" type="parTrans" cxnId="{8DF2BC0C-AF0D-4AF9-868F-05050E6D433A}">
      <dgm:prSet/>
      <dgm:spPr/>
      <dgm:t>
        <a:bodyPr/>
        <a:lstStyle/>
        <a:p>
          <a:endParaRPr lang="en-US"/>
        </a:p>
      </dgm:t>
    </dgm:pt>
    <dgm:pt modelId="{A3EDAD6D-0302-4916-81AE-C265C6CDF3E1}" type="sibTrans" cxnId="{8DF2BC0C-AF0D-4AF9-868F-05050E6D433A}">
      <dgm:prSet/>
      <dgm:spPr/>
      <dgm:t>
        <a:bodyPr/>
        <a:lstStyle/>
        <a:p>
          <a:endParaRPr lang="en-US"/>
        </a:p>
      </dgm:t>
    </dgm:pt>
    <dgm:pt modelId="{B0ED68C7-BB32-4327-9397-07BDCA95BC49}">
      <dgm:prSet phldrT="[Text]" custT="1"/>
      <dgm:spPr>
        <a:solidFill>
          <a:srgbClr val="ED3C8D"/>
        </a:solidFill>
      </dgm:spPr>
      <dgm:t>
        <a:bodyPr/>
        <a:lstStyle/>
        <a:p>
          <a:endParaRPr lang="en-US" sz="2800" b="1">
            <a:solidFill>
              <a:schemeClr val="bg1"/>
            </a:solidFill>
            <a:latin typeface="Helvetica" panose="020B0403020202020204" pitchFamily="34" charset="0"/>
          </a:endParaRPr>
        </a:p>
      </dgm:t>
    </dgm:pt>
    <dgm:pt modelId="{6FB849AE-C401-4B2C-80FF-AC24BD1644F7}" type="parTrans" cxnId="{78EED748-52FD-4017-9A9A-5AAF229F6015}">
      <dgm:prSet/>
      <dgm:spPr/>
      <dgm:t>
        <a:bodyPr/>
        <a:lstStyle/>
        <a:p>
          <a:endParaRPr lang="en-US"/>
        </a:p>
      </dgm:t>
    </dgm:pt>
    <dgm:pt modelId="{E6174B6B-6B63-4438-8534-D3238C43A920}" type="sibTrans" cxnId="{78EED748-52FD-4017-9A9A-5AAF229F6015}">
      <dgm:prSet/>
      <dgm:spPr/>
      <dgm:t>
        <a:bodyPr/>
        <a:lstStyle/>
        <a:p>
          <a:endParaRPr lang="en-US"/>
        </a:p>
      </dgm:t>
    </dgm:pt>
    <dgm:pt modelId="{A48F22B7-481D-432E-BBDC-15851CB26E71}">
      <dgm:prSet phldrT="[Text]" custT="1"/>
      <dgm:spPr>
        <a:solidFill>
          <a:srgbClr val="A343FF"/>
        </a:solidFill>
      </dgm:spPr>
      <dgm:t>
        <a:bodyPr/>
        <a:lstStyle/>
        <a:p>
          <a:endParaRPr lang="en-US" sz="2600" b="1">
            <a:ln w="12700">
              <a:solidFill>
                <a:srgbClr val="1B1464"/>
              </a:solidFill>
            </a:ln>
            <a:solidFill>
              <a:schemeClr val="bg1"/>
            </a:solidFill>
            <a:latin typeface="Helvetica"/>
            <a:cs typeface="Helvetica"/>
          </a:endParaRPr>
        </a:p>
      </dgm:t>
    </dgm:pt>
    <dgm:pt modelId="{5AF1989A-3355-422B-BC6B-EE95C60C3C8C}" type="parTrans" cxnId="{9CBF148E-7869-4D5B-866A-EFD89ADE9129}">
      <dgm:prSet/>
      <dgm:spPr/>
      <dgm:t>
        <a:bodyPr/>
        <a:lstStyle/>
        <a:p>
          <a:endParaRPr lang="en-US"/>
        </a:p>
      </dgm:t>
    </dgm:pt>
    <dgm:pt modelId="{F43D6AED-AE11-4D8A-8DEE-9219CD5FD569}" type="sibTrans" cxnId="{9CBF148E-7869-4D5B-866A-EFD89ADE9129}">
      <dgm:prSet/>
      <dgm:spPr/>
      <dgm:t>
        <a:bodyPr/>
        <a:lstStyle/>
        <a:p>
          <a:endParaRPr lang="en-US"/>
        </a:p>
      </dgm:t>
    </dgm:pt>
    <dgm:pt modelId="{95682F2B-C910-4F49-B8CB-70A7AD8079F5}">
      <dgm:prSet phldrT="[Text]" custT="1"/>
      <dgm:spPr>
        <a:solidFill>
          <a:srgbClr val="4EBEA4"/>
        </a:solidFill>
      </dgm:spPr>
      <dgm:t>
        <a:bodyPr/>
        <a:lstStyle/>
        <a:p>
          <a:r>
            <a:rPr lang="en-US" sz="2600" b="1">
              <a:solidFill>
                <a:schemeClr val="bg1"/>
              </a:solidFill>
              <a:latin typeface="Helvetica"/>
              <a:cs typeface="Helvetica"/>
            </a:rPr>
            <a:t>Intent</a:t>
          </a:r>
        </a:p>
      </dgm:t>
    </dgm:pt>
    <dgm:pt modelId="{AEDD27E0-5789-4C65-916B-38F02E75D95C}" type="parTrans" cxnId="{BB9E36CD-1D3F-4AC8-8553-404D5DB31A8B}">
      <dgm:prSet/>
      <dgm:spPr/>
      <dgm:t>
        <a:bodyPr/>
        <a:lstStyle/>
        <a:p>
          <a:endParaRPr lang="en-US"/>
        </a:p>
      </dgm:t>
    </dgm:pt>
    <dgm:pt modelId="{110EBA74-EA92-4DD8-8AEA-1ED5962B04A6}" type="sibTrans" cxnId="{BB9E36CD-1D3F-4AC8-8553-404D5DB31A8B}">
      <dgm:prSet/>
      <dgm:spPr/>
      <dgm:t>
        <a:bodyPr/>
        <a:lstStyle/>
        <a:p>
          <a:endParaRPr lang="en-US"/>
        </a:p>
      </dgm:t>
    </dgm:pt>
    <dgm:pt modelId="{22D3F5CF-84B9-439D-AB55-2CF15863DC76}" type="pres">
      <dgm:prSet presAssocID="{68E7A584-D8B3-481A-8299-9D34D7598A78}" presName="Name0" presStyleCnt="0">
        <dgm:presLayoutVars>
          <dgm:dir/>
          <dgm:animLvl val="lvl"/>
          <dgm:resizeHandles val="exact"/>
        </dgm:presLayoutVars>
      </dgm:prSet>
      <dgm:spPr/>
    </dgm:pt>
    <dgm:pt modelId="{8E71DDAE-5A9D-437C-9071-CB0EE6E66776}" type="pres">
      <dgm:prSet presAssocID="{301C9BEB-D2AE-4607-9018-9E182481D3AD}" presName="Name8" presStyleCnt="0"/>
      <dgm:spPr/>
    </dgm:pt>
    <dgm:pt modelId="{626DABDB-B1AA-42D7-BDD2-41EE9FE3F932}" type="pres">
      <dgm:prSet presAssocID="{301C9BEB-D2AE-4607-9018-9E182481D3AD}" presName="level" presStyleLbl="node1" presStyleIdx="0" presStyleCnt="4">
        <dgm:presLayoutVars>
          <dgm:chMax val="1"/>
          <dgm:bulletEnabled val="1"/>
        </dgm:presLayoutVars>
      </dgm:prSet>
      <dgm:spPr/>
    </dgm:pt>
    <dgm:pt modelId="{69FE9193-52C6-4E04-9199-5878476689A9}" type="pres">
      <dgm:prSet presAssocID="{301C9BEB-D2AE-4607-9018-9E182481D3AD}" presName="levelTx" presStyleLbl="revTx" presStyleIdx="0" presStyleCnt="0">
        <dgm:presLayoutVars>
          <dgm:chMax val="1"/>
          <dgm:bulletEnabled val="1"/>
        </dgm:presLayoutVars>
      </dgm:prSet>
      <dgm:spPr/>
    </dgm:pt>
    <dgm:pt modelId="{6C905F57-81FD-47E5-A296-CDCCF04A0C8E}" type="pres">
      <dgm:prSet presAssocID="{B0ED68C7-BB32-4327-9397-07BDCA95BC49}" presName="Name8" presStyleCnt="0"/>
      <dgm:spPr/>
    </dgm:pt>
    <dgm:pt modelId="{0A226A8B-0FAC-4124-A4EA-F685476D9645}" type="pres">
      <dgm:prSet presAssocID="{B0ED68C7-BB32-4327-9397-07BDCA95BC49}" presName="level" presStyleLbl="node1" presStyleIdx="1" presStyleCnt="4">
        <dgm:presLayoutVars>
          <dgm:chMax val="1"/>
          <dgm:bulletEnabled val="1"/>
        </dgm:presLayoutVars>
      </dgm:prSet>
      <dgm:spPr/>
    </dgm:pt>
    <dgm:pt modelId="{816A8130-C21E-4511-BF05-47EB0B864294}" type="pres">
      <dgm:prSet presAssocID="{B0ED68C7-BB32-4327-9397-07BDCA95BC49}" presName="levelTx" presStyleLbl="revTx" presStyleIdx="0" presStyleCnt="0">
        <dgm:presLayoutVars>
          <dgm:chMax val="1"/>
          <dgm:bulletEnabled val="1"/>
        </dgm:presLayoutVars>
      </dgm:prSet>
      <dgm:spPr/>
    </dgm:pt>
    <dgm:pt modelId="{50C9DA05-4D60-4DA9-966B-2444FD55FFD6}" type="pres">
      <dgm:prSet presAssocID="{95682F2B-C910-4F49-B8CB-70A7AD8079F5}" presName="Name8" presStyleCnt="0"/>
      <dgm:spPr/>
    </dgm:pt>
    <dgm:pt modelId="{79F52059-6751-413F-B2EC-952D5DF2B190}" type="pres">
      <dgm:prSet presAssocID="{95682F2B-C910-4F49-B8CB-70A7AD8079F5}" presName="level" presStyleLbl="node1" presStyleIdx="2" presStyleCnt="4">
        <dgm:presLayoutVars>
          <dgm:chMax val="1"/>
          <dgm:bulletEnabled val="1"/>
        </dgm:presLayoutVars>
      </dgm:prSet>
      <dgm:spPr/>
    </dgm:pt>
    <dgm:pt modelId="{2D8D176B-7470-48F1-8FAD-4C1CC2B9E199}" type="pres">
      <dgm:prSet presAssocID="{95682F2B-C910-4F49-B8CB-70A7AD8079F5}" presName="levelTx" presStyleLbl="revTx" presStyleIdx="0" presStyleCnt="0">
        <dgm:presLayoutVars>
          <dgm:chMax val="1"/>
          <dgm:bulletEnabled val="1"/>
        </dgm:presLayoutVars>
      </dgm:prSet>
      <dgm:spPr/>
    </dgm:pt>
    <dgm:pt modelId="{1636CE27-2523-42E8-8693-F20762548B2A}" type="pres">
      <dgm:prSet presAssocID="{A48F22B7-481D-432E-BBDC-15851CB26E71}" presName="Name8" presStyleCnt="0"/>
      <dgm:spPr/>
    </dgm:pt>
    <dgm:pt modelId="{76247BEE-BAED-4DA8-9D4F-F3E6FE5A0C56}" type="pres">
      <dgm:prSet presAssocID="{A48F22B7-481D-432E-BBDC-15851CB26E71}" presName="level" presStyleLbl="node1" presStyleIdx="3" presStyleCnt="4">
        <dgm:presLayoutVars>
          <dgm:chMax val="1"/>
          <dgm:bulletEnabled val="1"/>
        </dgm:presLayoutVars>
      </dgm:prSet>
      <dgm:spPr/>
    </dgm:pt>
    <dgm:pt modelId="{02614F74-E25D-413C-B098-01E5E63C4213}" type="pres">
      <dgm:prSet presAssocID="{A48F22B7-481D-432E-BBDC-15851CB26E71}" presName="levelTx" presStyleLbl="revTx" presStyleIdx="0" presStyleCnt="0">
        <dgm:presLayoutVars>
          <dgm:chMax val="1"/>
          <dgm:bulletEnabled val="1"/>
        </dgm:presLayoutVars>
      </dgm:prSet>
      <dgm:spPr/>
    </dgm:pt>
  </dgm:ptLst>
  <dgm:cxnLst>
    <dgm:cxn modelId="{8DF2BC0C-AF0D-4AF9-868F-05050E6D433A}" srcId="{68E7A584-D8B3-481A-8299-9D34D7598A78}" destId="{301C9BEB-D2AE-4607-9018-9E182481D3AD}" srcOrd="0" destOrd="0" parTransId="{0C8E3764-AFF1-478A-8C5F-A6B5110FA558}" sibTransId="{A3EDAD6D-0302-4916-81AE-C265C6CDF3E1}"/>
    <dgm:cxn modelId="{133CFE16-0FC8-478A-BE6E-69B332674023}" type="presOf" srcId="{B0ED68C7-BB32-4327-9397-07BDCA95BC49}" destId="{816A8130-C21E-4511-BF05-47EB0B864294}" srcOrd="1" destOrd="0" presId="urn:microsoft.com/office/officeart/2005/8/layout/pyramid3"/>
    <dgm:cxn modelId="{EF29692D-A3CD-444A-9B75-39D3F27AE58F}" type="presOf" srcId="{B0ED68C7-BB32-4327-9397-07BDCA95BC49}" destId="{0A226A8B-0FAC-4124-A4EA-F685476D9645}" srcOrd="0" destOrd="0" presId="urn:microsoft.com/office/officeart/2005/8/layout/pyramid3"/>
    <dgm:cxn modelId="{7E8F7333-FFBC-456A-BC8A-FE71D29F6155}" type="presOf" srcId="{95682F2B-C910-4F49-B8CB-70A7AD8079F5}" destId="{2D8D176B-7470-48F1-8FAD-4C1CC2B9E199}" srcOrd="1" destOrd="0" presId="urn:microsoft.com/office/officeart/2005/8/layout/pyramid3"/>
    <dgm:cxn modelId="{71330846-031D-4424-B1FA-801C0FE986CE}" type="presOf" srcId="{A48F22B7-481D-432E-BBDC-15851CB26E71}" destId="{76247BEE-BAED-4DA8-9D4F-F3E6FE5A0C56}" srcOrd="0" destOrd="0" presId="urn:microsoft.com/office/officeart/2005/8/layout/pyramid3"/>
    <dgm:cxn modelId="{78EED748-52FD-4017-9A9A-5AAF229F6015}" srcId="{68E7A584-D8B3-481A-8299-9D34D7598A78}" destId="{B0ED68C7-BB32-4327-9397-07BDCA95BC49}" srcOrd="1" destOrd="0" parTransId="{6FB849AE-C401-4B2C-80FF-AC24BD1644F7}" sibTransId="{E6174B6B-6B63-4438-8534-D3238C43A920}"/>
    <dgm:cxn modelId="{A2582C87-4D20-411F-A28C-CE1ADF5B575F}" type="presOf" srcId="{301C9BEB-D2AE-4607-9018-9E182481D3AD}" destId="{69FE9193-52C6-4E04-9199-5878476689A9}" srcOrd="1" destOrd="0" presId="urn:microsoft.com/office/officeart/2005/8/layout/pyramid3"/>
    <dgm:cxn modelId="{B2D0678A-1893-4D9C-A6EA-F2F84B304314}" type="presOf" srcId="{95682F2B-C910-4F49-B8CB-70A7AD8079F5}" destId="{79F52059-6751-413F-B2EC-952D5DF2B190}" srcOrd="0" destOrd="0" presId="urn:microsoft.com/office/officeart/2005/8/layout/pyramid3"/>
    <dgm:cxn modelId="{9CBF148E-7869-4D5B-866A-EFD89ADE9129}" srcId="{68E7A584-D8B3-481A-8299-9D34D7598A78}" destId="{A48F22B7-481D-432E-BBDC-15851CB26E71}" srcOrd="3" destOrd="0" parTransId="{5AF1989A-3355-422B-BC6B-EE95C60C3C8C}" sibTransId="{F43D6AED-AE11-4D8A-8DEE-9219CD5FD569}"/>
    <dgm:cxn modelId="{B9911297-7538-4A48-8244-3005AE824D2F}" type="presOf" srcId="{68E7A584-D8B3-481A-8299-9D34D7598A78}" destId="{22D3F5CF-84B9-439D-AB55-2CF15863DC76}" srcOrd="0" destOrd="0" presId="urn:microsoft.com/office/officeart/2005/8/layout/pyramid3"/>
    <dgm:cxn modelId="{BB9E36CD-1D3F-4AC8-8553-404D5DB31A8B}" srcId="{68E7A584-D8B3-481A-8299-9D34D7598A78}" destId="{95682F2B-C910-4F49-B8CB-70A7AD8079F5}" srcOrd="2" destOrd="0" parTransId="{AEDD27E0-5789-4C65-916B-38F02E75D95C}" sibTransId="{110EBA74-EA92-4DD8-8AEA-1ED5962B04A6}"/>
    <dgm:cxn modelId="{D9FEADE5-8183-49C3-8427-B0D1D30C10ED}" type="presOf" srcId="{A48F22B7-481D-432E-BBDC-15851CB26E71}" destId="{02614F74-E25D-413C-B098-01E5E63C4213}" srcOrd="1" destOrd="0" presId="urn:microsoft.com/office/officeart/2005/8/layout/pyramid3"/>
    <dgm:cxn modelId="{6D0167EF-8BE7-4274-B1E8-17CBE7AD5B1C}" type="presOf" srcId="{301C9BEB-D2AE-4607-9018-9E182481D3AD}" destId="{626DABDB-B1AA-42D7-BDD2-41EE9FE3F932}" srcOrd="0" destOrd="0" presId="urn:microsoft.com/office/officeart/2005/8/layout/pyramid3"/>
    <dgm:cxn modelId="{B7E8E580-30A0-4700-955C-738CE5F7991B}" type="presParOf" srcId="{22D3F5CF-84B9-439D-AB55-2CF15863DC76}" destId="{8E71DDAE-5A9D-437C-9071-CB0EE6E66776}" srcOrd="0" destOrd="0" presId="urn:microsoft.com/office/officeart/2005/8/layout/pyramid3"/>
    <dgm:cxn modelId="{7B7A1159-67C9-4D9D-94C1-A3ED9837D9C4}" type="presParOf" srcId="{8E71DDAE-5A9D-437C-9071-CB0EE6E66776}" destId="{626DABDB-B1AA-42D7-BDD2-41EE9FE3F932}" srcOrd="0" destOrd="0" presId="urn:microsoft.com/office/officeart/2005/8/layout/pyramid3"/>
    <dgm:cxn modelId="{9FC349F6-5AC1-4850-B75B-1B0132B83322}" type="presParOf" srcId="{8E71DDAE-5A9D-437C-9071-CB0EE6E66776}" destId="{69FE9193-52C6-4E04-9199-5878476689A9}" srcOrd="1" destOrd="0" presId="urn:microsoft.com/office/officeart/2005/8/layout/pyramid3"/>
    <dgm:cxn modelId="{3EF71880-88FB-4CA1-8E11-8C6B73E78A39}" type="presParOf" srcId="{22D3F5CF-84B9-439D-AB55-2CF15863DC76}" destId="{6C905F57-81FD-47E5-A296-CDCCF04A0C8E}" srcOrd="1" destOrd="0" presId="urn:microsoft.com/office/officeart/2005/8/layout/pyramid3"/>
    <dgm:cxn modelId="{D2149287-FC79-463C-B2AB-AAFF329794E0}" type="presParOf" srcId="{6C905F57-81FD-47E5-A296-CDCCF04A0C8E}" destId="{0A226A8B-0FAC-4124-A4EA-F685476D9645}" srcOrd="0" destOrd="0" presId="urn:microsoft.com/office/officeart/2005/8/layout/pyramid3"/>
    <dgm:cxn modelId="{93F62A3B-9897-4136-9838-45178B9C76A7}" type="presParOf" srcId="{6C905F57-81FD-47E5-A296-CDCCF04A0C8E}" destId="{816A8130-C21E-4511-BF05-47EB0B864294}" srcOrd="1" destOrd="0" presId="urn:microsoft.com/office/officeart/2005/8/layout/pyramid3"/>
    <dgm:cxn modelId="{E153D491-41AC-4775-936E-1DDC8CE974EC}" type="presParOf" srcId="{22D3F5CF-84B9-439D-AB55-2CF15863DC76}" destId="{50C9DA05-4D60-4DA9-966B-2444FD55FFD6}" srcOrd="2" destOrd="0" presId="urn:microsoft.com/office/officeart/2005/8/layout/pyramid3"/>
    <dgm:cxn modelId="{CDA69C4D-61D6-44B1-910B-AAB7EEFDC338}" type="presParOf" srcId="{50C9DA05-4D60-4DA9-966B-2444FD55FFD6}" destId="{79F52059-6751-413F-B2EC-952D5DF2B190}" srcOrd="0" destOrd="0" presId="urn:microsoft.com/office/officeart/2005/8/layout/pyramid3"/>
    <dgm:cxn modelId="{6BE19E22-9F2F-4151-809F-85C550F33969}" type="presParOf" srcId="{50C9DA05-4D60-4DA9-966B-2444FD55FFD6}" destId="{2D8D176B-7470-48F1-8FAD-4C1CC2B9E199}" srcOrd="1" destOrd="0" presId="urn:microsoft.com/office/officeart/2005/8/layout/pyramid3"/>
    <dgm:cxn modelId="{5AFE9B11-76FE-4F81-B0BE-16E65F3535A5}" type="presParOf" srcId="{22D3F5CF-84B9-439D-AB55-2CF15863DC76}" destId="{1636CE27-2523-42E8-8693-F20762548B2A}" srcOrd="3" destOrd="0" presId="urn:microsoft.com/office/officeart/2005/8/layout/pyramid3"/>
    <dgm:cxn modelId="{94DF23F6-8FA3-44C0-99DD-F05C34DE0752}" type="presParOf" srcId="{1636CE27-2523-42E8-8693-F20762548B2A}" destId="{76247BEE-BAED-4DA8-9D4F-F3E6FE5A0C56}" srcOrd="0" destOrd="0" presId="urn:microsoft.com/office/officeart/2005/8/layout/pyramid3"/>
    <dgm:cxn modelId="{0F54CC56-D65D-4543-BA7A-8807031A3460}" type="presParOf" srcId="{1636CE27-2523-42E8-8693-F20762548B2A}" destId="{02614F74-E25D-413C-B098-01E5E63C4213}"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ABDB-B1AA-42D7-BDD2-41EE9FE3F932}">
      <dsp:nvSpPr>
        <dsp:cNvPr id="0" name=""/>
        <dsp:cNvSpPr/>
      </dsp:nvSpPr>
      <dsp:spPr>
        <a:xfrm rot="10800000">
          <a:off x="0" y="0"/>
          <a:ext cx="6230878" cy="1023905"/>
        </a:xfrm>
        <a:prstGeom prst="trapezoid">
          <a:avLst>
            <a:gd name="adj" fmla="val 76068"/>
          </a:avLst>
        </a:prstGeom>
        <a:solidFill>
          <a:srgbClr val="00BF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bg1"/>
              </a:solidFill>
              <a:latin typeface="Helvetica"/>
              <a:cs typeface="Helvetica"/>
            </a:rPr>
            <a:t>Awareness</a:t>
          </a:r>
        </a:p>
      </dsp:txBody>
      <dsp:txXfrm rot="-10800000">
        <a:off x="1090403" y="0"/>
        <a:ext cx="4050071" cy="1023905"/>
      </dsp:txXfrm>
    </dsp:sp>
    <dsp:sp modelId="{0A226A8B-0FAC-4124-A4EA-F685476D9645}">
      <dsp:nvSpPr>
        <dsp:cNvPr id="0" name=""/>
        <dsp:cNvSpPr/>
      </dsp:nvSpPr>
      <dsp:spPr>
        <a:xfrm rot="10800000">
          <a:off x="778859" y="1023905"/>
          <a:ext cx="4673159" cy="1023905"/>
        </a:xfrm>
        <a:prstGeom prst="trapezoid">
          <a:avLst>
            <a:gd name="adj" fmla="val 76068"/>
          </a:avLst>
        </a:prstGeom>
        <a:solidFill>
          <a:srgbClr val="ED3C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b="1" kern="1200">
            <a:solidFill>
              <a:schemeClr val="bg1"/>
            </a:solidFill>
            <a:latin typeface="Helvetica" panose="020B0403020202020204" pitchFamily="34" charset="0"/>
          </a:endParaRPr>
        </a:p>
      </dsp:txBody>
      <dsp:txXfrm rot="-10800000">
        <a:off x="1596662" y="1023905"/>
        <a:ext cx="3037553" cy="1023905"/>
      </dsp:txXfrm>
    </dsp:sp>
    <dsp:sp modelId="{79F52059-6751-413F-B2EC-952D5DF2B190}">
      <dsp:nvSpPr>
        <dsp:cNvPr id="0" name=""/>
        <dsp:cNvSpPr/>
      </dsp:nvSpPr>
      <dsp:spPr>
        <a:xfrm rot="10800000">
          <a:off x="1557719" y="2047811"/>
          <a:ext cx="3115439" cy="1023905"/>
        </a:xfrm>
        <a:prstGeom prst="trapezoid">
          <a:avLst>
            <a:gd name="adj" fmla="val 76068"/>
          </a:avLst>
        </a:prstGeom>
        <a:solidFill>
          <a:srgbClr val="4EB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bg1"/>
              </a:solidFill>
              <a:latin typeface="Helvetica"/>
              <a:cs typeface="Helvetica"/>
            </a:rPr>
            <a:t>Intent</a:t>
          </a:r>
        </a:p>
      </dsp:txBody>
      <dsp:txXfrm rot="-10800000">
        <a:off x="2102921" y="2047811"/>
        <a:ext cx="2025035" cy="1023905"/>
      </dsp:txXfrm>
    </dsp:sp>
    <dsp:sp modelId="{76247BEE-BAED-4DA8-9D4F-F3E6FE5A0C56}">
      <dsp:nvSpPr>
        <dsp:cNvPr id="0" name=""/>
        <dsp:cNvSpPr/>
      </dsp:nvSpPr>
      <dsp:spPr>
        <a:xfrm rot="10800000">
          <a:off x="2336579" y="3071716"/>
          <a:ext cx="1557719" cy="1023905"/>
        </a:xfrm>
        <a:prstGeom prst="trapezoid">
          <a:avLst>
            <a:gd name="adj" fmla="val 76068"/>
          </a:avLst>
        </a:prstGeom>
        <a:solidFill>
          <a:srgbClr val="A34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1" kern="1200">
            <a:ln w="12700">
              <a:solidFill>
                <a:srgbClr val="1B1464"/>
              </a:solidFill>
            </a:ln>
            <a:solidFill>
              <a:schemeClr val="bg1"/>
            </a:solidFill>
            <a:latin typeface="Helvetica"/>
            <a:cs typeface="Helvetica"/>
          </a:endParaRPr>
        </a:p>
      </dsp:txBody>
      <dsp:txXfrm rot="-10800000">
        <a:off x="2336579" y="3071716"/>
        <a:ext cx="1557719" cy="10239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E1AFA-36DD-4810-84B1-0420A4D6BE6B}"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084A6-59C7-4BD0-9318-D3E56BC465E9}" type="slidenum">
              <a:rPr lang="en-US" smtClean="0"/>
              <a:t>‹#›</a:t>
            </a:fld>
            <a:endParaRPr lang="en-US"/>
          </a:p>
        </p:txBody>
      </p:sp>
    </p:spTree>
    <p:extLst>
      <p:ext uri="{BB962C8B-B14F-4D97-AF65-F5344CB8AC3E}">
        <p14:creationId xmlns:p14="http://schemas.microsoft.com/office/powerpoint/2010/main" val="349179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6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Courier New" panose="02070309020205020404" pitchFamily="49" charset="0"/>
              <a:buChar char="o"/>
            </a:pPr>
            <a:endParaRPr lang="en-US" sz="1200">
              <a:solidFill>
                <a:schemeClr val="bg1"/>
              </a:solidFill>
              <a:ea typeface="Calibri" panose="020F0502020204030204" pitchFamily="34" charset="0"/>
              <a:cs typeface="Times New Roman"/>
            </a:endParaRPr>
          </a:p>
          <a:p>
            <a:pPr marL="285750" marR="0" indent="-285750">
              <a:spcBef>
                <a:spcPts val="0"/>
              </a:spcBef>
              <a:spcAft>
                <a:spcPts val="0"/>
              </a:spcAft>
              <a:buFont typeface="Courier New" panose="02070309020205020404" pitchFamily="49" charset="0"/>
              <a:buChar char="o"/>
            </a:pPr>
            <a:endParaRPr lang="en-US" sz="1200">
              <a:solidFill>
                <a:schemeClr val="bg1"/>
              </a:solidFill>
              <a:ea typeface="Calibri" panose="020F0502020204030204" pitchFamily="34" charset="0"/>
              <a:cs typeface="Times New Roman"/>
            </a:endParaRPr>
          </a:p>
          <a:p>
            <a:pPr marL="285750" marR="0" indent="-285750">
              <a:spcBef>
                <a:spcPts val="0"/>
              </a:spcBef>
              <a:spcAft>
                <a:spcPts val="0"/>
              </a:spcAft>
              <a:buFont typeface="Courier New" panose="02070309020205020404" pitchFamily="49" charset="0"/>
              <a:buChar char="o"/>
            </a:pPr>
            <a:endParaRPr lang="en-US" sz="1200">
              <a:solidFill>
                <a:schemeClr val="bg1"/>
              </a:solidFill>
              <a:cs typeface="Times New Roman"/>
            </a:endParaRPr>
          </a:p>
        </p:txBody>
      </p:sp>
      <p:sp>
        <p:nvSpPr>
          <p:cNvPr id="4" name="Slide Number Placeholder 3"/>
          <p:cNvSpPr>
            <a:spLocks noGrp="1"/>
          </p:cNvSpPr>
          <p:nvPr>
            <p:ph type="sldNum" sz="quarter" idx="5"/>
          </p:nvPr>
        </p:nvSpPr>
        <p:spPr/>
        <p:txBody>
          <a:bodyPr/>
          <a:lstStyle/>
          <a:p>
            <a:fld id="{F3615BE2-BB6E-D846-B0CB-BE207E4BB8A8}" type="slidenum">
              <a:rPr lang="en-US" smtClean="0"/>
              <a:t>11</a:t>
            </a:fld>
            <a:endParaRPr lang="en-US"/>
          </a:p>
        </p:txBody>
      </p:sp>
    </p:spTree>
    <p:extLst>
      <p:ext uri="{BB962C8B-B14F-4D97-AF65-F5344CB8AC3E}">
        <p14:creationId xmlns:p14="http://schemas.microsoft.com/office/powerpoint/2010/main" val="204932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12</a:t>
            </a:fld>
            <a:endParaRPr lang="en-US"/>
          </a:p>
        </p:txBody>
      </p:sp>
    </p:spTree>
    <p:extLst>
      <p:ext uri="{BB962C8B-B14F-4D97-AF65-F5344CB8AC3E}">
        <p14:creationId xmlns:p14="http://schemas.microsoft.com/office/powerpoint/2010/main" val="330061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Courier New" panose="02070309020205020404" pitchFamily="49" charset="0"/>
              <a:buNone/>
            </a:pPr>
            <a:endParaRPr lang="en-US">
              <a:solidFill>
                <a:schemeClr val="bg1"/>
              </a:solidFill>
              <a:ea typeface="Calibri" panose="020F0502020204030204"/>
              <a:cs typeface="Times New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22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922BF-59A9-4464-8D80-4C91A9E418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12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33172"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17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92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C084A6-59C7-4BD0-9318-D3E56BC465E9}" type="slidenum">
              <a:rPr lang="en-US" smtClean="0"/>
              <a:t>4</a:t>
            </a:fld>
            <a:endParaRPr lang="en-US"/>
          </a:p>
        </p:txBody>
      </p:sp>
    </p:spTree>
    <p:extLst>
      <p:ext uri="{BB962C8B-B14F-4D97-AF65-F5344CB8AC3E}">
        <p14:creationId xmlns:p14="http://schemas.microsoft.com/office/powerpoint/2010/main" val="197978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5</a:t>
            </a:fld>
            <a:endParaRPr lang="en-US"/>
          </a:p>
        </p:txBody>
      </p:sp>
    </p:spTree>
    <p:extLst>
      <p:ext uri="{BB962C8B-B14F-4D97-AF65-F5344CB8AC3E}">
        <p14:creationId xmlns:p14="http://schemas.microsoft.com/office/powerpoint/2010/main" val="264113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6</a:t>
            </a:fld>
            <a:endParaRPr lang="en-US"/>
          </a:p>
        </p:txBody>
      </p:sp>
    </p:spTree>
    <p:extLst>
      <p:ext uri="{BB962C8B-B14F-4D97-AF65-F5344CB8AC3E}">
        <p14:creationId xmlns:p14="http://schemas.microsoft.com/office/powerpoint/2010/main" val="233441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Courier New" panose="02070309020205020404" pitchFamily="49" charset="0"/>
              <a:buNone/>
            </a:pPr>
            <a:endParaRPr lang="en-US" b="0">
              <a:solidFill>
                <a:schemeClr val="bg1"/>
              </a:solidFill>
              <a:ea typeface="Calibri" panose="020F0502020204030204"/>
              <a:cs typeface="Times New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87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8</a:t>
            </a:fld>
            <a:endParaRPr lang="en-US"/>
          </a:p>
        </p:txBody>
      </p:sp>
    </p:spTree>
    <p:extLst>
      <p:ext uri="{BB962C8B-B14F-4D97-AF65-F5344CB8AC3E}">
        <p14:creationId xmlns:p14="http://schemas.microsoft.com/office/powerpoint/2010/main" val="151855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9</a:t>
            </a:fld>
            <a:endParaRPr lang="en-US"/>
          </a:p>
        </p:txBody>
      </p:sp>
    </p:spTree>
    <p:extLst>
      <p:ext uri="{BB962C8B-B14F-4D97-AF65-F5344CB8AC3E}">
        <p14:creationId xmlns:p14="http://schemas.microsoft.com/office/powerpoint/2010/main" val="414053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Light" panose="020F03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Light" panose="020F03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Light" panose="020F03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Light" panose="020F03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Light" panose="020F0302020204030204" pitchFamily="34" charset="0"/>
              <a:ea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10</a:t>
            </a:fld>
            <a:endParaRPr lang="en-US"/>
          </a:p>
        </p:txBody>
      </p:sp>
    </p:spTree>
    <p:extLst>
      <p:ext uri="{BB962C8B-B14F-4D97-AF65-F5344CB8AC3E}">
        <p14:creationId xmlns:p14="http://schemas.microsoft.com/office/powerpoint/2010/main" val="123153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7746-1777-2934-346B-0D6E23A9C5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94D005-7C27-8DC1-3AE0-26064F1A93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22A345-39C4-DF8B-96C2-CCFCC77C3E92}"/>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5" name="Footer Placeholder 4">
            <a:extLst>
              <a:ext uri="{FF2B5EF4-FFF2-40B4-BE49-F238E27FC236}">
                <a16:creationId xmlns:a16="http://schemas.microsoft.com/office/drawing/2014/main" id="{1EED6984-0B32-2E4B-B070-C8F1EC3D3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EC83F-D43B-FAE1-70CD-F381D9085EDB}"/>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10248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83C6-7002-16D8-220A-E6D0632265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3EA6D8-7920-CD43-5FBD-23D9CDF88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39048-F169-CB43-F64C-019D2957E7FB}"/>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5" name="Footer Placeholder 4">
            <a:extLst>
              <a:ext uri="{FF2B5EF4-FFF2-40B4-BE49-F238E27FC236}">
                <a16:creationId xmlns:a16="http://schemas.microsoft.com/office/drawing/2014/main" id="{2B0837FC-09D3-665B-5470-53369A102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4B27B-F589-1221-3A8A-866E59782854}"/>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352629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86E24B-0C85-1694-E23A-8A7C4ED0BC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A1D822-CFD7-7AF2-1DBF-1A922C1F82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E7310-D821-FBB1-7D2C-741C2F8F5467}"/>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5" name="Footer Placeholder 4">
            <a:extLst>
              <a:ext uri="{FF2B5EF4-FFF2-40B4-BE49-F238E27FC236}">
                <a16:creationId xmlns:a16="http://schemas.microsoft.com/office/drawing/2014/main" id="{DF64613E-8B27-8105-C96F-E253CBBC2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8B844-C048-027D-7BDA-795AC5E1F967}"/>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94336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000753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42042453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55456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24699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4258641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4258641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327772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79753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6FD4-72E6-1AA7-7077-8DC7A0365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6DB30-AA3F-7459-51BC-4478A0398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A987A-DF9A-3A3E-F10C-3E116504F665}"/>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5" name="Footer Placeholder 4">
            <a:extLst>
              <a:ext uri="{FF2B5EF4-FFF2-40B4-BE49-F238E27FC236}">
                <a16:creationId xmlns:a16="http://schemas.microsoft.com/office/drawing/2014/main" id="{E5A915EB-4E68-9A9A-E50A-2595416A8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FF9E0-6890-0003-4B72-269B19ABE26B}"/>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3975921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2583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894519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741432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088352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01161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313095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07645917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845117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6701932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07480925"/>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05F42-BB86-1F17-2F41-8C8774E02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2BC620-8B9D-5AFC-8E6E-CF3349E286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CE712F-7093-697C-CFF6-B50EED4C09B0}"/>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5" name="Footer Placeholder 4">
            <a:extLst>
              <a:ext uri="{FF2B5EF4-FFF2-40B4-BE49-F238E27FC236}">
                <a16:creationId xmlns:a16="http://schemas.microsoft.com/office/drawing/2014/main" id="{577A3C83-A07C-C730-EBF2-84A513771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5CE79-17A8-CD8E-42E3-E841EA2DE517}"/>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378347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31204594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7253390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42244264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6120942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24597785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2388934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0283648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89640920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4997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28445275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2EEA-2F64-A1BF-A6DD-AA16F9496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17A69-07DD-E0AE-C616-9B487FFD80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F642E9-2B53-3B8F-8DC4-3DC42F8989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45109A-3036-DAB4-EBAF-1A9391AA6823}"/>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6" name="Footer Placeholder 5">
            <a:extLst>
              <a:ext uri="{FF2B5EF4-FFF2-40B4-BE49-F238E27FC236}">
                <a16:creationId xmlns:a16="http://schemas.microsoft.com/office/drawing/2014/main" id="{07652142-4250-4B81-CD99-931D4D0E3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7D43D-64B0-4FD3-D641-54EE987A896C}"/>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2044250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5086028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7163750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62800506"/>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5944991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1952065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8744198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13834567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90966636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61950797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03581155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81E8-9E0E-7A92-F325-DD1837974B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9F02C9-A642-8BEC-DA83-0D4C83868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08618-462B-8D2E-BF08-D196A21354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6BD1B4-31E2-E74D-F9D0-8A3891DE5D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011100-1A7D-7DC8-AD89-975AE3175A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E78B3C-A38C-276B-F27E-AACF60CD86AD}"/>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8" name="Footer Placeholder 7">
            <a:extLst>
              <a:ext uri="{FF2B5EF4-FFF2-40B4-BE49-F238E27FC236}">
                <a16:creationId xmlns:a16="http://schemas.microsoft.com/office/drawing/2014/main" id="{469CDBC3-FCC6-B248-F975-DD86FDF557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E94C56-6B45-F6A7-81DA-A07F9C79C1CC}"/>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2542157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22685613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23AF-EC41-2D29-915B-C213BCC86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086FDA-BC64-12D9-9619-60E866DA22DA}"/>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4" name="Footer Placeholder 3">
            <a:extLst>
              <a:ext uri="{FF2B5EF4-FFF2-40B4-BE49-F238E27FC236}">
                <a16:creationId xmlns:a16="http://schemas.microsoft.com/office/drawing/2014/main" id="{8D59DE8E-E154-C267-640F-B132951B6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1045A8-AE3A-2431-84F3-AD3B06108ED6}"/>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48873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B7C27-5B3B-A2BA-E283-9E018DB6CDB7}"/>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3" name="Footer Placeholder 2">
            <a:extLst>
              <a:ext uri="{FF2B5EF4-FFF2-40B4-BE49-F238E27FC236}">
                <a16:creationId xmlns:a16="http://schemas.microsoft.com/office/drawing/2014/main" id="{C2BD4CF0-407E-FE09-D638-F26966B204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CEFF4B-E469-82F3-11ED-9017325F238E}"/>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338854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D647-1359-D704-59F4-44039D9F8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C31FAD-2B92-3822-2A2F-D67D0BB289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01B63-0D54-05EE-EAC9-686066EEC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799045-3809-6AB1-85F5-677BA34D9E84}"/>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6" name="Footer Placeholder 5">
            <a:extLst>
              <a:ext uri="{FF2B5EF4-FFF2-40B4-BE49-F238E27FC236}">
                <a16:creationId xmlns:a16="http://schemas.microsoft.com/office/drawing/2014/main" id="{BD36C204-9865-9B30-2ADB-BCF26238D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A63E3-2F63-984C-0B62-49B3F1FB90D4}"/>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180387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D77E-A820-F02A-080A-62522D498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853349-83ED-B93A-7050-08AD28032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269083-FBB1-09A9-483D-03D0610CF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56DD8-E891-1160-B8D7-8744945A83F1}"/>
              </a:ext>
            </a:extLst>
          </p:cNvPr>
          <p:cNvSpPr>
            <a:spLocks noGrp="1"/>
          </p:cNvSpPr>
          <p:nvPr>
            <p:ph type="dt" sz="half" idx="10"/>
          </p:nvPr>
        </p:nvSpPr>
        <p:spPr/>
        <p:txBody>
          <a:bodyPr/>
          <a:lstStyle/>
          <a:p>
            <a:fld id="{35918EEA-CCC1-45C9-AA2B-B9D7D5195F09}" type="datetimeFigureOut">
              <a:rPr lang="en-US" smtClean="0"/>
              <a:t>4/18/2024</a:t>
            </a:fld>
            <a:endParaRPr lang="en-US"/>
          </a:p>
        </p:txBody>
      </p:sp>
      <p:sp>
        <p:nvSpPr>
          <p:cNvPr id="6" name="Footer Placeholder 5">
            <a:extLst>
              <a:ext uri="{FF2B5EF4-FFF2-40B4-BE49-F238E27FC236}">
                <a16:creationId xmlns:a16="http://schemas.microsoft.com/office/drawing/2014/main" id="{BBD9A200-3C57-60DE-6125-6660F0959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831BFF-2306-C185-ADDA-95424C880C48}"/>
              </a:ext>
            </a:extLst>
          </p:cNvPr>
          <p:cNvSpPr>
            <a:spLocks noGrp="1"/>
          </p:cNvSpPr>
          <p:nvPr>
            <p:ph type="sldNum" sz="quarter" idx="12"/>
          </p:nvPr>
        </p:nvSpPr>
        <p:spPr/>
        <p:txBody>
          <a:bodyPr/>
          <a:lstStyle/>
          <a:p>
            <a:fld id="{D09EF1EF-BC18-43E4-AF36-F17128806C87}" type="slidenum">
              <a:rPr lang="en-US" smtClean="0"/>
              <a:t>‹#›</a:t>
            </a:fld>
            <a:endParaRPr lang="en-US"/>
          </a:p>
        </p:txBody>
      </p:sp>
    </p:spTree>
    <p:extLst>
      <p:ext uri="{BB962C8B-B14F-4D97-AF65-F5344CB8AC3E}">
        <p14:creationId xmlns:p14="http://schemas.microsoft.com/office/powerpoint/2010/main" val="7639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BAA302-54FE-EF53-4E69-546B3DE1A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D2955B-1962-5D28-227F-07418398D4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9C488-FEF2-CBAA-5C3C-E871034E7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18EEA-CCC1-45C9-AA2B-B9D7D5195F09}" type="datetimeFigureOut">
              <a:rPr lang="en-US" smtClean="0"/>
              <a:t>4/18/2024</a:t>
            </a:fld>
            <a:endParaRPr lang="en-US"/>
          </a:p>
        </p:txBody>
      </p:sp>
      <p:sp>
        <p:nvSpPr>
          <p:cNvPr id="5" name="Footer Placeholder 4">
            <a:extLst>
              <a:ext uri="{FF2B5EF4-FFF2-40B4-BE49-F238E27FC236}">
                <a16:creationId xmlns:a16="http://schemas.microsoft.com/office/drawing/2014/main" id="{0B417D5A-7D53-6DCE-1C58-6592D4BE5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00B2F3-C88F-ED21-A218-8415681B51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EF1EF-BC18-43E4-AF36-F17128806C87}" type="slidenum">
              <a:rPr lang="en-US" smtClean="0"/>
              <a:t>‹#›</a:t>
            </a:fld>
            <a:endParaRPr lang="en-US"/>
          </a:p>
        </p:txBody>
      </p:sp>
    </p:spTree>
    <p:extLst>
      <p:ext uri="{BB962C8B-B14F-4D97-AF65-F5344CB8AC3E}">
        <p14:creationId xmlns:p14="http://schemas.microsoft.com/office/powerpoint/2010/main" val="235617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58572367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892" r:id="rId3"/>
    <p:sldLayoutId id="2147483733" r:id="rId4"/>
    <p:sldLayoutId id="2147483688" r:id="rId5"/>
    <p:sldLayoutId id="2147483689" r:id="rId6"/>
    <p:sldLayoutId id="2147483690" r:id="rId7"/>
    <p:sldLayoutId id="2147483691" r:id="rId8"/>
    <p:sldLayoutId id="2147483692" r:id="rId9"/>
    <p:sldLayoutId id="2147483693" r:id="rId10"/>
    <p:sldLayoutId id="2147483694"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19.png"/><Relationship Id="rId21" Type="http://schemas.openxmlformats.org/officeDocument/2006/relationships/hyperlink" Target="https://thevab.com/insight/wtdw-outcomes" TargetMode="External"/><Relationship Id="rId7" Type="http://schemas.openxmlformats.org/officeDocument/2006/relationships/diagramColors" Target="../diagrams/colors1.xml"/><Relationship Id="rId12" Type="http://schemas.openxmlformats.org/officeDocument/2006/relationships/image" Target="../media/image76.png"/><Relationship Id="rId17" Type="http://schemas.openxmlformats.org/officeDocument/2006/relationships/image" Target="../media/image81.png"/><Relationship Id="rId2" Type="http://schemas.openxmlformats.org/officeDocument/2006/relationships/notesSlide" Target="../notesSlides/notesSlide9.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37.xml"/><Relationship Id="rId6" Type="http://schemas.openxmlformats.org/officeDocument/2006/relationships/diagramQuickStyle" Target="../diagrams/quickStyle1.xml"/><Relationship Id="rId11" Type="http://schemas.openxmlformats.org/officeDocument/2006/relationships/image" Target="../media/image75.png"/><Relationship Id="rId5" Type="http://schemas.openxmlformats.org/officeDocument/2006/relationships/diagramLayout" Target="../diagrams/layout1.xml"/><Relationship Id="rId15" Type="http://schemas.openxmlformats.org/officeDocument/2006/relationships/image" Target="../media/image79.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diagramData" Target="../diagrams/data1.xml"/><Relationship Id="rId9" Type="http://schemas.openxmlformats.org/officeDocument/2006/relationships/image" Target="../media/image73.png"/><Relationship Id="rId14" Type="http://schemas.openxmlformats.org/officeDocument/2006/relationships/image" Target="../media/image78.png"/></Relationships>
</file>

<file path=ppt/slides/_rels/slide1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9.png"/><Relationship Id="rId7" Type="http://schemas.openxmlformats.org/officeDocument/2006/relationships/image" Target="../media/image88.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hyperlink" Target="https://thevab.com/insight/wtdw-outcome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9.png"/><Relationship Id="rId7" Type="http://schemas.openxmlformats.org/officeDocument/2006/relationships/image" Target="../media/image92.pn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4.png"/><Relationship Id="rId4" Type="http://schemas.openxmlformats.org/officeDocument/2006/relationships/hyperlink" Target="https://thevab.com/insight/whats-deal-whats-next-measurement" TargetMode="External"/><Relationship Id="rId9" Type="http://schemas.openxmlformats.org/officeDocument/2006/relationships/image" Target="../media/image93.png"/></Relationships>
</file>

<file path=ppt/slides/_rels/slide1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9.png"/><Relationship Id="rId7"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96.png"/><Relationship Id="rId5" Type="http://schemas.openxmlformats.org/officeDocument/2006/relationships/hyperlink" Target="https://thevab.com/insight/advanced-measurement-solutions-directory" TargetMode="External"/><Relationship Id="rId4" Type="http://schemas.openxmlformats.org/officeDocument/2006/relationships/image" Target="../media/image9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freewheel.com/wp-content/uploads/2023/11/FreeWheel_Council_Premium_Video_Checklist_11_2023.pdf?utm_source=redefining_premium&amp;utm_medium=web&amp;utm_campaign=fwc_vab_checklist" TargetMode="External"/><Relationship Id="rId3" Type="http://schemas.openxmlformats.org/officeDocument/2006/relationships/image" Target="../media/image19.png"/><Relationship Id="rId7" Type="http://schemas.openxmlformats.org/officeDocument/2006/relationships/hyperlink" Target="https://www.freewheel.com/insights/reports/redefining-premium-video-advertisin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6.xml.rels><?xml version="1.0" encoding="UTF-8" standalone="yes"?>
<Relationships xmlns="http://schemas.openxmlformats.org/package/2006/relationships"><Relationship Id="rId8" Type="http://schemas.openxmlformats.org/officeDocument/2006/relationships/hyperlink" Target="https://thevab.com/insight/unlocking-brand-growth-audience-based-buying" TargetMode="External"/><Relationship Id="rId13" Type="http://schemas.openxmlformats.org/officeDocument/2006/relationships/image" Target="../media/image107.png"/><Relationship Id="rId18" Type="http://schemas.openxmlformats.org/officeDocument/2006/relationships/image" Target="../media/image111.png"/><Relationship Id="rId3" Type="http://schemas.openxmlformats.org/officeDocument/2006/relationships/image" Target="../media/image19.png"/><Relationship Id="rId7" Type="http://schemas.openxmlformats.org/officeDocument/2006/relationships/image" Target="../media/image105.jpeg"/><Relationship Id="rId12" Type="http://schemas.openxmlformats.org/officeDocument/2006/relationships/hyperlink" Target="https://thevab.com/insight/wtdw-viewership-data-collection" TargetMode="External"/><Relationship Id="rId17" Type="http://schemas.openxmlformats.org/officeDocument/2006/relationships/image" Target="../media/image110.png"/><Relationship Id="rId2" Type="http://schemas.openxmlformats.org/officeDocument/2006/relationships/hyperlink" Target="https://thevab.com/" TargetMode="External"/><Relationship Id="rId16" Type="http://schemas.openxmlformats.org/officeDocument/2006/relationships/image" Target="../media/image109.png"/><Relationship Id="rId20" Type="http://schemas.openxmlformats.org/officeDocument/2006/relationships/hyperlink" Target="https://thevab.com/measurement" TargetMode="External"/><Relationship Id="rId1" Type="http://schemas.openxmlformats.org/officeDocument/2006/relationships/slideLayout" Target="../slideLayouts/slideLayout7.xml"/><Relationship Id="rId6" Type="http://schemas.openxmlformats.org/officeDocument/2006/relationships/image" Target="../media/image104.jpeg"/><Relationship Id="rId11" Type="http://schemas.openxmlformats.org/officeDocument/2006/relationships/hyperlink" Target="https://thevab.com/insight/whats-deal-whats-next-measurement" TargetMode="External"/><Relationship Id="rId5" Type="http://schemas.openxmlformats.org/officeDocument/2006/relationships/hyperlink" Target="https://thevab.com/insight/wtdw-engagement" TargetMode="External"/><Relationship Id="rId15" Type="http://schemas.openxmlformats.org/officeDocument/2006/relationships/hyperlink" Target="https://thevab.com/insight/wtdw-identity" TargetMode="External"/><Relationship Id="rId10" Type="http://schemas.openxmlformats.org/officeDocument/2006/relationships/image" Target="../media/image106.png"/><Relationship Id="rId19" Type="http://schemas.openxmlformats.org/officeDocument/2006/relationships/hyperlink" Target="https://thevab.com/team-board" TargetMode="External"/><Relationship Id="rId4" Type="http://schemas.openxmlformats.org/officeDocument/2006/relationships/image" Target="../media/image103.png"/><Relationship Id="rId9" Type="http://schemas.openxmlformats.org/officeDocument/2006/relationships/hyperlink" Target="https://thevab.com/insight/wtdw-outcomes" TargetMode="External"/><Relationship Id="rId14" Type="http://schemas.openxmlformats.org/officeDocument/2006/relationships/image" Target="../media/image108.jpeg"/></Relationships>
</file>

<file path=ppt/slides/_rels/slide1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13.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microsoft.com/office/2018/10/relationships/comments" Target="../comments/modernComment_7FF646C3_4605DF7D.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thevab.com/insight/unlocking-brand-growth-audience-based-buying" TargetMode="Externa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hyperlink" Target="https://thevab.com/insight/wtdw-viewership-data-collection" TargetMode="External"/><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hyperlink" Target="https://thevab.com/insight/wtdw-outcomes" TargetMode="External"/><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26" Type="http://schemas.openxmlformats.org/officeDocument/2006/relationships/image" Target="../media/image54.svg"/><Relationship Id="rId3" Type="http://schemas.openxmlformats.org/officeDocument/2006/relationships/image" Target="../media/image19.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6.xml"/><Relationship Id="rId16" Type="http://schemas.openxmlformats.org/officeDocument/2006/relationships/image" Target="../media/image44.svg"/><Relationship Id="rId20" Type="http://schemas.openxmlformats.org/officeDocument/2006/relationships/image" Target="../media/image48.svg"/><Relationship Id="rId29" Type="http://schemas.openxmlformats.org/officeDocument/2006/relationships/image" Target="../media/image57.png"/><Relationship Id="rId1" Type="http://schemas.openxmlformats.org/officeDocument/2006/relationships/slideLayout" Target="../slideLayouts/slideLayout37.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svg"/><Relationship Id="rId5" Type="http://schemas.openxmlformats.org/officeDocument/2006/relationships/image" Target="../media/image33.sv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svg"/><Relationship Id="rId10" Type="http://schemas.openxmlformats.org/officeDocument/2006/relationships/image" Target="../media/image38.svg"/><Relationship Id="rId19" Type="http://schemas.openxmlformats.org/officeDocument/2006/relationships/image" Target="../media/image47.png"/><Relationship Id="rId31" Type="http://schemas.openxmlformats.org/officeDocument/2006/relationships/hyperlink" Target="https://thevab.com/insight/wtdw-outcomes" TargetMode="External"/><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svg"/><Relationship Id="rId22" Type="http://schemas.openxmlformats.org/officeDocument/2006/relationships/image" Target="../media/image50.svg"/><Relationship Id="rId27" Type="http://schemas.openxmlformats.org/officeDocument/2006/relationships/image" Target="../media/image55.png"/><Relationship Id="rId30" Type="http://schemas.openxmlformats.org/officeDocument/2006/relationships/image" Target="../media/image58.sv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9.png"/><Relationship Id="rId7" Type="http://schemas.openxmlformats.org/officeDocument/2006/relationships/hyperlink" Target="https://thevab.com/insight/wtdw-identity"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3.png"/></Relationships>
</file>

<file path=ppt/slides/_rels/slide9.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hyperlink" Target="https://thevab.com/insight/wtdw-identity" TargetMode="External"/><Relationship Id="rId3" Type="http://schemas.openxmlformats.org/officeDocument/2006/relationships/image" Target="../media/image19.png"/><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png"/><Relationship Id="rId9"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3F8CD4-E5D0-799B-FC79-BEFC4B0D66C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83"/>
          <a:stretch/>
        </p:blipFill>
        <p:spPr>
          <a:xfrm>
            <a:off x="5376327" y="0"/>
            <a:ext cx="6815671" cy="6858000"/>
          </a:xfrm>
          <a:prstGeom prst="rect">
            <a:avLst/>
          </a:pr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1863753" y="0"/>
            <a:ext cx="3500699"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359401" y="2666878"/>
            <a:ext cx="6832600"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Title 9">
            <a:extLst>
              <a:ext uri="{FF2B5EF4-FFF2-40B4-BE49-F238E27FC236}">
                <a16:creationId xmlns:a16="http://schemas.microsoft.com/office/drawing/2014/main" id="{21496FD2-DA86-382F-D051-F482BD4F7603}"/>
              </a:ext>
            </a:extLst>
          </p:cNvPr>
          <p:cNvSpPr txBox="1">
            <a:spLocks/>
          </p:cNvSpPr>
          <p:nvPr/>
        </p:nvSpPr>
        <p:spPr>
          <a:xfrm>
            <a:off x="86872" y="3030039"/>
            <a:ext cx="5554493" cy="1945438"/>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FF2"/>
                </a:solidFill>
                <a:effectLst/>
                <a:uLnTx/>
                <a:uFillTx/>
                <a:latin typeface="Helvetica" pitchFamily="2" charset="0"/>
                <a:ea typeface="+mj-ea"/>
                <a:cs typeface="+mj-cs"/>
              </a:rPr>
              <a:t>Marketing Success Strategies</a:t>
            </a:r>
            <a:endParaRPr kumimoji="0" lang="en-US" sz="3400" b="1" i="0" u="none" strike="noStrike" kern="1200" cap="none" spc="0" normalizeH="0" baseline="0" noProof="0" dirty="0">
              <a:ln>
                <a:noFill/>
              </a:ln>
              <a:solidFill>
                <a:srgbClr val="00BFF2"/>
              </a:solidFill>
              <a:effectLst/>
              <a:uLnTx/>
              <a:uFillTx/>
              <a:latin typeface="Helvetica" pitchFamily="2" charset="0"/>
              <a:ea typeface="+mj-ea"/>
              <a:cs typeface="+mj-cs"/>
            </a:endParaRPr>
          </a:p>
          <a:p>
            <a:pPr defTabSz="914400">
              <a:spcBef>
                <a:spcPts val="0"/>
              </a:spcBef>
              <a:defRPr/>
            </a:pPr>
            <a:r>
              <a:rPr kumimoji="0" lang="en-US" sz="3200" b="1" i="0" u="none" strike="noStrike" kern="1200" cap="none" spc="0" normalizeH="0" baseline="0" noProof="0" dirty="0">
                <a:ln>
                  <a:noFill/>
                </a:ln>
                <a:solidFill>
                  <a:srgbClr val="ED3C8D"/>
                </a:solidFill>
                <a:effectLst/>
                <a:uLnTx/>
                <a:uFillTx/>
                <a:latin typeface="Helvetica" pitchFamily="2" charset="0"/>
                <a:ea typeface="+mj-ea"/>
                <a:cs typeface="+mj-cs"/>
              </a:rPr>
              <a:t>#4: Adopt </a:t>
            </a:r>
            <a:r>
              <a:rPr lang="en-US" sz="3200" b="1" dirty="0">
                <a:solidFill>
                  <a:srgbClr val="ED3C8D"/>
                </a:solidFill>
                <a:latin typeface="Helvetica" pitchFamily="2" charset="0"/>
              </a:rPr>
              <a:t>Alternatives</a:t>
            </a:r>
            <a:br>
              <a:rPr kumimoji="0" lang="en-US" sz="3000" b="1" i="0" u="none" strike="noStrike" kern="1200" cap="none" spc="0" normalizeH="0" baseline="0" noProof="0" dirty="0">
                <a:ln>
                  <a:noFill/>
                </a:ln>
                <a:solidFill>
                  <a:srgbClr val="ED3C8D"/>
                </a:solidFill>
                <a:effectLst/>
                <a:uLnTx/>
                <a:uFillTx/>
                <a:latin typeface="Helvetica" pitchFamily="2" charset="0"/>
                <a:ea typeface="+mj-ea"/>
                <a:cs typeface="+mj-cs"/>
              </a:rPr>
            </a:br>
            <a:r>
              <a:rPr lang="en-US" sz="2000" b="1" dirty="0">
                <a:latin typeface="Helvetica" pitchFamily="2" charset="0"/>
              </a:rPr>
              <a:t>How modern measurement and currency solutions support campaign success</a:t>
            </a:r>
          </a:p>
        </p:txBody>
      </p:sp>
      <p:sp>
        <p:nvSpPr>
          <p:cNvPr id="10" name="Rectangle 9">
            <a:extLst>
              <a:ext uri="{FF2B5EF4-FFF2-40B4-BE49-F238E27FC236}">
                <a16:creationId xmlns:a16="http://schemas.microsoft.com/office/drawing/2014/main" id="{E4A8B999-25B1-8F09-8E5E-48782D08CEBF}"/>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93FDAB-4B60-A210-8D3A-245C948A0E65}"/>
              </a:ext>
            </a:extLst>
          </p:cNvPr>
          <p:cNvPicPr>
            <a:picLocks noChangeAspect="1"/>
          </p:cNvPicPr>
          <p:nvPr/>
        </p:nvPicPr>
        <p:blipFill>
          <a:blip r:embed="rId6"/>
          <a:stretch>
            <a:fillRect/>
          </a:stretch>
        </p:blipFill>
        <p:spPr>
          <a:xfrm>
            <a:off x="531332" y="5696102"/>
            <a:ext cx="1996059" cy="857098"/>
          </a:xfrm>
          <a:prstGeom prst="rect">
            <a:avLst/>
          </a:prstGeom>
        </p:spPr>
      </p:pic>
      <p:pic>
        <p:nvPicPr>
          <p:cNvPr id="2" name="Picture 1">
            <a:extLst>
              <a:ext uri="{FF2B5EF4-FFF2-40B4-BE49-F238E27FC236}">
                <a16:creationId xmlns:a16="http://schemas.microsoft.com/office/drawing/2014/main" id="{BE3F3272-DC54-357E-C1F9-FC319678AE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pic>
        <p:nvPicPr>
          <p:cNvPr id="4" name="Picture 3" descr="A picture containing text&#10;&#10;Description automatically generated">
            <a:extLst>
              <a:ext uri="{FF2B5EF4-FFF2-40B4-BE49-F238E27FC236}">
                <a16:creationId xmlns:a16="http://schemas.microsoft.com/office/drawing/2014/main" id="{1DFA3E6E-73F9-D23D-FF31-C1960B39FFF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0877" y="1608344"/>
            <a:ext cx="2715959" cy="926146"/>
          </a:xfrm>
          <a:prstGeom prst="rect">
            <a:avLst/>
          </a:prstGeom>
          <a:ln w="12700">
            <a:solidFill>
              <a:srgbClr val="ED3C8D"/>
            </a:solidFill>
          </a:ln>
        </p:spPr>
      </p:pic>
    </p:spTree>
    <p:extLst>
      <p:ext uri="{BB962C8B-B14F-4D97-AF65-F5344CB8AC3E}">
        <p14:creationId xmlns:p14="http://schemas.microsoft.com/office/powerpoint/2010/main" val="1399556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69FAB2-7C36-C7BE-569B-1E297503F830}"/>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0" name="Rectangle 9">
            <a:extLst>
              <a:ext uri="{FF2B5EF4-FFF2-40B4-BE49-F238E27FC236}">
                <a16:creationId xmlns:a16="http://schemas.microsoft.com/office/drawing/2014/main" id="{318CB64C-E993-6C91-8E7F-0953B993C72F}"/>
              </a:ext>
            </a:extLst>
          </p:cNvPr>
          <p:cNvSpPr/>
          <p:nvPr/>
        </p:nvSpPr>
        <p:spPr>
          <a:xfrm>
            <a:off x="307017" y="391581"/>
            <a:ext cx="11488731" cy="892552"/>
          </a:xfrm>
          <a:prstGeom prst="rect">
            <a:avLst/>
          </a:prstGeom>
        </p:spPr>
        <p:txBody>
          <a:bodyPr wrap="square" lIns="91440" tIns="45720" rIns="91440" bIns="45720" anchor="t">
            <a:spAutoFit/>
          </a:bodyPr>
          <a:lstStyle/>
          <a:p>
            <a:pPr>
              <a:defRPr/>
            </a:pPr>
            <a:r>
              <a:rPr lang="en-US" sz="2600" b="1">
                <a:latin typeface="+mj-lt"/>
              </a:rPr>
              <a:t>When it comes to campaign analysis, go beyond audience count and measure impact and outcomes at all stages of the purchase funnel</a:t>
            </a:r>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1" name="Rectangle 50">
            <a:extLst>
              <a:ext uri="{FF2B5EF4-FFF2-40B4-BE49-F238E27FC236}">
                <a16:creationId xmlns:a16="http://schemas.microsoft.com/office/drawing/2014/main" id="{5CFFF162-8109-4382-F6CF-B0E2395298C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aphicFrame>
        <p:nvGraphicFramePr>
          <p:cNvPr id="7" name="Diagram 6">
            <a:extLst>
              <a:ext uri="{FF2B5EF4-FFF2-40B4-BE49-F238E27FC236}">
                <a16:creationId xmlns:a16="http://schemas.microsoft.com/office/drawing/2014/main" id="{C5244B28-E063-858B-C133-908C7001C274}"/>
              </a:ext>
            </a:extLst>
          </p:cNvPr>
          <p:cNvGraphicFramePr/>
          <p:nvPr>
            <p:extLst>
              <p:ext uri="{D42A27DB-BD31-4B8C-83A1-F6EECF244321}">
                <p14:modId xmlns:p14="http://schemas.microsoft.com/office/powerpoint/2010/main" val="3591322952"/>
              </p:ext>
            </p:extLst>
          </p:nvPr>
        </p:nvGraphicFramePr>
        <p:xfrm>
          <a:off x="307017" y="2215250"/>
          <a:ext cx="6230879" cy="4095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a:extLst>
              <a:ext uri="{FF2B5EF4-FFF2-40B4-BE49-F238E27FC236}">
                <a16:creationId xmlns:a16="http://schemas.microsoft.com/office/drawing/2014/main" id="{B50358B8-B2D6-37C6-FD9A-CDCD32365265}"/>
              </a:ext>
            </a:extLst>
          </p:cNvPr>
          <p:cNvCxnSpPr>
            <a:cxnSpLocks/>
          </p:cNvCxnSpPr>
          <p:nvPr/>
        </p:nvCxnSpPr>
        <p:spPr>
          <a:xfrm>
            <a:off x="6858887" y="2410027"/>
            <a:ext cx="0" cy="3759200"/>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BDC18D-508A-A0D1-1DDF-C8B0BB3B1139}"/>
              </a:ext>
            </a:extLst>
          </p:cNvPr>
          <p:cNvSpPr txBox="1"/>
          <p:nvPr/>
        </p:nvSpPr>
        <p:spPr>
          <a:xfrm>
            <a:off x="1405308" y="1718382"/>
            <a:ext cx="4034296" cy="369332"/>
          </a:xfrm>
          <a:prstGeom prst="rect">
            <a:avLst/>
          </a:prstGeom>
          <a:noFill/>
        </p:spPr>
        <p:txBody>
          <a:bodyPr wrap="square" rtlCol="0">
            <a:spAutoFit/>
          </a:bodyPr>
          <a:lstStyle/>
          <a:p>
            <a:pPr algn="ctr"/>
            <a:r>
              <a:rPr lang="en-US" b="1" u="sng"/>
              <a:t>Purchase Funnel Stage</a:t>
            </a:r>
          </a:p>
        </p:txBody>
      </p:sp>
      <p:sp>
        <p:nvSpPr>
          <p:cNvPr id="15" name="TextBox 14">
            <a:extLst>
              <a:ext uri="{FF2B5EF4-FFF2-40B4-BE49-F238E27FC236}">
                <a16:creationId xmlns:a16="http://schemas.microsoft.com/office/drawing/2014/main" id="{8D2AC919-7C73-C527-9980-837CF70251FB}"/>
              </a:ext>
            </a:extLst>
          </p:cNvPr>
          <p:cNvSpPr txBox="1"/>
          <p:nvPr/>
        </p:nvSpPr>
        <p:spPr>
          <a:xfrm>
            <a:off x="7172723" y="1738936"/>
            <a:ext cx="4534215" cy="369332"/>
          </a:xfrm>
          <a:prstGeom prst="rect">
            <a:avLst/>
          </a:prstGeom>
          <a:noFill/>
        </p:spPr>
        <p:txBody>
          <a:bodyPr wrap="square" rtlCol="0">
            <a:spAutoFit/>
          </a:bodyPr>
          <a:lstStyle/>
          <a:p>
            <a:pPr algn="ctr"/>
            <a:r>
              <a:rPr lang="en-US" b="1" u="sng"/>
              <a:t>Outcome Examples</a:t>
            </a:r>
          </a:p>
        </p:txBody>
      </p:sp>
      <p:sp>
        <p:nvSpPr>
          <p:cNvPr id="22" name="TextBox 21">
            <a:extLst>
              <a:ext uri="{FF2B5EF4-FFF2-40B4-BE49-F238E27FC236}">
                <a16:creationId xmlns:a16="http://schemas.microsoft.com/office/drawing/2014/main" id="{C8E0090C-3777-418C-31DB-CB5FA9777135}"/>
              </a:ext>
            </a:extLst>
          </p:cNvPr>
          <p:cNvSpPr txBox="1"/>
          <p:nvPr/>
        </p:nvSpPr>
        <p:spPr>
          <a:xfrm>
            <a:off x="1364070" y="3507613"/>
            <a:ext cx="4116772" cy="492443"/>
          </a:xfrm>
          <a:prstGeom prst="rect">
            <a:avLst/>
          </a:prstGeom>
          <a:noFill/>
        </p:spPr>
        <p:txBody>
          <a:bodyPr wrap="square" lIns="91440" tIns="45720" rIns="91440" bIns="45720" anchor="t">
            <a:spAutoFit/>
          </a:bodyPr>
          <a:lstStyle/>
          <a:p>
            <a:pPr lvl="0" algn="ctr"/>
            <a:r>
              <a:rPr lang="en-US" sz="2600" b="1">
                <a:solidFill>
                  <a:schemeClr val="bg1"/>
                </a:solidFill>
                <a:latin typeface="Helvetica"/>
                <a:cs typeface="Helvetica"/>
              </a:rPr>
              <a:t>Consideration</a:t>
            </a:r>
            <a:endParaRPr lang="en-US" sz="2600" b="1">
              <a:solidFill>
                <a:schemeClr val="bg1"/>
              </a:solidFill>
              <a:latin typeface="Helvetica" panose="020B0403020202020204" pitchFamily="34" charset="0"/>
            </a:endParaRPr>
          </a:p>
        </p:txBody>
      </p:sp>
      <p:cxnSp>
        <p:nvCxnSpPr>
          <p:cNvPr id="28" name="Straight Connector 27">
            <a:extLst>
              <a:ext uri="{FF2B5EF4-FFF2-40B4-BE49-F238E27FC236}">
                <a16:creationId xmlns:a16="http://schemas.microsoft.com/office/drawing/2014/main" id="{C75B0B84-B39B-28DF-F12C-26586CF09E1E}"/>
              </a:ext>
            </a:extLst>
          </p:cNvPr>
          <p:cNvCxnSpPr>
            <a:cxnSpLocks/>
          </p:cNvCxnSpPr>
          <p:nvPr/>
        </p:nvCxnSpPr>
        <p:spPr>
          <a:xfrm>
            <a:off x="7363784" y="3391436"/>
            <a:ext cx="4090987" cy="0"/>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A0FE9D-1CEA-352D-33E1-FA9CE6051F58}"/>
              </a:ext>
            </a:extLst>
          </p:cNvPr>
          <p:cNvCxnSpPr>
            <a:cxnSpLocks/>
          </p:cNvCxnSpPr>
          <p:nvPr/>
        </p:nvCxnSpPr>
        <p:spPr>
          <a:xfrm>
            <a:off x="7369058" y="4331236"/>
            <a:ext cx="4080439" cy="0"/>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626240-291C-10A4-EF92-83961C5DA2F4}"/>
              </a:ext>
            </a:extLst>
          </p:cNvPr>
          <p:cNvCxnSpPr>
            <a:cxnSpLocks/>
          </p:cNvCxnSpPr>
          <p:nvPr/>
        </p:nvCxnSpPr>
        <p:spPr>
          <a:xfrm>
            <a:off x="7363784" y="5347236"/>
            <a:ext cx="4090987" cy="0"/>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42" name="Picture 41" descr="A picture containing graphics, font, graphic design, symbol&#10;&#10;Description automatically generated">
            <a:extLst>
              <a:ext uri="{FF2B5EF4-FFF2-40B4-BE49-F238E27FC236}">
                <a16:creationId xmlns:a16="http://schemas.microsoft.com/office/drawing/2014/main" id="{E0F87BDD-F6EE-B795-1B6C-581DD8613F9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215516" y="2439312"/>
            <a:ext cx="449170" cy="449170"/>
          </a:xfrm>
          <a:prstGeom prst="rect">
            <a:avLst/>
          </a:prstGeom>
        </p:spPr>
      </p:pic>
      <p:pic>
        <p:nvPicPr>
          <p:cNvPr id="43" name="Picture 42" descr="A blue triangle with a exclamation mark&#10;&#10;Description automatically generated">
            <a:extLst>
              <a:ext uri="{FF2B5EF4-FFF2-40B4-BE49-F238E27FC236}">
                <a16:creationId xmlns:a16="http://schemas.microsoft.com/office/drawing/2014/main" id="{5C3119C6-CA72-1B0B-9293-52CBC49C5DFE}"/>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849148" y="2439312"/>
            <a:ext cx="449226" cy="449226"/>
          </a:xfrm>
          <a:prstGeom prst="rect">
            <a:avLst/>
          </a:prstGeom>
        </p:spPr>
      </p:pic>
      <p:sp>
        <p:nvSpPr>
          <p:cNvPr id="45" name="TextBox 44">
            <a:extLst>
              <a:ext uri="{FF2B5EF4-FFF2-40B4-BE49-F238E27FC236}">
                <a16:creationId xmlns:a16="http://schemas.microsoft.com/office/drawing/2014/main" id="{EFFD4C6A-BC40-0700-B519-EE89814F376D}"/>
              </a:ext>
            </a:extLst>
          </p:cNvPr>
          <p:cNvSpPr txBox="1"/>
          <p:nvPr/>
        </p:nvSpPr>
        <p:spPr>
          <a:xfrm>
            <a:off x="7366675" y="2875380"/>
            <a:ext cx="14141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Ad Attention</a:t>
            </a:r>
          </a:p>
        </p:txBody>
      </p:sp>
      <p:sp>
        <p:nvSpPr>
          <p:cNvPr id="46" name="TextBox 45">
            <a:extLst>
              <a:ext uri="{FF2B5EF4-FFF2-40B4-BE49-F238E27FC236}">
                <a16:creationId xmlns:a16="http://schemas.microsoft.com/office/drawing/2014/main" id="{937785A4-95AB-680B-ECC4-626698A02C90}"/>
              </a:ext>
            </a:extLst>
          </p:cNvPr>
          <p:cNvSpPr txBox="1"/>
          <p:nvPr/>
        </p:nvSpPr>
        <p:spPr>
          <a:xfrm>
            <a:off x="8535875" y="2875380"/>
            <a:ext cx="18084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Brand</a:t>
            </a:r>
            <a:b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Awareness</a:t>
            </a:r>
          </a:p>
        </p:txBody>
      </p:sp>
      <p:pic>
        <p:nvPicPr>
          <p:cNvPr id="47" name="Picture 46" descr="A blue rectangular object with a magnifying glass&#10;&#10;Description automatically generated with low confidence">
            <a:extLst>
              <a:ext uri="{FF2B5EF4-FFF2-40B4-BE49-F238E27FC236}">
                <a16:creationId xmlns:a16="http://schemas.microsoft.com/office/drawing/2014/main" id="{087E175B-61BD-4083-342A-B75994B97AE1}"/>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849148" y="3445623"/>
            <a:ext cx="449226" cy="449226"/>
          </a:xfrm>
          <a:prstGeom prst="rect">
            <a:avLst/>
          </a:prstGeom>
        </p:spPr>
      </p:pic>
      <p:sp>
        <p:nvSpPr>
          <p:cNvPr id="48" name="TextBox 47">
            <a:extLst>
              <a:ext uri="{FF2B5EF4-FFF2-40B4-BE49-F238E27FC236}">
                <a16:creationId xmlns:a16="http://schemas.microsoft.com/office/drawing/2014/main" id="{DF0F60DF-7042-D082-8B13-A5186B54AD1E}"/>
              </a:ext>
            </a:extLst>
          </p:cNvPr>
          <p:cNvSpPr txBox="1"/>
          <p:nvPr/>
        </p:nvSpPr>
        <p:spPr>
          <a:xfrm>
            <a:off x="7408858" y="3830924"/>
            <a:ext cx="13298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Search</a:t>
            </a:r>
            <a:b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Queries</a:t>
            </a:r>
          </a:p>
        </p:txBody>
      </p:sp>
      <p:pic>
        <p:nvPicPr>
          <p:cNvPr id="49" name="Picture 48" descr="A picture containing screenshot, circle, graphics, font&#10;&#10;Description automatically generated">
            <a:extLst>
              <a:ext uri="{FF2B5EF4-FFF2-40B4-BE49-F238E27FC236}">
                <a16:creationId xmlns:a16="http://schemas.microsoft.com/office/drawing/2014/main" id="{2085058F-E17B-AB1E-19F6-F5E8FCAB74E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849176" y="4425096"/>
            <a:ext cx="449170" cy="449170"/>
          </a:xfrm>
          <a:prstGeom prst="rect">
            <a:avLst/>
          </a:prstGeom>
        </p:spPr>
      </p:pic>
      <p:sp>
        <p:nvSpPr>
          <p:cNvPr id="53" name="TextBox 52">
            <a:extLst>
              <a:ext uri="{FF2B5EF4-FFF2-40B4-BE49-F238E27FC236}">
                <a16:creationId xmlns:a16="http://schemas.microsoft.com/office/drawing/2014/main" id="{242F8DB4-0DF4-95C1-3D97-3BED399C4511}"/>
              </a:ext>
            </a:extLst>
          </p:cNvPr>
          <p:cNvSpPr txBox="1"/>
          <p:nvPr/>
        </p:nvSpPr>
        <p:spPr>
          <a:xfrm>
            <a:off x="8629416" y="4873788"/>
            <a:ext cx="16213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In-Store</a:t>
            </a:r>
            <a:b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Visitors</a:t>
            </a:r>
          </a:p>
        </p:txBody>
      </p:sp>
      <p:sp>
        <p:nvSpPr>
          <p:cNvPr id="54" name="TextBox 53">
            <a:extLst>
              <a:ext uri="{FF2B5EF4-FFF2-40B4-BE49-F238E27FC236}">
                <a16:creationId xmlns:a16="http://schemas.microsoft.com/office/drawing/2014/main" id="{AB822A95-9127-0A7E-470F-46058DECF8B8}"/>
              </a:ext>
            </a:extLst>
          </p:cNvPr>
          <p:cNvSpPr txBox="1"/>
          <p:nvPr/>
        </p:nvSpPr>
        <p:spPr>
          <a:xfrm>
            <a:off x="8692716" y="3830924"/>
            <a:ext cx="14947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ED3C8D"/>
                </a:solidFill>
                <a:latin typeface="Helvetica" panose="020B0403020202020204" pitchFamily="34" charset="0"/>
              </a:rPr>
              <a:t>Social</a:t>
            </a:r>
            <a:br>
              <a:rPr lang="en-US" sz="1200" b="1">
                <a:solidFill>
                  <a:srgbClr val="ED3C8D"/>
                </a:solidFill>
                <a:latin typeface="Helvetica" panose="020B0403020202020204" pitchFamily="34" charset="0"/>
              </a:rPr>
            </a:br>
            <a:r>
              <a:rPr lang="en-US" sz="1200" b="1">
                <a:solidFill>
                  <a:srgbClr val="ED3C8D"/>
                </a:solidFill>
                <a:latin typeface="Helvetica" panose="020B0403020202020204" pitchFamily="34" charset="0"/>
              </a:rPr>
              <a:t>Actions</a:t>
            </a:r>
            <a:endPar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55" name="Picture 54" descr="A blue line art of a smiley face and plus and minus sign&#10;&#10;Description automatically generated with low confidence">
            <a:extLst>
              <a:ext uri="{FF2B5EF4-FFF2-40B4-BE49-F238E27FC236}">
                <a16:creationId xmlns:a16="http://schemas.microsoft.com/office/drawing/2014/main" id="{1CDFBA66-D40D-F39C-AE96-CAB2243B3262}"/>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603344" y="3445623"/>
            <a:ext cx="449170" cy="449170"/>
          </a:xfrm>
          <a:prstGeom prst="rect">
            <a:avLst/>
          </a:prstGeom>
        </p:spPr>
      </p:pic>
      <p:pic>
        <p:nvPicPr>
          <p:cNvPr id="56" name="Picture 55" descr="A picture containing symbol, font, graphics, design&#10;&#10;Description automatically generated">
            <a:extLst>
              <a:ext uri="{FF2B5EF4-FFF2-40B4-BE49-F238E27FC236}">
                <a16:creationId xmlns:a16="http://schemas.microsoft.com/office/drawing/2014/main" id="{D5308BDD-9271-6508-D3BA-9C64481323CA}"/>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238014" y="3445623"/>
            <a:ext cx="404175" cy="404175"/>
          </a:xfrm>
          <a:prstGeom prst="rect">
            <a:avLst/>
          </a:prstGeom>
        </p:spPr>
      </p:pic>
      <p:sp>
        <p:nvSpPr>
          <p:cNvPr id="57" name="TextBox 56">
            <a:extLst>
              <a:ext uri="{FF2B5EF4-FFF2-40B4-BE49-F238E27FC236}">
                <a16:creationId xmlns:a16="http://schemas.microsoft.com/office/drawing/2014/main" id="{D7C5E0ED-7712-C5C7-9A54-EBFA28E8F229}"/>
              </a:ext>
            </a:extLst>
          </p:cNvPr>
          <p:cNvSpPr txBox="1"/>
          <p:nvPr/>
        </p:nvSpPr>
        <p:spPr>
          <a:xfrm>
            <a:off x="7366675" y="4873788"/>
            <a:ext cx="14141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Website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Visitors</a:t>
            </a:r>
          </a:p>
        </p:txBody>
      </p:sp>
      <p:pic>
        <p:nvPicPr>
          <p:cNvPr id="58" name="Picture 57" descr="A calculator and pen on a piece of paper&#10;&#10;Description automatically generated with medium confidence">
            <a:extLst>
              <a:ext uri="{FF2B5EF4-FFF2-40B4-BE49-F238E27FC236}">
                <a16:creationId xmlns:a16="http://schemas.microsoft.com/office/drawing/2014/main" id="{C7814A9C-79C5-9128-DC0E-83E9C028AF8C}"/>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7870665" y="5444510"/>
            <a:ext cx="406193" cy="406193"/>
          </a:xfrm>
          <a:prstGeom prst="rect">
            <a:avLst/>
          </a:prstGeom>
        </p:spPr>
      </p:pic>
      <p:sp>
        <p:nvSpPr>
          <p:cNvPr id="59" name="TextBox 58">
            <a:extLst>
              <a:ext uri="{FF2B5EF4-FFF2-40B4-BE49-F238E27FC236}">
                <a16:creationId xmlns:a16="http://schemas.microsoft.com/office/drawing/2014/main" id="{BD40F613-20AF-B69D-910B-FE7F90D86619}"/>
              </a:ext>
            </a:extLst>
          </p:cNvPr>
          <p:cNvSpPr txBox="1"/>
          <p:nvPr/>
        </p:nvSpPr>
        <p:spPr>
          <a:xfrm>
            <a:off x="7534646" y="5894947"/>
            <a:ext cx="10782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Sales</a:t>
            </a:r>
          </a:p>
        </p:txBody>
      </p:sp>
      <p:sp>
        <p:nvSpPr>
          <p:cNvPr id="60" name="TextBox 59">
            <a:extLst>
              <a:ext uri="{FF2B5EF4-FFF2-40B4-BE49-F238E27FC236}">
                <a16:creationId xmlns:a16="http://schemas.microsoft.com/office/drawing/2014/main" id="{7D350FDC-0321-7DE3-95EC-2417A32FE69C}"/>
              </a:ext>
            </a:extLst>
          </p:cNvPr>
          <p:cNvSpPr txBox="1"/>
          <p:nvPr/>
        </p:nvSpPr>
        <p:spPr>
          <a:xfrm>
            <a:off x="10102797" y="4873788"/>
            <a:ext cx="14502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Viewing</a:t>
            </a:r>
            <a:b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Product Online</a:t>
            </a:r>
          </a:p>
        </p:txBody>
      </p:sp>
      <p:sp>
        <p:nvSpPr>
          <p:cNvPr id="64" name="TextBox 63">
            <a:extLst>
              <a:ext uri="{FF2B5EF4-FFF2-40B4-BE49-F238E27FC236}">
                <a16:creationId xmlns:a16="http://schemas.microsoft.com/office/drawing/2014/main" id="{48961304-36CC-8A96-517F-DEC406DFC06D}"/>
              </a:ext>
            </a:extLst>
          </p:cNvPr>
          <p:cNvSpPr txBox="1"/>
          <p:nvPr/>
        </p:nvSpPr>
        <p:spPr>
          <a:xfrm>
            <a:off x="10120843" y="2875380"/>
            <a:ext cx="14141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Brand</a:t>
            </a:r>
            <a:b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Recall</a:t>
            </a:r>
          </a:p>
        </p:txBody>
      </p:sp>
      <p:sp>
        <p:nvSpPr>
          <p:cNvPr id="70" name="TextBox 69">
            <a:extLst>
              <a:ext uri="{FF2B5EF4-FFF2-40B4-BE49-F238E27FC236}">
                <a16:creationId xmlns:a16="http://schemas.microsoft.com/office/drawing/2014/main" id="{8D611FB8-457C-4706-A778-25C55653F445}"/>
              </a:ext>
            </a:extLst>
          </p:cNvPr>
          <p:cNvSpPr txBox="1"/>
          <p:nvPr/>
        </p:nvSpPr>
        <p:spPr>
          <a:xfrm>
            <a:off x="10120843" y="3830924"/>
            <a:ext cx="14141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Positive Brand Sentiment</a:t>
            </a:r>
          </a:p>
        </p:txBody>
      </p:sp>
      <p:sp>
        <p:nvSpPr>
          <p:cNvPr id="73" name="TextBox 72">
            <a:extLst>
              <a:ext uri="{FF2B5EF4-FFF2-40B4-BE49-F238E27FC236}">
                <a16:creationId xmlns:a16="http://schemas.microsoft.com/office/drawing/2014/main" id="{CC84E964-12C3-CA4A-5FED-76B2D3766FE4}"/>
              </a:ext>
            </a:extLst>
          </p:cNvPr>
          <p:cNvSpPr txBox="1"/>
          <p:nvPr/>
        </p:nvSpPr>
        <p:spPr>
          <a:xfrm>
            <a:off x="8733015" y="5894947"/>
            <a:ext cx="14141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B2B</a:t>
            </a:r>
            <a:br>
              <a:rPr lang="en-US" sz="1200" b="1">
                <a:solidFill>
                  <a:srgbClr val="A343FF"/>
                </a:solidFill>
                <a:latin typeface="Helvetica" panose="020B0403020202020204" pitchFamily="34" charset="0"/>
              </a:rPr>
            </a:br>
            <a:r>
              <a:rPr lang="en-US" sz="1200" b="1">
                <a:solidFill>
                  <a:srgbClr val="A343FF"/>
                </a:solidFill>
                <a:latin typeface="Helvetica" panose="020B0403020202020204" pitchFamily="34" charset="0"/>
              </a:rPr>
              <a:t>Conversions</a:t>
            </a:r>
            <a:endParaRPr kumimoji="0" lang="en-US" sz="1200" b="1" i="0" u="none" strike="noStrike" kern="1200" cap="none" spc="0" normalizeH="0" baseline="0" noProof="0">
              <a:ln>
                <a:noFill/>
              </a:ln>
              <a:solidFill>
                <a:srgbClr val="A343FF"/>
              </a:solidFill>
              <a:effectLst/>
              <a:uLnTx/>
              <a:uFillTx/>
              <a:latin typeface="Helvetica" panose="020B0403020202020204" pitchFamily="34" charset="0"/>
              <a:ea typeface="+mn-ea"/>
              <a:cs typeface="+mn-cs"/>
            </a:endParaRPr>
          </a:p>
        </p:txBody>
      </p:sp>
      <p:sp>
        <p:nvSpPr>
          <p:cNvPr id="75" name="TextBox 74">
            <a:extLst>
              <a:ext uri="{FF2B5EF4-FFF2-40B4-BE49-F238E27FC236}">
                <a16:creationId xmlns:a16="http://schemas.microsoft.com/office/drawing/2014/main" id="{1A7877AF-B891-03B5-38EE-8796748E748D}"/>
              </a:ext>
            </a:extLst>
          </p:cNvPr>
          <p:cNvSpPr txBox="1"/>
          <p:nvPr/>
        </p:nvSpPr>
        <p:spPr>
          <a:xfrm>
            <a:off x="10120843" y="5894947"/>
            <a:ext cx="14141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App</a:t>
            </a:r>
            <a:br>
              <a:rPr kumimoji="0" lang="en-US" sz="12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Downloads</a:t>
            </a:r>
          </a:p>
        </p:txBody>
      </p:sp>
      <p:pic>
        <p:nvPicPr>
          <p:cNvPr id="12" name="Picture 11" descr="A light bulb with rays of light coming out of it&#10;&#10;Description automatically generated with low confidence">
            <a:extLst>
              <a:ext uri="{FF2B5EF4-FFF2-40B4-BE49-F238E27FC236}">
                <a16:creationId xmlns:a16="http://schemas.microsoft.com/office/drawing/2014/main" id="{C4C6B3C2-AFCE-BA31-4267-4FAADB3C61CE}"/>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0603345" y="2439312"/>
            <a:ext cx="449169" cy="449169"/>
          </a:xfrm>
          <a:prstGeom prst="rect">
            <a:avLst/>
          </a:prstGeom>
        </p:spPr>
      </p:pic>
      <p:pic>
        <p:nvPicPr>
          <p:cNvPr id="16" name="Picture 15" descr="A blue line drawing of a store&#10;&#10;Description automatically generated with low confidence">
            <a:extLst>
              <a:ext uri="{FF2B5EF4-FFF2-40B4-BE49-F238E27FC236}">
                <a16:creationId xmlns:a16="http://schemas.microsoft.com/office/drawing/2014/main" id="{F5901F06-7715-E3E3-FD43-D6BAC07A1337}"/>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9215517" y="4425096"/>
            <a:ext cx="449169" cy="449169"/>
          </a:xfrm>
          <a:prstGeom prst="rect">
            <a:avLst/>
          </a:prstGeom>
        </p:spPr>
      </p:pic>
      <p:pic>
        <p:nvPicPr>
          <p:cNvPr id="20" name="Picture 19" descr="A picture containing graphics, screenshot, font, symbol&#10;&#10;Description automatically generated">
            <a:extLst>
              <a:ext uri="{FF2B5EF4-FFF2-40B4-BE49-F238E27FC236}">
                <a16:creationId xmlns:a16="http://schemas.microsoft.com/office/drawing/2014/main" id="{D91533EC-AE67-34E7-EBD0-0B1DE95C0870}"/>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10603345" y="4425096"/>
            <a:ext cx="449169" cy="449169"/>
          </a:xfrm>
          <a:prstGeom prst="rect">
            <a:avLst/>
          </a:prstGeom>
        </p:spPr>
      </p:pic>
      <p:pic>
        <p:nvPicPr>
          <p:cNvPr id="25" name="Picture 24" descr="A picture containing graphics, font, screenshot, graphic design&#10;&#10;Description automatically generated">
            <a:extLst>
              <a:ext uri="{FF2B5EF4-FFF2-40B4-BE49-F238E27FC236}">
                <a16:creationId xmlns:a16="http://schemas.microsoft.com/office/drawing/2014/main" id="{9515F7BB-A076-0F8F-1DAB-1286665C0182}"/>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9215545" y="5444510"/>
            <a:ext cx="449113" cy="449113"/>
          </a:xfrm>
          <a:prstGeom prst="rect">
            <a:avLst/>
          </a:prstGeom>
        </p:spPr>
      </p:pic>
      <p:pic>
        <p:nvPicPr>
          <p:cNvPr id="27" name="Picture 26" descr="A blue line drawing of a phone&#10;&#10;Description automatically generated with low confidence">
            <a:extLst>
              <a:ext uri="{FF2B5EF4-FFF2-40B4-BE49-F238E27FC236}">
                <a16:creationId xmlns:a16="http://schemas.microsoft.com/office/drawing/2014/main" id="{42393381-C8C3-410D-EC54-E197ED231D8A}"/>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10603345" y="5444510"/>
            <a:ext cx="449169" cy="449169"/>
          </a:xfrm>
          <a:prstGeom prst="rect">
            <a:avLst/>
          </a:prstGeom>
        </p:spPr>
      </p:pic>
      <p:sp>
        <p:nvSpPr>
          <p:cNvPr id="81" name="TextBox 80">
            <a:extLst>
              <a:ext uri="{FF2B5EF4-FFF2-40B4-BE49-F238E27FC236}">
                <a16:creationId xmlns:a16="http://schemas.microsoft.com/office/drawing/2014/main" id="{A4C23886-BAF1-02A2-18CB-09D52332106C}"/>
              </a:ext>
            </a:extLst>
          </p:cNvPr>
          <p:cNvSpPr txBox="1"/>
          <p:nvPr/>
        </p:nvSpPr>
        <p:spPr>
          <a:xfrm>
            <a:off x="1364070" y="5311970"/>
            <a:ext cx="4116772" cy="492443"/>
          </a:xfrm>
          <a:prstGeom prst="rect">
            <a:avLst/>
          </a:prstGeom>
          <a:noFill/>
        </p:spPr>
        <p:txBody>
          <a:bodyPr wrap="square" lIns="91440" tIns="45720" rIns="91440" bIns="45720" anchor="t">
            <a:spAutoFit/>
          </a:bodyPr>
          <a:lstStyle/>
          <a:p>
            <a:pPr lvl="0" algn="ctr"/>
            <a:r>
              <a:rPr lang="en-US" sz="2600" b="1">
                <a:solidFill>
                  <a:schemeClr val="bg1"/>
                </a:solidFill>
                <a:latin typeface="Helvetica"/>
                <a:cs typeface="Helvetica"/>
              </a:rPr>
              <a:t>Sales</a:t>
            </a:r>
            <a:endParaRPr lang="en-US"/>
          </a:p>
        </p:txBody>
      </p:sp>
      <p:sp>
        <p:nvSpPr>
          <p:cNvPr id="4" name="TextBox 3">
            <a:extLst>
              <a:ext uri="{FF2B5EF4-FFF2-40B4-BE49-F238E27FC236}">
                <a16:creationId xmlns:a16="http://schemas.microsoft.com/office/drawing/2014/main" id="{7F66B74B-6508-619C-00B4-B628A09101CE}"/>
              </a:ext>
            </a:extLst>
          </p:cNvPr>
          <p:cNvSpPr txBox="1"/>
          <p:nvPr/>
        </p:nvSpPr>
        <p:spPr>
          <a:xfrm>
            <a:off x="483207" y="6311036"/>
            <a:ext cx="116872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lang="en-US" sz="1000" b="1" i="1">
                <a:solidFill>
                  <a:srgbClr val="ED3C8D"/>
                </a:solidFill>
                <a:latin typeface="Helvetica" panose="020B0604020202020204" pitchFamily="34" charset="0"/>
                <a:cs typeface="Helvetica" panose="020B0604020202020204" pitchFamily="34" charset="0"/>
                <a:hlinkClick r:id="rId21">
                  <a:extLst>
                    <a:ext uri="{A12FA001-AC4F-418D-AE19-62706E023703}">
                      <ahyp:hlinkClr xmlns:ahyp="http://schemas.microsoft.com/office/drawing/2018/hyperlinkcolor" val="tx"/>
                    </a:ext>
                  </a:extLst>
                </a:hlinkClick>
              </a:rPr>
              <a:t>‘What’s the Deal with Outcomes’</a:t>
            </a:r>
            <a:r>
              <a:rPr lang="en-US" sz="1000" b="1" i="1">
                <a:solidFill>
                  <a:srgbClr val="ED3C8D"/>
                </a:solidFill>
                <a:latin typeface="Helvetica" panose="020B0604020202020204" pitchFamily="34" charset="0"/>
                <a:cs typeface="Helvetica" panose="020B0604020202020204" pitchFamily="34" charset="0"/>
              </a:rPr>
              <a:t> </a:t>
            </a: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p>
        </p:txBody>
      </p:sp>
    </p:spTree>
    <p:extLst>
      <p:ext uri="{BB962C8B-B14F-4D97-AF65-F5344CB8AC3E}">
        <p14:creationId xmlns:p14="http://schemas.microsoft.com/office/powerpoint/2010/main" val="183570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978D39F-1E8E-F730-1AD7-0DA5ED52A8D6}"/>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7" name="Rectangle 26">
            <a:extLst>
              <a:ext uri="{FF2B5EF4-FFF2-40B4-BE49-F238E27FC236}">
                <a16:creationId xmlns:a16="http://schemas.microsoft.com/office/drawing/2014/main" id="{641C0212-921B-F8AE-F14D-483AEAB196B1}"/>
              </a:ext>
            </a:extLst>
          </p:cNvPr>
          <p:cNvSpPr/>
          <p:nvPr/>
        </p:nvSpPr>
        <p:spPr>
          <a:xfrm>
            <a:off x="606380" y="2063848"/>
            <a:ext cx="3249445" cy="2030933"/>
          </a:xfrm>
          <a:prstGeom prst="rect">
            <a:avLst/>
          </a:prstGeom>
          <a:solidFill>
            <a:schemeClr val="bg1"/>
          </a:solidFill>
          <a:ln>
            <a:solidFill>
              <a:srgbClr val="1F1A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513CB0-518C-1128-BF35-6639C166A9D4}"/>
              </a:ext>
            </a:extLst>
          </p:cNvPr>
          <p:cNvSpPr/>
          <p:nvPr/>
        </p:nvSpPr>
        <p:spPr>
          <a:xfrm>
            <a:off x="4471278" y="2065564"/>
            <a:ext cx="3249445" cy="2030933"/>
          </a:xfrm>
          <a:prstGeom prst="rect">
            <a:avLst/>
          </a:prstGeom>
          <a:solidFill>
            <a:schemeClr val="bg1"/>
          </a:solidFill>
          <a:ln>
            <a:solidFill>
              <a:srgbClr val="1F1A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76C3FD1-2552-00E2-C92F-EEDA21C068E1}"/>
              </a:ext>
            </a:extLst>
          </p:cNvPr>
          <p:cNvSpPr/>
          <p:nvPr/>
        </p:nvSpPr>
        <p:spPr>
          <a:xfrm>
            <a:off x="8336176" y="2064696"/>
            <a:ext cx="3249445" cy="2030933"/>
          </a:xfrm>
          <a:prstGeom prst="rect">
            <a:avLst/>
          </a:prstGeom>
          <a:solidFill>
            <a:schemeClr val="bg1"/>
          </a:solidFill>
          <a:ln>
            <a:solidFill>
              <a:srgbClr val="1F1A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57EB6AA-ED07-FDBF-CE0C-B6962D578945}"/>
              </a:ext>
            </a:extLst>
          </p:cNvPr>
          <p:cNvSpPr/>
          <p:nvPr/>
        </p:nvSpPr>
        <p:spPr>
          <a:xfrm>
            <a:off x="2597259" y="4208364"/>
            <a:ext cx="3249445" cy="2030933"/>
          </a:xfrm>
          <a:prstGeom prst="rect">
            <a:avLst/>
          </a:prstGeom>
          <a:solidFill>
            <a:schemeClr val="bg1"/>
          </a:solidFill>
          <a:ln>
            <a:solidFill>
              <a:srgbClr val="1F1A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874EB7-EEE7-5BEC-C970-72D7745F5B6D}"/>
              </a:ext>
            </a:extLst>
          </p:cNvPr>
          <p:cNvSpPr/>
          <p:nvPr/>
        </p:nvSpPr>
        <p:spPr>
          <a:xfrm>
            <a:off x="6345297" y="4208364"/>
            <a:ext cx="3249445" cy="2030933"/>
          </a:xfrm>
          <a:prstGeom prst="rect">
            <a:avLst/>
          </a:prstGeom>
          <a:solidFill>
            <a:schemeClr val="bg1"/>
          </a:solidFill>
          <a:ln>
            <a:solidFill>
              <a:srgbClr val="1F1A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57BBED-5AF3-B876-BDDF-F00744AC45BC}"/>
              </a:ext>
            </a:extLst>
          </p:cNvPr>
          <p:cNvSpPr txBox="1"/>
          <p:nvPr/>
        </p:nvSpPr>
        <p:spPr>
          <a:xfrm>
            <a:off x="606380" y="3150142"/>
            <a:ext cx="3249446" cy="830997"/>
          </a:xfrm>
          <a:prstGeom prst="rect">
            <a:avLst/>
          </a:prstGeom>
          <a:noFill/>
        </p:spPr>
        <p:txBody>
          <a:bodyPr wrap="square" lIns="91440" tIns="45720" rIns="91440" bIns="45720" anchor="t">
            <a:spAutoFit/>
          </a:bodyPr>
          <a:lstStyle/>
          <a:p>
            <a:pPr marR="0" lvl="0" algn="ctr">
              <a:spcBef>
                <a:spcPts val="0"/>
              </a:spcBef>
              <a:spcAft>
                <a:spcPts val="0"/>
              </a:spcAft>
            </a:pPr>
            <a:r>
              <a:rPr lang="en-US" sz="1600"/>
              <a:t>Provides </a:t>
            </a:r>
            <a:r>
              <a:rPr lang="en-US" sz="1600" b="1"/>
              <a:t>proof of performance </a:t>
            </a:r>
            <a:r>
              <a:rPr lang="en-US" sz="1600"/>
              <a:t>and justification for future and potentially increased budgets</a:t>
            </a:r>
          </a:p>
        </p:txBody>
      </p:sp>
      <p:sp>
        <p:nvSpPr>
          <p:cNvPr id="15" name="TextBox 14">
            <a:extLst>
              <a:ext uri="{FF2B5EF4-FFF2-40B4-BE49-F238E27FC236}">
                <a16:creationId xmlns:a16="http://schemas.microsoft.com/office/drawing/2014/main" id="{4C1BC5F4-0E06-B3F6-BFB4-0797176659E2}"/>
              </a:ext>
            </a:extLst>
          </p:cNvPr>
          <p:cNvSpPr txBox="1"/>
          <p:nvPr/>
        </p:nvSpPr>
        <p:spPr>
          <a:xfrm>
            <a:off x="4471278" y="3150142"/>
            <a:ext cx="3249445" cy="830997"/>
          </a:xfrm>
          <a:prstGeom prst="rect">
            <a:avLst/>
          </a:prstGeom>
          <a:noFill/>
        </p:spPr>
        <p:txBody>
          <a:bodyPr wrap="square" lIns="91440" tIns="45720" rIns="91440" bIns="45720" anchor="t">
            <a:spAutoFit/>
          </a:bodyPr>
          <a:lstStyle/>
          <a:p>
            <a:pPr algn="ctr">
              <a:spcAft>
                <a:spcPts val="800"/>
              </a:spcAft>
            </a:pPr>
            <a:r>
              <a:rPr lang="en-US" sz="1600"/>
              <a:t>Enables optimization of marketing levers for </a:t>
            </a:r>
            <a:r>
              <a:rPr lang="en-US" sz="1600" b="1"/>
              <a:t>more efficient spend </a:t>
            </a:r>
          </a:p>
        </p:txBody>
      </p:sp>
      <p:sp>
        <p:nvSpPr>
          <p:cNvPr id="17" name="TextBox 16">
            <a:extLst>
              <a:ext uri="{FF2B5EF4-FFF2-40B4-BE49-F238E27FC236}">
                <a16:creationId xmlns:a16="http://schemas.microsoft.com/office/drawing/2014/main" id="{CF7F91B8-F93C-B4DF-5389-1973946936DE}"/>
              </a:ext>
            </a:extLst>
          </p:cNvPr>
          <p:cNvSpPr txBox="1"/>
          <p:nvPr/>
        </p:nvSpPr>
        <p:spPr>
          <a:xfrm>
            <a:off x="8336175" y="3150142"/>
            <a:ext cx="3249445" cy="830997"/>
          </a:xfrm>
          <a:prstGeom prst="rect">
            <a:avLst/>
          </a:prstGeom>
          <a:noFill/>
        </p:spPr>
        <p:txBody>
          <a:bodyPr wrap="square" lIns="91440" tIns="45720" rIns="91440" bIns="45720" anchor="t">
            <a:spAutoFit/>
          </a:bodyPr>
          <a:lstStyle/>
          <a:p>
            <a:pPr algn="ctr">
              <a:spcAft>
                <a:spcPts val="800"/>
              </a:spcAft>
            </a:pPr>
            <a:r>
              <a:rPr lang="en-US" sz="1600"/>
              <a:t>Supplies full funnel intelligence on the </a:t>
            </a:r>
            <a:r>
              <a:rPr lang="en-US" sz="1600" b="1"/>
              <a:t>effectiveness of creative </a:t>
            </a:r>
            <a:r>
              <a:rPr lang="en-US" sz="1600"/>
              <a:t>units and messaging </a:t>
            </a:r>
          </a:p>
        </p:txBody>
      </p:sp>
      <p:sp>
        <p:nvSpPr>
          <p:cNvPr id="19" name="TextBox 18">
            <a:extLst>
              <a:ext uri="{FF2B5EF4-FFF2-40B4-BE49-F238E27FC236}">
                <a16:creationId xmlns:a16="http://schemas.microsoft.com/office/drawing/2014/main" id="{3809B636-EB82-4282-E050-D4D2B8F7F0AA}"/>
              </a:ext>
            </a:extLst>
          </p:cNvPr>
          <p:cNvSpPr txBox="1"/>
          <p:nvPr/>
        </p:nvSpPr>
        <p:spPr>
          <a:xfrm>
            <a:off x="6345297" y="5162079"/>
            <a:ext cx="3249445" cy="830997"/>
          </a:xfrm>
          <a:prstGeom prst="rect">
            <a:avLst/>
          </a:prstGeom>
          <a:noFill/>
        </p:spPr>
        <p:txBody>
          <a:bodyPr wrap="square" lIns="91440" tIns="45720" rIns="91440" bIns="45720" anchor="t">
            <a:spAutoFit/>
          </a:bodyPr>
          <a:lstStyle/>
          <a:p>
            <a:pPr algn="ctr">
              <a:spcAft>
                <a:spcPts val="800"/>
              </a:spcAft>
            </a:pPr>
            <a:r>
              <a:rPr lang="en-US" sz="1600">
                <a:cs typeface="Helvetica"/>
              </a:rPr>
              <a:t>Creates </a:t>
            </a:r>
            <a:r>
              <a:rPr lang="en-US" sz="1600" b="1">
                <a:cs typeface="Helvetica"/>
              </a:rPr>
              <a:t>revenue generating opportunities </a:t>
            </a:r>
            <a:r>
              <a:rPr lang="en-US" sz="1600">
                <a:cs typeface="Helvetica"/>
              </a:rPr>
              <a:t>through campaign optimization</a:t>
            </a:r>
          </a:p>
        </p:txBody>
      </p:sp>
      <p:pic>
        <p:nvPicPr>
          <p:cNvPr id="8" name="Picture 7">
            <a:extLst>
              <a:ext uri="{FF2B5EF4-FFF2-40B4-BE49-F238E27FC236}">
                <a16:creationId xmlns:a16="http://schemas.microsoft.com/office/drawing/2014/main" id="{2DBABF66-6EBD-4BB0-777C-0A7D310063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12032469-34D4-67CC-405A-97A441CBB6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408093D4-7891-54E6-A8C3-910604F354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TextBox 1">
            <a:extLst>
              <a:ext uri="{FF2B5EF4-FFF2-40B4-BE49-F238E27FC236}">
                <a16:creationId xmlns:a16="http://schemas.microsoft.com/office/drawing/2014/main" id="{A81CBD92-D3C9-CB14-25B0-75574759C575}"/>
              </a:ext>
            </a:extLst>
          </p:cNvPr>
          <p:cNvSpPr txBox="1"/>
          <p:nvPr/>
        </p:nvSpPr>
        <p:spPr>
          <a:xfrm>
            <a:off x="2597257" y="5162079"/>
            <a:ext cx="3249445" cy="1077218"/>
          </a:xfrm>
          <a:prstGeom prst="rect">
            <a:avLst/>
          </a:prstGeom>
          <a:noFill/>
        </p:spPr>
        <p:txBody>
          <a:bodyPr wrap="square" lIns="91440" tIns="45720" rIns="91440" bIns="45720" anchor="t">
            <a:spAutoFit/>
          </a:bodyPr>
          <a:lstStyle/>
          <a:p>
            <a:pPr algn="ctr">
              <a:spcAft>
                <a:spcPts val="800"/>
              </a:spcAft>
            </a:pPr>
            <a:r>
              <a:rPr lang="en-US" sz="1600"/>
              <a:t>Enables greater understanding </a:t>
            </a:r>
            <a:br>
              <a:rPr lang="en-US" sz="1600"/>
            </a:br>
            <a:r>
              <a:rPr lang="en-US" sz="1600"/>
              <a:t>of a </a:t>
            </a:r>
            <a:r>
              <a:rPr lang="en-US" sz="1600" b="1"/>
              <a:t>prospective customer’s behavior</a:t>
            </a:r>
            <a:r>
              <a:rPr lang="en-US" sz="1600"/>
              <a:t> which can result in driving greater outcomes</a:t>
            </a:r>
            <a:endParaRPr lang="en-US"/>
          </a:p>
        </p:txBody>
      </p:sp>
      <p:pic>
        <p:nvPicPr>
          <p:cNvPr id="28" name="Graphic 27">
            <a:extLst>
              <a:ext uri="{FF2B5EF4-FFF2-40B4-BE49-F238E27FC236}">
                <a16:creationId xmlns:a16="http://schemas.microsoft.com/office/drawing/2014/main" id="{D528F23D-AE21-3033-D461-C6796670D9C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773902" y="2162630"/>
            <a:ext cx="914400" cy="914400"/>
          </a:xfrm>
          <a:prstGeom prst="rect">
            <a:avLst/>
          </a:prstGeom>
        </p:spPr>
      </p:pic>
      <p:pic>
        <p:nvPicPr>
          <p:cNvPr id="14" name="Picture 13">
            <a:extLst>
              <a:ext uri="{FF2B5EF4-FFF2-40B4-BE49-F238E27FC236}">
                <a16:creationId xmlns:a16="http://schemas.microsoft.com/office/drawing/2014/main" id="{98594EED-A510-A858-4039-255FF7EBE8FA}"/>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499161" y="2162630"/>
            <a:ext cx="914400" cy="914400"/>
          </a:xfrm>
          <a:prstGeom prst="rect">
            <a:avLst/>
          </a:prstGeom>
        </p:spPr>
      </p:pic>
      <p:pic>
        <p:nvPicPr>
          <p:cNvPr id="18" name="Picture 17">
            <a:extLst>
              <a:ext uri="{FF2B5EF4-FFF2-40B4-BE49-F238E27FC236}">
                <a16:creationId xmlns:a16="http://schemas.microsoft.com/office/drawing/2014/main" id="{311B6246-59E6-1151-B396-788A1B821574}"/>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7517503" y="4293298"/>
            <a:ext cx="905032" cy="905032"/>
          </a:xfrm>
          <a:prstGeom prst="rect">
            <a:avLst/>
          </a:prstGeom>
        </p:spPr>
      </p:pic>
      <p:pic>
        <p:nvPicPr>
          <p:cNvPr id="21" name="Picture 20">
            <a:extLst>
              <a:ext uri="{FF2B5EF4-FFF2-40B4-BE49-F238E27FC236}">
                <a16:creationId xmlns:a16="http://schemas.microsoft.com/office/drawing/2014/main" id="{BB1E175D-04BE-6C4E-9EA1-2F4C0B1558C9}"/>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5639004" y="2167371"/>
            <a:ext cx="904919" cy="904919"/>
          </a:xfrm>
          <a:prstGeom prst="rect">
            <a:avLst/>
          </a:prstGeom>
        </p:spPr>
      </p:pic>
      <p:pic>
        <p:nvPicPr>
          <p:cNvPr id="5" name="Graphic 4">
            <a:extLst>
              <a:ext uri="{FF2B5EF4-FFF2-40B4-BE49-F238E27FC236}">
                <a16:creationId xmlns:a16="http://schemas.microsoft.com/office/drawing/2014/main" id="{F0772364-1E31-B8AA-654C-D30B1E597CA0}"/>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3769463" y="4293298"/>
            <a:ext cx="905032" cy="905032"/>
          </a:xfrm>
          <a:prstGeom prst="rect">
            <a:avLst/>
          </a:prstGeom>
        </p:spPr>
      </p:pic>
      <p:sp>
        <p:nvSpPr>
          <p:cNvPr id="25" name="Rectangle 24">
            <a:extLst>
              <a:ext uri="{FF2B5EF4-FFF2-40B4-BE49-F238E27FC236}">
                <a16:creationId xmlns:a16="http://schemas.microsoft.com/office/drawing/2014/main" id="{2CDF7CF8-8F23-78A7-6E86-E22619604A45}"/>
              </a:ext>
            </a:extLst>
          </p:cNvPr>
          <p:cNvSpPr/>
          <p:nvPr/>
        </p:nvSpPr>
        <p:spPr>
          <a:xfrm>
            <a:off x="173620" y="389412"/>
            <a:ext cx="11878950" cy="892552"/>
          </a:xfrm>
          <a:prstGeom prst="rect">
            <a:avLst/>
          </a:prstGeom>
        </p:spPr>
        <p:txBody>
          <a:bodyPr wrap="square">
            <a:spAutoFit/>
          </a:bodyPr>
          <a:lstStyle/>
          <a:p>
            <a:pPr>
              <a:defRPr/>
            </a:pPr>
            <a:r>
              <a:rPr lang="en-US" sz="2600" b="1">
                <a:latin typeface="+mj-lt"/>
              </a:rPr>
              <a:t>Proving the efficacy of your campaign is pivotal in measuring success and informing future data-driven business strategies</a:t>
            </a:r>
            <a:endParaRPr kumimoji="0" lang="en-US" sz="2600" b="1" i="0" u="none" strike="noStrike" kern="1200" cap="none" spc="0" normalizeH="0" baseline="0" noProof="0">
              <a:ln>
                <a:noFill/>
              </a:ln>
              <a:solidFill>
                <a:srgbClr val="ED3C8D"/>
              </a:solidFill>
              <a:effectLst/>
              <a:uLnTx/>
              <a:uFillTx/>
              <a:latin typeface="+mj-lt"/>
              <a:ea typeface="+mn-ea"/>
              <a:cs typeface="+mn-cs"/>
            </a:endParaRPr>
          </a:p>
        </p:txBody>
      </p:sp>
      <p:sp>
        <p:nvSpPr>
          <p:cNvPr id="26" name="TextBox 25">
            <a:extLst>
              <a:ext uri="{FF2B5EF4-FFF2-40B4-BE49-F238E27FC236}">
                <a16:creationId xmlns:a16="http://schemas.microsoft.com/office/drawing/2014/main" id="{C0580B49-77D6-713B-13C4-53ECD059610E}"/>
              </a:ext>
            </a:extLst>
          </p:cNvPr>
          <p:cNvSpPr txBox="1"/>
          <p:nvPr/>
        </p:nvSpPr>
        <p:spPr>
          <a:xfrm>
            <a:off x="3146" y="1675771"/>
            <a:ext cx="12185709" cy="338554"/>
          </a:xfrm>
          <a:prstGeom prst="rect">
            <a:avLst/>
          </a:prstGeom>
          <a:noFill/>
        </p:spPr>
        <p:txBody>
          <a:bodyPr wrap="square">
            <a:spAutoFit/>
          </a:bodyPr>
          <a:lstStyle/>
          <a:p>
            <a:pPr algn="ctr"/>
            <a:r>
              <a:rPr lang="en-US" sz="1600" b="1" u="sng">
                <a:latin typeface="Helvetica" pitchFamily="2" charset="0"/>
              </a:rPr>
              <a:t>Why Measuring Advertising Outcomes Is Important</a:t>
            </a:r>
            <a:endParaRPr lang="en-US" sz="1600">
              <a:latin typeface="Helvetica" pitchFamily="2" charset="0"/>
            </a:endParaRPr>
          </a:p>
        </p:txBody>
      </p:sp>
      <p:sp>
        <p:nvSpPr>
          <p:cNvPr id="33" name="TextBox 32">
            <a:extLst>
              <a:ext uri="{FF2B5EF4-FFF2-40B4-BE49-F238E27FC236}">
                <a16:creationId xmlns:a16="http://schemas.microsoft.com/office/drawing/2014/main" id="{221AC2F6-FAE1-E38A-5DD0-A8FAA2ED378A}"/>
              </a:ext>
            </a:extLst>
          </p:cNvPr>
          <p:cNvSpPr txBox="1"/>
          <p:nvPr/>
        </p:nvSpPr>
        <p:spPr>
          <a:xfrm>
            <a:off x="483207" y="6311036"/>
            <a:ext cx="116872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lang="en-US" sz="1000" b="1" i="1">
                <a:solidFill>
                  <a:srgbClr val="ED3C8D"/>
                </a:solidFill>
                <a:latin typeface="Helvetica" panose="020B0604020202020204" pitchFamily="34" charset="0"/>
                <a:cs typeface="Helvetica" panose="020B0604020202020204" pitchFamily="34" charset="0"/>
                <a:hlinkClick r:id="rId9">
                  <a:extLst>
                    <a:ext uri="{A12FA001-AC4F-418D-AE19-62706E023703}">
                      <ahyp:hlinkClr xmlns:ahyp="http://schemas.microsoft.com/office/drawing/2018/hyperlinkcolor" val="tx"/>
                    </a:ext>
                  </a:extLst>
                </a:hlinkClick>
              </a:rPr>
              <a:t>‘What’s the Deal with Outcomes’</a:t>
            </a:r>
            <a:r>
              <a:rPr lang="en-US" sz="1000" b="1" i="1">
                <a:solidFill>
                  <a:srgbClr val="ED3C8D"/>
                </a:solidFill>
                <a:latin typeface="Helvetica" panose="020B0604020202020204" pitchFamily="34" charset="0"/>
                <a:cs typeface="Helvetica" panose="020B0604020202020204" pitchFamily="34" charset="0"/>
              </a:rPr>
              <a:t> </a:t>
            </a: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p>
        </p:txBody>
      </p:sp>
    </p:spTree>
    <p:extLst>
      <p:ext uri="{BB962C8B-B14F-4D97-AF65-F5344CB8AC3E}">
        <p14:creationId xmlns:p14="http://schemas.microsoft.com/office/powerpoint/2010/main" val="344196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6450081-D5C2-2771-90BB-332EF3D69D97}"/>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3" name="Rectangle 52">
            <a:extLst>
              <a:ext uri="{FF2B5EF4-FFF2-40B4-BE49-F238E27FC236}">
                <a16:creationId xmlns:a16="http://schemas.microsoft.com/office/drawing/2014/main" id="{88601B22-8343-ECEC-6EE7-DDF2510C26BC}"/>
              </a:ext>
            </a:extLst>
          </p:cNvPr>
          <p:cNvSpPr/>
          <p:nvPr/>
        </p:nvSpPr>
        <p:spPr>
          <a:xfrm>
            <a:off x="-1" y="1685013"/>
            <a:ext cx="3443677" cy="517298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7E4EB3D-1A2C-138B-C685-F632AAD4BF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94782" y="6517919"/>
            <a:ext cx="11708793" cy="338744"/>
          </a:xfrm>
          <a:prstGeom prst="rect">
            <a:avLst/>
          </a:prstGeom>
          <a:ln>
            <a:noFill/>
          </a:ln>
        </p:spPr>
      </p:pic>
      <p:sp>
        <p:nvSpPr>
          <p:cNvPr id="3" name="Slide Number Placeholder 5">
            <a:extLst>
              <a:ext uri="{FF2B5EF4-FFF2-40B4-BE49-F238E27FC236}">
                <a16:creationId xmlns:a16="http://schemas.microsoft.com/office/drawing/2014/main" id="{F0299370-72CF-17A9-0170-8276B4B50A6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04C8DA36-4E1D-262C-847F-39E7E1B23F5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TextBox 5">
            <a:extLst>
              <a:ext uri="{FF2B5EF4-FFF2-40B4-BE49-F238E27FC236}">
                <a16:creationId xmlns:a16="http://schemas.microsoft.com/office/drawing/2014/main" id="{71ED3277-FFDC-3D32-7D3B-53FBDFDA136B}"/>
              </a:ext>
            </a:extLst>
          </p:cNvPr>
          <p:cNvSpPr txBox="1"/>
          <p:nvPr/>
        </p:nvSpPr>
        <p:spPr>
          <a:xfrm>
            <a:off x="3443677" y="6319968"/>
            <a:ext cx="872680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kumimoji="0" lang="en-US" sz="1000" b="1" i="1"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4">
                  <a:extLst>
                    <a:ext uri="{A12FA001-AC4F-418D-AE19-62706E023703}">
                      <ahyp:hlinkClr xmlns:ahyp="http://schemas.microsoft.com/office/drawing/2018/hyperlinkcolor" val="tx"/>
                    </a:ext>
                  </a:extLst>
                </a:hlinkClick>
              </a:rPr>
              <a:t>‘What’s the Deal with What’s Next in Measurement?’</a:t>
            </a:r>
            <a:r>
              <a:rPr kumimoji="0" lang="en-US" sz="1000" b="1" i="1"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p>
        </p:txBody>
      </p:sp>
      <p:sp>
        <p:nvSpPr>
          <p:cNvPr id="7" name="Rectangle 6">
            <a:extLst>
              <a:ext uri="{FF2B5EF4-FFF2-40B4-BE49-F238E27FC236}">
                <a16:creationId xmlns:a16="http://schemas.microsoft.com/office/drawing/2014/main" id="{6EA0C204-1E67-C21A-5277-F347226D18F5}"/>
              </a:ext>
            </a:extLst>
          </p:cNvPr>
          <p:cNvSpPr/>
          <p:nvPr/>
        </p:nvSpPr>
        <p:spPr>
          <a:xfrm>
            <a:off x="3540868" y="1757984"/>
            <a:ext cx="8310043" cy="8331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6A4972-4A63-6ABA-D896-BA1292DC7935}"/>
              </a:ext>
            </a:extLst>
          </p:cNvPr>
          <p:cNvSpPr/>
          <p:nvPr/>
        </p:nvSpPr>
        <p:spPr>
          <a:xfrm>
            <a:off x="3540868" y="2684019"/>
            <a:ext cx="8310043" cy="8331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98DA6A-37C1-BC74-38E6-ECACED0B0A00}"/>
              </a:ext>
            </a:extLst>
          </p:cNvPr>
          <p:cNvSpPr/>
          <p:nvPr/>
        </p:nvSpPr>
        <p:spPr>
          <a:xfrm>
            <a:off x="3540868" y="3610054"/>
            <a:ext cx="8310043" cy="8331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13A6B6-D6F9-EE0B-745D-EA70EF5086F5}"/>
              </a:ext>
            </a:extLst>
          </p:cNvPr>
          <p:cNvSpPr/>
          <p:nvPr/>
        </p:nvSpPr>
        <p:spPr>
          <a:xfrm>
            <a:off x="3536943" y="4536088"/>
            <a:ext cx="8310043" cy="8331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CDDFA-F5C0-D782-DBE8-92AD4C2C3D31}"/>
              </a:ext>
            </a:extLst>
          </p:cNvPr>
          <p:cNvSpPr/>
          <p:nvPr/>
        </p:nvSpPr>
        <p:spPr>
          <a:xfrm>
            <a:off x="3536943" y="5462122"/>
            <a:ext cx="8310043" cy="8331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30886BE1-653D-2440-02DD-21C7DFC7428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661103" y="1893169"/>
            <a:ext cx="610787" cy="610787"/>
          </a:xfrm>
          <a:prstGeom prst="rect">
            <a:avLst/>
          </a:prstGeom>
        </p:spPr>
      </p:pic>
      <p:pic>
        <p:nvPicPr>
          <p:cNvPr id="13" name="Picture 12" descr="Icon&#10;&#10;Description automatically generated">
            <a:extLst>
              <a:ext uri="{FF2B5EF4-FFF2-40B4-BE49-F238E27FC236}">
                <a16:creationId xmlns:a16="http://schemas.microsoft.com/office/drawing/2014/main" id="{E8AEC9AA-362F-453E-2D34-48CDF78CC81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661103" y="2780570"/>
            <a:ext cx="610787" cy="61078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76E8CEF9-726C-54D2-3D80-8E81CF2BC0B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661103" y="3723719"/>
            <a:ext cx="610787" cy="610787"/>
          </a:xfrm>
          <a:prstGeom prst="rect">
            <a:avLst/>
          </a:prstGeom>
        </p:spPr>
      </p:pic>
      <p:pic>
        <p:nvPicPr>
          <p:cNvPr id="15" name="Picture 14" descr="Icon&#10;&#10;Description automatically generated">
            <a:extLst>
              <a:ext uri="{FF2B5EF4-FFF2-40B4-BE49-F238E27FC236}">
                <a16:creationId xmlns:a16="http://schemas.microsoft.com/office/drawing/2014/main" id="{AC16A60D-15BF-A810-BF0E-B75F6D421FB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661103" y="4646669"/>
            <a:ext cx="610787" cy="610787"/>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1CD36225-3CB6-E341-1C89-6B35A923DC4E}"/>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661103" y="5585463"/>
            <a:ext cx="610787" cy="610787"/>
          </a:xfrm>
          <a:prstGeom prst="rect">
            <a:avLst/>
          </a:prstGeom>
        </p:spPr>
      </p:pic>
      <p:sp>
        <p:nvSpPr>
          <p:cNvPr id="17" name="TextBox 16">
            <a:extLst>
              <a:ext uri="{FF2B5EF4-FFF2-40B4-BE49-F238E27FC236}">
                <a16:creationId xmlns:a16="http://schemas.microsoft.com/office/drawing/2014/main" id="{D12B8B8A-DF38-EA4B-26B1-59A8974D5EF5}"/>
              </a:ext>
            </a:extLst>
          </p:cNvPr>
          <p:cNvSpPr txBox="1"/>
          <p:nvPr/>
        </p:nvSpPr>
        <p:spPr>
          <a:xfrm>
            <a:off x="4282050" y="2013896"/>
            <a:ext cx="1930231" cy="369332"/>
          </a:xfrm>
          <a:prstGeom prst="rect">
            <a:avLst/>
          </a:prstGeom>
          <a:noFill/>
        </p:spPr>
        <p:txBody>
          <a:bodyPr wrap="square">
            <a:spAutoFit/>
          </a:bodyPr>
          <a:lstStyle/>
          <a:p>
            <a:r>
              <a:rPr lang="en-US" b="1">
                <a:solidFill>
                  <a:srgbClr val="ED3C8D"/>
                </a:solidFill>
                <a:effectLst/>
                <a:ea typeface="Calibri" panose="020F0502020204030204" pitchFamily="34" charset="0"/>
                <a:cs typeface="Helvetica" panose="020B0604020202020204" pitchFamily="34" charset="0"/>
              </a:rPr>
              <a:t>1st Party Data</a:t>
            </a:r>
          </a:p>
        </p:txBody>
      </p:sp>
      <p:sp>
        <p:nvSpPr>
          <p:cNvPr id="18" name="TextBox 17">
            <a:extLst>
              <a:ext uri="{FF2B5EF4-FFF2-40B4-BE49-F238E27FC236}">
                <a16:creationId xmlns:a16="http://schemas.microsoft.com/office/drawing/2014/main" id="{4283CAE6-1C07-BF35-0A50-219597F20F83}"/>
              </a:ext>
            </a:extLst>
          </p:cNvPr>
          <p:cNvSpPr txBox="1"/>
          <p:nvPr/>
        </p:nvSpPr>
        <p:spPr>
          <a:xfrm>
            <a:off x="6336716" y="1851379"/>
            <a:ext cx="5510269" cy="646331"/>
          </a:xfrm>
          <a:prstGeom prst="rect">
            <a:avLst/>
          </a:prstGeom>
          <a:noFill/>
        </p:spPr>
        <p:txBody>
          <a:bodyPr wrap="square">
            <a:spAutoFit/>
          </a:bodyPr>
          <a:lstStyle/>
          <a:p>
            <a:r>
              <a:rPr lang="en-US" sz="1200">
                <a:ea typeface="Calibri" panose="020F0502020204030204" pitchFamily="34" charset="0"/>
                <a:cs typeface="Helvetica" panose="020B0604020202020204" pitchFamily="34" charset="0"/>
              </a:rPr>
              <a:t>Collect </a:t>
            </a:r>
            <a:r>
              <a:rPr lang="en-US" sz="1200">
                <a:effectLst/>
                <a:ea typeface="Calibri" panose="020F0502020204030204" pitchFamily="34" charset="0"/>
                <a:cs typeface="Helvetica" panose="020B0604020202020204" pitchFamily="34" charset="0"/>
              </a:rPr>
              <a:t>information directly from your customer. 1</a:t>
            </a:r>
            <a:r>
              <a:rPr lang="en-US" sz="1200" baseline="30000">
                <a:effectLst/>
                <a:ea typeface="Calibri" panose="020F0502020204030204" pitchFamily="34" charset="0"/>
                <a:cs typeface="Helvetica" panose="020B0604020202020204" pitchFamily="34" charset="0"/>
              </a:rPr>
              <a:t>st</a:t>
            </a:r>
            <a:r>
              <a:rPr lang="en-US" sz="1200">
                <a:effectLst/>
                <a:ea typeface="Calibri" panose="020F0502020204030204" pitchFamily="34" charset="0"/>
                <a:cs typeface="Helvetica" panose="020B0604020202020204" pitchFamily="34" charset="0"/>
              </a:rPr>
              <a:t> party insights can be leveraged for advanced </a:t>
            </a:r>
            <a:r>
              <a:rPr lang="en-US" sz="1200">
                <a:solidFill>
                  <a:srgbClr val="002060"/>
                </a:solidFill>
                <a:effectLst/>
                <a:ea typeface="Calibri" panose="020F0502020204030204" pitchFamily="34" charset="0"/>
                <a:cs typeface="Helvetica" panose="020B0604020202020204" pitchFamily="34" charset="0"/>
              </a:rPr>
              <a:t>targeting, transaction, and </a:t>
            </a:r>
            <a:r>
              <a:rPr lang="en-US" sz="1200">
                <a:effectLst/>
                <a:ea typeface="Calibri" panose="020F0502020204030204" pitchFamily="34" charset="0"/>
                <a:cs typeface="Helvetica" panose="020B0604020202020204" pitchFamily="34" charset="0"/>
              </a:rPr>
              <a:t>attribution. </a:t>
            </a:r>
            <a:r>
              <a:rPr lang="en-US" sz="1200">
                <a:ea typeface="Calibri" panose="020F0502020204030204" pitchFamily="34" charset="0"/>
                <a:cs typeface="Helvetica" panose="020B0604020202020204" pitchFamily="34" charset="0"/>
              </a:rPr>
              <a:t> E</a:t>
            </a:r>
            <a:r>
              <a:rPr lang="en-US" sz="1200">
                <a:effectLst/>
                <a:ea typeface="Calibri" panose="020F0502020204030204" pitchFamily="34" charset="0"/>
                <a:cs typeface="Helvetica" panose="020B0604020202020204" pitchFamily="34" charset="0"/>
              </a:rPr>
              <a:t>nabling you to connect your campaign to consumer outcomes now and in the future.</a:t>
            </a:r>
          </a:p>
        </p:txBody>
      </p:sp>
      <p:sp>
        <p:nvSpPr>
          <p:cNvPr id="19" name="TextBox 18">
            <a:extLst>
              <a:ext uri="{FF2B5EF4-FFF2-40B4-BE49-F238E27FC236}">
                <a16:creationId xmlns:a16="http://schemas.microsoft.com/office/drawing/2014/main" id="{6C39DFF8-4467-77AE-9C99-784F3C7B1BB5}"/>
              </a:ext>
            </a:extLst>
          </p:cNvPr>
          <p:cNvSpPr txBox="1"/>
          <p:nvPr/>
        </p:nvSpPr>
        <p:spPr>
          <a:xfrm>
            <a:off x="4282050" y="2901297"/>
            <a:ext cx="2181623" cy="369332"/>
          </a:xfrm>
          <a:prstGeom prst="rect">
            <a:avLst/>
          </a:prstGeom>
          <a:noFill/>
        </p:spPr>
        <p:txBody>
          <a:bodyPr wrap="square">
            <a:spAutoFit/>
          </a:bodyPr>
          <a:lstStyle/>
          <a:p>
            <a:r>
              <a:rPr lang="en-US" b="1">
                <a:solidFill>
                  <a:srgbClr val="ED3C8D"/>
                </a:solidFill>
                <a:effectLst/>
                <a:ea typeface="Calibri" panose="020F0502020204030204" pitchFamily="34" charset="0"/>
                <a:cs typeface="Helvetica" panose="020B0604020202020204" pitchFamily="34" charset="0"/>
              </a:rPr>
              <a:t>Modern Currency</a:t>
            </a:r>
          </a:p>
        </p:txBody>
      </p:sp>
      <p:sp>
        <p:nvSpPr>
          <p:cNvPr id="27" name="TextBox 26">
            <a:extLst>
              <a:ext uri="{FF2B5EF4-FFF2-40B4-BE49-F238E27FC236}">
                <a16:creationId xmlns:a16="http://schemas.microsoft.com/office/drawing/2014/main" id="{EC6DC50F-ECB5-57A3-8D6C-991D2163B12C}"/>
              </a:ext>
            </a:extLst>
          </p:cNvPr>
          <p:cNvSpPr txBox="1"/>
          <p:nvPr/>
        </p:nvSpPr>
        <p:spPr>
          <a:xfrm>
            <a:off x="6336716" y="2869747"/>
            <a:ext cx="5510268" cy="461665"/>
          </a:xfrm>
          <a:prstGeom prst="rect">
            <a:avLst/>
          </a:prstGeom>
          <a:noFill/>
        </p:spPr>
        <p:txBody>
          <a:bodyPr wrap="square" lIns="91440" tIns="45720" rIns="91440" bIns="45720" anchor="t">
            <a:spAutoFit/>
          </a:bodyPr>
          <a:lstStyle/>
          <a:p>
            <a:r>
              <a:rPr lang="en-US" sz="1200">
                <a:solidFill>
                  <a:srgbClr val="002060"/>
                </a:solidFill>
                <a:ea typeface="Calibri" panose="020F0502020204030204" pitchFamily="34" charset="0"/>
                <a:cs typeface="Helvetica"/>
              </a:rPr>
              <a:t>With multiple modern currency options built on big data sets available, buyers are given choice for meeting their business goals.</a:t>
            </a:r>
          </a:p>
        </p:txBody>
      </p:sp>
      <p:sp>
        <p:nvSpPr>
          <p:cNvPr id="28" name="TextBox 27">
            <a:extLst>
              <a:ext uri="{FF2B5EF4-FFF2-40B4-BE49-F238E27FC236}">
                <a16:creationId xmlns:a16="http://schemas.microsoft.com/office/drawing/2014/main" id="{994A18CC-5AF5-01B2-B967-36805557115F}"/>
              </a:ext>
            </a:extLst>
          </p:cNvPr>
          <p:cNvSpPr txBox="1"/>
          <p:nvPr/>
        </p:nvSpPr>
        <p:spPr>
          <a:xfrm>
            <a:off x="6336715" y="3703449"/>
            <a:ext cx="5510269" cy="646331"/>
          </a:xfrm>
          <a:prstGeom prst="rect">
            <a:avLst/>
          </a:prstGeom>
          <a:noFill/>
        </p:spPr>
        <p:txBody>
          <a:bodyPr wrap="square">
            <a:spAutoFit/>
          </a:bodyPr>
          <a:lstStyle/>
          <a:p>
            <a:r>
              <a:rPr lang="en-US" sz="1200">
                <a:ea typeface="Calibri" panose="020F0502020204030204" pitchFamily="34" charset="0"/>
                <a:cs typeface="Helvetica" panose="020B0604020202020204" pitchFamily="34" charset="0"/>
              </a:rPr>
              <a:t>Conduct regular identity and privacy internal reviews to ensure you’re compliant with current laws and regulations. Familiarity with your own compliance will prepare to make shifts as laws and regulations evolve.</a:t>
            </a:r>
          </a:p>
        </p:txBody>
      </p:sp>
      <p:sp>
        <p:nvSpPr>
          <p:cNvPr id="29" name="TextBox 28">
            <a:extLst>
              <a:ext uri="{FF2B5EF4-FFF2-40B4-BE49-F238E27FC236}">
                <a16:creationId xmlns:a16="http://schemas.microsoft.com/office/drawing/2014/main" id="{495CFF05-E69E-5406-9B53-969E5CD8192A}"/>
              </a:ext>
            </a:extLst>
          </p:cNvPr>
          <p:cNvSpPr txBox="1"/>
          <p:nvPr/>
        </p:nvSpPr>
        <p:spPr>
          <a:xfrm>
            <a:off x="4279451" y="3844446"/>
            <a:ext cx="2115564" cy="369332"/>
          </a:xfrm>
          <a:prstGeom prst="rect">
            <a:avLst/>
          </a:prstGeom>
          <a:noFill/>
        </p:spPr>
        <p:txBody>
          <a:bodyPr wrap="square">
            <a:spAutoFit/>
          </a:bodyPr>
          <a:lstStyle/>
          <a:p>
            <a:r>
              <a:rPr lang="en-US" sz="1800" b="1">
                <a:solidFill>
                  <a:srgbClr val="ED3C8D"/>
                </a:solidFill>
                <a:effectLst/>
                <a:ea typeface="Calibri" panose="020F0502020204030204" pitchFamily="34" charset="0"/>
                <a:cs typeface="Helvetica" panose="020B0604020202020204" pitchFamily="34" charset="0"/>
              </a:rPr>
              <a:t>Identity &amp; Privacy</a:t>
            </a:r>
          </a:p>
        </p:txBody>
      </p:sp>
      <p:sp>
        <p:nvSpPr>
          <p:cNvPr id="30" name="TextBox 29">
            <a:extLst>
              <a:ext uri="{FF2B5EF4-FFF2-40B4-BE49-F238E27FC236}">
                <a16:creationId xmlns:a16="http://schemas.microsoft.com/office/drawing/2014/main" id="{F7021EE1-C363-9424-EFCB-20225AB16B29}"/>
              </a:ext>
            </a:extLst>
          </p:cNvPr>
          <p:cNvSpPr txBox="1"/>
          <p:nvPr/>
        </p:nvSpPr>
        <p:spPr>
          <a:xfrm>
            <a:off x="4279451" y="4767396"/>
            <a:ext cx="1999763" cy="369332"/>
          </a:xfrm>
          <a:prstGeom prst="rect">
            <a:avLst/>
          </a:prstGeom>
          <a:noFill/>
        </p:spPr>
        <p:txBody>
          <a:bodyPr wrap="square">
            <a:spAutoFit/>
          </a:bodyPr>
          <a:lstStyle/>
          <a:p>
            <a:r>
              <a:rPr lang="en-US" b="1">
                <a:solidFill>
                  <a:srgbClr val="ED3C8D"/>
                </a:solidFill>
                <a:effectLst/>
                <a:ea typeface="Calibri" panose="020F0502020204030204" pitchFamily="34" charset="0"/>
                <a:cs typeface="Helvetica" panose="020B0604020202020204" pitchFamily="34" charset="0"/>
              </a:rPr>
              <a:t>Cross-Platform</a:t>
            </a:r>
          </a:p>
        </p:txBody>
      </p:sp>
      <p:sp>
        <p:nvSpPr>
          <p:cNvPr id="33" name="TextBox 32">
            <a:extLst>
              <a:ext uri="{FF2B5EF4-FFF2-40B4-BE49-F238E27FC236}">
                <a16:creationId xmlns:a16="http://schemas.microsoft.com/office/drawing/2014/main" id="{5CBEC592-3F06-003C-44E7-E388C69960CD}"/>
              </a:ext>
            </a:extLst>
          </p:cNvPr>
          <p:cNvSpPr txBox="1"/>
          <p:nvPr/>
        </p:nvSpPr>
        <p:spPr>
          <a:xfrm>
            <a:off x="6336716" y="4629483"/>
            <a:ext cx="5510268" cy="646331"/>
          </a:xfrm>
          <a:prstGeom prst="rect">
            <a:avLst/>
          </a:prstGeom>
          <a:noFill/>
        </p:spPr>
        <p:txBody>
          <a:bodyPr wrap="square">
            <a:spAutoFit/>
          </a:bodyPr>
          <a:lstStyle/>
          <a:p>
            <a:r>
              <a:rPr lang="en-US" sz="1200">
                <a:ea typeface="Calibri" panose="020F0502020204030204" pitchFamily="34" charset="0"/>
                <a:cs typeface="Helvetica" panose="020B0604020202020204" pitchFamily="34" charset="0"/>
              </a:rPr>
              <a:t>Establish partnerships with measurement providers who have cross-platform capabilities. This can put you in an advantageous position to seamlessly measure future campaigns as viewing behaviors continue to evolve and shift.</a:t>
            </a:r>
          </a:p>
        </p:txBody>
      </p:sp>
      <p:sp>
        <p:nvSpPr>
          <p:cNvPr id="34" name="TextBox 33">
            <a:extLst>
              <a:ext uri="{FF2B5EF4-FFF2-40B4-BE49-F238E27FC236}">
                <a16:creationId xmlns:a16="http://schemas.microsoft.com/office/drawing/2014/main" id="{4E585C42-D438-E766-34F7-CD7ABC750B8C}"/>
              </a:ext>
            </a:extLst>
          </p:cNvPr>
          <p:cNvSpPr txBox="1"/>
          <p:nvPr/>
        </p:nvSpPr>
        <p:spPr>
          <a:xfrm>
            <a:off x="4279451" y="5567691"/>
            <a:ext cx="2093097" cy="646331"/>
          </a:xfrm>
          <a:prstGeom prst="rect">
            <a:avLst/>
          </a:prstGeom>
          <a:noFill/>
        </p:spPr>
        <p:txBody>
          <a:bodyPr wrap="square">
            <a:spAutoFit/>
          </a:bodyPr>
          <a:lstStyle/>
          <a:p>
            <a:r>
              <a:rPr lang="en-US" sz="1800" b="1">
                <a:solidFill>
                  <a:srgbClr val="ED3C8D"/>
                </a:solidFill>
                <a:effectLst/>
                <a:ea typeface="Calibri" panose="020F0502020204030204" pitchFamily="34" charset="0"/>
                <a:cs typeface="Helvetica" panose="020B0604020202020204" pitchFamily="34" charset="0"/>
              </a:rPr>
              <a:t>Audience-Based Buying</a:t>
            </a:r>
          </a:p>
        </p:txBody>
      </p:sp>
      <p:sp>
        <p:nvSpPr>
          <p:cNvPr id="35" name="TextBox 34">
            <a:extLst>
              <a:ext uri="{FF2B5EF4-FFF2-40B4-BE49-F238E27FC236}">
                <a16:creationId xmlns:a16="http://schemas.microsoft.com/office/drawing/2014/main" id="{AAD1AB26-4D60-9057-717D-BEA637D1F101}"/>
              </a:ext>
            </a:extLst>
          </p:cNvPr>
          <p:cNvSpPr txBox="1"/>
          <p:nvPr/>
        </p:nvSpPr>
        <p:spPr>
          <a:xfrm>
            <a:off x="6336716" y="5647850"/>
            <a:ext cx="5517831" cy="461665"/>
          </a:xfrm>
          <a:prstGeom prst="rect">
            <a:avLst/>
          </a:prstGeom>
          <a:noFill/>
        </p:spPr>
        <p:txBody>
          <a:bodyPr wrap="square">
            <a:spAutoFit/>
          </a:bodyPr>
          <a:lstStyle/>
          <a:p>
            <a:r>
              <a:rPr lang="en-US" sz="1200">
                <a:ea typeface="Calibri" panose="020F0502020204030204" pitchFamily="34" charset="0"/>
                <a:cs typeface="Helvetica" panose="020B0604020202020204" pitchFamily="34" charset="0"/>
              </a:rPr>
              <a:t>As advanced targeting capabilities continue to grow, increasing investments in audience-based buying will drive revenue and expand your customer base.</a:t>
            </a:r>
          </a:p>
        </p:txBody>
      </p:sp>
      <p:sp>
        <p:nvSpPr>
          <p:cNvPr id="25" name="Rectangle 24">
            <a:extLst>
              <a:ext uri="{FF2B5EF4-FFF2-40B4-BE49-F238E27FC236}">
                <a16:creationId xmlns:a16="http://schemas.microsoft.com/office/drawing/2014/main" id="{A316334A-78C0-037C-767E-6491AFC1158D}"/>
              </a:ext>
            </a:extLst>
          </p:cNvPr>
          <p:cNvSpPr/>
          <p:nvPr/>
        </p:nvSpPr>
        <p:spPr>
          <a:xfrm>
            <a:off x="173620" y="390052"/>
            <a:ext cx="12018380" cy="892552"/>
          </a:xfrm>
          <a:prstGeom prst="rect">
            <a:avLst/>
          </a:prstGeom>
        </p:spPr>
        <p:txBody>
          <a:bodyPr wrap="square">
            <a:spAutoFit/>
          </a:bodyPr>
          <a:lstStyle/>
          <a:p>
            <a:r>
              <a:rPr lang="en-US" sz="2600" b="1">
                <a:solidFill>
                  <a:srgbClr val="002060"/>
                </a:solidFill>
                <a:latin typeface="Helvetica" pitchFamily="2" charset="0"/>
              </a:rPr>
              <a:t>Five strategic steps for embracing and implementing modern solutions that empower you to be agile as the industry evolves</a:t>
            </a:r>
          </a:p>
        </p:txBody>
      </p:sp>
      <p:sp>
        <p:nvSpPr>
          <p:cNvPr id="26" name="TextBox 25">
            <a:extLst>
              <a:ext uri="{FF2B5EF4-FFF2-40B4-BE49-F238E27FC236}">
                <a16:creationId xmlns:a16="http://schemas.microsoft.com/office/drawing/2014/main" id="{B8CB2947-E032-0285-BB8C-DC20F565E132}"/>
              </a:ext>
            </a:extLst>
          </p:cNvPr>
          <p:cNvSpPr txBox="1"/>
          <p:nvPr/>
        </p:nvSpPr>
        <p:spPr>
          <a:xfrm>
            <a:off x="173620" y="2819637"/>
            <a:ext cx="3292251" cy="2139047"/>
          </a:xfrm>
          <a:prstGeom prst="rect">
            <a:avLst/>
          </a:prstGeom>
          <a:noFill/>
        </p:spPr>
        <p:txBody>
          <a:bodyPr wrap="square">
            <a:spAutoFit/>
          </a:bodyPr>
          <a:lstStyle/>
          <a:p>
            <a:pPr marR="0">
              <a:spcBef>
                <a:spcPts val="0"/>
              </a:spcBef>
              <a:spcAft>
                <a:spcPts val="0"/>
              </a:spcAft>
            </a:pPr>
            <a:r>
              <a:rPr lang="en-US" b="1">
                <a:solidFill>
                  <a:srgbClr val="ED3C8D"/>
                </a:solidFill>
                <a:effectLst/>
                <a:ea typeface="Calibri" panose="020F0502020204030204" pitchFamily="34" charset="0"/>
                <a:cs typeface="Times New Roman" panose="02020603050405020304" pitchFamily="18" charset="0"/>
              </a:rPr>
              <a:t>Anticipating changes in the industry enables you to:</a:t>
            </a:r>
            <a:br>
              <a:rPr lang="en-US" sz="1400" b="1" u="sng">
                <a:solidFill>
                  <a:srgbClr val="ED3C8D"/>
                </a:solidFill>
                <a:effectLst/>
                <a:ea typeface="Calibri" panose="020F0502020204030204" pitchFamily="34" charset="0"/>
                <a:cs typeface="Times New Roman" panose="02020603050405020304" pitchFamily="18" charset="0"/>
              </a:rPr>
            </a:br>
            <a:endParaRPr lang="en-US" sz="700" b="1" u="sng">
              <a:solidFill>
                <a:srgbClr val="ED3C8D"/>
              </a:solidFill>
              <a:effectLst/>
              <a:ea typeface="Calibri" panose="020F0502020204030204" pitchFamily="34" charset="0"/>
              <a:cs typeface="Times New Roman" panose="02020603050405020304" pitchFamily="18" charset="0"/>
            </a:endParaRPr>
          </a:p>
          <a:p>
            <a:pPr marL="285750" indent="-285750">
              <a:buBlip>
                <a:blip r:embed="rId10"/>
              </a:buBlip>
            </a:pPr>
            <a:r>
              <a:rPr lang="en-US" sz="1600">
                <a:solidFill>
                  <a:schemeClr val="bg1"/>
                </a:solidFill>
                <a:effectLst/>
                <a:ea typeface="Calibri" panose="020F0502020204030204" pitchFamily="34" charset="0"/>
                <a:cs typeface="Times New Roman" panose="02020603050405020304" pitchFamily="18" charset="0"/>
              </a:rPr>
              <a:t>Minimize future challenges </a:t>
            </a:r>
            <a:br>
              <a:rPr lang="en-US" sz="1600">
                <a:solidFill>
                  <a:schemeClr val="bg1"/>
                </a:solidFill>
                <a:effectLst/>
                <a:ea typeface="Calibri" panose="020F0502020204030204" pitchFamily="34" charset="0"/>
                <a:cs typeface="Times New Roman" panose="02020603050405020304" pitchFamily="18" charset="0"/>
              </a:rPr>
            </a:br>
            <a:endParaRPr lang="en-US" sz="500">
              <a:solidFill>
                <a:schemeClr val="bg1"/>
              </a:solidFill>
              <a:effectLst/>
              <a:ea typeface="Calibri" panose="020F0502020204030204" pitchFamily="34" charset="0"/>
              <a:cs typeface="Times New Roman" panose="02020603050405020304" pitchFamily="18" charset="0"/>
            </a:endParaRPr>
          </a:p>
          <a:p>
            <a:pPr marL="285750" indent="-285750">
              <a:buBlip>
                <a:blip r:embed="rId10"/>
              </a:buBlip>
            </a:pPr>
            <a:r>
              <a:rPr lang="en-US" sz="1600">
                <a:solidFill>
                  <a:schemeClr val="bg1"/>
                </a:solidFill>
                <a:effectLst/>
                <a:ea typeface="Calibri" panose="020F0502020204030204" pitchFamily="34" charset="0"/>
                <a:cs typeface="Times New Roman" panose="02020603050405020304" pitchFamily="18" charset="0"/>
              </a:rPr>
              <a:t>Embrace shifts in the landscape </a:t>
            </a:r>
            <a:br>
              <a:rPr lang="en-US" sz="1600">
                <a:solidFill>
                  <a:schemeClr val="bg1"/>
                </a:solidFill>
                <a:effectLst/>
                <a:ea typeface="Calibri" panose="020F0502020204030204" pitchFamily="34" charset="0"/>
                <a:cs typeface="Times New Roman" panose="02020603050405020304" pitchFamily="18" charset="0"/>
              </a:rPr>
            </a:br>
            <a:endParaRPr lang="en-US" sz="500">
              <a:solidFill>
                <a:schemeClr val="bg1"/>
              </a:solidFill>
              <a:effectLst/>
              <a:ea typeface="Calibri" panose="020F0502020204030204" pitchFamily="34" charset="0"/>
              <a:cs typeface="Times New Roman" panose="02020603050405020304" pitchFamily="18" charset="0"/>
            </a:endParaRPr>
          </a:p>
          <a:p>
            <a:pPr marL="285750" indent="-285750">
              <a:buBlip>
                <a:blip r:embed="rId10"/>
              </a:buBlip>
            </a:pPr>
            <a:r>
              <a:rPr lang="en-US" sz="1600">
                <a:solidFill>
                  <a:schemeClr val="bg1"/>
                </a:solidFill>
                <a:effectLst/>
                <a:ea typeface="Calibri" panose="020F0502020204030204" pitchFamily="34" charset="0"/>
                <a:cs typeface="Times New Roman" panose="02020603050405020304" pitchFamily="18" charset="0"/>
              </a:rPr>
              <a:t>Address future business requirements</a:t>
            </a:r>
          </a:p>
        </p:txBody>
      </p:sp>
      <p:cxnSp>
        <p:nvCxnSpPr>
          <p:cNvPr id="20" name="Straight Connector 19">
            <a:extLst>
              <a:ext uri="{FF2B5EF4-FFF2-40B4-BE49-F238E27FC236}">
                <a16:creationId xmlns:a16="http://schemas.microsoft.com/office/drawing/2014/main" id="{3DCC7B1F-BAFB-31C0-8940-841487A2ADBE}"/>
              </a:ext>
            </a:extLst>
          </p:cNvPr>
          <p:cNvCxnSpPr>
            <a:cxnSpLocks/>
          </p:cNvCxnSpPr>
          <p:nvPr/>
        </p:nvCxnSpPr>
        <p:spPr>
          <a:xfrm>
            <a:off x="6324252" y="1831300"/>
            <a:ext cx="0" cy="720892"/>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621E48E-F316-E7C6-C834-BA2714FFFFA8}"/>
              </a:ext>
            </a:extLst>
          </p:cNvPr>
          <p:cNvCxnSpPr>
            <a:cxnSpLocks/>
          </p:cNvCxnSpPr>
          <p:nvPr/>
        </p:nvCxnSpPr>
        <p:spPr>
          <a:xfrm>
            <a:off x="6324252" y="2761114"/>
            <a:ext cx="0" cy="720892"/>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EC6641-022E-5511-C303-DDDE3019857F}"/>
              </a:ext>
            </a:extLst>
          </p:cNvPr>
          <p:cNvCxnSpPr>
            <a:cxnSpLocks/>
          </p:cNvCxnSpPr>
          <p:nvPr/>
        </p:nvCxnSpPr>
        <p:spPr>
          <a:xfrm>
            <a:off x="6324252" y="3686491"/>
            <a:ext cx="0" cy="720892"/>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9675C8-07D6-A855-41C7-4ECC8CCEA725}"/>
              </a:ext>
            </a:extLst>
          </p:cNvPr>
          <p:cNvCxnSpPr>
            <a:cxnSpLocks/>
          </p:cNvCxnSpPr>
          <p:nvPr/>
        </p:nvCxnSpPr>
        <p:spPr>
          <a:xfrm>
            <a:off x="6324252" y="4588301"/>
            <a:ext cx="0" cy="720892"/>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E3E0868-7C75-6158-2E49-D9C8750A1A32}"/>
              </a:ext>
            </a:extLst>
          </p:cNvPr>
          <p:cNvCxnSpPr>
            <a:cxnSpLocks/>
          </p:cNvCxnSpPr>
          <p:nvPr/>
        </p:nvCxnSpPr>
        <p:spPr>
          <a:xfrm>
            <a:off x="6324252" y="5528779"/>
            <a:ext cx="0" cy="720892"/>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54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F408A5-C030-1CC3-4235-BD914AEB9619}"/>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8" name="Picture 7">
            <a:extLst>
              <a:ext uri="{FF2B5EF4-FFF2-40B4-BE49-F238E27FC236}">
                <a16:creationId xmlns:a16="http://schemas.microsoft.com/office/drawing/2014/main" id="{2DBABF66-6EBD-4BB0-777C-0A7D3100635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12032469-34D4-67CC-405A-97A441CBB6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408093D4-7891-54E6-A8C3-910604F354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Rounded Corners 2">
            <a:extLst>
              <a:ext uri="{FF2B5EF4-FFF2-40B4-BE49-F238E27FC236}">
                <a16:creationId xmlns:a16="http://schemas.microsoft.com/office/drawing/2014/main" id="{DD0C7351-1160-483D-41CB-04ABC9A4F5DA}"/>
              </a:ext>
            </a:extLst>
          </p:cNvPr>
          <p:cNvSpPr/>
          <p:nvPr/>
        </p:nvSpPr>
        <p:spPr>
          <a:xfrm>
            <a:off x="188785" y="2253311"/>
            <a:ext cx="4874978" cy="4036477"/>
          </a:xfrm>
          <a:prstGeom prst="roundRect">
            <a:avLst>
              <a:gd name="adj" fmla="val 7016"/>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rgbClr val="002060"/>
                </a:solidFill>
                <a:latin typeface="Helvetica"/>
                <a:cs typeface="Helvetica"/>
              </a:rPr>
              <a:t>The </a:t>
            </a:r>
            <a:r>
              <a:rPr lang="en-US" b="1">
                <a:solidFill>
                  <a:srgbClr val="ED3C8D"/>
                </a:solidFill>
                <a:latin typeface="Helvetica"/>
                <a:cs typeface="Helvetica"/>
              </a:rPr>
              <a:t>Advanced Measurement Solutions Directory</a:t>
            </a:r>
            <a:r>
              <a:rPr lang="en-US">
                <a:solidFill>
                  <a:schemeClr val="bg1">
                    <a:lumMod val="95000"/>
                  </a:schemeClr>
                </a:solidFill>
                <a:latin typeface="Helvetica"/>
                <a:cs typeface="Helvetica"/>
              </a:rPr>
              <a:t> </a:t>
            </a:r>
            <a:r>
              <a:rPr lang="en-US">
                <a:solidFill>
                  <a:srgbClr val="002060"/>
                </a:solidFill>
                <a:latin typeface="Helvetica"/>
                <a:cs typeface="Helvetica"/>
              </a:rPr>
              <a:t>serves as a reference guide to simplify and provide clarity in measurement solutions so that you can keep informed.</a:t>
            </a:r>
            <a:br>
              <a:rPr lang="en-US">
                <a:solidFill>
                  <a:srgbClr val="002060"/>
                </a:solidFill>
                <a:latin typeface="Helvetica" panose="020B0403020202020204" pitchFamily="34" charset="0"/>
              </a:rPr>
            </a:br>
            <a:endParaRPr lang="en-US">
              <a:solidFill>
                <a:srgbClr val="002060"/>
              </a:solidFill>
              <a:latin typeface="Helvetica"/>
              <a:cs typeface="Helvetica"/>
            </a:endParaRPr>
          </a:p>
          <a:p>
            <a:r>
              <a:rPr lang="en-US">
                <a:solidFill>
                  <a:srgbClr val="002060"/>
                </a:solidFill>
                <a:latin typeface="Helvetica"/>
                <a:cs typeface="Helvetica"/>
              </a:rPr>
              <a:t>Developed in partnership with the solutions themselves, the directory is a compilation </a:t>
            </a:r>
            <a:br>
              <a:rPr lang="en-US">
                <a:solidFill>
                  <a:srgbClr val="002060"/>
                </a:solidFill>
                <a:latin typeface="Helvetica"/>
                <a:cs typeface="Helvetica"/>
              </a:rPr>
            </a:br>
            <a:r>
              <a:rPr lang="en-US">
                <a:solidFill>
                  <a:srgbClr val="002060"/>
                </a:solidFill>
                <a:latin typeface="Helvetica"/>
                <a:cs typeface="Helvetica"/>
              </a:rPr>
              <a:t>of the </a:t>
            </a:r>
            <a:r>
              <a:rPr lang="en-US" b="1">
                <a:solidFill>
                  <a:srgbClr val="ED3C8D"/>
                </a:solidFill>
                <a:latin typeface="Helvetica"/>
                <a:cs typeface="Helvetica"/>
              </a:rPr>
              <a:t>topline capabilities </a:t>
            </a:r>
            <a:r>
              <a:rPr lang="en-US">
                <a:solidFill>
                  <a:srgbClr val="002060"/>
                </a:solidFill>
                <a:latin typeface="Helvetica"/>
                <a:cs typeface="Helvetica"/>
              </a:rPr>
              <a:t>and</a:t>
            </a:r>
            <a:r>
              <a:rPr lang="en-US">
                <a:solidFill>
                  <a:srgbClr val="ED3C8D"/>
                </a:solidFill>
                <a:latin typeface="Helvetica"/>
                <a:cs typeface="Helvetica"/>
              </a:rPr>
              <a:t> </a:t>
            </a:r>
            <a:r>
              <a:rPr lang="en-US" b="1">
                <a:solidFill>
                  <a:srgbClr val="ED3C8D"/>
                </a:solidFill>
                <a:latin typeface="Helvetica"/>
                <a:cs typeface="Helvetica"/>
              </a:rPr>
              <a:t>several applicable case studies</a:t>
            </a:r>
            <a:r>
              <a:rPr lang="en-US">
                <a:solidFill>
                  <a:srgbClr val="ED3C8D"/>
                </a:solidFill>
                <a:latin typeface="Helvetica"/>
                <a:cs typeface="Helvetica"/>
              </a:rPr>
              <a:t>.</a:t>
            </a:r>
          </a:p>
          <a:p>
            <a:endParaRPr lang="en-US">
              <a:solidFill>
                <a:schemeClr val="bg1">
                  <a:lumMod val="95000"/>
                </a:schemeClr>
              </a:solidFill>
              <a:latin typeface="Helvetica" panose="020B0403020202020204" pitchFamily="34" charset="0"/>
            </a:endParaRPr>
          </a:p>
          <a:p>
            <a:r>
              <a:rPr lang="en-US">
                <a:solidFill>
                  <a:srgbClr val="002060"/>
                </a:solidFill>
                <a:latin typeface="Helvetica" panose="020B0403020202020204" pitchFamily="34" charset="0"/>
              </a:rPr>
              <a:t>We expect this directory to grow and welcome all measurement companies that would like to contribute.</a:t>
            </a:r>
          </a:p>
        </p:txBody>
      </p:sp>
      <p:pic>
        <p:nvPicPr>
          <p:cNvPr id="7" name="Picture 6">
            <a:extLst>
              <a:ext uri="{FF2B5EF4-FFF2-40B4-BE49-F238E27FC236}">
                <a16:creationId xmlns:a16="http://schemas.microsoft.com/office/drawing/2014/main" id="{A0099CF1-8A09-1585-E10A-3E4C758518FD}"/>
              </a:ext>
            </a:extLst>
          </p:cNvPr>
          <p:cNvPicPr>
            <a:picLocks noChangeAspect="1"/>
          </p:cNvPicPr>
          <p:nvPr/>
        </p:nvPicPr>
        <p:blipFill>
          <a:blip r:embed="rId4"/>
          <a:stretch>
            <a:fillRect/>
          </a:stretch>
        </p:blipFill>
        <p:spPr>
          <a:xfrm>
            <a:off x="7188847" y="3189197"/>
            <a:ext cx="1892497" cy="2449115"/>
          </a:xfrm>
          <a:prstGeom prst="rect">
            <a:avLst/>
          </a:prstGeom>
          <a:ln>
            <a:solidFill>
              <a:srgbClr val="1B1464"/>
            </a:solidFill>
          </a:ln>
        </p:spPr>
      </p:pic>
      <p:sp>
        <p:nvSpPr>
          <p:cNvPr id="14" name="TextBox 13">
            <a:extLst>
              <a:ext uri="{FF2B5EF4-FFF2-40B4-BE49-F238E27FC236}">
                <a16:creationId xmlns:a16="http://schemas.microsoft.com/office/drawing/2014/main" id="{BF73E4E6-3458-7F7F-7B66-2D22EA365215}"/>
              </a:ext>
            </a:extLst>
          </p:cNvPr>
          <p:cNvSpPr txBox="1"/>
          <p:nvPr/>
        </p:nvSpPr>
        <p:spPr>
          <a:xfrm>
            <a:off x="9157827" y="2602747"/>
            <a:ext cx="25599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Example of measurement solution &amp; their capabilities</a:t>
            </a:r>
          </a:p>
        </p:txBody>
      </p:sp>
      <p:sp>
        <p:nvSpPr>
          <p:cNvPr id="15" name="TextBox 14">
            <a:extLst>
              <a:ext uri="{FF2B5EF4-FFF2-40B4-BE49-F238E27FC236}">
                <a16:creationId xmlns:a16="http://schemas.microsoft.com/office/drawing/2014/main" id="{9B59B752-4499-77E0-D3F3-A44C4B1F5335}"/>
              </a:ext>
            </a:extLst>
          </p:cNvPr>
          <p:cNvSpPr txBox="1"/>
          <p:nvPr/>
        </p:nvSpPr>
        <p:spPr>
          <a:xfrm>
            <a:off x="6855130" y="2804480"/>
            <a:ext cx="25599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Directory preview</a:t>
            </a:r>
          </a:p>
        </p:txBody>
      </p:sp>
      <p:sp>
        <p:nvSpPr>
          <p:cNvPr id="16" name="TextBox 15">
            <a:extLst>
              <a:ext uri="{FF2B5EF4-FFF2-40B4-BE49-F238E27FC236}">
                <a16:creationId xmlns:a16="http://schemas.microsoft.com/office/drawing/2014/main" id="{FBFAD177-3792-581F-CAAE-6F0DFE0338F6}"/>
              </a:ext>
            </a:extLst>
          </p:cNvPr>
          <p:cNvSpPr txBox="1"/>
          <p:nvPr/>
        </p:nvSpPr>
        <p:spPr>
          <a:xfrm>
            <a:off x="6977857" y="6057779"/>
            <a:ext cx="5148085" cy="276999"/>
          </a:xfrm>
          <a:prstGeom prst="rect">
            <a:avLst/>
          </a:prstGeom>
          <a:solidFill>
            <a:srgbClr val="ED3C8D"/>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Download </a:t>
            </a:r>
            <a:r>
              <a:rPr kumimoji="0" lang="en-US" sz="1200" b="1" i="1"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hlinkClick r:id="rId5">
                  <a:extLst>
                    <a:ext uri="{A12FA001-AC4F-418D-AE19-62706E023703}">
                      <ahyp:hlinkClr xmlns:ahyp="http://schemas.microsoft.com/office/drawing/2018/hyperlinkcolor" val="tx"/>
                    </a:ext>
                  </a:extLst>
                </a:hlinkClick>
              </a:rPr>
              <a:t>‘Advanced Measurement Solutions Directory’</a:t>
            </a:r>
            <a:r>
              <a:rPr kumimoji="0" lang="en-US" sz="1200" b="1" i="1"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to learn more</a:t>
            </a:r>
          </a:p>
        </p:txBody>
      </p:sp>
      <p:sp>
        <p:nvSpPr>
          <p:cNvPr id="20" name="Rectangle 19">
            <a:extLst>
              <a:ext uri="{FF2B5EF4-FFF2-40B4-BE49-F238E27FC236}">
                <a16:creationId xmlns:a16="http://schemas.microsoft.com/office/drawing/2014/main" id="{08BDAFBA-6BA5-D18D-95F4-451DCC4FDFAE}"/>
              </a:ext>
            </a:extLst>
          </p:cNvPr>
          <p:cNvSpPr/>
          <p:nvPr/>
        </p:nvSpPr>
        <p:spPr>
          <a:xfrm>
            <a:off x="173620" y="407950"/>
            <a:ext cx="120183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Utilizing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VAB’s Advanced Measurement Solutions Directory</a:t>
            </a:r>
            <a:r>
              <a:rPr kumimoji="0" lang="en-US" sz="2600" b="1" i="0" u="none" strike="noStrike" kern="1200" cap="none" spc="0" normalizeH="0" baseline="0" noProof="0">
                <a:ln>
                  <a:noFill/>
                </a:ln>
                <a:solidFill>
                  <a:srgbClr val="002060"/>
                </a:solidFill>
                <a:effectLst/>
                <a:uLnTx/>
                <a:uFillTx/>
                <a:latin typeface="Helvetica" pitchFamily="2" charset="0"/>
                <a:ea typeface="+mn-ea"/>
                <a:cs typeface="+mn-cs"/>
              </a:rPr>
              <a:t> allows marketers to find trusted and transparent measurement vendors</a:t>
            </a:r>
          </a:p>
        </p:txBody>
      </p:sp>
      <p:sp>
        <p:nvSpPr>
          <p:cNvPr id="21" name="TextBox 20">
            <a:extLst>
              <a:ext uri="{FF2B5EF4-FFF2-40B4-BE49-F238E27FC236}">
                <a16:creationId xmlns:a16="http://schemas.microsoft.com/office/drawing/2014/main" id="{60763C7C-8362-6D75-8FDC-6DA01836452D}"/>
              </a:ext>
            </a:extLst>
          </p:cNvPr>
          <p:cNvSpPr txBox="1"/>
          <p:nvPr/>
        </p:nvSpPr>
        <p:spPr>
          <a:xfrm>
            <a:off x="-1" y="1802771"/>
            <a:ext cx="1218570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VAB’s Advanced Measurement Solutions Directory</a:t>
            </a:r>
          </a:p>
        </p:txBody>
      </p:sp>
      <p:pic>
        <p:nvPicPr>
          <p:cNvPr id="6" name="Picture 5">
            <a:hlinkClick r:id="rId5"/>
            <a:extLst>
              <a:ext uri="{FF2B5EF4-FFF2-40B4-BE49-F238E27FC236}">
                <a16:creationId xmlns:a16="http://schemas.microsoft.com/office/drawing/2014/main" id="{D8697332-7AD7-F5E7-0BD8-E761C0006D1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912476" y="3189196"/>
            <a:ext cx="1861578" cy="2449116"/>
          </a:xfrm>
          <a:prstGeom prst="rect">
            <a:avLst/>
          </a:prstGeom>
          <a:ln w="57150">
            <a:solidFill>
              <a:schemeClr val="accent1"/>
            </a:solidFill>
          </a:ln>
        </p:spPr>
      </p:pic>
      <p:pic>
        <p:nvPicPr>
          <p:cNvPr id="11" name="Picture 10">
            <a:extLst>
              <a:ext uri="{FF2B5EF4-FFF2-40B4-BE49-F238E27FC236}">
                <a16:creationId xmlns:a16="http://schemas.microsoft.com/office/drawing/2014/main" id="{2DBB0AFE-21BF-E806-EC85-0211EE241E0F}"/>
              </a:ext>
            </a:extLst>
          </p:cNvPr>
          <p:cNvPicPr>
            <a:picLocks noChangeAspect="1"/>
          </p:cNvPicPr>
          <p:nvPr/>
        </p:nvPicPr>
        <p:blipFill>
          <a:blip r:embed="rId7"/>
          <a:stretch>
            <a:fillRect/>
          </a:stretch>
        </p:blipFill>
        <p:spPr>
          <a:xfrm>
            <a:off x="9340667" y="3173289"/>
            <a:ext cx="1576289" cy="2039904"/>
          </a:xfrm>
          <a:prstGeom prst="rect">
            <a:avLst/>
          </a:prstGeom>
          <a:ln>
            <a:solidFill>
              <a:srgbClr val="1B1464"/>
            </a:solidFill>
          </a:ln>
        </p:spPr>
      </p:pic>
      <p:pic>
        <p:nvPicPr>
          <p:cNvPr id="13" name="Picture 12">
            <a:extLst>
              <a:ext uri="{FF2B5EF4-FFF2-40B4-BE49-F238E27FC236}">
                <a16:creationId xmlns:a16="http://schemas.microsoft.com/office/drawing/2014/main" id="{06A5A15E-39FA-C61C-02F2-94D4572277B9}"/>
              </a:ext>
            </a:extLst>
          </p:cNvPr>
          <p:cNvPicPr>
            <a:picLocks noChangeAspect="1"/>
          </p:cNvPicPr>
          <p:nvPr/>
        </p:nvPicPr>
        <p:blipFill>
          <a:blip r:embed="rId8"/>
          <a:stretch>
            <a:fillRect/>
          </a:stretch>
        </p:blipFill>
        <p:spPr>
          <a:xfrm>
            <a:off x="10426925" y="3788621"/>
            <a:ext cx="1576290" cy="2039903"/>
          </a:xfrm>
          <a:prstGeom prst="rect">
            <a:avLst/>
          </a:prstGeom>
          <a:ln>
            <a:solidFill>
              <a:srgbClr val="1B1464"/>
            </a:solidFill>
          </a:ln>
        </p:spPr>
      </p:pic>
    </p:spTree>
    <p:extLst>
      <p:ext uri="{BB962C8B-B14F-4D97-AF65-F5344CB8AC3E}">
        <p14:creationId xmlns:p14="http://schemas.microsoft.com/office/powerpoint/2010/main" val="305165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23150" y="-11575"/>
            <a:ext cx="5587439"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4508852" cy="1569660"/>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mn-cs"/>
              </a:rPr>
              <a:t>As marketers look to adopt alternatives, take</a:t>
            </a:r>
            <a:r>
              <a:rPr lang="en-US" sz="3200" b="1">
                <a:solidFill>
                  <a:prstClr val="white"/>
                </a:solidFill>
                <a:latin typeface="Helvetica" panose="020B0604020202020204" pitchFamily="34" charset="0"/>
              </a:rPr>
              <a:t> these initial steps</a:t>
            </a:r>
            <a:endPar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mn-cs"/>
            </a:endParaRPr>
          </a:p>
        </p:txBody>
      </p:sp>
      <p:sp>
        <p:nvSpPr>
          <p:cNvPr id="7" name="Rectangle 6">
            <a:extLst>
              <a:ext uri="{FF2B5EF4-FFF2-40B4-BE49-F238E27FC236}">
                <a16:creationId xmlns:a16="http://schemas.microsoft.com/office/drawing/2014/main" id="{F25B641F-1744-45AC-B343-CA9AA9737A1D}"/>
              </a:ext>
            </a:extLst>
          </p:cNvPr>
          <p:cNvSpPr/>
          <p:nvPr/>
        </p:nvSpPr>
        <p:spPr>
          <a:xfrm>
            <a:off x="5730679" y="1385336"/>
            <a:ext cx="6002305" cy="3724096"/>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sz="2000" b="1" i="1">
                <a:solidFill>
                  <a:srgbClr val="1B1464"/>
                </a:solidFill>
                <a:latin typeface="Helvetica" panose="020B0604020202020204" pitchFamily="2" charset="0"/>
                <a:cs typeface="Helvetica" panose="020B0604020202020204" pitchFamily="34" charset="0"/>
              </a:rPr>
              <a:t>Transform.</a:t>
            </a:r>
            <a:r>
              <a:rPr lang="en-US" sz="2000" b="1">
                <a:solidFill>
                  <a:srgbClr val="1B1464"/>
                </a:solidFill>
                <a:latin typeface="Helvetica" panose="020B0604020202020204" pitchFamily="2" charset="0"/>
                <a:cs typeface="Helvetica" panose="020B0604020202020204" pitchFamily="34" charset="0"/>
              </a:rPr>
              <a:t> </a:t>
            </a:r>
            <a:r>
              <a:rPr lang="en-US" sz="2000">
                <a:solidFill>
                  <a:srgbClr val="1B1464"/>
                </a:solidFill>
                <a:latin typeface="Helvetica" panose="020B0604020202020204" pitchFamily="2" charset="0"/>
                <a:cs typeface="Helvetica" panose="020B0604020202020204" pitchFamily="34" charset="0"/>
              </a:rPr>
              <a:t>Optionality is table stakes for modern-day measurement and currency.</a:t>
            </a:r>
            <a:endPar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sz="2000" b="1" i="1">
                <a:solidFill>
                  <a:srgbClr val="1B1464"/>
                </a:solidFill>
                <a:latin typeface="Helvetica" panose="020B0604020202020204" pitchFamily="2" charset="0"/>
                <a:cs typeface="Helvetica" panose="020B0604020202020204" pitchFamily="34" charset="0"/>
              </a:rPr>
              <a:t>Adapt. </a:t>
            </a:r>
            <a:r>
              <a:rPr lang="en-US" sz="2000">
                <a:solidFill>
                  <a:srgbClr val="1B1464"/>
                </a:solidFill>
                <a:latin typeface="Helvetica" panose="020B0604020202020204" pitchFamily="2" charset="0"/>
                <a:cs typeface="Helvetica" panose="020B0604020202020204" pitchFamily="34" charset="0"/>
              </a:rPr>
              <a:t>Leaning into advancements in measurement enables you to maximize </a:t>
            </a:r>
            <a:br>
              <a:rPr lang="en-US" sz="2000">
                <a:solidFill>
                  <a:srgbClr val="1B1464"/>
                </a:solidFill>
                <a:latin typeface="Helvetica" panose="020B0604020202020204" pitchFamily="2" charset="0"/>
                <a:cs typeface="Helvetica" panose="020B0604020202020204" pitchFamily="34" charset="0"/>
              </a:rPr>
            </a:br>
            <a:r>
              <a:rPr lang="en-US" sz="2000">
                <a:solidFill>
                  <a:srgbClr val="1B1464"/>
                </a:solidFill>
                <a:latin typeface="Helvetica" panose="020B0604020202020204" pitchFamily="2" charset="0"/>
                <a:cs typeface="Helvetica" panose="020B0604020202020204" pitchFamily="34" charset="0"/>
              </a:rPr>
              <a:t>reach and outcomes through big data sets.</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a:p>
            <a:pPr marL="285750" indent="-285750">
              <a:buBlip>
                <a:blip r:embed="rId2"/>
              </a:buBlip>
              <a:defRPr/>
            </a:pPr>
            <a:r>
              <a:rPr kumimoji="0" lang="en-US" sz="2000" b="1" i="1"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Invest.</a:t>
            </a:r>
            <a:r>
              <a:rPr kumimoji="0" lang="en-US" sz="2000" b="1"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 </a:t>
            </a:r>
            <a:r>
              <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Continue vendor evaluations and carve out budgets on various measurement and currency solutions to build trust and comfort </a:t>
            </a:r>
            <a:br>
              <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br>
            <a:r>
              <a:rPr kumimoji="0" lang="en-US" sz="20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with the methodologies and results.</a:t>
            </a:r>
            <a:endPar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p:txBody>
      </p:sp>
      <p:pic>
        <p:nvPicPr>
          <p:cNvPr id="8" name="Picture 7">
            <a:extLst>
              <a:ext uri="{FF2B5EF4-FFF2-40B4-BE49-F238E27FC236}">
                <a16:creationId xmlns:a16="http://schemas.microsoft.com/office/drawing/2014/main" id="{092B5ADB-CA83-4815-AF08-981DA7C6E7C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6343"/>
            <a:ext cx="11708793" cy="350107"/>
          </a:xfrm>
          <a:prstGeom prst="rect">
            <a:avLst/>
          </a:prstGeom>
        </p:spPr>
      </p:pic>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73201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AE645E4-BF55-9ACA-1E5F-5254ACF68A11}"/>
              </a:ext>
            </a:extLst>
          </p:cNvPr>
          <p:cNvSpPr/>
          <p:nvPr/>
        </p:nvSpPr>
        <p:spPr>
          <a:xfrm>
            <a:off x="95687" y="4595681"/>
            <a:ext cx="11971621" cy="1499498"/>
          </a:xfrm>
          <a:prstGeom prst="rect">
            <a:avLst/>
          </a:prstGeom>
          <a:solidFill>
            <a:srgbClr val="00BFF2"/>
          </a:solid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9527250-0D57-440F-78BE-7B6D975BB15B}"/>
              </a:ext>
            </a:extLst>
          </p:cNvPr>
          <p:cNvSpPr/>
          <p:nvPr/>
        </p:nvSpPr>
        <p:spPr>
          <a:xfrm>
            <a:off x="4500449" y="4594339"/>
            <a:ext cx="7580166" cy="1499498"/>
          </a:xfrm>
          <a:prstGeom prst="rect">
            <a:avLst/>
          </a:prstGeom>
          <a:solidFill>
            <a:srgbClr val="00BFF2"/>
          </a:solid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5789C8B-A8A4-C220-6279-DEB22F1D638C}"/>
              </a:ext>
            </a:extLst>
          </p:cNvPr>
          <p:cNvSpPr/>
          <p:nvPr/>
        </p:nvSpPr>
        <p:spPr>
          <a:xfrm>
            <a:off x="95688" y="3272117"/>
            <a:ext cx="11971621" cy="1287593"/>
          </a:xfrm>
          <a:prstGeom prst="rect">
            <a:avLst/>
          </a:prstGeom>
          <a:solidFill>
            <a:srgbClr val="ED3C8D"/>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86D1CB6-D187-3CC5-F7F7-3110B10B858E}"/>
              </a:ext>
            </a:extLst>
          </p:cNvPr>
          <p:cNvSpPr/>
          <p:nvPr/>
        </p:nvSpPr>
        <p:spPr>
          <a:xfrm>
            <a:off x="4500449" y="3273120"/>
            <a:ext cx="7630395" cy="1287593"/>
          </a:xfrm>
          <a:prstGeom prst="rect">
            <a:avLst/>
          </a:prstGeom>
          <a:solidFill>
            <a:srgbClr val="ED3C8D"/>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D958C42-4A36-28D9-0F89-E8E40B8CA79B}"/>
              </a:ext>
            </a:extLst>
          </p:cNvPr>
          <p:cNvSpPr/>
          <p:nvPr/>
        </p:nvSpPr>
        <p:spPr>
          <a:xfrm>
            <a:off x="95692" y="1615688"/>
            <a:ext cx="11971621" cy="1626830"/>
          </a:xfrm>
          <a:prstGeom prst="rect">
            <a:avLst/>
          </a:prstGeom>
          <a:solidFill>
            <a:srgbClr val="4EBEA4"/>
          </a:solid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Rectangle 4">
            <a:extLst>
              <a:ext uri="{FF2B5EF4-FFF2-40B4-BE49-F238E27FC236}">
                <a16:creationId xmlns:a16="http://schemas.microsoft.com/office/drawing/2014/main" id="{A7702330-A65B-BF0D-5C33-98140BB3B5B7}"/>
              </a:ext>
            </a:extLst>
          </p:cNvPr>
          <p:cNvSpPr/>
          <p:nvPr/>
        </p:nvSpPr>
        <p:spPr>
          <a:xfrm>
            <a:off x="173620" y="343043"/>
            <a:ext cx="1194584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When </a:t>
            </a:r>
            <a:r>
              <a:rPr kumimoji="0" lang="en-US" sz="2600" b="1" u="sng" strike="noStrike" kern="1200" cap="none" spc="0" normalizeH="0" baseline="0" noProof="0">
                <a:ln>
                  <a:noFill/>
                </a:ln>
                <a:solidFill>
                  <a:srgbClr val="1B1464"/>
                </a:solidFill>
                <a:effectLst/>
                <a:uLnTx/>
                <a:uFillTx/>
                <a:latin typeface="Helvetica" pitchFamily="2" charset="0"/>
                <a:ea typeface="+mn-ea"/>
                <a:cs typeface="+mn-cs"/>
              </a:rPr>
              <a:t>adopting alternatives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marketers need to uphold audience trust, keep media partners accountable and demand full transparency</a:t>
            </a:r>
          </a:p>
        </p:txBody>
      </p:sp>
      <p:sp>
        <p:nvSpPr>
          <p:cNvPr id="17" name="TextBox 16">
            <a:extLst>
              <a:ext uri="{FF2B5EF4-FFF2-40B4-BE49-F238E27FC236}">
                <a16:creationId xmlns:a16="http://schemas.microsoft.com/office/drawing/2014/main" id="{2F386D72-0720-29D4-7DAC-406142BA7B3F}"/>
              </a:ext>
            </a:extLst>
          </p:cNvPr>
          <p:cNvSpPr txBox="1"/>
          <p:nvPr/>
        </p:nvSpPr>
        <p:spPr>
          <a:xfrm>
            <a:off x="95690" y="2812466"/>
            <a:ext cx="44451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Quality of Environment</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1BD4D76D-125D-448E-D29D-6CE5E371B3C1}"/>
              </a:ext>
            </a:extLst>
          </p:cNvPr>
          <p:cNvSpPr txBox="1"/>
          <p:nvPr/>
        </p:nvSpPr>
        <p:spPr>
          <a:xfrm>
            <a:off x="136070" y="4122614"/>
            <a:ext cx="43643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Brand Safety</a:t>
            </a:r>
            <a:endPar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2" name="TextBox 21">
            <a:extLst>
              <a:ext uri="{FF2B5EF4-FFF2-40B4-BE49-F238E27FC236}">
                <a16:creationId xmlns:a16="http://schemas.microsoft.com/office/drawing/2014/main" id="{1226CFA8-85F6-CA32-F8DF-7B33333801AC}"/>
              </a:ext>
            </a:extLst>
          </p:cNvPr>
          <p:cNvSpPr txBox="1"/>
          <p:nvPr/>
        </p:nvSpPr>
        <p:spPr>
          <a:xfrm>
            <a:off x="72534" y="5633513"/>
            <a:ext cx="44914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Transparency &amp; Legitimacy</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4" name="TextBox 23">
            <a:extLst>
              <a:ext uri="{FF2B5EF4-FFF2-40B4-BE49-F238E27FC236}">
                <a16:creationId xmlns:a16="http://schemas.microsoft.com/office/drawing/2014/main" id="{05E70EEC-DC89-23C1-DD53-0CA2E78164DC}"/>
              </a:ext>
            </a:extLst>
          </p:cNvPr>
          <p:cNvSpPr txBox="1"/>
          <p:nvPr/>
        </p:nvSpPr>
        <p:spPr>
          <a:xfrm>
            <a:off x="4540831" y="1618862"/>
            <a:ext cx="7629650"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Uphold Audience Trust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The ad experience should be premium like the content around it – with quality audio and video and relevant creative.</a:t>
            </a:r>
            <a:br>
              <a:rPr kumimoji="0" lang="en-US" sz="115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use programmatic tools that are built for premium transactions vs. legacy display, ensuring transactions are rooted in trust, and delivery isn’t compromised.</a:t>
            </a:r>
            <a:br>
              <a:rPr kumimoji="0" lang="en-US" sz="115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 quantity should be in line with content length, with minimal disruption, low latency, proportional ad breaks, and carefully crafted ad loads.</a:t>
            </a:r>
          </a:p>
        </p:txBody>
      </p:sp>
      <p:sp>
        <p:nvSpPr>
          <p:cNvPr id="25" name="TextBox 24">
            <a:extLst>
              <a:ext uri="{FF2B5EF4-FFF2-40B4-BE49-F238E27FC236}">
                <a16:creationId xmlns:a16="http://schemas.microsoft.com/office/drawing/2014/main" id="{0DDDDDC0-0E68-0F7E-91FA-97486919B9EC}"/>
              </a:ext>
            </a:extLst>
          </p:cNvPr>
          <p:cNvSpPr txBox="1"/>
          <p:nvPr/>
        </p:nvSpPr>
        <p:spPr>
          <a:xfrm>
            <a:off x="4540832" y="3310994"/>
            <a:ext cx="7365830"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Hold Partners Accountable:</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meet brand requirements, uphold category exclusivity, and maintain competitive separation.</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ensure no placements with objectionable content – or objectionable audiences.</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Legitimate verification processes should be in place to understand what is being bought and sold.</a:t>
            </a:r>
          </a:p>
        </p:txBody>
      </p:sp>
      <p:sp>
        <p:nvSpPr>
          <p:cNvPr id="26" name="TextBox 25">
            <a:extLst>
              <a:ext uri="{FF2B5EF4-FFF2-40B4-BE49-F238E27FC236}">
                <a16:creationId xmlns:a16="http://schemas.microsoft.com/office/drawing/2014/main" id="{FFC45958-06A4-69E8-7183-FD7790D27A85}"/>
              </a:ext>
            </a:extLst>
          </p:cNvPr>
          <p:cNvSpPr txBox="1"/>
          <p:nvPr/>
        </p:nvSpPr>
        <p:spPr>
          <a:xfrm>
            <a:off x="4540831" y="4648628"/>
            <a:ext cx="757863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Know What You Are Buying:</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Creative should run where it is planned to, in the right context.</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Buyers &amp; sellers should agree on the kind of impressions purchased – ads should run adjacent to or within the right content and be viewed by real people. They should not run on MFA sites or be delivered to bots.</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Ads should be viewable, not out-streamed, muted, auto-played, or hidden. Non-viewable impressions should be removed from reporting.</a:t>
            </a:r>
          </a:p>
        </p:txBody>
      </p:sp>
      <p:pic>
        <p:nvPicPr>
          <p:cNvPr id="33" name="Picture 32" descr="A blue and pink badge with a check mark&#10;&#10;Description automatically generated">
            <a:extLst>
              <a:ext uri="{FF2B5EF4-FFF2-40B4-BE49-F238E27FC236}">
                <a16:creationId xmlns:a16="http://schemas.microsoft.com/office/drawing/2014/main" id="{3A217B04-4A05-4EEE-C291-9E707080255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59397" y="1797532"/>
            <a:ext cx="717727" cy="971851"/>
          </a:xfrm>
          <a:prstGeom prst="rect">
            <a:avLst/>
          </a:prstGeom>
        </p:spPr>
      </p:pic>
      <p:pic>
        <p:nvPicPr>
          <p:cNvPr id="35" name="Picture 34" descr="A blue shield with a pink check mark&#10;&#10;Description automatically generated">
            <a:extLst>
              <a:ext uri="{FF2B5EF4-FFF2-40B4-BE49-F238E27FC236}">
                <a16:creationId xmlns:a16="http://schemas.microsoft.com/office/drawing/2014/main" id="{ED2CCC28-0AD8-31CD-91F5-16D7B05B09C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884913" y="3316909"/>
            <a:ext cx="866694" cy="866694"/>
          </a:xfrm>
          <a:prstGeom prst="rect">
            <a:avLst/>
          </a:prstGeom>
        </p:spPr>
      </p:pic>
      <p:pic>
        <p:nvPicPr>
          <p:cNvPr id="36" name="Picture 35" descr="A blue and pink magnifying glass with a eye&#10;&#10;Description automatically generated">
            <a:extLst>
              <a:ext uri="{FF2B5EF4-FFF2-40B4-BE49-F238E27FC236}">
                <a16:creationId xmlns:a16="http://schemas.microsoft.com/office/drawing/2014/main" id="{FC222074-F07C-8431-3AB3-1A90FF582DA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884913" y="4765168"/>
            <a:ext cx="866694" cy="866694"/>
          </a:xfrm>
          <a:prstGeom prst="rect">
            <a:avLst/>
          </a:prstGeom>
        </p:spPr>
      </p:pic>
      <p:sp>
        <p:nvSpPr>
          <p:cNvPr id="37" name="Rectangle 36">
            <a:extLst>
              <a:ext uri="{FF2B5EF4-FFF2-40B4-BE49-F238E27FC236}">
                <a16:creationId xmlns:a16="http://schemas.microsoft.com/office/drawing/2014/main" id="{DB7CBFA4-7269-4B00-C380-F28DA22ABD8A}"/>
              </a:ext>
            </a:extLst>
          </p:cNvPr>
          <p:cNvSpPr/>
          <p:nvPr/>
        </p:nvSpPr>
        <p:spPr>
          <a:xfrm>
            <a:off x="4500450" y="1617393"/>
            <a:ext cx="7566858" cy="1626830"/>
          </a:xfrm>
          <a:prstGeom prst="rect">
            <a:avLst/>
          </a:prstGeom>
          <a:no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39B0A3F-AFE4-F209-C8D1-2C37E2664E22}"/>
              </a:ext>
            </a:extLst>
          </p:cNvPr>
          <p:cNvSpPr/>
          <p:nvPr/>
        </p:nvSpPr>
        <p:spPr>
          <a:xfrm>
            <a:off x="72534" y="1615688"/>
            <a:ext cx="12046932" cy="4478149"/>
          </a:xfrm>
          <a:prstGeom prst="rect">
            <a:avLst/>
          </a:prstGeom>
          <a:noFill/>
          <a:ln w="571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24">
            <a:extLst>
              <a:ext uri="{FF2B5EF4-FFF2-40B4-BE49-F238E27FC236}">
                <a16:creationId xmlns:a16="http://schemas.microsoft.com/office/drawing/2014/main" id="{F0A04DD6-9D65-E744-D016-0DE6BD9D8408}"/>
              </a:ext>
            </a:extLst>
          </p:cNvPr>
          <p:cNvSpPr txBox="1">
            <a:spLocks/>
          </p:cNvSpPr>
          <p:nvPr/>
        </p:nvSpPr>
        <p:spPr>
          <a:xfrm>
            <a:off x="95687" y="6203801"/>
            <a:ext cx="12000623" cy="300790"/>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To learn more,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click here to download</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the FreeWheel Council for Premium</a:t>
            </a:r>
            <a:r>
              <a:rPr lang="en-US" sz="1200" b="1">
                <a:solidFill>
                  <a:srgbClr val="1B1464"/>
                </a:solidFill>
                <a:latin typeface="Helvetica" panose="020B0604020202020204" pitchFamily="34" charset="0"/>
                <a:ea typeface="Open Sans" panose="020B0606030504020204" pitchFamily="34" charset="0"/>
                <a:cs typeface="Helvetica" panose="020B0604020202020204" pitchFamily="34" charset="0"/>
              </a:rPr>
              <a:t> Video’s</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&amp; VAB’s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‘Buying Premium Video: A Definitive Checklist’</a:t>
            </a: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Tree>
    <p:extLst>
      <p:ext uri="{BB962C8B-B14F-4D97-AF65-F5344CB8AC3E}">
        <p14:creationId xmlns:p14="http://schemas.microsoft.com/office/powerpoint/2010/main" val="163597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F0F4BEE-209A-9488-73D5-993D455FE747}"/>
              </a:ext>
            </a:extLst>
          </p:cNvPr>
          <p:cNvSpPr/>
          <p:nvPr/>
        </p:nvSpPr>
        <p:spPr>
          <a:xfrm>
            <a:off x="-14514" y="0"/>
            <a:ext cx="6096000" cy="685800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7" name="Picture 6">
            <a:extLst>
              <a:ext uri="{FF2B5EF4-FFF2-40B4-BE49-F238E27FC236}">
                <a16:creationId xmlns:a16="http://schemas.microsoft.com/office/drawing/2014/main" id="{805573C8-DFF6-A0C3-F12D-657A46B5DB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5758" y="523"/>
            <a:ext cx="1676241" cy="976072"/>
          </a:xfrm>
          <a:prstGeom prst="rect">
            <a:avLst/>
          </a:prstGeom>
        </p:spPr>
      </p:pic>
      <p:sp>
        <p:nvSpPr>
          <p:cNvPr id="16" name="TextBox 15">
            <a:hlinkClick r:id="rId5"/>
            <a:extLst>
              <a:ext uri="{FF2B5EF4-FFF2-40B4-BE49-F238E27FC236}">
                <a16:creationId xmlns:a16="http://schemas.microsoft.com/office/drawing/2014/main" id="{B2C2391C-8A2D-EFC1-CE59-63625F0471F9}"/>
              </a:ext>
            </a:extLst>
          </p:cNvPr>
          <p:cNvSpPr txBox="1"/>
          <p:nvPr/>
        </p:nvSpPr>
        <p:spPr>
          <a:xfrm>
            <a:off x="6454208" y="5543173"/>
            <a:ext cx="2369514"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ED3C8D"/>
                </a:solidFill>
                <a:latin typeface="Helvetica" panose="020B0403020202020204" pitchFamily="34" charset="0"/>
              </a:rPr>
              <a:t>What’s the Deal with Engagement?</a:t>
            </a:r>
          </a:p>
        </p:txBody>
      </p:sp>
      <p:pic>
        <p:nvPicPr>
          <p:cNvPr id="18" name="Picture 17">
            <a:hlinkClick r:id="rId5"/>
            <a:extLst>
              <a:ext uri="{FF2B5EF4-FFF2-40B4-BE49-F238E27FC236}">
                <a16:creationId xmlns:a16="http://schemas.microsoft.com/office/drawing/2014/main" id="{392ADA75-BE7C-97C3-73B5-5914FF33111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642270" y="4347784"/>
            <a:ext cx="1993392" cy="1173862"/>
          </a:xfrm>
          <a:prstGeom prst="rect">
            <a:avLst/>
          </a:prstGeom>
          <a:blipFill dpi="0" rotWithShape="1">
            <a:blip r:embed="rId7" cstate="print">
              <a:extLst>
                <a:ext uri="{28A0092B-C50C-407E-A947-70E740481C1C}">
                  <a14:useLocalDpi xmlns:a14="http://schemas.microsoft.com/office/drawing/2010/main"/>
                </a:ext>
              </a:extLst>
            </a:blip>
            <a:srcRect/>
            <a:stretch>
              <a:fillRect/>
            </a:stretch>
          </a:blipFill>
          <a:ln w="9525" cap="flat" cmpd="sng" algn="ctr">
            <a:solidFill>
              <a:srgbClr val="1B146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sp>
        <p:nvSpPr>
          <p:cNvPr id="20" name="TextBox 19">
            <a:hlinkClick r:id="rId8"/>
            <a:extLst>
              <a:ext uri="{FF2B5EF4-FFF2-40B4-BE49-F238E27FC236}">
                <a16:creationId xmlns:a16="http://schemas.microsoft.com/office/drawing/2014/main" id="{D4233BA2-1CF3-92C0-A8A9-0B0D6E0FA7C1}"/>
              </a:ext>
            </a:extLst>
          </p:cNvPr>
          <p:cNvSpPr txBox="1"/>
          <p:nvPr/>
        </p:nvSpPr>
        <p:spPr>
          <a:xfrm>
            <a:off x="9620655" y="5543173"/>
            <a:ext cx="2227634"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Unlocking Brand Growth with Audience-Based Buying</a:t>
            </a:r>
          </a:p>
        </p:txBody>
      </p:sp>
      <p:pic>
        <p:nvPicPr>
          <p:cNvPr id="21" name="Picture 20">
            <a:hlinkClick r:id="rId9"/>
            <a:extLst>
              <a:ext uri="{FF2B5EF4-FFF2-40B4-BE49-F238E27FC236}">
                <a16:creationId xmlns:a16="http://schemas.microsoft.com/office/drawing/2014/main" id="{BFC496C8-951B-7365-F20D-114A56D5A3D8}"/>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6652509" y="2536003"/>
            <a:ext cx="1972915" cy="1114937"/>
          </a:xfrm>
          <a:prstGeom prst="rect">
            <a:avLst/>
          </a:prstGeom>
          <a:ln>
            <a:solidFill>
              <a:srgbClr val="1B1464"/>
            </a:solidFill>
          </a:ln>
        </p:spPr>
      </p:pic>
      <p:sp>
        <p:nvSpPr>
          <p:cNvPr id="25" name="TextBox 24">
            <a:hlinkClick r:id="rId11"/>
            <a:extLst>
              <a:ext uri="{FF2B5EF4-FFF2-40B4-BE49-F238E27FC236}">
                <a16:creationId xmlns:a16="http://schemas.microsoft.com/office/drawing/2014/main" id="{3BFA8EEC-8DB6-1A17-7428-50280114B893}"/>
              </a:ext>
            </a:extLst>
          </p:cNvPr>
          <p:cNvSpPr txBox="1"/>
          <p:nvPr/>
        </p:nvSpPr>
        <p:spPr>
          <a:xfrm>
            <a:off x="9732063" y="3684736"/>
            <a:ext cx="1993394"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ED3C8D"/>
                </a:solidFill>
                <a:latin typeface="Helvetica" panose="020B0403020202020204" pitchFamily="34" charset="0"/>
              </a:rPr>
              <a:t>What’s the Deal with What’s Next in Measurement?</a:t>
            </a:r>
          </a:p>
        </p:txBody>
      </p:sp>
      <p:pic>
        <p:nvPicPr>
          <p:cNvPr id="26" name="Picture 25">
            <a:hlinkClick r:id="rId12"/>
            <a:extLst>
              <a:ext uri="{FF2B5EF4-FFF2-40B4-BE49-F238E27FC236}">
                <a16:creationId xmlns:a16="http://schemas.microsoft.com/office/drawing/2014/main" id="{15E6315A-3D6E-CB1B-FE29-8F494AD23C6A}"/>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6642270" y="802084"/>
            <a:ext cx="1993392" cy="1114304"/>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a:ln w="9525">
            <a:solidFill>
              <a:srgbClr val="1F1A62"/>
            </a:solidFill>
          </a:ln>
        </p:spPr>
      </p:pic>
      <p:sp>
        <p:nvSpPr>
          <p:cNvPr id="27" name="TextBox 26">
            <a:hlinkClick r:id="rId12"/>
            <a:extLst>
              <a:ext uri="{FF2B5EF4-FFF2-40B4-BE49-F238E27FC236}">
                <a16:creationId xmlns:a16="http://schemas.microsoft.com/office/drawing/2014/main" id="{1E693D78-A349-ABDE-39CB-442F93873888}"/>
              </a:ext>
            </a:extLst>
          </p:cNvPr>
          <p:cNvSpPr txBox="1"/>
          <p:nvPr/>
        </p:nvSpPr>
        <p:spPr>
          <a:xfrm>
            <a:off x="6351744" y="1931877"/>
            <a:ext cx="2574445"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ED3C8D"/>
                </a:solidFill>
                <a:latin typeface="Helvetica" panose="020B0403020202020204" pitchFamily="34" charset="0"/>
              </a:rPr>
              <a:t>What’s the Deal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ED3C8D"/>
                </a:solidFill>
                <a:latin typeface="Helvetica" panose="020B0403020202020204" pitchFamily="34" charset="0"/>
              </a:rPr>
              <a:t>Viewership Data Collection?</a:t>
            </a:r>
          </a:p>
        </p:txBody>
      </p:sp>
      <p:sp>
        <p:nvSpPr>
          <p:cNvPr id="29" name="TextBox 28">
            <a:hlinkClick r:id="rId9"/>
            <a:extLst>
              <a:ext uri="{FF2B5EF4-FFF2-40B4-BE49-F238E27FC236}">
                <a16:creationId xmlns:a16="http://schemas.microsoft.com/office/drawing/2014/main" id="{BFD28FE1-0514-D2A2-5581-E1FF9F35C89E}"/>
              </a:ext>
            </a:extLst>
          </p:cNvPr>
          <p:cNvSpPr txBox="1"/>
          <p:nvPr/>
        </p:nvSpPr>
        <p:spPr>
          <a:xfrm>
            <a:off x="6556673" y="3684736"/>
            <a:ext cx="2164585" cy="415498"/>
          </a:xfrm>
          <a:prstGeom prst="rect">
            <a:avLst/>
          </a:prstGeom>
          <a:noFill/>
        </p:spPr>
        <p:txBody>
          <a:bodyPr wrap="square" rtlCol="0">
            <a:spAutoFit/>
          </a:bodyPr>
          <a:lstStyle/>
          <a:p>
            <a:pPr algn="ctr">
              <a:defRPr/>
            </a:pPr>
            <a:r>
              <a:rPr lang="en-US" sz="1050" b="1">
                <a:solidFill>
                  <a:srgbClr val="ED3C8D"/>
                </a:solidFill>
                <a:latin typeface="Helvetica" panose="020B0403020202020204" pitchFamily="34" charset="0"/>
              </a:rPr>
              <a:t>What’s the Deal with Outcomes?</a:t>
            </a:r>
          </a:p>
        </p:txBody>
      </p:sp>
      <p:sp>
        <p:nvSpPr>
          <p:cNvPr id="28" name="TextBox 27">
            <a:hlinkClick r:id="rId15"/>
            <a:extLst>
              <a:ext uri="{FF2B5EF4-FFF2-40B4-BE49-F238E27FC236}">
                <a16:creationId xmlns:a16="http://schemas.microsoft.com/office/drawing/2014/main" id="{18FB2339-DEED-8615-70D1-DD9314445080}"/>
              </a:ext>
            </a:extLst>
          </p:cNvPr>
          <p:cNvSpPr txBox="1"/>
          <p:nvPr/>
        </p:nvSpPr>
        <p:spPr>
          <a:xfrm>
            <a:off x="9732063" y="1931877"/>
            <a:ext cx="1993393"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ED3C8D"/>
                </a:solidFill>
                <a:latin typeface="Helvetica" panose="020B0403020202020204" pitchFamily="34" charset="0"/>
              </a:rPr>
              <a:t>What’s the Deal with Identity?</a:t>
            </a:r>
          </a:p>
        </p:txBody>
      </p:sp>
      <p:pic>
        <p:nvPicPr>
          <p:cNvPr id="14" name="Picture 13">
            <a:hlinkClick r:id="rId15"/>
            <a:extLst>
              <a:ext uri="{FF2B5EF4-FFF2-40B4-BE49-F238E27FC236}">
                <a16:creationId xmlns:a16="http://schemas.microsoft.com/office/drawing/2014/main" id="{636EFAEC-A162-BCCE-6838-D15F9A119C62}"/>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9732064" y="794077"/>
            <a:ext cx="1993392" cy="1130319"/>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a:ln w="9525">
            <a:solidFill>
              <a:srgbClr val="1F1A62"/>
            </a:solidFill>
          </a:ln>
        </p:spPr>
      </p:pic>
      <p:pic>
        <p:nvPicPr>
          <p:cNvPr id="3" name="Picture 2">
            <a:hlinkClick r:id="rId8"/>
            <a:extLst>
              <a:ext uri="{FF2B5EF4-FFF2-40B4-BE49-F238E27FC236}">
                <a16:creationId xmlns:a16="http://schemas.microsoft.com/office/drawing/2014/main" id="{4E73401B-18E6-5066-7E52-71D1638B1C9A}"/>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9732064" y="4374074"/>
            <a:ext cx="1993392" cy="1121282"/>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5" name="Picture 4">
            <a:hlinkClick r:id="rId11"/>
            <a:extLst>
              <a:ext uri="{FF2B5EF4-FFF2-40B4-BE49-F238E27FC236}">
                <a16:creationId xmlns:a16="http://schemas.microsoft.com/office/drawing/2014/main" id="{99650756-0940-6AEF-4881-82BBDA6DA5D1}"/>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9732064" y="2532830"/>
            <a:ext cx="1993392" cy="1121283"/>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a:ln w="12700">
            <a:solidFill>
              <a:srgbClr val="1F1A62"/>
            </a:solidFill>
          </a:ln>
        </p:spPr>
      </p:pic>
      <p:sp>
        <p:nvSpPr>
          <p:cNvPr id="2" name="Rectangle 1">
            <a:extLst>
              <a:ext uri="{FF2B5EF4-FFF2-40B4-BE49-F238E27FC236}">
                <a16:creationId xmlns:a16="http://schemas.microsoft.com/office/drawing/2014/main" id="{D0E85CA6-0AC9-8D0B-D4F9-C47CF9F8D455}"/>
              </a:ext>
            </a:extLst>
          </p:cNvPr>
          <p:cNvSpPr/>
          <p:nvPr/>
        </p:nvSpPr>
        <p:spPr>
          <a:xfrm>
            <a:off x="290286"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6" name="Rectangle 5">
            <a:extLst>
              <a:ext uri="{FF2B5EF4-FFF2-40B4-BE49-F238E27FC236}">
                <a16:creationId xmlns:a16="http://schemas.microsoft.com/office/drawing/2014/main" id="{3077C9FB-2E09-8005-E0D7-C3AAF27C764D}"/>
              </a:ext>
            </a:extLst>
          </p:cNvPr>
          <p:cNvSpPr/>
          <p:nvPr/>
        </p:nvSpPr>
        <p:spPr>
          <a:xfrm>
            <a:off x="179784" y="3671961"/>
            <a:ext cx="563795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grpSp>
        <p:nvGrpSpPr>
          <p:cNvPr id="8" name="Group 7">
            <a:extLst>
              <a:ext uri="{FF2B5EF4-FFF2-40B4-BE49-F238E27FC236}">
                <a16:creationId xmlns:a16="http://schemas.microsoft.com/office/drawing/2014/main" id="{F6C9E111-76C6-1404-8AAD-CC9C23E99D94}"/>
              </a:ext>
            </a:extLst>
          </p:cNvPr>
          <p:cNvGrpSpPr/>
          <p:nvPr/>
        </p:nvGrpSpPr>
        <p:grpSpPr>
          <a:xfrm>
            <a:off x="3146341" y="2740452"/>
            <a:ext cx="2304376" cy="743751"/>
            <a:chOff x="289383" y="1784888"/>
            <a:chExt cx="2304376" cy="743751"/>
          </a:xfrm>
        </p:grpSpPr>
        <p:sp>
          <p:nvSpPr>
            <p:cNvPr id="10" name="TextBox 9">
              <a:hlinkClick r:id="rId19"/>
              <a:extLst>
                <a:ext uri="{FF2B5EF4-FFF2-40B4-BE49-F238E27FC236}">
                  <a16:creationId xmlns:a16="http://schemas.microsoft.com/office/drawing/2014/main" id="{5BE3939F-D406-E1F2-747B-DC3FDC2326F0}"/>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19">
                    <a:extLst>
                      <a:ext uri="{A12FA001-AC4F-418D-AE19-62706E023703}">
                        <ahyp:hlinkClr xmlns:ahyp="http://schemas.microsoft.com/office/drawing/2018/hyperlinkcolor" val="tx"/>
                      </a:ext>
                    </a:extLst>
                  </a:hlinkClick>
                </a:rPr>
                <a:t>Karolina Guillen</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12" name="TextBox 11">
              <a:hlinkClick r:id="rId19"/>
              <a:extLst>
                <a:ext uri="{FF2B5EF4-FFF2-40B4-BE49-F238E27FC236}">
                  <a16:creationId xmlns:a16="http://schemas.microsoft.com/office/drawing/2014/main" id="{739DC88E-3EE2-F032-B916-D32B25C407D8}"/>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karolinag@thevab.com</a:t>
              </a:r>
            </a:p>
          </p:txBody>
        </p:sp>
      </p:grpSp>
      <p:grpSp>
        <p:nvGrpSpPr>
          <p:cNvPr id="13" name="Group 12">
            <a:extLst>
              <a:ext uri="{FF2B5EF4-FFF2-40B4-BE49-F238E27FC236}">
                <a16:creationId xmlns:a16="http://schemas.microsoft.com/office/drawing/2014/main" id="{4DB83059-D6FC-B52E-5658-7AAFC2BF4D35}"/>
              </a:ext>
            </a:extLst>
          </p:cNvPr>
          <p:cNvGrpSpPr/>
          <p:nvPr/>
        </p:nvGrpSpPr>
        <p:grpSpPr>
          <a:xfrm>
            <a:off x="290286" y="2740452"/>
            <a:ext cx="2257499" cy="744993"/>
            <a:chOff x="198561" y="542425"/>
            <a:chExt cx="1745420" cy="744993"/>
          </a:xfrm>
        </p:grpSpPr>
        <p:sp>
          <p:nvSpPr>
            <p:cNvPr id="15" name="TextBox 14">
              <a:extLst>
                <a:ext uri="{FF2B5EF4-FFF2-40B4-BE49-F238E27FC236}">
                  <a16:creationId xmlns:a16="http://schemas.microsoft.com/office/drawing/2014/main" id="{374E35A5-3C16-0EB9-5B6B-277565E36839}"/>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19">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17" name="TextBox 16">
              <a:extLst>
                <a:ext uri="{FF2B5EF4-FFF2-40B4-BE49-F238E27FC236}">
                  <a16:creationId xmlns:a16="http://schemas.microsoft.com/office/drawing/2014/main" id="{8E551195-6386-0380-FF01-76634CF30AFA}"/>
                </a:ext>
              </a:extLst>
            </p:cNvPr>
            <p:cNvSpPr txBox="1"/>
            <p:nvPr/>
          </p:nvSpPr>
          <p:spPr>
            <a:xfrm>
              <a:off x="198562" y="856531"/>
              <a:ext cx="17454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Helvetica Light" panose="020B0403020202020204" pitchFamily="34" charset="0"/>
                </a:rPr>
                <a:t>reedk</a:t>
              </a: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@thevab.com</a:t>
              </a:r>
            </a:p>
          </p:txBody>
        </p:sp>
      </p:grpSp>
      <p:grpSp>
        <p:nvGrpSpPr>
          <p:cNvPr id="19" name="Group 18">
            <a:extLst>
              <a:ext uri="{FF2B5EF4-FFF2-40B4-BE49-F238E27FC236}">
                <a16:creationId xmlns:a16="http://schemas.microsoft.com/office/drawing/2014/main" id="{E0155EF0-8E91-3719-37DF-4E551841BB75}"/>
              </a:ext>
            </a:extLst>
          </p:cNvPr>
          <p:cNvGrpSpPr/>
          <p:nvPr/>
        </p:nvGrpSpPr>
        <p:grpSpPr>
          <a:xfrm>
            <a:off x="290286" y="752931"/>
            <a:ext cx="3046257" cy="744993"/>
            <a:chOff x="2529807" y="560359"/>
            <a:chExt cx="1962494" cy="744993"/>
          </a:xfrm>
        </p:grpSpPr>
        <p:sp>
          <p:nvSpPr>
            <p:cNvPr id="22" name="TextBox 21">
              <a:hlinkClick r:id="rId19"/>
              <a:extLst>
                <a:ext uri="{FF2B5EF4-FFF2-40B4-BE49-F238E27FC236}">
                  <a16:creationId xmlns:a16="http://schemas.microsoft.com/office/drawing/2014/main" id="{AF311B1F-49F5-00CB-468D-73C8EB8894A6}"/>
                </a:ext>
              </a:extLst>
            </p:cNvPr>
            <p:cNvSpPr txBox="1"/>
            <p:nvPr/>
          </p:nvSpPr>
          <p:spPr>
            <a:xfrm>
              <a:off x="2529808" y="560359"/>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24" name="TextBox 23">
              <a:extLst>
                <a:ext uri="{FF2B5EF4-FFF2-40B4-BE49-F238E27FC236}">
                  <a16:creationId xmlns:a16="http://schemas.microsoft.com/office/drawing/2014/main" id="{8E8A973F-10F6-7EE9-8796-170BCE7EFB80}"/>
                </a:ext>
              </a:extLst>
            </p:cNvPr>
            <p:cNvSpPr txBox="1"/>
            <p:nvPr/>
          </p:nvSpPr>
          <p:spPr>
            <a:xfrm>
              <a:off x="2529807" y="874465"/>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30" name="Group 29">
            <a:extLst>
              <a:ext uri="{FF2B5EF4-FFF2-40B4-BE49-F238E27FC236}">
                <a16:creationId xmlns:a16="http://schemas.microsoft.com/office/drawing/2014/main" id="{06F2E64D-E753-1446-FAD9-F8218FC2AB98}"/>
              </a:ext>
            </a:extLst>
          </p:cNvPr>
          <p:cNvGrpSpPr/>
          <p:nvPr/>
        </p:nvGrpSpPr>
        <p:grpSpPr>
          <a:xfrm>
            <a:off x="3146341" y="752931"/>
            <a:ext cx="2433585" cy="744993"/>
            <a:chOff x="2529807" y="542425"/>
            <a:chExt cx="1962494" cy="744993"/>
          </a:xfrm>
        </p:grpSpPr>
        <p:sp>
          <p:nvSpPr>
            <p:cNvPr id="32" name="TextBox 31">
              <a:hlinkClick r:id="rId19"/>
              <a:extLst>
                <a:ext uri="{FF2B5EF4-FFF2-40B4-BE49-F238E27FC236}">
                  <a16:creationId xmlns:a16="http://schemas.microsoft.com/office/drawing/2014/main" id="{CDD26365-6E05-EC22-B432-9EF7F3E4C173}"/>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Benjamin Vandegrift</a:t>
              </a:r>
            </a:p>
          </p:txBody>
        </p:sp>
        <p:sp>
          <p:nvSpPr>
            <p:cNvPr id="33" name="TextBox 32">
              <a:extLst>
                <a:ext uri="{FF2B5EF4-FFF2-40B4-BE49-F238E27FC236}">
                  <a16:creationId xmlns:a16="http://schemas.microsoft.com/office/drawing/2014/main" id="{A26F7A15-4FDA-4076-D99C-E1D95881D366}"/>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VP, Measurement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Helvetica Light" panose="020B0403020202020204" pitchFamily="34" charset="0"/>
                </a:rPr>
                <a:t>b</a:t>
              </a: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enjaminv@thevab.com</a:t>
              </a:r>
            </a:p>
          </p:txBody>
        </p:sp>
      </p:grpSp>
      <p:grpSp>
        <p:nvGrpSpPr>
          <p:cNvPr id="34" name="Group 33">
            <a:extLst>
              <a:ext uri="{FF2B5EF4-FFF2-40B4-BE49-F238E27FC236}">
                <a16:creationId xmlns:a16="http://schemas.microsoft.com/office/drawing/2014/main" id="{1E7356F9-2795-4FA6-3044-F61EC5DA452A}"/>
              </a:ext>
            </a:extLst>
          </p:cNvPr>
          <p:cNvGrpSpPr/>
          <p:nvPr/>
        </p:nvGrpSpPr>
        <p:grpSpPr>
          <a:xfrm>
            <a:off x="290286" y="1733559"/>
            <a:ext cx="2790727" cy="744993"/>
            <a:chOff x="2529807" y="542425"/>
            <a:chExt cx="2250501" cy="744993"/>
          </a:xfrm>
        </p:grpSpPr>
        <p:sp>
          <p:nvSpPr>
            <p:cNvPr id="35" name="TextBox 34">
              <a:hlinkClick r:id="rId19"/>
              <a:extLst>
                <a:ext uri="{FF2B5EF4-FFF2-40B4-BE49-F238E27FC236}">
                  <a16:creationId xmlns:a16="http://schemas.microsoft.com/office/drawing/2014/main" id="{FAA95256-F5AB-F9E4-3947-DA9C1260AEE9}"/>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Kailyn Hartmann</a:t>
              </a:r>
            </a:p>
          </p:txBody>
        </p:sp>
        <p:sp>
          <p:nvSpPr>
            <p:cNvPr id="37" name="TextBox 36">
              <a:extLst>
                <a:ext uri="{FF2B5EF4-FFF2-40B4-BE49-F238E27FC236}">
                  <a16:creationId xmlns:a16="http://schemas.microsoft.com/office/drawing/2014/main" id="{D3457DB3-B204-E1E1-31D4-A439A709333B}"/>
                </a:ext>
              </a:extLst>
            </p:cNvPr>
            <p:cNvSpPr txBox="1"/>
            <p:nvPr/>
          </p:nvSpPr>
          <p:spPr>
            <a:xfrm>
              <a:off x="2529807" y="856531"/>
              <a:ext cx="225050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VP, Advanced Analytics &amp;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kailynh@thevab.com</a:t>
              </a:r>
            </a:p>
          </p:txBody>
        </p:sp>
      </p:grpSp>
      <p:sp>
        <p:nvSpPr>
          <p:cNvPr id="39" name="TextBox 38">
            <a:extLst>
              <a:ext uri="{FF2B5EF4-FFF2-40B4-BE49-F238E27FC236}">
                <a16:creationId xmlns:a16="http://schemas.microsoft.com/office/drawing/2014/main" id="{C479C0F7-2E4C-6DFC-D04F-5C3C0E41965A}"/>
              </a:ext>
            </a:extLst>
          </p:cNvPr>
          <p:cNvSpPr txBox="1"/>
          <p:nvPr/>
        </p:nvSpPr>
        <p:spPr>
          <a:xfrm>
            <a:off x="179784" y="4875314"/>
            <a:ext cx="528732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rPr>
              <a:t>We believe in modern TV measurement. </a:t>
            </a:r>
            <a:b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t>Let us be your guide. </a:t>
            </a:r>
            <a:b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800" i="0" u="none" strike="noStrike" kern="1200" cap="none" spc="0" normalizeH="0" baseline="0" noProof="0">
                <a:ln>
                  <a:noFill/>
                </a:ln>
                <a:solidFill>
                  <a:prstClr val="white"/>
                </a:solidFill>
                <a:effectLst/>
                <a:uLnTx/>
                <a:uFillTx/>
                <a:latin typeface="Helvetica" pitchFamily="2" charset="0"/>
                <a:ea typeface="+mn-ea"/>
                <a:cs typeface="+mn-cs"/>
              </a:rPr>
              <a:t>V</a:t>
            </a: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isit the VAB’s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20">
                  <a:extLst>
                    <a:ext uri="{A12FA001-AC4F-418D-AE19-62706E023703}">
                      <ahyp:hlinkClr xmlns:ahyp="http://schemas.microsoft.com/office/drawing/2018/hyperlinkcolor" val="tx"/>
                    </a:ext>
                  </a:extLst>
                </a:hlinkClick>
              </a:rPr>
              <a:t>Measurement Resource Center</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i="0" u="none" strike="noStrike" kern="1200" cap="none" spc="0" normalizeH="0" baseline="0" noProof="0">
                <a:ln>
                  <a:noFill/>
                </a:ln>
                <a:solidFill>
                  <a:schemeClr val="bg1"/>
                </a:solidFill>
                <a:effectLst/>
                <a:uLnTx/>
                <a:uFillTx/>
                <a:latin typeface="Helvetica" pitchFamily="2" charset="0"/>
                <a:ea typeface="+mn-ea"/>
                <a:cs typeface="+mn-cs"/>
              </a:rPr>
              <a:t>to get clear answers to questions our industry is asking about TV measurement</a:t>
            </a: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 </a:t>
            </a:r>
          </a:p>
        </p:txBody>
      </p:sp>
      <p:grpSp>
        <p:nvGrpSpPr>
          <p:cNvPr id="40" name="Group 39">
            <a:extLst>
              <a:ext uri="{FF2B5EF4-FFF2-40B4-BE49-F238E27FC236}">
                <a16:creationId xmlns:a16="http://schemas.microsoft.com/office/drawing/2014/main" id="{A85B1BC0-47CF-C738-43CD-9CA0798DFFF1}"/>
              </a:ext>
            </a:extLst>
          </p:cNvPr>
          <p:cNvGrpSpPr/>
          <p:nvPr/>
        </p:nvGrpSpPr>
        <p:grpSpPr>
          <a:xfrm>
            <a:off x="3146341" y="1733559"/>
            <a:ext cx="2868282" cy="771258"/>
            <a:chOff x="198562" y="516160"/>
            <a:chExt cx="2217655" cy="771258"/>
          </a:xfrm>
        </p:grpSpPr>
        <p:sp>
          <p:nvSpPr>
            <p:cNvPr id="62" name="TextBox 61">
              <a:hlinkClick r:id="rId19"/>
              <a:extLst>
                <a:ext uri="{FF2B5EF4-FFF2-40B4-BE49-F238E27FC236}">
                  <a16:creationId xmlns:a16="http://schemas.microsoft.com/office/drawing/2014/main" id="{6A33035A-6C60-7907-1EF5-9E6F4374C63A}"/>
                </a:ext>
              </a:extLst>
            </p:cNvPr>
            <p:cNvSpPr txBox="1"/>
            <p:nvPr/>
          </p:nvSpPr>
          <p:spPr>
            <a:xfrm>
              <a:off x="204150" y="516160"/>
              <a:ext cx="13225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Leah Montner-Dixon</a:t>
              </a:r>
            </a:p>
          </p:txBody>
        </p:sp>
        <p:sp>
          <p:nvSpPr>
            <p:cNvPr id="63" name="TextBox 62">
              <a:extLst>
                <a:ext uri="{FF2B5EF4-FFF2-40B4-BE49-F238E27FC236}">
                  <a16:creationId xmlns:a16="http://schemas.microsoft.com/office/drawing/2014/main" id="{B5003681-D0CA-251B-EAE7-822F13224678}"/>
                </a:ext>
              </a:extLst>
            </p:cNvPr>
            <p:cNvSpPr txBox="1"/>
            <p:nvPr/>
          </p:nvSpPr>
          <p:spPr>
            <a:xfrm>
              <a:off x="198562" y="856531"/>
              <a:ext cx="221765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spTree>
    <p:extLst>
      <p:ext uri="{BB962C8B-B14F-4D97-AF65-F5344CB8AC3E}">
        <p14:creationId xmlns:p14="http://schemas.microsoft.com/office/powerpoint/2010/main" val="183386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5018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CF0960-5DEB-B94F-073A-D85B7BD3E4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51114" y="4409864"/>
            <a:ext cx="2564686" cy="1442635"/>
          </a:xfrm>
          <a:prstGeom prst="rect">
            <a:avLst/>
          </a:prstGeom>
          <a:ln w="19050">
            <a:solidFill>
              <a:srgbClr val="1F1A62"/>
            </a:solidFill>
          </a:ln>
        </p:spPr>
      </p:pic>
      <p:pic>
        <p:nvPicPr>
          <p:cNvPr id="3" name="Picture 2">
            <a:extLst>
              <a:ext uri="{FF2B5EF4-FFF2-40B4-BE49-F238E27FC236}">
                <a16:creationId xmlns:a16="http://schemas.microsoft.com/office/drawing/2014/main" id="{CD4A9823-4473-CB19-29CA-ECDEC15CEA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12252" y="4050596"/>
            <a:ext cx="3748723" cy="2108657"/>
          </a:xfrm>
          <a:prstGeom prst="rect">
            <a:avLst/>
          </a:prstGeom>
          <a:ln w="57150">
            <a:solidFill>
              <a:srgbClr val="ED3C8D"/>
            </a:solidFill>
          </a:ln>
        </p:spPr>
      </p:pic>
      <p:sp>
        <p:nvSpPr>
          <p:cNvPr id="14" name="Rectangle 13">
            <a:extLst>
              <a:ext uri="{FF2B5EF4-FFF2-40B4-BE49-F238E27FC236}">
                <a16:creationId xmlns:a16="http://schemas.microsoft.com/office/drawing/2014/main" id="{DCA2B8DC-850D-41D7-8CFE-5E24953E6F00}"/>
              </a:ext>
            </a:extLst>
          </p:cNvPr>
          <p:cNvSpPr/>
          <p:nvPr/>
        </p:nvSpPr>
        <p:spPr>
          <a:xfrm>
            <a:off x="0" y="0"/>
            <a:ext cx="12192000" cy="312645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mn-ea"/>
              <a:cs typeface="+mn-cs"/>
            </a:endParaRPr>
          </a:p>
        </p:txBody>
      </p:sp>
      <p:pic>
        <p:nvPicPr>
          <p:cNvPr id="21" name="Picture 20">
            <a:extLst>
              <a:ext uri="{FF2B5EF4-FFF2-40B4-BE49-F238E27FC236}">
                <a16:creationId xmlns:a16="http://schemas.microsoft.com/office/drawing/2014/main" id="{7D5746D3-6758-47B5-AD17-FD7C137774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0723" y="0"/>
            <a:ext cx="1421277" cy="827607"/>
          </a:xfrm>
          <a:prstGeom prst="rect">
            <a:avLst/>
          </a:prstGeom>
        </p:spPr>
      </p:pic>
      <p:sp>
        <p:nvSpPr>
          <p:cNvPr id="2" name="TextBox 1">
            <a:extLst>
              <a:ext uri="{FF2B5EF4-FFF2-40B4-BE49-F238E27FC236}">
                <a16:creationId xmlns:a16="http://schemas.microsoft.com/office/drawing/2014/main" id="{1090CC60-BE2F-4BCF-A2C8-46E7A5384583}"/>
              </a:ext>
            </a:extLst>
          </p:cNvPr>
          <p:cNvSpPr txBox="1"/>
          <p:nvPr/>
        </p:nvSpPr>
        <p:spPr>
          <a:xfrm>
            <a:off x="21519" y="3197510"/>
            <a:ext cx="121704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ED3C8D"/>
                </a:solidFill>
                <a:effectLst/>
                <a:uLnTx/>
                <a:uFillTx/>
                <a:latin typeface="Helvetica" panose="020B0604020202020204" pitchFamily="2" charset="0"/>
                <a:ea typeface="+mn-ea"/>
                <a:cs typeface="+mn-cs"/>
              </a:rPr>
              <a:t>Four Marketing Success Strategies in 2024</a:t>
            </a:r>
          </a:p>
        </p:txBody>
      </p:sp>
      <p:sp>
        <p:nvSpPr>
          <p:cNvPr id="24" name="TextBox 23">
            <a:extLst>
              <a:ext uri="{FF2B5EF4-FFF2-40B4-BE49-F238E27FC236}">
                <a16:creationId xmlns:a16="http://schemas.microsoft.com/office/drawing/2014/main" id="{8DD04510-9B02-69A3-185D-615745140153}"/>
              </a:ext>
            </a:extLst>
          </p:cNvPr>
          <p:cNvSpPr txBox="1"/>
          <p:nvPr/>
        </p:nvSpPr>
        <p:spPr>
          <a:xfrm>
            <a:off x="5502539" y="5896028"/>
            <a:ext cx="26420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 Embrace Innovation</a:t>
            </a:r>
          </a:p>
        </p:txBody>
      </p:sp>
      <p:sp>
        <p:nvSpPr>
          <p:cNvPr id="26" name="TextBox 25">
            <a:extLst>
              <a:ext uri="{FF2B5EF4-FFF2-40B4-BE49-F238E27FC236}">
                <a16:creationId xmlns:a16="http://schemas.microsoft.com/office/drawing/2014/main" id="{078970BE-7E43-FEB5-0F6A-BB45B39AA741}"/>
              </a:ext>
            </a:extLst>
          </p:cNvPr>
          <p:cNvSpPr txBox="1"/>
          <p:nvPr/>
        </p:nvSpPr>
        <p:spPr>
          <a:xfrm>
            <a:off x="80124" y="5896028"/>
            <a:ext cx="25930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 Prioritize Quality</a:t>
            </a:r>
          </a:p>
        </p:txBody>
      </p:sp>
      <p:sp>
        <p:nvSpPr>
          <p:cNvPr id="6" name="TextBox 5">
            <a:extLst>
              <a:ext uri="{FF2B5EF4-FFF2-40B4-BE49-F238E27FC236}">
                <a16:creationId xmlns:a16="http://schemas.microsoft.com/office/drawing/2014/main" id="{A94467B2-7B76-EE7E-4B53-0A7F4545B7EF}"/>
              </a:ext>
            </a:extLst>
          </p:cNvPr>
          <p:cNvSpPr txBox="1"/>
          <p:nvPr/>
        </p:nvSpPr>
        <p:spPr>
          <a:xfrm>
            <a:off x="2804137" y="5896028"/>
            <a:ext cx="25930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 Demand Transparency</a:t>
            </a:r>
          </a:p>
        </p:txBody>
      </p:sp>
      <p:pic>
        <p:nvPicPr>
          <p:cNvPr id="7" name="Picture 6">
            <a:extLst>
              <a:ext uri="{FF2B5EF4-FFF2-40B4-BE49-F238E27FC236}">
                <a16:creationId xmlns:a16="http://schemas.microsoft.com/office/drawing/2014/main" id="{D8EBB0FF-1438-12F6-10BF-150A37F66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18439" y="4413591"/>
            <a:ext cx="2566120" cy="1443442"/>
          </a:xfrm>
          <a:prstGeom prst="rect">
            <a:avLst/>
          </a:prstGeom>
          <a:ln>
            <a:solidFill>
              <a:srgbClr val="1B1464"/>
            </a:solidFill>
          </a:ln>
        </p:spPr>
      </p:pic>
      <p:sp>
        <p:nvSpPr>
          <p:cNvPr id="9" name="TextBox 8">
            <a:extLst>
              <a:ext uri="{FF2B5EF4-FFF2-40B4-BE49-F238E27FC236}">
                <a16:creationId xmlns:a16="http://schemas.microsoft.com/office/drawing/2014/main" id="{62A732CD-8C26-077A-3849-85D1D0C274CF}"/>
              </a:ext>
            </a:extLst>
          </p:cNvPr>
          <p:cNvSpPr txBox="1"/>
          <p:nvPr/>
        </p:nvSpPr>
        <p:spPr>
          <a:xfrm>
            <a:off x="8226543" y="3602858"/>
            <a:ext cx="39201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 Adopt Alternatives</a:t>
            </a:r>
          </a:p>
        </p:txBody>
      </p:sp>
      <p:pic>
        <p:nvPicPr>
          <p:cNvPr id="10" name="Picture 9">
            <a:extLst>
              <a:ext uri="{FF2B5EF4-FFF2-40B4-BE49-F238E27FC236}">
                <a16:creationId xmlns:a16="http://schemas.microsoft.com/office/drawing/2014/main" id="{D63841C8-F73E-9A8A-7353-9D0C5F8D4A5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5270" y="4410746"/>
            <a:ext cx="2587936" cy="1455714"/>
          </a:xfrm>
          <a:prstGeom prst="rect">
            <a:avLst/>
          </a:prstGeom>
          <a:ln w="19050">
            <a:solidFill>
              <a:srgbClr val="1F1A62"/>
            </a:solidFill>
          </a:ln>
        </p:spPr>
      </p:pic>
      <p:pic>
        <p:nvPicPr>
          <p:cNvPr id="8" name="Picture 7">
            <a:extLst>
              <a:ext uri="{FF2B5EF4-FFF2-40B4-BE49-F238E27FC236}">
                <a16:creationId xmlns:a16="http://schemas.microsoft.com/office/drawing/2014/main" id="{2A52B6D5-28BF-746B-B204-01A946344391}"/>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1F75DD41-5E23-B854-951F-A370DC98377D}"/>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1C4890C0-0230-6040-DFDB-42FBAC311F8E}"/>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3" name="TextBox 12">
            <a:extLst>
              <a:ext uri="{FF2B5EF4-FFF2-40B4-BE49-F238E27FC236}">
                <a16:creationId xmlns:a16="http://schemas.microsoft.com/office/drawing/2014/main" id="{27F68CA0-315D-B123-63B9-A979F095A434}"/>
              </a:ext>
            </a:extLst>
          </p:cNvPr>
          <p:cNvSpPr txBox="1"/>
          <p:nvPr/>
        </p:nvSpPr>
        <p:spPr>
          <a:xfrm>
            <a:off x="194553" y="291470"/>
            <a:ext cx="11760742"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Helvetica" panose="020B0604020202020204" pitchFamily="2" charset="0"/>
                <a:ea typeface="Calibri" panose="020F0502020204030204" pitchFamily="34" charset="0"/>
                <a:cs typeface="+mn-cs"/>
              </a:rPr>
              <a:t>Four Marketing Success Strategies That Will Grow Your Brand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Helvetica" panose="020B06040202020202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anose="020B0604020202020204" pitchFamily="2" charset="0"/>
                <a:ea typeface="+mn-ea"/>
                <a:cs typeface="+mn-cs"/>
              </a:rPr>
              <a:t>VAB's vast knowledge of the ever-evolving video ecosystem empowers marketers with analyses, insights and the confidence to create more effective and impactful marketing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panose="020B0604020202020204" pitchFamily="2" charset="0"/>
                <a:ea typeface="+mn-ea"/>
                <a:cs typeface="+mn-cs"/>
              </a:rPr>
              <a:t>This </a:t>
            </a:r>
            <a:r>
              <a:rPr kumimoji="0" lang="en-US" sz="20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4-part series </a:t>
            </a:r>
            <a:r>
              <a:rPr kumimoji="0" lang="en-US" sz="2000" b="1" i="0" u="none" strike="noStrike" kern="1200" cap="none" spc="0" normalizeH="0" baseline="0" noProof="0" dirty="0">
                <a:ln>
                  <a:noFill/>
                </a:ln>
                <a:solidFill>
                  <a:prstClr val="white"/>
                </a:solidFill>
                <a:effectLst/>
                <a:uLnTx/>
                <a:uFillTx/>
                <a:latin typeface="Helvetica" panose="020B0604020202020204" pitchFamily="2" charset="0"/>
                <a:ea typeface="+mn-ea"/>
                <a:cs typeface="+mn-cs"/>
              </a:rPr>
              <a:t>provides marketers with a set of strategies </a:t>
            </a:r>
            <a:br>
              <a:rPr kumimoji="0" lang="en-US" sz="2000" b="1" i="0" u="none" strike="noStrike" kern="1200" cap="none" spc="0" normalizeH="0" baseline="0" noProof="0" dirty="0">
                <a:ln>
                  <a:noFill/>
                </a:ln>
                <a:solidFill>
                  <a:prstClr val="white"/>
                </a:solidFill>
                <a:effectLst/>
                <a:uLnTx/>
                <a:uFillTx/>
                <a:latin typeface="Helvetica" panose="020B0604020202020204" pitchFamily="2" charset="0"/>
                <a:ea typeface="+mn-ea"/>
                <a:cs typeface="+mn-cs"/>
              </a:rPr>
            </a:br>
            <a:r>
              <a:rPr kumimoji="0" lang="en-US" sz="2000" b="1" i="0" u="none" strike="noStrike" kern="1200" cap="none" spc="0" normalizeH="0" baseline="0" noProof="0" dirty="0">
                <a:ln>
                  <a:noFill/>
                </a:ln>
                <a:solidFill>
                  <a:prstClr val="white"/>
                </a:solidFill>
                <a:effectLst/>
                <a:uLnTx/>
                <a:uFillTx/>
                <a:latin typeface="Helvetica" panose="020B0604020202020204" pitchFamily="2" charset="0"/>
                <a:ea typeface="+mn-ea"/>
                <a:cs typeface="+mn-cs"/>
              </a:rPr>
              <a:t>to create successful video campaigns in 2024 and beyond.</a:t>
            </a:r>
          </a:p>
        </p:txBody>
      </p:sp>
      <p:sp>
        <p:nvSpPr>
          <p:cNvPr id="5" name="TextBox 4">
            <a:extLst>
              <a:ext uri="{FF2B5EF4-FFF2-40B4-BE49-F238E27FC236}">
                <a16:creationId xmlns:a16="http://schemas.microsoft.com/office/drawing/2014/main" id="{C8AD2414-248F-0DAE-86C0-B2595EF68A68}"/>
              </a:ext>
            </a:extLst>
          </p:cNvPr>
          <p:cNvSpPr txBox="1"/>
          <p:nvPr/>
        </p:nvSpPr>
        <p:spPr>
          <a:xfrm>
            <a:off x="503714" y="6251713"/>
            <a:ext cx="11688286" cy="261610"/>
          </a:xfrm>
          <a:prstGeom prst="rect">
            <a:avLst/>
          </a:prstGeom>
          <a:noFill/>
        </p:spPr>
        <p:txBody>
          <a:bodyPr wrap="square" rtlCol="0">
            <a:spAutoFit/>
          </a:bodyPr>
          <a:lstStyle/>
          <a:p>
            <a:pPr algn="ctr"/>
            <a:r>
              <a:rPr lang="en-US" sz="1050" i="1">
                <a:solidFill>
                  <a:srgbClr val="ED3C8D"/>
                </a:solidFill>
                <a:latin typeface="Helvetica" panose="020B0403020202020204" pitchFamily="34" charset="0"/>
              </a:rPr>
              <a:t>Click report cover above to download the appropriate report</a:t>
            </a:r>
          </a:p>
        </p:txBody>
      </p:sp>
    </p:spTree>
    <p:extLst>
      <p:ext uri="{BB962C8B-B14F-4D97-AF65-F5344CB8AC3E}">
        <p14:creationId xmlns:p14="http://schemas.microsoft.com/office/powerpoint/2010/main" val="117479001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F44F0C-C1C2-A11B-0D1B-51014760430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4956562" cy="6858000"/>
          </a:xfrm>
          <a:prstGeom prst="rect">
            <a:avLst/>
          </a:prstGeom>
        </p:spPr>
      </p:pic>
      <p:pic>
        <p:nvPicPr>
          <p:cNvPr id="14" name="Picture 13">
            <a:extLst>
              <a:ext uri="{FF2B5EF4-FFF2-40B4-BE49-F238E27FC236}">
                <a16:creationId xmlns:a16="http://schemas.microsoft.com/office/drawing/2014/main" id="{CAF2214A-6794-3707-AB1B-E9761FA1AE2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EE4DFCF4-1702-B0FB-7967-B2260639A257}"/>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E8E7E9E5-B62F-A686-207D-B9EAAC281BDF}"/>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TextBox 3">
            <a:extLst>
              <a:ext uri="{FF2B5EF4-FFF2-40B4-BE49-F238E27FC236}">
                <a16:creationId xmlns:a16="http://schemas.microsoft.com/office/drawing/2014/main" id="{8645CD95-363D-A522-69B9-3B76F75D3F1A}"/>
              </a:ext>
            </a:extLst>
          </p:cNvPr>
          <p:cNvSpPr txBox="1"/>
          <p:nvPr/>
        </p:nvSpPr>
        <p:spPr>
          <a:xfrm>
            <a:off x="5083137" y="220769"/>
            <a:ext cx="60344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Marketing Success Strategy #4: Adopt Alternatives </a:t>
            </a:r>
            <a:endParaRPr kumimoji="0" lang="en-US" sz="2800" b="1" i="1" u="none" strike="noStrike" kern="1200" cap="none" spc="0" normalizeH="0" baseline="0" noProof="0" dirty="0">
              <a:ln>
                <a:noFill/>
              </a:ln>
              <a:solidFill>
                <a:srgbClr val="ED3C8D"/>
              </a:solidFill>
              <a:effectLst/>
              <a:uLnTx/>
              <a:uFillTx/>
              <a:latin typeface="Helvetica" panose="020B0604020202020204" pitchFamily="2" charset="0"/>
              <a:ea typeface="+mn-ea"/>
              <a:cs typeface="+mn-cs"/>
            </a:endParaRPr>
          </a:p>
        </p:txBody>
      </p:sp>
      <p:sp>
        <p:nvSpPr>
          <p:cNvPr id="2" name="TextBox 1">
            <a:extLst>
              <a:ext uri="{FF2B5EF4-FFF2-40B4-BE49-F238E27FC236}">
                <a16:creationId xmlns:a16="http://schemas.microsoft.com/office/drawing/2014/main" id="{E9198E9B-7B89-5712-BB12-EA3808AB677E}"/>
              </a:ext>
            </a:extLst>
          </p:cNvPr>
          <p:cNvSpPr txBox="1"/>
          <p:nvPr/>
        </p:nvSpPr>
        <p:spPr>
          <a:xfrm>
            <a:off x="5083137" y="1395645"/>
            <a:ext cx="6625656" cy="5078313"/>
          </a:xfrm>
          <a:prstGeom prst="rect">
            <a:avLst/>
          </a:prstGeom>
          <a:noFill/>
        </p:spPr>
        <p:txBody>
          <a:bodyPr wrap="square" lIns="91440" tIns="45720" rIns="91440" bIns="45720" rtlCol="0" anchor="t">
            <a:spAutoFit/>
          </a:bodyPr>
          <a:lstStyle/>
          <a:p>
            <a:pPr>
              <a:defRPr/>
            </a:pPr>
            <a:r>
              <a:rPr lang="en-US" b="1" i="0" u="none" strike="noStrike" dirty="0">
                <a:solidFill>
                  <a:srgbClr val="ED3C8D"/>
                </a:solidFill>
                <a:effectLst/>
                <a:latin typeface="Helvetica"/>
                <a:cs typeface="Helvetica"/>
              </a:rPr>
              <a:t>Why is this important?</a:t>
            </a:r>
            <a:r>
              <a:rPr lang="en-US" b="1" dirty="0">
                <a:solidFill>
                  <a:srgbClr val="ED3C8D"/>
                </a:solidFill>
                <a:latin typeface="Helvetica"/>
                <a:cs typeface="Helvetica"/>
              </a:rPr>
              <a:t> </a:t>
            </a:r>
            <a:endParaRPr lang="en-US" dirty="0">
              <a:solidFill>
                <a:srgbClr val="201A62"/>
              </a:solidFill>
              <a:latin typeface="Helvetica"/>
              <a:cs typeface="Calibri"/>
            </a:endParaRPr>
          </a:p>
          <a:p>
            <a:pPr>
              <a:defRPr/>
            </a:pPr>
            <a:endParaRPr lang="en-US" sz="400" dirty="0">
              <a:solidFill>
                <a:srgbClr val="201A62"/>
              </a:solidFill>
              <a:latin typeface="Helvetica" panose="020B0604020202020204" pitchFamily="2" charset="0"/>
              <a:ea typeface="Calibri" panose="020F0502020204030204" pitchFamily="34" charset="0"/>
              <a:cs typeface="Calibri" panose="020F0502020204030204" pitchFamily="34" charset="0"/>
            </a:endParaRPr>
          </a:p>
          <a:p>
            <a:pPr>
              <a:defRPr/>
            </a:pPr>
            <a:r>
              <a:rPr lang="en-US" sz="1600" dirty="0">
                <a:solidFill>
                  <a:srgbClr val="201A62"/>
                </a:solidFill>
                <a:latin typeface="Helvetica"/>
                <a:ea typeface="Calibri" panose="020F0502020204030204" pitchFamily="34" charset="0"/>
                <a:cs typeface="Calibri"/>
              </a:rPr>
              <a:t>Modern media consumption is constantly evolving with increasing opportunities, and challenges, for marketers to effectively reach their target audiences. </a:t>
            </a:r>
            <a:endParaRPr lang="en-US" sz="1600" dirty="0">
              <a:solidFill>
                <a:srgbClr val="201A62"/>
              </a:solidFill>
              <a:latin typeface="Helvetica" panose="020B0604020202020204" pitchFamily="2" charset="0"/>
              <a:ea typeface="Calibri" panose="020F0502020204030204" pitchFamily="34" charset="0"/>
              <a:cs typeface="Calibri" panose="020F0502020204030204" pitchFamily="34" charset="0"/>
            </a:endParaRPr>
          </a:p>
          <a:p>
            <a:pPr>
              <a:defRPr/>
            </a:pPr>
            <a:endParaRPr lang="en-US" sz="1600" dirty="0">
              <a:solidFill>
                <a:srgbClr val="201A62"/>
              </a:solidFill>
              <a:latin typeface="Helvetica" panose="020B0604020202020204" pitchFamily="2" charset="0"/>
              <a:ea typeface="Calibri" panose="020F0502020204030204" pitchFamily="34" charset="0"/>
              <a:cs typeface="Calibri" panose="020F0502020204030204" pitchFamily="34" charset="0"/>
            </a:endParaRPr>
          </a:p>
          <a:p>
            <a:pPr>
              <a:defRPr/>
            </a:pPr>
            <a:r>
              <a:rPr lang="en-US" sz="1600" dirty="0">
                <a:solidFill>
                  <a:srgbClr val="201A62"/>
                </a:solidFill>
                <a:latin typeface="Helvetica"/>
                <a:ea typeface="Calibri" panose="020F0502020204030204" pitchFamily="34" charset="0"/>
                <a:cs typeface="Calibri"/>
              </a:rPr>
              <a:t>Measurement solutions are advancing to accurately and holistically collect and report on consumer behaviors.</a:t>
            </a:r>
          </a:p>
          <a:p>
            <a:pPr>
              <a:defRPr/>
            </a:pPr>
            <a:endParaRPr lang="en-US" sz="1600" dirty="0">
              <a:solidFill>
                <a:srgbClr val="201A62"/>
              </a:solidFill>
              <a:latin typeface="Helvetica" panose="020B0604020202020204" pitchFamily="2" charset="0"/>
              <a:ea typeface="Calibri" panose="020F0502020204030204" pitchFamily="34" charset="0"/>
              <a:cs typeface="Calibri" panose="020F0502020204030204" pitchFamily="34" charset="0"/>
            </a:endParaRPr>
          </a:p>
          <a:p>
            <a:pPr>
              <a:defRPr/>
            </a:pPr>
            <a:r>
              <a:rPr lang="en-US" sz="1600" b="1" dirty="0">
                <a:solidFill>
                  <a:srgbClr val="201A62"/>
                </a:solidFill>
                <a:latin typeface="Helvetica"/>
                <a:ea typeface="Calibri" panose="020F0502020204030204" pitchFamily="34" charset="0"/>
                <a:cs typeface="Calibri"/>
              </a:rPr>
              <a:t>The way you plan, transact, measure and optimize should be reflective of the modern audience, </a:t>
            </a:r>
            <a:r>
              <a:rPr lang="en-US" sz="1600" dirty="0">
                <a:solidFill>
                  <a:srgbClr val="201A62"/>
                </a:solidFill>
                <a:latin typeface="Helvetica"/>
                <a:ea typeface="Calibri" panose="020F0502020204030204" pitchFamily="34" charset="0"/>
                <a:cs typeface="Calibri"/>
              </a:rPr>
              <a:t>which is key to future-proofing your marketing strategies. </a:t>
            </a:r>
            <a:endParaRPr lang="en-US" sz="1600" dirty="0">
              <a:solidFill>
                <a:srgbClr val="201A62"/>
              </a:solidFill>
              <a:latin typeface="Helvetica" panose="020B0604020202020204" pitchFamily="2" charset="0"/>
              <a:ea typeface="Calibri" panose="020F0502020204030204" pitchFamily="34" charset="0"/>
              <a:cs typeface="Calibri" panose="020F0502020204030204" pitchFamily="34" charset="0"/>
            </a:endParaRPr>
          </a:p>
          <a:p>
            <a:pPr>
              <a:defRPr/>
            </a:pPr>
            <a:endParaRPr lang="en-US" dirty="0">
              <a:solidFill>
                <a:srgbClr val="201A62"/>
              </a:solidFill>
              <a:latin typeface="Helvetica" panose="020B0604020202020204" pitchFamily="2" charset="0"/>
              <a:ea typeface="Calibri" panose="020F0502020204030204" pitchFamily="34" charset="0"/>
              <a:cs typeface="Calibri" panose="020F0502020204030204" pitchFamily="34" charset="0"/>
            </a:endParaRPr>
          </a:p>
          <a:p>
            <a:pPr>
              <a:defRPr/>
            </a:pPr>
            <a:r>
              <a:rPr lang="en-US" b="1" i="0" u="none" strike="noStrike" dirty="0">
                <a:solidFill>
                  <a:srgbClr val="ED3C8D"/>
                </a:solidFill>
                <a:effectLst/>
                <a:latin typeface="Helvetica"/>
                <a:cs typeface="Helvetica"/>
              </a:rPr>
              <a:t>Why does it matter in 2024?</a:t>
            </a:r>
            <a:endParaRPr lang="en-US" dirty="0">
              <a:solidFill>
                <a:srgbClr val="201A62"/>
              </a:solidFill>
              <a:latin typeface="Helvetica"/>
              <a:cs typeface="Helvetica"/>
            </a:endParaRPr>
          </a:p>
          <a:p>
            <a:pPr>
              <a:defRPr/>
            </a:pPr>
            <a:endParaRPr lang="en-US" sz="400" dirty="0">
              <a:solidFill>
                <a:srgbClr val="201A62"/>
              </a:solidFill>
              <a:latin typeface="Helvetica" panose="020B0604020202020204" pitchFamily="2" charset="0"/>
              <a:ea typeface="Calibri" panose="020F0502020204030204" pitchFamily="34" charset="0"/>
              <a:cs typeface="Calibri" panose="020F0502020204030204" pitchFamily="34" charset="0"/>
            </a:endParaRPr>
          </a:p>
          <a:p>
            <a:pPr>
              <a:defRPr/>
            </a:pPr>
            <a:r>
              <a:rPr lang="en-US" sz="1600" dirty="0">
                <a:solidFill>
                  <a:srgbClr val="201A62"/>
                </a:solidFill>
                <a:latin typeface="Helvetica"/>
                <a:ea typeface="Calibri" panose="020F0502020204030204" pitchFamily="34" charset="0"/>
                <a:cs typeface="Calibri"/>
              </a:rPr>
              <a:t>Increasing media fragmentation, economic headwinds and category competition require efficient spending and transparent measurement to empower data-driven campaign strategies.</a:t>
            </a:r>
          </a:p>
          <a:p>
            <a:pPr>
              <a:defRPr/>
            </a:pPr>
            <a:endParaRPr lang="en-US" sz="1600" dirty="0">
              <a:solidFill>
                <a:srgbClr val="201A62"/>
              </a:solidFill>
              <a:latin typeface="Helvetica" panose="020B0604020202020204" pitchFamily="2" charset="0"/>
              <a:ea typeface="Calibri" panose="020F0502020204030204" pitchFamily="34" charset="0"/>
              <a:cs typeface="Calibri" panose="020F0502020204030204" pitchFamily="34" charset="0"/>
            </a:endParaRPr>
          </a:p>
          <a:p>
            <a:pPr>
              <a:defRPr/>
            </a:pPr>
            <a:r>
              <a:rPr lang="en-US" sz="1600" b="1" dirty="0">
                <a:solidFill>
                  <a:srgbClr val="201A62"/>
                </a:solidFill>
                <a:latin typeface="Helvetica"/>
                <a:ea typeface="Calibri" panose="020F0502020204030204" pitchFamily="34" charset="0"/>
                <a:cs typeface="Calibri"/>
              </a:rPr>
              <a:t>Get the most out of your campaign dollars today and in the future </a:t>
            </a:r>
            <a:br>
              <a:rPr lang="en-US" sz="1600" b="1" dirty="0">
                <a:solidFill>
                  <a:srgbClr val="201A62"/>
                </a:solidFill>
                <a:latin typeface="Helvetica"/>
                <a:ea typeface="Calibri" panose="020F0502020204030204" pitchFamily="34" charset="0"/>
                <a:cs typeface="Calibri"/>
              </a:rPr>
            </a:br>
            <a:r>
              <a:rPr lang="en-US" sz="1600" b="1" dirty="0">
                <a:solidFill>
                  <a:srgbClr val="201A62"/>
                </a:solidFill>
                <a:latin typeface="Helvetica"/>
                <a:ea typeface="Calibri" panose="020F0502020204030204" pitchFamily="34" charset="0"/>
                <a:cs typeface="Calibri"/>
              </a:rPr>
              <a:t>by leveraging and embracing modern measurement solutions.</a:t>
            </a:r>
            <a:endParaRPr lang="en-US" b="1" dirty="0">
              <a:solidFill>
                <a:srgbClr val="201A62"/>
              </a:solidFill>
              <a:latin typeface="Helvetica"/>
              <a:ea typeface="Calibri" panose="020F0502020204030204" pitchFamily="34" charset="0"/>
              <a:cs typeface="Calibri"/>
            </a:endParaRPr>
          </a:p>
        </p:txBody>
      </p:sp>
      <p:pic>
        <p:nvPicPr>
          <p:cNvPr id="3" name="Picture 2">
            <a:extLst>
              <a:ext uri="{FF2B5EF4-FFF2-40B4-BE49-F238E27FC236}">
                <a16:creationId xmlns:a16="http://schemas.microsoft.com/office/drawing/2014/main" id="{126A9E65-F2F7-0DCF-C47E-B41B7392C3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59190" y="0"/>
            <a:ext cx="1532810" cy="892552"/>
          </a:xfrm>
          <a:prstGeom prst="rect">
            <a:avLst/>
          </a:prstGeom>
        </p:spPr>
      </p:pic>
    </p:spTree>
    <p:extLst>
      <p:ext uri="{BB962C8B-B14F-4D97-AF65-F5344CB8AC3E}">
        <p14:creationId xmlns:p14="http://schemas.microsoft.com/office/powerpoint/2010/main" val="254313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461166-0469-796D-0219-F0D2146E34CC}"/>
              </a:ext>
            </a:extLst>
          </p:cNvPr>
          <p:cNvSpPr>
            <a:spLocks/>
          </p:cNvSpPr>
          <p:nvPr/>
        </p:nvSpPr>
        <p:spPr>
          <a:xfrm>
            <a:off x="-1180" y="1686330"/>
            <a:ext cx="5250571" cy="398521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7C4E2CE-2433-B79C-8F56-54B149D750D2}"/>
              </a:ext>
            </a:extLst>
          </p:cNvPr>
          <p:cNvSpPr/>
          <p:nvPr/>
        </p:nvSpPr>
        <p:spPr>
          <a:xfrm>
            <a:off x="5246703" y="1686330"/>
            <a:ext cx="6945591" cy="3985213"/>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B23A1E0-0B0F-4C99-664D-1387C78FF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015C6F40-F4E1-0A36-9CD2-56D9D9D970B2}"/>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EC06D60C-F71B-B8DF-AF0E-8895515ADC49}"/>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Google Shape;625;p30">
            <a:extLst>
              <a:ext uri="{FF2B5EF4-FFF2-40B4-BE49-F238E27FC236}">
                <a16:creationId xmlns:a16="http://schemas.microsoft.com/office/drawing/2014/main" id="{941B2E0B-59B9-B81B-5DC7-DCAFE199AEA4}"/>
              </a:ext>
            </a:extLst>
          </p:cNvPr>
          <p:cNvSpPr txBox="1"/>
          <p:nvPr/>
        </p:nvSpPr>
        <p:spPr>
          <a:xfrm>
            <a:off x="26264" y="1859196"/>
            <a:ext cx="5195682" cy="49240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Arial"/>
                <a:cs typeface="Arial"/>
                <a:sym typeface="Arial"/>
              </a:rPr>
              <a:t>‘Currency’ Used for Audience-Based TV Buys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Arial"/>
                <a:sym typeface="Arial"/>
              </a:rPr>
              <a:t>% of respondents using ABB</a:t>
            </a:r>
            <a:endParaRPr kumimoji="0"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5" name="Google Shape;626;p30">
            <a:extLst>
              <a:ext uri="{FF2B5EF4-FFF2-40B4-BE49-F238E27FC236}">
                <a16:creationId xmlns:a16="http://schemas.microsoft.com/office/drawing/2014/main" id="{4CB63931-21D1-FE89-A234-576B578F9C3B}"/>
              </a:ext>
            </a:extLst>
          </p:cNvPr>
          <p:cNvGraphicFramePr/>
          <p:nvPr/>
        </p:nvGraphicFramePr>
        <p:xfrm>
          <a:off x="230244" y="2383881"/>
          <a:ext cx="4787723" cy="2986286"/>
        </p:xfrm>
        <a:graphic>
          <a:graphicData uri="http://schemas.openxmlformats.org/drawingml/2006/chart">
            <c:chart xmlns:c="http://schemas.openxmlformats.org/drawingml/2006/chart" xmlns:r="http://schemas.openxmlformats.org/officeDocument/2006/relationships" r:id="rId4"/>
          </a:graphicData>
        </a:graphic>
      </p:graphicFrame>
      <p:sp>
        <p:nvSpPr>
          <p:cNvPr id="6" name="Google Shape;627;p30">
            <a:extLst>
              <a:ext uri="{FF2B5EF4-FFF2-40B4-BE49-F238E27FC236}">
                <a16:creationId xmlns:a16="http://schemas.microsoft.com/office/drawing/2014/main" id="{E11AF9C3-7AC2-F034-311F-4713F7349DC5}"/>
              </a:ext>
            </a:extLst>
          </p:cNvPr>
          <p:cNvSpPr txBox="1"/>
          <p:nvPr/>
        </p:nvSpPr>
        <p:spPr>
          <a:xfrm>
            <a:off x="5464966" y="1785086"/>
            <a:ext cx="6496790" cy="7694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Arial"/>
                <a:cs typeface="Arial"/>
                <a:sym typeface="Arial"/>
              </a:rPr>
              <a:t>Alternate ‘Currency’ Used for Audience-Based TV Campaigns*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Arial"/>
                <a:sym typeface="Arial"/>
              </a:rPr>
              <a:t>% of respondents using alternate ‘currency’ sources</a:t>
            </a: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graphicFrame>
        <p:nvGraphicFramePr>
          <p:cNvPr id="7" name="Google Shape;628;p30">
            <a:extLst>
              <a:ext uri="{FF2B5EF4-FFF2-40B4-BE49-F238E27FC236}">
                <a16:creationId xmlns:a16="http://schemas.microsoft.com/office/drawing/2014/main" id="{E9B4C3A6-84C5-C19D-2617-DD9ED0C0552C}"/>
              </a:ext>
            </a:extLst>
          </p:cNvPr>
          <p:cNvGraphicFramePr/>
          <p:nvPr/>
        </p:nvGraphicFramePr>
        <p:xfrm>
          <a:off x="6096001" y="2228284"/>
          <a:ext cx="5740400" cy="336987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EF6DA104-F40C-7379-291E-DD945C77BA47}"/>
              </a:ext>
            </a:extLst>
          </p:cNvPr>
          <p:cNvSpPr txBox="1"/>
          <p:nvPr/>
        </p:nvSpPr>
        <p:spPr>
          <a:xfrm>
            <a:off x="472838" y="5942110"/>
            <a:ext cx="116976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Spectrum Reach / Advertiser Perceptions ‘Audience-Based Buying Survey,’ February 2023, fielded January 11 – 27, 2023 (n=210). Survey base: Advertising decision-makers who are involved in buying or planning digital video, cable / broadcast TV, or advanced TV.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Q240. Which of the following best describes how you’re transacting on your audience-based TV buys? Base = Audience-Based Buying is a Key Part/Small Part/Testing Phase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(n=190)</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*Q240b. Which of the following alternate ‘currency’ sources is your [company/main client] using for audience-based TV campaigns? Base = ‘Using Alternate or Nielsen currency for audience-based TV campaigns’ (n=147). </a:t>
            </a:r>
            <a:r>
              <a:rPr kumimoji="0" lang="en-US" sz="8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marketer’s guide </a:t>
            </a:r>
            <a:r>
              <a:rPr kumimoji="0" lang="en-US" sz="800" b="1" i="1"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6">
                  <a:extLst>
                    <a:ext uri="{A12FA001-AC4F-418D-AE19-62706E023703}">
                      <ahyp:hlinkClr xmlns:ahyp="http://schemas.microsoft.com/office/drawing/2018/hyperlinkcolor" val="tx"/>
                    </a:ext>
                  </a:extLst>
                </a:hlinkClick>
              </a:rPr>
              <a:t>‘</a:t>
            </a:r>
            <a:r>
              <a:rPr lang="en-US" sz="800" b="1" i="1">
                <a:solidFill>
                  <a:srgbClr val="ED3C8D"/>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Unlocking Brand Growth with Audience-Based Buying’</a:t>
            </a:r>
            <a:r>
              <a:rPr kumimoji="0" lang="en-US" sz="8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to learn more</a:t>
            </a:r>
            <a:r>
              <a:rPr kumimoji="0" lang="en-US" sz="800" b="1"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r>
              <a:rPr kumimoji="0" lang="en-US" sz="800" b="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endPar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 name="Rectangle 3">
            <a:extLst>
              <a:ext uri="{FF2B5EF4-FFF2-40B4-BE49-F238E27FC236}">
                <a16:creationId xmlns:a16="http://schemas.microsoft.com/office/drawing/2014/main" id="{315136B4-3666-C82D-472E-5F8E63D27AAC}"/>
              </a:ext>
            </a:extLst>
          </p:cNvPr>
          <p:cNvSpPr/>
          <p:nvPr/>
        </p:nvSpPr>
        <p:spPr>
          <a:xfrm>
            <a:off x="173620" y="377424"/>
            <a:ext cx="12018380" cy="892552"/>
          </a:xfrm>
          <a:prstGeom prst="rect">
            <a:avLst/>
          </a:prstGeom>
        </p:spPr>
        <p:txBody>
          <a:bodyPr wrap="square">
            <a:spAutoFit/>
          </a:bodyPr>
          <a:lstStyle/>
          <a:p>
            <a:pPr>
              <a:defRPr/>
            </a:pPr>
            <a:r>
              <a:rPr lang="en-US" sz="2600" b="1">
                <a:solidFill>
                  <a:srgbClr val="002060"/>
                </a:solidFill>
                <a:latin typeface="Helvetica" pitchFamily="2" charset="0"/>
              </a:rPr>
              <a:t>Marketers have the power to choose the alternative currencies that best meet their evolving business goals to set them up for future success </a:t>
            </a:r>
          </a:p>
        </p:txBody>
      </p:sp>
    </p:spTree>
    <p:extLst>
      <p:ext uri="{BB962C8B-B14F-4D97-AF65-F5344CB8AC3E}">
        <p14:creationId xmlns:p14="http://schemas.microsoft.com/office/powerpoint/2010/main" val="273007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D0E525-5D7F-2663-078F-43689CC4B934}"/>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 name="Rectangle 1">
            <a:extLst>
              <a:ext uri="{FF2B5EF4-FFF2-40B4-BE49-F238E27FC236}">
                <a16:creationId xmlns:a16="http://schemas.microsoft.com/office/drawing/2014/main" id="{603ED86E-6814-F759-A40E-E11F75A0B382}"/>
              </a:ext>
            </a:extLst>
          </p:cNvPr>
          <p:cNvSpPr/>
          <p:nvPr/>
        </p:nvSpPr>
        <p:spPr>
          <a:xfrm>
            <a:off x="224696" y="2245360"/>
            <a:ext cx="2551226" cy="38652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4EDE29A-5517-D80B-DE52-1E863DC44C7A}"/>
              </a:ext>
            </a:extLst>
          </p:cNvPr>
          <p:cNvSpPr/>
          <p:nvPr/>
        </p:nvSpPr>
        <p:spPr>
          <a:xfrm>
            <a:off x="3288490" y="2245360"/>
            <a:ext cx="2551226" cy="38652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7C49E6-46F5-13CF-6D00-570106DFBBC7}"/>
              </a:ext>
            </a:extLst>
          </p:cNvPr>
          <p:cNvSpPr/>
          <p:nvPr/>
        </p:nvSpPr>
        <p:spPr>
          <a:xfrm>
            <a:off x="6352284" y="2245360"/>
            <a:ext cx="2551226" cy="38652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76130B-8114-FD9E-6AFB-3B1F83D9921F}"/>
              </a:ext>
            </a:extLst>
          </p:cNvPr>
          <p:cNvSpPr/>
          <p:nvPr/>
        </p:nvSpPr>
        <p:spPr>
          <a:xfrm>
            <a:off x="9416078" y="2245360"/>
            <a:ext cx="2551226" cy="38652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57BBED-5AF3-B876-BDDF-F00744AC45BC}"/>
              </a:ext>
            </a:extLst>
          </p:cNvPr>
          <p:cNvSpPr txBox="1"/>
          <p:nvPr/>
        </p:nvSpPr>
        <p:spPr>
          <a:xfrm>
            <a:off x="224696" y="3802305"/>
            <a:ext cx="2551225" cy="2031325"/>
          </a:xfrm>
          <a:prstGeom prst="rect">
            <a:avLst/>
          </a:prstGeom>
          <a:noFill/>
        </p:spPr>
        <p:txBody>
          <a:bodyPr wrap="square">
            <a:spAutoFit/>
          </a:bodyPr>
          <a:lstStyle/>
          <a:p>
            <a:pPr marR="0" lvl="0" algn="ctr">
              <a:spcBef>
                <a:spcPts val="0"/>
              </a:spcBef>
              <a:spcAft>
                <a:spcPts val="800"/>
              </a:spcAft>
            </a:pPr>
            <a:r>
              <a:rPr lang="en-US">
                <a:effectLst/>
                <a:ea typeface="Calibri" panose="020F0502020204030204" pitchFamily="34" charset="0"/>
                <a:cs typeface="Helvetica" panose="020B0604020202020204" pitchFamily="34" charset="0"/>
              </a:rPr>
              <a:t>The cornerstone of measurement is the data source(s) themselves and they </a:t>
            </a:r>
            <a:r>
              <a:rPr lang="en-US" b="1">
                <a:solidFill>
                  <a:srgbClr val="ED3C8D"/>
                </a:solidFill>
                <a:effectLst/>
                <a:ea typeface="Calibri" panose="020F0502020204030204" pitchFamily="34" charset="0"/>
                <a:cs typeface="Helvetica" panose="020B0604020202020204" pitchFamily="34" charset="0"/>
              </a:rPr>
              <a:t>should reflect modern viewing behaviors</a:t>
            </a:r>
            <a:r>
              <a:rPr lang="en-US">
                <a:effectLst/>
                <a:ea typeface="Calibri" panose="020F0502020204030204" pitchFamily="34" charset="0"/>
                <a:cs typeface="Helvetica" panose="020B0604020202020204" pitchFamily="34" charset="0"/>
              </a:rPr>
              <a:t>.</a:t>
            </a:r>
          </a:p>
        </p:txBody>
      </p:sp>
      <p:sp>
        <p:nvSpPr>
          <p:cNvPr id="15" name="TextBox 14">
            <a:extLst>
              <a:ext uri="{FF2B5EF4-FFF2-40B4-BE49-F238E27FC236}">
                <a16:creationId xmlns:a16="http://schemas.microsoft.com/office/drawing/2014/main" id="{4C1BC5F4-0E06-B3F6-BFB4-0797176659E2}"/>
              </a:ext>
            </a:extLst>
          </p:cNvPr>
          <p:cNvSpPr txBox="1"/>
          <p:nvPr/>
        </p:nvSpPr>
        <p:spPr>
          <a:xfrm>
            <a:off x="3288490" y="3802305"/>
            <a:ext cx="2551226" cy="2308324"/>
          </a:xfrm>
          <a:prstGeom prst="rect">
            <a:avLst/>
          </a:prstGeom>
          <a:noFill/>
        </p:spPr>
        <p:txBody>
          <a:bodyPr wrap="square">
            <a:spAutoFit/>
          </a:bodyPr>
          <a:lstStyle/>
          <a:p>
            <a:pPr marR="0" lvl="0" algn="ctr">
              <a:spcBef>
                <a:spcPts val="0"/>
              </a:spcBef>
              <a:spcAft>
                <a:spcPts val="800"/>
              </a:spcAft>
            </a:pPr>
            <a:r>
              <a:rPr lang="en-US">
                <a:effectLst/>
                <a:ea typeface="Calibri" panose="020F0502020204030204" pitchFamily="34" charset="0"/>
                <a:cs typeface="Helvetica" panose="020B0604020202020204" pitchFamily="34" charset="0"/>
              </a:rPr>
              <a:t>Viewership and audience data </a:t>
            </a:r>
            <a:r>
              <a:rPr lang="en-US" b="1">
                <a:solidFill>
                  <a:srgbClr val="ED3C8D"/>
                </a:solidFill>
                <a:effectLst/>
                <a:ea typeface="Calibri" panose="020F0502020204030204" pitchFamily="34" charset="0"/>
                <a:cs typeface="Helvetica" panose="020B0604020202020204" pitchFamily="34" charset="0"/>
              </a:rPr>
              <a:t>collected / stored properly from a representative source </a:t>
            </a:r>
            <a:r>
              <a:rPr lang="en-US">
                <a:effectLst/>
                <a:ea typeface="Calibri" panose="020F0502020204030204" pitchFamily="34" charset="0"/>
                <a:cs typeface="Helvetica" panose="020B0604020202020204" pitchFamily="34" charset="0"/>
              </a:rPr>
              <a:t>increases the likelihood of accurate measurement.</a:t>
            </a:r>
          </a:p>
        </p:txBody>
      </p:sp>
      <p:sp>
        <p:nvSpPr>
          <p:cNvPr id="17" name="TextBox 16">
            <a:extLst>
              <a:ext uri="{FF2B5EF4-FFF2-40B4-BE49-F238E27FC236}">
                <a16:creationId xmlns:a16="http://schemas.microsoft.com/office/drawing/2014/main" id="{CF7F91B8-F93C-B4DF-5389-1973946936DE}"/>
              </a:ext>
            </a:extLst>
          </p:cNvPr>
          <p:cNvSpPr txBox="1"/>
          <p:nvPr/>
        </p:nvSpPr>
        <p:spPr>
          <a:xfrm>
            <a:off x="6352284" y="3802305"/>
            <a:ext cx="2551226" cy="2308324"/>
          </a:xfrm>
          <a:prstGeom prst="rect">
            <a:avLst/>
          </a:prstGeom>
          <a:noFill/>
        </p:spPr>
        <p:txBody>
          <a:bodyPr wrap="square">
            <a:spAutoFit/>
          </a:bodyPr>
          <a:lstStyle/>
          <a:p>
            <a:pPr marR="0" lvl="0" algn="ctr">
              <a:spcBef>
                <a:spcPts val="0"/>
              </a:spcBef>
              <a:spcAft>
                <a:spcPts val="800"/>
              </a:spcAft>
            </a:pPr>
            <a:r>
              <a:rPr lang="en-US">
                <a:effectLst/>
                <a:ea typeface="Calibri" panose="020F0502020204030204" pitchFamily="34" charset="0"/>
                <a:cs typeface="Helvetica" panose="020B0604020202020204" pitchFamily="34" charset="0"/>
              </a:rPr>
              <a:t>Many measurement providers take a multi-method approach</a:t>
            </a:r>
            <a:r>
              <a:rPr lang="en-US">
                <a:ea typeface="Calibri" panose="020F0502020204030204" pitchFamily="34" charset="0"/>
                <a:cs typeface="Helvetica" panose="020B0604020202020204" pitchFamily="34" charset="0"/>
              </a:rPr>
              <a:t>. </a:t>
            </a:r>
            <a:br>
              <a:rPr lang="en-US">
                <a:ea typeface="Calibri" panose="020F0502020204030204" pitchFamily="34" charset="0"/>
                <a:cs typeface="Helvetica" panose="020B0604020202020204" pitchFamily="34" charset="0"/>
              </a:rPr>
            </a:br>
            <a:r>
              <a:rPr lang="en-US">
                <a:ea typeface="Calibri" panose="020F0502020204030204" pitchFamily="34" charset="0"/>
                <a:cs typeface="Helvetica" panose="020B0604020202020204" pitchFamily="34" charset="0"/>
              </a:rPr>
              <a:t>It</a:t>
            </a:r>
            <a:r>
              <a:rPr lang="en-US">
                <a:effectLst/>
                <a:ea typeface="Calibri" panose="020F0502020204030204" pitchFamily="34" charset="0"/>
                <a:cs typeface="Helvetica" panose="020B0604020202020204" pitchFamily="34" charset="0"/>
              </a:rPr>
              <a:t> is important to </a:t>
            </a:r>
            <a:r>
              <a:rPr lang="en-US" b="1">
                <a:solidFill>
                  <a:srgbClr val="ED3C8D"/>
                </a:solidFill>
                <a:effectLst/>
                <a:ea typeface="Calibri" panose="020F0502020204030204" pitchFamily="34" charset="0"/>
                <a:cs typeface="Helvetica" panose="020B0604020202020204" pitchFamily="34" charset="0"/>
              </a:rPr>
              <a:t>consider how the differences in data collection</a:t>
            </a:r>
            <a:r>
              <a:rPr lang="en-US">
                <a:effectLst/>
                <a:ea typeface="Calibri" panose="020F0502020204030204" pitchFamily="34" charset="0"/>
                <a:cs typeface="Helvetica" panose="020B0604020202020204" pitchFamily="34" charset="0"/>
              </a:rPr>
              <a:t> can impact the results you see.</a:t>
            </a:r>
          </a:p>
        </p:txBody>
      </p:sp>
      <p:sp>
        <p:nvSpPr>
          <p:cNvPr id="19" name="TextBox 18">
            <a:extLst>
              <a:ext uri="{FF2B5EF4-FFF2-40B4-BE49-F238E27FC236}">
                <a16:creationId xmlns:a16="http://schemas.microsoft.com/office/drawing/2014/main" id="{3809B636-EB82-4282-E050-D4D2B8F7F0AA}"/>
              </a:ext>
            </a:extLst>
          </p:cNvPr>
          <p:cNvSpPr txBox="1"/>
          <p:nvPr/>
        </p:nvSpPr>
        <p:spPr>
          <a:xfrm>
            <a:off x="9416078" y="3802305"/>
            <a:ext cx="2551225" cy="1477328"/>
          </a:xfrm>
          <a:prstGeom prst="rect">
            <a:avLst/>
          </a:prstGeom>
          <a:noFill/>
        </p:spPr>
        <p:txBody>
          <a:bodyPr wrap="square">
            <a:spAutoFit/>
          </a:bodyPr>
          <a:lstStyle/>
          <a:p>
            <a:pPr marR="0" lvl="0" algn="ctr">
              <a:spcBef>
                <a:spcPts val="0"/>
              </a:spcBef>
              <a:spcAft>
                <a:spcPts val="800"/>
              </a:spcAft>
            </a:pPr>
            <a:r>
              <a:rPr lang="en-US" b="1">
                <a:solidFill>
                  <a:srgbClr val="ED3C8D"/>
                </a:solidFill>
                <a:effectLst/>
                <a:ea typeface="Calibri" panose="020F0502020204030204" pitchFamily="34" charset="0"/>
                <a:cs typeface="Helvetica" panose="020B0604020202020204" pitchFamily="34" charset="0"/>
              </a:rPr>
              <a:t>Transparency is paramount </a:t>
            </a:r>
            <a:r>
              <a:rPr lang="en-US">
                <a:effectLst/>
                <a:ea typeface="Calibri" panose="020F0502020204030204" pitchFamily="34" charset="0"/>
                <a:cs typeface="Helvetica" panose="020B0604020202020204" pitchFamily="34" charset="0"/>
              </a:rPr>
              <a:t>and measurement partners should be forthcoming in their methods.</a:t>
            </a:r>
          </a:p>
        </p:txBody>
      </p:sp>
      <p:pic>
        <p:nvPicPr>
          <p:cNvPr id="8" name="Picture 7">
            <a:extLst>
              <a:ext uri="{FF2B5EF4-FFF2-40B4-BE49-F238E27FC236}">
                <a16:creationId xmlns:a16="http://schemas.microsoft.com/office/drawing/2014/main" id="{2DBABF66-6EBD-4BB0-777C-0A7D310063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12032469-34D4-67CC-405A-97A441CBB6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408093D4-7891-54E6-A8C3-910604F354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4" name="Picture 13" descr="A pink brick wall with blue lines&#10;&#10;Description automatically generated">
            <a:extLst>
              <a:ext uri="{FF2B5EF4-FFF2-40B4-BE49-F238E27FC236}">
                <a16:creationId xmlns:a16="http://schemas.microsoft.com/office/drawing/2014/main" id="{02B08115-0CC9-826A-946A-EAF00F0C22B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23410" y="2575167"/>
            <a:ext cx="953795" cy="953795"/>
          </a:xfrm>
          <a:prstGeom prst="rect">
            <a:avLst/>
          </a:prstGeom>
        </p:spPr>
      </p:pic>
      <p:pic>
        <p:nvPicPr>
          <p:cNvPr id="18" name="Picture 17" descr="A blue fingerprint on a black background&#10;&#10;Description automatically generated">
            <a:extLst>
              <a:ext uri="{FF2B5EF4-FFF2-40B4-BE49-F238E27FC236}">
                <a16:creationId xmlns:a16="http://schemas.microsoft.com/office/drawing/2014/main" id="{C02CEE23-73C3-1964-2D77-ED1A7F3EDC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036761" y="2524723"/>
            <a:ext cx="1054683" cy="1054683"/>
          </a:xfrm>
          <a:prstGeom prst="rect">
            <a:avLst/>
          </a:prstGeom>
        </p:spPr>
      </p:pic>
      <p:pic>
        <p:nvPicPr>
          <p:cNvPr id="21" name="Picture 20" descr="A blue and orange magnifying glass&#10;&#10;Description automatically generated">
            <a:extLst>
              <a:ext uri="{FF2B5EF4-FFF2-40B4-BE49-F238E27FC236}">
                <a16:creationId xmlns:a16="http://schemas.microsoft.com/office/drawing/2014/main" id="{260F44D7-69FE-9755-D9AD-C61064C12E7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100555" y="2524723"/>
            <a:ext cx="1054683" cy="1054683"/>
          </a:xfrm>
          <a:prstGeom prst="rect">
            <a:avLst/>
          </a:prstGeom>
        </p:spPr>
      </p:pic>
      <p:pic>
        <p:nvPicPr>
          <p:cNvPr id="24" name="Picture 23" descr="A mountain with clouds and grass&#10;&#10;Description automatically generated">
            <a:extLst>
              <a:ext uri="{FF2B5EF4-FFF2-40B4-BE49-F238E27FC236}">
                <a16:creationId xmlns:a16="http://schemas.microsoft.com/office/drawing/2014/main" id="{90067D1A-4DD4-D9AB-FA43-2B63CE3DB149}"/>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145656" y="2506030"/>
            <a:ext cx="1092068" cy="1092068"/>
          </a:xfrm>
          <a:prstGeom prst="rect">
            <a:avLst/>
          </a:prstGeom>
        </p:spPr>
      </p:pic>
      <p:sp>
        <p:nvSpPr>
          <p:cNvPr id="28" name="TextBox 27">
            <a:extLst>
              <a:ext uri="{FF2B5EF4-FFF2-40B4-BE49-F238E27FC236}">
                <a16:creationId xmlns:a16="http://schemas.microsoft.com/office/drawing/2014/main" id="{767C098B-A9D0-E474-ABBF-0FFE9FB89BC5}"/>
              </a:ext>
            </a:extLst>
          </p:cNvPr>
          <p:cNvSpPr txBox="1"/>
          <p:nvPr/>
        </p:nvSpPr>
        <p:spPr>
          <a:xfrm>
            <a:off x="483207" y="6291580"/>
            <a:ext cx="116872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lang="en-US" sz="1000" b="1" i="1">
                <a:solidFill>
                  <a:schemeClr val="accent1"/>
                </a:solidFill>
                <a:latin typeface="Helvetica" panose="020B060402020202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‘What’s the Deal with Data Viewership Collection?’</a:t>
            </a:r>
            <a:r>
              <a:rPr lang="en-US" sz="1000" b="1" i="1">
                <a:solidFill>
                  <a:srgbClr val="ED3C8D"/>
                </a:solidFill>
                <a:latin typeface="Helvetica" panose="020B0604020202020204" pitchFamily="34" charset="0"/>
                <a:cs typeface="Helvetica" panose="020B0604020202020204" pitchFamily="34" charset="0"/>
              </a:rPr>
              <a:t> </a:t>
            </a: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p>
        </p:txBody>
      </p:sp>
      <p:sp>
        <p:nvSpPr>
          <p:cNvPr id="11" name="Rectangle 10">
            <a:extLst>
              <a:ext uri="{FF2B5EF4-FFF2-40B4-BE49-F238E27FC236}">
                <a16:creationId xmlns:a16="http://schemas.microsoft.com/office/drawing/2014/main" id="{25EDAA35-9142-3525-4E23-18109BA4EDA5}"/>
              </a:ext>
            </a:extLst>
          </p:cNvPr>
          <p:cNvSpPr/>
          <p:nvPr/>
        </p:nvSpPr>
        <p:spPr>
          <a:xfrm>
            <a:off x="224696" y="333608"/>
            <a:ext cx="12018380" cy="892552"/>
          </a:xfrm>
          <a:prstGeom prst="rect">
            <a:avLst/>
          </a:prstGeom>
        </p:spPr>
        <p:txBody>
          <a:bodyPr wrap="square">
            <a:spAutoFit/>
          </a:bodyPr>
          <a:lstStyle/>
          <a:p>
            <a:pPr>
              <a:spcAft>
                <a:spcPts val="800"/>
              </a:spcAft>
            </a:pPr>
            <a:r>
              <a:rPr lang="en-US" sz="2600" b="1">
                <a:solidFill>
                  <a:srgbClr val="002060"/>
                </a:solidFill>
                <a:latin typeface="+mj-lt"/>
              </a:rPr>
              <a:t>Viewership data collection is the foundation of modern </a:t>
            </a:r>
            <a:r>
              <a:rPr lang="en-US" sz="2600" b="1">
                <a:latin typeface="+mj-lt"/>
              </a:rPr>
              <a:t>audience </a:t>
            </a:r>
            <a:r>
              <a:rPr lang="en-US" sz="2600" b="1">
                <a:solidFill>
                  <a:srgbClr val="002060"/>
                </a:solidFill>
                <a:latin typeface="+mj-lt"/>
              </a:rPr>
              <a:t>measurement and currency</a:t>
            </a:r>
          </a:p>
        </p:txBody>
      </p:sp>
      <p:sp>
        <p:nvSpPr>
          <p:cNvPr id="16" name="TextBox 15">
            <a:extLst>
              <a:ext uri="{FF2B5EF4-FFF2-40B4-BE49-F238E27FC236}">
                <a16:creationId xmlns:a16="http://schemas.microsoft.com/office/drawing/2014/main" id="{5EA12070-D314-8D72-2C7C-94AF0AB18B5E}"/>
              </a:ext>
            </a:extLst>
          </p:cNvPr>
          <p:cNvSpPr txBox="1"/>
          <p:nvPr/>
        </p:nvSpPr>
        <p:spPr>
          <a:xfrm>
            <a:off x="-1" y="1802771"/>
            <a:ext cx="12185709" cy="338554"/>
          </a:xfrm>
          <a:prstGeom prst="rect">
            <a:avLst/>
          </a:prstGeom>
          <a:noFill/>
        </p:spPr>
        <p:txBody>
          <a:bodyPr wrap="square" lIns="91440" tIns="45720" rIns="91440" bIns="45720" anchor="t">
            <a:spAutoFit/>
          </a:bodyPr>
          <a:lstStyle/>
          <a:p>
            <a:pPr algn="ctr">
              <a:defRPr/>
            </a:pPr>
            <a:r>
              <a:rPr lang="en-US" sz="1600" b="1" u="sng">
                <a:latin typeface="Helvetica"/>
                <a:cs typeface="Helvetica"/>
              </a:rPr>
              <a:t>Why Viewership Data Collection is Important</a:t>
            </a:r>
          </a:p>
        </p:txBody>
      </p:sp>
    </p:spTree>
    <p:extLst>
      <p:ext uri="{BB962C8B-B14F-4D97-AF65-F5344CB8AC3E}">
        <p14:creationId xmlns:p14="http://schemas.microsoft.com/office/powerpoint/2010/main" val="146626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49AC0DD-9ADD-2DC9-2119-31D4B83FF2DB}"/>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 name="Rectangle 1">
            <a:extLst>
              <a:ext uri="{FF2B5EF4-FFF2-40B4-BE49-F238E27FC236}">
                <a16:creationId xmlns:a16="http://schemas.microsoft.com/office/drawing/2014/main" id="{E6533761-5266-D7D8-C7A6-9D38E02D8C7B}"/>
              </a:ext>
            </a:extLst>
          </p:cNvPr>
          <p:cNvSpPr/>
          <p:nvPr/>
        </p:nvSpPr>
        <p:spPr>
          <a:xfrm>
            <a:off x="43771" y="2140943"/>
            <a:ext cx="2346891" cy="41036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0118511-D7E7-9984-C553-8420F70CCC3F}"/>
              </a:ext>
            </a:extLst>
          </p:cNvPr>
          <p:cNvSpPr/>
          <p:nvPr/>
        </p:nvSpPr>
        <p:spPr>
          <a:xfrm>
            <a:off x="2483097" y="2140943"/>
            <a:ext cx="2346891" cy="41036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CBB515-0CC2-71B2-9663-714CFD51A81F}"/>
              </a:ext>
            </a:extLst>
          </p:cNvPr>
          <p:cNvSpPr/>
          <p:nvPr/>
        </p:nvSpPr>
        <p:spPr>
          <a:xfrm>
            <a:off x="4922423" y="2140943"/>
            <a:ext cx="2346891" cy="41036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E4D4C7-B838-5CD5-F034-072B2720165B}"/>
              </a:ext>
            </a:extLst>
          </p:cNvPr>
          <p:cNvSpPr/>
          <p:nvPr/>
        </p:nvSpPr>
        <p:spPr>
          <a:xfrm>
            <a:off x="7361749" y="2140943"/>
            <a:ext cx="2346891" cy="41036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AC4E2C-C4D9-AAAB-D2BF-80C9EA6BA119}"/>
              </a:ext>
            </a:extLst>
          </p:cNvPr>
          <p:cNvSpPr/>
          <p:nvPr/>
        </p:nvSpPr>
        <p:spPr>
          <a:xfrm>
            <a:off x="9801075" y="2140943"/>
            <a:ext cx="2346891" cy="41036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17D0CD-FAB7-D816-C535-34897050969A}"/>
              </a:ext>
            </a:extLst>
          </p:cNvPr>
          <p:cNvSpPr txBox="1"/>
          <p:nvPr/>
        </p:nvSpPr>
        <p:spPr>
          <a:xfrm>
            <a:off x="52824" y="2955086"/>
            <a:ext cx="2330713" cy="369332"/>
          </a:xfrm>
          <a:prstGeom prst="rect">
            <a:avLst/>
          </a:prstGeom>
          <a:noFill/>
        </p:spPr>
        <p:txBody>
          <a:bodyPr wrap="square">
            <a:spAutoFit/>
          </a:bodyPr>
          <a:lstStyle/>
          <a:p>
            <a:pPr algn="ctr"/>
            <a:r>
              <a:rPr lang="en-US" b="1" u="sng">
                <a:solidFill>
                  <a:srgbClr val="ED3C8D"/>
                </a:solidFill>
                <a:effectLst/>
                <a:ea typeface="Calibri" panose="020F0502020204030204" pitchFamily="34" charset="0"/>
                <a:cs typeface="Helvetica" panose="020B0604020202020204" pitchFamily="34" charset="0"/>
              </a:rPr>
              <a:t>ACR (Smart TV) </a:t>
            </a:r>
            <a:endParaRPr lang="en-US" b="1">
              <a:solidFill>
                <a:srgbClr val="ED3C8D"/>
              </a:solidFill>
              <a:cs typeface="Helvetica" panose="020B0604020202020204" pitchFamily="34" charset="0"/>
            </a:endParaRPr>
          </a:p>
        </p:txBody>
      </p:sp>
      <p:sp>
        <p:nvSpPr>
          <p:cNvPr id="12" name="TextBox 11">
            <a:extLst>
              <a:ext uri="{FF2B5EF4-FFF2-40B4-BE49-F238E27FC236}">
                <a16:creationId xmlns:a16="http://schemas.microsoft.com/office/drawing/2014/main" id="{A128ED4D-EE3C-9874-2DFE-714165C9705B}"/>
              </a:ext>
            </a:extLst>
          </p:cNvPr>
          <p:cNvSpPr txBox="1"/>
          <p:nvPr/>
        </p:nvSpPr>
        <p:spPr>
          <a:xfrm>
            <a:off x="2493035" y="2955086"/>
            <a:ext cx="2336953" cy="369332"/>
          </a:xfrm>
          <a:prstGeom prst="rect">
            <a:avLst/>
          </a:prstGeom>
          <a:noFill/>
        </p:spPr>
        <p:txBody>
          <a:bodyPr wrap="square">
            <a:spAutoFit/>
          </a:bodyPr>
          <a:lstStyle/>
          <a:p>
            <a:pPr algn="ctr"/>
            <a:r>
              <a:rPr lang="en-US" b="1" u="sng">
                <a:solidFill>
                  <a:srgbClr val="ED3C8D"/>
                </a:solidFill>
                <a:effectLst/>
                <a:ea typeface="Calibri" panose="020F0502020204030204" pitchFamily="34" charset="0"/>
                <a:cs typeface="Helvetica" panose="020B0604020202020204" pitchFamily="34" charset="0"/>
              </a:rPr>
              <a:t>Set Top Box (STB) </a:t>
            </a:r>
            <a:endParaRPr lang="en-US" b="1">
              <a:solidFill>
                <a:srgbClr val="ED3C8D"/>
              </a:solidFill>
              <a:cs typeface="Helvetica" panose="020B0604020202020204" pitchFamily="34" charset="0"/>
            </a:endParaRPr>
          </a:p>
        </p:txBody>
      </p:sp>
      <p:sp>
        <p:nvSpPr>
          <p:cNvPr id="14" name="TextBox 13">
            <a:extLst>
              <a:ext uri="{FF2B5EF4-FFF2-40B4-BE49-F238E27FC236}">
                <a16:creationId xmlns:a16="http://schemas.microsoft.com/office/drawing/2014/main" id="{775F7EE8-A3B4-9038-16B4-C77D7BF6E910}"/>
              </a:ext>
            </a:extLst>
          </p:cNvPr>
          <p:cNvSpPr txBox="1"/>
          <p:nvPr/>
        </p:nvSpPr>
        <p:spPr>
          <a:xfrm>
            <a:off x="4924613" y="2955086"/>
            <a:ext cx="2364995" cy="369332"/>
          </a:xfrm>
          <a:prstGeom prst="rect">
            <a:avLst/>
          </a:prstGeom>
          <a:noFill/>
        </p:spPr>
        <p:txBody>
          <a:bodyPr wrap="square">
            <a:spAutoFit/>
          </a:bodyPr>
          <a:lstStyle/>
          <a:p>
            <a:pPr algn="ctr"/>
            <a:r>
              <a:rPr lang="en-US" b="1" u="sng">
                <a:solidFill>
                  <a:srgbClr val="ED3C8D"/>
                </a:solidFill>
                <a:effectLst/>
                <a:ea typeface="Calibri" panose="020F0502020204030204" pitchFamily="34" charset="0"/>
                <a:cs typeface="Helvetica" panose="020B0604020202020204" pitchFamily="34" charset="0"/>
              </a:rPr>
              <a:t>Panel</a:t>
            </a:r>
            <a:endParaRPr lang="en-US" b="1">
              <a:solidFill>
                <a:srgbClr val="ED3C8D"/>
              </a:solidFill>
              <a:cs typeface="Helvetica" panose="020B0604020202020204" pitchFamily="34" charset="0"/>
            </a:endParaRPr>
          </a:p>
        </p:txBody>
      </p:sp>
      <p:sp>
        <p:nvSpPr>
          <p:cNvPr id="16" name="TextBox 15">
            <a:extLst>
              <a:ext uri="{FF2B5EF4-FFF2-40B4-BE49-F238E27FC236}">
                <a16:creationId xmlns:a16="http://schemas.microsoft.com/office/drawing/2014/main" id="{B56C9A47-DDD1-D14E-7D97-3839C0AFE3C4}"/>
              </a:ext>
            </a:extLst>
          </p:cNvPr>
          <p:cNvSpPr txBox="1"/>
          <p:nvPr/>
        </p:nvSpPr>
        <p:spPr>
          <a:xfrm>
            <a:off x="7366439" y="2955086"/>
            <a:ext cx="2340260" cy="369332"/>
          </a:xfrm>
          <a:prstGeom prst="rect">
            <a:avLst/>
          </a:prstGeom>
          <a:noFill/>
        </p:spPr>
        <p:txBody>
          <a:bodyPr wrap="square">
            <a:spAutoFit/>
          </a:bodyPr>
          <a:lstStyle/>
          <a:p>
            <a:pPr algn="ctr"/>
            <a:r>
              <a:rPr lang="en-US" b="1" u="sng">
                <a:solidFill>
                  <a:srgbClr val="ED3C8D"/>
                </a:solidFill>
                <a:effectLst/>
                <a:ea typeface="Calibri" panose="020F0502020204030204" pitchFamily="34" charset="0"/>
                <a:cs typeface="Helvetica" panose="020B0604020202020204" pitchFamily="34" charset="0"/>
              </a:rPr>
              <a:t>Streaming</a:t>
            </a:r>
            <a:endParaRPr lang="en-US" b="1">
              <a:solidFill>
                <a:srgbClr val="ED3C8D"/>
              </a:solidFill>
              <a:cs typeface="Helvetica" panose="020B0604020202020204" pitchFamily="34" charset="0"/>
            </a:endParaRPr>
          </a:p>
        </p:txBody>
      </p:sp>
      <p:sp>
        <p:nvSpPr>
          <p:cNvPr id="18" name="TextBox 17">
            <a:extLst>
              <a:ext uri="{FF2B5EF4-FFF2-40B4-BE49-F238E27FC236}">
                <a16:creationId xmlns:a16="http://schemas.microsoft.com/office/drawing/2014/main" id="{C16F560A-ADC7-BC32-AD43-2DBFB6510ACA}"/>
              </a:ext>
            </a:extLst>
          </p:cNvPr>
          <p:cNvSpPr txBox="1"/>
          <p:nvPr/>
        </p:nvSpPr>
        <p:spPr>
          <a:xfrm>
            <a:off x="9799767" y="2955086"/>
            <a:ext cx="2352829" cy="369332"/>
          </a:xfrm>
          <a:prstGeom prst="rect">
            <a:avLst/>
          </a:prstGeom>
          <a:noFill/>
        </p:spPr>
        <p:txBody>
          <a:bodyPr wrap="square">
            <a:spAutoFit/>
          </a:bodyPr>
          <a:lstStyle/>
          <a:p>
            <a:pPr algn="ctr"/>
            <a:r>
              <a:rPr lang="en-US" b="1" u="sng">
                <a:solidFill>
                  <a:srgbClr val="ED3C8D"/>
                </a:solidFill>
                <a:effectLst/>
                <a:ea typeface="Calibri" panose="020F0502020204030204" pitchFamily="34" charset="0"/>
                <a:cs typeface="Helvetica" panose="020B0604020202020204" pitchFamily="34" charset="0"/>
              </a:rPr>
              <a:t>Big Data</a:t>
            </a:r>
            <a:r>
              <a:rPr lang="en-US" b="1">
                <a:solidFill>
                  <a:srgbClr val="ED3C8D"/>
                </a:solidFill>
                <a:effectLst/>
                <a:ea typeface="Calibri" panose="020F0502020204030204" pitchFamily="34" charset="0"/>
                <a:cs typeface="Helvetica" panose="020B0604020202020204" pitchFamily="34" charset="0"/>
              </a:rPr>
              <a:t> </a:t>
            </a:r>
            <a:endParaRPr lang="en-US" b="1">
              <a:solidFill>
                <a:srgbClr val="ED3C8D"/>
              </a:solidFill>
              <a:cs typeface="Helvetica" panose="020B0604020202020204" pitchFamily="34" charset="0"/>
            </a:endParaRPr>
          </a:p>
        </p:txBody>
      </p:sp>
      <p:sp>
        <p:nvSpPr>
          <p:cNvPr id="31" name="TextBox 30">
            <a:extLst>
              <a:ext uri="{FF2B5EF4-FFF2-40B4-BE49-F238E27FC236}">
                <a16:creationId xmlns:a16="http://schemas.microsoft.com/office/drawing/2014/main" id="{A61F3F87-0745-9E61-5F0B-10BADFE78A8F}"/>
              </a:ext>
            </a:extLst>
          </p:cNvPr>
          <p:cNvSpPr txBox="1"/>
          <p:nvPr/>
        </p:nvSpPr>
        <p:spPr>
          <a:xfrm>
            <a:off x="39141" y="3511533"/>
            <a:ext cx="2449264" cy="1054135"/>
          </a:xfrm>
          <a:prstGeom prst="rect">
            <a:avLst/>
          </a:prstGeom>
          <a:noFill/>
        </p:spPr>
        <p:txBody>
          <a:bodyPr wrap="square">
            <a:spAutoFit/>
          </a:bodyPr>
          <a:lstStyle/>
          <a:p>
            <a:r>
              <a:rPr lang="en-US" sz="1250">
                <a:ea typeface="Calibri" panose="020F0502020204030204" pitchFamily="34" charset="0"/>
                <a:cs typeface="Helvetica" panose="020B0604020202020204" pitchFamily="34" charset="0"/>
              </a:rPr>
              <a:t>I</a:t>
            </a:r>
            <a:r>
              <a:rPr lang="en-US" sz="1250">
                <a:effectLst/>
                <a:ea typeface="Calibri" panose="020F0502020204030204" pitchFamily="34" charset="0"/>
                <a:cs typeface="Helvetica" panose="020B0604020202020204" pitchFamily="34" charset="0"/>
              </a:rPr>
              <a:t>dentifies ads and programming content across Internet enabled TV-connected devices via audio or video fingerprints</a:t>
            </a:r>
          </a:p>
        </p:txBody>
      </p:sp>
      <p:pic>
        <p:nvPicPr>
          <p:cNvPr id="37" name="Picture 36">
            <a:extLst>
              <a:ext uri="{FF2B5EF4-FFF2-40B4-BE49-F238E27FC236}">
                <a16:creationId xmlns:a16="http://schemas.microsoft.com/office/drawing/2014/main" id="{69487449-DAB6-BDB5-116D-0BDB21B0ED1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0632630" y="2251792"/>
            <a:ext cx="683780" cy="683780"/>
          </a:xfrm>
          <a:prstGeom prst="rect">
            <a:avLst/>
          </a:prstGeom>
        </p:spPr>
      </p:pic>
      <p:pic>
        <p:nvPicPr>
          <p:cNvPr id="41" name="Picture 40">
            <a:extLst>
              <a:ext uri="{FF2B5EF4-FFF2-40B4-BE49-F238E27FC236}">
                <a16:creationId xmlns:a16="http://schemas.microsoft.com/office/drawing/2014/main" id="{D9CFC776-AFB1-0F3B-D21F-D71524250D2C}"/>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93304" y="2251792"/>
            <a:ext cx="683780" cy="683780"/>
          </a:xfrm>
          <a:prstGeom prst="rect">
            <a:avLst/>
          </a:prstGeom>
        </p:spPr>
      </p:pic>
      <p:pic>
        <p:nvPicPr>
          <p:cNvPr id="43" name="Picture 42">
            <a:extLst>
              <a:ext uri="{FF2B5EF4-FFF2-40B4-BE49-F238E27FC236}">
                <a16:creationId xmlns:a16="http://schemas.microsoft.com/office/drawing/2014/main" id="{77EC4C86-28F4-7A4A-878D-0EB726A796B8}"/>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5700707" y="2187279"/>
            <a:ext cx="812806" cy="812806"/>
          </a:xfrm>
          <a:prstGeom prst="rect">
            <a:avLst/>
          </a:prstGeom>
        </p:spPr>
      </p:pic>
      <p:pic>
        <p:nvPicPr>
          <p:cNvPr id="45" name="Picture 44">
            <a:extLst>
              <a:ext uri="{FF2B5EF4-FFF2-40B4-BE49-F238E27FC236}">
                <a16:creationId xmlns:a16="http://schemas.microsoft.com/office/drawing/2014/main" id="{4C5FEEC2-E5FD-856E-1868-2F36B195630C}"/>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3306611" y="2244723"/>
            <a:ext cx="697919" cy="697919"/>
          </a:xfrm>
          <a:prstGeom prst="rect">
            <a:avLst/>
          </a:prstGeom>
        </p:spPr>
      </p:pic>
      <p:sp>
        <p:nvSpPr>
          <p:cNvPr id="52" name="TextBox 51">
            <a:extLst>
              <a:ext uri="{FF2B5EF4-FFF2-40B4-BE49-F238E27FC236}">
                <a16:creationId xmlns:a16="http://schemas.microsoft.com/office/drawing/2014/main" id="{6ACE8CD7-8937-9B82-7FEC-92E6B60AAE60}"/>
              </a:ext>
            </a:extLst>
          </p:cNvPr>
          <p:cNvSpPr txBox="1"/>
          <p:nvPr/>
        </p:nvSpPr>
        <p:spPr>
          <a:xfrm>
            <a:off x="44877" y="5228926"/>
            <a:ext cx="2349617" cy="477054"/>
          </a:xfrm>
          <a:prstGeom prst="rect">
            <a:avLst/>
          </a:prstGeom>
          <a:noFill/>
        </p:spPr>
        <p:txBody>
          <a:bodyPr wrap="square">
            <a:spAutoFit/>
          </a:bodyPr>
          <a:lstStyle/>
          <a:p>
            <a:pPr marR="0" lvl="0">
              <a:spcBef>
                <a:spcPts val="0"/>
              </a:spcBef>
              <a:spcAft>
                <a:spcPts val="800"/>
              </a:spcAft>
            </a:pPr>
            <a:r>
              <a:rPr lang="en-US" sz="1200" b="1" u="sng">
                <a:solidFill>
                  <a:srgbClr val="ED3C8D"/>
                </a:solidFill>
                <a:ea typeface="Calibri" panose="020F0502020204030204" pitchFamily="34" charset="0"/>
                <a:cs typeface="Times New Roman" panose="02020603050405020304" pitchFamily="18" charset="0"/>
              </a:rPr>
              <a:t>Solves For</a:t>
            </a:r>
            <a:r>
              <a:rPr lang="en-US" sz="1200" b="1">
                <a:solidFill>
                  <a:srgbClr val="ED3C8D"/>
                </a:solidFill>
                <a:effectLst/>
                <a:ea typeface="Calibri" panose="020F0502020204030204" pitchFamily="34" charset="0"/>
                <a:cs typeface="Times New Roman" panose="02020603050405020304" pitchFamily="18" charset="0"/>
              </a:rPr>
              <a:t>: </a:t>
            </a:r>
            <a:r>
              <a:rPr lang="en-US" sz="1200"/>
              <a:t>Can capture both linear and OTT viewing</a:t>
            </a:r>
          </a:p>
        </p:txBody>
      </p:sp>
      <p:sp>
        <p:nvSpPr>
          <p:cNvPr id="58" name="TextBox 57">
            <a:extLst>
              <a:ext uri="{FF2B5EF4-FFF2-40B4-BE49-F238E27FC236}">
                <a16:creationId xmlns:a16="http://schemas.microsoft.com/office/drawing/2014/main" id="{9F9F88F1-5FBA-5433-6D78-6657DE12DCC4}"/>
              </a:ext>
            </a:extLst>
          </p:cNvPr>
          <p:cNvSpPr txBox="1"/>
          <p:nvPr/>
        </p:nvSpPr>
        <p:spPr>
          <a:xfrm>
            <a:off x="42886" y="3265737"/>
            <a:ext cx="2340651" cy="215444"/>
          </a:xfrm>
          <a:prstGeom prst="rect">
            <a:avLst/>
          </a:prstGeom>
          <a:noFill/>
        </p:spPr>
        <p:txBody>
          <a:bodyPr wrap="square">
            <a:spAutoFit/>
          </a:bodyPr>
          <a:lstStyle/>
          <a:p>
            <a:pPr algn="ctr"/>
            <a:r>
              <a:rPr lang="en-US" sz="800" i="1">
                <a:solidFill>
                  <a:srgbClr val="ED3C8D"/>
                </a:solidFill>
                <a:effectLst/>
                <a:latin typeface="Helvetica Light" panose="020B0403020202020204"/>
                <a:ea typeface="Calibri" panose="020F0502020204030204" pitchFamily="34" charset="0"/>
                <a:cs typeface="Helvetica" panose="020B0604020202020204" pitchFamily="34" charset="0"/>
              </a:rPr>
              <a:t>Related Terms – ‘glass level’ &amp; ‘from the glass’</a:t>
            </a:r>
            <a:endParaRPr lang="en-US" sz="800" i="1">
              <a:solidFill>
                <a:srgbClr val="ED3C8D"/>
              </a:solidFill>
              <a:latin typeface="Helvetica Light" panose="020B0403020202020204"/>
              <a:cs typeface="Helvetica" panose="020B0604020202020204" pitchFamily="34" charset="0"/>
            </a:endParaRPr>
          </a:p>
        </p:txBody>
      </p:sp>
      <p:sp>
        <p:nvSpPr>
          <p:cNvPr id="72" name="TextBox 71">
            <a:extLst>
              <a:ext uri="{FF2B5EF4-FFF2-40B4-BE49-F238E27FC236}">
                <a16:creationId xmlns:a16="http://schemas.microsoft.com/office/drawing/2014/main" id="{17908B24-79C2-885C-7130-3200BE5CF5D5}"/>
              </a:ext>
            </a:extLst>
          </p:cNvPr>
          <p:cNvSpPr txBox="1"/>
          <p:nvPr/>
        </p:nvSpPr>
        <p:spPr>
          <a:xfrm>
            <a:off x="2493035" y="3511533"/>
            <a:ext cx="2325072" cy="861774"/>
          </a:xfrm>
          <a:prstGeom prst="rect">
            <a:avLst/>
          </a:prstGeom>
          <a:noFill/>
        </p:spPr>
        <p:txBody>
          <a:bodyPr wrap="square">
            <a:spAutoFit/>
          </a:bodyPr>
          <a:lstStyle/>
          <a:p>
            <a:r>
              <a:rPr lang="en-US" sz="1250">
                <a:effectLst/>
                <a:ea typeface="Calibri" panose="020F0502020204030204" pitchFamily="34" charset="0"/>
                <a:cs typeface="Helvetica" panose="020B0604020202020204" pitchFamily="34" charset="0"/>
              </a:rPr>
              <a:t>Audience based viewing data that comes from calibrated</a:t>
            </a:r>
            <a:br>
              <a:rPr lang="en-US" sz="1250">
                <a:effectLst/>
                <a:ea typeface="Calibri" panose="020F0502020204030204" pitchFamily="34" charset="0"/>
                <a:cs typeface="Helvetica" panose="020B0604020202020204" pitchFamily="34" charset="0"/>
              </a:rPr>
            </a:br>
            <a:r>
              <a:rPr lang="en-US" sz="1250">
                <a:effectLst/>
                <a:ea typeface="Calibri" panose="020F0502020204030204" pitchFamily="34" charset="0"/>
                <a:cs typeface="Helvetica" panose="020B0604020202020204" pitchFamily="34" charset="0"/>
              </a:rPr>
              <a:t>set-top boxes installed at</a:t>
            </a:r>
            <a:br>
              <a:rPr lang="en-US" sz="1250">
                <a:effectLst/>
                <a:ea typeface="Calibri" panose="020F0502020204030204" pitchFamily="34" charset="0"/>
                <a:cs typeface="Helvetica" panose="020B0604020202020204" pitchFamily="34" charset="0"/>
              </a:rPr>
            </a:br>
            <a:r>
              <a:rPr lang="en-US" sz="1250">
                <a:effectLst/>
                <a:ea typeface="Calibri" panose="020F0502020204030204" pitchFamily="34" charset="0"/>
                <a:cs typeface="Helvetica" panose="020B0604020202020204" pitchFamily="34" charset="0"/>
              </a:rPr>
              <a:t>the subscribers' homes</a:t>
            </a:r>
            <a:endParaRPr lang="en-US" sz="1250">
              <a:cs typeface="Helvetica" panose="020B0604020202020204" pitchFamily="34" charset="0"/>
            </a:endParaRPr>
          </a:p>
        </p:txBody>
      </p:sp>
      <p:sp>
        <p:nvSpPr>
          <p:cNvPr id="79" name="TextBox 78">
            <a:extLst>
              <a:ext uri="{FF2B5EF4-FFF2-40B4-BE49-F238E27FC236}">
                <a16:creationId xmlns:a16="http://schemas.microsoft.com/office/drawing/2014/main" id="{2CA48F31-1C10-A2AC-691F-F58BF311BFD0}"/>
              </a:ext>
            </a:extLst>
          </p:cNvPr>
          <p:cNvSpPr txBox="1"/>
          <p:nvPr/>
        </p:nvSpPr>
        <p:spPr>
          <a:xfrm>
            <a:off x="2485301" y="3265737"/>
            <a:ext cx="2344687" cy="215444"/>
          </a:xfrm>
          <a:prstGeom prst="rect">
            <a:avLst/>
          </a:prstGeom>
          <a:noFill/>
        </p:spPr>
        <p:txBody>
          <a:bodyPr wrap="square">
            <a:spAutoFit/>
          </a:bodyPr>
          <a:lstStyle/>
          <a:p>
            <a:pPr algn="ctr"/>
            <a:r>
              <a:rPr lang="en-US" sz="800" i="1">
                <a:solidFill>
                  <a:srgbClr val="ED3C8D"/>
                </a:solidFill>
                <a:effectLst/>
                <a:latin typeface="Helvetica Light" panose="020B0403020202020204"/>
                <a:ea typeface="Calibri" panose="020F0502020204030204" pitchFamily="34" charset="0"/>
                <a:cs typeface="Helvetica" panose="020B0604020202020204" pitchFamily="34" charset="0"/>
              </a:rPr>
              <a:t>Related Term – ‘RPD (Return Path Data)’</a:t>
            </a:r>
            <a:endParaRPr lang="en-US" sz="800" i="1">
              <a:solidFill>
                <a:srgbClr val="ED3C8D"/>
              </a:solidFill>
              <a:latin typeface="Helvetica Light" panose="020B0403020202020204"/>
              <a:cs typeface="Helvetica" panose="020B0604020202020204" pitchFamily="34" charset="0"/>
            </a:endParaRPr>
          </a:p>
        </p:txBody>
      </p:sp>
      <p:sp>
        <p:nvSpPr>
          <p:cNvPr id="81" name="TextBox 80">
            <a:extLst>
              <a:ext uri="{FF2B5EF4-FFF2-40B4-BE49-F238E27FC236}">
                <a16:creationId xmlns:a16="http://schemas.microsoft.com/office/drawing/2014/main" id="{B92D5343-7F03-3ABC-32BA-A2F9FDAB02AF}"/>
              </a:ext>
            </a:extLst>
          </p:cNvPr>
          <p:cNvSpPr txBox="1"/>
          <p:nvPr/>
        </p:nvSpPr>
        <p:spPr>
          <a:xfrm>
            <a:off x="4913324" y="3511533"/>
            <a:ext cx="2416842" cy="861774"/>
          </a:xfrm>
          <a:prstGeom prst="rect">
            <a:avLst/>
          </a:prstGeom>
          <a:noFill/>
        </p:spPr>
        <p:txBody>
          <a:bodyPr wrap="square">
            <a:spAutoFit/>
          </a:bodyPr>
          <a:lstStyle/>
          <a:p>
            <a:r>
              <a:rPr lang="en-US" sz="1250"/>
              <a:t>Viewing habits, behaviors and demographic info are collected from a small group of people to represent a larger group</a:t>
            </a:r>
          </a:p>
        </p:txBody>
      </p:sp>
      <p:sp>
        <p:nvSpPr>
          <p:cNvPr id="91" name="TextBox 90">
            <a:extLst>
              <a:ext uri="{FF2B5EF4-FFF2-40B4-BE49-F238E27FC236}">
                <a16:creationId xmlns:a16="http://schemas.microsoft.com/office/drawing/2014/main" id="{5213D981-C82D-951C-E554-41C6031B8348}"/>
              </a:ext>
            </a:extLst>
          </p:cNvPr>
          <p:cNvSpPr txBox="1"/>
          <p:nvPr/>
        </p:nvSpPr>
        <p:spPr>
          <a:xfrm>
            <a:off x="7357118" y="3511533"/>
            <a:ext cx="2407945" cy="1138773"/>
          </a:xfrm>
          <a:prstGeom prst="rect">
            <a:avLst/>
          </a:prstGeom>
          <a:noFill/>
        </p:spPr>
        <p:txBody>
          <a:bodyPr wrap="square">
            <a:spAutoFit/>
          </a:bodyPr>
          <a:lstStyle/>
          <a:p>
            <a:r>
              <a:rPr lang="en-US" sz="1250">
                <a:effectLst/>
                <a:ea typeface="Calibri" panose="020F0502020204030204" pitchFamily="34" charset="0"/>
                <a:cs typeface="Helvetica" panose="020B0604020202020204" pitchFamily="34" charset="0"/>
              </a:rPr>
              <a:t>An OTT service that provides content from broadcast and cable networks, plus streaming providers </a:t>
            </a:r>
          </a:p>
          <a:p>
            <a:r>
              <a:rPr lang="en-US" sz="900" i="1">
                <a:effectLst/>
                <a:ea typeface="Calibri" panose="020F0502020204030204" pitchFamily="34" charset="0"/>
                <a:cs typeface="Helvetica" panose="020B0604020202020204" pitchFamily="34" charset="0"/>
              </a:rPr>
              <a:t>(e.g., Sling TV, YouTube TV, HBO Max, Netflix, Peacock, Hulu, </a:t>
            </a:r>
            <a:r>
              <a:rPr lang="en-US" sz="900" i="1" err="1">
                <a:effectLst/>
                <a:ea typeface="Calibri" panose="020F0502020204030204" pitchFamily="34" charset="0"/>
                <a:cs typeface="Helvetica" panose="020B0604020202020204" pitchFamily="34" charset="0"/>
              </a:rPr>
              <a:t>fuboTV</a:t>
            </a:r>
            <a:r>
              <a:rPr lang="en-US" sz="900" i="1">
                <a:effectLst/>
                <a:ea typeface="Calibri" panose="020F0502020204030204" pitchFamily="34" charset="0"/>
                <a:cs typeface="Helvetica" panose="020B0604020202020204" pitchFamily="34" charset="0"/>
              </a:rPr>
              <a:t>)</a:t>
            </a:r>
            <a:endParaRPr lang="en-US" sz="1250" i="1">
              <a:cs typeface="Helvetica" panose="020B0604020202020204" pitchFamily="34" charset="0"/>
            </a:endParaRPr>
          </a:p>
        </p:txBody>
      </p:sp>
      <p:sp>
        <p:nvSpPr>
          <p:cNvPr id="97" name="TextBox 96">
            <a:extLst>
              <a:ext uri="{FF2B5EF4-FFF2-40B4-BE49-F238E27FC236}">
                <a16:creationId xmlns:a16="http://schemas.microsoft.com/office/drawing/2014/main" id="{08D55E2B-0FE4-BCA5-0AF1-4CDBEB8AA6AE}"/>
              </a:ext>
            </a:extLst>
          </p:cNvPr>
          <p:cNvSpPr txBox="1"/>
          <p:nvPr/>
        </p:nvSpPr>
        <p:spPr>
          <a:xfrm>
            <a:off x="7380735" y="3265737"/>
            <a:ext cx="2316550" cy="215444"/>
          </a:xfrm>
          <a:prstGeom prst="rect">
            <a:avLst/>
          </a:prstGeom>
          <a:noFill/>
        </p:spPr>
        <p:txBody>
          <a:bodyPr wrap="square">
            <a:spAutoFit/>
          </a:bodyPr>
          <a:lstStyle/>
          <a:p>
            <a:pPr algn="ctr"/>
            <a:r>
              <a:rPr lang="en-US" sz="800" i="1">
                <a:solidFill>
                  <a:srgbClr val="ED3C8D"/>
                </a:solidFill>
                <a:effectLst/>
                <a:latin typeface="Helvetica Light" panose="020B0403020202020204"/>
                <a:ea typeface="Calibri" panose="020F0502020204030204" pitchFamily="34" charset="0"/>
                <a:cs typeface="Helvetica" panose="020B0604020202020204" pitchFamily="34" charset="0"/>
              </a:rPr>
              <a:t>Related Terms – ‘CTV’, ‘AVOD’ &amp; ‘SVOD’</a:t>
            </a:r>
            <a:endParaRPr lang="en-US" sz="800" i="1">
              <a:solidFill>
                <a:srgbClr val="ED3C8D"/>
              </a:solidFill>
              <a:latin typeface="Helvetica Light" panose="020B0403020202020204"/>
              <a:cs typeface="Helvetica" panose="020B0604020202020204" pitchFamily="34" charset="0"/>
            </a:endParaRPr>
          </a:p>
        </p:txBody>
      </p:sp>
      <p:sp>
        <p:nvSpPr>
          <p:cNvPr id="105" name="TextBox 104">
            <a:extLst>
              <a:ext uri="{FF2B5EF4-FFF2-40B4-BE49-F238E27FC236}">
                <a16:creationId xmlns:a16="http://schemas.microsoft.com/office/drawing/2014/main" id="{BDD07560-9925-1358-589C-2D18040899F9}"/>
              </a:ext>
            </a:extLst>
          </p:cNvPr>
          <p:cNvSpPr txBox="1"/>
          <p:nvPr/>
        </p:nvSpPr>
        <p:spPr>
          <a:xfrm>
            <a:off x="9813465" y="3511533"/>
            <a:ext cx="2426936" cy="946413"/>
          </a:xfrm>
          <a:prstGeom prst="rect">
            <a:avLst/>
          </a:prstGeom>
          <a:noFill/>
        </p:spPr>
        <p:txBody>
          <a:bodyPr wrap="square">
            <a:spAutoFit/>
          </a:bodyPr>
          <a:lstStyle/>
          <a:p>
            <a:r>
              <a:rPr lang="en-US" sz="1250">
                <a:effectLst/>
                <a:ea typeface="Calibri" panose="020F0502020204030204" pitchFamily="34" charset="0"/>
                <a:cs typeface="Helvetica" panose="020B0604020202020204" pitchFamily="34" charset="0"/>
              </a:rPr>
              <a:t>Census level data that is comprised of multiple sources, which can be used for insights</a:t>
            </a:r>
            <a:br>
              <a:rPr lang="en-US" sz="1250">
                <a:effectLst/>
                <a:ea typeface="Calibri" panose="020F0502020204030204" pitchFamily="34" charset="0"/>
                <a:cs typeface="Helvetica" panose="020B0604020202020204" pitchFamily="34" charset="0"/>
              </a:rPr>
            </a:br>
            <a:r>
              <a:rPr lang="en-US" sz="900" i="1">
                <a:effectLst/>
                <a:ea typeface="Calibri" panose="020F0502020204030204" pitchFamily="34" charset="0"/>
                <a:cs typeface="Helvetica" panose="020B0604020202020204" pitchFamily="34" charset="0"/>
              </a:rPr>
              <a:t>Can include data from (but not limited to) ACR (Smart TV), STB, Panel and Streaming</a:t>
            </a:r>
            <a:endParaRPr lang="en-US" sz="1250">
              <a:effectLst/>
              <a:ea typeface="Calibri" panose="020F050202020403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0B33EEDA-C84E-5A2C-6C2C-ED351C4BE849}"/>
              </a:ext>
            </a:extLst>
          </p:cNvPr>
          <p:cNvSpPr txBox="1"/>
          <p:nvPr/>
        </p:nvSpPr>
        <p:spPr>
          <a:xfrm>
            <a:off x="52823" y="4780715"/>
            <a:ext cx="2330713" cy="284693"/>
          </a:xfrm>
          <a:prstGeom prst="rect">
            <a:avLst/>
          </a:prstGeom>
          <a:noFill/>
        </p:spPr>
        <p:txBody>
          <a:bodyPr wrap="square">
            <a:spAutoFit/>
          </a:bodyPr>
          <a:lstStyle/>
          <a:p>
            <a:pPr marR="0" lvl="0">
              <a:spcBef>
                <a:spcPts val="0"/>
              </a:spcBef>
              <a:spcAft>
                <a:spcPts val="800"/>
              </a:spcAft>
            </a:pPr>
            <a:r>
              <a:rPr lang="en-US" sz="1200" b="1" u="sng">
                <a:solidFill>
                  <a:srgbClr val="ED3C8D"/>
                </a:solidFill>
                <a:effectLst/>
                <a:ea typeface="Calibri" panose="020F0502020204030204" pitchFamily="34" charset="0"/>
                <a:cs typeface="Times New Roman" panose="02020603050405020304" pitchFamily="18" charset="0"/>
              </a:rPr>
              <a:t>Collection Type</a:t>
            </a:r>
            <a:r>
              <a:rPr lang="en-US" sz="1200" b="1">
                <a:solidFill>
                  <a:srgbClr val="ED3C8D"/>
                </a:solidFill>
                <a:effectLst/>
                <a:ea typeface="Calibri" panose="020F0502020204030204" pitchFamily="34" charset="0"/>
                <a:cs typeface="Times New Roman" panose="02020603050405020304" pitchFamily="18" charset="0"/>
              </a:rPr>
              <a:t>: </a:t>
            </a:r>
            <a:r>
              <a:rPr lang="en-US" sz="1200"/>
              <a:t>Device</a:t>
            </a:r>
          </a:p>
        </p:txBody>
      </p:sp>
      <p:sp>
        <p:nvSpPr>
          <p:cNvPr id="6" name="TextBox 5">
            <a:extLst>
              <a:ext uri="{FF2B5EF4-FFF2-40B4-BE49-F238E27FC236}">
                <a16:creationId xmlns:a16="http://schemas.microsoft.com/office/drawing/2014/main" id="{593964E7-A853-54C8-9349-DC3795F0D15B}"/>
              </a:ext>
            </a:extLst>
          </p:cNvPr>
          <p:cNvSpPr txBox="1"/>
          <p:nvPr/>
        </p:nvSpPr>
        <p:spPr>
          <a:xfrm>
            <a:off x="2493034" y="4780715"/>
            <a:ext cx="2333071" cy="284693"/>
          </a:xfrm>
          <a:prstGeom prst="rect">
            <a:avLst/>
          </a:prstGeom>
          <a:noFill/>
        </p:spPr>
        <p:txBody>
          <a:bodyPr wrap="square">
            <a:spAutoFit/>
          </a:bodyPr>
          <a:lstStyle/>
          <a:p>
            <a:pPr marR="0" lvl="0">
              <a:spcBef>
                <a:spcPts val="0"/>
              </a:spcBef>
              <a:spcAft>
                <a:spcPts val="800"/>
              </a:spcAft>
            </a:pPr>
            <a:r>
              <a:rPr lang="en-US" sz="1200" b="1" u="sng">
                <a:solidFill>
                  <a:srgbClr val="ED3C8D"/>
                </a:solidFill>
                <a:effectLst/>
                <a:ea typeface="Calibri" panose="020F0502020204030204" pitchFamily="34" charset="0"/>
                <a:cs typeface="Times New Roman" panose="02020603050405020304" pitchFamily="18" charset="0"/>
              </a:rPr>
              <a:t>Collection Type</a:t>
            </a:r>
            <a:r>
              <a:rPr lang="en-US" sz="1200" b="1">
                <a:solidFill>
                  <a:srgbClr val="ED3C8D"/>
                </a:solidFill>
                <a:effectLst/>
                <a:ea typeface="Calibri" panose="020F0502020204030204" pitchFamily="34" charset="0"/>
                <a:cs typeface="Times New Roman" panose="02020603050405020304" pitchFamily="18" charset="0"/>
              </a:rPr>
              <a:t>: </a:t>
            </a:r>
            <a:r>
              <a:rPr lang="en-US" sz="1200"/>
              <a:t>Household</a:t>
            </a:r>
          </a:p>
        </p:txBody>
      </p:sp>
      <p:sp>
        <p:nvSpPr>
          <p:cNvPr id="13" name="TextBox 12">
            <a:extLst>
              <a:ext uri="{FF2B5EF4-FFF2-40B4-BE49-F238E27FC236}">
                <a16:creationId xmlns:a16="http://schemas.microsoft.com/office/drawing/2014/main" id="{5A83F507-0F89-4288-DCED-3F292D79D521}"/>
              </a:ext>
            </a:extLst>
          </p:cNvPr>
          <p:cNvSpPr txBox="1"/>
          <p:nvPr/>
        </p:nvSpPr>
        <p:spPr>
          <a:xfrm>
            <a:off x="4924613" y="4780715"/>
            <a:ext cx="2334900" cy="284693"/>
          </a:xfrm>
          <a:prstGeom prst="rect">
            <a:avLst/>
          </a:prstGeom>
          <a:noFill/>
        </p:spPr>
        <p:txBody>
          <a:bodyPr wrap="square">
            <a:spAutoFit/>
          </a:bodyPr>
          <a:lstStyle/>
          <a:p>
            <a:pPr marR="0" lvl="0">
              <a:spcBef>
                <a:spcPts val="0"/>
              </a:spcBef>
              <a:spcAft>
                <a:spcPts val="800"/>
              </a:spcAft>
            </a:pPr>
            <a:r>
              <a:rPr lang="en-US" sz="1200" b="1" u="sng">
                <a:solidFill>
                  <a:srgbClr val="ED3C8D"/>
                </a:solidFill>
                <a:effectLst/>
                <a:ea typeface="Calibri" panose="020F0502020204030204" pitchFamily="34" charset="0"/>
                <a:cs typeface="Times New Roman" panose="02020603050405020304" pitchFamily="18" charset="0"/>
              </a:rPr>
              <a:t>Collection Type</a:t>
            </a:r>
            <a:r>
              <a:rPr lang="en-US" sz="1200" b="1">
                <a:solidFill>
                  <a:srgbClr val="ED3C8D"/>
                </a:solidFill>
                <a:effectLst/>
                <a:ea typeface="Calibri" panose="020F0502020204030204" pitchFamily="34" charset="0"/>
                <a:cs typeface="Times New Roman" panose="02020603050405020304" pitchFamily="18" charset="0"/>
              </a:rPr>
              <a:t>: </a:t>
            </a:r>
            <a:r>
              <a:rPr lang="en-US" sz="1200"/>
              <a:t>Person</a:t>
            </a:r>
          </a:p>
        </p:txBody>
      </p:sp>
      <p:sp>
        <p:nvSpPr>
          <p:cNvPr id="15" name="TextBox 14">
            <a:extLst>
              <a:ext uri="{FF2B5EF4-FFF2-40B4-BE49-F238E27FC236}">
                <a16:creationId xmlns:a16="http://schemas.microsoft.com/office/drawing/2014/main" id="{99E19F77-19AF-18B1-CD38-5ACA75677B26}"/>
              </a:ext>
            </a:extLst>
          </p:cNvPr>
          <p:cNvSpPr txBox="1"/>
          <p:nvPr/>
        </p:nvSpPr>
        <p:spPr>
          <a:xfrm>
            <a:off x="7299276" y="4780715"/>
            <a:ext cx="2481513" cy="284693"/>
          </a:xfrm>
          <a:prstGeom prst="rect">
            <a:avLst/>
          </a:prstGeom>
          <a:noFill/>
        </p:spPr>
        <p:txBody>
          <a:bodyPr wrap="square">
            <a:spAutoFit/>
          </a:bodyPr>
          <a:lstStyle/>
          <a:p>
            <a:pPr marR="0" lvl="0">
              <a:spcBef>
                <a:spcPts val="0"/>
              </a:spcBef>
              <a:spcAft>
                <a:spcPts val="800"/>
              </a:spcAft>
            </a:pPr>
            <a:r>
              <a:rPr lang="en-US" sz="1200" b="1" u="sng">
                <a:solidFill>
                  <a:srgbClr val="ED3C8D"/>
                </a:solidFill>
                <a:effectLst/>
                <a:ea typeface="Calibri" panose="020F0502020204030204" pitchFamily="34" charset="0"/>
                <a:cs typeface="Times New Roman" panose="02020603050405020304" pitchFamily="18" charset="0"/>
              </a:rPr>
              <a:t>Collection Type</a:t>
            </a:r>
            <a:r>
              <a:rPr lang="en-US" sz="1200" b="1">
                <a:solidFill>
                  <a:srgbClr val="ED3C8D"/>
                </a:solidFill>
                <a:effectLst/>
                <a:ea typeface="Calibri" panose="020F0502020204030204" pitchFamily="34" charset="0"/>
                <a:cs typeface="Times New Roman" panose="02020603050405020304" pitchFamily="18" charset="0"/>
              </a:rPr>
              <a:t>: </a:t>
            </a:r>
            <a:r>
              <a:rPr lang="en-US" sz="1200"/>
              <a:t>Person / Device</a:t>
            </a:r>
          </a:p>
        </p:txBody>
      </p:sp>
      <p:sp>
        <p:nvSpPr>
          <p:cNvPr id="17" name="TextBox 16">
            <a:extLst>
              <a:ext uri="{FF2B5EF4-FFF2-40B4-BE49-F238E27FC236}">
                <a16:creationId xmlns:a16="http://schemas.microsoft.com/office/drawing/2014/main" id="{2F9D4F67-557D-405B-87DD-54A69521A13B}"/>
              </a:ext>
            </a:extLst>
          </p:cNvPr>
          <p:cNvSpPr txBox="1"/>
          <p:nvPr/>
        </p:nvSpPr>
        <p:spPr>
          <a:xfrm>
            <a:off x="9820553" y="4780715"/>
            <a:ext cx="2327413" cy="284693"/>
          </a:xfrm>
          <a:prstGeom prst="rect">
            <a:avLst/>
          </a:prstGeom>
          <a:noFill/>
        </p:spPr>
        <p:txBody>
          <a:bodyPr wrap="square">
            <a:spAutoFit/>
          </a:bodyPr>
          <a:lstStyle/>
          <a:p>
            <a:pPr marR="0" lvl="0">
              <a:spcBef>
                <a:spcPts val="0"/>
              </a:spcBef>
              <a:spcAft>
                <a:spcPts val="800"/>
              </a:spcAft>
            </a:pPr>
            <a:r>
              <a:rPr lang="en-US" sz="1200" b="1" u="sng">
                <a:solidFill>
                  <a:srgbClr val="ED3C8D"/>
                </a:solidFill>
                <a:effectLst/>
                <a:ea typeface="Calibri" panose="020F0502020204030204" pitchFamily="34" charset="0"/>
                <a:cs typeface="Times New Roman" panose="02020603050405020304" pitchFamily="18" charset="0"/>
              </a:rPr>
              <a:t>Collection Type</a:t>
            </a:r>
            <a:r>
              <a:rPr lang="en-US" sz="1200" b="1">
                <a:solidFill>
                  <a:srgbClr val="ED3C8D"/>
                </a:solidFill>
                <a:effectLst/>
                <a:ea typeface="Calibri" panose="020F0502020204030204" pitchFamily="34" charset="0"/>
                <a:cs typeface="Times New Roman" panose="02020603050405020304" pitchFamily="18" charset="0"/>
              </a:rPr>
              <a:t>: </a:t>
            </a:r>
            <a:r>
              <a:rPr lang="en-US" sz="1200"/>
              <a:t>Multiple</a:t>
            </a:r>
          </a:p>
        </p:txBody>
      </p:sp>
      <p:sp>
        <p:nvSpPr>
          <p:cNvPr id="30" name="TextBox 29">
            <a:extLst>
              <a:ext uri="{FF2B5EF4-FFF2-40B4-BE49-F238E27FC236}">
                <a16:creationId xmlns:a16="http://schemas.microsoft.com/office/drawing/2014/main" id="{9B934886-487C-41D1-D63F-27709B595F35}"/>
              </a:ext>
            </a:extLst>
          </p:cNvPr>
          <p:cNvSpPr txBox="1"/>
          <p:nvPr/>
        </p:nvSpPr>
        <p:spPr>
          <a:xfrm>
            <a:off x="2493034" y="5228926"/>
            <a:ext cx="2328504" cy="830997"/>
          </a:xfrm>
          <a:prstGeom prst="rect">
            <a:avLst/>
          </a:prstGeom>
          <a:noFill/>
        </p:spPr>
        <p:txBody>
          <a:bodyPr wrap="square">
            <a:spAutoFit/>
          </a:bodyPr>
          <a:lstStyle/>
          <a:p>
            <a:pPr>
              <a:spcAft>
                <a:spcPts val="800"/>
              </a:spcAft>
            </a:pPr>
            <a:r>
              <a:rPr lang="en-US" sz="1200" b="1" u="sng">
                <a:solidFill>
                  <a:srgbClr val="ED3C8D"/>
                </a:solidFill>
                <a:ea typeface="Calibri" panose="020F0502020204030204" pitchFamily="34" charset="0"/>
                <a:cs typeface="Times New Roman" panose="02020603050405020304" pitchFamily="18" charset="0"/>
              </a:rPr>
              <a:t>Solves For</a:t>
            </a:r>
            <a:r>
              <a:rPr lang="en-US" sz="1200" b="1">
                <a:solidFill>
                  <a:srgbClr val="ED3C8D"/>
                </a:solidFill>
                <a:effectLst/>
                <a:ea typeface="Calibri" panose="020F0502020204030204" pitchFamily="34" charset="0"/>
                <a:cs typeface="Times New Roman" panose="02020603050405020304" pitchFamily="18" charset="0"/>
              </a:rPr>
              <a:t>: </a:t>
            </a:r>
            <a:r>
              <a:rPr lang="en-US" sz="1200">
                <a:solidFill>
                  <a:srgbClr val="1B1464"/>
                </a:solidFill>
                <a:ea typeface="Calibri" panose="020F0502020204030204" pitchFamily="34" charset="0"/>
                <a:cs typeface="Times New Roman" panose="02020603050405020304" pitchFamily="18" charset="0"/>
              </a:rPr>
              <a:t>C</a:t>
            </a:r>
            <a:r>
              <a:rPr lang="en-US" sz="1200">
                <a:effectLst/>
                <a:ea typeface="Calibri" panose="020F0502020204030204" pitchFamily="34" charset="0"/>
                <a:cs typeface="Times New Roman" panose="02020603050405020304" pitchFamily="18" charset="0"/>
              </a:rPr>
              <a:t>an provide more granular data for the insights on audience behavior across a large footprint </a:t>
            </a:r>
            <a:endParaRPr lang="en-US" sz="1200" b="1">
              <a:solidFill>
                <a:srgbClr val="ED3C8D"/>
              </a:solidFill>
              <a:effectLst/>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0B8AAAE7-580D-8A2F-619F-D36E58A386F4}"/>
              </a:ext>
            </a:extLst>
          </p:cNvPr>
          <p:cNvSpPr txBox="1"/>
          <p:nvPr/>
        </p:nvSpPr>
        <p:spPr>
          <a:xfrm>
            <a:off x="4924613" y="5228926"/>
            <a:ext cx="2339993" cy="830997"/>
          </a:xfrm>
          <a:prstGeom prst="rect">
            <a:avLst/>
          </a:prstGeom>
          <a:noFill/>
        </p:spPr>
        <p:txBody>
          <a:bodyPr wrap="square">
            <a:spAutoFit/>
          </a:bodyPr>
          <a:lstStyle/>
          <a:p>
            <a:pPr>
              <a:spcAft>
                <a:spcPts val="800"/>
              </a:spcAft>
            </a:pPr>
            <a:r>
              <a:rPr lang="en-US" sz="1200" b="1" u="sng">
                <a:solidFill>
                  <a:srgbClr val="ED3C8D"/>
                </a:solidFill>
                <a:ea typeface="Calibri" panose="020F0502020204030204" pitchFamily="34" charset="0"/>
                <a:cs typeface="Times New Roman" panose="02020603050405020304" pitchFamily="18" charset="0"/>
              </a:rPr>
              <a:t>Solves For</a:t>
            </a:r>
            <a:r>
              <a:rPr lang="en-US" sz="1200" b="1">
                <a:solidFill>
                  <a:srgbClr val="ED3C8D"/>
                </a:solidFill>
                <a:effectLst/>
                <a:ea typeface="Calibri" panose="020F0502020204030204" pitchFamily="34" charset="0"/>
                <a:cs typeface="Times New Roman" panose="02020603050405020304" pitchFamily="18" charset="0"/>
              </a:rPr>
              <a:t>: </a:t>
            </a:r>
            <a:r>
              <a:rPr lang="en-US" sz="1200">
                <a:effectLst/>
                <a:ea typeface="Calibri" panose="020F0502020204030204" pitchFamily="34" charset="0"/>
                <a:cs typeface="Times New Roman" panose="02020603050405020304" pitchFamily="18" charset="0"/>
              </a:rPr>
              <a:t>When stable, panels can be used to provide a common view of the TV landscape </a:t>
            </a:r>
            <a:endParaRPr lang="en-US" sz="1200" b="1">
              <a:solidFill>
                <a:srgbClr val="ED3C8D"/>
              </a:solidFill>
              <a:effectLs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5BAF09BB-2D53-2875-34A3-022C9BA684BC}"/>
              </a:ext>
            </a:extLst>
          </p:cNvPr>
          <p:cNvSpPr txBox="1"/>
          <p:nvPr/>
        </p:nvSpPr>
        <p:spPr>
          <a:xfrm>
            <a:off x="7357041" y="5228926"/>
            <a:ext cx="2340244" cy="1015663"/>
          </a:xfrm>
          <a:prstGeom prst="rect">
            <a:avLst/>
          </a:prstGeom>
          <a:noFill/>
        </p:spPr>
        <p:txBody>
          <a:bodyPr wrap="square">
            <a:spAutoFit/>
          </a:bodyPr>
          <a:lstStyle/>
          <a:p>
            <a:pPr marR="0" lvl="0">
              <a:spcBef>
                <a:spcPts val="0"/>
              </a:spcBef>
              <a:spcAft>
                <a:spcPts val="800"/>
              </a:spcAft>
            </a:pPr>
            <a:r>
              <a:rPr lang="en-US" sz="1200" b="1" u="sng">
                <a:solidFill>
                  <a:srgbClr val="ED3C8D"/>
                </a:solidFill>
                <a:ea typeface="Calibri" panose="020F0502020204030204" pitchFamily="34" charset="0"/>
                <a:cs typeface="Times New Roman" panose="02020603050405020304" pitchFamily="18" charset="0"/>
              </a:rPr>
              <a:t>Solves For</a:t>
            </a:r>
            <a:r>
              <a:rPr lang="en-US" sz="1200" b="1">
                <a:solidFill>
                  <a:srgbClr val="ED3C8D"/>
                </a:solidFill>
                <a:effectLst/>
                <a:ea typeface="Calibri" panose="020F0502020204030204" pitchFamily="34" charset="0"/>
                <a:cs typeface="Times New Roman" panose="02020603050405020304" pitchFamily="18" charset="0"/>
              </a:rPr>
              <a:t>: </a:t>
            </a:r>
            <a:r>
              <a:rPr lang="en-US" sz="1200"/>
              <a:t>Data can be collected in real time allowing for greater flexibility in campaign reporting and optimization</a:t>
            </a:r>
          </a:p>
        </p:txBody>
      </p:sp>
      <p:sp>
        <p:nvSpPr>
          <p:cNvPr id="38" name="TextBox 37">
            <a:extLst>
              <a:ext uri="{FF2B5EF4-FFF2-40B4-BE49-F238E27FC236}">
                <a16:creationId xmlns:a16="http://schemas.microsoft.com/office/drawing/2014/main" id="{CC971F0E-D455-9672-E389-DA7B2AF579EB}"/>
              </a:ext>
            </a:extLst>
          </p:cNvPr>
          <p:cNvSpPr txBox="1"/>
          <p:nvPr/>
        </p:nvSpPr>
        <p:spPr>
          <a:xfrm>
            <a:off x="9813466" y="5228926"/>
            <a:ext cx="2327414" cy="830997"/>
          </a:xfrm>
          <a:prstGeom prst="rect">
            <a:avLst/>
          </a:prstGeom>
          <a:noFill/>
        </p:spPr>
        <p:txBody>
          <a:bodyPr wrap="square">
            <a:spAutoFit/>
          </a:bodyPr>
          <a:lstStyle/>
          <a:p>
            <a:pPr marR="0" lvl="0">
              <a:spcBef>
                <a:spcPts val="0"/>
              </a:spcBef>
              <a:spcAft>
                <a:spcPts val="800"/>
              </a:spcAft>
            </a:pPr>
            <a:r>
              <a:rPr lang="en-US" sz="1200" b="1" u="sng">
                <a:solidFill>
                  <a:srgbClr val="ED3C8D"/>
                </a:solidFill>
                <a:ea typeface="Calibri" panose="020F0502020204030204" pitchFamily="34" charset="0"/>
                <a:cs typeface="Times New Roman" panose="02020603050405020304" pitchFamily="18" charset="0"/>
              </a:rPr>
              <a:t>Solves For</a:t>
            </a:r>
            <a:r>
              <a:rPr lang="en-US" sz="1200" b="1">
                <a:solidFill>
                  <a:srgbClr val="ED3C8D"/>
                </a:solidFill>
                <a:effectLst/>
                <a:ea typeface="Calibri" panose="020F0502020204030204" pitchFamily="34" charset="0"/>
                <a:cs typeface="Times New Roman" panose="02020603050405020304" pitchFamily="18" charset="0"/>
              </a:rPr>
              <a:t>: </a:t>
            </a:r>
            <a:r>
              <a:rPr lang="en-US" sz="1200">
                <a:cs typeface="Times New Roman" panose="02020603050405020304" pitchFamily="18" charset="0"/>
              </a:rPr>
              <a:t>More aggregated data can mean greater opportunities to find valuable insights</a:t>
            </a:r>
            <a:endParaRPr lang="en-US" sz="1200" b="1">
              <a:solidFill>
                <a:srgbClr val="ED3C8D"/>
              </a:solidFill>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96A19E0-F9C4-52A1-C252-8195E5004E9B}"/>
              </a:ext>
            </a:extLst>
          </p:cNvPr>
          <p:cNvSpPr txBox="1"/>
          <p:nvPr/>
        </p:nvSpPr>
        <p:spPr>
          <a:xfrm>
            <a:off x="4924613" y="3265737"/>
            <a:ext cx="2344701" cy="215444"/>
          </a:xfrm>
          <a:prstGeom prst="rect">
            <a:avLst/>
          </a:prstGeom>
          <a:noFill/>
        </p:spPr>
        <p:txBody>
          <a:bodyPr wrap="square">
            <a:spAutoFit/>
          </a:bodyPr>
          <a:lstStyle/>
          <a:p>
            <a:pPr algn="ctr"/>
            <a:r>
              <a:rPr lang="en-US" sz="800" i="1">
                <a:solidFill>
                  <a:srgbClr val="ED3C8D"/>
                </a:solidFill>
                <a:effectLst/>
                <a:latin typeface="Helvetica Light" panose="020B0403020202020204"/>
                <a:ea typeface="Calibri" panose="020F0502020204030204" pitchFamily="34" charset="0"/>
                <a:cs typeface="Helvetica" panose="020B0604020202020204" pitchFamily="34" charset="0"/>
              </a:rPr>
              <a:t>Related Term – ‘’Survey’, ‘Local People Meter’</a:t>
            </a:r>
            <a:endParaRPr lang="en-US" sz="800" i="1">
              <a:solidFill>
                <a:srgbClr val="ED3C8D"/>
              </a:solidFill>
              <a:latin typeface="Helvetica Light" panose="020B0403020202020204"/>
              <a:cs typeface="Helvetica" panose="020B0604020202020204" pitchFamily="34" charset="0"/>
            </a:endParaRPr>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1" name="Rectangle 50">
            <a:extLst>
              <a:ext uri="{FF2B5EF4-FFF2-40B4-BE49-F238E27FC236}">
                <a16:creationId xmlns:a16="http://schemas.microsoft.com/office/drawing/2014/main" id="{5CFFF162-8109-4382-F6CF-B0E2395298C0}"/>
              </a:ext>
            </a:extLst>
          </p:cNvPr>
          <p:cNvSpPr/>
          <p:nvPr/>
        </p:nvSpPr>
        <p:spPr>
          <a:xfrm>
            <a:off x="483207" y="6586958"/>
            <a:ext cx="11687274" cy="246221"/>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4" name="TextBox 53">
            <a:extLst>
              <a:ext uri="{FF2B5EF4-FFF2-40B4-BE49-F238E27FC236}">
                <a16:creationId xmlns:a16="http://schemas.microsoft.com/office/drawing/2014/main" id="{96FF334A-E250-9F55-813B-AC7531C3D515}"/>
              </a:ext>
            </a:extLst>
          </p:cNvPr>
          <p:cNvSpPr txBox="1"/>
          <p:nvPr/>
        </p:nvSpPr>
        <p:spPr>
          <a:xfrm>
            <a:off x="483207" y="6301308"/>
            <a:ext cx="116872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lang="en-US" sz="1000" b="1" i="1">
                <a:solidFill>
                  <a:srgbClr val="ED3C8D"/>
                </a:solidFill>
                <a:latin typeface="Helvetica" panose="020B060402020202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‘What’s the Deal with Outcomes’</a:t>
            </a:r>
            <a:r>
              <a:rPr lang="en-US" sz="1000" b="1" i="1">
                <a:solidFill>
                  <a:srgbClr val="ED3C8D"/>
                </a:solidFill>
                <a:latin typeface="Helvetica" panose="020B0604020202020204" pitchFamily="34" charset="0"/>
                <a:cs typeface="Helvetica" panose="020B0604020202020204" pitchFamily="34" charset="0"/>
              </a:rPr>
              <a:t> </a:t>
            </a: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p>
        </p:txBody>
      </p:sp>
      <p:sp>
        <p:nvSpPr>
          <p:cNvPr id="24" name="Rectangle 23">
            <a:extLst>
              <a:ext uri="{FF2B5EF4-FFF2-40B4-BE49-F238E27FC236}">
                <a16:creationId xmlns:a16="http://schemas.microsoft.com/office/drawing/2014/main" id="{7789B93B-22A7-A2F8-7FB0-7A2E13B3B8B8}"/>
              </a:ext>
            </a:extLst>
          </p:cNvPr>
          <p:cNvSpPr/>
          <p:nvPr/>
        </p:nvSpPr>
        <p:spPr>
          <a:xfrm>
            <a:off x="167328" y="331253"/>
            <a:ext cx="120183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latin typeface="+mj-lt"/>
              </a:rPr>
              <a:t>Measurement and currency is evolving to keep pace with modern consumer viewing behaviors by providing optionality in the marketplace</a:t>
            </a:r>
          </a:p>
        </p:txBody>
      </p:sp>
      <p:sp>
        <p:nvSpPr>
          <p:cNvPr id="25" name="TextBox 24">
            <a:extLst>
              <a:ext uri="{FF2B5EF4-FFF2-40B4-BE49-F238E27FC236}">
                <a16:creationId xmlns:a16="http://schemas.microsoft.com/office/drawing/2014/main" id="{673925A0-C95A-FE2E-7305-CA7F30286FA1}"/>
              </a:ext>
            </a:extLst>
          </p:cNvPr>
          <p:cNvSpPr txBox="1"/>
          <p:nvPr/>
        </p:nvSpPr>
        <p:spPr>
          <a:xfrm>
            <a:off x="-1" y="1756471"/>
            <a:ext cx="12185709" cy="338554"/>
          </a:xfrm>
          <a:prstGeom prst="rect">
            <a:avLst/>
          </a:prstGeom>
          <a:noFill/>
        </p:spPr>
        <p:txBody>
          <a:bodyPr wrap="square">
            <a:spAutoFit/>
          </a:bodyPr>
          <a:lstStyle/>
          <a:p>
            <a:pPr algn="ctr"/>
            <a:r>
              <a:rPr lang="en-US" sz="1600" b="1" u="sng">
                <a:latin typeface="Helvetica" pitchFamily="2" charset="0"/>
              </a:rPr>
              <a:t>Common Modern Viewership Data Collection Methods</a:t>
            </a:r>
          </a:p>
        </p:txBody>
      </p:sp>
      <p:grpSp>
        <p:nvGrpSpPr>
          <p:cNvPr id="32" name="Group 31">
            <a:extLst>
              <a:ext uri="{FF2B5EF4-FFF2-40B4-BE49-F238E27FC236}">
                <a16:creationId xmlns:a16="http://schemas.microsoft.com/office/drawing/2014/main" id="{DB82A5F7-671A-8661-265C-C99DCC7B0A1E}"/>
              </a:ext>
            </a:extLst>
          </p:cNvPr>
          <p:cNvGrpSpPr/>
          <p:nvPr/>
        </p:nvGrpSpPr>
        <p:grpSpPr>
          <a:xfrm>
            <a:off x="814622" y="2180492"/>
            <a:ext cx="826380" cy="826380"/>
            <a:chOff x="751029" y="2073374"/>
            <a:chExt cx="826380" cy="826380"/>
          </a:xfrm>
        </p:grpSpPr>
        <p:pic>
          <p:nvPicPr>
            <p:cNvPr id="28" name="Picture 27" descr="A blue screen with a wifi symbol&#10;&#10;Description automatically generated">
              <a:extLst>
                <a:ext uri="{FF2B5EF4-FFF2-40B4-BE49-F238E27FC236}">
                  <a16:creationId xmlns:a16="http://schemas.microsoft.com/office/drawing/2014/main" id="{20E4BED0-0B2F-A32A-E3D1-EAA6C887419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51029" y="2073374"/>
              <a:ext cx="826380" cy="826380"/>
            </a:xfrm>
            <a:prstGeom prst="rect">
              <a:avLst/>
            </a:prstGeom>
          </p:spPr>
        </p:pic>
        <p:pic>
          <p:nvPicPr>
            <p:cNvPr id="29" name="Picture 28" descr="A blue and orange magnifying glass&#10;&#10;Description automatically generated">
              <a:extLst>
                <a:ext uri="{FF2B5EF4-FFF2-40B4-BE49-F238E27FC236}">
                  <a16:creationId xmlns:a16="http://schemas.microsoft.com/office/drawing/2014/main" id="{1DB1D26A-B858-F515-C72A-3DD832DE011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337761">
              <a:off x="921884" y="2282629"/>
              <a:ext cx="368449" cy="368449"/>
            </a:xfrm>
            <a:prstGeom prst="rect">
              <a:avLst/>
            </a:prstGeom>
          </p:spPr>
        </p:pic>
      </p:grpSp>
      <p:cxnSp>
        <p:nvCxnSpPr>
          <p:cNvPr id="21" name="Straight Connector 20">
            <a:extLst>
              <a:ext uri="{FF2B5EF4-FFF2-40B4-BE49-F238E27FC236}">
                <a16:creationId xmlns:a16="http://schemas.microsoft.com/office/drawing/2014/main" id="{30C5F05C-A1C8-0EE7-1345-95910A4273E6}"/>
              </a:ext>
            </a:extLst>
          </p:cNvPr>
          <p:cNvCxnSpPr>
            <a:cxnSpLocks/>
          </p:cNvCxnSpPr>
          <p:nvPr/>
        </p:nvCxnSpPr>
        <p:spPr>
          <a:xfrm>
            <a:off x="57247" y="4683323"/>
            <a:ext cx="2344395"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996BA2-839B-2A28-BED2-8B0E2E8ECD89}"/>
              </a:ext>
            </a:extLst>
          </p:cNvPr>
          <p:cNvCxnSpPr>
            <a:cxnSpLocks/>
          </p:cNvCxnSpPr>
          <p:nvPr/>
        </p:nvCxnSpPr>
        <p:spPr>
          <a:xfrm>
            <a:off x="2477541" y="4683323"/>
            <a:ext cx="2344395"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AF659A-9161-0DF7-182A-6586165FA003}"/>
              </a:ext>
            </a:extLst>
          </p:cNvPr>
          <p:cNvCxnSpPr>
            <a:cxnSpLocks/>
          </p:cNvCxnSpPr>
          <p:nvPr/>
        </p:nvCxnSpPr>
        <p:spPr>
          <a:xfrm>
            <a:off x="4931181" y="4683323"/>
            <a:ext cx="2344395"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0A09E3-1CE9-C932-B223-DA3DE6BF5BBF}"/>
              </a:ext>
            </a:extLst>
          </p:cNvPr>
          <p:cNvCxnSpPr>
            <a:cxnSpLocks/>
          </p:cNvCxnSpPr>
          <p:nvPr/>
        </p:nvCxnSpPr>
        <p:spPr>
          <a:xfrm>
            <a:off x="7369581" y="4683323"/>
            <a:ext cx="2344395"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213EFA0-D5DA-CC1D-C6FD-C57506C1077D}"/>
              </a:ext>
            </a:extLst>
          </p:cNvPr>
          <p:cNvCxnSpPr>
            <a:cxnSpLocks/>
          </p:cNvCxnSpPr>
          <p:nvPr/>
        </p:nvCxnSpPr>
        <p:spPr>
          <a:xfrm>
            <a:off x="9815601" y="4683323"/>
            <a:ext cx="2344395"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2CE147-7327-C34C-B209-F367963BF9FE}"/>
              </a:ext>
            </a:extLst>
          </p:cNvPr>
          <p:cNvCxnSpPr>
            <a:cxnSpLocks/>
          </p:cNvCxnSpPr>
          <p:nvPr/>
        </p:nvCxnSpPr>
        <p:spPr>
          <a:xfrm>
            <a:off x="42007" y="5188131"/>
            <a:ext cx="2344395"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A1029A-4AC3-E117-20C9-809A95FEB646}"/>
              </a:ext>
            </a:extLst>
          </p:cNvPr>
          <p:cNvCxnSpPr>
            <a:cxnSpLocks/>
          </p:cNvCxnSpPr>
          <p:nvPr/>
        </p:nvCxnSpPr>
        <p:spPr>
          <a:xfrm>
            <a:off x="2492781" y="5188131"/>
            <a:ext cx="2344395"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78344D6-5440-8358-9703-23817018543A}"/>
              </a:ext>
            </a:extLst>
          </p:cNvPr>
          <p:cNvCxnSpPr>
            <a:cxnSpLocks/>
          </p:cNvCxnSpPr>
          <p:nvPr/>
        </p:nvCxnSpPr>
        <p:spPr>
          <a:xfrm>
            <a:off x="4934047" y="5188131"/>
            <a:ext cx="2344395"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4DAABE-0603-96A8-4F97-4B26A3515F69}"/>
              </a:ext>
            </a:extLst>
          </p:cNvPr>
          <p:cNvCxnSpPr>
            <a:cxnSpLocks/>
          </p:cNvCxnSpPr>
          <p:nvPr/>
        </p:nvCxnSpPr>
        <p:spPr>
          <a:xfrm>
            <a:off x="7369581" y="5188131"/>
            <a:ext cx="2344395"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2CBD3F0-9FCD-EB66-62ED-858812BF21EB}"/>
              </a:ext>
            </a:extLst>
          </p:cNvPr>
          <p:cNvCxnSpPr>
            <a:cxnSpLocks/>
          </p:cNvCxnSpPr>
          <p:nvPr/>
        </p:nvCxnSpPr>
        <p:spPr>
          <a:xfrm>
            <a:off x="9805115" y="5188131"/>
            <a:ext cx="2344395"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208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C858E1A-6FEC-9656-C182-C77D4A7E4F8D}"/>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8" name="Picture 7">
            <a:extLst>
              <a:ext uri="{FF2B5EF4-FFF2-40B4-BE49-F238E27FC236}">
                <a16:creationId xmlns:a16="http://schemas.microsoft.com/office/drawing/2014/main" id="{2DBABF66-6EBD-4BB0-777C-0A7D310063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12032469-34D4-67CC-405A-97A441CBB6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7" name="Rectangle 66">
            <a:extLst>
              <a:ext uri="{FF2B5EF4-FFF2-40B4-BE49-F238E27FC236}">
                <a16:creationId xmlns:a16="http://schemas.microsoft.com/office/drawing/2014/main" id="{ADC64700-3071-8B41-F016-64B6B54B93B0}"/>
              </a:ext>
            </a:extLst>
          </p:cNvPr>
          <p:cNvSpPr/>
          <p:nvPr/>
        </p:nvSpPr>
        <p:spPr>
          <a:xfrm>
            <a:off x="2798255" y="2275319"/>
            <a:ext cx="2684047" cy="3784177"/>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Helvetica-Light"/>
              <a:ea typeface="+mn-ea"/>
              <a:cs typeface="+mn-cs"/>
            </a:endParaRPr>
          </a:p>
        </p:txBody>
      </p:sp>
      <p:sp>
        <p:nvSpPr>
          <p:cNvPr id="12" name="Rectangle 11">
            <a:extLst>
              <a:ext uri="{FF2B5EF4-FFF2-40B4-BE49-F238E27FC236}">
                <a16:creationId xmlns:a16="http://schemas.microsoft.com/office/drawing/2014/main" id="{408093D4-7891-54E6-A8C3-910604F354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6" name="Rectangle 65">
            <a:extLst>
              <a:ext uri="{FF2B5EF4-FFF2-40B4-BE49-F238E27FC236}">
                <a16:creationId xmlns:a16="http://schemas.microsoft.com/office/drawing/2014/main" id="{31FF5ECF-E462-9234-7B96-878993FE9F57}"/>
              </a:ext>
            </a:extLst>
          </p:cNvPr>
          <p:cNvSpPr/>
          <p:nvPr/>
        </p:nvSpPr>
        <p:spPr>
          <a:xfrm>
            <a:off x="5790863" y="2275320"/>
            <a:ext cx="2684048" cy="3765930"/>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Helvetica-Light"/>
              <a:ea typeface="+mn-ea"/>
              <a:cs typeface="+mn-cs"/>
            </a:endParaRPr>
          </a:p>
        </p:txBody>
      </p:sp>
      <p:sp>
        <p:nvSpPr>
          <p:cNvPr id="68" name="Rectangle 67">
            <a:extLst>
              <a:ext uri="{FF2B5EF4-FFF2-40B4-BE49-F238E27FC236}">
                <a16:creationId xmlns:a16="http://schemas.microsoft.com/office/drawing/2014/main" id="{64C57ECA-9F4F-7A42-57F7-12B64D91A988}"/>
              </a:ext>
            </a:extLst>
          </p:cNvPr>
          <p:cNvSpPr/>
          <p:nvPr/>
        </p:nvSpPr>
        <p:spPr>
          <a:xfrm>
            <a:off x="172871" y="2293565"/>
            <a:ext cx="2384152" cy="3785616"/>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Helvetica-Light"/>
              <a:ea typeface="+mn-ea"/>
              <a:cs typeface="+mn-cs"/>
            </a:endParaRPr>
          </a:p>
        </p:txBody>
      </p:sp>
      <p:pic>
        <p:nvPicPr>
          <p:cNvPr id="13" name="Graphic 12" descr="Wireless router outline">
            <a:extLst>
              <a:ext uri="{FF2B5EF4-FFF2-40B4-BE49-F238E27FC236}">
                <a16:creationId xmlns:a16="http://schemas.microsoft.com/office/drawing/2014/main" id="{C85D2940-6810-4398-3444-77A2A1B8C5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768" y="3102919"/>
            <a:ext cx="757813" cy="757813"/>
          </a:xfrm>
          <a:prstGeom prst="rect">
            <a:avLst/>
          </a:prstGeom>
        </p:spPr>
      </p:pic>
      <p:pic>
        <p:nvPicPr>
          <p:cNvPr id="14" name="Picture 13" descr="Icon&#10;&#10;Description automatically generated">
            <a:extLst>
              <a:ext uri="{FF2B5EF4-FFF2-40B4-BE49-F238E27FC236}">
                <a16:creationId xmlns:a16="http://schemas.microsoft.com/office/drawing/2014/main" id="{03849A09-7F76-4015-3E69-615914C6748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316737" y="3131549"/>
            <a:ext cx="694361" cy="694361"/>
          </a:xfrm>
          <a:prstGeom prst="rect">
            <a:avLst/>
          </a:prstGeom>
        </p:spPr>
      </p:pic>
      <p:pic>
        <p:nvPicPr>
          <p:cNvPr id="19" name="Graphic 18" descr="Dollar outline">
            <a:extLst>
              <a:ext uri="{FF2B5EF4-FFF2-40B4-BE49-F238E27FC236}">
                <a16:creationId xmlns:a16="http://schemas.microsoft.com/office/drawing/2014/main" id="{67F66F7D-83CB-CE53-3212-F882E2AA63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74754" y="3121234"/>
            <a:ext cx="584775" cy="584775"/>
          </a:xfrm>
          <a:prstGeom prst="rect">
            <a:avLst/>
          </a:prstGeom>
        </p:spPr>
      </p:pic>
      <p:pic>
        <p:nvPicPr>
          <p:cNvPr id="20" name="Graphic 19" descr="Internet outline">
            <a:extLst>
              <a:ext uri="{FF2B5EF4-FFF2-40B4-BE49-F238E27FC236}">
                <a16:creationId xmlns:a16="http://schemas.microsoft.com/office/drawing/2014/main" id="{D780072E-7E6F-6083-F82E-056D0A4103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23350" y="3014778"/>
            <a:ext cx="782079" cy="782079"/>
          </a:xfrm>
          <a:prstGeom prst="rect">
            <a:avLst/>
          </a:prstGeom>
        </p:spPr>
      </p:pic>
      <p:pic>
        <p:nvPicPr>
          <p:cNvPr id="21" name="Graphic 20" descr="Clipboard Partially Checked outline">
            <a:extLst>
              <a:ext uri="{FF2B5EF4-FFF2-40B4-BE49-F238E27FC236}">
                <a16:creationId xmlns:a16="http://schemas.microsoft.com/office/drawing/2014/main" id="{49E714B2-D5F4-B931-62F7-425528C22E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73291" y="3066035"/>
            <a:ext cx="645120" cy="645120"/>
          </a:xfrm>
          <a:prstGeom prst="rect">
            <a:avLst/>
          </a:prstGeom>
        </p:spPr>
      </p:pic>
      <p:grpSp>
        <p:nvGrpSpPr>
          <p:cNvPr id="22" name="Group 21">
            <a:extLst>
              <a:ext uri="{FF2B5EF4-FFF2-40B4-BE49-F238E27FC236}">
                <a16:creationId xmlns:a16="http://schemas.microsoft.com/office/drawing/2014/main" id="{BEFAEF27-BBE8-9E23-9C94-FDC767A71AF3}"/>
              </a:ext>
            </a:extLst>
          </p:cNvPr>
          <p:cNvGrpSpPr/>
          <p:nvPr/>
        </p:nvGrpSpPr>
        <p:grpSpPr>
          <a:xfrm>
            <a:off x="4197766" y="3027601"/>
            <a:ext cx="811771" cy="759590"/>
            <a:chOff x="4900402" y="1648344"/>
            <a:chExt cx="841461" cy="841461"/>
          </a:xfrm>
        </p:grpSpPr>
        <p:pic>
          <p:nvPicPr>
            <p:cNvPr id="23" name="Graphic 22" descr="Qr Code outline">
              <a:extLst>
                <a:ext uri="{FF2B5EF4-FFF2-40B4-BE49-F238E27FC236}">
                  <a16:creationId xmlns:a16="http://schemas.microsoft.com/office/drawing/2014/main" id="{6C33C8FE-C021-A87B-8673-2E0BCC1E129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10818" y="1976081"/>
              <a:ext cx="285390" cy="266884"/>
            </a:xfrm>
            <a:prstGeom prst="rect">
              <a:avLst/>
            </a:prstGeom>
          </p:spPr>
        </p:pic>
        <p:pic>
          <p:nvPicPr>
            <p:cNvPr id="24" name="Graphic 23" descr="Browser window outline">
              <a:extLst>
                <a:ext uri="{FF2B5EF4-FFF2-40B4-BE49-F238E27FC236}">
                  <a16:creationId xmlns:a16="http://schemas.microsoft.com/office/drawing/2014/main" id="{230CDDC6-675A-B43F-3A28-C7AFC969E3F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00402" y="1648344"/>
              <a:ext cx="841461" cy="841461"/>
            </a:xfrm>
            <a:prstGeom prst="rect">
              <a:avLst/>
            </a:prstGeom>
          </p:spPr>
        </p:pic>
        <p:pic>
          <p:nvPicPr>
            <p:cNvPr id="25" name="Graphic 24" descr="Cursor with solid fill">
              <a:extLst>
                <a:ext uri="{FF2B5EF4-FFF2-40B4-BE49-F238E27FC236}">
                  <a16:creationId xmlns:a16="http://schemas.microsoft.com/office/drawing/2014/main" id="{4E932DB6-5301-7E2F-BC0D-3DCF319F563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301151" y="1975282"/>
              <a:ext cx="371035" cy="371035"/>
            </a:xfrm>
            <a:prstGeom prst="rect">
              <a:avLst/>
            </a:prstGeom>
          </p:spPr>
        </p:pic>
      </p:grpSp>
      <p:sp>
        <p:nvSpPr>
          <p:cNvPr id="37" name="Rectangle 36">
            <a:extLst>
              <a:ext uri="{FF2B5EF4-FFF2-40B4-BE49-F238E27FC236}">
                <a16:creationId xmlns:a16="http://schemas.microsoft.com/office/drawing/2014/main" id="{E3310D1E-1A21-B5B6-5CFD-642074A4FE1A}"/>
              </a:ext>
            </a:extLst>
          </p:cNvPr>
          <p:cNvSpPr/>
          <p:nvPr/>
        </p:nvSpPr>
        <p:spPr>
          <a:xfrm>
            <a:off x="9200854" y="2289243"/>
            <a:ext cx="2818275" cy="3752005"/>
          </a:xfrm>
          <a:prstGeom prst="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Helvetica-Light"/>
              <a:ea typeface="+mn-ea"/>
              <a:cs typeface="+mn-cs"/>
            </a:endParaRPr>
          </a:p>
        </p:txBody>
      </p:sp>
      <p:sp>
        <p:nvSpPr>
          <p:cNvPr id="17" name="TextBox 16">
            <a:extLst>
              <a:ext uri="{FF2B5EF4-FFF2-40B4-BE49-F238E27FC236}">
                <a16:creationId xmlns:a16="http://schemas.microsoft.com/office/drawing/2014/main" id="{2D58DB4E-9730-CE96-76F9-93F5B0F48804}"/>
              </a:ext>
            </a:extLst>
          </p:cNvPr>
          <p:cNvSpPr txBox="1"/>
          <p:nvPr/>
        </p:nvSpPr>
        <p:spPr>
          <a:xfrm>
            <a:off x="9246984" y="4297165"/>
            <a:ext cx="2726014" cy="1615827"/>
          </a:xfrm>
          <a:prstGeom prst="rect">
            <a:avLst/>
          </a:prstGeom>
          <a:noFill/>
        </p:spPr>
        <p:txBody>
          <a:bodyPr wrap="square">
            <a:spAutoFit/>
          </a:bodyPr>
          <a:lstStyle>
            <a:defPPr>
              <a:defRPr lang="en-US"/>
            </a:defPPr>
            <a:lvl1pPr marR="0" lvl="0" algn="ctr">
              <a:spcBef>
                <a:spcPts val="0"/>
              </a:spcBef>
              <a:spcAft>
                <a:spcPts val="0"/>
              </a:spcAft>
              <a:defRPr sz="1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Light" panose="020B0403020202020204"/>
                <a:ea typeface="Calibri" panose="020F0502020204030204" pitchFamily="34" charset="0"/>
                <a:cs typeface="Helvetica" panose="020B0604020202020204" pitchFamily="34" charset="0"/>
              </a:rPr>
              <a:t>Outcome solutions rooted in identity enable true cross platform measurement of outcomes and supports the ability to layer in valuable audience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srgbClr val="1B1464"/>
              </a:solidFill>
              <a:effectLst/>
              <a:uLnTx/>
              <a:uFillTx/>
              <a:latin typeface="Helvetica-Light"/>
              <a:ea typeface="+mn-ea"/>
              <a:cs typeface="+mn-cs"/>
            </a:endParaRPr>
          </a:p>
        </p:txBody>
      </p:sp>
      <p:pic>
        <p:nvPicPr>
          <p:cNvPr id="29" name="Graphic 28" descr="Bar chart outline">
            <a:extLst>
              <a:ext uri="{FF2B5EF4-FFF2-40B4-BE49-F238E27FC236}">
                <a16:creationId xmlns:a16="http://schemas.microsoft.com/office/drawing/2014/main" id="{8A2D3733-084B-7304-EF77-9C47CBC6140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92511" y="3016464"/>
            <a:ext cx="724900" cy="724900"/>
          </a:xfrm>
          <a:prstGeom prst="rect">
            <a:avLst/>
          </a:prstGeom>
        </p:spPr>
      </p:pic>
      <p:pic>
        <p:nvPicPr>
          <p:cNvPr id="32" name="Graphic 31" descr="Flowchart outline">
            <a:extLst>
              <a:ext uri="{FF2B5EF4-FFF2-40B4-BE49-F238E27FC236}">
                <a16:creationId xmlns:a16="http://schemas.microsoft.com/office/drawing/2014/main" id="{C4C9223E-9249-8019-5FE9-5F2D97945B8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338918" y="2979771"/>
            <a:ext cx="724900" cy="724900"/>
          </a:xfrm>
          <a:prstGeom prst="rect">
            <a:avLst/>
          </a:prstGeom>
        </p:spPr>
      </p:pic>
      <p:pic>
        <p:nvPicPr>
          <p:cNvPr id="39" name="Graphic 38" descr="Pie chart outline">
            <a:extLst>
              <a:ext uri="{FF2B5EF4-FFF2-40B4-BE49-F238E27FC236}">
                <a16:creationId xmlns:a16="http://schemas.microsoft.com/office/drawing/2014/main" id="{ADC5B828-95EE-B195-9DF5-7E503C995BA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223283" y="3033826"/>
            <a:ext cx="665985" cy="665985"/>
          </a:xfrm>
          <a:prstGeom prst="rect">
            <a:avLst/>
          </a:prstGeom>
        </p:spPr>
      </p:pic>
      <p:sp>
        <p:nvSpPr>
          <p:cNvPr id="31" name="TextBox 30">
            <a:extLst>
              <a:ext uri="{FF2B5EF4-FFF2-40B4-BE49-F238E27FC236}">
                <a16:creationId xmlns:a16="http://schemas.microsoft.com/office/drawing/2014/main" id="{F01321D5-8D2B-0E38-2097-FC8C64C0C8FA}"/>
              </a:ext>
            </a:extLst>
          </p:cNvPr>
          <p:cNvSpPr txBox="1"/>
          <p:nvPr/>
        </p:nvSpPr>
        <p:spPr>
          <a:xfrm>
            <a:off x="3359393" y="3686916"/>
            <a:ext cx="9415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Aggregated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Online Behavior</a:t>
            </a:r>
          </a:p>
        </p:txBody>
      </p:sp>
      <p:sp>
        <p:nvSpPr>
          <p:cNvPr id="43" name="TextBox 42">
            <a:extLst>
              <a:ext uri="{FF2B5EF4-FFF2-40B4-BE49-F238E27FC236}">
                <a16:creationId xmlns:a16="http://schemas.microsoft.com/office/drawing/2014/main" id="{2413760A-4A72-79ED-0881-69FFA9D5067C}"/>
              </a:ext>
            </a:extLst>
          </p:cNvPr>
          <p:cNvSpPr txBox="1"/>
          <p:nvPr/>
        </p:nvSpPr>
        <p:spPr>
          <a:xfrm>
            <a:off x="2743203" y="3750326"/>
            <a:ext cx="70529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Surveys</a:t>
            </a:r>
          </a:p>
        </p:txBody>
      </p:sp>
      <p:sp>
        <p:nvSpPr>
          <p:cNvPr id="44" name="TextBox 43">
            <a:extLst>
              <a:ext uri="{FF2B5EF4-FFF2-40B4-BE49-F238E27FC236}">
                <a16:creationId xmlns:a16="http://schemas.microsoft.com/office/drawing/2014/main" id="{8CC729A3-5B35-0B9C-CA70-34B0F12F1AE5}"/>
              </a:ext>
            </a:extLst>
          </p:cNvPr>
          <p:cNvSpPr txBox="1"/>
          <p:nvPr/>
        </p:nvSpPr>
        <p:spPr>
          <a:xfrm>
            <a:off x="4245923" y="3780213"/>
            <a:ext cx="76079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Web Tags</a:t>
            </a:r>
          </a:p>
        </p:txBody>
      </p:sp>
      <p:sp>
        <p:nvSpPr>
          <p:cNvPr id="46" name="TextBox 45">
            <a:extLst>
              <a:ext uri="{FF2B5EF4-FFF2-40B4-BE49-F238E27FC236}">
                <a16:creationId xmlns:a16="http://schemas.microsoft.com/office/drawing/2014/main" id="{AEE508E4-28FD-E2EB-22AB-34A624B94CAF}"/>
              </a:ext>
            </a:extLst>
          </p:cNvPr>
          <p:cNvSpPr txBox="1"/>
          <p:nvPr/>
        </p:nvSpPr>
        <p:spPr>
          <a:xfrm>
            <a:off x="4823575" y="3779240"/>
            <a:ext cx="70529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Sales</a:t>
            </a:r>
          </a:p>
        </p:txBody>
      </p:sp>
      <p:sp>
        <p:nvSpPr>
          <p:cNvPr id="53" name="TextBox 52">
            <a:extLst>
              <a:ext uri="{FF2B5EF4-FFF2-40B4-BE49-F238E27FC236}">
                <a16:creationId xmlns:a16="http://schemas.microsoft.com/office/drawing/2014/main" id="{5CA6D8F2-4B2A-7BEB-1450-B0E8E2CDE2E4}"/>
              </a:ext>
            </a:extLst>
          </p:cNvPr>
          <p:cNvSpPr txBox="1"/>
          <p:nvPr/>
        </p:nvSpPr>
        <p:spPr>
          <a:xfrm>
            <a:off x="1011594" y="3871983"/>
            <a:ext cx="136729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Cross Platform Ad Exposure</a:t>
            </a:r>
          </a:p>
        </p:txBody>
      </p:sp>
      <p:sp>
        <p:nvSpPr>
          <p:cNvPr id="54" name="TextBox 53">
            <a:extLst>
              <a:ext uri="{FF2B5EF4-FFF2-40B4-BE49-F238E27FC236}">
                <a16:creationId xmlns:a16="http://schemas.microsoft.com/office/drawing/2014/main" id="{CB7D76B7-DA51-2C40-C6D4-7977C3084F6F}"/>
              </a:ext>
            </a:extLst>
          </p:cNvPr>
          <p:cNvSpPr txBox="1"/>
          <p:nvPr/>
        </p:nvSpPr>
        <p:spPr>
          <a:xfrm>
            <a:off x="88625" y="3854305"/>
            <a:ext cx="136729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Impression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Data</a:t>
            </a:r>
          </a:p>
        </p:txBody>
      </p:sp>
      <p:sp>
        <p:nvSpPr>
          <p:cNvPr id="57" name="TextBox 56">
            <a:extLst>
              <a:ext uri="{FF2B5EF4-FFF2-40B4-BE49-F238E27FC236}">
                <a16:creationId xmlns:a16="http://schemas.microsoft.com/office/drawing/2014/main" id="{C2FB795C-C511-71C6-F15F-32734C53EB0C}"/>
              </a:ext>
            </a:extLst>
          </p:cNvPr>
          <p:cNvSpPr txBox="1"/>
          <p:nvPr/>
        </p:nvSpPr>
        <p:spPr>
          <a:xfrm>
            <a:off x="10376876" y="3703935"/>
            <a:ext cx="6612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Target Audience Insights</a:t>
            </a:r>
          </a:p>
        </p:txBody>
      </p:sp>
      <p:sp>
        <p:nvSpPr>
          <p:cNvPr id="58" name="TextBox 57">
            <a:extLst>
              <a:ext uri="{FF2B5EF4-FFF2-40B4-BE49-F238E27FC236}">
                <a16:creationId xmlns:a16="http://schemas.microsoft.com/office/drawing/2014/main" id="{2D775BFE-9AAC-25E8-A717-4BD1E8CF3141}"/>
              </a:ext>
            </a:extLst>
          </p:cNvPr>
          <p:cNvSpPr txBox="1"/>
          <p:nvPr/>
        </p:nvSpPr>
        <p:spPr>
          <a:xfrm>
            <a:off x="11236736" y="3703936"/>
            <a:ext cx="6612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Cross Platform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Outcomes</a:t>
            </a:r>
          </a:p>
        </p:txBody>
      </p:sp>
      <p:sp>
        <p:nvSpPr>
          <p:cNvPr id="6" name="TextBox 5">
            <a:extLst>
              <a:ext uri="{FF2B5EF4-FFF2-40B4-BE49-F238E27FC236}">
                <a16:creationId xmlns:a16="http://schemas.microsoft.com/office/drawing/2014/main" id="{94F4BAE9-427B-DA16-90E2-FFF438CF1109}"/>
              </a:ext>
            </a:extLst>
          </p:cNvPr>
          <p:cNvSpPr txBox="1"/>
          <p:nvPr/>
        </p:nvSpPr>
        <p:spPr>
          <a:xfrm>
            <a:off x="5929604" y="4360043"/>
            <a:ext cx="2436167"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Light"/>
                <a:ea typeface="+mn-ea"/>
                <a:cs typeface="+mn-cs"/>
              </a:rPr>
              <a:t>Match ad data &amp; outcomes data in a privacy compliant manner via an identity resolution at a HH or individual level</a:t>
            </a:r>
          </a:p>
        </p:txBody>
      </p:sp>
      <p:sp>
        <p:nvSpPr>
          <p:cNvPr id="65" name="TextBox 64">
            <a:extLst>
              <a:ext uri="{FF2B5EF4-FFF2-40B4-BE49-F238E27FC236}">
                <a16:creationId xmlns:a16="http://schemas.microsoft.com/office/drawing/2014/main" id="{B12C96BC-40EC-3712-80AB-728861BF3F9A}"/>
              </a:ext>
            </a:extLst>
          </p:cNvPr>
          <p:cNvSpPr txBox="1"/>
          <p:nvPr/>
        </p:nvSpPr>
        <p:spPr>
          <a:xfrm>
            <a:off x="2819168" y="4353803"/>
            <a:ext cx="2643677"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Light"/>
                <a:ea typeface="+mn-ea"/>
                <a:cs typeface="+mn-cs"/>
              </a:rPr>
              <a:t>Collect full funnel engagement and outcomes data during your ad campaign to capture </a:t>
            </a:r>
            <a:br>
              <a:rPr kumimoji="0" lang="en-US" sz="1400" b="0" i="0" u="none" strike="noStrike" kern="1200" cap="none" spc="0" normalizeH="0" baseline="0" noProof="0">
                <a:ln>
                  <a:noFill/>
                </a:ln>
                <a:solidFill>
                  <a:srgbClr val="1B1464"/>
                </a:solidFill>
                <a:effectLst/>
                <a:uLnTx/>
                <a:uFillTx/>
                <a:latin typeface="Helvetica-Light"/>
                <a:ea typeface="+mn-ea"/>
                <a:cs typeface="+mn-cs"/>
              </a:rPr>
            </a:br>
            <a:r>
              <a:rPr kumimoji="0" lang="en-US" sz="1400" b="0" i="0" u="none" strike="noStrike" kern="1200" cap="none" spc="0" normalizeH="0" baseline="0" noProof="0">
                <a:ln>
                  <a:noFill/>
                </a:ln>
                <a:solidFill>
                  <a:srgbClr val="1B1464"/>
                </a:solidFill>
                <a:effectLst/>
                <a:uLnTx/>
                <a:uFillTx/>
                <a:latin typeface="Helvetica-Light"/>
                <a:ea typeface="+mn-ea"/>
                <a:cs typeface="+mn-cs"/>
              </a:rPr>
              <a:t>a full picture look at the customer journey</a:t>
            </a:r>
          </a:p>
        </p:txBody>
      </p:sp>
      <p:sp>
        <p:nvSpPr>
          <p:cNvPr id="69" name="TextBox 68">
            <a:extLst>
              <a:ext uri="{FF2B5EF4-FFF2-40B4-BE49-F238E27FC236}">
                <a16:creationId xmlns:a16="http://schemas.microsoft.com/office/drawing/2014/main" id="{6C6F4C77-7F87-1269-36BB-16C91F301357}"/>
              </a:ext>
            </a:extLst>
          </p:cNvPr>
          <p:cNvSpPr txBox="1"/>
          <p:nvPr/>
        </p:nvSpPr>
        <p:spPr>
          <a:xfrm>
            <a:off x="253382" y="2306337"/>
            <a:ext cx="49885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BFF2"/>
                </a:solidFill>
                <a:effectLst/>
                <a:uLnTx/>
                <a:uFillTx/>
                <a:latin typeface="Helvetica-Light"/>
                <a:ea typeface="+mn-ea"/>
                <a:cs typeface="+mn-cs"/>
              </a:rPr>
              <a:t>1</a:t>
            </a:r>
          </a:p>
        </p:txBody>
      </p:sp>
      <p:sp>
        <p:nvSpPr>
          <p:cNvPr id="70" name="TextBox 69">
            <a:extLst>
              <a:ext uri="{FF2B5EF4-FFF2-40B4-BE49-F238E27FC236}">
                <a16:creationId xmlns:a16="http://schemas.microsoft.com/office/drawing/2014/main" id="{41BD3865-4A7B-5C4C-A555-4BFA083D81D8}"/>
              </a:ext>
            </a:extLst>
          </p:cNvPr>
          <p:cNvSpPr txBox="1"/>
          <p:nvPr/>
        </p:nvSpPr>
        <p:spPr>
          <a:xfrm>
            <a:off x="2806699" y="2243299"/>
            <a:ext cx="49885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BFF2"/>
                </a:solidFill>
                <a:effectLst/>
                <a:uLnTx/>
                <a:uFillTx/>
                <a:latin typeface="Helvetica-Light"/>
                <a:ea typeface="+mn-ea"/>
                <a:cs typeface="+mn-cs"/>
              </a:rPr>
              <a:t>2</a:t>
            </a:r>
          </a:p>
        </p:txBody>
      </p:sp>
      <p:sp>
        <p:nvSpPr>
          <p:cNvPr id="71" name="TextBox 70">
            <a:extLst>
              <a:ext uri="{FF2B5EF4-FFF2-40B4-BE49-F238E27FC236}">
                <a16:creationId xmlns:a16="http://schemas.microsoft.com/office/drawing/2014/main" id="{C4B55C1E-A038-CB64-7280-8E44DE817BDC}"/>
              </a:ext>
            </a:extLst>
          </p:cNvPr>
          <p:cNvSpPr txBox="1"/>
          <p:nvPr/>
        </p:nvSpPr>
        <p:spPr>
          <a:xfrm>
            <a:off x="5750902" y="2253049"/>
            <a:ext cx="49885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BFF2"/>
                </a:solidFill>
                <a:effectLst/>
                <a:uLnTx/>
                <a:uFillTx/>
                <a:latin typeface="Helvetica-Light"/>
                <a:ea typeface="+mn-ea"/>
                <a:cs typeface="+mn-cs"/>
              </a:rPr>
              <a:t>3</a:t>
            </a:r>
          </a:p>
        </p:txBody>
      </p:sp>
      <p:sp>
        <p:nvSpPr>
          <p:cNvPr id="87" name="TextBox 86">
            <a:extLst>
              <a:ext uri="{FF2B5EF4-FFF2-40B4-BE49-F238E27FC236}">
                <a16:creationId xmlns:a16="http://schemas.microsoft.com/office/drawing/2014/main" id="{659CECAB-16E9-5ADD-BE56-18C0A9D4D2E7}"/>
              </a:ext>
            </a:extLst>
          </p:cNvPr>
          <p:cNvSpPr txBox="1"/>
          <p:nvPr/>
        </p:nvSpPr>
        <p:spPr>
          <a:xfrm>
            <a:off x="153261" y="4386605"/>
            <a:ext cx="2423371"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Light"/>
                <a:ea typeface="+mn-ea"/>
                <a:cs typeface="+mn-cs"/>
              </a:rPr>
              <a:t>Leverage impression-based ad exposure data that reflects when and where your ads ran across the video ecosystem</a:t>
            </a:r>
          </a:p>
        </p:txBody>
      </p:sp>
      <p:pic>
        <p:nvPicPr>
          <p:cNvPr id="94" name="Graphic 93" descr="User outline">
            <a:extLst>
              <a:ext uri="{FF2B5EF4-FFF2-40B4-BE49-F238E27FC236}">
                <a16:creationId xmlns:a16="http://schemas.microsoft.com/office/drawing/2014/main" id="{800BFBD6-7922-043B-06B2-993C3E94C99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972678" y="2925837"/>
            <a:ext cx="639678" cy="639678"/>
          </a:xfrm>
          <a:prstGeom prst="rect">
            <a:avLst/>
          </a:prstGeom>
        </p:spPr>
      </p:pic>
      <p:pic>
        <p:nvPicPr>
          <p:cNvPr id="95" name="Graphic 94" descr="House outline">
            <a:extLst>
              <a:ext uri="{FF2B5EF4-FFF2-40B4-BE49-F238E27FC236}">
                <a16:creationId xmlns:a16="http://schemas.microsoft.com/office/drawing/2014/main" id="{06F6FDF1-82FA-0DC1-37D2-B6AF8F7C9EE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711928" y="2939448"/>
            <a:ext cx="639678" cy="639678"/>
          </a:xfrm>
          <a:prstGeom prst="rect">
            <a:avLst/>
          </a:prstGeom>
        </p:spPr>
      </p:pic>
      <p:sp>
        <p:nvSpPr>
          <p:cNvPr id="96" name="TextBox 95">
            <a:extLst>
              <a:ext uri="{FF2B5EF4-FFF2-40B4-BE49-F238E27FC236}">
                <a16:creationId xmlns:a16="http://schemas.microsoft.com/office/drawing/2014/main" id="{E95334A1-84D3-E816-BC01-1BC8393122EB}"/>
              </a:ext>
            </a:extLst>
          </p:cNvPr>
          <p:cNvSpPr txBox="1"/>
          <p:nvPr/>
        </p:nvSpPr>
        <p:spPr>
          <a:xfrm>
            <a:off x="5633833" y="3627580"/>
            <a:ext cx="136729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Individual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 Level</a:t>
            </a:r>
          </a:p>
        </p:txBody>
      </p:sp>
      <p:sp>
        <p:nvSpPr>
          <p:cNvPr id="97" name="TextBox 96">
            <a:extLst>
              <a:ext uri="{FF2B5EF4-FFF2-40B4-BE49-F238E27FC236}">
                <a16:creationId xmlns:a16="http://schemas.microsoft.com/office/drawing/2014/main" id="{27384D51-AB8E-DA7F-F230-9F392404418E}"/>
              </a:ext>
            </a:extLst>
          </p:cNvPr>
          <p:cNvSpPr txBox="1"/>
          <p:nvPr/>
        </p:nvSpPr>
        <p:spPr>
          <a:xfrm>
            <a:off x="6369481" y="3638043"/>
            <a:ext cx="136729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Household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 Level</a:t>
            </a:r>
          </a:p>
        </p:txBody>
      </p:sp>
      <p:pic>
        <p:nvPicPr>
          <p:cNvPr id="99" name="Graphic 98" descr="Lock outline">
            <a:extLst>
              <a:ext uri="{FF2B5EF4-FFF2-40B4-BE49-F238E27FC236}">
                <a16:creationId xmlns:a16="http://schemas.microsoft.com/office/drawing/2014/main" id="{F808078D-E812-2216-29E2-50CC056851C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411900" y="2890616"/>
            <a:ext cx="724900" cy="724900"/>
          </a:xfrm>
          <a:prstGeom prst="rect">
            <a:avLst/>
          </a:prstGeom>
        </p:spPr>
      </p:pic>
      <p:sp>
        <p:nvSpPr>
          <p:cNvPr id="100" name="TextBox 99">
            <a:extLst>
              <a:ext uri="{FF2B5EF4-FFF2-40B4-BE49-F238E27FC236}">
                <a16:creationId xmlns:a16="http://schemas.microsoft.com/office/drawing/2014/main" id="{7954D667-66DA-3A14-E446-130421B91FEE}"/>
              </a:ext>
            </a:extLst>
          </p:cNvPr>
          <p:cNvSpPr txBox="1"/>
          <p:nvPr/>
        </p:nvSpPr>
        <p:spPr>
          <a:xfrm>
            <a:off x="7087590" y="3641101"/>
            <a:ext cx="136729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Privacy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Compliant</a:t>
            </a:r>
          </a:p>
        </p:txBody>
      </p:sp>
      <p:sp>
        <p:nvSpPr>
          <p:cNvPr id="101" name="TextBox 100">
            <a:extLst>
              <a:ext uri="{FF2B5EF4-FFF2-40B4-BE49-F238E27FC236}">
                <a16:creationId xmlns:a16="http://schemas.microsoft.com/office/drawing/2014/main" id="{257DC6A0-346F-EA1A-5F96-8B7146618370}"/>
              </a:ext>
            </a:extLst>
          </p:cNvPr>
          <p:cNvSpPr txBox="1"/>
          <p:nvPr/>
        </p:nvSpPr>
        <p:spPr>
          <a:xfrm>
            <a:off x="9504782" y="3696098"/>
            <a:ext cx="6612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Light"/>
                <a:ea typeface="+mn-ea"/>
                <a:cs typeface="+mn-cs"/>
              </a:rPr>
              <a:t>Outcomes Over Time</a:t>
            </a:r>
          </a:p>
        </p:txBody>
      </p:sp>
      <p:sp>
        <p:nvSpPr>
          <p:cNvPr id="3" name="TextBox 2">
            <a:extLst>
              <a:ext uri="{FF2B5EF4-FFF2-40B4-BE49-F238E27FC236}">
                <a16:creationId xmlns:a16="http://schemas.microsoft.com/office/drawing/2014/main" id="{EB8CCD6E-A8FC-D4B7-DC9D-1FED22930BDF}"/>
              </a:ext>
            </a:extLst>
          </p:cNvPr>
          <p:cNvSpPr txBox="1"/>
          <p:nvPr/>
        </p:nvSpPr>
        <p:spPr>
          <a:xfrm>
            <a:off x="216174" y="2478220"/>
            <a:ext cx="215370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Light"/>
                <a:ea typeface="+mn-ea"/>
                <a:cs typeface="+mn-cs"/>
              </a:rPr>
              <a:t>Ad Data</a:t>
            </a:r>
          </a:p>
        </p:txBody>
      </p:sp>
      <p:sp>
        <p:nvSpPr>
          <p:cNvPr id="15" name="TextBox 14">
            <a:extLst>
              <a:ext uri="{FF2B5EF4-FFF2-40B4-BE49-F238E27FC236}">
                <a16:creationId xmlns:a16="http://schemas.microsoft.com/office/drawing/2014/main" id="{BF1FF6E8-2286-26CD-4D07-BA981FA3DA9B}"/>
              </a:ext>
            </a:extLst>
          </p:cNvPr>
          <p:cNvSpPr txBox="1"/>
          <p:nvPr/>
        </p:nvSpPr>
        <p:spPr>
          <a:xfrm>
            <a:off x="3189585" y="2318073"/>
            <a:ext cx="2016362"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1B1464"/>
                </a:solidFill>
                <a:effectLst/>
                <a:uLnTx/>
                <a:uFillTx/>
                <a:latin typeface="Helvetica-Light"/>
                <a:ea typeface="+mn-ea"/>
                <a:cs typeface="+mn-cs"/>
              </a:rPr>
              <a:t>Outcomes &amp; Engagement Data</a:t>
            </a:r>
          </a:p>
        </p:txBody>
      </p:sp>
      <p:sp>
        <p:nvSpPr>
          <p:cNvPr id="18" name="TextBox 17">
            <a:extLst>
              <a:ext uri="{FF2B5EF4-FFF2-40B4-BE49-F238E27FC236}">
                <a16:creationId xmlns:a16="http://schemas.microsoft.com/office/drawing/2014/main" id="{C42D6C6C-4E06-C60A-617A-165E0F5A9776}"/>
              </a:ext>
            </a:extLst>
          </p:cNvPr>
          <p:cNvSpPr txBox="1"/>
          <p:nvPr/>
        </p:nvSpPr>
        <p:spPr>
          <a:xfrm>
            <a:off x="5939208" y="2453369"/>
            <a:ext cx="265740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Light"/>
                <a:ea typeface="+mn-ea"/>
                <a:cs typeface="+mn-cs"/>
              </a:rPr>
              <a:t>Identity Resolution</a:t>
            </a:r>
          </a:p>
        </p:txBody>
      </p:sp>
      <p:sp>
        <p:nvSpPr>
          <p:cNvPr id="27" name="TextBox 26">
            <a:extLst>
              <a:ext uri="{FF2B5EF4-FFF2-40B4-BE49-F238E27FC236}">
                <a16:creationId xmlns:a16="http://schemas.microsoft.com/office/drawing/2014/main" id="{AB71D230-C0EA-6CBB-6660-A06D946972CD}"/>
              </a:ext>
            </a:extLst>
          </p:cNvPr>
          <p:cNvSpPr txBox="1"/>
          <p:nvPr/>
        </p:nvSpPr>
        <p:spPr>
          <a:xfrm>
            <a:off x="9053682" y="2318073"/>
            <a:ext cx="315983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Light"/>
                <a:ea typeface="+mn-ea"/>
                <a:cs typeface="+mn-cs"/>
              </a:rPr>
              <a:t>Insights &amp; Optimization Opportunities</a:t>
            </a:r>
          </a:p>
        </p:txBody>
      </p:sp>
      <p:sp>
        <p:nvSpPr>
          <p:cNvPr id="2" name="Arrow: Right 50">
            <a:extLst>
              <a:ext uri="{FF2B5EF4-FFF2-40B4-BE49-F238E27FC236}">
                <a16:creationId xmlns:a16="http://schemas.microsoft.com/office/drawing/2014/main" id="{AD3C8ED3-C000-39D6-46F2-5A6E84EEB9BB}"/>
              </a:ext>
            </a:extLst>
          </p:cNvPr>
          <p:cNvSpPr/>
          <p:nvPr/>
        </p:nvSpPr>
        <p:spPr>
          <a:xfrm>
            <a:off x="8593873" y="2884055"/>
            <a:ext cx="453447" cy="201083"/>
          </a:xfrm>
          <a:prstGeom prst="rightArrow">
            <a:avLst/>
          </a:prstGeom>
          <a:solidFill>
            <a:srgbClr val="ED3C8D"/>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1" name="Arrow: Right 50">
            <a:extLst>
              <a:ext uri="{FF2B5EF4-FFF2-40B4-BE49-F238E27FC236}">
                <a16:creationId xmlns:a16="http://schemas.microsoft.com/office/drawing/2014/main" id="{8907F7C9-AC83-CC93-AEE6-1F414D2E634F}"/>
              </a:ext>
            </a:extLst>
          </p:cNvPr>
          <p:cNvSpPr/>
          <p:nvPr/>
        </p:nvSpPr>
        <p:spPr>
          <a:xfrm>
            <a:off x="8602776" y="3847141"/>
            <a:ext cx="453447" cy="201083"/>
          </a:xfrm>
          <a:prstGeom prst="rightArrow">
            <a:avLst/>
          </a:prstGeom>
          <a:solidFill>
            <a:srgbClr val="ED3C8D"/>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6" name="Arrow: Right 50">
            <a:extLst>
              <a:ext uri="{FF2B5EF4-FFF2-40B4-BE49-F238E27FC236}">
                <a16:creationId xmlns:a16="http://schemas.microsoft.com/office/drawing/2014/main" id="{9316CA61-A0C2-7C40-BF07-DF3B93AB8321}"/>
              </a:ext>
            </a:extLst>
          </p:cNvPr>
          <p:cNvSpPr/>
          <p:nvPr/>
        </p:nvSpPr>
        <p:spPr>
          <a:xfrm>
            <a:off x="8606073" y="4829085"/>
            <a:ext cx="453447" cy="201083"/>
          </a:xfrm>
          <a:prstGeom prst="rightArrow">
            <a:avLst/>
          </a:prstGeom>
          <a:solidFill>
            <a:srgbClr val="ED3C8D"/>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28" name="TextBox 27">
            <a:extLst>
              <a:ext uri="{FF2B5EF4-FFF2-40B4-BE49-F238E27FC236}">
                <a16:creationId xmlns:a16="http://schemas.microsoft.com/office/drawing/2014/main" id="{B150720C-7E9B-7545-8F4E-936EAFF70BA8}"/>
              </a:ext>
            </a:extLst>
          </p:cNvPr>
          <p:cNvSpPr txBox="1"/>
          <p:nvPr/>
        </p:nvSpPr>
        <p:spPr>
          <a:xfrm>
            <a:off x="483207" y="6291580"/>
            <a:ext cx="116872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lang="en-US" sz="1000" b="1" i="1">
                <a:solidFill>
                  <a:srgbClr val="ED3C8D"/>
                </a:solidFill>
                <a:latin typeface="Helvetica" panose="020B0604020202020204" pitchFamily="34" charset="0"/>
                <a:cs typeface="Helvetica" panose="020B0604020202020204" pitchFamily="34" charset="0"/>
                <a:hlinkClick r:id="rId31">
                  <a:extLst>
                    <a:ext uri="{A12FA001-AC4F-418D-AE19-62706E023703}">
                      <ahyp:hlinkClr xmlns:ahyp="http://schemas.microsoft.com/office/drawing/2018/hyperlinkcolor" val="tx"/>
                    </a:ext>
                  </a:extLst>
                </a:hlinkClick>
              </a:rPr>
              <a:t>‘What’s the Deal with Outcomes’</a:t>
            </a:r>
            <a:r>
              <a:rPr lang="en-US" sz="1000" b="1" i="1">
                <a:solidFill>
                  <a:srgbClr val="ED3C8D"/>
                </a:solidFill>
                <a:latin typeface="Helvetica" panose="020B0604020202020204" pitchFamily="34" charset="0"/>
                <a:cs typeface="Helvetica" panose="020B0604020202020204" pitchFamily="34" charset="0"/>
              </a:rPr>
              <a:t> </a:t>
            </a: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p>
        </p:txBody>
      </p:sp>
      <p:sp>
        <p:nvSpPr>
          <p:cNvPr id="34" name="Rectangle 33">
            <a:extLst>
              <a:ext uri="{FF2B5EF4-FFF2-40B4-BE49-F238E27FC236}">
                <a16:creationId xmlns:a16="http://schemas.microsoft.com/office/drawing/2014/main" id="{4FD7E1EF-1E4B-8F27-0BC2-A5C1675077E2}"/>
              </a:ext>
            </a:extLst>
          </p:cNvPr>
          <p:cNvSpPr/>
          <p:nvPr/>
        </p:nvSpPr>
        <p:spPr>
          <a:xfrm>
            <a:off x="173620" y="339165"/>
            <a:ext cx="12018380" cy="892552"/>
          </a:xfrm>
          <a:prstGeom prst="rect">
            <a:avLst/>
          </a:prstGeom>
        </p:spPr>
        <p:txBody>
          <a:bodyPr wrap="square">
            <a:spAutoFit/>
          </a:bodyPr>
          <a:lstStyle/>
          <a:p>
            <a:pPr>
              <a:defRPr/>
            </a:pPr>
            <a:r>
              <a:rPr lang="en-US" sz="2600" b="1">
                <a:latin typeface="+mj-lt"/>
              </a:rPr>
              <a:t>Adopting modern measurement allows you to future-proof your campaigns enabling you to better evaluate the full consumer journey</a:t>
            </a:r>
          </a:p>
        </p:txBody>
      </p:sp>
      <p:sp>
        <p:nvSpPr>
          <p:cNvPr id="35" name="TextBox 34">
            <a:extLst>
              <a:ext uri="{FF2B5EF4-FFF2-40B4-BE49-F238E27FC236}">
                <a16:creationId xmlns:a16="http://schemas.microsoft.com/office/drawing/2014/main" id="{BDF9CF87-936F-1F5B-8C2B-22254FCA8690}"/>
              </a:ext>
            </a:extLst>
          </p:cNvPr>
          <p:cNvSpPr txBox="1"/>
          <p:nvPr/>
        </p:nvSpPr>
        <p:spPr>
          <a:xfrm>
            <a:off x="-1" y="1802771"/>
            <a:ext cx="12185709" cy="338554"/>
          </a:xfrm>
          <a:prstGeom prst="rect">
            <a:avLst/>
          </a:prstGeom>
          <a:noFill/>
        </p:spPr>
        <p:txBody>
          <a:bodyPr wrap="square">
            <a:spAutoFit/>
          </a:bodyPr>
          <a:lstStyle/>
          <a:p>
            <a:pPr algn="ctr"/>
            <a:r>
              <a:rPr lang="en-US" sz="1600" b="1" u="sng">
                <a:latin typeface="Helvetica" pitchFamily="2" charset="0"/>
              </a:rPr>
              <a:t>Common Pillars of Modern Measurement</a:t>
            </a:r>
            <a:endParaRPr lang="en-US" sz="1600">
              <a:latin typeface="Helvetica" pitchFamily="2" charset="0"/>
            </a:endParaRPr>
          </a:p>
        </p:txBody>
      </p:sp>
    </p:spTree>
    <p:extLst>
      <p:ext uri="{BB962C8B-B14F-4D97-AF65-F5344CB8AC3E}">
        <p14:creationId xmlns:p14="http://schemas.microsoft.com/office/powerpoint/2010/main" val="331299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05F9867-E7E6-35AE-3B7A-AF33CD8C0A19}"/>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3" name="Rectangle 32">
            <a:extLst>
              <a:ext uri="{FF2B5EF4-FFF2-40B4-BE49-F238E27FC236}">
                <a16:creationId xmlns:a16="http://schemas.microsoft.com/office/drawing/2014/main" id="{D8516CCD-CEF8-B4CC-91D8-3CCF03F8F123}"/>
              </a:ext>
            </a:extLst>
          </p:cNvPr>
          <p:cNvSpPr/>
          <p:nvPr/>
        </p:nvSpPr>
        <p:spPr>
          <a:xfrm>
            <a:off x="606380" y="2112490"/>
            <a:ext cx="3249445" cy="1993554"/>
          </a:xfrm>
          <a:prstGeom prst="rect">
            <a:avLst/>
          </a:prstGeom>
          <a:solidFill>
            <a:schemeClr val="bg1"/>
          </a:solidFill>
          <a:ln>
            <a:solidFill>
              <a:srgbClr val="1F1A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35B97B2-7777-1512-9F5F-9D658DB9F663}"/>
              </a:ext>
            </a:extLst>
          </p:cNvPr>
          <p:cNvSpPr/>
          <p:nvPr/>
        </p:nvSpPr>
        <p:spPr>
          <a:xfrm>
            <a:off x="4471278" y="2114206"/>
            <a:ext cx="3249445" cy="1993554"/>
          </a:xfrm>
          <a:prstGeom prst="rect">
            <a:avLst/>
          </a:prstGeom>
          <a:solidFill>
            <a:schemeClr val="bg1"/>
          </a:solidFill>
          <a:ln>
            <a:solidFill>
              <a:srgbClr val="1F1A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1BB0A43-7F81-7E35-1841-3C5BAC243078}"/>
              </a:ext>
            </a:extLst>
          </p:cNvPr>
          <p:cNvSpPr/>
          <p:nvPr/>
        </p:nvSpPr>
        <p:spPr>
          <a:xfrm>
            <a:off x="8336176" y="2113338"/>
            <a:ext cx="3249445" cy="1993554"/>
          </a:xfrm>
          <a:prstGeom prst="rect">
            <a:avLst/>
          </a:prstGeom>
          <a:solidFill>
            <a:schemeClr val="bg1"/>
          </a:solidFill>
          <a:ln>
            <a:solidFill>
              <a:srgbClr val="1F1A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E3036A3-601E-DC46-3A17-CA12AFAA4A29}"/>
              </a:ext>
            </a:extLst>
          </p:cNvPr>
          <p:cNvSpPr/>
          <p:nvPr/>
        </p:nvSpPr>
        <p:spPr>
          <a:xfrm>
            <a:off x="2597259" y="4257006"/>
            <a:ext cx="3249445" cy="1993554"/>
          </a:xfrm>
          <a:prstGeom prst="rect">
            <a:avLst/>
          </a:prstGeom>
          <a:solidFill>
            <a:schemeClr val="bg1"/>
          </a:solidFill>
          <a:ln>
            <a:solidFill>
              <a:srgbClr val="1F1A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B1D6F0A-FC5D-0B21-AE92-F69FD6C47568}"/>
              </a:ext>
            </a:extLst>
          </p:cNvPr>
          <p:cNvSpPr/>
          <p:nvPr/>
        </p:nvSpPr>
        <p:spPr>
          <a:xfrm>
            <a:off x="6345297" y="4257006"/>
            <a:ext cx="3249445" cy="1993554"/>
          </a:xfrm>
          <a:prstGeom prst="rect">
            <a:avLst/>
          </a:prstGeom>
          <a:solidFill>
            <a:schemeClr val="bg1"/>
          </a:solidFill>
          <a:ln>
            <a:solidFill>
              <a:srgbClr val="1F1A6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57BBED-5AF3-B876-BDDF-F00744AC45BC}"/>
              </a:ext>
            </a:extLst>
          </p:cNvPr>
          <p:cNvSpPr txBox="1">
            <a:spLocks/>
          </p:cNvSpPr>
          <p:nvPr/>
        </p:nvSpPr>
        <p:spPr>
          <a:xfrm>
            <a:off x="4482209" y="3225996"/>
            <a:ext cx="3238513" cy="584775"/>
          </a:xfrm>
          <a:prstGeom prst="rect">
            <a:avLst/>
          </a:prstGeom>
          <a:noFill/>
        </p:spPr>
        <p:txBody>
          <a:bodyPr wrap="square">
            <a:spAutoFit/>
          </a:bodyPr>
          <a:lstStyle/>
          <a:p>
            <a:pPr marR="0" lvl="0" algn="ctr">
              <a:spcBef>
                <a:spcPts val="0"/>
              </a:spcBef>
              <a:spcAft>
                <a:spcPts val="800"/>
              </a:spcAft>
            </a:pPr>
            <a:r>
              <a:rPr lang="en-US" sz="1600">
                <a:ea typeface="Calibri" panose="020F0502020204030204" pitchFamily="34" charset="0"/>
                <a:cs typeface="Helvetica" panose="020B0604020202020204" pitchFamily="34" charset="0"/>
              </a:rPr>
              <a:t>Can p</a:t>
            </a:r>
            <a:r>
              <a:rPr lang="en-US" sz="1600">
                <a:effectLst/>
                <a:ea typeface="Calibri" panose="020F0502020204030204" pitchFamily="34" charset="0"/>
                <a:cs typeface="Helvetica" panose="020B0604020202020204" pitchFamily="34" charset="0"/>
              </a:rPr>
              <a:t>rovide a singular view of your audience across platforms</a:t>
            </a:r>
          </a:p>
        </p:txBody>
      </p:sp>
      <p:sp>
        <p:nvSpPr>
          <p:cNvPr id="15" name="TextBox 14">
            <a:extLst>
              <a:ext uri="{FF2B5EF4-FFF2-40B4-BE49-F238E27FC236}">
                <a16:creationId xmlns:a16="http://schemas.microsoft.com/office/drawing/2014/main" id="{4C1BC5F4-0E06-B3F6-BFB4-0797176659E2}"/>
              </a:ext>
            </a:extLst>
          </p:cNvPr>
          <p:cNvSpPr txBox="1"/>
          <p:nvPr/>
        </p:nvSpPr>
        <p:spPr>
          <a:xfrm>
            <a:off x="6356227" y="5208439"/>
            <a:ext cx="3238514" cy="830997"/>
          </a:xfrm>
          <a:prstGeom prst="rect">
            <a:avLst/>
          </a:prstGeom>
          <a:noFill/>
        </p:spPr>
        <p:txBody>
          <a:bodyPr wrap="square">
            <a:spAutoFit/>
          </a:bodyPr>
          <a:lstStyle/>
          <a:p>
            <a:pPr marR="0" lvl="0" algn="ctr">
              <a:spcBef>
                <a:spcPts val="0"/>
              </a:spcBef>
              <a:spcAft>
                <a:spcPts val="800"/>
              </a:spcAft>
            </a:pPr>
            <a:r>
              <a:rPr lang="en-US" sz="1600">
                <a:effectLst/>
                <a:ea typeface="Calibri" panose="020F0502020204030204" pitchFamily="34" charset="0"/>
                <a:cs typeface="Helvetica" panose="020B0604020202020204" pitchFamily="34" charset="0"/>
              </a:rPr>
              <a:t>Supports marketers in their efforts to deliver a seamless customer experience</a:t>
            </a:r>
          </a:p>
        </p:txBody>
      </p:sp>
      <p:sp>
        <p:nvSpPr>
          <p:cNvPr id="17" name="TextBox 16">
            <a:extLst>
              <a:ext uri="{FF2B5EF4-FFF2-40B4-BE49-F238E27FC236}">
                <a16:creationId xmlns:a16="http://schemas.microsoft.com/office/drawing/2014/main" id="{CF7F91B8-F93C-B4DF-5389-1973946936DE}"/>
              </a:ext>
            </a:extLst>
          </p:cNvPr>
          <p:cNvSpPr txBox="1"/>
          <p:nvPr/>
        </p:nvSpPr>
        <p:spPr>
          <a:xfrm>
            <a:off x="8336175" y="3225996"/>
            <a:ext cx="3249445" cy="830997"/>
          </a:xfrm>
          <a:prstGeom prst="rect">
            <a:avLst/>
          </a:prstGeom>
          <a:noFill/>
        </p:spPr>
        <p:txBody>
          <a:bodyPr wrap="square">
            <a:spAutoFit/>
          </a:bodyPr>
          <a:lstStyle/>
          <a:p>
            <a:pPr marR="0" lvl="0" algn="ctr">
              <a:spcBef>
                <a:spcPts val="0"/>
              </a:spcBef>
              <a:spcAft>
                <a:spcPts val="800"/>
              </a:spcAft>
            </a:pPr>
            <a:r>
              <a:rPr lang="en-US" sz="1600">
                <a:ea typeface="Calibri" panose="020F0502020204030204" pitchFamily="34" charset="0"/>
                <a:cs typeface="Helvetica" panose="020B0604020202020204" pitchFamily="34" charset="0"/>
              </a:rPr>
              <a:t>Key element in generating insights &amp; intelligence</a:t>
            </a:r>
            <a:br>
              <a:rPr lang="en-US" sz="1600">
                <a:ea typeface="Calibri" panose="020F0502020204030204" pitchFamily="34" charset="0"/>
                <a:cs typeface="Helvetica" panose="020B0604020202020204" pitchFamily="34" charset="0"/>
              </a:rPr>
            </a:br>
            <a:r>
              <a:rPr lang="en-US" sz="1600">
                <a:ea typeface="Calibri" panose="020F0502020204030204" pitchFamily="34" charset="0"/>
                <a:cs typeface="Helvetica" panose="020B0604020202020204" pitchFamily="34" charset="0"/>
              </a:rPr>
              <a:t>about audiences</a:t>
            </a:r>
            <a:endParaRPr lang="en-US" sz="1600">
              <a:effectLst/>
              <a:ea typeface="Calibri" panose="020F0502020204030204"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2DBABF66-6EBD-4BB0-777C-0A7D3100635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12032469-34D4-67CC-405A-97A441CBB6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408093D4-7891-54E6-A8C3-910604F354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TextBox 1">
            <a:extLst>
              <a:ext uri="{FF2B5EF4-FFF2-40B4-BE49-F238E27FC236}">
                <a16:creationId xmlns:a16="http://schemas.microsoft.com/office/drawing/2014/main" id="{3677C0FB-ECA1-A626-4458-580B798CFA70}"/>
              </a:ext>
            </a:extLst>
          </p:cNvPr>
          <p:cNvSpPr txBox="1"/>
          <p:nvPr/>
        </p:nvSpPr>
        <p:spPr>
          <a:xfrm>
            <a:off x="2593089" y="5208439"/>
            <a:ext cx="3238514" cy="1077218"/>
          </a:xfrm>
          <a:prstGeom prst="rect">
            <a:avLst/>
          </a:prstGeom>
          <a:noFill/>
        </p:spPr>
        <p:txBody>
          <a:bodyPr wrap="square">
            <a:spAutoFit/>
          </a:bodyPr>
          <a:lstStyle/>
          <a:p>
            <a:pPr marR="0" lvl="0" algn="ctr">
              <a:spcBef>
                <a:spcPts val="0"/>
              </a:spcBef>
              <a:spcAft>
                <a:spcPts val="800"/>
              </a:spcAft>
            </a:pPr>
            <a:r>
              <a:rPr lang="en-US" sz="1600">
                <a:ea typeface="Calibri" panose="020F0502020204030204" pitchFamily="34" charset="0"/>
                <a:cs typeface="Helvetica" panose="020B0604020202020204" pitchFamily="34" charset="0"/>
              </a:rPr>
              <a:t>Increases marketer’s ability to effectively and efficiently manage their campaigns from activation to measurement</a:t>
            </a:r>
            <a:endParaRPr lang="en-US" sz="1600">
              <a:effectLst/>
              <a:ea typeface="Calibri" panose="020F0502020204030204" pitchFamily="34" charset="0"/>
              <a:cs typeface="Helvetica" panose="020B0604020202020204" pitchFamily="34" charset="0"/>
            </a:endParaRPr>
          </a:p>
        </p:txBody>
      </p:sp>
      <p:pic>
        <p:nvPicPr>
          <p:cNvPr id="14" name="Graphic 13">
            <a:extLst>
              <a:ext uri="{FF2B5EF4-FFF2-40B4-BE49-F238E27FC236}">
                <a16:creationId xmlns:a16="http://schemas.microsoft.com/office/drawing/2014/main" id="{41C72ED6-C7A0-BE92-5DCA-D65A80D63427}"/>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764781" y="4294039"/>
            <a:ext cx="914400" cy="914400"/>
          </a:xfrm>
          <a:prstGeom prst="rect">
            <a:avLst/>
          </a:prstGeom>
        </p:spPr>
      </p:pic>
      <p:pic>
        <p:nvPicPr>
          <p:cNvPr id="22" name="Graphic 21">
            <a:extLst>
              <a:ext uri="{FF2B5EF4-FFF2-40B4-BE49-F238E27FC236}">
                <a16:creationId xmlns:a16="http://schemas.microsoft.com/office/drawing/2014/main" id="{977FF680-56E9-B56C-4FA9-71FFF812D5D1}"/>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7512819" y="4305005"/>
            <a:ext cx="914400" cy="914400"/>
          </a:xfrm>
          <a:prstGeom prst="rect">
            <a:avLst/>
          </a:prstGeom>
        </p:spPr>
      </p:pic>
      <p:sp>
        <p:nvSpPr>
          <p:cNvPr id="4" name="TextBox 3">
            <a:extLst>
              <a:ext uri="{FF2B5EF4-FFF2-40B4-BE49-F238E27FC236}">
                <a16:creationId xmlns:a16="http://schemas.microsoft.com/office/drawing/2014/main" id="{ED27B945-9FC7-4A0D-DA94-49875882C0FB}"/>
              </a:ext>
            </a:extLst>
          </p:cNvPr>
          <p:cNvSpPr txBox="1"/>
          <p:nvPr/>
        </p:nvSpPr>
        <p:spPr>
          <a:xfrm>
            <a:off x="613428" y="3225996"/>
            <a:ext cx="3242396" cy="584775"/>
          </a:xfrm>
          <a:prstGeom prst="rect">
            <a:avLst/>
          </a:prstGeom>
          <a:noFill/>
        </p:spPr>
        <p:txBody>
          <a:bodyPr wrap="square">
            <a:spAutoFit/>
          </a:bodyPr>
          <a:lstStyle/>
          <a:p>
            <a:pPr marR="0" lvl="0" algn="ctr">
              <a:spcBef>
                <a:spcPts val="0"/>
              </a:spcBef>
              <a:spcAft>
                <a:spcPts val="800"/>
              </a:spcAft>
            </a:pPr>
            <a:r>
              <a:rPr lang="en-US" sz="1600">
                <a:ea typeface="Calibri" panose="020F0502020204030204" pitchFamily="34" charset="0"/>
                <a:cs typeface="Helvetica" panose="020B0604020202020204" pitchFamily="34" charset="0"/>
              </a:rPr>
              <a:t>Ties ad exposure data to individuals or HHs</a:t>
            </a:r>
            <a:endParaRPr lang="en-US" sz="1600">
              <a:effectLst/>
              <a:ea typeface="Calibri" panose="020F0502020204030204" pitchFamily="34" charset="0"/>
              <a:cs typeface="Helvetica" panose="020B0604020202020204" pitchFamily="34" charset="0"/>
            </a:endParaRPr>
          </a:p>
        </p:txBody>
      </p:sp>
      <p:pic>
        <p:nvPicPr>
          <p:cNvPr id="18" name="Graphic 17">
            <a:extLst>
              <a:ext uri="{FF2B5EF4-FFF2-40B4-BE49-F238E27FC236}">
                <a16:creationId xmlns:a16="http://schemas.microsoft.com/office/drawing/2014/main" id="{D4825D36-2E22-039E-73FB-9C527CE45ECA}"/>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503697" y="2212900"/>
            <a:ext cx="914400" cy="914400"/>
          </a:xfrm>
          <a:prstGeom prst="rect">
            <a:avLst/>
          </a:prstGeom>
        </p:spPr>
      </p:pic>
      <p:sp>
        <p:nvSpPr>
          <p:cNvPr id="27" name="TextBox 26">
            <a:extLst>
              <a:ext uri="{FF2B5EF4-FFF2-40B4-BE49-F238E27FC236}">
                <a16:creationId xmlns:a16="http://schemas.microsoft.com/office/drawing/2014/main" id="{FD9490EB-5CA6-7A12-F370-1F07433B0F3B}"/>
              </a:ext>
            </a:extLst>
          </p:cNvPr>
          <p:cNvSpPr txBox="1"/>
          <p:nvPr/>
        </p:nvSpPr>
        <p:spPr>
          <a:xfrm>
            <a:off x="483207" y="6301308"/>
            <a:ext cx="116872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lang="en-US" sz="1000" b="1" i="1">
                <a:solidFill>
                  <a:srgbClr val="ED3C8D"/>
                </a:solidFill>
                <a:latin typeface="Helvetica" panose="020B0604020202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‘What’s the Deal with Identity’</a:t>
            </a:r>
            <a:r>
              <a:rPr lang="en-US" sz="1000" b="1" i="1">
                <a:solidFill>
                  <a:srgbClr val="ED3C8D"/>
                </a:solidFill>
                <a:latin typeface="Helvetica" panose="020B0604020202020204" pitchFamily="34" charset="0"/>
                <a:cs typeface="Helvetica" panose="020B0604020202020204" pitchFamily="34" charset="0"/>
              </a:rPr>
              <a:t> </a:t>
            </a: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p>
        </p:txBody>
      </p:sp>
      <p:sp>
        <p:nvSpPr>
          <p:cNvPr id="29" name="Rectangle 28">
            <a:extLst>
              <a:ext uri="{FF2B5EF4-FFF2-40B4-BE49-F238E27FC236}">
                <a16:creationId xmlns:a16="http://schemas.microsoft.com/office/drawing/2014/main" id="{93080820-8BC9-50D7-1B49-7FB4FF4B8BCE}"/>
              </a:ext>
            </a:extLst>
          </p:cNvPr>
          <p:cNvSpPr/>
          <p:nvPr/>
        </p:nvSpPr>
        <p:spPr>
          <a:xfrm>
            <a:off x="175098" y="369172"/>
            <a:ext cx="12016902" cy="892552"/>
          </a:xfrm>
          <a:prstGeom prst="rect">
            <a:avLst/>
          </a:prstGeom>
        </p:spPr>
        <p:txBody>
          <a:bodyPr wrap="square">
            <a:spAutoFit/>
          </a:bodyPr>
          <a:lstStyle/>
          <a:p>
            <a:pPr>
              <a:defRPr/>
            </a:pPr>
            <a:r>
              <a:rPr lang="en-US" sz="2600" b="1">
                <a:latin typeface="Helvetica" pitchFamily="2" charset="0"/>
              </a:rPr>
              <a:t>Identity is the connective tissue that links viewership data to audiences, engagement and outcomes  </a:t>
            </a:r>
            <a:endParaRPr kumimoji="0" lang="en-US" sz="2600" b="1" i="0" u="none" strike="noStrike" kern="1200" cap="none" spc="0" normalizeH="0" baseline="0" noProof="0">
              <a:ln>
                <a:noFill/>
              </a:ln>
              <a:solidFill>
                <a:srgbClr val="ED3C8D"/>
              </a:solidFill>
              <a:effectLst/>
              <a:uLnTx/>
              <a:uFillTx/>
              <a:latin typeface="Helvetica" pitchFamily="2" charset="0"/>
            </a:endParaRPr>
          </a:p>
        </p:txBody>
      </p:sp>
      <p:sp>
        <p:nvSpPr>
          <p:cNvPr id="32" name="TextBox 31">
            <a:extLst>
              <a:ext uri="{FF2B5EF4-FFF2-40B4-BE49-F238E27FC236}">
                <a16:creationId xmlns:a16="http://schemas.microsoft.com/office/drawing/2014/main" id="{0C0A0896-9E10-7444-472B-72AEF00D396B}"/>
              </a:ext>
            </a:extLst>
          </p:cNvPr>
          <p:cNvSpPr txBox="1"/>
          <p:nvPr/>
        </p:nvSpPr>
        <p:spPr>
          <a:xfrm>
            <a:off x="429411" y="1722092"/>
            <a:ext cx="11333179" cy="338554"/>
          </a:xfrm>
          <a:prstGeom prst="rect">
            <a:avLst/>
          </a:prstGeom>
          <a:noFill/>
        </p:spPr>
        <p:txBody>
          <a:bodyPr wrap="square">
            <a:spAutoFit/>
          </a:bodyPr>
          <a:lstStyle/>
          <a:p>
            <a:pPr algn="ctr"/>
            <a:r>
              <a:rPr lang="en-US" sz="1600" b="1" u="sng">
                <a:latin typeface="Helvetica" pitchFamily="2" charset="0"/>
              </a:rPr>
              <a:t>The Key Benefits of Identity for Modern Measurement</a:t>
            </a:r>
            <a:endParaRPr lang="en-US" sz="1600" b="1">
              <a:latin typeface="Helvetica" pitchFamily="2" charset="0"/>
            </a:endParaRPr>
          </a:p>
        </p:txBody>
      </p:sp>
      <p:pic>
        <p:nvPicPr>
          <p:cNvPr id="41" name="Picture 40" descr="A blue house with orange and blue squares connected to a white door&#10;&#10;Description automatically generated">
            <a:extLst>
              <a:ext uri="{FF2B5EF4-FFF2-40B4-BE49-F238E27FC236}">
                <a16:creationId xmlns:a16="http://schemas.microsoft.com/office/drawing/2014/main" id="{9AF10894-C72A-40E1-3412-42CADE09269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773902" y="2212900"/>
            <a:ext cx="914400" cy="914400"/>
          </a:xfrm>
          <a:prstGeom prst="rect">
            <a:avLst/>
          </a:prstGeom>
        </p:spPr>
      </p:pic>
      <p:pic>
        <p:nvPicPr>
          <p:cNvPr id="43" name="Picture 42" descr="A computer monitor and phone&#10;&#10;Description automatically generated">
            <a:extLst>
              <a:ext uri="{FF2B5EF4-FFF2-40B4-BE49-F238E27FC236}">
                <a16:creationId xmlns:a16="http://schemas.microsoft.com/office/drawing/2014/main" id="{A603A2BE-E494-2358-DF53-2679E3DBC01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89542" y="2166790"/>
            <a:ext cx="1006621" cy="1006621"/>
          </a:xfrm>
          <a:prstGeom prst="rect">
            <a:avLst/>
          </a:prstGeom>
        </p:spPr>
      </p:pic>
    </p:spTree>
    <p:extLst>
      <p:ext uri="{BB962C8B-B14F-4D97-AF65-F5344CB8AC3E}">
        <p14:creationId xmlns:p14="http://schemas.microsoft.com/office/powerpoint/2010/main" val="246980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8E70A3-FAB0-B032-0114-938DBC5BF0B9}"/>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9" name="Rectangle 8">
            <a:extLst>
              <a:ext uri="{FF2B5EF4-FFF2-40B4-BE49-F238E27FC236}">
                <a16:creationId xmlns:a16="http://schemas.microsoft.com/office/drawing/2014/main" id="{EF637D65-2E07-CDC5-FDFB-B4524C256618}"/>
              </a:ext>
            </a:extLst>
          </p:cNvPr>
          <p:cNvSpPr>
            <a:spLocks noGrp="1" noRot="1" noMove="1" noResize="1" noEditPoints="1" noAdjustHandles="1" noChangeArrowheads="1" noChangeShapeType="1"/>
          </p:cNvSpPr>
          <p:nvPr/>
        </p:nvSpPr>
        <p:spPr>
          <a:xfrm>
            <a:off x="-21520" y="3424886"/>
            <a:ext cx="12213519" cy="344426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4CEE98B7-BF65-0D98-291F-C7041E7766F3}"/>
              </a:ext>
            </a:extLst>
          </p:cNvPr>
          <p:cNvSpPr/>
          <p:nvPr/>
        </p:nvSpPr>
        <p:spPr>
          <a:xfrm>
            <a:off x="7501" y="1685407"/>
            <a:ext cx="12192000" cy="17921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1" name="Rectangle 50">
            <a:extLst>
              <a:ext uri="{FF2B5EF4-FFF2-40B4-BE49-F238E27FC236}">
                <a16:creationId xmlns:a16="http://schemas.microsoft.com/office/drawing/2014/main" id="{5CFFF162-8109-4382-F6CF-B0E2395298C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5" name="TextBox 14">
            <a:extLst>
              <a:ext uri="{FF2B5EF4-FFF2-40B4-BE49-F238E27FC236}">
                <a16:creationId xmlns:a16="http://schemas.microsoft.com/office/drawing/2014/main" id="{40AFD376-8BA9-2BB7-44EB-266DBBB9D5C8}"/>
              </a:ext>
            </a:extLst>
          </p:cNvPr>
          <p:cNvSpPr txBox="1"/>
          <p:nvPr/>
        </p:nvSpPr>
        <p:spPr>
          <a:xfrm>
            <a:off x="-178535" y="1698012"/>
            <a:ext cx="5747853" cy="369332"/>
          </a:xfrm>
          <a:prstGeom prst="rect">
            <a:avLst/>
          </a:prstGeom>
          <a:noFill/>
        </p:spPr>
        <p:txBody>
          <a:bodyPr wrap="square">
            <a:spAutoFit/>
          </a:bodyPr>
          <a:lstStyle/>
          <a:p>
            <a:pPr marR="0" lvl="1" fontAlgn="base">
              <a:spcBef>
                <a:spcPts val="0"/>
              </a:spcBef>
              <a:spcAft>
                <a:spcPts val="0"/>
              </a:spcAft>
            </a:pPr>
            <a:r>
              <a:rPr lang="en-US" b="1" u="sng">
                <a:solidFill>
                  <a:srgbClr val="ED3C8D"/>
                </a:solidFill>
                <a:effectLst/>
                <a:ea typeface="Times New Roman" panose="02020603050405020304" pitchFamily="18" charset="0"/>
              </a:rPr>
              <a:t>Data </a:t>
            </a:r>
            <a:r>
              <a:rPr lang="en-US" b="1" u="sng">
                <a:solidFill>
                  <a:srgbClr val="ED3C8D"/>
                </a:solidFill>
                <a:ea typeface="Times New Roman" panose="02020603050405020304" pitchFamily="18" charset="0"/>
              </a:rPr>
              <a:t>C</a:t>
            </a:r>
            <a:r>
              <a:rPr lang="en-US" b="1" u="sng">
                <a:solidFill>
                  <a:srgbClr val="ED3C8D"/>
                </a:solidFill>
                <a:effectLst/>
                <a:ea typeface="Times New Roman" panose="02020603050405020304" pitchFamily="18" charset="0"/>
              </a:rPr>
              <a:t>lean </a:t>
            </a:r>
            <a:r>
              <a:rPr lang="en-US" b="1" u="sng">
                <a:solidFill>
                  <a:srgbClr val="ED3C8D"/>
                </a:solidFill>
                <a:ea typeface="Times New Roman" panose="02020603050405020304" pitchFamily="18" charset="0"/>
              </a:rPr>
              <a:t>R</a:t>
            </a:r>
            <a:r>
              <a:rPr lang="en-US" b="1" u="sng">
                <a:solidFill>
                  <a:srgbClr val="ED3C8D"/>
                </a:solidFill>
                <a:effectLst/>
                <a:ea typeface="Times New Roman" panose="02020603050405020304" pitchFamily="18" charset="0"/>
              </a:rPr>
              <a:t>oom </a:t>
            </a:r>
          </a:p>
        </p:txBody>
      </p:sp>
      <p:sp>
        <p:nvSpPr>
          <p:cNvPr id="7" name="TextBox 6">
            <a:extLst>
              <a:ext uri="{FF2B5EF4-FFF2-40B4-BE49-F238E27FC236}">
                <a16:creationId xmlns:a16="http://schemas.microsoft.com/office/drawing/2014/main" id="{3B8DFF8D-5746-3674-7F53-7A35804905EE}"/>
              </a:ext>
            </a:extLst>
          </p:cNvPr>
          <p:cNvSpPr txBox="1"/>
          <p:nvPr/>
        </p:nvSpPr>
        <p:spPr>
          <a:xfrm>
            <a:off x="5747853" y="1686957"/>
            <a:ext cx="5054865" cy="369332"/>
          </a:xfrm>
          <a:prstGeom prst="rect">
            <a:avLst/>
          </a:prstGeom>
          <a:noFill/>
        </p:spPr>
        <p:txBody>
          <a:bodyPr wrap="square">
            <a:spAutoFit/>
          </a:bodyPr>
          <a:lstStyle/>
          <a:p>
            <a:pPr lvl="1" fontAlgn="base">
              <a:tabLst>
                <a:tab pos="-228600" algn="l"/>
              </a:tabLst>
            </a:pPr>
            <a:r>
              <a:rPr lang="en-US" b="1" u="sng">
                <a:solidFill>
                  <a:srgbClr val="ED3C8D"/>
                </a:solidFill>
              </a:rPr>
              <a:t>Benefits of Data Clean Rooms</a:t>
            </a:r>
          </a:p>
        </p:txBody>
      </p:sp>
      <p:sp>
        <p:nvSpPr>
          <p:cNvPr id="16" name="Right Brace 15">
            <a:extLst>
              <a:ext uri="{FF2B5EF4-FFF2-40B4-BE49-F238E27FC236}">
                <a16:creationId xmlns:a16="http://schemas.microsoft.com/office/drawing/2014/main" id="{09223893-8DCF-832C-8D5B-79218AAA283B}"/>
              </a:ext>
            </a:extLst>
          </p:cNvPr>
          <p:cNvSpPr/>
          <p:nvPr/>
        </p:nvSpPr>
        <p:spPr>
          <a:xfrm>
            <a:off x="3785867" y="4438791"/>
            <a:ext cx="643825" cy="164508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7E4ED5DC-C002-EF43-E675-C1C55ADD6762}"/>
              </a:ext>
            </a:extLst>
          </p:cNvPr>
          <p:cNvSpPr txBox="1"/>
          <p:nvPr/>
        </p:nvSpPr>
        <p:spPr>
          <a:xfrm>
            <a:off x="3108479" y="3895450"/>
            <a:ext cx="1688464" cy="461665"/>
          </a:xfrm>
          <a:prstGeom prst="rect">
            <a:avLst/>
          </a:prstGeom>
          <a:noFill/>
        </p:spPr>
        <p:txBody>
          <a:bodyPr wrap="square" rtlCol="0">
            <a:spAutoFit/>
          </a:bodyPr>
          <a:lstStyle/>
          <a:p>
            <a:pPr algn="ctr"/>
            <a:r>
              <a:rPr lang="en-US" sz="1200" b="1">
                <a:solidFill>
                  <a:srgbClr val="ED3C8D"/>
                </a:solidFill>
              </a:rPr>
              <a:t>Data loaded into clean room software</a:t>
            </a:r>
          </a:p>
        </p:txBody>
      </p:sp>
      <p:sp>
        <p:nvSpPr>
          <p:cNvPr id="29" name="TextBox 28">
            <a:extLst>
              <a:ext uri="{FF2B5EF4-FFF2-40B4-BE49-F238E27FC236}">
                <a16:creationId xmlns:a16="http://schemas.microsoft.com/office/drawing/2014/main" id="{0A92EFAF-9D8F-04B1-5718-F126A4F43013}"/>
              </a:ext>
            </a:extLst>
          </p:cNvPr>
          <p:cNvSpPr txBox="1"/>
          <p:nvPr/>
        </p:nvSpPr>
        <p:spPr>
          <a:xfrm>
            <a:off x="7253629" y="3868109"/>
            <a:ext cx="2421412" cy="461665"/>
          </a:xfrm>
          <a:prstGeom prst="rect">
            <a:avLst/>
          </a:prstGeom>
          <a:noFill/>
        </p:spPr>
        <p:txBody>
          <a:bodyPr wrap="square" rtlCol="0">
            <a:spAutoFit/>
          </a:bodyPr>
          <a:lstStyle/>
          <a:p>
            <a:pPr algn="ctr"/>
            <a:r>
              <a:rPr lang="en-US" sz="1200" b="1">
                <a:solidFill>
                  <a:srgbClr val="ED3C8D"/>
                </a:solidFill>
              </a:rPr>
              <a:t>Matched &amp; anonymized dataset available for utilization</a:t>
            </a:r>
          </a:p>
        </p:txBody>
      </p:sp>
      <p:sp>
        <p:nvSpPr>
          <p:cNvPr id="38" name="TextBox 37">
            <a:extLst>
              <a:ext uri="{FF2B5EF4-FFF2-40B4-BE49-F238E27FC236}">
                <a16:creationId xmlns:a16="http://schemas.microsoft.com/office/drawing/2014/main" id="{4587CCD8-4506-B6DC-92C6-029710E7C76A}"/>
              </a:ext>
            </a:extLst>
          </p:cNvPr>
          <p:cNvSpPr txBox="1"/>
          <p:nvPr/>
        </p:nvSpPr>
        <p:spPr>
          <a:xfrm>
            <a:off x="119765" y="3477266"/>
            <a:ext cx="12192002" cy="338554"/>
          </a:xfrm>
          <a:prstGeom prst="rect">
            <a:avLst/>
          </a:prstGeom>
          <a:noFill/>
        </p:spPr>
        <p:txBody>
          <a:bodyPr wrap="square" rtlCol="0">
            <a:spAutoFit/>
          </a:bodyPr>
          <a:lstStyle/>
          <a:p>
            <a:pPr algn="ctr"/>
            <a:r>
              <a:rPr lang="en-US" sz="1600" b="1" i="1" u="sng">
                <a:solidFill>
                  <a:srgbClr val="ED3C8D"/>
                </a:solidFill>
              </a:rPr>
              <a:t>Example Data Clean Room Use Case</a:t>
            </a:r>
          </a:p>
        </p:txBody>
      </p:sp>
      <p:grpSp>
        <p:nvGrpSpPr>
          <p:cNvPr id="24" name="Group 23">
            <a:extLst>
              <a:ext uri="{FF2B5EF4-FFF2-40B4-BE49-F238E27FC236}">
                <a16:creationId xmlns:a16="http://schemas.microsoft.com/office/drawing/2014/main" id="{73DE2302-DBD1-9A1D-ECEF-3650D26B1568}"/>
              </a:ext>
            </a:extLst>
          </p:cNvPr>
          <p:cNvGrpSpPr/>
          <p:nvPr/>
        </p:nvGrpSpPr>
        <p:grpSpPr>
          <a:xfrm>
            <a:off x="5969605" y="2016617"/>
            <a:ext cx="6218300" cy="1323439"/>
            <a:chOff x="347181" y="4039447"/>
            <a:chExt cx="4954065" cy="1323439"/>
          </a:xfrm>
        </p:grpSpPr>
        <p:sp>
          <p:nvSpPr>
            <p:cNvPr id="6" name="TextBox 5">
              <a:extLst>
                <a:ext uri="{FF2B5EF4-FFF2-40B4-BE49-F238E27FC236}">
                  <a16:creationId xmlns:a16="http://schemas.microsoft.com/office/drawing/2014/main" id="{65B9B042-2005-D51C-6AA9-E354B95AD984}"/>
                </a:ext>
              </a:extLst>
            </p:cNvPr>
            <p:cNvSpPr txBox="1"/>
            <p:nvPr/>
          </p:nvSpPr>
          <p:spPr>
            <a:xfrm>
              <a:off x="347181" y="4039447"/>
              <a:ext cx="4954065" cy="1323439"/>
            </a:xfrm>
            <a:prstGeom prst="rect">
              <a:avLst/>
            </a:prstGeom>
            <a:noFill/>
          </p:spPr>
          <p:txBody>
            <a:bodyPr wrap="square" rtlCol="0">
              <a:spAutoFit/>
            </a:bodyPr>
            <a:lstStyle/>
            <a:p>
              <a:pPr marL="285750" indent="-285750">
                <a:buFont typeface="Arial" panose="020B0604020202020204" pitchFamily="34" charset="0"/>
                <a:buChar char="•"/>
              </a:pPr>
              <a:r>
                <a:rPr lang="en-US" sz="1400" b="1">
                  <a:solidFill>
                    <a:srgbClr val="ED3C8D"/>
                  </a:solidFill>
                </a:rPr>
                <a:t>Secure</a:t>
              </a:r>
              <a:r>
                <a:rPr lang="en-US" sz="1400">
                  <a:solidFill>
                    <a:srgbClr val="1B1464"/>
                  </a:solidFill>
                </a:rPr>
                <a:t> </a:t>
              </a:r>
              <a:r>
                <a:rPr lang="en-US" sz="1400" b="1">
                  <a:solidFill>
                    <a:srgbClr val="ED3C8D"/>
                  </a:solidFill>
                </a:rPr>
                <a:t>&amp;</a:t>
              </a:r>
              <a:r>
                <a:rPr lang="en-US" sz="1400">
                  <a:solidFill>
                    <a:srgbClr val="1B1464"/>
                  </a:solidFill>
                </a:rPr>
                <a:t> </a:t>
              </a:r>
              <a:r>
                <a:rPr lang="en-US" sz="1400" b="1">
                  <a:solidFill>
                    <a:srgbClr val="ED3C8D"/>
                  </a:solidFill>
                </a:rPr>
                <a:t>privacy compliant </a:t>
              </a:r>
              <a:r>
                <a:rPr lang="en-US" sz="1400">
                  <a:solidFill>
                    <a:schemeClr val="bg1"/>
                  </a:solidFill>
                </a:rPr>
                <a:t>way to share &amp; match data for analysis</a:t>
              </a:r>
            </a:p>
            <a:p>
              <a:pPr marL="285750" indent="-285750">
                <a:buFont typeface="Arial" panose="020B0604020202020204" pitchFamily="34" charset="0"/>
                <a:buChar char="•"/>
              </a:pPr>
              <a:endParaRPr lang="en-US" sz="800">
                <a:solidFill>
                  <a:schemeClr val="bg1"/>
                </a:solidFill>
              </a:endParaRPr>
            </a:p>
            <a:p>
              <a:pPr marL="285750" indent="-285750">
                <a:buFont typeface="Arial" panose="020B0604020202020204" pitchFamily="34" charset="0"/>
                <a:buChar char="•"/>
              </a:pPr>
              <a:r>
                <a:rPr lang="en-US" sz="1400">
                  <a:solidFill>
                    <a:schemeClr val="bg1"/>
                  </a:solidFill>
                </a:rPr>
                <a:t>Enables marketers to </a:t>
              </a:r>
              <a:r>
                <a:rPr lang="en-US" sz="1400" b="1">
                  <a:solidFill>
                    <a:srgbClr val="ED3C8D"/>
                  </a:solidFill>
                </a:rPr>
                <a:t>keep control of their own data and protect PII</a:t>
              </a:r>
            </a:p>
            <a:p>
              <a:pPr marL="285750" indent="-285750">
                <a:buFont typeface="Arial" panose="020B0604020202020204" pitchFamily="34" charset="0"/>
                <a:buChar char="•"/>
              </a:pPr>
              <a:endParaRPr lang="en-US" sz="800" b="1">
                <a:solidFill>
                  <a:srgbClr val="ED3C8D"/>
                </a:solidFill>
              </a:endParaRPr>
            </a:p>
            <a:p>
              <a:pPr marL="285750" indent="-285750">
                <a:buFont typeface="Arial" panose="020B0604020202020204" pitchFamily="34" charset="0"/>
                <a:buChar char="•"/>
              </a:pPr>
              <a:r>
                <a:rPr lang="en-US" sz="1400">
                  <a:solidFill>
                    <a:schemeClr val="bg1"/>
                  </a:solidFill>
                </a:rPr>
                <a:t>Aids </a:t>
              </a:r>
              <a:r>
                <a:rPr lang="en-US" sz="1400" b="1">
                  <a:solidFill>
                    <a:srgbClr val="ED3C8D"/>
                  </a:solidFill>
                </a:rPr>
                <a:t>advanced audience-based targeting capabilities </a:t>
              </a:r>
            </a:p>
            <a:p>
              <a:pPr marL="285750" indent="-285750">
                <a:buFont typeface="Arial" panose="020B0604020202020204" pitchFamily="34" charset="0"/>
                <a:buChar char="•"/>
              </a:pPr>
              <a:endParaRPr lang="en-US" sz="800" b="1">
                <a:solidFill>
                  <a:srgbClr val="ED3C8D"/>
                </a:solidFill>
              </a:endParaRPr>
            </a:p>
            <a:p>
              <a:pPr marL="285750" indent="-285750">
                <a:buFont typeface="Arial" panose="020B0604020202020204" pitchFamily="34" charset="0"/>
                <a:buChar char="•"/>
              </a:pPr>
              <a:r>
                <a:rPr lang="en-US" sz="1400">
                  <a:solidFill>
                    <a:schemeClr val="bg1"/>
                  </a:solidFill>
                </a:rPr>
                <a:t>Enables</a:t>
              </a:r>
              <a:r>
                <a:rPr lang="en-US" sz="1400">
                  <a:solidFill>
                    <a:srgbClr val="1B1464"/>
                  </a:solidFill>
                </a:rPr>
                <a:t> </a:t>
              </a:r>
              <a:r>
                <a:rPr lang="en-US" sz="1400" b="1">
                  <a:solidFill>
                    <a:srgbClr val="ED3C8D"/>
                  </a:solidFill>
                </a:rPr>
                <a:t>greater attribution capabilities</a:t>
              </a:r>
              <a:endParaRPr lang="en-US" sz="1400">
                <a:solidFill>
                  <a:srgbClr val="1B1464"/>
                </a:solidFill>
              </a:endParaRPr>
            </a:p>
          </p:txBody>
        </p:sp>
        <p:sp>
          <p:nvSpPr>
            <p:cNvPr id="2" name="Isosceles Triangle 6">
              <a:extLst>
                <a:ext uri="{FF2B5EF4-FFF2-40B4-BE49-F238E27FC236}">
                  <a16:creationId xmlns:a16="http://schemas.microsoft.com/office/drawing/2014/main" id="{37676711-9BB4-FEC5-D8D2-34BD8BF1431B}"/>
                </a:ext>
              </a:extLst>
            </p:cNvPr>
            <p:cNvSpPr/>
            <p:nvPr/>
          </p:nvSpPr>
          <p:spPr>
            <a:xfrm rot="5400000">
              <a:off x="407441" y="4103275"/>
              <a:ext cx="203096" cy="1750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4" name="Isosceles Triangle 6">
              <a:extLst>
                <a:ext uri="{FF2B5EF4-FFF2-40B4-BE49-F238E27FC236}">
                  <a16:creationId xmlns:a16="http://schemas.microsoft.com/office/drawing/2014/main" id="{E4B082AF-3635-C9F8-3C09-D4A84CB740CF}"/>
                </a:ext>
              </a:extLst>
            </p:cNvPr>
            <p:cNvSpPr/>
            <p:nvPr/>
          </p:nvSpPr>
          <p:spPr>
            <a:xfrm rot="5400000">
              <a:off x="407441" y="4459389"/>
              <a:ext cx="203096" cy="1750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5" name="Isosceles Triangle 6">
              <a:extLst>
                <a:ext uri="{FF2B5EF4-FFF2-40B4-BE49-F238E27FC236}">
                  <a16:creationId xmlns:a16="http://schemas.microsoft.com/office/drawing/2014/main" id="{E1B08829-E7B4-A672-2D06-E6DC4FCC7663}"/>
                </a:ext>
              </a:extLst>
            </p:cNvPr>
            <p:cNvSpPr/>
            <p:nvPr/>
          </p:nvSpPr>
          <p:spPr>
            <a:xfrm rot="5400000">
              <a:off x="407441" y="4788307"/>
              <a:ext cx="203096" cy="1750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13" name="Isosceles Triangle 6">
              <a:extLst>
                <a:ext uri="{FF2B5EF4-FFF2-40B4-BE49-F238E27FC236}">
                  <a16:creationId xmlns:a16="http://schemas.microsoft.com/office/drawing/2014/main" id="{C87A60EC-FE49-0F38-3E35-296B5E7AB001}"/>
                </a:ext>
              </a:extLst>
            </p:cNvPr>
            <p:cNvSpPr/>
            <p:nvPr/>
          </p:nvSpPr>
          <p:spPr>
            <a:xfrm rot="5400000">
              <a:off x="407441" y="5121345"/>
              <a:ext cx="203096" cy="1750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grpSp>
      <p:sp>
        <p:nvSpPr>
          <p:cNvPr id="22" name="TextBox 21">
            <a:extLst>
              <a:ext uri="{FF2B5EF4-FFF2-40B4-BE49-F238E27FC236}">
                <a16:creationId xmlns:a16="http://schemas.microsoft.com/office/drawing/2014/main" id="{A8F7D4A0-821E-D78E-1070-CC31B0E1BCB9}"/>
              </a:ext>
            </a:extLst>
          </p:cNvPr>
          <p:cNvSpPr txBox="1"/>
          <p:nvPr/>
        </p:nvSpPr>
        <p:spPr>
          <a:xfrm>
            <a:off x="-196829" y="2109673"/>
            <a:ext cx="5969605" cy="1077218"/>
          </a:xfrm>
          <a:prstGeom prst="rect">
            <a:avLst/>
          </a:prstGeom>
          <a:noFill/>
        </p:spPr>
        <p:txBody>
          <a:bodyPr wrap="square">
            <a:spAutoFit/>
          </a:bodyPr>
          <a:lstStyle/>
          <a:p>
            <a:pPr marR="0" lvl="1" fontAlgn="base">
              <a:spcBef>
                <a:spcPts val="0"/>
              </a:spcBef>
              <a:spcAft>
                <a:spcPts val="0"/>
              </a:spcAft>
            </a:pPr>
            <a:r>
              <a:rPr lang="en-US" sz="1600">
                <a:solidFill>
                  <a:schemeClr val="bg1"/>
                </a:solidFill>
              </a:rPr>
              <a:t>A secure software environment that enables data collaboration between two or more parties. Allowing sensitive customer data to be shared, and/or matched for joint analysis in a secure and privacy compliant manner</a:t>
            </a:r>
          </a:p>
        </p:txBody>
      </p:sp>
      <p:sp>
        <p:nvSpPr>
          <p:cNvPr id="11" name="TextBox 10">
            <a:extLst>
              <a:ext uri="{FF2B5EF4-FFF2-40B4-BE49-F238E27FC236}">
                <a16:creationId xmlns:a16="http://schemas.microsoft.com/office/drawing/2014/main" id="{1DEE9B58-BB08-B548-205E-518CE1BD292F}"/>
              </a:ext>
            </a:extLst>
          </p:cNvPr>
          <p:cNvSpPr txBox="1"/>
          <p:nvPr/>
        </p:nvSpPr>
        <p:spPr>
          <a:xfrm>
            <a:off x="710266" y="4644588"/>
            <a:ext cx="3376715" cy="523220"/>
          </a:xfrm>
          <a:prstGeom prst="rect">
            <a:avLst/>
          </a:prstGeom>
          <a:noFill/>
        </p:spPr>
        <p:txBody>
          <a:bodyPr wrap="square">
            <a:spAutoFit/>
          </a:bodyPr>
          <a:lstStyle/>
          <a:p>
            <a:pPr algn="ctr"/>
            <a:r>
              <a:rPr lang="en-US" sz="1600" b="1"/>
              <a:t>Advertiser A</a:t>
            </a:r>
          </a:p>
          <a:p>
            <a:pPr algn="ctr"/>
            <a:r>
              <a:rPr lang="en-US" sz="1200"/>
              <a:t>(1</a:t>
            </a:r>
            <a:r>
              <a:rPr lang="en-US" sz="1200" baseline="30000"/>
              <a:t>st</a:t>
            </a:r>
            <a:r>
              <a:rPr lang="en-US" sz="1200"/>
              <a:t> Party Customer Data)</a:t>
            </a:r>
          </a:p>
        </p:txBody>
      </p:sp>
      <p:sp>
        <p:nvSpPr>
          <p:cNvPr id="14" name="TextBox 13">
            <a:extLst>
              <a:ext uri="{FF2B5EF4-FFF2-40B4-BE49-F238E27FC236}">
                <a16:creationId xmlns:a16="http://schemas.microsoft.com/office/drawing/2014/main" id="{86822C93-A07A-E06C-0E5F-1419F0C9BF80}"/>
              </a:ext>
            </a:extLst>
          </p:cNvPr>
          <p:cNvSpPr txBox="1"/>
          <p:nvPr/>
        </p:nvSpPr>
        <p:spPr>
          <a:xfrm>
            <a:off x="924737" y="5454926"/>
            <a:ext cx="2947771" cy="523220"/>
          </a:xfrm>
          <a:prstGeom prst="rect">
            <a:avLst/>
          </a:prstGeom>
          <a:noFill/>
        </p:spPr>
        <p:txBody>
          <a:bodyPr wrap="square">
            <a:spAutoFit/>
          </a:bodyPr>
          <a:lstStyle/>
          <a:p>
            <a:pPr algn="ctr"/>
            <a:r>
              <a:rPr lang="en-US" sz="1600" b="1"/>
              <a:t>Publisher B Data</a:t>
            </a:r>
          </a:p>
          <a:p>
            <a:pPr algn="ctr"/>
            <a:r>
              <a:rPr lang="en-US" sz="1200"/>
              <a:t>(1</a:t>
            </a:r>
            <a:r>
              <a:rPr lang="en-US" sz="1200" baseline="30000"/>
              <a:t>st</a:t>
            </a:r>
            <a:r>
              <a:rPr lang="en-US" sz="1200"/>
              <a:t> Party Ad Exposure Data)</a:t>
            </a:r>
          </a:p>
        </p:txBody>
      </p:sp>
      <p:sp>
        <p:nvSpPr>
          <p:cNvPr id="25" name="TextBox 24">
            <a:extLst>
              <a:ext uri="{FF2B5EF4-FFF2-40B4-BE49-F238E27FC236}">
                <a16:creationId xmlns:a16="http://schemas.microsoft.com/office/drawing/2014/main" id="{A903A562-464C-5746-E4F8-158DB19EFD74}"/>
              </a:ext>
            </a:extLst>
          </p:cNvPr>
          <p:cNvSpPr txBox="1"/>
          <p:nvPr/>
        </p:nvSpPr>
        <p:spPr>
          <a:xfrm>
            <a:off x="924737" y="3967288"/>
            <a:ext cx="2033240" cy="369332"/>
          </a:xfrm>
          <a:prstGeom prst="rect">
            <a:avLst/>
          </a:prstGeom>
          <a:noFill/>
        </p:spPr>
        <p:txBody>
          <a:bodyPr wrap="square">
            <a:spAutoFit/>
          </a:bodyPr>
          <a:lstStyle/>
          <a:p>
            <a:pPr algn="ctr"/>
            <a:r>
              <a:rPr lang="en-US" sz="1800" b="1" u="sng"/>
              <a:t>Partner Data</a:t>
            </a:r>
          </a:p>
        </p:txBody>
      </p:sp>
      <p:sp>
        <p:nvSpPr>
          <p:cNvPr id="30" name="TextBox 29">
            <a:extLst>
              <a:ext uri="{FF2B5EF4-FFF2-40B4-BE49-F238E27FC236}">
                <a16:creationId xmlns:a16="http://schemas.microsoft.com/office/drawing/2014/main" id="{EF573A63-E22F-5F00-9298-F40F2EB7C8D3}"/>
              </a:ext>
            </a:extLst>
          </p:cNvPr>
          <p:cNvSpPr txBox="1"/>
          <p:nvPr/>
        </p:nvSpPr>
        <p:spPr>
          <a:xfrm>
            <a:off x="4643370" y="5011414"/>
            <a:ext cx="2862220" cy="1077218"/>
          </a:xfrm>
          <a:prstGeom prst="rect">
            <a:avLst/>
          </a:prstGeom>
          <a:noFill/>
        </p:spPr>
        <p:txBody>
          <a:bodyPr wrap="square">
            <a:spAutoFit/>
          </a:bodyPr>
          <a:lstStyle/>
          <a:p>
            <a:pPr algn="ctr"/>
            <a:r>
              <a:rPr lang="en-US" sz="1600" b="1">
                <a:solidFill>
                  <a:srgbClr val="00BFF2"/>
                </a:solidFill>
              </a:rPr>
              <a:t>Data from each </a:t>
            </a:r>
          </a:p>
          <a:p>
            <a:pPr algn="ctr"/>
            <a:r>
              <a:rPr lang="en-US" sz="1600" b="1">
                <a:solidFill>
                  <a:srgbClr val="00BFF2"/>
                </a:solidFill>
              </a:rPr>
              <a:t>partner is matched.  </a:t>
            </a:r>
          </a:p>
          <a:p>
            <a:pPr algn="ctr"/>
            <a:r>
              <a:rPr lang="en-US" sz="1600" b="1">
                <a:solidFill>
                  <a:srgbClr val="00BFF2"/>
                </a:solidFill>
              </a:rPr>
              <a:t>Creating a combined and anonymized dataset</a:t>
            </a:r>
          </a:p>
        </p:txBody>
      </p:sp>
      <p:sp>
        <p:nvSpPr>
          <p:cNvPr id="31" name="Right Brace 30">
            <a:extLst>
              <a:ext uri="{FF2B5EF4-FFF2-40B4-BE49-F238E27FC236}">
                <a16:creationId xmlns:a16="http://schemas.microsoft.com/office/drawing/2014/main" id="{A751D5D9-173C-F896-29C8-AAFCDDF96810}"/>
              </a:ext>
            </a:extLst>
          </p:cNvPr>
          <p:cNvSpPr/>
          <p:nvPr/>
        </p:nvSpPr>
        <p:spPr>
          <a:xfrm rot="10800000">
            <a:off x="7898972" y="4417448"/>
            <a:ext cx="643825" cy="164508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2DF11BE-CE25-1758-F619-78EC9F650244}"/>
              </a:ext>
            </a:extLst>
          </p:cNvPr>
          <p:cNvSpPr txBox="1"/>
          <p:nvPr/>
        </p:nvSpPr>
        <p:spPr>
          <a:xfrm>
            <a:off x="9536760" y="4693295"/>
            <a:ext cx="1981889" cy="584775"/>
          </a:xfrm>
          <a:prstGeom prst="rect">
            <a:avLst/>
          </a:prstGeom>
          <a:noFill/>
        </p:spPr>
        <p:txBody>
          <a:bodyPr wrap="square">
            <a:spAutoFit/>
          </a:bodyPr>
          <a:lstStyle/>
          <a:p>
            <a:pPr algn="ctr"/>
            <a:r>
              <a:rPr lang="en-US" sz="1600" b="1">
                <a:solidFill>
                  <a:srgbClr val="4EBEA4"/>
                </a:solidFill>
              </a:rPr>
              <a:t>Measurement &amp; Attribution</a:t>
            </a:r>
          </a:p>
        </p:txBody>
      </p:sp>
      <p:sp>
        <p:nvSpPr>
          <p:cNvPr id="36" name="TextBox 35">
            <a:extLst>
              <a:ext uri="{FF2B5EF4-FFF2-40B4-BE49-F238E27FC236}">
                <a16:creationId xmlns:a16="http://schemas.microsoft.com/office/drawing/2014/main" id="{08032CE1-90BF-4776-CBF1-CFC6772FFF06}"/>
              </a:ext>
            </a:extLst>
          </p:cNvPr>
          <p:cNvSpPr txBox="1"/>
          <p:nvPr/>
        </p:nvSpPr>
        <p:spPr>
          <a:xfrm>
            <a:off x="9511084" y="5499413"/>
            <a:ext cx="2457401" cy="584775"/>
          </a:xfrm>
          <a:prstGeom prst="rect">
            <a:avLst/>
          </a:prstGeom>
          <a:noFill/>
        </p:spPr>
        <p:txBody>
          <a:bodyPr wrap="square">
            <a:spAutoFit/>
          </a:bodyPr>
          <a:lstStyle/>
          <a:p>
            <a:pPr algn="ctr"/>
            <a:r>
              <a:rPr lang="en-US" sz="1600" b="1">
                <a:solidFill>
                  <a:srgbClr val="4EBEA4"/>
                </a:solidFill>
              </a:rPr>
              <a:t>Audience Analytics &amp; Optimization</a:t>
            </a:r>
          </a:p>
        </p:txBody>
      </p:sp>
      <p:pic>
        <p:nvPicPr>
          <p:cNvPr id="37" name="Picture 36" descr="Icon&#10;&#10;Description automatically generated">
            <a:extLst>
              <a:ext uri="{FF2B5EF4-FFF2-40B4-BE49-F238E27FC236}">
                <a16:creationId xmlns:a16="http://schemas.microsoft.com/office/drawing/2014/main" id="{A50B73BF-46DB-B025-EB99-60E50B7EA93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46248" y="5283278"/>
            <a:ext cx="713489" cy="713489"/>
          </a:xfrm>
          <a:prstGeom prst="rect">
            <a:avLst/>
          </a:prstGeom>
        </p:spPr>
      </p:pic>
      <p:pic>
        <p:nvPicPr>
          <p:cNvPr id="53" name="Graphic 52" descr="Users outline">
            <a:extLst>
              <a:ext uri="{FF2B5EF4-FFF2-40B4-BE49-F238E27FC236}">
                <a16:creationId xmlns:a16="http://schemas.microsoft.com/office/drawing/2014/main" id="{F075A542-5370-0DB1-4FA1-211E8FCC64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3762" y="4439073"/>
            <a:ext cx="830999" cy="830999"/>
          </a:xfrm>
          <a:prstGeom prst="rect">
            <a:avLst/>
          </a:prstGeom>
        </p:spPr>
      </p:pic>
      <p:sp>
        <p:nvSpPr>
          <p:cNvPr id="17" name="TextBox 16">
            <a:extLst>
              <a:ext uri="{FF2B5EF4-FFF2-40B4-BE49-F238E27FC236}">
                <a16:creationId xmlns:a16="http://schemas.microsoft.com/office/drawing/2014/main" id="{A43D4757-3F0E-FBB4-3EE3-8C11F0B2E551}"/>
              </a:ext>
            </a:extLst>
          </p:cNvPr>
          <p:cNvSpPr txBox="1"/>
          <p:nvPr/>
        </p:nvSpPr>
        <p:spPr>
          <a:xfrm>
            <a:off x="5103842" y="3956427"/>
            <a:ext cx="2033240" cy="369332"/>
          </a:xfrm>
          <a:prstGeom prst="rect">
            <a:avLst/>
          </a:prstGeom>
          <a:noFill/>
        </p:spPr>
        <p:txBody>
          <a:bodyPr wrap="square">
            <a:spAutoFit/>
          </a:bodyPr>
          <a:lstStyle/>
          <a:p>
            <a:pPr algn="ctr"/>
            <a:r>
              <a:rPr lang="en-US" sz="1800" b="1" u="sng">
                <a:solidFill>
                  <a:srgbClr val="00BFF2"/>
                </a:solidFill>
              </a:rPr>
              <a:t>Data Connection</a:t>
            </a:r>
          </a:p>
        </p:txBody>
      </p:sp>
      <p:sp>
        <p:nvSpPr>
          <p:cNvPr id="18" name="TextBox 17">
            <a:extLst>
              <a:ext uri="{FF2B5EF4-FFF2-40B4-BE49-F238E27FC236}">
                <a16:creationId xmlns:a16="http://schemas.microsoft.com/office/drawing/2014/main" id="{FA7EBAA1-A985-7D2E-7F49-9E5C6C171255}"/>
              </a:ext>
            </a:extLst>
          </p:cNvPr>
          <p:cNvSpPr txBox="1"/>
          <p:nvPr/>
        </p:nvSpPr>
        <p:spPr>
          <a:xfrm>
            <a:off x="9511084" y="3989370"/>
            <a:ext cx="2033240" cy="369332"/>
          </a:xfrm>
          <a:prstGeom prst="rect">
            <a:avLst/>
          </a:prstGeom>
          <a:noFill/>
        </p:spPr>
        <p:txBody>
          <a:bodyPr wrap="square">
            <a:spAutoFit/>
          </a:bodyPr>
          <a:lstStyle/>
          <a:p>
            <a:pPr algn="ctr"/>
            <a:r>
              <a:rPr lang="en-US" sz="1800" b="1" u="sng">
                <a:solidFill>
                  <a:srgbClr val="4EBEA4"/>
                </a:solidFill>
              </a:rPr>
              <a:t>Outputs</a:t>
            </a:r>
          </a:p>
        </p:txBody>
      </p:sp>
      <p:sp>
        <p:nvSpPr>
          <p:cNvPr id="19" name="Arrow: Right 18">
            <a:extLst>
              <a:ext uri="{FF2B5EF4-FFF2-40B4-BE49-F238E27FC236}">
                <a16:creationId xmlns:a16="http://schemas.microsoft.com/office/drawing/2014/main" id="{0BA0DCD7-A3D7-4866-F7A5-4D0566D0CE3E}"/>
              </a:ext>
            </a:extLst>
          </p:cNvPr>
          <p:cNvSpPr/>
          <p:nvPr/>
        </p:nvSpPr>
        <p:spPr>
          <a:xfrm>
            <a:off x="322475" y="6174304"/>
            <a:ext cx="11504010" cy="206012"/>
          </a:xfrm>
          <a:prstGeom prst="rightArrow">
            <a:avLst/>
          </a:prstGeom>
          <a:solidFill>
            <a:srgbClr val="FFE60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Bar chart outline">
            <a:extLst>
              <a:ext uri="{FF2B5EF4-FFF2-40B4-BE49-F238E27FC236}">
                <a16:creationId xmlns:a16="http://schemas.microsoft.com/office/drawing/2014/main" id="{AEA12E09-3555-D8B3-C186-8A6EAF64AA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49696" y="4484831"/>
            <a:ext cx="825345" cy="825345"/>
          </a:xfrm>
          <a:prstGeom prst="rect">
            <a:avLst/>
          </a:prstGeom>
        </p:spPr>
      </p:pic>
      <p:pic>
        <p:nvPicPr>
          <p:cNvPr id="32" name="Graphic 31" descr="Cycle with people outline">
            <a:extLst>
              <a:ext uri="{FF2B5EF4-FFF2-40B4-BE49-F238E27FC236}">
                <a16:creationId xmlns:a16="http://schemas.microsoft.com/office/drawing/2014/main" id="{665115FF-33BD-FDE5-EFB2-58AD0E6CFC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49696" y="5324066"/>
            <a:ext cx="825345" cy="825345"/>
          </a:xfrm>
          <a:prstGeom prst="rect">
            <a:avLst/>
          </a:prstGeom>
        </p:spPr>
      </p:pic>
      <p:pic>
        <p:nvPicPr>
          <p:cNvPr id="33" name="Graphic 32" descr="Server outline">
            <a:extLst>
              <a:ext uri="{FF2B5EF4-FFF2-40B4-BE49-F238E27FC236}">
                <a16:creationId xmlns:a16="http://schemas.microsoft.com/office/drawing/2014/main" id="{CA0E8860-9D10-E3E9-CE90-AF47927CAF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50560" y="4286827"/>
            <a:ext cx="830998" cy="830998"/>
          </a:xfrm>
          <a:prstGeom prst="rect">
            <a:avLst/>
          </a:prstGeom>
        </p:spPr>
      </p:pic>
      <p:sp>
        <p:nvSpPr>
          <p:cNvPr id="3" name="TextBox 2">
            <a:extLst>
              <a:ext uri="{FF2B5EF4-FFF2-40B4-BE49-F238E27FC236}">
                <a16:creationId xmlns:a16="http://schemas.microsoft.com/office/drawing/2014/main" id="{361E0E92-5CB4-583B-7E31-40C9F379C75A}"/>
              </a:ext>
            </a:extLst>
          </p:cNvPr>
          <p:cNvSpPr txBox="1"/>
          <p:nvPr/>
        </p:nvSpPr>
        <p:spPr>
          <a:xfrm>
            <a:off x="483207" y="6311036"/>
            <a:ext cx="116872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Download VAB’s </a:t>
            </a:r>
            <a:r>
              <a:rPr lang="en-US" sz="1000" b="1" i="1">
                <a:solidFill>
                  <a:srgbClr val="ED3C8D"/>
                </a:solidFill>
                <a:latin typeface="Helvetica" panose="020B0604020202020204" pitchFamily="34" charset="0"/>
                <a:cs typeface="Helvetica" panose="020B0604020202020204" pitchFamily="34" charset="0"/>
                <a:hlinkClick r:id="rId13">
                  <a:extLst>
                    <a:ext uri="{A12FA001-AC4F-418D-AE19-62706E023703}">
                      <ahyp:hlinkClr xmlns:ahyp="http://schemas.microsoft.com/office/drawing/2018/hyperlinkcolor" val="tx"/>
                    </a:ext>
                  </a:extLst>
                </a:hlinkClick>
              </a:rPr>
              <a:t>‘What’s the Deal with Identity’</a:t>
            </a:r>
            <a:r>
              <a:rPr lang="en-US" sz="1000" b="1" i="1">
                <a:solidFill>
                  <a:srgbClr val="ED3C8D"/>
                </a:solidFill>
                <a:latin typeface="Helvetica" panose="020B0604020202020204" pitchFamily="34" charset="0"/>
                <a:cs typeface="Helvetica" panose="020B0604020202020204" pitchFamily="34" charset="0"/>
              </a:rPr>
              <a:t> </a:t>
            </a:r>
            <a:r>
              <a:rPr kumimoji="0" lang="en-US" sz="10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to learn more.</a:t>
            </a:r>
          </a:p>
        </p:txBody>
      </p:sp>
      <p:sp>
        <p:nvSpPr>
          <p:cNvPr id="27" name="Rectangle 26">
            <a:extLst>
              <a:ext uri="{FF2B5EF4-FFF2-40B4-BE49-F238E27FC236}">
                <a16:creationId xmlns:a16="http://schemas.microsoft.com/office/drawing/2014/main" id="{51954F0B-5D57-EF05-E56C-DE55A989E344}"/>
              </a:ext>
            </a:extLst>
          </p:cNvPr>
          <p:cNvSpPr/>
          <p:nvPr/>
        </p:nvSpPr>
        <p:spPr>
          <a:xfrm>
            <a:off x="168889" y="391076"/>
            <a:ext cx="11869223" cy="892552"/>
          </a:xfrm>
          <a:prstGeom prst="rect">
            <a:avLst/>
          </a:prstGeom>
        </p:spPr>
        <p:txBody>
          <a:bodyPr wrap="square">
            <a:spAutoFit/>
          </a:bodyPr>
          <a:lstStyle/>
          <a:p>
            <a:pPr>
              <a:defRPr/>
            </a:pPr>
            <a:r>
              <a:rPr lang="en-US" sz="2600" b="1">
                <a:latin typeface="+mj-lt"/>
              </a:rPr>
              <a:t>Data clean rooms provide a secure and privacy-compliant environment for identity matching, data sharing, and campaign analysis</a:t>
            </a:r>
          </a:p>
        </p:txBody>
      </p:sp>
    </p:spTree>
    <p:extLst>
      <p:ext uri="{BB962C8B-B14F-4D97-AF65-F5344CB8AC3E}">
        <p14:creationId xmlns:p14="http://schemas.microsoft.com/office/powerpoint/2010/main" val="3401910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SharedWithUsers xmlns="8ffbcc2d-a520-42b9-8ca7-e090664160a6">
      <UserInfo>
        <DisplayName>Marianne Vita</DisplayName>
        <AccountId>43</AccountId>
        <AccountType/>
      </UserInfo>
      <UserInfo>
        <DisplayName>Leah Montner Dixon</DisplayName>
        <AccountId>10</AccountId>
        <AccountType/>
      </UserInfo>
      <UserInfo>
        <DisplayName>Reed Kiely</DisplayName>
        <AccountId>39</AccountId>
        <AccountType/>
      </UserInfo>
      <UserInfo>
        <DisplayName>Benjamin Vandegrift</DisplayName>
        <AccountId>117</AccountId>
        <AccountType/>
      </UserInfo>
      <UserInfo>
        <DisplayName>Kaileen Cain</DisplayName>
        <AccountId>143</AccountId>
        <AccountType/>
      </UserInfo>
      <UserInfo>
        <DisplayName>Karolina Guillen</DisplayName>
        <AccountId>14</AccountId>
        <AccountType/>
      </UserInfo>
      <UserInfo>
        <DisplayName>Jason Wiese</DisplayName>
        <AccountId>13</AccountId>
        <AccountType/>
      </UserInfo>
      <UserInfo>
        <DisplayName>Danielle Delauro</DisplayName>
        <AccountId>38</AccountId>
        <AccountType/>
      </UserInfo>
      <UserInfo>
        <DisplayName>Kailyn Hartmann</DisplayName>
        <AccountId>153</AccountId>
        <AccountType/>
      </UserInfo>
      <UserInfo>
        <DisplayName>Dylan Breger</DisplayName>
        <AccountId>93</AccountId>
        <AccountType/>
      </UserInfo>
      <UserInfo>
        <DisplayName>Nellie Chung</DisplayName>
        <AccountId>63</AccountId>
        <AccountType/>
      </UserInfo>
      <UserInfo>
        <DisplayName>Britney Caprio</DisplayName>
        <AccountId>144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D1A0BB-3CDE-4C5A-BE31-946B3D614327}">
  <ds:schemaRefs>
    <ds:schemaRef ds:uri="http://schemas.microsoft.com/sharepoint/v3/contenttype/forms"/>
  </ds:schemaRefs>
</ds:datastoreItem>
</file>

<file path=customXml/itemProps2.xml><?xml version="1.0" encoding="utf-8"?>
<ds:datastoreItem xmlns:ds="http://schemas.openxmlformats.org/officeDocument/2006/customXml" ds:itemID="{752E7F96-54C5-4075-9267-0930AEB3C280}">
  <ds:schemaRefs>
    <ds:schemaRef ds:uri="8ffbcc2d-a520-42b9-8ca7-e090664160a6"/>
    <ds:schemaRef ds:uri="97cdb7a3-d8d8-4d5a-8559-ae518cf29f49"/>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D607D6-E948-4EC1-8EF8-3CCF18B159B0}"/>
</file>

<file path=docProps/app.xml><?xml version="1.0" encoding="utf-8"?>
<Properties xmlns="http://schemas.openxmlformats.org/officeDocument/2006/extended-properties" xmlns:vt="http://schemas.openxmlformats.org/officeDocument/2006/docPropsVTypes">
  <TotalTime>144</TotalTime>
  <Words>2706</Words>
  <Application>Microsoft Office PowerPoint</Application>
  <PresentationFormat>Widescreen</PresentationFormat>
  <Paragraphs>306</Paragraphs>
  <Slides>17</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Calibri Light</vt:lpstr>
      <vt:lpstr>Courier New</vt:lpstr>
      <vt:lpstr>Helvetica</vt:lpstr>
      <vt:lpstr>Helvetica Bold</vt:lpstr>
      <vt:lpstr>Helvetica Light</vt:lpstr>
      <vt:lpstr>Helvetica-Light</vt:lpstr>
      <vt:lpstr>Helvetica-Lightoblique</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Kaileen Cain</dc:creator>
  <cp:lastModifiedBy>Britney Caprio</cp:lastModifiedBy>
  <cp:revision>3</cp:revision>
  <dcterms:created xsi:type="dcterms:W3CDTF">2023-11-27T17:06:38Z</dcterms:created>
  <dcterms:modified xsi:type="dcterms:W3CDTF">2024-04-18T20:23:21Z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