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4"/>
  </p:notesMasterIdLst>
  <p:sldIdLst>
    <p:sldId id="2146846531" r:id="rId8"/>
    <p:sldId id="2147376759" r:id="rId9"/>
    <p:sldId id="2147376749" r:id="rId10"/>
    <p:sldId id="2147376758" r:id="rId11"/>
    <p:sldId id="2147376757" r:id="rId12"/>
    <p:sldId id="2146846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03B34-0C76-44EB-AF9A-D652BC0D7603}" v="4" dt="2025-06-17T13:52:3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61403511909085"/>
          <c:y val="3.6208453909385555E-2"/>
          <c:w val="0.46283674284729892"/>
          <c:h val="0.92758309218122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5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327-4824-B138-FBAC1147CB38}"/>
              </c:ext>
            </c:extLst>
          </c:dPt>
          <c:dPt>
            <c:idx val="2"/>
            <c:invertIfNegative val="0"/>
            <c:bubble3D val="0"/>
            <c:spPr>
              <a:solidFill>
                <a:srgbClr val="2C8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27-4824-B138-FBAC1147CB38}"/>
              </c:ext>
            </c:extLst>
          </c:dPt>
          <c:dPt>
            <c:idx val="3"/>
            <c:invertIfNegative val="0"/>
            <c:bubble3D val="0"/>
            <c:spPr>
              <a:solidFill>
                <a:srgbClr val="FF6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27-4824-B138-FBAC1147CB38}"/>
              </c:ext>
            </c:extLst>
          </c:dPt>
          <c:dPt>
            <c:idx val="4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7-4824-B138-FBAC1147CB3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3C-491B-9A4D-84BE45D5CD94}"/>
              </c:ext>
            </c:extLst>
          </c:dPt>
          <c:dPt>
            <c:idx val="6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3C-491B-9A4D-84BE45D5CD94}"/>
              </c:ext>
            </c:extLst>
          </c:dPt>
          <c:dPt>
            <c:idx val="7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3C-491B-9A4D-84BE45D5CD94}"/>
              </c:ext>
            </c:extLst>
          </c:dPt>
          <c:dPt>
            <c:idx val="8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3C-491B-9A4D-84BE45D5CD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Procurement</c:v>
                </c:pt>
                <c:pt idx="1">
                  <c:v>External partners**</c:v>
                </c:pt>
                <c:pt idx="2">
                  <c:v>My agency / agencies</c:v>
                </c:pt>
                <c:pt idx="3">
                  <c:v>Board of directors</c:v>
                </c:pt>
                <c:pt idx="4">
                  <c:v>Finance department</c:v>
                </c:pt>
                <c:pt idx="5">
                  <c:v>Sales leadership</c:v>
                </c:pt>
                <c:pt idx="6">
                  <c:v>Brand / Product 
management team</c:v>
                </c:pt>
                <c:pt idx="7">
                  <c:v>Marketing</c:v>
                </c:pt>
                <c:pt idx="8">
                  <c:v>Executive leadership*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4.7800000000000002E-2</c:v>
                </c:pt>
                <c:pt idx="1">
                  <c:v>5.3199999999999997E-2</c:v>
                </c:pt>
                <c:pt idx="2">
                  <c:v>5.4300000000000001E-2</c:v>
                </c:pt>
                <c:pt idx="3">
                  <c:v>9.9599999999999994E-2</c:v>
                </c:pt>
                <c:pt idx="4">
                  <c:v>0.1578</c:v>
                </c:pt>
                <c:pt idx="5">
                  <c:v>0.27260000000000001</c:v>
                </c:pt>
                <c:pt idx="6">
                  <c:v>0.31900000000000001</c:v>
                </c:pt>
                <c:pt idx="7">
                  <c:v>0.58299999999999996</c:v>
                </c:pt>
                <c:pt idx="8">
                  <c:v>0.69689999999999996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7-4824-B138-FBAC1147C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8707440"/>
        <c:axId val="938711280"/>
      </c:barChart>
      <c:catAx>
        <c:axId val="93870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711280"/>
        <c:crosses val="autoZero"/>
        <c:auto val="1"/>
        <c:lblAlgn val="ctr"/>
        <c:lblOffset val="100"/>
        <c:noMultiLvlLbl val="0"/>
      </c:catAx>
      <c:valAx>
        <c:axId val="938711280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7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06464959998498"/>
          <c:y val="3.6208466090122897E-2"/>
          <c:w val="0.46932667924388011"/>
          <c:h val="0.92758309218122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CB-4EAC-B0EA-6323BC95AF40}"/>
              </c:ext>
            </c:extLst>
          </c:dPt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CB-4EAC-B0EA-6323BC95AF40}"/>
              </c:ext>
            </c:extLst>
          </c:dPt>
          <c:dPt>
            <c:idx val="2"/>
            <c:invertIfNegative val="0"/>
            <c:bubble3D val="0"/>
            <c:spPr>
              <a:solidFill>
                <a:srgbClr val="2C8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CB-4EAC-B0EA-6323BC95AF40}"/>
              </c:ext>
            </c:extLst>
          </c:dPt>
          <c:dPt>
            <c:idx val="3"/>
            <c:invertIfNegative val="0"/>
            <c:bubble3D val="0"/>
            <c:spPr>
              <a:solidFill>
                <a:srgbClr val="FF6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E-468E-8136-2CFC2D0049CD}"/>
              </c:ext>
            </c:extLst>
          </c:dPt>
          <c:dPt>
            <c:idx val="4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3E-468E-8136-2CFC2D0049CD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E-468E-8136-2CFC2D0049CD}"/>
              </c:ext>
            </c:extLst>
          </c:dPt>
          <c:dPt>
            <c:idx val="6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E-468E-8136-2CFC2D0049CD}"/>
              </c:ext>
            </c:extLst>
          </c:dPt>
          <c:dPt>
            <c:idx val="7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E-468E-8136-2CFC2D0049CD}"/>
              </c:ext>
            </c:extLst>
          </c:dPt>
          <c:dPt>
            <c:idx val="8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3E-468E-8136-2CFC2D0049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External partners**</c:v>
                </c:pt>
                <c:pt idx="1">
                  <c:v>Procurement</c:v>
                </c:pt>
                <c:pt idx="2">
                  <c:v>My agency / agencies</c:v>
                </c:pt>
                <c:pt idx="3">
                  <c:v>Board of directors</c:v>
                </c:pt>
                <c:pt idx="4">
                  <c:v>Brand / Product 
management team</c:v>
                </c:pt>
                <c:pt idx="5">
                  <c:v>Sales leadership</c:v>
                </c:pt>
                <c:pt idx="6">
                  <c:v>Finance department</c:v>
                </c:pt>
                <c:pt idx="7">
                  <c:v>Marketing</c:v>
                </c:pt>
                <c:pt idx="8">
                  <c:v>Executive leadership*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7.1599999999999997E-2</c:v>
                </c:pt>
                <c:pt idx="1">
                  <c:v>9.4200000000000006E-2</c:v>
                </c:pt>
                <c:pt idx="2">
                  <c:v>0.1027</c:v>
                </c:pt>
                <c:pt idx="3">
                  <c:v>0.11940000000000001</c:v>
                </c:pt>
                <c:pt idx="4">
                  <c:v>0.15989999999999999</c:v>
                </c:pt>
                <c:pt idx="5">
                  <c:v>0.2011</c:v>
                </c:pt>
                <c:pt idx="6">
                  <c:v>0.27910000000000001</c:v>
                </c:pt>
                <c:pt idx="7">
                  <c:v>0.62949999999999995</c:v>
                </c:pt>
                <c:pt idx="8">
                  <c:v>0.75790000000000002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3E-468E-8136-2CFC2D004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8707440"/>
        <c:axId val="938711280"/>
      </c:barChart>
      <c:catAx>
        <c:axId val="93870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711280"/>
        <c:crosses val="autoZero"/>
        <c:auto val="1"/>
        <c:lblAlgn val="ctr"/>
        <c:lblOffset val="100"/>
        <c:noMultiLvlLbl val="0"/>
      </c:catAx>
      <c:valAx>
        <c:axId val="938711280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7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61403511909085"/>
          <c:y val="3.6208453909385555E-2"/>
          <c:w val="0.42626228988016041"/>
          <c:h val="0.92758309218122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B-4116-A4A5-97ACE421AA5A}"/>
              </c:ext>
            </c:extLst>
          </c:dPt>
          <c:dPt>
            <c:idx val="1"/>
            <c:invertIfNegative val="0"/>
            <c:bubble3D val="0"/>
            <c:spPr>
              <a:solidFill>
                <a:srgbClr val="55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B-4116-A4A5-97ACE421AA5A}"/>
              </c:ext>
            </c:extLst>
          </c:dPt>
          <c:dPt>
            <c:idx val="2"/>
            <c:invertIfNegative val="0"/>
            <c:bubble3D val="0"/>
            <c:spPr>
              <a:solidFill>
                <a:srgbClr val="2C8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DB-4116-A4A5-97ACE421AA5A}"/>
              </c:ext>
            </c:extLst>
          </c:dPt>
          <c:dPt>
            <c:idx val="3"/>
            <c:invertIfNegative val="0"/>
            <c:bubble3D val="0"/>
            <c:spPr>
              <a:solidFill>
                <a:srgbClr val="FF6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1-4F26-8644-521C5087360C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1-4F26-8644-521C5087360C}"/>
              </c:ext>
            </c:extLst>
          </c:dPt>
          <c:dPt>
            <c:idx val="5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1-4F26-8644-521C5087360C}"/>
              </c:ext>
            </c:extLst>
          </c:dPt>
          <c:dPt>
            <c:idx val="6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1-4F26-8644-521C5087360C}"/>
              </c:ext>
            </c:extLst>
          </c:dPt>
          <c:dPt>
            <c:idx val="7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1-4F26-8644-521C5087360C}"/>
              </c:ext>
            </c:extLst>
          </c:dPt>
          <c:dPt>
            <c:idx val="8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1-4F26-8644-521C508736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Procurement</c:v>
                </c:pt>
                <c:pt idx="1">
                  <c:v>External partners**</c:v>
                </c:pt>
                <c:pt idx="2">
                  <c:v>My agency / agencies</c:v>
                </c:pt>
                <c:pt idx="3">
                  <c:v>Board of directors</c:v>
                </c:pt>
                <c:pt idx="4">
                  <c:v>Sales leadership</c:v>
                </c:pt>
                <c:pt idx="5">
                  <c:v>Finance department</c:v>
                </c:pt>
                <c:pt idx="6">
                  <c:v>Brand / Product 
management team</c:v>
                </c:pt>
                <c:pt idx="7">
                  <c:v>Executive leadership*</c:v>
                </c:pt>
                <c:pt idx="8">
                  <c:v>Marketing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4.9099999999999998E-2</c:v>
                </c:pt>
                <c:pt idx="1">
                  <c:v>5.8999999999999997E-2</c:v>
                </c:pt>
                <c:pt idx="2">
                  <c:v>7.5899999999999995E-2</c:v>
                </c:pt>
                <c:pt idx="3">
                  <c:v>7.7899999999999997E-2</c:v>
                </c:pt>
                <c:pt idx="4">
                  <c:v>0.26779999999999998</c:v>
                </c:pt>
                <c:pt idx="5">
                  <c:v>0.33589999999999998</c:v>
                </c:pt>
                <c:pt idx="6">
                  <c:v>0.50790000000000002</c:v>
                </c:pt>
                <c:pt idx="7">
                  <c:v>0.59250000000000003</c:v>
                </c:pt>
                <c:pt idx="8">
                  <c:v>0.8044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71-4F26-8644-521C50873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8707440"/>
        <c:axId val="938711280"/>
      </c:barChart>
      <c:catAx>
        <c:axId val="93870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38711280"/>
        <c:crosses val="autoZero"/>
        <c:auto val="1"/>
        <c:lblAlgn val="ctr"/>
        <c:lblOffset val="100"/>
        <c:noMultiLvlLbl val="0"/>
      </c:catAx>
      <c:valAx>
        <c:axId val="938711280"/>
        <c:scaling>
          <c:orientation val="minMax"/>
          <c:max val="0.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9387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1BA4-4718-43EF-B99B-61051D7509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4D45-E0C6-4C16-89AB-DDA94B03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58C-23F7-4BCF-87F6-D04C4B3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B909-C1EE-422E-9F54-F566BF87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DC6B-8573-4A2B-B34A-C935BA8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9A68-9BB2-4087-ADE5-76242F7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154-8DC3-432D-8518-224E120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682-6CC9-49A8-A095-3EAF8D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7C7CF-940C-4CB3-84BB-E682E0A5B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0018-09F5-4C3C-BB09-3C320CB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1420-4020-42B6-8A58-912F53A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0B58-AD18-4486-8AFB-290CFBF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6082-5AC7-4050-AE6E-B3EAE2F2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0268-FDDD-411D-BE9C-188F3EB6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21A4-12E7-49A3-863B-BE2A66AE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B0AA-C871-44F3-A46C-3263B44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BF10-92F7-46A8-BE45-300A8F7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04D-4DEA-4F56-BE60-1D4CDCE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25EE-932B-47F9-B33F-17A01169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40D-1D1C-40D3-9299-B8771D11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7E1-D019-4F6A-B337-A859F41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97CE-2A64-43D6-93E6-4392BBC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5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4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7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CF7-7F5D-4402-BAD3-53F32FE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1FE3-38DE-489C-A2D6-0BD4E107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4088-DD26-48E8-B53C-82DEA4E9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19F3-FA4C-4F04-BE10-50474AA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D283-2D6D-4EC9-BFF9-35ED2D6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6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9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9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9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02E7-FCC1-97AA-D917-0BD2D65C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59750-1DB3-2DFF-B5D2-81B70F955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8A8C-8E4E-8306-9187-960587FA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F90-785C-20FE-DE34-FB6C675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0035-8980-4982-8F32-DD51071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0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694F-6627-D471-7D89-34263C2F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B929-B869-2813-B7EA-74DDD052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A110-F739-2441-596A-B01B460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EAAC-ABC3-99BF-C67F-B4D3D5C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FE48-20C4-9E69-CE90-941C57A2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1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88DF-72EB-0F09-454C-F0DA346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48C0-FD91-6EC2-D45D-27AA0783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1B89-E8FE-B6D6-5E5A-3E4CCA7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0927-1887-7FDE-017B-09A62DF3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408C-1967-EAD5-D770-499ADFFB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9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BC35-D3DA-9CA9-3FA3-636CE69B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6E23-B150-688E-D36B-0C1817FD1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5AB3-82C4-7268-AC2C-482226FD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76EC-CD97-CB4F-8DC9-7DBC29E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A4B4-80A3-3042-4439-7DE92BF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EC8AB-8F60-CC5F-BA2E-B2F7C30B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1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EA9-9C9D-50F7-9994-A0B17690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C38E-3A3C-30CE-0132-1E7E4D0B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64243-3921-1FE1-58E2-DB6698F8C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79C6E-6052-2C10-F05E-1C4DAA743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9E299-9487-9270-C899-D1EC6684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5B5B-7C2D-0AF8-D566-CE484913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B494-E6ED-09BA-FD5D-67518EDF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F132-CC17-4E72-CEBC-F1D7723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9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EE5-F609-D9EC-3516-EA92CCA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2AD9-935F-3B60-6CFD-ADADCCC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BC2B4-419B-1B9F-E3B8-4179CB95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49C3-D17B-940C-0518-2B5E4CD0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2F86-F1EB-4933-91B2-CFFD2E3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943-237B-4507-B569-658467C2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B77E-3938-407A-80B5-FD07E1F7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A219-34E2-4E72-9E66-71C5C604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09B3-1B42-49BD-BBEF-D4FD521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C296-CACA-49AA-83FD-254C38B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9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080E-F580-347F-182C-92382471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7DCA-9086-7500-47DC-54EEF19E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5124-CDF5-F73C-C0C3-648701E1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6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A72D-174A-5DA6-931D-87B0E1E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EC27-A514-20A0-E980-AF326D17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7FF02-DE0D-090D-385A-079B8508F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4F20-0EC7-04F9-B7D3-4E07363E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C837-8A74-4CF5-0CBC-687E61E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9B6B-9C03-E08E-A7C6-7B77A07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3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8BC4-A5AC-B673-D377-881DB669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8BAE2-6A30-ADE7-7C48-B6406A9C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C221-D229-496C-2B57-FDC5ABF2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C2E9B-2355-25D9-8835-04D69C8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01A-7D09-4FF3-0ECC-F724AA56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E5DC-D770-B097-2F4E-4E020A2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81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1985-7DA5-AA8E-4167-BD56A5EA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F0791-7FAC-9143-F305-A614A7D9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032B-8C53-A891-CF40-C5BBB063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3ED-7CA8-C939-9280-48245DEF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B348-4E35-D86F-5128-FD44B39D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54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19D2-FDED-3302-3608-0DE3A12BA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DE74-724F-E090-62FE-102070C3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FC4B-C67C-5F67-4EFD-F8B513A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0EFB-6FE2-B2FB-D2CD-1603D69C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0280-5620-C73A-341E-67768C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0C1-1DFF-4E12-BF63-5584CE5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4383-5965-4FB0-B52D-3235256B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3864-FC3E-4A68-B59D-10614ED3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DE61-D96E-4F6C-9F0B-44C29647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4EE0-760F-479D-979F-C4DEE808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766A-84A3-47AC-9A97-D34917A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78663-ED71-4B31-9D70-F3498E9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C225F-90E6-4441-BD89-C59398A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55D-2FE6-4BD2-B7EF-22E0CC09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C6821-98C2-4B56-80F3-69D0CAB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432B-F4C2-4F61-B275-92D7534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9543-9313-409C-9099-54DC446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A8FA0-52F6-42A4-88AA-C3CD7773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8F88-7616-470F-BBDC-D21F2BF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E636-E601-48B7-A69B-74F0146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35-1973-4A39-B513-53E456B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6FA4-AB8D-429C-A4AC-908E4676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C35B-E8EF-4064-B8CE-B3CE09A0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F134-4E51-4ADA-893D-BD77DF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C4B0-915B-4D8C-9837-802F89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753A-E2A0-473E-8D86-035967D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1827-ECB6-4C8A-93D8-C8D3151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E9371-84B2-4AD1-B517-85BC1DB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A27A5-E0EE-4FD2-A62E-7DA1BDA2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386E-CF90-4931-9414-D4E9F5F0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E38-D8DB-41B7-A177-47813BD3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3188-6020-4478-83FE-F2CF9EE1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2F88D-4F1B-48C5-A5A7-1AA7BC8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D413-CED7-4771-BEC5-57AE4642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EFD-93B9-4791-9E52-A9D2C264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EC-4B61-4D85-A4C7-5E9EAAEF2D6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43B-BAFE-4E9F-8105-29AA1FF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40BE-9360-42A9-ADF9-26C86A55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392C-7A41-5889-768F-073A3BE2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BB68-875D-F9A7-10CE-B3CAF28DA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3BC3-0628-A054-19EB-B89E5C3C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8BBCF-CFF3-4032-90A3-928442E84C23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4A29-AE22-1604-0BE1-652CD5E52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6BCE-5499-DEBE-05D3-9F9498A5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thevab.com/insight/marketing-kpi-study-2025?utm_source=kpi-decision-makers-qotw&amp;utm_medium=vab-insights&amp;utm_campaign=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marketing-kpi-study-2025?utm_source=kpi-decision-makers-qotw&amp;utm_medium=vab-insights&amp;utm_campaign=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289" y="8485"/>
            <a:ext cx="10308630" cy="60017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20,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40" y="3951856"/>
            <a:ext cx="6984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Who are the key decision-makers guiding marketing strategy within businesses?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2742857" y="4775992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33934CC-812A-2665-552F-F34856A6E7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985" y="0"/>
            <a:ext cx="497701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1A9F5-3D7C-9D79-FEF8-EEDF7EC2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927" y="6082960"/>
            <a:ext cx="1389856" cy="390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7D764-F878-AD57-E678-D349DDA4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8F58AA-93C6-B1B9-210D-F49DB7508EA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46E9C-D7BA-0910-6C0E-4311C038BB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49D25-3E66-B66C-91DC-9F22B1D95663}"/>
              </a:ext>
            </a:extLst>
          </p:cNvPr>
          <p:cNvSpPr txBox="1"/>
          <p:nvPr/>
        </p:nvSpPr>
        <p:spPr>
          <a:xfrm>
            <a:off x="192646" y="1331639"/>
            <a:ext cx="7051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Amid continuing conversations across the ad industry around investment in branding and performance marketing, we sought to understand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KPIs matter most to businesses of all sizes – and how are they determined?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To explore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drives brand marketers’ thinking and planning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, we partnered with Advertiser Perceptions on a custom survey of 200 marketers.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In this piece, we spotlight a key finding: </a:t>
            </a:r>
            <a:r>
              <a:rPr lang="en-US" b="1" dirty="0">
                <a:solidFill>
                  <a:srgbClr val="1F1A62"/>
                </a:solidFill>
                <a:latin typeface="Helvetica" panose="020B0403020202020204" pitchFamily="34" charset="0"/>
                <a:cs typeface="Calibri" panose="020F0502020204030204" pitchFamily="34" charset="0"/>
              </a:rPr>
              <a:t>marketing departments take on a bigger ownership role in setting strategy for their business as companies grow and more organizational layers are established and refined.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Learn how decision-making roles evolve by company size and then download our full guide,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Keeping Up With The KPIs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 to understand what it means for KPI planning.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F426B-3AE4-64B3-7D34-B28F30FEDBB6}"/>
              </a:ext>
            </a:extLst>
          </p:cNvPr>
          <p:cNvSpPr txBox="1"/>
          <p:nvPr/>
        </p:nvSpPr>
        <p:spPr>
          <a:xfrm>
            <a:off x="163209" y="307219"/>
            <a:ext cx="705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Our custom study of 200 brand marketers provides answers</a:t>
            </a:r>
          </a:p>
        </p:txBody>
      </p:sp>
    </p:spTree>
    <p:extLst>
      <p:ext uri="{BB962C8B-B14F-4D97-AF65-F5344CB8AC3E}">
        <p14:creationId xmlns:p14="http://schemas.microsoft.com/office/powerpoint/2010/main" val="7698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2E26-F007-4A24-1156-926E58F1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19658-0D36-9E12-E052-38B15488FEDF}"/>
              </a:ext>
            </a:extLst>
          </p:cNvPr>
          <p:cNvSpPr txBox="1"/>
          <p:nvPr/>
        </p:nvSpPr>
        <p:spPr>
          <a:xfrm>
            <a:off x="519129" y="6121480"/>
            <a:ext cx="11651351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KPI Survey,’ February 2025, fielded January 27 – February 7, 2025 (n=200). Survey base: Brand marketers directly involved in influencing or executing video advertising. Q3. Who are the key stakeholders or primary decision-makers in your company responsible for budget and guiding direction (such as brand, goals, etc.)? Based on respondents selecting up to 3 choices. ‘Small-Sized’ Businesses: Less than $1MM in annual ad spend, ‘Medium-Sized’ Businesses: $1MM to less than $25MM in annual ad spend, ‘Large-Sized’ Businesses: $25MM or more in annual ad spend. *C-Suite, Regional Heads. **Investors, franchisees.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" action="ppaction://noaction"/>
              </a:rPr>
              <a:t>Learn more about who the external partners responsible for budget and guiding direction are here.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Box around chart denotes the top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D30D3-5CEC-6163-41A7-6611880EF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87245-3705-5722-047D-B52BC1A00C7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1F146-58EF-5672-228A-1674E5B289C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9F7A7-D4D1-C7C3-29F7-AC9F54365AD5}"/>
              </a:ext>
            </a:extLst>
          </p:cNvPr>
          <p:cNvSpPr txBox="1"/>
          <p:nvPr/>
        </p:nvSpPr>
        <p:spPr>
          <a:xfrm>
            <a:off x="157851" y="1785185"/>
            <a:ext cx="118190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Key Stakeholders / Primary Decision-Makers Responsible For Marketing Strategy (Budget &amp; Guiding Direction)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brand marketer respondents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7C44A-E139-3060-991A-D1C91B09FACD}"/>
              </a:ext>
            </a:extLst>
          </p:cNvPr>
          <p:cNvSpPr/>
          <p:nvPr/>
        </p:nvSpPr>
        <p:spPr>
          <a:xfrm>
            <a:off x="157851" y="2361216"/>
            <a:ext cx="3866743" cy="372173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FE43D-9B8D-9AB1-7D19-97868850F692}"/>
              </a:ext>
            </a:extLst>
          </p:cNvPr>
          <p:cNvSpPr txBox="1"/>
          <p:nvPr/>
        </p:nvSpPr>
        <p:spPr>
          <a:xfrm>
            <a:off x="467277" y="2442821"/>
            <a:ext cx="3247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‘Small-Sized’ Businesses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ACB5660-0D5B-8464-9A47-239C3BCE07FB}"/>
              </a:ext>
            </a:extLst>
          </p:cNvPr>
          <p:cNvGraphicFramePr/>
          <p:nvPr/>
        </p:nvGraphicFramePr>
        <p:xfrm>
          <a:off x="129216" y="2767486"/>
          <a:ext cx="3819606" cy="33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C8A047F-F070-E85F-F65A-73C1C4B1DB57}"/>
              </a:ext>
            </a:extLst>
          </p:cNvPr>
          <p:cNvSpPr/>
          <p:nvPr/>
        </p:nvSpPr>
        <p:spPr>
          <a:xfrm>
            <a:off x="4171866" y="2361216"/>
            <a:ext cx="3866743" cy="372173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3686B-2820-7C00-CBE6-333E43582DEB}"/>
              </a:ext>
            </a:extLst>
          </p:cNvPr>
          <p:cNvSpPr txBox="1"/>
          <p:nvPr/>
        </p:nvSpPr>
        <p:spPr>
          <a:xfrm>
            <a:off x="4318898" y="2442821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‘Medium-Sized’ Businesses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6B9D5E4-BFF4-E983-D669-441862032E43}"/>
              </a:ext>
            </a:extLst>
          </p:cNvPr>
          <p:cNvGraphicFramePr/>
          <p:nvPr/>
        </p:nvGraphicFramePr>
        <p:xfrm>
          <a:off x="4205594" y="2767486"/>
          <a:ext cx="3819606" cy="33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211BBA3-A853-32B7-1898-C649E9F8415B}"/>
              </a:ext>
            </a:extLst>
          </p:cNvPr>
          <p:cNvSpPr/>
          <p:nvPr/>
        </p:nvSpPr>
        <p:spPr>
          <a:xfrm>
            <a:off x="8185882" y="2361216"/>
            <a:ext cx="3866743" cy="372173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F48C9-5339-B38E-C58B-76F3D5618F2D}"/>
              </a:ext>
            </a:extLst>
          </p:cNvPr>
          <p:cNvSpPr txBox="1"/>
          <p:nvPr/>
        </p:nvSpPr>
        <p:spPr>
          <a:xfrm>
            <a:off x="8332914" y="2442821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‘Large-Sized’ Businesses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5029C2A-097F-BE0D-D1B5-4F332AD58D1F}"/>
              </a:ext>
            </a:extLst>
          </p:cNvPr>
          <p:cNvGraphicFramePr/>
          <p:nvPr/>
        </p:nvGraphicFramePr>
        <p:xfrm>
          <a:off x="8157247" y="2767486"/>
          <a:ext cx="3819606" cy="33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CBE223B-14AF-ADA3-3EE9-610D653F17BF}"/>
              </a:ext>
            </a:extLst>
          </p:cNvPr>
          <p:cNvSpPr txBox="1"/>
          <p:nvPr/>
        </p:nvSpPr>
        <p:spPr>
          <a:xfrm>
            <a:off x="227178" y="441328"/>
            <a:ext cx="11964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Strategy is most often led by senior leaders in small &amp; medium-sized businesses while marketing takes the lead role in the largest companies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5033F-5CD0-FB23-13C6-C256CBA63B34}"/>
              </a:ext>
            </a:extLst>
          </p:cNvPr>
          <p:cNvSpPr/>
          <p:nvPr/>
        </p:nvSpPr>
        <p:spPr>
          <a:xfrm>
            <a:off x="315228" y="1407830"/>
            <a:ext cx="1161261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size can mean more specialization and layers, giving marketing departments greater control over KPI and budget decisions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64DF11-0AC2-D182-FD5F-C622B23305EC}"/>
              </a:ext>
            </a:extLst>
          </p:cNvPr>
          <p:cNvSpPr/>
          <p:nvPr/>
        </p:nvSpPr>
        <p:spPr>
          <a:xfrm>
            <a:off x="305069" y="2886854"/>
            <a:ext cx="11661624" cy="1801020"/>
          </a:xfrm>
          <a:prstGeom prst="rect">
            <a:avLst/>
          </a:prstGeom>
          <a:noFill/>
          <a:ln w="3810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19430" y="405585"/>
            <a:ext cx="114538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our full guide, we answer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 key questions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help understand how businesses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set strategy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define success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plan for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CFEDE-4B8E-CF32-4E30-9CA906537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CDC9E9D-9B06-D946-EB75-51C944F28F1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F7A59C-DB3F-DBBF-E7B4-B34A938F919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D1869-2D7B-C805-0F38-BF656F2EDA7D}"/>
              </a:ext>
            </a:extLst>
          </p:cNvPr>
          <p:cNvSpPr/>
          <p:nvPr/>
        </p:nvSpPr>
        <p:spPr>
          <a:xfrm>
            <a:off x="130556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F71CB-C4BE-0480-8E45-CAF01804FC18}"/>
              </a:ext>
            </a:extLst>
          </p:cNvPr>
          <p:cNvSpPr txBox="1"/>
          <p:nvPr/>
        </p:nvSpPr>
        <p:spPr>
          <a:xfrm>
            <a:off x="125976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AD9F9-CF91-7568-BC4B-E2A1D431C9EB}"/>
              </a:ext>
            </a:extLst>
          </p:cNvPr>
          <p:cNvSpPr/>
          <p:nvPr/>
        </p:nvSpPr>
        <p:spPr>
          <a:xfrm>
            <a:off x="128839" y="2483749"/>
            <a:ext cx="2162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well do business and marketing objectives align?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D5600-FA28-6E2E-170A-1CB5CB3F8B45}"/>
              </a:ext>
            </a:extLst>
          </p:cNvPr>
          <p:cNvSpPr/>
          <p:nvPr/>
        </p:nvSpPr>
        <p:spPr>
          <a:xfrm>
            <a:off x="2577564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405AA-5145-B891-5553-8A32098107A7}"/>
              </a:ext>
            </a:extLst>
          </p:cNvPr>
          <p:cNvSpPr/>
          <p:nvPr/>
        </p:nvSpPr>
        <p:spPr>
          <a:xfrm>
            <a:off x="5024572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A58A8-DDDF-BBCF-0427-8CA8C7EF4C3B}"/>
              </a:ext>
            </a:extLst>
          </p:cNvPr>
          <p:cNvSpPr/>
          <p:nvPr/>
        </p:nvSpPr>
        <p:spPr>
          <a:xfrm>
            <a:off x="7471580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23EE9-F08A-429C-7A0E-080E45BD14B9}"/>
              </a:ext>
            </a:extLst>
          </p:cNvPr>
          <p:cNvSpPr/>
          <p:nvPr/>
        </p:nvSpPr>
        <p:spPr>
          <a:xfrm>
            <a:off x="9896289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9F2AA-5785-AB2D-2642-E9E089A11471}"/>
              </a:ext>
            </a:extLst>
          </p:cNvPr>
          <p:cNvSpPr txBox="1"/>
          <p:nvPr/>
        </p:nvSpPr>
        <p:spPr>
          <a:xfrm>
            <a:off x="2550685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F9FE334A-7424-06D7-B171-DE6C05CE3375}"/>
              </a:ext>
            </a:extLst>
          </p:cNvPr>
          <p:cNvSpPr/>
          <p:nvPr/>
        </p:nvSpPr>
        <p:spPr>
          <a:xfrm>
            <a:off x="2580181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Who are the key decision-makers guiding marketing strategy?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60A59-99C2-E870-D0D8-BE6D5DC4AE5E}"/>
              </a:ext>
            </a:extLst>
          </p:cNvPr>
          <p:cNvSpPr txBox="1"/>
          <p:nvPr/>
        </p:nvSpPr>
        <p:spPr>
          <a:xfrm>
            <a:off x="5019992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44051C03-8A6B-F135-C751-EEB73C213AD5}"/>
              </a:ext>
            </a:extLst>
          </p:cNvPr>
          <p:cNvSpPr/>
          <p:nvPr/>
        </p:nvSpPr>
        <p:spPr>
          <a:xfrm>
            <a:off x="7465108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factors influence an organization’s selection of marketing KPIs?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17893-F173-A898-FDE0-62C0263CBF06}"/>
              </a:ext>
            </a:extLst>
          </p:cNvPr>
          <p:cNvSpPr txBox="1"/>
          <p:nvPr/>
        </p:nvSpPr>
        <p:spPr>
          <a:xfrm>
            <a:off x="7467000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2A037297-FCE8-08B5-3EED-0B65A8FA5035}"/>
              </a:ext>
            </a:extLst>
          </p:cNvPr>
          <p:cNvSpPr/>
          <p:nvPr/>
        </p:nvSpPr>
        <p:spPr>
          <a:xfrm>
            <a:off x="9904029" y="2483749"/>
            <a:ext cx="226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there organizational disconnects between KPIs and overarching business goals?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4F25F-C8F1-95A8-7198-CFE10989F6CF}"/>
              </a:ext>
            </a:extLst>
          </p:cNvPr>
          <p:cNvSpPr txBox="1"/>
          <p:nvPr/>
        </p:nvSpPr>
        <p:spPr>
          <a:xfrm>
            <a:off x="9916959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D9199-7BE5-1A57-E7F6-ED5C31EEB05B}"/>
              </a:ext>
            </a:extLst>
          </p:cNvPr>
          <p:cNvSpPr/>
          <p:nvPr/>
        </p:nvSpPr>
        <p:spPr>
          <a:xfrm>
            <a:off x="128927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94B55-7C47-81B5-AB0F-4D7769D0113F}"/>
              </a:ext>
            </a:extLst>
          </p:cNvPr>
          <p:cNvSpPr txBox="1"/>
          <p:nvPr/>
        </p:nvSpPr>
        <p:spPr>
          <a:xfrm>
            <a:off x="124347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00BAEA2D-C233-3424-BC0D-BFBEB89F1BD2}"/>
              </a:ext>
            </a:extLst>
          </p:cNvPr>
          <p:cNvSpPr/>
          <p:nvPr/>
        </p:nvSpPr>
        <p:spPr>
          <a:xfrm>
            <a:off x="5111040" y="2483749"/>
            <a:ext cx="2140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marketers balance short-term sales with long-term brand growth?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3F3D47-F062-4FD0-643D-85A68AC04D85}"/>
              </a:ext>
            </a:extLst>
          </p:cNvPr>
          <p:cNvSpPr/>
          <p:nvPr/>
        </p:nvSpPr>
        <p:spPr>
          <a:xfrm>
            <a:off x="2575935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44AAF4-A290-D28F-F502-D6ABE3802EC4}"/>
              </a:ext>
            </a:extLst>
          </p:cNvPr>
          <p:cNvSpPr/>
          <p:nvPr/>
        </p:nvSpPr>
        <p:spPr>
          <a:xfrm>
            <a:off x="5022943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04CB4F-5581-772C-28BF-D41B3CE4F3C4}"/>
              </a:ext>
            </a:extLst>
          </p:cNvPr>
          <p:cNvSpPr/>
          <p:nvPr/>
        </p:nvSpPr>
        <p:spPr>
          <a:xfrm>
            <a:off x="7469951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58027E-0E2D-5A97-51DA-5A887C2E3897}"/>
              </a:ext>
            </a:extLst>
          </p:cNvPr>
          <p:cNvSpPr/>
          <p:nvPr/>
        </p:nvSpPr>
        <p:spPr>
          <a:xfrm>
            <a:off x="9916959" y="411872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2929E5-808E-F7E0-7B28-A7E6165CD427}"/>
              </a:ext>
            </a:extLst>
          </p:cNvPr>
          <p:cNvSpPr txBox="1"/>
          <p:nvPr/>
        </p:nvSpPr>
        <p:spPr>
          <a:xfrm>
            <a:off x="2549056" y="413311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925F3C-B6E7-3666-3BAB-A922A07AB3BE}"/>
              </a:ext>
            </a:extLst>
          </p:cNvPr>
          <p:cNvSpPr txBox="1"/>
          <p:nvPr/>
        </p:nvSpPr>
        <p:spPr>
          <a:xfrm>
            <a:off x="5018363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E2EE7D37-66EB-4C30-145C-8D23E20E7009}"/>
              </a:ext>
            </a:extLst>
          </p:cNvPr>
          <p:cNvSpPr/>
          <p:nvPr/>
        </p:nvSpPr>
        <p:spPr>
          <a:xfrm>
            <a:off x="9907588" y="4755780"/>
            <a:ext cx="2191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would marketers be focused on for future growth?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EEEF68-8504-1A57-513F-50C57B190E93}"/>
              </a:ext>
            </a:extLst>
          </p:cNvPr>
          <p:cNvSpPr txBox="1"/>
          <p:nvPr/>
        </p:nvSpPr>
        <p:spPr>
          <a:xfrm>
            <a:off x="7465371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20C7E3-2448-C303-B0A9-63997759E458}"/>
              </a:ext>
            </a:extLst>
          </p:cNvPr>
          <p:cNvSpPr txBox="1"/>
          <p:nvPr/>
        </p:nvSpPr>
        <p:spPr>
          <a:xfrm>
            <a:off x="9915330" y="4133116"/>
            <a:ext cx="791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44" name="TextBox 43">
            <a:hlinkClick r:id="" action="ppaction://noaction"/>
            <a:extLst>
              <a:ext uri="{FF2B5EF4-FFF2-40B4-BE49-F238E27FC236}">
                <a16:creationId xmlns:a16="http://schemas.microsoft.com/office/drawing/2014/main" id="{E792793A-CE89-A026-1338-87EA09D0EDEE}"/>
              </a:ext>
            </a:extLst>
          </p:cNvPr>
          <p:cNvSpPr txBox="1"/>
          <p:nvPr/>
        </p:nvSpPr>
        <p:spPr>
          <a:xfrm>
            <a:off x="4974176" y="4755780"/>
            <a:ext cx="220934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 marketers expect from their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media partners to help achieve campaign success?</a:t>
            </a:r>
          </a:p>
        </p:txBody>
      </p:sp>
      <p:sp>
        <p:nvSpPr>
          <p:cNvPr id="45" name="TextBox 44">
            <a:hlinkClick r:id="" action="ppaction://noaction"/>
            <a:extLst>
              <a:ext uri="{FF2B5EF4-FFF2-40B4-BE49-F238E27FC236}">
                <a16:creationId xmlns:a16="http://schemas.microsoft.com/office/drawing/2014/main" id="{4B12BA62-3413-C13D-A6F6-D655BF0EA530}"/>
              </a:ext>
            </a:extLst>
          </p:cNvPr>
          <p:cNvSpPr txBox="1"/>
          <p:nvPr/>
        </p:nvSpPr>
        <p:spPr>
          <a:xfrm>
            <a:off x="2595516" y="4755780"/>
            <a:ext cx="215779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Which media channels do marketers believe are the most effective in achieving KPIs throughout the funnel?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760C6A9B-5FBF-073A-560E-A03312C3D925}"/>
              </a:ext>
            </a:extLst>
          </p:cNvPr>
          <p:cNvSpPr txBox="1"/>
          <p:nvPr/>
        </p:nvSpPr>
        <p:spPr>
          <a:xfrm>
            <a:off x="7489381" y="4755780"/>
            <a:ext cx="21651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Would marketers shift their strategy if they could develop longer-term plans?</a:t>
            </a:r>
          </a:p>
        </p:txBody>
      </p:sp>
      <p:sp>
        <p:nvSpPr>
          <p:cNvPr id="48" name="Rectangle 47">
            <a:hlinkClick r:id="" action="ppaction://noaction"/>
            <a:extLst>
              <a:ext uri="{FF2B5EF4-FFF2-40B4-BE49-F238E27FC236}">
                <a16:creationId xmlns:a16="http://schemas.microsoft.com/office/drawing/2014/main" id="{C6434AE8-E4D7-84E3-D5BA-A9A91868F027}"/>
              </a:ext>
            </a:extLst>
          </p:cNvPr>
          <p:cNvSpPr/>
          <p:nvPr/>
        </p:nvSpPr>
        <p:spPr>
          <a:xfrm>
            <a:off x="128838" y="4755780"/>
            <a:ext cx="2114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do marketers use to evaluate the impact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their video campaigns?</a:t>
            </a:r>
          </a:p>
        </p:txBody>
      </p:sp>
    </p:spTree>
    <p:extLst>
      <p:ext uri="{BB962C8B-B14F-4D97-AF65-F5344CB8AC3E}">
        <p14:creationId xmlns:p14="http://schemas.microsoft.com/office/powerpoint/2010/main" val="149927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DCEB-4836-E08F-3956-D8A33502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640614-3477-0C8B-731F-B32D93408733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0D5B1-C6F4-DCF6-18F1-66AC45937344}"/>
              </a:ext>
            </a:extLst>
          </p:cNvPr>
          <p:cNvSpPr/>
          <p:nvPr/>
        </p:nvSpPr>
        <p:spPr>
          <a:xfrm>
            <a:off x="164123" y="413013"/>
            <a:ext cx="112307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guide, 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Keeping Up With The KPIs,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learn the marketing strategies behind small, medium and large businesses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55B70B-F34F-975D-D2BD-ED344EF43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164" y="528"/>
            <a:ext cx="1834836" cy="106826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7AB9DBE-E3AB-DE37-35C4-972B8F03A8B2}"/>
              </a:ext>
            </a:extLst>
          </p:cNvPr>
          <p:cNvSpPr/>
          <p:nvPr/>
        </p:nvSpPr>
        <p:spPr>
          <a:xfrm>
            <a:off x="5576214" y="5826053"/>
            <a:ext cx="1666672" cy="483972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 pages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F5D625A-F573-9708-FFDF-52D0168B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01" y="1521861"/>
            <a:ext cx="7376799" cy="4149450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814B8-92BB-E204-969B-8EA0D4E57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B064-2785-6F11-0FEB-A0FC113B37A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B4F81-7041-F240-0297-1A4EE8D6AD6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31896-F1F0-974D-C4BB-D9385A78F56B}"/>
              </a:ext>
            </a:extLst>
          </p:cNvPr>
          <p:cNvSpPr/>
          <p:nvPr/>
        </p:nvSpPr>
        <p:spPr>
          <a:xfrm>
            <a:off x="9922214" y="1619783"/>
            <a:ext cx="1663428" cy="892552"/>
          </a:xfrm>
          <a:prstGeom prst="ellipse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custom study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200 brand marketers</a:t>
            </a:r>
          </a:p>
        </p:txBody>
      </p:sp>
    </p:spTree>
    <p:extLst>
      <p:ext uri="{BB962C8B-B14F-4D97-AF65-F5344CB8AC3E}">
        <p14:creationId xmlns:p14="http://schemas.microsoft.com/office/powerpoint/2010/main" val="111678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2472B-B3FE-A172-636D-AD1DD86650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AD5BA7-1C2D-C1D4-FF62-A76CD4DBB60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3B2F7A-6D0D-9715-86B1-F18ABD9C9A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7" ma:contentTypeDescription="Create a new document." ma:contentTypeScope="" ma:versionID="1b6bad8ee00979ee75035b9d49096302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6d8aaf71b48a0350d7b0b1395f20f085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00191-B92F-4530-B01E-271454CE23E0}"/>
</file>

<file path=customXml/itemProps2.xml><?xml version="1.0" encoding="utf-8"?>
<ds:datastoreItem xmlns:ds="http://schemas.openxmlformats.org/officeDocument/2006/customXml" ds:itemID="{69051A33-1AA8-4A14-83F4-02716E7C2A5E}">
  <ds:schemaRefs>
    <ds:schemaRef ds:uri="http://schemas.microsoft.com/office/2006/metadata/properties"/>
    <ds:schemaRef ds:uri="http://schemas.microsoft.com/office/infopath/2007/PartnerControls"/>
    <ds:schemaRef ds:uri="9f6166fe-9f5b-43aa-b8a9-b4d7ad530bda"/>
    <ds:schemaRef ds:uri="a86b28e8-29a6-4ab8-af18-2a7f61acfad2"/>
  </ds:schemaRefs>
</ds:datastoreItem>
</file>

<file path=customXml/itemProps3.xml><?xml version="1.0" encoding="utf-8"?>
<ds:datastoreItem xmlns:ds="http://schemas.openxmlformats.org/officeDocument/2006/customXml" ds:itemID="{AD7D7FDF-4556-4529-B636-C3BEA8AA0C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752</Words>
  <Application>Microsoft Office PowerPoint</Application>
  <PresentationFormat>Widescreen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1_Office Theme</vt:lpstr>
      <vt:lpstr>Office 2013 - 2022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Montner Dixon</dc:creator>
  <cp:lastModifiedBy>Jason Wiese</cp:lastModifiedBy>
  <cp:revision>2</cp:revision>
  <dcterms:created xsi:type="dcterms:W3CDTF">2025-06-09T19:57:15Z</dcterms:created>
  <dcterms:modified xsi:type="dcterms:W3CDTF">2025-06-18T15:12:57Z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0x0101002ABCF5620D45EF4AA969D5E9CFDA206E</vt:lpwstr>
  </property>
  <property fmtid="{D5CDD505-2E9C-101B-9397-08002B2CF9AE}" pid="3" name="MediaServiceImageTags">
    <vt:lpwstr/>
  </property>
</Properties>
</file>