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notesSlides/notesSlide10.xml" ContentType="application/vnd.openxmlformats-officedocument.presentationml.notesSl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58" r:id="rId3"/>
    <p:sldMasterId id="2147483664" r:id="rId4"/>
    <p:sldMasterId id="2147483669" r:id="rId5"/>
  </p:sldMasterIdLst>
  <p:notesMasterIdLst>
    <p:notesMasterId r:id="rId64"/>
  </p:notesMasterIdLst>
  <p:handoutMasterIdLst>
    <p:handoutMasterId r:id="rId65"/>
  </p:handoutMasterIdLst>
  <p:sldIdLst>
    <p:sldId id="578" r:id="rId6"/>
    <p:sldId id="569" r:id="rId7"/>
    <p:sldId id="290" r:id="rId8"/>
    <p:sldId id="570" r:id="rId9"/>
    <p:sldId id="291" r:id="rId10"/>
    <p:sldId id="294" r:id="rId11"/>
    <p:sldId id="292" r:id="rId12"/>
    <p:sldId id="567" r:id="rId13"/>
    <p:sldId id="556" r:id="rId14"/>
    <p:sldId id="297" r:id="rId15"/>
    <p:sldId id="575" r:id="rId16"/>
    <p:sldId id="576" r:id="rId17"/>
    <p:sldId id="299" r:id="rId18"/>
    <p:sldId id="579" r:id="rId19"/>
    <p:sldId id="549" r:id="rId20"/>
    <p:sldId id="408" r:id="rId21"/>
    <p:sldId id="303" r:id="rId22"/>
    <p:sldId id="505" r:id="rId23"/>
    <p:sldId id="506" r:id="rId24"/>
    <p:sldId id="363" r:id="rId25"/>
    <p:sldId id="514" r:id="rId26"/>
    <p:sldId id="412" r:id="rId27"/>
    <p:sldId id="511" r:id="rId28"/>
    <p:sldId id="484" r:id="rId29"/>
    <p:sldId id="548" r:id="rId30"/>
    <p:sldId id="512" r:id="rId31"/>
    <p:sldId id="517" r:id="rId32"/>
    <p:sldId id="333" r:id="rId33"/>
    <p:sldId id="520" r:id="rId34"/>
    <p:sldId id="521" r:id="rId35"/>
    <p:sldId id="336" r:id="rId36"/>
    <p:sldId id="337" r:id="rId37"/>
    <p:sldId id="554" r:id="rId38"/>
    <p:sldId id="555" r:id="rId39"/>
    <p:sldId id="324" r:id="rId40"/>
    <p:sldId id="346" r:id="rId41"/>
    <p:sldId id="347" r:id="rId42"/>
    <p:sldId id="348" r:id="rId43"/>
    <p:sldId id="349" r:id="rId44"/>
    <p:sldId id="350" r:id="rId45"/>
    <p:sldId id="352" r:id="rId46"/>
    <p:sldId id="353" r:id="rId47"/>
    <p:sldId id="339" r:id="rId48"/>
    <p:sldId id="344" r:id="rId49"/>
    <p:sldId id="571" r:id="rId50"/>
    <p:sldId id="444" r:id="rId51"/>
    <p:sldId id="566" r:id="rId52"/>
    <p:sldId id="443" r:id="rId53"/>
    <p:sldId id="544" r:id="rId54"/>
    <p:sldId id="445" r:id="rId55"/>
    <p:sldId id="574" r:id="rId56"/>
    <p:sldId id="577" r:id="rId57"/>
    <p:sldId id="560" r:id="rId58"/>
    <p:sldId id="561" r:id="rId59"/>
    <p:sldId id="562" r:id="rId60"/>
    <p:sldId id="563" r:id="rId61"/>
    <p:sldId id="564" r:id="rId62"/>
    <p:sldId id="565"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C8A0"/>
    <a:srgbClr val="0765A3"/>
    <a:srgbClr val="3682B4"/>
    <a:srgbClr val="00AF75"/>
    <a:srgbClr val="FAB982"/>
    <a:srgbClr val="FAFBFD"/>
    <a:srgbClr val="FFFF99"/>
    <a:srgbClr val="F79946"/>
    <a:srgbClr val="567CB4"/>
    <a:srgbClr val="508A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00" autoAdjust="0"/>
    <p:restoredTop sz="95501" autoAdjust="0"/>
  </p:normalViewPr>
  <p:slideViewPr>
    <p:cSldViewPr snapToGrid="0" snapToObjects="1">
      <p:cViewPr varScale="1">
        <p:scale>
          <a:sx n="114" d="100"/>
          <a:sy n="114" d="100"/>
        </p:scale>
        <p:origin x="1656" y="114"/>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82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1.xml"/><Relationship Id="rId1" Type="http://schemas.microsoft.com/office/2011/relationships/chartStyle" Target="style3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2.xml"/><Relationship Id="rId1" Type="http://schemas.microsoft.com/office/2011/relationships/chartStyle" Target="style3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4.xml"/><Relationship Id="rId1" Type="http://schemas.microsoft.com/office/2011/relationships/chartStyle" Target="style34.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5.xml"/><Relationship Id="rId1" Type="http://schemas.microsoft.com/office/2011/relationships/chartStyle" Target="style35.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7.xml"/><Relationship Id="rId1" Type="http://schemas.microsoft.com/office/2011/relationships/chartStyle" Target="style37.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8.xml"/><Relationship Id="rId1" Type="http://schemas.microsoft.com/office/2011/relationships/chartStyle" Target="style3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9.xml"/><Relationship Id="rId1" Type="http://schemas.microsoft.com/office/2011/relationships/chartStyle" Target="style3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u="sng" baseline="0" dirty="0">
                <a:solidFill>
                  <a:schemeClr val="tx1"/>
                </a:solidFill>
              </a:rPr>
              <a:t>Leisure Activities Participated In Last 12 Months*</a:t>
            </a:r>
          </a:p>
          <a:p>
            <a:pPr>
              <a:defRPr>
                <a:solidFill>
                  <a:schemeClr val="tx1"/>
                </a:solidFill>
              </a:defRPr>
            </a:pPr>
            <a:r>
              <a:rPr lang="en-US" sz="1200" dirty="0">
                <a:solidFill>
                  <a:schemeClr val="tx1"/>
                </a:solidFill>
              </a:rPr>
              <a:t>P18+</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6159188713876636E-2"/>
          <c:y val="0.16267084440017707"/>
          <c:w val="0.96768162257224677"/>
          <c:h val="0.72207397262800654"/>
        </c:manualLayout>
      </c:layout>
      <c:barChart>
        <c:barDir val="col"/>
        <c:grouping val="clustered"/>
        <c:varyColors val="0"/>
        <c:ser>
          <c:idx val="0"/>
          <c:order val="0"/>
          <c:tx>
            <c:strRef>
              <c:f>Sheet1!$B$1</c:f>
              <c:strCache>
                <c:ptCount val="1"/>
                <c:pt idx="0">
                  <c:v>Series 1</c:v>
                </c:pt>
              </c:strCache>
            </c:strRef>
          </c:tx>
          <c:spPr>
            <a:solidFill>
              <a:srgbClr val="50C8A0"/>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FE51-4A6F-B9EF-3E71AD93DD95}"/>
              </c:ext>
            </c:extLst>
          </c:dPt>
          <c:dPt>
            <c:idx val="1"/>
            <c:invertIfNegative val="0"/>
            <c:bubble3D val="0"/>
            <c:spPr>
              <a:solidFill>
                <a:srgbClr val="3682B4"/>
              </a:solidFill>
              <a:ln>
                <a:noFill/>
              </a:ln>
              <a:effectLst/>
            </c:spPr>
            <c:extLst>
              <c:ext xmlns:c16="http://schemas.microsoft.com/office/drawing/2014/chart" uri="{C3380CC4-5D6E-409C-BE32-E72D297353CC}">
                <c16:uniqueId val="{00000003-FE51-4A6F-B9EF-3E71AD93DD95}"/>
              </c:ext>
            </c:extLst>
          </c:dPt>
          <c:dPt>
            <c:idx val="2"/>
            <c:invertIfNegative val="0"/>
            <c:bubble3D val="0"/>
            <c:spPr>
              <a:solidFill>
                <a:srgbClr val="50C8A0"/>
              </a:solidFill>
              <a:ln>
                <a:noFill/>
              </a:ln>
              <a:effectLst/>
            </c:spPr>
            <c:extLst>
              <c:ext xmlns:c16="http://schemas.microsoft.com/office/drawing/2014/chart" uri="{C3380CC4-5D6E-409C-BE32-E72D297353CC}">
                <c16:uniqueId val="{00000005-FE51-4A6F-B9EF-3E71AD93DD9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Watched Ad-Supported TV</c:v>
                </c:pt>
                <c:pt idx="1">
                  <c:v>Went to Cinema</c:v>
                </c:pt>
                <c:pt idx="2">
                  <c:v>Dining Out</c:v>
                </c:pt>
                <c:pt idx="3">
                  <c:v>Barbecuing</c:v>
                </c:pt>
                <c:pt idx="4">
                  <c:v>Went to the Beach</c:v>
                </c:pt>
                <c:pt idx="5">
                  <c:v>Visited Zoo</c:v>
                </c:pt>
                <c:pt idx="6">
                  <c:v>Went to Live Theater</c:v>
                </c:pt>
                <c:pt idx="7">
                  <c:v>Went to Music Performance</c:v>
                </c:pt>
                <c:pt idx="8">
                  <c:v>Picnic</c:v>
                </c:pt>
                <c:pt idx="9">
                  <c:v>Visited Aquarium</c:v>
                </c:pt>
                <c:pt idx="10">
                  <c:v>Tailgating</c:v>
                </c:pt>
                <c:pt idx="11">
                  <c:v>Went to Circus</c:v>
                </c:pt>
              </c:strCache>
            </c:strRef>
          </c:cat>
          <c:val>
            <c:numRef>
              <c:f>Sheet1!$B$2:$B$13</c:f>
              <c:numCache>
                <c:formatCode>0%</c:formatCode>
                <c:ptCount val="12"/>
                <c:pt idx="0">
                  <c:v>0.93</c:v>
                </c:pt>
                <c:pt idx="1">
                  <c:v>0.62</c:v>
                </c:pt>
                <c:pt idx="2">
                  <c:v>0.51</c:v>
                </c:pt>
                <c:pt idx="3">
                  <c:v>0.28999999999999998</c:v>
                </c:pt>
                <c:pt idx="4">
                  <c:v>0.28000000000000003</c:v>
                </c:pt>
                <c:pt idx="5">
                  <c:v>0.13</c:v>
                </c:pt>
                <c:pt idx="6">
                  <c:v>0.12</c:v>
                </c:pt>
                <c:pt idx="7">
                  <c:v>0.11</c:v>
                </c:pt>
                <c:pt idx="8">
                  <c:v>0.09</c:v>
                </c:pt>
                <c:pt idx="9">
                  <c:v>0.05</c:v>
                </c:pt>
                <c:pt idx="10">
                  <c:v>0.05</c:v>
                </c:pt>
                <c:pt idx="11">
                  <c:v>0.04</c:v>
                </c:pt>
              </c:numCache>
            </c:numRef>
          </c:val>
          <c:extLst>
            <c:ext xmlns:c16="http://schemas.microsoft.com/office/drawing/2014/chart" uri="{C3380CC4-5D6E-409C-BE32-E72D297353CC}">
              <c16:uniqueId val="{00000006-FE51-4A6F-B9EF-3E71AD93DD95}"/>
            </c:ext>
          </c:extLst>
        </c:ser>
        <c:dLbls>
          <c:showLegendKey val="0"/>
          <c:showVal val="0"/>
          <c:showCatName val="0"/>
          <c:showSerName val="0"/>
          <c:showPercent val="0"/>
          <c:showBubbleSize val="0"/>
        </c:dLbls>
        <c:gapWidth val="219"/>
        <c:overlap val="-27"/>
        <c:axId val="385141728"/>
        <c:axId val="385142120"/>
      </c:barChart>
      <c:catAx>
        <c:axId val="385141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385142120"/>
        <c:crosses val="autoZero"/>
        <c:auto val="1"/>
        <c:lblAlgn val="ctr"/>
        <c:lblOffset val="100"/>
        <c:noMultiLvlLbl val="0"/>
      </c:catAx>
      <c:valAx>
        <c:axId val="385142120"/>
        <c:scaling>
          <c:orientation val="minMax"/>
          <c:max val="1"/>
        </c:scaling>
        <c:delete val="1"/>
        <c:axPos val="l"/>
        <c:numFmt formatCode="0%" sourceLinked="1"/>
        <c:majorTickMark val="none"/>
        <c:minorTickMark val="none"/>
        <c:tickLblPos val="nextTo"/>
        <c:crossAx val="38514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u="sng"/>
            </a:pPr>
            <a:r>
              <a:rPr lang="en-US" u="sng" dirty="0"/>
              <a:t>Average Minute</a:t>
            </a:r>
            <a:r>
              <a:rPr lang="en-US" u="sng" baseline="0" dirty="0"/>
              <a:t> Audience: Adults 18-34</a:t>
            </a:r>
          </a:p>
          <a:p>
            <a:pPr>
              <a:defRPr u="sng"/>
            </a:pPr>
            <a:r>
              <a:rPr lang="en-US" sz="1600" b="1" u="none" baseline="0" dirty="0"/>
              <a:t>2Q ‘17</a:t>
            </a:r>
            <a:endParaRPr lang="en-US" sz="1600" b="1" u="none" dirty="0"/>
          </a:p>
        </c:rich>
      </c:tx>
      <c:layout>
        <c:manualLayout>
          <c:xMode val="edge"/>
          <c:yMode val="edge"/>
          <c:x val="0.2529417645510692"/>
          <c:y val="4.2574194107380836E-2"/>
        </c:manualLayout>
      </c:layout>
      <c:overlay val="0"/>
    </c:title>
    <c:autoTitleDeleted val="0"/>
    <c:plotArea>
      <c:layout/>
      <c:barChart>
        <c:barDir val="col"/>
        <c:grouping val="clustered"/>
        <c:varyColors val="0"/>
        <c:ser>
          <c:idx val="0"/>
          <c:order val="0"/>
          <c:tx>
            <c:strRef>
              <c:f>Sheet1!$B$1</c:f>
              <c:strCache>
                <c:ptCount val="1"/>
                <c:pt idx="0">
                  <c:v>#</c:v>
                </c:pt>
              </c:strCache>
            </c:strRef>
          </c:tx>
          <c:invertIfNegative val="0"/>
          <c:dPt>
            <c:idx val="0"/>
            <c:invertIfNegative val="0"/>
            <c:bubble3D val="0"/>
            <c:spPr>
              <a:solidFill>
                <a:srgbClr val="50C8A0"/>
              </a:solidFill>
            </c:spPr>
            <c:extLst>
              <c:ext xmlns:c16="http://schemas.microsoft.com/office/drawing/2014/chart" uri="{C3380CC4-5D6E-409C-BE32-E72D297353CC}">
                <c16:uniqueId val="{00000001-CEF2-4440-BA1A-E08D6A106C54}"/>
              </c:ext>
            </c:extLst>
          </c:dPt>
          <c:dPt>
            <c:idx val="3"/>
            <c:invertIfNegative val="0"/>
            <c:bubble3D val="0"/>
            <c:spPr>
              <a:solidFill>
                <a:srgbClr val="50C8A0"/>
              </a:solidFill>
            </c:spPr>
            <c:extLst>
              <c:ext xmlns:c16="http://schemas.microsoft.com/office/drawing/2014/chart" uri="{C3380CC4-5D6E-409C-BE32-E72D297353CC}">
                <c16:uniqueId val="{00000003-CEF2-4440-BA1A-E08D6A106C54}"/>
              </c:ext>
            </c:extLst>
          </c:dPt>
          <c:dPt>
            <c:idx val="5"/>
            <c:invertIfNegative val="0"/>
            <c:bubble3D val="0"/>
            <c:spPr>
              <a:solidFill>
                <a:srgbClr val="50C8A0"/>
              </a:solidFill>
            </c:spPr>
            <c:extLst>
              <c:ext xmlns:c16="http://schemas.microsoft.com/office/drawing/2014/chart" uri="{C3380CC4-5D6E-409C-BE32-E72D297353CC}">
                <c16:uniqueId val="{0000000C-D69F-4F86-96BE-68F8122A15C5}"/>
              </c:ext>
            </c:extLst>
          </c:dPt>
          <c:dPt>
            <c:idx val="6"/>
            <c:invertIfNegative val="0"/>
            <c:bubble3D val="0"/>
            <c:spPr>
              <a:solidFill>
                <a:srgbClr val="508ABA"/>
              </a:solidFill>
            </c:spPr>
            <c:extLst>
              <c:ext xmlns:c16="http://schemas.microsoft.com/office/drawing/2014/chart" uri="{C3380CC4-5D6E-409C-BE32-E72D297353CC}">
                <c16:uniqueId val="{00000005-CEF2-4440-BA1A-E08D6A106C54}"/>
              </c:ext>
            </c:extLst>
          </c:dPt>
          <c:dPt>
            <c:idx val="7"/>
            <c:invertIfNegative val="0"/>
            <c:bubble3D val="0"/>
            <c:spPr>
              <a:solidFill>
                <a:srgbClr val="50C8A0"/>
              </a:solidFill>
            </c:spPr>
            <c:extLst>
              <c:ext xmlns:c16="http://schemas.microsoft.com/office/drawing/2014/chart" uri="{C3380CC4-5D6E-409C-BE32-E72D297353CC}">
                <c16:uniqueId val="{00000007-D69F-4F86-96BE-68F8122A15C5}"/>
              </c:ext>
            </c:extLst>
          </c:dPt>
          <c:dPt>
            <c:idx val="9"/>
            <c:invertIfNegative val="0"/>
            <c:bubble3D val="0"/>
            <c:spPr>
              <a:solidFill>
                <a:srgbClr val="508ABA"/>
              </a:solidFill>
            </c:spPr>
            <c:extLst>
              <c:ext xmlns:c16="http://schemas.microsoft.com/office/drawing/2014/chart" uri="{C3380CC4-5D6E-409C-BE32-E72D297353CC}">
                <c16:uniqueId val="{00000007-CEF2-4440-BA1A-E08D6A106C54}"/>
              </c:ext>
            </c:extLst>
          </c:dPt>
          <c:dPt>
            <c:idx val="11"/>
            <c:invertIfNegative val="0"/>
            <c:bubble3D val="0"/>
            <c:spPr>
              <a:solidFill>
                <a:srgbClr val="50C8A0"/>
              </a:solidFill>
            </c:spPr>
            <c:extLst>
              <c:ext xmlns:c16="http://schemas.microsoft.com/office/drawing/2014/chart" uri="{C3380CC4-5D6E-409C-BE32-E72D297353CC}">
                <c16:uniqueId val="{0000000B-D69F-4F86-96BE-68F8122A15C5}"/>
              </c:ext>
            </c:extLst>
          </c:dPt>
          <c:dLbls>
            <c:dLbl>
              <c:idx val="5"/>
              <c:layout>
                <c:manualLayout>
                  <c:x val="4.241645072499845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9F-4F86-96BE-68F8122A15C5}"/>
                </c:ext>
              </c:extLst>
            </c:dLbl>
            <c:dLbl>
              <c:idx val="7"/>
              <c:layout>
                <c:manualLayout>
                  <c:x val="-1.0368345956760141E-16"/>
                  <c:y val="-1.637469004130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9F-4F86-96BE-68F8122A15C5}"/>
                </c:ext>
              </c:extLst>
            </c:dLbl>
            <c:dLbl>
              <c:idx val="8"/>
              <c:layout>
                <c:manualLayout>
                  <c:x val="2.8277633816665634E-3"/>
                  <c:y val="9.8248140247800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9F-4F86-96BE-68F8122A15C5}"/>
                </c:ext>
              </c:extLst>
            </c:dLbl>
            <c:dLbl>
              <c:idx val="9"/>
              <c:layout>
                <c:manualLayout>
                  <c:x val="0"/>
                  <c:y val="-6.54987601652024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2-4440-BA1A-E08D6A106C54}"/>
                </c:ext>
              </c:extLst>
            </c:dLbl>
            <c:dLbl>
              <c:idx val="10"/>
              <c:layout>
                <c:manualLayout>
                  <c:x val="1.2724935217499431E-2"/>
                  <c:y val="1.9649628049560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9F-4F86-96BE-68F8122A15C5}"/>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TV</c:v>
                </c:pt>
                <c:pt idx="1">
                  <c:v>TV-Connected Devices</c:v>
                </c:pt>
                <c:pt idx="2">
                  <c:v>AM/FM Radio</c:v>
                </c:pt>
                <c:pt idx="3">
                  <c:v>Video on a Computer</c:v>
                </c:pt>
                <c:pt idx="4">
                  <c:v>Streaming Audio on a Computer</c:v>
                </c:pt>
                <c:pt idx="5">
                  <c:v>Video on a Smartphone</c:v>
                </c:pt>
                <c:pt idx="6">
                  <c:v>Streaming Audio on a Smartphone</c:v>
                </c:pt>
                <c:pt idx="7">
                  <c:v>Video on a Tablet</c:v>
                </c:pt>
                <c:pt idx="8">
                  <c:v>Streaming Audio on a Tablet</c:v>
                </c:pt>
              </c:strCache>
            </c:strRef>
          </c:cat>
          <c:val>
            <c:numRef>
              <c:f>Sheet1!$B$2:$B$10</c:f>
              <c:numCache>
                <c:formatCode>#,##0</c:formatCode>
                <c:ptCount val="9"/>
                <c:pt idx="0">
                  <c:v>6994535</c:v>
                </c:pt>
                <c:pt idx="1">
                  <c:v>3203017</c:v>
                </c:pt>
                <c:pt idx="2">
                  <c:v>4577000</c:v>
                </c:pt>
                <c:pt idx="3">
                  <c:v>1316261</c:v>
                </c:pt>
                <c:pt idx="4">
                  <c:v>53857</c:v>
                </c:pt>
                <c:pt idx="5">
                  <c:v>582741</c:v>
                </c:pt>
                <c:pt idx="6">
                  <c:v>422687</c:v>
                </c:pt>
                <c:pt idx="7">
                  <c:v>205880</c:v>
                </c:pt>
                <c:pt idx="8">
                  <c:v>86853</c:v>
                </c:pt>
              </c:numCache>
            </c:numRef>
          </c:val>
          <c:extLst>
            <c:ext xmlns:c16="http://schemas.microsoft.com/office/drawing/2014/chart" uri="{C3380CC4-5D6E-409C-BE32-E72D297353CC}">
              <c16:uniqueId val="{00000008-CEF2-4440-BA1A-E08D6A106C54}"/>
            </c:ext>
          </c:extLst>
        </c:ser>
        <c:dLbls>
          <c:showLegendKey val="0"/>
          <c:showVal val="1"/>
          <c:showCatName val="0"/>
          <c:showSerName val="0"/>
          <c:showPercent val="0"/>
          <c:showBubbleSize val="0"/>
        </c:dLbls>
        <c:gapWidth val="150"/>
        <c:overlap val="-25"/>
        <c:axId val="386473128"/>
        <c:axId val="386473520"/>
      </c:barChart>
      <c:catAx>
        <c:axId val="386473128"/>
        <c:scaling>
          <c:orientation val="minMax"/>
        </c:scaling>
        <c:delete val="0"/>
        <c:axPos val="b"/>
        <c:numFmt formatCode="General" sourceLinked="0"/>
        <c:majorTickMark val="none"/>
        <c:minorTickMark val="none"/>
        <c:tickLblPos val="nextTo"/>
        <c:txPr>
          <a:bodyPr/>
          <a:lstStyle/>
          <a:p>
            <a:pPr>
              <a:defRPr sz="1000" b="1"/>
            </a:pPr>
            <a:endParaRPr lang="en-US"/>
          </a:p>
        </c:txPr>
        <c:crossAx val="386473520"/>
        <c:crosses val="autoZero"/>
        <c:auto val="1"/>
        <c:lblAlgn val="ctr"/>
        <c:lblOffset val="100"/>
        <c:noMultiLvlLbl val="0"/>
      </c:catAx>
      <c:valAx>
        <c:axId val="386473520"/>
        <c:scaling>
          <c:orientation val="minMax"/>
        </c:scaling>
        <c:delete val="1"/>
        <c:axPos val="l"/>
        <c:numFmt formatCode="#,##0" sourceLinked="1"/>
        <c:majorTickMark val="out"/>
        <c:minorTickMark val="none"/>
        <c:tickLblPos val="nextTo"/>
        <c:crossAx val="38647312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Average</a:t>
            </a:r>
            <a:r>
              <a:rPr lang="en-US" u="sng" baseline="0" dirty="0">
                <a:solidFill>
                  <a:schemeClr val="tx1"/>
                </a:solidFill>
              </a:rPr>
              <a:t> # of Days Tuned Into Ad-Supported TV</a:t>
            </a:r>
          </a:p>
          <a:p>
            <a:pPr>
              <a:defRPr/>
            </a:pPr>
            <a:r>
              <a:rPr lang="en-US" sz="1400" baseline="0" dirty="0">
                <a:solidFill>
                  <a:schemeClr val="tx1"/>
                </a:solidFill>
              </a:rPr>
              <a:t>Households</a:t>
            </a:r>
            <a:endParaRPr lang="en-US" sz="20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068449524594734E-2"/>
          <c:y val="0.17845378483078375"/>
          <c:w val="0.96786310095081052"/>
          <c:h val="0.7011285509053482"/>
        </c:manualLayout>
      </c:layout>
      <c:barChart>
        <c:barDir val="col"/>
        <c:grouping val="clustered"/>
        <c:varyColors val="0"/>
        <c:ser>
          <c:idx val="0"/>
          <c:order val="0"/>
          <c:tx>
            <c:strRef>
              <c:f>Sheet1!$B$1</c:f>
              <c:strCache>
                <c:ptCount val="1"/>
                <c:pt idx="0">
                  <c:v>Ad-Supported TV</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B530-4362-B15A-2E9A3CEEA610}"/>
              </c:ext>
            </c:extLst>
          </c:dPt>
          <c:dPt>
            <c:idx val="5"/>
            <c:invertIfNegative val="0"/>
            <c:bubble3D val="0"/>
            <c:spPr>
              <a:solidFill>
                <a:srgbClr val="3682B4"/>
              </a:solidFill>
              <a:ln>
                <a:noFill/>
              </a:ln>
              <a:effectLst/>
            </c:spPr>
            <c:extLst>
              <c:ext xmlns:c16="http://schemas.microsoft.com/office/drawing/2014/chart" uri="{C3380CC4-5D6E-409C-BE32-E72D297353CC}">
                <c16:uniqueId val="{00000003-B530-4362-B15A-2E9A3CEEA610}"/>
              </c:ext>
            </c:extLst>
          </c:dPt>
          <c:dLbls>
            <c:dLbl>
              <c:idx val="1"/>
              <c:layout>
                <c:manualLayout>
                  <c:x val="-1.4607681385995213E-3"/>
                  <c:y val="-1.6317017814457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30-4362-B15A-2E9A3CEEA610}"/>
                </c:ext>
              </c:extLst>
            </c:dLbl>
            <c:dLbl>
              <c:idx val="6"/>
              <c:layout>
                <c:manualLayout>
                  <c:x val="0"/>
                  <c:y val="-1.6317017814457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30-4362-B15A-2E9A3CEEA61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#,###,###,###,##0;[Red]\(#,###,###,###,##0\)</c:formatCode>
                <c:ptCount val="12"/>
                <c:pt idx="0">
                  <c:v>26.601160805819809</c:v>
                </c:pt>
                <c:pt idx="1">
                  <c:v>24.00574293626395</c:v>
                </c:pt>
                <c:pt idx="2">
                  <c:v>26.280850319053162</c:v>
                </c:pt>
                <c:pt idx="3">
                  <c:v>25.46848522957827</c:v>
                </c:pt>
                <c:pt idx="4">
                  <c:v>25.968134518475331</c:v>
                </c:pt>
                <c:pt idx="5">
                  <c:v>24.853454670935271</c:v>
                </c:pt>
                <c:pt idx="6">
                  <c:v>23.962831414108479</c:v>
                </c:pt>
                <c:pt idx="7">
                  <c:v>25.686124320600229</c:v>
                </c:pt>
                <c:pt idx="8">
                  <c:v>25.122338099885319</c:v>
                </c:pt>
                <c:pt idx="9">
                  <c:v>26.2858203948465</c:v>
                </c:pt>
                <c:pt idx="10">
                  <c:v>25.360449001910521</c:v>
                </c:pt>
                <c:pt idx="11">
                  <c:v>25.779811996001861</c:v>
                </c:pt>
              </c:numCache>
            </c:numRef>
          </c:val>
          <c:extLst>
            <c:ext xmlns:c16="http://schemas.microsoft.com/office/drawing/2014/chart" uri="{C3380CC4-5D6E-409C-BE32-E72D297353CC}">
              <c16:uniqueId val="{00000000-DEF7-44B9-BCEA-CE49724F7673}"/>
            </c:ext>
          </c:extLst>
        </c:ser>
        <c:dLbls>
          <c:showLegendKey val="0"/>
          <c:showVal val="0"/>
          <c:showCatName val="0"/>
          <c:showSerName val="0"/>
          <c:showPercent val="0"/>
          <c:showBubbleSize val="0"/>
        </c:dLbls>
        <c:gapWidth val="219"/>
        <c:overlap val="-27"/>
        <c:axId val="386474304"/>
        <c:axId val="386474696"/>
      </c:barChart>
      <c:catAx>
        <c:axId val="3864743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86474696"/>
        <c:crosses val="autoZero"/>
        <c:auto val="1"/>
        <c:lblAlgn val="ctr"/>
        <c:lblOffset val="100"/>
        <c:noMultiLvlLbl val="1"/>
      </c:catAx>
      <c:valAx>
        <c:axId val="386474696"/>
        <c:scaling>
          <c:orientation val="minMax"/>
          <c:min val="0"/>
        </c:scaling>
        <c:delete val="1"/>
        <c:axPos val="l"/>
        <c:numFmt formatCode="#,###,###,###,##0;[Red]\(#,###,###,###,##0\)" sourceLinked="1"/>
        <c:majorTickMark val="none"/>
        <c:minorTickMark val="none"/>
        <c:tickLblPos val="nextTo"/>
        <c:crossAx val="386474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Average</a:t>
            </a:r>
            <a:r>
              <a:rPr lang="en-US" u="sng" baseline="0" dirty="0">
                <a:solidFill>
                  <a:schemeClr val="tx1"/>
                </a:solidFill>
              </a:rPr>
              <a:t> # of Days Tuned Into Ad-Supported TV</a:t>
            </a:r>
          </a:p>
          <a:p>
            <a:pPr>
              <a:defRPr/>
            </a:pPr>
            <a:r>
              <a:rPr lang="en-US" sz="1400" baseline="0" dirty="0">
                <a:solidFill>
                  <a:schemeClr val="tx1"/>
                </a:solidFill>
              </a:rPr>
              <a:t>Based on Monthly Average</a:t>
            </a:r>
            <a:endParaRPr lang="en-US" sz="2000" dirty="0">
              <a:solidFill>
                <a:schemeClr val="tx1"/>
              </a:solidFill>
            </a:endParaRPr>
          </a:p>
        </c:rich>
      </c:tx>
      <c:layout>
        <c:manualLayout>
          <c:xMode val="edge"/>
          <c:yMode val="edge"/>
          <c:x val="0.2145220826734955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068449524594734E-2"/>
          <c:y val="0.12323695371984109"/>
          <c:w val="0.96786310095081052"/>
          <c:h val="0.66935126577873827"/>
        </c:manualLayout>
      </c:layout>
      <c:barChart>
        <c:barDir val="col"/>
        <c:grouping val="clustered"/>
        <c:varyColors val="0"/>
        <c:ser>
          <c:idx val="0"/>
          <c:order val="0"/>
          <c:tx>
            <c:strRef>
              <c:f>Sheet1!$B$1</c:f>
              <c:strCache>
                <c:ptCount val="1"/>
                <c:pt idx="0">
                  <c:v>Jan '17 - May '17</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B530-4362-B15A-2E9A3CEEA610}"/>
              </c:ext>
            </c:extLst>
          </c:dPt>
          <c:dPt>
            <c:idx val="5"/>
            <c:invertIfNegative val="0"/>
            <c:bubble3D val="0"/>
            <c:spPr>
              <a:solidFill>
                <a:srgbClr val="3682B4"/>
              </a:solidFill>
              <a:ln>
                <a:noFill/>
              </a:ln>
              <a:effectLst/>
            </c:spPr>
            <c:extLst>
              <c:ext xmlns:c16="http://schemas.microsoft.com/office/drawing/2014/chart" uri="{C3380CC4-5D6E-409C-BE32-E72D297353CC}">
                <c16:uniqueId val="{00000003-B530-4362-B15A-2E9A3CEEA61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Sheet1!$B$2:$B$5</c:f>
              <c:numCache>
                <c:formatCode>#,###,###,###,##0;[Red]\(#,###,###,###,##0\)</c:formatCode>
                <c:ptCount val="4"/>
                <c:pt idx="0">
                  <c:v>13.64</c:v>
                </c:pt>
                <c:pt idx="1">
                  <c:v>13.42</c:v>
                </c:pt>
                <c:pt idx="2">
                  <c:v>18.16</c:v>
                </c:pt>
                <c:pt idx="3">
                  <c:v>22.02</c:v>
                </c:pt>
              </c:numCache>
            </c:numRef>
          </c:val>
          <c:extLst>
            <c:ext xmlns:c16="http://schemas.microsoft.com/office/drawing/2014/chart" uri="{C3380CC4-5D6E-409C-BE32-E72D297353CC}">
              <c16:uniqueId val="{00000000-DEF7-44B9-BCEA-CE49724F7673}"/>
            </c:ext>
          </c:extLst>
        </c:ser>
        <c:ser>
          <c:idx val="1"/>
          <c:order val="1"/>
          <c:tx>
            <c:strRef>
              <c:f>Sheet1!$C$1</c:f>
              <c:strCache>
                <c:ptCount val="1"/>
                <c:pt idx="0">
                  <c:v>Jun '17 - Sep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Sheet1!$C$2:$C$5</c:f>
              <c:numCache>
                <c:formatCode>#,###,###,###,##0;[Red]\(#,###,###,###,##0\)</c:formatCode>
                <c:ptCount val="4"/>
                <c:pt idx="0">
                  <c:v>13.02</c:v>
                </c:pt>
                <c:pt idx="1">
                  <c:v>13.07</c:v>
                </c:pt>
                <c:pt idx="2">
                  <c:v>17.149999999999999</c:v>
                </c:pt>
                <c:pt idx="3">
                  <c:v>21.09</c:v>
                </c:pt>
              </c:numCache>
            </c:numRef>
          </c:val>
          <c:extLst>
            <c:ext xmlns:c16="http://schemas.microsoft.com/office/drawing/2014/chart" uri="{C3380CC4-5D6E-409C-BE32-E72D297353CC}">
              <c16:uniqueId val="{00000004-A066-4A46-9C36-62F934C8DBBC}"/>
            </c:ext>
          </c:extLst>
        </c:ser>
        <c:ser>
          <c:idx val="2"/>
          <c:order val="2"/>
          <c:tx>
            <c:strRef>
              <c:f>Sheet1!$D$1</c:f>
              <c:strCache>
                <c:ptCount val="1"/>
                <c:pt idx="0">
                  <c:v>Oct '17 - Dec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Sheet1!$D$2:$D$5</c:f>
              <c:numCache>
                <c:formatCode>#,###,###,###,##0;[Red]\(#,###,###,###,##0\)</c:formatCode>
                <c:ptCount val="4"/>
                <c:pt idx="0">
                  <c:v>13.29</c:v>
                </c:pt>
                <c:pt idx="1">
                  <c:v>13.19</c:v>
                </c:pt>
                <c:pt idx="2">
                  <c:v>17.64</c:v>
                </c:pt>
                <c:pt idx="3">
                  <c:v>21.96</c:v>
                </c:pt>
              </c:numCache>
            </c:numRef>
          </c:val>
          <c:extLst>
            <c:ext xmlns:c16="http://schemas.microsoft.com/office/drawing/2014/chart" uri="{C3380CC4-5D6E-409C-BE32-E72D297353CC}">
              <c16:uniqueId val="{00000005-A066-4A46-9C36-62F934C8DBBC}"/>
            </c:ext>
          </c:extLst>
        </c:ser>
        <c:dLbls>
          <c:showLegendKey val="0"/>
          <c:showVal val="1"/>
          <c:showCatName val="0"/>
          <c:showSerName val="0"/>
          <c:showPercent val="0"/>
          <c:showBubbleSize val="0"/>
        </c:dLbls>
        <c:gapWidth val="150"/>
        <c:overlap val="-25"/>
        <c:axId val="386475480"/>
        <c:axId val="386476264"/>
      </c:barChart>
      <c:catAx>
        <c:axId val="386475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86476264"/>
        <c:crosses val="autoZero"/>
        <c:auto val="1"/>
        <c:lblAlgn val="ctr"/>
        <c:lblOffset val="100"/>
        <c:noMultiLvlLbl val="1"/>
      </c:catAx>
      <c:valAx>
        <c:axId val="386476264"/>
        <c:scaling>
          <c:orientation val="minMax"/>
          <c:min val="0"/>
        </c:scaling>
        <c:delete val="1"/>
        <c:axPos val="l"/>
        <c:numFmt formatCode="#,###,###,###,##0;[Red]\(#,###,###,###,##0\)" sourceLinked="1"/>
        <c:majorTickMark val="none"/>
        <c:minorTickMark val="none"/>
        <c:tickLblPos val="nextTo"/>
        <c:crossAx val="386475480"/>
        <c:crosses val="autoZero"/>
        <c:crossBetween val="between"/>
      </c:valAx>
      <c:spPr>
        <a:noFill/>
        <a:ln>
          <a:noFill/>
        </a:ln>
        <a:effectLst/>
      </c:spPr>
    </c:plotArea>
    <c:legend>
      <c:legendPos val="t"/>
      <c:layout>
        <c:manualLayout>
          <c:xMode val="edge"/>
          <c:yMode val="edge"/>
          <c:x val="1.1752052206703062E-2"/>
          <c:y val="0.84999435756667452"/>
          <c:w val="0.98672115753567724"/>
          <c:h val="5.373994827805139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Ad-Supported</a:t>
            </a:r>
            <a:r>
              <a:rPr lang="en-US" u="sng" baseline="0" dirty="0">
                <a:solidFill>
                  <a:schemeClr val="tx1"/>
                </a:solidFill>
              </a:rPr>
              <a:t> TV Monthly Reach (Total Day)</a:t>
            </a:r>
          </a:p>
          <a:p>
            <a:pPr>
              <a:defRPr/>
            </a:pPr>
            <a:r>
              <a:rPr lang="en-US" sz="1400" baseline="0" dirty="0">
                <a:solidFill>
                  <a:schemeClr val="tx1"/>
                </a:solidFill>
              </a:rPr>
              <a:t>Households</a:t>
            </a:r>
            <a:endParaRPr lang="en-US" sz="1400" dirty="0">
              <a:solidFill>
                <a:schemeClr val="tx1"/>
              </a:solidFill>
            </a:endParaRPr>
          </a:p>
        </c:rich>
      </c:tx>
      <c:layout>
        <c:manualLayout>
          <c:xMode val="edge"/>
          <c:yMode val="edge"/>
          <c:x val="0.23396636629570211"/>
          <c:y val="8.657239440383317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7990624999999999"/>
          <c:w val="0.96652869726463531"/>
          <c:h val="0.7050269476459694"/>
        </c:manualLayout>
      </c:layout>
      <c:barChart>
        <c:barDir val="col"/>
        <c:grouping val="clustered"/>
        <c:varyColors val="0"/>
        <c:ser>
          <c:idx val="0"/>
          <c:order val="0"/>
          <c:tx>
            <c:strRef>
              <c:f>Sheet1!$B$1</c:f>
              <c:strCache>
                <c:ptCount val="1"/>
                <c:pt idx="0">
                  <c:v>Household</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c:formatCode>
                <c:ptCount val="12"/>
                <c:pt idx="0">
                  <c:v>0.96732831751781456</c:v>
                </c:pt>
                <c:pt idx="1">
                  <c:v>0.96363827563038096</c:v>
                </c:pt>
                <c:pt idx="2">
                  <c:v>0.96231830102383276</c:v>
                </c:pt>
                <c:pt idx="3">
                  <c:v>0.96123770464713743</c:v>
                </c:pt>
                <c:pt idx="4">
                  <c:v>0.96109693956194708</c:v>
                </c:pt>
                <c:pt idx="5">
                  <c:v>0.95778318215245517</c:v>
                </c:pt>
                <c:pt idx="6">
                  <c:v>0.95098580487200723</c:v>
                </c:pt>
                <c:pt idx="7">
                  <c:v>0.95551387709339874</c:v>
                </c:pt>
                <c:pt idx="8">
                  <c:v>0.96066618317854302</c:v>
                </c:pt>
                <c:pt idx="9">
                  <c:v>0.96226393828659307</c:v>
                </c:pt>
                <c:pt idx="10">
                  <c:v>0.9593888309914359</c:v>
                </c:pt>
                <c:pt idx="11">
                  <c:v>0.95739452140072023</c:v>
                </c:pt>
              </c:numCache>
            </c:numRef>
          </c:val>
          <c:extLst>
            <c:ext xmlns:c16="http://schemas.microsoft.com/office/drawing/2014/chart" uri="{C3380CC4-5D6E-409C-BE32-E72D297353CC}">
              <c16:uniqueId val="{00000000-2ACB-4E48-88FE-3238F5D3F297}"/>
            </c:ext>
          </c:extLst>
        </c:ser>
        <c:dLbls>
          <c:showLegendKey val="0"/>
          <c:showVal val="0"/>
          <c:showCatName val="0"/>
          <c:showSerName val="0"/>
          <c:showPercent val="0"/>
          <c:showBubbleSize val="0"/>
        </c:dLbls>
        <c:gapWidth val="100"/>
        <c:overlap val="-27"/>
        <c:axId val="386608472"/>
        <c:axId val="386475872"/>
      </c:barChart>
      <c:catAx>
        <c:axId val="3866084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86475872"/>
        <c:crosses val="autoZero"/>
        <c:auto val="1"/>
        <c:lblAlgn val="ctr"/>
        <c:lblOffset val="100"/>
        <c:noMultiLvlLbl val="0"/>
      </c:catAx>
      <c:valAx>
        <c:axId val="386475872"/>
        <c:scaling>
          <c:orientation val="minMax"/>
          <c:max val="1"/>
          <c:min val="0"/>
        </c:scaling>
        <c:delete val="1"/>
        <c:axPos val="l"/>
        <c:numFmt formatCode="0%" sourceLinked="1"/>
        <c:majorTickMark val="none"/>
        <c:minorTickMark val="none"/>
        <c:tickLblPos val="nextTo"/>
        <c:crossAx val="386608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Ad-Supported</a:t>
            </a:r>
            <a:r>
              <a:rPr lang="en-US" u="sng" baseline="0" dirty="0">
                <a:solidFill>
                  <a:schemeClr val="tx1"/>
                </a:solidFill>
              </a:rPr>
              <a:t> TV Monthly Reach (Total Day)</a:t>
            </a:r>
          </a:p>
          <a:p>
            <a:pPr>
              <a:defRPr/>
            </a:pPr>
            <a:r>
              <a:rPr lang="en-US" sz="1400" baseline="0" dirty="0">
                <a:solidFill>
                  <a:schemeClr val="tx1"/>
                </a:solidFill>
              </a:rPr>
              <a:t>Based on Monthly Average</a:t>
            </a:r>
            <a:endParaRPr lang="en-US" sz="1400" dirty="0">
              <a:solidFill>
                <a:schemeClr val="tx1"/>
              </a:solidFill>
            </a:endParaRPr>
          </a:p>
        </c:rich>
      </c:tx>
      <c:layout>
        <c:manualLayout>
          <c:xMode val="edge"/>
          <c:yMode val="edge"/>
          <c:x val="0.23396636629570211"/>
          <c:y val="2.44988873689909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509760561041756E-2"/>
          <c:y val="0.26638782995725557"/>
          <c:w val="0.90018254844166035"/>
          <c:h val="0.73252053149436958"/>
        </c:manualLayout>
      </c:layout>
      <c:barChart>
        <c:barDir val="bar"/>
        <c:grouping val="clustered"/>
        <c:varyColors val="0"/>
        <c:ser>
          <c:idx val="0"/>
          <c:order val="0"/>
          <c:tx>
            <c:strRef>
              <c:f>Sheet1!$B$1</c:f>
              <c:strCache>
                <c:ptCount val="1"/>
                <c:pt idx="0">
                  <c:v>Jan '17 - May '17</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Sheet1!$B$2:$B$5</c:f>
              <c:numCache>
                <c:formatCode>0%</c:formatCode>
                <c:ptCount val="4"/>
                <c:pt idx="0">
                  <c:v>0.91000000000000014</c:v>
                </c:pt>
                <c:pt idx="1">
                  <c:v>0.85199999999999998</c:v>
                </c:pt>
                <c:pt idx="2">
                  <c:v>0.89</c:v>
                </c:pt>
                <c:pt idx="3">
                  <c:v>0.95</c:v>
                </c:pt>
              </c:numCache>
            </c:numRef>
          </c:val>
          <c:extLst>
            <c:ext xmlns:c16="http://schemas.microsoft.com/office/drawing/2014/chart" uri="{C3380CC4-5D6E-409C-BE32-E72D297353CC}">
              <c16:uniqueId val="{00000000-2ACB-4E48-88FE-3238F5D3F297}"/>
            </c:ext>
          </c:extLst>
        </c:ser>
        <c:ser>
          <c:idx val="1"/>
          <c:order val="1"/>
          <c:tx>
            <c:strRef>
              <c:f>Sheet1!$C$1</c:f>
              <c:strCache>
                <c:ptCount val="1"/>
                <c:pt idx="0">
                  <c:v>Jun '17 - Sep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Sheet1!$C$2:$C$5</c:f>
              <c:numCache>
                <c:formatCode>0%</c:formatCode>
                <c:ptCount val="4"/>
                <c:pt idx="0">
                  <c:v>0.9</c:v>
                </c:pt>
                <c:pt idx="1">
                  <c:v>0.83240000000000003</c:v>
                </c:pt>
                <c:pt idx="2">
                  <c:v>0.86</c:v>
                </c:pt>
                <c:pt idx="3">
                  <c:v>0.94</c:v>
                </c:pt>
              </c:numCache>
            </c:numRef>
          </c:val>
          <c:extLst>
            <c:ext xmlns:c16="http://schemas.microsoft.com/office/drawing/2014/chart" uri="{C3380CC4-5D6E-409C-BE32-E72D297353CC}">
              <c16:uniqueId val="{00000001-2ACB-4E48-88FE-3238F5D3F297}"/>
            </c:ext>
          </c:extLst>
        </c:ser>
        <c:ser>
          <c:idx val="2"/>
          <c:order val="2"/>
          <c:tx>
            <c:strRef>
              <c:f>Sheet1!$D$1</c:f>
              <c:strCache>
                <c:ptCount val="1"/>
                <c:pt idx="0">
                  <c:v>Oct '17 - Dec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Sheet1!$D$2:$D$5</c:f>
              <c:numCache>
                <c:formatCode>0%</c:formatCode>
                <c:ptCount val="4"/>
                <c:pt idx="0">
                  <c:v>0.91</c:v>
                </c:pt>
                <c:pt idx="1">
                  <c:v>0.83666666666666656</c:v>
                </c:pt>
                <c:pt idx="2">
                  <c:v>0.87666666666666659</c:v>
                </c:pt>
                <c:pt idx="3">
                  <c:v>0.94333333333333336</c:v>
                </c:pt>
              </c:numCache>
            </c:numRef>
          </c:val>
          <c:extLst>
            <c:ext xmlns:c16="http://schemas.microsoft.com/office/drawing/2014/chart" uri="{C3380CC4-5D6E-409C-BE32-E72D297353CC}">
              <c16:uniqueId val="{00000002-2ACB-4E48-88FE-3238F5D3F297}"/>
            </c:ext>
          </c:extLst>
        </c:ser>
        <c:dLbls>
          <c:showLegendKey val="0"/>
          <c:showVal val="0"/>
          <c:showCatName val="0"/>
          <c:showSerName val="0"/>
          <c:showPercent val="0"/>
          <c:showBubbleSize val="0"/>
        </c:dLbls>
        <c:gapWidth val="100"/>
        <c:axId val="388467856"/>
        <c:axId val="388468248"/>
      </c:barChart>
      <c:catAx>
        <c:axId val="38846785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88468248"/>
        <c:crosses val="autoZero"/>
        <c:auto val="1"/>
        <c:lblAlgn val="ctr"/>
        <c:lblOffset val="100"/>
        <c:noMultiLvlLbl val="0"/>
      </c:catAx>
      <c:valAx>
        <c:axId val="388468248"/>
        <c:scaling>
          <c:orientation val="minMax"/>
          <c:max val="1"/>
          <c:min val="0"/>
        </c:scaling>
        <c:delete val="1"/>
        <c:axPos val="t"/>
        <c:numFmt formatCode="0%" sourceLinked="1"/>
        <c:majorTickMark val="none"/>
        <c:minorTickMark val="none"/>
        <c:tickLblPos val="nextTo"/>
        <c:crossAx val="388467856"/>
        <c:crosses val="autoZero"/>
        <c:crossBetween val="between"/>
      </c:valAx>
      <c:spPr>
        <a:noFill/>
        <a:ln>
          <a:noFill/>
        </a:ln>
        <a:effectLst/>
      </c:spPr>
    </c:plotArea>
    <c:legend>
      <c:legendPos val="b"/>
      <c:layout>
        <c:manualLayout>
          <c:xMode val="edge"/>
          <c:yMode val="edge"/>
          <c:x val="0"/>
          <c:y val="0.16231916798949228"/>
          <c:w val="0.99962568143354924"/>
          <c:h val="5.2256842393132302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u="sng" dirty="0">
                <a:solidFill>
                  <a:schemeClr val="tx1"/>
                </a:solidFill>
              </a:rPr>
              <a:t>Ad-Supported TV “Average Monthly Time Spent”</a:t>
            </a:r>
            <a:endParaRPr lang="en-US" b="0" u="sng" baseline="0" dirty="0">
              <a:solidFill>
                <a:schemeClr val="tx1"/>
              </a:solidFill>
            </a:endParaRPr>
          </a:p>
          <a:p>
            <a:pPr>
              <a:defRPr/>
            </a:pPr>
            <a:r>
              <a:rPr lang="en-US" sz="1400" baseline="0" dirty="0">
                <a:solidFill>
                  <a:schemeClr val="tx1"/>
                </a:solidFill>
              </a:rPr>
              <a:t>Households - Total Day (</a:t>
            </a:r>
            <a:r>
              <a:rPr lang="en-US" sz="1400" baseline="0" dirty="0" err="1">
                <a:solidFill>
                  <a:schemeClr val="tx1"/>
                </a:solidFill>
              </a:rPr>
              <a:t>Hrs:Mins</a:t>
            </a:r>
            <a:r>
              <a:rPr lang="en-US" sz="1400" baseline="0" dirty="0">
                <a:solidFill>
                  <a:schemeClr val="tx1"/>
                </a:solidFill>
              </a:rPr>
              <a:t>)</a:t>
            </a:r>
            <a:endParaRPr lang="en-US" sz="2400" dirty="0">
              <a:solidFill>
                <a:schemeClr val="tx1"/>
              </a:solidFill>
            </a:endParaRPr>
          </a:p>
        </c:rich>
      </c:tx>
      <c:layout>
        <c:manualLayout>
          <c:xMode val="edge"/>
          <c:yMode val="edge"/>
          <c:x val="0.20256195727287704"/>
          <c:y val="4.623155047429630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068449524594734E-2"/>
          <c:y val="0.13766124029463994"/>
          <c:w val="0.96786310095081052"/>
          <c:h val="0.74192109544149198"/>
        </c:manualLayout>
      </c:layout>
      <c:barChart>
        <c:barDir val="col"/>
        <c:grouping val="clustered"/>
        <c:varyColors val="0"/>
        <c:ser>
          <c:idx val="0"/>
          <c:order val="0"/>
          <c:tx>
            <c:strRef>
              <c:f>Sheet1!$B$1</c:f>
              <c:strCache>
                <c:ptCount val="1"/>
                <c:pt idx="0">
                  <c:v>Ad-Supported TV</c:v>
                </c:pt>
              </c:strCache>
            </c:strRef>
          </c:tx>
          <c:spPr>
            <a:solidFill>
              <a:srgbClr val="3682B4"/>
            </a:solidFill>
            <a:ln>
              <a:noFill/>
            </a:ln>
            <a:effectLst/>
          </c:spPr>
          <c:invertIfNegative val="0"/>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#,###,###,###,##0;[Red]\(#,###,###,###,##0\)</c:formatCode>
                <c:ptCount val="12"/>
                <c:pt idx="0">
                  <c:v>14131.284463136259</c:v>
                </c:pt>
                <c:pt idx="1">
                  <c:v>12069.111517414487</c:v>
                </c:pt>
                <c:pt idx="2">
                  <c:v>13027.861988846866</c:v>
                </c:pt>
                <c:pt idx="3">
                  <c:v>12330.969587877418</c:v>
                </c:pt>
                <c:pt idx="4">
                  <c:v>12443.77328508513</c:v>
                </c:pt>
                <c:pt idx="5">
                  <c:v>11909.131048315572</c:v>
                </c:pt>
                <c:pt idx="6">
                  <c:v>12099.945526688991</c:v>
                </c:pt>
                <c:pt idx="7">
                  <c:v>12332.414491938302</c:v>
                </c:pt>
                <c:pt idx="8">
                  <c:v>12426.577137271668</c:v>
                </c:pt>
                <c:pt idx="9">
                  <c:v>13149.777515698439</c:v>
                </c:pt>
                <c:pt idx="10">
                  <c:v>12918.297651682442</c:v>
                </c:pt>
                <c:pt idx="11">
                  <c:v>13337.348612510659</c:v>
                </c:pt>
              </c:numCache>
            </c:numRef>
          </c:val>
          <c:extLst>
            <c:ext xmlns:c16="http://schemas.microsoft.com/office/drawing/2014/chart" uri="{C3380CC4-5D6E-409C-BE32-E72D297353CC}">
              <c16:uniqueId val="{00000000-DEF7-44B9-BCEA-CE49724F7673}"/>
            </c:ext>
          </c:extLst>
        </c:ser>
        <c:dLbls>
          <c:showLegendKey val="0"/>
          <c:showVal val="0"/>
          <c:showCatName val="0"/>
          <c:showSerName val="0"/>
          <c:showPercent val="0"/>
          <c:showBubbleSize val="0"/>
        </c:dLbls>
        <c:gapWidth val="219"/>
        <c:overlap val="-27"/>
        <c:axId val="388468640"/>
        <c:axId val="388469032"/>
      </c:barChart>
      <c:catAx>
        <c:axId val="3884686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88469032"/>
        <c:crosses val="autoZero"/>
        <c:auto val="1"/>
        <c:lblAlgn val="ctr"/>
        <c:lblOffset val="100"/>
        <c:noMultiLvlLbl val="1"/>
      </c:catAx>
      <c:valAx>
        <c:axId val="388469032"/>
        <c:scaling>
          <c:orientation val="minMax"/>
          <c:min val="0"/>
        </c:scaling>
        <c:delete val="1"/>
        <c:axPos val="l"/>
        <c:numFmt formatCode="#,###,###,###,##0;[Red]\(#,###,###,###,##0\)" sourceLinked="1"/>
        <c:majorTickMark val="none"/>
        <c:minorTickMark val="none"/>
        <c:tickLblPos val="nextTo"/>
        <c:crossAx val="388468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u="sng" dirty="0">
                <a:solidFill>
                  <a:schemeClr val="tx1"/>
                </a:solidFill>
              </a:rPr>
              <a:t>Ad-Supported</a:t>
            </a:r>
            <a:r>
              <a:rPr lang="en-US" b="0" u="sng" baseline="0" dirty="0">
                <a:solidFill>
                  <a:schemeClr val="tx1"/>
                </a:solidFill>
              </a:rPr>
              <a:t> TV “</a:t>
            </a:r>
            <a:r>
              <a:rPr lang="en-US" b="0" u="sng" dirty="0">
                <a:solidFill>
                  <a:schemeClr val="tx1"/>
                </a:solidFill>
              </a:rPr>
              <a:t>Average</a:t>
            </a:r>
            <a:r>
              <a:rPr lang="en-US" b="0" u="sng" baseline="0" dirty="0">
                <a:solidFill>
                  <a:schemeClr val="tx1"/>
                </a:solidFill>
              </a:rPr>
              <a:t> Monthly Time Spent”</a:t>
            </a:r>
          </a:p>
          <a:p>
            <a:pPr>
              <a:defRPr/>
            </a:pPr>
            <a:r>
              <a:rPr lang="en-US" sz="1400" baseline="0" dirty="0">
                <a:solidFill>
                  <a:schemeClr val="tx1"/>
                </a:solidFill>
              </a:rPr>
              <a:t>Based on Monthly “Total Day” Average (</a:t>
            </a:r>
            <a:r>
              <a:rPr lang="en-US" sz="1400" baseline="0" dirty="0" err="1">
                <a:solidFill>
                  <a:schemeClr val="tx1"/>
                </a:solidFill>
              </a:rPr>
              <a:t>Hrs:Mins</a:t>
            </a:r>
            <a:r>
              <a:rPr lang="en-US" sz="1400" baseline="0" dirty="0">
                <a:solidFill>
                  <a:schemeClr val="tx1"/>
                </a:solidFill>
              </a:rPr>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326917070948133E-2"/>
          <c:y val="0.25365839863095324"/>
          <c:w val="0.92067308292905192"/>
          <c:h val="0.7463416013690467"/>
        </c:manualLayout>
      </c:layout>
      <c:barChart>
        <c:barDir val="bar"/>
        <c:grouping val="clustered"/>
        <c:varyColors val="0"/>
        <c:ser>
          <c:idx val="0"/>
          <c:order val="0"/>
          <c:tx>
            <c:strRef>
              <c:f>Sheet1!$B$1</c:f>
              <c:strCache>
                <c:ptCount val="1"/>
                <c:pt idx="0">
                  <c:v>Jan '17 - May '17</c:v>
                </c:pt>
              </c:strCache>
            </c:strRef>
          </c:tx>
          <c:spPr>
            <a:solidFill>
              <a:srgbClr val="3682B4"/>
            </a:solidFill>
            <a:ln>
              <a:noFill/>
            </a:ln>
            <a:effectLst/>
          </c:spPr>
          <c:invertIfNegative val="0"/>
          <c:cat>
            <c:strRef>
              <c:f>Sheet1!$A$2:$A$5</c:f>
              <c:strCache>
                <c:ptCount val="4"/>
                <c:pt idx="0">
                  <c:v>P13-17</c:v>
                </c:pt>
                <c:pt idx="1">
                  <c:v>P18-24</c:v>
                </c:pt>
                <c:pt idx="2">
                  <c:v>P25-34</c:v>
                </c:pt>
                <c:pt idx="3">
                  <c:v>P35-49</c:v>
                </c:pt>
              </c:strCache>
            </c:strRef>
          </c:cat>
          <c:val>
            <c:numRef>
              <c:f>Sheet1!$B$2:$B$5</c:f>
              <c:numCache>
                <c:formatCode>_(* #,##0_);_(* \(#,##0\);_(* "-"??_);_(@_)</c:formatCode>
                <c:ptCount val="4"/>
                <c:pt idx="0">
                  <c:v>2086.8291943984864</c:v>
                </c:pt>
                <c:pt idx="1">
                  <c:v>2611.2162833844277</c:v>
                </c:pt>
                <c:pt idx="2">
                  <c:v>4077.3919530952217</c:v>
                </c:pt>
                <c:pt idx="3">
                  <c:v>5973.5697349286374</c:v>
                </c:pt>
              </c:numCache>
            </c:numRef>
          </c:val>
          <c:extLst>
            <c:ext xmlns:c16="http://schemas.microsoft.com/office/drawing/2014/chart" uri="{C3380CC4-5D6E-409C-BE32-E72D297353CC}">
              <c16:uniqueId val="{00000000-0788-4062-88E3-CB8D6C73EF43}"/>
            </c:ext>
          </c:extLst>
        </c:ser>
        <c:ser>
          <c:idx val="1"/>
          <c:order val="1"/>
          <c:tx>
            <c:strRef>
              <c:f>Sheet1!$C$1</c:f>
              <c:strCache>
                <c:ptCount val="1"/>
                <c:pt idx="0">
                  <c:v>Jun '17 - Sep '17</c:v>
                </c:pt>
              </c:strCache>
            </c:strRef>
          </c:tx>
          <c:spPr>
            <a:solidFill>
              <a:srgbClr val="50C8A0"/>
            </a:solidFill>
            <a:ln>
              <a:noFill/>
            </a:ln>
            <a:effectLst/>
          </c:spPr>
          <c:invertIfNegative val="0"/>
          <c:cat>
            <c:strRef>
              <c:f>Sheet1!$A$2:$A$5</c:f>
              <c:strCache>
                <c:ptCount val="4"/>
                <c:pt idx="0">
                  <c:v>P13-17</c:v>
                </c:pt>
                <c:pt idx="1">
                  <c:v>P18-24</c:v>
                </c:pt>
                <c:pt idx="2">
                  <c:v>P25-34</c:v>
                </c:pt>
                <c:pt idx="3">
                  <c:v>P35-49</c:v>
                </c:pt>
              </c:strCache>
            </c:strRef>
          </c:cat>
          <c:val>
            <c:numRef>
              <c:f>Sheet1!$C$2:$C$5</c:f>
              <c:numCache>
                <c:formatCode>#,###,###,###,##0;[Red]\(#,###,###,###,##0\)</c:formatCode>
                <c:ptCount val="4"/>
                <c:pt idx="0">
                  <c:v>2038.6550670868669</c:v>
                </c:pt>
                <c:pt idx="1">
                  <c:v>2499.6473349260723</c:v>
                </c:pt>
                <c:pt idx="2">
                  <c:v>3715.1252274016333</c:v>
                </c:pt>
                <c:pt idx="3">
                  <c:v>5482.6379747574338</c:v>
                </c:pt>
              </c:numCache>
            </c:numRef>
          </c:val>
          <c:extLst>
            <c:ext xmlns:c16="http://schemas.microsoft.com/office/drawing/2014/chart" uri="{C3380CC4-5D6E-409C-BE32-E72D297353CC}">
              <c16:uniqueId val="{00000001-0788-4062-88E3-CB8D6C73EF43}"/>
            </c:ext>
          </c:extLst>
        </c:ser>
        <c:ser>
          <c:idx val="2"/>
          <c:order val="2"/>
          <c:tx>
            <c:strRef>
              <c:f>Sheet1!$D$1</c:f>
              <c:strCache>
                <c:ptCount val="1"/>
                <c:pt idx="0">
                  <c:v>Oct '17 - Dec '17</c:v>
                </c:pt>
              </c:strCache>
            </c:strRef>
          </c:tx>
          <c:spPr>
            <a:solidFill>
              <a:srgbClr val="FAB982"/>
            </a:solidFill>
            <a:ln>
              <a:noFill/>
            </a:ln>
            <a:effectLst/>
          </c:spPr>
          <c:invertIfNegative val="0"/>
          <c:cat>
            <c:strRef>
              <c:f>Sheet1!$A$2:$A$5</c:f>
              <c:strCache>
                <c:ptCount val="4"/>
                <c:pt idx="0">
                  <c:v>P13-17</c:v>
                </c:pt>
                <c:pt idx="1">
                  <c:v>P18-24</c:v>
                </c:pt>
                <c:pt idx="2">
                  <c:v>P25-34</c:v>
                </c:pt>
                <c:pt idx="3">
                  <c:v>P35-49</c:v>
                </c:pt>
              </c:strCache>
            </c:strRef>
          </c:cat>
          <c:val>
            <c:numRef>
              <c:f>Sheet1!$D$2:$D$5</c:f>
              <c:numCache>
                <c:formatCode>#,###,###,###,##0;[Red]\(#,###,###,###,##0\)</c:formatCode>
                <c:ptCount val="4"/>
                <c:pt idx="0">
                  <c:v>2003.8576887987972</c:v>
                </c:pt>
                <c:pt idx="1">
                  <c:v>2575.7524717530528</c:v>
                </c:pt>
                <c:pt idx="2">
                  <c:v>3983.8550339190297</c:v>
                </c:pt>
                <c:pt idx="3">
                  <c:v>6060.3973831705662</c:v>
                </c:pt>
              </c:numCache>
            </c:numRef>
          </c:val>
          <c:extLst>
            <c:ext xmlns:c16="http://schemas.microsoft.com/office/drawing/2014/chart" uri="{C3380CC4-5D6E-409C-BE32-E72D297353CC}">
              <c16:uniqueId val="{00000003-0788-4062-88E3-CB8D6C73EF43}"/>
            </c:ext>
          </c:extLst>
        </c:ser>
        <c:dLbls>
          <c:showLegendKey val="0"/>
          <c:showVal val="0"/>
          <c:showCatName val="0"/>
          <c:showSerName val="0"/>
          <c:showPercent val="0"/>
          <c:showBubbleSize val="0"/>
        </c:dLbls>
        <c:gapWidth val="219"/>
        <c:axId val="388699744"/>
        <c:axId val="391125112"/>
      </c:barChart>
      <c:catAx>
        <c:axId val="38869974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91125112"/>
        <c:crosses val="autoZero"/>
        <c:auto val="1"/>
        <c:lblAlgn val="ctr"/>
        <c:lblOffset val="100"/>
        <c:noMultiLvlLbl val="0"/>
      </c:catAx>
      <c:valAx>
        <c:axId val="391125112"/>
        <c:scaling>
          <c:orientation val="minMax"/>
        </c:scaling>
        <c:delete val="1"/>
        <c:axPos val="t"/>
        <c:numFmt formatCode="_(* #,##0_);_(* \(#,##0\);_(* &quot;-&quot;??_);_(@_)" sourceLinked="1"/>
        <c:majorTickMark val="none"/>
        <c:minorTickMark val="none"/>
        <c:tickLblPos val="nextTo"/>
        <c:crossAx val="388699744"/>
        <c:crosses val="autoZero"/>
        <c:crossBetween val="between"/>
      </c:valAx>
      <c:spPr>
        <a:noFill/>
        <a:ln>
          <a:noFill/>
        </a:ln>
        <a:effectLst/>
      </c:spPr>
    </c:plotArea>
    <c:legend>
      <c:legendPos val="b"/>
      <c:layout>
        <c:manualLayout>
          <c:xMode val="edge"/>
          <c:yMode val="edge"/>
          <c:x val="5.798757889252128E-4"/>
          <c:y val="0.14447249125382391"/>
          <c:w val="0.99942012421107473"/>
          <c:h val="7.9865007008779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u="sng" baseline="0" dirty="0">
                <a:solidFill>
                  <a:schemeClr val="tx1"/>
                </a:solidFill>
              </a:rPr>
              <a:t>% of Ad-Supported TV Total Viewing Watched “Live”</a:t>
            </a:r>
          </a:p>
          <a:p>
            <a:pPr>
              <a:defRPr/>
            </a:pPr>
            <a:r>
              <a:rPr lang="en-US" sz="1400" baseline="0" dirty="0">
                <a:solidFill>
                  <a:schemeClr val="tx1"/>
                </a:solidFill>
              </a:rPr>
              <a:t>Household - Total Day</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7990624999999999"/>
          <c:w val="0.96652869726463531"/>
          <c:h val="0.7050269476459694"/>
        </c:manualLayout>
      </c:layout>
      <c:barChart>
        <c:barDir val="col"/>
        <c:grouping val="clustered"/>
        <c:varyColors val="0"/>
        <c:ser>
          <c:idx val="0"/>
          <c:order val="0"/>
          <c:tx>
            <c:strRef>
              <c:f>Sheet1!$B$1</c:f>
              <c:strCache>
                <c:ptCount val="1"/>
                <c:pt idx="0">
                  <c:v>Household</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c:formatCode>
                <c:ptCount val="12"/>
                <c:pt idx="0">
                  <c:v>0.90190894325042514</c:v>
                </c:pt>
                <c:pt idx="1">
                  <c:v>0.89393141408489307</c:v>
                </c:pt>
                <c:pt idx="2">
                  <c:v>0.89535280886004642</c:v>
                </c:pt>
                <c:pt idx="3">
                  <c:v>0.89650073554521059</c:v>
                </c:pt>
                <c:pt idx="4">
                  <c:v>0.89535529210191356</c:v>
                </c:pt>
                <c:pt idx="5">
                  <c:v>0.90445895502366658</c:v>
                </c:pt>
                <c:pt idx="6">
                  <c:v>0.90039354772712032</c:v>
                </c:pt>
                <c:pt idx="7">
                  <c:v>0.89952726209594769</c:v>
                </c:pt>
                <c:pt idx="8">
                  <c:v>0.89977828724311892</c:v>
                </c:pt>
                <c:pt idx="9">
                  <c:v>0.88966756468971986</c:v>
                </c:pt>
                <c:pt idx="10">
                  <c:v>0.88968520849045163</c:v>
                </c:pt>
                <c:pt idx="11">
                  <c:v>0.90000065918671801</c:v>
                </c:pt>
              </c:numCache>
            </c:numRef>
          </c:val>
          <c:extLst>
            <c:ext xmlns:c16="http://schemas.microsoft.com/office/drawing/2014/chart" uri="{C3380CC4-5D6E-409C-BE32-E72D297353CC}">
              <c16:uniqueId val="{00000000-2ACB-4E48-88FE-3238F5D3F297}"/>
            </c:ext>
          </c:extLst>
        </c:ser>
        <c:dLbls>
          <c:showLegendKey val="0"/>
          <c:showVal val="0"/>
          <c:showCatName val="0"/>
          <c:showSerName val="0"/>
          <c:showPercent val="0"/>
          <c:showBubbleSize val="0"/>
        </c:dLbls>
        <c:gapWidth val="100"/>
        <c:overlap val="-27"/>
        <c:axId val="391126288"/>
        <c:axId val="391126680"/>
      </c:barChart>
      <c:catAx>
        <c:axId val="3911262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91126680"/>
        <c:crosses val="autoZero"/>
        <c:auto val="1"/>
        <c:lblAlgn val="ctr"/>
        <c:lblOffset val="100"/>
        <c:noMultiLvlLbl val="0"/>
      </c:catAx>
      <c:valAx>
        <c:axId val="391126680"/>
        <c:scaling>
          <c:orientation val="minMax"/>
          <c:max val="1"/>
          <c:min val="0"/>
        </c:scaling>
        <c:delete val="1"/>
        <c:axPos val="l"/>
        <c:numFmt formatCode="0%" sourceLinked="1"/>
        <c:majorTickMark val="none"/>
        <c:minorTickMark val="none"/>
        <c:tickLblPos val="nextTo"/>
        <c:crossAx val="391126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u="sng" baseline="0" dirty="0">
                <a:solidFill>
                  <a:schemeClr val="tx1"/>
                </a:solidFill>
                <a:effectLst/>
              </a:rPr>
              <a:t>% of Ad-Supported TV Total Viewing Watched “Live” </a:t>
            </a:r>
            <a:endParaRPr lang="en-US" sz="1800" b="0" u="sng" dirty="0">
              <a:solidFill>
                <a:schemeClr val="tx1"/>
              </a:solidFill>
              <a:effectLst/>
            </a:endParaRPr>
          </a:p>
          <a:p>
            <a:pPr>
              <a:defRPr/>
            </a:pPr>
            <a:r>
              <a:rPr lang="en-US" sz="1400" b="0" i="0" baseline="0" dirty="0">
                <a:solidFill>
                  <a:schemeClr val="tx1"/>
                </a:solidFill>
                <a:effectLst/>
              </a:rPr>
              <a:t>Based on Monthly “Total Day” Average</a:t>
            </a:r>
            <a:endParaRPr lang="en-US" sz="1600" b="0" dirty="0">
              <a:solidFill>
                <a:schemeClr val="tx1"/>
              </a:solidFill>
              <a:effectLst/>
            </a:endParaRPr>
          </a:p>
        </c:rich>
      </c:tx>
      <c:layout>
        <c:manualLayout>
          <c:xMode val="edge"/>
          <c:yMode val="edge"/>
          <c:x val="0.20032096454262838"/>
          <c:y val="5.7714929602555457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366201001104082"/>
          <c:w val="0.96652869726463531"/>
          <c:h val="0.7050269476459694"/>
        </c:manualLayout>
      </c:layout>
      <c:barChart>
        <c:barDir val="col"/>
        <c:grouping val="clustered"/>
        <c:varyColors val="0"/>
        <c:ser>
          <c:idx val="0"/>
          <c:order val="0"/>
          <c:tx>
            <c:strRef>
              <c:f>Sheet1!$B$1</c:f>
              <c:strCache>
                <c:ptCount val="1"/>
                <c:pt idx="0">
                  <c:v>Jan '17 - May '17</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Sheet1!$B$2:$B$5</c:f>
              <c:numCache>
                <c:formatCode>0%</c:formatCode>
                <c:ptCount val="4"/>
                <c:pt idx="0">
                  <c:v>0.89166625566612878</c:v>
                </c:pt>
                <c:pt idx="1">
                  <c:v>0.90004692806620823</c:v>
                </c:pt>
                <c:pt idx="2">
                  <c:v>0.86505480835210657</c:v>
                </c:pt>
                <c:pt idx="3">
                  <c:v>0.86512315990454736</c:v>
                </c:pt>
              </c:numCache>
            </c:numRef>
          </c:val>
          <c:extLst>
            <c:ext xmlns:c16="http://schemas.microsoft.com/office/drawing/2014/chart" uri="{C3380CC4-5D6E-409C-BE32-E72D297353CC}">
              <c16:uniqueId val="{00000000-2ACB-4E48-88FE-3238F5D3F297}"/>
            </c:ext>
          </c:extLst>
        </c:ser>
        <c:ser>
          <c:idx val="1"/>
          <c:order val="1"/>
          <c:tx>
            <c:strRef>
              <c:f>Sheet1!$C$1</c:f>
              <c:strCache>
                <c:ptCount val="1"/>
                <c:pt idx="0">
                  <c:v>Jun '17 - Sep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Sheet1!$C$2:$C$5</c:f>
              <c:numCache>
                <c:formatCode>0%</c:formatCode>
                <c:ptCount val="4"/>
                <c:pt idx="0">
                  <c:v>0.89458640875980167</c:v>
                </c:pt>
                <c:pt idx="1">
                  <c:v>0.89626661509281436</c:v>
                </c:pt>
                <c:pt idx="2">
                  <c:v>0.86786183375619408</c:v>
                </c:pt>
                <c:pt idx="3">
                  <c:v>0.87258439313709069</c:v>
                </c:pt>
              </c:numCache>
            </c:numRef>
          </c:val>
          <c:extLst>
            <c:ext xmlns:c16="http://schemas.microsoft.com/office/drawing/2014/chart" uri="{C3380CC4-5D6E-409C-BE32-E72D297353CC}">
              <c16:uniqueId val="{00000001-2ACB-4E48-88FE-3238F5D3F297}"/>
            </c:ext>
          </c:extLst>
        </c:ser>
        <c:ser>
          <c:idx val="2"/>
          <c:order val="2"/>
          <c:tx>
            <c:strRef>
              <c:f>Sheet1!$D$1</c:f>
              <c:strCache>
                <c:ptCount val="1"/>
                <c:pt idx="0">
                  <c:v>Oct '17 - Dec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Sheet1!$D$2:$D$5</c:f>
              <c:numCache>
                <c:formatCode>0%</c:formatCode>
                <c:ptCount val="4"/>
                <c:pt idx="0">
                  <c:v>0.88470841608854245</c:v>
                </c:pt>
                <c:pt idx="1">
                  <c:v>0.8943470734675002</c:v>
                </c:pt>
                <c:pt idx="2">
                  <c:v>0.85694134872873329</c:v>
                </c:pt>
                <c:pt idx="3">
                  <c:v>0.85926124262260917</c:v>
                </c:pt>
              </c:numCache>
            </c:numRef>
          </c:val>
          <c:extLst>
            <c:ext xmlns:c16="http://schemas.microsoft.com/office/drawing/2014/chart" uri="{C3380CC4-5D6E-409C-BE32-E72D297353CC}">
              <c16:uniqueId val="{00000002-2ACB-4E48-88FE-3238F5D3F297}"/>
            </c:ext>
          </c:extLst>
        </c:ser>
        <c:dLbls>
          <c:showLegendKey val="0"/>
          <c:showVal val="0"/>
          <c:showCatName val="0"/>
          <c:showSerName val="0"/>
          <c:showPercent val="0"/>
          <c:showBubbleSize val="0"/>
        </c:dLbls>
        <c:gapWidth val="100"/>
        <c:overlap val="-27"/>
        <c:axId val="390907920"/>
        <c:axId val="390908312"/>
      </c:barChart>
      <c:catAx>
        <c:axId val="3909079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90908312"/>
        <c:crosses val="autoZero"/>
        <c:auto val="1"/>
        <c:lblAlgn val="ctr"/>
        <c:lblOffset val="100"/>
        <c:noMultiLvlLbl val="0"/>
      </c:catAx>
      <c:valAx>
        <c:axId val="390908312"/>
        <c:scaling>
          <c:orientation val="minMax"/>
          <c:max val="1"/>
          <c:min val="0"/>
        </c:scaling>
        <c:delete val="1"/>
        <c:axPos val="l"/>
        <c:numFmt formatCode="0%" sourceLinked="1"/>
        <c:majorTickMark val="none"/>
        <c:minorTickMark val="none"/>
        <c:tickLblPos val="nextTo"/>
        <c:crossAx val="390907920"/>
        <c:crosses val="autoZero"/>
        <c:crossBetween val="between"/>
      </c:valAx>
      <c:spPr>
        <a:noFill/>
        <a:ln>
          <a:noFill/>
        </a:ln>
        <a:effectLst/>
      </c:spPr>
    </c:plotArea>
    <c:legend>
      <c:legendPos val="b"/>
      <c:layout>
        <c:manualLayout>
          <c:xMode val="edge"/>
          <c:yMode val="edge"/>
          <c:x val="3.1072075176251122E-2"/>
          <c:y val="0.92958983090207303"/>
          <c:w val="0.94815824135688676"/>
          <c:h val="5.712505575512145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u="sng" baseline="0" dirty="0">
                <a:solidFill>
                  <a:schemeClr val="tx1"/>
                </a:solidFill>
                <a:effectLst/>
              </a:rPr>
              <a:t>Monthly Unique Reach: Ad-Supported TV Branded Digital Platforms</a:t>
            </a:r>
            <a:endParaRPr lang="en-US" u="sng" dirty="0">
              <a:solidFill>
                <a:schemeClr val="tx1"/>
              </a:solidFill>
              <a:effectLst/>
            </a:endParaRPr>
          </a:p>
          <a:p>
            <a:pPr>
              <a:defRPr/>
            </a:pPr>
            <a:r>
              <a:rPr lang="en-US" sz="1200" b="0" i="0" baseline="0" dirty="0">
                <a:solidFill>
                  <a:schemeClr val="tx1"/>
                </a:solidFill>
                <a:effectLst/>
              </a:rPr>
              <a:t>Total Audience (000)</a:t>
            </a:r>
            <a:endParaRPr lang="en-US" sz="1200" dirty="0">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068449524594734E-2"/>
          <c:y val="0.13766124029463994"/>
          <c:w val="0.96786310095081052"/>
          <c:h val="0.74192109544149198"/>
        </c:manualLayout>
      </c:layout>
      <c:barChart>
        <c:barDir val="col"/>
        <c:grouping val="clustered"/>
        <c:varyColors val="0"/>
        <c:ser>
          <c:idx val="0"/>
          <c:order val="0"/>
          <c:tx>
            <c:strRef>
              <c:f>Sheet1!$B$1</c:f>
              <c:strCache>
                <c:ptCount val="1"/>
                <c:pt idx="0">
                  <c:v>Ad-Supported TV</c:v>
                </c:pt>
              </c:strCache>
            </c:strRef>
          </c:tx>
          <c:spPr>
            <a:solidFill>
              <a:srgbClr val="3682B4"/>
            </a:solidFill>
            <a:ln>
              <a:noFill/>
            </a:ln>
            <a:effectLst/>
          </c:spPr>
          <c:invertIfNegative val="0"/>
          <c:dLbls>
            <c:dLbl>
              <c:idx val="1"/>
              <c:layout>
                <c:manualLayout>
                  <c:x val="0"/>
                  <c:y val="-8.15850890722876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6E-4F9B-864B-481E3FD7CD10}"/>
                </c:ext>
              </c:extLst>
            </c:dLbl>
            <c:dLbl>
              <c:idx val="3"/>
              <c:layout>
                <c:manualLayout>
                  <c:x val="0"/>
                  <c:y val="2.71950296907622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6E-4F9B-864B-481E3FD7CD10}"/>
                </c:ext>
              </c:extLst>
            </c:dLbl>
            <c:dLbl>
              <c:idx val="4"/>
              <c:layout>
                <c:manualLayout>
                  <c:x val="0"/>
                  <c:y val="-5.43900593815255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6E-4F9B-864B-481E3FD7CD10}"/>
                </c:ext>
              </c:extLst>
            </c:dLbl>
            <c:dLbl>
              <c:idx val="5"/>
              <c:layout>
                <c:manualLayout>
                  <c:x val="1.4607681385995748E-3"/>
                  <c:y val="-8.15850890722873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6E-4F9B-864B-481E3FD7CD10}"/>
                </c:ext>
              </c:extLst>
            </c:dLbl>
            <c:dLbl>
              <c:idx val="6"/>
              <c:layout>
                <c:manualLayout>
                  <c:x val="-1.4607681385996284E-3"/>
                  <c:y val="-1.0878011876305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6E-4F9B-864B-481E3FD7CD10}"/>
                </c:ext>
              </c:extLst>
            </c:dLbl>
            <c:dLbl>
              <c:idx val="7"/>
              <c:layout>
                <c:manualLayout>
                  <c:x val="0"/>
                  <c:y val="-1.0878011876305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6E-4F9B-864B-481E3FD7CD10}"/>
                </c:ext>
              </c:extLst>
            </c:dLbl>
            <c:dLbl>
              <c:idx val="8"/>
              <c:layout>
                <c:manualLayout>
                  <c:x val="0"/>
                  <c:y val="-5.43900593815250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6E-4F9B-864B-481E3FD7CD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_(* #,##0_);_(* \(\ #,##0\ \);_(* "-"??_);_(\ @_ \)</c:formatCode>
                <c:ptCount val="12"/>
                <c:pt idx="0">
                  <c:v>251574.18799999999</c:v>
                </c:pt>
                <c:pt idx="1">
                  <c:v>248130</c:v>
                </c:pt>
                <c:pt idx="2">
                  <c:v>251632</c:v>
                </c:pt>
                <c:pt idx="3">
                  <c:v>252357</c:v>
                </c:pt>
                <c:pt idx="4">
                  <c:v>252357</c:v>
                </c:pt>
                <c:pt idx="5">
                  <c:v>253530</c:v>
                </c:pt>
                <c:pt idx="6">
                  <c:v>253291</c:v>
                </c:pt>
                <c:pt idx="7">
                  <c:v>254101</c:v>
                </c:pt>
                <c:pt idx="8">
                  <c:v>255281</c:v>
                </c:pt>
                <c:pt idx="9">
                  <c:v>257108</c:v>
                </c:pt>
                <c:pt idx="10">
                  <c:v>257641</c:v>
                </c:pt>
                <c:pt idx="11">
                  <c:v>256277</c:v>
                </c:pt>
              </c:numCache>
            </c:numRef>
          </c:val>
          <c:extLst>
            <c:ext xmlns:c16="http://schemas.microsoft.com/office/drawing/2014/chart" uri="{C3380CC4-5D6E-409C-BE32-E72D297353CC}">
              <c16:uniqueId val="{00000000-DEF7-44B9-BCEA-CE49724F7673}"/>
            </c:ext>
          </c:extLst>
        </c:ser>
        <c:dLbls>
          <c:showLegendKey val="0"/>
          <c:showVal val="0"/>
          <c:showCatName val="0"/>
          <c:showSerName val="0"/>
          <c:showPercent val="0"/>
          <c:showBubbleSize val="0"/>
        </c:dLbls>
        <c:gapWidth val="219"/>
        <c:overlap val="-27"/>
        <c:axId val="172527592"/>
        <c:axId val="390908704"/>
      </c:barChart>
      <c:catAx>
        <c:axId val="1725275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90908704"/>
        <c:crosses val="autoZero"/>
        <c:auto val="1"/>
        <c:lblAlgn val="ctr"/>
        <c:lblOffset val="100"/>
        <c:noMultiLvlLbl val="1"/>
      </c:catAx>
      <c:valAx>
        <c:axId val="390908704"/>
        <c:scaling>
          <c:orientation val="minMax"/>
          <c:min val="0"/>
        </c:scaling>
        <c:delete val="1"/>
        <c:axPos val="l"/>
        <c:numFmt formatCode="_(* #,##0_);_(* \(\ #,##0\ \);_(* &quot;-&quot;??_);_(\ @_ \)" sourceLinked="1"/>
        <c:majorTickMark val="none"/>
        <c:minorTickMark val="none"/>
        <c:tickLblPos val="nextTo"/>
        <c:crossAx val="172527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Are</a:t>
            </a:r>
            <a:r>
              <a:rPr lang="en-US" sz="1600" b="1" baseline="0" dirty="0">
                <a:solidFill>
                  <a:schemeClr val="tx1"/>
                </a:solidFill>
              </a:rPr>
              <a:t> You Planning To Take A Summer Vacation?</a:t>
            </a:r>
            <a:endParaRPr lang="en-US" sz="1600" b="1" dirty="0">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916666666666665E-2"/>
          <c:y val="1.4211681660085932E-3"/>
          <c:w val="0.95416666666666672"/>
          <c:h val="0.99857897155775732"/>
        </c:manualLayout>
      </c:layout>
      <c:barChart>
        <c:barDir val="bar"/>
        <c:grouping val="stacked"/>
        <c:varyColors val="0"/>
        <c:ser>
          <c:idx val="0"/>
          <c:order val="0"/>
          <c:tx>
            <c:strRef>
              <c:f>Sheet1!$B$1</c:f>
              <c:strCache>
                <c:ptCount val="1"/>
                <c:pt idx="0">
                  <c:v>Yes</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0.56000000000000005</c:v>
                </c:pt>
              </c:numCache>
            </c:numRef>
          </c:val>
          <c:extLst>
            <c:ext xmlns:c16="http://schemas.microsoft.com/office/drawing/2014/chart" uri="{C3380CC4-5D6E-409C-BE32-E72D297353CC}">
              <c16:uniqueId val="{00000000-14A0-42A9-8156-FC4ECD7607A1}"/>
            </c:ext>
          </c:extLst>
        </c:ser>
        <c:ser>
          <c:idx val="1"/>
          <c:order val="1"/>
          <c:tx>
            <c:strRef>
              <c:f>Sheet1!$C$1</c:f>
              <c:strCache>
                <c:ptCount val="1"/>
                <c:pt idx="0">
                  <c:v>No</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0.43</c:v>
                </c:pt>
              </c:numCache>
            </c:numRef>
          </c:val>
          <c:extLst>
            <c:ext xmlns:c16="http://schemas.microsoft.com/office/drawing/2014/chart" uri="{C3380CC4-5D6E-409C-BE32-E72D297353CC}">
              <c16:uniqueId val="{00000001-14A0-42A9-8156-FC4ECD7607A1}"/>
            </c:ext>
          </c:extLst>
        </c:ser>
        <c:dLbls>
          <c:showLegendKey val="0"/>
          <c:showVal val="0"/>
          <c:showCatName val="0"/>
          <c:showSerName val="0"/>
          <c:showPercent val="0"/>
          <c:showBubbleSize val="0"/>
        </c:dLbls>
        <c:gapWidth val="150"/>
        <c:overlap val="100"/>
        <c:axId val="385144472"/>
        <c:axId val="385144864"/>
      </c:barChart>
      <c:catAx>
        <c:axId val="385144472"/>
        <c:scaling>
          <c:orientation val="minMax"/>
        </c:scaling>
        <c:delete val="1"/>
        <c:axPos val="l"/>
        <c:numFmt formatCode="General" sourceLinked="1"/>
        <c:majorTickMark val="none"/>
        <c:minorTickMark val="none"/>
        <c:tickLblPos val="nextTo"/>
        <c:crossAx val="385144864"/>
        <c:crosses val="autoZero"/>
        <c:auto val="1"/>
        <c:lblAlgn val="ctr"/>
        <c:lblOffset val="100"/>
        <c:noMultiLvlLbl val="0"/>
      </c:catAx>
      <c:valAx>
        <c:axId val="385144864"/>
        <c:scaling>
          <c:orientation val="minMax"/>
          <c:max val="1"/>
        </c:scaling>
        <c:delete val="1"/>
        <c:axPos val="b"/>
        <c:numFmt formatCode="0%" sourceLinked="1"/>
        <c:majorTickMark val="none"/>
        <c:minorTickMark val="none"/>
        <c:tickLblPos val="nextTo"/>
        <c:crossAx val="385144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u="sng" baseline="0" dirty="0">
                <a:solidFill>
                  <a:schemeClr val="tx1"/>
                </a:solidFill>
                <a:effectLst/>
              </a:rPr>
              <a:t>Monthly Unique Reach: Ad-Supported TV Branded Digital Platforms</a:t>
            </a:r>
            <a:endParaRPr lang="en-US" u="sng" dirty="0">
              <a:solidFill>
                <a:schemeClr val="tx1"/>
              </a:solidFill>
              <a:effectLst/>
            </a:endParaRPr>
          </a:p>
          <a:p>
            <a:pPr>
              <a:defRPr/>
            </a:pPr>
            <a:r>
              <a:rPr lang="en-US" sz="1200" b="0" i="0" baseline="0" dirty="0">
                <a:solidFill>
                  <a:schemeClr val="tx1"/>
                </a:solidFill>
                <a:effectLst/>
              </a:rPr>
              <a:t>Monthly Average (000)</a:t>
            </a:r>
            <a:endParaRPr lang="en-US" sz="1200" dirty="0">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5899494178792098"/>
          <c:w val="1"/>
          <c:h val="0.67755029507428188"/>
        </c:manualLayout>
      </c:layout>
      <c:barChart>
        <c:barDir val="col"/>
        <c:grouping val="clustered"/>
        <c:varyColors val="0"/>
        <c:ser>
          <c:idx val="0"/>
          <c:order val="0"/>
          <c:tx>
            <c:strRef>
              <c:f>Sheet1!$B$1</c:f>
              <c:strCache>
                <c:ptCount val="1"/>
                <c:pt idx="0">
                  <c:v>Jan '17 - May '17</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P18-24</c:v>
                </c:pt>
                <c:pt idx="1">
                  <c:v>P25-34</c:v>
                </c:pt>
                <c:pt idx="2">
                  <c:v>P35-49</c:v>
                </c:pt>
              </c:strCache>
            </c:strRef>
          </c:cat>
          <c:val>
            <c:numRef>
              <c:f>Sheet1!$B$2:$B$4</c:f>
              <c:numCache>
                <c:formatCode>_(* #,##0_);_(* \(\ #,##0\ \);_(* "-"??_);_(\ @_ \)</c:formatCode>
                <c:ptCount val="3"/>
                <c:pt idx="0">
                  <c:v>31390.6</c:v>
                </c:pt>
                <c:pt idx="1">
                  <c:v>40475.199999999997</c:v>
                </c:pt>
                <c:pt idx="2">
                  <c:v>55538.385200000004</c:v>
                </c:pt>
              </c:numCache>
            </c:numRef>
          </c:val>
          <c:extLst>
            <c:ext xmlns:c16="http://schemas.microsoft.com/office/drawing/2014/chart" uri="{C3380CC4-5D6E-409C-BE32-E72D297353CC}">
              <c16:uniqueId val="{00000000-0788-4062-88E3-CB8D6C73EF43}"/>
            </c:ext>
          </c:extLst>
        </c:ser>
        <c:ser>
          <c:idx val="1"/>
          <c:order val="1"/>
          <c:tx>
            <c:strRef>
              <c:f>Sheet1!$C$1</c:f>
              <c:strCache>
                <c:ptCount val="1"/>
                <c:pt idx="0">
                  <c:v>Jun '17 - Sep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P18-24</c:v>
                </c:pt>
                <c:pt idx="1">
                  <c:v>P25-34</c:v>
                </c:pt>
                <c:pt idx="2">
                  <c:v>P35-49</c:v>
                </c:pt>
              </c:strCache>
            </c:strRef>
          </c:cat>
          <c:val>
            <c:numRef>
              <c:f>Sheet1!$C$2:$C$4</c:f>
              <c:numCache>
                <c:formatCode>_(* #,##0_);_(* \(\ #,##0\ \);_(* "-"??_);_(\ @_ \)</c:formatCode>
                <c:ptCount val="3"/>
                <c:pt idx="0">
                  <c:v>31305.75</c:v>
                </c:pt>
                <c:pt idx="1">
                  <c:v>41304.5</c:v>
                </c:pt>
                <c:pt idx="2">
                  <c:v>56618.163</c:v>
                </c:pt>
              </c:numCache>
            </c:numRef>
          </c:val>
          <c:extLst>
            <c:ext xmlns:c16="http://schemas.microsoft.com/office/drawing/2014/chart" uri="{C3380CC4-5D6E-409C-BE32-E72D297353CC}">
              <c16:uniqueId val="{00000001-0788-4062-88E3-CB8D6C73EF43}"/>
            </c:ext>
          </c:extLst>
        </c:ser>
        <c:ser>
          <c:idx val="2"/>
          <c:order val="2"/>
          <c:tx>
            <c:strRef>
              <c:f>Sheet1!$D$1</c:f>
              <c:strCache>
                <c:ptCount val="1"/>
                <c:pt idx="0">
                  <c:v>Oct '17 - Dec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P18-24</c:v>
                </c:pt>
                <c:pt idx="1">
                  <c:v>P25-34</c:v>
                </c:pt>
                <c:pt idx="2">
                  <c:v>P35-49</c:v>
                </c:pt>
              </c:strCache>
            </c:strRef>
          </c:cat>
          <c:val>
            <c:numRef>
              <c:f>Sheet1!$D$2:$D$4</c:f>
              <c:numCache>
                <c:formatCode>_(* #,##0_);_(* \(\ #,##0\ \);_(* "-"??_);_(\ @_ \)</c:formatCode>
                <c:ptCount val="3"/>
                <c:pt idx="0">
                  <c:v>32072.333333333332</c:v>
                </c:pt>
                <c:pt idx="1">
                  <c:v>41627</c:v>
                </c:pt>
                <c:pt idx="2">
                  <c:v>57747.462333333337</c:v>
                </c:pt>
              </c:numCache>
            </c:numRef>
          </c:val>
          <c:extLst>
            <c:ext xmlns:c16="http://schemas.microsoft.com/office/drawing/2014/chart" uri="{C3380CC4-5D6E-409C-BE32-E72D297353CC}">
              <c16:uniqueId val="{00000003-0788-4062-88E3-CB8D6C73EF43}"/>
            </c:ext>
          </c:extLst>
        </c:ser>
        <c:dLbls>
          <c:showLegendKey val="0"/>
          <c:showVal val="0"/>
          <c:showCatName val="0"/>
          <c:showSerName val="0"/>
          <c:showPercent val="0"/>
          <c:showBubbleSize val="0"/>
        </c:dLbls>
        <c:gapWidth val="219"/>
        <c:overlap val="-27"/>
        <c:axId val="390489224"/>
        <c:axId val="390489616"/>
      </c:barChart>
      <c:catAx>
        <c:axId val="390489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90489616"/>
        <c:crosses val="autoZero"/>
        <c:auto val="1"/>
        <c:lblAlgn val="ctr"/>
        <c:lblOffset val="100"/>
        <c:noMultiLvlLbl val="0"/>
      </c:catAx>
      <c:valAx>
        <c:axId val="390489616"/>
        <c:scaling>
          <c:orientation val="minMax"/>
        </c:scaling>
        <c:delete val="1"/>
        <c:axPos val="l"/>
        <c:numFmt formatCode="_(* #,##0_);_(* \(\ #,##0\ \);_(* &quot;-&quot;??_);_(\ @_ \)" sourceLinked="1"/>
        <c:majorTickMark val="none"/>
        <c:minorTickMark val="none"/>
        <c:tickLblPos val="nextTo"/>
        <c:crossAx val="390489224"/>
        <c:crosses val="autoZero"/>
        <c:crossBetween val="between"/>
      </c:valAx>
      <c:spPr>
        <a:noFill/>
        <a:ln>
          <a:noFill/>
        </a:ln>
        <a:effectLst/>
      </c:spPr>
    </c:plotArea>
    <c:legend>
      <c:legendPos val="b"/>
      <c:layout>
        <c:manualLayout>
          <c:xMode val="edge"/>
          <c:yMode val="edge"/>
          <c:x val="0"/>
          <c:y val="0.9157012878878561"/>
          <c:w val="0.99942012421107473"/>
          <c:h val="5.97828546763330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u="sng" dirty="0">
                <a:solidFill>
                  <a:schemeClr val="tx1"/>
                </a:solidFill>
              </a:rPr>
              <a:t>Average Minute Audience (000)</a:t>
            </a:r>
          </a:p>
          <a:p>
            <a:pPr>
              <a:defRPr>
                <a:solidFill>
                  <a:schemeClr val="tx1"/>
                </a:solidFill>
              </a:defRPr>
            </a:pPr>
            <a:r>
              <a:rPr lang="en-US" sz="1400" dirty="0">
                <a:solidFill>
                  <a:schemeClr val="tx1"/>
                </a:solidFill>
              </a:rPr>
              <a:t>P18+</a:t>
            </a:r>
          </a:p>
        </c:rich>
      </c:tx>
      <c:layout>
        <c:manualLayout>
          <c:xMode val="edge"/>
          <c:yMode val="edge"/>
          <c:x val="0.30710214967427701"/>
          <c:y val="6.36469231359754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Ad-Supported Multi-screen TV</c:v>
                </c:pt>
              </c:strCache>
            </c:strRef>
          </c:tx>
          <c:spPr>
            <a:solidFill>
              <a:srgbClr val="3682B4"/>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just">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Sheet1!$B$2:$B$5</c:f>
              <c:numCache>
                <c:formatCode>_(* #,##0_);_(* \(#,##0\);_(* "-"??_);_(@_)</c:formatCode>
                <c:ptCount val="4"/>
                <c:pt idx="0">
                  <c:v>39225.234189814815</c:v>
                </c:pt>
                <c:pt idx="1">
                  <c:v>40268.598454301071</c:v>
                </c:pt>
                <c:pt idx="2">
                  <c:v>38270.871706989245</c:v>
                </c:pt>
                <c:pt idx="3">
                  <c:v>45111.894282407411</c:v>
                </c:pt>
              </c:numCache>
            </c:numRef>
          </c:val>
          <c:extLst>
            <c:ext xmlns:c16="http://schemas.microsoft.com/office/drawing/2014/chart" uri="{C3380CC4-5D6E-409C-BE32-E72D297353CC}">
              <c16:uniqueId val="{00000000-6412-44BB-A107-BD4AE7838CA0}"/>
            </c:ext>
          </c:extLst>
        </c:ser>
        <c:ser>
          <c:idx val="1"/>
          <c:order val="1"/>
          <c:tx>
            <c:strRef>
              <c:f>Sheet1!$C$1</c:f>
              <c:strCache>
                <c:ptCount val="1"/>
                <c:pt idx="0">
                  <c:v>YouTube</c:v>
                </c:pt>
              </c:strCache>
            </c:strRef>
          </c:tx>
          <c:spPr>
            <a:solidFill>
              <a:srgbClr val="50C8A0"/>
            </a:solidFill>
            <a:ln>
              <a:solidFill>
                <a:schemeClr val="tx1"/>
              </a:solidFill>
            </a:ln>
            <a:effectLst/>
          </c:spPr>
          <c:invertIfNegative val="0"/>
          <c:dLbls>
            <c:dLbl>
              <c:idx val="0"/>
              <c:layout>
                <c:manualLayout>
                  <c:x val="1.4423075831081478E-3"/>
                  <c:y val="2.89304196072615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33-456C-880C-B5CA1645B710}"/>
                </c:ext>
              </c:extLst>
            </c:dLbl>
            <c:dLbl>
              <c:idx val="1"/>
              <c:layout>
                <c:manualLayout>
                  <c:x val="2.8846151662162956E-3"/>
                  <c:y val="5.7860839214523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33-456C-880C-B5CA1645B710}"/>
                </c:ext>
              </c:extLst>
            </c:dLbl>
            <c:dLbl>
              <c:idx val="2"/>
              <c:layout>
                <c:manualLayout>
                  <c:x val="4.3269227493244432E-3"/>
                  <c:y val="2.89304196072615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33-456C-880C-B5CA1645B710}"/>
                </c:ext>
              </c:extLst>
            </c:dLbl>
            <c:dLbl>
              <c:idx val="3"/>
              <c:layout>
                <c:manualLayout>
                  <c:x val="1.4423075831081478E-3"/>
                  <c:y val="5.7860839214523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33-456C-880C-B5CA1645B71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Sheet1!$C$2:$C$5</c:f>
              <c:numCache>
                <c:formatCode>_(* #,##0_);_(* \(#,##0\);_(* "-"??_);_(@_)</c:formatCode>
                <c:ptCount val="4"/>
                <c:pt idx="0">
                  <c:v>5164.9005787037031</c:v>
                </c:pt>
                <c:pt idx="1">
                  <c:v>5392.4571684587809</c:v>
                </c:pt>
                <c:pt idx="2">
                  <c:v>5465.6120071684591</c:v>
                </c:pt>
                <c:pt idx="3">
                  <c:v>5356.9861111111113</c:v>
                </c:pt>
              </c:numCache>
            </c:numRef>
          </c:val>
          <c:extLst>
            <c:ext xmlns:c16="http://schemas.microsoft.com/office/drawing/2014/chart" uri="{C3380CC4-5D6E-409C-BE32-E72D297353CC}">
              <c16:uniqueId val="{00000001-6412-44BB-A107-BD4AE7838CA0}"/>
            </c:ext>
          </c:extLst>
        </c:ser>
        <c:ser>
          <c:idx val="2"/>
          <c:order val="2"/>
          <c:tx>
            <c:strRef>
              <c:f>Sheet1!$D$1</c:f>
              <c:strCache>
                <c:ptCount val="1"/>
                <c:pt idx="0">
                  <c:v>Facebook</c:v>
                </c:pt>
              </c:strCache>
            </c:strRef>
          </c:tx>
          <c:spPr>
            <a:solidFill>
              <a:srgbClr val="FAB982"/>
            </a:solidFill>
            <a:ln>
              <a:solidFill>
                <a:schemeClr val="tx1"/>
              </a:solidFill>
            </a:ln>
            <a:effectLst/>
          </c:spPr>
          <c:invertIfNegative val="0"/>
          <c:dLbls>
            <c:dLbl>
              <c:idx val="0"/>
              <c:layout>
                <c:manualLayout>
                  <c:x val="1.4423075831081478E-3"/>
                  <c:y val="8.67912588217836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1B-45D2-AA48-20D3DEA16605}"/>
                </c:ext>
              </c:extLst>
            </c:dLbl>
            <c:dLbl>
              <c:idx val="1"/>
              <c:layout>
                <c:manualLayout>
                  <c:x val="1.4423075831080949E-3"/>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1B-45D2-AA48-20D3DEA16605}"/>
                </c:ext>
              </c:extLst>
            </c:dLbl>
            <c:dLbl>
              <c:idx val="2"/>
              <c:layout>
                <c:manualLayout>
                  <c:x val="2.8846151662162956E-3"/>
                  <c:y val="5.78608392145220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1B-45D2-AA48-20D3DEA16605}"/>
                </c:ext>
              </c:extLst>
            </c:dLbl>
            <c:dLbl>
              <c:idx val="3"/>
              <c:layout>
                <c:manualLayout>
                  <c:x val="1.442307583108042E-3"/>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1B-45D2-AA48-20D3DEA1660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Sheet1!$D$2:$D$5</c:f>
              <c:numCache>
                <c:formatCode>_(* #,##0_);_(* \(#,##0\);_(* "-"??_);_(@_)</c:formatCode>
                <c:ptCount val="4"/>
                <c:pt idx="0">
                  <c:v>3532.0801851851852</c:v>
                </c:pt>
                <c:pt idx="1">
                  <c:v>3538.7176747311828</c:v>
                </c:pt>
                <c:pt idx="2">
                  <c:v>3438.3780465949822</c:v>
                </c:pt>
                <c:pt idx="3">
                  <c:v>3458.1095601851853</c:v>
                </c:pt>
              </c:numCache>
            </c:numRef>
          </c:val>
          <c:extLst>
            <c:ext xmlns:c16="http://schemas.microsoft.com/office/drawing/2014/chart" uri="{C3380CC4-5D6E-409C-BE32-E72D297353CC}">
              <c16:uniqueId val="{00000002-6412-44BB-A107-BD4AE7838CA0}"/>
            </c:ext>
          </c:extLst>
        </c:ser>
        <c:ser>
          <c:idx val="3"/>
          <c:order val="3"/>
          <c:tx>
            <c:strRef>
              <c:f>Sheet1!$E$1</c:f>
              <c:strCache>
                <c:ptCount val="1"/>
                <c:pt idx="0">
                  <c:v>Instagram</c:v>
                </c:pt>
              </c:strCache>
            </c:strRef>
          </c:tx>
          <c:spPr>
            <a:solidFill>
              <a:srgbClr val="7030A0"/>
            </a:solidFill>
            <a:ln>
              <a:solidFill>
                <a:schemeClr val="tx1"/>
              </a:solidFill>
            </a:ln>
            <a:effectLst/>
          </c:spPr>
          <c:invertIfNegative val="0"/>
          <c:dLbls>
            <c:dLbl>
              <c:idx val="0"/>
              <c:layout>
                <c:manualLayout>
                  <c:x val="-2.6442000230073001E-17"/>
                  <c:y val="5.7860839214523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1B-45D2-AA48-20D3DEA16605}"/>
                </c:ext>
              </c:extLst>
            </c:dLbl>
            <c:dLbl>
              <c:idx val="1"/>
              <c:layout>
                <c:manualLayout>
                  <c:x val="0"/>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1B-45D2-AA48-20D3DEA16605}"/>
                </c:ext>
              </c:extLst>
            </c:dLbl>
            <c:dLbl>
              <c:idx val="2"/>
              <c:layout>
                <c:manualLayout>
                  <c:x val="-1.4423075831081478E-3"/>
                  <c:y val="5.7860839214523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1B-45D2-AA48-20D3DEA16605}"/>
                </c:ext>
              </c:extLst>
            </c:dLbl>
            <c:dLbl>
              <c:idx val="3"/>
              <c:layout>
                <c:manualLayout>
                  <c:x val="-1.4423075831082536E-3"/>
                  <c:y val="5.78608392145220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1B-45D2-AA48-20D3DEA1660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Sheet1!$E$2:$E$5</c:f>
              <c:numCache>
                <c:formatCode>_(* #,##0_);_(* \(#,##0\);_(* "-"??_);_(@_)</c:formatCode>
                <c:ptCount val="4"/>
                <c:pt idx="0">
                  <c:v>747.1317824074074</c:v>
                </c:pt>
                <c:pt idx="1">
                  <c:v>781.32656810035849</c:v>
                </c:pt>
                <c:pt idx="2">
                  <c:v>810.22000448028678</c:v>
                </c:pt>
                <c:pt idx="3">
                  <c:v>763.22604166666667</c:v>
                </c:pt>
              </c:numCache>
            </c:numRef>
          </c:val>
          <c:extLst>
            <c:ext xmlns:c16="http://schemas.microsoft.com/office/drawing/2014/chart" uri="{C3380CC4-5D6E-409C-BE32-E72D297353CC}">
              <c16:uniqueId val="{00000003-6412-44BB-A107-BD4AE7838CA0}"/>
            </c:ext>
          </c:extLst>
        </c:ser>
        <c:ser>
          <c:idx val="4"/>
          <c:order val="4"/>
          <c:tx>
            <c:strRef>
              <c:f>Sheet1!$F$1</c:f>
              <c:strCache>
                <c:ptCount val="1"/>
                <c:pt idx="0">
                  <c:v>Snapchat</c:v>
                </c:pt>
              </c:strCache>
            </c:strRef>
          </c:tx>
          <c:spPr>
            <a:solidFill>
              <a:srgbClr val="FFFF99"/>
            </a:solidFill>
            <a:ln>
              <a:solidFill>
                <a:schemeClr val="tx1"/>
              </a:solidFill>
            </a:ln>
            <a:effectLst/>
          </c:spPr>
          <c:invertIfNegative val="0"/>
          <c:dLbls>
            <c:dLbl>
              <c:idx val="0"/>
              <c:layout>
                <c:manualLayout>
                  <c:x val="0"/>
                  <c:y val="5.7860839214524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12-44BB-A107-BD4AE7838CA0}"/>
                </c:ext>
              </c:extLst>
            </c:dLbl>
            <c:dLbl>
              <c:idx val="1"/>
              <c:layout>
                <c:manualLayout>
                  <c:x val="-1.4423075831081478E-3"/>
                  <c:y val="2.8930419607262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12-44BB-A107-BD4AE7838CA0}"/>
                </c:ext>
              </c:extLst>
            </c:dLbl>
            <c:dLbl>
              <c:idx val="2"/>
              <c:layout>
                <c:manualLayout>
                  <c:x val="-2.8846151662162956E-3"/>
                  <c:y val="2.89304196072615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12-44BB-A107-BD4AE7838CA0}"/>
                </c:ext>
              </c:extLst>
            </c:dLbl>
            <c:dLbl>
              <c:idx val="3"/>
              <c:layout>
                <c:manualLayout>
                  <c:x val="-2.8846151662164014E-3"/>
                  <c:y val="5.78608392145231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12-44BB-A107-BD4AE7838CA0}"/>
                </c:ext>
              </c:extLst>
            </c:dLbl>
            <c:dLbl>
              <c:idx val="4"/>
              <c:layout>
                <c:manualLayout>
                  <c:x val="-1.4423075831081478E-3"/>
                  <c:y val="-4.0502587450166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12-44BB-A107-BD4AE7838CA0}"/>
                </c:ext>
              </c:extLst>
            </c:dLbl>
            <c:dLbl>
              <c:idx val="5"/>
              <c:layout>
                <c:manualLayout>
                  <c:x val="0"/>
                  <c:y val="-3.7609545489440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12-44BB-A107-BD4AE7838CA0}"/>
                </c:ext>
              </c:extLst>
            </c:dLbl>
            <c:dLbl>
              <c:idx val="6"/>
              <c:layout>
                <c:manualLayout>
                  <c:x val="-1.4423075831081478E-3"/>
                  <c:y val="-2.893041960726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12-44BB-A107-BD4AE7838CA0}"/>
                </c:ext>
              </c:extLst>
            </c:dLbl>
            <c:dLbl>
              <c:idx val="7"/>
              <c:layout>
                <c:manualLayout>
                  <c:x val="0"/>
                  <c:y val="-2.893041960726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412-44BB-A107-BD4AE7838CA0}"/>
                </c:ext>
              </c:extLst>
            </c:dLbl>
            <c:dLbl>
              <c:idx val="8"/>
              <c:layout>
                <c:manualLayout>
                  <c:x val="1.442307583108042E-3"/>
                  <c:y val="-2.893041960726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412-44BB-A107-BD4AE7838CA0}"/>
                </c:ext>
              </c:extLst>
            </c:dLbl>
            <c:dLbl>
              <c:idx val="9"/>
              <c:layout>
                <c:manualLayout>
                  <c:x val="-1.05768000920292E-16"/>
                  <c:y val="-2.3144335685809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412-44BB-A107-BD4AE7838CA0}"/>
                </c:ext>
              </c:extLst>
            </c:dLbl>
            <c:dLbl>
              <c:idx val="10"/>
              <c:layout>
                <c:manualLayout>
                  <c:x val="-1.05768000920292E-16"/>
                  <c:y val="-2.8930419607261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412-44BB-A107-BD4AE7838CA0}"/>
                </c:ext>
              </c:extLst>
            </c:dLbl>
            <c:dLbl>
              <c:idx val="11"/>
              <c:layout>
                <c:manualLayout>
                  <c:x val="0"/>
                  <c:y val="-3.4716503528713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412-44BB-A107-BD4AE7838CA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Sheet1!$F$2:$F$5</c:f>
              <c:numCache>
                <c:formatCode>_(* #,##0_);_(* \(#,##0\);_(* "-"??_);_(@_)</c:formatCode>
                <c:ptCount val="4"/>
                <c:pt idx="0">
                  <c:v>526.89636574074075</c:v>
                </c:pt>
                <c:pt idx="1">
                  <c:v>565.10479390680996</c:v>
                </c:pt>
                <c:pt idx="2">
                  <c:v>558.9441980286739</c:v>
                </c:pt>
                <c:pt idx="3">
                  <c:v>568.66333333333341</c:v>
                </c:pt>
              </c:numCache>
            </c:numRef>
          </c:val>
          <c:extLst>
            <c:ext xmlns:c16="http://schemas.microsoft.com/office/drawing/2014/chart" uri="{C3380CC4-5D6E-409C-BE32-E72D297353CC}">
              <c16:uniqueId val="{00000010-6412-44BB-A107-BD4AE7838CA0}"/>
            </c:ext>
          </c:extLst>
        </c:ser>
        <c:ser>
          <c:idx val="5"/>
          <c:order val="5"/>
          <c:tx>
            <c:strRef>
              <c:f>Sheet1!$G$1</c:f>
              <c:strCache>
                <c:ptCount val="1"/>
                <c:pt idx="0">
                  <c:v>Twitter</c:v>
                </c:pt>
              </c:strCache>
            </c:strRef>
          </c:tx>
          <c:spPr>
            <a:solidFill>
              <a:schemeClr val="accent6"/>
            </a:solidFill>
            <a:ln>
              <a:solidFill>
                <a:schemeClr val="tx1"/>
              </a:solidFill>
            </a:ln>
            <a:effectLst/>
          </c:spPr>
          <c:invertIfNegative val="0"/>
          <c:dLbls>
            <c:dLbl>
              <c:idx val="1"/>
              <c:layout>
                <c:manualLayout>
                  <c:x val="1.4423075831081478E-3"/>
                  <c:y val="2.89304196072605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1B-45D2-AA48-20D3DEA16605}"/>
                </c:ext>
              </c:extLst>
            </c:dLbl>
            <c:dLbl>
              <c:idx val="3"/>
              <c:layout>
                <c:manualLayout>
                  <c:x val="-2.8846151662162956E-3"/>
                  <c:y val="2.89304196072605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1B-45D2-AA48-20D3DEA1660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Sheet1!$G$2:$G$5</c:f>
              <c:numCache>
                <c:formatCode>_(* #,##0_);_(* \(#,##0\);_(* "-"??_);_(@_)</c:formatCode>
                <c:ptCount val="4"/>
                <c:pt idx="0">
                  <c:v>130.42122685185186</c:v>
                </c:pt>
                <c:pt idx="1">
                  <c:v>140.90194892473116</c:v>
                </c:pt>
                <c:pt idx="2">
                  <c:v>143.57638888888889</c:v>
                </c:pt>
                <c:pt idx="3">
                  <c:v>136.49148148148149</c:v>
                </c:pt>
              </c:numCache>
            </c:numRef>
          </c:val>
          <c:extLst>
            <c:ext xmlns:c16="http://schemas.microsoft.com/office/drawing/2014/chart" uri="{C3380CC4-5D6E-409C-BE32-E72D297353CC}">
              <c16:uniqueId val="{00000004-5F33-456C-880C-B5CA1645B710}"/>
            </c:ext>
          </c:extLst>
        </c:ser>
        <c:dLbls>
          <c:showLegendKey val="0"/>
          <c:showVal val="0"/>
          <c:showCatName val="0"/>
          <c:showSerName val="0"/>
          <c:showPercent val="0"/>
          <c:showBubbleSize val="0"/>
        </c:dLbls>
        <c:gapWidth val="150"/>
        <c:axId val="390491184"/>
        <c:axId val="390491968"/>
      </c:barChart>
      <c:catAx>
        <c:axId val="390491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0491968"/>
        <c:crosses val="autoZero"/>
        <c:auto val="1"/>
        <c:lblAlgn val="ctr"/>
        <c:lblOffset val="100"/>
        <c:noMultiLvlLbl val="0"/>
      </c:catAx>
      <c:valAx>
        <c:axId val="390491968"/>
        <c:scaling>
          <c:orientation val="minMax"/>
        </c:scaling>
        <c:delete val="1"/>
        <c:axPos val="l"/>
        <c:numFmt formatCode="_(* #,##0_);_(* \(#,##0\);_(* &quot;-&quot;??_);_(@_)" sourceLinked="1"/>
        <c:majorTickMark val="none"/>
        <c:minorTickMark val="none"/>
        <c:tickLblPos val="nextTo"/>
        <c:crossAx val="39049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u="sng" dirty="0">
                <a:solidFill>
                  <a:schemeClr val="tx1"/>
                </a:solidFill>
              </a:rPr>
              <a:t>Average Audience (000)</a:t>
            </a:r>
          </a:p>
          <a:p>
            <a:pPr>
              <a:defRPr>
                <a:solidFill>
                  <a:schemeClr val="tx1"/>
                </a:solidFill>
              </a:defRPr>
            </a:pPr>
            <a:r>
              <a:rPr lang="en-US" sz="1400" dirty="0">
                <a:solidFill>
                  <a:schemeClr val="tx1"/>
                </a:solidFill>
              </a:rPr>
              <a:t>P18-34</a:t>
            </a:r>
          </a:p>
        </c:rich>
      </c:tx>
      <c:layout>
        <c:manualLayout>
          <c:xMode val="edge"/>
          <c:yMode val="edge"/>
          <c:x val="0.35759733815889322"/>
          <c:y val="4.33956294108923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Ad-Supported Multi-screen TV</c:v>
                </c:pt>
              </c:strCache>
            </c:strRef>
          </c:tx>
          <c:spPr>
            <a:solidFill>
              <a:srgbClr val="3682B4"/>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just">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Sheet1!$B$2:$B$5</c:f>
              <c:numCache>
                <c:formatCode>_(* #,##0_);_(* \(#,##0\);_(* "-"??_);_(@_)</c:formatCode>
                <c:ptCount val="4"/>
                <c:pt idx="0">
                  <c:v>5710.560138888889</c:v>
                </c:pt>
                <c:pt idx="1">
                  <c:v>5876.0596998207884</c:v>
                </c:pt>
                <c:pt idx="2">
                  <c:v>5683.5659050179211</c:v>
                </c:pt>
                <c:pt idx="3">
                  <c:v>6595.794953703703</c:v>
                </c:pt>
              </c:numCache>
            </c:numRef>
          </c:val>
          <c:extLst>
            <c:ext xmlns:c16="http://schemas.microsoft.com/office/drawing/2014/chart" uri="{C3380CC4-5D6E-409C-BE32-E72D297353CC}">
              <c16:uniqueId val="{00000000-6412-44BB-A107-BD4AE7838CA0}"/>
            </c:ext>
          </c:extLst>
        </c:ser>
        <c:ser>
          <c:idx val="1"/>
          <c:order val="1"/>
          <c:tx>
            <c:strRef>
              <c:f>Sheet1!$C$1</c:f>
              <c:strCache>
                <c:ptCount val="1"/>
                <c:pt idx="0">
                  <c:v>YouTube</c:v>
                </c:pt>
              </c:strCache>
            </c:strRef>
          </c:tx>
          <c:spPr>
            <a:solidFill>
              <a:srgbClr val="50C8A0"/>
            </a:solidFill>
            <a:ln>
              <a:solidFill>
                <a:schemeClr val="tx1"/>
              </a:solidFill>
            </a:ln>
            <a:effectLst/>
          </c:spPr>
          <c:invertIfNegative val="0"/>
          <c:dLbls>
            <c:dLbl>
              <c:idx val="0"/>
              <c:layout>
                <c:manualLayout>
                  <c:x val="5.7692303324325912E-3"/>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3E-4184-AE55-2F8AE47B8445}"/>
                </c:ext>
              </c:extLst>
            </c:dLbl>
            <c:dLbl>
              <c:idx val="1"/>
              <c:layout>
                <c:manualLayout>
                  <c:x val="5.7692303324325912E-3"/>
                  <c:y val="-2.8930419607262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3E-4184-AE55-2F8AE47B8445}"/>
                </c:ext>
              </c:extLst>
            </c:dLbl>
            <c:dLbl>
              <c:idx val="2"/>
              <c:layout>
                <c:manualLayout>
                  <c:x val="1.0096153081757035E-2"/>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3E-4184-AE55-2F8AE47B8445}"/>
                </c:ext>
              </c:extLst>
            </c:dLbl>
            <c:dLbl>
              <c:idx val="3"/>
              <c:layout>
                <c:manualLayout>
                  <c:x val="5.7692303324325912E-3"/>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3E-4184-AE55-2F8AE47B844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Sheet1!$C$2:$C$5</c:f>
              <c:numCache>
                <c:formatCode>_(* #,##0_);_(* \(#,##0\);_(* "-"??_);_(@_)</c:formatCode>
                <c:ptCount val="4"/>
                <c:pt idx="0">
                  <c:v>2580.1029629629634</c:v>
                </c:pt>
                <c:pt idx="1">
                  <c:v>2686.6320116487459</c:v>
                </c:pt>
                <c:pt idx="2">
                  <c:v>2734.7182571684589</c:v>
                </c:pt>
                <c:pt idx="3">
                  <c:v>2671.5432407407407</c:v>
                </c:pt>
              </c:numCache>
            </c:numRef>
          </c:val>
          <c:extLst>
            <c:ext xmlns:c16="http://schemas.microsoft.com/office/drawing/2014/chart" uri="{C3380CC4-5D6E-409C-BE32-E72D297353CC}">
              <c16:uniqueId val="{00000001-6412-44BB-A107-BD4AE7838CA0}"/>
            </c:ext>
          </c:extLst>
        </c:ser>
        <c:ser>
          <c:idx val="2"/>
          <c:order val="2"/>
          <c:tx>
            <c:strRef>
              <c:f>Sheet1!$D$1</c:f>
              <c:strCache>
                <c:ptCount val="1"/>
                <c:pt idx="0">
                  <c:v>Facebook</c:v>
                </c:pt>
              </c:strCache>
            </c:strRef>
          </c:tx>
          <c:spPr>
            <a:solidFill>
              <a:srgbClr val="FAB98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Sheet1!$D$2:$D$5</c:f>
              <c:numCache>
                <c:formatCode>_(* #,##0_);_(* \(#,##0\);_(* "-"??_);_(@_)</c:formatCode>
                <c:ptCount val="4"/>
                <c:pt idx="0">
                  <c:v>1131.7674999999999</c:v>
                </c:pt>
                <c:pt idx="1">
                  <c:v>1113.6624103942654</c:v>
                </c:pt>
                <c:pt idx="2">
                  <c:v>1044.5492831541219</c:v>
                </c:pt>
                <c:pt idx="3">
                  <c:v>1034.0677777777778</c:v>
                </c:pt>
              </c:numCache>
            </c:numRef>
          </c:val>
          <c:extLst>
            <c:ext xmlns:c16="http://schemas.microsoft.com/office/drawing/2014/chart" uri="{C3380CC4-5D6E-409C-BE32-E72D297353CC}">
              <c16:uniqueId val="{00000002-6412-44BB-A107-BD4AE7838CA0}"/>
            </c:ext>
          </c:extLst>
        </c:ser>
        <c:ser>
          <c:idx val="3"/>
          <c:order val="3"/>
          <c:tx>
            <c:strRef>
              <c:f>Sheet1!$E$1</c:f>
              <c:strCache>
                <c:ptCount val="1"/>
                <c:pt idx="0">
                  <c:v>Instagram</c:v>
                </c:pt>
              </c:strCache>
            </c:strRef>
          </c:tx>
          <c:spPr>
            <a:solidFill>
              <a:srgbClr val="7030A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Sheet1!$E$2:$E$5</c:f>
              <c:numCache>
                <c:formatCode>_(* #,##0_);_(* \(#,##0\);_(* "-"??_);_(@_)</c:formatCode>
                <c:ptCount val="4"/>
                <c:pt idx="0">
                  <c:v>557.24583333333339</c:v>
                </c:pt>
                <c:pt idx="1">
                  <c:v>597.94173387096771</c:v>
                </c:pt>
                <c:pt idx="2">
                  <c:v>641.04858870967746</c:v>
                </c:pt>
                <c:pt idx="3">
                  <c:v>594.99641203703709</c:v>
                </c:pt>
              </c:numCache>
            </c:numRef>
          </c:val>
          <c:extLst>
            <c:ext xmlns:c16="http://schemas.microsoft.com/office/drawing/2014/chart" uri="{C3380CC4-5D6E-409C-BE32-E72D297353CC}">
              <c16:uniqueId val="{00000003-6412-44BB-A107-BD4AE7838CA0}"/>
            </c:ext>
          </c:extLst>
        </c:ser>
        <c:ser>
          <c:idx val="4"/>
          <c:order val="4"/>
          <c:tx>
            <c:strRef>
              <c:f>Sheet1!$F$1</c:f>
              <c:strCache>
                <c:ptCount val="1"/>
                <c:pt idx="0">
                  <c:v>Snapchat</c:v>
                </c:pt>
              </c:strCache>
            </c:strRef>
          </c:tx>
          <c:spPr>
            <a:solidFill>
              <a:srgbClr val="FFFF99"/>
            </a:solidFill>
            <a:ln>
              <a:solidFill>
                <a:schemeClr val="tx1"/>
              </a:solidFill>
            </a:ln>
            <a:effectLst/>
          </c:spPr>
          <c:invertIfNegative val="0"/>
          <c:dLbls>
            <c:dLbl>
              <c:idx val="0"/>
              <c:layout>
                <c:manualLayout>
                  <c:x val="-2.6442000230073001E-17"/>
                  <c:y val="5.78608392145220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12-44BB-A107-BD4AE7838CA0}"/>
                </c:ext>
              </c:extLst>
            </c:dLbl>
            <c:dLbl>
              <c:idx val="1"/>
              <c:layout>
                <c:manualLayout>
                  <c:x val="2.8846151662162427E-3"/>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12-44BB-A107-BD4AE7838CA0}"/>
                </c:ext>
              </c:extLst>
            </c:dLbl>
            <c:dLbl>
              <c:idx val="2"/>
              <c:layout>
                <c:manualLayout>
                  <c:x val="0"/>
                  <c:y val="8.679125882178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12-44BB-A107-BD4AE7838CA0}"/>
                </c:ext>
              </c:extLst>
            </c:dLbl>
            <c:dLbl>
              <c:idx val="3"/>
              <c:layout>
                <c:manualLayout>
                  <c:x val="0"/>
                  <c:y val="1.15721678429046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12-44BB-A107-BD4AE7838CA0}"/>
                </c:ext>
              </c:extLst>
            </c:dLbl>
            <c:dLbl>
              <c:idx val="4"/>
              <c:layout>
                <c:manualLayout>
                  <c:x val="-1.4423075831081478E-3"/>
                  <c:y val="-4.0502587450166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12-44BB-A107-BD4AE7838CA0}"/>
                </c:ext>
              </c:extLst>
            </c:dLbl>
            <c:dLbl>
              <c:idx val="5"/>
              <c:layout>
                <c:manualLayout>
                  <c:x val="0"/>
                  <c:y val="-3.7609545489440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12-44BB-A107-BD4AE7838CA0}"/>
                </c:ext>
              </c:extLst>
            </c:dLbl>
            <c:dLbl>
              <c:idx val="6"/>
              <c:layout>
                <c:manualLayout>
                  <c:x val="-1.4423075831081478E-3"/>
                  <c:y val="-2.893041960726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12-44BB-A107-BD4AE7838CA0}"/>
                </c:ext>
              </c:extLst>
            </c:dLbl>
            <c:dLbl>
              <c:idx val="7"/>
              <c:layout>
                <c:manualLayout>
                  <c:x val="0"/>
                  <c:y val="-2.893041960726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412-44BB-A107-BD4AE7838CA0}"/>
                </c:ext>
              </c:extLst>
            </c:dLbl>
            <c:dLbl>
              <c:idx val="8"/>
              <c:layout>
                <c:manualLayout>
                  <c:x val="1.442307583108042E-3"/>
                  <c:y val="-2.893041960726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412-44BB-A107-BD4AE7838CA0}"/>
                </c:ext>
              </c:extLst>
            </c:dLbl>
            <c:dLbl>
              <c:idx val="9"/>
              <c:layout>
                <c:manualLayout>
                  <c:x val="-1.05768000920292E-16"/>
                  <c:y val="-2.3144335685809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412-44BB-A107-BD4AE7838CA0}"/>
                </c:ext>
              </c:extLst>
            </c:dLbl>
            <c:dLbl>
              <c:idx val="10"/>
              <c:layout>
                <c:manualLayout>
                  <c:x val="-1.05768000920292E-16"/>
                  <c:y val="-2.8930419607261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412-44BB-A107-BD4AE7838CA0}"/>
                </c:ext>
              </c:extLst>
            </c:dLbl>
            <c:dLbl>
              <c:idx val="11"/>
              <c:layout>
                <c:manualLayout>
                  <c:x val="0"/>
                  <c:y val="-3.4716503528713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412-44BB-A107-BD4AE7838CA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Sheet1!$F$2:$F$5</c:f>
              <c:numCache>
                <c:formatCode>_(* #,##0_);_(* \(#,##0\);_(* "-"??_);_(@_)</c:formatCode>
                <c:ptCount val="4"/>
                <c:pt idx="0">
                  <c:v>468.53581018518514</c:v>
                </c:pt>
                <c:pt idx="1">
                  <c:v>503.35015681003586</c:v>
                </c:pt>
                <c:pt idx="2">
                  <c:v>505.77856182795699</c:v>
                </c:pt>
                <c:pt idx="3">
                  <c:v>512.62925925925924</c:v>
                </c:pt>
              </c:numCache>
            </c:numRef>
          </c:val>
          <c:extLst>
            <c:ext xmlns:c16="http://schemas.microsoft.com/office/drawing/2014/chart" uri="{C3380CC4-5D6E-409C-BE32-E72D297353CC}">
              <c16:uniqueId val="{00000010-6412-44BB-A107-BD4AE7838CA0}"/>
            </c:ext>
          </c:extLst>
        </c:ser>
        <c:ser>
          <c:idx val="5"/>
          <c:order val="5"/>
          <c:tx>
            <c:strRef>
              <c:f>Sheet1!$G$1</c:f>
              <c:strCache>
                <c:ptCount val="1"/>
                <c:pt idx="0">
                  <c:v>Twitter</c:v>
                </c:pt>
              </c:strCache>
            </c:strRef>
          </c:tx>
          <c:spPr>
            <a:solidFill>
              <a:schemeClr val="accent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Jun '17</c:v>
                </c:pt>
                <c:pt idx="1">
                  <c:v>Jul '17</c:v>
                </c:pt>
                <c:pt idx="2">
                  <c:v>Aug '17</c:v>
                </c:pt>
                <c:pt idx="3">
                  <c:v>Sep '17</c:v>
                </c:pt>
              </c:strCache>
            </c:strRef>
          </c:cat>
          <c:val>
            <c:numRef>
              <c:f>Sheet1!$G$2:$G$5</c:f>
              <c:numCache>
                <c:formatCode>_(* #,##0_);_(* \(#,##0\);_(* "-"??_);_(@_)</c:formatCode>
                <c:ptCount val="4"/>
                <c:pt idx="0">
                  <c:v>71.549675925925925</c:v>
                </c:pt>
                <c:pt idx="1">
                  <c:v>79.964919354838713</c:v>
                </c:pt>
                <c:pt idx="2">
                  <c:v>78.996751792114694</c:v>
                </c:pt>
                <c:pt idx="3">
                  <c:v>75.400787037037034</c:v>
                </c:pt>
              </c:numCache>
            </c:numRef>
          </c:val>
          <c:extLst>
            <c:ext xmlns:c16="http://schemas.microsoft.com/office/drawing/2014/chart" uri="{C3380CC4-5D6E-409C-BE32-E72D297353CC}">
              <c16:uniqueId val="{00000004-283E-4184-AE55-2F8AE47B8445}"/>
            </c:ext>
          </c:extLst>
        </c:ser>
        <c:dLbls>
          <c:showLegendKey val="0"/>
          <c:showVal val="0"/>
          <c:showCatName val="0"/>
          <c:showSerName val="0"/>
          <c:showPercent val="0"/>
          <c:showBubbleSize val="0"/>
        </c:dLbls>
        <c:gapWidth val="150"/>
        <c:axId val="388466680"/>
        <c:axId val="390491576"/>
      </c:barChart>
      <c:catAx>
        <c:axId val="3884666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0491576"/>
        <c:crosses val="autoZero"/>
        <c:auto val="1"/>
        <c:lblAlgn val="ctr"/>
        <c:lblOffset val="100"/>
        <c:noMultiLvlLbl val="0"/>
      </c:catAx>
      <c:valAx>
        <c:axId val="390491576"/>
        <c:scaling>
          <c:orientation val="minMax"/>
        </c:scaling>
        <c:delete val="1"/>
        <c:axPos val="l"/>
        <c:numFmt formatCode="_(* #,##0_);_(* \(#,##0\);_(* &quot;-&quot;??_);_(@_)" sourceLinked="1"/>
        <c:majorTickMark val="none"/>
        <c:minorTickMark val="none"/>
        <c:tickLblPos val="nextTo"/>
        <c:crossAx val="388466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67CB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810-4A64-BFD6-6A8943629B81}"/>
              </c:ext>
            </c:extLst>
          </c:dPt>
          <c:dPt>
            <c:idx val="1"/>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810-4A64-BFD6-6A8943629B81}"/>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810-4A64-BFD6-6A8943629B81}"/>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810-4A64-BFD6-6A8943629B81}"/>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810-4A64-BFD6-6A8943629B81}"/>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810-4A64-BFD6-6A8943629B81}"/>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810-4A64-BFD6-6A8943629B81}"/>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810-4A64-BFD6-6A8943629B81}"/>
              </c:ext>
            </c:extLst>
          </c:dPt>
          <c:dLbls>
            <c:dLbl>
              <c:idx val="0"/>
              <c:layout>
                <c:manualLayout>
                  <c:x val="-0.23798391471885036"/>
                  <c:y val="-9.1389180989987898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9F77B59E-243E-46D5-BD48-26CEAF519A35}" type="CATEGORYNAME">
                      <a:rPr lang="en-US" sz="1200" dirty="0">
                        <a:solidFill>
                          <a:schemeClr val="bg1"/>
                        </a:solidFill>
                      </a:rPr>
                      <a:pPr>
                        <a:defRPr sz="1200">
                          <a:solidFill>
                            <a:schemeClr val="bg1"/>
                          </a:solidFill>
                        </a:defRPr>
                      </a:pPr>
                      <a:t>[CATEGORY NAME]</a:t>
                    </a:fld>
                    <a:r>
                      <a:rPr lang="en-US" sz="1200" baseline="0" dirty="0">
                        <a:solidFill>
                          <a:schemeClr val="bg1"/>
                        </a:solidFill>
                      </a:rPr>
                      <a:t>
</a:t>
                    </a:r>
                    <a:fld id="{21EE656B-A1DE-4BB2-8F9A-F7AA2A954C56}" type="PERCENTAGE">
                      <a:rPr lang="en-US" sz="1600" baseline="0" dirty="0">
                        <a:solidFill>
                          <a:schemeClr val="bg1"/>
                        </a:solidFill>
                      </a:rPr>
                      <a:pPr>
                        <a:defRPr sz="1200">
                          <a:solidFill>
                            <a:schemeClr val="bg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9212317575754252"/>
                      <c:h val="0.16567373027773291"/>
                    </c:manualLayout>
                  </c15:layout>
                  <c15:dlblFieldTable/>
                  <c15:showDataLabelsRange val="0"/>
                </c:ext>
                <c:ext xmlns:c16="http://schemas.microsoft.com/office/drawing/2014/chart" uri="{C3380CC4-5D6E-409C-BE32-E72D297353CC}">
                  <c16:uniqueId val="{00000001-3810-4A64-BFD6-6A8943629B81}"/>
                </c:ext>
              </c:extLst>
            </c:dLbl>
            <c:dLbl>
              <c:idx val="1"/>
              <c:layout>
                <c:manualLayout>
                  <c:x val="0.2501753914485757"/>
                  <c:y val="0.13726315318030449"/>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bg1"/>
                        </a:solidFill>
                        <a:latin typeface="+mn-lt"/>
                        <a:ea typeface="+mn-ea"/>
                        <a:cs typeface="+mn-cs"/>
                      </a:defRPr>
                    </a:pPr>
                    <a:fld id="{C5FE3C32-20AE-46AF-B874-AA56D9055939}" type="CATEGORYNAME">
                      <a:rPr lang="en-US" sz="1200">
                        <a:solidFill>
                          <a:schemeClr val="bg1"/>
                        </a:solidFill>
                      </a:rPr>
                      <a:pPr>
                        <a:defRPr sz="1200">
                          <a:solidFill>
                            <a:schemeClr val="bg1"/>
                          </a:solidFill>
                        </a:defRPr>
                      </a:pPr>
                      <a:t>[CATEGORY NAME]</a:t>
                    </a:fld>
                    <a:r>
                      <a:rPr lang="en-US" sz="1200" baseline="0" dirty="0">
                        <a:solidFill>
                          <a:schemeClr val="bg1"/>
                        </a:solidFill>
                      </a:rPr>
                      <a:t>
</a:t>
                    </a:r>
                    <a:fld id="{04D17A8C-8144-4891-81F0-A22CC4319F44}" type="PERCENTAGE">
                      <a:rPr lang="en-US" sz="1400" baseline="0">
                        <a:solidFill>
                          <a:schemeClr val="bg1"/>
                        </a:solidFill>
                      </a:rPr>
                      <a:pPr>
                        <a:defRPr sz="1200">
                          <a:solidFill>
                            <a:schemeClr val="bg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448950919188303"/>
                      <c:h val="0.19343924862163012"/>
                    </c:manualLayout>
                  </c15:layout>
                  <c15:dlblFieldTable/>
                  <c15:showDataLabelsRange val="0"/>
                </c:ext>
                <c:ext xmlns:c16="http://schemas.microsoft.com/office/drawing/2014/chart" uri="{C3380CC4-5D6E-409C-BE32-E72D297353CC}">
                  <c16:uniqueId val="{00000003-3810-4A64-BFD6-6A8943629B81}"/>
                </c:ext>
              </c:extLst>
            </c:dLbl>
            <c:dLbl>
              <c:idx val="2"/>
              <c:layout>
                <c:manualLayout>
                  <c:x val="-0.22074743482967127"/>
                  <c:y val="-0.1028153448587721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810-4A64-BFD6-6A8943629B81}"/>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25316D61-A9B2-44C9-9CA9-7DA6708FABE0}"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E3FDCAF3-7508-41C1-848E-3FE87A2240DF}"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810-4A64-BFD6-6A8943629B81}"/>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2D80ACD-6671-4F61-A894-E60E82F638B8}"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AC4F8CAC-8632-4DD4-8B81-C864F4B092E7}"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810-4A64-BFD6-6A8943629B81}"/>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F508C6B3-52AE-457B-A9A1-24A6064F9525}"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DF1D30F9-E80A-4752-A941-80F8223602AC}"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810-4A64-BFD6-6A8943629B81}"/>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810-4A64-BFD6-6A8943629B81}"/>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810-4A64-BFD6-6A8943629B8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TV Topic</c:v>
                </c:pt>
                <c:pt idx="1">
                  <c:v>Other</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10-3810-4A64-BFD6-6A8943629B81}"/>
            </c:ext>
          </c:extLst>
        </c:ser>
        <c:dLbls>
          <c:dLblPos val="outEnd"/>
          <c:showLegendKey val="0"/>
          <c:showVal val="0"/>
          <c:showCatName val="0"/>
          <c:showSerName val="0"/>
          <c:showPercent val="1"/>
          <c:showBubbleSize val="0"/>
          <c:showLeaderLines val="1"/>
        </c:dLbls>
        <c:firstSliceAng val="35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67CB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59A-4325-ABA5-D76F11B0752F}"/>
              </c:ext>
            </c:extLst>
          </c:dPt>
          <c:dPt>
            <c:idx val="1"/>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59A-4325-ABA5-D76F11B0752F}"/>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59A-4325-ABA5-D76F11B0752F}"/>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59A-4325-ABA5-D76F11B0752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59A-4325-ABA5-D76F11B0752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59A-4325-ABA5-D76F11B0752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59A-4325-ABA5-D76F11B0752F}"/>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59A-4325-ABA5-D76F11B0752F}"/>
              </c:ext>
            </c:extLst>
          </c:dPt>
          <c:dLbls>
            <c:dLbl>
              <c:idx val="0"/>
              <c:layout>
                <c:manualLayout>
                  <c:x val="-0.21476597181945034"/>
                  <c:y val="-7.9539258854240041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E481FB10-41CA-4604-AB8F-9190B2CB9830}" type="CATEGORYNAME">
                      <a:rPr lang="en-US"/>
                      <a:pPr>
                        <a:defRPr sz="1200">
                          <a:solidFill>
                            <a:schemeClr val="bg1"/>
                          </a:solidFill>
                        </a:defRPr>
                      </a:pPr>
                      <a:t>[CATEGORY NAME]</a:t>
                    </a:fld>
                    <a:r>
                      <a:rPr lang="en-US" baseline="0" dirty="0"/>
                      <a:t>
</a:t>
                    </a:r>
                    <a:fld id="{496F1555-07D0-41A3-ABE1-DDDDC180B70A}" type="PERCENTAGE">
                      <a:rPr lang="en-US" sz="1600" baseline="0"/>
                      <a:pPr>
                        <a:defRPr sz="1200">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9212317575754252"/>
                      <c:h val="0.16567373027773291"/>
                    </c:manualLayout>
                  </c15:layout>
                  <c15:dlblFieldTable/>
                  <c15:showDataLabelsRange val="0"/>
                </c:ext>
                <c:ext xmlns:c16="http://schemas.microsoft.com/office/drawing/2014/chart" uri="{C3380CC4-5D6E-409C-BE32-E72D297353CC}">
                  <c16:uniqueId val="{00000001-459A-4325-ABA5-D76F11B0752F}"/>
                </c:ext>
              </c:extLst>
            </c:dLbl>
            <c:dLbl>
              <c:idx val="1"/>
              <c:layout>
                <c:manualLayout>
                  <c:x val="0.21825071996190062"/>
                  <c:y val="0.11356330890880875"/>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bg1"/>
                        </a:solidFill>
                        <a:latin typeface="+mn-lt"/>
                        <a:ea typeface="+mn-ea"/>
                        <a:cs typeface="+mn-cs"/>
                      </a:defRPr>
                    </a:pPr>
                    <a:fld id="{618F8CBF-AC4B-4C59-AB6C-E0AF65E8BE29}" type="CATEGORYNAME">
                      <a:rPr lang="en-US">
                        <a:solidFill>
                          <a:schemeClr val="bg1"/>
                        </a:solidFill>
                      </a:rPr>
                      <a:pPr>
                        <a:defRPr sz="1200">
                          <a:solidFill>
                            <a:schemeClr val="bg1"/>
                          </a:solidFill>
                        </a:defRPr>
                      </a:pPr>
                      <a:t>[CATEGORY NAME]</a:t>
                    </a:fld>
                    <a:r>
                      <a:rPr lang="en-US" baseline="0" dirty="0">
                        <a:solidFill>
                          <a:schemeClr val="bg1"/>
                        </a:solidFill>
                      </a:rPr>
                      <a:t>
</a:t>
                    </a:r>
                    <a:fld id="{F44DAC49-57C0-48CF-82AE-5083BBB9E40F}" type="PERCENTAGE">
                      <a:rPr lang="en-US" sz="1400" baseline="0">
                        <a:solidFill>
                          <a:schemeClr val="bg1"/>
                        </a:solidFill>
                      </a:rPr>
                      <a:pPr>
                        <a:defRPr sz="1200">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483568049368295"/>
                      <c:h val="0.20923914480262726"/>
                    </c:manualLayout>
                  </c15:layout>
                  <c15:dlblFieldTable/>
                  <c15:showDataLabelsRange val="0"/>
                </c:ext>
                <c:ext xmlns:c16="http://schemas.microsoft.com/office/drawing/2014/chart" uri="{C3380CC4-5D6E-409C-BE32-E72D297353CC}">
                  <c16:uniqueId val="{00000003-459A-4325-ABA5-D76F11B0752F}"/>
                </c:ext>
              </c:extLst>
            </c:dLbl>
            <c:dLbl>
              <c:idx val="2"/>
              <c:layout>
                <c:manualLayout>
                  <c:x val="-0.22074743482967127"/>
                  <c:y val="-0.1028153448587721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9A-4325-ABA5-D76F11B0752F}"/>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25316D61-A9B2-44C9-9CA9-7DA6708FABE0}"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E3FDCAF3-7508-41C1-848E-3FE87A2240DF}"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59A-4325-ABA5-D76F11B0752F}"/>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2D80ACD-6671-4F61-A894-E60E82F638B8}"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AC4F8CAC-8632-4DD4-8B81-C864F4B092E7}"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59A-4325-ABA5-D76F11B0752F}"/>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F508C6B3-52AE-457B-A9A1-24A6064F9525}"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DF1D30F9-E80A-4752-A941-80F8223602AC}"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59A-4325-ABA5-D76F11B0752F}"/>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59A-4325-ABA5-D76F11B0752F}"/>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59A-4325-ABA5-D76F11B0752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TV Topic</c:v>
                </c:pt>
                <c:pt idx="1">
                  <c:v>Other</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10-459A-4325-ABA5-D76F11B0752F}"/>
            </c:ext>
          </c:extLst>
        </c:ser>
        <c:dLbls>
          <c:dLblPos val="outEnd"/>
          <c:showLegendKey val="0"/>
          <c:showVal val="0"/>
          <c:showCatName val="0"/>
          <c:showSerName val="0"/>
          <c:showPercent val="1"/>
          <c:showBubbleSize val="0"/>
          <c:showLeaderLines val="1"/>
        </c:dLbls>
        <c:firstSliceAng val="35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5F-4F7D-9FB2-6FCA64A86892}"/>
              </c:ext>
            </c:extLst>
          </c:dPt>
          <c:dPt>
            <c:idx val="1"/>
            <c:bubble3D val="0"/>
            <c:spPr>
              <a:solidFill>
                <a:srgbClr val="FAB982"/>
              </a:solidFill>
              <a:ln w="19050">
                <a:solidFill>
                  <a:schemeClr val="lt1"/>
                </a:solidFill>
              </a:ln>
              <a:effectLst/>
            </c:spPr>
            <c:extLst>
              <c:ext xmlns:c16="http://schemas.microsoft.com/office/drawing/2014/chart" uri="{C3380CC4-5D6E-409C-BE32-E72D297353CC}">
                <c16:uniqueId val="{00000002-105F-4F7D-9FB2-6FCA64A86892}"/>
              </c:ext>
            </c:extLst>
          </c:dPt>
          <c:dPt>
            <c:idx val="2"/>
            <c:bubble3D val="0"/>
            <c:spPr>
              <a:solidFill>
                <a:srgbClr val="00CC99"/>
              </a:solidFill>
              <a:ln w="19050">
                <a:solidFill>
                  <a:schemeClr val="lt1"/>
                </a:solidFill>
              </a:ln>
              <a:effectLst/>
            </c:spPr>
            <c:extLst>
              <c:ext xmlns:c16="http://schemas.microsoft.com/office/drawing/2014/chart" uri="{C3380CC4-5D6E-409C-BE32-E72D297353CC}">
                <c16:uniqueId val="{00000003-105F-4F7D-9FB2-6FCA64A86892}"/>
              </c:ext>
            </c:extLst>
          </c:dPt>
          <c:dLbls>
            <c:dLbl>
              <c:idx val="0"/>
              <c:layout>
                <c:manualLayout>
                  <c:x val="-0.16240914328895664"/>
                  <c:y val="-0.1003473733216555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35FB62B7-B7F9-4398-9535-4CDAB74ABA81}" type="CATEGORYNAME">
                      <a:rPr lang="en-US" sz="1600" smtClean="0">
                        <a:solidFill>
                          <a:schemeClr val="bg1"/>
                        </a:solidFill>
                      </a:rPr>
                      <a:pPr>
                        <a:defRPr sz="1600" b="1">
                          <a:solidFill>
                            <a:schemeClr val="bg1"/>
                          </a:solidFill>
                        </a:defRPr>
                      </a:pPr>
                      <a:t>[CATEGORY NAME]</a:t>
                    </a:fld>
                    <a:endParaRPr lang="en-US" sz="1600" baseline="0" dirty="0">
                      <a:solidFill>
                        <a:schemeClr val="bg1"/>
                      </a:solidFill>
                    </a:endParaRPr>
                  </a:p>
                  <a:p>
                    <a:pPr>
                      <a:defRPr sz="1600" b="1">
                        <a:solidFill>
                          <a:schemeClr val="bg1"/>
                        </a:solidFill>
                      </a:defRPr>
                    </a:pPr>
                    <a:fld id="{2AC0AE77-8169-49DE-BCEF-B686A04741A9}" type="PERCENTAGE">
                      <a:rPr lang="en-US" sz="1600" baseline="0" smtClean="0">
                        <a:solidFill>
                          <a:schemeClr val="bg1"/>
                        </a:solidFill>
                      </a:rPr>
                      <a:pPr>
                        <a:defRPr sz="1600" b="1">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5F-4F7D-9FB2-6FCA64A86892}"/>
                </c:ext>
              </c:extLst>
            </c:dLbl>
            <c:dLbl>
              <c:idx val="1"/>
              <c:layout>
                <c:manualLayout>
                  <c:x val="-4.7273586202236588E-2"/>
                  <c:y val="-0.13259399206654066"/>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65EAF685-19FB-4A24-BA1A-EA9D03A255C4}" type="CATEGORYNAME">
                      <a:rPr lang="en-US" sz="1400" smtClean="0">
                        <a:solidFill>
                          <a:schemeClr val="tx1"/>
                        </a:solidFill>
                      </a:rPr>
                      <a:pPr>
                        <a:defRPr sz="1400" b="1">
                          <a:solidFill>
                            <a:schemeClr val="tx1"/>
                          </a:solidFill>
                        </a:defRPr>
                      </a:pPr>
                      <a:t>[CATEGORY NAME]</a:t>
                    </a:fld>
                    <a:r>
                      <a:rPr lang="en-US" sz="1400" baseline="0" dirty="0">
                        <a:solidFill>
                          <a:schemeClr val="tx1"/>
                        </a:solidFill>
                      </a:rPr>
                      <a:t> </a:t>
                    </a:r>
                  </a:p>
                  <a:p>
                    <a:pPr>
                      <a:defRPr sz="1400" b="1">
                        <a:solidFill>
                          <a:schemeClr val="tx1"/>
                        </a:solidFill>
                      </a:defRPr>
                    </a:pPr>
                    <a:r>
                      <a:rPr lang="en-US" sz="1400" baseline="0" dirty="0">
                        <a:solidFill>
                          <a:schemeClr val="tx1"/>
                        </a:solidFill>
                      </a:rPr>
                      <a:t>0.2%</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289647954232993"/>
                      <c:h val="0.17616797369404896"/>
                    </c:manualLayout>
                  </c15:layout>
                  <c15:dlblFieldTable/>
                  <c15:showDataLabelsRange val="0"/>
                </c:ext>
                <c:ext xmlns:c16="http://schemas.microsoft.com/office/drawing/2014/chart" uri="{C3380CC4-5D6E-409C-BE32-E72D297353CC}">
                  <c16:uniqueId val="{00000002-105F-4F7D-9FB2-6FCA64A86892}"/>
                </c:ext>
              </c:extLst>
            </c:dLbl>
            <c:dLbl>
              <c:idx val="2"/>
              <c:layout>
                <c:manualLayout>
                  <c:x val="0.20744736596552305"/>
                  <c:y val="5.69673646183281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0AA0B005-1441-4524-8B76-5FC8CBCB961A}" type="CATEGORYNAME">
                      <a:rPr lang="en-US" sz="1600" smtClean="0">
                        <a:solidFill>
                          <a:schemeClr val="bg1"/>
                        </a:solidFill>
                      </a:rPr>
                      <a:pPr>
                        <a:defRPr sz="1600" b="1">
                          <a:solidFill>
                            <a:schemeClr val="bg1"/>
                          </a:solidFill>
                        </a:defRPr>
                      </a:pPr>
                      <a:t>[CATEGORY NAME]</a:t>
                    </a:fld>
                    <a:r>
                      <a:rPr lang="en-US" sz="1600" baseline="0" dirty="0">
                        <a:solidFill>
                          <a:schemeClr val="bg1"/>
                        </a:solidFill>
                      </a:rPr>
                      <a:t> </a:t>
                    </a:r>
                  </a:p>
                  <a:p>
                    <a:pPr>
                      <a:defRPr sz="1600" b="1">
                        <a:solidFill>
                          <a:schemeClr val="bg1"/>
                        </a:solidFill>
                      </a:defRPr>
                    </a:pPr>
                    <a:fld id="{756683C8-93F6-4544-A4F7-0734545DDE3C}" type="PERCENTAGE">
                      <a:rPr lang="en-US" sz="1600" baseline="0" smtClean="0">
                        <a:solidFill>
                          <a:schemeClr val="bg1"/>
                        </a:solidFill>
                      </a:rPr>
                      <a:pPr>
                        <a:defRPr sz="1600" b="1">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3958333333333334"/>
                      <c:h val="0.21328125000000001"/>
                    </c:manualLayout>
                  </c15:layout>
                  <c15:dlblFieldTable/>
                  <c15:showDataLabelsRange val="0"/>
                </c:ext>
                <c:ext xmlns:c16="http://schemas.microsoft.com/office/drawing/2014/chart" uri="{C3380CC4-5D6E-409C-BE32-E72D297353CC}">
                  <c16:uniqueId val="{00000003-105F-4F7D-9FB2-6FCA64A8689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Ad-Supported Cable TV</c:v>
                </c:pt>
                <c:pt idx="1">
                  <c:v>Ad-Supported Cable TV &amp; Broadcast TV</c:v>
                </c:pt>
                <c:pt idx="2">
                  <c:v>Broadcast TV</c:v>
                </c:pt>
              </c:strCache>
            </c:strRef>
          </c:cat>
          <c:val>
            <c:numRef>
              <c:f>Sheet1!$B$2:$B$4</c:f>
              <c:numCache>
                <c:formatCode>General</c:formatCode>
                <c:ptCount val="3"/>
                <c:pt idx="0">
                  <c:v>431</c:v>
                </c:pt>
                <c:pt idx="1">
                  <c:v>2</c:v>
                </c:pt>
                <c:pt idx="2">
                  <c:v>312</c:v>
                </c:pt>
              </c:numCache>
            </c:numRef>
          </c:val>
          <c:extLst>
            <c:ext xmlns:c16="http://schemas.microsoft.com/office/drawing/2014/chart" uri="{C3380CC4-5D6E-409C-BE32-E72D297353CC}">
              <c16:uniqueId val="{00000000-105F-4F7D-9FB2-6FCA64A86892}"/>
            </c:ext>
          </c:extLst>
        </c:ser>
        <c:dLbls>
          <c:showLegendKey val="0"/>
          <c:showVal val="0"/>
          <c:showCatName val="0"/>
          <c:showSerName val="0"/>
          <c:showPercent val="0"/>
          <c:showBubbleSize val="0"/>
          <c:showLeaderLines val="1"/>
        </c:dLbls>
        <c:firstSliceAng val="36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4FD-42AB-8A27-534800CB3DB0}"/>
              </c:ext>
            </c:extLst>
          </c:dPt>
          <c:dPt>
            <c:idx val="1"/>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4FD-42AB-8A27-534800CB3DB0}"/>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4FD-42AB-8A27-534800CB3DB0}"/>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4FD-42AB-8A27-534800CB3DB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4FD-42AB-8A27-534800CB3DB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4FD-42AB-8A27-534800CB3DB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4FD-42AB-8A27-534800CB3DB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4FD-42AB-8A27-534800CB3DB0}"/>
              </c:ext>
            </c:extLst>
          </c:dPt>
          <c:dLbls>
            <c:dLbl>
              <c:idx val="0"/>
              <c:layout>
                <c:manualLayout>
                  <c:x val="0.18886808595203233"/>
                  <c:y val="2.762875679565576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48178141294538"/>
                      <c:h val="0.16567361551923879"/>
                    </c:manualLayout>
                  </c15:layout>
                </c:ext>
                <c:ext xmlns:c16="http://schemas.microsoft.com/office/drawing/2014/chart" uri="{C3380CC4-5D6E-409C-BE32-E72D297353CC}">
                  <c16:uniqueId val="{00000001-74FD-42AB-8A27-534800CB3DB0}"/>
                </c:ext>
              </c:extLst>
            </c:dLbl>
            <c:dLbl>
              <c:idx val="1"/>
              <c:layout>
                <c:manualLayout>
                  <c:x val="-0.13766022901399425"/>
                  <c:y val="3.061372937056867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96930257607037"/>
                      <c:h val="0.13813972586589257"/>
                    </c:manualLayout>
                  </c15:layout>
                </c:ext>
                <c:ext xmlns:c16="http://schemas.microsoft.com/office/drawing/2014/chart" uri="{C3380CC4-5D6E-409C-BE32-E72D297353CC}">
                  <c16:uniqueId val="{00000003-74FD-42AB-8A27-534800CB3DB0}"/>
                </c:ext>
              </c:extLst>
            </c:dLbl>
            <c:dLbl>
              <c:idx val="2"/>
              <c:layout>
                <c:manualLayout>
                  <c:x val="-0.22074743482967127"/>
                  <c:y val="-0.1028153448587721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4FD-42AB-8A27-534800CB3DB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25316D61-A9B2-44C9-9CA9-7DA6708FABE0}"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E3FDCAF3-7508-41C1-848E-3FE87A2240DF}"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4FD-42AB-8A27-534800CB3DB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62D80ACD-6671-4F61-A894-E60E82F638B8}"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AC4F8CAC-8632-4DD4-8B81-C864F4B092E7}"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4FD-42AB-8A27-534800CB3DB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08C6B3-52AE-457B-A9A1-24A6064F952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DF1D30F9-E80A-4752-A941-80F8223602AC}"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4FD-42AB-8A27-534800CB3DB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4FD-42AB-8A27-534800CB3DB0}"/>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4FD-42AB-8A27-534800CB3DB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0.4</c:v>
                </c:pt>
                <c:pt idx="1">
                  <c:v>0.04</c:v>
                </c:pt>
                <c:pt idx="2">
                  <c:v>0.56000000000000005</c:v>
                </c:pt>
              </c:numCache>
            </c:numRef>
          </c:val>
          <c:extLst>
            <c:ext xmlns:c16="http://schemas.microsoft.com/office/drawing/2014/chart" uri="{C3380CC4-5D6E-409C-BE32-E72D297353CC}">
              <c16:uniqueId val="{00000010-74FD-42AB-8A27-534800CB3DB0}"/>
            </c:ext>
          </c:extLst>
        </c:ser>
        <c:dLbls>
          <c:dLblPos val="outEnd"/>
          <c:showLegendKey val="0"/>
          <c:showVal val="0"/>
          <c:showCatName val="0"/>
          <c:showSerName val="0"/>
          <c:showPercent val="1"/>
          <c:showBubbleSize val="0"/>
          <c:showLeaderLines val="1"/>
        </c:dLbls>
        <c:firstSliceAng val="20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51209747701667E-2"/>
          <c:y val="5.4225636824331083E-2"/>
          <c:w val="0.83264443816417799"/>
          <c:h val="0.65386938079499801"/>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Sheet1!$A$2:$A$16</c:f>
              <c:strCache>
                <c:ptCount val="15"/>
                <c:pt idx="0">
                  <c:v>Radio</c:v>
                </c:pt>
                <c:pt idx="1">
                  <c:v>Facebook Live</c:v>
                </c:pt>
                <c:pt idx="2">
                  <c:v>Twitch</c:v>
                </c:pt>
                <c:pt idx="3">
                  <c:v>Snapchat</c:v>
                </c:pt>
                <c:pt idx="4">
                  <c:v>Other Streaming</c:v>
                </c:pt>
                <c:pt idx="5">
                  <c:v>Online Radio</c:v>
                </c:pt>
                <c:pt idx="6">
                  <c:v>PPV</c:v>
                </c:pt>
                <c:pt idx="7">
                  <c:v>YouTube</c:v>
                </c:pt>
                <c:pt idx="8">
                  <c:v>Netflix</c:v>
                </c:pt>
                <c:pt idx="9">
                  <c:v>Other SVOD</c:v>
                </c:pt>
                <c:pt idx="10">
                  <c:v>Video Games</c:v>
                </c:pt>
                <c:pt idx="11">
                  <c:v>Movies</c:v>
                </c:pt>
                <c:pt idx="12">
                  <c:v>Music</c:v>
                </c:pt>
                <c:pt idx="13">
                  <c:v>Pay-TV</c:v>
                </c:pt>
                <c:pt idx="14">
                  <c:v>Ad-Supported TV</c:v>
                </c:pt>
              </c:strCache>
            </c:strRef>
          </c:cat>
          <c:val>
            <c:numRef>
              <c:f>Sheet1!$B$2:$B$16</c:f>
              <c:numCache>
                <c:formatCode>General</c:formatCode>
                <c:ptCount val="15"/>
                <c:pt idx="0">
                  <c:v>1</c:v>
                </c:pt>
                <c:pt idx="1">
                  <c:v>1</c:v>
                </c:pt>
                <c:pt idx="2">
                  <c:v>1</c:v>
                </c:pt>
                <c:pt idx="3">
                  <c:v>1</c:v>
                </c:pt>
                <c:pt idx="4">
                  <c:v>2</c:v>
                </c:pt>
                <c:pt idx="5">
                  <c:v>2</c:v>
                </c:pt>
                <c:pt idx="6">
                  <c:v>2</c:v>
                </c:pt>
                <c:pt idx="7">
                  <c:v>2</c:v>
                </c:pt>
                <c:pt idx="8">
                  <c:v>3</c:v>
                </c:pt>
                <c:pt idx="9">
                  <c:v>4</c:v>
                </c:pt>
                <c:pt idx="10">
                  <c:v>5</c:v>
                </c:pt>
                <c:pt idx="11">
                  <c:v>5</c:v>
                </c:pt>
                <c:pt idx="12">
                  <c:v>8</c:v>
                </c:pt>
                <c:pt idx="13">
                  <c:v>8</c:v>
                </c:pt>
                <c:pt idx="14">
                  <c:v>83</c:v>
                </c:pt>
              </c:numCache>
            </c:numRef>
          </c:val>
          <c:extLst>
            <c:ext xmlns:c16="http://schemas.microsoft.com/office/drawing/2014/chart" uri="{C3380CC4-5D6E-409C-BE32-E72D297353CC}">
              <c16:uniqueId val="{00000000-ACD8-4760-8294-B199B01E7942}"/>
            </c:ext>
          </c:extLst>
        </c:ser>
        <c:dLbls>
          <c:showLegendKey val="0"/>
          <c:showVal val="0"/>
          <c:showCatName val="0"/>
          <c:showSerName val="0"/>
          <c:showPercent val="0"/>
          <c:showBubbleSize val="0"/>
        </c:dLbls>
        <c:gapWidth val="100"/>
        <c:overlap val="-24"/>
        <c:axId val="403884768"/>
        <c:axId val="403885160"/>
      </c:barChart>
      <c:catAx>
        <c:axId val="403884768"/>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1" i="0" u="none" strike="noStrike" kern="1200" baseline="0">
                <a:solidFill>
                  <a:schemeClr val="tx1"/>
                </a:solidFill>
                <a:latin typeface="+mj-lt"/>
                <a:ea typeface="+mn-ea"/>
                <a:cs typeface="Arial" panose="020B0604020202020204" pitchFamily="34" charset="0"/>
              </a:defRPr>
            </a:pPr>
            <a:endParaRPr lang="en-US"/>
          </a:p>
        </c:txPr>
        <c:crossAx val="403885160"/>
        <c:crosses val="autoZero"/>
        <c:auto val="1"/>
        <c:lblAlgn val="ctr"/>
        <c:lblOffset val="100"/>
        <c:noMultiLvlLbl val="0"/>
      </c:catAx>
      <c:valAx>
        <c:axId val="403885160"/>
        <c:scaling>
          <c:orientation val="minMax"/>
        </c:scaling>
        <c:delete val="1"/>
        <c:axPos val="r"/>
        <c:numFmt formatCode="General" sourceLinked="1"/>
        <c:majorTickMark val="none"/>
        <c:minorTickMark val="none"/>
        <c:tickLblPos val="nextTo"/>
        <c:crossAx val="40388476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u="sng" baseline="0" dirty="0">
                <a:solidFill>
                  <a:schemeClr val="tx1"/>
                </a:solidFill>
                <a:effectLst/>
              </a:rPr>
              <a:t>Cinema Reach During Summer Months (2017)</a:t>
            </a:r>
            <a:endParaRPr lang="en-US" dirty="0">
              <a:solidFill>
                <a:schemeClr val="tx1"/>
              </a:solidFill>
              <a:effectLst/>
            </a:endParaRPr>
          </a:p>
          <a:p>
            <a:pPr>
              <a:defRPr/>
            </a:pPr>
            <a:r>
              <a:rPr lang="en-US" sz="1200" b="0" i="0" baseline="0" dirty="0">
                <a:solidFill>
                  <a:schemeClr val="tx1"/>
                </a:solidFill>
                <a:effectLst/>
              </a:rPr>
              <a:t>(000)</a:t>
            </a:r>
            <a:endParaRPr lang="en-US"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307690997297773E-2"/>
          <c:y val="0.26149307867128851"/>
          <c:w val="0.96826923317162072"/>
          <c:h val="0.6533155389474620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P18-24</c:v>
                </c:pt>
                <c:pt idx="1">
                  <c:v>P25-34</c:v>
                </c:pt>
                <c:pt idx="2">
                  <c:v>P18-34</c:v>
                </c:pt>
                <c:pt idx="3">
                  <c:v>P18-49</c:v>
                </c:pt>
              </c:strCache>
            </c:strRef>
          </c:cat>
          <c:val>
            <c:numRef>
              <c:f>Sheet1!$B$2:$B$5</c:f>
              <c:numCache>
                <c:formatCode>0%</c:formatCode>
                <c:ptCount val="4"/>
                <c:pt idx="0">
                  <c:v>0.57999999999999996</c:v>
                </c:pt>
                <c:pt idx="1">
                  <c:v>0.62</c:v>
                </c:pt>
                <c:pt idx="2">
                  <c:v>0.6</c:v>
                </c:pt>
                <c:pt idx="3">
                  <c:v>0.54</c:v>
                </c:pt>
              </c:numCache>
            </c:numRef>
          </c:val>
          <c:extLst>
            <c:ext xmlns:c16="http://schemas.microsoft.com/office/drawing/2014/chart" uri="{C3380CC4-5D6E-409C-BE32-E72D297353CC}">
              <c16:uniqueId val="{00000000-8337-4B96-83D9-752745242943}"/>
            </c:ext>
          </c:extLst>
        </c:ser>
        <c:dLbls>
          <c:showLegendKey val="0"/>
          <c:showVal val="0"/>
          <c:showCatName val="0"/>
          <c:showSerName val="0"/>
          <c:showPercent val="0"/>
          <c:showBubbleSize val="0"/>
        </c:dLbls>
        <c:gapWidth val="219"/>
        <c:overlap val="-27"/>
        <c:axId val="390490008"/>
        <c:axId val="403886728"/>
      </c:barChart>
      <c:catAx>
        <c:axId val="390490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3886728"/>
        <c:crosses val="autoZero"/>
        <c:auto val="1"/>
        <c:lblAlgn val="ctr"/>
        <c:lblOffset val="100"/>
        <c:noMultiLvlLbl val="0"/>
      </c:catAx>
      <c:valAx>
        <c:axId val="403886728"/>
        <c:scaling>
          <c:orientation val="minMax"/>
          <c:min val="0"/>
        </c:scaling>
        <c:delete val="1"/>
        <c:axPos val="l"/>
        <c:numFmt formatCode="0%" sourceLinked="1"/>
        <c:majorTickMark val="none"/>
        <c:minorTickMark val="none"/>
        <c:tickLblPos val="nextTo"/>
        <c:crossAx val="390490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0.10673889103022961"/>
          <c:w val="0.95416666666666672"/>
          <c:h val="0.70431639226914833"/>
        </c:manualLayout>
      </c:layout>
      <c:barChart>
        <c:barDir val="col"/>
        <c:grouping val="clustered"/>
        <c:varyColors val="0"/>
        <c:ser>
          <c:idx val="0"/>
          <c:order val="0"/>
          <c:tx>
            <c:strRef>
              <c:f>Sheet1!$B$1</c:f>
              <c:strCache>
                <c:ptCount val="1"/>
                <c:pt idx="0">
                  <c:v>Cinema</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P18-34</c:v>
                </c:pt>
                <c:pt idx="1">
                  <c:v>P18-49</c:v>
                </c:pt>
              </c:strCache>
            </c:strRef>
          </c:cat>
          <c:val>
            <c:numRef>
              <c:f>Sheet1!$B$2:$B$3</c:f>
              <c:numCache>
                <c:formatCode>0%</c:formatCode>
                <c:ptCount val="2"/>
                <c:pt idx="0">
                  <c:v>0.52500000000000002</c:v>
                </c:pt>
                <c:pt idx="1">
                  <c:v>0.74199999999999999</c:v>
                </c:pt>
              </c:numCache>
            </c:numRef>
          </c:val>
          <c:extLst>
            <c:ext xmlns:c16="http://schemas.microsoft.com/office/drawing/2014/chart" uri="{C3380CC4-5D6E-409C-BE32-E72D297353CC}">
              <c16:uniqueId val="{00000000-D4F5-411E-A159-040203E57B82}"/>
            </c:ext>
          </c:extLst>
        </c:ser>
        <c:ser>
          <c:idx val="1"/>
          <c:order val="1"/>
          <c:tx>
            <c:strRef>
              <c:f>Sheet1!$C$1</c:f>
              <c:strCache>
                <c:ptCount val="1"/>
                <c:pt idx="0">
                  <c:v>Total Internet</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P18-34</c:v>
                </c:pt>
                <c:pt idx="1">
                  <c:v>P18-49</c:v>
                </c:pt>
              </c:strCache>
            </c:strRef>
          </c:cat>
          <c:val>
            <c:numRef>
              <c:f>Sheet1!$C$2:$C$3</c:f>
              <c:numCache>
                <c:formatCode>0%</c:formatCode>
                <c:ptCount val="2"/>
                <c:pt idx="0">
                  <c:v>0.28999999999999998</c:v>
                </c:pt>
                <c:pt idx="1">
                  <c:v>0.51</c:v>
                </c:pt>
              </c:numCache>
            </c:numRef>
          </c:val>
          <c:extLst>
            <c:ext xmlns:c16="http://schemas.microsoft.com/office/drawing/2014/chart" uri="{C3380CC4-5D6E-409C-BE32-E72D297353CC}">
              <c16:uniqueId val="{00000001-D4F5-411E-A159-040203E57B82}"/>
            </c:ext>
          </c:extLst>
        </c:ser>
        <c:dLbls>
          <c:showLegendKey val="0"/>
          <c:showVal val="0"/>
          <c:showCatName val="0"/>
          <c:showSerName val="0"/>
          <c:showPercent val="0"/>
          <c:showBubbleSize val="0"/>
        </c:dLbls>
        <c:gapWidth val="219"/>
        <c:overlap val="-27"/>
        <c:axId val="403885944"/>
        <c:axId val="403886336"/>
      </c:barChart>
      <c:catAx>
        <c:axId val="4038859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3886336"/>
        <c:crosses val="autoZero"/>
        <c:auto val="1"/>
        <c:lblAlgn val="ctr"/>
        <c:lblOffset val="100"/>
        <c:noMultiLvlLbl val="0"/>
      </c:catAx>
      <c:valAx>
        <c:axId val="403886336"/>
        <c:scaling>
          <c:orientation val="minMax"/>
        </c:scaling>
        <c:delete val="1"/>
        <c:axPos val="l"/>
        <c:numFmt formatCode="0%" sourceLinked="1"/>
        <c:majorTickMark val="none"/>
        <c:minorTickMark val="none"/>
        <c:tickLblPos val="nextTo"/>
        <c:crossAx val="403885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Why</a:t>
            </a:r>
            <a:r>
              <a:rPr lang="en-US" sz="1400" b="1" baseline="0" dirty="0">
                <a:solidFill>
                  <a:schemeClr val="tx1"/>
                </a:solidFill>
              </a:rPr>
              <a:t> Not?</a:t>
            </a:r>
            <a:endParaRPr lang="en-U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Column3</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Don't Like to Be Off Work</c:v>
                </c:pt>
                <c:pt idx="2">
                  <c:v>Can't Take Time Off Work</c:v>
                </c:pt>
                <c:pt idx="3">
                  <c:v>Intend to Vacation Another Time of Year</c:v>
                </c:pt>
                <c:pt idx="4">
                  <c:v>Can't Afford the Cost</c:v>
                </c:pt>
              </c:strCache>
            </c:strRef>
          </c:cat>
          <c:val>
            <c:numRef>
              <c:f>Sheet1!$B$2:$B$6</c:f>
              <c:numCache>
                <c:formatCode>0%</c:formatCode>
                <c:ptCount val="5"/>
                <c:pt idx="0">
                  <c:v>0.23</c:v>
                </c:pt>
                <c:pt idx="1">
                  <c:v>0.03</c:v>
                </c:pt>
                <c:pt idx="2">
                  <c:v>0.11</c:v>
                </c:pt>
                <c:pt idx="3">
                  <c:v>0.12</c:v>
                </c:pt>
                <c:pt idx="4">
                  <c:v>0.49</c:v>
                </c:pt>
              </c:numCache>
            </c:numRef>
          </c:val>
          <c:extLst>
            <c:ext xmlns:c16="http://schemas.microsoft.com/office/drawing/2014/chart" uri="{C3380CC4-5D6E-409C-BE32-E72D297353CC}">
              <c16:uniqueId val="{00000000-091B-4AED-B8F1-BBCC67BAC459}"/>
            </c:ext>
          </c:extLst>
        </c:ser>
        <c:dLbls>
          <c:showLegendKey val="0"/>
          <c:showVal val="0"/>
          <c:showCatName val="0"/>
          <c:showSerName val="0"/>
          <c:showPercent val="0"/>
          <c:showBubbleSize val="0"/>
        </c:dLbls>
        <c:gapWidth val="182"/>
        <c:axId val="388696608"/>
        <c:axId val="388698960"/>
      </c:barChart>
      <c:catAx>
        <c:axId val="388696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88698960"/>
        <c:crosses val="autoZero"/>
        <c:auto val="1"/>
        <c:lblAlgn val="ctr"/>
        <c:lblOffset val="100"/>
        <c:noMultiLvlLbl val="0"/>
      </c:catAx>
      <c:valAx>
        <c:axId val="388698960"/>
        <c:scaling>
          <c:orientation val="minMax"/>
        </c:scaling>
        <c:delete val="1"/>
        <c:axPos val="b"/>
        <c:numFmt formatCode="0%" sourceLinked="1"/>
        <c:majorTickMark val="none"/>
        <c:minorTickMark val="none"/>
        <c:tickLblPos val="nextTo"/>
        <c:crossAx val="388696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3682B4"/>
            </a:solidFill>
          </c:spPr>
          <c:invertIfNegative val="0"/>
          <c:dPt>
            <c:idx val="1"/>
            <c:invertIfNegative val="0"/>
            <c:bubble3D val="0"/>
            <c:extLst>
              <c:ext xmlns:c16="http://schemas.microsoft.com/office/drawing/2014/chart" uri="{C3380CC4-5D6E-409C-BE32-E72D297353CC}">
                <c16:uniqueId val="{00000000-DC33-4ADB-A2AD-40C45AF8E8E2}"/>
              </c:ext>
            </c:extLst>
          </c:dPt>
          <c:dPt>
            <c:idx val="2"/>
            <c:invertIfNegative val="0"/>
            <c:bubble3D val="0"/>
            <c:spPr>
              <a:solidFill>
                <a:srgbClr val="FF0000"/>
              </a:solidFill>
            </c:spPr>
            <c:extLst>
              <c:ext xmlns:c16="http://schemas.microsoft.com/office/drawing/2014/chart" uri="{C3380CC4-5D6E-409C-BE32-E72D297353CC}">
                <c16:uniqueId val="{00000006-350E-41EC-B8EF-56EC8F99FE75}"/>
              </c:ext>
            </c:extLst>
          </c:dPt>
          <c:dPt>
            <c:idx val="3"/>
            <c:invertIfNegative val="0"/>
            <c:bubble3D val="0"/>
            <c:extLst>
              <c:ext xmlns:c16="http://schemas.microsoft.com/office/drawing/2014/chart" uri="{C3380CC4-5D6E-409C-BE32-E72D297353CC}">
                <c16:uniqueId val="{00000003-350E-41EC-B8EF-56EC8F99FE75}"/>
              </c:ext>
            </c:extLst>
          </c:dPt>
          <c:dPt>
            <c:idx val="8"/>
            <c:invertIfNegative val="0"/>
            <c:bubble3D val="0"/>
            <c:extLst>
              <c:ext xmlns:c16="http://schemas.microsoft.com/office/drawing/2014/chart" uri="{C3380CC4-5D6E-409C-BE32-E72D297353CC}">
                <c16:uniqueId val="{00000001-DC33-4ADB-A2AD-40C45AF8E8E2}"/>
              </c:ext>
            </c:extLst>
          </c:dPt>
          <c:dLbls>
            <c:dLbl>
              <c:idx val="1"/>
              <c:spPr>
                <a:noFill/>
                <a:ln>
                  <a:noFill/>
                </a:ln>
                <a:effectLst/>
              </c:spPr>
              <c:txPr>
                <a:bodyPr/>
                <a:lstStyle/>
                <a:p>
                  <a:pPr>
                    <a:defRPr sz="1000" b="1">
                      <a:solidFill>
                        <a:srgbClr val="3682B4"/>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C33-4ADB-A2AD-40C45AF8E8E2}"/>
                </c:ext>
              </c:extLst>
            </c:dLbl>
            <c:dLbl>
              <c:idx val="2"/>
              <c:spPr>
                <a:noFill/>
                <a:ln>
                  <a:noFill/>
                </a:ln>
                <a:effectLst/>
              </c:spPr>
              <c:txPr>
                <a:bodyPr/>
                <a:lstStyle/>
                <a:p>
                  <a:pPr>
                    <a:defRPr sz="1000" b="1">
                      <a:solidFill>
                        <a:srgbClr val="FF0000"/>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6-350E-41EC-B8EF-56EC8F99FE75}"/>
                </c:ext>
              </c:extLst>
            </c:dLbl>
            <c:spPr>
              <a:noFill/>
              <a:ln>
                <a:noFill/>
              </a:ln>
              <a:effectLst/>
            </c:spPr>
            <c:txPr>
              <a:bodyPr/>
              <a:lstStyle/>
              <a:p>
                <a:pPr>
                  <a:defRPr sz="1000" b="1">
                    <a:solidFill>
                      <a:srgbClr val="0765A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Buzzfeed</c:v>
                </c:pt>
                <c:pt idx="1">
                  <c:v>Reddit</c:v>
                </c:pt>
                <c:pt idx="2">
                  <c:v>Cinema</c:v>
                </c:pt>
                <c:pt idx="3">
                  <c:v>Netflix</c:v>
                </c:pt>
                <c:pt idx="4">
                  <c:v>Snapchat</c:v>
                </c:pt>
                <c:pt idx="5">
                  <c:v>Instagram</c:v>
                </c:pt>
                <c:pt idx="6">
                  <c:v>Pandora</c:v>
                </c:pt>
                <c:pt idx="7">
                  <c:v>Wikipedia</c:v>
                </c:pt>
                <c:pt idx="8">
                  <c:v>TMZ</c:v>
                </c:pt>
                <c:pt idx="9">
                  <c:v>Craigslist</c:v>
                </c:pt>
                <c:pt idx="10">
                  <c:v>Twitter</c:v>
                </c:pt>
                <c:pt idx="11">
                  <c:v>Yelp</c:v>
                </c:pt>
                <c:pt idx="12">
                  <c:v>Pinterest</c:v>
                </c:pt>
                <c:pt idx="13">
                  <c:v>Amazon</c:v>
                </c:pt>
                <c:pt idx="14">
                  <c:v>Facebook</c:v>
                </c:pt>
                <c:pt idx="15">
                  <c:v>YouTube</c:v>
                </c:pt>
              </c:strCache>
            </c:strRef>
          </c:cat>
          <c:val>
            <c:numRef>
              <c:f>Sheet1!$B$2:$B$17</c:f>
              <c:numCache>
                <c:formatCode>0.0%</c:formatCode>
                <c:ptCount val="16"/>
                <c:pt idx="0">
                  <c:v>0.54500000000000004</c:v>
                </c:pt>
                <c:pt idx="1">
                  <c:v>0.53400000000000003</c:v>
                </c:pt>
                <c:pt idx="2">
                  <c:v>0.52500000000000002</c:v>
                </c:pt>
                <c:pt idx="3">
                  <c:v>0.49</c:v>
                </c:pt>
                <c:pt idx="4">
                  <c:v>0.47099999999999997</c:v>
                </c:pt>
                <c:pt idx="5">
                  <c:v>0.437</c:v>
                </c:pt>
                <c:pt idx="6">
                  <c:v>0.42</c:v>
                </c:pt>
                <c:pt idx="7">
                  <c:v>0.4</c:v>
                </c:pt>
                <c:pt idx="8">
                  <c:v>0.39700000000000002</c:v>
                </c:pt>
                <c:pt idx="9">
                  <c:v>0.39300000000000002</c:v>
                </c:pt>
                <c:pt idx="10">
                  <c:v>0.38200000000000001</c:v>
                </c:pt>
                <c:pt idx="11">
                  <c:v>0.38200000000000001</c:v>
                </c:pt>
                <c:pt idx="12">
                  <c:v>0.36699999999999999</c:v>
                </c:pt>
                <c:pt idx="13">
                  <c:v>0.33900000000000002</c:v>
                </c:pt>
                <c:pt idx="14">
                  <c:v>0.33900000000000002</c:v>
                </c:pt>
                <c:pt idx="15">
                  <c:v>0.32400000000000001</c:v>
                </c:pt>
              </c:numCache>
            </c:numRef>
          </c:val>
          <c:extLst>
            <c:ext xmlns:c16="http://schemas.microsoft.com/office/drawing/2014/chart" uri="{C3380CC4-5D6E-409C-BE32-E72D297353CC}">
              <c16:uniqueId val="{00000000-7B00-4B77-B217-0E26C5D93485}"/>
            </c:ext>
          </c:extLst>
        </c:ser>
        <c:dLbls>
          <c:showLegendKey val="0"/>
          <c:showVal val="0"/>
          <c:showCatName val="0"/>
          <c:showSerName val="0"/>
          <c:showPercent val="0"/>
          <c:showBubbleSize val="0"/>
        </c:dLbls>
        <c:gapWidth val="100"/>
        <c:overlap val="-20"/>
        <c:axId val="403887512"/>
        <c:axId val="403887904"/>
      </c:barChart>
      <c:catAx>
        <c:axId val="403887512"/>
        <c:scaling>
          <c:orientation val="minMax"/>
        </c:scaling>
        <c:delete val="0"/>
        <c:axPos val="b"/>
        <c:numFmt formatCode="General" sourceLinked="0"/>
        <c:majorTickMark val="out"/>
        <c:minorTickMark val="none"/>
        <c:tickLblPos val="nextTo"/>
        <c:spPr>
          <a:ln>
            <a:solidFill>
              <a:srgbClr val="8395A2"/>
            </a:solidFill>
          </a:ln>
        </c:spPr>
        <c:txPr>
          <a:bodyPr rot="0" vert="horz"/>
          <a:lstStyle/>
          <a:p>
            <a:pPr>
              <a:defRPr sz="800" b="1">
                <a:solidFill>
                  <a:srgbClr val="0765A3"/>
                </a:solidFill>
              </a:defRPr>
            </a:pPr>
            <a:endParaRPr lang="en-US"/>
          </a:p>
        </c:txPr>
        <c:crossAx val="403887904"/>
        <c:crosses val="autoZero"/>
        <c:auto val="1"/>
        <c:lblAlgn val="ctr"/>
        <c:lblOffset val="100"/>
        <c:noMultiLvlLbl val="0"/>
      </c:catAx>
      <c:valAx>
        <c:axId val="403887904"/>
        <c:scaling>
          <c:orientation val="minMax"/>
        </c:scaling>
        <c:delete val="1"/>
        <c:axPos val="l"/>
        <c:numFmt formatCode="0.0%" sourceLinked="1"/>
        <c:majorTickMark val="out"/>
        <c:minorTickMark val="none"/>
        <c:tickLblPos val="nextTo"/>
        <c:crossAx val="403887512"/>
        <c:crosses val="autoZero"/>
        <c:crossBetween val="between"/>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Summer Total Reach</a:t>
            </a:r>
          </a:p>
          <a:p>
            <a:pPr>
              <a:defRPr/>
            </a:pPr>
            <a:r>
              <a:rPr lang="en-US" sz="1200" dirty="0">
                <a:solidFill>
                  <a:schemeClr val="tx1"/>
                </a:solidFill>
              </a:rPr>
              <a:t>(000)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916666666666665E-2"/>
          <c:y val="0.40005877482934932"/>
          <c:w val="0.95416666666666672"/>
          <c:h val="0.51277487533112054"/>
        </c:manualLayout>
      </c:layout>
      <c:barChart>
        <c:barDir val="col"/>
        <c:grouping val="stacked"/>
        <c:varyColors val="0"/>
        <c:ser>
          <c:idx val="0"/>
          <c:order val="0"/>
          <c:tx>
            <c:strRef>
              <c:f>Sheet1!$B$1</c:f>
              <c:strCache>
                <c:ptCount val="1"/>
                <c:pt idx="0">
                  <c:v>Broadcast Prime</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P18-24</c:v>
                </c:pt>
                <c:pt idx="1">
                  <c:v>P25-34</c:v>
                </c:pt>
              </c:strCache>
            </c:strRef>
          </c:cat>
          <c:val>
            <c:numRef>
              <c:f>Sheet1!$B$2:$B$3</c:f>
              <c:numCache>
                <c:formatCode>#,##0</c:formatCode>
                <c:ptCount val="2"/>
                <c:pt idx="0">
                  <c:v>13951.504657403559</c:v>
                </c:pt>
                <c:pt idx="1">
                  <c:v>18622.935428631114</c:v>
                </c:pt>
              </c:numCache>
            </c:numRef>
          </c:val>
          <c:extLst>
            <c:ext xmlns:c16="http://schemas.microsoft.com/office/drawing/2014/chart" uri="{C3380CC4-5D6E-409C-BE32-E72D297353CC}">
              <c16:uniqueId val="{00000000-6C33-428F-8FA6-F5FC22DB8DC4}"/>
            </c:ext>
          </c:extLst>
        </c:ser>
        <c:ser>
          <c:idx val="1"/>
          <c:order val="1"/>
          <c:tx>
            <c:strRef>
              <c:f>Sheet1!$C$1</c:f>
              <c:strCache>
                <c:ptCount val="1"/>
                <c:pt idx="0">
                  <c:v>Cinema</c:v>
                </c:pt>
              </c:strCache>
            </c:strRef>
          </c:tx>
          <c:spPr>
            <a:solidFill>
              <a:srgbClr val="50C8A0"/>
            </a:solidFill>
            <a:ln>
              <a:noFill/>
            </a:ln>
            <a:effectLst/>
          </c:spPr>
          <c:invertIfNegative val="0"/>
          <c:dLbls>
            <c:dLbl>
              <c:idx val="0"/>
              <c:layout>
                <c:manualLayout>
                  <c:x val="0"/>
                  <c:y val="-2.8087630493437684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33-428F-8FA6-F5FC22DB8DC4}"/>
                </c:ext>
              </c:extLst>
            </c:dLbl>
            <c:dLbl>
              <c:idx val="1"/>
              <c:layout>
                <c:manualLayout>
                  <c:x val="-1.0674272321966193E-16"/>
                  <c:y val="-6.2007217330511152E-4"/>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33-428F-8FA6-F5FC22DB8DC4}"/>
                </c:ext>
              </c:extLst>
            </c:dLbl>
            <c:dLbl>
              <c:idx val="2"/>
              <c:layout>
                <c:manualLayout>
                  <c:x val="0"/>
                  <c:y val="-4.06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33-428F-8FA6-F5FC22DB8DC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P18-24</c:v>
                </c:pt>
                <c:pt idx="1">
                  <c:v>P25-34</c:v>
                </c:pt>
              </c:strCache>
            </c:strRef>
          </c:cat>
          <c:val>
            <c:numRef>
              <c:f>Sheet1!$C$2:$C$3</c:f>
              <c:numCache>
                <c:formatCode>#,##0</c:formatCode>
                <c:ptCount val="2"/>
                <c:pt idx="0">
                  <c:v>2883.3748122396878</c:v>
                </c:pt>
                <c:pt idx="1">
                  <c:v>3065.8289725966042</c:v>
                </c:pt>
              </c:numCache>
            </c:numRef>
          </c:val>
          <c:extLst>
            <c:ext xmlns:c16="http://schemas.microsoft.com/office/drawing/2014/chart" uri="{C3380CC4-5D6E-409C-BE32-E72D297353CC}">
              <c16:uniqueId val="{00000004-6C33-428F-8FA6-F5FC22DB8DC4}"/>
            </c:ext>
          </c:extLst>
        </c:ser>
        <c:dLbls>
          <c:showLegendKey val="0"/>
          <c:showVal val="0"/>
          <c:showCatName val="0"/>
          <c:showSerName val="0"/>
          <c:showPercent val="0"/>
          <c:showBubbleSize val="0"/>
        </c:dLbls>
        <c:gapWidth val="50"/>
        <c:overlap val="100"/>
        <c:axId val="404177432"/>
        <c:axId val="404177824"/>
      </c:barChart>
      <c:catAx>
        <c:axId val="404177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4177824"/>
        <c:crosses val="autoZero"/>
        <c:auto val="1"/>
        <c:lblAlgn val="ctr"/>
        <c:lblOffset val="100"/>
        <c:noMultiLvlLbl val="0"/>
      </c:catAx>
      <c:valAx>
        <c:axId val="404177824"/>
        <c:scaling>
          <c:orientation val="minMax"/>
        </c:scaling>
        <c:delete val="1"/>
        <c:axPos val="l"/>
        <c:numFmt formatCode="#,##0" sourceLinked="1"/>
        <c:majorTickMark val="none"/>
        <c:minorTickMark val="none"/>
        <c:tickLblPos val="nextTo"/>
        <c:crossAx val="4041774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21999448018367604"/>
          <c:y val="0.13813877952755904"/>
          <c:w val="0.53340749631400974"/>
          <c:h val="6.186122047244094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Summer Total Reach</a:t>
            </a:r>
          </a:p>
          <a:p>
            <a:pPr>
              <a:defRPr/>
            </a:pPr>
            <a:r>
              <a:rPr lang="en-US" sz="1200" dirty="0">
                <a:solidFill>
                  <a:schemeClr val="tx1"/>
                </a:solidFill>
              </a:rPr>
              <a:t>(000)</a:t>
            </a:r>
          </a:p>
        </c:rich>
      </c:tx>
      <c:layout>
        <c:manualLayout>
          <c:xMode val="edge"/>
          <c:yMode val="edge"/>
          <c:x val="0.23672562111687342"/>
          <c:y val="1.87499999999999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916666666666665E-2"/>
          <c:y val="0.33122666619926033"/>
          <c:w val="0.95416666666666672"/>
          <c:h val="0.58160721159416595"/>
        </c:manualLayout>
      </c:layout>
      <c:barChart>
        <c:barDir val="col"/>
        <c:grouping val="stacked"/>
        <c:varyColors val="0"/>
        <c:ser>
          <c:idx val="0"/>
          <c:order val="0"/>
          <c:tx>
            <c:strRef>
              <c:f>Sheet1!$B$1</c:f>
              <c:strCache>
                <c:ptCount val="1"/>
                <c:pt idx="0">
                  <c:v>Broadcast &amp; Cable Prime</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P18-24</c:v>
                </c:pt>
                <c:pt idx="1">
                  <c:v>P25-34</c:v>
                </c:pt>
              </c:strCache>
            </c:strRef>
          </c:cat>
          <c:val>
            <c:numRef>
              <c:f>Sheet1!$B$2:$B$3</c:f>
              <c:numCache>
                <c:formatCode>#,##0</c:formatCode>
                <c:ptCount val="2"/>
                <c:pt idx="0">
                  <c:v>15826.707561402131</c:v>
                </c:pt>
                <c:pt idx="1">
                  <c:v>20491.848506385501</c:v>
                </c:pt>
              </c:numCache>
            </c:numRef>
          </c:val>
          <c:extLst>
            <c:ext xmlns:c16="http://schemas.microsoft.com/office/drawing/2014/chart" uri="{C3380CC4-5D6E-409C-BE32-E72D297353CC}">
              <c16:uniqueId val="{00000000-5C29-4F7D-A486-5627D9EF1C01}"/>
            </c:ext>
          </c:extLst>
        </c:ser>
        <c:ser>
          <c:idx val="1"/>
          <c:order val="1"/>
          <c:tx>
            <c:strRef>
              <c:f>Sheet1!$C$1</c:f>
              <c:strCache>
                <c:ptCount val="1"/>
                <c:pt idx="0">
                  <c:v>Cinema</c:v>
                </c:pt>
              </c:strCache>
            </c:strRef>
          </c:tx>
          <c:spPr>
            <a:solidFill>
              <a:srgbClr val="50C8A0"/>
            </a:solidFill>
            <a:ln>
              <a:noFill/>
            </a:ln>
            <a:effectLst/>
          </c:spPr>
          <c:invertIfNegative val="0"/>
          <c:dLbls>
            <c:dLbl>
              <c:idx val="0"/>
              <c:layout>
                <c:manualLayout>
                  <c:x val="-8.7335964262398504E-3"/>
                  <c:y val="-2.8087630493437684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29-4F7D-A486-5627D9EF1C01}"/>
                </c:ext>
              </c:extLst>
            </c:dLbl>
            <c:dLbl>
              <c:idx val="1"/>
              <c:layout>
                <c:manualLayout>
                  <c:x val="5.8223976174931261E-3"/>
                  <c:y val="-3.5110107199187641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29-4F7D-A486-5627D9EF1C01}"/>
                </c:ext>
              </c:extLst>
            </c:dLbl>
            <c:dLbl>
              <c:idx val="2"/>
              <c:layout>
                <c:manualLayout>
                  <c:x val="0"/>
                  <c:y val="-4.06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29-4F7D-A486-5627D9EF1C0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P18-24</c:v>
                </c:pt>
                <c:pt idx="1">
                  <c:v>P25-34</c:v>
                </c:pt>
              </c:strCache>
            </c:strRef>
          </c:cat>
          <c:val>
            <c:numRef>
              <c:f>Sheet1!$C$2:$C$3</c:f>
              <c:numCache>
                <c:formatCode>#,##0</c:formatCode>
                <c:ptCount val="2"/>
                <c:pt idx="0">
                  <c:v>1807.8011357600838</c:v>
                </c:pt>
                <c:pt idx="1">
                  <c:v>1892.9282272181995</c:v>
                </c:pt>
              </c:numCache>
            </c:numRef>
          </c:val>
          <c:extLst>
            <c:ext xmlns:c16="http://schemas.microsoft.com/office/drawing/2014/chart" uri="{C3380CC4-5D6E-409C-BE32-E72D297353CC}">
              <c16:uniqueId val="{00000004-5C29-4F7D-A486-5627D9EF1C01}"/>
            </c:ext>
          </c:extLst>
        </c:ser>
        <c:dLbls>
          <c:showLegendKey val="0"/>
          <c:showVal val="0"/>
          <c:showCatName val="0"/>
          <c:showSerName val="0"/>
          <c:showPercent val="0"/>
          <c:showBubbleSize val="0"/>
        </c:dLbls>
        <c:gapWidth val="50"/>
        <c:overlap val="100"/>
        <c:axId val="404178608"/>
        <c:axId val="404179000"/>
      </c:barChart>
      <c:catAx>
        <c:axId val="4041786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4179000"/>
        <c:crosses val="autoZero"/>
        <c:auto val="1"/>
        <c:lblAlgn val="ctr"/>
        <c:lblOffset val="100"/>
        <c:noMultiLvlLbl val="0"/>
      </c:catAx>
      <c:valAx>
        <c:axId val="404179000"/>
        <c:scaling>
          <c:orientation val="minMax"/>
        </c:scaling>
        <c:delete val="1"/>
        <c:axPos val="l"/>
        <c:numFmt formatCode="#,##0" sourceLinked="1"/>
        <c:majorTickMark val="none"/>
        <c:minorTickMark val="none"/>
        <c:tickLblPos val="nextTo"/>
        <c:crossAx val="404178608"/>
        <c:crosses val="autoZero"/>
        <c:crossBetween val="between"/>
      </c:valAx>
      <c:spPr>
        <a:noFill/>
        <a:ln>
          <a:noFill/>
        </a:ln>
        <a:effectLst/>
      </c:spPr>
    </c:plotArea>
    <c:legend>
      <c:legendPos val="b"/>
      <c:layout>
        <c:manualLayout>
          <c:xMode val="edge"/>
          <c:yMode val="edge"/>
          <c:x val="0.17341529924373014"/>
          <c:y val="0.13813883197432666"/>
          <c:w val="0.63574278206078028"/>
          <c:h val="6.186122047244094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u="sng" dirty="0">
                <a:solidFill>
                  <a:schemeClr val="tx1"/>
                </a:solidFill>
              </a:rPr>
              <a:t>Weekly</a:t>
            </a:r>
            <a:r>
              <a:rPr lang="en-US" sz="1200" b="1" u="sng" baseline="0" dirty="0">
                <a:solidFill>
                  <a:schemeClr val="tx1"/>
                </a:solidFill>
              </a:rPr>
              <a:t> Mins Per User</a:t>
            </a:r>
          </a:p>
          <a:p>
            <a:pPr>
              <a:defRPr sz="1200" b="1"/>
            </a:pPr>
            <a:r>
              <a:rPr lang="en-US" sz="1000" b="0" baseline="0" dirty="0">
                <a:solidFill>
                  <a:schemeClr val="tx1"/>
                </a:solidFill>
              </a:rPr>
              <a:t>P18+</a:t>
            </a:r>
            <a:endParaRPr lang="en-US" sz="1000" b="0" dirty="0">
              <a:solidFill>
                <a:schemeClr val="tx1"/>
              </a:solidFill>
            </a:endParaRPr>
          </a:p>
        </c:rich>
      </c:tx>
      <c:layout>
        <c:manualLayout>
          <c:xMode val="edge"/>
          <c:yMode val="edge"/>
          <c:x val="0.25450287882359829"/>
          <c:y val="2.17006749617354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206832281430124E-2"/>
          <c:y val="0.13438411019449642"/>
          <c:w val="0.91158633543713974"/>
          <c:h val="0.70933501911137009"/>
        </c:manualLayout>
      </c:layout>
      <c:barChart>
        <c:barDir val="col"/>
        <c:grouping val="clustered"/>
        <c:varyColors val="0"/>
        <c:ser>
          <c:idx val="0"/>
          <c:order val="0"/>
          <c:tx>
            <c:strRef>
              <c:f>Sheet1!$B$1</c:f>
              <c:strCache>
                <c:ptCount val="1"/>
                <c:pt idx="0">
                  <c:v>Q3 2016</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4E71-4555-BB6F-3A9EA8B0C8F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71-4555-BB6F-3A9EA8B0C8F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71-4555-BB6F-3A9EA8B0C8F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Sheet1!$B$2:$B$3</c:f>
              <c:numCache>
                <c:formatCode>_(* #,##0_);_(* \(#,##0\);_(* "-"??_);_(@_)</c:formatCode>
                <c:ptCount val="2"/>
                <c:pt idx="0">
                  <c:v>2068</c:v>
                </c:pt>
                <c:pt idx="1">
                  <c:v>847</c:v>
                </c:pt>
              </c:numCache>
            </c:numRef>
          </c:val>
          <c:extLst>
            <c:ext xmlns:c16="http://schemas.microsoft.com/office/drawing/2014/chart" uri="{C3380CC4-5D6E-409C-BE32-E72D297353CC}">
              <c16:uniqueId val="{00000003-4E71-4555-BB6F-3A9EA8B0C8F4}"/>
            </c:ext>
          </c:extLst>
        </c:ser>
        <c:ser>
          <c:idx val="1"/>
          <c:order val="1"/>
          <c:tx>
            <c:strRef>
              <c:f>Sheet1!$C$1</c:f>
              <c:strCache>
                <c:ptCount val="1"/>
                <c:pt idx="0">
                  <c:v>Q4 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Sheet1!$C$2:$C$3</c:f>
              <c:numCache>
                <c:formatCode>_(* #,##0_);_(* \(#,##0\);_(* "-"??_);_(@_)</c:formatCode>
                <c:ptCount val="2"/>
                <c:pt idx="0">
                  <c:v>2072</c:v>
                </c:pt>
                <c:pt idx="1">
                  <c:v>844</c:v>
                </c:pt>
              </c:numCache>
            </c:numRef>
          </c:val>
          <c:extLst>
            <c:ext xmlns:c16="http://schemas.microsoft.com/office/drawing/2014/chart" uri="{C3380CC4-5D6E-409C-BE32-E72D297353CC}">
              <c16:uniqueId val="{00000002-B8F0-42D6-96DE-B84744C8018F}"/>
            </c:ext>
          </c:extLst>
        </c:ser>
        <c:ser>
          <c:idx val="2"/>
          <c:order val="2"/>
          <c:tx>
            <c:strRef>
              <c:f>Sheet1!$D$1</c:f>
              <c:strCache>
                <c:ptCount val="1"/>
                <c:pt idx="0">
                  <c:v>Q1 2017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Sheet1!$D$2:$D$3</c:f>
              <c:numCache>
                <c:formatCode>_(* #,##0_);_(* \(#,##0\);_(* "-"??_);_(@_)</c:formatCode>
                <c:ptCount val="2"/>
                <c:pt idx="0">
                  <c:v>2065</c:v>
                </c:pt>
                <c:pt idx="1">
                  <c:v>775</c:v>
                </c:pt>
              </c:numCache>
            </c:numRef>
          </c:val>
          <c:extLst>
            <c:ext xmlns:c16="http://schemas.microsoft.com/office/drawing/2014/chart" uri="{C3380CC4-5D6E-409C-BE32-E72D297353CC}">
              <c16:uniqueId val="{00000003-B8F0-42D6-96DE-B84744C8018F}"/>
            </c:ext>
          </c:extLst>
        </c:ser>
        <c:ser>
          <c:idx val="3"/>
          <c:order val="3"/>
          <c:tx>
            <c:strRef>
              <c:f>Sheet1!$E$1</c:f>
              <c:strCache>
                <c:ptCount val="1"/>
                <c:pt idx="0">
                  <c:v>Q2 2017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Sheet1!$E$2:$E$3</c:f>
              <c:numCache>
                <c:formatCode>_(* #,##0_);_(* \(#,##0\);_(* "-"??_);_(@_)</c:formatCode>
                <c:ptCount val="2"/>
                <c:pt idx="0">
                  <c:v>1982</c:v>
                </c:pt>
                <c:pt idx="1">
                  <c:v>825</c:v>
                </c:pt>
              </c:numCache>
            </c:numRef>
          </c:val>
          <c:extLst>
            <c:ext xmlns:c16="http://schemas.microsoft.com/office/drawing/2014/chart" uri="{C3380CC4-5D6E-409C-BE32-E72D297353CC}">
              <c16:uniqueId val="{00000002-0C8D-4698-B706-3B7DC25351FA}"/>
            </c:ext>
          </c:extLst>
        </c:ser>
        <c:dLbls>
          <c:showLegendKey val="0"/>
          <c:showVal val="0"/>
          <c:showCatName val="0"/>
          <c:showSerName val="0"/>
          <c:showPercent val="0"/>
          <c:showBubbleSize val="0"/>
        </c:dLbls>
        <c:gapWidth val="150"/>
        <c:overlap val="-27"/>
        <c:axId val="404180568"/>
        <c:axId val="392535264"/>
      </c:barChart>
      <c:catAx>
        <c:axId val="404180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2535264"/>
        <c:crosses val="autoZero"/>
        <c:auto val="1"/>
        <c:lblAlgn val="ctr"/>
        <c:lblOffset val="100"/>
        <c:noMultiLvlLbl val="0"/>
      </c:catAx>
      <c:valAx>
        <c:axId val="392535264"/>
        <c:scaling>
          <c:orientation val="minMax"/>
          <c:min val="0"/>
        </c:scaling>
        <c:delete val="1"/>
        <c:axPos val="l"/>
        <c:numFmt formatCode="_(* #,##0_);_(* \(#,##0\);_(* &quot;-&quot;??_);_(@_)" sourceLinked="1"/>
        <c:majorTickMark val="none"/>
        <c:minorTickMark val="none"/>
        <c:tickLblPos val="nextTo"/>
        <c:crossAx val="404180568"/>
        <c:crosses val="autoZero"/>
        <c:crossBetween val="between"/>
      </c:valAx>
      <c:spPr>
        <a:noFill/>
        <a:ln>
          <a:noFill/>
        </a:ln>
        <a:effectLst/>
      </c:spPr>
    </c:plotArea>
    <c:legend>
      <c:legendPos val="b"/>
      <c:layout>
        <c:manualLayout>
          <c:xMode val="edge"/>
          <c:yMode val="edge"/>
          <c:x val="4.5764039308322881E-2"/>
          <c:y val="0.93029484387966843"/>
          <c:w val="0.88591631080219424"/>
          <c:h val="6.865851471245589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u="sng" dirty="0">
                <a:solidFill>
                  <a:schemeClr val="tx1"/>
                </a:solidFill>
              </a:rPr>
              <a:t>Average Minute P18+ Audience</a:t>
            </a:r>
          </a:p>
          <a:p>
            <a:pPr>
              <a:defRPr/>
            </a:pPr>
            <a:r>
              <a:rPr lang="en-US" sz="1000" b="0" dirty="0">
                <a:solidFill>
                  <a:schemeClr val="tx1"/>
                </a:solidFill>
              </a:rPr>
              <a:t>(000)</a:t>
            </a:r>
            <a:endParaRPr lang="en-US" sz="1200" b="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216750718467306E-2"/>
          <c:y val="0.15482824803149606"/>
          <c:w val="0.90956649856306537"/>
          <c:h val="0.68300876205380645"/>
        </c:manualLayout>
      </c:layout>
      <c:barChart>
        <c:barDir val="col"/>
        <c:grouping val="clustered"/>
        <c:varyColors val="0"/>
        <c:ser>
          <c:idx val="0"/>
          <c:order val="0"/>
          <c:tx>
            <c:strRef>
              <c:f>Sheet1!$B$1</c:f>
              <c:strCache>
                <c:ptCount val="1"/>
                <c:pt idx="0">
                  <c:v>Q3 2016</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F02C-4EA5-8117-D4188F15A94A}"/>
              </c:ext>
            </c:extLst>
          </c:dPt>
          <c:dLbls>
            <c:dLbl>
              <c:idx val="0"/>
              <c:layout>
                <c:manualLayout>
                  <c:x val="-3.9999029944785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2C-4EA5-8117-D4188F15A94A}"/>
                </c:ext>
              </c:extLst>
            </c:dLbl>
            <c:dLbl>
              <c:idx val="1"/>
              <c:layout>
                <c:manualLayout>
                  <c:x val="-7.9998059889571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2C-4EA5-8117-D4188F15A94A}"/>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Sheet1!$B$2:$B$3</c:f>
              <c:numCache>
                <c:formatCode>_(* #,##0_);_(* \(#,##0\);_(* "-"??_);_(@_)</c:formatCode>
                <c:ptCount val="2"/>
                <c:pt idx="0">
                  <c:v>46531</c:v>
                </c:pt>
                <c:pt idx="1">
                  <c:v>18935</c:v>
                </c:pt>
              </c:numCache>
            </c:numRef>
          </c:val>
          <c:extLst>
            <c:ext xmlns:c16="http://schemas.microsoft.com/office/drawing/2014/chart" uri="{C3380CC4-5D6E-409C-BE32-E72D297353CC}">
              <c16:uniqueId val="{00000003-F02C-4EA5-8117-D4188F15A94A}"/>
            </c:ext>
          </c:extLst>
        </c:ser>
        <c:ser>
          <c:idx val="1"/>
          <c:order val="1"/>
          <c:tx>
            <c:strRef>
              <c:f>Sheet1!$C$1</c:f>
              <c:strCache>
                <c:ptCount val="1"/>
                <c:pt idx="0">
                  <c:v>Q4 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Sheet1!$C$2:$C$3</c:f>
              <c:numCache>
                <c:formatCode>_(* #,##0_);_(* \(#,##0\);_(* "-"??_);_(@_)</c:formatCode>
                <c:ptCount val="2"/>
                <c:pt idx="0">
                  <c:v>50516</c:v>
                </c:pt>
                <c:pt idx="1">
                  <c:v>19078</c:v>
                </c:pt>
              </c:numCache>
            </c:numRef>
          </c:val>
          <c:extLst>
            <c:ext xmlns:c16="http://schemas.microsoft.com/office/drawing/2014/chart" uri="{C3380CC4-5D6E-409C-BE32-E72D297353CC}">
              <c16:uniqueId val="{00000002-8575-4B4D-8BB7-9245ADBDA885}"/>
            </c:ext>
          </c:extLst>
        </c:ser>
        <c:ser>
          <c:idx val="2"/>
          <c:order val="2"/>
          <c:tx>
            <c:strRef>
              <c:f>Sheet1!$D$1</c:f>
              <c:strCache>
                <c:ptCount val="1"/>
                <c:pt idx="0">
                  <c:v>Q1 2017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Sheet1!$D$2:$D$3</c:f>
              <c:numCache>
                <c:formatCode>_(* #,##0_);_(* \(#,##0\);_(* "-"??_);_(@_)</c:formatCode>
                <c:ptCount val="2"/>
                <c:pt idx="0">
                  <c:v>50350</c:v>
                </c:pt>
                <c:pt idx="1">
                  <c:v>18896</c:v>
                </c:pt>
              </c:numCache>
            </c:numRef>
          </c:val>
          <c:extLst>
            <c:ext xmlns:c16="http://schemas.microsoft.com/office/drawing/2014/chart" uri="{C3380CC4-5D6E-409C-BE32-E72D297353CC}">
              <c16:uniqueId val="{00000003-8575-4B4D-8BB7-9245ADBDA885}"/>
            </c:ext>
          </c:extLst>
        </c:ser>
        <c:ser>
          <c:idx val="3"/>
          <c:order val="3"/>
          <c:tx>
            <c:strRef>
              <c:f>Sheet1!$E$1</c:f>
              <c:strCache>
                <c:ptCount val="1"/>
                <c:pt idx="0">
                  <c:v>Q2 2017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Sheet1!$E$2:$E$3</c:f>
              <c:numCache>
                <c:formatCode>_(* #,##0_);_(* \(#,##0\);_(* "-"??_);_(@_)</c:formatCode>
                <c:ptCount val="2"/>
                <c:pt idx="0">
                  <c:v>45490</c:v>
                </c:pt>
                <c:pt idx="1">
                  <c:v>18713</c:v>
                </c:pt>
              </c:numCache>
            </c:numRef>
          </c:val>
          <c:extLst>
            <c:ext xmlns:c16="http://schemas.microsoft.com/office/drawing/2014/chart" uri="{C3380CC4-5D6E-409C-BE32-E72D297353CC}">
              <c16:uniqueId val="{00000002-09FD-4151-BFA5-C1D0E176F2FA}"/>
            </c:ext>
          </c:extLst>
        </c:ser>
        <c:dLbls>
          <c:showLegendKey val="0"/>
          <c:showVal val="0"/>
          <c:showCatName val="0"/>
          <c:showSerName val="0"/>
          <c:showPercent val="0"/>
          <c:showBubbleSize val="0"/>
        </c:dLbls>
        <c:gapWidth val="150"/>
        <c:overlap val="-27"/>
        <c:axId val="402870104"/>
        <c:axId val="402870496"/>
      </c:barChart>
      <c:catAx>
        <c:axId val="402870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2870496"/>
        <c:crosses val="autoZero"/>
        <c:auto val="1"/>
        <c:lblAlgn val="ctr"/>
        <c:lblOffset val="100"/>
        <c:noMultiLvlLbl val="0"/>
      </c:catAx>
      <c:valAx>
        <c:axId val="402870496"/>
        <c:scaling>
          <c:orientation val="minMax"/>
          <c:min val="0"/>
        </c:scaling>
        <c:delete val="1"/>
        <c:axPos val="l"/>
        <c:numFmt formatCode="_(* #,##0_);_(* \(#,##0\);_(* &quot;-&quot;??_);_(@_)" sourceLinked="1"/>
        <c:majorTickMark val="none"/>
        <c:minorTickMark val="none"/>
        <c:tickLblPos val="nextTo"/>
        <c:crossAx val="402870104"/>
        <c:crosses val="autoZero"/>
        <c:crossBetween val="between"/>
      </c:valAx>
      <c:spPr>
        <a:noFill/>
        <a:ln>
          <a:noFill/>
        </a:ln>
        <a:effectLst/>
      </c:spPr>
    </c:plotArea>
    <c:legend>
      <c:legendPos val="b"/>
      <c:layout>
        <c:manualLayout>
          <c:xMode val="edge"/>
          <c:yMode val="edge"/>
          <c:x val="0"/>
          <c:y val="0.93837542167325649"/>
          <c:w val="0.97737850137177773"/>
          <c:h val="6.1624555496647263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u="sng" dirty="0">
                <a:solidFill>
                  <a:schemeClr val="tx1"/>
                </a:solidFill>
              </a:rPr>
              <a:t>Weekly</a:t>
            </a:r>
            <a:r>
              <a:rPr lang="en-US" sz="1200" b="1" u="sng" baseline="0" dirty="0">
                <a:solidFill>
                  <a:schemeClr val="tx1"/>
                </a:solidFill>
              </a:rPr>
              <a:t> Mins Per Adult User</a:t>
            </a:r>
          </a:p>
          <a:p>
            <a:pPr>
              <a:defRPr sz="1200" b="1"/>
            </a:pPr>
            <a:r>
              <a:rPr lang="en-US" sz="1000" b="0" baseline="0" dirty="0">
                <a:solidFill>
                  <a:schemeClr val="tx1"/>
                </a:solidFill>
              </a:rPr>
              <a:t>P18-34</a:t>
            </a:r>
            <a:endParaRPr lang="en-US" sz="1000" b="0" dirty="0">
              <a:solidFill>
                <a:schemeClr val="tx1"/>
              </a:solidFill>
            </a:endParaRPr>
          </a:p>
        </c:rich>
      </c:tx>
      <c:layout>
        <c:manualLayout>
          <c:xMode val="edge"/>
          <c:yMode val="edge"/>
          <c:x val="0.18216442599943991"/>
          <c:y val="2.17006749617354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206832281430124E-2"/>
          <c:y val="0.13438411019449642"/>
          <c:w val="0.91158633543713974"/>
          <c:h val="0.70933501911137009"/>
        </c:manualLayout>
      </c:layout>
      <c:barChart>
        <c:barDir val="col"/>
        <c:grouping val="clustered"/>
        <c:varyColors val="0"/>
        <c:ser>
          <c:idx val="0"/>
          <c:order val="0"/>
          <c:tx>
            <c:strRef>
              <c:f>Sheet1!$B$1</c:f>
              <c:strCache>
                <c:ptCount val="1"/>
                <c:pt idx="0">
                  <c:v>Q3 2016</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4E71-4555-BB6F-3A9EA8B0C8F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71-4555-BB6F-3A9EA8B0C8F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71-4555-BB6F-3A9EA8B0C8F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Sheet1!$B$2:$B$3</c:f>
              <c:numCache>
                <c:formatCode>_(* #,##0_);_(* \(#,##0\);_(* "-"??_);_(@_)</c:formatCode>
                <c:ptCount val="2"/>
                <c:pt idx="0">
                  <c:v>1211</c:v>
                </c:pt>
                <c:pt idx="1">
                  <c:v>708</c:v>
                </c:pt>
              </c:numCache>
            </c:numRef>
          </c:val>
          <c:extLst>
            <c:ext xmlns:c16="http://schemas.microsoft.com/office/drawing/2014/chart" uri="{C3380CC4-5D6E-409C-BE32-E72D297353CC}">
              <c16:uniqueId val="{00000003-4E71-4555-BB6F-3A9EA8B0C8F4}"/>
            </c:ext>
          </c:extLst>
        </c:ser>
        <c:ser>
          <c:idx val="1"/>
          <c:order val="1"/>
          <c:tx>
            <c:strRef>
              <c:f>Sheet1!$C$1</c:f>
              <c:strCache>
                <c:ptCount val="1"/>
                <c:pt idx="0">
                  <c:v>Q4 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Sheet1!$C$2:$C$3</c:f>
              <c:numCache>
                <c:formatCode>_(* #,##0_);_(* \(#,##0\);_(* "-"??_);_(@_)</c:formatCode>
                <c:ptCount val="2"/>
                <c:pt idx="0">
                  <c:v>1246</c:v>
                </c:pt>
                <c:pt idx="1">
                  <c:v>694</c:v>
                </c:pt>
              </c:numCache>
            </c:numRef>
          </c:val>
          <c:extLst>
            <c:ext xmlns:c16="http://schemas.microsoft.com/office/drawing/2014/chart" uri="{C3380CC4-5D6E-409C-BE32-E72D297353CC}">
              <c16:uniqueId val="{00000002-B8F0-42D6-96DE-B84744C8018F}"/>
            </c:ext>
          </c:extLst>
        </c:ser>
        <c:ser>
          <c:idx val="2"/>
          <c:order val="2"/>
          <c:tx>
            <c:strRef>
              <c:f>Sheet1!$D$1</c:f>
              <c:strCache>
                <c:ptCount val="1"/>
                <c:pt idx="0">
                  <c:v>Q1 2017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Sheet1!$D$2:$D$3</c:f>
              <c:numCache>
                <c:formatCode>_(* #,##0_);_(* \(#,##0\);_(* "-"??_);_(@_)</c:formatCode>
                <c:ptCount val="2"/>
                <c:pt idx="0">
                  <c:v>1188</c:v>
                </c:pt>
                <c:pt idx="1">
                  <c:v>694</c:v>
                </c:pt>
              </c:numCache>
            </c:numRef>
          </c:val>
          <c:extLst>
            <c:ext xmlns:c16="http://schemas.microsoft.com/office/drawing/2014/chart" uri="{C3380CC4-5D6E-409C-BE32-E72D297353CC}">
              <c16:uniqueId val="{00000003-B8F0-42D6-96DE-B84744C8018F}"/>
            </c:ext>
          </c:extLst>
        </c:ser>
        <c:ser>
          <c:idx val="3"/>
          <c:order val="3"/>
          <c:tx>
            <c:strRef>
              <c:f>Sheet1!$E$1</c:f>
              <c:strCache>
                <c:ptCount val="1"/>
                <c:pt idx="0">
                  <c:v>Q2 2017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Sheet1!$E$2:$E$3</c:f>
              <c:numCache>
                <c:formatCode>_(* #,##0_);_(* \(#,##0\);_(* "-"??_);_(@_)</c:formatCode>
                <c:ptCount val="2"/>
                <c:pt idx="0">
                  <c:v>1059</c:v>
                </c:pt>
                <c:pt idx="1">
                  <c:v>679</c:v>
                </c:pt>
              </c:numCache>
            </c:numRef>
          </c:val>
          <c:extLst>
            <c:ext xmlns:c16="http://schemas.microsoft.com/office/drawing/2014/chart" uri="{C3380CC4-5D6E-409C-BE32-E72D297353CC}">
              <c16:uniqueId val="{00000002-0C8D-4698-B706-3B7DC25351FA}"/>
            </c:ext>
          </c:extLst>
        </c:ser>
        <c:dLbls>
          <c:showLegendKey val="0"/>
          <c:showVal val="0"/>
          <c:showCatName val="0"/>
          <c:showSerName val="0"/>
          <c:showPercent val="0"/>
          <c:showBubbleSize val="0"/>
        </c:dLbls>
        <c:gapWidth val="150"/>
        <c:overlap val="-27"/>
        <c:axId val="402871672"/>
        <c:axId val="403623072"/>
      </c:barChart>
      <c:catAx>
        <c:axId val="402871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3623072"/>
        <c:crosses val="autoZero"/>
        <c:auto val="1"/>
        <c:lblAlgn val="ctr"/>
        <c:lblOffset val="100"/>
        <c:noMultiLvlLbl val="0"/>
      </c:catAx>
      <c:valAx>
        <c:axId val="403623072"/>
        <c:scaling>
          <c:orientation val="minMax"/>
          <c:min val="0"/>
        </c:scaling>
        <c:delete val="1"/>
        <c:axPos val="l"/>
        <c:numFmt formatCode="_(* #,##0_);_(* \(#,##0\);_(* &quot;-&quot;??_);_(@_)" sourceLinked="1"/>
        <c:majorTickMark val="none"/>
        <c:minorTickMark val="none"/>
        <c:tickLblPos val="nextTo"/>
        <c:crossAx val="402871672"/>
        <c:crosses val="autoZero"/>
        <c:crossBetween val="between"/>
      </c:valAx>
      <c:spPr>
        <a:noFill/>
        <a:ln>
          <a:noFill/>
        </a:ln>
        <a:effectLst/>
      </c:spPr>
    </c:plotArea>
    <c:legend>
      <c:legendPos val="b"/>
      <c:layout>
        <c:manualLayout>
          <c:xMode val="edge"/>
          <c:yMode val="edge"/>
          <c:x val="4.5764039308322881E-2"/>
          <c:y val="0.93029484387966843"/>
          <c:w val="0.88591631080219424"/>
          <c:h val="6.865851471245589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u="sng" dirty="0">
                <a:solidFill>
                  <a:schemeClr val="tx1"/>
                </a:solidFill>
              </a:rPr>
              <a:t>Average Minute P18-34 Audience</a:t>
            </a:r>
          </a:p>
          <a:p>
            <a:pPr>
              <a:defRPr/>
            </a:pPr>
            <a:r>
              <a:rPr lang="en-US" sz="1000" b="0" dirty="0">
                <a:solidFill>
                  <a:schemeClr val="tx1"/>
                </a:solidFill>
              </a:rPr>
              <a:t>(000)</a:t>
            </a:r>
            <a:endParaRPr lang="en-US" sz="1200" b="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216750718467306E-2"/>
          <c:y val="0.15482824803149606"/>
          <c:w val="0.90956649856306537"/>
          <c:h val="0.68300876205380645"/>
        </c:manualLayout>
      </c:layout>
      <c:barChart>
        <c:barDir val="col"/>
        <c:grouping val="clustered"/>
        <c:varyColors val="0"/>
        <c:ser>
          <c:idx val="0"/>
          <c:order val="0"/>
          <c:tx>
            <c:strRef>
              <c:f>Sheet1!$B$1</c:f>
              <c:strCache>
                <c:ptCount val="1"/>
                <c:pt idx="0">
                  <c:v>Q3 2016</c:v>
                </c:pt>
              </c:strCache>
            </c:strRef>
          </c:tx>
          <c:spPr>
            <a:solidFill>
              <a:srgbClr val="3682B4"/>
            </a:solidFill>
            <a:ln>
              <a:noFill/>
            </a:ln>
            <a:effectLst/>
          </c:spPr>
          <c:invertIfNegative val="0"/>
          <c:dPt>
            <c:idx val="0"/>
            <c:invertIfNegative val="0"/>
            <c:bubble3D val="0"/>
            <c:spPr>
              <a:solidFill>
                <a:srgbClr val="3682B4"/>
              </a:solidFill>
              <a:ln>
                <a:noFill/>
              </a:ln>
              <a:effectLst/>
            </c:spPr>
            <c:extLst>
              <c:ext xmlns:c16="http://schemas.microsoft.com/office/drawing/2014/chart" uri="{C3380CC4-5D6E-409C-BE32-E72D297353CC}">
                <c16:uniqueId val="{00000001-F02C-4EA5-8117-D4188F15A94A}"/>
              </c:ext>
            </c:extLst>
          </c:dPt>
          <c:dLbls>
            <c:dLbl>
              <c:idx val="0"/>
              <c:layout>
                <c:manualLayout>
                  <c:x val="-3.9999029944785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2C-4EA5-8117-D4188F15A94A}"/>
                </c:ext>
              </c:extLst>
            </c:dLbl>
            <c:dLbl>
              <c:idx val="1"/>
              <c:layout>
                <c:manualLayout>
                  <c:x val="-7.9998059889571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2C-4EA5-8117-D4188F15A94A}"/>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Sheet1!$B$2:$B$3</c:f>
              <c:numCache>
                <c:formatCode>_(* #,##0_);_(* \(#,##0\);_(* "-"??_);_(@_)</c:formatCode>
                <c:ptCount val="2"/>
                <c:pt idx="0">
                  <c:v>7671</c:v>
                </c:pt>
                <c:pt idx="1">
                  <c:v>4720</c:v>
                </c:pt>
              </c:numCache>
            </c:numRef>
          </c:val>
          <c:extLst>
            <c:ext xmlns:c16="http://schemas.microsoft.com/office/drawing/2014/chart" uri="{C3380CC4-5D6E-409C-BE32-E72D297353CC}">
              <c16:uniqueId val="{00000003-F02C-4EA5-8117-D4188F15A94A}"/>
            </c:ext>
          </c:extLst>
        </c:ser>
        <c:ser>
          <c:idx val="1"/>
          <c:order val="1"/>
          <c:tx>
            <c:strRef>
              <c:f>Sheet1!$C$1</c:f>
              <c:strCache>
                <c:ptCount val="1"/>
                <c:pt idx="0">
                  <c:v>Q4 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Sheet1!$C$2:$C$3</c:f>
              <c:numCache>
                <c:formatCode>_(* #,##0_);_(* \(#,##0\);_(* "-"??_);_(@_)</c:formatCode>
                <c:ptCount val="2"/>
                <c:pt idx="0">
                  <c:v>8443</c:v>
                </c:pt>
                <c:pt idx="1">
                  <c:v>4668</c:v>
                </c:pt>
              </c:numCache>
            </c:numRef>
          </c:val>
          <c:extLst>
            <c:ext xmlns:c16="http://schemas.microsoft.com/office/drawing/2014/chart" uri="{C3380CC4-5D6E-409C-BE32-E72D297353CC}">
              <c16:uniqueId val="{00000002-8575-4B4D-8BB7-9245ADBDA885}"/>
            </c:ext>
          </c:extLst>
        </c:ser>
        <c:ser>
          <c:idx val="2"/>
          <c:order val="2"/>
          <c:tx>
            <c:strRef>
              <c:f>Sheet1!$D$1</c:f>
              <c:strCache>
                <c:ptCount val="1"/>
                <c:pt idx="0">
                  <c:v>Q1 2017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Sheet1!$D$2:$D$3</c:f>
              <c:numCache>
                <c:formatCode>_(* #,##0_);_(* \(#,##0\);_(* "-"??_);_(@_)</c:formatCode>
                <c:ptCount val="2"/>
                <c:pt idx="0">
                  <c:v>8045</c:v>
                </c:pt>
                <c:pt idx="1">
                  <c:v>4660</c:v>
                </c:pt>
              </c:numCache>
            </c:numRef>
          </c:val>
          <c:extLst>
            <c:ext xmlns:c16="http://schemas.microsoft.com/office/drawing/2014/chart" uri="{C3380CC4-5D6E-409C-BE32-E72D297353CC}">
              <c16:uniqueId val="{00000003-8575-4B4D-8BB7-9245ADBDA885}"/>
            </c:ext>
          </c:extLst>
        </c:ser>
        <c:ser>
          <c:idx val="3"/>
          <c:order val="3"/>
          <c:tx>
            <c:strRef>
              <c:f>Sheet1!$E$1</c:f>
              <c:strCache>
                <c:ptCount val="1"/>
                <c:pt idx="0">
                  <c:v>Q2 2017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c:v>
                </c:pt>
                <c:pt idx="1">
                  <c:v>Radio</c:v>
                </c:pt>
              </c:strCache>
            </c:strRef>
          </c:cat>
          <c:val>
            <c:numRef>
              <c:f>Sheet1!$E$2:$E$3</c:f>
              <c:numCache>
                <c:formatCode>_(* #,##0_);_(* \(#,##0\);_(* "-"??_);_(@_)</c:formatCode>
                <c:ptCount val="2"/>
                <c:pt idx="0">
                  <c:v>6995</c:v>
                </c:pt>
                <c:pt idx="1">
                  <c:v>4577</c:v>
                </c:pt>
              </c:numCache>
            </c:numRef>
          </c:val>
          <c:extLst>
            <c:ext xmlns:c16="http://schemas.microsoft.com/office/drawing/2014/chart" uri="{C3380CC4-5D6E-409C-BE32-E72D297353CC}">
              <c16:uniqueId val="{00000002-09FD-4151-BFA5-C1D0E176F2FA}"/>
            </c:ext>
          </c:extLst>
        </c:ser>
        <c:dLbls>
          <c:showLegendKey val="0"/>
          <c:showVal val="0"/>
          <c:showCatName val="0"/>
          <c:showSerName val="0"/>
          <c:showPercent val="0"/>
          <c:showBubbleSize val="0"/>
        </c:dLbls>
        <c:gapWidth val="150"/>
        <c:overlap val="-27"/>
        <c:axId val="403623856"/>
        <c:axId val="403624248"/>
      </c:barChart>
      <c:catAx>
        <c:axId val="4036238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3624248"/>
        <c:crosses val="autoZero"/>
        <c:auto val="1"/>
        <c:lblAlgn val="ctr"/>
        <c:lblOffset val="100"/>
        <c:noMultiLvlLbl val="0"/>
      </c:catAx>
      <c:valAx>
        <c:axId val="403624248"/>
        <c:scaling>
          <c:orientation val="minMax"/>
          <c:min val="0"/>
        </c:scaling>
        <c:delete val="1"/>
        <c:axPos val="l"/>
        <c:numFmt formatCode="_(* #,##0_);_(* \(#,##0\);_(* &quot;-&quot;??_);_(@_)" sourceLinked="1"/>
        <c:majorTickMark val="none"/>
        <c:minorTickMark val="none"/>
        <c:tickLblPos val="nextTo"/>
        <c:crossAx val="403623856"/>
        <c:crosses val="autoZero"/>
        <c:crossBetween val="between"/>
      </c:valAx>
      <c:spPr>
        <a:noFill/>
        <a:ln>
          <a:noFill/>
        </a:ln>
        <a:effectLst/>
      </c:spPr>
    </c:plotArea>
    <c:legend>
      <c:legendPos val="b"/>
      <c:layout>
        <c:manualLayout>
          <c:xMode val="edge"/>
          <c:yMode val="edge"/>
          <c:x val="0"/>
          <c:y val="0.93837542167325649"/>
          <c:w val="0.97737850137177773"/>
          <c:h val="6.1624555496647263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Ad-Supported</a:t>
            </a:r>
            <a:r>
              <a:rPr lang="en-US" u="sng" baseline="0" dirty="0">
                <a:solidFill>
                  <a:schemeClr val="tx1"/>
                </a:solidFill>
              </a:rPr>
              <a:t> TV Monthly Reach (Primetime)</a:t>
            </a:r>
          </a:p>
          <a:p>
            <a:pPr>
              <a:defRPr/>
            </a:pPr>
            <a:r>
              <a:rPr lang="en-US" sz="1400" baseline="0" dirty="0">
                <a:solidFill>
                  <a:schemeClr val="tx1"/>
                </a:solidFill>
              </a:rPr>
              <a:t>Households</a:t>
            </a:r>
            <a:endParaRPr lang="en-US" sz="1400" dirty="0">
              <a:solidFill>
                <a:schemeClr val="tx1"/>
              </a:solidFill>
            </a:endParaRPr>
          </a:p>
        </c:rich>
      </c:tx>
      <c:layout>
        <c:manualLayout>
          <c:xMode val="edge"/>
          <c:yMode val="edge"/>
          <c:x val="0.2275985215325165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7990624999999999"/>
          <c:w val="0.96652869726463531"/>
          <c:h val="0.7050269476459694"/>
        </c:manualLayout>
      </c:layout>
      <c:barChart>
        <c:barDir val="col"/>
        <c:grouping val="clustered"/>
        <c:varyColors val="0"/>
        <c:ser>
          <c:idx val="0"/>
          <c:order val="0"/>
          <c:tx>
            <c:strRef>
              <c:f>Sheet1!$B$1</c:f>
              <c:strCache>
                <c:ptCount val="1"/>
                <c:pt idx="0">
                  <c:v>Household</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c:formatCode>
                <c:ptCount val="12"/>
                <c:pt idx="0">
                  <c:v>0.94899325275522084</c:v>
                </c:pt>
                <c:pt idx="1">
                  <c:v>0.94637901536950286</c:v>
                </c:pt>
                <c:pt idx="2">
                  <c:v>0.94236436306087801</c:v>
                </c:pt>
                <c:pt idx="3">
                  <c:v>0.9419620603037846</c:v>
                </c:pt>
                <c:pt idx="4">
                  <c:v>0.9387610525231308</c:v>
                </c:pt>
                <c:pt idx="5">
                  <c:v>0.93289557222758424</c:v>
                </c:pt>
                <c:pt idx="6">
                  <c:v>0.92484058378086342</c:v>
                </c:pt>
                <c:pt idx="7">
                  <c:v>0.93136359496224141</c:v>
                </c:pt>
                <c:pt idx="8">
                  <c:v>0.94166221196836619</c:v>
                </c:pt>
                <c:pt idx="9">
                  <c:v>0.94312043310079541</c:v>
                </c:pt>
                <c:pt idx="10">
                  <c:v>0.93763242385795142</c:v>
                </c:pt>
                <c:pt idx="11">
                  <c:v>0.93331405349187779</c:v>
                </c:pt>
              </c:numCache>
            </c:numRef>
          </c:val>
          <c:extLst>
            <c:ext xmlns:c16="http://schemas.microsoft.com/office/drawing/2014/chart" uri="{C3380CC4-5D6E-409C-BE32-E72D297353CC}">
              <c16:uniqueId val="{00000000-2ACB-4E48-88FE-3238F5D3F297}"/>
            </c:ext>
          </c:extLst>
        </c:ser>
        <c:dLbls>
          <c:showLegendKey val="0"/>
          <c:showVal val="0"/>
          <c:showCatName val="0"/>
          <c:showSerName val="0"/>
          <c:showPercent val="0"/>
          <c:showBubbleSize val="0"/>
        </c:dLbls>
        <c:gapWidth val="100"/>
        <c:overlap val="-27"/>
        <c:axId val="403865944"/>
        <c:axId val="403866336"/>
      </c:barChart>
      <c:catAx>
        <c:axId val="4038659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403866336"/>
        <c:crosses val="autoZero"/>
        <c:auto val="1"/>
        <c:lblAlgn val="ctr"/>
        <c:lblOffset val="100"/>
        <c:noMultiLvlLbl val="0"/>
      </c:catAx>
      <c:valAx>
        <c:axId val="403866336"/>
        <c:scaling>
          <c:orientation val="minMax"/>
          <c:max val="1"/>
          <c:min val="0"/>
        </c:scaling>
        <c:delete val="1"/>
        <c:axPos val="l"/>
        <c:numFmt formatCode="0%" sourceLinked="1"/>
        <c:majorTickMark val="none"/>
        <c:minorTickMark val="none"/>
        <c:tickLblPos val="nextTo"/>
        <c:crossAx val="403865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u="sng" dirty="0">
                <a:solidFill>
                  <a:schemeClr val="tx1"/>
                </a:solidFill>
              </a:rPr>
              <a:t>Ad-Supported</a:t>
            </a:r>
            <a:r>
              <a:rPr lang="en-US" u="sng" baseline="0" dirty="0">
                <a:solidFill>
                  <a:schemeClr val="tx1"/>
                </a:solidFill>
              </a:rPr>
              <a:t> TV Monthly Reach (Primetime)</a:t>
            </a:r>
          </a:p>
          <a:p>
            <a:pPr>
              <a:defRPr/>
            </a:pPr>
            <a:r>
              <a:rPr lang="en-US" sz="1400" baseline="0" dirty="0">
                <a:solidFill>
                  <a:schemeClr val="tx1"/>
                </a:solidFill>
              </a:rPr>
              <a:t>Based on Monthly Average</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366201001104082"/>
          <c:w val="0.96652869726463531"/>
          <c:h val="0.7050269476459694"/>
        </c:manualLayout>
      </c:layout>
      <c:barChart>
        <c:barDir val="col"/>
        <c:grouping val="clustered"/>
        <c:varyColors val="0"/>
        <c:ser>
          <c:idx val="0"/>
          <c:order val="0"/>
          <c:tx>
            <c:strRef>
              <c:f>Sheet1!$B$1</c:f>
              <c:strCache>
                <c:ptCount val="1"/>
                <c:pt idx="0">
                  <c:v>Jan '17 - May '17</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Sheet1!$B$2:$B$5</c:f>
              <c:numCache>
                <c:formatCode>0%</c:formatCode>
                <c:ptCount val="4"/>
                <c:pt idx="0">
                  <c:v>0.84800000000000009</c:v>
                </c:pt>
                <c:pt idx="1">
                  <c:v>0.76999999999999991</c:v>
                </c:pt>
                <c:pt idx="2">
                  <c:v>0.84</c:v>
                </c:pt>
                <c:pt idx="3">
                  <c:v>0.92</c:v>
                </c:pt>
              </c:numCache>
            </c:numRef>
          </c:val>
          <c:extLst>
            <c:ext xmlns:c16="http://schemas.microsoft.com/office/drawing/2014/chart" uri="{C3380CC4-5D6E-409C-BE32-E72D297353CC}">
              <c16:uniqueId val="{00000000-2ACB-4E48-88FE-3238F5D3F297}"/>
            </c:ext>
          </c:extLst>
        </c:ser>
        <c:ser>
          <c:idx val="1"/>
          <c:order val="1"/>
          <c:tx>
            <c:strRef>
              <c:f>Sheet1!$C$1</c:f>
              <c:strCache>
                <c:ptCount val="1"/>
                <c:pt idx="0">
                  <c:v>Jun '17 - Sep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Sheet1!$C$2:$C$5</c:f>
              <c:numCache>
                <c:formatCode>0%</c:formatCode>
                <c:ptCount val="4"/>
                <c:pt idx="0">
                  <c:v>0.83</c:v>
                </c:pt>
                <c:pt idx="1">
                  <c:v>0.74</c:v>
                </c:pt>
                <c:pt idx="2">
                  <c:v>0.8</c:v>
                </c:pt>
                <c:pt idx="3">
                  <c:v>0.91</c:v>
                </c:pt>
              </c:numCache>
            </c:numRef>
          </c:val>
          <c:extLst>
            <c:ext xmlns:c16="http://schemas.microsoft.com/office/drawing/2014/chart" uri="{C3380CC4-5D6E-409C-BE32-E72D297353CC}">
              <c16:uniqueId val="{00000001-2ACB-4E48-88FE-3238F5D3F297}"/>
            </c:ext>
          </c:extLst>
        </c:ser>
        <c:ser>
          <c:idx val="2"/>
          <c:order val="2"/>
          <c:tx>
            <c:strRef>
              <c:f>Sheet1!$D$1</c:f>
              <c:strCache>
                <c:ptCount val="1"/>
                <c:pt idx="0">
                  <c:v>Oct '17 - Dec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Sheet1!$D$2:$D$5</c:f>
              <c:numCache>
                <c:formatCode>0%</c:formatCode>
                <c:ptCount val="4"/>
                <c:pt idx="0">
                  <c:v>0.84333333333333327</c:v>
                </c:pt>
                <c:pt idx="1">
                  <c:v>0.75</c:v>
                </c:pt>
                <c:pt idx="2">
                  <c:v>0.81</c:v>
                </c:pt>
                <c:pt idx="3">
                  <c:v>0.91</c:v>
                </c:pt>
              </c:numCache>
            </c:numRef>
          </c:val>
          <c:extLst>
            <c:ext xmlns:c16="http://schemas.microsoft.com/office/drawing/2014/chart" uri="{C3380CC4-5D6E-409C-BE32-E72D297353CC}">
              <c16:uniqueId val="{00000002-2ACB-4E48-88FE-3238F5D3F297}"/>
            </c:ext>
          </c:extLst>
        </c:ser>
        <c:dLbls>
          <c:showLegendKey val="0"/>
          <c:showVal val="0"/>
          <c:showCatName val="0"/>
          <c:showSerName val="0"/>
          <c:showPercent val="0"/>
          <c:showBubbleSize val="0"/>
        </c:dLbls>
        <c:gapWidth val="100"/>
        <c:overlap val="-27"/>
        <c:axId val="403884376"/>
        <c:axId val="403867120"/>
      </c:barChart>
      <c:catAx>
        <c:axId val="403884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03867120"/>
        <c:crosses val="autoZero"/>
        <c:auto val="1"/>
        <c:lblAlgn val="ctr"/>
        <c:lblOffset val="100"/>
        <c:noMultiLvlLbl val="0"/>
      </c:catAx>
      <c:valAx>
        <c:axId val="403867120"/>
        <c:scaling>
          <c:orientation val="minMax"/>
          <c:max val="1"/>
          <c:min val="0"/>
        </c:scaling>
        <c:delete val="1"/>
        <c:axPos val="l"/>
        <c:numFmt formatCode="0%" sourceLinked="1"/>
        <c:majorTickMark val="none"/>
        <c:minorTickMark val="none"/>
        <c:tickLblPos val="nextTo"/>
        <c:crossAx val="403884376"/>
        <c:crosses val="autoZero"/>
        <c:crossBetween val="between"/>
      </c:valAx>
      <c:spPr>
        <a:noFill/>
        <a:ln>
          <a:noFill/>
        </a:ln>
        <a:effectLst/>
      </c:spPr>
    </c:plotArea>
    <c:legend>
      <c:legendPos val="b"/>
      <c:layout>
        <c:manualLayout>
          <c:xMode val="edge"/>
          <c:yMode val="edge"/>
          <c:x val="2.9629767593142977E-2"/>
          <c:y val="0.92381833794181756"/>
          <c:w val="0.94815824135688676"/>
          <c:h val="5.712505575512145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u="sng" dirty="0">
                <a:solidFill>
                  <a:schemeClr val="tx1"/>
                </a:solidFill>
              </a:rPr>
              <a:t>Ad-Supported TV “Average Monthly Time Spent”</a:t>
            </a:r>
            <a:endParaRPr lang="en-US" b="0" u="sng" baseline="0" dirty="0">
              <a:solidFill>
                <a:schemeClr val="tx1"/>
              </a:solidFill>
            </a:endParaRPr>
          </a:p>
          <a:p>
            <a:pPr>
              <a:defRPr/>
            </a:pPr>
            <a:r>
              <a:rPr lang="en-US" sz="1400" baseline="0" dirty="0">
                <a:solidFill>
                  <a:schemeClr val="tx1"/>
                </a:solidFill>
              </a:rPr>
              <a:t>Households – Primetime (</a:t>
            </a:r>
            <a:r>
              <a:rPr lang="en-US" sz="1400" baseline="0" dirty="0" err="1">
                <a:solidFill>
                  <a:schemeClr val="tx1"/>
                </a:solidFill>
              </a:rPr>
              <a:t>Hrs:Mins</a:t>
            </a:r>
            <a:r>
              <a:rPr lang="en-US" sz="1400" baseline="0" dirty="0">
                <a:solidFill>
                  <a:schemeClr val="tx1"/>
                </a:solidFill>
              </a:rPr>
              <a:t>)</a:t>
            </a:r>
            <a:endParaRPr lang="en-US" sz="20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068449524594734E-2"/>
          <c:y val="0.13766124029463994"/>
          <c:w val="0.96786310095081052"/>
          <c:h val="0.74192109544149198"/>
        </c:manualLayout>
      </c:layout>
      <c:barChart>
        <c:barDir val="col"/>
        <c:grouping val="clustered"/>
        <c:varyColors val="0"/>
        <c:ser>
          <c:idx val="0"/>
          <c:order val="0"/>
          <c:tx>
            <c:strRef>
              <c:f>Sheet1!$B$1</c:f>
              <c:strCache>
                <c:ptCount val="1"/>
                <c:pt idx="0">
                  <c:v>Ad-Supported TV</c:v>
                </c:pt>
              </c:strCache>
            </c:strRef>
          </c:tx>
          <c:spPr>
            <a:solidFill>
              <a:srgbClr val="3682B4"/>
            </a:solidFill>
            <a:ln>
              <a:noFill/>
            </a:ln>
            <a:effectLst/>
          </c:spPr>
          <c:invertIfNegative val="0"/>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#,###,###,###,##0;[Red]\(#,###,###,###,##0\)</c:formatCode>
                <c:ptCount val="12"/>
                <c:pt idx="0">
                  <c:v>3475.3769285008093</c:v>
                </c:pt>
                <c:pt idx="1">
                  <c:v>3036.7240060586087</c:v>
                </c:pt>
                <c:pt idx="2">
                  <c:v>3255.9540327921522</c:v>
                </c:pt>
                <c:pt idx="3">
                  <c:v>3102.8661518105187</c:v>
                </c:pt>
                <c:pt idx="4">
                  <c:v>3097.3206543617698</c:v>
                </c:pt>
                <c:pt idx="5">
                  <c:v>2803.0848007176564</c:v>
                </c:pt>
                <c:pt idx="6">
                  <c:v>2805.1637385214276</c:v>
                </c:pt>
                <c:pt idx="7">
                  <c:v>2943.7473094727143</c:v>
                </c:pt>
                <c:pt idx="8">
                  <c:v>2965.8793001702138</c:v>
                </c:pt>
                <c:pt idx="9">
                  <c:v>3396.878407983168</c:v>
                </c:pt>
                <c:pt idx="10">
                  <c:v>3220.2482812128187</c:v>
                </c:pt>
                <c:pt idx="11">
                  <c:v>3131.6788770962899</c:v>
                </c:pt>
              </c:numCache>
            </c:numRef>
          </c:val>
          <c:extLst>
            <c:ext xmlns:c16="http://schemas.microsoft.com/office/drawing/2014/chart" uri="{C3380CC4-5D6E-409C-BE32-E72D297353CC}">
              <c16:uniqueId val="{00000000-DEF7-44B9-BCEA-CE49724F7673}"/>
            </c:ext>
          </c:extLst>
        </c:ser>
        <c:dLbls>
          <c:showLegendKey val="0"/>
          <c:showVal val="0"/>
          <c:showCatName val="0"/>
          <c:showSerName val="0"/>
          <c:showPercent val="0"/>
          <c:showBubbleSize val="0"/>
        </c:dLbls>
        <c:gapWidth val="219"/>
        <c:overlap val="-27"/>
        <c:axId val="404179784"/>
        <c:axId val="390599480"/>
      </c:barChart>
      <c:catAx>
        <c:axId val="404179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90599480"/>
        <c:crosses val="autoZero"/>
        <c:auto val="1"/>
        <c:lblAlgn val="ctr"/>
        <c:lblOffset val="100"/>
        <c:noMultiLvlLbl val="1"/>
      </c:catAx>
      <c:valAx>
        <c:axId val="390599480"/>
        <c:scaling>
          <c:orientation val="minMax"/>
          <c:min val="0"/>
        </c:scaling>
        <c:delete val="1"/>
        <c:axPos val="l"/>
        <c:numFmt formatCode="#,###,###,###,##0;[Red]\(#,###,###,###,##0\)" sourceLinked="1"/>
        <c:majorTickMark val="none"/>
        <c:minorTickMark val="none"/>
        <c:tickLblPos val="nextTo"/>
        <c:crossAx val="404179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tx1"/>
                </a:solidFill>
              </a:rPr>
              <a:t>Destination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3682B4"/>
              </a:solidFill>
              <a:ln w="19050">
                <a:solidFill>
                  <a:schemeClr val="lt1"/>
                </a:solidFill>
              </a:ln>
              <a:effectLst/>
            </c:spPr>
            <c:extLst>
              <c:ext xmlns:c16="http://schemas.microsoft.com/office/drawing/2014/chart" uri="{C3380CC4-5D6E-409C-BE32-E72D297353CC}">
                <c16:uniqueId val="{00000001-0027-47B8-B47A-AC408DC4704B}"/>
              </c:ext>
            </c:extLst>
          </c:dPt>
          <c:dPt>
            <c:idx val="1"/>
            <c:bubble3D val="0"/>
            <c:spPr>
              <a:solidFill>
                <a:srgbClr val="50C8A0"/>
              </a:solidFill>
              <a:ln w="19050">
                <a:solidFill>
                  <a:schemeClr val="lt1"/>
                </a:solidFill>
              </a:ln>
              <a:effectLst/>
            </c:spPr>
            <c:extLst>
              <c:ext xmlns:c16="http://schemas.microsoft.com/office/drawing/2014/chart" uri="{C3380CC4-5D6E-409C-BE32-E72D297353CC}">
                <c16:uniqueId val="{00000003-0027-47B8-B47A-AC408DC4704B}"/>
              </c:ext>
            </c:extLst>
          </c:dPt>
          <c:dLbls>
            <c:dLbl>
              <c:idx val="0"/>
              <c:layout>
                <c:manualLayout>
                  <c:x val="-0.26530612244897966"/>
                  <c:y val="-0.2235280411377149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802721088435376"/>
                      <c:h val="0.19770408163265307"/>
                    </c:manualLayout>
                  </c15:layout>
                </c:ext>
                <c:ext xmlns:c16="http://schemas.microsoft.com/office/drawing/2014/chart" uri="{C3380CC4-5D6E-409C-BE32-E72D297353CC}">
                  <c16:uniqueId val="{00000001-0027-47B8-B47A-AC408DC4704B}"/>
                </c:ext>
              </c:extLst>
            </c:dLbl>
            <c:dLbl>
              <c:idx val="1"/>
              <c:layout>
                <c:manualLayout>
                  <c:x val="-0.10289865552520221"/>
                  <c:y val="8.674815201671219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911904761904762"/>
                      <c:h val="0.22859713964325884"/>
                    </c:manualLayout>
                  </c15:layout>
                </c:ext>
                <c:ext xmlns:c16="http://schemas.microsoft.com/office/drawing/2014/chart" uri="{C3380CC4-5D6E-409C-BE32-E72D297353CC}">
                  <c16:uniqueId val="{00000003-0027-47B8-B47A-AC408DC4704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Go Away</c:v>
                </c:pt>
                <c:pt idx="1">
                  <c:v>Stay At Home</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4-0027-47B8-B47A-AC408DC4704B}"/>
            </c:ext>
          </c:extLst>
        </c:ser>
        <c:dLbls>
          <c:showLegendKey val="0"/>
          <c:showVal val="0"/>
          <c:showCatName val="0"/>
          <c:showSerName val="0"/>
          <c:showPercent val="0"/>
          <c:showBubbleSize val="0"/>
          <c:showLeaderLines val="1"/>
        </c:dLbls>
        <c:firstSliceAng val="34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u="sng" dirty="0">
                <a:solidFill>
                  <a:schemeClr val="tx1"/>
                </a:solidFill>
              </a:rPr>
              <a:t>Ad-Supported</a:t>
            </a:r>
            <a:r>
              <a:rPr lang="en-US" b="0" u="sng" baseline="0" dirty="0">
                <a:solidFill>
                  <a:schemeClr val="tx1"/>
                </a:solidFill>
              </a:rPr>
              <a:t> TV “</a:t>
            </a:r>
            <a:r>
              <a:rPr lang="en-US" b="0" u="sng" dirty="0">
                <a:solidFill>
                  <a:schemeClr val="tx1"/>
                </a:solidFill>
              </a:rPr>
              <a:t>Average</a:t>
            </a:r>
            <a:r>
              <a:rPr lang="en-US" b="0" u="sng" baseline="0" dirty="0">
                <a:solidFill>
                  <a:schemeClr val="tx1"/>
                </a:solidFill>
              </a:rPr>
              <a:t> Monthly Time Spent”</a:t>
            </a:r>
          </a:p>
          <a:p>
            <a:pPr>
              <a:defRPr/>
            </a:pPr>
            <a:r>
              <a:rPr lang="en-US" sz="1400" baseline="0" dirty="0">
                <a:solidFill>
                  <a:schemeClr val="tx1"/>
                </a:solidFill>
              </a:rPr>
              <a:t>Based on Monthly “Primetime” Average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326917070948133E-2"/>
          <c:y val="0.25365839863095324"/>
          <c:w val="0.92067308292905192"/>
          <c:h val="0.7463416013690467"/>
        </c:manualLayout>
      </c:layout>
      <c:barChart>
        <c:barDir val="bar"/>
        <c:grouping val="clustered"/>
        <c:varyColors val="0"/>
        <c:ser>
          <c:idx val="0"/>
          <c:order val="0"/>
          <c:tx>
            <c:strRef>
              <c:f>Sheet1!$B$1</c:f>
              <c:strCache>
                <c:ptCount val="1"/>
                <c:pt idx="0">
                  <c:v>Jan '17 - May '17</c:v>
                </c:pt>
              </c:strCache>
            </c:strRef>
          </c:tx>
          <c:spPr>
            <a:solidFill>
              <a:srgbClr val="3682B4"/>
            </a:solidFill>
            <a:ln>
              <a:noFill/>
            </a:ln>
            <a:effectLst/>
          </c:spPr>
          <c:invertIfNegative val="0"/>
          <c:cat>
            <c:strRef>
              <c:f>Sheet1!$A$2:$A$5</c:f>
              <c:strCache>
                <c:ptCount val="4"/>
                <c:pt idx="0">
                  <c:v>P13-17</c:v>
                </c:pt>
                <c:pt idx="1">
                  <c:v>P18-24</c:v>
                </c:pt>
                <c:pt idx="2">
                  <c:v>P25-34</c:v>
                </c:pt>
                <c:pt idx="3">
                  <c:v>P35-49</c:v>
                </c:pt>
              </c:strCache>
            </c:strRef>
          </c:cat>
          <c:val>
            <c:numRef>
              <c:f>Sheet1!$B$2:$B$5</c:f>
              <c:numCache>
                <c:formatCode>_(* #,##0_);_(* \(#,##0\);_(* "-"??_);_(@_)</c:formatCode>
                <c:ptCount val="4"/>
                <c:pt idx="0" formatCode="#,###,###,###,##0;[Red]\(#,###,###,###,##0\)">
                  <c:v>647.10893757953522</c:v>
                </c:pt>
                <c:pt idx="1">
                  <c:v>737</c:v>
                </c:pt>
                <c:pt idx="2">
                  <c:v>1220</c:v>
                </c:pt>
                <c:pt idx="3">
                  <c:v>1717</c:v>
                </c:pt>
              </c:numCache>
            </c:numRef>
          </c:val>
          <c:extLst>
            <c:ext xmlns:c16="http://schemas.microsoft.com/office/drawing/2014/chart" uri="{C3380CC4-5D6E-409C-BE32-E72D297353CC}">
              <c16:uniqueId val="{00000000-0788-4062-88E3-CB8D6C73EF43}"/>
            </c:ext>
          </c:extLst>
        </c:ser>
        <c:ser>
          <c:idx val="1"/>
          <c:order val="1"/>
          <c:tx>
            <c:strRef>
              <c:f>Sheet1!$C$1</c:f>
              <c:strCache>
                <c:ptCount val="1"/>
                <c:pt idx="0">
                  <c:v>Jun '17 - Sep '17</c:v>
                </c:pt>
              </c:strCache>
            </c:strRef>
          </c:tx>
          <c:spPr>
            <a:solidFill>
              <a:srgbClr val="50C8A0"/>
            </a:solidFill>
            <a:ln>
              <a:noFill/>
            </a:ln>
            <a:effectLst/>
          </c:spPr>
          <c:invertIfNegative val="0"/>
          <c:cat>
            <c:strRef>
              <c:f>Sheet1!$A$2:$A$5</c:f>
              <c:strCache>
                <c:ptCount val="4"/>
                <c:pt idx="0">
                  <c:v>P13-17</c:v>
                </c:pt>
                <c:pt idx="1">
                  <c:v>P18-24</c:v>
                </c:pt>
                <c:pt idx="2">
                  <c:v>P25-34</c:v>
                </c:pt>
                <c:pt idx="3">
                  <c:v>P35-49</c:v>
                </c:pt>
              </c:strCache>
            </c:strRef>
          </c:cat>
          <c:val>
            <c:numRef>
              <c:f>Sheet1!$C$2:$C$5</c:f>
              <c:numCache>
                <c:formatCode>#,###,###,###,##0;[Red]\(#,###,###,###,##0\)</c:formatCode>
                <c:ptCount val="4"/>
                <c:pt idx="0">
                  <c:v>556.3973166529895</c:v>
                </c:pt>
                <c:pt idx="1">
                  <c:v>661</c:v>
                </c:pt>
                <c:pt idx="2">
                  <c:v>1045</c:v>
                </c:pt>
                <c:pt idx="3">
                  <c:v>1481</c:v>
                </c:pt>
              </c:numCache>
            </c:numRef>
          </c:val>
          <c:extLst>
            <c:ext xmlns:c16="http://schemas.microsoft.com/office/drawing/2014/chart" uri="{C3380CC4-5D6E-409C-BE32-E72D297353CC}">
              <c16:uniqueId val="{00000001-0788-4062-88E3-CB8D6C73EF43}"/>
            </c:ext>
          </c:extLst>
        </c:ser>
        <c:ser>
          <c:idx val="2"/>
          <c:order val="2"/>
          <c:tx>
            <c:strRef>
              <c:f>Sheet1!$D$1</c:f>
              <c:strCache>
                <c:ptCount val="1"/>
                <c:pt idx="0">
                  <c:v>Oct '17 - Dec '17</c:v>
                </c:pt>
              </c:strCache>
            </c:strRef>
          </c:tx>
          <c:spPr>
            <a:solidFill>
              <a:srgbClr val="FAB982"/>
            </a:solidFill>
            <a:ln>
              <a:noFill/>
            </a:ln>
            <a:effectLst/>
          </c:spPr>
          <c:invertIfNegative val="0"/>
          <c:cat>
            <c:strRef>
              <c:f>Sheet1!$A$2:$A$5</c:f>
              <c:strCache>
                <c:ptCount val="4"/>
                <c:pt idx="0">
                  <c:v>P13-17</c:v>
                </c:pt>
                <c:pt idx="1">
                  <c:v>P18-24</c:v>
                </c:pt>
                <c:pt idx="2">
                  <c:v>P25-34</c:v>
                </c:pt>
                <c:pt idx="3">
                  <c:v>P35-49</c:v>
                </c:pt>
              </c:strCache>
            </c:strRef>
          </c:cat>
          <c:val>
            <c:numRef>
              <c:f>Sheet1!$D$2:$D$5</c:f>
              <c:numCache>
                <c:formatCode>#,###,###,###,##0;[Red]\(#,###,###,###,##0\)</c:formatCode>
                <c:ptCount val="4"/>
                <c:pt idx="0">
                  <c:v>611</c:v>
                </c:pt>
                <c:pt idx="1">
                  <c:v>731</c:v>
                </c:pt>
                <c:pt idx="2">
                  <c:v>1197</c:v>
                </c:pt>
                <c:pt idx="3">
                  <c:v>1718</c:v>
                </c:pt>
              </c:numCache>
            </c:numRef>
          </c:val>
          <c:extLst>
            <c:ext xmlns:c16="http://schemas.microsoft.com/office/drawing/2014/chart" uri="{C3380CC4-5D6E-409C-BE32-E72D297353CC}">
              <c16:uniqueId val="{00000003-0788-4062-88E3-CB8D6C73EF43}"/>
            </c:ext>
          </c:extLst>
        </c:ser>
        <c:dLbls>
          <c:showLegendKey val="0"/>
          <c:showVal val="0"/>
          <c:showCatName val="0"/>
          <c:showSerName val="0"/>
          <c:showPercent val="0"/>
          <c:showBubbleSize val="0"/>
        </c:dLbls>
        <c:gapWidth val="219"/>
        <c:axId val="390600656"/>
        <c:axId val="390601048"/>
      </c:barChart>
      <c:catAx>
        <c:axId val="39060065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90601048"/>
        <c:crosses val="autoZero"/>
        <c:auto val="1"/>
        <c:lblAlgn val="ctr"/>
        <c:lblOffset val="100"/>
        <c:noMultiLvlLbl val="0"/>
      </c:catAx>
      <c:valAx>
        <c:axId val="390601048"/>
        <c:scaling>
          <c:orientation val="minMax"/>
        </c:scaling>
        <c:delete val="1"/>
        <c:axPos val="t"/>
        <c:numFmt formatCode="#,###,###,###,##0;[Red]\(#,###,###,###,##0\)" sourceLinked="1"/>
        <c:majorTickMark val="none"/>
        <c:minorTickMark val="none"/>
        <c:tickLblPos val="nextTo"/>
        <c:crossAx val="390600656"/>
        <c:crosses val="autoZero"/>
        <c:crossBetween val="between"/>
      </c:valAx>
      <c:spPr>
        <a:noFill/>
        <a:ln>
          <a:noFill/>
        </a:ln>
        <a:effectLst/>
      </c:spPr>
    </c:plotArea>
    <c:legend>
      <c:legendPos val="b"/>
      <c:layout>
        <c:manualLayout>
          <c:xMode val="edge"/>
          <c:yMode val="edge"/>
          <c:x val="5.798757889252128E-4"/>
          <c:y val="0.14447249125382391"/>
          <c:w val="0.99942012421107473"/>
          <c:h val="7.9865007008779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u="sng" baseline="0" dirty="0">
                <a:solidFill>
                  <a:schemeClr val="tx1"/>
                </a:solidFill>
              </a:rPr>
              <a:t>% of Ad-Supported TV Primetime Viewing Watched “Live” </a:t>
            </a:r>
          </a:p>
          <a:p>
            <a:pPr>
              <a:defRPr/>
            </a:pPr>
            <a:r>
              <a:rPr lang="en-US" sz="1400" baseline="0" dirty="0">
                <a:solidFill>
                  <a:schemeClr val="tx1"/>
                </a:solidFill>
              </a:rPr>
              <a:t>Households</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4239159307066376"/>
          <c:w val="0.96652869726463531"/>
          <c:h val="0.74254165188763044"/>
        </c:manualLayout>
      </c:layout>
      <c:barChart>
        <c:barDir val="col"/>
        <c:grouping val="clustered"/>
        <c:varyColors val="0"/>
        <c:ser>
          <c:idx val="0"/>
          <c:order val="0"/>
          <c:tx>
            <c:strRef>
              <c:f>Sheet1!$B$1</c:f>
              <c:strCache>
                <c:ptCount val="1"/>
                <c:pt idx="0">
                  <c:v>Household</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 '17</c:v>
                </c:pt>
                <c:pt idx="1">
                  <c:v>Feb '17</c:v>
                </c:pt>
                <c:pt idx="2">
                  <c:v>Mar '17</c:v>
                </c:pt>
                <c:pt idx="3">
                  <c:v>Apr '17</c:v>
                </c:pt>
                <c:pt idx="4">
                  <c:v>May '17</c:v>
                </c:pt>
                <c:pt idx="5">
                  <c:v>Jun '17</c:v>
                </c:pt>
                <c:pt idx="6">
                  <c:v>Jul '17</c:v>
                </c:pt>
                <c:pt idx="7">
                  <c:v>Aug '17</c:v>
                </c:pt>
                <c:pt idx="8">
                  <c:v>Sep '17</c:v>
                </c:pt>
                <c:pt idx="9">
                  <c:v>Oct '17</c:v>
                </c:pt>
                <c:pt idx="10">
                  <c:v>Nov '17</c:v>
                </c:pt>
                <c:pt idx="11">
                  <c:v>Dec '17</c:v>
                </c:pt>
              </c:strCache>
            </c:strRef>
          </c:cat>
          <c:val>
            <c:numRef>
              <c:f>Sheet1!$B$2:$B$13</c:f>
              <c:numCache>
                <c:formatCode>0%</c:formatCode>
                <c:ptCount val="12"/>
                <c:pt idx="0">
                  <c:v>0.82</c:v>
                </c:pt>
                <c:pt idx="1">
                  <c:v>0.8</c:v>
                </c:pt>
                <c:pt idx="2">
                  <c:v>0.8</c:v>
                </c:pt>
                <c:pt idx="3">
                  <c:v>0.81</c:v>
                </c:pt>
                <c:pt idx="4">
                  <c:v>0.81</c:v>
                </c:pt>
                <c:pt idx="5">
                  <c:v>0.84</c:v>
                </c:pt>
                <c:pt idx="6">
                  <c:v>0.84</c:v>
                </c:pt>
                <c:pt idx="7">
                  <c:v>0.83</c:v>
                </c:pt>
                <c:pt idx="8">
                  <c:v>0.83</c:v>
                </c:pt>
                <c:pt idx="9">
                  <c:v>0.8</c:v>
                </c:pt>
                <c:pt idx="10">
                  <c:v>0.8</c:v>
                </c:pt>
                <c:pt idx="11">
                  <c:v>0.83</c:v>
                </c:pt>
              </c:numCache>
            </c:numRef>
          </c:val>
          <c:extLst>
            <c:ext xmlns:c16="http://schemas.microsoft.com/office/drawing/2014/chart" uri="{C3380CC4-5D6E-409C-BE32-E72D297353CC}">
              <c16:uniqueId val="{00000000-2ACB-4E48-88FE-3238F5D3F297}"/>
            </c:ext>
          </c:extLst>
        </c:ser>
        <c:dLbls>
          <c:showLegendKey val="0"/>
          <c:showVal val="0"/>
          <c:showCatName val="0"/>
          <c:showSerName val="0"/>
          <c:showPercent val="0"/>
          <c:showBubbleSize val="0"/>
        </c:dLbls>
        <c:gapWidth val="100"/>
        <c:overlap val="-27"/>
        <c:axId val="387005224"/>
        <c:axId val="387005616"/>
      </c:barChart>
      <c:catAx>
        <c:axId val="387005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87005616"/>
        <c:crosses val="autoZero"/>
        <c:auto val="1"/>
        <c:lblAlgn val="ctr"/>
        <c:lblOffset val="100"/>
        <c:noMultiLvlLbl val="0"/>
      </c:catAx>
      <c:valAx>
        <c:axId val="387005616"/>
        <c:scaling>
          <c:orientation val="minMax"/>
          <c:max val="1"/>
          <c:min val="0"/>
        </c:scaling>
        <c:delete val="1"/>
        <c:axPos val="l"/>
        <c:numFmt formatCode="0%" sourceLinked="1"/>
        <c:majorTickMark val="none"/>
        <c:minorTickMark val="none"/>
        <c:tickLblPos val="nextTo"/>
        <c:crossAx val="387005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u="sng" baseline="0" dirty="0">
                <a:solidFill>
                  <a:schemeClr val="tx1"/>
                </a:solidFill>
                <a:effectLst/>
              </a:rPr>
              <a:t>% of Ad-Supported TV Primetime Viewing Watched “Live”</a:t>
            </a:r>
            <a:endParaRPr lang="en-US" sz="1800" b="0" u="sng" dirty="0">
              <a:solidFill>
                <a:schemeClr val="tx1"/>
              </a:solidFill>
              <a:effectLst/>
            </a:endParaRPr>
          </a:p>
          <a:p>
            <a:pPr>
              <a:defRPr/>
            </a:pPr>
            <a:r>
              <a:rPr lang="en-US" sz="1400" b="0" i="0" baseline="0" dirty="0">
                <a:solidFill>
                  <a:schemeClr val="tx1"/>
                </a:solidFill>
                <a:effectLst/>
              </a:rPr>
              <a:t>Based on Monthly Average</a:t>
            </a:r>
            <a:endParaRPr lang="en-US" sz="1600" b="0" dirty="0">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605919321175098E-2"/>
          <c:y val="0.1366201001104082"/>
          <c:w val="0.96652869726463531"/>
          <c:h val="0.7050269476459694"/>
        </c:manualLayout>
      </c:layout>
      <c:barChart>
        <c:barDir val="col"/>
        <c:grouping val="clustered"/>
        <c:varyColors val="0"/>
        <c:ser>
          <c:idx val="0"/>
          <c:order val="0"/>
          <c:tx>
            <c:strRef>
              <c:f>Sheet1!$B$1</c:f>
              <c:strCache>
                <c:ptCount val="1"/>
                <c:pt idx="0">
                  <c:v>Jan '17 - May '17</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Sheet1!$B$2:$B$5</c:f>
              <c:numCache>
                <c:formatCode>0%</c:formatCode>
                <c:ptCount val="4"/>
                <c:pt idx="0">
                  <c:v>0.82041567916616975</c:v>
                </c:pt>
                <c:pt idx="1">
                  <c:v>0.81682645360553308</c:v>
                </c:pt>
                <c:pt idx="2">
                  <c:v>0.75399999999999989</c:v>
                </c:pt>
                <c:pt idx="3">
                  <c:v>0.75399999999999989</c:v>
                </c:pt>
              </c:numCache>
            </c:numRef>
          </c:val>
          <c:extLst>
            <c:ext xmlns:c16="http://schemas.microsoft.com/office/drawing/2014/chart" uri="{C3380CC4-5D6E-409C-BE32-E72D297353CC}">
              <c16:uniqueId val="{00000000-2ACB-4E48-88FE-3238F5D3F297}"/>
            </c:ext>
          </c:extLst>
        </c:ser>
        <c:ser>
          <c:idx val="1"/>
          <c:order val="1"/>
          <c:tx>
            <c:strRef>
              <c:f>Sheet1!$C$1</c:f>
              <c:strCache>
                <c:ptCount val="1"/>
                <c:pt idx="0">
                  <c:v>Jun '17 - Sep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Sheet1!$C$2:$C$5</c:f>
              <c:numCache>
                <c:formatCode>0%</c:formatCode>
                <c:ptCount val="4"/>
                <c:pt idx="0">
                  <c:v>0.82477567743917268</c:v>
                </c:pt>
                <c:pt idx="1">
                  <c:v>0.82116750236883951</c:v>
                </c:pt>
                <c:pt idx="2">
                  <c:v>0.77750000000000008</c:v>
                </c:pt>
                <c:pt idx="3">
                  <c:v>0.78500000000000003</c:v>
                </c:pt>
              </c:numCache>
            </c:numRef>
          </c:val>
          <c:extLst>
            <c:ext xmlns:c16="http://schemas.microsoft.com/office/drawing/2014/chart" uri="{C3380CC4-5D6E-409C-BE32-E72D297353CC}">
              <c16:uniqueId val="{00000001-2ACB-4E48-88FE-3238F5D3F297}"/>
            </c:ext>
          </c:extLst>
        </c:ser>
        <c:ser>
          <c:idx val="2"/>
          <c:order val="2"/>
          <c:tx>
            <c:strRef>
              <c:f>Sheet1!$D$1</c:f>
              <c:strCache>
                <c:ptCount val="1"/>
                <c:pt idx="0">
                  <c:v>Oct '17 - Dec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P13-17</c:v>
                </c:pt>
                <c:pt idx="1">
                  <c:v>P18-24</c:v>
                </c:pt>
                <c:pt idx="2">
                  <c:v>P25-34</c:v>
                </c:pt>
                <c:pt idx="3">
                  <c:v>P35-49</c:v>
                </c:pt>
              </c:strCache>
            </c:strRef>
          </c:cat>
          <c:val>
            <c:numRef>
              <c:f>Sheet1!$D$2:$D$5</c:f>
              <c:numCache>
                <c:formatCode>0%</c:formatCode>
                <c:ptCount val="4"/>
                <c:pt idx="0">
                  <c:v>0.81461733266468139</c:v>
                </c:pt>
                <c:pt idx="1">
                  <c:v>0.82222189051024108</c:v>
                </c:pt>
                <c:pt idx="2">
                  <c:v>0.7533333333333333</c:v>
                </c:pt>
                <c:pt idx="3">
                  <c:v>0.75666666666666671</c:v>
                </c:pt>
              </c:numCache>
            </c:numRef>
          </c:val>
          <c:extLst>
            <c:ext xmlns:c16="http://schemas.microsoft.com/office/drawing/2014/chart" uri="{C3380CC4-5D6E-409C-BE32-E72D297353CC}">
              <c16:uniqueId val="{00000002-2ACB-4E48-88FE-3238F5D3F297}"/>
            </c:ext>
          </c:extLst>
        </c:ser>
        <c:dLbls>
          <c:showLegendKey val="0"/>
          <c:showVal val="0"/>
          <c:showCatName val="0"/>
          <c:showSerName val="0"/>
          <c:showPercent val="0"/>
          <c:showBubbleSize val="0"/>
        </c:dLbls>
        <c:gapWidth val="100"/>
        <c:overlap val="-27"/>
        <c:axId val="403620000"/>
        <c:axId val="403620392"/>
      </c:barChart>
      <c:catAx>
        <c:axId val="4036200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03620392"/>
        <c:crosses val="autoZero"/>
        <c:auto val="1"/>
        <c:lblAlgn val="ctr"/>
        <c:lblOffset val="100"/>
        <c:noMultiLvlLbl val="0"/>
      </c:catAx>
      <c:valAx>
        <c:axId val="403620392"/>
        <c:scaling>
          <c:orientation val="minMax"/>
          <c:max val="1"/>
          <c:min val="0"/>
        </c:scaling>
        <c:delete val="1"/>
        <c:axPos val="l"/>
        <c:numFmt formatCode="0%" sourceLinked="1"/>
        <c:majorTickMark val="none"/>
        <c:minorTickMark val="none"/>
        <c:tickLblPos val="nextTo"/>
        <c:crossAx val="403620000"/>
        <c:crosses val="autoZero"/>
        <c:crossBetween val="between"/>
      </c:valAx>
      <c:spPr>
        <a:noFill/>
        <a:ln>
          <a:noFill/>
        </a:ln>
        <a:effectLst/>
      </c:spPr>
    </c:plotArea>
    <c:legend>
      <c:legendPos val="b"/>
      <c:layout>
        <c:manualLayout>
          <c:xMode val="edge"/>
          <c:yMode val="edge"/>
          <c:x val="2.9629767593142977E-2"/>
          <c:y val="0.92381833794181756"/>
          <c:w val="0.94815824135688676"/>
          <c:h val="5.712505575512145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r>
              <a:rPr lang="en-US" sz="1600" b="1" u="sng" dirty="0">
                <a:solidFill>
                  <a:schemeClr val="tx1"/>
                </a:solidFill>
              </a:rPr>
              <a:t>TV Content Types Viewed on Netflix,</a:t>
            </a:r>
            <a:r>
              <a:rPr lang="en-US" sz="1600" b="1" u="sng" baseline="0" dirty="0">
                <a:solidFill>
                  <a:schemeClr val="tx1"/>
                </a:solidFill>
              </a:rPr>
              <a:t> Hulu &amp; Amazon Prime Video</a:t>
            </a:r>
            <a:endParaRPr lang="en-US" sz="1600" b="1" u="sng" dirty="0">
              <a:solidFill>
                <a:schemeClr val="tx1"/>
              </a:solidFill>
            </a:endParaRPr>
          </a:p>
        </c:rich>
      </c:tx>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Network TV Series: Prior Seasons</c:v>
                </c:pt>
              </c:strCache>
            </c:strRef>
          </c:tx>
          <c:spPr>
            <a:solidFill>
              <a:srgbClr val="5383B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Sheet1!$B$2:$B$4</c:f>
              <c:numCache>
                <c:formatCode>0%</c:formatCode>
                <c:ptCount val="3"/>
                <c:pt idx="0">
                  <c:v>0.74</c:v>
                </c:pt>
                <c:pt idx="1">
                  <c:v>0.73</c:v>
                </c:pt>
                <c:pt idx="2">
                  <c:v>0.56999999999999995</c:v>
                </c:pt>
              </c:numCache>
            </c:numRef>
          </c:val>
          <c:extLst>
            <c:ext xmlns:c16="http://schemas.microsoft.com/office/drawing/2014/chart" uri="{C3380CC4-5D6E-409C-BE32-E72D297353CC}">
              <c16:uniqueId val="{00000000-9A89-4088-A0E5-13F54652A687}"/>
            </c:ext>
          </c:extLst>
        </c:ser>
        <c:ser>
          <c:idx val="1"/>
          <c:order val="1"/>
          <c:tx>
            <c:strRef>
              <c:f>Sheet1!$C$1</c:f>
              <c:strCache>
                <c:ptCount val="1"/>
                <c:pt idx="0">
                  <c:v>Network TV Series: Current Season</c:v>
                </c:pt>
              </c:strCache>
            </c:strRef>
          </c:tx>
          <c:spPr>
            <a:solidFill>
              <a:srgbClr val="50C8A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Sheet1!$C$2:$C$4</c:f>
              <c:numCache>
                <c:formatCode>0%</c:formatCode>
                <c:ptCount val="3"/>
                <c:pt idx="0">
                  <c:v>0.49</c:v>
                </c:pt>
                <c:pt idx="1">
                  <c:v>0.74</c:v>
                </c:pt>
                <c:pt idx="2">
                  <c:v>0.4</c:v>
                </c:pt>
              </c:numCache>
            </c:numRef>
          </c:val>
          <c:extLst>
            <c:ext xmlns:c16="http://schemas.microsoft.com/office/drawing/2014/chart" uri="{C3380CC4-5D6E-409C-BE32-E72D297353CC}">
              <c16:uniqueId val="{00000001-9A89-4088-A0E5-13F54652A687}"/>
            </c:ext>
          </c:extLst>
        </c:ser>
        <c:ser>
          <c:idx val="2"/>
          <c:order val="2"/>
          <c:tx>
            <c:strRef>
              <c:f>Sheet1!$D$1</c:f>
              <c:strCache>
                <c:ptCount val="1"/>
                <c:pt idx="0">
                  <c:v>Original TV Programs</c:v>
                </c:pt>
              </c:strCache>
            </c:strRef>
          </c:tx>
          <c:spPr>
            <a:solidFill>
              <a:srgbClr val="FAB982"/>
            </a:solidFill>
            <a:ln w="952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Netflix</c:v>
                </c:pt>
                <c:pt idx="1">
                  <c:v>Hulu</c:v>
                </c:pt>
                <c:pt idx="2">
                  <c:v>Amazon Prime Video</c:v>
                </c:pt>
              </c:strCache>
            </c:strRef>
          </c:cat>
          <c:val>
            <c:numRef>
              <c:f>Sheet1!$D$2:$D$4</c:f>
              <c:numCache>
                <c:formatCode>0%</c:formatCode>
                <c:ptCount val="3"/>
                <c:pt idx="0">
                  <c:v>0.74</c:v>
                </c:pt>
                <c:pt idx="1">
                  <c:v>0.54</c:v>
                </c:pt>
                <c:pt idx="2">
                  <c:v>0.52</c:v>
                </c:pt>
              </c:numCache>
            </c:numRef>
          </c:val>
          <c:extLst>
            <c:ext xmlns:c16="http://schemas.microsoft.com/office/drawing/2014/chart" uri="{C3380CC4-5D6E-409C-BE32-E72D297353CC}">
              <c16:uniqueId val="{00000002-9A89-4088-A0E5-13F54652A687}"/>
            </c:ext>
          </c:extLst>
        </c:ser>
        <c:dLbls>
          <c:dLblPos val="outEnd"/>
          <c:showLegendKey val="0"/>
          <c:showVal val="1"/>
          <c:showCatName val="0"/>
          <c:showSerName val="0"/>
          <c:showPercent val="0"/>
          <c:showBubbleSize val="0"/>
        </c:dLbls>
        <c:gapWidth val="219"/>
        <c:overlap val="-27"/>
        <c:axId val="386608080"/>
        <c:axId val="386610040"/>
      </c:barChart>
      <c:catAx>
        <c:axId val="386608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6610040"/>
        <c:crosses val="autoZero"/>
        <c:auto val="1"/>
        <c:lblAlgn val="ctr"/>
        <c:lblOffset val="100"/>
        <c:noMultiLvlLbl val="0"/>
      </c:catAx>
      <c:valAx>
        <c:axId val="386610040"/>
        <c:scaling>
          <c:orientation val="minMax"/>
        </c:scaling>
        <c:delete val="1"/>
        <c:axPos val="l"/>
        <c:numFmt formatCode="0%" sourceLinked="1"/>
        <c:majorTickMark val="none"/>
        <c:minorTickMark val="none"/>
        <c:tickLblPos val="nextTo"/>
        <c:crossAx val="386608080"/>
        <c:crosses val="autoZero"/>
        <c:crossBetween val="between"/>
      </c:valAx>
      <c:spPr>
        <a:noFill/>
        <a:ln>
          <a:noFill/>
        </a:ln>
        <a:effectLst/>
      </c:spPr>
    </c:plotArea>
    <c:legend>
      <c:legendPos val="b"/>
      <c:layout>
        <c:manualLayout>
          <c:xMode val="edge"/>
          <c:yMode val="edge"/>
          <c:x val="7.615325154799602E-3"/>
          <c:y val="0.92744655240415119"/>
          <c:w val="0.99063534869778036"/>
          <c:h val="7.0763922461033316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922397883714"/>
          <c:y val="0.17372268772829"/>
          <c:w val="0.55854056945160524"/>
          <c:h val="0.78088878649102744"/>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9EC-4103-9D49-0CC01DBEFC15}"/>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C4EC-4ED6-8902-FF4D892CB9BB}"/>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4EC-4ED6-8902-FF4D892CB9BB}"/>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D9EC-4103-9D49-0CC01DBEFC1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C4EC-4ED6-8902-FF4D892CB9BB}"/>
              </c:ext>
            </c:extLst>
          </c:dPt>
          <c:dLbls>
            <c:dLbl>
              <c:idx val="0"/>
              <c:layout>
                <c:manualLayout>
                  <c:x val="-0.18052550678687246"/>
                  <c:y val="0.15400099433712883"/>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8EE5CDA7-D39A-45A0-980D-3404D0844AA5}" type="CATEGORYNAME">
                      <a:rPr lang="en-US" sz="1200" smtClean="0">
                        <a:solidFill>
                          <a:schemeClr val="bg1"/>
                        </a:solidFill>
                      </a:rPr>
                      <a:pPr>
                        <a:defRPr sz="1200">
                          <a:solidFill>
                            <a:schemeClr val="bg1"/>
                          </a:solidFill>
                        </a:defRPr>
                      </a:pPr>
                      <a:t>[CATEGORY NAME]</a:t>
                    </a:fld>
                    <a:r>
                      <a:rPr lang="en-US" sz="1200" baseline="0" dirty="0">
                        <a:solidFill>
                          <a:schemeClr val="bg1"/>
                        </a:solidFill>
                      </a:rPr>
                      <a:t> (</a:t>
                    </a:r>
                    <a:fld id="{14688CD4-8099-4883-8AB9-7A6E8E53C602}" type="VALUE">
                      <a:rPr lang="en-US" sz="1200" baseline="0" smtClean="0">
                        <a:solidFill>
                          <a:schemeClr val="bg1"/>
                        </a:solidFill>
                      </a:rPr>
                      <a:pPr>
                        <a:defRPr sz="1200">
                          <a:solidFill>
                            <a:schemeClr val="bg1"/>
                          </a:solidFill>
                        </a:defRPr>
                      </a:pPr>
                      <a:t>[VALUE]</a:t>
                    </a:fld>
                    <a:r>
                      <a:rPr lang="en-US" sz="12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EC-4103-9D49-0CC01DBEFC15}"/>
                </c:ext>
              </c:extLst>
            </c:dLbl>
            <c:dLbl>
              <c:idx val="1"/>
              <c:layout>
                <c:manualLayout>
                  <c:x val="-0.10250165033994599"/>
                  <c:y val="-9.8389692577367724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9536278D-5108-4128-95DB-D329152FA333}" type="CATEGORYNAME">
                      <a:rPr lang="en-US" sz="1200" smtClean="0">
                        <a:solidFill>
                          <a:schemeClr val="bg1"/>
                        </a:solidFill>
                      </a:rPr>
                      <a:pPr>
                        <a:defRPr sz="1200">
                          <a:solidFill>
                            <a:schemeClr val="bg1"/>
                          </a:solidFill>
                        </a:defRPr>
                      </a:pPr>
                      <a:t>[CATEGORY NAME]</a:t>
                    </a:fld>
                    <a:r>
                      <a:rPr lang="en-US" sz="1200" baseline="0" dirty="0">
                        <a:solidFill>
                          <a:schemeClr val="bg1"/>
                        </a:solidFill>
                      </a:rPr>
                      <a:t> </a:t>
                    </a:r>
                  </a:p>
                  <a:p>
                    <a:pPr>
                      <a:defRPr sz="1200">
                        <a:solidFill>
                          <a:schemeClr val="bg1"/>
                        </a:solidFill>
                      </a:defRPr>
                    </a:pPr>
                    <a:r>
                      <a:rPr lang="en-US" sz="1200" baseline="0" dirty="0">
                        <a:solidFill>
                          <a:schemeClr val="bg1"/>
                        </a:solidFill>
                      </a:rPr>
                      <a:t>(</a:t>
                    </a:r>
                    <a:fld id="{110ACC87-85BA-4CDD-9D9E-971AEB225B46}" type="VALUE">
                      <a:rPr lang="en-US" sz="1200" baseline="0" smtClean="0">
                        <a:solidFill>
                          <a:schemeClr val="bg1"/>
                        </a:solidFill>
                      </a:rPr>
                      <a:pPr>
                        <a:defRPr sz="1200">
                          <a:solidFill>
                            <a:schemeClr val="bg1"/>
                          </a:solidFill>
                        </a:defRPr>
                      </a:pPr>
                      <a:t>[VALUE]</a:t>
                    </a:fld>
                    <a:r>
                      <a:rPr lang="en-US" sz="12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4745751278109984"/>
                      <c:h val="0.27711623369886673"/>
                    </c:manualLayout>
                  </c15:layout>
                  <c15:dlblFieldTable/>
                  <c15:showDataLabelsRange val="0"/>
                </c:ext>
                <c:ext xmlns:c16="http://schemas.microsoft.com/office/drawing/2014/chart" uri="{C3380CC4-5D6E-409C-BE32-E72D297353CC}">
                  <c16:uniqueId val="{00000000-C4EC-4ED6-8902-FF4D892CB9BB}"/>
                </c:ext>
              </c:extLst>
            </c:dLbl>
            <c:dLbl>
              <c:idx val="2"/>
              <c:layout>
                <c:manualLayout>
                  <c:x val="0.24172083475880946"/>
                  <c:y val="0.1454453835406215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50BE263-CE76-47AC-A6F2-F7145FCBEE08}" type="CATEGORYNAME">
                      <a:rPr lang="en-US" sz="1200" smtClean="0">
                        <a:solidFill>
                          <a:schemeClr val="tx1"/>
                        </a:solidFill>
                      </a:rPr>
                      <a:pPr>
                        <a:defRPr sz="1200">
                          <a:solidFill>
                            <a:schemeClr val="tx1"/>
                          </a:solidFill>
                        </a:defRPr>
                      </a:pPr>
                      <a:t>[CATEGORY NAME]</a:t>
                    </a:fld>
                    <a:r>
                      <a:rPr lang="en-US" sz="1200" baseline="0" dirty="0">
                        <a:solidFill>
                          <a:schemeClr val="tx1"/>
                        </a:solidFill>
                      </a:rPr>
                      <a:t> (</a:t>
                    </a:r>
                    <a:fld id="{B11D232D-8721-4D54-B855-07D7EA2626BD}" type="PERCENTAGE">
                      <a:rPr lang="en-US" sz="1200" baseline="0" smtClean="0">
                        <a:solidFill>
                          <a:schemeClr val="tx1"/>
                        </a:solidFill>
                      </a:rPr>
                      <a:pPr>
                        <a:defRPr sz="1200">
                          <a:solidFill>
                            <a:schemeClr val="tx1"/>
                          </a:solidFill>
                        </a:defRPr>
                      </a:pPr>
                      <a:t>[PERCENTAGE]</a:t>
                    </a:fld>
                    <a:r>
                      <a:rPr lang="en-US" sz="1200" baseline="0"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52436961832576"/>
                      <c:h val="0.25127828909341515"/>
                    </c:manualLayout>
                  </c15:layout>
                  <c15:dlblFieldTable/>
                  <c15:showDataLabelsRange val="0"/>
                </c:ext>
                <c:ext xmlns:c16="http://schemas.microsoft.com/office/drawing/2014/chart" uri="{C3380CC4-5D6E-409C-BE32-E72D297353CC}">
                  <c16:uniqueId val="{00000001-C4EC-4ED6-8902-FF4D892CB9BB}"/>
                </c:ext>
              </c:extLst>
            </c:dLbl>
            <c:dLbl>
              <c:idx val="3"/>
              <c:layout>
                <c:manualLayout>
                  <c:x val="-9.1792630569596158E-3"/>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7AA06BDF-56B5-4419-BD52-A7FB9BF03E16}" type="CATEGORYNAME">
                      <a:rPr lang="en-US" sz="1200" smtClean="0">
                        <a:solidFill>
                          <a:schemeClr val="tx1"/>
                        </a:solidFill>
                      </a:rPr>
                      <a:pPr>
                        <a:defRPr sz="1200">
                          <a:solidFill>
                            <a:schemeClr val="tx1"/>
                          </a:solidFill>
                        </a:defRPr>
                      </a:pPr>
                      <a:t>[CATEGORY NAME]</a:t>
                    </a:fld>
                    <a:r>
                      <a:rPr lang="en-US" sz="1200" baseline="0" dirty="0">
                        <a:solidFill>
                          <a:schemeClr val="tx1"/>
                        </a:solidFill>
                      </a:rPr>
                      <a:t> (</a:t>
                    </a:r>
                    <a:fld id="{D04E1844-152C-41A9-A4F2-CA0FA1D4EF47}" type="VALUE">
                      <a:rPr lang="en-US" sz="1200" baseline="0" smtClean="0">
                        <a:solidFill>
                          <a:schemeClr val="tx1"/>
                        </a:solidFill>
                      </a:rPr>
                      <a:pPr>
                        <a:defRPr sz="1200">
                          <a:solidFill>
                            <a:schemeClr val="tx1"/>
                          </a:solidFill>
                        </a:defRPr>
                      </a:pPr>
                      <a:t>[VALUE]</a:t>
                    </a:fld>
                    <a:r>
                      <a:rPr lang="en-US" sz="1200" baseline="0"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9EC-4103-9D49-0CC01DBEFC15}"/>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Movies</c:v>
                </c:pt>
                <c:pt idx="1">
                  <c:v>Acquired Network TV Series</c:v>
                </c:pt>
                <c:pt idx="2">
                  <c:v>Original TV Programs</c:v>
                </c:pt>
                <c:pt idx="3">
                  <c:v>Other</c:v>
                </c:pt>
              </c:strCache>
            </c:strRef>
          </c:cat>
          <c:val>
            <c:numRef>
              <c:f>Sheet1!$B$2:$B$5</c:f>
              <c:numCache>
                <c:formatCode>0%</c:formatCode>
                <c:ptCount val="4"/>
                <c:pt idx="0">
                  <c:v>0.28999999999999998</c:v>
                </c:pt>
                <c:pt idx="1">
                  <c:v>0.35</c:v>
                </c:pt>
                <c:pt idx="2">
                  <c:v>0.35</c:v>
                </c:pt>
                <c:pt idx="3">
                  <c:v>0.01</c:v>
                </c:pt>
              </c:numCache>
            </c:numRef>
          </c:val>
          <c:extLst>
            <c:ext xmlns:c16="http://schemas.microsoft.com/office/drawing/2014/chart" uri="{C3380CC4-5D6E-409C-BE32-E72D297353CC}">
              <c16:uniqueId val="{00000000-73FD-492E-9899-C1FE4CB368C2}"/>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922397883714"/>
          <c:y val="0.17372268772829"/>
          <c:w val="0.55854056945160524"/>
          <c:h val="0.78088878649102744"/>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730-4A19-8341-516E89FFDF3A}"/>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730-4A19-8341-516E89FFDF3A}"/>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730-4A19-8341-516E89FFDF3A}"/>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730-4A19-8341-516E89FFDF3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730-4A19-8341-516E89FFDF3A}"/>
              </c:ext>
            </c:extLst>
          </c:dPt>
          <c:dLbls>
            <c:dLbl>
              <c:idx val="0"/>
              <c:layout>
                <c:manualLayout>
                  <c:x val="-0.12239017409279489"/>
                  <c:y val="0.18394563212490384"/>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8EE5CDA7-D39A-45A0-980D-3404D0844AA5}" type="CATEGORYNAME">
                      <a:rPr lang="en-US" sz="1200" smtClean="0">
                        <a:solidFill>
                          <a:schemeClr val="bg1"/>
                        </a:solidFill>
                      </a:rPr>
                      <a:pPr>
                        <a:defRPr sz="1200">
                          <a:solidFill>
                            <a:schemeClr val="bg1"/>
                          </a:solidFill>
                        </a:defRPr>
                      </a:pPr>
                      <a:t>[CATEGORY NAME]</a:t>
                    </a:fld>
                    <a:r>
                      <a:rPr lang="en-US" sz="1200" baseline="0" dirty="0">
                        <a:solidFill>
                          <a:schemeClr val="bg1"/>
                        </a:solidFill>
                      </a:rPr>
                      <a:t> (</a:t>
                    </a:r>
                    <a:fld id="{14688CD4-8099-4883-8AB9-7A6E8E53C602}" type="VALUE">
                      <a:rPr lang="en-US" sz="1200" baseline="0" smtClean="0">
                        <a:solidFill>
                          <a:schemeClr val="bg1"/>
                        </a:solidFill>
                      </a:rPr>
                      <a:pPr>
                        <a:defRPr sz="1200">
                          <a:solidFill>
                            <a:schemeClr val="bg1"/>
                          </a:solidFill>
                        </a:defRPr>
                      </a:pPr>
                      <a:t>[VALUE]</a:t>
                    </a:fld>
                    <a:r>
                      <a:rPr lang="en-US" sz="12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730-4A19-8341-516E89FFDF3A}"/>
                </c:ext>
              </c:extLst>
            </c:dLbl>
            <c:dLbl>
              <c:idx val="1"/>
              <c:layout>
                <c:manualLayout>
                  <c:x val="-1.6828528474989519E-2"/>
                  <c:y val="-0.124056524966889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9536278D-5108-4128-95DB-D329152FA333}" type="CATEGORYNAME">
                      <a:rPr lang="en-US" sz="1200" smtClean="0">
                        <a:solidFill>
                          <a:schemeClr val="bg1"/>
                        </a:solidFill>
                      </a:rPr>
                      <a:pPr>
                        <a:defRPr sz="1200">
                          <a:solidFill>
                            <a:schemeClr val="bg1"/>
                          </a:solidFill>
                        </a:defRPr>
                      </a:pPr>
                      <a:t>[CATEGORY NAME]</a:t>
                    </a:fld>
                    <a:r>
                      <a:rPr lang="en-US" sz="1200" baseline="0" dirty="0">
                        <a:solidFill>
                          <a:schemeClr val="bg1"/>
                        </a:solidFill>
                      </a:rPr>
                      <a:t> </a:t>
                    </a:r>
                  </a:p>
                  <a:p>
                    <a:pPr>
                      <a:defRPr sz="1200">
                        <a:solidFill>
                          <a:schemeClr val="bg1"/>
                        </a:solidFill>
                      </a:defRPr>
                    </a:pPr>
                    <a:r>
                      <a:rPr lang="en-US" sz="1200" baseline="0" dirty="0">
                        <a:solidFill>
                          <a:schemeClr val="bg1"/>
                        </a:solidFill>
                      </a:rPr>
                      <a:t>(</a:t>
                    </a:r>
                    <a:fld id="{110ACC87-85BA-4CDD-9D9E-971AEB225B46}" type="VALUE">
                      <a:rPr lang="en-US" sz="1200" baseline="0" smtClean="0">
                        <a:solidFill>
                          <a:schemeClr val="bg1"/>
                        </a:solidFill>
                      </a:rPr>
                      <a:pPr>
                        <a:defRPr sz="1200">
                          <a:solidFill>
                            <a:schemeClr val="bg1"/>
                          </a:solidFill>
                        </a:defRPr>
                      </a:pPr>
                      <a:t>[VALUE]</a:t>
                    </a:fld>
                    <a:r>
                      <a:rPr lang="en-US" sz="12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4745751278109984"/>
                      <c:h val="0.27711623369886673"/>
                    </c:manualLayout>
                  </c15:layout>
                  <c15:dlblFieldTable/>
                  <c15:showDataLabelsRange val="0"/>
                </c:ext>
                <c:ext xmlns:c16="http://schemas.microsoft.com/office/drawing/2014/chart" uri="{C3380CC4-5D6E-409C-BE32-E72D297353CC}">
                  <c16:uniqueId val="{00000003-6730-4A19-8341-516E89FFDF3A}"/>
                </c:ext>
              </c:extLst>
            </c:dLbl>
            <c:dLbl>
              <c:idx val="2"/>
              <c:layout>
                <c:manualLayout>
                  <c:x val="0.16522697595081259"/>
                  <c:y val="0.2481127130987075"/>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50BE263-CE76-47AC-A6F2-F7145FCBEE08}" type="CATEGORYNAME">
                      <a:rPr lang="en-US" sz="1200" smtClean="0">
                        <a:solidFill>
                          <a:schemeClr val="tx1"/>
                        </a:solidFill>
                      </a:rPr>
                      <a:pPr>
                        <a:defRPr sz="1200">
                          <a:solidFill>
                            <a:schemeClr val="tx1"/>
                          </a:solidFill>
                        </a:defRPr>
                      </a:pPr>
                      <a:t>[CATEGORY NAME]</a:t>
                    </a:fld>
                    <a:r>
                      <a:rPr lang="en-US" sz="1200" baseline="0" dirty="0">
                        <a:solidFill>
                          <a:schemeClr val="tx1"/>
                        </a:solidFill>
                      </a:rPr>
                      <a:t> (</a:t>
                    </a:r>
                    <a:fld id="{B11D232D-8721-4D54-B855-07D7EA2626BD}" type="PERCENTAGE">
                      <a:rPr lang="en-US" sz="1200" baseline="0" smtClean="0">
                        <a:solidFill>
                          <a:schemeClr val="tx1"/>
                        </a:solidFill>
                      </a:rPr>
                      <a:pPr>
                        <a:defRPr sz="1200">
                          <a:solidFill>
                            <a:schemeClr val="tx1"/>
                          </a:solidFill>
                        </a:defRPr>
                      </a:pPr>
                      <a:t>[PERCENTAGE]</a:t>
                    </a:fld>
                    <a:r>
                      <a:rPr lang="en-US" sz="1200" baseline="0"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52436961832576"/>
                      <c:h val="0.25127828909341515"/>
                    </c:manualLayout>
                  </c15:layout>
                  <c15:dlblFieldTable/>
                  <c15:showDataLabelsRange val="0"/>
                </c:ext>
                <c:ext xmlns:c16="http://schemas.microsoft.com/office/drawing/2014/chart" uri="{C3380CC4-5D6E-409C-BE32-E72D297353CC}">
                  <c16:uniqueId val="{00000005-6730-4A19-8341-516E89FFDF3A}"/>
                </c:ext>
              </c:extLst>
            </c:dLbl>
            <c:dLbl>
              <c:idx val="3"/>
              <c:layout>
                <c:manualLayout>
                  <c:x val="-9.1792630569596158E-3"/>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7AA06BDF-56B5-4419-BD52-A7FB9BF03E16}" type="CATEGORYNAME">
                      <a:rPr lang="en-US" sz="1200" smtClean="0">
                        <a:solidFill>
                          <a:schemeClr val="tx1"/>
                        </a:solidFill>
                      </a:rPr>
                      <a:pPr>
                        <a:defRPr sz="1200">
                          <a:solidFill>
                            <a:schemeClr val="tx1"/>
                          </a:solidFill>
                        </a:defRPr>
                      </a:pPr>
                      <a:t>[CATEGORY NAME]</a:t>
                    </a:fld>
                    <a:r>
                      <a:rPr lang="en-US" sz="1200" baseline="0" dirty="0">
                        <a:solidFill>
                          <a:schemeClr val="tx1"/>
                        </a:solidFill>
                      </a:rPr>
                      <a:t> (</a:t>
                    </a:r>
                    <a:fld id="{D04E1844-152C-41A9-A4F2-CA0FA1D4EF47}" type="VALUE">
                      <a:rPr lang="en-US" sz="1200" baseline="0" smtClean="0">
                        <a:solidFill>
                          <a:schemeClr val="tx1"/>
                        </a:solidFill>
                      </a:rPr>
                      <a:pPr>
                        <a:defRPr sz="1200">
                          <a:solidFill>
                            <a:schemeClr val="tx1"/>
                          </a:solidFill>
                        </a:defRPr>
                      </a:pPr>
                      <a:t>[VALUE]</a:t>
                    </a:fld>
                    <a:r>
                      <a:rPr lang="en-US" sz="1200" baseline="0"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730-4A19-8341-516E89FFDF3A}"/>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Movies</c:v>
                </c:pt>
                <c:pt idx="1">
                  <c:v>Acquired Network TV Series</c:v>
                </c:pt>
                <c:pt idx="2">
                  <c:v>Original TV Programs</c:v>
                </c:pt>
                <c:pt idx="3">
                  <c:v>Other</c:v>
                </c:pt>
              </c:strCache>
            </c:strRef>
          </c:cat>
          <c:val>
            <c:numRef>
              <c:f>Sheet1!$B$2:$B$5</c:f>
              <c:numCache>
                <c:formatCode>0%</c:formatCode>
                <c:ptCount val="4"/>
                <c:pt idx="0">
                  <c:v>0.17</c:v>
                </c:pt>
                <c:pt idx="1">
                  <c:v>0.64</c:v>
                </c:pt>
                <c:pt idx="2">
                  <c:v>0.17</c:v>
                </c:pt>
                <c:pt idx="3">
                  <c:v>0.01</c:v>
                </c:pt>
              </c:numCache>
            </c:numRef>
          </c:val>
          <c:extLst>
            <c:ext xmlns:c16="http://schemas.microsoft.com/office/drawing/2014/chart" uri="{C3380CC4-5D6E-409C-BE32-E72D297353CC}">
              <c16:uniqueId val="{0000000A-6730-4A19-8341-516E89FFDF3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922397883714"/>
          <c:y val="0.17372268772829"/>
          <c:w val="0.55854056945160524"/>
          <c:h val="0.78088878649102744"/>
        </c:manualLayout>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5F0-429C-BCB4-8AF911C235F8}"/>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5F0-429C-BCB4-8AF911C235F8}"/>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5F0-429C-BCB4-8AF911C235F8}"/>
              </c:ext>
            </c:extLst>
          </c:dPt>
          <c:dPt>
            <c:idx val="3"/>
            <c:bubble3D val="0"/>
            <c:spPr>
              <a:solidFill>
                <a:srgbClr val="7030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5F0-429C-BCB4-8AF911C235F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5F0-429C-BCB4-8AF911C235F8}"/>
              </c:ext>
            </c:extLst>
          </c:dPt>
          <c:dLbls>
            <c:dLbl>
              <c:idx val="0"/>
              <c:layout>
                <c:manualLayout>
                  <c:x val="-0.2172425590147109"/>
                  <c:y val="6.8444886372057243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8EE5CDA7-D39A-45A0-980D-3404D0844AA5}" type="CATEGORYNAME">
                      <a:rPr lang="en-US" sz="1200" smtClean="0">
                        <a:solidFill>
                          <a:schemeClr val="bg1"/>
                        </a:solidFill>
                      </a:rPr>
                      <a:pPr>
                        <a:defRPr sz="1200">
                          <a:solidFill>
                            <a:schemeClr val="bg1"/>
                          </a:solidFill>
                        </a:defRPr>
                      </a:pPr>
                      <a:t>[CATEGORY NAME]</a:t>
                    </a:fld>
                    <a:r>
                      <a:rPr lang="en-US" sz="1200" baseline="0" dirty="0">
                        <a:solidFill>
                          <a:schemeClr val="bg1"/>
                        </a:solidFill>
                      </a:rPr>
                      <a:t> (</a:t>
                    </a:r>
                    <a:fld id="{14688CD4-8099-4883-8AB9-7A6E8E53C602}" type="VALUE">
                      <a:rPr lang="en-US" sz="1200" baseline="0" smtClean="0">
                        <a:solidFill>
                          <a:schemeClr val="bg1"/>
                        </a:solidFill>
                      </a:rPr>
                      <a:pPr>
                        <a:defRPr sz="1200">
                          <a:solidFill>
                            <a:schemeClr val="bg1"/>
                          </a:solidFill>
                        </a:defRPr>
                      </a:pPr>
                      <a:t>[VALUE]</a:t>
                    </a:fld>
                    <a:r>
                      <a:rPr lang="en-US" sz="12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F0-429C-BCB4-8AF911C235F8}"/>
                </c:ext>
              </c:extLst>
            </c:dLbl>
            <c:dLbl>
              <c:idx val="1"/>
              <c:layout>
                <c:manualLayout>
                  <c:x val="0.19610893207345337"/>
                  <c:y val="-0.1026674979756213"/>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9536278D-5108-4128-95DB-D329152FA333}" type="CATEGORYNAME">
                      <a:rPr lang="en-US" sz="1200" smtClean="0">
                        <a:solidFill>
                          <a:schemeClr val="bg1"/>
                        </a:solidFill>
                      </a:rPr>
                      <a:pPr>
                        <a:defRPr sz="1200">
                          <a:solidFill>
                            <a:schemeClr val="bg1"/>
                          </a:solidFill>
                        </a:defRPr>
                      </a:pPr>
                      <a:t>[CATEGORY NAME]</a:t>
                    </a:fld>
                    <a:r>
                      <a:rPr lang="en-US" sz="1200" baseline="0" dirty="0">
                        <a:solidFill>
                          <a:schemeClr val="bg1"/>
                        </a:solidFill>
                      </a:rPr>
                      <a:t> </a:t>
                    </a:r>
                  </a:p>
                  <a:p>
                    <a:pPr>
                      <a:defRPr sz="1200">
                        <a:solidFill>
                          <a:schemeClr val="bg1"/>
                        </a:solidFill>
                      </a:defRPr>
                    </a:pPr>
                    <a:r>
                      <a:rPr lang="en-US" sz="1200" baseline="0" dirty="0">
                        <a:solidFill>
                          <a:schemeClr val="bg1"/>
                        </a:solidFill>
                      </a:rPr>
                      <a:t>(</a:t>
                    </a:r>
                    <a:fld id="{110ACC87-85BA-4CDD-9D9E-971AEB225B46}" type="VALUE">
                      <a:rPr lang="en-US" sz="1200" baseline="0" smtClean="0">
                        <a:solidFill>
                          <a:schemeClr val="bg1"/>
                        </a:solidFill>
                      </a:rPr>
                      <a:pPr>
                        <a:defRPr sz="1200">
                          <a:solidFill>
                            <a:schemeClr val="bg1"/>
                          </a:solidFill>
                        </a:defRPr>
                      </a:pPr>
                      <a:t>[VALUE]</a:t>
                    </a:fld>
                    <a:r>
                      <a:rPr lang="en-US" sz="12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4745751278109984"/>
                      <c:h val="0.27711623369886673"/>
                    </c:manualLayout>
                  </c15:layout>
                  <c15:dlblFieldTable/>
                  <c15:showDataLabelsRange val="0"/>
                </c:ext>
                <c:ext xmlns:c16="http://schemas.microsoft.com/office/drawing/2014/chart" uri="{C3380CC4-5D6E-409C-BE32-E72D297353CC}">
                  <c16:uniqueId val="{00000003-95F0-429C-BCB4-8AF911C235F8}"/>
                </c:ext>
              </c:extLst>
            </c:dLbl>
            <c:dLbl>
              <c:idx val="2"/>
              <c:layout>
                <c:manualLayout>
                  <c:x val="0.20806353688329085"/>
                  <c:y val="0.2138902699126788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50BE263-CE76-47AC-A6F2-F7145FCBEE08}" type="CATEGORYNAME">
                      <a:rPr lang="en-US" sz="1200" smtClean="0">
                        <a:solidFill>
                          <a:schemeClr val="tx1"/>
                        </a:solidFill>
                      </a:rPr>
                      <a:pPr>
                        <a:defRPr sz="1200">
                          <a:solidFill>
                            <a:schemeClr val="tx1"/>
                          </a:solidFill>
                        </a:defRPr>
                      </a:pPr>
                      <a:t>[CATEGORY NAME]</a:t>
                    </a:fld>
                    <a:r>
                      <a:rPr lang="en-US" sz="1200" baseline="0" dirty="0">
                        <a:solidFill>
                          <a:schemeClr val="tx1"/>
                        </a:solidFill>
                      </a:rPr>
                      <a:t> (</a:t>
                    </a:r>
                    <a:fld id="{B11D232D-8721-4D54-B855-07D7EA2626BD}" type="PERCENTAGE">
                      <a:rPr lang="en-US" sz="1200" baseline="0" smtClean="0">
                        <a:solidFill>
                          <a:schemeClr val="tx1"/>
                        </a:solidFill>
                      </a:rPr>
                      <a:pPr>
                        <a:defRPr sz="1200">
                          <a:solidFill>
                            <a:schemeClr val="tx1"/>
                          </a:solidFill>
                        </a:defRPr>
                      </a:pPr>
                      <a:t>[PERCENTAGE]</a:t>
                    </a:fld>
                    <a:r>
                      <a:rPr lang="en-US" sz="1200" baseline="0"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52436961832576"/>
                      <c:h val="0.25127828909341515"/>
                    </c:manualLayout>
                  </c15:layout>
                  <c15:dlblFieldTable/>
                  <c15:showDataLabelsRange val="0"/>
                </c:ext>
                <c:ext xmlns:c16="http://schemas.microsoft.com/office/drawing/2014/chart" uri="{C3380CC4-5D6E-409C-BE32-E72D297353CC}">
                  <c16:uniqueId val="{00000005-95F0-429C-BCB4-8AF911C235F8}"/>
                </c:ext>
              </c:extLst>
            </c:dLbl>
            <c:dLbl>
              <c:idx val="3"/>
              <c:layout>
                <c:manualLayout>
                  <c:x val="-9.1792630569596158E-3"/>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7AA06BDF-56B5-4419-BD52-A7FB9BF03E16}" type="CATEGORYNAME">
                      <a:rPr lang="en-US" sz="1200" smtClean="0">
                        <a:solidFill>
                          <a:schemeClr val="tx1"/>
                        </a:solidFill>
                      </a:rPr>
                      <a:pPr>
                        <a:defRPr sz="1200">
                          <a:solidFill>
                            <a:schemeClr val="tx1"/>
                          </a:solidFill>
                        </a:defRPr>
                      </a:pPr>
                      <a:t>[CATEGORY NAME]</a:t>
                    </a:fld>
                    <a:r>
                      <a:rPr lang="en-US" sz="1200" baseline="0" dirty="0">
                        <a:solidFill>
                          <a:schemeClr val="tx1"/>
                        </a:solidFill>
                      </a:rPr>
                      <a:t> (</a:t>
                    </a:r>
                    <a:fld id="{D04E1844-152C-41A9-A4F2-CA0FA1D4EF47}" type="VALUE">
                      <a:rPr lang="en-US" sz="1200" baseline="0" smtClean="0">
                        <a:solidFill>
                          <a:schemeClr val="tx1"/>
                        </a:solidFill>
                      </a:rPr>
                      <a:pPr>
                        <a:defRPr sz="1200">
                          <a:solidFill>
                            <a:schemeClr val="tx1"/>
                          </a:solidFill>
                        </a:defRPr>
                      </a:pPr>
                      <a:t>[VALUE]</a:t>
                    </a:fld>
                    <a:r>
                      <a:rPr lang="en-US" sz="1200" baseline="0"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5F0-429C-BCB4-8AF911C235F8}"/>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Movies</c:v>
                </c:pt>
                <c:pt idx="1">
                  <c:v>Acquired Network TV Series</c:v>
                </c:pt>
                <c:pt idx="2">
                  <c:v>Original TV Programs</c:v>
                </c:pt>
                <c:pt idx="3">
                  <c:v>Other</c:v>
                </c:pt>
              </c:strCache>
            </c:strRef>
          </c:cat>
          <c:val>
            <c:numRef>
              <c:f>Sheet1!$B$2:$B$5</c:f>
              <c:numCache>
                <c:formatCode>0%</c:formatCode>
                <c:ptCount val="4"/>
                <c:pt idx="0">
                  <c:v>0.44</c:v>
                </c:pt>
                <c:pt idx="1">
                  <c:v>0.28999999999999998</c:v>
                </c:pt>
                <c:pt idx="2">
                  <c:v>0.25</c:v>
                </c:pt>
                <c:pt idx="3">
                  <c:v>0.02</c:v>
                </c:pt>
              </c:numCache>
            </c:numRef>
          </c:val>
          <c:extLst>
            <c:ext xmlns:c16="http://schemas.microsoft.com/office/drawing/2014/chart" uri="{C3380CC4-5D6E-409C-BE32-E72D297353CC}">
              <c16:uniqueId val="{0000000A-95F0-429C-BCB4-8AF911C235F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u="sng"/>
            </a:pPr>
            <a:r>
              <a:rPr lang="en-US" u="sng" dirty="0"/>
              <a:t>Average Minute</a:t>
            </a:r>
            <a:r>
              <a:rPr lang="en-US" u="sng" baseline="0" dirty="0"/>
              <a:t> Audience: Adults 18+</a:t>
            </a:r>
          </a:p>
          <a:p>
            <a:pPr>
              <a:defRPr u="sng"/>
            </a:pPr>
            <a:r>
              <a:rPr lang="en-US" sz="1600" b="1" u="none" baseline="0" dirty="0"/>
              <a:t>2Q ‘17</a:t>
            </a:r>
            <a:endParaRPr lang="en-US" sz="1600" b="1" u="none" dirty="0"/>
          </a:p>
        </c:rich>
      </c:tx>
      <c:layout>
        <c:manualLayout>
          <c:xMode val="edge"/>
          <c:yMode val="edge"/>
          <c:x val="0.2529417645510692"/>
          <c:y val="4.2574194107380836E-2"/>
        </c:manualLayout>
      </c:layout>
      <c:overlay val="0"/>
    </c:title>
    <c:autoTitleDeleted val="0"/>
    <c:plotArea>
      <c:layout/>
      <c:barChart>
        <c:barDir val="col"/>
        <c:grouping val="clustered"/>
        <c:varyColors val="0"/>
        <c:ser>
          <c:idx val="0"/>
          <c:order val="0"/>
          <c:tx>
            <c:strRef>
              <c:f>Sheet1!$B$1</c:f>
              <c:strCache>
                <c:ptCount val="1"/>
                <c:pt idx="0">
                  <c:v>#</c:v>
                </c:pt>
              </c:strCache>
            </c:strRef>
          </c:tx>
          <c:invertIfNegative val="0"/>
          <c:dPt>
            <c:idx val="0"/>
            <c:invertIfNegative val="0"/>
            <c:bubble3D val="0"/>
            <c:spPr>
              <a:solidFill>
                <a:srgbClr val="50C8A0"/>
              </a:solidFill>
            </c:spPr>
            <c:extLst>
              <c:ext xmlns:c16="http://schemas.microsoft.com/office/drawing/2014/chart" uri="{C3380CC4-5D6E-409C-BE32-E72D297353CC}">
                <c16:uniqueId val="{00000001-CEF2-4440-BA1A-E08D6A106C54}"/>
              </c:ext>
            </c:extLst>
          </c:dPt>
          <c:dPt>
            <c:idx val="3"/>
            <c:invertIfNegative val="0"/>
            <c:bubble3D val="0"/>
            <c:spPr>
              <a:solidFill>
                <a:srgbClr val="50C8A0"/>
              </a:solidFill>
            </c:spPr>
            <c:extLst>
              <c:ext xmlns:c16="http://schemas.microsoft.com/office/drawing/2014/chart" uri="{C3380CC4-5D6E-409C-BE32-E72D297353CC}">
                <c16:uniqueId val="{00000003-CEF2-4440-BA1A-E08D6A106C54}"/>
              </c:ext>
            </c:extLst>
          </c:dPt>
          <c:dPt>
            <c:idx val="5"/>
            <c:invertIfNegative val="0"/>
            <c:bubble3D val="0"/>
            <c:spPr>
              <a:solidFill>
                <a:srgbClr val="50C8A0"/>
              </a:solidFill>
            </c:spPr>
            <c:extLst>
              <c:ext xmlns:c16="http://schemas.microsoft.com/office/drawing/2014/chart" uri="{C3380CC4-5D6E-409C-BE32-E72D297353CC}">
                <c16:uniqueId val="{0000000C-D69F-4F86-96BE-68F8122A15C5}"/>
              </c:ext>
            </c:extLst>
          </c:dPt>
          <c:dPt>
            <c:idx val="6"/>
            <c:invertIfNegative val="0"/>
            <c:bubble3D val="0"/>
            <c:spPr>
              <a:solidFill>
                <a:srgbClr val="508ABA"/>
              </a:solidFill>
            </c:spPr>
            <c:extLst>
              <c:ext xmlns:c16="http://schemas.microsoft.com/office/drawing/2014/chart" uri="{C3380CC4-5D6E-409C-BE32-E72D297353CC}">
                <c16:uniqueId val="{00000005-CEF2-4440-BA1A-E08D6A106C54}"/>
              </c:ext>
            </c:extLst>
          </c:dPt>
          <c:dPt>
            <c:idx val="7"/>
            <c:invertIfNegative val="0"/>
            <c:bubble3D val="0"/>
            <c:spPr>
              <a:solidFill>
                <a:srgbClr val="50C8A0"/>
              </a:solidFill>
            </c:spPr>
            <c:extLst>
              <c:ext xmlns:c16="http://schemas.microsoft.com/office/drawing/2014/chart" uri="{C3380CC4-5D6E-409C-BE32-E72D297353CC}">
                <c16:uniqueId val="{00000007-D69F-4F86-96BE-68F8122A15C5}"/>
              </c:ext>
            </c:extLst>
          </c:dPt>
          <c:dPt>
            <c:idx val="9"/>
            <c:invertIfNegative val="0"/>
            <c:bubble3D val="0"/>
            <c:spPr>
              <a:solidFill>
                <a:srgbClr val="508ABA"/>
              </a:solidFill>
            </c:spPr>
            <c:extLst>
              <c:ext xmlns:c16="http://schemas.microsoft.com/office/drawing/2014/chart" uri="{C3380CC4-5D6E-409C-BE32-E72D297353CC}">
                <c16:uniqueId val="{00000007-CEF2-4440-BA1A-E08D6A106C54}"/>
              </c:ext>
            </c:extLst>
          </c:dPt>
          <c:dPt>
            <c:idx val="11"/>
            <c:invertIfNegative val="0"/>
            <c:bubble3D val="0"/>
            <c:spPr>
              <a:solidFill>
                <a:srgbClr val="50C8A0"/>
              </a:solidFill>
            </c:spPr>
            <c:extLst>
              <c:ext xmlns:c16="http://schemas.microsoft.com/office/drawing/2014/chart" uri="{C3380CC4-5D6E-409C-BE32-E72D297353CC}">
                <c16:uniqueId val="{0000000B-D69F-4F86-96BE-68F8122A15C5}"/>
              </c:ext>
            </c:extLst>
          </c:dPt>
          <c:dLbls>
            <c:dLbl>
              <c:idx val="5"/>
              <c:layout>
                <c:manualLayout>
                  <c:x val="4.241645072499845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9F-4F86-96BE-68F8122A15C5}"/>
                </c:ext>
              </c:extLst>
            </c:dLbl>
            <c:dLbl>
              <c:idx val="7"/>
              <c:layout>
                <c:manualLayout>
                  <c:x val="-1.0368345956760141E-16"/>
                  <c:y val="-1.637469004130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9F-4F86-96BE-68F8122A15C5}"/>
                </c:ext>
              </c:extLst>
            </c:dLbl>
            <c:dLbl>
              <c:idx val="8"/>
              <c:layout>
                <c:manualLayout>
                  <c:x val="2.8277633816665634E-3"/>
                  <c:y val="9.8248140247800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9F-4F86-96BE-68F8122A15C5}"/>
                </c:ext>
              </c:extLst>
            </c:dLbl>
            <c:dLbl>
              <c:idx val="9"/>
              <c:layout>
                <c:manualLayout>
                  <c:x val="0"/>
                  <c:y val="-6.54987601652024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2-4440-BA1A-E08D6A106C54}"/>
                </c:ext>
              </c:extLst>
            </c:dLbl>
            <c:dLbl>
              <c:idx val="10"/>
              <c:layout>
                <c:manualLayout>
                  <c:x val="1.2724935217499431E-2"/>
                  <c:y val="1.9649628049560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9F-4F86-96BE-68F8122A15C5}"/>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TV</c:v>
                </c:pt>
                <c:pt idx="1">
                  <c:v>TV-Connected Devices</c:v>
                </c:pt>
                <c:pt idx="2">
                  <c:v>AM/FM Radio</c:v>
                </c:pt>
                <c:pt idx="3">
                  <c:v>Video on a Computer</c:v>
                </c:pt>
                <c:pt idx="4">
                  <c:v>Streaming Audio on a Computer</c:v>
                </c:pt>
                <c:pt idx="5">
                  <c:v>Video on a Smartphone</c:v>
                </c:pt>
                <c:pt idx="6">
                  <c:v>Streaming Audio on a Smartphone</c:v>
                </c:pt>
                <c:pt idx="7">
                  <c:v>Video on a Tablet</c:v>
                </c:pt>
                <c:pt idx="8">
                  <c:v>Streaming Audio on a Tablet</c:v>
                </c:pt>
              </c:strCache>
            </c:strRef>
          </c:cat>
          <c:val>
            <c:numRef>
              <c:f>Sheet1!$B$2:$B$10</c:f>
              <c:numCache>
                <c:formatCode>#,##0</c:formatCode>
                <c:ptCount val="9"/>
                <c:pt idx="0">
                  <c:v>45490342</c:v>
                </c:pt>
                <c:pt idx="1">
                  <c:v>6511159</c:v>
                </c:pt>
                <c:pt idx="2">
                  <c:v>18713000</c:v>
                </c:pt>
                <c:pt idx="3">
                  <c:v>3397616</c:v>
                </c:pt>
                <c:pt idx="4">
                  <c:v>151145</c:v>
                </c:pt>
                <c:pt idx="5">
                  <c:v>1212030</c:v>
                </c:pt>
                <c:pt idx="6">
                  <c:v>939130</c:v>
                </c:pt>
                <c:pt idx="7">
                  <c:v>486407</c:v>
                </c:pt>
                <c:pt idx="8">
                  <c:v>241977</c:v>
                </c:pt>
              </c:numCache>
            </c:numRef>
          </c:val>
          <c:extLst>
            <c:ext xmlns:c16="http://schemas.microsoft.com/office/drawing/2014/chart" uri="{C3380CC4-5D6E-409C-BE32-E72D297353CC}">
              <c16:uniqueId val="{00000008-CEF2-4440-BA1A-E08D6A106C54}"/>
            </c:ext>
          </c:extLst>
        </c:ser>
        <c:dLbls>
          <c:showLegendKey val="0"/>
          <c:showVal val="1"/>
          <c:showCatName val="0"/>
          <c:showSerName val="0"/>
          <c:showPercent val="0"/>
          <c:showBubbleSize val="0"/>
        </c:dLbls>
        <c:gapWidth val="150"/>
        <c:overlap val="-25"/>
        <c:axId val="386611216"/>
        <c:axId val="386611608"/>
      </c:barChart>
      <c:catAx>
        <c:axId val="386611216"/>
        <c:scaling>
          <c:orientation val="minMax"/>
        </c:scaling>
        <c:delete val="0"/>
        <c:axPos val="b"/>
        <c:numFmt formatCode="General" sourceLinked="0"/>
        <c:majorTickMark val="none"/>
        <c:minorTickMark val="none"/>
        <c:tickLblPos val="nextTo"/>
        <c:txPr>
          <a:bodyPr/>
          <a:lstStyle/>
          <a:p>
            <a:pPr>
              <a:defRPr sz="1000" b="1"/>
            </a:pPr>
            <a:endParaRPr lang="en-US"/>
          </a:p>
        </c:txPr>
        <c:crossAx val="386611608"/>
        <c:crosses val="autoZero"/>
        <c:auto val="1"/>
        <c:lblAlgn val="ctr"/>
        <c:lblOffset val="100"/>
        <c:noMultiLvlLbl val="0"/>
      </c:catAx>
      <c:valAx>
        <c:axId val="386611608"/>
        <c:scaling>
          <c:orientation val="minMax"/>
        </c:scaling>
        <c:delete val="1"/>
        <c:axPos val="l"/>
        <c:numFmt formatCode="#,##0" sourceLinked="1"/>
        <c:majorTickMark val="out"/>
        <c:minorTickMark val="none"/>
        <c:tickLblPos val="nextTo"/>
        <c:crossAx val="38661121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0.02997</cdr:x>
      <cdr:y>0.16322</cdr:y>
    </cdr:from>
    <cdr:to>
      <cdr:x>0.04454</cdr:x>
      <cdr:y>0.17301</cdr:y>
    </cdr:to>
    <cdr:sp macro="" textlink="">
      <cdr:nvSpPr>
        <cdr:cNvPr id="2" name="TextBox 1"/>
        <cdr:cNvSpPr txBox="1"/>
      </cdr:nvSpPr>
      <cdr:spPr>
        <a:xfrm xmlns:a="http://schemas.openxmlformats.org/drawingml/2006/main">
          <a:off x="260587" y="762224"/>
          <a:ext cx="12660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4/11/2018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4/11/2018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4601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48</a:t>
            </a:fld>
            <a:endParaRPr lang="en-US"/>
          </a:p>
        </p:txBody>
      </p:sp>
    </p:spTree>
    <p:extLst>
      <p:ext uri="{BB962C8B-B14F-4D97-AF65-F5344CB8AC3E}">
        <p14:creationId xmlns:p14="http://schemas.microsoft.com/office/powerpoint/2010/main" val="339639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6</a:t>
            </a:fld>
            <a:endParaRPr lang="en-US"/>
          </a:p>
        </p:txBody>
      </p:sp>
    </p:spTree>
    <p:extLst>
      <p:ext uri="{BB962C8B-B14F-4D97-AF65-F5344CB8AC3E}">
        <p14:creationId xmlns:p14="http://schemas.microsoft.com/office/powerpoint/2010/main" val="4205879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13</a:t>
            </a:fld>
            <a:endParaRPr lang="en-US"/>
          </a:p>
        </p:txBody>
      </p:sp>
    </p:spTree>
    <p:extLst>
      <p:ext uri="{BB962C8B-B14F-4D97-AF65-F5344CB8AC3E}">
        <p14:creationId xmlns:p14="http://schemas.microsoft.com/office/powerpoint/2010/main" val="381755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22</a:t>
            </a:fld>
            <a:endParaRPr lang="en-US"/>
          </a:p>
        </p:txBody>
      </p:sp>
    </p:spTree>
    <p:extLst>
      <p:ext uri="{BB962C8B-B14F-4D97-AF65-F5344CB8AC3E}">
        <p14:creationId xmlns:p14="http://schemas.microsoft.com/office/powerpoint/2010/main" val="144602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25</a:t>
            </a:fld>
            <a:endParaRPr lang="en-US"/>
          </a:p>
        </p:txBody>
      </p:sp>
    </p:spTree>
    <p:extLst>
      <p:ext uri="{BB962C8B-B14F-4D97-AF65-F5344CB8AC3E}">
        <p14:creationId xmlns:p14="http://schemas.microsoft.com/office/powerpoint/2010/main" val="668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defTabSz="465887" eaLnBrk="0" fontAlgn="base" hangingPunct="0">
              <a:spcBef>
                <a:spcPct val="30000"/>
              </a:spcBef>
              <a:spcAft>
                <a:spcPct val="0"/>
              </a:spcAft>
              <a:defRPr sz="1200">
                <a:solidFill>
                  <a:schemeClr val="tx1"/>
                </a:solidFill>
                <a:latin typeface="Calibri" panose="020F0502020204030204" pitchFamily="34" charset="0"/>
              </a:defRPr>
            </a:lvl6pPr>
            <a:lvl7pPr marL="3028264" indent="-232943" defTabSz="465887" eaLnBrk="0" fontAlgn="base" hangingPunct="0">
              <a:spcBef>
                <a:spcPct val="30000"/>
              </a:spcBef>
              <a:spcAft>
                <a:spcPct val="0"/>
              </a:spcAft>
              <a:defRPr sz="1200">
                <a:solidFill>
                  <a:schemeClr val="tx1"/>
                </a:solidFill>
                <a:latin typeface="Calibri" panose="020F0502020204030204" pitchFamily="34" charset="0"/>
              </a:defRPr>
            </a:lvl7pPr>
            <a:lvl8pPr marL="3494151" indent="-232943" defTabSz="465887" eaLnBrk="0" fontAlgn="base" hangingPunct="0">
              <a:spcBef>
                <a:spcPct val="30000"/>
              </a:spcBef>
              <a:spcAft>
                <a:spcPct val="0"/>
              </a:spcAft>
              <a:defRPr sz="1200">
                <a:solidFill>
                  <a:schemeClr val="tx1"/>
                </a:solidFill>
                <a:latin typeface="Calibri" panose="020F0502020204030204" pitchFamily="34" charset="0"/>
              </a:defRPr>
            </a:lvl8pPr>
            <a:lvl9pPr marL="3960038" indent="-232943" defTabSz="465887"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6C341B3-526A-441A-9AC4-847EAD3C9B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538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9734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32188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85148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A62515F-A571-4526-9A1A-96E514A63B3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788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01521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0828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77788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04F9D6DC-8C4E-4599-BF21-177D7E9FD0BC}"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79806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413633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1377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18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52879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0788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51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1778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6" r:id="rId3"/>
    <p:sldLayoutId id="2147483657"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5051092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49968979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905790"/>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chart" Target="../charts/chart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jpeg"/><Relationship Id="rId21" Type="http://schemas.openxmlformats.org/officeDocument/2006/relationships/image" Target="../media/image34.jpeg"/><Relationship Id="rId34" Type="http://schemas.openxmlformats.org/officeDocument/2006/relationships/image" Target="../media/image47.jpeg"/><Relationship Id="rId42" Type="http://schemas.openxmlformats.org/officeDocument/2006/relationships/image" Target="../media/image55.png"/><Relationship Id="rId47" Type="http://schemas.openxmlformats.org/officeDocument/2006/relationships/image" Target="../media/image60.png"/><Relationship Id="rId50" Type="http://schemas.openxmlformats.org/officeDocument/2006/relationships/image" Target="../media/image63.png"/><Relationship Id="rId55" Type="http://schemas.openxmlformats.org/officeDocument/2006/relationships/image" Target="../media/image68.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5" Type="http://schemas.openxmlformats.org/officeDocument/2006/relationships/image" Target="../media/image38.jpeg"/><Relationship Id="rId33" Type="http://schemas.openxmlformats.org/officeDocument/2006/relationships/image" Target="../media/image46.png"/><Relationship Id="rId38" Type="http://schemas.openxmlformats.org/officeDocument/2006/relationships/image" Target="../media/image51.jpeg"/><Relationship Id="rId46" Type="http://schemas.openxmlformats.org/officeDocument/2006/relationships/image" Target="../media/image59.png"/><Relationship Id="rId2" Type="http://schemas.openxmlformats.org/officeDocument/2006/relationships/image" Target="../media/image15.jpeg"/><Relationship Id="rId16" Type="http://schemas.openxmlformats.org/officeDocument/2006/relationships/image" Target="../media/image29.jpe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jpeg"/><Relationship Id="rId54"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24" Type="http://schemas.openxmlformats.org/officeDocument/2006/relationships/image" Target="../media/image37.jpeg"/><Relationship Id="rId32" Type="http://schemas.openxmlformats.org/officeDocument/2006/relationships/image" Target="../media/image45.jpeg"/><Relationship Id="rId37" Type="http://schemas.openxmlformats.org/officeDocument/2006/relationships/image" Target="../media/image50.jpeg"/><Relationship Id="rId40" Type="http://schemas.openxmlformats.org/officeDocument/2006/relationships/image" Target="../media/image53.jpe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5" Type="http://schemas.openxmlformats.org/officeDocument/2006/relationships/image" Target="../media/image18.jpeg"/><Relationship Id="rId15" Type="http://schemas.openxmlformats.org/officeDocument/2006/relationships/image" Target="../media/image28.png"/><Relationship Id="rId23" Type="http://schemas.openxmlformats.org/officeDocument/2006/relationships/image" Target="../media/image36.jpeg"/><Relationship Id="rId28" Type="http://schemas.openxmlformats.org/officeDocument/2006/relationships/image" Target="../media/image41.jpeg"/><Relationship Id="rId36" Type="http://schemas.openxmlformats.org/officeDocument/2006/relationships/image" Target="../media/image49.jpe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jpeg"/><Relationship Id="rId44" Type="http://schemas.openxmlformats.org/officeDocument/2006/relationships/image" Target="../media/image57.png"/><Relationship Id="rId52"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22.gif"/><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jpeg"/><Relationship Id="rId30" Type="http://schemas.openxmlformats.org/officeDocument/2006/relationships/image" Target="../media/image43.jpeg"/><Relationship Id="rId35" Type="http://schemas.openxmlformats.org/officeDocument/2006/relationships/image" Target="../media/image48.png"/><Relationship Id="rId43" Type="http://schemas.openxmlformats.org/officeDocument/2006/relationships/image" Target="../media/image56.jpeg"/><Relationship Id="rId48" Type="http://schemas.openxmlformats.org/officeDocument/2006/relationships/image" Target="../media/image61.jpeg"/><Relationship Id="rId56" Type="http://schemas.openxmlformats.org/officeDocument/2006/relationships/image" Target="../media/image69.png"/><Relationship Id="rId8" Type="http://schemas.openxmlformats.org/officeDocument/2006/relationships/image" Target="../media/image21.jpeg"/><Relationship Id="rId51" Type="http://schemas.openxmlformats.org/officeDocument/2006/relationships/image" Target="../media/image64.png"/><Relationship Id="rId3" Type="http://schemas.openxmlformats.org/officeDocument/2006/relationships/image" Target="../media/image16.gif"/></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1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4.png"/><Relationship Id="rId18" Type="http://schemas.openxmlformats.org/officeDocument/2006/relationships/image" Target="../media/image108.png"/><Relationship Id="rId3" Type="http://schemas.openxmlformats.org/officeDocument/2006/relationships/image" Target="../media/image87.png"/><Relationship Id="rId21" Type="http://schemas.openxmlformats.org/officeDocument/2006/relationships/image" Target="../media/image92.png"/><Relationship Id="rId7" Type="http://schemas.openxmlformats.org/officeDocument/2006/relationships/image" Target="../media/image107.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6.png"/><Relationship Id="rId2" Type="http://schemas.openxmlformats.org/officeDocument/2006/relationships/notesSlide" Target="../notesSlides/notesSlide6.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3.png"/><Relationship Id="rId24" Type="http://schemas.openxmlformats.org/officeDocument/2006/relationships/image" Target="../media/image105.png"/><Relationship Id="rId5" Type="http://schemas.openxmlformats.org/officeDocument/2006/relationships/image" Target="../media/image89.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110.png"/><Relationship Id="rId19" Type="http://schemas.openxmlformats.org/officeDocument/2006/relationships/image" Target="../media/image101.png"/><Relationship Id="rId4" Type="http://schemas.openxmlformats.org/officeDocument/2006/relationships/image" Target="../media/image88.png"/><Relationship Id="rId9" Type="http://schemas.openxmlformats.org/officeDocument/2006/relationships/image" Target="../media/image113.png"/><Relationship Id="rId14" Type="http://schemas.openxmlformats.org/officeDocument/2006/relationships/image" Target="../media/image95.png"/><Relationship Id="rId22" Type="http://schemas.openxmlformats.org/officeDocument/2006/relationships/image" Target="../media/image115.png"/></Relationships>
</file>

<file path=ppt/slides/_rels/slide3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jpe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32.xml"/></Relationships>
</file>

<file path=ppt/slides/_rels/slide4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66293" y="3005575"/>
            <a:ext cx="5721092" cy="1286933"/>
          </a:xfrm>
        </p:spPr>
        <p:txBody>
          <a:bodyPr/>
          <a:lstStyle/>
          <a:p>
            <a:r>
              <a:rPr lang="en-US" sz="3200" dirty="0"/>
              <a:t>The Real Summer Getaway:</a:t>
            </a:r>
          </a:p>
        </p:txBody>
      </p:sp>
      <p:sp>
        <p:nvSpPr>
          <p:cNvPr id="5" name="Text Placeholder 2">
            <a:extLst>
              <a:ext uri="{FF2B5EF4-FFF2-40B4-BE49-F238E27FC236}">
                <a16:creationId xmlns:a16="http://schemas.microsoft.com/office/drawing/2014/main" id="{8F94B834-F70B-4F84-8783-0810FC401191}"/>
              </a:ext>
            </a:extLst>
          </p:cNvPr>
          <p:cNvSpPr txBox="1">
            <a:spLocks/>
          </p:cNvSpPr>
          <p:nvPr/>
        </p:nvSpPr>
        <p:spPr>
          <a:xfrm>
            <a:off x="3244361" y="3543411"/>
            <a:ext cx="5627077" cy="47695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08ABA"/>
                </a:solidFill>
                <a:effectLst/>
                <a:uLnTx/>
                <a:uFillTx/>
                <a:latin typeface="Trebuchet MS"/>
                <a:ea typeface="+mn-ea"/>
                <a:cs typeface="+mn-cs"/>
              </a:rPr>
              <a:t>Escaping With Premium Video Content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2">
            <a:extLst>
              <a:ext uri="{FF2B5EF4-FFF2-40B4-BE49-F238E27FC236}">
                <a16:creationId xmlns:a16="http://schemas.microsoft.com/office/drawing/2014/main" id="{B177AC7E-A088-4CE8-9778-FCF741D7B4C2}"/>
              </a:ext>
            </a:extLst>
          </p:cNvPr>
          <p:cNvSpPr txBox="1">
            <a:spLocks/>
          </p:cNvSpPr>
          <p:nvPr/>
        </p:nvSpPr>
        <p:spPr>
          <a:xfrm>
            <a:off x="6723074" y="4766603"/>
            <a:ext cx="1864311" cy="28016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Member Center</a:t>
            </a:r>
          </a:p>
        </p:txBody>
      </p:sp>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884931467"/>
              </p:ext>
            </p:extLst>
          </p:nvPr>
        </p:nvGraphicFramePr>
        <p:xfrm>
          <a:off x="-394538" y="2658956"/>
          <a:ext cx="4150660" cy="296881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420F471E-3F78-4F0A-842B-545E5957A66F}"/>
              </a:ext>
            </a:extLst>
          </p:cNvPr>
          <p:cNvSpPr txBox="1"/>
          <p:nvPr/>
        </p:nvSpPr>
        <p:spPr>
          <a:xfrm>
            <a:off x="152312" y="6173741"/>
            <a:ext cx="7422862" cy="584775"/>
          </a:xfrm>
          <a:prstGeom prst="rect">
            <a:avLst/>
          </a:prstGeom>
          <a:noFill/>
        </p:spPr>
        <p:txBody>
          <a:bodyPr wrap="square" rtlCol="0">
            <a:spAutoFit/>
          </a:bodyPr>
          <a:lstStyle/>
          <a:p>
            <a:r>
              <a:rPr lang="en-US" sz="800" dirty="0"/>
              <a:t>Source: Kagan, a media research group within the TMT offering of 2018 S&amp;P Global Market Intelligence.  Results from an online consumer survey conducted in September 2017, base: Netflix users – 1,480; Hulu users – 549; Amazon Prime Video users – 938.  Question: Of the content you view on (online video service) which would you say is the content you most enjoy viewing?  “Movies” include recent movies (released within past 2 years) and older movies (released over 2 years ago). “Acquired Network TV Series” includes prior seasons of network TV series and current season of network TV episodes.</a:t>
            </a:r>
          </a:p>
        </p:txBody>
      </p:sp>
      <p:pic>
        <p:nvPicPr>
          <p:cNvPr id="12" name="Picture 11">
            <a:extLst>
              <a:ext uri="{FF2B5EF4-FFF2-40B4-BE49-F238E27FC236}">
                <a16:creationId xmlns:a16="http://schemas.microsoft.com/office/drawing/2014/main" id="{AF68594C-DB17-4D6C-91BF-5B0709625E2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722" y="2413155"/>
            <a:ext cx="953311" cy="245801"/>
          </a:xfrm>
          <a:prstGeom prst="rect">
            <a:avLst/>
          </a:prstGeom>
        </p:spPr>
      </p:pic>
      <p:graphicFrame>
        <p:nvGraphicFramePr>
          <p:cNvPr id="13" name="Chart 12">
            <a:extLst>
              <a:ext uri="{FF2B5EF4-FFF2-40B4-BE49-F238E27FC236}">
                <a16:creationId xmlns:a16="http://schemas.microsoft.com/office/drawing/2014/main" id="{E36963F5-2D50-42EE-B002-10CBECDC2640}"/>
              </a:ext>
            </a:extLst>
          </p:cNvPr>
          <p:cNvGraphicFramePr/>
          <p:nvPr>
            <p:extLst>
              <p:ext uri="{D42A27DB-BD31-4B8C-83A1-F6EECF244321}">
                <p14:modId xmlns:p14="http://schemas.microsoft.com/office/powerpoint/2010/main" val="1064970033"/>
              </p:ext>
            </p:extLst>
          </p:nvPr>
        </p:nvGraphicFramePr>
        <p:xfrm>
          <a:off x="2608638" y="2649991"/>
          <a:ext cx="4150660" cy="29688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3358A34E-A14B-49CB-8747-5CD76C6C1AB4}"/>
              </a:ext>
            </a:extLst>
          </p:cNvPr>
          <p:cNvGraphicFramePr/>
          <p:nvPr>
            <p:extLst>
              <p:ext uri="{D42A27DB-BD31-4B8C-83A1-F6EECF244321}">
                <p14:modId xmlns:p14="http://schemas.microsoft.com/office/powerpoint/2010/main" val="2710557144"/>
              </p:ext>
            </p:extLst>
          </p:nvPr>
        </p:nvGraphicFramePr>
        <p:xfrm>
          <a:off x="5414587" y="2658956"/>
          <a:ext cx="4150660" cy="2968812"/>
        </p:xfrm>
        <a:graphic>
          <a:graphicData uri="http://schemas.openxmlformats.org/drawingml/2006/chart">
            <c:chart xmlns:c="http://schemas.openxmlformats.org/drawingml/2006/chart" xmlns:r="http://schemas.openxmlformats.org/officeDocument/2006/relationships" r:id="rId5"/>
          </a:graphicData>
        </a:graphic>
      </p:graphicFrame>
      <p:pic>
        <p:nvPicPr>
          <p:cNvPr id="17" name="Picture 16">
            <a:extLst>
              <a:ext uri="{FF2B5EF4-FFF2-40B4-BE49-F238E27FC236}">
                <a16:creationId xmlns:a16="http://schemas.microsoft.com/office/drawing/2014/main" id="{28BE16AB-988E-43D7-965D-596DB7BF6C3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8129" y="2325430"/>
            <a:ext cx="951677" cy="315596"/>
          </a:xfrm>
          <a:prstGeom prst="rect">
            <a:avLst/>
          </a:prstGeom>
        </p:spPr>
      </p:pic>
      <p:sp>
        <p:nvSpPr>
          <p:cNvPr id="19" name="TextBox 18">
            <a:extLst>
              <a:ext uri="{FF2B5EF4-FFF2-40B4-BE49-F238E27FC236}">
                <a16:creationId xmlns:a16="http://schemas.microsoft.com/office/drawing/2014/main" id="{EDA47BD8-72DB-453F-9766-2C3A1A995843}"/>
              </a:ext>
            </a:extLst>
          </p:cNvPr>
          <p:cNvSpPr txBox="1"/>
          <p:nvPr/>
        </p:nvSpPr>
        <p:spPr>
          <a:xfrm>
            <a:off x="215066" y="1809044"/>
            <a:ext cx="872274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Content Most Enjoyed on Netflix, Hulu and Amazon Prime Video</a:t>
            </a:r>
          </a:p>
        </p:txBody>
      </p:sp>
      <p:sp>
        <p:nvSpPr>
          <p:cNvPr id="21" name="Title 1">
            <a:extLst>
              <a:ext uri="{FF2B5EF4-FFF2-40B4-BE49-F238E27FC236}">
                <a16:creationId xmlns:a16="http://schemas.microsoft.com/office/drawing/2014/main" id="{213BE110-7671-46DA-A625-9454A3BB3BE3}"/>
              </a:ext>
            </a:extLst>
          </p:cNvPr>
          <p:cNvSpPr>
            <a:spLocks noGrp="1"/>
          </p:cNvSpPr>
          <p:nvPr>
            <p:ph type="ctrTitle"/>
          </p:nvPr>
        </p:nvSpPr>
        <p:spPr>
          <a:xfrm>
            <a:off x="152312" y="460183"/>
            <a:ext cx="8840154" cy="740666"/>
          </a:xfrm>
        </p:spPr>
        <p:txBody>
          <a:bodyPr/>
          <a:lstStyle/>
          <a:p>
            <a:r>
              <a:rPr lang="en-US" dirty="0">
                <a:solidFill>
                  <a:schemeClr val="tx1"/>
                </a:solidFill>
              </a:rPr>
              <a:t>Collectively, Subscribers Also Find Acquired Network TV Series To Be More Enjoyable Than Original Content On These Services</a:t>
            </a:r>
          </a:p>
        </p:txBody>
      </p:sp>
      <p:pic>
        <p:nvPicPr>
          <p:cNvPr id="4098" name="Picture 2" descr="Image result for amazon vide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8271" y="2325430"/>
            <a:ext cx="1342594" cy="32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5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90" y="460182"/>
            <a:ext cx="8966970" cy="900791"/>
          </a:xfrm>
        </p:spPr>
        <p:txBody>
          <a:bodyPr/>
          <a:lstStyle/>
          <a:p>
            <a:r>
              <a:rPr lang="en-US" sz="2500" dirty="0"/>
              <a:t>Even With The Increase In Streaming Across Devices, TV Continues To Represent The Large Majority Of Overall Video Consumption </a:t>
            </a:r>
          </a:p>
        </p:txBody>
      </p:sp>
      <p:sp>
        <p:nvSpPr>
          <p:cNvPr id="4" name="Text Placeholder 3"/>
          <p:cNvSpPr>
            <a:spLocks noGrp="1"/>
          </p:cNvSpPr>
          <p:nvPr>
            <p:ph type="body" sz="quarter" idx="14"/>
          </p:nvPr>
        </p:nvSpPr>
        <p:spPr>
          <a:xfrm>
            <a:off x="204288" y="6551801"/>
            <a:ext cx="7020099" cy="229779"/>
          </a:xfrm>
        </p:spPr>
        <p:txBody>
          <a:bodyPr/>
          <a:lstStyle/>
          <a:p>
            <a:r>
              <a:rPr lang="en-US" sz="800" dirty="0">
                <a:latin typeface="Trebuchet MS" panose="020B0603020202020204" pitchFamily="34" charset="0"/>
              </a:rPr>
              <a:t>Source: Nielsen Comparable Metrics Report Q2 2017; Data based on average week between March 27, 2017 – June 25, 2017.  A18+ UE = 245,740,000.</a:t>
            </a:r>
          </a:p>
        </p:txBody>
      </p:sp>
      <p:graphicFrame>
        <p:nvGraphicFramePr>
          <p:cNvPr id="8" name="Chart 7"/>
          <p:cNvGraphicFramePr/>
          <p:nvPr>
            <p:extLst>
              <p:ext uri="{D42A27DB-BD31-4B8C-83A1-F6EECF244321}">
                <p14:modId xmlns:p14="http://schemas.microsoft.com/office/powerpoint/2010/main" val="79252209"/>
              </p:ext>
            </p:extLst>
          </p:nvPr>
        </p:nvGraphicFramePr>
        <p:xfrm>
          <a:off x="119691" y="1423751"/>
          <a:ext cx="8982364" cy="3877936"/>
        </p:xfrm>
        <a:graphic>
          <a:graphicData uri="http://schemas.openxmlformats.org/drawingml/2006/chart">
            <c:chart xmlns:c="http://schemas.openxmlformats.org/drawingml/2006/chart" xmlns:r="http://schemas.openxmlformats.org/officeDocument/2006/relationships" r:id="rId2"/>
          </a:graphicData>
        </a:graphic>
      </p:graphicFrame>
      <p:sp>
        <p:nvSpPr>
          <p:cNvPr id="9" name="Left Brace 8"/>
          <p:cNvSpPr/>
          <p:nvPr/>
        </p:nvSpPr>
        <p:spPr>
          <a:xfrm rot="16200000">
            <a:off x="3984152" y="4729920"/>
            <a:ext cx="440675" cy="1569526"/>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Left Brace 9"/>
          <p:cNvSpPr/>
          <p:nvPr/>
        </p:nvSpPr>
        <p:spPr>
          <a:xfrm rot="16200000">
            <a:off x="5892937" y="4655904"/>
            <a:ext cx="440675" cy="1735913"/>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Left Brace 10"/>
          <p:cNvSpPr/>
          <p:nvPr/>
        </p:nvSpPr>
        <p:spPr>
          <a:xfrm rot="16200000">
            <a:off x="7750330" y="4623275"/>
            <a:ext cx="440675" cy="1797497"/>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3166156" y="5742363"/>
            <a:ext cx="215865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PC</a:t>
            </a:r>
          </a:p>
        </p:txBody>
      </p:sp>
      <p:sp>
        <p:nvSpPr>
          <p:cNvPr id="13" name="TextBox 12"/>
          <p:cNvSpPr txBox="1"/>
          <p:nvPr/>
        </p:nvSpPr>
        <p:spPr>
          <a:xfrm>
            <a:off x="5006944" y="5740525"/>
            <a:ext cx="230984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Smartphone</a:t>
            </a:r>
          </a:p>
        </p:txBody>
      </p:sp>
      <p:sp>
        <p:nvSpPr>
          <p:cNvPr id="14" name="TextBox 13"/>
          <p:cNvSpPr txBox="1"/>
          <p:nvPr/>
        </p:nvSpPr>
        <p:spPr>
          <a:xfrm>
            <a:off x="7194249" y="5738687"/>
            <a:ext cx="154933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Tablet</a:t>
            </a:r>
          </a:p>
        </p:txBody>
      </p:sp>
      <p:sp>
        <p:nvSpPr>
          <p:cNvPr id="3" name="TextBox 2">
            <a:extLst>
              <a:ext uri="{FF2B5EF4-FFF2-40B4-BE49-F238E27FC236}">
                <a16:creationId xmlns:a16="http://schemas.microsoft.com/office/drawing/2014/main" id="{D28716D7-0D59-490E-BF23-38DA4D1F0964}"/>
              </a:ext>
            </a:extLst>
          </p:cNvPr>
          <p:cNvSpPr txBox="1"/>
          <p:nvPr/>
        </p:nvSpPr>
        <p:spPr>
          <a:xfrm>
            <a:off x="304956" y="5056688"/>
            <a:ext cx="921457" cy="307777"/>
          </a:xfrm>
          <a:prstGeom prst="rect">
            <a:avLst/>
          </a:prstGeom>
          <a:noFill/>
        </p:spPr>
        <p:txBody>
          <a:bodyPr wrap="square" rtlCol="0">
            <a:spAutoFit/>
          </a:bodyPr>
          <a:lstStyle/>
          <a:p>
            <a:pPr algn="ctr"/>
            <a:r>
              <a:rPr lang="en-US" sz="700" dirty="0"/>
              <a:t>(Live + DVR / Time-Shifted)</a:t>
            </a:r>
          </a:p>
        </p:txBody>
      </p:sp>
      <p:sp>
        <p:nvSpPr>
          <p:cNvPr id="15" name="Text Placeholder 3">
            <a:extLst>
              <a:ext uri="{FF2B5EF4-FFF2-40B4-BE49-F238E27FC236}">
                <a16:creationId xmlns:a16="http://schemas.microsoft.com/office/drawing/2014/main" id="{6D10B820-905A-48B1-83D1-D4B2F8BC1FE5}"/>
              </a:ext>
            </a:extLst>
          </p:cNvPr>
          <p:cNvSpPr txBox="1">
            <a:spLocks/>
          </p:cNvSpPr>
          <p:nvPr/>
        </p:nvSpPr>
        <p:spPr>
          <a:xfrm>
            <a:off x="332256" y="6183445"/>
            <a:ext cx="255899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45375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04288" y="6551801"/>
            <a:ext cx="7020099" cy="229779"/>
          </a:xfrm>
        </p:spPr>
        <p:txBody>
          <a:bodyPr/>
          <a:lstStyle/>
          <a:p>
            <a:r>
              <a:rPr lang="en-US" sz="800" dirty="0">
                <a:latin typeface="Trebuchet MS" panose="020B0603020202020204" pitchFamily="34" charset="0"/>
              </a:rPr>
              <a:t>Source: Nielsen Comparable Metrics Report Q2 2017; Data based on average week between March 27, 2017 – June 25, 2017.  A18+ UE = 245,740,000.</a:t>
            </a:r>
          </a:p>
        </p:txBody>
      </p:sp>
      <p:graphicFrame>
        <p:nvGraphicFramePr>
          <p:cNvPr id="8" name="Chart 7"/>
          <p:cNvGraphicFramePr/>
          <p:nvPr>
            <p:extLst>
              <p:ext uri="{D42A27DB-BD31-4B8C-83A1-F6EECF244321}">
                <p14:modId xmlns:p14="http://schemas.microsoft.com/office/powerpoint/2010/main" val="340801648"/>
              </p:ext>
            </p:extLst>
          </p:nvPr>
        </p:nvGraphicFramePr>
        <p:xfrm>
          <a:off x="119691" y="1423751"/>
          <a:ext cx="8982364" cy="3877936"/>
        </p:xfrm>
        <a:graphic>
          <a:graphicData uri="http://schemas.openxmlformats.org/drawingml/2006/chart">
            <c:chart xmlns:c="http://schemas.openxmlformats.org/drawingml/2006/chart" xmlns:r="http://schemas.openxmlformats.org/officeDocument/2006/relationships" r:id="rId2"/>
          </a:graphicData>
        </a:graphic>
      </p:graphicFrame>
      <p:sp>
        <p:nvSpPr>
          <p:cNvPr id="9" name="Left Brace 8"/>
          <p:cNvSpPr/>
          <p:nvPr/>
        </p:nvSpPr>
        <p:spPr>
          <a:xfrm rot="16200000">
            <a:off x="3984152" y="4729920"/>
            <a:ext cx="440675" cy="1569526"/>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Left Brace 9"/>
          <p:cNvSpPr/>
          <p:nvPr/>
        </p:nvSpPr>
        <p:spPr>
          <a:xfrm rot="16200000">
            <a:off x="5892937" y="4655903"/>
            <a:ext cx="440675" cy="1735913"/>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Left Brace 10"/>
          <p:cNvSpPr/>
          <p:nvPr/>
        </p:nvSpPr>
        <p:spPr>
          <a:xfrm rot="16200000">
            <a:off x="7746136" y="4619081"/>
            <a:ext cx="440675" cy="1805886"/>
          </a:xfrm>
          <a:prstGeom prst="leftBrace">
            <a:avLst>
              <a:gd name="adj1" fmla="val 58125"/>
              <a:gd name="adj2" fmla="val 50000"/>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3166156" y="5742363"/>
            <a:ext cx="215865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PC</a:t>
            </a:r>
          </a:p>
        </p:txBody>
      </p:sp>
      <p:sp>
        <p:nvSpPr>
          <p:cNvPr id="13" name="TextBox 12"/>
          <p:cNvSpPr txBox="1"/>
          <p:nvPr/>
        </p:nvSpPr>
        <p:spPr>
          <a:xfrm>
            <a:off x="5006944" y="5740525"/>
            <a:ext cx="2309848"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Smartphone</a:t>
            </a:r>
          </a:p>
        </p:txBody>
      </p:sp>
      <p:sp>
        <p:nvSpPr>
          <p:cNvPr id="14" name="TextBox 13"/>
          <p:cNvSpPr txBox="1"/>
          <p:nvPr/>
        </p:nvSpPr>
        <p:spPr>
          <a:xfrm>
            <a:off x="7202638" y="5738687"/>
            <a:ext cx="1549334"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Tablet</a:t>
            </a:r>
          </a:p>
        </p:txBody>
      </p:sp>
      <p:sp>
        <p:nvSpPr>
          <p:cNvPr id="3" name="TextBox 2">
            <a:extLst>
              <a:ext uri="{FF2B5EF4-FFF2-40B4-BE49-F238E27FC236}">
                <a16:creationId xmlns:a16="http://schemas.microsoft.com/office/drawing/2014/main" id="{D28716D7-0D59-490E-BF23-38DA4D1F0964}"/>
              </a:ext>
            </a:extLst>
          </p:cNvPr>
          <p:cNvSpPr txBox="1"/>
          <p:nvPr/>
        </p:nvSpPr>
        <p:spPr>
          <a:xfrm>
            <a:off x="304956" y="5056688"/>
            <a:ext cx="921457" cy="307777"/>
          </a:xfrm>
          <a:prstGeom prst="rect">
            <a:avLst/>
          </a:prstGeom>
          <a:noFill/>
        </p:spPr>
        <p:txBody>
          <a:bodyPr wrap="square" rtlCol="0">
            <a:spAutoFit/>
          </a:bodyPr>
          <a:lstStyle/>
          <a:p>
            <a:pPr algn="ctr"/>
            <a:r>
              <a:rPr lang="en-US" sz="700" dirty="0"/>
              <a:t>(Live + DVR / Time-Shifted)</a:t>
            </a:r>
          </a:p>
        </p:txBody>
      </p:sp>
      <p:sp>
        <p:nvSpPr>
          <p:cNvPr id="17" name="Title 1">
            <a:extLst>
              <a:ext uri="{FF2B5EF4-FFF2-40B4-BE49-F238E27FC236}">
                <a16:creationId xmlns:a16="http://schemas.microsoft.com/office/drawing/2014/main" id="{1D036EB8-8023-4ABE-892D-6E406E8F60DB}"/>
              </a:ext>
            </a:extLst>
          </p:cNvPr>
          <p:cNvSpPr>
            <a:spLocks noGrp="1"/>
          </p:cNvSpPr>
          <p:nvPr>
            <p:ph type="ctrTitle"/>
          </p:nvPr>
        </p:nvSpPr>
        <p:spPr>
          <a:xfrm>
            <a:off x="83890" y="460182"/>
            <a:ext cx="8966970" cy="900791"/>
          </a:xfrm>
        </p:spPr>
        <p:txBody>
          <a:bodyPr/>
          <a:lstStyle/>
          <a:p>
            <a:r>
              <a:rPr lang="en-US" sz="2500" dirty="0"/>
              <a:t>TV Also Represents The Majority Of Overall Video Consumption Against Millennials As Well </a:t>
            </a:r>
          </a:p>
        </p:txBody>
      </p:sp>
      <p:sp>
        <p:nvSpPr>
          <p:cNvPr id="18" name="Text Placeholder 3">
            <a:extLst>
              <a:ext uri="{FF2B5EF4-FFF2-40B4-BE49-F238E27FC236}">
                <a16:creationId xmlns:a16="http://schemas.microsoft.com/office/drawing/2014/main" id="{6AF8DB09-2378-4981-9345-D836FCA209E2}"/>
              </a:ext>
            </a:extLst>
          </p:cNvPr>
          <p:cNvSpPr txBox="1">
            <a:spLocks/>
          </p:cNvSpPr>
          <p:nvPr/>
        </p:nvSpPr>
        <p:spPr>
          <a:xfrm>
            <a:off x="332256" y="6183445"/>
            <a:ext cx="255899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54834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50429" y="5002207"/>
            <a:ext cx="6248399" cy="1517126"/>
          </a:xfrm>
        </p:spPr>
        <p:txBody>
          <a:bodyPr/>
          <a:lstStyle/>
          <a:p>
            <a:pPr algn="l">
              <a:lnSpc>
                <a:spcPts val="3800"/>
              </a:lnSpc>
            </a:pPr>
            <a:r>
              <a:rPr lang="en-US" sz="3200" b="1" dirty="0">
                <a:solidFill>
                  <a:schemeClr val="tx1"/>
                </a:solidFill>
                <a:latin typeface="+mj-lt"/>
                <a:cs typeface="+mj-cs"/>
              </a:rPr>
              <a:t>Summertime TV Programming: </a:t>
            </a:r>
            <a:br>
              <a:rPr lang="en-US" sz="3200" b="1" dirty="0">
                <a:solidFill>
                  <a:schemeClr val="tx1"/>
                </a:solidFill>
                <a:latin typeface="+mj-lt"/>
                <a:cs typeface="+mj-cs"/>
              </a:rPr>
            </a:br>
            <a:r>
              <a:rPr lang="en-US" sz="2800" b="1" dirty="0">
                <a:solidFill>
                  <a:schemeClr val="tx1"/>
                </a:solidFill>
                <a:latin typeface="+mj-lt"/>
                <a:cs typeface="+mj-cs"/>
              </a:rPr>
              <a:t>Highlighting The Scope Of Content</a:t>
            </a:r>
            <a:endParaRPr lang="en-US" sz="3200" b="1" dirty="0">
              <a:solidFill>
                <a:schemeClr val="tx1"/>
              </a:solidFill>
              <a:latin typeface="+mj-lt"/>
              <a:cs typeface="+mj-cs"/>
            </a:endParaRPr>
          </a:p>
        </p:txBody>
      </p:sp>
    </p:spTree>
    <p:extLst>
      <p:ext uri="{BB962C8B-B14F-4D97-AF65-F5344CB8AC3E}">
        <p14:creationId xmlns:p14="http://schemas.microsoft.com/office/powerpoint/2010/main" val="280642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400758"/>
            <a:ext cx="8805334" cy="882588"/>
          </a:xfrm>
        </p:spPr>
        <p:txBody>
          <a:bodyPr/>
          <a:lstStyle/>
          <a:p>
            <a:r>
              <a:rPr lang="en-US" dirty="0"/>
              <a:t>The Summer Months Feature A Breadth Of Original Programming &amp; Specials Across Ad-Supported TV Brands</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9294" y="2821233"/>
            <a:ext cx="890960" cy="501833"/>
          </a:xfrm>
          <a:prstGeom prst="rect">
            <a:avLst/>
          </a:prstGeom>
        </p:spPr>
      </p:pic>
      <p:pic>
        <p:nvPicPr>
          <p:cNvPr id="21" name="Picture 30" descr="https://reflpopent.files.wordpress.com/2011/06/sytycd-log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998" b="24180"/>
          <a:stretch/>
        </p:blipFill>
        <p:spPr bwMode="auto">
          <a:xfrm>
            <a:off x="266607" y="4517299"/>
            <a:ext cx="1143376" cy="2873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https://upload.wikimedia.org/wikipedia/commons/f/fa/America%27s_Got_Talent_2015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050" y="2610102"/>
            <a:ext cx="1314080" cy="354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steve harvey funderdom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31235" y="3719057"/>
            <a:ext cx="988911" cy="411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Image result for the orvill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1353" y="1693923"/>
            <a:ext cx="1656249" cy="2494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4" descr="http://www.dafont.com/forum/attach/orig/4/4/441823.png?1">
            <a:extLst>
              <a:ext uri="{FF2B5EF4-FFF2-40B4-BE49-F238E27FC236}">
                <a16:creationId xmlns:a16="http://schemas.microsoft.com/office/drawing/2014/main" id="{3A94ABBC-BF7A-4410-B79F-BA356D9C4C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6926" y="2212371"/>
            <a:ext cx="1362446" cy="3519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6" descr="https://i.pinimg.com/originals/9d/2d/bc/9d2dbc3dd94a22011f3ae545ea7130a6.jpg">
            <a:extLst>
              <a:ext uri="{FF2B5EF4-FFF2-40B4-BE49-F238E27FC236}">
                <a16:creationId xmlns:a16="http://schemas.microsoft.com/office/drawing/2014/main" id="{A7C9E14B-1371-435C-B17C-3F3E3AB83BD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789147" y="4296821"/>
            <a:ext cx="1118752" cy="5935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MacLogo_20WEB.gif (907×17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887" y="3689659"/>
            <a:ext cx="1670382" cy="3241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abc nightly news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5357" y="3405864"/>
            <a:ext cx="1430656" cy="40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thefix.com/sites/default/files/styles/article/public/60%20minutes%20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6398" y="4009672"/>
            <a:ext cx="738162" cy="417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20/20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7142" y="2655158"/>
            <a:ext cx="785334" cy="345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little big shots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018" y="2574121"/>
            <a:ext cx="1057880" cy="558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big bang theory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6212" y="2217649"/>
            <a:ext cx="588975" cy="727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Image result for the bachelorette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0527" y="2815680"/>
            <a:ext cx="1823780" cy="5129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Image result for superior donut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6533" y="4388643"/>
            <a:ext cx="917305" cy="515674"/>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the wall tv logo"/>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436145" y="4517079"/>
            <a:ext cx="1001586" cy="3368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ToTellTheTruth2016.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1865" y="4126242"/>
            <a:ext cx="1812934" cy="5076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6" descr="Image result for code black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5422" y="3265796"/>
            <a:ext cx="1029822" cy="3993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8" descr="Image result for american ninja warrior logo"/>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338381" y="3029468"/>
            <a:ext cx="674839" cy="6799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Image resul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49207" y="1658418"/>
            <a:ext cx="603800" cy="905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90" name="Picture 42" descr="Image result for let's make a deal logo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13413" y="3729424"/>
            <a:ext cx="776065" cy="5836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mage result for marlon"/>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10326" y="4307320"/>
            <a:ext cx="947783" cy="5331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12" descr="Image result for boy band tv logo"/>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1733" y="3986654"/>
            <a:ext cx="855891" cy="441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16" descr="Image result for candy crush tv logo"/>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49099" y="4358284"/>
            <a:ext cx="880758" cy="495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22" descr="Image result for the f word tv logo"/>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232663" y="2492335"/>
            <a:ext cx="1471384" cy="5538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still star crossed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187596" y="3053413"/>
            <a:ext cx="621739" cy="799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 name="Picture 26" descr="Image result for somewhere between"/>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477592" y="1661099"/>
            <a:ext cx="644472" cy="9490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 name="Picture 32" descr="Image result for house hunters family logo"/>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a:stretch/>
        </p:blipFill>
        <p:spPr bwMode="auto">
          <a:xfrm>
            <a:off x="2553823" y="4562059"/>
            <a:ext cx="1054032" cy="3274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34" descr="Image result for great news tv logo"/>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20123" y="3639346"/>
            <a:ext cx="814171" cy="5962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36" descr="Image result for love connection tv logo"/>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342904" y="3063103"/>
            <a:ext cx="749553" cy="4216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38" descr="Image result for the gong show"/>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493335" y="3469428"/>
            <a:ext cx="516919" cy="7878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40" descr="Image result for battle of network star logo"/>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a:stretch/>
        </p:blipFill>
        <p:spPr bwMode="auto">
          <a:xfrm>
            <a:off x="8011081" y="3928421"/>
            <a:ext cx="919397" cy="3944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s://s-media-cache-ak0.pinimg.com/736x/8c/b1/ee/8cb1ee59aa9f039ab88a0de44fee7815.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80566" y="4397301"/>
            <a:ext cx="862056" cy="46082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7D89935-91BB-45F3-8AE8-ED1E1D84199C}"/>
              </a:ext>
            </a:extLst>
          </p:cNvPr>
          <p:cNvSpPr/>
          <p:nvPr/>
        </p:nvSpPr>
        <p:spPr>
          <a:xfrm>
            <a:off x="266607" y="1551189"/>
            <a:ext cx="8715757" cy="3386790"/>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B85369FB-75B4-452A-ABD4-234129ABA289}"/>
              </a:ext>
            </a:extLst>
          </p:cNvPr>
          <p:cNvSpPr/>
          <p:nvPr/>
        </p:nvSpPr>
        <p:spPr>
          <a:xfrm>
            <a:off x="259209" y="4990687"/>
            <a:ext cx="8715757" cy="1002034"/>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47" name="Picture 46">
            <a:extLst>
              <a:ext uri="{FF2B5EF4-FFF2-40B4-BE49-F238E27FC236}">
                <a16:creationId xmlns:a16="http://schemas.microsoft.com/office/drawing/2014/main" id="{1D146CC0-DD5F-4B4C-A288-78759929FB0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82507" y="5100313"/>
            <a:ext cx="565445" cy="565445"/>
          </a:xfrm>
          <a:prstGeom prst="rect">
            <a:avLst/>
          </a:prstGeom>
          <a:ln>
            <a:solidFill>
              <a:schemeClr val="tx1"/>
            </a:solidFill>
          </a:ln>
        </p:spPr>
      </p:pic>
      <p:sp>
        <p:nvSpPr>
          <p:cNvPr id="48" name="TextBox 47">
            <a:extLst>
              <a:ext uri="{FF2B5EF4-FFF2-40B4-BE49-F238E27FC236}">
                <a16:creationId xmlns:a16="http://schemas.microsoft.com/office/drawing/2014/main" id="{A59D62AF-6360-4F74-95C9-F214A8DC2819}"/>
              </a:ext>
            </a:extLst>
          </p:cNvPr>
          <p:cNvSpPr txBox="1"/>
          <p:nvPr/>
        </p:nvSpPr>
        <p:spPr>
          <a:xfrm>
            <a:off x="374624" y="5682368"/>
            <a:ext cx="60025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June 6</a:t>
            </a:r>
          </a:p>
        </p:txBody>
      </p:sp>
      <p:pic>
        <p:nvPicPr>
          <p:cNvPr id="49" name="Picture 8" descr="Image result for nba awards 2018">
            <a:extLst>
              <a:ext uri="{FF2B5EF4-FFF2-40B4-BE49-F238E27FC236}">
                <a16:creationId xmlns:a16="http://schemas.microsoft.com/office/drawing/2014/main" id="{C776B5D6-72EA-4384-BC01-128B7A99852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00154" y="5108519"/>
            <a:ext cx="857995" cy="5675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BBD795B-482D-4258-B752-BDB52E05B88D}"/>
              </a:ext>
            </a:extLst>
          </p:cNvPr>
          <p:cNvSpPr txBox="1"/>
          <p:nvPr/>
        </p:nvSpPr>
        <p:spPr>
          <a:xfrm>
            <a:off x="1080248" y="5677770"/>
            <a:ext cx="877902" cy="261610"/>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June 7-10</a:t>
            </a:r>
          </a:p>
        </p:txBody>
      </p:sp>
      <p:pic>
        <p:nvPicPr>
          <p:cNvPr id="51" name="Picture 4" descr="Image result for cma music festival 2018">
            <a:extLst>
              <a:ext uri="{FF2B5EF4-FFF2-40B4-BE49-F238E27FC236}">
                <a16:creationId xmlns:a16="http://schemas.microsoft.com/office/drawing/2014/main" id="{72B8D0D8-EC50-4225-B8D9-2F92B2E8CDD2}"/>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113129" y="5085131"/>
            <a:ext cx="781363" cy="576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714C50E4-F074-43CA-8520-80D671FB27E2}"/>
              </a:ext>
            </a:extLst>
          </p:cNvPr>
          <p:cNvSpPr txBox="1"/>
          <p:nvPr/>
        </p:nvSpPr>
        <p:spPr>
          <a:xfrm>
            <a:off x="2083875" y="5678266"/>
            <a:ext cx="810617" cy="261610"/>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June 7-10</a:t>
            </a:r>
          </a:p>
        </p:txBody>
      </p:sp>
      <p:pic>
        <p:nvPicPr>
          <p:cNvPr id="55" name="Picture 2" descr="Image result for tony awards logo">
            <a:extLst>
              <a:ext uri="{FF2B5EF4-FFF2-40B4-BE49-F238E27FC236}">
                <a16:creationId xmlns:a16="http://schemas.microsoft.com/office/drawing/2014/main" id="{315D68E3-6D51-4990-AFC9-270C4CD652A4}"/>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025691" y="5185814"/>
            <a:ext cx="1018584" cy="484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EBA9ED46-3E59-4FC3-B8EF-7D11F6FCE623}"/>
              </a:ext>
            </a:extLst>
          </p:cNvPr>
          <p:cNvSpPr txBox="1"/>
          <p:nvPr/>
        </p:nvSpPr>
        <p:spPr>
          <a:xfrm>
            <a:off x="3001991" y="5690725"/>
            <a:ext cx="1055612" cy="266909"/>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June 10</a:t>
            </a:r>
          </a:p>
        </p:txBody>
      </p:sp>
      <p:pic>
        <p:nvPicPr>
          <p:cNvPr id="57" name="Picture 12" descr="Image result for mtv movie awards logo">
            <a:extLst>
              <a:ext uri="{FF2B5EF4-FFF2-40B4-BE49-F238E27FC236}">
                <a16:creationId xmlns:a16="http://schemas.microsoft.com/office/drawing/2014/main" id="{40FCB2FE-31B1-4624-8326-CDC961AC60E1}"/>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180595" y="5117613"/>
            <a:ext cx="814428" cy="563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90D8FD40-9010-4D11-BE7A-2180D0581045}"/>
              </a:ext>
            </a:extLst>
          </p:cNvPr>
          <p:cNvSpPr txBox="1"/>
          <p:nvPr/>
        </p:nvSpPr>
        <p:spPr>
          <a:xfrm>
            <a:off x="4182384" y="5702838"/>
            <a:ext cx="812639" cy="269448"/>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June 18</a:t>
            </a:r>
          </a:p>
        </p:txBody>
      </p:sp>
      <p:pic>
        <p:nvPicPr>
          <p:cNvPr id="59" name="Picture 12" descr="Image result for bet awards 2018">
            <a:extLst>
              <a:ext uri="{FF2B5EF4-FFF2-40B4-BE49-F238E27FC236}">
                <a16:creationId xmlns:a16="http://schemas.microsoft.com/office/drawing/2014/main" id="{EFA8CC3B-03A3-4A3E-B1F2-9A6C58882151}"/>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141093" y="5251111"/>
            <a:ext cx="866481" cy="4332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47E1CAF3-2F37-48FA-9548-119B18CDC112}"/>
              </a:ext>
            </a:extLst>
          </p:cNvPr>
          <p:cNvSpPr txBox="1"/>
          <p:nvPr/>
        </p:nvSpPr>
        <p:spPr>
          <a:xfrm>
            <a:off x="5132865" y="5701798"/>
            <a:ext cx="866482" cy="270488"/>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June 22-25</a:t>
            </a:r>
          </a:p>
        </p:txBody>
      </p:sp>
      <p:pic>
        <p:nvPicPr>
          <p:cNvPr id="61" name="Picture 4" descr="Image result for macys july 4th">
            <a:extLst>
              <a:ext uri="{FF2B5EF4-FFF2-40B4-BE49-F238E27FC236}">
                <a16:creationId xmlns:a16="http://schemas.microsoft.com/office/drawing/2014/main" id="{66EDA765-AFB0-4CD9-A40F-4E67DD79A217}"/>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152813" y="5130668"/>
            <a:ext cx="974686" cy="5505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BF659B60-2BCE-4C18-8840-CAC3757DEF44}"/>
              </a:ext>
            </a:extLst>
          </p:cNvPr>
          <p:cNvSpPr txBox="1"/>
          <p:nvPr/>
        </p:nvSpPr>
        <p:spPr>
          <a:xfrm>
            <a:off x="6157918" y="5702591"/>
            <a:ext cx="974686" cy="261610"/>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July 4</a:t>
            </a:r>
          </a:p>
        </p:txBody>
      </p:sp>
      <p:pic>
        <p:nvPicPr>
          <p:cNvPr id="63" name="Picture 10" descr="Image result for espys logo">
            <a:extLst>
              <a:ext uri="{FF2B5EF4-FFF2-40B4-BE49-F238E27FC236}">
                <a16:creationId xmlns:a16="http://schemas.microsoft.com/office/drawing/2014/main" id="{427919E6-C460-4FBC-9A41-DAA367457100}"/>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269264" y="5060186"/>
            <a:ext cx="626304" cy="626304"/>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BA6BCE19-298F-4223-A570-F9E63717FA14}"/>
              </a:ext>
            </a:extLst>
          </p:cNvPr>
          <p:cNvSpPr txBox="1"/>
          <p:nvPr/>
        </p:nvSpPr>
        <p:spPr>
          <a:xfrm>
            <a:off x="7016036" y="5728791"/>
            <a:ext cx="1156299" cy="261610"/>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July 11</a:t>
            </a:r>
          </a:p>
        </p:txBody>
      </p:sp>
      <p:pic>
        <p:nvPicPr>
          <p:cNvPr id="65" name="Picture 2" descr="Image result for 2018 teen choice awards">
            <a:extLst>
              <a:ext uri="{FF2B5EF4-FFF2-40B4-BE49-F238E27FC236}">
                <a16:creationId xmlns:a16="http://schemas.microsoft.com/office/drawing/2014/main" id="{339B270C-0677-4944-AEF7-54D33EC9DB90}"/>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8055660" y="5073638"/>
            <a:ext cx="807469" cy="63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E63B5ADB-F484-412F-B9C6-4A99E7616137}"/>
              </a:ext>
            </a:extLst>
          </p:cNvPr>
          <p:cNvSpPr txBox="1"/>
          <p:nvPr/>
        </p:nvSpPr>
        <p:spPr>
          <a:xfrm>
            <a:off x="8041625" y="5724029"/>
            <a:ext cx="827122" cy="261610"/>
          </a:xfrm>
          <a:prstGeom prst="rect">
            <a:avLst/>
          </a:prstGeom>
          <a:noFill/>
        </p:spPr>
        <p:txBody>
          <a:bodyPr wrap="square" rtlCol="0">
            <a:spAutoFit/>
          </a:bodyPr>
          <a:lstStyle>
            <a:defPPr>
              <a:defRPr lang="en-US"/>
            </a:defPPr>
            <a:lvl1pPr algn="ctr">
              <a:defRPr sz="11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Trebuchet MS"/>
                <a:ea typeface="+mn-ea"/>
                <a:cs typeface="+mn-cs"/>
              </a:rPr>
              <a:t>August 12</a:t>
            </a:r>
          </a:p>
        </p:txBody>
      </p:sp>
      <p:sp>
        <p:nvSpPr>
          <p:cNvPr id="67" name="Text Placeholder 3">
            <a:extLst>
              <a:ext uri="{FF2B5EF4-FFF2-40B4-BE49-F238E27FC236}">
                <a16:creationId xmlns:a16="http://schemas.microsoft.com/office/drawing/2014/main" id="{34421B05-C4B9-48C2-8E14-30F0B951F971}"/>
              </a:ext>
            </a:extLst>
          </p:cNvPr>
          <p:cNvSpPr txBox="1">
            <a:spLocks/>
          </p:cNvSpPr>
          <p:nvPr/>
        </p:nvSpPr>
        <p:spPr>
          <a:xfrm>
            <a:off x="321733" y="6471025"/>
            <a:ext cx="7298267" cy="31480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Note: Programming above is based on summer 2017 program rankers and are not meant to be reflective of 2018 summer scheduling; some date for specials are tentative. Miner &amp; Co. Studio “Summer of Peak TV” 2016, Base: TV Viewers P18-59.</a:t>
            </a:r>
          </a:p>
        </p:txBody>
      </p:sp>
      <p:sp>
        <p:nvSpPr>
          <p:cNvPr id="68" name="TextBox 67">
            <a:extLst>
              <a:ext uri="{FF2B5EF4-FFF2-40B4-BE49-F238E27FC236}">
                <a16:creationId xmlns:a16="http://schemas.microsoft.com/office/drawing/2014/main" id="{E7D7E9C2-74CC-4D15-AF15-987AC291BA01}"/>
              </a:ext>
            </a:extLst>
          </p:cNvPr>
          <p:cNvSpPr txBox="1"/>
          <p:nvPr/>
        </p:nvSpPr>
        <p:spPr>
          <a:xfrm>
            <a:off x="277046" y="1240778"/>
            <a:ext cx="87294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Trebuchet MS"/>
                <a:ea typeface="+mn-ea"/>
                <a:cs typeface="+mn-cs"/>
              </a:rPr>
              <a:t>77%</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believe that there’s no such thing as “too much” good TV, and </a:t>
            </a:r>
            <a:r>
              <a:rPr kumimoji="0" lang="en-US" sz="1100" b="0" i="0" u="sng" strike="noStrike" kern="1200" cap="none" spc="0" normalizeH="0" baseline="0" noProof="0" dirty="0">
                <a:ln>
                  <a:noFill/>
                </a:ln>
                <a:solidFill>
                  <a:prstClr val="black"/>
                </a:solidFill>
                <a:effectLst/>
                <a:uLnTx/>
                <a:uFillTx/>
                <a:latin typeface="Trebuchet MS"/>
                <a:ea typeface="+mn-ea"/>
                <a:cs typeface="+mn-cs"/>
              </a:rPr>
              <a:t>78%</a:t>
            </a:r>
            <a:r>
              <a:rPr kumimoji="0" lang="en-US" sz="1100" b="0" i="0" u="none" strike="noStrike" kern="1200" cap="none" spc="0" normalizeH="0" baseline="0" noProof="0" dirty="0">
                <a:ln>
                  <a:noFill/>
                </a:ln>
                <a:solidFill>
                  <a:prstClr val="black"/>
                </a:solidFill>
                <a:effectLst/>
                <a:uLnTx/>
                <a:uFillTx/>
                <a:latin typeface="Trebuchet MS"/>
                <a:ea typeface="+mn-ea"/>
                <a:cs typeface="+mn-cs"/>
              </a:rPr>
              <a:t> say having so many good TV options doesn’t stress them out</a:t>
            </a:r>
            <a:endParaRPr kumimoji="0" lang="en-US" sz="1100" b="0" i="0" u="sng" strike="noStrike" kern="1200" cap="none" spc="0" normalizeH="0" baseline="0" noProof="0" dirty="0">
              <a:ln>
                <a:noFill/>
              </a:ln>
              <a:solidFill>
                <a:prstClr val="black"/>
              </a:solidFill>
              <a:effectLst/>
              <a:uLnTx/>
              <a:uFillTx/>
              <a:latin typeface="Trebuchet MS"/>
              <a:ea typeface="+mn-ea"/>
              <a:cs typeface="+mn-cs"/>
            </a:endParaRPr>
          </a:p>
        </p:txBody>
      </p:sp>
      <p:pic>
        <p:nvPicPr>
          <p:cNvPr id="19" name="Picture 1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162487" y="2549861"/>
            <a:ext cx="1116223" cy="612062"/>
          </a:xfrm>
          <a:prstGeom prst="rect">
            <a:avLst/>
          </a:prstGeom>
        </p:spPr>
      </p:pic>
      <p:pic>
        <p:nvPicPr>
          <p:cNvPr id="1028" name="Picture 4" descr="Image result for younger tv logo"/>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575639" y="1590473"/>
            <a:ext cx="873365" cy="503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umans tv logo"/>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209700" y="1574633"/>
            <a:ext cx="1305949" cy="5060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52619" y="1604889"/>
            <a:ext cx="785796" cy="589347"/>
          </a:xfrm>
          <a:prstGeom prst="rect">
            <a:avLst/>
          </a:prstGeom>
        </p:spPr>
      </p:pic>
      <p:pic>
        <p:nvPicPr>
          <p:cNvPr id="1032" name="Picture 8" descr="Image result for shooter usa logo"/>
          <p:cNvPicPr>
            <a:picLocks noChangeAspect="1" noChangeArrowheads="1"/>
          </p:cNvPicPr>
          <p:nvPr/>
        </p:nvPicPr>
        <p:blipFill rotWithShape="1">
          <a:blip r:embed="rId48">
            <a:extLst>
              <a:ext uri="{28A0092B-C50C-407E-A947-70E740481C1C}">
                <a14:useLocalDpi xmlns:a14="http://schemas.microsoft.com/office/drawing/2010/main" val="0"/>
              </a:ext>
            </a:extLst>
          </a:blip>
          <a:srcRect/>
          <a:stretch/>
        </p:blipFill>
        <p:spPr bwMode="auto">
          <a:xfrm>
            <a:off x="4547429" y="3186718"/>
            <a:ext cx="1726513" cy="2645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3326043" y="3275521"/>
            <a:ext cx="1061667" cy="316377"/>
          </a:xfrm>
          <a:prstGeom prst="rect">
            <a:avLst/>
          </a:prstGeom>
        </p:spPr>
      </p:pic>
      <p:pic>
        <p:nvPicPr>
          <p:cNvPr id="2048" name="Picture 2047"/>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2231182" y="3247643"/>
            <a:ext cx="979916" cy="407290"/>
          </a:xfrm>
          <a:prstGeom prst="rect">
            <a:avLst/>
          </a:prstGeom>
        </p:spPr>
      </p:pic>
      <p:pic>
        <p:nvPicPr>
          <p:cNvPr id="2049" name="Picture 2048"/>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4313398" y="2549861"/>
            <a:ext cx="602192" cy="602192"/>
          </a:xfrm>
          <a:prstGeom prst="rect">
            <a:avLst/>
          </a:prstGeom>
        </p:spPr>
      </p:pic>
      <p:pic>
        <p:nvPicPr>
          <p:cNvPr id="1034" name="Picture 10" descr="Image result for running wild with bear grylls logo"/>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a:stretch/>
        </p:blipFill>
        <p:spPr bwMode="auto">
          <a:xfrm>
            <a:off x="4086520" y="1669089"/>
            <a:ext cx="1708897" cy="4306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rupaul's drag race logo"/>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3775029" y="3802938"/>
            <a:ext cx="1030012" cy="436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om tv logo\"/>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4814876" y="3779898"/>
            <a:ext cx="1082299" cy="4193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bull tv logo"/>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278009" y="1780989"/>
            <a:ext cx="938101" cy="363514"/>
          </a:xfrm>
          <a:prstGeom prst="rect">
            <a:avLst/>
          </a:prstGeom>
          <a:noFill/>
          <a:extLst>
            <a:ext uri="{909E8E84-426E-40DD-AFC4-6F175D3DCCD1}">
              <a14:hiddenFill xmlns:a14="http://schemas.microsoft.com/office/drawing/2010/main">
                <a:solidFill>
                  <a:srgbClr val="FFFFFF"/>
                </a:solidFill>
              </a14:hiddenFill>
            </a:ext>
          </a:extLst>
        </p:spPr>
      </p:pic>
      <p:sp>
        <p:nvSpPr>
          <p:cNvPr id="73" name="Text Placeholder 3">
            <a:extLst>
              <a:ext uri="{FF2B5EF4-FFF2-40B4-BE49-F238E27FC236}">
                <a16:creationId xmlns:a16="http://schemas.microsoft.com/office/drawing/2014/main" id="{D57FE90E-C4B5-4491-8298-C2EA7CCBCA98}"/>
              </a:ext>
            </a:extLst>
          </p:cNvPr>
          <p:cNvSpPr txBox="1">
            <a:spLocks/>
          </p:cNvSpPr>
          <p:nvPr/>
        </p:nvSpPr>
        <p:spPr>
          <a:xfrm>
            <a:off x="332256" y="6183445"/>
            <a:ext cx="24741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pic>
        <p:nvPicPr>
          <p:cNvPr id="1026" name="Picture 2" descr="Image result for blue bloods logo"/>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2759437" y="1962576"/>
            <a:ext cx="1802574" cy="6984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2" descr="Image result for nbc nightly news logo pn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631144" y="2197263"/>
            <a:ext cx="1676823" cy="24967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4" descr="Image result for celebrity family feud"/>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a:stretch/>
        </p:blipFill>
        <p:spPr bwMode="auto">
          <a:xfrm>
            <a:off x="6464795" y="1988671"/>
            <a:ext cx="826712" cy="47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555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Original Scripted &amp; Reality Programming Is Complemented By  Signature Sports Events Throughout The Summer</a:t>
            </a:r>
          </a:p>
        </p:txBody>
      </p:sp>
      <p:sp>
        <p:nvSpPr>
          <p:cNvPr id="7" name="TextBox 6"/>
          <p:cNvSpPr txBox="1"/>
          <p:nvPr/>
        </p:nvSpPr>
        <p:spPr>
          <a:xfrm>
            <a:off x="51387" y="4140505"/>
            <a:ext cx="2327944" cy="430887"/>
          </a:xfrm>
          <a:prstGeom prst="rect">
            <a:avLst/>
          </a:prstGeom>
          <a:noFill/>
          <a:ln>
            <a:noFill/>
          </a:ln>
        </p:spPr>
        <p:txBody>
          <a:bodyPr wrap="square" rtlCol="0">
            <a:spAutoFit/>
          </a:bodyPr>
          <a:lstStyle/>
          <a:p>
            <a:pPr algn="ctr"/>
            <a:r>
              <a:rPr lang="en-US" sz="1100" dirty="0"/>
              <a:t>NFL Preseason (August)</a:t>
            </a:r>
          </a:p>
          <a:p>
            <a:pPr algn="ctr"/>
            <a:r>
              <a:rPr lang="en-US" sz="1100" dirty="0"/>
              <a:t> NFL Season Kick-Off (9/6)</a:t>
            </a:r>
          </a:p>
        </p:txBody>
      </p:sp>
      <p:sp>
        <p:nvSpPr>
          <p:cNvPr id="10" name="TextBox 9"/>
          <p:cNvSpPr txBox="1"/>
          <p:nvPr/>
        </p:nvSpPr>
        <p:spPr>
          <a:xfrm>
            <a:off x="253475" y="2619732"/>
            <a:ext cx="2102854" cy="430887"/>
          </a:xfrm>
          <a:prstGeom prst="rect">
            <a:avLst/>
          </a:prstGeom>
          <a:noFill/>
          <a:ln>
            <a:noFill/>
          </a:ln>
        </p:spPr>
        <p:txBody>
          <a:bodyPr wrap="square" rtlCol="0">
            <a:spAutoFit/>
          </a:bodyPr>
          <a:lstStyle/>
          <a:p>
            <a:pPr algn="ctr"/>
            <a:r>
              <a:rPr lang="en-US" sz="1100" dirty="0"/>
              <a:t>NBA Finals (5/31-7/17)</a:t>
            </a:r>
          </a:p>
          <a:p>
            <a:pPr algn="ctr"/>
            <a:r>
              <a:rPr lang="en-US" sz="1100" dirty="0"/>
              <a:t>NBA Draft (6/21)</a:t>
            </a:r>
          </a:p>
        </p:txBody>
      </p:sp>
      <p:sp>
        <p:nvSpPr>
          <p:cNvPr id="15" name="TextBox 14"/>
          <p:cNvSpPr txBox="1"/>
          <p:nvPr/>
        </p:nvSpPr>
        <p:spPr>
          <a:xfrm>
            <a:off x="6227064" y="5485842"/>
            <a:ext cx="2685913" cy="261610"/>
          </a:xfrm>
          <a:prstGeom prst="rect">
            <a:avLst/>
          </a:prstGeom>
          <a:noFill/>
          <a:ln>
            <a:noFill/>
          </a:ln>
        </p:spPr>
        <p:txBody>
          <a:bodyPr wrap="square" rtlCol="0">
            <a:spAutoFit/>
          </a:bodyPr>
          <a:lstStyle/>
          <a:p>
            <a:pPr algn="ctr"/>
            <a:r>
              <a:rPr lang="en-US" sz="1100" dirty="0"/>
              <a:t>NCAA Football Kick-Off (8/25)</a:t>
            </a:r>
          </a:p>
        </p:txBody>
      </p:sp>
      <p:sp>
        <p:nvSpPr>
          <p:cNvPr id="25" name="TextBox 24"/>
          <p:cNvSpPr txBox="1"/>
          <p:nvPr/>
        </p:nvSpPr>
        <p:spPr>
          <a:xfrm>
            <a:off x="6363675" y="2935168"/>
            <a:ext cx="2722400" cy="938719"/>
          </a:xfrm>
          <a:prstGeom prst="rect">
            <a:avLst/>
          </a:prstGeom>
          <a:noFill/>
          <a:ln>
            <a:noFill/>
          </a:ln>
        </p:spPr>
        <p:txBody>
          <a:bodyPr wrap="square" rtlCol="0">
            <a:spAutoFit/>
          </a:bodyPr>
          <a:lstStyle/>
          <a:p>
            <a:pPr algn="ctr"/>
            <a:r>
              <a:rPr lang="en-US" sz="1100" dirty="0"/>
              <a:t>US Women’s Open (5/31-6/3)</a:t>
            </a:r>
          </a:p>
          <a:p>
            <a:pPr algn="ctr"/>
            <a:r>
              <a:rPr lang="en-US" sz="1100" dirty="0"/>
              <a:t>US Open (6/11-17)</a:t>
            </a:r>
          </a:p>
          <a:p>
            <a:pPr algn="ctr"/>
            <a:r>
              <a:rPr lang="en-US" sz="1100" dirty="0"/>
              <a:t>British Open (7/15-22)</a:t>
            </a:r>
          </a:p>
          <a:p>
            <a:pPr algn="ctr"/>
            <a:r>
              <a:rPr lang="en-US" sz="1100" dirty="0"/>
              <a:t>PGA Championships (8/9-12)</a:t>
            </a:r>
          </a:p>
          <a:p>
            <a:pPr algn="ctr"/>
            <a:r>
              <a:rPr lang="en-US" sz="1100" dirty="0" err="1"/>
              <a:t>Fedex</a:t>
            </a:r>
            <a:r>
              <a:rPr lang="en-US" sz="1100" dirty="0"/>
              <a:t> Cup Playoffs (8/23-9/23)</a:t>
            </a:r>
          </a:p>
        </p:txBody>
      </p:sp>
      <p:sp>
        <p:nvSpPr>
          <p:cNvPr id="29" name="TextBox 28"/>
          <p:cNvSpPr txBox="1"/>
          <p:nvPr/>
        </p:nvSpPr>
        <p:spPr>
          <a:xfrm>
            <a:off x="2196073" y="2610267"/>
            <a:ext cx="2674333" cy="600164"/>
          </a:xfrm>
          <a:prstGeom prst="rect">
            <a:avLst/>
          </a:prstGeom>
          <a:noFill/>
          <a:ln>
            <a:noFill/>
          </a:ln>
        </p:spPr>
        <p:txBody>
          <a:bodyPr wrap="square" rtlCol="0">
            <a:spAutoFit/>
          </a:bodyPr>
          <a:lstStyle/>
          <a:p>
            <a:pPr algn="ctr"/>
            <a:r>
              <a:rPr lang="en-US" sz="1100" dirty="0"/>
              <a:t>World Cup (6/14-7/15)</a:t>
            </a:r>
          </a:p>
          <a:p>
            <a:pPr algn="ctr"/>
            <a:r>
              <a:rPr lang="en-US" sz="1100" dirty="0"/>
              <a:t>Champions League Final (6/26)</a:t>
            </a:r>
          </a:p>
          <a:p>
            <a:pPr algn="ctr"/>
            <a:r>
              <a:rPr lang="en-US" sz="1100" dirty="0"/>
              <a:t>MLS All-Star Game (8/1)</a:t>
            </a:r>
          </a:p>
        </p:txBody>
      </p:sp>
      <p:sp>
        <p:nvSpPr>
          <p:cNvPr id="36" name="TextBox 35"/>
          <p:cNvSpPr txBox="1"/>
          <p:nvPr/>
        </p:nvSpPr>
        <p:spPr>
          <a:xfrm>
            <a:off x="2745652" y="5764395"/>
            <a:ext cx="2468144" cy="261610"/>
          </a:xfrm>
          <a:prstGeom prst="rect">
            <a:avLst/>
          </a:prstGeom>
          <a:noFill/>
          <a:ln>
            <a:noFill/>
          </a:ln>
        </p:spPr>
        <p:txBody>
          <a:bodyPr wrap="square" rtlCol="0">
            <a:spAutoFit/>
          </a:bodyPr>
          <a:lstStyle/>
          <a:p>
            <a:pPr algn="ctr"/>
            <a:r>
              <a:rPr lang="en-US" sz="1100" dirty="0"/>
              <a:t>Summer X-Games (7/19-22)</a:t>
            </a:r>
          </a:p>
        </p:txBody>
      </p:sp>
      <p:sp>
        <p:nvSpPr>
          <p:cNvPr id="37" name="TextBox 36"/>
          <p:cNvSpPr txBox="1"/>
          <p:nvPr/>
        </p:nvSpPr>
        <p:spPr>
          <a:xfrm>
            <a:off x="4368354" y="4287906"/>
            <a:ext cx="2289939" cy="600164"/>
          </a:xfrm>
          <a:prstGeom prst="rect">
            <a:avLst/>
          </a:prstGeom>
          <a:noFill/>
          <a:ln>
            <a:noFill/>
          </a:ln>
        </p:spPr>
        <p:txBody>
          <a:bodyPr wrap="square" rtlCol="0">
            <a:spAutoFit/>
          </a:bodyPr>
          <a:lstStyle/>
          <a:p>
            <a:pPr algn="ctr"/>
            <a:r>
              <a:rPr lang="en-US" sz="1100" dirty="0"/>
              <a:t>French Open (5/27-6/10)</a:t>
            </a:r>
          </a:p>
          <a:p>
            <a:pPr algn="ctr"/>
            <a:r>
              <a:rPr lang="en-US" sz="1100" dirty="0"/>
              <a:t>Wimbledon (7/2-15)</a:t>
            </a:r>
          </a:p>
          <a:p>
            <a:pPr algn="ctr"/>
            <a:r>
              <a:rPr lang="en-US" sz="1100" dirty="0"/>
              <a:t>US Open (8/27-9/9)</a:t>
            </a:r>
          </a:p>
        </p:txBody>
      </p:sp>
      <p:pic>
        <p:nvPicPr>
          <p:cNvPr id="3074" name="Picture 2" descr="Image result for steph curry lebron ja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804" y="1684620"/>
            <a:ext cx="1656646" cy="9351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Image result for serena williams tenn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184" y="3305279"/>
            <a:ext cx="1602277" cy="9613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4422" y="1696092"/>
            <a:ext cx="733167" cy="911900"/>
          </a:xfrm>
          <a:prstGeom prst="rect">
            <a:avLst/>
          </a:prstGeom>
          <a:ln>
            <a:solidFill>
              <a:schemeClr val="tx1"/>
            </a:solidFill>
          </a:ln>
        </p:spPr>
      </p:pic>
      <p:pic>
        <p:nvPicPr>
          <p:cNvPr id="3092" name="Picture 20" descr="Image result for summer x gam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8513" y="4878579"/>
            <a:ext cx="1338765" cy="8858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4" name="Picture 22" descr="Image result for aaron rodg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679" y="3258122"/>
            <a:ext cx="1334725" cy="8704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6" name="Picture 24" descr="Image result for alabama footba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9762" y="4440909"/>
            <a:ext cx="1740515" cy="1047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970" y="1693053"/>
            <a:ext cx="1626560" cy="914940"/>
          </a:xfrm>
          <a:prstGeom prst="rect">
            <a:avLst/>
          </a:prstGeom>
          <a:ln>
            <a:solidFill>
              <a:schemeClr val="tx1"/>
            </a:solidFill>
          </a:ln>
        </p:spPr>
      </p:pic>
      <p:pic>
        <p:nvPicPr>
          <p:cNvPr id="24" name="Picture 6" descr="https://cdn-cyclingtips.pressidium.com/wp-content/uploads/2017/07/CORVOS_00028259-00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474804" y="4799320"/>
            <a:ext cx="1631300" cy="9614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41155" y="5772202"/>
            <a:ext cx="2345206" cy="261610"/>
          </a:xfrm>
          <a:prstGeom prst="rect">
            <a:avLst/>
          </a:prstGeom>
          <a:noFill/>
          <a:ln>
            <a:noFill/>
          </a:ln>
        </p:spPr>
        <p:txBody>
          <a:bodyPr wrap="square" rtlCol="0">
            <a:spAutoFit/>
          </a:bodyPr>
          <a:lstStyle/>
          <a:p>
            <a:pPr algn="ctr"/>
            <a:r>
              <a:rPr lang="en-US" sz="1100" dirty="0"/>
              <a:t>Tour De France (7/7-7/29)</a:t>
            </a:r>
          </a:p>
        </p:txBody>
      </p:sp>
      <p:pic>
        <p:nvPicPr>
          <p:cNvPr id="2050" name="Picture 2" descr="Image result for belmont stak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2096" y="1683394"/>
            <a:ext cx="1688204" cy="9496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851840" y="2617902"/>
            <a:ext cx="2005372" cy="261610"/>
          </a:xfrm>
          <a:prstGeom prst="rect">
            <a:avLst/>
          </a:prstGeom>
          <a:noFill/>
          <a:ln>
            <a:noFill/>
          </a:ln>
        </p:spPr>
        <p:txBody>
          <a:bodyPr wrap="square" rtlCol="0">
            <a:spAutoFit/>
          </a:bodyPr>
          <a:lstStyle/>
          <a:p>
            <a:pPr algn="ctr"/>
            <a:r>
              <a:rPr lang="en-US" sz="1100" dirty="0"/>
              <a:t>Belmont Stakes (6/9)</a:t>
            </a:r>
          </a:p>
        </p:txBody>
      </p:sp>
      <p:sp>
        <p:nvSpPr>
          <p:cNvPr id="28" name="TextBox 27"/>
          <p:cNvSpPr txBox="1"/>
          <p:nvPr/>
        </p:nvSpPr>
        <p:spPr>
          <a:xfrm>
            <a:off x="2262330" y="4375299"/>
            <a:ext cx="2280414" cy="261610"/>
          </a:xfrm>
          <a:prstGeom prst="rect">
            <a:avLst/>
          </a:prstGeom>
          <a:noFill/>
          <a:ln>
            <a:noFill/>
          </a:ln>
        </p:spPr>
        <p:txBody>
          <a:bodyPr wrap="square" rtlCol="0">
            <a:spAutoFit/>
          </a:bodyPr>
          <a:lstStyle/>
          <a:p>
            <a:pPr algn="ctr"/>
            <a:r>
              <a:rPr lang="en-US" sz="1100" dirty="0"/>
              <a:t>Stanley Cup Finals (June)</a:t>
            </a:r>
          </a:p>
        </p:txBody>
      </p:sp>
      <p:pic>
        <p:nvPicPr>
          <p:cNvPr id="30" name="Picture 4" descr="Image result for stanley cup final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63186" y="3408748"/>
            <a:ext cx="1278702" cy="959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Image result for tiger wood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0342" y="1612840"/>
            <a:ext cx="1279293" cy="1289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81A7915-441C-44AF-BFC7-8A994927FFC4}"/>
              </a:ext>
            </a:extLst>
          </p:cNvPr>
          <p:cNvSpPr txBox="1"/>
          <p:nvPr/>
        </p:nvSpPr>
        <p:spPr>
          <a:xfrm>
            <a:off x="474804" y="1406898"/>
            <a:ext cx="1631300" cy="261610"/>
          </a:xfrm>
          <a:prstGeom prst="rect">
            <a:avLst/>
          </a:prstGeom>
          <a:noFill/>
          <a:ln>
            <a:noFill/>
          </a:ln>
        </p:spPr>
        <p:txBody>
          <a:bodyPr wrap="square" rtlCol="0">
            <a:spAutoFit/>
          </a:bodyPr>
          <a:lstStyle/>
          <a:p>
            <a:pPr algn="ctr"/>
            <a:r>
              <a:rPr lang="en-US" sz="1100" b="1" u="sng" dirty="0"/>
              <a:t>NBA</a:t>
            </a:r>
          </a:p>
        </p:txBody>
      </p:sp>
      <p:sp>
        <p:nvSpPr>
          <p:cNvPr id="32" name="TextBox 31">
            <a:extLst>
              <a:ext uri="{FF2B5EF4-FFF2-40B4-BE49-F238E27FC236}">
                <a16:creationId xmlns:a16="http://schemas.microsoft.com/office/drawing/2014/main" id="{50F89A8B-6017-44D3-A350-5FE02A0A76D8}"/>
              </a:ext>
            </a:extLst>
          </p:cNvPr>
          <p:cNvSpPr txBox="1"/>
          <p:nvPr/>
        </p:nvSpPr>
        <p:spPr>
          <a:xfrm>
            <a:off x="2331717" y="1417254"/>
            <a:ext cx="2385872" cy="261610"/>
          </a:xfrm>
          <a:prstGeom prst="rect">
            <a:avLst/>
          </a:prstGeom>
          <a:noFill/>
          <a:ln>
            <a:noFill/>
          </a:ln>
        </p:spPr>
        <p:txBody>
          <a:bodyPr wrap="square" rtlCol="0">
            <a:spAutoFit/>
          </a:bodyPr>
          <a:lstStyle/>
          <a:p>
            <a:pPr algn="ctr"/>
            <a:r>
              <a:rPr lang="en-US" sz="1100" b="1" u="sng" dirty="0"/>
              <a:t>Soccer</a:t>
            </a:r>
          </a:p>
        </p:txBody>
      </p:sp>
      <p:sp>
        <p:nvSpPr>
          <p:cNvPr id="33" name="TextBox 32">
            <a:extLst>
              <a:ext uri="{FF2B5EF4-FFF2-40B4-BE49-F238E27FC236}">
                <a16:creationId xmlns:a16="http://schemas.microsoft.com/office/drawing/2014/main" id="{9928E226-BDF8-40E7-B353-7216C1D17B03}"/>
              </a:ext>
            </a:extLst>
          </p:cNvPr>
          <p:cNvSpPr txBox="1"/>
          <p:nvPr/>
        </p:nvSpPr>
        <p:spPr>
          <a:xfrm>
            <a:off x="5003906" y="1408378"/>
            <a:ext cx="1696394" cy="261610"/>
          </a:xfrm>
          <a:prstGeom prst="rect">
            <a:avLst/>
          </a:prstGeom>
          <a:noFill/>
          <a:ln>
            <a:noFill/>
          </a:ln>
        </p:spPr>
        <p:txBody>
          <a:bodyPr wrap="square" rtlCol="0">
            <a:spAutoFit/>
          </a:bodyPr>
          <a:lstStyle/>
          <a:p>
            <a:pPr algn="ctr"/>
            <a:r>
              <a:rPr lang="en-US" sz="1100" b="1" u="sng" dirty="0"/>
              <a:t>Horse Racing</a:t>
            </a:r>
          </a:p>
        </p:txBody>
      </p:sp>
      <p:sp>
        <p:nvSpPr>
          <p:cNvPr id="34" name="TextBox 33">
            <a:extLst>
              <a:ext uri="{FF2B5EF4-FFF2-40B4-BE49-F238E27FC236}">
                <a16:creationId xmlns:a16="http://schemas.microsoft.com/office/drawing/2014/main" id="{D4565334-DA5E-4CA3-9336-22E1D52972BB}"/>
              </a:ext>
            </a:extLst>
          </p:cNvPr>
          <p:cNvSpPr txBox="1"/>
          <p:nvPr/>
        </p:nvSpPr>
        <p:spPr>
          <a:xfrm>
            <a:off x="7063534" y="1337352"/>
            <a:ext cx="1296101" cy="261610"/>
          </a:xfrm>
          <a:prstGeom prst="rect">
            <a:avLst/>
          </a:prstGeom>
          <a:noFill/>
          <a:ln>
            <a:noFill/>
          </a:ln>
        </p:spPr>
        <p:txBody>
          <a:bodyPr wrap="square" rtlCol="0">
            <a:spAutoFit/>
          </a:bodyPr>
          <a:lstStyle/>
          <a:p>
            <a:pPr algn="ctr"/>
            <a:r>
              <a:rPr lang="en-US" sz="1100" b="1" u="sng" dirty="0"/>
              <a:t>Golf</a:t>
            </a:r>
          </a:p>
        </p:txBody>
      </p:sp>
      <p:sp>
        <p:nvSpPr>
          <p:cNvPr id="35" name="TextBox 34">
            <a:extLst>
              <a:ext uri="{FF2B5EF4-FFF2-40B4-BE49-F238E27FC236}">
                <a16:creationId xmlns:a16="http://schemas.microsoft.com/office/drawing/2014/main" id="{A019D159-DE78-46EB-AED8-E78BBD384239}"/>
              </a:ext>
            </a:extLst>
          </p:cNvPr>
          <p:cNvSpPr txBox="1"/>
          <p:nvPr/>
        </p:nvSpPr>
        <p:spPr>
          <a:xfrm>
            <a:off x="625726" y="2987125"/>
            <a:ext cx="1343678" cy="259087"/>
          </a:xfrm>
          <a:prstGeom prst="rect">
            <a:avLst/>
          </a:prstGeom>
          <a:noFill/>
          <a:ln>
            <a:noFill/>
          </a:ln>
        </p:spPr>
        <p:txBody>
          <a:bodyPr wrap="square" rtlCol="0">
            <a:spAutoFit/>
          </a:bodyPr>
          <a:lstStyle/>
          <a:p>
            <a:pPr algn="ctr"/>
            <a:r>
              <a:rPr lang="en-US" sz="1100" b="1" u="sng" dirty="0"/>
              <a:t>NFL</a:t>
            </a:r>
          </a:p>
        </p:txBody>
      </p:sp>
      <p:sp>
        <p:nvSpPr>
          <p:cNvPr id="38" name="TextBox 37">
            <a:extLst>
              <a:ext uri="{FF2B5EF4-FFF2-40B4-BE49-F238E27FC236}">
                <a16:creationId xmlns:a16="http://schemas.microsoft.com/office/drawing/2014/main" id="{F7B7A5EE-7144-4C77-904D-A11DBE304384}"/>
              </a:ext>
            </a:extLst>
          </p:cNvPr>
          <p:cNvSpPr txBox="1"/>
          <p:nvPr/>
        </p:nvSpPr>
        <p:spPr>
          <a:xfrm>
            <a:off x="2765244" y="3138036"/>
            <a:ext cx="1276644" cy="270711"/>
          </a:xfrm>
          <a:prstGeom prst="rect">
            <a:avLst/>
          </a:prstGeom>
          <a:noFill/>
          <a:ln>
            <a:noFill/>
          </a:ln>
        </p:spPr>
        <p:txBody>
          <a:bodyPr wrap="square" rtlCol="0">
            <a:spAutoFit/>
          </a:bodyPr>
          <a:lstStyle/>
          <a:p>
            <a:pPr algn="ctr"/>
            <a:r>
              <a:rPr lang="en-US" sz="1100" b="1" u="sng" dirty="0"/>
              <a:t>NHL</a:t>
            </a:r>
          </a:p>
        </p:txBody>
      </p:sp>
      <p:sp>
        <p:nvSpPr>
          <p:cNvPr id="39" name="TextBox 38">
            <a:extLst>
              <a:ext uri="{FF2B5EF4-FFF2-40B4-BE49-F238E27FC236}">
                <a16:creationId xmlns:a16="http://schemas.microsoft.com/office/drawing/2014/main" id="{EC118EC2-5445-4100-8ADF-EC69C3CFAC50}"/>
              </a:ext>
            </a:extLst>
          </p:cNvPr>
          <p:cNvSpPr txBox="1"/>
          <p:nvPr/>
        </p:nvSpPr>
        <p:spPr>
          <a:xfrm>
            <a:off x="4727218" y="3031504"/>
            <a:ext cx="1587243" cy="261610"/>
          </a:xfrm>
          <a:prstGeom prst="rect">
            <a:avLst/>
          </a:prstGeom>
          <a:noFill/>
          <a:ln>
            <a:noFill/>
          </a:ln>
        </p:spPr>
        <p:txBody>
          <a:bodyPr wrap="square" rtlCol="0">
            <a:spAutoFit/>
          </a:bodyPr>
          <a:lstStyle/>
          <a:p>
            <a:pPr algn="ctr"/>
            <a:r>
              <a:rPr lang="en-US" sz="1100" b="1" u="sng" dirty="0"/>
              <a:t>Tennis</a:t>
            </a:r>
          </a:p>
        </p:txBody>
      </p:sp>
      <p:sp>
        <p:nvSpPr>
          <p:cNvPr id="40" name="TextBox 39">
            <a:extLst>
              <a:ext uri="{FF2B5EF4-FFF2-40B4-BE49-F238E27FC236}">
                <a16:creationId xmlns:a16="http://schemas.microsoft.com/office/drawing/2014/main" id="{AA9BFC04-CD74-40D5-AE02-D47D88B77345}"/>
              </a:ext>
            </a:extLst>
          </p:cNvPr>
          <p:cNvSpPr txBox="1"/>
          <p:nvPr/>
        </p:nvSpPr>
        <p:spPr>
          <a:xfrm>
            <a:off x="482448" y="4536084"/>
            <a:ext cx="1631300" cy="261610"/>
          </a:xfrm>
          <a:prstGeom prst="rect">
            <a:avLst/>
          </a:prstGeom>
          <a:noFill/>
          <a:ln>
            <a:noFill/>
          </a:ln>
        </p:spPr>
        <p:txBody>
          <a:bodyPr wrap="square" rtlCol="0">
            <a:spAutoFit/>
          </a:bodyPr>
          <a:lstStyle/>
          <a:p>
            <a:pPr algn="ctr"/>
            <a:r>
              <a:rPr lang="en-US" sz="1100" b="1" u="sng" dirty="0"/>
              <a:t>Cycling</a:t>
            </a:r>
          </a:p>
        </p:txBody>
      </p:sp>
      <p:sp>
        <p:nvSpPr>
          <p:cNvPr id="41" name="TextBox 40">
            <a:extLst>
              <a:ext uri="{FF2B5EF4-FFF2-40B4-BE49-F238E27FC236}">
                <a16:creationId xmlns:a16="http://schemas.microsoft.com/office/drawing/2014/main" id="{7110BBC7-F7A1-4F32-B200-6251B2840335}"/>
              </a:ext>
            </a:extLst>
          </p:cNvPr>
          <p:cNvSpPr txBox="1"/>
          <p:nvPr/>
        </p:nvSpPr>
        <p:spPr>
          <a:xfrm>
            <a:off x="3255002" y="4613221"/>
            <a:ext cx="1372276" cy="265357"/>
          </a:xfrm>
          <a:prstGeom prst="rect">
            <a:avLst/>
          </a:prstGeom>
          <a:noFill/>
          <a:ln>
            <a:noFill/>
          </a:ln>
        </p:spPr>
        <p:txBody>
          <a:bodyPr wrap="square" rtlCol="0">
            <a:spAutoFit/>
          </a:bodyPr>
          <a:lstStyle/>
          <a:p>
            <a:pPr algn="ctr"/>
            <a:r>
              <a:rPr lang="en-US" sz="1100" b="1" u="sng" dirty="0"/>
              <a:t>Extreme Sports</a:t>
            </a:r>
          </a:p>
        </p:txBody>
      </p:sp>
      <p:sp>
        <p:nvSpPr>
          <p:cNvPr id="42" name="TextBox 41">
            <a:extLst>
              <a:ext uri="{FF2B5EF4-FFF2-40B4-BE49-F238E27FC236}">
                <a16:creationId xmlns:a16="http://schemas.microsoft.com/office/drawing/2014/main" id="{6E0CF5B9-A568-4BA9-97AE-16B2843D098D}"/>
              </a:ext>
            </a:extLst>
          </p:cNvPr>
          <p:cNvSpPr txBox="1"/>
          <p:nvPr/>
        </p:nvSpPr>
        <p:spPr>
          <a:xfrm>
            <a:off x="6690667" y="4160453"/>
            <a:ext cx="1749609" cy="261610"/>
          </a:xfrm>
          <a:prstGeom prst="rect">
            <a:avLst/>
          </a:prstGeom>
          <a:noFill/>
          <a:ln>
            <a:noFill/>
          </a:ln>
        </p:spPr>
        <p:txBody>
          <a:bodyPr wrap="square" rtlCol="0">
            <a:spAutoFit/>
          </a:bodyPr>
          <a:lstStyle/>
          <a:p>
            <a:pPr algn="ctr"/>
            <a:r>
              <a:rPr lang="en-US" sz="1100" b="1" u="sng" dirty="0"/>
              <a:t>NCAA Football</a:t>
            </a:r>
          </a:p>
        </p:txBody>
      </p:sp>
      <p:sp>
        <p:nvSpPr>
          <p:cNvPr id="43" name="Text Placeholder 3">
            <a:extLst>
              <a:ext uri="{FF2B5EF4-FFF2-40B4-BE49-F238E27FC236}">
                <a16:creationId xmlns:a16="http://schemas.microsoft.com/office/drawing/2014/main" id="{2B429AA8-3B7E-4349-803C-2AE979A6D658}"/>
              </a:ext>
            </a:extLst>
          </p:cNvPr>
          <p:cNvSpPr txBox="1">
            <a:spLocks/>
          </p:cNvSpPr>
          <p:nvPr/>
        </p:nvSpPr>
        <p:spPr>
          <a:xfrm>
            <a:off x="332256" y="6183445"/>
            <a:ext cx="2468144"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085931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901779"/>
          </a:xfrm>
        </p:spPr>
        <p:txBody>
          <a:bodyPr/>
          <a:lstStyle/>
          <a:p>
            <a:r>
              <a:rPr lang="en-US" dirty="0">
                <a:solidFill>
                  <a:schemeClr val="tx1"/>
                </a:solidFill>
              </a:rPr>
              <a:t>In Addition To Signature Events, Several Sports Offer Continuity Across The Summer Months</a:t>
            </a:r>
          </a:p>
        </p:txBody>
      </p:sp>
      <p:sp>
        <p:nvSpPr>
          <p:cNvPr id="12" name="Text Placeholder 3"/>
          <p:cNvSpPr>
            <a:spLocks noGrp="1"/>
          </p:cNvSpPr>
          <p:nvPr>
            <p:ph type="body" sz="quarter" idx="14"/>
          </p:nvPr>
        </p:nvSpPr>
        <p:spPr>
          <a:xfrm>
            <a:off x="321733" y="6557360"/>
            <a:ext cx="7298267" cy="212095"/>
          </a:xfrm>
        </p:spPr>
        <p:txBody>
          <a:bodyPr/>
          <a:lstStyle/>
          <a:p>
            <a:r>
              <a:rPr lang="en-US" sz="800" dirty="0"/>
              <a:t>Note: Some 2018 dates are tentative</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66" t="1294" r="666" b="45"/>
          <a:stretch/>
        </p:blipFill>
        <p:spPr>
          <a:xfrm>
            <a:off x="161636" y="1281555"/>
            <a:ext cx="8805334" cy="4700145"/>
          </a:xfrm>
          <a:prstGeom prst="rect">
            <a:avLst/>
          </a:prstGeom>
          <a:ln w="19050">
            <a:solidFill>
              <a:schemeClr val="tx1"/>
            </a:solidFill>
          </a:ln>
        </p:spPr>
      </p:pic>
      <p:sp>
        <p:nvSpPr>
          <p:cNvPr id="5" name="Text Placeholder 3">
            <a:extLst>
              <a:ext uri="{FF2B5EF4-FFF2-40B4-BE49-F238E27FC236}">
                <a16:creationId xmlns:a16="http://schemas.microsoft.com/office/drawing/2014/main" id="{B0DA6CCB-F1E1-49EE-8980-C3EA542D8D2C}"/>
              </a:ext>
            </a:extLst>
          </p:cNvPr>
          <p:cNvSpPr txBox="1">
            <a:spLocks/>
          </p:cNvSpPr>
          <p:nvPr/>
        </p:nvSpPr>
        <p:spPr>
          <a:xfrm>
            <a:off x="332256" y="6183445"/>
            <a:ext cx="2471904"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72320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944536" y="5002207"/>
            <a:ext cx="5894838" cy="1517126"/>
          </a:xfrm>
        </p:spPr>
        <p:txBody>
          <a:bodyPr/>
          <a:lstStyle/>
          <a:p>
            <a:pPr algn="l">
              <a:lnSpc>
                <a:spcPts val="3800"/>
              </a:lnSpc>
            </a:pPr>
            <a:r>
              <a:rPr lang="en-US" sz="3600" b="1" dirty="0">
                <a:solidFill>
                  <a:schemeClr val="tx1"/>
                </a:solidFill>
                <a:latin typeface="+mj-lt"/>
                <a:cs typeface="+mj-cs"/>
              </a:rPr>
              <a:t>Summer TV Trends: </a:t>
            </a:r>
            <a:br>
              <a:rPr lang="en-US" sz="3600" b="1" dirty="0">
                <a:solidFill>
                  <a:schemeClr val="tx1"/>
                </a:solidFill>
                <a:latin typeface="+mj-lt"/>
                <a:cs typeface="+mj-cs"/>
              </a:rPr>
            </a:br>
            <a:r>
              <a:rPr lang="en-US" sz="2800" b="1" dirty="0">
                <a:solidFill>
                  <a:schemeClr val="tx1"/>
                </a:solidFill>
                <a:latin typeface="+mj-lt"/>
                <a:cs typeface="+mj-cs"/>
              </a:rPr>
              <a:t>Showcasing Season-long Stability</a:t>
            </a:r>
            <a:endParaRPr lang="en-US" sz="3200" b="1" dirty="0">
              <a:solidFill>
                <a:schemeClr val="tx1"/>
              </a:solidFill>
              <a:latin typeface="+mj-lt"/>
              <a:cs typeface="+mj-cs"/>
            </a:endParaRPr>
          </a:p>
        </p:txBody>
      </p:sp>
    </p:spTree>
    <p:extLst>
      <p:ext uri="{BB962C8B-B14F-4D97-AF65-F5344CB8AC3E}">
        <p14:creationId xmlns:p14="http://schemas.microsoft.com/office/powerpoint/2010/main" val="118491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The Number Of Days That The Average Household Is Tuned Into TV Is Similar For Both Summer &amp; Non-Summer Months  </a:t>
            </a:r>
          </a:p>
        </p:txBody>
      </p:sp>
      <p:sp>
        <p:nvSpPr>
          <p:cNvPr id="3" name="Text Placeholder 2">
            <a:extLst>
              <a:ext uri="{FF2B5EF4-FFF2-40B4-BE49-F238E27FC236}">
                <a16:creationId xmlns:a16="http://schemas.microsoft.com/office/drawing/2014/main" id="{9B04594D-8A37-49CA-8767-2B8CEA6B6076}"/>
              </a:ext>
            </a:extLst>
          </p:cNvPr>
          <p:cNvSpPr>
            <a:spLocks noGrp="1"/>
          </p:cNvSpPr>
          <p:nvPr>
            <p:ph type="body" sz="quarter" idx="14"/>
          </p:nvPr>
        </p:nvSpPr>
        <p:spPr>
          <a:xfrm>
            <a:off x="321734" y="6534921"/>
            <a:ext cx="7291916" cy="236537"/>
          </a:xfrm>
        </p:spPr>
        <p:txBody>
          <a:bodyPr/>
          <a:lstStyle/>
          <a:p>
            <a:r>
              <a:rPr lang="en-US" sz="800" dirty="0"/>
              <a:t>Source: VAB Analysis of Nielsen </a:t>
            </a:r>
            <a:r>
              <a:rPr lang="en-US" sz="800" dirty="0" err="1"/>
              <a:t>Npower</a:t>
            </a:r>
            <a:r>
              <a:rPr lang="en-US" sz="800" dirty="0"/>
              <a:t> Segmentation Report, Household, broadcast + cable TV, based on standard calendar months in 2017, Live+7</a:t>
            </a:r>
          </a:p>
        </p:txBody>
      </p:sp>
      <p:graphicFrame>
        <p:nvGraphicFramePr>
          <p:cNvPr id="6" name="Chart 5"/>
          <p:cNvGraphicFramePr/>
          <p:nvPr>
            <p:extLst>
              <p:ext uri="{D42A27DB-BD31-4B8C-83A1-F6EECF244321}">
                <p14:modId xmlns:p14="http://schemas.microsoft.com/office/powerpoint/2010/main" val="2925733511"/>
              </p:ext>
            </p:extLst>
          </p:nvPr>
        </p:nvGraphicFramePr>
        <p:xfrm>
          <a:off x="217715" y="1516742"/>
          <a:ext cx="8694056" cy="466997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161635" y="3026044"/>
            <a:ext cx="1656655"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25</a:t>
            </a:r>
          </a:p>
        </p:txBody>
      </p:sp>
      <p:cxnSp>
        <p:nvCxnSpPr>
          <p:cNvPr id="12" name="Straight Connector 11"/>
          <p:cNvCxnSpPr/>
          <p:nvPr/>
        </p:nvCxnSpPr>
        <p:spPr>
          <a:xfrm>
            <a:off x="207324" y="2876500"/>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9881FBC-9D28-4209-89D2-CC323269AEA7}"/>
              </a:ext>
            </a:extLst>
          </p:cNvPr>
          <p:cNvSpPr/>
          <p:nvPr/>
        </p:nvSpPr>
        <p:spPr>
          <a:xfrm>
            <a:off x="3927962" y="2397978"/>
            <a:ext cx="2743201" cy="357447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76D028F2-CE5A-47DD-919C-FD98D8C22D48}"/>
              </a:ext>
            </a:extLst>
          </p:cNvPr>
          <p:cNvSpPr txBox="1">
            <a:spLocks/>
          </p:cNvSpPr>
          <p:nvPr/>
        </p:nvSpPr>
        <p:spPr>
          <a:xfrm>
            <a:off x="332256" y="6183445"/>
            <a:ext cx="242836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259504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The Close Similarity In The Number Of Tune-In Days During Summer &amp; Non-Summer Months Holds True Across Demos</a:t>
            </a:r>
          </a:p>
        </p:txBody>
      </p:sp>
      <p:sp>
        <p:nvSpPr>
          <p:cNvPr id="3" name="Text Placeholder 2">
            <a:extLst>
              <a:ext uri="{FF2B5EF4-FFF2-40B4-BE49-F238E27FC236}">
                <a16:creationId xmlns:a16="http://schemas.microsoft.com/office/drawing/2014/main" id="{9B04594D-8A37-49CA-8767-2B8CEA6B6076}"/>
              </a:ext>
            </a:extLst>
          </p:cNvPr>
          <p:cNvSpPr>
            <a:spLocks noGrp="1"/>
          </p:cNvSpPr>
          <p:nvPr>
            <p:ph type="body" sz="quarter" idx="14"/>
          </p:nvPr>
        </p:nvSpPr>
        <p:spPr>
          <a:xfrm>
            <a:off x="321734" y="6528488"/>
            <a:ext cx="7291916" cy="236537"/>
          </a:xfrm>
        </p:spPr>
        <p:txBody>
          <a:bodyPr/>
          <a:lstStyle/>
          <a:p>
            <a:r>
              <a:rPr lang="en-US" sz="800" dirty="0"/>
              <a:t>Source: VAB Analysis of Nielsen </a:t>
            </a:r>
            <a:r>
              <a:rPr lang="en-US" sz="800" dirty="0" err="1"/>
              <a:t>Npower</a:t>
            </a:r>
            <a:r>
              <a:rPr lang="en-US" sz="800" dirty="0"/>
              <a:t> Segmentation Report, broadcast + cable TV, based on standard calendar months in 2017, Live+7</a:t>
            </a:r>
          </a:p>
        </p:txBody>
      </p:sp>
      <p:graphicFrame>
        <p:nvGraphicFramePr>
          <p:cNvPr id="6" name="Chart 5"/>
          <p:cNvGraphicFramePr/>
          <p:nvPr>
            <p:extLst>
              <p:ext uri="{D42A27DB-BD31-4B8C-83A1-F6EECF244321}">
                <p14:modId xmlns:p14="http://schemas.microsoft.com/office/powerpoint/2010/main" val="808176842"/>
              </p:ext>
            </p:extLst>
          </p:nvPr>
        </p:nvGraphicFramePr>
        <p:xfrm>
          <a:off x="217715" y="1516742"/>
          <a:ext cx="8694056" cy="466997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3687BB9F-811D-417E-943D-159EC75BFDC2}"/>
              </a:ext>
            </a:extLst>
          </p:cNvPr>
          <p:cNvSpPr txBox="1"/>
          <p:nvPr/>
        </p:nvSpPr>
        <p:spPr>
          <a:xfrm>
            <a:off x="1524298" y="5706518"/>
            <a:ext cx="1308683" cy="261610"/>
          </a:xfrm>
          <a:prstGeom prst="rect">
            <a:avLst/>
          </a:prstGeom>
          <a:noFill/>
        </p:spPr>
        <p:txBody>
          <a:bodyPr wrap="square" rtlCol="0">
            <a:spAutoFit/>
          </a:bodyPr>
          <a:lstStyle/>
          <a:p>
            <a:pPr algn="ctr"/>
            <a:r>
              <a:rPr lang="en-US" sz="1050" dirty="0"/>
              <a:t>Monthly average</a:t>
            </a:r>
          </a:p>
        </p:txBody>
      </p:sp>
      <p:sp>
        <p:nvSpPr>
          <p:cNvPr id="11" name="TextBox 10">
            <a:extLst>
              <a:ext uri="{FF2B5EF4-FFF2-40B4-BE49-F238E27FC236}">
                <a16:creationId xmlns:a16="http://schemas.microsoft.com/office/drawing/2014/main" id="{7556BD81-388B-4C49-B65A-C4DB5FE28D7C}"/>
              </a:ext>
            </a:extLst>
          </p:cNvPr>
          <p:cNvSpPr txBox="1"/>
          <p:nvPr/>
        </p:nvSpPr>
        <p:spPr>
          <a:xfrm>
            <a:off x="3981851" y="5712895"/>
            <a:ext cx="1308683" cy="261610"/>
          </a:xfrm>
          <a:prstGeom prst="rect">
            <a:avLst/>
          </a:prstGeom>
          <a:noFill/>
        </p:spPr>
        <p:txBody>
          <a:bodyPr wrap="square" rtlCol="0">
            <a:spAutoFit/>
          </a:bodyPr>
          <a:lstStyle/>
          <a:p>
            <a:pPr algn="ctr"/>
            <a:r>
              <a:rPr lang="en-US" sz="1050" dirty="0"/>
              <a:t>Monthly average</a:t>
            </a:r>
          </a:p>
        </p:txBody>
      </p:sp>
      <p:sp>
        <p:nvSpPr>
          <p:cNvPr id="12" name="TextBox 11">
            <a:extLst>
              <a:ext uri="{FF2B5EF4-FFF2-40B4-BE49-F238E27FC236}">
                <a16:creationId xmlns:a16="http://schemas.microsoft.com/office/drawing/2014/main" id="{F12E007F-F89F-4F1A-B674-68F89F0ECCD3}"/>
              </a:ext>
            </a:extLst>
          </p:cNvPr>
          <p:cNvSpPr txBox="1"/>
          <p:nvPr/>
        </p:nvSpPr>
        <p:spPr>
          <a:xfrm>
            <a:off x="6522627" y="5712895"/>
            <a:ext cx="1308683" cy="261610"/>
          </a:xfrm>
          <a:prstGeom prst="rect">
            <a:avLst/>
          </a:prstGeom>
          <a:noFill/>
        </p:spPr>
        <p:txBody>
          <a:bodyPr wrap="square" rtlCol="0">
            <a:spAutoFit/>
          </a:bodyPr>
          <a:lstStyle/>
          <a:p>
            <a:pPr algn="ctr"/>
            <a:r>
              <a:rPr lang="en-US" sz="1050" dirty="0"/>
              <a:t>Monthly average</a:t>
            </a:r>
          </a:p>
        </p:txBody>
      </p:sp>
      <p:cxnSp>
        <p:nvCxnSpPr>
          <p:cNvPr id="13" name="Straight Connector 12"/>
          <p:cNvCxnSpPr/>
          <p:nvPr/>
        </p:nvCxnSpPr>
        <p:spPr>
          <a:xfrm>
            <a:off x="4605759" y="2262909"/>
            <a:ext cx="0" cy="31715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420206" y="2255982"/>
            <a:ext cx="0" cy="3178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59697" y="2259444"/>
            <a:ext cx="0" cy="31750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 Placeholder 3">
            <a:extLst>
              <a:ext uri="{FF2B5EF4-FFF2-40B4-BE49-F238E27FC236}">
                <a16:creationId xmlns:a16="http://schemas.microsoft.com/office/drawing/2014/main" id="{957AFFA2-B9D7-4F58-8AF3-CCE792B7E6FA}"/>
              </a:ext>
            </a:extLst>
          </p:cNvPr>
          <p:cNvSpPr txBox="1">
            <a:spLocks/>
          </p:cNvSpPr>
          <p:nvPr/>
        </p:nvSpPr>
        <p:spPr>
          <a:xfrm>
            <a:off x="332256" y="6183445"/>
            <a:ext cx="2500725"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35630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310722"/>
            <a:ext cx="8744595" cy="6934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mj-ea"/>
                <a:cs typeface="Trebuchet MS"/>
              </a:rPr>
              <a:t>Summer Reading List</a:t>
            </a:r>
          </a:p>
        </p:txBody>
      </p:sp>
      <p:sp>
        <p:nvSpPr>
          <p:cNvPr id="10" name="TextBox 9">
            <a:extLst>
              <a:ext uri="{FF2B5EF4-FFF2-40B4-BE49-F238E27FC236}">
                <a16:creationId xmlns:a16="http://schemas.microsoft.com/office/drawing/2014/main" id="{E9FCC0F9-FA5C-476A-ABBB-0DADEF2581D2}"/>
              </a:ext>
            </a:extLst>
          </p:cNvPr>
          <p:cNvSpPr txBox="1"/>
          <p:nvPr/>
        </p:nvSpPr>
        <p:spPr>
          <a:xfrm>
            <a:off x="1278385" y="942985"/>
            <a:ext cx="6729271"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Summer-y						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 Activities: 					5-12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Understanding Seasonal Behaviors</a:t>
            </a:r>
            <a:r>
              <a:rPr kumimoji="0" lang="en-US" sz="14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Summertime TV Programming: 			13-16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Highlighting The Scope of Content</a:t>
            </a:r>
            <a:r>
              <a:rPr kumimoji="0" lang="en-US" sz="14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endPar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 TV Trends: 					17-27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Showcasing Season-long Stability	</a:t>
            </a:r>
            <a:r>
              <a:rPr kumimoji="0" lang="en-US" sz="14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0" dirty="0">
                <a:solidFill>
                  <a:srgbClr val="000000"/>
                </a:solidFill>
                <a:latin typeface="Trebuchet MS" panose="020B0603020202020204" pitchFamily="34" charset="0"/>
              </a:rPr>
              <a:t>The</a:t>
            </a: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Summer Solstice For TV Brands:			28-34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Achieving A High Point Through Multi-screen TV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The Summer Social Scene: 				35-42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Examining TV’s Popularity In Online Conversations	</a:t>
            </a:r>
            <a:r>
              <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 In The Cinema: 				43-49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Delivering Scale Among Younger Audiences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Contact Information					</a:t>
            </a:r>
            <a:r>
              <a:rPr lang="en-US" sz="1500" b="1" kern="0" dirty="0">
                <a:solidFill>
                  <a:srgbClr val="000000"/>
                </a:solidFill>
                <a:latin typeface="Trebuchet MS" panose="020B0603020202020204" pitchFamily="34" charset="0"/>
              </a:rPr>
              <a:t>50</a:t>
            </a:r>
            <a:endParaRPr kumimoji="0" lang="en-US" sz="15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Additional Member Slides				</a:t>
            </a:r>
            <a:r>
              <a:rPr lang="en-US" sz="1400" b="1" i="1" kern="0" dirty="0">
                <a:solidFill>
                  <a:srgbClr val="000000"/>
                </a:solidFill>
                <a:latin typeface="Trebuchet MS" panose="020B0603020202020204" pitchFamily="34" charset="0"/>
              </a:rPr>
              <a:t>51</a:t>
            </a:r>
            <a:r>
              <a:rPr kumimoji="0" lang="en-US" sz="14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-58</a:t>
            </a:r>
          </a:p>
        </p:txBody>
      </p:sp>
      <p:sp>
        <p:nvSpPr>
          <p:cNvPr id="4" name="Text Placeholder 3">
            <a:extLst>
              <a:ext uri="{FF2B5EF4-FFF2-40B4-BE49-F238E27FC236}">
                <a16:creationId xmlns:a16="http://schemas.microsoft.com/office/drawing/2014/main" id="{61BAD567-CCD0-4613-9250-13F152C4A5E1}"/>
              </a:ext>
            </a:extLst>
          </p:cNvPr>
          <p:cNvSpPr txBox="1">
            <a:spLocks/>
          </p:cNvSpPr>
          <p:nvPr/>
        </p:nvSpPr>
        <p:spPr>
          <a:xfrm>
            <a:off x="332256" y="6183445"/>
            <a:ext cx="2602533"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47756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2" y="6485440"/>
            <a:ext cx="7393517" cy="236536"/>
          </a:xfrm>
        </p:spPr>
        <p:txBody>
          <a:bodyPr/>
          <a:lstStyle/>
          <a:p>
            <a:r>
              <a:rPr lang="en-US" sz="800" dirty="0"/>
              <a:t>Source: VAB analysis of Nielsen </a:t>
            </a:r>
            <a:r>
              <a:rPr lang="en-US" sz="800" dirty="0" err="1"/>
              <a:t>NPower</a:t>
            </a:r>
            <a:r>
              <a:rPr lang="en-US" sz="800" dirty="0"/>
              <a:t> R+F Time Period Report, Household, Total Day, broadcast + cable TV, based on standard calendar months in 2017,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Monthly Household Reach Remains Steady During Summer Months Compared To Non-Summer Months</a:t>
            </a:r>
          </a:p>
        </p:txBody>
      </p:sp>
      <p:graphicFrame>
        <p:nvGraphicFramePr>
          <p:cNvPr id="14" name="Chart 13"/>
          <p:cNvGraphicFramePr/>
          <p:nvPr>
            <p:extLst>
              <p:ext uri="{D42A27DB-BD31-4B8C-83A1-F6EECF244321}">
                <p14:modId xmlns:p14="http://schemas.microsoft.com/office/powerpoint/2010/main" val="2714041375"/>
              </p:ext>
            </p:extLst>
          </p:nvPr>
        </p:nvGraphicFramePr>
        <p:xfrm>
          <a:off x="161636" y="1437171"/>
          <a:ext cx="8805334" cy="440094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3870664" y="2060625"/>
            <a:ext cx="2862645" cy="357447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61635" y="2492701"/>
            <a:ext cx="1646381"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96%</a:t>
            </a:r>
          </a:p>
        </p:txBody>
      </p:sp>
      <p:cxnSp>
        <p:nvCxnSpPr>
          <p:cNvPr id="11" name="Straight Connector 10"/>
          <p:cNvCxnSpPr/>
          <p:nvPr/>
        </p:nvCxnSpPr>
        <p:spPr>
          <a:xfrm>
            <a:off x="207324" y="2383984"/>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B3F3C63D-E937-4736-A187-512F94A924CC}"/>
              </a:ext>
            </a:extLst>
          </p:cNvPr>
          <p:cNvSpPr txBox="1">
            <a:spLocks/>
          </p:cNvSpPr>
          <p:nvPr/>
        </p:nvSpPr>
        <p:spPr>
          <a:xfrm>
            <a:off x="332256" y="6183445"/>
            <a:ext cx="2419653"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26234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552063"/>
            <a:ext cx="7318782" cy="236536"/>
          </a:xfrm>
        </p:spPr>
        <p:txBody>
          <a:bodyPr/>
          <a:lstStyle/>
          <a:p>
            <a:r>
              <a:rPr lang="en-US" sz="800" dirty="0"/>
              <a:t>Source: VAB analysis of Nielsen </a:t>
            </a:r>
            <a:r>
              <a:rPr lang="en-US" sz="800" dirty="0" err="1"/>
              <a:t>Npower</a:t>
            </a:r>
            <a:r>
              <a:rPr lang="en-US" sz="800" dirty="0"/>
              <a:t> R+F Time Period Report, Total Day, broadcast + cable TV, based on standard calendar months in 2017,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Monthly Reach Also Holds Relatively Steady Across Demos During Summer &amp; Non-Summer Months</a:t>
            </a:r>
          </a:p>
        </p:txBody>
      </p:sp>
      <p:graphicFrame>
        <p:nvGraphicFramePr>
          <p:cNvPr id="14" name="Chart 13"/>
          <p:cNvGraphicFramePr/>
          <p:nvPr>
            <p:extLst>
              <p:ext uri="{D42A27DB-BD31-4B8C-83A1-F6EECF244321}">
                <p14:modId xmlns:p14="http://schemas.microsoft.com/office/powerpoint/2010/main" val="8794037"/>
              </p:ext>
            </p:extLst>
          </p:nvPr>
        </p:nvGraphicFramePr>
        <p:xfrm>
          <a:off x="161636" y="1174649"/>
          <a:ext cx="8805334" cy="466551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3687BB9F-811D-417E-943D-159EC75BFDC2}"/>
              </a:ext>
            </a:extLst>
          </p:cNvPr>
          <p:cNvSpPr txBox="1"/>
          <p:nvPr/>
        </p:nvSpPr>
        <p:spPr>
          <a:xfrm>
            <a:off x="1406373" y="2111824"/>
            <a:ext cx="1308683" cy="261610"/>
          </a:xfrm>
          <a:prstGeom prst="rect">
            <a:avLst/>
          </a:prstGeom>
          <a:noFill/>
        </p:spPr>
        <p:txBody>
          <a:bodyPr wrap="square" rtlCol="0">
            <a:spAutoFit/>
          </a:bodyPr>
          <a:lstStyle/>
          <a:p>
            <a:pPr algn="ctr"/>
            <a:r>
              <a:rPr lang="en-US" sz="1050" dirty="0"/>
              <a:t>Monthly average</a:t>
            </a:r>
          </a:p>
        </p:txBody>
      </p:sp>
      <p:sp>
        <p:nvSpPr>
          <p:cNvPr id="7" name="TextBox 6">
            <a:extLst>
              <a:ext uri="{FF2B5EF4-FFF2-40B4-BE49-F238E27FC236}">
                <a16:creationId xmlns:a16="http://schemas.microsoft.com/office/drawing/2014/main" id="{7556BD81-388B-4C49-B65A-C4DB5FE28D7C}"/>
              </a:ext>
            </a:extLst>
          </p:cNvPr>
          <p:cNvSpPr txBox="1"/>
          <p:nvPr/>
        </p:nvSpPr>
        <p:spPr>
          <a:xfrm>
            <a:off x="3909961" y="2118201"/>
            <a:ext cx="1308683" cy="261610"/>
          </a:xfrm>
          <a:prstGeom prst="rect">
            <a:avLst/>
          </a:prstGeom>
          <a:noFill/>
        </p:spPr>
        <p:txBody>
          <a:bodyPr wrap="square" rtlCol="0">
            <a:spAutoFit/>
          </a:bodyPr>
          <a:lstStyle/>
          <a:p>
            <a:pPr algn="ctr"/>
            <a:r>
              <a:rPr lang="en-US" sz="1050" dirty="0"/>
              <a:t>Monthly average</a:t>
            </a:r>
          </a:p>
        </p:txBody>
      </p:sp>
      <p:sp>
        <p:nvSpPr>
          <p:cNvPr id="9" name="TextBox 8">
            <a:extLst>
              <a:ext uri="{FF2B5EF4-FFF2-40B4-BE49-F238E27FC236}">
                <a16:creationId xmlns:a16="http://schemas.microsoft.com/office/drawing/2014/main" id="{F12E007F-F89F-4F1A-B674-68F89F0ECCD3}"/>
              </a:ext>
            </a:extLst>
          </p:cNvPr>
          <p:cNvSpPr txBox="1"/>
          <p:nvPr/>
        </p:nvSpPr>
        <p:spPr>
          <a:xfrm>
            <a:off x="6463382" y="2118201"/>
            <a:ext cx="1308683" cy="261610"/>
          </a:xfrm>
          <a:prstGeom prst="rect">
            <a:avLst/>
          </a:prstGeom>
          <a:noFill/>
        </p:spPr>
        <p:txBody>
          <a:bodyPr wrap="square" rtlCol="0">
            <a:spAutoFit/>
          </a:bodyPr>
          <a:lstStyle/>
          <a:p>
            <a:pPr algn="ctr"/>
            <a:r>
              <a:rPr lang="en-US" sz="1050" dirty="0"/>
              <a:t>Monthly average</a:t>
            </a:r>
          </a:p>
        </p:txBody>
      </p:sp>
      <p:cxnSp>
        <p:nvCxnSpPr>
          <p:cNvPr id="12" name="Straight Connector 11"/>
          <p:cNvCxnSpPr/>
          <p:nvPr/>
        </p:nvCxnSpPr>
        <p:spPr>
          <a:xfrm>
            <a:off x="161636" y="3260714"/>
            <a:ext cx="80574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61636" y="4085780"/>
            <a:ext cx="80574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1636" y="4952886"/>
            <a:ext cx="80447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 Placeholder 3">
            <a:extLst>
              <a:ext uri="{FF2B5EF4-FFF2-40B4-BE49-F238E27FC236}">
                <a16:creationId xmlns:a16="http://schemas.microsoft.com/office/drawing/2014/main" id="{8B8B7DA7-4BC3-423D-A8D2-33FD48680EFF}"/>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639314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268465" y="6525932"/>
            <a:ext cx="7318782" cy="236536"/>
          </a:xfrm>
        </p:spPr>
        <p:txBody>
          <a:bodyPr/>
          <a:lstStyle/>
          <a:p>
            <a:r>
              <a:rPr lang="en-US" sz="800" dirty="0"/>
              <a:t>Source: VAB analysis of Nielsen </a:t>
            </a:r>
            <a:r>
              <a:rPr lang="en-US" sz="800" dirty="0" err="1"/>
              <a:t>Npower</a:t>
            </a:r>
            <a:r>
              <a:rPr lang="en-US" sz="800" dirty="0"/>
              <a:t> R+F Time Period Report, </a:t>
            </a:r>
            <a:r>
              <a:rPr lang="en-US" sz="800" dirty="0" err="1"/>
              <a:t>Live+SD</a:t>
            </a:r>
            <a:r>
              <a:rPr lang="en-US" sz="800" dirty="0"/>
              <a:t>, Total Day, broadcast + cable TV, based on 2017 dates, </a:t>
            </a:r>
            <a:r>
              <a:rPr lang="en-US" sz="800" dirty="0" err="1"/>
              <a:t>Live+SD</a:t>
            </a:r>
            <a:r>
              <a:rPr lang="en-US" sz="800" dirty="0"/>
              <a:t>. </a:t>
            </a:r>
            <a:endParaRPr lang="en-US" sz="800" dirty="0">
              <a:solidFill>
                <a:srgbClr val="FF0000"/>
              </a:solidFill>
            </a:endParaRP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Even On Popular Summer Holidays, Daily Reach Is Fairly Comparable To An Average Day Within The Same Month</a:t>
            </a:r>
          </a:p>
        </p:txBody>
      </p:sp>
      <p:graphicFrame>
        <p:nvGraphicFramePr>
          <p:cNvPr id="3" name="Table 2"/>
          <p:cNvGraphicFramePr>
            <a:graphicFrameLocks noGrp="1"/>
          </p:cNvGraphicFramePr>
          <p:nvPr>
            <p:extLst>
              <p:ext uri="{D42A27DB-BD31-4B8C-83A1-F6EECF244321}">
                <p14:modId xmlns:p14="http://schemas.microsoft.com/office/powerpoint/2010/main" val="3536638833"/>
              </p:ext>
            </p:extLst>
          </p:nvPr>
        </p:nvGraphicFramePr>
        <p:xfrm>
          <a:off x="241684" y="2504484"/>
          <a:ext cx="8645241" cy="3310375"/>
        </p:xfrm>
        <a:graphic>
          <a:graphicData uri="http://schemas.openxmlformats.org/drawingml/2006/table">
            <a:tbl>
              <a:tblPr firstRow="1" firstCol="1" bandRow="1">
                <a:tableStyleId>{7DF18680-E054-41AD-8BC1-D1AEF772440D}</a:tableStyleId>
              </a:tblPr>
              <a:tblGrid>
                <a:gridCol w="893433">
                  <a:extLst>
                    <a:ext uri="{9D8B030D-6E8A-4147-A177-3AD203B41FA5}">
                      <a16:colId xmlns:a16="http://schemas.microsoft.com/office/drawing/2014/main" val="20000"/>
                    </a:ext>
                  </a:extLst>
                </a:gridCol>
                <a:gridCol w="837272">
                  <a:extLst>
                    <a:ext uri="{9D8B030D-6E8A-4147-A177-3AD203B41FA5}">
                      <a16:colId xmlns:a16="http://schemas.microsoft.com/office/drawing/2014/main" val="20001"/>
                    </a:ext>
                  </a:extLst>
                </a:gridCol>
                <a:gridCol w="891524">
                  <a:extLst>
                    <a:ext uri="{9D8B030D-6E8A-4147-A177-3AD203B41FA5}">
                      <a16:colId xmlns:a16="http://schemas.microsoft.com/office/drawing/2014/main" val="20002"/>
                    </a:ext>
                  </a:extLst>
                </a:gridCol>
                <a:gridCol w="755587">
                  <a:extLst>
                    <a:ext uri="{9D8B030D-6E8A-4147-A177-3AD203B41FA5}">
                      <a16:colId xmlns:a16="http://schemas.microsoft.com/office/drawing/2014/main" val="20007"/>
                    </a:ext>
                  </a:extLst>
                </a:gridCol>
                <a:gridCol w="1028700">
                  <a:extLst>
                    <a:ext uri="{9D8B030D-6E8A-4147-A177-3AD203B41FA5}">
                      <a16:colId xmlns:a16="http://schemas.microsoft.com/office/drawing/2014/main" val="20003"/>
                    </a:ext>
                  </a:extLst>
                </a:gridCol>
                <a:gridCol w="923925">
                  <a:extLst>
                    <a:ext uri="{9D8B030D-6E8A-4147-A177-3AD203B41FA5}">
                      <a16:colId xmlns:a16="http://schemas.microsoft.com/office/drawing/2014/main" val="20004"/>
                    </a:ext>
                  </a:extLst>
                </a:gridCol>
                <a:gridCol w="728641">
                  <a:extLst>
                    <a:ext uri="{9D8B030D-6E8A-4147-A177-3AD203B41FA5}">
                      <a16:colId xmlns:a16="http://schemas.microsoft.com/office/drawing/2014/main" val="20008"/>
                    </a:ext>
                  </a:extLst>
                </a:gridCol>
                <a:gridCol w="928709">
                  <a:extLst>
                    <a:ext uri="{9D8B030D-6E8A-4147-A177-3AD203B41FA5}">
                      <a16:colId xmlns:a16="http://schemas.microsoft.com/office/drawing/2014/main" val="20005"/>
                    </a:ext>
                  </a:extLst>
                </a:gridCol>
                <a:gridCol w="847725">
                  <a:extLst>
                    <a:ext uri="{9D8B030D-6E8A-4147-A177-3AD203B41FA5}">
                      <a16:colId xmlns:a16="http://schemas.microsoft.com/office/drawing/2014/main" val="20006"/>
                    </a:ext>
                  </a:extLst>
                </a:gridCol>
                <a:gridCol w="809725">
                  <a:extLst>
                    <a:ext uri="{9D8B030D-6E8A-4147-A177-3AD203B41FA5}">
                      <a16:colId xmlns:a16="http://schemas.microsoft.com/office/drawing/2014/main" val="20009"/>
                    </a:ext>
                  </a:extLst>
                </a:gridCol>
              </a:tblGrid>
              <a:tr h="355347">
                <a:tc>
                  <a:txBody>
                    <a:bodyPr/>
                    <a:lstStyle/>
                    <a:p>
                      <a:pPr algn="ct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100" i="0" u="none" dirty="0">
                          <a:solidFill>
                            <a:schemeClr val="bg1"/>
                          </a:solidFill>
                        </a:rPr>
                        <a:t>Memorial Day (Monday)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82B4"/>
                    </a:solidFill>
                  </a:tcPr>
                </a:tc>
                <a:tc>
                  <a:txBody>
                    <a:bodyPr/>
                    <a:lstStyle/>
                    <a:p>
                      <a:pPr algn="ctr"/>
                      <a:r>
                        <a:rPr lang="en-US" sz="1100" i="0" u="none" dirty="0">
                          <a:solidFill>
                            <a:schemeClr val="tx1"/>
                          </a:solidFill>
                        </a:rPr>
                        <a:t>Other Mondays</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i="0" u="none" dirty="0">
                          <a:solidFill>
                            <a:schemeClr val="tx1"/>
                          </a:solidFill>
                        </a:rPr>
                        <a:t>Change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0" u="none" dirty="0">
                          <a:solidFill>
                            <a:schemeClr val="bg1"/>
                          </a:solidFill>
                        </a:rPr>
                        <a:t>July 4</a:t>
                      </a:r>
                      <a:r>
                        <a:rPr lang="en-US" sz="1200" i="0" u="none" baseline="30000" dirty="0">
                          <a:solidFill>
                            <a:schemeClr val="bg1"/>
                          </a:solidFill>
                        </a:rPr>
                        <a:t>th</a:t>
                      </a:r>
                      <a:r>
                        <a:rPr lang="en-US" sz="1200" i="0" u="none" dirty="0">
                          <a:solidFill>
                            <a:schemeClr val="bg1"/>
                          </a:solidFill>
                        </a:rPr>
                        <a:t> (Tuesday)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82B4"/>
                    </a:solidFill>
                  </a:tcPr>
                </a:tc>
                <a:tc>
                  <a:txBody>
                    <a:bodyPr/>
                    <a:lstStyle/>
                    <a:p>
                      <a:pPr algn="ctr"/>
                      <a:r>
                        <a:rPr lang="en-US" sz="1100" i="0" u="none" dirty="0">
                          <a:solidFill>
                            <a:schemeClr val="tx1"/>
                          </a:solidFill>
                        </a:rPr>
                        <a:t>Other</a:t>
                      </a:r>
                    </a:p>
                    <a:p>
                      <a:pPr algn="ctr"/>
                      <a:r>
                        <a:rPr lang="en-US" sz="1100" i="0" u="none" dirty="0">
                          <a:solidFill>
                            <a:schemeClr val="tx1"/>
                          </a:solidFill>
                        </a:rPr>
                        <a:t>Tuesdays</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i="0" u="none" dirty="0">
                          <a:solidFill>
                            <a:schemeClr val="tx1"/>
                          </a:solidFill>
                        </a:rPr>
                        <a:t>Change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0" u="none" dirty="0">
                          <a:solidFill>
                            <a:schemeClr val="bg1"/>
                          </a:solidFill>
                        </a:rPr>
                        <a:t>Labor Day (Monday)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82B4"/>
                    </a:solidFill>
                  </a:tcPr>
                </a:tc>
                <a:tc>
                  <a:txBody>
                    <a:bodyPr/>
                    <a:lstStyle/>
                    <a:p>
                      <a:pPr algn="ctr"/>
                      <a:r>
                        <a:rPr lang="en-US" sz="1100" i="0" u="none" dirty="0">
                          <a:solidFill>
                            <a:schemeClr val="tx1"/>
                          </a:solidFill>
                        </a:rPr>
                        <a:t>Other Mondays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i="0" u="none" dirty="0">
                          <a:solidFill>
                            <a:schemeClr val="tx1"/>
                          </a:solidFill>
                        </a:rPr>
                        <a:t>Change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43203">
                <a:tc>
                  <a:txBody>
                    <a:bodyPr/>
                    <a:lstStyle/>
                    <a:p>
                      <a:pPr algn="ctr"/>
                      <a:r>
                        <a:rPr lang="en-US" sz="1100" dirty="0">
                          <a:solidFill>
                            <a:schemeClr val="tx1"/>
                          </a:solidFill>
                        </a:rPr>
                        <a:t>Household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r>
                        <a:rPr lang="en-US" sz="1600" b="0" dirty="0">
                          <a:solidFill>
                            <a:schemeClr val="tx1"/>
                          </a:solidFill>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682B4">
                        <a:alpha val="23922"/>
                      </a:srgbClr>
                    </a:solidFill>
                  </a:tcPr>
                </a:tc>
                <a:tc>
                  <a:txBody>
                    <a:bodyPr/>
                    <a:lstStyle/>
                    <a:p>
                      <a:pPr algn="ctr"/>
                      <a:r>
                        <a:rPr lang="en-US" sz="1600" b="0" dirty="0">
                          <a:solidFill>
                            <a:schemeClr val="tx1"/>
                          </a:solidFill>
                        </a:rPr>
                        <a:t>83%</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alpha val="23922"/>
                      </a:schemeClr>
                    </a:solidFill>
                  </a:tcPr>
                </a:tc>
                <a:tc>
                  <a:txBody>
                    <a:bodyPr/>
                    <a:lstStyle/>
                    <a:p>
                      <a:pPr algn="ctr"/>
                      <a:r>
                        <a:rPr lang="en-US" sz="1600" b="1" dirty="0">
                          <a:solidFill>
                            <a:srgbClr val="FF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23922"/>
                      </a:schemeClr>
                    </a:solidFill>
                  </a:tcPr>
                </a:tc>
                <a:tc>
                  <a:txBody>
                    <a:bodyPr/>
                    <a:lstStyle/>
                    <a:p>
                      <a:pPr algn="ctr"/>
                      <a:r>
                        <a:rPr lang="en-US" sz="1600" b="0" dirty="0">
                          <a:solidFill>
                            <a:schemeClr val="tx1"/>
                          </a:solidFill>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682B4">
                        <a:alpha val="23922"/>
                      </a:srgbClr>
                    </a:solidFill>
                  </a:tcPr>
                </a:tc>
                <a:tc>
                  <a:txBody>
                    <a:bodyPr/>
                    <a:lstStyle/>
                    <a:p>
                      <a:pPr algn="ctr"/>
                      <a:r>
                        <a:rPr lang="en-US" sz="1600" b="0" dirty="0">
                          <a:solidFill>
                            <a:schemeClr val="tx1"/>
                          </a:solidFill>
                        </a:rPr>
                        <a:t>80%</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alpha val="23922"/>
                      </a:schemeClr>
                    </a:solidFill>
                  </a:tcPr>
                </a:tc>
                <a:tc>
                  <a:txBody>
                    <a:bodyPr/>
                    <a:lstStyle/>
                    <a:p>
                      <a:pPr algn="ctr"/>
                      <a:r>
                        <a:rPr lang="en-US" sz="1600" b="1" dirty="0">
                          <a:solidFill>
                            <a:srgbClr val="FF0000"/>
                          </a:solidFill>
                        </a:rPr>
                        <a:t>-2%</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600" b="0" dirty="0">
                          <a:solidFill>
                            <a:schemeClr val="tx1"/>
                          </a:solidFill>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682B4">
                        <a:alpha val="23922"/>
                      </a:srgbClr>
                    </a:solidFill>
                  </a:tcPr>
                </a:tc>
                <a:tc>
                  <a:txBody>
                    <a:bodyPr/>
                    <a:lstStyle/>
                    <a:p>
                      <a:pPr algn="ctr"/>
                      <a:r>
                        <a:rPr lang="en-US" sz="1600" b="0" dirty="0">
                          <a:solidFill>
                            <a:schemeClr val="tx1"/>
                          </a:solidFill>
                        </a:rPr>
                        <a:t>83%</a:t>
                      </a:r>
                    </a:p>
                  </a:txBody>
                  <a:tcPr anchor="ctr">
                    <a:lnT w="12700" cap="flat" cmpd="sng" algn="ctr">
                      <a:solidFill>
                        <a:schemeClr val="tx1"/>
                      </a:solidFill>
                      <a:prstDash val="solid"/>
                      <a:round/>
                      <a:headEnd type="none" w="med" len="med"/>
                      <a:tailEnd type="none" w="med" len="med"/>
                    </a:lnT>
                    <a:solidFill>
                      <a:schemeClr val="bg1">
                        <a:lumMod val="75000"/>
                        <a:alpha val="23922"/>
                      </a:schemeClr>
                    </a:solidFill>
                  </a:tcPr>
                </a:tc>
                <a:tc>
                  <a:txBody>
                    <a:bodyPr/>
                    <a:lstStyle/>
                    <a:p>
                      <a:pPr algn="ctr"/>
                      <a:r>
                        <a:rPr lang="en-US" sz="1600" b="1" dirty="0">
                          <a:solidFill>
                            <a:srgbClr val="FF0000"/>
                          </a:solidFill>
                        </a:rPr>
                        <a:t>-1%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543203">
                <a:tc>
                  <a:txBody>
                    <a:bodyPr/>
                    <a:lstStyle/>
                    <a:p>
                      <a:pPr algn="ctr"/>
                      <a:r>
                        <a:rPr lang="en-US" sz="1600" dirty="0">
                          <a:solidFill>
                            <a:schemeClr val="tx1"/>
                          </a:solidFill>
                        </a:rPr>
                        <a:t>P13-17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a:r>
                        <a:rPr lang="en-US" sz="1600" b="0" dirty="0">
                          <a:solidFill>
                            <a:schemeClr val="tx1"/>
                          </a:solidFill>
                        </a:rPr>
                        <a:t>43%</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40%</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00B050"/>
                          </a:solidFill>
                        </a:rPr>
                        <a:t>+3%</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23922"/>
                      </a:schemeClr>
                    </a:solidFill>
                  </a:tcPr>
                </a:tc>
                <a:tc>
                  <a:txBody>
                    <a:bodyPr/>
                    <a:lstStyle/>
                    <a:p>
                      <a:pPr algn="ctr"/>
                      <a:r>
                        <a:rPr lang="en-US" sz="1600" b="0" dirty="0">
                          <a:solidFill>
                            <a:schemeClr val="tx1"/>
                          </a:solidFill>
                        </a:rPr>
                        <a:t>35%</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39%</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FF0000"/>
                          </a:solidFill>
                        </a:rPr>
                        <a:t>-4%</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b="0" dirty="0">
                          <a:solidFill>
                            <a:schemeClr val="tx1"/>
                          </a:solidFill>
                        </a:rPr>
                        <a:t>40%</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37%</a:t>
                      </a:r>
                    </a:p>
                  </a:txBody>
                  <a:tcPr anchor="ctr">
                    <a:solidFill>
                      <a:schemeClr val="bg1">
                        <a:lumMod val="75000"/>
                        <a:alpha val="23922"/>
                      </a:schemeClr>
                    </a:solidFill>
                  </a:tcPr>
                </a:tc>
                <a:tc>
                  <a:txBody>
                    <a:bodyPr/>
                    <a:lstStyle/>
                    <a:p>
                      <a:pPr algn="ctr"/>
                      <a:r>
                        <a:rPr lang="en-US" sz="1600" b="1" dirty="0">
                          <a:solidFill>
                            <a:srgbClr val="00B050"/>
                          </a:solidFill>
                        </a:rPr>
                        <a:t>+3%</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543203">
                <a:tc>
                  <a:txBody>
                    <a:bodyPr/>
                    <a:lstStyle/>
                    <a:p>
                      <a:pPr algn="ctr"/>
                      <a:r>
                        <a:rPr lang="en-US" sz="1600" dirty="0">
                          <a:solidFill>
                            <a:schemeClr val="tx1"/>
                          </a:solidFill>
                        </a:rPr>
                        <a:t>P18-24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a:r>
                        <a:rPr lang="en-US" sz="1600" b="0" dirty="0">
                          <a:solidFill>
                            <a:schemeClr val="tx1"/>
                          </a:solidFill>
                        </a:rPr>
                        <a:t>39%</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38%</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00B05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23922"/>
                      </a:schemeClr>
                    </a:solidFill>
                  </a:tcPr>
                </a:tc>
                <a:tc>
                  <a:txBody>
                    <a:bodyPr/>
                    <a:lstStyle/>
                    <a:p>
                      <a:pPr algn="ctr"/>
                      <a:r>
                        <a:rPr lang="en-US" sz="1600" b="0" dirty="0">
                          <a:solidFill>
                            <a:schemeClr val="tx1"/>
                          </a:solidFill>
                        </a:rPr>
                        <a:t>35%</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36%</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FF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b="0" dirty="0">
                          <a:solidFill>
                            <a:schemeClr val="tx1"/>
                          </a:solidFill>
                        </a:rPr>
                        <a:t>37%</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36%</a:t>
                      </a:r>
                    </a:p>
                  </a:txBody>
                  <a:tcPr anchor="ctr">
                    <a:solidFill>
                      <a:schemeClr val="bg1">
                        <a:lumMod val="75000"/>
                        <a:alpha val="23922"/>
                      </a:schemeClr>
                    </a:solidFill>
                  </a:tcPr>
                </a:tc>
                <a:tc>
                  <a:txBody>
                    <a:bodyPr/>
                    <a:lstStyle/>
                    <a:p>
                      <a:pPr algn="ctr"/>
                      <a:r>
                        <a:rPr lang="en-US" sz="1600" b="1" dirty="0">
                          <a:solidFill>
                            <a:srgbClr val="00B050"/>
                          </a:solidFill>
                        </a:rPr>
                        <a:t>+1%</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543203">
                <a:tc>
                  <a:txBody>
                    <a:bodyPr/>
                    <a:lstStyle/>
                    <a:p>
                      <a:pPr algn="ctr"/>
                      <a:r>
                        <a:rPr lang="en-US" sz="1600" dirty="0">
                          <a:solidFill>
                            <a:schemeClr val="tx1"/>
                          </a:solidFill>
                        </a:rPr>
                        <a:t>P25-34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a:r>
                        <a:rPr lang="en-US" sz="1600" b="0" dirty="0">
                          <a:solidFill>
                            <a:schemeClr val="tx1"/>
                          </a:solidFill>
                        </a:rPr>
                        <a:t>52%</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53%</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FF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23922"/>
                      </a:schemeClr>
                    </a:solidFill>
                  </a:tcPr>
                </a:tc>
                <a:tc>
                  <a:txBody>
                    <a:bodyPr/>
                    <a:lstStyle/>
                    <a:p>
                      <a:pPr algn="ctr"/>
                      <a:r>
                        <a:rPr lang="en-US" sz="1600" b="0" dirty="0">
                          <a:solidFill>
                            <a:schemeClr val="tx1"/>
                          </a:solidFill>
                        </a:rPr>
                        <a:t>46%</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48%</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FF0000"/>
                          </a:solidFill>
                        </a:rPr>
                        <a:t>-2%</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b="0" dirty="0">
                          <a:solidFill>
                            <a:schemeClr val="tx1"/>
                          </a:solidFill>
                        </a:rPr>
                        <a:t>51%</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53%</a:t>
                      </a:r>
                    </a:p>
                  </a:txBody>
                  <a:tcPr anchor="ctr">
                    <a:solidFill>
                      <a:schemeClr val="bg1">
                        <a:lumMod val="75000"/>
                        <a:alpha val="23922"/>
                      </a:schemeClr>
                    </a:solidFill>
                  </a:tcPr>
                </a:tc>
                <a:tc>
                  <a:txBody>
                    <a:bodyPr/>
                    <a:lstStyle/>
                    <a:p>
                      <a:pPr algn="ctr"/>
                      <a:r>
                        <a:rPr lang="en-US" sz="1600" b="1" dirty="0">
                          <a:solidFill>
                            <a:srgbClr val="FF0000"/>
                          </a:solidFill>
                        </a:rPr>
                        <a:t>-2%</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543203">
                <a:tc>
                  <a:txBody>
                    <a:bodyPr/>
                    <a:lstStyle/>
                    <a:p>
                      <a:pPr algn="ctr"/>
                      <a:r>
                        <a:rPr lang="en-US" sz="1600" dirty="0">
                          <a:solidFill>
                            <a:schemeClr val="tx1"/>
                          </a:solidFill>
                        </a:rPr>
                        <a:t>P35-49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0" dirty="0">
                          <a:solidFill>
                            <a:schemeClr val="tx1"/>
                          </a:solidFill>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682B4">
                        <a:alpha val="23922"/>
                      </a:srgbClr>
                    </a:solidFill>
                  </a:tcPr>
                </a:tc>
                <a:tc>
                  <a:txBody>
                    <a:bodyPr/>
                    <a:lstStyle/>
                    <a:p>
                      <a:pPr algn="ctr"/>
                      <a:r>
                        <a:rPr lang="en-US" sz="1600" b="0" dirty="0">
                          <a:solidFill>
                            <a:schemeClr val="tx1"/>
                          </a:solidFill>
                        </a:rPr>
                        <a:t>69%</a:t>
                      </a:r>
                    </a:p>
                  </a:txBody>
                  <a:tcPr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alpha val="23922"/>
                      </a:schemeClr>
                    </a:solidFill>
                  </a:tcPr>
                </a:tc>
                <a:tc>
                  <a:txBody>
                    <a:bodyPr/>
                    <a:lstStyle/>
                    <a:p>
                      <a:pPr algn="ctr"/>
                      <a:r>
                        <a:rPr lang="en-US" sz="1600" b="1" dirty="0">
                          <a:solidFill>
                            <a:srgbClr val="00B05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23922"/>
                      </a:schemeClr>
                    </a:solidFill>
                  </a:tcPr>
                </a:tc>
                <a:tc>
                  <a:txBody>
                    <a:bodyPr/>
                    <a:lstStyle/>
                    <a:p>
                      <a:pPr algn="ctr"/>
                      <a:r>
                        <a:rPr lang="en-US" sz="1600" b="0" dirty="0">
                          <a:solidFill>
                            <a:schemeClr val="tx1"/>
                          </a:solidFill>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682B4">
                        <a:alpha val="23922"/>
                      </a:srgbClr>
                    </a:solidFill>
                  </a:tcPr>
                </a:tc>
                <a:tc>
                  <a:txBody>
                    <a:bodyPr/>
                    <a:lstStyle/>
                    <a:p>
                      <a:pPr algn="ctr"/>
                      <a:r>
                        <a:rPr lang="en-US" sz="1600" b="0" dirty="0">
                          <a:solidFill>
                            <a:schemeClr val="tx1"/>
                          </a:solidFill>
                        </a:rPr>
                        <a:t>64%</a:t>
                      </a:r>
                    </a:p>
                  </a:txBody>
                  <a:tcPr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alpha val="23922"/>
                      </a:schemeClr>
                    </a:solidFill>
                  </a:tcPr>
                </a:tc>
                <a:tc>
                  <a:txBody>
                    <a:bodyPr/>
                    <a:lstStyle/>
                    <a:p>
                      <a:pPr algn="ctr"/>
                      <a:r>
                        <a:rPr lang="en-US" sz="1600" b="0" dirty="0">
                          <a:solidFill>
                            <a:schemeClr val="tx1"/>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682B4">
                        <a:alpha val="23922"/>
                      </a:srgbClr>
                    </a:solidFill>
                  </a:tcPr>
                </a:tc>
                <a:tc>
                  <a:txBody>
                    <a:bodyPr/>
                    <a:lstStyle/>
                    <a:p>
                      <a:pPr algn="ctr"/>
                      <a:r>
                        <a:rPr lang="en-US" sz="1600" b="0" dirty="0">
                          <a:solidFill>
                            <a:schemeClr val="tx1"/>
                          </a:solidFill>
                        </a:rPr>
                        <a:t>70%</a:t>
                      </a:r>
                    </a:p>
                  </a:txBody>
                  <a:tcPr anchor="ctr">
                    <a:lnB w="12700" cap="flat" cmpd="sng" algn="ctr">
                      <a:solidFill>
                        <a:schemeClr val="tx1"/>
                      </a:solidFill>
                      <a:prstDash val="solid"/>
                      <a:round/>
                      <a:headEnd type="none" w="med" len="med"/>
                      <a:tailEnd type="none" w="med" len="med"/>
                    </a:lnB>
                    <a:solidFill>
                      <a:schemeClr val="bg1">
                        <a:lumMod val="75000"/>
                        <a:alpha val="23922"/>
                      </a:schemeClr>
                    </a:solidFill>
                  </a:tcPr>
                </a:tc>
                <a:tc>
                  <a:txBody>
                    <a:bodyPr/>
                    <a:lstStyle/>
                    <a:p>
                      <a:pPr algn="ctr"/>
                      <a:r>
                        <a:rPr lang="en-US" sz="1600" b="1" dirty="0">
                          <a:solidFill>
                            <a:srgbClr val="FF0000"/>
                          </a:solidFill>
                        </a:rPr>
                        <a:t>-1%</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3" name="TextBox 12"/>
          <p:cNvSpPr txBox="1"/>
          <p:nvPr/>
        </p:nvSpPr>
        <p:spPr>
          <a:xfrm>
            <a:off x="161636" y="5999333"/>
            <a:ext cx="8645238" cy="276999"/>
          </a:xfrm>
          <a:prstGeom prst="rect">
            <a:avLst/>
          </a:prstGeom>
          <a:noFill/>
        </p:spPr>
        <p:txBody>
          <a:bodyPr wrap="square" rtlCol="0">
            <a:spAutoFit/>
          </a:bodyPr>
          <a:lstStyle/>
          <a:p>
            <a:pPr algn="ctr"/>
            <a:r>
              <a:rPr lang="en-US" sz="1200" i="1" dirty="0"/>
              <a:t>“Other” Day = Average of other weekdays (</a:t>
            </a:r>
            <a:r>
              <a:rPr lang="en-US" sz="1200" i="1" dirty="0" err="1"/>
              <a:t>i.e</a:t>
            </a:r>
            <a:r>
              <a:rPr lang="en-US" sz="1200" i="1" dirty="0"/>
              <a:t>: Mondays) in the holiday month </a:t>
            </a:r>
          </a:p>
        </p:txBody>
      </p:sp>
      <p:sp>
        <p:nvSpPr>
          <p:cNvPr id="14" name="TextBox 13"/>
          <p:cNvSpPr txBox="1"/>
          <p:nvPr/>
        </p:nvSpPr>
        <p:spPr>
          <a:xfrm>
            <a:off x="161636" y="1292810"/>
            <a:ext cx="8725286" cy="584775"/>
          </a:xfrm>
          <a:prstGeom prst="rect">
            <a:avLst/>
          </a:prstGeom>
          <a:noFill/>
        </p:spPr>
        <p:txBody>
          <a:bodyPr wrap="square" rtlCol="0">
            <a:spAutoFit/>
          </a:bodyPr>
          <a:lstStyle/>
          <a:p>
            <a:pPr algn="ctr"/>
            <a:r>
              <a:rPr lang="en-US" u="sng" dirty="0"/>
              <a:t>% Ad-Supported TV Daily Reach (Total Day)</a:t>
            </a:r>
          </a:p>
          <a:p>
            <a:pPr algn="ctr"/>
            <a:r>
              <a:rPr lang="en-US" sz="1400" dirty="0" err="1"/>
              <a:t>Live+SD</a:t>
            </a:r>
            <a:endParaRPr lang="en-US" sz="1400" dirty="0"/>
          </a:p>
        </p:txBody>
      </p:sp>
      <p:sp>
        <p:nvSpPr>
          <p:cNvPr id="5" name="TextBox 4"/>
          <p:cNvSpPr txBox="1"/>
          <p:nvPr/>
        </p:nvSpPr>
        <p:spPr>
          <a:xfrm>
            <a:off x="1152525" y="1911193"/>
            <a:ext cx="2447925" cy="553998"/>
          </a:xfrm>
          <a:prstGeom prst="rect">
            <a:avLst/>
          </a:prstGeom>
          <a:noFill/>
        </p:spPr>
        <p:txBody>
          <a:bodyPr wrap="square" rtlCol="0">
            <a:spAutoFit/>
          </a:bodyPr>
          <a:lstStyle/>
          <a:p>
            <a:pPr algn="ctr"/>
            <a:r>
              <a:rPr lang="en-US" sz="1600" b="1" u="sng" dirty="0"/>
              <a:t>May</a:t>
            </a:r>
            <a:r>
              <a:rPr lang="en-US" sz="1600" u="sng" dirty="0"/>
              <a:t> </a:t>
            </a:r>
          </a:p>
          <a:p>
            <a:pPr algn="ctr"/>
            <a:r>
              <a:rPr lang="en-US" sz="1400" dirty="0"/>
              <a:t>(Memorial Day)</a:t>
            </a:r>
          </a:p>
        </p:txBody>
      </p:sp>
      <p:sp>
        <p:nvSpPr>
          <p:cNvPr id="11" name="TextBox 10"/>
          <p:cNvSpPr txBox="1"/>
          <p:nvPr/>
        </p:nvSpPr>
        <p:spPr>
          <a:xfrm>
            <a:off x="3600450" y="1913911"/>
            <a:ext cx="2667000" cy="553998"/>
          </a:xfrm>
          <a:prstGeom prst="rect">
            <a:avLst/>
          </a:prstGeom>
          <a:noFill/>
        </p:spPr>
        <p:txBody>
          <a:bodyPr wrap="square" rtlCol="0">
            <a:spAutoFit/>
          </a:bodyPr>
          <a:lstStyle/>
          <a:p>
            <a:pPr algn="ctr"/>
            <a:r>
              <a:rPr lang="en-US" sz="1600" b="1" u="sng" dirty="0"/>
              <a:t>July</a:t>
            </a:r>
          </a:p>
          <a:p>
            <a:pPr algn="ctr"/>
            <a:r>
              <a:rPr lang="en-US" sz="1400" dirty="0"/>
              <a:t>(July 4</a:t>
            </a:r>
            <a:r>
              <a:rPr lang="en-US" sz="1400" baseline="30000" dirty="0"/>
              <a:t>th</a:t>
            </a:r>
            <a:r>
              <a:rPr lang="en-US" sz="1400" dirty="0"/>
              <a:t>)</a:t>
            </a:r>
          </a:p>
        </p:txBody>
      </p:sp>
      <p:sp>
        <p:nvSpPr>
          <p:cNvPr id="12" name="TextBox 11"/>
          <p:cNvSpPr txBox="1"/>
          <p:nvPr/>
        </p:nvSpPr>
        <p:spPr>
          <a:xfrm>
            <a:off x="6302961" y="1910546"/>
            <a:ext cx="2597028" cy="553998"/>
          </a:xfrm>
          <a:prstGeom prst="rect">
            <a:avLst/>
          </a:prstGeom>
          <a:noFill/>
        </p:spPr>
        <p:txBody>
          <a:bodyPr wrap="square" rtlCol="0">
            <a:spAutoFit/>
          </a:bodyPr>
          <a:lstStyle/>
          <a:p>
            <a:pPr algn="ctr"/>
            <a:r>
              <a:rPr lang="en-US" sz="1600" b="1" u="sng" dirty="0"/>
              <a:t>September</a:t>
            </a:r>
          </a:p>
          <a:p>
            <a:pPr algn="ctr"/>
            <a:r>
              <a:rPr lang="en-US" sz="1400" dirty="0"/>
              <a:t>(Labor Day)</a:t>
            </a:r>
          </a:p>
        </p:txBody>
      </p:sp>
      <p:sp>
        <p:nvSpPr>
          <p:cNvPr id="10" name="Text Placeholder 3">
            <a:extLst>
              <a:ext uri="{FF2B5EF4-FFF2-40B4-BE49-F238E27FC236}">
                <a16:creationId xmlns:a16="http://schemas.microsoft.com/office/drawing/2014/main" id="{87983AD0-99E0-45AA-9079-A6553EC993C1}"/>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226714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On Average, Monthly Time Spent With Ad-Supported TV At The Household Level Is Only 4% Lower During Summer Months</a:t>
            </a:r>
          </a:p>
        </p:txBody>
      </p:sp>
      <p:sp>
        <p:nvSpPr>
          <p:cNvPr id="4" name="Text Placeholder 3"/>
          <p:cNvSpPr>
            <a:spLocks noGrp="1"/>
          </p:cNvSpPr>
          <p:nvPr>
            <p:ph type="body" sz="quarter" idx="14"/>
          </p:nvPr>
        </p:nvSpPr>
        <p:spPr>
          <a:xfrm>
            <a:off x="321734" y="6503194"/>
            <a:ext cx="7203016" cy="236537"/>
          </a:xfrm>
        </p:spPr>
        <p:txBody>
          <a:bodyPr/>
          <a:lstStyle/>
          <a:p>
            <a:r>
              <a:rPr lang="en-US" sz="800" dirty="0"/>
              <a:t>Source: VAB analysis of Nielsen </a:t>
            </a:r>
            <a:r>
              <a:rPr lang="en-US" sz="800" dirty="0" err="1"/>
              <a:t>Npower</a:t>
            </a:r>
            <a:r>
              <a:rPr lang="en-US" sz="800" dirty="0"/>
              <a:t> R+F Time Period Report, Total Day, Household, broadcast + cable TV, based on standard calendar months in 2017, Live+7</a:t>
            </a:r>
          </a:p>
        </p:txBody>
      </p:sp>
      <p:graphicFrame>
        <p:nvGraphicFramePr>
          <p:cNvPr id="6" name="Chart 5"/>
          <p:cNvGraphicFramePr/>
          <p:nvPr>
            <p:extLst>
              <p:ext uri="{D42A27DB-BD31-4B8C-83A1-F6EECF244321}">
                <p14:modId xmlns:p14="http://schemas.microsoft.com/office/powerpoint/2010/main" val="3748958439"/>
              </p:ext>
            </p:extLst>
          </p:nvPr>
        </p:nvGraphicFramePr>
        <p:xfrm>
          <a:off x="217715" y="1516742"/>
          <a:ext cx="8694056" cy="466997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1636" y="3086953"/>
            <a:ext cx="1683942"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211:18</a:t>
            </a:r>
          </a:p>
        </p:txBody>
      </p:sp>
      <p:cxnSp>
        <p:nvCxnSpPr>
          <p:cNvPr id="7" name="Straight Connector 6"/>
          <p:cNvCxnSpPr/>
          <p:nvPr/>
        </p:nvCxnSpPr>
        <p:spPr>
          <a:xfrm>
            <a:off x="207324" y="2867892"/>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904154" y="2514600"/>
            <a:ext cx="2779808" cy="342165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0317" y="2284492"/>
            <a:ext cx="640291" cy="276999"/>
          </a:xfrm>
          <a:prstGeom prst="rect">
            <a:avLst/>
          </a:prstGeom>
          <a:noFill/>
        </p:spPr>
        <p:txBody>
          <a:bodyPr wrap="square" rtlCol="0">
            <a:spAutoFit/>
          </a:bodyPr>
          <a:lstStyle/>
          <a:p>
            <a:pPr algn="ctr"/>
            <a:r>
              <a:rPr lang="en-US" sz="1200" dirty="0"/>
              <a:t>235:31</a:t>
            </a:r>
          </a:p>
        </p:txBody>
      </p:sp>
      <p:sp>
        <p:nvSpPr>
          <p:cNvPr id="10" name="TextBox 9"/>
          <p:cNvSpPr txBox="1"/>
          <p:nvPr/>
        </p:nvSpPr>
        <p:spPr>
          <a:xfrm>
            <a:off x="1089980" y="2603283"/>
            <a:ext cx="640291" cy="276999"/>
          </a:xfrm>
          <a:prstGeom prst="rect">
            <a:avLst/>
          </a:prstGeom>
          <a:noFill/>
        </p:spPr>
        <p:txBody>
          <a:bodyPr wrap="square" rtlCol="0">
            <a:spAutoFit/>
          </a:bodyPr>
          <a:lstStyle/>
          <a:p>
            <a:pPr algn="ctr"/>
            <a:r>
              <a:rPr lang="en-US" sz="1200" dirty="0"/>
              <a:t>201:09</a:t>
            </a:r>
          </a:p>
        </p:txBody>
      </p:sp>
      <p:sp>
        <p:nvSpPr>
          <p:cNvPr id="11" name="TextBox 10"/>
          <p:cNvSpPr txBox="1"/>
          <p:nvPr/>
        </p:nvSpPr>
        <p:spPr>
          <a:xfrm>
            <a:off x="1783611" y="2521196"/>
            <a:ext cx="640291" cy="276999"/>
          </a:xfrm>
          <a:prstGeom prst="rect">
            <a:avLst/>
          </a:prstGeom>
          <a:noFill/>
        </p:spPr>
        <p:txBody>
          <a:bodyPr wrap="square" rtlCol="0">
            <a:spAutoFit/>
          </a:bodyPr>
          <a:lstStyle/>
          <a:p>
            <a:pPr algn="ctr"/>
            <a:r>
              <a:rPr lang="en-US" sz="1200" dirty="0"/>
              <a:t>217:08</a:t>
            </a:r>
          </a:p>
        </p:txBody>
      </p:sp>
      <p:sp>
        <p:nvSpPr>
          <p:cNvPr id="12" name="TextBox 11"/>
          <p:cNvSpPr txBox="1"/>
          <p:nvPr/>
        </p:nvSpPr>
        <p:spPr>
          <a:xfrm>
            <a:off x="2494215" y="2581891"/>
            <a:ext cx="640291" cy="276999"/>
          </a:xfrm>
          <a:prstGeom prst="rect">
            <a:avLst/>
          </a:prstGeom>
          <a:noFill/>
        </p:spPr>
        <p:txBody>
          <a:bodyPr wrap="square" rtlCol="0">
            <a:spAutoFit/>
          </a:bodyPr>
          <a:lstStyle/>
          <a:p>
            <a:pPr algn="ctr"/>
            <a:r>
              <a:rPr lang="en-US" sz="1200" dirty="0"/>
              <a:t>205:31</a:t>
            </a:r>
          </a:p>
        </p:txBody>
      </p:sp>
      <p:sp>
        <p:nvSpPr>
          <p:cNvPr id="13" name="TextBox 12"/>
          <p:cNvSpPr txBox="1"/>
          <p:nvPr/>
        </p:nvSpPr>
        <p:spPr>
          <a:xfrm>
            <a:off x="3198519" y="2566615"/>
            <a:ext cx="640291" cy="276999"/>
          </a:xfrm>
          <a:prstGeom prst="rect">
            <a:avLst/>
          </a:prstGeom>
          <a:noFill/>
        </p:spPr>
        <p:txBody>
          <a:bodyPr wrap="square" rtlCol="0">
            <a:spAutoFit/>
          </a:bodyPr>
          <a:lstStyle/>
          <a:p>
            <a:pPr algn="ctr"/>
            <a:r>
              <a:rPr lang="en-US" sz="1200" dirty="0"/>
              <a:t>207:24</a:t>
            </a:r>
          </a:p>
        </p:txBody>
      </p:sp>
      <p:sp>
        <p:nvSpPr>
          <p:cNvPr id="14" name="TextBox 13"/>
          <p:cNvSpPr txBox="1"/>
          <p:nvPr/>
        </p:nvSpPr>
        <p:spPr>
          <a:xfrm>
            <a:off x="3901152" y="2589511"/>
            <a:ext cx="640291" cy="276999"/>
          </a:xfrm>
          <a:prstGeom prst="rect">
            <a:avLst/>
          </a:prstGeom>
          <a:noFill/>
        </p:spPr>
        <p:txBody>
          <a:bodyPr wrap="square" rtlCol="0">
            <a:spAutoFit/>
          </a:bodyPr>
          <a:lstStyle/>
          <a:p>
            <a:pPr algn="ctr"/>
            <a:r>
              <a:rPr lang="en-US" sz="1200" dirty="0"/>
              <a:t>198:29</a:t>
            </a:r>
          </a:p>
        </p:txBody>
      </p:sp>
      <p:sp>
        <p:nvSpPr>
          <p:cNvPr id="15" name="TextBox 14"/>
          <p:cNvSpPr txBox="1"/>
          <p:nvPr/>
        </p:nvSpPr>
        <p:spPr>
          <a:xfrm>
            <a:off x="4588835" y="2589511"/>
            <a:ext cx="640291" cy="276999"/>
          </a:xfrm>
          <a:prstGeom prst="rect">
            <a:avLst/>
          </a:prstGeom>
          <a:noFill/>
        </p:spPr>
        <p:txBody>
          <a:bodyPr wrap="square" rtlCol="0">
            <a:spAutoFit/>
          </a:bodyPr>
          <a:lstStyle/>
          <a:p>
            <a:pPr algn="ctr"/>
            <a:r>
              <a:rPr lang="en-US" sz="1200" dirty="0"/>
              <a:t>201:40</a:t>
            </a:r>
          </a:p>
        </p:txBody>
      </p:sp>
      <p:sp>
        <p:nvSpPr>
          <p:cNvPr id="16" name="TextBox 15"/>
          <p:cNvSpPr txBox="1"/>
          <p:nvPr/>
        </p:nvSpPr>
        <p:spPr>
          <a:xfrm>
            <a:off x="5282527" y="2583956"/>
            <a:ext cx="640291" cy="276999"/>
          </a:xfrm>
          <a:prstGeom prst="rect">
            <a:avLst/>
          </a:prstGeom>
          <a:noFill/>
        </p:spPr>
        <p:txBody>
          <a:bodyPr wrap="square" rtlCol="0">
            <a:spAutoFit/>
          </a:bodyPr>
          <a:lstStyle/>
          <a:p>
            <a:pPr algn="ctr"/>
            <a:r>
              <a:rPr lang="en-US" sz="1200" dirty="0"/>
              <a:t>205:32</a:t>
            </a:r>
          </a:p>
        </p:txBody>
      </p:sp>
      <p:sp>
        <p:nvSpPr>
          <p:cNvPr id="17" name="TextBox 16"/>
          <p:cNvSpPr txBox="1"/>
          <p:nvPr/>
        </p:nvSpPr>
        <p:spPr>
          <a:xfrm>
            <a:off x="5993070" y="2583273"/>
            <a:ext cx="640291" cy="276999"/>
          </a:xfrm>
          <a:prstGeom prst="rect">
            <a:avLst/>
          </a:prstGeom>
          <a:noFill/>
        </p:spPr>
        <p:txBody>
          <a:bodyPr wrap="square" rtlCol="0">
            <a:spAutoFit/>
          </a:bodyPr>
          <a:lstStyle/>
          <a:p>
            <a:pPr algn="ctr"/>
            <a:r>
              <a:rPr lang="en-US" sz="1200" dirty="0"/>
              <a:t>207:07</a:t>
            </a:r>
          </a:p>
        </p:txBody>
      </p:sp>
      <p:sp>
        <p:nvSpPr>
          <p:cNvPr id="18" name="TextBox 17"/>
          <p:cNvSpPr txBox="1"/>
          <p:nvPr/>
        </p:nvSpPr>
        <p:spPr>
          <a:xfrm>
            <a:off x="6703613" y="2488816"/>
            <a:ext cx="640291" cy="276999"/>
          </a:xfrm>
          <a:prstGeom prst="rect">
            <a:avLst/>
          </a:prstGeom>
          <a:noFill/>
        </p:spPr>
        <p:txBody>
          <a:bodyPr wrap="square" rtlCol="0">
            <a:spAutoFit/>
          </a:bodyPr>
          <a:lstStyle/>
          <a:p>
            <a:pPr algn="ctr"/>
            <a:r>
              <a:rPr lang="en-US" sz="1200" dirty="0"/>
              <a:t>219:10</a:t>
            </a:r>
          </a:p>
        </p:txBody>
      </p:sp>
      <p:sp>
        <p:nvSpPr>
          <p:cNvPr id="19" name="TextBox 18"/>
          <p:cNvSpPr txBox="1"/>
          <p:nvPr/>
        </p:nvSpPr>
        <p:spPr>
          <a:xfrm>
            <a:off x="7389225" y="2548723"/>
            <a:ext cx="640291" cy="276999"/>
          </a:xfrm>
          <a:prstGeom prst="rect">
            <a:avLst/>
          </a:prstGeom>
          <a:noFill/>
        </p:spPr>
        <p:txBody>
          <a:bodyPr wrap="square" rtlCol="0">
            <a:spAutoFit/>
          </a:bodyPr>
          <a:lstStyle/>
          <a:p>
            <a:pPr algn="ctr"/>
            <a:r>
              <a:rPr lang="en-US" sz="1200" dirty="0"/>
              <a:t>215:18</a:t>
            </a:r>
          </a:p>
        </p:txBody>
      </p:sp>
      <p:sp>
        <p:nvSpPr>
          <p:cNvPr id="20" name="TextBox 19"/>
          <p:cNvSpPr txBox="1"/>
          <p:nvPr/>
        </p:nvSpPr>
        <p:spPr>
          <a:xfrm>
            <a:off x="8093018" y="2443391"/>
            <a:ext cx="640291" cy="276999"/>
          </a:xfrm>
          <a:prstGeom prst="rect">
            <a:avLst/>
          </a:prstGeom>
          <a:noFill/>
        </p:spPr>
        <p:txBody>
          <a:bodyPr wrap="square" rtlCol="0">
            <a:spAutoFit/>
          </a:bodyPr>
          <a:lstStyle/>
          <a:p>
            <a:pPr algn="ctr"/>
            <a:r>
              <a:rPr lang="en-US" sz="1200" dirty="0"/>
              <a:t>222:17</a:t>
            </a:r>
          </a:p>
        </p:txBody>
      </p:sp>
      <p:sp>
        <p:nvSpPr>
          <p:cNvPr id="21" name="Text Placeholder 3">
            <a:extLst>
              <a:ext uri="{FF2B5EF4-FFF2-40B4-BE49-F238E27FC236}">
                <a16:creationId xmlns:a16="http://schemas.microsoft.com/office/drawing/2014/main" id="{14360AF0-EED9-45B8-BFB8-16892198706F}"/>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47441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561919"/>
            <a:ext cx="7318782" cy="236536"/>
          </a:xfrm>
        </p:spPr>
        <p:txBody>
          <a:bodyPr/>
          <a:lstStyle/>
          <a:p>
            <a:r>
              <a:rPr lang="en-US" sz="800" dirty="0"/>
              <a:t>Source: VAB analysis of Nielsen </a:t>
            </a:r>
            <a:r>
              <a:rPr lang="en-US" sz="800" dirty="0" err="1"/>
              <a:t>Npower</a:t>
            </a:r>
            <a:r>
              <a:rPr lang="en-US" sz="800" dirty="0"/>
              <a:t> R+F Time Period Report, Total Day, broadcast + cable TV, based on standard calendar months in 2017,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5" y="439340"/>
            <a:ext cx="8805333" cy="882588"/>
          </a:xfrm>
        </p:spPr>
        <p:txBody>
          <a:bodyPr/>
          <a:lstStyle/>
          <a:p>
            <a:r>
              <a:rPr lang="en-US" dirty="0"/>
              <a:t>On A Demo Basis, Monthly Time Spent Is Only 6% Lower On Average During The Summer Vs. Winter Months</a:t>
            </a:r>
          </a:p>
        </p:txBody>
      </p:sp>
      <p:graphicFrame>
        <p:nvGraphicFramePr>
          <p:cNvPr id="5" name="Chart 4"/>
          <p:cNvGraphicFramePr/>
          <p:nvPr>
            <p:extLst>
              <p:ext uri="{D42A27DB-BD31-4B8C-83A1-F6EECF244321}">
                <p14:modId xmlns:p14="http://schemas.microsoft.com/office/powerpoint/2010/main" val="4203191874"/>
              </p:ext>
            </p:extLst>
          </p:nvPr>
        </p:nvGraphicFramePr>
        <p:xfrm>
          <a:off x="161636" y="1423555"/>
          <a:ext cx="8805334" cy="456142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1518542" y="2335233"/>
            <a:ext cx="1168619" cy="253916"/>
          </a:xfrm>
          <a:prstGeom prst="rect">
            <a:avLst/>
          </a:prstGeom>
          <a:noFill/>
        </p:spPr>
        <p:txBody>
          <a:bodyPr wrap="square" rtlCol="0">
            <a:spAutoFit/>
          </a:bodyPr>
          <a:lstStyle/>
          <a:p>
            <a:pPr algn="ctr"/>
            <a:r>
              <a:rPr lang="en-US" sz="1050" dirty="0"/>
              <a:t>Monthly average</a:t>
            </a:r>
          </a:p>
        </p:txBody>
      </p:sp>
      <p:sp>
        <p:nvSpPr>
          <p:cNvPr id="14" name="TextBox 13"/>
          <p:cNvSpPr txBox="1"/>
          <p:nvPr/>
        </p:nvSpPr>
        <p:spPr>
          <a:xfrm>
            <a:off x="4053591" y="2335233"/>
            <a:ext cx="1168619" cy="253916"/>
          </a:xfrm>
          <a:prstGeom prst="rect">
            <a:avLst/>
          </a:prstGeom>
          <a:noFill/>
        </p:spPr>
        <p:txBody>
          <a:bodyPr wrap="square" rtlCol="0">
            <a:spAutoFit/>
          </a:bodyPr>
          <a:lstStyle/>
          <a:p>
            <a:pPr algn="ctr"/>
            <a:r>
              <a:rPr lang="en-US" sz="1050" dirty="0"/>
              <a:t>Monthly average</a:t>
            </a:r>
          </a:p>
        </p:txBody>
      </p:sp>
      <p:sp>
        <p:nvSpPr>
          <p:cNvPr id="15" name="TextBox 14"/>
          <p:cNvSpPr txBox="1"/>
          <p:nvPr/>
        </p:nvSpPr>
        <p:spPr>
          <a:xfrm>
            <a:off x="6534042" y="2330249"/>
            <a:ext cx="1168619" cy="246221"/>
          </a:xfrm>
          <a:prstGeom prst="rect">
            <a:avLst/>
          </a:prstGeom>
          <a:noFill/>
        </p:spPr>
        <p:txBody>
          <a:bodyPr wrap="square" rtlCol="0">
            <a:spAutoFit/>
          </a:bodyPr>
          <a:lstStyle/>
          <a:p>
            <a:pPr algn="ctr"/>
            <a:r>
              <a:rPr lang="en-US" sz="1000" dirty="0"/>
              <a:t>Monthly average</a:t>
            </a:r>
          </a:p>
        </p:txBody>
      </p:sp>
      <p:cxnSp>
        <p:nvCxnSpPr>
          <p:cNvPr id="9" name="Straight Connector 8"/>
          <p:cNvCxnSpPr/>
          <p:nvPr/>
        </p:nvCxnSpPr>
        <p:spPr>
          <a:xfrm>
            <a:off x="161636" y="3436883"/>
            <a:ext cx="80574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1636" y="4261949"/>
            <a:ext cx="80574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1636" y="5129055"/>
            <a:ext cx="80447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75635" y="2685002"/>
            <a:ext cx="613459" cy="276999"/>
          </a:xfrm>
          <a:prstGeom prst="rect">
            <a:avLst/>
          </a:prstGeom>
          <a:noFill/>
        </p:spPr>
        <p:txBody>
          <a:bodyPr wrap="square" rtlCol="0">
            <a:spAutoFit/>
          </a:bodyPr>
          <a:lstStyle/>
          <a:p>
            <a:r>
              <a:rPr lang="en-US" sz="1200" dirty="0"/>
              <a:t>34:47</a:t>
            </a:r>
          </a:p>
        </p:txBody>
      </p:sp>
      <p:sp>
        <p:nvSpPr>
          <p:cNvPr id="16" name="TextBox 15"/>
          <p:cNvSpPr txBox="1"/>
          <p:nvPr/>
        </p:nvSpPr>
        <p:spPr>
          <a:xfrm>
            <a:off x="3213905" y="2859493"/>
            <a:ext cx="613459" cy="276999"/>
          </a:xfrm>
          <a:prstGeom prst="rect">
            <a:avLst/>
          </a:prstGeom>
          <a:noFill/>
        </p:spPr>
        <p:txBody>
          <a:bodyPr wrap="square" rtlCol="0">
            <a:spAutoFit/>
          </a:bodyPr>
          <a:lstStyle/>
          <a:p>
            <a:r>
              <a:rPr lang="en-US" sz="1200" dirty="0"/>
              <a:t>33:59</a:t>
            </a:r>
          </a:p>
        </p:txBody>
      </p:sp>
      <p:sp>
        <p:nvSpPr>
          <p:cNvPr id="17" name="TextBox 16"/>
          <p:cNvSpPr txBox="1"/>
          <p:nvPr/>
        </p:nvSpPr>
        <p:spPr>
          <a:xfrm>
            <a:off x="3190755" y="3035107"/>
            <a:ext cx="613459" cy="276999"/>
          </a:xfrm>
          <a:prstGeom prst="rect">
            <a:avLst/>
          </a:prstGeom>
          <a:noFill/>
        </p:spPr>
        <p:txBody>
          <a:bodyPr wrap="square" rtlCol="0">
            <a:spAutoFit/>
          </a:bodyPr>
          <a:lstStyle/>
          <a:p>
            <a:r>
              <a:rPr lang="en-US" sz="1200" dirty="0"/>
              <a:t>33:24</a:t>
            </a:r>
          </a:p>
        </p:txBody>
      </p:sp>
      <p:sp>
        <p:nvSpPr>
          <p:cNvPr id="18" name="TextBox 17"/>
          <p:cNvSpPr txBox="1"/>
          <p:nvPr/>
        </p:nvSpPr>
        <p:spPr>
          <a:xfrm>
            <a:off x="3889094" y="3530116"/>
            <a:ext cx="613459" cy="276999"/>
          </a:xfrm>
          <a:prstGeom prst="rect">
            <a:avLst/>
          </a:prstGeom>
          <a:noFill/>
        </p:spPr>
        <p:txBody>
          <a:bodyPr wrap="square" rtlCol="0">
            <a:spAutoFit/>
          </a:bodyPr>
          <a:lstStyle/>
          <a:p>
            <a:r>
              <a:rPr lang="en-US" sz="1200" dirty="0"/>
              <a:t>43:31</a:t>
            </a:r>
          </a:p>
        </p:txBody>
      </p:sp>
      <p:sp>
        <p:nvSpPr>
          <p:cNvPr id="19" name="TextBox 18"/>
          <p:cNvSpPr txBox="1"/>
          <p:nvPr/>
        </p:nvSpPr>
        <p:spPr>
          <a:xfrm>
            <a:off x="3734764" y="3716182"/>
            <a:ext cx="613459" cy="276999"/>
          </a:xfrm>
          <a:prstGeom prst="rect">
            <a:avLst/>
          </a:prstGeom>
          <a:noFill/>
        </p:spPr>
        <p:txBody>
          <a:bodyPr wrap="square" rtlCol="0">
            <a:spAutoFit/>
          </a:bodyPr>
          <a:lstStyle/>
          <a:p>
            <a:r>
              <a:rPr lang="en-US" sz="1200" dirty="0"/>
              <a:t>41:40</a:t>
            </a:r>
          </a:p>
        </p:txBody>
      </p:sp>
      <p:sp>
        <p:nvSpPr>
          <p:cNvPr id="20" name="TextBox 19"/>
          <p:cNvSpPr txBox="1"/>
          <p:nvPr/>
        </p:nvSpPr>
        <p:spPr>
          <a:xfrm>
            <a:off x="3838939" y="3880221"/>
            <a:ext cx="613459" cy="276999"/>
          </a:xfrm>
          <a:prstGeom prst="rect">
            <a:avLst/>
          </a:prstGeom>
          <a:noFill/>
        </p:spPr>
        <p:txBody>
          <a:bodyPr wrap="square" rtlCol="0">
            <a:spAutoFit/>
          </a:bodyPr>
          <a:lstStyle/>
          <a:p>
            <a:r>
              <a:rPr lang="en-US" sz="1200" dirty="0"/>
              <a:t>42:56</a:t>
            </a:r>
          </a:p>
        </p:txBody>
      </p:sp>
      <p:sp>
        <p:nvSpPr>
          <p:cNvPr id="21" name="TextBox 20"/>
          <p:cNvSpPr txBox="1"/>
          <p:nvPr/>
        </p:nvSpPr>
        <p:spPr>
          <a:xfrm>
            <a:off x="5580928" y="4391928"/>
            <a:ext cx="613459" cy="276999"/>
          </a:xfrm>
          <a:prstGeom prst="rect">
            <a:avLst/>
          </a:prstGeom>
          <a:noFill/>
        </p:spPr>
        <p:txBody>
          <a:bodyPr wrap="square" rtlCol="0">
            <a:spAutoFit/>
          </a:bodyPr>
          <a:lstStyle/>
          <a:p>
            <a:r>
              <a:rPr lang="en-US" sz="1200" dirty="0"/>
              <a:t>67:57</a:t>
            </a:r>
          </a:p>
        </p:txBody>
      </p:sp>
      <p:sp>
        <p:nvSpPr>
          <p:cNvPr id="22" name="TextBox 21"/>
          <p:cNvSpPr txBox="1"/>
          <p:nvPr/>
        </p:nvSpPr>
        <p:spPr>
          <a:xfrm>
            <a:off x="5160373" y="4577994"/>
            <a:ext cx="613459" cy="276999"/>
          </a:xfrm>
          <a:prstGeom prst="rect">
            <a:avLst/>
          </a:prstGeom>
          <a:noFill/>
        </p:spPr>
        <p:txBody>
          <a:bodyPr wrap="square" rtlCol="0">
            <a:spAutoFit/>
          </a:bodyPr>
          <a:lstStyle/>
          <a:p>
            <a:r>
              <a:rPr lang="en-US" sz="1200" dirty="0"/>
              <a:t>61:55</a:t>
            </a:r>
          </a:p>
        </p:txBody>
      </p:sp>
      <p:sp>
        <p:nvSpPr>
          <p:cNvPr id="23" name="TextBox 22"/>
          <p:cNvSpPr txBox="1"/>
          <p:nvPr/>
        </p:nvSpPr>
        <p:spPr>
          <a:xfrm>
            <a:off x="5472898" y="4742033"/>
            <a:ext cx="613459" cy="276999"/>
          </a:xfrm>
          <a:prstGeom prst="rect">
            <a:avLst/>
          </a:prstGeom>
          <a:noFill/>
        </p:spPr>
        <p:txBody>
          <a:bodyPr wrap="square" rtlCol="0">
            <a:spAutoFit/>
          </a:bodyPr>
          <a:lstStyle/>
          <a:p>
            <a:r>
              <a:rPr lang="en-US" sz="1200" dirty="0"/>
              <a:t>66:24</a:t>
            </a:r>
          </a:p>
        </p:txBody>
      </p:sp>
      <p:sp>
        <p:nvSpPr>
          <p:cNvPr id="24" name="TextBox 23"/>
          <p:cNvSpPr txBox="1"/>
          <p:nvPr/>
        </p:nvSpPr>
        <p:spPr>
          <a:xfrm>
            <a:off x="7776194" y="5257766"/>
            <a:ext cx="613459" cy="276999"/>
          </a:xfrm>
          <a:prstGeom prst="rect">
            <a:avLst/>
          </a:prstGeom>
          <a:noFill/>
        </p:spPr>
        <p:txBody>
          <a:bodyPr wrap="square" rtlCol="0">
            <a:spAutoFit/>
          </a:bodyPr>
          <a:lstStyle/>
          <a:p>
            <a:r>
              <a:rPr lang="en-US" sz="1200" dirty="0"/>
              <a:t>99:34</a:t>
            </a:r>
          </a:p>
        </p:txBody>
      </p:sp>
      <p:sp>
        <p:nvSpPr>
          <p:cNvPr id="25" name="TextBox 24"/>
          <p:cNvSpPr txBox="1"/>
          <p:nvPr/>
        </p:nvSpPr>
        <p:spPr>
          <a:xfrm>
            <a:off x="7216743" y="5420682"/>
            <a:ext cx="613459" cy="276999"/>
          </a:xfrm>
          <a:prstGeom prst="rect">
            <a:avLst/>
          </a:prstGeom>
          <a:noFill/>
        </p:spPr>
        <p:txBody>
          <a:bodyPr wrap="square" rtlCol="0">
            <a:spAutoFit/>
          </a:bodyPr>
          <a:lstStyle/>
          <a:p>
            <a:r>
              <a:rPr lang="en-US" sz="1200" dirty="0"/>
              <a:t>91:23</a:t>
            </a:r>
          </a:p>
        </p:txBody>
      </p:sp>
      <p:sp>
        <p:nvSpPr>
          <p:cNvPr id="26" name="TextBox 25"/>
          <p:cNvSpPr txBox="1"/>
          <p:nvPr/>
        </p:nvSpPr>
        <p:spPr>
          <a:xfrm>
            <a:off x="7888085" y="5584721"/>
            <a:ext cx="711905" cy="276999"/>
          </a:xfrm>
          <a:prstGeom prst="rect">
            <a:avLst/>
          </a:prstGeom>
          <a:noFill/>
        </p:spPr>
        <p:txBody>
          <a:bodyPr wrap="square" rtlCol="0">
            <a:spAutoFit/>
          </a:bodyPr>
          <a:lstStyle/>
          <a:p>
            <a:r>
              <a:rPr lang="en-US" sz="1200" dirty="0"/>
              <a:t>101:00</a:t>
            </a:r>
          </a:p>
        </p:txBody>
      </p:sp>
      <p:sp>
        <p:nvSpPr>
          <p:cNvPr id="27" name="Text Placeholder 3">
            <a:extLst>
              <a:ext uri="{FF2B5EF4-FFF2-40B4-BE49-F238E27FC236}">
                <a16:creationId xmlns:a16="http://schemas.microsoft.com/office/drawing/2014/main" id="{3407CE41-32EC-4382-B5AC-7CDCAD034C89}"/>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154309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467698"/>
            <a:ext cx="7318782" cy="236536"/>
          </a:xfrm>
        </p:spPr>
        <p:txBody>
          <a:bodyPr/>
          <a:lstStyle/>
          <a:p>
            <a:r>
              <a:rPr lang="en-US" sz="800" dirty="0"/>
              <a:t>Source: VAB analysis of Nielsen </a:t>
            </a:r>
            <a:r>
              <a:rPr lang="en-US" sz="800" dirty="0" err="1"/>
              <a:t>Npower</a:t>
            </a:r>
            <a:r>
              <a:rPr lang="en-US" sz="800" dirty="0"/>
              <a:t> R+F Time Period Report, </a:t>
            </a:r>
            <a:r>
              <a:rPr lang="en-US" sz="800" dirty="0" err="1"/>
              <a:t>Live+SD</a:t>
            </a:r>
            <a:r>
              <a:rPr lang="en-US" sz="800" dirty="0"/>
              <a:t>, Total Day, broadcast + cable TV, based on standard calendar months in 2017, </a:t>
            </a:r>
            <a:r>
              <a:rPr lang="en-US" sz="800" dirty="0" err="1"/>
              <a:t>Live+SD</a:t>
            </a:r>
            <a:r>
              <a:rPr lang="en-US" sz="800" dirty="0"/>
              <a:t>. </a:t>
            </a:r>
            <a:endParaRPr lang="en-US" sz="800" dirty="0">
              <a:solidFill>
                <a:srgbClr val="FF0000"/>
              </a:solidFill>
            </a:endParaRP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In Most Instances, People Are Watching </a:t>
            </a:r>
            <a:r>
              <a:rPr lang="en-US" b="1" i="1" dirty="0"/>
              <a:t>More</a:t>
            </a:r>
            <a:r>
              <a:rPr lang="en-US" dirty="0"/>
              <a:t> Ad-Supported TV </a:t>
            </a:r>
            <a:br>
              <a:rPr lang="en-US" dirty="0"/>
            </a:br>
            <a:r>
              <a:rPr lang="en-US" dirty="0"/>
              <a:t>On Popular Summer Holidays Than On Comparable Days</a:t>
            </a:r>
          </a:p>
        </p:txBody>
      </p:sp>
      <p:graphicFrame>
        <p:nvGraphicFramePr>
          <p:cNvPr id="3" name="Table 2"/>
          <p:cNvGraphicFramePr>
            <a:graphicFrameLocks noGrp="1"/>
          </p:cNvGraphicFramePr>
          <p:nvPr>
            <p:extLst>
              <p:ext uri="{D42A27DB-BD31-4B8C-83A1-F6EECF244321}">
                <p14:modId xmlns:p14="http://schemas.microsoft.com/office/powerpoint/2010/main" val="2268511888"/>
              </p:ext>
            </p:extLst>
          </p:nvPr>
        </p:nvGraphicFramePr>
        <p:xfrm>
          <a:off x="241684" y="2477847"/>
          <a:ext cx="8645241" cy="3310375"/>
        </p:xfrm>
        <a:graphic>
          <a:graphicData uri="http://schemas.openxmlformats.org/drawingml/2006/table">
            <a:tbl>
              <a:tblPr firstRow="1" firstCol="1" bandRow="1">
                <a:tableStyleId>{7DF18680-E054-41AD-8BC1-D1AEF772440D}</a:tableStyleId>
              </a:tblPr>
              <a:tblGrid>
                <a:gridCol w="893433">
                  <a:extLst>
                    <a:ext uri="{9D8B030D-6E8A-4147-A177-3AD203B41FA5}">
                      <a16:colId xmlns:a16="http://schemas.microsoft.com/office/drawing/2014/main" val="20000"/>
                    </a:ext>
                  </a:extLst>
                </a:gridCol>
                <a:gridCol w="837272">
                  <a:extLst>
                    <a:ext uri="{9D8B030D-6E8A-4147-A177-3AD203B41FA5}">
                      <a16:colId xmlns:a16="http://schemas.microsoft.com/office/drawing/2014/main" val="20001"/>
                    </a:ext>
                  </a:extLst>
                </a:gridCol>
                <a:gridCol w="891524">
                  <a:extLst>
                    <a:ext uri="{9D8B030D-6E8A-4147-A177-3AD203B41FA5}">
                      <a16:colId xmlns:a16="http://schemas.microsoft.com/office/drawing/2014/main" val="20002"/>
                    </a:ext>
                  </a:extLst>
                </a:gridCol>
                <a:gridCol w="755587">
                  <a:extLst>
                    <a:ext uri="{9D8B030D-6E8A-4147-A177-3AD203B41FA5}">
                      <a16:colId xmlns:a16="http://schemas.microsoft.com/office/drawing/2014/main" val="20007"/>
                    </a:ext>
                  </a:extLst>
                </a:gridCol>
                <a:gridCol w="1028700">
                  <a:extLst>
                    <a:ext uri="{9D8B030D-6E8A-4147-A177-3AD203B41FA5}">
                      <a16:colId xmlns:a16="http://schemas.microsoft.com/office/drawing/2014/main" val="20003"/>
                    </a:ext>
                  </a:extLst>
                </a:gridCol>
                <a:gridCol w="923925">
                  <a:extLst>
                    <a:ext uri="{9D8B030D-6E8A-4147-A177-3AD203B41FA5}">
                      <a16:colId xmlns:a16="http://schemas.microsoft.com/office/drawing/2014/main" val="20004"/>
                    </a:ext>
                  </a:extLst>
                </a:gridCol>
                <a:gridCol w="728641">
                  <a:extLst>
                    <a:ext uri="{9D8B030D-6E8A-4147-A177-3AD203B41FA5}">
                      <a16:colId xmlns:a16="http://schemas.microsoft.com/office/drawing/2014/main" val="20008"/>
                    </a:ext>
                  </a:extLst>
                </a:gridCol>
                <a:gridCol w="928709">
                  <a:extLst>
                    <a:ext uri="{9D8B030D-6E8A-4147-A177-3AD203B41FA5}">
                      <a16:colId xmlns:a16="http://schemas.microsoft.com/office/drawing/2014/main" val="20005"/>
                    </a:ext>
                  </a:extLst>
                </a:gridCol>
                <a:gridCol w="847725">
                  <a:extLst>
                    <a:ext uri="{9D8B030D-6E8A-4147-A177-3AD203B41FA5}">
                      <a16:colId xmlns:a16="http://schemas.microsoft.com/office/drawing/2014/main" val="20006"/>
                    </a:ext>
                  </a:extLst>
                </a:gridCol>
                <a:gridCol w="809725">
                  <a:extLst>
                    <a:ext uri="{9D8B030D-6E8A-4147-A177-3AD203B41FA5}">
                      <a16:colId xmlns:a16="http://schemas.microsoft.com/office/drawing/2014/main" val="20009"/>
                    </a:ext>
                  </a:extLst>
                </a:gridCol>
              </a:tblGrid>
              <a:tr h="355347">
                <a:tc>
                  <a:txBody>
                    <a:bodyPr/>
                    <a:lstStyle/>
                    <a:p>
                      <a:pPr algn="ct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100" i="0" u="none" dirty="0">
                          <a:solidFill>
                            <a:schemeClr val="bg1"/>
                          </a:solidFill>
                        </a:rPr>
                        <a:t>Memorial Day (Monday)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82B4"/>
                    </a:solidFill>
                  </a:tcPr>
                </a:tc>
                <a:tc>
                  <a:txBody>
                    <a:bodyPr/>
                    <a:lstStyle/>
                    <a:p>
                      <a:pPr algn="ctr"/>
                      <a:r>
                        <a:rPr lang="en-US" sz="1100" i="0" u="none" dirty="0">
                          <a:solidFill>
                            <a:schemeClr val="tx1"/>
                          </a:solidFill>
                        </a:rPr>
                        <a:t>Other Mondays</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i="0" u="none" dirty="0">
                          <a:solidFill>
                            <a:schemeClr val="tx1"/>
                          </a:solidFill>
                        </a:rPr>
                        <a:t>Change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0" u="none" dirty="0">
                          <a:solidFill>
                            <a:schemeClr val="bg1"/>
                          </a:solidFill>
                        </a:rPr>
                        <a:t>July 4</a:t>
                      </a:r>
                      <a:r>
                        <a:rPr lang="en-US" sz="1200" i="0" u="none" baseline="30000" dirty="0">
                          <a:solidFill>
                            <a:schemeClr val="bg1"/>
                          </a:solidFill>
                        </a:rPr>
                        <a:t>th</a:t>
                      </a:r>
                      <a:r>
                        <a:rPr lang="en-US" sz="1200" i="0" u="none" dirty="0">
                          <a:solidFill>
                            <a:schemeClr val="bg1"/>
                          </a:solidFill>
                        </a:rPr>
                        <a:t> (Tuesday)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82B4"/>
                    </a:solidFill>
                  </a:tcPr>
                </a:tc>
                <a:tc>
                  <a:txBody>
                    <a:bodyPr/>
                    <a:lstStyle/>
                    <a:p>
                      <a:pPr algn="ctr"/>
                      <a:r>
                        <a:rPr lang="en-US" sz="1100" i="0" u="none" dirty="0">
                          <a:solidFill>
                            <a:schemeClr val="tx1"/>
                          </a:solidFill>
                        </a:rPr>
                        <a:t>Other Tuesdays</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i="0" u="none" dirty="0">
                          <a:solidFill>
                            <a:schemeClr val="tx1"/>
                          </a:solidFill>
                        </a:rPr>
                        <a:t>Change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i="0" u="none" dirty="0">
                          <a:solidFill>
                            <a:schemeClr val="bg1"/>
                          </a:solidFill>
                        </a:rPr>
                        <a:t>Labor Day (Monday)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82B4"/>
                    </a:solidFill>
                  </a:tcPr>
                </a:tc>
                <a:tc>
                  <a:txBody>
                    <a:bodyPr/>
                    <a:lstStyle/>
                    <a:p>
                      <a:pPr algn="ctr"/>
                      <a:r>
                        <a:rPr lang="en-US" sz="1100" i="0" u="none" dirty="0">
                          <a:solidFill>
                            <a:schemeClr val="tx1"/>
                          </a:solidFill>
                        </a:rPr>
                        <a:t>Other Mondays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200" i="0" u="none" dirty="0">
                          <a:solidFill>
                            <a:schemeClr val="tx1"/>
                          </a:solidFill>
                        </a:rPr>
                        <a:t>Change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43203">
                <a:tc>
                  <a:txBody>
                    <a:bodyPr/>
                    <a:lstStyle/>
                    <a:p>
                      <a:pPr algn="ctr"/>
                      <a:r>
                        <a:rPr lang="en-US" sz="1100" dirty="0">
                          <a:solidFill>
                            <a:schemeClr val="tx1"/>
                          </a:solidFill>
                        </a:rPr>
                        <a:t>Household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r>
                        <a:rPr lang="en-US" sz="1600" b="0" dirty="0">
                          <a:solidFill>
                            <a:schemeClr val="tx1"/>
                          </a:solidFill>
                        </a:rPr>
                        <a:t>8:13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682B4">
                        <a:alpha val="23922"/>
                      </a:srgbClr>
                    </a:solidFill>
                  </a:tcPr>
                </a:tc>
                <a:tc>
                  <a:txBody>
                    <a:bodyPr/>
                    <a:lstStyle/>
                    <a:p>
                      <a:pPr algn="ctr"/>
                      <a:r>
                        <a:rPr lang="en-US" sz="1600" b="0" dirty="0">
                          <a:solidFill>
                            <a:schemeClr val="tx1"/>
                          </a:solidFill>
                        </a:rPr>
                        <a:t>7:50</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alpha val="23922"/>
                      </a:schemeClr>
                    </a:solidFill>
                  </a:tcPr>
                </a:tc>
                <a:tc>
                  <a:txBody>
                    <a:bodyPr/>
                    <a:lstStyle/>
                    <a:p>
                      <a:pPr algn="ctr"/>
                      <a:r>
                        <a:rPr lang="en-US" sz="1600" b="1" dirty="0">
                          <a:solidFill>
                            <a:srgbClr val="00B050"/>
                          </a:solidFill>
                        </a:rPr>
                        <a:t>+:23</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23922"/>
                      </a:schemeClr>
                    </a:solidFill>
                  </a:tcPr>
                </a:tc>
                <a:tc>
                  <a:txBody>
                    <a:bodyPr/>
                    <a:lstStyle/>
                    <a:p>
                      <a:pPr algn="ctr"/>
                      <a:r>
                        <a:rPr lang="en-US" sz="1600" b="0" dirty="0">
                          <a:solidFill>
                            <a:schemeClr val="tx1"/>
                          </a:solidFill>
                        </a:rPr>
                        <a:t>7:57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682B4">
                        <a:alpha val="23922"/>
                      </a:srgbClr>
                    </a:solidFill>
                  </a:tcPr>
                </a:tc>
                <a:tc>
                  <a:txBody>
                    <a:bodyPr/>
                    <a:lstStyle/>
                    <a:p>
                      <a:pPr algn="ctr"/>
                      <a:r>
                        <a:rPr lang="en-US" sz="1600" b="0" dirty="0">
                          <a:solidFill>
                            <a:schemeClr val="tx1"/>
                          </a:solidFill>
                        </a:rPr>
                        <a:t>7:52</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alpha val="23922"/>
                      </a:schemeClr>
                    </a:solidFill>
                  </a:tcPr>
                </a:tc>
                <a:tc>
                  <a:txBody>
                    <a:bodyPr/>
                    <a:lstStyle/>
                    <a:p>
                      <a:pPr algn="ctr"/>
                      <a:r>
                        <a:rPr lang="en-US" sz="1600" b="1" dirty="0">
                          <a:solidFill>
                            <a:srgbClr val="00B050"/>
                          </a:solidFill>
                        </a:rPr>
                        <a:t>+:05</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600" b="0" dirty="0">
                          <a:solidFill>
                            <a:schemeClr val="tx1"/>
                          </a:solidFill>
                        </a:rPr>
                        <a:t>8:26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682B4">
                        <a:alpha val="23922"/>
                      </a:srgbClr>
                    </a:solidFill>
                  </a:tcPr>
                </a:tc>
                <a:tc>
                  <a:txBody>
                    <a:bodyPr/>
                    <a:lstStyle/>
                    <a:p>
                      <a:pPr algn="ctr"/>
                      <a:r>
                        <a:rPr lang="en-US" sz="1600" b="0" dirty="0">
                          <a:solidFill>
                            <a:schemeClr val="tx1"/>
                          </a:solidFill>
                        </a:rPr>
                        <a:t>8:05</a:t>
                      </a:r>
                    </a:p>
                  </a:txBody>
                  <a:tcPr anchor="ctr">
                    <a:lnT w="12700" cap="flat" cmpd="sng" algn="ctr">
                      <a:solidFill>
                        <a:schemeClr val="tx1"/>
                      </a:solidFill>
                      <a:prstDash val="solid"/>
                      <a:round/>
                      <a:headEnd type="none" w="med" len="med"/>
                      <a:tailEnd type="none" w="med" len="med"/>
                    </a:lnT>
                    <a:solidFill>
                      <a:schemeClr val="bg1">
                        <a:lumMod val="75000"/>
                        <a:alpha val="23922"/>
                      </a:schemeClr>
                    </a:solidFill>
                  </a:tcPr>
                </a:tc>
                <a:tc>
                  <a:txBody>
                    <a:bodyPr/>
                    <a:lstStyle/>
                    <a:p>
                      <a:pPr algn="ctr"/>
                      <a:r>
                        <a:rPr lang="en-US" sz="1600" b="1" dirty="0">
                          <a:solidFill>
                            <a:srgbClr val="00B050"/>
                          </a:solidFill>
                        </a:rPr>
                        <a:t>+:21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543203">
                <a:tc>
                  <a:txBody>
                    <a:bodyPr/>
                    <a:lstStyle/>
                    <a:p>
                      <a:pPr algn="ctr"/>
                      <a:r>
                        <a:rPr lang="en-US" sz="1600" dirty="0">
                          <a:solidFill>
                            <a:schemeClr val="tx1"/>
                          </a:solidFill>
                        </a:rPr>
                        <a:t>P13-17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a:r>
                        <a:rPr lang="en-US" sz="1600" b="0" dirty="0">
                          <a:solidFill>
                            <a:schemeClr val="tx1"/>
                          </a:solidFill>
                        </a:rPr>
                        <a:t>2:47</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2:22</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B050"/>
                          </a:solidFill>
                        </a:rPr>
                        <a:t>+:25</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23922"/>
                      </a:schemeClr>
                    </a:solidFill>
                  </a:tcPr>
                </a:tc>
                <a:tc>
                  <a:txBody>
                    <a:bodyPr/>
                    <a:lstStyle/>
                    <a:p>
                      <a:pPr algn="ctr"/>
                      <a:r>
                        <a:rPr lang="en-US" sz="1600" b="0" dirty="0">
                          <a:solidFill>
                            <a:schemeClr val="tx1"/>
                          </a:solidFill>
                        </a:rPr>
                        <a:t>2:41</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2:51</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-:10</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b="0" dirty="0">
                          <a:solidFill>
                            <a:schemeClr val="tx1"/>
                          </a:solidFill>
                        </a:rPr>
                        <a:t>2:33</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2:18</a:t>
                      </a:r>
                    </a:p>
                  </a:txBody>
                  <a:tcPr anchor="ctr">
                    <a:solidFill>
                      <a:schemeClr val="bg1">
                        <a:lumMod val="75000"/>
                        <a:alpha val="23922"/>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B050"/>
                          </a:solidFill>
                        </a:rPr>
                        <a:t>+:15</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543203">
                <a:tc>
                  <a:txBody>
                    <a:bodyPr/>
                    <a:lstStyle/>
                    <a:p>
                      <a:pPr algn="ctr"/>
                      <a:r>
                        <a:rPr lang="en-US" sz="1600" dirty="0">
                          <a:solidFill>
                            <a:schemeClr val="tx1"/>
                          </a:solidFill>
                        </a:rPr>
                        <a:t>P18-24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a:r>
                        <a:rPr lang="en-US" sz="1600" b="0" dirty="0">
                          <a:solidFill>
                            <a:schemeClr val="tx1"/>
                          </a:solidFill>
                        </a:rPr>
                        <a:t>3:16</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3:10</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B050"/>
                          </a:solidFill>
                        </a:rPr>
                        <a:t>+:06</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23922"/>
                      </a:schemeClr>
                    </a:solidFill>
                  </a:tcPr>
                </a:tc>
                <a:tc>
                  <a:txBody>
                    <a:bodyPr/>
                    <a:lstStyle/>
                    <a:p>
                      <a:pPr algn="ctr"/>
                      <a:r>
                        <a:rPr lang="en-US" sz="1600" b="0" dirty="0">
                          <a:solidFill>
                            <a:schemeClr val="tx1"/>
                          </a:solidFill>
                        </a:rPr>
                        <a:t>3:07</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3:13</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-:06</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b="0" dirty="0">
                          <a:solidFill>
                            <a:schemeClr val="tx1"/>
                          </a:solidFill>
                        </a:rPr>
                        <a:t>3:22</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3:19</a:t>
                      </a:r>
                    </a:p>
                  </a:txBody>
                  <a:tcPr anchor="ctr">
                    <a:solidFill>
                      <a:schemeClr val="bg1">
                        <a:lumMod val="75000"/>
                        <a:alpha val="23922"/>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B050"/>
                          </a:solidFill>
                        </a:rPr>
                        <a:t>+:03</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543203">
                <a:tc>
                  <a:txBody>
                    <a:bodyPr/>
                    <a:lstStyle/>
                    <a:p>
                      <a:pPr algn="ctr"/>
                      <a:r>
                        <a:rPr lang="en-US" sz="1600" dirty="0">
                          <a:solidFill>
                            <a:schemeClr val="tx1"/>
                          </a:solidFill>
                        </a:rPr>
                        <a:t>P25-34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a:r>
                        <a:rPr lang="en-US" sz="1600" b="0" dirty="0">
                          <a:solidFill>
                            <a:schemeClr val="tx1"/>
                          </a:solidFill>
                        </a:rPr>
                        <a:t>3:54</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3:31</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00B050"/>
                          </a:solidFill>
                        </a:rPr>
                        <a:t>+:23</a:t>
                      </a:r>
                      <a:endParaRPr lang="en-US" sz="16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alpha val="23922"/>
                      </a:schemeClr>
                    </a:solidFill>
                  </a:tcPr>
                </a:tc>
                <a:tc>
                  <a:txBody>
                    <a:bodyPr/>
                    <a:lstStyle/>
                    <a:p>
                      <a:pPr algn="ctr"/>
                      <a:r>
                        <a:rPr lang="en-US" sz="1600" b="0" dirty="0">
                          <a:solidFill>
                            <a:schemeClr val="tx1"/>
                          </a:solidFill>
                        </a:rPr>
                        <a:t>3:34</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3:30</a:t>
                      </a:r>
                    </a:p>
                  </a:txBody>
                  <a:tcPr anchor="ctr">
                    <a:lnR w="12700" cap="flat" cmpd="sng" algn="ctr">
                      <a:solidFill>
                        <a:schemeClr val="bg1"/>
                      </a:solidFill>
                      <a:prstDash val="solid"/>
                      <a:round/>
                      <a:headEnd type="none" w="med" len="med"/>
                      <a:tailEnd type="none" w="med" len="med"/>
                    </a:lnR>
                    <a:solidFill>
                      <a:schemeClr val="bg1">
                        <a:lumMod val="75000"/>
                        <a:alpha val="23922"/>
                      </a:schemeClr>
                    </a:solidFill>
                  </a:tcPr>
                </a:tc>
                <a:tc>
                  <a:txBody>
                    <a:bodyPr/>
                    <a:lstStyle/>
                    <a:p>
                      <a:pPr algn="ctr"/>
                      <a:r>
                        <a:rPr lang="en-US" sz="1600" b="1" dirty="0">
                          <a:solidFill>
                            <a:srgbClr val="00B050"/>
                          </a:solidFill>
                        </a:rPr>
                        <a:t>+:04</a:t>
                      </a:r>
                      <a:endParaRPr lang="en-US" sz="1600" b="1" dirty="0">
                        <a:solidFill>
                          <a:srgbClr val="FF00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b="0" dirty="0">
                          <a:solidFill>
                            <a:schemeClr val="tx1"/>
                          </a:solidFill>
                        </a:rPr>
                        <a:t>3:57</a:t>
                      </a:r>
                    </a:p>
                  </a:txBody>
                  <a:tcPr anchor="ctr">
                    <a:lnL w="12700" cap="flat" cmpd="sng" algn="ctr">
                      <a:solidFill>
                        <a:schemeClr val="tx1"/>
                      </a:solidFill>
                      <a:prstDash val="solid"/>
                      <a:round/>
                      <a:headEnd type="none" w="med" len="med"/>
                      <a:tailEnd type="none" w="med" len="med"/>
                    </a:lnL>
                    <a:solidFill>
                      <a:srgbClr val="3682B4">
                        <a:alpha val="23922"/>
                      </a:srgbClr>
                    </a:solidFill>
                  </a:tcPr>
                </a:tc>
                <a:tc>
                  <a:txBody>
                    <a:bodyPr/>
                    <a:lstStyle/>
                    <a:p>
                      <a:pPr algn="ctr"/>
                      <a:r>
                        <a:rPr lang="en-US" sz="1600" b="0" dirty="0">
                          <a:solidFill>
                            <a:schemeClr val="tx1"/>
                          </a:solidFill>
                        </a:rPr>
                        <a:t>3:41</a:t>
                      </a:r>
                    </a:p>
                  </a:txBody>
                  <a:tcPr anchor="ctr">
                    <a:solidFill>
                      <a:schemeClr val="bg1">
                        <a:lumMod val="75000"/>
                        <a:alpha val="23922"/>
                      </a:schemeClr>
                    </a:solidFill>
                  </a:tcPr>
                </a:tc>
                <a:tc>
                  <a:txBody>
                    <a:bodyPr/>
                    <a:lstStyle/>
                    <a:p>
                      <a:pPr algn="ctr"/>
                      <a:r>
                        <a:rPr lang="en-US" sz="1600" b="1" dirty="0">
                          <a:solidFill>
                            <a:srgbClr val="00B050"/>
                          </a:solidFill>
                        </a:rPr>
                        <a:t>+:16</a:t>
                      </a:r>
                      <a:endParaRPr lang="en-US" sz="1600" b="1" dirty="0">
                        <a:solidFill>
                          <a:srgbClr val="FF0000"/>
                        </a:solidFill>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543203">
                <a:tc>
                  <a:txBody>
                    <a:bodyPr/>
                    <a:lstStyle/>
                    <a:p>
                      <a:pPr algn="ctr"/>
                      <a:r>
                        <a:rPr lang="en-US" sz="1600" dirty="0">
                          <a:solidFill>
                            <a:schemeClr val="tx1"/>
                          </a:solidFill>
                        </a:rPr>
                        <a:t>P35-49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0" dirty="0">
                          <a:solidFill>
                            <a:schemeClr val="tx1"/>
                          </a:solidFill>
                        </a:rPr>
                        <a:t>4:39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682B4">
                        <a:alpha val="23922"/>
                      </a:srgbClr>
                    </a:solidFill>
                  </a:tcPr>
                </a:tc>
                <a:tc>
                  <a:txBody>
                    <a:bodyPr/>
                    <a:lstStyle/>
                    <a:p>
                      <a:pPr algn="ctr"/>
                      <a:r>
                        <a:rPr lang="en-US" sz="1600" b="0" dirty="0">
                          <a:solidFill>
                            <a:schemeClr val="tx1"/>
                          </a:solidFill>
                        </a:rPr>
                        <a:t>4:11</a:t>
                      </a:r>
                    </a:p>
                  </a:txBody>
                  <a:tcPr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alpha val="23922"/>
                      </a:schemeClr>
                    </a:solidFill>
                  </a:tcPr>
                </a:tc>
                <a:tc>
                  <a:txBody>
                    <a:bodyPr/>
                    <a:lstStyle/>
                    <a:p>
                      <a:pPr algn="ctr"/>
                      <a:r>
                        <a:rPr lang="en-US" sz="1600" b="1" dirty="0">
                          <a:solidFill>
                            <a:srgbClr val="00B050"/>
                          </a:solidFill>
                        </a:rPr>
                        <a:t>+:28</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23922"/>
                      </a:schemeClr>
                    </a:solidFill>
                  </a:tcPr>
                </a:tc>
                <a:tc>
                  <a:txBody>
                    <a:bodyPr/>
                    <a:lstStyle/>
                    <a:p>
                      <a:pPr algn="ctr"/>
                      <a:r>
                        <a:rPr lang="en-US" sz="1600" b="0" dirty="0">
                          <a:solidFill>
                            <a:schemeClr val="tx1"/>
                          </a:solidFill>
                        </a:rPr>
                        <a:t>4:31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682B4">
                        <a:alpha val="23922"/>
                      </a:srgbClr>
                    </a:solidFill>
                  </a:tcPr>
                </a:tc>
                <a:tc>
                  <a:txBody>
                    <a:bodyPr/>
                    <a:lstStyle/>
                    <a:p>
                      <a:pPr algn="ctr"/>
                      <a:r>
                        <a:rPr lang="en-US" sz="1600" b="0" dirty="0">
                          <a:solidFill>
                            <a:schemeClr val="tx1"/>
                          </a:solidFill>
                        </a:rPr>
                        <a:t>4:09</a:t>
                      </a:r>
                    </a:p>
                  </a:txBody>
                  <a:tcPr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alpha val="23922"/>
                      </a:schemeClr>
                    </a:solidFill>
                  </a:tcPr>
                </a:tc>
                <a:tc>
                  <a:txBody>
                    <a:bodyPr/>
                    <a:lstStyle/>
                    <a:p>
                      <a:pPr algn="ctr"/>
                      <a:r>
                        <a:rPr lang="en-US" sz="1600" b="1" dirty="0">
                          <a:solidFill>
                            <a:srgbClr val="00B050"/>
                          </a:solidFill>
                        </a:rPr>
                        <a:t>+:22</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4:45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682B4">
                        <a:alpha val="23922"/>
                      </a:srgbClr>
                    </a:solidFill>
                  </a:tcPr>
                </a:tc>
                <a:tc>
                  <a:txBody>
                    <a:bodyPr/>
                    <a:lstStyle/>
                    <a:p>
                      <a:pPr algn="ctr"/>
                      <a:r>
                        <a:rPr lang="en-US" sz="1600" b="0" dirty="0">
                          <a:solidFill>
                            <a:schemeClr val="tx1"/>
                          </a:solidFill>
                        </a:rPr>
                        <a:t>4:19</a:t>
                      </a:r>
                    </a:p>
                  </a:txBody>
                  <a:tcPr anchor="ctr">
                    <a:lnB w="12700" cap="flat" cmpd="sng" algn="ctr">
                      <a:solidFill>
                        <a:schemeClr val="tx1"/>
                      </a:solidFill>
                      <a:prstDash val="solid"/>
                      <a:round/>
                      <a:headEnd type="none" w="med" len="med"/>
                      <a:tailEnd type="none" w="med" len="med"/>
                    </a:lnB>
                    <a:solidFill>
                      <a:schemeClr val="bg1">
                        <a:lumMod val="75000"/>
                        <a:alpha val="23922"/>
                      </a:schemeClr>
                    </a:solidFill>
                  </a:tcPr>
                </a:tc>
                <a:tc>
                  <a:txBody>
                    <a:bodyPr/>
                    <a:lstStyle/>
                    <a:p>
                      <a:pPr algn="ctr"/>
                      <a:r>
                        <a:rPr lang="en-US" sz="1600" b="1" dirty="0">
                          <a:solidFill>
                            <a:srgbClr val="00B050"/>
                          </a:solidFill>
                        </a:rPr>
                        <a:t>+:26</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4" name="TextBox 13"/>
          <p:cNvSpPr txBox="1"/>
          <p:nvPr/>
        </p:nvSpPr>
        <p:spPr>
          <a:xfrm>
            <a:off x="277196" y="1301688"/>
            <a:ext cx="8645238" cy="584775"/>
          </a:xfrm>
          <a:prstGeom prst="rect">
            <a:avLst/>
          </a:prstGeom>
          <a:noFill/>
        </p:spPr>
        <p:txBody>
          <a:bodyPr wrap="square" rtlCol="0">
            <a:spAutoFit/>
          </a:bodyPr>
          <a:lstStyle/>
          <a:p>
            <a:pPr algn="ctr"/>
            <a:r>
              <a:rPr lang="en-US" u="sng" dirty="0"/>
              <a:t>% Ad-Supported TV Daily Time Spent (Total Day)</a:t>
            </a:r>
          </a:p>
          <a:p>
            <a:pPr algn="ctr"/>
            <a:r>
              <a:rPr lang="en-US" sz="1400" dirty="0" err="1"/>
              <a:t>Live+SD</a:t>
            </a:r>
            <a:r>
              <a:rPr lang="en-US" sz="1400" dirty="0"/>
              <a:t> (</a:t>
            </a:r>
            <a:r>
              <a:rPr lang="en-US" sz="1400" dirty="0" err="1"/>
              <a:t>Hrs:Mins</a:t>
            </a:r>
            <a:r>
              <a:rPr lang="en-US" sz="1400" dirty="0"/>
              <a:t>)</a:t>
            </a:r>
          </a:p>
        </p:txBody>
      </p:sp>
      <p:sp>
        <p:nvSpPr>
          <p:cNvPr id="10" name="TextBox 9">
            <a:extLst>
              <a:ext uri="{FF2B5EF4-FFF2-40B4-BE49-F238E27FC236}">
                <a16:creationId xmlns:a16="http://schemas.microsoft.com/office/drawing/2014/main" id="{0C5D3661-00CF-42FE-91FE-32A2A6FCAC36}"/>
              </a:ext>
            </a:extLst>
          </p:cNvPr>
          <p:cNvSpPr txBox="1"/>
          <p:nvPr/>
        </p:nvSpPr>
        <p:spPr>
          <a:xfrm>
            <a:off x="1152525" y="1911193"/>
            <a:ext cx="2447925" cy="553998"/>
          </a:xfrm>
          <a:prstGeom prst="rect">
            <a:avLst/>
          </a:prstGeom>
          <a:noFill/>
        </p:spPr>
        <p:txBody>
          <a:bodyPr wrap="square" rtlCol="0">
            <a:spAutoFit/>
          </a:bodyPr>
          <a:lstStyle/>
          <a:p>
            <a:pPr algn="ctr"/>
            <a:r>
              <a:rPr lang="en-US" sz="1600" b="1" u="sng" dirty="0"/>
              <a:t>May</a:t>
            </a:r>
            <a:r>
              <a:rPr lang="en-US" sz="1600" u="sng" dirty="0"/>
              <a:t> </a:t>
            </a:r>
          </a:p>
          <a:p>
            <a:pPr algn="ctr"/>
            <a:r>
              <a:rPr lang="en-US" sz="1400" dirty="0"/>
              <a:t>(Memorial Day)</a:t>
            </a:r>
          </a:p>
        </p:txBody>
      </p:sp>
      <p:sp>
        <p:nvSpPr>
          <p:cNvPr id="15" name="TextBox 14">
            <a:extLst>
              <a:ext uri="{FF2B5EF4-FFF2-40B4-BE49-F238E27FC236}">
                <a16:creationId xmlns:a16="http://schemas.microsoft.com/office/drawing/2014/main" id="{F3356403-501C-4786-A3E2-F5A6403FC7FF}"/>
              </a:ext>
            </a:extLst>
          </p:cNvPr>
          <p:cNvSpPr txBox="1"/>
          <p:nvPr/>
        </p:nvSpPr>
        <p:spPr>
          <a:xfrm>
            <a:off x="3600450" y="1913911"/>
            <a:ext cx="2667000" cy="553998"/>
          </a:xfrm>
          <a:prstGeom prst="rect">
            <a:avLst/>
          </a:prstGeom>
          <a:noFill/>
        </p:spPr>
        <p:txBody>
          <a:bodyPr wrap="square" rtlCol="0">
            <a:spAutoFit/>
          </a:bodyPr>
          <a:lstStyle/>
          <a:p>
            <a:pPr algn="ctr"/>
            <a:r>
              <a:rPr lang="en-US" sz="1600" b="1" u="sng" dirty="0"/>
              <a:t>July</a:t>
            </a:r>
          </a:p>
          <a:p>
            <a:pPr algn="ctr"/>
            <a:r>
              <a:rPr lang="en-US" sz="1400" dirty="0"/>
              <a:t>(July 4</a:t>
            </a:r>
            <a:r>
              <a:rPr lang="en-US" sz="1400" baseline="30000" dirty="0"/>
              <a:t>th</a:t>
            </a:r>
            <a:r>
              <a:rPr lang="en-US" sz="1400" dirty="0"/>
              <a:t>)</a:t>
            </a:r>
          </a:p>
        </p:txBody>
      </p:sp>
      <p:sp>
        <p:nvSpPr>
          <p:cNvPr id="16" name="TextBox 15">
            <a:extLst>
              <a:ext uri="{FF2B5EF4-FFF2-40B4-BE49-F238E27FC236}">
                <a16:creationId xmlns:a16="http://schemas.microsoft.com/office/drawing/2014/main" id="{A1D521C1-19E6-401C-82A9-5A3B96AED7AA}"/>
              </a:ext>
            </a:extLst>
          </p:cNvPr>
          <p:cNvSpPr txBox="1"/>
          <p:nvPr/>
        </p:nvSpPr>
        <p:spPr>
          <a:xfrm>
            <a:off x="6302961" y="1910546"/>
            <a:ext cx="2597028" cy="553998"/>
          </a:xfrm>
          <a:prstGeom prst="rect">
            <a:avLst/>
          </a:prstGeom>
          <a:noFill/>
        </p:spPr>
        <p:txBody>
          <a:bodyPr wrap="square" rtlCol="0">
            <a:spAutoFit/>
          </a:bodyPr>
          <a:lstStyle/>
          <a:p>
            <a:pPr algn="ctr"/>
            <a:r>
              <a:rPr lang="en-US" sz="1600" b="1" u="sng" dirty="0"/>
              <a:t>September</a:t>
            </a:r>
          </a:p>
          <a:p>
            <a:pPr algn="ctr"/>
            <a:r>
              <a:rPr lang="en-US" sz="1400" dirty="0"/>
              <a:t>(Labor Day)</a:t>
            </a:r>
          </a:p>
        </p:txBody>
      </p:sp>
      <p:sp>
        <p:nvSpPr>
          <p:cNvPr id="17" name="TextBox 16">
            <a:extLst>
              <a:ext uri="{FF2B5EF4-FFF2-40B4-BE49-F238E27FC236}">
                <a16:creationId xmlns:a16="http://schemas.microsoft.com/office/drawing/2014/main" id="{09020CCE-8D7A-4606-AF01-3192EADFDEA6}"/>
              </a:ext>
            </a:extLst>
          </p:cNvPr>
          <p:cNvSpPr txBox="1"/>
          <p:nvPr/>
        </p:nvSpPr>
        <p:spPr>
          <a:xfrm>
            <a:off x="161636" y="5999333"/>
            <a:ext cx="8645238" cy="276999"/>
          </a:xfrm>
          <a:prstGeom prst="rect">
            <a:avLst/>
          </a:prstGeom>
          <a:noFill/>
        </p:spPr>
        <p:txBody>
          <a:bodyPr wrap="square" rtlCol="0">
            <a:spAutoFit/>
          </a:bodyPr>
          <a:lstStyle/>
          <a:p>
            <a:pPr algn="ctr"/>
            <a:r>
              <a:rPr lang="en-US" sz="1200" i="1" dirty="0"/>
              <a:t>“Other” Day = Average of other weekdays (</a:t>
            </a:r>
            <a:r>
              <a:rPr lang="en-US" sz="1200" i="1" dirty="0" err="1"/>
              <a:t>i.e</a:t>
            </a:r>
            <a:r>
              <a:rPr lang="en-US" sz="1200" i="1" dirty="0"/>
              <a:t>: Mondays) in the holiday month </a:t>
            </a:r>
          </a:p>
        </p:txBody>
      </p:sp>
      <p:sp>
        <p:nvSpPr>
          <p:cNvPr id="11" name="Text Placeholder 3">
            <a:extLst>
              <a:ext uri="{FF2B5EF4-FFF2-40B4-BE49-F238E27FC236}">
                <a16:creationId xmlns:a16="http://schemas.microsoft.com/office/drawing/2014/main" id="{AEEF9336-9E35-4593-B5F3-E094A2106E1A}"/>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727429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2" y="6503196"/>
            <a:ext cx="7393517" cy="236536"/>
          </a:xfrm>
        </p:spPr>
        <p:txBody>
          <a:bodyPr/>
          <a:lstStyle/>
          <a:p>
            <a:r>
              <a:rPr lang="en-US" sz="800" dirty="0"/>
              <a:t>Source: VAB analysis of Nielsen </a:t>
            </a:r>
            <a:r>
              <a:rPr lang="en-US" sz="800" dirty="0" err="1"/>
              <a:t>NPower</a:t>
            </a:r>
            <a:r>
              <a:rPr lang="en-US" sz="800" dirty="0"/>
              <a:t> R+F Time Period Report, all TV Households, Total Day, broadcast + cable TV, based on standard calendar months in 2017, Live &amp;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solidFill>
                  <a:schemeClr val="tx1"/>
                </a:solidFill>
              </a:rPr>
              <a:t>The Large Majority Of Ad-Supported TV Viewing During The Summer Is Done “Live” &amp; Is On Par With The Rest of The Year </a:t>
            </a:r>
          </a:p>
        </p:txBody>
      </p:sp>
      <p:graphicFrame>
        <p:nvGraphicFramePr>
          <p:cNvPr id="14" name="Chart 13"/>
          <p:cNvGraphicFramePr/>
          <p:nvPr>
            <p:extLst>
              <p:ext uri="{D42A27DB-BD31-4B8C-83A1-F6EECF244321}">
                <p14:modId xmlns:p14="http://schemas.microsoft.com/office/powerpoint/2010/main" val="3807245234"/>
              </p:ext>
            </p:extLst>
          </p:nvPr>
        </p:nvGraphicFramePr>
        <p:xfrm>
          <a:off x="161636" y="1517073"/>
          <a:ext cx="8805334" cy="440094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3870664" y="2306471"/>
            <a:ext cx="2809377" cy="347288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61636" y="2841251"/>
            <a:ext cx="1646381"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90%</a:t>
            </a:r>
          </a:p>
        </p:txBody>
      </p:sp>
      <p:cxnSp>
        <p:nvCxnSpPr>
          <p:cNvPr id="11" name="Straight Connector 10"/>
          <p:cNvCxnSpPr/>
          <p:nvPr/>
        </p:nvCxnSpPr>
        <p:spPr>
          <a:xfrm>
            <a:off x="207324" y="2640532"/>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11044C12-5FB7-4463-A4A3-197258897829}"/>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097692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485440"/>
            <a:ext cx="7318782" cy="236536"/>
          </a:xfrm>
        </p:spPr>
        <p:txBody>
          <a:bodyPr/>
          <a:lstStyle/>
          <a:p>
            <a:r>
              <a:rPr lang="en-US" sz="800" dirty="0"/>
              <a:t>Source: VAB analysis of Nielsen </a:t>
            </a:r>
            <a:r>
              <a:rPr lang="en-US" sz="800" dirty="0" err="1"/>
              <a:t>Npower</a:t>
            </a:r>
            <a:r>
              <a:rPr lang="en-US" sz="800" dirty="0"/>
              <a:t> R+F Time Period Report, based on TV demo population, Total Day, broadcast + cable TV, based on standard calendar months in 2017, Live &amp; Live+7</a:t>
            </a:r>
          </a:p>
        </p:txBody>
      </p:sp>
      <p:graphicFrame>
        <p:nvGraphicFramePr>
          <p:cNvPr id="14" name="Chart 13"/>
          <p:cNvGraphicFramePr/>
          <p:nvPr>
            <p:extLst>
              <p:ext uri="{D42A27DB-BD31-4B8C-83A1-F6EECF244321}">
                <p14:modId xmlns:p14="http://schemas.microsoft.com/office/powerpoint/2010/main" val="2374954250"/>
              </p:ext>
            </p:extLst>
          </p:nvPr>
        </p:nvGraphicFramePr>
        <p:xfrm>
          <a:off x="161636" y="1517073"/>
          <a:ext cx="8805334" cy="4400941"/>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a:cxnSpLocks/>
          </p:cNvCxnSpPr>
          <p:nvPr/>
        </p:nvCxnSpPr>
        <p:spPr>
          <a:xfrm>
            <a:off x="4616150" y="2261756"/>
            <a:ext cx="0" cy="33169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a:off x="2430597" y="2254829"/>
            <a:ext cx="0" cy="33238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6670088" y="2258291"/>
            <a:ext cx="0" cy="3320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687BB9F-811D-417E-943D-159EC75BFDC2}"/>
              </a:ext>
            </a:extLst>
          </p:cNvPr>
          <p:cNvSpPr txBox="1"/>
          <p:nvPr/>
        </p:nvSpPr>
        <p:spPr>
          <a:xfrm>
            <a:off x="1574177" y="5794313"/>
            <a:ext cx="1308683" cy="261610"/>
          </a:xfrm>
          <a:prstGeom prst="rect">
            <a:avLst/>
          </a:prstGeom>
          <a:noFill/>
        </p:spPr>
        <p:txBody>
          <a:bodyPr wrap="square" rtlCol="0">
            <a:spAutoFit/>
          </a:bodyPr>
          <a:lstStyle/>
          <a:p>
            <a:pPr algn="ctr"/>
            <a:r>
              <a:rPr lang="en-US" sz="1050" dirty="0"/>
              <a:t>Monthly average</a:t>
            </a:r>
          </a:p>
        </p:txBody>
      </p:sp>
      <p:sp>
        <p:nvSpPr>
          <p:cNvPr id="11" name="TextBox 10">
            <a:extLst>
              <a:ext uri="{FF2B5EF4-FFF2-40B4-BE49-F238E27FC236}">
                <a16:creationId xmlns:a16="http://schemas.microsoft.com/office/drawing/2014/main" id="{7556BD81-388B-4C49-B65A-C4DB5FE28D7C}"/>
              </a:ext>
            </a:extLst>
          </p:cNvPr>
          <p:cNvSpPr txBox="1"/>
          <p:nvPr/>
        </p:nvSpPr>
        <p:spPr>
          <a:xfrm>
            <a:off x="3985284" y="5789772"/>
            <a:ext cx="1308683" cy="261610"/>
          </a:xfrm>
          <a:prstGeom prst="rect">
            <a:avLst/>
          </a:prstGeom>
          <a:noFill/>
        </p:spPr>
        <p:txBody>
          <a:bodyPr wrap="square" rtlCol="0">
            <a:spAutoFit/>
          </a:bodyPr>
          <a:lstStyle/>
          <a:p>
            <a:pPr algn="ctr"/>
            <a:r>
              <a:rPr lang="en-US" sz="1050" dirty="0"/>
              <a:t>Monthly average</a:t>
            </a:r>
          </a:p>
        </p:txBody>
      </p:sp>
      <p:sp>
        <p:nvSpPr>
          <p:cNvPr id="12" name="TextBox 11">
            <a:extLst>
              <a:ext uri="{FF2B5EF4-FFF2-40B4-BE49-F238E27FC236}">
                <a16:creationId xmlns:a16="http://schemas.microsoft.com/office/drawing/2014/main" id="{F12E007F-F89F-4F1A-B674-68F89F0ECCD3}"/>
              </a:ext>
            </a:extLst>
          </p:cNvPr>
          <p:cNvSpPr txBox="1"/>
          <p:nvPr/>
        </p:nvSpPr>
        <p:spPr>
          <a:xfrm>
            <a:off x="6464997" y="5800690"/>
            <a:ext cx="1308683" cy="261610"/>
          </a:xfrm>
          <a:prstGeom prst="rect">
            <a:avLst/>
          </a:prstGeom>
          <a:noFill/>
        </p:spPr>
        <p:txBody>
          <a:bodyPr wrap="square" rtlCol="0">
            <a:spAutoFit/>
          </a:bodyPr>
          <a:lstStyle/>
          <a:p>
            <a:pPr algn="ctr"/>
            <a:r>
              <a:rPr lang="en-US" sz="1050" dirty="0"/>
              <a:t>Monthly average</a:t>
            </a:r>
          </a:p>
        </p:txBody>
      </p:sp>
      <p:sp>
        <p:nvSpPr>
          <p:cNvPr id="13" name="Title 1">
            <a:extLst>
              <a:ext uri="{FF2B5EF4-FFF2-40B4-BE49-F238E27FC236}">
                <a16:creationId xmlns:a16="http://schemas.microsoft.com/office/drawing/2014/main" id="{B0ED6E08-39B6-44D1-9842-B135AA27815E}"/>
              </a:ext>
            </a:extLst>
          </p:cNvPr>
          <p:cNvSpPr>
            <a:spLocks noGrp="1"/>
          </p:cNvSpPr>
          <p:nvPr>
            <p:ph type="ctrTitle"/>
          </p:nvPr>
        </p:nvSpPr>
        <p:spPr>
          <a:xfrm>
            <a:off x="161636" y="386244"/>
            <a:ext cx="8805334" cy="882588"/>
          </a:xfrm>
        </p:spPr>
        <p:txBody>
          <a:bodyPr/>
          <a:lstStyle/>
          <a:p>
            <a:r>
              <a:rPr lang="en-US" dirty="0">
                <a:solidFill>
                  <a:schemeClr val="tx1"/>
                </a:solidFill>
              </a:rPr>
              <a:t>“Live” TV Also Represents The Large Majority Of Ad-Supported TV Viewing Across Demos And Is Stable Across The Year </a:t>
            </a:r>
          </a:p>
        </p:txBody>
      </p:sp>
      <p:sp>
        <p:nvSpPr>
          <p:cNvPr id="15" name="Text Placeholder 3">
            <a:extLst>
              <a:ext uri="{FF2B5EF4-FFF2-40B4-BE49-F238E27FC236}">
                <a16:creationId xmlns:a16="http://schemas.microsoft.com/office/drawing/2014/main" id="{B949F7D9-51FE-43BF-93B6-A18521208EFD}"/>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43205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2" name="Title 1">
            <a:extLst>
              <a:ext uri="{FF2B5EF4-FFF2-40B4-BE49-F238E27FC236}">
                <a16:creationId xmlns:a16="http://schemas.microsoft.com/office/drawing/2014/main" id="{8995A629-2332-4CFB-AF6F-6EDE686A23A3}"/>
              </a:ext>
            </a:extLst>
          </p:cNvPr>
          <p:cNvSpPr>
            <a:spLocks noGrp="1"/>
          </p:cNvSpPr>
          <p:nvPr>
            <p:ph type="ctrTitle"/>
          </p:nvPr>
        </p:nvSpPr>
        <p:spPr>
          <a:xfrm>
            <a:off x="2676088" y="5002207"/>
            <a:ext cx="6274965" cy="1517126"/>
          </a:xfrm>
        </p:spPr>
        <p:txBody>
          <a:bodyPr/>
          <a:lstStyle/>
          <a:p>
            <a:pPr algn="l">
              <a:lnSpc>
                <a:spcPts val="3800"/>
              </a:lnSpc>
            </a:pPr>
            <a:r>
              <a:rPr lang="en-US" sz="3000" b="1" dirty="0">
                <a:solidFill>
                  <a:schemeClr val="tx1"/>
                </a:solidFill>
                <a:latin typeface="+mj-lt"/>
                <a:cs typeface="+mj-cs"/>
              </a:rPr>
              <a:t>The Summer Solstice For TV Brands:</a:t>
            </a:r>
            <a:br>
              <a:rPr lang="en-US" sz="3600" b="1" dirty="0">
                <a:solidFill>
                  <a:schemeClr val="tx1"/>
                </a:solidFill>
                <a:latin typeface="+mj-lt"/>
                <a:cs typeface="+mj-cs"/>
              </a:rPr>
            </a:br>
            <a:r>
              <a:rPr lang="en-US" sz="2800" b="1" dirty="0">
                <a:solidFill>
                  <a:schemeClr val="tx1"/>
                </a:solidFill>
                <a:latin typeface="+mj-lt"/>
                <a:cs typeface="+mj-cs"/>
              </a:rPr>
              <a:t>Achieving A High Point Through </a:t>
            </a:r>
            <a:br>
              <a:rPr lang="en-US" sz="2800" b="1" dirty="0">
                <a:solidFill>
                  <a:schemeClr val="tx1"/>
                </a:solidFill>
                <a:latin typeface="+mj-lt"/>
                <a:cs typeface="+mj-cs"/>
              </a:rPr>
            </a:br>
            <a:r>
              <a:rPr lang="en-US" sz="2800" b="1" dirty="0">
                <a:solidFill>
                  <a:schemeClr val="tx1"/>
                </a:solidFill>
                <a:latin typeface="+mj-lt"/>
                <a:cs typeface="+mj-cs"/>
              </a:rPr>
              <a:t>Multi-screen TV</a:t>
            </a:r>
          </a:p>
        </p:txBody>
      </p:sp>
    </p:spTree>
    <p:extLst>
      <p:ext uri="{BB962C8B-B14F-4D97-AF65-F5344CB8AC3E}">
        <p14:creationId xmlns:p14="http://schemas.microsoft.com/office/powerpoint/2010/main" val="300069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813446"/>
          </a:xfrm>
        </p:spPr>
        <p:txBody>
          <a:bodyPr/>
          <a:lstStyle/>
          <a:p>
            <a:r>
              <a:rPr lang="en-US" dirty="0">
                <a:solidFill>
                  <a:schemeClr val="tx1"/>
                </a:solidFill>
              </a:rPr>
              <a:t>TV Brands’ Digital Reach Is Nearly Universal Among The Digital Population Throughout The Year, Including Summer</a:t>
            </a:r>
            <a:endParaRPr lang="en-US" dirty="0"/>
          </a:p>
        </p:txBody>
      </p:sp>
      <p:sp>
        <p:nvSpPr>
          <p:cNvPr id="4" name="Text Placeholder 3"/>
          <p:cNvSpPr>
            <a:spLocks noGrp="1"/>
          </p:cNvSpPr>
          <p:nvPr>
            <p:ph type="body" sz="quarter" idx="14"/>
          </p:nvPr>
        </p:nvSpPr>
        <p:spPr>
          <a:xfrm>
            <a:off x="321734" y="6485438"/>
            <a:ext cx="7203016" cy="354806"/>
          </a:xfrm>
        </p:spPr>
        <p:txBody>
          <a:bodyPr/>
          <a:lstStyle/>
          <a:p>
            <a:r>
              <a:rPr lang="en-US" sz="800" dirty="0"/>
              <a:t>Source: VAB Analysis of comScore Media Metrix Audience Duplication, Calendar Months, 2017, P2+ (desktop/laptop) / P18+ (mobile), Custom Ad-Supported TV Group, </a:t>
            </a:r>
            <a:r>
              <a:rPr lang="en-US" sz="800" dirty="0" err="1"/>
              <a:t>cume</a:t>
            </a:r>
            <a:r>
              <a:rPr lang="en-US" sz="800" dirty="0"/>
              <a:t> unique reach</a:t>
            </a:r>
          </a:p>
        </p:txBody>
      </p:sp>
      <p:graphicFrame>
        <p:nvGraphicFramePr>
          <p:cNvPr id="6" name="Chart 5"/>
          <p:cNvGraphicFramePr/>
          <p:nvPr>
            <p:extLst>
              <p:ext uri="{D42A27DB-BD31-4B8C-83A1-F6EECF244321}">
                <p14:modId xmlns:p14="http://schemas.microsoft.com/office/powerpoint/2010/main" val="3216644765"/>
              </p:ext>
            </p:extLst>
          </p:nvPr>
        </p:nvGraphicFramePr>
        <p:xfrm>
          <a:off x="217715" y="1516742"/>
          <a:ext cx="8694056" cy="466997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1635" y="2901464"/>
            <a:ext cx="1688185"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253,607</a:t>
            </a:r>
          </a:p>
        </p:txBody>
      </p:sp>
      <p:cxnSp>
        <p:nvCxnSpPr>
          <p:cNvPr id="7" name="Straight Connector 6"/>
          <p:cNvCxnSpPr/>
          <p:nvPr/>
        </p:nvCxnSpPr>
        <p:spPr>
          <a:xfrm>
            <a:off x="207324" y="2703423"/>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916908" y="2251880"/>
            <a:ext cx="2785228" cy="36917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93786726-AB10-43BA-83BF-A77343C2AA6F}"/>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25662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37598"/>
            <a:ext cx="8805334" cy="796397"/>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solidFill>
                  <a:schemeClr val="tx1"/>
                </a:solidFill>
              </a:rPr>
              <a:t>Premium Video Content Provides The Habitual Escape And Relaxation That People Are Looking For During The Summer</a:t>
            </a:r>
          </a:p>
        </p:txBody>
      </p:sp>
      <p:sp>
        <p:nvSpPr>
          <p:cNvPr id="9" name="Text Placeholder 2">
            <a:extLst>
              <a:ext uri="{FF2B5EF4-FFF2-40B4-BE49-F238E27FC236}">
                <a16:creationId xmlns:a16="http://schemas.microsoft.com/office/drawing/2014/main" id="{79086D53-B0CA-46B9-8CD8-36F11ECCF086}"/>
              </a:ext>
            </a:extLst>
          </p:cNvPr>
          <p:cNvSpPr>
            <a:spLocks noGrp="1"/>
          </p:cNvSpPr>
          <p:nvPr>
            <p:ph type="body" sz="quarter" idx="13"/>
          </p:nvPr>
        </p:nvSpPr>
        <p:spPr>
          <a:xfrm>
            <a:off x="197408" y="1354329"/>
            <a:ext cx="8733789" cy="4786412"/>
          </a:xfrm>
        </p:spPr>
        <p:txBody>
          <a:bodyPr/>
          <a:lstStyle/>
          <a:p>
            <a:pPr algn="l"/>
            <a:r>
              <a:rPr lang="en-US" sz="1200" b="1" dirty="0"/>
              <a:t>Whether people are on vacation or at home this summer, one thing remains constant – people will actively seek out premium video content, in the form of both multi-screen TV brands and theatrical movie releases, to escape and relax from their daily lives.</a:t>
            </a:r>
          </a:p>
          <a:p>
            <a:pPr algn="l"/>
            <a:endParaRPr lang="en-US" sz="1000" b="1" dirty="0"/>
          </a:p>
          <a:p>
            <a:pPr algn="l"/>
            <a:r>
              <a:rPr lang="en-US" sz="1200" b="1" dirty="0"/>
              <a:t>Watching ad-supported TV and going to the local cineplex are the two most popular summer activities; they’re more popular than going to the beach, barbecuing, taking a vacation or even dining out.  Additionally, the evolution of near-ubiquitous broadband connectivity has turned summer “reading lists” into summer “streaming lists” and have opened up more video viewing occasions for people to watch their favorite TV shows when away from their living rooms.  </a:t>
            </a:r>
          </a:p>
          <a:p>
            <a:pPr algn="l"/>
            <a:endParaRPr lang="en-US" sz="1000" b="1" dirty="0"/>
          </a:p>
          <a:p>
            <a:pPr algn="l"/>
            <a:r>
              <a:rPr lang="en-US" sz="1200" b="1" dirty="0"/>
              <a:t>But make no mistake, even in the summer, Television continues to represent the large majority of overall video consumption. Between original programming, specials and sports, there is a wide breadth of summertime ad-supported TV content available.  Because of this, tune-in and reach of ad-supported TV shows a steadiness and stability in relation to other time periods throughout the year, with only a minimal drop-off from a time spent perspective.     </a:t>
            </a:r>
          </a:p>
          <a:p>
            <a:pPr algn="l"/>
            <a:endParaRPr lang="en-US" sz="1000" b="1" dirty="0"/>
          </a:p>
          <a:p>
            <a:pPr algn="l"/>
            <a:r>
              <a:rPr lang="en-US" sz="1200" b="1" dirty="0"/>
              <a:t>Also, due to the abundance of “live” TV content and near-weekly blockbuster theatrical releases, nothing gets people talking online during the summer like ad-supported TV and cinema as both are some of the most popular topics that trend on Twitter.</a:t>
            </a:r>
          </a:p>
          <a:p>
            <a:pPr algn="l"/>
            <a:endParaRPr lang="en-US" sz="1000" b="1" dirty="0"/>
          </a:p>
          <a:p>
            <a:pPr algn="l"/>
            <a:r>
              <a:rPr lang="en-US" sz="1200" b="1" dirty="0"/>
              <a:t>For those looking for millennials this summer, cinema delivers both a high reach and high concentration of those looking to escape and relax with friends.  In fact, the millennial audience composition of cinema is higher than popular, targeted digital platforms like Snapchat, Instagram and YouTube. </a:t>
            </a:r>
          </a:p>
          <a:p>
            <a:pPr algn="l"/>
            <a:endParaRPr lang="en-US" sz="1000" b="1" dirty="0"/>
          </a:p>
          <a:p>
            <a:pPr algn="l"/>
            <a:r>
              <a:rPr lang="en-US" sz="1200" b="1" dirty="0"/>
              <a:t>With all the great original content available during the summer, it’s no surprise that people consider their time spent with premium, multi-screen video to be their real summer getaway.</a:t>
            </a:r>
          </a:p>
        </p:txBody>
      </p:sp>
      <p:sp>
        <p:nvSpPr>
          <p:cNvPr id="4" name="Text Placeholder 3">
            <a:extLst>
              <a:ext uri="{FF2B5EF4-FFF2-40B4-BE49-F238E27FC236}">
                <a16:creationId xmlns:a16="http://schemas.microsoft.com/office/drawing/2014/main" id="{0EF87583-18AE-4910-BF0C-02BDAEB9169E}"/>
              </a:ext>
            </a:extLst>
          </p:cNvPr>
          <p:cNvSpPr txBox="1">
            <a:spLocks/>
          </p:cNvSpPr>
          <p:nvPr/>
        </p:nvSpPr>
        <p:spPr>
          <a:xfrm>
            <a:off x="332256" y="6183445"/>
            <a:ext cx="249803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802326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527385"/>
            <a:ext cx="7318782" cy="236536"/>
          </a:xfrm>
        </p:spPr>
        <p:txBody>
          <a:bodyPr/>
          <a:lstStyle/>
          <a:p>
            <a:r>
              <a:rPr lang="en-US" sz="800" dirty="0"/>
              <a:t>Source: VAB Analysis of comScore Media Metrix Audience Duplication, Calendar Months, 2017, Custom Ad-Supported TV Group, average </a:t>
            </a:r>
            <a:r>
              <a:rPr lang="en-US" sz="800" dirty="0" err="1"/>
              <a:t>cume</a:t>
            </a:r>
            <a:r>
              <a:rPr lang="en-US" sz="800" dirty="0"/>
              <a:t> unique reach.</a:t>
            </a:r>
          </a:p>
        </p:txBody>
      </p:sp>
      <p:graphicFrame>
        <p:nvGraphicFramePr>
          <p:cNvPr id="5" name="Chart 4"/>
          <p:cNvGraphicFramePr/>
          <p:nvPr>
            <p:extLst>
              <p:ext uri="{D42A27DB-BD31-4B8C-83A1-F6EECF244321}">
                <p14:modId xmlns:p14="http://schemas.microsoft.com/office/powerpoint/2010/main" val="1918121803"/>
              </p:ext>
            </p:extLst>
          </p:nvPr>
        </p:nvGraphicFramePr>
        <p:xfrm>
          <a:off x="161636" y="1423555"/>
          <a:ext cx="8805334" cy="456142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a:off x="3104282" y="2200275"/>
            <a:ext cx="0" cy="33484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998140" y="2200275"/>
            <a:ext cx="0" cy="33484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687BB9F-811D-417E-943D-159EC75BFDC2}"/>
              </a:ext>
            </a:extLst>
          </p:cNvPr>
          <p:cNvSpPr txBox="1"/>
          <p:nvPr/>
        </p:nvSpPr>
        <p:spPr>
          <a:xfrm>
            <a:off x="1436875" y="5802247"/>
            <a:ext cx="1308683" cy="261610"/>
          </a:xfrm>
          <a:prstGeom prst="rect">
            <a:avLst/>
          </a:prstGeom>
          <a:noFill/>
        </p:spPr>
        <p:txBody>
          <a:bodyPr wrap="square" rtlCol="0">
            <a:spAutoFit/>
          </a:bodyPr>
          <a:lstStyle/>
          <a:p>
            <a:pPr algn="ctr"/>
            <a:r>
              <a:rPr lang="en-US" sz="1050" dirty="0"/>
              <a:t>Monthly average</a:t>
            </a:r>
          </a:p>
        </p:txBody>
      </p:sp>
      <p:sp>
        <p:nvSpPr>
          <p:cNvPr id="11" name="TextBox 10">
            <a:extLst>
              <a:ext uri="{FF2B5EF4-FFF2-40B4-BE49-F238E27FC236}">
                <a16:creationId xmlns:a16="http://schemas.microsoft.com/office/drawing/2014/main" id="{7556BD81-388B-4C49-B65A-C4DB5FE28D7C}"/>
              </a:ext>
            </a:extLst>
          </p:cNvPr>
          <p:cNvSpPr txBox="1"/>
          <p:nvPr/>
        </p:nvSpPr>
        <p:spPr>
          <a:xfrm>
            <a:off x="4011918" y="5789772"/>
            <a:ext cx="1308683" cy="261610"/>
          </a:xfrm>
          <a:prstGeom prst="rect">
            <a:avLst/>
          </a:prstGeom>
          <a:noFill/>
        </p:spPr>
        <p:txBody>
          <a:bodyPr wrap="square" rtlCol="0">
            <a:spAutoFit/>
          </a:bodyPr>
          <a:lstStyle/>
          <a:p>
            <a:pPr algn="ctr"/>
            <a:r>
              <a:rPr lang="en-US" sz="1050" dirty="0"/>
              <a:t>Monthly average</a:t>
            </a:r>
          </a:p>
        </p:txBody>
      </p:sp>
      <p:sp>
        <p:nvSpPr>
          <p:cNvPr id="12" name="TextBox 11">
            <a:extLst>
              <a:ext uri="{FF2B5EF4-FFF2-40B4-BE49-F238E27FC236}">
                <a16:creationId xmlns:a16="http://schemas.microsoft.com/office/drawing/2014/main" id="{F12E007F-F89F-4F1A-B674-68F89F0ECCD3}"/>
              </a:ext>
            </a:extLst>
          </p:cNvPr>
          <p:cNvSpPr txBox="1"/>
          <p:nvPr/>
        </p:nvSpPr>
        <p:spPr>
          <a:xfrm>
            <a:off x="6491635" y="5800690"/>
            <a:ext cx="1308683" cy="261610"/>
          </a:xfrm>
          <a:prstGeom prst="rect">
            <a:avLst/>
          </a:prstGeom>
          <a:noFill/>
        </p:spPr>
        <p:txBody>
          <a:bodyPr wrap="square" rtlCol="0">
            <a:spAutoFit/>
          </a:bodyPr>
          <a:lstStyle/>
          <a:p>
            <a:pPr algn="ctr"/>
            <a:r>
              <a:rPr lang="en-US" sz="1050" dirty="0"/>
              <a:t>Monthly average</a:t>
            </a:r>
          </a:p>
        </p:txBody>
      </p:sp>
      <p:sp>
        <p:nvSpPr>
          <p:cNvPr id="15" name="Title 1">
            <a:extLst>
              <a:ext uri="{FF2B5EF4-FFF2-40B4-BE49-F238E27FC236}">
                <a16:creationId xmlns:a16="http://schemas.microsoft.com/office/drawing/2014/main" id="{4439919F-18F0-408D-9EEF-3213A221A181}"/>
              </a:ext>
            </a:extLst>
          </p:cNvPr>
          <p:cNvSpPr>
            <a:spLocks noGrp="1"/>
          </p:cNvSpPr>
          <p:nvPr>
            <p:ph type="ctrTitle"/>
          </p:nvPr>
        </p:nvSpPr>
        <p:spPr>
          <a:xfrm>
            <a:off x="161636" y="460183"/>
            <a:ext cx="8805334" cy="813446"/>
          </a:xfrm>
        </p:spPr>
        <p:txBody>
          <a:bodyPr/>
          <a:lstStyle/>
          <a:p>
            <a:r>
              <a:rPr lang="en-US" dirty="0">
                <a:solidFill>
                  <a:schemeClr val="tx1"/>
                </a:solidFill>
              </a:rPr>
              <a:t>Regardless Of The Time Period, TV Brands’ Digital Reach Is Nearly Universal Across The Major Demos As Well</a:t>
            </a:r>
            <a:endParaRPr lang="en-US" dirty="0"/>
          </a:p>
        </p:txBody>
      </p:sp>
      <p:sp>
        <p:nvSpPr>
          <p:cNvPr id="13" name="Text Placeholder 3">
            <a:extLst>
              <a:ext uri="{FF2B5EF4-FFF2-40B4-BE49-F238E27FC236}">
                <a16:creationId xmlns:a16="http://schemas.microsoft.com/office/drawing/2014/main" id="{721903C8-409F-4544-887E-A2B246C5C592}"/>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4277955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111" y="393157"/>
            <a:ext cx="8686455" cy="993775"/>
          </a:xfrm>
        </p:spPr>
        <p:txBody>
          <a:bodyPr vert="horz" wrap="square" lIns="91440" tIns="45720" rIns="91440" bIns="45720" numCol="1" anchor="t" anchorCtr="0" compatLnSpc="1">
            <a:prstTxWarp prst="textNoShape">
              <a:avLst/>
            </a:prstTxWarp>
          </a:bodyPr>
          <a:lstStyle/>
          <a:p>
            <a:pPr algn="ctr" eaLnBrk="1" hangingPunct="1">
              <a:defRPr/>
            </a:pPr>
            <a: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t>There Is A Thirst For Online TV Content During The Summer As Many Supported TV Brands Rank In The Top 5 Across Most Major Genres</a:t>
            </a:r>
          </a:p>
        </p:txBody>
      </p:sp>
      <p:sp>
        <p:nvSpPr>
          <p:cNvPr id="5123" name="Rectangle 15"/>
          <p:cNvSpPr>
            <a:spLocks noChangeArrowheads="1"/>
          </p:cNvSpPr>
          <p:nvPr/>
        </p:nvSpPr>
        <p:spPr bwMode="auto">
          <a:xfrm>
            <a:off x="228600" y="2016744"/>
            <a:ext cx="1127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Sports </a:t>
            </a:r>
          </a:p>
        </p:txBody>
      </p:sp>
      <p:sp>
        <p:nvSpPr>
          <p:cNvPr id="5128" name="Rectangle 28" descr="70%"/>
          <p:cNvSpPr>
            <a:spLocks noChangeArrowheads="1"/>
          </p:cNvSpPr>
          <p:nvPr/>
        </p:nvSpPr>
        <p:spPr bwMode="auto">
          <a:xfrm>
            <a:off x="2033396" y="2491747"/>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Adam4Adam</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30" name="Rectangle 28" descr="70%"/>
          <p:cNvSpPr>
            <a:spLocks noChangeArrowheads="1"/>
          </p:cNvSpPr>
          <p:nvPr/>
        </p:nvSpPr>
        <p:spPr bwMode="auto">
          <a:xfrm>
            <a:off x="2033396" y="3648015"/>
            <a:ext cx="1828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Queerty</a:t>
            </a:r>
          </a:p>
        </p:txBody>
      </p:sp>
      <p:sp>
        <p:nvSpPr>
          <p:cNvPr id="5131" name="Rectangle 28" descr="70%"/>
          <p:cNvSpPr>
            <a:spLocks noChangeArrowheads="1"/>
          </p:cNvSpPr>
          <p:nvPr/>
        </p:nvSpPr>
        <p:spPr bwMode="auto">
          <a:xfrm>
            <a:off x="2033396" y="2746207"/>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Here Media</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34" name="Rectangle 28" descr="70%"/>
          <p:cNvSpPr>
            <a:spLocks noChangeArrowheads="1"/>
          </p:cNvSpPr>
          <p:nvPr/>
        </p:nvSpPr>
        <p:spPr bwMode="auto">
          <a:xfrm>
            <a:off x="575052" y="4926632"/>
            <a:ext cx="1752600" cy="176212"/>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Arial" charset="0"/>
              </a:rPr>
              <a:t>Hearst Lifestyle</a:t>
            </a:r>
            <a:endPar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35" name="Rectangle 28" descr="70%"/>
          <p:cNvSpPr>
            <a:spLocks noChangeArrowheads="1"/>
          </p:cNvSpPr>
          <p:nvPr/>
        </p:nvSpPr>
        <p:spPr bwMode="auto">
          <a:xfrm>
            <a:off x="585150" y="5483786"/>
            <a:ext cx="1463675" cy="190500"/>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Houzz</a:t>
            </a:r>
          </a:p>
        </p:txBody>
      </p:sp>
      <p:sp>
        <p:nvSpPr>
          <p:cNvPr id="5145" name="Rectangle 28" descr="70%"/>
          <p:cNvSpPr>
            <a:spLocks noChangeArrowheads="1"/>
          </p:cNvSpPr>
          <p:nvPr/>
        </p:nvSpPr>
        <p:spPr bwMode="auto">
          <a:xfrm>
            <a:off x="575052" y="5778326"/>
            <a:ext cx="14636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CafeMedia</a:t>
            </a: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 Home</a:t>
            </a:r>
          </a:p>
        </p:txBody>
      </p:sp>
      <p:sp>
        <p:nvSpPr>
          <p:cNvPr id="5146" name="Rectangle 28" descr="70%"/>
          <p:cNvSpPr>
            <a:spLocks noChangeArrowheads="1"/>
          </p:cNvSpPr>
          <p:nvPr/>
        </p:nvSpPr>
        <p:spPr bwMode="auto">
          <a:xfrm>
            <a:off x="590927" y="5196846"/>
            <a:ext cx="16160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Hometalk</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47" name="Rectangle 28" descr="70%"/>
          <p:cNvSpPr>
            <a:spLocks noChangeArrowheads="1"/>
          </p:cNvSpPr>
          <p:nvPr/>
        </p:nvSpPr>
        <p:spPr bwMode="auto">
          <a:xfrm>
            <a:off x="2011016" y="4913307"/>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AccuWeather</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48" name="Rectangle 28" descr="70%"/>
          <p:cNvSpPr>
            <a:spLocks noChangeArrowheads="1"/>
          </p:cNvSpPr>
          <p:nvPr/>
        </p:nvSpPr>
        <p:spPr bwMode="auto">
          <a:xfrm>
            <a:off x="2011016" y="5188966"/>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WeatherBug</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50" name="Rectangle 28" descr="70%"/>
          <p:cNvSpPr>
            <a:spLocks noChangeArrowheads="1"/>
          </p:cNvSpPr>
          <p:nvPr/>
        </p:nvSpPr>
        <p:spPr bwMode="auto">
          <a:xfrm>
            <a:off x="2011016" y="5784676"/>
            <a:ext cx="182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Yahoo Weather</a:t>
            </a:r>
          </a:p>
        </p:txBody>
      </p:sp>
      <p:sp>
        <p:nvSpPr>
          <p:cNvPr id="5151" name="Rectangle 28" descr="70%"/>
          <p:cNvSpPr>
            <a:spLocks noChangeArrowheads="1"/>
          </p:cNvSpPr>
          <p:nvPr/>
        </p:nvSpPr>
        <p:spPr bwMode="auto">
          <a:xfrm>
            <a:off x="2011016" y="5499661"/>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MSN Weather</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55" name="Rectangle 28" descr="70%"/>
          <p:cNvSpPr>
            <a:spLocks noChangeArrowheads="1"/>
          </p:cNvSpPr>
          <p:nvPr/>
        </p:nvSpPr>
        <p:spPr bwMode="auto">
          <a:xfrm>
            <a:off x="3664039" y="5771976"/>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HBONow</a:t>
            </a:r>
            <a:endPar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56" name="Rectangle 28" descr="70%"/>
          <p:cNvSpPr>
            <a:spLocks noChangeArrowheads="1"/>
          </p:cNvSpPr>
          <p:nvPr/>
        </p:nvSpPr>
        <p:spPr bwMode="auto">
          <a:xfrm>
            <a:off x="5826747" y="4910303"/>
            <a:ext cx="1524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Allrecipes</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58" name="Rectangle 28" descr="70%"/>
          <p:cNvSpPr>
            <a:spLocks noChangeArrowheads="1"/>
          </p:cNvSpPr>
          <p:nvPr/>
        </p:nvSpPr>
        <p:spPr bwMode="auto">
          <a:xfrm>
            <a:off x="5829409" y="5152964"/>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MSN Food &amp; Drink</a:t>
            </a:r>
          </a:p>
        </p:txBody>
      </p:sp>
      <p:sp>
        <p:nvSpPr>
          <p:cNvPr id="5162" name="Rectangle 28" descr="70%"/>
          <p:cNvSpPr>
            <a:spLocks noChangeArrowheads="1"/>
          </p:cNvSpPr>
          <p:nvPr/>
        </p:nvSpPr>
        <p:spPr bwMode="auto">
          <a:xfrm>
            <a:off x="7523920" y="5821808"/>
            <a:ext cx="1676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TotallyKidz</a:t>
            </a:r>
            <a:endPar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63" name="Rectangle 28" descr="70%"/>
          <p:cNvSpPr>
            <a:spLocks noChangeArrowheads="1"/>
          </p:cNvSpPr>
          <p:nvPr/>
        </p:nvSpPr>
        <p:spPr bwMode="auto">
          <a:xfrm>
            <a:off x="7523920" y="5525741"/>
            <a:ext cx="189388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PBS Kids</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64" name="Rectangle 15"/>
          <p:cNvSpPr>
            <a:spLocks noChangeArrowheads="1"/>
          </p:cNvSpPr>
          <p:nvPr/>
        </p:nvSpPr>
        <p:spPr bwMode="auto">
          <a:xfrm>
            <a:off x="418651" y="2107232"/>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Sports </a:t>
            </a:r>
          </a:p>
        </p:txBody>
      </p:sp>
      <p:sp>
        <p:nvSpPr>
          <p:cNvPr id="5165" name="Rectangle 15"/>
          <p:cNvSpPr>
            <a:spLocks noChangeArrowheads="1"/>
          </p:cNvSpPr>
          <p:nvPr/>
        </p:nvSpPr>
        <p:spPr bwMode="auto">
          <a:xfrm>
            <a:off x="1844675" y="2107232"/>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LGBTQ</a:t>
            </a:r>
          </a:p>
        </p:txBody>
      </p:sp>
      <p:sp>
        <p:nvSpPr>
          <p:cNvPr id="5166" name="Rectangle 15"/>
          <p:cNvSpPr>
            <a:spLocks noChangeArrowheads="1"/>
          </p:cNvSpPr>
          <p:nvPr/>
        </p:nvSpPr>
        <p:spPr bwMode="auto">
          <a:xfrm>
            <a:off x="3205163" y="2119932"/>
            <a:ext cx="2128837"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TV  Entertainment - Black</a:t>
            </a:r>
          </a:p>
        </p:txBody>
      </p:sp>
      <p:sp>
        <p:nvSpPr>
          <p:cNvPr id="5167" name="Rectangle 24"/>
          <p:cNvSpPr>
            <a:spLocks noChangeArrowheads="1"/>
          </p:cNvSpPr>
          <p:nvPr/>
        </p:nvSpPr>
        <p:spPr bwMode="auto">
          <a:xfrm>
            <a:off x="5634038" y="2111994"/>
            <a:ext cx="1249362"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General News</a:t>
            </a:r>
          </a:p>
        </p:txBody>
      </p:sp>
      <p:sp>
        <p:nvSpPr>
          <p:cNvPr id="5168" name="Rectangle 15"/>
          <p:cNvSpPr>
            <a:spLocks noChangeArrowheads="1"/>
          </p:cNvSpPr>
          <p:nvPr/>
        </p:nvSpPr>
        <p:spPr bwMode="auto">
          <a:xfrm>
            <a:off x="402776" y="4236069"/>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Home</a:t>
            </a:r>
          </a:p>
        </p:txBody>
      </p:sp>
      <p:sp>
        <p:nvSpPr>
          <p:cNvPr id="5169" name="Rectangle 15"/>
          <p:cNvSpPr>
            <a:spLocks noChangeArrowheads="1"/>
          </p:cNvSpPr>
          <p:nvPr/>
        </p:nvSpPr>
        <p:spPr bwMode="auto">
          <a:xfrm>
            <a:off x="1844675" y="4236069"/>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Weather</a:t>
            </a:r>
          </a:p>
        </p:txBody>
      </p:sp>
      <p:sp>
        <p:nvSpPr>
          <p:cNvPr id="5170" name="Rectangle 15"/>
          <p:cNvSpPr>
            <a:spLocks noChangeArrowheads="1"/>
          </p:cNvSpPr>
          <p:nvPr/>
        </p:nvSpPr>
        <p:spPr bwMode="auto">
          <a:xfrm>
            <a:off x="3344863" y="4247182"/>
            <a:ext cx="1989137"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TV Entertainment</a:t>
            </a:r>
          </a:p>
        </p:txBody>
      </p:sp>
      <p:sp>
        <p:nvSpPr>
          <p:cNvPr id="5171" name="Rectangle 15"/>
          <p:cNvSpPr>
            <a:spLocks noChangeArrowheads="1"/>
          </p:cNvSpPr>
          <p:nvPr/>
        </p:nvSpPr>
        <p:spPr bwMode="auto">
          <a:xfrm>
            <a:off x="7315200" y="4236069"/>
            <a:ext cx="1524000"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Kids</a:t>
            </a:r>
          </a:p>
        </p:txBody>
      </p:sp>
      <p:sp>
        <p:nvSpPr>
          <p:cNvPr id="5172" name="Rectangle 24"/>
          <p:cNvSpPr>
            <a:spLocks noChangeArrowheads="1"/>
          </p:cNvSpPr>
          <p:nvPr/>
        </p:nvSpPr>
        <p:spPr bwMode="auto">
          <a:xfrm>
            <a:off x="5638800" y="4247182"/>
            <a:ext cx="1371600"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Food</a:t>
            </a:r>
          </a:p>
        </p:txBody>
      </p:sp>
      <p:pic>
        <p:nvPicPr>
          <p:cNvPr id="5173"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187" y="244219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871" y="455833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0" name="Rectangle 15"/>
          <p:cNvSpPr>
            <a:spLocks noChangeArrowheads="1"/>
          </p:cNvSpPr>
          <p:nvPr/>
        </p:nvSpPr>
        <p:spPr bwMode="auto">
          <a:xfrm>
            <a:off x="7350125" y="2107232"/>
            <a:ext cx="134937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Finance News</a:t>
            </a:r>
          </a:p>
        </p:txBody>
      </p:sp>
      <p:sp>
        <p:nvSpPr>
          <p:cNvPr id="5181" name="Rectangle 28" descr="70%"/>
          <p:cNvSpPr>
            <a:spLocks noChangeArrowheads="1"/>
          </p:cNvSpPr>
          <p:nvPr/>
        </p:nvSpPr>
        <p:spPr bwMode="auto">
          <a:xfrm>
            <a:off x="7507288" y="2779879"/>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MSN Money</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84" name="Rectangle 28" descr="70%"/>
          <p:cNvSpPr>
            <a:spLocks noChangeArrowheads="1"/>
          </p:cNvSpPr>
          <p:nvPr/>
        </p:nvSpPr>
        <p:spPr bwMode="auto">
          <a:xfrm>
            <a:off x="7507288" y="3586896"/>
            <a:ext cx="14017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Dow Jones</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185" name="Rectangle 28" descr="70%"/>
          <p:cNvSpPr>
            <a:spLocks noChangeArrowheads="1"/>
          </p:cNvSpPr>
          <p:nvPr/>
        </p:nvSpPr>
        <p:spPr bwMode="auto">
          <a:xfrm>
            <a:off x="7463261" y="2480635"/>
            <a:ext cx="134112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Yahoo Finance</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pic>
        <p:nvPicPr>
          <p:cNvPr id="518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4452" y="487766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988" y="268984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3" name="TextBox 97"/>
          <p:cNvSpPr txBox="1">
            <a:spLocks noChangeArrowheads="1"/>
          </p:cNvSpPr>
          <p:nvPr/>
        </p:nvSpPr>
        <p:spPr bwMode="auto">
          <a:xfrm>
            <a:off x="2448305" y="1392467"/>
            <a:ext cx="4221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sng"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Top 5 Rank by Internet Genre: August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Total Audience</a:t>
            </a:r>
          </a:p>
        </p:txBody>
      </p:sp>
      <p:pic>
        <p:nvPicPr>
          <p:cNvPr id="519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1752" y="517978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6"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295813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9" name="Rectangle 28" descr="70%"/>
          <p:cNvSpPr>
            <a:spLocks noChangeArrowheads="1"/>
          </p:cNvSpPr>
          <p:nvPr/>
        </p:nvSpPr>
        <p:spPr bwMode="auto">
          <a:xfrm>
            <a:off x="2033396" y="3342360"/>
            <a:ext cx="18288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Online Buddies</a:t>
            </a:r>
          </a:p>
        </p:txBody>
      </p:sp>
      <p:sp>
        <p:nvSpPr>
          <p:cNvPr id="5201" name="Rectangle 28" descr="70%"/>
          <p:cNvSpPr>
            <a:spLocks noChangeArrowheads="1"/>
          </p:cNvSpPr>
          <p:nvPr/>
        </p:nvSpPr>
        <p:spPr bwMode="auto">
          <a:xfrm>
            <a:off x="5829409" y="5407272"/>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Bon </a:t>
            </a: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Appetit</a:t>
            </a:r>
            <a:endPar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5202" name="Rectangle 28" descr="70%"/>
          <p:cNvSpPr>
            <a:spLocks noChangeArrowheads="1"/>
          </p:cNvSpPr>
          <p:nvPr/>
        </p:nvSpPr>
        <p:spPr bwMode="auto">
          <a:xfrm>
            <a:off x="5829409" y="5701599"/>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CafeMedia</a:t>
            </a: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 Food</a:t>
            </a:r>
          </a:p>
        </p:txBody>
      </p:sp>
      <p:pic>
        <p:nvPicPr>
          <p:cNvPr id="520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187" y="298829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187" y="353439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0"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6229" y="457501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1"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2864" y="4548807"/>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5279" y="456436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6925" y="237756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324887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8988" y="351715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2731" y="296361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8850" y="299760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0039" y="270977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7814" y="300085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7976" y="239748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7814" y="329213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 Placeholder 3"/>
          <p:cNvSpPr>
            <a:spLocks noGrp="1"/>
          </p:cNvSpPr>
          <p:nvPr>
            <p:ph type="body" sz="quarter" idx="14"/>
          </p:nvPr>
        </p:nvSpPr>
        <p:spPr>
          <a:xfrm>
            <a:off x="321734" y="6447372"/>
            <a:ext cx="7088716" cy="374780"/>
          </a:xfrm>
        </p:spPr>
        <p:txBody>
          <a:bodyPr/>
          <a:lstStyle/>
          <a:p>
            <a:r>
              <a:rPr lang="en-US" altLang="en-US" sz="800" dirty="0">
                <a:latin typeface="Trebuchet MS" panose="020B0603020202020204" pitchFamily="34" charset="0"/>
              </a:rPr>
              <a:t>Source: VAB analysis </a:t>
            </a:r>
            <a:r>
              <a:rPr lang="it-IT" altLang="en-US" sz="800" dirty="0">
                <a:latin typeface="Trebuchet MS" panose="020B0603020202020204" pitchFamily="34" charset="0"/>
              </a:rPr>
              <a:t>of Media Metrix multi-platform comScore data</a:t>
            </a:r>
            <a:r>
              <a:rPr lang="en-US" altLang="en-US" sz="800" dirty="0">
                <a:latin typeface="Trebuchet MS" panose="020B0603020202020204" pitchFamily="34" charset="0"/>
              </a:rPr>
              <a:t>, August 2017 (Ranking based on “Total Minutes Viewed”), P2+ (desktop/laptop) / P18+ (mobile)</a:t>
            </a:r>
          </a:p>
        </p:txBody>
      </p:sp>
      <p:sp>
        <p:nvSpPr>
          <p:cNvPr id="94" name="Rectangle 28" descr="70%"/>
          <p:cNvSpPr>
            <a:spLocks noChangeArrowheads="1"/>
          </p:cNvSpPr>
          <p:nvPr/>
        </p:nvSpPr>
        <p:spPr bwMode="auto">
          <a:xfrm>
            <a:off x="7523920" y="4587925"/>
            <a:ext cx="1676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Roblox</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pic>
        <p:nvPicPr>
          <p:cNvPr id="91"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8896" y="546687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5743" y="331379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187" y="326134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187" y="271524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2006" y="483404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8523" y="358321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2006" y="513300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2" descr="ESP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16" y="2481933"/>
            <a:ext cx="732979" cy="21549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http://4.bp.blogspot.com/-d7t5Agtn_hM/T-D4Z_qmMJI/AAAAAAAAHVQ/CkXxBJBvG3M/s500/NBC+Sports+logo+horizont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097" y="2817493"/>
            <a:ext cx="983565" cy="15737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Two Radicals Appear On Bleacher Report Highl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097" y="3569319"/>
            <a:ext cx="666183" cy="21196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https://i2.wp.com/www.editingco.com/wp-content/uploads/2016/08/CBS-Sports-Logo-EPS-vector-image.png?fit=300%2C20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828" b="31890"/>
          <a:stretch/>
        </p:blipFill>
        <p:spPr bwMode="auto">
          <a:xfrm>
            <a:off x="699671" y="3313793"/>
            <a:ext cx="927248" cy="20574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8" descr="http://www.stickpng.com/assets/images/5842aa0ca6515b1e0ad75b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5509" y="2421725"/>
            <a:ext cx="839149" cy="25552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0" descr="Nbcunivers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9422" y="2744940"/>
            <a:ext cx="1322909" cy="14961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4" descr="File:ABC 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00" y="3548200"/>
            <a:ext cx="334268" cy="33426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8" descr="https://1zsel1aikgw52moc2iv0mm13-wpengine.netdna-ssl.com/wp-content/uploads/2017/12/abcnew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3559" y="2396400"/>
            <a:ext cx="764274" cy="30571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0" descr="http://1000logos.net/wp-content/uploads/2016/11/CNN-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0079" y="2699527"/>
            <a:ext cx="627409" cy="31370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32" descr="Image result for fox news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2439" y="2973888"/>
            <a:ext cx="800594" cy="40029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34" descr="Image result for nbc new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16267" y="3403924"/>
            <a:ext cx="905670" cy="13485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0" descr="Image result for cbs news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43563" y="3660491"/>
            <a:ext cx="915949" cy="12331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4" descr="CNBC logo, horizonta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71987" y="3365283"/>
            <a:ext cx="1103784" cy="17345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8" descr="File:Hgtv-logo-with-r.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3273" y="4531675"/>
            <a:ext cx="610583" cy="31801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50" descr="File:The Weather Channel logo 2005-present.sv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8233" y="4543298"/>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8" descr="http://www.stickpng.com/assets/images/5842aa0ca6515b1e0ad75b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0666" y="4622064"/>
            <a:ext cx="839149" cy="25552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0" descr="Nbcunivers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4579" y="4945279"/>
            <a:ext cx="1322909" cy="14961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4" descr="File:ABC 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4731" y="5478872"/>
            <a:ext cx="278701" cy="27870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52" descr="File:GSN logo.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21785" y="5185880"/>
            <a:ext cx="264497" cy="24526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54" descr="https://vignette.wikia.nocookie.net/logopedia/images/1/1f/2000px-Food_Network.svg.png/revision/latest?cb=20130111035027&amp;format=origina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66731" y="4535810"/>
            <a:ext cx="417821" cy="41991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descr="Image result for disney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10544" y="4816864"/>
            <a:ext cx="909374" cy="386392"/>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s://vignette.wikia.nocookie.net/freshbeatbandofspies/images/c/c0/Nickelodeon.png/revision/latest?cb=20150913233833"/>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534881" y="5183924"/>
            <a:ext cx="1358280" cy="234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lb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02414" y="3007697"/>
            <a:ext cx="501959" cy="2727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go tv"/>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140641" y="2949835"/>
            <a:ext cx="352298" cy="363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irect tv transparent"/>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3637341" y="3004945"/>
            <a:ext cx="816882" cy="2321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vh1 logo transparen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50320" y="3290023"/>
            <a:ext cx="581038" cy="2295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loomberg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09523" y="3066535"/>
            <a:ext cx="1153062" cy="213893"/>
          </a:xfrm>
          <a:prstGeom prst="rect">
            <a:avLst/>
          </a:prstGeom>
          <a:noFill/>
          <a:extLst>
            <a:ext uri="{909E8E84-426E-40DD-AFC4-6F175D3DCCD1}">
              <a14:hiddenFill xmlns:a14="http://schemas.microsoft.com/office/drawing/2010/main">
                <a:solidFill>
                  <a:srgbClr val="FFFFFF"/>
                </a:solidFill>
              </a14:hiddenFill>
            </a:ext>
          </a:extLst>
        </p:spPr>
      </p:pic>
      <p:sp>
        <p:nvSpPr>
          <p:cNvPr id="95" name="Text Placeholder 3">
            <a:extLst>
              <a:ext uri="{FF2B5EF4-FFF2-40B4-BE49-F238E27FC236}">
                <a16:creationId xmlns:a16="http://schemas.microsoft.com/office/drawing/2014/main" id="{A20EECF7-7B9B-4BC7-A5EE-10C9869DD2B4}"/>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646766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5"/>
          <p:cNvSpPr>
            <a:spLocks noChangeArrowheads="1"/>
          </p:cNvSpPr>
          <p:nvPr/>
        </p:nvSpPr>
        <p:spPr bwMode="auto">
          <a:xfrm>
            <a:off x="228600" y="2025363"/>
            <a:ext cx="1127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Sports </a:t>
            </a:r>
          </a:p>
        </p:txBody>
      </p:sp>
      <p:sp>
        <p:nvSpPr>
          <p:cNvPr id="11272" name="Rectangle 28" descr="70%"/>
          <p:cNvSpPr>
            <a:spLocks noChangeArrowheads="1"/>
          </p:cNvSpPr>
          <p:nvPr/>
        </p:nvSpPr>
        <p:spPr bwMode="auto">
          <a:xfrm>
            <a:off x="1874157" y="2496001"/>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Resignation Media</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273" name="Rectangle 28" descr="70%"/>
          <p:cNvSpPr>
            <a:spLocks noChangeArrowheads="1"/>
          </p:cNvSpPr>
          <p:nvPr/>
        </p:nvSpPr>
        <p:spPr bwMode="auto">
          <a:xfrm>
            <a:off x="1874157" y="2809248"/>
            <a:ext cx="1524000"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9GAG</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23" name="Rectangle 28" descr="70%"/>
          <p:cNvSpPr>
            <a:spLocks noChangeArrowheads="1"/>
          </p:cNvSpPr>
          <p:nvPr/>
        </p:nvSpPr>
        <p:spPr bwMode="auto">
          <a:xfrm>
            <a:off x="3581400" y="3596988"/>
            <a:ext cx="1295400" cy="303213"/>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Arial" charset="0"/>
              </a:rPr>
              <a:t>HBO Now</a:t>
            </a:r>
            <a:endPar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11281" name="Rectangle 28" descr="70%"/>
          <p:cNvSpPr>
            <a:spLocks noChangeArrowheads="1"/>
          </p:cNvSpPr>
          <p:nvPr/>
        </p:nvSpPr>
        <p:spPr bwMode="auto">
          <a:xfrm>
            <a:off x="5829753" y="2462115"/>
            <a:ext cx="1219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Buzzfeed</a:t>
            </a:r>
          </a:p>
        </p:txBody>
      </p:sp>
      <p:sp>
        <p:nvSpPr>
          <p:cNvPr id="35" name="Rectangle 28" descr="70%"/>
          <p:cNvSpPr>
            <a:spLocks noChangeArrowheads="1"/>
          </p:cNvSpPr>
          <p:nvPr/>
        </p:nvSpPr>
        <p:spPr bwMode="auto">
          <a:xfrm>
            <a:off x="355374" y="5737194"/>
            <a:ext cx="1463675" cy="190500"/>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rgbClr val="000000"/>
                </a:solidFill>
                <a:effectLst/>
                <a:uLnTx/>
                <a:uFillTx/>
                <a:latin typeface="Trebuchet MS" panose="020B0603020202020204" pitchFamily="34" charset="0"/>
                <a:ea typeface="+mn-ea"/>
                <a:cs typeface="Arial" charset="0"/>
              </a:rPr>
              <a:t>Talemetry</a:t>
            </a:r>
            <a:endPar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Arial" charset="0"/>
            </a:endParaRPr>
          </a:p>
        </p:txBody>
      </p:sp>
      <p:sp>
        <p:nvSpPr>
          <p:cNvPr id="11289" name="Rectangle 28" descr="70%"/>
          <p:cNvSpPr>
            <a:spLocks noChangeArrowheads="1"/>
          </p:cNvSpPr>
          <p:nvPr/>
        </p:nvSpPr>
        <p:spPr bwMode="auto">
          <a:xfrm>
            <a:off x="355374" y="5477606"/>
            <a:ext cx="14636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CafeMedia</a:t>
            </a: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 Home</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293" name="Rectangle 28" descr="70%"/>
          <p:cNvSpPr>
            <a:spLocks noChangeArrowheads="1"/>
          </p:cNvSpPr>
          <p:nvPr/>
        </p:nvSpPr>
        <p:spPr bwMode="auto">
          <a:xfrm>
            <a:off x="1867694" y="5221483"/>
            <a:ext cx="1524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WeatherBug</a:t>
            </a:r>
          </a:p>
        </p:txBody>
      </p:sp>
      <p:sp>
        <p:nvSpPr>
          <p:cNvPr id="11294" name="Rectangle 28" descr="70%"/>
          <p:cNvSpPr>
            <a:spLocks noChangeArrowheads="1"/>
          </p:cNvSpPr>
          <p:nvPr/>
        </p:nvSpPr>
        <p:spPr bwMode="auto">
          <a:xfrm>
            <a:off x="1867694" y="5506750"/>
            <a:ext cx="1828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MSN Weather</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295" name="Rectangle 28" descr="70%"/>
          <p:cNvSpPr>
            <a:spLocks noChangeArrowheads="1"/>
          </p:cNvSpPr>
          <p:nvPr/>
        </p:nvSpPr>
        <p:spPr bwMode="auto">
          <a:xfrm>
            <a:off x="1867694" y="5808887"/>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Yahoo Weather</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48" name="Rectangle 28" descr="70%"/>
          <p:cNvSpPr>
            <a:spLocks noChangeArrowheads="1"/>
          </p:cNvSpPr>
          <p:nvPr/>
        </p:nvSpPr>
        <p:spPr bwMode="auto">
          <a:xfrm>
            <a:off x="3581400" y="5808887"/>
            <a:ext cx="1752600" cy="174625"/>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Arial" charset="0"/>
              </a:rPr>
              <a:t>HBO Now</a:t>
            </a:r>
          </a:p>
        </p:txBody>
      </p:sp>
      <p:sp>
        <p:nvSpPr>
          <p:cNvPr id="11302" name="Rectangle 28" descr="70%"/>
          <p:cNvSpPr>
            <a:spLocks noChangeArrowheads="1"/>
          </p:cNvSpPr>
          <p:nvPr/>
        </p:nvSpPr>
        <p:spPr bwMode="auto">
          <a:xfrm>
            <a:off x="5803554" y="5462450"/>
            <a:ext cx="1371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Allrecipes</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03" name="Rectangle 28" descr="70%"/>
          <p:cNvSpPr>
            <a:spLocks noChangeArrowheads="1"/>
          </p:cNvSpPr>
          <p:nvPr/>
        </p:nvSpPr>
        <p:spPr bwMode="auto">
          <a:xfrm>
            <a:off x="5803554" y="4608433"/>
            <a:ext cx="1676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Bon </a:t>
            </a: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Appetit</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04" name="Rectangle 28" descr="70%"/>
          <p:cNvSpPr>
            <a:spLocks noChangeArrowheads="1"/>
          </p:cNvSpPr>
          <p:nvPr/>
        </p:nvSpPr>
        <p:spPr bwMode="auto">
          <a:xfrm>
            <a:off x="5803554" y="5183409"/>
            <a:ext cx="17526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CafeMedia</a:t>
            </a: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 Food</a:t>
            </a:r>
          </a:p>
        </p:txBody>
      </p:sp>
      <p:sp>
        <p:nvSpPr>
          <p:cNvPr id="11305" name="Rectangle 28" descr="70%"/>
          <p:cNvSpPr>
            <a:spLocks noChangeArrowheads="1"/>
          </p:cNvSpPr>
          <p:nvPr/>
        </p:nvSpPr>
        <p:spPr bwMode="auto">
          <a:xfrm>
            <a:off x="5803554" y="5808887"/>
            <a:ext cx="16764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Time </a:t>
            </a: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Inc</a:t>
            </a: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 Food</a:t>
            </a:r>
          </a:p>
        </p:txBody>
      </p:sp>
      <p:sp>
        <p:nvSpPr>
          <p:cNvPr id="55" name="Rectangle 28" descr="70%"/>
          <p:cNvSpPr>
            <a:spLocks noChangeArrowheads="1"/>
          </p:cNvSpPr>
          <p:nvPr/>
        </p:nvSpPr>
        <p:spPr bwMode="auto">
          <a:xfrm>
            <a:off x="7493206" y="4624895"/>
            <a:ext cx="1752600" cy="174625"/>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Roblox</a:t>
            </a:r>
          </a:p>
        </p:txBody>
      </p:sp>
      <p:sp>
        <p:nvSpPr>
          <p:cNvPr id="11308" name="Rectangle 28" descr="70%"/>
          <p:cNvSpPr>
            <a:spLocks noChangeArrowheads="1"/>
          </p:cNvSpPr>
          <p:nvPr/>
        </p:nvSpPr>
        <p:spPr bwMode="auto">
          <a:xfrm>
            <a:off x="7493206" y="5791424"/>
            <a:ext cx="19637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Totally </a:t>
            </a: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Kidz</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09" name="Rectangle 28" descr="70%"/>
          <p:cNvSpPr>
            <a:spLocks noChangeArrowheads="1"/>
          </p:cNvSpPr>
          <p:nvPr/>
        </p:nvSpPr>
        <p:spPr bwMode="auto">
          <a:xfrm>
            <a:off x="7493206" y="5500400"/>
            <a:ext cx="1752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PBS Kids</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10" name="Rectangle 15"/>
          <p:cNvSpPr>
            <a:spLocks noChangeArrowheads="1"/>
          </p:cNvSpPr>
          <p:nvPr/>
        </p:nvSpPr>
        <p:spPr bwMode="auto">
          <a:xfrm>
            <a:off x="244475" y="2115851"/>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Sports </a:t>
            </a:r>
          </a:p>
        </p:txBody>
      </p:sp>
      <p:sp>
        <p:nvSpPr>
          <p:cNvPr id="11311" name="Rectangle 15"/>
          <p:cNvSpPr>
            <a:spLocks noChangeArrowheads="1"/>
          </p:cNvSpPr>
          <p:nvPr/>
        </p:nvSpPr>
        <p:spPr bwMode="auto">
          <a:xfrm>
            <a:off x="1844675" y="2115851"/>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Comedy </a:t>
            </a:r>
          </a:p>
        </p:txBody>
      </p:sp>
      <p:sp>
        <p:nvSpPr>
          <p:cNvPr id="11312" name="Rectangle 15"/>
          <p:cNvSpPr>
            <a:spLocks noChangeArrowheads="1"/>
          </p:cNvSpPr>
          <p:nvPr/>
        </p:nvSpPr>
        <p:spPr bwMode="auto">
          <a:xfrm>
            <a:off x="3205163" y="2128551"/>
            <a:ext cx="2128837"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TV  Entertainment - Black</a:t>
            </a:r>
          </a:p>
        </p:txBody>
      </p:sp>
      <p:sp>
        <p:nvSpPr>
          <p:cNvPr id="11313" name="Rectangle 24"/>
          <p:cNvSpPr>
            <a:spLocks noChangeArrowheads="1"/>
          </p:cNvSpPr>
          <p:nvPr/>
        </p:nvSpPr>
        <p:spPr bwMode="auto">
          <a:xfrm>
            <a:off x="5634038" y="2120613"/>
            <a:ext cx="1249362" cy="2730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General News</a:t>
            </a:r>
          </a:p>
        </p:txBody>
      </p:sp>
      <p:sp>
        <p:nvSpPr>
          <p:cNvPr id="11314" name="Rectangle 15"/>
          <p:cNvSpPr>
            <a:spLocks noChangeArrowheads="1"/>
          </p:cNvSpPr>
          <p:nvPr/>
        </p:nvSpPr>
        <p:spPr bwMode="auto">
          <a:xfrm>
            <a:off x="228600" y="4244688"/>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Home</a:t>
            </a:r>
          </a:p>
        </p:txBody>
      </p:sp>
      <p:sp>
        <p:nvSpPr>
          <p:cNvPr id="11315" name="Rectangle 15"/>
          <p:cNvSpPr>
            <a:spLocks noChangeArrowheads="1"/>
          </p:cNvSpPr>
          <p:nvPr/>
        </p:nvSpPr>
        <p:spPr bwMode="auto">
          <a:xfrm>
            <a:off x="1844675" y="4244688"/>
            <a:ext cx="1127125"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Weather</a:t>
            </a:r>
          </a:p>
        </p:txBody>
      </p:sp>
      <p:sp>
        <p:nvSpPr>
          <p:cNvPr id="11316" name="Rectangle 15"/>
          <p:cNvSpPr>
            <a:spLocks noChangeArrowheads="1"/>
          </p:cNvSpPr>
          <p:nvPr/>
        </p:nvSpPr>
        <p:spPr bwMode="auto">
          <a:xfrm>
            <a:off x="3344863" y="4255801"/>
            <a:ext cx="1989137"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TV Entertainment</a:t>
            </a:r>
          </a:p>
        </p:txBody>
      </p:sp>
      <p:sp>
        <p:nvSpPr>
          <p:cNvPr id="11317" name="Rectangle 15"/>
          <p:cNvSpPr>
            <a:spLocks noChangeArrowheads="1"/>
          </p:cNvSpPr>
          <p:nvPr/>
        </p:nvSpPr>
        <p:spPr bwMode="auto">
          <a:xfrm>
            <a:off x="7315200" y="4244688"/>
            <a:ext cx="1524000"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Kids</a:t>
            </a:r>
          </a:p>
        </p:txBody>
      </p:sp>
      <p:sp>
        <p:nvSpPr>
          <p:cNvPr id="11318" name="Rectangle 24"/>
          <p:cNvSpPr>
            <a:spLocks noChangeArrowheads="1"/>
          </p:cNvSpPr>
          <p:nvPr/>
        </p:nvSpPr>
        <p:spPr bwMode="auto">
          <a:xfrm>
            <a:off x="5638800" y="4255801"/>
            <a:ext cx="1371600" cy="274637"/>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Food</a:t>
            </a:r>
          </a:p>
        </p:txBody>
      </p:sp>
      <p:pic>
        <p:nvPicPr>
          <p:cNvPr id="1132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2163" y="515750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22" name="Rectangle 15"/>
          <p:cNvSpPr>
            <a:spLocks noChangeArrowheads="1"/>
          </p:cNvSpPr>
          <p:nvPr/>
        </p:nvSpPr>
        <p:spPr bwMode="auto">
          <a:xfrm>
            <a:off x="7480300" y="2115851"/>
            <a:ext cx="976313" cy="285750"/>
          </a:xfrm>
          <a:prstGeom prst="rect">
            <a:avLst/>
          </a:prstGeom>
          <a:solidFill>
            <a:srgbClr val="002060"/>
          </a:solidFill>
          <a:ln w="9525">
            <a:solidFill>
              <a:srgbClr val="000000"/>
            </a:solidFill>
            <a:miter lim="800000"/>
            <a:headEnd/>
            <a:tailEnd/>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Arial" panose="020B0604020202020204" pitchFamily="34" charset="0"/>
              </a:rPr>
              <a:t>LGBTQ</a:t>
            </a:r>
          </a:p>
        </p:txBody>
      </p:sp>
      <p:sp>
        <p:nvSpPr>
          <p:cNvPr id="11323" name="Rectangle 28" descr="70%"/>
          <p:cNvSpPr>
            <a:spLocks noChangeArrowheads="1"/>
          </p:cNvSpPr>
          <p:nvPr/>
        </p:nvSpPr>
        <p:spPr bwMode="auto">
          <a:xfrm>
            <a:off x="7625263" y="3275829"/>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Queerty</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24" name="Rectangle 81" descr="70%"/>
          <p:cNvSpPr>
            <a:spLocks noChangeArrowheads="1"/>
          </p:cNvSpPr>
          <p:nvPr/>
        </p:nvSpPr>
        <p:spPr bwMode="auto">
          <a:xfrm>
            <a:off x="7625263" y="3005359"/>
            <a:ext cx="1524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Here Media</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pic>
        <p:nvPicPr>
          <p:cNvPr id="11329"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183" y="456377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0957" y="327733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2" name="TextBox 97"/>
          <p:cNvSpPr txBox="1">
            <a:spLocks noChangeArrowheads="1"/>
          </p:cNvSpPr>
          <p:nvPr/>
        </p:nvSpPr>
        <p:spPr bwMode="auto">
          <a:xfrm>
            <a:off x="2512180" y="1309401"/>
            <a:ext cx="4149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sng"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Top 5 Rank by Internet Genre: August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rPr>
              <a:t>A18-34</a:t>
            </a:r>
          </a:p>
        </p:txBody>
      </p:sp>
      <p:sp>
        <p:nvSpPr>
          <p:cNvPr id="11336" name="Rectangle 28" descr="70%"/>
          <p:cNvSpPr>
            <a:spLocks noChangeArrowheads="1"/>
          </p:cNvSpPr>
          <p:nvPr/>
        </p:nvSpPr>
        <p:spPr bwMode="auto">
          <a:xfrm>
            <a:off x="1874157" y="3666838"/>
            <a:ext cx="18288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EBaumsworld</a:t>
            </a:r>
            <a:endPar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38" name="Rectangle 28" descr="70%"/>
          <p:cNvSpPr>
            <a:spLocks noChangeArrowheads="1"/>
          </p:cNvSpPr>
          <p:nvPr/>
        </p:nvSpPr>
        <p:spPr bwMode="auto">
          <a:xfrm>
            <a:off x="7625263" y="2481457"/>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Adam4Adam</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sp>
        <p:nvSpPr>
          <p:cNvPr id="11339" name="Rectangle 28" descr="70%"/>
          <p:cNvSpPr>
            <a:spLocks noChangeArrowheads="1"/>
          </p:cNvSpPr>
          <p:nvPr/>
        </p:nvSpPr>
        <p:spPr bwMode="auto">
          <a:xfrm>
            <a:off x="7625263" y="3587660"/>
            <a:ext cx="13716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Totally LGBT</a:t>
            </a:r>
            <a:endParaRPr kumimoji="0" lang="en-US" altLang="en-US" sz="1000" b="0" i="1" u="sng"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pic>
        <p:nvPicPr>
          <p:cNvPr id="11355"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4606" y="482605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Placeholder 3"/>
          <p:cNvSpPr>
            <a:spLocks noGrp="1"/>
          </p:cNvSpPr>
          <p:nvPr>
            <p:ph type="body" sz="quarter" idx="14"/>
          </p:nvPr>
        </p:nvSpPr>
        <p:spPr>
          <a:xfrm>
            <a:off x="321734" y="6607176"/>
            <a:ext cx="7088716" cy="188006"/>
          </a:xfrm>
        </p:spPr>
        <p:txBody>
          <a:bodyPr/>
          <a:lstStyle/>
          <a:p>
            <a:r>
              <a:rPr lang="en-US" altLang="en-US" sz="800" dirty="0">
                <a:latin typeface="Trebuchet MS" panose="020B0603020202020204" pitchFamily="34" charset="0"/>
              </a:rPr>
              <a:t>Source: VAB analysis </a:t>
            </a:r>
            <a:r>
              <a:rPr lang="it-IT" altLang="en-US" sz="800" dirty="0">
                <a:latin typeface="Trebuchet MS" panose="020B0603020202020204" pitchFamily="34" charset="0"/>
              </a:rPr>
              <a:t>of Media Metrix multi-platform comScore data</a:t>
            </a:r>
            <a:r>
              <a:rPr lang="en-US" altLang="en-US" sz="800" dirty="0">
                <a:latin typeface="Trebuchet MS" panose="020B0603020202020204" pitchFamily="34" charset="0"/>
              </a:rPr>
              <a:t>, August 2017 (Ranking based on “Total Minutes Viewed”)</a:t>
            </a:r>
          </a:p>
        </p:txBody>
      </p:sp>
      <p:pic>
        <p:nvPicPr>
          <p:cNvPr id="94"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299850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333028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227" y="244066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6763" y="2703226"/>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6656" y="265662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268033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2956223"/>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354" y="2405684"/>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354" y="269460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3183" y="486611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304" y="3283571"/>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4327" y="323684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Rectangle 28" descr="70%"/>
          <p:cNvSpPr>
            <a:spLocks noChangeArrowheads="1"/>
          </p:cNvSpPr>
          <p:nvPr/>
        </p:nvSpPr>
        <p:spPr bwMode="auto">
          <a:xfrm>
            <a:off x="355374" y="5221483"/>
            <a:ext cx="1752600" cy="176213"/>
          </a:xfrm>
          <a:prstGeom prst="rect">
            <a:avLst/>
          </a:prstGeom>
          <a:no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Arial" charset="0"/>
              </a:rPr>
              <a:t>Houzz</a:t>
            </a:r>
            <a:endParaRPr kumimoji="0" lang="en-US" sz="1000" b="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p:txBody>
      </p:sp>
      <p:pic>
        <p:nvPicPr>
          <p:cNvPr id="1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999" y="4853280"/>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Rectangle 28" descr="70%"/>
          <p:cNvSpPr>
            <a:spLocks noChangeArrowheads="1"/>
          </p:cNvSpPr>
          <p:nvPr/>
        </p:nvSpPr>
        <p:spPr bwMode="auto">
          <a:xfrm>
            <a:off x="1867694" y="4963484"/>
            <a:ext cx="15240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AccuWeather</a:t>
            </a:r>
          </a:p>
        </p:txBody>
      </p:sp>
      <p:pic>
        <p:nvPicPr>
          <p:cNvPr id="11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4585659"/>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4606" y="514063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4">
            <a:extLst>
              <a:ext uri="{FF2B5EF4-FFF2-40B4-BE49-F238E27FC236}">
                <a16:creationId xmlns:a16="http://schemas.microsoft.com/office/drawing/2014/main" id="{ADE396CD-A037-4F33-86E3-0AFBC2DE7BD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307" y="358837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4">
            <a:extLst>
              <a:ext uri="{FF2B5EF4-FFF2-40B4-BE49-F238E27FC236}">
                <a16:creationId xmlns:a16="http://schemas.microsoft.com/office/drawing/2014/main" id="{4960DD0B-236C-449D-AF3A-8AEBBC07168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5883" y="5467942"/>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974" y="301515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28" descr="70%"/>
          <p:cNvSpPr>
            <a:spLocks noChangeArrowheads="1"/>
          </p:cNvSpPr>
          <p:nvPr/>
        </p:nvSpPr>
        <p:spPr bwMode="auto">
          <a:xfrm>
            <a:off x="1874157" y="3058372"/>
            <a:ext cx="18288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Arial" panose="020B0604020202020204" pitchFamily="34" charset="0"/>
              </a:rPr>
              <a:t>Electus</a:t>
            </a:r>
            <a:endPar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endParaRPr>
          </a:p>
        </p:txBody>
      </p:sp>
      <p:pic>
        <p:nvPicPr>
          <p:cNvPr id="11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6636" y="3504645"/>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Rectangle 28" descr="70%"/>
          <p:cNvSpPr>
            <a:spLocks noChangeArrowheads="1"/>
          </p:cNvSpPr>
          <p:nvPr/>
        </p:nvSpPr>
        <p:spPr bwMode="auto">
          <a:xfrm>
            <a:off x="355374" y="4649717"/>
            <a:ext cx="162401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Arial" panose="020B0604020202020204" pitchFamily="34" charset="0"/>
              </a:rPr>
              <a:t>Hearst</a:t>
            </a:r>
          </a:p>
        </p:txBody>
      </p:sp>
      <p:pic>
        <p:nvPicPr>
          <p:cNvPr id="121"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7654" y="4852558"/>
            <a:ext cx="30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descr="ESP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998" y="2438533"/>
            <a:ext cx="732979" cy="215494"/>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http://4.bp.blogspot.com/-d7t5Agtn_hM/T-D4Z_qmMJI/AAAAAAAAHVQ/CkXxBJBvG3M/s500/NBC+Sports+logo+horizont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179" y="2774093"/>
            <a:ext cx="983565" cy="15737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Two Radicals Appear On Bleacher Report Highl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366" y="3322993"/>
            <a:ext cx="666183" cy="211968"/>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Image result for mlb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496" y="2964297"/>
            <a:ext cx="501959" cy="27273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 descr="http://www.stickpng.com/assets/images/5895deb9cba9841eabab609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289" y="3542468"/>
            <a:ext cx="281204" cy="37020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http://malcolm816.com/wp-content/uploads/2017/08/comedy_central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2800" y="3274612"/>
            <a:ext cx="1100342" cy="31457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8" descr="Image result for vh1 logo 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0320" y="2467129"/>
            <a:ext cx="581038" cy="22951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0" descr="Nbcunivers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69422" y="2784099"/>
            <a:ext cx="1322909" cy="14961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4" descr="File:ABC 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2300" y="2973207"/>
            <a:ext cx="334268" cy="3342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tv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52300" y="3330787"/>
            <a:ext cx="420687" cy="32307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8" descr="https://1zsel1aikgw52moc2iv0mm13-wpengine.netdna-ssl.com/wp-content/uploads/2017/12/abcnew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8794" y="2940288"/>
            <a:ext cx="764274" cy="30571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30" descr="http://1000logos.net/wp-content/uploads/2016/11/CNN-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314" y="2646515"/>
            <a:ext cx="627409" cy="31370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34" descr="Image result for nbc new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16267" y="3590962"/>
            <a:ext cx="905670" cy="13485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0" descr="Image result for cbs news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43563" y="3326829"/>
            <a:ext cx="915949" cy="1233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Image result for logo tv"/>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92388" y="2665768"/>
            <a:ext cx="352298" cy="36316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8" descr="File:Hgtv-logo-with-r.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7828" y="4821723"/>
            <a:ext cx="610583" cy="31801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50" descr="File:The Weather Channel logo 2005-present.sv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50898" y="4541209"/>
            <a:ext cx="371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8" descr="http://www.stickpng.com/assets/images/5842aa0ca6515b1e0ad75b08.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16875" y="4885206"/>
            <a:ext cx="839149" cy="25552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0" descr="Nbcunivers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00788" y="4649621"/>
            <a:ext cx="1322909" cy="14961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4" descr="File:ABC 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66631" y="5475410"/>
            <a:ext cx="278701" cy="278701"/>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6" descr="Image result for turner logo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27044" y="5217448"/>
            <a:ext cx="1020914" cy="17917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54" descr="https://vignette.wikia.nocookie.net/logopedia/images/1/1f/2000px-Food_Network.svg.png/revision/latest?cb=20130111035027&amp;format=original"/>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888794" y="4822745"/>
            <a:ext cx="367707" cy="36954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descr="Image result for disney logo"/>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59744" y="4813402"/>
            <a:ext cx="909374" cy="38639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https://vignette.wikia.nocookie.net/freshbeatbandofspies/images/c/c0/Nickelodeon.png/revision/latest?cb=20150913233833"/>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534881" y="5180462"/>
            <a:ext cx="1358280" cy="234851"/>
          </a:xfrm>
          <a:prstGeom prst="rect">
            <a:avLst/>
          </a:prstGeom>
          <a:noFill/>
          <a:extLst>
            <a:ext uri="{909E8E84-426E-40DD-AFC4-6F175D3DCCD1}">
              <a14:hiddenFill xmlns:a14="http://schemas.microsoft.com/office/drawing/2010/main">
                <a:solidFill>
                  <a:srgbClr val="FFFFFF"/>
                </a:solidFill>
              </a14:hiddenFill>
            </a:ext>
          </a:extLst>
        </p:spPr>
      </p:pic>
      <p:sp>
        <p:nvSpPr>
          <p:cNvPr id="98" name="Title 1">
            <a:extLst>
              <a:ext uri="{FF2B5EF4-FFF2-40B4-BE49-F238E27FC236}">
                <a16:creationId xmlns:a16="http://schemas.microsoft.com/office/drawing/2014/main" id="{E80F8589-8092-42E3-98C6-324FB3B9959A}"/>
              </a:ext>
            </a:extLst>
          </p:cNvPr>
          <p:cNvSpPr>
            <a:spLocks noGrp="1"/>
          </p:cNvSpPr>
          <p:nvPr>
            <p:ph type="ctrTitle"/>
          </p:nvPr>
        </p:nvSpPr>
        <p:spPr>
          <a:xfrm>
            <a:off x="197111" y="393157"/>
            <a:ext cx="8686455" cy="993775"/>
          </a:xfrm>
        </p:spPr>
        <p:txBody>
          <a:bodyPr vert="horz" wrap="square" lIns="91440" tIns="45720" rIns="91440" bIns="45720" numCol="1" anchor="t" anchorCtr="0" compatLnSpc="1">
            <a:prstTxWarp prst="textNoShape">
              <a:avLst/>
            </a:prstTxWarp>
          </a:bodyPr>
          <a:lstStyle/>
          <a:p>
            <a:pPr algn="ctr" eaLnBrk="1" hangingPunct="1">
              <a:defRPr/>
            </a:pPr>
            <a:r>
              <a:rPr lang="en-US" altLang="en-US" sz="2400" dirty="0">
                <a:solidFill>
                  <a:schemeClr val="tx1"/>
                </a:solidFill>
                <a:latin typeface="Trebuchet MS" panose="020B0603020202020204" pitchFamily="34" charset="0"/>
                <a:ea typeface="Trebuchet MS" panose="020B0603020202020204" pitchFamily="34" charset="0"/>
                <a:cs typeface="Trebuchet MS" panose="020B0603020202020204" pitchFamily="34" charset="0"/>
              </a:rPr>
              <a:t>This Thirst For Online TV Content During The Summer Holds True For Millennials As Well</a:t>
            </a:r>
          </a:p>
        </p:txBody>
      </p:sp>
      <p:sp>
        <p:nvSpPr>
          <p:cNvPr id="91" name="Text Placeholder 3">
            <a:extLst>
              <a:ext uri="{FF2B5EF4-FFF2-40B4-BE49-F238E27FC236}">
                <a16:creationId xmlns:a16="http://schemas.microsoft.com/office/drawing/2014/main" id="{B54D149D-741A-4A42-9DFD-2DF4FDCFADD1}"/>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125482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solidFill>
                  <a:schemeClr val="tx1"/>
                </a:solidFill>
              </a:rPr>
              <a:t>During The Summer, The Combined Multi-Screen TV Audience Continues To Be Much Larger Than Popular Digital Platforms</a:t>
            </a:r>
          </a:p>
        </p:txBody>
      </p:sp>
      <p:sp>
        <p:nvSpPr>
          <p:cNvPr id="3" name="Text Placeholder 2">
            <a:extLst>
              <a:ext uri="{FF2B5EF4-FFF2-40B4-BE49-F238E27FC236}">
                <a16:creationId xmlns:a16="http://schemas.microsoft.com/office/drawing/2014/main" id="{B5021148-592C-4418-BDC9-905E9FCFEDBD}"/>
              </a:ext>
            </a:extLst>
          </p:cNvPr>
          <p:cNvSpPr>
            <a:spLocks noGrp="1"/>
          </p:cNvSpPr>
          <p:nvPr>
            <p:ph type="body" sz="quarter" idx="14"/>
          </p:nvPr>
        </p:nvSpPr>
        <p:spPr>
          <a:xfrm>
            <a:off x="198902" y="6238557"/>
            <a:ext cx="7191799" cy="539748"/>
          </a:xfrm>
        </p:spPr>
        <p:txBody>
          <a:bodyPr/>
          <a:lstStyle/>
          <a:p>
            <a:r>
              <a:rPr lang="en-US" sz="800" dirty="0"/>
              <a:t>Source: multi-screen TV data based on VAB Analysis of Nielsen </a:t>
            </a:r>
            <a:r>
              <a:rPr lang="en-US" sz="800" dirty="0" err="1"/>
              <a:t>Npower</a:t>
            </a:r>
            <a:r>
              <a:rPr lang="en-US" sz="800" dirty="0"/>
              <a:t> R+F Time Period Report, 2017, P18+, Live+7, includes all ad-supported TV viewing sources &amp; VAB analysis of comScore audience duplication, P18+, 2017 data (</a:t>
            </a:r>
            <a:r>
              <a:rPr lang="en-US" sz="800" dirty="0" err="1"/>
              <a:t>mediametrix</a:t>
            </a:r>
            <a:r>
              <a:rPr lang="en-US" sz="800" dirty="0"/>
              <a:t>, multiplatform).  Ad-Supported Television Brands represents all measured Ad-Supported Cable nets, Broadcast Television and MVPDs.  Digital platform data: comScore Media Trend, P18+, 2017 except for YouTube data which is based on VAB analysis of comScore Video Metrix, 2017, P18+.</a:t>
            </a:r>
          </a:p>
        </p:txBody>
      </p:sp>
      <p:graphicFrame>
        <p:nvGraphicFramePr>
          <p:cNvPr id="7" name="Chart 6"/>
          <p:cNvGraphicFramePr/>
          <p:nvPr>
            <p:extLst>
              <p:ext uri="{D42A27DB-BD31-4B8C-83A1-F6EECF244321}">
                <p14:modId xmlns:p14="http://schemas.microsoft.com/office/powerpoint/2010/main" val="1375048452"/>
              </p:ext>
            </p:extLst>
          </p:nvPr>
        </p:nvGraphicFramePr>
        <p:xfrm>
          <a:off x="198901" y="1629003"/>
          <a:ext cx="8805334" cy="438984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1276350" y="-1882348"/>
            <a:ext cx="8001000" cy="1200329"/>
          </a:xfrm>
          <a:prstGeom prst="rect">
            <a:avLst/>
          </a:prstGeom>
        </p:spPr>
        <p:txBody>
          <a:bodyPr wrap="square">
            <a:spAutoFit/>
          </a:bodyPr>
          <a:lstStyle/>
          <a:p>
            <a:r>
              <a:rPr lang="en-US" dirty="0"/>
              <a:t>Source: Nielsen </a:t>
            </a:r>
            <a:r>
              <a:rPr lang="en-US" dirty="0" err="1"/>
              <a:t>Npower</a:t>
            </a:r>
            <a:r>
              <a:rPr lang="en-US" dirty="0"/>
              <a:t> Live+7 August 2017, P18+, VAB analysis of comScore duplicated 2017 data (</a:t>
            </a:r>
            <a:r>
              <a:rPr lang="en-US" dirty="0" err="1"/>
              <a:t>mediametrix</a:t>
            </a:r>
            <a:r>
              <a:rPr lang="en-US" dirty="0"/>
              <a:t>, multiplatform).  Ad-Supported Television Brands represents all measured Ad-Supported Cable nets, Broadcast Television and MVPDs.</a:t>
            </a:r>
          </a:p>
        </p:txBody>
      </p:sp>
      <p:sp>
        <p:nvSpPr>
          <p:cNvPr id="4" name="TextBox 3">
            <a:extLst>
              <a:ext uri="{FF2B5EF4-FFF2-40B4-BE49-F238E27FC236}">
                <a16:creationId xmlns:a16="http://schemas.microsoft.com/office/drawing/2014/main" id="{C69A90DF-1069-40E7-B3D9-40CA97B92985}"/>
              </a:ext>
            </a:extLst>
          </p:cNvPr>
          <p:cNvSpPr txBox="1"/>
          <p:nvPr/>
        </p:nvSpPr>
        <p:spPr>
          <a:xfrm rot="16200000">
            <a:off x="-511240" y="4051891"/>
            <a:ext cx="2392492"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9" name="TextBox 8">
            <a:extLst>
              <a:ext uri="{FF2B5EF4-FFF2-40B4-BE49-F238E27FC236}">
                <a16:creationId xmlns:a16="http://schemas.microsoft.com/office/drawing/2014/main" id="{6F495276-0D26-4D4A-B961-A3CCD21D205F}"/>
              </a:ext>
            </a:extLst>
          </p:cNvPr>
          <p:cNvSpPr txBox="1"/>
          <p:nvPr/>
        </p:nvSpPr>
        <p:spPr>
          <a:xfrm rot="16200000">
            <a:off x="1629762" y="3991220"/>
            <a:ext cx="2392492"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10" name="TextBox 9">
            <a:extLst>
              <a:ext uri="{FF2B5EF4-FFF2-40B4-BE49-F238E27FC236}">
                <a16:creationId xmlns:a16="http://schemas.microsoft.com/office/drawing/2014/main" id="{8255B2E3-B11D-4E35-BEC7-DE10485FF0BC}"/>
              </a:ext>
            </a:extLst>
          </p:cNvPr>
          <p:cNvSpPr txBox="1"/>
          <p:nvPr/>
        </p:nvSpPr>
        <p:spPr>
          <a:xfrm rot="16200000">
            <a:off x="3760409" y="3982349"/>
            <a:ext cx="2392492"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11" name="TextBox 10">
            <a:extLst>
              <a:ext uri="{FF2B5EF4-FFF2-40B4-BE49-F238E27FC236}">
                <a16:creationId xmlns:a16="http://schemas.microsoft.com/office/drawing/2014/main" id="{FD012095-8D14-4870-8061-99BF46CB26DA}"/>
              </a:ext>
            </a:extLst>
          </p:cNvPr>
          <p:cNvSpPr txBox="1"/>
          <p:nvPr/>
        </p:nvSpPr>
        <p:spPr>
          <a:xfrm rot="16200000">
            <a:off x="5761594" y="3844003"/>
            <a:ext cx="2669174"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12" name="TextBox 11">
            <a:extLst>
              <a:ext uri="{FF2B5EF4-FFF2-40B4-BE49-F238E27FC236}">
                <a16:creationId xmlns:a16="http://schemas.microsoft.com/office/drawing/2014/main" id="{C3B3A251-988A-49BC-A32A-D2A1BFEF50A4}"/>
              </a:ext>
            </a:extLst>
          </p:cNvPr>
          <p:cNvSpPr txBox="1"/>
          <p:nvPr/>
        </p:nvSpPr>
        <p:spPr>
          <a:xfrm>
            <a:off x="277046" y="1267412"/>
            <a:ext cx="8729408" cy="523220"/>
          </a:xfrm>
          <a:prstGeom prst="rect">
            <a:avLst/>
          </a:prstGeom>
          <a:noFill/>
        </p:spPr>
        <p:txBody>
          <a:bodyPr wrap="square" rtlCol="0">
            <a:spAutoFit/>
          </a:bodyPr>
          <a:lstStyle/>
          <a:p>
            <a:pPr algn="ctr"/>
            <a:r>
              <a:rPr lang="en-US" sz="1400" dirty="0"/>
              <a:t>On average, in </a:t>
            </a:r>
            <a:r>
              <a:rPr lang="en-US" sz="1400" i="1" dirty="0"/>
              <a:t>any given minute</a:t>
            </a:r>
            <a:r>
              <a:rPr lang="en-US" sz="1400" dirty="0"/>
              <a:t>, the ad-supported multi-screen TV P18+ audience is:</a:t>
            </a:r>
          </a:p>
          <a:p>
            <a:pPr algn="ctr"/>
            <a:r>
              <a:rPr lang="en-US" sz="1400" b="1" i="1" u="sng" dirty="0"/>
              <a:t>12x</a:t>
            </a:r>
            <a:r>
              <a:rPr lang="en-US" sz="1400" dirty="0"/>
              <a:t> larger than Facebook &amp; </a:t>
            </a:r>
            <a:r>
              <a:rPr lang="en-US" sz="1400" b="1" i="1" u="sng" dirty="0"/>
              <a:t>8x</a:t>
            </a:r>
            <a:r>
              <a:rPr lang="en-US" sz="1400" dirty="0"/>
              <a:t> larger than YouTube </a:t>
            </a:r>
          </a:p>
        </p:txBody>
      </p:sp>
    </p:spTree>
    <p:extLst>
      <p:ext uri="{BB962C8B-B14F-4D97-AF65-F5344CB8AC3E}">
        <p14:creationId xmlns:p14="http://schemas.microsoft.com/office/powerpoint/2010/main" val="2656635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021148-592C-4418-BDC9-905E9FCFEDBD}"/>
              </a:ext>
            </a:extLst>
          </p:cNvPr>
          <p:cNvSpPr>
            <a:spLocks noGrp="1"/>
          </p:cNvSpPr>
          <p:nvPr>
            <p:ph type="body" sz="quarter" idx="14"/>
          </p:nvPr>
        </p:nvSpPr>
        <p:spPr>
          <a:xfrm>
            <a:off x="198902" y="6251256"/>
            <a:ext cx="7317634" cy="543827"/>
          </a:xfrm>
        </p:spPr>
        <p:txBody>
          <a:bodyPr/>
          <a:lstStyle/>
          <a:p>
            <a:r>
              <a:rPr lang="en-US" sz="800" dirty="0"/>
              <a:t>Source: multi-screen TV data based on VAB Analysis of Nielsen </a:t>
            </a:r>
            <a:r>
              <a:rPr lang="en-US" sz="800" dirty="0" err="1"/>
              <a:t>Npower</a:t>
            </a:r>
            <a:r>
              <a:rPr lang="en-US" sz="800" dirty="0"/>
              <a:t> R+F Time Period Report, 2017, P18-34, Live+7, includes all ad-supported TV viewing sources &amp; VAB analysis of comScore audience duplication, P18-34, 2017 data (</a:t>
            </a:r>
            <a:r>
              <a:rPr lang="en-US" sz="800" dirty="0" err="1"/>
              <a:t>mediametrix</a:t>
            </a:r>
            <a:r>
              <a:rPr lang="en-US" sz="800" dirty="0"/>
              <a:t>, multiplatform).  Ad-Supported Television Brands represents all measured Ad-Supported Cable nets, Broadcast Television and MVPDs.  Digital platform data: comScore Media Trend, P18-34, 2017 except for YouTube data which is based on VAB analysis of comScore Video Metrix, 2017, P18-34.</a:t>
            </a:r>
          </a:p>
        </p:txBody>
      </p:sp>
      <p:graphicFrame>
        <p:nvGraphicFramePr>
          <p:cNvPr id="7" name="Chart 6"/>
          <p:cNvGraphicFramePr/>
          <p:nvPr>
            <p:extLst>
              <p:ext uri="{D42A27DB-BD31-4B8C-83A1-F6EECF244321}">
                <p14:modId xmlns:p14="http://schemas.microsoft.com/office/powerpoint/2010/main" val="1529105546"/>
              </p:ext>
            </p:extLst>
          </p:nvPr>
        </p:nvGraphicFramePr>
        <p:xfrm>
          <a:off x="198901" y="1673388"/>
          <a:ext cx="8805334" cy="43898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875CF9F-2CFF-4E2E-BB7A-AD0339AF7C0E}"/>
              </a:ext>
            </a:extLst>
          </p:cNvPr>
          <p:cNvSpPr txBox="1"/>
          <p:nvPr/>
        </p:nvSpPr>
        <p:spPr>
          <a:xfrm rot="16200000">
            <a:off x="-502362" y="4034130"/>
            <a:ext cx="2392492"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6" name="TextBox 5">
            <a:extLst>
              <a:ext uri="{FF2B5EF4-FFF2-40B4-BE49-F238E27FC236}">
                <a16:creationId xmlns:a16="http://schemas.microsoft.com/office/drawing/2014/main" id="{5D822AE0-5C43-43DE-886F-747AED5D5E8D}"/>
              </a:ext>
            </a:extLst>
          </p:cNvPr>
          <p:cNvSpPr txBox="1"/>
          <p:nvPr/>
        </p:nvSpPr>
        <p:spPr>
          <a:xfrm rot="16200000">
            <a:off x="1579457" y="3949794"/>
            <a:ext cx="2490145"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9" name="TextBox 8">
            <a:extLst>
              <a:ext uri="{FF2B5EF4-FFF2-40B4-BE49-F238E27FC236}">
                <a16:creationId xmlns:a16="http://schemas.microsoft.com/office/drawing/2014/main" id="{8FDD137C-3497-48F0-A3FD-C569A21A3206}"/>
              </a:ext>
            </a:extLst>
          </p:cNvPr>
          <p:cNvSpPr txBox="1"/>
          <p:nvPr/>
        </p:nvSpPr>
        <p:spPr>
          <a:xfrm rot="16200000">
            <a:off x="3767808" y="4034131"/>
            <a:ext cx="2392492"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10" name="TextBox 9">
            <a:extLst>
              <a:ext uri="{FF2B5EF4-FFF2-40B4-BE49-F238E27FC236}">
                <a16:creationId xmlns:a16="http://schemas.microsoft.com/office/drawing/2014/main" id="{66C2998B-015A-491C-A2DC-3E93E279C6FA}"/>
              </a:ext>
            </a:extLst>
          </p:cNvPr>
          <p:cNvSpPr txBox="1"/>
          <p:nvPr/>
        </p:nvSpPr>
        <p:spPr>
          <a:xfrm rot="16200000">
            <a:off x="5680958" y="3825507"/>
            <a:ext cx="2809742" cy="307777"/>
          </a:xfrm>
          <a:prstGeom prst="rect">
            <a:avLst/>
          </a:prstGeom>
          <a:noFill/>
        </p:spPr>
        <p:txBody>
          <a:bodyPr wrap="square" rtlCol="0">
            <a:spAutoFit/>
          </a:bodyPr>
          <a:lstStyle/>
          <a:p>
            <a:pPr algn="ctr"/>
            <a:r>
              <a:rPr lang="en-US" sz="1400" dirty="0">
                <a:solidFill>
                  <a:schemeClr val="bg1"/>
                </a:solidFill>
              </a:rPr>
              <a:t>Multiscreen </a:t>
            </a:r>
            <a:r>
              <a:rPr lang="en-US" sz="1200" dirty="0">
                <a:solidFill>
                  <a:schemeClr val="bg1"/>
                </a:solidFill>
              </a:rPr>
              <a:t>(TV + online)</a:t>
            </a:r>
            <a:endParaRPr lang="en-US" sz="1400" dirty="0">
              <a:solidFill>
                <a:schemeClr val="bg1"/>
              </a:solidFill>
            </a:endParaRPr>
          </a:p>
        </p:txBody>
      </p:sp>
      <p:sp>
        <p:nvSpPr>
          <p:cNvPr id="11" name="Title 1">
            <a:extLst>
              <a:ext uri="{FF2B5EF4-FFF2-40B4-BE49-F238E27FC236}">
                <a16:creationId xmlns:a16="http://schemas.microsoft.com/office/drawing/2014/main" id="{F134EE94-3629-40F5-A6FB-550C8545CC95}"/>
              </a:ext>
            </a:extLst>
          </p:cNvPr>
          <p:cNvSpPr>
            <a:spLocks noGrp="1"/>
          </p:cNvSpPr>
          <p:nvPr>
            <p:ph type="ctrTitle"/>
          </p:nvPr>
        </p:nvSpPr>
        <p:spPr>
          <a:xfrm>
            <a:off x="161636" y="386244"/>
            <a:ext cx="8805334" cy="882588"/>
          </a:xfrm>
        </p:spPr>
        <p:txBody>
          <a:bodyPr/>
          <a:lstStyle/>
          <a:p>
            <a:r>
              <a:rPr lang="en-US" dirty="0">
                <a:solidFill>
                  <a:schemeClr val="tx1"/>
                </a:solidFill>
              </a:rPr>
              <a:t>Against Millennials, The Multi-Screen TV Audience Is Also Much Larger Than Popular Digital Platforms During The Summer </a:t>
            </a:r>
          </a:p>
        </p:txBody>
      </p:sp>
      <p:sp>
        <p:nvSpPr>
          <p:cNvPr id="12" name="TextBox 11">
            <a:extLst>
              <a:ext uri="{FF2B5EF4-FFF2-40B4-BE49-F238E27FC236}">
                <a16:creationId xmlns:a16="http://schemas.microsoft.com/office/drawing/2014/main" id="{F9FC7BD4-68EC-431F-A3C4-B0C6BBA01E09}"/>
              </a:ext>
            </a:extLst>
          </p:cNvPr>
          <p:cNvSpPr txBox="1"/>
          <p:nvPr/>
        </p:nvSpPr>
        <p:spPr>
          <a:xfrm>
            <a:off x="277046" y="1267412"/>
            <a:ext cx="8729408" cy="523220"/>
          </a:xfrm>
          <a:prstGeom prst="rect">
            <a:avLst/>
          </a:prstGeom>
          <a:noFill/>
        </p:spPr>
        <p:txBody>
          <a:bodyPr wrap="square" rtlCol="0">
            <a:spAutoFit/>
          </a:bodyPr>
          <a:lstStyle/>
          <a:p>
            <a:pPr algn="ctr"/>
            <a:r>
              <a:rPr lang="en-US" sz="1400" dirty="0"/>
              <a:t>On average, in </a:t>
            </a:r>
            <a:r>
              <a:rPr lang="en-US" sz="1400" i="1" dirty="0"/>
              <a:t>any given minute</a:t>
            </a:r>
            <a:r>
              <a:rPr lang="en-US" sz="1400" dirty="0"/>
              <a:t>, the ad-supported multi-screen TV P18-34 audience is:</a:t>
            </a:r>
          </a:p>
          <a:p>
            <a:pPr algn="ctr"/>
            <a:r>
              <a:rPr lang="en-US" sz="1400" b="1" i="1" u="sng" dirty="0"/>
              <a:t>6x</a:t>
            </a:r>
            <a:r>
              <a:rPr lang="en-US" sz="1400" dirty="0"/>
              <a:t> larger than Facebook &amp; over </a:t>
            </a:r>
            <a:r>
              <a:rPr lang="en-US" sz="1400" b="1" i="1" u="sng" dirty="0"/>
              <a:t>2x</a:t>
            </a:r>
            <a:r>
              <a:rPr lang="en-US" sz="1400" dirty="0"/>
              <a:t> larger than YouTube </a:t>
            </a:r>
          </a:p>
        </p:txBody>
      </p:sp>
    </p:spTree>
    <p:extLst>
      <p:ext uri="{BB962C8B-B14F-4D97-AF65-F5344CB8AC3E}">
        <p14:creationId xmlns:p14="http://schemas.microsoft.com/office/powerpoint/2010/main" val="680749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8995A629-2332-4CFB-AF6F-6EDE686A23A3}"/>
              </a:ext>
            </a:extLst>
          </p:cNvPr>
          <p:cNvSpPr>
            <a:spLocks noGrp="1"/>
          </p:cNvSpPr>
          <p:nvPr>
            <p:ph type="ctrTitle"/>
          </p:nvPr>
        </p:nvSpPr>
        <p:spPr>
          <a:xfrm>
            <a:off x="2752076" y="5002207"/>
            <a:ext cx="5814874" cy="1517126"/>
          </a:xfrm>
        </p:spPr>
        <p:txBody>
          <a:bodyPr/>
          <a:lstStyle/>
          <a:p>
            <a:pPr algn="l">
              <a:lnSpc>
                <a:spcPts val="3800"/>
              </a:lnSpc>
            </a:pPr>
            <a:r>
              <a:rPr lang="en-US" sz="3600" b="1" dirty="0">
                <a:solidFill>
                  <a:schemeClr val="tx1"/>
                </a:solidFill>
                <a:latin typeface="+mj-lt"/>
                <a:cs typeface="+mj-cs"/>
              </a:rPr>
              <a:t>The Summer Social Scene:</a:t>
            </a:r>
            <a:br>
              <a:rPr lang="en-US" sz="3600" b="1" dirty="0">
                <a:solidFill>
                  <a:schemeClr val="tx1"/>
                </a:solidFill>
                <a:latin typeface="+mj-lt"/>
                <a:cs typeface="+mj-cs"/>
              </a:rPr>
            </a:br>
            <a:r>
              <a:rPr lang="en-US" sz="2800" b="1" dirty="0">
                <a:solidFill>
                  <a:schemeClr val="tx1"/>
                </a:solidFill>
                <a:latin typeface="+mj-lt"/>
                <a:cs typeface="+mj-cs"/>
              </a:rPr>
              <a:t>Examining TV’s Popularity In Online Conversations</a:t>
            </a:r>
          </a:p>
        </p:txBody>
      </p:sp>
    </p:spTree>
    <p:extLst>
      <p:ext uri="{BB962C8B-B14F-4D97-AF65-F5344CB8AC3E}">
        <p14:creationId xmlns:p14="http://schemas.microsoft.com/office/powerpoint/2010/main" val="323788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9259" y="4372768"/>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8:30p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50%</a:t>
            </a:r>
          </a:p>
        </p:txBody>
      </p:sp>
      <p:sp>
        <p:nvSpPr>
          <p:cNvPr id="10" name="Oval 9"/>
          <p:cNvSpPr/>
          <p:nvPr/>
        </p:nvSpPr>
        <p:spPr>
          <a:xfrm>
            <a:off x="2499472" y="4372768"/>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9:30p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70%</a:t>
            </a:r>
          </a:p>
        </p:txBody>
      </p:sp>
      <p:sp>
        <p:nvSpPr>
          <p:cNvPr id="11" name="Oval 10"/>
          <p:cNvSpPr/>
          <p:nvPr/>
        </p:nvSpPr>
        <p:spPr>
          <a:xfrm>
            <a:off x="4768838" y="4372768"/>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10:30p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76%</a:t>
            </a:r>
          </a:p>
        </p:txBody>
      </p:sp>
      <p:sp>
        <p:nvSpPr>
          <p:cNvPr id="12" name="Oval 11"/>
          <p:cNvSpPr/>
          <p:nvPr/>
        </p:nvSpPr>
        <p:spPr>
          <a:xfrm>
            <a:off x="7092828" y="4372768"/>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Trebuchet MS"/>
                <a:ea typeface="+mn-ea"/>
                <a:cs typeface="+mn-cs"/>
              </a:rPr>
              <a:t>11:30p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Total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TV-topics In Top 10: </a:t>
            </a:r>
            <a:r>
              <a:rPr kumimoji="0" lang="en-US" sz="1600" b="1" i="0" u="sng" strike="noStrike" kern="1200" cap="none" spc="0" normalizeH="0" baseline="0" noProof="0" dirty="0">
                <a:ln>
                  <a:noFill/>
                </a:ln>
                <a:solidFill>
                  <a:prstClr val="white"/>
                </a:solidFill>
                <a:effectLst/>
                <a:uLnTx/>
                <a:uFillTx/>
                <a:latin typeface="Trebuchet MS"/>
                <a:ea typeface="+mn-ea"/>
                <a:cs typeface="+mn-cs"/>
              </a:rPr>
              <a:t>72%</a:t>
            </a:r>
          </a:p>
        </p:txBody>
      </p:sp>
      <p:sp>
        <p:nvSpPr>
          <p:cNvPr id="7" name="Rectangle 6"/>
          <p:cNvSpPr/>
          <p:nvPr/>
        </p:nvSpPr>
        <p:spPr>
          <a:xfrm>
            <a:off x="177554" y="402822"/>
            <a:ext cx="8836172" cy="74970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500" b="0" i="0" u="none" strike="noStrike" kern="1200" cap="none" spc="-100" normalizeH="0" baseline="0" noProof="0" dirty="0">
                <a:ln>
                  <a:noFill/>
                </a:ln>
                <a:solidFill>
                  <a:prstClr val="black"/>
                </a:solidFill>
                <a:effectLst/>
                <a:uLnTx/>
                <a:uFillTx/>
                <a:latin typeface="Trebuchet MS"/>
                <a:ea typeface="+mn-ea"/>
                <a:cs typeface="+mn-cs"/>
              </a:rPr>
              <a:t>Nothing Gets People Talking Online Like Ad-Supported TV;</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500" b="0" i="0" u="none" strike="noStrike" kern="1200" cap="none" spc="-100" normalizeH="0" baseline="0" noProof="0" dirty="0">
                <a:ln>
                  <a:noFill/>
                </a:ln>
                <a:solidFill>
                  <a:prstClr val="black"/>
                </a:solidFill>
                <a:effectLst/>
                <a:uLnTx/>
                <a:uFillTx/>
                <a:latin typeface="Trebuchet MS"/>
                <a:ea typeface="+mn-ea"/>
                <a:cs typeface="+mn-cs"/>
              </a:rPr>
              <a:t>It’s The Most Popular Type Of Trending Topic During The Summer</a:t>
            </a:r>
          </a:p>
        </p:txBody>
      </p:sp>
      <p:sp>
        <p:nvSpPr>
          <p:cNvPr id="8" name="TextBox 7"/>
          <p:cNvSpPr txBox="1"/>
          <p:nvPr/>
        </p:nvSpPr>
        <p:spPr>
          <a:xfrm>
            <a:off x="177554" y="6465402"/>
            <a:ext cx="722685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a:t>
            </a:r>
            <a:r>
              <a:rPr kumimoji="0" lang="en-US" sz="800" b="0" i="0" u="sng"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
        <p:nvSpPr>
          <p:cNvPr id="13" name="TextBox 12">
            <a:extLst>
              <a:ext uri="{FF2B5EF4-FFF2-40B4-BE49-F238E27FC236}">
                <a16:creationId xmlns:a16="http://schemas.microsoft.com/office/drawing/2014/main" id="{1D6AF794-4488-4F96-AB86-CB090444C6E0}"/>
              </a:ext>
            </a:extLst>
          </p:cNvPr>
          <p:cNvSpPr txBox="1"/>
          <p:nvPr/>
        </p:nvSpPr>
        <p:spPr>
          <a:xfrm>
            <a:off x="184661" y="3769505"/>
            <a:ext cx="88290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Although this analysis was conducted as the summer season was getting underway between May-June,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TV continued to dominate the top social conversations on Twitter</a:t>
            </a:r>
          </a:p>
        </p:txBody>
      </p:sp>
      <p:sp>
        <p:nvSpPr>
          <p:cNvPr id="14" name="Rectangle 13">
            <a:extLst>
              <a:ext uri="{FF2B5EF4-FFF2-40B4-BE49-F238E27FC236}">
                <a16:creationId xmlns:a16="http://schemas.microsoft.com/office/drawing/2014/main" id="{D7235143-81A4-4476-9D3B-0CB7EB42889B}"/>
              </a:ext>
            </a:extLst>
          </p:cNvPr>
          <p:cNvSpPr/>
          <p:nvPr/>
        </p:nvSpPr>
        <p:spPr>
          <a:xfrm>
            <a:off x="177554" y="1226039"/>
            <a:ext cx="8769497" cy="74970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kern="0" dirty="0">
                <a:solidFill>
                  <a:prstClr val="black"/>
                </a:solidFill>
                <a:latin typeface="Trebuchet MS" panose="020B0603020202020204" pitchFamily="34" charset="0"/>
              </a:rPr>
              <a:t>Ad-Supported TV accounted for </a:t>
            </a:r>
            <a:r>
              <a:rPr lang="en-US" sz="1600" b="1" i="1" u="sng" kern="0" dirty="0">
                <a:solidFill>
                  <a:prstClr val="black"/>
                </a:solidFill>
                <a:latin typeface="Trebuchet MS" panose="020B0603020202020204" pitchFamily="34" charset="0"/>
              </a:rPr>
              <a:t>Nearly 7 Of The Top 10</a:t>
            </a:r>
            <a:r>
              <a:rPr lang="en-US" sz="1600" kern="0" dirty="0">
                <a:solidFill>
                  <a:prstClr val="black"/>
                </a:solidFill>
                <a:latin typeface="Trebuchet MS" panose="020B0603020202020204" pitchFamily="34" charset="0"/>
              </a:rPr>
              <a:t> trending Twitter topics through a four-week primetime period in early summer last year (May ’17 / June ‘17)</a:t>
            </a:r>
          </a:p>
        </p:txBody>
      </p:sp>
      <p:sp>
        <p:nvSpPr>
          <p:cNvPr id="2" name="Rectangle 1">
            <a:extLst>
              <a:ext uri="{FF2B5EF4-FFF2-40B4-BE49-F238E27FC236}">
                <a16:creationId xmlns:a16="http://schemas.microsoft.com/office/drawing/2014/main" id="{00815B53-410A-498A-83B4-3A9996E0195E}"/>
              </a:ext>
            </a:extLst>
          </p:cNvPr>
          <p:cNvSpPr/>
          <p:nvPr/>
        </p:nvSpPr>
        <p:spPr>
          <a:xfrm>
            <a:off x="2962306" y="1975742"/>
            <a:ext cx="3199992" cy="1654097"/>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5400" u="sng" dirty="0">
                <a:solidFill>
                  <a:prstClr val="white"/>
                </a:solidFill>
              </a:rPr>
              <a:t>67%</a:t>
            </a:r>
          </a:p>
          <a:p>
            <a:pPr lvl="0" algn="ctr">
              <a:defRPr/>
            </a:pPr>
            <a:r>
              <a:rPr lang="en-US" dirty="0">
                <a:solidFill>
                  <a:prstClr val="white"/>
                </a:solidFill>
              </a:rPr>
              <a:t>Overall Total % of TV-topics in Top 10 During Primetime</a:t>
            </a:r>
          </a:p>
        </p:txBody>
      </p:sp>
      <p:sp>
        <p:nvSpPr>
          <p:cNvPr id="15" name="Text Placeholder 3">
            <a:extLst>
              <a:ext uri="{FF2B5EF4-FFF2-40B4-BE49-F238E27FC236}">
                <a16:creationId xmlns:a16="http://schemas.microsoft.com/office/drawing/2014/main" id="{BDF9E3F5-9B50-4BCC-8072-1E3ACDDF5721}"/>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097064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A17E99E-2976-4B24-818F-DD5A5A41AA8B}"/>
              </a:ext>
            </a:extLst>
          </p:cNvPr>
          <p:cNvSpPr txBox="1"/>
          <p:nvPr/>
        </p:nvSpPr>
        <p:spPr>
          <a:xfrm>
            <a:off x="97658" y="309496"/>
            <a:ext cx="8997272"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There Was Virtually No Difference In TV’s Social Popularity Between May And The Post Memorial Day Time Period  </a:t>
            </a:r>
          </a:p>
        </p:txBody>
      </p:sp>
      <p:sp>
        <p:nvSpPr>
          <p:cNvPr id="42" name="TextBox 41">
            <a:extLst>
              <a:ext uri="{FF2B5EF4-FFF2-40B4-BE49-F238E27FC236}">
                <a16:creationId xmlns:a16="http://schemas.microsoft.com/office/drawing/2014/main" id="{C478D6A8-0BF9-4555-AA79-9F11A614BFA1}"/>
              </a:ext>
            </a:extLst>
          </p:cNvPr>
          <p:cNvSpPr txBox="1"/>
          <p:nvPr/>
        </p:nvSpPr>
        <p:spPr>
          <a:xfrm>
            <a:off x="218012" y="6350169"/>
            <a:ext cx="724215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Pre-Memorial Day Weekend = 5/15 – 5/25; Memorial Day Weekend &amp; Beyond = 5/26 – 6/11; Memorial Day Weekend = Friday, 5/26 – Monday, 5/29.  Results include both “direct” and “related” TV topics.</a:t>
            </a:r>
          </a:p>
        </p:txBody>
      </p:sp>
      <p:graphicFrame>
        <p:nvGraphicFramePr>
          <p:cNvPr id="34" name="Chart 33">
            <a:extLst>
              <a:ext uri="{FF2B5EF4-FFF2-40B4-BE49-F238E27FC236}">
                <a16:creationId xmlns:a16="http://schemas.microsoft.com/office/drawing/2014/main" id="{E52F0C5E-5933-4CEE-B313-8B20FF9465AB}"/>
              </a:ext>
            </a:extLst>
          </p:cNvPr>
          <p:cNvGraphicFramePr/>
          <p:nvPr>
            <p:extLst>
              <p:ext uri="{D42A27DB-BD31-4B8C-83A1-F6EECF244321}">
                <p14:modId xmlns:p14="http://schemas.microsoft.com/office/powerpoint/2010/main" val="758615685"/>
              </p:ext>
            </p:extLst>
          </p:nvPr>
        </p:nvGraphicFramePr>
        <p:xfrm>
          <a:off x="218012" y="2760959"/>
          <a:ext cx="4375926" cy="32152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Chart 34">
            <a:extLst>
              <a:ext uri="{FF2B5EF4-FFF2-40B4-BE49-F238E27FC236}">
                <a16:creationId xmlns:a16="http://schemas.microsoft.com/office/drawing/2014/main" id="{CBCFA0E7-51F6-4D81-8731-2CBC9778D39E}"/>
              </a:ext>
            </a:extLst>
          </p:cNvPr>
          <p:cNvGraphicFramePr/>
          <p:nvPr>
            <p:extLst>
              <p:ext uri="{D42A27DB-BD31-4B8C-83A1-F6EECF244321}">
                <p14:modId xmlns:p14="http://schemas.microsoft.com/office/powerpoint/2010/main" val="3634867653"/>
              </p:ext>
            </p:extLst>
          </p:nvPr>
        </p:nvGraphicFramePr>
        <p:xfrm>
          <a:off x="4621346" y="2760959"/>
          <a:ext cx="4375926" cy="3215211"/>
        </p:xfrm>
        <a:graphic>
          <a:graphicData uri="http://schemas.openxmlformats.org/drawingml/2006/chart">
            <c:chart xmlns:c="http://schemas.openxmlformats.org/drawingml/2006/chart" xmlns:r="http://schemas.openxmlformats.org/officeDocument/2006/relationships" r:id="rId3"/>
          </a:graphicData>
        </a:graphic>
      </p:graphicFrame>
      <p:sp>
        <p:nvSpPr>
          <p:cNvPr id="36" name="Rounded Rectangle 10">
            <a:extLst>
              <a:ext uri="{FF2B5EF4-FFF2-40B4-BE49-F238E27FC236}">
                <a16:creationId xmlns:a16="http://schemas.microsoft.com/office/drawing/2014/main" id="{698A4F67-D969-4B1C-B4DB-55C6D4FF7A41}"/>
              </a:ext>
            </a:extLst>
          </p:cNvPr>
          <p:cNvSpPr/>
          <p:nvPr/>
        </p:nvSpPr>
        <p:spPr>
          <a:xfrm>
            <a:off x="532658" y="2519267"/>
            <a:ext cx="353331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a:ea typeface="+mn-ea"/>
                <a:cs typeface="+mn-cs"/>
              </a:rPr>
              <a:t>May - Pre-Memorial Day Weekend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Trebuchet MS"/>
                <a:ea typeface="+mn-ea"/>
                <a:cs typeface="+mn-cs"/>
              </a:rPr>
              <a:t>(May 15</a:t>
            </a:r>
            <a:r>
              <a:rPr kumimoji="0" lang="en-US" sz="1200" b="0" i="1" u="none" strike="noStrike" kern="0" cap="none" spc="0" normalizeH="0" baseline="30000" noProof="0" dirty="0">
                <a:ln>
                  <a:noFill/>
                </a:ln>
                <a:solidFill>
                  <a:prstClr val="black"/>
                </a:solidFill>
                <a:effectLst/>
                <a:uLnTx/>
                <a:uFillTx/>
                <a:latin typeface="Trebuchet MS"/>
                <a:ea typeface="+mn-ea"/>
                <a:cs typeface="+mn-cs"/>
              </a:rPr>
              <a:t>th</a:t>
            </a:r>
            <a:r>
              <a:rPr kumimoji="0" lang="en-US" sz="1200" b="0" i="1" u="none" strike="noStrike" kern="0" cap="none" spc="0" normalizeH="0" baseline="0" noProof="0" dirty="0">
                <a:ln>
                  <a:noFill/>
                </a:ln>
                <a:solidFill>
                  <a:prstClr val="black"/>
                </a:solidFill>
                <a:effectLst/>
                <a:uLnTx/>
                <a:uFillTx/>
                <a:latin typeface="Trebuchet MS"/>
                <a:ea typeface="+mn-ea"/>
                <a:cs typeface="+mn-cs"/>
              </a:rPr>
              <a:t> – May 25</a:t>
            </a:r>
            <a:r>
              <a:rPr kumimoji="0" lang="en-US" sz="1200" b="0" i="1" u="none" strike="noStrike" kern="0" cap="none" spc="0" normalizeH="0" baseline="30000" noProof="0" dirty="0">
                <a:ln>
                  <a:noFill/>
                </a:ln>
                <a:solidFill>
                  <a:prstClr val="black"/>
                </a:solidFill>
                <a:effectLst/>
                <a:uLnTx/>
                <a:uFillTx/>
                <a:latin typeface="Trebuchet MS"/>
                <a:ea typeface="+mn-ea"/>
                <a:cs typeface="+mn-cs"/>
              </a:rPr>
              <a:t>th</a:t>
            </a:r>
            <a:r>
              <a:rPr kumimoji="0" lang="en-US" sz="1200" b="0" i="1" u="none" strike="noStrike" kern="0" cap="none" spc="0" normalizeH="0" baseline="0" noProof="0" dirty="0">
                <a:ln>
                  <a:noFill/>
                </a:ln>
                <a:solidFill>
                  <a:prstClr val="black"/>
                </a:solidFill>
                <a:effectLst/>
                <a:uLnTx/>
                <a:uFillTx/>
                <a:latin typeface="Trebuchet MS"/>
                <a:ea typeface="+mn-ea"/>
                <a:cs typeface="+mn-cs"/>
              </a:rPr>
              <a:t>)</a:t>
            </a:r>
          </a:p>
        </p:txBody>
      </p:sp>
      <p:sp>
        <p:nvSpPr>
          <p:cNvPr id="37" name="Rounded Rectangle 10">
            <a:extLst>
              <a:ext uri="{FF2B5EF4-FFF2-40B4-BE49-F238E27FC236}">
                <a16:creationId xmlns:a16="http://schemas.microsoft.com/office/drawing/2014/main" id="{7D25E8C2-6C1F-4854-8379-0E9B0192A19E}"/>
              </a:ext>
            </a:extLst>
          </p:cNvPr>
          <p:cNvSpPr/>
          <p:nvPr/>
        </p:nvSpPr>
        <p:spPr>
          <a:xfrm>
            <a:off x="5008495" y="2511870"/>
            <a:ext cx="353331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a:ea typeface="+mn-ea"/>
                <a:cs typeface="+mn-cs"/>
              </a:rPr>
              <a:t>Memorial Day Weekend - June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Trebuchet MS"/>
                <a:ea typeface="+mn-ea"/>
                <a:cs typeface="+mn-cs"/>
              </a:rPr>
              <a:t>(May 26</a:t>
            </a:r>
            <a:r>
              <a:rPr kumimoji="0" lang="en-US" sz="1200" b="0" i="1" u="none" strike="noStrike" kern="0" cap="none" spc="0" normalizeH="0" baseline="30000" noProof="0" dirty="0">
                <a:ln>
                  <a:noFill/>
                </a:ln>
                <a:solidFill>
                  <a:prstClr val="black"/>
                </a:solidFill>
                <a:effectLst/>
                <a:uLnTx/>
                <a:uFillTx/>
                <a:latin typeface="Trebuchet MS"/>
                <a:ea typeface="+mn-ea"/>
                <a:cs typeface="+mn-cs"/>
              </a:rPr>
              <a:t>th</a:t>
            </a:r>
            <a:r>
              <a:rPr kumimoji="0" lang="en-US" sz="1200" b="0" i="1" u="none" strike="noStrike" kern="0" cap="none" spc="0" normalizeH="0" baseline="0" noProof="0" dirty="0">
                <a:ln>
                  <a:noFill/>
                </a:ln>
                <a:solidFill>
                  <a:prstClr val="black"/>
                </a:solidFill>
                <a:effectLst/>
                <a:uLnTx/>
                <a:uFillTx/>
                <a:latin typeface="Trebuchet MS"/>
                <a:ea typeface="+mn-ea"/>
                <a:cs typeface="+mn-cs"/>
              </a:rPr>
              <a:t> – June 11</a:t>
            </a:r>
            <a:r>
              <a:rPr kumimoji="0" lang="en-US" sz="1200" b="0" i="1" u="none" strike="noStrike" kern="0" cap="none" spc="0" normalizeH="0" baseline="30000" noProof="0" dirty="0">
                <a:ln>
                  <a:noFill/>
                </a:ln>
                <a:solidFill>
                  <a:prstClr val="black"/>
                </a:solidFill>
                <a:effectLst/>
                <a:uLnTx/>
                <a:uFillTx/>
                <a:latin typeface="Trebuchet MS"/>
                <a:ea typeface="+mn-ea"/>
                <a:cs typeface="+mn-cs"/>
              </a:rPr>
              <a:t>th</a:t>
            </a:r>
            <a:r>
              <a:rPr kumimoji="0" lang="en-US" sz="1200" b="0" i="1" u="none" strike="noStrike" kern="0" cap="none" spc="0" normalizeH="0" baseline="0" noProof="0" dirty="0">
                <a:ln>
                  <a:noFill/>
                </a:ln>
                <a:solidFill>
                  <a:prstClr val="black"/>
                </a:solidFill>
                <a:effectLst/>
                <a:uLnTx/>
                <a:uFillTx/>
                <a:latin typeface="Trebuchet MS"/>
                <a:ea typeface="+mn-ea"/>
                <a:cs typeface="+mn-cs"/>
              </a:rPr>
              <a:t>)</a:t>
            </a:r>
          </a:p>
        </p:txBody>
      </p:sp>
      <p:sp>
        <p:nvSpPr>
          <p:cNvPr id="49" name="TextBox 48">
            <a:extLst>
              <a:ext uri="{FF2B5EF4-FFF2-40B4-BE49-F238E27FC236}">
                <a16:creationId xmlns:a16="http://schemas.microsoft.com/office/drawing/2014/main" id="{ABC573D6-BC8A-40BA-A9CB-45BC90AA18AE}"/>
              </a:ext>
            </a:extLst>
          </p:cNvPr>
          <p:cNvSpPr txBox="1"/>
          <p:nvPr/>
        </p:nvSpPr>
        <p:spPr>
          <a:xfrm>
            <a:off x="218012" y="1281764"/>
            <a:ext cx="877926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a:ea typeface="+mn-ea"/>
                <a:cs typeface="+mn-cs"/>
              </a:rPr>
              <a:t>TV-related topics dominated social conversations both before and after the first summer holiday; Television even held a majority of the top trending topics during Memorial Day Weekend itself</a:t>
            </a:r>
          </a:p>
        </p:txBody>
      </p:sp>
      <p:sp>
        <p:nvSpPr>
          <p:cNvPr id="66" name="Rounded Rectangle 10">
            <a:extLst>
              <a:ext uri="{FF2B5EF4-FFF2-40B4-BE49-F238E27FC236}">
                <a16:creationId xmlns:a16="http://schemas.microsoft.com/office/drawing/2014/main" id="{2C3DF9F7-2E30-481A-86D0-81908B7739F1}"/>
              </a:ext>
            </a:extLst>
          </p:cNvPr>
          <p:cNvSpPr/>
          <p:nvPr/>
        </p:nvSpPr>
        <p:spPr>
          <a:xfrm>
            <a:off x="97658" y="1890808"/>
            <a:ext cx="8833278"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latin typeface="Trebuchet MS"/>
                <a:ea typeface="+mn-ea"/>
                <a:cs typeface="+mn-cs"/>
              </a:rPr>
              <a:t>Topic Breakout: Overall Total % of Top 10 Trending Twitter Topics</a:t>
            </a:r>
            <a:endParaRPr kumimoji="0" lang="en-US" sz="1600" b="1" i="0" u="none" strike="noStrike" kern="0" cap="none" spc="0" normalizeH="0" baseline="0" noProof="0" dirty="0">
              <a:ln>
                <a:noFill/>
              </a:ln>
              <a:solidFill>
                <a:prstClr val="black"/>
              </a:solidFill>
              <a:effectLst/>
              <a:uLnTx/>
              <a:uFillTx/>
              <a:latin typeface="Trebuchet MS"/>
              <a:ea typeface="+mn-ea"/>
              <a:cs typeface="+mn-cs"/>
            </a:endParaRPr>
          </a:p>
        </p:txBody>
      </p:sp>
      <p:sp>
        <p:nvSpPr>
          <p:cNvPr id="5" name="Speech Bubble: Rectangle 4">
            <a:extLst>
              <a:ext uri="{FF2B5EF4-FFF2-40B4-BE49-F238E27FC236}">
                <a16:creationId xmlns:a16="http://schemas.microsoft.com/office/drawing/2014/main" id="{CBA462BA-2129-4C6B-A990-3EED1166C176}"/>
              </a:ext>
            </a:extLst>
          </p:cNvPr>
          <p:cNvSpPr/>
          <p:nvPr/>
        </p:nvSpPr>
        <p:spPr>
          <a:xfrm>
            <a:off x="7776839" y="5135745"/>
            <a:ext cx="1047565" cy="616986"/>
          </a:xfrm>
          <a:prstGeom prst="wedgeRectCallout">
            <a:avLst>
              <a:gd name="adj1" fmla="val -68981"/>
              <a:gd name="adj2" fmla="val -49079"/>
            </a:avLst>
          </a:prstGeom>
          <a:solidFill>
            <a:srgbClr val="FAB98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rebuchet MS"/>
                <a:ea typeface="+mn-ea"/>
                <a:cs typeface="+mn-cs"/>
              </a:rPr>
              <a:t>Memorial Day Weekend: </a:t>
            </a:r>
            <a:r>
              <a:rPr kumimoji="0" lang="en-US" sz="1200" b="1" i="0" u="none" strike="noStrike" kern="1200" cap="none" spc="0" normalizeH="0" baseline="0" noProof="0" dirty="0">
                <a:ln>
                  <a:noFill/>
                </a:ln>
                <a:solidFill>
                  <a:prstClr val="black"/>
                </a:solidFill>
                <a:effectLst/>
                <a:uLnTx/>
                <a:uFillTx/>
                <a:latin typeface="Trebuchet MS"/>
                <a:ea typeface="+mn-ea"/>
                <a:cs typeface="+mn-cs"/>
              </a:rPr>
              <a:t>58%</a:t>
            </a:r>
            <a:endParaRPr kumimoji="0" lang="en-US" sz="11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 Placeholder 3">
            <a:extLst>
              <a:ext uri="{FF2B5EF4-FFF2-40B4-BE49-F238E27FC236}">
                <a16:creationId xmlns:a16="http://schemas.microsoft.com/office/drawing/2014/main" id="{765A8D72-66CC-4C29-BF97-CD5FF15A7E1B}"/>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964226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4338" y="2027434"/>
            <a:ext cx="1066800" cy="38885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Rectangle 7"/>
          <p:cNvSpPr/>
          <p:nvPr/>
        </p:nvSpPr>
        <p:spPr>
          <a:xfrm>
            <a:off x="2191482" y="2027435"/>
            <a:ext cx="1066800" cy="388973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3335646" y="2012777"/>
            <a:ext cx="1066800" cy="390376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ectangle 12"/>
          <p:cNvSpPr/>
          <p:nvPr/>
        </p:nvSpPr>
        <p:spPr>
          <a:xfrm>
            <a:off x="4483348" y="2018640"/>
            <a:ext cx="1066800" cy="388973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p:cNvSpPr/>
          <p:nvPr/>
        </p:nvSpPr>
        <p:spPr>
          <a:xfrm>
            <a:off x="5623415" y="2012781"/>
            <a:ext cx="1066800" cy="389501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14"/>
          <p:cNvSpPr/>
          <p:nvPr/>
        </p:nvSpPr>
        <p:spPr>
          <a:xfrm>
            <a:off x="6763482" y="2012777"/>
            <a:ext cx="1066800" cy="389502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p:cNvSpPr/>
          <p:nvPr/>
        </p:nvSpPr>
        <p:spPr>
          <a:xfrm>
            <a:off x="7901359" y="1998132"/>
            <a:ext cx="1049207" cy="391614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Rectangle 16"/>
          <p:cNvSpPr/>
          <p:nvPr/>
        </p:nvSpPr>
        <p:spPr>
          <a:xfrm>
            <a:off x="1057268" y="1725562"/>
            <a:ext cx="1063869" cy="290148"/>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81%</a:t>
            </a:r>
          </a:p>
        </p:txBody>
      </p:sp>
      <p:sp>
        <p:nvSpPr>
          <p:cNvPr id="18" name="Rectangle 17"/>
          <p:cNvSpPr/>
          <p:nvPr/>
        </p:nvSpPr>
        <p:spPr>
          <a:xfrm>
            <a:off x="2191482" y="1737284"/>
            <a:ext cx="1064603" cy="290148"/>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69%</a:t>
            </a:r>
          </a:p>
        </p:txBody>
      </p:sp>
      <p:sp>
        <p:nvSpPr>
          <p:cNvPr id="19" name="Rectangle 18"/>
          <p:cNvSpPr/>
          <p:nvPr/>
        </p:nvSpPr>
        <p:spPr>
          <a:xfrm>
            <a:off x="3334482" y="1722630"/>
            <a:ext cx="1067891" cy="290148"/>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66%</a:t>
            </a:r>
          </a:p>
        </p:txBody>
      </p:sp>
      <p:sp>
        <p:nvSpPr>
          <p:cNvPr id="20" name="Rectangle 19"/>
          <p:cNvSpPr/>
          <p:nvPr/>
        </p:nvSpPr>
        <p:spPr>
          <a:xfrm>
            <a:off x="4478640" y="1728492"/>
            <a:ext cx="1072309" cy="290148"/>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68%</a:t>
            </a:r>
          </a:p>
        </p:txBody>
      </p:sp>
      <p:sp>
        <p:nvSpPr>
          <p:cNvPr id="21" name="Rectangle 20"/>
          <p:cNvSpPr/>
          <p:nvPr/>
        </p:nvSpPr>
        <p:spPr>
          <a:xfrm>
            <a:off x="5620482" y="1722630"/>
            <a:ext cx="1066804" cy="290148"/>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51%</a:t>
            </a:r>
          </a:p>
        </p:txBody>
      </p:sp>
      <p:sp>
        <p:nvSpPr>
          <p:cNvPr id="22" name="Rectangle 21"/>
          <p:cNvSpPr/>
          <p:nvPr/>
        </p:nvSpPr>
        <p:spPr>
          <a:xfrm>
            <a:off x="6763482" y="1731304"/>
            <a:ext cx="1066800" cy="284403"/>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56%</a:t>
            </a:r>
          </a:p>
        </p:txBody>
      </p:sp>
      <p:sp>
        <p:nvSpPr>
          <p:cNvPr id="23" name="Rectangle 22"/>
          <p:cNvSpPr/>
          <p:nvPr/>
        </p:nvSpPr>
        <p:spPr>
          <a:xfrm>
            <a:off x="7899819" y="1710910"/>
            <a:ext cx="1050747" cy="287219"/>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78%</a:t>
            </a:r>
          </a:p>
        </p:txBody>
      </p:sp>
      <p:sp>
        <p:nvSpPr>
          <p:cNvPr id="24" name="Rectangle 23"/>
          <p:cNvSpPr/>
          <p:nvPr/>
        </p:nvSpPr>
        <p:spPr>
          <a:xfrm>
            <a:off x="1057269" y="1435415"/>
            <a:ext cx="106368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Monday</a:t>
            </a:r>
          </a:p>
        </p:txBody>
      </p:sp>
      <p:sp>
        <p:nvSpPr>
          <p:cNvPr id="25" name="Rectangle 24"/>
          <p:cNvSpPr/>
          <p:nvPr/>
        </p:nvSpPr>
        <p:spPr>
          <a:xfrm>
            <a:off x="2191482" y="1438341"/>
            <a:ext cx="1066804" cy="3018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Tuesday</a:t>
            </a:r>
          </a:p>
        </p:txBody>
      </p:sp>
      <p:sp>
        <p:nvSpPr>
          <p:cNvPr id="26" name="Rectangle 25"/>
          <p:cNvSpPr/>
          <p:nvPr/>
        </p:nvSpPr>
        <p:spPr>
          <a:xfrm>
            <a:off x="3334482" y="1435411"/>
            <a:ext cx="107009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Wednesday</a:t>
            </a:r>
          </a:p>
        </p:txBody>
      </p:sp>
      <p:sp>
        <p:nvSpPr>
          <p:cNvPr id="27" name="Rectangle 26"/>
          <p:cNvSpPr/>
          <p:nvPr/>
        </p:nvSpPr>
        <p:spPr>
          <a:xfrm>
            <a:off x="4477482" y="1435415"/>
            <a:ext cx="10689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Thursday</a:t>
            </a:r>
          </a:p>
        </p:txBody>
      </p:sp>
      <p:sp>
        <p:nvSpPr>
          <p:cNvPr id="28" name="Rectangle 27"/>
          <p:cNvSpPr/>
          <p:nvPr/>
        </p:nvSpPr>
        <p:spPr>
          <a:xfrm>
            <a:off x="5620482" y="1435411"/>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Friday</a:t>
            </a:r>
          </a:p>
        </p:txBody>
      </p:sp>
      <p:sp>
        <p:nvSpPr>
          <p:cNvPr id="29" name="Rectangle 28"/>
          <p:cNvSpPr/>
          <p:nvPr/>
        </p:nvSpPr>
        <p:spPr>
          <a:xfrm>
            <a:off x="6766415" y="1438341"/>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Saturday</a:t>
            </a:r>
          </a:p>
        </p:txBody>
      </p:sp>
      <p:sp>
        <p:nvSpPr>
          <p:cNvPr id="30" name="Rectangle 29"/>
          <p:cNvSpPr/>
          <p:nvPr/>
        </p:nvSpPr>
        <p:spPr>
          <a:xfrm>
            <a:off x="7904292" y="1430981"/>
            <a:ext cx="1046274" cy="2799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Sunday</a:t>
            </a:r>
          </a:p>
        </p:txBody>
      </p:sp>
      <p:sp>
        <p:nvSpPr>
          <p:cNvPr id="31" name="Rectangle 30"/>
          <p:cNvSpPr/>
          <p:nvPr/>
        </p:nvSpPr>
        <p:spPr>
          <a:xfrm>
            <a:off x="152400" y="1722629"/>
            <a:ext cx="8997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Overall</a:t>
            </a:r>
          </a:p>
        </p:txBody>
      </p:sp>
      <p:sp>
        <p:nvSpPr>
          <p:cNvPr id="32" name="Rectangle 31"/>
          <p:cNvSpPr/>
          <p:nvPr/>
        </p:nvSpPr>
        <p:spPr>
          <a:xfrm>
            <a:off x="158262" y="2599046"/>
            <a:ext cx="9019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8:30p</a:t>
            </a:r>
          </a:p>
        </p:txBody>
      </p:sp>
      <p:sp>
        <p:nvSpPr>
          <p:cNvPr id="33" name="Rectangle 32"/>
          <p:cNvSpPr/>
          <p:nvPr/>
        </p:nvSpPr>
        <p:spPr>
          <a:xfrm>
            <a:off x="158262" y="3513332"/>
            <a:ext cx="899007"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9:30p</a:t>
            </a:r>
          </a:p>
        </p:txBody>
      </p:sp>
      <p:sp>
        <p:nvSpPr>
          <p:cNvPr id="34" name="Rectangle 33"/>
          <p:cNvSpPr/>
          <p:nvPr/>
        </p:nvSpPr>
        <p:spPr>
          <a:xfrm>
            <a:off x="158261" y="4454111"/>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10:30p</a:t>
            </a:r>
          </a:p>
        </p:txBody>
      </p:sp>
      <p:sp>
        <p:nvSpPr>
          <p:cNvPr id="35" name="Rectangle 34"/>
          <p:cNvSpPr/>
          <p:nvPr/>
        </p:nvSpPr>
        <p:spPr>
          <a:xfrm>
            <a:off x="158261" y="5340760"/>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11:30p</a:t>
            </a:r>
          </a:p>
        </p:txBody>
      </p:sp>
      <p:sp>
        <p:nvSpPr>
          <p:cNvPr id="36" name="Rectangle 35"/>
          <p:cNvSpPr/>
          <p:nvPr/>
        </p:nvSpPr>
        <p:spPr>
          <a:xfrm>
            <a:off x="193433" y="261328"/>
            <a:ext cx="8774726" cy="8806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Overall, At Least Half Of The Top 10 Trending Topics </a:t>
            </a:r>
            <a:r>
              <a:rPr kumimoji="0" lang="en-US" sz="2600" u="none" strike="noStrike" kern="1200" cap="none" spc="-100" normalizeH="0" baseline="0" noProof="0" dirty="0">
                <a:ln>
                  <a:noFill/>
                </a:ln>
                <a:solidFill>
                  <a:prstClr val="black"/>
                </a:solidFill>
                <a:effectLst/>
                <a:uLnTx/>
                <a:uFillTx/>
                <a:latin typeface="Trebuchet MS"/>
                <a:ea typeface="+mn-ea"/>
                <a:cs typeface="+mn-cs"/>
              </a:rPr>
              <a:t>On</a:t>
            </a:r>
            <a:r>
              <a:rPr kumimoji="0" lang="en-US" sz="2600" b="1" i="1" u="none" strike="noStrike" kern="1200" cap="none" spc="-100" normalizeH="0" baseline="0" noProof="0" dirty="0">
                <a:ln>
                  <a:noFill/>
                </a:ln>
                <a:solidFill>
                  <a:prstClr val="black"/>
                </a:solidFill>
                <a:effectLst/>
                <a:uLnTx/>
                <a:uFillTx/>
                <a:latin typeface="Trebuchet MS"/>
                <a:ea typeface="+mn-ea"/>
                <a:cs typeface="+mn-cs"/>
              </a:rPr>
              <a:t>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1" u="none" strike="noStrike" kern="1200" cap="none" spc="-100" normalizeH="0" baseline="0" noProof="0" dirty="0">
                <a:ln>
                  <a:noFill/>
                </a:ln>
                <a:solidFill>
                  <a:prstClr val="black"/>
                </a:solidFill>
                <a:effectLst/>
                <a:uLnTx/>
                <a:uFillTx/>
                <a:latin typeface="Trebuchet MS"/>
                <a:ea typeface="+mn-ea"/>
                <a:cs typeface="+mn-cs"/>
              </a:rPr>
              <a:t>Any Summer Night </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Were Based on Ad-Supported TV Content</a:t>
            </a:r>
          </a:p>
        </p:txBody>
      </p:sp>
      <p:sp>
        <p:nvSpPr>
          <p:cNvPr id="37" name="TextBox 36"/>
          <p:cNvSpPr txBox="1"/>
          <p:nvPr/>
        </p:nvSpPr>
        <p:spPr>
          <a:xfrm>
            <a:off x="1070620" y="2611922"/>
            <a:ext cx="787994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    65%            48%            40%             38%            35%            48%             78%</a:t>
            </a:r>
          </a:p>
        </p:txBody>
      </p:sp>
      <p:sp>
        <p:nvSpPr>
          <p:cNvPr id="42" name="Rectangle 41"/>
          <p:cNvSpPr/>
          <p:nvPr/>
        </p:nvSpPr>
        <p:spPr>
          <a:xfrm>
            <a:off x="1054339" y="1140833"/>
            <a:ext cx="789622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rebuchet MS"/>
                <a:ea typeface="+mn-ea"/>
                <a:cs typeface="+mn-cs"/>
              </a:rPr>
              <a:t>Four Week Average</a:t>
            </a:r>
            <a:r>
              <a:rPr kumimoji="0" lang="en-US" sz="1200" b="1" i="0" u="none" strike="noStrike" kern="1200" cap="none" spc="0" normalizeH="0" baseline="0" noProof="0" dirty="0">
                <a:ln>
                  <a:noFill/>
                </a:ln>
                <a:solidFill>
                  <a:prstClr val="black"/>
                </a:solidFill>
                <a:effectLst/>
                <a:uLnTx/>
                <a:uFillTx/>
                <a:latin typeface="Trebuchet MS"/>
                <a:ea typeface="+mn-ea"/>
                <a:cs typeface="+mn-cs"/>
              </a:rPr>
              <a:t>: % of Top 10 Trending Topics That Are Based On TV Content</a:t>
            </a:r>
          </a:p>
        </p:txBody>
      </p:sp>
      <p:sp>
        <p:nvSpPr>
          <p:cNvPr id="44" name="TextBox 43">
            <a:extLst>
              <a:ext uri="{FF2B5EF4-FFF2-40B4-BE49-F238E27FC236}">
                <a16:creationId xmlns:a16="http://schemas.microsoft.com/office/drawing/2014/main" id="{A13E0AAA-4D39-443B-A6AD-BB2D6C86EA28}"/>
              </a:ext>
            </a:extLst>
          </p:cNvPr>
          <p:cNvSpPr txBox="1"/>
          <p:nvPr/>
        </p:nvSpPr>
        <p:spPr>
          <a:xfrm>
            <a:off x="1070620" y="3539825"/>
            <a:ext cx="789753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    85%            73%            68%             75%            55%            55%             80%</a:t>
            </a:r>
          </a:p>
        </p:txBody>
      </p:sp>
      <p:sp>
        <p:nvSpPr>
          <p:cNvPr id="45" name="TextBox 44">
            <a:extLst>
              <a:ext uri="{FF2B5EF4-FFF2-40B4-BE49-F238E27FC236}">
                <a16:creationId xmlns:a16="http://schemas.microsoft.com/office/drawing/2014/main" id="{71360045-D61B-4975-8969-F38262F29BD2}"/>
              </a:ext>
            </a:extLst>
          </p:cNvPr>
          <p:cNvSpPr txBox="1"/>
          <p:nvPr/>
        </p:nvSpPr>
        <p:spPr>
          <a:xfrm>
            <a:off x="1070620" y="4436482"/>
            <a:ext cx="789753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    85%            80%            80%             80%            58%            68%             80%</a:t>
            </a:r>
          </a:p>
        </p:txBody>
      </p:sp>
      <p:sp>
        <p:nvSpPr>
          <p:cNvPr id="46" name="TextBox 45">
            <a:extLst>
              <a:ext uri="{FF2B5EF4-FFF2-40B4-BE49-F238E27FC236}">
                <a16:creationId xmlns:a16="http://schemas.microsoft.com/office/drawing/2014/main" id="{1F8862A0-8231-4205-B030-68053581879B}"/>
              </a:ext>
            </a:extLst>
          </p:cNvPr>
          <p:cNvSpPr txBox="1"/>
          <p:nvPr/>
        </p:nvSpPr>
        <p:spPr>
          <a:xfrm>
            <a:off x="1070620" y="5311675"/>
            <a:ext cx="78799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    88%            75%            78%             78%            58%            55%             73%</a:t>
            </a:r>
          </a:p>
        </p:txBody>
      </p:sp>
      <p:sp>
        <p:nvSpPr>
          <p:cNvPr id="39" name="TextBox 38">
            <a:extLst>
              <a:ext uri="{FF2B5EF4-FFF2-40B4-BE49-F238E27FC236}">
                <a16:creationId xmlns:a16="http://schemas.microsoft.com/office/drawing/2014/main" id="{A27EFB34-23F4-4241-A0D0-3584DB0747EA}"/>
              </a:ext>
            </a:extLst>
          </p:cNvPr>
          <p:cNvSpPr txBox="1"/>
          <p:nvPr/>
        </p:nvSpPr>
        <p:spPr>
          <a:xfrm>
            <a:off x="158262" y="6431275"/>
            <a:ext cx="74582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(5/15/207 – 6/11/2017).  Reflects four week average by day and time. Results include both “direct” and “related” TV topics. </a:t>
            </a:r>
          </a:p>
        </p:txBody>
      </p:sp>
      <p:sp>
        <p:nvSpPr>
          <p:cNvPr id="38" name="Text Placeholder 3">
            <a:extLst>
              <a:ext uri="{FF2B5EF4-FFF2-40B4-BE49-F238E27FC236}">
                <a16:creationId xmlns:a16="http://schemas.microsoft.com/office/drawing/2014/main" id="{2CF3FB28-3097-4170-975F-389905977350}"/>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730669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5612" y="441116"/>
            <a:ext cx="8778364" cy="64734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The Majority Of The Top 10 Trending Twitter TV Topics Involved Programming On Ad-Supported Cable TV</a:t>
            </a:r>
          </a:p>
        </p:txBody>
      </p:sp>
      <p:sp>
        <p:nvSpPr>
          <p:cNvPr id="6" name="Rounded Rectangle 10"/>
          <p:cNvSpPr/>
          <p:nvPr/>
        </p:nvSpPr>
        <p:spPr>
          <a:xfrm>
            <a:off x="165613" y="1360233"/>
            <a:ext cx="877836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Breakout of Ad-Supported TV Topics By Medium</a:t>
            </a:r>
          </a:p>
        </p:txBody>
      </p:sp>
      <p:sp>
        <p:nvSpPr>
          <p:cNvPr id="10" name="TextBox 9"/>
          <p:cNvSpPr txBox="1"/>
          <p:nvPr/>
        </p:nvSpPr>
        <p:spPr>
          <a:xfrm>
            <a:off x="203712" y="5577413"/>
            <a:ext cx="8702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Cable TV &amp; Broadcast TV includes programs or topics that aired, or were discussed, on multiple networks such as popular news events (i.e., the </a:t>
            </a:r>
            <a:r>
              <a:rPr kumimoji="0" lang="en-US" sz="10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Comey</a:t>
            </a:r>
            <a:r>
              <a:rPr kumimoji="0" lang="en-US" sz="10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testimony) or soccer events.</a:t>
            </a:r>
          </a:p>
        </p:txBody>
      </p:sp>
      <p:sp>
        <p:nvSpPr>
          <p:cNvPr id="11" name="TextBox 10">
            <a:extLst>
              <a:ext uri="{FF2B5EF4-FFF2-40B4-BE49-F238E27FC236}">
                <a16:creationId xmlns:a16="http://schemas.microsoft.com/office/drawing/2014/main" id="{FD2CBD92-E264-44CE-8739-FBC814C87621}"/>
              </a:ext>
            </a:extLst>
          </p:cNvPr>
          <p:cNvSpPr txBox="1"/>
          <p:nvPr/>
        </p:nvSpPr>
        <p:spPr>
          <a:xfrm>
            <a:off x="204186" y="6475057"/>
            <a:ext cx="730632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Results include both “direct” and “related” TV topics.</a:t>
            </a:r>
          </a:p>
        </p:txBody>
      </p:sp>
      <p:graphicFrame>
        <p:nvGraphicFramePr>
          <p:cNvPr id="4" name="Chart 3">
            <a:extLst>
              <a:ext uri="{FF2B5EF4-FFF2-40B4-BE49-F238E27FC236}">
                <a16:creationId xmlns:a16="http://schemas.microsoft.com/office/drawing/2014/main" id="{BBF1547D-7C59-4726-9CDB-C1B6AAAB5A72}"/>
              </a:ext>
            </a:extLst>
          </p:cNvPr>
          <p:cNvGraphicFramePr/>
          <p:nvPr>
            <p:extLst>
              <p:ext uri="{D42A27DB-BD31-4B8C-83A1-F6EECF244321}">
                <p14:modId xmlns:p14="http://schemas.microsoft.com/office/powerpoint/2010/main" val="365519279"/>
              </p:ext>
            </p:extLst>
          </p:nvPr>
        </p:nvGraphicFramePr>
        <p:xfrm>
          <a:off x="117988" y="1618669"/>
          <a:ext cx="8702164" cy="381693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E51D067-0648-4AAD-86BF-9405FC902794}"/>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8" name="Text Placeholder 3">
            <a:extLst>
              <a:ext uri="{FF2B5EF4-FFF2-40B4-BE49-F238E27FC236}">
                <a16:creationId xmlns:a16="http://schemas.microsoft.com/office/drawing/2014/main" id="{7A77B4CC-1A8B-40D4-BB6E-C82E87FD4335}"/>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28498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92B6B7-697D-4E1A-A836-F93DEB18610B}"/>
              </a:ext>
            </a:extLst>
          </p:cNvPr>
          <p:cNvSpPr txBox="1">
            <a:spLocks/>
          </p:cNvSpPr>
          <p:nvPr/>
        </p:nvSpPr>
        <p:spPr>
          <a:xfrm>
            <a:off x="161636" y="437598"/>
            <a:ext cx="8805334" cy="796397"/>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solidFill>
                  <a:schemeClr val="tx1"/>
                </a:solidFill>
              </a:rPr>
              <a:t>Summer Reading List – SparkNotes</a:t>
            </a:r>
          </a:p>
        </p:txBody>
      </p:sp>
      <p:sp>
        <p:nvSpPr>
          <p:cNvPr id="6" name="TextBox 5">
            <a:extLst>
              <a:ext uri="{FF2B5EF4-FFF2-40B4-BE49-F238E27FC236}">
                <a16:creationId xmlns:a16="http://schemas.microsoft.com/office/drawing/2014/main" id="{294EB458-4804-48A8-9F86-A01CB797BC3E}"/>
              </a:ext>
            </a:extLst>
          </p:cNvPr>
          <p:cNvSpPr txBox="1"/>
          <p:nvPr/>
        </p:nvSpPr>
        <p:spPr>
          <a:xfrm>
            <a:off x="342900" y="996325"/>
            <a:ext cx="8549639"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 Activities: </a:t>
            </a:r>
            <a:r>
              <a:rPr lang="en-US" sz="1400" b="1" kern="0" dirty="0">
                <a:solidFill>
                  <a:srgbClr val="000000"/>
                </a:solidFill>
                <a:latin typeface="Trebuchet MS" panose="020B0603020202020204" pitchFamily="34" charset="0"/>
              </a:rPr>
              <a:t>Understanding Seasonal Behaviors	</a:t>
            </a:r>
            <a:r>
              <a:rPr kumimoji="0" lang="en-US" sz="12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93%</a:t>
            </a:r>
            <a:r>
              <a:rPr kumimoji="0" lang="en-US" sz="110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of P18+ watch ad-supported TV during the summer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00" kern="0" dirty="0">
              <a:solidFill>
                <a:srgbClr val="000000"/>
              </a:solidFill>
              <a:latin typeface="Trebuchet MS" panose="020B06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u="sng" kern="0" dirty="0">
                <a:solidFill>
                  <a:srgbClr val="000000"/>
                </a:solidFill>
                <a:latin typeface="Trebuchet MS" panose="020B0603020202020204" pitchFamily="34" charset="0"/>
              </a:rPr>
              <a:t>62%</a:t>
            </a:r>
            <a:r>
              <a:rPr lang="en-US" sz="1100" kern="0" dirty="0">
                <a:solidFill>
                  <a:srgbClr val="000000"/>
                </a:solidFill>
                <a:latin typeface="Trebuchet MS" panose="020B0603020202020204" pitchFamily="34" charset="0"/>
              </a:rPr>
              <a:t> of P18+ go to the cinema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66%</a:t>
            </a:r>
            <a:r>
              <a:rPr kumimoji="0" lang="en-US" sz="110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of P18+ </a:t>
            </a:r>
            <a:r>
              <a:rPr lang="en-US" sz="1100" kern="0" dirty="0">
                <a:solidFill>
                  <a:srgbClr val="000000"/>
                </a:solidFill>
                <a:latin typeface="Trebuchet MS" panose="020B0603020202020204" pitchFamily="34" charset="0"/>
              </a:rPr>
              <a:t>believe TV is a good escape, while </a:t>
            </a:r>
            <a:r>
              <a:rPr lang="en-US" sz="1100" b="1" u="sng" kern="0" dirty="0">
                <a:solidFill>
                  <a:srgbClr val="000000"/>
                </a:solidFill>
                <a:latin typeface="Trebuchet MS" panose="020B0603020202020204" pitchFamily="34" charset="0"/>
              </a:rPr>
              <a:t>60%</a:t>
            </a:r>
            <a:r>
              <a:rPr lang="en-US" sz="1100" kern="0" dirty="0">
                <a:solidFill>
                  <a:srgbClr val="000000"/>
                </a:solidFill>
                <a:latin typeface="Trebuchet MS" panose="020B0603020202020204" pitchFamily="34" charset="0"/>
              </a:rPr>
              <a:t> say that TV relaxes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64%</a:t>
            </a:r>
            <a:r>
              <a:rPr kumimoji="0" lang="en-US" sz="110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of streamers say </a:t>
            </a:r>
            <a:r>
              <a:rPr lang="en-US" sz="1100" kern="0" dirty="0">
                <a:solidFill>
                  <a:srgbClr val="000000"/>
                </a:solidFill>
                <a:latin typeface="Trebuchet MS" panose="020B0603020202020204" pitchFamily="34" charset="0"/>
              </a:rPr>
              <a:t>they are “streaming shows / series in places where they used to 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1" u="sng"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77%</a:t>
            </a:r>
            <a:r>
              <a:rPr kumimoji="0" lang="en-US" sz="110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of streamers use TV network websites/apps during the summer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 TV Trends: Showcasing Season-long Stability</a:t>
            </a:r>
          </a:p>
          <a:p>
            <a:pPr marL="285750" indent="-285750" defTabSz="914400">
              <a:buFont typeface="Arial" panose="020B0604020202020204" pitchFamily="34" charset="0"/>
              <a:buChar char="•"/>
              <a:defRPr/>
            </a:pPr>
            <a:r>
              <a:rPr lang="en-US" sz="1100" kern="0" dirty="0">
                <a:solidFill>
                  <a:srgbClr val="000000"/>
                </a:solidFill>
                <a:latin typeface="Trebuchet MS" panose="020B0603020202020204" pitchFamily="34" charset="0"/>
              </a:rPr>
              <a:t>HHs tune into ad-supported TV an average of </a:t>
            </a:r>
            <a:r>
              <a:rPr lang="en-US" sz="1100" b="1" u="sng" kern="0" dirty="0">
                <a:solidFill>
                  <a:srgbClr val="000000"/>
                </a:solidFill>
                <a:latin typeface="Trebuchet MS" panose="020B0603020202020204" pitchFamily="34" charset="0"/>
              </a:rPr>
              <a:t>25 days</a:t>
            </a:r>
            <a:r>
              <a:rPr lang="en-US" sz="1100" kern="0" dirty="0">
                <a:solidFill>
                  <a:srgbClr val="000000"/>
                </a:solidFill>
                <a:latin typeface="Trebuchet MS" panose="020B0603020202020204" pitchFamily="34" charset="0"/>
              </a:rPr>
              <a:t> per summer month, on par with the rest of the year</a:t>
            </a:r>
          </a:p>
          <a:p>
            <a:pPr marL="285750" indent="-285750" defTabSz="914400">
              <a:buFont typeface="Arial" panose="020B0604020202020204" pitchFamily="34" charset="0"/>
              <a:buChar char="•"/>
              <a:defRPr/>
            </a:pPr>
            <a:endParaRPr lang="en-US" sz="300" kern="0" dirty="0">
              <a:solidFill>
                <a:srgbClr val="000000"/>
              </a:solidFill>
              <a:latin typeface="Trebuchet MS" panose="020B0603020202020204" pitchFamily="34" charset="0"/>
            </a:endParaRPr>
          </a:p>
          <a:p>
            <a:pPr marL="285750" indent="-285750" defTabSz="914400">
              <a:buFont typeface="Arial" panose="020B0604020202020204" pitchFamily="34" charset="0"/>
              <a:buChar char="•"/>
              <a:defRPr/>
            </a:pPr>
            <a:r>
              <a:rPr lang="en-US" sz="1100" kern="0" dirty="0">
                <a:solidFill>
                  <a:srgbClr val="000000"/>
                </a:solidFill>
                <a:latin typeface="Trebuchet MS" panose="020B0603020202020204" pitchFamily="34" charset="0"/>
              </a:rPr>
              <a:t>Average monthly summer reach for P13-17 (</a:t>
            </a:r>
            <a:r>
              <a:rPr lang="en-US" sz="1100" b="1" u="sng" kern="0" dirty="0">
                <a:solidFill>
                  <a:srgbClr val="000000"/>
                </a:solidFill>
                <a:latin typeface="Trebuchet MS" panose="020B0603020202020204" pitchFamily="34" charset="0"/>
              </a:rPr>
              <a:t>90%</a:t>
            </a:r>
            <a:r>
              <a:rPr lang="en-US" sz="1100" kern="0" dirty="0">
                <a:solidFill>
                  <a:srgbClr val="000000"/>
                </a:solidFill>
                <a:latin typeface="Trebuchet MS" panose="020B0603020202020204" pitchFamily="34" charset="0"/>
              </a:rPr>
              <a:t>) is steady vs. other time periods throughout the year</a:t>
            </a:r>
          </a:p>
          <a:p>
            <a:pPr marL="285750" indent="-285750" defTabSz="914400">
              <a:buFont typeface="Arial" panose="020B0604020202020204" pitchFamily="34" charset="0"/>
              <a:buChar char="•"/>
              <a:defRPr/>
            </a:pPr>
            <a:endParaRPr lang="en-US" sz="300" kern="0" dirty="0">
              <a:solidFill>
                <a:srgbClr val="000000"/>
              </a:solidFill>
              <a:latin typeface="Trebuchet MS" panose="020B0603020202020204" pitchFamily="34" charset="0"/>
            </a:endParaRPr>
          </a:p>
          <a:p>
            <a:pPr marL="285750" indent="-285750" defTabSz="914400">
              <a:buFont typeface="Arial" panose="020B0604020202020204" pitchFamily="34" charset="0"/>
              <a:buChar char="•"/>
              <a:defRPr/>
            </a:pPr>
            <a:r>
              <a:rPr lang="en-US" sz="1100" kern="0" dirty="0">
                <a:solidFill>
                  <a:srgbClr val="000000"/>
                </a:solidFill>
                <a:latin typeface="Trebuchet MS" panose="020B0603020202020204" pitchFamily="34" charset="0"/>
              </a:rPr>
              <a:t>On average, monthly time spent with ad-supported TV at the HH level is </a:t>
            </a:r>
            <a:r>
              <a:rPr lang="en-US" sz="1100" b="1" u="sng" kern="0" dirty="0">
                <a:solidFill>
                  <a:srgbClr val="000000"/>
                </a:solidFill>
                <a:latin typeface="Trebuchet MS" panose="020B0603020202020204" pitchFamily="34" charset="0"/>
              </a:rPr>
              <a:t>only 4% lower</a:t>
            </a:r>
            <a:r>
              <a:rPr lang="en-US" sz="1100" kern="0" dirty="0">
                <a:solidFill>
                  <a:srgbClr val="000000"/>
                </a:solidFill>
                <a:latin typeface="Trebuchet MS" panose="020B0603020202020204" pitchFamily="34" charset="0"/>
              </a:rPr>
              <a:t> during summer months</a:t>
            </a:r>
          </a:p>
          <a:p>
            <a:pPr marL="285750" indent="-285750" defTabSz="914400">
              <a:buFont typeface="Arial" panose="020B0604020202020204" pitchFamily="34" charset="0"/>
              <a:buChar char="•"/>
              <a:defRPr/>
            </a:pPr>
            <a:endParaRPr lang="en-US" sz="300" kern="0" dirty="0">
              <a:solidFill>
                <a:srgbClr val="000000"/>
              </a:solidFill>
              <a:latin typeface="Trebuchet MS" panose="020B0603020202020204" pitchFamily="34" charset="0"/>
            </a:endParaRPr>
          </a:p>
          <a:p>
            <a:pPr marL="285750" indent="-285750" defTabSz="914400">
              <a:buFont typeface="Arial" panose="020B0604020202020204" pitchFamily="34" charset="0"/>
              <a:buChar char="•"/>
              <a:defRPr/>
            </a:pPr>
            <a:r>
              <a:rPr lang="en-US" sz="1100" u="sng" kern="0" dirty="0">
                <a:solidFill>
                  <a:srgbClr val="000000"/>
                </a:solidFill>
                <a:latin typeface="Trebuchet MS" panose="020B0603020202020204" pitchFamily="34" charset="0"/>
              </a:rPr>
              <a:t>90%</a:t>
            </a:r>
            <a:r>
              <a:rPr lang="en-US" sz="1100" kern="0" dirty="0">
                <a:solidFill>
                  <a:srgbClr val="000000"/>
                </a:solidFill>
                <a:latin typeface="Trebuchet MS" panose="020B0603020202020204" pitchFamily="34" charset="0"/>
              </a:rPr>
              <a:t> of P18-24 ad-supported TV viewing, and </a:t>
            </a:r>
            <a:r>
              <a:rPr lang="en-US" sz="1100" b="1" u="sng" kern="0" dirty="0">
                <a:solidFill>
                  <a:srgbClr val="000000"/>
                </a:solidFill>
                <a:latin typeface="Trebuchet MS" panose="020B0603020202020204" pitchFamily="34" charset="0"/>
              </a:rPr>
              <a:t>87%</a:t>
            </a:r>
            <a:r>
              <a:rPr lang="en-US" sz="1100" kern="0" dirty="0">
                <a:solidFill>
                  <a:srgbClr val="000000"/>
                </a:solidFill>
                <a:latin typeface="Trebuchet MS" panose="020B0603020202020204" pitchFamily="34" charset="0"/>
              </a:rPr>
              <a:t> of P25-34, is done “live” which is on par with the rest of the year</a:t>
            </a:r>
            <a:endParaRPr kumimoji="0" lang="en-US" sz="1200"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0" dirty="0">
                <a:solidFill>
                  <a:srgbClr val="000000"/>
                </a:solidFill>
                <a:latin typeface="Trebuchet MS" panose="020B0603020202020204" pitchFamily="34" charset="0"/>
              </a:rPr>
              <a:t>The</a:t>
            </a: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Summer Solstice For TV Brands: Achieving A High Point Through Multi-screen TV</a:t>
            </a:r>
          </a:p>
          <a:p>
            <a:pPr marL="285750" marR="0" lvl="0" indent="-285750" defTabSz="914400" fontAlgn="auto">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latin typeface="Trebuchet MS" panose="020B0603020202020204" pitchFamily="34" charset="0"/>
              </a:rPr>
              <a:t>The ad-supported multi-screen TV P18+ audience is </a:t>
            </a:r>
            <a:r>
              <a:rPr lang="en-US" sz="1100" b="1" u="sng" kern="0" dirty="0">
                <a:solidFill>
                  <a:srgbClr val="000000"/>
                </a:solidFill>
                <a:latin typeface="Trebuchet MS" panose="020B0603020202020204" pitchFamily="34" charset="0"/>
              </a:rPr>
              <a:t>12x</a:t>
            </a:r>
            <a:r>
              <a:rPr lang="en-US" sz="1100" kern="0" dirty="0">
                <a:solidFill>
                  <a:srgbClr val="000000"/>
                </a:solidFill>
                <a:latin typeface="Trebuchet MS" panose="020B0603020202020204" pitchFamily="34" charset="0"/>
              </a:rPr>
              <a:t> larger than Facebook, </a:t>
            </a:r>
            <a:r>
              <a:rPr lang="en-US" sz="1100" b="1" u="sng" kern="0" dirty="0">
                <a:solidFill>
                  <a:srgbClr val="000000"/>
                </a:solidFill>
                <a:latin typeface="Trebuchet MS" panose="020B0603020202020204" pitchFamily="34" charset="0"/>
              </a:rPr>
              <a:t>8x</a:t>
            </a:r>
            <a:r>
              <a:rPr lang="en-US" sz="1100" kern="0" dirty="0">
                <a:solidFill>
                  <a:srgbClr val="000000"/>
                </a:solidFill>
                <a:latin typeface="Trebuchet MS" panose="020B0603020202020204" pitchFamily="34" charset="0"/>
              </a:rPr>
              <a:t> larger than YouTube</a:t>
            </a:r>
          </a:p>
          <a:p>
            <a:pPr marL="285750" indent="-285750" defTabSz="914400">
              <a:buFont typeface="Arial" panose="020B0604020202020204" pitchFamily="34" charset="0"/>
              <a:buChar char="•"/>
              <a:defRPr/>
            </a:pPr>
            <a:endParaRPr lang="en-US" sz="300" kern="0" dirty="0">
              <a:solidFill>
                <a:srgbClr val="000000"/>
              </a:solidFill>
              <a:latin typeface="Trebuchet MS" panose="020B0603020202020204" pitchFamily="34" charset="0"/>
            </a:endParaRPr>
          </a:p>
          <a:p>
            <a:pPr marL="285750" indent="-285750" defTabSz="914400">
              <a:buFont typeface="Arial" panose="020B0604020202020204" pitchFamily="34" charset="0"/>
              <a:buChar char="•"/>
              <a:defRPr/>
            </a:pPr>
            <a:r>
              <a:rPr lang="en-US" sz="1100" kern="0" dirty="0">
                <a:solidFill>
                  <a:srgbClr val="000000"/>
                </a:solidFill>
                <a:latin typeface="Trebuchet MS" panose="020B0603020202020204" pitchFamily="34" charset="0"/>
              </a:rPr>
              <a:t>The ad-supported multi-screen TV P18-34 audience is </a:t>
            </a:r>
            <a:r>
              <a:rPr lang="en-US" sz="1100" b="1" u="sng" kern="0" dirty="0">
                <a:solidFill>
                  <a:srgbClr val="000000"/>
                </a:solidFill>
                <a:latin typeface="Trebuchet MS" panose="020B0603020202020204" pitchFamily="34" charset="0"/>
              </a:rPr>
              <a:t>6x</a:t>
            </a:r>
            <a:r>
              <a:rPr lang="en-US" sz="1100" kern="0" dirty="0">
                <a:solidFill>
                  <a:srgbClr val="000000"/>
                </a:solidFill>
                <a:latin typeface="Trebuchet MS" panose="020B0603020202020204" pitchFamily="34" charset="0"/>
              </a:rPr>
              <a:t> larger than Facebook, </a:t>
            </a:r>
            <a:r>
              <a:rPr lang="en-US" sz="1100" b="1" u="sng" kern="0" dirty="0">
                <a:solidFill>
                  <a:srgbClr val="000000"/>
                </a:solidFill>
                <a:latin typeface="Trebuchet MS" panose="020B0603020202020204" pitchFamily="34" charset="0"/>
              </a:rPr>
              <a:t>2x</a:t>
            </a:r>
            <a:r>
              <a:rPr lang="en-US" sz="1100" kern="0" dirty="0">
                <a:solidFill>
                  <a:srgbClr val="000000"/>
                </a:solidFill>
                <a:latin typeface="Trebuchet MS" panose="020B0603020202020204" pitchFamily="34" charset="0"/>
              </a:rPr>
              <a:t> larger than YouTube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The Summer Social Scene: Examining TV’s Popularity In Online Conversations</a:t>
            </a:r>
            <a:r>
              <a:rPr kumimoji="0" lang="en-US" sz="12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r>
              <a:rPr kumimoji="0" lang="en-US" sz="12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285750" marR="0" lvl="0" indent="-285750" defTabSz="914400" fontAlgn="auto">
              <a:lnSpc>
                <a:spcPct val="100000"/>
              </a:lnSpc>
              <a:spcBef>
                <a:spcPts val="0"/>
              </a:spcBef>
              <a:spcAft>
                <a:spcPts val="0"/>
              </a:spcAft>
              <a:buClrTx/>
              <a:buSzTx/>
              <a:buFont typeface="Arial" panose="020B0604020202020204" pitchFamily="34" charset="0"/>
              <a:buChar char="•"/>
              <a:tabLst/>
              <a:defRPr/>
            </a:pPr>
            <a:r>
              <a:rPr lang="en-US" sz="1100" kern="0">
                <a:solidFill>
                  <a:srgbClr val="000000"/>
                </a:solidFill>
                <a:latin typeface="Trebuchet MS" panose="020B0603020202020204" pitchFamily="34" charset="0"/>
              </a:rPr>
              <a:t>Ad-supported </a:t>
            </a:r>
            <a:r>
              <a:rPr lang="en-US" sz="1100" kern="0" dirty="0">
                <a:solidFill>
                  <a:srgbClr val="000000"/>
                </a:solidFill>
                <a:latin typeface="Trebuchet MS" panose="020B0603020202020204" pitchFamily="34" charset="0"/>
              </a:rPr>
              <a:t>TV accounted for </a:t>
            </a:r>
            <a:r>
              <a:rPr lang="en-US" sz="1100" b="1" u="sng" kern="0" dirty="0">
                <a:solidFill>
                  <a:srgbClr val="000000"/>
                </a:solidFill>
                <a:latin typeface="Trebuchet MS" panose="020B0603020202020204" pitchFamily="34" charset="0"/>
              </a:rPr>
              <a:t>67%</a:t>
            </a:r>
            <a:r>
              <a:rPr lang="en-US" sz="1100" kern="0" dirty="0">
                <a:solidFill>
                  <a:srgbClr val="000000"/>
                </a:solidFill>
                <a:latin typeface="Trebuchet MS" panose="020B0603020202020204" pitchFamily="34" charset="0"/>
              </a:rPr>
              <a:t> of the top 10 trending Twitter topics during a 4-week analysis last summer</a:t>
            </a:r>
          </a:p>
          <a:p>
            <a:pPr marL="285750" marR="0" lvl="0" indent="-285750" defTabSz="914400" fontAlgn="auto">
              <a:lnSpc>
                <a:spcPct val="100000"/>
              </a:lnSpc>
              <a:spcBef>
                <a:spcPts val="0"/>
              </a:spcBef>
              <a:spcAft>
                <a:spcPts val="0"/>
              </a:spcAft>
              <a:buClrTx/>
              <a:buSzTx/>
              <a:buFont typeface="Arial" panose="020B0604020202020204" pitchFamily="34" charset="0"/>
              <a:buChar char="•"/>
              <a:tabLst/>
              <a:defRPr/>
            </a:pPr>
            <a:endParaRPr lang="en-US" sz="300" kern="0" dirty="0">
              <a:solidFill>
                <a:srgbClr val="000000"/>
              </a:solidFill>
              <a:latin typeface="Trebuchet MS" panose="020B0603020202020204" pitchFamily="34" charset="0"/>
            </a:endParaRPr>
          </a:p>
          <a:p>
            <a:pPr marL="285750" marR="0" lvl="0" indent="-285750" defTabSz="914400" fontAlgn="auto">
              <a:lnSpc>
                <a:spcPct val="100000"/>
              </a:lnSpc>
              <a:spcBef>
                <a:spcPts val="0"/>
              </a:spcBef>
              <a:spcAft>
                <a:spcPts val="0"/>
              </a:spcAft>
              <a:buClrTx/>
              <a:buSzTx/>
              <a:buFont typeface="Arial" panose="020B0604020202020204" pitchFamily="34" charset="0"/>
              <a:buChar char="•"/>
              <a:tabLst/>
              <a:defRPr/>
            </a:pPr>
            <a:r>
              <a:rPr lang="en-US" sz="1100" b="1" u="sng" kern="0" dirty="0">
                <a:solidFill>
                  <a:srgbClr val="000000"/>
                </a:solidFill>
                <a:latin typeface="Trebuchet MS" panose="020B0603020202020204" pitchFamily="34" charset="0"/>
              </a:rPr>
              <a:t>83</a:t>
            </a:r>
            <a:r>
              <a:rPr lang="en-US" sz="1100" kern="0" dirty="0">
                <a:solidFill>
                  <a:srgbClr val="000000"/>
                </a:solidFill>
                <a:latin typeface="Trebuchet MS" panose="020B0603020202020204" pitchFamily="34" charset="0"/>
              </a:rPr>
              <a:t> ad-supported TV entertainment programs trended vs. </a:t>
            </a:r>
            <a:r>
              <a:rPr lang="en-US" sz="1100" b="1" u="sng" kern="0" dirty="0">
                <a:solidFill>
                  <a:srgbClr val="000000"/>
                </a:solidFill>
                <a:latin typeface="Trebuchet MS" panose="020B0603020202020204" pitchFamily="34" charset="0"/>
              </a:rPr>
              <a:t>8</a:t>
            </a:r>
            <a:r>
              <a:rPr lang="en-US" sz="1100" kern="0" dirty="0">
                <a:solidFill>
                  <a:srgbClr val="000000"/>
                </a:solidFill>
                <a:latin typeface="Trebuchet MS" panose="020B0603020202020204" pitchFamily="34" charset="0"/>
              </a:rPr>
              <a:t> </a:t>
            </a:r>
            <a:r>
              <a:rPr lang="en-US" sz="1100" kern="0" dirty="0" err="1">
                <a:solidFill>
                  <a:srgbClr val="000000"/>
                </a:solidFill>
                <a:latin typeface="Trebuchet MS" panose="020B0603020202020204" pitchFamily="34" charset="0"/>
              </a:rPr>
              <a:t>pay-TV</a:t>
            </a:r>
            <a:r>
              <a:rPr lang="en-US" sz="1100" kern="0" dirty="0">
                <a:solidFill>
                  <a:srgbClr val="000000"/>
                </a:solidFill>
                <a:latin typeface="Trebuchet MS" panose="020B0603020202020204" pitchFamily="34" charset="0"/>
              </a:rPr>
              <a:t> shows / </a:t>
            </a:r>
            <a:r>
              <a:rPr lang="en-US" sz="1100" b="1" u="sng" kern="0" dirty="0">
                <a:solidFill>
                  <a:srgbClr val="000000"/>
                </a:solidFill>
                <a:latin typeface="Trebuchet MS" panose="020B0603020202020204" pitchFamily="34" charset="0"/>
              </a:rPr>
              <a:t>3</a:t>
            </a:r>
            <a:r>
              <a:rPr lang="en-US" sz="1100" kern="0" dirty="0">
                <a:solidFill>
                  <a:srgbClr val="000000"/>
                </a:solidFill>
                <a:latin typeface="Trebuchet MS" panose="020B0603020202020204" pitchFamily="34" charset="0"/>
              </a:rPr>
              <a:t> Netflix shows / </a:t>
            </a:r>
            <a:r>
              <a:rPr lang="en-US" sz="1100" b="1" u="sng" kern="0" dirty="0">
                <a:solidFill>
                  <a:srgbClr val="000000"/>
                </a:solidFill>
                <a:latin typeface="Trebuchet MS" panose="020B0603020202020204" pitchFamily="34" charset="0"/>
              </a:rPr>
              <a:t>2</a:t>
            </a:r>
            <a:r>
              <a:rPr lang="en-US" sz="1100" kern="0" dirty="0">
                <a:solidFill>
                  <a:srgbClr val="000000"/>
                </a:solidFill>
                <a:latin typeface="Trebuchet MS" panose="020B0603020202020204" pitchFamily="34" charset="0"/>
              </a:rPr>
              <a:t> YouTube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Summer In The Cinema: Delivering Scale Among Younger Audiences</a:t>
            </a:r>
          </a:p>
          <a:p>
            <a:pPr marL="285750" indent="-285750" defTabSz="914400">
              <a:buFont typeface="Arial" panose="020B0604020202020204" pitchFamily="34" charset="0"/>
              <a:buChar char="•"/>
              <a:defRPr/>
            </a:pPr>
            <a:r>
              <a:rPr lang="en-US" sz="1100" kern="0" dirty="0">
                <a:solidFill>
                  <a:srgbClr val="000000"/>
                </a:solidFill>
                <a:latin typeface="Trebuchet MS" panose="020B0603020202020204" pitchFamily="34" charset="0"/>
              </a:rPr>
              <a:t>Summer cinema P18-34 composition (</a:t>
            </a:r>
            <a:r>
              <a:rPr lang="en-US" sz="1100" b="1" u="sng" kern="0" dirty="0">
                <a:solidFill>
                  <a:srgbClr val="000000"/>
                </a:solidFill>
                <a:latin typeface="Trebuchet MS" panose="020B0603020202020204" pitchFamily="34" charset="0"/>
              </a:rPr>
              <a:t>53%</a:t>
            </a:r>
            <a:r>
              <a:rPr lang="en-US" sz="1100" kern="0" dirty="0">
                <a:solidFill>
                  <a:srgbClr val="000000"/>
                </a:solidFill>
                <a:latin typeface="Trebuchet MS" panose="020B0603020202020204" pitchFamily="34" charset="0"/>
              </a:rPr>
              <a:t>) vs. total internet P18-34 composition (</a:t>
            </a:r>
            <a:r>
              <a:rPr lang="en-US" sz="1100" b="1" u="sng" kern="0" dirty="0">
                <a:solidFill>
                  <a:srgbClr val="000000"/>
                </a:solidFill>
                <a:latin typeface="Trebuchet MS" panose="020B0603020202020204" pitchFamily="34" charset="0"/>
              </a:rPr>
              <a:t>29%</a:t>
            </a:r>
            <a:r>
              <a:rPr lang="en-US" sz="1100" kern="0" dirty="0">
                <a:solidFill>
                  <a:srgbClr val="000000"/>
                </a:solidFill>
                <a:latin typeface="Trebuchet MS" panose="020B0603020202020204" pitchFamily="34" charset="0"/>
              </a:rPr>
              <a:t>)</a:t>
            </a:r>
          </a:p>
          <a:p>
            <a:pPr marL="285750" indent="-285750" defTabSz="914400">
              <a:buFont typeface="Arial" panose="020B0604020202020204" pitchFamily="34" charset="0"/>
              <a:buChar char="•"/>
              <a:defRPr/>
            </a:pPr>
            <a:endParaRPr lang="en-US" sz="300" kern="0" dirty="0">
              <a:solidFill>
                <a:srgbClr val="000000"/>
              </a:solidFill>
              <a:latin typeface="Trebuchet MS" panose="020B0603020202020204" pitchFamily="34" charset="0"/>
            </a:endParaRPr>
          </a:p>
          <a:p>
            <a:pPr marL="285750" indent="-285750" defTabSz="914400">
              <a:buFont typeface="Arial" panose="020B0604020202020204" pitchFamily="34" charset="0"/>
              <a:buChar char="•"/>
              <a:defRPr/>
            </a:pPr>
            <a:r>
              <a:rPr lang="en-US" sz="1100" kern="0" dirty="0">
                <a:solidFill>
                  <a:srgbClr val="000000"/>
                </a:solidFill>
                <a:latin typeface="Trebuchet MS" panose="020B0603020202020204" pitchFamily="34" charset="0"/>
              </a:rPr>
              <a:t>Cinema’s P18-34 composition is greater than Netflix (</a:t>
            </a:r>
            <a:r>
              <a:rPr lang="en-US" sz="1100" b="1" u="sng" kern="0" dirty="0">
                <a:solidFill>
                  <a:srgbClr val="000000"/>
                </a:solidFill>
                <a:latin typeface="Trebuchet MS" panose="020B0603020202020204" pitchFamily="34" charset="0"/>
              </a:rPr>
              <a:t>49%</a:t>
            </a:r>
            <a:r>
              <a:rPr lang="en-US" sz="1100" kern="0" dirty="0">
                <a:solidFill>
                  <a:srgbClr val="000000"/>
                </a:solidFill>
                <a:latin typeface="Trebuchet MS" panose="020B0603020202020204" pitchFamily="34" charset="0"/>
              </a:rPr>
              <a:t>), Snapchat (</a:t>
            </a:r>
            <a:r>
              <a:rPr lang="en-US" sz="1100" b="1" u="sng" kern="0" dirty="0">
                <a:solidFill>
                  <a:srgbClr val="000000"/>
                </a:solidFill>
                <a:latin typeface="Trebuchet MS" panose="020B0603020202020204" pitchFamily="34" charset="0"/>
              </a:rPr>
              <a:t>47%</a:t>
            </a:r>
            <a:r>
              <a:rPr lang="en-US" sz="1100" kern="0" dirty="0">
                <a:solidFill>
                  <a:srgbClr val="000000"/>
                </a:solidFill>
                <a:latin typeface="Trebuchet MS" panose="020B0603020202020204" pitchFamily="34" charset="0"/>
              </a:rPr>
              <a:t>), Facebook (</a:t>
            </a:r>
            <a:r>
              <a:rPr lang="en-US" sz="1100" b="1" u="sng" kern="0" dirty="0">
                <a:solidFill>
                  <a:srgbClr val="000000"/>
                </a:solidFill>
                <a:latin typeface="Trebuchet MS" panose="020B0603020202020204" pitchFamily="34" charset="0"/>
              </a:rPr>
              <a:t>34%</a:t>
            </a:r>
            <a:r>
              <a:rPr lang="en-US" sz="1100" kern="0" dirty="0">
                <a:solidFill>
                  <a:srgbClr val="000000"/>
                </a:solidFill>
                <a:latin typeface="Trebuchet MS" panose="020B0603020202020204" pitchFamily="34" charset="0"/>
              </a:rPr>
              <a:t>), YouTube (</a:t>
            </a:r>
            <a:r>
              <a:rPr lang="en-US" sz="1100" b="1" u="sng" kern="0" dirty="0">
                <a:solidFill>
                  <a:srgbClr val="000000"/>
                </a:solidFill>
                <a:latin typeface="Trebuchet MS" panose="020B0603020202020204" pitchFamily="34" charset="0"/>
              </a:rPr>
              <a:t>32%</a:t>
            </a:r>
            <a:r>
              <a:rPr lang="en-US" sz="1100" kern="0" dirty="0">
                <a:solidFill>
                  <a:srgbClr val="000000"/>
                </a:solidFill>
                <a:latin typeface="Trebuchet MS" panose="020B0603020202020204" pitchFamily="34" charset="0"/>
              </a:rPr>
              <a:t>)</a:t>
            </a:r>
          </a:p>
        </p:txBody>
      </p:sp>
      <p:sp>
        <p:nvSpPr>
          <p:cNvPr id="4" name="Text Placeholder 3">
            <a:extLst>
              <a:ext uri="{FF2B5EF4-FFF2-40B4-BE49-F238E27FC236}">
                <a16:creationId xmlns:a16="http://schemas.microsoft.com/office/drawing/2014/main" id="{CCE6A512-EB05-4AED-8C8A-C460DF1F1891}"/>
              </a:ext>
            </a:extLst>
          </p:cNvPr>
          <p:cNvSpPr txBox="1">
            <a:spLocks/>
          </p:cNvSpPr>
          <p:nvPr/>
        </p:nvSpPr>
        <p:spPr>
          <a:xfrm>
            <a:off x="332256" y="6183445"/>
            <a:ext cx="2541573"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4128473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926" y="417720"/>
            <a:ext cx="8823226"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Sports &amp; Entertainment Both Account For A Large Portion Of The Total Ad-Supported TV Topics That Trended In The Top 10</a:t>
            </a:r>
          </a:p>
        </p:txBody>
      </p:sp>
      <p:sp>
        <p:nvSpPr>
          <p:cNvPr id="6" name="Rounded Rectangle 10"/>
          <p:cNvSpPr/>
          <p:nvPr/>
        </p:nvSpPr>
        <p:spPr>
          <a:xfrm>
            <a:off x="0" y="1432931"/>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a:ea typeface="+mn-ea"/>
                <a:cs typeface="+mn-cs"/>
              </a:rPr>
              <a:t>Genre % Breakout of Top 10 Ad-Supported TV Trending Topics</a:t>
            </a:r>
          </a:p>
        </p:txBody>
      </p:sp>
      <p:graphicFrame>
        <p:nvGraphicFramePr>
          <p:cNvPr id="8" name="Chart 7"/>
          <p:cNvGraphicFramePr/>
          <p:nvPr>
            <p:extLst>
              <p:ext uri="{D42A27DB-BD31-4B8C-83A1-F6EECF244321}">
                <p14:modId xmlns:p14="http://schemas.microsoft.com/office/powerpoint/2010/main" val="805762195"/>
              </p:ext>
            </p:extLst>
          </p:nvPr>
        </p:nvGraphicFramePr>
        <p:xfrm>
          <a:off x="2015736" y="1993883"/>
          <a:ext cx="5112526" cy="412432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7944C54C-579D-486A-9D4D-3131DFD1C9AB}"/>
              </a:ext>
            </a:extLst>
          </p:cNvPr>
          <p:cNvSpPr txBox="1"/>
          <p:nvPr/>
        </p:nvSpPr>
        <p:spPr>
          <a:xfrm>
            <a:off x="319596" y="6501690"/>
            <a:ext cx="72910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Results include both “direct” and “related” TV topics.</a:t>
            </a:r>
          </a:p>
        </p:txBody>
      </p:sp>
      <p:sp>
        <p:nvSpPr>
          <p:cNvPr id="7" name="Text Placeholder 3">
            <a:extLst>
              <a:ext uri="{FF2B5EF4-FFF2-40B4-BE49-F238E27FC236}">
                <a16:creationId xmlns:a16="http://schemas.microsoft.com/office/drawing/2014/main" id="{42A9D13E-FA2C-4AB2-BB39-09FFCD9CF5BF}"/>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50215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382" y="281181"/>
            <a:ext cx="8817684"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1" i="1" u="none" strike="noStrike" kern="1200" cap="none" spc="-100" normalizeH="0" baseline="0" noProof="0" dirty="0">
                <a:ln>
                  <a:noFill/>
                </a:ln>
                <a:solidFill>
                  <a:prstClr val="black"/>
                </a:solidFill>
                <a:effectLst/>
                <a:uLnTx/>
                <a:uFillTx/>
                <a:latin typeface="Trebuchet MS"/>
                <a:ea typeface="+mn-ea"/>
                <a:cs typeface="+mn-cs"/>
              </a:rPr>
              <a:t>Over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126</a:t>
            </a:r>
            <a:r>
              <a:rPr kumimoji="0" lang="en-US" sz="2600" b="1" i="1" u="none" strike="noStrike" kern="1200" cap="none" spc="-100" normalizeH="0" baseline="0" noProof="0" dirty="0">
                <a:ln>
                  <a:noFill/>
                </a:ln>
                <a:solidFill>
                  <a:prstClr val="black"/>
                </a:solidFill>
                <a:effectLst/>
                <a:uLnTx/>
                <a:uFillTx/>
                <a:latin typeface="Trebuchet MS"/>
                <a:ea typeface="+mn-ea"/>
                <a:cs typeface="+mn-cs"/>
              </a:rPr>
              <a:t> TV Programs</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Trended During The Four Week Analysis Which Speaks To The Breadth Of Summer Programming</a:t>
            </a:r>
          </a:p>
        </p:txBody>
      </p:sp>
      <p:sp>
        <p:nvSpPr>
          <p:cNvPr id="51" name="TextBox 50">
            <a:extLst>
              <a:ext uri="{FF2B5EF4-FFF2-40B4-BE49-F238E27FC236}">
                <a16:creationId xmlns:a16="http://schemas.microsoft.com/office/drawing/2014/main" id="{608C4FA7-2AE5-444C-8224-3D19DC0DC6F9}"/>
              </a:ext>
            </a:extLst>
          </p:cNvPr>
          <p:cNvSpPr txBox="1"/>
          <p:nvPr/>
        </p:nvSpPr>
        <p:spPr>
          <a:xfrm>
            <a:off x="319596" y="6470394"/>
            <a:ext cx="72126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Results include both “direct” and “related” TV topics.</a:t>
            </a:r>
          </a:p>
        </p:txBody>
      </p:sp>
      <p:sp>
        <p:nvSpPr>
          <p:cNvPr id="6" name="Text Placeholder 3">
            <a:extLst>
              <a:ext uri="{FF2B5EF4-FFF2-40B4-BE49-F238E27FC236}">
                <a16:creationId xmlns:a16="http://schemas.microsoft.com/office/drawing/2014/main" id="{FFFA4813-CC09-4C20-965F-0BE050CD9BFE}"/>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pic>
        <p:nvPicPr>
          <p:cNvPr id="7" name="Picture 6">
            <a:extLst>
              <a:ext uri="{FF2B5EF4-FFF2-40B4-BE49-F238E27FC236}">
                <a16:creationId xmlns:a16="http://schemas.microsoft.com/office/drawing/2014/main" id="{E07A7115-ACB6-4C52-9D70-C30DCBB31F02}"/>
              </a:ext>
            </a:extLst>
          </p:cNvPr>
          <p:cNvPicPr>
            <a:picLocks noChangeAspect="1"/>
          </p:cNvPicPr>
          <p:nvPr/>
        </p:nvPicPr>
        <p:blipFill rotWithShape="1">
          <a:blip r:embed="rId2">
            <a:extLst>
              <a:ext uri="{28A0092B-C50C-407E-A947-70E740481C1C}">
                <a14:useLocalDpi xmlns:a14="http://schemas.microsoft.com/office/drawing/2010/main" val="0"/>
              </a:ext>
            </a:extLst>
          </a:blip>
          <a:srcRect l="12815" t="10259" r="12913" b="12416"/>
          <a:stretch/>
        </p:blipFill>
        <p:spPr>
          <a:xfrm>
            <a:off x="130383" y="1136342"/>
            <a:ext cx="8889330" cy="4863502"/>
          </a:xfrm>
          <a:prstGeom prst="rect">
            <a:avLst/>
          </a:prstGeom>
        </p:spPr>
      </p:pic>
    </p:spTree>
    <p:extLst>
      <p:ext uri="{BB962C8B-B14F-4D97-AF65-F5344CB8AC3E}">
        <p14:creationId xmlns:p14="http://schemas.microsoft.com/office/powerpoint/2010/main" val="3882013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436760667"/>
              </p:ext>
            </p:extLst>
          </p:nvPr>
        </p:nvGraphicFramePr>
        <p:xfrm>
          <a:off x="170207" y="2544249"/>
          <a:ext cx="8968474" cy="341733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949324" y="5496144"/>
            <a:ext cx="9464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(UFC Fight Pass, WWE Network)</a:t>
            </a:r>
          </a:p>
        </p:txBody>
      </p:sp>
      <p:sp>
        <p:nvSpPr>
          <p:cNvPr id="4" name="TextBox 3"/>
          <p:cNvSpPr txBox="1"/>
          <p:nvPr/>
        </p:nvSpPr>
        <p:spPr>
          <a:xfrm>
            <a:off x="170207" y="397558"/>
            <a:ext cx="8792948"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Ad-Supported TV Owns The Summer Social Space When It Comes To Conversations Around Entertainment Content</a:t>
            </a:r>
          </a:p>
        </p:txBody>
      </p:sp>
      <p:sp>
        <p:nvSpPr>
          <p:cNvPr id="6" name="Rounded Rectangle 10"/>
          <p:cNvSpPr/>
          <p:nvPr/>
        </p:nvSpPr>
        <p:spPr>
          <a:xfrm>
            <a:off x="130383" y="1948417"/>
            <a:ext cx="8832772"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 of Top 10 Trending Entertainment Programs / Content By Platform</a:t>
            </a:r>
          </a:p>
        </p:txBody>
      </p:sp>
      <p:sp>
        <p:nvSpPr>
          <p:cNvPr id="10" name="TextBox 9"/>
          <p:cNvSpPr txBox="1"/>
          <p:nvPr/>
        </p:nvSpPr>
        <p:spPr>
          <a:xfrm>
            <a:off x="170207" y="1258511"/>
            <a:ext cx="87929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Interestingly, two of the three Netflix shows that trended in the Top 10 on Twitter did so because the streaming service announced their cancellation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The Get Down </a:t>
            </a:r>
            <a:r>
              <a:rPr kumimoji="0" lang="en-US" sz="1400" b="0" i="0" u="none" strike="noStrike" kern="1200" cap="none" spc="0" normalizeH="0" baseline="0" noProof="0" dirty="0">
                <a:ln>
                  <a:noFill/>
                </a:ln>
                <a:solidFill>
                  <a:prstClr val="black"/>
                </a:solidFill>
                <a:effectLst/>
                <a:uLnTx/>
                <a:uFillTx/>
                <a:latin typeface="Trebuchet MS"/>
                <a:ea typeface="+mn-ea"/>
                <a:cs typeface="+mn-cs"/>
              </a:rPr>
              <a:t>&amp;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Sense8</a:t>
            </a:r>
            <a:r>
              <a:rPr kumimoji="0" lang="en-US" sz="1400" b="0"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2" name="TextBox 11">
            <a:extLst>
              <a:ext uri="{FF2B5EF4-FFF2-40B4-BE49-F238E27FC236}">
                <a16:creationId xmlns:a16="http://schemas.microsoft.com/office/drawing/2014/main" id="{C1DCED50-5F67-4F4C-A60F-7B2E15CAC669}"/>
              </a:ext>
            </a:extLst>
          </p:cNvPr>
          <p:cNvSpPr txBox="1"/>
          <p:nvPr/>
        </p:nvSpPr>
        <p:spPr>
          <a:xfrm>
            <a:off x="295274" y="6377079"/>
            <a:ext cx="7103571" cy="4385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Based on unique program counts. For the purposes of this chart, “program / content” is an all-encompassing definition for individual pieces of content on each platform (albums &amp; singles for music, video games, channel on YouTube, live streaming and/or personality on a social media platform, </a:t>
            </a:r>
            <a:r>
              <a:rPr kumimoji="0" lang="en-US" sz="75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etc</a:t>
            </a:r>
            <a:r>
              <a:rPr kumimoji="0" lang="en-US"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
        <p:nvSpPr>
          <p:cNvPr id="8" name="TextBox 7">
            <a:extLst>
              <a:ext uri="{FF2B5EF4-FFF2-40B4-BE49-F238E27FC236}">
                <a16:creationId xmlns:a16="http://schemas.microsoft.com/office/drawing/2014/main" id="{E4F1ABD2-4C6D-4BE0-BB16-45E5A13E306E}"/>
              </a:ext>
            </a:extLst>
          </p:cNvPr>
          <p:cNvSpPr txBox="1"/>
          <p:nvPr/>
        </p:nvSpPr>
        <p:spPr>
          <a:xfrm>
            <a:off x="683170" y="5480537"/>
            <a:ext cx="774155"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(HBO, Showtime, Starz)</a:t>
            </a:r>
          </a:p>
        </p:txBody>
      </p:sp>
      <p:sp>
        <p:nvSpPr>
          <p:cNvPr id="13" name="TextBox 12">
            <a:extLst>
              <a:ext uri="{FF2B5EF4-FFF2-40B4-BE49-F238E27FC236}">
                <a16:creationId xmlns:a16="http://schemas.microsoft.com/office/drawing/2014/main" id="{1C700BE5-CEBB-4298-8C7F-177DD2EA285E}"/>
              </a:ext>
            </a:extLst>
          </p:cNvPr>
          <p:cNvSpPr txBox="1"/>
          <p:nvPr/>
        </p:nvSpPr>
        <p:spPr>
          <a:xfrm>
            <a:off x="304799" y="5896035"/>
            <a:ext cx="7181851" cy="41549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Other platform “program” highlights: Netflix – House of Cards, Sense8, The Get Down; Music – T-Wayne, Rake It Up; Online Radio – Most Requested Live (iHeart Radio); YouTube – Car Boys; HBO – HBO Boxing, Mommy Dead &amp; Dearest, Real Time with Bill Maher, The Leftovers; Showtime – Twin Peaks; Starz – American Gods; PPV – UFC 212; Facebook Live – </a:t>
            </a:r>
            <a:r>
              <a:rPr kumimoji="0" lang="en-US" sz="7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CFDAAwards</a:t>
            </a: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Snapchat – Ask Ethan &amp; Grayson; WWE Network – WWE Backlash; Video Games – Injustice 2, Life Is Strange 2; Other streaming – E3  </a:t>
            </a:r>
          </a:p>
        </p:txBody>
      </p:sp>
    </p:spTree>
    <p:extLst>
      <p:ext uri="{BB962C8B-B14F-4D97-AF65-F5344CB8AC3E}">
        <p14:creationId xmlns:p14="http://schemas.microsoft.com/office/powerpoint/2010/main" val="2063416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AD2179-AE3F-4DF8-B51D-A0D819204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9" y="0"/>
            <a:ext cx="9096622" cy="6858000"/>
          </a:xfrm>
          <a:prstGeom prst="rect">
            <a:avLst/>
          </a:prstGeom>
        </p:spPr>
      </p:pic>
      <p:sp>
        <p:nvSpPr>
          <p:cNvPr id="12" name="Title 1">
            <a:extLst>
              <a:ext uri="{FF2B5EF4-FFF2-40B4-BE49-F238E27FC236}">
                <a16:creationId xmlns:a16="http://schemas.microsoft.com/office/drawing/2014/main" id="{8995A629-2332-4CFB-AF6F-6EDE686A23A3}"/>
              </a:ext>
            </a:extLst>
          </p:cNvPr>
          <p:cNvSpPr>
            <a:spLocks noGrp="1"/>
          </p:cNvSpPr>
          <p:nvPr>
            <p:ph type="ctrTitle"/>
          </p:nvPr>
        </p:nvSpPr>
        <p:spPr>
          <a:xfrm>
            <a:off x="2986481" y="5002207"/>
            <a:ext cx="5420402" cy="1517126"/>
          </a:xfrm>
        </p:spPr>
        <p:txBody>
          <a:bodyPr/>
          <a:lstStyle/>
          <a:p>
            <a:pPr algn="l">
              <a:lnSpc>
                <a:spcPts val="3800"/>
              </a:lnSpc>
            </a:pPr>
            <a:r>
              <a:rPr lang="en-US" sz="3600" b="1" dirty="0">
                <a:solidFill>
                  <a:schemeClr val="tx1"/>
                </a:solidFill>
                <a:latin typeface="+mj-lt"/>
                <a:cs typeface="+mj-cs"/>
              </a:rPr>
              <a:t>Summer In The Cinema:</a:t>
            </a:r>
            <a:br>
              <a:rPr lang="en-US" sz="3600" b="1" dirty="0">
                <a:solidFill>
                  <a:schemeClr val="tx1"/>
                </a:solidFill>
                <a:latin typeface="+mj-lt"/>
                <a:cs typeface="+mj-cs"/>
              </a:rPr>
            </a:br>
            <a:r>
              <a:rPr lang="en-US" sz="2800" b="1" dirty="0">
                <a:solidFill>
                  <a:schemeClr val="tx1"/>
                </a:solidFill>
                <a:latin typeface="+mj-lt"/>
                <a:cs typeface="+mj-cs"/>
              </a:rPr>
              <a:t>Delivering Scale Among Younger Audiences</a:t>
            </a:r>
            <a:endParaRPr lang="en-US" sz="3200" b="1" dirty="0">
              <a:solidFill>
                <a:schemeClr val="tx1"/>
              </a:solidFill>
              <a:latin typeface="+mj-lt"/>
              <a:cs typeface="+mj-cs"/>
            </a:endParaRPr>
          </a:p>
        </p:txBody>
      </p:sp>
    </p:spTree>
    <p:extLst>
      <p:ext uri="{BB962C8B-B14F-4D97-AF65-F5344CB8AC3E}">
        <p14:creationId xmlns:p14="http://schemas.microsoft.com/office/powerpoint/2010/main" val="2122727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AB02B95-647C-4897-9EC5-699482A0F97C}"/>
              </a:ext>
            </a:extLst>
          </p:cNvPr>
          <p:cNvSpPr/>
          <p:nvPr/>
        </p:nvSpPr>
        <p:spPr>
          <a:xfrm>
            <a:off x="6609793" y="1678115"/>
            <a:ext cx="2312265" cy="424009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56452E2F-57F4-4162-A386-486A272C67B8}"/>
              </a:ext>
            </a:extLst>
          </p:cNvPr>
          <p:cNvSpPr/>
          <p:nvPr/>
        </p:nvSpPr>
        <p:spPr>
          <a:xfrm>
            <a:off x="4522060" y="1676634"/>
            <a:ext cx="1978897" cy="424009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32">
            <a:extLst>
              <a:ext uri="{FF2B5EF4-FFF2-40B4-BE49-F238E27FC236}">
                <a16:creationId xmlns:a16="http://schemas.microsoft.com/office/drawing/2014/main" id="{23F29656-7929-449C-879D-5E3EC85972B2}"/>
              </a:ext>
            </a:extLst>
          </p:cNvPr>
          <p:cNvSpPr/>
          <p:nvPr/>
        </p:nvSpPr>
        <p:spPr>
          <a:xfrm>
            <a:off x="2400292" y="1667756"/>
            <a:ext cx="2040038" cy="425045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F8B7BF07-522C-4224-810E-5E3041F1F90A}"/>
              </a:ext>
            </a:extLst>
          </p:cNvPr>
          <p:cNvSpPr/>
          <p:nvPr/>
        </p:nvSpPr>
        <p:spPr>
          <a:xfrm>
            <a:off x="188269" y="1675155"/>
            <a:ext cx="2144419" cy="424009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EAAFDBF1-EDAE-4281-A0A1-C396E3CF52F4}"/>
              </a:ext>
            </a:extLst>
          </p:cNvPr>
          <p:cNvSpPr>
            <a:spLocks noGrp="1"/>
          </p:cNvSpPr>
          <p:nvPr>
            <p:ph type="ctrTitle"/>
          </p:nvPr>
        </p:nvSpPr>
        <p:spPr>
          <a:xfrm>
            <a:off x="188269" y="394299"/>
            <a:ext cx="8778701" cy="881549"/>
          </a:xfrm>
        </p:spPr>
        <p:txBody>
          <a:bodyPr/>
          <a:lstStyle/>
          <a:p>
            <a:pPr>
              <a:defRPr/>
            </a:pPr>
            <a:r>
              <a:rPr lang="en-US" dirty="0">
                <a:solidFill>
                  <a:schemeClr val="tx1"/>
                </a:solidFill>
                <a:cs typeface="+mn-cs"/>
              </a:rPr>
              <a:t>People Can’t Wait To Share Their Excitement Online When They Hear About Movie-Related Content &amp; Subjects</a:t>
            </a:r>
          </a:p>
        </p:txBody>
      </p:sp>
      <p:sp>
        <p:nvSpPr>
          <p:cNvPr id="19" name="TextBox 18">
            <a:extLst>
              <a:ext uri="{FF2B5EF4-FFF2-40B4-BE49-F238E27FC236}">
                <a16:creationId xmlns:a16="http://schemas.microsoft.com/office/drawing/2014/main" id="{D2391C48-7048-42AB-8B55-498E7B04ACAA}"/>
              </a:ext>
            </a:extLst>
          </p:cNvPr>
          <p:cNvSpPr txBox="1"/>
          <p:nvPr/>
        </p:nvSpPr>
        <p:spPr>
          <a:xfrm>
            <a:off x="161636" y="6547847"/>
            <a:ext cx="759525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a:t>
            </a:r>
          </a:p>
        </p:txBody>
      </p:sp>
      <p:sp>
        <p:nvSpPr>
          <p:cNvPr id="4" name="Rectangle 3">
            <a:extLst>
              <a:ext uri="{FF2B5EF4-FFF2-40B4-BE49-F238E27FC236}">
                <a16:creationId xmlns:a16="http://schemas.microsoft.com/office/drawing/2014/main" id="{787CEA66-1BBE-4994-975D-6FA09D3DB9CF}"/>
              </a:ext>
            </a:extLst>
          </p:cNvPr>
          <p:cNvSpPr/>
          <p:nvPr/>
        </p:nvSpPr>
        <p:spPr>
          <a:xfrm>
            <a:off x="2396985" y="1651245"/>
            <a:ext cx="2027765" cy="639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New Trailer Released</a:t>
            </a:r>
          </a:p>
        </p:txBody>
      </p:sp>
      <p:sp>
        <p:nvSpPr>
          <p:cNvPr id="6" name="Rectangle 5">
            <a:extLst>
              <a:ext uri="{FF2B5EF4-FFF2-40B4-BE49-F238E27FC236}">
                <a16:creationId xmlns:a16="http://schemas.microsoft.com/office/drawing/2014/main" id="{2FD6A667-7B4C-48F4-9F5B-EF01839D1724}"/>
              </a:ext>
            </a:extLst>
          </p:cNvPr>
          <p:cNvSpPr/>
          <p:nvPr/>
        </p:nvSpPr>
        <p:spPr>
          <a:xfrm>
            <a:off x="6605007" y="1652722"/>
            <a:ext cx="2317051" cy="639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Cast &amp; Crew Announcements</a:t>
            </a:r>
          </a:p>
        </p:txBody>
      </p:sp>
      <p:sp>
        <p:nvSpPr>
          <p:cNvPr id="7" name="Rectangle 6">
            <a:extLst>
              <a:ext uri="{FF2B5EF4-FFF2-40B4-BE49-F238E27FC236}">
                <a16:creationId xmlns:a16="http://schemas.microsoft.com/office/drawing/2014/main" id="{6DFA6E6E-0AF2-4DC4-BC2A-6A5CB44505AF}"/>
              </a:ext>
            </a:extLst>
          </p:cNvPr>
          <p:cNvSpPr/>
          <p:nvPr/>
        </p:nvSpPr>
        <p:spPr>
          <a:xfrm>
            <a:off x="4502151" y="1652725"/>
            <a:ext cx="1998806" cy="639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Production Announcements</a:t>
            </a:r>
          </a:p>
        </p:txBody>
      </p:sp>
      <p:pic>
        <p:nvPicPr>
          <p:cNvPr id="8" name="Picture 4" descr="http://www.movietrailers2.com/wp-content/uploads/2017/01/Top-Gun-2.jpg">
            <a:extLst>
              <a:ext uri="{FF2B5EF4-FFF2-40B4-BE49-F238E27FC236}">
                <a16:creationId xmlns:a16="http://schemas.microsoft.com/office/drawing/2014/main" id="{168E0A02-06DC-47B0-AFD1-C29E400411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8873" y="2404075"/>
            <a:ext cx="1874066" cy="85181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D3C63F6-1543-490F-BCC7-0547D6239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029" y="2385614"/>
            <a:ext cx="1012722" cy="1655036"/>
          </a:xfrm>
          <a:prstGeom prst="rect">
            <a:avLst/>
          </a:prstGeom>
          <a:ln w="28575">
            <a:solidFill>
              <a:schemeClr val="tx1"/>
            </a:solidFill>
          </a:ln>
        </p:spPr>
      </p:pic>
      <p:sp>
        <p:nvSpPr>
          <p:cNvPr id="10" name="Text Placeholder 4">
            <a:extLst>
              <a:ext uri="{FF2B5EF4-FFF2-40B4-BE49-F238E27FC236}">
                <a16:creationId xmlns:a16="http://schemas.microsoft.com/office/drawing/2014/main" id="{E535C455-0183-4F7F-9161-53D8B074DE59}"/>
              </a:ext>
            </a:extLst>
          </p:cNvPr>
          <p:cNvSpPr>
            <a:spLocks noGrp="1"/>
          </p:cNvSpPr>
          <p:nvPr>
            <p:ph type="body" sz="quarter" idx="13"/>
          </p:nvPr>
        </p:nvSpPr>
        <p:spPr>
          <a:xfrm>
            <a:off x="2318556" y="2395197"/>
            <a:ext cx="1099355" cy="774129"/>
          </a:xfrm>
        </p:spPr>
        <p:txBody>
          <a:bodyPr/>
          <a:lstStyle/>
          <a:p>
            <a:r>
              <a:rPr lang="en-US" sz="1000" b="1" dirty="0"/>
              <a:t>Fri, June 9</a:t>
            </a:r>
            <a:r>
              <a:rPr lang="en-US" sz="1000" b="1" baseline="30000" dirty="0"/>
              <a:t>th</a:t>
            </a:r>
            <a:r>
              <a:rPr lang="en-US" sz="1000" b="1" dirty="0"/>
              <a:t> – Marvel releases the new trailer for </a:t>
            </a:r>
            <a:r>
              <a:rPr lang="en-US" sz="1000" b="1" i="1" dirty="0"/>
              <a:t>Black Panther</a:t>
            </a:r>
          </a:p>
          <a:p>
            <a:r>
              <a:rPr lang="en-US" sz="600" b="1" i="1" dirty="0"/>
              <a:t>_____________</a:t>
            </a:r>
          </a:p>
          <a:p>
            <a:r>
              <a:rPr lang="en-US" sz="900" b="1" i="1" dirty="0"/>
              <a:t>Black Panther    </a:t>
            </a:r>
            <a:r>
              <a:rPr lang="en-US" sz="900" b="1" dirty="0"/>
              <a:t>is </a:t>
            </a:r>
            <a:r>
              <a:rPr lang="en-US" sz="900" b="1" u="sng" dirty="0"/>
              <a:t>#1 trending </a:t>
            </a:r>
            <a:r>
              <a:rPr lang="en-US" sz="900" b="1" dirty="0"/>
              <a:t>topic at Twitter during the 10:30p period</a:t>
            </a:r>
            <a:endParaRPr lang="en-US" sz="900" b="1" i="1" dirty="0"/>
          </a:p>
        </p:txBody>
      </p:sp>
      <p:sp>
        <p:nvSpPr>
          <p:cNvPr id="5" name="Arrow: Down 4">
            <a:extLst>
              <a:ext uri="{FF2B5EF4-FFF2-40B4-BE49-F238E27FC236}">
                <a16:creationId xmlns:a16="http://schemas.microsoft.com/office/drawing/2014/main" id="{A4508B9B-F163-45F8-808A-5C6E14EA4504}"/>
              </a:ext>
            </a:extLst>
          </p:cNvPr>
          <p:cNvSpPr/>
          <p:nvPr/>
        </p:nvSpPr>
        <p:spPr>
          <a:xfrm>
            <a:off x="3524449" y="4109193"/>
            <a:ext cx="322941" cy="450375"/>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12" name="Picture 11">
            <a:extLst>
              <a:ext uri="{FF2B5EF4-FFF2-40B4-BE49-F238E27FC236}">
                <a16:creationId xmlns:a16="http://schemas.microsoft.com/office/drawing/2014/main" id="{30DD53F0-3CE7-4F91-98FC-5AF143176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2763" y="4599869"/>
            <a:ext cx="1672164" cy="501649"/>
          </a:xfrm>
          <a:prstGeom prst="rect">
            <a:avLst/>
          </a:prstGeom>
          <a:ln>
            <a:solidFill>
              <a:schemeClr val="tx1"/>
            </a:solidFill>
          </a:ln>
        </p:spPr>
      </p:pic>
      <p:pic>
        <p:nvPicPr>
          <p:cNvPr id="13" name="Picture 12">
            <a:extLst>
              <a:ext uri="{FF2B5EF4-FFF2-40B4-BE49-F238E27FC236}">
                <a16:creationId xmlns:a16="http://schemas.microsoft.com/office/drawing/2014/main" id="{479DCF7C-13E4-44A7-B0E7-42354F89D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4053" y="5155399"/>
            <a:ext cx="1879698" cy="580748"/>
          </a:xfrm>
          <a:prstGeom prst="rect">
            <a:avLst/>
          </a:prstGeom>
          <a:ln>
            <a:solidFill>
              <a:schemeClr val="tx1"/>
            </a:solidFill>
          </a:ln>
        </p:spPr>
      </p:pic>
      <p:sp>
        <p:nvSpPr>
          <p:cNvPr id="16" name="Rectangle 15">
            <a:extLst>
              <a:ext uri="{FF2B5EF4-FFF2-40B4-BE49-F238E27FC236}">
                <a16:creationId xmlns:a16="http://schemas.microsoft.com/office/drawing/2014/main" id="{6942941E-B31B-4DAF-A7E2-0C75F2318062}"/>
              </a:ext>
            </a:extLst>
          </p:cNvPr>
          <p:cNvSpPr/>
          <p:nvPr/>
        </p:nvSpPr>
        <p:spPr>
          <a:xfrm>
            <a:off x="188270" y="1651246"/>
            <a:ext cx="2144418" cy="64955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Special Premieres</a:t>
            </a:r>
          </a:p>
        </p:txBody>
      </p:sp>
      <p:pic>
        <p:nvPicPr>
          <p:cNvPr id="17" name="Picture 2" descr="http://www.impawards.com/2017/posters/chris_brown_welcome_to_my_life_xlg.jpg">
            <a:extLst>
              <a:ext uri="{FF2B5EF4-FFF2-40B4-BE49-F238E27FC236}">
                <a16:creationId xmlns:a16="http://schemas.microsoft.com/office/drawing/2014/main" id="{BD8A6605-A80E-42E8-9317-AAF93531A3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2393" y="2385615"/>
            <a:ext cx="851771" cy="13829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FF7E7713-1542-4EC2-A5C6-F6929F6EF4BA}"/>
              </a:ext>
            </a:extLst>
          </p:cNvPr>
          <p:cNvSpPr txBox="1">
            <a:spLocks/>
          </p:cNvSpPr>
          <p:nvPr/>
        </p:nvSpPr>
        <p:spPr>
          <a:xfrm>
            <a:off x="177560" y="2387631"/>
            <a:ext cx="1244834" cy="774129"/>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rPr>
              <a:t>Thurs, June 8</a:t>
            </a:r>
            <a:r>
              <a:rPr kumimoji="0" lang="en-US" sz="1000" b="1" i="0" u="none" strike="noStrike" kern="1200" cap="none" spc="0" normalizeH="0" baseline="30000" noProof="0" dirty="0">
                <a:ln>
                  <a:noFill/>
                </a:ln>
                <a:solidFill>
                  <a:prstClr val="black"/>
                </a:solidFill>
                <a:effectLst/>
                <a:uLnTx/>
                <a:uFillTx/>
                <a:latin typeface="Trebuchet MS"/>
                <a:ea typeface="+mn-ea"/>
              </a:rPr>
              <a:t>th</a:t>
            </a:r>
            <a:r>
              <a:rPr kumimoji="0" lang="en-US" sz="1000" b="1" i="0" u="none" strike="noStrike" kern="1200" cap="none" spc="0" normalizeH="0" baseline="0" noProof="0" dirty="0">
                <a:ln>
                  <a:noFill/>
                </a:ln>
                <a:solidFill>
                  <a:prstClr val="black"/>
                </a:solidFill>
                <a:effectLst/>
                <a:uLnTx/>
                <a:uFillTx/>
                <a:latin typeface="Trebuchet MS"/>
                <a:ea typeface="+mn-ea"/>
              </a:rPr>
              <a:t> – </a:t>
            </a:r>
            <a:r>
              <a:rPr kumimoji="0" lang="en-US" sz="1000" b="1" i="1" u="none" strike="noStrike" kern="1200" cap="none" spc="0" normalizeH="0" baseline="0" noProof="0" dirty="0">
                <a:ln>
                  <a:noFill/>
                </a:ln>
                <a:solidFill>
                  <a:prstClr val="black"/>
                </a:solidFill>
                <a:effectLst/>
                <a:uLnTx/>
                <a:uFillTx/>
                <a:latin typeface="Trebuchet MS"/>
                <a:ea typeface="+mn-ea"/>
              </a:rPr>
              <a:t>Chris Brown: Welcome To My Life </a:t>
            </a:r>
            <a:r>
              <a:rPr kumimoji="0" lang="en-US" sz="1000" b="1" i="0" u="none" strike="noStrike" kern="1200" cap="none" spc="0" normalizeH="0" baseline="0" noProof="0" dirty="0">
                <a:ln>
                  <a:noFill/>
                </a:ln>
                <a:solidFill>
                  <a:prstClr val="black"/>
                </a:solidFill>
                <a:effectLst/>
                <a:uLnTx/>
                <a:uFillTx/>
                <a:latin typeface="Trebuchet MS"/>
                <a:ea typeface="+mn-ea"/>
              </a:rPr>
              <a:t>is shown in theatres for one night only</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600" b="1" i="1" u="none" strike="noStrike" kern="1200" cap="none" spc="0" normalizeH="0" baseline="0" noProof="0" dirty="0">
                <a:ln>
                  <a:noFill/>
                </a:ln>
                <a:solidFill>
                  <a:prstClr val="black"/>
                </a:solidFill>
                <a:effectLst/>
                <a:uLnTx/>
                <a:uFillTx/>
                <a:latin typeface="Trebuchet MS"/>
                <a:ea typeface="+mn-ea"/>
              </a:rPr>
              <a:t>_____________</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Trebuchet MS"/>
                <a:ea typeface="+mn-ea"/>
              </a:rPr>
              <a:t>#</a:t>
            </a:r>
            <a:r>
              <a:rPr kumimoji="0" lang="en-US" sz="900" b="1" i="1" u="none" strike="noStrike" kern="1200" cap="none" spc="0" normalizeH="0" baseline="0" noProof="0" dirty="0" err="1">
                <a:ln>
                  <a:noFill/>
                </a:ln>
                <a:solidFill>
                  <a:prstClr val="black"/>
                </a:solidFill>
                <a:effectLst/>
                <a:uLnTx/>
                <a:uFillTx/>
                <a:latin typeface="Trebuchet MS"/>
                <a:ea typeface="+mn-ea"/>
              </a:rPr>
              <a:t>WelcomeToMyLife</a:t>
            </a:r>
            <a:r>
              <a:rPr kumimoji="0" lang="en-US" sz="900" b="1" i="1" u="none" strike="noStrike" kern="1200" cap="none" spc="0" normalizeH="0" baseline="0" noProof="0" dirty="0">
                <a:ln>
                  <a:noFill/>
                </a:ln>
                <a:solidFill>
                  <a:prstClr val="black"/>
                </a:solidFill>
                <a:effectLst/>
                <a:uLnTx/>
                <a:uFillTx/>
                <a:latin typeface="Trebuchet MS"/>
                <a:ea typeface="+mn-ea"/>
              </a:rPr>
              <a:t> </a:t>
            </a:r>
            <a:r>
              <a:rPr kumimoji="0" lang="en-US" sz="900" b="1" i="0" u="none" strike="noStrike" kern="1200" cap="none" spc="0" normalizeH="0" baseline="0" noProof="0" dirty="0">
                <a:ln>
                  <a:noFill/>
                </a:ln>
                <a:solidFill>
                  <a:prstClr val="black"/>
                </a:solidFill>
                <a:effectLst/>
                <a:uLnTx/>
                <a:uFillTx/>
                <a:latin typeface="Trebuchet MS"/>
                <a:ea typeface="+mn-ea"/>
              </a:rPr>
              <a:t>trends in the top 10 that night (</a:t>
            </a:r>
            <a:r>
              <a:rPr kumimoji="0" lang="en-US" sz="900" b="1" i="0" u="sng" strike="noStrike" kern="1200" cap="none" spc="0" normalizeH="0" baseline="0" noProof="0" dirty="0">
                <a:ln>
                  <a:noFill/>
                </a:ln>
                <a:solidFill>
                  <a:prstClr val="black"/>
                </a:solidFill>
                <a:effectLst/>
                <a:uLnTx/>
                <a:uFillTx/>
                <a:latin typeface="Trebuchet MS"/>
                <a:ea typeface="+mn-ea"/>
              </a:rPr>
              <a:t>reaches #6</a:t>
            </a:r>
            <a:r>
              <a:rPr kumimoji="0" lang="en-US" sz="900" b="1" i="0" u="none" strike="noStrike" kern="1200" cap="none" spc="0" normalizeH="0" baseline="0" noProof="0" dirty="0">
                <a:ln>
                  <a:noFill/>
                </a:ln>
                <a:solidFill>
                  <a:prstClr val="black"/>
                </a:solidFill>
                <a:effectLst/>
                <a:uLnTx/>
                <a:uFillTx/>
                <a:latin typeface="Trebuchet MS"/>
                <a:ea typeface="+mn-ea"/>
              </a:rPr>
              <a:t>)</a:t>
            </a:r>
            <a:endParaRPr kumimoji="0" lang="en-US" sz="900" b="1" i="1" u="none" strike="noStrike" kern="1200" cap="none" spc="0" normalizeH="0" baseline="0" noProof="0" dirty="0">
              <a:ln>
                <a:noFill/>
              </a:ln>
              <a:solidFill>
                <a:prstClr val="black"/>
              </a:solidFill>
              <a:effectLst/>
              <a:uLnTx/>
              <a:uFillTx/>
              <a:latin typeface="Trebuchet MS"/>
              <a:ea typeface="+mn-ea"/>
            </a:endParaRPr>
          </a:p>
        </p:txBody>
      </p:sp>
      <p:sp>
        <p:nvSpPr>
          <p:cNvPr id="20" name="Arrow: Down 19">
            <a:extLst>
              <a:ext uri="{FF2B5EF4-FFF2-40B4-BE49-F238E27FC236}">
                <a16:creationId xmlns:a16="http://schemas.microsoft.com/office/drawing/2014/main" id="{BDB50E5B-20A0-4BC7-BAFA-C73DCC40D3C9}"/>
              </a:ext>
            </a:extLst>
          </p:cNvPr>
          <p:cNvSpPr/>
          <p:nvPr/>
        </p:nvSpPr>
        <p:spPr>
          <a:xfrm>
            <a:off x="1686807" y="3845866"/>
            <a:ext cx="322941" cy="450375"/>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21" name="Picture 20">
            <a:extLst>
              <a:ext uri="{FF2B5EF4-FFF2-40B4-BE49-F238E27FC236}">
                <a16:creationId xmlns:a16="http://schemas.microsoft.com/office/drawing/2014/main" id="{BF05FE6C-7304-46A1-B300-8860F745B0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942" y="4929444"/>
            <a:ext cx="1645225" cy="699809"/>
          </a:xfrm>
          <a:prstGeom prst="rect">
            <a:avLst/>
          </a:prstGeom>
          <a:ln>
            <a:solidFill>
              <a:schemeClr val="tx1"/>
            </a:solidFill>
          </a:ln>
        </p:spPr>
      </p:pic>
      <p:pic>
        <p:nvPicPr>
          <p:cNvPr id="22" name="Picture 21">
            <a:extLst>
              <a:ext uri="{FF2B5EF4-FFF2-40B4-BE49-F238E27FC236}">
                <a16:creationId xmlns:a16="http://schemas.microsoft.com/office/drawing/2014/main" id="{2E119258-8A49-480C-852B-07747E146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873" y="4312809"/>
            <a:ext cx="1766633" cy="557646"/>
          </a:xfrm>
          <a:prstGeom prst="rect">
            <a:avLst/>
          </a:prstGeom>
          <a:ln>
            <a:solidFill>
              <a:schemeClr val="tx1"/>
            </a:solidFill>
          </a:ln>
        </p:spPr>
      </p:pic>
      <p:sp>
        <p:nvSpPr>
          <p:cNvPr id="23" name="Text Placeholder 4">
            <a:extLst>
              <a:ext uri="{FF2B5EF4-FFF2-40B4-BE49-F238E27FC236}">
                <a16:creationId xmlns:a16="http://schemas.microsoft.com/office/drawing/2014/main" id="{D7E421E0-9BD4-49CA-AF19-16B7D4654EF8}"/>
              </a:ext>
            </a:extLst>
          </p:cNvPr>
          <p:cNvSpPr txBox="1">
            <a:spLocks/>
          </p:cNvSpPr>
          <p:nvPr/>
        </p:nvSpPr>
        <p:spPr>
          <a:xfrm>
            <a:off x="4529101" y="3286111"/>
            <a:ext cx="2049257" cy="774129"/>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rPr>
              <a:t>Tues, May 23</a:t>
            </a:r>
            <a:r>
              <a:rPr kumimoji="0" lang="en-US" sz="1000" b="1" i="0" u="none" strike="noStrike" kern="1200" cap="none" spc="0" normalizeH="0" baseline="30000" noProof="0" dirty="0">
                <a:ln>
                  <a:noFill/>
                </a:ln>
                <a:solidFill>
                  <a:prstClr val="black"/>
                </a:solidFill>
                <a:effectLst/>
                <a:uLnTx/>
                <a:uFillTx/>
                <a:latin typeface="Trebuchet MS"/>
                <a:ea typeface="+mn-ea"/>
              </a:rPr>
              <a:t>rd</a:t>
            </a:r>
            <a:r>
              <a:rPr kumimoji="0" lang="en-US" sz="1000" b="1" i="0" u="none" strike="noStrike" kern="1200" cap="none" spc="0" normalizeH="0" baseline="0" noProof="0" dirty="0">
                <a:ln>
                  <a:noFill/>
                </a:ln>
                <a:solidFill>
                  <a:prstClr val="black"/>
                </a:solidFill>
                <a:effectLst/>
                <a:uLnTx/>
                <a:uFillTx/>
                <a:latin typeface="Trebuchet MS"/>
                <a:ea typeface="+mn-ea"/>
              </a:rPr>
              <a:t> – Tom Cruise tells an Australian talk show that </a:t>
            </a:r>
            <a:r>
              <a:rPr kumimoji="0" lang="en-US" sz="1000" b="1" i="1" u="none" strike="noStrike" kern="1200" cap="none" spc="0" normalizeH="0" baseline="0" noProof="0" dirty="0">
                <a:ln>
                  <a:noFill/>
                </a:ln>
                <a:solidFill>
                  <a:prstClr val="black"/>
                </a:solidFill>
                <a:effectLst/>
                <a:uLnTx/>
                <a:uFillTx/>
                <a:latin typeface="Trebuchet MS"/>
                <a:ea typeface="+mn-ea"/>
              </a:rPr>
              <a:t>Top Gun 2 </a:t>
            </a:r>
            <a:r>
              <a:rPr kumimoji="0" lang="en-US" sz="1000" b="1" i="0" u="none" strike="noStrike" kern="1200" cap="none" spc="0" normalizeH="0" baseline="0" noProof="0" dirty="0">
                <a:ln>
                  <a:noFill/>
                </a:ln>
                <a:solidFill>
                  <a:prstClr val="black"/>
                </a:solidFill>
                <a:effectLst/>
                <a:uLnTx/>
                <a:uFillTx/>
                <a:latin typeface="Trebuchet MS"/>
                <a:ea typeface="+mn-ea"/>
              </a:rPr>
              <a:t>will be filming in the next year.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600" b="1" i="1" u="none" strike="noStrike" kern="1200" cap="none" spc="0" normalizeH="0" baseline="0" noProof="0" dirty="0">
                <a:ln>
                  <a:noFill/>
                </a:ln>
                <a:solidFill>
                  <a:prstClr val="black"/>
                </a:solidFill>
                <a:effectLst/>
                <a:uLnTx/>
                <a:uFillTx/>
                <a:latin typeface="Trebuchet MS"/>
                <a:ea typeface="+mn-ea"/>
              </a:rPr>
              <a:t>_____________</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Trebuchet MS"/>
                <a:ea typeface="+mn-ea"/>
              </a:rPr>
              <a:t>Top Gun 2 </a:t>
            </a:r>
            <a:r>
              <a:rPr kumimoji="0" lang="en-US" sz="900" b="1" i="0" u="none" strike="noStrike" kern="1200" cap="none" spc="0" normalizeH="0" baseline="0" noProof="0" dirty="0">
                <a:ln>
                  <a:noFill/>
                </a:ln>
                <a:solidFill>
                  <a:prstClr val="black"/>
                </a:solidFill>
                <a:effectLst/>
                <a:uLnTx/>
                <a:uFillTx/>
                <a:latin typeface="Trebuchet MS"/>
                <a:ea typeface="+mn-ea"/>
              </a:rPr>
              <a:t>trends in the top 10 throughout the night (</a:t>
            </a:r>
            <a:r>
              <a:rPr kumimoji="0" lang="en-US" sz="900" b="1" i="0" u="sng" strike="noStrike" kern="1200" cap="none" spc="0" normalizeH="0" baseline="0" noProof="0" dirty="0">
                <a:ln>
                  <a:noFill/>
                </a:ln>
                <a:solidFill>
                  <a:prstClr val="black"/>
                </a:solidFill>
                <a:effectLst/>
                <a:uLnTx/>
                <a:uFillTx/>
                <a:latin typeface="Trebuchet MS"/>
                <a:ea typeface="+mn-ea"/>
              </a:rPr>
              <a:t>reaches #4</a:t>
            </a:r>
            <a:r>
              <a:rPr kumimoji="0" lang="en-US" sz="900" b="1" i="0" u="none" strike="noStrike" kern="1200" cap="none" spc="0" normalizeH="0" baseline="0" noProof="0" dirty="0">
                <a:ln>
                  <a:noFill/>
                </a:ln>
                <a:solidFill>
                  <a:prstClr val="black"/>
                </a:solidFill>
                <a:effectLst/>
                <a:uLnTx/>
                <a:uFillTx/>
                <a:latin typeface="Trebuchet MS"/>
                <a:ea typeface="+mn-ea"/>
              </a:rPr>
              <a:t>)</a:t>
            </a:r>
          </a:p>
        </p:txBody>
      </p:sp>
      <p:pic>
        <p:nvPicPr>
          <p:cNvPr id="25" name="Picture 24">
            <a:extLst>
              <a:ext uri="{FF2B5EF4-FFF2-40B4-BE49-F238E27FC236}">
                <a16:creationId xmlns:a16="http://schemas.microsoft.com/office/drawing/2014/main" id="{57C75048-1912-48C4-95C8-5A7E027EA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2120" y="4777115"/>
            <a:ext cx="1571344" cy="468118"/>
          </a:xfrm>
          <a:prstGeom prst="rect">
            <a:avLst/>
          </a:prstGeom>
          <a:ln>
            <a:solidFill>
              <a:schemeClr val="tx1"/>
            </a:solidFill>
          </a:ln>
        </p:spPr>
      </p:pic>
      <p:pic>
        <p:nvPicPr>
          <p:cNvPr id="24" name="Picture 23">
            <a:extLst>
              <a:ext uri="{FF2B5EF4-FFF2-40B4-BE49-F238E27FC236}">
                <a16:creationId xmlns:a16="http://schemas.microsoft.com/office/drawing/2014/main" id="{FEB9567C-D58D-43CE-B588-8F0BE48282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1927" y="5306224"/>
            <a:ext cx="1584378" cy="497524"/>
          </a:xfrm>
          <a:prstGeom prst="rect">
            <a:avLst/>
          </a:prstGeom>
          <a:ln>
            <a:solidFill>
              <a:schemeClr val="tx1"/>
            </a:solidFill>
          </a:ln>
        </p:spPr>
      </p:pic>
      <p:sp>
        <p:nvSpPr>
          <p:cNvPr id="26" name="Arrow: Down 25">
            <a:extLst>
              <a:ext uri="{FF2B5EF4-FFF2-40B4-BE49-F238E27FC236}">
                <a16:creationId xmlns:a16="http://schemas.microsoft.com/office/drawing/2014/main" id="{E6694905-34A2-4920-8A97-4832B41A8912}"/>
              </a:ext>
            </a:extLst>
          </p:cNvPr>
          <p:cNvSpPr/>
          <p:nvPr/>
        </p:nvSpPr>
        <p:spPr>
          <a:xfrm>
            <a:off x="5301175" y="4408449"/>
            <a:ext cx="322941" cy="361422"/>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27" name="Picture 2" descr="http://digitalspyuk.cdnds.net/17/13/980x490/landscape-1490866208-venom-spider-man-3.jpg">
            <a:extLst>
              <a:ext uri="{FF2B5EF4-FFF2-40B4-BE49-F238E27FC236}">
                <a16:creationId xmlns:a16="http://schemas.microsoft.com/office/drawing/2014/main" id="{5E24BCCD-A0AE-4919-8BB3-F19EAF28F42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7618533" y="2430736"/>
            <a:ext cx="1220803" cy="12467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74B7E3DD-6150-4320-9FD9-F7386B377DC6}"/>
              </a:ext>
            </a:extLst>
          </p:cNvPr>
          <p:cNvSpPr txBox="1">
            <a:spLocks/>
          </p:cNvSpPr>
          <p:nvPr/>
        </p:nvSpPr>
        <p:spPr>
          <a:xfrm>
            <a:off x="6536935" y="2396676"/>
            <a:ext cx="1131728" cy="774129"/>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rebuchet MS"/>
                <a:ea typeface="+mn-ea"/>
              </a:rPr>
              <a:t>Fri, May 19</a:t>
            </a:r>
            <a:r>
              <a:rPr kumimoji="0" lang="en-US" sz="1000" b="1" i="0" u="none" strike="noStrike" kern="1200" cap="none" spc="0" normalizeH="0" baseline="30000" noProof="0" dirty="0">
                <a:ln>
                  <a:noFill/>
                </a:ln>
                <a:solidFill>
                  <a:prstClr val="black"/>
                </a:solidFill>
                <a:effectLst/>
                <a:uLnTx/>
                <a:uFillTx/>
                <a:latin typeface="Trebuchet MS"/>
                <a:ea typeface="+mn-ea"/>
              </a:rPr>
              <a:t>th</a:t>
            </a:r>
            <a:r>
              <a:rPr kumimoji="0" lang="en-US" sz="1000" b="1" i="0" u="none" strike="noStrike" kern="1200" cap="none" spc="0" normalizeH="0" baseline="0" noProof="0" dirty="0">
                <a:ln>
                  <a:noFill/>
                </a:ln>
                <a:solidFill>
                  <a:prstClr val="black"/>
                </a:solidFill>
                <a:effectLst/>
                <a:uLnTx/>
                <a:uFillTx/>
                <a:latin typeface="Trebuchet MS"/>
                <a:ea typeface="+mn-ea"/>
              </a:rPr>
              <a:t> – Tom Hardy announced as Venom in a new Spiderman spinoff movie</a:t>
            </a:r>
            <a:endParaRPr kumimoji="0" lang="en-US" sz="1000" b="1" i="1" u="none" strike="noStrike" kern="1200" cap="none" spc="0" normalizeH="0" baseline="0" noProof="0" dirty="0">
              <a:ln>
                <a:noFill/>
              </a:ln>
              <a:solidFill>
                <a:prstClr val="black"/>
              </a:solidFill>
              <a:effectLst/>
              <a:uLnTx/>
              <a:uFillTx/>
              <a:latin typeface="Trebuchet MS"/>
              <a:ea typeface="+mn-ea"/>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600" b="1" i="1" u="none" strike="noStrike" kern="1200" cap="none" spc="0" normalizeH="0" baseline="0" noProof="0" dirty="0">
                <a:ln>
                  <a:noFill/>
                </a:ln>
                <a:solidFill>
                  <a:prstClr val="black"/>
                </a:solidFill>
                <a:effectLst/>
                <a:uLnTx/>
                <a:uFillTx/>
                <a:latin typeface="Trebuchet MS"/>
                <a:ea typeface="+mn-ea"/>
              </a:rPr>
              <a:t>_____________</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Trebuchet MS"/>
                <a:ea typeface="+mn-ea"/>
              </a:rPr>
              <a:t>Tom Hardy </a:t>
            </a:r>
            <a:r>
              <a:rPr kumimoji="0" lang="en-US" sz="900" b="1" i="0" u="none" strike="noStrike" kern="1200" cap="none" spc="0" normalizeH="0" baseline="0" noProof="0" dirty="0">
                <a:ln>
                  <a:noFill/>
                </a:ln>
                <a:solidFill>
                  <a:prstClr val="black"/>
                </a:solidFill>
                <a:effectLst/>
                <a:uLnTx/>
                <a:uFillTx/>
                <a:latin typeface="Trebuchet MS"/>
                <a:ea typeface="+mn-ea"/>
              </a:rPr>
              <a:t>trends in the top 10 that night (reaches #6)</a:t>
            </a:r>
          </a:p>
        </p:txBody>
      </p:sp>
      <p:sp>
        <p:nvSpPr>
          <p:cNvPr id="29" name="Arrow: Down 28">
            <a:extLst>
              <a:ext uri="{FF2B5EF4-FFF2-40B4-BE49-F238E27FC236}">
                <a16:creationId xmlns:a16="http://schemas.microsoft.com/office/drawing/2014/main" id="{04A3F75F-C21B-411B-9784-FA1EC9394554}"/>
              </a:ext>
            </a:extLst>
          </p:cNvPr>
          <p:cNvSpPr/>
          <p:nvPr/>
        </p:nvSpPr>
        <p:spPr>
          <a:xfrm>
            <a:off x="8021196" y="3803471"/>
            <a:ext cx="322941" cy="756097"/>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31" name="Picture 30">
            <a:extLst>
              <a:ext uri="{FF2B5EF4-FFF2-40B4-BE49-F238E27FC236}">
                <a16:creationId xmlns:a16="http://schemas.microsoft.com/office/drawing/2014/main" id="{C83B898A-C215-4DA6-8B17-F9E30AD2C8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15876" y="4654105"/>
            <a:ext cx="1673598" cy="509356"/>
          </a:xfrm>
          <a:prstGeom prst="rect">
            <a:avLst/>
          </a:prstGeom>
          <a:ln>
            <a:solidFill>
              <a:schemeClr val="tx1"/>
            </a:solidFill>
          </a:ln>
        </p:spPr>
      </p:pic>
      <p:pic>
        <p:nvPicPr>
          <p:cNvPr id="32" name="Picture 31">
            <a:extLst>
              <a:ext uri="{FF2B5EF4-FFF2-40B4-BE49-F238E27FC236}">
                <a16:creationId xmlns:a16="http://schemas.microsoft.com/office/drawing/2014/main" id="{98A72BF3-DF30-4616-A334-DBB9A3C985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8184" y="5235328"/>
            <a:ext cx="1761152" cy="610697"/>
          </a:xfrm>
          <a:prstGeom prst="rect">
            <a:avLst/>
          </a:prstGeom>
          <a:ln>
            <a:solidFill>
              <a:schemeClr val="tx1"/>
            </a:solidFill>
          </a:ln>
        </p:spPr>
      </p:pic>
      <p:sp>
        <p:nvSpPr>
          <p:cNvPr id="36" name="TextBox 35">
            <a:extLst>
              <a:ext uri="{FF2B5EF4-FFF2-40B4-BE49-F238E27FC236}">
                <a16:creationId xmlns:a16="http://schemas.microsoft.com/office/drawing/2014/main" id="{34E503CE-D6A8-436F-BF08-D95E6EF360C0}"/>
              </a:ext>
            </a:extLst>
          </p:cNvPr>
          <p:cNvSpPr txBox="1"/>
          <p:nvPr/>
        </p:nvSpPr>
        <p:spPr>
          <a:xfrm>
            <a:off x="170207" y="1258511"/>
            <a:ext cx="879294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sng" strike="noStrike" kern="1200" cap="none" spc="0" normalizeH="0" baseline="0" noProof="0" dirty="0">
                <a:ln>
                  <a:noFill/>
                </a:ln>
                <a:solidFill>
                  <a:prstClr val="black"/>
                </a:solidFill>
                <a:effectLst/>
                <a:uLnTx/>
                <a:uFillTx/>
                <a:latin typeface="Trebuchet MS"/>
                <a:ea typeface="+mn-ea"/>
                <a:cs typeface="+mn-cs"/>
              </a:rPr>
              <a:t>Examples of movie topics that trended in the top 10 on Twitter during early summer 2017</a:t>
            </a:r>
          </a:p>
        </p:txBody>
      </p:sp>
      <p:sp>
        <p:nvSpPr>
          <p:cNvPr id="37" name="Text Placeholder 3">
            <a:extLst>
              <a:ext uri="{FF2B5EF4-FFF2-40B4-BE49-F238E27FC236}">
                <a16:creationId xmlns:a16="http://schemas.microsoft.com/office/drawing/2014/main" id="{47BB0F5E-4417-4E54-81B7-9F31312F445A}"/>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628048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024705057"/>
              </p:ext>
            </p:extLst>
          </p:nvPr>
        </p:nvGraphicFramePr>
        <p:xfrm>
          <a:off x="161636" y="1638299"/>
          <a:ext cx="8805334" cy="39571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161636" y="460182"/>
            <a:ext cx="8805334" cy="835589"/>
          </a:xfrm>
        </p:spPr>
        <p:txBody>
          <a:bodyPr/>
          <a:lstStyle/>
          <a:p>
            <a:r>
              <a:rPr lang="en-US" dirty="0"/>
              <a:t>Cinema Delivers High Reach In Key Demographics During The Summer</a:t>
            </a:r>
          </a:p>
        </p:txBody>
      </p:sp>
      <p:sp>
        <p:nvSpPr>
          <p:cNvPr id="4" name="Text Placeholder 3"/>
          <p:cNvSpPr>
            <a:spLocks noGrp="1"/>
          </p:cNvSpPr>
          <p:nvPr>
            <p:ph type="body" sz="quarter" idx="14"/>
          </p:nvPr>
        </p:nvSpPr>
        <p:spPr>
          <a:xfrm>
            <a:off x="321734" y="6553528"/>
            <a:ext cx="7245136" cy="236537"/>
          </a:xfrm>
        </p:spPr>
        <p:txBody>
          <a:bodyPr/>
          <a:lstStyle/>
          <a:p>
            <a:r>
              <a:rPr lang="en-US" sz="800" dirty="0"/>
              <a:t>Source: VAB Analysis of Nielsen Media Impact, Cinema = NCM &amp; </a:t>
            </a:r>
            <a:r>
              <a:rPr lang="en-US" sz="800" dirty="0" err="1"/>
              <a:t>Screenvision</a:t>
            </a:r>
            <a:r>
              <a:rPr lang="en-US" sz="800" dirty="0"/>
              <a:t>, 5/28/17-9/10/17.  Reach vs. demo population.</a:t>
            </a:r>
          </a:p>
        </p:txBody>
      </p:sp>
      <p:sp>
        <p:nvSpPr>
          <p:cNvPr id="9" name="Text Placeholder 3">
            <a:extLst>
              <a:ext uri="{FF2B5EF4-FFF2-40B4-BE49-F238E27FC236}">
                <a16:creationId xmlns:a16="http://schemas.microsoft.com/office/drawing/2014/main" id="{9D49502B-1754-47ED-BE2E-2DE4CB81DE58}"/>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784650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3"/>
          </p:nvPr>
        </p:nvSpPr>
        <p:spPr>
          <a:xfrm>
            <a:off x="115454" y="1804960"/>
            <a:ext cx="8805334" cy="368686"/>
          </a:xfrm>
        </p:spPr>
        <p:txBody>
          <a:bodyPr/>
          <a:lstStyle/>
          <a:p>
            <a:r>
              <a:rPr lang="en-US" b="1" u="sng" dirty="0"/>
              <a:t>Summer Audience Composition</a:t>
            </a:r>
          </a:p>
          <a:p>
            <a:r>
              <a:rPr lang="en-US" dirty="0"/>
              <a:t>Cinema vs. Total Internet (July)</a:t>
            </a:r>
          </a:p>
        </p:txBody>
      </p:sp>
      <p:sp>
        <p:nvSpPr>
          <p:cNvPr id="12" name="Title 1"/>
          <p:cNvSpPr>
            <a:spLocks noGrp="1"/>
          </p:cNvSpPr>
          <p:nvPr>
            <p:ph type="ctrTitle"/>
          </p:nvPr>
        </p:nvSpPr>
        <p:spPr>
          <a:xfrm>
            <a:off x="161636" y="460182"/>
            <a:ext cx="8805334" cy="924735"/>
          </a:xfrm>
        </p:spPr>
        <p:txBody>
          <a:bodyPr/>
          <a:lstStyle/>
          <a:p>
            <a:r>
              <a:rPr lang="en-US" dirty="0"/>
              <a:t>In Addition To The Reach Provided By TV, Look No Farther Than The Local Cineplex To Find Millennials During The Summer</a:t>
            </a:r>
          </a:p>
        </p:txBody>
      </p:sp>
      <p:sp>
        <p:nvSpPr>
          <p:cNvPr id="15" name="Text Placeholder 3"/>
          <p:cNvSpPr>
            <a:spLocks noGrp="1"/>
          </p:cNvSpPr>
          <p:nvPr>
            <p:ph type="body" sz="quarter" idx="14"/>
          </p:nvPr>
        </p:nvSpPr>
        <p:spPr>
          <a:xfrm>
            <a:off x="215197" y="6461664"/>
            <a:ext cx="7412237" cy="376732"/>
          </a:xfrm>
        </p:spPr>
        <p:txBody>
          <a:bodyPr/>
          <a:lstStyle/>
          <a:p>
            <a:r>
              <a:rPr lang="en-US" sz="800" dirty="0"/>
              <a:t>Source: Nielsen Cinema Audience Report, July 2017 for cinema audience composition. VAB Analysis of comScore July 2017, Media Trend Multiplatform for Total Internet based on unique visitors.  Composition for both cinema and digital based on P2+.</a:t>
            </a:r>
          </a:p>
        </p:txBody>
      </p:sp>
      <p:sp>
        <p:nvSpPr>
          <p:cNvPr id="6" name="TextBox 5">
            <a:extLst>
              <a:ext uri="{FF2B5EF4-FFF2-40B4-BE49-F238E27FC236}">
                <a16:creationId xmlns:a16="http://schemas.microsoft.com/office/drawing/2014/main" id="{5BB59E79-93BD-46C0-8F63-2E6E6F8E8636}"/>
              </a:ext>
            </a:extLst>
          </p:cNvPr>
          <p:cNvSpPr txBox="1"/>
          <p:nvPr/>
        </p:nvSpPr>
        <p:spPr>
          <a:xfrm>
            <a:off x="170207" y="1435285"/>
            <a:ext cx="879294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strike="noStrike" kern="1200" cap="none" spc="0" normalizeH="0" baseline="0" noProof="0" dirty="0">
                <a:ln>
                  <a:noFill/>
                </a:ln>
                <a:solidFill>
                  <a:prstClr val="black"/>
                </a:solidFill>
                <a:effectLst/>
                <a:uLnTx/>
                <a:uFillTx/>
                <a:latin typeface="Trebuchet MS"/>
                <a:ea typeface="+mn-ea"/>
                <a:cs typeface="+mn-cs"/>
              </a:rPr>
              <a:t>Cinema has a much higher composition of Millennials than digital platforms</a:t>
            </a:r>
          </a:p>
        </p:txBody>
      </p:sp>
      <p:graphicFrame>
        <p:nvGraphicFramePr>
          <p:cNvPr id="8" name="Chart 7"/>
          <p:cNvGraphicFramePr/>
          <p:nvPr>
            <p:extLst>
              <p:ext uri="{D42A27DB-BD31-4B8C-83A1-F6EECF244321}">
                <p14:modId xmlns:p14="http://schemas.microsoft.com/office/powerpoint/2010/main" val="2699272732"/>
              </p:ext>
            </p:extLst>
          </p:nvPr>
        </p:nvGraphicFramePr>
        <p:xfrm>
          <a:off x="215197" y="2349500"/>
          <a:ext cx="8705591" cy="3632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E7A24B6D-DC3D-42A7-8CA8-DA6762D93407}"/>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616941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502949700"/>
              </p:ext>
            </p:extLst>
          </p:nvPr>
        </p:nvGraphicFramePr>
        <p:xfrm>
          <a:off x="161636" y="2537539"/>
          <a:ext cx="8805334" cy="34886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111301" y="460182"/>
            <a:ext cx="8923641" cy="865279"/>
          </a:xfrm>
        </p:spPr>
        <p:txBody>
          <a:bodyPr/>
          <a:lstStyle/>
          <a:p>
            <a:r>
              <a:rPr lang="en-US" dirty="0"/>
              <a:t>Cinema Provides Both Scale &amp; High Concentration Of Millennials In Comparison To The Most Popular &amp; Targeted Digital Platforms</a:t>
            </a:r>
          </a:p>
        </p:txBody>
      </p:sp>
      <p:sp>
        <p:nvSpPr>
          <p:cNvPr id="3" name="Text Placeholder 2"/>
          <p:cNvSpPr>
            <a:spLocks noGrp="1"/>
          </p:cNvSpPr>
          <p:nvPr>
            <p:ph type="body" sz="quarter" idx="13"/>
          </p:nvPr>
        </p:nvSpPr>
        <p:spPr>
          <a:xfrm>
            <a:off x="177030" y="1587443"/>
            <a:ext cx="8805334" cy="368686"/>
          </a:xfrm>
        </p:spPr>
        <p:txBody>
          <a:bodyPr/>
          <a:lstStyle/>
          <a:p>
            <a:r>
              <a:rPr lang="en-US" b="1" u="sng" dirty="0"/>
              <a:t>P18-34 Audience Composition</a:t>
            </a:r>
          </a:p>
          <a:p>
            <a:r>
              <a:rPr lang="en-US" dirty="0"/>
              <a:t>Cinema vs. Select Digital Platforms (25MM+ P18-34 UVs)</a:t>
            </a:r>
          </a:p>
        </p:txBody>
      </p:sp>
      <p:sp>
        <p:nvSpPr>
          <p:cNvPr id="4" name="Text Placeholder 3"/>
          <p:cNvSpPr>
            <a:spLocks noGrp="1"/>
          </p:cNvSpPr>
          <p:nvPr>
            <p:ph type="body" sz="quarter" idx="14"/>
          </p:nvPr>
        </p:nvSpPr>
        <p:spPr>
          <a:xfrm>
            <a:off x="62187" y="6366187"/>
            <a:ext cx="7723524" cy="453418"/>
          </a:xfrm>
        </p:spPr>
        <p:txBody>
          <a:bodyPr/>
          <a:lstStyle/>
          <a:p>
            <a:r>
              <a:rPr lang="en-US" sz="800" dirty="0"/>
              <a:t>Source: Nielsen Media Impact, July 2017 for unique cinema reach P18-34 (25MM+); Nielsen Cinema Audience Report, July 2017 for cinema audience composition.  comScore July 2017, </a:t>
            </a:r>
            <a:r>
              <a:rPr lang="en-US" sz="800" dirty="0" err="1"/>
              <a:t>mediametrix</a:t>
            </a:r>
            <a:r>
              <a:rPr lang="en-US" sz="800" dirty="0"/>
              <a:t> multiplatform for we domains (excluding Snapchat which was pulled at the property level).  P18-34 composition for both cinema and digital based on total measured audience of each platform.</a:t>
            </a:r>
          </a:p>
        </p:txBody>
      </p:sp>
      <p:sp>
        <p:nvSpPr>
          <p:cNvPr id="5" name="Rectangle 4"/>
          <p:cNvSpPr/>
          <p:nvPr/>
        </p:nvSpPr>
        <p:spPr>
          <a:xfrm>
            <a:off x="1332987" y="2663063"/>
            <a:ext cx="588092" cy="333527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FB2B0D5D-CA0E-4D53-AA7F-AF4723BEA491}"/>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4006167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54" y="421363"/>
            <a:ext cx="8805334" cy="781476"/>
          </a:xfrm>
        </p:spPr>
        <p:txBody>
          <a:bodyPr/>
          <a:lstStyle/>
          <a:p>
            <a:r>
              <a:rPr lang="en-US" dirty="0"/>
              <a:t>Against Millennials, Cinema Has The Ability To Add Double-Digit Reach To Television During The Summer</a:t>
            </a:r>
          </a:p>
        </p:txBody>
      </p:sp>
      <p:sp>
        <p:nvSpPr>
          <p:cNvPr id="4" name="Text Placeholder 3"/>
          <p:cNvSpPr>
            <a:spLocks noGrp="1"/>
          </p:cNvSpPr>
          <p:nvPr>
            <p:ph type="body" sz="quarter" idx="14"/>
          </p:nvPr>
        </p:nvSpPr>
        <p:spPr>
          <a:xfrm>
            <a:off x="219927" y="6549759"/>
            <a:ext cx="6993466" cy="236537"/>
          </a:xfrm>
        </p:spPr>
        <p:txBody>
          <a:bodyPr/>
          <a:lstStyle/>
          <a:p>
            <a:r>
              <a:rPr lang="en-US" sz="800" dirty="0"/>
              <a:t>Source: VAB Analysis of Nielsen Media Impact 5/28/17 – 9/10/17; Cinema includes NCM &amp; </a:t>
            </a:r>
            <a:r>
              <a:rPr lang="en-US" sz="800" dirty="0" err="1"/>
              <a:t>Screenvision</a:t>
            </a:r>
            <a:r>
              <a:rPr lang="en-US" sz="800" dirty="0"/>
              <a:t>; P18-24, P25-34.</a:t>
            </a:r>
          </a:p>
        </p:txBody>
      </p:sp>
      <p:graphicFrame>
        <p:nvGraphicFramePr>
          <p:cNvPr id="12" name="Chart 11"/>
          <p:cNvGraphicFramePr/>
          <p:nvPr>
            <p:extLst>
              <p:ext uri="{D42A27DB-BD31-4B8C-83A1-F6EECF244321}">
                <p14:modId xmlns:p14="http://schemas.microsoft.com/office/powerpoint/2010/main" val="751796078"/>
              </p:ext>
            </p:extLst>
          </p:nvPr>
        </p:nvGraphicFramePr>
        <p:xfrm>
          <a:off x="219927" y="1485900"/>
          <a:ext cx="4362464" cy="43930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extLst>
              <p:ext uri="{D42A27DB-BD31-4B8C-83A1-F6EECF244321}">
                <p14:modId xmlns:p14="http://schemas.microsoft.com/office/powerpoint/2010/main" val="1122751594"/>
              </p:ext>
            </p:extLst>
          </p:nvPr>
        </p:nvGraphicFramePr>
        <p:xfrm>
          <a:off x="4582391" y="1485900"/>
          <a:ext cx="4362464" cy="4393037"/>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882615" y="3660711"/>
            <a:ext cx="945931"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u="sng" dirty="0">
                <a:solidFill>
                  <a:schemeClr val="tx1"/>
                </a:solidFill>
              </a:rPr>
              <a:t>16,835</a:t>
            </a:r>
          </a:p>
        </p:txBody>
      </p:sp>
      <p:sp>
        <p:nvSpPr>
          <p:cNvPr id="8" name="Rectangle 7"/>
          <p:cNvSpPr/>
          <p:nvPr/>
        </p:nvSpPr>
        <p:spPr>
          <a:xfrm>
            <a:off x="3001249" y="3238120"/>
            <a:ext cx="945931"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u="sng" dirty="0">
                <a:solidFill>
                  <a:schemeClr val="tx1"/>
                </a:solidFill>
              </a:rPr>
              <a:t>21,689</a:t>
            </a:r>
          </a:p>
        </p:txBody>
      </p:sp>
      <p:sp>
        <p:nvSpPr>
          <p:cNvPr id="6" name="TextBox 5"/>
          <p:cNvSpPr txBox="1"/>
          <p:nvPr/>
        </p:nvSpPr>
        <p:spPr>
          <a:xfrm>
            <a:off x="727828" y="3275111"/>
            <a:ext cx="1251520" cy="307777"/>
          </a:xfrm>
          <a:prstGeom prst="rect">
            <a:avLst/>
          </a:prstGeom>
          <a:solidFill>
            <a:srgbClr val="50C8A0"/>
          </a:solidFill>
          <a:ln>
            <a:solidFill>
              <a:srgbClr val="00AF75"/>
            </a:solidFill>
          </a:ln>
        </p:spPr>
        <p:txBody>
          <a:bodyPr wrap="square" rtlCol="0">
            <a:spAutoFit/>
          </a:bodyPr>
          <a:lstStyle>
            <a:defPPr>
              <a:defRPr lang="en-US"/>
            </a:defPPr>
            <a:lvl1pPr algn="ctr">
              <a:defRPr sz="1400" b="1">
                <a:solidFill>
                  <a:schemeClr val="bg1"/>
                </a:solidFill>
              </a:defRPr>
            </a:lvl1pPr>
          </a:lstStyle>
          <a:p>
            <a:r>
              <a:rPr lang="en-US" dirty="0"/>
              <a:t>+17% Reach</a:t>
            </a:r>
          </a:p>
        </p:txBody>
      </p:sp>
      <p:sp>
        <p:nvSpPr>
          <p:cNvPr id="11" name="TextBox 10"/>
          <p:cNvSpPr txBox="1"/>
          <p:nvPr/>
        </p:nvSpPr>
        <p:spPr>
          <a:xfrm>
            <a:off x="2837446" y="2835890"/>
            <a:ext cx="1220346" cy="307777"/>
          </a:xfrm>
          <a:prstGeom prst="rect">
            <a:avLst/>
          </a:prstGeom>
          <a:solidFill>
            <a:srgbClr val="50C8A0"/>
          </a:solidFill>
          <a:ln>
            <a:solidFill>
              <a:srgbClr val="00AF75"/>
            </a:solidFill>
          </a:ln>
        </p:spPr>
        <p:txBody>
          <a:bodyPr wrap="square" rtlCol="0">
            <a:spAutoFit/>
          </a:bodyPr>
          <a:lstStyle/>
          <a:p>
            <a:pPr algn="ctr"/>
            <a:r>
              <a:rPr lang="en-US" sz="1400" b="1" dirty="0">
                <a:solidFill>
                  <a:schemeClr val="bg1"/>
                </a:solidFill>
              </a:rPr>
              <a:t>+14% Reach</a:t>
            </a:r>
          </a:p>
        </p:txBody>
      </p:sp>
      <p:sp>
        <p:nvSpPr>
          <p:cNvPr id="14" name="Rectangle 13"/>
          <p:cNvSpPr/>
          <p:nvPr/>
        </p:nvSpPr>
        <p:spPr>
          <a:xfrm>
            <a:off x="5217867" y="3335642"/>
            <a:ext cx="945931"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u="sng" dirty="0">
                <a:solidFill>
                  <a:schemeClr val="tx1"/>
                </a:solidFill>
              </a:rPr>
              <a:t>17,635</a:t>
            </a:r>
          </a:p>
        </p:txBody>
      </p:sp>
      <p:sp>
        <p:nvSpPr>
          <p:cNvPr id="15" name="Rectangle 14"/>
          <p:cNvSpPr/>
          <p:nvPr/>
        </p:nvSpPr>
        <p:spPr>
          <a:xfrm>
            <a:off x="7336236" y="2874379"/>
            <a:ext cx="945931"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u="sng" dirty="0">
                <a:solidFill>
                  <a:schemeClr val="tx1"/>
                </a:solidFill>
              </a:rPr>
              <a:t>22,385</a:t>
            </a:r>
          </a:p>
        </p:txBody>
      </p:sp>
      <p:sp>
        <p:nvSpPr>
          <p:cNvPr id="17" name="TextBox 16"/>
          <p:cNvSpPr txBox="1"/>
          <p:nvPr/>
        </p:nvSpPr>
        <p:spPr>
          <a:xfrm>
            <a:off x="5106990" y="2950551"/>
            <a:ext cx="1214814" cy="307777"/>
          </a:xfrm>
          <a:prstGeom prst="rect">
            <a:avLst/>
          </a:prstGeom>
          <a:solidFill>
            <a:srgbClr val="50C8A0"/>
          </a:solidFill>
          <a:ln>
            <a:solidFill>
              <a:srgbClr val="00AF75"/>
            </a:solidFill>
          </a:ln>
        </p:spPr>
        <p:txBody>
          <a:bodyPr wrap="square" rtlCol="0">
            <a:spAutoFit/>
          </a:bodyPr>
          <a:lstStyle>
            <a:defPPr>
              <a:defRPr lang="en-US"/>
            </a:defPPr>
            <a:lvl1pPr algn="ctr">
              <a:defRPr sz="1400" b="1">
                <a:solidFill>
                  <a:schemeClr val="bg1"/>
                </a:solidFill>
              </a:defRPr>
            </a:lvl1pPr>
          </a:lstStyle>
          <a:p>
            <a:r>
              <a:rPr lang="en-US" dirty="0"/>
              <a:t>+10% Reach</a:t>
            </a:r>
          </a:p>
        </p:txBody>
      </p:sp>
      <p:sp>
        <p:nvSpPr>
          <p:cNvPr id="19" name="TextBox 18"/>
          <p:cNvSpPr txBox="1"/>
          <p:nvPr/>
        </p:nvSpPr>
        <p:spPr>
          <a:xfrm>
            <a:off x="7213393" y="2528113"/>
            <a:ext cx="1114312" cy="307777"/>
          </a:xfrm>
          <a:prstGeom prst="rect">
            <a:avLst/>
          </a:prstGeom>
          <a:solidFill>
            <a:srgbClr val="50C8A0"/>
          </a:solidFill>
          <a:ln>
            <a:solidFill>
              <a:srgbClr val="00AF75"/>
            </a:solidFill>
          </a:ln>
        </p:spPr>
        <p:txBody>
          <a:bodyPr wrap="square" rtlCol="0">
            <a:spAutoFit/>
          </a:bodyPr>
          <a:lstStyle>
            <a:defPPr>
              <a:defRPr lang="en-US"/>
            </a:defPPr>
            <a:lvl1pPr algn="ctr">
              <a:defRPr sz="1400" b="1">
                <a:solidFill>
                  <a:schemeClr val="bg1"/>
                </a:solidFill>
              </a:defRPr>
            </a:lvl1pPr>
          </a:lstStyle>
          <a:p>
            <a:r>
              <a:rPr lang="en-US" dirty="0"/>
              <a:t>+9% Reach</a:t>
            </a:r>
          </a:p>
        </p:txBody>
      </p:sp>
      <p:cxnSp>
        <p:nvCxnSpPr>
          <p:cNvPr id="21" name="Straight Connector 20">
            <a:extLst>
              <a:ext uri="{FF2B5EF4-FFF2-40B4-BE49-F238E27FC236}">
                <a16:creationId xmlns:a16="http://schemas.microsoft.com/office/drawing/2014/main" id="{4A7AE077-5E17-48C2-ADC7-E0EA80860B1B}"/>
              </a:ext>
            </a:extLst>
          </p:cNvPr>
          <p:cNvCxnSpPr>
            <a:cxnSpLocks/>
          </p:cNvCxnSpPr>
          <p:nvPr/>
        </p:nvCxnSpPr>
        <p:spPr>
          <a:xfrm>
            <a:off x="4579127" y="1660124"/>
            <a:ext cx="0" cy="42188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 Placeholder 3">
            <a:extLst>
              <a:ext uri="{FF2B5EF4-FFF2-40B4-BE49-F238E27FC236}">
                <a16:creationId xmlns:a16="http://schemas.microsoft.com/office/drawing/2014/main" id="{EB53A21C-81BE-461C-82E3-944D1B5381B5}"/>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938662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DBF1-EDAE-4281-A0A1-C396E3CF52F4}"/>
              </a:ext>
            </a:extLst>
          </p:cNvPr>
          <p:cNvSpPr>
            <a:spLocks noGrp="1"/>
          </p:cNvSpPr>
          <p:nvPr>
            <p:ph type="ctrTitle"/>
          </p:nvPr>
        </p:nvSpPr>
        <p:spPr>
          <a:xfrm>
            <a:off x="161636" y="394299"/>
            <a:ext cx="8805334" cy="615279"/>
          </a:xfrm>
        </p:spPr>
        <p:txBody>
          <a:bodyPr/>
          <a:lstStyle/>
          <a:p>
            <a:pPr>
              <a:defRPr/>
            </a:pPr>
            <a:r>
              <a:rPr lang="en-US" dirty="0">
                <a:solidFill>
                  <a:schemeClr val="tx1"/>
                </a:solidFill>
                <a:cs typeface="+mn-cs"/>
              </a:rPr>
              <a:t>Big Theatrical Releases Are Slated Throughout Summer 2018 Featuring Top Stars &amp; Popular Franchises</a:t>
            </a:r>
          </a:p>
        </p:txBody>
      </p:sp>
      <p:sp>
        <p:nvSpPr>
          <p:cNvPr id="7" name="TextBox 6"/>
          <p:cNvSpPr txBox="1"/>
          <p:nvPr/>
        </p:nvSpPr>
        <p:spPr>
          <a:xfrm>
            <a:off x="325821" y="6628672"/>
            <a:ext cx="6101831" cy="215444"/>
          </a:xfrm>
          <a:prstGeom prst="rect">
            <a:avLst/>
          </a:prstGeom>
          <a:noFill/>
        </p:spPr>
        <p:txBody>
          <a:bodyPr wrap="square" rtlCol="0">
            <a:spAutoFit/>
          </a:bodyPr>
          <a:lstStyle/>
          <a:p>
            <a:r>
              <a:rPr lang="en-US" sz="800" dirty="0"/>
              <a:t>Note: Some release dates are tentative</a:t>
            </a:r>
          </a:p>
        </p:txBody>
      </p:sp>
      <p:grpSp>
        <p:nvGrpSpPr>
          <p:cNvPr id="9" name="Group 8"/>
          <p:cNvGrpSpPr/>
          <p:nvPr/>
        </p:nvGrpSpPr>
        <p:grpSpPr>
          <a:xfrm>
            <a:off x="161637" y="1282403"/>
            <a:ext cx="8805333" cy="4722157"/>
            <a:chOff x="161637" y="1282403"/>
            <a:chExt cx="8805333" cy="4722157"/>
          </a:xfrm>
        </p:grpSpPr>
        <p:grpSp>
          <p:nvGrpSpPr>
            <p:cNvPr id="4" name="Group 3"/>
            <p:cNvGrpSpPr/>
            <p:nvPr/>
          </p:nvGrpSpPr>
          <p:grpSpPr>
            <a:xfrm>
              <a:off x="161637" y="1282403"/>
              <a:ext cx="8805333" cy="4722157"/>
              <a:chOff x="161636" y="1253375"/>
              <a:chExt cx="8805333" cy="4722157"/>
            </a:xfrm>
          </p:grpSpPr>
          <p:pic>
            <p:nvPicPr>
              <p:cNvPr id="1028" name="Picture 4" descr="Image result for cinema scree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1636" y="1253375"/>
                <a:ext cx="8805333" cy="47221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00953" y="2670441"/>
                <a:ext cx="3726698" cy="1181698"/>
              </a:xfrm>
              <a:prstGeom prst="rect">
                <a:avLst/>
              </a:prstGeom>
              <a:solidFill>
                <a:srgbClr val="FAF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4" name="Picture 2" descr="Image result for solo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170" y="1705135"/>
              <a:ext cx="1184823" cy="6664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Image result for oceans eight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345" y="1724078"/>
              <a:ext cx="1070623" cy="6664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the incredibles 2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9013" y="1724077"/>
              <a:ext cx="1184824" cy="6664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Image result for jurassic world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9475" y="1656621"/>
              <a:ext cx="1075217" cy="80137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sicario 2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0953" y="2662084"/>
              <a:ext cx="1352901" cy="761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Image result for the first purge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949523" y="2678251"/>
              <a:ext cx="1216854" cy="744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8" name="Picture 16" descr="Image result for ant man and the wasp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9750" y="2660537"/>
              <a:ext cx="1355652" cy="7625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0" name="Picture 18" descr="Image result for skyscraper movi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6353" y="3724555"/>
              <a:ext cx="1340210" cy="7537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6" name="Picture 24" descr="Image result for mission impossible fallou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4011" y="3723903"/>
              <a:ext cx="1341369" cy="7544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8" name="Picture 26" descr="Image result for christopher rob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0907" y="3689475"/>
              <a:ext cx="532351" cy="7888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04" name="Picture 32" descr="Uncle Drew (2018)"/>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590239" y="2638668"/>
              <a:ext cx="753458" cy="7844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69170" y="2329247"/>
              <a:ext cx="1184823" cy="276999"/>
            </a:xfrm>
            <a:prstGeom prst="rect">
              <a:avLst/>
            </a:prstGeom>
            <a:noFill/>
          </p:spPr>
          <p:txBody>
            <a:bodyPr wrap="square" rtlCol="0">
              <a:spAutoFit/>
            </a:bodyPr>
            <a:lstStyle/>
            <a:p>
              <a:pPr algn="ctr"/>
              <a:r>
                <a:rPr lang="en-US" sz="1200" dirty="0"/>
                <a:t>May 25</a:t>
              </a:r>
            </a:p>
          </p:txBody>
        </p:sp>
        <p:sp>
          <p:nvSpPr>
            <p:cNvPr id="22" name="TextBox 21"/>
            <p:cNvSpPr txBox="1"/>
            <p:nvPr/>
          </p:nvSpPr>
          <p:spPr>
            <a:xfrm>
              <a:off x="3210477" y="2329247"/>
              <a:ext cx="1184823" cy="276999"/>
            </a:xfrm>
            <a:prstGeom prst="rect">
              <a:avLst/>
            </a:prstGeom>
            <a:noFill/>
          </p:spPr>
          <p:txBody>
            <a:bodyPr wrap="square" rtlCol="0">
              <a:spAutoFit/>
            </a:bodyPr>
            <a:lstStyle/>
            <a:p>
              <a:pPr algn="ctr"/>
              <a:r>
                <a:rPr lang="en-US" sz="1200" dirty="0"/>
                <a:t>June 8</a:t>
              </a:r>
            </a:p>
          </p:txBody>
        </p:sp>
        <p:sp>
          <p:nvSpPr>
            <p:cNvPr id="24" name="TextBox 23"/>
            <p:cNvSpPr txBox="1"/>
            <p:nvPr/>
          </p:nvSpPr>
          <p:spPr>
            <a:xfrm>
              <a:off x="4949703" y="2334416"/>
              <a:ext cx="1184823" cy="276999"/>
            </a:xfrm>
            <a:prstGeom prst="rect">
              <a:avLst/>
            </a:prstGeom>
            <a:noFill/>
          </p:spPr>
          <p:txBody>
            <a:bodyPr wrap="square" rtlCol="0">
              <a:spAutoFit/>
            </a:bodyPr>
            <a:lstStyle/>
            <a:p>
              <a:pPr algn="ctr"/>
              <a:r>
                <a:rPr lang="en-US" sz="1200" dirty="0"/>
                <a:t>June 15</a:t>
              </a:r>
            </a:p>
          </p:txBody>
        </p:sp>
        <p:sp>
          <p:nvSpPr>
            <p:cNvPr id="25" name="TextBox 24"/>
            <p:cNvSpPr txBox="1"/>
            <p:nvPr/>
          </p:nvSpPr>
          <p:spPr>
            <a:xfrm>
              <a:off x="6699475" y="2339352"/>
              <a:ext cx="1075217" cy="276999"/>
            </a:xfrm>
            <a:prstGeom prst="rect">
              <a:avLst/>
            </a:prstGeom>
            <a:noFill/>
          </p:spPr>
          <p:txBody>
            <a:bodyPr wrap="square" rtlCol="0">
              <a:spAutoFit/>
            </a:bodyPr>
            <a:lstStyle/>
            <a:p>
              <a:pPr algn="ctr"/>
              <a:r>
                <a:rPr lang="en-US" sz="1200" dirty="0"/>
                <a:t>June 22</a:t>
              </a:r>
            </a:p>
          </p:txBody>
        </p:sp>
        <p:sp>
          <p:nvSpPr>
            <p:cNvPr id="26" name="TextBox 25"/>
            <p:cNvSpPr txBox="1"/>
            <p:nvPr/>
          </p:nvSpPr>
          <p:spPr>
            <a:xfrm>
              <a:off x="1379680" y="3385928"/>
              <a:ext cx="1184823" cy="276999"/>
            </a:xfrm>
            <a:prstGeom prst="rect">
              <a:avLst/>
            </a:prstGeom>
            <a:noFill/>
          </p:spPr>
          <p:txBody>
            <a:bodyPr wrap="square" rtlCol="0">
              <a:spAutoFit/>
            </a:bodyPr>
            <a:lstStyle/>
            <a:p>
              <a:pPr algn="ctr"/>
              <a:r>
                <a:rPr lang="en-US" sz="1200" dirty="0"/>
                <a:t>June 29</a:t>
              </a:r>
            </a:p>
          </p:txBody>
        </p:sp>
        <p:sp>
          <p:nvSpPr>
            <p:cNvPr id="27" name="TextBox 26"/>
            <p:cNvSpPr txBox="1"/>
            <p:nvPr/>
          </p:nvSpPr>
          <p:spPr>
            <a:xfrm>
              <a:off x="3220987" y="3385928"/>
              <a:ext cx="1184823" cy="276999"/>
            </a:xfrm>
            <a:prstGeom prst="rect">
              <a:avLst/>
            </a:prstGeom>
            <a:noFill/>
          </p:spPr>
          <p:txBody>
            <a:bodyPr wrap="square" rtlCol="0">
              <a:spAutoFit/>
            </a:bodyPr>
            <a:lstStyle/>
            <a:p>
              <a:pPr algn="ctr"/>
              <a:r>
                <a:rPr lang="en-US" sz="1200" dirty="0"/>
                <a:t>June 29</a:t>
              </a:r>
            </a:p>
          </p:txBody>
        </p:sp>
        <p:sp>
          <p:nvSpPr>
            <p:cNvPr id="28" name="TextBox 27"/>
            <p:cNvSpPr txBox="1"/>
            <p:nvPr/>
          </p:nvSpPr>
          <p:spPr>
            <a:xfrm>
              <a:off x="4960213" y="3391097"/>
              <a:ext cx="1184823" cy="276999"/>
            </a:xfrm>
            <a:prstGeom prst="rect">
              <a:avLst/>
            </a:prstGeom>
            <a:noFill/>
          </p:spPr>
          <p:txBody>
            <a:bodyPr wrap="square" rtlCol="0">
              <a:spAutoFit/>
            </a:bodyPr>
            <a:lstStyle/>
            <a:p>
              <a:pPr algn="ctr"/>
              <a:r>
                <a:rPr lang="en-US" sz="1200" dirty="0"/>
                <a:t>July 4</a:t>
              </a:r>
            </a:p>
          </p:txBody>
        </p:sp>
        <p:sp>
          <p:nvSpPr>
            <p:cNvPr id="29" name="TextBox 28"/>
            <p:cNvSpPr txBox="1"/>
            <p:nvPr/>
          </p:nvSpPr>
          <p:spPr>
            <a:xfrm>
              <a:off x="6709985" y="3396033"/>
              <a:ext cx="1075217" cy="276999"/>
            </a:xfrm>
            <a:prstGeom prst="rect">
              <a:avLst/>
            </a:prstGeom>
            <a:noFill/>
          </p:spPr>
          <p:txBody>
            <a:bodyPr wrap="square" rtlCol="0">
              <a:spAutoFit/>
            </a:bodyPr>
            <a:lstStyle/>
            <a:p>
              <a:pPr algn="ctr"/>
              <a:r>
                <a:rPr lang="en-US" sz="1200" dirty="0"/>
                <a:t>July 6</a:t>
              </a:r>
            </a:p>
          </p:txBody>
        </p:sp>
        <p:sp>
          <p:nvSpPr>
            <p:cNvPr id="30" name="TextBox 29"/>
            <p:cNvSpPr txBox="1"/>
            <p:nvPr/>
          </p:nvSpPr>
          <p:spPr>
            <a:xfrm>
              <a:off x="1286353" y="4474148"/>
              <a:ext cx="1286904" cy="276999"/>
            </a:xfrm>
            <a:prstGeom prst="rect">
              <a:avLst/>
            </a:prstGeom>
            <a:noFill/>
          </p:spPr>
          <p:txBody>
            <a:bodyPr wrap="square" rtlCol="0">
              <a:spAutoFit/>
            </a:bodyPr>
            <a:lstStyle/>
            <a:p>
              <a:pPr algn="ctr"/>
              <a:r>
                <a:rPr lang="en-US" sz="1200" dirty="0"/>
                <a:t>July 13</a:t>
              </a:r>
            </a:p>
          </p:txBody>
        </p:sp>
        <p:sp>
          <p:nvSpPr>
            <p:cNvPr id="31" name="TextBox 30"/>
            <p:cNvSpPr txBox="1"/>
            <p:nvPr/>
          </p:nvSpPr>
          <p:spPr>
            <a:xfrm>
              <a:off x="4919466" y="4474148"/>
              <a:ext cx="1338617" cy="276999"/>
            </a:xfrm>
            <a:prstGeom prst="rect">
              <a:avLst/>
            </a:prstGeom>
            <a:noFill/>
          </p:spPr>
          <p:txBody>
            <a:bodyPr wrap="square" rtlCol="0">
              <a:spAutoFit/>
            </a:bodyPr>
            <a:lstStyle/>
            <a:p>
              <a:pPr algn="ctr"/>
              <a:r>
                <a:rPr lang="en-US" sz="1200" dirty="0"/>
                <a:t>July 27</a:t>
              </a:r>
            </a:p>
          </p:txBody>
        </p:sp>
        <p:sp>
          <p:nvSpPr>
            <p:cNvPr id="32" name="TextBox 31"/>
            <p:cNvSpPr txBox="1"/>
            <p:nvPr/>
          </p:nvSpPr>
          <p:spPr>
            <a:xfrm>
              <a:off x="6645318" y="4474147"/>
              <a:ext cx="1184823" cy="276999"/>
            </a:xfrm>
            <a:prstGeom prst="rect">
              <a:avLst/>
            </a:prstGeom>
            <a:noFill/>
          </p:spPr>
          <p:txBody>
            <a:bodyPr wrap="square" rtlCol="0">
              <a:spAutoFit/>
            </a:bodyPr>
            <a:lstStyle/>
            <a:p>
              <a:pPr algn="ctr"/>
              <a:r>
                <a:rPr lang="en-US" sz="1200" dirty="0"/>
                <a:t>August 3</a:t>
              </a:r>
            </a:p>
          </p:txBody>
        </p:sp>
        <p:pic>
          <p:nvPicPr>
            <p:cNvPr id="34" name="Picture 22" descr="Image result for mamma mia here we go agai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6503" y="3688918"/>
              <a:ext cx="1102869" cy="789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256503" y="4484253"/>
              <a:ext cx="1089044" cy="276999"/>
            </a:xfrm>
            <a:prstGeom prst="rect">
              <a:avLst/>
            </a:prstGeom>
            <a:noFill/>
          </p:spPr>
          <p:txBody>
            <a:bodyPr wrap="square" rtlCol="0">
              <a:spAutoFit/>
            </a:bodyPr>
            <a:lstStyle/>
            <a:p>
              <a:pPr algn="ctr"/>
              <a:r>
                <a:rPr lang="en-US" sz="1200" dirty="0"/>
                <a:t>July 20</a:t>
              </a:r>
            </a:p>
          </p:txBody>
        </p:sp>
      </p:grpSp>
      <p:sp>
        <p:nvSpPr>
          <p:cNvPr id="33" name="Text Placeholder 3">
            <a:extLst>
              <a:ext uri="{FF2B5EF4-FFF2-40B4-BE49-F238E27FC236}">
                <a16:creationId xmlns:a16="http://schemas.microsoft.com/office/drawing/2014/main" id="{63F6F76E-0F4A-4278-9DA4-B8AA6B3455F6}"/>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0577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2680A-D09F-4BB7-AF6F-2780214BA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065ABE9-1C9C-4C89-B09C-A6D8A85EF596}"/>
              </a:ext>
            </a:extLst>
          </p:cNvPr>
          <p:cNvSpPr>
            <a:spLocks noGrp="1"/>
          </p:cNvSpPr>
          <p:nvPr>
            <p:ph type="ctrTitle"/>
          </p:nvPr>
        </p:nvSpPr>
        <p:spPr>
          <a:xfrm>
            <a:off x="2743201" y="5002207"/>
            <a:ext cx="6096173" cy="1517126"/>
          </a:xfrm>
        </p:spPr>
        <p:txBody>
          <a:bodyPr/>
          <a:lstStyle/>
          <a:p>
            <a:pPr algn="l">
              <a:lnSpc>
                <a:spcPts val="3800"/>
              </a:lnSpc>
            </a:pPr>
            <a:r>
              <a:rPr lang="en-US" sz="3600" b="1" dirty="0">
                <a:solidFill>
                  <a:schemeClr val="tx1"/>
                </a:solidFill>
                <a:latin typeface="+mj-lt"/>
                <a:cs typeface="+mj-cs"/>
              </a:rPr>
              <a:t>Summer Activities: </a:t>
            </a:r>
            <a:br>
              <a:rPr lang="en-US" sz="3600" b="1" dirty="0">
                <a:solidFill>
                  <a:schemeClr val="tx1"/>
                </a:solidFill>
                <a:latin typeface="+mj-lt"/>
                <a:cs typeface="+mj-cs"/>
              </a:rPr>
            </a:br>
            <a:r>
              <a:rPr lang="en-US" sz="2800" b="1" dirty="0">
                <a:solidFill>
                  <a:schemeClr val="tx1"/>
                </a:solidFill>
                <a:latin typeface="+mj-lt"/>
                <a:cs typeface="+mj-cs"/>
              </a:rPr>
              <a:t>Understanding Seasonal Behaviors</a:t>
            </a:r>
            <a:endParaRPr lang="en-US" sz="3200" b="1" dirty="0">
              <a:solidFill>
                <a:schemeClr val="tx1"/>
              </a:solidFill>
              <a:latin typeface="+mj-lt"/>
              <a:cs typeface="+mj-cs"/>
            </a:endParaRPr>
          </a:p>
        </p:txBody>
      </p:sp>
    </p:spTree>
    <p:extLst>
      <p:ext uri="{BB962C8B-B14F-4D97-AF65-F5344CB8AC3E}">
        <p14:creationId xmlns:p14="http://schemas.microsoft.com/office/powerpoint/2010/main" val="1781077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904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256" y="460183"/>
            <a:ext cx="8805334" cy="622894"/>
          </a:xfrm>
        </p:spPr>
        <p:txBody>
          <a:bodyPr/>
          <a:lstStyle/>
          <a:p>
            <a:r>
              <a:rPr lang="en-US" dirty="0"/>
              <a:t>Time Spent With Radio Is Relatively Flat During The Summer Months And Continues To Be Dwarfed By Television</a:t>
            </a:r>
          </a:p>
        </p:txBody>
      </p:sp>
      <p:sp>
        <p:nvSpPr>
          <p:cNvPr id="4" name="Text Placeholder 3"/>
          <p:cNvSpPr>
            <a:spLocks noGrp="1"/>
          </p:cNvSpPr>
          <p:nvPr>
            <p:ph type="body" sz="quarter" idx="14"/>
          </p:nvPr>
        </p:nvSpPr>
        <p:spPr>
          <a:xfrm>
            <a:off x="321733" y="6587907"/>
            <a:ext cx="6884409" cy="236537"/>
          </a:xfrm>
        </p:spPr>
        <p:txBody>
          <a:bodyPr/>
          <a:lstStyle/>
          <a:p>
            <a:r>
              <a:rPr lang="en-US" sz="800" dirty="0"/>
              <a:t>Source: VAB Analysis of Nielsen Comparable Metrics Report, P18+.  TV reflects Live + DVR/</a:t>
            </a:r>
            <a:r>
              <a:rPr lang="en-US" sz="800" dirty="0" err="1"/>
              <a:t>Timeshifted</a:t>
            </a:r>
            <a:r>
              <a:rPr lang="en-US" sz="800" dirty="0"/>
              <a:t>; Radio reflects AM/FM terrestrial radio.</a:t>
            </a:r>
          </a:p>
        </p:txBody>
      </p:sp>
      <p:graphicFrame>
        <p:nvGraphicFramePr>
          <p:cNvPr id="13" name="Chart 12"/>
          <p:cNvGraphicFramePr/>
          <p:nvPr>
            <p:extLst/>
          </p:nvPr>
        </p:nvGraphicFramePr>
        <p:xfrm>
          <a:off x="1011081" y="1744132"/>
          <a:ext cx="3160145" cy="4304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extLst>
              <p:ext uri="{D42A27DB-BD31-4B8C-83A1-F6EECF244321}">
                <p14:modId xmlns:p14="http://schemas.microsoft.com/office/powerpoint/2010/main" val="882816703"/>
              </p:ext>
            </p:extLst>
          </p:nvPr>
        </p:nvGraphicFramePr>
        <p:xfrm>
          <a:off x="4861095" y="1744134"/>
          <a:ext cx="3175077" cy="430424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89502C2-D1F6-446C-BECF-BD8D279C0A25}"/>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17" name="Text Placeholder 3">
            <a:extLst>
              <a:ext uri="{FF2B5EF4-FFF2-40B4-BE49-F238E27FC236}">
                <a16:creationId xmlns:a16="http://schemas.microsoft.com/office/drawing/2014/main" id="{8C287841-9C70-4102-A901-E12737D63F74}"/>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376365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256" y="460183"/>
            <a:ext cx="8805334" cy="744418"/>
          </a:xfrm>
        </p:spPr>
        <p:txBody>
          <a:bodyPr/>
          <a:lstStyle/>
          <a:p>
            <a:r>
              <a:rPr lang="en-US" dirty="0"/>
              <a:t>Time Spent With Radio By Millennials Is Also Relatively Flat During The Summer Months And Is Dwarfed By Television</a:t>
            </a:r>
          </a:p>
        </p:txBody>
      </p:sp>
      <p:sp>
        <p:nvSpPr>
          <p:cNvPr id="4" name="Text Placeholder 3"/>
          <p:cNvSpPr>
            <a:spLocks noGrp="1"/>
          </p:cNvSpPr>
          <p:nvPr>
            <p:ph type="body" sz="quarter" idx="14"/>
          </p:nvPr>
        </p:nvSpPr>
        <p:spPr>
          <a:xfrm>
            <a:off x="321734" y="6587907"/>
            <a:ext cx="7144468" cy="236537"/>
          </a:xfrm>
        </p:spPr>
        <p:txBody>
          <a:bodyPr/>
          <a:lstStyle/>
          <a:p>
            <a:r>
              <a:rPr lang="en-US" sz="800" dirty="0"/>
              <a:t>Source: VAB Analysis of Nielsen Comparable Metrics Report, P18-34.  TV reflects Live + DVR/</a:t>
            </a:r>
            <a:r>
              <a:rPr lang="en-US" sz="800" dirty="0" err="1"/>
              <a:t>Timeshifted</a:t>
            </a:r>
            <a:r>
              <a:rPr lang="en-US" sz="800" dirty="0"/>
              <a:t>; Radio reflects AM/FM terrestrial radio.</a:t>
            </a:r>
          </a:p>
        </p:txBody>
      </p:sp>
      <p:graphicFrame>
        <p:nvGraphicFramePr>
          <p:cNvPr id="13" name="Chart 12"/>
          <p:cNvGraphicFramePr/>
          <p:nvPr>
            <p:extLst/>
          </p:nvPr>
        </p:nvGraphicFramePr>
        <p:xfrm>
          <a:off x="1011081" y="1744132"/>
          <a:ext cx="3160145" cy="4304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extLst>
              <p:ext uri="{D42A27DB-BD31-4B8C-83A1-F6EECF244321}">
                <p14:modId xmlns:p14="http://schemas.microsoft.com/office/powerpoint/2010/main" val="991933656"/>
              </p:ext>
            </p:extLst>
          </p:nvPr>
        </p:nvGraphicFramePr>
        <p:xfrm>
          <a:off x="4861095" y="1744134"/>
          <a:ext cx="3175077" cy="430424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4715E5-C853-4B78-8712-E39A2DE047E2}"/>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7" name="Text Placeholder 3">
            <a:extLst>
              <a:ext uri="{FF2B5EF4-FFF2-40B4-BE49-F238E27FC236}">
                <a16:creationId xmlns:a16="http://schemas.microsoft.com/office/drawing/2014/main" id="{A800B980-930D-40B2-AB60-D7E7F77E6F0F}"/>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991655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11341" y="6485440"/>
            <a:ext cx="7393517" cy="236536"/>
          </a:xfrm>
        </p:spPr>
        <p:txBody>
          <a:bodyPr/>
          <a:lstStyle/>
          <a:p>
            <a:r>
              <a:rPr lang="en-US" sz="800" dirty="0"/>
              <a:t>Source: VAB analysis of Nielsen </a:t>
            </a:r>
            <a:r>
              <a:rPr lang="en-US" sz="800" dirty="0" err="1"/>
              <a:t>NPower</a:t>
            </a:r>
            <a:r>
              <a:rPr lang="en-US" sz="800" dirty="0"/>
              <a:t> R+F Time Period Report, Household, Primetime, broadcast + cable TV, based on standard calendar months in 2017,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Much Like Total Day, Monthly Household Primetime Reach Remains Steady During Summer Months</a:t>
            </a:r>
          </a:p>
        </p:txBody>
      </p:sp>
      <p:graphicFrame>
        <p:nvGraphicFramePr>
          <p:cNvPr id="14" name="Chart 13"/>
          <p:cNvGraphicFramePr/>
          <p:nvPr>
            <p:extLst/>
          </p:nvPr>
        </p:nvGraphicFramePr>
        <p:xfrm>
          <a:off x="161636" y="1339520"/>
          <a:ext cx="8805334" cy="440094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3861786" y="1962974"/>
            <a:ext cx="2908130" cy="368142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1636" y="2437951"/>
            <a:ext cx="1740736"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94%</a:t>
            </a:r>
          </a:p>
        </p:txBody>
      </p:sp>
      <p:cxnSp>
        <p:nvCxnSpPr>
          <p:cNvPr id="9" name="Straight Connector 8"/>
          <p:cNvCxnSpPr/>
          <p:nvPr/>
        </p:nvCxnSpPr>
        <p:spPr>
          <a:xfrm>
            <a:off x="207324" y="2327277"/>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9D27311-BDDA-47F6-BA64-8D374C5452E3}"/>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11" name="Text Placeholder 3">
            <a:extLst>
              <a:ext uri="{FF2B5EF4-FFF2-40B4-BE49-F238E27FC236}">
                <a16:creationId xmlns:a16="http://schemas.microsoft.com/office/drawing/2014/main" id="{881028B1-F162-4E14-93D7-DCD623E42ECA}"/>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766493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03977" y="6535774"/>
            <a:ext cx="7318782" cy="236536"/>
          </a:xfrm>
        </p:spPr>
        <p:txBody>
          <a:bodyPr/>
          <a:lstStyle/>
          <a:p>
            <a:r>
              <a:rPr lang="en-US" sz="800" dirty="0"/>
              <a:t>Source: VAB analysis of Nielsen </a:t>
            </a:r>
            <a:r>
              <a:rPr lang="en-US" sz="800" dirty="0" err="1"/>
              <a:t>Npower</a:t>
            </a:r>
            <a:r>
              <a:rPr lang="en-US" sz="800" dirty="0"/>
              <a:t> R+F Time Period Report, Primetime, broadcast + cable TV, based on standard calendar months in 2017,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There’s Only A Slight Decline In Primetime Monthly Reach Across Demos During The Summer Months</a:t>
            </a:r>
          </a:p>
        </p:txBody>
      </p:sp>
      <p:graphicFrame>
        <p:nvGraphicFramePr>
          <p:cNvPr id="14" name="Chart 13"/>
          <p:cNvGraphicFramePr/>
          <p:nvPr>
            <p:extLst/>
          </p:nvPr>
        </p:nvGraphicFramePr>
        <p:xfrm>
          <a:off x="161636" y="1466273"/>
          <a:ext cx="8805334" cy="4400941"/>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4605759" y="2335648"/>
            <a:ext cx="0" cy="31195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420206" y="2328721"/>
            <a:ext cx="0" cy="31265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659697" y="2332183"/>
            <a:ext cx="0" cy="31230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687BB9F-811D-417E-943D-159EC75BFDC2}"/>
              </a:ext>
            </a:extLst>
          </p:cNvPr>
          <p:cNvSpPr txBox="1"/>
          <p:nvPr/>
        </p:nvSpPr>
        <p:spPr>
          <a:xfrm>
            <a:off x="1574177" y="5743513"/>
            <a:ext cx="1308683" cy="261610"/>
          </a:xfrm>
          <a:prstGeom prst="rect">
            <a:avLst/>
          </a:prstGeom>
          <a:noFill/>
        </p:spPr>
        <p:txBody>
          <a:bodyPr wrap="square" rtlCol="0">
            <a:spAutoFit/>
          </a:bodyPr>
          <a:lstStyle/>
          <a:p>
            <a:pPr algn="ctr"/>
            <a:r>
              <a:rPr lang="en-US" sz="1050" dirty="0"/>
              <a:t>Monthly average</a:t>
            </a:r>
          </a:p>
        </p:txBody>
      </p:sp>
      <p:sp>
        <p:nvSpPr>
          <p:cNvPr id="11" name="TextBox 10">
            <a:extLst>
              <a:ext uri="{FF2B5EF4-FFF2-40B4-BE49-F238E27FC236}">
                <a16:creationId xmlns:a16="http://schemas.microsoft.com/office/drawing/2014/main" id="{7556BD81-388B-4C49-B65A-C4DB5FE28D7C}"/>
              </a:ext>
            </a:extLst>
          </p:cNvPr>
          <p:cNvSpPr txBox="1"/>
          <p:nvPr/>
        </p:nvSpPr>
        <p:spPr>
          <a:xfrm>
            <a:off x="4011915" y="5738972"/>
            <a:ext cx="1308683" cy="261610"/>
          </a:xfrm>
          <a:prstGeom prst="rect">
            <a:avLst/>
          </a:prstGeom>
          <a:noFill/>
        </p:spPr>
        <p:txBody>
          <a:bodyPr wrap="square" rtlCol="0">
            <a:spAutoFit/>
          </a:bodyPr>
          <a:lstStyle/>
          <a:p>
            <a:pPr algn="ctr"/>
            <a:r>
              <a:rPr lang="en-US" sz="1050" dirty="0"/>
              <a:t>Monthly average</a:t>
            </a:r>
          </a:p>
        </p:txBody>
      </p:sp>
      <p:sp>
        <p:nvSpPr>
          <p:cNvPr id="12" name="TextBox 11">
            <a:extLst>
              <a:ext uri="{FF2B5EF4-FFF2-40B4-BE49-F238E27FC236}">
                <a16:creationId xmlns:a16="http://schemas.microsoft.com/office/drawing/2014/main" id="{F12E007F-F89F-4F1A-B674-68F89F0ECCD3}"/>
              </a:ext>
            </a:extLst>
          </p:cNvPr>
          <p:cNvSpPr txBox="1"/>
          <p:nvPr/>
        </p:nvSpPr>
        <p:spPr>
          <a:xfrm>
            <a:off x="6456121" y="5749890"/>
            <a:ext cx="1308683" cy="261610"/>
          </a:xfrm>
          <a:prstGeom prst="rect">
            <a:avLst/>
          </a:prstGeom>
          <a:noFill/>
        </p:spPr>
        <p:txBody>
          <a:bodyPr wrap="square" rtlCol="0">
            <a:spAutoFit/>
          </a:bodyPr>
          <a:lstStyle/>
          <a:p>
            <a:pPr algn="ctr"/>
            <a:r>
              <a:rPr lang="en-US" sz="1050" dirty="0"/>
              <a:t>Monthly average</a:t>
            </a:r>
          </a:p>
        </p:txBody>
      </p:sp>
      <p:sp>
        <p:nvSpPr>
          <p:cNvPr id="13" name="TextBox 12">
            <a:extLst>
              <a:ext uri="{FF2B5EF4-FFF2-40B4-BE49-F238E27FC236}">
                <a16:creationId xmlns:a16="http://schemas.microsoft.com/office/drawing/2014/main" id="{FE926A22-22A9-4A12-9D70-BC4F69E1F7DE}"/>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15" name="Text Placeholder 3">
            <a:extLst>
              <a:ext uri="{FF2B5EF4-FFF2-40B4-BE49-F238E27FC236}">
                <a16:creationId xmlns:a16="http://schemas.microsoft.com/office/drawing/2014/main" id="{405D1AC4-EE0D-4CB5-A3D1-6F063532D827}"/>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644419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907606"/>
          </a:xfrm>
        </p:spPr>
        <p:txBody>
          <a:bodyPr/>
          <a:lstStyle/>
          <a:p>
            <a:r>
              <a:rPr lang="en-US" dirty="0"/>
              <a:t>On Average, Primetime Viewing At The Household Level Is Only 7% Lower During Summer Months</a:t>
            </a:r>
            <a:endParaRPr lang="en-US" dirty="0">
              <a:solidFill>
                <a:srgbClr val="FF0000"/>
              </a:solidFill>
            </a:endParaRPr>
          </a:p>
        </p:txBody>
      </p:sp>
      <p:sp>
        <p:nvSpPr>
          <p:cNvPr id="4" name="Text Placeholder 3"/>
          <p:cNvSpPr>
            <a:spLocks noGrp="1"/>
          </p:cNvSpPr>
          <p:nvPr>
            <p:ph type="body" sz="quarter" idx="14"/>
          </p:nvPr>
        </p:nvSpPr>
        <p:spPr>
          <a:xfrm>
            <a:off x="295100" y="6485438"/>
            <a:ext cx="7203016" cy="236537"/>
          </a:xfrm>
        </p:spPr>
        <p:txBody>
          <a:bodyPr/>
          <a:lstStyle/>
          <a:p>
            <a:r>
              <a:rPr lang="en-US" sz="800" dirty="0"/>
              <a:t>Source: VAB analysis of Nielsen </a:t>
            </a:r>
            <a:r>
              <a:rPr lang="en-US" sz="800" dirty="0" err="1"/>
              <a:t>Npower</a:t>
            </a:r>
            <a:r>
              <a:rPr lang="en-US" sz="800" dirty="0"/>
              <a:t> R+F Time Period Report, Household, Primetime, broadcast + cable TV, based on standard calendar months in 2017, Live+7</a:t>
            </a:r>
          </a:p>
        </p:txBody>
      </p:sp>
      <p:graphicFrame>
        <p:nvGraphicFramePr>
          <p:cNvPr id="6" name="Chart 5"/>
          <p:cNvGraphicFramePr/>
          <p:nvPr>
            <p:extLst/>
          </p:nvPr>
        </p:nvGraphicFramePr>
        <p:xfrm>
          <a:off x="217715" y="1516742"/>
          <a:ext cx="8694056" cy="466997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1636" y="3086953"/>
            <a:ext cx="1683942"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latin typeface="Trebuchet MS"/>
                <a:ea typeface="+mn-ea"/>
                <a:cs typeface="+mn-cs"/>
              </a:rPr>
              <a:t>Annual Monthly Average </a:t>
            </a:r>
            <a:r>
              <a:rPr lang="en-US" sz="1100" dirty="0">
                <a:solidFill>
                  <a:prstClr val="black"/>
                </a:solidFill>
                <a:latin typeface="Trebuchet MS"/>
              </a:rPr>
              <a:t>51:43</a:t>
            </a:r>
            <a:endParaRPr kumimoji="0" lang="en-US" sz="1050" b="0" i="0" u="sng" strike="noStrike" kern="1200" cap="none" spc="0" normalizeH="0" baseline="0" noProof="0" dirty="0">
              <a:ln>
                <a:noFill/>
              </a:ln>
              <a:solidFill>
                <a:prstClr val="black"/>
              </a:solidFill>
              <a:effectLst/>
              <a:uLnTx/>
              <a:uFillTx/>
              <a:latin typeface="Trebuchet MS"/>
              <a:ea typeface="+mn-ea"/>
              <a:cs typeface="+mn-cs"/>
            </a:endParaRPr>
          </a:p>
        </p:txBody>
      </p:sp>
      <p:cxnSp>
        <p:nvCxnSpPr>
          <p:cNvPr id="7" name="Straight Connector 6"/>
          <p:cNvCxnSpPr/>
          <p:nvPr/>
        </p:nvCxnSpPr>
        <p:spPr>
          <a:xfrm>
            <a:off x="207324" y="2940629"/>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880326" y="2514600"/>
            <a:ext cx="2848026" cy="342165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TextBox 8"/>
          <p:cNvSpPr txBox="1"/>
          <p:nvPr/>
        </p:nvSpPr>
        <p:spPr>
          <a:xfrm>
            <a:off x="400317" y="2313520"/>
            <a:ext cx="640291" cy="276999"/>
          </a:xfrm>
          <a:prstGeom prst="rect">
            <a:avLst/>
          </a:prstGeom>
          <a:noFill/>
        </p:spPr>
        <p:txBody>
          <a:bodyPr wrap="square" rtlCol="0">
            <a:spAutoFit/>
          </a:bodyPr>
          <a:lstStyle/>
          <a:p>
            <a:pPr algn="ctr"/>
            <a:r>
              <a:rPr lang="en-US" sz="1200" dirty="0"/>
              <a:t>57:55</a:t>
            </a:r>
          </a:p>
        </p:txBody>
      </p:sp>
      <p:sp>
        <p:nvSpPr>
          <p:cNvPr id="10" name="TextBox 9"/>
          <p:cNvSpPr txBox="1"/>
          <p:nvPr/>
        </p:nvSpPr>
        <p:spPr>
          <a:xfrm>
            <a:off x="1093665" y="2645663"/>
            <a:ext cx="640291" cy="276999"/>
          </a:xfrm>
          <a:prstGeom prst="rect">
            <a:avLst/>
          </a:prstGeom>
          <a:noFill/>
        </p:spPr>
        <p:txBody>
          <a:bodyPr wrap="square" rtlCol="0">
            <a:spAutoFit/>
          </a:bodyPr>
          <a:lstStyle/>
          <a:p>
            <a:pPr algn="ctr"/>
            <a:r>
              <a:rPr lang="en-US" sz="1200" dirty="0"/>
              <a:t>50:37</a:t>
            </a:r>
          </a:p>
        </p:txBody>
      </p:sp>
      <p:sp>
        <p:nvSpPr>
          <p:cNvPr id="11" name="TextBox 10"/>
          <p:cNvSpPr txBox="1"/>
          <p:nvPr/>
        </p:nvSpPr>
        <p:spPr>
          <a:xfrm>
            <a:off x="1784758" y="2514676"/>
            <a:ext cx="640291" cy="276999"/>
          </a:xfrm>
          <a:prstGeom prst="rect">
            <a:avLst/>
          </a:prstGeom>
          <a:noFill/>
        </p:spPr>
        <p:txBody>
          <a:bodyPr wrap="square" rtlCol="0">
            <a:spAutoFit/>
          </a:bodyPr>
          <a:lstStyle/>
          <a:p>
            <a:pPr algn="ctr"/>
            <a:r>
              <a:rPr lang="en-US" sz="1200" dirty="0"/>
              <a:t>54:16</a:t>
            </a:r>
          </a:p>
        </p:txBody>
      </p:sp>
      <p:sp>
        <p:nvSpPr>
          <p:cNvPr id="12" name="TextBox 11"/>
          <p:cNvSpPr txBox="1"/>
          <p:nvPr/>
        </p:nvSpPr>
        <p:spPr>
          <a:xfrm>
            <a:off x="2494718" y="2644688"/>
            <a:ext cx="640291" cy="276999"/>
          </a:xfrm>
          <a:prstGeom prst="rect">
            <a:avLst/>
          </a:prstGeom>
          <a:noFill/>
        </p:spPr>
        <p:txBody>
          <a:bodyPr wrap="square" rtlCol="0">
            <a:spAutoFit/>
          </a:bodyPr>
          <a:lstStyle/>
          <a:p>
            <a:pPr algn="ctr"/>
            <a:r>
              <a:rPr lang="en-US" sz="1200" dirty="0"/>
              <a:t>51:43</a:t>
            </a:r>
          </a:p>
        </p:txBody>
      </p:sp>
      <p:sp>
        <p:nvSpPr>
          <p:cNvPr id="13" name="TextBox 12"/>
          <p:cNvSpPr txBox="1"/>
          <p:nvPr/>
        </p:nvSpPr>
        <p:spPr>
          <a:xfrm>
            <a:off x="3189233" y="2647463"/>
            <a:ext cx="640291" cy="276999"/>
          </a:xfrm>
          <a:prstGeom prst="rect">
            <a:avLst/>
          </a:prstGeom>
          <a:noFill/>
        </p:spPr>
        <p:txBody>
          <a:bodyPr wrap="square" rtlCol="0">
            <a:spAutoFit/>
          </a:bodyPr>
          <a:lstStyle/>
          <a:p>
            <a:pPr algn="ctr"/>
            <a:r>
              <a:rPr lang="en-US" sz="1200" dirty="0"/>
              <a:t>51:37</a:t>
            </a:r>
          </a:p>
        </p:txBody>
      </p:sp>
      <p:sp>
        <p:nvSpPr>
          <p:cNvPr id="14" name="TextBox 13"/>
          <p:cNvSpPr txBox="1"/>
          <p:nvPr/>
        </p:nvSpPr>
        <p:spPr>
          <a:xfrm>
            <a:off x="3889944" y="2649828"/>
            <a:ext cx="640291" cy="276999"/>
          </a:xfrm>
          <a:prstGeom prst="rect">
            <a:avLst/>
          </a:prstGeom>
          <a:noFill/>
        </p:spPr>
        <p:txBody>
          <a:bodyPr wrap="square" rtlCol="0">
            <a:spAutoFit/>
          </a:bodyPr>
          <a:lstStyle/>
          <a:p>
            <a:pPr algn="ctr"/>
            <a:r>
              <a:rPr lang="en-US" sz="1200" dirty="0"/>
              <a:t>46:43</a:t>
            </a:r>
          </a:p>
        </p:txBody>
      </p:sp>
      <p:sp>
        <p:nvSpPr>
          <p:cNvPr id="15" name="TextBox 14"/>
          <p:cNvSpPr txBox="1"/>
          <p:nvPr/>
        </p:nvSpPr>
        <p:spPr>
          <a:xfrm>
            <a:off x="4575061" y="2643889"/>
            <a:ext cx="640291" cy="276999"/>
          </a:xfrm>
          <a:prstGeom prst="rect">
            <a:avLst/>
          </a:prstGeom>
          <a:noFill/>
        </p:spPr>
        <p:txBody>
          <a:bodyPr wrap="square" rtlCol="0">
            <a:spAutoFit/>
          </a:bodyPr>
          <a:lstStyle/>
          <a:p>
            <a:pPr algn="ctr"/>
            <a:r>
              <a:rPr lang="en-US" sz="1200" dirty="0"/>
              <a:t>46:45</a:t>
            </a:r>
          </a:p>
        </p:txBody>
      </p:sp>
      <p:sp>
        <p:nvSpPr>
          <p:cNvPr id="16" name="TextBox 15"/>
          <p:cNvSpPr txBox="1"/>
          <p:nvPr/>
        </p:nvSpPr>
        <p:spPr>
          <a:xfrm>
            <a:off x="5288934" y="2645663"/>
            <a:ext cx="640291" cy="276999"/>
          </a:xfrm>
          <a:prstGeom prst="rect">
            <a:avLst/>
          </a:prstGeom>
          <a:noFill/>
        </p:spPr>
        <p:txBody>
          <a:bodyPr wrap="square" rtlCol="0">
            <a:spAutoFit/>
          </a:bodyPr>
          <a:lstStyle/>
          <a:p>
            <a:pPr algn="ctr"/>
            <a:r>
              <a:rPr lang="en-US" sz="1200" dirty="0"/>
              <a:t>49:04</a:t>
            </a:r>
          </a:p>
        </p:txBody>
      </p:sp>
      <p:sp>
        <p:nvSpPr>
          <p:cNvPr id="17" name="TextBox 16"/>
          <p:cNvSpPr txBox="1"/>
          <p:nvPr/>
        </p:nvSpPr>
        <p:spPr>
          <a:xfrm>
            <a:off x="5979947" y="2652579"/>
            <a:ext cx="640291" cy="276999"/>
          </a:xfrm>
          <a:prstGeom prst="rect">
            <a:avLst/>
          </a:prstGeom>
          <a:noFill/>
        </p:spPr>
        <p:txBody>
          <a:bodyPr wrap="square" rtlCol="0">
            <a:spAutoFit/>
          </a:bodyPr>
          <a:lstStyle/>
          <a:p>
            <a:pPr algn="ctr"/>
            <a:r>
              <a:rPr lang="en-US" sz="1200" dirty="0"/>
              <a:t>49:26</a:t>
            </a:r>
          </a:p>
        </p:txBody>
      </p:sp>
      <p:sp>
        <p:nvSpPr>
          <p:cNvPr id="18" name="TextBox 17"/>
          <p:cNvSpPr txBox="1"/>
          <p:nvPr/>
        </p:nvSpPr>
        <p:spPr>
          <a:xfrm>
            <a:off x="6701791" y="2394097"/>
            <a:ext cx="640291" cy="276999"/>
          </a:xfrm>
          <a:prstGeom prst="rect">
            <a:avLst/>
          </a:prstGeom>
          <a:noFill/>
        </p:spPr>
        <p:txBody>
          <a:bodyPr wrap="square" rtlCol="0">
            <a:spAutoFit/>
          </a:bodyPr>
          <a:lstStyle/>
          <a:p>
            <a:pPr algn="ctr"/>
            <a:r>
              <a:rPr lang="en-US" sz="1200" dirty="0"/>
              <a:t>56:37</a:t>
            </a:r>
          </a:p>
        </p:txBody>
      </p:sp>
      <p:sp>
        <p:nvSpPr>
          <p:cNvPr id="19" name="TextBox 18"/>
          <p:cNvSpPr txBox="1"/>
          <p:nvPr/>
        </p:nvSpPr>
        <p:spPr>
          <a:xfrm>
            <a:off x="7403032" y="2554112"/>
            <a:ext cx="640291" cy="276999"/>
          </a:xfrm>
          <a:prstGeom prst="rect">
            <a:avLst/>
          </a:prstGeom>
          <a:noFill/>
        </p:spPr>
        <p:txBody>
          <a:bodyPr wrap="square" rtlCol="0">
            <a:spAutoFit/>
          </a:bodyPr>
          <a:lstStyle/>
          <a:p>
            <a:pPr algn="ctr"/>
            <a:r>
              <a:rPr lang="en-US" sz="1200" dirty="0"/>
              <a:t>53:40</a:t>
            </a:r>
          </a:p>
        </p:txBody>
      </p:sp>
      <p:sp>
        <p:nvSpPr>
          <p:cNvPr id="20" name="TextBox 19"/>
          <p:cNvSpPr txBox="1"/>
          <p:nvPr/>
        </p:nvSpPr>
        <p:spPr>
          <a:xfrm>
            <a:off x="8095478" y="2633130"/>
            <a:ext cx="640291" cy="276999"/>
          </a:xfrm>
          <a:prstGeom prst="rect">
            <a:avLst/>
          </a:prstGeom>
          <a:noFill/>
        </p:spPr>
        <p:txBody>
          <a:bodyPr wrap="square" rtlCol="0">
            <a:spAutoFit/>
          </a:bodyPr>
          <a:lstStyle/>
          <a:p>
            <a:pPr algn="ctr"/>
            <a:r>
              <a:rPr lang="en-US" sz="1200" dirty="0"/>
              <a:t>52:12</a:t>
            </a:r>
          </a:p>
        </p:txBody>
      </p:sp>
      <p:sp>
        <p:nvSpPr>
          <p:cNvPr id="21" name="TextBox 20">
            <a:extLst>
              <a:ext uri="{FF2B5EF4-FFF2-40B4-BE49-F238E27FC236}">
                <a16:creationId xmlns:a16="http://schemas.microsoft.com/office/drawing/2014/main" id="{570B0971-17C5-43AB-9C78-B55FA7C0FAC5}"/>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22" name="Text Placeholder 3">
            <a:extLst>
              <a:ext uri="{FF2B5EF4-FFF2-40B4-BE49-F238E27FC236}">
                <a16:creationId xmlns:a16="http://schemas.microsoft.com/office/drawing/2014/main" id="{F1C04E0F-9D57-49C7-A590-8E54404DDABB}"/>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4083810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553530"/>
            <a:ext cx="7318782" cy="236536"/>
          </a:xfrm>
        </p:spPr>
        <p:txBody>
          <a:bodyPr/>
          <a:lstStyle/>
          <a:p>
            <a:r>
              <a:rPr lang="en-US" sz="800" dirty="0"/>
              <a:t>Source: VAB analysis of Nielsen </a:t>
            </a:r>
            <a:r>
              <a:rPr lang="en-US" sz="800" dirty="0" err="1"/>
              <a:t>Npower</a:t>
            </a:r>
            <a:r>
              <a:rPr lang="en-US" sz="800" dirty="0"/>
              <a:t> R+F Time Period Report, Primetime, broadcast + cable TV, based on standard calendar months in 2017,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439340"/>
            <a:ext cx="8805334" cy="882588"/>
          </a:xfrm>
        </p:spPr>
        <p:txBody>
          <a:bodyPr/>
          <a:lstStyle/>
          <a:p>
            <a:r>
              <a:rPr lang="en-US" dirty="0"/>
              <a:t>On A Demo Basis, Primetime Viewing Is 13% Lower On Average During The Summer Vs. Winter Months</a:t>
            </a:r>
            <a:endParaRPr lang="en-US" dirty="0">
              <a:solidFill>
                <a:srgbClr val="FF0000"/>
              </a:solidFill>
            </a:endParaRPr>
          </a:p>
        </p:txBody>
      </p:sp>
      <p:graphicFrame>
        <p:nvGraphicFramePr>
          <p:cNvPr id="5" name="Chart 4"/>
          <p:cNvGraphicFramePr/>
          <p:nvPr>
            <p:extLst/>
          </p:nvPr>
        </p:nvGraphicFramePr>
        <p:xfrm>
          <a:off x="161636" y="1423555"/>
          <a:ext cx="8805334" cy="456142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1518542" y="2335233"/>
            <a:ext cx="1168619"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Monthly average</a:t>
            </a:r>
          </a:p>
        </p:txBody>
      </p:sp>
      <p:sp>
        <p:nvSpPr>
          <p:cNvPr id="14" name="TextBox 13"/>
          <p:cNvSpPr txBox="1"/>
          <p:nvPr/>
        </p:nvSpPr>
        <p:spPr>
          <a:xfrm>
            <a:off x="4053591" y="2335233"/>
            <a:ext cx="1168619"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rebuchet MS"/>
                <a:ea typeface="+mn-ea"/>
                <a:cs typeface="+mn-cs"/>
              </a:rPr>
              <a:t>Monthly average</a:t>
            </a:r>
          </a:p>
        </p:txBody>
      </p:sp>
      <p:sp>
        <p:nvSpPr>
          <p:cNvPr id="15" name="TextBox 14"/>
          <p:cNvSpPr txBox="1"/>
          <p:nvPr/>
        </p:nvSpPr>
        <p:spPr>
          <a:xfrm>
            <a:off x="6534042" y="2330249"/>
            <a:ext cx="1168619"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Monthly average</a:t>
            </a:r>
          </a:p>
        </p:txBody>
      </p:sp>
      <p:cxnSp>
        <p:nvCxnSpPr>
          <p:cNvPr id="9" name="Straight Connector 8"/>
          <p:cNvCxnSpPr/>
          <p:nvPr/>
        </p:nvCxnSpPr>
        <p:spPr>
          <a:xfrm>
            <a:off x="161636" y="3436883"/>
            <a:ext cx="80574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1636" y="4261949"/>
            <a:ext cx="80574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1636" y="5129055"/>
            <a:ext cx="80447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478835" y="2685002"/>
            <a:ext cx="613459" cy="276999"/>
          </a:xfrm>
          <a:prstGeom prst="rect">
            <a:avLst/>
          </a:prstGeom>
          <a:noFill/>
        </p:spPr>
        <p:txBody>
          <a:bodyPr wrap="square" rtlCol="0">
            <a:spAutoFit/>
          </a:bodyPr>
          <a:lstStyle/>
          <a:p>
            <a:r>
              <a:rPr lang="en-US" sz="1200" dirty="0"/>
              <a:t>10:47</a:t>
            </a:r>
          </a:p>
        </p:txBody>
      </p:sp>
      <p:sp>
        <p:nvSpPr>
          <p:cNvPr id="16" name="TextBox 15"/>
          <p:cNvSpPr txBox="1"/>
          <p:nvPr/>
        </p:nvSpPr>
        <p:spPr>
          <a:xfrm>
            <a:off x="3127841" y="2859493"/>
            <a:ext cx="613459" cy="276999"/>
          </a:xfrm>
          <a:prstGeom prst="rect">
            <a:avLst/>
          </a:prstGeom>
          <a:noFill/>
        </p:spPr>
        <p:txBody>
          <a:bodyPr wrap="square" rtlCol="0">
            <a:spAutoFit/>
          </a:bodyPr>
          <a:lstStyle/>
          <a:p>
            <a:r>
              <a:rPr lang="en-US" sz="1200" dirty="0"/>
              <a:t>9:16</a:t>
            </a:r>
          </a:p>
        </p:txBody>
      </p:sp>
      <p:sp>
        <p:nvSpPr>
          <p:cNvPr id="17" name="TextBox 16"/>
          <p:cNvSpPr txBox="1"/>
          <p:nvPr/>
        </p:nvSpPr>
        <p:spPr>
          <a:xfrm>
            <a:off x="3330605" y="3035107"/>
            <a:ext cx="613459" cy="276999"/>
          </a:xfrm>
          <a:prstGeom prst="rect">
            <a:avLst/>
          </a:prstGeom>
          <a:noFill/>
        </p:spPr>
        <p:txBody>
          <a:bodyPr wrap="square" rtlCol="0">
            <a:spAutoFit/>
          </a:bodyPr>
          <a:lstStyle/>
          <a:p>
            <a:r>
              <a:rPr lang="en-US" sz="1200" dirty="0"/>
              <a:t>10:11</a:t>
            </a:r>
          </a:p>
        </p:txBody>
      </p:sp>
      <p:sp>
        <p:nvSpPr>
          <p:cNvPr id="18" name="TextBox 17"/>
          <p:cNvSpPr txBox="1"/>
          <p:nvPr/>
        </p:nvSpPr>
        <p:spPr>
          <a:xfrm>
            <a:off x="3856820" y="3530116"/>
            <a:ext cx="613459" cy="276999"/>
          </a:xfrm>
          <a:prstGeom prst="rect">
            <a:avLst/>
          </a:prstGeom>
          <a:noFill/>
        </p:spPr>
        <p:txBody>
          <a:bodyPr wrap="square" rtlCol="0">
            <a:spAutoFit/>
          </a:bodyPr>
          <a:lstStyle/>
          <a:p>
            <a:r>
              <a:rPr lang="en-US" sz="1200" dirty="0"/>
              <a:t>12:17</a:t>
            </a:r>
          </a:p>
        </p:txBody>
      </p:sp>
      <p:sp>
        <p:nvSpPr>
          <p:cNvPr id="19" name="TextBox 18"/>
          <p:cNvSpPr txBox="1"/>
          <p:nvPr/>
        </p:nvSpPr>
        <p:spPr>
          <a:xfrm>
            <a:off x="3551878" y="3705424"/>
            <a:ext cx="613459" cy="276999"/>
          </a:xfrm>
          <a:prstGeom prst="rect">
            <a:avLst/>
          </a:prstGeom>
          <a:noFill/>
        </p:spPr>
        <p:txBody>
          <a:bodyPr wrap="square" rtlCol="0">
            <a:spAutoFit/>
          </a:bodyPr>
          <a:lstStyle/>
          <a:p>
            <a:r>
              <a:rPr lang="en-US" sz="1200" dirty="0"/>
              <a:t>11:01</a:t>
            </a:r>
          </a:p>
        </p:txBody>
      </p:sp>
      <p:sp>
        <p:nvSpPr>
          <p:cNvPr id="20" name="TextBox 19"/>
          <p:cNvSpPr txBox="1"/>
          <p:nvPr/>
        </p:nvSpPr>
        <p:spPr>
          <a:xfrm>
            <a:off x="3838939" y="3880221"/>
            <a:ext cx="613459" cy="276999"/>
          </a:xfrm>
          <a:prstGeom prst="rect">
            <a:avLst/>
          </a:prstGeom>
          <a:noFill/>
        </p:spPr>
        <p:txBody>
          <a:bodyPr wrap="square" rtlCol="0">
            <a:spAutoFit/>
          </a:bodyPr>
          <a:lstStyle/>
          <a:p>
            <a:r>
              <a:rPr lang="en-US" sz="1200" dirty="0"/>
              <a:t>12:11</a:t>
            </a:r>
          </a:p>
        </p:txBody>
      </p:sp>
      <p:sp>
        <p:nvSpPr>
          <p:cNvPr id="21" name="TextBox 20"/>
          <p:cNvSpPr txBox="1"/>
          <p:nvPr/>
        </p:nvSpPr>
        <p:spPr>
          <a:xfrm>
            <a:off x="5806844" y="4391928"/>
            <a:ext cx="613459" cy="276999"/>
          </a:xfrm>
          <a:prstGeom prst="rect">
            <a:avLst/>
          </a:prstGeom>
          <a:noFill/>
        </p:spPr>
        <p:txBody>
          <a:bodyPr wrap="square" rtlCol="0">
            <a:spAutoFit/>
          </a:bodyPr>
          <a:lstStyle/>
          <a:p>
            <a:r>
              <a:rPr lang="en-US" sz="1200" dirty="0"/>
              <a:t>20:20</a:t>
            </a:r>
          </a:p>
        </p:txBody>
      </p:sp>
      <p:sp>
        <p:nvSpPr>
          <p:cNvPr id="22" name="TextBox 21"/>
          <p:cNvSpPr txBox="1"/>
          <p:nvPr/>
        </p:nvSpPr>
        <p:spPr>
          <a:xfrm>
            <a:off x="5106583" y="4567236"/>
            <a:ext cx="613459" cy="276999"/>
          </a:xfrm>
          <a:prstGeom prst="rect">
            <a:avLst/>
          </a:prstGeom>
          <a:noFill/>
        </p:spPr>
        <p:txBody>
          <a:bodyPr wrap="square" rtlCol="0">
            <a:spAutoFit/>
          </a:bodyPr>
          <a:lstStyle/>
          <a:p>
            <a:r>
              <a:rPr lang="en-US" sz="1200" dirty="0"/>
              <a:t>17:25</a:t>
            </a:r>
          </a:p>
        </p:txBody>
      </p:sp>
      <p:sp>
        <p:nvSpPr>
          <p:cNvPr id="23" name="TextBox 22"/>
          <p:cNvSpPr txBox="1"/>
          <p:nvPr/>
        </p:nvSpPr>
        <p:spPr>
          <a:xfrm>
            <a:off x="5709572" y="4742033"/>
            <a:ext cx="613459" cy="276999"/>
          </a:xfrm>
          <a:prstGeom prst="rect">
            <a:avLst/>
          </a:prstGeom>
          <a:noFill/>
        </p:spPr>
        <p:txBody>
          <a:bodyPr wrap="square" rtlCol="0">
            <a:spAutoFit/>
          </a:bodyPr>
          <a:lstStyle/>
          <a:p>
            <a:r>
              <a:rPr lang="en-US" sz="1200" dirty="0"/>
              <a:t>19:57</a:t>
            </a:r>
          </a:p>
        </p:txBody>
      </p:sp>
      <p:sp>
        <p:nvSpPr>
          <p:cNvPr id="24" name="TextBox 23"/>
          <p:cNvSpPr txBox="1"/>
          <p:nvPr/>
        </p:nvSpPr>
        <p:spPr>
          <a:xfrm>
            <a:off x="7776194" y="5257766"/>
            <a:ext cx="613459" cy="276999"/>
          </a:xfrm>
          <a:prstGeom prst="rect">
            <a:avLst/>
          </a:prstGeom>
          <a:noFill/>
        </p:spPr>
        <p:txBody>
          <a:bodyPr wrap="square" rtlCol="0">
            <a:spAutoFit/>
          </a:bodyPr>
          <a:lstStyle/>
          <a:p>
            <a:r>
              <a:rPr lang="en-US" sz="1200" dirty="0"/>
              <a:t>28:37</a:t>
            </a:r>
          </a:p>
        </p:txBody>
      </p:sp>
      <p:sp>
        <p:nvSpPr>
          <p:cNvPr id="25" name="TextBox 24"/>
          <p:cNvSpPr txBox="1"/>
          <p:nvPr/>
        </p:nvSpPr>
        <p:spPr>
          <a:xfrm>
            <a:off x="6872494" y="5420682"/>
            <a:ext cx="613459" cy="276999"/>
          </a:xfrm>
          <a:prstGeom prst="rect">
            <a:avLst/>
          </a:prstGeom>
          <a:noFill/>
        </p:spPr>
        <p:txBody>
          <a:bodyPr wrap="square" rtlCol="0">
            <a:spAutoFit/>
          </a:bodyPr>
          <a:lstStyle/>
          <a:p>
            <a:r>
              <a:rPr lang="en-US" sz="1200" dirty="0"/>
              <a:t>24:41</a:t>
            </a:r>
          </a:p>
        </p:txBody>
      </p:sp>
      <p:sp>
        <p:nvSpPr>
          <p:cNvPr id="26" name="TextBox 25"/>
          <p:cNvSpPr txBox="1"/>
          <p:nvPr/>
        </p:nvSpPr>
        <p:spPr>
          <a:xfrm>
            <a:off x="7834295" y="5584721"/>
            <a:ext cx="711905" cy="276999"/>
          </a:xfrm>
          <a:prstGeom prst="rect">
            <a:avLst/>
          </a:prstGeom>
          <a:noFill/>
        </p:spPr>
        <p:txBody>
          <a:bodyPr wrap="square" rtlCol="0">
            <a:spAutoFit/>
          </a:bodyPr>
          <a:lstStyle/>
          <a:p>
            <a:r>
              <a:rPr lang="en-US" sz="1200" dirty="0"/>
              <a:t>28:38</a:t>
            </a:r>
          </a:p>
        </p:txBody>
      </p:sp>
      <p:sp>
        <p:nvSpPr>
          <p:cNvPr id="27" name="TextBox 26">
            <a:extLst>
              <a:ext uri="{FF2B5EF4-FFF2-40B4-BE49-F238E27FC236}">
                <a16:creationId xmlns:a16="http://schemas.microsoft.com/office/drawing/2014/main" id="{E31AF67C-7FA5-4019-98A6-DBDEC29EA292}"/>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28" name="Text Placeholder 3">
            <a:extLst>
              <a:ext uri="{FF2B5EF4-FFF2-40B4-BE49-F238E27FC236}">
                <a16:creationId xmlns:a16="http://schemas.microsoft.com/office/drawing/2014/main" id="{960212F2-A447-49A5-9C17-0E8B7EE8DB3E}"/>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2814405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2" y="6503196"/>
            <a:ext cx="7393517" cy="236536"/>
          </a:xfrm>
        </p:spPr>
        <p:txBody>
          <a:bodyPr/>
          <a:lstStyle/>
          <a:p>
            <a:r>
              <a:rPr lang="en-US" sz="800" dirty="0"/>
              <a:t>Source: VAB analysis of Nielsen </a:t>
            </a:r>
            <a:r>
              <a:rPr lang="en-US" sz="800" dirty="0" err="1"/>
              <a:t>NPower</a:t>
            </a:r>
            <a:r>
              <a:rPr lang="en-US" sz="800" dirty="0"/>
              <a:t> R+F Time Period Report, all TV Households, Primetime, broadcast + cable TV, based on standard calendar months in 2017, Live &amp;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solidFill>
                  <a:schemeClr val="tx1"/>
                </a:solidFill>
              </a:rPr>
              <a:t>Slightly More Ad-Supported TV Is Watched “Live” As A Percent Of Total Primetime Viewing During The Summer Months</a:t>
            </a:r>
          </a:p>
        </p:txBody>
      </p:sp>
      <p:graphicFrame>
        <p:nvGraphicFramePr>
          <p:cNvPr id="14" name="Chart 13"/>
          <p:cNvGraphicFramePr/>
          <p:nvPr>
            <p:extLst/>
          </p:nvPr>
        </p:nvGraphicFramePr>
        <p:xfrm>
          <a:off x="161636" y="1517073"/>
          <a:ext cx="8805334" cy="440094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3927962" y="2347415"/>
            <a:ext cx="2722419" cy="333641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61635" y="2858242"/>
            <a:ext cx="1646381" cy="3844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u="sng" dirty="0">
                <a:solidFill>
                  <a:schemeClr val="tx1"/>
                </a:solidFill>
              </a:rPr>
              <a:t>Annual Monthly Average</a:t>
            </a:r>
          </a:p>
          <a:p>
            <a:pPr algn="ctr"/>
            <a:r>
              <a:rPr lang="en-US" sz="1100" dirty="0">
                <a:solidFill>
                  <a:schemeClr val="tx1"/>
                </a:solidFill>
              </a:rPr>
              <a:t>82%</a:t>
            </a:r>
          </a:p>
        </p:txBody>
      </p:sp>
      <p:cxnSp>
        <p:nvCxnSpPr>
          <p:cNvPr id="11" name="Straight Connector 10"/>
          <p:cNvCxnSpPr/>
          <p:nvPr/>
        </p:nvCxnSpPr>
        <p:spPr>
          <a:xfrm>
            <a:off x="207324" y="2749525"/>
            <a:ext cx="8552212"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CE9357F-82C6-44A6-A41D-70283DE523DE}"/>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12" name="Text Placeholder 3">
            <a:extLst>
              <a:ext uri="{FF2B5EF4-FFF2-40B4-BE49-F238E27FC236}">
                <a16:creationId xmlns:a16="http://schemas.microsoft.com/office/drawing/2014/main" id="{6E45A40A-7087-40B3-8A50-E58BCA37A488}"/>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524575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0C33000-9953-4C25-AE8D-045D6BB1CC6E}"/>
              </a:ext>
            </a:extLst>
          </p:cNvPr>
          <p:cNvSpPr>
            <a:spLocks noGrp="1"/>
          </p:cNvSpPr>
          <p:nvPr>
            <p:ph type="body" sz="quarter" idx="14"/>
          </p:nvPr>
        </p:nvSpPr>
        <p:spPr>
          <a:xfrm>
            <a:off x="321733" y="6503196"/>
            <a:ext cx="7318782" cy="236536"/>
          </a:xfrm>
        </p:spPr>
        <p:txBody>
          <a:bodyPr/>
          <a:lstStyle/>
          <a:p>
            <a:r>
              <a:rPr lang="en-US" sz="800" dirty="0"/>
              <a:t>Source: VAB analysis of Nielsen </a:t>
            </a:r>
            <a:r>
              <a:rPr lang="en-US" sz="800" dirty="0" err="1"/>
              <a:t>Npower</a:t>
            </a:r>
            <a:r>
              <a:rPr lang="en-US" sz="800" dirty="0"/>
              <a:t> R+F Time Period Report, based on TV demo population, Primetime, broadcast + cable TV, based on standard calendar months in 2017, Live &amp; Live+7</a:t>
            </a:r>
          </a:p>
        </p:txBody>
      </p:sp>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solidFill>
                  <a:schemeClr val="tx1"/>
                </a:solidFill>
              </a:rPr>
              <a:t>The Younger Demos Tend To Watch More Of Their Ad-Supported TV Viewing “Live” Throughout The Year</a:t>
            </a:r>
          </a:p>
        </p:txBody>
      </p:sp>
      <p:graphicFrame>
        <p:nvGraphicFramePr>
          <p:cNvPr id="14" name="Chart 13"/>
          <p:cNvGraphicFramePr/>
          <p:nvPr>
            <p:extLst/>
          </p:nvPr>
        </p:nvGraphicFramePr>
        <p:xfrm>
          <a:off x="161636" y="1517073"/>
          <a:ext cx="8805334" cy="4400941"/>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4605759" y="2303320"/>
            <a:ext cx="0" cy="32142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420206" y="2296393"/>
            <a:ext cx="0" cy="32211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659697" y="2299855"/>
            <a:ext cx="0" cy="32177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687BB9F-811D-417E-943D-159EC75BFDC2}"/>
              </a:ext>
            </a:extLst>
          </p:cNvPr>
          <p:cNvSpPr txBox="1"/>
          <p:nvPr/>
        </p:nvSpPr>
        <p:spPr>
          <a:xfrm>
            <a:off x="1520909" y="5794313"/>
            <a:ext cx="1308683" cy="261610"/>
          </a:xfrm>
          <a:prstGeom prst="rect">
            <a:avLst/>
          </a:prstGeom>
          <a:noFill/>
        </p:spPr>
        <p:txBody>
          <a:bodyPr wrap="square" rtlCol="0">
            <a:spAutoFit/>
          </a:bodyPr>
          <a:lstStyle/>
          <a:p>
            <a:pPr algn="ctr"/>
            <a:r>
              <a:rPr lang="en-US" sz="1050" dirty="0"/>
              <a:t>Monthly average</a:t>
            </a:r>
          </a:p>
        </p:txBody>
      </p:sp>
      <p:sp>
        <p:nvSpPr>
          <p:cNvPr id="11" name="TextBox 10">
            <a:extLst>
              <a:ext uri="{FF2B5EF4-FFF2-40B4-BE49-F238E27FC236}">
                <a16:creationId xmlns:a16="http://schemas.microsoft.com/office/drawing/2014/main" id="{7556BD81-388B-4C49-B65A-C4DB5FE28D7C}"/>
              </a:ext>
            </a:extLst>
          </p:cNvPr>
          <p:cNvSpPr txBox="1"/>
          <p:nvPr/>
        </p:nvSpPr>
        <p:spPr>
          <a:xfrm>
            <a:off x="3994160" y="5789772"/>
            <a:ext cx="1308683" cy="261610"/>
          </a:xfrm>
          <a:prstGeom prst="rect">
            <a:avLst/>
          </a:prstGeom>
          <a:noFill/>
        </p:spPr>
        <p:txBody>
          <a:bodyPr wrap="square" rtlCol="0">
            <a:spAutoFit/>
          </a:bodyPr>
          <a:lstStyle/>
          <a:p>
            <a:pPr algn="ctr"/>
            <a:r>
              <a:rPr lang="en-US" sz="1050" dirty="0"/>
              <a:t>Monthly average</a:t>
            </a:r>
          </a:p>
        </p:txBody>
      </p:sp>
      <p:sp>
        <p:nvSpPr>
          <p:cNvPr id="12" name="TextBox 11">
            <a:extLst>
              <a:ext uri="{FF2B5EF4-FFF2-40B4-BE49-F238E27FC236}">
                <a16:creationId xmlns:a16="http://schemas.microsoft.com/office/drawing/2014/main" id="{F12E007F-F89F-4F1A-B674-68F89F0ECCD3}"/>
              </a:ext>
            </a:extLst>
          </p:cNvPr>
          <p:cNvSpPr txBox="1"/>
          <p:nvPr/>
        </p:nvSpPr>
        <p:spPr>
          <a:xfrm>
            <a:off x="6447241" y="5800690"/>
            <a:ext cx="1308683" cy="261610"/>
          </a:xfrm>
          <a:prstGeom prst="rect">
            <a:avLst/>
          </a:prstGeom>
          <a:noFill/>
        </p:spPr>
        <p:txBody>
          <a:bodyPr wrap="square" rtlCol="0">
            <a:spAutoFit/>
          </a:bodyPr>
          <a:lstStyle/>
          <a:p>
            <a:pPr algn="ctr"/>
            <a:r>
              <a:rPr lang="en-US" sz="1050" dirty="0"/>
              <a:t>Monthly average</a:t>
            </a:r>
          </a:p>
        </p:txBody>
      </p:sp>
      <p:sp>
        <p:nvSpPr>
          <p:cNvPr id="13" name="TextBox 12">
            <a:extLst>
              <a:ext uri="{FF2B5EF4-FFF2-40B4-BE49-F238E27FC236}">
                <a16:creationId xmlns:a16="http://schemas.microsoft.com/office/drawing/2014/main" id="{BEB4F1AE-C9C4-4233-8B26-CE7D52D1DD23}"/>
              </a:ext>
            </a:extLst>
          </p:cNvPr>
          <p:cNvSpPr txBox="1"/>
          <p:nvPr/>
        </p:nvSpPr>
        <p:spPr>
          <a:xfrm>
            <a:off x="7380412" y="6109"/>
            <a:ext cx="1748902" cy="369332"/>
          </a:xfrm>
          <a:prstGeom prst="rect">
            <a:avLst/>
          </a:prstGeom>
          <a:noFill/>
        </p:spPr>
        <p:txBody>
          <a:bodyPr wrap="square" rtlCol="0">
            <a:spAutoFit/>
          </a:bodyPr>
          <a:lstStyle/>
          <a:p>
            <a:pPr algn="r"/>
            <a:r>
              <a:rPr lang="en-US" b="1" dirty="0">
                <a:solidFill>
                  <a:srgbClr val="FF0000"/>
                </a:solidFill>
              </a:rPr>
              <a:t>Members Slide</a:t>
            </a:r>
          </a:p>
        </p:txBody>
      </p:sp>
      <p:sp>
        <p:nvSpPr>
          <p:cNvPr id="15" name="Text Placeholder 3">
            <a:extLst>
              <a:ext uri="{FF2B5EF4-FFF2-40B4-BE49-F238E27FC236}">
                <a16:creationId xmlns:a16="http://schemas.microsoft.com/office/drawing/2014/main" id="{D4C0C0BD-2D20-4D69-A156-2D6057CC5548}"/>
              </a:ext>
            </a:extLst>
          </p:cNvPr>
          <p:cNvSpPr txBox="1">
            <a:spLocks/>
          </p:cNvSpPr>
          <p:nvPr/>
        </p:nvSpPr>
        <p:spPr>
          <a:xfrm>
            <a:off x="332256" y="6183445"/>
            <a:ext cx="2382800"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91965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Watching Ad-Supported TV &amp; Going To The Local Cineplex Are The Two Most Popular Leisure Time Activities</a:t>
            </a:r>
          </a:p>
        </p:txBody>
      </p:sp>
      <p:sp>
        <p:nvSpPr>
          <p:cNvPr id="3" name="Text Placeholder 2">
            <a:extLst>
              <a:ext uri="{FF2B5EF4-FFF2-40B4-BE49-F238E27FC236}">
                <a16:creationId xmlns:a16="http://schemas.microsoft.com/office/drawing/2014/main" id="{B5021148-592C-4418-BDC9-905E9FCFEDBD}"/>
              </a:ext>
            </a:extLst>
          </p:cNvPr>
          <p:cNvSpPr>
            <a:spLocks noGrp="1"/>
          </p:cNvSpPr>
          <p:nvPr>
            <p:ph type="body" sz="quarter" idx="14"/>
          </p:nvPr>
        </p:nvSpPr>
        <p:spPr>
          <a:xfrm>
            <a:off x="321733" y="6503194"/>
            <a:ext cx="7222067" cy="354806"/>
          </a:xfrm>
        </p:spPr>
        <p:txBody>
          <a:bodyPr/>
          <a:lstStyle/>
          <a:p>
            <a:r>
              <a:rPr lang="en-US" sz="800" dirty="0"/>
              <a:t>Source: TV data based on VAB Analysis of Nielsen </a:t>
            </a:r>
            <a:r>
              <a:rPr lang="en-US" sz="800" dirty="0" err="1"/>
              <a:t>Npower</a:t>
            </a:r>
            <a:r>
              <a:rPr lang="en-US" sz="800" dirty="0"/>
              <a:t> R+F Time Period Report, P18+, 5/28/17-9/10/17, Live+7; Leisure Activities based on GFK MRI 2017 </a:t>
            </a:r>
            <a:r>
              <a:rPr lang="en-US" sz="800" dirty="0" err="1"/>
              <a:t>Doublebase</a:t>
            </a:r>
            <a:r>
              <a:rPr lang="en-US" sz="800" dirty="0"/>
              <a:t>, P18+</a:t>
            </a:r>
          </a:p>
        </p:txBody>
      </p:sp>
      <p:graphicFrame>
        <p:nvGraphicFramePr>
          <p:cNvPr id="6" name="Chart 5"/>
          <p:cNvGraphicFramePr/>
          <p:nvPr>
            <p:extLst>
              <p:ext uri="{D42A27DB-BD31-4B8C-83A1-F6EECF244321}">
                <p14:modId xmlns:p14="http://schemas.microsoft.com/office/powerpoint/2010/main" val="3431254803"/>
              </p:ext>
            </p:extLst>
          </p:nvPr>
        </p:nvGraphicFramePr>
        <p:xfrm>
          <a:off x="241684" y="1458092"/>
          <a:ext cx="8725285" cy="394181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a:extLst>
              <a:ext uri="{FF2B5EF4-FFF2-40B4-BE49-F238E27FC236}">
                <a16:creationId xmlns:a16="http://schemas.microsoft.com/office/drawing/2014/main" id="{1C544755-D3C7-4115-8AA8-A66E517A2B27}"/>
              </a:ext>
            </a:extLst>
          </p:cNvPr>
          <p:cNvSpPr txBox="1">
            <a:spLocks/>
          </p:cNvSpPr>
          <p:nvPr/>
        </p:nvSpPr>
        <p:spPr>
          <a:xfrm>
            <a:off x="358722" y="5679055"/>
            <a:ext cx="7222067" cy="27786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90" dirty="0"/>
              <a:t>*except for “watched ad-supported TV” which only reflects viewership during summer months</a:t>
            </a:r>
          </a:p>
        </p:txBody>
      </p:sp>
      <p:sp>
        <p:nvSpPr>
          <p:cNvPr id="7" name="Text Placeholder 3">
            <a:extLst>
              <a:ext uri="{FF2B5EF4-FFF2-40B4-BE49-F238E27FC236}">
                <a16:creationId xmlns:a16="http://schemas.microsoft.com/office/drawing/2014/main" id="{5DBD1661-1FCF-473B-A1C0-717F9C437CC6}"/>
              </a:ext>
            </a:extLst>
          </p:cNvPr>
          <p:cNvSpPr txBox="1">
            <a:spLocks/>
          </p:cNvSpPr>
          <p:nvPr/>
        </p:nvSpPr>
        <p:spPr>
          <a:xfrm>
            <a:off x="332256" y="6183445"/>
            <a:ext cx="2628658"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37105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Only About Half Of All Americans Plan To Go Away On</a:t>
            </a:r>
            <a:br>
              <a:rPr lang="en-US" dirty="0"/>
            </a:br>
            <a:r>
              <a:rPr lang="en-US" dirty="0"/>
              <a:t>A Summer Vacation </a:t>
            </a:r>
          </a:p>
        </p:txBody>
      </p:sp>
      <p:sp>
        <p:nvSpPr>
          <p:cNvPr id="3" name="Text Placeholder 2">
            <a:extLst>
              <a:ext uri="{FF2B5EF4-FFF2-40B4-BE49-F238E27FC236}">
                <a16:creationId xmlns:a16="http://schemas.microsoft.com/office/drawing/2014/main" id="{B5021148-592C-4418-BDC9-905E9FCFEDBD}"/>
              </a:ext>
            </a:extLst>
          </p:cNvPr>
          <p:cNvSpPr>
            <a:spLocks noGrp="1"/>
          </p:cNvSpPr>
          <p:nvPr>
            <p:ph type="body" sz="quarter" idx="14"/>
          </p:nvPr>
        </p:nvSpPr>
        <p:spPr>
          <a:xfrm>
            <a:off x="179686" y="6542205"/>
            <a:ext cx="7366328" cy="236537"/>
          </a:xfrm>
        </p:spPr>
        <p:txBody>
          <a:bodyPr/>
          <a:lstStyle/>
          <a:p>
            <a:r>
              <a:rPr lang="en-US" sz="800" dirty="0"/>
              <a:t>Source: Associated Press National Opinion Research Center Poll, 2017. Numbers may not equal 100% due to rounding. ; GfK MRI </a:t>
            </a:r>
            <a:r>
              <a:rPr lang="en-US" sz="800" dirty="0" err="1"/>
              <a:t>Doublebase</a:t>
            </a:r>
            <a:r>
              <a:rPr lang="en-US" sz="800" dirty="0"/>
              <a:t> 2017, P18+ </a:t>
            </a:r>
          </a:p>
        </p:txBody>
      </p:sp>
      <p:sp>
        <p:nvSpPr>
          <p:cNvPr id="9" name="TextBox 8"/>
          <p:cNvSpPr txBox="1"/>
          <p:nvPr/>
        </p:nvSpPr>
        <p:spPr>
          <a:xfrm>
            <a:off x="259292" y="5261318"/>
            <a:ext cx="8653888" cy="553998"/>
          </a:xfrm>
          <a:prstGeom prst="rect">
            <a:avLst/>
          </a:prstGeom>
          <a:noFill/>
        </p:spPr>
        <p:txBody>
          <a:bodyPr wrap="square" rtlCol="0">
            <a:spAutoFit/>
          </a:bodyPr>
          <a:lstStyle/>
          <a:p>
            <a:r>
              <a:rPr lang="en-US" sz="1600" dirty="0"/>
              <a:t>Many people look to TV content as a much more affordable way to escape and relax</a:t>
            </a:r>
          </a:p>
          <a:p>
            <a:pPr marL="285750" indent="-285750">
              <a:buFont typeface="Arial" panose="020B0604020202020204" pitchFamily="34" charset="0"/>
              <a:buChar char="•"/>
            </a:pPr>
            <a:r>
              <a:rPr lang="en-US" sz="1400" dirty="0"/>
              <a:t> 66% of A18+ believe television is a good escape, while 60% say that TV relaxes them</a:t>
            </a:r>
          </a:p>
        </p:txBody>
      </p:sp>
      <p:graphicFrame>
        <p:nvGraphicFramePr>
          <p:cNvPr id="14" name="Chart 13"/>
          <p:cNvGraphicFramePr/>
          <p:nvPr>
            <p:extLst>
              <p:ext uri="{D42A27DB-BD31-4B8C-83A1-F6EECF244321}">
                <p14:modId xmlns:p14="http://schemas.microsoft.com/office/powerpoint/2010/main" val="1521511148"/>
              </p:ext>
            </p:extLst>
          </p:nvPr>
        </p:nvGraphicFramePr>
        <p:xfrm>
          <a:off x="161636" y="1465454"/>
          <a:ext cx="8805334" cy="13945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ext uri="{D42A27DB-BD31-4B8C-83A1-F6EECF244321}">
                <p14:modId xmlns:p14="http://schemas.microsoft.com/office/powerpoint/2010/main" val="766250795"/>
              </p:ext>
            </p:extLst>
          </p:nvPr>
        </p:nvGraphicFramePr>
        <p:xfrm>
          <a:off x="3481330" y="2691662"/>
          <a:ext cx="5702178" cy="2422409"/>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Arrow Connector 19"/>
          <p:cNvCxnSpPr>
            <a:endCxn id="18" idx="0"/>
          </p:cNvCxnSpPr>
          <p:nvPr/>
        </p:nvCxnSpPr>
        <p:spPr>
          <a:xfrm flipH="1">
            <a:off x="6332419" y="2484601"/>
            <a:ext cx="589086" cy="2070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7" name="Chart 26"/>
          <p:cNvGraphicFramePr/>
          <p:nvPr>
            <p:extLst>
              <p:ext uri="{D42A27DB-BD31-4B8C-83A1-F6EECF244321}">
                <p14:modId xmlns:p14="http://schemas.microsoft.com/office/powerpoint/2010/main" val="1198719525"/>
              </p:ext>
            </p:extLst>
          </p:nvPr>
        </p:nvGraphicFramePr>
        <p:xfrm>
          <a:off x="161636" y="2642857"/>
          <a:ext cx="3733800" cy="2489200"/>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Straight Arrow Connector 29"/>
          <p:cNvCxnSpPr>
            <a:endCxn id="27" idx="0"/>
          </p:cNvCxnSpPr>
          <p:nvPr/>
        </p:nvCxnSpPr>
        <p:spPr>
          <a:xfrm flipH="1">
            <a:off x="2028536" y="2467109"/>
            <a:ext cx="507038" cy="1757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4D26C378-ED01-4EA8-B9DE-F49F00A9E8E6}"/>
              </a:ext>
            </a:extLst>
          </p:cNvPr>
          <p:cNvSpPr txBox="1">
            <a:spLocks/>
          </p:cNvSpPr>
          <p:nvPr/>
        </p:nvSpPr>
        <p:spPr>
          <a:xfrm>
            <a:off x="332256" y="6183445"/>
            <a:ext cx="25764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83135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930DF1-27CF-41E4-A5DF-05EFE5F492DF}"/>
              </a:ext>
            </a:extLst>
          </p:cNvPr>
          <p:cNvSpPr>
            <a:spLocks noGrp="1"/>
          </p:cNvSpPr>
          <p:nvPr>
            <p:ph type="ctrTitle"/>
          </p:nvPr>
        </p:nvSpPr>
        <p:spPr>
          <a:xfrm>
            <a:off x="161636" y="386244"/>
            <a:ext cx="8805334" cy="882588"/>
          </a:xfrm>
        </p:spPr>
        <p:txBody>
          <a:bodyPr/>
          <a:lstStyle/>
          <a:p>
            <a:r>
              <a:rPr lang="en-US" dirty="0"/>
              <a:t>Whether On Vacation Or At Home, Summer “Reading” Lists Have Evolved Into Summer “Streaming” Lists</a:t>
            </a:r>
          </a:p>
        </p:txBody>
      </p:sp>
      <p:sp>
        <p:nvSpPr>
          <p:cNvPr id="3" name="Text Placeholder 2">
            <a:extLst>
              <a:ext uri="{FF2B5EF4-FFF2-40B4-BE49-F238E27FC236}">
                <a16:creationId xmlns:a16="http://schemas.microsoft.com/office/drawing/2014/main" id="{B5021148-592C-4418-BDC9-905E9FCFEDBD}"/>
              </a:ext>
            </a:extLst>
          </p:cNvPr>
          <p:cNvSpPr>
            <a:spLocks noGrp="1"/>
          </p:cNvSpPr>
          <p:nvPr>
            <p:ph type="body" sz="quarter" idx="14"/>
          </p:nvPr>
        </p:nvSpPr>
        <p:spPr>
          <a:xfrm>
            <a:off x="321734" y="6528361"/>
            <a:ext cx="5562600" cy="236537"/>
          </a:xfrm>
        </p:spPr>
        <p:txBody>
          <a:bodyPr/>
          <a:lstStyle/>
          <a:p>
            <a:r>
              <a:rPr lang="en-US" sz="800" dirty="0"/>
              <a:t>Source: Miner &amp; Co. Studio “Summer Streaming” 2016, Base: TV Viewers P18-59</a:t>
            </a:r>
          </a:p>
        </p:txBody>
      </p:sp>
      <p:sp>
        <p:nvSpPr>
          <p:cNvPr id="4" name="TextBox 3"/>
          <p:cNvSpPr txBox="1"/>
          <p:nvPr/>
        </p:nvSpPr>
        <p:spPr>
          <a:xfrm>
            <a:off x="321734" y="1352634"/>
            <a:ext cx="8645236"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Thanks to streaming, more video viewing occasions – through both time and locations - have opened up to the consumer and many are streaming more frequently and in spots where they used to read a book during the summer</a:t>
            </a:r>
          </a:p>
        </p:txBody>
      </p:sp>
      <p:sp>
        <p:nvSpPr>
          <p:cNvPr id="5" name="TextBox 4">
            <a:extLst>
              <a:ext uri="{FF2B5EF4-FFF2-40B4-BE49-F238E27FC236}">
                <a16:creationId xmlns:a16="http://schemas.microsoft.com/office/drawing/2014/main" id="{2E19A633-08E1-4262-80C7-5519B42995C1}"/>
              </a:ext>
            </a:extLst>
          </p:cNvPr>
          <p:cNvSpPr txBox="1"/>
          <p:nvPr/>
        </p:nvSpPr>
        <p:spPr>
          <a:xfrm>
            <a:off x="1482571" y="3699346"/>
            <a:ext cx="6747029" cy="276999"/>
          </a:xfrm>
          <a:prstGeom prst="rect">
            <a:avLst/>
          </a:prstGeom>
          <a:noFill/>
        </p:spPr>
        <p:txBody>
          <a:bodyPr wrap="square" rtlCol="0">
            <a:spAutoFit/>
          </a:bodyPr>
          <a:lstStyle/>
          <a:p>
            <a:r>
              <a:rPr lang="en-US" sz="1200" i="1" u="sng" dirty="0"/>
              <a:t>62%</a:t>
            </a:r>
            <a:r>
              <a:rPr lang="en-US" sz="1200" i="1" dirty="0"/>
              <a:t> say they are “streaming shows / series during times they used to be reading”</a:t>
            </a:r>
          </a:p>
        </p:txBody>
      </p:sp>
      <p:sp>
        <p:nvSpPr>
          <p:cNvPr id="6" name="TextBox 5">
            <a:extLst>
              <a:ext uri="{FF2B5EF4-FFF2-40B4-BE49-F238E27FC236}">
                <a16:creationId xmlns:a16="http://schemas.microsoft.com/office/drawing/2014/main" id="{8E3ED895-E634-4A05-9870-D2A3A09197F3}"/>
              </a:ext>
            </a:extLst>
          </p:cNvPr>
          <p:cNvSpPr txBox="1"/>
          <p:nvPr/>
        </p:nvSpPr>
        <p:spPr>
          <a:xfrm>
            <a:off x="1723749" y="2120914"/>
            <a:ext cx="6747029" cy="276999"/>
          </a:xfrm>
          <a:prstGeom prst="rect">
            <a:avLst/>
          </a:prstGeom>
          <a:noFill/>
        </p:spPr>
        <p:txBody>
          <a:bodyPr wrap="square" rtlCol="0">
            <a:spAutoFit/>
          </a:bodyPr>
          <a:lstStyle/>
          <a:p>
            <a:r>
              <a:rPr lang="en-US" sz="1200" i="1" u="sng" dirty="0"/>
              <a:t>64%</a:t>
            </a:r>
            <a:r>
              <a:rPr lang="en-US" sz="1200" i="1" dirty="0"/>
              <a:t> say they are “streaming shows / series in places they used to read”</a:t>
            </a:r>
          </a:p>
        </p:txBody>
      </p:sp>
      <p:sp>
        <p:nvSpPr>
          <p:cNvPr id="14" name="TextBox 13">
            <a:extLst>
              <a:ext uri="{FF2B5EF4-FFF2-40B4-BE49-F238E27FC236}">
                <a16:creationId xmlns:a16="http://schemas.microsoft.com/office/drawing/2014/main" id="{D06D4772-D5CA-469F-BB5E-7593F9CFE495}"/>
              </a:ext>
            </a:extLst>
          </p:cNvPr>
          <p:cNvSpPr txBox="1"/>
          <p:nvPr/>
        </p:nvSpPr>
        <p:spPr>
          <a:xfrm>
            <a:off x="323213" y="4121023"/>
            <a:ext cx="8645236" cy="1661993"/>
          </a:xfrm>
          <a:prstGeom prst="rect">
            <a:avLst/>
          </a:prstGeom>
          <a:noFill/>
        </p:spPr>
        <p:txBody>
          <a:bodyPr wrap="square" rtlCol="0">
            <a:spAutoFit/>
          </a:bodyPr>
          <a:lstStyle/>
          <a:p>
            <a:pPr marL="285750" indent="-285750">
              <a:buFont typeface="Arial" panose="020B0604020202020204" pitchFamily="34" charset="0"/>
              <a:buChar char="•"/>
            </a:pPr>
            <a:r>
              <a:rPr lang="en-US" sz="1400" dirty="0"/>
              <a:t>From a platform perspective, 77% of streamers use TV network websites / apps over the summer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When on vacation, people find streaming an integral part of their time away</a:t>
            </a:r>
          </a:p>
          <a:p>
            <a:pPr marL="742950" lvl="1" indent="-285750">
              <a:buFont typeface="Arial" panose="020B0604020202020204" pitchFamily="34" charset="0"/>
              <a:buChar char="•"/>
            </a:pPr>
            <a:r>
              <a:rPr lang="en-US" sz="1200" u="sng" dirty="0"/>
              <a:t>90%</a:t>
            </a:r>
            <a:r>
              <a:rPr lang="en-US" sz="1200" dirty="0"/>
              <a:t> say that streaming shows gives them a sense of “me-time” where they can relax and decompress from other pressures</a:t>
            </a:r>
          </a:p>
          <a:p>
            <a:pPr marL="742950" lvl="1" indent="-285750">
              <a:buFont typeface="Arial" panose="020B0604020202020204" pitchFamily="34" charset="0"/>
              <a:buChar char="•"/>
            </a:pPr>
            <a:r>
              <a:rPr lang="en-US" sz="1200" u="sng" dirty="0"/>
              <a:t>75%</a:t>
            </a:r>
            <a:r>
              <a:rPr lang="en-US" sz="1200" dirty="0"/>
              <a:t> say they talk more with their family and friends about the shows/series they’re streaming than the books they’re reading</a:t>
            </a:r>
          </a:p>
          <a:p>
            <a:pPr marL="742950" lvl="1" indent="-285750">
              <a:buFont typeface="Arial" panose="020B0604020202020204" pitchFamily="34" charset="0"/>
              <a:buChar char="•"/>
            </a:pPr>
            <a:r>
              <a:rPr lang="en-US" sz="1200" u="sng" dirty="0"/>
              <a:t>65%</a:t>
            </a:r>
            <a:r>
              <a:rPr lang="en-US" sz="1200" dirty="0"/>
              <a:t> say they’re spending more quality time with family/friends because they’re streaming shows together</a:t>
            </a:r>
            <a:endParaRPr lang="en-US" sz="1400" dirty="0"/>
          </a:p>
        </p:txBody>
      </p:sp>
      <p:pic>
        <p:nvPicPr>
          <p:cNvPr id="1026" name="Picture 2" descr="Image result for streaming on the cou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304" y="2697134"/>
            <a:ext cx="1453543" cy="9321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50990" y="2697134"/>
            <a:ext cx="1632769" cy="932118"/>
          </a:xfrm>
          <a:prstGeom prst="rect">
            <a:avLst/>
          </a:prstGeom>
          <a:ln>
            <a:solidFill>
              <a:schemeClr val="tx1"/>
            </a:solidFill>
          </a:ln>
        </p:spPr>
      </p:pic>
      <p:pic>
        <p:nvPicPr>
          <p:cNvPr id="2052" name="Picture 4" descr="Image result for yard and lapto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73902" y="2686987"/>
            <a:ext cx="1277788" cy="942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963" y="2691414"/>
            <a:ext cx="1396274" cy="937839"/>
          </a:xfrm>
          <a:prstGeom prst="rect">
            <a:avLst/>
          </a:prstGeom>
          <a:ln>
            <a:solidFill>
              <a:schemeClr val="tx1"/>
            </a:solidFill>
          </a:ln>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34510" y="2691413"/>
            <a:ext cx="1390725" cy="942266"/>
          </a:xfrm>
          <a:prstGeom prst="rect">
            <a:avLst/>
          </a:prstGeom>
          <a:ln>
            <a:solidFill>
              <a:schemeClr val="tx1"/>
            </a:solidFill>
          </a:ln>
        </p:spPr>
      </p:pic>
      <p:sp>
        <p:nvSpPr>
          <p:cNvPr id="7" name="TextBox 6">
            <a:extLst>
              <a:ext uri="{FF2B5EF4-FFF2-40B4-BE49-F238E27FC236}">
                <a16:creationId xmlns:a16="http://schemas.microsoft.com/office/drawing/2014/main" id="{DC38EE18-2CA5-4177-A520-3066A75A0D67}"/>
              </a:ext>
            </a:extLst>
          </p:cNvPr>
          <p:cNvSpPr txBox="1"/>
          <p:nvPr/>
        </p:nvSpPr>
        <p:spPr>
          <a:xfrm>
            <a:off x="407303" y="2449585"/>
            <a:ext cx="1453543" cy="246221"/>
          </a:xfrm>
          <a:prstGeom prst="rect">
            <a:avLst/>
          </a:prstGeom>
          <a:noFill/>
        </p:spPr>
        <p:txBody>
          <a:bodyPr wrap="square" rtlCol="0">
            <a:spAutoFit/>
          </a:bodyPr>
          <a:lstStyle/>
          <a:p>
            <a:pPr algn="ctr"/>
            <a:r>
              <a:rPr lang="en-US" sz="1000" u="sng" dirty="0"/>
              <a:t>Inside the home</a:t>
            </a:r>
          </a:p>
        </p:txBody>
      </p:sp>
      <p:sp>
        <p:nvSpPr>
          <p:cNvPr id="16" name="TextBox 15">
            <a:extLst>
              <a:ext uri="{FF2B5EF4-FFF2-40B4-BE49-F238E27FC236}">
                <a16:creationId xmlns:a16="http://schemas.microsoft.com/office/drawing/2014/main" id="{54AC30E5-E78C-41BD-8613-C25AAB3529F4}"/>
              </a:ext>
            </a:extLst>
          </p:cNvPr>
          <p:cNvSpPr txBox="1"/>
          <p:nvPr/>
        </p:nvSpPr>
        <p:spPr>
          <a:xfrm>
            <a:off x="2153613" y="2442594"/>
            <a:ext cx="1627016" cy="246221"/>
          </a:xfrm>
          <a:prstGeom prst="rect">
            <a:avLst/>
          </a:prstGeom>
          <a:noFill/>
        </p:spPr>
        <p:txBody>
          <a:bodyPr wrap="square" rtlCol="0">
            <a:spAutoFit/>
          </a:bodyPr>
          <a:lstStyle/>
          <a:p>
            <a:pPr algn="ctr"/>
            <a:r>
              <a:rPr lang="en-US" sz="1000" u="sng" dirty="0"/>
              <a:t>Relaxing on the porch</a:t>
            </a:r>
          </a:p>
        </p:txBody>
      </p:sp>
      <p:sp>
        <p:nvSpPr>
          <p:cNvPr id="18" name="TextBox 17">
            <a:extLst>
              <a:ext uri="{FF2B5EF4-FFF2-40B4-BE49-F238E27FC236}">
                <a16:creationId xmlns:a16="http://schemas.microsoft.com/office/drawing/2014/main" id="{F9E28462-B967-45CA-8AC2-F917694337AC}"/>
              </a:ext>
            </a:extLst>
          </p:cNvPr>
          <p:cNvSpPr txBox="1"/>
          <p:nvPr/>
        </p:nvSpPr>
        <p:spPr>
          <a:xfrm>
            <a:off x="3982415" y="2442594"/>
            <a:ext cx="1453543" cy="246221"/>
          </a:xfrm>
          <a:prstGeom prst="rect">
            <a:avLst/>
          </a:prstGeom>
          <a:noFill/>
        </p:spPr>
        <p:txBody>
          <a:bodyPr wrap="square" rtlCol="0">
            <a:spAutoFit/>
          </a:bodyPr>
          <a:lstStyle/>
          <a:p>
            <a:pPr algn="ctr"/>
            <a:r>
              <a:rPr lang="en-US" sz="1000" u="sng" dirty="0"/>
              <a:t>Lounging in the yard</a:t>
            </a:r>
          </a:p>
        </p:txBody>
      </p:sp>
      <p:sp>
        <p:nvSpPr>
          <p:cNvPr id="19" name="TextBox 18">
            <a:extLst>
              <a:ext uri="{FF2B5EF4-FFF2-40B4-BE49-F238E27FC236}">
                <a16:creationId xmlns:a16="http://schemas.microsoft.com/office/drawing/2014/main" id="{A88D80C6-47E4-4058-AEB0-B4A07977CEC5}"/>
              </a:ext>
            </a:extLst>
          </p:cNvPr>
          <p:cNvSpPr txBox="1"/>
          <p:nvPr/>
        </p:nvSpPr>
        <p:spPr>
          <a:xfrm>
            <a:off x="5643438" y="2442594"/>
            <a:ext cx="1397800" cy="246221"/>
          </a:xfrm>
          <a:prstGeom prst="rect">
            <a:avLst/>
          </a:prstGeom>
          <a:noFill/>
        </p:spPr>
        <p:txBody>
          <a:bodyPr wrap="square" rtlCol="0">
            <a:spAutoFit/>
          </a:bodyPr>
          <a:lstStyle/>
          <a:p>
            <a:pPr algn="ctr"/>
            <a:r>
              <a:rPr lang="en-US" sz="1000" u="sng" dirty="0"/>
              <a:t>On the beach</a:t>
            </a:r>
          </a:p>
        </p:txBody>
      </p:sp>
      <p:sp>
        <p:nvSpPr>
          <p:cNvPr id="20" name="TextBox 19">
            <a:extLst>
              <a:ext uri="{FF2B5EF4-FFF2-40B4-BE49-F238E27FC236}">
                <a16:creationId xmlns:a16="http://schemas.microsoft.com/office/drawing/2014/main" id="{6097444E-D66E-46F8-9382-976E7155EA26}"/>
              </a:ext>
            </a:extLst>
          </p:cNvPr>
          <p:cNvSpPr txBox="1"/>
          <p:nvPr/>
        </p:nvSpPr>
        <p:spPr>
          <a:xfrm>
            <a:off x="7321238" y="2442594"/>
            <a:ext cx="1415460" cy="246221"/>
          </a:xfrm>
          <a:prstGeom prst="rect">
            <a:avLst/>
          </a:prstGeom>
          <a:noFill/>
        </p:spPr>
        <p:txBody>
          <a:bodyPr wrap="square" rtlCol="0">
            <a:spAutoFit/>
          </a:bodyPr>
          <a:lstStyle/>
          <a:p>
            <a:pPr algn="ctr"/>
            <a:r>
              <a:rPr lang="en-US" sz="1000" u="sng" dirty="0"/>
              <a:t>At a lake</a:t>
            </a:r>
          </a:p>
        </p:txBody>
      </p:sp>
      <p:sp>
        <p:nvSpPr>
          <p:cNvPr id="21" name="Text Placeholder 3">
            <a:extLst>
              <a:ext uri="{FF2B5EF4-FFF2-40B4-BE49-F238E27FC236}">
                <a16:creationId xmlns:a16="http://schemas.microsoft.com/office/drawing/2014/main" id="{83BCFE47-A521-4E8B-BB56-139B54E6900C}"/>
              </a:ext>
            </a:extLst>
          </p:cNvPr>
          <p:cNvSpPr txBox="1">
            <a:spLocks/>
          </p:cNvSpPr>
          <p:nvPr/>
        </p:nvSpPr>
        <p:spPr>
          <a:xfrm>
            <a:off x="332256" y="6183445"/>
            <a:ext cx="263736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317114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12" y="460182"/>
            <a:ext cx="8840154" cy="789777"/>
          </a:xfrm>
        </p:spPr>
        <p:txBody>
          <a:bodyPr/>
          <a:lstStyle/>
          <a:p>
            <a:r>
              <a:rPr lang="en-US" dirty="0">
                <a:solidFill>
                  <a:schemeClr val="tx1"/>
                </a:solidFill>
              </a:rPr>
              <a:t>Network Shows Are The Most Popular TV Content Streamed On All The Major SVOD Services</a:t>
            </a:r>
          </a:p>
        </p:txBody>
      </p:sp>
      <p:graphicFrame>
        <p:nvGraphicFramePr>
          <p:cNvPr id="12" name="Chart 11">
            <a:extLst>
              <a:ext uri="{FF2B5EF4-FFF2-40B4-BE49-F238E27FC236}">
                <a16:creationId xmlns:a16="http://schemas.microsoft.com/office/drawing/2014/main" id="{55FA74D2-E895-4340-902B-4A49F6A449C6}"/>
              </a:ext>
            </a:extLst>
          </p:cNvPr>
          <p:cNvGraphicFramePr/>
          <p:nvPr>
            <p:extLst>
              <p:ext uri="{D42A27DB-BD31-4B8C-83A1-F6EECF244321}">
                <p14:modId xmlns:p14="http://schemas.microsoft.com/office/powerpoint/2010/main" val="339441302"/>
              </p:ext>
            </p:extLst>
          </p:nvPr>
        </p:nvGraphicFramePr>
        <p:xfrm>
          <a:off x="277906" y="1450790"/>
          <a:ext cx="8659906" cy="449281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424B0538-7957-4F87-9F95-F33C35ED2AA7}"/>
              </a:ext>
            </a:extLst>
          </p:cNvPr>
          <p:cNvSpPr txBox="1"/>
          <p:nvPr/>
        </p:nvSpPr>
        <p:spPr>
          <a:xfrm>
            <a:off x="215067" y="6349246"/>
            <a:ext cx="7422862" cy="461665"/>
          </a:xfrm>
          <a:prstGeom prst="rect">
            <a:avLst/>
          </a:prstGeom>
          <a:noFill/>
        </p:spPr>
        <p:txBody>
          <a:bodyPr wrap="square" rtlCol="0">
            <a:spAutoFit/>
          </a:bodyPr>
          <a:lstStyle/>
          <a:p>
            <a:r>
              <a:rPr lang="en-US" sz="800" dirty="0"/>
              <a:t>Source: Kagan, a media research group within the TMT offering of 2018 S&amp;P Global Market Intelligence.  Results from an online consumer survey conducted in September 2017, base: Netflix users – 1,480; Hulu users – 549; Amazon Prime Video users – 938.  Question: You indicated that you currently have a subscription to (online video service).  Which of the following types of video content do you view from the service?  </a:t>
            </a:r>
          </a:p>
        </p:txBody>
      </p:sp>
      <p:sp>
        <p:nvSpPr>
          <p:cNvPr id="7" name="Text Placeholder 3">
            <a:extLst>
              <a:ext uri="{FF2B5EF4-FFF2-40B4-BE49-F238E27FC236}">
                <a16:creationId xmlns:a16="http://schemas.microsoft.com/office/drawing/2014/main" id="{DF2B4E15-BAC7-4CE5-8A55-C2EA77B27DFC}"/>
              </a:ext>
            </a:extLst>
          </p:cNvPr>
          <p:cNvSpPr txBox="1">
            <a:spLocks/>
          </p:cNvSpPr>
          <p:nvPr/>
        </p:nvSpPr>
        <p:spPr>
          <a:xfrm>
            <a:off x="332256" y="6183445"/>
            <a:ext cx="2628658"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VAB: THE REAL SUMMER GETAWAY</a:t>
            </a:r>
          </a:p>
        </p:txBody>
      </p:sp>
    </p:spTree>
    <p:extLst>
      <p:ext uri="{BB962C8B-B14F-4D97-AF65-F5344CB8AC3E}">
        <p14:creationId xmlns:p14="http://schemas.microsoft.com/office/powerpoint/2010/main" val="18722393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11050</TotalTime>
  <Words>5834</Words>
  <Application>Microsoft Office PowerPoint</Application>
  <PresentationFormat>On-screen Show (4:3)</PresentationFormat>
  <Paragraphs>873</Paragraphs>
  <Slides>58</Slides>
  <Notes>10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58</vt:i4>
      </vt:variant>
    </vt:vector>
  </HeadingPairs>
  <TitlesOfParts>
    <vt:vector size="66" baseType="lpstr">
      <vt:lpstr>Arial</vt:lpstr>
      <vt:lpstr>Calibri</vt:lpstr>
      <vt:lpstr>Trebuchet MS</vt:lpstr>
      <vt:lpstr>Custom Design</vt:lpstr>
      <vt:lpstr>1_Custom Design</vt:lpstr>
      <vt:lpstr>2_Custom Design</vt:lpstr>
      <vt:lpstr>3_Custom Design</vt:lpstr>
      <vt:lpstr>Office Theme</vt:lpstr>
      <vt:lpstr>PowerPoint Presentation</vt:lpstr>
      <vt:lpstr>PowerPoint Presentation</vt:lpstr>
      <vt:lpstr>PowerPoint Presentation</vt:lpstr>
      <vt:lpstr>PowerPoint Presentation</vt:lpstr>
      <vt:lpstr>Summer Activities:  Understanding Seasonal Behaviors</vt:lpstr>
      <vt:lpstr>Watching Ad-Supported TV &amp; Going To The Local Cineplex Are The Two Most Popular Leisure Time Activities</vt:lpstr>
      <vt:lpstr>Only About Half Of All Americans Plan To Go Away On A Summer Vacation </vt:lpstr>
      <vt:lpstr>Whether On Vacation Or At Home, Summer “Reading” Lists Have Evolved Into Summer “Streaming” Lists</vt:lpstr>
      <vt:lpstr>Network Shows Are The Most Popular TV Content Streamed On All The Major SVOD Services</vt:lpstr>
      <vt:lpstr>Collectively, Subscribers Also Find Acquired Network TV Series To Be More Enjoyable Than Original Content On These Services</vt:lpstr>
      <vt:lpstr>Even With The Increase In Streaming Across Devices, TV Continues To Represent The Large Majority Of Overall Video Consumption </vt:lpstr>
      <vt:lpstr>TV Also Represents The Majority Of Overall Video Consumption Against Millennials As Well </vt:lpstr>
      <vt:lpstr>Summertime TV Programming:  Highlighting The Scope Of Content</vt:lpstr>
      <vt:lpstr>The Summer Months Feature A Breadth Of Original Programming &amp; Specials Across Ad-Supported TV Brands</vt:lpstr>
      <vt:lpstr>Original Scripted &amp; Reality Programming Is Complemented By  Signature Sports Events Throughout The Summer</vt:lpstr>
      <vt:lpstr>In Addition To Signature Events, Several Sports Offer Continuity Across The Summer Months</vt:lpstr>
      <vt:lpstr>Summer TV Trends:  Showcasing Season-long Stability</vt:lpstr>
      <vt:lpstr>The Number Of Days That The Average Household Is Tuned Into TV Is Similar For Both Summer &amp; Non-Summer Months  </vt:lpstr>
      <vt:lpstr>The Close Similarity In The Number Of Tune-In Days During Summer &amp; Non-Summer Months Holds True Across Demos</vt:lpstr>
      <vt:lpstr>Monthly Household Reach Remains Steady During Summer Months Compared To Non-Summer Months</vt:lpstr>
      <vt:lpstr>Monthly Reach Also Holds Relatively Steady Across Demos During Summer &amp; Non-Summer Months</vt:lpstr>
      <vt:lpstr>Even On Popular Summer Holidays, Daily Reach Is Fairly Comparable To An Average Day Within The Same Month</vt:lpstr>
      <vt:lpstr>On Average, Monthly Time Spent With Ad-Supported TV At The Household Level Is Only 4% Lower During Summer Months</vt:lpstr>
      <vt:lpstr>On A Demo Basis, Monthly Time Spent Is Only 6% Lower On Average During The Summer Vs. Winter Months</vt:lpstr>
      <vt:lpstr>In Most Instances, People Are Watching More Ad-Supported TV  On Popular Summer Holidays Than On Comparable Days</vt:lpstr>
      <vt:lpstr>The Large Majority Of Ad-Supported TV Viewing During The Summer Is Done “Live” &amp; Is On Par With The Rest of The Year </vt:lpstr>
      <vt:lpstr>“Live” TV Also Represents The Large Majority Of Ad-Supported TV Viewing Across Demos And Is Stable Across The Year </vt:lpstr>
      <vt:lpstr>The Summer Solstice For TV Brands: Achieving A High Point Through  Multi-screen TV</vt:lpstr>
      <vt:lpstr>TV Brands’ Digital Reach Is Nearly Universal Among The Digital Population Throughout The Year, Including Summer</vt:lpstr>
      <vt:lpstr>Regardless Of The Time Period, TV Brands’ Digital Reach Is Nearly Universal Across The Major Demos As Well</vt:lpstr>
      <vt:lpstr>There Is A Thirst For Online TV Content During The Summer As Many Supported TV Brands Rank In The Top 5 Across Most Major Genres</vt:lpstr>
      <vt:lpstr>This Thirst For Online TV Content During The Summer Holds True For Millennials As Well</vt:lpstr>
      <vt:lpstr>During The Summer, The Combined Multi-Screen TV Audience Continues To Be Much Larger Than Popular Digital Platforms</vt:lpstr>
      <vt:lpstr>Against Millennials, The Multi-Screen TV Audience Is Also Much Larger Than Popular Digital Platforms During The Summer </vt:lpstr>
      <vt:lpstr>The Summer Social Scene: Examining TV’s Popularity In Online Conversations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Summer In The Cinema: Delivering Scale Among Younger Audiences</vt:lpstr>
      <vt:lpstr>People Can’t Wait To Share Their Excitement Online When They Hear About Movie-Related Content &amp; Subjects</vt:lpstr>
      <vt:lpstr>Cinema Delivers High Reach In Key Demographics During The Summer</vt:lpstr>
      <vt:lpstr>In Addition To The Reach Provided By TV, Look No Farther Than The Local Cineplex To Find Millennials During The Summer</vt:lpstr>
      <vt:lpstr>Cinema Provides Both Scale &amp; High Concentration Of Millennials In Comparison To The Most Popular &amp; Targeted Digital Platforms</vt:lpstr>
      <vt:lpstr>Against Millennials, Cinema Has The Ability To Add Double-Digit Reach To Television During The Summer</vt:lpstr>
      <vt:lpstr>Big Theatrical Releases Are Slated Throughout Summer 2018 Featuring Top Stars &amp; Popular Franchises</vt:lpstr>
      <vt:lpstr>PowerPoint Presentation</vt:lpstr>
      <vt:lpstr>Time Spent With Radio Is Relatively Flat During The Summer Months And Continues To Be Dwarfed By Television</vt:lpstr>
      <vt:lpstr>Time Spent With Radio By Millennials Is Also Relatively Flat During The Summer Months And Is Dwarfed By Television</vt:lpstr>
      <vt:lpstr>Much Like Total Day, Monthly Household Primetime Reach Remains Steady During Summer Months</vt:lpstr>
      <vt:lpstr>There’s Only A Slight Decline In Primetime Monthly Reach Across Demos During The Summer Months</vt:lpstr>
      <vt:lpstr>On Average, Primetime Viewing At The Household Level Is Only 7% Lower During Summer Months</vt:lpstr>
      <vt:lpstr>On A Demo Basis, Primetime Viewing Is 13% Lower On Average During The Summer Vs. Winter Months</vt:lpstr>
      <vt:lpstr>Slightly More Ad-Supported TV Is Watched “Live” As A Percent Of Total Primetime Viewing During The Summer Months</vt:lpstr>
      <vt:lpstr>The Younger Demos Tend To Watch More Of Their Ad-Supported TV Viewing “Live” Throughout The Year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2228</cp:revision>
  <cp:lastPrinted>2018-04-11T13:55:50Z</cp:lastPrinted>
  <dcterms:created xsi:type="dcterms:W3CDTF">2015-07-02T18:13:14Z</dcterms:created>
  <dcterms:modified xsi:type="dcterms:W3CDTF">2018-04-11T15:59:11Z</dcterms:modified>
</cp:coreProperties>
</file>