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81" r:id="rId6"/>
    <p:sldMasterId id="2147483693" r:id="rId7"/>
  </p:sldMasterIdLst>
  <p:notesMasterIdLst>
    <p:notesMasterId r:id="rId46"/>
  </p:notesMasterIdLst>
  <p:sldIdLst>
    <p:sldId id="2146846063" r:id="rId8"/>
    <p:sldId id="2146846169" r:id="rId9"/>
    <p:sldId id="2144327877" r:id="rId10"/>
    <p:sldId id="2144328008" r:id="rId11"/>
    <p:sldId id="2146846065" r:id="rId12"/>
    <p:sldId id="2144328501" r:id="rId13"/>
    <p:sldId id="2146846039" r:id="rId14"/>
    <p:sldId id="2146846180" r:id="rId15"/>
    <p:sldId id="2146846003" r:id="rId16"/>
    <p:sldId id="2146846162" r:id="rId17"/>
    <p:sldId id="2146846163" r:id="rId18"/>
    <p:sldId id="2146846170" r:id="rId19"/>
    <p:sldId id="2146846041" r:id="rId20"/>
    <p:sldId id="2146846168" r:id="rId21"/>
    <p:sldId id="2146846165" r:id="rId22"/>
    <p:sldId id="2146846147" r:id="rId23"/>
    <p:sldId id="2146846181" r:id="rId24"/>
    <p:sldId id="2146846175" r:id="rId25"/>
    <p:sldId id="2144327856" r:id="rId26"/>
    <p:sldId id="2146846182" r:id="rId27"/>
    <p:sldId id="2146846156" r:id="rId28"/>
    <p:sldId id="2146846183" r:id="rId29"/>
    <p:sldId id="2146846176" r:id="rId30"/>
    <p:sldId id="2146846042" r:id="rId31"/>
    <p:sldId id="2146846160" r:id="rId32"/>
    <p:sldId id="2146846167" r:id="rId33"/>
    <p:sldId id="2146846177" r:id="rId34"/>
    <p:sldId id="2146846043" r:id="rId35"/>
    <p:sldId id="2146846151" r:id="rId36"/>
    <p:sldId id="2146846152" r:id="rId37"/>
    <p:sldId id="2146846153" r:id="rId38"/>
    <p:sldId id="2146846150" r:id="rId39"/>
    <p:sldId id="2146846178" r:id="rId40"/>
    <p:sldId id="2146846062" r:id="rId41"/>
    <p:sldId id="2144328304" r:id="rId42"/>
    <p:sldId id="2144327406" r:id="rId43"/>
    <p:sldId id="259" r:id="rId44"/>
    <p:sldId id="2144327907" r:id="rId45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18B05F85-EBC3-986A-C4C9-9A586B89E728}" name="Marianne Vita" initials="MV" userId="1457f4d67c0e3ffe" providerId="Windows Live"/>
  <p188:author id="{F0141AB7-7F25-3C16-C77D-5FEA2DA4B116}" name="Karolina Guillen" initials="KG" userId="S::karolinaG@thevab.com::c1c08796-a0be-47c6-af52-5d31fd96ec50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MD" userId="S::leahm@thevab.com::d5b2ae9e-9213-4442-b7df-4db8cbe51e5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h Montner Dixon" initials="LMD" lastIdx="25" clrIdx="0">
    <p:extLst>
      <p:ext uri="{19B8F6BF-5375-455C-9EA6-DF929625EA0E}">
        <p15:presenceInfo xmlns:p15="http://schemas.microsoft.com/office/powerpoint/2012/main" userId="S::leahm@thevab.com::d5b2ae9e-9213-4442-b7df-4db8cbe51e5d" providerId="AD"/>
      </p:ext>
    </p:extLst>
  </p:cmAuthor>
  <p:cmAuthor id="2" name="Jason Wiese" initials="JW" lastIdx="16" clrIdx="1">
    <p:extLst>
      <p:ext uri="{19B8F6BF-5375-455C-9EA6-DF929625EA0E}">
        <p15:presenceInfo xmlns:p15="http://schemas.microsoft.com/office/powerpoint/2012/main" userId="S::jasonw@thevab.com::4bff8d5b-7de6-4655-b397-69b0afc81113" providerId="AD"/>
      </p:ext>
    </p:extLst>
  </p:cmAuthor>
  <p:cmAuthor id="3" name="Karolina Guillen" initials="KG" lastIdx="4" clrIdx="2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  <p:cmAuthor id="4" name="Marianne Vita" initials="MV" lastIdx="25" clrIdx="3">
    <p:extLst>
      <p:ext uri="{19B8F6BF-5375-455C-9EA6-DF929625EA0E}">
        <p15:presenceInfo xmlns:p15="http://schemas.microsoft.com/office/powerpoint/2012/main" userId="S::mariannev@thevab.com::35b1102d-d340-4a85-a709-12ee727aa48b" providerId="AD"/>
      </p:ext>
    </p:extLst>
  </p:cmAuthor>
  <p:cmAuthor id="5" name="Danielle Delauro" initials="DD" lastIdx="46" clrIdx="4">
    <p:extLst>
      <p:ext uri="{19B8F6BF-5375-455C-9EA6-DF929625EA0E}">
        <p15:presenceInfo xmlns:p15="http://schemas.microsoft.com/office/powerpoint/2012/main" userId="S::danielled@thevab.com::79c3a64d-209a-45df-902b-7cba6cccfd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BEA4"/>
    <a:srgbClr val="ED3C8D"/>
    <a:srgbClr val="7030A0"/>
    <a:srgbClr val="1B1464"/>
    <a:srgbClr val="00BFF2"/>
    <a:srgbClr val="E2E8F1"/>
    <a:srgbClr val="FFE600"/>
    <a:srgbClr val="1F1A62"/>
    <a:srgbClr val="E2E8F0"/>
    <a:srgbClr val="FF6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1B8318-6E02-4EAE-A994-EEB3E1CD8910}" v="1" dt="2023-07-17T20:36:01.5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80" autoAdjust="0"/>
  </p:normalViewPr>
  <p:slideViewPr>
    <p:cSldViewPr snapToGrid="0">
      <p:cViewPr varScale="1">
        <p:scale>
          <a:sx n="79" d="100"/>
          <a:sy n="79" d="100"/>
        </p:scale>
        <p:origin x="82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Wiese" userId="4bff8d5b-7de6-4655-b397-69b0afc81113" providerId="ADAL" clId="{5100DD23-EB61-4864-B2B6-D60D1F2BCAE4}"/>
    <pc:docChg chg="modSld">
      <pc:chgData name="Jason Wiese" userId="4bff8d5b-7de6-4655-b397-69b0afc81113" providerId="ADAL" clId="{5100DD23-EB61-4864-B2B6-D60D1F2BCAE4}" dt="2023-05-19T02:23:33.145" v="3" actId="6549"/>
      <pc:docMkLst>
        <pc:docMk/>
      </pc:docMkLst>
      <pc:sldChg chg="modSp mod">
        <pc:chgData name="Jason Wiese" userId="4bff8d5b-7de6-4655-b397-69b0afc81113" providerId="ADAL" clId="{5100DD23-EB61-4864-B2B6-D60D1F2BCAE4}" dt="2023-05-19T02:23:33.145" v="3" actId="6549"/>
        <pc:sldMkLst>
          <pc:docMk/>
          <pc:sldMk cId="584106673" sldId="2146846039"/>
        </pc:sldMkLst>
        <pc:spChg chg="mod">
          <ac:chgData name="Jason Wiese" userId="4bff8d5b-7de6-4655-b397-69b0afc81113" providerId="ADAL" clId="{5100DD23-EB61-4864-B2B6-D60D1F2BCAE4}" dt="2023-05-19T02:23:33.145" v="3" actId="6549"/>
          <ac:spMkLst>
            <pc:docMk/>
            <pc:sldMk cId="584106673" sldId="2146846039"/>
            <ac:spMk id="7" creationId="{8AF63C44-04A1-59ED-2670-F854A3F62C5E}"/>
          </ac:spMkLst>
        </pc:spChg>
      </pc:sldChg>
      <pc:sldChg chg="modSp mod">
        <pc:chgData name="Jason Wiese" userId="4bff8d5b-7de6-4655-b397-69b0afc81113" providerId="ADAL" clId="{5100DD23-EB61-4864-B2B6-D60D1F2BCAE4}" dt="2023-05-19T02:22:06.864" v="2" actId="20577"/>
        <pc:sldMkLst>
          <pc:docMk/>
          <pc:sldMk cId="3954980121" sldId="2146846041"/>
        </pc:sldMkLst>
        <pc:spChg chg="mod">
          <ac:chgData name="Jason Wiese" userId="4bff8d5b-7de6-4655-b397-69b0afc81113" providerId="ADAL" clId="{5100DD23-EB61-4864-B2B6-D60D1F2BCAE4}" dt="2023-05-19T02:22:06.864" v="2" actId="20577"/>
          <ac:spMkLst>
            <pc:docMk/>
            <pc:sldMk cId="3954980121" sldId="2146846041"/>
            <ac:spMk id="6" creationId="{2E4F9D42-20F2-8C55-65F6-8B401FA89A38}"/>
          </ac:spMkLst>
        </pc:spChg>
      </pc:sldChg>
    </pc:docChg>
  </pc:docChgLst>
  <pc:docChgLst>
    <pc:chgData name="Jason Wiese" userId="4bff8d5b-7de6-4655-b397-69b0afc81113" providerId="ADAL" clId="{2A3DD028-F055-468B-BE67-641203606FF2}"/>
    <pc:docChg chg="modSld">
      <pc:chgData name="Jason Wiese" userId="4bff8d5b-7de6-4655-b397-69b0afc81113" providerId="ADAL" clId="{2A3DD028-F055-468B-BE67-641203606FF2}" dt="2023-06-15T02:41:26.621" v="0" actId="555"/>
      <pc:docMkLst>
        <pc:docMk/>
      </pc:docMkLst>
      <pc:sldChg chg="modSp mod">
        <pc:chgData name="Jason Wiese" userId="4bff8d5b-7de6-4655-b397-69b0afc81113" providerId="ADAL" clId="{2A3DD028-F055-468B-BE67-641203606FF2}" dt="2023-06-15T02:41:26.621" v="0" actId="555"/>
        <pc:sldMkLst>
          <pc:docMk/>
          <pc:sldMk cId="2696287684" sldId="2146846153"/>
        </pc:sldMkLst>
        <pc:spChg chg="mod">
          <ac:chgData name="Jason Wiese" userId="4bff8d5b-7de6-4655-b397-69b0afc81113" providerId="ADAL" clId="{2A3DD028-F055-468B-BE67-641203606FF2}" dt="2023-06-15T02:41:26.621" v="0" actId="555"/>
          <ac:spMkLst>
            <pc:docMk/>
            <pc:sldMk cId="2696287684" sldId="2146846153"/>
            <ac:spMk id="38" creationId="{9B2E72B7-D0B7-FAF9-5353-FE8836B7372A}"/>
          </ac:spMkLst>
        </pc:spChg>
        <pc:spChg chg="mod">
          <ac:chgData name="Jason Wiese" userId="4bff8d5b-7de6-4655-b397-69b0afc81113" providerId="ADAL" clId="{2A3DD028-F055-468B-BE67-641203606FF2}" dt="2023-06-15T02:41:26.621" v="0" actId="555"/>
          <ac:spMkLst>
            <pc:docMk/>
            <pc:sldMk cId="2696287684" sldId="2146846153"/>
            <ac:spMk id="46" creationId="{7A2CD296-55EC-2595-32B4-9FED081A00EB}"/>
          </ac:spMkLst>
        </pc:spChg>
        <pc:spChg chg="mod">
          <ac:chgData name="Jason Wiese" userId="4bff8d5b-7de6-4655-b397-69b0afc81113" providerId="ADAL" clId="{2A3DD028-F055-468B-BE67-641203606FF2}" dt="2023-06-15T02:41:26.621" v="0" actId="555"/>
          <ac:spMkLst>
            <pc:docMk/>
            <pc:sldMk cId="2696287684" sldId="2146846153"/>
            <ac:spMk id="60" creationId="{7D786329-D2A2-41BC-81E3-D79A463869CB}"/>
          </ac:spMkLst>
        </pc:spChg>
        <pc:spChg chg="mod">
          <ac:chgData name="Jason Wiese" userId="4bff8d5b-7de6-4655-b397-69b0afc81113" providerId="ADAL" clId="{2A3DD028-F055-468B-BE67-641203606FF2}" dt="2023-06-15T02:41:26.621" v="0" actId="555"/>
          <ac:spMkLst>
            <pc:docMk/>
            <pc:sldMk cId="2696287684" sldId="2146846153"/>
            <ac:spMk id="80" creationId="{A36B7C28-15D7-6A74-2D96-ADFE791FACF0}"/>
          </ac:spMkLst>
        </pc:spChg>
      </pc:sldChg>
    </pc:docChg>
  </pc:docChgLst>
  <pc:docChgLst>
    <pc:chgData name="Leah Montner Dixon" userId="d5b2ae9e-9213-4442-b7df-4db8cbe51e5d" providerId="ADAL" clId="{636EB748-3CB7-4372-8230-A7EF1A177E4B}"/>
    <pc:docChg chg="undo redo custSel modSld">
      <pc:chgData name="Leah Montner Dixon" userId="d5b2ae9e-9213-4442-b7df-4db8cbe51e5d" providerId="ADAL" clId="{636EB748-3CB7-4372-8230-A7EF1A177E4B}" dt="2023-05-18T21:02:35.702" v="1120" actId="555"/>
      <pc:docMkLst>
        <pc:docMk/>
      </pc:docMkLst>
      <pc:sldChg chg="modSp mod">
        <pc:chgData name="Leah Montner Dixon" userId="d5b2ae9e-9213-4442-b7df-4db8cbe51e5d" providerId="ADAL" clId="{636EB748-3CB7-4372-8230-A7EF1A177E4B}" dt="2023-05-18T20:52:12.837" v="1031" actId="14100"/>
        <pc:sldMkLst>
          <pc:docMk/>
          <pc:sldMk cId="2932279418" sldId="2144327856"/>
        </pc:sldMkLst>
        <pc:spChg chg="mod">
          <ac:chgData name="Leah Montner Dixon" userId="d5b2ae9e-9213-4442-b7df-4db8cbe51e5d" providerId="ADAL" clId="{636EB748-3CB7-4372-8230-A7EF1A177E4B}" dt="2023-05-18T20:52:12.837" v="1031" actId="14100"/>
          <ac:spMkLst>
            <pc:docMk/>
            <pc:sldMk cId="2932279418" sldId="2144327856"/>
            <ac:spMk id="8" creationId="{ACF90EBA-9AA9-0466-C062-8E41110E0061}"/>
          </ac:spMkLst>
        </pc:spChg>
      </pc:sldChg>
      <pc:sldChg chg="addSp delSp modSp mod modCm">
        <pc:chgData name="Leah Montner Dixon" userId="d5b2ae9e-9213-4442-b7df-4db8cbe51e5d" providerId="ADAL" clId="{636EB748-3CB7-4372-8230-A7EF1A177E4B}" dt="2023-05-18T21:02:35.702" v="1120" actId="555"/>
        <pc:sldMkLst>
          <pc:docMk/>
          <pc:sldMk cId="4212683403" sldId="2144327877"/>
        </pc:sldMkLst>
        <pc:spChg chg="mod">
          <ac:chgData name="Leah Montner Dixon" userId="d5b2ae9e-9213-4442-b7df-4db8cbe51e5d" providerId="ADAL" clId="{636EB748-3CB7-4372-8230-A7EF1A177E4B}" dt="2023-05-18T19:41:05.050" v="163" actId="1036"/>
          <ac:spMkLst>
            <pc:docMk/>
            <pc:sldMk cId="4212683403" sldId="2144327877"/>
            <ac:spMk id="3" creationId="{04D51C8E-7DBD-468F-8413-E52C3CC99149}"/>
          </ac:spMkLst>
        </pc:spChg>
        <pc:spChg chg="add del mod">
          <ac:chgData name="Leah Montner Dixon" userId="d5b2ae9e-9213-4442-b7df-4db8cbe51e5d" providerId="ADAL" clId="{636EB748-3CB7-4372-8230-A7EF1A177E4B}" dt="2023-05-18T21:02:35.702" v="1120" actId="555"/>
          <ac:spMkLst>
            <pc:docMk/>
            <pc:sldMk cId="4212683403" sldId="2144327877"/>
            <ac:spMk id="4" creationId="{3705EB2E-A971-CD47-1939-920677AFA577}"/>
          </ac:spMkLst>
        </pc:spChg>
        <pc:spChg chg="mod">
          <ac:chgData name="Leah Montner Dixon" userId="d5b2ae9e-9213-4442-b7df-4db8cbe51e5d" providerId="ADAL" clId="{636EB748-3CB7-4372-8230-A7EF1A177E4B}" dt="2023-05-18T19:48:54.792" v="203" actId="120"/>
          <ac:spMkLst>
            <pc:docMk/>
            <pc:sldMk cId="4212683403" sldId="2144327877"/>
            <ac:spMk id="5" creationId="{20325821-D3C3-47B3-BC5B-D972B60A7668}"/>
          </ac:spMkLst>
        </pc:spChg>
        <pc:spChg chg="mod">
          <ac:chgData name="Leah Montner Dixon" userId="d5b2ae9e-9213-4442-b7df-4db8cbe51e5d" providerId="ADAL" clId="{636EB748-3CB7-4372-8230-A7EF1A177E4B}" dt="2023-05-18T21:01:08.599" v="1116" actId="1036"/>
          <ac:spMkLst>
            <pc:docMk/>
            <pc:sldMk cId="4212683403" sldId="2144327877"/>
            <ac:spMk id="6" creationId="{1EE2780E-B479-CB84-03DB-50B6D5A62DBC}"/>
          </ac:spMkLst>
        </pc:spChg>
        <pc:spChg chg="mod">
          <ac:chgData name="Leah Montner Dixon" userId="d5b2ae9e-9213-4442-b7df-4db8cbe51e5d" providerId="ADAL" clId="{636EB748-3CB7-4372-8230-A7EF1A177E4B}" dt="2023-05-18T19:48:54.792" v="203" actId="120"/>
          <ac:spMkLst>
            <pc:docMk/>
            <pc:sldMk cId="4212683403" sldId="2144327877"/>
            <ac:spMk id="7" creationId="{47C2C805-4308-9886-56D3-9EB5BCD97D00}"/>
          </ac:spMkLst>
        </pc:spChg>
        <pc:spChg chg="add del mod ord">
          <ac:chgData name="Leah Montner Dixon" userId="d5b2ae9e-9213-4442-b7df-4db8cbe51e5d" providerId="ADAL" clId="{636EB748-3CB7-4372-8230-A7EF1A177E4B}" dt="2023-05-18T21:01:09.918" v="1119"/>
          <ac:spMkLst>
            <pc:docMk/>
            <pc:sldMk cId="4212683403" sldId="2144327877"/>
            <ac:spMk id="8" creationId="{A80C82B3-8843-BB7D-6AF9-81373A11C14D}"/>
          </ac:spMkLst>
        </pc:spChg>
        <pc:spChg chg="mod">
          <ac:chgData name="Leah Montner Dixon" userId="d5b2ae9e-9213-4442-b7df-4db8cbe51e5d" providerId="ADAL" clId="{636EB748-3CB7-4372-8230-A7EF1A177E4B}" dt="2023-05-18T19:48:54.792" v="203" actId="120"/>
          <ac:spMkLst>
            <pc:docMk/>
            <pc:sldMk cId="4212683403" sldId="2144327877"/>
            <ac:spMk id="9" creationId="{348066F1-5946-304E-2953-6223BEAD0FA4}"/>
          </ac:spMkLst>
        </pc:spChg>
        <pc:spChg chg="mod">
          <ac:chgData name="Leah Montner Dixon" userId="d5b2ae9e-9213-4442-b7df-4db8cbe51e5d" providerId="ADAL" clId="{636EB748-3CB7-4372-8230-A7EF1A177E4B}" dt="2023-05-18T19:41:05.050" v="163" actId="1036"/>
          <ac:spMkLst>
            <pc:docMk/>
            <pc:sldMk cId="4212683403" sldId="2144327877"/>
            <ac:spMk id="17" creationId="{3D74CADF-2668-41F3-A256-963B6C27230C}"/>
          </ac:spMkLst>
        </pc:spChg>
        <pc:spChg chg="mod">
          <ac:chgData name="Leah Montner Dixon" userId="d5b2ae9e-9213-4442-b7df-4db8cbe51e5d" providerId="ADAL" clId="{636EB748-3CB7-4372-8230-A7EF1A177E4B}" dt="2023-05-18T19:41:05.050" v="163" actId="1036"/>
          <ac:spMkLst>
            <pc:docMk/>
            <pc:sldMk cId="4212683403" sldId="2144327877"/>
            <ac:spMk id="18" creationId="{325A1EAC-F3C6-427C-9635-5839A9D4A2EF}"/>
          </ac:spMkLst>
        </pc:spChg>
        <pc:spChg chg="mod">
          <ac:chgData name="Leah Montner Dixon" userId="d5b2ae9e-9213-4442-b7df-4db8cbe51e5d" providerId="ADAL" clId="{636EB748-3CB7-4372-8230-A7EF1A177E4B}" dt="2023-05-18T19:41:05.050" v="163" actId="1036"/>
          <ac:spMkLst>
            <pc:docMk/>
            <pc:sldMk cId="4212683403" sldId="2144327877"/>
            <ac:spMk id="19" creationId="{2F88C82D-7CF0-438E-BB5E-A33A77D936B6}"/>
          </ac:spMkLst>
        </pc:spChg>
        <pc:spChg chg="mod">
          <ac:chgData name="Leah Montner Dixon" userId="d5b2ae9e-9213-4442-b7df-4db8cbe51e5d" providerId="ADAL" clId="{636EB748-3CB7-4372-8230-A7EF1A177E4B}" dt="2023-05-18T19:41:05.050" v="163" actId="1036"/>
          <ac:spMkLst>
            <pc:docMk/>
            <pc:sldMk cId="4212683403" sldId="2144327877"/>
            <ac:spMk id="20" creationId="{B796AA46-05F7-4348-A8B5-A2211DF268D5}"/>
          </ac:spMkLst>
        </pc:spChg>
        <pc:spChg chg="mod">
          <ac:chgData name="Leah Montner Dixon" userId="d5b2ae9e-9213-4442-b7df-4db8cbe51e5d" providerId="ADAL" clId="{636EB748-3CB7-4372-8230-A7EF1A177E4B}" dt="2023-05-18T19:41:05.050" v="163" actId="1036"/>
          <ac:spMkLst>
            <pc:docMk/>
            <pc:sldMk cId="4212683403" sldId="2144327877"/>
            <ac:spMk id="21" creationId="{079D04CA-35FF-4320-A06E-87F2D7AC5E31}"/>
          </ac:spMkLst>
        </pc:spChg>
        <pc:spChg chg="mod">
          <ac:chgData name="Leah Montner Dixon" userId="d5b2ae9e-9213-4442-b7df-4db8cbe51e5d" providerId="ADAL" clId="{636EB748-3CB7-4372-8230-A7EF1A177E4B}" dt="2023-05-18T19:41:05.050" v="163" actId="1036"/>
          <ac:spMkLst>
            <pc:docMk/>
            <pc:sldMk cId="4212683403" sldId="2144327877"/>
            <ac:spMk id="22" creationId="{9FC49F6C-5188-457F-BE6C-625753CA72DF}"/>
          </ac:spMkLst>
        </pc:spChg>
        <pc:spChg chg="mod">
          <ac:chgData name="Leah Montner Dixon" userId="d5b2ae9e-9213-4442-b7df-4db8cbe51e5d" providerId="ADAL" clId="{636EB748-3CB7-4372-8230-A7EF1A177E4B}" dt="2023-05-18T19:41:05.050" v="163" actId="1036"/>
          <ac:spMkLst>
            <pc:docMk/>
            <pc:sldMk cId="4212683403" sldId="2144327877"/>
            <ac:spMk id="23" creationId="{7463450E-C761-4861-8D01-CDB4E291AF7B}"/>
          </ac:spMkLst>
        </pc:spChg>
        <pc:spChg chg="mod">
          <ac:chgData name="Leah Montner Dixon" userId="d5b2ae9e-9213-4442-b7df-4db8cbe51e5d" providerId="ADAL" clId="{636EB748-3CB7-4372-8230-A7EF1A177E4B}" dt="2023-05-18T19:41:05.050" v="163" actId="1036"/>
          <ac:spMkLst>
            <pc:docMk/>
            <pc:sldMk cId="4212683403" sldId="2144327877"/>
            <ac:spMk id="24" creationId="{0FD4F9FF-9CE9-415E-823F-6DE0CB1EC38F}"/>
          </ac:spMkLst>
        </pc:spChg>
        <pc:spChg chg="mod">
          <ac:chgData name="Leah Montner Dixon" userId="d5b2ae9e-9213-4442-b7df-4db8cbe51e5d" providerId="ADAL" clId="{636EB748-3CB7-4372-8230-A7EF1A177E4B}" dt="2023-05-18T19:41:05.050" v="163" actId="1036"/>
          <ac:spMkLst>
            <pc:docMk/>
            <pc:sldMk cId="4212683403" sldId="2144327877"/>
            <ac:spMk id="26" creationId="{E19C2C8D-1398-4F10-A589-3ACAB67B7712}"/>
          </ac:spMkLst>
        </pc:spChg>
        <pc:spChg chg="mod">
          <ac:chgData name="Leah Montner Dixon" userId="d5b2ae9e-9213-4442-b7df-4db8cbe51e5d" providerId="ADAL" clId="{636EB748-3CB7-4372-8230-A7EF1A177E4B}" dt="2023-05-18T19:41:05.050" v="163" actId="1036"/>
          <ac:spMkLst>
            <pc:docMk/>
            <pc:sldMk cId="4212683403" sldId="2144327877"/>
            <ac:spMk id="27" creationId="{353321FC-C493-4AD2-B64C-EB2CC0B8AAB2}"/>
          </ac:spMkLst>
        </pc:spChg>
        <pc:spChg chg="mod">
          <ac:chgData name="Leah Montner Dixon" userId="d5b2ae9e-9213-4442-b7df-4db8cbe51e5d" providerId="ADAL" clId="{636EB748-3CB7-4372-8230-A7EF1A177E4B}" dt="2023-05-18T19:41:05.050" v="163" actId="1036"/>
          <ac:spMkLst>
            <pc:docMk/>
            <pc:sldMk cId="4212683403" sldId="2144327877"/>
            <ac:spMk id="29" creationId="{E047380B-98FF-4E96-B125-1612C476C6B1}"/>
          </ac:spMkLst>
        </pc:spChg>
        <pc:spChg chg="mod">
          <ac:chgData name="Leah Montner Dixon" userId="d5b2ae9e-9213-4442-b7df-4db8cbe51e5d" providerId="ADAL" clId="{636EB748-3CB7-4372-8230-A7EF1A177E4B}" dt="2023-05-18T19:48:54.792" v="203" actId="120"/>
          <ac:spMkLst>
            <pc:docMk/>
            <pc:sldMk cId="4212683403" sldId="2144327877"/>
            <ac:spMk id="31" creationId="{D0BAD055-91AD-4520-994B-4F672A06C61C}"/>
          </ac:spMkLst>
        </pc:spChg>
        <pc:spChg chg="mod">
          <ac:chgData name="Leah Montner Dixon" userId="d5b2ae9e-9213-4442-b7df-4db8cbe51e5d" providerId="ADAL" clId="{636EB748-3CB7-4372-8230-A7EF1A177E4B}" dt="2023-05-18T19:48:54.792" v="203" actId="120"/>
          <ac:spMkLst>
            <pc:docMk/>
            <pc:sldMk cId="4212683403" sldId="2144327877"/>
            <ac:spMk id="32" creationId="{9F892B9F-9B52-4AD9-9785-2F644E29E7E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636EB748-3CB7-4372-8230-A7EF1A177E4B}" dt="2023-05-18T20:20:51.504" v="746"/>
              <pc2:cmMkLst xmlns:pc2="http://schemas.microsoft.com/office/powerpoint/2019/9/main/command">
                <pc:docMk/>
                <pc:sldMk cId="4212683403" sldId="2144327877"/>
                <pc2:cmMk id="{89500D88-ED67-48E2-9BDE-B6D8F3344269}"/>
              </pc2:cmMkLst>
              <pc226:cmRplyChg chg="add">
                <pc226:chgData name="Leah Montner Dixon" userId="d5b2ae9e-9213-4442-b7df-4db8cbe51e5d" providerId="ADAL" clId="{636EB748-3CB7-4372-8230-A7EF1A177E4B}" dt="2023-05-18T20:20:51.504" v="746"/>
                <pc2:cmRplyMkLst xmlns:pc2="http://schemas.microsoft.com/office/powerpoint/2019/9/main/command">
                  <pc:docMk/>
                  <pc:sldMk cId="4212683403" sldId="2144327877"/>
                  <pc2:cmMk id="{89500D88-ED67-48E2-9BDE-B6D8F3344269}"/>
                  <pc2:cmRplyMk id="{DEB93D8F-5008-40EE-8D40-2B84C66770C7}"/>
                </pc2:cmRplyMkLst>
              </pc226:cmRplyChg>
            </pc226:cmChg>
          </p:ext>
        </pc:extLst>
      </pc:sldChg>
      <pc:sldChg chg="modSp mod delCm">
        <pc:chgData name="Leah Montner Dixon" userId="d5b2ae9e-9213-4442-b7df-4db8cbe51e5d" providerId="ADAL" clId="{636EB748-3CB7-4372-8230-A7EF1A177E4B}" dt="2023-05-18T20:59:46.883" v="1102"/>
        <pc:sldMkLst>
          <pc:docMk/>
          <pc:sldMk cId="584106673" sldId="2146846039"/>
        </pc:sldMkLst>
        <pc:spChg chg="mod">
          <ac:chgData name="Leah Montner Dixon" userId="d5b2ae9e-9213-4442-b7df-4db8cbe51e5d" providerId="ADAL" clId="{636EB748-3CB7-4372-8230-A7EF1A177E4B}" dt="2023-05-18T20:38:20.069" v="861" actId="14100"/>
          <ac:spMkLst>
            <pc:docMk/>
            <pc:sldMk cId="584106673" sldId="2146846039"/>
            <ac:spMk id="7" creationId="{8AF63C44-04A1-59ED-2670-F854A3F62C5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636EB748-3CB7-4372-8230-A7EF1A177E4B}" dt="2023-05-18T20:59:46.883" v="1102"/>
              <pc2:cmMkLst xmlns:pc2="http://schemas.microsoft.com/office/powerpoint/2019/9/main/command">
                <pc:docMk/>
                <pc:sldMk cId="584106673" sldId="2146846039"/>
                <pc2:cmMk id="{2FBA20D0-E549-444B-BEC5-0D23957F69CF}"/>
              </pc2:cmMkLst>
            </pc226:cmChg>
          </p:ext>
        </pc:extLst>
      </pc:sldChg>
      <pc:sldChg chg="modSp mod delCm">
        <pc:chgData name="Leah Montner Dixon" userId="d5b2ae9e-9213-4442-b7df-4db8cbe51e5d" providerId="ADAL" clId="{636EB748-3CB7-4372-8230-A7EF1A177E4B}" dt="2023-05-18T20:51:09.863" v="1026"/>
        <pc:sldMkLst>
          <pc:docMk/>
          <pc:sldMk cId="3954980121" sldId="2146846041"/>
        </pc:sldMkLst>
        <pc:spChg chg="mod">
          <ac:chgData name="Leah Montner Dixon" userId="d5b2ae9e-9213-4442-b7df-4db8cbe51e5d" providerId="ADAL" clId="{636EB748-3CB7-4372-8230-A7EF1A177E4B}" dt="2023-05-18T20:36:13.690" v="854" actId="20577"/>
          <ac:spMkLst>
            <pc:docMk/>
            <pc:sldMk cId="3954980121" sldId="2146846041"/>
            <ac:spMk id="6" creationId="{2E4F9D42-20F2-8C55-65F6-8B401FA89A3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636EB748-3CB7-4372-8230-A7EF1A177E4B}" dt="2023-05-18T20:51:09.863" v="1026"/>
              <pc2:cmMkLst xmlns:pc2="http://schemas.microsoft.com/office/powerpoint/2019/9/main/command">
                <pc:docMk/>
                <pc:sldMk cId="3954980121" sldId="2146846041"/>
                <pc2:cmMk id="{2DEADEE4-645B-46A8-A18D-7E0D91AFB67F}"/>
              </pc2:cmMkLst>
            </pc226:cmChg>
          </p:ext>
        </pc:extLst>
      </pc:sldChg>
      <pc:sldChg chg="modSp mod">
        <pc:chgData name="Leah Montner Dixon" userId="d5b2ae9e-9213-4442-b7df-4db8cbe51e5d" providerId="ADAL" clId="{636EB748-3CB7-4372-8230-A7EF1A177E4B}" dt="2023-05-18T20:39:06.833" v="884" actId="20577"/>
        <pc:sldMkLst>
          <pc:docMk/>
          <pc:sldMk cId="1808630701" sldId="2146846042"/>
        </pc:sldMkLst>
        <pc:spChg chg="mod">
          <ac:chgData name="Leah Montner Dixon" userId="d5b2ae9e-9213-4442-b7df-4db8cbe51e5d" providerId="ADAL" clId="{636EB748-3CB7-4372-8230-A7EF1A177E4B}" dt="2023-05-18T20:39:06.833" v="884" actId="20577"/>
          <ac:spMkLst>
            <pc:docMk/>
            <pc:sldMk cId="1808630701" sldId="2146846042"/>
            <ac:spMk id="7" creationId="{3BDC8C2E-29A1-5CB7-B332-B871A09D3CA8}"/>
          </ac:spMkLst>
        </pc:spChg>
      </pc:sldChg>
      <pc:sldChg chg="modSp mod">
        <pc:chgData name="Leah Montner Dixon" userId="d5b2ae9e-9213-4442-b7df-4db8cbe51e5d" providerId="ADAL" clId="{636EB748-3CB7-4372-8230-A7EF1A177E4B}" dt="2023-05-18T20:40:01.171" v="893" actId="20577"/>
        <pc:sldMkLst>
          <pc:docMk/>
          <pc:sldMk cId="410754142" sldId="2146846043"/>
        </pc:sldMkLst>
        <pc:spChg chg="mod">
          <ac:chgData name="Leah Montner Dixon" userId="d5b2ae9e-9213-4442-b7df-4db8cbe51e5d" providerId="ADAL" clId="{636EB748-3CB7-4372-8230-A7EF1A177E4B}" dt="2023-05-18T20:40:01.171" v="893" actId="20577"/>
          <ac:spMkLst>
            <pc:docMk/>
            <pc:sldMk cId="410754142" sldId="2146846043"/>
            <ac:spMk id="7" creationId="{195E593B-D6A5-EDB2-EB0E-2897B148BBE2}"/>
          </ac:spMkLst>
        </pc:spChg>
      </pc:sldChg>
      <pc:sldChg chg="modSp mod modCm">
        <pc:chgData name="Leah Montner Dixon" userId="d5b2ae9e-9213-4442-b7df-4db8cbe51e5d" providerId="ADAL" clId="{636EB748-3CB7-4372-8230-A7EF1A177E4B}" dt="2023-05-18T20:57:54.068" v="1099" actId="20577"/>
        <pc:sldMkLst>
          <pc:docMk/>
          <pc:sldMk cId="600429393" sldId="2146846062"/>
        </pc:sldMkLst>
        <pc:spChg chg="mod">
          <ac:chgData name="Leah Montner Dixon" userId="d5b2ae9e-9213-4442-b7df-4db8cbe51e5d" providerId="ADAL" clId="{636EB748-3CB7-4372-8230-A7EF1A177E4B}" dt="2023-05-18T20:57:54.068" v="1099" actId="20577"/>
          <ac:spMkLst>
            <pc:docMk/>
            <pc:sldMk cId="600429393" sldId="2146846062"/>
            <ac:spMk id="4" creationId="{6779246E-2255-345D-41C3-B8C5ACADAC0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636EB748-3CB7-4372-8230-A7EF1A177E4B}" dt="2023-05-18T20:18:56.095" v="711"/>
              <pc2:cmMkLst xmlns:pc2="http://schemas.microsoft.com/office/powerpoint/2019/9/main/command">
                <pc:docMk/>
                <pc:sldMk cId="600429393" sldId="2146846062"/>
                <pc2:cmMk id="{5D1B124C-047E-4D8D-8385-B4FDF6D85850}"/>
              </pc2:cmMkLst>
              <pc226:cmRplyChg chg="add">
                <pc226:chgData name="Leah Montner Dixon" userId="d5b2ae9e-9213-4442-b7df-4db8cbe51e5d" providerId="ADAL" clId="{636EB748-3CB7-4372-8230-A7EF1A177E4B}" dt="2023-05-18T20:18:56.095" v="711"/>
                <pc2:cmRplyMkLst xmlns:pc2="http://schemas.microsoft.com/office/powerpoint/2019/9/main/command">
                  <pc:docMk/>
                  <pc:sldMk cId="600429393" sldId="2146846062"/>
                  <pc2:cmMk id="{5D1B124C-047E-4D8D-8385-B4FDF6D85850}"/>
                  <pc2:cmRplyMk id="{9B292431-829F-4346-ACC1-06AE1296F5D2}"/>
                </pc2:cmRplyMkLst>
              </pc226:cmRplyChg>
            </pc226:cmChg>
            <pc226:cmChg xmlns:pc226="http://schemas.microsoft.com/office/powerpoint/2022/06/main/command" chg="">
              <pc226:chgData name="Leah Montner Dixon" userId="d5b2ae9e-9213-4442-b7df-4db8cbe51e5d" providerId="ADAL" clId="{636EB748-3CB7-4372-8230-A7EF1A177E4B}" dt="2023-05-18T20:20:18.777" v="745"/>
              <pc2:cmMkLst xmlns:pc2="http://schemas.microsoft.com/office/powerpoint/2019/9/main/command">
                <pc:docMk/>
                <pc:sldMk cId="600429393" sldId="2146846062"/>
                <pc2:cmMk id="{420197CE-6635-465E-8620-E8F0933E9BC5}"/>
              </pc2:cmMkLst>
              <pc226:cmRplyChg chg="add">
                <pc226:chgData name="Leah Montner Dixon" userId="d5b2ae9e-9213-4442-b7df-4db8cbe51e5d" providerId="ADAL" clId="{636EB748-3CB7-4372-8230-A7EF1A177E4B}" dt="2023-05-18T20:20:18.777" v="745"/>
                <pc2:cmRplyMkLst xmlns:pc2="http://schemas.microsoft.com/office/powerpoint/2019/9/main/command">
                  <pc:docMk/>
                  <pc:sldMk cId="600429393" sldId="2146846062"/>
                  <pc2:cmMk id="{420197CE-6635-465E-8620-E8F0933E9BC5}"/>
                  <pc2:cmRplyMk id="{7BD99E82-6E6D-4B73-9E3A-E6C14C9133FD}"/>
                </pc2:cmRplyMkLst>
              </pc226:cmRplyChg>
            </pc226:cmChg>
          </p:ext>
        </pc:extLst>
      </pc:sldChg>
      <pc:sldChg chg="modSp mod">
        <pc:chgData name="Leah Montner Dixon" userId="d5b2ae9e-9213-4442-b7df-4db8cbe51e5d" providerId="ADAL" clId="{636EB748-3CB7-4372-8230-A7EF1A177E4B}" dt="2023-05-18T20:33:48.206" v="838" actId="403"/>
        <pc:sldMkLst>
          <pc:docMk/>
          <pc:sldMk cId="4270852825" sldId="2146846063"/>
        </pc:sldMkLst>
        <pc:spChg chg="mod">
          <ac:chgData name="Leah Montner Dixon" userId="d5b2ae9e-9213-4442-b7df-4db8cbe51e5d" providerId="ADAL" clId="{636EB748-3CB7-4372-8230-A7EF1A177E4B}" dt="2023-05-18T20:33:48.206" v="838" actId="403"/>
          <ac:spMkLst>
            <pc:docMk/>
            <pc:sldMk cId="4270852825" sldId="2146846063"/>
            <ac:spMk id="6" creationId="{30886781-371D-DEB5-DFD6-83E37AF56A67}"/>
          </ac:spMkLst>
        </pc:spChg>
      </pc:sldChg>
      <pc:sldChg chg="addSp delSp modSp mod delCm modCm">
        <pc:chgData name="Leah Montner Dixon" userId="d5b2ae9e-9213-4442-b7df-4db8cbe51e5d" providerId="ADAL" clId="{636EB748-3CB7-4372-8230-A7EF1A177E4B}" dt="2023-05-18T20:59:42.363" v="1101"/>
        <pc:sldMkLst>
          <pc:docMk/>
          <pc:sldMk cId="2925368931" sldId="2146846065"/>
        </pc:sldMkLst>
        <pc:spChg chg="mod">
          <ac:chgData name="Leah Montner Dixon" userId="d5b2ae9e-9213-4442-b7df-4db8cbe51e5d" providerId="ADAL" clId="{636EB748-3CB7-4372-8230-A7EF1A177E4B}" dt="2023-05-18T20:44:51.694" v="1025" actId="20577"/>
          <ac:spMkLst>
            <pc:docMk/>
            <pc:sldMk cId="2925368931" sldId="2146846065"/>
            <ac:spMk id="5" creationId="{9305FC9F-B704-513B-7CC7-E67EF7274B23}"/>
          </ac:spMkLst>
        </pc:spChg>
        <pc:spChg chg="mod">
          <ac:chgData name="Leah Montner Dixon" userId="d5b2ae9e-9213-4442-b7df-4db8cbe51e5d" providerId="ADAL" clId="{636EB748-3CB7-4372-8230-A7EF1A177E4B}" dt="2023-05-18T20:21:00.084" v="747" actId="20577"/>
          <ac:spMkLst>
            <pc:docMk/>
            <pc:sldMk cId="2925368931" sldId="2146846065"/>
            <ac:spMk id="6" creationId="{1311E719-1735-D4AE-C592-6712BF893F5B}"/>
          </ac:spMkLst>
        </pc:spChg>
        <pc:graphicFrameChg chg="add del mod modGraphic">
          <ac:chgData name="Leah Montner Dixon" userId="d5b2ae9e-9213-4442-b7df-4db8cbe51e5d" providerId="ADAL" clId="{636EB748-3CB7-4372-8230-A7EF1A177E4B}" dt="2023-05-18T19:55:03.740" v="284" actId="478"/>
          <ac:graphicFrameMkLst>
            <pc:docMk/>
            <pc:sldMk cId="2925368931" sldId="2146846065"/>
            <ac:graphicFrameMk id="2" creationId="{A8F976E5-EF43-6E8D-057C-CB8D328A7E36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636EB748-3CB7-4372-8230-A7EF1A177E4B}" dt="2023-05-18T20:59:39.078" v="1100"/>
              <pc2:cmMkLst xmlns:pc2="http://schemas.microsoft.com/office/powerpoint/2019/9/main/command">
                <pc:docMk/>
                <pc:sldMk cId="2925368931" sldId="2146846065"/>
                <pc2:cmMk id="{5A2DDCE0-A19C-40B0-9FA9-A778A7452BF2}"/>
              </pc2:cmMkLst>
            </pc226:cmChg>
            <pc226:cmChg xmlns:pc226="http://schemas.microsoft.com/office/powerpoint/2022/06/main/command" chg="">
              <pc226:chgData name="Leah Montner Dixon" userId="d5b2ae9e-9213-4442-b7df-4db8cbe51e5d" providerId="ADAL" clId="{636EB748-3CB7-4372-8230-A7EF1A177E4B}" dt="2023-05-18T20:59:42.363" v="1101"/>
              <pc2:cmMkLst xmlns:pc2="http://schemas.microsoft.com/office/powerpoint/2019/9/main/command">
                <pc:docMk/>
                <pc:sldMk cId="2925368931" sldId="2146846065"/>
                <pc2:cmMk id="{29A3ABE4-602F-4B69-BC40-36A0BDDEE364}"/>
              </pc2:cmMkLst>
              <pc226:cmRplyChg chg="add">
                <pc226:chgData name="Leah Montner Dixon" userId="d5b2ae9e-9213-4442-b7df-4db8cbe51e5d" providerId="ADAL" clId="{636EB748-3CB7-4372-8230-A7EF1A177E4B}" dt="2023-05-18T20:59:42.363" v="1101"/>
                <pc2:cmRplyMkLst xmlns:pc2="http://schemas.microsoft.com/office/powerpoint/2019/9/main/command">
                  <pc:docMk/>
                  <pc:sldMk cId="2925368931" sldId="2146846065"/>
                  <pc2:cmMk id="{29A3ABE4-602F-4B69-BC40-36A0BDDEE364}"/>
                  <pc2:cmRplyMk id="{5698ED34-FD28-4EE8-A64B-AAAC1D59415B}"/>
                </pc2:cmRplyMkLst>
              </pc226:cmRplyChg>
            </pc226:cmChg>
          </p:ext>
        </pc:extLst>
      </pc:sldChg>
      <pc:sldChg chg="modSp mod">
        <pc:chgData name="Leah Montner Dixon" userId="d5b2ae9e-9213-4442-b7df-4db8cbe51e5d" providerId="ADAL" clId="{636EB748-3CB7-4372-8230-A7EF1A177E4B}" dt="2023-05-18T20:24:50.898" v="775" actId="1035"/>
        <pc:sldMkLst>
          <pc:docMk/>
          <pc:sldMk cId="1886853562" sldId="2146846147"/>
        </pc:sldMkLst>
        <pc:spChg chg="mod">
          <ac:chgData name="Leah Montner Dixon" userId="d5b2ae9e-9213-4442-b7df-4db8cbe51e5d" providerId="ADAL" clId="{636EB748-3CB7-4372-8230-A7EF1A177E4B}" dt="2023-05-18T20:24:50.898" v="775" actId="1035"/>
          <ac:spMkLst>
            <pc:docMk/>
            <pc:sldMk cId="1886853562" sldId="2146846147"/>
            <ac:spMk id="5" creationId="{6B115993-248D-E415-D249-1C9DA60AA739}"/>
          </ac:spMkLst>
        </pc:spChg>
      </pc:sldChg>
      <pc:sldChg chg="modSp mod">
        <pc:chgData name="Leah Montner Dixon" userId="d5b2ae9e-9213-4442-b7df-4db8cbe51e5d" providerId="ADAL" clId="{636EB748-3CB7-4372-8230-A7EF1A177E4B}" dt="2023-05-18T20:29:52.746" v="834" actId="403"/>
        <pc:sldMkLst>
          <pc:docMk/>
          <pc:sldMk cId="3163668671" sldId="2146846150"/>
        </pc:sldMkLst>
        <pc:spChg chg="mod">
          <ac:chgData name="Leah Montner Dixon" userId="d5b2ae9e-9213-4442-b7df-4db8cbe51e5d" providerId="ADAL" clId="{636EB748-3CB7-4372-8230-A7EF1A177E4B}" dt="2023-05-18T20:29:52.746" v="834" actId="403"/>
          <ac:spMkLst>
            <pc:docMk/>
            <pc:sldMk cId="3163668671" sldId="2146846150"/>
            <ac:spMk id="2" creationId="{906AD0EE-B554-911C-E3C5-556E09DD67F8}"/>
          </ac:spMkLst>
        </pc:spChg>
        <pc:spChg chg="mod">
          <ac:chgData name="Leah Montner Dixon" userId="d5b2ae9e-9213-4442-b7df-4db8cbe51e5d" providerId="ADAL" clId="{636EB748-3CB7-4372-8230-A7EF1A177E4B}" dt="2023-05-18T20:21:09.696" v="748" actId="20577"/>
          <ac:spMkLst>
            <pc:docMk/>
            <pc:sldMk cId="3163668671" sldId="2146846150"/>
            <ac:spMk id="6" creationId="{1311E719-1735-D4AE-C592-6712BF893F5B}"/>
          </ac:spMkLst>
        </pc:spChg>
      </pc:sldChg>
      <pc:sldChg chg="modSp mod modCm">
        <pc:chgData name="Leah Montner Dixon" userId="d5b2ae9e-9213-4442-b7df-4db8cbe51e5d" providerId="ADAL" clId="{636EB748-3CB7-4372-8230-A7EF1A177E4B}" dt="2023-05-18T20:53:24.449" v="1033"/>
        <pc:sldMkLst>
          <pc:docMk/>
          <pc:sldMk cId="3135034082" sldId="2146846156"/>
        </pc:sldMkLst>
        <pc:spChg chg="mod">
          <ac:chgData name="Leah Montner Dixon" userId="d5b2ae9e-9213-4442-b7df-4db8cbe51e5d" providerId="ADAL" clId="{636EB748-3CB7-4372-8230-A7EF1A177E4B}" dt="2023-05-18T20:17:19" v="688" actId="20577"/>
          <ac:spMkLst>
            <pc:docMk/>
            <pc:sldMk cId="3135034082" sldId="2146846156"/>
            <ac:spMk id="3" creationId="{10504BF0-C711-3784-A1F9-8FB6993BB4A6}"/>
          </ac:spMkLst>
        </pc:spChg>
        <pc:spChg chg="mod">
          <ac:chgData name="Leah Montner Dixon" userId="d5b2ae9e-9213-4442-b7df-4db8cbe51e5d" providerId="ADAL" clId="{636EB748-3CB7-4372-8230-A7EF1A177E4B}" dt="2023-05-18T19:56:41.785" v="353" actId="20577"/>
          <ac:spMkLst>
            <pc:docMk/>
            <pc:sldMk cId="3135034082" sldId="2146846156"/>
            <ac:spMk id="10" creationId="{B30F1DD4-066B-C868-733D-D8D05A32FAB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636EB748-3CB7-4372-8230-A7EF1A177E4B}" dt="2023-05-18T20:53:24.449" v="1033"/>
              <pc2:cmMkLst xmlns:pc2="http://schemas.microsoft.com/office/powerpoint/2019/9/main/command">
                <pc:docMk/>
                <pc:sldMk cId="3135034082" sldId="2146846156"/>
                <pc2:cmMk id="{6B068495-55B3-445F-83DA-8611013E18F9}"/>
              </pc2:cmMkLst>
              <pc226:cmRplyChg chg="add">
                <pc226:chgData name="Leah Montner Dixon" userId="d5b2ae9e-9213-4442-b7df-4db8cbe51e5d" providerId="ADAL" clId="{636EB748-3CB7-4372-8230-A7EF1A177E4B}" dt="2023-05-18T20:53:24.449" v="1033"/>
                <pc2:cmRplyMkLst xmlns:pc2="http://schemas.microsoft.com/office/powerpoint/2019/9/main/command">
                  <pc:docMk/>
                  <pc:sldMk cId="3135034082" sldId="2146846156"/>
                  <pc2:cmMk id="{6B068495-55B3-445F-83DA-8611013E18F9}"/>
                  <pc2:cmRplyMk id="{0C00F160-F32A-43A7-A1D1-FB2D1B62DECB}"/>
                </pc2:cmRplyMkLst>
              </pc226:cmRplyChg>
            </pc226:cmChg>
          </p:ext>
        </pc:extLst>
      </pc:sldChg>
      <pc:sldChg chg="addSp delSp modSp mod modCm">
        <pc:chgData name="Leah Montner Dixon" userId="d5b2ae9e-9213-4442-b7df-4db8cbe51e5d" providerId="ADAL" clId="{636EB748-3CB7-4372-8230-A7EF1A177E4B}" dt="2023-05-18T20:56:12.844" v="1045"/>
        <pc:sldMkLst>
          <pc:docMk/>
          <pc:sldMk cId="143473363" sldId="2146846160"/>
        </pc:sldMkLst>
        <pc:spChg chg="mod">
          <ac:chgData name="Leah Montner Dixon" userId="d5b2ae9e-9213-4442-b7df-4db8cbe51e5d" providerId="ADAL" clId="{636EB748-3CB7-4372-8230-A7EF1A177E4B}" dt="2023-05-18T20:12:40.133" v="675" actId="554"/>
          <ac:spMkLst>
            <pc:docMk/>
            <pc:sldMk cId="143473363" sldId="2146846160"/>
            <ac:spMk id="2" creationId="{5045E81C-7EC1-2448-EDC4-D200F7D2A780}"/>
          </ac:spMkLst>
        </pc:spChg>
        <pc:spChg chg="add del mod">
          <ac:chgData name="Leah Montner Dixon" userId="d5b2ae9e-9213-4442-b7df-4db8cbe51e5d" providerId="ADAL" clId="{636EB748-3CB7-4372-8230-A7EF1A177E4B}" dt="2023-05-18T20:00:21.659" v="420"/>
          <ac:spMkLst>
            <pc:docMk/>
            <pc:sldMk cId="143473363" sldId="2146846160"/>
            <ac:spMk id="3" creationId="{82AFEA59-375E-B5EB-5B9C-3CA6D9882D9D}"/>
          </ac:spMkLst>
        </pc:spChg>
        <pc:spChg chg="add mod">
          <ac:chgData name="Leah Montner Dixon" userId="d5b2ae9e-9213-4442-b7df-4db8cbe51e5d" providerId="ADAL" clId="{636EB748-3CB7-4372-8230-A7EF1A177E4B}" dt="2023-05-18T20:12:40.133" v="675" actId="554"/>
          <ac:spMkLst>
            <pc:docMk/>
            <pc:sldMk cId="143473363" sldId="2146846160"/>
            <ac:spMk id="4" creationId="{85F723E8-50D0-FCAD-401F-877E977466A3}"/>
          </ac:spMkLst>
        </pc:spChg>
        <pc:spChg chg="mod">
          <ac:chgData name="Leah Montner Dixon" userId="d5b2ae9e-9213-4442-b7df-4db8cbe51e5d" providerId="ADAL" clId="{636EB748-3CB7-4372-8230-A7EF1A177E4B}" dt="2023-05-18T19:58:52.130" v="403" actId="1036"/>
          <ac:spMkLst>
            <pc:docMk/>
            <pc:sldMk cId="143473363" sldId="2146846160"/>
            <ac:spMk id="6" creationId="{1311E719-1735-D4AE-C592-6712BF893F5B}"/>
          </ac:spMkLst>
        </pc:spChg>
        <pc:spChg chg="add mod">
          <ac:chgData name="Leah Montner Dixon" userId="d5b2ae9e-9213-4442-b7df-4db8cbe51e5d" providerId="ADAL" clId="{636EB748-3CB7-4372-8230-A7EF1A177E4B}" dt="2023-05-18T20:12:40.133" v="675" actId="554"/>
          <ac:spMkLst>
            <pc:docMk/>
            <pc:sldMk cId="143473363" sldId="2146846160"/>
            <ac:spMk id="7" creationId="{23102C21-4120-3E51-C2F6-13B34D4A162C}"/>
          </ac:spMkLst>
        </pc:spChg>
        <pc:spChg chg="mod">
          <ac:chgData name="Leah Montner Dixon" userId="d5b2ae9e-9213-4442-b7df-4db8cbe51e5d" providerId="ADAL" clId="{636EB748-3CB7-4372-8230-A7EF1A177E4B}" dt="2023-05-18T20:54:25.419" v="1034" actId="115"/>
          <ac:spMkLst>
            <pc:docMk/>
            <pc:sldMk cId="143473363" sldId="2146846160"/>
            <ac:spMk id="39" creationId="{BDC62C29-38BF-8E59-7CAD-B72D3FD9E341}"/>
          </ac:spMkLst>
        </pc:spChg>
        <pc:spChg chg="mod">
          <ac:chgData name="Leah Montner Dixon" userId="d5b2ae9e-9213-4442-b7df-4db8cbe51e5d" providerId="ADAL" clId="{636EB748-3CB7-4372-8230-A7EF1A177E4B}" dt="2023-05-18T20:11:31.172" v="656" actId="12788"/>
          <ac:spMkLst>
            <pc:docMk/>
            <pc:sldMk cId="143473363" sldId="2146846160"/>
            <ac:spMk id="102" creationId="{74FEB1DE-E9EA-DC46-D092-D494D417CDAA}"/>
          </ac:spMkLst>
        </pc:spChg>
        <pc:spChg chg="mod">
          <ac:chgData name="Leah Montner Dixon" userId="d5b2ae9e-9213-4442-b7df-4db8cbe51e5d" providerId="ADAL" clId="{636EB748-3CB7-4372-8230-A7EF1A177E4B}" dt="2023-05-18T20:11:31.172" v="656" actId="12788"/>
          <ac:spMkLst>
            <pc:docMk/>
            <pc:sldMk cId="143473363" sldId="2146846160"/>
            <ac:spMk id="103" creationId="{1B993189-9354-DBBB-6F84-C464CBDB9C36}"/>
          </ac:spMkLst>
        </pc:spChg>
        <pc:spChg chg="mod">
          <ac:chgData name="Leah Montner Dixon" userId="d5b2ae9e-9213-4442-b7df-4db8cbe51e5d" providerId="ADAL" clId="{636EB748-3CB7-4372-8230-A7EF1A177E4B}" dt="2023-05-18T20:11:31.172" v="656" actId="12788"/>
          <ac:spMkLst>
            <pc:docMk/>
            <pc:sldMk cId="143473363" sldId="2146846160"/>
            <ac:spMk id="104" creationId="{E5A68B0C-44DF-7D9D-8A7F-42576F24010F}"/>
          </ac:spMkLst>
        </pc:spChg>
        <pc:spChg chg="mod">
          <ac:chgData name="Leah Montner Dixon" userId="d5b2ae9e-9213-4442-b7df-4db8cbe51e5d" providerId="ADAL" clId="{636EB748-3CB7-4372-8230-A7EF1A177E4B}" dt="2023-05-18T20:12:09.783" v="666" actId="554"/>
          <ac:spMkLst>
            <pc:docMk/>
            <pc:sldMk cId="143473363" sldId="2146846160"/>
            <ac:spMk id="105" creationId="{77351B96-5B5D-79E7-99B6-9D8EB1EE98F4}"/>
          </ac:spMkLst>
        </pc:spChg>
        <pc:spChg chg="mod">
          <ac:chgData name="Leah Montner Dixon" userId="d5b2ae9e-9213-4442-b7df-4db8cbe51e5d" providerId="ADAL" clId="{636EB748-3CB7-4372-8230-A7EF1A177E4B}" dt="2023-05-18T20:11:50.169" v="661" actId="554"/>
          <ac:spMkLst>
            <pc:docMk/>
            <pc:sldMk cId="143473363" sldId="2146846160"/>
            <ac:spMk id="106" creationId="{33C334CD-772B-2B77-96C4-61CAC66E9C57}"/>
          </ac:spMkLst>
        </pc:spChg>
        <pc:spChg chg="mod">
          <ac:chgData name="Leah Montner Dixon" userId="d5b2ae9e-9213-4442-b7df-4db8cbe51e5d" providerId="ADAL" clId="{636EB748-3CB7-4372-8230-A7EF1A177E4B}" dt="2023-05-18T20:17:48.338" v="689" actId="554"/>
          <ac:spMkLst>
            <pc:docMk/>
            <pc:sldMk cId="143473363" sldId="2146846160"/>
            <ac:spMk id="107" creationId="{3849FAEB-7737-55A2-FC09-2D905EB5E04C}"/>
          </ac:spMkLst>
        </pc:spChg>
        <pc:spChg chg="mod">
          <ac:chgData name="Leah Montner Dixon" userId="d5b2ae9e-9213-4442-b7df-4db8cbe51e5d" providerId="ADAL" clId="{636EB748-3CB7-4372-8230-A7EF1A177E4B}" dt="2023-05-18T20:11:37.024" v="657" actId="554"/>
          <ac:spMkLst>
            <pc:docMk/>
            <pc:sldMk cId="143473363" sldId="2146846160"/>
            <ac:spMk id="108" creationId="{9EB7E664-5635-EA3E-6CE6-B770C39A5A2A}"/>
          </ac:spMkLst>
        </pc:spChg>
        <pc:spChg chg="mod">
          <ac:chgData name="Leah Montner Dixon" userId="d5b2ae9e-9213-4442-b7df-4db8cbe51e5d" providerId="ADAL" clId="{636EB748-3CB7-4372-8230-A7EF1A177E4B}" dt="2023-05-18T20:17:59.159" v="690" actId="554"/>
          <ac:spMkLst>
            <pc:docMk/>
            <pc:sldMk cId="143473363" sldId="2146846160"/>
            <ac:spMk id="109" creationId="{A49D4054-E49F-C42E-55D2-AB9E3EA495E8}"/>
          </ac:spMkLst>
        </pc:spChg>
        <pc:spChg chg="mod">
          <ac:chgData name="Leah Montner Dixon" userId="d5b2ae9e-9213-4442-b7df-4db8cbe51e5d" providerId="ADAL" clId="{636EB748-3CB7-4372-8230-A7EF1A177E4B}" dt="2023-05-18T20:18:05.814" v="693" actId="554"/>
          <ac:spMkLst>
            <pc:docMk/>
            <pc:sldMk cId="143473363" sldId="2146846160"/>
            <ac:spMk id="110" creationId="{9EDDDAA3-F2E3-2956-A724-9ABB951A7E1C}"/>
          </ac:spMkLst>
        </pc:spChg>
        <pc:spChg chg="mod">
          <ac:chgData name="Leah Montner Dixon" userId="d5b2ae9e-9213-4442-b7df-4db8cbe51e5d" providerId="ADAL" clId="{636EB748-3CB7-4372-8230-A7EF1A177E4B}" dt="2023-05-18T20:12:10.035" v="667" actId="12788"/>
          <ac:spMkLst>
            <pc:docMk/>
            <pc:sldMk cId="143473363" sldId="2146846160"/>
            <ac:spMk id="111" creationId="{C3B5562D-A899-3678-19D2-398A08104243}"/>
          </ac:spMkLst>
        </pc:spChg>
        <pc:spChg chg="mod">
          <ac:chgData name="Leah Montner Dixon" userId="d5b2ae9e-9213-4442-b7df-4db8cbe51e5d" providerId="ADAL" clId="{636EB748-3CB7-4372-8230-A7EF1A177E4B}" dt="2023-05-18T20:12:21.262" v="672" actId="1037"/>
          <ac:spMkLst>
            <pc:docMk/>
            <pc:sldMk cId="143473363" sldId="2146846160"/>
            <ac:spMk id="112" creationId="{21030E43-3356-4871-2C1E-74B9EDAB23DB}"/>
          </ac:spMkLst>
        </pc:spChg>
        <pc:spChg chg="mod">
          <ac:chgData name="Leah Montner Dixon" userId="d5b2ae9e-9213-4442-b7df-4db8cbe51e5d" providerId="ADAL" clId="{636EB748-3CB7-4372-8230-A7EF1A177E4B}" dt="2023-05-18T20:12:10.035" v="667" actId="12788"/>
          <ac:spMkLst>
            <pc:docMk/>
            <pc:sldMk cId="143473363" sldId="2146846160"/>
            <ac:spMk id="113" creationId="{FE80B925-283B-A0DD-ACCA-A70829C98AD7}"/>
          </ac:spMkLst>
        </pc:spChg>
        <pc:spChg chg="mod">
          <ac:chgData name="Leah Montner Dixon" userId="d5b2ae9e-9213-4442-b7df-4db8cbe51e5d" providerId="ADAL" clId="{636EB748-3CB7-4372-8230-A7EF1A177E4B}" dt="2023-05-18T20:12:10.035" v="667" actId="12788"/>
          <ac:spMkLst>
            <pc:docMk/>
            <pc:sldMk cId="143473363" sldId="2146846160"/>
            <ac:spMk id="114" creationId="{F48E2EA2-C16E-BD36-0BDA-69BFA44E1A22}"/>
          </ac:spMkLst>
        </pc:spChg>
        <pc:spChg chg="mod">
          <ac:chgData name="Leah Montner Dixon" userId="d5b2ae9e-9213-4442-b7df-4db8cbe51e5d" providerId="ADAL" clId="{636EB748-3CB7-4372-8230-A7EF1A177E4B}" dt="2023-05-18T20:54:54.534" v="1044" actId="20577"/>
          <ac:spMkLst>
            <pc:docMk/>
            <pc:sldMk cId="143473363" sldId="2146846160"/>
            <ac:spMk id="115" creationId="{DDE71A75-8B9A-53E5-50CE-93E02C4CB7D6}"/>
          </ac:spMkLst>
        </pc:spChg>
        <pc:spChg chg="mod">
          <ac:chgData name="Leah Montner Dixon" userId="d5b2ae9e-9213-4442-b7df-4db8cbe51e5d" providerId="ADAL" clId="{636EB748-3CB7-4372-8230-A7EF1A177E4B}" dt="2023-05-18T20:12:10.035" v="667" actId="12788"/>
          <ac:spMkLst>
            <pc:docMk/>
            <pc:sldMk cId="143473363" sldId="2146846160"/>
            <ac:spMk id="116" creationId="{781F6489-9EB1-DF26-9E8A-4FE575A40276}"/>
          </ac:spMkLst>
        </pc:spChg>
        <pc:spChg chg="mod">
          <ac:chgData name="Leah Montner Dixon" userId="d5b2ae9e-9213-4442-b7df-4db8cbe51e5d" providerId="ADAL" clId="{636EB748-3CB7-4372-8230-A7EF1A177E4B}" dt="2023-05-18T20:17:48.338" v="689" actId="554"/>
          <ac:spMkLst>
            <pc:docMk/>
            <pc:sldMk cId="143473363" sldId="2146846160"/>
            <ac:spMk id="117" creationId="{EDDC5AD0-E5E0-5998-1855-29A99AC5FCC4}"/>
          </ac:spMkLst>
        </pc:spChg>
        <pc:spChg chg="mod">
          <ac:chgData name="Leah Montner Dixon" userId="d5b2ae9e-9213-4442-b7df-4db8cbe51e5d" providerId="ADAL" clId="{636EB748-3CB7-4372-8230-A7EF1A177E4B}" dt="2023-05-18T20:17:59.159" v="690" actId="554"/>
          <ac:spMkLst>
            <pc:docMk/>
            <pc:sldMk cId="143473363" sldId="2146846160"/>
            <ac:spMk id="118" creationId="{64F68825-29CD-2F35-E1BD-A9B7EE1318D2}"/>
          </ac:spMkLst>
        </pc:spChg>
        <pc:spChg chg="mod">
          <ac:chgData name="Leah Montner Dixon" userId="d5b2ae9e-9213-4442-b7df-4db8cbe51e5d" providerId="ADAL" clId="{636EB748-3CB7-4372-8230-A7EF1A177E4B}" dt="2023-05-18T20:18:05.814" v="693" actId="554"/>
          <ac:spMkLst>
            <pc:docMk/>
            <pc:sldMk cId="143473363" sldId="2146846160"/>
            <ac:spMk id="119" creationId="{13740A86-0315-37E1-244A-7F3050A3EC59}"/>
          </ac:spMkLst>
        </pc:spChg>
        <pc:spChg chg="mod">
          <ac:chgData name="Leah Montner Dixon" userId="d5b2ae9e-9213-4442-b7df-4db8cbe51e5d" providerId="ADAL" clId="{636EB748-3CB7-4372-8230-A7EF1A177E4B}" dt="2023-05-18T20:12:29.352" v="673" actId="12788"/>
          <ac:spMkLst>
            <pc:docMk/>
            <pc:sldMk cId="143473363" sldId="2146846160"/>
            <ac:spMk id="120" creationId="{C3B91B6F-6594-837A-3DB2-ADC4F3356750}"/>
          </ac:spMkLst>
        </pc:spChg>
        <pc:spChg chg="mod">
          <ac:chgData name="Leah Montner Dixon" userId="d5b2ae9e-9213-4442-b7df-4db8cbe51e5d" providerId="ADAL" clId="{636EB748-3CB7-4372-8230-A7EF1A177E4B}" dt="2023-05-18T20:12:29.352" v="673" actId="12788"/>
          <ac:spMkLst>
            <pc:docMk/>
            <pc:sldMk cId="143473363" sldId="2146846160"/>
            <ac:spMk id="121" creationId="{4C7EE9E5-3631-2C90-5159-6F7A4DE96AD3}"/>
          </ac:spMkLst>
        </pc:spChg>
        <pc:spChg chg="mod">
          <ac:chgData name="Leah Montner Dixon" userId="d5b2ae9e-9213-4442-b7df-4db8cbe51e5d" providerId="ADAL" clId="{636EB748-3CB7-4372-8230-A7EF1A177E4B}" dt="2023-05-18T20:12:29.352" v="673" actId="12788"/>
          <ac:spMkLst>
            <pc:docMk/>
            <pc:sldMk cId="143473363" sldId="2146846160"/>
            <ac:spMk id="122" creationId="{E35B4520-FA4C-DC92-634E-2D3EE5904411}"/>
          </ac:spMkLst>
        </pc:spChg>
        <pc:spChg chg="mod">
          <ac:chgData name="Leah Montner Dixon" userId="d5b2ae9e-9213-4442-b7df-4db8cbe51e5d" providerId="ADAL" clId="{636EB748-3CB7-4372-8230-A7EF1A177E4B}" dt="2023-05-18T20:12:29.352" v="673" actId="12788"/>
          <ac:spMkLst>
            <pc:docMk/>
            <pc:sldMk cId="143473363" sldId="2146846160"/>
            <ac:spMk id="123" creationId="{E5C16E11-9A9B-81D6-613B-889599211FBD}"/>
          </ac:spMkLst>
        </pc:spChg>
        <pc:spChg chg="mod">
          <ac:chgData name="Leah Montner Dixon" userId="d5b2ae9e-9213-4442-b7df-4db8cbe51e5d" providerId="ADAL" clId="{636EB748-3CB7-4372-8230-A7EF1A177E4B}" dt="2023-05-18T20:11:50.169" v="661" actId="554"/>
          <ac:spMkLst>
            <pc:docMk/>
            <pc:sldMk cId="143473363" sldId="2146846160"/>
            <ac:spMk id="124" creationId="{D9D4F8EE-99D9-F3E0-DC05-D12B86D1BEA4}"/>
          </ac:spMkLst>
        </pc:spChg>
        <pc:spChg chg="mod">
          <ac:chgData name="Leah Montner Dixon" userId="d5b2ae9e-9213-4442-b7df-4db8cbe51e5d" providerId="ADAL" clId="{636EB748-3CB7-4372-8230-A7EF1A177E4B}" dt="2023-05-18T20:17:48.338" v="689" actId="554"/>
          <ac:spMkLst>
            <pc:docMk/>
            <pc:sldMk cId="143473363" sldId="2146846160"/>
            <ac:spMk id="125" creationId="{67ABF208-728C-0ACD-CE5E-6B6D1D81CA30}"/>
          </ac:spMkLst>
        </pc:spChg>
        <pc:spChg chg="mod">
          <ac:chgData name="Leah Montner Dixon" userId="d5b2ae9e-9213-4442-b7df-4db8cbe51e5d" providerId="ADAL" clId="{636EB748-3CB7-4372-8230-A7EF1A177E4B}" dt="2023-05-18T20:17:59.159" v="690" actId="554"/>
          <ac:spMkLst>
            <pc:docMk/>
            <pc:sldMk cId="143473363" sldId="2146846160"/>
            <ac:spMk id="126" creationId="{B9670B76-6451-4B21-C762-F40A2027DD14}"/>
          </ac:spMkLst>
        </pc:spChg>
        <pc:spChg chg="mod">
          <ac:chgData name="Leah Montner Dixon" userId="d5b2ae9e-9213-4442-b7df-4db8cbe51e5d" providerId="ADAL" clId="{636EB748-3CB7-4372-8230-A7EF1A177E4B}" dt="2023-05-18T20:18:05.814" v="693" actId="554"/>
          <ac:spMkLst>
            <pc:docMk/>
            <pc:sldMk cId="143473363" sldId="2146846160"/>
            <ac:spMk id="127" creationId="{8266A293-F8D1-BF77-91A1-6EBE0D476C6B}"/>
          </ac:spMkLst>
        </pc:spChg>
        <pc:spChg chg="mod">
          <ac:chgData name="Leah Montner Dixon" userId="d5b2ae9e-9213-4442-b7df-4db8cbe51e5d" providerId="ADAL" clId="{636EB748-3CB7-4372-8230-A7EF1A177E4B}" dt="2023-05-18T20:12:33.617" v="674" actId="12788"/>
          <ac:spMkLst>
            <pc:docMk/>
            <pc:sldMk cId="143473363" sldId="2146846160"/>
            <ac:spMk id="128" creationId="{9EA7DA96-11BF-5749-24FC-EC4486988010}"/>
          </ac:spMkLst>
        </pc:spChg>
        <pc:spChg chg="mod">
          <ac:chgData name="Leah Montner Dixon" userId="d5b2ae9e-9213-4442-b7df-4db8cbe51e5d" providerId="ADAL" clId="{636EB748-3CB7-4372-8230-A7EF1A177E4B}" dt="2023-05-18T20:12:33.617" v="674" actId="12788"/>
          <ac:spMkLst>
            <pc:docMk/>
            <pc:sldMk cId="143473363" sldId="2146846160"/>
            <ac:spMk id="129" creationId="{5A735D26-FE67-7E7A-17C5-3E1C9A4A7B1F}"/>
          </ac:spMkLst>
        </pc:spChg>
        <pc:spChg chg="mod">
          <ac:chgData name="Leah Montner Dixon" userId="d5b2ae9e-9213-4442-b7df-4db8cbe51e5d" providerId="ADAL" clId="{636EB748-3CB7-4372-8230-A7EF1A177E4B}" dt="2023-05-18T20:12:33.617" v="674" actId="12788"/>
          <ac:spMkLst>
            <pc:docMk/>
            <pc:sldMk cId="143473363" sldId="2146846160"/>
            <ac:spMk id="130" creationId="{7BBD6320-ED45-FEED-6CC8-2A92A41B6185}"/>
          </ac:spMkLst>
        </pc:spChg>
        <pc:spChg chg="mod">
          <ac:chgData name="Leah Montner Dixon" userId="d5b2ae9e-9213-4442-b7df-4db8cbe51e5d" providerId="ADAL" clId="{636EB748-3CB7-4372-8230-A7EF1A177E4B}" dt="2023-05-18T20:26:36.166" v="822" actId="20577"/>
          <ac:spMkLst>
            <pc:docMk/>
            <pc:sldMk cId="143473363" sldId="2146846160"/>
            <ac:spMk id="131" creationId="{8A4D054D-BE49-D71D-48D7-1CAEA26F6F6A}"/>
          </ac:spMkLst>
        </pc:spChg>
        <pc:spChg chg="mod">
          <ac:chgData name="Leah Montner Dixon" userId="d5b2ae9e-9213-4442-b7df-4db8cbe51e5d" providerId="ADAL" clId="{636EB748-3CB7-4372-8230-A7EF1A177E4B}" dt="2023-05-18T20:12:33.617" v="674" actId="12788"/>
          <ac:spMkLst>
            <pc:docMk/>
            <pc:sldMk cId="143473363" sldId="2146846160"/>
            <ac:spMk id="132" creationId="{872C27B0-B117-F17D-A05A-43647A5AD37F}"/>
          </ac:spMkLst>
        </pc:spChg>
        <pc:spChg chg="mod">
          <ac:chgData name="Leah Montner Dixon" userId="d5b2ae9e-9213-4442-b7df-4db8cbe51e5d" providerId="ADAL" clId="{636EB748-3CB7-4372-8230-A7EF1A177E4B}" dt="2023-05-18T20:17:48.338" v="689" actId="554"/>
          <ac:spMkLst>
            <pc:docMk/>
            <pc:sldMk cId="143473363" sldId="2146846160"/>
            <ac:spMk id="133" creationId="{56D5DABC-80AA-A993-3B6A-3F44ED876EA6}"/>
          </ac:spMkLst>
        </pc:spChg>
        <pc:spChg chg="mod">
          <ac:chgData name="Leah Montner Dixon" userId="d5b2ae9e-9213-4442-b7df-4db8cbe51e5d" providerId="ADAL" clId="{636EB748-3CB7-4372-8230-A7EF1A177E4B}" dt="2023-05-18T20:17:59.159" v="690" actId="554"/>
          <ac:spMkLst>
            <pc:docMk/>
            <pc:sldMk cId="143473363" sldId="2146846160"/>
            <ac:spMk id="134" creationId="{3C9741BB-D246-8048-065B-7DBF95633E53}"/>
          </ac:spMkLst>
        </pc:spChg>
        <pc:spChg chg="mod">
          <ac:chgData name="Leah Montner Dixon" userId="d5b2ae9e-9213-4442-b7df-4db8cbe51e5d" providerId="ADAL" clId="{636EB748-3CB7-4372-8230-A7EF1A177E4B}" dt="2023-05-18T20:18:05.814" v="693" actId="554"/>
          <ac:spMkLst>
            <pc:docMk/>
            <pc:sldMk cId="143473363" sldId="2146846160"/>
            <ac:spMk id="135" creationId="{AD1D7EA0-E992-3706-83D4-2717938A6BE1}"/>
          </ac:spMkLst>
        </pc:spChg>
        <pc:spChg chg="mod">
          <ac:chgData name="Leah Montner Dixon" userId="d5b2ae9e-9213-4442-b7df-4db8cbe51e5d" providerId="ADAL" clId="{636EB748-3CB7-4372-8230-A7EF1A177E4B}" dt="2023-05-18T20:11:31.172" v="656" actId="12788"/>
          <ac:spMkLst>
            <pc:docMk/>
            <pc:sldMk cId="143473363" sldId="2146846160"/>
            <ac:spMk id="136" creationId="{D0217459-7CBC-8E89-C3BC-B9FAF65579C5}"/>
          </ac:spMkLst>
        </pc:spChg>
        <pc:spChg chg="mod">
          <ac:chgData name="Leah Montner Dixon" userId="d5b2ae9e-9213-4442-b7df-4db8cbe51e5d" providerId="ADAL" clId="{636EB748-3CB7-4372-8230-A7EF1A177E4B}" dt="2023-05-18T20:11:31.172" v="656" actId="12788"/>
          <ac:spMkLst>
            <pc:docMk/>
            <pc:sldMk cId="143473363" sldId="2146846160"/>
            <ac:spMk id="137" creationId="{8B387E49-3245-A737-296B-E0647FF9A84D}"/>
          </ac:spMkLst>
        </pc:spChg>
        <pc:spChg chg="mod">
          <ac:chgData name="Leah Montner Dixon" userId="d5b2ae9e-9213-4442-b7df-4db8cbe51e5d" providerId="ADAL" clId="{636EB748-3CB7-4372-8230-A7EF1A177E4B}" dt="2023-05-18T20:12:10.035" v="667" actId="12788"/>
          <ac:spMkLst>
            <pc:docMk/>
            <pc:sldMk cId="143473363" sldId="2146846160"/>
            <ac:spMk id="138" creationId="{61252C16-148C-39A8-A108-700E5404559A}"/>
          </ac:spMkLst>
        </pc:spChg>
        <pc:spChg chg="mod">
          <ac:chgData name="Leah Montner Dixon" userId="d5b2ae9e-9213-4442-b7df-4db8cbe51e5d" providerId="ADAL" clId="{636EB748-3CB7-4372-8230-A7EF1A177E4B}" dt="2023-05-18T20:12:10.035" v="667" actId="12788"/>
          <ac:spMkLst>
            <pc:docMk/>
            <pc:sldMk cId="143473363" sldId="2146846160"/>
            <ac:spMk id="139" creationId="{15AE0644-7479-C4B9-4F6A-AD4887FA44EE}"/>
          </ac:spMkLst>
        </pc:spChg>
        <pc:spChg chg="mod">
          <ac:chgData name="Leah Montner Dixon" userId="d5b2ae9e-9213-4442-b7df-4db8cbe51e5d" providerId="ADAL" clId="{636EB748-3CB7-4372-8230-A7EF1A177E4B}" dt="2023-05-18T20:12:29.352" v="673" actId="12788"/>
          <ac:spMkLst>
            <pc:docMk/>
            <pc:sldMk cId="143473363" sldId="2146846160"/>
            <ac:spMk id="140" creationId="{9EEB3C45-9276-29AF-06D7-59E8E024681E}"/>
          </ac:spMkLst>
        </pc:spChg>
        <pc:spChg chg="mod">
          <ac:chgData name="Leah Montner Dixon" userId="d5b2ae9e-9213-4442-b7df-4db8cbe51e5d" providerId="ADAL" clId="{636EB748-3CB7-4372-8230-A7EF1A177E4B}" dt="2023-05-18T20:12:29.352" v="673" actId="12788"/>
          <ac:spMkLst>
            <pc:docMk/>
            <pc:sldMk cId="143473363" sldId="2146846160"/>
            <ac:spMk id="141" creationId="{3EE9AAC5-3CEC-2402-91D2-208AF7245289}"/>
          </ac:spMkLst>
        </pc:spChg>
        <pc:spChg chg="mod">
          <ac:chgData name="Leah Montner Dixon" userId="d5b2ae9e-9213-4442-b7df-4db8cbe51e5d" providerId="ADAL" clId="{636EB748-3CB7-4372-8230-A7EF1A177E4B}" dt="2023-05-18T20:12:33.617" v="674" actId="12788"/>
          <ac:spMkLst>
            <pc:docMk/>
            <pc:sldMk cId="143473363" sldId="2146846160"/>
            <ac:spMk id="142" creationId="{5A355DB7-0B4E-C35A-86E8-94FF7D54B406}"/>
          </ac:spMkLst>
        </pc:spChg>
        <pc:spChg chg="mod">
          <ac:chgData name="Leah Montner Dixon" userId="d5b2ae9e-9213-4442-b7df-4db8cbe51e5d" providerId="ADAL" clId="{636EB748-3CB7-4372-8230-A7EF1A177E4B}" dt="2023-05-18T20:12:33.617" v="674" actId="12788"/>
          <ac:spMkLst>
            <pc:docMk/>
            <pc:sldMk cId="143473363" sldId="2146846160"/>
            <ac:spMk id="143" creationId="{39287994-3EF3-4B77-0666-A459A3EED65B}"/>
          </ac:spMkLst>
        </pc:spChg>
        <pc:spChg chg="mod">
          <ac:chgData name="Leah Montner Dixon" userId="d5b2ae9e-9213-4442-b7df-4db8cbe51e5d" providerId="ADAL" clId="{636EB748-3CB7-4372-8230-A7EF1A177E4B}" dt="2023-05-18T20:12:29.352" v="673" actId="12788"/>
          <ac:spMkLst>
            <pc:docMk/>
            <pc:sldMk cId="143473363" sldId="2146846160"/>
            <ac:spMk id="145" creationId="{B11C8D6F-6A17-E257-B5C5-2AE2CB2E32D3}"/>
          </ac:spMkLst>
        </pc:spChg>
        <pc:spChg chg="mod">
          <ac:chgData name="Leah Montner Dixon" userId="d5b2ae9e-9213-4442-b7df-4db8cbe51e5d" providerId="ADAL" clId="{636EB748-3CB7-4372-8230-A7EF1A177E4B}" dt="2023-05-18T20:12:33.617" v="674" actId="12788"/>
          <ac:spMkLst>
            <pc:docMk/>
            <pc:sldMk cId="143473363" sldId="2146846160"/>
            <ac:spMk id="146" creationId="{5CFB1B27-F078-F2CC-4B7C-529B09B8D901}"/>
          </ac:spMkLst>
        </pc:spChg>
        <pc:graphicFrameChg chg="del">
          <ac:chgData name="Leah Montner Dixon" userId="d5b2ae9e-9213-4442-b7df-4db8cbe51e5d" providerId="ADAL" clId="{636EB748-3CB7-4372-8230-A7EF1A177E4B}" dt="2023-05-18T19:58:26.735" v="385" actId="478"/>
          <ac:graphicFrameMkLst>
            <pc:docMk/>
            <pc:sldMk cId="143473363" sldId="2146846160"/>
            <ac:graphicFrameMk id="147" creationId="{63B6E634-BCC2-3FAA-6725-EE9A1A959625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636EB748-3CB7-4372-8230-A7EF1A177E4B}" dt="2023-05-18T20:54:40.166" v="1035"/>
              <pc2:cmMkLst xmlns:pc2="http://schemas.microsoft.com/office/powerpoint/2019/9/main/command">
                <pc:docMk/>
                <pc:sldMk cId="143473363" sldId="2146846160"/>
                <pc2:cmMk id="{A38F9D15-0C47-4FE0-809E-1E5101DB1933}"/>
              </pc2:cmMkLst>
              <pc226:cmRplyChg chg="add">
                <pc226:chgData name="Leah Montner Dixon" userId="d5b2ae9e-9213-4442-b7df-4db8cbe51e5d" providerId="ADAL" clId="{636EB748-3CB7-4372-8230-A7EF1A177E4B}" dt="2023-05-18T20:54:40.166" v="1035"/>
                <pc2:cmRplyMkLst xmlns:pc2="http://schemas.microsoft.com/office/powerpoint/2019/9/main/command">
                  <pc:docMk/>
                  <pc:sldMk cId="143473363" sldId="2146846160"/>
                  <pc2:cmMk id="{A38F9D15-0C47-4FE0-809E-1E5101DB1933}"/>
                  <pc2:cmRplyMk id="{550D10B7-51E0-48A5-8E9B-7459110B94EA}"/>
                </pc2:cmRplyMkLst>
              </pc226:cmRplyChg>
            </pc226:cmChg>
            <pc226:cmChg xmlns:pc226="http://schemas.microsoft.com/office/powerpoint/2022/06/main/command" chg="">
              <pc226:chgData name="Leah Montner Dixon" userId="d5b2ae9e-9213-4442-b7df-4db8cbe51e5d" providerId="ADAL" clId="{636EB748-3CB7-4372-8230-A7EF1A177E4B}" dt="2023-05-18T20:56:12.844" v="1045"/>
              <pc2:cmMkLst xmlns:pc2="http://schemas.microsoft.com/office/powerpoint/2019/9/main/command">
                <pc:docMk/>
                <pc:sldMk cId="143473363" sldId="2146846160"/>
                <pc2:cmMk id="{0FC3DD42-DD0D-45FD-9849-91FDD555A346}"/>
              </pc2:cmMkLst>
              <pc226:cmRplyChg chg="add mod">
                <pc226:chgData name="Leah Montner Dixon" userId="d5b2ae9e-9213-4442-b7df-4db8cbe51e5d" providerId="ADAL" clId="{636EB748-3CB7-4372-8230-A7EF1A177E4B}" dt="2023-05-18T20:56:12.844" v="1045"/>
                <pc2:cmRplyMkLst xmlns:pc2="http://schemas.microsoft.com/office/powerpoint/2019/9/main/command">
                  <pc:docMk/>
                  <pc:sldMk cId="143473363" sldId="2146846160"/>
                  <pc2:cmMk id="{0FC3DD42-DD0D-45FD-9849-91FDD555A346}"/>
                  <pc2:cmRplyMk id="{ABC310D6-9734-4593-986F-D21328EC6B9B}"/>
                </pc2:cmRplyMkLst>
              </pc226:cmRplyChg>
            </pc226:cmChg>
          </p:ext>
        </pc:extLst>
      </pc:sldChg>
      <pc:sldChg chg="modSp mod">
        <pc:chgData name="Leah Montner Dixon" userId="d5b2ae9e-9213-4442-b7df-4db8cbe51e5d" providerId="ADAL" clId="{636EB748-3CB7-4372-8230-A7EF1A177E4B}" dt="2023-05-18T20:23:29.397" v="757" actId="20577"/>
        <pc:sldMkLst>
          <pc:docMk/>
          <pc:sldMk cId="4244233133" sldId="2146846163"/>
        </pc:sldMkLst>
        <pc:spChg chg="mod">
          <ac:chgData name="Leah Montner Dixon" userId="d5b2ae9e-9213-4442-b7df-4db8cbe51e5d" providerId="ADAL" clId="{636EB748-3CB7-4372-8230-A7EF1A177E4B}" dt="2023-05-18T20:23:29.397" v="757" actId="20577"/>
          <ac:spMkLst>
            <pc:docMk/>
            <pc:sldMk cId="4244233133" sldId="2146846163"/>
            <ac:spMk id="13" creationId="{13E70B2E-3BF1-C825-0552-88EA79C2D828}"/>
          </ac:spMkLst>
        </pc:spChg>
        <pc:spChg chg="mod">
          <ac:chgData name="Leah Montner Dixon" userId="d5b2ae9e-9213-4442-b7df-4db8cbe51e5d" providerId="ADAL" clId="{636EB748-3CB7-4372-8230-A7EF1A177E4B}" dt="2023-05-18T20:23:19.051" v="756" actId="20577"/>
          <ac:spMkLst>
            <pc:docMk/>
            <pc:sldMk cId="4244233133" sldId="2146846163"/>
            <ac:spMk id="27" creationId="{DAFCC308-1FE9-BF94-BB1D-83096821C871}"/>
          </ac:spMkLst>
        </pc:spChg>
      </pc:sldChg>
      <pc:sldChg chg="modSp mod">
        <pc:chgData name="Leah Montner Dixon" userId="d5b2ae9e-9213-4442-b7df-4db8cbe51e5d" providerId="ADAL" clId="{636EB748-3CB7-4372-8230-A7EF1A177E4B}" dt="2023-05-18T20:28:16.829" v="833" actId="14100"/>
        <pc:sldMkLst>
          <pc:docMk/>
          <pc:sldMk cId="1237035330" sldId="2146846167"/>
        </pc:sldMkLst>
        <pc:spChg chg="mod">
          <ac:chgData name="Leah Montner Dixon" userId="d5b2ae9e-9213-4442-b7df-4db8cbe51e5d" providerId="ADAL" clId="{636EB748-3CB7-4372-8230-A7EF1A177E4B}" dt="2023-05-18T20:28:16.829" v="833" actId="14100"/>
          <ac:spMkLst>
            <pc:docMk/>
            <pc:sldMk cId="1237035330" sldId="2146846167"/>
            <ac:spMk id="100" creationId="{AE802703-14AB-7BA0-58F1-95E99ADBB3F0}"/>
          </ac:spMkLst>
        </pc:spChg>
      </pc:sldChg>
      <pc:sldChg chg="modSp mod delCm">
        <pc:chgData name="Leah Montner Dixon" userId="d5b2ae9e-9213-4442-b7df-4db8cbe51e5d" providerId="ADAL" clId="{636EB748-3CB7-4372-8230-A7EF1A177E4B}" dt="2023-05-18T20:51:17.485" v="1027"/>
        <pc:sldMkLst>
          <pc:docMk/>
          <pc:sldMk cId="2301172537" sldId="2146846168"/>
        </pc:sldMkLst>
        <pc:spChg chg="mod">
          <ac:chgData name="Leah Montner Dixon" userId="d5b2ae9e-9213-4442-b7df-4db8cbe51e5d" providerId="ADAL" clId="{636EB748-3CB7-4372-8230-A7EF1A177E4B}" dt="2023-05-18T20:23:57.060" v="771" actId="20577"/>
          <ac:spMkLst>
            <pc:docMk/>
            <pc:sldMk cId="2301172537" sldId="2146846168"/>
            <ac:spMk id="6" creationId="{1311E719-1735-D4AE-C592-6712BF893F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636EB748-3CB7-4372-8230-A7EF1A177E4B}" dt="2023-05-18T20:51:17.485" v="1027"/>
              <pc2:cmMkLst xmlns:pc2="http://schemas.microsoft.com/office/powerpoint/2019/9/main/command">
                <pc:docMk/>
                <pc:sldMk cId="2301172537" sldId="2146846168"/>
                <pc2:cmMk id="{1A8F9CC6-F19F-43B8-9051-03637D8BE186}"/>
              </pc2:cmMkLst>
            </pc226:cmChg>
          </p:ext>
        </pc:extLst>
      </pc:sldChg>
      <pc:sldChg chg="modSp mod">
        <pc:chgData name="Leah Montner Dixon" userId="d5b2ae9e-9213-4442-b7df-4db8cbe51e5d" providerId="ADAL" clId="{636EB748-3CB7-4372-8230-A7EF1A177E4B}" dt="2023-05-18T20:39:19.154" v="886" actId="20577"/>
        <pc:sldMkLst>
          <pc:docMk/>
          <pc:sldMk cId="3266202498" sldId="2146846170"/>
        </pc:sldMkLst>
        <pc:spChg chg="mod">
          <ac:chgData name="Leah Montner Dixon" userId="d5b2ae9e-9213-4442-b7df-4db8cbe51e5d" providerId="ADAL" clId="{636EB748-3CB7-4372-8230-A7EF1A177E4B}" dt="2023-05-18T20:39:19.154" v="886" actId="20577"/>
          <ac:spMkLst>
            <pc:docMk/>
            <pc:sldMk cId="3266202498" sldId="2146846170"/>
            <ac:spMk id="9" creationId="{8397883C-1981-FBB4-742D-EA1270E1E795}"/>
          </ac:spMkLst>
        </pc:spChg>
      </pc:sldChg>
      <pc:sldChg chg="modSp mod">
        <pc:chgData name="Leah Montner Dixon" userId="d5b2ae9e-9213-4442-b7df-4db8cbe51e5d" providerId="ADAL" clId="{636EB748-3CB7-4372-8230-A7EF1A177E4B}" dt="2023-05-18T20:39:29.235" v="888" actId="20577"/>
        <pc:sldMkLst>
          <pc:docMk/>
          <pc:sldMk cId="1444954167" sldId="2146846175"/>
        </pc:sldMkLst>
        <pc:spChg chg="mod">
          <ac:chgData name="Leah Montner Dixon" userId="d5b2ae9e-9213-4442-b7df-4db8cbe51e5d" providerId="ADAL" clId="{636EB748-3CB7-4372-8230-A7EF1A177E4B}" dt="2023-05-18T20:39:29.235" v="888" actId="20577"/>
          <ac:spMkLst>
            <pc:docMk/>
            <pc:sldMk cId="1444954167" sldId="2146846175"/>
            <ac:spMk id="9" creationId="{8397883C-1981-FBB4-742D-EA1270E1E795}"/>
          </ac:spMkLst>
        </pc:spChg>
      </pc:sldChg>
      <pc:sldChg chg="modSp mod">
        <pc:chgData name="Leah Montner Dixon" userId="d5b2ae9e-9213-4442-b7df-4db8cbe51e5d" providerId="ADAL" clId="{636EB748-3CB7-4372-8230-A7EF1A177E4B}" dt="2023-05-18T20:39:46.088" v="890" actId="20577"/>
        <pc:sldMkLst>
          <pc:docMk/>
          <pc:sldMk cId="3196647695" sldId="2146846176"/>
        </pc:sldMkLst>
        <pc:spChg chg="mod">
          <ac:chgData name="Leah Montner Dixon" userId="d5b2ae9e-9213-4442-b7df-4db8cbe51e5d" providerId="ADAL" clId="{636EB748-3CB7-4372-8230-A7EF1A177E4B}" dt="2023-05-18T20:39:46.088" v="890" actId="20577"/>
          <ac:spMkLst>
            <pc:docMk/>
            <pc:sldMk cId="3196647695" sldId="2146846176"/>
            <ac:spMk id="9" creationId="{8397883C-1981-FBB4-742D-EA1270E1E795}"/>
          </ac:spMkLst>
        </pc:spChg>
      </pc:sldChg>
      <pc:sldChg chg="modSp mod">
        <pc:chgData name="Leah Montner Dixon" userId="d5b2ae9e-9213-4442-b7df-4db8cbe51e5d" providerId="ADAL" clId="{636EB748-3CB7-4372-8230-A7EF1A177E4B}" dt="2023-05-18T20:39:56.526" v="892" actId="20577"/>
        <pc:sldMkLst>
          <pc:docMk/>
          <pc:sldMk cId="492892522" sldId="2146846177"/>
        </pc:sldMkLst>
        <pc:spChg chg="mod">
          <ac:chgData name="Leah Montner Dixon" userId="d5b2ae9e-9213-4442-b7df-4db8cbe51e5d" providerId="ADAL" clId="{636EB748-3CB7-4372-8230-A7EF1A177E4B}" dt="2023-05-18T20:39:56.526" v="892" actId="20577"/>
          <ac:spMkLst>
            <pc:docMk/>
            <pc:sldMk cId="492892522" sldId="2146846177"/>
            <ac:spMk id="9" creationId="{8397883C-1981-FBB4-742D-EA1270E1E795}"/>
          </ac:spMkLst>
        </pc:spChg>
      </pc:sldChg>
      <pc:sldChg chg="modSp mod">
        <pc:chgData name="Leah Montner Dixon" userId="d5b2ae9e-9213-4442-b7df-4db8cbe51e5d" providerId="ADAL" clId="{636EB748-3CB7-4372-8230-A7EF1A177E4B}" dt="2023-05-18T20:40:04.527" v="894" actId="20577"/>
        <pc:sldMkLst>
          <pc:docMk/>
          <pc:sldMk cId="3496595939" sldId="2146846178"/>
        </pc:sldMkLst>
        <pc:spChg chg="mod">
          <ac:chgData name="Leah Montner Dixon" userId="d5b2ae9e-9213-4442-b7df-4db8cbe51e5d" providerId="ADAL" clId="{636EB748-3CB7-4372-8230-A7EF1A177E4B}" dt="2023-05-18T20:40:04.527" v="894" actId="20577"/>
          <ac:spMkLst>
            <pc:docMk/>
            <pc:sldMk cId="3496595939" sldId="2146846178"/>
            <ac:spMk id="9" creationId="{8397883C-1981-FBB4-742D-EA1270E1E795}"/>
          </ac:spMkLst>
        </pc:spChg>
      </pc:sldChg>
      <pc:sldChg chg="modSp mod">
        <pc:chgData name="Leah Montner Dixon" userId="d5b2ae9e-9213-4442-b7df-4db8cbe51e5d" providerId="ADAL" clId="{636EB748-3CB7-4372-8230-A7EF1A177E4B}" dt="2023-05-18T20:24:55.899" v="776" actId="403"/>
        <pc:sldMkLst>
          <pc:docMk/>
          <pc:sldMk cId="4165244015" sldId="2146846181"/>
        </pc:sldMkLst>
        <pc:spChg chg="mod">
          <ac:chgData name="Leah Montner Dixon" userId="d5b2ae9e-9213-4442-b7df-4db8cbe51e5d" providerId="ADAL" clId="{636EB748-3CB7-4372-8230-A7EF1A177E4B}" dt="2023-05-18T20:24:55.899" v="776" actId="403"/>
          <ac:spMkLst>
            <pc:docMk/>
            <pc:sldMk cId="4165244015" sldId="2146846181"/>
            <ac:spMk id="3" creationId="{1AE78A7D-3D02-81FB-8FF2-2E30D3002D50}"/>
          </ac:spMkLst>
        </pc:spChg>
      </pc:sldChg>
      <pc:sldChg chg="modSp mod delCm">
        <pc:chgData name="Leah Montner Dixon" userId="d5b2ae9e-9213-4442-b7df-4db8cbe51e5d" providerId="ADAL" clId="{636EB748-3CB7-4372-8230-A7EF1A177E4B}" dt="2023-05-18T20:53:12.224" v="1032"/>
        <pc:sldMkLst>
          <pc:docMk/>
          <pc:sldMk cId="2012819187" sldId="2146846182"/>
        </pc:sldMkLst>
        <pc:spChg chg="mod">
          <ac:chgData name="Leah Montner Dixon" userId="d5b2ae9e-9213-4442-b7df-4db8cbe51e5d" providerId="ADAL" clId="{636EB748-3CB7-4372-8230-A7EF1A177E4B}" dt="2023-05-18T20:25:02.395" v="777" actId="403"/>
          <ac:spMkLst>
            <pc:docMk/>
            <pc:sldMk cId="2012819187" sldId="2146846182"/>
            <ac:spMk id="2" creationId="{9D3F0382-A54C-27D4-D94C-14D99D04F2EF}"/>
          </ac:spMkLst>
        </pc:spChg>
        <pc:spChg chg="mod">
          <ac:chgData name="Leah Montner Dixon" userId="d5b2ae9e-9213-4442-b7df-4db8cbe51e5d" providerId="ADAL" clId="{636EB748-3CB7-4372-8230-A7EF1A177E4B}" dt="2023-05-18T20:14:31.384" v="678" actId="20577"/>
          <ac:spMkLst>
            <pc:docMk/>
            <pc:sldMk cId="2012819187" sldId="2146846182"/>
            <ac:spMk id="13" creationId="{350429F7-DE96-A53F-8587-0E90FD33023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636EB748-3CB7-4372-8230-A7EF1A177E4B}" dt="2023-05-18T20:53:12.224" v="1032"/>
              <pc2:cmMkLst xmlns:pc2="http://schemas.microsoft.com/office/powerpoint/2019/9/main/command">
                <pc:docMk/>
                <pc:sldMk cId="2012819187" sldId="2146846182"/>
                <pc2:cmMk id="{C7A3B55D-3CB0-4051-9E3B-272C7FCD01A8}"/>
              </pc2:cmMkLst>
            </pc226:cmChg>
          </p:ext>
        </pc:extLst>
      </pc:sldChg>
      <pc:sldChg chg="modSp mod">
        <pc:chgData name="Leah Montner Dixon" userId="d5b2ae9e-9213-4442-b7df-4db8cbe51e5d" providerId="ADAL" clId="{636EB748-3CB7-4372-8230-A7EF1A177E4B}" dt="2023-05-18T20:26:04.248" v="819" actId="20577"/>
        <pc:sldMkLst>
          <pc:docMk/>
          <pc:sldMk cId="2471482411" sldId="2146846183"/>
        </pc:sldMkLst>
        <pc:spChg chg="mod">
          <ac:chgData name="Leah Montner Dixon" userId="d5b2ae9e-9213-4442-b7df-4db8cbe51e5d" providerId="ADAL" clId="{636EB748-3CB7-4372-8230-A7EF1A177E4B}" dt="2023-05-18T20:25:35.832" v="787" actId="1035"/>
          <ac:spMkLst>
            <pc:docMk/>
            <pc:sldMk cId="2471482411" sldId="2146846183"/>
            <ac:spMk id="3" creationId="{0AD4FA94-59A3-4E7E-9155-BA9A2B796346}"/>
          </ac:spMkLst>
        </pc:spChg>
        <pc:spChg chg="mod">
          <ac:chgData name="Leah Montner Dixon" userId="d5b2ae9e-9213-4442-b7df-4db8cbe51e5d" providerId="ADAL" clId="{636EB748-3CB7-4372-8230-A7EF1A177E4B}" dt="2023-05-18T20:26:04.248" v="819" actId="20577"/>
          <ac:spMkLst>
            <pc:docMk/>
            <pc:sldMk cId="2471482411" sldId="2146846183"/>
            <ac:spMk id="27" creationId="{3197326D-7D82-1FAD-F323-40D6931143BF}"/>
          </ac:spMkLst>
        </pc:spChg>
      </pc:sldChg>
    </pc:docChg>
  </pc:docChgLst>
  <pc:docChgLst>
    <pc:chgData name="Leah Montner Dixon" userId="d5b2ae9e-9213-4442-b7df-4db8cbe51e5d" providerId="ADAL" clId="{722954A0-949A-48D1-8B93-90E699118008}"/>
    <pc:docChg chg="modSld">
      <pc:chgData name="Leah Montner Dixon" userId="d5b2ae9e-9213-4442-b7df-4db8cbe51e5d" providerId="ADAL" clId="{722954A0-949A-48D1-8B93-90E699118008}" dt="2023-05-24T18:20:19.448" v="15" actId="1035"/>
      <pc:docMkLst>
        <pc:docMk/>
      </pc:docMkLst>
      <pc:sldChg chg="modSp mod">
        <pc:chgData name="Leah Montner Dixon" userId="d5b2ae9e-9213-4442-b7df-4db8cbe51e5d" providerId="ADAL" clId="{722954A0-949A-48D1-8B93-90E699118008}" dt="2023-05-24T18:20:19.448" v="15" actId="1035"/>
        <pc:sldMkLst>
          <pc:docMk/>
          <pc:sldMk cId="4212683403" sldId="2144327877"/>
        </pc:sldMkLst>
        <pc:spChg chg="mod">
          <ac:chgData name="Leah Montner Dixon" userId="d5b2ae9e-9213-4442-b7df-4db8cbe51e5d" providerId="ADAL" clId="{722954A0-949A-48D1-8B93-90E699118008}" dt="2023-05-24T18:20:19.448" v="15" actId="1035"/>
          <ac:spMkLst>
            <pc:docMk/>
            <pc:sldMk cId="4212683403" sldId="2144327877"/>
            <ac:spMk id="5" creationId="{20325821-D3C3-47B3-BC5B-D972B60A7668}"/>
          </ac:spMkLst>
        </pc:spChg>
        <pc:spChg chg="mod">
          <ac:chgData name="Leah Montner Dixon" userId="d5b2ae9e-9213-4442-b7df-4db8cbe51e5d" providerId="ADAL" clId="{722954A0-949A-48D1-8B93-90E699118008}" dt="2023-05-24T18:20:19.448" v="15" actId="1035"/>
          <ac:spMkLst>
            <pc:docMk/>
            <pc:sldMk cId="4212683403" sldId="2144327877"/>
            <ac:spMk id="7" creationId="{47C2C805-4308-9886-56D3-9EB5BCD97D00}"/>
          </ac:spMkLst>
        </pc:spChg>
        <pc:spChg chg="mod">
          <ac:chgData name="Leah Montner Dixon" userId="d5b2ae9e-9213-4442-b7df-4db8cbe51e5d" providerId="ADAL" clId="{722954A0-949A-48D1-8B93-90E699118008}" dt="2023-05-24T18:20:19.448" v="15" actId="1035"/>
          <ac:spMkLst>
            <pc:docMk/>
            <pc:sldMk cId="4212683403" sldId="2144327877"/>
            <ac:spMk id="9" creationId="{348066F1-5946-304E-2953-6223BEAD0FA4}"/>
          </ac:spMkLst>
        </pc:spChg>
        <pc:spChg chg="mod">
          <ac:chgData name="Leah Montner Dixon" userId="d5b2ae9e-9213-4442-b7df-4db8cbe51e5d" providerId="ADAL" clId="{722954A0-949A-48D1-8B93-90E699118008}" dt="2023-05-24T18:20:19.448" v="15" actId="1035"/>
          <ac:spMkLst>
            <pc:docMk/>
            <pc:sldMk cId="4212683403" sldId="2144327877"/>
            <ac:spMk id="31" creationId="{D0BAD055-91AD-4520-994B-4F672A06C61C}"/>
          </ac:spMkLst>
        </pc:spChg>
        <pc:spChg chg="mod">
          <ac:chgData name="Leah Montner Dixon" userId="d5b2ae9e-9213-4442-b7df-4db8cbe51e5d" providerId="ADAL" clId="{722954A0-949A-48D1-8B93-90E699118008}" dt="2023-05-24T18:20:19.448" v="15" actId="1035"/>
          <ac:spMkLst>
            <pc:docMk/>
            <pc:sldMk cId="4212683403" sldId="2144327877"/>
            <ac:spMk id="32" creationId="{9F892B9F-9B52-4AD9-9785-2F644E29E7E6}"/>
          </ac:spMkLst>
        </pc:spChg>
      </pc:sldChg>
    </pc:docChg>
  </pc:docChgLst>
  <pc:docChgLst>
    <pc:chgData name="Jason Wiese" userId="4bff8d5b-7de6-4655-b397-69b0afc81113" providerId="ADAL" clId="{8BB61B69-0B99-4CEB-81EA-850EF3A52DD3}"/>
    <pc:docChg chg="">
      <pc:chgData name="Jason Wiese" userId="4bff8d5b-7de6-4655-b397-69b0afc81113" providerId="ADAL" clId="{8BB61B69-0B99-4CEB-81EA-850EF3A52DD3}" dt="2023-05-18T23:32:47.307" v="7"/>
      <pc:docMkLst>
        <pc:docMk/>
      </pc:docMkLst>
      <pc:sldChg chg="delCm">
        <pc:chgData name="Jason Wiese" userId="4bff8d5b-7de6-4655-b397-69b0afc81113" providerId="ADAL" clId="{8BB61B69-0B99-4CEB-81EA-850EF3A52DD3}" dt="2023-05-18T23:29:52.528" v="0"/>
        <pc:sldMkLst>
          <pc:docMk/>
          <pc:sldMk cId="4212683403" sldId="21443278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8BB61B69-0B99-4CEB-81EA-850EF3A52DD3}" dt="2023-05-18T23:29:52.528" v="0"/>
              <pc2:cmMkLst xmlns:pc2="http://schemas.microsoft.com/office/powerpoint/2019/9/main/command">
                <pc:docMk/>
                <pc:sldMk cId="4212683403" sldId="2144327877"/>
                <pc2:cmMk id="{89500D88-ED67-48E2-9BDE-B6D8F3344269}"/>
              </pc2:cmMkLst>
            </pc226:cmChg>
          </p:ext>
        </pc:extLst>
      </pc:sldChg>
      <pc:sldChg chg="delCm">
        <pc:chgData name="Jason Wiese" userId="4bff8d5b-7de6-4655-b397-69b0afc81113" providerId="ADAL" clId="{8BB61B69-0B99-4CEB-81EA-850EF3A52DD3}" dt="2023-05-18T23:32:47.307" v="7"/>
        <pc:sldMkLst>
          <pc:docMk/>
          <pc:sldMk cId="600429393" sldId="21468460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8BB61B69-0B99-4CEB-81EA-850EF3A52DD3}" dt="2023-05-18T23:32:43.758" v="5"/>
              <pc2:cmMkLst xmlns:pc2="http://schemas.microsoft.com/office/powerpoint/2019/9/main/command">
                <pc:docMk/>
                <pc:sldMk cId="600429393" sldId="2146846062"/>
                <pc2:cmMk id="{5D1B124C-047E-4D8D-8385-B4FDF6D85850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8BB61B69-0B99-4CEB-81EA-850EF3A52DD3}" dt="2023-05-18T23:32:47.307" v="7"/>
              <pc2:cmMkLst xmlns:pc2="http://schemas.microsoft.com/office/powerpoint/2019/9/main/command">
                <pc:docMk/>
                <pc:sldMk cId="600429393" sldId="2146846062"/>
                <pc2:cmMk id="{420197CE-6635-465E-8620-E8F0933E9BC5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8BB61B69-0B99-4CEB-81EA-850EF3A52DD3}" dt="2023-05-18T23:32:45.487" v="6"/>
              <pc2:cmMkLst xmlns:pc2="http://schemas.microsoft.com/office/powerpoint/2019/9/main/command">
                <pc:docMk/>
                <pc:sldMk cId="600429393" sldId="2146846062"/>
                <pc2:cmMk id="{DB7789E8-A3AF-4DC0-8672-ED72E78FEA6E}"/>
              </pc2:cmMkLst>
            </pc226:cmChg>
          </p:ext>
        </pc:extLst>
      </pc:sldChg>
      <pc:sldChg chg="delCm">
        <pc:chgData name="Jason Wiese" userId="4bff8d5b-7de6-4655-b397-69b0afc81113" providerId="ADAL" clId="{8BB61B69-0B99-4CEB-81EA-850EF3A52DD3}" dt="2023-05-18T23:29:56.091" v="1"/>
        <pc:sldMkLst>
          <pc:docMk/>
          <pc:sldMk cId="2925368931" sldId="21468460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8BB61B69-0B99-4CEB-81EA-850EF3A52DD3}" dt="2023-05-18T23:29:56.091" v="1"/>
              <pc2:cmMkLst xmlns:pc2="http://schemas.microsoft.com/office/powerpoint/2019/9/main/command">
                <pc:docMk/>
                <pc:sldMk cId="2925368931" sldId="2146846065"/>
                <pc2:cmMk id="{29A3ABE4-602F-4B69-BC40-36A0BDDEE364}"/>
              </pc2:cmMkLst>
            </pc226:cmChg>
          </p:ext>
        </pc:extLst>
      </pc:sldChg>
      <pc:sldChg chg="delCm">
        <pc:chgData name="Jason Wiese" userId="4bff8d5b-7de6-4655-b397-69b0afc81113" providerId="ADAL" clId="{8BB61B69-0B99-4CEB-81EA-850EF3A52DD3}" dt="2023-05-18T23:30:05.773" v="2"/>
        <pc:sldMkLst>
          <pc:docMk/>
          <pc:sldMk cId="3135034082" sldId="21468461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8BB61B69-0B99-4CEB-81EA-850EF3A52DD3}" dt="2023-05-18T23:30:05.773" v="2"/>
              <pc2:cmMkLst xmlns:pc2="http://schemas.microsoft.com/office/powerpoint/2019/9/main/command">
                <pc:docMk/>
                <pc:sldMk cId="3135034082" sldId="2146846156"/>
                <pc2:cmMk id="{6B068495-55B3-445F-83DA-8611013E18F9}"/>
              </pc2:cmMkLst>
            </pc226:cmChg>
          </p:ext>
        </pc:extLst>
      </pc:sldChg>
      <pc:sldChg chg="delCm">
        <pc:chgData name="Jason Wiese" userId="4bff8d5b-7de6-4655-b397-69b0afc81113" providerId="ADAL" clId="{8BB61B69-0B99-4CEB-81EA-850EF3A52DD3}" dt="2023-05-18T23:30:14.174" v="4"/>
        <pc:sldMkLst>
          <pc:docMk/>
          <pc:sldMk cId="143473363" sldId="21468461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8BB61B69-0B99-4CEB-81EA-850EF3A52DD3}" dt="2023-05-18T23:30:12.075" v="3"/>
              <pc2:cmMkLst xmlns:pc2="http://schemas.microsoft.com/office/powerpoint/2019/9/main/command">
                <pc:docMk/>
                <pc:sldMk cId="143473363" sldId="2146846160"/>
                <pc2:cmMk id="{A38F9D15-0C47-4FE0-809E-1E5101DB1933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8BB61B69-0B99-4CEB-81EA-850EF3A52DD3}" dt="2023-05-18T23:30:14.174" v="4"/>
              <pc2:cmMkLst xmlns:pc2="http://schemas.microsoft.com/office/powerpoint/2019/9/main/command">
                <pc:docMk/>
                <pc:sldMk cId="143473363" sldId="2146846160"/>
                <pc2:cmMk id="{0FC3DD42-DD0D-45FD-9849-91FDD555A346}"/>
              </pc2:cmMkLst>
            </pc226:cmChg>
          </p:ext>
        </pc:extLst>
      </pc:sldChg>
    </pc:docChg>
  </pc:docChgLst>
  <pc:docChgLst>
    <pc:chgData name="Jason Wiese" userId="4bff8d5b-7de6-4655-b397-69b0afc81113" providerId="ADAL" clId="{D91D4D7D-DAB1-4E63-880A-EAD60D876101}"/>
    <pc:docChg chg="modSld">
      <pc:chgData name="Jason Wiese" userId="4bff8d5b-7de6-4655-b397-69b0afc81113" providerId="ADAL" clId="{D91D4D7D-DAB1-4E63-880A-EAD60D876101}" dt="2023-05-18T23:39:50.054" v="6"/>
      <pc:docMkLst>
        <pc:docMk/>
      </pc:docMkLst>
      <pc:sldChg chg="addSp delSp modSp">
        <pc:chgData name="Jason Wiese" userId="4bff8d5b-7de6-4655-b397-69b0afc81113" providerId="ADAL" clId="{D91D4D7D-DAB1-4E63-880A-EAD60D876101}" dt="2023-05-18T23:38:52.321" v="4"/>
        <pc:sldMkLst>
          <pc:docMk/>
          <pc:sldMk cId="4212683403" sldId="2144327877"/>
        </pc:sldMkLst>
        <pc:spChg chg="del">
          <ac:chgData name="Jason Wiese" userId="4bff8d5b-7de6-4655-b397-69b0afc81113" providerId="ADAL" clId="{D91D4D7D-DAB1-4E63-880A-EAD60D876101}" dt="2023-05-18T23:38:31.088" v="3" actId="478"/>
          <ac:spMkLst>
            <pc:docMk/>
            <pc:sldMk cId="4212683403" sldId="2144327877"/>
            <ac:spMk id="10" creationId="{7EB61641-413A-A2CC-6819-30F26FE05039}"/>
          </ac:spMkLst>
        </pc:spChg>
        <pc:spChg chg="add mod">
          <ac:chgData name="Jason Wiese" userId="4bff8d5b-7de6-4655-b397-69b0afc81113" providerId="ADAL" clId="{D91D4D7D-DAB1-4E63-880A-EAD60D876101}" dt="2023-05-18T23:38:52.321" v="4"/>
          <ac:spMkLst>
            <pc:docMk/>
            <pc:sldMk cId="4212683403" sldId="2144327877"/>
            <ac:spMk id="11" creationId="{91E73866-504F-04A5-035A-24F9950479C1}"/>
          </ac:spMkLst>
        </pc:spChg>
        <pc:spChg chg="del">
          <ac:chgData name="Jason Wiese" userId="4bff8d5b-7de6-4655-b397-69b0afc81113" providerId="ADAL" clId="{D91D4D7D-DAB1-4E63-880A-EAD60D876101}" dt="2023-05-18T23:38:31.088" v="3" actId="478"/>
          <ac:spMkLst>
            <pc:docMk/>
            <pc:sldMk cId="4212683403" sldId="2144327877"/>
            <ac:spMk id="13" creationId="{D2A36C5F-2C2A-6A25-03E9-8F2922BE0112}"/>
          </ac:spMkLst>
        </pc:spChg>
        <pc:spChg chg="add mod">
          <ac:chgData name="Jason Wiese" userId="4bff8d5b-7de6-4655-b397-69b0afc81113" providerId="ADAL" clId="{D91D4D7D-DAB1-4E63-880A-EAD60D876101}" dt="2023-05-18T23:38:52.321" v="4"/>
          <ac:spMkLst>
            <pc:docMk/>
            <pc:sldMk cId="4212683403" sldId="2144327877"/>
            <ac:spMk id="14" creationId="{FD2FD65F-1F79-DAB8-3EAE-8AD5A75BA287}"/>
          </ac:spMkLst>
        </pc:spChg>
        <pc:picChg chg="del">
          <ac:chgData name="Jason Wiese" userId="4bff8d5b-7de6-4655-b397-69b0afc81113" providerId="ADAL" clId="{D91D4D7D-DAB1-4E63-880A-EAD60D876101}" dt="2023-05-18T23:38:31.088" v="3" actId="478"/>
          <ac:picMkLst>
            <pc:docMk/>
            <pc:sldMk cId="4212683403" sldId="2144327877"/>
            <ac:picMk id="2" creationId="{B020A2B2-91B8-638D-D32B-64C2C195B66B}"/>
          </ac:picMkLst>
        </pc:picChg>
        <pc:picChg chg="add mod">
          <ac:chgData name="Jason Wiese" userId="4bff8d5b-7de6-4655-b397-69b0afc81113" providerId="ADAL" clId="{D91D4D7D-DAB1-4E63-880A-EAD60D876101}" dt="2023-05-18T23:38:52.321" v="4"/>
          <ac:picMkLst>
            <pc:docMk/>
            <pc:sldMk cId="4212683403" sldId="2144327877"/>
            <ac:picMk id="8" creationId="{ADFA4A15-8B59-3200-8CFF-A8F0E95B5D4B}"/>
          </ac:picMkLst>
        </pc:picChg>
        <pc:picChg chg="add mod">
          <ac:chgData name="Jason Wiese" userId="4bff8d5b-7de6-4655-b397-69b0afc81113" providerId="ADAL" clId="{D91D4D7D-DAB1-4E63-880A-EAD60D876101}" dt="2023-05-18T23:38:52.321" v="4"/>
          <ac:picMkLst>
            <pc:docMk/>
            <pc:sldMk cId="4212683403" sldId="2144327877"/>
            <ac:picMk id="15" creationId="{EE6602A2-7BCD-30A5-CD74-E758C275A1EB}"/>
          </ac:picMkLst>
        </pc:picChg>
        <pc:picChg chg="del">
          <ac:chgData name="Jason Wiese" userId="4bff8d5b-7de6-4655-b397-69b0afc81113" providerId="ADAL" clId="{D91D4D7D-DAB1-4E63-880A-EAD60D876101}" dt="2023-05-18T23:38:31.088" v="3" actId="478"/>
          <ac:picMkLst>
            <pc:docMk/>
            <pc:sldMk cId="4212683403" sldId="2144327877"/>
            <ac:picMk id="30" creationId="{19067672-3E4A-E03F-C5F5-E82EA14E1A80}"/>
          </ac:picMkLst>
        </pc:picChg>
      </pc:sldChg>
      <pc:sldChg chg="addSp delSp modSp">
        <pc:chgData name="Jason Wiese" userId="4bff8d5b-7de6-4655-b397-69b0afc81113" providerId="ADAL" clId="{D91D4D7D-DAB1-4E63-880A-EAD60D876101}" dt="2023-05-18T23:39:50.054" v="6"/>
        <pc:sldMkLst>
          <pc:docMk/>
          <pc:sldMk cId="2925368931" sldId="2146846065"/>
        </pc:sldMkLst>
        <pc:spChg chg="add mod">
          <ac:chgData name="Jason Wiese" userId="4bff8d5b-7de6-4655-b397-69b0afc81113" providerId="ADAL" clId="{D91D4D7D-DAB1-4E63-880A-EAD60D876101}" dt="2023-05-18T23:39:50.054" v="6"/>
          <ac:spMkLst>
            <pc:docMk/>
            <pc:sldMk cId="2925368931" sldId="2146846065"/>
            <ac:spMk id="9" creationId="{9786689A-0596-DD3A-0C8E-45A0B8F670CB}"/>
          </ac:spMkLst>
        </pc:spChg>
        <pc:spChg chg="add mod">
          <ac:chgData name="Jason Wiese" userId="4bff8d5b-7de6-4655-b397-69b0afc81113" providerId="ADAL" clId="{D91D4D7D-DAB1-4E63-880A-EAD60D876101}" dt="2023-05-18T23:39:50.054" v="6"/>
          <ac:spMkLst>
            <pc:docMk/>
            <pc:sldMk cId="2925368931" sldId="2146846065"/>
            <ac:spMk id="10" creationId="{833C2CE3-E4F1-08F9-6E37-48DCFA3BC1B7}"/>
          </ac:spMkLst>
        </pc:spChg>
        <pc:spChg chg="del">
          <ac:chgData name="Jason Wiese" userId="4bff8d5b-7de6-4655-b397-69b0afc81113" providerId="ADAL" clId="{D91D4D7D-DAB1-4E63-880A-EAD60D876101}" dt="2023-05-18T23:39:38.010" v="5" actId="478"/>
          <ac:spMkLst>
            <pc:docMk/>
            <pc:sldMk cId="2925368931" sldId="2146846065"/>
            <ac:spMk id="49" creationId="{E1A2DE2E-E8CF-C43B-87A1-B6F6A920AF40}"/>
          </ac:spMkLst>
        </pc:spChg>
        <pc:spChg chg="del">
          <ac:chgData name="Jason Wiese" userId="4bff8d5b-7de6-4655-b397-69b0afc81113" providerId="ADAL" clId="{D91D4D7D-DAB1-4E63-880A-EAD60D876101}" dt="2023-05-18T23:39:38.010" v="5" actId="478"/>
          <ac:spMkLst>
            <pc:docMk/>
            <pc:sldMk cId="2925368931" sldId="2146846065"/>
            <ac:spMk id="50" creationId="{566EE8B7-2D5D-2F00-5900-F4EA9457BC03}"/>
          </ac:spMkLst>
        </pc:spChg>
        <pc:picChg chg="add mod">
          <ac:chgData name="Jason Wiese" userId="4bff8d5b-7de6-4655-b397-69b0afc81113" providerId="ADAL" clId="{D91D4D7D-DAB1-4E63-880A-EAD60D876101}" dt="2023-05-18T23:39:50.054" v="6"/>
          <ac:picMkLst>
            <pc:docMk/>
            <pc:sldMk cId="2925368931" sldId="2146846065"/>
            <ac:picMk id="2" creationId="{6D94DF07-72BD-C96B-B001-75C42E426EC5}"/>
          </ac:picMkLst>
        </pc:picChg>
        <pc:picChg chg="add mod">
          <ac:chgData name="Jason Wiese" userId="4bff8d5b-7de6-4655-b397-69b0afc81113" providerId="ADAL" clId="{D91D4D7D-DAB1-4E63-880A-EAD60D876101}" dt="2023-05-18T23:39:50.054" v="6"/>
          <ac:picMkLst>
            <pc:docMk/>
            <pc:sldMk cId="2925368931" sldId="2146846065"/>
            <ac:picMk id="13" creationId="{4DAAB958-0645-F528-8D2A-FA28689AF2A5}"/>
          </ac:picMkLst>
        </pc:picChg>
        <pc:picChg chg="del">
          <ac:chgData name="Jason Wiese" userId="4bff8d5b-7de6-4655-b397-69b0afc81113" providerId="ADAL" clId="{D91D4D7D-DAB1-4E63-880A-EAD60D876101}" dt="2023-05-18T23:39:38.010" v="5" actId="478"/>
          <ac:picMkLst>
            <pc:docMk/>
            <pc:sldMk cId="2925368931" sldId="2146846065"/>
            <ac:picMk id="48" creationId="{3ECE947D-43F6-CA0E-E2EE-B0974A76B861}"/>
          </ac:picMkLst>
        </pc:picChg>
        <pc:picChg chg="del">
          <ac:chgData name="Jason Wiese" userId="4bff8d5b-7de6-4655-b397-69b0afc81113" providerId="ADAL" clId="{D91D4D7D-DAB1-4E63-880A-EAD60D876101}" dt="2023-05-18T23:39:38.010" v="5" actId="478"/>
          <ac:picMkLst>
            <pc:docMk/>
            <pc:sldMk cId="2925368931" sldId="2146846065"/>
            <ac:picMk id="51" creationId="{27EE4BA2-2E26-6D45-7063-8806402159CC}"/>
          </ac:picMkLst>
        </pc:picChg>
      </pc:sldChg>
      <pc:sldChg chg="addSp modSp">
        <pc:chgData name="Jason Wiese" userId="4bff8d5b-7de6-4655-b397-69b0afc81113" providerId="ADAL" clId="{D91D4D7D-DAB1-4E63-880A-EAD60D876101}" dt="2023-05-18T23:36:28.250" v="0"/>
        <pc:sldMkLst>
          <pc:docMk/>
          <pc:sldMk cId="3822536809" sldId="2146846165"/>
        </pc:sldMkLst>
        <pc:picChg chg="add mod">
          <ac:chgData name="Jason Wiese" userId="4bff8d5b-7de6-4655-b397-69b0afc81113" providerId="ADAL" clId="{D91D4D7D-DAB1-4E63-880A-EAD60D876101}" dt="2023-05-18T23:36:28.250" v="0"/>
          <ac:picMkLst>
            <pc:docMk/>
            <pc:sldMk cId="3822536809" sldId="2146846165"/>
            <ac:picMk id="2" creationId="{E99B0856-14D1-B5F1-A956-0033211C0096}"/>
          </ac:picMkLst>
        </pc:picChg>
      </pc:sldChg>
      <pc:sldChg chg="addSp delSp modSp">
        <pc:chgData name="Jason Wiese" userId="4bff8d5b-7de6-4655-b397-69b0afc81113" providerId="ADAL" clId="{D91D4D7D-DAB1-4E63-880A-EAD60D876101}" dt="2023-05-18T23:38:20.964" v="2"/>
        <pc:sldMkLst>
          <pc:docMk/>
          <pc:sldMk cId="3958242090" sldId="2146846169"/>
        </pc:sldMkLst>
        <pc:spChg chg="add mod">
          <ac:chgData name="Jason Wiese" userId="4bff8d5b-7de6-4655-b397-69b0afc81113" providerId="ADAL" clId="{D91D4D7D-DAB1-4E63-880A-EAD60D876101}" dt="2023-05-18T23:38:20.964" v="2"/>
          <ac:spMkLst>
            <pc:docMk/>
            <pc:sldMk cId="3958242090" sldId="2146846169"/>
            <ac:spMk id="5" creationId="{998114B9-83BD-152E-2520-70061BAD0A9D}"/>
          </ac:spMkLst>
        </pc:spChg>
        <pc:spChg chg="add mod">
          <ac:chgData name="Jason Wiese" userId="4bff8d5b-7de6-4655-b397-69b0afc81113" providerId="ADAL" clId="{D91D4D7D-DAB1-4E63-880A-EAD60D876101}" dt="2023-05-18T23:38:20.964" v="2"/>
          <ac:spMkLst>
            <pc:docMk/>
            <pc:sldMk cId="3958242090" sldId="2146846169"/>
            <ac:spMk id="11" creationId="{943348BD-5640-3B97-4E38-1841CDC0AA8A}"/>
          </ac:spMkLst>
        </pc:spChg>
        <pc:spChg chg="del">
          <ac:chgData name="Jason Wiese" userId="4bff8d5b-7de6-4655-b397-69b0afc81113" providerId="ADAL" clId="{D91D4D7D-DAB1-4E63-880A-EAD60D876101}" dt="2023-05-18T23:38:10.693" v="1" actId="478"/>
          <ac:spMkLst>
            <pc:docMk/>
            <pc:sldMk cId="3958242090" sldId="2146846169"/>
            <ac:spMk id="16" creationId="{3CCA48A9-DAE3-B122-C7AB-34A96DC8B0F1}"/>
          </ac:spMkLst>
        </pc:spChg>
        <pc:spChg chg="del">
          <ac:chgData name="Jason Wiese" userId="4bff8d5b-7de6-4655-b397-69b0afc81113" providerId="ADAL" clId="{D91D4D7D-DAB1-4E63-880A-EAD60D876101}" dt="2023-05-18T23:38:10.693" v="1" actId="478"/>
          <ac:spMkLst>
            <pc:docMk/>
            <pc:sldMk cId="3958242090" sldId="2146846169"/>
            <ac:spMk id="18" creationId="{A499D005-4450-494C-09F1-7B75CF862C40}"/>
          </ac:spMkLst>
        </pc:spChg>
        <pc:picChg chg="add mod">
          <ac:chgData name="Jason Wiese" userId="4bff8d5b-7de6-4655-b397-69b0afc81113" providerId="ADAL" clId="{D91D4D7D-DAB1-4E63-880A-EAD60D876101}" dt="2023-05-18T23:38:20.964" v="2"/>
          <ac:picMkLst>
            <pc:docMk/>
            <pc:sldMk cId="3958242090" sldId="2146846169"/>
            <ac:picMk id="4" creationId="{F3EAB990-B492-44DF-79C1-31AB87AAB219}"/>
          </ac:picMkLst>
        </pc:picChg>
        <pc:picChg chg="add mod">
          <ac:chgData name="Jason Wiese" userId="4bff8d5b-7de6-4655-b397-69b0afc81113" providerId="ADAL" clId="{D91D4D7D-DAB1-4E63-880A-EAD60D876101}" dt="2023-05-18T23:38:20.964" v="2"/>
          <ac:picMkLst>
            <pc:docMk/>
            <pc:sldMk cId="3958242090" sldId="2146846169"/>
            <ac:picMk id="12" creationId="{80AE89A9-3786-6F30-0E64-6AB13D746FB3}"/>
          </ac:picMkLst>
        </pc:picChg>
        <pc:picChg chg="del">
          <ac:chgData name="Jason Wiese" userId="4bff8d5b-7de6-4655-b397-69b0afc81113" providerId="ADAL" clId="{D91D4D7D-DAB1-4E63-880A-EAD60D876101}" dt="2023-05-18T23:38:10.693" v="1" actId="478"/>
          <ac:picMkLst>
            <pc:docMk/>
            <pc:sldMk cId="3958242090" sldId="2146846169"/>
            <ac:picMk id="14" creationId="{D15B3D08-35CD-C338-0CF2-C396CBB6EDEE}"/>
          </ac:picMkLst>
        </pc:picChg>
        <pc:picChg chg="del">
          <ac:chgData name="Jason Wiese" userId="4bff8d5b-7de6-4655-b397-69b0afc81113" providerId="ADAL" clId="{D91D4D7D-DAB1-4E63-880A-EAD60D876101}" dt="2023-05-18T23:38:10.693" v="1" actId="478"/>
          <ac:picMkLst>
            <pc:docMk/>
            <pc:sldMk cId="3958242090" sldId="2146846169"/>
            <ac:picMk id="19" creationId="{B2423E91-80DB-5DE3-80A4-8C2379C964F1}"/>
          </ac:picMkLst>
        </pc:picChg>
      </pc:sldChg>
    </pc:docChg>
  </pc:docChgLst>
  <pc:docChgLst>
    <pc:chgData name="Jason Wiese" userId="4bff8d5b-7de6-4655-b397-69b0afc81113" providerId="ADAL" clId="{EB20F788-1DDE-4EEA-AA26-C2B6C85AEF97}"/>
    <pc:docChg chg="modSld">
      <pc:chgData name="Jason Wiese" userId="4bff8d5b-7de6-4655-b397-69b0afc81113" providerId="ADAL" clId="{EB20F788-1DDE-4EEA-AA26-C2B6C85AEF97}" dt="2023-05-19T02:18:48.788" v="0" actId="20577"/>
      <pc:docMkLst>
        <pc:docMk/>
      </pc:docMkLst>
      <pc:sldChg chg="modSp mod">
        <pc:chgData name="Jason Wiese" userId="4bff8d5b-7de6-4655-b397-69b0afc81113" providerId="ADAL" clId="{EB20F788-1DDE-4EEA-AA26-C2B6C85AEF97}" dt="2023-05-19T02:18:48.788" v="0" actId="20577"/>
        <pc:sldMkLst>
          <pc:docMk/>
          <pc:sldMk cId="584106673" sldId="2146846039"/>
        </pc:sldMkLst>
        <pc:spChg chg="mod">
          <ac:chgData name="Jason Wiese" userId="4bff8d5b-7de6-4655-b397-69b0afc81113" providerId="ADAL" clId="{EB20F788-1DDE-4EEA-AA26-C2B6C85AEF97}" dt="2023-05-19T02:18:48.788" v="0" actId="20577"/>
          <ac:spMkLst>
            <pc:docMk/>
            <pc:sldMk cId="584106673" sldId="2146846039"/>
            <ac:spMk id="7" creationId="{8AF63C44-04A1-59ED-2670-F854A3F62C5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87500000000001E-2"/>
          <c:y val="0.12805003320108424"/>
          <c:w val="0.96562499999999996"/>
          <c:h val="0.834216028170458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'Large' Brand Marketers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F1A62"/>
                    </a:solidFill>
                    <a:latin typeface="Helvetica" panose="020B0500000000000000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0.43</c:v>
                </c:pt>
                <c:pt idx="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BF-424F-B424-B5545954C1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'Small' Brand Marketers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F1A62"/>
                    </a:solidFill>
                    <a:latin typeface="Helvetica" panose="020B0500000000000000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Sheet1!$C$2:$C$3</c:f>
              <c:numCache>
                <c:formatCode>0%</c:formatCode>
                <c:ptCount val="2"/>
                <c:pt idx="0">
                  <c:v>0.41</c:v>
                </c:pt>
                <c:pt idx="1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BF-424F-B424-B5545954C1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'Large Business' Agency Pros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F1A62"/>
                    </a:solidFill>
                    <a:latin typeface="Helvetica" panose="020B0500000000000000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Sheet1!$D$2:$D$3</c:f>
              <c:numCache>
                <c:formatCode>0%</c:formatCode>
                <c:ptCount val="2"/>
                <c:pt idx="0">
                  <c:v>0.44</c:v>
                </c:pt>
                <c:pt idx="1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BF-424F-B424-B5545954C1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'Small Business' Agency Pros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F1A62"/>
                    </a:solidFill>
                    <a:latin typeface="Helvetica" panose="020B0500000000000000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Sheet1!$E$2:$E$3</c:f>
              <c:numCache>
                <c:formatCode>0%</c:formatCode>
                <c:ptCount val="2"/>
                <c:pt idx="0">
                  <c:v>0.3</c:v>
                </c:pt>
                <c:pt idx="1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BF-424F-B424-B5545954C11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05068591"/>
        <c:axId val="1205067631"/>
      </c:barChart>
      <c:catAx>
        <c:axId val="120506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5067631"/>
        <c:crosses val="autoZero"/>
        <c:auto val="1"/>
        <c:lblAlgn val="ctr"/>
        <c:lblOffset val="100"/>
        <c:noMultiLvlLbl val="0"/>
      </c:catAx>
      <c:valAx>
        <c:axId val="120506763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05068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9932939923640541E-3"/>
          <c:y val="6.3984371063953481E-3"/>
          <c:w val="0.98934825944123195"/>
          <c:h val="8.88358705194469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1F1A62"/>
              </a:solidFill>
              <a:latin typeface="Helvetica" panose="020B0500000000000000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31235137724001"/>
          <c:y val="0.15773849403182824"/>
          <c:w val="0.64076579450548121"/>
          <c:h val="0.769487692570909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'large business' brand marketers</c:v>
                </c:pt>
              </c:strCache>
            </c:strRef>
          </c:tx>
          <c:dPt>
            <c:idx val="0"/>
            <c:bubble3D val="0"/>
            <c:spPr>
              <a:solidFill>
                <a:srgbClr val="1F1A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20-49E6-A7F5-5C32D4D86555}"/>
              </c:ext>
            </c:extLst>
          </c:dPt>
          <c:dPt>
            <c:idx val="1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20-49E6-A7F5-5C32D4D86555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C20-49E6-A7F5-5C32D4D86555}"/>
              </c:ext>
            </c:extLst>
          </c:dPt>
          <c:dPt>
            <c:idx val="3"/>
            <c:bubble3D val="0"/>
            <c:spPr>
              <a:solidFill>
                <a:srgbClr val="ACBDC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C20-49E6-A7F5-5C32D4D86555}"/>
              </c:ext>
            </c:extLst>
          </c:dPt>
          <c:dLbls>
            <c:dLbl>
              <c:idx val="0"/>
              <c:layout>
                <c:manualLayout>
                  <c:x val="-5.2335913719073826E-2"/>
                  <c:y val="7.19516958140177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D6AB6C1B-1F22-4943-B4DE-E54A5704013C}" type="CATEGORYNAME">
                      <a:rPr lang="en-US" sz="1000" b="0" baseline="0" smtClean="0">
                        <a:solidFill>
                          <a:srgbClr val="1F1A62"/>
                        </a:solidFill>
                      </a:rPr>
                      <a:pPr>
                        <a:defRPr sz="10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r>
                      <a:rPr lang="en-US" sz="1000" b="0" baseline="0" dirty="0">
                        <a:solidFill>
                          <a:srgbClr val="1F1A62"/>
                        </a:solidFill>
                      </a:rPr>
                      <a:t> </a:t>
                    </a:r>
                  </a:p>
                  <a:p>
                    <a:pPr>
                      <a:defRPr sz="1000" b="1">
                        <a:solidFill>
                          <a:srgbClr val="1F1A62"/>
                        </a:solidFill>
                        <a:latin typeface="Helvetica" panose="020B0403020202020204" pitchFamily="34" charset="0"/>
                      </a:defRPr>
                    </a:pPr>
                    <a:fld id="{DA4017D2-2678-4B2E-A6DA-41AA5361661D}" type="VALUE">
                      <a:rPr lang="en-US" sz="1000" baseline="0" smtClean="0">
                        <a:solidFill>
                          <a:srgbClr val="1F1A62"/>
                        </a:solidFill>
                      </a:rPr>
                      <a:pPr>
                        <a:defRPr sz="10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39827816366425"/>
                      <c:h val="0.226806750208052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C20-49E6-A7F5-5C32D4D8655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6367740499448822"/>
                      <c:h val="0.307789418024389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C20-49E6-A7F5-5C32D4D86555}"/>
                </c:ext>
              </c:extLst>
            </c:dLbl>
            <c:dLbl>
              <c:idx val="2"/>
              <c:layout>
                <c:manualLayout>
                  <c:x val="0.19409346943737568"/>
                  <c:y val="-0.1716776976947504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9C55606E-EF5B-4FBB-BDC5-1580C808D8DD}" type="CATEGORYNAME">
                      <a:rPr lang="en-US" sz="1000" b="0" smtClean="0">
                        <a:solidFill>
                          <a:schemeClr val="bg1"/>
                        </a:solidFill>
                      </a:rPr>
                      <a:pPr>
                        <a:defRPr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endParaRPr lang="en-US" sz="1000" b="0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1000" b="1">
                        <a:solidFill>
                          <a:schemeClr val="bg1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000" baseline="0" dirty="0">
                        <a:solidFill>
                          <a:schemeClr val="bg1"/>
                        </a:solidFill>
                      </a:rPr>
                      <a:t> </a:t>
                    </a:r>
                    <a:fld id="{0917523E-8763-4006-B9A1-6E09EAA5CAD8}" type="VALUE">
                      <a:rPr lang="en-US" sz="1000" baseline="0">
                        <a:solidFill>
                          <a:schemeClr val="bg1"/>
                        </a:solidFill>
                      </a:rPr>
                      <a:pPr>
                        <a:defRPr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 sz="1000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56532530068118"/>
                      <c:h val="0.3044822126549876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C20-49E6-A7F5-5C32D4D86555}"/>
                </c:ext>
              </c:extLst>
            </c:dLbl>
            <c:dLbl>
              <c:idx val="3"/>
              <c:layout>
                <c:manualLayout>
                  <c:x val="-0.16600965492188674"/>
                  <c:y val="-9.1590078877992018E-2"/>
                </c:manualLayout>
              </c:layout>
              <c:tx>
                <c:rich>
                  <a:bodyPr/>
                  <a:lstStyle/>
                  <a:p>
                    <a:fld id="{3F265DA5-E77D-4819-914F-B4DF4D7ED915}" type="CATEGORYNAME">
                      <a:rPr lang="en-US" sz="1200" b="0" baseline="0" smtClean="0">
                        <a:solidFill>
                          <a:srgbClr val="1F1A62"/>
                        </a:solidFill>
                        <a:latin typeface="Helvetica" panose="020B0403020202020204" pitchFamily="34" charset="0"/>
                      </a:rPr>
                      <a:pPr/>
                      <a:t>[CATEGORY NAME]</a:t>
                    </a:fld>
                    <a:endParaRPr lang="en-US" sz="1200" b="0" baseline="0" dirty="0">
                      <a:solidFill>
                        <a:srgbClr val="1F1A62"/>
                      </a:solidFill>
                      <a:latin typeface="Helvetica" panose="020B0403020202020204" pitchFamily="34" charset="0"/>
                    </a:endParaRPr>
                  </a:p>
                  <a:p>
                    <a:r>
                      <a:rPr lang="en-US" sz="1200" baseline="0" dirty="0">
                        <a:solidFill>
                          <a:srgbClr val="1F1A62"/>
                        </a:solidFill>
                        <a:latin typeface="Helvetica" panose="020B0403020202020204" pitchFamily="34" charset="0"/>
                      </a:rPr>
                      <a:t> </a:t>
                    </a:r>
                    <a:fld id="{ED783E7E-4A31-4CE7-A419-D68541C3EB98}" type="VALUE">
                      <a:rPr lang="en-US" sz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</a:rPr>
                      <a:pPr/>
                      <a:t>[VALUE]</a:t>
                    </a:fld>
                    <a:endParaRPr lang="en-US" sz="1200" baseline="0" dirty="0">
                      <a:solidFill>
                        <a:srgbClr val="1F1A62"/>
                      </a:solidFill>
                      <a:latin typeface="Helvetica" panose="020B04030202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C20-49E6-A7F5-5C32D4D865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Using Nielsen as the only 'currency'</c:v>
                </c:pt>
                <c:pt idx="1">
                  <c:v>Using an alternate source(s), not Nielsen, as 'currency'</c:v>
                </c:pt>
                <c:pt idx="2">
                  <c:v>Using both Nielsen and an alternate source as 'currency'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0.19</c:v>
                </c:pt>
                <c:pt idx="1">
                  <c:v>0.17</c:v>
                </c:pt>
                <c:pt idx="2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20-49E6-A7F5-5C32D4D86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17068485250335"/>
          <c:y val="0.18266901808327499"/>
          <c:w val="0.64705928993018436"/>
          <c:h val="0.777045473142355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'small business' brand marketers</c:v>
                </c:pt>
              </c:strCache>
            </c:strRef>
          </c:tx>
          <c:dPt>
            <c:idx val="0"/>
            <c:bubble3D val="0"/>
            <c:spPr>
              <a:solidFill>
                <a:srgbClr val="1F1A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E3-471B-9B50-5D586E5C40E2}"/>
              </c:ext>
            </c:extLst>
          </c:dPt>
          <c:dPt>
            <c:idx val="1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E3-471B-9B50-5D586E5C40E2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E3-471B-9B50-5D586E5C40E2}"/>
              </c:ext>
            </c:extLst>
          </c:dPt>
          <c:dPt>
            <c:idx val="3"/>
            <c:bubble3D val="0"/>
            <c:spPr>
              <a:solidFill>
                <a:srgbClr val="ACBDC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1E3-471B-9B50-5D586E5C40E2}"/>
              </c:ext>
            </c:extLst>
          </c:dPt>
          <c:dLbls>
            <c:dLbl>
              <c:idx val="0"/>
              <c:layout>
                <c:manualLayout>
                  <c:x val="-0.18864012633925661"/>
                  <c:y val="0.2438532187268100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D6AB6C1B-1F22-4943-B4DE-E54A5704013C}" type="CATEGORYNAME">
                      <a:rPr lang="en-US" sz="1000" b="0" smtClean="0">
                        <a:solidFill>
                          <a:schemeClr val="bg1"/>
                        </a:solidFill>
                      </a:rPr>
                      <a:pPr>
                        <a:defRPr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r>
                      <a:rPr lang="en-US" sz="1000" b="0" baseline="0" dirty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000" b="1">
                        <a:solidFill>
                          <a:schemeClr val="bg1"/>
                        </a:solidFill>
                        <a:latin typeface="Helvetica" panose="020B0403020202020204" pitchFamily="34" charset="0"/>
                      </a:defRPr>
                    </a:pPr>
                    <a:fld id="{DA4017D2-2678-4B2E-A6DA-41AA5361661D}" type="VALUE">
                      <a:rPr lang="en-US" sz="1000" baseline="0" smtClean="0">
                        <a:solidFill>
                          <a:schemeClr val="bg1"/>
                        </a:solidFill>
                      </a:rPr>
                      <a:pPr>
                        <a:defRPr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25235138898593"/>
                      <c:h val="0.214815126378628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1E3-471B-9B50-5D586E5C40E2}"/>
                </c:ext>
              </c:extLst>
            </c:dLbl>
            <c:dLbl>
              <c:idx val="1"/>
              <c:layout>
                <c:manualLayout>
                  <c:x val="-0.14600664702355126"/>
                  <c:y val="-0.155174418429978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13EFD364-78DE-4850-A2F2-E318495B6525}" type="CATEGORYNAME">
                      <a:rPr lang="en-US" sz="1000" b="0" smtClean="0">
                        <a:latin typeface="Helvetica" panose="020B0403020202020204" pitchFamily="34" charset="0"/>
                      </a:rPr>
                      <a:pPr>
                        <a:defRPr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endParaRPr lang="en-US" sz="1000" b="0" dirty="0">
                      <a:latin typeface="Helvetica" panose="020B0403020202020204" pitchFamily="34" charset="0"/>
                    </a:endParaRPr>
                  </a:p>
                  <a:p>
                    <a:pPr>
                      <a:defRPr sz="1000" b="1">
                        <a:solidFill>
                          <a:schemeClr val="bg1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000" baseline="0" dirty="0">
                        <a:latin typeface="Helvetica" panose="020B0403020202020204" pitchFamily="34" charset="0"/>
                      </a:rPr>
                      <a:t> </a:t>
                    </a:r>
                    <a:fld id="{50873F62-7E7A-413C-8573-FA23297EA1C4}" type="VALUE">
                      <a:rPr lang="en-US" sz="1000" baseline="0">
                        <a:latin typeface="Helvetica" panose="020B0403020202020204" pitchFamily="34" charset="0"/>
                      </a:rPr>
                      <a:pPr>
                        <a:defRPr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 sz="1000" baseline="0" dirty="0">
                      <a:latin typeface="Helvetica" panose="020B0403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68010303532531"/>
                      <c:h val="0.2992810553734576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1E3-471B-9B50-5D586E5C40E2}"/>
                </c:ext>
              </c:extLst>
            </c:dLbl>
            <c:dLbl>
              <c:idx val="2"/>
              <c:layout>
                <c:manualLayout>
                  <c:x val="0.24824559806474006"/>
                  <c:y val="-3.08569351267391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9C55606E-EF5B-4FBB-BDC5-1580C808D8DD}" type="CATEGORYNAME">
                      <a:rPr lang="en-US" sz="1000" b="0" smtClean="0"/>
                      <a:pPr>
                        <a:defRPr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endParaRPr lang="en-US" sz="1000" b="0" baseline="0" dirty="0"/>
                  </a:p>
                  <a:p>
                    <a:pPr>
                      <a:defRPr sz="1000" b="1">
                        <a:solidFill>
                          <a:schemeClr val="bg1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000" baseline="0" dirty="0"/>
                      <a:t> </a:t>
                    </a:r>
                    <a:fld id="{0917523E-8763-4006-B9A1-6E09EAA5CAD8}" type="VALUE">
                      <a:rPr lang="en-US" sz="1000" baseline="0"/>
                      <a:pPr>
                        <a:defRPr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 sz="10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3380802564372"/>
                      <c:h val="0.361373776096668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1E3-471B-9B50-5D586E5C40E2}"/>
                </c:ext>
              </c:extLst>
            </c:dLbl>
            <c:dLbl>
              <c:idx val="3"/>
              <c:layout>
                <c:manualLayout>
                  <c:x val="-0.16600965492188674"/>
                  <c:y val="-9.15900788779920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3F265DA5-E77D-4819-914F-B4DF4D7ED915}" type="CATEGORYNAME">
                      <a:rPr lang="en-US" sz="1000" b="0" smtClean="0">
                        <a:solidFill>
                          <a:srgbClr val="1F1A62"/>
                        </a:solidFill>
                        <a:latin typeface="Helvetica" panose="020B0403020202020204" pitchFamily="34" charset="0"/>
                      </a:rPr>
                      <a:pPr>
                        <a:defRPr sz="10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endParaRPr lang="en-US" sz="1000" b="0" baseline="0" dirty="0">
                      <a:solidFill>
                        <a:srgbClr val="1F1A62"/>
                      </a:solidFill>
                      <a:latin typeface="Helvetica" panose="020B0403020202020204" pitchFamily="34" charset="0"/>
                    </a:endParaRPr>
                  </a:p>
                  <a:p>
                    <a:pPr>
                      <a:defRPr sz="1000" b="1">
                        <a:solidFill>
                          <a:srgbClr val="1F1A62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000" baseline="0" dirty="0">
                        <a:solidFill>
                          <a:srgbClr val="1F1A62"/>
                        </a:solidFill>
                        <a:latin typeface="Helvetica" panose="020B0403020202020204" pitchFamily="34" charset="0"/>
                      </a:rPr>
                      <a:t> </a:t>
                    </a:r>
                    <a:fld id="{ED783E7E-4A31-4CE7-A419-D68541C3EB98}" type="VALUE">
                      <a:rPr lang="en-US" sz="10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</a:rPr>
                      <a:pPr>
                        <a:defRPr sz="10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 sz="1000" baseline="0" dirty="0">
                      <a:solidFill>
                        <a:srgbClr val="1F1A62"/>
                      </a:solidFill>
                      <a:latin typeface="Helvetica" panose="020B0403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1E3-471B-9B50-5D586E5C40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Using Nielsen as the only 'currency'</c:v>
                </c:pt>
                <c:pt idx="1">
                  <c:v>Using an alternate source(s), not Nielsen, as 'currency'</c:v>
                </c:pt>
                <c:pt idx="2">
                  <c:v>Using both Nielsen and an alternate source as 'currency'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</c:v>
                </c:pt>
                <c:pt idx="1">
                  <c:v>0.27</c:v>
                </c:pt>
                <c:pt idx="2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E3-471B-9B50-5D586E5C40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5495760934253"/>
          <c:y val="0.29330365060787977"/>
          <c:w val="0.53864354774192924"/>
          <c:h val="0.633800136953041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'large business' agency professionals</c:v>
                </c:pt>
              </c:strCache>
            </c:strRef>
          </c:tx>
          <c:dPt>
            <c:idx val="0"/>
            <c:bubble3D val="0"/>
            <c:spPr>
              <a:solidFill>
                <a:srgbClr val="1F1A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D4-4F09-AC39-D3078126D0CD}"/>
              </c:ext>
            </c:extLst>
          </c:dPt>
          <c:dPt>
            <c:idx val="1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D4-4F09-AC39-D3078126D0CD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D4-4F09-AC39-D3078126D0CD}"/>
              </c:ext>
            </c:extLst>
          </c:dPt>
          <c:dPt>
            <c:idx val="3"/>
            <c:bubble3D val="0"/>
            <c:spPr>
              <a:solidFill>
                <a:srgbClr val="ACBDC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D4-4F09-AC39-D3078126D0CD}"/>
              </c:ext>
            </c:extLst>
          </c:dPt>
          <c:dLbls>
            <c:dLbl>
              <c:idx val="0"/>
              <c:layout>
                <c:manualLayout>
                  <c:x val="-0.19771436794505312"/>
                  <c:y val="0.16614682674751449"/>
                </c:manualLayout>
              </c:layout>
              <c:tx>
                <c:rich>
                  <a:bodyPr/>
                  <a:lstStyle/>
                  <a:p>
                    <a:fld id="{D6AB6C1B-1F22-4943-B4DE-E54A5704013C}" type="CATEGORYNAME">
                      <a:rPr lang="en-US" sz="1000" b="0" smtClean="0"/>
                      <a:pPr/>
                      <a:t>[CATEGORY NAME]</a:t>
                    </a:fld>
                    <a:r>
                      <a:rPr lang="en-US" sz="1000" b="0" baseline="0" dirty="0"/>
                      <a:t> </a:t>
                    </a:r>
                  </a:p>
                  <a:p>
                    <a:fld id="{DA4017D2-2678-4B2E-A6DA-41AA5361661D}" type="VALUE">
                      <a:rPr lang="en-US" sz="1000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2D4-4F09-AC39-D3078126D0C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30461882554951752"/>
                      <c:h val="0.236174257534856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2D4-4F09-AC39-D3078126D0CD}"/>
                </c:ext>
              </c:extLst>
            </c:dLbl>
            <c:dLbl>
              <c:idx val="2"/>
              <c:layout>
                <c:manualLayout>
                  <c:x val="0.25766854676668022"/>
                  <c:y val="-0.13017076944999295"/>
                </c:manualLayout>
              </c:layout>
              <c:tx>
                <c:rich>
                  <a:bodyPr/>
                  <a:lstStyle/>
                  <a:p>
                    <a:fld id="{9C55606E-EF5B-4FBB-BDC5-1580C808D8DD}" type="CATEGORYNAME">
                      <a:rPr lang="en-US" sz="1000" b="0" smtClean="0"/>
                      <a:pPr/>
                      <a:t>[CATEGORY NAME]</a:t>
                    </a:fld>
                    <a:endParaRPr lang="en-US" sz="1000" b="0" baseline="0" dirty="0"/>
                  </a:p>
                  <a:p>
                    <a:r>
                      <a:rPr lang="en-US" sz="1000" baseline="0" dirty="0"/>
                      <a:t> </a:t>
                    </a:r>
                    <a:fld id="{0917523E-8763-4006-B9A1-6E09EAA5CAD8}" type="VALUE">
                      <a:rPr lang="en-US" sz="1000" baseline="0"/>
                      <a:pPr/>
                      <a:t>[VALUE]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97378843383147"/>
                      <c:h val="0.40017810532268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2D4-4F09-AC39-D3078126D0CD}"/>
                </c:ext>
              </c:extLst>
            </c:dLbl>
            <c:dLbl>
              <c:idx val="3"/>
              <c:layout>
                <c:manualLayout>
                  <c:x val="-0.16600965492188674"/>
                  <c:y val="-9.15900788779920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3F265DA5-E77D-4819-914F-B4DF4D7ED915}" type="CATEGORYNAME">
                      <a:rPr lang="en-US" sz="1000" b="0" smtClean="0">
                        <a:solidFill>
                          <a:srgbClr val="1F1A62"/>
                        </a:solidFill>
                        <a:latin typeface="Helvetica" panose="020B0403020202020204" pitchFamily="34" charset="0"/>
                      </a:rPr>
                      <a:pPr>
                        <a:defRPr sz="10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endParaRPr lang="en-US" sz="1000" b="0" baseline="0" dirty="0">
                      <a:solidFill>
                        <a:srgbClr val="1F1A62"/>
                      </a:solidFill>
                      <a:latin typeface="Helvetica" panose="020B0403020202020204" pitchFamily="34" charset="0"/>
                    </a:endParaRPr>
                  </a:p>
                  <a:p>
                    <a:pPr>
                      <a:defRPr sz="1000" b="1">
                        <a:solidFill>
                          <a:srgbClr val="1F1A62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000" baseline="0" dirty="0">
                        <a:solidFill>
                          <a:srgbClr val="1F1A62"/>
                        </a:solidFill>
                        <a:latin typeface="Helvetica" panose="020B0403020202020204" pitchFamily="34" charset="0"/>
                      </a:rPr>
                      <a:t> </a:t>
                    </a:r>
                    <a:fld id="{ED783E7E-4A31-4CE7-A419-D68541C3EB98}" type="VALUE">
                      <a:rPr lang="en-US" sz="10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</a:rPr>
                      <a:pPr>
                        <a:defRPr sz="10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 sz="1000" baseline="0" dirty="0">
                      <a:solidFill>
                        <a:srgbClr val="1F1A62"/>
                      </a:solidFill>
                      <a:latin typeface="Helvetica" panose="020B0403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2D4-4F09-AC39-D3078126D0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Using Nielsen as the only 'currency'</c:v>
                </c:pt>
                <c:pt idx="1">
                  <c:v>Using an alternate source(s), not Nielsen, as 'currency'</c:v>
                </c:pt>
                <c:pt idx="2">
                  <c:v>Using both Nielsen and an alternate source as 'currency'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0.14000000000000001</c:v>
                </c:pt>
                <c:pt idx="2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2D4-4F09-AC39-D3078126D0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8409688750392"/>
          <c:y val="0.26184996800350913"/>
          <c:w val="0.64664649609642233"/>
          <c:h val="0.7765497541489686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‘small business’ agency professionals</c:v>
                </c:pt>
              </c:strCache>
            </c:strRef>
          </c:tx>
          <c:dPt>
            <c:idx val="0"/>
            <c:bubble3D val="0"/>
            <c:spPr>
              <a:solidFill>
                <a:srgbClr val="1F1A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C6-4734-BB79-6C8E4BF12482}"/>
              </c:ext>
            </c:extLst>
          </c:dPt>
          <c:dPt>
            <c:idx val="1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C6-4734-BB79-6C8E4BF12482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C6-4734-BB79-6C8E4BF12482}"/>
              </c:ext>
            </c:extLst>
          </c:dPt>
          <c:dLbls>
            <c:dLbl>
              <c:idx val="0"/>
              <c:layout>
                <c:manualLayout>
                  <c:x val="-1.4914398575923069E-2"/>
                  <c:y val="0.1163787483213108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D6AB6C1B-1F22-4943-B4DE-E54A5704013C}" type="CATEGORYNAME">
                      <a:rPr lang="en-US" sz="1000" b="0" smtClean="0">
                        <a:solidFill>
                          <a:srgbClr val="1F1A62"/>
                        </a:solidFill>
                      </a:rPr>
                      <a:pPr>
                        <a:defRPr sz="10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r>
                      <a:rPr lang="en-US" sz="1000" b="0" baseline="0" dirty="0">
                        <a:solidFill>
                          <a:srgbClr val="1F1A62"/>
                        </a:solidFill>
                      </a:rPr>
                      <a:t> </a:t>
                    </a:r>
                  </a:p>
                  <a:p>
                    <a:pPr>
                      <a:defRPr sz="1000" b="1">
                        <a:solidFill>
                          <a:srgbClr val="1F1A62"/>
                        </a:solidFill>
                        <a:latin typeface="Helvetica" panose="020B0403020202020204" pitchFamily="34" charset="0"/>
                      </a:defRPr>
                    </a:pPr>
                    <a:fld id="{DA4017D2-2678-4B2E-A6DA-41AA5361661D}" type="VALUE">
                      <a:rPr lang="en-US" sz="1000" baseline="0" smtClean="0">
                        <a:solidFill>
                          <a:srgbClr val="1F1A62"/>
                        </a:solidFill>
                      </a:rPr>
                      <a:pPr>
                        <a:defRPr sz="10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33715526420426"/>
                      <c:h val="0.321784052227887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5C6-4734-BB79-6C8E4BF12482}"/>
                </c:ext>
              </c:extLst>
            </c:dLbl>
            <c:dLbl>
              <c:idx val="1"/>
              <c:layout>
                <c:manualLayout>
                  <c:x val="-0.18371476293476838"/>
                  <c:y val="-0.1291241674152543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13EFD364-78DE-4850-A2F2-E318495B6525}" type="CATEGORYNAME">
                      <a:rPr lang="en-US" sz="1000" b="0" smtClean="0">
                        <a:latin typeface="Helvetica" panose="020B0403020202020204" pitchFamily="34" charset="0"/>
                      </a:rPr>
                      <a:pPr>
                        <a:defRPr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endParaRPr lang="en-US" sz="1000" b="0" dirty="0">
                      <a:latin typeface="Helvetica" panose="020B0403020202020204" pitchFamily="34" charset="0"/>
                    </a:endParaRPr>
                  </a:p>
                  <a:p>
                    <a:pPr>
                      <a:defRPr sz="1000" b="1">
                        <a:solidFill>
                          <a:schemeClr val="bg1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000" baseline="0" dirty="0">
                        <a:latin typeface="Helvetica" panose="020B0403020202020204" pitchFamily="34" charset="0"/>
                      </a:rPr>
                      <a:t> </a:t>
                    </a:r>
                    <a:fld id="{50873F62-7E7A-413C-8573-FA23297EA1C4}" type="VALUE">
                      <a:rPr lang="en-US" sz="1000" baseline="0">
                        <a:latin typeface="Helvetica" panose="020B0403020202020204" pitchFamily="34" charset="0"/>
                      </a:rPr>
                      <a:pPr>
                        <a:defRPr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 sz="1000" baseline="0" dirty="0">
                      <a:latin typeface="Helvetica" panose="020B0403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009297126871"/>
                      <c:h val="0.261790658470266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5C6-4734-BB79-6C8E4BF12482}"/>
                </c:ext>
              </c:extLst>
            </c:dLbl>
            <c:dLbl>
              <c:idx val="2"/>
              <c:layout>
                <c:manualLayout>
                  <c:x val="0.18648812456796987"/>
                  <c:y val="-3.553608392995028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9C55606E-EF5B-4FBB-BDC5-1580C808D8DD}" type="CATEGORYNAME">
                      <a:rPr lang="en-US" sz="1000" b="0" smtClean="0"/>
                      <a:pPr>
                        <a:defRPr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endParaRPr lang="en-US" sz="1000" b="0" baseline="0" dirty="0"/>
                  </a:p>
                  <a:p>
                    <a:pPr>
                      <a:defRPr sz="1000" b="1">
                        <a:solidFill>
                          <a:schemeClr val="bg1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000" baseline="0" dirty="0"/>
                      <a:t> </a:t>
                    </a:r>
                    <a:fld id="{0917523E-8763-4006-B9A1-6E09EAA5CAD8}" type="VALUE">
                      <a:rPr lang="en-US" sz="1000" baseline="0"/>
                      <a:pPr>
                        <a:defRPr sz="10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 sz="10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1021844048611"/>
                      <c:h val="0.354318484649248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5C6-4734-BB79-6C8E4BF124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Using Nielsen as the only 'currency'</c:v>
                </c:pt>
                <c:pt idx="1">
                  <c:v>Using an alternate source(s), not Nielsen, as 'currency'</c:v>
                </c:pt>
                <c:pt idx="2">
                  <c:v>Using both Nielsen and an alternate source as 'currency'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0.19</c:v>
                </c:pt>
                <c:pt idx="1">
                  <c:v>0.28000000000000003</c:v>
                </c:pt>
                <c:pt idx="2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C6-4734-BB79-6C8E4BF124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91BBE-8C42-4B84-B86E-60F2F7C2E6EF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D8B63-C8C7-40AD-826D-2370E81A9C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62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4EFE2-3D8F-4FA9-AF11-29E630630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900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8B63-C8C7-40AD-826D-2370E81A9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81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8B63-C8C7-40AD-826D-2370E81A9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139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353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D8B63-C8C7-40AD-826D-2370E81A9CC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75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42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D8B63-C8C7-40AD-826D-2370E81A9CC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265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D8B63-C8C7-40AD-826D-2370E81A9CC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173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D8B63-C8C7-40AD-826D-2370E81A9CC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568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8B63-C8C7-40AD-826D-2370E81A9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63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1558C-23F7-4BCF-87F6-D04C4B3EF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A8B909-C1EE-422E-9F54-F566BF872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5DC6B-8573-4A2B-B34A-C935BA84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F9A68-9BB2-4087-ADE5-76242F713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0C154-8DC3-432D-8518-224E120CB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940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E682-6CC9-49A8-A095-3EAF8D7F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F7C7CF-940C-4CB3-84BB-E682E0A5B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D0018-09F5-4C3C-BB09-3C320CB81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D1420-4020-42B6-8A58-912F53A5E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0B58-AD18-4486-8AFB-290CFBF5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40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C26082-5AC7-4050-AE6E-B3EAE2F2E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680268-FDDD-411D-BE9C-188F3EB6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021A4-12E7-49A3-863B-BE2A66AE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4B0AA-C871-44F3-A46C-3263B4497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ABF10-92F7-46A8-BE45-300A8F7C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48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49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76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804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8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14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0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90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4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D04D-4DEA-4F56-BE60-1D4CDCE70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525EE-932B-47F9-B33F-17A011691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F940D-1D1C-40D3-9299-B8771D11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837E1-D019-4F6A-B337-A859F418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397CE-2A64-43D6-93E6-4392BBCD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992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3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067266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464348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99681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482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22386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58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108757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43246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290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D3CF7-7F5D-4402-BAD3-53F32FEA8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91FE3-38DE-489C-A2D6-0BD4E1077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4088-DD26-48E8-B53C-82DEA4E9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219F3-FA4C-4F04-BE10-50474AA7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2D283-2D6D-4EC9-BFF9-35ED2D6D1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80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3427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83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1558C-23F7-4BCF-87F6-D04C4B3EF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A8B909-C1EE-422E-9F54-F566BF872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5DC6B-8573-4A2B-B34A-C935BA84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F9A68-9BB2-4087-ADE5-76242F713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0C154-8DC3-432D-8518-224E120CB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54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D04D-4DEA-4F56-BE60-1D4CDCE70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525EE-932B-47F9-B33F-17A011691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F940D-1D1C-40D3-9299-B8771D11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837E1-D019-4F6A-B337-A859F418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397CE-2A64-43D6-93E6-4392BBCD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455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D3CF7-7F5D-4402-BAD3-53F32FEA8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91FE3-38DE-489C-A2D6-0BD4E1077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4088-DD26-48E8-B53C-82DEA4E9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219F3-FA4C-4F04-BE10-50474AA7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2D283-2D6D-4EC9-BFF9-35ED2D6D1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60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2F86-F1EB-4933-91B2-CFFD2E33E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4A943-237B-4507-B569-658467C2D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1B77E-3938-407A-80B5-FD07E1F7E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8A219-34E2-4E72-9E66-71C5C604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C09B3-1B42-49BD-BBEF-D4FD521B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CC296-CACA-49AA-83FD-254C38B6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991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60C1-1DFF-4E12-BF63-5584CE5A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44383-5965-4FB0-B52D-3235256B8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E3864-FC3E-4A68-B59D-10614ED31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1DE61-D96E-4F6C-9F0B-44C29647F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074EE0-760F-479D-979F-C4DEE8082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6E766A-84A3-47AC-9A97-D34917A9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978663-ED71-4B31-9D70-F3498E9F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AC225F-90E6-4441-BD89-C59398A4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857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3E55D-2FE6-4BD2-B7EF-22E0CC09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FC6821-98C2-4B56-80F3-69D0CABC9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4432B-F4C2-4F61-B275-92D75348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259543-9313-409C-9099-54DC44632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62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8A8FA0-52F6-42A4-88AA-C3CD7773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828F88-7616-470F-BBDC-D21F2BFD9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AE636-E601-48B7-A69B-74F0146D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95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0FC35-1973-4A39-B513-53E456B88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76FA4-AB8D-429C-A4AC-908E4676E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C35B-E8EF-4064-B8CE-B3CE09A01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9F134-4E51-4ADA-893D-BD77DFA0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EC4B0-915B-4D8C-9837-802F89F7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A753A-E2A0-473E-8D86-035967D4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0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2F86-F1EB-4933-91B2-CFFD2E33E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4A943-237B-4507-B569-658467C2D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1B77E-3938-407A-80B5-FD07E1F7E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8A219-34E2-4E72-9E66-71C5C604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C09B3-1B42-49BD-BBEF-D4FD521B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CC296-CACA-49AA-83FD-254C38B6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316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1827-ECB6-4C8A-93D8-C8D3151B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9E9371-84B2-4AD1-B517-85BC1DB44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A27A5-E0EE-4FD2-A62E-7DA1BDA28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B386E-CF90-4931-9414-D4E9F5F0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5EE38-D8DB-41B7-A177-47813BD3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F3188-6020-4478-83FE-F2CF9EE1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6462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E682-6CC9-49A8-A095-3EAF8D7F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F7C7CF-940C-4CB3-84BB-E682E0A5B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D0018-09F5-4C3C-BB09-3C320CB81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D1420-4020-42B6-8A58-912F53A5E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0B58-AD18-4486-8AFB-290CFBF5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127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C26082-5AC7-4050-AE6E-B3EAE2F2E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680268-FDDD-411D-BE9C-188F3EB6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021A4-12E7-49A3-863B-BE2A66AE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4B0AA-C871-44F3-A46C-3263B4497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ABF10-92F7-46A8-BE45-300A8F7C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166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1F1A6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65"/>
              </a:lnSpc>
            </a:pPr>
            <a:r>
              <a:rPr spc="-10" dirty="0"/>
              <a:t>This</a:t>
            </a:r>
            <a:r>
              <a:rPr spc="5" dirty="0"/>
              <a:t> </a:t>
            </a:r>
            <a:r>
              <a:rPr spc="-10" dirty="0"/>
              <a:t>information</a:t>
            </a:r>
            <a:r>
              <a:rPr spc="10" dirty="0"/>
              <a:t> </a:t>
            </a:r>
            <a:r>
              <a:rPr dirty="0"/>
              <a:t>is</a:t>
            </a:r>
            <a:r>
              <a:rPr spc="15" dirty="0"/>
              <a:t> </a:t>
            </a:r>
            <a:r>
              <a:rPr dirty="0"/>
              <a:t>exclusively</a:t>
            </a:r>
            <a:r>
              <a:rPr spc="5" dirty="0"/>
              <a:t> </a:t>
            </a:r>
            <a:r>
              <a:rPr dirty="0"/>
              <a:t>provided to </a:t>
            </a:r>
            <a:r>
              <a:rPr spc="-10" dirty="0"/>
              <a:t>VAB</a:t>
            </a:r>
            <a:r>
              <a:rPr dirty="0"/>
              <a:t> members</a:t>
            </a:r>
            <a:r>
              <a:rPr spc="20" dirty="0"/>
              <a:t> </a:t>
            </a:r>
            <a:r>
              <a:rPr dirty="0"/>
              <a:t>and</a:t>
            </a:r>
            <a:r>
              <a:rPr spc="5" dirty="0"/>
              <a:t> </a:t>
            </a:r>
            <a:r>
              <a:rPr dirty="0"/>
              <a:t>qualified</a:t>
            </a:r>
            <a:r>
              <a:rPr spc="15" dirty="0"/>
              <a:t> </a:t>
            </a:r>
            <a:r>
              <a:rPr dirty="0"/>
              <a:t>marketers. </a:t>
            </a:r>
            <a:r>
              <a:rPr spc="-10" dirty="0"/>
              <a:t>Further </a:t>
            </a:r>
            <a:r>
              <a:rPr dirty="0"/>
              <a:t>distribution</a:t>
            </a:r>
            <a:r>
              <a:rPr spc="20" dirty="0"/>
              <a:t> </a:t>
            </a:r>
            <a:r>
              <a:rPr dirty="0"/>
              <a:t>is</a:t>
            </a:r>
            <a:r>
              <a:rPr spc="5" dirty="0"/>
              <a:t> </a:t>
            </a:r>
            <a:r>
              <a:rPr spc="-10" dirty="0"/>
              <a:t>prohibited.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PAGE</a:t>
            </a:r>
            <a:r>
              <a:rPr spc="-25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1480239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5567680" cy="6858000"/>
          </a:xfrm>
          <a:custGeom>
            <a:avLst/>
            <a:gdLst/>
            <a:ahLst/>
            <a:cxnLst/>
            <a:rect l="l" t="t" r="r" b="b"/>
            <a:pathLst>
              <a:path w="5567680" h="6858000">
                <a:moveTo>
                  <a:pt x="5567172" y="6857998"/>
                </a:moveTo>
                <a:lnTo>
                  <a:pt x="5567172" y="0"/>
                </a:lnTo>
                <a:lnTo>
                  <a:pt x="0" y="0"/>
                </a:lnTo>
                <a:lnTo>
                  <a:pt x="0" y="6857998"/>
                </a:lnTo>
                <a:lnTo>
                  <a:pt x="5567172" y="6857998"/>
                </a:lnTo>
                <a:close/>
              </a:path>
            </a:pathLst>
          </a:custGeom>
          <a:solidFill>
            <a:srgbClr val="1B136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g object 17"/>
          <p:cNvSpPr/>
          <p:nvPr/>
        </p:nvSpPr>
        <p:spPr>
          <a:xfrm>
            <a:off x="5567171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8"/>
                </a:moveTo>
                <a:lnTo>
                  <a:pt x="0" y="0"/>
                </a:lnTo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g object 18"/>
          <p:cNvSpPr/>
          <p:nvPr/>
        </p:nvSpPr>
        <p:spPr>
          <a:xfrm>
            <a:off x="2509901" y="3681476"/>
            <a:ext cx="407034" cy="24765"/>
          </a:xfrm>
          <a:custGeom>
            <a:avLst/>
            <a:gdLst/>
            <a:ahLst/>
            <a:cxnLst/>
            <a:rect l="l" t="t" r="r" b="b"/>
            <a:pathLst>
              <a:path w="407035" h="24764">
                <a:moveTo>
                  <a:pt x="406907" y="0"/>
                </a:moveTo>
                <a:lnTo>
                  <a:pt x="0" y="0"/>
                </a:lnTo>
                <a:lnTo>
                  <a:pt x="0" y="24384"/>
                </a:lnTo>
                <a:lnTo>
                  <a:pt x="406907" y="24384"/>
                </a:lnTo>
                <a:lnTo>
                  <a:pt x="406907" y="0"/>
                </a:lnTo>
                <a:close/>
              </a:path>
            </a:pathLst>
          </a:custGeom>
          <a:solidFill>
            <a:srgbClr val="1B136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1F1A6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65"/>
              </a:lnSpc>
            </a:pPr>
            <a:r>
              <a:rPr spc="-10" dirty="0"/>
              <a:t>This</a:t>
            </a:r>
            <a:r>
              <a:rPr spc="5" dirty="0"/>
              <a:t> </a:t>
            </a:r>
            <a:r>
              <a:rPr spc="-10" dirty="0"/>
              <a:t>information</a:t>
            </a:r>
            <a:r>
              <a:rPr spc="10" dirty="0"/>
              <a:t> </a:t>
            </a:r>
            <a:r>
              <a:rPr dirty="0"/>
              <a:t>is</a:t>
            </a:r>
            <a:r>
              <a:rPr spc="15" dirty="0"/>
              <a:t> </a:t>
            </a:r>
            <a:r>
              <a:rPr dirty="0"/>
              <a:t>exclusively</a:t>
            </a:r>
            <a:r>
              <a:rPr spc="5" dirty="0"/>
              <a:t> </a:t>
            </a:r>
            <a:r>
              <a:rPr dirty="0"/>
              <a:t>provided to </a:t>
            </a:r>
            <a:r>
              <a:rPr spc="-10" dirty="0"/>
              <a:t>VAB</a:t>
            </a:r>
            <a:r>
              <a:rPr dirty="0"/>
              <a:t> members</a:t>
            </a:r>
            <a:r>
              <a:rPr spc="20" dirty="0"/>
              <a:t> </a:t>
            </a:r>
            <a:r>
              <a:rPr dirty="0"/>
              <a:t>and</a:t>
            </a:r>
            <a:r>
              <a:rPr spc="5" dirty="0"/>
              <a:t> </a:t>
            </a:r>
            <a:r>
              <a:rPr dirty="0"/>
              <a:t>qualified</a:t>
            </a:r>
            <a:r>
              <a:rPr spc="15" dirty="0"/>
              <a:t> </a:t>
            </a:r>
            <a:r>
              <a:rPr dirty="0"/>
              <a:t>marketers. </a:t>
            </a:r>
            <a:r>
              <a:rPr spc="-10" dirty="0"/>
              <a:t>Further </a:t>
            </a:r>
            <a:r>
              <a:rPr dirty="0"/>
              <a:t>distribution</a:t>
            </a:r>
            <a:r>
              <a:rPr spc="20" dirty="0"/>
              <a:t> </a:t>
            </a:r>
            <a:r>
              <a:rPr dirty="0"/>
              <a:t>is</a:t>
            </a:r>
            <a:r>
              <a:rPr spc="5" dirty="0"/>
              <a:t> </a:t>
            </a:r>
            <a:r>
              <a:rPr spc="-10" dirty="0"/>
              <a:t>prohibited.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PAGE</a:t>
            </a:r>
            <a:r>
              <a:rPr spc="-25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62017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60C1-1DFF-4E12-BF63-5584CE5A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44383-5965-4FB0-B52D-3235256B8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E3864-FC3E-4A68-B59D-10614ED31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1DE61-D96E-4F6C-9F0B-44C29647F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074EE0-760F-479D-979F-C4DEE8082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6E766A-84A3-47AC-9A97-D34917A9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978663-ED71-4B31-9D70-F3498E9F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AC225F-90E6-4441-BD89-C59398A4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8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3E55D-2FE6-4BD2-B7EF-22E0CC09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FC6821-98C2-4B56-80F3-69D0CABC9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4432B-F4C2-4F61-B275-92D75348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259543-9313-409C-9099-54DC44632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80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8A8FA0-52F6-42A4-88AA-C3CD7773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828F88-7616-470F-BBDC-D21F2BFD9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AE636-E601-48B7-A69B-74F0146D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02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0FC35-1973-4A39-B513-53E456B88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76FA4-AB8D-429C-A4AC-908E4676E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C35B-E8EF-4064-B8CE-B3CE09A01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9F134-4E51-4ADA-893D-BD77DFA0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EC4B0-915B-4D8C-9837-802F89F7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A753A-E2A0-473E-8D86-035967D4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584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1827-ECB6-4C8A-93D8-C8D3151B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9E9371-84B2-4AD1-B517-85BC1DB44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A27A5-E0EE-4FD2-A62E-7DA1BDA28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B386E-CF90-4931-9414-D4E9F5F0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5EE38-D8DB-41B7-A177-47813BD3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F3188-6020-4478-83FE-F2CF9EE1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482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A2F88D-4F1B-48C5-A5A7-1AA7BC8B4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5D413-CED7-4771-BEC5-57AE46424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59EFD-93B9-4791-9E52-A9D2C2646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2243B-BAFE-4E9F-8105-29AA1FFA5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B40BE-9360-42A9-ADF9-26C86A556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22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5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A2F88D-4F1B-48C5-A5A7-1AA7BC8B4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5D413-CED7-4771-BEC5-57AE46424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59EFD-93B9-4791-9E52-A9D2C2646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936EC-4B61-4D85-A4C7-5E9EAAEF2D66}" type="datetimeFigureOut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2243B-BAFE-4E9F-8105-29AA1FFA5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B40BE-9360-42A9-ADF9-26C86A556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48730-F1A6-499A-98D0-D92FC93DEE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44676" y="410921"/>
            <a:ext cx="11104880" cy="819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1F1A6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4959" y="3045714"/>
            <a:ext cx="7005320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071622" y="6635125"/>
            <a:ext cx="6506209" cy="1633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65"/>
              </a:lnSpc>
            </a:pPr>
            <a:r>
              <a:rPr spc="-10" dirty="0"/>
              <a:t>Thisinformation</a:t>
            </a:r>
            <a:r>
              <a:rPr dirty="0"/>
              <a:t>isexclusivelyprovided to </a:t>
            </a:r>
            <a:r>
              <a:rPr spc="-10" dirty="0"/>
              <a:t>VAB</a:t>
            </a:r>
            <a:r>
              <a:rPr dirty="0"/>
              <a:t> membersandqualifiedmarketers. </a:t>
            </a:r>
            <a:r>
              <a:rPr spc="-10" dirty="0"/>
              <a:t>Further </a:t>
            </a:r>
            <a:r>
              <a:rPr dirty="0"/>
              <a:t>distributionis</a:t>
            </a:r>
            <a:r>
              <a:rPr spc="-10" dirty="0"/>
              <a:t>prohibited.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82574" y="6621431"/>
            <a:ext cx="546735" cy="1646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PAGE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161551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hyperlink" Target="https://thevab.com/insight/unlocking-brand-growth-audience-based-buyi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insight/an-insiders-look" TargetMode="External"/><Relationship Id="rId5" Type="http://schemas.openxmlformats.org/officeDocument/2006/relationships/slide" Target="slide38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22.png"/><Relationship Id="rId7" Type="http://schemas.openxmlformats.org/officeDocument/2006/relationships/chart" Target="../charts/chart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34.xml"/><Relationship Id="rId7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28.xml"/><Relationship Id="rId10" Type="http://schemas.openxmlformats.org/officeDocument/2006/relationships/image" Target="../media/image16.png"/><Relationship Id="rId4" Type="http://schemas.openxmlformats.org/officeDocument/2006/relationships/slide" Target="slide24.xml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18" Type="http://schemas.openxmlformats.org/officeDocument/2006/relationships/hyperlink" Target="https://thevab.com/insight/top-line-view-how-industry-adopting-audience-based-buying" TargetMode="External"/><Relationship Id="rId26" Type="http://schemas.openxmlformats.org/officeDocument/2006/relationships/image" Target="../media/image15.png"/><Relationship Id="rId3" Type="http://schemas.openxmlformats.org/officeDocument/2006/relationships/hyperlink" Target="https://thevab.com/" TargetMode="External"/><Relationship Id="rId21" Type="http://schemas.openxmlformats.org/officeDocument/2006/relationships/image" Target="../media/image50.png"/><Relationship Id="rId7" Type="http://schemas.openxmlformats.org/officeDocument/2006/relationships/hyperlink" Target="https://thevab.com/insight/proven-strategies-tactics-audience-based-tv-buying" TargetMode="External"/><Relationship Id="rId12" Type="http://schemas.openxmlformats.org/officeDocument/2006/relationships/hyperlink" Target="https://thevab.com/insight/what-audience-based-buying" TargetMode="External"/><Relationship Id="rId17" Type="http://schemas.openxmlformats.org/officeDocument/2006/relationships/image" Target="../media/image48.png"/><Relationship Id="rId25" Type="http://schemas.openxmlformats.org/officeDocument/2006/relationships/image" Target="../media/image14.png"/><Relationship Id="rId2" Type="http://schemas.openxmlformats.org/officeDocument/2006/relationships/hyperlink" Target="https://thevab.com/audience-based-buying-hub" TargetMode="External"/><Relationship Id="rId16" Type="http://schemas.openxmlformats.org/officeDocument/2006/relationships/hyperlink" Target="https://thevab.com/insight/importance-education-training-audience-based-buying" TargetMode="External"/><Relationship Id="rId20" Type="http://schemas.openxmlformats.org/officeDocument/2006/relationships/hyperlink" Target="https://thevab.com/insight/lets-get-down-to-busines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24" Type="http://schemas.openxmlformats.org/officeDocument/2006/relationships/hyperlink" Target="https://thevab.com/insight/unlocking-brand-growth-audience-based-buying" TargetMode="External"/><Relationship Id="rId5" Type="http://schemas.openxmlformats.org/officeDocument/2006/relationships/hyperlink" Target="https://thevab.com/insight/an-insiders-look" TargetMode="External"/><Relationship Id="rId15" Type="http://schemas.openxmlformats.org/officeDocument/2006/relationships/image" Target="../media/image47.png"/><Relationship Id="rId23" Type="http://schemas.openxmlformats.org/officeDocument/2006/relationships/image" Target="../media/image51.png"/><Relationship Id="rId10" Type="http://schemas.openxmlformats.org/officeDocument/2006/relationships/hyperlink" Target="https://thevab.com/insight/meeting-industry-challenges" TargetMode="External"/><Relationship Id="rId19" Type="http://schemas.openxmlformats.org/officeDocument/2006/relationships/image" Target="../media/image49.png"/><Relationship Id="rId4" Type="http://schemas.openxmlformats.org/officeDocument/2006/relationships/hyperlink" Target="https://thevab.com/team-board" TargetMode="External"/><Relationship Id="rId9" Type="http://schemas.openxmlformats.org/officeDocument/2006/relationships/image" Target="../media/image44.jpeg"/><Relationship Id="rId14" Type="http://schemas.openxmlformats.org/officeDocument/2006/relationships/hyperlink" Target="https://thevab.com/insight/innovators-testing-abb" TargetMode="External"/><Relationship Id="rId22" Type="http://schemas.openxmlformats.org/officeDocument/2006/relationships/hyperlink" Target="https://thevab.com/insight/secret-of-my-success" TargetMode="External"/><Relationship Id="rId27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vab-happenings/vab-brand-video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ectrumreach.com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spectrumreach.com/contact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C559FEB1-81D1-4831-4499-1057039340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9401" y="0"/>
            <a:ext cx="6832599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3F90D8-EC4F-44E3-8868-8951815070FB}"/>
              </a:ext>
            </a:extLst>
          </p:cNvPr>
          <p:cNvGrpSpPr/>
          <p:nvPr/>
        </p:nvGrpSpPr>
        <p:grpSpPr>
          <a:xfrm>
            <a:off x="1863753" y="-5696"/>
            <a:ext cx="3500699" cy="2672574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F951BE-118C-48F7-BE62-B39D2B4FC56A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E5D4B1-D529-4069-92AA-16E1B391A6BF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chemeClr val="accent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0020BB-B5A9-48CC-9939-C1F42A09A502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chemeClr val="accent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A9919E-8757-47EA-AF29-47E3FDC08853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362404-B0D3-4845-81C6-4BB463DC0FB9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</p:grp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649CC1AD-4096-4C1B-8491-A834E6E438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914" y="5665117"/>
            <a:ext cx="2294166" cy="79925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C3BDC65-8D60-4B6A-A6E4-F284D2B283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39630" b="36230"/>
          <a:stretch>
            <a:fillRect/>
          </a:stretch>
        </p:blipFill>
        <p:spPr>
          <a:xfrm>
            <a:off x="5359401" y="2666878"/>
            <a:ext cx="6832600" cy="4191122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3A02DC-329B-0849-4113-9C86C2F2B129}"/>
              </a:ext>
            </a:extLst>
          </p:cNvPr>
          <p:cNvSpPr txBox="1"/>
          <p:nvPr/>
        </p:nvSpPr>
        <p:spPr>
          <a:xfrm>
            <a:off x="2738997" y="5596631"/>
            <a:ext cx="2524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 Bold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 Bold"/>
                <a:ea typeface="+mn-ea"/>
                <a:cs typeface="+mn-cs"/>
              </a:rPr>
              <a:t>In Partnership With</a:t>
            </a:r>
          </a:p>
        </p:txBody>
      </p:sp>
      <p:pic>
        <p:nvPicPr>
          <p:cNvPr id="1026" name="Picture 2" descr="Spectrum Reach | Inc.com">
            <a:extLst>
              <a:ext uri="{FF2B5EF4-FFF2-40B4-BE49-F238E27FC236}">
                <a16:creationId xmlns:a16="http://schemas.microsoft.com/office/drawing/2014/main" id="{E8047936-4722-828A-2E72-0AAAB9220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6195" y="5964435"/>
            <a:ext cx="1709729" cy="54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60FA09-0779-FC07-2F22-95467D25D3D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72" y="65325"/>
            <a:ext cx="1712662" cy="547231"/>
          </a:xfrm>
          <a:prstGeom prst="rect">
            <a:avLst/>
          </a:prstGeom>
          <a:ln w="28575">
            <a:solidFill>
              <a:srgbClr val="ED3C8D"/>
            </a:solidFill>
          </a:ln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433E1E-7B6B-9E6E-BB10-68AA153AB46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53" y="1835563"/>
            <a:ext cx="3210535" cy="1094797"/>
          </a:xfrm>
          <a:prstGeom prst="rect">
            <a:avLst/>
          </a:prstGeom>
          <a:ln w="12700">
            <a:solidFill>
              <a:srgbClr val="ED3C8D"/>
            </a:solidFill>
          </a:ln>
        </p:spPr>
      </p:pic>
      <p:sp>
        <p:nvSpPr>
          <p:cNvPr id="6" name="Title 9">
            <a:extLst>
              <a:ext uri="{FF2B5EF4-FFF2-40B4-BE49-F238E27FC236}">
                <a16:creationId xmlns:a16="http://schemas.microsoft.com/office/drawing/2014/main" id="{30886781-371D-DEB5-DFD6-83E37AF56A67}"/>
              </a:ext>
            </a:extLst>
          </p:cNvPr>
          <p:cNvSpPr txBox="1">
            <a:spLocks/>
          </p:cNvSpPr>
          <p:nvPr/>
        </p:nvSpPr>
        <p:spPr>
          <a:xfrm>
            <a:off x="0" y="3423304"/>
            <a:ext cx="5359401" cy="17458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4405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7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BFF2"/>
                </a:solidFill>
                <a:latin typeface="Helvetica" pitchFamily="2" charset="0"/>
              </a:rPr>
              <a:t>Reaching the Right Audiences</a:t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</a:br>
            <a:r>
              <a:rPr lang="en-US" sz="1950" b="1" dirty="0">
                <a:solidFill>
                  <a:srgbClr val="ED3C8D"/>
                </a:solidFill>
                <a:latin typeface="Helvetica" pitchFamily="2" charset="0"/>
              </a:rPr>
              <a:t>Why</a:t>
            </a: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 brands and agencies are increasing their adoption of audience-based TV buying</a:t>
            </a:r>
          </a:p>
        </p:txBody>
      </p:sp>
    </p:spTree>
    <p:extLst>
      <p:ext uri="{BB962C8B-B14F-4D97-AF65-F5344CB8AC3E}">
        <p14:creationId xmlns:p14="http://schemas.microsoft.com/office/powerpoint/2010/main" val="4270852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41F0FD-C6F1-1E96-A076-BDD2010895C5}"/>
              </a:ext>
            </a:extLst>
          </p:cNvPr>
          <p:cNvSpPr/>
          <p:nvPr/>
        </p:nvSpPr>
        <p:spPr>
          <a:xfrm>
            <a:off x="1586" y="1679328"/>
            <a:ext cx="12192000" cy="4428965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87EADB8E-604E-67EA-F642-2EC40460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84E4FE-6958-30CD-0CC7-F6351A217D6D}"/>
              </a:ext>
            </a:extLst>
          </p:cNvPr>
          <p:cNvSpPr txBox="1"/>
          <p:nvPr/>
        </p:nvSpPr>
        <p:spPr>
          <a:xfrm>
            <a:off x="521854" y="6111218"/>
            <a:ext cx="11648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 Survey base: Advertising decision-makers who are involved in buying or planning digital video, cable / broadcast TV, or advanced TV. ‘Large Business’ Brand Marketers = business with annual total ad spend of $5MM+, ‘Small Business’ Brand Marketers = business with annual total ad spend of $10K - $5MM, ‘Large Business’ Agency Pros = client with annual total ad spend of $5MM+, ‘Small Business’ Agency Pros = client with annual total ad spend of $10K - $5MM. Q59. To what extent have current economic conditions (rising inflation, recession concerns) impacted [your/your main client’s] TV campaign investment allocation between audience-based buying and traditional demographic-based buying? Base = ‘Audience-Based Buying is a Key Part/Small Part/Testing Phase’. *Q59b. You mentioned that the current economic conditions have had at least some impact on [your/your main client’s] TV campaign investment towards audience-based buying. How have these conditions changed [your/your main client’s] audience-based buying strategies? Base = ‘Economic Conditions have had an Impact.’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14276-D598-F264-A63E-CB6D2E95592C}"/>
              </a:ext>
            </a:extLst>
          </p:cNvPr>
          <p:cNvSpPr txBox="1"/>
          <p:nvPr/>
        </p:nvSpPr>
        <p:spPr>
          <a:xfrm>
            <a:off x="182661" y="1834648"/>
            <a:ext cx="4306810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Current economic uncertainties have had a ‘major’ or ‘moderate’ impact on their investment allocation between ABB &amp; traditional demographic-based buying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</a:t>
            </a:r>
          </a:p>
        </p:txBody>
      </p:sp>
      <p:sp>
        <p:nvSpPr>
          <p:cNvPr id="33" name="Rounded Rectangle 80">
            <a:extLst>
              <a:ext uri="{FF2B5EF4-FFF2-40B4-BE49-F238E27FC236}">
                <a16:creationId xmlns:a16="http://schemas.microsoft.com/office/drawing/2014/main" id="{6B660A50-1EC0-E9F4-BAF7-A8A085B9E06B}"/>
              </a:ext>
            </a:extLst>
          </p:cNvPr>
          <p:cNvSpPr/>
          <p:nvPr/>
        </p:nvSpPr>
        <p:spPr>
          <a:xfrm>
            <a:off x="220780" y="3127237"/>
            <a:ext cx="2001975" cy="1033777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4" name="Rounded Rectangle 80">
            <a:extLst>
              <a:ext uri="{FF2B5EF4-FFF2-40B4-BE49-F238E27FC236}">
                <a16:creationId xmlns:a16="http://schemas.microsoft.com/office/drawing/2014/main" id="{9FBB2617-C037-B3A9-DA5B-7FB9E70091D7}"/>
              </a:ext>
            </a:extLst>
          </p:cNvPr>
          <p:cNvSpPr/>
          <p:nvPr/>
        </p:nvSpPr>
        <p:spPr>
          <a:xfrm>
            <a:off x="2370899" y="3140155"/>
            <a:ext cx="2202172" cy="1033777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5" name="Rounded Rectangle 80">
            <a:extLst>
              <a:ext uri="{FF2B5EF4-FFF2-40B4-BE49-F238E27FC236}">
                <a16:creationId xmlns:a16="http://schemas.microsoft.com/office/drawing/2014/main" id="{54B547FF-3D2E-1D8F-E26E-11A681CDF36A}"/>
              </a:ext>
            </a:extLst>
          </p:cNvPr>
          <p:cNvSpPr/>
          <p:nvPr/>
        </p:nvSpPr>
        <p:spPr>
          <a:xfrm>
            <a:off x="220780" y="4462405"/>
            <a:ext cx="2001975" cy="1033777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6" name="Rounded Rectangle 80">
            <a:extLst>
              <a:ext uri="{FF2B5EF4-FFF2-40B4-BE49-F238E27FC236}">
                <a16:creationId xmlns:a16="http://schemas.microsoft.com/office/drawing/2014/main" id="{7B8CC8BB-C3D6-B755-93BC-EC0FA6723E71}"/>
              </a:ext>
            </a:extLst>
          </p:cNvPr>
          <p:cNvSpPr/>
          <p:nvPr/>
        </p:nvSpPr>
        <p:spPr>
          <a:xfrm>
            <a:off x="2370899" y="4462405"/>
            <a:ext cx="2202172" cy="1033777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FFB3D4-D2FA-8C74-0A7D-DAD4F6E1A356}"/>
              </a:ext>
            </a:extLst>
          </p:cNvPr>
          <p:cNvSpPr/>
          <p:nvPr/>
        </p:nvSpPr>
        <p:spPr>
          <a:xfrm>
            <a:off x="315771" y="3502543"/>
            <a:ext cx="1811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84%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D89843-1EE1-247D-FFBA-9E9F2DA46BCD}"/>
              </a:ext>
            </a:extLst>
          </p:cNvPr>
          <p:cNvSpPr txBox="1"/>
          <p:nvPr/>
        </p:nvSpPr>
        <p:spPr>
          <a:xfrm>
            <a:off x="15886" y="3200933"/>
            <a:ext cx="2411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‘Large’ Brand Marketers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5CFD48-32C1-32FD-BDBB-0B0530FC79E8}"/>
              </a:ext>
            </a:extLst>
          </p:cNvPr>
          <p:cNvSpPr/>
          <p:nvPr/>
        </p:nvSpPr>
        <p:spPr>
          <a:xfrm>
            <a:off x="2570298" y="3502543"/>
            <a:ext cx="18033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0EA9DA-7EF2-95B2-D5F4-5DAB2E81715A}"/>
              </a:ext>
            </a:extLst>
          </p:cNvPr>
          <p:cNvSpPr txBox="1"/>
          <p:nvPr/>
        </p:nvSpPr>
        <p:spPr>
          <a:xfrm>
            <a:off x="2271839" y="3202823"/>
            <a:ext cx="24002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‘Large Business’ Agency Pros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D31E11-A2A8-FE04-F90D-9236A3C755ED}"/>
              </a:ext>
            </a:extLst>
          </p:cNvPr>
          <p:cNvSpPr/>
          <p:nvPr/>
        </p:nvSpPr>
        <p:spPr>
          <a:xfrm>
            <a:off x="319939" y="4843116"/>
            <a:ext cx="1803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29008F-AFED-83CF-08A8-0E2351D76273}"/>
              </a:ext>
            </a:extLst>
          </p:cNvPr>
          <p:cNvSpPr txBox="1"/>
          <p:nvPr/>
        </p:nvSpPr>
        <p:spPr>
          <a:xfrm>
            <a:off x="15886" y="4541506"/>
            <a:ext cx="2411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‘Small’ Brand Marketers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78E4BA-4231-F18B-D8FB-09F997D866F0}"/>
              </a:ext>
            </a:extLst>
          </p:cNvPr>
          <p:cNvSpPr/>
          <p:nvPr/>
        </p:nvSpPr>
        <p:spPr>
          <a:xfrm>
            <a:off x="2570297" y="4843116"/>
            <a:ext cx="1803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3BF106-26B6-5100-9D38-4CBB2B560A37}"/>
              </a:ext>
            </a:extLst>
          </p:cNvPr>
          <p:cNvSpPr txBox="1"/>
          <p:nvPr/>
        </p:nvSpPr>
        <p:spPr>
          <a:xfrm>
            <a:off x="2271839" y="4530695"/>
            <a:ext cx="24002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‘Small Business’ Agency Pros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91C3FD-FD77-B68C-3FC9-AB6A5414465D}"/>
              </a:ext>
            </a:extLst>
          </p:cNvPr>
          <p:cNvCxnSpPr>
            <a:cxnSpLocks/>
          </p:cNvCxnSpPr>
          <p:nvPr/>
        </p:nvCxnSpPr>
        <p:spPr>
          <a:xfrm>
            <a:off x="4715778" y="1863526"/>
            <a:ext cx="0" cy="4114800"/>
          </a:xfrm>
          <a:prstGeom prst="line">
            <a:avLst/>
          </a:prstGeom>
          <a:ln w="38100">
            <a:solidFill>
              <a:srgbClr val="1F1A6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1A1A119-D8A9-4A14-B19F-DDD4E02BAD72}"/>
              </a:ext>
            </a:extLst>
          </p:cNvPr>
          <p:cNvSpPr txBox="1"/>
          <p:nvPr/>
        </p:nvSpPr>
        <p:spPr>
          <a:xfrm>
            <a:off x="4759425" y="1726649"/>
            <a:ext cx="74325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How uncertain economic conditions have impacted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audience-based buying strategies*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impacted by current economic conditions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F3CA89-3472-F4AB-CD3D-AAC453612D87}"/>
              </a:ext>
            </a:extLst>
          </p:cNvPr>
          <p:cNvSpPr txBox="1"/>
          <p:nvPr/>
        </p:nvSpPr>
        <p:spPr>
          <a:xfrm>
            <a:off x="5284687" y="5427891"/>
            <a:ext cx="3007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Increasing investment in ABB TV to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drive upper-funnel outcomes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like </a:t>
            </a:r>
            <a:br>
              <a:rPr lang="en-US" sz="1200" dirty="0">
                <a:solidFill>
                  <a:srgbClr val="1F1A62"/>
                </a:solidFill>
                <a:latin typeface="Helvetica" panose="020B0403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awareness and consideration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291281-0820-F06A-1770-804993931303}"/>
              </a:ext>
            </a:extLst>
          </p:cNvPr>
          <p:cNvSpPr txBox="1"/>
          <p:nvPr/>
        </p:nvSpPr>
        <p:spPr>
          <a:xfrm>
            <a:off x="8682438" y="5427891"/>
            <a:ext cx="2983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Increasing investment in ABB TV to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drive lower-funnel outcomes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like sales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86E910-4864-F98B-8501-479C93AE2803}"/>
              </a:ext>
            </a:extLst>
          </p:cNvPr>
          <p:cNvSpPr txBox="1"/>
          <p:nvPr/>
        </p:nvSpPr>
        <p:spPr>
          <a:xfrm>
            <a:off x="145897" y="366628"/>
            <a:ext cx="119590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While the challenging economy has led marketers to increase their ABB investment, agencies are more likely to use it to drive lower-funnel metrics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CD18E07-3E02-3E8B-288C-44978DBFB7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2665970"/>
              </p:ext>
            </p:extLst>
          </p:nvPr>
        </p:nvGraphicFramePr>
        <p:xfrm>
          <a:off x="5029200" y="2502450"/>
          <a:ext cx="7075745" cy="2993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94284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46BABB4-18CD-416B-AB01-C45C5DE7005E}"/>
              </a:ext>
            </a:extLst>
          </p:cNvPr>
          <p:cNvSpPr/>
          <p:nvPr/>
        </p:nvSpPr>
        <p:spPr>
          <a:xfrm>
            <a:off x="2974" y="1685013"/>
            <a:ext cx="7409462" cy="3985213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93E55C-73C5-88C0-ADB6-2DD6C7C6E7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825B60-A4C5-49D4-EBB3-2EBD5B656246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C5386B-8D00-3239-9B82-93D8BFD70D09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8F9793D7-5AAF-E71A-6DC7-8375ED089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E70B2E-3BF1-C825-0552-88EA79C2D828}"/>
              </a:ext>
            </a:extLst>
          </p:cNvPr>
          <p:cNvSpPr txBox="1"/>
          <p:nvPr/>
        </p:nvSpPr>
        <p:spPr>
          <a:xfrm>
            <a:off x="503714" y="6103090"/>
            <a:ext cx="115542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2023. Wave 2 fielded January 11 – 27, 2023 (n=210); Wave 1 fielded March 23 – 31, 2021 (n=211). Survey base: Advertising decision-makers who are involved in buying or planning digital video, cable / broadcast TV, or advanced TV. ‘Large’ Brand Marketers = business with annual total ad spend of $5MM+, ‘Small’ Brand Marketers = business with annual total ad spend of $10K - $5MM, ‘Large Business’ Agency Pros = client with annual total ad spend of $5MM+, ‘Small Business’ Agency Pros = client with annual total ad spend of $10K - $5MM. Q70. Which of the following best describes your (company’s/main client’s) current approach to audience-based buying for TV advertising? Base = Total Respondents.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‘W1’ = wave 1.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7" name="Picture 6" descr="A person drawing on paper&#10;&#10;Description automatically generated with low confidence">
            <a:extLst>
              <a:ext uri="{FF2B5EF4-FFF2-40B4-BE49-F238E27FC236}">
                <a16:creationId xmlns:a16="http://schemas.microsoft.com/office/drawing/2014/main" id="{C894727F-E627-3AF4-18D1-31BCDA0F47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9465" y="1685012"/>
            <a:ext cx="4782536" cy="39852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77A556-6927-5CFB-E5AB-255D14B9E732}"/>
              </a:ext>
            </a:extLst>
          </p:cNvPr>
          <p:cNvSpPr txBox="1"/>
          <p:nvPr/>
        </p:nvSpPr>
        <p:spPr>
          <a:xfrm>
            <a:off x="0" y="1877907"/>
            <a:ext cx="74094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marketers who say audience-based buying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is a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key part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of their TV 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(2023, wave 2)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FCC308-1FE9-BF94-BB1D-83096821C871}"/>
              </a:ext>
            </a:extLst>
          </p:cNvPr>
          <p:cNvSpPr txBox="1"/>
          <p:nvPr/>
        </p:nvSpPr>
        <p:spPr>
          <a:xfrm>
            <a:off x="145898" y="337179"/>
            <a:ext cx="119120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Agencies are a driving force behind greater adoption of ABB as they are more likely to use it as a sales driver amidst economic uncertainty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Rounded Rectangle 80">
            <a:extLst>
              <a:ext uri="{FF2B5EF4-FFF2-40B4-BE49-F238E27FC236}">
                <a16:creationId xmlns:a16="http://schemas.microsoft.com/office/drawing/2014/main" id="{9A4153B3-CD4C-CB6B-78EC-04D8E8669886}"/>
              </a:ext>
            </a:extLst>
          </p:cNvPr>
          <p:cNvSpPr/>
          <p:nvPr/>
        </p:nvSpPr>
        <p:spPr>
          <a:xfrm>
            <a:off x="377926" y="2665665"/>
            <a:ext cx="3210055" cy="1250871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D9B99F-B781-7ABE-D874-BE7D18BEA2C9}"/>
              </a:ext>
            </a:extLst>
          </p:cNvPr>
          <p:cNvSpPr/>
          <p:nvPr/>
        </p:nvSpPr>
        <p:spPr>
          <a:xfrm>
            <a:off x="377926" y="2983680"/>
            <a:ext cx="3210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CD9CBC-6F0B-5CF6-A1A0-B712711EB53E}"/>
              </a:ext>
            </a:extLst>
          </p:cNvPr>
          <p:cNvSpPr txBox="1"/>
          <p:nvPr/>
        </p:nvSpPr>
        <p:spPr>
          <a:xfrm>
            <a:off x="377926" y="2695254"/>
            <a:ext cx="3210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‘Large’ Brand Marketers</a:t>
            </a:r>
          </a:p>
        </p:txBody>
      </p:sp>
      <p:sp>
        <p:nvSpPr>
          <p:cNvPr id="17" name="Rounded Rectangle 84">
            <a:extLst>
              <a:ext uri="{FF2B5EF4-FFF2-40B4-BE49-F238E27FC236}">
                <a16:creationId xmlns:a16="http://schemas.microsoft.com/office/drawing/2014/main" id="{93C3F2C0-32C8-6DFE-0CA8-7DA8BCEA52EA}"/>
              </a:ext>
            </a:extLst>
          </p:cNvPr>
          <p:cNvSpPr/>
          <p:nvPr/>
        </p:nvSpPr>
        <p:spPr>
          <a:xfrm>
            <a:off x="377926" y="4155018"/>
            <a:ext cx="3210055" cy="1250871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391A07-2589-AE57-1725-D13B40591C19}"/>
              </a:ext>
            </a:extLst>
          </p:cNvPr>
          <p:cNvSpPr/>
          <p:nvPr/>
        </p:nvSpPr>
        <p:spPr>
          <a:xfrm>
            <a:off x="385310" y="4474922"/>
            <a:ext cx="31952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37%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9FAB67-9B26-B26A-41F9-C020FBA0F713}"/>
              </a:ext>
            </a:extLst>
          </p:cNvPr>
          <p:cNvSpPr txBox="1"/>
          <p:nvPr/>
        </p:nvSpPr>
        <p:spPr>
          <a:xfrm>
            <a:off x="377926" y="4186496"/>
            <a:ext cx="3210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‘Small’ Brand Marketers</a:t>
            </a:r>
          </a:p>
        </p:txBody>
      </p:sp>
      <p:sp>
        <p:nvSpPr>
          <p:cNvPr id="33" name="Rounded Rectangle 88">
            <a:extLst>
              <a:ext uri="{FF2B5EF4-FFF2-40B4-BE49-F238E27FC236}">
                <a16:creationId xmlns:a16="http://schemas.microsoft.com/office/drawing/2014/main" id="{4CD80D11-D635-D1AA-751D-ABF7514AE814}"/>
              </a:ext>
            </a:extLst>
          </p:cNvPr>
          <p:cNvSpPr/>
          <p:nvPr/>
        </p:nvSpPr>
        <p:spPr>
          <a:xfrm>
            <a:off x="3834892" y="2665665"/>
            <a:ext cx="3210055" cy="1250871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EB3E7A-8783-E15B-24EF-97D0C90B0834}"/>
              </a:ext>
            </a:extLst>
          </p:cNvPr>
          <p:cNvSpPr/>
          <p:nvPr/>
        </p:nvSpPr>
        <p:spPr>
          <a:xfrm>
            <a:off x="3842525" y="2985569"/>
            <a:ext cx="31947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214F58-29AB-02A1-2E49-2A86A326A166}"/>
              </a:ext>
            </a:extLst>
          </p:cNvPr>
          <p:cNvSpPr txBox="1"/>
          <p:nvPr/>
        </p:nvSpPr>
        <p:spPr>
          <a:xfrm>
            <a:off x="3842525" y="2709844"/>
            <a:ext cx="3194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‘Large Business’ Agency Pros</a:t>
            </a:r>
          </a:p>
        </p:txBody>
      </p:sp>
      <p:sp>
        <p:nvSpPr>
          <p:cNvPr id="36" name="Rounded Rectangle 91">
            <a:extLst>
              <a:ext uri="{FF2B5EF4-FFF2-40B4-BE49-F238E27FC236}">
                <a16:creationId xmlns:a16="http://schemas.microsoft.com/office/drawing/2014/main" id="{56F9B66E-F20D-E0BA-EF87-CB104B43D11F}"/>
              </a:ext>
            </a:extLst>
          </p:cNvPr>
          <p:cNvSpPr/>
          <p:nvPr/>
        </p:nvSpPr>
        <p:spPr>
          <a:xfrm>
            <a:off x="3834892" y="4166334"/>
            <a:ext cx="3210055" cy="1250871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E1F342E-AD96-AC68-12CA-940B865E0D0F}"/>
              </a:ext>
            </a:extLst>
          </p:cNvPr>
          <p:cNvSpPr/>
          <p:nvPr/>
        </p:nvSpPr>
        <p:spPr>
          <a:xfrm>
            <a:off x="3842525" y="4486238"/>
            <a:ext cx="31947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65BA29-A4E9-81ED-71CD-A8FE8AC73AA8}"/>
              </a:ext>
            </a:extLst>
          </p:cNvPr>
          <p:cNvSpPr txBox="1"/>
          <p:nvPr/>
        </p:nvSpPr>
        <p:spPr>
          <a:xfrm>
            <a:off x="3842525" y="4197813"/>
            <a:ext cx="3194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‘Small Business’ Agency Pros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2990F33-C1BF-20FD-E2A9-4FE49FD2CA3A}"/>
              </a:ext>
            </a:extLst>
          </p:cNvPr>
          <p:cNvSpPr/>
          <p:nvPr/>
        </p:nvSpPr>
        <p:spPr>
          <a:xfrm>
            <a:off x="1647380" y="3757839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vs. 37%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(W1)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2462601-2EEE-B6AC-1E8E-0B01E8E23C6D}"/>
              </a:ext>
            </a:extLst>
          </p:cNvPr>
          <p:cNvSpPr/>
          <p:nvPr/>
        </p:nvSpPr>
        <p:spPr>
          <a:xfrm>
            <a:off x="5104346" y="3757839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vs. 30%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(W1)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3196E49-0EF6-5C52-CB7B-59BB121BDE50}"/>
              </a:ext>
            </a:extLst>
          </p:cNvPr>
          <p:cNvSpPr/>
          <p:nvPr/>
        </p:nvSpPr>
        <p:spPr>
          <a:xfrm>
            <a:off x="1647380" y="5229042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vs. 37%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(W1)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DC4692E-1679-2C30-84A4-A26493D1A8A5}"/>
              </a:ext>
            </a:extLst>
          </p:cNvPr>
          <p:cNvSpPr/>
          <p:nvPr/>
        </p:nvSpPr>
        <p:spPr>
          <a:xfrm>
            <a:off x="5104346" y="5229042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vs. 26%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(W1)</a:t>
            </a:r>
          </a:p>
        </p:txBody>
      </p:sp>
    </p:spTree>
    <p:extLst>
      <p:ext uri="{BB962C8B-B14F-4D97-AF65-F5344CB8AC3E}">
        <p14:creationId xmlns:p14="http://schemas.microsoft.com/office/powerpoint/2010/main" val="4244233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37275-FA59-82A0-A258-5CC930034B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97FA74-A2C3-3EEA-1E0C-120573321B95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3A269-193C-F111-921A-D8AC40C0A107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6" name="Picture 4" descr="Creative Portal - Spectrum Reach Advertising">
            <a:extLst>
              <a:ext uri="{FF2B5EF4-FFF2-40B4-BE49-F238E27FC236}">
                <a16:creationId xmlns:a16="http://schemas.microsoft.com/office/drawing/2014/main" id="{C2C81916-B666-0DB1-0283-4BE62CB9D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97883C-1981-FBB4-742D-EA1270E1E795}"/>
              </a:ext>
            </a:extLst>
          </p:cNvPr>
          <p:cNvSpPr txBox="1"/>
          <p:nvPr/>
        </p:nvSpPr>
        <p:spPr>
          <a:xfrm>
            <a:off x="189153" y="332445"/>
            <a:ext cx="1181369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600" b="1" dirty="0">
                <a:solidFill>
                  <a:srgbClr val="1B1464"/>
                </a:solidFill>
                <a:latin typeface="Helvetica" pitchFamily="2" charset="0"/>
              </a:rPr>
              <a:t>Summary: </a:t>
            </a:r>
            <a:r>
              <a:rPr lang="en-US" sz="2600" b="1" dirty="0">
                <a:solidFill>
                  <a:srgbClr val="ED3C8D"/>
                </a:solidFill>
                <a:latin typeface="Helvetica" pitchFamily="2" charset="0"/>
              </a:rPr>
              <a:t>Why are brands and agencies leveraging ABB to best reach the right audiences in a time of economic uncertainty?</a:t>
            </a:r>
          </a:p>
        </p:txBody>
      </p:sp>
      <p:sp>
        <p:nvSpPr>
          <p:cNvPr id="7" name="Rounded Rectangle 80">
            <a:extLst>
              <a:ext uri="{FF2B5EF4-FFF2-40B4-BE49-F238E27FC236}">
                <a16:creationId xmlns:a16="http://schemas.microsoft.com/office/drawing/2014/main" id="{9CEBD199-503C-6B44-B672-74F9EE2AFE2F}"/>
              </a:ext>
            </a:extLst>
          </p:cNvPr>
          <p:cNvSpPr/>
          <p:nvPr/>
        </p:nvSpPr>
        <p:spPr>
          <a:xfrm>
            <a:off x="1415829" y="1691709"/>
            <a:ext cx="9360342" cy="4458834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199"/>
            <a:endParaRPr lang="en-US" sz="2000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pic>
        <p:nvPicPr>
          <p:cNvPr id="13" name="Picture 12" descr="A picture containing clipart, graphics, symbol, graphic design&#10;&#10;Description automatically generated">
            <a:extLst>
              <a:ext uri="{FF2B5EF4-FFF2-40B4-BE49-F238E27FC236}">
                <a16:creationId xmlns:a16="http://schemas.microsoft.com/office/drawing/2014/main" id="{E4A90C40-879F-B145-5190-070103304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67" y="1879789"/>
            <a:ext cx="1167467" cy="11674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9C7167-D95A-0C90-FDEA-A7D902FC2D4F}"/>
              </a:ext>
            </a:extLst>
          </p:cNvPr>
          <p:cNvSpPr txBox="1"/>
          <p:nvPr/>
        </p:nvSpPr>
        <p:spPr>
          <a:xfrm>
            <a:off x="2321560" y="3352800"/>
            <a:ext cx="75488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The ability for a </a:t>
            </a:r>
            <a:r>
              <a:rPr lang="en-US" sz="2000" b="1" dirty="0">
                <a:solidFill>
                  <a:srgbClr val="ED3C8D"/>
                </a:solidFill>
                <a:latin typeface="Helvetica" panose="020B0403020202020204" pitchFamily="34" charset="0"/>
              </a:rPr>
              <a:t>video campaign to precisely reach the right audiences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 is even more important for all marketers during times of economic uncertainty. </a:t>
            </a:r>
          </a:p>
          <a:p>
            <a:pPr algn="ctr"/>
            <a:endParaRPr lang="en-US" sz="1600" b="1" dirty="0">
              <a:solidFill>
                <a:srgbClr val="1B1464"/>
              </a:solidFill>
              <a:latin typeface="Helvetica" panose="020B0403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Because of this, more brands and agencies are </a:t>
            </a:r>
            <a:r>
              <a:rPr lang="en-US" sz="2000" b="1" dirty="0">
                <a:solidFill>
                  <a:srgbClr val="ED3C8D"/>
                </a:solidFill>
                <a:latin typeface="Helvetica" panose="020B0403020202020204" pitchFamily="34" charset="0"/>
              </a:rPr>
              <a:t>testing innovative strategies like audience-based TV buying 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whose precision targeting of best customer prospects drives increases in KPIs from awareness to sales.</a:t>
            </a:r>
          </a:p>
        </p:txBody>
      </p:sp>
    </p:spTree>
    <p:extLst>
      <p:ext uri="{BB962C8B-B14F-4D97-AF65-F5344CB8AC3E}">
        <p14:creationId xmlns:p14="http://schemas.microsoft.com/office/powerpoint/2010/main" val="3266202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E84EEE-50EF-5F3D-8B91-2D6BFBE91463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E4F9D42-20F2-8C55-65F6-8B401FA89A38}"/>
              </a:ext>
            </a:extLst>
          </p:cNvPr>
          <p:cNvSpPr txBox="1"/>
          <p:nvPr/>
        </p:nvSpPr>
        <p:spPr>
          <a:xfrm>
            <a:off x="259530" y="3057008"/>
            <a:ext cx="6913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Helvetica" pitchFamily="2" charset="0"/>
              </a:rPr>
              <a:t>What role does ABB play in tailoring TV campaigns to better engage </a:t>
            </a:r>
            <a:br>
              <a:rPr lang="en-US" sz="3200" dirty="0">
                <a:solidFill>
                  <a:prstClr val="white"/>
                </a:solidFill>
                <a:latin typeface="Helvetica" pitchFamily="2" charset="0"/>
              </a:rPr>
            </a:br>
            <a:r>
              <a:rPr lang="en-US" sz="3200" dirty="0">
                <a:solidFill>
                  <a:prstClr val="white"/>
                </a:solidFill>
                <a:latin typeface="Helvetica" pitchFamily="2" charset="0"/>
              </a:rPr>
              <a:t>the right audiences?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C32DA8-7834-C9B2-A5DE-11D5521B6B31}"/>
              </a:ext>
            </a:extLst>
          </p:cNvPr>
          <p:cNvSpPr txBox="1"/>
          <p:nvPr/>
        </p:nvSpPr>
        <p:spPr>
          <a:xfrm>
            <a:off x="536238" y="2294269"/>
            <a:ext cx="43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54980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662873-970F-9DA2-0A0F-C091B54BDB40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11E719-1735-D4AE-C592-6712BF893F5B}"/>
              </a:ext>
            </a:extLst>
          </p:cNvPr>
          <p:cNvSpPr txBox="1"/>
          <p:nvPr/>
        </p:nvSpPr>
        <p:spPr>
          <a:xfrm>
            <a:off x="501421" y="6134780"/>
            <a:ext cx="112372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VAB / Spectrum Reach / Advertiser Perceptions ‘Audience-Based Buying Survey,’ February 2023, fielded January 11 – 27, 2023 (n=210).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‘Large’ Brand Marketers = business with annual total ad spend of $5MM+, ‘Small’ Brand Marketers = business with annual total ad spend of $10K - $5MM, ‘Large Business’ Agency Pros = client with annual total ad spend of $5MM+, ‘Small Business’ Agency Pros = client with annual total ad spend of $10K - $5MM. Q150. To what extent do you believe audience-based buying of TV advertising can impact each of the following KPIs? (extremely impactful / very impactful). Base = Total Respondents.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C62C29-38BF-8E59-7CAD-B72D3FD9E341}"/>
              </a:ext>
            </a:extLst>
          </p:cNvPr>
          <p:cNvSpPr txBox="1"/>
          <p:nvPr/>
        </p:nvSpPr>
        <p:spPr>
          <a:xfrm>
            <a:off x="0" y="1699490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1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who believe audience-based TV buying can impact each of the following KPIs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1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who ranked each #1</a:t>
            </a:r>
            <a:endParaRPr kumimoji="0" lang="en-US" sz="1100" b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ECE947D-43F6-CA0E-E2EE-B0974A76B8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E1A2DE2E-E8CF-C43B-87A1-B6F6A920AF40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66EE8B7-2D5D-2F00-5900-F4EA9457BC03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51" name="Picture 4" descr="Creative Portal - Spectrum Reach Advertising">
            <a:extLst>
              <a:ext uri="{FF2B5EF4-FFF2-40B4-BE49-F238E27FC236}">
                <a16:creationId xmlns:a16="http://schemas.microsoft.com/office/drawing/2014/main" id="{27EE4BA2-2E26-6D45-7063-88064021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5FC9F-B704-513B-7CC7-E67EF7274B23}"/>
              </a:ext>
            </a:extLst>
          </p:cNvPr>
          <p:cNvSpPr txBox="1"/>
          <p:nvPr/>
        </p:nvSpPr>
        <p:spPr>
          <a:xfrm>
            <a:off x="145897" y="401678"/>
            <a:ext cx="119102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Each segment is implementing ABB within their TV strategy to increase target audience reach and build interest among new customers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33D56AF-8E55-CF38-B18E-66C241EDBCFB}"/>
              </a:ext>
            </a:extLst>
          </p:cNvPr>
          <p:cNvSpPr/>
          <p:nvPr/>
        </p:nvSpPr>
        <p:spPr>
          <a:xfrm>
            <a:off x="217693" y="4218891"/>
            <a:ext cx="5739411" cy="51711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BBB4D4F-A868-D31E-ED6A-37BFC7CA16ED}"/>
              </a:ext>
            </a:extLst>
          </p:cNvPr>
          <p:cNvSpPr txBox="1"/>
          <p:nvPr/>
        </p:nvSpPr>
        <p:spPr>
          <a:xfrm>
            <a:off x="246372" y="4215840"/>
            <a:ext cx="5682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bg1"/>
                </a:solidFill>
                <a:latin typeface="Helvetica" panose="020B0403020202020204" pitchFamily="34" charset="0"/>
              </a:defRPr>
            </a:lvl1pPr>
          </a:lstStyle>
          <a:p>
            <a:r>
              <a:rPr lang="en-US" dirty="0"/>
              <a:t>‘Small Business’ </a:t>
            </a:r>
          </a:p>
          <a:p>
            <a:r>
              <a:rPr lang="en-US" dirty="0"/>
              <a:t>Brand Marketers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D0A3CD-7C71-0C42-4E38-C1BD5CA30441}"/>
              </a:ext>
            </a:extLst>
          </p:cNvPr>
          <p:cNvSpPr/>
          <p:nvPr/>
        </p:nvSpPr>
        <p:spPr>
          <a:xfrm>
            <a:off x="222542" y="4743455"/>
            <a:ext cx="5729712" cy="1204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D8736D-1878-4619-17D6-CB0050B2D752}"/>
              </a:ext>
            </a:extLst>
          </p:cNvPr>
          <p:cNvSpPr txBox="1"/>
          <p:nvPr/>
        </p:nvSpPr>
        <p:spPr>
          <a:xfrm>
            <a:off x="234974" y="5246866"/>
            <a:ext cx="5704848" cy="554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Extending target audience delivery and reach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</a:rPr>
              <a:t>86%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3882F6B-FF9D-48EC-9E30-E67FA1C13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07" y="4796468"/>
            <a:ext cx="441582" cy="441582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E724CD5-6774-6C08-2E50-1F89E4BF7D10}"/>
              </a:ext>
            </a:extLst>
          </p:cNvPr>
          <p:cNvSpPr/>
          <p:nvPr/>
        </p:nvSpPr>
        <p:spPr>
          <a:xfrm>
            <a:off x="5091494" y="5802856"/>
            <a:ext cx="848604" cy="133544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Helvetica" panose="020B0500000000000000" pitchFamily="34" charset="0"/>
              </a:rPr>
              <a:t>Awareness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E402A1-D3E5-1ADC-8939-EF1FC40E1A70}"/>
              </a:ext>
            </a:extLst>
          </p:cNvPr>
          <p:cNvSpPr/>
          <p:nvPr/>
        </p:nvSpPr>
        <p:spPr>
          <a:xfrm>
            <a:off x="224050" y="2286945"/>
            <a:ext cx="5726697" cy="517119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1F1A62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960866-A9ED-A1AF-7EEF-77E01063325F}"/>
              </a:ext>
            </a:extLst>
          </p:cNvPr>
          <p:cNvSpPr txBox="1"/>
          <p:nvPr/>
        </p:nvSpPr>
        <p:spPr>
          <a:xfrm>
            <a:off x="441859" y="2283894"/>
            <a:ext cx="52910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Brand Marketers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15F55E-99E2-BEDE-D07B-84F419CA8232}"/>
              </a:ext>
            </a:extLst>
          </p:cNvPr>
          <p:cNvSpPr/>
          <p:nvPr/>
        </p:nvSpPr>
        <p:spPr>
          <a:xfrm>
            <a:off x="222542" y="2812461"/>
            <a:ext cx="5729712" cy="121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68A6D4-136A-23FD-C0D0-FF0E68A3558E}"/>
              </a:ext>
            </a:extLst>
          </p:cNvPr>
          <p:cNvSpPr txBox="1"/>
          <p:nvPr/>
        </p:nvSpPr>
        <p:spPr>
          <a:xfrm>
            <a:off x="905341" y="3293364"/>
            <a:ext cx="436411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FF2"/>
                </a:solidFill>
                <a:latin typeface="Helvetica" panose="020B0403020202020204" pitchFamily="34" charset="0"/>
              </a:rPr>
              <a:t>#1 -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Create Awareness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</a:rPr>
              <a:t>70%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D4E9B7-4C26-96CF-0E73-1F78C5CE294F}"/>
              </a:ext>
            </a:extLst>
          </p:cNvPr>
          <p:cNvSpPr/>
          <p:nvPr/>
        </p:nvSpPr>
        <p:spPr>
          <a:xfrm>
            <a:off x="5094441" y="3884116"/>
            <a:ext cx="848604" cy="133544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Helvetica" panose="020B0500000000000000" pitchFamily="34" charset="0"/>
              </a:rPr>
              <a:t>Awareness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ED3842D6-735F-CD55-A3AC-EBFC68CD3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480" y="2832065"/>
            <a:ext cx="519837" cy="519837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B3A25174-3175-D636-D60A-6D6306487F61}"/>
              </a:ext>
            </a:extLst>
          </p:cNvPr>
          <p:cNvSpPr/>
          <p:nvPr/>
        </p:nvSpPr>
        <p:spPr>
          <a:xfrm>
            <a:off x="6224734" y="2286945"/>
            <a:ext cx="5743102" cy="517119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22DFD92-856E-0679-CB48-EF4FC6290B68}"/>
              </a:ext>
            </a:extLst>
          </p:cNvPr>
          <p:cNvSpPr txBox="1"/>
          <p:nvPr/>
        </p:nvSpPr>
        <p:spPr>
          <a:xfrm>
            <a:off x="6218264" y="2283894"/>
            <a:ext cx="5756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Agency Professionals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EFFE906-6BCC-D0D9-1E38-BEC7F9665214}"/>
              </a:ext>
            </a:extLst>
          </p:cNvPr>
          <p:cNvSpPr/>
          <p:nvPr/>
        </p:nvSpPr>
        <p:spPr>
          <a:xfrm>
            <a:off x="6231429" y="2815045"/>
            <a:ext cx="5729712" cy="121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D463CD-44A1-52C2-D2BE-03290EB90AB1}"/>
              </a:ext>
            </a:extLst>
          </p:cNvPr>
          <p:cNvSpPr txBox="1"/>
          <p:nvPr/>
        </p:nvSpPr>
        <p:spPr>
          <a:xfrm>
            <a:off x="6294747" y="3293364"/>
            <a:ext cx="563108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Extending target audience delivery and reach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</a:rPr>
              <a:t>77%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E284D5A-1D81-E24E-ADA3-EA1226B9BC31}"/>
              </a:ext>
            </a:extLst>
          </p:cNvPr>
          <p:cNvSpPr/>
          <p:nvPr/>
        </p:nvSpPr>
        <p:spPr>
          <a:xfrm>
            <a:off x="11094764" y="3882643"/>
            <a:ext cx="848604" cy="133544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Helvetica" panose="020B0500000000000000" pitchFamily="34" charset="0"/>
              </a:rPr>
              <a:t>Awareness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16EE979-2074-CD53-1193-568CB3D7A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94" y="2871192"/>
            <a:ext cx="441582" cy="441582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95A8588D-369E-6C04-7649-FD2A33A6F73B}"/>
              </a:ext>
            </a:extLst>
          </p:cNvPr>
          <p:cNvSpPr/>
          <p:nvPr/>
        </p:nvSpPr>
        <p:spPr>
          <a:xfrm>
            <a:off x="6230863" y="4218891"/>
            <a:ext cx="5730844" cy="517119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FA6E8F5-42A7-0A14-C199-C221AD903EF4}"/>
              </a:ext>
            </a:extLst>
          </p:cNvPr>
          <p:cNvSpPr txBox="1"/>
          <p:nvPr/>
        </p:nvSpPr>
        <p:spPr>
          <a:xfrm>
            <a:off x="6230863" y="4215840"/>
            <a:ext cx="5730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bg1"/>
                </a:solidFill>
                <a:latin typeface="Helvetica" panose="020B0403020202020204" pitchFamily="34" charset="0"/>
              </a:defRPr>
            </a:lvl1pPr>
          </a:lstStyle>
          <a:p>
            <a:r>
              <a:rPr lang="en-US" dirty="0"/>
              <a:t>‘Small Business’ </a:t>
            </a:r>
          </a:p>
          <a:p>
            <a:r>
              <a:rPr lang="en-US" dirty="0"/>
              <a:t>Agency Professionals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581314E-2693-AA68-611E-32173F75A7A5}"/>
              </a:ext>
            </a:extLst>
          </p:cNvPr>
          <p:cNvSpPr/>
          <p:nvPr/>
        </p:nvSpPr>
        <p:spPr>
          <a:xfrm>
            <a:off x="6231429" y="4743455"/>
            <a:ext cx="5729712" cy="1204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395624-1093-5998-2BAF-DB2F83256DEE}"/>
              </a:ext>
            </a:extLst>
          </p:cNvPr>
          <p:cNvSpPr txBox="1"/>
          <p:nvPr/>
        </p:nvSpPr>
        <p:spPr>
          <a:xfrm>
            <a:off x="6903430" y="5246866"/>
            <a:ext cx="43857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Engage Viewers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</a:rPr>
              <a:t>83%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13281CD-64D8-8937-AAFE-CB8B278F3BF5}"/>
              </a:ext>
            </a:extLst>
          </p:cNvPr>
          <p:cNvSpPr/>
          <p:nvPr/>
        </p:nvSpPr>
        <p:spPr>
          <a:xfrm>
            <a:off x="11103769" y="5806306"/>
            <a:ext cx="840930" cy="131826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Helvetica" panose="020B0500000000000000" pitchFamily="34" charset="0"/>
              </a:rPr>
              <a:t>Consideration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F17CB2A-7264-DA62-91D1-1EBFFACE2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37" y="4799111"/>
            <a:ext cx="436296" cy="43629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2D02AE-6054-4AA8-17DE-0DF31F088614}"/>
              </a:ext>
            </a:extLst>
          </p:cNvPr>
          <p:cNvCxnSpPr>
            <a:cxnSpLocks/>
          </p:cNvCxnSpPr>
          <p:nvPr/>
        </p:nvCxnSpPr>
        <p:spPr>
          <a:xfrm>
            <a:off x="6081378" y="2208666"/>
            <a:ext cx="29244" cy="3783971"/>
          </a:xfrm>
          <a:prstGeom prst="line">
            <a:avLst/>
          </a:prstGeom>
          <a:ln w="762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172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247">
            <a:extLst>
              <a:ext uri="{FF2B5EF4-FFF2-40B4-BE49-F238E27FC236}">
                <a16:creationId xmlns:a16="http://schemas.microsoft.com/office/drawing/2014/main" id="{AB08220B-C58C-DC49-26E9-05C7130B4EDA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F0AD9A-8768-6712-13C9-8BEFB55021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CC4869B-4D62-231F-D07B-8E82EC42FC1E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E55E2F-0DFC-94BE-811C-FF485121C7AB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6E884C-BE83-3C7F-1258-841F8F3D024D}"/>
              </a:ext>
            </a:extLst>
          </p:cNvPr>
          <p:cNvSpPr txBox="1"/>
          <p:nvPr/>
        </p:nvSpPr>
        <p:spPr>
          <a:xfrm>
            <a:off x="461688" y="6165413"/>
            <a:ext cx="1146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 Survey base: Advertising decision-makers who are involved in buying or planning digital video, cable / broadcast TV, or advanced TV. ‘Large Business’ Brand Marketers = business with annual total ad spend of $5MM+, ‘Small Business’ Brand Marketers = business with annual total ad spend of $10K - $5MM, ‘Large Business’ Agency Pros = client with annual total ad spend of $5MM+, ‘Small Business’ Agency Pros = client with annual total ad spend of $10K - $5MM.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Q140. What tactics is your [company/main client] currently using within [their/your] audience-based TV buying strategies? Base = ‘Audience-Based Buying is a key part/small part/testing for TV’. 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EB16D7-FCC2-A48F-1191-43EE7813298C}"/>
              </a:ext>
            </a:extLst>
          </p:cNvPr>
          <p:cNvSpPr txBox="1"/>
          <p:nvPr/>
        </p:nvSpPr>
        <p:spPr>
          <a:xfrm>
            <a:off x="2306460" y="1797408"/>
            <a:ext cx="7579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Tactics currently being used within audience-based TV buying strategies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using ABB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42B00B-BFDA-843A-0E14-064BE7016B8F}"/>
              </a:ext>
            </a:extLst>
          </p:cNvPr>
          <p:cNvSpPr txBox="1"/>
          <p:nvPr/>
        </p:nvSpPr>
        <p:spPr>
          <a:xfrm>
            <a:off x="145896" y="456988"/>
            <a:ext cx="120461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Many brands and agencies are utilizing </a:t>
            </a:r>
            <a:r>
              <a:rPr lang="en-US" sz="2600" b="1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ABB to extend their targeted reach against the right audiences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across platforms and screens</a:t>
            </a:r>
          </a:p>
        </p:txBody>
      </p:sp>
      <p:sp>
        <p:nvSpPr>
          <p:cNvPr id="6" name="Rounded Rectangle 80">
            <a:extLst>
              <a:ext uri="{FF2B5EF4-FFF2-40B4-BE49-F238E27FC236}">
                <a16:creationId xmlns:a16="http://schemas.microsoft.com/office/drawing/2014/main" id="{6860EF2D-E6C0-88D0-FE6C-1CDFB3471A2B}"/>
              </a:ext>
            </a:extLst>
          </p:cNvPr>
          <p:cNvSpPr/>
          <p:nvPr/>
        </p:nvSpPr>
        <p:spPr>
          <a:xfrm>
            <a:off x="435204" y="2384001"/>
            <a:ext cx="5372070" cy="3145640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199"/>
            <a:endParaRPr lang="en-US" sz="2000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23" name="Rounded Rectangle 80">
            <a:extLst>
              <a:ext uri="{FF2B5EF4-FFF2-40B4-BE49-F238E27FC236}">
                <a16:creationId xmlns:a16="http://schemas.microsoft.com/office/drawing/2014/main" id="{EF04B470-BB75-E078-9FF9-A34139C579A1}"/>
              </a:ext>
            </a:extLst>
          </p:cNvPr>
          <p:cNvSpPr/>
          <p:nvPr/>
        </p:nvSpPr>
        <p:spPr>
          <a:xfrm>
            <a:off x="6384726" y="2384001"/>
            <a:ext cx="5372070" cy="3145640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199"/>
            <a:endParaRPr lang="en-US" sz="2000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5EE4DC-2B33-06FD-7D12-C05DE4F015EA}"/>
              </a:ext>
            </a:extLst>
          </p:cNvPr>
          <p:cNvGrpSpPr/>
          <p:nvPr/>
        </p:nvGrpSpPr>
        <p:grpSpPr>
          <a:xfrm>
            <a:off x="597927" y="5852143"/>
            <a:ext cx="10996146" cy="307777"/>
            <a:chOff x="557623" y="5763383"/>
            <a:chExt cx="10996146" cy="30777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8380C26-C6C4-AF79-8CDF-778F7088A059}"/>
                </a:ext>
              </a:extLst>
            </p:cNvPr>
            <p:cNvGrpSpPr/>
            <p:nvPr/>
          </p:nvGrpSpPr>
          <p:grpSpPr>
            <a:xfrm>
              <a:off x="557623" y="5763383"/>
              <a:ext cx="2572563" cy="307777"/>
              <a:chOff x="2467276" y="5990600"/>
              <a:chExt cx="1875447" cy="30777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34F6027-2FE8-0C4F-FC79-99236687EF82}"/>
                  </a:ext>
                </a:extLst>
              </p:cNvPr>
              <p:cNvSpPr/>
              <p:nvPr/>
            </p:nvSpPr>
            <p:spPr>
              <a:xfrm>
                <a:off x="2467276" y="6053842"/>
                <a:ext cx="222272" cy="181293"/>
              </a:xfrm>
              <a:prstGeom prst="rect">
                <a:avLst/>
              </a:prstGeom>
              <a:solidFill>
                <a:srgbClr val="00BFF2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FD562A6-DD09-166D-662D-F48090A81DF3}"/>
                  </a:ext>
                </a:extLst>
              </p:cNvPr>
              <p:cNvSpPr txBox="1"/>
              <p:nvPr/>
            </p:nvSpPr>
            <p:spPr>
              <a:xfrm>
                <a:off x="2702379" y="5990600"/>
                <a:ext cx="16403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B1464"/>
                    </a:solidFill>
                    <a:effectLst/>
                    <a:uLnTx/>
                    <a:uFillTx/>
                    <a:latin typeface="Helvetica" panose="020B0403020202020204" pitchFamily="34" charset="0"/>
                    <a:ea typeface="+mn-ea"/>
                    <a:cs typeface="+mn-cs"/>
                  </a:rPr>
                  <a:t>'Large' Brand Marketers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2FBF814-1096-8EF9-72F6-3596369143F1}"/>
                </a:ext>
              </a:extLst>
            </p:cNvPr>
            <p:cNvGrpSpPr/>
            <p:nvPr/>
          </p:nvGrpSpPr>
          <p:grpSpPr>
            <a:xfrm>
              <a:off x="3187776" y="5763383"/>
              <a:ext cx="2572563" cy="307777"/>
              <a:chOff x="4399285" y="5990600"/>
              <a:chExt cx="1875447" cy="30777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97AC9FA-C340-ADC9-9E52-9BB51BC8EA77}"/>
                  </a:ext>
                </a:extLst>
              </p:cNvPr>
              <p:cNvSpPr/>
              <p:nvPr/>
            </p:nvSpPr>
            <p:spPr>
              <a:xfrm>
                <a:off x="4399285" y="6053842"/>
                <a:ext cx="222272" cy="181293"/>
              </a:xfrm>
              <a:prstGeom prst="rect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6D64EA-CE2B-C750-2787-F73BA3111694}"/>
                  </a:ext>
                </a:extLst>
              </p:cNvPr>
              <p:cNvSpPr txBox="1"/>
              <p:nvPr/>
            </p:nvSpPr>
            <p:spPr>
              <a:xfrm>
                <a:off x="4634388" y="5990600"/>
                <a:ext cx="16403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B1464"/>
                    </a:solidFill>
                    <a:effectLst/>
                    <a:uLnTx/>
                    <a:uFillTx/>
                    <a:latin typeface="Helvetica" panose="020B0403020202020204" pitchFamily="34" charset="0"/>
                    <a:ea typeface="+mn-ea"/>
                    <a:cs typeface="+mn-cs"/>
                  </a:rPr>
                  <a:t>'Small' Brand Marketers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184C5F6-6FDC-F5F3-2B16-31A159FBEDF1}"/>
                </a:ext>
              </a:extLst>
            </p:cNvPr>
            <p:cNvGrpSpPr/>
            <p:nvPr/>
          </p:nvGrpSpPr>
          <p:grpSpPr>
            <a:xfrm>
              <a:off x="5721944" y="5763383"/>
              <a:ext cx="2934144" cy="307777"/>
              <a:chOff x="6287563" y="5990600"/>
              <a:chExt cx="2139046" cy="307777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79516E2-D0CC-EE2A-BC9D-4D204B8D249B}"/>
                  </a:ext>
                </a:extLst>
              </p:cNvPr>
              <p:cNvSpPr/>
              <p:nvPr/>
            </p:nvSpPr>
            <p:spPr>
              <a:xfrm>
                <a:off x="6287563" y="6053842"/>
                <a:ext cx="222272" cy="181293"/>
              </a:xfrm>
              <a:prstGeom prst="rect">
                <a:avLst/>
              </a:prstGeom>
              <a:solidFill>
                <a:srgbClr val="ED3C8D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0219CEE-84FF-DD2D-DF70-AE76F47903CF}"/>
                  </a:ext>
                </a:extLst>
              </p:cNvPr>
              <p:cNvSpPr txBox="1"/>
              <p:nvPr/>
            </p:nvSpPr>
            <p:spPr>
              <a:xfrm>
                <a:off x="6522665" y="5990600"/>
                <a:ext cx="19039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B1464"/>
                    </a:solidFill>
                    <a:effectLst/>
                    <a:uLnTx/>
                    <a:uFillTx/>
                    <a:latin typeface="Helvetica" panose="020B0403020202020204" pitchFamily="34" charset="0"/>
                    <a:ea typeface="+mn-ea"/>
                    <a:cs typeface="+mn-cs"/>
                  </a:rPr>
                  <a:t>'Large Business' Agency Pros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D72B6F1-71EA-6CA8-4AFE-8410D81F06D5}"/>
                </a:ext>
              </a:extLst>
            </p:cNvPr>
            <p:cNvGrpSpPr/>
            <p:nvPr/>
          </p:nvGrpSpPr>
          <p:grpSpPr>
            <a:xfrm>
              <a:off x="8705563" y="5763383"/>
              <a:ext cx="2848206" cy="307777"/>
              <a:chOff x="8134735" y="5990600"/>
              <a:chExt cx="2076396" cy="307777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8AC820B-8C36-E4BE-6D06-311BA8F08DC8}"/>
                  </a:ext>
                </a:extLst>
              </p:cNvPr>
              <p:cNvSpPr/>
              <p:nvPr/>
            </p:nvSpPr>
            <p:spPr>
              <a:xfrm>
                <a:off x="8134735" y="6053842"/>
                <a:ext cx="222272" cy="181293"/>
              </a:xfrm>
              <a:prstGeom prst="rect">
                <a:avLst/>
              </a:prstGeom>
              <a:solidFill>
                <a:srgbClr val="4EBEA4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6C94C9D-592C-2D25-1C22-FFD967DD712B}"/>
                  </a:ext>
                </a:extLst>
              </p:cNvPr>
              <p:cNvSpPr txBox="1"/>
              <p:nvPr/>
            </p:nvSpPr>
            <p:spPr>
              <a:xfrm>
                <a:off x="8357007" y="5990600"/>
                <a:ext cx="18541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B1464"/>
                    </a:solidFill>
                    <a:effectLst/>
                    <a:uLnTx/>
                    <a:uFillTx/>
                    <a:latin typeface="Helvetica" panose="020B0403020202020204" pitchFamily="34" charset="0"/>
                    <a:ea typeface="+mn-ea"/>
                    <a:cs typeface="+mn-cs"/>
                  </a:rPr>
                  <a:t>'Small Business' Agency Pros</a:t>
                </a:r>
              </a:p>
            </p:txBody>
          </p:sp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FAAF0E6-0DCB-4D08-2C94-086AFF0EAC82}"/>
              </a:ext>
            </a:extLst>
          </p:cNvPr>
          <p:cNvSpPr/>
          <p:nvPr/>
        </p:nvSpPr>
        <p:spPr>
          <a:xfrm>
            <a:off x="4064897" y="4014449"/>
            <a:ext cx="693682" cy="379226"/>
          </a:xfrm>
          <a:prstGeom prst="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9F13078-8BCB-554E-2F9F-E325F6C6016E}"/>
              </a:ext>
            </a:extLst>
          </p:cNvPr>
          <p:cNvSpPr/>
          <p:nvPr/>
        </p:nvSpPr>
        <p:spPr>
          <a:xfrm>
            <a:off x="9147857" y="4002874"/>
            <a:ext cx="693682" cy="379226"/>
          </a:xfrm>
          <a:prstGeom prst="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ECB9F6-6A86-E821-F4C2-A411485766F3}"/>
              </a:ext>
            </a:extLst>
          </p:cNvPr>
          <p:cNvSpPr txBox="1"/>
          <p:nvPr/>
        </p:nvSpPr>
        <p:spPr>
          <a:xfrm>
            <a:off x="992484" y="4590569"/>
            <a:ext cx="42575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Campaign is running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across different platforms / screens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beyond linear TV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4242110-B1D9-6375-7686-A566F55B569E}"/>
              </a:ext>
            </a:extLst>
          </p:cNvPr>
          <p:cNvSpPr txBox="1"/>
          <p:nvPr/>
        </p:nvSpPr>
        <p:spPr>
          <a:xfrm>
            <a:off x="7297519" y="4590569"/>
            <a:ext cx="3546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Targeting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different audiences across different screens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412892-C04B-B366-138A-DCD307FCCEED}"/>
              </a:ext>
            </a:extLst>
          </p:cNvPr>
          <p:cNvSpPr txBox="1"/>
          <p:nvPr/>
        </p:nvSpPr>
        <p:spPr>
          <a:xfrm>
            <a:off x="7225778" y="3961655"/>
            <a:ext cx="3689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33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</a:t>
            </a:r>
            <a:r>
              <a:rPr kumimoji="0" lang="en-US" sz="2400" b="0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2400" b="1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37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</a:t>
            </a:r>
            <a:r>
              <a:rPr kumimoji="0" lang="en-US" sz="2400" b="0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2400" b="1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4%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 </a:t>
            </a:r>
            <a:r>
              <a:rPr lang="en-US" sz="2400" b="1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31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DC621F-FC31-F8E5-F4C8-977FFCCF94FC}"/>
              </a:ext>
            </a:extLst>
          </p:cNvPr>
          <p:cNvSpPr txBox="1"/>
          <p:nvPr/>
        </p:nvSpPr>
        <p:spPr>
          <a:xfrm>
            <a:off x="1276256" y="3961655"/>
            <a:ext cx="3689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48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</a:t>
            </a:r>
            <a:r>
              <a:rPr kumimoji="0" lang="en-US" sz="2400" b="0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37%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2400" b="1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48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 </a:t>
            </a:r>
            <a:r>
              <a:rPr lang="en-US" sz="2400" b="1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69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8" name="Picture 197" descr="A picture containing icon&#10;&#10;Description automatically generated">
            <a:extLst>
              <a:ext uri="{FF2B5EF4-FFF2-40B4-BE49-F238E27FC236}">
                <a16:creationId xmlns:a16="http://schemas.microsoft.com/office/drawing/2014/main" id="{9A09BF2F-6848-B9C9-B2D3-2957BEF1F2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131" y="2532872"/>
            <a:ext cx="1284217" cy="1284217"/>
          </a:xfrm>
          <a:prstGeom prst="rect">
            <a:avLst/>
          </a:prstGeom>
        </p:spPr>
      </p:pic>
      <p:pic>
        <p:nvPicPr>
          <p:cNvPr id="201" name="Picture 200" descr="Icon&#10;&#10;Description automatically generated">
            <a:extLst>
              <a:ext uri="{FF2B5EF4-FFF2-40B4-BE49-F238E27FC236}">
                <a16:creationId xmlns:a16="http://schemas.microsoft.com/office/drawing/2014/main" id="{5E437DB2-846A-00B8-8D6E-4AC20A3169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7026" y="2586503"/>
            <a:ext cx="1167470" cy="1167470"/>
          </a:xfrm>
          <a:prstGeom prst="rect">
            <a:avLst/>
          </a:prstGeom>
        </p:spPr>
      </p:pic>
      <p:pic>
        <p:nvPicPr>
          <p:cNvPr id="2" name="Picture 4" descr="Creative Portal - Spectrum Reach Advertising">
            <a:extLst>
              <a:ext uri="{FF2B5EF4-FFF2-40B4-BE49-F238E27FC236}">
                <a16:creationId xmlns:a16="http://schemas.microsoft.com/office/drawing/2014/main" id="{E99B0856-14D1-B5F1-A956-0033211C0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53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AFA17520-305B-7D5E-11F5-E91434CABFDF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757071-7639-D964-4299-DD14057E088A}"/>
              </a:ext>
            </a:extLst>
          </p:cNvPr>
          <p:cNvSpPr/>
          <p:nvPr/>
        </p:nvSpPr>
        <p:spPr>
          <a:xfrm>
            <a:off x="606616" y="2511041"/>
            <a:ext cx="10978768" cy="3461390"/>
          </a:xfrm>
          <a:prstGeom prst="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134A617-56B5-A990-C570-10B65D7326E5}"/>
              </a:ext>
            </a:extLst>
          </p:cNvPr>
          <p:cNvSpPr txBox="1"/>
          <p:nvPr/>
        </p:nvSpPr>
        <p:spPr>
          <a:xfrm>
            <a:off x="126904" y="307059"/>
            <a:ext cx="120435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ABB is often layered into TV strategies as part of a larger shift towards modern buying practices that are </a:t>
            </a:r>
            <a:r>
              <a:rPr lang="en-US" sz="2600" b="1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focused 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very targeted personalization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647552-8187-C66B-AA9E-73C16B8388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D61CF22-CAC9-F06B-C2CE-4C77B5A5BBA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FD5DC2-974B-1A2A-4763-5555BAF12ABB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4F143219-F106-986E-E9E8-04DE43A75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9541A5-768D-96F5-548A-D2EAAB402B1F}"/>
              </a:ext>
            </a:extLst>
          </p:cNvPr>
          <p:cNvSpPr txBox="1"/>
          <p:nvPr/>
        </p:nvSpPr>
        <p:spPr>
          <a:xfrm>
            <a:off x="472836" y="6165788"/>
            <a:ext cx="1154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 Survey base: Advertising decision-makers who are involved in buying or planning digital video, cable / broadcast TV, or advanced TV. ‘Large Business’ Brand Marketers = business with annual total ad spend of $5MM+, ‘Small Business’ Brand Marketers = business with annual total ad spend of $10K - $5MM, ‘Large Business’ Agency Pros = client with annual total ad spend of $5MM+, ‘Small Business’ Agency Pros = client with annual total ad spend of $10K - $5MM.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Q135. How does audience-based TV buying fit in with your [company’s /main client’s] overall targeting &amp; personalization strategies for TV? Base = ‘Audience-Based Buying is a key part/small part/testing for TV’.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21A755-C417-E82F-53A7-D0A4348CD232}"/>
              </a:ext>
            </a:extLst>
          </p:cNvPr>
          <p:cNvSpPr txBox="1"/>
          <p:nvPr/>
        </p:nvSpPr>
        <p:spPr>
          <a:xfrm>
            <a:off x="1000088" y="1930950"/>
            <a:ext cx="10191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does audience-based buying fit within your overall targeting &amp; personalization strategies for TV?</a:t>
            </a:r>
            <a:b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using ABB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7B8C989-E13E-B14D-A6E4-771E1489AD09}"/>
              </a:ext>
            </a:extLst>
          </p:cNvPr>
          <p:cNvCxnSpPr>
            <a:cxnSpLocks/>
          </p:cNvCxnSpPr>
          <p:nvPr/>
        </p:nvCxnSpPr>
        <p:spPr>
          <a:xfrm flipH="1">
            <a:off x="2735819" y="2690148"/>
            <a:ext cx="17511" cy="3188412"/>
          </a:xfrm>
          <a:prstGeom prst="line">
            <a:avLst/>
          </a:prstGeom>
          <a:ln w="1270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B115993-248D-E415-D249-1C9DA60AA739}"/>
              </a:ext>
            </a:extLst>
          </p:cNvPr>
          <p:cNvSpPr txBox="1"/>
          <p:nvPr/>
        </p:nvSpPr>
        <p:spPr>
          <a:xfrm>
            <a:off x="153516" y="1213569"/>
            <a:ext cx="1090316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285750" indent="-285750">
              <a:buBlip>
                <a:blip r:embed="rId4"/>
              </a:buBlip>
              <a:defRPr sz="1400">
                <a:solidFill>
                  <a:srgbClr val="1F1A62"/>
                </a:solidFill>
                <a:latin typeface="Helvetica"/>
                <a:cs typeface="Helvetica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Audience-based TV buying is a part of brand marketers’ and agency pros’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</a:rPr>
              <a:t>shift from traditional, GRP-driven TV buying to an impressions-based TV buying approach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/>
                <a:ea typeface="+mn-ea"/>
              </a:rPr>
              <a:t>46%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 /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/>
                <a:ea typeface="+mn-ea"/>
              </a:rPr>
              <a:t>47%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 /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</a:rPr>
              <a:t>60%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 /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/>
                <a:ea typeface="+mn-ea"/>
              </a:rPr>
              <a:t>44%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FB8BD-FE9E-FB98-6138-753C029DF6A5}"/>
              </a:ext>
            </a:extLst>
          </p:cNvPr>
          <p:cNvCxnSpPr>
            <a:cxnSpLocks/>
          </p:cNvCxnSpPr>
          <p:nvPr/>
        </p:nvCxnSpPr>
        <p:spPr>
          <a:xfrm flipH="1">
            <a:off x="6914645" y="2690148"/>
            <a:ext cx="17511" cy="3188412"/>
          </a:xfrm>
          <a:prstGeom prst="line">
            <a:avLst/>
          </a:prstGeom>
          <a:ln w="1270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5B299E-13C3-9DCB-FFB7-514CC6DFA40A}"/>
              </a:ext>
            </a:extLst>
          </p:cNvPr>
          <p:cNvCxnSpPr>
            <a:cxnSpLocks/>
          </p:cNvCxnSpPr>
          <p:nvPr/>
        </p:nvCxnSpPr>
        <p:spPr>
          <a:xfrm>
            <a:off x="683420" y="3276546"/>
            <a:ext cx="10825161" cy="0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F9CCE50-9424-BD85-FDA4-586F4A9816C4}"/>
              </a:ext>
            </a:extLst>
          </p:cNvPr>
          <p:cNvGrpSpPr/>
          <p:nvPr/>
        </p:nvGrpSpPr>
        <p:grpSpPr>
          <a:xfrm>
            <a:off x="650375" y="3350503"/>
            <a:ext cx="8981085" cy="523220"/>
            <a:chOff x="650375" y="3493519"/>
            <a:chExt cx="8981085" cy="5232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BA3655-12AC-3A48-24FD-72CD5A1AB2C7}"/>
                </a:ext>
              </a:extLst>
            </p:cNvPr>
            <p:cNvSpPr txBox="1"/>
            <p:nvPr/>
          </p:nvSpPr>
          <p:spPr>
            <a:xfrm>
              <a:off x="650375" y="3493519"/>
              <a:ext cx="18650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'Large Business’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Brand Marketers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F769040-C0AD-DAA3-638A-4660A8CF6215}"/>
                </a:ext>
              </a:extLst>
            </p:cNvPr>
            <p:cNvSpPr txBox="1"/>
            <p:nvPr/>
          </p:nvSpPr>
          <p:spPr>
            <a:xfrm>
              <a:off x="4002501" y="3493519"/>
              <a:ext cx="133277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49%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CD0CCD9-9940-5FFE-D8FE-A113C7E083CC}"/>
                </a:ext>
              </a:extLst>
            </p:cNvPr>
            <p:cNvSpPr txBox="1"/>
            <p:nvPr/>
          </p:nvSpPr>
          <p:spPr>
            <a:xfrm>
              <a:off x="8298688" y="3493519"/>
              <a:ext cx="13327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37%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5BE41EF-19F3-16A1-EFCD-54B6AF8C9409}"/>
              </a:ext>
            </a:extLst>
          </p:cNvPr>
          <p:cNvGrpSpPr/>
          <p:nvPr/>
        </p:nvGrpSpPr>
        <p:grpSpPr>
          <a:xfrm>
            <a:off x="650375" y="4021637"/>
            <a:ext cx="8981085" cy="523220"/>
            <a:chOff x="650375" y="4131056"/>
            <a:chExt cx="8981085" cy="5232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14A094-7CB0-DE63-6921-2DC1E8EEB53D}"/>
                </a:ext>
              </a:extLst>
            </p:cNvPr>
            <p:cNvSpPr txBox="1"/>
            <p:nvPr/>
          </p:nvSpPr>
          <p:spPr>
            <a:xfrm>
              <a:off x="650375" y="4131056"/>
              <a:ext cx="21017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'Small Business’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Brand Marketers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20E68E9-0FC2-7169-BB29-795E56C2938D}"/>
                </a:ext>
              </a:extLst>
            </p:cNvPr>
            <p:cNvSpPr txBox="1"/>
            <p:nvPr/>
          </p:nvSpPr>
          <p:spPr>
            <a:xfrm>
              <a:off x="4002501" y="4131056"/>
              <a:ext cx="13327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7030A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47%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DA18E3-09C5-BFDB-9F62-F2085076BEA2}"/>
                </a:ext>
              </a:extLst>
            </p:cNvPr>
            <p:cNvSpPr txBox="1"/>
            <p:nvPr/>
          </p:nvSpPr>
          <p:spPr>
            <a:xfrm>
              <a:off x="8298688" y="4131056"/>
              <a:ext cx="13327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7030A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50</a:t>
              </a:r>
              <a:r>
                <a:rPr kumimoji="0" lang="en-US" sz="2800" b="1" i="0" u="none" strike="noStrike" kern="1200" cap="none" spc="0" normalizeH="0" baseline="0" noProof="0" dirty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7030A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%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73CA12-A1BE-D284-AA97-06834CBEE62B}"/>
              </a:ext>
            </a:extLst>
          </p:cNvPr>
          <p:cNvGrpSpPr/>
          <p:nvPr/>
        </p:nvGrpSpPr>
        <p:grpSpPr>
          <a:xfrm>
            <a:off x="650374" y="4692814"/>
            <a:ext cx="8981086" cy="523220"/>
            <a:chOff x="650374" y="4803427"/>
            <a:chExt cx="8981086" cy="5232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F17B68-EC1D-5384-2FC3-D414E5B2B3DA}"/>
                </a:ext>
              </a:extLst>
            </p:cNvPr>
            <p:cNvSpPr txBox="1"/>
            <p:nvPr/>
          </p:nvSpPr>
          <p:spPr>
            <a:xfrm>
              <a:off x="650374" y="4803427"/>
              <a:ext cx="20707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'Large Business' Agency Professionals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109AAB0-ECA0-2D01-0837-9F173941C81F}"/>
                </a:ext>
              </a:extLst>
            </p:cNvPr>
            <p:cNvSpPr txBox="1"/>
            <p:nvPr/>
          </p:nvSpPr>
          <p:spPr>
            <a:xfrm>
              <a:off x="4002501" y="4803427"/>
              <a:ext cx="13327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49%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C7DA927-F09E-2475-0A84-3D5CDCB7D842}"/>
                </a:ext>
              </a:extLst>
            </p:cNvPr>
            <p:cNvSpPr txBox="1"/>
            <p:nvPr/>
          </p:nvSpPr>
          <p:spPr>
            <a:xfrm>
              <a:off x="8298688" y="4803427"/>
              <a:ext cx="13327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54%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E473199-7E85-02CA-7D3F-19D331FEDBD9}"/>
              </a:ext>
            </a:extLst>
          </p:cNvPr>
          <p:cNvGrpSpPr/>
          <p:nvPr/>
        </p:nvGrpSpPr>
        <p:grpSpPr>
          <a:xfrm>
            <a:off x="650375" y="5363945"/>
            <a:ext cx="8981085" cy="523220"/>
            <a:chOff x="650375" y="5325845"/>
            <a:chExt cx="8981085" cy="52322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E297FFC-1DF7-8BD4-06FE-0704B3626725}"/>
                </a:ext>
              </a:extLst>
            </p:cNvPr>
            <p:cNvSpPr txBox="1"/>
            <p:nvPr/>
          </p:nvSpPr>
          <p:spPr>
            <a:xfrm>
              <a:off x="650375" y="5325845"/>
              <a:ext cx="21638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EBEA4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'Small Business' Agency Professionals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FC33D6A-35A5-DCB7-317F-942AFB692B5D}"/>
                </a:ext>
              </a:extLst>
            </p:cNvPr>
            <p:cNvSpPr txBox="1"/>
            <p:nvPr/>
          </p:nvSpPr>
          <p:spPr>
            <a:xfrm>
              <a:off x="4002501" y="5325845"/>
              <a:ext cx="1332772" cy="523220"/>
            </a:xfrm>
            <a:prstGeom prst="rect">
              <a:avLst/>
            </a:prstGeom>
            <a:solidFill>
              <a:srgbClr val="4EBEA4"/>
            </a:solidFill>
            <a:ln>
              <a:solidFill>
                <a:srgbClr val="4EBEA4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66</a:t>
              </a:r>
              <a:r>
                <a:rPr kumimoji="0" lang="en-US" sz="2800" b="1" i="0" u="none" strike="noStrike" kern="1200" cap="none" spc="0" normalizeH="0" baseline="0" noProof="0" dirty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%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8DF2CE7-2573-09C9-1346-6DE75DBF7723}"/>
                </a:ext>
              </a:extLst>
            </p:cNvPr>
            <p:cNvSpPr txBox="1"/>
            <p:nvPr/>
          </p:nvSpPr>
          <p:spPr>
            <a:xfrm>
              <a:off x="8298688" y="5325845"/>
              <a:ext cx="1332772" cy="523220"/>
            </a:xfrm>
            <a:prstGeom prst="rect">
              <a:avLst/>
            </a:prstGeom>
            <a:solidFill>
              <a:srgbClr val="4EBEA4"/>
            </a:solidFill>
            <a:ln>
              <a:solidFill>
                <a:srgbClr val="4EBEA4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56</a:t>
              </a:r>
              <a:r>
                <a:rPr kumimoji="0" lang="en-US" sz="2800" b="1" i="0" u="none" strike="noStrike" kern="1200" cap="none" spc="0" normalizeH="0" baseline="0" noProof="0" dirty="0">
                  <a:ln w="13462">
                    <a:solidFill>
                      <a:prstClr val="black"/>
                    </a:solidFill>
                    <a:prstDash val="solid"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%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94D31C8-E3DC-B635-F735-CF80FE64A147}"/>
              </a:ext>
            </a:extLst>
          </p:cNvPr>
          <p:cNvSpPr txBox="1"/>
          <p:nvPr/>
        </p:nvSpPr>
        <p:spPr>
          <a:xfrm>
            <a:off x="3564744" y="2533108"/>
            <a:ext cx="26805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“Audience-based TV buying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is included in our current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programmatic initiatives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”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72" name="Picture 7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8D3C9F7-A3AF-AAEA-1174-2063131D33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516" y="2589293"/>
            <a:ext cx="580260" cy="58026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76AB5B7-D6FF-6F3E-1037-D1117970D162}"/>
              </a:ext>
            </a:extLst>
          </p:cNvPr>
          <p:cNvSpPr txBox="1"/>
          <p:nvPr/>
        </p:nvSpPr>
        <p:spPr>
          <a:xfrm>
            <a:off x="7869948" y="2533108"/>
            <a:ext cx="28079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“Audience-based TV buying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is included in our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addressable initiatives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”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312AD57-6034-D7E1-736A-726C5159E322}"/>
              </a:ext>
            </a:extLst>
          </p:cNvPr>
          <p:cNvGrpSpPr/>
          <p:nvPr/>
        </p:nvGrpSpPr>
        <p:grpSpPr>
          <a:xfrm>
            <a:off x="7252231" y="2556258"/>
            <a:ext cx="655175" cy="646331"/>
            <a:chOff x="7524988" y="4722987"/>
            <a:chExt cx="1718924" cy="1695650"/>
          </a:xfrm>
        </p:grpSpPr>
        <p:pic>
          <p:nvPicPr>
            <p:cNvPr id="74" name="Picture 73" descr="A picture containing text, monitor, dark&#10;&#10;Description automatically generated">
              <a:extLst>
                <a:ext uri="{FF2B5EF4-FFF2-40B4-BE49-F238E27FC236}">
                  <a16:creationId xmlns:a16="http://schemas.microsoft.com/office/drawing/2014/main" id="{6495D87D-BC0D-B66B-3412-AE6DD5E19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4988" y="4795965"/>
              <a:ext cx="1622672" cy="1622672"/>
            </a:xfrm>
            <a:prstGeom prst="rect">
              <a:avLst/>
            </a:prstGeom>
          </p:spPr>
        </p:pic>
        <p:pic>
          <p:nvPicPr>
            <p:cNvPr id="75" name="Picture 74" descr="Icon&#10;&#10;Description automatically generated">
              <a:extLst>
                <a:ext uri="{FF2B5EF4-FFF2-40B4-BE49-F238E27FC236}">
                  <a16:creationId xmlns:a16="http://schemas.microsoft.com/office/drawing/2014/main" id="{8E2A01F1-EE3F-4085-5298-A5B4FC4E5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657" y="4722987"/>
              <a:ext cx="1071255" cy="1071255"/>
            </a:xfrm>
            <a:prstGeom prst="rect">
              <a:avLst/>
            </a:prstGeom>
          </p:spPr>
        </p:pic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A026FE1-A9E3-5580-2967-FC9BF56ED790}"/>
              </a:ext>
            </a:extLst>
          </p:cNvPr>
          <p:cNvCxnSpPr>
            <a:cxnSpLocks/>
          </p:cNvCxnSpPr>
          <p:nvPr/>
        </p:nvCxnSpPr>
        <p:spPr>
          <a:xfrm flipH="1" flipV="1">
            <a:off x="560087" y="4618814"/>
            <a:ext cx="11071826" cy="43"/>
          </a:xfrm>
          <a:prstGeom prst="line">
            <a:avLst/>
          </a:prstGeom>
          <a:ln w="762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29BDEE-C143-C348-1E66-33EA864482AE}"/>
              </a:ext>
            </a:extLst>
          </p:cNvPr>
          <p:cNvCxnSpPr>
            <a:cxnSpLocks/>
          </p:cNvCxnSpPr>
          <p:nvPr/>
        </p:nvCxnSpPr>
        <p:spPr>
          <a:xfrm>
            <a:off x="683420" y="3947680"/>
            <a:ext cx="10825161" cy="0"/>
          </a:xfrm>
          <a:prstGeom prst="line">
            <a:avLst/>
          </a:prstGeom>
          <a:ln w="12700"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AFC3D5E-A2FC-A1C3-5BE8-E4D26E62BAE1}"/>
              </a:ext>
            </a:extLst>
          </p:cNvPr>
          <p:cNvCxnSpPr>
            <a:cxnSpLocks/>
          </p:cNvCxnSpPr>
          <p:nvPr/>
        </p:nvCxnSpPr>
        <p:spPr>
          <a:xfrm>
            <a:off x="683420" y="5289991"/>
            <a:ext cx="10825161" cy="0"/>
          </a:xfrm>
          <a:prstGeom prst="line">
            <a:avLst/>
          </a:prstGeom>
          <a:ln w="12700"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853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E43F91-247D-A032-B255-A2F829C6ACD1}"/>
              </a:ext>
            </a:extLst>
          </p:cNvPr>
          <p:cNvSpPr txBox="1"/>
          <p:nvPr/>
        </p:nvSpPr>
        <p:spPr>
          <a:xfrm>
            <a:off x="167932" y="228894"/>
            <a:ext cx="119900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ABB also enables brands and agencies to test and tailor creative to foster engagement and build a closer relationship with their target audiences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857FE-ADA6-DD48-BC3E-2BF44C1BF9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F04E45-13D5-8FA6-2FA7-EE6CEFD336C1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3805AE-E646-E7D6-3846-AE3EC4B2440D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FF8CB453-59F5-727D-C575-833E2254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A0C2578-FBCD-0CAA-86CE-A703CD9DD67F}"/>
              </a:ext>
            </a:extLst>
          </p:cNvPr>
          <p:cNvSpPr txBox="1"/>
          <p:nvPr/>
        </p:nvSpPr>
        <p:spPr>
          <a:xfrm>
            <a:off x="1393559" y="1740880"/>
            <a:ext cx="9404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who agree with the following statements regarding campaign creative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CF4CFC-85B1-FBE8-9629-478E464449C2}"/>
              </a:ext>
            </a:extLst>
          </p:cNvPr>
          <p:cNvSpPr txBox="1"/>
          <p:nvPr/>
        </p:nvSpPr>
        <p:spPr>
          <a:xfrm>
            <a:off x="472837" y="6154680"/>
            <a:ext cx="1154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 Survey base: Advertising decision-makers who are involved in buying or planning digital video, cable / broadcast TV, or advanced TV. ‘Large’ Brand Marketers = business with annual total ad spend of $5MM+, ‘Small’ Brand Marketers = business with annual total ad spend of $10K - $5MM, ‘Large Business’ Agency Pros = client with annual total ad spend of $5MM+, ‘Small Business’ Agency Pros = client with annual total ad spend of $10K - $5MM.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Q152. Thinking about your [company’s/main client’s] creative, how much do you agree or disagree with the following statements? (strongly/somewhat agree). Base = Total Respondents.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0422A3-4A4D-D3CE-1D20-29BACFCCA088}"/>
              </a:ext>
            </a:extLst>
          </p:cNvPr>
          <p:cNvGrpSpPr/>
          <p:nvPr/>
        </p:nvGrpSpPr>
        <p:grpSpPr>
          <a:xfrm>
            <a:off x="597927" y="5852143"/>
            <a:ext cx="10996146" cy="307777"/>
            <a:chOff x="557623" y="5763383"/>
            <a:chExt cx="10996146" cy="30777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7EA6887-81DA-6E60-525D-A53C5020C5D9}"/>
                </a:ext>
              </a:extLst>
            </p:cNvPr>
            <p:cNvGrpSpPr/>
            <p:nvPr/>
          </p:nvGrpSpPr>
          <p:grpSpPr>
            <a:xfrm>
              <a:off x="557623" y="5763383"/>
              <a:ext cx="2572563" cy="307777"/>
              <a:chOff x="2467276" y="5990600"/>
              <a:chExt cx="1875447" cy="307777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CA6422A-7FA1-F00D-CD7F-6A0E0895B742}"/>
                  </a:ext>
                </a:extLst>
              </p:cNvPr>
              <p:cNvSpPr/>
              <p:nvPr/>
            </p:nvSpPr>
            <p:spPr>
              <a:xfrm>
                <a:off x="2467276" y="6053842"/>
                <a:ext cx="222272" cy="181293"/>
              </a:xfrm>
              <a:prstGeom prst="rect">
                <a:avLst/>
              </a:prstGeom>
              <a:solidFill>
                <a:srgbClr val="00BFF2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CE88217-11D9-3E9A-7CE5-50876D7B426F}"/>
                  </a:ext>
                </a:extLst>
              </p:cNvPr>
              <p:cNvSpPr txBox="1"/>
              <p:nvPr/>
            </p:nvSpPr>
            <p:spPr>
              <a:xfrm>
                <a:off x="2702379" y="5990600"/>
                <a:ext cx="16403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B1464"/>
                    </a:solidFill>
                    <a:effectLst/>
                    <a:uLnTx/>
                    <a:uFillTx/>
                    <a:latin typeface="Helvetica" panose="020B0403020202020204" pitchFamily="34" charset="0"/>
                    <a:ea typeface="+mn-ea"/>
                    <a:cs typeface="+mn-cs"/>
                  </a:rPr>
                  <a:t>'Large' Brand Marketers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B8B786F-C885-93C5-E67C-56DF6F453BDE}"/>
                </a:ext>
              </a:extLst>
            </p:cNvPr>
            <p:cNvGrpSpPr/>
            <p:nvPr/>
          </p:nvGrpSpPr>
          <p:grpSpPr>
            <a:xfrm>
              <a:off x="3187776" y="5763383"/>
              <a:ext cx="2572563" cy="307777"/>
              <a:chOff x="4399285" y="5990600"/>
              <a:chExt cx="1875447" cy="30777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9F2D9FE-8010-FAEE-A718-99BEBAFF60A1}"/>
                  </a:ext>
                </a:extLst>
              </p:cNvPr>
              <p:cNvSpPr/>
              <p:nvPr/>
            </p:nvSpPr>
            <p:spPr>
              <a:xfrm>
                <a:off x="4399285" y="6053842"/>
                <a:ext cx="222272" cy="181293"/>
              </a:xfrm>
              <a:prstGeom prst="rect">
                <a:avLst/>
              </a:prstGeom>
              <a:solidFill>
                <a:srgbClr val="7030A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5C8E095-B2EE-AAF7-69A7-92ED8780B6CA}"/>
                  </a:ext>
                </a:extLst>
              </p:cNvPr>
              <p:cNvSpPr txBox="1"/>
              <p:nvPr/>
            </p:nvSpPr>
            <p:spPr>
              <a:xfrm>
                <a:off x="4634388" y="5990600"/>
                <a:ext cx="16403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B1464"/>
                    </a:solidFill>
                    <a:effectLst/>
                    <a:uLnTx/>
                    <a:uFillTx/>
                    <a:latin typeface="Helvetica" panose="020B0403020202020204" pitchFamily="34" charset="0"/>
                    <a:ea typeface="+mn-ea"/>
                    <a:cs typeface="+mn-cs"/>
                  </a:rPr>
                  <a:t>'Small' Brand Marketers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737B932-DA1A-7A5A-C706-9957247E01F8}"/>
                </a:ext>
              </a:extLst>
            </p:cNvPr>
            <p:cNvGrpSpPr/>
            <p:nvPr/>
          </p:nvGrpSpPr>
          <p:grpSpPr>
            <a:xfrm>
              <a:off x="5721944" y="5763383"/>
              <a:ext cx="2934144" cy="307777"/>
              <a:chOff x="6287563" y="5990600"/>
              <a:chExt cx="2139046" cy="30777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6CC214E-EC84-4ECE-E40C-060559DD6DDF}"/>
                  </a:ext>
                </a:extLst>
              </p:cNvPr>
              <p:cNvSpPr/>
              <p:nvPr/>
            </p:nvSpPr>
            <p:spPr>
              <a:xfrm>
                <a:off x="6287563" y="6053842"/>
                <a:ext cx="222272" cy="181293"/>
              </a:xfrm>
              <a:prstGeom prst="rect">
                <a:avLst/>
              </a:prstGeom>
              <a:solidFill>
                <a:srgbClr val="ED3C8D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BFC95-C808-8742-46AF-E052E2AE2350}"/>
                  </a:ext>
                </a:extLst>
              </p:cNvPr>
              <p:cNvSpPr txBox="1"/>
              <p:nvPr/>
            </p:nvSpPr>
            <p:spPr>
              <a:xfrm>
                <a:off x="6522665" y="5990600"/>
                <a:ext cx="19039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B1464"/>
                    </a:solidFill>
                    <a:effectLst/>
                    <a:uLnTx/>
                    <a:uFillTx/>
                    <a:latin typeface="Helvetica" panose="020B0403020202020204" pitchFamily="34" charset="0"/>
                    <a:ea typeface="+mn-ea"/>
                    <a:cs typeface="+mn-cs"/>
                  </a:rPr>
                  <a:t>'Large Business' Agency Pros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E584B9A-9455-DD03-2D62-6195ADBDBCA9}"/>
                </a:ext>
              </a:extLst>
            </p:cNvPr>
            <p:cNvGrpSpPr/>
            <p:nvPr/>
          </p:nvGrpSpPr>
          <p:grpSpPr>
            <a:xfrm>
              <a:off x="8705563" y="5763383"/>
              <a:ext cx="2848206" cy="307777"/>
              <a:chOff x="8134735" y="5990600"/>
              <a:chExt cx="2076396" cy="307777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6A6546F-1B4A-6467-590C-3012DA2302D1}"/>
                  </a:ext>
                </a:extLst>
              </p:cNvPr>
              <p:cNvSpPr/>
              <p:nvPr/>
            </p:nvSpPr>
            <p:spPr>
              <a:xfrm>
                <a:off x="8134735" y="6053842"/>
                <a:ext cx="222272" cy="181293"/>
              </a:xfrm>
              <a:prstGeom prst="rect">
                <a:avLst/>
              </a:prstGeom>
              <a:solidFill>
                <a:srgbClr val="4EBEA4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60158A0-DF89-110F-563E-4BF9F4AA7109}"/>
                  </a:ext>
                </a:extLst>
              </p:cNvPr>
              <p:cNvSpPr txBox="1"/>
              <p:nvPr/>
            </p:nvSpPr>
            <p:spPr>
              <a:xfrm>
                <a:off x="8357007" y="5990600"/>
                <a:ext cx="18541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B1464"/>
                    </a:solidFill>
                    <a:effectLst/>
                    <a:uLnTx/>
                    <a:uFillTx/>
                    <a:latin typeface="Helvetica" panose="020B0403020202020204" pitchFamily="34" charset="0"/>
                    <a:ea typeface="+mn-ea"/>
                    <a:cs typeface="+mn-cs"/>
                  </a:rPr>
                  <a:t>'Small Business' Agency Pros</a:t>
                </a:r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8F162132-EE86-2CC2-6E96-BF776F6686FF}"/>
              </a:ext>
            </a:extLst>
          </p:cNvPr>
          <p:cNvSpPr/>
          <p:nvPr/>
        </p:nvSpPr>
        <p:spPr>
          <a:xfrm>
            <a:off x="888908" y="2188006"/>
            <a:ext cx="4683261" cy="356466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2D93788-0CB6-0B2F-F844-B591A60C080F}"/>
              </a:ext>
            </a:extLst>
          </p:cNvPr>
          <p:cNvSpPr/>
          <p:nvPr/>
        </p:nvSpPr>
        <p:spPr>
          <a:xfrm>
            <a:off x="6619832" y="2188006"/>
            <a:ext cx="4683261" cy="356466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4C842E-AD3E-B303-AE8D-5D8DB2C2E136}"/>
              </a:ext>
            </a:extLst>
          </p:cNvPr>
          <p:cNvSpPr/>
          <p:nvPr/>
        </p:nvSpPr>
        <p:spPr>
          <a:xfrm>
            <a:off x="2443285" y="4188069"/>
            <a:ext cx="693682" cy="379226"/>
          </a:xfrm>
          <a:prstGeom prst="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3A8479-2527-9816-3856-FBB44963AB6E}"/>
              </a:ext>
            </a:extLst>
          </p:cNvPr>
          <p:cNvSpPr/>
          <p:nvPr/>
        </p:nvSpPr>
        <p:spPr>
          <a:xfrm>
            <a:off x="8187154" y="4188069"/>
            <a:ext cx="693682" cy="379226"/>
          </a:xfrm>
          <a:prstGeom prst="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FB0A94-8981-D7C8-A0FD-EE6421496079}"/>
              </a:ext>
            </a:extLst>
          </p:cNvPr>
          <p:cNvSpPr txBox="1"/>
          <p:nvPr/>
        </p:nvSpPr>
        <p:spPr>
          <a:xfrm>
            <a:off x="1101783" y="4775764"/>
            <a:ext cx="4257510" cy="809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“Aligns creative messaging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contextually relevant TV programming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that targets audience segment(s)”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1B3A0D-7178-B56F-9D1E-93EC1A1A2132}"/>
              </a:ext>
            </a:extLst>
          </p:cNvPr>
          <p:cNvSpPr txBox="1"/>
          <p:nvPr/>
        </p:nvSpPr>
        <p:spPr>
          <a:xfrm>
            <a:off x="6938043" y="4775764"/>
            <a:ext cx="4046838" cy="62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“Frequently adjusts creative to be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tailored for specific audience-based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campaigns”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13A7379B-FAB3-045D-39BB-D25BBF304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31" y="2511242"/>
            <a:ext cx="1284214" cy="1284214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3A627D4C-C0F6-273D-2E54-6FB12E804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145" y="2511242"/>
            <a:ext cx="1412635" cy="141263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E164B5E-4FB4-9D4D-7860-4FA03E369AEA}"/>
              </a:ext>
            </a:extLst>
          </p:cNvPr>
          <p:cNvSpPr txBox="1"/>
          <p:nvPr/>
        </p:nvSpPr>
        <p:spPr>
          <a:xfrm>
            <a:off x="7116479" y="4146850"/>
            <a:ext cx="3689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69% </a:t>
            </a:r>
            <a:r>
              <a:rPr kumimoji="0" lang="en-US" sz="2400" b="0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83% </a:t>
            </a:r>
            <a:r>
              <a:rPr kumimoji="0" lang="en-US" sz="2400" b="0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74%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74%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17AEFC-B366-FD6A-6998-DF3F550B9A92}"/>
              </a:ext>
            </a:extLst>
          </p:cNvPr>
          <p:cNvSpPr txBox="1"/>
          <p:nvPr/>
        </p:nvSpPr>
        <p:spPr>
          <a:xfrm>
            <a:off x="1385555" y="4146850"/>
            <a:ext cx="3689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83% </a:t>
            </a:r>
            <a:r>
              <a:rPr kumimoji="0" lang="en-US" sz="2400" b="0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89%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73%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83%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E78A7D-3D02-81FB-8FF2-2E30D3002D50}"/>
              </a:ext>
            </a:extLst>
          </p:cNvPr>
          <p:cNvSpPr txBox="1"/>
          <p:nvPr/>
        </p:nvSpPr>
        <p:spPr>
          <a:xfrm>
            <a:off x="180476" y="1227305"/>
            <a:ext cx="1199000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285750" indent="-285750">
              <a:buBlip>
                <a:blip r:embed="rId6"/>
              </a:buBlip>
              <a:defRPr sz="1400">
                <a:solidFill>
                  <a:srgbClr val="1F1A62"/>
                </a:solidFill>
                <a:latin typeface="Helvetica"/>
                <a:cs typeface="Helvetica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All marketer segments believe that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</a:rPr>
              <a:t>creative messaging can have a significant impact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 on the success of an audience-based TV campaign 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/>
                <a:ea typeface="+mn-ea"/>
              </a:rPr>
              <a:t>83%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 /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/>
                <a:ea typeface="+mn-ea"/>
              </a:rPr>
              <a:t>94%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 /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</a:rPr>
              <a:t>97%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 /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/>
                <a:ea typeface="+mn-ea"/>
              </a:rPr>
              <a:t>94%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5244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80">
            <a:extLst>
              <a:ext uri="{FF2B5EF4-FFF2-40B4-BE49-F238E27FC236}">
                <a16:creationId xmlns:a16="http://schemas.microsoft.com/office/drawing/2014/main" id="{55E5EBD6-62B3-FED1-4C6B-2CDEA5B395E2}"/>
              </a:ext>
            </a:extLst>
          </p:cNvPr>
          <p:cNvSpPr/>
          <p:nvPr/>
        </p:nvSpPr>
        <p:spPr>
          <a:xfrm>
            <a:off x="1415829" y="1691709"/>
            <a:ext cx="9360342" cy="4458834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199"/>
            <a:endParaRPr lang="en-US" sz="2000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37275-FA59-82A0-A258-5CC930034B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97FA74-A2C3-3EEA-1E0C-120573321B95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3A269-193C-F111-921A-D8AC40C0A107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6" name="Picture 4" descr="Creative Portal - Spectrum Reach Advertising">
            <a:extLst>
              <a:ext uri="{FF2B5EF4-FFF2-40B4-BE49-F238E27FC236}">
                <a16:creationId xmlns:a16="http://schemas.microsoft.com/office/drawing/2014/main" id="{C2C81916-B666-0DB1-0283-4BE62CB9D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97883C-1981-FBB4-742D-EA1270E1E795}"/>
              </a:ext>
            </a:extLst>
          </p:cNvPr>
          <p:cNvSpPr txBox="1"/>
          <p:nvPr/>
        </p:nvSpPr>
        <p:spPr>
          <a:xfrm>
            <a:off x="185266" y="343436"/>
            <a:ext cx="1104045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Summary: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role does ABB play in tailoring TV campaigns to better engage the right audiences?</a:t>
            </a:r>
          </a:p>
        </p:txBody>
      </p:sp>
      <p:pic>
        <p:nvPicPr>
          <p:cNvPr id="8" name="Picture 7" descr="A picture containing clipart, graphics, symbol, graphic design&#10;&#10;Description automatically generated">
            <a:extLst>
              <a:ext uri="{FF2B5EF4-FFF2-40B4-BE49-F238E27FC236}">
                <a16:creationId xmlns:a16="http://schemas.microsoft.com/office/drawing/2014/main" id="{78ADDF9B-0571-7C2B-D357-57CDC6B7C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67" y="1879789"/>
            <a:ext cx="1167467" cy="1167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6A4D08-E3A5-338E-DEBD-CB20E654866C}"/>
              </a:ext>
            </a:extLst>
          </p:cNvPr>
          <p:cNvSpPr txBox="1"/>
          <p:nvPr/>
        </p:nvSpPr>
        <p:spPr>
          <a:xfrm>
            <a:off x="2030931" y="3378283"/>
            <a:ext cx="81237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Brands and agencies are incorporating audience-based buying into their multiscreen TV campaigns to increase </a:t>
            </a:r>
            <a:r>
              <a:rPr lang="en-US" sz="2000" b="1" dirty="0">
                <a:solidFill>
                  <a:srgbClr val="ED3C8D"/>
                </a:solidFill>
                <a:latin typeface="Helvetica" panose="020B0403020202020204" pitchFamily="34" charset="0"/>
              </a:rPr>
              <a:t>targeted reach and engagement among new customers.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 </a:t>
            </a:r>
          </a:p>
          <a:p>
            <a:pPr algn="ctr"/>
            <a:endParaRPr lang="en-US" sz="1600" b="1" dirty="0">
              <a:solidFill>
                <a:srgbClr val="1B1464"/>
              </a:solidFill>
              <a:latin typeface="Helvetica" panose="020B0403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This is being done as part of a </a:t>
            </a:r>
            <a:r>
              <a:rPr lang="en-US" sz="2000" b="1" dirty="0">
                <a:solidFill>
                  <a:srgbClr val="ED3C8D"/>
                </a:solidFill>
                <a:latin typeface="Helvetica" panose="020B0403020202020204" pitchFamily="34" charset="0"/>
              </a:rPr>
              <a:t>larger shift to modern buying practices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 that allow for </a:t>
            </a:r>
            <a:r>
              <a:rPr lang="en-US" sz="2000" b="1" dirty="0">
                <a:solidFill>
                  <a:srgbClr val="ED3C8D"/>
                </a:solidFill>
                <a:latin typeface="Helvetica" panose="020B0403020202020204" pitchFamily="34" charset="0"/>
              </a:rPr>
              <a:t>greater customization of media placements and creative messaging 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which enables brands to build stronger relationships with their audiences.</a:t>
            </a:r>
          </a:p>
        </p:txBody>
      </p:sp>
    </p:spTree>
    <p:extLst>
      <p:ext uri="{BB962C8B-B14F-4D97-AF65-F5344CB8AC3E}">
        <p14:creationId xmlns:p14="http://schemas.microsoft.com/office/powerpoint/2010/main" val="1444954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A8CCFF-716B-3F6D-3BCF-2B87F9E36ABF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CF90EBA-9AA9-0466-C062-8E41110E0061}"/>
              </a:ext>
            </a:extLst>
          </p:cNvPr>
          <p:cNvSpPr txBox="1"/>
          <p:nvPr/>
        </p:nvSpPr>
        <p:spPr>
          <a:xfrm>
            <a:off x="259530" y="3057008"/>
            <a:ext cx="6598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Helvetica" pitchFamily="2" charset="0"/>
              </a:rPr>
              <a:t>How are brands and agencies being educated and trained in audience-based TV buying?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2F65EA-3539-E0AF-2097-3E321A2A845E}"/>
              </a:ext>
            </a:extLst>
          </p:cNvPr>
          <p:cNvSpPr txBox="1"/>
          <p:nvPr/>
        </p:nvSpPr>
        <p:spPr>
          <a:xfrm>
            <a:off x="536238" y="2294269"/>
            <a:ext cx="43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32279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CFCFE1F-28AB-4F9B-AEE8-D5720C7F8407}"/>
              </a:ext>
            </a:extLst>
          </p:cNvPr>
          <p:cNvSpPr/>
          <p:nvPr/>
        </p:nvSpPr>
        <p:spPr>
          <a:xfrm>
            <a:off x="6600739" y="1945534"/>
            <a:ext cx="4476412" cy="3737633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B833B7-F3C9-9B03-B455-1962E0487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908" y="2748946"/>
            <a:ext cx="3046075" cy="1713417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926955-E076-456A-B756-31BCB511CA21}"/>
              </a:ext>
            </a:extLst>
          </p:cNvPr>
          <p:cNvSpPr txBox="1"/>
          <p:nvPr/>
        </p:nvSpPr>
        <p:spPr>
          <a:xfrm>
            <a:off x="176295" y="211981"/>
            <a:ext cx="11687273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F1A62"/>
                </a:solidFill>
                <a:latin typeface="Helvetica" panose="020B0604020202020204" pitchFamily="2" charset="0"/>
              </a:rPr>
              <a:t>Deep Dive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: Custom research to understand how innovative TV buying </a:t>
            </a:r>
            <a:r>
              <a:rPr lang="en-US" sz="2600" b="1" dirty="0">
                <a:solidFill>
                  <a:srgbClr val="1F1A62"/>
                </a:solidFill>
                <a:latin typeface="Helvetica" panose="020B0604020202020204" pitchFamily="2" charset="0"/>
              </a:rPr>
              <a:t>strategies are being adopted across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four marketer segments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435B7D-794F-68E2-5469-E8C20A6988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42983" y="6154161"/>
            <a:ext cx="1100471" cy="3090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85C9A09-8FB2-03A5-C76E-34DB9D89BCE7}"/>
              </a:ext>
            </a:extLst>
          </p:cNvPr>
          <p:cNvSpPr txBox="1"/>
          <p:nvPr/>
        </p:nvSpPr>
        <p:spPr>
          <a:xfrm>
            <a:off x="483207" y="6157502"/>
            <a:ext cx="10395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See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5" action="ppaction://hlinksldjump"/>
              </a:rPr>
              <a:t>appendix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for details on the custom study methodology. Survey fielded January 11 – 27, 2023. This is a follow-up to our original custom study conducted in March 2021 when we first asked marketers about their practices and attitudes on audience-based TV buying, which can be downloaded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6"/>
              </a:rPr>
              <a:t>here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A17178-D909-9A9B-125F-24A5A670A813}"/>
              </a:ext>
            </a:extLst>
          </p:cNvPr>
          <p:cNvSpPr txBox="1"/>
          <p:nvPr/>
        </p:nvSpPr>
        <p:spPr>
          <a:xfrm>
            <a:off x="1351035" y="5832226"/>
            <a:ext cx="9489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This study was developed by VAB, in partnership with Spectrum Reach, and fielded by Advertiser Perceptions.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D4214-CC45-287B-D3F4-68E263420F82}"/>
              </a:ext>
            </a:extLst>
          </p:cNvPr>
          <p:cNvSpPr txBox="1"/>
          <p:nvPr/>
        </p:nvSpPr>
        <p:spPr>
          <a:xfrm>
            <a:off x="176296" y="1126361"/>
            <a:ext cx="1168727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In January 2023, VAB, in partnership with Spectrum Reach, conducted a custom study of over 200 marketers to learn more about their current practices and attitudes towards audience-based TV buying.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B8BC43-DA49-41A2-84C2-DFAFEB1DD83B}"/>
              </a:ext>
            </a:extLst>
          </p:cNvPr>
          <p:cNvSpPr/>
          <p:nvPr/>
        </p:nvSpPr>
        <p:spPr>
          <a:xfrm>
            <a:off x="993808" y="4474845"/>
            <a:ext cx="41844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This guide provides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key marketer insights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</a:br>
            <a:r>
              <a:rPr lang="en-US" sz="1400" dirty="0">
                <a:solidFill>
                  <a:srgbClr val="002060"/>
                </a:solidFill>
                <a:latin typeface="Helvetica" panose="020B0604020202020204" pitchFamily="34" charset="0"/>
              </a:rPr>
              <a:t>on the current growth of audience-based TV buying compiled from our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survey. Learn what marketers are saying about an audience-first approach within the current economic landscape.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D6C580-9E83-475D-9992-52E85C42FCA0}"/>
              </a:ext>
            </a:extLst>
          </p:cNvPr>
          <p:cNvSpPr/>
          <p:nvPr/>
        </p:nvSpPr>
        <p:spPr>
          <a:xfrm>
            <a:off x="1361669" y="2124888"/>
            <a:ext cx="3360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Part I: Unlocking Brand Growth with Audience-Based Buying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8292B9-AD47-4136-A6FB-410A22853903}"/>
              </a:ext>
            </a:extLst>
          </p:cNvPr>
          <p:cNvSpPr/>
          <p:nvPr/>
        </p:nvSpPr>
        <p:spPr>
          <a:xfrm>
            <a:off x="6887817" y="4480730"/>
            <a:ext cx="394320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This second guide goes deeper by exploring the audience-based buying behaviors and practices of four key marketer segments: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‘large’ and ‘small’ business brand marketers and agency professionals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DE0AA2-3ADD-446D-8915-C64A8B88C852}"/>
              </a:ext>
            </a:extLst>
          </p:cNvPr>
          <p:cNvSpPr/>
          <p:nvPr/>
        </p:nvSpPr>
        <p:spPr>
          <a:xfrm>
            <a:off x="6600740" y="1826062"/>
            <a:ext cx="4476410" cy="309481"/>
          </a:xfrm>
          <a:prstGeom prst="rect">
            <a:avLst/>
          </a:prstGeom>
          <a:solidFill>
            <a:srgbClr val="ED3C8D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Second Release!</a:t>
            </a:r>
          </a:p>
        </p:txBody>
      </p:sp>
      <p:pic>
        <p:nvPicPr>
          <p:cNvPr id="7" name="Picture 6">
            <a:hlinkClick r:id="rId7"/>
            <a:extLst>
              <a:ext uri="{FF2B5EF4-FFF2-40B4-BE49-F238E27FC236}">
                <a16:creationId xmlns:a16="http://schemas.microsoft.com/office/drawing/2014/main" id="{91A0A2EB-86C3-1310-ED20-B5432A64380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461" y="2748204"/>
            <a:ext cx="3046076" cy="1713417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A39CE3-42CF-D14D-25A1-50A222C5CAC6}"/>
              </a:ext>
            </a:extLst>
          </p:cNvPr>
          <p:cNvSpPr/>
          <p:nvPr/>
        </p:nvSpPr>
        <p:spPr>
          <a:xfrm>
            <a:off x="7325493" y="2124888"/>
            <a:ext cx="302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Part II: Reaching </a:t>
            </a:r>
            <a:b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Right Audiences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EAB990-B492-44DF-79C1-31AB87AAB2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8114B9-83BD-152E-2520-70061BAD0A9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3348BD-5640-3B97-4E38-1841CDC0AA8A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80AE89A9-3786-6F30-0E64-6AB13D746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242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F0AEA1B-2FDE-48F0-8866-DD87656141AD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83B25-E0B9-3A91-A5CC-1558C653CE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D89EE7-B717-3A9C-E0FF-7DB79E5318E0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628DE0-7AB1-EF65-DDB6-AE5D0ED95B96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6ECC37C3-1B44-3154-28DA-E59A95EA0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0429F7-DE96-A53F-8587-0E90FD330236}"/>
              </a:ext>
            </a:extLst>
          </p:cNvPr>
          <p:cNvSpPr txBox="1"/>
          <p:nvPr/>
        </p:nvSpPr>
        <p:spPr>
          <a:xfrm>
            <a:off x="526244" y="6068898"/>
            <a:ext cx="11554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 Survey base: Advertising decision-makers who are involved in buying or planning digital video, cable / broadcast TV, or advanced TV. ‘Large’ Brand Marketers = business with annual total ad spend of $5MM+, ‘Small’ Brand Marketers = business with annual total ad spend of $10K - $5MM, ‘Large Business’ Agency Pros = client with annual total ad spend of $5MM+, ‘Small Business’ Agency Pros = client with annual total ad spend of $10K - $5MM. Q155. Which of the following sources have you received training and support from regarding the different aspects of audience-based TV buying (e.g. planning, execution, measurement, etc.)?. Base = Total Respondents. *‘Multiscreen TV company’ includes multiscreen TV networks (e.g., CBS, NBC, ESPN, Discovery) and MVPDs (e.g., Comcast/Effectv, Charter/Spectrum, Cox, DirecTV).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Note: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Multiscreen TV ranked #4 for ‘large’ brand marketers (31%)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. **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Large ad tech companies ranked #2 for ‘large’ brand marketers (34%), #8 for ‘small’ brand marketers (26%), #2 for ‘large business’ agency professionals (44%), #3 for ‘small business’ agency professionals (31%).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F1DD4-066B-C868-733D-D8D05A32FABE}"/>
              </a:ext>
            </a:extLst>
          </p:cNvPr>
          <p:cNvSpPr txBox="1"/>
          <p:nvPr/>
        </p:nvSpPr>
        <p:spPr>
          <a:xfrm>
            <a:off x="235246" y="330149"/>
            <a:ext cx="119459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Education is the key to success in ABB and multiscreen TV companies are the top resource for providing training and support across most segments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F053657-D6DE-634F-219D-C61B68E9C5F7}"/>
              </a:ext>
            </a:extLst>
          </p:cNvPr>
          <p:cNvSpPr txBox="1"/>
          <p:nvPr/>
        </p:nvSpPr>
        <p:spPr>
          <a:xfrm>
            <a:off x="1" y="1803889"/>
            <a:ext cx="121919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1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Which of the following sources have you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received training and support from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regarding the different aspects of audience-based TV buying?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1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who ranked each #1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3F0382-A54C-27D4-D94C-14D99D04F2EF}"/>
              </a:ext>
            </a:extLst>
          </p:cNvPr>
          <p:cNvSpPr txBox="1"/>
          <p:nvPr/>
        </p:nvSpPr>
        <p:spPr>
          <a:xfrm>
            <a:off x="227926" y="1302693"/>
            <a:ext cx="1143384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285750" indent="-285750">
              <a:buBlip>
                <a:blip r:embed="rId4"/>
              </a:buBlip>
              <a:defRPr sz="1400">
                <a:solidFill>
                  <a:srgbClr val="1F1A62"/>
                </a:solidFill>
                <a:latin typeface="Helvetica"/>
                <a:cs typeface="Helvetica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</a:rPr>
              <a:t>Ad tech and third-party data companies also have a strong presence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 among both brands and agencies, especially among ‘large’ brands**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AF8981-9705-02D9-94B1-44930888EE28}"/>
              </a:ext>
            </a:extLst>
          </p:cNvPr>
          <p:cNvCxnSpPr>
            <a:cxnSpLocks/>
          </p:cNvCxnSpPr>
          <p:nvPr/>
        </p:nvCxnSpPr>
        <p:spPr>
          <a:xfrm>
            <a:off x="6081378" y="2278318"/>
            <a:ext cx="29244" cy="3783971"/>
          </a:xfrm>
          <a:prstGeom prst="line">
            <a:avLst/>
          </a:prstGeom>
          <a:ln w="762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854AAA8-F738-B22C-B2F3-4038A59D9A1A}"/>
              </a:ext>
            </a:extLst>
          </p:cNvPr>
          <p:cNvSpPr/>
          <p:nvPr/>
        </p:nvSpPr>
        <p:spPr>
          <a:xfrm>
            <a:off x="753274" y="4310331"/>
            <a:ext cx="5217646" cy="51711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14A17E-2D1E-F1FF-48E5-5BA5E30E58A1}"/>
              </a:ext>
            </a:extLst>
          </p:cNvPr>
          <p:cNvSpPr txBox="1"/>
          <p:nvPr/>
        </p:nvSpPr>
        <p:spPr>
          <a:xfrm>
            <a:off x="779346" y="4307280"/>
            <a:ext cx="5165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bg1"/>
                </a:solidFill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‘Small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Marketers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7F7BDB-5164-FC89-5339-7B9C170AFD8C}"/>
              </a:ext>
            </a:extLst>
          </p:cNvPr>
          <p:cNvSpPr/>
          <p:nvPr/>
        </p:nvSpPr>
        <p:spPr>
          <a:xfrm>
            <a:off x="757683" y="4834895"/>
            <a:ext cx="5208829" cy="1204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9E0AFA-32A8-4CB7-520A-BB19ED57DF97}"/>
              </a:ext>
            </a:extLst>
          </p:cNvPr>
          <p:cNvSpPr txBox="1"/>
          <p:nvPr/>
        </p:nvSpPr>
        <p:spPr>
          <a:xfrm>
            <a:off x="1219029" y="5048817"/>
            <a:ext cx="4286136" cy="77713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A multiscreen TV company*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(TV networks / MVPDs)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49%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2F809A-6355-0DC8-F234-407EE08738C4}"/>
              </a:ext>
            </a:extLst>
          </p:cNvPr>
          <p:cNvSpPr/>
          <p:nvPr/>
        </p:nvSpPr>
        <p:spPr>
          <a:xfrm>
            <a:off x="759053" y="2378385"/>
            <a:ext cx="5206088" cy="517119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C0EBBE-EAEF-1A3F-8F4E-4A20191BFD99}"/>
              </a:ext>
            </a:extLst>
          </p:cNvPr>
          <p:cNvSpPr txBox="1"/>
          <p:nvPr/>
        </p:nvSpPr>
        <p:spPr>
          <a:xfrm>
            <a:off x="957061" y="2375334"/>
            <a:ext cx="4810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Marketers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42A312-BF1B-659C-ECCC-E5C51B3D3786}"/>
              </a:ext>
            </a:extLst>
          </p:cNvPr>
          <p:cNvSpPr/>
          <p:nvPr/>
        </p:nvSpPr>
        <p:spPr>
          <a:xfrm>
            <a:off x="757683" y="2905193"/>
            <a:ext cx="5208829" cy="121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DEC939-40F1-EBD9-8498-8A1E9ACAC815}"/>
              </a:ext>
            </a:extLst>
          </p:cNvPr>
          <p:cNvSpPr txBox="1"/>
          <p:nvPr/>
        </p:nvSpPr>
        <p:spPr>
          <a:xfrm>
            <a:off x="993416" y="3118908"/>
            <a:ext cx="473556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Independent 3rd party data company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(e.g., Nielsen, Comscore)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39%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9970A3F-C763-0B86-480A-89DDBA5E2409}"/>
              </a:ext>
            </a:extLst>
          </p:cNvPr>
          <p:cNvSpPr/>
          <p:nvPr/>
        </p:nvSpPr>
        <p:spPr>
          <a:xfrm>
            <a:off x="6214119" y="2378385"/>
            <a:ext cx="5221002" cy="517119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3D3C09-037B-A962-1780-C29AB824A19F}"/>
              </a:ext>
            </a:extLst>
          </p:cNvPr>
          <p:cNvSpPr txBox="1"/>
          <p:nvPr/>
        </p:nvSpPr>
        <p:spPr>
          <a:xfrm>
            <a:off x="6208237" y="2375334"/>
            <a:ext cx="5232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Agency Professionals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D95003-32B1-2BC6-1EB1-471450C0C49C}"/>
              </a:ext>
            </a:extLst>
          </p:cNvPr>
          <p:cNvSpPr/>
          <p:nvPr/>
        </p:nvSpPr>
        <p:spPr>
          <a:xfrm>
            <a:off x="6220206" y="2905193"/>
            <a:ext cx="5208829" cy="121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7A7EB3-04FC-6911-7309-0C721B7BCAD7}"/>
              </a:ext>
            </a:extLst>
          </p:cNvPr>
          <p:cNvSpPr txBox="1"/>
          <p:nvPr/>
        </p:nvSpPr>
        <p:spPr>
          <a:xfrm>
            <a:off x="6672212" y="3122755"/>
            <a:ext cx="4304817" cy="777136"/>
          </a:xfrm>
          <a:prstGeom prst="rect">
            <a:avLst/>
          </a:prstGeom>
          <a:noFill/>
          <a:ln w="38100">
            <a:solidFill>
              <a:srgbClr val="ED3C8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A multiscreen TV company*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(TV networks / MVPDs)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57%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7881E4-DD32-C86E-F63E-6674FD06B2F7}"/>
              </a:ext>
            </a:extLst>
          </p:cNvPr>
          <p:cNvSpPr/>
          <p:nvPr/>
        </p:nvSpPr>
        <p:spPr>
          <a:xfrm>
            <a:off x="6219691" y="4310331"/>
            <a:ext cx="5209858" cy="517119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9A700-81D7-565E-A401-83B163AC481D}"/>
              </a:ext>
            </a:extLst>
          </p:cNvPr>
          <p:cNvSpPr txBox="1"/>
          <p:nvPr/>
        </p:nvSpPr>
        <p:spPr>
          <a:xfrm>
            <a:off x="6219691" y="4307280"/>
            <a:ext cx="5209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bg1"/>
                </a:solidFill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‘Small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Agency Professionals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6CE4B2-E051-27DA-1834-8F3B546C9D1E}"/>
              </a:ext>
            </a:extLst>
          </p:cNvPr>
          <p:cNvSpPr/>
          <p:nvPr/>
        </p:nvSpPr>
        <p:spPr>
          <a:xfrm>
            <a:off x="6220206" y="4834895"/>
            <a:ext cx="5208829" cy="1204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B2FA23-17B4-8A29-7588-9DEB0DFF9B32}"/>
              </a:ext>
            </a:extLst>
          </p:cNvPr>
          <p:cNvSpPr txBox="1"/>
          <p:nvPr/>
        </p:nvSpPr>
        <p:spPr>
          <a:xfrm>
            <a:off x="6631765" y="5048817"/>
            <a:ext cx="4385710" cy="777136"/>
          </a:xfrm>
          <a:prstGeom prst="rect">
            <a:avLst/>
          </a:prstGeom>
          <a:noFill/>
          <a:ln w="38100">
            <a:solidFill>
              <a:srgbClr val="4EBEA4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A multiscreen TV company*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(TV networks / MVPDs)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43%</a:t>
            </a:r>
          </a:p>
        </p:txBody>
      </p:sp>
    </p:spTree>
    <p:extLst>
      <p:ext uri="{BB962C8B-B14F-4D97-AF65-F5344CB8AC3E}">
        <p14:creationId xmlns:p14="http://schemas.microsoft.com/office/powerpoint/2010/main" val="2012819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F0AEA1B-2FDE-48F0-8866-DD87656141AD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83B25-E0B9-3A91-A5CC-1558C653CE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D89EE7-B717-3A9C-E0FF-7DB79E5318E0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628DE0-7AB1-EF65-DDB6-AE5D0ED95B96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6ECC37C3-1B44-3154-28DA-E59A95EA0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0F1DD4-066B-C868-733D-D8D05A32FABE}"/>
              </a:ext>
            </a:extLst>
          </p:cNvPr>
          <p:cNvSpPr txBox="1"/>
          <p:nvPr/>
        </p:nvSpPr>
        <p:spPr>
          <a:xfrm>
            <a:off x="145898" y="378818"/>
            <a:ext cx="119345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Multiscreen TV companies are often relied upon as a trusted resource because they are considered the most knowledgeable and helpful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F053657-D6DE-634F-219D-C61B68E9C5F7}"/>
              </a:ext>
            </a:extLst>
          </p:cNvPr>
          <p:cNvSpPr txBox="1"/>
          <p:nvPr/>
        </p:nvSpPr>
        <p:spPr>
          <a:xfrm>
            <a:off x="1" y="1748985"/>
            <a:ext cx="121919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1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Top sources that have been the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most knowledgeable &amp; helpful for training / support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around</a:t>
            </a:r>
            <a:r>
              <a:rPr lang="en-US" sz="1400" dirty="0">
                <a:solidFill>
                  <a:srgbClr val="1B1464"/>
                </a:solidFill>
                <a:latin typeface="Helvetica" panose="020B0403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different aspects of ABB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"/>
                <a:cs typeface="Arial"/>
                <a:sym typeface="Arial"/>
              </a:rPr>
              <a:t>% of respondents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who ranked each #1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504BF0-C711-3784-A1F9-8FB6993BB4A6}"/>
              </a:ext>
            </a:extLst>
          </p:cNvPr>
          <p:cNvSpPr txBox="1"/>
          <p:nvPr/>
        </p:nvSpPr>
        <p:spPr>
          <a:xfrm>
            <a:off x="526245" y="6018167"/>
            <a:ext cx="115879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 Survey base: Advertising decision-makers who are involved in buying or planning digital video, cable / broadcast TV, or advanced TV. ‘Large’ Brand Marketers = business with annual total ad spend of $5MM+, ‘Small’ Brand Marketers = business with annual total ad spend of $10K - $5MM, ‘Large Business’ Agency Pros = client with annual total ad spend of $5MM+, ‘Small Business’ Agency Pros = client with annual total ad spend of $10K - $5MM. Q155b. Please rank the top 3 sources that have been the most knowledgeable and helpful regarding training and support around the different aspects of audience-based TV buying (e.g., planning, execution, measurement, etc.)? (Rank 1-3; 1 = Most knowledgeable and helpful.) Base = ‘Training and Support Received on Different Aspects of Audience-Based TV Buying’. *‘Multiscreen TV companies’ includes multiscreen TV networks (e.g., CBS, NBC, ESPN, Discovery) and MVPDs (e.g., Comcast/Effectv, Charter/Spectrum, Cox, DirecTV).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Note: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Multiscreen TV ranked #3 for ‘large’ brand marketers (36%)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.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Large ad tech companies ranked #2 for ‘large’ brand marketers (37%), #6 for ‘small’ brand marketers (31%), #4 for ‘large business’ agency professionals (32%), #4 for ‘small business’ agency professionals (31%).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5B60544-F9BC-8632-806F-4708D5C47384}"/>
              </a:ext>
            </a:extLst>
          </p:cNvPr>
          <p:cNvCxnSpPr>
            <a:cxnSpLocks/>
          </p:cNvCxnSpPr>
          <p:nvPr/>
        </p:nvCxnSpPr>
        <p:spPr>
          <a:xfrm>
            <a:off x="6081378" y="2278318"/>
            <a:ext cx="29244" cy="3783971"/>
          </a:xfrm>
          <a:prstGeom prst="line">
            <a:avLst/>
          </a:prstGeom>
          <a:ln w="762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9E5D3E4-B544-3E3F-E2D5-A8B76005C24A}"/>
              </a:ext>
            </a:extLst>
          </p:cNvPr>
          <p:cNvSpPr/>
          <p:nvPr/>
        </p:nvSpPr>
        <p:spPr>
          <a:xfrm>
            <a:off x="228232" y="4310331"/>
            <a:ext cx="5739411" cy="51711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155DBA-0145-9FE3-0B4D-10B5A87F52A4}"/>
              </a:ext>
            </a:extLst>
          </p:cNvPr>
          <p:cNvSpPr txBox="1"/>
          <p:nvPr/>
        </p:nvSpPr>
        <p:spPr>
          <a:xfrm>
            <a:off x="256911" y="4307280"/>
            <a:ext cx="5682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bg1"/>
                </a:solidFill>
                <a:latin typeface="Helvetica" panose="020B0403020202020204" pitchFamily="34" charset="0"/>
              </a:defRPr>
            </a:lvl1pPr>
          </a:lstStyle>
          <a:p>
            <a:r>
              <a:rPr lang="en-US" dirty="0"/>
              <a:t>‘Small Business’ </a:t>
            </a:r>
          </a:p>
          <a:p>
            <a:r>
              <a:rPr lang="en-US" dirty="0"/>
              <a:t>Brand Marketers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A8F939D-8BD0-1555-310E-85FD0E83C67F}"/>
              </a:ext>
            </a:extLst>
          </p:cNvPr>
          <p:cNvSpPr/>
          <p:nvPr/>
        </p:nvSpPr>
        <p:spPr>
          <a:xfrm>
            <a:off x="233081" y="4834895"/>
            <a:ext cx="5729712" cy="1204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6E630C-BFB8-2CF9-A612-18712513AB54}"/>
              </a:ext>
            </a:extLst>
          </p:cNvPr>
          <p:cNvSpPr txBox="1"/>
          <p:nvPr/>
        </p:nvSpPr>
        <p:spPr>
          <a:xfrm>
            <a:off x="954869" y="5048817"/>
            <a:ext cx="4286136" cy="77713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A multiscreen TV company*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(TV networks / MVPDs)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</a:rPr>
              <a:t>38%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96135D1-1EB8-3AE8-336B-4CB840047053}"/>
              </a:ext>
            </a:extLst>
          </p:cNvPr>
          <p:cNvSpPr/>
          <p:nvPr/>
        </p:nvSpPr>
        <p:spPr>
          <a:xfrm>
            <a:off x="234589" y="2378385"/>
            <a:ext cx="5726697" cy="517119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1F1A62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9CD801-6484-A424-D5F1-C322220EFEFA}"/>
              </a:ext>
            </a:extLst>
          </p:cNvPr>
          <p:cNvSpPr txBox="1"/>
          <p:nvPr/>
        </p:nvSpPr>
        <p:spPr>
          <a:xfrm>
            <a:off x="452398" y="2375334"/>
            <a:ext cx="52910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Brand Marketers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85743AF-6D51-AC9C-3A27-AAA23905D8F2}"/>
              </a:ext>
            </a:extLst>
          </p:cNvPr>
          <p:cNvSpPr/>
          <p:nvPr/>
        </p:nvSpPr>
        <p:spPr>
          <a:xfrm>
            <a:off x="233081" y="2905193"/>
            <a:ext cx="5729712" cy="121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668D588-E984-78CB-42D5-ECAD74DFC00B}"/>
              </a:ext>
            </a:extLst>
          </p:cNvPr>
          <p:cNvSpPr txBox="1"/>
          <p:nvPr/>
        </p:nvSpPr>
        <p:spPr>
          <a:xfrm>
            <a:off x="272434" y="3105508"/>
            <a:ext cx="563999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BFF2"/>
                </a:solidFill>
                <a:latin typeface="Helvetica" panose="020B0403020202020204" pitchFamily="34" charset="0"/>
              </a:rPr>
              <a:t>#1 - 3rd party research and analytics companies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(e.g., Nielsen, Comscore)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</a:rPr>
              <a:t>41%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BC5ADBA-2B9A-20F5-EC4E-F6C4B5FE4631}"/>
              </a:ext>
            </a:extLst>
          </p:cNvPr>
          <p:cNvSpPr/>
          <p:nvPr/>
        </p:nvSpPr>
        <p:spPr>
          <a:xfrm>
            <a:off x="6217229" y="2378385"/>
            <a:ext cx="5743102" cy="517119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63C2FC-715B-57E8-3E8A-8213F6EDACE1}"/>
              </a:ext>
            </a:extLst>
          </p:cNvPr>
          <p:cNvSpPr txBox="1"/>
          <p:nvPr/>
        </p:nvSpPr>
        <p:spPr>
          <a:xfrm>
            <a:off x="6210759" y="2375334"/>
            <a:ext cx="5756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Agency Professionals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8C5ED3-91E2-9173-A5D5-272193BA11EF}"/>
              </a:ext>
            </a:extLst>
          </p:cNvPr>
          <p:cNvSpPr/>
          <p:nvPr/>
        </p:nvSpPr>
        <p:spPr>
          <a:xfrm>
            <a:off x="6223924" y="2905193"/>
            <a:ext cx="5729712" cy="121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EA63DA-CB7F-7284-470D-3D0902D71BDD}"/>
              </a:ext>
            </a:extLst>
          </p:cNvPr>
          <p:cNvSpPr txBox="1"/>
          <p:nvPr/>
        </p:nvSpPr>
        <p:spPr>
          <a:xfrm>
            <a:off x="6936372" y="3109355"/>
            <a:ext cx="4304817" cy="777136"/>
          </a:xfrm>
          <a:prstGeom prst="rect">
            <a:avLst/>
          </a:prstGeom>
          <a:noFill/>
          <a:ln w="38100">
            <a:solidFill>
              <a:srgbClr val="ED3C8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A multiscreen TV company*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(TV networks / MVPDs)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</a:rPr>
              <a:t>46%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3E0EA36-AC59-831C-DBE5-002C93B20CEA}"/>
              </a:ext>
            </a:extLst>
          </p:cNvPr>
          <p:cNvSpPr/>
          <p:nvPr/>
        </p:nvSpPr>
        <p:spPr>
          <a:xfrm>
            <a:off x="6223358" y="4310331"/>
            <a:ext cx="5730844" cy="517119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B378FE-8239-5680-02FA-2F02FB56248B}"/>
              </a:ext>
            </a:extLst>
          </p:cNvPr>
          <p:cNvSpPr txBox="1"/>
          <p:nvPr/>
        </p:nvSpPr>
        <p:spPr>
          <a:xfrm>
            <a:off x="6223358" y="4307280"/>
            <a:ext cx="5730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bg1"/>
                </a:solidFill>
                <a:latin typeface="Helvetica" panose="020B0403020202020204" pitchFamily="34" charset="0"/>
              </a:defRPr>
            </a:lvl1pPr>
          </a:lstStyle>
          <a:p>
            <a:r>
              <a:rPr lang="en-US" dirty="0"/>
              <a:t>‘Small Business’ </a:t>
            </a:r>
          </a:p>
          <a:p>
            <a:r>
              <a:rPr lang="en-US" dirty="0"/>
              <a:t>Agency Professionals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AF04903-E285-FBC2-D652-3F42350E4341}"/>
              </a:ext>
            </a:extLst>
          </p:cNvPr>
          <p:cNvSpPr/>
          <p:nvPr/>
        </p:nvSpPr>
        <p:spPr>
          <a:xfrm>
            <a:off x="6223924" y="4834895"/>
            <a:ext cx="5729712" cy="1204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4C32E3-531B-2268-97E4-C7F7D83B8914}"/>
              </a:ext>
            </a:extLst>
          </p:cNvPr>
          <p:cNvSpPr txBox="1"/>
          <p:nvPr/>
        </p:nvSpPr>
        <p:spPr>
          <a:xfrm>
            <a:off x="6895925" y="5048817"/>
            <a:ext cx="4385710" cy="777136"/>
          </a:xfrm>
          <a:prstGeom prst="rect">
            <a:avLst/>
          </a:prstGeom>
          <a:noFill/>
          <a:ln w="38100">
            <a:solidFill>
              <a:srgbClr val="4EBEA4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A multiscreen TV company*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(TV networks / MVPDs)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</a:rPr>
              <a:t>35%</a:t>
            </a:r>
          </a:p>
        </p:txBody>
      </p:sp>
    </p:spTree>
    <p:extLst>
      <p:ext uri="{BB962C8B-B14F-4D97-AF65-F5344CB8AC3E}">
        <p14:creationId xmlns:p14="http://schemas.microsoft.com/office/powerpoint/2010/main" val="3135034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EFE2859-0233-7B62-7730-10BB52DF6D3B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D8FBBD-21AD-8E10-7547-C33C6BD2EC03}"/>
              </a:ext>
            </a:extLst>
          </p:cNvPr>
          <p:cNvSpPr txBox="1"/>
          <p:nvPr/>
        </p:nvSpPr>
        <p:spPr>
          <a:xfrm>
            <a:off x="1516284" y="1787420"/>
            <a:ext cx="9159433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of respondents who are familiar with any multiscreen TV audience-based buying platforms / solutions currently in the marketplace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(2023, wave 2)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93D2B3-2F54-00C2-651A-448683C26F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7151CC2-1E6A-0D3E-0062-BAEC825BE1D5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D49249-A3FB-35F8-355A-1E4D8CEFA8E9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26" name="Picture 4" descr="Creative Portal - Spectrum Reach Advertising">
            <a:extLst>
              <a:ext uri="{FF2B5EF4-FFF2-40B4-BE49-F238E27FC236}">
                <a16:creationId xmlns:a16="http://schemas.microsoft.com/office/drawing/2014/main" id="{3AA1C2FD-18B6-D830-6DDD-DDC8195CB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197326D-7D82-1FAD-F323-40D6931143BF}"/>
              </a:ext>
            </a:extLst>
          </p:cNvPr>
          <p:cNvSpPr txBox="1"/>
          <p:nvPr/>
        </p:nvSpPr>
        <p:spPr>
          <a:xfrm>
            <a:off x="483207" y="6104789"/>
            <a:ext cx="115542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2023. Wave 2 fielded January 11 – 27, 2023; Wave 1 fielded March 23 – 31, 2021 (n=211). (n=210). Survey base: Advertising decision-makers who are involved in buying or planning digital video, cable / broadcast TV, or advanced TV. ‘Large’ Brand Marketers = business with annual total ad spend of $5MM+, ‘Small’ Brand Marketers = business with annual total ad spend of $10K - $5MM, ‘Large Business’ Agency Pros = client with annual total ad spend of $5MM+, ‘Small Business’ Agency Pros = client with annual total ad spend of $10K - $5MM. Q175. Are you familiar with any multiscreen TV audience-based buying platforms / solutions currently in the marketplace? Base = Total Respondents.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6C6266-CEBC-770D-8BD5-26FCC6837090}"/>
              </a:ext>
            </a:extLst>
          </p:cNvPr>
          <p:cNvSpPr/>
          <p:nvPr/>
        </p:nvSpPr>
        <p:spPr>
          <a:xfrm>
            <a:off x="213262" y="2635156"/>
            <a:ext cx="2709772" cy="2987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042E982-D510-4339-91A0-738365EC75B4}"/>
              </a:ext>
            </a:extLst>
          </p:cNvPr>
          <p:cNvSpPr/>
          <p:nvPr/>
        </p:nvSpPr>
        <p:spPr>
          <a:xfrm>
            <a:off x="3231830" y="2635156"/>
            <a:ext cx="2709772" cy="2987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DF6EC11-F673-F6F0-C414-669B04447B8B}"/>
              </a:ext>
            </a:extLst>
          </p:cNvPr>
          <p:cNvSpPr/>
          <p:nvPr/>
        </p:nvSpPr>
        <p:spPr>
          <a:xfrm>
            <a:off x="6250398" y="2635156"/>
            <a:ext cx="2709772" cy="2987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088726-B4BC-6C93-2AFD-8F440044D34F}"/>
              </a:ext>
            </a:extLst>
          </p:cNvPr>
          <p:cNvSpPr/>
          <p:nvPr/>
        </p:nvSpPr>
        <p:spPr>
          <a:xfrm>
            <a:off x="9268965" y="2635156"/>
            <a:ext cx="2709772" cy="2987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6FA9B2-1889-6F2F-52B2-E8B0D9CBB92E}"/>
              </a:ext>
            </a:extLst>
          </p:cNvPr>
          <p:cNvSpPr txBox="1"/>
          <p:nvPr/>
        </p:nvSpPr>
        <p:spPr>
          <a:xfrm>
            <a:off x="213261" y="2717213"/>
            <a:ext cx="2709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‘Large Business’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Marketers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69E05E8-EA44-D9B2-5A1F-5E51C792551B}"/>
              </a:ext>
            </a:extLst>
          </p:cNvPr>
          <p:cNvSpPr txBox="1"/>
          <p:nvPr/>
        </p:nvSpPr>
        <p:spPr>
          <a:xfrm>
            <a:off x="6250398" y="2717213"/>
            <a:ext cx="270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‘Large Business’ </a:t>
            </a:r>
          </a:p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Agency Professionals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A3DBEDF-D64F-1F13-97F2-AB55008D06D9}"/>
              </a:ext>
            </a:extLst>
          </p:cNvPr>
          <p:cNvSpPr txBox="1"/>
          <p:nvPr/>
        </p:nvSpPr>
        <p:spPr>
          <a:xfrm>
            <a:off x="3231830" y="2717213"/>
            <a:ext cx="270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‘Small Business’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Marketers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A86AF-306A-78F9-1B7F-97F06ABCE1B7}"/>
              </a:ext>
            </a:extLst>
          </p:cNvPr>
          <p:cNvSpPr txBox="1"/>
          <p:nvPr/>
        </p:nvSpPr>
        <p:spPr>
          <a:xfrm>
            <a:off x="9268965" y="2717213"/>
            <a:ext cx="270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‘Small Business’ </a:t>
            </a:r>
          </a:p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Agency Professionals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DC692C-EA94-41A5-EB24-586290E44647}"/>
              </a:ext>
            </a:extLst>
          </p:cNvPr>
          <p:cNvSpPr/>
          <p:nvPr/>
        </p:nvSpPr>
        <p:spPr>
          <a:xfrm>
            <a:off x="783318" y="3548907"/>
            <a:ext cx="1569660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64%</a:t>
            </a:r>
            <a:endParaRPr kumimoji="0" lang="en-US" sz="54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srgbClr val="ED3C8D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B82583-7E27-2083-0C28-0AA8D6CD4617}"/>
              </a:ext>
            </a:extLst>
          </p:cNvPr>
          <p:cNvSpPr>
            <a:spLocks/>
          </p:cNvSpPr>
          <p:nvPr/>
        </p:nvSpPr>
        <p:spPr>
          <a:xfrm>
            <a:off x="761728" y="4760107"/>
            <a:ext cx="1612841" cy="544168"/>
          </a:xfrm>
          <a:prstGeom prst="rect">
            <a:avLst/>
          </a:prstGeom>
          <a:solidFill>
            <a:srgbClr val="E2E8F1"/>
          </a:solidFill>
          <a:ln w="19050">
            <a:solidFill>
              <a:srgbClr val="AC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0D1071-011B-BE7C-C4CC-6209E1728849}"/>
              </a:ext>
            </a:extLst>
          </p:cNvPr>
          <p:cNvSpPr txBox="1"/>
          <p:nvPr/>
        </p:nvSpPr>
        <p:spPr>
          <a:xfrm>
            <a:off x="798800" y="4782123"/>
            <a:ext cx="1538696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(wave 1)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D858F9A-6AEA-9D86-DB29-0095AF1B9D68}"/>
              </a:ext>
            </a:extLst>
          </p:cNvPr>
          <p:cNvSpPr/>
          <p:nvPr/>
        </p:nvSpPr>
        <p:spPr>
          <a:xfrm>
            <a:off x="3801886" y="3548907"/>
            <a:ext cx="1569660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37%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B3897E-E17C-AA9B-C04B-B45721B21F9A}"/>
              </a:ext>
            </a:extLst>
          </p:cNvPr>
          <p:cNvSpPr>
            <a:spLocks/>
          </p:cNvSpPr>
          <p:nvPr/>
        </p:nvSpPr>
        <p:spPr>
          <a:xfrm>
            <a:off x="3780296" y="4760107"/>
            <a:ext cx="1612841" cy="544168"/>
          </a:xfrm>
          <a:prstGeom prst="rect">
            <a:avLst/>
          </a:prstGeom>
          <a:solidFill>
            <a:srgbClr val="E2E8F1"/>
          </a:solidFill>
          <a:ln w="19050">
            <a:solidFill>
              <a:srgbClr val="AC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9686E-88CD-580E-E994-FBB7BEE0DF91}"/>
              </a:ext>
            </a:extLst>
          </p:cNvPr>
          <p:cNvSpPr txBox="1"/>
          <p:nvPr/>
        </p:nvSpPr>
        <p:spPr>
          <a:xfrm>
            <a:off x="3817368" y="4782123"/>
            <a:ext cx="1538696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(wave 1)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CB4212A-08A0-6CB6-89A7-F678F3616817}"/>
              </a:ext>
            </a:extLst>
          </p:cNvPr>
          <p:cNvSpPr/>
          <p:nvPr/>
        </p:nvSpPr>
        <p:spPr>
          <a:xfrm>
            <a:off x="6820454" y="3548907"/>
            <a:ext cx="1569660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56%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C726A9-4E6F-4296-5313-E5AE83B73360}"/>
              </a:ext>
            </a:extLst>
          </p:cNvPr>
          <p:cNvSpPr>
            <a:spLocks/>
          </p:cNvSpPr>
          <p:nvPr/>
        </p:nvSpPr>
        <p:spPr>
          <a:xfrm>
            <a:off x="6798864" y="4760107"/>
            <a:ext cx="1612841" cy="544168"/>
          </a:xfrm>
          <a:prstGeom prst="rect">
            <a:avLst/>
          </a:prstGeom>
          <a:solidFill>
            <a:srgbClr val="E2E8F1"/>
          </a:solidFill>
          <a:ln w="19050">
            <a:solidFill>
              <a:srgbClr val="AC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6E61DE-C3E5-7B62-C185-EDCBD852ED3C}"/>
              </a:ext>
            </a:extLst>
          </p:cNvPr>
          <p:cNvSpPr txBox="1"/>
          <p:nvPr/>
        </p:nvSpPr>
        <p:spPr>
          <a:xfrm>
            <a:off x="6835936" y="4782123"/>
            <a:ext cx="1538696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(wave 1)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013D6D-D5CF-8980-7E10-F3922788F8AA}"/>
              </a:ext>
            </a:extLst>
          </p:cNvPr>
          <p:cNvSpPr>
            <a:spLocks/>
          </p:cNvSpPr>
          <p:nvPr/>
        </p:nvSpPr>
        <p:spPr>
          <a:xfrm>
            <a:off x="9817431" y="4760107"/>
            <a:ext cx="1612841" cy="544168"/>
          </a:xfrm>
          <a:prstGeom prst="rect">
            <a:avLst/>
          </a:prstGeom>
          <a:solidFill>
            <a:srgbClr val="E2E8F1"/>
          </a:solidFill>
          <a:ln w="19050">
            <a:solidFill>
              <a:srgbClr val="AC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BC9865-F613-9FD8-2389-E66EE4039773}"/>
              </a:ext>
            </a:extLst>
          </p:cNvPr>
          <p:cNvSpPr txBox="1"/>
          <p:nvPr/>
        </p:nvSpPr>
        <p:spPr>
          <a:xfrm>
            <a:off x="9854503" y="4782123"/>
            <a:ext cx="1538696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(wave 1)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051D4EE-5223-1B9E-27DE-EF8E2CCAB4C7}"/>
              </a:ext>
            </a:extLst>
          </p:cNvPr>
          <p:cNvSpPr/>
          <p:nvPr/>
        </p:nvSpPr>
        <p:spPr>
          <a:xfrm>
            <a:off x="9839021" y="3548907"/>
            <a:ext cx="1569660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46%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0EFB22-7CDF-32EB-893D-3EBB75DE52C8}"/>
              </a:ext>
            </a:extLst>
          </p:cNvPr>
          <p:cNvSpPr txBox="1"/>
          <p:nvPr/>
        </p:nvSpPr>
        <p:spPr>
          <a:xfrm>
            <a:off x="127425" y="330859"/>
            <a:ext cx="119100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Greater collaboration with multiscreen TV companies has increased familiarity of their ABB solutions across most segments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4E9A66D-6677-BC36-0E43-5E9302218224}"/>
              </a:ext>
            </a:extLst>
          </p:cNvPr>
          <p:cNvCxnSpPr>
            <a:cxnSpLocks/>
          </p:cNvCxnSpPr>
          <p:nvPr/>
        </p:nvCxnSpPr>
        <p:spPr>
          <a:xfrm>
            <a:off x="6096000" y="2533778"/>
            <a:ext cx="0" cy="3245230"/>
          </a:xfrm>
          <a:prstGeom prst="line">
            <a:avLst/>
          </a:prstGeom>
          <a:ln w="762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AD4FA94-59A3-4E7E-9155-BA9A2B796346}"/>
              </a:ext>
            </a:extLst>
          </p:cNvPr>
          <p:cNvSpPr txBox="1"/>
          <p:nvPr/>
        </p:nvSpPr>
        <p:spPr>
          <a:xfrm>
            <a:off x="213261" y="1218955"/>
            <a:ext cx="1104401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285750" indent="-285750">
              <a:buBlip>
                <a:blip r:embed="rId5"/>
              </a:buBlip>
              <a:defRPr sz="1400">
                <a:solidFill>
                  <a:srgbClr val="1F1A62"/>
                </a:solidFill>
                <a:latin typeface="Helvetica"/>
                <a:cs typeface="Helvetica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The decline in familiarity of multiscreen TV solutions among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</a:rPr>
              <a:t>‘small business’ brand marketers presents an opportunity for further education and outreach within this segment</a:t>
            </a:r>
          </a:p>
        </p:txBody>
      </p:sp>
    </p:spTree>
    <p:extLst>
      <p:ext uri="{BB962C8B-B14F-4D97-AF65-F5344CB8AC3E}">
        <p14:creationId xmlns:p14="http://schemas.microsoft.com/office/powerpoint/2010/main" val="2471482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80">
            <a:extLst>
              <a:ext uri="{FF2B5EF4-FFF2-40B4-BE49-F238E27FC236}">
                <a16:creationId xmlns:a16="http://schemas.microsoft.com/office/drawing/2014/main" id="{6E12EA9E-47CB-5156-9F4E-F6C803C3C627}"/>
              </a:ext>
            </a:extLst>
          </p:cNvPr>
          <p:cNvSpPr/>
          <p:nvPr/>
        </p:nvSpPr>
        <p:spPr>
          <a:xfrm>
            <a:off x="1415829" y="1691709"/>
            <a:ext cx="9360342" cy="4458834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199"/>
            <a:endParaRPr lang="en-US" sz="2000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37275-FA59-82A0-A258-5CC930034B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97FA74-A2C3-3EEA-1E0C-120573321B95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3A269-193C-F111-921A-D8AC40C0A107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6" name="Picture 4" descr="Creative Portal - Spectrum Reach Advertising">
            <a:extLst>
              <a:ext uri="{FF2B5EF4-FFF2-40B4-BE49-F238E27FC236}">
                <a16:creationId xmlns:a16="http://schemas.microsoft.com/office/drawing/2014/main" id="{C2C81916-B666-0DB1-0283-4BE62CB9D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97883C-1981-FBB4-742D-EA1270E1E795}"/>
              </a:ext>
            </a:extLst>
          </p:cNvPr>
          <p:cNvSpPr txBox="1"/>
          <p:nvPr/>
        </p:nvSpPr>
        <p:spPr>
          <a:xfrm>
            <a:off x="189153" y="333416"/>
            <a:ext cx="1181369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Summary: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are brands and agencies being educated and trained in audience-based TV buying?</a:t>
            </a:r>
          </a:p>
        </p:txBody>
      </p:sp>
      <p:pic>
        <p:nvPicPr>
          <p:cNvPr id="8" name="Picture 7" descr="A picture containing clipart, graphics, symbol, graphic design&#10;&#10;Description automatically generated">
            <a:extLst>
              <a:ext uri="{FF2B5EF4-FFF2-40B4-BE49-F238E27FC236}">
                <a16:creationId xmlns:a16="http://schemas.microsoft.com/office/drawing/2014/main" id="{3FF07B3B-C9AA-5589-05F2-C7FA75420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67" y="1879789"/>
            <a:ext cx="1167467" cy="1167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4C6954-EC4F-C908-3B18-7CE87D36B240}"/>
              </a:ext>
            </a:extLst>
          </p:cNvPr>
          <p:cNvSpPr txBox="1"/>
          <p:nvPr/>
        </p:nvSpPr>
        <p:spPr>
          <a:xfrm>
            <a:off x="1944116" y="3494352"/>
            <a:ext cx="8303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Multiscreen TV companies are the </a:t>
            </a:r>
            <a:r>
              <a:rPr lang="en-US" sz="2000" b="1" dirty="0">
                <a:solidFill>
                  <a:srgbClr val="ED3C8D"/>
                </a:solidFill>
                <a:latin typeface="Helvetica" panose="020B0403020202020204" pitchFamily="34" charset="0"/>
              </a:rPr>
              <a:t>top ABB resource for education and training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 among most marketer segments and </a:t>
            </a:r>
            <a:r>
              <a:rPr lang="en-US" sz="2000" b="1" dirty="0">
                <a:solidFill>
                  <a:srgbClr val="ED3C8D"/>
                </a:solidFill>
                <a:latin typeface="Helvetica" panose="020B0403020202020204" pitchFamily="34" charset="0"/>
              </a:rPr>
              <a:t>familiarity with multiscreen TV ABB solutions 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is rising as these companies have increased their presence and further established themselves as a </a:t>
            </a:r>
            <a:r>
              <a:rPr lang="en-US" sz="2000" b="1" dirty="0">
                <a:solidFill>
                  <a:srgbClr val="ED3C8D"/>
                </a:solidFill>
                <a:latin typeface="Helvetica" panose="020B0403020202020204" pitchFamily="34" charset="0"/>
              </a:rPr>
              <a:t>top trusted media partner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6647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B10C1A-2530-50E2-19A2-BA4D1B6D7727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BDC8C2E-29A1-5CB7-B332-B871A09D3CA8}"/>
              </a:ext>
            </a:extLst>
          </p:cNvPr>
          <p:cNvSpPr txBox="1"/>
          <p:nvPr/>
        </p:nvSpPr>
        <p:spPr>
          <a:xfrm>
            <a:off x="259529" y="3057008"/>
            <a:ext cx="6776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Helvetica" pitchFamily="2" charset="0"/>
              </a:rPr>
              <a:t>How can obstacles to wider ABB TV adoption be overcome?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DD7B8E-0036-18CF-CE8A-B10D9A48C1A7}"/>
              </a:ext>
            </a:extLst>
          </p:cNvPr>
          <p:cNvSpPr txBox="1"/>
          <p:nvPr/>
        </p:nvSpPr>
        <p:spPr>
          <a:xfrm>
            <a:off x="536238" y="2294269"/>
            <a:ext cx="43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08630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DF4ABF8-4885-FF5A-3027-E008A784F2D7}"/>
              </a:ext>
            </a:extLst>
          </p:cNvPr>
          <p:cNvSpPr/>
          <p:nvPr/>
        </p:nvSpPr>
        <p:spPr>
          <a:xfrm>
            <a:off x="-38" y="1709611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11E719-1735-D4AE-C592-6712BF893F5B}"/>
              </a:ext>
            </a:extLst>
          </p:cNvPr>
          <p:cNvSpPr txBox="1"/>
          <p:nvPr/>
        </p:nvSpPr>
        <p:spPr>
          <a:xfrm>
            <a:off x="368012" y="6188772"/>
            <a:ext cx="1166906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 : VAB / Spectrum Reach / Advertiser Perceptions ‘Audience-Based Buying Survey,’ February 2023, fielded January 11 – 27, 2023 (n=210).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Survey base: Advertising decision-makers who are involved in buying or planning digital video, cable / broadcast TV, or advanced TV.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‘Large’ Brand Marketers = business with annual total ad spend of $5MM+, ‘Small’ Brand Marketers = business with annual total ad spend of $10K - $5MM, ‘Large Business’ Agency Pros = client with annual total ad spend of $5MM+, ‘Small Business’ Agency Pros = client with annual total ad spend of $10K - $5MM</a:t>
            </a:r>
            <a:r>
              <a:rPr lang="en-US" sz="55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Q65. When buying each of the following video advertising tactics, how often are [you/your main client] buying against specific audience targets vs. age/gender demos? (mean average of ‘100%’ / ’75%’ / ’50%’ / ’25%’ / ‘0%’ of the time selection set). Base = Total Respondents. **’National TV’ includes broadcast / cable; ‘Local TV’ includes (broadcast/cable via MVPDs including Charter/Spectrum, Comcast/Effectv, Cox, DirecTV).</a:t>
            </a:r>
            <a:endParaRPr kumimoji="0" lang="en-US" sz="55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C62C29-38BF-8E59-7CAD-B72D3FD9E341}"/>
              </a:ext>
            </a:extLst>
          </p:cNvPr>
          <p:cNvSpPr txBox="1"/>
          <p:nvPr/>
        </p:nvSpPr>
        <p:spPr>
          <a:xfrm>
            <a:off x="30009" y="1818748"/>
            <a:ext cx="1219199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When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buying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each of the following video advertising platforms, how often are you doing so against specific audience targets (vs. age/gender demos)?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mean average % of campaign buying done against specific audience targets</a:t>
            </a:r>
            <a:r>
              <a:rPr lang="en-US" sz="1100" dirty="0">
                <a:solidFill>
                  <a:srgbClr val="1F1A62"/>
                </a:solidFill>
                <a:latin typeface="Helvetica" panose="020B0403020202020204" pitchFamily="34" charset="0"/>
              </a:rPr>
              <a:t> (ranked by Top 3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ECE947D-43F6-CA0E-E2EE-B0974A76B8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E1A2DE2E-E8CF-C43B-87A1-B6F6A920AF40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66EE8B7-2D5D-2F00-5900-F4EA9457BC03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51" name="Picture 4" descr="Creative Portal - Spectrum Reach Advertising">
            <a:extLst>
              <a:ext uri="{FF2B5EF4-FFF2-40B4-BE49-F238E27FC236}">
                <a16:creationId xmlns:a16="http://schemas.microsoft.com/office/drawing/2014/main" id="{27EE4BA2-2E26-6D45-7063-88064021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5FC9F-B704-513B-7CC7-E67EF7274B23}"/>
              </a:ext>
            </a:extLst>
          </p:cNvPr>
          <p:cNvSpPr txBox="1"/>
          <p:nvPr/>
        </p:nvSpPr>
        <p:spPr>
          <a:xfrm>
            <a:off x="145897" y="443192"/>
            <a:ext cx="119764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ABB adoption within linear TV campaigns continues to lag slightly behind digital video platforms across all segments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4FEB1DE-E9EA-DC46-D092-D494D417CDAA}"/>
              </a:ext>
            </a:extLst>
          </p:cNvPr>
          <p:cNvSpPr/>
          <p:nvPr/>
        </p:nvSpPr>
        <p:spPr>
          <a:xfrm>
            <a:off x="64998" y="3015763"/>
            <a:ext cx="2980749" cy="86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B993189-9354-DBBB-6F84-C464CBDB9C36}"/>
              </a:ext>
            </a:extLst>
          </p:cNvPr>
          <p:cNvSpPr/>
          <p:nvPr/>
        </p:nvSpPr>
        <p:spPr>
          <a:xfrm>
            <a:off x="64998" y="3943495"/>
            <a:ext cx="2980749" cy="86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5A68B0C-44DF-7D9D-8A7F-42576F24010F}"/>
              </a:ext>
            </a:extLst>
          </p:cNvPr>
          <p:cNvSpPr/>
          <p:nvPr/>
        </p:nvSpPr>
        <p:spPr>
          <a:xfrm>
            <a:off x="64998" y="4853448"/>
            <a:ext cx="2980749" cy="86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7351B96-5B5D-79E7-99B6-9D8EB1EE98F4}"/>
              </a:ext>
            </a:extLst>
          </p:cNvPr>
          <p:cNvSpPr txBox="1"/>
          <p:nvPr/>
        </p:nvSpPr>
        <p:spPr>
          <a:xfrm>
            <a:off x="323868" y="3970225"/>
            <a:ext cx="2463008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#2 - Video sites </a:t>
            </a:r>
          </a:p>
          <a:p>
            <a:pPr algn="ctr"/>
            <a:r>
              <a:rPr lang="pt-BR" sz="10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(e.g., YouTube, Vimeo)</a:t>
            </a:r>
            <a:endParaRPr lang="en-US" sz="1000" dirty="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3C334CD-772B-2B77-96C4-61CAC66E9C57}"/>
              </a:ext>
            </a:extLst>
          </p:cNvPr>
          <p:cNvSpPr txBox="1"/>
          <p:nvPr/>
        </p:nvSpPr>
        <p:spPr>
          <a:xfrm>
            <a:off x="55598" y="4880301"/>
            <a:ext cx="2999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#3 - OTT streaming services</a:t>
            </a:r>
            <a:r>
              <a:rPr lang="en-US" sz="1400" b="1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r>
              <a:rPr lang="en-US" sz="10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(e.g., Tubi, The Roku Channel)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3849FAEB-7737-55A2-FC09-2D905EB5E04C}"/>
              </a:ext>
            </a:extLst>
          </p:cNvPr>
          <p:cNvSpPr/>
          <p:nvPr/>
        </p:nvSpPr>
        <p:spPr>
          <a:xfrm>
            <a:off x="363973" y="3460014"/>
            <a:ext cx="2382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EB7E664-5635-EA3E-6CE6-B770C39A5A2A}"/>
              </a:ext>
            </a:extLst>
          </p:cNvPr>
          <p:cNvSpPr txBox="1"/>
          <p:nvPr/>
        </p:nvSpPr>
        <p:spPr>
          <a:xfrm>
            <a:off x="301847" y="3045944"/>
            <a:ext cx="2507050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#1 - Social media sites </a:t>
            </a:r>
            <a:br>
              <a:rPr lang="en-US" sz="1400" dirty="0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0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(e.g., Facebook, Twitter)</a:t>
            </a:r>
            <a:endParaRPr lang="en-US" sz="1400" dirty="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49D4054-E49F-C42E-55D2-AB9E3EA495E8}"/>
              </a:ext>
            </a:extLst>
          </p:cNvPr>
          <p:cNvSpPr/>
          <p:nvPr/>
        </p:nvSpPr>
        <p:spPr>
          <a:xfrm>
            <a:off x="363973" y="4385030"/>
            <a:ext cx="2382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59%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9EDDDAA3-F2E3-2956-A724-9ABB951A7E1C}"/>
              </a:ext>
            </a:extLst>
          </p:cNvPr>
          <p:cNvSpPr/>
          <p:nvPr/>
        </p:nvSpPr>
        <p:spPr>
          <a:xfrm>
            <a:off x="363973" y="5273386"/>
            <a:ext cx="2382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55%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3B5562D-A899-3678-19D2-398A08104243}"/>
              </a:ext>
            </a:extLst>
          </p:cNvPr>
          <p:cNvSpPr/>
          <p:nvPr/>
        </p:nvSpPr>
        <p:spPr>
          <a:xfrm>
            <a:off x="3089393" y="3015763"/>
            <a:ext cx="2980749" cy="86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1030E43-3356-4871-2C1E-74B9EDAB23DB}"/>
              </a:ext>
            </a:extLst>
          </p:cNvPr>
          <p:cNvSpPr/>
          <p:nvPr/>
        </p:nvSpPr>
        <p:spPr>
          <a:xfrm>
            <a:off x="3061400" y="3943495"/>
            <a:ext cx="2980749" cy="865275"/>
          </a:xfrm>
          <a:prstGeom prst="rect">
            <a:avLst/>
          </a:prstGeom>
          <a:solidFill>
            <a:schemeClr val="bg1"/>
          </a:solidFill>
          <a:ln w="3810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E80B925-283B-A0DD-ACCA-A70829C98AD7}"/>
              </a:ext>
            </a:extLst>
          </p:cNvPr>
          <p:cNvSpPr/>
          <p:nvPr/>
        </p:nvSpPr>
        <p:spPr>
          <a:xfrm>
            <a:off x="3101198" y="4853448"/>
            <a:ext cx="2957139" cy="8652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48E2EA2-C16E-BD36-0BDA-69BFA44E1A22}"/>
              </a:ext>
            </a:extLst>
          </p:cNvPr>
          <p:cNvSpPr txBox="1"/>
          <p:nvPr/>
        </p:nvSpPr>
        <p:spPr>
          <a:xfrm>
            <a:off x="3326242" y="3045944"/>
            <a:ext cx="2507050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#1 - Social media sites </a:t>
            </a:r>
            <a:br>
              <a:rPr lang="en-US" sz="14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0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(e.g., Facebook, Twitter)</a:t>
            </a:r>
            <a:endParaRPr lang="en-US" sz="1400" dirty="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DE71A75-8B9A-53E5-50CE-93E02C4CB7D6}"/>
              </a:ext>
            </a:extLst>
          </p:cNvPr>
          <p:cNvSpPr txBox="1"/>
          <p:nvPr/>
        </p:nvSpPr>
        <p:spPr>
          <a:xfrm>
            <a:off x="3357719" y="3970225"/>
            <a:ext cx="24440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#2 - </a:t>
            </a:r>
            <a:r>
              <a:rPr lang="pt-BR" sz="1400" b="1" dirty="0" err="1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National</a:t>
            </a:r>
            <a:r>
              <a:rPr lang="pt-BR" sz="1400" b="1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/ Local TV** </a:t>
            </a:r>
            <a:endParaRPr lang="en-US" sz="1000" dirty="0">
              <a:solidFill>
                <a:srgbClr val="7030A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81F6489-9EB1-DF26-9E8A-4FE575A40276}"/>
              </a:ext>
            </a:extLst>
          </p:cNvPr>
          <p:cNvSpPr txBox="1"/>
          <p:nvPr/>
        </p:nvSpPr>
        <p:spPr>
          <a:xfrm>
            <a:off x="3238007" y="4880301"/>
            <a:ext cx="2683520" cy="46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#3 - OTT streaming services </a:t>
            </a:r>
          </a:p>
          <a:p>
            <a:pPr algn="ctr"/>
            <a:r>
              <a:rPr lang="en-US" sz="10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(e.g., Tubi, The Roku Channel)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DDC5AD0-E5E0-5998-1855-29A99AC5FCC4}"/>
              </a:ext>
            </a:extLst>
          </p:cNvPr>
          <p:cNvSpPr/>
          <p:nvPr/>
        </p:nvSpPr>
        <p:spPr>
          <a:xfrm>
            <a:off x="3388368" y="3460014"/>
            <a:ext cx="2382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69%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4F68825-29CD-2F35-E1BD-A9B7EE1318D2}"/>
              </a:ext>
            </a:extLst>
          </p:cNvPr>
          <p:cNvSpPr/>
          <p:nvPr/>
        </p:nvSpPr>
        <p:spPr>
          <a:xfrm>
            <a:off x="3388368" y="4385030"/>
            <a:ext cx="2382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66%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3740A86-0315-37E1-244A-7F3050A3EC59}"/>
              </a:ext>
            </a:extLst>
          </p:cNvPr>
          <p:cNvSpPr/>
          <p:nvPr/>
        </p:nvSpPr>
        <p:spPr>
          <a:xfrm>
            <a:off x="3388368" y="5273386"/>
            <a:ext cx="2382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62%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3B91B6F-6594-837A-3DB2-ADC4F3356750}"/>
              </a:ext>
            </a:extLst>
          </p:cNvPr>
          <p:cNvSpPr/>
          <p:nvPr/>
        </p:nvSpPr>
        <p:spPr>
          <a:xfrm>
            <a:off x="6115594" y="3015763"/>
            <a:ext cx="2980749" cy="86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4C7EE9E5-3631-2C90-5159-6F7A4DE96AD3}"/>
              </a:ext>
            </a:extLst>
          </p:cNvPr>
          <p:cNvSpPr/>
          <p:nvPr/>
        </p:nvSpPr>
        <p:spPr>
          <a:xfrm>
            <a:off x="6115594" y="3943495"/>
            <a:ext cx="2980749" cy="86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35B4520-FA4C-DC92-634E-2D3EE5904411}"/>
              </a:ext>
            </a:extLst>
          </p:cNvPr>
          <p:cNvSpPr/>
          <p:nvPr/>
        </p:nvSpPr>
        <p:spPr>
          <a:xfrm>
            <a:off x="6115594" y="4853448"/>
            <a:ext cx="2980749" cy="86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5C16E11-9A9B-81D6-613B-889599211FBD}"/>
              </a:ext>
            </a:extLst>
          </p:cNvPr>
          <p:cNvSpPr txBox="1"/>
          <p:nvPr/>
        </p:nvSpPr>
        <p:spPr>
          <a:xfrm>
            <a:off x="6495053" y="3045944"/>
            <a:ext cx="22218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#1 - Social media sites </a:t>
            </a:r>
          </a:p>
          <a:p>
            <a:pPr algn="ctr"/>
            <a:r>
              <a:rPr lang="en-US" sz="10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(e.g., Facebook, Twitter)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9D4F8EE-99D9-F3E0-DC05-D12B86D1BEA4}"/>
              </a:ext>
            </a:extLst>
          </p:cNvPr>
          <p:cNvSpPr txBox="1"/>
          <p:nvPr/>
        </p:nvSpPr>
        <p:spPr>
          <a:xfrm>
            <a:off x="6095276" y="4880301"/>
            <a:ext cx="3025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#3 - DSPs for online/mobile video</a:t>
            </a:r>
            <a:r>
              <a:rPr lang="pt-BR" sz="1400" b="1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r>
              <a:rPr lang="pt-BR" sz="10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(e.g., Tremor Video, Amobee)</a:t>
            </a:r>
            <a:endParaRPr lang="en-US" sz="1000" dirty="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7ABF208-728C-0ACD-CE5E-6B6D1D81CA30}"/>
              </a:ext>
            </a:extLst>
          </p:cNvPr>
          <p:cNvSpPr/>
          <p:nvPr/>
        </p:nvSpPr>
        <p:spPr>
          <a:xfrm>
            <a:off x="6414569" y="3460014"/>
            <a:ext cx="2382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65%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9670B76-6451-4B21-C762-F40A2027DD14}"/>
              </a:ext>
            </a:extLst>
          </p:cNvPr>
          <p:cNvSpPr/>
          <p:nvPr/>
        </p:nvSpPr>
        <p:spPr>
          <a:xfrm>
            <a:off x="6414569" y="4385030"/>
            <a:ext cx="2382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64%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8266A293-F8D1-BF77-91A1-6EBE0D476C6B}"/>
              </a:ext>
            </a:extLst>
          </p:cNvPr>
          <p:cNvSpPr/>
          <p:nvPr/>
        </p:nvSpPr>
        <p:spPr>
          <a:xfrm>
            <a:off x="6414569" y="5273386"/>
            <a:ext cx="2382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63%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EA7DA96-11BF-5749-24FC-EC4486988010}"/>
              </a:ext>
            </a:extLst>
          </p:cNvPr>
          <p:cNvSpPr/>
          <p:nvPr/>
        </p:nvSpPr>
        <p:spPr>
          <a:xfrm>
            <a:off x="9141554" y="3015763"/>
            <a:ext cx="2980749" cy="86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A735D26-FE67-7E7A-17C5-3E1C9A4A7B1F}"/>
              </a:ext>
            </a:extLst>
          </p:cNvPr>
          <p:cNvSpPr/>
          <p:nvPr/>
        </p:nvSpPr>
        <p:spPr>
          <a:xfrm>
            <a:off x="9141554" y="3943495"/>
            <a:ext cx="2980749" cy="86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BBD6320-ED45-FEED-6CC8-2A92A41B6185}"/>
              </a:ext>
            </a:extLst>
          </p:cNvPr>
          <p:cNvSpPr txBox="1"/>
          <p:nvPr/>
        </p:nvSpPr>
        <p:spPr>
          <a:xfrm>
            <a:off x="9267357" y="3045944"/>
            <a:ext cx="2729143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#1 - Social media sites </a:t>
            </a:r>
          </a:p>
          <a:p>
            <a:pPr algn="ctr"/>
            <a:r>
              <a:rPr lang="en-US" sz="10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(e.g., Facebook, Twitter)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8A4D054D-BE49-D71D-48D7-1CAEA26F6F6A}"/>
              </a:ext>
            </a:extLst>
          </p:cNvPr>
          <p:cNvSpPr txBox="1"/>
          <p:nvPr/>
        </p:nvSpPr>
        <p:spPr>
          <a:xfrm>
            <a:off x="9278776" y="3970225"/>
            <a:ext cx="2706304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#2 - Video sites </a:t>
            </a:r>
          </a:p>
          <a:p>
            <a:pPr algn="ctr"/>
            <a:r>
              <a:rPr lang="pt-BR" sz="10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(e.g., YouTube, </a:t>
            </a:r>
            <a:r>
              <a:rPr lang="pt-BR" sz="1000" dirty="0" err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Vimeo</a:t>
            </a:r>
            <a:r>
              <a:rPr lang="pt-BR" sz="10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1000" dirty="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72C27B0-B117-F17D-A05A-43647A5AD37F}"/>
              </a:ext>
            </a:extLst>
          </p:cNvPr>
          <p:cNvSpPr/>
          <p:nvPr/>
        </p:nvSpPr>
        <p:spPr>
          <a:xfrm>
            <a:off x="9141554" y="4853448"/>
            <a:ext cx="2980749" cy="86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56D5DABC-80AA-A993-3B6A-3F44ED876EA6}"/>
              </a:ext>
            </a:extLst>
          </p:cNvPr>
          <p:cNvSpPr/>
          <p:nvPr/>
        </p:nvSpPr>
        <p:spPr>
          <a:xfrm>
            <a:off x="9440529" y="3460014"/>
            <a:ext cx="2382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68%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3C9741BB-D246-8048-065B-7DBF95633E53}"/>
              </a:ext>
            </a:extLst>
          </p:cNvPr>
          <p:cNvSpPr/>
          <p:nvPr/>
        </p:nvSpPr>
        <p:spPr>
          <a:xfrm>
            <a:off x="9440529" y="4385030"/>
            <a:ext cx="2382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64%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AD1D7EA0-E992-3706-83D4-2717938A6BE1}"/>
              </a:ext>
            </a:extLst>
          </p:cNvPr>
          <p:cNvSpPr/>
          <p:nvPr/>
        </p:nvSpPr>
        <p:spPr>
          <a:xfrm>
            <a:off x="9440529" y="5273386"/>
            <a:ext cx="2382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64%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D0217459-7CBC-8E89-C3BC-B9FAF65579C5}"/>
              </a:ext>
            </a:extLst>
          </p:cNvPr>
          <p:cNvSpPr/>
          <p:nvPr/>
        </p:nvSpPr>
        <p:spPr>
          <a:xfrm>
            <a:off x="64998" y="2387737"/>
            <a:ext cx="2980749" cy="568831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1F1A62"/>
              </a:solidFill>
              <a:latin typeface="Calibri" panose="020F0502020204030204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8B387E49-3245-A737-296B-E0647FF9A84D}"/>
              </a:ext>
            </a:extLst>
          </p:cNvPr>
          <p:cNvSpPr txBox="1"/>
          <p:nvPr/>
        </p:nvSpPr>
        <p:spPr>
          <a:xfrm>
            <a:off x="417352" y="2372267"/>
            <a:ext cx="2276041" cy="59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Brand Marketers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61252C16-148C-39A8-A108-700E5404559A}"/>
              </a:ext>
            </a:extLst>
          </p:cNvPr>
          <p:cNvSpPr/>
          <p:nvPr/>
        </p:nvSpPr>
        <p:spPr>
          <a:xfrm>
            <a:off x="3089393" y="2387737"/>
            <a:ext cx="2980749" cy="5688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5AE0644-7479-C4B9-4F6A-AD4887FA44EE}"/>
              </a:ext>
            </a:extLst>
          </p:cNvPr>
          <p:cNvSpPr txBox="1"/>
          <p:nvPr/>
        </p:nvSpPr>
        <p:spPr>
          <a:xfrm>
            <a:off x="3112391" y="2372267"/>
            <a:ext cx="2934752" cy="59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‘Small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Brand Marketers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9EEB3C45-9276-29AF-06D7-59E8E024681E}"/>
              </a:ext>
            </a:extLst>
          </p:cNvPr>
          <p:cNvSpPr/>
          <p:nvPr/>
        </p:nvSpPr>
        <p:spPr>
          <a:xfrm>
            <a:off x="6115594" y="2387737"/>
            <a:ext cx="2980749" cy="568831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EE9AAC5-3CEC-2402-91D2-208AF7245289}"/>
              </a:ext>
            </a:extLst>
          </p:cNvPr>
          <p:cNvSpPr txBox="1"/>
          <p:nvPr/>
        </p:nvSpPr>
        <p:spPr>
          <a:xfrm>
            <a:off x="6112236" y="2379765"/>
            <a:ext cx="29874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Agency Professionals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A355DB7-0B4E-C35A-86E8-94FF7D54B406}"/>
              </a:ext>
            </a:extLst>
          </p:cNvPr>
          <p:cNvSpPr/>
          <p:nvPr/>
        </p:nvSpPr>
        <p:spPr>
          <a:xfrm>
            <a:off x="9141554" y="2387737"/>
            <a:ext cx="2980749" cy="568831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39287994-3EF3-4B77-0666-A459A3EED65B}"/>
              </a:ext>
            </a:extLst>
          </p:cNvPr>
          <p:cNvSpPr txBox="1"/>
          <p:nvPr/>
        </p:nvSpPr>
        <p:spPr>
          <a:xfrm>
            <a:off x="9141554" y="2379765"/>
            <a:ext cx="2980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‘Small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Agency Professionals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E8A81BD7-6594-BAA3-1231-0C3EFDEDC7AF}"/>
              </a:ext>
            </a:extLst>
          </p:cNvPr>
          <p:cNvCxnSpPr>
            <a:cxnSpLocks/>
          </p:cNvCxnSpPr>
          <p:nvPr/>
        </p:nvCxnSpPr>
        <p:spPr>
          <a:xfrm flipH="1">
            <a:off x="6096000" y="2387737"/>
            <a:ext cx="14894" cy="3391946"/>
          </a:xfrm>
          <a:prstGeom prst="line">
            <a:avLst/>
          </a:prstGeom>
          <a:ln w="762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B11C8D6F-6A17-E257-B5C5-2AE2CB2E32D3}"/>
              </a:ext>
            </a:extLst>
          </p:cNvPr>
          <p:cNvSpPr txBox="1"/>
          <p:nvPr/>
        </p:nvSpPr>
        <p:spPr>
          <a:xfrm>
            <a:off x="6291249" y="3970225"/>
            <a:ext cx="2629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#2 - OTT streaming services </a:t>
            </a:r>
          </a:p>
          <a:p>
            <a:pPr algn="ctr"/>
            <a:r>
              <a:rPr lang="en-US" sz="10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(e.g., Tubi, The Roku Channel)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CFB1B27-F078-F2CC-4B7C-529B09B8D901}"/>
              </a:ext>
            </a:extLst>
          </p:cNvPr>
          <p:cNvSpPr txBox="1"/>
          <p:nvPr/>
        </p:nvSpPr>
        <p:spPr>
          <a:xfrm>
            <a:off x="9270989" y="4880301"/>
            <a:ext cx="27218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#3 - Publisher/</a:t>
            </a:r>
            <a:r>
              <a:rPr lang="pt-BR" sz="1400" b="1" dirty="0" err="1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Content</a:t>
            </a:r>
            <a:r>
              <a:rPr lang="pt-BR" sz="1400" b="1" dirty="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Sites</a:t>
            </a:r>
          </a:p>
          <a:p>
            <a:pPr algn="ctr"/>
            <a:r>
              <a:rPr lang="pt-BR" sz="10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(e.g., WSJ.com, NYTimes.com, Yahoo)</a:t>
            </a:r>
            <a:endParaRPr lang="en-US" sz="1000" dirty="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45E81C-7EC1-2448-EDC4-D200F7D2A780}"/>
              </a:ext>
            </a:extLst>
          </p:cNvPr>
          <p:cNvSpPr txBox="1"/>
          <p:nvPr/>
        </p:nvSpPr>
        <p:spPr>
          <a:xfrm>
            <a:off x="413874" y="5720149"/>
            <a:ext cx="228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#5 - National / Local TV**</a:t>
            </a:r>
          </a:p>
          <a:p>
            <a:pPr algn="ctr"/>
            <a:r>
              <a:rPr lang="en-US" sz="1400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52%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F723E8-50D0-FCAD-401F-877E977466A3}"/>
              </a:ext>
            </a:extLst>
          </p:cNvPr>
          <p:cNvSpPr txBox="1"/>
          <p:nvPr/>
        </p:nvSpPr>
        <p:spPr>
          <a:xfrm>
            <a:off x="9490430" y="5720149"/>
            <a:ext cx="228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#7 - National / Local TV**</a:t>
            </a:r>
          </a:p>
          <a:p>
            <a:pPr algn="ctr"/>
            <a:r>
              <a:rPr lang="en-US" sz="1400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56%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102C21-4120-3E51-C2F6-13B34D4A162C}"/>
              </a:ext>
            </a:extLst>
          </p:cNvPr>
          <p:cNvSpPr txBox="1"/>
          <p:nvPr/>
        </p:nvSpPr>
        <p:spPr>
          <a:xfrm>
            <a:off x="6464469" y="5720149"/>
            <a:ext cx="228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#6 - National / Local TV**</a:t>
            </a:r>
          </a:p>
          <a:p>
            <a:pPr algn="ctr"/>
            <a:r>
              <a:rPr lang="en-US" sz="1400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55%</a:t>
            </a:r>
          </a:p>
        </p:txBody>
      </p:sp>
    </p:spTree>
    <p:extLst>
      <p:ext uri="{BB962C8B-B14F-4D97-AF65-F5344CB8AC3E}">
        <p14:creationId xmlns:p14="http://schemas.microsoft.com/office/powerpoint/2010/main" val="143473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662873-970F-9DA2-0A0F-C091B54BDB40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C62C29-38BF-8E59-7CAD-B72D3FD9E341}"/>
              </a:ext>
            </a:extLst>
          </p:cNvPr>
          <p:cNvSpPr txBox="1"/>
          <p:nvPr/>
        </p:nvSpPr>
        <p:spPr>
          <a:xfrm>
            <a:off x="0" y="1727028"/>
            <a:ext cx="121919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Which of the following would encourage you to increase your investment in audience-based TV buying?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(ranked </a:t>
            </a:r>
            <a:r>
              <a:rPr lang="en-US" sz="1100" dirty="0">
                <a:solidFill>
                  <a:srgbClr val="1F1A62"/>
                </a:solidFill>
                <a:latin typeface="Helvetica" panose="020B0403020202020204" pitchFamily="34" charset="0"/>
              </a:rPr>
              <a:t>by 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op 3)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ECE947D-43F6-CA0E-E2EE-B0974A76B8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E1A2DE2E-E8CF-C43B-87A1-B6F6A920AF40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66EE8B7-2D5D-2F00-5900-F4EA9457BC03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51" name="Picture 4" descr="Creative Portal - Spectrum Reach Advertising">
            <a:extLst>
              <a:ext uri="{FF2B5EF4-FFF2-40B4-BE49-F238E27FC236}">
                <a16:creationId xmlns:a16="http://schemas.microsoft.com/office/drawing/2014/main" id="{27EE4BA2-2E26-6D45-7063-88064021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5FC9F-B704-513B-7CC7-E67EF7274B23}"/>
              </a:ext>
            </a:extLst>
          </p:cNvPr>
          <p:cNvSpPr txBox="1"/>
          <p:nvPr/>
        </p:nvSpPr>
        <p:spPr>
          <a:xfrm>
            <a:off x="160760" y="328370"/>
            <a:ext cx="118124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F1A62"/>
                </a:solidFill>
                <a:latin typeface="Helvetica" pitchFamily="2" charset="0"/>
              </a:rPr>
              <a:t>Increasing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awareness of customizable regional &amp; local solutions is a key factor for boosting ABB investment across all segments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20680EA-F699-E239-F5A6-0BFB3D2E8576}"/>
              </a:ext>
            </a:extLst>
          </p:cNvPr>
          <p:cNvSpPr/>
          <p:nvPr/>
        </p:nvSpPr>
        <p:spPr>
          <a:xfrm>
            <a:off x="77774" y="2251698"/>
            <a:ext cx="2980749" cy="568831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65C7048-4B67-9ED6-C4A7-5CDB8A720753}"/>
              </a:ext>
            </a:extLst>
          </p:cNvPr>
          <p:cNvSpPr txBox="1"/>
          <p:nvPr/>
        </p:nvSpPr>
        <p:spPr>
          <a:xfrm>
            <a:off x="191144" y="2248875"/>
            <a:ext cx="27540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Marketers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8D2DAE7-6CF8-5570-71DA-5514D8FDD1BD}"/>
              </a:ext>
            </a:extLst>
          </p:cNvPr>
          <p:cNvSpPr/>
          <p:nvPr/>
        </p:nvSpPr>
        <p:spPr>
          <a:xfrm>
            <a:off x="77774" y="2855169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B0A2AA3-61DD-8596-7C0B-6BF73EFAF6D7}"/>
              </a:ext>
            </a:extLst>
          </p:cNvPr>
          <p:cNvSpPr/>
          <p:nvPr/>
        </p:nvSpPr>
        <p:spPr>
          <a:xfrm>
            <a:off x="77774" y="3956588"/>
            <a:ext cx="2980749" cy="1046982"/>
          </a:xfrm>
          <a:prstGeom prst="rect">
            <a:avLst/>
          </a:prstGeom>
          <a:solidFill>
            <a:srgbClr val="00BFF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B6F4613-EE7A-DF1F-411B-F04B7793155D}"/>
              </a:ext>
            </a:extLst>
          </p:cNvPr>
          <p:cNvSpPr/>
          <p:nvPr/>
        </p:nvSpPr>
        <p:spPr>
          <a:xfrm>
            <a:off x="77774" y="5064174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34ED43E-6E0A-5612-D0A9-C3EADF393A53}"/>
              </a:ext>
            </a:extLst>
          </p:cNvPr>
          <p:cNvSpPr txBox="1"/>
          <p:nvPr/>
        </p:nvSpPr>
        <p:spPr>
          <a:xfrm>
            <a:off x="51807" y="2877497"/>
            <a:ext cx="29807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Having a better understanding of benefits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and how it works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44%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BF2BB2F-1705-764F-AC16-6875A540E802}"/>
              </a:ext>
            </a:extLst>
          </p:cNvPr>
          <p:cNvSpPr txBox="1"/>
          <p:nvPr/>
        </p:nvSpPr>
        <p:spPr>
          <a:xfrm>
            <a:off x="197202" y="3991100"/>
            <a:ext cx="2744151" cy="9848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#2 - Ability of platforms to offer customized ABB reco’s by regional / local markets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41%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47574D2-47D5-9633-7522-2CB1A24BE407}"/>
              </a:ext>
            </a:extLst>
          </p:cNvPr>
          <p:cNvSpPr txBox="1"/>
          <p:nvPr/>
        </p:nvSpPr>
        <p:spPr>
          <a:xfrm>
            <a:off x="103738" y="5096623"/>
            <a:ext cx="2876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#3 - Development of better performance metrics solutions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(e.g., full-funnel attribution, etc.)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40%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7F5CEC4-6250-D850-C1E5-68C1BA1682DA}"/>
              </a:ext>
            </a:extLst>
          </p:cNvPr>
          <p:cNvSpPr/>
          <p:nvPr/>
        </p:nvSpPr>
        <p:spPr>
          <a:xfrm>
            <a:off x="3096342" y="2251698"/>
            <a:ext cx="2980749" cy="5688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B4EF254-29C3-30B8-D3A7-14F9736F1485}"/>
              </a:ext>
            </a:extLst>
          </p:cNvPr>
          <p:cNvSpPr txBox="1"/>
          <p:nvPr/>
        </p:nvSpPr>
        <p:spPr>
          <a:xfrm>
            <a:off x="3096341" y="2220300"/>
            <a:ext cx="2958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‘Small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Marketers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4D950FA-C432-208D-CE0C-BA204D503C0D}"/>
              </a:ext>
            </a:extLst>
          </p:cNvPr>
          <p:cNvSpPr/>
          <p:nvPr/>
        </p:nvSpPr>
        <p:spPr>
          <a:xfrm>
            <a:off x="3096342" y="2855169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9A60EF0-1363-BE1C-213F-59DDC5A623F1}"/>
              </a:ext>
            </a:extLst>
          </p:cNvPr>
          <p:cNvSpPr/>
          <p:nvPr/>
        </p:nvSpPr>
        <p:spPr>
          <a:xfrm>
            <a:off x="3096343" y="3956588"/>
            <a:ext cx="2940794" cy="1046982"/>
          </a:xfrm>
          <a:prstGeom prst="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A678DB1-6303-01EC-710D-5845360D3BE4}"/>
              </a:ext>
            </a:extLst>
          </p:cNvPr>
          <p:cNvSpPr/>
          <p:nvPr/>
        </p:nvSpPr>
        <p:spPr>
          <a:xfrm>
            <a:off x="3096342" y="5064174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22FDDE8-505C-9DAF-8E1E-BB33F8B323A3}"/>
              </a:ext>
            </a:extLst>
          </p:cNvPr>
          <p:cNvSpPr txBox="1"/>
          <p:nvPr/>
        </p:nvSpPr>
        <p:spPr>
          <a:xfrm>
            <a:off x="3089347" y="2877497"/>
            <a:ext cx="29807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Development of better performance metrics solutions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(e.g., full-funnel attribution, etc.)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49%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9AE31FD-9573-5B35-D786-A729A55E676E}"/>
              </a:ext>
            </a:extLst>
          </p:cNvPr>
          <p:cNvSpPr txBox="1"/>
          <p:nvPr/>
        </p:nvSpPr>
        <p:spPr>
          <a:xfrm>
            <a:off x="3214274" y="3984079"/>
            <a:ext cx="2709771" cy="9848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#2 - Ability of platforms to offer customized ABB reco's by regional / local markets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37%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B4F6128-A9DA-BD0D-2A2C-A70A2B0DF283}"/>
              </a:ext>
            </a:extLst>
          </p:cNvPr>
          <p:cNvSpPr txBox="1"/>
          <p:nvPr/>
        </p:nvSpPr>
        <p:spPr>
          <a:xfrm>
            <a:off x="3225625" y="5096623"/>
            <a:ext cx="27081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#3 - Change in direction / campaign objectives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37%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9E43CDA-AB0B-9560-B245-8F4FEF894651}"/>
              </a:ext>
            </a:extLst>
          </p:cNvPr>
          <p:cNvSpPr/>
          <p:nvPr/>
        </p:nvSpPr>
        <p:spPr>
          <a:xfrm>
            <a:off x="6114910" y="2251698"/>
            <a:ext cx="2980749" cy="568831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DE15A9B-5B84-CD78-34ED-642A31C9E266}"/>
              </a:ext>
            </a:extLst>
          </p:cNvPr>
          <p:cNvSpPr txBox="1"/>
          <p:nvPr/>
        </p:nvSpPr>
        <p:spPr>
          <a:xfrm>
            <a:off x="6116909" y="2239350"/>
            <a:ext cx="29767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Agency Professionals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18ED6FE-59E9-E034-0A02-891B1DAF2C15}"/>
              </a:ext>
            </a:extLst>
          </p:cNvPr>
          <p:cNvSpPr/>
          <p:nvPr/>
        </p:nvSpPr>
        <p:spPr>
          <a:xfrm>
            <a:off x="6114910" y="2855169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EFBE700-2083-D422-9E69-0D3B8139ABA2}"/>
              </a:ext>
            </a:extLst>
          </p:cNvPr>
          <p:cNvSpPr/>
          <p:nvPr/>
        </p:nvSpPr>
        <p:spPr>
          <a:xfrm>
            <a:off x="6114910" y="3956588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75DE760-28D7-EEA2-6333-A6F227D8E45A}"/>
              </a:ext>
            </a:extLst>
          </p:cNvPr>
          <p:cNvSpPr/>
          <p:nvPr/>
        </p:nvSpPr>
        <p:spPr>
          <a:xfrm>
            <a:off x="6138407" y="5064174"/>
            <a:ext cx="2933754" cy="1046982"/>
          </a:xfrm>
          <a:prstGeom prst="rect">
            <a:avLst/>
          </a:prstGeom>
          <a:solidFill>
            <a:srgbClr val="ED3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861A78F-BF4F-9DD3-AF16-9D94168552BB}"/>
              </a:ext>
            </a:extLst>
          </p:cNvPr>
          <p:cNvSpPr txBox="1"/>
          <p:nvPr/>
        </p:nvSpPr>
        <p:spPr>
          <a:xfrm>
            <a:off x="6150962" y="2877497"/>
            <a:ext cx="29086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Unified measurement across media platforms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53%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20C3849-6F73-F104-80F8-0A72B1CDF622}"/>
              </a:ext>
            </a:extLst>
          </p:cNvPr>
          <p:cNvSpPr txBox="1"/>
          <p:nvPr/>
        </p:nvSpPr>
        <p:spPr>
          <a:xfrm>
            <a:off x="6135723" y="3984079"/>
            <a:ext cx="29391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#2 - Development of better performance metrics solutions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(e.g., full-funnel attribution, etc.)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41%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50AF40A-E75B-49ED-DAE4-6A87AEE0FC5D}"/>
              </a:ext>
            </a:extLst>
          </p:cNvPr>
          <p:cNvSpPr txBox="1"/>
          <p:nvPr/>
        </p:nvSpPr>
        <p:spPr>
          <a:xfrm>
            <a:off x="6263108" y="5096623"/>
            <a:ext cx="268435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#3 - Ability of platforms to offer customized ABB reco’s by regional / local markets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41%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1968094-5F7A-3B2D-1D2A-239122851A8C}"/>
              </a:ext>
            </a:extLst>
          </p:cNvPr>
          <p:cNvSpPr/>
          <p:nvPr/>
        </p:nvSpPr>
        <p:spPr>
          <a:xfrm>
            <a:off x="9133477" y="2251698"/>
            <a:ext cx="2980749" cy="568831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A172044-A633-E722-C104-7F0B0ADCA1B5}"/>
              </a:ext>
            </a:extLst>
          </p:cNvPr>
          <p:cNvSpPr txBox="1"/>
          <p:nvPr/>
        </p:nvSpPr>
        <p:spPr>
          <a:xfrm>
            <a:off x="9133477" y="2239350"/>
            <a:ext cx="2980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‘Small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Agency Professionals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FEC1BB4-E35D-B9C1-EC1D-A51C49D3767F}"/>
              </a:ext>
            </a:extLst>
          </p:cNvPr>
          <p:cNvSpPr/>
          <p:nvPr/>
        </p:nvSpPr>
        <p:spPr>
          <a:xfrm>
            <a:off x="9133477" y="2855169"/>
            <a:ext cx="2980749" cy="1046982"/>
          </a:xfrm>
          <a:prstGeom prst="rect">
            <a:avLst/>
          </a:prstGeom>
          <a:solidFill>
            <a:srgbClr val="4EBEA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B4A29A0-9D6D-D187-707E-D826C157B213}"/>
              </a:ext>
            </a:extLst>
          </p:cNvPr>
          <p:cNvSpPr/>
          <p:nvPr/>
        </p:nvSpPr>
        <p:spPr>
          <a:xfrm>
            <a:off x="9133477" y="3956588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99A49E5-0ADA-1EC9-C90D-79946102876A}"/>
              </a:ext>
            </a:extLst>
          </p:cNvPr>
          <p:cNvSpPr/>
          <p:nvPr/>
        </p:nvSpPr>
        <p:spPr>
          <a:xfrm>
            <a:off x="9133477" y="5064174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4C29DA8-C7BB-660C-D71D-D1654C344D93}"/>
              </a:ext>
            </a:extLst>
          </p:cNvPr>
          <p:cNvSpPr txBox="1"/>
          <p:nvPr/>
        </p:nvSpPr>
        <p:spPr>
          <a:xfrm>
            <a:off x="9261804" y="2877497"/>
            <a:ext cx="271137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Ability of platforms to offer customized ABB reco’s by regional / local markets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49%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DA86313-5B91-BE1F-D0DE-E9949BE80199}"/>
              </a:ext>
            </a:extLst>
          </p:cNvPr>
          <p:cNvSpPr txBox="1"/>
          <p:nvPr/>
        </p:nvSpPr>
        <p:spPr>
          <a:xfrm>
            <a:off x="9236217" y="3984079"/>
            <a:ext cx="27735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#2 - Having a better understanding of benefits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and how it works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49%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D0A624D-BF4B-AF66-3034-5CB2A10BAA42}"/>
              </a:ext>
            </a:extLst>
          </p:cNvPr>
          <p:cNvSpPr txBox="1"/>
          <p:nvPr/>
        </p:nvSpPr>
        <p:spPr>
          <a:xfrm>
            <a:off x="9200734" y="5096623"/>
            <a:ext cx="28444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#3 - Unified measurement across media platforms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49%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64FB57CE-B187-4283-92B5-DEF74883F39D}"/>
              </a:ext>
            </a:extLst>
          </p:cNvPr>
          <p:cNvCxnSpPr>
            <a:cxnSpLocks/>
          </p:cNvCxnSpPr>
          <p:nvPr/>
        </p:nvCxnSpPr>
        <p:spPr>
          <a:xfrm>
            <a:off x="6094647" y="2251698"/>
            <a:ext cx="0" cy="3862762"/>
          </a:xfrm>
          <a:prstGeom prst="line">
            <a:avLst/>
          </a:prstGeom>
          <a:ln w="762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AE802703-14AB-7BA0-58F1-95E99ADBB3F0}"/>
              </a:ext>
            </a:extLst>
          </p:cNvPr>
          <p:cNvSpPr txBox="1"/>
          <p:nvPr/>
        </p:nvSpPr>
        <p:spPr>
          <a:xfrm>
            <a:off x="160761" y="1204338"/>
            <a:ext cx="1124284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285750" indent="-285750">
              <a:buBlip>
                <a:blip r:embed="rId4"/>
              </a:buBlip>
              <a:defRPr sz="1400">
                <a:solidFill>
                  <a:srgbClr val="1F1A62"/>
                </a:solidFill>
                <a:latin typeface="Helvetica"/>
                <a:cs typeface="Helvetica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</a:rPr>
              <a:t>Development of better performance metrics,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</a:rPr>
              <a:t>unified measurement across platforms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 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</a:rPr>
              <a:t>continued education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 would also encourage </a:t>
            </a:r>
            <a:r>
              <a:rPr lang="en-US" sz="1200" dirty="0"/>
              <a:t>more widespread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 use of audience-based TV buying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96F86F-EE86-2D49-2797-582DA620F163}"/>
              </a:ext>
            </a:extLst>
          </p:cNvPr>
          <p:cNvSpPr txBox="1"/>
          <p:nvPr/>
        </p:nvSpPr>
        <p:spPr>
          <a:xfrm>
            <a:off x="501421" y="6114460"/>
            <a:ext cx="115437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 : VAB / Spectrum Reach / Advertiser Perceptions ‘Audience-Based Buying Survey,’ February 2023, fielded January 11 – 27, 2023 (n=210).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‘Large’ Brand Marketers = business with annual total ad spend of $5MM+, ‘Small’ Brand Marketers = business with annual total ad spend of $10K - $5MM, ‘Large Business’ Agency Pros = client with annual total ad spend of $5MM+, ‘Small Business’ Agency Pros = client with annual total ad spend of $10K - $5MM. 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Q130. Which of the following would encourage (you/your main client) to increase (your/their) investment in audience-based TV buying? Base = Total Respondents.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035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80">
            <a:extLst>
              <a:ext uri="{FF2B5EF4-FFF2-40B4-BE49-F238E27FC236}">
                <a16:creationId xmlns:a16="http://schemas.microsoft.com/office/drawing/2014/main" id="{2A842D23-ECCE-7C93-E8D9-80564F377E7C}"/>
              </a:ext>
            </a:extLst>
          </p:cNvPr>
          <p:cNvSpPr/>
          <p:nvPr/>
        </p:nvSpPr>
        <p:spPr>
          <a:xfrm>
            <a:off x="1415829" y="1691709"/>
            <a:ext cx="9360342" cy="4458834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199"/>
            <a:endParaRPr lang="en-US" sz="2000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37275-FA59-82A0-A258-5CC930034B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97FA74-A2C3-3EEA-1E0C-120573321B95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3A269-193C-F111-921A-D8AC40C0A107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6" name="Picture 4" descr="Creative Portal - Spectrum Reach Advertising">
            <a:extLst>
              <a:ext uri="{FF2B5EF4-FFF2-40B4-BE49-F238E27FC236}">
                <a16:creationId xmlns:a16="http://schemas.microsoft.com/office/drawing/2014/main" id="{C2C81916-B666-0DB1-0283-4BE62CB9D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97883C-1981-FBB4-742D-EA1270E1E795}"/>
              </a:ext>
            </a:extLst>
          </p:cNvPr>
          <p:cNvSpPr txBox="1"/>
          <p:nvPr/>
        </p:nvSpPr>
        <p:spPr>
          <a:xfrm>
            <a:off x="189153" y="381874"/>
            <a:ext cx="118136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Summary: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can obstacles to wider ABB TV adoption be overcome?</a:t>
            </a:r>
          </a:p>
        </p:txBody>
      </p:sp>
      <p:pic>
        <p:nvPicPr>
          <p:cNvPr id="8" name="Picture 7" descr="A picture containing clipart, graphics, symbol, graphic design&#10;&#10;Description automatically generated">
            <a:extLst>
              <a:ext uri="{FF2B5EF4-FFF2-40B4-BE49-F238E27FC236}">
                <a16:creationId xmlns:a16="http://schemas.microsoft.com/office/drawing/2014/main" id="{935081DD-4330-A4D9-FE0E-B1725E652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67" y="1879789"/>
            <a:ext cx="1167467" cy="1167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A774E1-E876-3D75-0416-785D62A75BA1}"/>
              </a:ext>
            </a:extLst>
          </p:cNvPr>
          <p:cNvSpPr txBox="1"/>
          <p:nvPr/>
        </p:nvSpPr>
        <p:spPr>
          <a:xfrm>
            <a:off x="1801352" y="3494352"/>
            <a:ext cx="85892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While use of ABB for linear TV campaigns is still not as widely adopted as it is for other digital video platforms, greater awareness of </a:t>
            </a:r>
            <a:r>
              <a:rPr lang="en-US" sz="2000" b="1" dirty="0">
                <a:solidFill>
                  <a:srgbClr val="ED3C8D"/>
                </a:solidFill>
                <a:latin typeface="Helvetica" panose="020B0403020202020204" pitchFamily="34" charset="0"/>
              </a:rPr>
              <a:t>customized regional &amp; local market solutions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 and </a:t>
            </a:r>
            <a:r>
              <a:rPr lang="en-US" sz="2000" b="1" dirty="0">
                <a:solidFill>
                  <a:srgbClr val="ED3C8D"/>
                </a:solidFill>
                <a:latin typeface="Helvetica" panose="020B0403020202020204" pitchFamily="34" charset="0"/>
              </a:rPr>
              <a:t>better performance metrics 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would encourage all marketer segments </a:t>
            </a:r>
            <a:b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to increase their investment.</a:t>
            </a:r>
          </a:p>
        </p:txBody>
      </p:sp>
    </p:spTree>
    <p:extLst>
      <p:ext uri="{BB962C8B-B14F-4D97-AF65-F5344CB8AC3E}">
        <p14:creationId xmlns:p14="http://schemas.microsoft.com/office/powerpoint/2010/main" val="492892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84B2F0-18D5-9371-30BC-A525CA363DF7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95E593B-D6A5-EDB2-EB0E-2897B148BBE2}"/>
              </a:ext>
            </a:extLst>
          </p:cNvPr>
          <p:cNvSpPr txBox="1"/>
          <p:nvPr/>
        </p:nvSpPr>
        <p:spPr>
          <a:xfrm>
            <a:off x="259530" y="3057008"/>
            <a:ext cx="7512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Helvetica" pitchFamily="2" charset="0"/>
              </a:rPr>
              <a:t>What measurement solutions are being used to understand the impact of ABB campaigns?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D727F-5EC2-D64A-F92C-734A04EFF28D}"/>
              </a:ext>
            </a:extLst>
          </p:cNvPr>
          <p:cNvSpPr txBox="1"/>
          <p:nvPr/>
        </p:nvSpPr>
        <p:spPr>
          <a:xfrm>
            <a:off x="536238" y="2294269"/>
            <a:ext cx="43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0754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7465B4D-0E3C-1AC0-8F82-F7E650ED956F}"/>
              </a:ext>
            </a:extLst>
          </p:cNvPr>
          <p:cNvSpPr>
            <a:spLocks/>
          </p:cNvSpPr>
          <p:nvPr/>
        </p:nvSpPr>
        <p:spPr>
          <a:xfrm>
            <a:off x="-3872" y="2337136"/>
            <a:ext cx="12191999" cy="4520864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461166-0469-796D-0219-F0D2146E34CC}"/>
              </a:ext>
            </a:extLst>
          </p:cNvPr>
          <p:cNvSpPr>
            <a:spLocks/>
          </p:cNvSpPr>
          <p:nvPr/>
        </p:nvSpPr>
        <p:spPr>
          <a:xfrm>
            <a:off x="-1180" y="1686330"/>
            <a:ext cx="12193180" cy="5171670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C33AAF-91B3-1C0B-A62E-B8DC2089B3E5}"/>
              </a:ext>
            </a:extLst>
          </p:cNvPr>
          <p:cNvSpPr/>
          <p:nvPr/>
        </p:nvSpPr>
        <p:spPr>
          <a:xfrm>
            <a:off x="145897" y="2352033"/>
            <a:ext cx="11932754" cy="3745781"/>
          </a:xfrm>
          <a:prstGeom prst="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23A1E0-0B0F-4C99-664D-1387C78FF8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15C6F40-F4E1-0A36-9CD2-56D9D9D970B2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06D60C-F71B-B8DF-AF0E-8895515ADC49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3" name="Picture 4" descr="Creative Portal - Spectrum Reach Advertising">
            <a:extLst>
              <a:ext uri="{FF2B5EF4-FFF2-40B4-BE49-F238E27FC236}">
                <a16:creationId xmlns:a16="http://schemas.microsoft.com/office/drawing/2014/main" id="{6A7B9E4C-0A84-BDE5-83A1-DC960F80D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85CA79-DAA2-9C03-6FB1-8531413DDEBB}"/>
              </a:ext>
            </a:extLst>
          </p:cNvPr>
          <p:cNvSpPr txBox="1"/>
          <p:nvPr/>
        </p:nvSpPr>
        <p:spPr>
          <a:xfrm>
            <a:off x="145897" y="348518"/>
            <a:ext cx="117819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‘Large business’ brands and agencies are more likely to be using Nielsen and an alternative source as ‘currency’ for their audience-based TV buys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45CC2E-37E5-653D-8455-0009338288DE}"/>
              </a:ext>
            </a:extLst>
          </p:cNvPr>
          <p:cNvSpPr txBox="1"/>
          <p:nvPr/>
        </p:nvSpPr>
        <p:spPr>
          <a:xfrm>
            <a:off x="1" y="1812695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"/>
                <a:cs typeface="Arial"/>
                <a:sym typeface="Arial"/>
              </a:rPr>
              <a:t>‘Currency’ Used for Audience-Based TV Buys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1F1A62"/>
                </a:solidFill>
                <a:latin typeface="Helvetica" panose="020B0403020202020204" pitchFamily="34" charset="0"/>
                <a:cs typeface="Arial"/>
                <a:sym typeface="Arial"/>
              </a:rPr>
              <a:t>% of respondents using ABB</a:t>
            </a:r>
            <a:endParaRPr lang="en-US" sz="1100" dirty="0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B60C12C-C04F-A41B-AC63-8FAD1944D3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C903E997-8606-9B2C-5D03-23049C30E92E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B25AD6-C915-2296-DCC5-86901E3CC50B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26" name="Picture 4" descr="Creative Portal - Spectrum Reach Advertising">
            <a:extLst>
              <a:ext uri="{FF2B5EF4-FFF2-40B4-BE49-F238E27FC236}">
                <a16:creationId xmlns:a16="http://schemas.microsoft.com/office/drawing/2014/main" id="{7324D184-3DE2-7BFE-4D59-DE5BEE32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5699E17-102E-6B71-1B0F-07BE3A45EE0A}"/>
              </a:ext>
            </a:extLst>
          </p:cNvPr>
          <p:cNvSpPr txBox="1"/>
          <p:nvPr/>
        </p:nvSpPr>
        <p:spPr>
          <a:xfrm>
            <a:off x="479334" y="6110835"/>
            <a:ext cx="114820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 Survey base: Advertising decision-makers who are involved in buying or planning digital video, cable / broadcast TV, or advanced TV. ‘Large’ Brand Marketers = business with annual total ad spend of $5MM+, ‘Small’ Brand Marketers = business with annual total ad spend of $10K - $5MM, ‘Large Business’ Agency Pros = client with annual total ad spend of $5MM+, ‘Small Business’ Agency Pros = client with annual total ad spend of $10K - $5MM.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Q240. Which of the following best describes how you’re transacting on your audience-based TV buys? Base = Audience-Based Buying is a Key Part/Small Part/Testing Phase.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863D9F2-6D83-7FEE-7196-ACEABD90F201}"/>
              </a:ext>
            </a:extLst>
          </p:cNvPr>
          <p:cNvCxnSpPr>
            <a:cxnSpLocks/>
          </p:cNvCxnSpPr>
          <p:nvPr/>
        </p:nvCxnSpPr>
        <p:spPr>
          <a:xfrm>
            <a:off x="5737489" y="2427296"/>
            <a:ext cx="10057" cy="3606837"/>
          </a:xfrm>
          <a:prstGeom prst="line">
            <a:avLst/>
          </a:prstGeom>
          <a:ln w="1270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F64E6D4-2D4F-4C0D-8C9C-188CAD09EEA4}"/>
              </a:ext>
            </a:extLst>
          </p:cNvPr>
          <p:cNvCxnSpPr>
            <a:cxnSpLocks/>
          </p:cNvCxnSpPr>
          <p:nvPr/>
        </p:nvCxnSpPr>
        <p:spPr>
          <a:xfrm>
            <a:off x="9211128" y="2427296"/>
            <a:ext cx="22496" cy="3582434"/>
          </a:xfrm>
          <a:prstGeom prst="line">
            <a:avLst/>
          </a:prstGeom>
          <a:ln w="1270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F1054C5-DE82-7CE5-D033-BD033EBBFE69}"/>
              </a:ext>
            </a:extLst>
          </p:cNvPr>
          <p:cNvCxnSpPr>
            <a:cxnSpLocks/>
          </p:cNvCxnSpPr>
          <p:nvPr/>
        </p:nvCxnSpPr>
        <p:spPr>
          <a:xfrm>
            <a:off x="2958376" y="2447703"/>
            <a:ext cx="10057" cy="3606837"/>
          </a:xfrm>
          <a:prstGeom prst="line">
            <a:avLst/>
          </a:prstGeom>
          <a:ln w="1270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Google Shape;745;p39">
            <a:extLst>
              <a:ext uri="{FF2B5EF4-FFF2-40B4-BE49-F238E27FC236}">
                <a16:creationId xmlns:a16="http://schemas.microsoft.com/office/drawing/2014/main" id="{0375CA62-AA82-1C8F-D03B-708CE8A793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399100"/>
              </p:ext>
            </p:extLst>
          </p:nvPr>
        </p:nvGraphicFramePr>
        <p:xfrm>
          <a:off x="-128869" y="2548808"/>
          <a:ext cx="3405434" cy="3328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93811986-6046-3E58-137B-423A8A37B70D}"/>
              </a:ext>
            </a:extLst>
          </p:cNvPr>
          <p:cNvSpPr txBox="1"/>
          <p:nvPr/>
        </p:nvSpPr>
        <p:spPr>
          <a:xfrm>
            <a:off x="448813" y="2395757"/>
            <a:ext cx="2250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'Large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Marketers</a:t>
            </a:r>
          </a:p>
        </p:txBody>
      </p:sp>
      <p:graphicFrame>
        <p:nvGraphicFramePr>
          <p:cNvPr id="28" name="Google Shape;745;p39">
            <a:extLst>
              <a:ext uri="{FF2B5EF4-FFF2-40B4-BE49-F238E27FC236}">
                <a16:creationId xmlns:a16="http://schemas.microsoft.com/office/drawing/2014/main" id="{02ACD439-B4A4-07E1-7CA8-1ED3C89FE5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4720948"/>
              </p:ext>
            </p:extLst>
          </p:nvPr>
        </p:nvGraphicFramePr>
        <p:xfrm>
          <a:off x="2650244" y="2548808"/>
          <a:ext cx="3405434" cy="3328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E0AB3E13-E55A-6AEA-1BB7-1A09C52F9225}"/>
              </a:ext>
            </a:extLst>
          </p:cNvPr>
          <p:cNvSpPr txBox="1"/>
          <p:nvPr/>
        </p:nvSpPr>
        <p:spPr>
          <a:xfrm>
            <a:off x="3188154" y="2395757"/>
            <a:ext cx="2510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'Small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Marketers</a:t>
            </a:r>
          </a:p>
        </p:txBody>
      </p:sp>
      <p:graphicFrame>
        <p:nvGraphicFramePr>
          <p:cNvPr id="29" name="Google Shape;745;p39">
            <a:extLst>
              <a:ext uri="{FF2B5EF4-FFF2-40B4-BE49-F238E27FC236}">
                <a16:creationId xmlns:a16="http://schemas.microsoft.com/office/drawing/2014/main" id="{B4B04086-8CA1-F315-610D-6AFC4B9B7A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4033224"/>
              </p:ext>
            </p:extLst>
          </p:nvPr>
        </p:nvGraphicFramePr>
        <p:xfrm>
          <a:off x="5429357" y="2374057"/>
          <a:ext cx="4099960" cy="3484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A9916DCA-D056-2147-CA16-E888A00D095A}"/>
              </a:ext>
            </a:extLst>
          </p:cNvPr>
          <p:cNvSpPr txBox="1"/>
          <p:nvPr/>
        </p:nvSpPr>
        <p:spPr>
          <a:xfrm>
            <a:off x="8238462" y="5052825"/>
            <a:ext cx="1009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F1A62"/>
                </a:solidFill>
                <a:latin typeface="Helvetica" panose="020B0403020202020204" pitchFamily="34" charset="0"/>
              </a:rPr>
              <a:t>Using an alternate source(s), not Nielsen, as ‘currency’</a:t>
            </a:r>
          </a:p>
          <a:p>
            <a:pPr algn="ctr"/>
            <a:r>
              <a:rPr lang="en-US" sz="1000" b="1" dirty="0">
                <a:solidFill>
                  <a:srgbClr val="1F1A62"/>
                </a:solidFill>
                <a:latin typeface="Helvetica" panose="020B0403020202020204" pitchFamily="34" charset="0"/>
              </a:rPr>
              <a:t>14%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69FBCB-E438-7CA1-FA85-48BB412BA727}"/>
              </a:ext>
            </a:extLst>
          </p:cNvPr>
          <p:cNvSpPr txBox="1"/>
          <p:nvPr/>
        </p:nvSpPr>
        <p:spPr>
          <a:xfrm>
            <a:off x="6314887" y="2395757"/>
            <a:ext cx="232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'Large Business' Agency Professionals</a:t>
            </a:r>
          </a:p>
        </p:txBody>
      </p:sp>
      <p:graphicFrame>
        <p:nvGraphicFramePr>
          <p:cNvPr id="30" name="Google Shape;745;p39">
            <a:extLst>
              <a:ext uri="{FF2B5EF4-FFF2-40B4-BE49-F238E27FC236}">
                <a16:creationId xmlns:a16="http://schemas.microsoft.com/office/drawing/2014/main" id="{89A9D5B0-97AF-4192-4DE1-F67C29FCDD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195866"/>
              </p:ext>
            </p:extLst>
          </p:nvPr>
        </p:nvGraphicFramePr>
        <p:xfrm>
          <a:off x="8915436" y="2409908"/>
          <a:ext cx="3405434" cy="3328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48A3CBFF-6CA0-84BD-7E6A-42E9FDB475FC}"/>
              </a:ext>
            </a:extLst>
          </p:cNvPr>
          <p:cNvSpPr txBox="1"/>
          <p:nvPr/>
        </p:nvSpPr>
        <p:spPr>
          <a:xfrm>
            <a:off x="9346496" y="2395757"/>
            <a:ext cx="254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'Small Business' Agency Professionals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E476F6-52A5-6882-2477-1EAB79FA5073}"/>
              </a:ext>
            </a:extLst>
          </p:cNvPr>
          <p:cNvSpPr txBox="1"/>
          <p:nvPr/>
        </p:nvSpPr>
        <p:spPr>
          <a:xfrm>
            <a:off x="1914330" y="5070575"/>
            <a:ext cx="1154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1F1A62"/>
                </a:solidFill>
                <a:latin typeface="Helvetica" panose="020B0403020202020204" pitchFamily="34" charset="0"/>
              </a:rPr>
              <a:t>Using an alternate source(s), not Nielsen, as ‘currency’</a:t>
            </a:r>
          </a:p>
          <a:p>
            <a:pPr algn="ctr"/>
            <a:r>
              <a:rPr lang="en-US" sz="1000" b="1" dirty="0">
                <a:solidFill>
                  <a:srgbClr val="1F1A62"/>
                </a:solidFill>
                <a:latin typeface="Helvetica" panose="020B0403020202020204" pitchFamily="34" charset="0"/>
              </a:rPr>
              <a:t>17%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EB2585-F294-5581-4784-5592FF15629E}"/>
              </a:ext>
            </a:extLst>
          </p:cNvPr>
          <p:cNvCxnSpPr>
            <a:cxnSpLocks/>
          </p:cNvCxnSpPr>
          <p:nvPr/>
        </p:nvCxnSpPr>
        <p:spPr>
          <a:xfrm>
            <a:off x="5756319" y="2335915"/>
            <a:ext cx="0" cy="3778545"/>
          </a:xfrm>
          <a:prstGeom prst="line">
            <a:avLst/>
          </a:prstGeom>
          <a:ln w="762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496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05EB2E-A971-CD47-1939-920677AFA577}"/>
              </a:ext>
            </a:extLst>
          </p:cNvPr>
          <p:cNvSpPr/>
          <p:nvPr/>
        </p:nvSpPr>
        <p:spPr>
          <a:xfrm>
            <a:off x="-9078" y="1213253"/>
            <a:ext cx="12192000" cy="564474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2780E-B479-CB84-03DB-50B6D5A62DBC}"/>
              </a:ext>
            </a:extLst>
          </p:cNvPr>
          <p:cNvSpPr txBox="1"/>
          <p:nvPr/>
        </p:nvSpPr>
        <p:spPr>
          <a:xfrm>
            <a:off x="215119" y="1454460"/>
            <a:ext cx="118088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Learn from your direct peers about what 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factors are driving brand marketers and agency professionals to adopt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an audience-first approach and how they are implementing it to optimize effectiveness.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noProof="0" dirty="0">
              <a:solidFill>
                <a:srgbClr val="1B1464"/>
              </a:solidFill>
              <a:latin typeface="Helvetica" panose="020B0403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This analysis reveals: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180409" y="330744"/>
            <a:ext cx="1184693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You’ll Learn…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Rectangle 16">
            <a:hlinkClick r:id="rId3" action="ppaction://hlinksldjump"/>
            <a:extLst>
              <a:ext uri="{FF2B5EF4-FFF2-40B4-BE49-F238E27FC236}">
                <a16:creationId xmlns:a16="http://schemas.microsoft.com/office/drawing/2014/main" id="{3D74CADF-2668-41F3-A256-963B6C27230C}"/>
              </a:ext>
            </a:extLst>
          </p:cNvPr>
          <p:cNvSpPr/>
          <p:nvPr/>
        </p:nvSpPr>
        <p:spPr>
          <a:xfrm>
            <a:off x="454594" y="4984208"/>
            <a:ext cx="7574981" cy="32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hlinkClick r:id="" action="ppaction://noaction"/>
            <a:extLst>
              <a:ext uri="{FF2B5EF4-FFF2-40B4-BE49-F238E27FC236}">
                <a16:creationId xmlns:a16="http://schemas.microsoft.com/office/drawing/2014/main" id="{325A1EAC-F3C6-427C-9635-5839A9D4A2EF}"/>
              </a:ext>
            </a:extLst>
          </p:cNvPr>
          <p:cNvSpPr/>
          <p:nvPr/>
        </p:nvSpPr>
        <p:spPr>
          <a:xfrm>
            <a:off x="526244" y="5460524"/>
            <a:ext cx="7574981" cy="323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090EA5-9E24-420F-B356-BFA5C7B32400}"/>
              </a:ext>
            </a:extLst>
          </p:cNvPr>
          <p:cNvSpPr txBox="1"/>
          <p:nvPr/>
        </p:nvSpPr>
        <p:spPr>
          <a:xfrm>
            <a:off x="573784" y="6277282"/>
            <a:ext cx="97862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Click through a box above to be brought directly to the appropriate section. See slide 4 for a summary of each marketing segment definition.</a:t>
            </a:r>
          </a:p>
        </p:txBody>
      </p:sp>
      <p:sp>
        <p:nvSpPr>
          <p:cNvPr id="21" name="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079D04CA-35FF-4320-A06E-87F2D7AC5E31}"/>
              </a:ext>
            </a:extLst>
          </p:cNvPr>
          <p:cNvSpPr/>
          <p:nvPr/>
        </p:nvSpPr>
        <p:spPr>
          <a:xfrm>
            <a:off x="7350724" y="3331015"/>
            <a:ext cx="2234147" cy="2567963"/>
          </a:xfrm>
          <a:prstGeom prst="rect">
            <a:avLst/>
          </a:prstGeom>
          <a:solidFill>
            <a:schemeClr val="bg1"/>
          </a:solidFill>
          <a:ln w="57150">
            <a:solidFill>
              <a:srgbClr val="FFE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9C2C8D-1398-4F10-A589-3ACAB67B7712}"/>
              </a:ext>
            </a:extLst>
          </p:cNvPr>
          <p:cNvSpPr txBox="1"/>
          <p:nvPr/>
        </p:nvSpPr>
        <p:spPr>
          <a:xfrm>
            <a:off x="7356858" y="3377121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TextBox 30">
            <a:hlinkClick r:id="rId4" action="ppaction://hlinksldjump"/>
            <a:extLst>
              <a:ext uri="{FF2B5EF4-FFF2-40B4-BE49-F238E27FC236}">
                <a16:creationId xmlns:a16="http://schemas.microsoft.com/office/drawing/2014/main" id="{D0BAD055-91AD-4520-994B-4F672A06C61C}"/>
              </a:ext>
            </a:extLst>
          </p:cNvPr>
          <p:cNvSpPr txBox="1"/>
          <p:nvPr/>
        </p:nvSpPr>
        <p:spPr>
          <a:xfrm>
            <a:off x="7383437" y="3930604"/>
            <a:ext cx="22014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obstacles to wider ABB TV adoption can be overcome</a:t>
            </a:r>
          </a:p>
        </p:txBody>
      </p:sp>
      <p:sp>
        <p:nvSpPr>
          <p:cNvPr id="27" name="Rectangle 26">
            <a:hlinkClick r:id="rId5" action="ppaction://hlinksldjump"/>
            <a:extLst>
              <a:ext uri="{FF2B5EF4-FFF2-40B4-BE49-F238E27FC236}">
                <a16:creationId xmlns:a16="http://schemas.microsoft.com/office/drawing/2014/main" id="{353321FC-C493-4AD2-B64C-EB2CC0B8AAB2}"/>
              </a:ext>
            </a:extLst>
          </p:cNvPr>
          <p:cNvSpPr/>
          <p:nvPr/>
        </p:nvSpPr>
        <p:spPr>
          <a:xfrm>
            <a:off x="9733576" y="3331015"/>
            <a:ext cx="2234147" cy="2567963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47380B-98FF-4E96-B125-1612C476C6B1}"/>
              </a:ext>
            </a:extLst>
          </p:cNvPr>
          <p:cNvSpPr txBox="1"/>
          <p:nvPr/>
        </p:nvSpPr>
        <p:spPr>
          <a:xfrm>
            <a:off x="9756993" y="3377121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32" name="TextBox 31">
            <a:hlinkClick r:id="rId5" action="ppaction://hlinksldjump"/>
            <a:extLst>
              <a:ext uri="{FF2B5EF4-FFF2-40B4-BE49-F238E27FC236}">
                <a16:creationId xmlns:a16="http://schemas.microsoft.com/office/drawing/2014/main" id="{9F892B9F-9B52-4AD9-9785-2F644E29E7E6}"/>
              </a:ext>
            </a:extLst>
          </p:cNvPr>
          <p:cNvSpPr txBox="1"/>
          <p:nvPr/>
        </p:nvSpPr>
        <p:spPr>
          <a:xfrm>
            <a:off x="9767025" y="3930604"/>
            <a:ext cx="21786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measurement solutions are being used to understand the impact of ABB campaigns</a:t>
            </a:r>
          </a:p>
        </p:txBody>
      </p:sp>
      <p:sp>
        <p:nvSpPr>
          <p:cNvPr id="19" name="Rectangle 18">
            <a:hlinkClick r:id="rId6" action="ppaction://hlinksldjump"/>
            <a:extLst>
              <a:ext uri="{FF2B5EF4-FFF2-40B4-BE49-F238E27FC236}">
                <a16:creationId xmlns:a16="http://schemas.microsoft.com/office/drawing/2014/main" id="{2F88C82D-7CF0-438E-BB5E-A33A77D936B6}"/>
              </a:ext>
            </a:extLst>
          </p:cNvPr>
          <p:cNvSpPr/>
          <p:nvPr/>
        </p:nvSpPr>
        <p:spPr>
          <a:xfrm>
            <a:off x="2596355" y="3331015"/>
            <a:ext cx="2234147" cy="2567963"/>
          </a:xfrm>
          <a:prstGeom prst="rect">
            <a:avLst/>
          </a:prstGeom>
          <a:solidFill>
            <a:schemeClr val="bg1"/>
          </a:solidFill>
          <a:ln w="57150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63450E-C761-4861-8D01-CDB4E291AF7B}"/>
              </a:ext>
            </a:extLst>
          </p:cNvPr>
          <p:cNvSpPr txBox="1"/>
          <p:nvPr/>
        </p:nvSpPr>
        <p:spPr>
          <a:xfrm>
            <a:off x="2610349" y="3377121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hlinkClick r:id="rId6" action="ppaction://hlinksldjump"/>
            <a:extLst>
              <a:ext uri="{FF2B5EF4-FFF2-40B4-BE49-F238E27FC236}">
                <a16:creationId xmlns:a16="http://schemas.microsoft.com/office/drawing/2014/main" id="{20325821-D3C3-47B3-BC5B-D972B60A7668}"/>
              </a:ext>
            </a:extLst>
          </p:cNvPr>
          <p:cNvSpPr txBox="1"/>
          <p:nvPr/>
        </p:nvSpPr>
        <p:spPr>
          <a:xfrm>
            <a:off x="2626275" y="3930604"/>
            <a:ext cx="21586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1F1A62"/>
                </a:solidFill>
                <a:latin typeface="Helvetica" panose="020B0403020202020204" pitchFamily="34" charset="0"/>
              </a:rPr>
              <a:t>What role ABB plays in tailoring TV campaigns to better engage the right audiences</a:t>
            </a:r>
          </a:p>
        </p:txBody>
      </p:sp>
      <p:sp>
        <p:nvSpPr>
          <p:cNvPr id="3" name="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04D51C8E-7DBD-468F-8413-E52C3CC99149}"/>
              </a:ext>
            </a:extLst>
          </p:cNvPr>
          <p:cNvSpPr/>
          <p:nvPr/>
        </p:nvSpPr>
        <p:spPr>
          <a:xfrm>
            <a:off x="219010" y="3331015"/>
            <a:ext cx="2234147" cy="2567963"/>
          </a:xfrm>
          <a:prstGeom prst="rect">
            <a:avLst/>
          </a:prstGeom>
          <a:solidFill>
            <a:schemeClr val="bg1"/>
          </a:solidFill>
          <a:ln w="571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C49F6C-5188-457F-BE6C-625753CA72DF}"/>
              </a:ext>
            </a:extLst>
          </p:cNvPr>
          <p:cNvSpPr txBox="1"/>
          <p:nvPr/>
        </p:nvSpPr>
        <p:spPr>
          <a:xfrm>
            <a:off x="196645" y="3377121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hlinkClick r:id="rId7" action="ppaction://hlinksldjump"/>
            <a:extLst>
              <a:ext uri="{FF2B5EF4-FFF2-40B4-BE49-F238E27FC236}">
                <a16:creationId xmlns:a16="http://schemas.microsoft.com/office/drawing/2014/main" id="{47C2C805-4308-9886-56D3-9EB5BCD97D00}"/>
              </a:ext>
            </a:extLst>
          </p:cNvPr>
          <p:cNvSpPr txBox="1"/>
          <p:nvPr/>
        </p:nvSpPr>
        <p:spPr>
          <a:xfrm>
            <a:off x="246323" y="3930604"/>
            <a:ext cx="21647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1F1A62"/>
                </a:solidFill>
                <a:latin typeface="Helvetica" panose="020B0403020202020204" pitchFamily="34" charset="0"/>
              </a:rPr>
              <a:t>Why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brands and agencies are leveraging ABB to best reach the right audiences in a time of economic uncertainty</a:t>
            </a:r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B796AA46-05F7-4348-A8B5-A2211DF268D5}"/>
              </a:ext>
            </a:extLst>
          </p:cNvPr>
          <p:cNvSpPr/>
          <p:nvPr/>
        </p:nvSpPr>
        <p:spPr>
          <a:xfrm>
            <a:off x="4977783" y="3331015"/>
            <a:ext cx="2234147" cy="2567963"/>
          </a:xfrm>
          <a:prstGeom prst="rect">
            <a:avLst/>
          </a:prstGeom>
          <a:solidFill>
            <a:schemeClr val="bg1"/>
          </a:solidFill>
          <a:ln w="571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D4F9FF-9CE9-415E-823F-6DE0CB1EC38F}"/>
              </a:ext>
            </a:extLst>
          </p:cNvPr>
          <p:cNvSpPr txBox="1"/>
          <p:nvPr/>
        </p:nvSpPr>
        <p:spPr>
          <a:xfrm>
            <a:off x="4953536" y="3377121"/>
            <a:ext cx="436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>
            <a:hlinkClick r:id="rId8" action="ppaction://hlinksldjump"/>
            <a:extLst>
              <a:ext uri="{FF2B5EF4-FFF2-40B4-BE49-F238E27FC236}">
                <a16:creationId xmlns:a16="http://schemas.microsoft.com/office/drawing/2014/main" id="{348066F1-5946-304E-2953-6223BEAD0FA4}"/>
              </a:ext>
            </a:extLst>
          </p:cNvPr>
          <p:cNvSpPr txBox="1"/>
          <p:nvPr/>
        </p:nvSpPr>
        <p:spPr>
          <a:xfrm>
            <a:off x="5095137" y="3930604"/>
            <a:ext cx="19944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brands and agencies are being educated and trained in audience-based TV buying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FA4A15-8B59-3200-8CFF-A8F0E95B5D4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1E73866-504F-04A5-035A-24F9950479C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2FD65F-1F79-DAB8-3EAE-8AD5A75BA28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5" name="Picture 4" descr="Creative Portal - Spectrum Reach Advertising">
            <a:extLst>
              <a:ext uri="{FF2B5EF4-FFF2-40B4-BE49-F238E27FC236}">
                <a16:creationId xmlns:a16="http://schemas.microsoft.com/office/drawing/2014/main" id="{EE6602A2-7BCD-30A5-CD74-E758C275A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683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662873-970F-9DA2-0A0F-C091B54BDB40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11E719-1735-D4AE-C592-6712BF893F5B}"/>
              </a:ext>
            </a:extLst>
          </p:cNvPr>
          <p:cNvSpPr txBox="1"/>
          <p:nvPr/>
        </p:nvSpPr>
        <p:spPr>
          <a:xfrm>
            <a:off x="501421" y="6114460"/>
            <a:ext cx="116046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 : VAB / Spectrum Reach / Advertiser Perceptions ‘Audience-Based Buying Survey,’ February 2023, fielded January 11 – 27, 2023 (n=210).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‘Large’ Brand Marketers = business with annual total ad spend of $5MM+, ‘Small’ Brand Marketers = business with annual total ad spend of $10K - $5MM, ‘Large Business’ Agency Pros = client with annual total ad spend of $5MM+, ‘Small Business’ Agency Pros = client with annual total ad spend of $10K - $5MM.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Q240b. Which of the following alternate ‘currency’ sources is your [company/main client] using for audience-based TV campaigns? Base = ‘Using Alternate or Nielsen currency for audience-based TV campaigns</a:t>
            </a:r>
            <a:r>
              <a:rPr lang="en-US" sz="700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’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C62C29-38BF-8E59-7CAD-B72D3FD9E341}"/>
              </a:ext>
            </a:extLst>
          </p:cNvPr>
          <p:cNvSpPr txBox="1"/>
          <p:nvPr/>
        </p:nvSpPr>
        <p:spPr>
          <a:xfrm>
            <a:off x="0" y="1709667"/>
            <a:ext cx="121919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"/>
                <a:cs typeface="Arial"/>
                <a:sym typeface="Arial"/>
              </a:rPr>
              <a:t>Alternate ‘Currency’ Used for Audience-Based TV Campaigns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1F1A62"/>
                </a:solidFill>
                <a:latin typeface="Helvetica" panose="020B0403020202020204" pitchFamily="34" charset="0"/>
                <a:cs typeface="Arial"/>
                <a:sym typeface="Arial"/>
              </a:rPr>
              <a:t>Top 3 ranked among respondents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Arial"/>
                <a:sym typeface="Arial"/>
              </a:rPr>
              <a:t> using alternate ‘currency’ sources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ECE947D-43F6-CA0E-E2EE-B0974A76B8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E1A2DE2E-E8CF-C43B-87A1-B6F6A920AF40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66EE8B7-2D5D-2F00-5900-F4EA9457BC03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51" name="Picture 4" descr="Creative Portal - Spectrum Reach Advertising">
            <a:extLst>
              <a:ext uri="{FF2B5EF4-FFF2-40B4-BE49-F238E27FC236}">
                <a16:creationId xmlns:a16="http://schemas.microsoft.com/office/drawing/2014/main" id="{27EE4BA2-2E26-6D45-7063-88064021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5FC9F-B704-513B-7CC7-E67EF7274B23}"/>
              </a:ext>
            </a:extLst>
          </p:cNvPr>
          <p:cNvSpPr txBox="1"/>
          <p:nvPr/>
        </p:nvSpPr>
        <p:spPr>
          <a:xfrm>
            <a:off x="56759" y="343258"/>
            <a:ext cx="121149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F1A62"/>
                </a:solidFill>
                <a:latin typeface="Helvetica" pitchFamily="2" charset="0"/>
              </a:rPr>
              <a:t>Most segments are more likely to use Comscore as an alternative ‘currency’ source for their audience-based TV campaigns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0FFDC5-3DCC-7211-A0F9-A634F93518A3}"/>
              </a:ext>
            </a:extLst>
          </p:cNvPr>
          <p:cNvSpPr/>
          <p:nvPr/>
        </p:nvSpPr>
        <p:spPr>
          <a:xfrm>
            <a:off x="3114074" y="2219593"/>
            <a:ext cx="2980749" cy="5688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7E3618-83F5-92DD-642F-430E01DCAD11}"/>
              </a:ext>
            </a:extLst>
          </p:cNvPr>
          <p:cNvSpPr txBox="1"/>
          <p:nvPr/>
        </p:nvSpPr>
        <p:spPr>
          <a:xfrm>
            <a:off x="3569884" y="2204123"/>
            <a:ext cx="2069128" cy="59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‘Small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Brand Marketers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7EAE4B-24A1-3932-A872-B9242E7CA924}"/>
              </a:ext>
            </a:extLst>
          </p:cNvPr>
          <p:cNvSpPr/>
          <p:nvPr/>
        </p:nvSpPr>
        <p:spPr>
          <a:xfrm>
            <a:off x="3114074" y="2858920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DF6EFCF-C3CF-7E4D-C498-5C3D5A8489C7}"/>
              </a:ext>
            </a:extLst>
          </p:cNvPr>
          <p:cNvSpPr/>
          <p:nvPr/>
        </p:nvSpPr>
        <p:spPr>
          <a:xfrm>
            <a:off x="3114074" y="3945717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112111B-7D54-54BD-5846-F8081BC9725F}"/>
              </a:ext>
            </a:extLst>
          </p:cNvPr>
          <p:cNvSpPr/>
          <p:nvPr/>
        </p:nvSpPr>
        <p:spPr>
          <a:xfrm>
            <a:off x="3114074" y="5044585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52F4A7-7E9F-9180-5717-FCD5C49DCE80}"/>
              </a:ext>
            </a:extLst>
          </p:cNvPr>
          <p:cNvSpPr txBox="1"/>
          <p:nvPr/>
        </p:nvSpPr>
        <p:spPr>
          <a:xfrm>
            <a:off x="3084882" y="3417971"/>
            <a:ext cx="29807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7030A0"/>
                </a:solidFill>
                <a:latin typeface="Helvetica" panose="020B0403020202020204" pitchFamily="34" charset="0"/>
              </a:rPr>
              <a:t>38%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30B193-B601-16DA-A397-9F3D65C1F353}"/>
              </a:ext>
            </a:extLst>
          </p:cNvPr>
          <p:cNvSpPr txBox="1"/>
          <p:nvPr/>
        </p:nvSpPr>
        <p:spPr>
          <a:xfrm>
            <a:off x="3114074" y="4558867"/>
            <a:ext cx="29807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7030A0"/>
                </a:solidFill>
                <a:latin typeface="Helvetica" panose="020B0403020202020204" pitchFamily="34" charset="0"/>
              </a:rPr>
              <a:t>38%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01C6C2-1376-C23F-5129-1ACDD1939856}"/>
              </a:ext>
            </a:extLst>
          </p:cNvPr>
          <p:cNvSpPr txBox="1"/>
          <p:nvPr/>
        </p:nvSpPr>
        <p:spPr>
          <a:xfrm>
            <a:off x="3132769" y="5654912"/>
            <a:ext cx="29502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7030A0"/>
                </a:solidFill>
                <a:latin typeface="Helvetica" panose="020B0403020202020204" pitchFamily="34" charset="0"/>
              </a:rPr>
              <a:t>37%</a:t>
            </a:r>
          </a:p>
        </p:txBody>
      </p:sp>
      <p:pic>
        <p:nvPicPr>
          <p:cNvPr id="38" name="Picture 2" descr="Comscore is a trusted currency for planning, transacting, and evaluating  media across platforms.">
            <a:extLst>
              <a:ext uri="{FF2B5EF4-FFF2-40B4-BE49-F238E27FC236}">
                <a16:creationId xmlns:a16="http://schemas.microsoft.com/office/drawing/2014/main" id="{F76F3133-6AB9-18DB-E6AE-E76BFC0FB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63" y="5218801"/>
            <a:ext cx="1744370" cy="40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VideoAmp">
            <a:extLst>
              <a:ext uri="{FF2B5EF4-FFF2-40B4-BE49-F238E27FC236}">
                <a16:creationId xmlns:a16="http://schemas.microsoft.com/office/drawing/2014/main" id="{70744E33-5BA0-658E-8EEC-54E617FB6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6" t="24781" r="13326" b="25031"/>
          <a:stretch/>
        </p:blipFill>
        <p:spPr bwMode="auto">
          <a:xfrm>
            <a:off x="3989993" y="2960601"/>
            <a:ext cx="1228910" cy="48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ISpot.tv | Logopedia | Fandom">
            <a:extLst>
              <a:ext uri="{FF2B5EF4-FFF2-40B4-BE49-F238E27FC236}">
                <a16:creationId xmlns:a16="http://schemas.microsoft.com/office/drawing/2014/main" id="{A586EAA1-A4CD-4D8B-A92F-157B621DB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53" y="4215729"/>
            <a:ext cx="1198191" cy="3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9E27770-B58E-AB47-B8B5-9A694C0EEB03}"/>
              </a:ext>
            </a:extLst>
          </p:cNvPr>
          <p:cNvSpPr/>
          <p:nvPr/>
        </p:nvSpPr>
        <p:spPr>
          <a:xfrm>
            <a:off x="6133230" y="2219593"/>
            <a:ext cx="2980749" cy="568831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BEF1B8-79EC-1732-4577-7B52B25F5C3E}"/>
              </a:ext>
            </a:extLst>
          </p:cNvPr>
          <p:cNvSpPr txBox="1"/>
          <p:nvPr/>
        </p:nvSpPr>
        <p:spPr>
          <a:xfrm>
            <a:off x="6147210" y="2211621"/>
            <a:ext cx="29738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‘Large Business’ </a:t>
            </a:r>
            <a:b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Agency Professionals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F21B937-2288-38E2-BB57-BF644854374C}"/>
              </a:ext>
            </a:extLst>
          </p:cNvPr>
          <p:cNvSpPr/>
          <p:nvPr/>
        </p:nvSpPr>
        <p:spPr>
          <a:xfrm>
            <a:off x="6133230" y="2858920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FE841D6-17C8-3CEF-53D2-E1FDE961906B}"/>
              </a:ext>
            </a:extLst>
          </p:cNvPr>
          <p:cNvSpPr/>
          <p:nvPr/>
        </p:nvSpPr>
        <p:spPr>
          <a:xfrm>
            <a:off x="6133230" y="3951752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1E30395-FFE3-0BF1-635D-0BB374D1A192}"/>
              </a:ext>
            </a:extLst>
          </p:cNvPr>
          <p:cNvSpPr/>
          <p:nvPr/>
        </p:nvSpPr>
        <p:spPr>
          <a:xfrm>
            <a:off x="6133230" y="5040913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610E9B3-44EE-36B8-3EA2-873944097E1E}"/>
              </a:ext>
            </a:extLst>
          </p:cNvPr>
          <p:cNvSpPr txBox="1"/>
          <p:nvPr/>
        </p:nvSpPr>
        <p:spPr>
          <a:xfrm>
            <a:off x="6169282" y="3417971"/>
            <a:ext cx="2908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ED3C8D"/>
                </a:solidFill>
                <a:latin typeface="Helvetica" panose="020B0403020202020204" pitchFamily="34" charset="0"/>
              </a:rPr>
              <a:t>65%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07DED0-454E-70EB-844C-27DCEFA0DFA3}"/>
              </a:ext>
            </a:extLst>
          </p:cNvPr>
          <p:cNvSpPr txBox="1"/>
          <p:nvPr/>
        </p:nvSpPr>
        <p:spPr>
          <a:xfrm>
            <a:off x="6145906" y="4558867"/>
            <a:ext cx="29680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ED3C8D"/>
                </a:solidFill>
                <a:latin typeface="Helvetica" panose="020B0403020202020204" pitchFamily="34" charset="0"/>
              </a:rPr>
              <a:t>41%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2A2EFC6-57A0-C515-AAF1-8A4FA5CC1A35}"/>
              </a:ext>
            </a:extLst>
          </p:cNvPr>
          <p:cNvSpPr txBox="1"/>
          <p:nvPr/>
        </p:nvSpPr>
        <p:spPr>
          <a:xfrm>
            <a:off x="6147210" y="5654912"/>
            <a:ext cx="2952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ED3C8D"/>
                </a:solidFill>
                <a:latin typeface="Helvetica" panose="020B0403020202020204" pitchFamily="34" charset="0"/>
              </a:rPr>
              <a:t>41%</a:t>
            </a:r>
          </a:p>
        </p:txBody>
      </p:sp>
      <p:pic>
        <p:nvPicPr>
          <p:cNvPr id="54" name="Picture 2" descr="Comscore is a trusted currency for planning, transacting, and evaluating  media across platforms.">
            <a:extLst>
              <a:ext uri="{FF2B5EF4-FFF2-40B4-BE49-F238E27FC236}">
                <a16:creationId xmlns:a16="http://schemas.microsoft.com/office/drawing/2014/main" id="{94865517-F131-E809-18B8-439E63FF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419" y="3041039"/>
            <a:ext cx="1744370" cy="40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VideoAmp">
            <a:extLst>
              <a:ext uri="{FF2B5EF4-FFF2-40B4-BE49-F238E27FC236}">
                <a16:creationId xmlns:a16="http://schemas.microsoft.com/office/drawing/2014/main" id="{91391AFB-C037-A4A0-8CD5-2F0DC7293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6" t="24781" r="13326" b="25031"/>
          <a:stretch/>
        </p:blipFill>
        <p:spPr bwMode="auto">
          <a:xfrm>
            <a:off x="7009149" y="4059156"/>
            <a:ext cx="1228910" cy="48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ISpot.tv | Logopedia | Fandom">
            <a:extLst>
              <a:ext uri="{FF2B5EF4-FFF2-40B4-BE49-F238E27FC236}">
                <a16:creationId xmlns:a16="http://schemas.microsoft.com/office/drawing/2014/main" id="{50DC7C48-080F-88D9-F86A-E99A1AAAA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09" y="5294936"/>
            <a:ext cx="1198191" cy="32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64938595-FD82-084C-9194-B6057A5F77ED}"/>
              </a:ext>
            </a:extLst>
          </p:cNvPr>
          <p:cNvSpPr/>
          <p:nvPr/>
        </p:nvSpPr>
        <p:spPr>
          <a:xfrm>
            <a:off x="9153269" y="2219593"/>
            <a:ext cx="2980749" cy="568831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9B6FF6A-17DB-2B6A-2E64-20A4BA2057A2}"/>
              </a:ext>
            </a:extLst>
          </p:cNvPr>
          <p:cNvSpPr txBox="1"/>
          <p:nvPr/>
        </p:nvSpPr>
        <p:spPr>
          <a:xfrm>
            <a:off x="9160137" y="2211621"/>
            <a:ext cx="29738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‘Small Business’ </a:t>
            </a:r>
            <a:b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Agency Professionals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E38727C-7B83-4C57-B994-6947947DCEF3}"/>
              </a:ext>
            </a:extLst>
          </p:cNvPr>
          <p:cNvSpPr/>
          <p:nvPr/>
        </p:nvSpPr>
        <p:spPr>
          <a:xfrm>
            <a:off x="9153269" y="2849485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9720391-2CF0-28B7-C542-6558311E22F1}"/>
              </a:ext>
            </a:extLst>
          </p:cNvPr>
          <p:cNvSpPr/>
          <p:nvPr/>
        </p:nvSpPr>
        <p:spPr>
          <a:xfrm>
            <a:off x="9153269" y="3951752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81B8A2F-8AB9-1D04-5573-0075FB65A044}"/>
              </a:ext>
            </a:extLst>
          </p:cNvPr>
          <p:cNvSpPr/>
          <p:nvPr/>
        </p:nvSpPr>
        <p:spPr>
          <a:xfrm>
            <a:off x="9153269" y="5044585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90A9C78-76E2-3293-7858-370D2FE1AA79}"/>
              </a:ext>
            </a:extLst>
          </p:cNvPr>
          <p:cNvSpPr txBox="1"/>
          <p:nvPr/>
        </p:nvSpPr>
        <p:spPr>
          <a:xfrm>
            <a:off x="9152386" y="3417971"/>
            <a:ext cx="29825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4EBEA4"/>
                </a:solidFill>
                <a:latin typeface="Helvetica" panose="020B0403020202020204" pitchFamily="34" charset="0"/>
              </a:rPr>
              <a:t>50%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2886699-7CFC-9977-18A3-C4D20C1DD3BF}"/>
              </a:ext>
            </a:extLst>
          </p:cNvPr>
          <p:cNvSpPr txBox="1"/>
          <p:nvPr/>
        </p:nvSpPr>
        <p:spPr>
          <a:xfrm>
            <a:off x="9152386" y="4558867"/>
            <a:ext cx="29537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4EBEA4"/>
                </a:solidFill>
                <a:latin typeface="Helvetica" panose="020B0403020202020204" pitchFamily="34" charset="0"/>
              </a:rPr>
              <a:t>46%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B793250-BB73-2771-E325-D5A17EA5C1DE}"/>
              </a:ext>
            </a:extLst>
          </p:cNvPr>
          <p:cNvSpPr txBox="1"/>
          <p:nvPr/>
        </p:nvSpPr>
        <p:spPr>
          <a:xfrm>
            <a:off x="9183756" y="5654912"/>
            <a:ext cx="2942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4EBEA4"/>
                </a:solidFill>
                <a:latin typeface="Helvetica" panose="020B0403020202020204" pitchFamily="34" charset="0"/>
              </a:rPr>
              <a:t>31%</a:t>
            </a:r>
          </a:p>
        </p:txBody>
      </p:sp>
      <p:pic>
        <p:nvPicPr>
          <p:cNvPr id="83" name="Picture 82" descr="Comscore is a trusted currency for planning, transacting, and evaluating  media across platforms.">
            <a:extLst>
              <a:ext uri="{FF2B5EF4-FFF2-40B4-BE49-F238E27FC236}">
                <a16:creationId xmlns:a16="http://schemas.microsoft.com/office/drawing/2014/main" id="{55273390-2EA5-AEC1-7A8F-82A08558B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458" y="3041039"/>
            <a:ext cx="1744370" cy="40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VideoAmp">
            <a:extLst>
              <a:ext uri="{FF2B5EF4-FFF2-40B4-BE49-F238E27FC236}">
                <a16:creationId xmlns:a16="http://schemas.microsoft.com/office/drawing/2014/main" id="{6929317B-F1DA-D0D3-375E-347394747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6" t="24781" r="13326" b="25031"/>
          <a:stretch/>
        </p:blipFill>
        <p:spPr bwMode="auto">
          <a:xfrm>
            <a:off x="10020061" y="5138363"/>
            <a:ext cx="1228910" cy="48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Beyond Ad Verification | Moat by Oracle Data Cloud">
            <a:extLst>
              <a:ext uri="{FF2B5EF4-FFF2-40B4-BE49-F238E27FC236}">
                <a16:creationId xmlns:a16="http://schemas.microsoft.com/office/drawing/2014/main" id="{6E087001-7B56-178C-A5CC-D31874BBF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154" y="4159731"/>
            <a:ext cx="1022977" cy="38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00F1AEBA-1D56-C791-D37F-F91995508ABD}"/>
              </a:ext>
            </a:extLst>
          </p:cNvPr>
          <p:cNvSpPr/>
          <p:nvPr/>
        </p:nvSpPr>
        <p:spPr>
          <a:xfrm>
            <a:off x="76010" y="2219593"/>
            <a:ext cx="2980749" cy="568831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1F1A62"/>
              </a:solidFill>
              <a:latin typeface="Calibri" panose="020F050202020403020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44633B9-5DB3-B887-BB7B-6C0BB550913C}"/>
              </a:ext>
            </a:extLst>
          </p:cNvPr>
          <p:cNvSpPr txBox="1"/>
          <p:nvPr/>
        </p:nvSpPr>
        <p:spPr>
          <a:xfrm>
            <a:off x="531820" y="2204123"/>
            <a:ext cx="2069128" cy="59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Brand Marketers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7BA2224-EED6-9CA2-FAAA-13EFC3EEBBC1}"/>
              </a:ext>
            </a:extLst>
          </p:cNvPr>
          <p:cNvSpPr/>
          <p:nvPr/>
        </p:nvSpPr>
        <p:spPr>
          <a:xfrm>
            <a:off x="76010" y="2858920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BFF2"/>
              </a:solidFill>
              <a:latin typeface="Calibri" panose="020F0502020204030204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EF86896-2738-D8ED-275D-AFB4B8BC90D2}"/>
              </a:ext>
            </a:extLst>
          </p:cNvPr>
          <p:cNvSpPr/>
          <p:nvPr/>
        </p:nvSpPr>
        <p:spPr>
          <a:xfrm>
            <a:off x="76010" y="3945717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3DF6A41-3784-8E3E-4ED2-5EC45C74B9D3}"/>
              </a:ext>
            </a:extLst>
          </p:cNvPr>
          <p:cNvSpPr/>
          <p:nvPr/>
        </p:nvSpPr>
        <p:spPr>
          <a:xfrm>
            <a:off x="76010" y="5044585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E935370-0171-DCA3-C3BE-47884048799B}"/>
              </a:ext>
            </a:extLst>
          </p:cNvPr>
          <p:cNvSpPr txBox="1"/>
          <p:nvPr/>
        </p:nvSpPr>
        <p:spPr>
          <a:xfrm>
            <a:off x="57101" y="4558867"/>
            <a:ext cx="30185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BFF2"/>
                </a:solidFill>
                <a:latin typeface="Helvetica" panose="020B0403020202020204" pitchFamily="34" charset="0"/>
              </a:rPr>
              <a:t>45%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6716B0-FEE8-51D6-5BFF-230DABA57AFF}"/>
              </a:ext>
            </a:extLst>
          </p:cNvPr>
          <p:cNvSpPr txBox="1"/>
          <p:nvPr/>
        </p:nvSpPr>
        <p:spPr>
          <a:xfrm>
            <a:off x="127941" y="5654912"/>
            <a:ext cx="28768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BFF2"/>
                </a:solidFill>
                <a:latin typeface="Helvetica" panose="020B0403020202020204" pitchFamily="34" charset="0"/>
              </a:rPr>
              <a:t>31%</a:t>
            </a:r>
          </a:p>
        </p:txBody>
      </p:sp>
      <p:pic>
        <p:nvPicPr>
          <p:cNvPr id="93" name="Picture 2" descr="Comscore is a trusted currency for planning, transacting, and evaluating  media across platforms.">
            <a:extLst>
              <a:ext uri="{FF2B5EF4-FFF2-40B4-BE49-F238E27FC236}">
                <a16:creationId xmlns:a16="http://schemas.microsoft.com/office/drawing/2014/main" id="{71DA2D48-C36A-7CC7-4595-31F68E784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72" y="3041039"/>
            <a:ext cx="1744370" cy="40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 descr="VideoAmp">
            <a:extLst>
              <a:ext uri="{FF2B5EF4-FFF2-40B4-BE49-F238E27FC236}">
                <a16:creationId xmlns:a16="http://schemas.microsoft.com/office/drawing/2014/main" id="{1612CD91-DC8C-2442-8904-13A02A184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6" t="24781" r="13326" b="25031"/>
          <a:stretch/>
        </p:blipFill>
        <p:spPr bwMode="auto">
          <a:xfrm>
            <a:off x="951929" y="4059156"/>
            <a:ext cx="1228910" cy="48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Beyond Ad Verification | Moat by Oracle Data Cloud">
            <a:extLst>
              <a:ext uri="{FF2B5EF4-FFF2-40B4-BE49-F238E27FC236}">
                <a16:creationId xmlns:a16="http://schemas.microsoft.com/office/drawing/2014/main" id="{EE45E1A8-CB0A-9326-8DE8-F87048EB7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96" y="5238938"/>
            <a:ext cx="1022977" cy="38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9AF392F2-9ACB-B08D-6D4D-8A58E8857E28}"/>
              </a:ext>
            </a:extLst>
          </p:cNvPr>
          <p:cNvSpPr txBox="1"/>
          <p:nvPr/>
        </p:nvSpPr>
        <p:spPr>
          <a:xfrm>
            <a:off x="76009" y="3417971"/>
            <a:ext cx="29807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BFF2"/>
                </a:solidFill>
                <a:latin typeface="Helvetica" panose="020B0403020202020204" pitchFamily="34" charset="0"/>
              </a:rPr>
              <a:t>47%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E8FC492-C470-66F0-5A2D-730B059A9BB7}"/>
              </a:ext>
            </a:extLst>
          </p:cNvPr>
          <p:cNvCxnSpPr>
            <a:cxnSpLocks/>
          </p:cNvCxnSpPr>
          <p:nvPr/>
        </p:nvCxnSpPr>
        <p:spPr>
          <a:xfrm>
            <a:off x="6126997" y="2202110"/>
            <a:ext cx="0" cy="3912350"/>
          </a:xfrm>
          <a:prstGeom prst="line">
            <a:avLst/>
          </a:prstGeom>
          <a:ln w="762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057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662873-970F-9DA2-0A0F-C091B54BDB40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11E719-1735-D4AE-C592-6712BF893F5B}"/>
              </a:ext>
            </a:extLst>
          </p:cNvPr>
          <p:cNvSpPr txBox="1"/>
          <p:nvPr/>
        </p:nvSpPr>
        <p:spPr>
          <a:xfrm>
            <a:off x="501421" y="6114460"/>
            <a:ext cx="115931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 : VAB / Spectrum Reach / Advertiser Perceptions ‘Audience-Based Buying Survey,’ February 2023, fielded January 11 – 27, 2023 (n=210).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‘Large’ Brand Marketers = business with annual total ad spend of $5MM+, ‘Small’ Brand Marketers = business with annual total ad spend of $10K - $5MM, ‘Large Business’ Agency Pros = client with annual total ad spend of $5MM+, ‘Small Business’ Agency Pros = client with annual total ad spend of $10K - $5MM.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Q235. How are you measuring success for [your/ your main client’s] audience-based buying TV campaigns? Base = Audience-Based Buying is a Key Part/Small Part/Testing Phase.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C62C29-38BF-8E59-7CAD-B72D3FD9E341}"/>
              </a:ext>
            </a:extLst>
          </p:cNvPr>
          <p:cNvSpPr txBox="1"/>
          <p:nvPr/>
        </p:nvSpPr>
        <p:spPr>
          <a:xfrm>
            <a:off x="0" y="1692306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are you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measuring success for your audience-based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buying TV campaigns?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Top 3 ranked among respondents using ABB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ECE947D-43F6-CA0E-E2EE-B0974A76B8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E1A2DE2E-E8CF-C43B-87A1-B6F6A920AF40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66EE8B7-2D5D-2F00-5900-F4EA9457BC03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51" name="Picture 4" descr="Creative Portal - Spectrum Reach Advertising">
            <a:extLst>
              <a:ext uri="{FF2B5EF4-FFF2-40B4-BE49-F238E27FC236}">
                <a16:creationId xmlns:a16="http://schemas.microsoft.com/office/drawing/2014/main" id="{27EE4BA2-2E26-6D45-7063-88064021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5FC9F-B704-513B-7CC7-E67EF7274B23}"/>
              </a:ext>
            </a:extLst>
          </p:cNvPr>
          <p:cNvSpPr txBox="1"/>
          <p:nvPr/>
        </p:nvSpPr>
        <p:spPr>
          <a:xfrm>
            <a:off x="157752" y="379390"/>
            <a:ext cx="118638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F1A62"/>
                </a:solidFill>
                <a:latin typeface="Helvetica" pitchFamily="2" charset="0"/>
              </a:rPr>
              <a:t>All four segments focus on a mix of upper and lower funnel metrics to measure the success of their audience-based TV campaigns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748B08-0675-86F6-12B1-D9B6DE04BC20}"/>
              </a:ext>
            </a:extLst>
          </p:cNvPr>
          <p:cNvSpPr/>
          <p:nvPr/>
        </p:nvSpPr>
        <p:spPr>
          <a:xfrm>
            <a:off x="77774" y="2251698"/>
            <a:ext cx="2980749" cy="568831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1F1A62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929D2EF-CF00-F285-5D68-792212B38E0A}"/>
              </a:ext>
            </a:extLst>
          </p:cNvPr>
          <p:cNvSpPr/>
          <p:nvPr/>
        </p:nvSpPr>
        <p:spPr>
          <a:xfrm>
            <a:off x="77774" y="2854202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BFF2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36CD92-07DA-9851-55BB-387B8EE4BB6F}"/>
              </a:ext>
            </a:extLst>
          </p:cNvPr>
          <p:cNvSpPr/>
          <p:nvPr/>
        </p:nvSpPr>
        <p:spPr>
          <a:xfrm>
            <a:off x="77774" y="3948734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F07FC7-8182-7811-34C1-D6C97AD77305}"/>
              </a:ext>
            </a:extLst>
          </p:cNvPr>
          <p:cNvSpPr/>
          <p:nvPr/>
        </p:nvSpPr>
        <p:spPr>
          <a:xfrm>
            <a:off x="77774" y="5044585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2E72B7-D0B7-FAF9-5353-FE8836B7372A}"/>
              </a:ext>
            </a:extLst>
          </p:cNvPr>
          <p:cNvSpPr txBox="1"/>
          <p:nvPr/>
        </p:nvSpPr>
        <p:spPr>
          <a:xfrm>
            <a:off x="32898" y="4155583"/>
            <a:ext cx="3018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i="0" u="none" strike="noStrike">
                <a:solidFill>
                  <a:srgbClr val="00BFF2"/>
                </a:solidFill>
                <a:effectLst/>
                <a:latin typeface="Helvetica" panose="020B0604020202020204" pitchFamily="34" charset="0"/>
              </a:defRPr>
            </a:lvl1pPr>
          </a:lstStyle>
          <a:p>
            <a:r>
              <a:rPr lang="en-US" sz="1400" dirty="0"/>
              <a:t>#2 - Sales Attribution </a:t>
            </a:r>
          </a:p>
          <a:p>
            <a:r>
              <a:rPr lang="en-US" sz="1400" b="0" dirty="0">
                <a:solidFill>
                  <a:srgbClr val="1F1A62"/>
                </a:solidFill>
              </a:rPr>
              <a:t>48%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FE573F-5E43-8863-1323-345C868CECAC}"/>
              </a:ext>
            </a:extLst>
          </p:cNvPr>
          <p:cNvSpPr txBox="1"/>
          <p:nvPr/>
        </p:nvSpPr>
        <p:spPr>
          <a:xfrm>
            <a:off x="103738" y="5243075"/>
            <a:ext cx="2876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i="0" u="none" strike="noStrike">
                <a:solidFill>
                  <a:srgbClr val="00BFF2"/>
                </a:solidFill>
                <a:effectLst/>
                <a:latin typeface="Helvetica" panose="020B0604020202020204" pitchFamily="34" charset="0"/>
              </a:defRPr>
            </a:lvl1pPr>
          </a:lstStyle>
          <a:p>
            <a:r>
              <a:rPr lang="en-US" sz="1400" dirty="0"/>
              <a:t>#3 - Conversions</a:t>
            </a:r>
          </a:p>
          <a:p>
            <a:r>
              <a:rPr lang="en-US" sz="1400" b="0" dirty="0">
                <a:solidFill>
                  <a:srgbClr val="1F1A62"/>
                </a:solidFill>
              </a:rPr>
              <a:t>48%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FE4786-3B6B-1B78-09C7-641D3E12D5CA}"/>
              </a:ext>
            </a:extLst>
          </p:cNvPr>
          <p:cNvSpPr/>
          <p:nvPr/>
        </p:nvSpPr>
        <p:spPr>
          <a:xfrm>
            <a:off x="3096342" y="2251698"/>
            <a:ext cx="2980749" cy="5688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E6C386D-676C-54F3-9BE5-B91C01E2F0BA}"/>
              </a:ext>
            </a:extLst>
          </p:cNvPr>
          <p:cNvSpPr/>
          <p:nvPr/>
        </p:nvSpPr>
        <p:spPr>
          <a:xfrm>
            <a:off x="3096342" y="2854202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B9E79FC-B915-7B19-ED42-16ADF001209E}"/>
              </a:ext>
            </a:extLst>
          </p:cNvPr>
          <p:cNvSpPr/>
          <p:nvPr/>
        </p:nvSpPr>
        <p:spPr>
          <a:xfrm>
            <a:off x="3096342" y="3948734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7FA7053-6C28-CDF7-420D-974E695CA069}"/>
              </a:ext>
            </a:extLst>
          </p:cNvPr>
          <p:cNvSpPr/>
          <p:nvPr/>
        </p:nvSpPr>
        <p:spPr>
          <a:xfrm>
            <a:off x="3096342" y="5044585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7C59B5-CCB4-56A2-0968-D378731838F8}"/>
              </a:ext>
            </a:extLst>
          </p:cNvPr>
          <p:cNvSpPr txBox="1"/>
          <p:nvPr/>
        </p:nvSpPr>
        <p:spPr>
          <a:xfrm>
            <a:off x="3089347" y="3054528"/>
            <a:ext cx="2980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none" strike="noStrike" dirty="0">
                <a:solidFill>
                  <a:srgbClr val="7030A0"/>
                </a:solidFill>
                <a:effectLst/>
                <a:latin typeface="Helvetica" panose="020B0604020202020204" pitchFamily="34" charset="0"/>
              </a:rPr>
              <a:t>#1 - Brand Awareness</a:t>
            </a:r>
            <a:r>
              <a:rPr lang="en-US" sz="1050" b="1" dirty="0">
                <a:solidFill>
                  <a:srgbClr val="7030A0"/>
                </a:solidFill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1A62"/>
                </a:solidFill>
                <a:latin typeface="Helvetica" panose="020B0403020202020204" pitchFamily="34" charset="0"/>
              </a:rPr>
              <a:t>43%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A2CD296-55EC-2595-32B4-9FED081A00EB}"/>
              </a:ext>
            </a:extLst>
          </p:cNvPr>
          <p:cNvSpPr txBox="1"/>
          <p:nvPr/>
        </p:nvSpPr>
        <p:spPr>
          <a:xfrm>
            <a:off x="3085142" y="4155583"/>
            <a:ext cx="3005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none" strike="noStrike" dirty="0">
                <a:solidFill>
                  <a:srgbClr val="7030A0"/>
                </a:solidFill>
                <a:effectLst/>
                <a:latin typeface="Helvetica" panose="020B0604020202020204" pitchFamily="34" charset="0"/>
              </a:rPr>
              <a:t>#2 - Reach &amp; Frequency Goals</a:t>
            </a:r>
            <a:endParaRPr lang="en-US" sz="1050" b="1" dirty="0">
              <a:solidFill>
                <a:srgbClr val="7030A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1A62"/>
                </a:solidFill>
                <a:latin typeface="Helvetica" panose="020B0403020202020204" pitchFamily="34" charset="0"/>
              </a:rPr>
              <a:t>40%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2FB054A-CCBE-B112-75A6-8DDCFACC4DC4}"/>
              </a:ext>
            </a:extLst>
          </p:cNvPr>
          <p:cNvSpPr txBox="1"/>
          <p:nvPr/>
        </p:nvSpPr>
        <p:spPr>
          <a:xfrm>
            <a:off x="3225625" y="5243075"/>
            <a:ext cx="2708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none" strike="noStrike" dirty="0">
                <a:solidFill>
                  <a:srgbClr val="7030A0"/>
                </a:solidFill>
                <a:effectLst/>
                <a:latin typeface="Helvetica" panose="020B0604020202020204" pitchFamily="34" charset="0"/>
              </a:rPr>
              <a:t>#3 - Sales Attribution</a:t>
            </a:r>
            <a:r>
              <a:rPr lang="en-US" sz="1050" b="1" dirty="0">
                <a:solidFill>
                  <a:srgbClr val="7030A0"/>
                </a:solidFill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1A62"/>
                </a:solidFill>
                <a:latin typeface="Helvetica" panose="020B0403020202020204" pitchFamily="34" charset="0"/>
              </a:rPr>
              <a:t>37%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2BF9B8-6FCF-568C-58B7-616DED5B7965}"/>
              </a:ext>
            </a:extLst>
          </p:cNvPr>
          <p:cNvSpPr/>
          <p:nvPr/>
        </p:nvSpPr>
        <p:spPr>
          <a:xfrm>
            <a:off x="6114910" y="2251698"/>
            <a:ext cx="2980749" cy="568831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4BDA5E1-DB52-A865-5423-7DB25769AC0A}"/>
              </a:ext>
            </a:extLst>
          </p:cNvPr>
          <p:cNvSpPr/>
          <p:nvPr/>
        </p:nvSpPr>
        <p:spPr>
          <a:xfrm>
            <a:off x="6114910" y="2854202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8372726-A582-AD81-413B-0731C8630649}"/>
              </a:ext>
            </a:extLst>
          </p:cNvPr>
          <p:cNvSpPr/>
          <p:nvPr/>
        </p:nvSpPr>
        <p:spPr>
          <a:xfrm>
            <a:off x="6114910" y="3948734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46D8686-CF65-7119-593E-24251D21AA6F}"/>
              </a:ext>
            </a:extLst>
          </p:cNvPr>
          <p:cNvSpPr/>
          <p:nvPr/>
        </p:nvSpPr>
        <p:spPr>
          <a:xfrm>
            <a:off x="6114910" y="5040913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96D1256-B739-38C4-5203-B239898FBA32}"/>
              </a:ext>
            </a:extLst>
          </p:cNvPr>
          <p:cNvSpPr txBox="1"/>
          <p:nvPr/>
        </p:nvSpPr>
        <p:spPr>
          <a:xfrm>
            <a:off x="6162944" y="3054528"/>
            <a:ext cx="29086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none" strike="noStrike" dirty="0">
                <a:solidFill>
                  <a:srgbClr val="ED3C8D"/>
                </a:solidFill>
                <a:effectLst/>
                <a:latin typeface="Helvetica" panose="020B0604020202020204" pitchFamily="34" charset="0"/>
              </a:rPr>
              <a:t>#1 - Sales Attribution</a:t>
            </a:r>
            <a:endParaRPr lang="en-US" sz="1050" b="1" dirty="0">
              <a:solidFill>
                <a:srgbClr val="ED3C8D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1A62"/>
                </a:solidFill>
                <a:latin typeface="Helvetica" panose="020B0403020202020204" pitchFamily="34" charset="0"/>
              </a:rPr>
              <a:t>48%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D786329-D2A2-41BC-81E3-D79A463869CB}"/>
              </a:ext>
            </a:extLst>
          </p:cNvPr>
          <p:cNvSpPr txBox="1"/>
          <p:nvPr/>
        </p:nvSpPr>
        <p:spPr>
          <a:xfrm>
            <a:off x="6230514" y="4155583"/>
            <a:ext cx="2773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none" strike="noStrike" dirty="0">
                <a:solidFill>
                  <a:srgbClr val="ED3C8D"/>
                </a:solidFill>
                <a:effectLst/>
                <a:latin typeface="Helvetica" panose="020B0604020202020204" pitchFamily="34" charset="0"/>
              </a:rPr>
              <a:t>#2 - Brand Awareness</a:t>
            </a:r>
            <a:endParaRPr lang="en-US" sz="1050" b="1" dirty="0">
              <a:solidFill>
                <a:srgbClr val="ED3C8D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1A62"/>
                </a:solidFill>
                <a:latin typeface="Helvetica" panose="020B0403020202020204" pitchFamily="34" charset="0"/>
              </a:rPr>
              <a:t>46%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9BDAD47-C7FE-EC9F-6CE1-DC71CE5D929A}"/>
              </a:ext>
            </a:extLst>
          </p:cNvPr>
          <p:cNvSpPr txBox="1"/>
          <p:nvPr/>
        </p:nvSpPr>
        <p:spPr>
          <a:xfrm>
            <a:off x="6140872" y="5243075"/>
            <a:ext cx="29527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none" strike="noStrike" dirty="0">
                <a:solidFill>
                  <a:srgbClr val="ED3C8D"/>
                </a:solidFill>
                <a:effectLst/>
                <a:latin typeface="Helvetica" panose="020B0604020202020204" pitchFamily="34" charset="0"/>
              </a:rPr>
              <a:t>#3 - Impressions Delivery</a:t>
            </a:r>
            <a:endParaRPr lang="en-US" sz="1050" b="1" dirty="0">
              <a:solidFill>
                <a:srgbClr val="ED3C8D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1A62"/>
                </a:solidFill>
                <a:latin typeface="Helvetica" panose="020B0403020202020204" pitchFamily="34" charset="0"/>
              </a:rPr>
              <a:t>43%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14262BC-9358-7DCF-92B9-8F6272AABB17}"/>
              </a:ext>
            </a:extLst>
          </p:cNvPr>
          <p:cNvSpPr/>
          <p:nvPr/>
        </p:nvSpPr>
        <p:spPr>
          <a:xfrm>
            <a:off x="9133477" y="2251698"/>
            <a:ext cx="2980749" cy="568831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FA90E7E-9242-7968-B3A5-D7AA158EB256}"/>
              </a:ext>
            </a:extLst>
          </p:cNvPr>
          <p:cNvSpPr/>
          <p:nvPr/>
        </p:nvSpPr>
        <p:spPr>
          <a:xfrm>
            <a:off x="9133477" y="2854202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7106D61-6C6E-A26F-F01C-CE1F5BDA312F}"/>
              </a:ext>
            </a:extLst>
          </p:cNvPr>
          <p:cNvSpPr/>
          <p:nvPr/>
        </p:nvSpPr>
        <p:spPr>
          <a:xfrm>
            <a:off x="9133477" y="3948734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F290396-DDD0-9646-C61C-48EAD4B0C1F7}"/>
              </a:ext>
            </a:extLst>
          </p:cNvPr>
          <p:cNvSpPr/>
          <p:nvPr/>
        </p:nvSpPr>
        <p:spPr>
          <a:xfrm>
            <a:off x="9133477" y="5044585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296028D-0B3C-F784-A789-51D581C58253}"/>
              </a:ext>
            </a:extLst>
          </p:cNvPr>
          <p:cNvSpPr txBox="1"/>
          <p:nvPr/>
        </p:nvSpPr>
        <p:spPr>
          <a:xfrm>
            <a:off x="9131712" y="3054528"/>
            <a:ext cx="2982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none" strike="noStrike" dirty="0">
                <a:solidFill>
                  <a:srgbClr val="4EBEA4"/>
                </a:solidFill>
                <a:effectLst/>
                <a:latin typeface="Helvetica" panose="020B0604020202020204" pitchFamily="34" charset="0"/>
              </a:rPr>
              <a:t>#1 - Impressions Delivery</a:t>
            </a:r>
            <a:r>
              <a:rPr lang="en-US" sz="1050" b="1" dirty="0">
                <a:solidFill>
                  <a:srgbClr val="4EBEA4"/>
                </a:solidFill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1A62"/>
                </a:solidFill>
                <a:latin typeface="Helvetica" panose="020B0403020202020204" pitchFamily="34" charset="0"/>
              </a:rPr>
              <a:t>53%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36B7C28-15D7-6A74-2D96-ADFE791FACF0}"/>
              </a:ext>
            </a:extLst>
          </p:cNvPr>
          <p:cNvSpPr txBox="1"/>
          <p:nvPr/>
        </p:nvSpPr>
        <p:spPr>
          <a:xfrm>
            <a:off x="9236217" y="4155583"/>
            <a:ext cx="2773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none" strike="noStrike" dirty="0">
                <a:solidFill>
                  <a:srgbClr val="4EBEA4"/>
                </a:solidFill>
                <a:effectLst/>
                <a:latin typeface="Helvetica" panose="020B0604020202020204" pitchFamily="34" charset="0"/>
              </a:rPr>
              <a:t>#2 - Brand Awareness</a:t>
            </a:r>
            <a:endParaRPr lang="en-US" sz="1050" b="1" dirty="0">
              <a:solidFill>
                <a:srgbClr val="4EBEA4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1A62"/>
                </a:solidFill>
                <a:latin typeface="Helvetica" panose="020B0403020202020204" pitchFamily="34" charset="0"/>
              </a:rPr>
              <a:t>50%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C7340F5-26E7-673F-4A49-EBA054FAA264}"/>
              </a:ext>
            </a:extLst>
          </p:cNvPr>
          <p:cNvSpPr txBox="1"/>
          <p:nvPr/>
        </p:nvSpPr>
        <p:spPr>
          <a:xfrm>
            <a:off x="9200734" y="5243075"/>
            <a:ext cx="28444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none" strike="noStrike" dirty="0">
                <a:solidFill>
                  <a:srgbClr val="4EBEA4"/>
                </a:solidFill>
                <a:effectLst/>
                <a:latin typeface="Helvetica" panose="020B0604020202020204" pitchFamily="34" charset="0"/>
              </a:rPr>
              <a:t>#3 - Conversions</a:t>
            </a:r>
            <a:endParaRPr lang="en-US" sz="1050" b="1" dirty="0">
              <a:solidFill>
                <a:srgbClr val="4EBEA4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1A62"/>
                </a:solidFill>
                <a:latin typeface="Helvetica" panose="020B0403020202020204" pitchFamily="34" charset="0"/>
              </a:rPr>
              <a:t>50%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497792D-ECC5-004B-02AF-B7E952DD3D02}"/>
              </a:ext>
            </a:extLst>
          </p:cNvPr>
          <p:cNvSpPr txBox="1"/>
          <p:nvPr/>
        </p:nvSpPr>
        <p:spPr>
          <a:xfrm>
            <a:off x="84242" y="3054528"/>
            <a:ext cx="2980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none" strike="noStrike" dirty="0">
                <a:solidFill>
                  <a:srgbClr val="00BFF2"/>
                </a:solidFill>
                <a:effectLst/>
                <a:latin typeface="Helvetica" panose="020B0604020202020204" pitchFamily="34" charset="0"/>
              </a:rPr>
              <a:t>#1 - Brand Awareness</a:t>
            </a:r>
            <a:r>
              <a:rPr lang="en-US" sz="1050" b="1" dirty="0">
                <a:solidFill>
                  <a:srgbClr val="00BFF2"/>
                </a:solidFill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1A62"/>
                </a:solidFill>
                <a:latin typeface="Helvetica" panose="020B0403020202020204" pitchFamily="34" charset="0"/>
              </a:rPr>
              <a:t>65%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F09476E-20AF-2DE2-23AB-243D2B29A3B0}"/>
              </a:ext>
            </a:extLst>
          </p:cNvPr>
          <p:cNvSpPr txBox="1"/>
          <p:nvPr/>
        </p:nvSpPr>
        <p:spPr>
          <a:xfrm>
            <a:off x="3569884" y="2238848"/>
            <a:ext cx="2069128" cy="59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‘Small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Brand Marketers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1D9E56F-0A47-2764-A7C7-3583D82E513D}"/>
              </a:ext>
            </a:extLst>
          </p:cNvPr>
          <p:cNvSpPr txBox="1"/>
          <p:nvPr/>
        </p:nvSpPr>
        <p:spPr>
          <a:xfrm>
            <a:off x="6112204" y="2246346"/>
            <a:ext cx="2973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Agency Professionals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B7FE47E-0F9D-4BF6-721A-F856711F3F47}"/>
              </a:ext>
            </a:extLst>
          </p:cNvPr>
          <p:cNvSpPr txBox="1"/>
          <p:nvPr/>
        </p:nvSpPr>
        <p:spPr>
          <a:xfrm>
            <a:off x="9130773" y="2246346"/>
            <a:ext cx="2976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‘Small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Agency Professionals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274046D-3A44-26CC-8E1A-B79B7166A5B0}"/>
              </a:ext>
            </a:extLst>
          </p:cNvPr>
          <p:cNvSpPr txBox="1"/>
          <p:nvPr/>
        </p:nvSpPr>
        <p:spPr>
          <a:xfrm>
            <a:off x="531820" y="2238848"/>
            <a:ext cx="2069128" cy="59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Brand Marketers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05C767A-B344-9F4F-3BB2-73AB51DA9440}"/>
              </a:ext>
            </a:extLst>
          </p:cNvPr>
          <p:cNvCxnSpPr>
            <a:cxnSpLocks/>
          </p:cNvCxnSpPr>
          <p:nvPr/>
        </p:nvCxnSpPr>
        <p:spPr>
          <a:xfrm>
            <a:off x="6094647" y="2251698"/>
            <a:ext cx="0" cy="3862762"/>
          </a:xfrm>
          <a:prstGeom prst="line">
            <a:avLst/>
          </a:prstGeom>
          <a:ln w="762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BDA5726-6E9A-2FF8-8BBA-4130BE0F8CA1}"/>
              </a:ext>
            </a:extLst>
          </p:cNvPr>
          <p:cNvSpPr/>
          <p:nvPr/>
        </p:nvSpPr>
        <p:spPr>
          <a:xfrm>
            <a:off x="2209800" y="3767556"/>
            <a:ext cx="848604" cy="133544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Helvetica" panose="020B0500000000000000" pitchFamily="34" charset="0"/>
              </a:rPr>
              <a:t>Awareness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E20EB18-2A45-7933-A17C-180EC6D97B4F}"/>
              </a:ext>
            </a:extLst>
          </p:cNvPr>
          <p:cNvSpPr/>
          <p:nvPr/>
        </p:nvSpPr>
        <p:spPr>
          <a:xfrm>
            <a:off x="5208225" y="3754046"/>
            <a:ext cx="848604" cy="133544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Helvetica" panose="020B0500000000000000" pitchFamily="34" charset="0"/>
              </a:rPr>
              <a:t>Awareness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E1625B4-EAB5-F69C-D6AC-A9CB766D5801}"/>
              </a:ext>
            </a:extLst>
          </p:cNvPr>
          <p:cNvSpPr/>
          <p:nvPr/>
        </p:nvSpPr>
        <p:spPr>
          <a:xfrm>
            <a:off x="5188532" y="4850503"/>
            <a:ext cx="848604" cy="133544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Helvetica" panose="020B0500000000000000" pitchFamily="34" charset="0"/>
              </a:rPr>
              <a:t>Awareness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A3858F0-7D1D-4178-006D-85520BC35025}"/>
              </a:ext>
            </a:extLst>
          </p:cNvPr>
          <p:cNvSpPr/>
          <p:nvPr/>
        </p:nvSpPr>
        <p:spPr>
          <a:xfrm>
            <a:off x="8237219" y="4861723"/>
            <a:ext cx="848604" cy="133544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Helvetica" panose="020B0500000000000000" pitchFamily="34" charset="0"/>
              </a:rPr>
              <a:t>Awareness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42EB422-2224-D817-CCA2-D0F3AED2D9B0}"/>
              </a:ext>
            </a:extLst>
          </p:cNvPr>
          <p:cNvSpPr/>
          <p:nvPr/>
        </p:nvSpPr>
        <p:spPr>
          <a:xfrm>
            <a:off x="8237219" y="5939110"/>
            <a:ext cx="848604" cy="133544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Helvetica" panose="020B0500000000000000" pitchFamily="34" charset="0"/>
              </a:rPr>
              <a:t>Awareness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771E877-51B1-9BD3-64D3-BC3BC3D849FC}"/>
              </a:ext>
            </a:extLst>
          </p:cNvPr>
          <p:cNvSpPr/>
          <p:nvPr/>
        </p:nvSpPr>
        <p:spPr>
          <a:xfrm>
            <a:off x="11259155" y="3767556"/>
            <a:ext cx="848604" cy="133544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Helvetica" panose="020B0500000000000000" pitchFamily="34" charset="0"/>
              </a:rPr>
              <a:t>Awareness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4988D08-E4BA-6102-60F3-F6EFE0148CE3}"/>
              </a:ext>
            </a:extLst>
          </p:cNvPr>
          <p:cNvSpPr/>
          <p:nvPr/>
        </p:nvSpPr>
        <p:spPr>
          <a:xfrm>
            <a:off x="11246015" y="4842424"/>
            <a:ext cx="848604" cy="133544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Helvetica" panose="020B0500000000000000" pitchFamily="34" charset="0"/>
              </a:rPr>
              <a:t>Awareness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D394513-CB7A-6457-9B7F-7DE0128C4960}"/>
              </a:ext>
            </a:extLst>
          </p:cNvPr>
          <p:cNvSpPr/>
          <p:nvPr/>
        </p:nvSpPr>
        <p:spPr>
          <a:xfrm>
            <a:off x="2198720" y="4842424"/>
            <a:ext cx="848604" cy="133544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Helvetica" panose="020B0500000000000000" pitchFamily="34" charset="0"/>
              </a:rPr>
              <a:t>Sales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297B438-606C-B84E-FD45-DFFA24C684F5}"/>
              </a:ext>
            </a:extLst>
          </p:cNvPr>
          <p:cNvSpPr/>
          <p:nvPr/>
        </p:nvSpPr>
        <p:spPr>
          <a:xfrm>
            <a:off x="2198720" y="5967634"/>
            <a:ext cx="848604" cy="133544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Helvetica" panose="020B0500000000000000" pitchFamily="34" charset="0"/>
              </a:rPr>
              <a:t>Sales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AAA92EF-BB27-27F1-C9A2-C24F9A41761E}"/>
              </a:ext>
            </a:extLst>
          </p:cNvPr>
          <p:cNvSpPr/>
          <p:nvPr/>
        </p:nvSpPr>
        <p:spPr>
          <a:xfrm>
            <a:off x="5188532" y="5957991"/>
            <a:ext cx="848604" cy="133544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Helvetica" panose="020B0500000000000000" pitchFamily="34" charset="0"/>
              </a:rPr>
              <a:t>Sales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9DD9EAE-A60D-87FF-CC6A-F0FFFE11A7BA}"/>
              </a:ext>
            </a:extLst>
          </p:cNvPr>
          <p:cNvSpPr/>
          <p:nvPr/>
        </p:nvSpPr>
        <p:spPr>
          <a:xfrm>
            <a:off x="8256901" y="3763571"/>
            <a:ext cx="848604" cy="133544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Helvetica" panose="020B0500000000000000" pitchFamily="34" charset="0"/>
              </a:rPr>
              <a:t>Sales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6566B1E-BA2E-521D-A87B-068D2A8F4C65}"/>
              </a:ext>
            </a:extLst>
          </p:cNvPr>
          <p:cNvSpPr/>
          <p:nvPr/>
        </p:nvSpPr>
        <p:spPr>
          <a:xfrm>
            <a:off x="11265622" y="5967634"/>
            <a:ext cx="848604" cy="133544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latin typeface="Helvetica" panose="020B0500000000000000" pitchFamily="34" charset="0"/>
              </a:rPr>
              <a:t>Sales</a:t>
            </a:r>
          </a:p>
        </p:txBody>
      </p:sp>
    </p:spTree>
    <p:extLst>
      <p:ext uri="{BB962C8B-B14F-4D97-AF65-F5344CB8AC3E}">
        <p14:creationId xmlns:p14="http://schemas.microsoft.com/office/powerpoint/2010/main" val="2696287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662873-970F-9DA2-0A0F-C091B54BDB40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11E719-1735-D4AE-C592-6712BF893F5B}"/>
              </a:ext>
            </a:extLst>
          </p:cNvPr>
          <p:cNvSpPr txBox="1"/>
          <p:nvPr/>
        </p:nvSpPr>
        <p:spPr>
          <a:xfrm>
            <a:off x="501421" y="6114460"/>
            <a:ext cx="115511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 : VAB / Spectrum Reach / Advertiser Perceptions ‘Audience-Based Buying Survey,’ February 2023, fielded January 11 – 27, 2023 (n=210).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‘Large’ Brand Marketers = business with annual total ad spend of $5MM+, ‘Small’ Brand Marketers = business with annual total ad spend of $10K - $5MM, ‘Large Business’ Agency Pros = client with annual total ad spend of $5MM+, ‘Small Business’ Agency Pros = client with annual total ad spend of $10K - $5MM. 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Q220. What audience measurement tools/solutions is your [company/main client] leveraging to support your audience-based TV campaigns? Base = ‘Audience-Based Buying is a Key Part/Small Part/Testing Phase.’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C62C29-38BF-8E59-7CAD-B72D3FD9E341}"/>
              </a:ext>
            </a:extLst>
          </p:cNvPr>
          <p:cNvSpPr txBox="1"/>
          <p:nvPr/>
        </p:nvSpPr>
        <p:spPr>
          <a:xfrm>
            <a:off x="0" y="1692306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"/>
                <a:cs typeface="Arial"/>
                <a:sym typeface="Arial"/>
              </a:rPr>
              <a:t>What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"/>
                <a:cs typeface="Arial"/>
                <a:sym typeface="Arial"/>
              </a:rPr>
              <a:t>audience measurement tools / solutions are you leveraging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"/>
                <a:cs typeface="Arial"/>
                <a:sym typeface="Arial"/>
              </a:rPr>
              <a:t> to support your audience-based TV campaigns?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Top 3 ranked among respondents using ABB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ECE947D-43F6-CA0E-E2EE-B0974A76B8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E1A2DE2E-E8CF-C43B-87A1-B6F6A920AF40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66EE8B7-2D5D-2F00-5900-F4EA9457BC03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51" name="Picture 4" descr="Creative Portal - Spectrum Reach Advertising">
            <a:extLst>
              <a:ext uri="{FF2B5EF4-FFF2-40B4-BE49-F238E27FC236}">
                <a16:creationId xmlns:a16="http://schemas.microsoft.com/office/drawing/2014/main" id="{27EE4BA2-2E26-6D45-7063-88064021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E1E5D-BC7C-7FE7-A8D6-D3472B4A095A}"/>
              </a:ext>
            </a:extLst>
          </p:cNvPr>
          <p:cNvSpPr txBox="1"/>
          <p:nvPr/>
        </p:nvSpPr>
        <p:spPr>
          <a:xfrm>
            <a:off x="145897" y="302618"/>
            <a:ext cx="119602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F1A62"/>
                </a:solidFill>
                <a:latin typeface="Helvetica" pitchFamily="2" charset="0"/>
              </a:rPr>
              <a:t>Most segments are utilizing attribution, modeling and verification analytics to achieve greater measurement precision of their ABB TV campaigns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6AD0EE-B554-911C-E3C5-556E09DD67F8}"/>
              </a:ext>
            </a:extLst>
          </p:cNvPr>
          <p:cNvSpPr txBox="1"/>
          <p:nvPr/>
        </p:nvSpPr>
        <p:spPr>
          <a:xfrm>
            <a:off x="180475" y="1183650"/>
            <a:ext cx="1167316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285750" indent="-285750">
              <a:buBlip>
                <a:blip r:embed="rId4"/>
              </a:buBlip>
              <a:defRPr sz="1400">
                <a:solidFill>
                  <a:srgbClr val="1F1A62"/>
                </a:solidFill>
                <a:latin typeface="Helvetica"/>
                <a:cs typeface="Helvetica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1200" dirty="0">
                <a:solidFill>
                  <a:srgbClr val="ED3C8D"/>
                </a:solidFill>
              </a:rPr>
              <a:t>‘Small business’ agency professionals are more likely to leverage data from outside sources</a:t>
            </a:r>
            <a:r>
              <a:rPr lang="en-US" sz="1200" dirty="0"/>
              <a:t>, such as streaming partners and third-party data companies, to aid in their measurement needs</a:t>
            </a:r>
            <a:endParaRPr kumimoji="0" lang="en-US" sz="1200" b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BC5D2F-5840-41F3-BEB8-F6EBA0A6C78D}"/>
              </a:ext>
            </a:extLst>
          </p:cNvPr>
          <p:cNvSpPr/>
          <p:nvPr/>
        </p:nvSpPr>
        <p:spPr>
          <a:xfrm>
            <a:off x="77774" y="2251698"/>
            <a:ext cx="2980749" cy="568831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D64483-901C-53F4-603E-D9BFF9DEE2C4}"/>
              </a:ext>
            </a:extLst>
          </p:cNvPr>
          <p:cNvSpPr/>
          <p:nvPr/>
        </p:nvSpPr>
        <p:spPr>
          <a:xfrm>
            <a:off x="77774" y="2858920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AADC30-5C16-3125-F352-ECCBDA3F34D2}"/>
              </a:ext>
            </a:extLst>
          </p:cNvPr>
          <p:cNvSpPr/>
          <p:nvPr/>
        </p:nvSpPr>
        <p:spPr>
          <a:xfrm>
            <a:off x="77774" y="3951752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76AF7E-2F3C-8EBA-E404-BEE5253C76AD}"/>
              </a:ext>
            </a:extLst>
          </p:cNvPr>
          <p:cNvSpPr/>
          <p:nvPr/>
        </p:nvSpPr>
        <p:spPr>
          <a:xfrm>
            <a:off x="77774" y="5044585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8F9D68-2C98-9BE8-8D59-E2CE657FAD3E}"/>
              </a:ext>
            </a:extLst>
          </p:cNvPr>
          <p:cNvSpPr txBox="1"/>
          <p:nvPr/>
        </p:nvSpPr>
        <p:spPr>
          <a:xfrm>
            <a:off x="66589" y="2982001"/>
            <a:ext cx="2980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Attribution Measurement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54%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875841-BB9A-BF42-CC4A-2CBB5CAC119C}"/>
              </a:ext>
            </a:extLst>
          </p:cNvPr>
          <p:cNvSpPr txBox="1"/>
          <p:nvPr/>
        </p:nvSpPr>
        <p:spPr>
          <a:xfrm>
            <a:off x="298135" y="4094184"/>
            <a:ext cx="25400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#2 - Media Mix Modeling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46%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9E53E2-A8C3-49DA-72BE-3BF2B9EE9197}"/>
              </a:ext>
            </a:extLst>
          </p:cNvPr>
          <p:cNvSpPr txBox="1"/>
          <p:nvPr/>
        </p:nvSpPr>
        <p:spPr>
          <a:xfrm>
            <a:off x="131818" y="5102168"/>
            <a:ext cx="287688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#3 - Verification Analytics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1F1A62"/>
                </a:solidFill>
                <a:latin typeface="Helvetica" panose="020B0403020202020204" pitchFamily="34" charset="0"/>
              </a:rPr>
              <a:t>(e.g., impressions verification, viewability)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44%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0EA42B-E700-91E5-9DD7-21CEF5E750B4}"/>
              </a:ext>
            </a:extLst>
          </p:cNvPr>
          <p:cNvSpPr/>
          <p:nvPr/>
        </p:nvSpPr>
        <p:spPr>
          <a:xfrm>
            <a:off x="3096342" y="2251698"/>
            <a:ext cx="2980749" cy="5688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254A28-D64A-CB5A-5F97-926645720101}"/>
              </a:ext>
            </a:extLst>
          </p:cNvPr>
          <p:cNvSpPr/>
          <p:nvPr/>
        </p:nvSpPr>
        <p:spPr>
          <a:xfrm>
            <a:off x="3096342" y="2858920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5FE247-CB30-D923-5747-37586C50058F}"/>
              </a:ext>
            </a:extLst>
          </p:cNvPr>
          <p:cNvSpPr/>
          <p:nvPr/>
        </p:nvSpPr>
        <p:spPr>
          <a:xfrm>
            <a:off x="3096342" y="3951752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24624D-6999-65A6-D289-AAA86AD3E82F}"/>
              </a:ext>
            </a:extLst>
          </p:cNvPr>
          <p:cNvSpPr/>
          <p:nvPr/>
        </p:nvSpPr>
        <p:spPr>
          <a:xfrm>
            <a:off x="3096342" y="5044585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C8FD1C-C3F2-D375-40D8-3BFAD2410398}"/>
              </a:ext>
            </a:extLst>
          </p:cNvPr>
          <p:cNvSpPr txBox="1"/>
          <p:nvPr/>
        </p:nvSpPr>
        <p:spPr>
          <a:xfrm>
            <a:off x="3086294" y="2982001"/>
            <a:ext cx="2980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Attribution Measurement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47%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6E5FD2-964F-BA0E-3E43-7B1C9EDD35D1}"/>
              </a:ext>
            </a:extLst>
          </p:cNvPr>
          <p:cNvSpPr txBox="1"/>
          <p:nvPr/>
        </p:nvSpPr>
        <p:spPr>
          <a:xfrm>
            <a:off x="3096342" y="4094184"/>
            <a:ext cx="298074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#2 - Verification Analytics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1F1A62"/>
                </a:solidFill>
                <a:latin typeface="Helvetica" panose="020B0403020202020204" pitchFamily="34" charset="0"/>
              </a:rPr>
              <a:t>(e.g., impressions verification, viewability)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1F1A62"/>
                </a:solidFill>
                <a:latin typeface="Helvetica" panose="020B0403020202020204" pitchFamily="34" charset="0"/>
              </a:rPr>
              <a:t>4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0%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71AC48-8952-1409-6678-5E7522E18658}"/>
              </a:ext>
            </a:extLst>
          </p:cNvPr>
          <p:cNvSpPr txBox="1"/>
          <p:nvPr/>
        </p:nvSpPr>
        <p:spPr>
          <a:xfrm>
            <a:off x="3234733" y="5102168"/>
            <a:ext cx="2708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#3 - Media Mix Modeling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37%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BEC6F4-4AD8-FA8D-D05B-55F6C1CF10F1}"/>
              </a:ext>
            </a:extLst>
          </p:cNvPr>
          <p:cNvSpPr/>
          <p:nvPr/>
        </p:nvSpPr>
        <p:spPr>
          <a:xfrm>
            <a:off x="6114910" y="2251698"/>
            <a:ext cx="2980749" cy="568831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000B91-C65D-83A7-FE8C-96050B05A2B2}"/>
              </a:ext>
            </a:extLst>
          </p:cNvPr>
          <p:cNvSpPr/>
          <p:nvPr/>
        </p:nvSpPr>
        <p:spPr>
          <a:xfrm>
            <a:off x="6114910" y="2858920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6C4E88C-3548-D7D4-FF1D-023557E7B60F}"/>
              </a:ext>
            </a:extLst>
          </p:cNvPr>
          <p:cNvSpPr/>
          <p:nvPr/>
        </p:nvSpPr>
        <p:spPr>
          <a:xfrm>
            <a:off x="6114910" y="3951752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6877187-EF95-A816-8322-D24943FD43BD}"/>
              </a:ext>
            </a:extLst>
          </p:cNvPr>
          <p:cNvSpPr/>
          <p:nvPr/>
        </p:nvSpPr>
        <p:spPr>
          <a:xfrm>
            <a:off x="6114910" y="5044585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F9E2058-0CE7-7ECD-0BDD-EB03603471F7}"/>
              </a:ext>
            </a:extLst>
          </p:cNvPr>
          <p:cNvSpPr txBox="1"/>
          <p:nvPr/>
        </p:nvSpPr>
        <p:spPr>
          <a:xfrm>
            <a:off x="6155355" y="2982001"/>
            <a:ext cx="289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Internal Analytics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48%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732E9E-7EF9-A660-8868-BB0C3DAB763F}"/>
              </a:ext>
            </a:extLst>
          </p:cNvPr>
          <p:cNvSpPr txBox="1"/>
          <p:nvPr/>
        </p:nvSpPr>
        <p:spPr>
          <a:xfrm>
            <a:off x="6218532" y="4094184"/>
            <a:ext cx="2773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#2 - Media Mix Modeling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45%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FF8E46-DAFE-BBBD-23A4-E67D2370E005}"/>
              </a:ext>
            </a:extLst>
          </p:cNvPr>
          <p:cNvSpPr txBox="1"/>
          <p:nvPr/>
        </p:nvSpPr>
        <p:spPr>
          <a:xfrm>
            <a:off x="6130565" y="5102168"/>
            <a:ext cx="30010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#3 - Ad Effectiveness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45%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DE57B4B-EFB1-D107-5FB5-E35FCF65F758}"/>
              </a:ext>
            </a:extLst>
          </p:cNvPr>
          <p:cNvSpPr/>
          <p:nvPr/>
        </p:nvSpPr>
        <p:spPr>
          <a:xfrm>
            <a:off x="9133477" y="2251698"/>
            <a:ext cx="2980749" cy="568831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26F0478-6F2D-AFB9-504C-5E44A62D7483}"/>
              </a:ext>
            </a:extLst>
          </p:cNvPr>
          <p:cNvSpPr/>
          <p:nvPr/>
        </p:nvSpPr>
        <p:spPr>
          <a:xfrm>
            <a:off x="9133477" y="2858920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B3102F2-083B-379C-1A3B-BE80B17AEB5D}"/>
              </a:ext>
            </a:extLst>
          </p:cNvPr>
          <p:cNvSpPr/>
          <p:nvPr/>
        </p:nvSpPr>
        <p:spPr>
          <a:xfrm>
            <a:off x="9133477" y="3951752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4E869E6-70B7-4662-0596-988312FD0E30}"/>
              </a:ext>
            </a:extLst>
          </p:cNvPr>
          <p:cNvSpPr/>
          <p:nvPr/>
        </p:nvSpPr>
        <p:spPr>
          <a:xfrm>
            <a:off x="9133477" y="5044585"/>
            <a:ext cx="2980749" cy="104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590CA8C-8911-5603-807F-CB8E628F1F33}"/>
              </a:ext>
            </a:extLst>
          </p:cNvPr>
          <p:cNvSpPr txBox="1"/>
          <p:nvPr/>
        </p:nvSpPr>
        <p:spPr>
          <a:xfrm>
            <a:off x="9063015" y="2982001"/>
            <a:ext cx="30974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Ad-supported streaming providers’ proprietary metrics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and measurement tools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66%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F108FE6-3FF5-46F1-A471-7414993E092B}"/>
              </a:ext>
            </a:extLst>
          </p:cNvPr>
          <p:cNvSpPr txBox="1"/>
          <p:nvPr/>
        </p:nvSpPr>
        <p:spPr>
          <a:xfrm>
            <a:off x="9205744" y="4094184"/>
            <a:ext cx="284680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#2 - Verification Analytics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(e.g., impressions verification, viewability)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56%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6E9F990-7A7E-1461-FCE9-627E3EF50C34}"/>
              </a:ext>
            </a:extLst>
          </p:cNvPr>
          <p:cNvSpPr txBox="1"/>
          <p:nvPr/>
        </p:nvSpPr>
        <p:spPr>
          <a:xfrm>
            <a:off x="9133477" y="5102168"/>
            <a:ext cx="30010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#3 - ‘Alternative’ third-party audience measurement companies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53%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2134CDC-711B-B957-9788-34641EDBC781}"/>
              </a:ext>
            </a:extLst>
          </p:cNvPr>
          <p:cNvSpPr txBox="1"/>
          <p:nvPr/>
        </p:nvSpPr>
        <p:spPr>
          <a:xfrm>
            <a:off x="3569884" y="2250423"/>
            <a:ext cx="2069128" cy="59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‘Small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Brand Marketers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7B39D9F-0B6B-C113-8293-0C2383E65E65}"/>
              </a:ext>
            </a:extLst>
          </p:cNvPr>
          <p:cNvSpPr txBox="1"/>
          <p:nvPr/>
        </p:nvSpPr>
        <p:spPr>
          <a:xfrm>
            <a:off x="6128452" y="2257921"/>
            <a:ext cx="30010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Agency Professionals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7448D76-2864-EA39-CA8B-5A6C335F4D01}"/>
              </a:ext>
            </a:extLst>
          </p:cNvPr>
          <p:cNvSpPr txBox="1"/>
          <p:nvPr/>
        </p:nvSpPr>
        <p:spPr>
          <a:xfrm>
            <a:off x="9125372" y="2257921"/>
            <a:ext cx="2980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‘Small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Agency Professionals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F9AB404-5949-0535-102B-8F82D24B9AE7}"/>
              </a:ext>
            </a:extLst>
          </p:cNvPr>
          <p:cNvSpPr txBox="1"/>
          <p:nvPr/>
        </p:nvSpPr>
        <p:spPr>
          <a:xfrm>
            <a:off x="531820" y="2250423"/>
            <a:ext cx="2069128" cy="59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anose="020B0403020202020204" pitchFamily="34" charset="0"/>
              </a:rPr>
              <a:t>Brand Marketers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8D9BAA1-3487-DB4A-422B-879A7309FE0C}"/>
              </a:ext>
            </a:extLst>
          </p:cNvPr>
          <p:cNvCxnSpPr>
            <a:cxnSpLocks/>
          </p:cNvCxnSpPr>
          <p:nvPr/>
        </p:nvCxnSpPr>
        <p:spPr>
          <a:xfrm>
            <a:off x="6094647" y="2251698"/>
            <a:ext cx="0" cy="3862762"/>
          </a:xfrm>
          <a:prstGeom prst="line">
            <a:avLst/>
          </a:prstGeom>
          <a:ln w="762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668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80">
            <a:extLst>
              <a:ext uri="{FF2B5EF4-FFF2-40B4-BE49-F238E27FC236}">
                <a16:creationId xmlns:a16="http://schemas.microsoft.com/office/drawing/2014/main" id="{7722DACD-E087-E977-54DD-C92668358C4D}"/>
              </a:ext>
            </a:extLst>
          </p:cNvPr>
          <p:cNvSpPr/>
          <p:nvPr/>
        </p:nvSpPr>
        <p:spPr>
          <a:xfrm>
            <a:off x="1415829" y="1691709"/>
            <a:ext cx="9360342" cy="4458834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199"/>
            <a:endParaRPr lang="en-US" sz="2000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37275-FA59-82A0-A258-5CC930034B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97FA74-A2C3-3EEA-1E0C-120573321B95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3A269-193C-F111-921A-D8AC40C0A107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6" name="Picture 4" descr="Creative Portal - Spectrum Reach Advertising">
            <a:extLst>
              <a:ext uri="{FF2B5EF4-FFF2-40B4-BE49-F238E27FC236}">
                <a16:creationId xmlns:a16="http://schemas.microsoft.com/office/drawing/2014/main" id="{C2C81916-B666-0DB1-0283-4BE62CB9D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97883C-1981-FBB4-742D-EA1270E1E795}"/>
              </a:ext>
            </a:extLst>
          </p:cNvPr>
          <p:cNvSpPr txBox="1"/>
          <p:nvPr/>
        </p:nvSpPr>
        <p:spPr>
          <a:xfrm>
            <a:off x="233891" y="317413"/>
            <a:ext cx="1168727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Summary: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measurement solutions are being used to understand the impact of ABB campaigns?</a:t>
            </a:r>
          </a:p>
        </p:txBody>
      </p:sp>
      <p:pic>
        <p:nvPicPr>
          <p:cNvPr id="8" name="Picture 7" descr="A picture containing clipart, graphics, symbol, graphic design&#10;&#10;Description automatically generated">
            <a:extLst>
              <a:ext uri="{FF2B5EF4-FFF2-40B4-BE49-F238E27FC236}">
                <a16:creationId xmlns:a16="http://schemas.microsoft.com/office/drawing/2014/main" id="{58D01182-C6E0-6D5E-9240-C6ACC5D28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67" y="1879789"/>
            <a:ext cx="1167467" cy="1167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C4BB32-C939-BFC1-12EE-A18B3FEF6687}"/>
              </a:ext>
            </a:extLst>
          </p:cNvPr>
          <p:cNvSpPr txBox="1"/>
          <p:nvPr/>
        </p:nvSpPr>
        <p:spPr>
          <a:xfrm>
            <a:off x="1944116" y="3301847"/>
            <a:ext cx="83549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Brands and agencies are </a:t>
            </a:r>
            <a:r>
              <a:rPr lang="en-US" sz="2000" b="1" dirty="0">
                <a:solidFill>
                  <a:srgbClr val="ED3C8D"/>
                </a:solidFill>
                <a:latin typeface="Helvetica" panose="020B0403020202020204" pitchFamily="34" charset="0"/>
              </a:rPr>
              <a:t>exploring new ‘currencies’ in addition to Nielsen 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to achieve greater audience measurement precision. </a:t>
            </a:r>
          </a:p>
          <a:p>
            <a:pPr algn="ctr"/>
            <a:endParaRPr lang="en-US" sz="1600" b="1" dirty="0">
              <a:solidFill>
                <a:srgbClr val="1B1464"/>
              </a:solidFill>
              <a:latin typeface="Helvetica" panose="020B0403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Beyond counting impressions, and </a:t>
            </a:r>
            <a:r>
              <a:rPr lang="en-US" sz="2000" b="1" dirty="0">
                <a:solidFill>
                  <a:srgbClr val="ED3C8D"/>
                </a:solidFill>
                <a:latin typeface="Helvetica" panose="020B0403020202020204" pitchFamily="34" charset="0"/>
              </a:rPr>
              <a:t>as a testament to ABB’s ability to drive both upper and lower-funnel metrics,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 marketers are using a mix of metrics to measure success and are employing </a:t>
            </a:r>
            <a:r>
              <a:rPr lang="en-US" sz="2000" b="1" dirty="0">
                <a:solidFill>
                  <a:srgbClr val="ED3C8D"/>
                </a:solidFill>
                <a:latin typeface="Helvetica" panose="020B0403020202020204" pitchFamily="34" charset="0"/>
              </a:rPr>
              <a:t>attribution,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 </a:t>
            </a:r>
            <a:r>
              <a:rPr lang="en-US" sz="2000" b="1" dirty="0">
                <a:solidFill>
                  <a:srgbClr val="ED3C8D"/>
                </a:solidFill>
                <a:latin typeface="Helvetica" panose="020B0403020202020204" pitchFamily="34" charset="0"/>
              </a:rPr>
              <a:t>modeling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 and </a:t>
            </a:r>
            <a:r>
              <a:rPr lang="en-US" sz="2000" b="1" dirty="0">
                <a:solidFill>
                  <a:srgbClr val="ED3C8D"/>
                </a:solidFill>
                <a:latin typeface="Helvetica" panose="020B0403020202020204" pitchFamily="34" charset="0"/>
              </a:rPr>
              <a:t>verification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 </a:t>
            </a:r>
            <a:r>
              <a:rPr lang="en-US" sz="2000" b="1" dirty="0">
                <a:solidFill>
                  <a:srgbClr val="ED3C8D"/>
                </a:solidFill>
                <a:latin typeface="Helvetica" panose="020B0403020202020204" pitchFamily="34" charset="0"/>
              </a:rPr>
              <a:t>analytics</a:t>
            </a:r>
            <a:r>
              <a:rPr lang="en-US" sz="2000" b="1" dirty="0">
                <a:solidFill>
                  <a:srgbClr val="1B1464"/>
                </a:solidFill>
                <a:latin typeface="Helvetica" panose="020B0403020202020204" pitchFamily="34" charset="0"/>
              </a:rPr>
              <a:t> to better understand the audience delivery and full-funnel results of their ABB campaigns.</a:t>
            </a:r>
          </a:p>
        </p:txBody>
      </p:sp>
    </p:spTree>
    <p:extLst>
      <p:ext uri="{BB962C8B-B14F-4D97-AF65-F5344CB8AC3E}">
        <p14:creationId xmlns:p14="http://schemas.microsoft.com/office/powerpoint/2010/main" val="3496595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BCA547-B600-2B8C-2551-1AA333122445}"/>
              </a:ext>
            </a:extLst>
          </p:cNvPr>
          <p:cNvSpPr/>
          <p:nvPr/>
        </p:nvSpPr>
        <p:spPr>
          <a:xfrm>
            <a:off x="-19878" y="-1"/>
            <a:ext cx="5587439" cy="6858001"/>
          </a:xfrm>
          <a:prstGeom prst="rect">
            <a:avLst/>
          </a:prstGeom>
          <a:solidFill>
            <a:srgbClr val="1B14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83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Adults over 50 account for 36% of the total population and nearly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half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of all adults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79246E-2255-345D-41C3-B8C5ACADAC03}"/>
              </a:ext>
            </a:extLst>
          </p:cNvPr>
          <p:cNvSpPr/>
          <p:nvPr/>
        </p:nvSpPr>
        <p:spPr>
          <a:xfrm>
            <a:off x="5737969" y="355069"/>
            <a:ext cx="6262104" cy="60939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Blip>
                <a:blip r:embed="rId3"/>
              </a:buBlip>
              <a:defRPr/>
            </a:pPr>
            <a:r>
              <a:rPr lang="en-US" sz="1400" dirty="0">
                <a:solidFill>
                  <a:srgbClr val="1B1464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The increased importance of ‘reaching the right audience’ has led to greater adoption of audience-based TV buying which enables businesses to tailor their campaigns and creative messaging across platforms to help achieve their KPIs, such as increased target reach </a:t>
            </a:r>
            <a:br>
              <a:rPr lang="en-US" sz="1400" dirty="0">
                <a:solidFill>
                  <a:srgbClr val="1B1464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</a:br>
            <a:r>
              <a:rPr lang="en-US" sz="1400" dirty="0">
                <a:solidFill>
                  <a:srgbClr val="1B1464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and engagement </a:t>
            </a:r>
          </a:p>
          <a:p>
            <a:pPr>
              <a:defRPr/>
            </a:pPr>
            <a:endParaRPr lang="en-US" sz="2400" dirty="0">
              <a:solidFill>
                <a:srgbClr val="1B1464"/>
              </a:solidFill>
              <a:latin typeface="Helvetica" panose="020B0604020202020204" pitchFamily="2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sz="1400" dirty="0">
                <a:solidFill>
                  <a:srgbClr val="1B1464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While the top priority of video campaigns for all four marketer segments </a:t>
            </a:r>
            <a:br>
              <a:rPr lang="en-US" sz="1400" dirty="0">
                <a:solidFill>
                  <a:srgbClr val="1B1464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</a:br>
            <a:r>
              <a:rPr lang="en-US" sz="1400" dirty="0">
                <a:solidFill>
                  <a:srgbClr val="1B1464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is to ‘reach the right audience,’ the need to achieve this by precisely targeting best customer prospects has become even more important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during a time of economic uncertainty </a:t>
            </a:r>
            <a:endParaRPr lang="en-US" sz="2400" dirty="0">
              <a:solidFill>
                <a:srgbClr val="1B1464"/>
              </a:solidFill>
              <a:latin typeface="Helvetica" panose="020B0604020202020204" pitchFamily="2" charset="0"/>
              <a:cs typeface="Helvetica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Education is the key to implementing successful audience-based TV campaigns and many brands and agencies see multiscreen TV companies (i.e., MVPDs and TV networks) as trusted media partners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who provide best practices and proven campaign results</a:t>
            </a:r>
            <a:r>
              <a:rPr lang="en-US" sz="1400" dirty="0">
                <a:solidFill>
                  <a:srgbClr val="1B1464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in turn this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has boosted the awareness and familiarity of their ABB solutions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Helvetica" panose="020B0604020202020204" pitchFamily="34" charset="0"/>
            </a:endParaRPr>
          </a:p>
          <a:p>
            <a:pPr marL="285750" indent="-285750">
              <a:buBlip>
                <a:blip r:embed="rId3"/>
              </a:buBlip>
              <a:defRPr/>
            </a:pPr>
            <a:r>
              <a:rPr lang="en-US" sz="1400" dirty="0">
                <a:solidFill>
                  <a:srgbClr val="1B1464"/>
                </a:solidFill>
                <a:latin typeface="Helvetica" panose="020B0604020202020204" pitchFamily="2" charset="0"/>
              </a:rPr>
              <a:t>Understanding and amplification of customized regional &amp; local market solutions and performance metrics can aid in increasing ABB TV investment by brands and agencies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Marketers can achieve results with ABB ranging from building awareness to increasing sales, underscoring the need for greater measurement precision through modern solutions inclusive of audience ‘currency</a:t>
            </a:r>
            <a:r>
              <a:rPr lang="en-US" sz="1400" dirty="0">
                <a:solidFill>
                  <a:srgbClr val="1B1464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’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98C68-D41C-135B-D401-2AFE354C0B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7C48D-9B40-0FE6-22FD-C8B617248C46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FF9D0-7703-40AD-4DB8-F045B823433D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1" name="Picture 4" descr="Creative Portal - Spectrum Reach Advertising">
            <a:extLst>
              <a:ext uri="{FF2B5EF4-FFF2-40B4-BE49-F238E27FC236}">
                <a16:creationId xmlns:a16="http://schemas.microsoft.com/office/drawing/2014/main" id="{78142926-1DA3-8C8B-78FF-03C50B89B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118F6D-4FB6-46D4-DF8C-F26F01FD7D52}"/>
              </a:ext>
            </a:extLst>
          </p:cNvPr>
          <p:cNvSpPr txBox="1"/>
          <p:nvPr/>
        </p:nvSpPr>
        <p:spPr>
          <a:xfrm>
            <a:off x="291748" y="2351782"/>
            <a:ext cx="38939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83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Key Takeaways for Marketers</a:t>
            </a:r>
          </a:p>
        </p:txBody>
      </p:sp>
    </p:spTree>
    <p:extLst>
      <p:ext uri="{BB962C8B-B14F-4D97-AF65-F5344CB8AC3E}">
        <p14:creationId xmlns:p14="http://schemas.microsoft.com/office/powerpoint/2010/main" val="600429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4514" y="0"/>
            <a:ext cx="6096000" cy="6858000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0E214D-E292-45CE-8EFE-BEC233FDFD71}"/>
              </a:ext>
            </a:extLst>
          </p:cNvPr>
          <p:cNvSpPr/>
          <p:nvPr/>
        </p:nvSpPr>
        <p:spPr>
          <a:xfrm>
            <a:off x="349017" y="424447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Creators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A29F5-BE8C-FFD6-A968-B92801692F7D}"/>
              </a:ext>
            </a:extLst>
          </p:cNvPr>
          <p:cNvSpPr txBox="1"/>
          <p:nvPr/>
        </p:nvSpPr>
        <p:spPr>
          <a:xfrm>
            <a:off x="289384" y="4323823"/>
            <a:ext cx="5792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Visit our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Audience-Based Buying Insights Center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get data, insights, key takeaways and real-world examples to help you execute your buys confidently and successfully.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A38D30-4B10-C2D2-A361-4A0EB0FBF7C7}"/>
              </a:ext>
            </a:extLst>
          </p:cNvPr>
          <p:cNvSpPr/>
          <p:nvPr/>
        </p:nvSpPr>
        <p:spPr>
          <a:xfrm>
            <a:off x="289383" y="2867082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6394A7-3D6B-1B95-4A69-F78A74EDC1A8}"/>
              </a:ext>
            </a:extLst>
          </p:cNvPr>
          <p:cNvSpPr/>
          <p:nvPr/>
        </p:nvSpPr>
        <p:spPr>
          <a:xfrm>
            <a:off x="6110516" y="6057144"/>
            <a:ext cx="60599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access to VAB’s content library. Get access 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3"/>
              </a:rPr>
              <a:t>theVAB.com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0D7A88-562D-7CF3-B7B9-2E324CE687EF}"/>
              </a:ext>
            </a:extLst>
          </p:cNvPr>
          <p:cNvGrpSpPr/>
          <p:nvPr/>
        </p:nvGrpSpPr>
        <p:grpSpPr>
          <a:xfrm>
            <a:off x="2660344" y="918737"/>
            <a:ext cx="1880099" cy="744993"/>
            <a:chOff x="198561" y="542425"/>
            <a:chExt cx="1453627" cy="74499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62E101-EF35-BCEC-16E6-E6D98C51B89B}"/>
                </a:ext>
              </a:extLst>
            </p:cNvPr>
            <p:cNvSpPr txBox="1"/>
            <p:nvPr/>
          </p:nvSpPr>
          <p:spPr>
            <a:xfrm>
              <a:off x="198561" y="542425"/>
              <a:ext cx="12538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Leah Montner-Dixon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3E2533A-0A84-8373-660A-F96CC5B65F70}"/>
                </a:ext>
              </a:extLst>
            </p:cNvPr>
            <p:cNvSpPr txBox="1"/>
            <p:nvPr/>
          </p:nvSpPr>
          <p:spPr>
            <a:xfrm>
              <a:off x="198562" y="856531"/>
              <a:ext cx="14536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Associate Insights Director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solidFill>
                    <a:prstClr val="white"/>
                  </a:solidFill>
                  <a:latin typeface="Helvetica Light" panose="020B0403020202020204" pitchFamily="34" charset="0"/>
                </a:rPr>
                <a:t>leahm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@thevab.com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D972369-A46E-BFF5-5CC7-330AF5DF00B0}"/>
              </a:ext>
            </a:extLst>
          </p:cNvPr>
          <p:cNvGrpSpPr/>
          <p:nvPr/>
        </p:nvGrpSpPr>
        <p:grpSpPr>
          <a:xfrm>
            <a:off x="325940" y="925234"/>
            <a:ext cx="2433585" cy="744993"/>
            <a:chOff x="2529807" y="542425"/>
            <a:chExt cx="1962494" cy="744993"/>
          </a:xfrm>
        </p:grpSpPr>
        <p:sp>
          <p:nvSpPr>
            <p:cNvPr id="39" name="TextBox 38">
              <a:hlinkClick r:id="rId4"/>
              <a:extLst>
                <a:ext uri="{FF2B5EF4-FFF2-40B4-BE49-F238E27FC236}">
                  <a16:creationId xmlns:a16="http://schemas.microsoft.com/office/drawing/2014/main" id="{22EB1D07-C3F3-327E-DA8E-39B9F3846CF3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504569E-EF25-4B16-0773-4299B332E775}"/>
                </a:ext>
              </a:extLst>
            </p:cNvPr>
            <p:cNvSpPr txBox="1"/>
            <p:nvPr/>
          </p:nvSpPr>
          <p:spPr>
            <a:xfrm>
              <a:off x="2529807" y="856531"/>
              <a:ext cx="19624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SVP, Director of Strategic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pic>
        <p:nvPicPr>
          <p:cNvPr id="36" name="Picture 35">
            <a:hlinkClick r:id="rId5"/>
            <a:extLst>
              <a:ext uri="{FF2B5EF4-FFF2-40B4-BE49-F238E27FC236}">
                <a16:creationId xmlns:a16="http://schemas.microsoft.com/office/drawing/2014/main" id="{69C293DE-46C0-26C0-8BD4-F5B0E23358E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070" y="3736412"/>
            <a:ext cx="1767115" cy="1019768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9" name="Picture 28">
            <a:hlinkClick r:id="rId7"/>
            <a:extLst>
              <a:ext uri="{FF2B5EF4-FFF2-40B4-BE49-F238E27FC236}">
                <a16:creationId xmlns:a16="http://schemas.microsoft.com/office/drawing/2014/main" id="{4EBF16CF-206B-6D09-45D9-39805DC06B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6530" y="3724843"/>
            <a:ext cx="1799887" cy="1012436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</p:pic>
      <p:pic>
        <p:nvPicPr>
          <p:cNvPr id="41" name="Picture 40">
            <a:hlinkClick r:id="rId10"/>
            <a:extLst>
              <a:ext uri="{FF2B5EF4-FFF2-40B4-BE49-F238E27FC236}">
                <a16:creationId xmlns:a16="http://schemas.microsoft.com/office/drawing/2014/main" id="{21B1EB45-E526-D81B-11B5-DD589C1096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022" y="3724843"/>
            <a:ext cx="1788304" cy="1010191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46" name="Picture 45">
            <a:hlinkClick r:id="rId12"/>
            <a:extLst>
              <a:ext uri="{FF2B5EF4-FFF2-40B4-BE49-F238E27FC236}">
                <a16:creationId xmlns:a16="http://schemas.microsoft.com/office/drawing/2014/main" id="{61B2BD1E-306A-5A2E-CEEE-F6387575F98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6530" y="4932274"/>
            <a:ext cx="1813098" cy="1010314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44" name="Picture 43">
            <a:hlinkClick r:id="rId14"/>
            <a:extLst>
              <a:ext uri="{FF2B5EF4-FFF2-40B4-BE49-F238E27FC236}">
                <a16:creationId xmlns:a16="http://schemas.microsoft.com/office/drawing/2014/main" id="{AD52EA8B-7576-EA79-D719-311D2DC5DFA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070" y="4936668"/>
            <a:ext cx="1788304" cy="1005921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45" name="Picture 44">
            <a:hlinkClick r:id="rId16"/>
            <a:extLst>
              <a:ext uri="{FF2B5EF4-FFF2-40B4-BE49-F238E27FC236}">
                <a16:creationId xmlns:a16="http://schemas.microsoft.com/office/drawing/2014/main" id="{6444BFC0-02D6-7EEA-D141-FDFE927C69C6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022" y="4936668"/>
            <a:ext cx="1788304" cy="1005920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4" name="Picture 33">
            <a:hlinkClick r:id="rId18"/>
            <a:extLst>
              <a:ext uri="{FF2B5EF4-FFF2-40B4-BE49-F238E27FC236}">
                <a16:creationId xmlns:a16="http://schemas.microsoft.com/office/drawing/2014/main" id="{1E717518-0AE0-391E-6784-5592265F138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505" y="2511112"/>
            <a:ext cx="1746327" cy="1028112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</p:pic>
      <p:pic>
        <p:nvPicPr>
          <p:cNvPr id="9" name="Picture 8">
            <a:hlinkClick r:id="rId20"/>
            <a:extLst>
              <a:ext uri="{FF2B5EF4-FFF2-40B4-BE49-F238E27FC236}">
                <a16:creationId xmlns:a16="http://schemas.microsoft.com/office/drawing/2014/main" id="{16E8EF81-C23D-CB03-7739-DB623BC9691E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1396" y="2511112"/>
            <a:ext cx="1784083" cy="1005919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0" name="Picture 9">
            <a:hlinkClick r:id="rId22"/>
            <a:extLst>
              <a:ext uri="{FF2B5EF4-FFF2-40B4-BE49-F238E27FC236}">
                <a16:creationId xmlns:a16="http://schemas.microsoft.com/office/drawing/2014/main" id="{AED8C234-A8EC-2895-1C0A-88A0B1FE5AAE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008" y="2511112"/>
            <a:ext cx="1770361" cy="998773"/>
          </a:xfrm>
          <a:prstGeom prst="rect">
            <a:avLst/>
          </a:prstGeom>
          <a:ln>
            <a:solidFill>
              <a:srgbClr val="1B1464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CD50A64-B2AB-18DA-6BE8-647407488492}"/>
              </a:ext>
            </a:extLst>
          </p:cNvPr>
          <p:cNvGrpSpPr/>
          <p:nvPr/>
        </p:nvGrpSpPr>
        <p:grpSpPr>
          <a:xfrm>
            <a:off x="325940" y="1888209"/>
            <a:ext cx="1880099" cy="744993"/>
            <a:chOff x="198561" y="542425"/>
            <a:chExt cx="1453627" cy="74499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2B6629-55C3-8468-474A-C4EBBD4E97F8}"/>
                </a:ext>
              </a:extLst>
            </p:cNvPr>
            <p:cNvSpPr txBox="1"/>
            <p:nvPr/>
          </p:nvSpPr>
          <p:spPr>
            <a:xfrm>
              <a:off x="198561" y="542425"/>
              <a:ext cx="12538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Karolina Guillen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6269E0-B63C-050F-9B07-D9158D7070D7}"/>
                </a:ext>
              </a:extLst>
            </p:cNvPr>
            <p:cNvSpPr txBox="1"/>
            <p:nvPr/>
          </p:nvSpPr>
          <p:spPr>
            <a:xfrm>
              <a:off x="198562" y="856531"/>
              <a:ext cx="14536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Insights Manager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karolinag@thevab.com</a:t>
              </a:r>
            </a:p>
          </p:txBody>
        </p:sp>
      </p:grpSp>
      <p:pic>
        <p:nvPicPr>
          <p:cNvPr id="12" name="Picture 11">
            <a:hlinkClick r:id="rId24"/>
            <a:extLst>
              <a:ext uri="{FF2B5EF4-FFF2-40B4-BE49-F238E27FC236}">
                <a16:creationId xmlns:a16="http://schemas.microsoft.com/office/drawing/2014/main" id="{9527D75E-785E-E950-5C06-20129AD08F0A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240" y="230182"/>
            <a:ext cx="2288562" cy="1287315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342C52-5AA2-C0F5-EB70-C9409B7C9542}"/>
              </a:ext>
            </a:extLst>
          </p:cNvPr>
          <p:cNvSpPr txBox="1"/>
          <p:nvPr/>
        </p:nvSpPr>
        <p:spPr>
          <a:xfrm>
            <a:off x="6344916" y="1567638"/>
            <a:ext cx="5553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1F1A62"/>
                </a:solidFill>
                <a:latin typeface="Helvetica" panose="020B0403020202020204" pitchFamily="34" charset="0"/>
              </a:rPr>
              <a:t>Interested in topline findings from VAB and Spectrum Reach’s recent audience-based buying custom study? </a:t>
            </a:r>
            <a:br>
              <a:rPr lang="en-US" sz="1400" dirty="0">
                <a:solidFill>
                  <a:srgbClr val="1F1A62"/>
                </a:solidFill>
                <a:latin typeface="Helvetica" panose="020B0403020202020204" pitchFamily="34" charset="0"/>
              </a:rPr>
            </a:br>
            <a:r>
              <a:rPr lang="en-US" sz="1400" dirty="0">
                <a:solidFill>
                  <a:srgbClr val="1F1A62"/>
                </a:solidFill>
                <a:latin typeface="Helvetica" panose="020B0403020202020204" pitchFamily="34" charset="0"/>
              </a:rPr>
              <a:t>Check out our </a:t>
            </a:r>
            <a:r>
              <a:rPr lang="en-US" sz="1400" b="1" dirty="0">
                <a:solidFill>
                  <a:srgbClr val="1B1464"/>
                </a:solidFill>
                <a:latin typeface="Helvetica" panose="020B0403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guide based on 2023 findings</a:t>
            </a:r>
            <a:endParaRPr lang="en-US" sz="1400" b="1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FDCED1D-2159-4735-17E3-65C4B241E5B9}"/>
              </a:ext>
            </a:extLst>
          </p:cNvPr>
          <p:cNvCxnSpPr>
            <a:cxnSpLocks/>
          </p:cNvCxnSpPr>
          <p:nvPr/>
        </p:nvCxnSpPr>
        <p:spPr>
          <a:xfrm>
            <a:off x="6269441" y="2380436"/>
            <a:ext cx="5704114" cy="0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629810A5-ADB8-26CD-B81B-81B5C7E0A962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89AFA69-E2E8-AF3A-5612-1AA031E62972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5673D1-3CE8-4904-FB00-D6A5C223974F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33" name="Picture 4" descr="Creative Portal - Spectrum Reach Advertising">
            <a:extLst>
              <a:ext uri="{FF2B5EF4-FFF2-40B4-BE49-F238E27FC236}">
                <a16:creationId xmlns:a16="http://schemas.microsoft.com/office/drawing/2014/main" id="{6B53A7A2-54F0-EF26-5F8D-EECCFA189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856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699760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discover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new insights that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complimentary access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to our continuously-growing Insights library.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Get immediate access at theVAB.com.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403F38AA-AAD1-410D-BCAB-2DE98701921E}"/>
              </a:ext>
            </a:extLst>
          </p:cNvPr>
          <p:cNvSpPr txBox="1"/>
          <p:nvPr/>
        </p:nvSpPr>
        <p:spPr>
          <a:xfrm>
            <a:off x="589946" y="5519837"/>
            <a:ext cx="11012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Curious to learn more about VAB?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Check out this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quick video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to see what we do and how we can help you develop business-driving marketing strategies.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ABB202-7144-43E6-9C7B-CBD54AE34E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461B1D-2330-3FF9-B600-0B1F180BD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D1BE9D5-14FF-3E31-011F-3C61F4CAEF32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74AA0-E68A-7AD5-6EF9-902B058C3EF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7" name="Picture 4" descr="Creative Portal - Spectrum Reach Advertising">
            <a:extLst>
              <a:ext uri="{FF2B5EF4-FFF2-40B4-BE49-F238E27FC236}">
                <a16:creationId xmlns:a16="http://schemas.microsoft.com/office/drawing/2014/main" id="{297CEAE5-4120-8375-C5EF-9EED6FE9E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180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8624" y="243078"/>
            <a:ext cx="556737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BEF1"/>
                </a:solidFill>
              </a:rPr>
              <a:t>About</a:t>
            </a:r>
            <a:r>
              <a:rPr sz="3600" spc="-40" dirty="0">
                <a:solidFill>
                  <a:srgbClr val="00BEF1"/>
                </a:solidFill>
              </a:rPr>
              <a:t> </a:t>
            </a:r>
            <a:r>
              <a:rPr lang="en-US" sz="3600" spc="-65" dirty="0">
                <a:solidFill>
                  <a:srgbClr val="00BEF1"/>
                </a:solidFill>
              </a:rPr>
              <a:t>Spectrum Reach </a:t>
            </a:r>
            <a:endParaRPr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403359-D383-0469-C42F-C33FBF4AD3F6}"/>
              </a:ext>
            </a:extLst>
          </p:cNvPr>
          <p:cNvSpPr txBox="1"/>
          <p:nvPr/>
        </p:nvSpPr>
        <p:spPr>
          <a:xfrm>
            <a:off x="442721" y="1068472"/>
            <a:ext cx="4420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Spectrum Reach®, the advertising sales business of Charter Communications, Inc. (NASDAQ:CHTR), provides custom advertising solutions for local, regional and national clients.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0D0D50-76F5-208F-1A0A-D8304CB99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85" y="985496"/>
            <a:ext cx="5939841" cy="38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510FEE-2260-DE65-828C-1D19B2D35347}"/>
              </a:ext>
            </a:extLst>
          </p:cNvPr>
          <p:cNvSpPr txBox="1"/>
          <p:nvPr/>
        </p:nvSpPr>
        <p:spPr>
          <a:xfrm>
            <a:off x="483108" y="5331512"/>
            <a:ext cx="99958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040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Additional information about Spectrum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Reach can be found at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SpectrumReach.com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040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Wish to contact us? Click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040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HERE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040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9FD97D-0CDC-E0D1-23FE-DDD8A66EA7DC}"/>
              </a:ext>
            </a:extLst>
          </p:cNvPr>
          <p:cNvSpPr txBox="1"/>
          <p:nvPr/>
        </p:nvSpPr>
        <p:spPr>
          <a:xfrm>
            <a:off x="442721" y="2733065"/>
            <a:ext cx="43204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Operating in 36 states and 91 markets, Spectrum Reach creates scalable advertising and marketing services driven by aggregated and de-identified data insights and award-winning creative services.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96E212-14F3-0E8D-1352-503F90A48A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F7F6CD-DC74-9E17-1B2A-3C86DF161F20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BA36B8-E34C-695F-03D5-B074BF06B459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3" name="Picture 4" descr="Creative Portal - Spectrum Reach Advertising">
            <a:extLst>
              <a:ext uri="{FF2B5EF4-FFF2-40B4-BE49-F238E27FC236}">
                <a16:creationId xmlns:a16="http://schemas.microsoft.com/office/drawing/2014/main" id="{7396DA43-9C12-BF96-F10D-E5DEC82C3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455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190D5A6-3810-E78A-A51F-E6CD8E7DB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508128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5084100" y="352825"/>
            <a:ext cx="6900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Custom Study Methodology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926955-E076-456A-B756-31BCB511CA21}"/>
              </a:ext>
            </a:extLst>
          </p:cNvPr>
          <p:cNvSpPr txBox="1"/>
          <p:nvPr/>
        </p:nvSpPr>
        <p:spPr>
          <a:xfrm>
            <a:off x="5291494" y="1162911"/>
            <a:ext cx="6768528" cy="47397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VAB and Spectrum Reach commissioned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Advertiser Perceptions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 to conduct </a:t>
            </a:r>
            <a:r>
              <a:rPr lang="en-US" dirty="0">
                <a:solidFill>
                  <a:srgbClr val="1F1A62"/>
                </a:solidFill>
                <a:latin typeface="Helvetica Light"/>
              </a:rPr>
              <a:t>an online survey between January 11 – 27, 2023. 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1F1A62"/>
              </a:solidFill>
              <a:latin typeface="Helvetica Light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The results are based on </a:t>
            </a:r>
            <a:r>
              <a:rPr lang="en-US" dirty="0">
                <a:solidFill>
                  <a:srgbClr val="1F1A62"/>
                </a:solidFill>
                <a:latin typeface="Helvetica Light"/>
              </a:rPr>
              <a:t>210 U.S. respondents of brand marketer and agency contacts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from </a:t>
            </a:r>
            <a:r>
              <a:rPr lang="en-US" dirty="0">
                <a:solidFill>
                  <a:srgbClr val="1F1A62"/>
                </a:solidFill>
                <a:latin typeface="Helvetica Light"/>
              </a:rPr>
              <a:t>Advertiser Perceptions’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 Ad Pros Community with a wide range of annual total advertising budgets ($10K - $250 MM+) across a variety of market sectors (e.g., retail, financial, auto, food / dining, healthcare, technology, entertainment, etc.)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1F1A62"/>
              </a:solidFill>
              <a:latin typeface="Helvetica Light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Respondent Qualifications: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 Light"/>
              <a:ea typeface="+mn-ea"/>
              <a:cs typeface="+mn-cs"/>
            </a:endParaRPr>
          </a:p>
          <a:p>
            <a:pPr marL="742950" lvl="1" indent="-285750" defTabSz="1828800">
              <a:buBlip>
                <a:blip r:embed="rId3"/>
              </a:buBlip>
              <a:defRPr/>
            </a:pPr>
            <a:r>
              <a:rPr lang="en-US" sz="1600" dirty="0">
                <a:solidFill>
                  <a:srgbClr val="1F1A62"/>
                </a:solidFill>
                <a:latin typeface="Helvetica Light"/>
              </a:rPr>
              <a:t>Advertising decision maker involved in TV and/or digital video advertising campaigns</a:t>
            </a:r>
          </a:p>
          <a:p>
            <a:pPr marL="28575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 Light"/>
              <a:ea typeface="+mn-ea"/>
              <a:cs typeface="+mn-cs"/>
            </a:endParaRPr>
          </a:p>
          <a:p>
            <a:pPr marL="742950" lvl="1" indent="-285750" defTabSz="1828800">
              <a:buBlip>
                <a:blip r:embed="rId3"/>
              </a:buBlip>
              <a:defRPr/>
            </a:pPr>
            <a:r>
              <a:rPr lang="en-US" sz="1600" dirty="0">
                <a:solidFill>
                  <a:srgbClr val="1F1A62"/>
                </a:solidFill>
                <a:latin typeface="Helvetica Light"/>
              </a:rPr>
              <a:t>National / Regional sales focus</a:t>
            </a:r>
          </a:p>
          <a:p>
            <a:pPr marL="285750" indent="-285750" defTabSz="1828800">
              <a:buBlip>
                <a:blip r:embed="rId3"/>
              </a:buBlip>
              <a:defRPr/>
            </a:pPr>
            <a:endParaRPr lang="en-US" sz="600" dirty="0">
              <a:solidFill>
                <a:srgbClr val="1F1A62"/>
              </a:solidFill>
              <a:latin typeface="Helvetica Light"/>
            </a:endParaRPr>
          </a:p>
          <a:p>
            <a:pPr marL="742950" lvl="1" indent="-285750" defTabSz="1828800">
              <a:buBlip>
                <a:blip r:embed="rId3"/>
              </a:buBlip>
              <a:defRPr/>
            </a:pPr>
            <a:r>
              <a:rPr lang="en-US" sz="1600" dirty="0">
                <a:solidFill>
                  <a:srgbClr val="1F1A62"/>
                </a:solidFill>
                <a:latin typeface="Helvetica Light"/>
              </a:rPr>
              <a:t>Mix of job titles (junior, mid, senior level)</a:t>
            </a:r>
          </a:p>
          <a:p>
            <a:pPr marL="285750" indent="-285750" defTabSz="1828800">
              <a:buBlip>
                <a:blip r:embed="rId3"/>
              </a:buBlip>
              <a:defRPr/>
            </a:pPr>
            <a:endParaRPr lang="en-US" sz="600" dirty="0">
              <a:solidFill>
                <a:srgbClr val="1F1A62"/>
              </a:solidFill>
              <a:latin typeface="Helvetica Light"/>
            </a:endParaRPr>
          </a:p>
          <a:p>
            <a:pPr marL="742950" lvl="1" indent="-285750" defTabSz="1828800">
              <a:buBlip>
                <a:blip r:embed="rId3"/>
              </a:buBlip>
              <a:defRPr/>
            </a:pPr>
            <a:r>
              <a:rPr lang="en-US" sz="1600" dirty="0">
                <a:solidFill>
                  <a:srgbClr val="1F1A62"/>
                </a:solidFill>
                <a:latin typeface="Helvetica Light"/>
              </a:rPr>
              <a:t>Mix of independent ad agencies and holding companies</a:t>
            </a:r>
          </a:p>
        </p:txBody>
      </p:sp>
      <p:pic>
        <p:nvPicPr>
          <p:cNvPr id="4" name="Picture 3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BFAE8EF9-26A5-482C-8ED5-5A645B90DA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905" y="503387"/>
            <a:ext cx="986780" cy="2828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F4F450-5407-A009-702B-7860BD069D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881D6B2-6ACE-1496-FB96-2A8D08AEC5C0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AB527F-6FA3-7CB6-A857-FE93BA68E256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7" name="Picture 4" descr="Creative Portal - Spectrum Reach Advertising">
            <a:extLst>
              <a:ext uri="{FF2B5EF4-FFF2-40B4-BE49-F238E27FC236}">
                <a16:creationId xmlns:a16="http://schemas.microsoft.com/office/drawing/2014/main" id="{733F9BAC-2B1B-9E02-8CA9-386232921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433315-7422-A3DF-494A-A75E2FEF799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56677" y="479397"/>
            <a:ext cx="1044219" cy="2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31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2012441-1ED1-4D61-8BF4-B52D514F71D8}"/>
              </a:ext>
            </a:extLst>
          </p:cNvPr>
          <p:cNvSpPr txBox="1"/>
          <p:nvPr/>
        </p:nvSpPr>
        <p:spPr>
          <a:xfrm>
            <a:off x="435611" y="6141367"/>
            <a:ext cx="115338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‘Large’ Brand Marketers = business with annual total ad spend of $5MM+ (n=70), ‘Small’ Brand Marketers = business with annual total ad spend of $10K - $5MM (n=35), ‘Large Business’ Agency Pros = client with annual total ad spend of $5MM+ (n=71), ‘Small Business’ Agency Pros = client with annual total ad spend of $10K - $5MM (n=35).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1D9EC1F-1DDA-49AD-A4B7-841E4DAFEA04}"/>
              </a:ext>
            </a:extLst>
          </p:cNvPr>
          <p:cNvSpPr/>
          <p:nvPr/>
        </p:nvSpPr>
        <p:spPr>
          <a:xfrm>
            <a:off x="6230302" y="1791278"/>
            <a:ext cx="5739202" cy="431411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F92F817-A533-4D3D-AB5B-B06718F561FA}"/>
              </a:ext>
            </a:extLst>
          </p:cNvPr>
          <p:cNvSpPr/>
          <p:nvPr/>
        </p:nvSpPr>
        <p:spPr>
          <a:xfrm>
            <a:off x="222496" y="1791278"/>
            <a:ext cx="5739202" cy="431411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BD4D2E-0E0B-4093-8FB4-7686D41106BB}"/>
              </a:ext>
            </a:extLst>
          </p:cNvPr>
          <p:cNvSpPr/>
          <p:nvPr/>
        </p:nvSpPr>
        <p:spPr>
          <a:xfrm>
            <a:off x="894116" y="3055330"/>
            <a:ext cx="4395963" cy="12987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8FB94D-F82B-4A00-9D4D-AE19DF646178}"/>
              </a:ext>
            </a:extLst>
          </p:cNvPr>
          <p:cNvSpPr txBox="1"/>
          <p:nvPr/>
        </p:nvSpPr>
        <p:spPr>
          <a:xfrm>
            <a:off x="894116" y="3166083"/>
            <a:ext cx="4395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‘Large Business’ Brand Marketers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Brand marketer respondents working for a brand that spent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more than $5MM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in total on advertising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over the past 12 months</a:t>
            </a: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09577B-AEB9-440E-B671-0FD8A9BFBA1A}"/>
              </a:ext>
            </a:extLst>
          </p:cNvPr>
          <p:cNvSpPr/>
          <p:nvPr/>
        </p:nvSpPr>
        <p:spPr>
          <a:xfrm>
            <a:off x="894116" y="4588224"/>
            <a:ext cx="4395963" cy="12987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56801C-D253-400E-BCEE-FE846C3C01F2}"/>
              </a:ext>
            </a:extLst>
          </p:cNvPr>
          <p:cNvSpPr txBox="1"/>
          <p:nvPr/>
        </p:nvSpPr>
        <p:spPr>
          <a:xfrm>
            <a:off x="894116" y="4698977"/>
            <a:ext cx="4395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‘Small Business’ Brand Marketers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Brand marketer respondents working for a brand that spent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less than $5MM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in total on advertising over the past 12 months</a:t>
            </a: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D246C2D-3068-4AFE-A8FD-6B81978907FF}"/>
              </a:ext>
            </a:extLst>
          </p:cNvPr>
          <p:cNvSpPr/>
          <p:nvPr/>
        </p:nvSpPr>
        <p:spPr>
          <a:xfrm>
            <a:off x="7088354" y="3055330"/>
            <a:ext cx="4395963" cy="12987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8D53B2-B33C-4C04-9ACF-80607DFBA91A}"/>
              </a:ext>
            </a:extLst>
          </p:cNvPr>
          <p:cNvSpPr txBox="1"/>
          <p:nvPr/>
        </p:nvSpPr>
        <p:spPr>
          <a:xfrm>
            <a:off x="7052842" y="3166083"/>
            <a:ext cx="4470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‘Large Business’ Agency Professionals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Agency respondents that work on at least one client account with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more than $5MM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in advertising spend over the past 12 months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0813A0D-E775-4456-B936-BF45982E86AC}"/>
              </a:ext>
            </a:extLst>
          </p:cNvPr>
          <p:cNvSpPr/>
          <p:nvPr/>
        </p:nvSpPr>
        <p:spPr>
          <a:xfrm>
            <a:off x="7088354" y="4588224"/>
            <a:ext cx="4395963" cy="12987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BC94F7-6F77-4C93-B69C-6D4FF083EC7D}"/>
              </a:ext>
            </a:extLst>
          </p:cNvPr>
          <p:cNvSpPr txBox="1"/>
          <p:nvPr/>
        </p:nvSpPr>
        <p:spPr>
          <a:xfrm>
            <a:off x="7061720" y="4698977"/>
            <a:ext cx="4434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58608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sng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‘Small Business’ Agency Professionals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Agency respondents that work on at least one client account with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less than $5MM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in advertising spend over the past 12 months</a:t>
            </a: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1AF0F984-4068-425D-8941-B2A1F2317D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3910" y="1940879"/>
            <a:ext cx="964850" cy="96485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5E23F9ED-4885-4A22-8166-EAECF3EAB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783" y="1936699"/>
            <a:ext cx="964849" cy="9648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BA7AE1-A081-4108-8874-D69B35A05499}"/>
              </a:ext>
            </a:extLst>
          </p:cNvPr>
          <p:cNvSpPr/>
          <p:nvPr/>
        </p:nvSpPr>
        <p:spPr>
          <a:xfrm>
            <a:off x="222496" y="1791278"/>
            <a:ext cx="2032432" cy="4266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Marketers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12115B-309F-499E-8E7D-9B3DBAEED2E6}"/>
              </a:ext>
            </a:extLst>
          </p:cNvPr>
          <p:cNvSpPr/>
          <p:nvPr/>
        </p:nvSpPr>
        <p:spPr>
          <a:xfrm>
            <a:off x="6238360" y="1802274"/>
            <a:ext cx="2577165" cy="4266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Agency Professionals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94BA8-0625-2D24-C09A-BE1ED3F5F1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753E2-70F3-0F6C-7769-79FCA36A7EE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13D8A7-4D9A-D124-7B2B-18253A3083D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8" name="Picture 4" descr="Creative Portal - Spectrum Reach Advertising">
            <a:extLst>
              <a:ext uri="{FF2B5EF4-FFF2-40B4-BE49-F238E27FC236}">
                <a16:creationId xmlns:a16="http://schemas.microsoft.com/office/drawing/2014/main" id="{136E1D54-4DF5-F63C-C6B6-42553145E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02598E-7298-5A0B-9579-8DFD8C168076}"/>
              </a:ext>
            </a:extLst>
          </p:cNvPr>
          <p:cNvSpPr/>
          <p:nvPr/>
        </p:nvSpPr>
        <p:spPr>
          <a:xfrm>
            <a:off x="136089" y="520752"/>
            <a:ext cx="1177023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are the four marketer segments defined?</a:t>
            </a:r>
          </a:p>
        </p:txBody>
      </p:sp>
    </p:spTree>
    <p:extLst>
      <p:ext uri="{BB962C8B-B14F-4D97-AF65-F5344CB8AC3E}">
        <p14:creationId xmlns:p14="http://schemas.microsoft.com/office/powerpoint/2010/main" val="1512226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A488BB-DC6D-2688-E940-D755A73C4A1C}"/>
              </a:ext>
            </a:extLst>
          </p:cNvPr>
          <p:cNvSpPr/>
          <p:nvPr/>
        </p:nvSpPr>
        <p:spPr>
          <a:xfrm>
            <a:off x="2974" y="1685013"/>
            <a:ext cx="12189026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11E719-1735-D4AE-C592-6712BF893F5B}"/>
              </a:ext>
            </a:extLst>
          </p:cNvPr>
          <p:cNvSpPr txBox="1"/>
          <p:nvPr/>
        </p:nvSpPr>
        <p:spPr>
          <a:xfrm>
            <a:off x="501421" y="6114460"/>
            <a:ext cx="11639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‘Large Business’ Brand Marketers = business with annual total ad spend of $5MM+, ‘Small Business’ Brand Marketers = business with annual total ad spend of $10K - $5MM, ‘Large Business’ Agency Pros = client with annual total ad spend of $5MM+, ‘Small Business’ Agency Pros = client with annual total ad spend of $10K - $5MM. Q15. Please rank the 3 most important priorities for your [companies/main client’s] video campaigns (Rank 1-3; 1 = most important). Base = Total Respondents.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5FC9F-B704-513B-7CC7-E67EF7274B23}"/>
              </a:ext>
            </a:extLst>
          </p:cNvPr>
          <p:cNvSpPr txBox="1"/>
          <p:nvPr/>
        </p:nvSpPr>
        <p:spPr>
          <a:xfrm>
            <a:off x="121919" y="391518"/>
            <a:ext cx="119278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</a:t>
            </a:r>
            <a:r>
              <a:rPr lang="en-US" sz="2600" b="1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Reaching the right audience’ is the top priority for all marketers’ video campaigns – even higher than impressions delivery and cost efficiencies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E6E641A-4C52-A3D4-8106-8DA89BD53138}"/>
              </a:ext>
            </a:extLst>
          </p:cNvPr>
          <p:cNvCxnSpPr>
            <a:cxnSpLocks/>
          </p:cNvCxnSpPr>
          <p:nvPr/>
        </p:nvCxnSpPr>
        <p:spPr>
          <a:xfrm>
            <a:off x="6081378" y="2209180"/>
            <a:ext cx="29244" cy="3783971"/>
          </a:xfrm>
          <a:prstGeom prst="line">
            <a:avLst/>
          </a:prstGeom>
          <a:ln w="7620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4DF3977-D36D-832A-3430-AF84C8D870D3}"/>
              </a:ext>
            </a:extLst>
          </p:cNvPr>
          <p:cNvSpPr txBox="1"/>
          <p:nvPr/>
        </p:nvSpPr>
        <p:spPr>
          <a:xfrm>
            <a:off x="0" y="1745149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Most Important Priority for Video Campaigns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that ranked </a:t>
            </a:r>
            <a:r>
              <a:rPr lang="en-US" sz="1100" dirty="0">
                <a:solidFill>
                  <a:srgbClr val="1B1464"/>
                </a:solidFill>
                <a:latin typeface="Helvetica" panose="020B0403020202020204" pitchFamily="34" charset="0"/>
              </a:rPr>
              <a:t>‘reaching the right audience’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in priority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6C9B08-A21C-4140-CBD5-D93494E7FD39}"/>
              </a:ext>
            </a:extLst>
          </p:cNvPr>
          <p:cNvSpPr/>
          <p:nvPr/>
        </p:nvSpPr>
        <p:spPr>
          <a:xfrm>
            <a:off x="763434" y="4218891"/>
            <a:ext cx="5217646" cy="51711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42FFF9-272D-CC5A-01E2-A1E738996D40}"/>
              </a:ext>
            </a:extLst>
          </p:cNvPr>
          <p:cNvSpPr txBox="1"/>
          <p:nvPr/>
        </p:nvSpPr>
        <p:spPr>
          <a:xfrm>
            <a:off x="789506" y="4215840"/>
            <a:ext cx="5165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bg1"/>
                </a:solidFill>
                <a:latin typeface="Helvetica" panose="020B0403020202020204" pitchFamily="34" charset="0"/>
              </a:defRPr>
            </a:lvl1pPr>
          </a:lstStyle>
          <a:p>
            <a:r>
              <a:rPr lang="en-US" dirty="0"/>
              <a:t>‘Small Business’ </a:t>
            </a:r>
          </a:p>
          <a:p>
            <a:r>
              <a:rPr lang="en-US" dirty="0"/>
              <a:t>Brand Marketers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6D9233-5C3B-DE52-62F5-8BCA98D942FC}"/>
              </a:ext>
            </a:extLst>
          </p:cNvPr>
          <p:cNvSpPr/>
          <p:nvPr/>
        </p:nvSpPr>
        <p:spPr>
          <a:xfrm>
            <a:off x="767843" y="4743455"/>
            <a:ext cx="5208829" cy="1204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F07A0-A1B1-D903-B012-604D6DC53C24}"/>
              </a:ext>
            </a:extLst>
          </p:cNvPr>
          <p:cNvSpPr txBox="1"/>
          <p:nvPr/>
        </p:nvSpPr>
        <p:spPr>
          <a:xfrm>
            <a:off x="779145" y="5317983"/>
            <a:ext cx="518622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– Reaching the Right Audience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</a:rPr>
              <a:t>49%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99B088-F25A-E0BF-66A0-6E443DBDBE6E}"/>
              </a:ext>
            </a:extLst>
          </p:cNvPr>
          <p:cNvSpPr/>
          <p:nvPr/>
        </p:nvSpPr>
        <p:spPr>
          <a:xfrm>
            <a:off x="769213" y="2286945"/>
            <a:ext cx="5206088" cy="517119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1F1A62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A2B01-F081-A529-6DE3-56E0AD8282ED}"/>
              </a:ext>
            </a:extLst>
          </p:cNvPr>
          <p:cNvSpPr txBox="1"/>
          <p:nvPr/>
        </p:nvSpPr>
        <p:spPr>
          <a:xfrm>
            <a:off x="967221" y="2283894"/>
            <a:ext cx="4810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Brand Marketers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7CC92B-E5A5-A538-044A-C8D49DB2C2C5}"/>
              </a:ext>
            </a:extLst>
          </p:cNvPr>
          <p:cNvSpPr/>
          <p:nvPr/>
        </p:nvSpPr>
        <p:spPr>
          <a:xfrm>
            <a:off x="767843" y="2812461"/>
            <a:ext cx="5208829" cy="121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B778AA-AD3C-B79E-3286-11F48BDFD91B}"/>
              </a:ext>
            </a:extLst>
          </p:cNvPr>
          <p:cNvSpPr txBox="1"/>
          <p:nvPr/>
        </p:nvSpPr>
        <p:spPr>
          <a:xfrm>
            <a:off x="1190200" y="3401630"/>
            <a:ext cx="436411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Reaching the Right</a:t>
            </a:r>
            <a:r>
              <a:rPr lang="en-US" b="1" dirty="0">
                <a:solidFill>
                  <a:srgbClr val="00BFF2"/>
                </a:solidFill>
                <a:latin typeface="Helvetica" panose="020B0403020202020204" pitchFamily="34" charset="0"/>
              </a:rPr>
              <a:t> Audience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</a:rPr>
              <a:t>64%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B9AE54-E0D7-45FA-6D82-A6F694992FFE}"/>
              </a:ext>
            </a:extLst>
          </p:cNvPr>
          <p:cNvSpPr/>
          <p:nvPr/>
        </p:nvSpPr>
        <p:spPr>
          <a:xfrm>
            <a:off x="6222003" y="2286945"/>
            <a:ext cx="5221002" cy="517119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17443C-D56A-A9C4-6E93-EF4F2159E9FD}"/>
              </a:ext>
            </a:extLst>
          </p:cNvPr>
          <p:cNvSpPr txBox="1"/>
          <p:nvPr/>
        </p:nvSpPr>
        <p:spPr>
          <a:xfrm>
            <a:off x="6216121" y="2283894"/>
            <a:ext cx="5232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‘Large Business’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Helvetica" panose="020B0403020202020204" pitchFamily="34" charset="0"/>
              </a:rPr>
              <a:t>Agency Professionals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43AE3B9-C8EA-0FD6-CE0E-782E3E1BEA54}"/>
              </a:ext>
            </a:extLst>
          </p:cNvPr>
          <p:cNvSpPr/>
          <p:nvPr/>
        </p:nvSpPr>
        <p:spPr>
          <a:xfrm>
            <a:off x="6228090" y="2815045"/>
            <a:ext cx="5208829" cy="121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D749C3-69EC-F763-A51B-D419ACDB1A85}"/>
              </a:ext>
            </a:extLst>
          </p:cNvPr>
          <p:cNvSpPr txBox="1"/>
          <p:nvPr/>
        </p:nvSpPr>
        <p:spPr>
          <a:xfrm>
            <a:off x="6228090" y="3401630"/>
            <a:ext cx="520882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#1 - Reaching the Right Audience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</a:rPr>
              <a:t>60%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5A0396-F22A-3F96-8C0D-92B61F0BA116}"/>
              </a:ext>
            </a:extLst>
          </p:cNvPr>
          <p:cNvSpPr/>
          <p:nvPr/>
        </p:nvSpPr>
        <p:spPr>
          <a:xfrm>
            <a:off x="6227575" y="4218891"/>
            <a:ext cx="5209858" cy="517119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B0238E-C609-1D79-E018-5F4A29449EF4}"/>
              </a:ext>
            </a:extLst>
          </p:cNvPr>
          <p:cNvSpPr txBox="1"/>
          <p:nvPr/>
        </p:nvSpPr>
        <p:spPr>
          <a:xfrm>
            <a:off x="6227575" y="4215840"/>
            <a:ext cx="5209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bg1"/>
                </a:solidFill>
                <a:latin typeface="Helvetica" panose="020B0403020202020204" pitchFamily="34" charset="0"/>
              </a:defRPr>
            </a:lvl1pPr>
          </a:lstStyle>
          <a:p>
            <a:r>
              <a:rPr lang="en-US" dirty="0"/>
              <a:t>‘Small Business’ </a:t>
            </a:r>
          </a:p>
          <a:p>
            <a:r>
              <a:rPr lang="en-US" dirty="0"/>
              <a:t>Agency Professionals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59927D5-074D-A89E-A2D8-07D70A34DCB3}"/>
              </a:ext>
            </a:extLst>
          </p:cNvPr>
          <p:cNvSpPr/>
          <p:nvPr/>
        </p:nvSpPr>
        <p:spPr>
          <a:xfrm>
            <a:off x="6228090" y="4743455"/>
            <a:ext cx="5208829" cy="1204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499CB9-1D73-D222-7201-C55A35E2D031}"/>
              </a:ext>
            </a:extLst>
          </p:cNvPr>
          <p:cNvSpPr txBox="1"/>
          <p:nvPr/>
        </p:nvSpPr>
        <p:spPr>
          <a:xfrm>
            <a:off x="6639649" y="5317983"/>
            <a:ext cx="43857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– Reaching the Right Audience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B1464"/>
                </a:solidFill>
                <a:latin typeface="Helvetica" panose="020B0403020202020204" pitchFamily="34" charset="0"/>
              </a:rPr>
              <a:t>69%</a:t>
            </a:r>
          </a:p>
        </p:txBody>
      </p:sp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694E8ADF-97F1-C3F1-2A2A-3C9111C3C9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229" y="2845409"/>
            <a:ext cx="584057" cy="584057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D11B844C-A62B-7955-31B7-3A7A49B08D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476" y="2845409"/>
            <a:ext cx="584057" cy="584057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C026C5AB-143B-6CD4-11E5-84D7B8E76A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229" y="4769820"/>
            <a:ext cx="584057" cy="584057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80246868-2705-3A04-9103-4F8181D801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476" y="4769820"/>
            <a:ext cx="584057" cy="584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94DF07-72BD-C96B-B001-75C42E426E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786689A-0596-DD3A-0C8E-45A0B8F670C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3C2CE3-E4F1-08F9-6E37-48DCFA3BC1B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3" name="Picture 4" descr="Creative Portal - Spectrum Reach Advertising">
            <a:extLst>
              <a:ext uri="{FF2B5EF4-FFF2-40B4-BE49-F238E27FC236}">
                <a16:creationId xmlns:a16="http://schemas.microsoft.com/office/drawing/2014/main" id="{4DAAB958-0645-F528-8D2A-FA28689AF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36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53F039-53E5-8AD7-92A5-E089D15FC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0788"/>
            <a:ext cx="5415280" cy="45785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3FDF39F-3B5F-1CA1-B13F-FFCFA3BAFFDD}"/>
              </a:ext>
            </a:extLst>
          </p:cNvPr>
          <p:cNvSpPr/>
          <p:nvPr/>
        </p:nvSpPr>
        <p:spPr>
          <a:xfrm>
            <a:off x="5415280" y="1510788"/>
            <a:ext cx="6775709" cy="457857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5544B4-64B7-4E00-A1B6-76422658B8ED}"/>
              </a:ext>
            </a:extLst>
          </p:cNvPr>
          <p:cNvSpPr/>
          <p:nvPr/>
        </p:nvSpPr>
        <p:spPr>
          <a:xfrm>
            <a:off x="136089" y="391545"/>
            <a:ext cx="1177023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Audience-Based TV Buying enables advertisers to effectively target their best customers through data-infused viewer segmentation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579E9-CE88-68EA-9BD1-80BB3C86F5F6}"/>
              </a:ext>
            </a:extLst>
          </p:cNvPr>
          <p:cNvSpPr txBox="1"/>
          <p:nvPr/>
        </p:nvSpPr>
        <p:spPr>
          <a:xfrm>
            <a:off x="5952846" y="2644865"/>
            <a:ext cx="57005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Audience-Based TV Buying</a:t>
            </a:r>
            <a:r>
              <a:rPr kumimoji="0" lang="en-US" sz="2400" b="1" u="sng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(ABB)</a:t>
            </a:r>
            <a:r>
              <a:rPr kumimoji="0" lang="en-US" sz="2400" b="1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refers to the practice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segmenting viewers beyond traditional demographics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to target a group of consumers based 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behavioral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attitudinal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lifestyle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and/or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transactional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DF0F4D-B0DC-10E8-CBBE-FB6A65F9BF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8A3EED-2EB2-D969-715B-BAA1429E2C7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BC0209-9A6D-FC87-D510-9D2BF5151C0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7" name="Picture 4" descr="Creative Portal - Spectrum Reach Advertising">
            <a:extLst>
              <a:ext uri="{FF2B5EF4-FFF2-40B4-BE49-F238E27FC236}">
                <a16:creationId xmlns:a16="http://schemas.microsoft.com/office/drawing/2014/main" id="{3691DCB2-DE66-E9F6-5EE4-1C3DF946F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89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ECB7BF-18CC-5475-8F97-813442CE3B4A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AF63C44-04A1-59ED-2670-F854A3F62C5E}"/>
              </a:ext>
            </a:extLst>
          </p:cNvPr>
          <p:cNvSpPr txBox="1"/>
          <p:nvPr/>
        </p:nvSpPr>
        <p:spPr>
          <a:xfrm>
            <a:off x="259529" y="3057008"/>
            <a:ext cx="70759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Helvetica" pitchFamily="2" charset="0"/>
              </a:rPr>
              <a:t>Why are brands and agencies leveraging ABB to best reach </a:t>
            </a:r>
            <a:br>
              <a:rPr lang="en-US" sz="3200" dirty="0">
                <a:solidFill>
                  <a:prstClr val="white"/>
                </a:solidFill>
                <a:latin typeface="Helvetica" pitchFamily="2" charset="0"/>
              </a:rPr>
            </a:br>
            <a:r>
              <a:rPr lang="en-US" sz="3200" dirty="0">
                <a:solidFill>
                  <a:prstClr val="white"/>
                </a:solidFill>
                <a:latin typeface="Helvetica" pitchFamily="2" charset="0"/>
              </a:rPr>
              <a:t>the right audiences in a time </a:t>
            </a:r>
            <a:br>
              <a:rPr lang="en-US" sz="3200" dirty="0">
                <a:solidFill>
                  <a:prstClr val="white"/>
                </a:solidFill>
                <a:latin typeface="Helvetica" pitchFamily="2" charset="0"/>
              </a:rPr>
            </a:br>
            <a:r>
              <a:rPr lang="en-US" sz="3200" dirty="0">
                <a:solidFill>
                  <a:prstClr val="white"/>
                </a:solidFill>
                <a:latin typeface="Helvetica" pitchFamily="2" charset="0"/>
              </a:rPr>
              <a:t>of economic uncertainty?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6BA989-D92B-C77E-5524-53926A05E888}"/>
              </a:ext>
            </a:extLst>
          </p:cNvPr>
          <p:cNvSpPr txBox="1"/>
          <p:nvPr/>
        </p:nvSpPr>
        <p:spPr>
          <a:xfrm>
            <a:off x="536238" y="2294269"/>
            <a:ext cx="43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8410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FE2FC5A-26FA-F4AE-6D10-43B568B950C5}"/>
              </a:ext>
            </a:extLst>
          </p:cNvPr>
          <p:cNvSpPr/>
          <p:nvPr/>
        </p:nvSpPr>
        <p:spPr>
          <a:xfrm>
            <a:off x="2974" y="1685013"/>
            <a:ext cx="7409462" cy="3985213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BEC50A-464C-C012-CC12-426250D72F5B}"/>
              </a:ext>
            </a:extLst>
          </p:cNvPr>
          <p:cNvSpPr txBox="1"/>
          <p:nvPr/>
        </p:nvSpPr>
        <p:spPr>
          <a:xfrm>
            <a:off x="0" y="1877907"/>
            <a:ext cx="74094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cs typeface="Arial"/>
                <a:sym typeface="Arial"/>
              </a:rPr>
              <a:t>“Precisely targeting my best customer prospects has become more of a priority for my video campaigns during this time of economic uncertainty”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cs typeface="Arial"/>
                <a:sym typeface="Arial"/>
              </a:rPr>
              <a:t>% of respondents who agree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B4CC2-E502-25D4-4F3F-49DFC88E74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F952A04-88E8-5149-079A-E2B990534112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BE0042-9066-9568-55E9-BD57A3754D20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6" name="Picture 4" descr="Creative Portal - Spectrum Reach Advertising">
            <a:extLst>
              <a:ext uri="{FF2B5EF4-FFF2-40B4-BE49-F238E27FC236}">
                <a16:creationId xmlns:a16="http://schemas.microsoft.com/office/drawing/2014/main" id="{EC2F6D6A-DA72-25DC-507C-565342EDE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80">
            <a:extLst>
              <a:ext uri="{FF2B5EF4-FFF2-40B4-BE49-F238E27FC236}">
                <a16:creationId xmlns:a16="http://schemas.microsoft.com/office/drawing/2014/main" id="{A5718D87-8194-BEEB-4D7A-3999F7316641}"/>
              </a:ext>
            </a:extLst>
          </p:cNvPr>
          <p:cNvSpPr/>
          <p:nvPr/>
        </p:nvSpPr>
        <p:spPr>
          <a:xfrm>
            <a:off x="365434" y="2795355"/>
            <a:ext cx="3210055" cy="1137155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199"/>
            <a:endParaRPr lang="en-US" sz="2000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9" name="Rounded Rectangle 84">
            <a:extLst>
              <a:ext uri="{FF2B5EF4-FFF2-40B4-BE49-F238E27FC236}">
                <a16:creationId xmlns:a16="http://schemas.microsoft.com/office/drawing/2014/main" id="{230735EE-C5BE-EB2F-A7DD-B95F69A1ED57}"/>
              </a:ext>
            </a:extLst>
          </p:cNvPr>
          <p:cNvSpPr/>
          <p:nvPr/>
        </p:nvSpPr>
        <p:spPr>
          <a:xfrm>
            <a:off x="365434" y="4290366"/>
            <a:ext cx="3210055" cy="1137155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199"/>
            <a:endParaRPr lang="en-US" sz="2000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10" name="Rounded Rectangle 88">
            <a:extLst>
              <a:ext uri="{FF2B5EF4-FFF2-40B4-BE49-F238E27FC236}">
                <a16:creationId xmlns:a16="http://schemas.microsoft.com/office/drawing/2014/main" id="{3A4A2A47-7272-2C2E-A180-8E96D67228C6}"/>
              </a:ext>
            </a:extLst>
          </p:cNvPr>
          <p:cNvSpPr/>
          <p:nvPr/>
        </p:nvSpPr>
        <p:spPr>
          <a:xfrm>
            <a:off x="3822400" y="2795355"/>
            <a:ext cx="3210055" cy="1137155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199"/>
            <a:endParaRPr lang="en-US" sz="2000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0AEDB3-AB0C-1BE1-C8E7-659E7E5B7610}"/>
              </a:ext>
            </a:extLst>
          </p:cNvPr>
          <p:cNvSpPr/>
          <p:nvPr/>
        </p:nvSpPr>
        <p:spPr>
          <a:xfrm>
            <a:off x="365434" y="3122480"/>
            <a:ext cx="3210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4400" b="1" dirty="0">
                <a:solidFill>
                  <a:srgbClr val="00BFF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E25DF-7F20-2FDF-087C-5D54A444ECF7}"/>
              </a:ext>
            </a:extLst>
          </p:cNvPr>
          <p:cNvSpPr txBox="1"/>
          <p:nvPr/>
        </p:nvSpPr>
        <p:spPr>
          <a:xfrm>
            <a:off x="365434" y="2834054"/>
            <a:ext cx="3210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199"/>
            <a:r>
              <a:rPr lang="en-US" sz="1600" b="1" u="sng" dirty="0">
                <a:solidFill>
                  <a:srgbClr val="00BFF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‘Large’ Brand Marketers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837CC1-0513-E416-4BE9-2861A050FC11}"/>
              </a:ext>
            </a:extLst>
          </p:cNvPr>
          <p:cNvSpPr/>
          <p:nvPr/>
        </p:nvSpPr>
        <p:spPr>
          <a:xfrm>
            <a:off x="3830033" y="3124369"/>
            <a:ext cx="31947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4400" b="1" dirty="0">
                <a:solidFill>
                  <a:srgbClr val="ED3C8D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0C31E3-8CB1-4055-024F-CAB8F15C5D0D}"/>
              </a:ext>
            </a:extLst>
          </p:cNvPr>
          <p:cNvSpPr txBox="1"/>
          <p:nvPr/>
        </p:nvSpPr>
        <p:spPr>
          <a:xfrm>
            <a:off x="3830033" y="2848644"/>
            <a:ext cx="3194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199"/>
            <a:r>
              <a:rPr lang="en-US" sz="1600" b="1" u="sng" dirty="0">
                <a:solidFill>
                  <a:srgbClr val="ED3C8D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‘Large Business’ Agency Pros</a:t>
            </a:r>
          </a:p>
        </p:txBody>
      </p:sp>
      <p:sp>
        <p:nvSpPr>
          <p:cNvPr id="15" name="Rounded Rectangle 91">
            <a:extLst>
              <a:ext uri="{FF2B5EF4-FFF2-40B4-BE49-F238E27FC236}">
                <a16:creationId xmlns:a16="http://schemas.microsoft.com/office/drawing/2014/main" id="{8C854499-819E-0324-2D32-8C98227BE81A}"/>
              </a:ext>
            </a:extLst>
          </p:cNvPr>
          <p:cNvSpPr/>
          <p:nvPr/>
        </p:nvSpPr>
        <p:spPr>
          <a:xfrm>
            <a:off x="3822400" y="4290366"/>
            <a:ext cx="3210055" cy="1137155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199"/>
            <a:endParaRPr lang="en-US" sz="2000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488495-C1B8-F194-B4DC-0E8A7E47A38F}"/>
              </a:ext>
            </a:extLst>
          </p:cNvPr>
          <p:cNvSpPr/>
          <p:nvPr/>
        </p:nvSpPr>
        <p:spPr>
          <a:xfrm>
            <a:off x="372818" y="4612778"/>
            <a:ext cx="31952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4400" b="1" dirty="0">
                <a:solidFill>
                  <a:srgbClr val="7030A0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84%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4A1181-C089-AA17-DA6E-3D28E0790CE0}"/>
              </a:ext>
            </a:extLst>
          </p:cNvPr>
          <p:cNvSpPr txBox="1"/>
          <p:nvPr/>
        </p:nvSpPr>
        <p:spPr>
          <a:xfrm>
            <a:off x="365434" y="4324352"/>
            <a:ext cx="3210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199"/>
            <a:r>
              <a:rPr lang="en-US" sz="1600" b="1" u="sng" dirty="0">
                <a:solidFill>
                  <a:srgbClr val="7030A0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‘Small’ Brand Marketers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041293-57D5-4BA3-AA32-62122D4F9F49}"/>
              </a:ext>
            </a:extLst>
          </p:cNvPr>
          <p:cNvSpPr/>
          <p:nvPr/>
        </p:nvSpPr>
        <p:spPr>
          <a:xfrm>
            <a:off x="3830033" y="4624094"/>
            <a:ext cx="31947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4400" b="1" dirty="0">
                <a:solidFill>
                  <a:srgbClr val="4EBEA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89%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22257A-D0FE-59D2-4553-2CE958C49B99}"/>
              </a:ext>
            </a:extLst>
          </p:cNvPr>
          <p:cNvSpPr txBox="1"/>
          <p:nvPr/>
        </p:nvSpPr>
        <p:spPr>
          <a:xfrm>
            <a:off x="3830033" y="4335669"/>
            <a:ext cx="3194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199"/>
            <a:r>
              <a:rPr lang="en-US" sz="1600" b="1" u="sng" dirty="0">
                <a:solidFill>
                  <a:srgbClr val="4EBEA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‘Small Business’ Agency Pros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0AEB14-55BC-7411-3E74-1E0BC07D993E}"/>
              </a:ext>
            </a:extLst>
          </p:cNvPr>
          <p:cNvSpPr txBox="1"/>
          <p:nvPr/>
        </p:nvSpPr>
        <p:spPr>
          <a:xfrm>
            <a:off x="521854" y="6120935"/>
            <a:ext cx="114669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 Survey base: Advertising decision-makers who are involved in buying or planning digital video, cable / broadcast TV, or advanced </a:t>
            </a:r>
            <a:r>
              <a:rPr lang="en-US" sz="700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‘Large’ Brand Marketers = business with annual total ad spend of $5MM+, ‘Small’ Brand Marketers = business with annual total ad spend of $10K - $5MM, ‘Large Business’ Agency Pros = client with annual total ad spend of $5MM+, ‘Small Business’ Agency Pros = client with annual total ad spend of $10K - $5MM. Q25. How much do you agree or disagree with the following statements regarding your [company’s/main client’s] video investment approach considering today’s uncertain economic conditions?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(strongly/somewhat agree)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Base = Total Respondents.</a:t>
            </a:r>
          </a:p>
        </p:txBody>
      </p:sp>
      <p:pic>
        <p:nvPicPr>
          <p:cNvPr id="25" name="Picture 24" descr="A picture containing tripod, art, floor, ground&#10;&#10;Description automatically generated">
            <a:extLst>
              <a:ext uri="{FF2B5EF4-FFF2-40B4-BE49-F238E27FC236}">
                <a16:creationId xmlns:a16="http://schemas.microsoft.com/office/drawing/2014/main" id="{A3BBB1A3-A576-5345-81E0-E96421F7A8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38"/>
          <a:stretch/>
        </p:blipFill>
        <p:spPr>
          <a:xfrm>
            <a:off x="7416849" y="1685013"/>
            <a:ext cx="4775152" cy="398521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CC63E99-78C2-0075-045C-A59A19834FB2}"/>
              </a:ext>
            </a:extLst>
          </p:cNvPr>
          <p:cNvSpPr/>
          <p:nvPr/>
        </p:nvSpPr>
        <p:spPr>
          <a:xfrm>
            <a:off x="243191" y="391545"/>
            <a:ext cx="1192728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ability to precisely reach the right audiences has become an even greater priority for all segments during a </a:t>
            </a:r>
            <a:r>
              <a:rPr lang="en-US" sz="2600" b="1" dirty="0">
                <a:solidFill>
                  <a:srgbClr val="1F1A62"/>
                </a:solidFill>
                <a:latin typeface="Helvetica" pitchFamily="2" charset="0"/>
              </a:rPr>
              <a:t>period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of economic challenges</a:t>
            </a:r>
          </a:p>
        </p:txBody>
      </p:sp>
    </p:spTree>
    <p:extLst>
      <p:ext uri="{BB962C8B-B14F-4D97-AF65-F5344CB8AC3E}">
        <p14:creationId xmlns:p14="http://schemas.microsoft.com/office/powerpoint/2010/main" val="2674499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46027F3F-DD46-D1A9-7616-B937EA7D0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6" r="306"/>
          <a:stretch/>
        </p:blipFill>
        <p:spPr>
          <a:xfrm>
            <a:off x="-1" y="1685011"/>
            <a:ext cx="4789924" cy="398521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EF19705-35A0-EF9B-FEE4-7EB2A831EF70}"/>
              </a:ext>
            </a:extLst>
          </p:cNvPr>
          <p:cNvSpPr/>
          <p:nvPr/>
        </p:nvSpPr>
        <p:spPr>
          <a:xfrm>
            <a:off x="4771778" y="1685013"/>
            <a:ext cx="7409462" cy="3985213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87EADB8E-604E-67EA-F642-2EC40460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84E4FE-6958-30CD-0CC7-F6351A217D6D}"/>
              </a:ext>
            </a:extLst>
          </p:cNvPr>
          <p:cNvSpPr txBox="1"/>
          <p:nvPr/>
        </p:nvSpPr>
        <p:spPr>
          <a:xfrm>
            <a:off x="521854" y="6120935"/>
            <a:ext cx="115380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 Survey base: Advertising decision-makers who are involved in buying or planning digital video, cable / broadcast TV, or advanced TV. ‘Large’ Brand Marketers = business with annual total ad spend of $5MM+, ‘Small’ Brand Marketers = business with annual total ad spend of $10K - $5MM, ‘Large Business’ Agency Pros = client with annual total ad spend of $5MM+, ‘Small Business’ Agency Pros = client with annual total ad spend of $10K - $5MM. Q25. How much do you agree or disagree with the following statements regarding your [company’s/main client’s] video investment approach considering today’s uncertain economic conditions?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(strongly/somewhat agree)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Base = Total Respondents.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8C3BFD-1507-A1D4-F5B0-7EB623A417B7}"/>
              </a:ext>
            </a:extLst>
          </p:cNvPr>
          <p:cNvSpPr txBox="1"/>
          <p:nvPr/>
        </p:nvSpPr>
        <p:spPr>
          <a:xfrm>
            <a:off x="67376" y="370597"/>
            <a:ext cx="121031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Economic uncertainty has inspired marketers, especially agencies, to test new strategies like audience-based TV buying to optimize targeted reach</a:t>
            </a:r>
          </a:p>
        </p:txBody>
      </p:sp>
      <p:sp>
        <p:nvSpPr>
          <p:cNvPr id="17" name="Rounded Rectangle 80">
            <a:extLst>
              <a:ext uri="{FF2B5EF4-FFF2-40B4-BE49-F238E27FC236}">
                <a16:creationId xmlns:a16="http://schemas.microsoft.com/office/drawing/2014/main" id="{2A224ACD-BCFB-BEE6-8E8C-4D5733D0CBE0}"/>
              </a:ext>
            </a:extLst>
          </p:cNvPr>
          <p:cNvSpPr/>
          <p:nvPr/>
        </p:nvSpPr>
        <p:spPr>
          <a:xfrm>
            <a:off x="5153759" y="2739801"/>
            <a:ext cx="3210055" cy="1250871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199"/>
            <a:endParaRPr lang="en-US" sz="2000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24" name="Rounded Rectangle 84">
            <a:extLst>
              <a:ext uri="{FF2B5EF4-FFF2-40B4-BE49-F238E27FC236}">
                <a16:creationId xmlns:a16="http://schemas.microsoft.com/office/drawing/2014/main" id="{AFF4B1EC-C1F3-A429-7AC0-0C326807D406}"/>
              </a:ext>
            </a:extLst>
          </p:cNvPr>
          <p:cNvSpPr/>
          <p:nvPr/>
        </p:nvSpPr>
        <p:spPr>
          <a:xfrm>
            <a:off x="5153759" y="4234812"/>
            <a:ext cx="3210055" cy="1250871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199"/>
            <a:endParaRPr lang="en-US" sz="2000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30" name="Rounded Rectangle 88">
            <a:extLst>
              <a:ext uri="{FF2B5EF4-FFF2-40B4-BE49-F238E27FC236}">
                <a16:creationId xmlns:a16="http://schemas.microsoft.com/office/drawing/2014/main" id="{E35DCB77-17A2-6610-3B9F-21E21CF9BC60}"/>
              </a:ext>
            </a:extLst>
          </p:cNvPr>
          <p:cNvSpPr/>
          <p:nvPr/>
        </p:nvSpPr>
        <p:spPr>
          <a:xfrm>
            <a:off x="8610725" y="2739801"/>
            <a:ext cx="3210055" cy="1250871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199"/>
            <a:endParaRPr lang="en-US" sz="2000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6851D2-EDCE-935E-7B7D-9D7157963F0F}"/>
              </a:ext>
            </a:extLst>
          </p:cNvPr>
          <p:cNvSpPr/>
          <p:nvPr/>
        </p:nvSpPr>
        <p:spPr>
          <a:xfrm>
            <a:off x="5153759" y="3123784"/>
            <a:ext cx="3210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4400" b="1" dirty="0">
                <a:solidFill>
                  <a:srgbClr val="00BFF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B95008-29B8-476B-CEFA-054D08C5E61C}"/>
              </a:ext>
            </a:extLst>
          </p:cNvPr>
          <p:cNvSpPr txBox="1"/>
          <p:nvPr/>
        </p:nvSpPr>
        <p:spPr>
          <a:xfrm>
            <a:off x="5153759" y="2835358"/>
            <a:ext cx="3210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199"/>
            <a:r>
              <a:rPr lang="en-US" sz="1600" b="1" u="sng" dirty="0">
                <a:solidFill>
                  <a:srgbClr val="00BFF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‘Large’ Brand Marketers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F35CF80-3472-5076-B9E0-F961C3E82C91}"/>
              </a:ext>
            </a:extLst>
          </p:cNvPr>
          <p:cNvSpPr/>
          <p:nvPr/>
        </p:nvSpPr>
        <p:spPr>
          <a:xfrm>
            <a:off x="8618358" y="3125673"/>
            <a:ext cx="31947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4400" b="1" dirty="0">
                <a:solidFill>
                  <a:srgbClr val="ED3C8D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86%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5BADB4-6017-4D0E-9090-4A441D3C69E1}"/>
              </a:ext>
            </a:extLst>
          </p:cNvPr>
          <p:cNvSpPr txBox="1"/>
          <p:nvPr/>
        </p:nvSpPr>
        <p:spPr>
          <a:xfrm>
            <a:off x="8618358" y="2849948"/>
            <a:ext cx="3194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199"/>
            <a:r>
              <a:rPr lang="en-US" sz="1600" b="1" u="sng" dirty="0">
                <a:solidFill>
                  <a:srgbClr val="ED3C8D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‘Large Business’ Agency Pros</a:t>
            </a:r>
          </a:p>
        </p:txBody>
      </p:sp>
      <p:sp>
        <p:nvSpPr>
          <p:cNvPr id="33" name="Rounded Rectangle 91">
            <a:extLst>
              <a:ext uri="{FF2B5EF4-FFF2-40B4-BE49-F238E27FC236}">
                <a16:creationId xmlns:a16="http://schemas.microsoft.com/office/drawing/2014/main" id="{0B9E354A-63F1-5EB5-4699-5F4E1FF8E51F}"/>
              </a:ext>
            </a:extLst>
          </p:cNvPr>
          <p:cNvSpPr/>
          <p:nvPr/>
        </p:nvSpPr>
        <p:spPr>
          <a:xfrm>
            <a:off x="8610725" y="4234812"/>
            <a:ext cx="3210055" cy="1250871"/>
          </a:xfrm>
          <a:prstGeom prst="roundRect">
            <a:avLst>
              <a:gd name="adj" fmla="val 11936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86199"/>
            <a:endParaRPr lang="en-US" sz="2000" dirty="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D605E1-028F-7B38-6C86-2418C53308FE}"/>
              </a:ext>
            </a:extLst>
          </p:cNvPr>
          <p:cNvSpPr/>
          <p:nvPr/>
        </p:nvSpPr>
        <p:spPr>
          <a:xfrm>
            <a:off x="5161143" y="4614082"/>
            <a:ext cx="31952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4400" b="1" dirty="0">
                <a:solidFill>
                  <a:srgbClr val="7030A0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C10773-733B-8812-C5DB-3DFDA11559A2}"/>
              </a:ext>
            </a:extLst>
          </p:cNvPr>
          <p:cNvSpPr txBox="1"/>
          <p:nvPr/>
        </p:nvSpPr>
        <p:spPr>
          <a:xfrm>
            <a:off x="5153759" y="4325656"/>
            <a:ext cx="3210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199"/>
            <a:r>
              <a:rPr lang="en-US" sz="1600" b="1" u="sng" dirty="0">
                <a:solidFill>
                  <a:srgbClr val="7030A0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‘Small’ Brand Marketers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EBAEC09-98B5-F6FF-BFB8-61A11302BB73}"/>
              </a:ext>
            </a:extLst>
          </p:cNvPr>
          <p:cNvSpPr/>
          <p:nvPr/>
        </p:nvSpPr>
        <p:spPr>
          <a:xfrm>
            <a:off x="8618358" y="4625398"/>
            <a:ext cx="31947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6199"/>
            <a:r>
              <a:rPr lang="en-US" sz="4400" b="1" dirty="0">
                <a:solidFill>
                  <a:srgbClr val="4EBEA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86%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93A849-DE93-9B95-F3DF-A4F0ACECCC58}"/>
              </a:ext>
            </a:extLst>
          </p:cNvPr>
          <p:cNvSpPr txBox="1"/>
          <p:nvPr/>
        </p:nvSpPr>
        <p:spPr>
          <a:xfrm>
            <a:off x="8618358" y="4336973"/>
            <a:ext cx="3194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199"/>
            <a:r>
              <a:rPr lang="en-US" sz="1600" b="1" u="sng" dirty="0">
                <a:solidFill>
                  <a:srgbClr val="4EBEA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‘Small Business’ Agency Pros</a:t>
            </a:r>
          </a:p>
        </p:txBody>
      </p:sp>
      <p:sp>
        <p:nvSpPr>
          <p:cNvPr id="15" name="Google Shape;756;p40">
            <a:extLst>
              <a:ext uri="{FF2B5EF4-FFF2-40B4-BE49-F238E27FC236}">
                <a16:creationId xmlns:a16="http://schemas.microsoft.com/office/drawing/2014/main" id="{97AC7E96-7350-CBFC-6850-1689D0FFEC1F}"/>
              </a:ext>
            </a:extLst>
          </p:cNvPr>
          <p:cNvSpPr txBox="1"/>
          <p:nvPr/>
        </p:nvSpPr>
        <p:spPr>
          <a:xfrm>
            <a:off x="4771779" y="1788416"/>
            <a:ext cx="740946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1F1A62"/>
                </a:solidFill>
                <a:latin typeface="Helvetica" panose="020B0403020202020204" pitchFamily="34" charset="0"/>
                <a:ea typeface="Arial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cs typeface="Arial"/>
                <a:sym typeface="Arial"/>
              </a:rPr>
              <a:t>“I am more open to new ways to plan, buy and measure the efficiency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cs typeface="Arial"/>
                <a:sym typeface="Arial"/>
              </a:rPr>
              <a:t>and effectiveness of TV campaigns due to uncertain economic conditions”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cs typeface="Arial"/>
                <a:sym typeface="Arial"/>
              </a:rPr>
              <a:t>% of respondents who agree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995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000" b="1" dirty="0" smtClean="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f6166fe-9f5b-43aa-b8a9-b4d7ad530bda">
      <UserInfo>
        <DisplayName>Jason Wiese</DisplayName>
        <AccountId>13</AccountId>
        <AccountType/>
      </UserInfo>
      <UserInfo>
        <DisplayName>Karolina Guillen</DisplayName>
        <AccountId>14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  <UserInfo>
        <DisplayName>Leah Montner Dixon</DisplayName>
        <AccountId>10</AccountId>
        <AccountType/>
      </UserInfo>
      <UserInfo>
        <DisplayName>Kaileen Cain</DisplayName>
        <AccountId>143</AccountId>
        <AccountType/>
      </UserInfo>
    </SharedWithUsers>
    <TaxCatchAll xmlns="9f6166fe-9f5b-43aa-b8a9-b4d7ad530bda" xsi:nil="true"/>
    <lcf76f155ced4ddcb4097134ff3c332f xmlns="a86b28e8-29a6-4ab8-af18-2a7f61acfad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5" ma:contentTypeDescription="Create a new document." ma:contentTypeScope="" ma:versionID="a466b9157af1ce0310746701f63ffce1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baee444f3b59eaeedc5a740e00a18818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696b49f-56d7-4f85-8b04-e2e66f1bdb7c}" ma:internalName="TaxCatchAll" ma:showField="CatchAllData" ma:web="9f6166fe-9f5b-43aa-b8a9-b4d7ad530b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706731-382E-4DED-A896-EDCE738349CA}">
  <ds:schemaRefs>
    <ds:schemaRef ds:uri="9f6166fe-9f5b-43aa-b8a9-b4d7ad530bda"/>
    <ds:schemaRef ds:uri="a86b28e8-29a6-4ab8-af18-2a7f61acfa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C6418E3-72D8-433F-94A1-939E99C416AA}">
  <ds:schemaRefs>
    <ds:schemaRef ds:uri="9f6166fe-9f5b-43aa-b8a9-b4d7ad530bda"/>
    <ds:schemaRef ds:uri="a86b28e8-29a6-4ab8-af18-2a7f61acfa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661ED9D-766D-4657-B89C-19FFA4F151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8419</Words>
  <Application>Microsoft Office PowerPoint</Application>
  <PresentationFormat>Widescreen</PresentationFormat>
  <Paragraphs>661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Calibri</vt:lpstr>
      <vt:lpstr>Calibri Light</vt:lpstr>
      <vt:lpstr>Helvetica</vt:lpstr>
      <vt:lpstr>Helvetica Bold</vt:lpstr>
      <vt:lpstr>Helvetica Light</vt:lpstr>
      <vt:lpstr>Helvetica-Light</vt:lpstr>
      <vt:lpstr>Helvetica-Lightoblique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About Spectrum Reach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Montner Dixon</dc:creator>
  <cp:lastModifiedBy>Leah Montner Dixon</cp:lastModifiedBy>
  <cp:revision>4</cp:revision>
  <cp:lastPrinted>2023-03-22T14:42:28Z</cp:lastPrinted>
  <dcterms:created xsi:type="dcterms:W3CDTF">2021-04-16T17:49:10Z</dcterms:created>
  <dcterms:modified xsi:type="dcterms:W3CDTF">2023-07-17T20:36:03Z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  <property fmtid="{D5CDD505-2E9C-101B-9397-08002B2CF9AE}" pid="3" name="MediaServiceImageTags">
    <vt:lpwstr/>
  </property>
</Properties>
</file>