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144328100" r:id="rId6"/>
    <p:sldId id="2144328208" r:id="rId7"/>
    <p:sldId id="303" r:id="rId8"/>
    <p:sldId id="2144328209" r:id="rId9"/>
    <p:sldId id="2144328189" r:id="rId10"/>
    <p:sldId id="2144328185" r:id="rId11"/>
    <p:sldId id="2144328186" r:id="rId12"/>
    <p:sldId id="2144328188" r:id="rId13"/>
    <p:sldId id="2144328207" r:id="rId14"/>
    <p:sldId id="2144328134" r:id="rId15"/>
    <p:sldId id="2144327905" r:id="rId16"/>
    <p:sldId id="2144328135" r:id="rId17"/>
    <p:sldId id="2144328136" r:id="rId18"/>
    <p:sldId id="2144328175" r:id="rId19"/>
    <p:sldId id="2144328000" r:id="rId20"/>
    <p:sldId id="2144328139" r:id="rId21"/>
    <p:sldId id="2144328077" r:id="rId22"/>
    <p:sldId id="2144328173" r:id="rId23"/>
    <p:sldId id="280" r:id="rId24"/>
    <p:sldId id="2144328210" r:id="rId25"/>
    <p:sldId id="21443275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1" clrIdx="0">
    <p:extLst>
      <p:ext uri="{19B8F6BF-5375-455C-9EA6-DF929625EA0E}">
        <p15:presenceInfo xmlns:p15="http://schemas.microsoft.com/office/powerpoint/2012/main" userId="S::leahm@thevab.com::d5b2ae9e-9213-4442-b7df-4db8cbe51e5d" providerId="AD"/>
      </p:ext>
    </p:extLst>
  </p:cmAuthor>
  <p:cmAuthor id="2" name="Danielle Delauro" initials="DD" lastIdx="12" clrIdx="1">
    <p:extLst>
      <p:ext uri="{19B8F6BF-5375-455C-9EA6-DF929625EA0E}">
        <p15:presenceInfo xmlns:p15="http://schemas.microsoft.com/office/powerpoint/2012/main" userId="S::danielled@thevab.com::79c3a64d-209a-45df-902b-7cba6cccfd68" providerId="AD"/>
      </p:ext>
    </p:extLst>
  </p:cmAuthor>
  <p:cmAuthor id="3" name="Marianne Vita" initials="MV" lastIdx="14" clrIdx="2">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00BFF2"/>
    <a:srgbClr val="ED3C8D"/>
    <a:srgbClr val="4EB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498C4160-E33B-4673-8CC5-1FA5F63B3129}"/>
    <pc:docChg chg="modSld">
      <pc:chgData name="Leah Montner Dixon" userId="d5b2ae9e-9213-4442-b7df-4db8cbe51e5d" providerId="ADAL" clId="{498C4160-E33B-4673-8CC5-1FA5F63B3129}" dt="2021-10-26T14:10:58.050" v="2" actId="20577"/>
      <pc:docMkLst>
        <pc:docMk/>
      </pc:docMkLst>
      <pc:sldChg chg="modSp mod">
        <pc:chgData name="Leah Montner Dixon" userId="d5b2ae9e-9213-4442-b7df-4db8cbe51e5d" providerId="ADAL" clId="{498C4160-E33B-4673-8CC5-1FA5F63B3129}" dt="2021-10-26T14:10:58.050" v="2" actId="20577"/>
        <pc:sldMkLst>
          <pc:docMk/>
          <pc:sldMk cId="3364227381" sldId="2144328000"/>
        </pc:sldMkLst>
        <pc:spChg chg="mod">
          <ac:chgData name="Leah Montner Dixon" userId="d5b2ae9e-9213-4442-b7df-4db8cbe51e5d" providerId="ADAL" clId="{498C4160-E33B-4673-8CC5-1FA5F63B3129}" dt="2021-10-26T14:10:58.050" v="2" actId="20577"/>
          <ac:spMkLst>
            <pc:docMk/>
            <pc:sldMk cId="3364227381" sldId="2144328000"/>
            <ac:spMk id="38" creationId="{4B40BE7B-08F5-4308-9D7D-418C6745FF7D}"/>
          </ac:spMkLst>
        </pc:spChg>
      </pc:sldChg>
    </pc:docChg>
  </pc:docChgLst>
  <pc:docChgLst>
    <pc:chgData name="Leah Montner Dixon" userId="d5b2ae9e-9213-4442-b7df-4db8cbe51e5d" providerId="ADAL" clId="{57837987-51EE-4F96-8050-243B834E0C2C}"/>
    <pc:docChg chg="delSld modSld">
      <pc:chgData name="Leah Montner Dixon" userId="d5b2ae9e-9213-4442-b7df-4db8cbe51e5d" providerId="ADAL" clId="{57837987-51EE-4F96-8050-243B834E0C2C}" dt="2021-10-05T16:55:56.334" v="7" actId="20577"/>
      <pc:docMkLst>
        <pc:docMk/>
      </pc:docMkLst>
      <pc:sldChg chg="modSp mod">
        <pc:chgData name="Leah Montner Dixon" userId="d5b2ae9e-9213-4442-b7df-4db8cbe51e5d" providerId="ADAL" clId="{57837987-51EE-4F96-8050-243B834E0C2C}" dt="2021-10-05T16:55:56.334" v="7" actId="20577"/>
        <pc:sldMkLst>
          <pc:docMk/>
          <pc:sldMk cId="2469683786" sldId="275"/>
        </pc:sldMkLst>
        <pc:spChg chg="mod">
          <ac:chgData name="Leah Montner Dixon" userId="d5b2ae9e-9213-4442-b7df-4db8cbe51e5d" providerId="ADAL" clId="{57837987-51EE-4F96-8050-243B834E0C2C}" dt="2021-10-05T16:55:56.334" v="7" actId="20577"/>
          <ac:spMkLst>
            <pc:docMk/>
            <pc:sldMk cId="2469683786" sldId="275"/>
            <ac:spMk id="35" creationId="{21F7D474-29F2-455F-B999-B3701395D204}"/>
          </ac:spMkLst>
        </pc:spChg>
      </pc:sldChg>
      <pc:sldChg chg="del">
        <pc:chgData name="Leah Montner Dixon" userId="d5b2ae9e-9213-4442-b7df-4db8cbe51e5d" providerId="ADAL" clId="{57837987-51EE-4F96-8050-243B834E0C2C}" dt="2021-10-05T16:55:44.743" v="2" actId="47"/>
        <pc:sldMkLst>
          <pc:docMk/>
          <pc:sldMk cId="4049593696" sldId="2144328152"/>
        </pc:sldMkLst>
      </pc:sldChg>
      <pc:sldChg chg="del">
        <pc:chgData name="Leah Montner Dixon" userId="d5b2ae9e-9213-4442-b7df-4db8cbe51e5d" providerId="ADAL" clId="{57837987-51EE-4F96-8050-243B834E0C2C}" dt="2021-10-05T16:55:43.879" v="0" actId="47"/>
        <pc:sldMkLst>
          <pc:docMk/>
          <pc:sldMk cId="1991914896" sldId="2144328205"/>
        </pc:sldMkLst>
      </pc:sldChg>
      <pc:sldChg chg="del">
        <pc:chgData name="Leah Montner Dixon" userId="d5b2ae9e-9213-4442-b7df-4db8cbe51e5d" providerId="ADAL" clId="{57837987-51EE-4F96-8050-243B834E0C2C}" dt="2021-10-05T16:55:44.353" v="1" actId="47"/>
        <pc:sldMkLst>
          <pc:docMk/>
          <pc:sldMk cId="1500090993" sldId="2144328206"/>
        </pc:sldMkLst>
      </pc:sldChg>
    </pc:docChg>
  </pc:docChgLst>
  <pc:docChgLst>
    <pc:chgData name="Leah Montner Dixon" userId="d5b2ae9e-9213-4442-b7df-4db8cbe51e5d" providerId="ADAL" clId="{19F0F05A-92F7-4C26-8092-0D4641C9052E}"/>
    <pc:docChg chg="undo custSel delSld modSld">
      <pc:chgData name="Leah Montner Dixon" userId="d5b2ae9e-9213-4442-b7df-4db8cbe51e5d" providerId="ADAL" clId="{19F0F05A-92F7-4C26-8092-0D4641C9052E}" dt="2021-10-19T15:48:21.578" v="214" actId="165"/>
      <pc:docMkLst>
        <pc:docMk/>
      </pc:docMkLst>
      <pc:sldChg chg="del">
        <pc:chgData name="Leah Montner Dixon" userId="d5b2ae9e-9213-4442-b7df-4db8cbe51e5d" providerId="ADAL" clId="{19F0F05A-92F7-4C26-8092-0D4641C9052E}" dt="2021-10-18T21:15:50.776" v="0" actId="47"/>
        <pc:sldMkLst>
          <pc:docMk/>
          <pc:sldMk cId="2469683786" sldId="275"/>
        </pc:sldMkLst>
      </pc:sldChg>
      <pc:sldChg chg="addSp delSp modSp mod">
        <pc:chgData name="Leah Montner Dixon" userId="d5b2ae9e-9213-4442-b7df-4db8cbe51e5d" providerId="ADAL" clId="{19F0F05A-92F7-4C26-8092-0D4641C9052E}" dt="2021-10-19T15:48:21.578" v="214" actId="165"/>
        <pc:sldMkLst>
          <pc:docMk/>
          <pc:sldMk cId="4059644176" sldId="2144328210"/>
        </pc:sldMkLst>
        <pc:spChg chg="add mod topLvl">
          <ac:chgData name="Leah Montner Dixon" userId="d5b2ae9e-9213-4442-b7df-4db8cbe51e5d" providerId="ADAL" clId="{19F0F05A-92F7-4C26-8092-0D4641C9052E}" dt="2021-10-19T15:48:21.578" v="214" actId="165"/>
          <ac:spMkLst>
            <pc:docMk/>
            <pc:sldMk cId="4059644176" sldId="2144328210"/>
            <ac:spMk id="27" creationId="{719015E9-1684-437D-A1DD-E20FD01DC6F8}"/>
          </ac:spMkLst>
        </pc:spChg>
        <pc:spChg chg="mod topLvl">
          <ac:chgData name="Leah Montner Dixon" userId="d5b2ae9e-9213-4442-b7df-4db8cbe51e5d" providerId="ADAL" clId="{19F0F05A-92F7-4C26-8092-0D4641C9052E}" dt="2021-10-19T15:48:21.578" v="214" actId="165"/>
          <ac:spMkLst>
            <pc:docMk/>
            <pc:sldMk cId="4059644176" sldId="2144328210"/>
            <ac:spMk id="35" creationId="{21F7D474-29F2-455F-B999-B3701395D204}"/>
          </ac:spMkLst>
        </pc:spChg>
        <pc:spChg chg="add mod topLvl">
          <ac:chgData name="Leah Montner Dixon" userId="d5b2ae9e-9213-4442-b7df-4db8cbe51e5d" providerId="ADAL" clId="{19F0F05A-92F7-4C26-8092-0D4641C9052E}" dt="2021-10-19T15:48:21.578" v="214" actId="165"/>
          <ac:spMkLst>
            <pc:docMk/>
            <pc:sldMk cId="4059644176" sldId="2144328210"/>
            <ac:spMk id="36" creationId="{A38558FE-AF5C-4113-A1DA-E6484AA14A7C}"/>
          </ac:spMkLst>
        </pc:spChg>
        <pc:spChg chg="mod topLvl">
          <ac:chgData name="Leah Montner Dixon" userId="d5b2ae9e-9213-4442-b7df-4db8cbe51e5d" providerId="ADAL" clId="{19F0F05A-92F7-4C26-8092-0D4641C9052E}" dt="2021-10-19T15:48:21.578" v="214" actId="165"/>
          <ac:spMkLst>
            <pc:docMk/>
            <pc:sldMk cId="4059644176" sldId="2144328210"/>
            <ac:spMk id="52" creationId="{47AC285D-93DC-4F60-8F7D-B7DD28FFB796}"/>
          </ac:spMkLst>
        </pc:spChg>
        <pc:spChg chg="del">
          <ac:chgData name="Leah Montner Dixon" userId="d5b2ae9e-9213-4442-b7df-4db8cbe51e5d" providerId="ADAL" clId="{19F0F05A-92F7-4C26-8092-0D4641C9052E}" dt="2021-10-19T15:23:10.784" v="1" actId="478"/>
          <ac:spMkLst>
            <pc:docMk/>
            <pc:sldMk cId="4059644176" sldId="2144328210"/>
            <ac:spMk id="54" creationId="{E0DD4948-5FC3-42DF-A5E9-B8000A1A614E}"/>
          </ac:spMkLst>
        </pc:spChg>
        <pc:spChg chg="mod topLvl">
          <ac:chgData name="Leah Montner Dixon" userId="d5b2ae9e-9213-4442-b7df-4db8cbe51e5d" providerId="ADAL" clId="{19F0F05A-92F7-4C26-8092-0D4641C9052E}" dt="2021-10-19T15:48:21.578" v="214" actId="165"/>
          <ac:spMkLst>
            <pc:docMk/>
            <pc:sldMk cId="4059644176" sldId="2144328210"/>
            <ac:spMk id="56" creationId="{FCD879EF-D885-41F6-80EA-7ABD8B9D24EA}"/>
          </ac:spMkLst>
        </pc:spChg>
        <pc:spChg chg="del mod">
          <ac:chgData name="Leah Montner Dixon" userId="d5b2ae9e-9213-4442-b7df-4db8cbe51e5d" providerId="ADAL" clId="{19F0F05A-92F7-4C26-8092-0D4641C9052E}" dt="2021-10-19T15:26:04.883" v="39" actId="478"/>
          <ac:spMkLst>
            <pc:docMk/>
            <pc:sldMk cId="4059644176" sldId="2144328210"/>
            <ac:spMk id="59" creationId="{56A1375D-592A-45EE-9FBF-E97E72DDDE94}"/>
          </ac:spMkLst>
        </pc:spChg>
        <pc:spChg chg="mod topLvl">
          <ac:chgData name="Leah Montner Dixon" userId="d5b2ae9e-9213-4442-b7df-4db8cbe51e5d" providerId="ADAL" clId="{19F0F05A-92F7-4C26-8092-0D4641C9052E}" dt="2021-10-19T15:48:21.578" v="214" actId="165"/>
          <ac:spMkLst>
            <pc:docMk/>
            <pc:sldMk cId="4059644176" sldId="2144328210"/>
            <ac:spMk id="60" creationId="{E1572E41-A815-4C34-8607-3697D5B358E2}"/>
          </ac:spMkLst>
        </pc:spChg>
        <pc:grpChg chg="add del mod">
          <ac:chgData name="Leah Montner Dixon" userId="d5b2ae9e-9213-4442-b7df-4db8cbe51e5d" providerId="ADAL" clId="{19F0F05A-92F7-4C26-8092-0D4641C9052E}" dt="2021-10-19T15:48:21.578" v="214" actId="165"/>
          <ac:grpSpMkLst>
            <pc:docMk/>
            <pc:sldMk cId="4059644176" sldId="2144328210"/>
            <ac:grpSpMk id="6" creationId="{9A162074-A70D-4A3E-98FF-BB8891999306}"/>
          </ac:grpSpMkLst>
        </pc:grpChg>
        <pc:grpChg chg="add del mod">
          <ac:chgData name="Leah Montner Dixon" userId="d5b2ae9e-9213-4442-b7df-4db8cbe51e5d" providerId="ADAL" clId="{19F0F05A-92F7-4C26-8092-0D4641C9052E}" dt="2021-10-19T15:48:21.578" v="214" actId="165"/>
          <ac:grpSpMkLst>
            <pc:docMk/>
            <pc:sldMk cId="4059644176" sldId="2144328210"/>
            <ac:grpSpMk id="8" creationId="{D451E10D-2EE0-4E0F-A2E7-40953CA5400F}"/>
          </ac:grpSpMkLst>
        </pc:grpChg>
        <pc:grpChg chg="add del mod">
          <ac:chgData name="Leah Montner Dixon" userId="d5b2ae9e-9213-4442-b7df-4db8cbe51e5d" providerId="ADAL" clId="{19F0F05A-92F7-4C26-8092-0D4641C9052E}" dt="2021-10-19T15:48:21.578" v="214" actId="165"/>
          <ac:grpSpMkLst>
            <pc:docMk/>
            <pc:sldMk cId="4059644176" sldId="2144328210"/>
            <ac:grpSpMk id="9" creationId="{DAB1F77C-7986-4ACC-8086-C03A28086DE8}"/>
          </ac:grpSpMkLst>
        </pc:grpChg>
        <pc:picChg chg="mod topLvl">
          <ac:chgData name="Leah Montner Dixon" userId="d5b2ae9e-9213-4442-b7df-4db8cbe51e5d" providerId="ADAL" clId="{19F0F05A-92F7-4C26-8092-0D4641C9052E}" dt="2021-10-19T15:48:21.578" v="214" actId="165"/>
          <ac:picMkLst>
            <pc:docMk/>
            <pc:sldMk cId="4059644176" sldId="2144328210"/>
            <ac:picMk id="3" creationId="{FC0DDBBE-4CA8-4214-B220-2C81BF6AB528}"/>
          </ac:picMkLst>
        </pc:picChg>
        <pc:picChg chg="add mod topLvl">
          <ac:chgData name="Leah Montner Dixon" userId="d5b2ae9e-9213-4442-b7df-4db8cbe51e5d" providerId="ADAL" clId="{19F0F05A-92F7-4C26-8092-0D4641C9052E}" dt="2021-10-19T15:48:21.578" v="214" actId="165"/>
          <ac:picMkLst>
            <pc:docMk/>
            <pc:sldMk cId="4059644176" sldId="2144328210"/>
            <ac:picMk id="5" creationId="{6122124D-3D6E-4D2A-A194-3EBE089D7B79}"/>
          </ac:picMkLst>
        </pc:picChg>
        <pc:picChg chg="del mod">
          <ac:chgData name="Leah Montner Dixon" userId="d5b2ae9e-9213-4442-b7df-4db8cbe51e5d" providerId="ADAL" clId="{19F0F05A-92F7-4C26-8092-0D4641C9052E}" dt="2021-10-19T15:26:04.883" v="39" actId="478"/>
          <ac:picMkLst>
            <pc:docMk/>
            <pc:sldMk cId="4059644176" sldId="2144328210"/>
            <ac:picMk id="7" creationId="{21C6EFF3-A8B2-42AA-BD6B-8AB38EC7B428}"/>
          </ac:picMkLst>
        </pc:picChg>
        <pc:picChg chg="add mod topLvl">
          <ac:chgData name="Leah Montner Dixon" userId="d5b2ae9e-9213-4442-b7df-4db8cbe51e5d" providerId="ADAL" clId="{19F0F05A-92F7-4C26-8092-0D4641C9052E}" dt="2021-10-19T15:48:21.578" v="214" actId="165"/>
          <ac:picMkLst>
            <pc:docMk/>
            <pc:sldMk cId="4059644176" sldId="2144328210"/>
            <ac:picMk id="28" creationId="{B2D9BC7E-A6EB-4261-85BA-6D66A21B8797}"/>
          </ac:picMkLst>
        </pc:picChg>
        <pc:picChg chg="mod topLvl">
          <ac:chgData name="Leah Montner Dixon" userId="d5b2ae9e-9213-4442-b7df-4db8cbe51e5d" providerId="ADAL" clId="{19F0F05A-92F7-4C26-8092-0D4641C9052E}" dt="2021-10-19T15:48:21.578" v="214" actId="165"/>
          <ac:picMkLst>
            <pc:docMk/>
            <pc:sldMk cId="4059644176" sldId="2144328210"/>
            <ac:picMk id="53" creationId="{FD676B38-9CB9-429E-A505-0FEBC9FE0A8C}"/>
          </ac:picMkLst>
        </pc:picChg>
        <pc:picChg chg="del">
          <ac:chgData name="Leah Montner Dixon" userId="d5b2ae9e-9213-4442-b7df-4db8cbe51e5d" providerId="ADAL" clId="{19F0F05A-92F7-4C26-8092-0D4641C9052E}" dt="2021-10-19T15:23:10.784" v="1" actId="478"/>
          <ac:picMkLst>
            <pc:docMk/>
            <pc:sldMk cId="4059644176" sldId="2144328210"/>
            <ac:picMk id="55" creationId="{6671F34B-5BE5-48CA-B7C5-3EA8C3CFDA33}"/>
          </ac:picMkLst>
        </pc:picChg>
        <pc:picChg chg="mod topLvl">
          <ac:chgData name="Leah Montner Dixon" userId="d5b2ae9e-9213-4442-b7df-4db8cbe51e5d" providerId="ADAL" clId="{19F0F05A-92F7-4C26-8092-0D4641C9052E}" dt="2021-10-19T15:48:21.578" v="214" actId="165"/>
          <ac:picMkLst>
            <pc:docMk/>
            <pc:sldMk cId="4059644176" sldId="2144328210"/>
            <ac:picMk id="57" creationId="{F497EBAA-C30A-456B-ACD6-7B43B51E1387}"/>
          </ac:picMkLst>
        </pc:picChg>
        <pc:picChg chg="mod topLvl">
          <ac:chgData name="Leah Montner Dixon" userId="d5b2ae9e-9213-4442-b7df-4db8cbe51e5d" providerId="ADAL" clId="{19F0F05A-92F7-4C26-8092-0D4641C9052E}" dt="2021-10-19T15:48:21.578" v="214" actId="165"/>
          <ac:picMkLst>
            <pc:docMk/>
            <pc:sldMk cId="4059644176" sldId="2144328210"/>
            <ac:picMk id="61" creationId="{B563C021-B6E7-4BD2-8E7F-42DC7A6D432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AFEEFF"/>
            </a:solidFill>
            <a:ln>
              <a:noFill/>
            </a:ln>
            <a:effectLst/>
          </c:spPr>
          <c:invertIfNegative val="0"/>
          <c:dPt>
            <c:idx val="0"/>
            <c:invertIfNegative val="0"/>
            <c:bubble3D val="0"/>
            <c:spPr>
              <a:solidFill>
                <a:srgbClr val="AFEEFF"/>
              </a:solidFill>
              <a:ln>
                <a:noFill/>
              </a:ln>
              <a:effectLst/>
            </c:spPr>
            <c:extLst>
              <c:ext xmlns:c16="http://schemas.microsoft.com/office/drawing/2014/chart" uri="{C3380CC4-5D6E-409C-BE32-E72D297353CC}">
                <c16:uniqueId val="{00000001-0F83-4A39-87DE-5A5B751A59E3}"/>
              </c:ext>
            </c:extLst>
          </c:dPt>
          <c:dPt>
            <c:idx val="1"/>
            <c:invertIfNegative val="0"/>
            <c:bubble3D val="0"/>
            <c:spPr>
              <a:solidFill>
                <a:srgbClr val="AFEEFF"/>
              </a:solidFill>
              <a:ln>
                <a:noFill/>
              </a:ln>
              <a:effectLst/>
            </c:spPr>
            <c:extLst>
              <c:ext xmlns:c16="http://schemas.microsoft.com/office/drawing/2014/chart" uri="{C3380CC4-5D6E-409C-BE32-E72D297353CC}">
                <c16:uniqueId val="{00000003-0F83-4A39-87DE-5A5B751A59E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0.26119999999999999</c:v>
                </c:pt>
                <c:pt idx="1">
                  <c:v>0.78410000000000002</c:v>
                </c:pt>
              </c:numCache>
            </c:numRef>
          </c:val>
          <c:extLst>
            <c:ext xmlns:c16="http://schemas.microsoft.com/office/drawing/2014/chart" uri="{C3380CC4-5D6E-409C-BE32-E72D297353CC}">
              <c16:uniqueId val="{00000004-0F83-4A39-87DE-5A5B751A59E3}"/>
            </c:ext>
          </c:extLst>
        </c:ser>
        <c:ser>
          <c:idx val="1"/>
          <c:order val="1"/>
          <c:tx>
            <c:strRef>
              <c:f>Sheet1!$C$1</c:f>
              <c:strCache>
                <c:ptCount val="1"/>
                <c:pt idx="0">
                  <c:v>July '21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0.31440000000000001</c:v>
                </c:pt>
                <c:pt idx="1">
                  <c:v>0.76719999999999999</c:v>
                </c:pt>
              </c:numCache>
            </c:numRef>
          </c:val>
          <c:extLst>
            <c:ext xmlns:c16="http://schemas.microsoft.com/office/drawing/2014/chart" uri="{C3380CC4-5D6E-409C-BE32-E72D297353CC}">
              <c16:uniqueId val="{00000005-0F83-4A39-87DE-5A5B751A59E3}"/>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Definition of TV</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FE8C-46EE-9AC4-8CD5CEFBAEA3}"/>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FE8C-46EE-9AC4-8CD5CEFBAEA3}"/>
              </c:ext>
            </c:extLst>
          </c:dPt>
          <c:cat>
            <c:strRef>
              <c:f>Sheet1!$A$2:$A$3</c:f>
              <c:strCache>
                <c:ptCount val="2"/>
                <c:pt idx="0">
                  <c:v>Cord Cutters</c:v>
                </c:pt>
                <c:pt idx="1">
                  <c:v>Cord Nevers</c:v>
                </c:pt>
              </c:strCache>
            </c:strRef>
          </c:cat>
          <c:val>
            <c:numRef>
              <c:f>Sheet1!$B$2:$B$3</c:f>
              <c:numCache>
                <c:formatCode>General</c:formatCode>
                <c:ptCount val="2"/>
              </c:numCache>
            </c:numRef>
          </c:val>
          <c:extLst>
            <c:ext xmlns:c16="http://schemas.microsoft.com/office/drawing/2014/chart" uri="{C3380CC4-5D6E-409C-BE32-E72D297353CC}">
              <c16:uniqueId val="{00000004-FE8C-46EE-9AC4-8CD5CEFBAEA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Cord Groups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F6F-4CC9-905E-57994C69C5C2}"/>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FF6F-4CC9-905E-57994C69C5C2}"/>
              </c:ext>
            </c:extLst>
          </c:dPt>
          <c:dPt>
            <c:idx val="2"/>
            <c:bubble3D val="0"/>
            <c:explosion val="1"/>
            <c:spPr>
              <a:solidFill>
                <a:srgbClr val="ED3C8D"/>
              </a:solidFill>
              <a:ln w="19050">
                <a:solidFill>
                  <a:schemeClr val="lt1"/>
                </a:solidFill>
              </a:ln>
              <a:effectLst/>
            </c:spPr>
            <c:extLst>
              <c:ext xmlns:c16="http://schemas.microsoft.com/office/drawing/2014/chart" uri="{C3380CC4-5D6E-409C-BE32-E72D297353CC}">
                <c16:uniqueId val="{00000005-FF6F-4CC9-905E-57994C69C5C2}"/>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FF6F-4CC9-905E-57994C69C5C2}"/>
              </c:ext>
            </c:extLst>
          </c:dPt>
          <c:cat>
            <c:strRef>
              <c:f>Sheet1!$A$2:$A$5</c:f>
              <c:strCache>
                <c:ptCount val="4"/>
                <c:pt idx="0">
                  <c:v>Cord Loyalists</c:v>
                </c:pt>
                <c:pt idx="1">
                  <c:v>Cord Shavers</c:v>
                </c:pt>
                <c:pt idx="2">
                  <c:v>Cord Cutters</c:v>
                </c:pt>
                <c:pt idx="3">
                  <c:v>Cord Nevers</c:v>
                </c:pt>
              </c:strCache>
            </c:strRef>
          </c:cat>
          <c:val>
            <c:numRef>
              <c:f>Sheet1!$B$2:$B$5</c:f>
              <c:numCache>
                <c:formatCode>General</c:formatCode>
                <c:ptCount val="4"/>
              </c:numCache>
            </c:numRef>
          </c:val>
          <c:extLst>
            <c:ext xmlns:c16="http://schemas.microsoft.com/office/drawing/2014/chart" uri="{C3380CC4-5D6E-409C-BE32-E72D297353CC}">
              <c16:uniqueId val="{00000008-FF6F-4CC9-905E-57994C69C5C2}"/>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35344340145759962"/>
          <c:y val="9.0719470880071831E-2"/>
          <c:w val="0.29196785480573362"/>
          <c:h val="0.8149567029892909"/>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Cord Groups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706-4840-A291-21947195B5DA}"/>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B706-4840-A291-21947195B5DA}"/>
              </c:ext>
            </c:extLst>
          </c:dPt>
          <c:dPt>
            <c:idx val="2"/>
            <c:bubble3D val="0"/>
            <c:explosion val="1"/>
            <c:spPr>
              <a:solidFill>
                <a:srgbClr val="ED3C8D"/>
              </a:solidFill>
              <a:ln w="19050">
                <a:solidFill>
                  <a:schemeClr val="lt1"/>
                </a:solidFill>
              </a:ln>
              <a:effectLst/>
            </c:spPr>
            <c:extLst>
              <c:ext xmlns:c16="http://schemas.microsoft.com/office/drawing/2014/chart" uri="{C3380CC4-5D6E-409C-BE32-E72D297353CC}">
                <c16:uniqueId val="{00000005-B706-4840-A291-21947195B5DA}"/>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B706-4840-A291-21947195B5DA}"/>
              </c:ext>
            </c:extLst>
          </c:dPt>
          <c:cat>
            <c:strRef>
              <c:f>Sheet1!$A$2:$A$5</c:f>
              <c:strCache>
                <c:ptCount val="4"/>
                <c:pt idx="0">
                  <c:v>Cord Loyalists</c:v>
                </c:pt>
                <c:pt idx="1">
                  <c:v>Cord Shavers</c:v>
                </c:pt>
                <c:pt idx="2">
                  <c:v>Cord Cutters</c:v>
                </c:pt>
                <c:pt idx="3">
                  <c:v>Cord Nevers</c:v>
                </c:pt>
              </c:strCache>
            </c:strRef>
          </c:cat>
          <c:val>
            <c:numRef>
              <c:f>Sheet1!$B$2:$B$5</c:f>
              <c:numCache>
                <c:formatCode>General</c:formatCode>
                <c:ptCount val="4"/>
              </c:numCache>
            </c:numRef>
          </c:val>
          <c:extLst>
            <c:ext xmlns:c16="http://schemas.microsoft.com/office/drawing/2014/chart" uri="{C3380CC4-5D6E-409C-BE32-E72D297353CC}">
              <c16:uniqueId val="{0000000C-B706-4840-A291-21947195B5DA}"/>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38207479070341738"/>
          <c:y val="7.2387347659334314E-2"/>
          <c:w val="0.29196785480573362"/>
          <c:h val="0.8149567029892909"/>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7.7499216599783344E-2"/>
          <c:w val="0.96562499999999996"/>
          <c:h val="0.82506400094566301"/>
        </c:manualLayout>
      </c:layout>
      <c:barChart>
        <c:barDir val="col"/>
        <c:grouping val="clustered"/>
        <c:varyColors val="0"/>
        <c:ser>
          <c:idx val="0"/>
          <c:order val="0"/>
          <c:tx>
            <c:strRef>
              <c:f>Sheet1!$B$1</c:f>
              <c:strCache>
                <c:ptCount val="1"/>
                <c:pt idx="0">
                  <c:v>U.S. AVOD Ad Revenue</c:v>
                </c:pt>
              </c:strCache>
            </c:strRef>
          </c:tx>
          <c:spPr>
            <a:solidFill>
              <a:srgbClr val="1F1A62"/>
            </a:solidFill>
            <a:ln>
              <a:noFill/>
            </a:ln>
            <a:effectLst/>
          </c:spPr>
          <c:invertIfNegative val="0"/>
          <c:dPt>
            <c:idx val="1"/>
            <c:invertIfNegative val="0"/>
            <c:bubble3D val="0"/>
            <c:spPr>
              <a:solidFill>
                <a:srgbClr val="00C0F3"/>
              </a:solidFill>
              <a:ln>
                <a:noFill/>
              </a:ln>
              <a:effectLst/>
            </c:spPr>
            <c:extLst>
              <c:ext xmlns:c16="http://schemas.microsoft.com/office/drawing/2014/chart" uri="{C3380CC4-5D6E-409C-BE32-E72D297353CC}">
                <c16:uniqueId val="{00000004-9109-4BA1-9F05-B2724AD86B05}"/>
              </c:ext>
            </c:extLst>
          </c:dPt>
          <c:dPt>
            <c:idx val="2"/>
            <c:invertIfNegative val="0"/>
            <c:bubble3D val="0"/>
            <c:spPr>
              <a:solidFill>
                <a:srgbClr val="ED3C8D"/>
              </a:solidFill>
              <a:ln>
                <a:noFill/>
              </a:ln>
              <a:effectLst/>
            </c:spPr>
            <c:extLst>
              <c:ext xmlns:c16="http://schemas.microsoft.com/office/drawing/2014/chart" uri="{C3380CC4-5D6E-409C-BE32-E72D297353CC}">
                <c16:uniqueId val="{00000000-23A3-4C00-882A-602AF07CE00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2026</c:v>
                </c:pt>
              </c:numCache>
            </c:numRef>
          </c:cat>
          <c:val>
            <c:numRef>
              <c:f>Sheet1!$B$2:$B$4</c:f>
              <c:numCache>
                <c:formatCode>"$"#,##0_);[Red]\("$"#,##0\)</c:formatCode>
                <c:ptCount val="3"/>
                <c:pt idx="0">
                  <c:v>10139</c:v>
                </c:pt>
                <c:pt idx="1">
                  <c:v>13004</c:v>
                </c:pt>
                <c:pt idx="2">
                  <c:v>31444</c:v>
                </c:pt>
              </c:numCache>
            </c:numRef>
          </c:val>
          <c:extLst>
            <c:ext xmlns:c16="http://schemas.microsoft.com/office/drawing/2014/chart" uri="{C3380CC4-5D6E-409C-BE32-E72D297353CC}">
              <c16:uniqueId val="{00000000-9109-4BA1-9F05-B2724AD86B05}"/>
            </c:ext>
          </c:extLst>
        </c:ser>
        <c:dLbls>
          <c:showLegendKey val="0"/>
          <c:showVal val="0"/>
          <c:showCatName val="0"/>
          <c:showSerName val="0"/>
          <c:showPercent val="0"/>
          <c:showBubbleSize val="0"/>
        </c:dLbls>
        <c:gapWidth val="219"/>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32000"/>
          <c:min val="0"/>
        </c:scaling>
        <c:delete val="1"/>
        <c:axPos val="l"/>
        <c:numFmt formatCode="&quot;$&quot;#,##0_);[Red]\(&quot;$&quot;#,##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A9A2EC"/>
            </a:solidFill>
            <a:ln>
              <a:noFill/>
            </a:ln>
            <a:effectLst/>
          </c:spPr>
          <c:invertIfNegative val="0"/>
          <c:dPt>
            <c:idx val="0"/>
            <c:invertIfNegative val="0"/>
            <c:bubble3D val="0"/>
            <c:spPr>
              <a:solidFill>
                <a:srgbClr val="A9A2EC"/>
              </a:solidFill>
              <a:ln>
                <a:noFill/>
              </a:ln>
              <a:effectLst/>
            </c:spPr>
            <c:extLst>
              <c:ext xmlns:c16="http://schemas.microsoft.com/office/drawing/2014/chart" uri="{C3380CC4-5D6E-409C-BE32-E72D297353CC}">
                <c16:uniqueId val="{00000001-7E10-421A-B922-782C1EE03098}"/>
              </c:ext>
            </c:extLst>
          </c:dPt>
          <c:dPt>
            <c:idx val="1"/>
            <c:invertIfNegative val="0"/>
            <c:bubble3D val="0"/>
            <c:spPr>
              <a:solidFill>
                <a:srgbClr val="A9A2EC"/>
              </a:solidFill>
              <a:ln>
                <a:noFill/>
              </a:ln>
              <a:effectLst/>
            </c:spPr>
            <c:extLst>
              <c:ext xmlns:c16="http://schemas.microsoft.com/office/drawing/2014/chart" uri="{C3380CC4-5D6E-409C-BE32-E72D297353CC}">
                <c16:uniqueId val="{00000003-7E10-421A-B922-782C1EE0309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0.20130000000000001</c:v>
                </c:pt>
                <c:pt idx="1">
                  <c:v>0.74270000000000003</c:v>
                </c:pt>
              </c:numCache>
            </c:numRef>
          </c:val>
          <c:extLst>
            <c:ext xmlns:c16="http://schemas.microsoft.com/office/drawing/2014/chart" uri="{C3380CC4-5D6E-409C-BE32-E72D297353CC}">
              <c16:uniqueId val="{00000004-7E10-421A-B922-782C1EE03098}"/>
            </c:ext>
          </c:extLst>
        </c:ser>
        <c:ser>
          <c:idx val="1"/>
          <c:order val="1"/>
          <c:tx>
            <c:strRef>
              <c:f>Sheet1!$C$1</c:f>
              <c:strCache>
                <c:ptCount val="1"/>
                <c:pt idx="0">
                  <c:v>July '21</c:v>
                </c:pt>
              </c:strCache>
            </c:strRef>
          </c:tx>
          <c:spPr>
            <a:solidFill>
              <a:srgbClr val="1F1A62"/>
            </a:solidFill>
            <a:ln>
              <a:solidFill>
                <a:srgbClr val="1F1A6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0.21729999999999999</c:v>
                </c:pt>
                <c:pt idx="1">
                  <c:v>0.78939999999999999</c:v>
                </c:pt>
              </c:numCache>
            </c:numRef>
          </c:val>
          <c:extLst>
            <c:ext xmlns:c16="http://schemas.microsoft.com/office/drawing/2014/chart" uri="{C3380CC4-5D6E-409C-BE32-E72D297353CC}">
              <c16:uniqueId val="{00000005-7E10-421A-B922-782C1EE03098}"/>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Free vs. Subscription</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3DCF-446A-846F-05C386BDB79C}"/>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DCF-446A-846F-05C386BDB79C}"/>
              </c:ext>
            </c:extLst>
          </c:dPt>
          <c:cat>
            <c:strRef>
              <c:f>Sheet1!$A$2:$A$3</c:f>
              <c:strCache>
                <c:ptCount val="2"/>
                <c:pt idx="0">
                  <c:v>July '18</c:v>
                </c:pt>
                <c:pt idx="1">
                  <c:v>July '21</c:v>
                </c:pt>
              </c:strCache>
            </c:strRef>
          </c:cat>
          <c:val>
            <c:numRef>
              <c:f>Sheet1!$B$2:$B$3</c:f>
              <c:numCache>
                <c:formatCode>General</c:formatCode>
                <c:ptCount val="2"/>
              </c:numCache>
            </c:numRef>
          </c:val>
          <c:extLst>
            <c:ext xmlns:c16="http://schemas.microsoft.com/office/drawing/2014/chart" uri="{C3380CC4-5D6E-409C-BE32-E72D297353CC}">
              <c16:uniqueId val="{00000004-3DCF-446A-846F-05C386BDB79C}"/>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C5E9E0"/>
            </a:solidFill>
            <a:ln>
              <a:noFill/>
            </a:ln>
            <a:effectLst/>
          </c:spPr>
          <c:invertIfNegative val="0"/>
          <c:dPt>
            <c:idx val="0"/>
            <c:invertIfNegative val="0"/>
            <c:bubble3D val="0"/>
            <c:spPr>
              <a:solidFill>
                <a:srgbClr val="C5E9E0"/>
              </a:solidFill>
              <a:ln>
                <a:noFill/>
              </a:ln>
              <a:effectLst/>
            </c:spPr>
            <c:extLst>
              <c:ext xmlns:c16="http://schemas.microsoft.com/office/drawing/2014/chart" uri="{C3380CC4-5D6E-409C-BE32-E72D297353CC}">
                <c16:uniqueId val="{00000001-A8C0-4392-80CF-49BC5C0F9202}"/>
              </c:ext>
            </c:extLst>
          </c:dPt>
          <c:dPt>
            <c:idx val="1"/>
            <c:invertIfNegative val="0"/>
            <c:bubble3D val="0"/>
            <c:spPr>
              <a:solidFill>
                <a:srgbClr val="C5E9E0"/>
              </a:solidFill>
              <a:ln>
                <a:noFill/>
              </a:ln>
              <a:effectLst/>
            </c:spPr>
            <c:extLst>
              <c:ext xmlns:c16="http://schemas.microsoft.com/office/drawing/2014/chart" uri="{C3380CC4-5D6E-409C-BE32-E72D297353CC}">
                <c16:uniqueId val="{00000003-A8C0-4392-80CF-49BC5C0F920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0.24529999999999999</c:v>
                </c:pt>
                <c:pt idx="1">
                  <c:v>0.76849999999999996</c:v>
                </c:pt>
              </c:numCache>
            </c:numRef>
          </c:val>
          <c:extLst>
            <c:ext xmlns:c16="http://schemas.microsoft.com/office/drawing/2014/chart" uri="{C3380CC4-5D6E-409C-BE32-E72D297353CC}">
              <c16:uniqueId val="{00000004-A8C0-4392-80CF-49BC5C0F9202}"/>
            </c:ext>
          </c:extLst>
        </c:ser>
        <c:ser>
          <c:idx val="1"/>
          <c:order val="1"/>
          <c:tx>
            <c:strRef>
              <c:f>Sheet1!$C$1</c:f>
              <c:strCache>
                <c:ptCount val="1"/>
                <c:pt idx="0">
                  <c:v>July '21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0.36830000000000002</c:v>
                </c:pt>
                <c:pt idx="1">
                  <c:v>0.75190000000000001</c:v>
                </c:pt>
              </c:numCache>
            </c:numRef>
          </c:val>
          <c:extLst>
            <c:ext xmlns:c16="http://schemas.microsoft.com/office/drawing/2014/chart" uri="{C3380CC4-5D6E-409C-BE32-E72D297353CC}">
              <c16:uniqueId val="{00000005-A8C0-4392-80CF-49BC5C0F9202}"/>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FAC6DE"/>
            </a:solidFill>
            <a:ln>
              <a:noFill/>
            </a:ln>
            <a:effectLst/>
          </c:spPr>
          <c:invertIfNegative val="0"/>
          <c:dPt>
            <c:idx val="0"/>
            <c:invertIfNegative val="0"/>
            <c:bubble3D val="0"/>
            <c:spPr>
              <a:solidFill>
                <a:srgbClr val="FAC6DE"/>
              </a:solidFill>
              <a:ln>
                <a:noFill/>
              </a:ln>
              <a:effectLst/>
            </c:spPr>
            <c:extLst>
              <c:ext xmlns:c16="http://schemas.microsoft.com/office/drawing/2014/chart" uri="{C3380CC4-5D6E-409C-BE32-E72D297353CC}">
                <c16:uniqueId val="{00000001-B834-4F84-A2DA-ABA4906F1DA5}"/>
              </c:ext>
            </c:extLst>
          </c:dPt>
          <c:dPt>
            <c:idx val="1"/>
            <c:invertIfNegative val="0"/>
            <c:bubble3D val="0"/>
            <c:spPr>
              <a:solidFill>
                <a:srgbClr val="FAC6DE"/>
              </a:solidFill>
              <a:ln>
                <a:noFill/>
              </a:ln>
              <a:effectLst/>
            </c:spPr>
            <c:extLst>
              <c:ext xmlns:c16="http://schemas.microsoft.com/office/drawing/2014/chart" uri="{C3380CC4-5D6E-409C-BE32-E72D297353CC}">
                <c16:uniqueId val="{00000003-B834-4F84-A2DA-ABA4906F1DA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0.26050000000000001</c:v>
                </c:pt>
                <c:pt idx="1">
                  <c:v>0.85050000000000003</c:v>
                </c:pt>
              </c:numCache>
            </c:numRef>
          </c:val>
          <c:extLst>
            <c:ext xmlns:c16="http://schemas.microsoft.com/office/drawing/2014/chart" uri="{C3380CC4-5D6E-409C-BE32-E72D297353CC}">
              <c16:uniqueId val="{00000004-B834-4F84-A2DA-ABA4906F1DA5}"/>
            </c:ext>
          </c:extLst>
        </c:ser>
        <c:ser>
          <c:idx val="1"/>
          <c:order val="1"/>
          <c:tx>
            <c:strRef>
              <c:f>Sheet1!$C$1</c:f>
              <c:strCache>
                <c:ptCount val="1"/>
                <c:pt idx="0">
                  <c:v>July '21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0.3569</c:v>
                </c:pt>
                <c:pt idx="1">
                  <c:v>0.85189999999999999</c:v>
                </c:pt>
              </c:numCache>
            </c:numRef>
          </c:val>
          <c:extLst>
            <c:ext xmlns:c16="http://schemas.microsoft.com/office/drawing/2014/chart" uri="{C3380CC4-5D6E-409C-BE32-E72D297353CC}">
              <c16:uniqueId val="{00000005-B834-4F84-A2DA-ABA4906F1DA5}"/>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Free vs. Subscription</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E2CF-4C90-A506-7AFEDFC78FD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2CF-4C90-A506-7AFEDFC78FD9}"/>
              </c:ext>
            </c:extLst>
          </c:dPt>
          <c:cat>
            <c:strRef>
              <c:f>Sheet1!$A$2:$A$3</c:f>
              <c:strCache>
                <c:ptCount val="2"/>
                <c:pt idx="0">
                  <c:v>July '18</c:v>
                </c:pt>
                <c:pt idx="1">
                  <c:v>July '21</c:v>
                </c:pt>
              </c:strCache>
            </c:strRef>
          </c:cat>
          <c:val>
            <c:numRef>
              <c:f>Sheet1!$B$2:$B$3</c:f>
              <c:numCache>
                <c:formatCode>General</c:formatCode>
                <c:ptCount val="2"/>
              </c:numCache>
            </c:numRef>
          </c:val>
          <c:extLst>
            <c:ext xmlns:c16="http://schemas.microsoft.com/office/drawing/2014/chart" uri="{C3380CC4-5D6E-409C-BE32-E72D297353CC}">
              <c16:uniqueId val="{00000004-E2CF-4C90-A506-7AFEDFC78FD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Sheet1!$B$2:$B$3</c:f>
              <c:numCache>
                <c:formatCode>0%</c:formatCode>
                <c:ptCount val="2"/>
                <c:pt idx="0">
                  <c:v>0.1177</c:v>
                </c:pt>
                <c:pt idx="1">
                  <c:v>0.1157</c:v>
                </c:pt>
              </c:numCache>
            </c:numRef>
          </c:val>
          <c:extLst>
            <c:ext xmlns:c16="http://schemas.microsoft.com/office/drawing/2014/chart" uri="{C3380CC4-5D6E-409C-BE32-E72D297353CC}">
              <c16:uniqueId val="{00000000-24B3-487B-BE55-7BACAD93C80B}"/>
            </c:ext>
          </c:extLst>
        </c:ser>
        <c:ser>
          <c:idx val="1"/>
          <c:order val="1"/>
          <c:tx>
            <c:strRef>
              <c:f>Sheet1!$C$1</c:f>
              <c:strCache>
                <c:ptCount val="1"/>
                <c:pt idx="0">
                  <c:v>July '19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Sheet1!$C$2:$C$3</c:f>
              <c:numCache>
                <c:formatCode>0%</c:formatCode>
                <c:ptCount val="2"/>
                <c:pt idx="0">
                  <c:v>0.13270000000000001</c:v>
                </c:pt>
                <c:pt idx="1">
                  <c:v>0.1353</c:v>
                </c:pt>
              </c:numCache>
            </c:numRef>
          </c:val>
          <c:extLst>
            <c:ext xmlns:c16="http://schemas.microsoft.com/office/drawing/2014/chart" uri="{C3380CC4-5D6E-409C-BE32-E72D297353CC}">
              <c16:uniqueId val="{00000001-24B3-487B-BE55-7BACAD93C80B}"/>
            </c:ext>
          </c:extLst>
        </c:ser>
        <c:ser>
          <c:idx val="2"/>
          <c:order val="2"/>
          <c:tx>
            <c:strRef>
              <c:f>Sheet1!$D$1</c:f>
              <c:strCache>
                <c:ptCount val="1"/>
                <c:pt idx="0">
                  <c:v>July '20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Sheet1!$D$2:$D$3</c:f>
              <c:numCache>
                <c:formatCode>0%</c:formatCode>
                <c:ptCount val="2"/>
                <c:pt idx="0">
                  <c:v>0.16289999999999999</c:v>
                </c:pt>
                <c:pt idx="1">
                  <c:v>0.15509999999999999</c:v>
                </c:pt>
              </c:numCache>
            </c:numRef>
          </c:val>
          <c:extLst>
            <c:ext xmlns:c16="http://schemas.microsoft.com/office/drawing/2014/chart" uri="{C3380CC4-5D6E-409C-BE32-E72D297353CC}">
              <c16:uniqueId val="{00000005-24B3-487B-BE55-7BACAD93C80B}"/>
            </c:ext>
          </c:extLst>
        </c:ser>
        <c:ser>
          <c:idx val="3"/>
          <c:order val="3"/>
          <c:tx>
            <c:strRef>
              <c:f>Sheet1!$E$1</c:f>
              <c:strCache>
                <c:ptCount val="1"/>
                <c:pt idx="0">
                  <c:v>July '21</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Sheet1!$E$2:$E$3</c:f>
              <c:numCache>
                <c:formatCode>0%</c:formatCode>
                <c:ptCount val="2"/>
                <c:pt idx="0">
                  <c:v>0.26119999999999999</c:v>
                </c:pt>
                <c:pt idx="1">
                  <c:v>0.1774</c:v>
                </c:pt>
              </c:numCache>
            </c:numRef>
          </c:val>
          <c:extLst>
            <c:ext xmlns:c16="http://schemas.microsoft.com/office/drawing/2014/chart" uri="{C3380CC4-5D6E-409C-BE32-E72D297353CC}">
              <c16:uniqueId val="{00000006-24B3-487B-BE55-7BACAD93C80B}"/>
            </c:ext>
          </c:extLst>
        </c:ser>
        <c:dLbls>
          <c:showLegendKey val="0"/>
          <c:showVal val="0"/>
          <c:showCatName val="0"/>
          <c:showSerName val="0"/>
          <c:showPercent val="0"/>
          <c:showBubbleSize val="0"/>
        </c:dLbls>
        <c:gapWidth val="219"/>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out"/>
        <c:minorTickMark val="none"/>
        <c:tickLblPos val="nextTo"/>
        <c:crossAx val="3309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867447099816723"/>
          <c:y val="4.162419889017545E-3"/>
          <c:w val="0.55271799425568102"/>
          <c:h val="0.82907691513988946"/>
        </c:manualLayout>
      </c:layout>
      <c:pieChart>
        <c:varyColors val="1"/>
        <c:ser>
          <c:idx val="0"/>
          <c:order val="0"/>
          <c:tx>
            <c:strRef>
              <c:f>Sheet1!$B$1</c:f>
              <c:strCache>
                <c:ptCount val="1"/>
                <c:pt idx="0">
                  <c:v>Definition of TV</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F481-4CBB-B4F6-E4A3C9876C60}"/>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F481-4CBB-B4F6-E4A3C9876C60}"/>
              </c:ext>
            </c:extLst>
          </c:dPt>
          <c:cat>
            <c:strRef>
              <c:f>Sheet1!$A$2:$A$3</c:f>
              <c:strCache>
                <c:ptCount val="2"/>
                <c:pt idx="0">
                  <c:v>Cord Cutters</c:v>
                </c:pt>
                <c:pt idx="1">
                  <c:v>Cord Nevers</c:v>
                </c:pt>
              </c:strCache>
            </c:strRef>
          </c:cat>
          <c:val>
            <c:numRef>
              <c:f>Sheet1!$B$2:$B$3</c:f>
              <c:numCache>
                <c:formatCode>General</c:formatCode>
                <c:ptCount val="2"/>
              </c:numCache>
            </c:numRef>
          </c:val>
          <c:extLst>
            <c:ext xmlns:c16="http://schemas.microsoft.com/office/drawing/2014/chart" uri="{C3380CC4-5D6E-409C-BE32-E72D297353CC}">
              <c16:uniqueId val="{00000004-F481-4CBB-B4F6-E4A3C9876C60}"/>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
          <c:y val="0.1966575837626334"/>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rgbClr val="1F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443537059085E-2"/>
          <c:y val="0.18782799883221288"/>
          <c:w val="0.96562499999999996"/>
          <c:h val="0.60945195357217297"/>
        </c:manualLayout>
      </c:layout>
      <c:barChart>
        <c:barDir val="col"/>
        <c:grouping val="clustered"/>
        <c:varyColors val="0"/>
        <c:ser>
          <c:idx val="0"/>
          <c:order val="0"/>
          <c:tx>
            <c:strRef>
              <c:f>Sheet1!$B$1</c:f>
              <c:strCache>
                <c:ptCount val="1"/>
                <c:pt idx="0">
                  <c:v>July '19</c:v>
                </c:pt>
              </c:strCache>
            </c:strRef>
          </c:tx>
          <c:spPr>
            <a:solidFill>
              <a:srgbClr val="1F1A62"/>
            </a:solidFill>
            <a:ln>
              <a:noFill/>
            </a:ln>
            <a:effectLst/>
          </c:spPr>
          <c:invertIfNegative val="0"/>
          <c:dLbls>
            <c:dLbl>
              <c:idx val="4"/>
              <c:layout>
                <c:manualLayout>
                  <c:x val="-9.2405921313230659E-3"/>
                  <c:y val="-6.34325527053963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04-4C9A-BD11-42D08A9830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 </c:v>
                </c:pt>
              </c:strCache>
            </c:strRef>
          </c:cat>
          <c:val>
            <c:numRef>
              <c:f>Sheet1!$B$2:$B$3</c:f>
              <c:numCache>
                <c:formatCode>0%</c:formatCode>
                <c:ptCount val="2"/>
                <c:pt idx="0">
                  <c:v>0.67989999999999995</c:v>
                </c:pt>
                <c:pt idx="1">
                  <c:v>0.55089999999999995</c:v>
                </c:pt>
              </c:numCache>
            </c:numRef>
          </c:val>
          <c:extLst>
            <c:ext xmlns:c16="http://schemas.microsoft.com/office/drawing/2014/chart" uri="{C3380CC4-5D6E-409C-BE32-E72D297353CC}">
              <c16:uniqueId val="{00000004-0D04-4C9A-BD11-42D08A983076}"/>
            </c:ext>
          </c:extLst>
        </c:ser>
        <c:ser>
          <c:idx val="1"/>
          <c:order val="1"/>
          <c:tx>
            <c:strRef>
              <c:f>Sheet1!$C$1</c:f>
              <c:strCache>
                <c:ptCount val="1"/>
                <c:pt idx="0">
                  <c:v>July '21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 </c:v>
                </c:pt>
              </c:strCache>
            </c:strRef>
          </c:cat>
          <c:val>
            <c:numRef>
              <c:f>Sheet1!$C$2:$C$3</c:f>
              <c:numCache>
                <c:formatCode>0%</c:formatCode>
                <c:ptCount val="2"/>
                <c:pt idx="0">
                  <c:v>0.68659999999999999</c:v>
                </c:pt>
                <c:pt idx="1">
                  <c:v>0.59519999999999995</c:v>
                </c:pt>
              </c:numCache>
            </c:numRef>
          </c:val>
          <c:extLst>
            <c:ext xmlns:c16="http://schemas.microsoft.com/office/drawing/2014/chart" uri="{C3380CC4-5D6E-409C-BE32-E72D297353CC}">
              <c16:uniqueId val="{00000001-0EAF-415D-88CA-302E308B548B}"/>
            </c:ext>
          </c:extLst>
        </c:ser>
        <c:dLbls>
          <c:showLegendKey val="0"/>
          <c:showVal val="0"/>
          <c:showCatName val="0"/>
          <c:showSerName val="0"/>
          <c:showPercent val="0"/>
          <c:showBubbleSize val="0"/>
        </c:dLbls>
        <c:gapWidth val="219"/>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70000000000000007"/>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86961-F6FA-45E3-9079-929CCDF4D45C}"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AD9A4-D4E5-4214-8BFE-988D0EEEBF3D}" type="slidenum">
              <a:rPr lang="en-US" smtClean="0"/>
              <a:t>‹#›</a:t>
            </a:fld>
            <a:endParaRPr lang="en-US"/>
          </a:p>
        </p:txBody>
      </p:sp>
    </p:spTree>
    <p:extLst>
      <p:ext uri="{BB962C8B-B14F-4D97-AF65-F5344CB8AC3E}">
        <p14:creationId xmlns:p14="http://schemas.microsoft.com/office/powerpoint/2010/main" val="3021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2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9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F4C4-1386-4866-9D95-13669E90E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47497-51F0-41BB-9A61-CA9CE4C8C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0F1CD-6AC3-4632-BA94-0F7707ACD8CE}"/>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3E2F45E3-E601-4292-8A06-9F13D0C6E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0DA8-47BF-4C4B-8B6F-9F3ED6A5D011}"/>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1942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59A0-2DFD-4CD3-9CBC-8E124A503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8D66C-E87D-4229-963C-EBA178AF50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A85E-EC13-4AF7-8B99-FFD061D9AC2D}"/>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48ECA956-EEA2-476E-BEA2-0F9927425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49FF-9BB1-4E13-86BA-1B7A488E52D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7241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3DD6C-1A2A-4488-B3D1-C5E8BF307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99FEC-0754-4149-925B-C5B1BA7D2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71C7-C5A7-4F41-BD02-1272FF948E57}"/>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579E755D-F84A-4B23-B751-AF7246AB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7009F-039C-41B0-BBF6-5B31D820D72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12831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8653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3288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4108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7921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2665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9304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2152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3913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0CD0-1AD1-4994-97CE-9F275E5D0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CCA9-B8C2-4443-BC50-DB55919A0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59747-036D-479F-9BCE-37B005CF4CF3}"/>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41BFA284-B2ED-4FA6-B1A5-86A515040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1FA5-8938-4A72-BA11-62C30F88A94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40647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76830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432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78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BDB8-49B6-4423-88C7-2A516A5A0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B750ED-9415-4C6E-BFB5-85BDEBA5C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EE278-6573-4A8C-ADE3-04621D35D882}"/>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8AA58DCD-CDE2-4EA7-B7A1-208367D6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5E51-ED21-4109-9642-A16743E6E408}"/>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8669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6B33-4BC4-4575-AE2D-EE81AC46C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AFF7B-EE8E-403A-860F-8DC812631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75287-6374-41AB-95B0-9CB753AA6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57A-3219-4AFF-9CD8-0B8AF54C2BAF}"/>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D7ADCC64-70E7-4232-90C0-AC269B214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482CA-493E-4FF2-BD50-B9BD3038F80B}"/>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62831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CC1-611D-4869-B466-AEE1B47F7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48F45-6EAF-412B-A064-DB43C74A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5227E-0064-4A1E-8195-9C6D8A9A6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9FD61-CF44-4013-8EC7-3B0A54CBC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8972D-6F3B-4E70-B865-10F4FAC01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8E9DE-D251-4E1B-B238-8B02877AF832}"/>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8" name="Footer Placeholder 7">
            <a:extLst>
              <a:ext uri="{FF2B5EF4-FFF2-40B4-BE49-F238E27FC236}">
                <a16:creationId xmlns:a16="http://schemas.microsoft.com/office/drawing/2014/main" id="{4942C50A-F82A-44A4-BD20-1F7FAD10F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149BF-7224-464D-8278-FD2EC867896C}"/>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813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37BA-65DC-4DEC-A6FB-6F4D08818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E38B8-77F3-49D0-A529-E80D808B6167}"/>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4" name="Footer Placeholder 3">
            <a:extLst>
              <a:ext uri="{FF2B5EF4-FFF2-40B4-BE49-F238E27FC236}">
                <a16:creationId xmlns:a16="http://schemas.microsoft.com/office/drawing/2014/main" id="{5355BA4F-9CE0-44D7-A072-4C21D4ED5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34080-F332-4B6A-88F2-4CD51FBF61E5}"/>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46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D5F3A-34D3-45FF-A9EC-83F49D453EF9}"/>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3" name="Footer Placeholder 2">
            <a:extLst>
              <a:ext uri="{FF2B5EF4-FFF2-40B4-BE49-F238E27FC236}">
                <a16:creationId xmlns:a16="http://schemas.microsoft.com/office/drawing/2014/main" id="{7B9A838F-ED03-4821-8625-C87108918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FDAA3-9844-47E4-B484-CCCFC656D69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96257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0EC6-7E95-4D82-8771-6F1D3D7D1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1F0BA-7A2B-4CA1-BB9F-2E0071A78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FB7B3-C9C8-4919-AA53-E80BCE3A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C0771-7282-4786-826D-72EB8057B869}"/>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DD375F2A-C7EA-41FF-B9AB-10147D61C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85560-D48B-4441-BEC4-C4EDCE3BA1A7}"/>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7664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CF3-965C-4166-97F4-7BFB5AC8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94DE98-D710-4CAB-A4AD-A71CF7CF2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70406-DB19-43EC-8CF0-FC0D37119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AC33-F0CD-47D2-AE3D-506E5ECEB91B}"/>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1A52E27A-5571-484E-8682-020CB8160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4A4D8-78BA-42AC-96BF-3C5888A8ADEE}"/>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2862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1A069-42D1-4449-A633-BD7126A24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D923B-AE34-4598-9AD6-FAB0998AE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6239-0555-4249-878D-F13ABB692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C2BE0C84-12A4-4D95-ACE3-3580D3F5F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C907-BA33-406A-8BF3-E66BA16E6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FF99-B931-4485-9B2D-47A7B675BBFB}" type="slidenum">
              <a:rPr lang="en-US" smtClean="0"/>
              <a:t>‹#›</a:t>
            </a:fld>
            <a:endParaRPr lang="en-US"/>
          </a:p>
        </p:txBody>
      </p:sp>
    </p:spTree>
    <p:extLst>
      <p:ext uri="{BB962C8B-B14F-4D97-AF65-F5344CB8AC3E}">
        <p14:creationId xmlns:p14="http://schemas.microsoft.com/office/powerpoint/2010/main" val="281715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553667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thevab.com/insight/growth-ctv-advertising" TargetMode="External"/><Relationship Id="rId1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hyperlink" Target="https://thevab.com/insight/trillion-dollar-hispanic-opportunity" TargetMode="External"/><Relationship Id="rId2" Type="http://schemas.openxmlformats.org/officeDocument/2006/relationships/hyperlink" Target="https://thevab.com/" TargetMode="Externa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thevab.com/insight/simplifying-common-video-streaming-terminology" TargetMode="External"/><Relationship Id="rId11" Type="http://schemas.openxmlformats.org/officeDocument/2006/relationships/hyperlink" Target="https://thevab.com/insight/stream-on-case-studies" TargetMode="External"/><Relationship Id="rId5" Type="http://schemas.openxmlformats.org/officeDocument/2006/relationships/hyperlink" Target="https://thevab.com/team-board" TargetMode="External"/><Relationship Id="rId15" Type="http://schemas.openxmlformats.org/officeDocument/2006/relationships/hyperlink" Target="https://thevab.com/insight/adults-50-streaming-video" TargetMode="External"/><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hyperlink" Target="https://thevab.com/insight/sea-change-video-viewing" TargetMode="Externa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thevab.com/"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3946600"/>
            <a:ext cx="807279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3C8D"/>
                </a:solidFill>
                <a:effectLst/>
                <a:uLnTx/>
                <a:uFillTx/>
                <a:latin typeface="Helvetica" pitchFamily="2" charset="0"/>
                <a:ea typeface="+mn-ea"/>
                <a:cs typeface="+mn-cs"/>
              </a:rPr>
              <a:t>Reaching ‘Corded’ and ‘Cordless’ Audiences </a:t>
            </a:r>
            <a:r>
              <a:rPr lang="en-US" sz="3200" b="1" dirty="0">
                <a:solidFill>
                  <a:srgbClr val="ED3C8D"/>
                </a:solidFill>
                <a:latin typeface="Helvetica" pitchFamily="2" charset="0"/>
              </a:rPr>
              <a:t>Through</a:t>
            </a:r>
            <a:r>
              <a:rPr kumimoji="0" lang="en-US" sz="3200" b="1" i="0" u="none" strike="noStrike" kern="1200" cap="none" spc="0" normalizeH="0" baseline="0" noProof="0" dirty="0">
                <a:ln>
                  <a:noFill/>
                </a:ln>
                <a:solidFill>
                  <a:srgbClr val="ED3C8D"/>
                </a:solidFill>
                <a:effectLst/>
                <a:uLnTx/>
                <a:uFillTx/>
                <a:latin typeface="Helvetica" pitchFamily="2" charset="0"/>
                <a:ea typeface="+mn-ea"/>
                <a:cs typeface="+mn-cs"/>
              </a:rPr>
              <a:t> Video Streaming</a:t>
            </a:r>
          </a:p>
        </p:txBody>
      </p:sp>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3CA8F49-403D-4274-AE4A-FE1DBDDE76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7346" y="5650724"/>
            <a:ext cx="2523582" cy="879183"/>
          </a:xfrm>
          <a:prstGeom prst="rect">
            <a:avLst/>
          </a:prstGeom>
        </p:spPr>
      </p:pic>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647969-2770-4553-8A76-6E0E28E40FFD}"/>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46752" y="6308758"/>
            <a:ext cx="114214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July 2019, July 2020 &amp;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7C470844-44C0-4BD6-B8F5-1DADD65A537E}"/>
              </a:ext>
            </a:extLst>
          </p:cNvPr>
          <p:cNvSpPr/>
          <p:nvPr/>
        </p:nvSpPr>
        <p:spPr>
          <a:xfrm>
            <a:off x="193532" y="46178"/>
            <a:ext cx="1188130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Collectively, the number of ‘cord cutters’ and ‘cord nevers’ has nearly doubled over the last three years, underscoring the importance of streaming video as an incremental reach opportunity</a:t>
            </a:r>
          </a:p>
        </p:txBody>
      </p:sp>
      <p:graphicFrame>
        <p:nvGraphicFramePr>
          <p:cNvPr id="13" name="Chart 12">
            <a:extLst>
              <a:ext uri="{FF2B5EF4-FFF2-40B4-BE49-F238E27FC236}">
                <a16:creationId xmlns:a16="http://schemas.microsoft.com/office/drawing/2014/main" id="{F6F8DE2A-7A92-4963-A0A7-BE8B08061FAB}"/>
              </a:ext>
            </a:extLst>
          </p:cNvPr>
          <p:cNvGraphicFramePr/>
          <p:nvPr/>
        </p:nvGraphicFramePr>
        <p:xfrm>
          <a:off x="1076960" y="2617949"/>
          <a:ext cx="10059139" cy="33443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F46E188-0B71-4CB5-9909-FCA8AC81E851}"/>
              </a:ext>
            </a:extLst>
          </p:cNvPr>
          <p:cNvSpPr txBox="1"/>
          <p:nvPr/>
        </p:nvSpPr>
        <p:spPr>
          <a:xfrm>
            <a:off x="0" y="1963698"/>
            <a:ext cx="12235036" cy="307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18+ who are ‘Cord Cutters’ or ‘Cord Nevers’</a:t>
            </a:r>
          </a:p>
        </p:txBody>
      </p:sp>
      <p:sp>
        <p:nvSpPr>
          <p:cNvPr id="16" name="Rectangle: Rounded Corners 15">
            <a:extLst>
              <a:ext uri="{FF2B5EF4-FFF2-40B4-BE49-F238E27FC236}">
                <a16:creationId xmlns:a16="http://schemas.microsoft.com/office/drawing/2014/main" id="{C83FD989-E215-494E-8A68-C59956C85354}"/>
              </a:ext>
            </a:extLst>
          </p:cNvPr>
          <p:cNvSpPr/>
          <p:nvPr/>
        </p:nvSpPr>
        <p:spPr>
          <a:xfrm>
            <a:off x="5389014" y="2581979"/>
            <a:ext cx="868473" cy="45373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2020</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7" name="Rectangle: Rounded Corners 16">
            <a:extLst>
              <a:ext uri="{FF2B5EF4-FFF2-40B4-BE49-F238E27FC236}">
                <a16:creationId xmlns:a16="http://schemas.microsoft.com/office/drawing/2014/main" id="{87DCC99A-41A8-4F22-A2E2-4B13A4D163AD}"/>
              </a:ext>
            </a:extLst>
          </p:cNvPr>
          <p:cNvSpPr/>
          <p:nvPr/>
        </p:nvSpPr>
        <p:spPr>
          <a:xfrm>
            <a:off x="10267626" y="3170637"/>
            <a:ext cx="868473" cy="45373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2020</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34C3A0A7-32EE-4175-91AE-46E59BB4881A}"/>
              </a:ext>
            </a:extLst>
          </p:cNvPr>
          <p:cNvSpPr txBox="1"/>
          <p:nvPr/>
        </p:nvSpPr>
        <p:spPr>
          <a:xfrm>
            <a:off x="239672" y="1325970"/>
            <a:ext cx="11728551"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‘Cordless’ audiences now account for </a:t>
            </a:r>
            <a:r>
              <a:rPr kumimoji="0" lang="en-US" sz="1400" b="0" i="0" u="none" strike="noStrike" kern="1200" cap="none" spc="0" normalizeH="0" baseline="0" noProof="0">
                <a:ln>
                  <a:noFill/>
                </a:ln>
                <a:solidFill>
                  <a:srgbClr val="ED3C8D"/>
                </a:solidFill>
                <a:effectLst/>
                <a:uLnTx/>
                <a:uFillTx/>
                <a:latin typeface="Helvetica" pitchFamily="2" charset="0"/>
                <a:ea typeface="+mn-ea"/>
                <a:cs typeface="+mn-cs"/>
              </a:rPr>
              <a:t>44%</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of adults vs. </a:t>
            </a:r>
            <a:r>
              <a:rPr kumimoji="0" lang="en-US" sz="1400" b="0" i="0" u="none" strike="noStrike" kern="1200" cap="none" spc="0" normalizeH="0" baseline="0" noProof="0">
                <a:ln>
                  <a:noFill/>
                </a:ln>
                <a:solidFill>
                  <a:srgbClr val="ED3C8D"/>
                </a:solidFill>
                <a:effectLst/>
                <a:uLnTx/>
                <a:uFillTx/>
                <a:latin typeface="Helvetica" pitchFamily="2" charset="0"/>
                <a:ea typeface="+mn-ea"/>
                <a:cs typeface="+mn-cs"/>
              </a:rPr>
              <a:t>23%</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in 2018, with significant growth in ‘cord cutters’ occurring during Covid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29C748C-A9B6-4F00-8899-8C23021563D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8123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0AEA1B-2FDE-48F0-8866-DD87656141AD}"/>
              </a:ext>
            </a:extLst>
          </p:cNvPr>
          <p:cNvSpPr/>
          <p:nvPr/>
        </p:nvSpPr>
        <p:spPr>
          <a:xfrm>
            <a:off x="0" y="167919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F4942964-B972-464F-93F1-273B84D00D38}"/>
              </a:ext>
            </a:extLst>
          </p:cNvPr>
          <p:cNvSpPr txBox="1"/>
          <p:nvPr/>
        </p:nvSpPr>
        <p:spPr>
          <a:xfrm>
            <a:off x="122548" y="357021"/>
            <a:ext cx="1201288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It’s important to understand that TV is TV to most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‘cordless’ people – </a:t>
            </a:r>
            <a:b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they are just watching across different platforms, connections and devices</a:t>
            </a:r>
          </a:p>
        </p:txBody>
      </p:sp>
      <p:sp>
        <p:nvSpPr>
          <p:cNvPr id="39" name="TextBox 38">
            <a:extLst>
              <a:ext uri="{FF2B5EF4-FFF2-40B4-BE49-F238E27FC236}">
                <a16:creationId xmlns:a16="http://schemas.microsoft.com/office/drawing/2014/main" id="{0F1744D3-F9B6-46A8-90F7-47C3AE096C5B}"/>
              </a:ext>
            </a:extLst>
          </p:cNvPr>
          <p:cNvSpPr txBox="1"/>
          <p:nvPr/>
        </p:nvSpPr>
        <p:spPr>
          <a:xfrm>
            <a:off x="81992" y="1697629"/>
            <a:ext cx="1203898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do you personally define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based on respondent ‘cord’ status </a:t>
            </a:r>
          </a:p>
        </p:txBody>
      </p:sp>
      <p:sp>
        <p:nvSpPr>
          <p:cNvPr id="31" name="TextBox 30">
            <a:extLst>
              <a:ext uri="{FF2B5EF4-FFF2-40B4-BE49-F238E27FC236}">
                <a16:creationId xmlns:a16="http://schemas.microsoft.com/office/drawing/2014/main" id="{3B00BFC9-C024-4334-9CE3-F0710DC72462}"/>
              </a:ext>
            </a:extLst>
          </p:cNvPr>
          <p:cNvSpPr txBox="1"/>
          <p:nvPr/>
        </p:nvSpPr>
        <p:spPr>
          <a:xfrm>
            <a:off x="546752" y="6308758"/>
            <a:ext cx="114214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‘Cord Cutters’: no pay-TV; cancelled it, ‘Cord Nevers’: no pay-TV; never had it. ‘How do you personally define TV?’</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Base = ‘Streamed in the past 12 months’.</a:t>
            </a:r>
          </a:p>
        </p:txBody>
      </p:sp>
      <p:sp>
        <p:nvSpPr>
          <p:cNvPr id="23" name="Rounded Rectangle 80">
            <a:extLst>
              <a:ext uri="{FF2B5EF4-FFF2-40B4-BE49-F238E27FC236}">
                <a16:creationId xmlns:a16="http://schemas.microsoft.com/office/drawing/2014/main" id="{847271AB-1273-4358-8950-6C49FA6F1A4F}"/>
              </a:ext>
            </a:extLst>
          </p:cNvPr>
          <p:cNvSpPr/>
          <p:nvPr/>
        </p:nvSpPr>
        <p:spPr>
          <a:xfrm>
            <a:off x="93296" y="2831478"/>
            <a:ext cx="2812384" cy="3188777"/>
          </a:xfrm>
          <a:prstGeom prst="roundRect">
            <a:avLst>
              <a:gd name="adj" fmla="val 6650"/>
            </a:avLst>
          </a:prstGeom>
          <a:solidFill>
            <a:schemeClr val="bg1"/>
          </a:solidFill>
          <a:ln w="571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9E051432-6077-4662-8FE6-69F1D876073A}"/>
              </a:ext>
            </a:extLst>
          </p:cNvPr>
          <p:cNvSpPr txBox="1"/>
          <p:nvPr/>
        </p:nvSpPr>
        <p:spPr>
          <a:xfrm>
            <a:off x="109882" y="3150969"/>
            <a:ext cx="27792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 can watch on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my TV set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whether it's via streaming or cable, satellite, fiber optic provider”</a:t>
            </a:r>
          </a:p>
        </p:txBody>
      </p:sp>
      <p:sp>
        <p:nvSpPr>
          <p:cNvPr id="56" name="TextBox 55">
            <a:extLst>
              <a:ext uri="{FF2B5EF4-FFF2-40B4-BE49-F238E27FC236}">
                <a16:creationId xmlns:a16="http://schemas.microsoft.com/office/drawing/2014/main" id="{C96CDD17-8C4B-47A0-B5C3-039A14E4A3A3}"/>
              </a:ext>
            </a:extLst>
          </p:cNvPr>
          <p:cNvSpPr txBox="1"/>
          <p:nvPr/>
        </p:nvSpPr>
        <p:spPr>
          <a:xfrm>
            <a:off x="246068"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46%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46%</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0" name="Rounded Rectangle 80">
            <a:extLst>
              <a:ext uri="{FF2B5EF4-FFF2-40B4-BE49-F238E27FC236}">
                <a16:creationId xmlns:a16="http://schemas.microsoft.com/office/drawing/2014/main" id="{0FF439DF-A77C-4C6A-9144-2596A07CB5D5}"/>
              </a:ext>
            </a:extLst>
          </p:cNvPr>
          <p:cNvSpPr/>
          <p:nvPr/>
        </p:nvSpPr>
        <p:spPr>
          <a:xfrm>
            <a:off x="3159710"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18DD6EF4-EB78-4B69-934D-473FAABBD4EF}"/>
              </a:ext>
            </a:extLst>
          </p:cNvPr>
          <p:cNvSpPr txBox="1"/>
          <p:nvPr/>
        </p:nvSpPr>
        <p:spPr>
          <a:xfrm>
            <a:off x="3456004" y="3397191"/>
            <a:ext cx="22197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 can watch on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device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70" name="TextBox 69">
            <a:extLst>
              <a:ext uri="{FF2B5EF4-FFF2-40B4-BE49-F238E27FC236}">
                <a16:creationId xmlns:a16="http://schemas.microsoft.com/office/drawing/2014/main" id="{974B85E5-01DD-4F87-8629-41C628560643}"/>
              </a:ext>
            </a:extLst>
          </p:cNvPr>
          <p:cNvSpPr txBox="1"/>
          <p:nvPr/>
        </p:nvSpPr>
        <p:spPr>
          <a:xfrm>
            <a:off x="3312482"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32%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27%</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2" name="Rounded Rectangle 80">
            <a:extLst>
              <a:ext uri="{FF2B5EF4-FFF2-40B4-BE49-F238E27FC236}">
                <a16:creationId xmlns:a16="http://schemas.microsoft.com/office/drawing/2014/main" id="{BDDC786C-6536-4AFB-8428-BF4BDDDA16DB}"/>
              </a:ext>
            </a:extLst>
          </p:cNvPr>
          <p:cNvSpPr/>
          <p:nvPr/>
        </p:nvSpPr>
        <p:spPr>
          <a:xfrm>
            <a:off x="6221978"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20C6D3D8-5333-4882-A35C-EBB01D79BB0D}"/>
              </a:ext>
            </a:extLst>
          </p:cNvPr>
          <p:cNvSpPr txBox="1"/>
          <p:nvPr/>
        </p:nvSpPr>
        <p:spPr>
          <a:xfrm>
            <a:off x="6245996" y="3261493"/>
            <a:ext cx="2766844" cy="8561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shows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available via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cable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satellite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fiber optic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provider”</a:t>
            </a:r>
          </a:p>
        </p:txBody>
      </p:sp>
      <p:sp>
        <p:nvSpPr>
          <p:cNvPr id="71" name="TextBox 70">
            <a:extLst>
              <a:ext uri="{FF2B5EF4-FFF2-40B4-BE49-F238E27FC236}">
                <a16:creationId xmlns:a16="http://schemas.microsoft.com/office/drawing/2014/main" id="{52D4FA04-0266-41E8-A4E0-A60285308499}"/>
              </a:ext>
            </a:extLst>
          </p:cNvPr>
          <p:cNvSpPr txBox="1"/>
          <p:nvPr/>
        </p:nvSpPr>
        <p:spPr>
          <a:xfrm>
            <a:off x="6374750"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11%</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4" name="Rounded Rectangle 80">
            <a:extLst>
              <a:ext uri="{FF2B5EF4-FFF2-40B4-BE49-F238E27FC236}">
                <a16:creationId xmlns:a16="http://schemas.microsoft.com/office/drawing/2014/main" id="{50367FB1-0BD9-4CB8-B890-4F280CB65AA5}"/>
              </a:ext>
            </a:extLst>
          </p:cNvPr>
          <p:cNvSpPr/>
          <p:nvPr/>
        </p:nvSpPr>
        <p:spPr>
          <a:xfrm>
            <a:off x="9286320"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0F9DAC9E-A43B-4906-95AD-8391B70D814E}"/>
              </a:ext>
            </a:extLst>
          </p:cNvPr>
          <p:cNvSpPr txBox="1"/>
          <p:nvPr/>
        </p:nvSpPr>
        <p:spPr>
          <a:xfrm>
            <a:off x="9539481" y="3397191"/>
            <a:ext cx="23060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shows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created by a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network</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72" name="TextBox 71">
            <a:extLst>
              <a:ext uri="{FF2B5EF4-FFF2-40B4-BE49-F238E27FC236}">
                <a16:creationId xmlns:a16="http://schemas.microsoft.com/office/drawing/2014/main" id="{5020EFFB-C76E-4A93-8D8A-26EF2AC3582A}"/>
              </a:ext>
            </a:extLst>
          </p:cNvPr>
          <p:cNvSpPr txBox="1"/>
          <p:nvPr/>
        </p:nvSpPr>
        <p:spPr>
          <a:xfrm>
            <a:off x="9439092"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15%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16%</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graphicFrame>
        <p:nvGraphicFramePr>
          <p:cNvPr id="29" name="Chart 28">
            <a:extLst>
              <a:ext uri="{FF2B5EF4-FFF2-40B4-BE49-F238E27FC236}">
                <a16:creationId xmlns:a16="http://schemas.microsoft.com/office/drawing/2014/main" id="{DC451C6A-4A66-43B4-A68A-0790D7AB4F45}"/>
              </a:ext>
            </a:extLst>
          </p:cNvPr>
          <p:cNvGraphicFramePr/>
          <p:nvPr>
            <p:extLst>
              <p:ext uri="{D42A27DB-BD31-4B8C-83A1-F6EECF244321}">
                <p14:modId xmlns:p14="http://schemas.microsoft.com/office/powerpoint/2010/main" val="3878257209"/>
              </p:ext>
            </p:extLst>
          </p:nvPr>
        </p:nvGraphicFramePr>
        <p:xfrm>
          <a:off x="4258648" y="2265384"/>
          <a:ext cx="3674705" cy="432681"/>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a:extLst>
              <a:ext uri="{FF2B5EF4-FFF2-40B4-BE49-F238E27FC236}">
                <a16:creationId xmlns:a16="http://schemas.microsoft.com/office/drawing/2014/main" id="{AF9BB257-C332-4784-B492-E3274ADD808D}"/>
              </a:ext>
            </a:extLst>
          </p:cNvPr>
          <p:cNvSpPr/>
          <p:nvPr/>
        </p:nvSpPr>
        <p:spPr>
          <a:xfrm>
            <a:off x="594621" y="5671402"/>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lang="en-US" sz="1200" b="1">
                <a:solidFill>
                  <a:prstClr val="white"/>
                </a:solidFill>
                <a:latin typeface="Helvetica" panose="020B0604020202020204" pitchFamily="34" charset="0"/>
                <a:cs typeface="Helvetica" panose="020B0604020202020204" pitchFamily="34" charset="0"/>
              </a:rPr>
              <a:t>48</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33" name="Rectangle 32">
            <a:extLst>
              <a:ext uri="{FF2B5EF4-FFF2-40B4-BE49-F238E27FC236}">
                <a16:creationId xmlns:a16="http://schemas.microsoft.com/office/drawing/2014/main" id="{77F175B4-904C-4FA7-973D-088AFBE9DB3F}"/>
              </a:ext>
            </a:extLst>
          </p:cNvPr>
          <p:cNvSpPr/>
          <p:nvPr/>
        </p:nvSpPr>
        <p:spPr>
          <a:xfrm>
            <a:off x="3640053" y="567800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lang="en-US" sz="1200" b="1">
                <a:solidFill>
                  <a:prstClr val="white"/>
                </a:solidFill>
                <a:latin typeface="Helvetica" panose="020B0604020202020204" pitchFamily="34" charset="0"/>
                <a:cs typeface="Helvetica" panose="020B0604020202020204" pitchFamily="34" charset="0"/>
              </a:rPr>
              <a:t>24</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36" name="Rectangle 35">
            <a:extLst>
              <a:ext uri="{FF2B5EF4-FFF2-40B4-BE49-F238E27FC236}">
                <a16:creationId xmlns:a16="http://schemas.microsoft.com/office/drawing/2014/main" id="{50372B83-9057-4BD1-9A5D-6F0E97488F1C}"/>
              </a:ext>
            </a:extLst>
          </p:cNvPr>
          <p:cNvSpPr/>
          <p:nvPr/>
        </p:nvSpPr>
        <p:spPr>
          <a:xfrm>
            <a:off x="6717616" y="566774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13%</a:t>
            </a:r>
          </a:p>
        </p:txBody>
      </p:sp>
      <p:sp>
        <p:nvSpPr>
          <p:cNvPr id="37" name="Rectangle 36">
            <a:extLst>
              <a:ext uri="{FF2B5EF4-FFF2-40B4-BE49-F238E27FC236}">
                <a16:creationId xmlns:a16="http://schemas.microsoft.com/office/drawing/2014/main" id="{7B741072-C9C0-42F7-A2FA-076BB76FB067}"/>
              </a:ext>
            </a:extLst>
          </p:cNvPr>
          <p:cNvSpPr/>
          <p:nvPr/>
        </p:nvSpPr>
        <p:spPr>
          <a:xfrm>
            <a:off x="9775594" y="566774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15%</a:t>
            </a:r>
          </a:p>
        </p:txBody>
      </p:sp>
      <p:sp>
        <p:nvSpPr>
          <p:cNvPr id="28" name="Rectangle 27">
            <a:extLst>
              <a:ext uri="{FF2B5EF4-FFF2-40B4-BE49-F238E27FC236}">
                <a16:creationId xmlns:a16="http://schemas.microsoft.com/office/drawing/2014/main" id="{60B96E46-7888-4094-822A-D880C2433469}"/>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0806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4EE5F-51BE-48F3-9DC4-E4DF92D8BC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79291"/>
            <a:ext cx="5319566" cy="4005791"/>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19567" y="1879291"/>
            <a:ext cx="6872144"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12" name="Chart 11">
            <a:extLst>
              <a:ext uri="{FF2B5EF4-FFF2-40B4-BE49-F238E27FC236}">
                <a16:creationId xmlns:a16="http://schemas.microsoft.com/office/drawing/2014/main" id="{21EB2544-AD75-426B-99B9-FFCB246EBAE0}"/>
              </a:ext>
            </a:extLst>
          </p:cNvPr>
          <p:cNvGraphicFramePr/>
          <p:nvPr>
            <p:extLst>
              <p:ext uri="{D42A27DB-BD31-4B8C-83A1-F6EECF244321}">
                <p14:modId xmlns:p14="http://schemas.microsoft.com/office/powerpoint/2010/main" val="3038312690"/>
              </p:ext>
            </p:extLst>
          </p:nvPr>
        </p:nvGraphicFramePr>
        <p:xfrm>
          <a:off x="5739279" y="2517762"/>
          <a:ext cx="6032718" cy="325744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E425F8E-57B2-424E-B74C-24C23F8721F4}"/>
              </a:ext>
            </a:extLst>
          </p:cNvPr>
          <p:cNvSpPr txBox="1"/>
          <p:nvPr/>
        </p:nvSpPr>
        <p:spPr>
          <a:xfrm>
            <a:off x="5319856" y="1957347"/>
            <a:ext cx="6871565"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‘Streaming has replaced traditional TV for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who agree, based on respondent ‘cord’ status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381257"/>
            <a:ext cx="1198701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Because of this, streaming TV has largely replaced traditional TV for many of them, a consistent attitude among ‘cord cutters’ and ‘cord nevers’ over the last few years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5934279-F8C4-47DB-9655-B7D4C8D655EE}"/>
              </a:ext>
            </a:extLst>
          </p:cNvPr>
          <p:cNvSpPr txBox="1"/>
          <p:nvPr/>
        </p:nvSpPr>
        <p:spPr>
          <a:xfrm>
            <a:off x="546752" y="6202222"/>
            <a:ext cx="1158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2019</a:t>
            </a:r>
            <a:r>
              <a:rPr lang="en-US" sz="800">
                <a:solidFill>
                  <a:srgbClr val="002060"/>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&amp;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‘Streaming has replaced traditional TV for me’ (strongly / somewhat agree). Base = ‘Used any streaming service in the past 12 months’.</a:t>
            </a:r>
          </a:p>
        </p:txBody>
      </p:sp>
      <p:sp>
        <p:nvSpPr>
          <p:cNvPr id="11" name="Rectangle 10">
            <a:extLst>
              <a:ext uri="{FF2B5EF4-FFF2-40B4-BE49-F238E27FC236}">
                <a16:creationId xmlns:a16="http://schemas.microsoft.com/office/drawing/2014/main" id="{46223AD2-EA19-4762-9C37-F68C51C8BD0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9814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234712" y="109930"/>
            <a:ext cx="118526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 surprisingly, many ‘cord cutters’ and ‘cord nevers’ are attracted to streaming services offering a wide variety of high-quality library content that either originally aired, or is airing, on traditional TV networks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sp>
        <p:nvSpPr>
          <p:cNvPr id="25" name="TextBox 24">
            <a:extLst>
              <a:ext uri="{FF2B5EF4-FFF2-40B4-BE49-F238E27FC236}">
                <a16:creationId xmlns:a16="http://schemas.microsoft.com/office/drawing/2014/main" id="{AB493072-BF7A-4151-9C97-B7A31D66B938}"/>
              </a:ext>
            </a:extLst>
          </p:cNvPr>
          <p:cNvSpPr txBox="1"/>
          <p:nvPr/>
        </p:nvSpPr>
        <p:spPr>
          <a:xfrm>
            <a:off x="1" y="1437064"/>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drives you to want to use / subscribe to a new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streamers (top 5 ranked),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 name="Rectangle 29">
            <a:extLst>
              <a:ext uri="{FF2B5EF4-FFF2-40B4-BE49-F238E27FC236}">
                <a16:creationId xmlns:a16="http://schemas.microsoft.com/office/drawing/2014/main" id="{1F56C476-431C-4208-A83D-DDFE6BCB0B51}"/>
              </a:ext>
            </a:extLst>
          </p:cNvPr>
          <p:cNvSpPr/>
          <p:nvPr/>
        </p:nvSpPr>
        <p:spPr>
          <a:xfrm>
            <a:off x="305163"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305163" y="3483179"/>
            <a:ext cx="3770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movies (old &amp; new releases)</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AF802B09-C0AC-4DE1-B31C-96898D2D86AE}"/>
              </a:ext>
            </a:extLst>
          </p:cNvPr>
          <p:cNvSpPr txBox="1"/>
          <p:nvPr/>
        </p:nvSpPr>
        <p:spPr>
          <a:xfrm>
            <a:off x="891460"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56%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43%</a:t>
            </a:r>
          </a:p>
        </p:txBody>
      </p:sp>
      <p:sp>
        <p:nvSpPr>
          <p:cNvPr id="29" name="Rectangle 28">
            <a:extLst>
              <a:ext uri="{FF2B5EF4-FFF2-40B4-BE49-F238E27FC236}">
                <a16:creationId xmlns:a16="http://schemas.microsoft.com/office/drawing/2014/main" id="{45861C0D-8796-45ED-B449-1BC7E61C3679}"/>
              </a:ext>
            </a:extLst>
          </p:cNvPr>
          <p:cNvSpPr/>
          <p:nvPr/>
        </p:nvSpPr>
        <p:spPr>
          <a:xfrm>
            <a:off x="4193909"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85792CC-C429-473B-B3B8-327CA0008DA3}"/>
              </a:ext>
            </a:extLst>
          </p:cNvPr>
          <p:cNvSpPr txBox="1"/>
          <p:nvPr/>
        </p:nvSpPr>
        <p:spPr>
          <a:xfrm>
            <a:off x="4207170" y="3483179"/>
            <a:ext cx="374417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original series exclusive to service</a:t>
            </a:r>
          </a:p>
        </p:txBody>
      </p:sp>
      <p:sp>
        <p:nvSpPr>
          <p:cNvPr id="28" name="Rectangle 27">
            <a:extLst>
              <a:ext uri="{FF2B5EF4-FFF2-40B4-BE49-F238E27FC236}">
                <a16:creationId xmlns:a16="http://schemas.microsoft.com/office/drawing/2014/main" id="{C8A040B4-EB0B-4AB1-9279-043A580068A5}"/>
              </a:ext>
            </a:extLst>
          </p:cNvPr>
          <p:cNvSpPr/>
          <p:nvPr/>
        </p:nvSpPr>
        <p:spPr>
          <a:xfrm>
            <a:off x="8099397"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3B0D958-1B74-4C98-932D-8516FEC76659}"/>
              </a:ext>
            </a:extLst>
          </p:cNvPr>
          <p:cNvSpPr txBox="1"/>
          <p:nvPr/>
        </p:nvSpPr>
        <p:spPr>
          <a:xfrm>
            <a:off x="8106821" y="3483179"/>
            <a:ext cx="3755848" cy="6617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series that no longer air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(e.g., Friends, How I Met Your Mother, Friday Night Lights, etc.)</a:t>
            </a:r>
          </a:p>
        </p:txBody>
      </p:sp>
      <p:pic>
        <p:nvPicPr>
          <p:cNvPr id="3" name="Picture 2" descr="A picture containing text, light, vector graphics&#10;&#10;Description automatically generated">
            <a:extLst>
              <a:ext uri="{FF2B5EF4-FFF2-40B4-BE49-F238E27FC236}">
                <a16:creationId xmlns:a16="http://schemas.microsoft.com/office/drawing/2014/main" id="{E0C3A75D-D114-4D16-BF97-AE76BD5E3B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9505" y="2321059"/>
            <a:ext cx="662012" cy="66201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98A748-0E51-4809-B679-D7A5E810B7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4461" y="2341650"/>
            <a:ext cx="849593" cy="459743"/>
          </a:xfrm>
          <a:prstGeom prst="rect">
            <a:avLst/>
          </a:prstGeom>
        </p:spPr>
      </p:pic>
      <p:pic>
        <p:nvPicPr>
          <p:cNvPr id="11" name="Picture 10" descr="Icon&#10;&#10;Description automatically generated">
            <a:extLst>
              <a:ext uri="{FF2B5EF4-FFF2-40B4-BE49-F238E27FC236}">
                <a16:creationId xmlns:a16="http://schemas.microsoft.com/office/drawing/2014/main" id="{E6C72D42-ED37-4AB8-8C08-722FBC1F7A2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80084" y="2353871"/>
            <a:ext cx="609323" cy="609323"/>
          </a:xfrm>
          <a:prstGeom prst="rect">
            <a:avLst/>
          </a:prstGeom>
        </p:spPr>
      </p:pic>
      <p:sp>
        <p:nvSpPr>
          <p:cNvPr id="2" name="Rectangle 1">
            <a:extLst>
              <a:ext uri="{FF2B5EF4-FFF2-40B4-BE49-F238E27FC236}">
                <a16:creationId xmlns:a16="http://schemas.microsoft.com/office/drawing/2014/main" id="{E69DFC5E-2AFA-4BE8-865C-92071AED0895}"/>
              </a:ext>
            </a:extLst>
          </p:cNvPr>
          <p:cNvSpPr/>
          <p:nvPr/>
        </p:nvSpPr>
        <p:spPr>
          <a:xfrm>
            <a:off x="2744259" y="2245994"/>
            <a:ext cx="1331600" cy="364519"/>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Library content</a:t>
            </a:r>
          </a:p>
        </p:txBody>
      </p:sp>
      <p:sp>
        <p:nvSpPr>
          <p:cNvPr id="37" name="Rectangle 36">
            <a:extLst>
              <a:ext uri="{FF2B5EF4-FFF2-40B4-BE49-F238E27FC236}">
                <a16:creationId xmlns:a16="http://schemas.microsoft.com/office/drawing/2014/main" id="{96CAD19F-D5D8-48E9-AF87-EB257A552577}"/>
              </a:ext>
            </a:extLst>
          </p:cNvPr>
          <p:cNvSpPr/>
          <p:nvPr/>
        </p:nvSpPr>
        <p:spPr>
          <a:xfrm>
            <a:off x="10538493" y="2245994"/>
            <a:ext cx="1331600" cy="364519"/>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Library content</a:t>
            </a:r>
          </a:p>
        </p:txBody>
      </p:sp>
      <p:sp>
        <p:nvSpPr>
          <p:cNvPr id="48" name="Rectangle 47">
            <a:extLst>
              <a:ext uri="{FF2B5EF4-FFF2-40B4-BE49-F238E27FC236}">
                <a16:creationId xmlns:a16="http://schemas.microsoft.com/office/drawing/2014/main" id="{52FB648C-41BD-4706-A7CB-DD87251C8B05}"/>
              </a:ext>
            </a:extLst>
          </p:cNvPr>
          <p:cNvSpPr/>
          <p:nvPr/>
        </p:nvSpPr>
        <p:spPr>
          <a:xfrm>
            <a:off x="6567487" y="2245994"/>
            <a:ext cx="1397118" cy="3645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Original content</a:t>
            </a:r>
          </a:p>
        </p:txBody>
      </p:sp>
      <p:sp>
        <p:nvSpPr>
          <p:cNvPr id="53" name="TextBox 52">
            <a:extLst>
              <a:ext uri="{FF2B5EF4-FFF2-40B4-BE49-F238E27FC236}">
                <a16:creationId xmlns:a16="http://schemas.microsoft.com/office/drawing/2014/main" id="{E45CAF6F-CAC2-487B-A754-81F440740469}"/>
              </a:ext>
            </a:extLst>
          </p:cNvPr>
          <p:cNvSpPr txBox="1"/>
          <p:nvPr/>
        </p:nvSpPr>
        <p:spPr>
          <a:xfrm>
            <a:off x="546752" y="6317633"/>
            <a:ext cx="1158094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2019, 2020 &amp;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‘Used any streaming service in the past 12 months’.</a:t>
            </a:r>
          </a:p>
        </p:txBody>
      </p:sp>
      <p:sp>
        <p:nvSpPr>
          <p:cNvPr id="68" name="TextBox 67">
            <a:extLst>
              <a:ext uri="{FF2B5EF4-FFF2-40B4-BE49-F238E27FC236}">
                <a16:creationId xmlns:a16="http://schemas.microsoft.com/office/drawing/2014/main" id="{E75EB89C-4423-46C1-B2D3-6EA011600ACE}"/>
              </a:ext>
            </a:extLst>
          </p:cNvPr>
          <p:cNvSpPr txBox="1"/>
          <p:nvPr/>
        </p:nvSpPr>
        <p:spPr>
          <a:xfrm>
            <a:off x="4780206"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54%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41%</a:t>
            </a:r>
          </a:p>
        </p:txBody>
      </p:sp>
      <p:sp>
        <p:nvSpPr>
          <p:cNvPr id="69" name="TextBox 68">
            <a:extLst>
              <a:ext uri="{FF2B5EF4-FFF2-40B4-BE49-F238E27FC236}">
                <a16:creationId xmlns:a16="http://schemas.microsoft.com/office/drawing/2014/main" id="{E250E7FE-91D1-49BE-BCE3-0335E04BC87A}"/>
              </a:ext>
            </a:extLst>
          </p:cNvPr>
          <p:cNvSpPr txBox="1"/>
          <p:nvPr/>
        </p:nvSpPr>
        <p:spPr>
          <a:xfrm>
            <a:off x="8685694"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42%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35%</a:t>
            </a:r>
          </a:p>
        </p:txBody>
      </p:sp>
      <p:sp>
        <p:nvSpPr>
          <p:cNvPr id="35" name="Rectangle 34">
            <a:extLst>
              <a:ext uri="{FF2B5EF4-FFF2-40B4-BE49-F238E27FC236}">
                <a16:creationId xmlns:a16="http://schemas.microsoft.com/office/drawing/2014/main" id="{4391B14D-1818-4AF3-AD6D-CF36ACDDBB6E}"/>
              </a:ext>
            </a:extLst>
          </p:cNvPr>
          <p:cNvSpPr/>
          <p:nvPr/>
        </p:nvSpPr>
        <p:spPr>
          <a:xfrm>
            <a:off x="2269836" y="426042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7BB0119-EADA-4B73-8214-9A81BBA64D02}"/>
              </a:ext>
            </a:extLst>
          </p:cNvPr>
          <p:cNvSpPr txBox="1"/>
          <p:nvPr/>
        </p:nvSpPr>
        <p:spPr>
          <a:xfrm>
            <a:off x="2262722" y="5478880"/>
            <a:ext cx="3784925" cy="6617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series that are currently airing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(e.g., The Walking Dead, The Good Place, This Is Us, etc.)</a:t>
            </a:r>
          </a:p>
        </p:txBody>
      </p:sp>
      <p:sp>
        <p:nvSpPr>
          <p:cNvPr id="34" name="Rectangle 33">
            <a:extLst>
              <a:ext uri="{FF2B5EF4-FFF2-40B4-BE49-F238E27FC236}">
                <a16:creationId xmlns:a16="http://schemas.microsoft.com/office/drawing/2014/main" id="{A29A92D8-1290-420C-8AC7-B7F3CDF6C917}"/>
              </a:ext>
            </a:extLst>
          </p:cNvPr>
          <p:cNvSpPr/>
          <p:nvPr/>
        </p:nvSpPr>
        <p:spPr>
          <a:xfrm>
            <a:off x="6158582" y="426042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F4B1352-23B2-4A89-83A6-528571F5BDC5}"/>
              </a:ext>
            </a:extLst>
          </p:cNvPr>
          <p:cNvSpPr txBox="1"/>
          <p:nvPr/>
        </p:nvSpPr>
        <p:spPr>
          <a:xfrm>
            <a:off x="6167030" y="5478880"/>
            <a:ext cx="3753801"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sports events the service streams</a:t>
            </a:r>
          </a:p>
        </p:txBody>
      </p:sp>
      <p:pic>
        <p:nvPicPr>
          <p:cNvPr id="13" name="Picture 12" descr="Icon&#10;&#10;Description automatically generated">
            <a:extLst>
              <a:ext uri="{FF2B5EF4-FFF2-40B4-BE49-F238E27FC236}">
                <a16:creationId xmlns:a16="http://schemas.microsoft.com/office/drawing/2014/main" id="{FBE0B766-FE64-4FD1-8BEF-4121C9983E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4206" y="4362345"/>
            <a:ext cx="621956" cy="621956"/>
          </a:xfrm>
          <a:prstGeom prst="rect">
            <a:avLst/>
          </a:prstGeom>
        </p:spPr>
      </p:pic>
      <p:pic>
        <p:nvPicPr>
          <p:cNvPr id="15" name="Picture 14" descr="Icon&#10;&#10;Description automatically generated">
            <a:extLst>
              <a:ext uri="{FF2B5EF4-FFF2-40B4-BE49-F238E27FC236}">
                <a16:creationId xmlns:a16="http://schemas.microsoft.com/office/drawing/2014/main" id="{F1A469C4-1BA7-4502-BF64-6909B680260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07505" y="4284643"/>
            <a:ext cx="672850" cy="672850"/>
          </a:xfrm>
          <a:prstGeom prst="rect">
            <a:avLst/>
          </a:prstGeom>
        </p:spPr>
      </p:pic>
      <p:sp>
        <p:nvSpPr>
          <p:cNvPr id="49" name="Rectangle 48">
            <a:extLst>
              <a:ext uri="{FF2B5EF4-FFF2-40B4-BE49-F238E27FC236}">
                <a16:creationId xmlns:a16="http://schemas.microsoft.com/office/drawing/2014/main" id="{DF24BA41-65BE-4A59-9D44-9D7F3BAD7103}"/>
              </a:ext>
            </a:extLst>
          </p:cNvPr>
          <p:cNvSpPr/>
          <p:nvPr/>
        </p:nvSpPr>
        <p:spPr>
          <a:xfrm>
            <a:off x="4708932" y="4260422"/>
            <a:ext cx="1331600" cy="364519"/>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Live content</a:t>
            </a:r>
          </a:p>
        </p:txBody>
      </p:sp>
      <p:sp>
        <p:nvSpPr>
          <p:cNvPr id="50" name="Rectangle 49">
            <a:extLst>
              <a:ext uri="{FF2B5EF4-FFF2-40B4-BE49-F238E27FC236}">
                <a16:creationId xmlns:a16="http://schemas.microsoft.com/office/drawing/2014/main" id="{5A862E01-F4E1-49B5-9FB3-52C8B7B0DE22}"/>
              </a:ext>
            </a:extLst>
          </p:cNvPr>
          <p:cNvSpPr/>
          <p:nvPr/>
        </p:nvSpPr>
        <p:spPr>
          <a:xfrm>
            <a:off x="8597678" y="4260422"/>
            <a:ext cx="1331600" cy="364519"/>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Live content</a:t>
            </a:r>
          </a:p>
        </p:txBody>
      </p:sp>
      <p:sp>
        <p:nvSpPr>
          <p:cNvPr id="70" name="TextBox 69">
            <a:extLst>
              <a:ext uri="{FF2B5EF4-FFF2-40B4-BE49-F238E27FC236}">
                <a16:creationId xmlns:a16="http://schemas.microsoft.com/office/drawing/2014/main" id="{CB8FCBEA-81EA-4527-BBD7-8F0A3F08E74C}"/>
              </a:ext>
            </a:extLst>
          </p:cNvPr>
          <p:cNvSpPr txBox="1"/>
          <p:nvPr/>
        </p:nvSpPr>
        <p:spPr>
          <a:xfrm>
            <a:off x="2856133" y="4956329"/>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37%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32%</a:t>
            </a:r>
          </a:p>
        </p:txBody>
      </p:sp>
      <p:sp>
        <p:nvSpPr>
          <p:cNvPr id="71" name="TextBox 70">
            <a:extLst>
              <a:ext uri="{FF2B5EF4-FFF2-40B4-BE49-F238E27FC236}">
                <a16:creationId xmlns:a16="http://schemas.microsoft.com/office/drawing/2014/main" id="{03B5708A-76B7-4C8B-810B-DD05A530D2D9}"/>
              </a:ext>
            </a:extLst>
          </p:cNvPr>
          <p:cNvSpPr txBox="1"/>
          <p:nvPr/>
        </p:nvSpPr>
        <p:spPr>
          <a:xfrm>
            <a:off x="6744879" y="4956329"/>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22%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20%</a:t>
            </a:r>
          </a:p>
        </p:txBody>
      </p:sp>
      <p:graphicFrame>
        <p:nvGraphicFramePr>
          <p:cNvPr id="42" name="Chart 41">
            <a:extLst>
              <a:ext uri="{FF2B5EF4-FFF2-40B4-BE49-F238E27FC236}">
                <a16:creationId xmlns:a16="http://schemas.microsoft.com/office/drawing/2014/main" id="{8CE62DB1-64B6-4C0B-9252-A09787CAB8CC}"/>
              </a:ext>
            </a:extLst>
          </p:cNvPr>
          <p:cNvGraphicFramePr/>
          <p:nvPr/>
        </p:nvGraphicFramePr>
        <p:xfrm>
          <a:off x="4466162" y="1877814"/>
          <a:ext cx="2760860" cy="3575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1886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5993A3-1F56-475D-8A03-E347C1FDD4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7F03503F-696A-4CBE-A852-FC8284CDC2BB}"/>
              </a:ext>
            </a:extLst>
          </p:cNvPr>
          <p:cNvSpPr txBox="1"/>
          <p:nvPr/>
        </p:nvSpPr>
        <p:spPr>
          <a:xfrm>
            <a:off x="314960" y="3028727"/>
            <a:ext cx="74472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AVOD Drives Reach and Engagement Across All Major ‘Cord’ Groups</a:t>
            </a:r>
          </a:p>
        </p:txBody>
      </p:sp>
    </p:spTree>
    <p:extLst>
      <p:ext uri="{BB962C8B-B14F-4D97-AF65-F5344CB8AC3E}">
        <p14:creationId xmlns:p14="http://schemas.microsoft.com/office/powerpoint/2010/main" val="150220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13FF4DD-DCD1-458F-BE2D-606ABC508990}"/>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6" y="278423"/>
            <a:ext cx="118401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Viewers are increasing their usage of ad-supported streaming platforms which is bolstering streaming’s ability to drive incremental reach</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26244" y="6202439"/>
            <a:ext cx="116657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TV network apps include ‘through free TV network apps’ and ‘through paid TV network apps’. Base = ‘Streamed in the past 12 months’. </a:t>
            </a:r>
          </a:p>
        </p:txBody>
      </p:sp>
      <p:sp>
        <p:nvSpPr>
          <p:cNvPr id="19" name="TextBox 18">
            <a:extLst>
              <a:ext uri="{FF2B5EF4-FFF2-40B4-BE49-F238E27FC236}">
                <a16:creationId xmlns:a16="http://schemas.microsoft.com/office/drawing/2014/main" id="{2706FEA6-D2F9-47C1-9A1A-947E7D1D69F4}"/>
              </a:ext>
            </a:extLst>
          </p:cNvPr>
          <p:cNvSpPr txBox="1"/>
          <p:nvPr/>
        </p:nvSpPr>
        <p:spPr>
          <a:xfrm>
            <a:off x="2863334" y="2556540"/>
            <a:ext cx="23138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Accessed a free streaming service</a:t>
            </a:r>
          </a:p>
        </p:txBody>
      </p:sp>
      <p:sp>
        <p:nvSpPr>
          <p:cNvPr id="20" name="TextBox 19">
            <a:extLst>
              <a:ext uri="{FF2B5EF4-FFF2-40B4-BE49-F238E27FC236}">
                <a16:creationId xmlns:a16="http://schemas.microsoft.com/office/drawing/2014/main" id="{03154CDA-3175-4F7A-861D-DDFBECA54DD1}"/>
              </a:ext>
            </a:extLst>
          </p:cNvPr>
          <p:cNvSpPr txBox="1"/>
          <p:nvPr/>
        </p:nvSpPr>
        <p:spPr>
          <a:xfrm>
            <a:off x="5471342" y="2556540"/>
            <a:ext cx="32896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Used a TV Everywhere app OR a TV network app in the past 12 months</a:t>
            </a:r>
          </a:p>
        </p:txBody>
      </p:sp>
      <p:sp>
        <p:nvSpPr>
          <p:cNvPr id="21" name="TextBox 20">
            <a:extLst>
              <a:ext uri="{FF2B5EF4-FFF2-40B4-BE49-F238E27FC236}">
                <a16:creationId xmlns:a16="http://schemas.microsoft.com/office/drawing/2014/main" id="{7EB3E51B-3ABA-4218-8D61-B4F516CE738F}"/>
              </a:ext>
            </a:extLst>
          </p:cNvPr>
          <p:cNvSpPr txBox="1"/>
          <p:nvPr/>
        </p:nvSpPr>
        <p:spPr>
          <a:xfrm>
            <a:off x="8928163" y="2547532"/>
            <a:ext cx="25215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Used </a:t>
            </a:r>
            <a:r>
              <a:rPr kumimoji="0" lang="en-US" sz="1400" b="1"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vMVPDs</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the past 12 months</a:t>
            </a:r>
          </a:p>
        </p:txBody>
      </p:sp>
      <p:sp>
        <p:nvSpPr>
          <p:cNvPr id="22" name="TextBox 21">
            <a:extLst>
              <a:ext uri="{FF2B5EF4-FFF2-40B4-BE49-F238E27FC236}">
                <a16:creationId xmlns:a16="http://schemas.microsoft.com/office/drawing/2014/main" id="{12241650-E6A6-4A5F-B8C0-00C1BF506DB5}"/>
              </a:ext>
            </a:extLst>
          </p:cNvPr>
          <p:cNvSpPr txBox="1"/>
          <p:nvPr/>
        </p:nvSpPr>
        <p:spPr>
          <a:xfrm>
            <a:off x="534755" y="3285087"/>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p>
        </p:txBody>
      </p:sp>
      <p:sp>
        <p:nvSpPr>
          <p:cNvPr id="23" name="TextBox 22">
            <a:extLst>
              <a:ext uri="{FF2B5EF4-FFF2-40B4-BE49-F238E27FC236}">
                <a16:creationId xmlns:a16="http://schemas.microsoft.com/office/drawing/2014/main" id="{2BAFB6C9-BF57-4D4B-9202-096CD17FAA02}"/>
              </a:ext>
            </a:extLst>
          </p:cNvPr>
          <p:cNvSpPr txBox="1"/>
          <p:nvPr/>
        </p:nvSpPr>
        <p:spPr>
          <a:xfrm>
            <a:off x="534755" y="3986011"/>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p>
        </p:txBody>
      </p:sp>
      <p:sp>
        <p:nvSpPr>
          <p:cNvPr id="24" name="TextBox 23">
            <a:extLst>
              <a:ext uri="{FF2B5EF4-FFF2-40B4-BE49-F238E27FC236}">
                <a16:creationId xmlns:a16="http://schemas.microsoft.com/office/drawing/2014/main" id="{5160BC27-9688-492C-9BBC-6F3A51FAC109}"/>
              </a:ext>
            </a:extLst>
          </p:cNvPr>
          <p:cNvSpPr txBox="1"/>
          <p:nvPr/>
        </p:nvSpPr>
        <p:spPr>
          <a:xfrm>
            <a:off x="526244" y="4703445"/>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p>
        </p:txBody>
      </p:sp>
      <p:sp>
        <p:nvSpPr>
          <p:cNvPr id="25" name="TextBox 24">
            <a:extLst>
              <a:ext uri="{FF2B5EF4-FFF2-40B4-BE49-F238E27FC236}">
                <a16:creationId xmlns:a16="http://schemas.microsoft.com/office/drawing/2014/main" id="{F8C620F6-531C-4017-96DE-8E4852474694}"/>
              </a:ext>
            </a:extLst>
          </p:cNvPr>
          <p:cNvSpPr txBox="1"/>
          <p:nvPr/>
        </p:nvSpPr>
        <p:spPr>
          <a:xfrm>
            <a:off x="534755" y="5391227"/>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p>
        </p:txBody>
      </p:sp>
      <p:cxnSp>
        <p:nvCxnSpPr>
          <p:cNvPr id="26" name="Straight Connector 25">
            <a:extLst>
              <a:ext uri="{FF2B5EF4-FFF2-40B4-BE49-F238E27FC236}">
                <a16:creationId xmlns:a16="http://schemas.microsoft.com/office/drawing/2014/main" id="{2CC51120-9059-4945-9D05-B6A6C29585EC}"/>
              </a:ext>
            </a:extLst>
          </p:cNvPr>
          <p:cNvCxnSpPr>
            <a:cxnSpLocks/>
          </p:cNvCxnSpPr>
          <p:nvPr/>
        </p:nvCxnSpPr>
        <p:spPr>
          <a:xfrm>
            <a:off x="2690096"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DB94FA-A710-4F87-A752-2605F8F6EB84}"/>
              </a:ext>
            </a:extLst>
          </p:cNvPr>
          <p:cNvCxnSpPr>
            <a:cxnSpLocks/>
          </p:cNvCxnSpPr>
          <p:nvPr/>
        </p:nvCxnSpPr>
        <p:spPr>
          <a:xfrm>
            <a:off x="796439" y="3131137"/>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0EC7B07-70FA-4CBC-B153-0A74AE6DA786}"/>
              </a:ext>
            </a:extLst>
          </p:cNvPr>
          <p:cNvSpPr txBox="1"/>
          <p:nvPr/>
        </p:nvSpPr>
        <p:spPr>
          <a:xfrm>
            <a:off x="3071936"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22%</a:t>
            </a:r>
          </a:p>
        </p:txBody>
      </p:sp>
      <p:sp>
        <p:nvSpPr>
          <p:cNvPr id="29" name="TextBox 28">
            <a:extLst>
              <a:ext uri="{FF2B5EF4-FFF2-40B4-BE49-F238E27FC236}">
                <a16:creationId xmlns:a16="http://schemas.microsoft.com/office/drawing/2014/main" id="{8FF05061-CC31-4EA3-8D54-EBBF82CB4F35}"/>
              </a:ext>
            </a:extLst>
          </p:cNvPr>
          <p:cNvSpPr txBox="1"/>
          <p:nvPr/>
        </p:nvSpPr>
        <p:spPr>
          <a:xfrm>
            <a:off x="6167837"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58%</a:t>
            </a:r>
          </a:p>
        </p:txBody>
      </p:sp>
      <p:sp>
        <p:nvSpPr>
          <p:cNvPr id="30" name="TextBox 29">
            <a:extLst>
              <a:ext uri="{FF2B5EF4-FFF2-40B4-BE49-F238E27FC236}">
                <a16:creationId xmlns:a16="http://schemas.microsoft.com/office/drawing/2014/main" id="{B093B36A-BED9-4CA7-8357-1185AE773B55}"/>
              </a:ext>
            </a:extLst>
          </p:cNvPr>
          <p:cNvSpPr txBox="1"/>
          <p:nvPr/>
        </p:nvSpPr>
        <p:spPr>
          <a:xfrm>
            <a:off x="9240604"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8%</a:t>
            </a:r>
          </a:p>
        </p:txBody>
      </p:sp>
      <p:sp>
        <p:nvSpPr>
          <p:cNvPr id="31" name="TextBox 30">
            <a:extLst>
              <a:ext uri="{FF2B5EF4-FFF2-40B4-BE49-F238E27FC236}">
                <a16:creationId xmlns:a16="http://schemas.microsoft.com/office/drawing/2014/main" id="{ED2BF613-6E0E-483B-9E1E-451A6CE15261}"/>
              </a:ext>
            </a:extLst>
          </p:cNvPr>
          <p:cNvSpPr txBox="1"/>
          <p:nvPr/>
        </p:nvSpPr>
        <p:spPr>
          <a:xfrm>
            <a:off x="3071936"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31%</a:t>
            </a:r>
          </a:p>
        </p:txBody>
      </p:sp>
      <p:sp>
        <p:nvSpPr>
          <p:cNvPr id="34" name="TextBox 33">
            <a:extLst>
              <a:ext uri="{FF2B5EF4-FFF2-40B4-BE49-F238E27FC236}">
                <a16:creationId xmlns:a16="http://schemas.microsoft.com/office/drawing/2014/main" id="{6C9B149A-E466-4FF0-91E1-152B688433F3}"/>
              </a:ext>
            </a:extLst>
          </p:cNvPr>
          <p:cNvSpPr txBox="1"/>
          <p:nvPr/>
        </p:nvSpPr>
        <p:spPr>
          <a:xfrm>
            <a:off x="6167837"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71%</a:t>
            </a:r>
          </a:p>
        </p:txBody>
      </p:sp>
      <p:sp>
        <p:nvSpPr>
          <p:cNvPr id="38" name="TextBox 37">
            <a:extLst>
              <a:ext uri="{FF2B5EF4-FFF2-40B4-BE49-F238E27FC236}">
                <a16:creationId xmlns:a16="http://schemas.microsoft.com/office/drawing/2014/main" id="{4B40BE7B-08F5-4308-9D7D-418C6745FF7D}"/>
              </a:ext>
            </a:extLst>
          </p:cNvPr>
          <p:cNvSpPr txBox="1"/>
          <p:nvPr/>
        </p:nvSpPr>
        <p:spPr>
          <a:xfrm>
            <a:off x="9240604"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13462">
                  <a:solidFill>
                    <a:prstClr val="black"/>
                  </a:solidFill>
                  <a:prstDash val="solid"/>
                </a:ln>
                <a:solidFill>
                  <a:srgbClr val="4EBEA4"/>
                </a:solidFill>
                <a:latin typeface="Helvetica" panose="020B0604020202020204" pitchFamily="34" charset="0"/>
              </a:rPr>
              <a:t>11%</a:t>
            </a:r>
          </a:p>
        </p:txBody>
      </p:sp>
      <p:sp>
        <p:nvSpPr>
          <p:cNvPr id="40" name="TextBox 39">
            <a:extLst>
              <a:ext uri="{FF2B5EF4-FFF2-40B4-BE49-F238E27FC236}">
                <a16:creationId xmlns:a16="http://schemas.microsoft.com/office/drawing/2014/main" id="{31838909-9E24-43C1-90B9-0DB37749B895}"/>
              </a:ext>
            </a:extLst>
          </p:cNvPr>
          <p:cNvSpPr txBox="1"/>
          <p:nvPr/>
        </p:nvSpPr>
        <p:spPr>
          <a:xfrm>
            <a:off x="3071936"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36%</a:t>
            </a:r>
          </a:p>
        </p:txBody>
      </p:sp>
      <p:sp>
        <p:nvSpPr>
          <p:cNvPr id="41" name="TextBox 40">
            <a:extLst>
              <a:ext uri="{FF2B5EF4-FFF2-40B4-BE49-F238E27FC236}">
                <a16:creationId xmlns:a16="http://schemas.microsoft.com/office/drawing/2014/main" id="{B9EC3EAC-F42C-4C27-974F-18F611E7D570}"/>
              </a:ext>
            </a:extLst>
          </p:cNvPr>
          <p:cNvSpPr txBox="1"/>
          <p:nvPr/>
        </p:nvSpPr>
        <p:spPr>
          <a:xfrm>
            <a:off x="6167837"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29%</a:t>
            </a:r>
          </a:p>
        </p:txBody>
      </p:sp>
      <p:sp>
        <p:nvSpPr>
          <p:cNvPr id="42" name="TextBox 41">
            <a:extLst>
              <a:ext uri="{FF2B5EF4-FFF2-40B4-BE49-F238E27FC236}">
                <a16:creationId xmlns:a16="http://schemas.microsoft.com/office/drawing/2014/main" id="{5CA6052D-A3D4-4325-A144-2E16E08F8782}"/>
              </a:ext>
            </a:extLst>
          </p:cNvPr>
          <p:cNvSpPr txBox="1"/>
          <p:nvPr/>
        </p:nvSpPr>
        <p:spPr>
          <a:xfrm>
            <a:off x="9240604"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18%</a:t>
            </a:r>
          </a:p>
        </p:txBody>
      </p:sp>
      <p:sp>
        <p:nvSpPr>
          <p:cNvPr id="43" name="TextBox 42">
            <a:extLst>
              <a:ext uri="{FF2B5EF4-FFF2-40B4-BE49-F238E27FC236}">
                <a16:creationId xmlns:a16="http://schemas.microsoft.com/office/drawing/2014/main" id="{226ADEE0-25DF-4D47-AF67-5EFFF4D9D253}"/>
              </a:ext>
            </a:extLst>
          </p:cNvPr>
          <p:cNvSpPr txBox="1"/>
          <p:nvPr/>
        </p:nvSpPr>
        <p:spPr>
          <a:xfrm>
            <a:off x="3071936"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37%</a:t>
            </a:r>
          </a:p>
        </p:txBody>
      </p:sp>
      <p:sp>
        <p:nvSpPr>
          <p:cNvPr id="44" name="TextBox 43">
            <a:extLst>
              <a:ext uri="{FF2B5EF4-FFF2-40B4-BE49-F238E27FC236}">
                <a16:creationId xmlns:a16="http://schemas.microsoft.com/office/drawing/2014/main" id="{9F55C10B-7A6D-46FC-B173-D58256D8F8B4}"/>
              </a:ext>
            </a:extLst>
          </p:cNvPr>
          <p:cNvSpPr txBox="1"/>
          <p:nvPr/>
        </p:nvSpPr>
        <p:spPr>
          <a:xfrm>
            <a:off x="6167837"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25%</a:t>
            </a:r>
          </a:p>
        </p:txBody>
      </p:sp>
      <p:sp>
        <p:nvSpPr>
          <p:cNvPr id="45" name="TextBox 44">
            <a:extLst>
              <a:ext uri="{FF2B5EF4-FFF2-40B4-BE49-F238E27FC236}">
                <a16:creationId xmlns:a16="http://schemas.microsoft.com/office/drawing/2014/main" id="{DFB52DFC-8C6D-495A-A473-8BAD021C2DDB}"/>
              </a:ext>
            </a:extLst>
          </p:cNvPr>
          <p:cNvSpPr txBox="1"/>
          <p:nvPr/>
        </p:nvSpPr>
        <p:spPr>
          <a:xfrm>
            <a:off x="9240604"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8%</a:t>
            </a:r>
          </a:p>
        </p:txBody>
      </p:sp>
      <p:sp>
        <p:nvSpPr>
          <p:cNvPr id="46" name="TextBox 45">
            <a:extLst>
              <a:ext uri="{FF2B5EF4-FFF2-40B4-BE49-F238E27FC236}">
                <a16:creationId xmlns:a16="http://schemas.microsoft.com/office/drawing/2014/main" id="{0FEA0807-0808-4AA0-9A75-C91DFBDB0DC9}"/>
              </a:ext>
            </a:extLst>
          </p:cNvPr>
          <p:cNvSpPr txBox="1"/>
          <p:nvPr/>
        </p:nvSpPr>
        <p:spPr>
          <a:xfrm>
            <a:off x="12726" y="1911658"/>
            <a:ext cx="1217927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that have…</a:t>
            </a:r>
          </a:p>
        </p:txBody>
      </p:sp>
      <p:cxnSp>
        <p:nvCxnSpPr>
          <p:cNvPr id="47" name="Straight Connector 46">
            <a:extLst>
              <a:ext uri="{FF2B5EF4-FFF2-40B4-BE49-F238E27FC236}">
                <a16:creationId xmlns:a16="http://schemas.microsoft.com/office/drawing/2014/main" id="{3FD212FF-F14C-429A-B197-DF024C01F3D9}"/>
              </a:ext>
            </a:extLst>
          </p:cNvPr>
          <p:cNvCxnSpPr>
            <a:cxnSpLocks/>
          </p:cNvCxnSpPr>
          <p:nvPr/>
        </p:nvCxnSpPr>
        <p:spPr>
          <a:xfrm>
            <a:off x="796439" y="3816937"/>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299355-E14B-4D8F-8FB0-9BA10A40D2FC}"/>
              </a:ext>
            </a:extLst>
          </p:cNvPr>
          <p:cNvCxnSpPr>
            <a:cxnSpLocks/>
          </p:cNvCxnSpPr>
          <p:nvPr/>
        </p:nvCxnSpPr>
        <p:spPr>
          <a:xfrm>
            <a:off x="796439" y="5225738"/>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707C8B-1787-44EC-93E6-3D365730FE36}"/>
              </a:ext>
            </a:extLst>
          </p:cNvPr>
          <p:cNvCxnSpPr>
            <a:cxnSpLocks/>
          </p:cNvCxnSpPr>
          <p:nvPr/>
        </p:nvCxnSpPr>
        <p:spPr>
          <a:xfrm>
            <a:off x="5334380"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EE60B5F-DE11-49DA-8EBE-D325CA80686D}"/>
              </a:ext>
            </a:extLst>
          </p:cNvPr>
          <p:cNvCxnSpPr>
            <a:cxnSpLocks/>
          </p:cNvCxnSpPr>
          <p:nvPr/>
        </p:nvCxnSpPr>
        <p:spPr>
          <a:xfrm>
            <a:off x="8877363"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4569F7-FD9B-4032-93E0-76248B1EDC8F}"/>
              </a:ext>
            </a:extLst>
          </p:cNvPr>
          <p:cNvCxnSpPr>
            <a:cxnSpLocks/>
          </p:cNvCxnSpPr>
          <p:nvPr/>
        </p:nvCxnSpPr>
        <p:spPr>
          <a:xfrm>
            <a:off x="526244" y="4543113"/>
            <a:ext cx="1128554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157C601-A54F-472A-AFD5-1EB3A7B98284}"/>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6422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erson&#10;&#10;Description automatically generated">
            <a:extLst>
              <a:ext uri="{FF2B5EF4-FFF2-40B4-BE49-F238E27FC236}">
                <a16:creationId xmlns:a16="http://schemas.microsoft.com/office/drawing/2014/main" id="{C5A23908-DD2E-42E3-88AE-072F18C2D5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600033"/>
            <a:ext cx="12213518" cy="3909386"/>
          </a:xfrm>
          <a:prstGeom prst="rect">
            <a:avLst/>
          </a:prstGeom>
        </p:spPr>
      </p:pic>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AE334FF-013B-4334-A22B-4AD816EFE3C8}"/>
              </a:ext>
            </a:extLst>
          </p:cNvPr>
          <p:cNvSpPr/>
          <p:nvPr/>
        </p:nvSpPr>
        <p:spPr>
          <a:xfrm>
            <a:off x="98855" y="220464"/>
            <a:ext cx="120931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W</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ell over half of video streamers prefer free content with ads rather than pay for a commercial-free subscription</a:t>
            </a:r>
          </a:p>
        </p:txBody>
      </p:sp>
      <p:sp>
        <p:nvSpPr>
          <p:cNvPr id="44" name="Rectangle 43">
            <a:extLst>
              <a:ext uri="{FF2B5EF4-FFF2-40B4-BE49-F238E27FC236}">
                <a16:creationId xmlns:a16="http://schemas.microsoft.com/office/drawing/2014/main" id="{6391A7F3-2E0B-4D83-B460-63B9BA7D0F9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TextBox 45">
            <a:extLst>
              <a:ext uri="{FF2B5EF4-FFF2-40B4-BE49-F238E27FC236}">
                <a16:creationId xmlns:a16="http://schemas.microsoft.com/office/drawing/2014/main" id="{C3B4EA01-8CEE-4C65-B577-FE83F1E7B038}"/>
              </a:ext>
            </a:extLst>
          </p:cNvPr>
          <p:cNvSpPr txBox="1"/>
          <p:nvPr/>
        </p:nvSpPr>
        <p:spPr>
          <a:xfrm>
            <a:off x="546752" y="6226472"/>
            <a:ext cx="116452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‘Cord Loyalists’: have pay-TV; no changes, ‘Cord Shavers’: have pay-TV; reduced services or channels, ‘Cord Cutters’: no pay-TV; cancelled it, ‘Cord Nevers’: no pay-TV; never had it. ‘I prefer streaming free video content with ads/commercials instead of paying for a subscription without ads/commercials’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strongly / somewhat agree). ‘I like that streaming services have less ads/commercials’ (strongly / somewhat agree). Base = ‘Streamed in the past 12 months’.</a:t>
            </a:r>
          </a:p>
        </p:txBody>
      </p:sp>
      <p:sp>
        <p:nvSpPr>
          <p:cNvPr id="24" name="TextBox 23">
            <a:extLst>
              <a:ext uri="{FF2B5EF4-FFF2-40B4-BE49-F238E27FC236}">
                <a16:creationId xmlns:a16="http://schemas.microsoft.com/office/drawing/2014/main" id="{2CC05CDE-C788-4239-8F93-D4B574418B9B}"/>
              </a:ext>
            </a:extLst>
          </p:cNvPr>
          <p:cNvSpPr txBox="1"/>
          <p:nvPr/>
        </p:nvSpPr>
        <p:spPr>
          <a:xfrm>
            <a:off x="172720" y="1163383"/>
            <a:ext cx="11744961"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People are generally more tolerant of the limited commercial time found in ad-based streaming services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D7EE57-7686-4F11-B4A4-4D9EBEB57463}"/>
              </a:ext>
            </a:extLst>
          </p:cNvPr>
          <p:cNvSpPr/>
          <p:nvPr/>
        </p:nvSpPr>
        <p:spPr>
          <a:xfrm>
            <a:off x="1" y="1600033"/>
            <a:ext cx="12192000" cy="3911113"/>
          </a:xfrm>
          <a:prstGeom prst="rect">
            <a:avLst/>
          </a:prstGeom>
          <a:solidFill>
            <a:srgbClr val="1B146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A91C3EA-1E26-4C45-8F5C-57BD0C66152E}"/>
              </a:ext>
            </a:extLst>
          </p:cNvPr>
          <p:cNvSpPr txBox="1"/>
          <p:nvPr/>
        </p:nvSpPr>
        <p:spPr>
          <a:xfrm>
            <a:off x="554183" y="1689373"/>
            <a:ext cx="11083635"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video streamers that agree with the following statements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based on respondent ‘cord’ status</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6" name="TextBox 55">
            <a:extLst>
              <a:ext uri="{FF2B5EF4-FFF2-40B4-BE49-F238E27FC236}">
                <a16:creationId xmlns:a16="http://schemas.microsoft.com/office/drawing/2014/main" id="{9778927E-A317-41CD-AB2B-985858C4C00E}"/>
              </a:ext>
            </a:extLst>
          </p:cNvPr>
          <p:cNvSpPr txBox="1"/>
          <p:nvPr/>
        </p:nvSpPr>
        <p:spPr>
          <a:xfrm>
            <a:off x="297963" y="2618076"/>
            <a:ext cx="5369411" cy="92333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 prefer streaming </a:t>
            </a: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free video content with ads/commercials </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instead of paying for a subscription without ads / commercials”</a:t>
            </a:r>
          </a:p>
        </p:txBody>
      </p:sp>
      <p:grpSp>
        <p:nvGrpSpPr>
          <p:cNvPr id="6" name="Group 5">
            <a:extLst>
              <a:ext uri="{FF2B5EF4-FFF2-40B4-BE49-F238E27FC236}">
                <a16:creationId xmlns:a16="http://schemas.microsoft.com/office/drawing/2014/main" id="{5FA12406-48E0-432B-B20C-7C565A361DF2}"/>
              </a:ext>
            </a:extLst>
          </p:cNvPr>
          <p:cNvGrpSpPr/>
          <p:nvPr/>
        </p:nvGrpSpPr>
        <p:grpSpPr>
          <a:xfrm>
            <a:off x="3099604" y="3727776"/>
            <a:ext cx="1089660" cy="555789"/>
            <a:chOff x="2254421" y="3660287"/>
            <a:chExt cx="1089660" cy="555789"/>
          </a:xfrm>
        </p:grpSpPr>
        <p:sp>
          <p:nvSpPr>
            <p:cNvPr id="20" name="Rectangle: Rounded Corners 19">
              <a:extLst>
                <a:ext uri="{FF2B5EF4-FFF2-40B4-BE49-F238E27FC236}">
                  <a16:creationId xmlns:a16="http://schemas.microsoft.com/office/drawing/2014/main" id="{14E067FD-0335-451F-9CAA-729AC1208930}"/>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C187D44-79DF-48FF-81BE-B51F130C2117}"/>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64%</a:t>
              </a:r>
            </a:p>
          </p:txBody>
        </p:sp>
      </p:grpSp>
      <p:grpSp>
        <p:nvGrpSpPr>
          <p:cNvPr id="4" name="Group 3">
            <a:extLst>
              <a:ext uri="{FF2B5EF4-FFF2-40B4-BE49-F238E27FC236}">
                <a16:creationId xmlns:a16="http://schemas.microsoft.com/office/drawing/2014/main" id="{E551097D-BA64-4BC8-B1AD-61AC63E6C573}"/>
              </a:ext>
            </a:extLst>
          </p:cNvPr>
          <p:cNvGrpSpPr/>
          <p:nvPr/>
        </p:nvGrpSpPr>
        <p:grpSpPr>
          <a:xfrm>
            <a:off x="1764778" y="3723390"/>
            <a:ext cx="1089660" cy="564560"/>
            <a:chOff x="926689" y="3655901"/>
            <a:chExt cx="1089660" cy="564560"/>
          </a:xfrm>
        </p:grpSpPr>
        <p:sp>
          <p:nvSpPr>
            <p:cNvPr id="23" name="Rectangle: Rounded Corners 22">
              <a:extLst>
                <a:ext uri="{FF2B5EF4-FFF2-40B4-BE49-F238E27FC236}">
                  <a16:creationId xmlns:a16="http://schemas.microsoft.com/office/drawing/2014/main" id="{D64577A9-54F7-4883-99ED-5B3929CFCB52}"/>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9BAF5DE-CE54-416E-BF54-DC3BCBEA10E1}"/>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64%</a:t>
              </a:r>
            </a:p>
          </p:txBody>
        </p:sp>
      </p:grpSp>
      <p:grpSp>
        <p:nvGrpSpPr>
          <p:cNvPr id="9" name="Group 8">
            <a:extLst>
              <a:ext uri="{FF2B5EF4-FFF2-40B4-BE49-F238E27FC236}">
                <a16:creationId xmlns:a16="http://schemas.microsoft.com/office/drawing/2014/main" id="{B55EA010-DB61-44D1-B8AD-93D7F06F982F}"/>
              </a:ext>
            </a:extLst>
          </p:cNvPr>
          <p:cNvGrpSpPr/>
          <p:nvPr/>
        </p:nvGrpSpPr>
        <p:grpSpPr>
          <a:xfrm>
            <a:off x="3099604" y="4604678"/>
            <a:ext cx="1089660" cy="564560"/>
            <a:chOff x="4931166" y="3655901"/>
            <a:chExt cx="1089660" cy="564560"/>
          </a:xfrm>
        </p:grpSpPr>
        <p:sp>
          <p:nvSpPr>
            <p:cNvPr id="28" name="Rectangle: Rounded Corners 27">
              <a:extLst>
                <a:ext uri="{FF2B5EF4-FFF2-40B4-BE49-F238E27FC236}">
                  <a16:creationId xmlns:a16="http://schemas.microsoft.com/office/drawing/2014/main" id="{14188C2A-FE50-40A0-B664-09294D12C867}"/>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A0E7314-5854-4672-B86E-F740026FA1CE}"/>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63%</a:t>
              </a:r>
            </a:p>
          </p:txBody>
        </p:sp>
      </p:grpSp>
      <p:grpSp>
        <p:nvGrpSpPr>
          <p:cNvPr id="8" name="Group 7">
            <a:extLst>
              <a:ext uri="{FF2B5EF4-FFF2-40B4-BE49-F238E27FC236}">
                <a16:creationId xmlns:a16="http://schemas.microsoft.com/office/drawing/2014/main" id="{30612A3A-1D51-4C4A-BFA8-0A176201AC34}"/>
              </a:ext>
            </a:extLst>
          </p:cNvPr>
          <p:cNvGrpSpPr/>
          <p:nvPr/>
        </p:nvGrpSpPr>
        <p:grpSpPr>
          <a:xfrm>
            <a:off x="1764779" y="4609064"/>
            <a:ext cx="1089660" cy="555789"/>
            <a:chOff x="3538188" y="3660287"/>
            <a:chExt cx="1089660" cy="555789"/>
          </a:xfrm>
        </p:grpSpPr>
        <p:sp>
          <p:nvSpPr>
            <p:cNvPr id="31" name="Rectangle: Rounded Corners 30">
              <a:extLst>
                <a:ext uri="{FF2B5EF4-FFF2-40B4-BE49-F238E27FC236}">
                  <a16:creationId xmlns:a16="http://schemas.microsoft.com/office/drawing/2014/main" id="{F83D9537-F295-45D1-ACF1-201458608454}"/>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D96B342-9785-4F39-A192-93AB511BC081}"/>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57%</a:t>
              </a:r>
            </a:p>
          </p:txBody>
        </p:sp>
      </p:grpSp>
      <p:cxnSp>
        <p:nvCxnSpPr>
          <p:cNvPr id="60" name="Straight Connector 59">
            <a:extLst>
              <a:ext uri="{FF2B5EF4-FFF2-40B4-BE49-F238E27FC236}">
                <a16:creationId xmlns:a16="http://schemas.microsoft.com/office/drawing/2014/main" id="{6DC23DD8-D914-4194-84AD-AD281518A035}"/>
              </a:ext>
            </a:extLst>
          </p:cNvPr>
          <p:cNvCxnSpPr>
            <a:cxnSpLocks/>
          </p:cNvCxnSpPr>
          <p:nvPr/>
        </p:nvCxnSpPr>
        <p:spPr>
          <a:xfrm>
            <a:off x="6233637" y="2332232"/>
            <a:ext cx="0" cy="2958005"/>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39750D7-A350-4D54-BE0A-514524838795}"/>
              </a:ext>
            </a:extLst>
          </p:cNvPr>
          <p:cNvSpPr txBox="1"/>
          <p:nvPr/>
        </p:nvSpPr>
        <p:spPr>
          <a:xfrm>
            <a:off x="7101453" y="2618076"/>
            <a:ext cx="449103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 like that streaming services have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less ads / commercials</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grpSp>
        <p:nvGrpSpPr>
          <p:cNvPr id="55" name="Group 54">
            <a:extLst>
              <a:ext uri="{FF2B5EF4-FFF2-40B4-BE49-F238E27FC236}">
                <a16:creationId xmlns:a16="http://schemas.microsoft.com/office/drawing/2014/main" id="{B5CCCF2F-0F46-4C6B-92D2-F21A1C603038}"/>
              </a:ext>
            </a:extLst>
          </p:cNvPr>
          <p:cNvGrpSpPr/>
          <p:nvPr/>
        </p:nvGrpSpPr>
        <p:grpSpPr>
          <a:xfrm>
            <a:off x="9492185" y="3727776"/>
            <a:ext cx="1089660" cy="555789"/>
            <a:chOff x="2254421" y="3660287"/>
            <a:chExt cx="1089660" cy="555789"/>
          </a:xfrm>
        </p:grpSpPr>
        <p:sp>
          <p:nvSpPr>
            <p:cNvPr id="69" name="Rectangle: Rounded Corners 68">
              <a:extLst>
                <a:ext uri="{FF2B5EF4-FFF2-40B4-BE49-F238E27FC236}">
                  <a16:creationId xmlns:a16="http://schemas.microsoft.com/office/drawing/2014/main" id="{F477F2BB-82DE-490E-AF68-A0703A6D293F}"/>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BE9F67CF-0281-4B93-BD6D-681EA51956C2}"/>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86%</a:t>
              </a:r>
            </a:p>
          </p:txBody>
        </p:sp>
      </p:grpSp>
      <p:grpSp>
        <p:nvGrpSpPr>
          <p:cNvPr id="57" name="Group 56">
            <a:extLst>
              <a:ext uri="{FF2B5EF4-FFF2-40B4-BE49-F238E27FC236}">
                <a16:creationId xmlns:a16="http://schemas.microsoft.com/office/drawing/2014/main" id="{A6CF6180-9814-4BBF-9E5F-FECD7F495B38}"/>
              </a:ext>
            </a:extLst>
          </p:cNvPr>
          <p:cNvGrpSpPr/>
          <p:nvPr/>
        </p:nvGrpSpPr>
        <p:grpSpPr>
          <a:xfrm>
            <a:off x="8157359" y="3723390"/>
            <a:ext cx="1089660" cy="564560"/>
            <a:chOff x="926689" y="3655901"/>
            <a:chExt cx="1089660" cy="564560"/>
          </a:xfrm>
        </p:grpSpPr>
        <p:sp>
          <p:nvSpPr>
            <p:cNvPr id="67" name="Rectangle: Rounded Corners 66">
              <a:extLst>
                <a:ext uri="{FF2B5EF4-FFF2-40B4-BE49-F238E27FC236}">
                  <a16:creationId xmlns:a16="http://schemas.microsoft.com/office/drawing/2014/main" id="{BA5F4CBB-F5CD-4BD4-B293-03503A961612}"/>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397135C5-3A66-4896-9DEE-8A22EC1E5BEE}"/>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87%</a:t>
              </a:r>
            </a:p>
          </p:txBody>
        </p:sp>
      </p:grpSp>
      <p:grpSp>
        <p:nvGrpSpPr>
          <p:cNvPr id="61" name="Group 60">
            <a:extLst>
              <a:ext uri="{FF2B5EF4-FFF2-40B4-BE49-F238E27FC236}">
                <a16:creationId xmlns:a16="http://schemas.microsoft.com/office/drawing/2014/main" id="{3401983D-7711-4F9B-B88F-B28B47E3981E}"/>
              </a:ext>
            </a:extLst>
          </p:cNvPr>
          <p:cNvGrpSpPr/>
          <p:nvPr/>
        </p:nvGrpSpPr>
        <p:grpSpPr>
          <a:xfrm>
            <a:off x="9503015" y="4522379"/>
            <a:ext cx="1089660" cy="564560"/>
            <a:chOff x="4931166" y="3655901"/>
            <a:chExt cx="1089660" cy="564560"/>
          </a:xfrm>
        </p:grpSpPr>
        <p:sp>
          <p:nvSpPr>
            <p:cNvPr id="65" name="Rectangle: Rounded Corners 64">
              <a:extLst>
                <a:ext uri="{FF2B5EF4-FFF2-40B4-BE49-F238E27FC236}">
                  <a16:creationId xmlns:a16="http://schemas.microsoft.com/office/drawing/2014/main" id="{95DA733E-24CB-43F6-A8CC-D53150D2AF1F}"/>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B09B9EEE-FBB4-4450-A9C6-E0928C47382E}"/>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85%</a:t>
              </a:r>
            </a:p>
          </p:txBody>
        </p:sp>
      </p:grpSp>
      <p:grpSp>
        <p:nvGrpSpPr>
          <p:cNvPr id="62" name="Group 61">
            <a:extLst>
              <a:ext uri="{FF2B5EF4-FFF2-40B4-BE49-F238E27FC236}">
                <a16:creationId xmlns:a16="http://schemas.microsoft.com/office/drawing/2014/main" id="{9D8E8FC2-14C7-4104-BBD3-DDED8CDB58D7}"/>
              </a:ext>
            </a:extLst>
          </p:cNvPr>
          <p:cNvGrpSpPr/>
          <p:nvPr/>
        </p:nvGrpSpPr>
        <p:grpSpPr>
          <a:xfrm>
            <a:off x="8168190" y="4526765"/>
            <a:ext cx="1089660" cy="555789"/>
            <a:chOff x="3538188" y="3660287"/>
            <a:chExt cx="1089660" cy="555789"/>
          </a:xfrm>
        </p:grpSpPr>
        <p:sp>
          <p:nvSpPr>
            <p:cNvPr id="63" name="Rectangle: Rounded Corners 62">
              <a:extLst>
                <a:ext uri="{FF2B5EF4-FFF2-40B4-BE49-F238E27FC236}">
                  <a16:creationId xmlns:a16="http://schemas.microsoft.com/office/drawing/2014/main" id="{F543EA4E-63EC-4A17-B515-4EA7C7BDB053}"/>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2D726F06-443B-4C3D-AB86-5979743517E6}"/>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84%</a:t>
              </a:r>
            </a:p>
          </p:txBody>
        </p:sp>
      </p:grpSp>
      <p:graphicFrame>
        <p:nvGraphicFramePr>
          <p:cNvPr id="41" name="Chart 40">
            <a:extLst>
              <a:ext uri="{FF2B5EF4-FFF2-40B4-BE49-F238E27FC236}">
                <a16:creationId xmlns:a16="http://schemas.microsoft.com/office/drawing/2014/main" id="{F4936910-0CE6-40C1-9893-5D00D0189516}"/>
              </a:ext>
            </a:extLst>
          </p:cNvPr>
          <p:cNvGraphicFramePr/>
          <p:nvPr>
            <p:extLst>
              <p:ext uri="{D42A27DB-BD31-4B8C-83A1-F6EECF244321}">
                <p14:modId xmlns:p14="http://schemas.microsoft.com/office/powerpoint/2010/main" val="604986177"/>
              </p:ext>
            </p:extLst>
          </p:nvPr>
        </p:nvGraphicFramePr>
        <p:xfrm>
          <a:off x="472050" y="5554817"/>
          <a:ext cx="11532797" cy="6927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2099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E86886-E2B6-462D-9F93-D5B02A5E1A74}"/>
              </a:ext>
            </a:extLst>
          </p:cNvPr>
          <p:cNvSpPr/>
          <p:nvPr/>
        </p:nvSpPr>
        <p:spPr>
          <a:xfrm>
            <a:off x="6380640" y="2169837"/>
            <a:ext cx="5520677" cy="31771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D597199-F287-46EE-889B-22C7C48DBF25}"/>
              </a:ext>
            </a:extLst>
          </p:cNvPr>
          <p:cNvSpPr/>
          <p:nvPr/>
        </p:nvSpPr>
        <p:spPr>
          <a:xfrm>
            <a:off x="470506" y="2174285"/>
            <a:ext cx="5520677" cy="31771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81017" y="1202605"/>
            <a:ext cx="10790410"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Previously harder-to-reach ‘cord nevers’ are proving to be an especially engaged audience for advertisers through streaming</a:t>
            </a:r>
          </a:p>
        </p:txBody>
      </p:sp>
      <p:sp>
        <p:nvSpPr>
          <p:cNvPr id="2" name="TextBox 1">
            <a:extLst>
              <a:ext uri="{FF2B5EF4-FFF2-40B4-BE49-F238E27FC236}">
                <a16:creationId xmlns:a16="http://schemas.microsoft.com/office/drawing/2014/main" id="{17C36D3E-5A1A-4C5D-BE4C-162B8493A827}"/>
              </a:ext>
            </a:extLst>
          </p:cNvPr>
          <p:cNvSpPr txBox="1"/>
          <p:nvPr/>
        </p:nvSpPr>
        <p:spPr>
          <a:xfrm>
            <a:off x="1268278" y="1680998"/>
            <a:ext cx="965544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who agree with the following statements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3" y="6084315"/>
            <a:ext cx="116657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‘The ads/commercials I see on streaming services I use are relevant to me’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strongly / somewhat agree). ‘Ads/commercials are more memorable when I see them while streaming’ (strongly / somewhat agree). Base = ‘Streamed in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4EABCD3A-A213-4803-82FB-71FE636B610F}"/>
              </a:ext>
            </a:extLst>
          </p:cNvPr>
          <p:cNvSpPr txBox="1"/>
          <p:nvPr/>
        </p:nvSpPr>
        <p:spPr>
          <a:xfrm>
            <a:off x="790203" y="3240888"/>
            <a:ext cx="4881283" cy="58477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ads/commercials I see on streaming services I use are relevant to me”</a:t>
            </a:r>
          </a:p>
        </p:txBody>
      </p:sp>
      <p:graphicFrame>
        <p:nvGraphicFramePr>
          <p:cNvPr id="19" name="Chart 18">
            <a:extLst>
              <a:ext uri="{FF2B5EF4-FFF2-40B4-BE49-F238E27FC236}">
                <a16:creationId xmlns:a16="http://schemas.microsoft.com/office/drawing/2014/main" id="{668DA446-0115-4165-839C-8001DEF14B49}"/>
              </a:ext>
            </a:extLst>
          </p:cNvPr>
          <p:cNvGraphicFramePr/>
          <p:nvPr/>
        </p:nvGraphicFramePr>
        <p:xfrm>
          <a:off x="208099" y="5432267"/>
          <a:ext cx="11532797" cy="69277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FE4EA65-EAD5-4484-8311-EA424946C2F9}"/>
              </a:ext>
            </a:extLst>
          </p:cNvPr>
          <p:cNvSpPr txBox="1"/>
          <p:nvPr/>
        </p:nvSpPr>
        <p:spPr>
          <a:xfrm>
            <a:off x="6700337" y="3240888"/>
            <a:ext cx="4881283" cy="58477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“Ads/commercials are more memorable when I see them while streaming”</a:t>
            </a:r>
          </a:p>
        </p:txBody>
      </p:sp>
      <p:pic>
        <p:nvPicPr>
          <p:cNvPr id="5" name="Picture 4" descr="Icon&#10;&#10;Description automatically generated">
            <a:extLst>
              <a:ext uri="{FF2B5EF4-FFF2-40B4-BE49-F238E27FC236}">
                <a16:creationId xmlns:a16="http://schemas.microsoft.com/office/drawing/2014/main" id="{FED60C10-6963-4355-BF03-F434C63FD6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48420" y="2234265"/>
            <a:ext cx="964849" cy="964849"/>
          </a:xfrm>
          <a:prstGeom prst="rect">
            <a:avLst/>
          </a:prstGeom>
        </p:spPr>
      </p:pic>
      <p:pic>
        <p:nvPicPr>
          <p:cNvPr id="15" name="Picture 14" descr="A picture containing text, vector graphics&#10;&#10;Description automatically generated">
            <a:extLst>
              <a:ext uri="{FF2B5EF4-FFF2-40B4-BE49-F238E27FC236}">
                <a16:creationId xmlns:a16="http://schemas.microsoft.com/office/drawing/2014/main" id="{9809127A-E634-4CFE-8EF1-627937A05D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58554" y="2230316"/>
            <a:ext cx="964849" cy="964849"/>
          </a:xfrm>
          <a:prstGeom prst="rect">
            <a:avLst/>
          </a:prstGeom>
        </p:spPr>
      </p:pic>
      <p:sp>
        <p:nvSpPr>
          <p:cNvPr id="22" name="TextBox 21">
            <a:extLst>
              <a:ext uri="{FF2B5EF4-FFF2-40B4-BE49-F238E27FC236}">
                <a16:creationId xmlns:a16="http://schemas.microsoft.com/office/drawing/2014/main" id="{268DD664-42FC-4108-A64F-49C0C8CEE9B8}"/>
              </a:ext>
            </a:extLst>
          </p:cNvPr>
          <p:cNvSpPr txBox="1"/>
          <p:nvPr/>
        </p:nvSpPr>
        <p:spPr>
          <a:xfrm>
            <a:off x="208099" y="247834"/>
            <a:ext cx="1183039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Many video streamers find ads on streaming platforms to be both relevant and memorable, traits which are more likely to spark consumer action</a:t>
            </a:r>
          </a:p>
        </p:txBody>
      </p:sp>
      <p:grpSp>
        <p:nvGrpSpPr>
          <p:cNvPr id="51" name="Group 50">
            <a:extLst>
              <a:ext uri="{FF2B5EF4-FFF2-40B4-BE49-F238E27FC236}">
                <a16:creationId xmlns:a16="http://schemas.microsoft.com/office/drawing/2014/main" id="{44819008-933E-4216-B975-FE9A79DDD3DB}"/>
              </a:ext>
            </a:extLst>
          </p:cNvPr>
          <p:cNvGrpSpPr/>
          <p:nvPr/>
        </p:nvGrpSpPr>
        <p:grpSpPr>
          <a:xfrm>
            <a:off x="3536317" y="3942779"/>
            <a:ext cx="1089660" cy="555789"/>
            <a:chOff x="2254421" y="3660287"/>
            <a:chExt cx="1089660" cy="555789"/>
          </a:xfrm>
        </p:grpSpPr>
        <p:sp>
          <p:nvSpPr>
            <p:cNvPr id="61" name="Rectangle: Rounded Corners 60">
              <a:extLst>
                <a:ext uri="{FF2B5EF4-FFF2-40B4-BE49-F238E27FC236}">
                  <a16:creationId xmlns:a16="http://schemas.microsoft.com/office/drawing/2014/main" id="{A17F135D-B71E-441F-B2B7-D2BD15AA7F1C}"/>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11C87ED-08F2-428E-A6FE-64D1B30BA847}"/>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45%</a:t>
              </a:r>
            </a:p>
          </p:txBody>
        </p:sp>
      </p:grpSp>
      <p:grpSp>
        <p:nvGrpSpPr>
          <p:cNvPr id="52" name="Group 51">
            <a:extLst>
              <a:ext uri="{FF2B5EF4-FFF2-40B4-BE49-F238E27FC236}">
                <a16:creationId xmlns:a16="http://schemas.microsoft.com/office/drawing/2014/main" id="{9DA3D896-0561-4D9E-B6F5-78A4EFC1FA0C}"/>
              </a:ext>
            </a:extLst>
          </p:cNvPr>
          <p:cNvGrpSpPr/>
          <p:nvPr/>
        </p:nvGrpSpPr>
        <p:grpSpPr>
          <a:xfrm>
            <a:off x="1937539" y="3938393"/>
            <a:ext cx="1089660" cy="564560"/>
            <a:chOff x="926689" y="3655901"/>
            <a:chExt cx="1089660" cy="564560"/>
          </a:xfrm>
        </p:grpSpPr>
        <p:sp>
          <p:nvSpPr>
            <p:cNvPr id="59" name="Rectangle: Rounded Corners 58">
              <a:extLst>
                <a:ext uri="{FF2B5EF4-FFF2-40B4-BE49-F238E27FC236}">
                  <a16:creationId xmlns:a16="http://schemas.microsoft.com/office/drawing/2014/main" id="{552E8CF9-3412-4A2C-BF5B-46945A7C149D}"/>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DE11AB7D-F493-4A4C-A17C-C7A5964DB8D4}"/>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44%</a:t>
              </a:r>
            </a:p>
          </p:txBody>
        </p:sp>
      </p:grpSp>
      <p:grpSp>
        <p:nvGrpSpPr>
          <p:cNvPr id="53" name="Group 52">
            <a:extLst>
              <a:ext uri="{FF2B5EF4-FFF2-40B4-BE49-F238E27FC236}">
                <a16:creationId xmlns:a16="http://schemas.microsoft.com/office/drawing/2014/main" id="{3EEF9721-4F04-4BFE-A66E-4534AE2AD2DB}"/>
              </a:ext>
            </a:extLst>
          </p:cNvPr>
          <p:cNvGrpSpPr/>
          <p:nvPr/>
        </p:nvGrpSpPr>
        <p:grpSpPr>
          <a:xfrm>
            <a:off x="3536316" y="4629162"/>
            <a:ext cx="1089660" cy="564560"/>
            <a:chOff x="4931166" y="3655901"/>
            <a:chExt cx="1089660" cy="564560"/>
          </a:xfrm>
        </p:grpSpPr>
        <p:sp>
          <p:nvSpPr>
            <p:cNvPr id="57" name="Rectangle: Rounded Corners 56">
              <a:extLst>
                <a:ext uri="{FF2B5EF4-FFF2-40B4-BE49-F238E27FC236}">
                  <a16:creationId xmlns:a16="http://schemas.microsoft.com/office/drawing/2014/main" id="{7E241A5A-BC63-4962-AA7A-10AA738DF4DE}"/>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BBBBE2AD-8DFE-4621-8B45-77854277AB10}"/>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54%</a:t>
              </a:r>
            </a:p>
          </p:txBody>
        </p:sp>
      </p:grpSp>
      <p:grpSp>
        <p:nvGrpSpPr>
          <p:cNvPr id="54" name="Group 53">
            <a:extLst>
              <a:ext uri="{FF2B5EF4-FFF2-40B4-BE49-F238E27FC236}">
                <a16:creationId xmlns:a16="http://schemas.microsoft.com/office/drawing/2014/main" id="{2FD00BE4-2975-4ECF-B41F-F1DFC35DFA9C}"/>
              </a:ext>
            </a:extLst>
          </p:cNvPr>
          <p:cNvGrpSpPr/>
          <p:nvPr/>
        </p:nvGrpSpPr>
        <p:grpSpPr>
          <a:xfrm>
            <a:off x="1937539" y="4633548"/>
            <a:ext cx="1089660" cy="555789"/>
            <a:chOff x="3538188" y="3660287"/>
            <a:chExt cx="1089660" cy="555789"/>
          </a:xfrm>
        </p:grpSpPr>
        <p:sp>
          <p:nvSpPr>
            <p:cNvPr id="55" name="Rectangle: Rounded Corners 54">
              <a:extLst>
                <a:ext uri="{FF2B5EF4-FFF2-40B4-BE49-F238E27FC236}">
                  <a16:creationId xmlns:a16="http://schemas.microsoft.com/office/drawing/2014/main" id="{71223975-5317-4205-B4FD-BE4642D9C929}"/>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76669560-2D4C-4642-9246-3903E85B583F}"/>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36%</a:t>
              </a:r>
            </a:p>
          </p:txBody>
        </p:sp>
      </p:grpSp>
      <p:grpSp>
        <p:nvGrpSpPr>
          <p:cNvPr id="64" name="Group 63">
            <a:extLst>
              <a:ext uri="{FF2B5EF4-FFF2-40B4-BE49-F238E27FC236}">
                <a16:creationId xmlns:a16="http://schemas.microsoft.com/office/drawing/2014/main" id="{ACFA5BD6-4B49-416F-A3BF-D417B4179828}"/>
              </a:ext>
            </a:extLst>
          </p:cNvPr>
          <p:cNvGrpSpPr/>
          <p:nvPr/>
        </p:nvGrpSpPr>
        <p:grpSpPr>
          <a:xfrm>
            <a:off x="9371035" y="3961634"/>
            <a:ext cx="1089660" cy="555789"/>
            <a:chOff x="2254421" y="3660287"/>
            <a:chExt cx="1089660" cy="555789"/>
          </a:xfrm>
        </p:grpSpPr>
        <p:sp>
          <p:nvSpPr>
            <p:cNvPr id="74" name="Rectangle: Rounded Corners 73">
              <a:extLst>
                <a:ext uri="{FF2B5EF4-FFF2-40B4-BE49-F238E27FC236}">
                  <a16:creationId xmlns:a16="http://schemas.microsoft.com/office/drawing/2014/main" id="{A04CE8C2-205D-464C-8B83-5D825ACF2AD3}"/>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5A0A4DBE-BF33-4825-84A6-99121FD85A4F}"/>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38%</a:t>
              </a:r>
            </a:p>
          </p:txBody>
        </p:sp>
      </p:grpSp>
      <p:grpSp>
        <p:nvGrpSpPr>
          <p:cNvPr id="65" name="Group 64">
            <a:extLst>
              <a:ext uri="{FF2B5EF4-FFF2-40B4-BE49-F238E27FC236}">
                <a16:creationId xmlns:a16="http://schemas.microsoft.com/office/drawing/2014/main" id="{5CC30BD1-2846-42C1-87BD-B4F168AB1A59}"/>
              </a:ext>
            </a:extLst>
          </p:cNvPr>
          <p:cNvGrpSpPr/>
          <p:nvPr/>
        </p:nvGrpSpPr>
        <p:grpSpPr>
          <a:xfrm>
            <a:off x="7809965" y="3957248"/>
            <a:ext cx="1089660" cy="564560"/>
            <a:chOff x="926689" y="3655901"/>
            <a:chExt cx="1089660" cy="564560"/>
          </a:xfrm>
        </p:grpSpPr>
        <p:sp>
          <p:nvSpPr>
            <p:cNvPr id="72" name="Rectangle: Rounded Corners 71">
              <a:extLst>
                <a:ext uri="{FF2B5EF4-FFF2-40B4-BE49-F238E27FC236}">
                  <a16:creationId xmlns:a16="http://schemas.microsoft.com/office/drawing/2014/main" id="{3BAAC2A7-976A-44E7-B060-72E926EEF4F7}"/>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9D449C3-1889-468F-B93E-E0A6E13347A9}"/>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35%</a:t>
              </a:r>
            </a:p>
          </p:txBody>
        </p:sp>
      </p:grpSp>
      <p:grpSp>
        <p:nvGrpSpPr>
          <p:cNvPr id="66" name="Group 65">
            <a:extLst>
              <a:ext uri="{FF2B5EF4-FFF2-40B4-BE49-F238E27FC236}">
                <a16:creationId xmlns:a16="http://schemas.microsoft.com/office/drawing/2014/main" id="{F88D56E7-A6E4-49ED-9978-8781D96243BC}"/>
              </a:ext>
            </a:extLst>
          </p:cNvPr>
          <p:cNvGrpSpPr/>
          <p:nvPr/>
        </p:nvGrpSpPr>
        <p:grpSpPr>
          <a:xfrm>
            <a:off x="9371035" y="4624010"/>
            <a:ext cx="1089660" cy="564560"/>
            <a:chOff x="4931166" y="3655901"/>
            <a:chExt cx="1089660" cy="564560"/>
          </a:xfrm>
        </p:grpSpPr>
        <p:sp>
          <p:nvSpPr>
            <p:cNvPr id="70" name="Rectangle: Rounded Corners 69">
              <a:extLst>
                <a:ext uri="{FF2B5EF4-FFF2-40B4-BE49-F238E27FC236}">
                  <a16:creationId xmlns:a16="http://schemas.microsoft.com/office/drawing/2014/main" id="{EF5AB76C-26C2-4DBB-86ED-68105894BD0A}"/>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16BE16A9-86CB-4EE1-8456-7441F208A7F7}"/>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46%</a:t>
              </a:r>
            </a:p>
          </p:txBody>
        </p:sp>
      </p:grpSp>
      <p:grpSp>
        <p:nvGrpSpPr>
          <p:cNvPr id="67" name="Group 66">
            <a:extLst>
              <a:ext uri="{FF2B5EF4-FFF2-40B4-BE49-F238E27FC236}">
                <a16:creationId xmlns:a16="http://schemas.microsoft.com/office/drawing/2014/main" id="{9B01A625-8985-48F1-BB7F-919DADD89791}"/>
              </a:ext>
            </a:extLst>
          </p:cNvPr>
          <p:cNvGrpSpPr/>
          <p:nvPr/>
        </p:nvGrpSpPr>
        <p:grpSpPr>
          <a:xfrm>
            <a:off x="7809966" y="4628396"/>
            <a:ext cx="1089660" cy="555789"/>
            <a:chOff x="3538188" y="3660287"/>
            <a:chExt cx="1089660" cy="555789"/>
          </a:xfrm>
        </p:grpSpPr>
        <p:sp>
          <p:nvSpPr>
            <p:cNvPr id="68" name="Rectangle: Rounded Corners 67">
              <a:extLst>
                <a:ext uri="{FF2B5EF4-FFF2-40B4-BE49-F238E27FC236}">
                  <a16:creationId xmlns:a16="http://schemas.microsoft.com/office/drawing/2014/main" id="{45007D6C-5F91-49BB-A67B-ACA629330B22}"/>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0549000B-7736-445A-BDFA-65FD6EB1BE68}"/>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26%</a:t>
              </a:r>
            </a:p>
          </p:txBody>
        </p:sp>
      </p:grpSp>
      <p:sp>
        <p:nvSpPr>
          <p:cNvPr id="40" name="Rectangle 39">
            <a:extLst>
              <a:ext uri="{FF2B5EF4-FFF2-40B4-BE49-F238E27FC236}">
                <a16:creationId xmlns:a16="http://schemas.microsoft.com/office/drawing/2014/main" id="{EE28482A-238A-4F44-8977-79F07B8BB17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95054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2453286-51C9-4BA5-9EE8-D885BE8D6C76}"/>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37579" y="173070"/>
            <a:ext cx="1194553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As streaming grows in its ability to drive greater incremental reach and consumer action, the AVOD opportunity for marketers is expected to more than double in the next five years to over $31 billion by 2026</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69BB6F02-1DF3-41D0-9489-1416E0444BE7}"/>
              </a:ext>
            </a:extLst>
          </p:cNvPr>
          <p:cNvSpPr txBox="1"/>
          <p:nvPr/>
        </p:nvSpPr>
        <p:spPr>
          <a:xfrm>
            <a:off x="481664" y="6298884"/>
            <a:ext cx="116070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Digital TV Research, Global AVOD Forecasts by Country ($ million), May 2021.</a:t>
            </a:r>
          </a:p>
        </p:txBody>
      </p:sp>
      <p:graphicFrame>
        <p:nvGraphicFramePr>
          <p:cNvPr id="5" name="Chart 4">
            <a:extLst>
              <a:ext uri="{FF2B5EF4-FFF2-40B4-BE49-F238E27FC236}">
                <a16:creationId xmlns:a16="http://schemas.microsoft.com/office/drawing/2014/main" id="{B29A39CA-30F9-4AB0-AA57-5B6A176CA043}"/>
              </a:ext>
            </a:extLst>
          </p:cNvPr>
          <p:cNvGraphicFramePr/>
          <p:nvPr/>
        </p:nvGraphicFramePr>
        <p:xfrm>
          <a:off x="686816" y="2163017"/>
          <a:ext cx="10818368" cy="4119861"/>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36D7F58E-3B7E-46F1-BD07-8F11730D6659}"/>
              </a:ext>
            </a:extLst>
          </p:cNvPr>
          <p:cNvSpPr txBox="1"/>
          <p:nvPr/>
        </p:nvSpPr>
        <p:spPr>
          <a:xfrm>
            <a:off x="390525" y="1833563"/>
            <a:ext cx="114109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 AVOD Ad Revenue Forecasts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millions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2" name="Rectangle: Rounded Corners 11">
            <a:extLst>
              <a:ext uri="{FF2B5EF4-FFF2-40B4-BE49-F238E27FC236}">
                <a16:creationId xmlns:a16="http://schemas.microsoft.com/office/drawing/2014/main" id="{754C24E4-F31D-4288-8F2A-6DEEB9BEA83B}"/>
              </a:ext>
            </a:extLst>
          </p:cNvPr>
          <p:cNvSpPr/>
          <p:nvPr/>
        </p:nvSpPr>
        <p:spPr>
          <a:xfrm>
            <a:off x="10254626" y="1852273"/>
            <a:ext cx="1351450" cy="644074"/>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2021</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Rectangle 10">
            <a:extLst>
              <a:ext uri="{FF2B5EF4-FFF2-40B4-BE49-F238E27FC236}">
                <a16:creationId xmlns:a16="http://schemas.microsoft.com/office/drawing/2014/main" id="{2020EA76-B64B-4331-B674-E298946D864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4689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527680F-D320-42C6-AA94-AF7BF55C3F1C}"/>
              </a:ext>
            </a:extLst>
          </p:cNvPr>
          <p:cNvSpPr/>
          <p:nvPr/>
        </p:nvSpPr>
        <p:spPr>
          <a:xfrm>
            <a:off x="-232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Rectangle 31">
            <a:extLst>
              <a:ext uri="{FF2B5EF4-FFF2-40B4-BE49-F238E27FC236}">
                <a16:creationId xmlns:a16="http://schemas.microsoft.com/office/drawing/2014/main" id="{11E12125-997B-4159-B8E0-6249F94F4680}"/>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33" name="Picture 32">
            <a:extLst>
              <a:ext uri="{FF2B5EF4-FFF2-40B4-BE49-F238E27FC236}">
                <a16:creationId xmlns:a16="http://schemas.microsoft.com/office/drawing/2014/main" id="{BA2DC46A-B157-49EB-ADE8-DAFD218F8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4" name="Rectangle 33">
            <a:extLst>
              <a:ext uri="{FF2B5EF4-FFF2-40B4-BE49-F238E27FC236}">
                <a16:creationId xmlns:a16="http://schemas.microsoft.com/office/drawing/2014/main" id="{C5222011-0AA4-4910-9C76-E3E9B3626356}"/>
              </a:ext>
            </a:extLst>
          </p:cNvPr>
          <p:cNvSpPr/>
          <p:nvPr/>
        </p:nvSpPr>
        <p:spPr>
          <a:xfrm>
            <a:off x="6207760" y="1080511"/>
            <a:ext cx="5604275" cy="507831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Helvetica"/>
              </a:rPr>
              <a:t>Video streaming is a nearly ubiquitous behavior among all ‘corded’ and ‘cordless’ audiences. This shift in viewing behaviors means that marketers can engage with passionate and attentive audiences within premium OTT environments to inspire action and deliver on key business outcomes.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a:ln>
                <a:noFill/>
              </a:ln>
              <a:solidFill>
                <a:srgbClr val="1F1A62"/>
              </a:solidFill>
              <a:effectLst/>
              <a:uLnTx/>
              <a:uFillTx/>
              <a:latin typeface="Helvetica"/>
              <a:ea typeface="+mn-ea"/>
              <a:cs typeface="Helvetica"/>
            </a:endParaRPr>
          </a:p>
          <a:p>
            <a:pPr marL="285750" indent="-285750">
              <a:buBlip>
                <a:blip r:embed="rId4"/>
              </a:buBlip>
              <a:defRPr/>
            </a:pPr>
            <a:r>
              <a:rPr lang="en-US" sz="1600" dirty="0">
                <a:solidFill>
                  <a:srgbClr val="1F1A62"/>
                </a:solidFill>
                <a:latin typeface="Helvetica"/>
                <a:cs typeface="Helvetica"/>
              </a:rPr>
              <a:t>More than half of video streamers prefer to use free ad-supported streaming services rather than pay for another subscription. Marketers can leverage the rising popularity of premium AVOD to ensure their multiscreen video campaigns resonate with all audiences, regardless of their ‘cord’ status.</a:t>
            </a:r>
          </a:p>
          <a:p>
            <a:pPr marL="285750" indent="-285750">
              <a:buBlip>
                <a:blip r:embed="rId4"/>
              </a:buBlip>
              <a:defRPr/>
            </a:pPr>
            <a:endParaRPr lang="en-US" sz="2400" dirty="0">
              <a:solidFill>
                <a:srgbClr val="1F1A62"/>
              </a:solidFill>
              <a:latin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Helvetica"/>
              </a:rPr>
              <a:t>While the incremental reach opportunity exists across all groups, especially as non-corded groups continue to grow, marketers should consider adding a streaming component (i.e., AVOD, TVE app, TV network app) to their video campaigns to engage consumers at scale.</a:t>
            </a:r>
          </a:p>
        </p:txBody>
      </p:sp>
    </p:spTree>
    <p:extLst>
      <p:ext uri="{BB962C8B-B14F-4D97-AF65-F5344CB8AC3E}">
        <p14:creationId xmlns:p14="http://schemas.microsoft.com/office/powerpoint/2010/main" val="333308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sitting in a room&#10;&#10;Description automatically generated with low confidence">
            <a:extLst>
              <a:ext uri="{FF2B5EF4-FFF2-40B4-BE49-F238E27FC236}">
                <a16:creationId xmlns:a16="http://schemas.microsoft.com/office/drawing/2014/main" id="{B3A92B11-F544-4A0E-B30D-81249532E7CF}"/>
              </a:ext>
            </a:extLst>
          </p:cNvPr>
          <p:cNvPicPr>
            <a:picLocks noChangeAspect="1"/>
          </p:cNvPicPr>
          <p:nvPr/>
        </p:nvPicPr>
        <p:blipFill rotWithShape="1">
          <a:blip r:embed="rId3">
            <a:extLst>
              <a:ext uri="{28A0092B-C50C-407E-A947-70E740481C1C}">
                <a14:useLocalDpi xmlns:a14="http://schemas.microsoft.com/office/drawing/2010/main" val="0"/>
              </a:ext>
            </a:extLst>
          </a:blip>
          <a:srcRect l="40712" r="8745"/>
          <a:stretch/>
        </p:blipFill>
        <p:spPr>
          <a:xfrm>
            <a:off x="-1" y="0"/>
            <a:ext cx="5196842" cy="6858000"/>
          </a:xfrm>
          <a:prstGeom prst="rect">
            <a:avLst/>
          </a:prstGeom>
        </p:spPr>
      </p:pic>
      <p:pic>
        <p:nvPicPr>
          <p:cNvPr id="15" name="Picture 14">
            <a:extLst>
              <a:ext uri="{FF2B5EF4-FFF2-40B4-BE49-F238E27FC236}">
                <a16:creationId xmlns:a16="http://schemas.microsoft.com/office/drawing/2014/main" id="{A3CE3DDA-4233-4E17-86C8-A8579DB87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4203FAC-A119-42AD-943F-3D47307370E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4BDCB856-3829-4390-847B-0A29C6255E12}"/>
              </a:ext>
            </a:extLst>
          </p:cNvPr>
          <p:cNvSpPr txBox="1"/>
          <p:nvPr/>
        </p:nvSpPr>
        <p:spPr>
          <a:xfrm>
            <a:off x="5364481" y="1212649"/>
            <a:ext cx="6675119"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Video streaming has evolved into a nearly ubiquitous behavior across all ‘corded’ and ‘cordless’ audiences. </a:t>
            </a:r>
            <a:endPar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Why is this important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Regardless of ‘cord’ status, most adults have streamed in the last year, showcasing the growing opportunity marketers have to reach audiences, particularly ‘cord cutters’ and ‘cord </a:t>
            </a:r>
            <a:r>
              <a:rPr kumimoji="0" lang="en-US" sz="2000" b="0" i="0" u="none" strike="noStrike" kern="1200" cap="none" spc="0" normalizeH="0" baseline="0" noProof="0" dirty="0" err="1">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nevers</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As more people turn to streaming platforms, particularly free / ad-based ones, marketers can connect with engaged viewers through relevant messaging that inspires action and drives brand success.</a:t>
            </a:r>
            <a:endPar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27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193318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37" name="TextBox 36">
            <a:hlinkClick r:id="rId5"/>
            <a:extLst>
              <a:ext uri="{FF2B5EF4-FFF2-40B4-BE49-F238E27FC236}">
                <a16:creationId xmlns:a16="http://schemas.microsoft.com/office/drawing/2014/main" id="{0801E5B4-03E2-4A8D-889A-37E61D430CB9}"/>
              </a:ext>
            </a:extLst>
          </p:cNvPr>
          <p:cNvSpPr txBox="1"/>
          <p:nvPr/>
        </p:nvSpPr>
        <p:spPr>
          <a:xfrm>
            <a:off x="329771" y="731478"/>
            <a:ext cx="2031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38" name="TextBox 37">
            <a:extLst>
              <a:ext uri="{FF2B5EF4-FFF2-40B4-BE49-F238E27FC236}">
                <a16:creationId xmlns:a16="http://schemas.microsoft.com/office/drawing/2014/main" id="{9DA525A5-052A-4516-A3CE-955594A2F94A}"/>
              </a:ext>
            </a:extLst>
          </p:cNvPr>
          <p:cNvSpPr txBox="1"/>
          <p:nvPr/>
        </p:nvSpPr>
        <p:spPr>
          <a:xfrm>
            <a:off x="329771" y="1044342"/>
            <a:ext cx="24137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39" name="TextBox 38">
            <a:hlinkClick r:id="rId5"/>
            <a:extLst>
              <a:ext uri="{FF2B5EF4-FFF2-40B4-BE49-F238E27FC236}">
                <a16:creationId xmlns:a16="http://schemas.microsoft.com/office/drawing/2014/main" id="{9D3861D1-E7B9-49ED-B41A-DB506CAA830A}"/>
              </a:ext>
            </a:extLst>
          </p:cNvPr>
          <p:cNvSpPr txBox="1"/>
          <p:nvPr/>
        </p:nvSpPr>
        <p:spPr>
          <a:xfrm>
            <a:off x="3192839" y="73147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40" name="TextBox 39">
            <a:extLst>
              <a:ext uri="{FF2B5EF4-FFF2-40B4-BE49-F238E27FC236}">
                <a16:creationId xmlns:a16="http://schemas.microsoft.com/office/drawing/2014/main" id="{953A2E3E-9C50-48BB-9086-FFA216A1FB3A}"/>
              </a:ext>
            </a:extLst>
          </p:cNvPr>
          <p:cNvSpPr txBox="1"/>
          <p:nvPr/>
        </p:nvSpPr>
        <p:spPr>
          <a:xfrm>
            <a:off x="3192839" y="104434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sp>
        <p:nvSpPr>
          <p:cNvPr id="60" name="TextBox 59">
            <a:hlinkClick r:id="rId6"/>
            <a:extLst>
              <a:ext uri="{FF2B5EF4-FFF2-40B4-BE49-F238E27FC236}">
                <a16:creationId xmlns:a16="http://schemas.microsoft.com/office/drawing/2014/main" id="{E1572E41-A815-4C34-8607-3697D5B358E2}"/>
              </a:ext>
            </a:extLst>
          </p:cNvPr>
          <p:cNvSpPr txBox="1"/>
          <p:nvPr/>
        </p:nvSpPr>
        <p:spPr>
          <a:xfrm>
            <a:off x="8903281" y="5290159"/>
            <a:ext cx="208575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Terminology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Within Streaming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61" name="Picture 60">
            <a:hlinkClick r:id="rId6"/>
            <a:extLst>
              <a:ext uri="{FF2B5EF4-FFF2-40B4-BE49-F238E27FC236}">
                <a16:creationId xmlns:a16="http://schemas.microsoft.com/office/drawing/2014/main" id="{B563C021-B6E7-4BD2-8E7F-42DC7A6D432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61804" y="4263723"/>
            <a:ext cx="1768708" cy="1003013"/>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6" name="TextBox 55">
            <a:hlinkClick r:id="rId9"/>
            <a:extLst>
              <a:ext uri="{FF2B5EF4-FFF2-40B4-BE49-F238E27FC236}">
                <a16:creationId xmlns:a16="http://schemas.microsoft.com/office/drawing/2014/main" id="{FCD879EF-D885-41F6-80EA-7ABD8B9D24EA}"/>
              </a:ext>
            </a:extLst>
          </p:cNvPr>
          <p:cNvSpPr txBox="1"/>
          <p:nvPr/>
        </p:nvSpPr>
        <p:spPr>
          <a:xfrm>
            <a:off x="6134563" y="5305261"/>
            <a:ext cx="25237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Sea Change in Video Viewing</a:t>
            </a:r>
            <a:endParaRPr kumimoji="0" lang="en-US" sz="11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Helping Marketers Find More Fish </a:t>
            </a:r>
            <a:b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 the Streaming Ecosystem</a:t>
            </a:r>
          </a:p>
        </p:txBody>
      </p:sp>
      <p:pic>
        <p:nvPicPr>
          <p:cNvPr id="57" name="Picture 56">
            <a:hlinkClick r:id="rId9"/>
            <a:extLst>
              <a:ext uri="{FF2B5EF4-FFF2-40B4-BE49-F238E27FC236}">
                <a16:creationId xmlns:a16="http://schemas.microsoft.com/office/drawing/2014/main" id="{F497EBAA-C30A-456B-ACD6-7B43B51E13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13471" y="4292362"/>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3" name="Picture 2">
            <a:hlinkClick r:id="rId11"/>
            <a:extLst>
              <a:ext uri="{FF2B5EF4-FFF2-40B4-BE49-F238E27FC236}">
                <a16:creationId xmlns:a16="http://schemas.microsoft.com/office/drawing/2014/main" id="{FC0DDBBE-4CA8-4214-B220-2C81BF6AB528}"/>
              </a:ext>
            </a:extLst>
          </p:cNvPr>
          <p:cNvPicPr>
            <a:picLocks noChangeAspect="1"/>
          </p:cNvPicPr>
          <p:nvPr/>
        </p:nvPicPr>
        <p:blipFill>
          <a:blip r:embed="rId12"/>
          <a:stretch>
            <a:fillRect/>
          </a:stretch>
        </p:blipFill>
        <p:spPr>
          <a:xfrm>
            <a:off x="6513471" y="468992"/>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2" name="TextBox 51">
            <a:hlinkClick r:id="rId13"/>
            <a:extLst>
              <a:ext uri="{FF2B5EF4-FFF2-40B4-BE49-F238E27FC236}">
                <a16:creationId xmlns:a16="http://schemas.microsoft.com/office/drawing/2014/main" id="{47AC285D-93DC-4F60-8F7D-B7DD28FFB796}"/>
              </a:ext>
            </a:extLst>
          </p:cNvPr>
          <p:cNvSpPr txBox="1"/>
          <p:nvPr/>
        </p:nvSpPr>
        <p:spPr>
          <a:xfrm>
            <a:off x="8782465" y="1487923"/>
            <a:ext cx="2327387"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Five Fast Facts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Growth of CTV Advertising</a:t>
            </a:r>
          </a:p>
        </p:txBody>
      </p:sp>
      <p:pic>
        <p:nvPicPr>
          <p:cNvPr id="53" name="Picture 52">
            <a:hlinkClick r:id="rId13"/>
            <a:extLst>
              <a:ext uri="{FF2B5EF4-FFF2-40B4-BE49-F238E27FC236}">
                <a16:creationId xmlns:a16="http://schemas.microsoft.com/office/drawing/2014/main" id="{FD676B38-9CB9-429E-A505-0FEBC9FE0A8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063185" y="468992"/>
            <a:ext cx="1765947" cy="101243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5" name="TextBox 34">
            <a:hlinkClick r:id="rId11"/>
            <a:extLst>
              <a:ext uri="{FF2B5EF4-FFF2-40B4-BE49-F238E27FC236}">
                <a16:creationId xmlns:a16="http://schemas.microsoft.com/office/drawing/2014/main" id="{21F7D474-29F2-455F-B999-B3701395D204}"/>
              </a:ext>
            </a:extLst>
          </p:cNvPr>
          <p:cNvSpPr txBox="1"/>
          <p:nvPr/>
        </p:nvSpPr>
        <p:spPr>
          <a:xfrm>
            <a:off x="6116381" y="1487923"/>
            <a:ext cx="2560126" cy="7503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Stream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23 Real-World Case Studies Highlighting How Video Streaming Drives Brand Success</a:t>
            </a:r>
          </a:p>
        </p:txBody>
      </p:sp>
      <p:sp>
        <p:nvSpPr>
          <p:cNvPr id="27" name="TextBox 26">
            <a:hlinkClick r:id="rId15"/>
            <a:extLst>
              <a:ext uri="{FF2B5EF4-FFF2-40B4-BE49-F238E27FC236}">
                <a16:creationId xmlns:a16="http://schemas.microsoft.com/office/drawing/2014/main" id="{719015E9-1684-437D-A1DD-E20FD01DC6F8}"/>
              </a:ext>
            </a:extLst>
          </p:cNvPr>
          <p:cNvSpPr txBox="1"/>
          <p:nvPr/>
        </p:nvSpPr>
        <p:spPr>
          <a:xfrm>
            <a:off x="6290614" y="3459887"/>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A Fresh Take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 Opportunities to Engage Adults 50+ in Streaming Video</a:t>
            </a:r>
          </a:p>
        </p:txBody>
      </p:sp>
      <p:pic>
        <p:nvPicPr>
          <p:cNvPr id="28" name="Picture 27">
            <a:hlinkClick r:id="rId15"/>
            <a:extLst>
              <a:ext uri="{FF2B5EF4-FFF2-40B4-BE49-F238E27FC236}">
                <a16:creationId xmlns:a16="http://schemas.microsoft.com/office/drawing/2014/main" id="{B2D9BC7E-A6EB-4261-85BA-6D66A21B8797}"/>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6509563" y="2457350"/>
            <a:ext cx="1773763" cy="995254"/>
          </a:xfrm>
          <a:prstGeom prst="rect">
            <a:avLst/>
          </a:prstGeom>
          <a:ln>
            <a:solidFill>
              <a:srgbClr val="1F1A62"/>
            </a:solidFill>
          </a:ln>
        </p:spPr>
      </p:pic>
      <p:pic>
        <p:nvPicPr>
          <p:cNvPr id="5" name="Picture 4">
            <a:hlinkClick r:id="rId17"/>
            <a:extLst>
              <a:ext uri="{FF2B5EF4-FFF2-40B4-BE49-F238E27FC236}">
                <a16:creationId xmlns:a16="http://schemas.microsoft.com/office/drawing/2014/main" id="{6122124D-3D6E-4D2A-A194-3EBE089D7B79}"/>
              </a:ext>
            </a:extLst>
          </p:cNvPr>
          <p:cNvPicPr>
            <a:picLocks noChangeAspect="1"/>
          </p:cNvPicPr>
          <p:nvPr/>
        </p:nvPicPr>
        <p:blipFill>
          <a:blip r:embed="rId18"/>
          <a:stretch>
            <a:fillRect/>
          </a:stretch>
        </p:blipFill>
        <p:spPr>
          <a:xfrm>
            <a:off x="9063185" y="2457350"/>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6" name="TextBox 35">
            <a:hlinkClick r:id="rId17"/>
            <a:extLst>
              <a:ext uri="{FF2B5EF4-FFF2-40B4-BE49-F238E27FC236}">
                <a16:creationId xmlns:a16="http://schemas.microsoft.com/office/drawing/2014/main" id="{A38558FE-AF5C-4113-A1DA-E6484AA14A7C}"/>
              </a:ext>
            </a:extLst>
          </p:cNvPr>
          <p:cNvSpPr txBox="1"/>
          <p:nvPr/>
        </p:nvSpPr>
        <p:spPr>
          <a:xfrm>
            <a:off x="8840328" y="3459887"/>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A Trillion Dollar Opportunity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to Connect with Hispanic Consumers Through Streaming</a:t>
            </a:r>
          </a:p>
        </p:txBody>
      </p:sp>
    </p:spTree>
    <p:extLst>
      <p:ext uri="{BB962C8B-B14F-4D97-AF65-F5344CB8AC3E}">
        <p14:creationId xmlns:p14="http://schemas.microsoft.com/office/powerpoint/2010/main" val="405964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C277FF69-640D-4122-B081-E07083E1411C}"/>
              </a:ext>
            </a:extLst>
          </p:cNvPr>
          <p:cNvSpPr txBox="1"/>
          <p:nvPr/>
        </p:nvSpPr>
        <p:spPr>
          <a:xfrm>
            <a:off x="477316" y="3057008"/>
            <a:ext cx="674644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Video Streaming’s Growth Spurt: </a:t>
            </a: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A Nearly Ubiquitous Behavior Across Audiences</a:t>
            </a:r>
            <a:endParaRPr kumimoji="0" lang="en-US" sz="32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65363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90407" y="224595"/>
            <a:ext cx="1161118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four largest video viewer segments out of the 10 measured ‘cord’ groups in MRI-Simmons Cord Evolution Study represent 88% of the adult population</a:t>
            </a: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204518"/>
            <a:ext cx="11640974" cy="34647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MRI-Simmons,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Cord Evolution Study</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July 2021, P18+. ‘Cord Loyalists’ (99.2MM), ‘Cord Cutters’ (66.0MM), ‘Cord Nevers’ (44.9MM),  ‘Cord Shavers’ (12.3MM). MVPD Subscribers = 134.8MM (53.3% of adult 18+ population). MVPD / Pay-TV = HH subscribers to cable, satellite or fiber optic TV. </a:t>
            </a:r>
          </a:p>
        </p:txBody>
      </p:sp>
      <p:sp>
        <p:nvSpPr>
          <p:cNvPr id="24" name="Rectangle 23">
            <a:extLst>
              <a:ext uri="{FF2B5EF4-FFF2-40B4-BE49-F238E27FC236}">
                <a16:creationId xmlns:a16="http://schemas.microsoft.com/office/drawing/2014/main" id="{396399AA-6913-456A-980B-FF67DAC24FCE}"/>
              </a:ext>
            </a:extLst>
          </p:cNvPr>
          <p:cNvSpPr/>
          <p:nvPr/>
        </p:nvSpPr>
        <p:spPr>
          <a:xfrm>
            <a:off x="1" y="1753192"/>
            <a:ext cx="1223503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Adult Population by ‘Cord’ Status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6" name="Group 5">
            <a:extLst>
              <a:ext uri="{FF2B5EF4-FFF2-40B4-BE49-F238E27FC236}">
                <a16:creationId xmlns:a16="http://schemas.microsoft.com/office/drawing/2014/main" id="{B7B083FC-222B-47C2-ABF4-D145F69322E3}"/>
              </a:ext>
            </a:extLst>
          </p:cNvPr>
          <p:cNvGrpSpPr/>
          <p:nvPr/>
        </p:nvGrpSpPr>
        <p:grpSpPr>
          <a:xfrm>
            <a:off x="134607" y="2555710"/>
            <a:ext cx="2824071" cy="2768483"/>
            <a:chOff x="163818" y="2555710"/>
            <a:chExt cx="2812384" cy="2768483"/>
          </a:xfrm>
        </p:grpSpPr>
        <p:sp>
          <p:nvSpPr>
            <p:cNvPr id="27" name="Rounded Rectangle 80">
              <a:extLst>
                <a:ext uri="{FF2B5EF4-FFF2-40B4-BE49-F238E27FC236}">
                  <a16:creationId xmlns:a16="http://schemas.microsoft.com/office/drawing/2014/main" id="{1CF73580-8CE9-40EB-A493-906583CE586E}"/>
                </a:ext>
              </a:extLst>
            </p:cNvPr>
            <p:cNvSpPr/>
            <p:nvPr/>
          </p:nvSpPr>
          <p:spPr>
            <a:xfrm>
              <a:off x="163818"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B27D32B5-33B4-4E9E-AF13-3D61EEE5B179}"/>
                </a:ext>
              </a:extLst>
            </p:cNvPr>
            <p:cNvSpPr txBox="1"/>
            <p:nvPr/>
          </p:nvSpPr>
          <p:spPr>
            <a:xfrm>
              <a:off x="514779" y="2716715"/>
              <a:ext cx="2110460"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1F1A6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39%</a:t>
              </a:r>
            </a:p>
          </p:txBody>
        </p:sp>
        <p:sp>
          <p:nvSpPr>
            <p:cNvPr id="2" name="TextBox 1">
              <a:extLst>
                <a:ext uri="{FF2B5EF4-FFF2-40B4-BE49-F238E27FC236}">
                  <a16:creationId xmlns:a16="http://schemas.microsoft.com/office/drawing/2014/main" id="{4CA05FB4-37C2-42BF-9EA7-D683105AE995}"/>
                </a:ext>
              </a:extLst>
            </p:cNvPr>
            <p:cNvSpPr txBox="1"/>
            <p:nvPr/>
          </p:nvSpPr>
          <p:spPr>
            <a:xfrm>
              <a:off x="514780" y="3804711"/>
              <a:ext cx="2110460" cy="369332"/>
            </a:xfrm>
            <a:prstGeom prst="rect">
              <a:avLst/>
            </a:prstGeom>
            <a:solidFill>
              <a:srgbClr val="1F1A6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Loyalists</a:t>
              </a:r>
            </a:p>
          </p:txBody>
        </p:sp>
        <p:sp>
          <p:nvSpPr>
            <p:cNvPr id="19" name="TextBox 18">
              <a:extLst>
                <a:ext uri="{FF2B5EF4-FFF2-40B4-BE49-F238E27FC236}">
                  <a16:creationId xmlns:a16="http://schemas.microsoft.com/office/drawing/2014/main" id="{DCD45588-E08E-4309-BCB3-94C91CBA4E41}"/>
                </a:ext>
              </a:extLst>
            </p:cNvPr>
            <p:cNvSpPr txBox="1"/>
            <p:nvPr/>
          </p:nvSpPr>
          <p:spPr>
            <a:xfrm>
              <a:off x="293181" y="4421743"/>
              <a:ext cx="255365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with Pay-TV who have made no changes to their subscription</a:t>
              </a:r>
            </a:p>
          </p:txBody>
        </p:sp>
      </p:grpSp>
      <p:grpSp>
        <p:nvGrpSpPr>
          <p:cNvPr id="7" name="Group 6">
            <a:extLst>
              <a:ext uri="{FF2B5EF4-FFF2-40B4-BE49-F238E27FC236}">
                <a16:creationId xmlns:a16="http://schemas.microsoft.com/office/drawing/2014/main" id="{BADBAA89-FAB3-42C0-A010-3E8823EC9DB6}"/>
              </a:ext>
            </a:extLst>
          </p:cNvPr>
          <p:cNvGrpSpPr/>
          <p:nvPr/>
        </p:nvGrpSpPr>
        <p:grpSpPr>
          <a:xfrm>
            <a:off x="3196409" y="2555710"/>
            <a:ext cx="2824071" cy="2768483"/>
            <a:chOff x="3170120" y="2555710"/>
            <a:chExt cx="2812384" cy="2768483"/>
          </a:xfrm>
        </p:grpSpPr>
        <p:sp>
          <p:nvSpPr>
            <p:cNvPr id="28" name="Rounded Rectangle 80">
              <a:extLst>
                <a:ext uri="{FF2B5EF4-FFF2-40B4-BE49-F238E27FC236}">
                  <a16:creationId xmlns:a16="http://schemas.microsoft.com/office/drawing/2014/main" id="{32C85A80-CA17-4678-98F4-F5F2135FB167}"/>
                </a:ext>
              </a:extLst>
            </p:cNvPr>
            <p:cNvSpPr/>
            <p:nvPr/>
          </p:nvSpPr>
          <p:spPr>
            <a:xfrm>
              <a:off x="3170120"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854F5D97-F222-43BF-A9B4-80B08EF02BFB}"/>
                </a:ext>
              </a:extLst>
            </p:cNvPr>
            <p:cNvSpPr txBox="1"/>
            <p:nvPr/>
          </p:nvSpPr>
          <p:spPr>
            <a:xfrm>
              <a:off x="3515917"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a:t>
              </a:r>
            </a:p>
          </p:txBody>
        </p:sp>
        <p:sp>
          <p:nvSpPr>
            <p:cNvPr id="18" name="TextBox 17">
              <a:extLst>
                <a:ext uri="{FF2B5EF4-FFF2-40B4-BE49-F238E27FC236}">
                  <a16:creationId xmlns:a16="http://schemas.microsoft.com/office/drawing/2014/main" id="{5121A8A5-D3E7-4DD7-9066-27E5228FC095}"/>
                </a:ext>
              </a:extLst>
            </p:cNvPr>
            <p:cNvSpPr txBox="1"/>
            <p:nvPr/>
          </p:nvSpPr>
          <p:spPr>
            <a:xfrm>
              <a:off x="3521082" y="3789221"/>
              <a:ext cx="2110460" cy="369332"/>
            </a:xfrm>
            <a:prstGeom prst="rect">
              <a:avLst/>
            </a:prstGeom>
            <a:solidFill>
              <a:srgbClr val="00BFF2"/>
            </a:solid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Shavers</a:t>
              </a:r>
            </a:p>
          </p:txBody>
        </p:sp>
        <p:sp>
          <p:nvSpPr>
            <p:cNvPr id="22" name="TextBox 21">
              <a:extLst>
                <a:ext uri="{FF2B5EF4-FFF2-40B4-BE49-F238E27FC236}">
                  <a16:creationId xmlns:a16="http://schemas.microsoft.com/office/drawing/2014/main" id="{5A9D1892-0274-4A94-BF54-75D025C7FE17}"/>
                </a:ext>
              </a:extLst>
            </p:cNvPr>
            <p:cNvSpPr txBox="1"/>
            <p:nvPr/>
          </p:nvSpPr>
          <p:spPr>
            <a:xfrm>
              <a:off x="3433291" y="4421743"/>
              <a:ext cx="2285801"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Households with Pay-TV, but have reduced their services or channels</a:t>
              </a:r>
            </a:p>
          </p:txBody>
        </p:sp>
      </p:grpSp>
      <p:sp>
        <p:nvSpPr>
          <p:cNvPr id="31" name="TextBox 30">
            <a:extLst>
              <a:ext uri="{FF2B5EF4-FFF2-40B4-BE49-F238E27FC236}">
                <a16:creationId xmlns:a16="http://schemas.microsoft.com/office/drawing/2014/main" id="{47E4C976-DA28-4E35-81ED-800AEEC6A730}"/>
              </a:ext>
            </a:extLst>
          </p:cNvPr>
          <p:cNvSpPr txBox="1"/>
          <p:nvPr/>
        </p:nvSpPr>
        <p:spPr>
          <a:xfrm>
            <a:off x="122017" y="2182401"/>
            <a:ext cx="5911053" cy="279796"/>
          </a:xfrm>
          <a:prstGeom prst="rect">
            <a:avLst/>
          </a:prstGeom>
          <a:solidFill>
            <a:srgbClr val="1F1A6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‘Corded’</a:t>
            </a:r>
          </a:p>
        </p:txBody>
      </p:sp>
      <p:grpSp>
        <p:nvGrpSpPr>
          <p:cNvPr id="5" name="Group 4">
            <a:extLst>
              <a:ext uri="{FF2B5EF4-FFF2-40B4-BE49-F238E27FC236}">
                <a16:creationId xmlns:a16="http://schemas.microsoft.com/office/drawing/2014/main" id="{C03F2EFA-3F59-4017-9B70-673378BA15C9}"/>
              </a:ext>
            </a:extLst>
          </p:cNvPr>
          <p:cNvGrpSpPr/>
          <p:nvPr/>
        </p:nvGrpSpPr>
        <p:grpSpPr>
          <a:xfrm>
            <a:off x="6141537" y="2555710"/>
            <a:ext cx="2824071" cy="2768483"/>
            <a:chOff x="6492492" y="2555710"/>
            <a:chExt cx="2812384" cy="2768483"/>
          </a:xfrm>
        </p:grpSpPr>
        <p:sp>
          <p:nvSpPr>
            <p:cNvPr id="29" name="Rounded Rectangle 80">
              <a:extLst>
                <a:ext uri="{FF2B5EF4-FFF2-40B4-BE49-F238E27FC236}">
                  <a16:creationId xmlns:a16="http://schemas.microsoft.com/office/drawing/2014/main" id="{FBF3241D-FCAE-4F2C-A356-0863AF6BB33B}"/>
                </a:ext>
              </a:extLst>
            </p:cNvPr>
            <p:cNvSpPr/>
            <p:nvPr/>
          </p:nvSpPr>
          <p:spPr>
            <a:xfrm>
              <a:off x="6492492"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237E4384-84F1-4D72-A466-97B64B9C7E21}"/>
                </a:ext>
              </a:extLst>
            </p:cNvPr>
            <p:cNvSpPr txBox="1"/>
            <p:nvPr/>
          </p:nvSpPr>
          <p:spPr>
            <a:xfrm>
              <a:off x="6838289"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26%</a:t>
              </a:r>
            </a:p>
          </p:txBody>
        </p:sp>
        <p:sp>
          <p:nvSpPr>
            <p:cNvPr id="15" name="TextBox 14">
              <a:extLst>
                <a:ext uri="{FF2B5EF4-FFF2-40B4-BE49-F238E27FC236}">
                  <a16:creationId xmlns:a16="http://schemas.microsoft.com/office/drawing/2014/main" id="{28A92EDD-F96D-48AE-A2D0-E720DE7EC909}"/>
                </a:ext>
              </a:extLst>
            </p:cNvPr>
            <p:cNvSpPr txBox="1"/>
            <p:nvPr/>
          </p:nvSpPr>
          <p:spPr>
            <a:xfrm>
              <a:off x="6843454" y="3806282"/>
              <a:ext cx="2110460" cy="369332"/>
            </a:xfrm>
            <a:prstGeom prst="rect">
              <a:avLst/>
            </a:prstGeom>
            <a:solidFill>
              <a:srgbClr val="ED3C8D"/>
            </a:solidFill>
            <a:ln>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Cutters</a:t>
              </a:r>
            </a:p>
          </p:txBody>
        </p:sp>
        <p:sp>
          <p:nvSpPr>
            <p:cNvPr id="20" name="TextBox 19">
              <a:extLst>
                <a:ext uri="{FF2B5EF4-FFF2-40B4-BE49-F238E27FC236}">
                  <a16:creationId xmlns:a16="http://schemas.microsoft.com/office/drawing/2014/main" id="{C783A91D-B05E-4864-B0BA-1BA999DF7C3F}"/>
                </a:ext>
              </a:extLst>
            </p:cNvPr>
            <p:cNvSpPr txBox="1"/>
            <p:nvPr/>
          </p:nvSpPr>
          <p:spPr>
            <a:xfrm>
              <a:off x="6640653" y="4421743"/>
              <a:ext cx="253062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that previously had a Pay-TV subscription but cancelled it</a:t>
              </a:r>
            </a:p>
          </p:txBody>
        </p:sp>
      </p:grpSp>
      <p:grpSp>
        <p:nvGrpSpPr>
          <p:cNvPr id="4" name="Group 3">
            <a:extLst>
              <a:ext uri="{FF2B5EF4-FFF2-40B4-BE49-F238E27FC236}">
                <a16:creationId xmlns:a16="http://schemas.microsoft.com/office/drawing/2014/main" id="{71487DDA-0208-459E-8D60-3F9D482C90FB}"/>
              </a:ext>
            </a:extLst>
          </p:cNvPr>
          <p:cNvGrpSpPr/>
          <p:nvPr/>
        </p:nvGrpSpPr>
        <p:grpSpPr>
          <a:xfrm>
            <a:off x="9203339" y="2555710"/>
            <a:ext cx="2824071" cy="2768483"/>
            <a:chOff x="9499900" y="2555710"/>
            <a:chExt cx="2812384" cy="2768483"/>
          </a:xfrm>
        </p:grpSpPr>
        <p:sp>
          <p:nvSpPr>
            <p:cNvPr id="30" name="Rounded Rectangle 80">
              <a:extLst>
                <a:ext uri="{FF2B5EF4-FFF2-40B4-BE49-F238E27FC236}">
                  <a16:creationId xmlns:a16="http://schemas.microsoft.com/office/drawing/2014/main" id="{5F616425-D023-4149-B081-83ADFD9A4EB5}"/>
                </a:ext>
              </a:extLst>
            </p:cNvPr>
            <p:cNvSpPr/>
            <p:nvPr/>
          </p:nvSpPr>
          <p:spPr>
            <a:xfrm>
              <a:off x="9499900"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A8575C66-DF32-4776-AB15-8F552204798F}"/>
                </a:ext>
              </a:extLst>
            </p:cNvPr>
            <p:cNvSpPr txBox="1"/>
            <p:nvPr/>
          </p:nvSpPr>
          <p:spPr>
            <a:xfrm>
              <a:off x="9845697"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18%</a:t>
              </a:r>
            </a:p>
          </p:txBody>
        </p:sp>
        <p:sp>
          <p:nvSpPr>
            <p:cNvPr id="16" name="TextBox 15">
              <a:extLst>
                <a:ext uri="{FF2B5EF4-FFF2-40B4-BE49-F238E27FC236}">
                  <a16:creationId xmlns:a16="http://schemas.microsoft.com/office/drawing/2014/main" id="{5D35C1A9-3ED3-4269-87A7-AD67C56A5D15}"/>
                </a:ext>
              </a:extLst>
            </p:cNvPr>
            <p:cNvSpPr txBox="1"/>
            <p:nvPr/>
          </p:nvSpPr>
          <p:spPr>
            <a:xfrm>
              <a:off x="9850862" y="3806281"/>
              <a:ext cx="2110460" cy="369332"/>
            </a:xfrm>
            <a:prstGeom prst="rect">
              <a:avLst/>
            </a:prstGeom>
            <a:solidFill>
              <a:srgbClr val="4EBEA4"/>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Nevers</a:t>
              </a:r>
            </a:p>
          </p:txBody>
        </p:sp>
        <p:sp>
          <p:nvSpPr>
            <p:cNvPr id="21" name="TextBox 20">
              <a:extLst>
                <a:ext uri="{FF2B5EF4-FFF2-40B4-BE49-F238E27FC236}">
                  <a16:creationId xmlns:a16="http://schemas.microsoft.com/office/drawing/2014/main" id="{1CBC559F-E015-4021-836F-51C3AE7D4B92}"/>
                </a:ext>
              </a:extLst>
            </p:cNvPr>
            <p:cNvSpPr txBox="1"/>
            <p:nvPr/>
          </p:nvSpPr>
          <p:spPr>
            <a:xfrm>
              <a:off x="9731243" y="4421743"/>
              <a:ext cx="2349699"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that have never had a Pay-TV subscription</a:t>
              </a:r>
            </a:p>
          </p:txBody>
        </p:sp>
      </p:grpSp>
      <p:sp>
        <p:nvSpPr>
          <p:cNvPr id="34" name="TextBox 33">
            <a:extLst>
              <a:ext uri="{FF2B5EF4-FFF2-40B4-BE49-F238E27FC236}">
                <a16:creationId xmlns:a16="http://schemas.microsoft.com/office/drawing/2014/main" id="{B51B99DB-B628-458E-8D93-9A9422F5553D}"/>
              </a:ext>
            </a:extLst>
          </p:cNvPr>
          <p:cNvSpPr txBox="1"/>
          <p:nvPr/>
        </p:nvSpPr>
        <p:spPr>
          <a:xfrm>
            <a:off x="6128947" y="2182401"/>
            <a:ext cx="5911053" cy="279796"/>
          </a:xfrm>
          <a:prstGeom prst="rect">
            <a:avLst/>
          </a:prstGeom>
          <a:solidFill>
            <a:srgbClr val="1F1A6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7" name="Speech Bubble: Rectangle 36">
            <a:extLst>
              <a:ext uri="{FF2B5EF4-FFF2-40B4-BE49-F238E27FC236}">
                <a16:creationId xmlns:a16="http://schemas.microsoft.com/office/drawing/2014/main" id="{33C6F2BB-7FDB-4C9E-B5E2-8BC0B94A72DA}"/>
              </a:ext>
            </a:extLst>
          </p:cNvPr>
          <p:cNvSpPr/>
          <p:nvPr/>
        </p:nvSpPr>
        <p:spPr>
          <a:xfrm>
            <a:off x="1817192" y="5517727"/>
            <a:ext cx="3938782" cy="652834"/>
          </a:xfrm>
          <a:prstGeom prst="wedgeRectCallout">
            <a:avLst>
              <a:gd name="adj1" fmla="val -19519"/>
              <a:gd name="adj2" fmla="val -70673"/>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bg1"/>
                </a:solidFill>
                <a:effectLst/>
                <a:uLnTx/>
                <a:uFillTx/>
                <a:latin typeface="Helvetica" pitchFamily="2" charset="0"/>
                <a:ea typeface="+mn-ea"/>
                <a:cs typeface="+mn-cs"/>
              </a:rPr>
              <a:t>53% </a:t>
            </a: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of adults 18+ subscribe to Pay TV with the two largest ‘corded’ groups - ‘cord loyalists’ and ‘cord shavers’ - accounting for </a:t>
            </a:r>
            <a:r>
              <a:rPr kumimoji="0" lang="en-US" sz="1200" b="1" i="0" u="none" strike="noStrike" kern="1200" cap="none" spc="0" normalizeH="0" baseline="0" noProof="0" dirty="0">
                <a:ln>
                  <a:noFill/>
                </a:ln>
                <a:solidFill>
                  <a:schemeClr val="bg1"/>
                </a:solidFill>
                <a:effectLst/>
                <a:uLnTx/>
                <a:uFillTx/>
                <a:latin typeface="Helvetica" pitchFamily="2" charset="0"/>
                <a:ea typeface="+mn-ea"/>
                <a:cs typeface="+mn-cs"/>
              </a:rPr>
              <a:t>83% </a:t>
            </a: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of MVPD subscribers </a:t>
            </a: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39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1A7A0A3E-BFDA-4C12-BC5C-875B183E62A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6A9337EA-1B10-429A-8175-C949013E529D}"/>
              </a:ext>
            </a:extLst>
          </p:cNvPr>
          <p:cNvSpPr txBox="1"/>
          <p:nvPr/>
        </p:nvSpPr>
        <p:spPr>
          <a:xfrm>
            <a:off x="526245" y="6183692"/>
            <a:ext cx="114998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MRI-Simmons Cord Evolution Study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July 2018, July 2019, July 2020 &amp; July 2021, P18+. ‘Cord Loyalists’: have pay-TV; no changes, ‘Cord Shavers’: have pay-TV; reduced services or channels, ‘Cord Cutters’: no pay-TV; cancelled it, ‘Cord Nevers’: no pay-TV; never had it. PP = percentage points.</a:t>
            </a:r>
          </a:p>
        </p:txBody>
      </p:sp>
      <p:sp>
        <p:nvSpPr>
          <p:cNvPr id="26" name="TextBox 25">
            <a:extLst>
              <a:ext uri="{FF2B5EF4-FFF2-40B4-BE49-F238E27FC236}">
                <a16:creationId xmlns:a16="http://schemas.microsoft.com/office/drawing/2014/main" id="{70C7FF46-B32F-4783-88E3-EDFF848D610C}"/>
              </a:ext>
            </a:extLst>
          </p:cNvPr>
          <p:cNvSpPr txBox="1"/>
          <p:nvPr/>
        </p:nvSpPr>
        <p:spPr>
          <a:xfrm>
            <a:off x="101698" y="1045435"/>
            <a:ext cx="11924399" cy="523220"/>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3"/>
              </a:buBlip>
              <a:tabLst/>
              <a:defRPr kumimoji="0" sz="1400" b="0" i="0" u="none" strike="noStrike" cap="none" spc="0" normalizeH="0" baseline="0">
                <a:ln>
                  <a:noFill/>
                </a:ln>
                <a:solidFill>
                  <a:srgbClr val="1B1464"/>
                </a:solidFill>
                <a:effectLst/>
                <a:uLnTx/>
                <a:uFillTx/>
                <a:latin typeface="Helvetica" pitchFamily="2" charset="0"/>
              </a:defRPr>
            </a:lvl1pPr>
          </a:lstStyle>
          <a:p>
            <a:r>
              <a:rPr lang="en-US"/>
              <a:t>‘Cord cutters’ are the most likely to stream as they look to replace the large amount of content they had access to through their MVPD subscription while the ‘corded’ are stacking video subscriptions</a:t>
            </a:r>
          </a:p>
        </p:txBody>
      </p:sp>
      <p:sp>
        <p:nvSpPr>
          <p:cNvPr id="32" name="TextBox 31">
            <a:extLst>
              <a:ext uri="{FF2B5EF4-FFF2-40B4-BE49-F238E27FC236}">
                <a16:creationId xmlns:a16="http://schemas.microsoft.com/office/drawing/2014/main" id="{EF2E193A-3D46-4D35-8EBA-8C5EE3E33BEF}"/>
              </a:ext>
            </a:extLst>
          </p:cNvPr>
          <p:cNvSpPr txBox="1"/>
          <p:nvPr/>
        </p:nvSpPr>
        <p:spPr>
          <a:xfrm>
            <a:off x="2828467" y="1808053"/>
            <a:ext cx="905635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that have ‘streamed in the past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29" name="TextBox 28">
            <a:extLst>
              <a:ext uri="{FF2B5EF4-FFF2-40B4-BE49-F238E27FC236}">
                <a16:creationId xmlns:a16="http://schemas.microsoft.com/office/drawing/2014/main" id="{69B4938C-E495-4DC3-BDD2-84CD01E96D7A}"/>
              </a:ext>
            </a:extLst>
          </p:cNvPr>
          <p:cNvSpPr txBox="1"/>
          <p:nvPr/>
        </p:nvSpPr>
        <p:spPr>
          <a:xfrm>
            <a:off x="597610" y="4109244"/>
            <a:ext cx="1610295" cy="523220"/>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‘21</a:t>
            </a:r>
          </a:p>
        </p:txBody>
      </p:sp>
      <p:sp>
        <p:nvSpPr>
          <p:cNvPr id="30" name="TextBox 29">
            <a:extLst>
              <a:ext uri="{FF2B5EF4-FFF2-40B4-BE49-F238E27FC236}">
                <a16:creationId xmlns:a16="http://schemas.microsoft.com/office/drawing/2014/main" id="{AB5A2EED-D78D-4B0F-80DC-30F1B3505F4D}"/>
              </a:ext>
            </a:extLst>
          </p:cNvPr>
          <p:cNvSpPr txBox="1"/>
          <p:nvPr/>
        </p:nvSpPr>
        <p:spPr>
          <a:xfrm>
            <a:off x="1152974" y="5325518"/>
            <a:ext cx="1054931" cy="400110"/>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‘18</a:t>
            </a:r>
          </a:p>
        </p:txBody>
      </p:sp>
      <p:sp>
        <p:nvSpPr>
          <p:cNvPr id="7" name="Rectangle 6">
            <a:extLst>
              <a:ext uri="{FF2B5EF4-FFF2-40B4-BE49-F238E27FC236}">
                <a16:creationId xmlns:a16="http://schemas.microsoft.com/office/drawing/2014/main" id="{0958C392-3E08-4045-A745-DB80367EB181}"/>
              </a:ext>
            </a:extLst>
          </p:cNvPr>
          <p:cNvSpPr/>
          <p:nvPr/>
        </p:nvSpPr>
        <p:spPr>
          <a:xfrm>
            <a:off x="2828467" y="3959003"/>
            <a:ext cx="1451313" cy="823703"/>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35A3B25-C6EF-4F1C-89AC-CBCA37A3E4F6}"/>
              </a:ext>
            </a:extLst>
          </p:cNvPr>
          <p:cNvSpPr txBox="1"/>
          <p:nvPr/>
        </p:nvSpPr>
        <p:spPr>
          <a:xfrm>
            <a:off x="2468534" y="3135828"/>
            <a:ext cx="2171178"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Loyalists</a:t>
            </a:r>
          </a:p>
        </p:txBody>
      </p:sp>
      <p:sp>
        <p:nvSpPr>
          <p:cNvPr id="34" name="TextBox 33">
            <a:extLst>
              <a:ext uri="{FF2B5EF4-FFF2-40B4-BE49-F238E27FC236}">
                <a16:creationId xmlns:a16="http://schemas.microsoft.com/office/drawing/2014/main" id="{4153A28B-8C63-43F7-AFDE-5D76C46658B5}"/>
              </a:ext>
            </a:extLst>
          </p:cNvPr>
          <p:cNvSpPr txBox="1"/>
          <p:nvPr/>
        </p:nvSpPr>
        <p:spPr>
          <a:xfrm>
            <a:off x="2985876"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69%</a:t>
            </a:r>
          </a:p>
        </p:txBody>
      </p:sp>
      <p:sp>
        <p:nvSpPr>
          <p:cNvPr id="35" name="TextBox 34">
            <a:extLst>
              <a:ext uri="{FF2B5EF4-FFF2-40B4-BE49-F238E27FC236}">
                <a16:creationId xmlns:a16="http://schemas.microsoft.com/office/drawing/2014/main" id="{356EE9EB-98C2-4159-8A4B-098DAF1969C2}"/>
              </a:ext>
            </a:extLst>
          </p:cNvPr>
          <p:cNvSpPr txBox="1"/>
          <p:nvPr/>
        </p:nvSpPr>
        <p:spPr>
          <a:xfrm>
            <a:off x="2985876"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61%</a:t>
            </a:r>
          </a:p>
        </p:txBody>
      </p:sp>
      <p:sp>
        <p:nvSpPr>
          <p:cNvPr id="48" name="Rectangle 47">
            <a:extLst>
              <a:ext uri="{FF2B5EF4-FFF2-40B4-BE49-F238E27FC236}">
                <a16:creationId xmlns:a16="http://schemas.microsoft.com/office/drawing/2014/main" id="{D97C4681-6A3C-4971-9333-76381C52A2C2}"/>
              </a:ext>
            </a:extLst>
          </p:cNvPr>
          <p:cNvSpPr/>
          <p:nvPr/>
        </p:nvSpPr>
        <p:spPr>
          <a:xfrm>
            <a:off x="5376042" y="3959003"/>
            <a:ext cx="1451313" cy="823703"/>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E6F836B-573F-49D2-886C-2726B67461E6}"/>
              </a:ext>
            </a:extLst>
          </p:cNvPr>
          <p:cNvSpPr txBox="1"/>
          <p:nvPr/>
        </p:nvSpPr>
        <p:spPr>
          <a:xfrm>
            <a:off x="5261969" y="3135828"/>
            <a:ext cx="167945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Shavers</a:t>
            </a:r>
          </a:p>
        </p:txBody>
      </p:sp>
      <p:sp>
        <p:nvSpPr>
          <p:cNvPr id="38" name="TextBox 37">
            <a:extLst>
              <a:ext uri="{FF2B5EF4-FFF2-40B4-BE49-F238E27FC236}">
                <a16:creationId xmlns:a16="http://schemas.microsoft.com/office/drawing/2014/main" id="{84EC55FA-524D-4EE7-B378-BC46783AE5BB}"/>
              </a:ext>
            </a:extLst>
          </p:cNvPr>
          <p:cNvSpPr txBox="1"/>
          <p:nvPr/>
        </p:nvSpPr>
        <p:spPr>
          <a:xfrm>
            <a:off x="5533451"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85%</a:t>
            </a:r>
          </a:p>
        </p:txBody>
      </p:sp>
      <p:sp>
        <p:nvSpPr>
          <p:cNvPr id="39" name="TextBox 38">
            <a:extLst>
              <a:ext uri="{FF2B5EF4-FFF2-40B4-BE49-F238E27FC236}">
                <a16:creationId xmlns:a16="http://schemas.microsoft.com/office/drawing/2014/main" id="{901A6218-4BFD-43A3-8A4F-2CB20023955A}"/>
              </a:ext>
            </a:extLst>
          </p:cNvPr>
          <p:cNvSpPr txBox="1"/>
          <p:nvPr/>
        </p:nvSpPr>
        <p:spPr>
          <a:xfrm>
            <a:off x="5533451"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73%</a:t>
            </a:r>
          </a:p>
        </p:txBody>
      </p:sp>
      <p:sp>
        <p:nvSpPr>
          <p:cNvPr id="50" name="Rectangle 49">
            <a:extLst>
              <a:ext uri="{FF2B5EF4-FFF2-40B4-BE49-F238E27FC236}">
                <a16:creationId xmlns:a16="http://schemas.microsoft.com/office/drawing/2014/main" id="{326CC7AF-FC45-46C7-AF1B-8471041182B1}"/>
              </a:ext>
            </a:extLst>
          </p:cNvPr>
          <p:cNvSpPr/>
          <p:nvPr/>
        </p:nvSpPr>
        <p:spPr>
          <a:xfrm>
            <a:off x="10004239" y="3959003"/>
            <a:ext cx="1451313" cy="82370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B1CC775-5A55-4487-BE22-638026D94921}"/>
              </a:ext>
            </a:extLst>
          </p:cNvPr>
          <p:cNvSpPr txBox="1"/>
          <p:nvPr/>
        </p:nvSpPr>
        <p:spPr>
          <a:xfrm>
            <a:off x="9865401" y="3135828"/>
            <a:ext cx="172898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Nevers</a:t>
            </a:r>
          </a:p>
        </p:txBody>
      </p:sp>
      <p:sp>
        <p:nvSpPr>
          <p:cNvPr id="42" name="TextBox 41">
            <a:extLst>
              <a:ext uri="{FF2B5EF4-FFF2-40B4-BE49-F238E27FC236}">
                <a16:creationId xmlns:a16="http://schemas.microsoft.com/office/drawing/2014/main" id="{7B5F567A-421E-47CB-9A3C-E059B9B0DA28}"/>
              </a:ext>
            </a:extLst>
          </p:cNvPr>
          <p:cNvSpPr txBox="1"/>
          <p:nvPr/>
        </p:nvSpPr>
        <p:spPr>
          <a:xfrm>
            <a:off x="10161648"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86%</a:t>
            </a:r>
          </a:p>
        </p:txBody>
      </p:sp>
      <p:sp>
        <p:nvSpPr>
          <p:cNvPr id="43" name="TextBox 42">
            <a:extLst>
              <a:ext uri="{FF2B5EF4-FFF2-40B4-BE49-F238E27FC236}">
                <a16:creationId xmlns:a16="http://schemas.microsoft.com/office/drawing/2014/main" id="{BE7A130E-E1DE-4842-AD29-FD517115AE57}"/>
              </a:ext>
            </a:extLst>
          </p:cNvPr>
          <p:cNvSpPr txBox="1"/>
          <p:nvPr/>
        </p:nvSpPr>
        <p:spPr>
          <a:xfrm>
            <a:off x="10161648"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71%</a:t>
            </a:r>
          </a:p>
        </p:txBody>
      </p:sp>
      <p:sp>
        <p:nvSpPr>
          <p:cNvPr id="49" name="Rectangle 48">
            <a:extLst>
              <a:ext uri="{FF2B5EF4-FFF2-40B4-BE49-F238E27FC236}">
                <a16:creationId xmlns:a16="http://schemas.microsoft.com/office/drawing/2014/main" id="{3CAEC15D-AC2C-4884-B85B-9308958E988D}"/>
              </a:ext>
            </a:extLst>
          </p:cNvPr>
          <p:cNvSpPr/>
          <p:nvPr/>
        </p:nvSpPr>
        <p:spPr>
          <a:xfrm>
            <a:off x="7677758" y="3959003"/>
            <a:ext cx="1451313" cy="823703"/>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E6B0DBD4-0BAD-47E5-BBD2-6C5D8A62BF7D}"/>
              </a:ext>
            </a:extLst>
          </p:cNvPr>
          <p:cNvSpPr txBox="1"/>
          <p:nvPr/>
        </p:nvSpPr>
        <p:spPr>
          <a:xfrm>
            <a:off x="7563685" y="3135828"/>
            <a:ext cx="167945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Cutters</a:t>
            </a:r>
          </a:p>
        </p:txBody>
      </p:sp>
      <p:sp>
        <p:nvSpPr>
          <p:cNvPr id="46" name="TextBox 45">
            <a:extLst>
              <a:ext uri="{FF2B5EF4-FFF2-40B4-BE49-F238E27FC236}">
                <a16:creationId xmlns:a16="http://schemas.microsoft.com/office/drawing/2014/main" id="{8C6EE87E-8FC3-4A10-86F2-EF33162189A3}"/>
              </a:ext>
            </a:extLst>
          </p:cNvPr>
          <p:cNvSpPr txBox="1"/>
          <p:nvPr/>
        </p:nvSpPr>
        <p:spPr>
          <a:xfrm>
            <a:off x="7835167"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92%</a:t>
            </a:r>
          </a:p>
        </p:txBody>
      </p:sp>
      <p:sp>
        <p:nvSpPr>
          <p:cNvPr id="47" name="TextBox 46">
            <a:extLst>
              <a:ext uri="{FF2B5EF4-FFF2-40B4-BE49-F238E27FC236}">
                <a16:creationId xmlns:a16="http://schemas.microsoft.com/office/drawing/2014/main" id="{5A346702-0A1F-4849-B12F-00E3B1B9640D}"/>
              </a:ext>
            </a:extLst>
          </p:cNvPr>
          <p:cNvSpPr txBox="1"/>
          <p:nvPr/>
        </p:nvSpPr>
        <p:spPr>
          <a:xfrm>
            <a:off x="7835167"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79%</a:t>
            </a:r>
          </a:p>
        </p:txBody>
      </p:sp>
      <p:cxnSp>
        <p:nvCxnSpPr>
          <p:cNvPr id="6" name="Straight Connector 5">
            <a:extLst>
              <a:ext uri="{FF2B5EF4-FFF2-40B4-BE49-F238E27FC236}">
                <a16:creationId xmlns:a16="http://schemas.microsoft.com/office/drawing/2014/main" id="{F00CC6F1-4C05-4AEB-8F3E-68DA69491294}"/>
              </a:ext>
            </a:extLst>
          </p:cNvPr>
          <p:cNvCxnSpPr>
            <a:cxnSpLocks/>
          </p:cNvCxnSpPr>
          <p:nvPr/>
        </p:nvCxnSpPr>
        <p:spPr>
          <a:xfrm>
            <a:off x="442022" y="5059688"/>
            <a:ext cx="11338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C452E6F2-58E0-4DE3-BA43-5736122502AF}"/>
              </a:ext>
            </a:extLst>
          </p:cNvPr>
          <p:cNvSpPr/>
          <p:nvPr/>
        </p:nvSpPr>
        <p:spPr>
          <a:xfrm>
            <a:off x="4111350" y="3543660"/>
            <a:ext cx="769317" cy="653032"/>
          </a:xfrm>
          <a:prstGeom prst="ellipse">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626100AD-0760-490A-973C-7ED83982C85B}"/>
              </a:ext>
            </a:extLst>
          </p:cNvPr>
          <p:cNvSpPr txBox="1"/>
          <p:nvPr/>
        </p:nvSpPr>
        <p:spPr>
          <a:xfrm>
            <a:off x="4024670"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2" name="Oval 61">
            <a:extLst>
              <a:ext uri="{FF2B5EF4-FFF2-40B4-BE49-F238E27FC236}">
                <a16:creationId xmlns:a16="http://schemas.microsoft.com/office/drawing/2014/main" id="{390A8626-CA08-4F67-A238-909D17A3D889}"/>
              </a:ext>
            </a:extLst>
          </p:cNvPr>
          <p:cNvSpPr/>
          <p:nvPr/>
        </p:nvSpPr>
        <p:spPr>
          <a:xfrm>
            <a:off x="6481833" y="3543660"/>
            <a:ext cx="769317" cy="653032"/>
          </a:xfrm>
          <a:prstGeom prst="ellipse">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1BA71577-5FBC-4A2F-B4DC-A65FA9FA5F71}"/>
              </a:ext>
            </a:extLst>
          </p:cNvPr>
          <p:cNvSpPr txBox="1"/>
          <p:nvPr/>
        </p:nvSpPr>
        <p:spPr>
          <a:xfrm>
            <a:off x="6414609"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+12%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4" name="Oval 63">
            <a:extLst>
              <a:ext uri="{FF2B5EF4-FFF2-40B4-BE49-F238E27FC236}">
                <a16:creationId xmlns:a16="http://schemas.microsoft.com/office/drawing/2014/main" id="{0BB2F12E-AF8E-4A39-827E-F751B542F5A8}"/>
              </a:ext>
            </a:extLst>
          </p:cNvPr>
          <p:cNvSpPr/>
          <p:nvPr/>
        </p:nvSpPr>
        <p:spPr>
          <a:xfrm>
            <a:off x="8769857" y="3543660"/>
            <a:ext cx="769317" cy="653032"/>
          </a:xfrm>
          <a:prstGeom prst="ellipse">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042D05F8-DF32-44BE-A1A8-07FBECD2A5F5}"/>
              </a:ext>
            </a:extLst>
          </p:cNvPr>
          <p:cNvSpPr txBox="1"/>
          <p:nvPr/>
        </p:nvSpPr>
        <p:spPr>
          <a:xfrm>
            <a:off x="8722089"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+13%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6" name="Oval 65">
            <a:extLst>
              <a:ext uri="{FF2B5EF4-FFF2-40B4-BE49-F238E27FC236}">
                <a16:creationId xmlns:a16="http://schemas.microsoft.com/office/drawing/2014/main" id="{D195A9EF-1EA0-46EE-AB8F-4C2CCA939923}"/>
              </a:ext>
            </a:extLst>
          </p:cNvPr>
          <p:cNvSpPr/>
          <p:nvPr/>
        </p:nvSpPr>
        <p:spPr>
          <a:xfrm>
            <a:off x="11115509" y="3543660"/>
            <a:ext cx="769317" cy="653032"/>
          </a:xfrm>
          <a:prstGeom prst="ellipse">
            <a:avLst/>
          </a:prstGeom>
          <a:solidFill>
            <a:schemeClr val="bg1"/>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3006C03B-A0FB-42B9-9B71-D3D151345F30}"/>
              </a:ext>
            </a:extLst>
          </p:cNvPr>
          <p:cNvSpPr txBox="1"/>
          <p:nvPr/>
        </p:nvSpPr>
        <p:spPr>
          <a:xfrm>
            <a:off x="11067741"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+15%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2" name="TextBox 1">
            <a:extLst>
              <a:ext uri="{FF2B5EF4-FFF2-40B4-BE49-F238E27FC236}">
                <a16:creationId xmlns:a16="http://schemas.microsoft.com/office/drawing/2014/main" id="{3ED02B84-AA5E-4CB7-8521-C98EDD867621}"/>
              </a:ext>
            </a:extLst>
          </p:cNvPr>
          <p:cNvSpPr txBox="1"/>
          <p:nvPr/>
        </p:nvSpPr>
        <p:spPr>
          <a:xfrm>
            <a:off x="2770100" y="2597290"/>
            <a:ext cx="4422684" cy="369329"/>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‘Corded’</a:t>
            </a:r>
          </a:p>
        </p:txBody>
      </p:sp>
      <p:sp>
        <p:nvSpPr>
          <p:cNvPr id="41" name="TextBox 40">
            <a:extLst>
              <a:ext uri="{FF2B5EF4-FFF2-40B4-BE49-F238E27FC236}">
                <a16:creationId xmlns:a16="http://schemas.microsoft.com/office/drawing/2014/main" id="{ED3DDF62-CA95-4D5E-920B-DAC48727DF68}"/>
              </a:ext>
            </a:extLst>
          </p:cNvPr>
          <p:cNvSpPr txBox="1"/>
          <p:nvPr/>
        </p:nvSpPr>
        <p:spPr>
          <a:xfrm>
            <a:off x="7630702" y="2584319"/>
            <a:ext cx="4254124" cy="369329"/>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51" name="Rectangle 50">
            <a:extLst>
              <a:ext uri="{FF2B5EF4-FFF2-40B4-BE49-F238E27FC236}">
                <a16:creationId xmlns:a16="http://schemas.microsoft.com/office/drawing/2014/main" id="{18043B80-ED43-4852-8087-FCEB069F2153}"/>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5" name="TextBox 44">
            <a:extLst>
              <a:ext uri="{FF2B5EF4-FFF2-40B4-BE49-F238E27FC236}">
                <a16:creationId xmlns:a16="http://schemas.microsoft.com/office/drawing/2014/main" id="{A0B67ACA-B498-4E89-9A66-7B1979F3DE82}"/>
              </a:ext>
            </a:extLst>
          </p:cNvPr>
          <p:cNvSpPr txBox="1"/>
          <p:nvPr/>
        </p:nvSpPr>
        <p:spPr>
          <a:xfrm>
            <a:off x="219075" y="119234"/>
            <a:ext cx="1187122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r>
              <a:rPr lang="en-US" dirty="0"/>
              <a:t>Regardless of cord status, the overwhelming percent of adults have streamed in the last year, underscoring its reach potential</a:t>
            </a:r>
          </a:p>
        </p:txBody>
      </p:sp>
    </p:spTree>
    <p:extLst>
      <p:ext uri="{BB962C8B-B14F-4D97-AF65-F5344CB8AC3E}">
        <p14:creationId xmlns:p14="http://schemas.microsoft.com/office/powerpoint/2010/main" val="417967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television, screen&#10;&#10;Description automatically generated">
            <a:extLst>
              <a:ext uri="{FF2B5EF4-FFF2-40B4-BE49-F238E27FC236}">
                <a16:creationId xmlns:a16="http://schemas.microsoft.com/office/drawing/2014/main" id="{194A305A-06D6-48C7-AE06-504D3DFD55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79291"/>
            <a:ext cx="5319567" cy="3994664"/>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20001" y="1879291"/>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6E425F8E-57B2-424E-B74C-24C23F8721F4}"/>
              </a:ext>
            </a:extLst>
          </p:cNvPr>
          <p:cNvSpPr txBox="1"/>
          <p:nvPr/>
        </p:nvSpPr>
        <p:spPr>
          <a:xfrm>
            <a:off x="5961541" y="2045299"/>
            <a:ext cx="5588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love streaming TV shows’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streamers who agree, based on respondent ‘cord’ status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381257"/>
            <a:ext cx="1198701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Each of the major ‘cord’ groups has a strong passion for streaming TV content which fosters greater engagement, translating into more attentive audiences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4AD06682-4D1B-41C4-8C58-F3E4489BCE4F}"/>
              </a:ext>
            </a:extLst>
          </p:cNvPr>
          <p:cNvSpPr txBox="1"/>
          <p:nvPr/>
        </p:nvSpPr>
        <p:spPr>
          <a:xfrm>
            <a:off x="526245" y="6177784"/>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MRI-Simmons Cord Evolution Study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July 2018, July 2019, July 2020 &amp; July 2021, P18+. ‘Cord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respondents who agree (strongly / somewhat).</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 name="Rectangle: Rounded Corners 19">
            <a:extLst>
              <a:ext uri="{FF2B5EF4-FFF2-40B4-BE49-F238E27FC236}">
                <a16:creationId xmlns:a16="http://schemas.microsoft.com/office/drawing/2014/main" id="{468833C4-58D6-4796-ADB6-1774D21A2E2F}"/>
              </a:ext>
            </a:extLst>
          </p:cNvPr>
          <p:cNvSpPr/>
          <p:nvPr/>
        </p:nvSpPr>
        <p:spPr>
          <a:xfrm>
            <a:off x="7055352" y="329595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38D627E-C063-4E90-BB90-0CC97C64A2B9}"/>
              </a:ext>
            </a:extLst>
          </p:cNvPr>
          <p:cNvSpPr txBox="1"/>
          <p:nvPr/>
        </p:nvSpPr>
        <p:spPr>
          <a:xfrm>
            <a:off x="7129839" y="337965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81%</a:t>
            </a:r>
          </a:p>
        </p:txBody>
      </p:sp>
      <p:sp>
        <p:nvSpPr>
          <p:cNvPr id="34" name="TextBox 33">
            <a:extLst>
              <a:ext uri="{FF2B5EF4-FFF2-40B4-BE49-F238E27FC236}">
                <a16:creationId xmlns:a16="http://schemas.microsoft.com/office/drawing/2014/main" id="{B9DFBB02-2D72-4CDF-92C9-2CE03AF67564}"/>
              </a:ext>
            </a:extLst>
          </p:cNvPr>
          <p:cNvSpPr txBox="1"/>
          <p:nvPr/>
        </p:nvSpPr>
        <p:spPr>
          <a:xfrm>
            <a:off x="6969101" y="285319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Rectangle: Rounded Corners 25">
            <a:extLst>
              <a:ext uri="{FF2B5EF4-FFF2-40B4-BE49-F238E27FC236}">
                <a16:creationId xmlns:a16="http://schemas.microsoft.com/office/drawing/2014/main" id="{8F5A6BC9-8534-4B6C-97E6-9A92DBF30C9D}"/>
              </a:ext>
            </a:extLst>
          </p:cNvPr>
          <p:cNvSpPr/>
          <p:nvPr/>
        </p:nvSpPr>
        <p:spPr>
          <a:xfrm>
            <a:off x="7055352" y="474602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771B22F-7071-4039-A636-4D4297B89366}"/>
              </a:ext>
            </a:extLst>
          </p:cNvPr>
          <p:cNvSpPr txBox="1"/>
          <p:nvPr/>
        </p:nvSpPr>
        <p:spPr>
          <a:xfrm>
            <a:off x="7129839" y="482973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82%</a:t>
            </a:r>
          </a:p>
        </p:txBody>
      </p:sp>
      <p:sp>
        <p:nvSpPr>
          <p:cNvPr id="35" name="TextBox 34">
            <a:extLst>
              <a:ext uri="{FF2B5EF4-FFF2-40B4-BE49-F238E27FC236}">
                <a16:creationId xmlns:a16="http://schemas.microsoft.com/office/drawing/2014/main" id="{98D1CDCA-D573-4DC7-B143-570864F4A4D8}"/>
              </a:ext>
            </a:extLst>
          </p:cNvPr>
          <p:cNvSpPr txBox="1"/>
          <p:nvPr/>
        </p:nvSpPr>
        <p:spPr>
          <a:xfrm>
            <a:off x="6969101" y="435286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9" name="Rectangle: Rounded Corners 28">
            <a:extLst>
              <a:ext uri="{FF2B5EF4-FFF2-40B4-BE49-F238E27FC236}">
                <a16:creationId xmlns:a16="http://schemas.microsoft.com/office/drawing/2014/main" id="{3ED9D0A1-C666-4A66-98C0-9CCCB080FA75}"/>
              </a:ext>
            </a:extLst>
          </p:cNvPr>
          <p:cNvSpPr/>
          <p:nvPr/>
        </p:nvSpPr>
        <p:spPr>
          <a:xfrm>
            <a:off x="9295710" y="474602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76E62B9-8670-43F0-A6FA-7E34A31D8C6A}"/>
              </a:ext>
            </a:extLst>
          </p:cNvPr>
          <p:cNvSpPr txBox="1"/>
          <p:nvPr/>
        </p:nvSpPr>
        <p:spPr>
          <a:xfrm>
            <a:off x="9249432" y="435286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61CD7ADC-C97C-47DF-9560-1B11E33FAE9D}"/>
              </a:ext>
            </a:extLst>
          </p:cNvPr>
          <p:cNvSpPr txBox="1"/>
          <p:nvPr/>
        </p:nvSpPr>
        <p:spPr>
          <a:xfrm>
            <a:off x="9370197" y="482973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79%</a:t>
            </a:r>
          </a:p>
        </p:txBody>
      </p:sp>
      <p:sp>
        <p:nvSpPr>
          <p:cNvPr id="23" name="Rectangle: Rounded Corners 22">
            <a:extLst>
              <a:ext uri="{FF2B5EF4-FFF2-40B4-BE49-F238E27FC236}">
                <a16:creationId xmlns:a16="http://schemas.microsoft.com/office/drawing/2014/main" id="{20E1B9B5-1E38-455F-BA67-74BE7CB741D2}"/>
              </a:ext>
            </a:extLst>
          </p:cNvPr>
          <p:cNvSpPr/>
          <p:nvPr/>
        </p:nvSpPr>
        <p:spPr>
          <a:xfrm>
            <a:off x="9295710" y="329595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5CE09A2-67A3-4078-A8B0-463FF6F73A6F}"/>
              </a:ext>
            </a:extLst>
          </p:cNvPr>
          <p:cNvSpPr txBox="1"/>
          <p:nvPr/>
        </p:nvSpPr>
        <p:spPr>
          <a:xfrm>
            <a:off x="9278636" y="337965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77%</a:t>
            </a:r>
          </a:p>
        </p:txBody>
      </p:sp>
      <p:sp>
        <p:nvSpPr>
          <p:cNvPr id="25" name="TextBox 24">
            <a:extLst>
              <a:ext uri="{FF2B5EF4-FFF2-40B4-BE49-F238E27FC236}">
                <a16:creationId xmlns:a16="http://schemas.microsoft.com/office/drawing/2014/main" id="{4C0DC47F-15D6-4F54-8E69-D7F66DA02425}"/>
              </a:ext>
            </a:extLst>
          </p:cNvPr>
          <p:cNvSpPr txBox="1"/>
          <p:nvPr/>
        </p:nvSpPr>
        <p:spPr>
          <a:xfrm>
            <a:off x="9249432" y="285319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0AA245EA-A832-47CE-AA97-F539B795512C}"/>
              </a:ext>
            </a:extLst>
          </p:cNvPr>
          <p:cNvSpPr txBox="1"/>
          <p:nvPr/>
        </p:nvSpPr>
        <p:spPr>
          <a:xfrm>
            <a:off x="5426717" y="3509729"/>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‘Corded’</a:t>
            </a:r>
          </a:p>
        </p:txBody>
      </p:sp>
      <p:sp>
        <p:nvSpPr>
          <p:cNvPr id="28" name="TextBox 27">
            <a:extLst>
              <a:ext uri="{FF2B5EF4-FFF2-40B4-BE49-F238E27FC236}">
                <a16:creationId xmlns:a16="http://schemas.microsoft.com/office/drawing/2014/main" id="{04294EBE-74A9-4940-9CF0-AD757CCA7C82}"/>
              </a:ext>
            </a:extLst>
          </p:cNvPr>
          <p:cNvSpPr txBox="1"/>
          <p:nvPr/>
        </p:nvSpPr>
        <p:spPr>
          <a:xfrm>
            <a:off x="5436290" y="4947074"/>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2" name="Rectangle 31">
            <a:extLst>
              <a:ext uri="{FF2B5EF4-FFF2-40B4-BE49-F238E27FC236}">
                <a16:creationId xmlns:a16="http://schemas.microsoft.com/office/drawing/2014/main" id="{44E91915-BA76-4848-BAFD-EFEF57BEBB84}"/>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48560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2DC146-302C-4DD3-ABC1-5C9009FCAF30}"/>
              </a:ext>
            </a:extLst>
          </p:cNvPr>
          <p:cNvSpPr/>
          <p:nvPr/>
        </p:nvSpPr>
        <p:spPr>
          <a:xfrm>
            <a:off x="6088769" y="1685013"/>
            <a:ext cx="6103231" cy="5172987"/>
          </a:xfrm>
          <a:prstGeom prst="rect">
            <a:avLst/>
          </a:prstGeom>
          <a:solidFill>
            <a:srgbClr val="00BFF2"/>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DFA8292-5D30-4738-9183-7ACE9D591610}"/>
              </a:ext>
            </a:extLst>
          </p:cNvPr>
          <p:cNvSpPr/>
          <p:nvPr/>
        </p:nvSpPr>
        <p:spPr>
          <a:xfrm>
            <a:off x="0" y="1685013"/>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7A4DC494-F370-4B11-AB55-86B98AB960F3}"/>
              </a:ext>
            </a:extLst>
          </p:cNvPr>
          <p:cNvSpPr/>
          <p:nvPr/>
        </p:nvSpPr>
        <p:spPr>
          <a:xfrm>
            <a:off x="5852858" y="3773696"/>
            <a:ext cx="642026" cy="991859"/>
          </a:xfrm>
          <a:prstGeom prst="rightArrow">
            <a:avLst/>
          </a:prstGeom>
          <a:solidFill>
            <a:srgbClr val="FFE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7" y="381496"/>
            <a:ext cx="11881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Covid served as a streaming accelerator as viewers added new services, with almost all saying they will keep them even after the pandemic</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12709" y="6226362"/>
            <a:ext cx="116792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Added a new streaming service: Base = ‘Streamed in the past 12 months’. Likely to keep new streaming services: Base = ‘Added a new streaming service as a result of COVID-19’</a:t>
            </a:r>
          </a:p>
        </p:txBody>
      </p:sp>
      <p:sp>
        <p:nvSpPr>
          <p:cNvPr id="42" name="TextBox 41">
            <a:extLst>
              <a:ext uri="{FF2B5EF4-FFF2-40B4-BE49-F238E27FC236}">
                <a16:creationId xmlns:a16="http://schemas.microsoft.com/office/drawing/2014/main" id="{17C66776-2DF9-492A-8712-CA7D891BB363}"/>
              </a:ext>
            </a:extLst>
          </p:cNvPr>
          <p:cNvSpPr txBox="1"/>
          <p:nvPr/>
        </p:nvSpPr>
        <p:spPr>
          <a:xfrm>
            <a:off x="886577" y="1757035"/>
            <a:ext cx="5139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that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added a new streaming service</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as a result of COVID-19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68" name="TextBox 67">
            <a:extLst>
              <a:ext uri="{FF2B5EF4-FFF2-40B4-BE49-F238E27FC236}">
                <a16:creationId xmlns:a16="http://schemas.microsoft.com/office/drawing/2014/main" id="{BA239840-96B4-468A-8E24-EE603341826B}"/>
              </a:ext>
            </a:extLst>
          </p:cNvPr>
          <p:cNvSpPr txBox="1"/>
          <p:nvPr/>
        </p:nvSpPr>
        <p:spPr>
          <a:xfrm>
            <a:off x="6331911" y="1757035"/>
            <a:ext cx="57715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video streamers that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likely to keep their new streaming services</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after COVID-19 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70" name="Rectangle: Rounded Corners 69">
            <a:extLst>
              <a:ext uri="{FF2B5EF4-FFF2-40B4-BE49-F238E27FC236}">
                <a16:creationId xmlns:a16="http://schemas.microsoft.com/office/drawing/2014/main" id="{F79FE106-F33A-4392-95AA-516CAE3692EB}"/>
              </a:ext>
            </a:extLst>
          </p:cNvPr>
          <p:cNvSpPr/>
          <p:nvPr/>
        </p:nvSpPr>
        <p:spPr>
          <a:xfrm>
            <a:off x="1702550"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3D41C46A-8049-45A5-A671-2DD644B591A6}"/>
              </a:ext>
            </a:extLst>
          </p:cNvPr>
          <p:cNvSpPr txBox="1"/>
          <p:nvPr/>
        </p:nvSpPr>
        <p:spPr>
          <a:xfrm>
            <a:off x="1777037" y="331076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54%</a:t>
            </a:r>
          </a:p>
        </p:txBody>
      </p:sp>
      <p:sp>
        <p:nvSpPr>
          <p:cNvPr id="72" name="TextBox 71">
            <a:extLst>
              <a:ext uri="{FF2B5EF4-FFF2-40B4-BE49-F238E27FC236}">
                <a16:creationId xmlns:a16="http://schemas.microsoft.com/office/drawing/2014/main" id="{E9BFDABD-D108-43E5-A94F-256FFE1F91C5}"/>
              </a:ext>
            </a:extLst>
          </p:cNvPr>
          <p:cNvSpPr txBox="1"/>
          <p:nvPr/>
        </p:nvSpPr>
        <p:spPr>
          <a:xfrm>
            <a:off x="1616299" y="278430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3" name="Rectangle: Rounded Corners 72">
            <a:extLst>
              <a:ext uri="{FF2B5EF4-FFF2-40B4-BE49-F238E27FC236}">
                <a16:creationId xmlns:a16="http://schemas.microsoft.com/office/drawing/2014/main" id="{9513FE02-7E23-4611-84E2-2711FB54280F}"/>
              </a:ext>
            </a:extLst>
          </p:cNvPr>
          <p:cNvSpPr/>
          <p:nvPr/>
        </p:nvSpPr>
        <p:spPr>
          <a:xfrm>
            <a:off x="1702550"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0D24B368-CD76-4C1D-83F5-096F9747AFFA}"/>
              </a:ext>
            </a:extLst>
          </p:cNvPr>
          <p:cNvSpPr txBox="1"/>
          <p:nvPr/>
        </p:nvSpPr>
        <p:spPr>
          <a:xfrm>
            <a:off x="1777037"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66%</a:t>
            </a:r>
          </a:p>
        </p:txBody>
      </p:sp>
      <p:sp>
        <p:nvSpPr>
          <p:cNvPr id="75" name="TextBox 74">
            <a:extLst>
              <a:ext uri="{FF2B5EF4-FFF2-40B4-BE49-F238E27FC236}">
                <a16:creationId xmlns:a16="http://schemas.microsoft.com/office/drawing/2014/main" id="{D5F942A4-9CCE-4870-BF7B-D76820FAB3EB}"/>
              </a:ext>
            </a:extLst>
          </p:cNvPr>
          <p:cNvSpPr txBox="1"/>
          <p:nvPr/>
        </p:nvSpPr>
        <p:spPr>
          <a:xfrm>
            <a:off x="1616299" y="428397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6" name="Rectangle: Rounded Corners 75">
            <a:extLst>
              <a:ext uri="{FF2B5EF4-FFF2-40B4-BE49-F238E27FC236}">
                <a16:creationId xmlns:a16="http://schemas.microsoft.com/office/drawing/2014/main" id="{58CD7127-CEF3-4C3E-8051-C7923C70F223}"/>
              </a:ext>
            </a:extLst>
          </p:cNvPr>
          <p:cNvSpPr/>
          <p:nvPr/>
        </p:nvSpPr>
        <p:spPr>
          <a:xfrm>
            <a:off x="3661807"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9C34932B-7F08-424F-AE8F-58E932265DF9}"/>
              </a:ext>
            </a:extLst>
          </p:cNvPr>
          <p:cNvSpPr txBox="1"/>
          <p:nvPr/>
        </p:nvSpPr>
        <p:spPr>
          <a:xfrm>
            <a:off x="3615529" y="428397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8" name="TextBox 77">
            <a:extLst>
              <a:ext uri="{FF2B5EF4-FFF2-40B4-BE49-F238E27FC236}">
                <a16:creationId xmlns:a16="http://schemas.microsoft.com/office/drawing/2014/main" id="{7D0D60B9-3E44-4383-9E2E-FE7C66837068}"/>
              </a:ext>
            </a:extLst>
          </p:cNvPr>
          <p:cNvSpPr txBox="1"/>
          <p:nvPr/>
        </p:nvSpPr>
        <p:spPr>
          <a:xfrm>
            <a:off x="3736294"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62%</a:t>
            </a:r>
          </a:p>
        </p:txBody>
      </p:sp>
      <p:sp>
        <p:nvSpPr>
          <p:cNvPr id="79" name="Rectangle: Rounded Corners 78">
            <a:extLst>
              <a:ext uri="{FF2B5EF4-FFF2-40B4-BE49-F238E27FC236}">
                <a16:creationId xmlns:a16="http://schemas.microsoft.com/office/drawing/2014/main" id="{32773B9F-C030-40B7-B4B5-88576AC93D44}"/>
              </a:ext>
            </a:extLst>
          </p:cNvPr>
          <p:cNvSpPr/>
          <p:nvPr/>
        </p:nvSpPr>
        <p:spPr>
          <a:xfrm>
            <a:off x="3661807"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D86004D6-4A78-420E-B19A-6A64589A153B}"/>
              </a:ext>
            </a:extLst>
          </p:cNvPr>
          <p:cNvSpPr txBox="1"/>
          <p:nvPr/>
        </p:nvSpPr>
        <p:spPr>
          <a:xfrm>
            <a:off x="3644733" y="331076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56%</a:t>
            </a:r>
          </a:p>
        </p:txBody>
      </p:sp>
      <p:sp>
        <p:nvSpPr>
          <p:cNvPr id="81" name="TextBox 80">
            <a:extLst>
              <a:ext uri="{FF2B5EF4-FFF2-40B4-BE49-F238E27FC236}">
                <a16:creationId xmlns:a16="http://schemas.microsoft.com/office/drawing/2014/main" id="{0C85FCEC-E9A1-487C-B1A3-90CD4B7F333C}"/>
              </a:ext>
            </a:extLst>
          </p:cNvPr>
          <p:cNvSpPr txBox="1"/>
          <p:nvPr/>
        </p:nvSpPr>
        <p:spPr>
          <a:xfrm>
            <a:off x="3615529" y="278430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4" name="Rectangle: Rounded Corners 93">
            <a:extLst>
              <a:ext uri="{FF2B5EF4-FFF2-40B4-BE49-F238E27FC236}">
                <a16:creationId xmlns:a16="http://schemas.microsoft.com/office/drawing/2014/main" id="{810B0CC8-CB72-4A0D-A4AF-A26B96E4B593}"/>
              </a:ext>
            </a:extLst>
          </p:cNvPr>
          <p:cNvSpPr/>
          <p:nvPr/>
        </p:nvSpPr>
        <p:spPr>
          <a:xfrm>
            <a:off x="7518391"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9CE39262-05FA-4B5D-A0BD-A9662F166C72}"/>
              </a:ext>
            </a:extLst>
          </p:cNvPr>
          <p:cNvSpPr txBox="1"/>
          <p:nvPr/>
        </p:nvSpPr>
        <p:spPr>
          <a:xfrm>
            <a:off x="7592878" y="331076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96%</a:t>
            </a:r>
          </a:p>
        </p:txBody>
      </p:sp>
      <p:sp>
        <p:nvSpPr>
          <p:cNvPr id="98" name="TextBox 97">
            <a:extLst>
              <a:ext uri="{FF2B5EF4-FFF2-40B4-BE49-F238E27FC236}">
                <a16:creationId xmlns:a16="http://schemas.microsoft.com/office/drawing/2014/main" id="{03436437-6955-4AAA-8050-DDF83211CE29}"/>
              </a:ext>
            </a:extLst>
          </p:cNvPr>
          <p:cNvSpPr txBox="1"/>
          <p:nvPr/>
        </p:nvSpPr>
        <p:spPr>
          <a:xfrm>
            <a:off x="7432140" y="278430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9" name="Rectangle: Rounded Corners 98">
            <a:extLst>
              <a:ext uri="{FF2B5EF4-FFF2-40B4-BE49-F238E27FC236}">
                <a16:creationId xmlns:a16="http://schemas.microsoft.com/office/drawing/2014/main" id="{5BF358E9-505B-4A44-B811-53C4B852B166}"/>
              </a:ext>
            </a:extLst>
          </p:cNvPr>
          <p:cNvSpPr/>
          <p:nvPr/>
        </p:nvSpPr>
        <p:spPr>
          <a:xfrm>
            <a:off x="7518391"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70E560CE-2AE2-49EF-8819-C49ADBC43212}"/>
              </a:ext>
            </a:extLst>
          </p:cNvPr>
          <p:cNvSpPr txBox="1"/>
          <p:nvPr/>
        </p:nvSpPr>
        <p:spPr>
          <a:xfrm>
            <a:off x="7592878"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98%</a:t>
            </a:r>
          </a:p>
        </p:txBody>
      </p:sp>
      <p:sp>
        <p:nvSpPr>
          <p:cNvPr id="101" name="TextBox 100">
            <a:extLst>
              <a:ext uri="{FF2B5EF4-FFF2-40B4-BE49-F238E27FC236}">
                <a16:creationId xmlns:a16="http://schemas.microsoft.com/office/drawing/2014/main" id="{CCAFADA9-CC8F-4643-BC88-3DBA6FFE4432}"/>
              </a:ext>
            </a:extLst>
          </p:cNvPr>
          <p:cNvSpPr txBox="1"/>
          <p:nvPr/>
        </p:nvSpPr>
        <p:spPr>
          <a:xfrm>
            <a:off x="7432140" y="428397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2" name="Rectangle: Rounded Corners 101">
            <a:extLst>
              <a:ext uri="{FF2B5EF4-FFF2-40B4-BE49-F238E27FC236}">
                <a16:creationId xmlns:a16="http://schemas.microsoft.com/office/drawing/2014/main" id="{B4AF9609-1C3D-4616-9685-0A8F9698F472}"/>
              </a:ext>
            </a:extLst>
          </p:cNvPr>
          <p:cNvSpPr/>
          <p:nvPr/>
        </p:nvSpPr>
        <p:spPr>
          <a:xfrm>
            <a:off x="9477648"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753F5CE0-7413-4DB4-B74E-EE04A34A1690}"/>
              </a:ext>
            </a:extLst>
          </p:cNvPr>
          <p:cNvSpPr txBox="1"/>
          <p:nvPr/>
        </p:nvSpPr>
        <p:spPr>
          <a:xfrm>
            <a:off x="9431370" y="428397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4" name="TextBox 103">
            <a:extLst>
              <a:ext uri="{FF2B5EF4-FFF2-40B4-BE49-F238E27FC236}">
                <a16:creationId xmlns:a16="http://schemas.microsoft.com/office/drawing/2014/main" id="{D6E99266-76F1-44BF-BF4F-B60034E15E2F}"/>
              </a:ext>
            </a:extLst>
          </p:cNvPr>
          <p:cNvSpPr txBox="1"/>
          <p:nvPr/>
        </p:nvSpPr>
        <p:spPr>
          <a:xfrm>
            <a:off x="9552135"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95%</a:t>
            </a:r>
          </a:p>
        </p:txBody>
      </p:sp>
      <p:sp>
        <p:nvSpPr>
          <p:cNvPr id="105" name="Rectangle: Rounded Corners 104">
            <a:extLst>
              <a:ext uri="{FF2B5EF4-FFF2-40B4-BE49-F238E27FC236}">
                <a16:creationId xmlns:a16="http://schemas.microsoft.com/office/drawing/2014/main" id="{DBEDA710-4755-4489-A571-F8E2B7FBF982}"/>
              </a:ext>
            </a:extLst>
          </p:cNvPr>
          <p:cNvSpPr/>
          <p:nvPr/>
        </p:nvSpPr>
        <p:spPr>
          <a:xfrm>
            <a:off x="9477648"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E3D96DE7-A873-49C9-BA2F-3A2E5AA96779}"/>
              </a:ext>
            </a:extLst>
          </p:cNvPr>
          <p:cNvSpPr txBox="1"/>
          <p:nvPr/>
        </p:nvSpPr>
        <p:spPr>
          <a:xfrm>
            <a:off x="9460574" y="331076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95%</a:t>
            </a:r>
          </a:p>
        </p:txBody>
      </p:sp>
      <p:sp>
        <p:nvSpPr>
          <p:cNvPr id="107" name="TextBox 106">
            <a:extLst>
              <a:ext uri="{FF2B5EF4-FFF2-40B4-BE49-F238E27FC236}">
                <a16:creationId xmlns:a16="http://schemas.microsoft.com/office/drawing/2014/main" id="{8D0E6EA2-3699-4AF2-A24E-21695094B9C2}"/>
              </a:ext>
            </a:extLst>
          </p:cNvPr>
          <p:cNvSpPr txBox="1"/>
          <p:nvPr/>
        </p:nvSpPr>
        <p:spPr>
          <a:xfrm>
            <a:off x="9431370" y="278430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3280FFB4-55F2-4434-92E1-C08A058EE1DA}"/>
              </a:ext>
            </a:extLst>
          </p:cNvPr>
          <p:cNvSpPr txBox="1"/>
          <p:nvPr/>
        </p:nvSpPr>
        <p:spPr>
          <a:xfrm>
            <a:off x="115397" y="3441635"/>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‘Corded’</a:t>
            </a:r>
          </a:p>
        </p:txBody>
      </p:sp>
      <p:sp>
        <p:nvSpPr>
          <p:cNvPr id="48" name="TextBox 47">
            <a:extLst>
              <a:ext uri="{FF2B5EF4-FFF2-40B4-BE49-F238E27FC236}">
                <a16:creationId xmlns:a16="http://schemas.microsoft.com/office/drawing/2014/main" id="{6D086F58-41AA-4394-866A-C3A6551C4642}"/>
              </a:ext>
            </a:extLst>
          </p:cNvPr>
          <p:cNvSpPr txBox="1"/>
          <p:nvPr/>
        </p:nvSpPr>
        <p:spPr>
          <a:xfrm>
            <a:off x="124970" y="4878980"/>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8" name="Rectangle 37">
            <a:extLst>
              <a:ext uri="{FF2B5EF4-FFF2-40B4-BE49-F238E27FC236}">
                <a16:creationId xmlns:a16="http://schemas.microsoft.com/office/drawing/2014/main" id="{3E9B99B7-1FAD-4382-A69D-8B30080A2886}"/>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01083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E89FA9A-153C-4872-ADEA-37B21C9EAF4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8" y="193155"/>
            <a:ext cx="1181592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Usage of free / ad-based streaming services is seeing double-digit growth while paid subscription services are reaching a saturation point among ‘corded’ groups</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04078" y="6232429"/>
            <a:ext cx="117309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and July 2021, P18+.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Free Streaming services (e.g., Pluto TV, YouTube, Tubi, etc.). Subscription services may include ads or limited ad load tiers.</a:t>
            </a:r>
          </a:p>
        </p:txBody>
      </p:sp>
      <p:sp>
        <p:nvSpPr>
          <p:cNvPr id="42" name="TextBox 41">
            <a:extLst>
              <a:ext uri="{FF2B5EF4-FFF2-40B4-BE49-F238E27FC236}">
                <a16:creationId xmlns:a16="http://schemas.microsoft.com/office/drawing/2014/main" id="{17C66776-2DF9-492A-8712-CA7D891BB363}"/>
              </a:ext>
            </a:extLst>
          </p:cNvPr>
          <p:cNvSpPr txBox="1"/>
          <p:nvPr/>
        </p:nvSpPr>
        <p:spPr>
          <a:xfrm>
            <a:off x="1087822" y="1786440"/>
            <a:ext cx="100163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with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 to free / ad-based vs. subscription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July ‘18 vs. July ‘21</a:t>
            </a:r>
          </a:p>
        </p:txBody>
      </p:sp>
      <p:graphicFrame>
        <p:nvGraphicFramePr>
          <p:cNvPr id="138" name="Chart 137">
            <a:extLst>
              <a:ext uri="{FF2B5EF4-FFF2-40B4-BE49-F238E27FC236}">
                <a16:creationId xmlns:a16="http://schemas.microsoft.com/office/drawing/2014/main" id="{C4A3BEE7-8742-4F1E-AB0E-229A66481B54}"/>
              </a:ext>
            </a:extLst>
          </p:cNvPr>
          <p:cNvGraphicFramePr/>
          <p:nvPr>
            <p:extLst>
              <p:ext uri="{D42A27DB-BD31-4B8C-83A1-F6EECF244321}">
                <p14:modId xmlns:p14="http://schemas.microsoft.com/office/powerpoint/2010/main" val="540797506"/>
              </p:ext>
            </p:extLst>
          </p:nvPr>
        </p:nvGraphicFramePr>
        <p:xfrm>
          <a:off x="6727756" y="2847411"/>
          <a:ext cx="5046848" cy="2974498"/>
        </p:xfrm>
        <a:graphic>
          <a:graphicData uri="http://schemas.openxmlformats.org/drawingml/2006/chart">
            <c:chart xmlns:c="http://schemas.openxmlformats.org/drawingml/2006/chart" xmlns:r="http://schemas.openxmlformats.org/officeDocument/2006/relationships" r:id="rId3"/>
          </a:graphicData>
        </a:graphic>
      </p:graphicFrame>
      <p:cxnSp>
        <p:nvCxnSpPr>
          <p:cNvPr id="123" name="Straight Connector 122">
            <a:extLst>
              <a:ext uri="{FF2B5EF4-FFF2-40B4-BE49-F238E27FC236}">
                <a16:creationId xmlns:a16="http://schemas.microsoft.com/office/drawing/2014/main" id="{D486831E-4ABE-469D-9689-DC11D8CDA296}"/>
              </a:ext>
            </a:extLst>
          </p:cNvPr>
          <p:cNvCxnSpPr>
            <a:cxnSpLocks/>
          </p:cNvCxnSpPr>
          <p:nvPr/>
        </p:nvCxnSpPr>
        <p:spPr>
          <a:xfrm>
            <a:off x="6096001" y="2487140"/>
            <a:ext cx="0" cy="3044553"/>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3" name="Chart 132">
            <a:extLst>
              <a:ext uri="{FF2B5EF4-FFF2-40B4-BE49-F238E27FC236}">
                <a16:creationId xmlns:a16="http://schemas.microsoft.com/office/drawing/2014/main" id="{80565345-74FD-449D-8FF3-40398277585C}"/>
              </a:ext>
            </a:extLst>
          </p:cNvPr>
          <p:cNvGraphicFramePr/>
          <p:nvPr>
            <p:extLst>
              <p:ext uri="{D42A27DB-BD31-4B8C-83A1-F6EECF244321}">
                <p14:modId xmlns:p14="http://schemas.microsoft.com/office/powerpoint/2010/main" val="4243458789"/>
              </p:ext>
            </p:extLst>
          </p:nvPr>
        </p:nvGraphicFramePr>
        <p:xfrm>
          <a:off x="417397" y="2847411"/>
          <a:ext cx="5046848" cy="2974498"/>
        </p:xfrm>
        <a:graphic>
          <a:graphicData uri="http://schemas.openxmlformats.org/drawingml/2006/chart">
            <c:chart xmlns:c="http://schemas.openxmlformats.org/drawingml/2006/chart" xmlns:r="http://schemas.openxmlformats.org/officeDocument/2006/relationships" r:id="rId4"/>
          </a:graphicData>
        </a:graphic>
      </p:graphicFrame>
      <p:sp>
        <p:nvSpPr>
          <p:cNvPr id="131" name="Rectangle: Rounded Corners 130">
            <a:extLst>
              <a:ext uri="{FF2B5EF4-FFF2-40B4-BE49-F238E27FC236}">
                <a16:creationId xmlns:a16="http://schemas.microsoft.com/office/drawing/2014/main" id="{574B5638-2D25-4E9D-93E8-8769FE8B3D47}"/>
              </a:ext>
            </a:extLst>
          </p:cNvPr>
          <p:cNvSpPr/>
          <p:nvPr/>
        </p:nvSpPr>
        <p:spPr>
          <a:xfrm>
            <a:off x="2256277" y="4112205"/>
            <a:ext cx="633951"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2" name="Rectangle: Rounded Corners 131">
            <a:extLst>
              <a:ext uri="{FF2B5EF4-FFF2-40B4-BE49-F238E27FC236}">
                <a16:creationId xmlns:a16="http://schemas.microsoft.com/office/drawing/2014/main" id="{457C61F7-0C96-498B-ABD0-CC2D1F2FC7E2}"/>
              </a:ext>
            </a:extLst>
          </p:cNvPr>
          <p:cNvSpPr/>
          <p:nvPr/>
        </p:nvSpPr>
        <p:spPr>
          <a:xfrm>
            <a:off x="4583019" y="2597342"/>
            <a:ext cx="643378"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4" name="TextBox 133">
            <a:extLst>
              <a:ext uri="{FF2B5EF4-FFF2-40B4-BE49-F238E27FC236}">
                <a16:creationId xmlns:a16="http://schemas.microsoft.com/office/drawing/2014/main" id="{62D22EB8-8F9F-4919-8D11-6E20D527C35A}"/>
              </a:ext>
            </a:extLst>
          </p:cNvPr>
          <p:cNvSpPr txBox="1"/>
          <p:nvPr/>
        </p:nvSpPr>
        <p:spPr>
          <a:xfrm>
            <a:off x="2189368" y="2445377"/>
            <a:ext cx="15029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39" name="TextBox 138">
            <a:extLst>
              <a:ext uri="{FF2B5EF4-FFF2-40B4-BE49-F238E27FC236}">
                <a16:creationId xmlns:a16="http://schemas.microsoft.com/office/drawing/2014/main" id="{21E6FC43-C072-4F56-B16A-BB7EA5FECA45}"/>
              </a:ext>
            </a:extLst>
          </p:cNvPr>
          <p:cNvSpPr txBox="1"/>
          <p:nvPr/>
        </p:nvSpPr>
        <p:spPr>
          <a:xfrm>
            <a:off x="8359625" y="2445377"/>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43" name="Chart 142">
            <a:extLst>
              <a:ext uri="{FF2B5EF4-FFF2-40B4-BE49-F238E27FC236}">
                <a16:creationId xmlns:a16="http://schemas.microsoft.com/office/drawing/2014/main" id="{8F597469-0111-45C1-BC7F-3E51CFCE393C}"/>
              </a:ext>
            </a:extLst>
          </p:cNvPr>
          <p:cNvGraphicFramePr/>
          <p:nvPr>
            <p:extLst>
              <p:ext uri="{D42A27DB-BD31-4B8C-83A1-F6EECF244321}">
                <p14:modId xmlns:p14="http://schemas.microsoft.com/office/powerpoint/2010/main" val="4137770505"/>
              </p:ext>
            </p:extLst>
          </p:nvPr>
        </p:nvGraphicFramePr>
        <p:xfrm>
          <a:off x="4841062" y="5797918"/>
          <a:ext cx="2509873" cy="393346"/>
        </p:xfrm>
        <a:graphic>
          <a:graphicData uri="http://schemas.openxmlformats.org/drawingml/2006/chart">
            <c:chart xmlns:c="http://schemas.openxmlformats.org/drawingml/2006/chart" xmlns:r="http://schemas.openxmlformats.org/officeDocument/2006/relationships" r:id="rId5"/>
          </a:graphicData>
        </a:graphic>
      </p:graphicFrame>
      <p:sp>
        <p:nvSpPr>
          <p:cNvPr id="144" name="Rectangle: Rounded Corners 143">
            <a:extLst>
              <a:ext uri="{FF2B5EF4-FFF2-40B4-BE49-F238E27FC236}">
                <a16:creationId xmlns:a16="http://schemas.microsoft.com/office/drawing/2014/main" id="{38417917-009B-4EB0-8925-A50FD1EBD881}"/>
              </a:ext>
            </a:extLst>
          </p:cNvPr>
          <p:cNvSpPr/>
          <p:nvPr/>
        </p:nvSpPr>
        <p:spPr>
          <a:xfrm>
            <a:off x="8649276" y="3994418"/>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5" name="Rectangle: Rounded Corners 144">
            <a:extLst>
              <a:ext uri="{FF2B5EF4-FFF2-40B4-BE49-F238E27FC236}">
                <a16:creationId xmlns:a16="http://schemas.microsoft.com/office/drawing/2014/main" id="{A1EBA08D-7D8A-492D-9422-54FB8EFAAA42}"/>
              </a:ext>
            </a:extLst>
          </p:cNvPr>
          <p:cNvSpPr/>
          <p:nvPr/>
        </p:nvSpPr>
        <p:spPr>
          <a:xfrm>
            <a:off x="11015318" y="2597342"/>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13DF9D4E-8933-49AB-8521-B189D018D80F}"/>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37739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E89FA9A-153C-4872-ADEA-37B21C9EAF41}"/>
              </a:ext>
            </a:extLst>
          </p:cNvPr>
          <p:cNvSpPr/>
          <p:nvPr/>
        </p:nvSpPr>
        <p:spPr>
          <a:xfrm>
            <a:off x="-21518" y="168501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7AAC7D5D-EC0F-4248-B050-6F8DB6955AB6}"/>
              </a:ext>
            </a:extLst>
          </p:cNvPr>
          <p:cNvSpPr txBox="1"/>
          <p:nvPr/>
        </p:nvSpPr>
        <p:spPr>
          <a:xfrm>
            <a:off x="2038156" y="2447885"/>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27" name="Chart 126">
            <a:extLst>
              <a:ext uri="{FF2B5EF4-FFF2-40B4-BE49-F238E27FC236}">
                <a16:creationId xmlns:a16="http://schemas.microsoft.com/office/drawing/2014/main" id="{C6E03FB9-08AE-498A-9E7B-4EF4D0C22A1B}"/>
              </a:ext>
            </a:extLst>
          </p:cNvPr>
          <p:cNvGraphicFramePr/>
          <p:nvPr>
            <p:extLst>
              <p:ext uri="{D42A27DB-BD31-4B8C-83A1-F6EECF244321}">
                <p14:modId xmlns:p14="http://schemas.microsoft.com/office/powerpoint/2010/main" val="2692143121"/>
              </p:ext>
            </p:extLst>
          </p:nvPr>
        </p:nvGraphicFramePr>
        <p:xfrm>
          <a:off x="6809193" y="2843040"/>
          <a:ext cx="5046848" cy="2974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1" name="Chart 120">
            <a:extLst>
              <a:ext uri="{FF2B5EF4-FFF2-40B4-BE49-F238E27FC236}">
                <a16:creationId xmlns:a16="http://schemas.microsoft.com/office/drawing/2014/main" id="{318B54B1-A8AF-4303-A122-16EDA419945A}"/>
              </a:ext>
            </a:extLst>
          </p:cNvPr>
          <p:cNvGraphicFramePr/>
          <p:nvPr>
            <p:extLst>
              <p:ext uri="{D42A27DB-BD31-4B8C-83A1-F6EECF244321}">
                <p14:modId xmlns:p14="http://schemas.microsoft.com/office/powerpoint/2010/main" val="951581420"/>
              </p:ext>
            </p:extLst>
          </p:nvPr>
        </p:nvGraphicFramePr>
        <p:xfrm>
          <a:off x="335959" y="2843040"/>
          <a:ext cx="5046848" cy="297449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7" y="239453"/>
            <a:ext cx="1188130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An even </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higher percentage of ‘cord cutters’ and ‘cord nevers’ are turning to free / ad-based streaming services, signaling a burgeoning incremental reach opportunity among these elusive audiences</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04078" y="6232429"/>
            <a:ext cx="117309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and July 2021, P18+.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Free Streaming services (e.g., Pluto TV, YouTube, Tubi, etc.). Subscription services may include ads or limited ad load tiers.</a:t>
            </a:r>
          </a:p>
        </p:txBody>
      </p:sp>
      <p:sp>
        <p:nvSpPr>
          <p:cNvPr id="128" name="TextBox 127">
            <a:extLst>
              <a:ext uri="{FF2B5EF4-FFF2-40B4-BE49-F238E27FC236}">
                <a16:creationId xmlns:a16="http://schemas.microsoft.com/office/drawing/2014/main" id="{F714773B-85D9-4B8D-A90C-0453D40F2B91}"/>
              </a:ext>
            </a:extLst>
          </p:cNvPr>
          <p:cNvSpPr txBox="1"/>
          <p:nvPr/>
        </p:nvSpPr>
        <p:spPr>
          <a:xfrm>
            <a:off x="8441062" y="2447885"/>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6" name="Rectangle: Rounded Corners 145">
            <a:extLst>
              <a:ext uri="{FF2B5EF4-FFF2-40B4-BE49-F238E27FC236}">
                <a16:creationId xmlns:a16="http://schemas.microsoft.com/office/drawing/2014/main" id="{2D11EBE6-6344-4A1E-B612-FD31B457D511}"/>
              </a:ext>
            </a:extLst>
          </p:cNvPr>
          <p:cNvSpPr/>
          <p:nvPr/>
        </p:nvSpPr>
        <p:spPr>
          <a:xfrm>
            <a:off x="2277215" y="3843061"/>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7" name="Rectangle: Rounded Corners 146">
            <a:extLst>
              <a:ext uri="{FF2B5EF4-FFF2-40B4-BE49-F238E27FC236}">
                <a16:creationId xmlns:a16="http://schemas.microsoft.com/office/drawing/2014/main" id="{73B0B037-7CCE-4499-9B7F-8709DECB9DFD}"/>
              </a:ext>
            </a:extLst>
          </p:cNvPr>
          <p:cNvSpPr/>
          <p:nvPr/>
        </p:nvSpPr>
        <p:spPr>
          <a:xfrm>
            <a:off x="4730311" y="2604542"/>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flat</a:t>
            </a:r>
            <a:endPar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8" name="Rectangle: Rounded Corners 147">
            <a:extLst>
              <a:ext uri="{FF2B5EF4-FFF2-40B4-BE49-F238E27FC236}">
                <a16:creationId xmlns:a16="http://schemas.microsoft.com/office/drawing/2014/main" id="{E61C8752-3A4B-466C-806B-3E990F0CA443}"/>
              </a:ext>
            </a:extLst>
          </p:cNvPr>
          <p:cNvSpPr/>
          <p:nvPr/>
        </p:nvSpPr>
        <p:spPr>
          <a:xfrm>
            <a:off x="8828512" y="3907250"/>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9" name="Rectangle: Rounded Corners 148">
            <a:extLst>
              <a:ext uri="{FF2B5EF4-FFF2-40B4-BE49-F238E27FC236}">
                <a16:creationId xmlns:a16="http://schemas.microsoft.com/office/drawing/2014/main" id="{F191C177-00A6-4F62-8C42-0E1D6EC05F0A}"/>
              </a:ext>
            </a:extLst>
          </p:cNvPr>
          <p:cNvSpPr/>
          <p:nvPr/>
        </p:nvSpPr>
        <p:spPr>
          <a:xfrm>
            <a:off x="11056036" y="2743221"/>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13DF9D4E-8933-49AB-8521-B189D018D80F}"/>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TextBox 33">
            <a:extLst>
              <a:ext uri="{FF2B5EF4-FFF2-40B4-BE49-F238E27FC236}">
                <a16:creationId xmlns:a16="http://schemas.microsoft.com/office/drawing/2014/main" id="{82157854-B18B-4F00-A474-A2F6969EDF82}"/>
              </a:ext>
            </a:extLst>
          </p:cNvPr>
          <p:cNvSpPr txBox="1"/>
          <p:nvPr/>
        </p:nvSpPr>
        <p:spPr>
          <a:xfrm>
            <a:off x="1087822" y="1786440"/>
            <a:ext cx="100163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with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 to free / ad-based vs. subscription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July ‘18 vs. July ‘21</a:t>
            </a:r>
          </a:p>
        </p:txBody>
      </p:sp>
      <p:cxnSp>
        <p:nvCxnSpPr>
          <p:cNvPr id="36" name="Straight Connector 35">
            <a:extLst>
              <a:ext uri="{FF2B5EF4-FFF2-40B4-BE49-F238E27FC236}">
                <a16:creationId xmlns:a16="http://schemas.microsoft.com/office/drawing/2014/main" id="{1E7C607A-E79A-4849-91C3-AF371AE5C32B}"/>
              </a:ext>
            </a:extLst>
          </p:cNvPr>
          <p:cNvCxnSpPr>
            <a:cxnSpLocks/>
          </p:cNvCxnSpPr>
          <p:nvPr/>
        </p:nvCxnSpPr>
        <p:spPr>
          <a:xfrm>
            <a:off x="6096000" y="2487140"/>
            <a:ext cx="0" cy="3044553"/>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id="{5ACF045F-4F6D-4624-9EB9-365EEE893BFB}"/>
              </a:ext>
            </a:extLst>
          </p:cNvPr>
          <p:cNvGraphicFramePr/>
          <p:nvPr>
            <p:extLst>
              <p:ext uri="{D42A27DB-BD31-4B8C-83A1-F6EECF244321}">
                <p14:modId xmlns:p14="http://schemas.microsoft.com/office/powerpoint/2010/main" val="3836621761"/>
              </p:ext>
            </p:extLst>
          </p:nvPr>
        </p:nvGraphicFramePr>
        <p:xfrm>
          <a:off x="4841062" y="5797918"/>
          <a:ext cx="2509873" cy="3933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9710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5BB6F-8C0C-42A8-9F4B-8DD3E52176CB}">
  <ds:schemaRefs>
    <ds:schemaRef ds:uri="http://schemas.microsoft.com/sharepoint/v3/contenttype/forms"/>
  </ds:schemaRefs>
</ds:datastoreItem>
</file>

<file path=customXml/itemProps2.xml><?xml version="1.0" encoding="utf-8"?>
<ds:datastoreItem xmlns:ds="http://schemas.openxmlformats.org/officeDocument/2006/customXml" ds:itemID="{D6ABCE4E-BA3D-4B0D-AF71-A4EA0188486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E0B69E-8F99-44B8-9D1B-5B380D365B3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103</TotalTime>
  <Words>3401</Words>
  <Application>Microsoft Office PowerPoint</Application>
  <PresentationFormat>Widescreen</PresentationFormat>
  <Paragraphs>314</Paragraphs>
  <Slides>21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Helvetica</vt:lpstr>
      <vt:lpstr>Helvetica Light</vt:lpstr>
      <vt:lpstr>Open Sans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13</cp:revision>
  <dcterms:created xsi:type="dcterms:W3CDTF">2021-09-30T16:01:39Z</dcterms:created>
  <dcterms:modified xsi:type="dcterms:W3CDTF">2021-10-26T14:11:24Z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