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0"/>
  </p:notesMasterIdLst>
  <p:sldIdLst>
    <p:sldId id="2144328100" r:id="rId6"/>
    <p:sldId id="2144328208" r:id="rId7"/>
    <p:sldId id="303" r:id="rId8"/>
    <p:sldId id="2144328209" r:id="rId9"/>
    <p:sldId id="2144328189" r:id="rId10"/>
    <p:sldId id="2144328185" r:id="rId11"/>
    <p:sldId id="2144328186" r:id="rId12"/>
    <p:sldId id="2144328188" r:id="rId13"/>
    <p:sldId id="2144328207" r:id="rId14"/>
    <p:sldId id="2144328134" r:id="rId15"/>
    <p:sldId id="2144327905" r:id="rId16"/>
    <p:sldId id="2144328135" r:id="rId17"/>
    <p:sldId id="2144328136" r:id="rId18"/>
    <p:sldId id="2144328175" r:id="rId19"/>
    <p:sldId id="2144328000" r:id="rId20"/>
    <p:sldId id="2144328139" r:id="rId21"/>
    <p:sldId id="2144328077" r:id="rId22"/>
    <p:sldId id="2144328173" r:id="rId23"/>
    <p:sldId id="280" r:id="rId24"/>
    <p:sldId id="2144328210" r:id="rId25"/>
    <p:sldId id="2144327571" r:id="rId26"/>
    <p:sldId id="2144328205" r:id="rId27"/>
    <p:sldId id="2144328206" r:id="rId28"/>
    <p:sldId id="214432815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h Montner Dixon" initials="LMD" lastIdx="21" clrIdx="0">
    <p:extLst>
      <p:ext uri="{19B8F6BF-5375-455C-9EA6-DF929625EA0E}">
        <p15:presenceInfo xmlns:p15="http://schemas.microsoft.com/office/powerpoint/2012/main" userId="S::leahm@thevab.com::d5b2ae9e-9213-4442-b7df-4db8cbe51e5d" providerId="AD"/>
      </p:ext>
    </p:extLst>
  </p:cmAuthor>
  <p:cmAuthor id="2" name="Danielle Delauro" initials="DD" lastIdx="12" clrIdx="1">
    <p:extLst>
      <p:ext uri="{19B8F6BF-5375-455C-9EA6-DF929625EA0E}">
        <p15:presenceInfo xmlns:p15="http://schemas.microsoft.com/office/powerpoint/2012/main" userId="S::danielled@thevab.com::79c3a64d-209a-45df-902b-7cba6cccfd68" providerId="AD"/>
      </p:ext>
    </p:extLst>
  </p:cmAuthor>
  <p:cmAuthor id="3" name="Marianne Vita" initials="MV" lastIdx="14" clrIdx="2">
    <p:extLst>
      <p:ext uri="{19B8F6BF-5375-455C-9EA6-DF929625EA0E}">
        <p15:presenceInfo xmlns:p15="http://schemas.microsoft.com/office/powerpoint/2012/main" userId="S::mariannev@thevab.com::35b1102d-d340-4a85-a709-12ee727aa4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1A62"/>
    <a:srgbClr val="00BFF2"/>
    <a:srgbClr val="ED3C8D"/>
    <a:srgbClr val="4EBE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Montner Dixon" userId="d5b2ae9e-9213-4442-b7df-4db8cbe51e5d" providerId="ADAL" clId="{EEC2310C-1F0E-4CE2-9E2C-EE358903CD82}"/>
    <pc:docChg chg="modSld">
      <pc:chgData name="Leah Montner Dixon" userId="d5b2ae9e-9213-4442-b7df-4db8cbe51e5d" providerId="ADAL" clId="{EEC2310C-1F0E-4CE2-9E2C-EE358903CD82}" dt="2021-10-26T14:11:14.552" v="2" actId="20577"/>
      <pc:docMkLst>
        <pc:docMk/>
      </pc:docMkLst>
      <pc:sldChg chg="modSp mod">
        <pc:chgData name="Leah Montner Dixon" userId="d5b2ae9e-9213-4442-b7df-4db8cbe51e5d" providerId="ADAL" clId="{EEC2310C-1F0E-4CE2-9E2C-EE358903CD82}" dt="2021-10-26T14:11:14.552" v="2" actId="20577"/>
        <pc:sldMkLst>
          <pc:docMk/>
          <pc:sldMk cId="3364227381" sldId="2144328000"/>
        </pc:sldMkLst>
        <pc:spChg chg="mod">
          <ac:chgData name="Leah Montner Dixon" userId="d5b2ae9e-9213-4442-b7df-4db8cbe51e5d" providerId="ADAL" clId="{EEC2310C-1F0E-4CE2-9E2C-EE358903CD82}" dt="2021-10-26T14:11:14.552" v="2" actId="20577"/>
          <ac:spMkLst>
            <pc:docMk/>
            <pc:sldMk cId="3364227381" sldId="2144328000"/>
            <ac:spMk id="38" creationId="{4B40BE7B-08F5-4308-9D7D-418C6745FF7D}"/>
          </ac:spMkLst>
        </pc:spChg>
      </pc:sldChg>
    </pc:docChg>
  </pc:docChgLst>
  <pc:docChgLst>
    <pc:chgData name="Leah Montner Dixon" userId="d5b2ae9e-9213-4442-b7df-4db8cbe51e5d" providerId="ADAL" clId="{40AAD5F9-6862-4BB9-ADA1-8F6F0BB4C9B1}"/>
    <pc:docChg chg="modSld">
      <pc:chgData name="Leah Montner Dixon" userId="d5b2ae9e-9213-4442-b7df-4db8cbe51e5d" providerId="ADAL" clId="{40AAD5F9-6862-4BB9-ADA1-8F6F0BB4C9B1}" dt="2021-10-05T16:56:20.190" v="4" actId="20577"/>
      <pc:docMkLst>
        <pc:docMk/>
      </pc:docMkLst>
      <pc:sldChg chg="modSp mod">
        <pc:chgData name="Leah Montner Dixon" userId="d5b2ae9e-9213-4442-b7df-4db8cbe51e5d" providerId="ADAL" clId="{40AAD5F9-6862-4BB9-ADA1-8F6F0BB4C9B1}" dt="2021-10-05T16:56:20.190" v="4" actId="20577"/>
        <pc:sldMkLst>
          <pc:docMk/>
          <pc:sldMk cId="2469683786" sldId="275"/>
        </pc:sldMkLst>
        <pc:spChg chg="mod">
          <ac:chgData name="Leah Montner Dixon" userId="d5b2ae9e-9213-4442-b7df-4db8cbe51e5d" providerId="ADAL" clId="{40AAD5F9-6862-4BB9-ADA1-8F6F0BB4C9B1}" dt="2021-10-05T16:56:20.190" v="4" actId="20577"/>
          <ac:spMkLst>
            <pc:docMk/>
            <pc:sldMk cId="2469683786" sldId="275"/>
            <ac:spMk id="35" creationId="{21F7D474-29F2-455F-B999-B3701395D204}"/>
          </ac:spMkLst>
        </pc:spChg>
      </pc:sldChg>
    </pc:docChg>
  </pc:docChgLst>
  <pc:docChgLst>
    <pc:chgData name="Leah Montner Dixon" userId="d5b2ae9e-9213-4442-b7df-4db8cbe51e5d" providerId="ADAL" clId="{922C7A84-301F-4344-8776-144F88D6FA8D}"/>
    <pc:docChg chg="custSel delSld modSld">
      <pc:chgData name="Leah Montner Dixon" userId="d5b2ae9e-9213-4442-b7df-4db8cbe51e5d" providerId="ADAL" clId="{922C7A84-301F-4344-8776-144F88D6FA8D}" dt="2021-10-19T15:48:36.952" v="47" actId="47"/>
      <pc:docMkLst>
        <pc:docMk/>
      </pc:docMkLst>
      <pc:sldChg chg="addSp delSp modSp del mod">
        <pc:chgData name="Leah Montner Dixon" userId="d5b2ae9e-9213-4442-b7df-4db8cbe51e5d" providerId="ADAL" clId="{922C7A84-301F-4344-8776-144F88D6FA8D}" dt="2021-10-19T15:48:36.952" v="47" actId="47"/>
        <pc:sldMkLst>
          <pc:docMk/>
          <pc:sldMk cId="2469683786" sldId="275"/>
        </pc:sldMkLst>
        <pc:spChg chg="del">
          <ac:chgData name="Leah Montner Dixon" userId="d5b2ae9e-9213-4442-b7df-4db8cbe51e5d" providerId="ADAL" clId="{922C7A84-301F-4344-8776-144F88D6FA8D}" dt="2021-10-18T21:13:54.731" v="22" actId="478"/>
          <ac:spMkLst>
            <pc:docMk/>
            <pc:sldMk cId="2469683786" sldId="275"/>
            <ac:spMk id="9" creationId="{5B175238-FEC0-49F7-AFA1-5C69AA411735}"/>
          </ac:spMkLst>
        </pc:spChg>
        <pc:spChg chg="mod">
          <ac:chgData name="Leah Montner Dixon" userId="d5b2ae9e-9213-4442-b7df-4db8cbe51e5d" providerId="ADAL" clId="{922C7A84-301F-4344-8776-144F88D6FA8D}" dt="2021-10-18T21:14:38.212" v="46"/>
          <ac:spMkLst>
            <pc:docMk/>
            <pc:sldMk cId="2469683786" sldId="275"/>
            <ac:spMk id="35" creationId="{21F7D474-29F2-455F-B999-B3701395D204}"/>
          </ac:spMkLst>
        </pc:spChg>
        <pc:picChg chg="add mod ord">
          <ac:chgData name="Leah Montner Dixon" userId="d5b2ae9e-9213-4442-b7df-4db8cbe51e5d" providerId="ADAL" clId="{922C7A84-301F-4344-8776-144F88D6FA8D}" dt="2021-10-18T21:14:33.900" v="45"/>
          <ac:picMkLst>
            <pc:docMk/>
            <pc:sldMk cId="2469683786" sldId="275"/>
            <ac:picMk id="3" creationId="{FC0DDBBE-4CA8-4214-B220-2C81BF6AB528}"/>
          </ac:picMkLst>
        </pc:picChg>
        <pc:picChg chg="del mod">
          <ac:chgData name="Leah Montner Dixon" userId="d5b2ae9e-9213-4442-b7df-4db8cbe51e5d" providerId="ADAL" clId="{922C7A84-301F-4344-8776-144F88D6FA8D}" dt="2021-10-18T21:14:18.680" v="44" actId="478"/>
          <ac:picMkLst>
            <pc:docMk/>
            <pc:sldMk cId="2469683786" sldId="275"/>
            <ac:picMk id="5" creationId="{14315487-C5F6-4376-AEC1-839D6B3EE3B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July '18</c:v>
                </c:pt>
              </c:strCache>
            </c:strRef>
          </c:tx>
          <c:spPr>
            <a:solidFill>
              <a:srgbClr val="AFEEFF"/>
            </a:solidFill>
            <a:ln>
              <a:noFill/>
            </a:ln>
            <a:effectLst/>
          </c:spPr>
          <c:invertIfNegative val="0"/>
          <c:dPt>
            <c:idx val="0"/>
            <c:invertIfNegative val="0"/>
            <c:bubble3D val="0"/>
            <c:spPr>
              <a:solidFill>
                <a:srgbClr val="AFEEFF"/>
              </a:solidFill>
              <a:ln>
                <a:noFill/>
              </a:ln>
              <a:effectLst/>
            </c:spPr>
            <c:extLst>
              <c:ext xmlns:c16="http://schemas.microsoft.com/office/drawing/2014/chart" uri="{C3380CC4-5D6E-409C-BE32-E72D297353CC}">
                <c16:uniqueId val="{00000001-0F83-4A39-87DE-5A5B751A59E3}"/>
              </c:ext>
            </c:extLst>
          </c:dPt>
          <c:dPt>
            <c:idx val="1"/>
            <c:invertIfNegative val="0"/>
            <c:bubble3D val="0"/>
            <c:spPr>
              <a:solidFill>
                <a:srgbClr val="AFEEFF"/>
              </a:solidFill>
              <a:ln>
                <a:noFill/>
              </a:ln>
              <a:effectLst/>
            </c:spPr>
            <c:extLst>
              <c:ext xmlns:c16="http://schemas.microsoft.com/office/drawing/2014/chart" uri="{C3380CC4-5D6E-409C-BE32-E72D297353CC}">
                <c16:uniqueId val="{00000003-0F83-4A39-87DE-5A5B751A59E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Free / 
Ad-Based</c:v>
                </c:pt>
                <c:pt idx="1">
                  <c:v>Subscription</c:v>
                </c:pt>
              </c:strCache>
            </c:strRef>
          </c:cat>
          <c:val>
            <c:numRef>
              <c:f>Sheet1!$B$2:$B$3</c:f>
              <c:numCache>
                <c:formatCode>0%</c:formatCode>
                <c:ptCount val="2"/>
                <c:pt idx="0">
                  <c:v>0.26119999999999999</c:v>
                </c:pt>
                <c:pt idx="1">
                  <c:v>0.78410000000000002</c:v>
                </c:pt>
              </c:numCache>
            </c:numRef>
          </c:val>
          <c:extLst>
            <c:ext xmlns:c16="http://schemas.microsoft.com/office/drawing/2014/chart" uri="{C3380CC4-5D6E-409C-BE32-E72D297353CC}">
              <c16:uniqueId val="{00000004-0F83-4A39-87DE-5A5B751A59E3}"/>
            </c:ext>
          </c:extLst>
        </c:ser>
        <c:ser>
          <c:idx val="1"/>
          <c:order val="1"/>
          <c:tx>
            <c:strRef>
              <c:f>Sheet1!$C$1</c:f>
              <c:strCache>
                <c:ptCount val="1"/>
                <c:pt idx="0">
                  <c:v>July '21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Free / 
Ad-Based</c:v>
                </c:pt>
                <c:pt idx="1">
                  <c:v>Subscription</c:v>
                </c:pt>
              </c:strCache>
            </c:strRef>
          </c:cat>
          <c:val>
            <c:numRef>
              <c:f>Sheet1!$C$2:$C$3</c:f>
              <c:numCache>
                <c:formatCode>0%</c:formatCode>
                <c:ptCount val="2"/>
                <c:pt idx="0">
                  <c:v>0.31440000000000001</c:v>
                </c:pt>
                <c:pt idx="1">
                  <c:v>0.76719999999999999</c:v>
                </c:pt>
              </c:numCache>
            </c:numRef>
          </c:val>
          <c:extLst>
            <c:ext xmlns:c16="http://schemas.microsoft.com/office/drawing/2014/chart" uri="{C3380CC4-5D6E-409C-BE32-E72D297353CC}">
              <c16:uniqueId val="{00000005-0F83-4A39-87DE-5A5B751A59E3}"/>
            </c:ext>
          </c:extLst>
        </c:ser>
        <c:dLbls>
          <c:showLegendKey val="0"/>
          <c:showVal val="0"/>
          <c:showCatName val="0"/>
          <c:showSerName val="0"/>
          <c:showPercent val="0"/>
          <c:showBubbleSize val="0"/>
        </c:dLbls>
        <c:gapWidth val="157"/>
        <c:overlap val="-27"/>
        <c:axId val="33092960"/>
        <c:axId val="33094624"/>
      </c:barChart>
      <c:catAx>
        <c:axId val="3309296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00" b="0" i="0" u="none" strike="noStrike" kern="1200" baseline="0">
                <a:solidFill>
                  <a:srgbClr val="1B1464"/>
                </a:solidFill>
                <a:latin typeface="Helvetica" panose="020B0403020202020204" pitchFamily="34" charset="0"/>
                <a:ea typeface="+mn-ea"/>
                <a:cs typeface="+mn-cs"/>
              </a:defRPr>
            </a:pPr>
            <a:endParaRPr lang="en-US"/>
          </a:p>
        </c:txPr>
        <c:crossAx val="33094624"/>
        <c:crosses val="autoZero"/>
        <c:auto val="1"/>
        <c:lblAlgn val="ctr"/>
        <c:lblOffset val="100"/>
        <c:noMultiLvlLbl val="0"/>
      </c:catAx>
      <c:valAx>
        <c:axId val="33094624"/>
        <c:scaling>
          <c:orientation val="minMax"/>
        </c:scaling>
        <c:delete val="1"/>
        <c:axPos val="l"/>
        <c:numFmt formatCode="0%" sourceLinked="1"/>
        <c:majorTickMark val="none"/>
        <c:minorTickMark val="none"/>
        <c:tickLblPos val="nextTo"/>
        <c:crossAx val="33092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03847591837472"/>
          <c:y val="0.12157006603081436"/>
          <c:w val="0.55271799425568102"/>
          <c:h val="0.82907691513988946"/>
        </c:manualLayout>
      </c:layout>
      <c:pieChart>
        <c:varyColors val="1"/>
        <c:ser>
          <c:idx val="0"/>
          <c:order val="0"/>
          <c:tx>
            <c:strRef>
              <c:f>Sheet1!$B$1</c:f>
              <c:strCache>
                <c:ptCount val="1"/>
                <c:pt idx="0">
                  <c:v>Definition of TV</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FE8C-46EE-9AC4-8CD5CEFBAEA3}"/>
              </c:ext>
            </c:extLst>
          </c:dPt>
          <c:dPt>
            <c:idx val="1"/>
            <c:bubble3D val="0"/>
            <c:spPr>
              <a:solidFill>
                <a:srgbClr val="ED3C8D"/>
              </a:solidFill>
              <a:ln w="19050">
                <a:solidFill>
                  <a:schemeClr val="lt1"/>
                </a:solidFill>
              </a:ln>
              <a:effectLst/>
            </c:spPr>
            <c:extLst>
              <c:ext xmlns:c16="http://schemas.microsoft.com/office/drawing/2014/chart" uri="{C3380CC4-5D6E-409C-BE32-E72D297353CC}">
                <c16:uniqueId val="{00000003-FE8C-46EE-9AC4-8CD5CEFBAEA3}"/>
              </c:ext>
            </c:extLst>
          </c:dPt>
          <c:cat>
            <c:strRef>
              <c:f>Sheet1!$A$2:$A$3</c:f>
              <c:strCache>
                <c:ptCount val="2"/>
                <c:pt idx="0">
                  <c:v>Cord Cutters</c:v>
                </c:pt>
                <c:pt idx="1">
                  <c:v>Cord Nevers</c:v>
                </c:pt>
              </c:strCache>
            </c:strRef>
          </c:cat>
          <c:val>
            <c:numRef>
              <c:f>Sheet1!$B$2:$B$3</c:f>
              <c:numCache>
                <c:formatCode>General</c:formatCode>
                <c:ptCount val="2"/>
              </c:numCache>
            </c:numRef>
          </c:val>
          <c:extLst>
            <c:ext xmlns:c16="http://schemas.microsoft.com/office/drawing/2014/chart" uri="{C3380CC4-5D6E-409C-BE32-E72D297353CC}">
              <c16:uniqueId val="{00000004-FE8C-46EE-9AC4-8CD5CEFBAEA3}"/>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Entry>
      <c:layout>
        <c:manualLayout>
          <c:xMode val="edge"/>
          <c:yMode val="edge"/>
          <c:x val="1.0967885626085463E-2"/>
          <c:y val="0.22600967087500573"/>
          <c:w val="0.98132361126273182"/>
          <c:h val="0.59661722758080682"/>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rgbClr val="1F1A62"/>
          </a:solidFill>
          <a:latin typeface="Helvetica" panose="020B0403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03847591837472"/>
          <c:y val="0.12157006603081436"/>
          <c:w val="0.55271799425568102"/>
          <c:h val="0.82907691513988946"/>
        </c:manualLayout>
      </c:layout>
      <c:pieChart>
        <c:varyColors val="1"/>
        <c:ser>
          <c:idx val="0"/>
          <c:order val="0"/>
          <c:tx>
            <c:strRef>
              <c:f>Sheet1!$B$1</c:f>
              <c:strCache>
                <c:ptCount val="1"/>
                <c:pt idx="0">
                  <c:v>Cord Groups</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FF6F-4CC9-905E-57994C69C5C2}"/>
              </c:ext>
            </c:extLst>
          </c:dPt>
          <c:dPt>
            <c:idx val="1"/>
            <c:bubble3D val="0"/>
            <c:spPr>
              <a:solidFill>
                <a:srgbClr val="00BFF2"/>
              </a:solidFill>
              <a:ln w="19050">
                <a:solidFill>
                  <a:schemeClr val="lt1"/>
                </a:solidFill>
              </a:ln>
              <a:effectLst/>
            </c:spPr>
            <c:extLst>
              <c:ext xmlns:c16="http://schemas.microsoft.com/office/drawing/2014/chart" uri="{C3380CC4-5D6E-409C-BE32-E72D297353CC}">
                <c16:uniqueId val="{00000003-FF6F-4CC9-905E-57994C69C5C2}"/>
              </c:ext>
            </c:extLst>
          </c:dPt>
          <c:dPt>
            <c:idx val="2"/>
            <c:bubble3D val="0"/>
            <c:explosion val="1"/>
            <c:spPr>
              <a:solidFill>
                <a:srgbClr val="ED3C8D"/>
              </a:solidFill>
              <a:ln w="19050">
                <a:solidFill>
                  <a:schemeClr val="lt1"/>
                </a:solidFill>
              </a:ln>
              <a:effectLst/>
            </c:spPr>
            <c:extLst>
              <c:ext xmlns:c16="http://schemas.microsoft.com/office/drawing/2014/chart" uri="{C3380CC4-5D6E-409C-BE32-E72D297353CC}">
                <c16:uniqueId val="{00000005-FF6F-4CC9-905E-57994C69C5C2}"/>
              </c:ext>
            </c:extLst>
          </c:dPt>
          <c:dPt>
            <c:idx val="3"/>
            <c:bubble3D val="0"/>
            <c:spPr>
              <a:solidFill>
                <a:srgbClr val="4EBEA4"/>
              </a:solidFill>
              <a:ln w="19050">
                <a:solidFill>
                  <a:schemeClr val="lt1"/>
                </a:solidFill>
              </a:ln>
              <a:effectLst/>
            </c:spPr>
            <c:extLst>
              <c:ext xmlns:c16="http://schemas.microsoft.com/office/drawing/2014/chart" uri="{C3380CC4-5D6E-409C-BE32-E72D297353CC}">
                <c16:uniqueId val="{00000007-FF6F-4CC9-905E-57994C69C5C2}"/>
              </c:ext>
            </c:extLst>
          </c:dPt>
          <c:cat>
            <c:strRef>
              <c:f>Sheet1!$A$2:$A$5</c:f>
              <c:strCache>
                <c:ptCount val="4"/>
                <c:pt idx="0">
                  <c:v>Cord Loyalists</c:v>
                </c:pt>
                <c:pt idx="1">
                  <c:v>Cord Shavers</c:v>
                </c:pt>
                <c:pt idx="2">
                  <c:v>Cord Cutters</c:v>
                </c:pt>
                <c:pt idx="3">
                  <c:v>Cord Nevers</c:v>
                </c:pt>
              </c:strCache>
            </c:strRef>
          </c:cat>
          <c:val>
            <c:numRef>
              <c:f>Sheet1!$B$2:$B$5</c:f>
              <c:numCache>
                <c:formatCode>General</c:formatCode>
                <c:ptCount val="4"/>
              </c:numCache>
            </c:numRef>
          </c:val>
          <c:extLst>
            <c:ext xmlns:c16="http://schemas.microsoft.com/office/drawing/2014/chart" uri="{C3380CC4-5D6E-409C-BE32-E72D297353CC}">
              <c16:uniqueId val="{00000008-FF6F-4CC9-905E-57994C69C5C2}"/>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Entry>
      <c:layout>
        <c:manualLayout>
          <c:xMode val="edge"/>
          <c:yMode val="edge"/>
          <c:x val="0.35344340145759962"/>
          <c:y val="9.0719470880071831E-2"/>
          <c:w val="0.29196785480573362"/>
          <c:h val="0.8149567029892909"/>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400">
          <a:solidFill>
            <a:srgbClr val="1F1A62"/>
          </a:solidFill>
          <a:latin typeface="Helvetica" panose="020B0403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03847591837472"/>
          <c:y val="0.12157006603081436"/>
          <c:w val="0.55271799425568102"/>
          <c:h val="0.82907691513988946"/>
        </c:manualLayout>
      </c:layout>
      <c:pieChart>
        <c:varyColors val="1"/>
        <c:ser>
          <c:idx val="0"/>
          <c:order val="0"/>
          <c:tx>
            <c:strRef>
              <c:f>Sheet1!$B$1</c:f>
              <c:strCache>
                <c:ptCount val="1"/>
                <c:pt idx="0">
                  <c:v>Cord Groups</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B706-4840-A291-21947195B5DA}"/>
              </c:ext>
            </c:extLst>
          </c:dPt>
          <c:dPt>
            <c:idx val="1"/>
            <c:bubble3D val="0"/>
            <c:spPr>
              <a:solidFill>
                <a:srgbClr val="00BFF2"/>
              </a:solidFill>
              <a:ln w="19050">
                <a:solidFill>
                  <a:schemeClr val="lt1"/>
                </a:solidFill>
              </a:ln>
              <a:effectLst/>
            </c:spPr>
            <c:extLst>
              <c:ext xmlns:c16="http://schemas.microsoft.com/office/drawing/2014/chart" uri="{C3380CC4-5D6E-409C-BE32-E72D297353CC}">
                <c16:uniqueId val="{00000003-B706-4840-A291-21947195B5DA}"/>
              </c:ext>
            </c:extLst>
          </c:dPt>
          <c:dPt>
            <c:idx val="2"/>
            <c:bubble3D val="0"/>
            <c:explosion val="1"/>
            <c:spPr>
              <a:solidFill>
                <a:srgbClr val="ED3C8D"/>
              </a:solidFill>
              <a:ln w="19050">
                <a:solidFill>
                  <a:schemeClr val="lt1"/>
                </a:solidFill>
              </a:ln>
              <a:effectLst/>
            </c:spPr>
            <c:extLst>
              <c:ext xmlns:c16="http://schemas.microsoft.com/office/drawing/2014/chart" uri="{C3380CC4-5D6E-409C-BE32-E72D297353CC}">
                <c16:uniqueId val="{00000005-B706-4840-A291-21947195B5DA}"/>
              </c:ext>
            </c:extLst>
          </c:dPt>
          <c:dPt>
            <c:idx val="3"/>
            <c:bubble3D val="0"/>
            <c:spPr>
              <a:solidFill>
                <a:srgbClr val="4EBEA4"/>
              </a:solidFill>
              <a:ln w="19050">
                <a:solidFill>
                  <a:schemeClr val="lt1"/>
                </a:solidFill>
              </a:ln>
              <a:effectLst/>
            </c:spPr>
            <c:extLst>
              <c:ext xmlns:c16="http://schemas.microsoft.com/office/drawing/2014/chart" uri="{C3380CC4-5D6E-409C-BE32-E72D297353CC}">
                <c16:uniqueId val="{00000007-B706-4840-A291-21947195B5DA}"/>
              </c:ext>
            </c:extLst>
          </c:dPt>
          <c:cat>
            <c:strRef>
              <c:f>Sheet1!$A$2:$A$5</c:f>
              <c:strCache>
                <c:ptCount val="4"/>
                <c:pt idx="0">
                  <c:v>Cord Loyalists</c:v>
                </c:pt>
                <c:pt idx="1">
                  <c:v>Cord Shavers</c:v>
                </c:pt>
                <c:pt idx="2">
                  <c:v>Cord Cutters</c:v>
                </c:pt>
                <c:pt idx="3">
                  <c:v>Cord Nevers</c:v>
                </c:pt>
              </c:strCache>
            </c:strRef>
          </c:cat>
          <c:val>
            <c:numRef>
              <c:f>Sheet1!$B$2:$B$5</c:f>
              <c:numCache>
                <c:formatCode>General</c:formatCode>
                <c:ptCount val="4"/>
              </c:numCache>
            </c:numRef>
          </c:val>
          <c:extLst>
            <c:ext xmlns:c16="http://schemas.microsoft.com/office/drawing/2014/chart" uri="{C3380CC4-5D6E-409C-BE32-E72D297353CC}">
              <c16:uniqueId val="{0000000C-B706-4840-A291-21947195B5DA}"/>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Entry>
      <c:layout>
        <c:manualLayout>
          <c:xMode val="edge"/>
          <c:yMode val="edge"/>
          <c:x val="0.38207479070341738"/>
          <c:y val="7.2387347659334314E-2"/>
          <c:w val="0.29196785480573362"/>
          <c:h val="0.8149567029892909"/>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400">
          <a:solidFill>
            <a:srgbClr val="1F1A62"/>
          </a:solidFill>
          <a:latin typeface="Helvetica" panose="020B0403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7.7499216599783344E-2"/>
          <c:w val="0.96562499999999996"/>
          <c:h val="0.82506400094566301"/>
        </c:manualLayout>
      </c:layout>
      <c:barChart>
        <c:barDir val="col"/>
        <c:grouping val="clustered"/>
        <c:varyColors val="0"/>
        <c:ser>
          <c:idx val="0"/>
          <c:order val="0"/>
          <c:tx>
            <c:strRef>
              <c:f>Sheet1!$B$1</c:f>
              <c:strCache>
                <c:ptCount val="1"/>
                <c:pt idx="0">
                  <c:v>U.S. AVOD Ad Revenue</c:v>
                </c:pt>
              </c:strCache>
            </c:strRef>
          </c:tx>
          <c:spPr>
            <a:solidFill>
              <a:srgbClr val="1F1A62"/>
            </a:solidFill>
            <a:ln>
              <a:noFill/>
            </a:ln>
            <a:effectLst/>
          </c:spPr>
          <c:invertIfNegative val="0"/>
          <c:dPt>
            <c:idx val="1"/>
            <c:invertIfNegative val="0"/>
            <c:bubble3D val="0"/>
            <c:spPr>
              <a:solidFill>
                <a:srgbClr val="00C0F3"/>
              </a:solidFill>
              <a:ln>
                <a:noFill/>
              </a:ln>
              <a:effectLst/>
            </c:spPr>
            <c:extLst>
              <c:ext xmlns:c16="http://schemas.microsoft.com/office/drawing/2014/chart" uri="{C3380CC4-5D6E-409C-BE32-E72D297353CC}">
                <c16:uniqueId val="{00000004-9109-4BA1-9F05-B2724AD86B05}"/>
              </c:ext>
            </c:extLst>
          </c:dPt>
          <c:dPt>
            <c:idx val="2"/>
            <c:invertIfNegative val="0"/>
            <c:bubble3D val="0"/>
            <c:spPr>
              <a:solidFill>
                <a:srgbClr val="ED3C8D"/>
              </a:solidFill>
              <a:ln>
                <a:noFill/>
              </a:ln>
              <a:effectLst/>
            </c:spPr>
            <c:extLst>
              <c:ext xmlns:c16="http://schemas.microsoft.com/office/drawing/2014/chart" uri="{C3380CC4-5D6E-409C-BE32-E72D297353CC}">
                <c16:uniqueId val="{00000000-23A3-4C00-882A-602AF07CE00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2021</c:v>
                </c:pt>
                <c:pt idx="2">
                  <c:v>2026</c:v>
                </c:pt>
              </c:numCache>
            </c:numRef>
          </c:cat>
          <c:val>
            <c:numRef>
              <c:f>Sheet1!$B$2:$B$4</c:f>
              <c:numCache>
                <c:formatCode>"$"#,##0_);[Red]\("$"#,##0\)</c:formatCode>
                <c:ptCount val="3"/>
                <c:pt idx="0">
                  <c:v>10139</c:v>
                </c:pt>
                <c:pt idx="1">
                  <c:v>13004</c:v>
                </c:pt>
                <c:pt idx="2">
                  <c:v>31444</c:v>
                </c:pt>
              </c:numCache>
            </c:numRef>
          </c:val>
          <c:extLst>
            <c:ext xmlns:c16="http://schemas.microsoft.com/office/drawing/2014/chart" uri="{C3380CC4-5D6E-409C-BE32-E72D297353CC}">
              <c16:uniqueId val="{00000000-9109-4BA1-9F05-B2724AD86B05}"/>
            </c:ext>
          </c:extLst>
        </c:ser>
        <c:dLbls>
          <c:showLegendKey val="0"/>
          <c:showVal val="0"/>
          <c:showCatName val="0"/>
          <c:showSerName val="0"/>
          <c:showPercent val="0"/>
          <c:showBubbleSize val="0"/>
        </c:dLbls>
        <c:gapWidth val="219"/>
        <c:overlap val="-27"/>
        <c:axId val="1558953952"/>
        <c:axId val="1558953536"/>
      </c:barChart>
      <c:catAx>
        <c:axId val="155895395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6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1558953536"/>
        <c:crosses val="autoZero"/>
        <c:auto val="1"/>
        <c:lblAlgn val="ctr"/>
        <c:lblOffset val="100"/>
        <c:noMultiLvlLbl val="0"/>
      </c:catAx>
      <c:valAx>
        <c:axId val="1558953536"/>
        <c:scaling>
          <c:orientation val="minMax"/>
          <c:max val="32000"/>
          <c:min val="0"/>
        </c:scaling>
        <c:delete val="1"/>
        <c:axPos val="l"/>
        <c:numFmt formatCode="&quot;$&quot;#,##0_);[Red]\(&quot;$&quot;#,##0\)" sourceLinked="1"/>
        <c:majorTickMark val="out"/>
        <c:minorTickMark val="none"/>
        <c:tickLblPos val="nextTo"/>
        <c:crossAx val="155895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45002367280049E-2"/>
          <c:y val="0.18855994611500845"/>
          <c:w val="0.49296551245927239"/>
          <c:h val="0.64170620823292679"/>
        </c:manualLayout>
      </c:layout>
      <c:pieChart>
        <c:varyColors val="1"/>
        <c:ser>
          <c:idx val="0"/>
          <c:order val="0"/>
          <c:tx>
            <c:strRef>
              <c:f>Sheet1!$B$1</c:f>
              <c:strCache>
                <c:ptCount val="1"/>
                <c:pt idx="0">
                  <c:v>'Cord' Groups</c:v>
                </c:pt>
              </c:strCache>
            </c:strRef>
          </c:tx>
          <c:dPt>
            <c:idx val="0"/>
            <c:bubble3D val="0"/>
            <c:spPr>
              <a:solidFill>
                <a:srgbClr val="1B1464"/>
              </a:solidFill>
              <a:ln w="19050">
                <a:solidFill>
                  <a:schemeClr val="lt1"/>
                </a:solidFill>
              </a:ln>
              <a:effectLst/>
            </c:spPr>
            <c:extLst>
              <c:ext xmlns:c16="http://schemas.microsoft.com/office/drawing/2014/chart" uri="{C3380CC4-5D6E-409C-BE32-E72D297353CC}">
                <c16:uniqueId val="{00000001-038C-4C4C-A352-B282F141DF47}"/>
              </c:ext>
            </c:extLst>
          </c:dPt>
          <c:dPt>
            <c:idx val="1"/>
            <c:bubble3D val="0"/>
            <c:spPr>
              <a:solidFill>
                <a:srgbClr val="00C0F3"/>
              </a:solidFill>
              <a:ln w="19050">
                <a:solidFill>
                  <a:schemeClr val="lt1"/>
                </a:solidFill>
              </a:ln>
              <a:effectLst/>
            </c:spPr>
            <c:extLst>
              <c:ext xmlns:c16="http://schemas.microsoft.com/office/drawing/2014/chart" uri="{C3380CC4-5D6E-409C-BE32-E72D297353CC}">
                <c16:uniqueId val="{00000002-038C-4C4C-A352-B282F141DF47}"/>
              </c:ext>
            </c:extLst>
          </c:dPt>
          <c:dPt>
            <c:idx val="2"/>
            <c:bubble3D val="0"/>
            <c:spPr>
              <a:solidFill>
                <a:srgbClr val="ED3C8D"/>
              </a:solidFill>
              <a:ln w="19050">
                <a:solidFill>
                  <a:schemeClr val="lt1"/>
                </a:solidFill>
              </a:ln>
              <a:effectLst/>
            </c:spPr>
            <c:extLst>
              <c:ext xmlns:c16="http://schemas.microsoft.com/office/drawing/2014/chart" uri="{C3380CC4-5D6E-409C-BE32-E72D297353CC}">
                <c16:uniqueId val="{00000003-038C-4C4C-A352-B282F141DF47}"/>
              </c:ext>
            </c:extLst>
          </c:dPt>
          <c:dPt>
            <c:idx val="3"/>
            <c:bubble3D val="0"/>
            <c:spPr>
              <a:solidFill>
                <a:srgbClr val="66C5AD"/>
              </a:solidFill>
              <a:ln w="19050">
                <a:solidFill>
                  <a:schemeClr val="lt1"/>
                </a:solidFill>
              </a:ln>
              <a:effectLst/>
            </c:spPr>
            <c:extLst>
              <c:ext xmlns:c16="http://schemas.microsoft.com/office/drawing/2014/chart" uri="{C3380CC4-5D6E-409C-BE32-E72D297353CC}">
                <c16:uniqueId val="{00000005-038C-4C4C-A352-B282F141DF47}"/>
              </c:ext>
            </c:extLst>
          </c:dPt>
          <c:dPt>
            <c:idx val="4"/>
            <c:bubble3D val="0"/>
            <c:spPr>
              <a:solidFill>
                <a:srgbClr val="FFE600"/>
              </a:solidFill>
              <a:ln w="28575">
                <a:solidFill>
                  <a:schemeClr val="bg1"/>
                </a:solidFill>
              </a:ln>
              <a:effectLst/>
            </c:spPr>
            <c:extLst>
              <c:ext xmlns:c16="http://schemas.microsoft.com/office/drawing/2014/chart" uri="{C3380CC4-5D6E-409C-BE32-E72D297353CC}">
                <c16:uniqueId val="{00000004-038C-4C4C-A352-B282F141DF47}"/>
              </c:ext>
            </c:extLst>
          </c:dPt>
          <c:dPt>
            <c:idx val="5"/>
            <c:bubble3D val="0"/>
            <c:spPr>
              <a:solidFill>
                <a:srgbClr val="7ED2F6"/>
              </a:solidFill>
              <a:ln w="19050">
                <a:solidFill>
                  <a:schemeClr val="lt1"/>
                </a:solidFill>
              </a:ln>
              <a:effectLst/>
            </c:spPr>
            <c:extLst>
              <c:ext xmlns:c16="http://schemas.microsoft.com/office/drawing/2014/chart" uri="{C3380CC4-5D6E-409C-BE32-E72D297353CC}">
                <c16:uniqueId val="{00000000-E4DE-47D6-A54E-9C524ED64D18}"/>
              </c:ext>
            </c:extLst>
          </c:dPt>
          <c:dPt>
            <c:idx val="6"/>
            <c:bubble3D val="0"/>
            <c:spPr>
              <a:solidFill>
                <a:srgbClr val="D0D8E0"/>
              </a:solidFill>
              <a:ln w="19050">
                <a:solidFill>
                  <a:schemeClr val="lt1"/>
                </a:solidFill>
              </a:ln>
              <a:effectLst/>
            </c:spPr>
            <c:extLst>
              <c:ext xmlns:c16="http://schemas.microsoft.com/office/drawing/2014/chart" uri="{C3380CC4-5D6E-409C-BE32-E72D297353CC}">
                <c16:uniqueId val="{00000001-E4DE-47D6-A54E-9C524ED64D18}"/>
              </c:ext>
            </c:extLst>
          </c:dPt>
          <c:dPt>
            <c:idx val="7"/>
            <c:bubble3D val="0"/>
            <c:spPr>
              <a:solidFill>
                <a:srgbClr val="6D6DE2"/>
              </a:solidFill>
              <a:ln w="19050">
                <a:solidFill>
                  <a:schemeClr val="lt1"/>
                </a:solidFill>
              </a:ln>
              <a:effectLst/>
            </c:spPr>
            <c:extLst>
              <c:ext xmlns:c16="http://schemas.microsoft.com/office/drawing/2014/chart" uri="{C3380CC4-5D6E-409C-BE32-E72D297353CC}">
                <c16:uniqueId val="{00000002-E4DE-47D6-A54E-9C524ED64D18}"/>
              </c:ext>
            </c:extLst>
          </c:dPt>
          <c:dPt>
            <c:idx val="8"/>
            <c:bubble3D val="0"/>
            <c:spPr>
              <a:solidFill>
                <a:srgbClr val="EDCB3A"/>
              </a:solidFill>
              <a:ln w="19050">
                <a:solidFill>
                  <a:schemeClr val="lt1"/>
                </a:solidFill>
              </a:ln>
              <a:effectLst/>
            </c:spPr>
            <c:extLst>
              <c:ext xmlns:c16="http://schemas.microsoft.com/office/drawing/2014/chart" uri="{C3380CC4-5D6E-409C-BE32-E72D297353CC}">
                <c16:uniqueId val="{00000003-E4DE-47D6-A54E-9C524ED64D18}"/>
              </c:ext>
            </c:extLst>
          </c:dPt>
          <c:dPt>
            <c:idx val="9"/>
            <c:bubble3D val="0"/>
            <c:spPr>
              <a:solidFill>
                <a:srgbClr val="67CE82"/>
              </a:solidFill>
              <a:ln w="19050">
                <a:solidFill>
                  <a:schemeClr val="lt1"/>
                </a:solidFill>
              </a:ln>
              <a:effectLst/>
            </c:spPr>
            <c:extLst>
              <c:ext xmlns:c16="http://schemas.microsoft.com/office/drawing/2014/chart" uri="{C3380CC4-5D6E-409C-BE32-E72D297353CC}">
                <c16:uniqueId val="{00000004-E4DE-47D6-A54E-9C524ED64D18}"/>
              </c:ext>
            </c:extLst>
          </c:dPt>
          <c:dLbls>
            <c:dLbl>
              <c:idx val="0"/>
              <c:layout>
                <c:manualLayout>
                  <c:x val="-8.9437382540526449E-3"/>
                  <c:y val="1.5669340318224905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5206665853452551E-2"/>
                      <c:h val="4.9800461061873233E-2"/>
                    </c:manualLayout>
                  </c15:layout>
                </c:ext>
                <c:ext xmlns:c16="http://schemas.microsoft.com/office/drawing/2014/chart" uri="{C3380CC4-5D6E-409C-BE32-E72D297353CC}">
                  <c16:uniqueId val="{00000001-038C-4C4C-A352-B282F141DF47}"/>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038C-4C4C-A352-B282F141DF47}"/>
                </c:ext>
              </c:extLst>
            </c:dLbl>
            <c:dLbl>
              <c:idx val="4"/>
              <c:layout>
                <c:manualLayout>
                  <c:x val="9.4550612001926909E-2"/>
                  <c:y val="5.5520967124632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8C-4C4C-A352-B282F141DF47}"/>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4DE-47D6-A54E-9C524ED64D18}"/>
                </c:ext>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4DE-47D6-A54E-9C524ED64D18}"/>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4DE-47D6-A54E-9C524ED64D1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Cord Increasers </c:v>
                </c:pt>
                <c:pt idx="1">
                  <c:v>Cord Increaser Intenders </c:v>
                </c:pt>
                <c:pt idx="2">
                  <c:v>Cord Loyalists </c:v>
                </c:pt>
                <c:pt idx="3">
                  <c:v>Cord Returners </c:v>
                </c:pt>
                <c:pt idx="4">
                  <c:v>Cord Cutting Regretters </c:v>
                </c:pt>
                <c:pt idx="5">
                  <c:v>Cord Shaver Intenders </c:v>
                </c:pt>
                <c:pt idx="6">
                  <c:v>Cord Shavers </c:v>
                </c:pt>
                <c:pt idx="7">
                  <c:v>Cord Cutter Intenders </c:v>
                </c:pt>
                <c:pt idx="8">
                  <c:v>Cord Cutters </c:v>
                </c:pt>
                <c:pt idx="9">
                  <c:v>Cord Nevers</c:v>
                </c:pt>
              </c:strCache>
            </c:strRef>
          </c:cat>
          <c:val>
            <c:numRef>
              <c:f>Sheet1!$B$2:$B$11</c:f>
              <c:numCache>
                <c:formatCode>0.0%</c:formatCode>
                <c:ptCount val="10"/>
                <c:pt idx="0">
                  <c:v>1.7299999999999999E-2</c:v>
                </c:pt>
                <c:pt idx="1">
                  <c:v>3.3999999999999998E-3</c:v>
                </c:pt>
                <c:pt idx="2">
                  <c:v>0.3926</c:v>
                </c:pt>
                <c:pt idx="3">
                  <c:v>8.8000000000000005E-3</c:v>
                </c:pt>
                <c:pt idx="4">
                  <c:v>1.7299999999999999E-2</c:v>
                </c:pt>
                <c:pt idx="5">
                  <c:v>3.5400000000000001E-2</c:v>
                </c:pt>
                <c:pt idx="6">
                  <c:v>4.8800000000000003E-2</c:v>
                </c:pt>
                <c:pt idx="7">
                  <c:v>2.6800000000000001E-2</c:v>
                </c:pt>
                <c:pt idx="8">
                  <c:v>0.26119999999999999</c:v>
                </c:pt>
                <c:pt idx="9">
                  <c:v>0.1774</c:v>
                </c:pt>
              </c:numCache>
            </c:numRef>
          </c:val>
          <c:extLst>
            <c:ext xmlns:c16="http://schemas.microsoft.com/office/drawing/2014/chart" uri="{C3380CC4-5D6E-409C-BE32-E72D297353CC}">
              <c16:uniqueId val="{00000000-038C-4C4C-A352-B282F141DF47}"/>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018898639859648"/>
          <c:y val="0.22726966657306422"/>
          <c:w val="0.31769232102702899"/>
          <c:h val="0.60105906272885945"/>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July '18</c:v>
                </c:pt>
              </c:strCache>
            </c:strRef>
          </c:tx>
          <c:spPr>
            <a:solidFill>
              <a:srgbClr val="A9A2EC"/>
            </a:solidFill>
            <a:ln>
              <a:noFill/>
            </a:ln>
            <a:effectLst/>
          </c:spPr>
          <c:invertIfNegative val="0"/>
          <c:dPt>
            <c:idx val="0"/>
            <c:invertIfNegative val="0"/>
            <c:bubble3D val="0"/>
            <c:spPr>
              <a:solidFill>
                <a:srgbClr val="A9A2EC"/>
              </a:solidFill>
              <a:ln>
                <a:noFill/>
              </a:ln>
              <a:effectLst/>
            </c:spPr>
            <c:extLst>
              <c:ext xmlns:c16="http://schemas.microsoft.com/office/drawing/2014/chart" uri="{C3380CC4-5D6E-409C-BE32-E72D297353CC}">
                <c16:uniqueId val="{00000001-7E10-421A-B922-782C1EE03098}"/>
              </c:ext>
            </c:extLst>
          </c:dPt>
          <c:dPt>
            <c:idx val="1"/>
            <c:invertIfNegative val="0"/>
            <c:bubble3D val="0"/>
            <c:spPr>
              <a:solidFill>
                <a:srgbClr val="A9A2EC"/>
              </a:solidFill>
              <a:ln>
                <a:noFill/>
              </a:ln>
              <a:effectLst/>
            </c:spPr>
            <c:extLst>
              <c:ext xmlns:c16="http://schemas.microsoft.com/office/drawing/2014/chart" uri="{C3380CC4-5D6E-409C-BE32-E72D297353CC}">
                <c16:uniqueId val="{00000003-7E10-421A-B922-782C1EE0309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Free / 
Ad-Based</c:v>
                </c:pt>
                <c:pt idx="1">
                  <c:v>Subscription</c:v>
                </c:pt>
              </c:strCache>
            </c:strRef>
          </c:cat>
          <c:val>
            <c:numRef>
              <c:f>Sheet1!$B$2:$B$3</c:f>
              <c:numCache>
                <c:formatCode>0%</c:formatCode>
                <c:ptCount val="2"/>
                <c:pt idx="0">
                  <c:v>0.20130000000000001</c:v>
                </c:pt>
                <c:pt idx="1">
                  <c:v>0.74270000000000003</c:v>
                </c:pt>
              </c:numCache>
            </c:numRef>
          </c:val>
          <c:extLst>
            <c:ext xmlns:c16="http://schemas.microsoft.com/office/drawing/2014/chart" uri="{C3380CC4-5D6E-409C-BE32-E72D297353CC}">
              <c16:uniqueId val="{00000004-7E10-421A-B922-782C1EE03098}"/>
            </c:ext>
          </c:extLst>
        </c:ser>
        <c:ser>
          <c:idx val="1"/>
          <c:order val="1"/>
          <c:tx>
            <c:strRef>
              <c:f>Sheet1!$C$1</c:f>
              <c:strCache>
                <c:ptCount val="1"/>
                <c:pt idx="0">
                  <c:v>July '21</c:v>
                </c:pt>
              </c:strCache>
            </c:strRef>
          </c:tx>
          <c:spPr>
            <a:solidFill>
              <a:srgbClr val="1F1A62"/>
            </a:solidFill>
            <a:ln>
              <a:solidFill>
                <a:srgbClr val="1F1A62"/>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Free / 
Ad-Based</c:v>
                </c:pt>
                <c:pt idx="1">
                  <c:v>Subscription</c:v>
                </c:pt>
              </c:strCache>
            </c:strRef>
          </c:cat>
          <c:val>
            <c:numRef>
              <c:f>Sheet1!$C$2:$C$3</c:f>
              <c:numCache>
                <c:formatCode>0%</c:formatCode>
                <c:ptCount val="2"/>
                <c:pt idx="0">
                  <c:v>0.21729999999999999</c:v>
                </c:pt>
                <c:pt idx="1">
                  <c:v>0.78939999999999999</c:v>
                </c:pt>
              </c:numCache>
            </c:numRef>
          </c:val>
          <c:extLst>
            <c:ext xmlns:c16="http://schemas.microsoft.com/office/drawing/2014/chart" uri="{C3380CC4-5D6E-409C-BE32-E72D297353CC}">
              <c16:uniqueId val="{00000005-7E10-421A-B922-782C1EE03098}"/>
            </c:ext>
          </c:extLst>
        </c:ser>
        <c:dLbls>
          <c:showLegendKey val="0"/>
          <c:showVal val="0"/>
          <c:showCatName val="0"/>
          <c:showSerName val="0"/>
          <c:showPercent val="0"/>
          <c:showBubbleSize val="0"/>
        </c:dLbls>
        <c:gapWidth val="157"/>
        <c:overlap val="-27"/>
        <c:axId val="33092960"/>
        <c:axId val="33094624"/>
      </c:barChart>
      <c:catAx>
        <c:axId val="3309296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00" b="0" i="0" u="none" strike="noStrike" kern="1200" baseline="0">
                <a:solidFill>
                  <a:srgbClr val="1B1464"/>
                </a:solidFill>
                <a:latin typeface="Helvetica" panose="020B0403020202020204" pitchFamily="34" charset="0"/>
                <a:ea typeface="+mn-ea"/>
                <a:cs typeface="+mn-cs"/>
              </a:defRPr>
            </a:pPr>
            <a:endParaRPr lang="en-US"/>
          </a:p>
        </c:txPr>
        <c:crossAx val="33094624"/>
        <c:crosses val="autoZero"/>
        <c:auto val="1"/>
        <c:lblAlgn val="ctr"/>
        <c:lblOffset val="100"/>
        <c:noMultiLvlLbl val="0"/>
      </c:catAx>
      <c:valAx>
        <c:axId val="33094624"/>
        <c:scaling>
          <c:orientation val="minMax"/>
        </c:scaling>
        <c:delete val="1"/>
        <c:axPos val="l"/>
        <c:numFmt formatCode="0%" sourceLinked="1"/>
        <c:majorTickMark val="none"/>
        <c:minorTickMark val="none"/>
        <c:tickLblPos val="nextTo"/>
        <c:crossAx val="33092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03847591837472"/>
          <c:y val="0.12157006603081436"/>
          <c:w val="0.55271799425568102"/>
          <c:h val="0.82907691513988946"/>
        </c:manualLayout>
      </c:layout>
      <c:pieChart>
        <c:varyColors val="1"/>
        <c:ser>
          <c:idx val="0"/>
          <c:order val="0"/>
          <c:tx>
            <c:strRef>
              <c:f>Sheet1!$B$1</c:f>
              <c:strCache>
                <c:ptCount val="1"/>
                <c:pt idx="0">
                  <c:v>Free vs. Subscription</c:v>
                </c:pt>
              </c:strCache>
            </c:strRef>
          </c:tx>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3DCF-446A-846F-05C386BDB79C}"/>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3DCF-446A-846F-05C386BDB79C}"/>
              </c:ext>
            </c:extLst>
          </c:dPt>
          <c:cat>
            <c:strRef>
              <c:f>Sheet1!$A$2:$A$3</c:f>
              <c:strCache>
                <c:ptCount val="2"/>
                <c:pt idx="0">
                  <c:v>July '18</c:v>
                </c:pt>
                <c:pt idx="1">
                  <c:v>July '21</c:v>
                </c:pt>
              </c:strCache>
            </c:strRef>
          </c:cat>
          <c:val>
            <c:numRef>
              <c:f>Sheet1!$B$2:$B$3</c:f>
              <c:numCache>
                <c:formatCode>General</c:formatCode>
                <c:ptCount val="2"/>
              </c:numCache>
            </c:numRef>
          </c:val>
          <c:extLst>
            <c:ext xmlns:c16="http://schemas.microsoft.com/office/drawing/2014/chart" uri="{C3380CC4-5D6E-409C-BE32-E72D297353CC}">
              <c16:uniqueId val="{00000004-3DCF-446A-846F-05C386BDB79C}"/>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Entry>
      <c:layout>
        <c:manualLayout>
          <c:xMode val="edge"/>
          <c:yMode val="edge"/>
          <c:x val="1.0967885626085463E-2"/>
          <c:y val="0.22600967087500573"/>
          <c:w val="0.98132361126273182"/>
          <c:h val="0.59661722758080682"/>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rgbClr val="1F1A62"/>
          </a:solidFill>
          <a:latin typeface="Helvetica" panose="020B0403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July '18</c:v>
                </c:pt>
              </c:strCache>
            </c:strRef>
          </c:tx>
          <c:spPr>
            <a:solidFill>
              <a:srgbClr val="C5E9E0"/>
            </a:solidFill>
            <a:ln>
              <a:noFill/>
            </a:ln>
            <a:effectLst/>
          </c:spPr>
          <c:invertIfNegative val="0"/>
          <c:dPt>
            <c:idx val="0"/>
            <c:invertIfNegative val="0"/>
            <c:bubble3D val="0"/>
            <c:spPr>
              <a:solidFill>
                <a:srgbClr val="C5E9E0"/>
              </a:solidFill>
              <a:ln>
                <a:noFill/>
              </a:ln>
              <a:effectLst/>
            </c:spPr>
            <c:extLst>
              <c:ext xmlns:c16="http://schemas.microsoft.com/office/drawing/2014/chart" uri="{C3380CC4-5D6E-409C-BE32-E72D297353CC}">
                <c16:uniqueId val="{00000001-A8C0-4392-80CF-49BC5C0F9202}"/>
              </c:ext>
            </c:extLst>
          </c:dPt>
          <c:dPt>
            <c:idx val="1"/>
            <c:invertIfNegative val="0"/>
            <c:bubble3D val="0"/>
            <c:spPr>
              <a:solidFill>
                <a:srgbClr val="C5E9E0"/>
              </a:solidFill>
              <a:ln>
                <a:noFill/>
              </a:ln>
              <a:effectLst/>
            </c:spPr>
            <c:extLst>
              <c:ext xmlns:c16="http://schemas.microsoft.com/office/drawing/2014/chart" uri="{C3380CC4-5D6E-409C-BE32-E72D297353CC}">
                <c16:uniqueId val="{00000003-A8C0-4392-80CF-49BC5C0F920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Free / 
Ad-Based</c:v>
                </c:pt>
                <c:pt idx="1">
                  <c:v>Subscription</c:v>
                </c:pt>
              </c:strCache>
            </c:strRef>
          </c:cat>
          <c:val>
            <c:numRef>
              <c:f>Sheet1!$B$2:$B$3</c:f>
              <c:numCache>
                <c:formatCode>0%</c:formatCode>
                <c:ptCount val="2"/>
                <c:pt idx="0">
                  <c:v>0.24529999999999999</c:v>
                </c:pt>
                <c:pt idx="1">
                  <c:v>0.76849999999999996</c:v>
                </c:pt>
              </c:numCache>
            </c:numRef>
          </c:val>
          <c:extLst>
            <c:ext xmlns:c16="http://schemas.microsoft.com/office/drawing/2014/chart" uri="{C3380CC4-5D6E-409C-BE32-E72D297353CC}">
              <c16:uniqueId val="{00000004-A8C0-4392-80CF-49BC5C0F9202}"/>
            </c:ext>
          </c:extLst>
        </c:ser>
        <c:ser>
          <c:idx val="1"/>
          <c:order val="1"/>
          <c:tx>
            <c:strRef>
              <c:f>Sheet1!$C$1</c:f>
              <c:strCache>
                <c:ptCount val="1"/>
                <c:pt idx="0">
                  <c:v>July '21</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Free / 
Ad-Based</c:v>
                </c:pt>
                <c:pt idx="1">
                  <c:v>Subscription</c:v>
                </c:pt>
              </c:strCache>
            </c:strRef>
          </c:cat>
          <c:val>
            <c:numRef>
              <c:f>Sheet1!$C$2:$C$3</c:f>
              <c:numCache>
                <c:formatCode>0%</c:formatCode>
                <c:ptCount val="2"/>
                <c:pt idx="0">
                  <c:v>0.36830000000000002</c:v>
                </c:pt>
                <c:pt idx="1">
                  <c:v>0.75190000000000001</c:v>
                </c:pt>
              </c:numCache>
            </c:numRef>
          </c:val>
          <c:extLst>
            <c:ext xmlns:c16="http://schemas.microsoft.com/office/drawing/2014/chart" uri="{C3380CC4-5D6E-409C-BE32-E72D297353CC}">
              <c16:uniqueId val="{00000005-A8C0-4392-80CF-49BC5C0F9202}"/>
            </c:ext>
          </c:extLst>
        </c:ser>
        <c:dLbls>
          <c:showLegendKey val="0"/>
          <c:showVal val="0"/>
          <c:showCatName val="0"/>
          <c:showSerName val="0"/>
          <c:showPercent val="0"/>
          <c:showBubbleSize val="0"/>
        </c:dLbls>
        <c:gapWidth val="157"/>
        <c:overlap val="-27"/>
        <c:axId val="33092960"/>
        <c:axId val="33094624"/>
      </c:barChart>
      <c:catAx>
        <c:axId val="3309296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00" b="0" i="0" u="none" strike="noStrike" kern="1200" baseline="0">
                <a:solidFill>
                  <a:srgbClr val="1B1464"/>
                </a:solidFill>
                <a:latin typeface="Helvetica" panose="020B0403020202020204" pitchFamily="34" charset="0"/>
                <a:ea typeface="+mn-ea"/>
                <a:cs typeface="+mn-cs"/>
              </a:defRPr>
            </a:pPr>
            <a:endParaRPr lang="en-US"/>
          </a:p>
        </c:txPr>
        <c:crossAx val="33094624"/>
        <c:crosses val="autoZero"/>
        <c:auto val="1"/>
        <c:lblAlgn val="ctr"/>
        <c:lblOffset val="100"/>
        <c:noMultiLvlLbl val="0"/>
      </c:catAx>
      <c:valAx>
        <c:axId val="33094624"/>
        <c:scaling>
          <c:orientation val="minMax"/>
        </c:scaling>
        <c:delete val="1"/>
        <c:axPos val="l"/>
        <c:numFmt formatCode="0%" sourceLinked="1"/>
        <c:majorTickMark val="none"/>
        <c:minorTickMark val="none"/>
        <c:tickLblPos val="nextTo"/>
        <c:crossAx val="33092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July '18</c:v>
                </c:pt>
              </c:strCache>
            </c:strRef>
          </c:tx>
          <c:spPr>
            <a:solidFill>
              <a:srgbClr val="FAC6DE"/>
            </a:solidFill>
            <a:ln>
              <a:noFill/>
            </a:ln>
            <a:effectLst/>
          </c:spPr>
          <c:invertIfNegative val="0"/>
          <c:dPt>
            <c:idx val="0"/>
            <c:invertIfNegative val="0"/>
            <c:bubble3D val="0"/>
            <c:spPr>
              <a:solidFill>
                <a:srgbClr val="FAC6DE"/>
              </a:solidFill>
              <a:ln>
                <a:noFill/>
              </a:ln>
              <a:effectLst/>
            </c:spPr>
            <c:extLst>
              <c:ext xmlns:c16="http://schemas.microsoft.com/office/drawing/2014/chart" uri="{C3380CC4-5D6E-409C-BE32-E72D297353CC}">
                <c16:uniqueId val="{00000001-B834-4F84-A2DA-ABA4906F1DA5}"/>
              </c:ext>
            </c:extLst>
          </c:dPt>
          <c:dPt>
            <c:idx val="1"/>
            <c:invertIfNegative val="0"/>
            <c:bubble3D val="0"/>
            <c:spPr>
              <a:solidFill>
                <a:srgbClr val="FAC6DE"/>
              </a:solidFill>
              <a:ln>
                <a:noFill/>
              </a:ln>
              <a:effectLst/>
            </c:spPr>
            <c:extLst>
              <c:ext xmlns:c16="http://schemas.microsoft.com/office/drawing/2014/chart" uri="{C3380CC4-5D6E-409C-BE32-E72D297353CC}">
                <c16:uniqueId val="{00000003-B834-4F84-A2DA-ABA4906F1DA5}"/>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Free / 
Ad-Based</c:v>
                </c:pt>
                <c:pt idx="1">
                  <c:v>Subscription</c:v>
                </c:pt>
              </c:strCache>
            </c:strRef>
          </c:cat>
          <c:val>
            <c:numRef>
              <c:f>Sheet1!$B$2:$B$3</c:f>
              <c:numCache>
                <c:formatCode>0%</c:formatCode>
                <c:ptCount val="2"/>
                <c:pt idx="0">
                  <c:v>0.26050000000000001</c:v>
                </c:pt>
                <c:pt idx="1">
                  <c:v>0.85050000000000003</c:v>
                </c:pt>
              </c:numCache>
            </c:numRef>
          </c:val>
          <c:extLst>
            <c:ext xmlns:c16="http://schemas.microsoft.com/office/drawing/2014/chart" uri="{C3380CC4-5D6E-409C-BE32-E72D297353CC}">
              <c16:uniqueId val="{00000004-B834-4F84-A2DA-ABA4906F1DA5}"/>
            </c:ext>
          </c:extLst>
        </c:ser>
        <c:ser>
          <c:idx val="1"/>
          <c:order val="1"/>
          <c:tx>
            <c:strRef>
              <c:f>Sheet1!$C$1</c:f>
              <c:strCache>
                <c:ptCount val="1"/>
                <c:pt idx="0">
                  <c:v>July '21</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Free / 
Ad-Based</c:v>
                </c:pt>
                <c:pt idx="1">
                  <c:v>Subscription</c:v>
                </c:pt>
              </c:strCache>
            </c:strRef>
          </c:cat>
          <c:val>
            <c:numRef>
              <c:f>Sheet1!$C$2:$C$3</c:f>
              <c:numCache>
                <c:formatCode>0%</c:formatCode>
                <c:ptCount val="2"/>
                <c:pt idx="0">
                  <c:v>0.3569</c:v>
                </c:pt>
                <c:pt idx="1">
                  <c:v>0.85189999999999999</c:v>
                </c:pt>
              </c:numCache>
            </c:numRef>
          </c:val>
          <c:extLst>
            <c:ext xmlns:c16="http://schemas.microsoft.com/office/drawing/2014/chart" uri="{C3380CC4-5D6E-409C-BE32-E72D297353CC}">
              <c16:uniqueId val="{00000005-B834-4F84-A2DA-ABA4906F1DA5}"/>
            </c:ext>
          </c:extLst>
        </c:ser>
        <c:dLbls>
          <c:showLegendKey val="0"/>
          <c:showVal val="0"/>
          <c:showCatName val="0"/>
          <c:showSerName val="0"/>
          <c:showPercent val="0"/>
          <c:showBubbleSize val="0"/>
        </c:dLbls>
        <c:gapWidth val="157"/>
        <c:overlap val="-27"/>
        <c:axId val="33092960"/>
        <c:axId val="33094624"/>
      </c:barChart>
      <c:catAx>
        <c:axId val="3309296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00" b="0" i="0" u="none" strike="noStrike" kern="1200" baseline="0">
                <a:solidFill>
                  <a:srgbClr val="1B1464"/>
                </a:solidFill>
                <a:latin typeface="Helvetica" panose="020B0403020202020204" pitchFamily="34" charset="0"/>
                <a:ea typeface="+mn-ea"/>
                <a:cs typeface="+mn-cs"/>
              </a:defRPr>
            </a:pPr>
            <a:endParaRPr lang="en-US"/>
          </a:p>
        </c:txPr>
        <c:crossAx val="33094624"/>
        <c:crosses val="autoZero"/>
        <c:auto val="1"/>
        <c:lblAlgn val="ctr"/>
        <c:lblOffset val="100"/>
        <c:noMultiLvlLbl val="0"/>
      </c:catAx>
      <c:valAx>
        <c:axId val="33094624"/>
        <c:scaling>
          <c:orientation val="minMax"/>
        </c:scaling>
        <c:delete val="1"/>
        <c:axPos val="l"/>
        <c:numFmt formatCode="0%" sourceLinked="1"/>
        <c:majorTickMark val="none"/>
        <c:minorTickMark val="none"/>
        <c:tickLblPos val="nextTo"/>
        <c:crossAx val="33092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03847591837472"/>
          <c:y val="0.12157006603081436"/>
          <c:w val="0.55271799425568102"/>
          <c:h val="0.82907691513988946"/>
        </c:manualLayout>
      </c:layout>
      <c:pieChart>
        <c:varyColors val="1"/>
        <c:ser>
          <c:idx val="0"/>
          <c:order val="0"/>
          <c:tx>
            <c:strRef>
              <c:f>Sheet1!$B$1</c:f>
              <c:strCache>
                <c:ptCount val="1"/>
                <c:pt idx="0">
                  <c:v>Free vs. Subscription</c:v>
                </c:pt>
              </c:strCache>
            </c:strRef>
          </c:tx>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E2CF-4C90-A506-7AFEDFC78FD9}"/>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E2CF-4C90-A506-7AFEDFC78FD9}"/>
              </c:ext>
            </c:extLst>
          </c:dPt>
          <c:cat>
            <c:strRef>
              <c:f>Sheet1!$A$2:$A$3</c:f>
              <c:strCache>
                <c:ptCount val="2"/>
                <c:pt idx="0">
                  <c:v>July '18</c:v>
                </c:pt>
                <c:pt idx="1">
                  <c:v>July '21</c:v>
                </c:pt>
              </c:strCache>
            </c:strRef>
          </c:cat>
          <c:val>
            <c:numRef>
              <c:f>Sheet1!$B$2:$B$3</c:f>
              <c:numCache>
                <c:formatCode>General</c:formatCode>
                <c:ptCount val="2"/>
              </c:numCache>
            </c:numRef>
          </c:val>
          <c:extLst>
            <c:ext xmlns:c16="http://schemas.microsoft.com/office/drawing/2014/chart" uri="{C3380CC4-5D6E-409C-BE32-E72D297353CC}">
              <c16:uniqueId val="{00000004-E2CF-4C90-A506-7AFEDFC78FD9}"/>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Entry>
      <c:layout>
        <c:manualLayout>
          <c:xMode val="edge"/>
          <c:yMode val="edge"/>
          <c:x val="1.0967885626085463E-2"/>
          <c:y val="0.22600967087500573"/>
          <c:w val="0.98132361126273182"/>
          <c:h val="0.59661722758080682"/>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rgbClr val="1F1A62"/>
          </a:solidFill>
          <a:latin typeface="Helvetica" panose="020B0403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July '18</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Cord Cutters</c:v>
                </c:pt>
                <c:pt idx="1">
                  <c:v>Cord Nevers</c:v>
                </c:pt>
              </c:strCache>
            </c:strRef>
          </c:cat>
          <c:val>
            <c:numRef>
              <c:f>Sheet1!$B$2:$B$3</c:f>
              <c:numCache>
                <c:formatCode>0%</c:formatCode>
                <c:ptCount val="2"/>
                <c:pt idx="0">
                  <c:v>0.1177</c:v>
                </c:pt>
                <c:pt idx="1">
                  <c:v>0.1157</c:v>
                </c:pt>
              </c:numCache>
            </c:numRef>
          </c:val>
          <c:extLst>
            <c:ext xmlns:c16="http://schemas.microsoft.com/office/drawing/2014/chart" uri="{C3380CC4-5D6E-409C-BE32-E72D297353CC}">
              <c16:uniqueId val="{00000000-24B3-487B-BE55-7BACAD93C80B}"/>
            </c:ext>
          </c:extLst>
        </c:ser>
        <c:ser>
          <c:idx val="1"/>
          <c:order val="1"/>
          <c:tx>
            <c:strRef>
              <c:f>Sheet1!$C$1</c:f>
              <c:strCache>
                <c:ptCount val="1"/>
                <c:pt idx="0">
                  <c:v>July '19</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Cord Cutters</c:v>
                </c:pt>
                <c:pt idx="1">
                  <c:v>Cord Nevers</c:v>
                </c:pt>
              </c:strCache>
            </c:strRef>
          </c:cat>
          <c:val>
            <c:numRef>
              <c:f>Sheet1!$C$2:$C$3</c:f>
              <c:numCache>
                <c:formatCode>0%</c:formatCode>
                <c:ptCount val="2"/>
                <c:pt idx="0">
                  <c:v>0.13270000000000001</c:v>
                </c:pt>
                <c:pt idx="1">
                  <c:v>0.1353</c:v>
                </c:pt>
              </c:numCache>
            </c:numRef>
          </c:val>
          <c:extLst>
            <c:ext xmlns:c16="http://schemas.microsoft.com/office/drawing/2014/chart" uri="{C3380CC4-5D6E-409C-BE32-E72D297353CC}">
              <c16:uniqueId val="{00000001-24B3-487B-BE55-7BACAD93C80B}"/>
            </c:ext>
          </c:extLst>
        </c:ser>
        <c:ser>
          <c:idx val="2"/>
          <c:order val="2"/>
          <c:tx>
            <c:strRef>
              <c:f>Sheet1!$D$1</c:f>
              <c:strCache>
                <c:ptCount val="1"/>
                <c:pt idx="0">
                  <c:v>July '20</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Cord Cutters</c:v>
                </c:pt>
                <c:pt idx="1">
                  <c:v>Cord Nevers</c:v>
                </c:pt>
              </c:strCache>
            </c:strRef>
          </c:cat>
          <c:val>
            <c:numRef>
              <c:f>Sheet1!$D$2:$D$3</c:f>
              <c:numCache>
                <c:formatCode>0%</c:formatCode>
                <c:ptCount val="2"/>
                <c:pt idx="0">
                  <c:v>0.16289999999999999</c:v>
                </c:pt>
                <c:pt idx="1">
                  <c:v>0.15509999999999999</c:v>
                </c:pt>
              </c:numCache>
            </c:numRef>
          </c:val>
          <c:extLst>
            <c:ext xmlns:c16="http://schemas.microsoft.com/office/drawing/2014/chart" uri="{C3380CC4-5D6E-409C-BE32-E72D297353CC}">
              <c16:uniqueId val="{00000005-24B3-487B-BE55-7BACAD93C80B}"/>
            </c:ext>
          </c:extLst>
        </c:ser>
        <c:ser>
          <c:idx val="3"/>
          <c:order val="3"/>
          <c:tx>
            <c:strRef>
              <c:f>Sheet1!$E$1</c:f>
              <c:strCache>
                <c:ptCount val="1"/>
                <c:pt idx="0">
                  <c:v>July '21</c:v>
                </c:pt>
              </c:strCache>
            </c:strRef>
          </c:tx>
          <c:spPr>
            <a:solidFill>
              <a:srgbClr val="66C5A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Cord Cutters</c:v>
                </c:pt>
                <c:pt idx="1">
                  <c:v>Cord Nevers</c:v>
                </c:pt>
              </c:strCache>
            </c:strRef>
          </c:cat>
          <c:val>
            <c:numRef>
              <c:f>Sheet1!$E$2:$E$3</c:f>
              <c:numCache>
                <c:formatCode>0%</c:formatCode>
                <c:ptCount val="2"/>
                <c:pt idx="0">
                  <c:v>0.26119999999999999</c:v>
                </c:pt>
                <c:pt idx="1">
                  <c:v>0.1774</c:v>
                </c:pt>
              </c:numCache>
            </c:numRef>
          </c:val>
          <c:extLst>
            <c:ext xmlns:c16="http://schemas.microsoft.com/office/drawing/2014/chart" uri="{C3380CC4-5D6E-409C-BE32-E72D297353CC}">
              <c16:uniqueId val="{00000006-24B3-487B-BE55-7BACAD93C80B}"/>
            </c:ext>
          </c:extLst>
        </c:ser>
        <c:dLbls>
          <c:showLegendKey val="0"/>
          <c:showVal val="0"/>
          <c:showCatName val="0"/>
          <c:showSerName val="0"/>
          <c:showPercent val="0"/>
          <c:showBubbleSize val="0"/>
        </c:dLbls>
        <c:gapWidth val="219"/>
        <c:overlap val="-27"/>
        <c:axId val="33092960"/>
        <c:axId val="33094624"/>
      </c:barChart>
      <c:catAx>
        <c:axId val="3309296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33094624"/>
        <c:crosses val="autoZero"/>
        <c:auto val="1"/>
        <c:lblAlgn val="ctr"/>
        <c:lblOffset val="100"/>
        <c:noMultiLvlLbl val="0"/>
      </c:catAx>
      <c:valAx>
        <c:axId val="33094624"/>
        <c:scaling>
          <c:orientation val="minMax"/>
        </c:scaling>
        <c:delete val="1"/>
        <c:axPos val="l"/>
        <c:numFmt formatCode="0%" sourceLinked="1"/>
        <c:majorTickMark val="out"/>
        <c:minorTickMark val="none"/>
        <c:tickLblPos val="nextTo"/>
        <c:crossAx val="33092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867447099816723"/>
          <c:y val="4.162419889017545E-3"/>
          <c:w val="0.55271799425568102"/>
          <c:h val="0.82907691513988946"/>
        </c:manualLayout>
      </c:layout>
      <c:pieChart>
        <c:varyColors val="1"/>
        <c:ser>
          <c:idx val="0"/>
          <c:order val="0"/>
          <c:tx>
            <c:strRef>
              <c:f>Sheet1!$B$1</c:f>
              <c:strCache>
                <c:ptCount val="1"/>
                <c:pt idx="0">
                  <c:v>Definition of TV</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F481-4CBB-B4F6-E4A3C9876C60}"/>
              </c:ext>
            </c:extLst>
          </c:dPt>
          <c:dPt>
            <c:idx val="1"/>
            <c:bubble3D val="0"/>
            <c:spPr>
              <a:solidFill>
                <a:srgbClr val="ED3C8D"/>
              </a:solidFill>
              <a:ln w="19050">
                <a:solidFill>
                  <a:schemeClr val="lt1"/>
                </a:solidFill>
              </a:ln>
              <a:effectLst/>
            </c:spPr>
            <c:extLst>
              <c:ext xmlns:c16="http://schemas.microsoft.com/office/drawing/2014/chart" uri="{C3380CC4-5D6E-409C-BE32-E72D297353CC}">
                <c16:uniqueId val="{00000003-F481-4CBB-B4F6-E4A3C9876C60}"/>
              </c:ext>
            </c:extLst>
          </c:dPt>
          <c:cat>
            <c:strRef>
              <c:f>Sheet1!$A$2:$A$3</c:f>
              <c:strCache>
                <c:ptCount val="2"/>
                <c:pt idx="0">
                  <c:v>Cord Cutters</c:v>
                </c:pt>
                <c:pt idx="1">
                  <c:v>Cord Nevers</c:v>
                </c:pt>
              </c:strCache>
            </c:strRef>
          </c:cat>
          <c:val>
            <c:numRef>
              <c:f>Sheet1!$B$2:$B$3</c:f>
              <c:numCache>
                <c:formatCode>General</c:formatCode>
                <c:ptCount val="2"/>
              </c:numCache>
            </c:numRef>
          </c:val>
          <c:extLst>
            <c:ext xmlns:c16="http://schemas.microsoft.com/office/drawing/2014/chart" uri="{C3380CC4-5D6E-409C-BE32-E72D297353CC}">
              <c16:uniqueId val="{00000004-F481-4CBB-B4F6-E4A3C9876C60}"/>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sz="1600" b="0" i="0" u="none" strike="noStrike" kern="1200" baseline="0">
                <a:solidFill>
                  <a:srgbClr val="1F1A62"/>
                </a:solidFill>
                <a:latin typeface="Helvetica" panose="020B0403020202020204" pitchFamily="34" charset="0"/>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rgbClr val="1F1A62"/>
                </a:solidFill>
                <a:latin typeface="Helvetica" panose="020B0403020202020204" pitchFamily="34" charset="0"/>
                <a:ea typeface="+mn-ea"/>
                <a:cs typeface="+mn-cs"/>
              </a:defRPr>
            </a:pPr>
            <a:endParaRPr lang="en-US"/>
          </a:p>
        </c:txPr>
      </c:legendEntry>
      <c:layout>
        <c:manualLayout>
          <c:xMode val="edge"/>
          <c:yMode val="edge"/>
          <c:x val="0"/>
          <c:y val="0.1966575837626334"/>
          <c:w val="0.98132361126273182"/>
          <c:h val="0.59661722758080682"/>
        </c:manualLayout>
      </c:layout>
      <c:overlay val="0"/>
      <c:spPr>
        <a:solidFill>
          <a:schemeClr val="bg1"/>
        </a:solidFill>
        <a:ln>
          <a:solidFill>
            <a:schemeClr val="tx1"/>
          </a:solidFill>
        </a:ln>
        <a:effectLst/>
      </c:spPr>
      <c:txPr>
        <a:bodyPr rot="0" spcFirstLastPara="1" vertOverflow="ellipsis" vert="horz" wrap="square" anchor="ctr" anchorCtr="1"/>
        <a:lstStyle/>
        <a:p>
          <a:pPr>
            <a:defRPr sz="16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600">
          <a:solidFill>
            <a:srgbClr val="1F1A62"/>
          </a:solidFill>
          <a:latin typeface="Helvetica" panose="020B0403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443537059085E-2"/>
          <c:y val="0.18782799883221288"/>
          <c:w val="0.96562499999999996"/>
          <c:h val="0.60945195357217297"/>
        </c:manualLayout>
      </c:layout>
      <c:barChart>
        <c:barDir val="col"/>
        <c:grouping val="clustered"/>
        <c:varyColors val="0"/>
        <c:ser>
          <c:idx val="0"/>
          <c:order val="0"/>
          <c:tx>
            <c:strRef>
              <c:f>Sheet1!$B$1</c:f>
              <c:strCache>
                <c:ptCount val="1"/>
                <c:pt idx="0">
                  <c:v>July '19</c:v>
                </c:pt>
              </c:strCache>
            </c:strRef>
          </c:tx>
          <c:spPr>
            <a:solidFill>
              <a:srgbClr val="1F1A62"/>
            </a:solidFill>
            <a:ln>
              <a:noFill/>
            </a:ln>
            <a:effectLst/>
          </c:spPr>
          <c:invertIfNegative val="0"/>
          <c:dLbls>
            <c:dLbl>
              <c:idx val="4"/>
              <c:layout>
                <c:manualLayout>
                  <c:x val="-9.2405921313230659E-3"/>
                  <c:y val="-6.34325527053963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D04-4C9A-BD11-42D08A98307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Cord Cutters</c:v>
                </c:pt>
                <c:pt idx="1">
                  <c:v>Cord Nevers </c:v>
                </c:pt>
              </c:strCache>
            </c:strRef>
          </c:cat>
          <c:val>
            <c:numRef>
              <c:f>Sheet1!$B$2:$B$3</c:f>
              <c:numCache>
                <c:formatCode>0%</c:formatCode>
                <c:ptCount val="2"/>
                <c:pt idx="0">
                  <c:v>0.67989999999999995</c:v>
                </c:pt>
                <c:pt idx="1">
                  <c:v>0.55089999999999995</c:v>
                </c:pt>
              </c:numCache>
            </c:numRef>
          </c:val>
          <c:extLst>
            <c:ext xmlns:c16="http://schemas.microsoft.com/office/drawing/2014/chart" uri="{C3380CC4-5D6E-409C-BE32-E72D297353CC}">
              <c16:uniqueId val="{00000004-0D04-4C9A-BD11-42D08A983076}"/>
            </c:ext>
          </c:extLst>
        </c:ser>
        <c:ser>
          <c:idx val="1"/>
          <c:order val="1"/>
          <c:tx>
            <c:strRef>
              <c:f>Sheet1!$C$1</c:f>
              <c:strCache>
                <c:ptCount val="1"/>
                <c:pt idx="0">
                  <c:v>July '21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Cord Cutters</c:v>
                </c:pt>
                <c:pt idx="1">
                  <c:v>Cord Nevers </c:v>
                </c:pt>
              </c:strCache>
            </c:strRef>
          </c:cat>
          <c:val>
            <c:numRef>
              <c:f>Sheet1!$C$2:$C$3</c:f>
              <c:numCache>
                <c:formatCode>0%</c:formatCode>
                <c:ptCount val="2"/>
                <c:pt idx="0">
                  <c:v>0.68659999999999999</c:v>
                </c:pt>
                <c:pt idx="1">
                  <c:v>0.59519999999999995</c:v>
                </c:pt>
              </c:numCache>
            </c:numRef>
          </c:val>
          <c:extLst>
            <c:ext xmlns:c16="http://schemas.microsoft.com/office/drawing/2014/chart" uri="{C3380CC4-5D6E-409C-BE32-E72D297353CC}">
              <c16:uniqueId val="{00000001-0EAF-415D-88CA-302E308B548B}"/>
            </c:ext>
          </c:extLst>
        </c:ser>
        <c:dLbls>
          <c:showLegendKey val="0"/>
          <c:showVal val="0"/>
          <c:showCatName val="0"/>
          <c:showSerName val="0"/>
          <c:showPercent val="0"/>
          <c:showBubbleSize val="0"/>
        </c:dLbls>
        <c:gapWidth val="219"/>
        <c:axId val="1558953952"/>
        <c:axId val="1558953536"/>
      </c:barChart>
      <c:catAx>
        <c:axId val="155895395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1558953536"/>
        <c:crosses val="autoZero"/>
        <c:auto val="1"/>
        <c:lblAlgn val="ctr"/>
        <c:lblOffset val="100"/>
        <c:noMultiLvlLbl val="0"/>
      </c:catAx>
      <c:valAx>
        <c:axId val="1558953536"/>
        <c:scaling>
          <c:orientation val="minMax"/>
          <c:max val="0.70000000000000007"/>
          <c:min val="0"/>
        </c:scaling>
        <c:delete val="1"/>
        <c:axPos val="l"/>
        <c:numFmt formatCode="0%" sourceLinked="1"/>
        <c:majorTickMark val="out"/>
        <c:minorTickMark val="none"/>
        <c:tickLblPos val="nextTo"/>
        <c:crossAx val="1558953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86961-F6FA-45E3-9079-929CCDF4D45C}" type="datetimeFigureOut">
              <a:rPr lang="en-US" smtClean="0"/>
              <a:t>10/26/2021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CAD9A4-D4E5-4214-8BFE-988D0EEEBF3D}" type="slidenum">
              <a:rPr lang="en-US" smtClean="0"/>
              <a:t>‹#›</a:t>
            </a:fld>
            <a:endParaRPr lang="en-US"/>
          </a:p>
        </p:txBody>
      </p:sp>
    </p:spTree>
    <p:extLst>
      <p:ext uri="{BB962C8B-B14F-4D97-AF65-F5344CB8AC3E}">
        <p14:creationId xmlns:p14="http://schemas.microsoft.com/office/powerpoint/2010/main" val="30214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627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35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498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28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261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4DC5A39-9615-4EA5-AD81-2B3B06F13EE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68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551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5F4C4-1386-4866-9D95-13669E90E7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547497-51F0-41BB-9A61-CA9CE4C8C6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40F1CD-6AC3-4632-BA94-0F7707ACD8CE}"/>
              </a:ext>
            </a:extLst>
          </p:cNvPr>
          <p:cNvSpPr>
            <a:spLocks noGrp="1"/>
          </p:cNvSpPr>
          <p:nvPr>
            <p:ph type="dt" sz="half" idx="10"/>
          </p:nvPr>
        </p:nvSpPr>
        <p:spPr/>
        <p:txBody>
          <a:bodyPr/>
          <a:lstStyle/>
          <a:p>
            <a:fld id="{C599CC6E-00B3-4F6D-A5CD-A947CCB4F571}" type="datetimeFigureOut">
              <a:rPr lang="en-US" smtClean="0"/>
              <a:t>10/26/2021</a:t>
            </a:fld>
            <a:endParaRPr lang="en-US"/>
          </a:p>
        </p:txBody>
      </p:sp>
      <p:sp>
        <p:nvSpPr>
          <p:cNvPr id="5" name="Footer Placeholder 4">
            <a:extLst>
              <a:ext uri="{FF2B5EF4-FFF2-40B4-BE49-F238E27FC236}">
                <a16:creationId xmlns:a16="http://schemas.microsoft.com/office/drawing/2014/main" id="{3E2F45E3-E601-4292-8A06-9F13D0C6E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60DA8-47BF-4C4B-8B6F-9F3ED6A5D011}"/>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2194203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59A0-2DFD-4CD3-9CBC-8E124A5032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48D66C-E87D-4229-963C-EBA178AF50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CA85E-EC13-4AF7-8B99-FFD061D9AC2D}"/>
              </a:ext>
            </a:extLst>
          </p:cNvPr>
          <p:cNvSpPr>
            <a:spLocks noGrp="1"/>
          </p:cNvSpPr>
          <p:nvPr>
            <p:ph type="dt" sz="half" idx="10"/>
          </p:nvPr>
        </p:nvSpPr>
        <p:spPr/>
        <p:txBody>
          <a:bodyPr/>
          <a:lstStyle/>
          <a:p>
            <a:fld id="{C599CC6E-00B3-4F6D-A5CD-A947CCB4F571}" type="datetimeFigureOut">
              <a:rPr lang="en-US" smtClean="0"/>
              <a:t>10/26/2021</a:t>
            </a:fld>
            <a:endParaRPr lang="en-US"/>
          </a:p>
        </p:txBody>
      </p:sp>
      <p:sp>
        <p:nvSpPr>
          <p:cNvPr id="5" name="Footer Placeholder 4">
            <a:extLst>
              <a:ext uri="{FF2B5EF4-FFF2-40B4-BE49-F238E27FC236}">
                <a16:creationId xmlns:a16="http://schemas.microsoft.com/office/drawing/2014/main" id="{48ECA956-EEA2-476E-BEA2-0F9927425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4749FF-9BB1-4E13-86BA-1B7A488E52D6}"/>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1724134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13DD6C-1A2A-4488-B3D1-C5E8BF3073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899FEC-0754-4149-925B-C5B1BA7D25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871C7-C5A7-4F41-BD02-1272FF948E57}"/>
              </a:ext>
            </a:extLst>
          </p:cNvPr>
          <p:cNvSpPr>
            <a:spLocks noGrp="1"/>
          </p:cNvSpPr>
          <p:nvPr>
            <p:ph type="dt" sz="half" idx="10"/>
          </p:nvPr>
        </p:nvSpPr>
        <p:spPr/>
        <p:txBody>
          <a:bodyPr/>
          <a:lstStyle/>
          <a:p>
            <a:fld id="{C599CC6E-00B3-4F6D-A5CD-A947CCB4F571}" type="datetimeFigureOut">
              <a:rPr lang="en-US" smtClean="0"/>
              <a:t>10/26/2021</a:t>
            </a:fld>
            <a:endParaRPr lang="en-US"/>
          </a:p>
        </p:txBody>
      </p:sp>
      <p:sp>
        <p:nvSpPr>
          <p:cNvPr id="5" name="Footer Placeholder 4">
            <a:extLst>
              <a:ext uri="{FF2B5EF4-FFF2-40B4-BE49-F238E27FC236}">
                <a16:creationId xmlns:a16="http://schemas.microsoft.com/office/drawing/2014/main" id="{579E755D-F84A-4B23-B751-AF7246AB5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7009F-039C-41B0-BBF6-5B31D820D729}"/>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1128311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1" y="1122363"/>
            <a:ext cx="9144000" cy="2387600"/>
          </a:xfrm>
        </p:spPr>
        <p:txBody>
          <a:bodyPr anchor="b"/>
          <a:lstStyle>
            <a:lvl1pPr algn="ctr">
              <a:defRPr sz="5799"/>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1" y="3602038"/>
            <a:ext cx="9144000" cy="1655762"/>
          </a:xfrm>
        </p:spPr>
        <p:txBody>
          <a:bodyPr/>
          <a:lstStyle>
            <a:lvl1pPr marL="0" indent="0" algn="ctr">
              <a:buNone/>
              <a:defRPr sz="2320"/>
            </a:lvl1pPr>
            <a:lvl2pPr marL="441884" indent="0" algn="ctr">
              <a:buNone/>
              <a:defRPr sz="1933"/>
            </a:lvl2pPr>
            <a:lvl3pPr marL="883768" indent="0" algn="ctr">
              <a:buNone/>
              <a:defRPr sz="1740"/>
            </a:lvl3pPr>
            <a:lvl4pPr marL="1325651" indent="0" algn="ctr">
              <a:buNone/>
              <a:defRPr sz="1546"/>
            </a:lvl4pPr>
            <a:lvl5pPr marL="1767535" indent="0" algn="ctr">
              <a:buNone/>
              <a:defRPr sz="1546"/>
            </a:lvl5pPr>
            <a:lvl6pPr marL="2209419" indent="0" algn="ctr">
              <a:buNone/>
              <a:defRPr sz="1546"/>
            </a:lvl6pPr>
            <a:lvl7pPr marL="2651303" indent="0" algn="ctr">
              <a:buNone/>
              <a:defRPr sz="1546"/>
            </a:lvl7pPr>
            <a:lvl8pPr marL="3093187" indent="0" algn="ctr">
              <a:buNone/>
              <a:defRPr sz="1546"/>
            </a:lvl8pPr>
            <a:lvl9pPr marL="3535070" indent="0" algn="ctr">
              <a:buNone/>
              <a:defRPr sz="1546"/>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10/26/2021</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286530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10/26/2021</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132889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40"/>
            <a:ext cx="10515600" cy="2852737"/>
          </a:xfrm>
        </p:spPr>
        <p:txBody>
          <a:bodyPr anchor="b"/>
          <a:lstStyle>
            <a:lvl1pPr>
              <a:defRPr sz="5799"/>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5"/>
            <a:ext cx="10515600" cy="1500187"/>
          </a:xfrm>
        </p:spPr>
        <p:txBody>
          <a:bodyPr/>
          <a:lstStyle>
            <a:lvl1pPr marL="0" indent="0">
              <a:buNone/>
              <a:defRPr sz="2320">
                <a:solidFill>
                  <a:schemeClr val="tx1">
                    <a:tint val="75000"/>
                  </a:schemeClr>
                </a:solidFill>
              </a:defRPr>
            </a:lvl1pPr>
            <a:lvl2pPr marL="441884" indent="0">
              <a:buNone/>
              <a:defRPr sz="1933">
                <a:solidFill>
                  <a:schemeClr val="tx1">
                    <a:tint val="75000"/>
                  </a:schemeClr>
                </a:solidFill>
              </a:defRPr>
            </a:lvl2pPr>
            <a:lvl3pPr marL="883768" indent="0">
              <a:buNone/>
              <a:defRPr sz="1740">
                <a:solidFill>
                  <a:schemeClr val="tx1">
                    <a:tint val="75000"/>
                  </a:schemeClr>
                </a:solidFill>
              </a:defRPr>
            </a:lvl3pPr>
            <a:lvl4pPr marL="1325651" indent="0">
              <a:buNone/>
              <a:defRPr sz="1546">
                <a:solidFill>
                  <a:schemeClr val="tx1">
                    <a:tint val="75000"/>
                  </a:schemeClr>
                </a:solidFill>
              </a:defRPr>
            </a:lvl4pPr>
            <a:lvl5pPr marL="1767535" indent="0">
              <a:buNone/>
              <a:defRPr sz="1546">
                <a:solidFill>
                  <a:schemeClr val="tx1">
                    <a:tint val="75000"/>
                  </a:schemeClr>
                </a:solidFill>
              </a:defRPr>
            </a:lvl5pPr>
            <a:lvl6pPr marL="2209419" indent="0">
              <a:buNone/>
              <a:defRPr sz="1546">
                <a:solidFill>
                  <a:schemeClr val="tx1">
                    <a:tint val="75000"/>
                  </a:schemeClr>
                </a:solidFill>
              </a:defRPr>
            </a:lvl6pPr>
            <a:lvl7pPr marL="2651303" indent="0">
              <a:buNone/>
              <a:defRPr sz="1546">
                <a:solidFill>
                  <a:schemeClr val="tx1">
                    <a:tint val="75000"/>
                  </a:schemeClr>
                </a:solidFill>
              </a:defRPr>
            </a:lvl7pPr>
            <a:lvl8pPr marL="3093187" indent="0">
              <a:buNone/>
              <a:defRPr sz="1546">
                <a:solidFill>
                  <a:schemeClr val="tx1">
                    <a:tint val="75000"/>
                  </a:schemeClr>
                </a:solidFill>
              </a:defRPr>
            </a:lvl8pPr>
            <a:lvl9pPr marL="3535070" indent="0">
              <a:buNone/>
              <a:defRPr sz="154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10/26/2021</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141088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10/26/2021</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779212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9" y="1681163"/>
            <a:ext cx="5157787" cy="823912"/>
          </a:xfrm>
        </p:spPr>
        <p:txBody>
          <a:bodyPr anchor="b"/>
          <a:lstStyle>
            <a:lvl1pPr marL="0" indent="0">
              <a:buNone/>
              <a:defRPr sz="2320" b="1"/>
            </a:lvl1pPr>
            <a:lvl2pPr marL="441884" indent="0">
              <a:buNone/>
              <a:defRPr sz="1933" b="1"/>
            </a:lvl2pPr>
            <a:lvl3pPr marL="883768" indent="0">
              <a:buNone/>
              <a:defRPr sz="1740" b="1"/>
            </a:lvl3pPr>
            <a:lvl4pPr marL="1325651" indent="0">
              <a:buNone/>
              <a:defRPr sz="1546" b="1"/>
            </a:lvl4pPr>
            <a:lvl5pPr marL="1767535" indent="0">
              <a:buNone/>
              <a:defRPr sz="1546" b="1"/>
            </a:lvl5pPr>
            <a:lvl6pPr marL="2209419" indent="0">
              <a:buNone/>
              <a:defRPr sz="1546" b="1"/>
            </a:lvl6pPr>
            <a:lvl7pPr marL="2651303" indent="0">
              <a:buNone/>
              <a:defRPr sz="1546" b="1"/>
            </a:lvl7pPr>
            <a:lvl8pPr marL="3093187" indent="0">
              <a:buNone/>
              <a:defRPr sz="1546" b="1"/>
            </a:lvl8pPr>
            <a:lvl9pPr marL="3535070" indent="0">
              <a:buNone/>
              <a:defRPr sz="1546"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320" b="1"/>
            </a:lvl1pPr>
            <a:lvl2pPr marL="441884" indent="0">
              <a:buNone/>
              <a:defRPr sz="1933" b="1"/>
            </a:lvl2pPr>
            <a:lvl3pPr marL="883768" indent="0">
              <a:buNone/>
              <a:defRPr sz="1740" b="1"/>
            </a:lvl3pPr>
            <a:lvl4pPr marL="1325651" indent="0">
              <a:buNone/>
              <a:defRPr sz="1546" b="1"/>
            </a:lvl4pPr>
            <a:lvl5pPr marL="1767535" indent="0">
              <a:buNone/>
              <a:defRPr sz="1546" b="1"/>
            </a:lvl5pPr>
            <a:lvl6pPr marL="2209419" indent="0">
              <a:buNone/>
              <a:defRPr sz="1546" b="1"/>
            </a:lvl6pPr>
            <a:lvl7pPr marL="2651303" indent="0">
              <a:buNone/>
              <a:defRPr sz="1546" b="1"/>
            </a:lvl7pPr>
            <a:lvl8pPr marL="3093187" indent="0">
              <a:buNone/>
              <a:defRPr sz="1546" b="1"/>
            </a:lvl8pPr>
            <a:lvl9pPr marL="3535070" indent="0">
              <a:buNone/>
              <a:defRPr sz="1546"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10/26/2021</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426651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10/26/2021</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93047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10/26/2021</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221529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9" y="457200"/>
            <a:ext cx="3932237" cy="1600200"/>
          </a:xfrm>
        </p:spPr>
        <p:txBody>
          <a:bodyPr anchor="b"/>
          <a:lstStyle>
            <a:lvl1pPr>
              <a:defRPr sz="3093"/>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7"/>
            <a:ext cx="6172200" cy="4873625"/>
          </a:xfrm>
        </p:spPr>
        <p:txBody>
          <a:bodyPr/>
          <a:lstStyle>
            <a:lvl1pPr>
              <a:defRPr sz="3093"/>
            </a:lvl1pPr>
            <a:lvl2pPr>
              <a:defRPr sz="2706"/>
            </a:lvl2pPr>
            <a:lvl3pPr>
              <a:defRPr sz="2320"/>
            </a:lvl3pPr>
            <a:lvl4pPr>
              <a:defRPr sz="1933"/>
            </a:lvl4pPr>
            <a:lvl5pPr>
              <a:defRPr sz="1933"/>
            </a:lvl5pPr>
            <a:lvl6pPr>
              <a:defRPr sz="1933"/>
            </a:lvl6pPr>
            <a:lvl7pPr>
              <a:defRPr sz="1933"/>
            </a:lvl7pPr>
            <a:lvl8pPr>
              <a:defRPr sz="1933"/>
            </a:lvl8pPr>
            <a:lvl9pPr>
              <a:defRPr sz="1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9" y="2057400"/>
            <a:ext cx="3932237" cy="3811588"/>
          </a:xfrm>
        </p:spPr>
        <p:txBody>
          <a:bodyPr/>
          <a:lstStyle>
            <a:lvl1pPr marL="0" indent="0">
              <a:buNone/>
              <a:defRPr sz="1546"/>
            </a:lvl1pPr>
            <a:lvl2pPr marL="441884" indent="0">
              <a:buNone/>
              <a:defRPr sz="1353"/>
            </a:lvl2pPr>
            <a:lvl3pPr marL="883768" indent="0">
              <a:buNone/>
              <a:defRPr sz="1160"/>
            </a:lvl3pPr>
            <a:lvl4pPr marL="1325651" indent="0">
              <a:buNone/>
              <a:defRPr sz="966"/>
            </a:lvl4pPr>
            <a:lvl5pPr marL="1767535" indent="0">
              <a:buNone/>
              <a:defRPr sz="966"/>
            </a:lvl5pPr>
            <a:lvl6pPr marL="2209419" indent="0">
              <a:buNone/>
              <a:defRPr sz="966"/>
            </a:lvl6pPr>
            <a:lvl7pPr marL="2651303" indent="0">
              <a:buNone/>
              <a:defRPr sz="966"/>
            </a:lvl7pPr>
            <a:lvl8pPr marL="3093187" indent="0">
              <a:buNone/>
              <a:defRPr sz="966"/>
            </a:lvl8pPr>
            <a:lvl9pPr marL="3535070" indent="0">
              <a:buNone/>
              <a:defRPr sz="966"/>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10/26/2021</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391352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0CD0-1AD1-4994-97CE-9F275E5D0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E7CCA9-B8C2-4443-BC50-DB55919A0E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B59747-036D-479F-9BCE-37B005CF4CF3}"/>
              </a:ext>
            </a:extLst>
          </p:cNvPr>
          <p:cNvSpPr>
            <a:spLocks noGrp="1"/>
          </p:cNvSpPr>
          <p:nvPr>
            <p:ph type="dt" sz="half" idx="10"/>
          </p:nvPr>
        </p:nvSpPr>
        <p:spPr/>
        <p:txBody>
          <a:bodyPr/>
          <a:lstStyle/>
          <a:p>
            <a:fld id="{C599CC6E-00B3-4F6D-A5CD-A947CCB4F571}" type="datetimeFigureOut">
              <a:rPr lang="en-US" smtClean="0"/>
              <a:t>10/26/2021</a:t>
            </a:fld>
            <a:endParaRPr lang="en-US"/>
          </a:p>
        </p:txBody>
      </p:sp>
      <p:sp>
        <p:nvSpPr>
          <p:cNvPr id="5" name="Footer Placeholder 4">
            <a:extLst>
              <a:ext uri="{FF2B5EF4-FFF2-40B4-BE49-F238E27FC236}">
                <a16:creationId xmlns:a16="http://schemas.microsoft.com/office/drawing/2014/main" id="{41BFA284-B2ED-4FA6-B1A5-86A515040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41FA5-8938-4A72-BA11-62C30F88A949}"/>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406479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9" y="457200"/>
            <a:ext cx="3932237" cy="1600200"/>
          </a:xfrm>
        </p:spPr>
        <p:txBody>
          <a:bodyPr anchor="b"/>
          <a:lstStyle>
            <a:lvl1pPr>
              <a:defRPr sz="3093"/>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7"/>
            <a:ext cx="6172200" cy="4873625"/>
          </a:xfrm>
        </p:spPr>
        <p:txBody>
          <a:bodyPr/>
          <a:lstStyle>
            <a:lvl1pPr marL="0" indent="0">
              <a:buNone/>
              <a:defRPr sz="3093"/>
            </a:lvl1pPr>
            <a:lvl2pPr marL="441884" indent="0">
              <a:buNone/>
              <a:defRPr sz="2706"/>
            </a:lvl2pPr>
            <a:lvl3pPr marL="883768" indent="0">
              <a:buNone/>
              <a:defRPr sz="2320"/>
            </a:lvl3pPr>
            <a:lvl4pPr marL="1325651" indent="0">
              <a:buNone/>
              <a:defRPr sz="1933"/>
            </a:lvl4pPr>
            <a:lvl5pPr marL="1767535" indent="0">
              <a:buNone/>
              <a:defRPr sz="1933"/>
            </a:lvl5pPr>
            <a:lvl6pPr marL="2209419" indent="0">
              <a:buNone/>
              <a:defRPr sz="1933"/>
            </a:lvl6pPr>
            <a:lvl7pPr marL="2651303" indent="0">
              <a:buNone/>
              <a:defRPr sz="1933"/>
            </a:lvl7pPr>
            <a:lvl8pPr marL="3093187" indent="0">
              <a:buNone/>
              <a:defRPr sz="1933"/>
            </a:lvl8pPr>
            <a:lvl9pPr marL="3535070" indent="0">
              <a:buNone/>
              <a:defRPr sz="1933"/>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9" y="2057400"/>
            <a:ext cx="3932237" cy="3811588"/>
          </a:xfrm>
        </p:spPr>
        <p:txBody>
          <a:bodyPr/>
          <a:lstStyle>
            <a:lvl1pPr marL="0" indent="0">
              <a:buNone/>
              <a:defRPr sz="1546"/>
            </a:lvl1pPr>
            <a:lvl2pPr marL="441884" indent="0">
              <a:buNone/>
              <a:defRPr sz="1353"/>
            </a:lvl2pPr>
            <a:lvl3pPr marL="883768" indent="0">
              <a:buNone/>
              <a:defRPr sz="1160"/>
            </a:lvl3pPr>
            <a:lvl4pPr marL="1325651" indent="0">
              <a:buNone/>
              <a:defRPr sz="966"/>
            </a:lvl4pPr>
            <a:lvl5pPr marL="1767535" indent="0">
              <a:buNone/>
              <a:defRPr sz="966"/>
            </a:lvl5pPr>
            <a:lvl6pPr marL="2209419" indent="0">
              <a:buNone/>
              <a:defRPr sz="966"/>
            </a:lvl6pPr>
            <a:lvl7pPr marL="2651303" indent="0">
              <a:buNone/>
              <a:defRPr sz="966"/>
            </a:lvl7pPr>
            <a:lvl8pPr marL="3093187" indent="0">
              <a:buNone/>
              <a:defRPr sz="966"/>
            </a:lvl8pPr>
            <a:lvl9pPr marL="3535070" indent="0">
              <a:buNone/>
              <a:defRPr sz="966"/>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10/26/2021</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676830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10/26/2021</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4326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10/26/2021</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2780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5BDB8-49B6-4423-88C7-2A516A5A0C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B750ED-9415-4C6E-BFB5-85BDEBA5CA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9EE278-6573-4A8C-ADE3-04621D35D882}"/>
              </a:ext>
            </a:extLst>
          </p:cNvPr>
          <p:cNvSpPr>
            <a:spLocks noGrp="1"/>
          </p:cNvSpPr>
          <p:nvPr>
            <p:ph type="dt" sz="half" idx="10"/>
          </p:nvPr>
        </p:nvSpPr>
        <p:spPr/>
        <p:txBody>
          <a:bodyPr/>
          <a:lstStyle/>
          <a:p>
            <a:fld id="{C599CC6E-00B3-4F6D-A5CD-A947CCB4F571}" type="datetimeFigureOut">
              <a:rPr lang="en-US" smtClean="0"/>
              <a:t>10/26/2021</a:t>
            </a:fld>
            <a:endParaRPr lang="en-US"/>
          </a:p>
        </p:txBody>
      </p:sp>
      <p:sp>
        <p:nvSpPr>
          <p:cNvPr id="5" name="Footer Placeholder 4">
            <a:extLst>
              <a:ext uri="{FF2B5EF4-FFF2-40B4-BE49-F238E27FC236}">
                <a16:creationId xmlns:a16="http://schemas.microsoft.com/office/drawing/2014/main" id="{8AA58DCD-CDE2-4EA7-B7A1-208367D63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845E51-ED21-4109-9642-A16743E6E408}"/>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186693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B6B33-4BC4-4575-AE2D-EE81AC46C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3AFF7B-EE8E-403A-860F-8DC8126316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475287-6374-41AB-95B0-9CB753AA61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F357A-3219-4AFF-9CD8-0B8AF54C2BAF}"/>
              </a:ext>
            </a:extLst>
          </p:cNvPr>
          <p:cNvSpPr>
            <a:spLocks noGrp="1"/>
          </p:cNvSpPr>
          <p:nvPr>
            <p:ph type="dt" sz="half" idx="10"/>
          </p:nvPr>
        </p:nvSpPr>
        <p:spPr/>
        <p:txBody>
          <a:bodyPr/>
          <a:lstStyle/>
          <a:p>
            <a:fld id="{C599CC6E-00B3-4F6D-A5CD-A947CCB4F571}" type="datetimeFigureOut">
              <a:rPr lang="en-US" smtClean="0"/>
              <a:t>10/26/2021</a:t>
            </a:fld>
            <a:endParaRPr lang="en-US"/>
          </a:p>
        </p:txBody>
      </p:sp>
      <p:sp>
        <p:nvSpPr>
          <p:cNvPr id="6" name="Footer Placeholder 5">
            <a:extLst>
              <a:ext uri="{FF2B5EF4-FFF2-40B4-BE49-F238E27FC236}">
                <a16:creationId xmlns:a16="http://schemas.microsoft.com/office/drawing/2014/main" id="{D7ADCC64-70E7-4232-90C0-AC269B214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482CA-493E-4FF2-BD50-B9BD3038F80B}"/>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2628311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77CC1-611D-4869-B466-AEE1B47F7F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148F45-6EAF-412B-A064-DB43C74AD7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05227E-0064-4A1E-8195-9C6D8A9A6C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09FD61-CF44-4013-8EC7-3B0A54CBC4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28972D-6F3B-4E70-B865-10F4FAC01A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18E9DE-D251-4E1B-B238-8B02877AF832}"/>
              </a:ext>
            </a:extLst>
          </p:cNvPr>
          <p:cNvSpPr>
            <a:spLocks noGrp="1"/>
          </p:cNvSpPr>
          <p:nvPr>
            <p:ph type="dt" sz="half" idx="10"/>
          </p:nvPr>
        </p:nvSpPr>
        <p:spPr/>
        <p:txBody>
          <a:bodyPr/>
          <a:lstStyle/>
          <a:p>
            <a:fld id="{C599CC6E-00B3-4F6D-A5CD-A947CCB4F571}" type="datetimeFigureOut">
              <a:rPr lang="en-US" smtClean="0"/>
              <a:t>10/26/2021</a:t>
            </a:fld>
            <a:endParaRPr lang="en-US"/>
          </a:p>
        </p:txBody>
      </p:sp>
      <p:sp>
        <p:nvSpPr>
          <p:cNvPr id="8" name="Footer Placeholder 7">
            <a:extLst>
              <a:ext uri="{FF2B5EF4-FFF2-40B4-BE49-F238E27FC236}">
                <a16:creationId xmlns:a16="http://schemas.microsoft.com/office/drawing/2014/main" id="{4942C50A-F82A-44A4-BD20-1F7FAD10F6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9149BF-7224-464D-8278-FD2EC867896C}"/>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3781392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E37BA-65DC-4DEC-A6FB-6F4D088184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FE38B8-77F3-49D0-A529-E80D808B6167}"/>
              </a:ext>
            </a:extLst>
          </p:cNvPr>
          <p:cNvSpPr>
            <a:spLocks noGrp="1"/>
          </p:cNvSpPr>
          <p:nvPr>
            <p:ph type="dt" sz="half" idx="10"/>
          </p:nvPr>
        </p:nvSpPr>
        <p:spPr/>
        <p:txBody>
          <a:bodyPr/>
          <a:lstStyle/>
          <a:p>
            <a:fld id="{C599CC6E-00B3-4F6D-A5CD-A947CCB4F571}" type="datetimeFigureOut">
              <a:rPr lang="en-US" smtClean="0"/>
              <a:t>10/26/2021</a:t>
            </a:fld>
            <a:endParaRPr lang="en-US"/>
          </a:p>
        </p:txBody>
      </p:sp>
      <p:sp>
        <p:nvSpPr>
          <p:cNvPr id="4" name="Footer Placeholder 3">
            <a:extLst>
              <a:ext uri="{FF2B5EF4-FFF2-40B4-BE49-F238E27FC236}">
                <a16:creationId xmlns:a16="http://schemas.microsoft.com/office/drawing/2014/main" id="{5355BA4F-9CE0-44D7-A072-4C21D4ED57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D34080-F332-4B6A-88F2-4CD51FBF61E5}"/>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374628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9D5F3A-34D3-45FF-A9EC-83F49D453EF9}"/>
              </a:ext>
            </a:extLst>
          </p:cNvPr>
          <p:cNvSpPr>
            <a:spLocks noGrp="1"/>
          </p:cNvSpPr>
          <p:nvPr>
            <p:ph type="dt" sz="half" idx="10"/>
          </p:nvPr>
        </p:nvSpPr>
        <p:spPr/>
        <p:txBody>
          <a:bodyPr/>
          <a:lstStyle/>
          <a:p>
            <a:fld id="{C599CC6E-00B3-4F6D-A5CD-A947CCB4F571}" type="datetimeFigureOut">
              <a:rPr lang="en-US" smtClean="0"/>
              <a:t>10/26/2021</a:t>
            </a:fld>
            <a:endParaRPr lang="en-US"/>
          </a:p>
        </p:txBody>
      </p:sp>
      <p:sp>
        <p:nvSpPr>
          <p:cNvPr id="3" name="Footer Placeholder 2">
            <a:extLst>
              <a:ext uri="{FF2B5EF4-FFF2-40B4-BE49-F238E27FC236}">
                <a16:creationId xmlns:a16="http://schemas.microsoft.com/office/drawing/2014/main" id="{7B9A838F-ED03-4821-8625-C87108918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3FDAA3-9844-47E4-B484-CCCFC656D696}"/>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3962571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0EC6-7E95-4D82-8771-6F1D3D7D1F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F1F0BA-7A2B-4CA1-BB9F-2E0071A787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DFB7B3-C9C8-4919-AA53-E80BCE3AD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C0771-7282-4786-826D-72EB8057B869}"/>
              </a:ext>
            </a:extLst>
          </p:cNvPr>
          <p:cNvSpPr>
            <a:spLocks noGrp="1"/>
          </p:cNvSpPr>
          <p:nvPr>
            <p:ph type="dt" sz="half" idx="10"/>
          </p:nvPr>
        </p:nvSpPr>
        <p:spPr/>
        <p:txBody>
          <a:bodyPr/>
          <a:lstStyle/>
          <a:p>
            <a:fld id="{C599CC6E-00B3-4F6D-A5CD-A947CCB4F571}" type="datetimeFigureOut">
              <a:rPr lang="en-US" smtClean="0"/>
              <a:t>10/26/2021</a:t>
            </a:fld>
            <a:endParaRPr lang="en-US"/>
          </a:p>
        </p:txBody>
      </p:sp>
      <p:sp>
        <p:nvSpPr>
          <p:cNvPr id="6" name="Footer Placeholder 5">
            <a:extLst>
              <a:ext uri="{FF2B5EF4-FFF2-40B4-BE49-F238E27FC236}">
                <a16:creationId xmlns:a16="http://schemas.microsoft.com/office/drawing/2014/main" id="{DD375F2A-C7EA-41FF-B9AB-10147D61CD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F85560-D48B-4441-BEC4-C4EDCE3BA1A7}"/>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2766460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ACF3-965C-4166-97F4-7BFB5AC8AC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94DE98-D710-4CAB-A4AD-A71CF7CF24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670406-DB19-43EC-8CF0-FC0D37119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66AC33-F0CD-47D2-AE3D-506E5ECEB91B}"/>
              </a:ext>
            </a:extLst>
          </p:cNvPr>
          <p:cNvSpPr>
            <a:spLocks noGrp="1"/>
          </p:cNvSpPr>
          <p:nvPr>
            <p:ph type="dt" sz="half" idx="10"/>
          </p:nvPr>
        </p:nvSpPr>
        <p:spPr/>
        <p:txBody>
          <a:bodyPr/>
          <a:lstStyle/>
          <a:p>
            <a:fld id="{C599CC6E-00B3-4F6D-A5CD-A947CCB4F571}" type="datetimeFigureOut">
              <a:rPr lang="en-US" smtClean="0"/>
              <a:t>10/26/2021</a:t>
            </a:fld>
            <a:endParaRPr lang="en-US"/>
          </a:p>
        </p:txBody>
      </p:sp>
      <p:sp>
        <p:nvSpPr>
          <p:cNvPr id="6" name="Footer Placeholder 5">
            <a:extLst>
              <a:ext uri="{FF2B5EF4-FFF2-40B4-BE49-F238E27FC236}">
                <a16:creationId xmlns:a16="http://schemas.microsoft.com/office/drawing/2014/main" id="{1A52E27A-5571-484E-8682-020CB81602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34A4D8-78BA-42AC-96BF-3C5888A8ADEE}"/>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228626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41A069-42D1-4449-A633-BD7126A249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9D923B-AE34-4598-9AD6-FAB0998AE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E6239-0555-4249-878D-F13ABB692E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9CC6E-00B3-4F6D-A5CD-A947CCB4F571}" type="datetimeFigureOut">
              <a:rPr lang="en-US" smtClean="0"/>
              <a:t>10/26/2021</a:t>
            </a:fld>
            <a:endParaRPr lang="en-US"/>
          </a:p>
        </p:txBody>
      </p:sp>
      <p:sp>
        <p:nvSpPr>
          <p:cNvPr id="5" name="Footer Placeholder 4">
            <a:extLst>
              <a:ext uri="{FF2B5EF4-FFF2-40B4-BE49-F238E27FC236}">
                <a16:creationId xmlns:a16="http://schemas.microsoft.com/office/drawing/2014/main" id="{C2BE0C84-12A4-4D95-ACE3-3580D3F5F7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9CC907-BA33-406A-8BF3-E66BA16E6B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4FF99-B931-4485-9B2D-47A7B675BBFB}" type="slidenum">
              <a:rPr lang="en-US" smtClean="0"/>
              <a:t>‹#›</a:t>
            </a:fld>
            <a:endParaRPr lang="en-US"/>
          </a:p>
        </p:txBody>
      </p:sp>
    </p:spTree>
    <p:extLst>
      <p:ext uri="{BB962C8B-B14F-4D97-AF65-F5344CB8AC3E}">
        <p14:creationId xmlns:p14="http://schemas.microsoft.com/office/powerpoint/2010/main" val="2817152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160">
                <a:solidFill>
                  <a:schemeClr val="tx1">
                    <a:tint val="75000"/>
                  </a:schemeClr>
                </a:solidFill>
              </a:defRPr>
            </a:lvl1pPr>
          </a:lstStyle>
          <a:p>
            <a:fld id="{EF675F10-90BA-9A4B-97C5-0F6D45F15F43}" type="datetimeFigureOut">
              <a:rPr lang="en-US" smtClean="0"/>
              <a:t>10/26/2021</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16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6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553667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83768" rtl="0" eaLnBrk="1" latinLnBrk="0" hangingPunct="1">
        <a:lnSpc>
          <a:spcPct val="90000"/>
        </a:lnSpc>
        <a:spcBef>
          <a:spcPct val="0"/>
        </a:spcBef>
        <a:buNone/>
        <a:defRPr sz="4253" kern="1200">
          <a:solidFill>
            <a:schemeClr val="tx1"/>
          </a:solidFill>
          <a:latin typeface="+mj-lt"/>
          <a:ea typeface="+mj-ea"/>
          <a:cs typeface="+mj-cs"/>
        </a:defRPr>
      </a:lvl1pPr>
    </p:titleStyle>
    <p:bodyStyle>
      <a:lvl1pPr marL="220942" indent="-220942" algn="l" defTabSz="883768" rtl="0" eaLnBrk="1" latinLnBrk="0" hangingPunct="1">
        <a:lnSpc>
          <a:spcPct val="90000"/>
        </a:lnSpc>
        <a:spcBef>
          <a:spcPts val="966"/>
        </a:spcBef>
        <a:buFont typeface="Arial" panose="020B0604020202020204" pitchFamily="34" charset="0"/>
        <a:buChar char="•"/>
        <a:defRPr sz="2706" kern="1200">
          <a:solidFill>
            <a:schemeClr val="tx1"/>
          </a:solidFill>
          <a:latin typeface="+mn-lt"/>
          <a:ea typeface="+mn-ea"/>
          <a:cs typeface="+mn-cs"/>
        </a:defRPr>
      </a:lvl1pPr>
      <a:lvl2pPr marL="662826" indent="-220942" algn="l" defTabSz="883768" rtl="0" eaLnBrk="1" latinLnBrk="0" hangingPunct="1">
        <a:lnSpc>
          <a:spcPct val="90000"/>
        </a:lnSpc>
        <a:spcBef>
          <a:spcPts val="483"/>
        </a:spcBef>
        <a:buFont typeface="Arial" panose="020B0604020202020204" pitchFamily="34" charset="0"/>
        <a:buChar char="•"/>
        <a:defRPr sz="2320" kern="1200">
          <a:solidFill>
            <a:schemeClr val="tx1"/>
          </a:solidFill>
          <a:latin typeface="+mn-lt"/>
          <a:ea typeface="+mn-ea"/>
          <a:cs typeface="+mn-cs"/>
        </a:defRPr>
      </a:lvl2pPr>
      <a:lvl3pPr marL="1104710" indent="-220942" algn="l" defTabSz="883768" rtl="0" eaLnBrk="1" latinLnBrk="0" hangingPunct="1">
        <a:lnSpc>
          <a:spcPct val="90000"/>
        </a:lnSpc>
        <a:spcBef>
          <a:spcPts val="483"/>
        </a:spcBef>
        <a:buFont typeface="Arial" panose="020B0604020202020204" pitchFamily="34" charset="0"/>
        <a:buChar char="•"/>
        <a:defRPr sz="1933" kern="1200">
          <a:solidFill>
            <a:schemeClr val="tx1"/>
          </a:solidFill>
          <a:latin typeface="+mn-lt"/>
          <a:ea typeface="+mn-ea"/>
          <a:cs typeface="+mn-cs"/>
        </a:defRPr>
      </a:lvl3pPr>
      <a:lvl4pPr marL="1546593"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4pPr>
      <a:lvl5pPr marL="1988477"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5pPr>
      <a:lvl6pPr marL="2430361"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6pPr>
      <a:lvl7pPr marL="2872245"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7pPr>
      <a:lvl8pPr marL="3314129"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8pPr>
      <a:lvl9pPr marL="3756012"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9pPr>
    </p:bodyStyle>
    <p:otherStyle>
      <a:defPPr>
        <a:defRPr lang="en-US"/>
      </a:defPPr>
      <a:lvl1pPr marL="0" algn="l" defTabSz="883768" rtl="0" eaLnBrk="1" latinLnBrk="0" hangingPunct="1">
        <a:defRPr sz="1740" kern="1200">
          <a:solidFill>
            <a:schemeClr val="tx1"/>
          </a:solidFill>
          <a:latin typeface="+mn-lt"/>
          <a:ea typeface="+mn-ea"/>
          <a:cs typeface="+mn-cs"/>
        </a:defRPr>
      </a:lvl1pPr>
      <a:lvl2pPr marL="441884" algn="l" defTabSz="883768" rtl="0" eaLnBrk="1" latinLnBrk="0" hangingPunct="1">
        <a:defRPr sz="1740" kern="1200">
          <a:solidFill>
            <a:schemeClr val="tx1"/>
          </a:solidFill>
          <a:latin typeface="+mn-lt"/>
          <a:ea typeface="+mn-ea"/>
          <a:cs typeface="+mn-cs"/>
        </a:defRPr>
      </a:lvl2pPr>
      <a:lvl3pPr marL="883768" algn="l" defTabSz="883768" rtl="0" eaLnBrk="1" latinLnBrk="0" hangingPunct="1">
        <a:defRPr sz="1740" kern="1200">
          <a:solidFill>
            <a:schemeClr val="tx1"/>
          </a:solidFill>
          <a:latin typeface="+mn-lt"/>
          <a:ea typeface="+mn-ea"/>
          <a:cs typeface="+mn-cs"/>
        </a:defRPr>
      </a:lvl3pPr>
      <a:lvl4pPr marL="1325651" algn="l" defTabSz="883768" rtl="0" eaLnBrk="1" latinLnBrk="0" hangingPunct="1">
        <a:defRPr sz="1740" kern="1200">
          <a:solidFill>
            <a:schemeClr val="tx1"/>
          </a:solidFill>
          <a:latin typeface="+mn-lt"/>
          <a:ea typeface="+mn-ea"/>
          <a:cs typeface="+mn-cs"/>
        </a:defRPr>
      </a:lvl4pPr>
      <a:lvl5pPr marL="1767535" algn="l" defTabSz="883768" rtl="0" eaLnBrk="1" latinLnBrk="0" hangingPunct="1">
        <a:defRPr sz="1740" kern="1200">
          <a:solidFill>
            <a:schemeClr val="tx1"/>
          </a:solidFill>
          <a:latin typeface="+mn-lt"/>
          <a:ea typeface="+mn-ea"/>
          <a:cs typeface="+mn-cs"/>
        </a:defRPr>
      </a:lvl5pPr>
      <a:lvl6pPr marL="2209419" algn="l" defTabSz="883768" rtl="0" eaLnBrk="1" latinLnBrk="0" hangingPunct="1">
        <a:defRPr sz="1740" kern="1200">
          <a:solidFill>
            <a:schemeClr val="tx1"/>
          </a:solidFill>
          <a:latin typeface="+mn-lt"/>
          <a:ea typeface="+mn-ea"/>
          <a:cs typeface="+mn-cs"/>
        </a:defRPr>
      </a:lvl6pPr>
      <a:lvl7pPr marL="2651303" algn="l" defTabSz="883768" rtl="0" eaLnBrk="1" latinLnBrk="0" hangingPunct="1">
        <a:defRPr sz="1740" kern="1200">
          <a:solidFill>
            <a:schemeClr val="tx1"/>
          </a:solidFill>
          <a:latin typeface="+mn-lt"/>
          <a:ea typeface="+mn-ea"/>
          <a:cs typeface="+mn-cs"/>
        </a:defRPr>
      </a:lvl7pPr>
      <a:lvl8pPr marL="3093187" algn="l" defTabSz="883768" rtl="0" eaLnBrk="1" latinLnBrk="0" hangingPunct="1">
        <a:defRPr sz="1740" kern="1200">
          <a:solidFill>
            <a:schemeClr val="tx1"/>
          </a:solidFill>
          <a:latin typeface="+mn-lt"/>
          <a:ea typeface="+mn-ea"/>
          <a:cs typeface="+mn-cs"/>
        </a:defRPr>
      </a:lvl8pPr>
      <a:lvl9pPr marL="3535070" algn="l" defTabSz="883768" rtl="0" eaLnBrk="1" latinLnBrk="0" hangingPunct="1">
        <a:defRPr sz="17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11.xml"/><Relationship Id="rId5" Type="http://schemas.openxmlformats.org/officeDocument/2006/relationships/image" Target="../media/image9.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hyperlink" Target="https://thevab.com/insight/growth-ctv-advertising" TargetMode="External"/><Relationship Id="rId1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hyperlink" Target="https://thevab.com/insight/trillion-dollar-hispanic-opportunity" TargetMode="External"/><Relationship Id="rId2" Type="http://schemas.openxmlformats.org/officeDocument/2006/relationships/hyperlink" Target="https://thevab.com/" TargetMode="External"/><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hyperlink" Target="https://thevab.com/insight/simplifying-common-video-streaming-terminology" TargetMode="External"/><Relationship Id="rId11" Type="http://schemas.openxmlformats.org/officeDocument/2006/relationships/hyperlink" Target="https://thevab.com/insight/stream-on-case-studies" TargetMode="External"/><Relationship Id="rId5" Type="http://schemas.openxmlformats.org/officeDocument/2006/relationships/hyperlink" Target="https://thevab.com/team-board" TargetMode="External"/><Relationship Id="rId15" Type="http://schemas.openxmlformats.org/officeDocument/2006/relationships/hyperlink" Target="https://thevab.com/insight/adults-50-streaming-video" TargetMode="External"/><Relationship Id="rId10"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hyperlink" Target="https://thevab.com/insight/sea-change-video-viewing" TargetMode="External"/><Relationship Id="rId1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thevab.com/" TargetMode="Externa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1.png"/><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342083-7916-4F28-AC73-CEF3712E1B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7506"/>
            <a:ext cx="1826273" cy="636987"/>
          </a:xfrm>
          <a:prstGeom prst="rect">
            <a:avLst/>
          </a:prstGeom>
        </p:spPr>
      </p:pic>
      <p:pic>
        <p:nvPicPr>
          <p:cNvPr id="7" name="Picture 6">
            <a:extLst>
              <a:ext uri="{FF2B5EF4-FFF2-40B4-BE49-F238E27FC236}">
                <a16:creationId xmlns:a16="http://schemas.microsoft.com/office/drawing/2014/main" id="{611AC05D-F294-47CF-AF6E-3220938DAB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349" y="-3482"/>
            <a:ext cx="11578124" cy="6858000"/>
          </a:xfrm>
          <a:prstGeom prst="rect">
            <a:avLst/>
          </a:prstGeom>
        </p:spPr>
      </p:pic>
      <p:sp>
        <p:nvSpPr>
          <p:cNvPr id="8" name="TextBox 7">
            <a:extLst>
              <a:ext uri="{FF2B5EF4-FFF2-40B4-BE49-F238E27FC236}">
                <a16:creationId xmlns:a16="http://schemas.microsoft.com/office/drawing/2014/main" id="{BB473BB6-5640-46EF-A2C8-C9B52CD11E66}"/>
              </a:ext>
            </a:extLst>
          </p:cNvPr>
          <p:cNvSpPr txBox="1"/>
          <p:nvPr/>
        </p:nvSpPr>
        <p:spPr>
          <a:xfrm>
            <a:off x="345338" y="3946600"/>
            <a:ext cx="807279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3C8D"/>
                </a:solidFill>
                <a:effectLst/>
                <a:uLnTx/>
                <a:uFillTx/>
                <a:latin typeface="Helvetica" pitchFamily="2" charset="0"/>
                <a:ea typeface="+mn-ea"/>
                <a:cs typeface="+mn-cs"/>
              </a:rPr>
              <a:t>Reaching ‘Corded’ and ‘Cordless’ Audiences </a:t>
            </a:r>
            <a:r>
              <a:rPr lang="en-US" sz="3200" b="1" dirty="0">
                <a:solidFill>
                  <a:srgbClr val="ED3C8D"/>
                </a:solidFill>
                <a:latin typeface="Helvetica" pitchFamily="2" charset="0"/>
              </a:rPr>
              <a:t>Through</a:t>
            </a:r>
            <a:r>
              <a:rPr kumimoji="0" lang="en-US" sz="3200" b="1" i="0" u="none" strike="noStrike" kern="1200" cap="none" spc="0" normalizeH="0" baseline="0" noProof="0" dirty="0">
                <a:ln>
                  <a:noFill/>
                </a:ln>
                <a:solidFill>
                  <a:srgbClr val="ED3C8D"/>
                </a:solidFill>
                <a:effectLst/>
                <a:uLnTx/>
                <a:uFillTx/>
                <a:latin typeface="Helvetica" pitchFamily="2" charset="0"/>
                <a:ea typeface="+mn-ea"/>
                <a:cs typeface="+mn-cs"/>
              </a:rPr>
              <a:t> Video Streaming</a:t>
            </a:r>
          </a:p>
        </p:txBody>
      </p:sp>
      <p:pic>
        <p:nvPicPr>
          <p:cNvPr id="10" name="Picture 9" descr="Text&#10;&#10;Description automatically generated with low confidence">
            <a:extLst>
              <a:ext uri="{FF2B5EF4-FFF2-40B4-BE49-F238E27FC236}">
                <a16:creationId xmlns:a16="http://schemas.microsoft.com/office/drawing/2014/main" id="{B3BF0ABD-2FC9-41B2-9F1C-F7DCDF7A49D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337" y="1724416"/>
            <a:ext cx="3758368" cy="1632321"/>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A3CA8F49-403D-4274-AE4A-FE1DBDDE76A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17346" y="5650724"/>
            <a:ext cx="2523582" cy="879183"/>
          </a:xfrm>
          <a:prstGeom prst="rect">
            <a:avLst/>
          </a:prstGeom>
        </p:spPr>
      </p:pic>
    </p:spTree>
    <p:extLst>
      <p:ext uri="{BB962C8B-B14F-4D97-AF65-F5344CB8AC3E}">
        <p14:creationId xmlns:p14="http://schemas.microsoft.com/office/powerpoint/2010/main" val="3366682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D647969-2770-4553-8A76-6E0E28E40FFD}"/>
              </a:ext>
            </a:extLst>
          </p:cNvPr>
          <p:cNvSpPr/>
          <p:nvPr/>
        </p:nvSpPr>
        <p:spPr>
          <a:xfrm>
            <a:off x="-1"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5" name="TextBox 14">
            <a:extLst>
              <a:ext uri="{FF2B5EF4-FFF2-40B4-BE49-F238E27FC236}">
                <a16:creationId xmlns:a16="http://schemas.microsoft.com/office/drawing/2014/main" id="{8A5CDBAD-B494-4B18-89E7-67FBE934F5BA}"/>
              </a:ext>
            </a:extLst>
          </p:cNvPr>
          <p:cNvSpPr txBox="1"/>
          <p:nvPr/>
        </p:nvSpPr>
        <p:spPr>
          <a:xfrm>
            <a:off x="546752" y="6308758"/>
            <a:ext cx="114214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2018, July 2019, July 2020 &amp; July 2021, P18+.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‘Cord Cutters’: no pay-TV; cancelled it, ‘Cord Nevers’: no pay-TV; never had it. </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23" name="Rectangle 22">
            <a:extLst>
              <a:ext uri="{FF2B5EF4-FFF2-40B4-BE49-F238E27FC236}">
                <a16:creationId xmlns:a16="http://schemas.microsoft.com/office/drawing/2014/main" id="{7C470844-44C0-4BD6-B8F5-1DADD65A537E}"/>
              </a:ext>
            </a:extLst>
          </p:cNvPr>
          <p:cNvSpPr/>
          <p:nvPr/>
        </p:nvSpPr>
        <p:spPr>
          <a:xfrm>
            <a:off x="193532" y="46178"/>
            <a:ext cx="11881305"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Collectively, the number of ‘cord cutters’ and ‘cord nevers’ has nearly doubled over the last three years, underscoring the importance of streaming video as an incremental reach opportunity</a:t>
            </a:r>
          </a:p>
        </p:txBody>
      </p:sp>
      <p:graphicFrame>
        <p:nvGraphicFramePr>
          <p:cNvPr id="13" name="Chart 12">
            <a:extLst>
              <a:ext uri="{FF2B5EF4-FFF2-40B4-BE49-F238E27FC236}">
                <a16:creationId xmlns:a16="http://schemas.microsoft.com/office/drawing/2014/main" id="{F6F8DE2A-7A92-4963-A0A7-BE8B08061FAB}"/>
              </a:ext>
            </a:extLst>
          </p:cNvPr>
          <p:cNvGraphicFramePr/>
          <p:nvPr/>
        </p:nvGraphicFramePr>
        <p:xfrm>
          <a:off x="1076960" y="2617949"/>
          <a:ext cx="10059139" cy="334433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AF46E188-0B71-4CB5-9909-FCA8AC81E851}"/>
              </a:ext>
            </a:extLst>
          </p:cNvPr>
          <p:cNvSpPr txBox="1"/>
          <p:nvPr/>
        </p:nvSpPr>
        <p:spPr>
          <a:xfrm>
            <a:off x="0" y="1963698"/>
            <a:ext cx="12235036" cy="307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adults 18+ who are ‘Cord Cutters’ or ‘Cord Nevers’</a:t>
            </a:r>
          </a:p>
        </p:txBody>
      </p:sp>
      <p:sp>
        <p:nvSpPr>
          <p:cNvPr id="16" name="Rectangle: Rounded Corners 15">
            <a:extLst>
              <a:ext uri="{FF2B5EF4-FFF2-40B4-BE49-F238E27FC236}">
                <a16:creationId xmlns:a16="http://schemas.microsoft.com/office/drawing/2014/main" id="{C83FD989-E215-494E-8A68-C59956C85354}"/>
              </a:ext>
            </a:extLst>
          </p:cNvPr>
          <p:cNvSpPr/>
          <p:nvPr/>
        </p:nvSpPr>
        <p:spPr>
          <a:xfrm>
            <a:off x="5389014" y="2581979"/>
            <a:ext cx="868473" cy="453738"/>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a:t>
            </a: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2020</a:t>
            </a:r>
            <a:endPar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7" name="Rectangle: Rounded Corners 16">
            <a:extLst>
              <a:ext uri="{FF2B5EF4-FFF2-40B4-BE49-F238E27FC236}">
                <a16:creationId xmlns:a16="http://schemas.microsoft.com/office/drawing/2014/main" id="{87DCC99A-41A8-4F22-A2E2-4B13A4D163AD}"/>
              </a:ext>
            </a:extLst>
          </p:cNvPr>
          <p:cNvSpPr/>
          <p:nvPr/>
        </p:nvSpPr>
        <p:spPr>
          <a:xfrm>
            <a:off x="10267626" y="3170637"/>
            <a:ext cx="868473" cy="453738"/>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a:t>
            </a: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2020</a:t>
            </a:r>
            <a:endPar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8" name="TextBox 17">
            <a:extLst>
              <a:ext uri="{FF2B5EF4-FFF2-40B4-BE49-F238E27FC236}">
                <a16:creationId xmlns:a16="http://schemas.microsoft.com/office/drawing/2014/main" id="{34C3A0A7-32EE-4175-91AE-46E59BB4881A}"/>
              </a:ext>
            </a:extLst>
          </p:cNvPr>
          <p:cNvSpPr txBox="1"/>
          <p:nvPr/>
        </p:nvSpPr>
        <p:spPr>
          <a:xfrm>
            <a:off x="239672" y="1325970"/>
            <a:ext cx="11728551" cy="30777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‘Cordless’ audiences now account for </a:t>
            </a:r>
            <a:r>
              <a:rPr kumimoji="0" lang="en-US" sz="1400" b="0" i="0" u="none" strike="noStrike" kern="1200" cap="none" spc="0" normalizeH="0" baseline="0" noProof="0">
                <a:ln>
                  <a:noFill/>
                </a:ln>
                <a:solidFill>
                  <a:srgbClr val="ED3C8D"/>
                </a:solidFill>
                <a:effectLst/>
                <a:uLnTx/>
                <a:uFillTx/>
                <a:latin typeface="Helvetica" pitchFamily="2" charset="0"/>
                <a:ea typeface="+mn-ea"/>
                <a:cs typeface="+mn-cs"/>
              </a:rPr>
              <a:t>44%</a:t>
            </a: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 of adults vs. </a:t>
            </a:r>
            <a:r>
              <a:rPr kumimoji="0" lang="en-US" sz="1400" b="0" i="0" u="none" strike="noStrike" kern="1200" cap="none" spc="0" normalizeH="0" baseline="0" noProof="0">
                <a:ln>
                  <a:noFill/>
                </a:ln>
                <a:solidFill>
                  <a:srgbClr val="ED3C8D"/>
                </a:solidFill>
                <a:effectLst/>
                <a:uLnTx/>
                <a:uFillTx/>
                <a:latin typeface="Helvetica" pitchFamily="2" charset="0"/>
                <a:ea typeface="+mn-ea"/>
                <a:cs typeface="+mn-cs"/>
              </a:rPr>
              <a:t>23%</a:t>
            </a: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 in 2018, with significant growth in ‘cord cutters’ occurring during Covid</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29C748C-A9B6-4F00-8899-8C23021563D1}"/>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481239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F0AEA1B-2FDE-48F0-8866-DD87656141AD}"/>
              </a:ext>
            </a:extLst>
          </p:cNvPr>
          <p:cNvSpPr/>
          <p:nvPr/>
        </p:nvSpPr>
        <p:spPr>
          <a:xfrm>
            <a:off x="0" y="167919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0" name="TextBox 9">
            <a:extLst>
              <a:ext uri="{FF2B5EF4-FFF2-40B4-BE49-F238E27FC236}">
                <a16:creationId xmlns:a16="http://schemas.microsoft.com/office/drawing/2014/main" id="{F4942964-B972-464F-93F1-273B84D00D38}"/>
              </a:ext>
            </a:extLst>
          </p:cNvPr>
          <p:cNvSpPr txBox="1"/>
          <p:nvPr/>
        </p:nvSpPr>
        <p:spPr>
          <a:xfrm>
            <a:off x="122548" y="357021"/>
            <a:ext cx="12012889"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It’s important to understand that TV is TV to most </a:t>
            </a: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‘cordless’ people – </a:t>
            </a:r>
            <a:b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they are just watching across different platforms, connections and devices</a:t>
            </a:r>
          </a:p>
        </p:txBody>
      </p:sp>
      <p:sp>
        <p:nvSpPr>
          <p:cNvPr id="39" name="TextBox 38">
            <a:extLst>
              <a:ext uri="{FF2B5EF4-FFF2-40B4-BE49-F238E27FC236}">
                <a16:creationId xmlns:a16="http://schemas.microsoft.com/office/drawing/2014/main" id="{0F1744D3-F9B6-46A8-90F7-47C3AE096C5B}"/>
              </a:ext>
            </a:extLst>
          </p:cNvPr>
          <p:cNvSpPr txBox="1"/>
          <p:nvPr/>
        </p:nvSpPr>
        <p:spPr>
          <a:xfrm>
            <a:off x="81992" y="1697629"/>
            <a:ext cx="1203898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How do you personally define 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video streamers based on respondent ‘cord’ status </a:t>
            </a:r>
          </a:p>
        </p:txBody>
      </p:sp>
      <p:sp>
        <p:nvSpPr>
          <p:cNvPr id="31" name="TextBox 30">
            <a:extLst>
              <a:ext uri="{FF2B5EF4-FFF2-40B4-BE49-F238E27FC236}">
                <a16:creationId xmlns:a16="http://schemas.microsoft.com/office/drawing/2014/main" id="{3B00BFC9-C024-4334-9CE3-F0710DC72462}"/>
              </a:ext>
            </a:extLst>
          </p:cNvPr>
          <p:cNvSpPr txBox="1"/>
          <p:nvPr/>
        </p:nvSpPr>
        <p:spPr>
          <a:xfrm>
            <a:off x="546752" y="6308758"/>
            <a:ext cx="114214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2021, P18+. </a:t>
            </a: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‘Cord Cutters’: no pay-TV; cancelled it, ‘Cord Nevers’: no pay-TV; never had it. ‘How do you personally define TV?’</a:t>
            </a:r>
            <a:r>
              <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 Base = ‘Streamed in the past 12 months’.</a:t>
            </a:r>
          </a:p>
        </p:txBody>
      </p:sp>
      <p:sp>
        <p:nvSpPr>
          <p:cNvPr id="23" name="Rounded Rectangle 80">
            <a:extLst>
              <a:ext uri="{FF2B5EF4-FFF2-40B4-BE49-F238E27FC236}">
                <a16:creationId xmlns:a16="http://schemas.microsoft.com/office/drawing/2014/main" id="{847271AB-1273-4358-8950-6C49FA6F1A4F}"/>
              </a:ext>
            </a:extLst>
          </p:cNvPr>
          <p:cNvSpPr/>
          <p:nvPr/>
        </p:nvSpPr>
        <p:spPr>
          <a:xfrm>
            <a:off x="93296" y="2831478"/>
            <a:ext cx="2812384" cy="3188777"/>
          </a:xfrm>
          <a:prstGeom prst="roundRect">
            <a:avLst>
              <a:gd name="adj" fmla="val 6650"/>
            </a:avLst>
          </a:prstGeom>
          <a:solidFill>
            <a:schemeClr val="bg1"/>
          </a:solidFill>
          <a:ln w="57150">
            <a:solidFill>
              <a:srgbClr val="1B146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4" name="TextBox 23">
            <a:extLst>
              <a:ext uri="{FF2B5EF4-FFF2-40B4-BE49-F238E27FC236}">
                <a16:creationId xmlns:a16="http://schemas.microsoft.com/office/drawing/2014/main" id="{9E051432-6077-4662-8FE6-69F1D876073A}"/>
              </a:ext>
            </a:extLst>
          </p:cNvPr>
          <p:cNvSpPr txBox="1"/>
          <p:nvPr/>
        </p:nvSpPr>
        <p:spPr>
          <a:xfrm>
            <a:off x="109882" y="3150969"/>
            <a:ext cx="277921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Anything</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I can watch on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my TV set </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whether it's via streaming or cable, satellite, fiber optic provider”</a:t>
            </a:r>
          </a:p>
        </p:txBody>
      </p:sp>
      <p:sp>
        <p:nvSpPr>
          <p:cNvPr id="56" name="TextBox 55">
            <a:extLst>
              <a:ext uri="{FF2B5EF4-FFF2-40B4-BE49-F238E27FC236}">
                <a16:creationId xmlns:a16="http://schemas.microsoft.com/office/drawing/2014/main" id="{C96CDD17-8C4B-47A0-B5C3-039A14E4A3A3}"/>
              </a:ext>
            </a:extLst>
          </p:cNvPr>
          <p:cNvSpPr txBox="1"/>
          <p:nvPr/>
        </p:nvSpPr>
        <p:spPr>
          <a:xfrm>
            <a:off x="246068" y="4230509"/>
            <a:ext cx="2506840" cy="64633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46% </a:t>
            </a:r>
            <a:r>
              <a:rPr kumimoji="0" lang="en-US" sz="36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46%</a:t>
            </a:r>
            <a:endParaRPr kumimoji="0" lang="en-US" sz="4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50" name="Rounded Rectangle 80">
            <a:extLst>
              <a:ext uri="{FF2B5EF4-FFF2-40B4-BE49-F238E27FC236}">
                <a16:creationId xmlns:a16="http://schemas.microsoft.com/office/drawing/2014/main" id="{0FF439DF-A77C-4C6A-9144-2596A07CB5D5}"/>
              </a:ext>
            </a:extLst>
          </p:cNvPr>
          <p:cNvSpPr/>
          <p:nvPr/>
        </p:nvSpPr>
        <p:spPr>
          <a:xfrm>
            <a:off x="3159710" y="2831478"/>
            <a:ext cx="2812384" cy="3188777"/>
          </a:xfrm>
          <a:prstGeom prst="roundRect">
            <a:avLst>
              <a:gd name="adj" fmla="val 6650"/>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5" name="TextBox 34">
            <a:extLst>
              <a:ext uri="{FF2B5EF4-FFF2-40B4-BE49-F238E27FC236}">
                <a16:creationId xmlns:a16="http://schemas.microsoft.com/office/drawing/2014/main" id="{18DD6EF4-EB78-4B69-934D-473FAABBD4EF}"/>
              </a:ext>
            </a:extLst>
          </p:cNvPr>
          <p:cNvSpPr txBox="1"/>
          <p:nvPr/>
        </p:nvSpPr>
        <p:spPr>
          <a:xfrm>
            <a:off x="3456004" y="3397191"/>
            <a:ext cx="22197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Anything</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I can watch on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any device</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p>
        </p:txBody>
      </p:sp>
      <p:sp>
        <p:nvSpPr>
          <p:cNvPr id="70" name="TextBox 69">
            <a:extLst>
              <a:ext uri="{FF2B5EF4-FFF2-40B4-BE49-F238E27FC236}">
                <a16:creationId xmlns:a16="http://schemas.microsoft.com/office/drawing/2014/main" id="{974B85E5-01DD-4F87-8629-41C628560643}"/>
              </a:ext>
            </a:extLst>
          </p:cNvPr>
          <p:cNvSpPr txBox="1"/>
          <p:nvPr/>
        </p:nvSpPr>
        <p:spPr>
          <a:xfrm>
            <a:off x="3312482" y="4230509"/>
            <a:ext cx="2506840" cy="64633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32% </a:t>
            </a:r>
            <a:r>
              <a:rPr kumimoji="0" lang="en-US" sz="36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27%</a:t>
            </a:r>
            <a:endParaRPr kumimoji="0" lang="en-US" sz="4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52" name="Rounded Rectangle 80">
            <a:extLst>
              <a:ext uri="{FF2B5EF4-FFF2-40B4-BE49-F238E27FC236}">
                <a16:creationId xmlns:a16="http://schemas.microsoft.com/office/drawing/2014/main" id="{BDDC786C-6536-4AFB-8428-BF4BDDDA16DB}"/>
              </a:ext>
            </a:extLst>
          </p:cNvPr>
          <p:cNvSpPr/>
          <p:nvPr/>
        </p:nvSpPr>
        <p:spPr>
          <a:xfrm>
            <a:off x="6221978" y="2831478"/>
            <a:ext cx="2812384" cy="3188777"/>
          </a:xfrm>
          <a:prstGeom prst="roundRect">
            <a:avLst>
              <a:gd name="adj" fmla="val 6650"/>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2" name="TextBox 31">
            <a:extLst>
              <a:ext uri="{FF2B5EF4-FFF2-40B4-BE49-F238E27FC236}">
                <a16:creationId xmlns:a16="http://schemas.microsoft.com/office/drawing/2014/main" id="{20C6D3D8-5333-4882-A35C-EBB01D79BB0D}"/>
              </a:ext>
            </a:extLst>
          </p:cNvPr>
          <p:cNvSpPr txBox="1"/>
          <p:nvPr/>
        </p:nvSpPr>
        <p:spPr>
          <a:xfrm>
            <a:off x="6245996" y="3261493"/>
            <a:ext cx="2766844" cy="8561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Any shows </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available via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cable</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satellite</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fiber optic </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provider”</a:t>
            </a:r>
          </a:p>
        </p:txBody>
      </p:sp>
      <p:sp>
        <p:nvSpPr>
          <p:cNvPr id="71" name="TextBox 70">
            <a:extLst>
              <a:ext uri="{FF2B5EF4-FFF2-40B4-BE49-F238E27FC236}">
                <a16:creationId xmlns:a16="http://schemas.microsoft.com/office/drawing/2014/main" id="{52D4FA04-0266-41E8-A4E0-A60285308499}"/>
              </a:ext>
            </a:extLst>
          </p:cNvPr>
          <p:cNvSpPr txBox="1"/>
          <p:nvPr/>
        </p:nvSpPr>
        <p:spPr>
          <a:xfrm>
            <a:off x="6374750" y="4230509"/>
            <a:ext cx="2506840" cy="64633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7% </a:t>
            </a:r>
            <a:r>
              <a:rPr kumimoji="0" lang="en-US" sz="36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11%</a:t>
            </a:r>
            <a:endParaRPr kumimoji="0" lang="en-US" sz="4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54" name="Rounded Rectangle 80">
            <a:extLst>
              <a:ext uri="{FF2B5EF4-FFF2-40B4-BE49-F238E27FC236}">
                <a16:creationId xmlns:a16="http://schemas.microsoft.com/office/drawing/2014/main" id="{50367FB1-0BD9-4CB8-B890-4F280CB65AA5}"/>
              </a:ext>
            </a:extLst>
          </p:cNvPr>
          <p:cNvSpPr/>
          <p:nvPr/>
        </p:nvSpPr>
        <p:spPr>
          <a:xfrm>
            <a:off x="9286320" y="2831478"/>
            <a:ext cx="2812384" cy="3188777"/>
          </a:xfrm>
          <a:prstGeom prst="roundRect">
            <a:avLst>
              <a:gd name="adj" fmla="val 6650"/>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4" name="TextBox 33">
            <a:extLst>
              <a:ext uri="{FF2B5EF4-FFF2-40B4-BE49-F238E27FC236}">
                <a16:creationId xmlns:a16="http://schemas.microsoft.com/office/drawing/2014/main" id="{0F9DAC9E-A43B-4906-95AD-8391B70D814E}"/>
              </a:ext>
            </a:extLst>
          </p:cNvPr>
          <p:cNvSpPr txBox="1"/>
          <p:nvPr/>
        </p:nvSpPr>
        <p:spPr>
          <a:xfrm>
            <a:off x="9539481" y="3397191"/>
            <a:ext cx="23060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Any shows </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created by a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TV network</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p>
        </p:txBody>
      </p:sp>
      <p:sp>
        <p:nvSpPr>
          <p:cNvPr id="72" name="TextBox 71">
            <a:extLst>
              <a:ext uri="{FF2B5EF4-FFF2-40B4-BE49-F238E27FC236}">
                <a16:creationId xmlns:a16="http://schemas.microsoft.com/office/drawing/2014/main" id="{5020EFFB-C76E-4A93-8D8A-26EF2AC3582A}"/>
              </a:ext>
            </a:extLst>
          </p:cNvPr>
          <p:cNvSpPr txBox="1"/>
          <p:nvPr/>
        </p:nvSpPr>
        <p:spPr>
          <a:xfrm>
            <a:off x="9439092" y="4230509"/>
            <a:ext cx="2506840" cy="64633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15% </a:t>
            </a:r>
            <a:r>
              <a:rPr kumimoji="0" lang="en-US" sz="36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16%</a:t>
            </a:r>
            <a:endParaRPr kumimoji="0" lang="en-US" sz="4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endParaRPr>
          </a:p>
        </p:txBody>
      </p:sp>
      <p:graphicFrame>
        <p:nvGraphicFramePr>
          <p:cNvPr id="29" name="Chart 28">
            <a:extLst>
              <a:ext uri="{FF2B5EF4-FFF2-40B4-BE49-F238E27FC236}">
                <a16:creationId xmlns:a16="http://schemas.microsoft.com/office/drawing/2014/main" id="{DC451C6A-4A66-43B4-A68A-0790D7AB4F45}"/>
              </a:ext>
            </a:extLst>
          </p:cNvPr>
          <p:cNvGraphicFramePr/>
          <p:nvPr>
            <p:extLst>
              <p:ext uri="{D42A27DB-BD31-4B8C-83A1-F6EECF244321}">
                <p14:modId xmlns:p14="http://schemas.microsoft.com/office/powerpoint/2010/main" val="3878257209"/>
              </p:ext>
            </p:extLst>
          </p:nvPr>
        </p:nvGraphicFramePr>
        <p:xfrm>
          <a:off x="4258648" y="2265384"/>
          <a:ext cx="3674705" cy="432681"/>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a:extLst>
              <a:ext uri="{FF2B5EF4-FFF2-40B4-BE49-F238E27FC236}">
                <a16:creationId xmlns:a16="http://schemas.microsoft.com/office/drawing/2014/main" id="{AF9BB257-C332-4784-B492-E3274ADD808D}"/>
              </a:ext>
            </a:extLst>
          </p:cNvPr>
          <p:cNvSpPr/>
          <p:nvPr/>
        </p:nvSpPr>
        <p:spPr>
          <a:xfrm>
            <a:off x="594621" y="5671402"/>
            <a:ext cx="1834278" cy="242968"/>
          </a:xfrm>
          <a:prstGeom prst="rect">
            <a:avLst/>
          </a:prstGeom>
          <a:solidFill>
            <a:srgbClr val="1F1A62"/>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vs. adults 18+: </a:t>
            </a:r>
            <a:r>
              <a:rPr lang="en-US" sz="1200" b="1">
                <a:solidFill>
                  <a:prstClr val="white"/>
                </a:solidFill>
                <a:latin typeface="Helvetica" panose="020B0604020202020204" pitchFamily="34" charset="0"/>
                <a:cs typeface="Helvetica" panose="020B0604020202020204" pitchFamily="34" charset="0"/>
              </a:rPr>
              <a:t>48</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p>
        </p:txBody>
      </p:sp>
      <p:sp>
        <p:nvSpPr>
          <p:cNvPr id="33" name="Rectangle 32">
            <a:extLst>
              <a:ext uri="{FF2B5EF4-FFF2-40B4-BE49-F238E27FC236}">
                <a16:creationId xmlns:a16="http://schemas.microsoft.com/office/drawing/2014/main" id="{77F175B4-904C-4FA7-973D-088AFBE9DB3F}"/>
              </a:ext>
            </a:extLst>
          </p:cNvPr>
          <p:cNvSpPr/>
          <p:nvPr/>
        </p:nvSpPr>
        <p:spPr>
          <a:xfrm>
            <a:off x="3640053" y="5678005"/>
            <a:ext cx="1834278" cy="242968"/>
          </a:xfrm>
          <a:prstGeom prst="rect">
            <a:avLst/>
          </a:prstGeom>
          <a:solidFill>
            <a:srgbClr val="1F1A62"/>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vs. adults 18+: </a:t>
            </a:r>
            <a:r>
              <a:rPr lang="en-US" sz="1200" b="1">
                <a:solidFill>
                  <a:prstClr val="white"/>
                </a:solidFill>
                <a:latin typeface="Helvetica" panose="020B0604020202020204" pitchFamily="34" charset="0"/>
                <a:cs typeface="Helvetica" panose="020B0604020202020204" pitchFamily="34" charset="0"/>
              </a:rPr>
              <a:t>24</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p>
        </p:txBody>
      </p:sp>
      <p:sp>
        <p:nvSpPr>
          <p:cNvPr id="36" name="Rectangle 35">
            <a:extLst>
              <a:ext uri="{FF2B5EF4-FFF2-40B4-BE49-F238E27FC236}">
                <a16:creationId xmlns:a16="http://schemas.microsoft.com/office/drawing/2014/main" id="{50372B83-9057-4BD1-9A5D-6F0E97488F1C}"/>
              </a:ext>
            </a:extLst>
          </p:cNvPr>
          <p:cNvSpPr/>
          <p:nvPr/>
        </p:nvSpPr>
        <p:spPr>
          <a:xfrm>
            <a:off x="6717616" y="5667745"/>
            <a:ext cx="1834278" cy="242968"/>
          </a:xfrm>
          <a:prstGeom prst="rect">
            <a:avLst/>
          </a:prstGeom>
          <a:solidFill>
            <a:srgbClr val="1F1A62"/>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vs. adults 18+: </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13%</a:t>
            </a:r>
          </a:p>
        </p:txBody>
      </p:sp>
      <p:sp>
        <p:nvSpPr>
          <p:cNvPr id="37" name="Rectangle 36">
            <a:extLst>
              <a:ext uri="{FF2B5EF4-FFF2-40B4-BE49-F238E27FC236}">
                <a16:creationId xmlns:a16="http://schemas.microsoft.com/office/drawing/2014/main" id="{7B741072-C9C0-42F7-A2FA-076BB76FB067}"/>
              </a:ext>
            </a:extLst>
          </p:cNvPr>
          <p:cNvSpPr/>
          <p:nvPr/>
        </p:nvSpPr>
        <p:spPr>
          <a:xfrm>
            <a:off x="9775594" y="5667745"/>
            <a:ext cx="1834278" cy="242968"/>
          </a:xfrm>
          <a:prstGeom prst="rect">
            <a:avLst/>
          </a:prstGeom>
          <a:solidFill>
            <a:srgbClr val="1F1A62"/>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vs. adults 18+: </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15%</a:t>
            </a:r>
          </a:p>
        </p:txBody>
      </p:sp>
      <p:sp>
        <p:nvSpPr>
          <p:cNvPr id="28" name="Rectangle 27">
            <a:extLst>
              <a:ext uri="{FF2B5EF4-FFF2-40B4-BE49-F238E27FC236}">
                <a16:creationId xmlns:a16="http://schemas.microsoft.com/office/drawing/2014/main" id="{60B96E46-7888-4094-822A-D880C2433469}"/>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708060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C4EE5F-51BE-48F3-9DC4-E4DF92D8BCF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879291"/>
            <a:ext cx="5319566" cy="4005791"/>
          </a:xfrm>
          <a:prstGeom prst="rect">
            <a:avLst/>
          </a:prstGeom>
        </p:spPr>
      </p:pic>
      <p:sp>
        <p:nvSpPr>
          <p:cNvPr id="17" name="Rectangle 16">
            <a:extLst>
              <a:ext uri="{FF2B5EF4-FFF2-40B4-BE49-F238E27FC236}">
                <a16:creationId xmlns:a16="http://schemas.microsoft.com/office/drawing/2014/main" id="{DC38CCF6-0764-49AD-87FB-FB6E4EC5A477}"/>
              </a:ext>
            </a:extLst>
          </p:cNvPr>
          <p:cNvSpPr/>
          <p:nvPr/>
        </p:nvSpPr>
        <p:spPr>
          <a:xfrm>
            <a:off x="5319567" y="1879291"/>
            <a:ext cx="6872144" cy="399466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graphicFrame>
        <p:nvGraphicFramePr>
          <p:cNvPr id="12" name="Chart 11">
            <a:extLst>
              <a:ext uri="{FF2B5EF4-FFF2-40B4-BE49-F238E27FC236}">
                <a16:creationId xmlns:a16="http://schemas.microsoft.com/office/drawing/2014/main" id="{21EB2544-AD75-426B-99B9-FFCB246EBAE0}"/>
              </a:ext>
            </a:extLst>
          </p:cNvPr>
          <p:cNvGraphicFramePr/>
          <p:nvPr>
            <p:extLst>
              <p:ext uri="{D42A27DB-BD31-4B8C-83A1-F6EECF244321}">
                <p14:modId xmlns:p14="http://schemas.microsoft.com/office/powerpoint/2010/main" val="3038312690"/>
              </p:ext>
            </p:extLst>
          </p:nvPr>
        </p:nvGraphicFramePr>
        <p:xfrm>
          <a:off x="5739279" y="2517762"/>
          <a:ext cx="6032718" cy="3257443"/>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6E425F8E-57B2-424E-B74C-24C23F8721F4}"/>
              </a:ext>
            </a:extLst>
          </p:cNvPr>
          <p:cNvSpPr txBox="1"/>
          <p:nvPr/>
        </p:nvSpPr>
        <p:spPr>
          <a:xfrm>
            <a:off x="5319856" y="1957347"/>
            <a:ext cx="6871565"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‘Streaming has replaced traditional TV for 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video streamers who agree, based on respondent ‘cord’ status </a:t>
            </a:r>
          </a:p>
        </p:txBody>
      </p:sp>
      <p:sp>
        <p:nvSpPr>
          <p:cNvPr id="13" name="Rectangle 12">
            <a:extLst>
              <a:ext uri="{FF2B5EF4-FFF2-40B4-BE49-F238E27FC236}">
                <a16:creationId xmlns:a16="http://schemas.microsoft.com/office/drawing/2014/main" id="{B0B88D1C-9FA4-4554-A09B-4239AA7FE52C}"/>
              </a:ext>
            </a:extLst>
          </p:cNvPr>
          <p:cNvSpPr/>
          <p:nvPr/>
        </p:nvSpPr>
        <p:spPr>
          <a:xfrm>
            <a:off x="140678" y="381257"/>
            <a:ext cx="11987016"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Because of this, streaming TV has largely replaced traditional TV for many of them, a consistent attitude among ‘cord cutters’ and ‘cord nevers’ over the last few years</a:t>
            </a:r>
            <a:endParaRPr kumimoji="0" lang="en-US" sz="2600" b="1" i="0" u="none" strike="noStrike" kern="1200" cap="none" spc="0" normalizeH="0" baseline="0" noProof="0">
              <a:ln>
                <a:noFill/>
              </a:ln>
              <a:solidFill>
                <a:srgbClr val="E84A99"/>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95934279-F8C4-47DB-9655-B7D4C8D655EE}"/>
              </a:ext>
            </a:extLst>
          </p:cNvPr>
          <p:cNvSpPr txBox="1"/>
          <p:nvPr/>
        </p:nvSpPr>
        <p:spPr>
          <a:xfrm>
            <a:off x="546752" y="6202222"/>
            <a:ext cx="115809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2019</a:t>
            </a:r>
            <a:r>
              <a:rPr lang="en-US" sz="800">
                <a:solidFill>
                  <a:srgbClr val="002060"/>
                </a:solidFill>
                <a:latin typeface="Helvetica" panose="020B0604020202020204" pitchFamily="34" charset="0"/>
                <a:cs typeface="Helvetica" panose="020B0604020202020204" pitchFamily="34" charset="0"/>
              </a:rPr>
              <a:t>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&amp; 2021, P18+.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‘Cord Cutters’: no pay-TV; cancelled it, ‘Cord Nevers’: no pay-TV; never had it.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‘Streaming has replaced traditional TV for me’ (strongly / somewhat agree). Base = ‘Used any streaming service in the past 12 months’.</a:t>
            </a:r>
          </a:p>
        </p:txBody>
      </p:sp>
      <p:sp>
        <p:nvSpPr>
          <p:cNvPr id="11" name="Rectangle 10">
            <a:extLst>
              <a:ext uri="{FF2B5EF4-FFF2-40B4-BE49-F238E27FC236}">
                <a16:creationId xmlns:a16="http://schemas.microsoft.com/office/drawing/2014/main" id="{46223AD2-EA19-4762-9C37-F68C51C8BD0C}"/>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898142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32" name="TextBox 31">
            <a:extLst>
              <a:ext uri="{FF2B5EF4-FFF2-40B4-BE49-F238E27FC236}">
                <a16:creationId xmlns:a16="http://schemas.microsoft.com/office/drawing/2014/main" id="{68ED7A75-1695-47B5-B6CC-FEE5BE0CC92E}"/>
              </a:ext>
            </a:extLst>
          </p:cNvPr>
          <p:cNvSpPr txBox="1"/>
          <p:nvPr/>
        </p:nvSpPr>
        <p:spPr>
          <a:xfrm>
            <a:off x="234712" y="109930"/>
            <a:ext cx="11852682"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Not surprisingly, many ‘cord cutters’ and ‘cord nevers’ are attracted to streaming services offering a wide variety of high-quality library content that either originally aired, or is airing, on traditional TV networks</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mn-cs"/>
            </a:endParaRPr>
          </a:p>
        </p:txBody>
      </p:sp>
      <p:sp>
        <p:nvSpPr>
          <p:cNvPr id="25" name="TextBox 24">
            <a:extLst>
              <a:ext uri="{FF2B5EF4-FFF2-40B4-BE49-F238E27FC236}">
                <a16:creationId xmlns:a16="http://schemas.microsoft.com/office/drawing/2014/main" id="{AB493072-BF7A-4151-9C97-B7A31D66B938}"/>
              </a:ext>
            </a:extLst>
          </p:cNvPr>
          <p:cNvSpPr txBox="1"/>
          <p:nvPr/>
        </p:nvSpPr>
        <p:spPr>
          <a:xfrm>
            <a:off x="1" y="1437064"/>
            <a:ext cx="12191999"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What drives you to want to use / subscribe to a new streaming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streamers (top 5 ranked), </a:t>
            </a: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based on respondent ‘cord’ status</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0" name="Rectangle 29">
            <a:extLst>
              <a:ext uri="{FF2B5EF4-FFF2-40B4-BE49-F238E27FC236}">
                <a16:creationId xmlns:a16="http://schemas.microsoft.com/office/drawing/2014/main" id="{1F56C476-431C-4208-A83D-DDFE6BCB0B51}"/>
              </a:ext>
            </a:extLst>
          </p:cNvPr>
          <p:cNvSpPr/>
          <p:nvPr/>
        </p:nvSpPr>
        <p:spPr>
          <a:xfrm>
            <a:off x="305163" y="2245994"/>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473C560-77AB-4582-867B-4F372DF8E7AE}"/>
              </a:ext>
            </a:extLst>
          </p:cNvPr>
          <p:cNvSpPr txBox="1"/>
          <p:nvPr/>
        </p:nvSpPr>
        <p:spPr>
          <a:xfrm>
            <a:off x="305163" y="3483179"/>
            <a:ext cx="37706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Access to movies (old &amp; new releases)</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41" name="TextBox 40">
            <a:extLst>
              <a:ext uri="{FF2B5EF4-FFF2-40B4-BE49-F238E27FC236}">
                <a16:creationId xmlns:a16="http://schemas.microsoft.com/office/drawing/2014/main" id="{AF802B09-C0AC-4DE1-B31C-96898D2D86AE}"/>
              </a:ext>
            </a:extLst>
          </p:cNvPr>
          <p:cNvSpPr txBox="1"/>
          <p:nvPr/>
        </p:nvSpPr>
        <p:spPr>
          <a:xfrm>
            <a:off x="891460" y="2911237"/>
            <a:ext cx="259810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56% </a:t>
            </a:r>
            <a:r>
              <a:rPr kumimoji="0" lang="en-US" sz="3200" b="1"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32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43%</a:t>
            </a:r>
          </a:p>
        </p:txBody>
      </p:sp>
      <p:sp>
        <p:nvSpPr>
          <p:cNvPr id="29" name="Rectangle 28">
            <a:extLst>
              <a:ext uri="{FF2B5EF4-FFF2-40B4-BE49-F238E27FC236}">
                <a16:creationId xmlns:a16="http://schemas.microsoft.com/office/drawing/2014/main" id="{45861C0D-8796-45ED-B449-1BC7E61C3679}"/>
              </a:ext>
            </a:extLst>
          </p:cNvPr>
          <p:cNvSpPr/>
          <p:nvPr/>
        </p:nvSpPr>
        <p:spPr>
          <a:xfrm>
            <a:off x="4193909" y="2245994"/>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485792CC-C429-473B-B3B8-327CA0008DA3}"/>
              </a:ext>
            </a:extLst>
          </p:cNvPr>
          <p:cNvSpPr txBox="1"/>
          <p:nvPr/>
        </p:nvSpPr>
        <p:spPr>
          <a:xfrm>
            <a:off x="4207170" y="3483179"/>
            <a:ext cx="374417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Access to original series exclusive to service</a:t>
            </a:r>
          </a:p>
        </p:txBody>
      </p:sp>
      <p:sp>
        <p:nvSpPr>
          <p:cNvPr id="28" name="Rectangle 27">
            <a:extLst>
              <a:ext uri="{FF2B5EF4-FFF2-40B4-BE49-F238E27FC236}">
                <a16:creationId xmlns:a16="http://schemas.microsoft.com/office/drawing/2014/main" id="{C8A040B4-EB0B-4AB1-9279-043A580068A5}"/>
              </a:ext>
            </a:extLst>
          </p:cNvPr>
          <p:cNvSpPr/>
          <p:nvPr/>
        </p:nvSpPr>
        <p:spPr>
          <a:xfrm>
            <a:off x="8099397" y="2245994"/>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63B0D958-1B74-4C98-932D-8516FEC76659}"/>
              </a:ext>
            </a:extLst>
          </p:cNvPr>
          <p:cNvSpPr txBox="1"/>
          <p:nvPr/>
        </p:nvSpPr>
        <p:spPr>
          <a:xfrm>
            <a:off x="8106821" y="3483179"/>
            <a:ext cx="3755848" cy="661720"/>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14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Access to series that no longer air on traditional TV networks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(e.g., Friends, How I Met Your Mother, Friday Night Lights, etc.)</a:t>
            </a:r>
          </a:p>
        </p:txBody>
      </p:sp>
      <p:pic>
        <p:nvPicPr>
          <p:cNvPr id="3" name="Picture 2" descr="A picture containing text, light, vector graphics&#10;&#10;Description automatically generated">
            <a:extLst>
              <a:ext uri="{FF2B5EF4-FFF2-40B4-BE49-F238E27FC236}">
                <a16:creationId xmlns:a16="http://schemas.microsoft.com/office/drawing/2014/main" id="{E0C3A75D-D114-4D16-BF97-AE76BD5E3BC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59505" y="2321059"/>
            <a:ext cx="662012" cy="662012"/>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4298A748-0E51-4809-B679-D7A5E810B76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654461" y="2341650"/>
            <a:ext cx="849593" cy="459743"/>
          </a:xfrm>
          <a:prstGeom prst="rect">
            <a:avLst/>
          </a:prstGeom>
        </p:spPr>
      </p:pic>
      <p:pic>
        <p:nvPicPr>
          <p:cNvPr id="11" name="Picture 10" descr="Icon&#10;&#10;Description automatically generated">
            <a:extLst>
              <a:ext uri="{FF2B5EF4-FFF2-40B4-BE49-F238E27FC236}">
                <a16:creationId xmlns:a16="http://schemas.microsoft.com/office/drawing/2014/main" id="{E6C72D42-ED37-4AB8-8C08-722FBC1F7A2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680084" y="2353871"/>
            <a:ext cx="609323" cy="609323"/>
          </a:xfrm>
          <a:prstGeom prst="rect">
            <a:avLst/>
          </a:prstGeom>
        </p:spPr>
      </p:pic>
      <p:sp>
        <p:nvSpPr>
          <p:cNvPr id="2" name="Rectangle 1">
            <a:extLst>
              <a:ext uri="{FF2B5EF4-FFF2-40B4-BE49-F238E27FC236}">
                <a16:creationId xmlns:a16="http://schemas.microsoft.com/office/drawing/2014/main" id="{E69DFC5E-2AFA-4BE8-865C-92071AED0895}"/>
              </a:ext>
            </a:extLst>
          </p:cNvPr>
          <p:cNvSpPr/>
          <p:nvPr/>
        </p:nvSpPr>
        <p:spPr>
          <a:xfrm>
            <a:off x="2744259" y="2245994"/>
            <a:ext cx="1331600" cy="364519"/>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Library content</a:t>
            </a:r>
          </a:p>
        </p:txBody>
      </p:sp>
      <p:sp>
        <p:nvSpPr>
          <p:cNvPr id="37" name="Rectangle 36">
            <a:extLst>
              <a:ext uri="{FF2B5EF4-FFF2-40B4-BE49-F238E27FC236}">
                <a16:creationId xmlns:a16="http://schemas.microsoft.com/office/drawing/2014/main" id="{96CAD19F-D5D8-48E9-AF87-EB257A552577}"/>
              </a:ext>
            </a:extLst>
          </p:cNvPr>
          <p:cNvSpPr/>
          <p:nvPr/>
        </p:nvSpPr>
        <p:spPr>
          <a:xfrm>
            <a:off x="10538493" y="2245994"/>
            <a:ext cx="1331600" cy="364519"/>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Library content</a:t>
            </a:r>
          </a:p>
        </p:txBody>
      </p:sp>
      <p:sp>
        <p:nvSpPr>
          <p:cNvPr id="48" name="Rectangle 47">
            <a:extLst>
              <a:ext uri="{FF2B5EF4-FFF2-40B4-BE49-F238E27FC236}">
                <a16:creationId xmlns:a16="http://schemas.microsoft.com/office/drawing/2014/main" id="{52FB648C-41BD-4706-A7CB-DD87251C8B05}"/>
              </a:ext>
            </a:extLst>
          </p:cNvPr>
          <p:cNvSpPr/>
          <p:nvPr/>
        </p:nvSpPr>
        <p:spPr>
          <a:xfrm>
            <a:off x="6567487" y="2245994"/>
            <a:ext cx="1397118" cy="364519"/>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Original content</a:t>
            </a:r>
          </a:p>
        </p:txBody>
      </p:sp>
      <p:sp>
        <p:nvSpPr>
          <p:cNvPr id="53" name="TextBox 52">
            <a:extLst>
              <a:ext uri="{FF2B5EF4-FFF2-40B4-BE49-F238E27FC236}">
                <a16:creationId xmlns:a16="http://schemas.microsoft.com/office/drawing/2014/main" id="{E45CAF6F-CAC2-487B-A754-81F440740469}"/>
              </a:ext>
            </a:extLst>
          </p:cNvPr>
          <p:cNvSpPr txBox="1"/>
          <p:nvPr/>
        </p:nvSpPr>
        <p:spPr>
          <a:xfrm>
            <a:off x="546752" y="6317633"/>
            <a:ext cx="1158094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2019, 2020 &amp; 2021, P18+.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‘Cord Cutters’: no pay-TV; cancelled it, ‘Cord Nevers’: no pay-TV; never had it.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Base = ‘Used any streaming service in the past 12 months’.</a:t>
            </a:r>
          </a:p>
        </p:txBody>
      </p:sp>
      <p:sp>
        <p:nvSpPr>
          <p:cNvPr id="68" name="TextBox 67">
            <a:extLst>
              <a:ext uri="{FF2B5EF4-FFF2-40B4-BE49-F238E27FC236}">
                <a16:creationId xmlns:a16="http://schemas.microsoft.com/office/drawing/2014/main" id="{E75EB89C-4423-46C1-B2D3-6EA011600ACE}"/>
              </a:ext>
            </a:extLst>
          </p:cNvPr>
          <p:cNvSpPr txBox="1"/>
          <p:nvPr/>
        </p:nvSpPr>
        <p:spPr>
          <a:xfrm>
            <a:off x="4780206" y="2911237"/>
            <a:ext cx="259810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54% </a:t>
            </a:r>
            <a:r>
              <a:rPr kumimoji="0" lang="en-US" sz="3200" b="1"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32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41%</a:t>
            </a:r>
          </a:p>
        </p:txBody>
      </p:sp>
      <p:sp>
        <p:nvSpPr>
          <p:cNvPr id="69" name="TextBox 68">
            <a:extLst>
              <a:ext uri="{FF2B5EF4-FFF2-40B4-BE49-F238E27FC236}">
                <a16:creationId xmlns:a16="http://schemas.microsoft.com/office/drawing/2014/main" id="{E250E7FE-91D1-49BE-BCE3-0335E04BC87A}"/>
              </a:ext>
            </a:extLst>
          </p:cNvPr>
          <p:cNvSpPr txBox="1"/>
          <p:nvPr/>
        </p:nvSpPr>
        <p:spPr>
          <a:xfrm>
            <a:off x="8685694" y="2911237"/>
            <a:ext cx="259810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42% </a:t>
            </a:r>
            <a:r>
              <a:rPr kumimoji="0" lang="en-US" sz="3200" b="1"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32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35%</a:t>
            </a:r>
          </a:p>
        </p:txBody>
      </p:sp>
      <p:sp>
        <p:nvSpPr>
          <p:cNvPr id="35" name="Rectangle 34">
            <a:extLst>
              <a:ext uri="{FF2B5EF4-FFF2-40B4-BE49-F238E27FC236}">
                <a16:creationId xmlns:a16="http://schemas.microsoft.com/office/drawing/2014/main" id="{4391B14D-1818-4AF3-AD6D-CF36ACDDBB6E}"/>
              </a:ext>
            </a:extLst>
          </p:cNvPr>
          <p:cNvSpPr/>
          <p:nvPr/>
        </p:nvSpPr>
        <p:spPr>
          <a:xfrm>
            <a:off x="2269836" y="4260422"/>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7BB0119-EADA-4B73-8214-9A81BBA64D02}"/>
              </a:ext>
            </a:extLst>
          </p:cNvPr>
          <p:cNvSpPr txBox="1"/>
          <p:nvPr/>
        </p:nvSpPr>
        <p:spPr>
          <a:xfrm>
            <a:off x="2262722" y="5478880"/>
            <a:ext cx="3784925" cy="6617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Access to series that are currently airing on traditional TV networks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(e.g., The Walking Dead, The Good Place, This Is Us, etc.)</a:t>
            </a:r>
          </a:p>
        </p:txBody>
      </p:sp>
      <p:sp>
        <p:nvSpPr>
          <p:cNvPr id="34" name="Rectangle 33">
            <a:extLst>
              <a:ext uri="{FF2B5EF4-FFF2-40B4-BE49-F238E27FC236}">
                <a16:creationId xmlns:a16="http://schemas.microsoft.com/office/drawing/2014/main" id="{A29A92D8-1290-420C-8AC7-B7F3CDF6C917}"/>
              </a:ext>
            </a:extLst>
          </p:cNvPr>
          <p:cNvSpPr/>
          <p:nvPr/>
        </p:nvSpPr>
        <p:spPr>
          <a:xfrm>
            <a:off x="6158582" y="4260422"/>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2F4B1352-23B2-4A89-83A6-528571F5BDC5}"/>
              </a:ext>
            </a:extLst>
          </p:cNvPr>
          <p:cNvSpPr txBox="1"/>
          <p:nvPr/>
        </p:nvSpPr>
        <p:spPr>
          <a:xfrm>
            <a:off x="6167030" y="5478880"/>
            <a:ext cx="3753801" cy="307777"/>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Access to sports events the service streams</a:t>
            </a:r>
          </a:p>
        </p:txBody>
      </p:sp>
      <p:pic>
        <p:nvPicPr>
          <p:cNvPr id="13" name="Picture 12" descr="Icon&#10;&#10;Description automatically generated">
            <a:extLst>
              <a:ext uri="{FF2B5EF4-FFF2-40B4-BE49-F238E27FC236}">
                <a16:creationId xmlns:a16="http://schemas.microsoft.com/office/drawing/2014/main" id="{FBE0B766-FE64-4FD1-8BEF-4121C9983EB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44206" y="4362345"/>
            <a:ext cx="621956" cy="621956"/>
          </a:xfrm>
          <a:prstGeom prst="rect">
            <a:avLst/>
          </a:prstGeom>
        </p:spPr>
      </p:pic>
      <p:pic>
        <p:nvPicPr>
          <p:cNvPr id="15" name="Picture 14" descr="Icon&#10;&#10;Description automatically generated">
            <a:extLst>
              <a:ext uri="{FF2B5EF4-FFF2-40B4-BE49-F238E27FC236}">
                <a16:creationId xmlns:a16="http://schemas.microsoft.com/office/drawing/2014/main" id="{F1A469C4-1BA7-4502-BF64-6909B680260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07505" y="4284643"/>
            <a:ext cx="672850" cy="672850"/>
          </a:xfrm>
          <a:prstGeom prst="rect">
            <a:avLst/>
          </a:prstGeom>
        </p:spPr>
      </p:pic>
      <p:sp>
        <p:nvSpPr>
          <p:cNvPr id="49" name="Rectangle 48">
            <a:extLst>
              <a:ext uri="{FF2B5EF4-FFF2-40B4-BE49-F238E27FC236}">
                <a16:creationId xmlns:a16="http://schemas.microsoft.com/office/drawing/2014/main" id="{DF24BA41-65BE-4A59-9D44-9D7F3BAD7103}"/>
              </a:ext>
            </a:extLst>
          </p:cNvPr>
          <p:cNvSpPr/>
          <p:nvPr/>
        </p:nvSpPr>
        <p:spPr>
          <a:xfrm>
            <a:off x="4708932" y="4260422"/>
            <a:ext cx="1331600" cy="364519"/>
          </a:xfrm>
          <a:prstGeom prst="rect">
            <a:avLst/>
          </a:prstGeom>
          <a:solidFill>
            <a:srgbClr val="E84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Live content</a:t>
            </a:r>
          </a:p>
        </p:txBody>
      </p:sp>
      <p:sp>
        <p:nvSpPr>
          <p:cNvPr id="50" name="Rectangle 49">
            <a:extLst>
              <a:ext uri="{FF2B5EF4-FFF2-40B4-BE49-F238E27FC236}">
                <a16:creationId xmlns:a16="http://schemas.microsoft.com/office/drawing/2014/main" id="{5A862E01-F4E1-49B5-9FB3-52C8B7B0DE22}"/>
              </a:ext>
            </a:extLst>
          </p:cNvPr>
          <p:cNvSpPr/>
          <p:nvPr/>
        </p:nvSpPr>
        <p:spPr>
          <a:xfrm>
            <a:off x="8597678" y="4260422"/>
            <a:ext cx="1331600" cy="364519"/>
          </a:xfrm>
          <a:prstGeom prst="rect">
            <a:avLst/>
          </a:prstGeom>
          <a:solidFill>
            <a:srgbClr val="E84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Live content</a:t>
            </a:r>
          </a:p>
        </p:txBody>
      </p:sp>
      <p:sp>
        <p:nvSpPr>
          <p:cNvPr id="70" name="TextBox 69">
            <a:extLst>
              <a:ext uri="{FF2B5EF4-FFF2-40B4-BE49-F238E27FC236}">
                <a16:creationId xmlns:a16="http://schemas.microsoft.com/office/drawing/2014/main" id="{CB8FCBEA-81EA-4527-BBD7-8F0A3F08E74C}"/>
              </a:ext>
            </a:extLst>
          </p:cNvPr>
          <p:cNvSpPr txBox="1"/>
          <p:nvPr/>
        </p:nvSpPr>
        <p:spPr>
          <a:xfrm>
            <a:off x="2856133" y="4956329"/>
            <a:ext cx="259810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37% </a:t>
            </a:r>
            <a:r>
              <a:rPr kumimoji="0" lang="en-US" sz="3200" b="1"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32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32%</a:t>
            </a:r>
          </a:p>
        </p:txBody>
      </p:sp>
      <p:sp>
        <p:nvSpPr>
          <p:cNvPr id="71" name="TextBox 70">
            <a:extLst>
              <a:ext uri="{FF2B5EF4-FFF2-40B4-BE49-F238E27FC236}">
                <a16:creationId xmlns:a16="http://schemas.microsoft.com/office/drawing/2014/main" id="{03B5708A-76B7-4C8B-810B-DD05A530D2D9}"/>
              </a:ext>
            </a:extLst>
          </p:cNvPr>
          <p:cNvSpPr txBox="1"/>
          <p:nvPr/>
        </p:nvSpPr>
        <p:spPr>
          <a:xfrm>
            <a:off x="6744879" y="4956329"/>
            <a:ext cx="259810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22% </a:t>
            </a:r>
            <a:r>
              <a:rPr kumimoji="0" lang="en-US" sz="3200" b="1"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32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20%</a:t>
            </a:r>
          </a:p>
        </p:txBody>
      </p:sp>
      <p:graphicFrame>
        <p:nvGraphicFramePr>
          <p:cNvPr id="42" name="Chart 41">
            <a:extLst>
              <a:ext uri="{FF2B5EF4-FFF2-40B4-BE49-F238E27FC236}">
                <a16:creationId xmlns:a16="http://schemas.microsoft.com/office/drawing/2014/main" id="{8CE62DB1-64B6-4C0B-9252-A09787CAB8CC}"/>
              </a:ext>
            </a:extLst>
          </p:cNvPr>
          <p:cNvGraphicFramePr/>
          <p:nvPr/>
        </p:nvGraphicFramePr>
        <p:xfrm>
          <a:off x="4466162" y="1877814"/>
          <a:ext cx="2760860" cy="35758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218860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5993A3-1F56-475D-8A03-E347C1FDD4E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0160"/>
            <a:ext cx="12192000" cy="6868160"/>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681312" y="2956402"/>
            <a:ext cx="503767"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7F03503F-696A-4CBE-A852-FC8284CDC2BB}"/>
              </a:ext>
            </a:extLst>
          </p:cNvPr>
          <p:cNvSpPr txBox="1"/>
          <p:nvPr/>
        </p:nvSpPr>
        <p:spPr>
          <a:xfrm>
            <a:off x="314960" y="3028727"/>
            <a:ext cx="744728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AVOD Drives Reach and Engagement Across All Major ‘Cord’ Groups</a:t>
            </a:r>
          </a:p>
        </p:txBody>
      </p:sp>
    </p:spTree>
    <p:extLst>
      <p:ext uri="{BB962C8B-B14F-4D97-AF65-F5344CB8AC3E}">
        <p14:creationId xmlns:p14="http://schemas.microsoft.com/office/powerpoint/2010/main" val="1502200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13FF4DD-DCD1-458F-BE2D-606ABC508990}"/>
              </a:ext>
            </a:extLst>
          </p:cNvPr>
          <p:cNvSpPr/>
          <p:nvPr/>
        </p:nvSpPr>
        <p:spPr>
          <a:xfrm>
            <a:off x="1" y="1696162"/>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B0B88D1C-9FA4-4554-A09B-4239AA7FE52C}"/>
              </a:ext>
            </a:extLst>
          </p:cNvPr>
          <p:cNvSpPr/>
          <p:nvPr/>
        </p:nvSpPr>
        <p:spPr>
          <a:xfrm>
            <a:off x="222106" y="278423"/>
            <a:ext cx="1184019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Viewers are increasing their usage of ad-supported streaming platforms which is bolstering streaming’s ability to drive incremental reach</a:t>
            </a:r>
          </a:p>
        </p:txBody>
      </p:sp>
      <p:sp>
        <p:nvSpPr>
          <p:cNvPr id="35" name="TextBox 34">
            <a:extLst>
              <a:ext uri="{FF2B5EF4-FFF2-40B4-BE49-F238E27FC236}">
                <a16:creationId xmlns:a16="http://schemas.microsoft.com/office/drawing/2014/main" id="{69BB6F02-1DF3-41D0-9489-1416E0444BE7}"/>
              </a:ext>
            </a:extLst>
          </p:cNvPr>
          <p:cNvSpPr txBox="1"/>
          <p:nvPr/>
        </p:nvSpPr>
        <p:spPr>
          <a:xfrm>
            <a:off x="526244" y="6202439"/>
            <a:ext cx="116657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2021, P18+.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‘Cord Loyalists’: have pay-TV; no changes, ‘Cord Shavers’: have pay-TV; reduced services or channels, ‘Cord Cutters’: no pay-TV; cancelled it, ‘Cord Nevers’: no pay-TV; never had it.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TV network apps include ‘through free TV network apps’ and ‘through paid TV network apps’. Base = ‘Streamed in the past 12 months’. </a:t>
            </a:r>
          </a:p>
        </p:txBody>
      </p:sp>
      <p:sp>
        <p:nvSpPr>
          <p:cNvPr id="19" name="TextBox 18">
            <a:extLst>
              <a:ext uri="{FF2B5EF4-FFF2-40B4-BE49-F238E27FC236}">
                <a16:creationId xmlns:a16="http://schemas.microsoft.com/office/drawing/2014/main" id="{2706FEA6-D2F9-47C1-9A1A-947E7D1D69F4}"/>
              </a:ext>
            </a:extLst>
          </p:cNvPr>
          <p:cNvSpPr txBox="1"/>
          <p:nvPr/>
        </p:nvSpPr>
        <p:spPr>
          <a:xfrm>
            <a:off x="2863334" y="2556540"/>
            <a:ext cx="23138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Accessed a free streaming service</a:t>
            </a:r>
          </a:p>
        </p:txBody>
      </p:sp>
      <p:sp>
        <p:nvSpPr>
          <p:cNvPr id="20" name="TextBox 19">
            <a:extLst>
              <a:ext uri="{FF2B5EF4-FFF2-40B4-BE49-F238E27FC236}">
                <a16:creationId xmlns:a16="http://schemas.microsoft.com/office/drawing/2014/main" id="{03154CDA-3175-4F7A-861D-DDFBECA54DD1}"/>
              </a:ext>
            </a:extLst>
          </p:cNvPr>
          <p:cNvSpPr txBox="1"/>
          <p:nvPr/>
        </p:nvSpPr>
        <p:spPr>
          <a:xfrm>
            <a:off x="5471342" y="2556540"/>
            <a:ext cx="328967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Used a TV Everywhere app OR a TV network app in the past 12 months</a:t>
            </a:r>
          </a:p>
        </p:txBody>
      </p:sp>
      <p:sp>
        <p:nvSpPr>
          <p:cNvPr id="21" name="TextBox 20">
            <a:extLst>
              <a:ext uri="{FF2B5EF4-FFF2-40B4-BE49-F238E27FC236}">
                <a16:creationId xmlns:a16="http://schemas.microsoft.com/office/drawing/2014/main" id="{7EB3E51B-3ABA-4218-8D61-B4F516CE738F}"/>
              </a:ext>
            </a:extLst>
          </p:cNvPr>
          <p:cNvSpPr txBox="1"/>
          <p:nvPr/>
        </p:nvSpPr>
        <p:spPr>
          <a:xfrm>
            <a:off x="8928163" y="2547532"/>
            <a:ext cx="25215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Used </a:t>
            </a:r>
            <a:r>
              <a:rPr kumimoji="0" lang="en-US" sz="1400" b="1" i="0" u="none" strike="noStrike" kern="1200" cap="none" spc="0" normalizeH="0" baseline="0" noProof="0" err="1">
                <a:ln>
                  <a:noFill/>
                </a:ln>
                <a:solidFill>
                  <a:srgbClr val="1F1A62"/>
                </a:solidFill>
                <a:effectLst/>
                <a:uLnTx/>
                <a:uFillTx/>
                <a:latin typeface="Helvetica" panose="020B0604020202020204" pitchFamily="34" charset="0"/>
                <a:ea typeface="+mn-ea"/>
                <a:cs typeface="Helvetica" panose="020B0604020202020204" pitchFamily="34" charset="0"/>
              </a:rPr>
              <a:t>vMVPDs</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in the past 12 months</a:t>
            </a:r>
          </a:p>
        </p:txBody>
      </p:sp>
      <p:sp>
        <p:nvSpPr>
          <p:cNvPr id="22" name="TextBox 21">
            <a:extLst>
              <a:ext uri="{FF2B5EF4-FFF2-40B4-BE49-F238E27FC236}">
                <a16:creationId xmlns:a16="http://schemas.microsoft.com/office/drawing/2014/main" id="{12241650-E6A6-4A5F-B8C0-00C1BF506DB5}"/>
              </a:ext>
            </a:extLst>
          </p:cNvPr>
          <p:cNvSpPr txBox="1"/>
          <p:nvPr/>
        </p:nvSpPr>
        <p:spPr>
          <a:xfrm>
            <a:off x="534755" y="3285087"/>
            <a:ext cx="201257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Loyalists</a:t>
            </a:r>
          </a:p>
        </p:txBody>
      </p:sp>
      <p:sp>
        <p:nvSpPr>
          <p:cNvPr id="23" name="TextBox 22">
            <a:extLst>
              <a:ext uri="{FF2B5EF4-FFF2-40B4-BE49-F238E27FC236}">
                <a16:creationId xmlns:a16="http://schemas.microsoft.com/office/drawing/2014/main" id="{2BAFB6C9-BF57-4D4B-9202-096CD17FAA02}"/>
              </a:ext>
            </a:extLst>
          </p:cNvPr>
          <p:cNvSpPr txBox="1"/>
          <p:nvPr/>
        </p:nvSpPr>
        <p:spPr>
          <a:xfrm>
            <a:off x="534755" y="3986011"/>
            <a:ext cx="201257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Shavers</a:t>
            </a:r>
          </a:p>
        </p:txBody>
      </p:sp>
      <p:sp>
        <p:nvSpPr>
          <p:cNvPr id="24" name="TextBox 23">
            <a:extLst>
              <a:ext uri="{FF2B5EF4-FFF2-40B4-BE49-F238E27FC236}">
                <a16:creationId xmlns:a16="http://schemas.microsoft.com/office/drawing/2014/main" id="{5160BC27-9688-492C-9BBC-6F3A51FAC109}"/>
              </a:ext>
            </a:extLst>
          </p:cNvPr>
          <p:cNvSpPr txBox="1"/>
          <p:nvPr/>
        </p:nvSpPr>
        <p:spPr>
          <a:xfrm>
            <a:off x="526244" y="4703445"/>
            <a:ext cx="201257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Cutters</a:t>
            </a:r>
          </a:p>
        </p:txBody>
      </p:sp>
      <p:sp>
        <p:nvSpPr>
          <p:cNvPr id="25" name="TextBox 24">
            <a:extLst>
              <a:ext uri="{FF2B5EF4-FFF2-40B4-BE49-F238E27FC236}">
                <a16:creationId xmlns:a16="http://schemas.microsoft.com/office/drawing/2014/main" id="{F8C620F6-531C-4017-96DE-8E4852474694}"/>
              </a:ext>
            </a:extLst>
          </p:cNvPr>
          <p:cNvSpPr txBox="1"/>
          <p:nvPr/>
        </p:nvSpPr>
        <p:spPr>
          <a:xfrm>
            <a:off x="534755" y="5391227"/>
            <a:ext cx="201257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Nevers</a:t>
            </a:r>
          </a:p>
        </p:txBody>
      </p:sp>
      <p:cxnSp>
        <p:nvCxnSpPr>
          <p:cNvPr id="26" name="Straight Connector 25">
            <a:extLst>
              <a:ext uri="{FF2B5EF4-FFF2-40B4-BE49-F238E27FC236}">
                <a16:creationId xmlns:a16="http://schemas.microsoft.com/office/drawing/2014/main" id="{2CC51120-9059-4945-9D05-B6A6C29585EC}"/>
              </a:ext>
            </a:extLst>
          </p:cNvPr>
          <p:cNvCxnSpPr>
            <a:cxnSpLocks/>
          </p:cNvCxnSpPr>
          <p:nvPr/>
        </p:nvCxnSpPr>
        <p:spPr>
          <a:xfrm>
            <a:off x="2690096" y="2602367"/>
            <a:ext cx="0" cy="3116550"/>
          </a:xfrm>
          <a:prstGeom prst="line">
            <a:avLst/>
          </a:prstGeom>
          <a:ln w="19050">
            <a:solidFill>
              <a:srgbClr val="1F1A62"/>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ADB94FA-A710-4F87-A752-2605F8F6EB84}"/>
              </a:ext>
            </a:extLst>
          </p:cNvPr>
          <p:cNvCxnSpPr>
            <a:cxnSpLocks/>
          </p:cNvCxnSpPr>
          <p:nvPr/>
        </p:nvCxnSpPr>
        <p:spPr>
          <a:xfrm>
            <a:off x="796439" y="3131137"/>
            <a:ext cx="1058198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0EC7B07-70FA-4CBC-B153-0A74AE6DA786}"/>
              </a:ext>
            </a:extLst>
          </p:cNvPr>
          <p:cNvSpPr txBox="1"/>
          <p:nvPr/>
        </p:nvSpPr>
        <p:spPr>
          <a:xfrm>
            <a:off x="3071936" y="3208143"/>
            <a:ext cx="1896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ln w="13462">
                  <a:solidFill>
                    <a:prstClr val="black"/>
                  </a:solidFill>
                  <a:prstDash val="solid"/>
                </a:ln>
                <a:solidFill>
                  <a:srgbClr val="00BFF2"/>
                </a:solidFill>
                <a:latin typeface="Helvetica" panose="020B0604020202020204" pitchFamily="34" charset="0"/>
              </a:rPr>
              <a:t>22%</a:t>
            </a:r>
          </a:p>
        </p:txBody>
      </p:sp>
      <p:sp>
        <p:nvSpPr>
          <p:cNvPr id="29" name="TextBox 28">
            <a:extLst>
              <a:ext uri="{FF2B5EF4-FFF2-40B4-BE49-F238E27FC236}">
                <a16:creationId xmlns:a16="http://schemas.microsoft.com/office/drawing/2014/main" id="{8FF05061-CC31-4EA3-8D54-EBBF82CB4F35}"/>
              </a:ext>
            </a:extLst>
          </p:cNvPr>
          <p:cNvSpPr txBox="1"/>
          <p:nvPr/>
        </p:nvSpPr>
        <p:spPr>
          <a:xfrm>
            <a:off x="6167837" y="3208143"/>
            <a:ext cx="1896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ln w="13462">
                  <a:solidFill>
                    <a:prstClr val="black"/>
                  </a:solidFill>
                  <a:prstDash val="solid"/>
                </a:ln>
                <a:solidFill>
                  <a:srgbClr val="ED3C8D"/>
                </a:solidFill>
                <a:latin typeface="Helvetica" panose="020B0604020202020204" pitchFamily="34" charset="0"/>
              </a:rPr>
              <a:t>58%</a:t>
            </a:r>
          </a:p>
        </p:txBody>
      </p:sp>
      <p:sp>
        <p:nvSpPr>
          <p:cNvPr id="30" name="TextBox 29">
            <a:extLst>
              <a:ext uri="{FF2B5EF4-FFF2-40B4-BE49-F238E27FC236}">
                <a16:creationId xmlns:a16="http://schemas.microsoft.com/office/drawing/2014/main" id="{B093B36A-BED9-4CA7-8357-1185AE773B55}"/>
              </a:ext>
            </a:extLst>
          </p:cNvPr>
          <p:cNvSpPr txBox="1"/>
          <p:nvPr/>
        </p:nvSpPr>
        <p:spPr>
          <a:xfrm>
            <a:off x="9240604" y="3208143"/>
            <a:ext cx="1896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ln w="13462">
                  <a:solidFill>
                    <a:prstClr val="black"/>
                  </a:solidFill>
                  <a:prstDash val="solid"/>
                </a:ln>
                <a:solidFill>
                  <a:srgbClr val="4EBEA4"/>
                </a:solidFill>
                <a:latin typeface="Helvetica" panose="020B0604020202020204" pitchFamily="34" charset="0"/>
              </a:rPr>
              <a:t>8%</a:t>
            </a:r>
          </a:p>
        </p:txBody>
      </p:sp>
      <p:sp>
        <p:nvSpPr>
          <p:cNvPr id="31" name="TextBox 30">
            <a:extLst>
              <a:ext uri="{FF2B5EF4-FFF2-40B4-BE49-F238E27FC236}">
                <a16:creationId xmlns:a16="http://schemas.microsoft.com/office/drawing/2014/main" id="{ED2BF613-6E0E-483B-9E1E-451A6CE15261}"/>
              </a:ext>
            </a:extLst>
          </p:cNvPr>
          <p:cNvSpPr txBox="1"/>
          <p:nvPr/>
        </p:nvSpPr>
        <p:spPr>
          <a:xfrm>
            <a:off x="3071936" y="3909067"/>
            <a:ext cx="1896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ln w="13462">
                  <a:solidFill>
                    <a:prstClr val="black"/>
                  </a:solidFill>
                  <a:prstDash val="solid"/>
                </a:ln>
                <a:solidFill>
                  <a:srgbClr val="00BFF2"/>
                </a:solidFill>
                <a:latin typeface="Helvetica" panose="020B0604020202020204" pitchFamily="34" charset="0"/>
              </a:rPr>
              <a:t>31%</a:t>
            </a:r>
          </a:p>
        </p:txBody>
      </p:sp>
      <p:sp>
        <p:nvSpPr>
          <p:cNvPr id="34" name="TextBox 33">
            <a:extLst>
              <a:ext uri="{FF2B5EF4-FFF2-40B4-BE49-F238E27FC236}">
                <a16:creationId xmlns:a16="http://schemas.microsoft.com/office/drawing/2014/main" id="{6C9B149A-E466-4FF0-91E1-152B688433F3}"/>
              </a:ext>
            </a:extLst>
          </p:cNvPr>
          <p:cNvSpPr txBox="1"/>
          <p:nvPr/>
        </p:nvSpPr>
        <p:spPr>
          <a:xfrm>
            <a:off x="6167837" y="3909067"/>
            <a:ext cx="1896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ln w="13462">
                  <a:solidFill>
                    <a:prstClr val="black"/>
                  </a:solidFill>
                  <a:prstDash val="solid"/>
                </a:ln>
                <a:solidFill>
                  <a:srgbClr val="ED3C8D"/>
                </a:solidFill>
                <a:latin typeface="Helvetica" panose="020B0604020202020204" pitchFamily="34" charset="0"/>
              </a:rPr>
              <a:t>71%</a:t>
            </a:r>
          </a:p>
        </p:txBody>
      </p:sp>
      <p:sp>
        <p:nvSpPr>
          <p:cNvPr id="38" name="TextBox 37">
            <a:extLst>
              <a:ext uri="{FF2B5EF4-FFF2-40B4-BE49-F238E27FC236}">
                <a16:creationId xmlns:a16="http://schemas.microsoft.com/office/drawing/2014/main" id="{4B40BE7B-08F5-4308-9D7D-418C6745FF7D}"/>
              </a:ext>
            </a:extLst>
          </p:cNvPr>
          <p:cNvSpPr txBox="1"/>
          <p:nvPr/>
        </p:nvSpPr>
        <p:spPr>
          <a:xfrm>
            <a:off x="9240604" y="3909067"/>
            <a:ext cx="1896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n w="13462">
                  <a:solidFill>
                    <a:prstClr val="black"/>
                  </a:solidFill>
                  <a:prstDash val="solid"/>
                </a:ln>
                <a:solidFill>
                  <a:srgbClr val="4EBEA4"/>
                </a:solidFill>
                <a:latin typeface="Helvetica" panose="020B0604020202020204" pitchFamily="34" charset="0"/>
              </a:rPr>
              <a:t>11%</a:t>
            </a:r>
          </a:p>
        </p:txBody>
      </p:sp>
      <p:sp>
        <p:nvSpPr>
          <p:cNvPr id="40" name="TextBox 39">
            <a:extLst>
              <a:ext uri="{FF2B5EF4-FFF2-40B4-BE49-F238E27FC236}">
                <a16:creationId xmlns:a16="http://schemas.microsoft.com/office/drawing/2014/main" id="{31838909-9E24-43C1-90B9-0DB37749B895}"/>
              </a:ext>
            </a:extLst>
          </p:cNvPr>
          <p:cNvSpPr txBox="1"/>
          <p:nvPr/>
        </p:nvSpPr>
        <p:spPr>
          <a:xfrm>
            <a:off x="3071936" y="4626501"/>
            <a:ext cx="1896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ln w="13462">
                  <a:solidFill>
                    <a:prstClr val="black"/>
                  </a:solidFill>
                  <a:prstDash val="solid"/>
                </a:ln>
                <a:solidFill>
                  <a:srgbClr val="00BFF2"/>
                </a:solidFill>
                <a:latin typeface="Helvetica" panose="020B0604020202020204" pitchFamily="34" charset="0"/>
              </a:rPr>
              <a:t>36%</a:t>
            </a:r>
          </a:p>
        </p:txBody>
      </p:sp>
      <p:sp>
        <p:nvSpPr>
          <p:cNvPr id="41" name="TextBox 40">
            <a:extLst>
              <a:ext uri="{FF2B5EF4-FFF2-40B4-BE49-F238E27FC236}">
                <a16:creationId xmlns:a16="http://schemas.microsoft.com/office/drawing/2014/main" id="{B9EC3EAC-F42C-4C27-974F-18F611E7D570}"/>
              </a:ext>
            </a:extLst>
          </p:cNvPr>
          <p:cNvSpPr txBox="1"/>
          <p:nvPr/>
        </p:nvSpPr>
        <p:spPr>
          <a:xfrm>
            <a:off x="6167837" y="4626501"/>
            <a:ext cx="1896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ln w="13462">
                  <a:solidFill>
                    <a:prstClr val="black"/>
                  </a:solidFill>
                  <a:prstDash val="solid"/>
                </a:ln>
                <a:solidFill>
                  <a:srgbClr val="ED3C8D"/>
                </a:solidFill>
                <a:latin typeface="Helvetica" panose="020B0604020202020204" pitchFamily="34" charset="0"/>
              </a:rPr>
              <a:t>29%</a:t>
            </a:r>
          </a:p>
        </p:txBody>
      </p:sp>
      <p:sp>
        <p:nvSpPr>
          <p:cNvPr id="42" name="TextBox 41">
            <a:extLst>
              <a:ext uri="{FF2B5EF4-FFF2-40B4-BE49-F238E27FC236}">
                <a16:creationId xmlns:a16="http://schemas.microsoft.com/office/drawing/2014/main" id="{5CA6052D-A3D4-4325-A144-2E16E08F8782}"/>
              </a:ext>
            </a:extLst>
          </p:cNvPr>
          <p:cNvSpPr txBox="1"/>
          <p:nvPr/>
        </p:nvSpPr>
        <p:spPr>
          <a:xfrm>
            <a:off x="9240604" y="4626501"/>
            <a:ext cx="1896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ln w="13462">
                  <a:solidFill>
                    <a:prstClr val="black"/>
                  </a:solidFill>
                  <a:prstDash val="solid"/>
                </a:ln>
                <a:solidFill>
                  <a:srgbClr val="4EBEA4"/>
                </a:solidFill>
                <a:latin typeface="Helvetica" panose="020B0604020202020204" pitchFamily="34" charset="0"/>
              </a:rPr>
              <a:t>18%</a:t>
            </a:r>
          </a:p>
        </p:txBody>
      </p:sp>
      <p:sp>
        <p:nvSpPr>
          <p:cNvPr id="43" name="TextBox 42">
            <a:extLst>
              <a:ext uri="{FF2B5EF4-FFF2-40B4-BE49-F238E27FC236}">
                <a16:creationId xmlns:a16="http://schemas.microsoft.com/office/drawing/2014/main" id="{226ADEE0-25DF-4D47-AF67-5EFFF4D9D253}"/>
              </a:ext>
            </a:extLst>
          </p:cNvPr>
          <p:cNvSpPr txBox="1"/>
          <p:nvPr/>
        </p:nvSpPr>
        <p:spPr>
          <a:xfrm>
            <a:off x="3071936" y="5314283"/>
            <a:ext cx="1896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ln w="13462">
                  <a:solidFill>
                    <a:prstClr val="black"/>
                  </a:solidFill>
                  <a:prstDash val="solid"/>
                </a:ln>
                <a:solidFill>
                  <a:srgbClr val="00BFF2"/>
                </a:solidFill>
                <a:latin typeface="Helvetica" panose="020B0604020202020204" pitchFamily="34" charset="0"/>
              </a:rPr>
              <a:t>37%</a:t>
            </a:r>
          </a:p>
        </p:txBody>
      </p:sp>
      <p:sp>
        <p:nvSpPr>
          <p:cNvPr id="44" name="TextBox 43">
            <a:extLst>
              <a:ext uri="{FF2B5EF4-FFF2-40B4-BE49-F238E27FC236}">
                <a16:creationId xmlns:a16="http://schemas.microsoft.com/office/drawing/2014/main" id="{9F55C10B-7A6D-46FC-B173-D58256D8F8B4}"/>
              </a:ext>
            </a:extLst>
          </p:cNvPr>
          <p:cNvSpPr txBox="1"/>
          <p:nvPr/>
        </p:nvSpPr>
        <p:spPr>
          <a:xfrm>
            <a:off x="6167837" y="5314283"/>
            <a:ext cx="1896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ln w="13462">
                  <a:solidFill>
                    <a:prstClr val="black"/>
                  </a:solidFill>
                  <a:prstDash val="solid"/>
                </a:ln>
                <a:solidFill>
                  <a:srgbClr val="ED3C8D"/>
                </a:solidFill>
                <a:latin typeface="Helvetica" panose="020B0604020202020204" pitchFamily="34" charset="0"/>
              </a:rPr>
              <a:t>25%</a:t>
            </a:r>
          </a:p>
        </p:txBody>
      </p:sp>
      <p:sp>
        <p:nvSpPr>
          <p:cNvPr id="45" name="TextBox 44">
            <a:extLst>
              <a:ext uri="{FF2B5EF4-FFF2-40B4-BE49-F238E27FC236}">
                <a16:creationId xmlns:a16="http://schemas.microsoft.com/office/drawing/2014/main" id="{DFB52DFC-8C6D-495A-A473-8BAD021C2DDB}"/>
              </a:ext>
            </a:extLst>
          </p:cNvPr>
          <p:cNvSpPr txBox="1"/>
          <p:nvPr/>
        </p:nvSpPr>
        <p:spPr>
          <a:xfrm>
            <a:off x="9240604" y="5314283"/>
            <a:ext cx="1896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ln w="13462">
                  <a:solidFill>
                    <a:prstClr val="black"/>
                  </a:solidFill>
                  <a:prstDash val="solid"/>
                </a:ln>
                <a:solidFill>
                  <a:srgbClr val="4EBEA4"/>
                </a:solidFill>
                <a:latin typeface="Helvetica" panose="020B0604020202020204" pitchFamily="34" charset="0"/>
              </a:rPr>
              <a:t>8%</a:t>
            </a:r>
          </a:p>
        </p:txBody>
      </p:sp>
      <p:sp>
        <p:nvSpPr>
          <p:cNvPr id="46" name="TextBox 45">
            <a:extLst>
              <a:ext uri="{FF2B5EF4-FFF2-40B4-BE49-F238E27FC236}">
                <a16:creationId xmlns:a16="http://schemas.microsoft.com/office/drawing/2014/main" id="{0FEA0807-0808-4AA0-9A75-C91DFBDB0DC9}"/>
              </a:ext>
            </a:extLst>
          </p:cNvPr>
          <p:cNvSpPr txBox="1"/>
          <p:nvPr/>
        </p:nvSpPr>
        <p:spPr>
          <a:xfrm>
            <a:off x="12726" y="1911658"/>
            <a:ext cx="12179273"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video streamers that have…</a:t>
            </a:r>
          </a:p>
        </p:txBody>
      </p:sp>
      <p:cxnSp>
        <p:nvCxnSpPr>
          <p:cNvPr id="47" name="Straight Connector 46">
            <a:extLst>
              <a:ext uri="{FF2B5EF4-FFF2-40B4-BE49-F238E27FC236}">
                <a16:creationId xmlns:a16="http://schemas.microsoft.com/office/drawing/2014/main" id="{3FD212FF-F14C-429A-B197-DF024C01F3D9}"/>
              </a:ext>
            </a:extLst>
          </p:cNvPr>
          <p:cNvCxnSpPr>
            <a:cxnSpLocks/>
          </p:cNvCxnSpPr>
          <p:nvPr/>
        </p:nvCxnSpPr>
        <p:spPr>
          <a:xfrm>
            <a:off x="796439" y="3816937"/>
            <a:ext cx="1058198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6299355-E14B-4D8F-8FB0-9BA10A40D2FC}"/>
              </a:ext>
            </a:extLst>
          </p:cNvPr>
          <p:cNvCxnSpPr>
            <a:cxnSpLocks/>
          </p:cNvCxnSpPr>
          <p:nvPr/>
        </p:nvCxnSpPr>
        <p:spPr>
          <a:xfrm>
            <a:off x="796439" y="5225738"/>
            <a:ext cx="1058198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0707C8B-1787-44EC-93E6-3D365730FE36}"/>
              </a:ext>
            </a:extLst>
          </p:cNvPr>
          <p:cNvCxnSpPr>
            <a:cxnSpLocks/>
          </p:cNvCxnSpPr>
          <p:nvPr/>
        </p:nvCxnSpPr>
        <p:spPr>
          <a:xfrm>
            <a:off x="5334380" y="2602367"/>
            <a:ext cx="0" cy="3116550"/>
          </a:xfrm>
          <a:prstGeom prst="line">
            <a:avLst/>
          </a:prstGeom>
          <a:ln w="19050">
            <a:solidFill>
              <a:srgbClr val="1F1A62"/>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EE60B5F-DE11-49DA-8EBE-D325CA80686D}"/>
              </a:ext>
            </a:extLst>
          </p:cNvPr>
          <p:cNvCxnSpPr>
            <a:cxnSpLocks/>
          </p:cNvCxnSpPr>
          <p:nvPr/>
        </p:nvCxnSpPr>
        <p:spPr>
          <a:xfrm>
            <a:off x="8877363" y="2602367"/>
            <a:ext cx="0" cy="3116550"/>
          </a:xfrm>
          <a:prstGeom prst="line">
            <a:avLst/>
          </a:prstGeom>
          <a:ln w="19050">
            <a:solidFill>
              <a:srgbClr val="1F1A62"/>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94569F7-FD9B-4032-93E0-76248B1EDC8F}"/>
              </a:ext>
            </a:extLst>
          </p:cNvPr>
          <p:cNvCxnSpPr>
            <a:cxnSpLocks/>
          </p:cNvCxnSpPr>
          <p:nvPr/>
        </p:nvCxnSpPr>
        <p:spPr>
          <a:xfrm>
            <a:off x="526244" y="4543113"/>
            <a:ext cx="1128554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0157C601-A54F-472A-AFD5-1EB3A7B98284}"/>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364227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person&#10;&#10;Description automatically generated">
            <a:extLst>
              <a:ext uri="{FF2B5EF4-FFF2-40B4-BE49-F238E27FC236}">
                <a16:creationId xmlns:a16="http://schemas.microsoft.com/office/drawing/2014/main" id="{C5A23908-DD2E-42E3-88AE-072F18C2D5B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600033"/>
            <a:ext cx="12213518" cy="3909386"/>
          </a:xfrm>
          <a:prstGeom prst="rect">
            <a:avLst/>
          </a:prstGeom>
        </p:spPr>
      </p:pic>
      <p:pic>
        <p:nvPicPr>
          <p:cNvPr id="2" name="Picture 1">
            <a:extLst>
              <a:ext uri="{FF2B5EF4-FFF2-40B4-BE49-F238E27FC236}">
                <a16:creationId xmlns:a16="http://schemas.microsoft.com/office/drawing/2014/main" id="{850BACA4-3738-4590-85D7-8F179AD074D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750C4905-7D30-4A4E-B3E5-F35E6B27A46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4AE334FF-013B-4334-A22B-4AD816EFE3C8}"/>
              </a:ext>
            </a:extLst>
          </p:cNvPr>
          <p:cNvSpPr/>
          <p:nvPr/>
        </p:nvSpPr>
        <p:spPr>
          <a:xfrm>
            <a:off x="98855" y="220464"/>
            <a:ext cx="1209314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itchFamily="2" charset="0"/>
              </a:rPr>
              <a:t>W</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ell over half of video streamers prefer free content with ads rather than pay for a commercial-free subscription</a:t>
            </a:r>
          </a:p>
        </p:txBody>
      </p:sp>
      <p:sp>
        <p:nvSpPr>
          <p:cNvPr id="44" name="Rectangle 43">
            <a:extLst>
              <a:ext uri="{FF2B5EF4-FFF2-40B4-BE49-F238E27FC236}">
                <a16:creationId xmlns:a16="http://schemas.microsoft.com/office/drawing/2014/main" id="{6391A7F3-2E0B-4D83-B460-63B9BA7D0F91}"/>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6" name="TextBox 45">
            <a:extLst>
              <a:ext uri="{FF2B5EF4-FFF2-40B4-BE49-F238E27FC236}">
                <a16:creationId xmlns:a16="http://schemas.microsoft.com/office/drawing/2014/main" id="{C3B4EA01-8CEE-4C65-B577-FE83F1E7B038}"/>
              </a:ext>
            </a:extLst>
          </p:cNvPr>
          <p:cNvSpPr txBox="1"/>
          <p:nvPr/>
        </p:nvSpPr>
        <p:spPr>
          <a:xfrm>
            <a:off x="546752" y="6226472"/>
            <a:ext cx="116452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2021, P18+.</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‘Cord Loyalists’: have pay-TV; no changes, ‘Cord Shavers’: have pay-TV; reduced services or channels, ‘Cord Cutters’: no pay-TV; cancelled it, ‘Cord Nevers’: no pay-TV; never had it. ‘I prefer streaming free video content with ads/commercials instead of paying for a subscription without ads/commercials’ (</a:t>
            </a: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strongly / somewhat agree). ‘I like that streaming services have less ads/commercials’ (strongly / somewhat agree). Base = ‘Streamed in the past 12 months’.</a:t>
            </a:r>
          </a:p>
        </p:txBody>
      </p:sp>
      <p:sp>
        <p:nvSpPr>
          <p:cNvPr id="24" name="TextBox 23">
            <a:extLst>
              <a:ext uri="{FF2B5EF4-FFF2-40B4-BE49-F238E27FC236}">
                <a16:creationId xmlns:a16="http://schemas.microsoft.com/office/drawing/2014/main" id="{2CC05CDE-C788-4239-8F93-D4B574418B9B}"/>
              </a:ext>
            </a:extLst>
          </p:cNvPr>
          <p:cNvSpPr txBox="1"/>
          <p:nvPr/>
        </p:nvSpPr>
        <p:spPr>
          <a:xfrm>
            <a:off x="172720" y="1163383"/>
            <a:ext cx="11744961" cy="30777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People are generally more tolerant of the limited commercial time found in ad-based streaming services </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B4D7EE57-7686-4F11-B4A4-4D9EBEB57463}"/>
              </a:ext>
            </a:extLst>
          </p:cNvPr>
          <p:cNvSpPr/>
          <p:nvPr/>
        </p:nvSpPr>
        <p:spPr>
          <a:xfrm>
            <a:off x="1" y="1600033"/>
            <a:ext cx="12192000" cy="3911113"/>
          </a:xfrm>
          <a:prstGeom prst="rect">
            <a:avLst/>
          </a:prstGeom>
          <a:solidFill>
            <a:srgbClr val="1B1464">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3A91C3EA-1E26-4C45-8F5C-57BD0C66152E}"/>
              </a:ext>
            </a:extLst>
          </p:cNvPr>
          <p:cNvSpPr txBox="1"/>
          <p:nvPr/>
        </p:nvSpPr>
        <p:spPr>
          <a:xfrm>
            <a:off x="554183" y="1689373"/>
            <a:ext cx="11083635"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of video streamers that agree with the following statements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based on respondent ‘cord’ status</a:t>
            </a:r>
            <a:endPar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56" name="TextBox 55">
            <a:extLst>
              <a:ext uri="{FF2B5EF4-FFF2-40B4-BE49-F238E27FC236}">
                <a16:creationId xmlns:a16="http://schemas.microsoft.com/office/drawing/2014/main" id="{9778927E-A317-41CD-AB2B-985858C4C00E}"/>
              </a:ext>
            </a:extLst>
          </p:cNvPr>
          <p:cNvSpPr txBox="1"/>
          <p:nvPr/>
        </p:nvSpPr>
        <p:spPr>
          <a:xfrm>
            <a:off x="297963" y="2618076"/>
            <a:ext cx="5369411" cy="923330"/>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“I prefer streaming </a:t>
            </a:r>
            <a:r>
              <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free video content with ads/commercials </a:t>
            </a:r>
            <a:r>
              <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instead of paying for a subscription without ads / commercials”</a:t>
            </a:r>
          </a:p>
        </p:txBody>
      </p:sp>
      <p:grpSp>
        <p:nvGrpSpPr>
          <p:cNvPr id="6" name="Group 5">
            <a:extLst>
              <a:ext uri="{FF2B5EF4-FFF2-40B4-BE49-F238E27FC236}">
                <a16:creationId xmlns:a16="http://schemas.microsoft.com/office/drawing/2014/main" id="{5FA12406-48E0-432B-B20C-7C565A361DF2}"/>
              </a:ext>
            </a:extLst>
          </p:cNvPr>
          <p:cNvGrpSpPr/>
          <p:nvPr/>
        </p:nvGrpSpPr>
        <p:grpSpPr>
          <a:xfrm>
            <a:off x="3099604" y="3727776"/>
            <a:ext cx="1089660" cy="555789"/>
            <a:chOff x="2254421" y="3660287"/>
            <a:chExt cx="1089660" cy="555789"/>
          </a:xfrm>
        </p:grpSpPr>
        <p:sp>
          <p:nvSpPr>
            <p:cNvPr id="20" name="Rectangle: Rounded Corners 19">
              <a:extLst>
                <a:ext uri="{FF2B5EF4-FFF2-40B4-BE49-F238E27FC236}">
                  <a16:creationId xmlns:a16="http://schemas.microsoft.com/office/drawing/2014/main" id="{14E067FD-0335-451F-9CAA-729AC1208930}"/>
                </a:ext>
              </a:extLst>
            </p:cNvPr>
            <p:cNvSpPr/>
            <p:nvPr/>
          </p:nvSpPr>
          <p:spPr>
            <a:xfrm>
              <a:off x="2302728" y="3660287"/>
              <a:ext cx="993046" cy="55578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C187D44-79DF-48FF-81BE-B51F130C2117}"/>
                </a:ext>
              </a:extLst>
            </p:cNvPr>
            <p:cNvSpPr txBox="1"/>
            <p:nvPr/>
          </p:nvSpPr>
          <p:spPr>
            <a:xfrm>
              <a:off x="2254421"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64%</a:t>
              </a:r>
            </a:p>
          </p:txBody>
        </p:sp>
      </p:grpSp>
      <p:grpSp>
        <p:nvGrpSpPr>
          <p:cNvPr id="4" name="Group 3">
            <a:extLst>
              <a:ext uri="{FF2B5EF4-FFF2-40B4-BE49-F238E27FC236}">
                <a16:creationId xmlns:a16="http://schemas.microsoft.com/office/drawing/2014/main" id="{E551097D-BA64-4BC8-B1AD-61AC63E6C573}"/>
              </a:ext>
            </a:extLst>
          </p:cNvPr>
          <p:cNvGrpSpPr/>
          <p:nvPr/>
        </p:nvGrpSpPr>
        <p:grpSpPr>
          <a:xfrm>
            <a:off x="1764778" y="3723390"/>
            <a:ext cx="1089660" cy="564560"/>
            <a:chOff x="926689" y="3655901"/>
            <a:chExt cx="1089660" cy="564560"/>
          </a:xfrm>
        </p:grpSpPr>
        <p:sp>
          <p:nvSpPr>
            <p:cNvPr id="23" name="Rectangle: Rounded Corners 22">
              <a:extLst>
                <a:ext uri="{FF2B5EF4-FFF2-40B4-BE49-F238E27FC236}">
                  <a16:creationId xmlns:a16="http://schemas.microsoft.com/office/drawing/2014/main" id="{D64577A9-54F7-4883-99ED-5B3929CFCB52}"/>
                </a:ext>
              </a:extLst>
            </p:cNvPr>
            <p:cNvSpPr/>
            <p:nvPr/>
          </p:nvSpPr>
          <p:spPr>
            <a:xfrm>
              <a:off x="974996" y="3655901"/>
              <a:ext cx="993046" cy="564560"/>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09BAF5DE-CE54-416E-BF54-DC3BCBEA10E1}"/>
                </a:ext>
              </a:extLst>
            </p:cNvPr>
            <p:cNvSpPr txBox="1"/>
            <p:nvPr/>
          </p:nvSpPr>
          <p:spPr>
            <a:xfrm>
              <a:off x="926689"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64%</a:t>
              </a:r>
            </a:p>
          </p:txBody>
        </p:sp>
      </p:grpSp>
      <p:grpSp>
        <p:nvGrpSpPr>
          <p:cNvPr id="9" name="Group 8">
            <a:extLst>
              <a:ext uri="{FF2B5EF4-FFF2-40B4-BE49-F238E27FC236}">
                <a16:creationId xmlns:a16="http://schemas.microsoft.com/office/drawing/2014/main" id="{B55EA010-DB61-44D1-B8AD-93D7F06F982F}"/>
              </a:ext>
            </a:extLst>
          </p:cNvPr>
          <p:cNvGrpSpPr/>
          <p:nvPr/>
        </p:nvGrpSpPr>
        <p:grpSpPr>
          <a:xfrm>
            <a:off x="3099604" y="4604678"/>
            <a:ext cx="1089660" cy="564560"/>
            <a:chOff x="4931166" y="3655901"/>
            <a:chExt cx="1089660" cy="564560"/>
          </a:xfrm>
        </p:grpSpPr>
        <p:sp>
          <p:nvSpPr>
            <p:cNvPr id="28" name="Rectangle: Rounded Corners 27">
              <a:extLst>
                <a:ext uri="{FF2B5EF4-FFF2-40B4-BE49-F238E27FC236}">
                  <a16:creationId xmlns:a16="http://schemas.microsoft.com/office/drawing/2014/main" id="{14188C2A-FE50-40A0-B664-09294D12C867}"/>
                </a:ext>
              </a:extLst>
            </p:cNvPr>
            <p:cNvSpPr/>
            <p:nvPr/>
          </p:nvSpPr>
          <p:spPr>
            <a:xfrm>
              <a:off x="4979473" y="3655901"/>
              <a:ext cx="993046" cy="564560"/>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9A0E7314-5854-4672-B86E-F740026FA1CE}"/>
                </a:ext>
              </a:extLst>
            </p:cNvPr>
            <p:cNvSpPr txBox="1"/>
            <p:nvPr/>
          </p:nvSpPr>
          <p:spPr>
            <a:xfrm>
              <a:off x="4931166"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63%</a:t>
              </a:r>
            </a:p>
          </p:txBody>
        </p:sp>
      </p:grpSp>
      <p:grpSp>
        <p:nvGrpSpPr>
          <p:cNvPr id="8" name="Group 7">
            <a:extLst>
              <a:ext uri="{FF2B5EF4-FFF2-40B4-BE49-F238E27FC236}">
                <a16:creationId xmlns:a16="http://schemas.microsoft.com/office/drawing/2014/main" id="{30612A3A-1D51-4C4A-BFA8-0A176201AC34}"/>
              </a:ext>
            </a:extLst>
          </p:cNvPr>
          <p:cNvGrpSpPr/>
          <p:nvPr/>
        </p:nvGrpSpPr>
        <p:grpSpPr>
          <a:xfrm>
            <a:off x="1764779" y="4609064"/>
            <a:ext cx="1089660" cy="555789"/>
            <a:chOff x="3538188" y="3660287"/>
            <a:chExt cx="1089660" cy="555789"/>
          </a:xfrm>
        </p:grpSpPr>
        <p:sp>
          <p:nvSpPr>
            <p:cNvPr id="31" name="Rectangle: Rounded Corners 30">
              <a:extLst>
                <a:ext uri="{FF2B5EF4-FFF2-40B4-BE49-F238E27FC236}">
                  <a16:creationId xmlns:a16="http://schemas.microsoft.com/office/drawing/2014/main" id="{F83D9537-F295-45D1-ACF1-201458608454}"/>
                </a:ext>
              </a:extLst>
            </p:cNvPr>
            <p:cNvSpPr/>
            <p:nvPr/>
          </p:nvSpPr>
          <p:spPr>
            <a:xfrm>
              <a:off x="3586495" y="3660287"/>
              <a:ext cx="993046" cy="55578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2D96B342-9785-4F39-A192-93AB511BC081}"/>
                </a:ext>
              </a:extLst>
            </p:cNvPr>
            <p:cNvSpPr txBox="1"/>
            <p:nvPr/>
          </p:nvSpPr>
          <p:spPr>
            <a:xfrm>
              <a:off x="3538188"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57%</a:t>
              </a:r>
            </a:p>
          </p:txBody>
        </p:sp>
      </p:grpSp>
      <p:cxnSp>
        <p:nvCxnSpPr>
          <p:cNvPr id="60" name="Straight Connector 59">
            <a:extLst>
              <a:ext uri="{FF2B5EF4-FFF2-40B4-BE49-F238E27FC236}">
                <a16:creationId xmlns:a16="http://schemas.microsoft.com/office/drawing/2014/main" id="{6DC23DD8-D914-4194-84AD-AD281518A035}"/>
              </a:ext>
            </a:extLst>
          </p:cNvPr>
          <p:cNvCxnSpPr>
            <a:cxnSpLocks/>
          </p:cNvCxnSpPr>
          <p:nvPr/>
        </p:nvCxnSpPr>
        <p:spPr>
          <a:xfrm>
            <a:off x="6233637" y="2332232"/>
            <a:ext cx="0" cy="2958005"/>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239750D7-A350-4D54-BE0A-514524838795}"/>
              </a:ext>
            </a:extLst>
          </p:cNvPr>
          <p:cNvSpPr txBox="1"/>
          <p:nvPr/>
        </p:nvSpPr>
        <p:spPr>
          <a:xfrm>
            <a:off x="7101453" y="2618076"/>
            <a:ext cx="4491030" cy="64633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“I like that streaming services have </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less ads / commercials</a:t>
            </a:r>
            <a:r>
              <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p>
        </p:txBody>
      </p:sp>
      <p:grpSp>
        <p:nvGrpSpPr>
          <p:cNvPr id="55" name="Group 54">
            <a:extLst>
              <a:ext uri="{FF2B5EF4-FFF2-40B4-BE49-F238E27FC236}">
                <a16:creationId xmlns:a16="http://schemas.microsoft.com/office/drawing/2014/main" id="{B5CCCF2F-0F46-4C6B-92D2-F21A1C603038}"/>
              </a:ext>
            </a:extLst>
          </p:cNvPr>
          <p:cNvGrpSpPr/>
          <p:nvPr/>
        </p:nvGrpSpPr>
        <p:grpSpPr>
          <a:xfrm>
            <a:off x="9492185" y="3727776"/>
            <a:ext cx="1089660" cy="555789"/>
            <a:chOff x="2254421" y="3660287"/>
            <a:chExt cx="1089660" cy="555789"/>
          </a:xfrm>
        </p:grpSpPr>
        <p:sp>
          <p:nvSpPr>
            <p:cNvPr id="69" name="Rectangle: Rounded Corners 68">
              <a:extLst>
                <a:ext uri="{FF2B5EF4-FFF2-40B4-BE49-F238E27FC236}">
                  <a16:creationId xmlns:a16="http://schemas.microsoft.com/office/drawing/2014/main" id="{F477F2BB-82DE-490E-AF68-A0703A6D293F}"/>
                </a:ext>
              </a:extLst>
            </p:cNvPr>
            <p:cNvSpPr/>
            <p:nvPr/>
          </p:nvSpPr>
          <p:spPr>
            <a:xfrm>
              <a:off x="2302728" y="3660287"/>
              <a:ext cx="993046" cy="55578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BE9F67CF-0281-4B93-BD6D-681EA51956C2}"/>
                </a:ext>
              </a:extLst>
            </p:cNvPr>
            <p:cNvSpPr txBox="1"/>
            <p:nvPr/>
          </p:nvSpPr>
          <p:spPr>
            <a:xfrm>
              <a:off x="2254421"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86%</a:t>
              </a:r>
            </a:p>
          </p:txBody>
        </p:sp>
      </p:grpSp>
      <p:grpSp>
        <p:nvGrpSpPr>
          <p:cNvPr id="57" name="Group 56">
            <a:extLst>
              <a:ext uri="{FF2B5EF4-FFF2-40B4-BE49-F238E27FC236}">
                <a16:creationId xmlns:a16="http://schemas.microsoft.com/office/drawing/2014/main" id="{A6CF6180-9814-4BBF-9E5F-FECD7F495B38}"/>
              </a:ext>
            </a:extLst>
          </p:cNvPr>
          <p:cNvGrpSpPr/>
          <p:nvPr/>
        </p:nvGrpSpPr>
        <p:grpSpPr>
          <a:xfrm>
            <a:off x="8157359" y="3723390"/>
            <a:ext cx="1089660" cy="564560"/>
            <a:chOff x="926689" y="3655901"/>
            <a:chExt cx="1089660" cy="564560"/>
          </a:xfrm>
        </p:grpSpPr>
        <p:sp>
          <p:nvSpPr>
            <p:cNvPr id="67" name="Rectangle: Rounded Corners 66">
              <a:extLst>
                <a:ext uri="{FF2B5EF4-FFF2-40B4-BE49-F238E27FC236}">
                  <a16:creationId xmlns:a16="http://schemas.microsoft.com/office/drawing/2014/main" id="{BA5F4CBB-F5CD-4BD4-B293-03503A961612}"/>
                </a:ext>
              </a:extLst>
            </p:cNvPr>
            <p:cNvSpPr/>
            <p:nvPr/>
          </p:nvSpPr>
          <p:spPr>
            <a:xfrm>
              <a:off x="974996" y="3655901"/>
              <a:ext cx="993046" cy="564560"/>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397135C5-3A66-4896-9DEE-8A22EC1E5BEE}"/>
                </a:ext>
              </a:extLst>
            </p:cNvPr>
            <p:cNvSpPr txBox="1"/>
            <p:nvPr/>
          </p:nvSpPr>
          <p:spPr>
            <a:xfrm>
              <a:off x="926689"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87%</a:t>
              </a:r>
            </a:p>
          </p:txBody>
        </p:sp>
      </p:grpSp>
      <p:grpSp>
        <p:nvGrpSpPr>
          <p:cNvPr id="61" name="Group 60">
            <a:extLst>
              <a:ext uri="{FF2B5EF4-FFF2-40B4-BE49-F238E27FC236}">
                <a16:creationId xmlns:a16="http://schemas.microsoft.com/office/drawing/2014/main" id="{3401983D-7711-4F9B-B88F-B28B47E3981E}"/>
              </a:ext>
            </a:extLst>
          </p:cNvPr>
          <p:cNvGrpSpPr/>
          <p:nvPr/>
        </p:nvGrpSpPr>
        <p:grpSpPr>
          <a:xfrm>
            <a:off x="9503015" y="4522379"/>
            <a:ext cx="1089660" cy="564560"/>
            <a:chOff x="4931166" y="3655901"/>
            <a:chExt cx="1089660" cy="564560"/>
          </a:xfrm>
        </p:grpSpPr>
        <p:sp>
          <p:nvSpPr>
            <p:cNvPr id="65" name="Rectangle: Rounded Corners 64">
              <a:extLst>
                <a:ext uri="{FF2B5EF4-FFF2-40B4-BE49-F238E27FC236}">
                  <a16:creationId xmlns:a16="http://schemas.microsoft.com/office/drawing/2014/main" id="{95DA733E-24CB-43F6-A8CC-D53150D2AF1F}"/>
                </a:ext>
              </a:extLst>
            </p:cNvPr>
            <p:cNvSpPr/>
            <p:nvPr/>
          </p:nvSpPr>
          <p:spPr>
            <a:xfrm>
              <a:off x="4979473" y="3655901"/>
              <a:ext cx="993046" cy="564560"/>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B09B9EEE-FBB4-4450-A9C6-E0928C47382E}"/>
                </a:ext>
              </a:extLst>
            </p:cNvPr>
            <p:cNvSpPr txBox="1"/>
            <p:nvPr/>
          </p:nvSpPr>
          <p:spPr>
            <a:xfrm>
              <a:off x="4931166"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85%</a:t>
              </a:r>
            </a:p>
          </p:txBody>
        </p:sp>
      </p:grpSp>
      <p:grpSp>
        <p:nvGrpSpPr>
          <p:cNvPr id="62" name="Group 61">
            <a:extLst>
              <a:ext uri="{FF2B5EF4-FFF2-40B4-BE49-F238E27FC236}">
                <a16:creationId xmlns:a16="http://schemas.microsoft.com/office/drawing/2014/main" id="{9D8E8FC2-14C7-4104-BBD3-DDED8CDB58D7}"/>
              </a:ext>
            </a:extLst>
          </p:cNvPr>
          <p:cNvGrpSpPr/>
          <p:nvPr/>
        </p:nvGrpSpPr>
        <p:grpSpPr>
          <a:xfrm>
            <a:off x="8168190" y="4526765"/>
            <a:ext cx="1089660" cy="555789"/>
            <a:chOff x="3538188" y="3660287"/>
            <a:chExt cx="1089660" cy="555789"/>
          </a:xfrm>
        </p:grpSpPr>
        <p:sp>
          <p:nvSpPr>
            <p:cNvPr id="63" name="Rectangle: Rounded Corners 62">
              <a:extLst>
                <a:ext uri="{FF2B5EF4-FFF2-40B4-BE49-F238E27FC236}">
                  <a16:creationId xmlns:a16="http://schemas.microsoft.com/office/drawing/2014/main" id="{F543EA4E-63EC-4A17-B515-4EA7C7BDB053}"/>
                </a:ext>
              </a:extLst>
            </p:cNvPr>
            <p:cNvSpPr/>
            <p:nvPr/>
          </p:nvSpPr>
          <p:spPr>
            <a:xfrm>
              <a:off x="3586495" y="3660287"/>
              <a:ext cx="993046" cy="55578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2D726F06-443B-4C3D-AB86-5979743517E6}"/>
                </a:ext>
              </a:extLst>
            </p:cNvPr>
            <p:cNvSpPr txBox="1"/>
            <p:nvPr/>
          </p:nvSpPr>
          <p:spPr>
            <a:xfrm>
              <a:off x="3538188"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84%</a:t>
              </a:r>
            </a:p>
          </p:txBody>
        </p:sp>
      </p:grpSp>
      <p:graphicFrame>
        <p:nvGraphicFramePr>
          <p:cNvPr id="41" name="Chart 40">
            <a:extLst>
              <a:ext uri="{FF2B5EF4-FFF2-40B4-BE49-F238E27FC236}">
                <a16:creationId xmlns:a16="http://schemas.microsoft.com/office/drawing/2014/main" id="{F4936910-0CE6-40C1-9893-5D00D0189516}"/>
              </a:ext>
            </a:extLst>
          </p:cNvPr>
          <p:cNvGraphicFramePr/>
          <p:nvPr>
            <p:extLst>
              <p:ext uri="{D42A27DB-BD31-4B8C-83A1-F6EECF244321}">
                <p14:modId xmlns:p14="http://schemas.microsoft.com/office/powerpoint/2010/main" val="604986177"/>
              </p:ext>
            </p:extLst>
          </p:nvPr>
        </p:nvGraphicFramePr>
        <p:xfrm>
          <a:off x="472050" y="5554817"/>
          <a:ext cx="11532797" cy="69277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20992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9E86886-E2B6-462D-9F93-D5B02A5E1A74}"/>
              </a:ext>
            </a:extLst>
          </p:cNvPr>
          <p:cNvSpPr/>
          <p:nvPr/>
        </p:nvSpPr>
        <p:spPr>
          <a:xfrm>
            <a:off x="6380640" y="2169837"/>
            <a:ext cx="5520677" cy="317716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D597199-F287-46EE-889B-22C7C48DBF25}"/>
              </a:ext>
            </a:extLst>
          </p:cNvPr>
          <p:cNvSpPr/>
          <p:nvPr/>
        </p:nvSpPr>
        <p:spPr>
          <a:xfrm>
            <a:off x="470506" y="2174285"/>
            <a:ext cx="5520677" cy="317716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B0B88D1C-9FA4-4554-A09B-4239AA7FE52C}"/>
              </a:ext>
            </a:extLst>
          </p:cNvPr>
          <p:cNvSpPr/>
          <p:nvPr/>
        </p:nvSpPr>
        <p:spPr>
          <a:xfrm>
            <a:off x="281017" y="1202605"/>
            <a:ext cx="10790410" cy="30777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Previously harder-to-reach ‘cord nevers’ are proving to be an especially engaged audience for advertisers through streaming</a:t>
            </a:r>
          </a:p>
        </p:txBody>
      </p:sp>
      <p:sp>
        <p:nvSpPr>
          <p:cNvPr id="2" name="TextBox 1">
            <a:extLst>
              <a:ext uri="{FF2B5EF4-FFF2-40B4-BE49-F238E27FC236}">
                <a16:creationId xmlns:a16="http://schemas.microsoft.com/office/drawing/2014/main" id="{17C36D3E-5A1A-4C5D-BE4C-162B8493A827}"/>
              </a:ext>
            </a:extLst>
          </p:cNvPr>
          <p:cNvSpPr txBox="1"/>
          <p:nvPr/>
        </p:nvSpPr>
        <p:spPr>
          <a:xfrm>
            <a:off x="1268278" y="1680998"/>
            <a:ext cx="965544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video streamers who agree with the following statements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Based on respondent ‘cord’ status</a:t>
            </a:r>
          </a:p>
        </p:txBody>
      </p:sp>
      <p:sp>
        <p:nvSpPr>
          <p:cNvPr id="24" name="TextBox 23">
            <a:extLst>
              <a:ext uri="{FF2B5EF4-FFF2-40B4-BE49-F238E27FC236}">
                <a16:creationId xmlns:a16="http://schemas.microsoft.com/office/drawing/2014/main" id="{8CEA7054-3A9D-4B21-A5C0-C89E48427B7F}"/>
              </a:ext>
            </a:extLst>
          </p:cNvPr>
          <p:cNvSpPr txBox="1"/>
          <p:nvPr/>
        </p:nvSpPr>
        <p:spPr>
          <a:xfrm>
            <a:off x="526243" y="6084315"/>
            <a:ext cx="1166575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2021, P18+.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‘Cord Loyalists’: have pay-TV; no changes, ‘Cord Shavers’: have pay-TV; reduced services or channels, ‘Cord Cutters’: no pay-TV; cancelled it, ‘Cord Nevers’: no pay-TV; never had it. ‘The ads/commercials I see on streaming services I use are relevant to me’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strongly / somewhat agree). ‘Ads/commercials are more memorable when I see them while streaming’ (strongly / somewhat agree). Base = ‘Streamed in the past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18" name="TextBox 17">
            <a:extLst>
              <a:ext uri="{FF2B5EF4-FFF2-40B4-BE49-F238E27FC236}">
                <a16:creationId xmlns:a16="http://schemas.microsoft.com/office/drawing/2014/main" id="{4EABCD3A-A213-4803-82FB-71FE636B610F}"/>
              </a:ext>
            </a:extLst>
          </p:cNvPr>
          <p:cNvSpPr txBox="1"/>
          <p:nvPr/>
        </p:nvSpPr>
        <p:spPr>
          <a:xfrm>
            <a:off x="790203" y="3240888"/>
            <a:ext cx="4881283" cy="584775"/>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ads/commercials I see on streaming services I use are relevant to me”</a:t>
            </a:r>
          </a:p>
        </p:txBody>
      </p:sp>
      <p:graphicFrame>
        <p:nvGraphicFramePr>
          <p:cNvPr id="19" name="Chart 18">
            <a:extLst>
              <a:ext uri="{FF2B5EF4-FFF2-40B4-BE49-F238E27FC236}">
                <a16:creationId xmlns:a16="http://schemas.microsoft.com/office/drawing/2014/main" id="{668DA446-0115-4165-839C-8001DEF14B49}"/>
              </a:ext>
            </a:extLst>
          </p:cNvPr>
          <p:cNvGraphicFramePr/>
          <p:nvPr/>
        </p:nvGraphicFramePr>
        <p:xfrm>
          <a:off x="208099" y="5432267"/>
          <a:ext cx="11532797" cy="692773"/>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BFE4EA65-EAD5-4484-8311-EA424946C2F9}"/>
              </a:ext>
            </a:extLst>
          </p:cNvPr>
          <p:cNvSpPr txBox="1"/>
          <p:nvPr/>
        </p:nvSpPr>
        <p:spPr>
          <a:xfrm>
            <a:off x="6700337" y="3240888"/>
            <a:ext cx="4881283" cy="584775"/>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“Ads/commercials are more memorable when I see them while streaming”</a:t>
            </a:r>
          </a:p>
        </p:txBody>
      </p:sp>
      <p:pic>
        <p:nvPicPr>
          <p:cNvPr id="5" name="Picture 4" descr="Icon&#10;&#10;Description automatically generated">
            <a:extLst>
              <a:ext uri="{FF2B5EF4-FFF2-40B4-BE49-F238E27FC236}">
                <a16:creationId xmlns:a16="http://schemas.microsoft.com/office/drawing/2014/main" id="{FED60C10-6963-4355-BF03-F434C63FD67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48420" y="2234265"/>
            <a:ext cx="964849" cy="964849"/>
          </a:xfrm>
          <a:prstGeom prst="rect">
            <a:avLst/>
          </a:prstGeom>
        </p:spPr>
      </p:pic>
      <p:pic>
        <p:nvPicPr>
          <p:cNvPr id="15" name="Picture 14" descr="A picture containing text, vector graphics&#10;&#10;Description automatically generated">
            <a:extLst>
              <a:ext uri="{FF2B5EF4-FFF2-40B4-BE49-F238E27FC236}">
                <a16:creationId xmlns:a16="http://schemas.microsoft.com/office/drawing/2014/main" id="{9809127A-E634-4CFE-8EF1-627937A05D8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658554" y="2230316"/>
            <a:ext cx="964849" cy="964849"/>
          </a:xfrm>
          <a:prstGeom prst="rect">
            <a:avLst/>
          </a:prstGeom>
        </p:spPr>
      </p:pic>
      <p:sp>
        <p:nvSpPr>
          <p:cNvPr id="22" name="TextBox 21">
            <a:extLst>
              <a:ext uri="{FF2B5EF4-FFF2-40B4-BE49-F238E27FC236}">
                <a16:creationId xmlns:a16="http://schemas.microsoft.com/office/drawing/2014/main" id="{268DD664-42FC-4108-A64F-49C0C8CEE9B8}"/>
              </a:ext>
            </a:extLst>
          </p:cNvPr>
          <p:cNvSpPr txBox="1"/>
          <p:nvPr/>
        </p:nvSpPr>
        <p:spPr>
          <a:xfrm>
            <a:off x="208099" y="247834"/>
            <a:ext cx="11830392"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Many video streamers find ads on streaming platforms to be both relevant and memorable, traits which are more likely to spark consumer action</a:t>
            </a:r>
          </a:p>
        </p:txBody>
      </p:sp>
      <p:grpSp>
        <p:nvGrpSpPr>
          <p:cNvPr id="51" name="Group 50">
            <a:extLst>
              <a:ext uri="{FF2B5EF4-FFF2-40B4-BE49-F238E27FC236}">
                <a16:creationId xmlns:a16="http://schemas.microsoft.com/office/drawing/2014/main" id="{44819008-933E-4216-B975-FE9A79DDD3DB}"/>
              </a:ext>
            </a:extLst>
          </p:cNvPr>
          <p:cNvGrpSpPr/>
          <p:nvPr/>
        </p:nvGrpSpPr>
        <p:grpSpPr>
          <a:xfrm>
            <a:off x="3536317" y="3942779"/>
            <a:ext cx="1089660" cy="555789"/>
            <a:chOff x="2254421" y="3660287"/>
            <a:chExt cx="1089660" cy="555789"/>
          </a:xfrm>
        </p:grpSpPr>
        <p:sp>
          <p:nvSpPr>
            <p:cNvPr id="61" name="Rectangle: Rounded Corners 60">
              <a:extLst>
                <a:ext uri="{FF2B5EF4-FFF2-40B4-BE49-F238E27FC236}">
                  <a16:creationId xmlns:a16="http://schemas.microsoft.com/office/drawing/2014/main" id="{A17F135D-B71E-441F-B2B7-D2BD15AA7F1C}"/>
                </a:ext>
              </a:extLst>
            </p:cNvPr>
            <p:cNvSpPr/>
            <p:nvPr/>
          </p:nvSpPr>
          <p:spPr>
            <a:xfrm>
              <a:off x="2302728" y="3660287"/>
              <a:ext cx="993046" cy="55578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F11C87ED-08F2-428E-A6FE-64D1B30BA847}"/>
                </a:ext>
              </a:extLst>
            </p:cNvPr>
            <p:cNvSpPr txBox="1"/>
            <p:nvPr/>
          </p:nvSpPr>
          <p:spPr>
            <a:xfrm>
              <a:off x="2254421"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45%</a:t>
              </a:r>
            </a:p>
          </p:txBody>
        </p:sp>
      </p:grpSp>
      <p:grpSp>
        <p:nvGrpSpPr>
          <p:cNvPr id="52" name="Group 51">
            <a:extLst>
              <a:ext uri="{FF2B5EF4-FFF2-40B4-BE49-F238E27FC236}">
                <a16:creationId xmlns:a16="http://schemas.microsoft.com/office/drawing/2014/main" id="{9DA3D896-0561-4D9E-B6F5-78A4EFC1FA0C}"/>
              </a:ext>
            </a:extLst>
          </p:cNvPr>
          <p:cNvGrpSpPr/>
          <p:nvPr/>
        </p:nvGrpSpPr>
        <p:grpSpPr>
          <a:xfrm>
            <a:off x="1937539" y="3938393"/>
            <a:ext cx="1089660" cy="564560"/>
            <a:chOff x="926689" y="3655901"/>
            <a:chExt cx="1089660" cy="564560"/>
          </a:xfrm>
        </p:grpSpPr>
        <p:sp>
          <p:nvSpPr>
            <p:cNvPr id="59" name="Rectangle: Rounded Corners 58">
              <a:extLst>
                <a:ext uri="{FF2B5EF4-FFF2-40B4-BE49-F238E27FC236}">
                  <a16:creationId xmlns:a16="http://schemas.microsoft.com/office/drawing/2014/main" id="{552E8CF9-3412-4A2C-BF5B-46945A7C149D}"/>
                </a:ext>
              </a:extLst>
            </p:cNvPr>
            <p:cNvSpPr/>
            <p:nvPr/>
          </p:nvSpPr>
          <p:spPr>
            <a:xfrm>
              <a:off x="974996" y="3655901"/>
              <a:ext cx="993046" cy="564560"/>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DE11AB7D-F493-4A4C-A17C-C7A5964DB8D4}"/>
                </a:ext>
              </a:extLst>
            </p:cNvPr>
            <p:cNvSpPr txBox="1"/>
            <p:nvPr/>
          </p:nvSpPr>
          <p:spPr>
            <a:xfrm>
              <a:off x="926689"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44%</a:t>
              </a:r>
            </a:p>
          </p:txBody>
        </p:sp>
      </p:grpSp>
      <p:grpSp>
        <p:nvGrpSpPr>
          <p:cNvPr id="53" name="Group 52">
            <a:extLst>
              <a:ext uri="{FF2B5EF4-FFF2-40B4-BE49-F238E27FC236}">
                <a16:creationId xmlns:a16="http://schemas.microsoft.com/office/drawing/2014/main" id="{3EEF9721-4F04-4BFE-A66E-4534AE2AD2DB}"/>
              </a:ext>
            </a:extLst>
          </p:cNvPr>
          <p:cNvGrpSpPr/>
          <p:nvPr/>
        </p:nvGrpSpPr>
        <p:grpSpPr>
          <a:xfrm>
            <a:off x="3536316" y="4629162"/>
            <a:ext cx="1089660" cy="564560"/>
            <a:chOff x="4931166" y="3655901"/>
            <a:chExt cx="1089660" cy="564560"/>
          </a:xfrm>
        </p:grpSpPr>
        <p:sp>
          <p:nvSpPr>
            <p:cNvPr id="57" name="Rectangle: Rounded Corners 56">
              <a:extLst>
                <a:ext uri="{FF2B5EF4-FFF2-40B4-BE49-F238E27FC236}">
                  <a16:creationId xmlns:a16="http://schemas.microsoft.com/office/drawing/2014/main" id="{7E241A5A-BC63-4962-AA7A-10AA738DF4DE}"/>
                </a:ext>
              </a:extLst>
            </p:cNvPr>
            <p:cNvSpPr/>
            <p:nvPr/>
          </p:nvSpPr>
          <p:spPr>
            <a:xfrm>
              <a:off x="4979473" y="3655901"/>
              <a:ext cx="993046" cy="564560"/>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BBBBE2AD-8DFE-4621-8B45-77854277AB10}"/>
                </a:ext>
              </a:extLst>
            </p:cNvPr>
            <p:cNvSpPr txBox="1"/>
            <p:nvPr/>
          </p:nvSpPr>
          <p:spPr>
            <a:xfrm>
              <a:off x="4931166"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54%</a:t>
              </a:r>
            </a:p>
          </p:txBody>
        </p:sp>
      </p:grpSp>
      <p:grpSp>
        <p:nvGrpSpPr>
          <p:cNvPr id="54" name="Group 53">
            <a:extLst>
              <a:ext uri="{FF2B5EF4-FFF2-40B4-BE49-F238E27FC236}">
                <a16:creationId xmlns:a16="http://schemas.microsoft.com/office/drawing/2014/main" id="{2FD00BE4-2975-4ECF-B41F-F1DFC35DFA9C}"/>
              </a:ext>
            </a:extLst>
          </p:cNvPr>
          <p:cNvGrpSpPr/>
          <p:nvPr/>
        </p:nvGrpSpPr>
        <p:grpSpPr>
          <a:xfrm>
            <a:off x="1937539" y="4633548"/>
            <a:ext cx="1089660" cy="555789"/>
            <a:chOff x="3538188" y="3660287"/>
            <a:chExt cx="1089660" cy="555789"/>
          </a:xfrm>
        </p:grpSpPr>
        <p:sp>
          <p:nvSpPr>
            <p:cNvPr id="55" name="Rectangle: Rounded Corners 54">
              <a:extLst>
                <a:ext uri="{FF2B5EF4-FFF2-40B4-BE49-F238E27FC236}">
                  <a16:creationId xmlns:a16="http://schemas.microsoft.com/office/drawing/2014/main" id="{71223975-5317-4205-B4FD-BE4642D9C929}"/>
                </a:ext>
              </a:extLst>
            </p:cNvPr>
            <p:cNvSpPr/>
            <p:nvPr/>
          </p:nvSpPr>
          <p:spPr>
            <a:xfrm>
              <a:off x="3586495" y="3660287"/>
              <a:ext cx="993046" cy="55578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76669560-2D4C-4642-9246-3903E85B583F}"/>
                </a:ext>
              </a:extLst>
            </p:cNvPr>
            <p:cNvSpPr txBox="1"/>
            <p:nvPr/>
          </p:nvSpPr>
          <p:spPr>
            <a:xfrm>
              <a:off x="3538188"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36%</a:t>
              </a:r>
            </a:p>
          </p:txBody>
        </p:sp>
      </p:grpSp>
      <p:grpSp>
        <p:nvGrpSpPr>
          <p:cNvPr id="64" name="Group 63">
            <a:extLst>
              <a:ext uri="{FF2B5EF4-FFF2-40B4-BE49-F238E27FC236}">
                <a16:creationId xmlns:a16="http://schemas.microsoft.com/office/drawing/2014/main" id="{ACFA5BD6-4B49-416F-A3BF-D417B4179828}"/>
              </a:ext>
            </a:extLst>
          </p:cNvPr>
          <p:cNvGrpSpPr/>
          <p:nvPr/>
        </p:nvGrpSpPr>
        <p:grpSpPr>
          <a:xfrm>
            <a:off x="9371035" y="3961634"/>
            <a:ext cx="1089660" cy="555789"/>
            <a:chOff x="2254421" y="3660287"/>
            <a:chExt cx="1089660" cy="555789"/>
          </a:xfrm>
        </p:grpSpPr>
        <p:sp>
          <p:nvSpPr>
            <p:cNvPr id="74" name="Rectangle: Rounded Corners 73">
              <a:extLst>
                <a:ext uri="{FF2B5EF4-FFF2-40B4-BE49-F238E27FC236}">
                  <a16:creationId xmlns:a16="http://schemas.microsoft.com/office/drawing/2014/main" id="{A04CE8C2-205D-464C-8B83-5D825ACF2AD3}"/>
                </a:ext>
              </a:extLst>
            </p:cNvPr>
            <p:cNvSpPr/>
            <p:nvPr/>
          </p:nvSpPr>
          <p:spPr>
            <a:xfrm>
              <a:off x="2302728" y="3660287"/>
              <a:ext cx="993046" cy="55578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5A0A4DBE-BF33-4825-84A6-99121FD85A4F}"/>
                </a:ext>
              </a:extLst>
            </p:cNvPr>
            <p:cNvSpPr txBox="1"/>
            <p:nvPr/>
          </p:nvSpPr>
          <p:spPr>
            <a:xfrm>
              <a:off x="2254421"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38%</a:t>
              </a:r>
            </a:p>
          </p:txBody>
        </p:sp>
      </p:grpSp>
      <p:grpSp>
        <p:nvGrpSpPr>
          <p:cNvPr id="65" name="Group 64">
            <a:extLst>
              <a:ext uri="{FF2B5EF4-FFF2-40B4-BE49-F238E27FC236}">
                <a16:creationId xmlns:a16="http://schemas.microsoft.com/office/drawing/2014/main" id="{5CC30BD1-2846-42C1-87BD-B4F168AB1A59}"/>
              </a:ext>
            </a:extLst>
          </p:cNvPr>
          <p:cNvGrpSpPr/>
          <p:nvPr/>
        </p:nvGrpSpPr>
        <p:grpSpPr>
          <a:xfrm>
            <a:off x="7809965" y="3957248"/>
            <a:ext cx="1089660" cy="564560"/>
            <a:chOff x="926689" y="3655901"/>
            <a:chExt cx="1089660" cy="564560"/>
          </a:xfrm>
        </p:grpSpPr>
        <p:sp>
          <p:nvSpPr>
            <p:cNvPr id="72" name="Rectangle: Rounded Corners 71">
              <a:extLst>
                <a:ext uri="{FF2B5EF4-FFF2-40B4-BE49-F238E27FC236}">
                  <a16:creationId xmlns:a16="http://schemas.microsoft.com/office/drawing/2014/main" id="{3BAAC2A7-976A-44E7-B060-72E926EEF4F7}"/>
                </a:ext>
              </a:extLst>
            </p:cNvPr>
            <p:cNvSpPr/>
            <p:nvPr/>
          </p:nvSpPr>
          <p:spPr>
            <a:xfrm>
              <a:off x="974996" y="3655901"/>
              <a:ext cx="993046" cy="564560"/>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09D449C3-1889-468F-B93E-E0A6E13347A9}"/>
                </a:ext>
              </a:extLst>
            </p:cNvPr>
            <p:cNvSpPr txBox="1"/>
            <p:nvPr/>
          </p:nvSpPr>
          <p:spPr>
            <a:xfrm>
              <a:off x="926689"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35%</a:t>
              </a:r>
            </a:p>
          </p:txBody>
        </p:sp>
      </p:grpSp>
      <p:grpSp>
        <p:nvGrpSpPr>
          <p:cNvPr id="66" name="Group 65">
            <a:extLst>
              <a:ext uri="{FF2B5EF4-FFF2-40B4-BE49-F238E27FC236}">
                <a16:creationId xmlns:a16="http://schemas.microsoft.com/office/drawing/2014/main" id="{F88D56E7-A6E4-49ED-9978-8781D96243BC}"/>
              </a:ext>
            </a:extLst>
          </p:cNvPr>
          <p:cNvGrpSpPr/>
          <p:nvPr/>
        </p:nvGrpSpPr>
        <p:grpSpPr>
          <a:xfrm>
            <a:off x="9371035" y="4624010"/>
            <a:ext cx="1089660" cy="564560"/>
            <a:chOff x="4931166" y="3655901"/>
            <a:chExt cx="1089660" cy="564560"/>
          </a:xfrm>
        </p:grpSpPr>
        <p:sp>
          <p:nvSpPr>
            <p:cNvPr id="70" name="Rectangle: Rounded Corners 69">
              <a:extLst>
                <a:ext uri="{FF2B5EF4-FFF2-40B4-BE49-F238E27FC236}">
                  <a16:creationId xmlns:a16="http://schemas.microsoft.com/office/drawing/2014/main" id="{EF5AB76C-26C2-4DBB-86ED-68105894BD0A}"/>
                </a:ext>
              </a:extLst>
            </p:cNvPr>
            <p:cNvSpPr/>
            <p:nvPr/>
          </p:nvSpPr>
          <p:spPr>
            <a:xfrm>
              <a:off x="4979473" y="3655901"/>
              <a:ext cx="993046" cy="564560"/>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16BE16A9-86CB-4EE1-8456-7441F208A7F7}"/>
                </a:ext>
              </a:extLst>
            </p:cNvPr>
            <p:cNvSpPr txBox="1"/>
            <p:nvPr/>
          </p:nvSpPr>
          <p:spPr>
            <a:xfrm>
              <a:off x="4931166"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46%</a:t>
              </a:r>
            </a:p>
          </p:txBody>
        </p:sp>
      </p:grpSp>
      <p:grpSp>
        <p:nvGrpSpPr>
          <p:cNvPr id="67" name="Group 66">
            <a:extLst>
              <a:ext uri="{FF2B5EF4-FFF2-40B4-BE49-F238E27FC236}">
                <a16:creationId xmlns:a16="http://schemas.microsoft.com/office/drawing/2014/main" id="{9B01A625-8985-48F1-BB7F-919DADD89791}"/>
              </a:ext>
            </a:extLst>
          </p:cNvPr>
          <p:cNvGrpSpPr/>
          <p:nvPr/>
        </p:nvGrpSpPr>
        <p:grpSpPr>
          <a:xfrm>
            <a:off x="7809966" y="4628396"/>
            <a:ext cx="1089660" cy="555789"/>
            <a:chOff x="3538188" y="3660287"/>
            <a:chExt cx="1089660" cy="555789"/>
          </a:xfrm>
        </p:grpSpPr>
        <p:sp>
          <p:nvSpPr>
            <p:cNvPr id="68" name="Rectangle: Rounded Corners 67">
              <a:extLst>
                <a:ext uri="{FF2B5EF4-FFF2-40B4-BE49-F238E27FC236}">
                  <a16:creationId xmlns:a16="http://schemas.microsoft.com/office/drawing/2014/main" id="{45007D6C-5F91-49BB-A67B-ACA629330B22}"/>
                </a:ext>
              </a:extLst>
            </p:cNvPr>
            <p:cNvSpPr/>
            <p:nvPr/>
          </p:nvSpPr>
          <p:spPr>
            <a:xfrm>
              <a:off x="3586495" y="3660287"/>
              <a:ext cx="993046" cy="55578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0549000B-7736-445A-BDFA-65FD6EB1BE68}"/>
                </a:ext>
              </a:extLst>
            </p:cNvPr>
            <p:cNvSpPr txBox="1"/>
            <p:nvPr/>
          </p:nvSpPr>
          <p:spPr>
            <a:xfrm>
              <a:off x="3538188" y="3676571"/>
              <a:ext cx="10896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26%</a:t>
              </a:r>
            </a:p>
          </p:txBody>
        </p:sp>
      </p:grpSp>
      <p:sp>
        <p:nvSpPr>
          <p:cNvPr id="40" name="Rectangle 39">
            <a:extLst>
              <a:ext uri="{FF2B5EF4-FFF2-40B4-BE49-F238E27FC236}">
                <a16:creationId xmlns:a16="http://schemas.microsoft.com/office/drawing/2014/main" id="{EE28482A-238A-4F44-8977-79F07B8BB17C}"/>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950541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2453286-51C9-4BA5-9EE8-D885BE8D6C76}"/>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B0B88D1C-9FA4-4554-A09B-4239AA7FE52C}"/>
              </a:ext>
            </a:extLst>
          </p:cNvPr>
          <p:cNvSpPr/>
          <p:nvPr/>
        </p:nvSpPr>
        <p:spPr>
          <a:xfrm>
            <a:off x="137579" y="173070"/>
            <a:ext cx="11945536"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As streaming grows in its ability to drive greater incremental reach and consumer action, the AVOD opportunity for marketers is expected to more than double in the next five years to over $31 billion by 2026</a:t>
            </a:r>
            <a:endParaRPr kumimoji="0" lang="en-US" sz="2600" b="1" i="0" u="none" strike="noStrike" kern="1200" cap="none" spc="0" normalizeH="0" baseline="0" noProof="0">
              <a:ln>
                <a:noFill/>
              </a:ln>
              <a:solidFill>
                <a:srgbClr val="E84A99"/>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69BB6F02-1DF3-41D0-9489-1416E0444BE7}"/>
              </a:ext>
            </a:extLst>
          </p:cNvPr>
          <p:cNvSpPr txBox="1"/>
          <p:nvPr/>
        </p:nvSpPr>
        <p:spPr>
          <a:xfrm>
            <a:off x="481664" y="6298884"/>
            <a:ext cx="1160701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Digital TV Research, Global AVOD Forecasts by Country ($ million), May 2021.</a:t>
            </a:r>
          </a:p>
        </p:txBody>
      </p:sp>
      <p:graphicFrame>
        <p:nvGraphicFramePr>
          <p:cNvPr id="5" name="Chart 4">
            <a:extLst>
              <a:ext uri="{FF2B5EF4-FFF2-40B4-BE49-F238E27FC236}">
                <a16:creationId xmlns:a16="http://schemas.microsoft.com/office/drawing/2014/main" id="{B29A39CA-30F9-4AB0-AA57-5B6A176CA043}"/>
              </a:ext>
            </a:extLst>
          </p:cNvPr>
          <p:cNvGraphicFramePr/>
          <p:nvPr/>
        </p:nvGraphicFramePr>
        <p:xfrm>
          <a:off x="686816" y="2163017"/>
          <a:ext cx="10818368" cy="4119861"/>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a:extLst>
              <a:ext uri="{FF2B5EF4-FFF2-40B4-BE49-F238E27FC236}">
                <a16:creationId xmlns:a16="http://schemas.microsoft.com/office/drawing/2014/main" id="{36D7F58E-3B7E-46F1-BD07-8F11730D6659}"/>
              </a:ext>
            </a:extLst>
          </p:cNvPr>
          <p:cNvSpPr txBox="1"/>
          <p:nvPr/>
        </p:nvSpPr>
        <p:spPr>
          <a:xfrm>
            <a:off x="390525" y="1833563"/>
            <a:ext cx="114109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U.S. AVOD Ad Revenue Forecasts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millions</a:t>
            </a:r>
            <a:endPar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2" name="Rectangle: Rounded Corners 11">
            <a:extLst>
              <a:ext uri="{FF2B5EF4-FFF2-40B4-BE49-F238E27FC236}">
                <a16:creationId xmlns:a16="http://schemas.microsoft.com/office/drawing/2014/main" id="{754C24E4-F31D-4288-8F2A-6DEEB9BEA83B}"/>
              </a:ext>
            </a:extLst>
          </p:cNvPr>
          <p:cNvSpPr/>
          <p:nvPr/>
        </p:nvSpPr>
        <p:spPr>
          <a:xfrm>
            <a:off x="10254626" y="1852273"/>
            <a:ext cx="1351450" cy="644074"/>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+141%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a:t>
            </a: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2021</a:t>
            </a:r>
            <a:endPar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1" name="Rectangle 10">
            <a:extLst>
              <a:ext uri="{FF2B5EF4-FFF2-40B4-BE49-F238E27FC236}">
                <a16:creationId xmlns:a16="http://schemas.microsoft.com/office/drawing/2014/main" id="{2020EA76-B64B-4331-B674-E298946D864C}"/>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446895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527680F-D320-42C6-AA94-AF7BF55C3F1C}"/>
              </a:ext>
            </a:extLst>
          </p:cNvPr>
          <p:cNvSpPr/>
          <p:nvPr/>
        </p:nvSpPr>
        <p:spPr>
          <a:xfrm>
            <a:off x="-2328" y="-4807"/>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454E5EB0-4B1D-4947-9F75-7C8EFF88A34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pic>
        <p:nvPicPr>
          <p:cNvPr id="18" name="Picture 17">
            <a:extLst>
              <a:ext uri="{FF2B5EF4-FFF2-40B4-BE49-F238E27FC236}">
                <a16:creationId xmlns:a16="http://schemas.microsoft.com/office/drawing/2014/main" id="{0DD27EAA-503B-4753-AE4C-F40779BDF6A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9" name="Slide Number Placeholder 5">
            <a:extLst>
              <a:ext uri="{FF2B5EF4-FFF2-40B4-BE49-F238E27FC236}">
                <a16:creationId xmlns:a16="http://schemas.microsoft.com/office/drawing/2014/main" id="{A006F4A5-111A-4439-93D1-A48F56D5A98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1FE82F11-3D9B-46F6-8ECD-9BCD0D7CC3A1}"/>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2" name="Rectangle 31">
            <a:extLst>
              <a:ext uri="{FF2B5EF4-FFF2-40B4-BE49-F238E27FC236}">
                <a16:creationId xmlns:a16="http://schemas.microsoft.com/office/drawing/2014/main" id="{11E12125-997B-4159-B8E0-6249F94F4680}"/>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Key Marketer Takeaways</a:t>
            </a:r>
          </a:p>
        </p:txBody>
      </p:sp>
      <p:pic>
        <p:nvPicPr>
          <p:cNvPr id="33" name="Picture 32">
            <a:extLst>
              <a:ext uri="{FF2B5EF4-FFF2-40B4-BE49-F238E27FC236}">
                <a16:creationId xmlns:a16="http://schemas.microsoft.com/office/drawing/2014/main" id="{BA2DC46A-B157-49EB-ADE8-DAFD218F82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34" name="Rectangle 33">
            <a:extLst>
              <a:ext uri="{FF2B5EF4-FFF2-40B4-BE49-F238E27FC236}">
                <a16:creationId xmlns:a16="http://schemas.microsoft.com/office/drawing/2014/main" id="{C5222011-0AA4-4910-9C76-E3E9B3626356}"/>
              </a:ext>
            </a:extLst>
          </p:cNvPr>
          <p:cNvSpPr/>
          <p:nvPr/>
        </p:nvSpPr>
        <p:spPr>
          <a:xfrm>
            <a:off x="6207760" y="1080511"/>
            <a:ext cx="5604275" cy="5078313"/>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dirty="0">
                <a:ln>
                  <a:noFill/>
                </a:ln>
                <a:solidFill>
                  <a:srgbClr val="1F1A62"/>
                </a:solidFill>
                <a:effectLst/>
                <a:uLnTx/>
                <a:uFillTx/>
                <a:latin typeface="Helvetica"/>
                <a:ea typeface="+mn-ea"/>
                <a:cs typeface="Helvetica"/>
              </a:rPr>
              <a:t>Video streaming is a nearly ubiquitous behavior among all ‘corded’ and ‘cordless’ audiences. This shift in viewing behaviors means that marketers can engage with passionate and attentive audiences within premium OTT environments to inspire action and deliver on key business outcomes.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2400" b="0" i="0" u="none" strike="noStrike" kern="1200" cap="none" spc="0" normalizeH="0" baseline="0" noProof="0" dirty="0">
              <a:ln>
                <a:noFill/>
              </a:ln>
              <a:solidFill>
                <a:srgbClr val="1F1A62"/>
              </a:solidFill>
              <a:effectLst/>
              <a:uLnTx/>
              <a:uFillTx/>
              <a:latin typeface="Helvetica"/>
              <a:ea typeface="+mn-ea"/>
              <a:cs typeface="Helvetica"/>
            </a:endParaRPr>
          </a:p>
          <a:p>
            <a:pPr marL="285750" indent="-285750">
              <a:buBlip>
                <a:blip r:embed="rId4"/>
              </a:buBlip>
              <a:defRPr/>
            </a:pPr>
            <a:r>
              <a:rPr lang="en-US" sz="1600" dirty="0">
                <a:solidFill>
                  <a:srgbClr val="1F1A62"/>
                </a:solidFill>
                <a:latin typeface="Helvetica"/>
                <a:cs typeface="Helvetica"/>
              </a:rPr>
              <a:t>More than half of video streamers prefer to use free ad-supported streaming services rather than pay for another subscription. Marketers can leverage the rising popularity of premium AVOD to ensure their multiscreen video campaigns resonate with all audiences, regardless of their ‘cord’ status.</a:t>
            </a:r>
          </a:p>
          <a:p>
            <a:pPr marL="285750" indent="-285750">
              <a:buBlip>
                <a:blip r:embed="rId4"/>
              </a:buBlip>
              <a:defRPr/>
            </a:pPr>
            <a:endParaRPr lang="en-US" sz="2400" dirty="0">
              <a:solidFill>
                <a:srgbClr val="1F1A62"/>
              </a:solidFill>
              <a:latin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dirty="0">
                <a:ln>
                  <a:noFill/>
                </a:ln>
                <a:solidFill>
                  <a:srgbClr val="1F1A62"/>
                </a:solidFill>
                <a:effectLst/>
                <a:uLnTx/>
                <a:uFillTx/>
                <a:latin typeface="Helvetica"/>
                <a:ea typeface="+mn-ea"/>
                <a:cs typeface="Helvetica"/>
              </a:rPr>
              <a:t>While the incremental reach opportunity exists across all groups, especially as non-corded groups continue to grow, marketers should consider adding a streaming component (i.e., AVOD, TVE app, TV network app) to their video campaigns to engage consumers at scale.</a:t>
            </a:r>
          </a:p>
        </p:txBody>
      </p:sp>
    </p:spTree>
    <p:extLst>
      <p:ext uri="{BB962C8B-B14F-4D97-AF65-F5344CB8AC3E}">
        <p14:creationId xmlns:p14="http://schemas.microsoft.com/office/powerpoint/2010/main" val="333308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and person sitting in a room&#10;&#10;Description automatically generated with low confidence">
            <a:extLst>
              <a:ext uri="{FF2B5EF4-FFF2-40B4-BE49-F238E27FC236}">
                <a16:creationId xmlns:a16="http://schemas.microsoft.com/office/drawing/2014/main" id="{B3A92B11-F544-4A0E-B30D-81249532E7CF}"/>
              </a:ext>
            </a:extLst>
          </p:cNvPr>
          <p:cNvPicPr>
            <a:picLocks noChangeAspect="1"/>
          </p:cNvPicPr>
          <p:nvPr/>
        </p:nvPicPr>
        <p:blipFill rotWithShape="1">
          <a:blip r:embed="rId3">
            <a:extLst>
              <a:ext uri="{28A0092B-C50C-407E-A947-70E740481C1C}">
                <a14:useLocalDpi xmlns:a14="http://schemas.microsoft.com/office/drawing/2010/main" val="0"/>
              </a:ext>
            </a:extLst>
          </a:blip>
          <a:srcRect l="40712" r="8745"/>
          <a:stretch/>
        </p:blipFill>
        <p:spPr>
          <a:xfrm>
            <a:off x="-1" y="0"/>
            <a:ext cx="5196842" cy="6858000"/>
          </a:xfrm>
          <a:prstGeom prst="rect">
            <a:avLst/>
          </a:prstGeom>
        </p:spPr>
      </p:pic>
      <p:pic>
        <p:nvPicPr>
          <p:cNvPr id="15" name="Picture 14">
            <a:extLst>
              <a:ext uri="{FF2B5EF4-FFF2-40B4-BE49-F238E27FC236}">
                <a16:creationId xmlns:a16="http://schemas.microsoft.com/office/drawing/2014/main" id="{A3CE3DDA-4233-4E17-86C8-A8579DB874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84203FAC-A119-42AD-943F-3D47307370EC}"/>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7" name="TextBox 16">
            <a:extLst>
              <a:ext uri="{FF2B5EF4-FFF2-40B4-BE49-F238E27FC236}">
                <a16:creationId xmlns:a16="http://schemas.microsoft.com/office/drawing/2014/main" id="{4BDCB856-3829-4390-847B-0A29C6255E12}"/>
              </a:ext>
            </a:extLst>
          </p:cNvPr>
          <p:cNvSpPr txBox="1"/>
          <p:nvPr/>
        </p:nvSpPr>
        <p:spPr>
          <a:xfrm>
            <a:off x="5364481" y="1212649"/>
            <a:ext cx="6675119"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84A99"/>
                </a:solidFill>
                <a:effectLst/>
                <a:uLnTx/>
                <a:uFillTx/>
                <a:latin typeface="Helvetica" panose="020B0604020202020204" pitchFamily="2" charset="0"/>
                <a:ea typeface="Calibri" panose="020F0502020204030204" pitchFamily="34" charset="0"/>
                <a:cs typeface="Calibri" panose="020F0502020204030204" pitchFamily="34" charset="0"/>
              </a:rPr>
              <a:t>Video streaming has evolved into a nearly ubiquitous behavior across all ‘corded’ and ‘cordless’ audiences. </a:t>
            </a:r>
            <a:endParaRPr kumimoji="0" lang="en-US" sz="1800" b="0"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Why is this important to marketers?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Regardless of ‘cord’ status, most adults have streamed in the last year, showcasing the growing opportunity marketers have to reach audiences, particularly ‘cord cutters’ and ‘cord </a:t>
            </a:r>
            <a:r>
              <a:rPr kumimoji="0" lang="en-US" sz="2000" b="0" i="0" u="none" strike="noStrike" kern="1200" cap="none" spc="0" normalizeH="0" baseline="0" noProof="0" dirty="0" err="1">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nevers</a:t>
            </a:r>
            <a:r>
              <a:rPr kumimoji="0" lang="en-US" sz="2000" b="0"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As more people turn to streaming platforms, particularly free / ad-based ones, marketers can connect with engaged viewers through relevant messaging that inspires action and drives brand success.</a:t>
            </a:r>
            <a:endParaRPr kumimoji="0" lang="en-US" sz="1800" b="0"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9276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14514" y="0"/>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289383" y="1933188"/>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060"/>
                </a:solidFill>
                <a:effectLst/>
                <a:uLnTx/>
                <a:uFillTx/>
                <a:latin typeface="Helvetica" pitchFamily="2" charset="0"/>
                <a:ea typeface="+mn-ea"/>
                <a:cs typeface="+mn-cs"/>
              </a:rPr>
              <a:t>Looking for more data, insights and takeaways? Check out this related VAB content</a:t>
            </a:r>
          </a:p>
        </p:txBody>
      </p:sp>
      <p:sp>
        <p:nvSpPr>
          <p:cNvPr id="17" name="Rectangle 16">
            <a:extLst>
              <a:ext uri="{FF2B5EF4-FFF2-40B4-BE49-F238E27FC236}">
                <a16:creationId xmlns:a16="http://schemas.microsoft.com/office/drawing/2014/main" id="{233B3C66-BB54-4899-9837-0457B0BFA117}"/>
              </a:ext>
            </a:extLst>
          </p:cNvPr>
          <p:cNvSpPr/>
          <p:nvPr/>
        </p:nvSpPr>
        <p:spPr>
          <a:xfrm>
            <a:off x="6426239" y="6000048"/>
            <a:ext cx="56518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2"/>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9E4FB1F-CFCC-42D2-9A77-4D418120F0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5446" y="2379"/>
            <a:ext cx="2386554" cy="1389686"/>
          </a:xfrm>
          <a:prstGeom prst="rect">
            <a:avLst/>
          </a:prstGeom>
        </p:spPr>
      </p:pic>
      <p:pic>
        <p:nvPicPr>
          <p:cNvPr id="31" name="Picture 30">
            <a:extLst>
              <a:ext uri="{FF2B5EF4-FFF2-40B4-BE49-F238E27FC236}">
                <a16:creationId xmlns:a16="http://schemas.microsoft.com/office/drawing/2014/main" id="{FA9E9509-C150-4A49-A9CE-B73CED574DB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pic>
        <p:nvPicPr>
          <p:cNvPr id="32" name="Picture 31">
            <a:extLst>
              <a:ext uri="{FF2B5EF4-FFF2-40B4-BE49-F238E27FC236}">
                <a16:creationId xmlns:a16="http://schemas.microsoft.com/office/drawing/2014/main" id="{5E73ED4B-22CA-490F-840A-9BF0A56FA65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3" name="Slide Number Placeholder 5">
            <a:extLst>
              <a:ext uri="{FF2B5EF4-FFF2-40B4-BE49-F238E27FC236}">
                <a16:creationId xmlns:a16="http://schemas.microsoft.com/office/drawing/2014/main" id="{0B596846-53AC-4177-8CD1-B63ED1E32B3E}"/>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4" name="Rectangle 33">
            <a:extLst>
              <a:ext uri="{FF2B5EF4-FFF2-40B4-BE49-F238E27FC236}">
                <a16:creationId xmlns:a16="http://schemas.microsoft.com/office/drawing/2014/main" id="{5974FD45-5850-4900-B516-72563D292F9B}"/>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0" name="Rectangle 29">
            <a:extLst>
              <a:ext uri="{FF2B5EF4-FFF2-40B4-BE49-F238E27FC236}">
                <a16:creationId xmlns:a16="http://schemas.microsoft.com/office/drawing/2014/main" id="{270E214D-E292-45CE-8EFE-BEC233FDFD7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37" name="TextBox 36">
            <a:hlinkClick r:id="rId5"/>
            <a:extLst>
              <a:ext uri="{FF2B5EF4-FFF2-40B4-BE49-F238E27FC236}">
                <a16:creationId xmlns:a16="http://schemas.microsoft.com/office/drawing/2014/main" id="{0801E5B4-03E2-4A8D-889A-37E61D430CB9}"/>
              </a:ext>
            </a:extLst>
          </p:cNvPr>
          <p:cNvSpPr txBox="1"/>
          <p:nvPr/>
        </p:nvSpPr>
        <p:spPr>
          <a:xfrm>
            <a:off x="329771" y="731478"/>
            <a:ext cx="203146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002060"/>
                </a:solidFill>
                <a:effectLst/>
                <a:uLnTx/>
                <a:uFillTx/>
                <a:latin typeface="Helvetica" pitchFamily="2" charset="0"/>
                <a:ea typeface="+mn-ea"/>
                <a:cs typeface="+mn-cs"/>
              </a:rPr>
              <a:t>Jason Wiese</a:t>
            </a:r>
          </a:p>
        </p:txBody>
      </p:sp>
      <p:sp>
        <p:nvSpPr>
          <p:cNvPr id="38" name="TextBox 37">
            <a:extLst>
              <a:ext uri="{FF2B5EF4-FFF2-40B4-BE49-F238E27FC236}">
                <a16:creationId xmlns:a16="http://schemas.microsoft.com/office/drawing/2014/main" id="{9DA525A5-052A-4516-A3CE-955594A2F94A}"/>
              </a:ext>
            </a:extLst>
          </p:cNvPr>
          <p:cNvSpPr txBox="1"/>
          <p:nvPr/>
        </p:nvSpPr>
        <p:spPr>
          <a:xfrm>
            <a:off x="329771" y="1044342"/>
            <a:ext cx="241373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jasonw@thevab.com</a:t>
            </a:r>
          </a:p>
        </p:txBody>
      </p:sp>
      <p:sp>
        <p:nvSpPr>
          <p:cNvPr id="39" name="TextBox 38">
            <a:hlinkClick r:id="rId5"/>
            <a:extLst>
              <a:ext uri="{FF2B5EF4-FFF2-40B4-BE49-F238E27FC236}">
                <a16:creationId xmlns:a16="http://schemas.microsoft.com/office/drawing/2014/main" id="{9D3861D1-E7B9-49ED-B41A-DB506CAA830A}"/>
              </a:ext>
            </a:extLst>
          </p:cNvPr>
          <p:cNvSpPr txBox="1"/>
          <p:nvPr/>
        </p:nvSpPr>
        <p:spPr>
          <a:xfrm>
            <a:off x="3192839" y="73147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002060"/>
                </a:solidFill>
                <a:effectLst/>
                <a:uLnTx/>
                <a:uFillTx/>
                <a:latin typeface="Helvetica" pitchFamily="2" charset="0"/>
                <a:ea typeface="+mn-ea"/>
                <a:cs typeface="+mn-cs"/>
              </a:rPr>
              <a:t>Leah Montner-Dixon</a:t>
            </a:r>
          </a:p>
        </p:txBody>
      </p:sp>
      <p:sp>
        <p:nvSpPr>
          <p:cNvPr id="40" name="TextBox 39">
            <a:extLst>
              <a:ext uri="{FF2B5EF4-FFF2-40B4-BE49-F238E27FC236}">
                <a16:creationId xmlns:a16="http://schemas.microsoft.com/office/drawing/2014/main" id="{953A2E3E-9C50-48BB-9086-FFA216A1FB3A}"/>
              </a:ext>
            </a:extLst>
          </p:cNvPr>
          <p:cNvSpPr txBox="1"/>
          <p:nvPr/>
        </p:nvSpPr>
        <p:spPr>
          <a:xfrm>
            <a:off x="3192839" y="1044342"/>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leahm@thevab.com</a:t>
            </a:r>
          </a:p>
        </p:txBody>
      </p:sp>
      <p:sp>
        <p:nvSpPr>
          <p:cNvPr id="60" name="TextBox 59">
            <a:hlinkClick r:id="rId6"/>
            <a:extLst>
              <a:ext uri="{FF2B5EF4-FFF2-40B4-BE49-F238E27FC236}">
                <a16:creationId xmlns:a16="http://schemas.microsoft.com/office/drawing/2014/main" id="{E1572E41-A815-4C34-8607-3697D5B358E2}"/>
              </a:ext>
            </a:extLst>
          </p:cNvPr>
          <p:cNvSpPr txBox="1"/>
          <p:nvPr/>
        </p:nvSpPr>
        <p:spPr>
          <a:xfrm>
            <a:off x="8903281" y="5290159"/>
            <a:ext cx="208575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Untangling Terminology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Within Streaming</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pic>
        <p:nvPicPr>
          <p:cNvPr id="61" name="Picture 60">
            <a:hlinkClick r:id="rId6"/>
            <a:extLst>
              <a:ext uri="{FF2B5EF4-FFF2-40B4-BE49-F238E27FC236}">
                <a16:creationId xmlns:a16="http://schemas.microsoft.com/office/drawing/2014/main" id="{B563C021-B6E7-4BD2-8E7F-42DC7A6D432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061804" y="4263723"/>
            <a:ext cx="1768708" cy="1003013"/>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solidFill>
              <a:srgbClr val="1B1464"/>
            </a:solidFill>
          </a:ln>
        </p:spPr>
      </p:pic>
      <p:sp>
        <p:nvSpPr>
          <p:cNvPr id="56" name="TextBox 55">
            <a:hlinkClick r:id="rId9"/>
            <a:extLst>
              <a:ext uri="{FF2B5EF4-FFF2-40B4-BE49-F238E27FC236}">
                <a16:creationId xmlns:a16="http://schemas.microsoft.com/office/drawing/2014/main" id="{FCD879EF-D885-41F6-80EA-7ABD8B9D24EA}"/>
              </a:ext>
            </a:extLst>
          </p:cNvPr>
          <p:cNvSpPr txBox="1"/>
          <p:nvPr/>
        </p:nvSpPr>
        <p:spPr>
          <a:xfrm>
            <a:off x="6134563" y="5305261"/>
            <a:ext cx="25237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A Sea Change in Video Viewing</a:t>
            </a:r>
            <a:endParaRPr kumimoji="0" lang="en-US" sz="1100" b="1" i="1" u="none" strike="noStrike" kern="1200" cap="none" spc="0" normalizeH="0" baseline="0" noProof="0" dirty="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Helping Marketers Find More Fish </a:t>
            </a:r>
            <a:br>
              <a:rPr kumimoji="0" lang="en-US" sz="105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05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in the Streaming Ecosystem</a:t>
            </a:r>
          </a:p>
        </p:txBody>
      </p:sp>
      <p:pic>
        <p:nvPicPr>
          <p:cNvPr id="57" name="Picture 56">
            <a:hlinkClick r:id="rId9"/>
            <a:extLst>
              <a:ext uri="{FF2B5EF4-FFF2-40B4-BE49-F238E27FC236}">
                <a16:creationId xmlns:a16="http://schemas.microsoft.com/office/drawing/2014/main" id="{F497EBAA-C30A-456B-ACD6-7B43B51E138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513471" y="4292362"/>
            <a:ext cx="1765947" cy="993345"/>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solidFill>
              <a:srgbClr val="1B1464"/>
            </a:solidFill>
          </a:ln>
        </p:spPr>
      </p:pic>
      <p:pic>
        <p:nvPicPr>
          <p:cNvPr id="3" name="Picture 2">
            <a:hlinkClick r:id="rId11"/>
            <a:extLst>
              <a:ext uri="{FF2B5EF4-FFF2-40B4-BE49-F238E27FC236}">
                <a16:creationId xmlns:a16="http://schemas.microsoft.com/office/drawing/2014/main" id="{FC0DDBBE-4CA8-4214-B220-2C81BF6AB528}"/>
              </a:ext>
            </a:extLst>
          </p:cNvPr>
          <p:cNvPicPr>
            <a:picLocks noChangeAspect="1"/>
          </p:cNvPicPr>
          <p:nvPr/>
        </p:nvPicPr>
        <p:blipFill>
          <a:blip r:embed="rId12"/>
          <a:stretch>
            <a:fillRect/>
          </a:stretch>
        </p:blipFill>
        <p:spPr>
          <a:xfrm>
            <a:off x="6513471" y="468992"/>
            <a:ext cx="1765947" cy="993345"/>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solidFill>
              <a:srgbClr val="1B1464"/>
            </a:solidFill>
          </a:ln>
        </p:spPr>
      </p:pic>
      <p:sp>
        <p:nvSpPr>
          <p:cNvPr id="52" name="TextBox 51">
            <a:hlinkClick r:id="rId13"/>
            <a:extLst>
              <a:ext uri="{FF2B5EF4-FFF2-40B4-BE49-F238E27FC236}">
                <a16:creationId xmlns:a16="http://schemas.microsoft.com/office/drawing/2014/main" id="{47AC285D-93DC-4F60-8F7D-B7DD28FFB796}"/>
              </a:ext>
            </a:extLst>
          </p:cNvPr>
          <p:cNvSpPr txBox="1"/>
          <p:nvPr/>
        </p:nvSpPr>
        <p:spPr>
          <a:xfrm>
            <a:off x="8782465" y="1487923"/>
            <a:ext cx="2327387" cy="4231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Five Fast Facts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Growth of CTV Advertising</a:t>
            </a:r>
          </a:p>
        </p:txBody>
      </p:sp>
      <p:pic>
        <p:nvPicPr>
          <p:cNvPr id="53" name="Picture 52">
            <a:hlinkClick r:id="rId13"/>
            <a:extLst>
              <a:ext uri="{FF2B5EF4-FFF2-40B4-BE49-F238E27FC236}">
                <a16:creationId xmlns:a16="http://schemas.microsoft.com/office/drawing/2014/main" id="{FD676B38-9CB9-429E-A505-0FEBC9FE0A8C}"/>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9063185" y="468992"/>
            <a:ext cx="1765947" cy="1012435"/>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solidFill>
              <a:srgbClr val="1B1464"/>
            </a:solidFill>
          </a:ln>
        </p:spPr>
      </p:pic>
      <p:sp>
        <p:nvSpPr>
          <p:cNvPr id="35" name="TextBox 34">
            <a:hlinkClick r:id="rId11"/>
            <a:extLst>
              <a:ext uri="{FF2B5EF4-FFF2-40B4-BE49-F238E27FC236}">
                <a16:creationId xmlns:a16="http://schemas.microsoft.com/office/drawing/2014/main" id="{21F7D474-29F2-455F-B999-B3701395D204}"/>
              </a:ext>
            </a:extLst>
          </p:cNvPr>
          <p:cNvSpPr txBox="1"/>
          <p:nvPr/>
        </p:nvSpPr>
        <p:spPr>
          <a:xfrm>
            <a:off x="6116381" y="1487923"/>
            <a:ext cx="2560126" cy="7503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Stream 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23 Real-World Case Studies Highlighting How Video Streaming Drives Brand Success</a:t>
            </a:r>
          </a:p>
        </p:txBody>
      </p:sp>
      <p:sp>
        <p:nvSpPr>
          <p:cNvPr id="27" name="TextBox 26">
            <a:hlinkClick r:id="rId15"/>
            <a:extLst>
              <a:ext uri="{FF2B5EF4-FFF2-40B4-BE49-F238E27FC236}">
                <a16:creationId xmlns:a16="http://schemas.microsoft.com/office/drawing/2014/main" id="{719015E9-1684-437D-A1DD-E20FD01DC6F8}"/>
              </a:ext>
            </a:extLst>
          </p:cNvPr>
          <p:cNvSpPr txBox="1"/>
          <p:nvPr/>
        </p:nvSpPr>
        <p:spPr>
          <a:xfrm>
            <a:off x="6290614" y="3459887"/>
            <a:ext cx="22116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A Fresh Take 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The Opportunities to Engage Adults 50+ in Streaming Video</a:t>
            </a:r>
          </a:p>
        </p:txBody>
      </p:sp>
      <p:pic>
        <p:nvPicPr>
          <p:cNvPr id="28" name="Picture 27">
            <a:hlinkClick r:id="rId15"/>
            <a:extLst>
              <a:ext uri="{FF2B5EF4-FFF2-40B4-BE49-F238E27FC236}">
                <a16:creationId xmlns:a16="http://schemas.microsoft.com/office/drawing/2014/main" id="{B2D9BC7E-A6EB-4261-85BA-6D66A21B8797}"/>
              </a:ext>
            </a:extLst>
          </p:cNvPr>
          <p:cNvPicPr>
            <a:picLocks noChangeAspect="1"/>
          </p:cNvPicPr>
          <p:nvPr/>
        </p:nvPicPr>
        <p:blipFill>
          <a:blip r:embed="rId16" cstate="print">
            <a:extLst>
              <a:ext uri="{28A0092B-C50C-407E-A947-70E740481C1C}">
                <a14:useLocalDpi xmlns:a14="http://schemas.microsoft.com/office/drawing/2010/main"/>
              </a:ext>
            </a:extLst>
          </a:blip>
          <a:srcRect/>
          <a:stretch/>
        </p:blipFill>
        <p:spPr>
          <a:xfrm>
            <a:off x="6509563" y="2457350"/>
            <a:ext cx="1773763" cy="995254"/>
          </a:xfrm>
          <a:prstGeom prst="rect">
            <a:avLst/>
          </a:prstGeom>
          <a:ln>
            <a:solidFill>
              <a:srgbClr val="1F1A62"/>
            </a:solidFill>
          </a:ln>
        </p:spPr>
      </p:pic>
      <p:pic>
        <p:nvPicPr>
          <p:cNvPr id="5" name="Picture 4">
            <a:hlinkClick r:id="rId17"/>
            <a:extLst>
              <a:ext uri="{FF2B5EF4-FFF2-40B4-BE49-F238E27FC236}">
                <a16:creationId xmlns:a16="http://schemas.microsoft.com/office/drawing/2014/main" id="{6122124D-3D6E-4D2A-A194-3EBE089D7B79}"/>
              </a:ext>
            </a:extLst>
          </p:cNvPr>
          <p:cNvPicPr>
            <a:picLocks noChangeAspect="1"/>
          </p:cNvPicPr>
          <p:nvPr/>
        </p:nvPicPr>
        <p:blipFill>
          <a:blip r:embed="rId18"/>
          <a:stretch>
            <a:fillRect/>
          </a:stretch>
        </p:blipFill>
        <p:spPr>
          <a:xfrm>
            <a:off x="9063185" y="2457350"/>
            <a:ext cx="1765947" cy="993345"/>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solidFill>
              <a:srgbClr val="1B1464"/>
            </a:solidFill>
          </a:ln>
        </p:spPr>
      </p:pic>
      <p:sp>
        <p:nvSpPr>
          <p:cNvPr id="36" name="TextBox 35">
            <a:hlinkClick r:id="rId17"/>
            <a:extLst>
              <a:ext uri="{FF2B5EF4-FFF2-40B4-BE49-F238E27FC236}">
                <a16:creationId xmlns:a16="http://schemas.microsoft.com/office/drawing/2014/main" id="{A38558FE-AF5C-4113-A1DA-E6484AA14A7C}"/>
              </a:ext>
            </a:extLst>
          </p:cNvPr>
          <p:cNvSpPr txBox="1"/>
          <p:nvPr/>
        </p:nvSpPr>
        <p:spPr>
          <a:xfrm>
            <a:off x="8840328" y="3459887"/>
            <a:ext cx="22116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A Trillion Dollar Opportunity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How to Connect with Hispanic Consumers Through Streaming</a:t>
            </a:r>
          </a:p>
        </p:txBody>
      </p:sp>
    </p:spTree>
    <p:extLst>
      <p:ext uri="{BB962C8B-B14F-4D97-AF65-F5344CB8AC3E}">
        <p14:creationId xmlns:p14="http://schemas.microsoft.com/office/powerpoint/2010/main" val="4059644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F0"/>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079775"/>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 name="Text Box 2">
            <a:extLst>
              <a:ext uri="{FF2B5EF4-FFF2-40B4-BE49-F238E27FC236}">
                <a16:creationId xmlns:a16="http://schemas.microsoft.com/office/drawing/2014/main" id="{A8ECD1EE-DE3D-4E60-89D9-2446CC8D65E7}"/>
              </a:ext>
            </a:extLst>
          </p:cNvPr>
          <p:cNvSpPr txBox="1">
            <a:spLocks noChangeArrowheads="1"/>
          </p:cNvSpPr>
          <p:nvPr/>
        </p:nvSpPr>
        <p:spPr bwMode="auto">
          <a:xfrm>
            <a:off x="546750" y="3697154"/>
            <a:ext cx="3662680" cy="1471044"/>
          </a:xfrm>
          <a:prstGeom prst="rect">
            <a:avLst/>
          </a:prstGeom>
          <a:solidFill>
            <a:schemeClr val="bg1"/>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Calibri" panose="020F0502020204030204" pitchFamily="34" charset="0"/>
                <a:cs typeface="Helvetica" panose="020B0604020202020204" pitchFamily="34" charset="0"/>
              </a:rPr>
              <a:t>Simplify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save you time by bringing you the latest data &amp; actionable takeaways you can use to inform your marketing plans.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7" name="Text Box 2">
            <a:extLst>
              <a:ext uri="{FF2B5EF4-FFF2-40B4-BE49-F238E27FC236}">
                <a16:creationId xmlns:a16="http://schemas.microsoft.com/office/drawing/2014/main" id="{5FA2EED1-43F8-4410-9F5C-0FD8EDCB659E}"/>
              </a:ext>
            </a:extLst>
          </p:cNvPr>
          <p:cNvSpPr txBox="1">
            <a:spLocks noChangeArrowheads="1"/>
          </p:cNvSpPr>
          <p:nvPr/>
        </p:nvSpPr>
        <p:spPr bwMode="auto">
          <a:xfrm>
            <a:off x="4579468" y="3507832"/>
            <a:ext cx="3183572" cy="1950790"/>
          </a:xfrm>
          <a:prstGeom prst="rect">
            <a:avLst/>
          </a:prstGeom>
          <a:solidFill>
            <a:srgbClr val="FFFFFF"/>
          </a:solidFill>
          <a:ln w="9525">
            <a:solidFill>
              <a:srgbClr val="000000"/>
            </a:solidFill>
            <a:prstDash val="solid"/>
            <a:miter lim="800000"/>
            <a:headEnd/>
            <a:tailEnd/>
          </a:ln>
          <a:effectLst>
            <a:outerShdw blurRad="63500" sx="102000" sy="102000" algn="ctr" rotWithShape="0">
              <a:prstClr val="black">
                <a:alpha val="40000"/>
              </a:prstClr>
            </a:outerShdw>
          </a:effectLst>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rPr>
              <a:t>Discover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keep you one step ahead with the latest thinking so you can create innovative, forward-looking strategies.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8" name="Text Box 2">
            <a:extLst>
              <a:ext uri="{FF2B5EF4-FFF2-40B4-BE49-F238E27FC236}">
                <a16:creationId xmlns:a16="http://schemas.microsoft.com/office/drawing/2014/main" id="{ABB7EF40-FE21-4E67-B6E5-8BE8D4EA32CB}"/>
              </a:ext>
            </a:extLst>
          </p:cNvPr>
          <p:cNvSpPr txBox="1">
            <a:spLocks noChangeArrowheads="1"/>
          </p:cNvSpPr>
          <p:nvPr/>
        </p:nvSpPr>
        <p:spPr bwMode="auto">
          <a:xfrm>
            <a:off x="8133079" y="3679872"/>
            <a:ext cx="3183572" cy="14295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help you build your brand by focusing on core marketing principles that will help drive tangible business outcomes.</a:t>
            </a: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471551"/>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a:ln>
                  <a:noFill/>
                </a:ln>
                <a:solidFill>
                  <a:srgbClr val="4EBEA4"/>
                </a:solidFill>
                <a:effectLst/>
                <a:uLnTx/>
                <a:uFillTx/>
                <a:latin typeface="Helvetica"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way marketers look at their media strategy.  </a:t>
            </a:r>
          </a:p>
        </p:txBody>
      </p:sp>
      <p:pic>
        <p:nvPicPr>
          <p:cNvPr id="15" name="Picture 14">
            <a:extLst>
              <a:ext uri="{FF2B5EF4-FFF2-40B4-BE49-F238E27FC236}">
                <a16:creationId xmlns:a16="http://schemas.microsoft.com/office/drawing/2014/main" id="{58C2595C-7341-4CA0-9F44-52A5F4AE501D}"/>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6935201" y="-90616"/>
            <a:ext cx="5256799" cy="3060562"/>
          </a:xfrm>
          <a:prstGeom prst="rect">
            <a:avLst/>
          </a:prstGeom>
        </p:spPr>
      </p:pic>
      <p:sp>
        <p:nvSpPr>
          <p:cNvPr id="13" name="Rectangle 12">
            <a:extLst>
              <a:ext uri="{FF2B5EF4-FFF2-40B4-BE49-F238E27FC236}">
                <a16:creationId xmlns:a16="http://schemas.microsoft.com/office/drawing/2014/main" id="{0D96A7EE-222D-4484-A9C9-19F3EADA151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05E24592-D711-4D6C-B85F-C4216232DCD9}"/>
              </a:ext>
            </a:extLst>
          </p:cNvPr>
          <p:cNvSpPr txBox="1"/>
          <p:nvPr/>
        </p:nvSpPr>
        <p:spPr>
          <a:xfrm>
            <a:off x="518961" y="5528376"/>
            <a:ext cx="114357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We are committed to your business growth and proud to offer VAB members, brand marketers and agencies </a:t>
            </a:r>
            <a:r>
              <a:rPr kumimoji="0" lang="en-US" sz="1600" b="1" i="1" u="none" strike="noStrike" kern="1200" cap="none" spc="0" normalizeH="0" baseline="0" noProof="0">
                <a:ln>
                  <a:noFill/>
                </a:ln>
                <a:solidFill>
                  <a:srgbClr val="ED3C8D"/>
                </a:solidFill>
                <a:effectLst/>
                <a:uLnTx/>
                <a:uFillTx/>
                <a:latin typeface="Helvetica" pitchFamily="2" charset="0"/>
                <a:ea typeface="+mn-ea"/>
                <a:cs typeface="+mn-cs"/>
              </a:rPr>
              <a:t>complimentary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to our continuously-growing Insights library.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Get immediate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at </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hlinkClick r:id="rId5">
                  <a:extLst>
                    <a:ext uri="{A12FA001-AC4F-418D-AE19-62706E023703}">
                      <ahyp:hlinkClr xmlns:ahyp="http://schemas.microsoft.com/office/drawing/2018/hyperlinkcolor" val="tx"/>
                    </a:ext>
                  </a:extLst>
                </a:hlinkClick>
              </a:rPr>
              <a:t>theVAB.com</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a:t>
            </a:r>
            <a:endParaRPr kumimoji="0" lang="en-US" sz="1600" b="0" i="0" u="none" strike="noStrike" kern="1200" cap="none" spc="0" normalizeH="0" baseline="0" noProof="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168846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068ACC-DEE5-4471-B83A-5BEFE236B76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0160"/>
            <a:ext cx="12192000" cy="6868160"/>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681312" y="2956402"/>
            <a:ext cx="503767"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1CCCE94F-8711-4CE9-8E2C-8909A4B6E0A4}"/>
              </a:ext>
            </a:extLst>
          </p:cNvPr>
          <p:cNvSpPr txBox="1"/>
          <p:nvPr/>
        </p:nvSpPr>
        <p:spPr>
          <a:xfrm>
            <a:off x="407269" y="3303902"/>
            <a:ext cx="73549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‘Cord’ Group Profiles</a:t>
            </a:r>
          </a:p>
        </p:txBody>
      </p:sp>
      <p:sp>
        <p:nvSpPr>
          <p:cNvPr id="5" name="TextBox 4">
            <a:extLst>
              <a:ext uri="{FF2B5EF4-FFF2-40B4-BE49-F238E27FC236}">
                <a16:creationId xmlns:a16="http://schemas.microsoft.com/office/drawing/2014/main" id="{3BB6759B-0AFF-4D57-BD68-A902F0CC07BB}"/>
              </a:ext>
            </a:extLst>
          </p:cNvPr>
          <p:cNvSpPr txBox="1"/>
          <p:nvPr/>
        </p:nvSpPr>
        <p:spPr>
          <a:xfrm>
            <a:off x="404024" y="4467980"/>
            <a:ext cx="73549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t>Exclusive content for members</a:t>
            </a:r>
          </a:p>
        </p:txBody>
      </p:sp>
    </p:spTree>
    <p:extLst>
      <p:ext uri="{BB962C8B-B14F-4D97-AF65-F5344CB8AC3E}">
        <p14:creationId xmlns:p14="http://schemas.microsoft.com/office/powerpoint/2010/main" val="1991914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sitting on a couch&#10;&#10;Description automatically generated">
            <a:extLst>
              <a:ext uri="{FF2B5EF4-FFF2-40B4-BE49-F238E27FC236}">
                <a16:creationId xmlns:a16="http://schemas.microsoft.com/office/drawing/2014/main" id="{64775EB0-12A4-43AD-B0DC-D8EB4280C00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4862996" cy="6858000"/>
          </a:xfrm>
          <a:prstGeom prst="rect">
            <a:avLst/>
          </a:prstGeom>
        </p:spPr>
      </p:pic>
      <p:graphicFrame>
        <p:nvGraphicFramePr>
          <p:cNvPr id="9" name="Chart 8">
            <a:extLst>
              <a:ext uri="{FF2B5EF4-FFF2-40B4-BE49-F238E27FC236}">
                <a16:creationId xmlns:a16="http://schemas.microsoft.com/office/drawing/2014/main" id="{CA71EDD5-79CC-4170-921C-E20AFFE6D5E8}"/>
              </a:ext>
            </a:extLst>
          </p:cNvPr>
          <p:cNvGraphicFramePr/>
          <p:nvPr/>
        </p:nvGraphicFramePr>
        <p:xfrm>
          <a:off x="5397838" y="1488334"/>
          <a:ext cx="6287807" cy="436080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3">
            <a:extLst>
              <a:ext uri="{FF2B5EF4-FFF2-40B4-BE49-F238E27FC236}">
                <a16:creationId xmlns:a16="http://schemas.microsoft.com/office/drawing/2014/main" id="{7FA30214-A5B5-4EA3-8967-BC6D4961E0D7}"/>
              </a:ext>
            </a:extLst>
          </p:cNvPr>
          <p:cNvSpPr txBox="1">
            <a:spLocks/>
          </p:cNvSpPr>
          <p:nvPr/>
        </p:nvSpPr>
        <p:spPr>
          <a:xfrm>
            <a:off x="4822370" y="5864883"/>
            <a:ext cx="7344848" cy="641525"/>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MRI-Simmons,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Cord Evolution Study</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July 2021, P18+. ‘Cord Increasers’: have pay-TV; have increased services (4.4MM), ‘Cord Increaser Intenders’ : have pay-TV; plan on increasing services (0.9MM), ‘Cord Loyalists’: have pay-TV; no changes (99.2MM), ‘Cord Returners’: have pay-TV; had it, cancelled it, re-subscribed (2.2MM), ‘Cord Cutting </a:t>
            </a:r>
            <a:r>
              <a:rPr kumimoji="0" lang="en-US" sz="8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Regretters</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no pay-TV; cancelled, likely to re-subscribe (4.4MM), ‘Cord Shaver Intenders’: have pay-TV; plan on reducing services (9.0MM), ‘Cord Shavers’: have pay-TV; reduced services or channels (12.3MM), ‘Cord Cutter Intenders’: have pay-TV; plan on cancelling pay-TV (6.8MM), ‘Cord Cutters’: no pay-TV; cancelled it (66.0MM), ‘Cord Nevers’: no pay-TV; never had it (44.9MM).</a:t>
            </a:r>
          </a:p>
        </p:txBody>
      </p:sp>
      <p:sp>
        <p:nvSpPr>
          <p:cNvPr id="11" name="TextBox 10">
            <a:extLst>
              <a:ext uri="{FF2B5EF4-FFF2-40B4-BE49-F238E27FC236}">
                <a16:creationId xmlns:a16="http://schemas.microsoft.com/office/drawing/2014/main" id="{5A70652F-38E7-4B75-B494-BB0702BA4B32}"/>
              </a:ext>
            </a:extLst>
          </p:cNvPr>
          <p:cNvSpPr txBox="1"/>
          <p:nvPr/>
        </p:nvSpPr>
        <p:spPr>
          <a:xfrm>
            <a:off x="4862996" y="119167"/>
            <a:ext cx="730422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Within their Cord Evolution Study, MRI-Simmons identifies 10 separate consumer ‘cord’ group </a:t>
            </a:r>
          </a:p>
        </p:txBody>
      </p:sp>
      <p:sp>
        <p:nvSpPr>
          <p:cNvPr id="4" name="Rectangle 3">
            <a:extLst>
              <a:ext uri="{FF2B5EF4-FFF2-40B4-BE49-F238E27FC236}">
                <a16:creationId xmlns:a16="http://schemas.microsoft.com/office/drawing/2014/main" id="{DF3B7366-1ED3-4CF7-B44D-207AECC6DDAA}"/>
              </a:ext>
            </a:extLst>
          </p:cNvPr>
          <p:cNvSpPr/>
          <p:nvPr/>
        </p:nvSpPr>
        <p:spPr>
          <a:xfrm>
            <a:off x="4973063" y="896701"/>
            <a:ext cx="7056180" cy="30777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400" b="0" i="0" u="none" strike="noStrike" kern="1200" cap="none" spc="0" normalizeH="0" baseline="0" noProof="0">
                <a:ln>
                  <a:noFill/>
                </a:ln>
                <a:solidFill>
                  <a:srgbClr val="002060"/>
                </a:solidFill>
                <a:effectLst/>
                <a:uLnTx/>
                <a:uFillTx/>
                <a:latin typeface="Helvetica" panose="020B0403020202020204" pitchFamily="34" charset="0"/>
                <a:ea typeface="Calibri" panose="020F0502020204030204" pitchFamily="34" charset="0"/>
                <a:cs typeface="+mn-cs"/>
              </a:rPr>
              <a:t>Collectively, these 10 ‘cord groups’ account for </a:t>
            </a:r>
            <a:r>
              <a:rPr kumimoji="0" lang="en-US" sz="1400" b="1" i="0" u="none" strike="noStrike" kern="1200" cap="none" spc="0" normalizeH="0" baseline="0" noProof="0">
                <a:ln>
                  <a:noFill/>
                </a:ln>
                <a:solidFill>
                  <a:srgbClr val="002060"/>
                </a:solidFill>
                <a:effectLst/>
                <a:uLnTx/>
                <a:uFillTx/>
                <a:latin typeface="Helvetica" panose="020B0403020202020204" pitchFamily="34" charset="0"/>
                <a:ea typeface="Calibri" panose="020F0502020204030204" pitchFamily="34" charset="0"/>
                <a:cs typeface="+mn-cs"/>
              </a:rPr>
              <a:t>98.9%</a:t>
            </a:r>
            <a:r>
              <a:rPr kumimoji="0" lang="en-US" sz="1400" b="0" i="0" u="none" strike="noStrike" kern="1200" cap="none" spc="0" normalizeH="0" baseline="0" noProof="0">
                <a:ln>
                  <a:noFill/>
                </a:ln>
                <a:solidFill>
                  <a:srgbClr val="002060"/>
                </a:solidFill>
                <a:effectLst/>
                <a:uLnTx/>
                <a:uFillTx/>
                <a:latin typeface="Helvetica" panose="020B0403020202020204" pitchFamily="34" charset="0"/>
                <a:ea typeface="Calibri" panose="020F0502020204030204" pitchFamily="34" charset="0"/>
                <a:cs typeface="+mn-cs"/>
              </a:rPr>
              <a:t> of the adult 18+ population</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Helvetica" panose="020B0604020202020204" pitchFamily="34" charset="0"/>
            </a:endParaRPr>
          </a:p>
        </p:txBody>
      </p:sp>
      <p:pic>
        <p:nvPicPr>
          <p:cNvPr id="2" name="Picture 1">
            <a:extLst>
              <a:ext uri="{FF2B5EF4-FFF2-40B4-BE49-F238E27FC236}">
                <a16:creationId xmlns:a16="http://schemas.microsoft.com/office/drawing/2014/main" id="{758A97DC-05C1-4BC7-855C-A0B7B2FF0D3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5" name="Slide Number Placeholder 5">
            <a:extLst>
              <a:ext uri="{FF2B5EF4-FFF2-40B4-BE49-F238E27FC236}">
                <a16:creationId xmlns:a16="http://schemas.microsoft.com/office/drawing/2014/main" id="{2BBB8F39-2BCD-4BEF-B01D-6D69EDBEED9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6" name="Rectangle 5">
            <a:extLst>
              <a:ext uri="{FF2B5EF4-FFF2-40B4-BE49-F238E27FC236}">
                <a16:creationId xmlns:a16="http://schemas.microsoft.com/office/drawing/2014/main" id="{BF61D79C-BE8B-444C-8690-9990C622FF3F}"/>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4" name="Rectangle 13">
            <a:extLst>
              <a:ext uri="{FF2B5EF4-FFF2-40B4-BE49-F238E27FC236}">
                <a16:creationId xmlns:a16="http://schemas.microsoft.com/office/drawing/2014/main" id="{18059BAF-3C12-4597-A16D-7AF6BB271CDA}"/>
              </a:ext>
            </a:extLst>
          </p:cNvPr>
          <p:cNvSpPr/>
          <p:nvPr/>
        </p:nvSpPr>
        <p:spPr>
          <a:xfrm>
            <a:off x="5178563" y="1553456"/>
            <a:ext cx="6726357"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 of A18+ by ‘Cord’ Status</a:t>
            </a:r>
          </a:p>
        </p:txBody>
      </p:sp>
    </p:spTree>
    <p:extLst>
      <p:ext uri="{BB962C8B-B14F-4D97-AF65-F5344CB8AC3E}">
        <p14:creationId xmlns:p14="http://schemas.microsoft.com/office/powerpoint/2010/main" val="1500090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D51BCB89-F2E5-4062-B873-5BF2D7F470DB}"/>
              </a:ext>
            </a:extLst>
          </p:cNvPr>
          <p:cNvSpPr/>
          <p:nvPr/>
        </p:nvSpPr>
        <p:spPr>
          <a:xfrm>
            <a:off x="1" y="1696162"/>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5" name="TextBox 14">
            <a:extLst>
              <a:ext uri="{FF2B5EF4-FFF2-40B4-BE49-F238E27FC236}">
                <a16:creationId xmlns:a16="http://schemas.microsoft.com/office/drawing/2014/main" id="{960B3F39-B0EF-4D61-A3D0-6D498607823C}"/>
              </a:ext>
            </a:extLst>
          </p:cNvPr>
          <p:cNvSpPr txBox="1"/>
          <p:nvPr/>
        </p:nvSpPr>
        <p:spPr>
          <a:xfrm>
            <a:off x="300016" y="399581"/>
            <a:ext cx="1126901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Arial" panose="020B0604020202020204" pitchFamily="34" charset="0"/>
              </a:rPr>
              <a:t>‘Cord’ Group Demographic Profile</a:t>
            </a:r>
            <a:endParaRPr kumimoji="0" lang="en-US" sz="2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4E9D96CE-9852-4358-8A5E-3354F0351922}"/>
              </a:ext>
            </a:extLst>
          </p:cNvPr>
          <p:cNvSpPr txBox="1"/>
          <p:nvPr/>
        </p:nvSpPr>
        <p:spPr>
          <a:xfrm>
            <a:off x="481487" y="5855352"/>
            <a:ext cx="291907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(XXX) = Index vs. A18+</a:t>
            </a:r>
          </a:p>
        </p:txBody>
      </p:sp>
      <p:sp>
        <p:nvSpPr>
          <p:cNvPr id="23" name="Text Placeholder 3">
            <a:extLst>
              <a:ext uri="{FF2B5EF4-FFF2-40B4-BE49-F238E27FC236}">
                <a16:creationId xmlns:a16="http://schemas.microsoft.com/office/drawing/2014/main" id="{F212FBFA-9851-40A3-9388-ADD4CB08372C}"/>
              </a:ext>
            </a:extLst>
          </p:cNvPr>
          <p:cNvSpPr txBox="1">
            <a:spLocks/>
          </p:cNvSpPr>
          <p:nvPr/>
        </p:nvSpPr>
        <p:spPr>
          <a:xfrm>
            <a:off x="504726" y="6096726"/>
            <a:ext cx="11687274" cy="449962"/>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Source: MRI-Simmons,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Cord Evolution Study</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July 2021, P18+. ‘Cord Loyalists’: have pay-TV; no changes (99.2MM). ‘Cord Shavers’: have pay-TV; reduced services or channels (12.3MM). Cord Cutters’: no pay-TV; cancelled it (66.0MM). Cord Nevers’: no pay-TV; never had it (44.9MM). *Reflects ‘non-Hispanic’ for all groups except for ‘Hispanic/Latino’; ‘AIAN’ = American Indian or Alaska Native. **Bachelor’s Degree+’ includes bachelor’s degree, master’s degree, professional school degree and doctorate degree.</a:t>
            </a:r>
          </a:p>
        </p:txBody>
      </p:sp>
      <p:sp>
        <p:nvSpPr>
          <p:cNvPr id="27" name="TextBox 26">
            <a:extLst>
              <a:ext uri="{FF2B5EF4-FFF2-40B4-BE49-F238E27FC236}">
                <a16:creationId xmlns:a16="http://schemas.microsoft.com/office/drawing/2014/main" id="{916AFACA-2416-4391-8CB2-8CC6EE878EDE}"/>
              </a:ext>
            </a:extLst>
          </p:cNvPr>
          <p:cNvSpPr txBox="1"/>
          <p:nvPr/>
        </p:nvSpPr>
        <p:spPr>
          <a:xfrm>
            <a:off x="1968854" y="2155854"/>
            <a:ext cx="1501962" cy="523220"/>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B0F0"/>
                </a:solidFill>
                <a:effectLst/>
                <a:uLnTx/>
                <a:uFillTx/>
                <a:latin typeface="Helvetica" panose="020B0604020202020204" pitchFamily="34" charset="0"/>
                <a:ea typeface="+mn-ea"/>
                <a:cs typeface="Helvetica" panose="020B0604020202020204" pitchFamily="34" charset="0"/>
              </a:rPr>
              <a:t>Male </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Female</a:t>
            </a:r>
            <a:b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Comp</a:t>
            </a:r>
          </a:p>
        </p:txBody>
      </p:sp>
      <p:sp>
        <p:nvSpPr>
          <p:cNvPr id="33" name="TextBox 32">
            <a:extLst>
              <a:ext uri="{FF2B5EF4-FFF2-40B4-BE49-F238E27FC236}">
                <a16:creationId xmlns:a16="http://schemas.microsoft.com/office/drawing/2014/main" id="{6038A42E-2A4A-41FB-9D0A-FEECE3890377}"/>
              </a:ext>
            </a:extLst>
          </p:cNvPr>
          <p:cNvSpPr txBox="1"/>
          <p:nvPr/>
        </p:nvSpPr>
        <p:spPr>
          <a:xfrm>
            <a:off x="50800" y="2733958"/>
            <a:ext cx="179772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Loyalists</a:t>
            </a:r>
          </a:p>
        </p:txBody>
      </p:sp>
      <p:sp>
        <p:nvSpPr>
          <p:cNvPr id="34" name="TextBox 33">
            <a:extLst>
              <a:ext uri="{FF2B5EF4-FFF2-40B4-BE49-F238E27FC236}">
                <a16:creationId xmlns:a16="http://schemas.microsoft.com/office/drawing/2014/main" id="{E80C3EA3-64A2-413E-A69A-DAB2DA30A09C}"/>
              </a:ext>
            </a:extLst>
          </p:cNvPr>
          <p:cNvSpPr txBox="1"/>
          <p:nvPr/>
        </p:nvSpPr>
        <p:spPr>
          <a:xfrm>
            <a:off x="50800" y="3523707"/>
            <a:ext cx="179772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Shavers</a:t>
            </a:r>
          </a:p>
        </p:txBody>
      </p:sp>
      <p:sp>
        <p:nvSpPr>
          <p:cNvPr id="35" name="TextBox 34">
            <a:extLst>
              <a:ext uri="{FF2B5EF4-FFF2-40B4-BE49-F238E27FC236}">
                <a16:creationId xmlns:a16="http://schemas.microsoft.com/office/drawing/2014/main" id="{F61E3D4C-BD3D-45BA-AE44-E636DC7318C3}"/>
              </a:ext>
            </a:extLst>
          </p:cNvPr>
          <p:cNvSpPr txBox="1"/>
          <p:nvPr/>
        </p:nvSpPr>
        <p:spPr>
          <a:xfrm>
            <a:off x="50800" y="4335592"/>
            <a:ext cx="179772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Cutters</a:t>
            </a:r>
          </a:p>
        </p:txBody>
      </p:sp>
      <p:sp>
        <p:nvSpPr>
          <p:cNvPr id="36" name="TextBox 35">
            <a:extLst>
              <a:ext uri="{FF2B5EF4-FFF2-40B4-BE49-F238E27FC236}">
                <a16:creationId xmlns:a16="http://schemas.microsoft.com/office/drawing/2014/main" id="{B6143F00-5CA0-42FD-B0AF-DA246FBA50AD}"/>
              </a:ext>
            </a:extLst>
          </p:cNvPr>
          <p:cNvSpPr txBox="1"/>
          <p:nvPr/>
        </p:nvSpPr>
        <p:spPr>
          <a:xfrm>
            <a:off x="50800" y="5100348"/>
            <a:ext cx="179772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Nevers</a:t>
            </a:r>
          </a:p>
        </p:txBody>
      </p:sp>
      <p:cxnSp>
        <p:nvCxnSpPr>
          <p:cNvPr id="37" name="Straight Connector 36">
            <a:extLst>
              <a:ext uri="{FF2B5EF4-FFF2-40B4-BE49-F238E27FC236}">
                <a16:creationId xmlns:a16="http://schemas.microsoft.com/office/drawing/2014/main" id="{C7EC4D73-D7E3-4D76-9A59-67AC6E18269E}"/>
              </a:ext>
            </a:extLst>
          </p:cNvPr>
          <p:cNvCxnSpPr>
            <a:cxnSpLocks/>
          </p:cNvCxnSpPr>
          <p:nvPr/>
        </p:nvCxnSpPr>
        <p:spPr>
          <a:xfrm>
            <a:off x="1901203" y="2130499"/>
            <a:ext cx="0" cy="3431990"/>
          </a:xfrm>
          <a:prstGeom prst="line">
            <a:avLst/>
          </a:prstGeom>
          <a:ln w="19050">
            <a:solidFill>
              <a:srgbClr val="00C0F3"/>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6D9FCD-B98B-44D5-A884-F8D0B18323FB}"/>
              </a:ext>
            </a:extLst>
          </p:cNvPr>
          <p:cNvCxnSpPr>
            <a:cxnSpLocks/>
          </p:cNvCxnSpPr>
          <p:nvPr/>
        </p:nvCxnSpPr>
        <p:spPr>
          <a:xfrm>
            <a:off x="80582" y="2659269"/>
            <a:ext cx="1203083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C8118D8-F542-498F-8AF8-D3CD67E21D4D}"/>
              </a:ext>
            </a:extLst>
          </p:cNvPr>
          <p:cNvSpPr txBox="1"/>
          <p:nvPr/>
        </p:nvSpPr>
        <p:spPr>
          <a:xfrm>
            <a:off x="1850106" y="2758121"/>
            <a:ext cx="17394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0F0"/>
                </a:solidFill>
                <a:effectLst/>
                <a:uLnTx/>
                <a:uFillTx/>
                <a:latin typeface="Helvetica" panose="020B0403020202020204" pitchFamily="34" charset="0"/>
                <a:ea typeface="+mn-ea"/>
                <a:cs typeface="+mn-cs"/>
              </a:rPr>
              <a:t>46% </a:t>
            </a: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a:t>
            </a:r>
            <a:r>
              <a:rPr kumimoji="0" lang="en-US" sz="2000" b="1" i="0" u="none" strike="noStrike" kern="1200" cap="none" spc="0" normalizeH="0" baseline="0" noProof="0">
                <a:ln>
                  <a:noFill/>
                </a:ln>
                <a:solidFill>
                  <a:prstClr val="black"/>
                </a:solidFill>
                <a:effectLst/>
                <a:uLnTx/>
                <a:uFillTx/>
                <a:latin typeface="Helvetica" panose="020B0403020202020204" pitchFamily="34" charset="0"/>
                <a:ea typeface="+mn-ea"/>
                <a:cs typeface="+mn-cs"/>
              </a:rPr>
              <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54%</a:t>
            </a:r>
          </a:p>
        </p:txBody>
      </p:sp>
      <p:sp>
        <p:nvSpPr>
          <p:cNvPr id="42" name="TextBox 41">
            <a:extLst>
              <a:ext uri="{FF2B5EF4-FFF2-40B4-BE49-F238E27FC236}">
                <a16:creationId xmlns:a16="http://schemas.microsoft.com/office/drawing/2014/main" id="{21EE6CC7-8023-4E33-B39D-F328069CA074}"/>
              </a:ext>
            </a:extLst>
          </p:cNvPr>
          <p:cNvSpPr txBox="1"/>
          <p:nvPr/>
        </p:nvSpPr>
        <p:spPr>
          <a:xfrm>
            <a:off x="1850106" y="3560965"/>
            <a:ext cx="17394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0F0"/>
                </a:solidFill>
                <a:effectLst/>
                <a:uLnTx/>
                <a:uFillTx/>
                <a:latin typeface="Helvetica" panose="020B0403020202020204" pitchFamily="34" charset="0"/>
                <a:ea typeface="+mn-ea"/>
                <a:cs typeface="+mn-cs"/>
              </a:rPr>
              <a:t>46% </a:t>
            </a: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54%</a:t>
            </a:r>
          </a:p>
        </p:txBody>
      </p:sp>
      <p:sp>
        <p:nvSpPr>
          <p:cNvPr id="45" name="TextBox 44">
            <a:extLst>
              <a:ext uri="{FF2B5EF4-FFF2-40B4-BE49-F238E27FC236}">
                <a16:creationId xmlns:a16="http://schemas.microsoft.com/office/drawing/2014/main" id="{500413E7-0C38-4A6F-B20C-4CF1102A37C7}"/>
              </a:ext>
            </a:extLst>
          </p:cNvPr>
          <p:cNvSpPr txBox="1"/>
          <p:nvPr/>
        </p:nvSpPr>
        <p:spPr>
          <a:xfrm>
            <a:off x="1850106" y="4367379"/>
            <a:ext cx="17394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0F0"/>
                </a:solidFill>
                <a:effectLst/>
                <a:uLnTx/>
                <a:uFillTx/>
                <a:latin typeface="Helvetica" panose="020B0403020202020204" pitchFamily="34" charset="0"/>
                <a:ea typeface="+mn-ea"/>
                <a:cs typeface="+mn-cs"/>
              </a:rPr>
              <a:t>50% </a:t>
            </a: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50%</a:t>
            </a:r>
          </a:p>
        </p:txBody>
      </p:sp>
      <p:sp>
        <p:nvSpPr>
          <p:cNvPr id="48" name="TextBox 47">
            <a:extLst>
              <a:ext uri="{FF2B5EF4-FFF2-40B4-BE49-F238E27FC236}">
                <a16:creationId xmlns:a16="http://schemas.microsoft.com/office/drawing/2014/main" id="{58B37FB5-BF38-4B24-A358-4EEF69F96C69}"/>
              </a:ext>
            </a:extLst>
          </p:cNvPr>
          <p:cNvSpPr txBox="1"/>
          <p:nvPr/>
        </p:nvSpPr>
        <p:spPr>
          <a:xfrm>
            <a:off x="1850106" y="5185364"/>
            <a:ext cx="17394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0F0"/>
                </a:solidFill>
                <a:effectLst/>
                <a:uLnTx/>
                <a:uFillTx/>
                <a:latin typeface="Helvetica" panose="020B0403020202020204" pitchFamily="34" charset="0"/>
                <a:ea typeface="+mn-ea"/>
                <a:cs typeface="+mn-cs"/>
              </a:rPr>
              <a:t>50% </a:t>
            </a: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50%</a:t>
            </a:r>
          </a:p>
        </p:txBody>
      </p:sp>
      <p:cxnSp>
        <p:nvCxnSpPr>
          <p:cNvPr id="51" name="Straight Connector 50">
            <a:extLst>
              <a:ext uri="{FF2B5EF4-FFF2-40B4-BE49-F238E27FC236}">
                <a16:creationId xmlns:a16="http://schemas.microsoft.com/office/drawing/2014/main" id="{817FCC3A-EF09-4C86-A27E-3A9D109FCFCB}"/>
              </a:ext>
            </a:extLst>
          </p:cNvPr>
          <p:cNvCxnSpPr>
            <a:cxnSpLocks/>
          </p:cNvCxnSpPr>
          <p:nvPr/>
        </p:nvCxnSpPr>
        <p:spPr>
          <a:xfrm>
            <a:off x="80582" y="3466095"/>
            <a:ext cx="1205485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E9B54E3-2826-40FD-ACCA-BD788A1EE748}"/>
              </a:ext>
            </a:extLst>
          </p:cNvPr>
          <p:cNvCxnSpPr>
            <a:cxnSpLocks/>
          </p:cNvCxnSpPr>
          <p:nvPr/>
        </p:nvCxnSpPr>
        <p:spPr>
          <a:xfrm>
            <a:off x="80582" y="4270631"/>
            <a:ext cx="1205485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A13E84F-79B8-41AE-AF67-FB92CD7B8914}"/>
              </a:ext>
            </a:extLst>
          </p:cNvPr>
          <p:cNvCxnSpPr>
            <a:cxnSpLocks/>
          </p:cNvCxnSpPr>
          <p:nvPr/>
        </p:nvCxnSpPr>
        <p:spPr>
          <a:xfrm>
            <a:off x="80582" y="5079451"/>
            <a:ext cx="1205485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FACBF0F-BAEB-49C7-83A9-EDFA3C17719C}"/>
              </a:ext>
            </a:extLst>
          </p:cNvPr>
          <p:cNvCxnSpPr>
            <a:cxnSpLocks/>
          </p:cNvCxnSpPr>
          <p:nvPr/>
        </p:nvCxnSpPr>
        <p:spPr>
          <a:xfrm>
            <a:off x="3544087" y="2130499"/>
            <a:ext cx="0" cy="3431990"/>
          </a:xfrm>
          <a:prstGeom prst="line">
            <a:avLst/>
          </a:prstGeom>
          <a:ln w="19050">
            <a:solidFill>
              <a:srgbClr val="00C0F3"/>
            </a:solidFill>
            <a:prstDash val="lg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B469190F-8A83-4218-875A-5B016AF567DE}"/>
              </a:ext>
            </a:extLst>
          </p:cNvPr>
          <p:cNvSpPr txBox="1"/>
          <p:nvPr/>
        </p:nvSpPr>
        <p:spPr>
          <a:xfrm>
            <a:off x="3558096" y="2155854"/>
            <a:ext cx="1076022" cy="523220"/>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Median </a:t>
            </a:r>
            <a:b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Age</a:t>
            </a:r>
          </a:p>
        </p:txBody>
      </p:sp>
      <p:sp>
        <p:nvSpPr>
          <p:cNvPr id="83" name="TextBox 82">
            <a:extLst>
              <a:ext uri="{FF2B5EF4-FFF2-40B4-BE49-F238E27FC236}">
                <a16:creationId xmlns:a16="http://schemas.microsoft.com/office/drawing/2014/main" id="{7AE4DD24-0D1B-4C98-9D10-BEC279250A83}"/>
              </a:ext>
            </a:extLst>
          </p:cNvPr>
          <p:cNvSpPr txBox="1"/>
          <p:nvPr/>
        </p:nvSpPr>
        <p:spPr>
          <a:xfrm>
            <a:off x="3473024" y="2758121"/>
            <a:ext cx="124616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57</a:t>
            </a:r>
          </a:p>
        </p:txBody>
      </p:sp>
      <p:sp>
        <p:nvSpPr>
          <p:cNvPr id="84" name="TextBox 83">
            <a:extLst>
              <a:ext uri="{FF2B5EF4-FFF2-40B4-BE49-F238E27FC236}">
                <a16:creationId xmlns:a16="http://schemas.microsoft.com/office/drawing/2014/main" id="{858E670C-05BC-488C-BB74-69ADF878B7FE}"/>
              </a:ext>
            </a:extLst>
          </p:cNvPr>
          <p:cNvSpPr txBox="1"/>
          <p:nvPr/>
        </p:nvSpPr>
        <p:spPr>
          <a:xfrm>
            <a:off x="3473024" y="3560965"/>
            <a:ext cx="124616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52</a:t>
            </a:r>
          </a:p>
        </p:txBody>
      </p:sp>
      <p:sp>
        <p:nvSpPr>
          <p:cNvPr id="85" name="TextBox 84">
            <a:extLst>
              <a:ext uri="{FF2B5EF4-FFF2-40B4-BE49-F238E27FC236}">
                <a16:creationId xmlns:a16="http://schemas.microsoft.com/office/drawing/2014/main" id="{C2A37350-3AB8-40DA-8421-FBB8ADFCC8BE}"/>
              </a:ext>
            </a:extLst>
          </p:cNvPr>
          <p:cNvSpPr txBox="1"/>
          <p:nvPr/>
        </p:nvSpPr>
        <p:spPr>
          <a:xfrm>
            <a:off x="3473024" y="4367379"/>
            <a:ext cx="124616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43</a:t>
            </a:r>
          </a:p>
        </p:txBody>
      </p:sp>
      <p:sp>
        <p:nvSpPr>
          <p:cNvPr id="86" name="TextBox 85">
            <a:extLst>
              <a:ext uri="{FF2B5EF4-FFF2-40B4-BE49-F238E27FC236}">
                <a16:creationId xmlns:a16="http://schemas.microsoft.com/office/drawing/2014/main" id="{C11237E5-9124-4791-9376-4DFABABA050F}"/>
              </a:ext>
            </a:extLst>
          </p:cNvPr>
          <p:cNvSpPr txBox="1"/>
          <p:nvPr/>
        </p:nvSpPr>
        <p:spPr>
          <a:xfrm>
            <a:off x="3473024" y="5185364"/>
            <a:ext cx="124616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33</a:t>
            </a:r>
          </a:p>
        </p:txBody>
      </p:sp>
      <p:sp>
        <p:nvSpPr>
          <p:cNvPr id="93" name="TextBox 92">
            <a:extLst>
              <a:ext uri="{FF2B5EF4-FFF2-40B4-BE49-F238E27FC236}">
                <a16:creationId xmlns:a16="http://schemas.microsoft.com/office/drawing/2014/main" id="{CBE27F16-B089-4D68-958D-09228156ADB2}"/>
              </a:ext>
            </a:extLst>
          </p:cNvPr>
          <p:cNvSpPr txBox="1"/>
          <p:nvPr/>
        </p:nvSpPr>
        <p:spPr>
          <a:xfrm>
            <a:off x="4562003" y="2155854"/>
            <a:ext cx="1518465" cy="523220"/>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Median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HHI</a:t>
            </a:r>
          </a:p>
        </p:txBody>
      </p:sp>
      <p:sp>
        <p:nvSpPr>
          <p:cNvPr id="94" name="TextBox 93">
            <a:extLst>
              <a:ext uri="{FF2B5EF4-FFF2-40B4-BE49-F238E27FC236}">
                <a16:creationId xmlns:a16="http://schemas.microsoft.com/office/drawing/2014/main" id="{B1E02DFA-A7B4-404D-8CA3-90EF581566F6}"/>
              </a:ext>
            </a:extLst>
          </p:cNvPr>
          <p:cNvSpPr txBox="1"/>
          <p:nvPr/>
        </p:nvSpPr>
        <p:spPr>
          <a:xfrm>
            <a:off x="4688077" y="2758121"/>
            <a:ext cx="126631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$82,823</a:t>
            </a:r>
          </a:p>
        </p:txBody>
      </p:sp>
      <p:sp>
        <p:nvSpPr>
          <p:cNvPr id="95" name="TextBox 94">
            <a:extLst>
              <a:ext uri="{FF2B5EF4-FFF2-40B4-BE49-F238E27FC236}">
                <a16:creationId xmlns:a16="http://schemas.microsoft.com/office/drawing/2014/main" id="{E1FAB6F4-C23B-4C91-961C-1DCFC16FECB4}"/>
              </a:ext>
            </a:extLst>
          </p:cNvPr>
          <p:cNvSpPr txBox="1"/>
          <p:nvPr/>
        </p:nvSpPr>
        <p:spPr>
          <a:xfrm>
            <a:off x="4688077" y="3560965"/>
            <a:ext cx="126631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$76,998 </a:t>
            </a:r>
          </a:p>
        </p:txBody>
      </p:sp>
      <p:sp>
        <p:nvSpPr>
          <p:cNvPr id="96" name="TextBox 95">
            <a:extLst>
              <a:ext uri="{FF2B5EF4-FFF2-40B4-BE49-F238E27FC236}">
                <a16:creationId xmlns:a16="http://schemas.microsoft.com/office/drawing/2014/main" id="{552C9F01-464D-42D8-B8E1-8725795073A3}"/>
              </a:ext>
            </a:extLst>
          </p:cNvPr>
          <p:cNvSpPr txBox="1"/>
          <p:nvPr/>
        </p:nvSpPr>
        <p:spPr>
          <a:xfrm>
            <a:off x="4688077" y="4367379"/>
            <a:ext cx="126631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$84,748 </a:t>
            </a:r>
          </a:p>
        </p:txBody>
      </p:sp>
      <p:sp>
        <p:nvSpPr>
          <p:cNvPr id="97" name="TextBox 96">
            <a:extLst>
              <a:ext uri="{FF2B5EF4-FFF2-40B4-BE49-F238E27FC236}">
                <a16:creationId xmlns:a16="http://schemas.microsoft.com/office/drawing/2014/main" id="{716CD969-3EBA-4814-A356-18F4EA94FD42}"/>
              </a:ext>
            </a:extLst>
          </p:cNvPr>
          <p:cNvSpPr txBox="1"/>
          <p:nvPr/>
        </p:nvSpPr>
        <p:spPr>
          <a:xfrm>
            <a:off x="4688077" y="5185364"/>
            <a:ext cx="126631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$61,705 </a:t>
            </a:r>
          </a:p>
        </p:txBody>
      </p:sp>
      <p:cxnSp>
        <p:nvCxnSpPr>
          <p:cNvPr id="98" name="Straight Connector 97">
            <a:extLst>
              <a:ext uri="{FF2B5EF4-FFF2-40B4-BE49-F238E27FC236}">
                <a16:creationId xmlns:a16="http://schemas.microsoft.com/office/drawing/2014/main" id="{03699047-62DA-44DF-A421-1D62EFF7B14B}"/>
              </a:ext>
            </a:extLst>
          </p:cNvPr>
          <p:cNvCxnSpPr>
            <a:cxnSpLocks/>
          </p:cNvCxnSpPr>
          <p:nvPr/>
        </p:nvCxnSpPr>
        <p:spPr>
          <a:xfrm>
            <a:off x="4624121" y="2130499"/>
            <a:ext cx="0" cy="3431990"/>
          </a:xfrm>
          <a:prstGeom prst="line">
            <a:avLst/>
          </a:prstGeom>
          <a:ln w="19050">
            <a:solidFill>
              <a:srgbClr val="00C0F3"/>
            </a:solidFill>
            <a:prstDash val="lg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1B1EB9B-A37C-46A1-B311-DC278D20AB4F}"/>
              </a:ext>
            </a:extLst>
          </p:cNvPr>
          <p:cNvCxnSpPr>
            <a:cxnSpLocks/>
          </p:cNvCxnSpPr>
          <p:nvPr/>
        </p:nvCxnSpPr>
        <p:spPr>
          <a:xfrm>
            <a:off x="5997239" y="2156092"/>
            <a:ext cx="0" cy="3431990"/>
          </a:xfrm>
          <a:prstGeom prst="line">
            <a:avLst/>
          </a:prstGeom>
          <a:ln w="19050">
            <a:solidFill>
              <a:srgbClr val="00C0F3"/>
            </a:solidFill>
            <a:prstDash val="lgDash"/>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76D41676-9094-4BDE-AC9B-89D4C4B254FF}"/>
              </a:ext>
            </a:extLst>
          </p:cNvPr>
          <p:cNvSpPr txBox="1"/>
          <p:nvPr/>
        </p:nvSpPr>
        <p:spPr>
          <a:xfrm>
            <a:off x="5934522" y="2241413"/>
            <a:ext cx="1308082" cy="307777"/>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Employed</a:t>
            </a:r>
          </a:p>
        </p:txBody>
      </p:sp>
      <p:sp>
        <p:nvSpPr>
          <p:cNvPr id="108" name="TextBox 107">
            <a:extLst>
              <a:ext uri="{FF2B5EF4-FFF2-40B4-BE49-F238E27FC236}">
                <a16:creationId xmlns:a16="http://schemas.microsoft.com/office/drawing/2014/main" id="{9302565B-C9C5-4DFF-8242-312672767848}"/>
              </a:ext>
            </a:extLst>
          </p:cNvPr>
          <p:cNvSpPr txBox="1"/>
          <p:nvPr/>
        </p:nvSpPr>
        <p:spPr>
          <a:xfrm>
            <a:off x="5995763" y="2758121"/>
            <a:ext cx="118560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51%</a:t>
            </a:r>
          </a:p>
        </p:txBody>
      </p:sp>
      <p:sp>
        <p:nvSpPr>
          <p:cNvPr id="109" name="TextBox 108">
            <a:extLst>
              <a:ext uri="{FF2B5EF4-FFF2-40B4-BE49-F238E27FC236}">
                <a16:creationId xmlns:a16="http://schemas.microsoft.com/office/drawing/2014/main" id="{A4DBDF1A-BA27-44E1-B6E9-22C0503782A9}"/>
              </a:ext>
            </a:extLst>
          </p:cNvPr>
          <p:cNvSpPr txBox="1"/>
          <p:nvPr/>
        </p:nvSpPr>
        <p:spPr>
          <a:xfrm>
            <a:off x="5995763" y="3560965"/>
            <a:ext cx="118560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55%</a:t>
            </a:r>
          </a:p>
        </p:txBody>
      </p:sp>
      <p:sp>
        <p:nvSpPr>
          <p:cNvPr id="110" name="TextBox 109">
            <a:extLst>
              <a:ext uri="{FF2B5EF4-FFF2-40B4-BE49-F238E27FC236}">
                <a16:creationId xmlns:a16="http://schemas.microsoft.com/office/drawing/2014/main" id="{AA3AF95A-B4D5-456B-B31D-39BDA0D130C1}"/>
              </a:ext>
            </a:extLst>
          </p:cNvPr>
          <p:cNvSpPr txBox="1"/>
          <p:nvPr/>
        </p:nvSpPr>
        <p:spPr>
          <a:xfrm>
            <a:off x="5995763" y="4367379"/>
            <a:ext cx="118560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65%</a:t>
            </a:r>
          </a:p>
        </p:txBody>
      </p:sp>
      <p:sp>
        <p:nvSpPr>
          <p:cNvPr id="111" name="TextBox 110">
            <a:extLst>
              <a:ext uri="{FF2B5EF4-FFF2-40B4-BE49-F238E27FC236}">
                <a16:creationId xmlns:a16="http://schemas.microsoft.com/office/drawing/2014/main" id="{58C051CD-6A38-4512-9C0A-04B1D3CC1EDB}"/>
              </a:ext>
            </a:extLst>
          </p:cNvPr>
          <p:cNvSpPr txBox="1"/>
          <p:nvPr/>
        </p:nvSpPr>
        <p:spPr>
          <a:xfrm>
            <a:off x="5995763" y="5185364"/>
            <a:ext cx="118560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66%</a:t>
            </a:r>
          </a:p>
        </p:txBody>
      </p:sp>
      <p:cxnSp>
        <p:nvCxnSpPr>
          <p:cNvPr id="112" name="Straight Connector 111">
            <a:extLst>
              <a:ext uri="{FF2B5EF4-FFF2-40B4-BE49-F238E27FC236}">
                <a16:creationId xmlns:a16="http://schemas.microsoft.com/office/drawing/2014/main" id="{8AEFD5ED-4E0D-4D90-8346-C6D3C3C9A781}"/>
              </a:ext>
            </a:extLst>
          </p:cNvPr>
          <p:cNvCxnSpPr>
            <a:cxnSpLocks/>
          </p:cNvCxnSpPr>
          <p:nvPr/>
        </p:nvCxnSpPr>
        <p:spPr>
          <a:xfrm>
            <a:off x="7187315" y="2135287"/>
            <a:ext cx="0" cy="3431990"/>
          </a:xfrm>
          <a:prstGeom prst="line">
            <a:avLst/>
          </a:prstGeom>
          <a:ln w="19050">
            <a:solidFill>
              <a:srgbClr val="00C0F3"/>
            </a:solidFill>
            <a:prstDash val="lgDash"/>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B75FEC2E-6D47-4FB0-8B4A-30D7D192977A}"/>
              </a:ext>
            </a:extLst>
          </p:cNvPr>
          <p:cNvSpPr txBox="1"/>
          <p:nvPr/>
        </p:nvSpPr>
        <p:spPr>
          <a:xfrm>
            <a:off x="7187315" y="1940410"/>
            <a:ext cx="1537040" cy="738664"/>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Children Under 17 Living at Home</a:t>
            </a:r>
          </a:p>
        </p:txBody>
      </p:sp>
      <p:sp>
        <p:nvSpPr>
          <p:cNvPr id="114" name="TextBox 113">
            <a:extLst>
              <a:ext uri="{FF2B5EF4-FFF2-40B4-BE49-F238E27FC236}">
                <a16:creationId xmlns:a16="http://schemas.microsoft.com/office/drawing/2014/main" id="{5E74A616-83A2-4FBE-A35B-22476C393A6A}"/>
              </a:ext>
            </a:extLst>
          </p:cNvPr>
          <p:cNvSpPr txBox="1"/>
          <p:nvPr/>
        </p:nvSpPr>
        <p:spPr>
          <a:xfrm>
            <a:off x="7305253" y="2758121"/>
            <a:ext cx="130116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42%</a:t>
            </a:r>
          </a:p>
        </p:txBody>
      </p:sp>
      <p:sp>
        <p:nvSpPr>
          <p:cNvPr id="115" name="TextBox 114">
            <a:extLst>
              <a:ext uri="{FF2B5EF4-FFF2-40B4-BE49-F238E27FC236}">
                <a16:creationId xmlns:a16="http://schemas.microsoft.com/office/drawing/2014/main" id="{A18DA54C-59F3-4954-99CB-75EB69700BF7}"/>
              </a:ext>
            </a:extLst>
          </p:cNvPr>
          <p:cNvSpPr txBox="1"/>
          <p:nvPr/>
        </p:nvSpPr>
        <p:spPr>
          <a:xfrm>
            <a:off x="7305253" y="3560965"/>
            <a:ext cx="130116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34%</a:t>
            </a:r>
          </a:p>
        </p:txBody>
      </p:sp>
      <p:sp>
        <p:nvSpPr>
          <p:cNvPr id="116" name="TextBox 115">
            <a:extLst>
              <a:ext uri="{FF2B5EF4-FFF2-40B4-BE49-F238E27FC236}">
                <a16:creationId xmlns:a16="http://schemas.microsoft.com/office/drawing/2014/main" id="{1BB6C6D9-0387-47A7-9E3B-B6D0D4FD904D}"/>
              </a:ext>
            </a:extLst>
          </p:cNvPr>
          <p:cNvSpPr txBox="1"/>
          <p:nvPr/>
        </p:nvSpPr>
        <p:spPr>
          <a:xfrm>
            <a:off x="7305253" y="4367379"/>
            <a:ext cx="130116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44%</a:t>
            </a:r>
          </a:p>
        </p:txBody>
      </p:sp>
      <p:sp>
        <p:nvSpPr>
          <p:cNvPr id="117" name="TextBox 116">
            <a:extLst>
              <a:ext uri="{FF2B5EF4-FFF2-40B4-BE49-F238E27FC236}">
                <a16:creationId xmlns:a16="http://schemas.microsoft.com/office/drawing/2014/main" id="{29FC389D-7C85-465B-8E49-CA0121B53E98}"/>
              </a:ext>
            </a:extLst>
          </p:cNvPr>
          <p:cNvSpPr txBox="1"/>
          <p:nvPr/>
        </p:nvSpPr>
        <p:spPr>
          <a:xfrm>
            <a:off x="7305253" y="5185364"/>
            <a:ext cx="130116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42%</a:t>
            </a:r>
          </a:p>
        </p:txBody>
      </p:sp>
      <p:cxnSp>
        <p:nvCxnSpPr>
          <p:cNvPr id="118" name="Straight Connector 117">
            <a:extLst>
              <a:ext uri="{FF2B5EF4-FFF2-40B4-BE49-F238E27FC236}">
                <a16:creationId xmlns:a16="http://schemas.microsoft.com/office/drawing/2014/main" id="{CFEBFF93-1024-421B-B165-CC4379098691}"/>
              </a:ext>
            </a:extLst>
          </p:cNvPr>
          <p:cNvCxnSpPr>
            <a:cxnSpLocks/>
          </p:cNvCxnSpPr>
          <p:nvPr/>
        </p:nvCxnSpPr>
        <p:spPr>
          <a:xfrm>
            <a:off x="8724355" y="2122933"/>
            <a:ext cx="0" cy="3431990"/>
          </a:xfrm>
          <a:prstGeom prst="line">
            <a:avLst/>
          </a:prstGeom>
          <a:ln w="19050">
            <a:solidFill>
              <a:srgbClr val="00C0F3"/>
            </a:solidFill>
            <a:prstDash val="lgDash"/>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3B908BF0-4F15-459A-9437-30E9A535039E}"/>
              </a:ext>
            </a:extLst>
          </p:cNvPr>
          <p:cNvSpPr txBox="1"/>
          <p:nvPr/>
        </p:nvSpPr>
        <p:spPr>
          <a:xfrm>
            <a:off x="8770456" y="1724967"/>
            <a:ext cx="1697420" cy="954107"/>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Race/Ethnicity*</a:t>
            </a:r>
            <a:b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White / </a:t>
            </a:r>
            <a:r>
              <a:rPr kumimoji="0" lang="en-US" sz="1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Hispanic</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 </a:t>
            </a:r>
            <a:r>
              <a:rPr kumimoji="0" lang="en-US" sz="1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Black</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 </a:t>
            </a:r>
            <a:r>
              <a:rPr kumimoji="0" lang="en-US" sz="1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Asian</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 </a:t>
            </a:r>
            <a:r>
              <a:rPr kumimoji="0" lang="en-US" sz="1400" b="1" i="0" u="none" strike="noStrike" kern="1200" cap="none" spc="0" normalizeH="0" baseline="0" noProof="0">
                <a:ln>
                  <a:noFill/>
                </a:ln>
                <a:solidFill>
                  <a:srgbClr val="7ED2F6"/>
                </a:solidFill>
                <a:effectLst/>
                <a:uLnTx/>
                <a:uFillTx/>
                <a:latin typeface="Helvetica" panose="020B0604020202020204" pitchFamily="34" charset="0"/>
                <a:ea typeface="+mn-ea"/>
                <a:cs typeface="Helvetica" panose="020B0604020202020204" pitchFamily="34" charset="0"/>
              </a:rPr>
              <a:t>AIAN</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 </a:t>
            </a:r>
            <a:r>
              <a:rPr kumimoji="0" lang="en-US" sz="1400" b="1" i="0" u="none"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rPr>
              <a:t>Other</a:t>
            </a:r>
          </a:p>
        </p:txBody>
      </p:sp>
      <p:sp>
        <p:nvSpPr>
          <p:cNvPr id="120" name="TextBox 119">
            <a:extLst>
              <a:ext uri="{FF2B5EF4-FFF2-40B4-BE49-F238E27FC236}">
                <a16:creationId xmlns:a16="http://schemas.microsoft.com/office/drawing/2014/main" id="{182F47FF-44E2-475D-A59F-7EA0F9C87840}"/>
              </a:ext>
            </a:extLst>
          </p:cNvPr>
          <p:cNvSpPr txBox="1"/>
          <p:nvPr/>
        </p:nvSpPr>
        <p:spPr>
          <a:xfrm>
            <a:off x="8968584" y="2657086"/>
            <a:ext cx="130116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72% / </a:t>
            </a:r>
            <a:r>
              <a:rPr kumimoji="0" lang="en-US" sz="16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13% </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12% </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r>
              <a:rPr kumimoji="0" lang="en-US" sz="16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3%</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 </a:t>
            </a:r>
            <a:r>
              <a:rPr kumimoji="0" lang="en-US" sz="1600" b="1" i="0" u="none" strike="noStrike" kern="1200" cap="none" spc="0" normalizeH="0" baseline="0" noProof="0">
                <a:ln>
                  <a:noFill/>
                </a:ln>
                <a:solidFill>
                  <a:srgbClr val="7ED2F6"/>
                </a:solidFill>
                <a:effectLst/>
                <a:uLnTx/>
                <a:uFillTx/>
                <a:latin typeface="Helvetica" panose="020B0403020202020204" pitchFamily="34" charset="0"/>
                <a:ea typeface="+mn-ea"/>
                <a:cs typeface="+mn-cs"/>
              </a:rPr>
              <a:t>1% </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r>
              <a:rPr kumimoji="0" lang="en-US" sz="1600" b="1" i="0" u="none" strike="noStrike" kern="1200" cap="none" spc="0" normalizeH="0" baseline="0" noProof="0">
                <a:ln>
                  <a:noFill/>
                </a:ln>
                <a:solidFill>
                  <a:srgbClr val="A343FF"/>
                </a:solidFill>
                <a:effectLst/>
                <a:uLnTx/>
                <a:uFillTx/>
                <a:latin typeface="Helvetica" panose="020B0403020202020204" pitchFamily="34" charset="0"/>
                <a:ea typeface="+mn-ea"/>
                <a:cs typeface="+mn-cs"/>
              </a:rPr>
              <a:t>2%</a:t>
            </a:r>
          </a:p>
        </p:txBody>
      </p:sp>
      <p:cxnSp>
        <p:nvCxnSpPr>
          <p:cNvPr id="124" name="Straight Connector 123">
            <a:extLst>
              <a:ext uri="{FF2B5EF4-FFF2-40B4-BE49-F238E27FC236}">
                <a16:creationId xmlns:a16="http://schemas.microsoft.com/office/drawing/2014/main" id="{20FEBF40-A9CB-40C9-BFD5-F7B3C8FC1155}"/>
              </a:ext>
            </a:extLst>
          </p:cNvPr>
          <p:cNvCxnSpPr>
            <a:cxnSpLocks/>
          </p:cNvCxnSpPr>
          <p:nvPr/>
        </p:nvCxnSpPr>
        <p:spPr>
          <a:xfrm>
            <a:off x="10518677" y="2097340"/>
            <a:ext cx="0" cy="3431990"/>
          </a:xfrm>
          <a:prstGeom prst="line">
            <a:avLst/>
          </a:prstGeom>
          <a:ln w="19050">
            <a:solidFill>
              <a:srgbClr val="00C0F3"/>
            </a:solidFill>
            <a:prstDash val="lgDash"/>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8BD597CB-FB2E-4B49-AD9A-2896B386A413}"/>
              </a:ext>
            </a:extLst>
          </p:cNvPr>
          <p:cNvSpPr txBox="1"/>
          <p:nvPr/>
        </p:nvSpPr>
        <p:spPr>
          <a:xfrm>
            <a:off x="10527083" y="1940410"/>
            <a:ext cx="1615459" cy="738664"/>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Education</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Bachelor’s Degree+**</a:t>
            </a:r>
          </a:p>
        </p:txBody>
      </p:sp>
      <p:sp>
        <p:nvSpPr>
          <p:cNvPr id="126" name="TextBox 125">
            <a:extLst>
              <a:ext uri="{FF2B5EF4-FFF2-40B4-BE49-F238E27FC236}">
                <a16:creationId xmlns:a16="http://schemas.microsoft.com/office/drawing/2014/main" id="{EEAAA5FC-FD89-43EA-877C-1CF005B57BDF}"/>
              </a:ext>
            </a:extLst>
          </p:cNvPr>
          <p:cNvSpPr txBox="1"/>
          <p:nvPr/>
        </p:nvSpPr>
        <p:spPr>
          <a:xfrm>
            <a:off x="10684230" y="2758121"/>
            <a:ext cx="130116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33%</a:t>
            </a:r>
          </a:p>
        </p:txBody>
      </p:sp>
      <p:sp>
        <p:nvSpPr>
          <p:cNvPr id="127" name="TextBox 126">
            <a:extLst>
              <a:ext uri="{FF2B5EF4-FFF2-40B4-BE49-F238E27FC236}">
                <a16:creationId xmlns:a16="http://schemas.microsoft.com/office/drawing/2014/main" id="{2BF93E65-DBD0-49BD-8564-D033756EB637}"/>
              </a:ext>
            </a:extLst>
          </p:cNvPr>
          <p:cNvSpPr txBox="1"/>
          <p:nvPr/>
        </p:nvSpPr>
        <p:spPr>
          <a:xfrm>
            <a:off x="10684230" y="3560965"/>
            <a:ext cx="130116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28%</a:t>
            </a:r>
          </a:p>
        </p:txBody>
      </p:sp>
      <p:sp>
        <p:nvSpPr>
          <p:cNvPr id="128" name="TextBox 127">
            <a:extLst>
              <a:ext uri="{FF2B5EF4-FFF2-40B4-BE49-F238E27FC236}">
                <a16:creationId xmlns:a16="http://schemas.microsoft.com/office/drawing/2014/main" id="{D876C6C2-2F60-48EE-BD6B-7D47D1F59390}"/>
              </a:ext>
            </a:extLst>
          </p:cNvPr>
          <p:cNvSpPr txBox="1"/>
          <p:nvPr/>
        </p:nvSpPr>
        <p:spPr>
          <a:xfrm>
            <a:off x="10684230" y="4367379"/>
            <a:ext cx="130116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36%</a:t>
            </a:r>
          </a:p>
        </p:txBody>
      </p:sp>
      <p:sp>
        <p:nvSpPr>
          <p:cNvPr id="129" name="TextBox 128">
            <a:extLst>
              <a:ext uri="{FF2B5EF4-FFF2-40B4-BE49-F238E27FC236}">
                <a16:creationId xmlns:a16="http://schemas.microsoft.com/office/drawing/2014/main" id="{FA9960D8-7DFA-49DD-96E0-C2ABDB32058D}"/>
              </a:ext>
            </a:extLst>
          </p:cNvPr>
          <p:cNvSpPr txBox="1"/>
          <p:nvPr/>
        </p:nvSpPr>
        <p:spPr>
          <a:xfrm>
            <a:off x="10684230" y="5185364"/>
            <a:ext cx="130116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35%</a:t>
            </a:r>
          </a:p>
        </p:txBody>
      </p:sp>
      <p:sp>
        <p:nvSpPr>
          <p:cNvPr id="134" name="TextBox 133">
            <a:extLst>
              <a:ext uri="{FF2B5EF4-FFF2-40B4-BE49-F238E27FC236}">
                <a16:creationId xmlns:a16="http://schemas.microsoft.com/office/drawing/2014/main" id="{1221FB08-DC2C-4783-8B3B-15B3DA91B3D9}"/>
              </a:ext>
            </a:extLst>
          </p:cNvPr>
          <p:cNvSpPr txBox="1"/>
          <p:nvPr/>
        </p:nvSpPr>
        <p:spPr>
          <a:xfrm>
            <a:off x="2007917" y="3156487"/>
            <a:ext cx="14238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(96) / (104)</a:t>
            </a:r>
          </a:p>
        </p:txBody>
      </p:sp>
      <p:sp>
        <p:nvSpPr>
          <p:cNvPr id="138" name="TextBox 137">
            <a:extLst>
              <a:ext uri="{FF2B5EF4-FFF2-40B4-BE49-F238E27FC236}">
                <a16:creationId xmlns:a16="http://schemas.microsoft.com/office/drawing/2014/main" id="{FDDAABBD-A752-4BD9-8B4B-4935B9CEDBB6}"/>
              </a:ext>
            </a:extLst>
          </p:cNvPr>
          <p:cNvSpPr txBox="1"/>
          <p:nvPr/>
        </p:nvSpPr>
        <p:spPr>
          <a:xfrm>
            <a:off x="6223332" y="3156487"/>
            <a:ext cx="73046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(88)</a:t>
            </a:r>
          </a:p>
        </p:txBody>
      </p:sp>
      <p:sp>
        <p:nvSpPr>
          <p:cNvPr id="139" name="TextBox 138">
            <a:extLst>
              <a:ext uri="{FF2B5EF4-FFF2-40B4-BE49-F238E27FC236}">
                <a16:creationId xmlns:a16="http://schemas.microsoft.com/office/drawing/2014/main" id="{C5679A18-37A3-489B-8020-42C515E2C1FD}"/>
              </a:ext>
            </a:extLst>
          </p:cNvPr>
          <p:cNvSpPr txBox="1"/>
          <p:nvPr/>
        </p:nvSpPr>
        <p:spPr>
          <a:xfrm>
            <a:off x="7590604" y="3156487"/>
            <a:ext cx="73046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(118)</a:t>
            </a:r>
          </a:p>
        </p:txBody>
      </p:sp>
      <p:sp>
        <p:nvSpPr>
          <p:cNvPr id="141" name="TextBox 140">
            <a:extLst>
              <a:ext uri="{FF2B5EF4-FFF2-40B4-BE49-F238E27FC236}">
                <a16:creationId xmlns:a16="http://schemas.microsoft.com/office/drawing/2014/main" id="{0AFC93B5-6B51-430E-891B-CFEFAB5E4375}"/>
              </a:ext>
            </a:extLst>
          </p:cNvPr>
          <p:cNvSpPr txBox="1"/>
          <p:nvPr/>
        </p:nvSpPr>
        <p:spPr>
          <a:xfrm>
            <a:off x="10969581" y="3156487"/>
            <a:ext cx="73046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(97)</a:t>
            </a:r>
          </a:p>
        </p:txBody>
      </p:sp>
      <p:sp>
        <p:nvSpPr>
          <p:cNvPr id="142" name="TextBox 141">
            <a:extLst>
              <a:ext uri="{FF2B5EF4-FFF2-40B4-BE49-F238E27FC236}">
                <a16:creationId xmlns:a16="http://schemas.microsoft.com/office/drawing/2014/main" id="{B29DD52F-C0B0-4971-B6F6-324B5038924A}"/>
              </a:ext>
            </a:extLst>
          </p:cNvPr>
          <p:cNvSpPr txBox="1"/>
          <p:nvPr/>
        </p:nvSpPr>
        <p:spPr>
          <a:xfrm>
            <a:off x="2007917" y="3929452"/>
            <a:ext cx="14238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(95) / (105)</a:t>
            </a:r>
          </a:p>
        </p:txBody>
      </p:sp>
      <p:sp>
        <p:nvSpPr>
          <p:cNvPr id="145" name="TextBox 144">
            <a:extLst>
              <a:ext uri="{FF2B5EF4-FFF2-40B4-BE49-F238E27FC236}">
                <a16:creationId xmlns:a16="http://schemas.microsoft.com/office/drawing/2014/main" id="{DCCEE47E-D76E-4404-BB12-EBF47B69CE09}"/>
              </a:ext>
            </a:extLst>
          </p:cNvPr>
          <p:cNvSpPr txBox="1"/>
          <p:nvPr/>
        </p:nvSpPr>
        <p:spPr>
          <a:xfrm>
            <a:off x="6223332" y="3929452"/>
            <a:ext cx="73046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(94)</a:t>
            </a:r>
          </a:p>
        </p:txBody>
      </p:sp>
      <p:sp>
        <p:nvSpPr>
          <p:cNvPr id="146" name="TextBox 145">
            <a:extLst>
              <a:ext uri="{FF2B5EF4-FFF2-40B4-BE49-F238E27FC236}">
                <a16:creationId xmlns:a16="http://schemas.microsoft.com/office/drawing/2014/main" id="{8887A019-2E44-420A-B8C9-86B5DE9A5123}"/>
              </a:ext>
            </a:extLst>
          </p:cNvPr>
          <p:cNvSpPr txBox="1"/>
          <p:nvPr/>
        </p:nvSpPr>
        <p:spPr>
          <a:xfrm>
            <a:off x="7590604" y="3929452"/>
            <a:ext cx="73046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(95)</a:t>
            </a:r>
          </a:p>
        </p:txBody>
      </p:sp>
      <p:sp>
        <p:nvSpPr>
          <p:cNvPr id="148" name="TextBox 147">
            <a:extLst>
              <a:ext uri="{FF2B5EF4-FFF2-40B4-BE49-F238E27FC236}">
                <a16:creationId xmlns:a16="http://schemas.microsoft.com/office/drawing/2014/main" id="{E87BE390-4992-4705-874E-C9B0BE8FD5C6}"/>
              </a:ext>
            </a:extLst>
          </p:cNvPr>
          <p:cNvSpPr txBox="1"/>
          <p:nvPr/>
        </p:nvSpPr>
        <p:spPr>
          <a:xfrm>
            <a:off x="10969581" y="3929452"/>
            <a:ext cx="73046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(84)</a:t>
            </a:r>
          </a:p>
        </p:txBody>
      </p:sp>
      <p:sp>
        <p:nvSpPr>
          <p:cNvPr id="156" name="TextBox 155">
            <a:extLst>
              <a:ext uri="{FF2B5EF4-FFF2-40B4-BE49-F238E27FC236}">
                <a16:creationId xmlns:a16="http://schemas.microsoft.com/office/drawing/2014/main" id="{204CCE28-2932-41BC-A69D-0F1B28D1ED4C}"/>
              </a:ext>
            </a:extLst>
          </p:cNvPr>
          <p:cNvSpPr txBox="1"/>
          <p:nvPr/>
        </p:nvSpPr>
        <p:spPr>
          <a:xfrm>
            <a:off x="2007917" y="4691570"/>
            <a:ext cx="14238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(104) / (96)</a:t>
            </a:r>
          </a:p>
        </p:txBody>
      </p:sp>
      <p:sp>
        <p:nvSpPr>
          <p:cNvPr id="159" name="TextBox 158">
            <a:extLst>
              <a:ext uri="{FF2B5EF4-FFF2-40B4-BE49-F238E27FC236}">
                <a16:creationId xmlns:a16="http://schemas.microsoft.com/office/drawing/2014/main" id="{61F039D2-E372-4DAA-B9B9-48CEE2731FA6}"/>
              </a:ext>
            </a:extLst>
          </p:cNvPr>
          <p:cNvSpPr txBox="1"/>
          <p:nvPr/>
        </p:nvSpPr>
        <p:spPr>
          <a:xfrm>
            <a:off x="6223332" y="4691570"/>
            <a:ext cx="73046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(112)</a:t>
            </a:r>
          </a:p>
        </p:txBody>
      </p:sp>
      <p:sp>
        <p:nvSpPr>
          <p:cNvPr id="160" name="TextBox 159">
            <a:extLst>
              <a:ext uri="{FF2B5EF4-FFF2-40B4-BE49-F238E27FC236}">
                <a16:creationId xmlns:a16="http://schemas.microsoft.com/office/drawing/2014/main" id="{0753A3D9-61D6-4D57-BA67-491761466B52}"/>
              </a:ext>
            </a:extLst>
          </p:cNvPr>
          <p:cNvSpPr txBox="1"/>
          <p:nvPr/>
        </p:nvSpPr>
        <p:spPr>
          <a:xfrm>
            <a:off x="7590604" y="4691570"/>
            <a:ext cx="73046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(123)</a:t>
            </a:r>
          </a:p>
        </p:txBody>
      </p:sp>
      <p:sp>
        <p:nvSpPr>
          <p:cNvPr id="162" name="TextBox 161">
            <a:extLst>
              <a:ext uri="{FF2B5EF4-FFF2-40B4-BE49-F238E27FC236}">
                <a16:creationId xmlns:a16="http://schemas.microsoft.com/office/drawing/2014/main" id="{237CF7B0-023A-4D54-8B6D-E232A9143EFB}"/>
              </a:ext>
            </a:extLst>
          </p:cNvPr>
          <p:cNvSpPr txBox="1"/>
          <p:nvPr/>
        </p:nvSpPr>
        <p:spPr>
          <a:xfrm>
            <a:off x="10969581" y="4691570"/>
            <a:ext cx="73046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(107)</a:t>
            </a:r>
          </a:p>
        </p:txBody>
      </p:sp>
      <p:sp>
        <p:nvSpPr>
          <p:cNvPr id="163" name="TextBox 162">
            <a:extLst>
              <a:ext uri="{FF2B5EF4-FFF2-40B4-BE49-F238E27FC236}">
                <a16:creationId xmlns:a16="http://schemas.microsoft.com/office/drawing/2014/main" id="{58C519D5-211A-49D1-AC05-8448D97D7BB9}"/>
              </a:ext>
            </a:extLst>
          </p:cNvPr>
          <p:cNvSpPr txBox="1"/>
          <p:nvPr/>
        </p:nvSpPr>
        <p:spPr>
          <a:xfrm>
            <a:off x="2007917" y="5536223"/>
            <a:ext cx="14238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(104) / (96)</a:t>
            </a:r>
          </a:p>
        </p:txBody>
      </p:sp>
      <p:sp>
        <p:nvSpPr>
          <p:cNvPr id="166" name="TextBox 165">
            <a:extLst>
              <a:ext uri="{FF2B5EF4-FFF2-40B4-BE49-F238E27FC236}">
                <a16:creationId xmlns:a16="http://schemas.microsoft.com/office/drawing/2014/main" id="{9BAC9473-095A-4D9C-A259-960C965D3496}"/>
              </a:ext>
            </a:extLst>
          </p:cNvPr>
          <p:cNvSpPr txBox="1"/>
          <p:nvPr/>
        </p:nvSpPr>
        <p:spPr>
          <a:xfrm>
            <a:off x="6223332" y="5536223"/>
            <a:ext cx="73046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(113)</a:t>
            </a:r>
          </a:p>
        </p:txBody>
      </p:sp>
      <p:sp>
        <p:nvSpPr>
          <p:cNvPr id="167" name="TextBox 166">
            <a:extLst>
              <a:ext uri="{FF2B5EF4-FFF2-40B4-BE49-F238E27FC236}">
                <a16:creationId xmlns:a16="http://schemas.microsoft.com/office/drawing/2014/main" id="{0255BC9E-8246-4402-A9F1-345693C8A340}"/>
              </a:ext>
            </a:extLst>
          </p:cNvPr>
          <p:cNvSpPr txBox="1"/>
          <p:nvPr/>
        </p:nvSpPr>
        <p:spPr>
          <a:xfrm>
            <a:off x="7590604" y="5536223"/>
            <a:ext cx="73046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(118)</a:t>
            </a:r>
          </a:p>
        </p:txBody>
      </p:sp>
      <p:sp>
        <p:nvSpPr>
          <p:cNvPr id="169" name="TextBox 168">
            <a:extLst>
              <a:ext uri="{FF2B5EF4-FFF2-40B4-BE49-F238E27FC236}">
                <a16:creationId xmlns:a16="http://schemas.microsoft.com/office/drawing/2014/main" id="{7307FF9A-002C-4249-9A68-D4605CAC4035}"/>
              </a:ext>
            </a:extLst>
          </p:cNvPr>
          <p:cNvSpPr txBox="1"/>
          <p:nvPr/>
        </p:nvSpPr>
        <p:spPr>
          <a:xfrm>
            <a:off x="10969581" y="5536223"/>
            <a:ext cx="73046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(105)</a:t>
            </a:r>
          </a:p>
        </p:txBody>
      </p:sp>
      <p:sp>
        <p:nvSpPr>
          <p:cNvPr id="173" name="TextBox 172">
            <a:extLst>
              <a:ext uri="{FF2B5EF4-FFF2-40B4-BE49-F238E27FC236}">
                <a16:creationId xmlns:a16="http://schemas.microsoft.com/office/drawing/2014/main" id="{B003EE0C-B394-47B2-BEE3-123DD179B792}"/>
              </a:ext>
            </a:extLst>
          </p:cNvPr>
          <p:cNvSpPr txBox="1"/>
          <p:nvPr/>
        </p:nvSpPr>
        <p:spPr>
          <a:xfrm>
            <a:off x="8970578" y="3463723"/>
            <a:ext cx="130116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58% / </a:t>
            </a:r>
            <a:r>
              <a:rPr kumimoji="0" lang="en-US" sz="16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20% </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17% </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r>
              <a:rPr kumimoji="0" lang="en-US" sz="16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3%</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 </a:t>
            </a:r>
            <a:r>
              <a:rPr kumimoji="0" lang="en-US" sz="1600" b="1" i="0" u="none" strike="noStrike" kern="1200" cap="none" spc="0" normalizeH="0" baseline="0" noProof="0">
                <a:ln>
                  <a:noFill/>
                </a:ln>
                <a:solidFill>
                  <a:srgbClr val="7ED2F6"/>
                </a:solidFill>
                <a:effectLst/>
                <a:uLnTx/>
                <a:uFillTx/>
                <a:latin typeface="Helvetica" panose="020B0403020202020204" pitchFamily="34" charset="0"/>
                <a:ea typeface="+mn-ea"/>
                <a:cs typeface="+mn-cs"/>
              </a:rPr>
              <a:t>1% </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r>
              <a:rPr kumimoji="0" lang="en-US" sz="1600" b="1" i="0" u="none" strike="noStrike" kern="1200" cap="none" spc="0" normalizeH="0" baseline="0" noProof="0">
                <a:ln>
                  <a:noFill/>
                </a:ln>
                <a:solidFill>
                  <a:srgbClr val="A343FF"/>
                </a:solidFill>
                <a:effectLst/>
                <a:uLnTx/>
                <a:uFillTx/>
                <a:latin typeface="Helvetica" panose="020B0403020202020204" pitchFamily="34" charset="0"/>
                <a:ea typeface="+mn-ea"/>
                <a:cs typeface="+mn-cs"/>
              </a:rPr>
              <a:t>3%</a:t>
            </a:r>
          </a:p>
        </p:txBody>
      </p:sp>
      <p:sp>
        <p:nvSpPr>
          <p:cNvPr id="176" name="TextBox 175">
            <a:extLst>
              <a:ext uri="{FF2B5EF4-FFF2-40B4-BE49-F238E27FC236}">
                <a16:creationId xmlns:a16="http://schemas.microsoft.com/office/drawing/2014/main" id="{AC69C971-CF33-4524-9C43-E51B7D29F89A}"/>
              </a:ext>
            </a:extLst>
          </p:cNvPr>
          <p:cNvSpPr txBox="1"/>
          <p:nvPr/>
        </p:nvSpPr>
        <p:spPr>
          <a:xfrm>
            <a:off x="8967783" y="4263779"/>
            <a:ext cx="130116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66% / </a:t>
            </a:r>
            <a:r>
              <a:rPr kumimoji="0" lang="en-US" sz="16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17% </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11% </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r>
              <a:rPr kumimoji="0" lang="en-US" sz="16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4%</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 </a:t>
            </a:r>
            <a:r>
              <a:rPr kumimoji="0" lang="en-US" sz="1600" b="1" i="0" u="none" strike="noStrike" kern="1200" cap="none" spc="0" normalizeH="0" baseline="0" noProof="0">
                <a:ln>
                  <a:noFill/>
                </a:ln>
                <a:solidFill>
                  <a:srgbClr val="7ED2F6"/>
                </a:solidFill>
                <a:effectLst/>
                <a:uLnTx/>
                <a:uFillTx/>
                <a:latin typeface="Helvetica" panose="020B0403020202020204" pitchFamily="34" charset="0"/>
                <a:ea typeface="+mn-ea"/>
                <a:cs typeface="+mn-cs"/>
              </a:rPr>
              <a:t>1% </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r>
              <a:rPr kumimoji="0" lang="en-US" sz="1600" b="1" i="0" u="none" strike="noStrike" kern="1200" cap="none" spc="0" normalizeH="0" baseline="0" noProof="0">
                <a:ln>
                  <a:noFill/>
                </a:ln>
                <a:solidFill>
                  <a:srgbClr val="A343FF"/>
                </a:solidFill>
                <a:effectLst/>
                <a:uLnTx/>
                <a:uFillTx/>
                <a:latin typeface="Helvetica" panose="020B0403020202020204" pitchFamily="34" charset="0"/>
                <a:ea typeface="+mn-ea"/>
                <a:cs typeface="+mn-cs"/>
              </a:rPr>
              <a:t>3%</a:t>
            </a:r>
          </a:p>
        </p:txBody>
      </p:sp>
      <p:sp>
        <p:nvSpPr>
          <p:cNvPr id="177" name="TextBox 176">
            <a:extLst>
              <a:ext uri="{FF2B5EF4-FFF2-40B4-BE49-F238E27FC236}">
                <a16:creationId xmlns:a16="http://schemas.microsoft.com/office/drawing/2014/main" id="{4D4B0A3F-2540-43C8-AFED-E35634190D35}"/>
              </a:ext>
            </a:extLst>
          </p:cNvPr>
          <p:cNvSpPr txBox="1"/>
          <p:nvPr/>
        </p:nvSpPr>
        <p:spPr>
          <a:xfrm>
            <a:off x="8969777" y="5108516"/>
            <a:ext cx="130116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58% / </a:t>
            </a:r>
            <a:r>
              <a:rPr kumimoji="0" lang="en-US" sz="16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21% </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12% </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r>
              <a:rPr kumimoji="0" lang="en-US" sz="16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7%</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 </a:t>
            </a:r>
            <a:r>
              <a:rPr kumimoji="0" lang="en-US" sz="1600" b="1" i="0" u="none" strike="noStrike" kern="1200" cap="none" spc="0" normalizeH="0" baseline="0" noProof="0">
                <a:ln>
                  <a:noFill/>
                </a:ln>
                <a:solidFill>
                  <a:srgbClr val="7ED2F6"/>
                </a:solidFill>
                <a:effectLst/>
                <a:uLnTx/>
                <a:uFillTx/>
                <a:latin typeface="Helvetica" panose="020B0403020202020204" pitchFamily="34" charset="0"/>
                <a:ea typeface="+mn-ea"/>
                <a:cs typeface="+mn-cs"/>
              </a:rPr>
              <a:t>2% </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r>
              <a:rPr kumimoji="0" lang="en-US" sz="1600" b="1" i="0" u="none" strike="noStrike" kern="1200" cap="none" spc="0" normalizeH="0" baseline="0" noProof="0">
                <a:ln>
                  <a:noFill/>
                </a:ln>
                <a:solidFill>
                  <a:srgbClr val="A343FF"/>
                </a:solidFill>
                <a:effectLst/>
                <a:uLnTx/>
                <a:uFillTx/>
                <a:latin typeface="Helvetica" panose="020B0403020202020204" pitchFamily="34" charset="0"/>
                <a:ea typeface="+mn-ea"/>
                <a:cs typeface="+mn-cs"/>
              </a:rPr>
              <a:t>4%</a:t>
            </a:r>
          </a:p>
        </p:txBody>
      </p:sp>
    </p:spTree>
    <p:extLst>
      <p:ext uri="{BB962C8B-B14F-4D97-AF65-F5344CB8AC3E}">
        <p14:creationId xmlns:p14="http://schemas.microsoft.com/office/powerpoint/2010/main" val="4049593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0160"/>
            <a:ext cx="12192000" cy="6868160"/>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681312" y="2956402"/>
            <a:ext cx="503767"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C277FF69-640D-4122-B081-E07083E1411C}"/>
              </a:ext>
            </a:extLst>
          </p:cNvPr>
          <p:cNvSpPr txBox="1"/>
          <p:nvPr/>
        </p:nvSpPr>
        <p:spPr>
          <a:xfrm>
            <a:off x="477316" y="3057008"/>
            <a:ext cx="6746443"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Video Streaming’s Growth Spurt: </a:t>
            </a:r>
            <a: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t>A Nearly Ubiquitous Behavior Across Audiences</a:t>
            </a:r>
            <a:endParaRPr kumimoji="0" lang="en-US" sz="3200" b="0"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3653639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6EFC29-4811-4C2C-96D0-112123C3F8D1}"/>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Rectangle 9">
            <a:extLst>
              <a:ext uri="{FF2B5EF4-FFF2-40B4-BE49-F238E27FC236}">
                <a16:creationId xmlns:a16="http://schemas.microsoft.com/office/drawing/2014/main" id="{1F5544B4-64B7-4E00-A1B6-76422658B8ED}"/>
              </a:ext>
            </a:extLst>
          </p:cNvPr>
          <p:cNvSpPr/>
          <p:nvPr/>
        </p:nvSpPr>
        <p:spPr>
          <a:xfrm>
            <a:off x="290407" y="224595"/>
            <a:ext cx="11611186"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The four largest video viewer segments out of the 10 measured ‘cord’ groups in MRI-Simmons Cord Evolution Study represent 88% of the adult population</a:t>
            </a:r>
          </a:p>
        </p:txBody>
      </p:sp>
      <p:sp>
        <p:nvSpPr>
          <p:cNvPr id="23" name="Text Placeholder 3">
            <a:extLst>
              <a:ext uri="{FF2B5EF4-FFF2-40B4-BE49-F238E27FC236}">
                <a16:creationId xmlns:a16="http://schemas.microsoft.com/office/drawing/2014/main" id="{308B06CA-1742-49E5-B791-CAEB6C44F59C}"/>
              </a:ext>
            </a:extLst>
          </p:cNvPr>
          <p:cNvSpPr txBox="1">
            <a:spLocks/>
          </p:cNvSpPr>
          <p:nvPr/>
        </p:nvSpPr>
        <p:spPr>
          <a:xfrm>
            <a:off x="526244" y="6204518"/>
            <a:ext cx="11640974" cy="346470"/>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Source: MRI-Simmons,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Cord Evolution Study</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July 2021, P18+. ‘Cord Loyalists’ (99.2MM), ‘Cord Cutters’ (66.0MM), ‘Cord Nevers’ (44.9MM),  ‘Cord Shavers’ (12.3MM). MVPD Subscribers = 134.8MM (53.3% of adult 18+ population). MVPD / Pay-TV = HH subscribers to cable, satellite or fiber optic TV. </a:t>
            </a:r>
          </a:p>
        </p:txBody>
      </p:sp>
      <p:sp>
        <p:nvSpPr>
          <p:cNvPr id="24" name="Rectangle 23">
            <a:extLst>
              <a:ext uri="{FF2B5EF4-FFF2-40B4-BE49-F238E27FC236}">
                <a16:creationId xmlns:a16="http://schemas.microsoft.com/office/drawing/2014/main" id="{396399AA-6913-456A-980B-FF67DAC24FCE}"/>
              </a:ext>
            </a:extLst>
          </p:cNvPr>
          <p:cNvSpPr/>
          <p:nvPr/>
        </p:nvSpPr>
        <p:spPr>
          <a:xfrm>
            <a:off x="1" y="1753192"/>
            <a:ext cx="1223503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 of Adult Population by ‘Cord’ Status</a:t>
            </a:r>
          </a:p>
        </p:txBody>
      </p:sp>
      <p:sp>
        <p:nvSpPr>
          <p:cNvPr id="32" name="Slide Number Placeholder 5">
            <a:extLst>
              <a:ext uri="{FF2B5EF4-FFF2-40B4-BE49-F238E27FC236}">
                <a16:creationId xmlns:a16="http://schemas.microsoft.com/office/drawing/2014/main" id="{26A92FFE-E960-40A5-AD2A-DECC59F35DD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192FE3B1-C7E6-42C7-BDAE-10AE93C28B05}"/>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nvGrpSpPr>
          <p:cNvPr id="6" name="Group 5">
            <a:extLst>
              <a:ext uri="{FF2B5EF4-FFF2-40B4-BE49-F238E27FC236}">
                <a16:creationId xmlns:a16="http://schemas.microsoft.com/office/drawing/2014/main" id="{B7B083FC-222B-47C2-ABF4-D145F69322E3}"/>
              </a:ext>
            </a:extLst>
          </p:cNvPr>
          <p:cNvGrpSpPr/>
          <p:nvPr/>
        </p:nvGrpSpPr>
        <p:grpSpPr>
          <a:xfrm>
            <a:off x="134607" y="2555710"/>
            <a:ext cx="2824071" cy="2768483"/>
            <a:chOff x="163818" y="2555710"/>
            <a:chExt cx="2812384" cy="2768483"/>
          </a:xfrm>
        </p:grpSpPr>
        <p:sp>
          <p:nvSpPr>
            <p:cNvPr id="27" name="Rounded Rectangle 80">
              <a:extLst>
                <a:ext uri="{FF2B5EF4-FFF2-40B4-BE49-F238E27FC236}">
                  <a16:creationId xmlns:a16="http://schemas.microsoft.com/office/drawing/2014/main" id="{1CF73580-8CE9-40EB-A493-906583CE586E}"/>
                </a:ext>
              </a:extLst>
            </p:cNvPr>
            <p:cNvSpPr/>
            <p:nvPr/>
          </p:nvSpPr>
          <p:spPr>
            <a:xfrm>
              <a:off x="163818" y="2555710"/>
              <a:ext cx="2812384" cy="2768483"/>
            </a:xfrm>
            <a:prstGeom prst="roundRect">
              <a:avLst>
                <a:gd name="adj" fmla="val 6650"/>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1" name="TextBox 10">
              <a:extLst>
                <a:ext uri="{FF2B5EF4-FFF2-40B4-BE49-F238E27FC236}">
                  <a16:creationId xmlns:a16="http://schemas.microsoft.com/office/drawing/2014/main" id="{B27D32B5-33B4-4E9E-AF13-3D61EEE5B179}"/>
                </a:ext>
              </a:extLst>
            </p:cNvPr>
            <p:cNvSpPr txBox="1"/>
            <p:nvPr/>
          </p:nvSpPr>
          <p:spPr>
            <a:xfrm>
              <a:off x="514779" y="2716715"/>
              <a:ext cx="2110460" cy="923330"/>
            </a:xfrm>
            <a:prstGeom prst="rect">
              <a:avLst/>
            </a:prstGeom>
            <a:noFill/>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1F1A6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39%</a:t>
              </a:r>
            </a:p>
          </p:txBody>
        </p:sp>
        <p:sp>
          <p:nvSpPr>
            <p:cNvPr id="2" name="TextBox 1">
              <a:extLst>
                <a:ext uri="{FF2B5EF4-FFF2-40B4-BE49-F238E27FC236}">
                  <a16:creationId xmlns:a16="http://schemas.microsoft.com/office/drawing/2014/main" id="{4CA05FB4-37C2-42BF-9EA7-D683105AE995}"/>
                </a:ext>
              </a:extLst>
            </p:cNvPr>
            <p:cNvSpPr txBox="1"/>
            <p:nvPr/>
          </p:nvSpPr>
          <p:spPr>
            <a:xfrm>
              <a:off x="514780" y="3804711"/>
              <a:ext cx="2110460" cy="369332"/>
            </a:xfrm>
            <a:prstGeom prst="rect">
              <a:avLst/>
            </a:prstGeom>
            <a:solidFill>
              <a:srgbClr val="1F1A62"/>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Cord Loyalists</a:t>
              </a:r>
            </a:p>
          </p:txBody>
        </p:sp>
        <p:sp>
          <p:nvSpPr>
            <p:cNvPr id="19" name="TextBox 18">
              <a:extLst>
                <a:ext uri="{FF2B5EF4-FFF2-40B4-BE49-F238E27FC236}">
                  <a16:creationId xmlns:a16="http://schemas.microsoft.com/office/drawing/2014/main" id="{DCD45588-E08E-4309-BCB3-94C91CBA4E41}"/>
                </a:ext>
              </a:extLst>
            </p:cNvPr>
            <p:cNvSpPr txBox="1"/>
            <p:nvPr/>
          </p:nvSpPr>
          <p:spPr>
            <a:xfrm>
              <a:off x="293181" y="4421743"/>
              <a:ext cx="2553657" cy="73866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Households with Pay-TV who have made no changes to their subscription</a:t>
              </a:r>
            </a:p>
          </p:txBody>
        </p:sp>
      </p:grpSp>
      <p:grpSp>
        <p:nvGrpSpPr>
          <p:cNvPr id="7" name="Group 6">
            <a:extLst>
              <a:ext uri="{FF2B5EF4-FFF2-40B4-BE49-F238E27FC236}">
                <a16:creationId xmlns:a16="http://schemas.microsoft.com/office/drawing/2014/main" id="{BADBAA89-FAB3-42C0-A010-3E8823EC9DB6}"/>
              </a:ext>
            </a:extLst>
          </p:cNvPr>
          <p:cNvGrpSpPr/>
          <p:nvPr/>
        </p:nvGrpSpPr>
        <p:grpSpPr>
          <a:xfrm>
            <a:off x="3196409" y="2555710"/>
            <a:ext cx="2824071" cy="2768483"/>
            <a:chOff x="3170120" y="2555710"/>
            <a:chExt cx="2812384" cy="2768483"/>
          </a:xfrm>
        </p:grpSpPr>
        <p:sp>
          <p:nvSpPr>
            <p:cNvPr id="28" name="Rounded Rectangle 80">
              <a:extLst>
                <a:ext uri="{FF2B5EF4-FFF2-40B4-BE49-F238E27FC236}">
                  <a16:creationId xmlns:a16="http://schemas.microsoft.com/office/drawing/2014/main" id="{32C85A80-CA17-4678-98F4-F5F2135FB167}"/>
                </a:ext>
              </a:extLst>
            </p:cNvPr>
            <p:cNvSpPr/>
            <p:nvPr/>
          </p:nvSpPr>
          <p:spPr>
            <a:xfrm>
              <a:off x="3170120" y="2555710"/>
              <a:ext cx="2812384" cy="2768483"/>
            </a:xfrm>
            <a:prstGeom prst="roundRect">
              <a:avLst>
                <a:gd name="adj" fmla="val 6650"/>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7" name="TextBox 16">
              <a:extLst>
                <a:ext uri="{FF2B5EF4-FFF2-40B4-BE49-F238E27FC236}">
                  <a16:creationId xmlns:a16="http://schemas.microsoft.com/office/drawing/2014/main" id="{854F5D97-F222-43BF-A9B4-80B08EF02BFB}"/>
                </a:ext>
              </a:extLst>
            </p:cNvPr>
            <p:cNvSpPr txBox="1"/>
            <p:nvPr/>
          </p:nvSpPr>
          <p:spPr>
            <a:xfrm>
              <a:off x="3515917" y="2716715"/>
              <a:ext cx="2120791" cy="923330"/>
            </a:xfrm>
            <a:prstGeom prst="rect">
              <a:avLst/>
            </a:prstGeom>
            <a:noFill/>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5%</a:t>
              </a:r>
            </a:p>
          </p:txBody>
        </p:sp>
        <p:sp>
          <p:nvSpPr>
            <p:cNvPr id="18" name="TextBox 17">
              <a:extLst>
                <a:ext uri="{FF2B5EF4-FFF2-40B4-BE49-F238E27FC236}">
                  <a16:creationId xmlns:a16="http://schemas.microsoft.com/office/drawing/2014/main" id="{5121A8A5-D3E7-4DD7-9066-27E5228FC095}"/>
                </a:ext>
              </a:extLst>
            </p:cNvPr>
            <p:cNvSpPr txBox="1"/>
            <p:nvPr/>
          </p:nvSpPr>
          <p:spPr>
            <a:xfrm>
              <a:off x="3521082" y="3789221"/>
              <a:ext cx="2110460" cy="369332"/>
            </a:xfrm>
            <a:prstGeom prst="rect">
              <a:avLst/>
            </a:prstGeom>
            <a:solidFill>
              <a:srgbClr val="00BFF2"/>
            </a:solidFill>
            <a:ln>
              <a:solidFill>
                <a:srgbClr val="00BFF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Cord Shavers</a:t>
              </a:r>
            </a:p>
          </p:txBody>
        </p:sp>
        <p:sp>
          <p:nvSpPr>
            <p:cNvPr id="22" name="TextBox 21">
              <a:extLst>
                <a:ext uri="{FF2B5EF4-FFF2-40B4-BE49-F238E27FC236}">
                  <a16:creationId xmlns:a16="http://schemas.microsoft.com/office/drawing/2014/main" id="{5A9D1892-0274-4A94-BF54-75D025C7FE17}"/>
                </a:ext>
              </a:extLst>
            </p:cNvPr>
            <p:cNvSpPr txBox="1"/>
            <p:nvPr/>
          </p:nvSpPr>
          <p:spPr>
            <a:xfrm>
              <a:off x="3433291" y="4421743"/>
              <a:ext cx="2285801" cy="73866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Households with Pay-TV, but have reduced their services or channels</a:t>
              </a:r>
            </a:p>
          </p:txBody>
        </p:sp>
      </p:grpSp>
      <p:sp>
        <p:nvSpPr>
          <p:cNvPr id="31" name="TextBox 30">
            <a:extLst>
              <a:ext uri="{FF2B5EF4-FFF2-40B4-BE49-F238E27FC236}">
                <a16:creationId xmlns:a16="http://schemas.microsoft.com/office/drawing/2014/main" id="{47E4C976-DA28-4E35-81ED-800AEEC6A730}"/>
              </a:ext>
            </a:extLst>
          </p:cNvPr>
          <p:cNvSpPr txBox="1"/>
          <p:nvPr/>
        </p:nvSpPr>
        <p:spPr>
          <a:xfrm>
            <a:off x="122017" y="2182401"/>
            <a:ext cx="5911053" cy="279796"/>
          </a:xfrm>
          <a:prstGeom prst="rect">
            <a:avLst/>
          </a:prstGeom>
          <a:solidFill>
            <a:srgbClr val="1F1A62"/>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‘Corded’</a:t>
            </a:r>
          </a:p>
        </p:txBody>
      </p:sp>
      <p:grpSp>
        <p:nvGrpSpPr>
          <p:cNvPr id="5" name="Group 4">
            <a:extLst>
              <a:ext uri="{FF2B5EF4-FFF2-40B4-BE49-F238E27FC236}">
                <a16:creationId xmlns:a16="http://schemas.microsoft.com/office/drawing/2014/main" id="{C03F2EFA-3F59-4017-9B70-673378BA15C9}"/>
              </a:ext>
            </a:extLst>
          </p:cNvPr>
          <p:cNvGrpSpPr/>
          <p:nvPr/>
        </p:nvGrpSpPr>
        <p:grpSpPr>
          <a:xfrm>
            <a:off x="6141537" y="2555710"/>
            <a:ext cx="2824071" cy="2768483"/>
            <a:chOff x="6492492" y="2555710"/>
            <a:chExt cx="2812384" cy="2768483"/>
          </a:xfrm>
        </p:grpSpPr>
        <p:sp>
          <p:nvSpPr>
            <p:cNvPr id="29" name="Rounded Rectangle 80">
              <a:extLst>
                <a:ext uri="{FF2B5EF4-FFF2-40B4-BE49-F238E27FC236}">
                  <a16:creationId xmlns:a16="http://schemas.microsoft.com/office/drawing/2014/main" id="{FBF3241D-FCAE-4F2C-A356-0863AF6BB33B}"/>
                </a:ext>
              </a:extLst>
            </p:cNvPr>
            <p:cNvSpPr/>
            <p:nvPr/>
          </p:nvSpPr>
          <p:spPr>
            <a:xfrm>
              <a:off x="6492492" y="2555710"/>
              <a:ext cx="2812384" cy="2768483"/>
            </a:xfrm>
            <a:prstGeom prst="roundRect">
              <a:avLst>
                <a:gd name="adj" fmla="val 6650"/>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237E4384-84F1-4D72-A466-97B64B9C7E21}"/>
                </a:ext>
              </a:extLst>
            </p:cNvPr>
            <p:cNvSpPr txBox="1"/>
            <p:nvPr/>
          </p:nvSpPr>
          <p:spPr>
            <a:xfrm>
              <a:off x="6838289" y="2716715"/>
              <a:ext cx="2120791" cy="923330"/>
            </a:xfrm>
            <a:prstGeom prst="rect">
              <a:avLst/>
            </a:prstGeom>
            <a:noFill/>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26%</a:t>
              </a:r>
            </a:p>
          </p:txBody>
        </p:sp>
        <p:sp>
          <p:nvSpPr>
            <p:cNvPr id="15" name="TextBox 14">
              <a:extLst>
                <a:ext uri="{FF2B5EF4-FFF2-40B4-BE49-F238E27FC236}">
                  <a16:creationId xmlns:a16="http://schemas.microsoft.com/office/drawing/2014/main" id="{28A92EDD-F96D-48AE-A2D0-E720DE7EC909}"/>
                </a:ext>
              </a:extLst>
            </p:cNvPr>
            <p:cNvSpPr txBox="1"/>
            <p:nvPr/>
          </p:nvSpPr>
          <p:spPr>
            <a:xfrm>
              <a:off x="6843454" y="3806282"/>
              <a:ext cx="2110460" cy="369332"/>
            </a:xfrm>
            <a:prstGeom prst="rect">
              <a:avLst/>
            </a:prstGeom>
            <a:solidFill>
              <a:srgbClr val="ED3C8D"/>
            </a:solidFill>
            <a:ln>
              <a:solidFill>
                <a:srgbClr val="ED3C8D"/>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Cord Cutters</a:t>
              </a:r>
            </a:p>
          </p:txBody>
        </p:sp>
        <p:sp>
          <p:nvSpPr>
            <p:cNvPr id="20" name="TextBox 19">
              <a:extLst>
                <a:ext uri="{FF2B5EF4-FFF2-40B4-BE49-F238E27FC236}">
                  <a16:creationId xmlns:a16="http://schemas.microsoft.com/office/drawing/2014/main" id="{C783A91D-B05E-4864-B0BA-1BA999DF7C3F}"/>
                </a:ext>
              </a:extLst>
            </p:cNvPr>
            <p:cNvSpPr txBox="1"/>
            <p:nvPr/>
          </p:nvSpPr>
          <p:spPr>
            <a:xfrm>
              <a:off x="6640653" y="4421743"/>
              <a:ext cx="2530627" cy="73866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Households that previously had a Pay-TV subscription but cancelled it</a:t>
              </a:r>
            </a:p>
          </p:txBody>
        </p:sp>
      </p:grpSp>
      <p:grpSp>
        <p:nvGrpSpPr>
          <p:cNvPr id="4" name="Group 3">
            <a:extLst>
              <a:ext uri="{FF2B5EF4-FFF2-40B4-BE49-F238E27FC236}">
                <a16:creationId xmlns:a16="http://schemas.microsoft.com/office/drawing/2014/main" id="{71487DDA-0208-459E-8D60-3F9D482C90FB}"/>
              </a:ext>
            </a:extLst>
          </p:cNvPr>
          <p:cNvGrpSpPr/>
          <p:nvPr/>
        </p:nvGrpSpPr>
        <p:grpSpPr>
          <a:xfrm>
            <a:off x="9203339" y="2555710"/>
            <a:ext cx="2824071" cy="2768483"/>
            <a:chOff x="9499900" y="2555710"/>
            <a:chExt cx="2812384" cy="2768483"/>
          </a:xfrm>
        </p:grpSpPr>
        <p:sp>
          <p:nvSpPr>
            <p:cNvPr id="30" name="Rounded Rectangle 80">
              <a:extLst>
                <a:ext uri="{FF2B5EF4-FFF2-40B4-BE49-F238E27FC236}">
                  <a16:creationId xmlns:a16="http://schemas.microsoft.com/office/drawing/2014/main" id="{5F616425-D023-4149-B081-83ADFD9A4EB5}"/>
                </a:ext>
              </a:extLst>
            </p:cNvPr>
            <p:cNvSpPr/>
            <p:nvPr/>
          </p:nvSpPr>
          <p:spPr>
            <a:xfrm>
              <a:off x="9499900" y="2555710"/>
              <a:ext cx="2812384" cy="2768483"/>
            </a:xfrm>
            <a:prstGeom prst="roundRect">
              <a:avLst>
                <a:gd name="adj" fmla="val 6650"/>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3" name="TextBox 12">
              <a:extLst>
                <a:ext uri="{FF2B5EF4-FFF2-40B4-BE49-F238E27FC236}">
                  <a16:creationId xmlns:a16="http://schemas.microsoft.com/office/drawing/2014/main" id="{A8575C66-DF32-4776-AB15-8F552204798F}"/>
                </a:ext>
              </a:extLst>
            </p:cNvPr>
            <p:cNvSpPr txBox="1"/>
            <p:nvPr/>
          </p:nvSpPr>
          <p:spPr>
            <a:xfrm>
              <a:off x="9845697" y="2716715"/>
              <a:ext cx="2120791" cy="923330"/>
            </a:xfrm>
            <a:prstGeom prst="rect">
              <a:avLst/>
            </a:prstGeom>
            <a:noFill/>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18%</a:t>
              </a:r>
            </a:p>
          </p:txBody>
        </p:sp>
        <p:sp>
          <p:nvSpPr>
            <p:cNvPr id="16" name="TextBox 15">
              <a:extLst>
                <a:ext uri="{FF2B5EF4-FFF2-40B4-BE49-F238E27FC236}">
                  <a16:creationId xmlns:a16="http://schemas.microsoft.com/office/drawing/2014/main" id="{5D35C1A9-3ED3-4269-87A7-AD67C56A5D15}"/>
                </a:ext>
              </a:extLst>
            </p:cNvPr>
            <p:cNvSpPr txBox="1"/>
            <p:nvPr/>
          </p:nvSpPr>
          <p:spPr>
            <a:xfrm>
              <a:off x="9850862" y="3806281"/>
              <a:ext cx="2110460" cy="369332"/>
            </a:xfrm>
            <a:prstGeom prst="rect">
              <a:avLst/>
            </a:prstGeom>
            <a:solidFill>
              <a:srgbClr val="4EBEA4"/>
            </a:solidFill>
            <a:ln>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Cord Nevers</a:t>
              </a:r>
            </a:p>
          </p:txBody>
        </p:sp>
        <p:sp>
          <p:nvSpPr>
            <p:cNvPr id="21" name="TextBox 20">
              <a:extLst>
                <a:ext uri="{FF2B5EF4-FFF2-40B4-BE49-F238E27FC236}">
                  <a16:creationId xmlns:a16="http://schemas.microsoft.com/office/drawing/2014/main" id="{1CBC559F-E015-4021-836F-51C3AE7D4B92}"/>
                </a:ext>
              </a:extLst>
            </p:cNvPr>
            <p:cNvSpPr txBox="1"/>
            <p:nvPr/>
          </p:nvSpPr>
          <p:spPr>
            <a:xfrm>
              <a:off x="9731243" y="4421743"/>
              <a:ext cx="2349699" cy="73866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Households that have never had a Pay-TV subscription</a:t>
              </a:r>
            </a:p>
          </p:txBody>
        </p:sp>
      </p:grpSp>
      <p:sp>
        <p:nvSpPr>
          <p:cNvPr id="34" name="TextBox 33">
            <a:extLst>
              <a:ext uri="{FF2B5EF4-FFF2-40B4-BE49-F238E27FC236}">
                <a16:creationId xmlns:a16="http://schemas.microsoft.com/office/drawing/2014/main" id="{B51B99DB-B628-458E-8D93-9A9422F5553D}"/>
              </a:ext>
            </a:extLst>
          </p:cNvPr>
          <p:cNvSpPr txBox="1"/>
          <p:nvPr/>
        </p:nvSpPr>
        <p:spPr>
          <a:xfrm>
            <a:off x="6128947" y="2182401"/>
            <a:ext cx="5911053" cy="279796"/>
          </a:xfrm>
          <a:prstGeom prst="rect">
            <a:avLst/>
          </a:prstGeom>
          <a:solidFill>
            <a:srgbClr val="1F1A62"/>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‘Cordless’</a:t>
            </a:r>
          </a:p>
        </p:txBody>
      </p:sp>
      <p:sp>
        <p:nvSpPr>
          <p:cNvPr id="37" name="Speech Bubble: Rectangle 36">
            <a:extLst>
              <a:ext uri="{FF2B5EF4-FFF2-40B4-BE49-F238E27FC236}">
                <a16:creationId xmlns:a16="http://schemas.microsoft.com/office/drawing/2014/main" id="{33C6F2BB-7FDB-4C9E-B5E2-8BC0B94A72DA}"/>
              </a:ext>
            </a:extLst>
          </p:cNvPr>
          <p:cNvSpPr/>
          <p:nvPr/>
        </p:nvSpPr>
        <p:spPr>
          <a:xfrm>
            <a:off x="1817192" y="5517727"/>
            <a:ext cx="3938782" cy="652834"/>
          </a:xfrm>
          <a:prstGeom prst="wedgeRectCallout">
            <a:avLst>
              <a:gd name="adj1" fmla="val -19519"/>
              <a:gd name="adj2" fmla="val -70673"/>
            </a:avLst>
          </a:prstGeom>
          <a:solidFill>
            <a:srgbClr val="1F1A62"/>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b="1" i="0" u="none" strike="noStrike" kern="1200" cap="none" spc="0" normalizeH="0" baseline="0" noProof="0" dirty="0">
                <a:ln>
                  <a:noFill/>
                </a:ln>
                <a:solidFill>
                  <a:schemeClr val="bg1"/>
                </a:solidFill>
                <a:effectLst/>
                <a:uLnTx/>
                <a:uFillTx/>
                <a:latin typeface="Helvetica" pitchFamily="2" charset="0"/>
                <a:ea typeface="+mn-ea"/>
                <a:cs typeface="+mn-cs"/>
              </a:rPr>
              <a:t>53% </a:t>
            </a:r>
            <a:r>
              <a:rPr kumimoji="0" lang="en-US" sz="1200" b="0" i="0" u="none" strike="noStrike" kern="1200" cap="none" spc="0" normalizeH="0" baseline="0" noProof="0" dirty="0">
                <a:ln>
                  <a:noFill/>
                </a:ln>
                <a:solidFill>
                  <a:schemeClr val="bg1"/>
                </a:solidFill>
                <a:effectLst/>
                <a:uLnTx/>
                <a:uFillTx/>
                <a:latin typeface="Helvetica" pitchFamily="2" charset="0"/>
                <a:ea typeface="+mn-ea"/>
                <a:cs typeface="+mn-cs"/>
              </a:rPr>
              <a:t>of adults 18+ subscribe to Pay TV with the two largest ‘corded’ groups - ‘cord loyalists’ and ‘cord shavers’ - accounting for </a:t>
            </a:r>
            <a:r>
              <a:rPr kumimoji="0" lang="en-US" sz="1200" b="1" i="0" u="none" strike="noStrike" kern="1200" cap="none" spc="0" normalizeH="0" baseline="0" noProof="0" dirty="0">
                <a:ln>
                  <a:noFill/>
                </a:ln>
                <a:solidFill>
                  <a:schemeClr val="bg1"/>
                </a:solidFill>
                <a:effectLst/>
                <a:uLnTx/>
                <a:uFillTx/>
                <a:latin typeface="Helvetica" pitchFamily="2" charset="0"/>
                <a:ea typeface="+mn-ea"/>
                <a:cs typeface="+mn-cs"/>
              </a:rPr>
              <a:t>83% </a:t>
            </a:r>
            <a:r>
              <a:rPr kumimoji="0" lang="en-US" sz="1200" b="0" i="0" u="none" strike="noStrike" kern="1200" cap="none" spc="0" normalizeH="0" baseline="0" noProof="0" dirty="0">
                <a:ln>
                  <a:noFill/>
                </a:ln>
                <a:solidFill>
                  <a:schemeClr val="bg1"/>
                </a:solidFill>
                <a:effectLst/>
                <a:uLnTx/>
                <a:uFillTx/>
                <a:latin typeface="Helvetica" pitchFamily="2" charset="0"/>
                <a:ea typeface="+mn-ea"/>
                <a:cs typeface="+mn-cs"/>
              </a:rPr>
              <a:t>of MVPD subscribers </a:t>
            </a:r>
            <a:endParaRPr kumimoji="0" lang="en-US"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396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6EFC29-4811-4C2C-96D0-112123C3F8D1}"/>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1A7A0A3E-BFDA-4C12-BC5C-875B183E62A9}"/>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TextBox 13">
            <a:extLst>
              <a:ext uri="{FF2B5EF4-FFF2-40B4-BE49-F238E27FC236}">
                <a16:creationId xmlns:a16="http://schemas.microsoft.com/office/drawing/2014/main" id="{6A9337EA-1B10-429A-8175-C949013E529D}"/>
              </a:ext>
            </a:extLst>
          </p:cNvPr>
          <p:cNvSpPr txBox="1"/>
          <p:nvPr/>
        </p:nvSpPr>
        <p:spPr>
          <a:xfrm>
            <a:off x="526245" y="6183692"/>
            <a:ext cx="1149985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VAB analysis of MRI-Simmons Cord Evolution Study</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July 2018, July 2019, July 2020 &amp; July 2021, P18+. ‘Cord Loyalists’: have pay-TV; no changes, ‘Cord Shavers’: have pay-TV; reduced services or channels, ‘Cord Cutters’: no pay-TV; cancelled it, ‘Cord Nevers’: no pay-TV; never had it. PP = percentage points.</a:t>
            </a:r>
          </a:p>
        </p:txBody>
      </p:sp>
      <p:sp>
        <p:nvSpPr>
          <p:cNvPr id="26" name="TextBox 25">
            <a:extLst>
              <a:ext uri="{FF2B5EF4-FFF2-40B4-BE49-F238E27FC236}">
                <a16:creationId xmlns:a16="http://schemas.microsoft.com/office/drawing/2014/main" id="{70C7FF46-B32F-4783-88E3-EDFF848D610C}"/>
              </a:ext>
            </a:extLst>
          </p:cNvPr>
          <p:cNvSpPr txBox="1"/>
          <p:nvPr/>
        </p:nvSpPr>
        <p:spPr>
          <a:xfrm>
            <a:off x="101698" y="1045435"/>
            <a:ext cx="11924399" cy="523220"/>
          </a:xfrm>
          <a:prstGeom prst="rect">
            <a:avLst/>
          </a:prstGeom>
          <a:noFill/>
        </p:spPr>
        <p:txBody>
          <a:bodyPr wrap="square">
            <a:spAutoFit/>
          </a:bodyPr>
          <a:lstStyle>
            <a:defPPr>
              <a:defRPr lang="en-US"/>
            </a:defPPr>
            <a:lvl1pPr marL="285750" marR="0" lvl="0" indent="-285750" fontAlgn="auto">
              <a:lnSpc>
                <a:spcPct val="100000"/>
              </a:lnSpc>
              <a:spcBef>
                <a:spcPts val="0"/>
              </a:spcBef>
              <a:spcAft>
                <a:spcPts val="0"/>
              </a:spcAft>
              <a:buClrTx/>
              <a:buSzTx/>
              <a:buFontTx/>
              <a:buBlip>
                <a:blip r:embed="rId3"/>
              </a:buBlip>
              <a:tabLst/>
              <a:defRPr kumimoji="0" sz="1400" b="0" i="0" u="none" strike="noStrike" cap="none" spc="0" normalizeH="0" baseline="0">
                <a:ln>
                  <a:noFill/>
                </a:ln>
                <a:solidFill>
                  <a:srgbClr val="1B1464"/>
                </a:solidFill>
                <a:effectLst/>
                <a:uLnTx/>
                <a:uFillTx/>
                <a:latin typeface="Helvetica" pitchFamily="2" charset="0"/>
              </a:defRPr>
            </a:lvl1pPr>
          </a:lstStyle>
          <a:p>
            <a:r>
              <a:rPr lang="en-US"/>
              <a:t>‘Cord cutters’ are the most likely to stream as they look to replace the large amount of content they had access to through their MVPD subscription while the ‘corded’ are stacking video subscriptions</a:t>
            </a:r>
          </a:p>
        </p:txBody>
      </p:sp>
      <p:sp>
        <p:nvSpPr>
          <p:cNvPr id="32" name="TextBox 31">
            <a:extLst>
              <a:ext uri="{FF2B5EF4-FFF2-40B4-BE49-F238E27FC236}">
                <a16:creationId xmlns:a16="http://schemas.microsoft.com/office/drawing/2014/main" id="{EF2E193A-3D46-4D35-8EBA-8C5EE3E33BEF}"/>
              </a:ext>
            </a:extLst>
          </p:cNvPr>
          <p:cNvSpPr txBox="1"/>
          <p:nvPr/>
        </p:nvSpPr>
        <p:spPr>
          <a:xfrm>
            <a:off x="2828467" y="1808053"/>
            <a:ext cx="905635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that have ‘streamed in the past 12 months’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based on respondent ‘cord’ status </a:t>
            </a:r>
          </a:p>
        </p:txBody>
      </p:sp>
      <p:sp>
        <p:nvSpPr>
          <p:cNvPr id="29" name="TextBox 28">
            <a:extLst>
              <a:ext uri="{FF2B5EF4-FFF2-40B4-BE49-F238E27FC236}">
                <a16:creationId xmlns:a16="http://schemas.microsoft.com/office/drawing/2014/main" id="{69B4938C-E495-4DC3-BDD2-84CD01E96D7A}"/>
              </a:ext>
            </a:extLst>
          </p:cNvPr>
          <p:cNvSpPr txBox="1"/>
          <p:nvPr/>
        </p:nvSpPr>
        <p:spPr>
          <a:xfrm>
            <a:off x="597610" y="4109244"/>
            <a:ext cx="1610295" cy="523220"/>
          </a:xfrm>
          <a:prstGeom prst="rect">
            <a:avLst/>
          </a:prstGeom>
          <a:noFill/>
        </p:spPr>
        <p:txBody>
          <a:bodyPr wrap="square" rtlCol="0">
            <a:spAutoFit/>
          </a:bodyPr>
          <a:lstStyle/>
          <a:p>
            <a:pPr marL="0" marR="0" lvl="0" indent="0" algn="r" defTabSz="586199"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July ‘21</a:t>
            </a:r>
          </a:p>
        </p:txBody>
      </p:sp>
      <p:sp>
        <p:nvSpPr>
          <p:cNvPr id="30" name="TextBox 29">
            <a:extLst>
              <a:ext uri="{FF2B5EF4-FFF2-40B4-BE49-F238E27FC236}">
                <a16:creationId xmlns:a16="http://schemas.microsoft.com/office/drawing/2014/main" id="{AB5A2EED-D78D-4B0F-80DC-30F1B3505F4D}"/>
              </a:ext>
            </a:extLst>
          </p:cNvPr>
          <p:cNvSpPr txBox="1"/>
          <p:nvPr/>
        </p:nvSpPr>
        <p:spPr>
          <a:xfrm>
            <a:off x="1152974" y="5325518"/>
            <a:ext cx="1054931" cy="400110"/>
          </a:xfrm>
          <a:prstGeom prst="rect">
            <a:avLst/>
          </a:prstGeom>
          <a:noFill/>
        </p:spPr>
        <p:txBody>
          <a:bodyPr wrap="square" rtlCol="0">
            <a:spAutoFit/>
          </a:bodyPr>
          <a:lstStyle/>
          <a:p>
            <a:pPr marL="0" marR="0" lvl="0" indent="0" algn="r" defTabSz="586199"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July ‘18</a:t>
            </a:r>
          </a:p>
        </p:txBody>
      </p:sp>
      <p:sp>
        <p:nvSpPr>
          <p:cNvPr id="7" name="Rectangle 6">
            <a:extLst>
              <a:ext uri="{FF2B5EF4-FFF2-40B4-BE49-F238E27FC236}">
                <a16:creationId xmlns:a16="http://schemas.microsoft.com/office/drawing/2014/main" id="{0958C392-3E08-4045-A745-DB80367EB181}"/>
              </a:ext>
            </a:extLst>
          </p:cNvPr>
          <p:cNvSpPr/>
          <p:nvPr/>
        </p:nvSpPr>
        <p:spPr>
          <a:xfrm>
            <a:off x="2828467" y="3959003"/>
            <a:ext cx="1451313" cy="823703"/>
          </a:xfrm>
          <a:prstGeom prst="rect">
            <a:avLst/>
          </a:prstGeom>
          <a:solidFill>
            <a:srgbClr val="1F1A6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335A3B25-C6EF-4F1C-89AC-CBCA37A3E4F6}"/>
              </a:ext>
            </a:extLst>
          </p:cNvPr>
          <p:cNvSpPr txBox="1"/>
          <p:nvPr/>
        </p:nvSpPr>
        <p:spPr>
          <a:xfrm>
            <a:off x="2468534" y="3135828"/>
            <a:ext cx="2171178" cy="369332"/>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Cord Loyalists</a:t>
            </a:r>
          </a:p>
        </p:txBody>
      </p:sp>
      <p:sp>
        <p:nvSpPr>
          <p:cNvPr id="34" name="TextBox 33">
            <a:extLst>
              <a:ext uri="{FF2B5EF4-FFF2-40B4-BE49-F238E27FC236}">
                <a16:creationId xmlns:a16="http://schemas.microsoft.com/office/drawing/2014/main" id="{4153A28B-8C63-43F7-AFDE-5D76C46658B5}"/>
              </a:ext>
            </a:extLst>
          </p:cNvPr>
          <p:cNvSpPr txBox="1"/>
          <p:nvPr/>
        </p:nvSpPr>
        <p:spPr>
          <a:xfrm>
            <a:off x="2985876" y="4047689"/>
            <a:ext cx="1136495" cy="646331"/>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69%</a:t>
            </a:r>
          </a:p>
        </p:txBody>
      </p:sp>
      <p:sp>
        <p:nvSpPr>
          <p:cNvPr id="35" name="TextBox 34">
            <a:extLst>
              <a:ext uri="{FF2B5EF4-FFF2-40B4-BE49-F238E27FC236}">
                <a16:creationId xmlns:a16="http://schemas.microsoft.com/office/drawing/2014/main" id="{356EE9EB-98C2-4159-8A4B-098DAF1969C2}"/>
              </a:ext>
            </a:extLst>
          </p:cNvPr>
          <p:cNvSpPr txBox="1"/>
          <p:nvPr/>
        </p:nvSpPr>
        <p:spPr>
          <a:xfrm>
            <a:off x="2985876" y="5263963"/>
            <a:ext cx="1136495" cy="52322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61%</a:t>
            </a:r>
          </a:p>
        </p:txBody>
      </p:sp>
      <p:sp>
        <p:nvSpPr>
          <p:cNvPr id="48" name="Rectangle 47">
            <a:extLst>
              <a:ext uri="{FF2B5EF4-FFF2-40B4-BE49-F238E27FC236}">
                <a16:creationId xmlns:a16="http://schemas.microsoft.com/office/drawing/2014/main" id="{D97C4681-6A3C-4971-9333-76381C52A2C2}"/>
              </a:ext>
            </a:extLst>
          </p:cNvPr>
          <p:cNvSpPr/>
          <p:nvPr/>
        </p:nvSpPr>
        <p:spPr>
          <a:xfrm>
            <a:off x="5376042" y="3959003"/>
            <a:ext cx="1451313" cy="823703"/>
          </a:xfrm>
          <a:prstGeom prst="rect">
            <a:avLst/>
          </a:prstGeom>
          <a:solidFill>
            <a:srgbClr val="00BFF2"/>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EE6F836B-573F-49D2-886C-2726B67461E6}"/>
              </a:ext>
            </a:extLst>
          </p:cNvPr>
          <p:cNvSpPr txBox="1"/>
          <p:nvPr/>
        </p:nvSpPr>
        <p:spPr>
          <a:xfrm>
            <a:off x="5261969" y="3135828"/>
            <a:ext cx="1679459" cy="369332"/>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Cord Shavers</a:t>
            </a:r>
          </a:p>
        </p:txBody>
      </p:sp>
      <p:sp>
        <p:nvSpPr>
          <p:cNvPr id="38" name="TextBox 37">
            <a:extLst>
              <a:ext uri="{FF2B5EF4-FFF2-40B4-BE49-F238E27FC236}">
                <a16:creationId xmlns:a16="http://schemas.microsoft.com/office/drawing/2014/main" id="{84EC55FA-524D-4EE7-B378-BC46783AE5BB}"/>
              </a:ext>
            </a:extLst>
          </p:cNvPr>
          <p:cNvSpPr txBox="1"/>
          <p:nvPr/>
        </p:nvSpPr>
        <p:spPr>
          <a:xfrm>
            <a:off x="5533451" y="4047689"/>
            <a:ext cx="1136495" cy="646331"/>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85%</a:t>
            </a:r>
          </a:p>
        </p:txBody>
      </p:sp>
      <p:sp>
        <p:nvSpPr>
          <p:cNvPr id="39" name="TextBox 38">
            <a:extLst>
              <a:ext uri="{FF2B5EF4-FFF2-40B4-BE49-F238E27FC236}">
                <a16:creationId xmlns:a16="http://schemas.microsoft.com/office/drawing/2014/main" id="{901A6218-4BFD-43A3-8A4F-2CB20023955A}"/>
              </a:ext>
            </a:extLst>
          </p:cNvPr>
          <p:cNvSpPr txBox="1"/>
          <p:nvPr/>
        </p:nvSpPr>
        <p:spPr>
          <a:xfrm>
            <a:off x="5533451" y="5263963"/>
            <a:ext cx="1136495" cy="52322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73%</a:t>
            </a:r>
          </a:p>
        </p:txBody>
      </p:sp>
      <p:sp>
        <p:nvSpPr>
          <p:cNvPr id="50" name="Rectangle 49">
            <a:extLst>
              <a:ext uri="{FF2B5EF4-FFF2-40B4-BE49-F238E27FC236}">
                <a16:creationId xmlns:a16="http://schemas.microsoft.com/office/drawing/2014/main" id="{326CC7AF-FC45-46C7-AF1B-8471041182B1}"/>
              </a:ext>
            </a:extLst>
          </p:cNvPr>
          <p:cNvSpPr/>
          <p:nvPr/>
        </p:nvSpPr>
        <p:spPr>
          <a:xfrm>
            <a:off x="10004239" y="3959003"/>
            <a:ext cx="1451313" cy="823703"/>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CB1CC775-5A55-4487-BE22-638026D94921}"/>
              </a:ext>
            </a:extLst>
          </p:cNvPr>
          <p:cNvSpPr txBox="1"/>
          <p:nvPr/>
        </p:nvSpPr>
        <p:spPr>
          <a:xfrm>
            <a:off x="9865401" y="3135828"/>
            <a:ext cx="1728989" cy="369332"/>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Cord Nevers</a:t>
            </a:r>
          </a:p>
        </p:txBody>
      </p:sp>
      <p:sp>
        <p:nvSpPr>
          <p:cNvPr id="42" name="TextBox 41">
            <a:extLst>
              <a:ext uri="{FF2B5EF4-FFF2-40B4-BE49-F238E27FC236}">
                <a16:creationId xmlns:a16="http://schemas.microsoft.com/office/drawing/2014/main" id="{7B5F567A-421E-47CB-9A3C-E059B9B0DA28}"/>
              </a:ext>
            </a:extLst>
          </p:cNvPr>
          <p:cNvSpPr txBox="1"/>
          <p:nvPr/>
        </p:nvSpPr>
        <p:spPr>
          <a:xfrm>
            <a:off x="10161648" y="4047689"/>
            <a:ext cx="1136495" cy="646331"/>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86%</a:t>
            </a:r>
          </a:p>
        </p:txBody>
      </p:sp>
      <p:sp>
        <p:nvSpPr>
          <p:cNvPr id="43" name="TextBox 42">
            <a:extLst>
              <a:ext uri="{FF2B5EF4-FFF2-40B4-BE49-F238E27FC236}">
                <a16:creationId xmlns:a16="http://schemas.microsoft.com/office/drawing/2014/main" id="{BE7A130E-E1DE-4842-AD29-FD517115AE57}"/>
              </a:ext>
            </a:extLst>
          </p:cNvPr>
          <p:cNvSpPr txBox="1"/>
          <p:nvPr/>
        </p:nvSpPr>
        <p:spPr>
          <a:xfrm>
            <a:off x="10161648" y="5263963"/>
            <a:ext cx="1136495" cy="52322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71%</a:t>
            </a:r>
          </a:p>
        </p:txBody>
      </p:sp>
      <p:sp>
        <p:nvSpPr>
          <p:cNvPr id="49" name="Rectangle 48">
            <a:extLst>
              <a:ext uri="{FF2B5EF4-FFF2-40B4-BE49-F238E27FC236}">
                <a16:creationId xmlns:a16="http://schemas.microsoft.com/office/drawing/2014/main" id="{3CAEC15D-AC2C-4884-B85B-9308958E988D}"/>
              </a:ext>
            </a:extLst>
          </p:cNvPr>
          <p:cNvSpPr/>
          <p:nvPr/>
        </p:nvSpPr>
        <p:spPr>
          <a:xfrm>
            <a:off x="7677758" y="3959003"/>
            <a:ext cx="1451313" cy="823703"/>
          </a:xfrm>
          <a:prstGeom prst="rect">
            <a:avLst/>
          </a:prstGeom>
          <a:solidFill>
            <a:srgbClr val="ED3C8D"/>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E6B0DBD4-0BAD-47E5-BBD2-6C5D8A62BF7D}"/>
              </a:ext>
            </a:extLst>
          </p:cNvPr>
          <p:cNvSpPr txBox="1"/>
          <p:nvPr/>
        </p:nvSpPr>
        <p:spPr>
          <a:xfrm>
            <a:off x="7563685" y="3135828"/>
            <a:ext cx="1679459" cy="369332"/>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Cord Cutters</a:t>
            </a:r>
          </a:p>
        </p:txBody>
      </p:sp>
      <p:sp>
        <p:nvSpPr>
          <p:cNvPr id="46" name="TextBox 45">
            <a:extLst>
              <a:ext uri="{FF2B5EF4-FFF2-40B4-BE49-F238E27FC236}">
                <a16:creationId xmlns:a16="http://schemas.microsoft.com/office/drawing/2014/main" id="{8C6EE87E-8FC3-4A10-86F2-EF33162189A3}"/>
              </a:ext>
            </a:extLst>
          </p:cNvPr>
          <p:cNvSpPr txBox="1"/>
          <p:nvPr/>
        </p:nvSpPr>
        <p:spPr>
          <a:xfrm>
            <a:off x="7835167" y="4047689"/>
            <a:ext cx="1136495" cy="646331"/>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92%</a:t>
            </a:r>
          </a:p>
        </p:txBody>
      </p:sp>
      <p:sp>
        <p:nvSpPr>
          <p:cNvPr id="47" name="TextBox 46">
            <a:extLst>
              <a:ext uri="{FF2B5EF4-FFF2-40B4-BE49-F238E27FC236}">
                <a16:creationId xmlns:a16="http://schemas.microsoft.com/office/drawing/2014/main" id="{5A346702-0A1F-4849-B12F-00E3B1B9640D}"/>
              </a:ext>
            </a:extLst>
          </p:cNvPr>
          <p:cNvSpPr txBox="1"/>
          <p:nvPr/>
        </p:nvSpPr>
        <p:spPr>
          <a:xfrm>
            <a:off x="7835167" y="5263963"/>
            <a:ext cx="1136495" cy="523220"/>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79%</a:t>
            </a:r>
          </a:p>
        </p:txBody>
      </p:sp>
      <p:cxnSp>
        <p:nvCxnSpPr>
          <p:cNvPr id="6" name="Straight Connector 5">
            <a:extLst>
              <a:ext uri="{FF2B5EF4-FFF2-40B4-BE49-F238E27FC236}">
                <a16:creationId xmlns:a16="http://schemas.microsoft.com/office/drawing/2014/main" id="{F00CC6F1-4C05-4AEB-8F3E-68DA69491294}"/>
              </a:ext>
            </a:extLst>
          </p:cNvPr>
          <p:cNvCxnSpPr>
            <a:cxnSpLocks/>
          </p:cNvCxnSpPr>
          <p:nvPr/>
        </p:nvCxnSpPr>
        <p:spPr>
          <a:xfrm>
            <a:off x="442022" y="5059688"/>
            <a:ext cx="11338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C452E6F2-58E0-4DE3-BA43-5736122502AF}"/>
              </a:ext>
            </a:extLst>
          </p:cNvPr>
          <p:cNvSpPr/>
          <p:nvPr/>
        </p:nvSpPr>
        <p:spPr>
          <a:xfrm>
            <a:off x="4111350" y="3543660"/>
            <a:ext cx="769317" cy="653032"/>
          </a:xfrm>
          <a:prstGeom prst="ellipse">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626100AD-0760-490A-973C-7ED83982C85B}"/>
              </a:ext>
            </a:extLst>
          </p:cNvPr>
          <p:cNvSpPr txBox="1"/>
          <p:nvPr/>
        </p:nvSpPr>
        <p:spPr>
          <a:xfrm>
            <a:off x="4024670" y="3637530"/>
            <a:ext cx="891787"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+7% 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vs. 2018</a:t>
            </a:r>
          </a:p>
        </p:txBody>
      </p:sp>
      <p:sp>
        <p:nvSpPr>
          <p:cNvPr id="62" name="Oval 61">
            <a:extLst>
              <a:ext uri="{FF2B5EF4-FFF2-40B4-BE49-F238E27FC236}">
                <a16:creationId xmlns:a16="http://schemas.microsoft.com/office/drawing/2014/main" id="{390A8626-CA08-4F67-A238-909D17A3D889}"/>
              </a:ext>
            </a:extLst>
          </p:cNvPr>
          <p:cNvSpPr/>
          <p:nvPr/>
        </p:nvSpPr>
        <p:spPr>
          <a:xfrm>
            <a:off x="6481833" y="3543660"/>
            <a:ext cx="769317" cy="653032"/>
          </a:xfrm>
          <a:prstGeom prst="ellipse">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1BA71577-5FBC-4A2F-B4DC-A65FA9FA5F71}"/>
              </a:ext>
            </a:extLst>
          </p:cNvPr>
          <p:cNvSpPr txBox="1"/>
          <p:nvPr/>
        </p:nvSpPr>
        <p:spPr>
          <a:xfrm>
            <a:off x="6414609" y="3637530"/>
            <a:ext cx="891787"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+12% 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vs. 2018</a:t>
            </a:r>
          </a:p>
        </p:txBody>
      </p:sp>
      <p:sp>
        <p:nvSpPr>
          <p:cNvPr id="64" name="Oval 63">
            <a:extLst>
              <a:ext uri="{FF2B5EF4-FFF2-40B4-BE49-F238E27FC236}">
                <a16:creationId xmlns:a16="http://schemas.microsoft.com/office/drawing/2014/main" id="{0BB2F12E-AF8E-4A39-827E-F751B542F5A8}"/>
              </a:ext>
            </a:extLst>
          </p:cNvPr>
          <p:cNvSpPr/>
          <p:nvPr/>
        </p:nvSpPr>
        <p:spPr>
          <a:xfrm>
            <a:off x="8769857" y="3543660"/>
            <a:ext cx="769317" cy="653032"/>
          </a:xfrm>
          <a:prstGeom prst="ellipse">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042D05F8-DF32-44BE-A1A8-07FBECD2A5F5}"/>
              </a:ext>
            </a:extLst>
          </p:cNvPr>
          <p:cNvSpPr txBox="1"/>
          <p:nvPr/>
        </p:nvSpPr>
        <p:spPr>
          <a:xfrm>
            <a:off x="8722089" y="3637530"/>
            <a:ext cx="891787"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+13% 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vs. 2018</a:t>
            </a:r>
          </a:p>
        </p:txBody>
      </p:sp>
      <p:sp>
        <p:nvSpPr>
          <p:cNvPr id="66" name="Oval 65">
            <a:extLst>
              <a:ext uri="{FF2B5EF4-FFF2-40B4-BE49-F238E27FC236}">
                <a16:creationId xmlns:a16="http://schemas.microsoft.com/office/drawing/2014/main" id="{D195A9EF-1EA0-46EE-AB8F-4C2CCA939923}"/>
              </a:ext>
            </a:extLst>
          </p:cNvPr>
          <p:cNvSpPr/>
          <p:nvPr/>
        </p:nvSpPr>
        <p:spPr>
          <a:xfrm>
            <a:off x="11115509" y="3543660"/>
            <a:ext cx="769317" cy="653032"/>
          </a:xfrm>
          <a:prstGeom prst="ellipse">
            <a:avLst/>
          </a:prstGeom>
          <a:solidFill>
            <a:schemeClr val="bg1"/>
          </a:solidFill>
          <a:ln>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3006C03B-A0FB-42B9-9B71-D3D151345F30}"/>
              </a:ext>
            </a:extLst>
          </p:cNvPr>
          <p:cNvSpPr txBox="1"/>
          <p:nvPr/>
        </p:nvSpPr>
        <p:spPr>
          <a:xfrm>
            <a:off x="11067741" y="3637530"/>
            <a:ext cx="891787"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+15% 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vs. 2018</a:t>
            </a:r>
          </a:p>
        </p:txBody>
      </p:sp>
      <p:sp>
        <p:nvSpPr>
          <p:cNvPr id="2" name="TextBox 1">
            <a:extLst>
              <a:ext uri="{FF2B5EF4-FFF2-40B4-BE49-F238E27FC236}">
                <a16:creationId xmlns:a16="http://schemas.microsoft.com/office/drawing/2014/main" id="{3ED02B84-AA5E-4CB7-8521-C98EDD867621}"/>
              </a:ext>
            </a:extLst>
          </p:cNvPr>
          <p:cNvSpPr txBox="1"/>
          <p:nvPr/>
        </p:nvSpPr>
        <p:spPr>
          <a:xfrm>
            <a:off x="2770100" y="2597290"/>
            <a:ext cx="4422684" cy="369329"/>
          </a:xfrm>
          <a:prstGeom prst="rect">
            <a:avLst/>
          </a:prstGeom>
          <a:solidFill>
            <a:srgbClr val="1F1A6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‘Corded’</a:t>
            </a:r>
          </a:p>
        </p:txBody>
      </p:sp>
      <p:sp>
        <p:nvSpPr>
          <p:cNvPr id="41" name="TextBox 40">
            <a:extLst>
              <a:ext uri="{FF2B5EF4-FFF2-40B4-BE49-F238E27FC236}">
                <a16:creationId xmlns:a16="http://schemas.microsoft.com/office/drawing/2014/main" id="{ED3DDF62-CA95-4D5E-920B-DAC48727DF68}"/>
              </a:ext>
            </a:extLst>
          </p:cNvPr>
          <p:cNvSpPr txBox="1"/>
          <p:nvPr/>
        </p:nvSpPr>
        <p:spPr>
          <a:xfrm>
            <a:off x="7630702" y="2584319"/>
            <a:ext cx="4254124" cy="369329"/>
          </a:xfrm>
          <a:prstGeom prst="rect">
            <a:avLst/>
          </a:prstGeom>
          <a:solidFill>
            <a:srgbClr val="1F1A6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‘Cordless’</a:t>
            </a:r>
          </a:p>
        </p:txBody>
      </p:sp>
      <p:sp>
        <p:nvSpPr>
          <p:cNvPr id="51" name="Rectangle 50">
            <a:extLst>
              <a:ext uri="{FF2B5EF4-FFF2-40B4-BE49-F238E27FC236}">
                <a16:creationId xmlns:a16="http://schemas.microsoft.com/office/drawing/2014/main" id="{18043B80-ED43-4852-8087-FCEB069F2153}"/>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5" name="TextBox 44">
            <a:extLst>
              <a:ext uri="{FF2B5EF4-FFF2-40B4-BE49-F238E27FC236}">
                <a16:creationId xmlns:a16="http://schemas.microsoft.com/office/drawing/2014/main" id="{A0B67ACA-B498-4E89-9A66-7B1979F3DE82}"/>
              </a:ext>
            </a:extLst>
          </p:cNvPr>
          <p:cNvSpPr txBox="1"/>
          <p:nvPr/>
        </p:nvSpPr>
        <p:spPr>
          <a:xfrm>
            <a:off x="219075" y="119234"/>
            <a:ext cx="11871227" cy="892552"/>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600" b="1" i="0" u="none" strike="noStrike" cap="none" spc="0" normalizeH="0" baseline="0">
                <a:ln>
                  <a:noFill/>
                </a:ln>
                <a:solidFill>
                  <a:srgbClr val="1B1464"/>
                </a:solidFill>
                <a:effectLst/>
                <a:uLnTx/>
                <a:uFillTx/>
                <a:latin typeface="Helvetica" pitchFamily="2" charset="0"/>
              </a:defRPr>
            </a:lvl1pPr>
          </a:lstStyle>
          <a:p>
            <a:r>
              <a:rPr lang="en-US" dirty="0"/>
              <a:t>Regardless of cord status, the overwhelming percent of adults have streamed in the last year, underscoring its reach potential</a:t>
            </a:r>
          </a:p>
        </p:txBody>
      </p:sp>
    </p:spTree>
    <p:extLst>
      <p:ext uri="{BB962C8B-B14F-4D97-AF65-F5344CB8AC3E}">
        <p14:creationId xmlns:p14="http://schemas.microsoft.com/office/powerpoint/2010/main" val="4179678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indoor, television, screen&#10;&#10;Description automatically generated">
            <a:extLst>
              <a:ext uri="{FF2B5EF4-FFF2-40B4-BE49-F238E27FC236}">
                <a16:creationId xmlns:a16="http://schemas.microsoft.com/office/drawing/2014/main" id="{194A305A-06D6-48C7-AE06-504D3DFD550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879291"/>
            <a:ext cx="5319567" cy="3994664"/>
          </a:xfrm>
          <a:prstGeom prst="rect">
            <a:avLst/>
          </a:prstGeom>
        </p:spPr>
      </p:pic>
      <p:sp>
        <p:nvSpPr>
          <p:cNvPr id="17" name="Rectangle 16">
            <a:extLst>
              <a:ext uri="{FF2B5EF4-FFF2-40B4-BE49-F238E27FC236}">
                <a16:creationId xmlns:a16="http://schemas.microsoft.com/office/drawing/2014/main" id="{DC38CCF6-0764-49AD-87FB-FB6E4EC5A477}"/>
              </a:ext>
            </a:extLst>
          </p:cNvPr>
          <p:cNvSpPr/>
          <p:nvPr/>
        </p:nvSpPr>
        <p:spPr>
          <a:xfrm>
            <a:off x="5320001" y="1879291"/>
            <a:ext cx="6871565" cy="399466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6E425F8E-57B2-424E-B74C-24C23F8721F4}"/>
              </a:ext>
            </a:extLst>
          </p:cNvPr>
          <p:cNvSpPr txBox="1"/>
          <p:nvPr/>
        </p:nvSpPr>
        <p:spPr>
          <a:xfrm>
            <a:off x="5961541" y="2045299"/>
            <a:ext cx="558848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love streaming TV shows’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streamers who agree, based on respondent ‘cord’ status </a:t>
            </a:r>
          </a:p>
        </p:txBody>
      </p:sp>
      <p:sp>
        <p:nvSpPr>
          <p:cNvPr id="13" name="Rectangle 12">
            <a:extLst>
              <a:ext uri="{FF2B5EF4-FFF2-40B4-BE49-F238E27FC236}">
                <a16:creationId xmlns:a16="http://schemas.microsoft.com/office/drawing/2014/main" id="{B0B88D1C-9FA4-4554-A09B-4239AA7FE52C}"/>
              </a:ext>
            </a:extLst>
          </p:cNvPr>
          <p:cNvSpPr/>
          <p:nvPr/>
        </p:nvSpPr>
        <p:spPr>
          <a:xfrm>
            <a:off x="140678" y="381257"/>
            <a:ext cx="11987016"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Each of the major ‘cord’ groups has a strong passion for streaming TV content which fosters greater engagement, translating into more attentive audiences</a:t>
            </a:r>
            <a:endParaRPr kumimoji="0" lang="en-US" sz="2600" b="1" i="0" u="none" strike="noStrike" kern="1200" cap="none" spc="0" normalizeH="0" baseline="0" noProof="0">
              <a:ln>
                <a:noFill/>
              </a:ln>
              <a:solidFill>
                <a:srgbClr val="E84A99"/>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4AD06682-4D1B-41C4-8C58-F3E4489BCE4F}"/>
              </a:ext>
            </a:extLst>
          </p:cNvPr>
          <p:cNvSpPr txBox="1"/>
          <p:nvPr/>
        </p:nvSpPr>
        <p:spPr>
          <a:xfrm>
            <a:off x="526245" y="6177784"/>
            <a:ext cx="1166532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VAB analysis of MRI-Simmons Cord Evolution Study</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July 2018, July 2019, July 2020 &amp; July 2021, P18+. ‘Cord Loyalists’: have pay-TV; no changes, ‘Cord Shavers’: have pay-TV; reduced services or channels, ‘Cord Cutters’: no pay-TV; cancelled it, ‘Cord Nevers’: no pay-TV; never had it.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Base = ‘Streamed in the past 12 months’; respondents who agree (strongly / somewhat).</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0" name="Rectangle: Rounded Corners 19">
            <a:extLst>
              <a:ext uri="{FF2B5EF4-FFF2-40B4-BE49-F238E27FC236}">
                <a16:creationId xmlns:a16="http://schemas.microsoft.com/office/drawing/2014/main" id="{468833C4-58D6-4796-ADB6-1774D21A2E2F}"/>
              </a:ext>
            </a:extLst>
          </p:cNvPr>
          <p:cNvSpPr/>
          <p:nvPr/>
        </p:nvSpPr>
        <p:spPr>
          <a:xfrm>
            <a:off x="7055352" y="3295956"/>
            <a:ext cx="159931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538D627E-C063-4E90-BB90-0CC97C64A2B9}"/>
              </a:ext>
            </a:extLst>
          </p:cNvPr>
          <p:cNvSpPr txBox="1"/>
          <p:nvPr/>
        </p:nvSpPr>
        <p:spPr>
          <a:xfrm>
            <a:off x="7129839" y="3379657"/>
            <a:ext cx="145033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81%</a:t>
            </a:r>
          </a:p>
        </p:txBody>
      </p:sp>
      <p:sp>
        <p:nvSpPr>
          <p:cNvPr id="34" name="TextBox 33">
            <a:extLst>
              <a:ext uri="{FF2B5EF4-FFF2-40B4-BE49-F238E27FC236}">
                <a16:creationId xmlns:a16="http://schemas.microsoft.com/office/drawing/2014/main" id="{B9DFBB02-2D72-4CDF-92C9-2CE03AF67564}"/>
              </a:ext>
            </a:extLst>
          </p:cNvPr>
          <p:cNvSpPr txBox="1"/>
          <p:nvPr/>
        </p:nvSpPr>
        <p:spPr>
          <a:xfrm>
            <a:off x="6969101" y="2853194"/>
            <a:ext cx="17718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Loyalists</a:t>
            </a:r>
            <a:endPar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6" name="Rectangle: Rounded Corners 25">
            <a:extLst>
              <a:ext uri="{FF2B5EF4-FFF2-40B4-BE49-F238E27FC236}">
                <a16:creationId xmlns:a16="http://schemas.microsoft.com/office/drawing/2014/main" id="{8F5A6BC9-8534-4B6C-97E6-9A92DBF30C9D}"/>
              </a:ext>
            </a:extLst>
          </p:cNvPr>
          <p:cNvSpPr/>
          <p:nvPr/>
        </p:nvSpPr>
        <p:spPr>
          <a:xfrm>
            <a:off x="7055352" y="4746029"/>
            <a:ext cx="159931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D771B22F-7071-4039-A636-4D4297B89366}"/>
              </a:ext>
            </a:extLst>
          </p:cNvPr>
          <p:cNvSpPr txBox="1"/>
          <p:nvPr/>
        </p:nvSpPr>
        <p:spPr>
          <a:xfrm>
            <a:off x="7129839" y="4829730"/>
            <a:ext cx="145033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82%</a:t>
            </a:r>
          </a:p>
        </p:txBody>
      </p:sp>
      <p:sp>
        <p:nvSpPr>
          <p:cNvPr id="35" name="TextBox 34">
            <a:extLst>
              <a:ext uri="{FF2B5EF4-FFF2-40B4-BE49-F238E27FC236}">
                <a16:creationId xmlns:a16="http://schemas.microsoft.com/office/drawing/2014/main" id="{98D1CDCA-D573-4DC7-B143-570864F4A4D8}"/>
              </a:ext>
            </a:extLst>
          </p:cNvPr>
          <p:cNvSpPr txBox="1"/>
          <p:nvPr/>
        </p:nvSpPr>
        <p:spPr>
          <a:xfrm>
            <a:off x="6969101" y="4352865"/>
            <a:ext cx="17718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Cutters</a:t>
            </a:r>
            <a:endPar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9" name="Rectangle: Rounded Corners 28">
            <a:extLst>
              <a:ext uri="{FF2B5EF4-FFF2-40B4-BE49-F238E27FC236}">
                <a16:creationId xmlns:a16="http://schemas.microsoft.com/office/drawing/2014/main" id="{3ED9D0A1-C666-4A66-98C0-9CCCB080FA75}"/>
              </a:ext>
            </a:extLst>
          </p:cNvPr>
          <p:cNvSpPr/>
          <p:nvPr/>
        </p:nvSpPr>
        <p:spPr>
          <a:xfrm>
            <a:off x="9295710" y="4746029"/>
            <a:ext cx="159931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376E62B9-8670-43F0-A6FA-7E34A31D8C6A}"/>
              </a:ext>
            </a:extLst>
          </p:cNvPr>
          <p:cNvSpPr txBox="1"/>
          <p:nvPr/>
        </p:nvSpPr>
        <p:spPr>
          <a:xfrm>
            <a:off x="9249432" y="4352865"/>
            <a:ext cx="16918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Nevers</a:t>
            </a:r>
            <a:endPar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1" name="TextBox 30">
            <a:extLst>
              <a:ext uri="{FF2B5EF4-FFF2-40B4-BE49-F238E27FC236}">
                <a16:creationId xmlns:a16="http://schemas.microsoft.com/office/drawing/2014/main" id="{61CD7ADC-C97C-47DF-9560-1B11E33FAE9D}"/>
              </a:ext>
            </a:extLst>
          </p:cNvPr>
          <p:cNvSpPr txBox="1"/>
          <p:nvPr/>
        </p:nvSpPr>
        <p:spPr>
          <a:xfrm>
            <a:off x="9370197" y="4829730"/>
            <a:ext cx="145033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79%</a:t>
            </a:r>
          </a:p>
        </p:txBody>
      </p:sp>
      <p:sp>
        <p:nvSpPr>
          <p:cNvPr id="23" name="Rectangle: Rounded Corners 22">
            <a:extLst>
              <a:ext uri="{FF2B5EF4-FFF2-40B4-BE49-F238E27FC236}">
                <a16:creationId xmlns:a16="http://schemas.microsoft.com/office/drawing/2014/main" id="{20E1B9B5-1E38-455F-BA67-74BE7CB741D2}"/>
              </a:ext>
            </a:extLst>
          </p:cNvPr>
          <p:cNvSpPr/>
          <p:nvPr/>
        </p:nvSpPr>
        <p:spPr>
          <a:xfrm>
            <a:off x="9295710" y="3295956"/>
            <a:ext cx="159931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5CE09A2-67A3-4078-A8B0-463FF6F73A6F}"/>
              </a:ext>
            </a:extLst>
          </p:cNvPr>
          <p:cNvSpPr txBox="1"/>
          <p:nvPr/>
        </p:nvSpPr>
        <p:spPr>
          <a:xfrm>
            <a:off x="9278636" y="3379657"/>
            <a:ext cx="163346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77%</a:t>
            </a:r>
          </a:p>
        </p:txBody>
      </p:sp>
      <p:sp>
        <p:nvSpPr>
          <p:cNvPr id="25" name="TextBox 24">
            <a:extLst>
              <a:ext uri="{FF2B5EF4-FFF2-40B4-BE49-F238E27FC236}">
                <a16:creationId xmlns:a16="http://schemas.microsoft.com/office/drawing/2014/main" id="{4C0DC47F-15D6-4F54-8E69-D7F66DA02425}"/>
              </a:ext>
            </a:extLst>
          </p:cNvPr>
          <p:cNvSpPr txBox="1"/>
          <p:nvPr/>
        </p:nvSpPr>
        <p:spPr>
          <a:xfrm>
            <a:off x="9249432" y="2853194"/>
            <a:ext cx="16918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Shavers</a:t>
            </a:r>
            <a:endPar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0AA245EA-A832-47CE-AA97-F539B795512C}"/>
              </a:ext>
            </a:extLst>
          </p:cNvPr>
          <p:cNvSpPr txBox="1"/>
          <p:nvPr/>
        </p:nvSpPr>
        <p:spPr>
          <a:xfrm>
            <a:off x="5426717" y="3509729"/>
            <a:ext cx="1331890" cy="369332"/>
          </a:xfrm>
          <a:prstGeom prst="rect">
            <a:avLst/>
          </a:prstGeom>
          <a:solidFill>
            <a:srgbClr val="1F1A6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‘Corded’</a:t>
            </a:r>
          </a:p>
        </p:txBody>
      </p:sp>
      <p:sp>
        <p:nvSpPr>
          <p:cNvPr id="28" name="TextBox 27">
            <a:extLst>
              <a:ext uri="{FF2B5EF4-FFF2-40B4-BE49-F238E27FC236}">
                <a16:creationId xmlns:a16="http://schemas.microsoft.com/office/drawing/2014/main" id="{04294EBE-74A9-4940-9CF0-AD757CCA7C82}"/>
              </a:ext>
            </a:extLst>
          </p:cNvPr>
          <p:cNvSpPr txBox="1"/>
          <p:nvPr/>
        </p:nvSpPr>
        <p:spPr>
          <a:xfrm>
            <a:off x="5436290" y="4947074"/>
            <a:ext cx="1331890" cy="369332"/>
          </a:xfrm>
          <a:prstGeom prst="rect">
            <a:avLst/>
          </a:prstGeom>
          <a:solidFill>
            <a:srgbClr val="1F1A6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‘Cordless’</a:t>
            </a:r>
          </a:p>
        </p:txBody>
      </p:sp>
      <p:sp>
        <p:nvSpPr>
          <p:cNvPr id="32" name="Rectangle 31">
            <a:extLst>
              <a:ext uri="{FF2B5EF4-FFF2-40B4-BE49-F238E27FC236}">
                <a16:creationId xmlns:a16="http://schemas.microsoft.com/office/drawing/2014/main" id="{44E91915-BA76-4848-BAFD-EFEF57BEBB84}"/>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485608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CD2DC146-302C-4DD3-ABC1-5C9009FCAF30}"/>
              </a:ext>
            </a:extLst>
          </p:cNvPr>
          <p:cNvSpPr/>
          <p:nvPr/>
        </p:nvSpPr>
        <p:spPr>
          <a:xfrm>
            <a:off x="6088769" y="1685013"/>
            <a:ext cx="6103231" cy="5172987"/>
          </a:xfrm>
          <a:prstGeom prst="rect">
            <a:avLst/>
          </a:prstGeom>
          <a:solidFill>
            <a:srgbClr val="00BFF2"/>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4DFA8292-5D30-4738-9183-7ACE9D591610}"/>
              </a:ext>
            </a:extLst>
          </p:cNvPr>
          <p:cNvSpPr/>
          <p:nvPr/>
        </p:nvSpPr>
        <p:spPr>
          <a:xfrm>
            <a:off x="0" y="1685013"/>
            <a:ext cx="6096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Arrow: Right 46">
            <a:extLst>
              <a:ext uri="{FF2B5EF4-FFF2-40B4-BE49-F238E27FC236}">
                <a16:creationId xmlns:a16="http://schemas.microsoft.com/office/drawing/2014/main" id="{7A4DC494-F370-4B11-AB55-86B98AB960F3}"/>
              </a:ext>
            </a:extLst>
          </p:cNvPr>
          <p:cNvSpPr/>
          <p:nvPr/>
        </p:nvSpPr>
        <p:spPr>
          <a:xfrm>
            <a:off x="5852858" y="3773696"/>
            <a:ext cx="642026" cy="991859"/>
          </a:xfrm>
          <a:prstGeom prst="rightArrow">
            <a:avLst/>
          </a:prstGeom>
          <a:solidFill>
            <a:srgbClr val="FFE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B0B88D1C-9FA4-4554-A09B-4239AA7FE52C}"/>
              </a:ext>
            </a:extLst>
          </p:cNvPr>
          <p:cNvSpPr/>
          <p:nvPr/>
        </p:nvSpPr>
        <p:spPr>
          <a:xfrm>
            <a:off x="222107" y="381496"/>
            <a:ext cx="1188130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Covid served as a streaming accelerator as viewers added new services, with almost all saying they will keep them even after the pandemic</a:t>
            </a:r>
          </a:p>
        </p:txBody>
      </p:sp>
      <p:sp>
        <p:nvSpPr>
          <p:cNvPr id="35" name="TextBox 34">
            <a:extLst>
              <a:ext uri="{FF2B5EF4-FFF2-40B4-BE49-F238E27FC236}">
                <a16:creationId xmlns:a16="http://schemas.microsoft.com/office/drawing/2014/main" id="{69BB6F02-1DF3-41D0-9489-1416E0444BE7}"/>
              </a:ext>
            </a:extLst>
          </p:cNvPr>
          <p:cNvSpPr txBox="1"/>
          <p:nvPr/>
        </p:nvSpPr>
        <p:spPr>
          <a:xfrm>
            <a:off x="512709" y="6226362"/>
            <a:ext cx="116792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2021, P18+.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‘Cord Loyalists’: have pay-TV; no changes, ‘Cord Shavers’: have pay-TV; reduced services or channels, ‘Cord Cutters’: no pay-TV; cancelled it, ‘Cord Nevers’: no pay-TV; never had it.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Added a new streaming service: Base = ‘Streamed in the past 12 months’. Likely to keep new streaming services: Base = ‘Added a new streaming service as a result of COVID-19’</a:t>
            </a:r>
          </a:p>
        </p:txBody>
      </p:sp>
      <p:sp>
        <p:nvSpPr>
          <p:cNvPr id="42" name="TextBox 41">
            <a:extLst>
              <a:ext uri="{FF2B5EF4-FFF2-40B4-BE49-F238E27FC236}">
                <a16:creationId xmlns:a16="http://schemas.microsoft.com/office/drawing/2014/main" id="{17C66776-2DF9-492A-8712-CA7D891BB363}"/>
              </a:ext>
            </a:extLst>
          </p:cNvPr>
          <p:cNvSpPr txBox="1"/>
          <p:nvPr/>
        </p:nvSpPr>
        <p:spPr>
          <a:xfrm>
            <a:off x="886577" y="1757035"/>
            <a:ext cx="513997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video streamers that </a:t>
            </a:r>
            <a:b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added a new streaming service</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as a result of COVID-19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Based on respondent ‘cord’ status </a:t>
            </a:r>
          </a:p>
        </p:txBody>
      </p:sp>
      <p:sp>
        <p:nvSpPr>
          <p:cNvPr id="68" name="TextBox 67">
            <a:extLst>
              <a:ext uri="{FF2B5EF4-FFF2-40B4-BE49-F238E27FC236}">
                <a16:creationId xmlns:a16="http://schemas.microsoft.com/office/drawing/2014/main" id="{BA239840-96B4-468A-8E24-EE603341826B}"/>
              </a:ext>
            </a:extLst>
          </p:cNvPr>
          <p:cNvSpPr txBox="1"/>
          <p:nvPr/>
        </p:nvSpPr>
        <p:spPr>
          <a:xfrm>
            <a:off x="6331911" y="1757035"/>
            <a:ext cx="577150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of video streamers that 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likely to keep their new streaming services</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after COVID-19 ends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Based on respondent ‘cord’ status </a:t>
            </a:r>
          </a:p>
        </p:txBody>
      </p:sp>
      <p:sp>
        <p:nvSpPr>
          <p:cNvPr id="70" name="Rectangle: Rounded Corners 69">
            <a:extLst>
              <a:ext uri="{FF2B5EF4-FFF2-40B4-BE49-F238E27FC236}">
                <a16:creationId xmlns:a16="http://schemas.microsoft.com/office/drawing/2014/main" id="{F79FE106-F33A-4392-95AA-516CAE3692EB}"/>
              </a:ext>
            </a:extLst>
          </p:cNvPr>
          <p:cNvSpPr/>
          <p:nvPr/>
        </p:nvSpPr>
        <p:spPr>
          <a:xfrm>
            <a:off x="1702550" y="3227066"/>
            <a:ext cx="159931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3D41C46A-8049-45A5-A671-2DD644B591A6}"/>
              </a:ext>
            </a:extLst>
          </p:cNvPr>
          <p:cNvSpPr txBox="1"/>
          <p:nvPr/>
        </p:nvSpPr>
        <p:spPr>
          <a:xfrm>
            <a:off x="1777037" y="3310767"/>
            <a:ext cx="145033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54%</a:t>
            </a:r>
          </a:p>
        </p:txBody>
      </p:sp>
      <p:sp>
        <p:nvSpPr>
          <p:cNvPr id="72" name="TextBox 71">
            <a:extLst>
              <a:ext uri="{FF2B5EF4-FFF2-40B4-BE49-F238E27FC236}">
                <a16:creationId xmlns:a16="http://schemas.microsoft.com/office/drawing/2014/main" id="{E9BFDABD-D108-43E5-A94F-256FFE1F91C5}"/>
              </a:ext>
            </a:extLst>
          </p:cNvPr>
          <p:cNvSpPr txBox="1"/>
          <p:nvPr/>
        </p:nvSpPr>
        <p:spPr>
          <a:xfrm>
            <a:off x="1616299" y="2784304"/>
            <a:ext cx="17718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Loyalists</a:t>
            </a:r>
            <a:endPar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73" name="Rectangle: Rounded Corners 72">
            <a:extLst>
              <a:ext uri="{FF2B5EF4-FFF2-40B4-BE49-F238E27FC236}">
                <a16:creationId xmlns:a16="http://schemas.microsoft.com/office/drawing/2014/main" id="{9513FE02-7E23-4611-84E2-2711FB54280F}"/>
              </a:ext>
            </a:extLst>
          </p:cNvPr>
          <p:cNvSpPr/>
          <p:nvPr/>
        </p:nvSpPr>
        <p:spPr>
          <a:xfrm>
            <a:off x="1702550" y="4677139"/>
            <a:ext cx="159931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0D24B368-CD76-4C1D-83F5-096F9747AFFA}"/>
              </a:ext>
            </a:extLst>
          </p:cNvPr>
          <p:cNvSpPr txBox="1"/>
          <p:nvPr/>
        </p:nvSpPr>
        <p:spPr>
          <a:xfrm>
            <a:off x="1777037" y="4760840"/>
            <a:ext cx="145033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66%</a:t>
            </a:r>
          </a:p>
        </p:txBody>
      </p:sp>
      <p:sp>
        <p:nvSpPr>
          <p:cNvPr id="75" name="TextBox 74">
            <a:extLst>
              <a:ext uri="{FF2B5EF4-FFF2-40B4-BE49-F238E27FC236}">
                <a16:creationId xmlns:a16="http://schemas.microsoft.com/office/drawing/2014/main" id="{D5F942A4-9CCE-4870-BF7B-D76820FAB3EB}"/>
              </a:ext>
            </a:extLst>
          </p:cNvPr>
          <p:cNvSpPr txBox="1"/>
          <p:nvPr/>
        </p:nvSpPr>
        <p:spPr>
          <a:xfrm>
            <a:off x="1616299" y="4283975"/>
            <a:ext cx="17718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Cutters</a:t>
            </a:r>
            <a:endPar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76" name="Rectangle: Rounded Corners 75">
            <a:extLst>
              <a:ext uri="{FF2B5EF4-FFF2-40B4-BE49-F238E27FC236}">
                <a16:creationId xmlns:a16="http://schemas.microsoft.com/office/drawing/2014/main" id="{58CD7127-CEF3-4C3E-8051-C7923C70F223}"/>
              </a:ext>
            </a:extLst>
          </p:cNvPr>
          <p:cNvSpPr/>
          <p:nvPr/>
        </p:nvSpPr>
        <p:spPr>
          <a:xfrm>
            <a:off x="3661807" y="4677139"/>
            <a:ext cx="159931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9C34932B-7F08-424F-AE8F-58E932265DF9}"/>
              </a:ext>
            </a:extLst>
          </p:cNvPr>
          <p:cNvSpPr txBox="1"/>
          <p:nvPr/>
        </p:nvSpPr>
        <p:spPr>
          <a:xfrm>
            <a:off x="3615529" y="4283975"/>
            <a:ext cx="16918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Nevers</a:t>
            </a:r>
            <a:endPar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78" name="TextBox 77">
            <a:extLst>
              <a:ext uri="{FF2B5EF4-FFF2-40B4-BE49-F238E27FC236}">
                <a16:creationId xmlns:a16="http://schemas.microsoft.com/office/drawing/2014/main" id="{7D0D60B9-3E44-4383-9E2E-FE7C66837068}"/>
              </a:ext>
            </a:extLst>
          </p:cNvPr>
          <p:cNvSpPr txBox="1"/>
          <p:nvPr/>
        </p:nvSpPr>
        <p:spPr>
          <a:xfrm>
            <a:off x="3736294" y="4760840"/>
            <a:ext cx="145033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62%</a:t>
            </a:r>
          </a:p>
        </p:txBody>
      </p:sp>
      <p:sp>
        <p:nvSpPr>
          <p:cNvPr id="79" name="Rectangle: Rounded Corners 78">
            <a:extLst>
              <a:ext uri="{FF2B5EF4-FFF2-40B4-BE49-F238E27FC236}">
                <a16:creationId xmlns:a16="http://schemas.microsoft.com/office/drawing/2014/main" id="{32773B9F-C030-40B7-B4B5-88576AC93D44}"/>
              </a:ext>
            </a:extLst>
          </p:cNvPr>
          <p:cNvSpPr/>
          <p:nvPr/>
        </p:nvSpPr>
        <p:spPr>
          <a:xfrm>
            <a:off x="3661807" y="3227066"/>
            <a:ext cx="159931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D86004D6-4A78-420E-B19A-6A64589A153B}"/>
              </a:ext>
            </a:extLst>
          </p:cNvPr>
          <p:cNvSpPr txBox="1"/>
          <p:nvPr/>
        </p:nvSpPr>
        <p:spPr>
          <a:xfrm>
            <a:off x="3644733" y="3310767"/>
            <a:ext cx="163346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56%</a:t>
            </a:r>
          </a:p>
        </p:txBody>
      </p:sp>
      <p:sp>
        <p:nvSpPr>
          <p:cNvPr id="81" name="TextBox 80">
            <a:extLst>
              <a:ext uri="{FF2B5EF4-FFF2-40B4-BE49-F238E27FC236}">
                <a16:creationId xmlns:a16="http://schemas.microsoft.com/office/drawing/2014/main" id="{0C85FCEC-E9A1-487C-B1A3-90CD4B7F333C}"/>
              </a:ext>
            </a:extLst>
          </p:cNvPr>
          <p:cNvSpPr txBox="1"/>
          <p:nvPr/>
        </p:nvSpPr>
        <p:spPr>
          <a:xfrm>
            <a:off x="3615529" y="2784304"/>
            <a:ext cx="16918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Shavers</a:t>
            </a:r>
            <a:endPar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94" name="Rectangle: Rounded Corners 93">
            <a:extLst>
              <a:ext uri="{FF2B5EF4-FFF2-40B4-BE49-F238E27FC236}">
                <a16:creationId xmlns:a16="http://schemas.microsoft.com/office/drawing/2014/main" id="{810B0CC8-CB72-4A0D-A4AF-A26B96E4B593}"/>
              </a:ext>
            </a:extLst>
          </p:cNvPr>
          <p:cNvSpPr/>
          <p:nvPr/>
        </p:nvSpPr>
        <p:spPr>
          <a:xfrm>
            <a:off x="7518391" y="3227066"/>
            <a:ext cx="159931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TextBox 96">
            <a:extLst>
              <a:ext uri="{FF2B5EF4-FFF2-40B4-BE49-F238E27FC236}">
                <a16:creationId xmlns:a16="http://schemas.microsoft.com/office/drawing/2014/main" id="{9CE39262-05FA-4B5D-A0BD-A9662F166C72}"/>
              </a:ext>
            </a:extLst>
          </p:cNvPr>
          <p:cNvSpPr txBox="1"/>
          <p:nvPr/>
        </p:nvSpPr>
        <p:spPr>
          <a:xfrm>
            <a:off x="7592878" y="3310767"/>
            <a:ext cx="145033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96%</a:t>
            </a:r>
          </a:p>
        </p:txBody>
      </p:sp>
      <p:sp>
        <p:nvSpPr>
          <p:cNvPr id="98" name="TextBox 97">
            <a:extLst>
              <a:ext uri="{FF2B5EF4-FFF2-40B4-BE49-F238E27FC236}">
                <a16:creationId xmlns:a16="http://schemas.microsoft.com/office/drawing/2014/main" id="{03436437-6955-4AAA-8050-DDF83211CE29}"/>
              </a:ext>
            </a:extLst>
          </p:cNvPr>
          <p:cNvSpPr txBox="1"/>
          <p:nvPr/>
        </p:nvSpPr>
        <p:spPr>
          <a:xfrm>
            <a:off x="7432140" y="2784304"/>
            <a:ext cx="17718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Cord Loyalists</a:t>
            </a:r>
            <a:endPar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99" name="Rectangle: Rounded Corners 98">
            <a:extLst>
              <a:ext uri="{FF2B5EF4-FFF2-40B4-BE49-F238E27FC236}">
                <a16:creationId xmlns:a16="http://schemas.microsoft.com/office/drawing/2014/main" id="{5BF358E9-505B-4A44-B811-53C4B852B166}"/>
              </a:ext>
            </a:extLst>
          </p:cNvPr>
          <p:cNvSpPr/>
          <p:nvPr/>
        </p:nvSpPr>
        <p:spPr>
          <a:xfrm>
            <a:off x="7518391" y="4677139"/>
            <a:ext cx="159931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TextBox 99">
            <a:extLst>
              <a:ext uri="{FF2B5EF4-FFF2-40B4-BE49-F238E27FC236}">
                <a16:creationId xmlns:a16="http://schemas.microsoft.com/office/drawing/2014/main" id="{70E560CE-2AE2-49EF-8819-C49ADBC43212}"/>
              </a:ext>
            </a:extLst>
          </p:cNvPr>
          <p:cNvSpPr txBox="1"/>
          <p:nvPr/>
        </p:nvSpPr>
        <p:spPr>
          <a:xfrm>
            <a:off x="7592878" y="4760840"/>
            <a:ext cx="145033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98%</a:t>
            </a:r>
          </a:p>
        </p:txBody>
      </p:sp>
      <p:sp>
        <p:nvSpPr>
          <p:cNvPr id="101" name="TextBox 100">
            <a:extLst>
              <a:ext uri="{FF2B5EF4-FFF2-40B4-BE49-F238E27FC236}">
                <a16:creationId xmlns:a16="http://schemas.microsoft.com/office/drawing/2014/main" id="{CCAFADA9-CC8F-4643-BC88-3DBA6FFE4432}"/>
              </a:ext>
            </a:extLst>
          </p:cNvPr>
          <p:cNvSpPr txBox="1"/>
          <p:nvPr/>
        </p:nvSpPr>
        <p:spPr>
          <a:xfrm>
            <a:off x="7432140" y="4283975"/>
            <a:ext cx="17718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Cord Cutters</a:t>
            </a:r>
            <a:endPar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02" name="Rectangle: Rounded Corners 101">
            <a:extLst>
              <a:ext uri="{FF2B5EF4-FFF2-40B4-BE49-F238E27FC236}">
                <a16:creationId xmlns:a16="http://schemas.microsoft.com/office/drawing/2014/main" id="{B4AF9609-1C3D-4616-9685-0A8F9698F472}"/>
              </a:ext>
            </a:extLst>
          </p:cNvPr>
          <p:cNvSpPr/>
          <p:nvPr/>
        </p:nvSpPr>
        <p:spPr>
          <a:xfrm>
            <a:off x="9477648" y="4677139"/>
            <a:ext cx="159931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TextBox 102">
            <a:extLst>
              <a:ext uri="{FF2B5EF4-FFF2-40B4-BE49-F238E27FC236}">
                <a16:creationId xmlns:a16="http://schemas.microsoft.com/office/drawing/2014/main" id="{753F5CE0-7413-4DB4-B74E-EE04A34A1690}"/>
              </a:ext>
            </a:extLst>
          </p:cNvPr>
          <p:cNvSpPr txBox="1"/>
          <p:nvPr/>
        </p:nvSpPr>
        <p:spPr>
          <a:xfrm>
            <a:off x="9431370" y="4283975"/>
            <a:ext cx="16918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Cord Nevers</a:t>
            </a:r>
            <a:endPar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04" name="TextBox 103">
            <a:extLst>
              <a:ext uri="{FF2B5EF4-FFF2-40B4-BE49-F238E27FC236}">
                <a16:creationId xmlns:a16="http://schemas.microsoft.com/office/drawing/2014/main" id="{D6E99266-76F1-44BF-BF4F-B60034E15E2F}"/>
              </a:ext>
            </a:extLst>
          </p:cNvPr>
          <p:cNvSpPr txBox="1"/>
          <p:nvPr/>
        </p:nvSpPr>
        <p:spPr>
          <a:xfrm>
            <a:off x="9552135" y="4760840"/>
            <a:ext cx="145033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95%</a:t>
            </a:r>
          </a:p>
        </p:txBody>
      </p:sp>
      <p:sp>
        <p:nvSpPr>
          <p:cNvPr id="105" name="Rectangle: Rounded Corners 104">
            <a:extLst>
              <a:ext uri="{FF2B5EF4-FFF2-40B4-BE49-F238E27FC236}">
                <a16:creationId xmlns:a16="http://schemas.microsoft.com/office/drawing/2014/main" id="{DBEDA710-4755-4489-A571-F8E2B7FBF982}"/>
              </a:ext>
            </a:extLst>
          </p:cNvPr>
          <p:cNvSpPr/>
          <p:nvPr/>
        </p:nvSpPr>
        <p:spPr>
          <a:xfrm>
            <a:off x="9477648" y="3227066"/>
            <a:ext cx="159931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TextBox 105">
            <a:extLst>
              <a:ext uri="{FF2B5EF4-FFF2-40B4-BE49-F238E27FC236}">
                <a16:creationId xmlns:a16="http://schemas.microsoft.com/office/drawing/2014/main" id="{E3D96DE7-A873-49C9-BA2F-3A2E5AA96779}"/>
              </a:ext>
            </a:extLst>
          </p:cNvPr>
          <p:cNvSpPr txBox="1"/>
          <p:nvPr/>
        </p:nvSpPr>
        <p:spPr>
          <a:xfrm>
            <a:off x="9460574" y="3310767"/>
            <a:ext cx="163346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95%</a:t>
            </a:r>
          </a:p>
        </p:txBody>
      </p:sp>
      <p:sp>
        <p:nvSpPr>
          <p:cNvPr id="107" name="TextBox 106">
            <a:extLst>
              <a:ext uri="{FF2B5EF4-FFF2-40B4-BE49-F238E27FC236}">
                <a16:creationId xmlns:a16="http://schemas.microsoft.com/office/drawing/2014/main" id="{8D0E6EA2-3699-4AF2-A24E-21695094B9C2}"/>
              </a:ext>
            </a:extLst>
          </p:cNvPr>
          <p:cNvSpPr txBox="1"/>
          <p:nvPr/>
        </p:nvSpPr>
        <p:spPr>
          <a:xfrm>
            <a:off x="9431370" y="2784304"/>
            <a:ext cx="16918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Cord Shavers</a:t>
            </a:r>
            <a:endPar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44" name="TextBox 43">
            <a:extLst>
              <a:ext uri="{FF2B5EF4-FFF2-40B4-BE49-F238E27FC236}">
                <a16:creationId xmlns:a16="http://schemas.microsoft.com/office/drawing/2014/main" id="{3280FFB4-55F2-4434-92E1-C08A058EE1DA}"/>
              </a:ext>
            </a:extLst>
          </p:cNvPr>
          <p:cNvSpPr txBox="1"/>
          <p:nvPr/>
        </p:nvSpPr>
        <p:spPr>
          <a:xfrm>
            <a:off x="115397" y="3441635"/>
            <a:ext cx="1331890" cy="369332"/>
          </a:xfrm>
          <a:prstGeom prst="rect">
            <a:avLst/>
          </a:prstGeom>
          <a:solidFill>
            <a:srgbClr val="1F1A6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‘Corded’</a:t>
            </a:r>
          </a:p>
        </p:txBody>
      </p:sp>
      <p:sp>
        <p:nvSpPr>
          <p:cNvPr id="48" name="TextBox 47">
            <a:extLst>
              <a:ext uri="{FF2B5EF4-FFF2-40B4-BE49-F238E27FC236}">
                <a16:creationId xmlns:a16="http://schemas.microsoft.com/office/drawing/2014/main" id="{6D086F58-41AA-4394-866A-C3A6551C4642}"/>
              </a:ext>
            </a:extLst>
          </p:cNvPr>
          <p:cNvSpPr txBox="1"/>
          <p:nvPr/>
        </p:nvSpPr>
        <p:spPr>
          <a:xfrm>
            <a:off x="124970" y="4878980"/>
            <a:ext cx="1331890" cy="369332"/>
          </a:xfrm>
          <a:prstGeom prst="rect">
            <a:avLst/>
          </a:prstGeom>
          <a:solidFill>
            <a:srgbClr val="1F1A6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‘Cordless’</a:t>
            </a:r>
          </a:p>
        </p:txBody>
      </p:sp>
      <p:sp>
        <p:nvSpPr>
          <p:cNvPr id="38" name="Rectangle 37">
            <a:extLst>
              <a:ext uri="{FF2B5EF4-FFF2-40B4-BE49-F238E27FC236}">
                <a16:creationId xmlns:a16="http://schemas.microsoft.com/office/drawing/2014/main" id="{3E9B99B7-1FAD-4382-A69D-8B30080A2886}"/>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010830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7E89FA9A-153C-4872-ADEA-37B21C9EAF41}"/>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B0B88D1C-9FA4-4554-A09B-4239AA7FE52C}"/>
              </a:ext>
            </a:extLst>
          </p:cNvPr>
          <p:cNvSpPr/>
          <p:nvPr/>
        </p:nvSpPr>
        <p:spPr>
          <a:xfrm>
            <a:off x="222108" y="193155"/>
            <a:ext cx="11815922"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Usage of free / ad-based streaming services is seeing double-digit growth while paid subscription services are reaching a saturation point among ‘corded’ groups</a:t>
            </a:r>
          </a:p>
        </p:txBody>
      </p:sp>
      <p:sp>
        <p:nvSpPr>
          <p:cNvPr id="35" name="TextBox 34">
            <a:extLst>
              <a:ext uri="{FF2B5EF4-FFF2-40B4-BE49-F238E27FC236}">
                <a16:creationId xmlns:a16="http://schemas.microsoft.com/office/drawing/2014/main" id="{69BB6F02-1DF3-41D0-9489-1416E0444BE7}"/>
              </a:ext>
            </a:extLst>
          </p:cNvPr>
          <p:cNvSpPr txBox="1"/>
          <p:nvPr/>
        </p:nvSpPr>
        <p:spPr>
          <a:xfrm>
            <a:off x="504078" y="6232429"/>
            <a:ext cx="1173095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2018 and July 2021, P18+.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‘Cord Loyalists’: have pay-TV; no changes, ‘Cord Shavers’: have pay-TV; reduced services or channels, </a:t>
            </a: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Base = ‘Streamed in the past 12 months’. Free Streaming services (e.g., Pluto TV, YouTube, Tubi, etc.). Subscription services may include ads or limited ad load tiers.</a:t>
            </a:r>
          </a:p>
        </p:txBody>
      </p:sp>
      <p:sp>
        <p:nvSpPr>
          <p:cNvPr id="42" name="TextBox 41">
            <a:extLst>
              <a:ext uri="{FF2B5EF4-FFF2-40B4-BE49-F238E27FC236}">
                <a16:creationId xmlns:a16="http://schemas.microsoft.com/office/drawing/2014/main" id="{17C66776-2DF9-492A-8712-CA7D891BB363}"/>
              </a:ext>
            </a:extLst>
          </p:cNvPr>
          <p:cNvSpPr txBox="1"/>
          <p:nvPr/>
        </p:nvSpPr>
        <p:spPr>
          <a:xfrm>
            <a:off x="1087822" y="1786440"/>
            <a:ext cx="1001635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with </a:t>
            </a: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access to free / ad-based vs. subscription</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streaming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July ‘18 vs. July ‘21</a:t>
            </a:r>
          </a:p>
        </p:txBody>
      </p:sp>
      <p:graphicFrame>
        <p:nvGraphicFramePr>
          <p:cNvPr id="138" name="Chart 137">
            <a:extLst>
              <a:ext uri="{FF2B5EF4-FFF2-40B4-BE49-F238E27FC236}">
                <a16:creationId xmlns:a16="http://schemas.microsoft.com/office/drawing/2014/main" id="{C4A3BEE7-8742-4F1E-AB0E-229A66481B54}"/>
              </a:ext>
            </a:extLst>
          </p:cNvPr>
          <p:cNvGraphicFramePr/>
          <p:nvPr>
            <p:extLst>
              <p:ext uri="{D42A27DB-BD31-4B8C-83A1-F6EECF244321}">
                <p14:modId xmlns:p14="http://schemas.microsoft.com/office/powerpoint/2010/main" val="540797506"/>
              </p:ext>
            </p:extLst>
          </p:nvPr>
        </p:nvGraphicFramePr>
        <p:xfrm>
          <a:off x="6727756" y="2847411"/>
          <a:ext cx="5046848" cy="2974498"/>
        </p:xfrm>
        <a:graphic>
          <a:graphicData uri="http://schemas.openxmlformats.org/drawingml/2006/chart">
            <c:chart xmlns:c="http://schemas.openxmlformats.org/drawingml/2006/chart" xmlns:r="http://schemas.openxmlformats.org/officeDocument/2006/relationships" r:id="rId3"/>
          </a:graphicData>
        </a:graphic>
      </p:graphicFrame>
      <p:cxnSp>
        <p:nvCxnSpPr>
          <p:cNvPr id="123" name="Straight Connector 122">
            <a:extLst>
              <a:ext uri="{FF2B5EF4-FFF2-40B4-BE49-F238E27FC236}">
                <a16:creationId xmlns:a16="http://schemas.microsoft.com/office/drawing/2014/main" id="{D486831E-4ABE-469D-9689-DC11D8CDA296}"/>
              </a:ext>
            </a:extLst>
          </p:cNvPr>
          <p:cNvCxnSpPr>
            <a:cxnSpLocks/>
          </p:cNvCxnSpPr>
          <p:nvPr/>
        </p:nvCxnSpPr>
        <p:spPr>
          <a:xfrm>
            <a:off x="6096001" y="2487140"/>
            <a:ext cx="0" cy="3044553"/>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33" name="Chart 132">
            <a:extLst>
              <a:ext uri="{FF2B5EF4-FFF2-40B4-BE49-F238E27FC236}">
                <a16:creationId xmlns:a16="http://schemas.microsoft.com/office/drawing/2014/main" id="{80565345-74FD-449D-8FF3-40398277585C}"/>
              </a:ext>
            </a:extLst>
          </p:cNvPr>
          <p:cNvGraphicFramePr/>
          <p:nvPr>
            <p:extLst>
              <p:ext uri="{D42A27DB-BD31-4B8C-83A1-F6EECF244321}">
                <p14:modId xmlns:p14="http://schemas.microsoft.com/office/powerpoint/2010/main" val="4243458789"/>
              </p:ext>
            </p:extLst>
          </p:nvPr>
        </p:nvGraphicFramePr>
        <p:xfrm>
          <a:off x="417397" y="2847411"/>
          <a:ext cx="5046848" cy="2974498"/>
        </p:xfrm>
        <a:graphic>
          <a:graphicData uri="http://schemas.openxmlformats.org/drawingml/2006/chart">
            <c:chart xmlns:c="http://schemas.openxmlformats.org/drawingml/2006/chart" xmlns:r="http://schemas.openxmlformats.org/officeDocument/2006/relationships" r:id="rId4"/>
          </a:graphicData>
        </a:graphic>
      </p:graphicFrame>
      <p:sp>
        <p:nvSpPr>
          <p:cNvPr id="131" name="Rectangle: Rounded Corners 130">
            <a:extLst>
              <a:ext uri="{FF2B5EF4-FFF2-40B4-BE49-F238E27FC236}">
                <a16:creationId xmlns:a16="http://schemas.microsoft.com/office/drawing/2014/main" id="{574B5638-2D25-4E9D-93E8-8769FE8B3D47}"/>
              </a:ext>
            </a:extLst>
          </p:cNvPr>
          <p:cNvSpPr/>
          <p:nvPr/>
        </p:nvSpPr>
        <p:spPr>
          <a:xfrm>
            <a:off x="2256277" y="4112205"/>
            <a:ext cx="633951" cy="340900"/>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2018</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32" name="Rectangle: Rounded Corners 131">
            <a:extLst>
              <a:ext uri="{FF2B5EF4-FFF2-40B4-BE49-F238E27FC236}">
                <a16:creationId xmlns:a16="http://schemas.microsoft.com/office/drawing/2014/main" id="{457C61F7-0C96-498B-ABD0-CC2D1F2FC7E2}"/>
              </a:ext>
            </a:extLst>
          </p:cNvPr>
          <p:cNvSpPr/>
          <p:nvPr/>
        </p:nvSpPr>
        <p:spPr>
          <a:xfrm>
            <a:off x="4583019" y="2597342"/>
            <a:ext cx="643378" cy="340900"/>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2018</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34" name="TextBox 133">
            <a:extLst>
              <a:ext uri="{FF2B5EF4-FFF2-40B4-BE49-F238E27FC236}">
                <a16:creationId xmlns:a16="http://schemas.microsoft.com/office/drawing/2014/main" id="{62D22EB8-8F9F-4919-8D11-6E20D527C35A}"/>
              </a:ext>
            </a:extLst>
          </p:cNvPr>
          <p:cNvSpPr txBox="1"/>
          <p:nvPr/>
        </p:nvSpPr>
        <p:spPr>
          <a:xfrm>
            <a:off x="2189368" y="2445377"/>
            <a:ext cx="150290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Loyalists</a:t>
            </a:r>
            <a:endPar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39" name="TextBox 138">
            <a:extLst>
              <a:ext uri="{FF2B5EF4-FFF2-40B4-BE49-F238E27FC236}">
                <a16:creationId xmlns:a16="http://schemas.microsoft.com/office/drawing/2014/main" id="{21E6FC43-C072-4F56-B16A-BB7EA5FECA45}"/>
              </a:ext>
            </a:extLst>
          </p:cNvPr>
          <p:cNvSpPr txBox="1"/>
          <p:nvPr/>
        </p:nvSpPr>
        <p:spPr>
          <a:xfrm>
            <a:off x="8359625" y="2445377"/>
            <a:ext cx="1783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Shavers</a:t>
            </a:r>
            <a:endPar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143" name="Chart 142">
            <a:extLst>
              <a:ext uri="{FF2B5EF4-FFF2-40B4-BE49-F238E27FC236}">
                <a16:creationId xmlns:a16="http://schemas.microsoft.com/office/drawing/2014/main" id="{8F597469-0111-45C1-BC7F-3E51CFCE393C}"/>
              </a:ext>
            </a:extLst>
          </p:cNvPr>
          <p:cNvGraphicFramePr/>
          <p:nvPr>
            <p:extLst>
              <p:ext uri="{D42A27DB-BD31-4B8C-83A1-F6EECF244321}">
                <p14:modId xmlns:p14="http://schemas.microsoft.com/office/powerpoint/2010/main" val="4137770505"/>
              </p:ext>
            </p:extLst>
          </p:nvPr>
        </p:nvGraphicFramePr>
        <p:xfrm>
          <a:off x="4841062" y="5797918"/>
          <a:ext cx="2509873" cy="393346"/>
        </p:xfrm>
        <a:graphic>
          <a:graphicData uri="http://schemas.openxmlformats.org/drawingml/2006/chart">
            <c:chart xmlns:c="http://schemas.openxmlformats.org/drawingml/2006/chart" xmlns:r="http://schemas.openxmlformats.org/officeDocument/2006/relationships" r:id="rId5"/>
          </a:graphicData>
        </a:graphic>
      </p:graphicFrame>
      <p:sp>
        <p:nvSpPr>
          <p:cNvPr id="144" name="Rectangle: Rounded Corners 143">
            <a:extLst>
              <a:ext uri="{FF2B5EF4-FFF2-40B4-BE49-F238E27FC236}">
                <a16:creationId xmlns:a16="http://schemas.microsoft.com/office/drawing/2014/main" id="{38417917-009B-4EB0-8925-A50FD1EBD881}"/>
              </a:ext>
            </a:extLst>
          </p:cNvPr>
          <p:cNvSpPr/>
          <p:nvPr/>
        </p:nvSpPr>
        <p:spPr>
          <a:xfrm>
            <a:off x="8649276" y="3994418"/>
            <a:ext cx="652496" cy="340900"/>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2018</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45" name="Rectangle: Rounded Corners 144">
            <a:extLst>
              <a:ext uri="{FF2B5EF4-FFF2-40B4-BE49-F238E27FC236}">
                <a16:creationId xmlns:a16="http://schemas.microsoft.com/office/drawing/2014/main" id="{A1EBA08D-7D8A-492D-9422-54FB8EFAAA42}"/>
              </a:ext>
            </a:extLst>
          </p:cNvPr>
          <p:cNvSpPr/>
          <p:nvPr/>
        </p:nvSpPr>
        <p:spPr>
          <a:xfrm>
            <a:off x="11015318" y="2597342"/>
            <a:ext cx="652496" cy="340900"/>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2018</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1" name="Rectangle 30">
            <a:extLst>
              <a:ext uri="{FF2B5EF4-FFF2-40B4-BE49-F238E27FC236}">
                <a16:creationId xmlns:a16="http://schemas.microsoft.com/office/drawing/2014/main" id="{13DF9D4E-8933-49AB-8521-B189D018D80F}"/>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377395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7E89FA9A-153C-4872-ADEA-37B21C9EAF41}"/>
              </a:ext>
            </a:extLst>
          </p:cNvPr>
          <p:cNvSpPr/>
          <p:nvPr/>
        </p:nvSpPr>
        <p:spPr>
          <a:xfrm>
            <a:off x="-21518" y="1685013"/>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TextBox 121">
            <a:extLst>
              <a:ext uri="{FF2B5EF4-FFF2-40B4-BE49-F238E27FC236}">
                <a16:creationId xmlns:a16="http://schemas.microsoft.com/office/drawing/2014/main" id="{7AAC7D5D-EC0F-4248-B050-6F8DB6955AB6}"/>
              </a:ext>
            </a:extLst>
          </p:cNvPr>
          <p:cNvSpPr txBox="1"/>
          <p:nvPr/>
        </p:nvSpPr>
        <p:spPr>
          <a:xfrm>
            <a:off x="2038156" y="2447885"/>
            <a:ext cx="1783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Cutters</a:t>
            </a:r>
            <a:endPar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127" name="Chart 126">
            <a:extLst>
              <a:ext uri="{FF2B5EF4-FFF2-40B4-BE49-F238E27FC236}">
                <a16:creationId xmlns:a16="http://schemas.microsoft.com/office/drawing/2014/main" id="{C6E03FB9-08AE-498A-9E7B-4EF4D0C22A1B}"/>
              </a:ext>
            </a:extLst>
          </p:cNvPr>
          <p:cNvGraphicFramePr/>
          <p:nvPr>
            <p:extLst>
              <p:ext uri="{D42A27DB-BD31-4B8C-83A1-F6EECF244321}">
                <p14:modId xmlns:p14="http://schemas.microsoft.com/office/powerpoint/2010/main" val="2692143121"/>
              </p:ext>
            </p:extLst>
          </p:nvPr>
        </p:nvGraphicFramePr>
        <p:xfrm>
          <a:off x="6809193" y="2843040"/>
          <a:ext cx="5046848" cy="29744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1" name="Chart 120">
            <a:extLst>
              <a:ext uri="{FF2B5EF4-FFF2-40B4-BE49-F238E27FC236}">
                <a16:creationId xmlns:a16="http://schemas.microsoft.com/office/drawing/2014/main" id="{318B54B1-A8AF-4303-A122-16EDA419945A}"/>
              </a:ext>
            </a:extLst>
          </p:cNvPr>
          <p:cNvGraphicFramePr/>
          <p:nvPr>
            <p:extLst>
              <p:ext uri="{D42A27DB-BD31-4B8C-83A1-F6EECF244321}">
                <p14:modId xmlns:p14="http://schemas.microsoft.com/office/powerpoint/2010/main" val="951581420"/>
              </p:ext>
            </p:extLst>
          </p:nvPr>
        </p:nvGraphicFramePr>
        <p:xfrm>
          <a:off x="335959" y="2843040"/>
          <a:ext cx="5046848" cy="2974498"/>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B0B88D1C-9FA4-4554-A09B-4239AA7FE52C}"/>
              </a:ext>
            </a:extLst>
          </p:cNvPr>
          <p:cNvSpPr/>
          <p:nvPr/>
        </p:nvSpPr>
        <p:spPr>
          <a:xfrm>
            <a:off x="222107" y="239453"/>
            <a:ext cx="11881305"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anose="020B0604020202020204" pitchFamily="2" charset="0"/>
                <a:ea typeface="Open Sans" panose="020B0606030504020204" pitchFamily="34" charset="0"/>
                <a:cs typeface="Open Sans" panose="020B0606030504020204" pitchFamily="34" charset="0"/>
              </a:rPr>
              <a:t>An even </a:t>
            </a: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higher percentage of ‘cord cutters’ and ‘cord nevers’ are turning to free / ad-based streaming services, signaling a burgeoning incremental reach opportunity among these elusive audiences</a:t>
            </a:r>
          </a:p>
        </p:txBody>
      </p:sp>
      <p:sp>
        <p:nvSpPr>
          <p:cNvPr id="35" name="TextBox 34">
            <a:extLst>
              <a:ext uri="{FF2B5EF4-FFF2-40B4-BE49-F238E27FC236}">
                <a16:creationId xmlns:a16="http://schemas.microsoft.com/office/drawing/2014/main" id="{69BB6F02-1DF3-41D0-9489-1416E0444BE7}"/>
              </a:ext>
            </a:extLst>
          </p:cNvPr>
          <p:cNvSpPr txBox="1"/>
          <p:nvPr/>
        </p:nvSpPr>
        <p:spPr>
          <a:xfrm>
            <a:off x="504078" y="6232429"/>
            <a:ext cx="1173095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2018 and July 2021, P18+.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‘Cord Cutters’: no pay-TV; cancelled it, ‘Cord Nevers’: no pay-TV; never had it. </a:t>
            </a: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Base = ‘Streamed in the past 12 months’. Free Streaming services (e.g., Pluto TV, YouTube, Tubi, etc.). Subscription services may include ads or limited ad load tiers.</a:t>
            </a:r>
          </a:p>
        </p:txBody>
      </p:sp>
      <p:sp>
        <p:nvSpPr>
          <p:cNvPr id="128" name="TextBox 127">
            <a:extLst>
              <a:ext uri="{FF2B5EF4-FFF2-40B4-BE49-F238E27FC236}">
                <a16:creationId xmlns:a16="http://schemas.microsoft.com/office/drawing/2014/main" id="{F714773B-85D9-4B8D-A90C-0453D40F2B91}"/>
              </a:ext>
            </a:extLst>
          </p:cNvPr>
          <p:cNvSpPr txBox="1"/>
          <p:nvPr/>
        </p:nvSpPr>
        <p:spPr>
          <a:xfrm>
            <a:off x="8441062" y="2447885"/>
            <a:ext cx="1783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Cord Nevers</a:t>
            </a:r>
            <a:endPar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46" name="Rectangle: Rounded Corners 145">
            <a:extLst>
              <a:ext uri="{FF2B5EF4-FFF2-40B4-BE49-F238E27FC236}">
                <a16:creationId xmlns:a16="http://schemas.microsoft.com/office/drawing/2014/main" id="{2D11EBE6-6344-4A1E-B612-FD31B457D511}"/>
              </a:ext>
            </a:extLst>
          </p:cNvPr>
          <p:cNvSpPr/>
          <p:nvPr/>
        </p:nvSpPr>
        <p:spPr>
          <a:xfrm>
            <a:off x="2277215" y="3843061"/>
            <a:ext cx="652496" cy="340900"/>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+38%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2018</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47" name="Rectangle: Rounded Corners 146">
            <a:extLst>
              <a:ext uri="{FF2B5EF4-FFF2-40B4-BE49-F238E27FC236}">
                <a16:creationId xmlns:a16="http://schemas.microsoft.com/office/drawing/2014/main" id="{73B0B037-7CCE-4499-9B7F-8709DECB9DFD}"/>
              </a:ext>
            </a:extLst>
          </p:cNvPr>
          <p:cNvSpPr/>
          <p:nvPr/>
        </p:nvSpPr>
        <p:spPr>
          <a:xfrm>
            <a:off x="4730311" y="2604542"/>
            <a:ext cx="652496" cy="340900"/>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flat</a:t>
            </a:r>
            <a:endParaRPr kumimoji="0" lang="en-US" sz="1400" b="1"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2018</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48" name="Rectangle: Rounded Corners 147">
            <a:extLst>
              <a:ext uri="{FF2B5EF4-FFF2-40B4-BE49-F238E27FC236}">
                <a16:creationId xmlns:a16="http://schemas.microsoft.com/office/drawing/2014/main" id="{E61C8752-3A4B-466C-806B-3E990F0CA443}"/>
              </a:ext>
            </a:extLst>
          </p:cNvPr>
          <p:cNvSpPr/>
          <p:nvPr/>
        </p:nvSpPr>
        <p:spPr>
          <a:xfrm>
            <a:off x="8828512" y="3907250"/>
            <a:ext cx="652496" cy="340900"/>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2018</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49" name="Rectangle: Rounded Corners 148">
            <a:extLst>
              <a:ext uri="{FF2B5EF4-FFF2-40B4-BE49-F238E27FC236}">
                <a16:creationId xmlns:a16="http://schemas.microsoft.com/office/drawing/2014/main" id="{F191C177-00A6-4F62-8C42-0E1D6EC05F0A}"/>
              </a:ext>
            </a:extLst>
          </p:cNvPr>
          <p:cNvSpPr/>
          <p:nvPr/>
        </p:nvSpPr>
        <p:spPr>
          <a:xfrm>
            <a:off x="11056036" y="2743221"/>
            <a:ext cx="652496" cy="340900"/>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2018</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1" name="Rectangle 30">
            <a:extLst>
              <a:ext uri="{FF2B5EF4-FFF2-40B4-BE49-F238E27FC236}">
                <a16:creationId xmlns:a16="http://schemas.microsoft.com/office/drawing/2014/main" id="{13DF9D4E-8933-49AB-8521-B189D018D80F}"/>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4" name="TextBox 33">
            <a:extLst>
              <a:ext uri="{FF2B5EF4-FFF2-40B4-BE49-F238E27FC236}">
                <a16:creationId xmlns:a16="http://schemas.microsoft.com/office/drawing/2014/main" id="{82157854-B18B-4F00-A474-A2F6969EDF82}"/>
              </a:ext>
            </a:extLst>
          </p:cNvPr>
          <p:cNvSpPr txBox="1"/>
          <p:nvPr/>
        </p:nvSpPr>
        <p:spPr>
          <a:xfrm>
            <a:off x="1087822" y="1786440"/>
            <a:ext cx="1001635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with </a:t>
            </a: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access to free / ad-based vs. subscription</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streaming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July ‘18 vs. July ‘21</a:t>
            </a:r>
          </a:p>
        </p:txBody>
      </p:sp>
      <p:cxnSp>
        <p:nvCxnSpPr>
          <p:cNvPr id="36" name="Straight Connector 35">
            <a:extLst>
              <a:ext uri="{FF2B5EF4-FFF2-40B4-BE49-F238E27FC236}">
                <a16:creationId xmlns:a16="http://schemas.microsoft.com/office/drawing/2014/main" id="{1E7C607A-E79A-4849-91C3-AF371AE5C32B}"/>
              </a:ext>
            </a:extLst>
          </p:cNvPr>
          <p:cNvCxnSpPr>
            <a:cxnSpLocks/>
          </p:cNvCxnSpPr>
          <p:nvPr/>
        </p:nvCxnSpPr>
        <p:spPr>
          <a:xfrm>
            <a:off x="6096000" y="2487140"/>
            <a:ext cx="0" cy="3044553"/>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7" name="Chart 36">
            <a:extLst>
              <a:ext uri="{FF2B5EF4-FFF2-40B4-BE49-F238E27FC236}">
                <a16:creationId xmlns:a16="http://schemas.microsoft.com/office/drawing/2014/main" id="{5ACF045F-4F6D-4624-9EB9-365EEE893BFB}"/>
              </a:ext>
            </a:extLst>
          </p:cNvPr>
          <p:cNvGraphicFramePr/>
          <p:nvPr>
            <p:extLst>
              <p:ext uri="{D42A27DB-BD31-4B8C-83A1-F6EECF244321}">
                <p14:modId xmlns:p14="http://schemas.microsoft.com/office/powerpoint/2010/main" val="3836621761"/>
              </p:ext>
            </p:extLst>
          </p:nvPr>
        </p:nvGraphicFramePr>
        <p:xfrm>
          <a:off x="4841062" y="5797918"/>
          <a:ext cx="2509873" cy="3933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79710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2" ma:contentTypeDescription="Create a new document." ma:contentTypeScope="" ma:versionID="cacc7f4b9ec85f2467a5f7a2fdc209a8">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eb55a7ab2ddd844569615820c438986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95BB6F-8C0C-42A8-9F4B-8DD3E52176CB}">
  <ds:schemaRefs>
    <ds:schemaRef ds:uri="http://schemas.microsoft.com/sharepoint/v3/contenttype/forms"/>
  </ds:schemaRefs>
</ds:datastoreItem>
</file>

<file path=customXml/itemProps2.xml><?xml version="1.0" encoding="utf-8"?>
<ds:datastoreItem xmlns:ds="http://schemas.openxmlformats.org/officeDocument/2006/customXml" ds:itemID="{E1E0B69E-8F99-44B8-9D1B-5B380D365B36}">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6ABCE4E-BA3D-4B0D-AF71-A4EA0188486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77</TotalTime>
  <Words>4022</Words>
  <Application>Microsoft Office PowerPoint</Application>
  <PresentationFormat>Widescreen</PresentationFormat>
  <Paragraphs>386</Paragraphs>
  <Slides>24</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Calibri Light</vt:lpstr>
      <vt:lpstr>Helvetica</vt:lpstr>
      <vt:lpstr>Helvetica Light</vt:lpstr>
      <vt:lpstr>Open Sans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Leah Montner Dixon</cp:lastModifiedBy>
  <cp:revision>13</cp:revision>
  <dcterms:created xsi:type="dcterms:W3CDTF">2021-09-30T16:01:39Z</dcterms:created>
  <dcterms:modified xsi:type="dcterms:W3CDTF">2021-10-26T14:11:35Z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