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144327818" r:id="rId6"/>
    <p:sldId id="2146846279" r:id="rId7"/>
    <p:sldId id="2144328358" r:id="rId8"/>
    <p:sldId id="2144328237" r:id="rId9"/>
    <p:sldId id="2144328238" r:id="rId10"/>
    <p:sldId id="2144328302" r:id="rId11"/>
    <p:sldId id="2144328300" r:id="rId12"/>
    <p:sldId id="2144328295" r:id="rId13"/>
    <p:sldId id="2144327844" r:id="rId14"/>
    <p:sldId id="2144328301" r:id="rId15"/>
    <p:sldId id="2147469656" r:id="rId16"/>
    <p:sldId id="2147469660" r:id="rId17"/>
    <p:sldId id="2146846283" r:id="rId18"/>
    <p:sldId id="2144328304" r:id="rId19"/>
    <p:sldId id="2146846276" r:id="rId20"/>
    <p:sldId id="2144328303" r:id="rId21"/>
    <p:sldId id="2147469657" r:id="rId22"/>
    <p:sldId id="2147469661" r:id="rId23"/>
    <p:sldId id="2147469664" r:id="rId24"/>
    <p:sldId id="2146846277" r:id="rId25"/>
    <p:sldId id="2147469658" r:id="rId26"/>
    <p:sldId id="2147469659" r:id="rId27"/>
    <p:sldId id="2147469638" r:id="rId28"/>
    <p:sldId id="2146846282" r:id="rId29"/>
    <p:sldId id="2146846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FFE600"/>
    <a:srgbClr val="4EBEA4"/>
    <a:srgbClr val="00BFF2"/>
    <a:srgbClr val="FF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496A5-2B01-40A0-B3EF-EFBFE677926A}" v="1" dt="2026-03-02T21:56:3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3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EF1E4621-F451-4531-BA28-BA71B2D7FBFA}"/>
    <pc:docChg chg="undo custSel addSld delSld modSld">
      <pc:chgData name="Karolina Guillen" userId="c1c08796-a0be-47c6-af52-5d31fd96ec50" providerId="ADAL" clId="{EF1E4621-F451-4531-BA28-BA71B2D7FBFA}" dt="2026-03-02T21:57:34.989" v="3144" actId="20577"/>
      <pc:docMkLst>
        <pc:docMk/>
      </pc:docMkLst>
      <pc:sldChg chg="modSp mod">
        <pc:chgData name="Karolina Guillen" userId="c1c08796-a0be-47c6-af52-5d31fd96ec50" providerId="ADAL" clId="{EF1E4621-F451-4531-BA28-BA71B2D7FBFA}" dt="2026-03-02T21:57:34.989" v="3144" actId="20577"/>
        <pc:sldMkLst>
          <pc:docMk/>
          <pc:sldMk cId="1758558430" sldId="2146846279"/>
        </pc:sldMkLst>
        <pc:spChg chg="mod">
          <ac:chgData name="Karolina Guillen" userId="c1c08796-a0be-47c6-af52-5d31fd96ec50" providerId="ADAL" clId="{EF1E4621-F451-4531-BA28-BA71B2D7FBFA}" dt="2026-03-02T21:57:34.989" v="3144" actId="20577"/>
          <ac:spMkLst>
            <pc:docMk/>
            <pc:sldMk cId="1758558430" sldId="2146846279"/>
            <ac:spMk id="10" creationId="{0CE850BD-F43E-4AC5-90A1-34532CB24D49}"/>
          </ac:spMkLst>
        </pc:spChg>
      </pc:sldChg>
      <pc:sldChg chg="add">
        <pc:chgData name="Karolina Guillen" userId="c1c08796-a0be-47c6-af52-5d31fd96ec50" providerId="ADAL" clId="{EF1E4621-F451-4531-BA28-BA71B2D7FBFA}" dt="2026-03-02T21:56:38.305" v="3142"/>
        <pc:sldMkLst>
          <pc:docMk/>
          <pc:sldMk cId="3764117078" sldId="21474696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olumes\GoogleDrive\My%20Drive\Case%20Studies\Outcomes\Otezla\Otezla_Final%20Workbook_for%20Case%20Study_6.29_T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GoogleDrive\My%20Drive\Case%20Studies\Outcomes\Ilumya\Ilumya_%20Performance%20Backup%20Data_7.2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GoogleDrive\My%20Drive\Case%20Studies\Outcomes\Ilumya\Ilumya_%20Performance%20Backup%20Data_7.2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'final summary charts'!$G$91</c:f>
              <c:strCache>
                <c:ptCount val="1"/>
                <c:pt idx="0">
                  <c:v>Verified Patients</c:v>
                </c:pt>
              </c:strCache>
            </c:strRef>
          </c:tx>
          <c:spPr>
            <a:solidFill>
              <a:schemeClr val="accent5"/>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2-01C4-4ECB-A15A-7E9F8C2238D4}"/>
              </c:ext>
            </c:extLst>
          </c:dPt>
          <c:dPt>
            <c:idx val="1"/>
            <c:invertIfNegative val="0"/>
            <c:bubble3D val="0"/>
            <c:spPr>
              <a:solidFill>
                <a:srgbClr val="1F1A62"/>
              </a:solidFill>
              <a:ln>
                <a:noFill/>
              </a:ln>
              <a:effectLst/>
            </c:spPr>
            <c:extLst>
              <c:ext xmlns:c16="http://schemas.microsoft.com/office/drawing/2014/chart" uri="{C3380CC4-5D6E-409C-BE32-E72D297353CC}">
                <c16:uniqueId val="{00000003-01C4-4ECB-A15A-7E9F8C2238D4}"/>
              </c:ext>
            </c:extLst>
          </c:dPt>
          <c:dPt>
            <c:idx val="3"/>
            <c:invertIfNegative val="0"/>
            <c:bubble3D val="0"/>
            <c:spPr>
              <a:solidFill>
                <a:srgbClr val="00BFF2"/>
              </a:solidFill>
              <a:ln>
                <a:noFill/>
              </a:ln>
              <a:effectLst/>
            </c:spPr>
            <c:extLst>
              <c:ext xmlns:c16="http://schemas.microsoft.com/office/drawing/2014/chart" uri="{C3380CC4-5D6E-409C-BE32-E72D297353CC}">
                <c16:uniqueId val="{00000004-01C4-4ECB-A15A-7E9F8C2238D4}"/>
              </c:ext>
            </c:extLst>
          </c:dPt>
          <c:dPt>
            <c:idx val="4"/>
            <c:invertIfNegative val="0"/>
            <c:bubble3D val="0"/>
            <c:spPr>
              <a:solidFill>
                <a:srgbClr val="00BFF2"/>
              </a:solidFill>
              <a:ln>
                <a:noFill/>
              </a:ln>
              <a:effectLst/>
            </c:spPr>
            <c:extLst>
              <c:ext xmlns:c16="http://schemas.microsoft.com/office/drawing/2014/chart" uri="{C3380CC4-5D6E-409C-BE32-E72D297353CC}">
                <c16:uniqueId val="{00000005-01C4-4ECB-A15A-7E9F8C2238D4}"/>
              </c:ext>
            </c:extLst>
          </c:dPt>
          <c:cat>
            <c:strRef>
              <c:f>'final summary charts'!$F$92:$F$103</c:f>
              <c:strCache>
                <c:ptCount val="5"/>
                <c:pt idx="0">
                  <c:v>before </c:v>
                </c:pt>
                <c:pt idx="1">
                  <c:v>after </c:v>
                </c:pt>
                <c:pt idx="3">
                  <c:v>before</c:v>
                </c:pt>
                <c:pt idx="4">
                  <c:v>after</c:v>
                </c:pt>
              </c:strCache>
            </c:strRef>
          </c:cat>
          <c:val>
            <c:numRef>
              <c:f>'final summary charts'!$G$92:$G$103</c:f>
              <c:numCache>
                <c:formatCode>_(* #,##0_);_(* \(#,##0\);_(* "-"??_);_(@_)</c:formatCode>
                <c:ptCount val="5"/>
                <c:pt idx="0">
                  <c:v>14392</c:v>
                </c:pt>
                <c:pt idx="1">
                  <c:v>58316</c:v>
                </c:pt>
                <c:pt idx="3">
                  <c:v>6788</c:v>
                </c:pt>
                <c:pt idx="4">
                  <c:v>20944</c:v>
                </c:pt>
              </c:numCache>
            </c:numRef>
          </c:val>
          <c:extLst>
            <c:ext xmlns:c16="http://schemas.microsoft.com/office/drawing/2014/chart" uri="{C3380CC4-5D6E-409C-BE32-E72D297353CC}">
              <c16:uniqueId val="{00000000-01C4-4ECB-A15A-7E9F8C2238D4}"/>
            </c:ext>
          </c:extLst>
        </c:ser>
        <c:dLbls>
          <c:showLegendKey val="0"/>
          <c:showVal val="0"/>
          <c:showCatName val="0"/>
          <c:showSerName val="0"/>
          <c:showPercent val="0"/>
          <c:showBubbleSize val="0"/>
        </c:dLbls>
        <c:gapWidth val="51"/>
        <c:overlap val="-33"/>
        <c:axId val="721215952"/>
        <c:axId val="965328656"/>
      </c:barChart>
      <c:lineChart>
        <c:grouping val="standard"/>
        <c:varyColors val="0"/>
        <c:ser>
          <c:idx val="1"/>
          <c:order val="1"/>
          <c:tx>
            <c:strRef>
              <c:f>'final summary charts'!$H$91</c:f>
              <c:strCache>
                <c:ptCount val="1"/>
                <c:pt idx="0">
                  <c:v>CPVP</c:v>
                </c:pt>
              </c:strCache>
            </c:strRef>
          </c:tx>
          <c:spPr>
            <a:ln w="19050" cap="rnd">
              <a:solidFill>
                <a:srgbClr val="ED3C8D"/>
              </a:solidFill>
              <a:prstDash val="sysDot"/>
              <a:round/>
            </a:ln>
            <a:effectLst/>
          </c:spPr>
          <c:marker>
            <c:symbol val="square"/>
            <c:size val="8"/>
            <c:spPr>
              <a:solidFill>
                <a:srgbClr val="ED3C8D"/>
              </a:solidFill>
              <a:ln w="9525">
                <a:solidFill>
                  <a:srgbClr val="ED3C8D"/>
                </a:solidFill>
              </a:ln>
              <a:effectLst/>
            </c:spPr>
          </c:marker>
          <c:cat>
            <c:strRef>
              <c:f>'final summary charts'!$F$92:$F$103</c:f>
              <c:strCache>
                <c:ptCount val="5"/>
                <c:pt idx="0">
                  <c:v>before </c:v>
                </c:pt>
                <c:pt idx="1">
                  <c:v>after </c:v>
                </c:pt>
                <c:pt idx="3">
                  <c:v>before</c:v>
                </c:pt>
                <c:pt idx="4">
                  <c:v>after</c:v>
                </c:pt>
              </c:strCache>
            </c:strRef>
          </c:cat>
          <c:val>
            <c:numRef>
              <c:f>'final summary charts'!$H$92:$H$103</c:f>
              <c:numCache>
                <c:formatCode>"$"#,##0.00</c:formatCode>
                <c:ptCount val="5"/>
                <c:pt idx="0">
                  <c:v>36.393621456364649</c:v>
                </c:pt>
                <c:pt idx="1">
                  <c:v>23.49794915632074</c:v>
                </c:pt>
                <c:pt idx="3">
                  <c:v>69.430558632881556</c:v>
                </c:pt>
                <c:pt idx="4">
                  <c:v>43.498685590145151</c:v>
                </c:pt>
              </c:numCache>
            </c:numRef>
          </c:val>
          <c:smooth val="0"/>
          <c:extLst>
            <c:ext xmlns:c16="http://schemas.microsoft.com/office/drawing/2014/chart" uri="{C3380CC4-5D6E-409C-BE32-E72D297353CC}">
              <c16:uniqueId val="{00000001-01C4-4ECB-A15A-7E9F8C2238D4}"/>
            </c:ext>
          </c:extLst>
        </c:ser>
        <c:dLbls>
          <c:showLegendKey val="0"/>
          <c:showVal val="0"/>
          <c:showCatName val="0"/>
          <c:showSerName val="0"/>
          <c:showPercent val="0"/>
          <c:showBubbleSize val="0"/>
        </c:dLbls>
        <c:marker val="1"/>
        <c:smooth val="0"/>
        <c:axId val="1113244128"/>
        <c:axId val="1113229152"/>
      </c:lineChart>
      <c:catAx>
        <c:axId val="721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65328656"/>
        <c:crosses val="autoZero"/>
        <c:auto val="1"/>
        <c:lblAlgn val="ctr"/>
        <c:lblOffset val="100"/>
        <c:noMultiLvlLbl val="0"/>
      </c:catAx>
      <c:valAx>
        <c:axId val="965328656"/>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721215952"/>
        <c:crosses val="autoZero"/>
        <c:crossBetween val="between"/>
      </c:valAx>
      <c:valAx>
        <c:axId val="1113229152"/>
        <c:scaling>
          <c:orientation val="minMax"/>
          <c:max val="80"/>
        </c:scaling>
        <c:delete val="0"/>
        <c:axPos val="r"/>
        <c:numFmt formatCode="&quot;$&quot;#,##0.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113244128"/>
        <c:crosses val="max"/>
        <c:crossBetween val="between"/>
      </c:valAx>
      <c:catAx>
        <c:axId val="1113244128"/>
        <c:scaling>
          <c:orientation val="minMax"/>
        </c:scaling>
        <c:delete val="1"/>
        <c:axPos val="b"/>
        <c:numFmt formatCode="General" sourceLinked="1"/>
        <c:majorTickMark val="out"/>
        <c:minorTickMark val="none"/>
        <c:tickLblPos val="nextTo"/>
        <c:crossAx val="1113229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Ilumya!$AG$36</c:f>
              <c:strCache>
                <c:ptCount val="1"/>
                <c:pt idx="0">
                  <c:v>Avg. Weekly Verified Patients</c:v>
                </c:pt>
              </c:strCache>
            </c:strRef>
          </c:tx>
          <c:spPr>
            <a:solidFill>
              <a:schemeClr val="accent5"/>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2-C9C3-4259-A83B-91450DF33360}"/>
              </c:ext>
            </c:extLst>
          </c:dPt>
          <c:dPt>
            <c:idx val="1"/>
            <c:invertIfNegative val="0"/>
            <c:bubble3D val="0"/>
            <c:spPr>
              <a:solidFill>
                <a:srgbClr val="00BFF2"/>
              </a:solidFill>
              <a:ln>
                <a:noFill/>
              </a:ln>
              <a:effectLst/>
            </c:spPr>
            <c:extLst>
              <c:ext xmlns:c16="http://schemas.microsoft.com/office/drawing/2014/chart" uri="{C3380CC4-5D6E-409C-BE32-E72D297353CC}">
                <c16:uniqueId val="{00000003-C9C3-4259-A83B-91450DF33360}"/>
              </c:ext>
            </c:extLst>
          </c:dPt>
          <c:cat>
            <c:strRef>
              <c:f>Ilumya!$AF$37:$AF$38</c:f>
              <c:strCache>
                <c:ptCount val="2"/>
                <c:pt idx="0">
                  <c:v>Learning Phase</c:v>
                </c:pt>
                <c:pt idx="1">
                  <c:v>Optimization Phase</c:v>
                </c:pt>
              </c:strCache>
            </c:strRef>
          </c:cat>
          <c:val>
            <c:numRef>
              <c:f>Ilumya!$AG$37:$AG$38</c:f>
              <c:numCache>
                <c:formatCode>_(* #,##0_);_(* \(#,##0\);_(* "-"??_);_(@_)</c:formatCode>
                <c:ptCount val="2"/>
                <c:pt idx="0">
                  <c:v>80.5</c:v>
                </c:pt>
                <c:pt idx="1">
                  <c:v>458.58333333333331</c:v>
                </c:pt>
              </c:numCache>
            </c:numRef>
          </c:val>
          <c:extLst>
            <c:ext xmlns:c16="http://schemas.microsoft.com/office/drawing/2014/chart" uri="{C3380CC4-5D6E-409C-BE32-E72D297353CC}">
              <c16:uniqueId val="{00000000-C9C3-4259-A83B-91450DF33360}"/>
            </c:ext>
          </c:extLst>
        </c:ser>
        <c:dLbls>
          <c:showLegendKey val="0"/>
          <c:showVal val="0"/>
          <c:showCatName val="0"/>
          <c:showSerName val="0"/>
          <c:showPercent val="0"/>
          <c:showBubbleSize val="0"/>
        </c:dLbls>
        <c:gapWidth val="173"/>
        <c:overlap val="-11"/>
        <c:axId val="463851199"/>
        <c:axId val="463854943"/>
      </c:barChart>
      <c:lineChart>
        <c:grouping val="standard"/>
        <c:varyColors val="0"/>
        <c:ser>
          <c:idx val="1"/>
          <c:order val="1"/>
          <c:tx>
            <c:strRef>
              <c:f>Ilumya!$AH$36</c:f>
              <c:strCache>
                <c:ptCount val="1"/>
                <c:pt idx="0">
                  <c:v>CPVP (Total Time Period)</c:v>
                </c:pt>
              </c:strCache>
            </c:strRef>
          </c:tx>
          <c:spPr>
            <a:ln w="28575" cap="rnd">
              <a:solidFill>
                <a:srgbClr val="ED3C8D"/>
              </a:solidFill>
              <a:prstDash val="sysDot"/>
              <a:round/>
            </a:ln>
            <a:effectLst/>
          </c:spPr>
          <c:marker>
            <c:symbol val="square"/>
            <c:size val="11"/>
            <c:spPr>
              <a:solidFill>
                <a:srgbClr val="ED3C8D"/>
              </a:solidFill>
              <a:ln w="9525">
                <a:solidFill>
                  <a:srgbClr val="ED3C8D"/>
                </a:solidFill>
              </a:ln>
              <a:effectLst/>
            </c:spPr>
          </c:marker>
          <c:cat>
            <c:strRef>
              <c:f>Ilumya!$AF$37:$AF$38</c:f>
              <c:strCache>
                <c:ptCount val="2"/>
                <c:pt idx="0">
                  <c:v>Learning Phase</c:v>
                </c:pt>
                <c:pt idx="1">
                  <c:v>Optimization Phase</c:v>
                </c:pt>
              </c:strCache>
            </c:strRef>
          </c:cat>
          <c:val>
            <c:numRef>
              <c:f>Ilumya!$AH$37:$AH$38</c:f>
              <c:numCache>
                <c:formatCode>"$"#,##0.00</c:formatCode>
                <c:ptCount val="2"/>
                <c:pt idx="0">
                  <c:v>183.46080764036</c:v>
                </c:pt>
                <c:pt idx="1">
                  <c:v>30.384214024662473</c:v>
                </c:pt>
              </c:numCache>
            </c:numRef>
          </c:val>
          <c:smooth val="0"/>
          <c:extLst>
            <c:ext xmlns:c16="http://schemas.microsoft.com/office/drawing/2014/chart" uri="{C3380CC4-5D6E-409C-BE32-E72D297353CC}">
              <c16:uniqueId val="{00000001-C9C3-4259-A83B-91450DF33360}"/>
            </c:ext>
          </c:extLst>
        </c:ser>
        <c:dLbls>
          <c:showLegendKey val="0"/>
          <c:showVal val="0"/>
          <c:showCatName val="0"/>
          <c:showSerName val="0"/>
          <c:showPercent val="0"/>
          <c:showBubbleSize val="0"/>
        </c:dLbls>
        <c:marker val="1"/>
        <c:smooth val="0"/>
        <c:axId val="955370207"/>
        <c:axId val="955369375"/>
      </c:lineChart>
      <c:catAx>
        <c:axId val="463851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463854943"/>
        <c:crosses val="autoZero"/>
        <c:auto val="1"/>
        <c:lblAlgn val="ctr"/>
        <c:lblOffset val="100"/>
        <c:noMultiLvlLbl val="0"/>
      </c:catAx>
      <c:valAx>
        <c:axId val="463854943"/>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851199"/>
        <c:crosses val="autoZero"/>
        <c:crossBetween val="between"/>
      </c:valAx>
      <c:valAx>
        <c:axId val="955369375"/>
        <c:scaling>
          <c:orientation val="minMax"/>
        </c:scaling>
        <c:delete val="0"/>
        <c:axPos val="r"/>
        <c:numFmt formatCode="&quot;$&quot;#,##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5370207"/>
        <c:crosses val="max"/>
        <c:crossBetween val="between"/>
      </c:valAx>
      <c:catAx>
        <c:axId val="955370207"/>
        <c:scaling>
          <c:orientation val="minMax"/>
        </c:scaling>
        <c:delete val="1"/>
        <c:axPos val="b"/>
        <c:numFmt formatCode="General" sourceLinked="1"/>
        <c:majorTickMark val="out"/>
        <c:minorTickMark val="none"/>
        <c:tickLblPos val="nextTo"/>
        <c:crossAx val="9553693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'Hulu chart'!$U$8</c:f>
              <c:strCache>
                <c:ptCount val="1"/>
                <c:pt idx="0">
                  <c:v>CPVP (Total Time Period)</c:v>
                </c:pt>
              </c:strCache>
            </c:strRef>
          </c:tx>
          <c:spPr>
            <a:solidFill>
              <a:srgbClr val="4EBEA4"/>
            </a:solidFill>
            <a:ln>
              <a:noFill/>
            </a:ln>
            <a:effectLst/>
          </c:spPr>
          <c:invertIfNegative val="0"/>
          <c:cat>
            <c:strRef>
              <c:f>'Hulu chart'!$T$9:$T$10</c:f>
              <c:strCache>
                <c:ptCount val="2"/>
                <c:pt idx="0">
                  <c:v>Learning Phase</c:v>
                </c:pt>
                <c:pt idx="1">
                  <c:v>Optimization Phase</c:v>
                </c:pt>
              </c:strCache>
            </c:strRef>
          </c:cat>
          <c:val>
            <c:numRef>
              <c:f>'Hulu chart'!$U$9:$U$10</c:f>
              <c:numCache>
                <c:formatCode>_("$"* #,##0.00_);_("$"* \(#,##0.00\);_("$"* "-"??_);_(@_)</c:formatCode>
                <c:ptCount val="2"/>
                <c:pt idx="0">
                  <c:v>141.97</c:v>
                </c:pt>
                <c:pt idx="1">
                  <c:v>47.62</c:v>
                </c:pt>
              </c:numCache>
            </c:numRef>
          </c:val>
          <c:extLst>
            <c:ext xmlns:c16="http://schemas.microsoft.com/office/drawing/2014/chart" uri="{C3380CC4-5D6E-409C-BE32-E72D297353CC}">
              <c16:uniqueId val="{00000000-E2A0-42E3-B4A9-30C94205FEC6}"/>
            </c:ext>
          </c:extLst>
        </c:ser>
        <c:dLbls>
          <c:showLegendKey val="0"/>
          <c:showVal val="0"/>
          <c:showCatName val="0"/>
          <c:showSerName val="0"/>
          <c:showPercent val="0"/>
          <c:showBubbleSize val="0"/>
        </c:dLbls>
        <c:gapWidth val="173"/>
        <c:overlap val="-11"/>
        <c:axId val="463851199"/>
        <c:axId val="463854943"/>
      </c:barChart>
      <c:catAx>
        <c:axId val="463851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463854943"/>
        <c:crosses val="autoZero"/>
        <c:auto val="1"/>
        <c:lblAlgn val="ctr"/>
        <c:lblOffset val="100"/>
        <c:noMultiLvlLbl val="0"/>
      </c:catAx>
      <c:valAx>
        <c:axId val="463854943"/>
        <c:scaling>
          <c:orientation val="minMax"/>
        </c:scaling>
        <c:delete val="0"/>
        <c:axPos val="l"/>
        <c:numFmt formatCode="_(&quot;$&quot;* #,##0.00_);_(&quot;$&quot;* \(#,##0.00\);_(&quot;$&quot;*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851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Lift in Awareness</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4-6A03-4F6D-BB30-6DE9DACDFBCD}"/>
              </c:ext>
            </c:extLst>
          </c:dPt>
          <c:dPt>
            <c:idx val="1"/>
            <c:invertIfNegative val="0"/>
            <c:bubble3D val="0"/>
            <c:spPr>
              <a:solidFill>
                <a:srgbClr val="00BFF2"/>
              </a:solidFill>
              <a:ln>
                <a:noFill/>
              </a:ln>
              <a:effectLst/>
            </c:spPr>
            <c:extLst>
              <c:ext xmlns:c16="http://schemas.microsoft.com/office/drawing/2014/chart" uri="{C3380CC4-5D6E-409C-BE32-E72D297353CC}">
                <c16:uniqueId val="{00000005-6A03-4F6D-BB30-6DE9DACDFBCD}"/>
              </c:ext>
            </c:extLst>
          </c:dPt>
          <c:dPt>
            <c:idx val="2"/>
            <c:invertIfNegative val="0"/>
            <c:bubble3D val="0"/>
            <c:spPr>
              <a:solidFill>
                <a:srgbClr val="ED3C8D"/>
              </a:solidFill>
              <a:ln>
                <a:noFill/>
              </a:ln>
              <a:effectLst/>
            </c:spPr>
            <c:extLst>
              <c:ext xmlns:c16="http://schemas.microsoft.com/office/drawing/2014/chart" uri="{C3380CC4-5D6E-409C-BE32-E72D297353CC}">
                <c16:uniqueId val="{00000006-6A03-4F6D-BB30-6DE9DACDFBCD}"/>
              </c:ext>
            </c:extLst>
          </c:dPt>
          <c:dPt>
            <c:idx val="3"/>
            <c:invertIfNegative val="0"/>
            <c:bubble3D val="0"/>
            <c:spPr>
              <a:solidFill>
                <a:srgbClr val="66C5AD"/>
              </a:solidFill>
              <a:ln>
                <a:noFill/>
              </a:ln>
              <a:effectLst/>
            </c:spPr>
            <c:extLst>
              <c:ext xmlns:c16="http://schemas.microsoft.com/office/drawing/2014/chart" uri="{C3380CC4-5D6E-409C-BE32-E72D297353CC}">
                <c16:uniqueId val="{00000007-6A03-4F6D-BB30-6DE9DACDFB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Lift in Awareness
on Digital</c:v>
                </c:pt>
                <c:pt idx="1">
                  <c:v>Lift in Awareness 
on Linear TV</c:v>
                </c:pt>
                <c:pt idx="2">
                  <c:v>Lift in Awareness 
Cross-Channel 
(Digital &amp; Linear)</c:v>
                </c:pt>
                <c:pt idx="3">
                  <c:v>Lift in Awareness among Affluent Audience (HHI $100K+)</c:v>
                </c:pt>
              </c:strCache>
            </c:strRef>
          </c:cat>
          <c:val>
            <c:numRef>
              <c:f>Sheet1!$B$2:$B$5</c:f>
              <c:numCache>
                <c:formatCode>0.0%</c:formatCode>
                <c:ptCount val="4"/>
                <c:pt idx="0">
                  <c:v>1.9E-2</c:v>
                </c:pt>
                <c:pt idx="1">
                  <c:v>9.5000000000000001E-2</c:v>
                </c:pt>
                <c:pt idx="2">
                  <c:v>0.13400000000000001</c:v>
                </c:pt>
                <c:pt idx="3">
                  <c:v>0.19900000000000001</c:v>
                </c:pt>
              </c:numCache>
            </c:numRef>
          </c:val>
          <c:extLst>
            <c:ext xmlns:c16="http://schemas.microsoft.com/office/drawing/2014/chart" uri="{C3380CC4-5D6E-409C-BE32-E72D297353CC}">
              <c16:uniqueId val="{00000000-6A03-4F6D-BB30-6DE9DACDFBCD}"/>
            </c:ext>
          </c:extLst>
        </c:ser>
        <c:dLbls>
          <c:showLegendKey val="0"/>
          <c:showVal val="0"/>
          <c:showCatName val="0"/>
          <c:showSerName val="0"/>
          <c:showPercent val="0"/>
          <c:showBubbleSize val="0"/>
        </c:dLbls>
        <c:gapWidth val="219"/>
        <c:overlap val="-27"/>
        <c:axId val="1433216863"/>
        <c:axId val="1433218527"/>
      </c:barChart>
      <c:catAx>
        <c:axId val="14332168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crossAx val="1433218527"/>
        <c:crosses val="autoZero"/>
        <c:auto val="1"/>
        <c:lblAlgn val="ctr"/>
        <c:lblOffset val="100"/>
        <c:noMultiLvlLbl val="0"/>
      </c:catAx>
      <c:valAx>
        <c:axId val="1433218527"/>
        <c:scaling>
          <c:orientation val="minMax"/>
        </c:scaling>
        <c:delete val="1"/>
        <c:axPos val="l"/>
        <c:numFmt formatCode="0.0%" sourceLinked="1"/>
        <c:majorTickMark val="none"/>
        <c:minorTickMark val="none"/>
        <c:tickLblPos val="nextTo"/>
        <c:crossAx val="1433216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359029204627653E-2"/>
          <c:w val="1"/>
          <c:h val="0.88728194159074469"/>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dLbl>
              <c:idx val="0"/>
              <c:layout>
                <c:manualLayout>
                  <c:x val="-2.5087573378376155E-17"/>
                  <c:y val="0.109909385815678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0-4E5E-9996-7DDEC73CCB0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1.9E-2</c:v>
                </c:pt>
              </c:numCache>
            </c:numRef>
          </c:val>
          <c:extLst>
            <c:ext xmlns:c16="http://schemas.microsoft.com/office/drawing/2014/chart" uri="{C3380CC4-5D6E-409C-BE32-E72D297353CC}">
              <c16:uniqueId val="{00000001-9DA0-4E5E-9996-7DDEC73CCB0E}"/>
            </c:ext>
          </c:extLst>
        </c:ser>
        <c:ser>
          <c:idx val="1"/>
          <c:order val="1"/>
          <c:tx>
            <c:strRef>
              <c:f>Sheet1!$C$1</c:f>
              <c:strCache>
                <c:ptCount val="1"/>
                <c:pt idx="0">
                  <c:v>Series 2</c:v>
                </c:pt>
              </c:strCache>
            </c:strRef>
          </c:tx>
          <c:spPr>
            <a:solidFill>
              <a:srgbClr val="4EBEA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9.5000000000000001E-2</c:v>
                </c:pt>
              </c:numCache>
            </c:numRef>
          </c:val>
          <c:extLst>
            <c:ext xmlns:c16="http://schemas.microsoft.com/office/drawing/2014/chart" uri="{C3380CC4-5D6E-409C-BE32-E72D297353CC}">
              <c16:uniqueId val="{00000002-9DA0-4E5E-9996-7DDEC73CCB0E}"/>
            </c:ext>
          </c:extLst>
        </c:ser>
        <c:ser>
          <c:idx val="2"/>
          <c:order val="2"/>
          <c:tx>
            <c:strRef>
              <c:f>Sheet1!$D$1</c:f>
              <c:strCache>
                <c:ptCount val="1"/>
                <c:pt idx="0">
                  <c:v>Series 3</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0.13400000000000001</c:v>
                </c:pt>
              </c:numCache>
            </c:numRef>
          </c:val>
          <c:extLst>
            <c:ext xmlns:c16="http://schemas.microsoft.com/office/drawing/2014/chart" uri="{C3380CC4-5D6E-409C-BE32-E72D297353CC}">
              <c16:uniqueId val="{00000003-9DA0-4E5E-9996-7DDEC73CCB0E}"/>
            </c:ext>
          </c:extLst>
        </c:ser>
        <c:ser>
          <c:idx val="3"/>
          <c:order val="3"/>
          <c:tx>
            <c:strRef>
              <c:f>Sheet1!$E$1</c:f>
              <c:strCache>
                <c:ptCount val="1"/>
                <c:pt idx="0">
                  <c:v>Series 4</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0.19900000000000001</c:v>
                </c:pt>
              </c:numCache>
            </c:numRef>
          </c:val>
          <c:extLst>
            <c:ext xmlns:c16="http://schemas.microsoft.com/office/drawing/2014/chart" uri="{C3380CC4-5D6E-409C-BE32-E72D297353CC}">
              <c16:uniqueId val="{00000004-9DA0-4E5E-9996-7DDEC73CCB0E}"/>
            </c:ext>
          </c:extLst>
        </c:ser>
        <c:dLbls>
          <c:showLegendKey val="0"/>
          <c:showVal val="0"/>
          <c:showCatName val="0"/>
          <c:showSerName val="0"/>
          <c:showPercent val="0"/>
          <c:showBubbleSize val="0"/>
        </c:dLbls>
        <c:gapWidth val="40"/>
        <c:overlap val="-27"/>
        <c:axId val="760939423"/>
        <c:axId val="1408479967"/>
      </c:barChart>
      <c:catAx>
        <c:axId val="760939423"/>
        <c:scaling>
          <c:orientation val="minMax"/>
        </c:scaling>
        <c:delete val="1"/>
        <c:axPos val="b"/>
        <c:numFmt formatCode="General" sourceLinked="1"/>
        <c:majorTickMark val="none"/>
        <c:minorTickMark val="none"/>
        <c:tickLblPos val="nextTo"/>
        <c:crossAx val="1408479967"/>
        <c:crosses val="autoZero"/>
        <c:auto val="1"/>
        <c:lblAlgn val="ctr"/>
        <c:lblOffset val="100"/>
        <c:noMultiLvlLbl val="0"/>
      </c:catAx>
      <c:valAx>
        <c:axId val="1408479967"/>
        <c:scaling>
          <c:orientation val="minMax"/>
          <c:max val="0.2"/>
        </c:scaling>
        <c:delete val="1"/>
        <c:axPos val="l"/>
        <c:numFmt formatCode="0.0%" sourceLinked="1"/>
        <c:majorTickMark val="none"/>
        <c:minorTickMark val="none"/>
        <c:tickLblPos val="nextTo"/>
        <c:crossAx val="7609394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Unexposed &amp; Converted</c:v>
                </c:pt>
                <c:pt idx="1">
                  <c:v>Exposed &amp; Converted</c:v>
                </c:pt>
              </c:strCache>
            </c:strRef>
          </c:cat>
          <c:val>
            <c:numRef>
              <c:f>Sheet1!$B$2:$B$3</c:f>
              <c:numCache>
                <c:formatCode>0.00%</c:formatCode>
                <c:ptCount val="2"/>
                <c:pt idx="0">
                  <c:v>8.9999999999999998E-4</c:v>
                </c:pt>
                <c:pt idx="1">
                  <c:v>1.5E-3</c:v>
                </c:pt>
              </c:numCache>
            </c:numRef>
          </c:val>
          <c:extLst>
            <c:ext xmlns:c16="http://schemas.microsoft.com/office/drawing/2014/chart" uri="{C3380CC4-5D6E-409C-BE32-E72D297353CC}">
              <c16:uniqueId val="{00000000-D939-4FBF-8865-D131EA292655}"/>
            </c:ext>
          </c:extLst>
        </c:ser>
        <c:dLbls>
          <c:showLegendKey val="0"/>
          <c:showVal val="0"/>
          <c:showCatName val="0"/>
          <c:showSerName val="0"/>
          <c:showPercent val="0"/>
          <c:showBubbleSize val="0"/>
        </c:dLbls>
        <c:gapWidth val="182"/>
        <c:axId val="1488614447"/>
        <c:axId val="1488617327"/>
      </c:barChart>
      <c:catAx>
        <c:axId val="1488614447"/>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88617327"/>
        <c:crosses val="autoZero"/>
        <c:auto val="1"/>
        <c:lblAlgn val="ctr"/>
        <c:lblOffset val="100"/>
        <c:noMultiLvlLbl val="0"/>
      </c:catAx>
      <c:valAx>
        <c:axId val="1488617327"/>
        <c:scaling>
          <c:orientation val="minMax"/>
        </c:scaling>
        <c:delete val="1"/>
        <c:axPos val="b"/>
        <c:numFmt formatCode="0.00%" sourceLinked="1"/>
        <c:majorTickMark val="none"/>
        <c:minorTickMark val="none"/>
        <c:tickLblPos val="nextTo"/>
        <c:crossAx val="148861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1B1464"/>
                </a:solidFill>
                <a:latin typeface="Helvetica" pitchFamily="2" charset="0"/>
                <a:ea typeface="+mn-ea"/>
                <a:cs typeface="+mn-cs"/>
              </a:defRPr>
            </a:pPr>
            <a:r>
              <a:rPr lang="en-US" sz="1200">
                <a:solidFill>
                  <a:srgbClr val="1B1464"/>
                </a:solidFill>
                <a:latin typeface="Helvetica" pitchFamily="2" charset="0"/>
              </a:rPr>
              <a:t>Top 10</a:t>
            </a:r>
            <a:r>
              <a:rPr lang="en-US" sz="1200" baseline="0">
                <a:solidFill>
                  <a:srgbClr val="1B1464"/>
                </a:solidFill>
                <a:latin typeface="Helvetica" pitchFamily="2" charset="0"/>
              </a:rPr>
              <a:t> Networks – Incremental Patients</a:t>
            </a:r>
            <a:endParaRPr lang="en-US" sz="1200">
              <a:solidFill>
                <a:srgbClr val="1B1464"/>
              </a:solidFill>
              <a:latin typeface="Helvetica" pitchFamily="2"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1B1464"/>
              </a:solidFill>
              <a:latin typeface="Helvetica"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CBS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Sheet1!$B$2</c:f>
              <c:numCache>
                <c:formatCode>#,##0</c:formatCode>
                <c:ptCount val="1"/>
                <c:pt idx="0">
                  <c:v>2650</c:v>
                </c:pt>
              </c:numCache>
            </c:numRef>
          </c:val>
          <c:extLst>
            <c:ext xmlns:c16="http://schemas.microsoft.com/office/drawing/2014/chart" uri="{C3380CC4-5D6E-409C-BE32-E72D297353CC}">
              <c16:uniqueId val="{00000000-0AF8-470B-91BF-135A0087DA6C}"/>
            </c:ext>
          </c:extLst>
        </c:ser>
        <c:ser>
          <c:idx val="1"/>
          <c:order val="1"/>
          <c:tx>
            <c:strRef>
              <c:f>Sheet1!$C$1</c:f>
              <c:strCache>
                <c:ptCount val="1"/>
                <c:pt idx="0">
                  <c:v>ABC</c:v>
                </c:pt>
              </c:strCache>
            </c:strRef>
          </c:tx>
          <c:spPr>
            <a:solidFill>
              <a:srgbClr val="1B1464"/>
            </a:solidFill>
            <a:ln>
              <a:noFill/>
            </a:ln>
            <a:effectLst/>
          </c:spPr>
          <c:invertIfNegative val="0"/>
          <c:dLbls>
            <c:dLbl>
              <c:idx val="0"/>
              <c:tx>
                <c:rich>
                  <a:bodyPr/>
                  <a:lstStyle/>
                  <a:p>
                    <a:fld id="{03B6CADC-7B7C-4E69-946E-4F7E5627561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F8-470B-91BF-135A0087DA6C}"/>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Sheet1!$C$2</c:f>
              <c:numCache>
                <c:formatCode>#,##0</c:formatCode>
                <c:ptCount val="1"/>
                <c:pt idx="0">
                  <c:v>1780</c:v>
                </c:pt>
              </c:numCache>
            </c:numRef>
          </c:val>
          <c:extLst>
            <c:ext xmlns:c16="http://schemas.microsoft.com/office/drawing/2014/chart" uri="{C3380CC4-5D6E-409C-BE32-E72D297353CC}">
              <c16:uniqueId val="{00000002-0AF8-470B-91BF-135A0087DA6C}"/>
            </c:ext>
          </c:extLst>
        </c:ser>
        <c:ser>
          <c:idx val="2"/>
          <c:order val="2"/>
          <c:tx>
            <c:strRef>
              <c:f>Sheet1!$D$1</c:f>
              <c:strCache>
                <c:ptCount val="1"/>
                <c:pt idx="0">
                  <c:v>Inspire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Sheet1!$D$2</c:f>
              <c:numCache>
                <c:formatCode>#,##0</c:formatCode>
                <c:ptCount val="1"/>
                <c:pt idx="0">
                  <c:v>1490</c:v>
                </c:pt>
              </c:numCache>
            </c:numRef>
          </c:val>
          <c:extLst>
            <c:ext xmlns:c16="http://schemas.microsoft.com/office/drawing/2014/chart" uri="{C3380CC4-5D6E-409C-BE32-E72D297353CC}">
              <c16:uniqueId val="{00000003-0AF8-470B-91BF-135A0087DA6C}"/>
            </c:ext>
          </c:extLst>
        </c:ser>
        <c:ser>
          <c:idx val="3"/>
          <c:order val="3"/>
          <c:tx>
            <c:strRef>
              <c:f>Sheet1!$E$1</c:f>
              <c:strCache>
                <c:ptCount val="1"/>
                <c:pt idx="0">
                  <c:v>Fox News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Sheet1!$E$2</c:f>
              <c:numCache>
                <c:formatCode>#,##0</c:formatCode>
                <c:ptCount val="1"/>
                <c:pt idx="0">
                  <c:v>1480</c:v>
                </c:pt>
              </c:numCache>
            </c:numRef>
          </c:val>
          <c:extLst>
            <c:ext xmlns:c16="http://schemas.microsoft.com/office/drawing/2014/chart" uri="{C3380CC4-5D6E-409C-BE32-E72D297353CC}">
              <c16:uniqueId val="{00000004-0AF8-470B-91BF-135A0087DA6C}"/>
            </c:ext>
          </c:extLst>
        </c:ser>
        <c:ser>
          <c:idx val="4"/>
          <c:order val="4"/>
          <c:tx>
            <c:strRef>
              <c:f>Sheet1!$F$1</c:f>
              <c:strCache>
                <c:ptCount val="1"/>
                <c:pt idx="0">
                  <c:v>TV Land</c:v>
                </c:pt>
              </c:strCache>
            </c:strRef>
          </c:tx>
          <c:spPr>
            <a:solidFill>
              <a:srgbClr val="1B1464"/>
            </a:solidFill>
            <a:ln>
              <a:solidFill>
                <a:srgbClr val="1B1464"/>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Sheet1!$F$2</c:f>
              <c:numCache>
                <c:formatCode>#,##0</c:formatCode>
                <c:ptCount val="1"/>
                <c:pt idx="0">
                  <c:v>1410</c:v>
                </c:pt>
              </c:numCache>
            </c:numRef>
          </c:val>
          <c:extLst>
            <c:ext xmlns:c16="http://schemas.microsoft.com/office/drawing/2014/chart" uri="{C3380CC4-5D6E-409C-BE32-E72D297353CC}">
              <c16:uniqueId val="{00000005-0AF8-470B-91BF-135A0087DA6C}"/>
            </c:ext>
          </c:extLst>
        </c:ser>
        <c:ser>
          <c:idx val="5"/>
          <c:order val="5"/>
          <c:tx>
            <c:strRef>
              <c:f>Sheet1!$G$1</c:f>
              <c:strCache>
                <c:ptCount val="1"/>
                <c:pt idx="0">
                  <c:v>Game Show Network</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Sheet1!$G$2</c:f>
              <c:numCache>
                <c:formatCode>#,##0</c:formatCode>
                <c:ptCount val="1"/>
                <c:pt idx="0">
                  <c:v>1360</c:v>
                </c:pt>
              </c:numCache>
            </c:numRef>
          </c:val>
          <c:extLst>
            <c:ext xmlns:c16="http://schemas.microsoft.com/office/drawing/2014/chart" uri="{C3380CC4-5D6E-409C-BE32-E72D297353CC}">
              <c16:uniqueId val="{00000006-0AF8-470B-91BF-135A0087DA6C}"/>
            </c:ext>
          </c:extLst>
        </c:ser>
        <c:ser>
          <c:idx val="6"/>
          <c:order val="6"/>
          <c:tx>
            <c:strRef>
              <c:f>Sheet1!$H$1</c:f>
              <c:strCache>
                <c:ptCount val="1"/>
                <c:pt idx="0">
                  <c:v>History Channel</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Sheet1!$H$2</c:f>
              <c:numCache>
                <c:formatCode>#,##0</c:formatCode>
                <c:ptCount val="1"/>
                <c:pt idx="0">
                  <c:v>1120</c:v>
                </c:pt>
              </c:numCache>
            </c:numRef>
          </c:val>
          <c:extLst>
            <c:ext xmlns:c16="http://schemas.microsoft.com/office/drawing/2014/chart" uri="{C3380CC4-5D6E-409C-BE32-E72D297353CC}">
              <c16:uniqueId val="{00000007-0AF8-470B-91BF-135A0087DA6C}"/>
            </c:ext>
          </c:extLst>
        </c:ser>
        <c:ser>
          <c:idx val="7"/>
          <c:order val="7"/>
          <c:tx>
            <c:strRef>
              <c:f>Sheet1!$I$1</c:f>
              <c:strCache>
                <c:ptCount val="1"/>
                <c:pt idx="0">
                  <c:v>Weather channel</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Sheet1!$I$2</c:f>
              <c:numCache>
                <c:formatCode>#,##0</c:formatCode>
                <c:ptCount val="1"/>
                <c:pt idx="0">
                  <c:v>1110</c:v>
                </c:pt>
              </c:numCache>
            </c:numRef>
          </c:val>
          <c:extLst>
            <c:ext xmlns:c16="http://schemas.microsoft.com/office/drawing/2014/chart" uri="{C3380CC4-5D6E-409C-BE32-E72D297353CC}">
              <c16:uniqueId val="{00000008-0AF8-470B-91BF-135A0087DA6C}"/>
            </c:ext>
          </c:extLst>
        </c:ser>
        <c:ser>
          <c:idx val="8"/>
          <c:order val="8"/>
          <c:tx>
            <c:strRef>
              <c:f>Sheet1!$J$1</c:f>
              <c:strCache>
                <c:ptCount val="1"/>
                <c:pt idx="0">
                  <c:v>OXYGEN</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Sheet1!$J$2</c:f>
              <c:numCache>
                <c:formatCode>#,##0</c:formatCode>
                <c:ptCount val="1"/>
                <c:pt idx="0">
                  <c:v>1030</c:v>
                </c:pt>
              </c:numCache>
            </c:numRef>
          </c:val>
          <c:extLst>
            <c:ext xmlns:c16="http://schemas.microsoft.com/office/drawing/2014/chart" uri="{C3380CC4-5D6E-409C-BE32-E72D297353CC}">
              <c16:uniqueId val="{00000009-0AF8-470B-91BF-135A0087DA6C}"/>
            </c:ext>
          </c:extLst>
        </c:ser>
        <c:ser>
          <c:idx val="9"/>
          <c:order val="9"/>
          <c:tx>
            <c:strRef>
              <c:f>Sheet1!$K$1</c:f>
              <c:strCache>
                <c:ptCount val="1"/>
                <c:pt idx="0">
                  <c:v>FOX</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Sheet1!$K$2</c:f>
              <c:numCache>
                <c:formatCode>#,##0</c:formatCode>
                <c:ptCount val="1"/>
                <c:pt idx="0">
                  <c:v>971</c:v>
                </c:pt>
              </c:numCache>
            </c:numRef>
          </c:val>
          <c:extLst>
            <c:ext xmlns:c16="http://schemas.microsoft.com/office/drawing/2014/chart" uri="{C3380CC4-5D6E-409C-BE32-E72D297353CC}">
              <c16:uniqueId val="{0000000A-0AF8-470B-91BF-135A0087DA6C}"/>
            </c:ext>
          </c:extLst>
        </c:ser>
        <c:dLbls>
          <c:dLblPos val="outEnd"/>
          <c:showLegendKey val="0"/>
          <c:showVal val="1"/>
          <c:showCatName val="0"/>
          <c:showSerName val="0"/>
          <c:showPercent val="0"/>
          <c:showBubbleSize val="0"/>
        </c:dLbls>
        <c:gapWidth val="219"/>
        <c:overlap val="-27"/>
        <c:axId val="550794688"/>
        <c:axId val="551146992"/>
      </c:barChart>
      <c:catAx>
        <c:axId val="550794688"/>
        <c:scaling>
          <c:orientation val="minMax"/>
        </c:scaling>
        <c:delete val="0"/>
        <c:axPos val="b"/>
        <c:numFmt formatCode="General" sourceLinked="1"/>
        <c:majorTickMark val="out"/>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551146992"/>
        <c:crosses val="autoZero"/>
        <c:auto val="1"/>
        <c:lblAlgn val="ctr"/>
        <c:lblOffset val="100"/>
        <c:noMultiLvlLbl val="0"/>
      </c:catAx>
      <c:valAx>
        <c:axId val="551146992"/>
        <c:scaling>
          <c:orientation val="minMax"/>
        </c:scaling>
        <c:delete val="1"/>
        <c:axPos val="l"/>
        <c:title>
          <c:tx>
            <c:rich>
              <a:bodyPr rot="-5400000" spcFirstLastPara="1" vertOverflow="ellipsis" vert="horz" wrap="square" anchor="ctr" anchorCtr="1"/>
              <a:lstStyle/>
              <a:p>
                <a:pPr>
                  <a:defRPr sz="1200" b="0" i="0" u="none" strike="noStrike" kern="1200" baseline="0">
                    <a:solidFill>
                      <a:srgbClr val="1B1464"/>
                    </a:solidFill>
                    <a:latin typeface="Helvetica" pitchFamily="2" charset="0"/>
                    <a:ea typeface="+mn-ea"/>
                    <a:cs typeface="+mn-cs"/>
                  </a:defRPr>
                </a:pPr>
                <a:r>
                  <a:rPr lang="en-US" sz="1200">
                    <a:solidFill>
                      <a:srgbClr val="1B1464"/>
                    </a:solidFill>
                    <a:latin typeface="Helvetica" pitchFamily="2" charset="0"/>
                  </a:rPr>
                  <a:t>Incremental Patients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1B1464"/>
                  </a:solidFill>
                  <a:latin typeface="Helvetica" pitchFamily="2" charset="0"/>
                  <a:ea typeface="+mn-ea"/>
                  <a:cs typeface="+mn-cs"/>
                </a:defRPr>
              </a:pPr>
              <a:endParaRPr lang="en-US"/>
            </a:p>
          </c:txPr>
        </c:title>
        <c:numFmt formatCode="#,##0" sourceLinked="1"/>
        <c:majorTickMark val="none"/>
        <c:minorTickMark val="none"/>
        <c:tickLblPos val="nextTo"/>
        <c:crossAx val="550794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1B1464"/>
                </a:solidFill>
                <a:latin typeface="Helvetica" pitchFamily="2" charset="0"/>
                <a:ea typeface="+mn-ea"/>
                <a:cs typeface="+mn-cs"/>
              </a:defRPr>
            </a:pPr>
            <a:r>
              <a:rPr lang="en-US" sz="1200">
                <a:solidFill>
                  <a:srgbClr val="1B1464"/>
                </a:solidFill>
                <a:latin typeface="Helvetica" pitchFamily="2" charset="0"/>
              </a:rPr>
              <a:t>Top 10</a:t>
            </a:r>
            <a:r>
              <a:rPr lang="en-US" sz="1200" baseline="0">
                <a:solidFill>
                  <a:srgbClr val="1B1464"/>
                </a:solidFill>
                <a:latin typeface="Helvetica" pitchFamily="2" charset="0"/>
              </a:rPr>
              <a:t> Networks – Relative Lift of Incremental Patients</a:t>
            </a:r>
            <a:endParaRPr lang="en-US" sz="1200">
              <a:solidFill>
                <a:srgbClr val="1B1464"/>
              </a:solidFill>
              <a:latin typeface="Helvetica" pitchFamily="2"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1B1464"/>
              </a:solidFill>
              <a:latin typeface="Helvetica" pitchFamily="2" charset="0"/>
              <a:ea typeface="+mn-ea"/>
              <a:cs typeface="+mn-cs"/>
            </a:defRPr>
          </a:pPr>
          <a:endParaRPr lang="en-US"/>
        </a:p>
      </c:txPr>
    </c:title>
    <c:autoTitleDeleted val="0"/>
    <c:plotArea>
      <c:layout>
        <c:manualLayout>
          <c:layoutTarget val="inner"/>
          <c:xMode val="edge"/>
          <c:yMode val="edge"/>
          <c:x val="4.5349149808454871E-2"/>
          <c:y val="0.12713037435668512"/>
          <c:w val="0.93645497452056403"/>
          <c:h val="0.79432814708452004"/>
        </c:manualLayout>
      </c:layout>
      <c:barChart>
        <c:barDir val="col"/>
        <c:grouping val="clustered"/>
        <c:varyColors val="0"/>
        <c:ser>
          <c:idx val="0"/>
          <c:order val="0"/>
          <c:tx>
            <c:strRef>
              <c:f>Sheet1!$B$1</c:f>
              <c:strCache>
                <c:ptCount val="1"/>
                <c:pt idx="0">
                  <c:v>CW</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Sheet1!$B$2</c:f>
              <c:numCache>
                <c:formatCode>0.0%</c:formatCode>
                <c:ptCount val="1"/>
                <c:pt idx="0">
                  <c:v>0.64290000000000003</c:v>
                </c:pt>
              </c:numCache>
            </c:numRef>
          </c:val>
          <c:extLst>
            <c:ext xmlns:c16="http://schemas.microsoft.com/office/drawing/2014/chart" uri="{C3380CC4-5D6E-409C-BE32-E72D297353CC}">
              <c16:uniqueId val="{00000000-9E47-4B24-97DB-FFF1B1717109}"/>
            </c:ext>
          </c:extLst>
        </c:ser>
        <c:ser>
          <c:idx val="1"/>
          <c:order val="1"/>
          <c:tx>
            <c:strRef>
              <c:f>Sheet1!$C$1</c:f>
              <c:strCache>
                <c:ptCount val="1"/>
                <c:pt idx="0">
                  <c:v>Hallmark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Sheet1!$C$2</c:f>
              <c:numCache>
                <c:formatCode>0.0%</c:formatCode>
                <c:ptCount val="1"/>
                <c:pt idx="0">
                  <c:v>0.49320000000000003</c:v>
                </c:pt>
              </c:numCache>
            </c:numRef>
          </c:val>
          <c:extLst>
            <c:ext xmlns:c16="http://schemas.microsoft.com/office/drawing/2014/chart" uri="{C3380CC4-5D6E-409C-BE32-E72D297353CC}">
              <c16:uniqueId val="{00000001-9E47-4B24-97DB-FFF1B1717109}"/>
            </c:ext>
          </c:extLst>
        </c:ser>
        <c:ser>
          <c:idx val="2"/>
          <c:order val="2"/>
          <c:tx>
            <c:strRef>
              <c:f>Sheet1!$D$1</c:f>
              <c:strCache>
                <c:ptCount val="1"/>
                <c:pt idx="0">
                  <c:v>Science Channel</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Sheet1!$D$2</c:f>
              <c:numCache>
                <c:formatCode>0.0%</c:formatCode>
                <c:ptCount val="1"/>
                <c:pt idx="0">
                  <c:v>0.41460000000000002</c:v>
                </c:pt>
              </c:numCache>
            </c:numRef>
          </c:val>
          <c:extLst>
            <c:ext xmlns:c16="http://schemas.microsoft.com/office/drawing/2014/chart" uri="{C3380CC4-5D6E-409C-BE32-E72D297353CC}">
              <c16:uniqueId val="{00000002-9E47-4B24-97DB-FFF1B1717109}"/>
            </c:ext>
          </c:extLst>
        </c:ser>
        <c:ser>
          <c:idx val="3"/>
          <c:order val="3"/>
          <c:tx>
            <c:strRef>
              <c:f>Sheet1!$E$1</c:f>
              <c:strCache>
                <c:ptCount val="1"/>
                <c:pt idx="0">
                  <c:v>Fox</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Sheet1!$E$2</c:f>
              <c:numCache>
                <c:formatCode>0.0%</c:formatCode>
                <c:ptCount val="1"/>
                <c:pt idx="0">
                  <c:v>0.31280000000000002</c:v>
                </c:pt>
              </c:numCache>
            </c:numRef>
          </c:val>
          <c:extLst>
            <c:ext xmlns:c16="http://schemas.microsoft.com/office/drawing/2014/chart" uri="{C3380CC4-5D6E-409C-BE32-E72D297353CC}">
              <c16:uniqueId val="{00000003-9E47-4B24-97DB-FFF1B1717109}"/>
            </c:ext>
          </c:extLst>
        </c:ser>
        <c:ser>
          <c:idx val="4"/>
          <c:order val="4"/>
          <c:tx>
            <c:strRef>
              <c:f>Sheet1!$F$1</c:f>
              <c:strCache>
                <c:ptCount val="1"/>
                <c:pt idx="0">
                  <c:v>MyNetworkTV</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Sheet1!$F$2</c:f>
              <c:numCache>
                <c:formatCode>0.0%</c:formatCode>
                <c:ptCount val="1"/>
                <c:pt idx="0">
                  <c:v>0.30769999999999997</c:v>
                </c:pt>
              </c:numCache>
            </c:numRef>
          </c:val>
          <c:extLst>
            <c:ext xmlns:c16="http://schemas.microsoft.com/office/drawing/2014/chart" uri="{C3380CC4-5D6E-409C-BE32-E72D297353CC}">
              <c16:uniqueId val="{00000004-9E47-4B24-97DB-FFF1B1717109}"/>
            </c:ext>
          </c:extLst>
        </c:ser>
        <c:ser>
          <c:idx val="5"/>
          <c:order val="5"/>
          <c:tx>
            <c:strRef>
              <c:f>Sheet1!$G$1</c:f>
              <c:strCache>
                <c:ptCount val="1"/>
                <c:pt idx="0">
                  <c:v>MeTV</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Sheet1!$G$2</c:f>
              <c:numCache>
                <c:formatCode>0.0%</c:formatCode>
                <c:ptCount val="1"/>
                <c:pt idx="0">
                  <c:v>0.29570000000000002</c:v>
                </c:pt>
              </c:numCache>
            </c:numRef>
          </c:val>
          <c:extLst>
            <c:ext xmlns:c16="http://schemas.microsoft.com/office/drawing/2014/chart" uri="{C3380CC4-5D6E-409C-BE32-E72D297353CC}">
              <c16:uniqueId val="{00000005-9E47-4B24-97DB-FFF1B1717109}"/>
            </c:ext>
          </c:extLst>
        </c:ser>
        <c:ser>
          <c:idx val="6"/>
          <c:order val="6"/>
          <c:tx>
            <c:strRef>
              <c:f>Sheet1!$H$1</c:f>
              <c:strCache>
                <c:ptCount val="1"/>
                <c:pt idx="0">
                  <c:v>Weather</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Sheet1!$H$2</c:f>
              <c:numCache>
                <c:formatCode>0.0%</c:formatCode>
                <c:ptCount val="1"/>
                <c:pt idx="0">
                  <c:v>0.28939999999999999</c:v>
                </c:pt>
              </c:numCache>
            </c:numRef>
          </c:val>
          <c:extLst>
            <c:ext xmlns:c16="http://schemas.microsoft.com/office/drawing/2014/chart" uri="{C3380CC4-5D6E-409C-BE32-E72D297353CC}">
              <c16:uniqueId val="{00000006-9E47-4B24-97DB-FFF1B1717109}"/>
            </c:ext>
          </c:extLst>
        </c:ser>
        <c:ser>
          <c:idx val="7"/>
          <c:order val="7"/>
          <c:tx>
            <c:strRef>
              <c:f>Sheet1!$I$1</c:f>
              <c:strCache>
                <c:ptCount val="1"/>
                <c:pt idx="0">
                  <c:v>GSN</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Sheet1!$I$2</c:f>
              <c:numCache>
                <c:formatCode>0.0%</c:formatCode>
                <c:ptCount val="1"/>
                <c:pt idx="0">
                  <c:v>0.28660000000000002</c:v>
                </c:pt>
              </c:numCache>
            </c:numRef>
          </c:val>
          <c:extLst>
            <c:ext xmlns:c16="http://schemas.microsoft.com/office/drawing/2014/chart" uri="{C3380CC4-5D6E-409C-BE32-E72D297353CC}">
              <c16:uniqueId val="{00000007-9E47-4B24-97DB-FFF1B1717109}"/>
            </c:ext>
          </c:extLst>
        </c:ser>
        <c:ser>
          <c:idx val="8"/>
          <c:order val="8"/>
          <c:tx>
            <c:strRef>
              <c:f>Sheet1!$J$1</c:f>
              <c:strCache>
                <c:ptCount val="1"/>
                <c:pt idx="0">
                  <c:v>Newsmax TV</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Sheet1!$J$2</c:f>
              <c:numCache>
                <c:formatCode>0.0%</c:formatCode>
                <c:ptCount val="1"/>
                <c:pt idx="0">
                  <c:v>0.21740000000000001</c:v>
                </c:pt>
              </c:numCache>
            </c:numRef>
          </c:val>
          <c:extLst>
            <c:ext xmlns:c16="http://schemas.microsoft.com/office/drawing/2014/chart" uri="{C3380CC4-5D6E-409C-BE32-E72D297353CC}">
              <c16:uniqueId val="{00000008-9E47-4B24-97DB-FFF1B1717109}"/>
            </c:ext>
          </c:extLst>
        </c:ser>
        <c:ser>
          <c:idx val="9"/>
          <c:order val="9"/>
          <c:tx>
            <c:strRef>
              <c:f>Sheet1!$K$1</c:f>
              <c:strCache>
                <c:ptCount val="1"/>
                <c:pt idx="0">
                  <c:v>TV One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Incremental Patients</c:v>
                </c:pt>
              </c:strCache>
            </c:strRef>
          </c:cat>
          <c:val>
            <c:numRef>
              <c:f>Sheet1!$K$2</c:f>
              <c:numCache>
                <c:formatCode>0.0%</c:formatCode>
                <c:ptCount val="1"/>
                <c:pt idx="0">
                  <c:v>0.2</c:v>
                </c:pt>
              </c:numCache>
            </c:numRef>
          </c:val>
          <c:extLst>
            <c:ext xmlns:c16="http://schemas.microsoft.com/office/drawing/2014/chart" uri="{C3380CC4-5D6E-409C-BE32-E72D297353CC}">
              <c16:uniqueId val="{00000009-9E47-4B24-97DB-FFF1B1717109}"/>
            </c:ext>
          </c:extLst>
        </c:ser>
        <c:dLbls>
          <c:showLegendKey val="0"/>
          <c:showVal val="0"/>
          <c:showCatName val="0"/>
          <c:showSerName val="0"/>
          <c:showPercent val="0"/>
          <c:showBubbleSize val="0"/>
        </c:dLbls>
        <c:gapWidth val="219"/>
        <c:overlap val="-27"/>
        <c:axId val="550794688"/>
        <c:axId val="551146992"/>
      </c:barChart>
      <c:catAx>
        <c:axId val="550794688"/>
        <c:scaling>
          <c:orientation val="minMax"/>
        </c:scaling>
        <c:delete val="0"/>
        <c:axPos val="b"/>
        <c:numFmt formatCode="General" sourceLinked="1"/>
        <c:majorTickMark val="out"/>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551146992"/>
        <c:crosses val="autoZero"/>
        <c:auto val="1"/>
        <c:lblAlgn val="ctr"/>
        <c:lblOffset val="100"/>
        <c:noMultiLvlLbl val="0"/>
      </c:catAx>
      <c:valAx>
        <c:axId val="551146992"/>
        <c:scaling>
          <c:orientation val="minMax"/>
        </c:scaling>
        <c:delete val="1"/>
        <c:axPos val="l"/>
        <c:title>
          <c:tx>
            <c:rich>
              <a:bodyPr rot="-5400000" spcFirstLastPara="1" vertOverflow="ellipsis" vert="horz" wrap="square" anchor="ctr" anchorCtr="1"/>
              <a:lstStyle/>
              <a:p>
                <a:pPr>
                  <a:defRPr sz="1200" b="0" i="0" u="none" strike="noStrike" kern="1200" baseline="0">
                    <a:solidFill>
                      <a:srgbClr val="1B1464"/>
                    </a:solidFill>
                    <a:latin typeface="Helvetica" pitchFamily="2" charset="0"/>
                    <a:ea typeface="+mn-ea"/>
                    <a:cs typeface="+mn-cs"/>
                  </a:defRPr>
                </a:pPr>
                <a:r>
                  <a:rPr lang="en-US" sz="1200">
                    <a:solidFill>
                      <a:srgbClr val="1B1464"/>
                    </a:solidFill>
                    <a:latin typeface="Helvetica" pitchFamily="2" charset="0"/>
                  </a:rPr>
                  <a:t>Relative Lift of</a:t>
                </a:r>
                <a:r>
                  <a:rPr lang="en-US" sz="1200" baseline="0">
                    <a:solidFill>
                      <a:srgbClr val="1B1464"/>
                    </a:solidFill>
                    <a:latin typeface="Helvetica" pitchFamily="2" charset="0"/>
                  </a:rPr>
                  <a:t> Incremental Patients</a:t>
                </a:r>
                <a:endParaRPr lang="en-US" sz="1200">
                  <a:solidFill>
                    <a:srgbClr val="1B1464"/>
                  </a:solidFill>
                  <a:latin typeface="Helvetica" pitchFamily="2"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1B1464"/>
                  </a:solidFill>
                  <a:latin typeface="Helvetica" pitchFamily="2" charset="0"/>
                  <a:ea typeface="+mn-ea"/>
                  <a:cs typeface="+mn-cs"/>
                </a:defRPr>
              </a:pPr>
              <a:endParaRPr lang="en-US"/>
            </a:p>
          </c:txPr>
        </c:title>
        <c:numFmt formatCode="0%" sourceLinked="0"/>
        <c:majorTickMark val="none"/>
        <c:minorTickMark val="none"/>
        <c:tickLblPos val="nextTo"/>
        <c:crossAx val="550794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63BF7-9CE7-423C-8B81-0E6DB17C345B}"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5637-8D6F-4B82-B970-8017298E5391}" type="slidenum">
              <a:rPr lang="en-US" smtClean="0"/>
              <a:t>‹#›</a:t>
            </a:fld>
            <a:endParaRPr lang="en-US"/>
          </a:p>
        </p:txBody>
      </p:sp>
    </p:spTree>
    <p:extLst>
      <p:ext uri="{BB962C8B-B14F-4D97-AF65-F5344CB8AC3E}">
        <p14:creationId xmlns:p14="http://schemas.microsoft.com/office/powerpoint/2010/main" val="331839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51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9601-F4C4-7DB7-7848-04DF825A8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B2275-3E1F-3054-8086-440C3BB1D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EDD4A-65DC-52F5-435D-921CE384256A}"/>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4CC93A9C-6A40-BE44-5F97-8045C26365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043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4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0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43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80B3-8B24-FD5B-5901-859F2B04D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D3385-63E0-3906-4AFC-110756029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247E9-0B25-1E00-F586-55CD856387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a:extLst>
              <a:ext uri="{FF2B5EF4-FFF2-40B4-BE49-F238E27FC236}">
                <a16:creationId xmlns:a16="http://schemas.microsoft.com/office/drawing/2014/main" id="{A9016821-968E-4353-C170-4D9D9B5B660B}"/>
              </a:ext>
            </a:extLst>
          </p:cNvPr>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21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A8E9-1DFD-1051-BFBE-339B5E040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3496D-235C-8A09-56CC-2FAA20840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02F2C-5BA6-A257-77DA-AF8B737F1E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a:extLst>
              <a:ext uri="{FF2B5EF4-FFF2-40B4-BE49-F238E27FC236}">
                <a16:creationId xmlns:a16="http://schemas.microsoft.com/office/drawing/2014/main" id="{CD4B35D4-5475-4493-7D0D-E4141E0C283B}"/>
              </a:ext>
            </a:extLst>
          </p:cNvPr>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54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73817-28D4-9966-E4E3-B3C4C0F7E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0ED7C-5725-8ED2-03AE-A3AEBF900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2FBA5-7F41-92F2-6F1F-0F17301E43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a:extLst>
              <a:ext uri="{FF2B5EF4-FFF2-40B4-BE49-F238E27FC236}">
                <a16:creationId xmlns:a16="http://schemas.microsoft.com/office/drawing/2014/main" id="{BC1E7AD4-CA93-7A59-09F4-B5D0F4429087}"/>
              </a:ext>
            </a:extLst>
          </p:cNvPr>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05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CAC8-6F23-9052-A06B-87C48F607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93CCA-8E19-40C7-DB25-69435AFCE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AE617-B945-CFBB-EAA3-88782F726939}"/>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A021AF27-B3E7-3EEF-A8CD-680DA5A5B5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373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529E-EF3E-E88A-0DD6-91443E14F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A98FF-8FA7-F4A1-DB5F-1013C931D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52FCD-F479-6987-01F8-3D4D140D69E9}"/>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6C4FA0B2-693F-759A-5A47-D6C1D99BB2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09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01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16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393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5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33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42209"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0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11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41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213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36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E18C-46F7-887D-AAFA-8727ABE96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7CE9D-A950-4C24-B18C-F07D2E421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5DFE0-4F0E-ED94-0AEE-FEA3A5F99105}"/>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A5EC48E7-5D72-F1D9-5CFD-498DC9407D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78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BA67-FE1F-EBFB-9609-86E8DB4D4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D1D5E-8DD8-3E87-EEDA-2ECCAD448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14A6DD-4CE1-7670-9532-C5DD7D1E0096}"/>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8EB4C2B7-3C21-6DF9-1358-ACD1CCC4B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3D186-001D-C37B-AF22-63435A5EFEEC}"/>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383204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4458-5464-36F9-2B04-4AEC8B9DA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C86C61-DD93-4C64-348F-82983257E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99005-8739-71C2-DC05-635E23C68D3E}"/>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DEA469A7-54B4-EBEB-E530-CFF1E0C59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E18F-A3D6-CF0A-06E1-723B58D585B3}"/>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41100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C9CB8-27CA-BC2A-4341-4FB3F19A42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221C7-C065-9487-9574-5DDCD7243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6161B-4F82-57F6-5089-D2C0AC6F5CAF}"/>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7FA50E6E-C779-45A1-0457-D6C3593B4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3D9F5-225B-5322-1BE5-0AEF3FF40BA9}"/>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379782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3B6A-9170-41F2-83E0-84E5C33E8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1A63F-0FE0-4BDC-AE12-9D8D6FC95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FF80F-E793-4969-9D4A-0E188D754446}"/>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71F91891-2CE0-4242-B58E-0E2543603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FA62F-17CF-4F8A-B092-1E2954F48008}"/>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89085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BDD8-689A-4CA8-842B-69E715631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6C014-AE83-4CCB-9379-98013EACB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5DBB-D260-44E3-8655-A95F65387017}"/>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B94F984E-8901-44DC-8CC8-3E7E22DAE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8A88A-2ADF-44E9-A4F9-23897E4D61B7}"/>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39545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CDDC-1ADF-405D-9536-13A22AE9C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70BE4-A12C-4120-968C-F8D4D77F0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A229B-A5A0-4FE8-B61F-2F9D59480DA2}"/>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E5541E55-CEC4-47F7-80EE-11B05603A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86CEB-505D-4CFE-8E50-624EE0A53254}"/>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223708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E058-33E4-4323-835C-3340FAE8A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ECF7F-343C-4EE5-9FD1-19071ACB69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3278D-2211-436D-900A-DBE2582D3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EDCD8-3F24-4427-9019-9D4FA6B04A42}"/>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6" name="Footer Placeholder 5">
            <a:extLst>
              <a:ext uri="{FF2B5EF4-FFF2-40B4-BE49-F238E27FC236}">
                <a16:creationId xmlns:a16="http://schemas.microsoft.com/office/drawing/2014/main" id="{47BAB73F-6E45-40AB-BF08-E167CD433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D6E67-A250-4EDC-9105-B86B9B35E8BE}"/>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871549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681E-0902-4320-86DE-A80510006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C469C-2D72-4038-9CF6-D051EC0AB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44D26-866C-4C85-A022-095DE44D0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31586-6EE4-4A5E-A4F3-D501D22A1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A6C2F-797B-4994-B71D-E49C42FB8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1CD3A-96D1-4D07-BE8D-27F100E6134B}"/>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8" name="Footer Placeholder 7">
            <a:extLst>
              <a:ext uri="{FF2B5EF4-FFF2-40B4-BE49-F238E27FC236}">
                <a16:creationId xmlns:a16="http://schemas.microsoft.com/office/drawing/2014/main" id="{C2BDAAE6-4E43-49E3-BCDD-66B234F4F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6B994-AABD-4D75-A41C-07FFBEE7F304}"/>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4233670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4398-2AA9-4E18-A430-B3D364DE21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BDD90-3B51-4289-8F90-93158DBBC1BF}"/>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4" name="Footer Placeholder 3">
            <a:extLst>
              <a:ext uri="{FF2B5EF4-FFF2-40B4-BE49-F238E27FC236}">
                <a16:creationId xmlns:a16="http://schemas.microsoft.com/office/drawing/2014/main" id="{639F925A-6C4A-4F58-96DE-5354131D4A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408322-AB34-469D-B14B-BA109BBE7FF5}"/>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47125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6C340-7859-4BA4-8B7F-CB0BDDA62B4E}"/>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3" name="Footer Placeholder 2">
            <a:extLst>
              <a:ext uri="{FF2B5EF4-FFF2-40B4-BE49-F238E27FC236}">
                <a16:creationId xmlns:a16="http://schemas.microsoft.com/office/drawing/2014/main" id="{E7E74693-A5AA-4A8D-BF85-D18F1E7C32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746CC-E185-49A4-B3D2-9EB7F6930A7B}"/>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4289716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327D-1DEA-469B-B3CF-9B241749D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BCD96-08B7-457A-9764-22D3B798C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1B655-5398-489B-B636-EF9CB2D26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1CBEB-F193-493C-8E10-CD483662FFE2}"/>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6" name="Footer Placeholder 5">
            <a:extLst>
              <a:ext uri="{FF2B5EF4-FFF2-40B4-BE49-F238E27FC236}">
                <a16:creationId xmlns:a16="http://schemas.microsoft.com/office/drawing/2014/main" id="{A6B3CD2C-B3FA-4FFD-899D-238296DA4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172BD-5F4B-4953-8581-B9AAF43B47C7}"/>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17724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699B-8747-6DA2-C42D-937EBF993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2ED19-A6F9-9E4B-587A-6D8413829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EF85B-712E-A47E-90CA-03A907AD5637}"/>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037DA767-04B4-09E8-3A9C-4A4B1B1DA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FAD36-9544-7CEA-33EF-C62C0D80F65F}"/>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1936390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FA93-2399-4285-A3B9-3389420AB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BF632B-5ACC-47F8-9086-16155C57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16EAB-5F3D-45C4-9617-0B9BB2333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E5C5B-6948-4826-ACE7-D91348070601}"/>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6" name="Footer Placeholder 5">
            <a:extLst>
              <a:ext uri="{FF2B5EF4-FFF2-40B4-BE49-F238E27FC236}">
                <a16:creationId xmlns:a16="http://schemas.microsoft.com/office/drawing/2014/main" id="{DF97C145-2997-400F-952D-8DDAB9878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49959-60D0-410A-89D5-9491F0440AB1}"/>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3868750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745D-BE03-42D2-BEF6-655E3DF49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BA562-F568-480C-9921-86878C128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183C2-82BB-402C-8616-50843DE553B2}"/>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1C6E890C-BC71-4B9D-A3B0-1B03BCFC9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8838-746F-4AF9-8D3C-B56BD1653F5F}"/>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807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0E0DE-084B-4959-983B-FD19F9D619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6670E-6205-494F-941C-D347D2D2E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012C8-C612-4E8D-80CC-E7A286B3F4F7}"/>
              </a:ext>
            </a:extLst>
          </p:cNvPr>
          <p:cNvSpPr>
            <a:spLocks noGrp="1"/>
          </p:cNvSpPr>
          <p:nvPr>
            <p:ph type="dt" sz="half" idx="10"/>
          </p:nvPr>
        </p:nvSpPr>
        <p:spPr/>
        <p:txBody>
          <a:body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CD656942-6837-4C28-8867-5940CC283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C969C-AED5-4695-A0A2-522133C7B4B1}"/>
              </a:ext>
            </a:extLst>
          </p:cNvPr>
          <p:cNvSpPr>
            <a:spLocks noGrp="1"/>
          </p:cNvSpPr>
          <p:nvPr>
            <p:ph type="sldNum" sz="quarter" idx="12"/>
          </p:nvPr>
        </p:nvSpPr>
        <p:spPr/>
        <p:txBody>
          <a:bodyPr/>
          <a:lstStyle/>
          <a:p>
            <a:fld id="{A946F853-4826-4755-860B-DB42C2469991}" type="slidenum">
              <a:rPr lang="en-US" smtClean="0"/>
              <a:t>‹#›</a:t>
            </a:fld>
            <a:endParaRPr lang="en-US"/>
          </a:p>
        </p:txBody>
      </p:sp>
    </p:spTree>
    <p:extLst>
      <p:ext uri="{BB962C8B-B14F-4D97-AF65-F5344CB8AC3E}">
        <p14:creationId xmlns:p14="http://schemas.microsoft.com/office/powerpoint/2010/main" val="52654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2AC3-9787-400A-C166-AA763A91E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2ED6DA-35A8-0ABE-5BB0-35B34C1B84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4796E-FB0D-27E8-344D-647CFE6C888E}"/>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BD902895-A8B3-65D1-297E-746109037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D9E7B-DC3C-1BE4-FEC7-A422694BA756}"/>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52657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8229-453B-ADE6-58CE-1F29DCCFF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A0099-48CC-90E5-A5DC-30E6CB2F4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594D4-B3A7-E8AF-ADC2-7D068510C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D8F3C4-0B26-E3DD-F4BD-385E86A6A783}"/>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6" name="Footer Placeholder 5">
            <a:extLst>
              <a:ext uri="{FF2B5EF4-FFF2-40B4-BE49-F238E27FC236}">
                <a16:creationId xmlns:a16="http://schemas.microsoft.com/office/drawing/2014/main" id="{7264EDA1-FBCF-B69F-3C2D-89DA46285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570B0-5341-D5A3-73CE-9B7CDBBB57DA}"/>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275984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A23A-11B5-D703-9222-7BE84B6C2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28C25-1B8A-E2CD-C0DB-AAF0CC3A3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C6A6F8-051B-D4CB-7294-206EBA8A6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5CF601-D742-4E91-C151-7A6167827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45FB6-FD1A-A94F-B104-29AC35F07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F4E59-8CD7-EAE6-2DB3-ADB895F08F26}"/>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8" name="Footer Placeholder 7">
            <a:extLst>
              <a:ext uri="{FF2B5EF4-FFF2-40B4-BE49-F238E27FC236}">
                <a16:creationId xmlns:a16="http://schemas.microsoft.com/office/drawing/2014/main" id="{7BF13D60-89E3-CACF-5CA3-3B7A131E94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7016F-B6A9-3FD9-6BBB-20DFF921BE22}"/>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102791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ED92-9E60-676E-0546-DAD391DBE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D7BFB7-C5BD-659D-FE3E-C9CFA6DF4C28}"/>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4" name="Footer Placeholder 3">
            <a:extLst>
              <a:ext uri="{FF2B5EF4-FFF2-40B4-BE49-F238E27FC236}">
                <a16:creationId xmlns:a16="http://schemas.microsoft.com/office/drawing/2014/main" id="{C6C401CB-01CA-6905-58D6-3E49F89EB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AFD9A4-587D-7D6F-DA83-94C4969319DC}"/>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178512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552C1-A3DB-BC19-CFA9-C839ACB1432D}"/>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3" name="Footer Placeholder 2">
            <a:extLst>
              <a:ext uri="{FF2B5EF4-FFF2-40B4-BE49-F238E27FC236}">
                <a16:creationId xmlns:a16="http://schemas.microsoft.com/office/drawing/2014/main" id="{D897811F-D663-2E30-B3B0-2F5539633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9023ED-886C-2B7D-0C3B-E6F62D1F973D}"/>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42431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0650-672E-E7CC-D4F2-C9F3371DA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C7A52-AD7F-7B3B-B37C-C2D46644F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D76D4-B6C0-A03F-3366-9B1E23AE3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F5EBB-99FA-DCEB-7A0D-3C09B4903D2A}"/>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6" name="Footer Placeholder 5">
            <a:extLst>
              <a:ext uri="{FF2B5EF4-FFF2-40B4-BE49-F238E27FC236}">
                <a16:creationId xmlns:a16="http://schemas.microsoft.com/office/drawing/2014/main" id="{64FD99C5-B0DE-BFC8-4AA7-312A4917C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E6D55-E0E6-6C39-EC98-39DEC515316E}"/>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344305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9421-B072-5214-5B5F-0599FB895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E948D-F70E-6632-18F9-355B97330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91E785-7E7E-D688-AE01-0B1381392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02EAB-3E60-C692-BE39-E3C3F85F6DFC}"/>
              </a:ext>
            </a:extLst>
          </p:cNvPr>
          <p:cNvSpPr>
            <a:spLocks noGrp="1"/>
          </p:cNvSpPr>
          <p:nvPr>
            <p:ph type="dt" sz="half" idx="10"/>
          </p:nvPr>
        </p:nvSpPr>
        <p:spPr/>
        <p:txBody>
          <a:bodyPr/>
          <a:lstStyle/>
          <a:p>
            <a:fld id="{EC044073-7337-45A6-B599-250FFB4EF350}" type="datetimeFigureOut">
              <a:rPr lang="en-US" smtClean="0"/>
              <a:t>3/2/2026</a:t>
            </a:fld>
            <a:endParaRPr lang="en-US"/>
          </a:p>
        </p:txBody>
      </p:sp>
      <p:sp>
        <p:nvSpPr>
          <p:cNvPr id="6" name="Footer Placeholder 5">
            <a:extLst>
              <a:ext uri="{FF2B5EF4-FFF2-40B4-BE49-F238E27FC236}">
                <a16:creationId xmlns:a16="http://schemas.microsoft.com/office/drawing/2014/main" id="{8F9D628C-6595-995C-186E-854E98E31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38D48-CCEC-5CBA-B8DF-6BF227FDD12F}"/>
              </a:ext>
            </a:extLst>
          </p:cNvPr>
          <p:cNvSpPr>
            <a:spLocks noGrp="1"/>
          </p:cNvSpPr>
          <p:nvPr>
            <p:ph type="sldNum" sz="quarter" idx="12"/>
          </p:nvPr>
        </p:nvSpPr>
        <p:spPr/>
        <p:txBody>
          <a:bodyPr/>
          <a:lstStyle/>
          <a:p>
            <a:fld id="{CE4E8A1C-F58A-4E9A-B857-EE8D4116EC37}" type="slidenum">
              <a:rPr lang="en-US" smtClean="0"/>
              <a:t>‹#›</a:t>
            </a:fld>
            <a:endParaRPr lang="en-US"/>
          </a:p>
        </p:txBody>
      </p:sp>
    </p:spTree>
    <p:extLst>
      <p:ext uri="{BB962C8B-B14F-4D97-AF65-F5344CB8AC3E}">
        <p14:creationId xmlns:p14="http://schemas.microsoft.com/office/powerpoint/2010/main" val="258795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6041F-DCB6-795F-06CC-4BAB49D5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AE384-4A1D-686D-4CBC-1A1DB8E64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3B1AE-34A3-FD3F-E9D9-11F22A6F3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044073-7337-45A6-B599-250FFB4EF350}" type="datetimeFigureOut">
              <a:rPr lang="en-US" smtClean="0"/>
              <a:t>3/2/2026</a:t>
            </a:fld>
            <a:endParaRPr lang="en-US"/>
          </a:p>
        </p:txBody>
      </p:sp>
      <p:sp>
        <p:nvSpPr>
          <p:cNvPr id="5" name="Footer Placeholder 4">
            <a:extLst>
              <a:ext uri="{FF2B5EF4-FFF2-40B4-BE49-F238E27FC236}">
                <a16:creationId xmlns:a16="http://schemas.microsoft.com/office/drawing/2014/main" id="{F778DF8B-1425-700D-FE63-009D128BA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4FC36A-0D39-FCE7-836E-D06AC38C4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4E8A1C-F58A-4E9A-B857-EE8D4116EC37}" type="slidenum">
              <a:rPr lang="en-US" smtClean="0"/>
              <a:t>‹#›</a:t>
            </a:fld>
            <a:endParaRPr lang="en-US"/>
          </a:p>
        </p:txBody>
      </p:sp>
    </p:spTree>
    <p:extLst>
      <p:ext uri="{BB962C8B-B14F-4D97-AF65-F5344CB8AC3E}">
        <p14:creationId xmlns:p14="http://schemas.microsoft.com/office/powerpoint/2010/main" val="16491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B6742-7D34-40C1-8DF1-0A0141E97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D2C5A-78BF-40B2-A45B-B331E494A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BE31A-B43A-4F43-A30B-7B991F848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C190C-D469-4D14-9C75-80B8C5F77837}" type="datetimeFigureOut">
              <a:rPr lang="en-US" smtClean="0"/>
              <a:t>3/2/2026</a:t>
            </a:fld>
            <a:endParaRPr lang="en-US"/>
          </a:p>
        </p:txBody>
      </p:sp>
      <p:sp>
        <p:nvSpPr>
          <p:cNvPr id="5" name="Footer Placeholder 4">
            <a:extLst>
              <a:ext uri="{FF2B5EF4-FFF2-40B4-BE49-F238E27FC236}">
                <a16:creationId xmlns:a16="http://schemas.microsoft.com/office/drawing/2014/main" id="{33A7E171-6F4C-4065-A77B-355779BC9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D89A4C-5289-4D78-A689-23BFD1793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6F853-4826-4755-860B-DB42C2469991}" type="slidenum">
              <a:rPr lang="en-US" smtClean="0"/>
              <a:t>‹#›</a:t>
            </a:fld>
            <a:endParaRPr lang="en-US"/>
          </a:p>
        </p:txBody>
      </p:sp>
    </p:spTree>
    <p:extLst>
      <p:ext uri="{BB962C8B-B14F-4D97-AF65-F5344CB8AC3E}">
        <p14:creationId xmlns:p14="http://schemas.microsoft.com/office/powerpoint/2010/main" val="1663581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2.png"/><Relationship Id="rId12"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chart" Target="../charts/chart5.xml"/><Relationship Id="rId9" Type="http://schemas.openxmlformats.org/officeDocument/2006/relationships/image" Target="../media/image34.pn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chart" Target="../charts/char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png"/><Relationship Id="rId10" Type="http://schemas.openxmlformats.org/officeDocument/2006/relationships/image" Target="../media/image38.png"/><Relationship Id="rId4" Type="http://schemas.openxmlformats.org/officeDocument/2006/relationships/image" Target="../media/image22.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6.png"/><Relationship Id="rId7"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7.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38.png"/><Relationship Id="rId10" Type="http://schemas.openxmlformats.org/officeDocument/2006/relationships/image" Target="../media/image64.png"/><Relationship Id="rId4" Type="http://schemas.openxmlformats.org/officeDocument/2006/relationships/image" Target="../media/image6.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38.png"/><Relationship Id="rId10" Type="http://schemas.openxmlformats.org/officeDocument/2006/relationships/image" Target="../media/image68.png"/><Relationship Id="rId4" Type="http://schemas.openxmlformats.org/officeDocument/2006/relationships/image" Target="../media/image6.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s://thevab.com/insight/home-category-video-advertising-case-studies?utm_source=category_case_study" TargetMode="External"/><Relationship Id="rId18" Type="http://schemas.openxmlformats.org/officeDocument/2006/relationships/image" Target="../media/image75.png"/><Relationship Id="rId26" Type="http://schemas.openxmlformats.org/officeDocument/2006/relationships/image" Target="../media/image79.png"/><Relationship Id="rId3" Type="http://schemas.openxmlformats.org/officeDocument/2006/relationships/image" Target="../media/image69.png"/><Relationship Id="rId21" Type="http://schemas.openxmlformats.org/officeDocument/2006/relationships/hyperlink" Target="https://thevab.com/insight/entertainment-tune-category-video-advertising-case-studies?utm_source=category_case_study" TargetMode="External"/><Relationship Id="rId7" Type="http://schemas.openxmlformats.org/officeDocument/2006/relationships/hyperlink" Target="https://thevab.com/insight/tech-telco-category-video-advertising-case-studies?utm_source=category_case_study" TargetMode="External"/><Relationship Id="rId12" Type="http://schemas.openxmlformats.org/officeDocument/2006/relationships/image" Target="../media/image72.png"/><Relationship Id="rId17" Type="http://schemas.openxmlformats.org/officeDocument/2006/relationships/hyperlink" Target="https://thevab.com/insight/financial-services-insurance-categories-video-advertising-case-studies?utm_source=category_case_study" TargetMode="External"/><Relationship Id="rId25" Type="http://schemas.openxmlformats.org/officeDocument/2006/relationships/hyperlink" Target="https://thevab.com/insight/automotive-category-case-studies?utm_source=category_case_study" TargetMode="External"/><Relationship Id="rId2" Type="http://schemas.openxmlformats.org/officeDocument/2006/relationships/notesSlide" Target="../notesSlides/notesSlide19.xml"/><Relationship Id="rId16" Type="http://schemas.openxmlformats.org/officeDocument/2006/relationships/image" Target="../media/image74.png"/><Relationship Id="rId20"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hyperlink" Target="https://thevab.com/insight/restaurant-category-video-advertising-case-studies?utm_source=category_case_study" TargetMode="External"/><Relationship Id="rId24" Type="http://schemas.openxmlformats.org/officeDocument/2006/relationships/image" Target="../media/image78.png"/><Relationship Id="rId5" Type="http://schemas.openxmlformats.org/officeDocument/2006/relationships/hyperlink" Target="https://thevab.com/" TargetMode="External"/><Relationship Id="rId15" Type="http://schemas.openxmlformats.org/officeDocument/2006/relationships/hyperlink" Target="https://thevab.com/insight/health-wellness-and-beauty-categories-video-advertising-case-studies?utm_source=category_case_study" TargetMode="External"/><Relationship Id="rId23" Type="http://schemas.openxmlformats.org/officeDocument/2006/relationships/hyperlink" Target="https://thevab.com/insight/b2b-categories-video-advertising-case-studies?utm_source=category_case_study" TargetMode="External"/><Relationship Id="rId28" Type="http://schemas.openxmlformats.org/officeDocument/2006/relationships/image" Target="../media/image80.png"/><Relationship Id="rId10" Type="http://schemas.openxmlformats.org/officeDocument/2006/relationships/image" Target="../media/image71.png"/><Relationship Id="rId19" Type="http://schemas.openxmlformats.org/officeDocument/2006/relationships/hyperlink" Target="https://thevab.com/insight/consumer-packaged-goods-cpg-category-video-advertising-case-studies?utm_source=category_case_study" TargetMode="External"/><Relationship Id="rId4" Type="http://schemas.openxmlformats.org/officeDocument/2006/relationships/hyperlink" Target="https://thevab.com/case-study-corner?utm_source=category_case_study" TargetMode="External"/><Relationship Id="rId9" Type="http://schemas.openxmlformats.org/officeDocument/2006/relationships/hyperlink" Target="https://thevab.com/insight/retail-category-video-advertising-case-studies?utm_source=category_case_study" TargetMode="External"/><Relationship Id="rId14" Type="http://schemas.openxmlformats.org/officeDocument/2006/relationships/image" Target="../media/image73.png"/><Relationship Id="rId22" Type="http://schemas.openxmlformats.org/officeDocument/2006/relationships/image" Target="../media/image77.png"/><Relationship Id="rId27" Type="http://schemas.openxmlformats.org/officeDocument/2006/relationships/hyperlink" Target="https://thevab.com/insight/travel-category-video-advertising-case-studi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hevab.com/insight/todays-innovations-measurement-q2-2022?utm_source=category_case_study" TargetMode="External"/><Relationship Id="rId13" Type="http://schemas.openxmlformats.org/officeDocument/2006/relationships/image" Target="../media/image85.png"/><Relationship Id="rId18" Type="http://schemas.openxmlformats.org/officeDocument/2006/relationships/hyperlink" Target="https://thevab.com/insight/stream-on-case-studies?utm_source=category_case_study" TargetMode="External"/><Relationship Id="rId3" Type="http://schemas.openxmlformats.org/officeDocument/2006/relationships/hyperlink" Target="https://thevab.com/insight/stream-on-case-studies" TargetMode="External"/><Relationship Id="rId21" Type="http://schemas.openxmlformats.org/officeDocument/2006/relationships/hyperlink" Target="https://thevab.com/case-study-corner" TargetMode="External"/><Relationship Id="rId7" Type="http://schemas.openxmlformats.org/officeDocument/2006/relationships/image" Target="../media/image82.png"/><Relationship Id="rId12" Type="http://schemas.openxmlformats.org/officeDocument/2006/relationships/hyperlink" Target="https://thevab.com/insight/todays-innovations-measurement-q4-2022?utm_source=category_case_study" TargetMode="External"/><Relationship Id="rId17" Type="http://schemas.openxmlformats.org/officeDocument/2006/relationships/image" Target="../media/image87.png"/><Relationship Id="rId2" Type="http://schemas.openxmlformats.org/officeDocument/2006/relationships/notesSlide" Target="../notesSlides/notesSlide20.xml"/><Relationship Id="rId16" Type="http://schemas.openxmlformats.org/officeDocument/2006/relationships/hyperlink" Target="https://thevab.com/insight/proven-strategies-tactics-audience-based-tv-buying?utm_source=category_case_study" TargetMode="External"/><Relationship Id="rId20" Type="http://schemas.openxmlformats.org/officeDocument/2006/relationships/image" Target="../media/image88.png"/><Relationship Id="rId1" Type="http://schemas.openxmlformats.org/officeDocument/2006/relationships/slideLayout" Target="../slideLayouts/slideLayout18.xml"/><Relationship Id="rId6" Type="http://schemas.openxmlformats.org/officeDocument/2006/relationships/hyperlink" Target="https://thevab.com/insight/todays-innovations-measurement-q1-2022?utm_source=category_case_study" TargetMode="External"/><Relationship Id="rId11" Type="http://schemas.openxmlformats.org/officeDocument/2006/relationships/image" Target="../media/image84.png"/><Relationship Id="rId5" Type="http://schemas.openxmlformats.org/officeDocument/2006/relationships/image" Target="../media/image69.png"/><Relationship Id="rId15" Type="http://schemas.openxmlformats.org/officeDocument/2006/relationships/image" Target="../media/image86.png"/><Relationship Id="rId23" Type="http://schemas.openxmlformats.org/officeDocument/2006/relationships/image" Target="../media/image6.png"/><Relationship Id="rId10" Type="http://schemas.openxmlformats.org/officeDocument/2006/relationships/hyperlink" Target="https://thevab.com/insight/todays-innovations-measurement-q3-2022?utm_source=category_case_study" TargetMode="External"/><Relationship Id="rId19" Type="http://schemas.openxmlformats.org/officeDocument/2006/relationships/hyperlink" Target="https://thevab.com/insight/opportunities-vod-addressable?utm_source=category_case_study" TargetMode="External"/><Relationship Id="rId4" Type="http://schemas.openxmlformats.org/officeDocument/2006/relationships/image" Target="../media/image81.png"/><Relationship Id="rId9" Type="http://schemas.openxmlformats.org/officeDocument/2006/relationships/image" Target="../media/image83.png"/><Relationship Id="rId14" Type="http://schemas.openxmlformats.org/officeDocument/2006/relationships/hyperlink" Target="https://thevab.com/insight/convergent-tv-case-studies?utm_source=category_case_study" TargetMode="External"/><Relationship Id="rId22" Type="http://schemas.openxmlformats.org/officeDocument/2006/relationships/hyperlink" Target="https://thevab.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thevab.com/" TargetMode="Externa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chart" Target="../charts/char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image" Target="../media/image2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through a microscope&#10;&#10;Description automatically generated">
            <a:extLst>
              <a:ext uri="{FF2B5EF4-FFF2-40B4-BE49-F238E27FC236}">
                <a16:creationId xmlns:a16="http://schemas.microsoft.com/office/drawing/2014/main" id="{37B29F1C-311C-9548-712E-B11B3260AE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0539" cy="6858000"/>
          </a:xfrm>
          <a:prstGeom prst="rect">
            <a:avLst/>
          </a:prstGeom>
        </p:spPr>
      </p:pic>
      <p:pic>
        <p:nvPicPr>
          <p:cNvPr id="13" name="Picture 12" descr="A picture containing computer&#10;&#10;Description automatically generated">
            <a:extLst>
              <a:ext uri="{FF2B5EF4-FFF2-40B4-BE49-F238E27FC236}">
                <a16:creationId xmlns:a16="http://schemas.microsoft.com/office/drawing/2014/main" id="{6D370E96-78E7-4A5E-A26B-CEBB8CA1CE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0539" cy="6858000"/>
          </a:xfrm>
          <a:prstGeom prst="rect">
            <a:avLst/>
          </a:prstGeom>
          <a:ln>
            <a:noFill/>
          </a:ln>
        </p:spPr>
      </p:pic>
      <p:pic>
        <p:nvPicPr>
          <p:cNvPr id="15" name="Picture 14" descr="A picture containing drawing&#10;&#10;Description automatically generated">
            <a:extLst>
              <a:ext uri="{FF2B5EF4-FFF2-40B4-BE49-F238E27FC236}">
                <a16:creationId xmlns:a16="http://schemas.microsoft.com/office/drawing/2014/main" id="{DDFE58AA-0ADD-4FDA-BD58-C4DC85F54F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5" name="Group 4">
            <a:extLst>
              <a:ext uri="{FF2B5EF4-FFF2-40B4-BE49-F238E27FC236}">
                <a16:creationId xmlns:a16="http://schemas.microsoft.com/office/drawing/2014/main" id="{40F29006-8399-002D-5EFF-DCD41CE5C8EF}"/>
              </a:ext>
            </a:extLst>
          </p:cNvPr>
          <p:cNvGrpSpPr/>
          <p:nvPr/>
        </p:nvGrpSpPr>
        <p:grpSpPr>
          <a:xfrm>
            <a:off x="8357419" y="324465"/>
            <a:ext cx="3677265" cy="934064"/>
            <a:chOff x="8357419" y="324465"/>
            <a:chExt cx="3677265" cy="934064"/>
          </a:xfrm>
        </p:grpSpPr>
        <p:sp>
          <p:nvSpPr>
            <p:cNvPr id="2" name="Rectangle 1">
              <a:extLst>
                <a:ext uri="{FF2B5EF4-FFF2-40B4-BE49-F238E27FC236}">
                  <a16:creationId xmlns:a16="http://schemas.microsoft.com/office/drawing/2014/main" id="{1D05EA31-2D89-44A7-3DD5-385F73453D4F}"/>
                </a:ext>
              </a:extLst>
            </p:cNvPr>
            <p:cNvSpPr/>
            <p:nvPr/>
          </p:nvSpPr>
          <p:spPr>
            <a:xfrm>
              <a:off x="8357419" y="324465"/>
              <a:ext cx="3677265" cy="934064"/>
            </a:xfrm>
            <a:prstGeom prst="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ED3C8D"/>
                  </a:solidFill>
                  <a:latin typeface="Helvetica" panose="020B0403020202020204" pitchFamily="34" charset="0"/>
                </a:rPr>
                <a:t>Case Study Corner</a:t>
              </a:r>
            </a:p>
            <a:p>
              <a:pPr marL="171450" indent="-171450">
                <a:buBlip>
                  <a:blip r:embed="rId5"/>
                </a:buBlip>
              </a:pPr>
              <a:r>
                <a:rPr lang="en-US" sz="1400" b="1">
                  <a:solidFill>
                    <a:schemeClr val="bg1"/>
                  </a:solidFill>
                  <a:latin typeface="Helvetica" panose="020B0403020202020204" pitchFamily="34" charset="0"/>
                </a:rPr>
                <a:t>xx</a:t>
              </a:r>
            </a:p>
          </p:txBody>
        </p:sp>
        <p:cxnSp>
          <p:nvCxnSpPr>
            <p:cNvPr id="4" name="Straight Connector 3">
              <a:extLst>
                <a:ext uri="{FF2B5EF4-FFF2-40B4-BE49-F238E27FC236}">
                  <a16:creationId xmlns:a16="http://schemas.microsoft.com/office/drawing/2014/main" id="{76CF4FE5-AA05-E195-5A47-3101A92A7C95}"/>
                </a:ext>
              </a:extLst>
            </p:cNvPr>
            <p:cNvCxnSpPr/>
            <p:nvPr/>
          </p:nvCxnSpPr>
          <p:spPr>
            <a:xfrm>
              <a:off x="8642554" y="1002891"/>
              <a:ext cx="3146323" cy="0"/>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53F8947-861A-CAAD-D8AE-FAB402EFD59E}"/>
              </a:ext>
            </a:extLst>
          </p:cNvPr>
          <p:cNvSpPr txBox="1"/>
          <p:nvPr/>
        </p:nvSpPr>
        <p:spPr>
          <a:xfrm>
            <a:off x="131962" y="3719504"/>
            <a:ext cx="631908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3C8D"/>
                </a:solidFill>
                <a:effectLst/>
                <a:uLnTx/>
                <a:uFillTx/>
                <a:latin typeface="Helvetica" pitchFamily="2" charset="0"/>
                <a:ea typeface="+mn-ea"/>
                <a:cs typeface="+mn-cs"/>
              </a:rPr>
              <a:t>Pharma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chemeClr val="bg1"/>
                </a:solidFill>
                <a:effectLst/>
                <a:uLnTx/>
                <a:uFillTx/>
                <a:latin typeface="Helvetica" pitchFamily="2" charset="0"/>
                <a:ea typeface="+mn-ea"/>
                <a:cs typeface="+mn-cs"/>
              </a:rPr>
              <a:t>Brand success stories highlighted through real-world multiscreen TV case studies</a:t>
            </a:r>
            <a:endParaRPr kumimoji="0" lang="en-US" sz="2400" i="0" u="none" strike="noStrike" kern="1200" cap="none" spc="0" normalizeH="0" baseline="0" noProof="0">
              <a:ln>
                <a:noFill/>
              </a:ln>
              <a:solidFill>
                <a:srgbClr val="ED3C8D"/>
              </a:solidFill>
              <a:effectLst/>
              <a:uLnTx/>
              <a:uFillTx/>
              <a:latin typeface="Helvetica" pitchFamily="2" charset="0"/>
              <a:ea typeface="+mn-ea"/>
              <a:cs typeface="+mn-cs"/>
            </a:endParaRPr>
          </a:p>
        </p:txBody>
      </p:sp>
    </p:spTree>
    <p:extLst>
      <p:ext uri="{BB962C8B-B14F-4D97-AF65-F5344CB8AC3E}">
        <p14:creationId xmlns:p14="http://schemas.microsoft.com/office/powerpoint/2010/main" val="53064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3996212" y="40715"/>
            <a:ext cx="8174268"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 &amp; health care company leveraged Upwave’s Brand Optimization capability to </a:t>
            </a:r>
            <a:r>
              <a:rPr kumimoji="0" lang="en-US" sz="2200" b="1" i="0" u="none" strike="noStrike" kern="1200" cap="none" spc="0" normalizeH="0" baseline="0" noProof="0">
                <a:ln>
                  <a:noFill/>
                </a:ln>
                <a:solidFill>
                  <a:srgbClr val="1F1A62"/>
                </a:solidFill>
                <a:effectLst/>
                <a:uLnTx/>
                <a:uFillTx/>
                <a:latin typeface="Helvetica"/>
                <a:ea typeface="+mn-ea"/>
                <a:cs typeface="Helvetica"/>
              </a:rPr>
              <a:t>drive lift </a:t>
            </a:r>
            <a:r>
              <a:rPr kumimoji="0" lang="en-US" sz="2200" b="0" i="0" u="none" strike="noStrike" kern="1200" cap="none" spc="0" normalizeH="0" baseline="0" noProof="0">
                <a:ln>
                  <a:noFill/>
                </a:ln>
                <a:solidFill>
                  <a:srgbClr val="1F1A62"/>
                </a:solidFill>
                <a:effectLst/>
                <a:uLnTx/>
                <a:uFillTx/>
                <a:latin typeface="Helvetica"/>
                <a:ea typeface="+mn-ea"/>
                <a:cs typeface="Helvetica"/>
              </a:rPr>
              <a:t>across both TV and digital</a:t>
            </a:r>
          </a:p>
        </p:txBody>
      </p:sp>
      <p:pic>
        <p:nvPicPr>
          <p:cNvPr id="53" name="Picture 52" descr="Icon&#10;&#10;Description automatically generated">
            <a:extLst>
              <a:ext uri="{FF2B5EF4-FFF2-40B4-BE49-F238E27FC236}">
                <a16:creationId xmlns:a16="http://schemas.microsoft.com/office/drawing/2014/main" id="{12E7F595-105C-4FA9-9B31-82543DF3A3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9579" y="81814"/>
            <a:ext cx="659005" cy="659005"/>
          </a:xfrm>
          <a:prstGeom prst="rect">
            <a:avLst/>
          </a:prstGeom>
        </p:spPr>
      </p:pic>
      <p:cxnSp>
        <p:nvCxnSpPr>
          <p:cNvPr id="2" name="Google Shape;268;p33">
            <a:extLst>
              <a:ext uri="{FF2B5EF4-FFF2-40B4-BE49-F238E27FC236}">
                <a16:creationId xmlns:a16="http://schemas.microsoft.com/office/drawing/2014/main" id="{3613CE48-8F34-B664-44A0-EEBA67C36184}"/>
              </a:ext>
            </a:extLst>
          </p:cNvPr>
          <p:cNvCxnSpPr>
            <a:cxnSpLocks/>
          </p:cNvCxnSpPr>
          <p:nvPr/>
        </p:nvCxnSpPr>
        <p:spPr>
          <a:xfrm>
            <a:off x="10229883" y="986587"/>
            <a:ext cx="0" cy="4967130"/>
          </a:xfrm>
          <a:prstGeom prst="straightConnector1">
            <a:avLst/>
          </a:prstGeom>
          <a:noFill/>
          <a:ln w="9525" cap="flat" cmpd="sng">
            <a:solidFill>
              <a:srgbClr val="D3D8DE"/>
            </a:solidFill>
            <a:prstDash val="solid"/>
            <a:round/>
            <a:headEnd type="none" w="med" len="med"/>
            <a:tailEnd type="none" w="med" len="med"/>
          </a:ln>
        </p:spPr>
      </p:cxnSp>
      <p:graphicFrame>
        <p:nvGraphicFramePr>
          <p:cNvPr id="3" name="Chart 2">
            <a:extLst>
              <a:ext uri="{FF2B5EF4-FFF2-40B4-BE49-F238E27FC236}">
                <a16:creationId xmlns:a16="http://schemas.microsoft.com/office/drawing/2014/main" id="{AD6A423B-C895-DDC8-84CB-AF1E25685122}"/>
              </a:ext>
            </a:extLst>
          </p:cNvPr>
          <p:cNvGraphicFramePr/>
          <p:nvPr>
            <p:extLst>
              <p:ext uri="{D42A27DB-BD31-4B8C-83A1-F6EECF244321}">
                <p14:modId xmlns:p14="http://schemas.microsoft.com/office/powerpoint/2010/main" val="1637510146"/>
              </p:ext>
            </p:extLst>
          </p:nvPr>
        </p:nvGraphicFramePr>
        <p:xfrm>
          <a:off x="4022507" y="2467540"/>
          <a:ext cx="5971714" cy="279580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7D46325A-1B14-4261-ADD6-56CA1669BD08}"/>
              </a:ext>
            </a:extLst>
          </p:cNvPr>
          <p:cNvCxnSpPr>
            <a:cxnSpLocks/>
          </p:cNvCxnSpPr>
          <p:nvPr/>
        </p:nvCxnSpPr>
        <p:spPr>
          <a:xfrm>
            <a:off x="4126832" y="5094484"/>
            <a:ext cx="5867389" cy="0"/>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96B624-917E-A992-D821-385ADD03337E}"/>
              </a:ext>
            </a:extLst>
          </p:cNvPr>
          <p:cNvSpPr txBox="1"/>
          <p:nvPr/>
        </p:nvSpPr>
        <p:spPr>
          <a:xfrm>
            <a:off x="4212688" y="5183887"/>
            <a:ext cx="1297817" cy="400110"/>
          </a:xfrm>
          <a:prstGeom prst="rect">
            <a:avLst/>
          </a:prstGeom>
          <a:noFill/>
        </p:spPr>
        <p:txBody>
          <a:bodyPr wrap="square" rtlCol="0">
            <a:spAutoFit/>
          </a:bodyPr>
          <a:lstStyle/>
          <a:p>
            <a:pPr algn="ctr" defTabSz="311719">
              <a:defRPr/>
            </a:pPr>
            <a:r>
              <a:rPr lang="en-US" sz="1000">
                <a:solidFill>
                  <a:srgbClr val="1B1464"/>
                </a:solidFill>
                <a:latin typeface="Helvetica" panose="020B0403020202020204" pitchFamily="34" charset="0"/>
              </a:rPr>
              <a:t>Lift in Awareness on Digital</a:t>
            </a:r>
          </a:p>
        </p:txBody>
      </p:sp>
      <p:sp>
        <p:nvSpPr>
          <p:cNvPr id="7" name="TextBox 6">
            <a:extLst>
              <a:ext uri="{FF2B5EF4-FFF2-40B4-BE49-F238E27FC236}">
                <a16:creationId xmlns:a16="http://schemas.microsoft.com/office/drawing/2014/main" id="{5EBFB4FE-1227-2BE9-2F89-A4B3AD1A1A79}"/>
              </a:ext>
            </a:extLst>
          </p:cNvPr>
          <p:cNvSpPr txBox="1"/>
          <p:nvPr/>
        </p:nvSpPr>
        <p:spPr>
          <a:xfrm>
            <a:off x="5677530" y="5125687"/>
            <a:ext cx="1280844" cy="400110"/>
          </a:xfrm>
          <a:prstGeom prst="rect">
            <a:avLst/>
          </a:prstGeom>
          <a:noFill/>
        </p:spPr>
        <p:txBody>
          <a:bodyPr wrap="square" rtlCol="0">
            <a:spAutoFit/>
          </a:bodyPr>
          <a:lstStyle/>
          <a:p>
            <a:pPr algn="ctr" defTabSz="311719">
              <a:defRPr/>
            </a:pPr>
            <a:r>
              <a:rPr lang="en-US" sz="1000">
                <a:solidFill>
                  <a:srgbClr val="1B1464"/>
                </a:solidFill>
                <a:latin typeface="Helvetica" panose="020B0403020202020204" pitchFamily="34" charset="0"/>
              </a:rPr>
              <a:t>Lift in Awareness on Linear TV</a:t>
            </a:r>
          </a:p>
        </p:txBody>
      </p:sp>
      <p:sp>
        <p:nvSpPr>
          <p:cNvPr id="8" name="TextBox 7">
            <a:extLst>
              <a:ext uri="{FF2B5EF4-FFF2-40B4-BE49-F238E27FC236}">
                <a16:creationId xmlns:a16="http://schemas.microsoft.com/office/drawing/2014/main" id="{DA916ED2-077B-FE35-B698-87D1B27AD31D}"/>
              </a:ext>
            </a:extLst>
          </p:cNvPr>
          <p:cNvSpPr txBox="1"/>
          <p:nvPr/>
        </p:nvSpPr>
        <p:spPr>
          <a:xfrm>
            <a:off x="7137650" y="5115562"/>
            <a:ext cx="1280844" cy="553998"/>
          </a:xfrm>
          <a:prstGeom prst="rect">
            <a:avLst/>
          </a:prstGeom>
          <a:noFill/>
        </p:spPr>
        <p:txBody>
          <a:bodyPr wrap="square" rtlCol="0">
            <a:spAutoFit/>
          </a:bodyPr>
          <a:lstStyle/>
          <a:p>
            <a:pPr algn="ctr" defTabSz="311719">
              <a:defRPr/>
            </a:pPr>
            <a:r>
              <a:rPr lang="en-US" sz="1000">
                <a:solidFill>
                  <a:srgbClr val="1B1464"/>
                </a:solidFill>
                <a:latin typeface="Helvetica" panose="020B0403020202020204" pitchFamily="34" charset="0"/>
              </a:rPr>
              <a:t>Lift in Awareness Cross-Channel (Digital &amp; Linear)</a:t>
            </a:r>
          </a:p>
        </p:txBody>
      </p:sp>
      <p:sp>
        <p:nvSpPr>
          <p:cNvPr id="9" name="TextBox 8">
            <a:extLst>
              <a:ext uri="{FF2B5EF4-FFF2-40B4-BE49-F238E27FC236}">
                <a16:creationId xmlns:a16="http://schemas.microsoft.com/office/drawing/2014/main" id="{3717E3F4-77AB-82DE-C29C-96E35E9DC00A}"/>
              </a:ext>
            </a:extLst>
          </p:cNvPr>
          <p:cNvSpPr txBox="1"/>
          <p:nvPr/>
        </p:nvSpPr>
        <p:spPr>
          <a:xfrm>
            <a:off x="8426213" y="5090741"/>
            <a:ext cx="1547645" cy="553998"/>
          </a:xfrm>
          <a:prstGeom prst="rect">
            <a:avLst/>
          </a:prstGeom>
          <a:noFill/>
        </p:spPr>
        <p:txBody>
          <a:bodyPr wrap="square" rtlCol="0">
            <a:spAutoFit/>
          </a:bodyPr>
          <a:lstStyle/>
          <a:p>
            <a:pPr algn="ctr" defTabSz="311719">
              <a:defRPr/>
            </a:pPr>
            <a:r>
              <a:rPr lang="en-US" sz="1000">
                <a:solidFill>
                  <a:srgbClr val="1B1464"/>
                </a:solidFill>
                <a:latin typeface="Helvetica" panose="020B0403020202020204" pitchFamily="34" charset="0"/>
              </a:rPr>
              <a:t>Lift in Awareness among Affluent Audience (HHI $100k+)</a:t>
            </a:r>
          </a:p>
        </p:txBody>
      </p:sp>
      <p:sp>
        <p:nvSpPr>
          <p:cNvPr id="10" name="TextBox 9">
            <a:extLst>
              <a:ext uri="{FF2B5EF4-FFF2-40B4-BE49-F238E27FC236}">
                <a16:creationId xmlns:a16="http://schemas.microsoft.com/office/drawing/2014/main" id="{07F81AF5-97B6-030E-B553-A353A11FB2B4}"/>
              </a:ext>
            </a:extLst>
          </p:cNvPr>
          <p:cNvSpPr txBox="1"/>
          <p:nvPr/>
        </p:nvSpPr>
        <p:spPr>
          <a:xfrm>
            <a:off x="5859379" y="5686935"/>
            <a:ext cx="2223967" cy="523220"/>
          </a:xfrm>
          <a:prstGeom prst="rect">
            <a:avLst/>
          </a:prstGeom>
          <a:noFill/>
        </p:spPr>
        <p:txBody>
          <a:bodyPr wrap="square" rtlCol="0">
            <a:spAutoFit/>
          </a:bodyPr>
          <a:lstStyle/>
          <a:p>
            <a:pPr algn="ctr" defTabSz="311719">
              <a:defRPr/>
            </a:pPr>
            <a:r>
              <a:rPr lang="en-US" sz="1600" b="1">
                <a:solidFill>
                  <a:srgbClr val="1B1464"/>
                </a:solidFill>
                <a:latin typeface="Helvetica" panose="020B0403020202020204" pitchFamily="34" charset="0"/>
              </a:rPr>
              <a:t>11.9MM</a:t>
            </a:r>
          </a:p>
          <a:p>
            <a:pPr algn="ctr" defTabSz="311719">
              <a:defRPr/>
            </a:pPr>
            <a:r>
              <a:rPr lang="en-US" sz="1200">
                <a:solidFill>
                  <a:srgbClr val="1B1464"/>
                </a:solidFill>
                <a:latin typeface="Helvetica" panose="020B0403020202020204" pitchFamily="34" charset="0"/>
              </a:rPr>
              <a:t>People Lifted (Awareness)</a:t>
            </a:r>
          </a:p>
        </p:txBody>
      </p:sp>
      <p:grpSp>
        <p:nvGrpSpPr>
          <p:cNvPr id="11" name="Group 10">
            <a:extLst>
              <a:ext uri="{FF2B5EF4-FFF2-40B4-BE49-F238E27FC236}">
                <a16:creationId xmlns:a16="http://schemas.microsoft.com/office/drawing/2014/main" id="{4B197982-C2B7-52AA-FAB4-641509C61763}"/>
              </a:ext>
            </a:extLst>
          </p:cNvPr>
          <p:cNvGrpSpPr/>
          <p:nvPr/>
        </p:nvGrpSpPr>
        <p:grpSpPr>
          <a:xfrm>
            <a:off x="4335749" y="1137995"/>
            <a:ext cx="5512438" cy="1718222"/>
            <a:chOff x="205053" y="1299125"/>
            <a:chExt cx="4451542" cy="1603753"/>
          </a:xfrm>
        </p:grpSpPr>
        <p:grpSp>
          <p:nvGrpSpPr>
            <p:cNvPr id="12" name="Group 11">
              <a:extLst>
                <a:ext uri="{FF2B5EF4-FFF2-40B4-BE49-F238E27FC236}">
                  <a16:creationId xmlns:a16="http://schemas.microsoft.com/office/drawing/2014/main" id="{E5A22708-3B95-0B5A-2822-AC7817F3AD91}"/>
                </a:ext>
              </a:extLst>
            </p:cNvPr>
            <p:cNvGrpSpPr/>
            <p:nvPr/>
          </p:nvGrpSpPr>
          <p:grpSpPr>
            <a:xfrm>
              <a:off x="205053" y="1299316"/>
              <a:ext cx="1348198" cy="1603562"/>
              <a:chOff x="487985" y="4686104"/>
              <a:chExt cx="1348198" cy="1603562"/>
            </a:xfrm>
          </p:grpSpPr>
          <p:grpSp>
            <p:nvGrpSpPr>
              <p:cNvPr id="48" name="Group 47">
                <a:extLst>
                  <a:ext uri="{FF2B5EF4-FFF2-40B4-BE49-F238E27FC236}">
                    <a16:creationId xmlns:a16="http://schemas.microsoft.com/office/drawing/2014/main" id="{3A5D5B13-9C57-03F9-A7D3-E7BA72F6DE59}"/>
                  </a:ext>
                </a:extLst>
              </p:cNvPr>
              <p:cNvGrpSpPr/>
              <p:nvPr/>
            </p:nvGrpSpPr>
            <p:grpSpPr>
              <a:xfrm>
                <a:off x="888186" y="4686104"/>
                <a:ext cx="547796" cy="738900"/>
                <a:chOff x="675180" y="3518799"/>
                <a:chExt cx="1332618" cy="1780173"/>
              </a:xfrm>
            </p:grpSpPr>
            <p:pic>
              <p:nvPicPr>
                <p:cNvPr id="50" name="Picture 49">
                  <a:extLst>
                    <a:ext uri="{FF2B5EF4-FFF2-40B4-BE49-F238E27FC236}">
                      <a16:creationId xmlns:a16="http://schemas.microsoft.com/office/drawing/2014/main" id="{EEDD26A3-E337-E335-ECBD-374ECD996BC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5180" y="3518799"/>
                  <a:ext cx="1332618" cy="1780173"/>
                </a:xfrm>
                <a:prstGeom prst="rect">
                  <a:avLst/>
                </a:prstGeom>
              </p:spPr>
            </p:pic>
            <p:sp>
              <p:nvSpPr>
                <p:cNvPr id="51" name="Oval 50">
                  <a:extLst>
                    <a:ext uri="{FF2B5EF4-FFF2-40B4-BE49-F238E27FC236}">
                      <a16:creationId xmlns:a16="http://schemas.microsoft.com/office/drawing/2014/main" id="{E3B7D583-8537-938E-9045-99ED10984C83}"/>
                    </a:ext>
                  </a:extLst>
                </p:cNvPr>
                <p:cNvSpPr/>
                <p:nvPr/>
              </p:nvSpPr>
              <p:spPr>
                <a:xfrm>
                  <a:off x="979200" y="3675438"/>
                  <a:ext cx="724578" cy="7431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defRPr/>
                  </a:pPr>
                  <a:endParaRPr lang="en-US">
                    <a:solidFill>
                      <a:prstClr val="white"/>
                    </a:solidFill>
                    <a:latin typeface="Calibri" panose="020F0502020204030204"/>
                  </a:endParaRPr>
                </a:p>
              </p:txBody>
            </p:sp>
            <p:pic>
              <p:nvPicPr>
                <p:cNvPr id="52" name="Picture 51">
                  <a:extLst>
                    <a:ext uri="{FF2B5EF4-FFF2-40B4-BE49-F238E27FC236}">
                      <a16:creationId xmlns:a16="http://schemas.microsoft.com/office/drawing/2014/main" id="{84D6F74A-5A48-3D84-1119-CB7BA450A3E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82274" y="3795842"/>
                  <a:ext cx="518431" cy="518171"/>
                </a:xfrm>
                <a:prstGeom prst="rect">
                  <a:avLst/>
                </a:prstGeom>
              </p:spPr>
            </p:pic>
          </p:grpSp>
          <p:sp>
            <p:nvSpPr>
              <p:cNvPr id="49" name="TextBox 48">
                <a:extLst>
                  <a:ext uri="{FF2B5EF4-FFF2-40B4-BE49-F238E27FC236}">
                    <a16:creationId xmlns:a16="http://schemas.microsoft.com/office/drawing/2014/main" id="{26B1722F-D621-3A1E-8246-2520E012F24E}"/>
                  </a:ext>
                </a:extLst>
              </p:cNvPr>
              <p:cNvSpPr txBox="1"/>
              <p:nvPr/>
            </p:nvSpPr>
            <p:spPr>
              <a:xfrm>
                <a:off x="487985" y="5495112"/>
                <a:ext cx="1348198" cy="794554"/>
              </a:xfrm>
              <a:prstGeom prst="rect">
                <a:avLst/>
              </a:prstGeom>
              <a:noFill/>
            </p:spPr>
            <p:txBody>
              <a:bodyPr wrap="square" rtlCol="0">
                <a:spAutoFit/>
              </a:bodyPr>
              <a:lstStyle/>
              <a:p>
                <a:pPr algn="ctr" defTabSz="311719">
                  <a:defRPr/>
                </a:pPr>
                <a:r>
                  <a:rPr lang="en-US" sz="1100" b="1">
                    <a:solidFill>
                      <a:srgbClr val="1B1464"/>
                    </a:solidFill>
                    <a:latin typeface="Helvetica" panose="020B0403020202020204" pitchFamily="34" charset="0"/>
                  </a:rPr>
                  <a:t>2.5X</a:t>
                </a:r>
              </a:p>
              <a:p>
                <a:pPr algn="ctr" defTabSz="311719">
                  <a:defRPr/>
                </a:pPr>
                <a:r>
                  <a:rPr lang="en-US" sz="1000">
                    <a:solidFill>
                      <a:srgbClr val="1B1464"/>
                    </a:solidFill>
                    <a:latin typeface="Helvetica" panose="020B0403020202020204" pitchFamily="34" charset="0"/>
                  </a:rPr>
                  <a:t>More likely to reach those in the Hospital Leadership sector</a:t>
                </a:r>
              </a:p>
            </p:txBody>
          </p:sp>
        </p:grpSp>
        <p:grpSp>
          <p:nvGrpSpPr>
            <p:cNvPr id="13" name="Group 12">
              <a:extLst>
                <a:ext uri="{FF2B5EF4-FFF2-40B4-BE49-F238E27FC236}">
                  <a16:creationId xmlns:a16="http://schemas.microsoft.com/office/drawing/2014/main" id="{0D549A3B-6FE3-0ECF-6958-33F5E2EB72B4}"/>
                </a:ext>
              </a:extLst>
            </p:cNvPr>
            <p:cNvGrpSpPr/>
            <p:nvPr/>
          </p:nvGrpSpPr>
          <p:grpSpPr>
            <a:xfrm>
              <a:off x="1756725" y="1299316"/>
              <a:ext cx="1348198" cy="1603562"/>
              <a:chOff x="1792007" y="4686104"/>
              <a:chExt cx="1348198" cy="1603562"/>
            </a:xfrm>
          </p:grpSpPr>
          <p:grpSp>
            <p:nvGrpSpPr>
              <p:cNvPr id="42" name="Group 41">
                <a:extLst>
                  <a:ext uri="{FF2B5EF4-FFF2-40B4-BE49-F238E27FC236}">
                    <a16:creationId xmlns:a16="http://schemas.microsoft.com/office/drawing/2014/main" id="{F2B46EB7-6FAB-F8BB-58C5-A4C43674D8E4}"/>
                  </a:ext>
                </a:extLst>
              </p:cNvPr>
              <p:cNvGrpSpPr/>
              <p:nvPr/>
            </p:nvGrpSpPr>
            <p:grpSpPr>
              <a:xfrm>
                <a:off x="2192208" y="4686104"/>
                <a:ext cx="547796" cy="738900"/>
                <a:chOff x="2193824" y="4686104"/>
                <a:chExt cx="547796" cy="738900"/>
              </a:xfrm>
            </p:grpSpPr>
            <p:grpSp>
              <p:nvGrpSpPr>
                <p:cNvPr id="44" name="Group 43">
                  <a:extLst>
                    <a:ext uri="{FF2B5EF4-FFF2-40B4-BE49-F238E27FC236}">
                      <a16:creationId xmlns:a16="http://schemas.microsoft.com/office/drawing/2014/main" id="{9DF03104-3A20-00BD-BA9C-0BD196B7CD8E}"/>
                    </a:ext>
                  </a:extLst>
                </p:cNvPr>
                <p:cNvGrpSpPr/>
                <p:nvPr/>
              </p:nvGrpSpPr>
              <p:grpSpPr>
                <a:xfrm>
                  <a:off x="2193824" y="4686104"/>
                  <a:ext cx="547796" cy="738900"/>
                  <a:chOff x="675180" y="3518799"/>
                  <a:chExt cx="1332618" cy="1780173"/>
                </a:xfrm>
              </p:grpSpPr>
              <p:pic>
                <p:nvPicPr>
                  <p:cNvPr id="46" name="Picture 45">
                    <a:extLst>
                      <a:ext uri="{FF2B5EF4-FFF2-40B4-BE49-F238E27FC236}">
                        <a16:creationId xmlns:a16="http://schemas.microsoft.com/office/drawing/2014/main" id="{1B12220E-8F90-4B7B-C9A3-49CEC6CB3F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5180" y="3518799"/>
                    <a:ext cx="1332618" cy="1780173"/>
                  </a:xfrm>
                  <a:prstGeom prst="rect">
                    <a:avLst/>
                  </a:prstGeom>
                </p:spPr>
              </p:pic>
              <p:sp>
                <p:nvSpPr>
                  <p:cNvPr id="47" name="Oval 46">
                    <a:extLst>
                      <a:ext uri="{FF2B5EF4-FFF2-40B4-BE49-F238E27FC236}">
                        <a16:creationId xmlns:a16="http://schemas.microsoft.com/office/drawing/2014/main" id="{59170B2A-1B6B-B03A-4DC0-AD0B6C09C6E1}"/>
                      </a:ext>
                    </a:extLst>
                  </p:cNvPr>
                  <p:cNvSpPr/>
                  <p:nvPr/>
                </p:nvSpPr>
                <p:spPr>
                  <a:xfrm>
                    <a:off x="979200" y="3675438"/>
                    <a:ext cx="724578" cy="7431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defRPr/>
                    </a:pPr>
                    <a:endParaRPr lang="en-US">
                      <a:solidFill>
                        <a:prstClr val="white"/>
                      </a:solidFill>
                      <a:latin typeface="Calibri" panose="020F0502020204030204"/>
                    </a:endParaRPr>
                  </a:p>
                </p:txBody>
              </p:sp>
            </p:grpSp>
            <p:pic>
              <p:nvPicPr>
                <p:cNvPr id="45" name="Picture 44">
                  <a:extLst>
                    <a:ext uri="{FF2B5EF4-FFF2-40B4-BE49-F238E27FC236}">
                      <a16:creationId xmlns:a16="http://schemas.microsoft.com/office/drawing/2014/main" id="{BF4A0FF2-2F5D-D5A1-337D-07714A31B3E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74713" y="4776944"/>
                  <a:ext cx="178308" cy="264276"/>
                </a:xfrm>
                <a:prstGeom prst="rect">
                  <a:avLst/>
                </a:prstGeom>
              </p:spPr>
            </p:pic>
          </p:grpSp>
          <p:sp>
            <p:nvSpPr>
              <p:cNvPr id="43" name="TextBox 42">
                <a:extLst>
                  <a:ext uri="{FF2B5EF4-FFF2-40B4-BE49-F238E27FC236}">
                    <a16:creationId xmlns:a16="http://schemas.microsoft.com/office/drawing/2014/main" id="{AC47C86D-8AD4-62C3-FB39-11FAFDE191E4}"/>
                  </a:ext>
                </a:extLst>
              </p:cNvPr>
              <p:cNvSpPr txBox="1"/>
              <p:nvPr/>
            </p:nvSpPr>
            <p:spPr>
              <a:xfrm>
                <a:off x="1792007" y="5495113"/>
                <a:ext cx="1348198" cy="794553"/>
              </a:xfrm>
              <a:prstGeom prst="rect">
                <a:avLst/>
              </a:prstGeom>
              <a:noFill/>
            </p:spPr>
            <p:txBody>
              <a:bodyPr wrap="square" rtlCol="0">
                <a:spAutoFit/>
              </a:bodyPr>
              <a:lstStyle/>
              <a:p>
                <a:pPr algn="ctr" defTabSz="311719">
                  <a:defRPr/>
                </a:pPr>
                <a:r>
                  <a:rPr lang="en-US" sz="1100" b="1">
                    <a:solidFill>
                      <a:srgbClr val="1B1464"/>
                    </a:solidFill>
                    <a:latin typeface="Helvetica" panose="020B0403020202020204" pitchFamily="34" charset="0"/>
                  </a:rPr>
                  <a:t>3X</a:t>
                </a:r>
              </a:p>
              <a:p>
                <a:pPr algn="ctr" defTabSz="311719">
                  <a:defRPr/>
                </a:pPr>
                <a:r>
                  <a:rPr lang="en-US" sz="1000">
                    <a:solidFill>
                      <a:srgbClr val="1B1464"/>
                    </a:solidFill>
                    <a:latin typeface="Helvetica" panose="020B0403020202020204" pitchFamily="34" charset="0"/>
                  </a:rPr>
                  <a:t>More likely to reach those in the Government sector</a:t>
                </a:r>
              </a:p>
            </p:txBody>
          </p:sp>
        </p:grpSp>
        <p:grpSp>
          <p:nvGrpSpPr>
            <p:cNvPr id="14" name="Group 13">
              <a:extLst>
                <a:ext uri="{FF2B5EF4-FFF2-40B4-BE49-F238E27FC236}">
                  <a16:creationId xmlns:a16="http://schemas.microsoft.com/office/drawing/2014/main" id="{9F22297F-4690-7799-1AC0-9A5380EE2B0C}"/>
                </a:ext>
              </a:extLst>
            </p:cNvPr>
            <p:cNvGrpSpPr/>
            <p:nvPr/>
          </p:nvGrpSpPr>
          <p:grpSpPr>
            <a:xfrm>
              <a:off x="3308397" y="1299125"/>
              <a:ext cx="1348198" cy="1603752"/>
              <a:chOff x="3429404" y="4685913"/>
              <a:chExt cx="1348198" cy="1603752"/>
            </a:xfrm>
          </p:grpSpPr>
          <p:grpSp>
            <p:nvGrpSpPr>
              <p:cNvPr id="15" name="Group 14">
                <a:extLst>
                  <a:ext uri="{FF2B5EF4-FFF2-40B4-BE49-F238E27FC236}">
                    <a16:creationId xmlns:a16="http://schemas.microsoft.com/office/drawing/2014/main" id="{00410C07-0B76-18BF-B9BC-B9D05F28857C}"/>
                  </a:ext>
                </a:extLst>
              </p:cNvPr>
              <p:cNvGrpSpPr/>
              <p:nvPr/>
            </p:nvGrpSpPr>
            <p:grpSpPr>
              <a:xfrm>
                <a:off x="3829605" y="4685913"/>
                <a:ext cx="547796" cy="738900"/>
                <a:chOff x="3443062" y="4685913"/>
                <a:chExt cx="547796" cy="738900"/>
              </a:xfrm>
            </p:grpSpPr>
            <p:grpSp>
              <p:nvGrpSpPr>
                <p:cNvPr id="20" name="Group 19">
                  <a:extLst>
                    <a:ext uri="{FF2B5EF4-FFF2-40B4-BE49-F238E27FC236}">
                      <a16:creationId xmlns:a16="http://schemas.microsoft.com/office/drawing/2014/main" id="{FA8D1854-4A03-4620-B303-E82F758E29FB}"/>
                    </a:ext>
                  </a:extLst>
                </p:cNvPr>
                <p:cNvGrpSpPr/>
                <p:nvPr/>
              </p:nvGrpSpPr>
              <p:grpSpPr>
                <a:xfrm>
                  <a:off x="3443062" y="4685913"/>
                  <a:ext cx="547796" cy="738900"/>
                  <a:chOff x="675180" y="3518799"/>
                  <a:chExt cx="1332618" cy="1780173"/>
                </a:xfrm>
              </p:grpSpPr>
              <p:pic>
                <p:nvPicPr>
                  <p:cNvPr id="39" name="Picture 38">
                    <a:extLst>
                      <a:ext uri="{FF2B5EF4-FFF2-40B4-BE49-F238E27FC236}">
                        <a16:creationId xmlns:a16="http://schemas.microsoft.com/office/drawing/2014/main" id="{1A6F4CB1-D31D-D51A-2780-BA3C18F9A8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5180" y="3518799"/>
                    <a:ext cx="1332618" cy="1780173"/>
                  </a:xfrm>
                  <a:prstGeom prst="rect">
                    <a:avLst/>
                  </a:prstGeom>
                </p:spPr>
              </p:pic>
              <p:sp>
                <p:nvSpPr>
                  <p:cNvPr id="41" name="Oval 40">
                    <a:extLst>
                      <a:ext uri="{FF2B5EF4-FFF2-40B4-BE49-F238E27FC236}">
                        <a16:creationId xmlns:a16="http://schemas.microsoft.com/office/drawing/2014/main" id="{EFAD4DD7-D6B1-D32B-BD11-E54B3E49C87F}"/>
                      </a:ext>
                    </a:extLst>
                  </p:cNvPr>
                  <p:cNvSpPr/>
                  <p:nvPr/>
                </p:nvSpPr>
                <p:spPr>
                  <a:xfrm>
                    <a:off x="979200" y="3675438"/>
                    <a:ext cx="724578" cy="7431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defRPr/>
                    </a:pPr>
                    <a:endParaRPr lang="en-US">
                      <a:solidFill>
                        <a:prstClr val="white"/>
                      </a:solidFill>
                      <a:latin typeface="Calibri" panose="020F0502020204030204"/>
                    </a:endParaRPr>
                  </a:p>
                </p:txBody>
              </p:sp>
            </p:grpSp>
            <p:pic>
              <p:nvPicPr>
                <p:cNvPr id="26" name="Picture 25">
                  <a:extLst>
                    <a:ext uri="{FF2B5EF4-FFF2-40B4-BE49-F238E27FC236}">
                      <a16:creationId xmlns:a16="http://schemas.microsoft.com/office/drawing/2014/main" id="{927848F4-BE64-D1A4-EEE1-7B8A3438E8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604458" y="4790073"/>
                  <a:ext cx="221991" cy="222366"/>
                </a:xfrm>
                <a:prstGeom prst="rect">
                  <a:avLst/>
                </a:prstGeom>
              </p:spPr>
            </p:pic>
          </p:grpSp>
          <p:sp>
            <p:nvSpPr>
              <p:cNvPr id="16" name="TextBox 15">
                <a:extLst>
                  <a:ext uri="{FF2B5EF4-FFF2-40B4-BE49-F238E27FC236}">
                    <a16:creationId xmlns:a16="http://schemas.microsoft.com/office/drawing/2014/main" id="{6A5DFCA1-3C52-FEBF-9AA1-99B74A4A2D62}"/>
                  </a:ext>
                </a:extLst>
              </p:cNvPr>
              <p:cNvSpPr txBox="1"/>
              <p:nvPr/>
            </p:nvSpPr>
            <p:spPr>
              <a:xfrm>
                <a:off x="3429404" y="5495112"/>
                <a:ext cx="1348198" cy="794553"/>
              </a:xfrm>
              <a:prstGeom prst="rect">
                <a:avLst/>
              </a:prstGeom>
              <a:noFill/>
            </p:spPr>
            <p:txBody>
              <a:bodyPr wrap="square" rtlCol="0">
                <a:spAutoFit/>
              </a:bodyPr>
              <a:lstStyle/>
              <a:p>
                <a:pPr algn="ctr" defTabSz="311719">
                  <a:defRPr/>
                </a:pPr>
                <a:r>
                  <a:rPr lang="en-US" sz="1100" b="1">
                    <a:solidFill>
                      <a:srgbClr val="1B1464"/>
                    </a:solidFill>
                    <a:latin typeface="Helvetica" panose="020B0403020202020204" pitchFamily="34" charset="0"/>
                  </a:rPr>
                  <a:t>5X</a:t>
                </a:r>
              </a:p>
              <a:p>
                <a:pPr algn="ctr" defTabSz="311719">
                  <a:defRPr/>
                </a:pPr>
                <a:r>
                  <a:rPr lang="en-US" sz="1000">
                    <a:solidFill>
                      <a:srgbClr val="1B1464"/>
                    </a:solidFill>
                    <a:latin typeface="Helvetica" panose="020B0403020202020204" pitchFamily="34" charset="0"/>
                  </a:rPr>
                  <a:t>More likely to reach those in the Finance sector</a:t>
                </a:r>
              </a:p>
            </p:txBody>
          </p:sp>
        </p:grpSp>
      </p:grpSp>
      <p:grpSp>
        <p:nvGrpSpPr>
          <p:cNvPr id="55" name="Group 54">
            <a:extLst>
              <a:ext uri="{FF2B5EF4-FFF2-40B4-BE49-F238E27FC236}">
                <a16:creationId xmlns:a16="http://schemas.microsoft.com/office/drawing/2014/main" id="{EC1583FF-0013-A18C-8CA6-984DAD5D2310}"/>
              </a:ext>
            </a:extLst>
          </p:cNvPr>
          <p:cNvGrpSpPr/>
          <p:nvPr/>
        </p:nvGrpSpPr>
        <p:grpSpPr>
          <a:xfrm>
            <a:off x="10489997" y="1137995"/>
            <a:ext cx="1409593" cy="1434000"/>
            <a:chOff x="5792310" y="1524647"/>
            <a:chExt cx="1391412" cy="1473465"/>
          </a:xfrm>
        </p:grpSpPr>
        <p:sp>
          <p:nvSpPr>
            <p:cNvPr id="56" name="TextBox 55">
              <a:extLst>
                <a:ext uri="{FF2B5EF4-FFF2-40B4-BE49-F238E27FC236}">
                  <a16:creationId xmlns:a16="http://schemas.microsoft.com/office/drawing/2014/main" id="{DB246E6A-643A-FED9-3035-599A5E1183C1}"/>
                </a:ext>
              </a:extLst>
            </p:cNvPr>
            <p:cNvSpPr txBox="1"/>
            <p:nvPr/>
          </p:nvSpPr>
          <p:spPr>
            <a:xfrm>
              <a:off x="5949941" y="1859890"/>
              <a:ext cx="1076148" cy="600869"/>
            </a:xfrm>
            <a:prstGeom prst="rect">
              <a:avLst/>
            </a:prstGeom>
            <a:noFill/>
          </p:spPr>
          <p:txBody>
            <a:bodyPr wrap="square" rtlCol="0">
              <a:spAutoFit/>
            </a:bodyPr>
            <a:lstStyle/>
            <a:p>
              <a:pPr algn="ctr" defTabSz="311719"/>
              <a:r>
                <a:rPr lang="en-US" sz="3200" b="1">
                  <a:solidFill>
                    <a:srgbClr val="ED3C8D"/>
                  </a:solidFill>
                  <a:latin typeface="Helvetica" panose="020B0604020202020204" pitchFamily="34" charset="0"/>
                  <a:cs typeface="Helvetica" panose="020B0604020202020204" pitchFamily="34" charset="0"/>
                </a:rPr>
                <a:t>1.5X</a:t>
              </a:r>
            </a:p>
          </p:txBody>
        </p:sp>
        <p:sp>
          <p:nvSpPr>
            <p:cNvPr id="57" name="TextBox 56">
              <a:extLst>
                <a:ext uri="{FF2B5EF4-FFF2-40B4-BE49-F238E27FC236}">
                  <a16:creationId xmlns:a16="http://schemas.microsoft.com/office/drawing/2014/main" id="{840CE115-F1CE-E900-6011-AFC8613AA04B}"/>
                </a:ext>
              </a:extLst>
            </p:cNvPr>
            <p:cNvSpPr txBox="1"/>
            <p:nvPr/>
          </p:nvSpPr>
          <p:spPr>
            <a:xfrm>
              <a:off x="5792310" y="2381431"/>
              <a:ext cx="1391412" cy="616681"/>
            </a:xfrm>
            <a:prstGeom prst="rect">
              <a:avLst/>
            </a:prstGeom>
            <a:noFill/>
          </p:spPr>
          <p:txBody>
            <a:bodyPr wrap="square" rtlCol="0">
              <a:spAutoFit/>
            </a:bodyPr>
            <a:lstStyle/>
            <a:p>
              <a:pPr algn="ctr" defTabSz="311719"/>
              <a:r>
                <a:rPr lang="en-US" sz="1100">
                  <a:solidFill>
                    <a:srgbClr val="1B1464"/>
                  </a:solidFill>
                  <a:latin typeface="Helvetica" panose="020B0604020202020204" pitchFamily="34" charset="0"/>
                  <a:cs typeface="Helvetica" panose="020B0604020202020204" pitchFamily="34" charset="0"/>
                </a:rPr>
                <a:t>More likely to reach VP-level audience via Linear TV</a:t>
              </a:r>
            </a:p>
          </p:txBody>
        </p:sp>
        <p:pic>
          <p:nvPicPr>
            <p:cNvPr id="58" name="Picture 57">
              <a:extLst>
                <a:ext uri="{FF2B5EF4-FFF2-40B4-BE49-F238E27FC236}">
                  <a16:creationId xmlns:a16="http://schemas.microsoft.com/office/drawing/2014/main" id="{FAD44A65-D734-D127-8F79-A0E7B8C77A2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266763" y="1524647"/>
              <a:ext cx="442507" cy="438912"/>
            </a:xfrm>
            <a:prstGeom prst="rect">
              <a:avLst/>
            </a:prstGeom>
          </p:spPr>
        </p:pic>
      </p:grpSp>
      <p:grpSp>
        <p:nvGrpSpPr>
          <p:cNvPr id="59" name="Group 58">
            <a:extLst>
              <a:ext uri="{FF2B5EF4-FFF2-40B4-BE49-F238E27FC236}">
                <a16:creationId xmlns:a16="http://schemas.microsoft.com/office/drawing/2014/main" id="{4D8FF1AE-1C04-C3C7-F665-6312CD281BBB}"/>
              </a:ext>
            </a:extLst>
          </p:cNvPr>
          <p:cNvGrpSpPr/>
          <p:nvPr/>
        </p:nvGrpSpPr>
        <p:grpSpPr>
          <a:xfrm>
            <a:off x="10366432" y="2677647"/>
            <a:ext cx="1618444" cy="1338840"/>
            <a:chOff x="5689512" y="3225805"/>
            <a:chExt cx="1597569" cy="1375684"/>
          </a:xfrm>
        </p:grpSpPr>
        <p:sp>
          <p:nvSpPr>
            <p:cNvPr id="60" name="TextBox 59">
              <a:extLst>
                <a:ext uri="{FF2B5EF4-FFF2-40B4-BE49-F238E27FC236}">
                  <a16:creationId xmlns:a16="http://schemas.microsoft.com/office/drawing/2014/main" id="{8A31C2D0-C06B-0BC8-B318-F59A026799F1}"/>
                </a:ext>
              </a:extLst>
            </p:cNvPr>
            <p:cNvSpPr txBox="1"/>
            <p:nvPr/>
          </p:nvSpPr>
          <p:spPr>
            <a:xfrm>
              <a:off x="5701030" y="3664274"/>
              <a:ext cx="1574534" cy="600868"/>
            </a:xfrm>
            <a:prstGeom prst="rect">
              <a:avLst/>
            </a:prstGeom>
            <a:noFill/>
          </p:spPr>
          <p:txBody>
            <a:bodyPr wrap="square" rtlCol="0">
              <a:spAutoFit/>
            </a:bodyPr>
            <a:lstStyle/>
            <a:p>
              <a:pPr algn="ctr" defTabSz="311719"/>
              <a:r>
                <a:rPr lang="en-US" sz="3200" b="1">
                  <a:solidFill>
                    <a:srgbClr val="ED3C8D"/>
                  </a:solidFill>
                  <a:latin typeface="Helvetica" panose="020B0604020202020204" pitchFamily="34" charset="0"/>
                  <a:cs typeface="Helvetica" panose="020B0604020202020204" pitchFamily="34" charset="0"/>
                </a:rPr>
                <a:t>521MM</a:t>
              </a:r>
            </a:p>
          </p:txBody>
        </p:sp>
        <p:sp>
          <p:nvSpPr>
            <p:cNvPr id="61" name="TextBox 60">
              <a:extLst>
                <a:ext uri="{FF2B5EF4-FFF2-40B4-BE49-F238E27FC236}">
                  <a16:creationId xmlns:a16="http://schemas.microsoft.com/office/drawing/2014/main" id="{B5BFE465-E99A-C54C-44E6-55F19A8F81DE}"/>
                </a:ext>
              </a:extLst>
            </p:cNvPr>
            <p:cNvSpPr txBox="1"/>
            <p:nvPr/>
          </p:nvSpPr>
          <p:spPr>
            <a:xfrm>
              <a:off x="5689512" y="4158744"/>
              <a:ext cx="1597569" cy="442745"/>
            </a:xfrm>
            <a:prstGeom prst="rect">
              <a:avLst/>
            </a:prstGeom>
            <a:noFill/>
          </p:spPr>
          <p:txBody>
            <a:bodyPr wrap="square" rtlCol="0">
              <a:spAutoFit/>
            </a:bodyPr>
            <a:lstStyle/>
            <a:p>
              <a:pPr algn="ctr" defTabSz="311719"/>
              <a:r>
                <a:rPr lang="en-US" sz="1100">
                  <a:solidFill>
                    <a:srgbClr val="1B1464"/>
                  </a:solidFill>
                  <a:latin typeface="Helvetica" panose="020B0604020202020204" pitchFamily="34" charset="0"/>
                  <a:cs typeface="Helvetica" panose="020B0604020202020204" pitchFamily="34" charset="0"/>
                </a:rPr>
                <a:t>Total Digital Impressions</a:t>
              </a:r>
            </a:p>
          </p:txBody>
        </p:sp>
        <p:pic>
          <p:nvPicPr>
            <p:cNvPr id="62" name="Picture 61">
              <a:extLst>
                <a:ext uri="{FF2B5EF4-FFF2-40B4-BE49-F238E27FC236}">
                  <a16:creationId xmlns:a16="http://schemas.microsoft.com/office/drawing/2014/main" id="{517FE2ED-2821-8419-3382-A8AB362A2CC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1310"/>
            <a:stretch/>
          </p:blipFill>
          <p:spPr>
            <a:xfrm>
              <a:off x="6267043" y="3225805"/>
              <a:ext cx="442507" cy="476250"/>
            </a:xfrm>
            <a:prstGeom prst="rect">
              <a:avLst/>
            </a:prstGeom>
          </p:spPr>
        </p:pic>
      </p:grpSp>
      <p:grpSp>
        <p:nvGrpSpPr>
          <p:cNvPr id="63" name="Group 62">
            <a:extLst>
              <a:ext uri="{FF2B5EF4-FFF2-40B4-BE49-F238E27FC236}">
                <a16:creationId xmlns:a16="http://schemas.microsoft.com/office/drawing/2014/main" id="{CE238FD7-73CD-8273-2225-0F11703AB722}"/>
              </a:ext>
            </a:extLst>
          </p:cNvPr>
          <p:cNvGrpSpPr/>
          <p:nvPr/>
        </p:nvGrpSpPr>
        <p:grpSpPr>
          <a:xfrm>
            <a:off x="10509422" y="4270273"/>
            <a:ext cx="1409593" cy="1302865"/>
            <a:chOff x="5792309" y="4793569"/>
            <a:chExt cx="1391412" cy="1338719"/>
          </a:xfrm>
        </p:grpSpPr>
        <p:sp>
          <p:nvSpPr>
            <p:cNvPr id="7168" name="TextBox 7167">
              <a:extLst>
                <a:ext uri="{FF2B5EF4-FFF2-40B4-BE49-F238E27FC236}">
                  <a16:creationId xmlns:a16="http://schemas.microsoft.com/office/drawing/2014/main" id="{EB36B272-25A0-E0C8-764E-550E331DD094}"/>
                </a:ext>
              </a:extLst>
            </p:cNvPr>
            <p:cNvSpPr txBox="1"/>
            <p:nvPr/>
          </p:nvSpPr>
          <p:spPr>
            <a:xfrm>
              <a:off x="5949941" y="5168003"/>
              <a:ext cx="1076148" cy="600868"/>
            </a:xfrm>
            <a:prstGeom prst="rect">
              <a:avLst/>
            </a:prstGeom>
            <a:noFill/>
          </p:spPr>
          <p:txBody>
            <a:bodyPr wrap="square" rtlCol="0">
              <a:spAutoFit/>
            </a:bodyPr>
            <a:lstStyle/>
            <a:p>
              <a:pPr algn="ctr" defTabSz="311719"/>
              <a:r>
                <a:rPr lang="en-US" sz="3200" b="1">
                  <a:solidFill>
                    <a:srgbClr val="ED3C8D"/>
                  </a:solidFill>
                  <a:latin typeface="Helvetica" panose="020B0604020202020204" pitchFamily="34" charset="0"/>
                  <a:cs typeface="Helvetica" panose="020B0604020202020204" pitchFamily="34" charset="0"/>
                </a:rPr>
                <a:t>4.2B</a:t>
              </a:r>
            </a:p>
          </p:txBody>
        </p:sp>
        <p:sp>
          <p:nvSpPr>
            <p:cNvPr id="7169" name="TextBox 7168">
              <a:extLst>
                <a:ext uri="{FF2B5EF4-FFF2-40B4-BE49-F238E27FC236}">
                  <a16:creationId xmlns:a16="http://schemas.microsoft.com/office/drawing/2014/main" id="{DFC0907D-622F-021D-7A08-327BB86D3159}"/>
                </a:ext>
              </a:extLst>
            </p:cNvPr>
            <p:cNvSpPr txBox="1"/>
            <p:nvPr/>
          </p:nvSpPr>
          <p:spPr>
            <a:xfrm>
              <a:off x="5792309" y="5689543"/>
              <a:ext cx="1391412" cy="442745"/>
            </a:xfrm>
            <a:prstGeom prst="rect">
              <a:avLst/>
            </a:prstGeom>
            <a:noFill/>
          </p:spPr>
          <p:txBody>
            <a:bodyPr wrap="square" rtlCol="0">
              <a:spAutoFit/>
            </a:bodyPr>
            <a:lstStyle/>
            <a:p>
              <a:pPr algn="ctr" defTabSz="311719"/>
              <a:r>
                <a:rPr lang="en-US" sz="1100">
                  <a:solidFill>
                    <a:srgbClr val="1B1464"/>
                  </a:solidFill>
                  <a:latin typeface="Helvetica" panose="020B0604020202020204" pitchFamily="34" charset="0"/>
                  <a:cs typeface="Helvetica" panose="020B0604020202020204" pitchFamily="34" charset="0"/>
                </a:rPr>
                <a:t>Total TV Impressions</a:t>
              </a:r>
            </a:p>
          </p:txBody>
        </p:sp>
        <p:pic>
          <p:nvPicPr>
            <p:cNvPr id="7171" name="Picture 7170">
              <a:extLst>
                <a:ext uri="{FF2B5EF4-FFF2-40B4-BE49-F238E27FC236}">
                  <a16:creationId xmlns:a16="http://schemas.microsoft.com/office/drawing/2014/main" id="{12D3AF51-413B-5235-C3ED-964A3D96ABF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4003"/>
            <a:stretch/>
          </p:blipFill>
          <p:spPr>
            <a:xfrm>
              <a:off x="6215875" y="4793569"/>
              <a:ext cx="544282" cy="374433"/>
            </a:xfrm>
            <a:prstGeom prst="rect">
              <a:avLst/>
            </a:prstGeom>
          </p:spPr>
        </p:pic>
      </p:grpSp>
      <p:sp>
        <p:nvSpPr>
          <p:cNvPr id="7182" name="Google Shape;95;p13">
            <a:extLst>
              <a:ext uri="{FF2B5EF4-FFF2-40B4-BE49-F238E27FC236}">
                <a16:creationId xmlns:a16="http://schemas.microsoft.com/office/drawing/2014/main" id="{6A0C953F-6347-945A-2C36-45D101882FF2}"/>
              </a:ext>
            </a:extLst>
          </p:cNvPr>
          <p:cNvSpPr/>
          <p:nvPr/>
        </p:nvSpPr>
        <p:spPr>
          <a:xfrm>
            <a:off x="36096" y="858720"/>
            <a:ext cx="3943718" cy="2510392"/>
          </a:xfrm>
          <a:prstGeom prst="rect">
            <a:avLst/>
          </a:prstGeom>
          <a:noFill/>
          <a:ln>
            <a:noFill/>
          </a:ln>
        </p:spPr>
        <p:txBody>
          <a:bodyPr spcFirstLastPara="1" wrap="square" lIns="62335" tIns="31159" rIns="62335" bIns="31159" anchor="t" anchorCtr="0">
            <a:noAutofit/>
          </a:bodyPr>
          <a:lstStyle/>
          <a:p>
            <a:pPr defTabSz="311719">
              <a:buClr>
                <a:srgbClr val="1F1A62"/>
              </a:buClr>
              <a:buSzPts val="1400"/>
              <a:defRPr/>
            </a:pPr>
            <a:r>
              <a:rPr lang="en-US" sz="1050" b="1">
                <a:solidFill>
                  <a:srgbClr val="1B1464"/>
                </a:solidFill>
                <a:latin typeface="Helvetica Neue"/>
                <a:ea typeface="Helvetica Neue"/>
                <a:cs typeface="Helvetica Neue"/>
                <a:sym typeface="Helvetica Neue"/>
              </a:rPr>
              <a:t>Challenge</a:t>
            </a:r>
            <a:endParaRPr lang="en-US" sz="1050">
              <a:solidFill>
                <a:srgbClr val="1B1464"/>
              </a:solidFill>
              <a:latin typeface="Calibri" panose="020F0502020204030204"/>
            </a:endParaRP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A leading pharmaceutical &amp; health care company invested in an 8-month Digital (Display, Mobile and Desktop) and TV campaign, measuring and optimizing their brand spend. Increasing Brand KPIs, specifically brand awareness and brand reputation, with an end-goal of becoming a household name and measuring overall and on-target reach.</a:t>
            </a:r>
          </a:p>
          <a:p>
            <a:pPr defTabSz="311719">
              <a:defRPr/>
            </a:pPr>
            <a:endParaRPr lang="en-US" sz="1050" b="1">
              <a:solidFill>
                <a:srgbClr val="1B1464"/>
              </a:solidFill>
              <a:latin typeface="Helvetica Neue"/>
              <a:ea typeface="Helvetica Neue"/>
              <a:cs typeface="Helvetica Neue"/>
              <a:sym typeface="Helvetica Neue"/>
            </a:endParaRPr>
          </a:p>
          <a:p>
            <a:pPr defTabSz="311719">
              <a:buClr>
                <a:srgbClr val="1F1A62"/>
              </a:buClr>
              <a:buSzPts val="1400"/>
              <a:defRPr/>
            </a:pPr>
            <a:r>
              <a:rPr lang="en-US" sz="1050" b="1">
                <a:solidFill>
                  <a:srgbClr val="1B1464"/>
                </a:solidFill>
                <a:latin typeface="Helvetica Neue"/>
                <a:ea typeface="Helvetica Neue"/>
                <a:cs typeface="Helvetica Neue"/>
                <a:sym typeface="Helvetica Neue"/>
              </a:rPr>
              <a:t>Measurement Solution</a:t>
            </a:r>
          </a:p>
          <a:p>
            <a:pPr marL="116895" indent="-116895" defTabSz="311719">
              <a:buBlip>
                <a:blip r:embed="rId12"/>
              </a:buBlip>
              <a:defRPr/>
            </a:pPr>
            <a:r>
              <a:rPr lang="en-US" sz="1050" err="1">
                <a:solidFill>
                  <a:srgbClr val="1B1464"/>
                </a:solidFill>
                <a:latin typeface="Helvetica Neue"/>
                <a:ea typeface="Helvetica Neue"/>
                <a:cs typeface="Helvetica Neue"/>
                <a:sym typeface="Helvetica Neue"/>
              </a:rPr>
              <a:t>Upwave’s</a:t>
            </a:r>
            <a:r>
              <a:rPr lang="en-US" sz="1050">
                <a:solidFill>
                  <a:srgbClr val="1B1464"/>
                </a:solidFill>
                <a:latin typeface="Helvetica Neue"/>
                <a:ea typeface="Helvetica Neue"/>
                <a:cs typeface="Helvetica Neue"/>
                <a:sym typeface="Helvetica Neue"/>
              </a:rPr>
              <a:t> analytics solution is powered by exposed/control respondent data and includes reach capabilities that allow brands to measure against a broad, national audience, but also niche demographics, beyond age and gender. </a:t>
            </a:r>
          </a:p>
          <a:p>
            <a:pPr defTabSz="311719">
              <a:defRPr/>
            </a:pPr>
            <a:endParaRPr lang="en-US" sz="1050" b="1">
              <a:solidFill>
                <a:srgbClr val="1B1464"/>
              </a:solidFill>
              <a:latin typeface="Helvetica Neue"/>
              <a:ea typeface="Helvetica Neue"/>
              <a:cs typeface="Helvetica Neue"/>
              <a:sym typeface="Helvetica Neue"/>
            </a:endParaRPr>
          </a:p>
          <a:p>
            <a:pPr defTabSz="311719">
              <a:buClr>
                <a:srgbClr val="1F1A62"/>
              </a:buClr>
              <a:buSzPts val="1400"/>
              <a:defRPr/>
            </a:pPr>
            <a:r>
              <a:rPr lang="en-US" sz="1050" b="1">
                <a:solidFill>
                  <a:srgbClr val="1B1464"/>
                </a:solidFill>
                <a:latin typeface="Helvetica Neue"/>
                <a:ea typeface="Helvetica Neue"/>
                <a:cs typeface="Helvetica Neue"/>
                <a:sym typeface="Helvetica Neue"/>
              </a:rPr>
              <a:t>Target Segment</a:t>
            </a: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Broad National Audience </a:t>
            </a: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HHI $100k+, High-Level Job Title/Industry in Healthcare, Finance, Government.</a:t>
            </a:r>
          </a:p>
          <a:p>
            <a:pPr defTabSz="311719">
              <a:defRPr/>
            </a:pPr>
            <a:endParaRPr lang="en-US" sz="1050" b="1">
              <a:solidFill>
                <a:srgbClr val="1B1464"/>
              </a:solidFill>
              <a:latin typeface="Helvetica Neue"/>
              <a:ea typeface="Helvetica Neue"/>
              <a:cs typeface="Helvetica Neue"/>
              <a:sym typeface="Helvetica Neue"/>
            </a:endParaRPr>
          </a:p>
          <a:p>
            <a:pPr defTabSz="311719">
              <a:buClr>
                <a:srgbClr val="1F1A62"/>
              </a:buClr>
              <a:buSzPts val="1400"/>
              <a:defRPr/>
            </a:pPr>
            <a:r>
              <a:rPr lang="en-US" sz="1050" b="1">
                <a:solidFill>
                  <a:srgbClr val="1B1464"/>
                </a:solidFill>
                <a:latin typeface="Helvetica Neue"/>
                <a:ea typeface="Helvetica Neue"/>
                <a:cs typeface="Helvetica Neue"/>
                <a:sym typeface="Helvetica Neue"/>
              </a:rPr>
              <a:t>Learnings</a:t>
            </a: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Messaging on TV took time to gain momentum and the brand should utilize programmatic to hyper-target better performing audiences on TV. </a:t>
            </a: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The ability to refine their messaging throughout the campaign - optimizing creatives based on </a:t>
            </a:r>
            <a:r>
              <a:rPr lang="en-US" sz="1050" i="1">
                <a:solidFill>
                  <a:srgbClr val="1B1464"/>
                </a:solidFill>
                <a:latin typeface="Helvetica Neue"/>
                <a:ea typeface="Helvetica Neue"/>
                <a:cs typeface="Helvetica Neue"/>
                <a:sym typeface="Helvetica Neue"/>
              </a:rPr>
              <a:t>Outperformance</a:t>
            </a:r>
            <a:r>
              <a:rPr lang="en-US" sz="1050">
                <a:solidFill>
                  <a:srgbClr val="1B1464"/>
                </a:solidFill>
                <a:latin typeface="Helvetica Neue"/>
                <a:ea typeface="Helvetica Neue"/>
                <a:cs typeface="Helvetica Neue"/>
                <a:sym typeface="Helvetica Neue"/>
              </a:rPr>
              <a:t> indicators among the target audiences–led to spikes in key KPIs in the final month of the campaign. </a:t>
            </a: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In general, the campaign drove higher lift (comparing Control vs. Exposed) across all Brand Outcomes KPIs over time, based on the utilization of Brand Optimization and Brand Reach tools. </a:t>
            </a:r>
          </a:p>
          <a:p>
            <a:pPr defTabSz="311719">
              <a:defRPr/>
            </a:pPr>
            <a:endParaRPr lang="en-US" sz="1050">
              <a:solidFill>
                <a:srgbClr val="1B1464"/>
              </a:solidFill>
              <a:latin typeface="Helvetica Neue"/>
              <a:ea typeface="Helvetica Neue"/>
              <a:cs typeface="Helvetica Neue"/>
              <a:sym typeface="Helvetica Neue"/>
            </a:endParaRPr>
          </a:p>
          <a:p>
            <a:pPr defTabSz="311719">
              <a:buClr>
                <a:srgbClr val="1F1A62"/>
              </a:buClr>
              <a:buSzPts val="1400"/>
              <a:defRPr/>
            </a:pPr>
            <a:r>
              <a:rPr lang="en-US" sz="1050" b="1">
                <a:solidFill>
                  <a:srgbClr val="1B1464"/>
                </a:solidFill>
                <a:latin typeface="Helvetica Neue"/>
                <a:ea typeface="Helvetica Neue"/>
                <a:cs typeface="Helvetica Neue"/>
                <a:sym typeface="Helvetica Neue"/>
              </a:rPr>
              <a:t>Viewing Source / Media Type</a:t>
            </a:r>
            <a:endParaRPr lang="en-US" sz="1050" b="1" u="sng">
              <a:solidFill>
                <a:srgbClr val="1B1464"/>
              </a:solidFill>
              <a:latin typeface="Helvetica Neue"/>
              <a:ea typeface="Helvetica Neue"/>
              <a:cs typeface="Helvetica Neue"/>
              <a:sym typeface="Helvetica Neue"/>
            </a:endParaRPr>
          </a:p>
          <a:p>
            <a:pPr marL="116895" indent="-116895" defTabSz="311719">
              <a:buBlip>
                <a:blip r:embed="rId12"/>
              </a:buBlip>
              <a:defRPr/>
            </a:pPr>
            <a:r>
              <a:rPr lang="en-US" sz="1050">
                <a:solidFill>
                  <a:srgbClr val="1B1464"/>
                </a:solidFill>
                <a:latin typeface="Helvetica Neue"/>
                <a:ea typeface="Helvetica Neue"/>
                <a:cs typeface="Helvetica Neue"/>
                <a:sym typeface="Helvetica Neue"/>
              </a:rPr>
              <a:t>Linear TV, Streaming (CTV, OTT) and Digital Platforms (Display, Mobile and Desktop)</a:t>
            </a:r>
          </a:p>
        </p:txBody>
      </p:sp>
      <p:pic>
        <p:nvPicPr>
          <p:cNvPr id="7183" name="Picture 4" descr="Jobs at Upwave - Otta - The only job search that does you justice">
            <a:extLst>
              <a:ext uri="{FF2B5EF4-FFF2-40B4-BE49-F238E27FC236}">
                <a16:creationId xmlns:a16="http://schemas.microsoft.com/office/drawing/2014/main" id="{78411EDF-4C67-D4A3-856D-02F3BC30707A}"/>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523169" y="6017526"/>
            <a:ext cx="1409593" cy="375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CB78FA-E168-4BC9-0DCC-8C8043635B05}"/>
              </a:ext>
            </a:extLst>
          </p:cNvPr>
          <p:cNvSpPr txBox="1"/>
          <p:nvPr/>
        </p:nvSpPr>
        <p:spPr>
          <a:xfrm>
            <a:off x="4018365" y="6310453"/>
            <a:ext cx="65147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Upwave</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Comparisons based against a representative control group.</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17" name="Picture 16">
            <a:extLst>
              <a:ext uri="{FF2B5EF4-FFF2-40B4-BE49-F238E27FC236}">
                <a16:creationId xmlns:a16="http://schemas.microsoft.com/office/drawing/2014/main" id="{07026EAE-DC18-2DF6-8561-A67192987F9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8" name="Slide Number Placeholder 5">
            <a:extLst>
              <a:ext uri="{FF2B5EF4-FFF2-40B4-BE49-F238E27FC236}">
                <a16:creationId xmlns:a16="http://schemas.microsoft.com/office/drawing/2014/main" id="{2E68EE74-FDA0-05AA-D9FD-AF323ED731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66C7269A-B42C-F283-C540-31524CB4294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3" name="TextBox 22">
            <a:extLst>
              <a:ext uri="{FF2B5EF4-FFF2-40B4-BE49-F238E27FC236}">
                <a16:creationId xmlns:a16="http://schemas.microsoft.com/office/drawing/2014/main" id="{F8605AB5-1F00-1E83-1452-904761057DF8}"/>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341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87BE-E895-37CC-FB8C-5DDF90CF152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7634DE9-F2A3-4474-5339-253C393631D8}"/>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65AF2A8B-0C4E-A7FD-94D2-09F5C4DA14F5}"/>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6043A1-B91F-2E6D-9FCB-261725DEE6AA}"/>
              </a:ext>
            </a:extLst>
          </p:cNvPr>
          <p:cNvSpPr/>
          <p:nvPr/>
        </p:nvSpPr>
        <p:spPr>
          <a:xfrm>
            <a:off x="4042581" y="69560"/>
            <a:ext cx="8127899"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002060"/>
                </a:solidFill>
                <a:effectLst/>
                <a:uLnTx/>
                <a:uFillTx/>
                <a:latin typeface="Helvetica"/>
                <a:ea typeface="+mn-ea"/>
                <a:cs typeface="Helvetica"/>
              </a:rPr>
              <a:t>Swoop’s custom DTC audience facilitated </a:t>
            </a:r>
            <a:r>
              <a:rPr kumimoji="0" lang="en-US" sz="2200" b="1" i="0" u="none" strike="noStrike" kern="1200" cap="none" spc="0" normalizeH="0" baseline="0" noProof="0">
                <a:ln>
                  <a:noFill/>
                </a:ln>
                <a:solidFill>
                  <a:srgbClr val="002060"/>
                </a:solidFill>
                <a:effectLst/>
                <a:uLnTx/>
                <a:uFillTx/>
                <a:latin typeface="Helvetica"/>
                <a:ea typeface="+mn-ea"/>
                <a:cs typeface="Helvetica"/>
              </a:rPr>
              <a:t>improved reach</a:t>
            </a:r>
            <a:r>
              <a:rPr kumimoji="0" lang="en-US" sz="2200" b="0" i="0" u="none" strike="noStrike" kern="1200" cap="none" spc="0" normalizeH="0" baseline="0" noProof="0">
                <a:ln>
                  <a:noFill/>
                </a:ln>
                <a:solidFill>
                  <a:srgbClr val="002060"/>
                </a:solidFill>
                <a:effectLst/>
                <a:uLnTx/>
                <a:uFillTx/>
                <a:latin typeface="Helvetica"/>
                <a:ea typeface="+mn-ea"/>
                <a:cs typeface="Helvetica"/>
              </a:rPr>
              <a:t> and </a:t>
            </a:r>
            <a:r>
              <a:rPr kumimoji="0" lang="en-US" sz="2200" b="1" i="0" u="none" strike="noStrike" kern="1200" cap="none" spc="0" normalizeH="0" baseline="0" noProof="0">
                <a:ln>
                  <a:noFill/>
                </a:ln>
                <a:solidFill>
                  <a:srgbClr val="002060"/>
                </a:solidFill>
                <a:effectLst/>
                <a:uLnTx/>
                <a:uFillTx/>
                <a:latin typeface="Helvetica"/>
                <a:ea typeface="+mn-ea"/>
                <a:cs typeface="Helvetica"/>
              </a:rPr>
              <a:t>conversion</a:t>
            </a:r>
            <a:r>
              <a:rPr kumimoji="0" lang="en-US" sz="2200" b="0" i="0" u="none" strike="noStrike" kern="1200" cap="none" spc="0" normalizeH="0" baseline="0" noProof="0">
                <a:ln>
                  <a:noFill/>
                </a:ln>
                <a:solidFill>
                  <a:srgbClr val="002060"/>
                </a:solidFill>
                <a:effectLst/>
                <a:uLnTx/>
                <a:uFillTx/>
                <a:latin typeface="Helvetica"/>
                <a:ea typeface="+mn-ea"/>
                <a:cs typeface="Helvetica"/>
              </a:rPr>
              <a:t> for a leading Pharma brand</a:t>
            </a:r>
          </a:p>
        </p:txBody>
      </p:sp>
      <p:sp>
        <p:nvSpPr>
          <p:cNvPr id="26" name="TextBox 25">
            <a:extLst>
              <a:ext uri="{FF2B5EF4-FFF2-40B4-BE49-F238E27FC236}">
                <a16:creationId xmlns:a16="http://schemas.microsoft.com/office/drawing/2014/main" id="{E909BF3C-CCDD-203A-1AC1-481C2B45EC32}"/>
              </a:ext>
            </a:extLst>
          </p:cNvPr>
          <p:cNvSpPr txBox="1"/>
          <p:nvPr/>
        </p:nvSpPr>
        <p:spPr>
          <a:xfrm>
            <a:off x="4075457" y="6208307"/>
            <a:ext cx="66694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Crossix</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&amp; Swoop, Case Study. All Swoop audiences are privacy-safe by design. Swoop never uses health data to build segments, ensuring 100% compliance with the most stringent federal and state policies, including HPAA and My Health My Data.</a:t>
            </a:r>
          </a:p>
        </p:txBody>
      </p:sp>
      <p:sp>
        <p:nvSpPr>
          <p:cNvPr id="27" name="Rectangle 26">
            <a:extLst>
              <a:ext uri="{FF2B5EF4-FFF2-40B4-BE49-F238E27FC236}">
                <a16:creationId xmlns:a16="http://schemas.microsoft.com/office/drawing/2014/main" id="{0D0E20EB-5196-15F7-85BF-0C41B969362C}"/>
              </a:ext>
            </a:extLst>
          </p:cNvPr>
          <p:cNvSpPr/>
          <p:nvPr/>
        </p:nvSpPr>
        <p:spPr>
          <a:xfrm>
            <a:off x="95249" y="901784"/>
            <a:ext cx="3884959" cy="541686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A top pharmaceutical brand wanted to make patients aware of the benefits to its drug portfolio for the treatment of a sensitive, low-population mental health condition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 leveraged</a:t>
            </a:r>
            <a:r>
              <a:rPr kumimoji="0" lang="en-US" sz="1200" b="0" i="0" u="none" strike="noStrike" kern="1200" cap="none" spc="0" normalizeH="0" baseline="0" noProof="0">
                <a:ln>
                  <a:noFill/>
                </a:ln>
                <a:solidFill>
                  <a:srgbClr val="002060"/>
                </a:solidFill>
                <a:effectLst/>
                <a:uLnTx/>
                <a:uFillTx/>
                <a:latin typeface="Helvetica"/>
                <a:ea typeface="+mn-ea"/>
                <a:cs typeface="+mn-cs"/>
              </a:rPr>
              <a:t> its real-world data base to create a precision privacy-safe segment of those likely to be living with the target mental health condition and their caregivers, for increased efficiency and impact on CTV.</a:t>
            </a:r>
            <a:endParaRPr kumimoji="0" lang="en-US" sz="12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Swoop’s custom DTC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002060"/>
                </a:solidFill>
                <a:effectLst/>
                <a:uLnTx/>
                <a:uFillTx/>
                <a:latin typeface="Helvetica"/>
                <a:ea typeface="+mn-ea"/>
                <a:cs typeface="Helvetica"/>
              </a:rPr>
              <a:t>16.9</a:t>
            </a:r>
            <a:r>
              <a:rPr kumimoji="0" lang="en-US" sz="1200" b="0" i="0" u="none" strike="noStrike" kern="1200" cap="none" spc="0" normalizeH="0" baseline="0" noProof="0">
                <a:ln>
                  <a:noFill/>
                </a:ln>
                <a:solidFill>
                  <a:srgbClr val="002060"/>
                </a:solidFill>
                <a:effectLst/>
                <a:uLnTx/>
                <a:uFillTx/>
                <a:latin typeface="Helvetica"/>
                <a:ea typeface="+mn-ea"/>
                <a:cs typeface="Helvetica"/>
              </a:rPr>
              <a:t> targeting multiple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Results outperformed the industry benchmark by </a:t>
            </a:r>
            <a:r>
              <a:rPr kumimoji="0" lang="en-US" sz="1200" b="1" i="0" u="none" strike="noStrike" kern="1200" cap="none" spc="0" normalizeH="0" baseline="0" noProof="0">
                <a:ln>
                  <a:noFill/>
                </a:ln>
                <a:solidFill>
                  <a:srgbClr val="002060"/>
                </a:solidFill>
                <a:effectLst/>
                <a:uLnTx/>
                <a:uFillTx/>
                <a:latin typeface="Helvetica"/>
                <a:ea typeface="+mn-ea"/>
                <a:cs typeface="Helvetica"/>
              </a:rPr>
              <a:t>12X</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002060"/>
                </a:solidFill>
                <a:effectLst/>
                <a:uLnTx/>
                <a:uFillTx/>
                <a:latin typeface="Helvetica"/>
                <a:ea typeface="+mn-ea"/>
                <a:cs typeface="Helvetica"/>
              </a:rPr>
              <a:t>~20% </a:t>
            </a:r>
            <a:r>
              <a:rPr kumimoji="0" lang="en-US" sz="1200" b="0" i="0" u="none" strike="noStrike" kern="1200" cap="none" spc="0" normalizeH="0" baseline="0" noProof="0">
                <a:ln>
                  <a:noFill/>
                </a:ln>
                <a:solidFill>
                  <a:srgbClr val="002060"/>
                </a:solidFill>
                <a:effectLst/>
                <a:uLnTx/>
                <a:uFillTx/>
                <a:latin typeface="Helvetica"/>
                <a:ea typeface="+mn-ea"/>
                <a:cs typeface="Helvetica"/>
              </a:rPr>
              <a:t>of the exposed ideal patients scheduled a visit with their healthcare provider within 3 months of the campaign, as measured by a third-party</a:t>
            </a:r>
            <a:endParaRPr kumimoji="0" lang="en-US" sz="1100" b="0"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 / CTV</a:t>
            </a:r>
            <a:endParaRPr kumimoji="0" lang="en-US" sz="1400" b="1" i="0" u="none" strike="noStrike" kern="1200" cap="none" spc="0" normalizeH="0" baseline="0" noProof="0">
              <a:ln>
                <a:noFill/>
              </a:ln>
              <a:solidFill>
                <a:srgbClr val="002060"/>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C0631331-E8E7-E1A3-3B05-838713CED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ADD9993B-24A3-F065-6397-534BB486BF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CB92F93E-314B-7169-D53A-987E51162754}"/>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2" descr="Swoop.com, Inc.">
            <a:extLst>
              <a:ext uri="{FF2B5EF4-FFF2-40B4-BE49-F238E27FC236}">
                <a16:creationId xmlns:a16="http://schemas.microsoft.com/office/drawing/2014/main" id="{3C2A590C-2954-D4F9-E6B4-F0B77095319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57763" y="6128907"/>
            <a:ext cx="1237060" cy="330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icon&#10;&#10;Description automatically generated">
            <a:extLst>
              <a:ext uri="{FF2B5EF4-FFF2-40B4-BE49-F238E27FC236}">
                <a16:creationId xmlns:a16="http://schemas.microsoft.com/office/drawing/2014/main" id="{37244B03-3F59-D3AD-FE47-BC6C957640B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sp>
        <p:nvSpPr>
          <p:cNvPr id="3" name="TextBox 2">
            <a:extLst>
              <a:ext uri="{FF2B5EF4-FFF2-40B4-BE49-F238E27FC236}">
                <a16:creationId xmlns:a16="http://schemas.microsoft.com/office/drawing/2014/main" id="{1DB89E30-7C48-82E0-0A4C-B14EE02A1B82}"/>
              </a:ext>
            </a:extLst>
          </p:cNvPr>
          <p:cNvSpPr txBox="1"/>
          <p:nvPr/>
        </p:nvSpPr>
        <p:spPr>
          <a:xfrm>
            <a:off x="4008001" y="3028356"/>
            <a:ext cx="264017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16.9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Targeting multiple</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 name="TextBox 3">
            <a:extLst>
              <a:ext uri="{FF2B5EF4-FFF2-40B4-BE49-F238E27FC236}">
                <a16:creationId xmlns:a16="http://schemas.microsoft.com/office/drawing/2014/main" id="{E567FA90-CF1E-024A-466B-ED3A0C924A03}"/>
              </a:ext>
            </a:extLst>
          </p:cNvPr>
          <p:cNvSpPr txBox="1"/>
          <p:nvPr/>
        </p:nvSpPr>
        <p:spPr>
          <a:xfrm>
            <a:off x="6866053" y="3028356"/>
            <a:ext cx="2474681"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12X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outperformed industry benchmark</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BFD169F1-DFF6-714E-26E0-641C8702E82F}"/>
              </a:ext>
            </a:extLst>
          </p:cNvPr>
          <p:cNvSpPr txBox="1"/>
          <p:nvPr/>
        </p:nvSpPr>
        <p:spPr>
          <a:xfrm>
            <a:off x="9489940" y="3028356"/>
            <a:ext cx="2723576"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the exposed ideal patients scheduled </a:t>
            </a:r>
            <a:b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 visit with their healthcare provider within 3 months </a:t>
            </a:r>
            <a:b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the campaign</a:t>
            </a:r>
          </a:p>
        </p:txBody>
      </p:sp>
      <p:cxnSp>
        <p:nvCxnSpPr>
          <p:cNvPr id="10" name="Straight Connector 9">
            <a:extLst>
              <a:ext uri="{FF2B5EF4-FFF2-40B4-BE49-F238E27FC236}">
                <a16:creationId xmlns:a16="http://schemas.microsoft.com/office/drawing/2014/main" id="{28127F14-24B5-7223-F410-2EA5D0C8CC62}"/>
              </a:ext>
            </a:extLst>
          </p:cNvPr>
          <p:cNvCxnSpPr>
            <a:cxnSpLocks/>
          </p:cNvCxnSpPr>
          <p:nvPr/>
        </p:nvCxnSpPr>
        <p:spPr>
          <a:xfrm>
            <a:off x="6731577"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589204-83DD-D25C-6765-F4805832A15E}"/>
              </a:ext>
            </a:extLst>
          </p:cNvPr>
          <p:cNvCxnSpPr>
            <a:cxnSpLocks/>
          </p:cNvCxnSpPr>
          <p:nvPr/>
        </p:nvCxnSpPr>
        <p:spPr>
          <a:xfrm>
            <a:off x="9453839"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12" descr="A group of people with a target and arrow&#10;&#10;Description automatically generated">
            <a:extLst>
              <a:ext uri="{FF2B5EF4-FFF2-40B4-BE49-F238E27FC236}">
                <a16:creationId xmlns:a16="http://schemas.microsoft.com/office/drawing/2014/main" id="{106F3065-A9C1-62F2-0115-55A12D500C3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68845" y="1523445"/>
            <a:ext cx="1518485" cy="1518485"/>
          </a:xfrm>
          <a:prstGeom prst="rect">
            <a:avLst/>
          </a:prstGeom>
        </p:spPr>
      </p:pic>
      <p:pic>
        <p:nvPicPr>
          <p:cNvPr id="18" name="Picture 17" descr="A calendar with a stethoscope and a cross&#10;&#10;Description automatically generated">
            <a:extLst>
              <a:ext uri="{FF2B5EF4-FFF2-40B4-BE49-F238E27FC236}">
                <a16:creationId xmlns:a16="http://schemas.microsoft.com/office/drawing/2014/main" id="{01417A44-3F89-91B7-D49A-5F6F5D091EB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85596" y="1523445"/>
            <a:ext cx="1518486" cy="1518486"/>
          </a:xfrm>
          <a:prstGeom prst="rect">
            <a:avLst/>
          </a:prstGeom>
        </p:spPr>
      </p:pic>
      <p:pic>
        <p:nvPicPr>
          <p:cNvPr id="20" name="Picture 19" descr="A colorful graph with a gear and arrow&#10;&#10;Description automatically generated">
            <a:extLst>
              <a:ext uri="{FF2B5EF4-FFF2-40B4-BE49-F238E27FC236}">
                <a16:creationId xmlns:a16="http://schemas.microsoft.com/office/drawing/2014/main" id="{0F504DE1-D365-1B4A-0748-9CC9352D678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15415" y="1523445"/>
            <a:ext cx="1518486" cy="1518486"/>
          </a:xfrm>
          <a:prstGeom prst="rect">
            <a:avLst/>
          </a:prstGeom>
        </p:spPr>
      </p:pic>
      <p:sp>
        <p:nvSpPr>
          <p:cNvPr id="12" name="TextBox 11">
            <a:extLst>
              <a:ext uri="{FF2B5EF4-FFF2-40B4-BE49-F238E27FC236}">
                <a16:creationId xmlns:a16="http://schemas.microsoft.com/office/drawing/2014/main" id="{03EE6526-59C5-141B-3570-BA8004F4C77F}"/>
              </a:ext>
            </a:extLst>
          </p:cNvPr>
          <p:cNvSpPr txBox="1"/>
          <p:nvPr/>
        </p:nvSpPr>
        <p:spPr>
          <a:xfrm>
            <a:off x="41397" y="5035"/>
            <a:ext cx="34456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Pharma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(Mental Health)</a:t>
            </a:r>
            <a:endParaRPr kumimoji="0" lang="en-US" sz="1100" b="0"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47579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D924-F1F7-E189-A60A-0B70DC761BA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83CBCAF-9DBA-AA94-1E81-37AFE079CDCA}"/>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DEF6BC95-5B46-4ECA-4D34-C105DFA9A642}"/>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93F1B93-C8D7-18C5-824F-F7D8616B2BDB}"/>
              </a:ext>
            </a:extLst>
          </p:cNvPr>
          <p:cNvSpPr/>
          <p:nvPr/>
        </p:nvSpPr>
        <p:spPr>
          <a:xfrm>
            <a:off x="4042581" y="69560"/>
            <a:ext cx="8127899" cy="769441"/>
          </a:xfrm>
          <a:prstGeom prst="rect">
            <a:avLst/>
          </a:prstGeom>
          <a:noFill/>
        </p:spPr>
        <p:txBody>
          <a:bodyPr wrap="square" lIns="91440" tIns="45720" rIns="91440" bIns="45720" anchor="t">
            <a:spAutoFit/>
          </a:bodyPr>
          <a:lstStyle/>
          <a:p>
            <a:pPr defTabSz="914217">
              <a:spcAft>
                <a:spcPts val="1000"/>
              </a:spcAft>
              <a:defRPr/>
            </a:pPr>
            <a:r>
              <a:rPr lang="en-US" sz="2200">
                <a:solidFill>
                  <a:srgbClr val="002060"/>
                </a:solidFill>
                <a:latin typeface="Helvetica"/>
                <a:cs typeface="Helvetica"/>
              </a:rPr>
              <a:t>IQVIA</a:t>
            </a:r>
            <a:r>
              <a:rPr kumimoji="0" lang="en-US" sz="2200" b="0" i="0" u="none" strike="noStrike" kern="1200" cap="none" spc="0" normalizeH="0" baseline="0" noProof="0">
                <a:ln>
                  <a:noFill/>
                </a:ln>
                <a:solidFill>
                  <a:srgbClr val="002060"/>
                </a:solidFill>
                <a:effectLst/>
                <a:uLnTx/>
                <a:uFillTx/>
                <a:latin typeface="Helvetica"/>
                <a:ea typeface="+mn-ea"/>
                <a:cs typeface="Helvetica"/>
              </a:rPr>
              <a:t> facilitated </a:t>
            </a:r>
            <a:r>
              <a:rPr lang="en-US" sz="2200">
                <a:solidFill>
                  <a:srgbClr val="002060"/>
                </a:solidFill>
                <a:latin typeface="Helvetica"/>
                <a:cs typeface="Helvetica"/>
              </a:rPr>
              <a:t>a women's health brand to increase their overall ad performance</a:t>
            </a:r>
            <a:endParaRPr lang="en-US" sz="2200" b="1" i="0" u="none" strike="noStrike" kern="1200" cap="none" spc="0" normalizeH="0" baseline="0" noProof="0">
              <a:ln>
                <a:noFill/>
              </a:ln>
              <a:solidFill>
                <a:srgbClr val="002060"/>
              </a:solidFill>
              <a:effectLst/>
              <a:uLnTx/>
              <a:uFillTx/>
              <a:latin typeface="Helvetica"/>
              <a:cs typeface="Helvetica"/>
            </a:endParaRPr>
          </a:p>
        </p:txBody>
      </p:sp>
      <p:sp>
        <p:nvSpPr>
          <p:cNvPr id="26" name="TextBox 25">
            <a:extLst>
              <a:ext uri="{FF2B5EF4-FFF2-40B4-BE49-F238E27FC236}">
                <a16:creationId xmlns:a16="http://schemas.microsoft.com/office/drawing/2014/main" id="{197210C3-8C9D-F560-AF3A-4C143DB1FD08}"/>
              </a:ext>
            </a:extLst>
          </p:cNvPr>
          <p:cNvSpPr txBox="1"/>
          <p:nvPr/>
        </p:nvSpPr>
        <p:spPr>
          <a:xfrm>
            <a:off x="4075457" y="6208307"/>
            <a:ext cx="66694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Crossix</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&amp; Swoop, Case Study. All Swoop audiences are privacy-safe by design. Swoop never uses health data to build segments, ensuring 100% compliance with the most stringent federal and state policies, including HPAA and My Health My Data.</a:t>
            </a:r>
          </a:p>
        </p:txBody>
      </p:sp>
      <p:sp>
        <p:nvSpPr>
          <p:cNvPr id="27" name="Rectangle 26">
            <a:extLst>
              <a:ext uri="{FF2B5EF4-FFF2-40B4-BE49-F238E27FC236}">
                <a16:creationId xmlns:a16="http://schemas.microsoft.com/office/drawing/2014/main" id="{4667E94A-AC22-4E89-BE59-D3AC7B76447C}"/>
              </a:ext>
            </a:extLst>
          </p:cNvPr>
          <p:cNvSpPr/>
          <p:nvPr/>
        </p:nvSpPr>
        <p:spPr>
          <a:xfrm>
            <a:off x="95249" y="901784"/>
            <a:ext cx="3884959" cy="541686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A top pharmaceutical brand wanted to make patients aware of the benefits to its drug portfolio for the treatment of a sensitive, low-population mental health condition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 leveraged</a:t>
            </a:r>
            <a:r>
              <a:rPr kumimoji="0" lang="en-US" sz="1200" b="0" i="0" u="none" strike="noStrike" kern="1200" cap="none" spc="0" normalizeH="0" baseline="0" noProof="0">
                <a:ln>
                  <a:noFill/>
                </a:ln>
                <a:solidFill>
                  <a:srgbClr val="002060"/>
                </a:solidFill>
                <a:effectLst/>
                <a:uLnTx/>
                <a:uFillTx/>
                <a:latin typeface="Helvetica"/>
                <a:ea typeface="+mn-ea"/>
                <a:cs typeface="+mn-cs"/>
              </a:rPr>
              <a:t> its real-world data base to create a precision privacy-safe segment of those likely to be living with the target mental health condition and their caregivers, for increased efficiency and impact on CTV.</a:t>
            </a:r>
            <a:endParaRPr kumimoji="0" lang="en-US" sz="12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Swoop’s custom DTC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002060"/>
                </a:solidFill>
                <a:effectLst/>
                <a:uLnTx/>
                <a:uFillTx/>
                <a:latin typeface="Helvetica"/>
                <a:ea typeface="+mn-ea"/>
                <a:cs typeface="Helvetica"/>
              </a:rPr>
              <a:t>16.9</a:t>
            </a:r>
            <a:r>
              <a:rPr kumimoji="0" lang="en-US" sz="1200" b="0" i="0" u="none" strike="noStrike" kern="1200" cap="none" spc="0" normalizeH="0" baseline="0" noProof="0">
                <a:ln>
                  <a:noFill/>
                </a:ln>
                <a:solidFill>
                  <a:srgbClr val="002060"/>
                </a:solidFill>
                <a:effectLst/>
                <a:uLnTx/>
                <a:uFillTx/>
                <a:latin typeface="Helvetica"/>
                <a:ea typeface="+mn-ea"/>
                <a:cs typeface="Helvetica"/>
              </a:rPr>
              <a:t> targeting multiple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Results outperformed the industry benchmark by </a:t>
            </a:r>
            <a:r>
              <a:rPr kumimoji="0" lang="en-US" sz="1200" b="1" i="0" u="none" strike="noStrike" kern="1200" cap="none" spc="0" normalizeH="0" baseline="0" noProof="0">
                <a:ln>
                  <a:noFill/>
                </a:ln>
                <a:solidFill>
                  <a:srgbClr val="002060"/>
                </a:solidFill>
                <a:effectLst/>
                <a:uLnTx/>
                <a:uFillTx/>
                <a:latin typeface="Helvetica"/>
                <a:ea typeface="+mn-ea"/>
                <a:cs typeface="Helvetica"/>
              </a:rPr>
              <a:t>12X</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002060"/>
                </a:solidFill>
                <a:effectLst/>
                <a:uLnTx/>
                <a:uFillTx/>
                <a:latin typeface="Helvetica"/>
                <a:ea typeface="+mn-ea"/>
                <a:cs typeface="Helvetica"/>
              </a:rPr>
              <a:t>~20% </a:t>
            </a:r>
            <a:r>
              <a:rPr kumimoji="0" lang="en-US" sz="1200" b="0" i="0" u="none" strike="noStrike" kern="1200" cap="none" spc="0" normalizeH="0" baseline="0" noProof="0">
                <a:ln>
                  <a:noFill/>
                </a:ln>
                <a:solidFill>
                  <a:srgbClr val="002060"/>
                </a:solidFill>
                <a:effectLst/>
                <a:uLnTx/>
                <a:uFillTx/>
                <a:latin typeface="Helvetica"/>
                <a:ea typeface="+mn-ea"/>
                <a:cs typeface="Helvetica"/>
              </a:rPr>
              <a:t>of the exposed ideal patients scheduled a visit with their healthcare provider within 3 months of the campaign, as measured by a third-party</a:t>
            </a:r>
            <a:endParaRPr kumimoji="0" lang="en-US" sz="1100" b="0"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002060"/>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 / CTV</a:t>
            </a:r>
            <a:endParaRPr kumimoji="0" lang="en-US" sz="1400" b="1" i="0" u="none" strike="noStrike" kern="1200" cap="none" spc="0" normalizeH="0" baseline="0" noProof="0">
              <a:ln>
                <a:noFill/>
              </a:ln>
              <a:solidFill>
                <a:srgbClr val="002060"/>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EB3B0C17-A547-ADB3-A94A-1ABF6A3E696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D6DCE399-BDD9-BEC1-3BBC-4FB22C33BF1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211D8FAC-1204-6F5C-EF0F-9B13C50DFC0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2" descr="Swoop.com, Inc.">
            <a:extLst>
              <a:ext uri="{FF2B5EF4-FFF2-40B4-BE49-F238E27FC236}">
                <a16:creationId xmlns:a16="http://schemas.microsoft.com/office/drawing/2014/main" id="{AD523BDB-C107-E97B-44FA-F326C2DD293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57763" y="6128907"/>
            <a:ext cx="1237060" cy="330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icon&#10;&#10;Description automatically generated">
            <a:extLst>
              <a:ext uri="{FF2B5EF4-FFF2-40B4-BE49-F238E27FC236}">
                <a16:creationId xmlns:a16="http://schemas.microsoft.com/office/drawing/2014/main" id="{F60D8BAB-C6BC-FA7A-CE40-0607612B3A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sp>
        <p:nvSpPr>
          <p:cNvPr id="3" name="TextBox 2">
            <a:extLst>
              <a:ext uri="{FF2B5EF4-FFF2-40B4-BE49-F238E27FC236}">
                <a16:creationId xmlns:a16="http://schemas.microsoft.com/office/drawing/2014/main" id="{E5C281D9-9622-4C8A-9C7F-87A849F20DEA}"/>
              </a:ext>
            </a:extLst>
          </p:cNvPr>
          <p:cNvSpPr txBox="1"/>
          <p:nvPr/>
        </p:nvSpPr>
        <p:spPr>
          <a:xfrm>
            <a:off x="4008001" y="3028356"/>
            <a:ext cx="264017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16.9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Targeting multiple</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 name="TextBox 3">
            <a:extLst>
              <a:ext uri="{FF2B5EF4-FFF2-40B4-BE49-F238E27FC236}">
                <a16:creationId xmlns:a16="http://schemas.microsoft.com/office/drawing/2014/main" id="{768236EB-2B74-274D-A95E-E93308EDCF1A}"/>
              </a:ext>
            </a:extLst>
          </p:cNvPr>
          <p:cNvSpPr txBox="1"/>
          <p:nvPr/>
        </p:nvSpPr>
        <p:spPr>
          <a:xfrm>
            <a:off x="6866053" y="3028356"/>
            <a:ext cx="2474681"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12X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outperformed industry benchmark</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FD3213CE-BDBD-70C0-1CA2-365BF61A53D8}"/>
              </a:ext>
            </a:extLst>
          </p:cNvPr>
          <p:cNvSpPr txBox="1"/>
          <p:nvPr/>
        </p:nvSpPr>
        <p:spPr>
          <a:xfrm>
            <a:off x="9489940" y="3028356"/>
            <a:ext cx="2723576"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the exposed ideal patients scheduled </a:t>
            </a:r>
            <a:b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 visit with their healthcare provider within 3 months </a:t>
            </a:r>
            <a:b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the campaign</a:t>
            </a:r>
          </a:p>
        </p:txBody>
      </p:sp>
      <p:cxnSp>
        <p:nvCxnSpPr>
          <p:cNvPr id="10" name="Straight Connector 9">
            <a:extLst>
              <a:ext uri="{FF2B5EF4-FFF2-40B4-BE49-F238E27FC236}">
                <a16:creationId xmlns:a16="http://schemas.microsoft.com/office/drawing/2014/main" id="{52876909-C0F5-2D49-1C38-834A1A07FCD0}"/>
              </a:ext>
            </a:extLst>
          </p:cNvPr>
          <p:cNvCxnSpPr>
            <a:cxnSpLocks/>
          </p:cNvCxnSpPr>
          <p:nvPr/>
        </p:nvCxnSpPr>
        <p:spPr>
          <a:xfrm>
            <a:off x="6731577"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EF9C85-896B-6467-75A3-0C333ADA1BFE}"/>
              </a:ext>
            </a:extLst>
          </p:cNvPr>
          <p:cNvCxnSpPr>
            <a:cxnSpLocks/>
          </p:cNvCxnSpPr>
          <p:nvPr/>
        </p:nvCxnSpPr>
        <p:spPr>
          <a:xfrm>
            <a:off x="9453839"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12" descr="A group of people with a target and arrow&#10;&#10;Description automatically generated">
            <a:extLst>
              <a:ext uri="{FF2B5EF4-FFF2-40B4-BE49-F238E27FC236}">
                <a16:creationId xmlns:a16="http://schemas.microsoft.com/office/drawing/2014/main" id="{329896BA-E05C-EA08-F7E6-30B633AC3D1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68845" y="1523445"/>
            <a:ext cx="1518485" cy="1518485"/>
          </a:xfrm>
          <a:prstGeom prst="rect">
            <a:avLst/>
          </a:prstGeom>
        </p:spPr>
      </p:pic>
      <p:pic>
        <p:nvPicPr>
          <p:cNvPr id="18" name="Picture 17" descr="A calendar with a stethoscope and a cross&#10;&#10;Description automatically generated">
            <a:extLst>
              <a:ext uri="{FF2B5EF4-FFF2-40B4-BE49-F238E27FC236}">
                <a16:creationId xmlns:a16="http://schemas.microsoft.com/office/drawing/2014/main" id="{F2831C61-3C31-8EB3-AAE9-7FFA33F402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85596" y="1523445"/>
            <a:ext cx="1518486" cy="1518486"/>
          </a:xfrm>
          <a:prstGeom prst="rect">
            <a:avLst/>
          </a:prstGeom>
        </p:spPr>
      </p:pic>
      <p:pic>
        <p:nvPicPr>
          <p:cNvPr id="20" name="Picture 19" descr="A colorful graph with a gear and arrow&#10;&#10;Description automatically generated">
            <a:extLst>
              <a:ext uri="{FF2B5EF4-FFF2-40B4-BE49-F238E27FC236}">
                <a16:creationId xmlns:a16="http://schemas.microsoft.com/office/drawing/2014/main" id="{04395604-FC05-D6DB-51CF-DD1D8DCEEA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15415" y="1523445"/>
            <a:ext cx="1518486" cy="1518486"/>
          </a:xfrm>
          <a:prstGeom prst="rect">
            <a:avLst/>
          </a:prstGeom>
        </p:spPr>
      </p:pic>
      <p:sp>
        <p:nvSpPr>
          <p:cNvPr id="12" name="TextBox 11">
            <a:extLst>
              <a:ext uri="{FF2B5EF4-FFF2-40B4-BE49-F238E27FC236}">
                <a16:creationId xmlns:a16="http://schemas.microsoft.com/office/drawing/2014/main" id="{92DF64A0-3012-ED6E-3A51-3AC2A6A75D22}"/>
              </a:ext>
            </a:extLst>
          </p:cNvPr>
          <p:cNvSpPr txBox="1"/>
          <p:nvPr/>
        </p:nvSpPr>
        <p:spPr>
          <a:xfrm>
            <a:off x="41397" y="5035"/>
            <a:ext cx="344563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a:cs typeface="Helvetica"/>
              </a:rPr>
              <a:t>Pharma</a:t>
            </a:r>
          </a:p>
          <a:p>
            <a:pPr>
              <a:defRPr/>
            </a:pPr>
            <a:r>
              <a:rPr lang="en-US" sz="1400">
                <a:solidFill>
                  <a:srgbClr val="FFE600"/>
                </a:solidFill>
                <a:latin typeface="Helvetica"/>
                <a:cs typeface="Helvetica"/>
              </a:rPr>
              <a:t>(Women's Health)</a:t>
            </a:r>
            <a:endParaRPr lang="en-US" sz="1100">
              <a:solidFill>
                <a:srgbClr val="FFE600"/>
              </a:solidFill>
              <a:latin typeface="Helvetica"/>
              <a:cs typeface="Helvetica"/>
            </a:endParaRPr>
          </a:p>
        </p:txBody>
      </p:sp>
    </p:spTree>
    <p:extLst>
      <p:ext uri="{BB962C8B-B14F-4D97-AF65-F5344CB8AC3E}">
        <p14:creationId xmlns:p14="http://schemas.microsoft.com/office/powerpoint/2010/main" val="94430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82BE6F-91C3-40FE-817C-58ECD6AD8755}"/>
              </a:ext>
            </a:extLst>
          </p:cNvPr>
          <p:cNvSpPr/>
          <p:nvPr/>
        </p:nvSpPr>
        <p:spPr>
          <a:xfrm>
            <a:off x="0" y="-1"/>
            <a:ext cx="4729162"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51525EF1-F80A-4833-9EAE-017E4D4D33BC}"/>
              </a:ext>
            </a:extLst>
          </p:cNvPr>
          <p:cNvSpPr/>
          <p:nvPr/>
        </p:nvSpPr>
        <p:spPr>
          <a:xfrm>
            <a:off x="5751843" y="1343573"/>
            <a:ext cx="5438994" cy="1506256"/>
          </a:xfrm>
          <a:prstGeom prst="roundRect">
            <a:avLst/>
          </a:prstGeom>
          <a:solidFill>
            <a:schemeClr val="bg1"/>
          </a:solidFill>
          <a:ln w="1905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4827D29-12BC-4F51-B992-D17E57EA4A90}"/>
              </a:ext>
            </a:extLst>
          </p:cNvPr>
          <p:cNvSpPr txBox="1"/>
          <p:nvPr/>
        </p:nvSpPr>
        <p:spPr>
          <a:xfrm>
            <a:off x="5751843" y="1372229"/>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Action</a:t>
            </a:r>
          </a:p>
        </p:txBody>
      </p:sp>
      <p:sp>
        <p:nvSpPr>
          <p:cNvPr id="30" name="TextBox 29">
            <a:extLst>
              <a:ext uri="{FF2B5EF4-FFF2-40B4-BE49-F238E27FC236}">
                <a16:creationId xmlns:a16="http://schemas.microsoft.com/office/drawing/2014/main" id="{304D9B91-89C6-4263-A7A7-446C27C2EB14}"/>
              </a:ext>
            </a:extLst>
          </p:cNvPr>
          <p:cNvSpPr txBox="1"/>
          <p:nvPr/>
        </p:nvSpPr>
        <p:spPr>
          <a:xfrm>
            <a:off x="5843627" y="1730169"/>
            <a:ext cx="5255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the likelihood</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that the intended audience will be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motivated to act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(e.g., make a purchase, download an app, prescription lifts, sign-up for a subscription, make a booking, etc.)</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TextBox 30">
            <a:extLst>
              <a:ext uri="{FF2B5EF4-FFF2-40B4-BE49-F238E27FC236}">
                <a16:creationId xmlns:a16="http://schemas.microsoft.com/office/drawing/2014/main" id="{01236502-0085-488A-8A87-F5FD8373F3BB}"/>
              </a:ext>
            </a:extLst>
          </p:cNvPr>
          <p:cNvSpPr txBox="1"/>
          <p:nvPr/>
        </p:nvSpPr>
        <p:spPr>
          <a:xfrm>
            <a:off x="1" y="996396"/>
            <a:ext cx="472916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6C5AD"/>
                </a:solidFill>
                <a:effectLst/>
                <a:uLnTx/>
                <a:uFillTx/>
                <a:latin typeface="Helvetica" pitchFamily="2" charset="0"/>
                <a:ea typeface="+mn-ea"/>
                <a:cs typeface="+mn-cs"/>
              </a:rPr>
              <a:t>Mid-To-Lower Funnel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Case Studies</a:t>
            </a:r>
          </a:p>
        </p:txBody>
      </p:sp>
      <p:sp>
        <p:nvSpPr>
          <p:cNvPr id="18" name="Rectangle 17">
            <a:extLst>
              <a:ext uri="{FF2B5EF4-FFF2-40B4-BE49-F238E27FC236}">
                <a16:creationId xmlns:a16="http://schemas.microsoft.com/office/drawing/2014/main" id="{688465DD-D1C4-42E9-9DB8-EC05EFB7775A}"/>
              </a:ext>
            </a:extLst>
          </p:cNvPr>
          <p:cNvSpPr/>
          <p:nvPr/>
        </p:nvSpPr>
        <p:spPr>
          <a:xfrm>
            <a:off x="5285433" y="3737851"/>
            <a:ext cx="6340510" cy="18928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1F1A62"/>
                </a:solidFill>
                <a:effectLst/>
                <a:uLnTx/>
                <a:uFillTx/>
                <a:latin typeface="Helvetica"/>
                <a:ea typeface="+mn-ea"/>
                <a:cs typeface="Helvetica"/>
              </a:rPr>
              <a:t>Sampling</a:t>
            </a:r>
            <a:r>
              <a:rPr kumimoji="0" lang="en-US" sz="1600" b="1" i="0" u="none" strike="noStrike" kern="1200" cap="none" spc="0" normalizeH="0" baseline="0" noProof="0">
                <a:ln>
                  <a:noFill/>
                </a:ln>
                <a:solidFill>
                  <a:srgbClr val="1F1A62"/>
                </a:solidFill>
                <a:effectLst/>
                <a:uLnTx/>
                <a:uFillTx/>
                <a:latin typeface="Helvetica"/>
                <a:ea typeface="+mn-ea"/>
                <a:cs typeface="Helvetica"/>
              </a:rPr>
              <a:t> of ‘action-based’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Conversion Rates (website traffic, app downloads, subscription sign-ups, tune-in, foot traffic)</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Sales / Revenues</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Optimizations / ROI</a:t>
            </a: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Cost Efficiencies (Conversions)</a:t>
            </a:r>
          </a:p>
        </p:txBody>
      </p:sp>
      <p:pic>
        <p:nvPicPr>
          <p:cNvPr id="2" name="Picture 1" descr="Icon&#10;&#10;Description automatically generated">
            <a:extLst>
              <a:ext uri="{FF2B5EF4-FFF2-40B4-BE49-F238E27FC236}">
                <a16:creationId xmlns:a16="http://schemas.microsoft.com/office/drawing/2014/main" id="{BFF1E593-1726-71BA-EAA1-80514A3F0C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6123" y="3008320"/>
            <a:ext cx="1156916" cy="1156916"/>
          </a:xfrm>
          <a:prstGeom prst="rect">
            <a:avLst/>
          </a:prstGeom>
        </p:spPr>
      </p:pic>
      <p:sp>
        <p:nvSpPr>
          <p:cNvPr id="3" name="Rectangle 2">
            <a:extLst>
              <a:ext uri="{FF2B5EF4-FFF2-40B4-BE49-F238E27FC236}">
                <a16:creationId xmlns:a16="http://schemas.microsoft.com/office/drawing/2014/main" id="{F9A18760-470B-BA75-3D44-9634E0C68C84}"/>
              </a:ext>
            </a:extLst>
          </p:cNvPr>
          <p:cNvSpPr/>
          <p:nvPr/>
        </p:nvSpPr>
        <p:spPr>
          <a:xfrm>
            <a:off x="220834" y="4464788"/>
            <a:ext cx="428749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How Multiscreen TV drives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6C5AD"/>
                </a:solidFill>
                <a:effectLst/>
                <a:uLnTx/>
                <a:uFillTx/>
                <a:latin typeface="Helvetica" pitchFamily="2" charset="0"/>
                <a:ea typeface="+mn-ea"/>
                <a:cs typeface="+mn-cs"/>
              </a:rPr>
              <a:t>Action</a:t>
            </a:r>
          </a:p>
        </p:txBody>
      </p:sp>
      <p:pic>
        <p:nvPicPr>
          <p:cNvPr id="4" name="Picture 3">
            <a:extLst>
              <a:ext uri="{FF2B5EF4-FFF2-40B4-BE49-F238E27FC236}">
                <a16:creationId xmlns:a16="http://schemas.microsoft.com/office/drawing/2014/main" id="{AF1390FF-846C-5EBE-0021-6B728E8917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CD4D375A-E8E9-303F-690F-7BB423DCA6E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590F4B8-06D4-1C20-97BC-6195C06F380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38233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41397" y="930570"/>
            <a:ext cx="3904144" cy="437042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NY Interconnect sought to drive patient conversion for a prescription drug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Utilizing addressable TV, two different creatives were shown to target households, according to audience segments chosen by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Symptomatic, OTC treaters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Diagnosed with specific condition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Competitive Rx</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Total incremental revenue: $226K</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Exposed patients with no prior use of the drug demonstrated a 69% lift vs. the unexposed group</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Conversion of 275 patients</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NY Interconnect / Addressable 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3" y="6285831"/>
            <a:ext cx="63485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NY Interconnect,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Targeting is the Best Medicine case study</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409"/>
            <a:ext cx="8177211"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NY Interconnect successfully </a:t>
            </a:r>
            <a:r>
              <a:rPr kumimoji="0" lang="en-US" sz="2200" b="1" i="0" u="none" strike="noStrike" kern="1200" cap="none" spc="0" normalizeH="0" baseline="0" noProof="0">
                <a:ln>
                  <a:noFill/>
                </a:ln>
                <a:solidFill>
                  <a:srgbClr val="1F1A62"/>
                </a:solidFill>
                <a:effectLst/>
                <a:uLnTx/>
                <a:uFillTx/>
                <a:latin typeface="Helvetica"/>
                <a:ea typeface="+mn-ea"/>
                <a:cs typeface="Helvetica"/>
              </a:rPr>
              <a:t>drove patient conversion</a:t>
            </a:r>
            <a:r>
              <a:rPr kumimoji="0" lang="en-US" sz="2200" b="0" i="0" u="none" strike="noStrike" kern="1200" cap="none" spc="0" normalizeH="0" baseline="0" noProof="0">
                <a:ln>
                  <a:noFill/>
                </a:ln>
                <a:solidFill>
                  <a:srgbClr val="1F1A62"/>
                </a:solidFill>
                <a:effectLst/>
                <a:uLnTx/>
                <a:uFillTx/>
                <a:latin typeface="Helvetica"/>
                <a:ea typeface="+mn-ea"/>
                <a:cs typeface="Helvetica"/>
              </a:rPr>
              <a:t> for a prescription drug through addressable TV</a:t>
            </a:r>
            <a:endParaRPr kumimoji="0" lang="en-US" sz="2200" b="0" i="0" u="none" strike="sngStrike" kern="1200" cap="none" spc="0" normalizeH="0" baseline="0" noProof="0">
              <a:ln>
                <a:noFill/>
              </a:ln>
              <a:solidFill>
                <a:srgbClr val="1F1A62"/>
              </a:solidFill>
              <a:effectLst/>
              <a:uLnTx/>
              <a:uFillTx/>
              <a:latin typeface="Helvetica"/>
              <a:ea typeface="+mn-ea"/>
              <a:cs typeface="Helvetica"/>
            </a:endParaRPr>
          </a:p>
        </p:txBody>
      </p:sp>
      <p:pic>
        <p:nvPicPr>
          <p:cNvPr id="14" name="Picture 13" descr="Graphical user interface, icon&#10;&#10;Description automatically generated">
            <a:extLst>
              <a:ext uri="{FF2B5EF4-FFF2-40B4-BE49-F238E27FC236}">
                <a16:creationId xmlns:a16="http://schemas.microsoft.com/office/drawing/2014/main" id="{57C365DD-C425-449F-8DFC-6D7763C997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graphicFrame>
        <p:nvGraphicFramePr>
          <p:cNvPr id="5" name="Chart 4">
            <a:extLst>
              <a:ext uri="{FF2B5EF4-FFF2-40B4-BE49-F238E27FC236}">
                <a16:creationId xmlns:a16="http://schemas.microsoft.com/office/drawing/2014/main" id="{BFD5CD6D-D262-3027-B0F4-E8FCBD5A527C}"/>
              </a:ext>
            </a:extLst>
          </p:cNvPr>
          <p:cNvGraphicFramePr/>
          <p:nvPr>
            <p:extLst>
              <p:ext uri="{D42A27DB-BD31-4B8C-83A1-F6EECF244321}">
                <p14:modId xmlns:p14="http://schemas.microsoft.com/office/powerpoint/2010/main" val="895481612"/>
              </p:ext>
            </p:extLst>
          </p:nvPr>
        </p:nvGraphicFramePr>
        <p:xfrm>
          <a:off x="4130039" y="1542476"/>
          <a:ext cx="7701743" cy="3528668"/>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CFC31D22-1872-09F4-C623-4789F720E85F}"/>
              </a:ext>
            </a:extLst>
          </p:cNvPr>
          <p:cNvCxnSpPr>
            <a:cxnSpLocks/>
          </p:cNvCxnSpPr>
          <p:nvPr/>
        </p:nvCxnSpPr>
        <p:spPr>
          <a:xfrm flipV="1">
            <a:off x="9227127" y="2681190"/>
            <a:ext cx="2719906" cy="1438228"/>
          </a:xfrm>
          <a:prstGeom prst="line">
            <a:avLst/>
          </a:prstGeom>
          <a:ln w="38100">
            <a:solidFill>
              <a:srgbClr val="4EBEA4"/>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BD1EA6A-072E-2471-9445-24E3980E75D6}"/>
              </a:ext>
            </a:extLst>
          </p:cNvPr>
          <p:cNvSpPr/>
          <p:nvPr/>
        </p:nvSpPr>
        <p:spPr>
          <a:xfrm>
            <a:off x="9781310" y="2698958"/>
            <a:ext cx="1782618" cy="1706418"/>
          </a:xfrm>
          <a:prstGeom prst="ellipse">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Helvetica" panose="020B0403020202020204" pitchFamily="34" charset="0"/>
              </a:rPr>
              <a:t>+69%</a:t>
            </a:r>
          </a:p>
        </p:txBody>
      </p:sp>
      <p:sp>
        <p:nvSpPr>
          <p:cNvPr id="11" name="TextBox 10">
            <a:extLst>
              <a:ext uri="{FF2B5EF4-FFF2-40B4-BE49-F238E27FC236}">
                <a16:creationId xmlns:a16="http://schemas.microsoft.com/office/drawing/2014/main" id="{27A465EE-2E5E-1F40-26B3-0BBB758D09C5}"/>
              </a:ext>
            </a:extLst>
          </p:cNvPr>
          <p:cNvSpPr txBox="1"/>
          <p:nvPr/>
        </p:nvSpPr>
        <p:spPr>
          <a:xfrm>
            <a:off x="6000273" y="998784"/>
            <a:ext cx="42062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Lift in Cumulative Conversion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(no prior use of product)</a:t>
            </a:r>
          </a:p>
        </p:txBody>
      </p:sp>
      <p:sp>
        <p:nvSpPr>
          <p:cNvPr id="16" name="TextBox 15">
            <a:extLst>
              <a:ext uri="{FF2B5EF4-FFF2-40B4-BE49-F238E27FC236}">
                <a16:creationId xmlns:a16="http://schemas.microsoft.com/office/drawing/2014/main" id="{81A1C076-5EA6-62F0-8455-8CE25DEEFB9E}"/>
              </a:ext>
            </a:extLst>
          </p:cNvPr>
          <p:cNvSpPr txBox="1"/>
          <p:nvPr/>
        </p:nvSpPr>
        <p:spPr>
          <a:xfrm>
            <a:off x="4381139" y="5090594"/>
            <a:ext cx="2798618"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Targeted Households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anose="020B0604020202020204" pitchFamily="34" charset="0"/>
                <a:cs typeface="Helvetica" panose="020B0604020202020204" pitchFamily="34" charset="0"/>
              </a:rPr>
              <a:t>194,000</a:t>
            </a:r>
            <a:endPar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FCA4AF1D-A842-788F-E413-B8717C1FFCB9}"/>
              </a:ext>
            </a:extLst>
          </p:cNvPr>
          <p:cNvSpPr txBox="1"/>
          <p:nvPr/>
        </p:nvSpPr>
        <p:spPr>
          <a:xfrm>
            <a:off x="8382001" y="5095970"/>
            <a:ext cx="2798618"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Total Impressions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anose="020B0604020202020204" pitchFamily="34" charset="0"/>
                <a:cs typeface="Helvetica" panose="020B0604020202020204" pitchFamily="34" charset="0"/>
              </a:rPr>
              <a:t>6.3M</a:t>
            </a:r>
            <a:endPar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052" name="Picture 4" descr="New York Interconnect - Schedule: Partner / Advertising Week NY 2023">
            <a:extLst>
              <a:ext uri="{FF2B5EF4-FFF2-40B4-BE49-F238E27FC236}">
                <a16:creationId xmlns:a16="http://schemas.microsoft.com/office/drawing/2014/main" id="{84C05B4A-D382-6F28-EEAF-ADF89E90878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794961" y="6042728"/>
            <a:ext cx="2152073" cy="3910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FA9C8D0-DE67-1BC1-8CA0-BCD65AA0A04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5FA51A91-AB9B-0321-97B0-1E65BE8BF7D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3DA17EE0-8809-3F20-3E5A-C0CA03260BBF}"/>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0848042D-C7A0-13D2-EEFE-87FBC5CE5F62}"/>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155201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41397" y="930570"/>
            <a:ext cx="3904144" cy="39395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pharmaceutical brand wanted to drive doctor visits and incremental prescriptions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13-week addressable campaign and conversion measurement </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Patients who had no prior use of the Rx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 a </a:t>
            </a:r>
            <a:r>
              <a:rPr lang="en-US" sz="1200">
                <a:solidFill>
                  <a:srgbClr val="1F1A62"/>
                </a:solidFill>
                <a:latin typeface="Helvetica"/>
                <a:cs typeface="Helvetica"/>
              </a:rPr>
              <a:t>safe and privacy compliant way, the</a:t>
            </a:r>
            <a:r>
              <a:rPr kumimoji="0" lang="en-US" sz="1200" b="0" i="0" u="none" strike="noStrike" kern="1200" cap="none" spc="0" normalizeH="0" baseline="0" noProof="0">
                <a:ln>
                  <a:noFill/>
                </a:ln>
                <a:solidFill>
                  <a:srgbClr val="1F1A62"/>
                </a:solidFill>
                <a:effectLst/>
                <a:uLnTx/>
                <a:uFillTx/>
                <a:latin typeface="Helvetica"/>
                <a:ea typeface="+mn-ea"/>
                <a:cs typeface="Helvetica"/>
              </a:rPr>
              <a:t> addressable campaign successfully reached those with the specific condition and drove doctor visits, especially </a:t>
            </a:r>
            <a:r>
              <a:rPr lang="en-US" sz="1200">
                <a:solidFill>
                  <a:srgbClr val="1F1A62"/>
                </a:solidFill>
                <a:latin typeface="Helvetica"/>
                <a:cs typeface="Helvetica"/>
              </a:rPr>
              <a:t>in patients new to being treated and new to the specific brand</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Third-party data provider, Linear 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3" y="6332010"/>
            <a:ext cx="63485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DIRECTV Advertising,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Addressable Prescription Pharma</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Campaign time period: Q1 ‘23.</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409"/>
            <a:ext cx="8177211"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 brand partnered with DIRECTV to </a:t>
            </a:r>
            <a:r>
              <a:rPr kumimoji="0" lang="en-US" sz="2200" b="1" i="0" u="none" strike="noStrike" kern="1200" cap="none" spc="0" normalizeH="0" baseline="0" noProof="0">
                <a:ln>
                  <a:noFill/>
                </a:ln>
                <a:solidFill>
                  <a:srgbClr val="1F1A62"/>
                </a:solidFill>
                <a:effectLst/>
                <a:uLnTx/>
                <a:uFillTx/>
                <a:latin typeface="Helvetica"/>
                <a:ea typeface="+mn-ea"/>
                <a:cs typeface="Helvetica"/>
              </a:rPr>
              <a:t>drive visits and </a:t>
            </a:r>
            <a:r>
              <a:rPr lang="en-US" sz="2200" b="1">
                <a:solidFill>
                  <a:srgbClr val="1F1A62"/>
                </a:solidFill>
                <a:latin typeface="Helvetica"/>
                <a:cs typeface="Helvetica"/>
              </a:rPr>
              <a:t>sales </a:t>
            </a:r>
            <a:r>
              <a:rPr lang="en-US" sz="2200">
                <a:solidFill>
                  <a:srgbClr val="1F1A62"/>
                </a:solidFill>
                <a:latin typeface="Helvetica"/>
              </a:rPr>
              <a:t>among</a:t>
            </a:r>
            <a:r>
              <a:rPr lang="en-US" sz="2200" b="1">
                <a:solidFill>
                  <a:srgbClr val="1F1A62"/>
                </a:solidFill>
                <a:latin typeface="Helvetica"/>
                <a:cs typeface="Helvetica"/>
              </a:rPr>
              <a:t> </a:t>
            </a:r>
            <a:r>
              <a:rPr kumimoji="0" lang="en-US" sz="2200" b="0" i="0" u="none" strike="noStrike" kern="1200" cap="none" spc="0" normalizeH="0" baseline="0" noProof="0">
                <a:ln>
                  <a:noFill/>
                </a:ln>
                <a:solidFill>
                  <a:srgbClr val="1F1A62"/>
                </a:solidFill>
                <a:effectLst/>
                <a:uLnTx/>
                <a:uFillTx/>
                <a:latin typeface="Helvetica"/>
                <a:ea typeface="+mn-ea"/>
                <a:cs typeface="Helvetica"/>
              </a:rPr>
              <a:t>new patients</a:t>
            </a:r>
            <a:endParaRPr kumimoji="0" lang="en-US" sz="2200" b="0" i="0" u="none" strike="sngStrike" kern="1200" cap="none" spc="0" normalizeH="0" baseline="0" noProof="0">
              <a:ln>
                <a:noFill/>
              </a:ln>
              <a:solidFill>
                <a:srgbClr val="1F1A62"/>
              </a:solidFill>
              <a:effectLst/>
              <a:uLnTx/>
              <a:uFillTx/>
              <a:latin typeface="Helvetica"/>
              <a:ea typeface="+mn-ea"/>
              <a:cs typeface="Helvetica"/>
            </a:endParaRPr>
          </a:p>
        </p:txBody>
      </p:sp>
      <p:pic>
        <p:nvPicPr>
          <p:cNvPr id="14" name="Picture 13" descr="Graphical user interface, icon&#10;&#10;Description automatically generated">
            <a:extLst>
              <a:ext uri="{FF2B5EF4-FFF2-40B4-BE49-F238E27FC236}">
                <a16:creationId xmlns:a16="http://schemas.microsoft.com/office/drawing/2014/main" id="{57C365DD-C425-449F-8DFC-6D7763C997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pic>
        <p:nvPicPr>
          <p:cNvPr id="1026" name="Picture 2" descr="DirecTV - Schedule: Partner / Advertising Week NY 2023">
            <a:extLst>
              <a:ext uri="{FF2B5EF4-FFF2-40B4-BE49-F238E27FC236}">
                <a16:creationId xmlns:a16="http://schemas.microsoft.com/office/drawing/2014/main" id="{34757EAA-34AA-B5E8-9120-E697B86559E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04226" y="6017259"/>
            <a:ext cx="975470" cy="341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23BEB8-6CA2-470D-BB53-5B252DD08C41}"/>
              </a:ext>
            </a:extLst>
          </p:cNvPr>
          <p:cNvSpPr txBox="1"/>
          <p:nvPr/>
        </p:nvSpPr>
        <p:spPr>
          <a:xfrm>
            <a:off x="4092114" y="3028356"/>
            <a:ext cx="2556060"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24</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Conversion Lift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to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 vs. control)</a:t>
            </a:r>
          </a:p>
        </p:txBody>
      </p:sp>
      <p:sp>
        <p:nvSpPr>
          <p:cNvPr id="24" name="TextBox 23">
            <a:extLst>
              <a:ext uri="{FF2B5EF4-FFF2-40B4-BE49-F238E27FC236}">
                <a16:creationId xmlns:a16="http://schemas.microsoft.com/office/drawing/2014/main" id="{C3CFC45B-AD32-4195-AE41-34E50E99EEF8}"/>
              </a:ext>
            </a:extLst>
          </p:cNvPr>
          <p:cNvSpPr txBox="1"/>
          <p:nvPr/>
        </p:nvSpPr>
        <p:spPr>
          <a:xfrm>
            <a:off x="6784675" y="3028356"/>
            <a:ext cx="2773938"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54</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HCP Visitation Lift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to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 vs. control)</a:t>
            </a:r>
          </a:p>
        </p:txBody>
      </p:sp>
      <p:sp>
        <p:nvSpPr>
          <p:cNvPr id="3" name="TextBox 2">
            <a:extLst>
              <a:ext uri="{FF2B5EF4-FFF2-40B4-BE49-F238E27FC236}">
                <a16:creationId xmlns:a16="http://schemas.microsoft.com/office/drawing/2014/main" id="{A571F804-BB71-E714-4340-53D85AF3A912}"/>
              </a:ext>
            </a:extLst>
          </p:cNvPr>
          <p:cNvSpPr txBox="1"/>
          <p:nvPr/>
        </p:nvSpPr>
        <p:spPr>
          <a:xfrm>
            <a:off x="9558614" y="3028356"/>
            <a:ext cx="2591989"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51</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HCP Visitation Lift</a:t>
            </a:r>
          </a:p>
          <a:p>
            <a:pPr algn="ctr">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to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 vs. control)</a:t>
            </a:r>
          </a:p>
        </p:txBody>
      </p:sp>
      <p:cxnSp>
        <p:nvCxnSpPr>
          <p:cNvPr id="10" name="Straight Connector 9">
            <a:extLst>
              <a:ext uri="{FF2B5EF4-FFF2-40B4-BE49-F238E27FC236}">
                <a16:creationId xmlns:a16="http://schemas.microsoft.com/office/drawing/2014/main" id="{A8B2BCF6-E517-74E9-98B7-7A72563ED886}"/>
              </a:ext>
            </a:extLst>
          </p:cNvPr>
          <p:cNvCxnSpPr>
            <a:cxnSpLocks/>
          </p:cNvCxnSpPr>
          <p:nvPr/>
        </p:nvCxnSpPr>
        <p:spPr>
          <a:xfrm>
            <a:off x="6788727" y="1653306"/>
            <a:ext cx="0" cy="3666836"/>
          </a:xfrm>
          <a:prstGeom prst="line">
            <a:avLst/>
          </a:prstGeom>
          <a:ln w="19050">
            <a:solidFill>
              <a:srgbClr val="00BFF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47DE-1683-255A-AE1C-7415424C5DF4}"/>
              </a:ext>
            </a:extLst>
          </p:cNvPr>
          <p:cNvCxnSpPr>
            <a:cxnSpLocks/>
          </p:cNvCxnSpPr>
          <p:nvPr/>
        </p:nvCxnSpPr>
        <p:spPr>
          <a:xfrm>
            <a:off x="9558614" y="1653306"/>
            <a:ext cx="0" cy="3666836"/>
          </a:xfrm>
          <a:prstGeom prst="line">
            <a:avLst/>
          </a:prstGeom>
          <a:ln w="19050">
            <a:solidFill>
              <a:srgbClr val="00BFF2"/>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descr="A colorful pharmacy building with a cross and a pill&#10;&#10;Description automatically generated">
            <a:extLst>
              <a:ext uri="{FF2B5EF4-FFF2-40B4-BE49-F238E27FC236}">
                <a16:creationId xmlns:a16="http://schemas.microsoft.com/office/drawing/2014/main" id="{B027F031-71E3-BA15-432F-53F5ACD132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92785" y="1660600"/>
            <a:ext cx="1361771" cy="1361771"/>
          </a:xfrm>
          <a:prstGeom prst="rect">
            <a:avLst/>
          </a:prstGeom>
        </p:spPr>
      </p:pic>
      <p:pic>
        <p:nvPicPr>
          <p:cNvPr id="11" name="Picture 10" descr="A person with pink hair and a group of people&#10;&#10;Description automatically generated">
            <a:extLst>
              <a:ext uri="{FF2B5EF4-FFF2-40B4-BE49-F238E27FC236}">
                <a16:creationId xmlns:a16="http://schemas.microsoft.com/office/drawing/2014/main" id="{2E157BF5-4CD9-6574-D780-4D7D56F3394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223340" y="1660600"/>
            <a:ext cx="1361771" cy="1361771"/>
          </a:xfrm>
          <a:prstGeom prst="rect">
            <a:avLst/>
          </a:prstGeom>
        </p:spPr>
      </p:pic>
      <p:pic>
        <p:nvPicPr>
          <p:cNvPr id="2" name="Picture 1">
            <a:extLst>
              <a:ext uri="{FF2B5EF4-FFF2-40B4-BE49-F238E27FC236}">
                <a16:creationId xmlns:a16="http://schemas.microsoft.com/office/drawing/2014/main" id="{901290A0-D074-9171-D9B2-4864E3867A3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B084AE83-A99E-9B6F-3479-53E534B1588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C40A6E8-E27E-6A98-ED6E-D833EEAB563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6" name="Picture 15" descr="A group of people in a funnel&#10;&#10;Description automatically generated">
            <a:extLst>
              <a:ext uri="{FF2B5EF4-FFF2-40B4-BE49-F238E27FC236}">
                <a16:creationId xmlns:a16="http://schemas.microsoft.com/office/drawing/2014/main" id="{5F2D9222-7BAF-7937-0BA9-11EBCD59D93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89258" y="1652105"/>
            <a:ext cx="1361772" cy="1361772"/>
          </a:xfrm>
          <a:prstGeom prst="rect">
            <a:avLst/>
          </a:prstGeom>
        </p:spPr>
      </p:pic>
      <p:sp>
        <p:nvSpPr>
          <p:cNvPr id="4" name="TextBox 3">
            <a:extLst>
              <a:ext uri="{FF2B5EF4-FFF2-40B4-BE49-F238E27FC236}">
                <a16:creationId xmlns:a16="http://schemas.microsoft.com/office/drawing/2014/main" id="{0D1BFA31-011C-B107-CCCE-E0628B1D4CAD}"/>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46165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41397" y="930570"/>
            <a:ext cx="3904144" cy="52322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DIRECTV aimed to drive incremental prescriptions &amp; doctor’s visits for a prescription</a:t>
            </a:r>
            <a:r>
              <a:rPr lang="en-US" sz="1200">
                <a:solidFill>
                  <a:srgbClr val="1F1A62"/>
                </a:solidFill>
                <a:latin typeface="Helvetica"/>
                <a:cs typeface="Helvetica"/>
              </a:rPr>
              <a:t> pharma brand</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9-week addressable TV media campaigns were utilized, along with conversion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Those likely diagnosed with a specific respiratory condition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HHs exposed to competing brands’ TV ads in previous months</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Ensuring safety and privacy, the addressable campaign identified and reached the brand’s target audience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200">
                <a:solidFill>
                  <a:srgbClr val="1F1A62"/>
                </a:solidFill>
                <a:latin typeface="Helvetica"/>
                <a:cs typeface="Helvetica"/>
              </a:rPr>
              <a:t>The campaign helped drive incremental new patient starts for the brand and was 1.5x more effective in targeting people with the specific condition than seen in the general pharmacy-going population.</a:t>
            </a: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DIRECTV viewership data / third-party data provider / Linear 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2" y="6303271"/>
            <a:ext cx="69080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DIRECTV Advertising,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Addressable Precision Targeting: Prescription Pharma case study</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Campaign time period: 2Q-3Q’22.</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409"/>
            <a:ext cx="8177211"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DIRECTV’s targeted addressable TV campaign successfully </a:t>
            </a:r>
            <a:r>
              <a:rPr kumimoji="0" lang="en-US" sz="2200" b="1" i="0" u="none" strike="noStrike" kern="1200" cap="none" spc="0" normalizeH="0" baseline="0" noProof="0">
                <a:ln>
                  <a:noFill/>
                </a:ln>
                <a:solidFill>
                  <a:srgbClr val="1F1A62"/>
                </a:solidFill>
                <a:effectLst/>
                <a:uLnTx/>
                <a:uFillTx/>
                <a:latin typeface="Helvetica"/>
                <a:ea typeface="+mn-ea"/>
                <a:cs typeface="Helvetica"/>
              </a:rPr>
              <a:t>increased prescriptions</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1" i="0" u="none" strike="noStrike" kern="1200" cap="none" spc="0" normalizeH="0" baseline="0" noProof="0">
                <a:ln>
                  <a:noFill/>
                </a:ln>
                <a:solidFill>
                  <a:srgbClr val="1F1A62"/>
                </a:solidFill>
                <a:effectLst/>
                <a:uLnTx/>
                <a:uFillTx/>
                <a:latin typeface="Helvetica"/>
                <a:ea typeface="+mn-ea"/>
                <a:cs typeface="Helvetica"/>
              </a:rPr>
              <a:t>doctor’s visits </a:t>
            </a:r>
            <a:r>
              <a:rPr kumimoji="0" lang="en-US" sz="2200" b="0" i="0" u="none" strike="noStrike" kern="1200" cap="none" spc="0" normalizeH="0" baseline="0" noProof="0">
                <a:ln>
                  <a:noFill/>
                </a:ln>
                <a:solidFill>
                  <a:srgbClr val="1F1A62"/>
                </a:solidFill>
                <a:effectLst/>
                <a:uLnTx/>
                <a:uFillTx/>
                <a:latin typeface="Helvetica"/>
                <a:ea typeface="+mn-ea"/>
                <a:cs typeface="Helvetica"/>
              </a:rPr>
              <a:t>for a pharma brand</a:t>
            </a:r>
            <a:endParaRPr kumimoji="0" lang="en-US" sz="2200" b="0" i="0" u="none" strike="sngStrike" kern="1200" cap="none" spc="0" normalizeH="0" baseline="0" noProof="0">
              <a:ln>
                <a:noFill/>
              </a:ln>
              <a:solidFill>
                <a:srgbClr val="1F1A62"/>
              </a:solidFill>
              <a:effectLst/>
              <a:uLnTx/>
              <a:uFillTx/>
              <a:latin typeface="Helvetica"/>
              <a:ea typeface="+mn-ea"/>
              <a:cs typeface="Helvetica"/>
            </a:endParaRPr>
          </a:p>
        </p:txBody>
      </p:sp>
      <p:pic>
        <p:nvPicPr>
          <p:cNvPr id="14" name="Picture 13" descr="Graphical user interface, icon&#10;&#10;Description automatically generated">
            <a:extLst>
              <a:ext uri="{FF2B5EF4-FFF2-40B4-BE49-F238E27FC236}">
                <a16:creationId xmlns:a16="http://schemas.microsoft.com/office/drawing/2014/main" id="{57C365DD-C425-449F-8DFC-6D7763C997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pic>
        <p:nvPicPr>
          <p:cNvPr id="1026" name="Picture 2" descr="DirecTV - Schedule: Partner / Advertising Week NY 2023">
            <a:extLst>
              <a:ext uri="{FF2B5EF4-FFF2-40B4-BE49-F238E27FC236}">
                <a16:creationId xmlns:a16="http://schemas.microsoft.com/office/drawing/2014/main" id="{34757EAA-34AA-B5E8-9120-E697B86559E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04226" y="6017259"/>
            <a:ext cx="975470" cy="341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23BEB8-6CA2-470D-BB53-5B252DD08C41}"/>
              </a:ext>
            </a:extLst>
          </p:cNvPr>
          <p:cNvSpPr txBox="1"/>
          <p:nvPr/>
        </p:nvSpPr>
        <p:spPr>
          <a:xfrm>
            <a:off x="4173492" y="3028356"/>
            <a:ext cx="2474681"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179</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Conversion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34" charset="0"/>
                <a:cs typeface="Helvetica" panose="020B0604020202020204" pitchFamily="34" charset="0"/>
              </a:rPr>
              <a:t>‘New to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 vs. control)</a:t>
            </a:r>
          </a:p>
        </p:txBody>
      </p:sp>
      <p:sp>
        <p:nvSpPr>
          <p:cNvPr id="24" name="TextBox 23">
            <a:extLst>
              <a:ext uri="{FF2B5EF4-FFF2-40B4-BE49-F238E27FC236}">
                <a16:creationId xmlns:a16="http://schemas.microsoft.com/office/drawing/2014/main" id="{C3CFC45B-AD32-4195-AE41-34E50E99EEF8}"/>
              </a:ext>
            </a:extLst>
          </p:cNvPr>
          <p:cNvSpPr txBox="1"/>
          <p:nvPr/>
        </p:nvSpPr>
        <p:spPr>
          <a:xfrm>
            <a:off x="6866053" y="3028356"/>
            <a:ext cx="2474681"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35</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Category Conversion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34" charset="0"/>
                <a:cs typeface="Helvetica" panose="020B0604020202020204" pitchFamily="34" charset="0"/>
              </a:rPr>
              <a:t>‘New to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(target vs. control)</a:t>
            </a:r>
          </a:p>
        </p:txBody>
      </p:sp>
      <p:sp>
        <p:nvSpPr>
          <p:cNvPr id="3" name="TextBox 2">
            <a:extLst>
              <a:ext uri="{FF2B5EF4-FFF2-40B4-BE49-F238E27FC236}">
                <a16:creationId xmlns:a16="http://schemas.microsoft.com/office/drawing/2014/main" id="{A571F804-BB71-E714-4340-53D85AF3A912}"/>
              </a:ext>
            </a:extLst>
          </p:cNvPr>
          <p:cNvSpPr txBox="1"/>
          <p:nvPr/>
        </p:nvSpPr>
        <p:spPr>
          <a:xfrm>
            <a:off x="9558614" y="3028356"/>
            <a:ext cx="247468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a:t>
            </a: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24</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Allergist Visitation Lift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1F1A62"/>
                </a:solidFill>
                <a:latin typeface="Helvetica" panose="020B0604020202020204" pitchFamily="34" charset="0"/>
                <a:cs typeface="Helvetica" panose="020B0604020202020204" pitchFamily="34" charset="0"/>
              </a:rPr>
              <a:t>(target vs. control)</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0" name="Straight Connector 9">
            <a:extLst>
              <a:ext uri="{FF2B5EF4-FFF2-40B4-BE49-F238E27FC236}">
                <a16:creationId xmlns:a16="http://schemas.microsoft.com/office/drawing/2014/main" id="{A8B2BCF6-E517-74E9-98B7-7A72563ED886}"/>
              </a:ext>
            </a:extLst>
          </p:cNvPr>
          <p:cNvCxnSpPr>
            <a:cxnSpLocks/>
          </p:cNvCxnSpPr>
          <p:nvPr/>
        </p:nvCxnSpPr>
        <p:spPr>
          <a:xfrm>
            <a:off x="6788727" y="1653306"/>
            <a:ext cx="0" cy="3666836"/>
          </a:xfrm>
          <a:prstGeom prst="line">
            <a:avLst/>
          </a:prstGeom>
          <a:ln w="19050">
            <a:solidFill>
              <a:srgbClr val="00BFF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47DE-1683-255A-AE1C-7415424C5DF4}"/>
              </a:ext>
            </a:extLst>
          </p:cNvPr>
          <p:cNvCxnSpPr>
            <a:cxnSpLocks/>
          </p:cNvCxnSpPr>
          <p:nvPr/>
        </p:nvCxnSpPr>
        <p:spPr>
          <a:xfrm>
            <a:off x="9558614" y="1653306"/>
            <a:ext cx="0" cy="3666836"/>
          </a:xfrm>
          <a:prstGeom prst="line">
            <a:avLst/>
          </a:prstGeom>
          <a:ln w="19050">
            <a:solidFill>
              <a:srgbClr val="00BFF2"/>
            </a:solidFill>
            <a:prstDash val="lgDash"/>
          </a:ln>
        </p:spPr>
        <p:style>
          <a:lnRef idx="1">
            <a:schemeClr val="accent1"/>
          </a:lnRef>
          <a:fillRef idx="0">
            <a:schemeClr val="accent1"/>
          </a:fillRef>
          <a:effectRef idx="0">
            <a:schemeClr val="accent1"/>
          </a:effectRef>
          <a:fontRef idx="minor">
            <a:schemeClr val="tx1"/>
          </a:fontRef>
        </p:style>
      </p:cxnSp>
      <p:pic>
        <p:nvPicPr>
          <p:cNvPr id="29" name="Picture 28" descr="A group of people with a medal and a check mark&#10;&#10;Description automatically generated">
            <a:extLst>
              <a:ext uri="{FF2B5EF4-FFF2-40B4-BE49-F238E27FC236}">
                <a16:creationId xmlns:a16="http://schemas.microsoft.com/office/drawing/2014/main" id="{F67055C1-E586-2353-B4CB-C3D549E666A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11628" y="1705734"/>
            <a:ext cx="1338965" cy="1338965"/>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7014E832-FAE1-C971-32E5-54F28C80A2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04188" y="1705734"/>
            <a:ext cx="1338966" cy="1338966"/>
          </a:xfrm>
          <a:prstGeom prst="rect">
            <a:avLst/>
          </a:prstGeom>
        </p:spPr>
      </p:pic>
      <p:pic>
        <p:nvPicPr>
          <p:cNvPr id="9" name="Picture 8" descr="A person wearing a mask&#10;&#10;Description automatically generated">
            <a:extLst>
              <a:ext uri="{FF2B5EF4-FFF2-40B4-BE49-F238E27FC236}">
                <a16:creationId xmlns:a16="http://schemas.microsoft.com/office/drawing/2014/main" id="{F75B8434-B058-E918-D55D-E64B4BF21C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36239" y="1705734"/>
            <a:ext cx="1335973" cy="1335973"/>
          </a:xfrm>
          <a:prstGeom prst="rect">
            <a:avLst/>
          </a:prstGeom>
        </p:spPr>
      </p:pic>
      <p:pic>
        <p:nvPicPr>
          <p:cNvPr id="2" name="Picture 1">
            <a:extLst>
              <a:ext uri="{FF2B5EF4-FFF2-40B4-BE49-F238E27FC236}">
                <a16:creationId xmlns:a16="http://schemas.microsoft.com/office/drawing/2014/main" id="{9B1EF274-FFD0-E71A-C8C5-BCBC1ADF4A6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29768748-9F33-897E-6A3A-4516B88825A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4693305F-8DCA-1BB9-5C9F-B9B07160033D}"/>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3C6BE3CD-EEBB-68DE-DE24-5A176B8FFCF2}"/>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202764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7B70-39DB-612A-ACF0-A5A904F59A0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B243C21-6CA8-A4AC-46B2-6ACF16602ED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5445AD93-9556-277B-CCB3-C352A36CB15C}"/>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D0F1C9C-041B-A7BA-7EA8-82F300A06AF8}"/>
              </a:ext>
            </a:extLst>
          </p:cNvPr>
          <p:cNvSpPr/>
          <p:nvPr/>
        </p:nvSpPr>
        <p:spPr>
          <a:xfrm>
            <a:off x="41397" y="833290"/>
            <a:ext cx="3904144" cy="59170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Increase brand awareness among healthcare professionals (HCPs) treating tardive dyskinesia – particularly those writing competitive treatments and practicing in low-access priority office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Swoop created a segment of HCPs who were diagnosing the target indication at high rates, allowing the brand to activate them with :60 promotion at the household level through CTV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Hard-to-reach healthcare professionals treating neurological movement disorders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campaign achieved a </a:t>
            </a:r>
            <a:r>
              <a:rPr kumimoji="0" lang="en-US" sz="1200" b="1" i="0" u="none" strike="noStrike" kern="1200" cap="none" spc="0" normalizeH="0" baseline="0" noProof="0">
                <a:ln>
                  <a:noFill/>
                </a:ln>
                <a:solidFill>
                  <a:srgbClr val="1F1A62"/>
                </a:solidFill>
                <a:effectLst/>
                <a:uLnTx/>
                <a:uFillTx/>
                <a:latin typeface="Helvetica"/>
                <a:ea typeface="+mn-ea"/>
                <a:cs typeface="Helvetica"/>
              </a:rPr>
              <a:t>10% script lift</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increasing prescription activity among targeted HCPs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Within five months, the campaign generated </a:t>
            </a:r>
            <a:r>
              <a:rPr kumimoji="0" lang="en-US" sz="1200" b="1" i="0" u="none" strike="noStrike" kern="1200" cap="none" spc="0" normalizeH="0" baseline="0" noProof="0">
                <a:ln>
                  <a:noFill/>
                </a:ln>
                <a:solidFill>
                  <a:srgbClr val="1F1A62"/>
                </a:solidFill>
                <a:effectLst/>
                <a:uLnTx/>
                <a:uFillTx/>
                <a:latin typeface="Helvetica"/>
                <a:ea typeface="+mn-ea"/>
                <a:cs typeface="Helvetica"/>
              </a:rPr>
              <a:t>130</a:t>
            </a:r>
            <a:r>
              <a:rPr kumimoji="0" lang="en-US" sz="1200" b="0" i="0" u="none" strike="noStrike" kern="1200" cap="none" spc="0" normalizeH="0" baseline="0" noProof="0">
                <a:ln>
                  <a:noFill/>
                </a:ln>
                <a:solidFill>
                  <a:srgbClr val="1F1A62"/>
                </a:solidFill>
                <a:effectLst/>
                <a:uLnTx/>
                <a:uFillTx/>
                <a:latin typeface="Helvetica"/>
                <a:ea typeface="+mn-ea"/>
                <a:cs typeface="Helvetica"/>
              </a:rPr>
              <a:t> new-to-brand starts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$900k </a:t>
            </a:r>
            <a:r>
              <a:rPr kumimoji="0" lang="en-US" sz="1200" b="0" i="0" u="none" strike="noStrike" kern="1200" cap="none" spc="0" normalizeH="0" baseline="0" noProof="0">
                <a:ln>
                  <a:noFill/>
                </a:ln>
                <a:solidFill>
                  <a:srgbClr val="1F1A62"/>
                </a:solidFill>
                <a:effectLst/>
                <a:uLnTx/>
                <a:uFillTx/>
                <a:latin typeface="Helvetica"/>
                <a:ea typeface="+mn-ea"/>
                <a:cs typeface="Helvetica"/>
              </a:rPr>
              <a:t>in incremental lifetime value was achieved from new prescriptions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campaign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12:1</a:t>
            </a:r>
            <a:r>
              <a:rPr kumimoji="0" lang="en-US" sz="1200" b="0" i="0" u="none" strike="noStrike" kern="1200" cap="none" spc="0" normalizeH="0" baseline="0" noProof="0">
                <a:ln>
                  <a:noFill/>
                </a:ln>
                <a:solidFill>
                  <a:srgbClr val="1F1A62"/>
                </a:solidFill>
                <a:effectLst/>
                <a:uLnTx/>
                <a:uFillTx/>
                <a:latin typeface="Helvetica"/>
                <a:ea typeface="+mn-ea"/>
                <a:cs typeface="Helvetica"/>
              </a:rPr>
              <a:t> ROI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Swoop / CTV</a:t>
            </a:r>
          </a:p>
        </p:txBody>
      </p:sp>
      <p:sp>
        <p:nvSpPr>
          <p:cNvPr id="37" name="TextBox 36">
            <a:extLst>
              <a:ext uri="{FF2B5EF4-FFF2-40B4-BE49-F238E27FC236}">
                <a16:creationId xmlns:a16="http://schemas.microsoft.com/office/drawing/2014/main" id="{29FA2A21-6CF9-859C-F2EF-BFC70B558100}"/>
              </a:ext>
            </a:extLst>
          </p:cNvPr>
          <p:cNvSpPr txBox="1"/>
          <p:nvPr/>
        </p:nvSpPr>
        <p:spPr>
          <a:xfrm>
            <a:off x="4005500" y="6117564"/>
            <a:ext cx="67615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Symphony &amp; Swoop,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Neurological Movement Disorder</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All Swoop audiences are privacy-safe by design. Swoop never uses health data to build segments, ensuring 100% compliance with the most stringent federal and state policies, including HPAA and My Health My Data.  </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4C912845-9A91-DD31-378B-5B7F0EB4E144}"/>
              </a:ext>
            </a:extLst>
          </p:cNvPr>
          <p:cNvSpPr/>
          <p:nvPr/>
        </p:nvSpPr>
        <p:spPr>
          <a:xfrm>
            <a:off x="4014788" y="8409"/>
            <a:ext cx="8177211"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2060"/>
                </a:solidFill>
                <a:effectLst/>
                <a:uLnTx/>
                <a:uFillTx/>
                <a:latin typeface="Helvetica"/>
                <a:ea typeface="+mn-ea"/>
                <a:cs typeface="+mn-cs"/>
              </a:rPr>
              <a:t>A Pharma brand partnered with Swoop to reach ideal HCP audiences - resulting in </a:t>
            </a:r>
            <a:r>
              <a:rPr kumimoji="0" lang="en-US" sz="2200" b="1" i="0" u="none" strike="noStrike" kern="1200" cap="none" spc="0" normalizeH="0" baseline="0" noProof="0">
                <a:ln>
                  <a:noFill/>
                </a:ln>
                <a:solidFill>
                  <a:srgbClr val="002060"/>
                </a:solidFill>
                <a:effectLst/>
                <a:uLnTx/>
                <a:uFillTx/>
                <a:latin typeface="Helvetica"/>
                <a:ea typeface="+mn-ea"/>
                <a:cs typeface="+mn-cs"/>
              </a:rPr>
              <a:t>new prescriptions</a:t>
            </a:r>
            <a:r>
              <a:rPr kumimoji="0" lang="en-US" sz="2200" b="0" i="0" u="none" strike="noStrike" kern="1200" cap="none" spc="0" normalizeH="0" baseline="0" noProof="0">
                <a:ln>
                  <a:noFill/>
                </a:ln>
                <a:solidFill>
                  <a:srgbClr val="002060"/>
                </a:solidFill>
                <a:effectLst/>
                <a:uLnTx/>
                <a:uFillTx/>
                <a:latin typeface="Helvetica"/>
                <a:ea typeface="+mn-ea"/>
                <a:cs typeface="+mn-cs"/>
              </a:rPr>
              <a:t> and </a:t>
            </a:r>
            <a:r>
              <a:rPr kumimoji="0" lang="en-US" sz="2200" b="1" i="0" u="none" strike="noStrike" kern="1200" cap="none" spc="0" normalizeH="0" baseline="0" noProof="0">
                <a:ln>
                  <a:noFill/>
                </a:ln>
                <a:solidFill>
                  <a:srgbClr val="002060"/>
                </a:solidFill>
                <a:effectLst/>
                <a:uLnTx/>
                <a:uFillTx/>
                <a:latin typeface="Helvetica"/>
                <a:ea typeface="+mn-ea"/>
                <a:cs typeface="+mn-cs"/>
              </a:rPr>
              <a:t>incremental patient lifetime value</a:t>
            </a:r>
          </a:p>
        </p:txBody>
      </p:sp>
      <p:pic>
        <p:nvPicPr>
          <p:cNvPr id="14" name="Picture 13" descr="Graphical user interface, icon&#10;&#10;Description automatically generated">
            <a:extLst>
              <a:ext uri="{FF2B5EF4-FFF2-40B4-BE49-F238E27FC236}">
                <a16:creationId xmlns:a16="http://schemas.microsoft.com/office/drawing/2014/main" id="{3A5D8D69-88F1-D35A-3332-C5A7C64509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pic>
        <p:nvPicPr>
          <p:cNvPr id="2" name="Picture 1">
            <a:extLst>
              <a:ext uri="{FF2B5EF4-FFF2-40B4-BE49-F238E27FC236}">
                <a16:creationId xmlns:a16="http://schemas.microsoft.com/office/drawing/2014/main" id="{5D8C83E9-9F1F-E939-42F0-F720ECDFCE8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D57CBE58-A36E-8901-8603-F1B6F776CC0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99EC039C-8E65-FA4D-BDD0-27915D8844A7}"/>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8" name="TextBox 7">
            <a:extLst>
              <a:ext uri="{FF2B5EF4-FFF2-40B4-BE49-F238E27FC236}">
                <a16:creationId xmlns:a16="http://schemas.microsoft.com/office/drawing/2014/main" id="{5C398826-1121-C42F-C3EA-ED6297CDC26F}"/>
              </a:ext>
            </a:extLst>
          </p:cNvPr>
          <p:cNvSpPr txBox="1"/>
          <p:nvPr/>
        </p:nvSpPr>
        <p:spPr>
          <a:xfrm>
            <a:off x="4193475" y="2192253"/>
            <a:ext cx="392269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Script Lift</a:t>
            </a:r>
          </a:p>
        </p:txBody>
      </p:sp>
      <p:sp>
        <p:nvSpPr>
          <p:cNvPr id="24" name="TextBox 23">
            <a:extLst>
              <a:ext uri="{FF2B5EF4-FFF2-40B4-BE49-F238E27FC236}">
                <a16:creationId xmlns:a16="http://schemas.microsoft.com/office/drawing/2014/main" id="{9C2B3BF1-CFE2-01ED-0324-A2AE722019AA}"/>
              </a:ext>
            </a:extLst>
          </p:cNvPr>
          <p:cNvSpPr txBox="1"/>
          <p:nvPr/>
        </p:nvSpPr>
        <p:spPr>
          <a:xfrm>
            <a:off x="7781640" y="2192253"/>
            <a:ext cx="4231671"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New-to-brand starts in 5 months</a:t>
            </a:r>
          </a:p>
        </p:txBody>
      </p:sp>
      <p:sp>
        <p:nvSpPr>
          <p:cNvPr id="3" name="TextBox 2">
            <a:extLst>
              <a:ext uri="{FF2B5EF4-FFF2-40B4-BE49-F238E27FC236}">
                <a16:creationId xmlns:a16="http://schemas.microsoft.com/office/drawing/2014/main" id="{E9451013-419D-B31C-47EA-C0DC2FC6980E}"/>
              </a:ext>
            </a:extLst>
          </p:cNvPr>
          <p:cNvSpPr txBox="1"/>
          <p:nvPr/>
        </p:nvSpPr>
        <p:spPr>
          <a:xfrm>
            <a:off x="4193476" y="4613072"/>
            <a:ext cx="3922691"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$900k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Incremental lifetime value</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8A1C0EDF-2B42-3076-99FC-C21D8207AD3E}"/>
              </a:ext>
            </a:extLst>
          </p:cNvPr>
          <p:cNvSpPr txBox="1"/>
          <p:nvPr/>
        </p:nvSpPr>
        <p:spPr>
          <a:xfrm>
            <a:off x="7781640" y="4613071"/>
            <a:ext cx="4231671"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ROI</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9" name="Picture 8" descr="A blue paper with a pen and pills&#10;&#10;Description automatically generated">
            <a:extLst>
              <a:ext uri="{FF2B5EF4-FFF2-40B4-BE49-F238E27FC236}">
                <a16:creationId xmlns:a16="http://schemas.microsoft.com/office/drawing/2014/main" id="{A1435E5A-FA9F-09D1-BF66-4FD836BD63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60310" y="1200891"/>
            <a:ext cx="989023" cy="989023"/>
          </a:xfrm>
          <a:prstGeom prst="rect">
            <a:avLst/>
          </a:prstGeom>
        </p:spPr>
      </p:pic>
      <p:pic>
        <p:nvPicPr>
          <p:cNvPr id="12" name="Picture 11" descr="A colorful magnet with people icons&#10;&#10;Description automatically generated">
            <a:extLst>
              <a:ext uri="{FF2B5EF4-FFF2-40B4-BE49-F238E27FC236}">
                <a16:creationId xmlns:a16="http://schemas.microsoft.com/office/drawing/2014/main" id="{07B3BC52-A87E-80FE-1BBE-07028309EA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02964" y="1200891"/>
            <a:ext cx="989023" cy="989023"/>
          </a:xfrm>
          <a:prstGeom prst="rect">
            <a:avLst/>
          </a:prstGeom>
        </p:spPr>
      </p:pic>
      <p:pic>
        <p:nvPicPr>
          <p:cNvPr id="15" name="Picture 14" descr="A group of people with stars&#10;&#10;Description automatically generated">
            <a:extLst>
              <a:ext uri="{FF2B5EF4-FFF2-40B4-BE49-F238E27FC236}">
                <a16:creationId xmlns:a16="http://schemas.microsoft.com/office/drawing/2014/main" id="{69508318-677A-9476-F25F-8D227A9879F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60310" y="3620748"/>
            <a:ext cx="989023" cy="989023"/>
          </a:xfrm>
          <a:prstGeom prst="rect">
            <a:avLst/>
          </a:prstGeom>
        </p:spPr>
      </p:pic>
      <p:pic>
        <p:nvPicPr>
          <p:cNvPr id="17" name="Picture 16" descr="A hand holding coins and a plant&#10;&#10;Description automatically generated">
            <a:extLst>
              <a:ext uri="{FF2B5EF4-FFF2-40B4-BE49-F238E27FC236}">
                <a16:creationId xmlns:a16="http://schemas.microsoft.com/office/drawing/2014/main" id="{52F78F6F-3E2F-B284-5E6F-507D6156E52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402964" y="3620748"/>
            <a:ext cx="989023" cy="989023"/>
          </a:xfrm>
          <a:prstGeom prst="rect">
            <a:avLst/>
          </a:prstGeom>
        </p:spPr>
      </p:pic>
      <p:pic>
        <p:nvPicPr>
          <p:cNvPr id="19" name="Picture 2" descr="Swoop.com, Inc.">
            <a:extLst>
              <a:ext uri="{FF2B5EF4-FFF2-40B4-BE49-F238E27FC236}">
                <a16:creationId xmlns:a16="http://schemas.microsoft.com/office/drawing/2014/main" id="{90D379E4-A117-43EA-DE9B-A3E67ACBB6D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757763" y="6128907"/>
            <a:ext cx="1237060" cy="330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21F217-D70E-79F2-22DA-586FF1EDF929}"/>
              </a:ext>
            </a:extLst>
          </p:cNvPr>
          <p:cNvSpPr txBox="1"/>
          <p:nvPr/>
        </p:nvSpPr>
        <p:spPr>
          <a:xfrm>
            <a:off x="41397" y="5035"/>
            <a:ext cx="34456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Pharma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(Neurological Movement Disorder)</a:t>
            </a:r>
            <a:endParaRPr kumimoji="0" lang="en-US" sz="1100" b="0"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96682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C994-AF47-4B5D-0269-10DCB44F085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EFC0533-165A-C05F-2B2C-5FCF753042A7}"/>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EB8AF732-1558-DF2D-CFFA-ECEA1D1CEB81}"/>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3321503-2A98-AA3C-83F5-59E599A5DCA6}"/>
              </a:ext>
            </a:extLst>
          </p:cNvPr>
          <p:cNvSpPr txBox="1"/>
          <p:nvPr/>
        </p:nvSpPr>
        <p:spPr>
          <a:xfrm>
            <a:off x="4005500" y="6311112"/>
            <a:ext cx="676155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lang="en-US" sz="800">
                <a:solidFill>
                  <a:srgbClr val="1F1A62"/>
                </a:solidFill>
                <a:latin typeface="Helvetica" panose="020B0604020202020204" pitchFamily="34" charset="0"/>
                <a:cs typeface="Helvetica" panose="020B0604020202020204" pitchFamily="34" charset="0"/>
              </a:rPr>
              <a:t>IQVIA</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Measurement of Linear TV Impact to Support Strategic Campaign Goals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A73A8C67-CCD6-2129-E4EB-CC39DBFE7150}"/>
              </a:ext>
            </a:extLst>
          </p:cNvPr>
          <p:cNvSpPr/>
          <p:nvPr/>
        </p:nvSpPr>
        <p:spPr>
          <a:xfrm>
            <a:off x="4014788" y="8409"/>
            <a:ext cx="817721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2060"/>
                </a:solidFill>
                <a:effectLst/>
                <a:uLnTx/>
                <a:uFillTx/>
                <a:latin typeface="Helvetica"/>
                <a:ea typeface="+mn-ea"/>
                <a:cs typeface="+mn-cs"/>
              </a:rPr>
              <a:t>IQVIA helps drive </a:t>
            </a:r>
            <a:r>
              <a:rPr kumimoji="0" lang="en-US" sz="2200" b="1" i="0" u="none" strike="noStrike" kern="1200" cap="none" spc="0" normalizeH="0" baseline="0" noProof="0">
                <a:ln>
                  <a:noFill/>
                </a:ln>
                <a:solidFill>
                  <a:srgbClr val="002060"/>
                </a:solidFill>
                <a:effectLst/>
                <a:uLnTx/>
                <a:uFillTx/>
                <a:latin typeface="Helvetica"/>
                <a:ea typeface="+mn-ea"/>
                <a:cs typeface="+mn-cs"/>
              </a:rPr>
              <a:t>engagement</a:t>
            </a:r>
            <a:r>
              <a:rPr kumimoji="0" lang="en-US" sz="2200" b="0" i="0" u="none" strike="noStrike" kern="1200" cap="none" spc="0" normalizeH="0" baseline="0" noProof="0">
                <a:ln>
                  <a:noFill/>
                </a:ln>
                <a:solidFill>
                  <a:srgbClr val="002060"/>
                </a:solidFill>
                <a:effectLst/>
                <a:uLnTx/>
                <a:uFillTx/>
                <a:latin typeface="Helvetica"/>
                <a:ea typeface="+mn-ea"/>
                <a:cs typeface="+mn-cs"/>
              </a:rPr>
              <a:t> and </a:t>
            </a:r>
            <a:r>
              <a:rPr kumimoji="0" lang="en-US" sz="2200" b="1" i="0" u="none" strike="noStrike" kern="1200" cap="none" spc="0" normalizeH="0" baseline="0" noProof="0">
                <a:ln>
                  <a:noFill/>
                </a:ln>
                <a:solidFill>
                  <a:srgbClr val="002060"/>
                </a:solidFill>
                <a:effectLst/>
                <a:uLnTx/>
                <a:uFillTx/>
                <a:latin typeface="Helvetica"/>
                <a:ea typeface="+mn-ea"/>
                <a:cs typeface="+mn-cs"/>
              </a:rPr>
              <a:t>outcomes</a:t>
            </a:r>
            <a:r>
              <a:rPr kumimoji="0" lang="en-US" sz="2200" b="0" i="0" u="none" strike="noStrike" kern="1200" cap="none" spc="0" normalizeH="0" baseline="0" noProof="0">
                <a:ln>
                  <a:noFill/>
                </a:ln>
                <a:solidFill>
                  <a:srgbClr val="002060"/>
                </a:solidFill>
                <a:effectLst/>
                <a:uLnTx/>
                <a:uFillTx/>
                <a:latin typeface="Helvetica"/>
                <a:ea typeface="+mn-ea"/>
                <a:cs typeface="+mn-cs"/>
              </a:rPr>
              <a:t> with incremental new patients for a healthcare brand</a:t>
            </a:r>
            <a:endParaRPr kumimoji="0" lang="en-US" sz="2200" b="1" i="0" u="none" strike="noStrike" kern="1200" cap="none" spc="0" normalizeH="0" baseline="0" noProof="0">
              <a:ln>
                <a:noFill/>
              </a:ln>
              <a:solidFill>
                <a:srgbClr val="002060"/>
              </a:solidFill>
              <a:effectLst/>
              <a:uLnTx/>
              <a:uFillTx/>
              <a:latin typeface="Helvetica"/>
              <a:ea typeface="+mn-ea"/>
              <a:cs typeface="+mn-cs"/>
            </a:endParaRPr>
          </a:p>
        </p:txBody>
      </p:sp>
      <p:pic>
        <p:nvPicPr>
          <p:cNvPr id="2" name="Picture 1">
            <a:extLst>
              <a:ext uri="{FF2B5EF4-FFF2-40B4-BE49-F238E27FC236}">
                <a16:creationId xmlns:a16="http://schemas.microsoft.com/office/drawing/2014/main" id="{F6FA3ED6-F05B-3DE2-B151-57DB37887C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AA1A5542-F087-154F-3446-A14C69AEAF6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62244BF7-E7F8-7928-6A8C-BA0608265AFF}"/>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00F86290-A8E9-267E-364A-740C340D4858}"/>
              </a:ext>
            </a:extLst>
          </p:cNvPr>
          <p:cNvSpPr txBox="1"/>
          <p:nvPr/>
        </p:nvSpPr>
        <p:spPr>
          <a:xfrm>
            <a:off x="41397" y="5035"/>
            <a:ext cx="344563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Pharma</a:t>
            </a:r>
          </a:p>
        </p:txBody>
      </p:sp>
      <p:pic>
        <p:nvPicPr>
          <p:cNvPr id="35" name="Picture 34" descr="A hand holding a heart with a plus and a cross&#10;&#10;AI-generated content may be incorrect.">
            <a:extLst>
              <a:ext uri="{FF2B5EF4-FFF2-40B4-BE49-F238E27FC236}">
                <a16:creationId xmlns:a16="http://schemas.microsoft.com/office/drawing/2014/main" id="{5B342AED-068E-5E8F-9A31-1EDC61185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083" y="61360"/>
            <a:ext cx="645565" cy="645565"/>
          </a:xfrm>
          <a:prstGeom prst="rect">
            <a:avLst/>
          </a:prstGeom>
        </p:spPr>
      </p:pic>
      <p:sp>
        <p:nvSpPr>
          <p:cNvPr id="53" name="Google Shape;58;p13">
            <a:extLst>
              <a:ext uri="{FF2B5EF4-FFF2-40B4-BE49-F238E27FC236}">
                <a16:creationId xmlns:a16="http://schemas.microsoft.com/office/drawing/2014/main" id="{C0930D74-9D31-D241-CB3C-EB235925F2E0}"/>
              </a:ext>
            </a:extLst>
          </p:cNvPr>
          <p:cNvSpPr/>
          <p:nvPr/>
        </p:nvSpPr>
        <p:spPr>
          <a:xfrm>
            <a:off x="4224124" y="1094249"/>
            <a:ext cx="7652381" cy="315288"/>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F1A62"/>
                </a:solidFill>
                <a:effectLst/>
                <a:uLnTx/>
                <a:uFillTx/>
                <a:latin typeface="Helvetica" panose="020B0403020202020204" pitchFamily="34" charset="0"/>
                <a:ea typeface="+mn-ea"/>
                <a:cs typeface="+mn-cs"/>
              </a:rPr>
              <a:t>Measurement of Linear TV Impact to Support Strategic Campaign Goals</a:t>
            </a:r>
          </a:p>
        </p:txBody>
      </p:sp>
      <p:sp>
        <p:nvSpPr>
          <p:cNvPr id="55" name="Rectangle 54">
            <a:extLst>
              <a:ext uri="{FF2B5EF4-FFF2-40B4-BE49-F238E27FC236}">
                <a16:creationId xmlns:a16="http://schemas.microsoft.com/office/drawing/2014/main" id="{B0DF78BF-8A3C-21D3-721E-FAE9ED42F8B3}"/>
              </a:ext>
            </a:extLst>
          </p:cNvPr>
          <p:cNvSpPr/>
          <p:nvPr/>
        </p:nvSpPr>
        <p:spPr>
          <a:xfrm>
            <a:off x="74948" y="825427"/>
            <a:ext cx="3846000" cy="575542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mn-cs"/>
              </a:rPr>
              <a:t>Assess promotional impact </a:t>
            </a:r>
            <a:r>
              <a:rPr kumimoji="0" lang="en-US" sz="1200" b="0" i="0" u="none" strike="noStrike" kern="1200" cap="none" spc="0" normalizeH="0" baseline="0" noProof="0">
                <a:ln>
                  <a:noFill/>
                </a:ln>
                <a:solidFill>
                  <a:srgbClr val="1F1A62"/>
                </a:solidFill>
                <a:effectLst/>
                <a:uLnTx/>
                <a:uFillTx/>
                <a:latin typeface="Helvetica"/>
                <a:ea typeface="+mn-ea"/>
                <a:cs typeface="Helvetica"/>
              </a:rPr>
              <a:t>of 2024 Linear TV buy in time to inform upfront buys for 2025.</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457200" rtl="0" eaLnBrk="1" fontAlgn="auto" latinLnBrk="0" hangingPunct="1">
              <a:lnSpc>
                <a:spcPct val="100000"/>
              </a:lnSpc>
              <a:spcBef>
                <a:spcPts val="0"/>
              </a:spcBef>
              <a:spcAft>
                <a:spcPts val="0"/>
              </a:spcAft>
              <a:buClrTx/>
              <a:buSzTx/>
              <a:buFont typeface="Arial"/>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IQVIA Digital's Linear TV platform provided comprehensive and timely updates on TV audience validity and promotional impact. Data updated through mid-year highlighted individual network performance and allowed for focus on those showing profitable acquisition.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457200" rtl="0" eaLnBrk="1" fontAlgn="auto" latinLnBrk="0" hangingPunct="1">
              <a:lnSpc>
                <a:spcPct val="100000"/>
              </a:lnSpc>
              <a:spcBef>
                <a:spcPts val="0"/>
              </a:spcBef>
              <a:spcAft>
                <a:spcPts val="0"/>
              </a:spcAft>
              <a:buClrTx/>
              <a:buSzTx/>
              <a:buFont typeface="Arial"/>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Psoriasis Patients (de-identified) with and without prior prescription treatment.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4572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combination of high reach broadcast networks and targeted niche cable networks proved successful.</a:t>
            </a:r>
            <a:r>
              <a:rPr lang="en-US" sz="1200">
                <a:solidFill>
                  <a:srgbClr val="1F1A62"/>
                </a:solidFill>
                <a:latin typeface="Helvetica"/>
                <a:cs typeface="Helvetica"/>
              </a:rPr>
              <a:t>          </a:t>
            </a:r>
          </a:p>
          <a:p>
            <a:pPr marL="285750" marR="0" lvl="0" indent="-285750" algn="l" defTabSz="457200" rtl="0" eaLnBrk="1" fontAlgn="auto" latinLnBrk="0" hangingPunct="1">
              <a:lnSpc>
                <a:spcPct val="100000"/>
              </a:lnSpc>
              <a:spcBef>
                <a:spcPts val="0"/>
              </a:spcBef>
              <a:spcAft>
                <a:spcPts val="0"/>
              </a:spcAft>
              <a:buClrTx/>
              <a:buSzTx/>
              <a:buFontTx/>
              <a:buBlip>
                <a:blip r:embed="rId5"/>
              </a:buBlip>
              <a:tabLst/>
              <a:defRPr/>
            </a:pPr>
            <a:endParaRPr lang="en-US" sz="400">
              <a:solidFill>
                <a:srgbClr val="1F1A62"/>
              </a:solidFill>
              <a:latin typeface="Helvetica"/>
              <a:cs typeface="Helvetica"/>
            </a:endParaRPr>
          </a:p>
          <a:p>
            <a:pPr marL="285750" marR="0" lvl="0" indent="-285750" algn="l" defTabSz="4572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While large scaled broadcast networks contributed the highest volume of incremental new patients, the highest relative promotional lift came from more niche, entertainment channels like CW and Hallmark.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Viewing Source / Media Type</a:t>
            </a:r>
          </a:p>
          <a:p>
            <a:pPr marL="285750" marR="0" lvl="0" indent="-285750" algn="l" defTabSz="4572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Exposure reported via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iSpot</a:t>
            </a:r>
            <a:r>
              <a:rPr kumimoji="0" lang="en-US" sz="1200" b="0" i="0" u="none" strike="noStrike" kern="1200" cap="none" spc="0" normalizeH="0" baseline="0" noProof="0">
                <a:ln>
                  <a:noFill/>
                </a:ln>
                <a:solidFill>
                  <a:srgbClr val="1F1A62"/>
                </a:solidFill>
                <a:effectLst/>
                <a:uLnTx/>
                <a:uFillTx/>
                <a:latin typeface="Helvetica"/>
                <a:ea typeface="+mn-ea"/>
                <a:cs typeface="Helvetica"/>
              </a:rPr>
              <a:t> STB/ACR data.</a:t>
            </a:r>
          </a:p>
        </p:txBody>
      </p:sp>
      <p:sp>
        <p:nvSpPr>
          <p:cNvPr id="56" name="Google Shape;62;p13">
            <a:extLst>
              <a:ext uri="{FF2B5EF4-FFF2-40B4-BE49-F238E27FC236}">
                <a16:creationId xmlns:a16="http://schemas.microsoft.com/office/drawing/2014/main" id="{5345B269-93CC-B079-627A-08448D14BF70}"/>
              </a:ext>
            </a:extLst>
          </p:cNvPr>
          <p:cNvSpPr txBox="1"/>
          <p:nvPr/>
        </p:nvSpPr>
        <p:spPr>
          <a:xfrm>
            <a:off x="12523480" y="9846797"/>
            <a:ext cx="796156" cy="235858"/>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r>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t>PAGE </a:t>
            </a:r>
            <a:fld id="{00000000-1234-1234-1234-123412341234}" type="slidenum">
              <a:rPr kumimoji="0" lang="en"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rPr>
              <a:pPr marL="0" marR="0" lvl="0" indent="0" algn="l" defTabSz="1219170" rtl="0" eaLnBrk="1" fontAlgn="auto" latinLnBrk="0" hangingPunct="1">
                <a:lnSpc>
                  <a:spcPct val="100000"/>
                </a:lnSpc>
                <a:spcBef>
                  <a:spcPts val="0"/>
                </a:spcBef>
                <a:spcAft>
                  <a:spcPts val="0"/>
                </a:spcAft>
                <a:buClr>
                  <a:srgbClr val="FFFFFF"/>
                </a:buClr>
                <a:buSzPts val="700"/>
                <a:buFontTx/>
                <a:buNone/>
                <a:tabLst/>
                <a:defRPr/>
              </a:pPr>
              <a:t>18</a:t>
            </a:fld>
            <a:endParaRPr kumimoji="0" sz="933" b="1" i="0" u="none" strike="noStrike" kern="0" cap="none" spc="0" normalizeH="0" baseline="0" noProof="0">
              <a:ln>
                <a:noFill/>
              </a:ln>
              <a:solidFill>
                <a:srgbClr val="FFFFFF"/>
              </a:solidFill>
              <a:effectLst/>
              <a:uLnTx/>
              <a:uFillTx/>
              <a:latin typeface="Helvetica" panose="020B0403020202020204" pitchFamily="34" charset="0"/>
              <a:ea typeface="Helvetica Neue"/>
              <a:cs typeface="Helvetica Neue"/>
              <a:sym typeface="Helvetica Neue"/>
            </a:endParaRPr>
          </a:p>
        </p:txBody>
      </p:sp>
      <p:pic>
        <p:nvPicPr>
          <p:cNvPr id="58" name="Picture 57" descr="A logo with blue letters&#10;&#10;Description automatically generated with medium confidence">
            <a:extLst>
              <a:ext uri="{FF2B5EF4-FFF2-40B4-BE49-F238E27FC236}">
                <a16:creationId xmlns:a16="http://schemas.microsoft.com/office/drawing/2014/main" id="{49171B95-40F8-F917-97AB-EE882553D9FB}"/>
              </a:ext>
            </a:extLst>
          </p:cNvPr>
          <p:cNvPicPr>
            <a:picLocks noChangeAspect="1"/>
          </p:cNvPicPr>
          <p:nvPr/>
        </p:nvPicPr>
        <p:blipFill>
          <a:blip r:embed="rId6"/>
          <a:stretch>
            <a:fillRect/>
          </a:stretch>
        </p:blipFill>
        <p:spPr>
          <a:xfrm>
            <a:off x="10488110" y="5838326"/>
            <a:ext cx="1676259" cy="798219"/>
          </a:xfrm>
          <a:prstGeom prst="rect">
            <a:avLst/>
          </a:prstGeom>
        </p:spPr>
      </p:pic>
      <p:sp>
        <p:nvSpPr>
          <p:cNvPr id="60" name="TextBox 59">
            <a:extLst>
              <a:ext uri="{FF2B5EF4-FFF2-40B4-BE49-F238E27FC236}">
                <a16:creationId xmlns:a16="http://schemas.microsoft.com/office/drawing/2014/main" id="{332F2F51-A075-E57D-47B2-DD93908C354C}"/>
              </a:ext>
            </a:extLst>
          </p:cNvPr>
          <p:cNvSpPr txBox="1"/>
          <p:nvPr/>
        </p:nvSpPr>
        <p:spPr>
          <a:xfrm>
            <a:off x="4910023"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CBS</a:t>
            </a:r>
          </a:p>
        </p:txBody>
      </p:sp>
      <p:graphicFrame>
        <p:nvGraphicFramePr>
          <p:cNvPr id="61" name="Chart 60">
            <a:extLst>
              <a:ext uri="{FF2B5EF4-FFF2-40B4-BE49-F238E27FC236}">
                <a16:creationId xmlns:a16="http://schemas.microsoft.com/office/drawing/2014/main" id="{BC157969-A21D-0A26-6739-C329F036BB74}"/>
              </a:ext>
            </a:extLst>
          </p:cNvPr>
          <p:cNvGraphicFramePr/>
          <p:nvPr>
            <p:extLst>
              <p:ext uri="{D42A27DB-BD31-4B8C-83A1-F6EECF244321}">
                <p14:modId xmlns:p14="http://schemas.microsoft.com/office/powerpoint/2010/main" val="2367291308"/>
              </p:ext>
            </p:extLst>
          </p:nvPr>
        </p:nvGraphicFramePr>
        <p:xfrm>
          <a:off x="4181506" y="1461134"/>
          <a:ext cx="7677564" cy="2151116"/>
        </p:xfrm>
        <a:graphic>
          <a:graphicData uri="http://schemas.openxmlformats.org/drawingml/2006/chart">
            <c:chart xmlns:c="http://schemas.openxmlformats.org/drawingml/2006/chart" xmlns:r="http://schemas.openxmlformats.org/officeDocument/2006/relationships" r:id="rId7"/>
          </a:graphicData>
        </a:graphic>
      </p:graphicFrame>
      <p:sp>
        <p:nvSpPr>
          <p:cNvPr id="62" name="TextBox 61">
            <a:extLst>
              <a:ext uri="{FF2B5EF4-FFF2-40B4-BE49-F238E27FC236}">
                <a16:creationId xmlns:a16="http://schemas.microsoft.com/office/drawing/2014/main" id="{89F89882-C882-0C8A-24AF-A0AC167F7C84}"/>
              </a:ext>
            </a:extLst>
          </p:cNvPr>
          <p:cNvSpPr txBox="1"/>
          <p:nvPr/>
        </p:nvSpPr>
        <p:spPr>
          <a:xfrm>
            <a:off x="5533390"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ABC</a:t>
            </a:r>
          </a:p>
        </p:txBody>
      </p:sp>
      <p:sp>
        <p:nvSpPr>
          <p:cNvPr id="63" name="TextBox 62">
            <a:extLst>
              <a:ext uri="{FF2B5EF4-FFF2-40B4-BE49-F238E27FC236}">
                <a16:creationId xmlns:a16="http://schemas.microsoft.com/office/drawing/2014/main" id="{5955AC5F-5F48-5A3D-1C00-A36F70BD782C}"/>
              </a:ext>
            </a:extLst>
          </p:cNvPr>
          <p:cNvSpPr txBox="1"/>
          <p:nvPr/>
        </p:nvSpPr>
        <p:spPr>
          <a:xfrm>
            <a:off x="6156757"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Inspire</a:t>
            </a:r>
          </a:p>
        </p:txBody>
      </p:sp>
      <p:sp>
        <p:nvSpPr>
          <p:cNvPr id="1024" name="TextBox 1023">
            <a:extLst>
              <a:ext uri="{FF2B5EF4-FFF2-40B4-BE49-F238E27FC236}">
                <a16:creationId xmlns:a16="http://schemas.microsoft.com/office/drawing/2014/main" id="{8FCD4813-6564-A3A9-2BD5-60360117D3AE}"/>
              </a:ext>
            </a:extLst>
          </p:cNvPr>
          <p:cNvSpPr txBox="1"/>
          <p:nvPr/>
        </p:nvSpPr>
        <p:spPr>
          <a:xfrm>
            <a:off x="6780124"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Fox News</a:t>
            </a:r>
          </a:p>
        </p:txBody>
      </p:sp>
      <p:sp>
        <p:nvSpPr>
          <p:cNvPr id="1025" name="TextBox 1024">
            <a:extLst>
              <a:ext uri="{FF2B5EF4-FFF2-40B4-BE49-F238E27FC236}">
                <a16:creationId xmlns:a16="http://schemas.microsoft.com/office/drawing/2014/main" id="{B39D29C4-D0DF-E916-3ADE-BFE6DC30C595}"/>
              </a:ext>
            </a:extLst>
          </p:cNvPr>
          <p:cNvSpPr txBox="1"/>
          <p:nvPr/>
        </p:nvSpPr>
        <p:spPr>
          <a:xfrm>
            <a:off x="7403491"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Land</a:t>
            </a:r>
          </a:p>
        </p:txBody>
      </p:sp>
      <p:sp>
        <p:nvSpPr>
          <p:cNvPr id="1027" name="TextBox 1026">
            <a:extLst>
              <a:ext uri="{FF2B5EF4-FFF2-40B4-BE49-F238E27FC236}">
                <a16:creationId xmlns:a16="http://schemas.microsoft.com/office/drawing/2014/main" id="{EC842640-0BE0-84C7-3CA1-FDEFFE177D96}"/>
              </a:ext>
            </a:extLst>
          </p:cNvPr>
          <p:cNvSpPr txBox="1"/>
          <p:nvPr/>
        </p:nvSpPr>
        <p:spPr>
          <a:xfrm>
            <a:off x="8026858"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GSN</a:t>
            </a:r>
          </a:p>
        </p:txBody>
      </p:sp>
      <p:sp>
        <p:nvSpPr>
          <p:cNvPr id="1028" name="TextBox 1027">
            <a:extLst>
              <a:ext uri="{FF2B5EF4-FFF2-40B4-BE49-F238E27FC236}">
                <a16:creationId xmlns:a16="http://schemas.microsoft.com/office/drawing/2014/main" id="{80D117E4-9134-0256-2232-2EA0E081AABD}"/>
              </a:ext>
            </a:extLst>
          </p:cNvPr>
          <p:cNvSpPr txBox="1"/>
          <p:nvPr/>
        </p:nvSpPr>
        <p:spPr>
          <a:xfrm>
            <a:off x="8650225"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History</a:t>
            </a:r>
          </a:p>
        </p:txBody>
      </p:sp>
      <p:sp>
        <p:nvSpPr>
          <p:cNvPr id="1029" name="TextBox 1028">
            <a:extLst>
              <a:ext uri="{FF2B5EF4-FFF2-40B4-BE49-F238E27FC236}">
                <a16:creationId xmlns:a16="http://schemas.microsoft.com/office/drawing/2014/main" id="{0487D88A-B301-B5DF-32E5-A8A7E9FC218F}"/>
              </a:ext>
            </a:extLst>
          </p:cNvPr>
          <p:cNvSpPr txBox="1"/>
          <p:nvPr/>
        </p:nvSpPr>
        <p:spPr>
          <a:xfrm>
            <a:off x="9273592"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Weather</a:t>
            </a:r>
          </a:p>
        </p:txBody>
      </p:sp>
      <p:sp>
        <p:nvSpPr>
          <p:cNvPr id="1030" name="TextBox 1029">
            <a:extLst>
              <a:ext uri="{FF2B5EF4-FFF2-40B4-BE49-F238E27FC236}">
                <a16:creationId xmlns:a16="http://schemas.microsoft.com/office/drawing/2014/main" id="{F7EE35CC-09D4-BF08-7D04-24CEDD41FC68}"/>
              </a:ext>
            </a:extLst>
          </p:cNvPr>
          <p:cNvSpPr txBox="1"/>
          <p:nvPr/>
        </p:nvSpPr>
        <p:spPr>
          <a:xfrm>
            <a:off x="10520324"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Fox</a:t>
            </a:r>
          </a:p>
        </p:txBody>
      </p:sp>
      <p:sp>
        <p:nvSpPr>
          <p:cNvPr id="1031" name="TextBox 1030">
            <a:extLst>
              <a:ext uri="{FF2B5EF4-FFF2-40B4-BE49-F238E27FC236}">
                <a16:creationId xmlns:a16="http://schemas.microsoft.com/office/drawing/2014/main" id="{1A753F00-CC75-B553-164B-5C62953BA02D}"/>
              </a:ext>
            </a:extLst>
          </p:cNvPr>
          <p:cNvSpPr txBox="1"/>
          <p:nvPr/>
        </p:nvSpPr>
        <p:spPr>
          <a:xfrm>
            <a:off x="9896959" y="3477518"/>
            <a:ext cx="82296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Oxygen</a:t>
            </a:r>
          </a:p>
        </p:txBody>
      </p:sp>
      <p:graphicFrame>
        <p:nvGraphicFramePr>
          <p:cNvPr id="1032" name="Chart 1031">
            <a:extLst>
              <a:ext uri="{FF2B5EF4-FFF2-40B4-BE49-F238E27FC236}">
                <a16:creationId xmlns:a16="http://schemas.microsoft.com/office/drawing/2014/main" id="{C14EBD4C-F91F-CBB4-A579-CC41D020A040}"/>
              </a:ext>
            </a:extLst>
          </p:cNvPr>
          <p:cNvGraphicFramePr/>
          <p:nvPr>
            <p:extLst>
              <p:ext uri="{D42A27DB-BD31-4B8C-83A1-F6EECF244321}">
                <p14:modId xmlns:p14="http://schemas.microsoft.com/office/powerpoint/2010/main" val="1778046673"/>
              </p:ext>
            </p:extLst>
          </p:nvPr>
        </p:nvGraphicFramePr>
        <p:xfrm>
          <a:off x="4181506" y="3870781"/>
          <a:ext cx="7677564" cy="1926743"/>
        </p:xfrm>
        <a:graphic>
          <a:graphicData uri="http://schemas.openxmlformats.org/drawingml/2006/chart">
            <c:chart xmlns:c="http://schemas.openxmlformats.org/drawingml/2006/chart" xmlns:r="http://schemas.openxmlformats.org/officeDocument/2006/relationships" r:id="rId8"/>
          </a:graphicData>
        </a:graphic>
      </p:graphicFrame>
      <p:sp>
        <p:nvSpPr>
          <p:cNvPr id="1033" name="TextBox 1032">
            <a:extLst>
              <a:ext uri="{FF2B5EF4-FFF2-40B4-BE49-F238E27FC236}">
                <a16:creationId xmlns:a16="http://schemas.microsoft.com/office/drawing/2014/main" id="{DB1D3591-7605-F860-EE25-9EE038E1D989}"/>
              </a:ext>
            </a:extLst>
          </p:cNvPr>
          <p:cNvSpPr txBox="1"/>
          <p:nvPr/>
        </p:nvSpPr>
        <p:spPr>
          <a:xfrm>
            <a:off x="4971600" y="5650181"/>
            <a:ext cx="68097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CW</a:t>
            </a:r>
          </a:p>
        </p:txBody>
      </p:sp>
      <p:sp>
        <p:nvSpPr>
          <p:cNvPr id="1034" name="TextBox 1033">
            <a:extLst>
              <a:ext uri="{FF2B5EF4-FFF2-40B4-BE49-F238E27FC236}">
                <a16:creationId xmlns:a16="http://schemas.microsoft.com/office/drawing/2014/main" id="{40465D7C-8879-0745-2027-94B3E8F80575}"/>
              </a:ext>
            </a:extLst>
          </p:cNvPr>
          <p:cNvSpPr txBox="1"/>
          <p:nvPr/>
        </p:nvSpPr>
        <p:spPr>
          <a:xfrm>
            <a:off x="5529545" y="5650181"/>
            <a:ext cx="79462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Hallmark</a:t>
            </a:r>
          </a:p>
        </p:txBody>
      </p:sp>
      <p:sp>
        <p:nvSpPr>
          <p:cNvPr id="1035" name="TextBox 1034">
            <a:extLst>
              <a:ext uri="{FF2B5EF4-FFF2-40B4-BE49-F238E27FC236}">
                <a16:creationId xmlns:a16="http://schemas.microsoft.com/office/drawing/2014/main" id="{9CE75947-8CAE-6ECD-BED1-F1E5BD3825E0}"/>
              </a:ext>
            </a:extLst>
          </p:cNvPr>
          <p:cNvSpPr txBox="1"/>
          <p:nvPr/>
        </p:nvSpPr>
        <p:spPr>
          <a:xfrm>
            <a:off x="6238029" y="5650181"/>
            <a:ext cx="68097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Science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Channel</a:t>
            </a:r>
          </a:p>
        </p:txBody>
      </p:sp>
      <p:sp>
        <p:nvSpPr>
          <p:cNvPr id="1036" name="TextBox 1035">
            <a:extLst>
              <a:ext uri="{FF2B5EF4-FFF2-40B4-BE49-F238E27FC236}">
                <a16:creationId xmlns:a16="http://schemas.microsoft.com/office/drawing/2014/main" id="{187C51CF-C583-5139-66C4-05C75B870106}"/>
              </a:ext>
            </a:extLst>
          </p:cNvPr>
          <p:cNvSpPr txBox="1"/>
          <p:nvPr/>
        </p:nvSpPr>
        <p:spPr>
          <a:xfrm>
            <a:off x="6764151" y="5650181"/>
            <a:ext cx="88462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Fox</a:t>
            </a:r>
          </a:p>
        </p:txBody>
      </p:sp>
      <p:sp>
        <p:nvSpPr>
          <p:cNvPr id="1037" name="TextBox 1036">
            <a:extLst>
              <a:ext uri="{FF2B5EF4-FFF2-40B4-BE49-F238E27FC236}">
                <a16:creationId xmlns:a16="http://schemas.microsoft.com/office/drawing/2014/main" id="{F12FCF70-C58A-D268-9434-0F947CAD91C7}"/>
              </a:ext>
            </a:extLst>
          </p:cNvPr>
          <p:cNvSpPr txBox="1"/>
          <p:nvPr/>
        </p:nvSpPr>
        <p:spPr>
          <a:xfrm>
            <a:off x="7398514" y="5650181"/>
            <a:ext cx="88462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Network TV</a:t>
            </a:r>
          </a:p>
        </p:txBody>
      </p:sp>
      <p:sp>
        <p:nvSpPr>
          <p:cNvPr id="1038" name="TextBox 1037">
            <a:extLst>
              <a:ext uri="{FF2B5EF4-FFF2-40B4-BE49-F238E27FC236}">
                <a16:creationId xmlns:a16="http://schemas.microsoft.com/office/drawing/2014/main" id="{85064FCE-567A-2BCA-2143-E3654031B8F3}"/>
              </a:ext>
            </a:extLst>
          </p:cNvPr>
          <p:cNvSpPr txBox="1"/>
          <p:nvPr/>
        </p:nvSpPr>
        <p:spPr>
          <a:xfrm>
            <a:off x="8122697" y="5650181"/>
            <a:ext cx="68097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MeTV</a:t>
            </a:r>
          </a:p>
        </p:txBody>
      </p:sp>
      <p:sp>
        <p:nvSpPr>
          <p:cNvPr id="1039" name="TextBox 1038">
            <a:extLst>
              <a:ext uri="{FF2B5EF4-FFF2-40B4-BE49-F238E27FC236}">
                <a16:creationId xmlns:a16="http://schemas.microsoft.com/office/drawing/2014/main" id="{86065561-7780-3BF5-ABB3-DED4932FD518}"/>
              </a:ext>
            </a:extLst>
          </p:cNvPr>
          <p:cNvSpPr txBox="1"/>
          <p:nvPr/>
        </p:nvSpPr>
        <p:spPr>
          <a:xfrm>
            <a:off x="8734292" y="5650181"/>
            <a:ext cx="68097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Weather</a:t>
            </a:r>
          </a:p>
        </p:txBody>
      </p:sp>
      <p:sp>
        <p:nvSpPr>
          <p:cNvPr id="1040" name="TextBox 1039">
            <a:extLst>
              <a:ext uri="{FF2B5EF4-FFF2-40B4-BE49-F238E27FC236}">
                <a16:creationId xmlns:a16="http://schemas.microsoft.com/office/drawing/2014/main" id="{7085CD46-7FA7-20E2-744C-90F78F440E8E}"/>
              </a:ext>
            </a:extLst>
          </p:cNvPr>
          <p:cNvSpPr txBox="1"/>
          <p:nvPr/>
        </p:nvSpPr>
        <p:spPr>
          <a:xfrm>
            <a:off x="9338150" y="5650181"/>
            <a:ext cx="68097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GSN</a:t>
            </a:r>
          </a:p>
        </p:txBody>
      </p:sp>
      <p:sp>
        <p:nvSpPr>
          <p:cNvPr id="1041" name="TextBox 1040">
            <a:extLst>
              <a:ext uri="{FF2B5EF4-FFF2-40B4-BE49-F238E27FC236}">
                <a16:creationId xmlns:a16="http://schemas.microsoft.com/office/drawing/2014/main" id="{57B76821-6A59-76B0-93C9-5EFC97C8650C}"/>
              </a:ext>
            </a:extLst>
          </p:cNvPr>
          <p:cNvSpPr txBox="1"/>
          <p:nvPr/>
        </p:nvSpPr>
        <p:spPr>
          <a:xfrm>
            <a:off x="10596887" y="5650181"/>
            <a:ext cx="680971"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ONE</a:t>
            </a:r>
          </a:p>
        </p:txBody>
      </p:sp>
      <p:sp>
        <p:nvSpPr>
          <p:cNvPr id="1042" name="TextBox 1041">
            <a:extLst>
              <a:ext uri="{FF2B5EF4-FFF2-40B4-BE49-F238E27FC236}">
                <a16:creationId xmlns:a16="http://schemas.microsoft.com/office/drawing/2014/main" id="{F5274FB6-DA42-F0AD-C5F1-D4DA17C16E1B}"/>
              </a:ext>
            </a:extLst>
          </p:cNvPr>
          <p:cNvSpPr txBox="1"/>
          <p:nvPr/>
        </p:nvSpPr>
        <p:spPr>
          <a:xfrm>
            <a:off x="9901046" y="5650181"/>
            <a:ext cx="835006"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Newsmax</a:t>
            </a:r>
          </a:p>
        </p:txBody>
      </p:sp>
      <p:cxnSp>
        <p:nvCxnSpPr>
          <p:cNvPr id="1044" name="Straight Connector 1043">
            <a:extLst>
              <a:ext uri="{FF2B5EF4-FFF2-40B4-BE49-F238E27FC236}">
                <a16:creationId xmlns:a16="http://schemas.microsoft.com/office/drawing/2014/main" id="{E421743B-F47A-4C05-67AB-46B7BEACBE19}"/>
              </a:ext>
            </a:extLst>
          </p:cNvPr>
          <p:cNvCxnSpPr/>
          <p:nvPr/>
        </p:nvCxnSpPr>
        <p:spPr>
          <a:xfrm>
            <a:off x="4325112" y="3870781"/>
            <a:ext cx="7551393" cy="0"/>
          </a:xfrm>
          <a:prstGeom prst="line">
            <a:avLst/>
          </a:prstGeom>
          <a:ln>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B79B224-50BE-8507-B10E-D44822AB614F}"/>
              </a:ext>
            </a:extLst>
          </p:cNvPr>
          <p:cNvCxnSpPr>
            <a:cxnSpLocks/>
          </p:cNvCxnSpPr>
          <p:nvPr/>
        </p:nvCxnSpPr>
        <p:spPr>
          <a:xfrm>
            <a:off x="4148904" y="1427086"/>
            <a:ext cx="7712436" cy="2625"/>
          </a:xfrm>
          <a:prstGeom prst="line">
            <a:avLst/>
          </a:prstGeom>
          <a:ln w="38100">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1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4F15-5487-9B2E-DF7B-A1833350A9B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4275A28D-B587-F6F4-035C-529558CCE251}"/>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8E529471-E89C-DC3F-4687-5CB32FF523F8}"/>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D8AC505-D324-6ECD-84F3-8A48F9BDAA8F}"/>
              </a:ext>
            </a:extLst>
          </p:cNvPr>
          <p:cNvSpPr/>
          <p:nvPr/>
        </p:nvSpPr>
        <p:spPr>
          <a:xfrm>
            <a:off x="0" y="795190"/>
            <a:ext cx="4014788" cy="55476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Arial"/>
                <a:ea typeface="+mn-ea"/>
                <a:cs typeface="Arial"/>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A global pharma brand sought to connect with the right customers to drive doctor visits and new-to-brand prescription starts for one of its women’s health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Arial"/>
                <a:ea typeface="+mn-ea"/>
                <a:cs typeface="Arial"/>
              </a:rPr>
              <a:t>Solution</a:t>
            </a:r>
            <a:endParaRPr kumimoji="0" lang="en-US" sz="12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The brand identified two DTC audience segments for their programmatic advertising campaign and considered other vendors based on their ability to build scalable audiences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IQVIA Digital developed optimized versions of the two audiences by launching an advanced, new-to-healthcare,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Arial"/>
                <a:ea typeface="+mn-ea"/>
                <a:cs typeface="Arial"/>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Women in a certain age range with higher propensity for a specific health diagnosis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Women diagnosed for this condition and with addition risk factors that add treatment urgency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1F1A6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Arial"/>
                <a:ea typeface="+mn-ea"/>
                <a:cs typeface="Arial"/>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The campaign delivered a </a:t>
            </a:r>
            <a:r>
              <a:rPr kumimoji="0" lang="en-US" sz="1050" b="1" i="0" u="none" strike="noStrike" kern="1200" cap="none" spc="0" normalizeH="0" baseline="0" noProof="0" dirty="0">
                <a:ln>
                  <a:noFill/>
                </a:ln>
                <a:solidFill>
                  <a:srgbClr val="1F1A62"/>
                </a:solidFill>
                <a:effectLst/>
                <a:uLnTx/>
                <a:uFillTx/>
                <a:latin typeface="Arial"/>
                <a:ea typeface="+mn-ea"/>
                <a:cs typeface="Arial"/>
              </a:rPr>
              <a:t>+79% </a:t>
            </a:r>
            <a:r>
              <a:rPr kumimoji="0" lang="en-US" sz="1050" b="0" i="0" u="none" strike="noStrike" kern="1200" cap="none" spc="0" normalizeH="0" baseline="0" noProof="0" dirty="0">
                <a:ln>
                  <a:noFill/>
                </a:ln>
                <a:solidFill>
                  <a:srgbClr val="1F1A62"/>
                </a:solidFill>
                <a:effectLst/>
                <a:uLnTx/>
                <a:uFillTx/>
                <a:latin typeface="Arial"/>
                <a:ea typeface="+mn-ea"/>
                <a:cs typeface="Arial"/>
              </a:rPr>
              <a:t>in measured audience quality for the diagnosed condition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1" i="0" u="none" strike="noStrike" kern="1200" cap="none" spc="0" normalizeH="0" baseline="0" noProof="0" dirty="0">
                <a:ln>
                  <a:noFill/>
                </a:ln>
                <a:solidFill>
                  <a:srgbClr val="1F1A62"/>
                </a:solidFill>
                <a:effectLst/>
                <a:uLnTx/>
                <a:uFillTx/>
                <a:latin typeface="Arial"/>
                <a:ea typeface="+mn-ea"/>
                <a:cs typeface="Arial"/>
              </a:rPr>
              <a:t>+83% </a:t>
            </a:r>
            <a:r>
              <a:rPr kumimoji="0" lang="en-US" sz="1050" b="0" i="0" u="none" strike="noStrike" kern="1200" cap="none" spc="0" normalizeH="0" baseline="0" noProof="0" dirty="0">
                <a:ln>
                  <a:noFill/>
                </a:ln>
                <a:solidFill>
                  <a:srgbClr val="1F1A62"/>
                </a:solidFill>
                <a:effectLst/>
                <a:uLnTx/>
                <a:uFillTx/>
                <a:latin typeface="Arial"/>
                <a:ea typeface="+mn-ea"/>
                <a:cs typeface="Arial"/>
              </a:rPr>
              <a:t>in measured audience quality for the diagnosed condition and additional risk factors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The campaign delivered a far better cost-per-target-reached.</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dirty="0">
              <a:ln>
                <a:noFill/>
              </a:ln>
              <a:solidFill>
                <a:srgbClr val="1F1A6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Both the original and optimized audience versions achieved the highest efficiency ratings in comparison to other vendors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Arial"/>
                <a:ea typeface="+mn-ea"/>
                <a:cs typeface="Arial"/>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050" b="0" i="0" u="none" strike="noStrike" kern="1200" cap="none" spc="0" normalizeH="0" baseline="0" noProof="0" dirty="0">
                <a:ln>
                  <a:noFill/>
                </a:ln>
                <a:solidFill>
                  <a:srgbClr val="1F1A62"/>
                </a:solidFill>
                <a:effectLst/>
                <a:uLnTx/>
                <a:uFillTx/>
                <a:latin typeface="Arial"/>
                <a:ea typeface="+mn-ea"/>
                <a:cs typeface="Arial"/>
              </a:rPr>
              <a:t>IQVIA Digital / </a:t>
            </a:r>
            <a:r>
              <a:rPr kumimoji="0" lang="en-US" sz="1050" b="0" i="0" u="none" strike="noStrike" kern="1200" cap="none" spc="0" normalizeH="0" baseline="0" noProof="0">
                <a:ln>
                  <a:noFill/>
                </a:ln>
                <a:solidFill>
                  <a:srgbClr val="1B1463"/>
                </a:solidFill>
                <a:effectLst/>
                <a:uLnTx/>
                <a:uFillTx/>
                <a:latin typeface="Arial"/>
                <a:ea typeface="+mn-ea"/>
                <a:cs typeface="Arial"/>
              </a:rPr>
              <a:t>Programmatic TV</a:t>
            </a:r>
          </a:p>
        </p:txBody>
      </p:sp>
      <p:sp>
        <p:nvSpPr>
          <p:cNvPr id="37" name="TextBox 36">
            <a:extLst>
              <a:ext uri="{FF2B5EF4-FFF2-40B4-BE49-F238E27FC236}">
                <a16:creationId xmlns:a16="http://schemas.microsoft.com/office/drawing/2014/main" id="{BA3A8DA2-89C1-E9F3-99D9-CC892C6727CD}"/>
              </a:ext>
            </a:extLst>
          </p:cNvPr>
          <p:cNvSpPr txBox="1"/>
          <p:nvPr/>
        </p:nvSpPr>
        <p:spPr>
          <a:xfrm>
            <a:off x="4005500" y="5927064"/>
            <a:ext cx="6761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Arial"/>
                <a:ea typeface="+mn-ea"/>
                <a:cs typeface="Arial"/>
              </a:rPr>
              <a:t>Source: IQVIA Digital, Case study: </a:t>
            </a:r>
            <a:r>
              <a:rPr kumimoji="0" lang="en-US" sz="800" b="0" i="1" u="none" strike="noStrike" kern="1200" cap="none" spc="0" normalizeH="0" baseline="0" noProof="0" dirty="0">
                <a:ln>
                  <a:noFill/>
                </a:ln>
                <a:solidFill>
                  <a:srgbClr val="1F1A62"/>
                </a:solidFill>
                <a:effectLst/>
                <a:uLnTx/>
                <a:uFillTx/>
                <a:latin typeface="Arial"/>
                <a:ea typeface="+mn-ea"/>
                <a:cs typeface="Arial"/>
              </a:rPr>
              <a:t>Women’s health brand increases ad campaign performance</a:t>
            </a:r>
            <a:r>
              <a:rPr kumimoji="0" lang="en-US" sz="800" b="0" i="0" u="none" strike="noStrike" kern="1200" cap="none" spc="0" normalizeH="0" baseline="0" noProof="0" dirty="0">
                <a:ln>
                  <a:noFill/>
                </a:ln>
                <a:solidFill>
                  <a:srgbClr val="1F1A62"/>
                </a:solidFill>
                <a:effectLst/>
                <a:uLnTx/>
                <a:uFillTx/>
                <a:latin typeface="Arial"/>
                <a:ea typeface="+mn-ea"/>
                <a:cs typeface="Arial"/>
              </a:rPr>
              <a:t>. Both audiences were created to match business rules provided by the client, based on client’s previous segmentation work. Audience quality is a metric that references the ability to more effectively reach the desired target consumer audience through advertising. The higher the AQ, the higher the ability to reach highly-qualified consumers with the greatest likelihood to engage in and act on health-related advertising messaging.</a:t>
            </a:r>
            <a:endParaRPr kumimoji="0" lang="en-US" sz="800" b="0" i="1" u="none" strike="noStrike" kern="1200" cap="none" spc="0" normalizeH="0" baseline="0" noProof="0" dirty="0">
              <a:ln>
                <a:noFill/>
              </a:ln>
              <a:solidFill>
                <a:srgbClr val="1F1A62"/>
              </a:solidFill>
              <a:effectLst/>
              <a:uLnTx/>
              <a:uFillTx/>
              <a:latin typeface="Arial"/>
              <a:ea typeface="+mn-ea"/>
              <a:cs typeface="Arial"/>
            </a:endParaRPr>
          </a:p>
        </p:txBody>
      </p:sp>
      <p:sp>
        <p:nvSpPr>
          <p:cNvPr id="30" name="Rectangle 29">
            <a:extLst>
              <a:ext uri="{FF2B5EF4-FFF2-40B4-BE49-F238E27FC236}">
                <a16:creationId xmlns:a16="http://schemas.microsoft.com/office/drawing/2014/main" id="{C1EFB09A-B584-B743-3C78-4AE00A5E5CC3}"/>
              </a:ext>
            </a:extLst>
          </p:cNvPr>
          <p:cNvSpPr/>
          <p:nvPr/>
        </p:nvSpPr>
        <p:spPr>
          <a:xfrm>
            <a:off x="4014788" y="8409"/>
            <a:ext cx="817721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Arial"/>
              </a:rPr>
              <a:t>IQVIA Digital helps a women’s health brand drive mid-to-lower funnel results by </a:t>
            </a:r>
            <a:r>
              <a:rPr kumimoji="0" lang="en-US" sz="2200" b="1" i="0" u="none" strike="noStrike" kern="1200" cap="none" spc="0" normalizeH="0" baseline="0" noProof="0" dirty="0">
                <a:ln>
                  <a:noFill/>
                </a:ln>
                <a:solidFill>
                  <a:srgbClr val="002060"/>
                </a:solidFill>
                <a:effectLst/>
                <a:uLnTx/>
                <a:uFillTx/>
                <a:latin typeface="Arial"/>
                <a:ea typeface="+mn-ea"/>
                <a:cs typeface="Arial"/>
              </a:rPr>
              <a:t>converting</a:t>
            </a:r>
            <a:r>
              <a:rPr kumimoji="0" lang="en-US" sz="2200" b="0" i="0" u="none" strike="noStrike" kern="1200" cap="none" spc="0" normalizeH="0" baseline="0" noProof="0" dirty="0">
                <a:ln>
                  <a:noFill/>
                </a:ln>
                <a:solidFill>
                  <a:srgbClr val="002060"/>
                </a:solidFill>
                <a:effectLst/>
                <a:uLnTx/>
                <a:uFillTx/>
                <a:latin typeface="Arial"/>
                <a:ea typeface="+mn-ea"/>
                <a:cs typeface="Arial"/>
              </a:rPr>
              <a:t> </a:t>
            </a:r>
            <a:r>
              <a:rPr kumimoji="0" lang="en-US" sz="2200" b="1" i="0" u="none" strike="noStrike" kern="1200" cap="none" spc="0" normalizeH="0" baseline="0" noProof="0" dirty="0">
                <a:ln>
                  <a:noFill/>
                </a:ln>
                <a:solidFill>
                  <a:srgbClr val="002060"/>
                </a:solidFill>
                <a:effectLst/>
                <a:uLnTx/>
                <a:uFillTx/>
                <a:latin typeface="Arial"/>
                <a:ea typeface="+mn-ea"/>
                <a:cs typeface="Arial"/>
              </a:rPr>
              <a:t>high-quality audiences</a:t>
            </a:r>
          </a:p>
        </p:txBody>
      </p:sp>
      <p:pic>
        <p:nvPicPr>
          <p:cNvPr id="2" name="Picture 1">
            <a:extLst>
              <a:ext uri="{FF2B5EF4-FFF2-40B4-BE49-F238E27FC236}">
                <a16:creationId xmlns:a16="http://schemas.microsoft.com/office/drawing/2014/main" id="{8BF02F4A-2273-53BD-65E8-7AABB6DD0F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6AE31CC3-65D9-A6C8-72D7-13158C937E2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11CCA45-EA1B-A853-1D57-177FA3BBACCF}"/>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Open Sans" panose="020B0606030504020204" pitchFamily="34" charset="0"/>
                <a:cs typeface="Arial"/>
              </a:rPr>
              <a:t>This information is exclusively provided to VAB members and qualified marketers. </a:t>
            </a:r>
          </a:p>
        </p:txBody>
      </p:sp>
      <p:sp>
        <p:nvSpPr>
          <p:cNvPr id="6" name="TextBox 5">
            <a:extLst>
              <a:ext uri="{FF2B5EF4-FFF2-40B4-BE49-F238E27FC236}">
                <a16:creationId xmlns:a16="http://schemas.microsoft.com/office/drawing/2014/main" id="{6CEA5783-850C-9ACC-F7FD-DE822C9050A3}"/>
              </a:ext>
            </a:extLst>
          </p:cNvPr>
          <p:cNvSpPr txBox="1"/>
          <p:nvPr/>
        </p:nvSpPr>
        <p:spPr>
          <a:xfrm>
            <a:off x="41397" y="5035"/>
            <a:ext cx="344563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Arial"/>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600"/>
                </a:solidFill>
                <a:effectLst/>
                <a:uLnTx/>
                <a:uFillTx/>
                <a:latin typeface="Arial"/>
                <a:ea typeface="+mn-ea"/>
                <a:cs typeface="Arial"/>
              </a:rPr>
              <a:t>Pharma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E600"/>
                </a:solidFill>
                <a:effectLst/>
                <a:uLnTx/>
                <a:uFillTx/>
                <a:latin typeface="Arial"/>
                <a:ea typeface="+mn-ea"/>
                <a:cs typeface="Arial"/>
              </a:rPr>
              <a:t>(Women’s health products)</a:t>
            </a:r>
            <a:endParaRPr kumimoji="0" lang="en-US" sz="1100" b="0" i="0" u="none" strike="noStrike" kern="1200" cap="none" spc="0" normalizeH="0" baseline="0" noProof="0" dirty="0">
              <a:ln>
                <a:noFill/>
              </a:ln>
              <a:solidFill>
                <a:srgbClr val="FFE600"/>
              </a:solidFill>
              <a:effectLst/>
              <a:uLnTx/>
              <a:uFillTx/>
              <a:latin typeface="Arial"/>
              <a:ea typeface="+mn-ea"/>
              <a:cs typeface="Arial"/>
            </a:endParaRPr>
          </a:p>
        </p:txBody>
      </p:sp>
      <p:sp>
        <p:nvSpPr>
          <p:cNvPr id="7" name="object 42">
            <a:extLst>
              <a:ext uri="{FF2B5EF4-FFF2-40B4-BE49-F238E27FC236}">
                <a16:creationId xmlns:a16="http://schemas.microsoft.com/office/drawing/2014/main" id="{66138769-D9C1-04D4-3452-101E7A7FF420}"/>
              </a:ext>
            </a:extLst>
          </p:cNvPr>
          <p:cNvSpPr txBox="1"/>
          <p:nvPr/>
        </p:nvSpPr>
        <p:spPr>
          <a:xfrm>
            <a:off x="6291042" y="3441074"/>
            <a:ext cx="5770632" cy="643020"/>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dirty="0">
                <a:ln>
                  <a:noFill/>
                </a:ln>
                <a:solidFill>
                  <a:srgbClr val="1F1A62"/>
                </a:solidFill>
                <a:effectLst/>
                <a:uLnTx/>
                <a:uFillTx/>
                <a:latin typeface="Arial"/>
                <a:ea typeface="Fabriga" panose="020B0503030202040204" pitchFamily="34" charset="0"/>
                <a:cs typeface="Arial"/>
              </a:rPr>
              <a:t>Increase in measured audience quality for the diagnosed condition and additional risk factors segment</a:t>
            </a:r>
          </a:p>
        </p:txBody>
      </p:sp>
      <p:sp>
        <p:nvSpPr>
          <p:cNvPr id="10" name="object 38">
            <a:extLst>
              <a:ext uri="{FF2B5EF4-FFF2-40B4-BE49-F238E27FC236}">
                <a16:creationId xmlns:a16="http://schemas.microsoft.com/office/drawing/2014/main" id="{B18510CE-6D01-0B72-AF1C-8C108B8949F9}"/>
              </a:ext>
            </a:extLst>
          </p:cNvPr>
          <p:cNvSpPr txBox="1"/>
          <p:nvPr/>
        </p:nvSpPr>
        <p:spPr>
          <a:xfrm>
            <a:off x="8378982" y="2724246"/>
            <a:ext cx="1594753" cy="747407"/>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kumimoji="0" lang="en-US" sz="4800" b="1" i="0" u="none" strike="noStrike" kern="1200" cap="none" spc="3" normalizeH="0" baseline="0" noProof="0" dirty="0">
                <a:ln>
                  <a:noFill/>
                </a:ln>
                <a:solidFill>
                  <a:srgbClr val="ED3C8D"/>
                </a:solidFill>
                <a:effectLst/>
                <a:uLnTx/>
                <a:uFillTx/>
                <a:latin typeface="Arial"/>
                <a:ea typeface="Fabriga" panose="020B0503030202040204" pitchFamily="34" charset="0"/>
                <a:cs typeface="Arial"/>
              </a:rPr>
              <a:t>+83%</a:t>
            </a:r>
            <a:endParaRPr kumimoji="0" sz="4800" b="1" i="0" u="none" strike="noStrike" kern="1200" cap="none" spc="0" normalizeH="0" baseline="0" noProof="0" dirty="0">
              <a:ln>
                <a:noFill/>
              </a:ln>
              <a:solidFill>
                <a:srgbClr val="ED3C8D"/>
              </a:solidFill>
              <a:effectLst/>
              <a:uLnTx/>
              <a:uFillTx/>
              <a:latin typeface="Arial"/>
              <a:ea typeface="Fabriga" panose="020B0503030202040204" pitchFamily="34" charset="0"/>
              <a:cs typeface="Arial"/>
            </a:endParaRPr>
          </a:p>
        </p:txBody>
      </p:sp>
      <p:sp>
        <p:nvSpPr>
          <p:cNvPr id="13" name="object 42">
            <a:extLst>
              <a:ext uri="{FF2B5EF4-FFF2-40B4-BE49-F238E27FC236}">
                <a16:creationId xmlns:a16="http://schemas.microsoft.com/office/drawing/2014/main" id="{1C1D3EF0-AB38-AD7D-83DA-ADC9220A820C}"/>
              </a:ext>
            </a:extLst>
          </p:cNvPr>
          <p:cNvSpPr txBox="1"/>
          <p:nvPr/>
        </p:nvSpPr>
        <p:spPr>
          <a:xfrm>
            <a:off x="6688198" y="1595347"/>
            <a:ext cx="4976320" cy="666224"/>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dirty="0">
                <a:ln>
                  <a:noFill/>
                </a:ln>
                <a:solidFill>
                  <a:srgbClr val="1F1A62"/>
                </a:solidFill>
                <a:effectLst/>
                <a:uLnTx/>
                <a:uFillTx/>
                <a:latin typeface="Arial"/>
                <a:ea typeface="Fabriga" panose="020B0503030202040204" pitchFamily="34" charset="0"/>
                <a:cs typeface="Arial"/>
              </a:rPr>
              <a:t>Increase in measured audience quality for the diagnosed condition segment</a:t>
            </a:r>
            <a:endParaRPr kumimoji="0" lang="en-US" sz="1800" b="0" i="0" u="none" strike="noStrike" kern="1200" cap="none" spc="0" normalizeH="0" baseline="0" noProof="0" dirty="0">
              <a:ln>
                <a:noFill/>
              </a:ln>
              <a:solidFill>
                <a:srgbClr val="1F1A62"/>
              </a:solidFill>
              <a:effectLst/>
              <a:uLnTx/>
              <a:uFillTx/>
              <a:latin typeface="Arial"/>
              <a:ea typeface="Fabriga" panose="020B0503030202040204" pitchFamily="34" charset="0"/>
              <a:cs typeface="Arial"/>
            </a:endParaRPr>
          </a:p>
        </p:txBody>
      </p:sp>
      <p:sp>
        <p:nvSpPr>
          <p:cNvPr id="16" name="object 38">
            <a:extLst>
              <a:ext uri="{FF2B5EF4-FFF2-40B4-BE49-F238E27FC236}">
                <a16:creationId xmlns:a16="http://schemas.microsoft.com/office/drawing/2014/main" id="{C9F451CF-D7C5-7487-013E-9D14EA98C438}"/>
              </a:ext>
            </a:extLst>
          </p:cNvPr>
          <p:cNvSpPr txBox="1"/>
          <p:nvPr/>
        </p:nvSpPr>
        <p:spPr>
          <a:xfrm>
            <a:off x="8371945" y="886409"/>
            <a:ext cx="1608827" cy="762589"/>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kumimoji="0" lang="en-US" sz="4800" b="1" i="0" u="none" strike="noStrike" kern="1200" cap="none" spc="3" normalizeH="0" baseline="0" noProof="0" dirty="0">
                <a:ln>
                  <a:noFill/>
                </a:ln>
                <a:solidFill>
                  <a:srgbClr val="ED3C8D"/>
                </a:solidFill>
                <a:effectLst/>
                <a:uLnTx/>
                <a:uFillTx/>
                <a:latin typeface="Arial"/>
                <a:ea typeface="Fabriga" panose="020B0503030202040204" pitchFamily="34" charset="0"/>
                <a:cs typeface="Arial"/>
              </a:rPr>
              <a:t>+79%</a:t>
            </a:r>
            <a:endParaRPr kumimoji="0" sz="4800" b="1" i="0" u="none" strike="noStrike" kern="1200" cap="none" spc="0" normalizeH="0" baseline="0" noProof="0" dirty="0">
              <a:ln>
                <a:noFill/>
              </a:ln>
              <a:solidFill>
                <a:srgbClr val="ED3C8D"/>
              </a:solidFill>
              <a:effectLst/>
              <a:uLnTx/>
              <a:uFillTx/>
              <a:latin typeface="Arial"/>
              <a:ea typeface="Fabriga" panose="020B0503030202040204" pitchFamily="34" charset="0"/>
              <a:cs typeface="Arial"/>
            </a:endParaRPr>
          </a:p>
        </p:txBody>
      </p:sp>
      <p:sp>
        <p:nvSpPr>
          <p:cNvPr id="18" name="object 42">
            <a:extLst>
              <a:ext uri="{FF2B5EF4-FFF2-40B4-BE49-F238E27FC236}">
                <a16:creationId xmlns:a16="http://schemas.microsoft.com/office/drawing/2014/main" id="{440DB571-1BF7-26B6-0E65-DA84C9633270}"/>
              </a:ext>
            </a:extLst>
          </p:cNvPr>
          <p:cNvSpPr txBox="1"/>
          <p:nvPr/>
        </p:nvSpPr>
        <p:spPr>
          <a:xfrm>
            <a:off x="7227518" y="4831961"/>
            <a:ext cx="3897681" cy="643020"/>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dirty="0">
                <a:ln>
                  <a:noFill/>
                </a:ln>
                <a:solidFill>
                  <a:srgbClr val="1F1A62"/>
                </a:solidFill>
                <a:effectLst/>
                <a:uLnTx/>
                <a:uFillTx/>
                <a:latin typeface="Arial"/>
                <a:ea typeface="Fabriga" panose="020B0503030202040204" pitchFamily="34" charset="0"/>
                <a:cs typeface="Arial"/>
              </a:rPr>
              <a:t>The enhanced audiences delivered a far better </a:t>
            </a:r>
            <a:r>
              <a:rPr kumimoji="0" lang="en-US" sz="1800" b="1" i="1" u="none" strike="noStrike" kern="1200" cap="none" spc="3" normalizeH="0" baseline="0" noProof="0" dirty="0">
                <a:ln>
                  <a:noFill/>
                </a:ln>
                <a:solidFill>
                  <a:srgbClr val="ED3C8D"/>
                </a:solidFill>
                <a:effectLst/>
                <a:uLnTx/>
                <a:uFillTx/>
                <a:latin typeface="Arial"/>
                <a:ea typeface="Fabriga" panose="020B0503030202040204" pitchFamily="34" charset="0"/>
                <a:cs typeface="Arial"/>
              </a:rPr>
              <a:t>cost-per-target-reached </a:t>
            </a:r>
          </a:p>
        </p:txBody>
      </p:sp>
      <p:cxnSp>
        <p:nvCxnSpPr>
          <p:cNvPr id="21" name="Straight Connector 20">
            <a:extLst>
              <a:ext uri="{FF2B5EF4-FFF2-40B4-BE49-F238E27FC236}">
                <a16:creationId xmlns:a16="http://schemas.microsoft.com/office/drawing/2014/main" id="{6748511D-7D5B-213E-8256-71174FE3D739}"/>
              </a:ext>
            </a:extLst>
          </p:cNvPr>
          <p:cNvCxnSpPr>
            <a:cxnSpLocks/>
          </p:cNvCxnSpPr>
          <p:nvPr/>
        </p:nvCxnSpPr>
        <p:spPr>
          <a:xfrm>
            <a:off x="4559300" y="2571846"/>
            <a:ext cx="7213600"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440871-AE82-9D28-28FC-8121469E2665}"/>
              </a:ext>
            </a:extLst>
          </p:cNvPr>
          <p:cNvCxnSpPr>
            <a:cxnSpLocks/>
          </p:cNvCxnSpPr>
          <p:nvPr/>
        </p:nvCxnSpPr>
        <p:spPr>
          <a:xfrm>
            <a:off x="4559300" y="4362546"/>
            <a:ext cx="7213600"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27" name="Picture 26" descr="A cartoon of a doctor holding a clipboard&#10;&#10;AI-generated content may be incorrect.">
            <a:extLst>
              <a:ext uri="{FF2B5EF4-FFF2-40B4-BE49-F238E27FC236}">
                <a16:creationId xmlns:a16="http://schemas.microsoft.com/office/drawing/2014/main" id="{4D71A9C0-F248-0EF7-F053-B83FF1D7E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633" y="937833"/>
            <a:ext cx="1453660" cy="1453660"/>
          </a:xfrm>
          <a:prstGeom prst="rect">
            <a:avLst/>
          </a:prstGeom>
        </p:spPr>
      </p:pic>
      <p:pic>
        <p:nvPicPr>
          <p:cNvPr id="29" name="Picture 28" descr="A person and person talking&#10;&#10;AI-generated content may be incorrect.">
            <a:extLst>
              <a:ext uri="{FF2B5EF4-FFF2-40B4-BE49-F238E27FC236}">
                <a16:creationId xmlns:a16="http://schemas.microsoft.com/office/drawing/2014/main" id="{B32DCC27-37DF-52BF-8056-7C758065C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633" y="2705548"/>
            <a:ext cx="1453660" cy="1453660"/>
          </a:xfrm>
          <a:prstGeom prst="rect">
            <a:avLst/>
          </a:prstGeom>
        </p:spPr>
      </p:pic>
      <p:pic>
        <p:nvPicPr>
          <p:cNvPr id="32" name="Picture 31" descr="A blue circle with a blue background with a blue and yellow circle with a blue and green circle with a blue and yellow circle with a blue and yellow circle with a green and yellow circle with a&#10;&#10;AI-generated content may be incorrect.">
            <a:extLst>
              <a:ext uri="{FF2B5EF4-FFF2-40B4-BE49-F238E27FC236}">
                <a16:creationId xmlns:a16="http://schemas.microsoft.com/office/drawing/2014/main" id="{476A8950-77E2-E3C0-6FC4-AF3D6AF71D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473" y="4524775"/>
            <a:ext cx="1335360" cy="1335360"/>
          </a:xfrm>
          <a:prstGeom prst="rect">
            <a:avLst/>
          </a:prstGeom>
        </p:spPr>
      </p:pic>
      <p:pic>
        <p:nvPicPr>
          <p:cNvPr id="35" name="Picture 34" descr="A hand holding a heart with a plus and a cross&#10;&#10;AI-generated content may be incorrect.">
            <a:extLst>
              <a:ext uri="{FF2B5EF4-FFF2-40B4-BE49-F238E27FC236}">
                <a16:creationId xmlns:a16="http://schemas.microsoft.com/office/drawing/2014/main" id="{E3A6F928-96D2-A915-01E6-4A1B755B1D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083" y="61360"/>
            <a:ext cx="645565" cy="645565"/>
          </a:xfrm>
          <a:prstGeom prst="rect">
            <a:avLst/>
          </a:prstGeom>
        </p:spPr>
      </p:pic>
      <p:pic>
        <p:nvPicPr>
          <p:cNvPr id="8" name="Picture 7">
            <a:extLst>
              <a:ext uri="{FF2B5EF4-FFF2-40B4-BE49-F238E27FC236}">
                <a16:creationId xmlns:a16="http://schemas.microsoft.com/office/drawing/2014/main" id="{F149DBBC-DABC-BD76-2068-7B7AA97D4946}"/>
              </a:ext>
            </a:extLst>
          </p:cNvPr>
          <p:cNvPicPr>
            <a:picLocks noChangeAspect="1"/>
          </p:cNvPicPr>
          <p:nvPr/>
        </p:nvPicPr>
        <p:blipFill>
          <a:blip r:embed="rId9"/>
          <a:stretch>
            <a:fillRect/>
          </a:stretch>
        </p:blipFill>
        <p:spPr>
          <a:xfrm>
            <a:off x="10552386" y="5801864"/>
            <a:ext cx="1618095" cy="770802"/>
          </a:xfrm>
          <a:prstGeom prst="rect">
            <a:avLst/>
          </a:prstGeom>
        </p:spPr>
      </p:pic>
    </p:spTree>
    <p:extLst>
      <p:ext uri="{BB962C8B-B14F-4D97-AF65-F5344CB8AC3E}">
        <p14:creationId xmlns:p14="http://schemas.microsoft.com/office/powerpoint/2010/main" val="376411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E850BD-F43E-4AC5-90A1-34532CB24D49}"/>
              </a:ext>
            </a:extLst>
          </p:cNvPr>
          <p:cNvSpPr/>
          <p:nvPr/>
        </p:nvSpPr>
        <p:spPr>
          <a:xfrm>
            <a:off x="264319" y="208067"/>
            <a:ext cx="106737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17</a:t>
            </a: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 Pharma category ‘real world’ case studies showcasing how multiscreen TV drives business outcomes across the funnel</a:t>
            </a:r>
          </a:p>
        </p:txBody>
      </p:sp>
      <p:pic>
        <p:nvPicPr>
          <p:cNvPr id="4" name="Picture 3">
            <a:extLst>
              <a:ext uri="{FF2B5EF4-FFF2-40B4-BE49-F238E27FC236}">
                <a16:creationId xmlns:a16="http://schemas.microsoft.com/office/drawing/2014/main" id="{37D9E069-73A5-441D-9729-BDA3BF99A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5" name="TextBox 4">
            <a:extLst>
              <a:ext uri="{FF2B5EF4-FFF2-40B4-BE49-F238E27FC236}">
                <a16:creationId xmlns:a16="http://schemas.microsoft.com/office/drawing/2014/main" id="{F0334CFD-93B3-8372-0DD9-1FBBF12611D9}"/>
              </a:ext>
            </a:extLst>
          </p:cNvPr>
          <p:cNvSpPr txBox="1"/>
          <p:nvPr/>
        </p:nvSpPr>
        <p:spPr>
          <a:xfrm>
            <a:off x="526244" y="6260127"/>
            <a:ext cx="20473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*based on campaign KPIs</a:t>
            </a:r>
          </a:p>
        </p:txBody>
      </p:sp>
      <p:pic>
        <p:nvPicPr>
          <p:cNvPr id="2" name="Picture 1">
            <a:extLst>
              <a:ext uri="{FF2B5EF4-FFF2-40B4-BE49-F238E27FC236}">
                <a16:creationId xmlns:a16="http://schemas.microsoft.com/office/drawing/2014/main" id="{FCB90598-10DD-2A56-88FF-CE68F02CBE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9E0D2F63-3A7F-B10D-FDC4-9A9ADC21A45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31F3ED4-6A4F-2A93-EDDC-C4825D8E8A7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Rectangle: Rounded Corners 6">
            <a:extLst>
              <a:ext uri="{FF2B5EF4-FFF2-40B4-BE49-F238E27FC236}">
                <a16:creationId xmlns:a16="http://schemas.microsoft.com/office/drawing/2014/main" id="{2BFB955A-479A-F032-3A5E-10A33B2D4A27}"/>
              </a:ext>
            </a:extLst>
          </p:cNvPr>
          <p:cNvSpPr/>
          <p:nvPr/>
        </p:nvSpPr>
        <p:spPr>
          <a:xfrm>
            <a:off x="264319" y="1437143"/>
            <a:ext cx="3700560" cy="4812882"/>
          </a:xfrm>
          <a:prstGeom prst="roundRect">
            <a:avLst>
              <a:gd name="adj" fmla="val 0"/>
            </a:avLst>
          </a:prstGeom>
          <a:solidFill>
            <a:srgbClr val="E2E8F0"/>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Upper 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BFF2"/>
                </a:solidFill>
                <a:latin typeface="Helvetica" panose="020B0403020202020204" pitchFamily="34" charset="0"/>
              </a:rPr>
              <a:t>Awareness</a:t>
            </a:r>
            <a:endParaRPr kumimoji="0" lang="en-US" b="1" i="0" strike="noStrike" kern="1200" cap="none" spc="0" normalizeH="0" baseline="0" noProof="0">
              <a:ln>
                <a:noFill/>
              </a:ln>
              <a:solidFill>
                <a:srgbClr val="00BFF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Multiscreen TV campaigns that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expand reach</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and drive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brand recall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against a brand’s best customer prospects*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FF0000"/>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a:ln>
                  <a:noFill/>
                </a:ln>
                <a:solidFill>
                  <a:srgbClr val="1F1A62"/>
                </a:solidFill>
                <a:effectLst/>
                <a:uLnTx/>
                <a:uFillTx/>
                <a:latin typeface="Helvetica"/>
                <a:ea typeface="+mn-ea"/>
                <a:cs typeface="Helvetica"/>
              </a:rPr>
              <a:t>Sampling</a:t>
            </a:r>
            <a:r>
              <a:rPr kumimoji="0" lang="en-US" sz="1600" i="0" u="none" strike="noStrike" kern="1200" cap="none" spc="0" normalizeH="0" baseline="0" noProof="0">
                <a:ln>
                  <a:noFill/>
                </a:ln>
                <a:solidFill>
                  <a:srgbClr val="1F1A62"/>
                </a:solidFill>
                <a:effectLst/>
                <a:uLnTx/>
                <a:uFillTx/>
                <a:latin typeface="Helvetica"/>
                <a:ea typeface="+mn-ea"/>
                <a:cs typeface="Helvetica"/>
              </a:rPr>
              <a:t> of ‘awareness-based’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indent="-285750">
              <a:buBlip>
                <a:blip r:embed="rId5"/>
              </a:buBlip>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Reach / Reach Extension / Incremental Reach</a:t>
            </a:r>
          </a:p>
          <a:p>
            <a:pPr marL="285750" indent="-285750">
              <a:buBlip>
                <a:blip r:embed="rId5"/>
              </a:buBlip>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Ad / Brand Recall</a:t>
            </a:r>
          </a:p>
          <a:p>
            <a:pPr marL="285750" indent="-285750">
              <a:buBlip>
                <a:blip r:embed="rId5"/>
              </a:buBlip>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Cost Efficiencies (Reach / Targeted IMPs)</a:t>
            </a: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8" name="Rectangle: Rounded Corners 7">
            <a:extLst>
              <a:ext uri="{FF2B5EF4-FFF2-40B4-BE49-F238E27FC236}">
                <a16:creationId xmlns:a16="http://schemas.microsoft.com/office/drawing/2014/main" id="{3692F454-9360-1320-C939-B2113BD817A7}"/>
              </a:ext>
            </a:extLst>
          </p:cNvPr>
          <p:cNvSpPr/>
          <p:nvPr/>
        </p:nvSpPr>
        <p:spPr>
          <a:xfrm>
            <a:off x="4205438" y="1437143"/>
            <a:ext cx="3700560" cy="4812882"/>
          </a:xfrm>
          <a:prstGeom prst="roundRect">
            <a:avLst>
              <a:gd name="adj" fmla="val 0"/>
            </a:avLst>
          </a:prstGeom>
          <a:solidFill>
            <a:srgbClr val="E2E8F0"/>
          </a:solidFill>
          <a:ln w="1905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66C5AD"/>
                </a:solidFill>
                <a:effectLst/>
                <a:uLnTx/>
                <a:uFillTx/>
                <a:latin typeface="Helvetica" panose="020B0403020202020204" pitchFamily="34" charset="0"/>
                <a:ea typeface="+mn-ea"/>
                <a:cs typeface="+mn-cs"/>
              </a:rPr>
              <a:t>Mid-to-Lower 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66C5AD"/>
                </a:solidFill>
                <a:latin typeface="Helvetica" panose="020B0403020202020204" pitchFamily="34" charset="0"/>
              </a:rPr>
              <a:t>Action</a:t>
            </a:r>
            <a:r>
              <a:rPr kumimoji="0" lang="en-US"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Multiscreen TV campaigns that </a:t>
            </a:r>
            <a:r>
              <a:rPr kumimoji="0" lang="en-US" sz="16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increase the likelihood</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the intended audience will be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motivated to act* </a:t>
            </a:r>
            <a:b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endParaRPr lang="en-US" sz="16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a:ln>
                  <a:noFill/>
                </a:ln>
                <a:solidFill>
                  <a:srgbClr val="1F1A62"/>
                </a:solidFill>
                <a:effectLst/>
                <a:uLnTx/>
                <a:uFillTx/>
                <a:latin typeface="Helvetica"/>
                <a:ea typeface="+mn-ea"/>
                <a:cs typeface="Helvetica"/>
              </a:rPr>
              <a:t>Sampling</a:t>
            </a:r>
            <a:r>
              <a:rPr kumimoji="0" lang="en-US" sz="1600" i="0" u="none" strike="noStrike" kern="1200" cap="none" spc="0" normalizeH="0" baseline="0" noProof="0">
                <a:ln>
                  <a:noFill/>
                </a:ln>
                <a:solidFill>
                  <a:srgbClr val="1F1A62"/>
                </a:solidFill>
                <a:effectLst/>
                <a:uLnTx/>
                <a:uFillTx/>
                <a:latin typeface="Helvetica"/>
                <a:ea typeface="+mn-ea"/>
                <a:cs typeface="Helvetica"/>
              </a:rPr>
              <a:t> of ‘action-based’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indent="-285750">
              <a:buBlip>
                <a:blip r:embed="rId5"/>
              </a:buBlip>
              <a:defRPr/>
            </a:pPr>
            <a:r>
              <a:rPr lang="en-US" sz="1400">
                <a:solidFill>
                  <a:srgbClr val="1F1A62"/>
                </a:solidFill>
                <a:latin typeface="Helvetica"/>
                <a:cs typeface="Helvetica"/>
              </a:rPr>
              <a:t>Conversion Rates (website traffic, </a:t>
            </a:r>
            <a:br>
              <a:rPr lang="en-US" sz="1400">
                <a:solidFill>
                  <a:srgbClr val="1F1A62"/>
                </a:solidFill>
                <a:latin typeface="Helvetica"/>
                <a:cs typeface="Helvetica"/>
              </a:rPr>
            </a:br>
            <a:r>
              <a:rPr lang="en-US" sz="1400">
                <a:solidFill>
                  <a:srgbClr val="1F1A62"/>
                </a:solidFill>
                <a:latin typeface="Helvetica"/>
                <a:cs typeface="Helvetica"/>
              </a:rPr>
              <a:t>app downloads, prescription lifts, subscription sign-ups, </a:t>
            </a:r>
            <a:br>
              <a:rPr lang="en-US" sz="1400">
                <a:solidFill>
                  <a:srgbClr val="1F1A62"/>
                </a:solidFill>
                <a:latin typeface="Helvetica"/>
                <a:cs typeface="Helvetica"/>
              </a:rPr>
            </a:br>
            <a:r>
              <a:rPr lang="en-US" sz="1400">
                <a:solidFill>
                  <a:srgbClr val="1F1A62"/>
                </a:solidFill>
                <a:latin typeface="Helvetica"/>
                <a:cs typeface="Helvetica"/>
              </a:rPr>
              <a:t>tune-in, foot traffic)</a:t>
            </a:r>
          </a:p>
          <a:p>
            <a:pPr marL="285750" indent="-285750">
              <a:buBlip>
                <a:blip r:embed="rId5"/>
              </a:buBlip>
              <a:defRPr/>
            </a:pPr>
            <a:r>
              <a:rPr lang="en-US" sz="1400">
                <a:solidFill>
                  <a:srgbClr val="1F1A62"/>
                </a:solidFill>
                <a:latin typeface="Helvetica"/>
                <a:cs typeface="Helvetica"/>
              </a:rPr>
              <a:t>Sales / Revenues</a:t>
            </a:r>
            <a:endParaRPr lang="en-US" sz="1200">
              <a:solidFill>
                <a:srgbClr val="1F1A62"/>
              </a:solidFill>
              <a:latin typeface="Helvetica"/>
              <a:cs typeface="Helvetica"/>
            </a:endParaRPr>
          </a:p>
          <a:p>
            <a:pPr marL="285750" indent="-285750">
              <a:buBlip>
                <a:blip r:embed="rId5"/>
              </a:buBlip>
              <a:defRPr/>
            </a:pPr>
            <a:r>
              <a:rPr lang="en-US" sz="1400">
                <a:solidFill>
                  <a:srgbClr val="1F1A62"/>
                </a:solidFill>
                <a:latin typeface="Helvetica"/>
                <a:cs typeface="Helvetica"/>
              </a:rPr>
              <a:t>Optimizations / ROI</a:t>
            </a:r>
            <a:endParaRPr lang="en-US" sz="1200">
              <a:solidFill>
                <a:srgbClr val="1F1A62"/>
              </a:solidFill>
              <a:latin typeface="Helvetica"/>
              <a:cs typeface="Helvetica"/>
            </a:endParaRPr>
          </a:p>
          <a:p>
            <a:pPr marL="285750" indent="-285750">
              <a:buBlip>
                <a:blip r:embed="rId5"/>
              </a:buBlip>
              <a:defRPr/>
            </a:pPr>
            <a:r>
              <a:rPr lang="en-US" sz="1400">
                <a:solidFill>
                  <a:srgbClr val="1F1A62"/>
                </a:solidFill>
                <a:latin typeface="Helvetica"/>
                <a:cs typeface="Helvetica"/>
              </a:rPr>
              <a:t>Cost Efficiencies (Conversions)</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9" name="Rectangle: Rounded Corners 8">
            <a:extLst>
              <a:ext uri="{FF2B5EF4-FFF2-40B4-BE49-F238E27FC236}">
                <a16:creationId xmlns:a16="http://schemas.microsoft.com/office/drawing/2014/main" id="{323BE01A-C7CD-B068-4B92-C46CD3576EF3}"/>
              </a:ext>
            </a:extLst>
          </p:cNvPr>
          <p:cNvSpPr/>
          <p:nvPr/>
        </p:nvSpPr>
        <p:spPr>
          <a:xfrm>
            <a:off x="8156289" y="1437143"/>
            <a:ext cx="3700560" cy="4812882"/>
          </a:xfrm>
          <a:prstGeom prst="roundRect">
            <a:avLst>
              <a:gd name="adj" fmla="val 0"/>
            </a:avLst>
          </a:prstGeom>
          <a:solidFill>
            <a:srgbClr val="E2E8F0"/>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Full-Funnel Outcomes</a:t>
            </a:r>
            <a:endParaRPr lang="en-US" b="1" u="sng">
              <a:solidFill>
                <a:srgbClr val="ED3C8D"/>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Awareness +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Multiscreen TV campaigns that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expand reach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and drive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brand recall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while also increasing the likelihood that the intended audience will be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motivated to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1F1A62"/>
              </a:solidFill>
              <a:latin typeface="Helvetica" panose="020B04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Sampling</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full-funnel outcomes:</a:t>
            </a:r>
          </a:p>
          <a:p>
            <a:pPr marL="285750" indent="-285750">
              <a:buBlip>
                <a:blip r:embed="rId5"/>
              </a:buBlip>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Reach </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t> Brand Recall  Conversion Rates  Sales  Optimizations  </a:t>
            </a:r>
            <a:b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b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sym typeface="Wingdings" panose="05000000000000000000" pitchFamily="2" charset="2"/>
              </a:rPr>
              <a:t>Cost Efficiencies</a:t>
            </a: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nvGrpSpPr>
          <p:cNvPr id="11" name="Group 10">
            <a:extLst>
              <a:ext uri="{FF2B5EF4-FFF2-40B4-BE49-F238E27FC236}">
                <a16:creationId xmlns:a16="http://schemas.microsoft.com/office/drawing/2014/main" id="{94DB4F18-B98E-191D-A7BB-AB2B2592746F}"/>
              </a:ext>
            </a:extLst>
          </p:cNvPr>
          <p:cNvGrpSpPr/>
          <p:nvPr/>
        </p:nvGrpSpPr>
        <p:grpSpPr>
          <a:xfrm>
            <a:off x="1640646" y="1534435"/>
            <a:ext cx="947907" cy="811783"/>
            <a:chOff x="6096001" y="2282518"/>
            <a:chExt cx="2310121" cy="2134924"/>
          </a:xfrm>
        </p:grpSpPr>
        <p:pic>
          <p:nvPicPr>
            <p:cNvPr id="12" name="Picture 11" descr="Icon&#10;&#10;Description automatically generated">
              <a:extLst>
                <a:ext uri="{FF2B5EF4-FFF2-40B4-BE49-F238E27FC236}">
                  <a16:creationId xmlns:a16="http://schemas.microsoft.com/office/drawing/2014/main" id="{6977317B-9178-84C4-5129-6B87EFFD1A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6001" y="2293203"/>
              <a:ext cx="2124241" cy="2124239"/>
            </a:xfrm>
            <a:prstGeom prst="rect">
              <a:avLst/>
            </a:prstGeom>
          </p:spPr>
        </p:pic>
        <p:pic>
          <p:nvPicPr>
            <p:cNvPr id="13" name="Picture 12" descr="Logo&#10;&#10;Description automatically generated">
              <a:extLst>
                <a:ext uri="{FF2B5EF4-FFF2-40B4-BE49-F238E27FC236}">
                  <a16:creationId xmlns:a16="http://schemas.microsoft.com/office/drawing/2014/main" id="{A67CC51B-D540-ED32-6883-1706CA9299D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81528" y="2282518"/>
              <a:ext cx="1324594" cy="1069947"/>
            </a:xfrm>
            <a:prstGeom prst="rect">
              <a:avLst/>
            </a:prstGeom>
          </p:spPr>
        </p:pic>
      </p:grpSp>
      <p:pic>
        <p:nvPicPr>
          <p:cNvPr id="20" name="Picture 19" descr="Icon&#10;&#10;Description automatically generated">
            <a:extLst>
              <a:ext uri="{FF2B5EF4-FFF2-40B4-BE49-F238E27FC236}">
                <a16:creationId xmlns:a16="http://schemas.microsoft.com/office/drawing/2014/main" id="{24A4A591-3C8D-361F-C28B-59E3349E795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51858" y="1534435"/>
            <a:ext cx="807720" cy="807720"/>
          </a:xfrm>
          <a:prstGeom prst="rect">
            <a:avLst/>
          </a:prstGeom>
        </p:spPr>
      </p:pic>
      <p:pic>
        <p:nvPicPr>
          <p:cNvPr id="21" name="Picture 20" descr="A colorful logo with arrows and a gear&#10;&#10;Description automatically generated with medium confidence">
            <a:extLst>
              <a:ext uri="{FF2B5EF4-FFF2-40B4-BE49-F238E27FC236}">
                <a16:creationId xmlns:a16="http://schemas.microsoft.com/office/drawing/2014/main" id="{7F076D81-1548-8335-2966-EF892E8F8FD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02709" y="1534435"/>
            <a:ext cx="807720" cy="807720"/>
          </a:xfrm>
          <a:prstGeom prst="rect">
            <a:avLst/>
          </a:prstGeom>
        </p:spPr>
      </p:pic>
    </p:spTree>
    <p:extLst>
      <p:ext uri="{BB962C8B-B14F-4D97-AF65-F5344CB8AC3E}">
        <p14:creationId xmlns:p14="http://schemas.microsoft.com/office/powerpoint/2010/main" val="175855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82BE6F-91C3-40FE-817C-58ECD6AD8755}"/>
              </a:ext>
            </a:extLst>
          </p:cNvPr>
          <p:cNvSpPr/>
          <p:nvPr/>
        </p:nvSpPr>
        <p:spPr>
          <a:xfrm>
            <a:off x="0" y="-1"/>
            <a:ext cx="4729162"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1236502-0085-488A-8A87-F5FD8373F3BB}"/>
              </a:ext>
            </a:extLst>
          </p:cNvPr>
          <p:cNvSpPr txBox="1"/>
          <p:nvPr/>
        </p:nvSpPr>
        <p:spPr>
          <a:xfrm>
            <a:off x="435279" y="4912163"/>
            <a:ext cx="379831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Case Studies</a:t>
            </a:r>
          </a:p>
        </p:txBody>
      </p:sp>
      <p:pic>
        <p:nvPicPr>
          <p:cNvPr id="3" name="Picture 2" descr="A colorful logo with arrows and a gear&#10;&#10;Description automatically generated with medium confidence">
            <a:extLst>
              <a:ext uri="{FF2B5EF4-FFF2-40B4-BE49-F238E27FC236}">
                <a16:creationId xmlns:a16="http://schemas.microsoft.com/office/drawing/2014/main" id="{7938F263-2793-3CDB-3B41-5D229603D1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7238" y="3288325"/>
            <a:ext cx="1156916" cy="1156916"/>
          </a:xfrm>
          <a:prstGeom prst="rect">
            <a:avLst/>
          </a:prstGeom>
        </p:spPr>
      </p:pic>
      <p:sp>
        <p:nvSpPr>
          <p:cNvPr id="2" name="Rectangle 1">
            <a:extLst>
              <a:ext uri="{FF2B5EF4-FFF2-40B4-BE49-F238E27FC236}">
                <a16:creationId xmlns:a16="http://schemas.microsoft.com/office/drawing/2014/main" id="{E6C8D499-FE2C-E140-E2F7-A08A2C0FC35C}"/>
              </a:ext>
            </a:extLst>
          </p:cNvPr>
          <p:cNvSpPr/>
          <p:nvPr/>
        </p:nvSpPr>
        <p:spPr>
          <a:xfrm>
            <a:off x="190689" y="1249309"/>
            <a:ext cx="4287494"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How Multiscreen TV drives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n-ea"/>
                <a:cs typeface="+mn-cs"/>
              </a:rPr>
              <a:t>Full-Funnel Outcomes</a:t>
            </a:r>
          </a:p>
        </p:txBody>
      </p:sp>
      <p:sp>
        <p:nvSpPr>
          <p:cNvPr id="4" name="Cross 3">
            <a:extLst>
              <a:ext uri="{FF2B5EF4-FFF2-40B4-BE49-F238E27FC236}">
                <a16:creationId xmlns:a16="http://schemas.microsoft.com/office/drawing/2014/main" id="{62A697C2-A114-0DC0-6FFD-BC61E7D05D69}"/>
              </a:ext>
            </a:extLst>
          </p:cNvPr>
          <p:cNvSpPr/>
          <p:nvPr/>
        </p:nvSpPr>
        <p:spPr>
          <a:xfrm>
            <a:off x="7280239" y="2835458"/>
            <a:ext cx="921081" cy="934164"/>
          </a:xfrm>
          <a:prstGeom prst="plus">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5997E47E-4E71-196A-95B0-BE5C209200DD}"/>
              </a:ext>
            </a:extLst>
          </p:cNvPr>
          <p:cNvSpPr/>
          <p:nvPr/>
        </p:nvSpPr>
        <p:spPr>
          <a:xfrm>
            <a:off x="5008268" y="811800"/>
            <a:ext cx="5438994" cy="1506256"/>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16D319-6F28-8AD9-2F1B-06E8E231ACC8}"/>
              </a:ext>
            </a:extLst>
          </p:cNvPr>
          <p:cNvSpPr txBox="1"/>
          <p:nvPr/>
        </p:nvSpPr>
        <p:spPr>
          <a:xfrm>
            <a:off x="5008268" y="840456"/>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Awareness</a:t>
            </a:r>
          </a:p>
        </p:txBody>
      </p:sp>
      <p:sp>
        <p:nvSpPr>
          <p:cNvPr id="8" name="TextBox 7">
            <a:extLst>
              <a:ext uri="{FF2B5EF4-FFF2-40B4-BE49-F238E27FC236}">
                <a16:creationId xmlns:a16="http://schemas.microsoft.com/office/drawing/2014/main" id="{F41B3CF7-A01E-2126-5C48-B9FCFDCD482F}"/>
              </a:ext>
            </a:extLst>
          </p:cNvPr>
          <p:cNvSpPr txBox="1"/>
          <p:nvPr/>
        </p:nvSpPr>
        <p:spPr>
          <a:xfrm>
            <a:off x="5100052" y="1278780"/>
            <a:ext cx="5255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expand reach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drive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recall</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against a brand’s </a:t>
            </a:r>
            <a:b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best customer prospects</a:t>
            </a:r>
          </a:p>
        </p:txBody>
      </p:sp>
      <p:sp>
        <p:nvSpPr>
          <p:cNvPr id="9" name="Rectangle: Rounded Corners 8">
            <a:extLst>
              <a:ext uri="{FF2B5EF4-FFF2-40B4-BE49-F238E27FC236}">
                <a16:creationId xmlns:a16="http://schemas.microsoft.com/office/drawing/2014/main" id="{E2F0FB63-126F-F287-8BB4-8621AECD390E}"/>
              </a:ext>
            </a:extLst>
          </p:cNvPr>
          <p:cNvSpPr/>
          <p:nvPr/>
        </p:nvSpPr>
        <p:spPr>
          <a:xfrm>
            <a:off x="5008268" y="4273239"/>
            <a:ext cx="5438994" cy="1506256"/>
          </a:xfrm>
          <a:prstGeom prst="roundRect">
            <a:avLst/>
          </a:prstGeom>
          <a:solidFill>
            <a:schemeClr val="bg1"/>
          </a:solidFill>
          <a:ln w="1905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275D0C5-0369-3B0C-D6FA-6225EAB43887}"/>
              </a:ext>
            </a:extLst>
          </p:cNvPr>
          <p:cNvSpPr txBox="1"/>
          <p:nvPr/>
        </p:nvSpPr>
        <p:spPr>
          <a:xfrm>
            <a:off x="5008268" y="4301895"/>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Action</a:t>
            </a:r>
          </a:p>
        </p:txBody>
      </p:sp>
      <p:sp>
        <p:nvSpPr>
          <p:cNvPr id="11" name="TextBox 10">
            <a:extLst>
              <a:ext uri="{FF2B5EF4-FFF2-40B4-BE49-F238E27FC236}">
                <a16:creationId xmlns:a16="http://schemas.microsoft.com/office/drawing/2014/main" id="{42ED1FEB-4706-7E74-BA0A-8D4190590753}"/>
              </a:ext>
            </a:extLst>
          </p:cNvPr>
          <p:cNvSpPr txBox="1"/>
          <p:nvPr/>
        </p:nvSpPr>
        <p:spPr>
          <a:xfrm>
            <a:off x="5100052" y="4659835"/>
            <a:ext cx="5255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the likelihood</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b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that the intended audience will be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motivated to act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(e.g., visit a website, download an app, prescription lifts, </a:t>
            </a:r>
            <a:b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sign-up for a subscription, make a purchase, etc.)</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4F0FA27B-EDF6-061E-FBEF-6A34853FE2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6368" y="4469608"/>
            <a:ext cx="1156916" cy="1156916"/>
          </a:xfrm>
          <a:prstGeom prst="rect">
            <a:avLst/>
          </a:prstGeom>
        </p:spPr>
      </p:pic>
      <p:grpSp>
        <p:nvGrpSpPr>
          <p:cNvPr id="13" name="Group 12">
            <a:extLst>
              <a:ext uri="{FF2B5EF4-FFF2-40B4-BE49-F238E27FC236}">
                <a16:creationId xmlns:a16="http://schemas.microsoft.com/office/drawing/2014/main" id="{FA640583-2A16-63FB-09F7-6CEFDECFC5D7}"/>
              </a:ext>
            </a:extLst>
          </p:cNvPr>
          <p:cNvGrpSpPr/>
          <p:nvPr/>
        </p:nvGrpSpPr>
        <p:grpSpPr>
          <a:xfrm>
            <a:off x="10726368" y="959604"/>
            <a:ext cx="1340216" cy="1162735"/>
            <a:chOff x="6096001" y="2282518"/>
            <a:chExt cx="2310121" cy="2134924"/>
          </a:xfrm>
        </p:grpSpPr>
        <p:pic>
          <p:nvPicPr>
            <p:cNvPr id="14" name="Picture 13" descr="Icon&#10;&#10;Description automatically generated">
              <a:extLst>
                <a:ext uri="{FF2B5EF4-FFF2-40B4-BE49-F238E27FC236}">
                  <a16:creationId xmlns:a16="http://schemas.microsoft.com/office/drawing/2014/main" id="{FA4A2FFB-1E7C-A9C9-6420-2A682AFDDA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6001" y="2293202"/>
              <a:ext cx="2124241" cy="2124240"/>
            </a:xfrm>
            <a:prstGeom prst="rect">
              <a:avLst/>
            </a:prstGeom>
          </p:spPr>
        </p:pic>
        <p:pic>
          <p:nvPicPr>
            <p:cNvPr id="17" name="Picture 16" descr="Logo&#10;&#10;Description automatically generated">
              <a:extLst>
                <a:ext uri="{FF2B5EF4-FFF2-40B4-BE49-F238E27FC236}">
                  <a16:creationId xmlns:a16="http://schemas.microsoft.com/office/drawing/2014/main" id="{0AF6F24C-0D11-932A-24C2-5497C2F71C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81528" y="2282518"/>
              <a:ext cx="1324594" cy="1069947"/>
            </a:xfrm>
            <a:prstGeom prst="rect">
              <a:avLst/>
            </a:prstGeom>
          </p:spPr>
        </p:pic>
      </p:grpSp>
      <p:pic>
        <p:nvPicPr>
          <p:cNvPr id="18" name="Picture 17">
            <a:extLst>
              <a:ext uri="{FF2B5EF4-FFF2-40B4-BE49-F238E27FC236}">
                <a16:creationId xmlns:a16="http://schemas.microsoft.com/office/drawing/2014/main" id="{B5C282E3-717A-4870-AF97-68A836DEE6F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9" name="Slide Number Placeholder 5">
            <a:extLst>
              <a:ext uri="{FF2B5EF4-FFF2-40B4-BE49-F238E27FC236}">
                <a16:creationId xmlns:a16="http://schemas.microsoft.com/office/drawing/2014/main" id="{8C1122B0-9446-F87E-B808-E3AE09ED53C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B6C00D4E-4F6B-820C-DB6F-1247B84B4CC7}"/>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51083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78F7-8020-8A43-EA68-2ABBA83825C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F1C940E-DC69-A01E-9EDC-8F3B0006B701}"/>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0569FC23-02F4-9856-6979-B1C3CD2E672D}"/>
              </a:ext>
            </a:extLst>
          </p:cNvPr>
          <p:cNvSpPr/>
          <p:nvPr/>
        </p:nvSpPr>
        <p:spPr>
          <a:xfrm>
            <a:off x="0" y="-2792"/>
            <a:ext cx="4014788" cy="82821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F8BC0E-226F-8775-DBD1-0368E6F1C5F3}"/>
              </a:ext>
            </a:extLst>
          </p:cNvPr>
          <p:cNvSpPr/>
          <p:nvPr/>
        </p:nvSpPr>
        <p:spPr>
          <a:xfrm>
            <a:off x="4042581" y="69560"/>
            <a:ext cx="8170936"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2060"/>
                </a:solidFill>
                <a:effectLst/>
                <a:uLnTx/>
                <a:uFillTx/>
                <a:latin typeface="Helvetica"/>
                <a:ea typeface="+mn-ea"/>
                <a:cs typeface="+mn-cs"/>
              </a:rPr>
              <a:t>Swoop’s custom DTC audiences were leveraged to drive </a:t>
            </a:r>
            <a:r>
              <a:rPr kumimoji="0" lang="en-US" sz="2200" b="1" i="0" u="none" strike="noStrike" kern="1200" cap="none" spc="0" normalizeH="0" baseline="0" noProof="0">
                <a:ln>
                  <a:noFill/>
                </a:ln>
                <a:solidFill>
                  <a:srgbClr val="002060"/>
                </a:solidFill>
                <a:effectLst/>
                <a:uLnTx/>
                <a:uFillTx/>
                <a:latin typeface="Helvetica"/>
                <a:ea typeface="+mn-ea"/>
                <a:cs typeface="+mn-cs"/>
              </a:rPr>
              <a:t>awareness</a:t>
            </a:r>
            <a:r>
              <a:rPr kumimoji="0" lang="en-US" sz="2200" b="0" i="0" u="none" strike="noStrike" kern="1200" cap="none" spc="0" normalizeH="0" baseline="0" noProof="0">
                <a:ln>
                  <a:noFill/>
                </a:ln>
                <a:solidFill>
                  <a:srgbClr val="002060"/>
                </a:solidFill>
                <a:effectLst/>
                <a:uLnTx/>
                <a:uFillTx/>
                <a:latin typeface="Helvetica"/>
                <a:ea typeface="+mn-ea"/>
                <a:cs typeface="+mn-cs"/>
              </a:rPr>
              <a:t> and </a:t>
            </a:r>
            <a:r>
              <a:rPr kumimoji="0" lang="en-US" sz="2200" b="1" i="0" u="none" strike="noStrike" kern="1200" cap="none" spc="0" normalizeH="0" baseline="0" noProof="0">
                <a:ln>
                  <a:noFill/>
                </a:ln>
                <a:solidFill>
                  <a:srgbClr val="002060"/>
                </a:solidFill>
                <a:effectLst/>
                <a:uLnTx/>
                <a:uFillTx/>
                <a:latin typeface="Helvetica"/>
                <a:ea typeface="+mn-ea"/>
                <a:cs typeface="+mn-cs"/>
              </a:rPr>
              <a:t>action</a:t>
            </a:r>
            <a:r>
              <a:rPr kumimoji="0" lang="en-US" sz="2200" b="0" i="0" u="none" strike="noStrike" kern="1200" cap="none" spc="0" normalizeH="0" baseline="0" noProof="0">
                <a:ln>
                  <a:noFill/>
                </a:ln>
                <a:solidFill>
                  <a:srgbClr val="002060"/>
                </a:solidFill>
                <a:effectLst/>
                <a:uLnTx/>
                <a:uFillTx/>
                <a:latin typeface="Helvetica"/>
                <a:ea typeface="+mn-ea"/>
                <a:cs typeface="+mn-cs"/>
              </a:rPr>
              <a:t> for an addressable TV - resulting in </a:t>
            </a:r>
            <a:r>
              <a:rPr kumimoji="0" lang="en-US" sz="2200" b="1" i="0" u="none" strike="noStrike" kern="1200" cap="none" spc="0" normalizeH="0" baseline="0" noProof="0">
                <a:ln>
                  <a:noFill/>
                </a:ln>
                <a:solidFill>
                  <a:srgbClr val="002060"/>
                </a:solidFill>
                <a:effectLst/>
                <a:uLnTx/>
                <a:uFillTx/>
                <a:latin typeface="Helvetica"/>
                <a:ea typeface="+mn-ea"/>
                <a:cs typeface="+mn-cs"/>
              </a:rPr>
              <a:t>increases in PCP visits </a:t>
            </a:r>
            <a:r>
              <a:rPr kumimoji="0" lang="en-US" sz="2200" b="0" i="0" u="none" strike="noStrike" kern="1200" cap="none" spc="0" normalizeH="0" baseline="0" noProof="0">
                <a:ln>
                  <a:noFill/>
                </a:ln>
                <a:solidFill>
                  <a:srgbClr val="002060"/>
                </a:solidFill>
                <a:effectLst/>
                <a:uLnTx/>
                <a:uFillTx/>
                <a:latin typeface="Helvetica"/>
                <a:ea typeface="+mn-ea"/>
                <a:cs typeface="+mn-cs"/>
              </a:rPr>
              <a:t>and </a:t>
            </a:r>
            <a:r>
              <a:rPr kumimoji="0" lang="en-US" sz="2200" b="1" i="0" u="none" strike="noStrike" kern="1200" cap="none" spc="0" normalizeH="0" baseline="0" noProof="0">
                <a:ln>
                  <a:noFill/>
                </a:ln>
                <a:solidFill>
                  <a:srgbClr val="002060"/>
                </a:solidFill>
                <a:effectLst/>
                <a:uLnTx/>
                <a:uFillTx/>
                <a:latin typeface="Helvetica"/>
                <a:ea typeface="+mn-ea"/>
                <a:cs typeface="+mn-cs"/>
              </a:rPr>
              <a:t>prescriptions</a:t>
            </a:r>
          </a:p>
        </p:txBody>
      </p:sp>
      <p:sp>
        <p:nvSpPr>
          <p:cNvPr id="26" name="TextBox 25">
            <a:extLst>
              <a:ext uri="{FF2B5EF4-FFF2-40B4-BE49-F238E27FC236}">
                <a16:creationId xmlns:a16="http://schemas.microsoft.com/office/drawing/2014/main" id="{F4361F81-D792-670E-90A7-C7E9C1ABCF9D}"/>
              </a:ext>
            </a:extLst>
          </p:cNvPr>
          <p:cNvSpPr txBox="1"/>
          <p:nvPr/>
        </p:nvSpPr>
        <p:spPr>
          <a:xfrm>
            <a:off x="4075457" y="6208307"/>
            <a:ext cx="66694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Crossix</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&amp; Swoop,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Type 2 Diabetes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All Swoop audiences are privacy-safe by design. Swoop never uses health data to build segments, ensuring 100% compliance with the most stringent federal and state policies, including HPAA and My Health My Data.</a:t>
            </a:r>
          </a:p>
        </p:txBody>
      </p:sp>
      <p:sp>
        <p:nvSpPr>
          <p:cNvPr id="27" name="Rectangle 26">
            <a:extLst>
              <a:ext uri="{FF2B5EF4-FFF2-40B4-BE49-F238E27FC236}">
                <a16:creationId xmlns:a16="http://schemas.microsoft.com/office/drawing/2014/main" id="{756FCD71-2516-7DFB-45F9-43823C5061B7}"/>
              </a:ext>
            </a:extLst>
          </p:cNvPr>
          <p:cNvSpPr/>
          <p:nvPr/>
        </p:nvSpPr>
        <p:spPr>
          <a:xfrm>
            <a:off x="95249" y="901784"/>
            <a:ext cx="3884959" cy="54938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pharmaceutical brand wanted to increase reach, doctor visitation and prescription lift for their Type 2 Diabetes medication nationally in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Partnering with a top media planning agency,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leveraged Swoop’s privacy safe, precision audiences to reach patients being treated with the brand and its competitors across linear addressable devices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campaign was scaled across multiple MVPDs based on frequency and national reach brand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3.4 </a:t>
            </a:r>
            <a:r>
              <a:rPr kumimoji="0" lang="en-US" sz="1200" b="0" i="0" u="none" strike="noStrike" kern="1200" cap="none" spc="0" normalizeH="0" baseline="0" noProof="0">
                <a:ln>
                  <a:noFill/>
                </a:ln>
                <a:solidFill>
                  <a:srgbClr val="1F1A62"/>
                </a:solidFill>
                <a:effectLst/>
                <a:uLnTx/>
                <a:uFillTx/>
                <a:latin typeface="Helvetica"/>
                <a:ea typeface="+mn-ea"/>
                <a:cs typeface="Helvetica"/>
              </a:rPr>
              <a:t>million households were reached</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drove </a:t>
            </a:r>
            <a:r>
              <a:rPr kumimoji="0" lang="en-US" sz="1200" b="1" i="0" u="none" strike="noStrike" kern="1200" cap="none" spc="0" normalizeH="0" baseline="0" noProof="0">
                <a:ln>
                  <a:noFill/>
                </a:ln>
                <a:solidFill>
                  <a:srgbClr val="1F1A62"/>
                </a:solidFill>
                <a:effectLst/>
                <a:uLnTx/>
                <a:uFillTx/>
                <a:latin typeface="Helvetica"/>
                <a:ea typeface="+mn-ea"/>
                <a:cs typeface="Helvetica"/>
              </a:rPr>
              <a:t>297k </a:t>
            </a:r>
            <a:r>
              <a:rPr kumimoji="0" lang="en-US" sz="1200" b="0" i="0" u="none" strike="noStrike" kern="1200" cap="none" spc="0" normalizeH="0" baseline="0" noProof="0">
                <a:ln>
                  <a:noFill/>
                </a:ln>
                <a:solidFill>
                  <a:srgbClr val="1F1A62"/>
                </a:solidFill>
                <a:effectLst/>
                <a:uLnTx/>
                <a:uFillTx/>
                <a:latin typeface="Helvetica"/>
                <a:ea typeface="+mn-ea"/>
                <a:cs typeface="Helvetica"/>
              </a:rPr>
              <a:t>PCP visits within three months of exposure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resulted in </a:t>
            </a:r>
            <a:r>
              <a:rPr kumimoji="0" lang="en-US" sz="1200" b="1" i="0" u="none" strike="noStrike" kern="1200" cap="none" spc="0" normalizeH="0" baseline="0" noProof="0">
                <a:ln>
                  <a:noFill/>
                </a:ln>
                <a:solidFill>
                  <a:srgbClr val="1F1A62"/>
                </a:solidFill>
                <a:effectLst/>
                <a:uLnTx/>
                <a:uFillTx/>
                <a:latin typeface="Helvetica"/>
                <a:ea typeface="+mn-ea"/>
                <a:cs typeface="Helvetica"/>
              </a:rPr>
              <a:t>16% script lift </a:t>
            </a:r>
            <a:r>
              <a:rPr kumimoji="0" lang="en-US" sz="1200" b="0" i="0" u="none" strike="noStrike" kern="1200" cap="none" spc="0" normalizeH="0" baseline="0" noProof="0">
                <a:ln>
                  <a:noFill/>
                </a:ln>
                <a:solidFill>
                  <a:srgbClr val="1F1A62"/>
                </a:solidFill>
                <a:effectLst/>
                <a:uLnTx/>
                <a:uFillTx/>
                <a:latin typeface="Helvetica"/>
                <a:ea typeface="+mn-ea"/>
                <a:cs typeface="Helvetica"/>
              </a:rPr>
              <a:t>in endocrinologist specialist visits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saw a </a:t>
            </a:r>
            <a:r>
              <a:rPr kumimoji="0" lang="en-US" sz="1200" b="1" i="0" u="none" strike="noStrike" kern="1200" cap="none" spc="0" normalizeH="0" baseline="0" noProof="0">
                <a:ln>
                  <a:noFill/>
                </a:ln>
                <a:solidFill>
                  <a:srgbClr val="1F1A62"/>
                </a:solidFill>
                <a:effectLst/>
                <a:uLnTx/>
                <a:uFillTx/>
                <a:latin typeface="Helvetica"/>
                <a:ea typeface="+mn-ea"/>
                <a:cs typeface="Helvetica"/>
              </a:rPr>
              <a:t>49% lift</a:t>
            </a:r>
            <a:r>
              <a:rPr kumimoji="0" lang="en-US" sz="1200" b="0" i="0" u="none" strike="noStrike" kern="1200" cap="none" spc="0" normalizeH="0" baseline="0" noProof="0">
                <a:ln>
                  <a:noFill/>
                </a:ln>
                <a:solidFill>
                  <a:srgbClr val="1F1A62"/>
                </a:solidFill>
                <a:effectLst/>
                <a:uLnTx/>
                <a:uFillTx/>
                <a:latin typeface="Helvetica"/>
                <a:ea typeface="+mn-ea"/>
                <a:cs typeface="Helvetica"/>
              </a:rPr>
              <a:t> over the control group</a:t>
            </a:r>
            <a:endParaRPr kumimoji="0" lang="en-US" sz="11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Swoop / Linear Addressable TV</a:t>
            </a: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07B76650-A522-F62B-5F6A-FFB412C569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F6B45AF4-04C6-664D-3457-A9376E5F410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E68AED21-26D2-BCBA-FDC6-44A224B25542}"/>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2" descr="Swoop.com, Inc.">
            <a:extLst>
              <a:ext uri="{FF2B5EF4-FFF2-40B4-BE49-F238E27FC236}">
                <a16:creationId xmlns:a16="http://schemas.microsoft.com/office/drawing/2014/main" id="{11DC4CBD-20E2-88C6-6901-6BFBE79C42F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57763" y="6128907"/>
            <a:ext cx="1237060" cy="330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icon&#10;&#10;Description automatically generated">
            <a:extLst>
              <a:ext uri="{FF2B5EF4-FFF2-40B4-BE49-F238E27FC236}">
                <a16:creationId xmlns:a16="http://schemas.microsoft.com/office/drawing/2014/main" id="{BE0DA631-6D10-FA38-B947-E6E31396E34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sp>
        <p:nvSpPr>
          <p:cNvPr id="18" name="TextBox 17">
            <a:extLst>
              <a:ext uri="{FF2B5EF4-FFF2-40B4-BE49-F238E27FC236}">
                <a16:creationId xmlns:a16="http://schemas.microsoft.com/office/drawing/2014/main" id="{3E571B29-7E97-A95D-0D10-632951C24A1D}"/>
              </a:ext>
            </a:extLst>
          </p:cNvPr>
          <p:cNvSpPr txBox="1"/>
          <p:nvPr/>
        </p:nvSpPr>
        <p:spPr>
          <a:xfrm>
            <a:off x="4754173" y="2121408"/>
            <a:ext cx="264017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3.4M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Households reached</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9343709F-53E5-5EAE-DB7F-60DB9DD791F5}"/>
              </a:ext>
            </a:extLst>
          </p:cNvPr>
          <p:cNvSpPr txBox="1"/>
          <p:nvPr/>
        </p:nvSpPr>
        <p:spPr>
          <a:xfrm>
            <a:off x="7748805" y="2121408"/>
            <a:ext cx="4443195"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297k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PCP visits driven within 3 months </a:t>
            </a:r>
            <a:b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exposure</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A8F9E04B-B8E8-E1A1-C001-91D0B8562073}"/>
              </a:ext>
            </a:extLst>
          </p:cNvPr>
          <p:cNvSpPr txBox="1"/>
          <p:nvPr/>
        </p:nvSpPr>
        <p:spPr>
          <a:xfrm>
            <a:off x="4399714" y="4478752"/>
            <a:ext cx="3349091"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Script lift in endocrinologist specialist visits</a:t>
            </a:r>
          </a:p>
        </p:txBody>
      </p:sp>
      <p:sp>
        <p:nvSpPr>
          <p:cNvPr id="9" name="TextBox 8">
            <a:extLst>
              <a:ext uri="{FF2B5EF4-FFF2-40B4-BE49-F238E27FC236}">
                <a16:creationId xmlns:a16="http://schemas.microsoft.com/office/drawing/2014/main" id="{4D47E8E4-8F31-9034-1864-1DD10DA8C85C}"/>
              </a:ext>
            </a:extLst>
          </p:cNvPr>
          <p:cNvSpPr txBox="1"/>
          <p:nvPr/>
        </p:nvSpPr>
        <p:spPr>
          <a:xfrm>
            <a:off x="8492482" y="4478752"/>
            <a:ext cx="295584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over control group</a:t>
            </a:r>
          </a:p>
        </p:txBody>
      </p:sp>
      <p:pic>
        <p:nvPicPr>
          <p:cNvPr id="11" name="Picture 10" descr="A colorful drawing of houses and trees&#10;&#10;Description automatically generated">
            <a:extLst>
              <a:ext uri="{FF2B5EF4-FFF2-40B4-BE49-F238E27FC236}">
                <a16:creationId xmlns:a16="http://schemas.microsoft.com/office/drawing/2014/main" id="{A09D15BE-0323-AE8B-6B98-5A9038C82AA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98283" y="1258175"/>
            <a:ext cx="951952" cy="951952"/>
          </a:xfrm>
          <a:prstGeom prst="rect">
            <a:avLst/>
          </a:prstGeom>
        </p:spPr>
      </p:pic>
      <p:pic>
        <p:nvPicPr>
          <p:cNvPr id="13" name="Picture 12" descr="A group of people with stethoscopes and a hospital&#10;&#10;Description automatically generated">
            <a:extLst>
              <a:ext uri="{FF2B5EF4-FFF2-40B4-BE49-F238E27FC236}">
                <a16:creationId xmlns:a16="http://schemas.microsoft.com/office/drawing/2014/main" id="{39E47709-D490-7585-A297-FD321543F3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474154" y="1242298"/>
            <a:ext cx="992497" cy="992497"/>
          </a:xfrm>
          <a:prstGeom prst="rect">
            <a:avLst/>
          </a:prstGeom>
        </p:spPr>
      </p:pic>
      <p:pic>
        <p:nvPicPr>
          <p:cNvPr id="15" name="Picture 14" descr="A person and person with a stethoscope&#10;&#10;Description automatically generated">
            <a:extLst>
              <a:ext uri="{FF2B5EF4-FFF2-40B4-BE49-F238E27FC236}">
                <a16:creationId xmlns:a16="http://schemas.microsoft.com/office/drawing/2014/main" id="{4707C8F9-0504-E7ED-13BA-2988218A169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98283" y="3672039"/>
            <a:ext cx="951952" cy="951952"/>
          </a:xfrm>
          <a:prstGeom prst="rect">
            <a:avLst/>
          </a:prstGeom>
        </p:spPr>
      </p:pic>
      <p:pic>
        <p:nvPicPr>
          <p:cNvPr id="23" name="Picture 22" descr="A colorful gauge with a person pointing at it&#10;&#10;Description automatically generated">
            <a:extLst>
              <a:ext uri="{FF2B5EF4-FFF2-40B4-BE49-F238E27FC236}">
                <a16:creationId xmlns:a16="http://schemas.microsoft.com/office/drawing/2014/main" id="{441BCCAB-8126-04F4-004B-FFE1E4C4D8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94426" y="3672038"/>
            <a:ext cx="951952" cy="951952"/>
          </a:xfrm>
          <a:prstGeom prst="rect">
            <a:avLst/>
          </a:prstGeom>
        </p:spPr>
      </p:pic>
      <p:sp>
        <p:nvSpPr>
          <p:cNvPr id="3" name="TextBox 2">
            <a:extLst>
              <a:ext uri="{FF2B5EF4-FFF2-40B4-BE49-F238E27FC236}">
                <a16:creationId xmlns:a16="http://schemas.microsoft.com/office/drawing/2014/main" id="{D4C6C211-FD0D-2E7A-0E5F-B3C5BC51D39E}"/>
              </a:ext>
            </a:extLst>
          </p:cNvPr>
          <p:cNvSpPr txBox="1"/>
          <p:nvPr/>
        </p:nvSpPr>
        <p:spPr>
          <a:xfrm>
            <a:off x="41397" y="5035"/>
            <a:ext cx="34456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Pharma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(Type 2 Diabetes)</a:t>
            </a:r>
            <a:endParaRPr kumimoji="0" lang="en-US" sz="1100" b="0"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62741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AED5-E71A-2488-1D82-8B8EFF57051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84027F4-9112-A356-2AE1-D78E64ABB182}"/>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56C49F19-7A50-BE97-7368-0EFF95B3803A}"/>
              </a:ext>
            </a:extLst>
          </p:cNvPr>
          <p:cNvSpPr/>
          <p:nvPr/>
        </p:nvSpPr>
        <p:spPr>
          <a:xfrm>
            <a:off x="0" y="-2792"/>
            <a:ext cx="4014788" cy="82821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524A822-F425-2859-9855-03CAE3967241}"/>
              </a:ext>
            </a:extLst>
          </p:cNvPr>
          <p:cNvSpPr/>
          <p:nvPr/>
        </p:nvSpPr>
        <p:spPr>
          <a:xfrm>
            <a:off x="4042581" y="69560"/>
            <a:ext cx="81709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2060"/>
                </a:solidFill>
                <a:effectLst/>
                <a:uLnTx/>
                <a:uFillTx/>
                <a:latin typeface="Helvetica"/>
                <a:ea typeface="+mn-ea"/>
                <a:cs typeface="+mn-cs"/>
              </a:rPr>
              <a:t>Activated on addressable TV, Swoop audiences saw </a:t>
            </a:r>
            <a:r>
              <a:rPr kumimoji="0" lang="en-US" sz="2200" b="1" i="0" u="none" strike="noStrike" kern="1200" cap="none" spc="0" normalizeH="0" baseline="0" noProof="0">
                <a:ln>
                  <a:noFill/>
                </a:ln>
                <a:solidFill>
                  <a:srgbClr val="002060"/>
                </a:solidFill>
                <a:effectLst/>
                <a:uLnTx/>
                <a:uFillTx/>
                <a:latin typeface="Helvetica"/>
                <a:ea typeface="+mn-ea"/>
                <a:cs typeface="+mn-cs"/>
              </a:rPr>
              <a:t>increased patients</a:t>
            </a:r>
            <a:r>
              <a:rPr kumimoji="0" lang="en-US" sz="2200" b="0" i="0" u="none" strike="noStrike" kern="1200" cap="none" spc="0" normalizeH="0" baseline="0" noProof="0">
                <a:ln>
                  <a:noFill/>
                </a:ln>
                <a:solidFill>
                  <a:srgbClr val="002060"/>
                </a:solidFill>
                <a:effectLst/>
                <a:uLnTx/>
                <a:uFillTx/>
                <a:latin typeface="Helvetica"/>
                <a:ea typeface="+mn-ea"/>
                <a:cs typeface="+mn-cs"/>
              </a:rPr>
              <a:t>, </a:t>
            </a:r>
            <a:r>
              <a:rPr kumimoji="0" lang="en-US" sz="2200" b="1" i="0" u="none" strike="noStrike" kern="1200" cap="none" spc="0" normalizeH="0" baseline="0" noProof="0">
                <a:ln>
                  <a:noFill/>
                </a:ln>
                <a:solidFill>
                  <a:srgbClr val="002060"/>
                </a:solidFill>
                <a:effectLst/>
                <a:uLnTx/>
                <a:uFillTx/>
                <a:latin typeface="Helvetica"/>
                <a:ea typeface="+mn-ea"/>
                <a:cs typeface="+mn-cs"/>
              </a:rPr>
              <a:t>screenings</a:t>
            </a:r>
            <a:r>
              <a:rPr kumimoji="0" lang="en-US" sz="2200" b="0" i="0" u="none" strike="noStrike" kern="1200" cap="none" spc="0" normalizeH="0" baseline="0" noProof="0">
                <a:ln>
                  <a:noFill/>
                </a:ln>
                <a:solidFill>
                  <a:srgbClr val="002060"/>
                </a:solidFill>
                <a:effectLst/>
                <a:uLnTx/>
                <a:uFillTx/>
                <a:latin typeface="Helvetica"/>
                <a:ea typeface="+mn-ea"/>
                <a:cs typeface="+mn-cs"/>
              </a:rPr>
              <a:t> and </a:t>
            </a:r>
            <a:r>
              <a:rPr kumimoji="0" lang="en-US" sz="2200" b="1" i="0" u="none" strike="noStrike" kern="1200" cap="none" spc="0" normalizeH="0" baseline="0" noProof="0">
                <a:ln>
                  <a:noFill/>
                </a:ln>
                <a:solidFill>
                  <a:srgbClr val="002060"/>
                </a:solidFill>
                <a:effectLst/>
                <a:uLnTx/>
                <a:uFillTx/>
                <a:latin typeface="Helvetica"/>
                <a:ea typeface="+mn-ea"/>
                <a:cs typeface="+mn-cs"/>
              </a:rPr>
              <a:t>conversions</a:t>
            </a:r>
          </a:p>
        </p:txBody>
      </p:sp>
      <p:sp>
        <p:nvSpPr>
          <p:cNvPr id="26" name="TextBox 25">
            <a:extLst>
              <a:ext uri="{FF2B5EF4-FFF2-40B4-BE49-F238E27FC236}">
                <a16:creationId xmlns:a16="http://schemas.microsoft.com/office/drawing/2014/main" id="{F2557799-005F-2532-AD79-A6921E38ED66}"/>
              </a:ext>
            </a:extLst>
          </p:cNvPr>
          <p:cNvSpPr txBox="1"/>
          <p:nvPr/>
        </p:nvSpPr>
        <p:spPr>
          <a:xfrm>
            <a:off x="4075457" y="6208307"/>
            <a:ext cx="66694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Crossix</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&amp; Swoop,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Hepatitis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All Swoop audiences are privacy-safe by design. Swoop never uses health data to build segments, ensuring 100% compliance with the most stringent federal and state policies, including HPAA and My Health My Data.</a:t>
            </a:r>
          </a:p>
        </p:txBody>
      </p:sp>
      <p:sp>
        <p:nvSpPr>
          <p:cNvPr id="27" name="Rectangle 26">
            <a:extLst>
              <a:ext uri="{FF2B5EF4-FFF2-40B4-BE49-F238E27FC236}">
                <a16:creationId xmlns:a16="http://schemas.microsoft.com/office/drawing/2014/main" id="{ED0C7ACD-59E3-0094-D05C-FE8867606496}"/>
              </a:ext>
            </a:extLst>
          </p:cNvPr>
          <p:cNvSpPr/>
          <p:nvPr/>
        </p:nvSpPr>
        <p:spPr>
          <a:xfrm>
            <a:off x="95249" y="901784"/>
            <a:ext cx="3884959" cy="5724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pharmaceutical brand sought to further increase addressable results by testing and comparing Swoop against other data sources to understand if they could positively impact results and drive future performance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Using de-identified patient data and zero knowledge methodology, Swoop generated a targeted, privacy-safe segment comprised of currently diagnosed patients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This high-quality audience segment was executed against the provider’s universe running for six weeks at a twice-weekly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FF000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002060"/>
                </a:solidFill>
                <a:effectLst/>
                <a:uLnTx/>
                <a:uFillTx/>
                <a:latin typeface="Helvetica"/>
                <a:ea typeface="+mn-ea"/>
                <a:cs typeface="Helvetica"/>
              </a:rPr>
              <a:t>Swoop custom-targeted patient audiences</a:t>
            </a:r>
            <a:endParaRPr kumimoji="0" lang="en-US" sz="1600" b="1" i="0" u="none" strike="noStrike" kern="1200" cap="none" spc="0" normalizeH="0" baseline="0" noProof="0">
              <a:ln>
                <a:noFill/>
              </a:ln>
              <a:solidFill>
                <a:srgbClr val="002060"/>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campaign resulted in </a:t>
            </a:r>
            <a:r>
              <a:rPr kumimoji="0" lang="en-US" sz="1200" b="1" i="0" u="none" strike="noStrike" kern="1200" cap="none" spc="0" normalizeH="0" baseline="0" noProof="0">
                <a:ln>
                  <a:noFill/>
                </a:ln>
                <a:solidFill>
                  <a:srgbClr val="1F1A62"/>
                </a:solidFill>
                <a:effectLst/>
                <a:uLnTx/>
                <a:uFillTx/>
                <a:latin typeface="Helvetica"/>
                <a:ea typeface="+mn-ea"/>
                <a:cs typeface="Helvetica"/>
              </a:rPr>
              <a:t>1.8X</a:t>
            </a:r>
            <a:r>
              <a:rPr kumimoji="0" lang="en-US" sz="1200" b="0" i="0" u="none" strike="noStrike" kern="1200" cap="none" spc="0" normalizeH="0" baseline="0" noProof="0">
                <a:ln>
                  <a:noFill/>
                </a:ln>
                <a:solidFill>
                  <a:srgbClr val="1F1A62"/>
                </a:solidFill>
                <a:effectLst/>
                <a:uLnTx/>
                <a:uFillTx/>
                <a:latin typeface="Helvetica"/>
                <a:ea typeface="+mn-ea"/>
                <a:cs typeface="Helvetica"/>
              </a:rPr>
              <a:t> more patients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20%</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increase in HCP visits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34%</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increase in patient-driven diagnostic screening</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24%</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increase in brand conversion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Swoop / Addressable TV</a:t>
            </a: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66E19F1E-E8CC-07DC-AB73-39B1EF91F8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FD0AE845-EA49-98CF-2442-599E3E740FE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300BDB0C-8833-CDC5-641E-3373073A6A51}"/>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 name="Picture 2" descr="Swoop.com, Inc.">
            <a:extLst>
              <a:ext uri="{FF2B5EF4-FFF2-40B4-BE49-F238E27FC236}">
                <a16:creationId xmlns:a16="http://schemas.microsoft.com/office/drawing/2014/main" id="{682E1FE5-83DC-C65F-54E1-005D23B5951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57763" y="6128907"/>
            <a:ext cx="1237060" cy="330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icon&#10;&#10;Description automatically generated">
            <a:extLst>
              <a:ext uri="{FF2B5EF4-FFF2-40B4-BE49-F238E27FC236}">
                <a16:creationId xmlns:a16="http://schemas.microsoft.com/office/drawing/2014/main" id="{DC083EB9-6481-004A-1830-6121D80E30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sp>
        <p:nvSpPr>
          <p:cNvPr id="18" name="TextBox 17">
            <a:extLst>
              <a:ext uri="{FF2B5EF4-FFF2-40B4-BE49-F238E27FC236}">
                <a16:creationId xmlns:a16="http://schemas.microsoft.com/office/drawing/2014/main" id="{9D3F0AA9-1071-A2A0-BDD4-EAAFE83AD63A}"/>
              </a:ext>
            </a:extLst>
          </p:cNvPr>
          <p:cNvSpPr txBox="1"/>
          <p:nvPr/>
        </p:nvSpPr>
        <p:spPr>
          <a:xfrm>
            <a:off x="4754173" y="2097561"/>
            <a:ext cx="264017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1.8X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patients</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2D329D28-2901-10DE-BA78-98CF6E06C475}"/>
              </a:ext>
            </a:extLst>
          </p:cNvPr>
          <p:cNvSpPr txBox="1"/>
          <p:nvPr/>
        </p:nvSpPr>
        <p:spPr>
          <a:xfrm>
            <a:off x="7748805" y="2097561"/>
            <a:ext cx="4443195"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HCP visits</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3FAECC7A-89C8-A21A-FFD5-DF35D8B16D66}"/>
              </a:ext>
            </a:extLst>
          </p:cNvPr>
          <p:cNvSpPr txBox="1"/>
          <p:nvPr/>
        </p:nvSpPr>
        <p:spPr>
          <a:xfrm>
            <a:off x="4399714" y="4552179"/>
            <a:ext cx="3349091"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patient-driven diagnostic screening</a:t>
            </a:r>
          </a:p>
        </p:txBody>
      </p:sp>
      <p:sp>
        <p:nvSpPr>
          <p:cNvPr id="9" name="TextBox 8">
            <a:extLst>
              <a:ext uri="{FF2B5EF4-FFF2-40B4-BE49-F238E27FC236}">
                <a16:creationId xmlns:a16="http://schemas.microsoft.com/office/drawing/2014/main" id="{5EDA86AC-BCAB-DC33-CD34-0CEB45E72B76}"/>
              </a:ext>
            </a:extLst>
          </p:cNvPr>
          <p:cNvSpPr txBox="1"/>
          <p:nvPr/>
        </p:nvSpPr>
        <p:spPr>
          <a:xfrm>
            <a:off x="8492482" y="4552179"/>
            <a:ext cx="295584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Lift in brand conversion</a:t>
            </a:r>
          </a:p>
        </p:txBody>
      </p:sp>
      <p:pic>
        <p:nvPicPr>
          <p:cNvPr id="12" name="Picture 11" descr="A person with a stethoscope&#10;&#10;Description automatically generated">
            <a:extLst>
              <a:ext uri="{FF2B5EF4-FFF2-40B4-BE49-F238E27FC236}">
                <a16:creationId xmlns:a16="http://schemas.microsoft.com/office/drawing/2014/main" id="{BD90DD29-9F18-390C-2DD5-EED84D44AF8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87779" y="990259"/>
            <a:ext cx="1172960" cy="1172960"/>
          </a:xfrm>
          <a:prstGeom prst="rect">
            <a:avLst/>
          </a:prstGeom>
        </p:spPr>
      </p:pic>
      <p:pic>
        <p:nvPicPr>
          <p:cNvPr id="22" name="Picture 21" descr="A person and person with a stethoscope&#10;&#10;Description automatically generated">
            <a:extLst>
              <a:ext uri="{FF2B5EF4-FFF2-40B4-BE49-F238E27FC236}">
                <a16:creationId xmlns:a16="http://schemas.microsoft.com/office/drawing/2014/main" id="{0686EFBE-E7BA-62CF-EED6-0909BC13303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83922" y="990259"/>
            <a:ext cx="1172960" cy="1172960"/>
          </a:xfrm>
          <a:prstGeom prst="rect">
            <a:avLst/>
          </a:prstGeom>
        </p:spPr>
      </p:pic>
      <p:pic>
        <p:nvPicPr>
          <p:cNvPr id="29" name="Picture 28" descr="A screen with a person on it&#10;&#10;Description automatically generated">
            <a:extLst>
              <a:ext uri="{FF2B5EF4-FFF2-40B4-BE49-F238E27FC236}">
                <a16:creationId xmlns:a16="http://schemas.microsoft.com/office/drawing/2014/main" id="{DDD669BF-55A1-89BB-EE8D-35968E55CC8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87779" y="3439879"/>
            <a:ext cx="1172960" cy="1172960"/>
          </a:xfrm>
          <a:prstGeom prst="rect">
            <a:avLst/>
          </a:prstGeom>
        </p:spPr>
      </p:pic>
      <p:pic>
        <p:nvPicPr>
          <p:cNvPr id="32" name="Picture 31" descr="A funnel with people in it&#10;&#10;Description automatically generated">
            <a:extLst>
              <a:ext uri="{FF2B5EF4-FFF2-40B4-BE49-F238E27FC236}">
                <a16:creationId xmlns:a16="http://schemas.microsoft.com/office/drawing/2014/main" id="{BEC13E0C-4BF6-9AFE-A237-B98570400B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83922" y="3475271"/>
            <a:ext cx="1172960" cy="1172960"/>
          </a:xfrm>
          <a:prstGeom prst="rect">
            <a:avLst/>
          </a:prstGeom>
        </p:spPr>
      </p:pic>
      <p:sp>
        <p:nvSpPr>
          <p:cNvPr id="3" name="TextBox 2">
            <a:extLst>
              <a:ext uri="{FF2B5EF4-FFF2-40B4-BE49-F238E27FC236}">
                <a16:creationId xmlns:a16="http://schemas.microsoft.com/office/drawing/2014/main" id="{1F1AB354-A36E-92DA-7545-6163AA47CCFB}"/>
              </a:ext>
            </a:extLst>
          </p:cNvPr>
          <p:cNvSpPr txBox="1"/>
          <p:nvPr/>
        </p:nvSpPr>
        <p:spPr>
          <a:xfrm>
            <a:off x="41397" y="5035"/>
            <a:ext cx="34456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Pharma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(Hepatitis)</a:t>
            </a:r>
            <a:endParaRPr kumimoji="0" lang="en-US" sz="1100" b="0"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5905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449989-40DA-15D3-CCCC-A8F9E4999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5" name="Rectangle 4">
            <a:extLst>
              <a:ext uri="{FF2B5EF4-FFF2-40B4-BE49-F238E27FC236}">
                <a16:creationId xmlns:a16="http://schemas.microsoft.com/office/drawing/2014/main" id="{CCB2BF92-1E73-9F41-4316-F8520EAE9259}"/>
              </a:ext>
            </a:extLst>
          </p:cNvPr>
          <p:cNvSpPr/>
          <p:nvPr/>
        </p:nvSpPr>
        <p:spPr>
          <a:xfrm>
            <a:off x="160226" y="67726"/>
            <a:ext cx="11001827" cy="954107"/>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Want more?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VAB has a </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wealth of case studies</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across additional categories</a:t>
            </a:r>
            <a:endParaRPr kumimoji="0" lang="en-US" sz="28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4DE78DF0-4544-5BF1-BC4E-C6F779BD9B42}"/>
              </a:ext>
            </a:extLst>
          </p:cNvPr>
          <p:cNvSpPr/>
          <p:nvPr/>
        </p:nvSpPr>
        <p:spPr>
          <a:xfrm>
            <a:off x="1605273" y="5956018"/>
            <a:ext cx="8981457" cy="369332"/>
          </a:xfrm>
          <a:prstGeom prst="rect">
            <a:avLst/>
          </a:prstGeom>
          <a:solidFill>
            <a:srgbClr val="E2E8F0"/>
          </a:solidFill>
          <a:ln>
            <a:solidFill>
              <a:srgbClr val="002060"/>
            </a:solidFill>
          </a:ln>
        </p:spPr>
        <p:txBody>
          <a:bodyPr wrap="square" anchor="ctr">
            <a:spAutoFit/>
          </a:bodyPr>
          <a:lstStyle/>
          <a:p>
            <a:pPr marL="0" marR="0" lvl="0" indent="0" algn="ctr" defTabSz="91220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Access more case studies at </a:t>
            </a: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www.thevab.com</a:t>
            </a:r>
            <a:endParaRPr kumimoji="0" lang="en-US" sz="1800" b="1" i="0" u="none" strike="noStrike" kern="1200" cap="none" spc="0" normalizeH="0" baseline="0" noProof="0">
              <a:ln>
                <a:noFill/>
              </a:ln>
              <a:solidFill>
                <a:srgbClr val="00BFF2"/>
              </a:solidFill>
              <a:effectLst/>
              <a:uLnTx/>
              <a:uFillTx/>
              <a:latin typeface="Helvetica" pitchFamily="2" charset="0"/>
              <a:ea typeface="+mn-ea"/>
              <a:cs typeface="+mn-cs"/>
            </a:endParaRPr>
          </a:p>
        </p:txBody>
      </p:sp>
      <p:pic>
        <p:nvPicPr>
          <p:cNvPr id="31" name="Picture 30">
            <a:extLst>
              <a:ext uri="{FF2B5EF4-FFF2-40B4-BE49-F238E27FC236}">
                <a16:creationId xmlns:a16="http://schemas.microsoft.com/office/drawing/2014/main" id="{1559972A-AF18-10CD-109E-BEC59B1AC1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2" name="Slide Number Placeholder 5">
            <a:extLst>
              <a:ext uri="{FF2B5EF4-FFF2-40B4-BE49-F238E27FC236}">
                <a16:creationId xmlns:a16="http://schemas.microsoft.com/office/drawing/2014/main" id="{ED7E84DD-E4FF-32E9-8E4D-886D33B93D4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5596C19D-3FC5-21C0-2EFB-239B3FD870E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4" name="Picture 13">
            <a:hlinkClick r:id="rId7"/>
            <a:extLst>
              <a:ext uri="{FF2B5EF4-FFF2-40B4-BE49-F238E27FC236}">
                <a16:creationId xmlns:a16="http://schemas.microsoft.com/office/drawing/2014/main" id="{ED44EF99-2A48-529E-E67A-9EE4C088B35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949577" y="4367435"/>
            <a:ext cx="2203137" cy="1239265"/>
          </a:xfrm>
          <a:prstGeom prst="rect">
            <a:avLst/>
          </a:prstGeom>
          <a:ln>
            <a:solidFill>
              <a:srgbClr val="002060"/>
            </a:solidFill>
          </a:ln>
        </p:spPr>
      </p:pic>
      <p:sp>
        <p:nvSpPr>
          <p:cNvPr id="19" name="TextBox 18">
            <a:extLst>
              <a:ext uri="{FF2B5EF4-FFF2-40B4-BE49-F238E27FC236}">
                <a16:creationId xmlns:a16="http://schemas.microsoft.com/office/drawing/2014/main" id="{11939183-3441-3176-CAD9-7177E329254A}"/>
              </a:ext>
            </a:extLst>
          </p:cNvPr>
          <p:cNvSpPr txBox="1"/>
          <p:nvPr/>
        </p:nvSpPr>
        <p:spPr>
          <a:xfrm>
            <a:off x="4836273" y="5637028"/>
            <a:ext cx="24297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Technology</a:t>
            </a:r>
          </a:p>
        </p:txBody>
      </p:sp>
      <p:pic>
        <p:nvPicPr>
          <p:cNvPr id="21" name="Picture 20">
            <a:hlinkClick r:id="rId9"/>
            <a:extLst>
              <a:ext uri="{FF2B5EF4-FFF2-40B4-BE49-F238E27FC236}">
                <a16:creationId xmlns:a16="http://schemas.microsoft.com/office/drawing/2014/main" id="{08D44043-15B7-2EAD-A3F6-15BEDB2D592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83354" y="4367435"/>
            <a:ext cx="2191178" cy="1232538"/>
          </a:xfrm>
          <a:prstGeom prst="rect">
            <a:avLst/>
          </a:prstGeom>
          <a:ln>
            <a:solidFill>
              <a:srgbClr val="002060"/>
            </a:solidFill>
          </a:ln>
        </p:spPr>
      </p:pic>
      <p:sp>
        <p:nvSpPr>
          <p:cNvPr id="22" name="TextBox 21">
            <a:extLst>
              <a:ext uri="{FF2B5EF4-FFF2-40B4-BE49-F238E27FC236}">
                <a16:creationId xmlns:a16="http://schemas.microsoft.com/office/drawing/2014/main" id="{332446F8-B77B-ADAE-D5E1-648F2D0F3FFA}"/>
              </a:ext>
            </a:extLst>
          </p:cNvPr>
          <p:cNvSpPr txBox="1"/>
          <p:nvPr/>
        </p:nvSpPr>
        <p:spPr>
          <a:xfrm>
            <a:off x="2079114" y="5637028"/>
            <a:ext cx="21996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Retail</a:t>
            </a:r>
          </a:p>
        </p:txBody>
      </p:sp>
      <p:pic>
        <p:nvPicPr>
          <p:cNvPr id="23" name="Picture 22">
            <a:hlinkClick r:id="rId11"/>
            <a:extLst>
              <a:ext uri="{FF2B5EF4-FFF2-40B4-BE49-F238E27FC236}">
                <a16:creationId xmlns:a16="http://schemas.microsoft.com/office/drawing/2014/main" id="{4FEBDA72-3B2B-17BD-F221-782492D297E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68995" y="2724437"/>
            <a:ext cx="2203139" cy="1239266"/>
          </a:xfrm>
          <a:prstGeom prst="rect">
            <a:avLst/>
          </a:prstGeom>
          <a:ln>
            <a:solidFill>
              <a:srgbClr val="002060"/>
            </a:solidFill>
          </a:ln>
        </p:spPr>
      </p:pic>
      <p:sp>
        <p:nvSpPr>
          <p:cNvPr id="24" name="TextBox 23">
            <a:extLst>
              <a:ext uri="{FF2B5EF4-FFF2-40B4-BE49-F238E27FC236}">
                <a16:creationId xmlns:a16="http://schemas.microsoft.com/office/drawing/2014/main" id="{1AC36A7D-9AA9-DC42-226F-EA402FE7E7CE}"/>
              </a:ext>
            </a:extLst>
          </p:cNvPr>
          <p:cNvSpPr txBox="1"/>
          <p:nvPr/>
        </p:nvSpPr>
        <p:spPr>
          <a:xfrm>
            <a:off x="9281280" y="3994030"/>
            <a:ext cx="217856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Restaurants</a:t>
            </a:r>
          </a:p>
        </p:txBody>
      </p:sp>
      <p:pic>
        <p:nvPicPr>
          <p:cNvPr id="27" name="Picture 26">
            <a:hlinkClick r:id="rId13"/>
            <a:extLst>
              <a:ext uri="{FF2B5EF4-FFF2-40B4-BE49-F238E27FC236}">
                <a16:creationId xmlns:a16="http://schemas.microsoft.com/office/drawing/2014/main" id="{52F80CCB-6170-A2EB-A5C4-19C8D9C1C36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367023" y="2719670"/>
            <a:ext cx="2167937" cy="1219464"/>
          </a:xfrm>
          <a:prstGeom prst="rect">
            <a:avLst/>
          </a:prstGeom>
          <a:ln>
            <a:solidFill>
              <a:srgbClr val="002060"/>
            </a:solidFill>
          </a:ln>
        </p:spPr>
      </p:pic>
      <p:sp>
        <p:nvSpPr>
          <p:cNvPr id="28" name="TextBox 27">
            <a:extLst>
              <a:ext uri="{FF2B5EF4-FFF2-40B4-BE49-F238E27FC236}">
                <a16:creationId xmlns:a16="http://schemas.microsoft.com/office/drawing/2014/main" id="{7A4B9B72-F95B-4D0E-81CC-9B1EC178F339}"/>
              </a:ext>
            </a:extLst>
          </p:cNvPr>
          <p:cNvSpPr txBox="1"/>
          <p:nvPr/>
        </p:nvSpPr>
        <p:spPr>
          <a:xfrm>
            <a:off x="6236118" y="3968471"/>
            <a:ext cx="24297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Home</a:t>
            </a:r>
          </a:p>
        </p:txBody>
      </p:sp>
      <p:pic>
        <p:nvPicPr>
          <p:cNvPr id="34" name="Picture 33">
            <a:hlinkClick r:id="rId15"/>
            <a:extLst>
              <a:ext uri="{FF2B5EF4-FFF2-40B4-BE49-F238E27FC236}">
                <a16:creationId xmlns:a16="http://schemas.microsoft.com/office/drawing/2014/main" id="{B991C50D-6C0B-25A6-DAB7-D04E9E9B38B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74960" y="2719670"/>
            <a:ext cx="2207659" cy="1237700"/>
          </a:xfrm>
          <a:prstGeom prst="rect">
            <a:avLst/>
          </a:prstGeom>
          <a:ln>
            <a:solidFill>
              <a:srgbClr val="002060"/>
            </a:solidFill>
          </a:ln>
        </p:spPr>
      </p:pic>
      <p:sp>
        <p:nvSpPr>
          <p:cNvPr id="35" name="TextBox 34">
            <a:extLst>
              <a:ext uri="{FF2B5EF4-FFF2-40B4-BE49-F238E27FC236}">
                <a16:creationId xmlns:a16="http://schemas.microsoft.com/office/drawing/2014/main" id="{76F2586A-6779-2E8F-9D5D-345ADD7DB1A9}"/>
              </a:ext>
            </a:extLst>
          </p:cNvPr>
          <p:cNvSpPr txBox="1"/>
          <p:nvPr/>
        </p:nvSpPr>
        <p:spPr>
          <a:xfrm>
            <a:off x="3478961" y="3968471"/>
            <a:ext cx="219965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Health, Wellness &amp; Beauty</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36" name="Picture 35">
            <a:hlinkClick r:id="rId17"/>
            <a:extLst>
              <a:ext uri="{FF2B5EF4-FFF2-40B4-BE49-F238E27FC236}">
                <a16:creationId xmlns:a16="http://schemas.microsoft.com/office/drawing/2014/main" id="{EBF3063A-6D26-0CAF-C51B-27597086439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19866" y="2719670"/>
            <a:ext cx="2169855" cy="1237700"/>
          </a:xfrm>
          <a:prstGeom prst="rect">
            <a:avLst/>
          </a:prstGeom>
          <a:ln>
            <a:solidFill>
              <a:srgbClr val="002060"/>
            </a:solidFill>
          </a:ln>
        </p:spPr>
      </p:pic>
      <p:sp>
        <p:nvSpPr>
          <p:cNvPr id="37" name="TextBox 36">
            <a:extLst>
              <a:ext uri="{FF2B5EF4-FFF2-40B4-BE49-F238E27FC236}">
                <a16:creationId xmlns:a16="http://schemas.microsoft.com/office/drawing/2014/main" id="{AB31AE06-31E5-DA34-3F2E-391F8BC0AE0E}"/>
              </a:ext>
            </a:extLst>
          </p:cNvPr>
          <p:cNvSpPr txBox="1"/>
          <p:nvPr/>
        </p:nvSpPr>
        <p:spPr>
          <a:xfrm>
            <a:off x="527284" y="3968471"/>
            <a:ext cx="25550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Financial Services &amp; Insurance</a:t>
            </a:r>
          </a:p>
        </p:txBody>
      </p:sp>
      <p:pic>
        <p:nvPicPr>
          <p:cNvPr id="38" name="Picture 37">
            <a:hlinkClick r:id="rId19"/>
            <a:extLst>
              <a:ext uri="{FF2B5EF4-FFF2-40B4-BE49-F238E27FC236}">
                <a16:creationId xmlns:a16="http://schemas.microsoft.com/office/drawing/2014/main" id="{6B51961D-B947-2D5B-C01F-C597E8B0D4E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350813" y="1071904"/>
            <a:ext cx="2200357" cy="1237701"/>
          </a:xfrm>
          <a:prstGeom prst="rect">
            <a:avLst/>
          </a:prstGeom>
          <a:ln>
            <a:solidFill>
              <a:srgbClr val="002060"/>
            </a:solidFill>
          </a:ln>
        </p:spPr>
      </p:pic>
      <p:sp>
        <p:nvSpPr>
          <p:cNvPr id="39" name="TextBox 38">
            <a:extLst>
              <a:ext uri="{FF2B5EF4-FFF2-40B4-BE49-F238E27FC236}">
                <a16:creationId xmlns:a16="http://schemas.microsoft.com/office/drawing/2014/main" id="{D26EAF6C-F715-58F9-D37B-8FF2E212872A}"/>
              </a:ext>
            </a:extLst>
          </p:cNvPr>
          <p:cNvSpPr txBox="1"/>
          <p:nvPr/>
        </p:nvSpPr>
        <p:spPr>
          <a:xfrm>
            <a:off x="6075276" y="2320705"/>
            <a:ext cx="2751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Consumer Packaged Goods (CPG)</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0" name="Picture 39">
            <a:hlinkClick r:id="rId21"/>
            <a:extLst>
              <a:ext uri="{FF2B5EF4-FFF2-40B4-BE49-F238E27FC236}">
                <a16:creationId xmlns:a16="http://schemas.microsoft.com/office/drawing/2014/main" id="{AB981BB2-56D5-2167-98F2-6028ADB97F7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289811" y="1071904"/>
            <a:ext cx="2200357" cy="1225445"/>
          </a:xfrm>
          <a:prstGeom prst="rect">
            <a:avLst/>
          </a:prstGeom>
          <a:ln>
            <a:solidFill>
              <a:srgbClr val="002060"/>
            </a:solidFill>
          </a:ln>
        </p:spPr>
      </p:pic>
      <p:sp>
        <p:nvSpPr>
          <p:cNvPr id="41" name="TextBox 40">
            <a:extLst>
              <a:ext uri="{FF2B5EF4-FFF2-40B4-BE49-F238E27FC236}">
                <a16:creationId xmlns:a16="http://schemas.microsoft.com/office/drawing/2014/main" id="{CD8D60BB-42DD-3D94-61C3-139E6ED6ED07}"/>
              </a:ext>
            </a:extLst>
          </p:cNvPr>
          <p:cNvSpPr txBox="1"/>
          <p:nvPr/>
        </p:nvSpPr>
        <p:spPr>
          <a:xfrm>
            <a:off x="9299084" y="2320705"/>
            <a:ext cx="21818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Entertainment &amp; Tune-In</a:t>
            </a:r>
          </a:p>
        </p:txBody>
      </p:sp>
      <p:pic>
        <p:nvPicPr>
          <p:cNvPr id="42" name="Picture 41">
            <a:hlinkClick r:id="rId23"/>
            <a:extLst>
              <a:ext uri="{FF2B5EF4-FFF2-40B4-BE49-F238E27FC236}">
                <a16:creationId xmlns:a16="http://schemas.microsoft.com/office/drawing/2014/main" id="{866C2620-55F3-3FCF-6648-ACFB417494BC}"/>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3478612" y="1071904"/>
            <a:ext cx="2200355" cy="1237700"/>
          </a:xfrm>
          <a:prstGeom prst="rect">
            <a:avLst/>
          </a:prstGeom>
          <a:ln>
            <a:solidFill>
              <a:srgbClr val="002060"/>
            </a:solidFill>
          </a:ln>
        </p:spPr>
      </p:pic>
      <p:sp>
        <p:nvSpPr>
          <p:cNvPr id="43" name="TextBox 42">
            <a:extLst>
              <a:ext uri="{FF2B5EF4-FFF2-40B4-BE49-F238E27FC236}">
                <a16:creationId xmlns:a16="http://schemas.microsoft.com/office/drawing/2014/main" id="{320DD10A-9852-9B88-87B0-ED23D4946CFF}"/>
              </a:ext>
            </a:extLst>
          </p:cNvPr>
          <p:cNvSpPr txBox="1"/>
          <p:nvPr/>
        </p:nvSpPr>
        <p:spPr>
          <a:xfrm>
            <a:off x="3418953" y="2320705"/>
            <a:ext cx="23196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Business-to-Business (B2B)</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44" name="Picture 43">
            <a:hlinkClick r:id="rId25"/>
            <a:extLst>
              <a:ext uri="{FF2B5EF4-FFF2-40B4-BE49-F238E27FC236}">
                <a16:creationId xmlns:a16="http://schemas.microsoft.com/office/drawing/2014/main" id="{61895675-B3EB-AAB4-2F9E-F652B130E217}"/>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694757" y="1071904"/>
            <a:ext cx="2220072" cy="1248802"/>
          </a:xfrm>
          <a:prstGeom prst="rect">
            <a:avLst/>
          </a:prstGeom>
          <a:ln>
            <a:solidFill>
              <a:srgbClr val="002060"/>
            </a:solidFill>
          </a:ln>
        </p:spPr>
      </p:pic>
      <p:sp>
        <p:nvSpPr>
          <p:cNvPr id="45" name="TextBox 44">
            <a:extLst>
              <a:ext uri="{FF2B5EF4-FFF2-40B4-BE49-F238E27FC236}">
                <a16:creationId xmlns:a16="http://schemas.microsoft.com/office/drawing/2014/main" id="{DE84014D-FAA7-EF4A-B163-DA3DE818941B}"/>
              </a:ext>
            </a:extLst>
          </p:cNvPr>
          <p:cNvSpPr txBox="1"/>
          <p:nvPr/>
        </p:nvSpPr>
        <p:spPr>
          <a:xfrm>
            <a:off x="575378" y="2320705"/>
            <a:ext cx="24588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Automotive</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7" name="Picture 46">
            <a:hlinkClick r:id="rId27"/>
            <a:extLst>
              <a:ext uri="{FF2B5EF4-FFF2-40B4-BE49-F238E27FC236}">
                <a16:creationId xmlns:a16="http://schemas.microsoft.com/office/drawing/2014/main" id="{47FA6BD2-91A6-A4C2-4414-6D9AF4A317FC}"/>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827759" y="4364281"/>
            <a:ext cx="2203137" cy="1217513"/>
          </a:xfrm>
          <a:prstGeom prst="rect">
            <a:avLst/>
          </a:prstGeom>
          <a:ln>
            <a:solidFill>
              <a:srgbClr val="002060"/>
            </a:solidFill>
          </a:ln>
        </p:spPr>
      </p:pic>
      <p:sp>
        <p:nvSpPr>
          <p:cNvPr id="48" name="TextBox 47">
            <a:extLst>
              <a:ext uri="{FF2B5EF4-FFF2-40B4-BE49-F238E27FC236}">
                <a16:creationId xmlns:a16="http://schemas.microsoft.com/office/drawing/2014/main" id="{142761C7-EF40-2B33-20D0-4E848E0FA7D2}"/>
              </a:ext>
            </a:extLst>
          </p:cNvPr>
          <p:cNvSpPr txBox="1"/>
          <p:nvPr/>
        </p:nvSpPr>
        <p:spPr>
          <a:xfrm>
            <a:off x="7697058" y="5599973"/>
            <a:ext cx="24297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Travel</a:t>
            </a:r>
          </a:p>
        </p:txBody>
      </p:sp>
    </p:spTree>
    <p:extLst>
      <p:ext uri="{BB962C8B-B14F-4D97-AF65-F5344CB8AC3E}">
        <p14:creationId xmlns:p14="http://schemas.microsoft.com/office/powerpoint/2010/main" val="141526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0949374-B070-FCE6-95AA-0BD1EAEB320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7450" y="1789839"/>
            <a:ext cx="2443455" cy="1371600"/>
          </a:xfrm>
          <a:prstGeom prst="rect">
            <a:avLst/>
          </a:prstGeom>
          <a:ln>
            <a:solidFill>
              <a:srgbClr val="002060"/>
            </a:solidFill>
          </a:ln>
        </p:spPr>
      </p:pic>
      <p:pic>
        <p:nvPicPr>
          <p:cNvPr id="9" name="Picture 8">
            <a:extLst>
              <a:ext uri="{FF2B5EF4-FFF2-40B4-BE49-F238E27FC236}">
                <a16:creationId xmlns:a16="http://schemas.microsoft.com/office/drawing/2014/main" id="{D52A6EE9-0FDB-C5C3-73B3-B2C89C44D4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16" name="TextBox 15">
            <a:extLst>
              <a:ext uri="{FF2B5EF4-FFF2-40B4-BE49-F238E27FC236}">
                <a16:creationId xmlns:a16="http://schemas.microsoft.com/office/drawing/2014/main" id="{16435546-8AF2-9206-C231-5F1BCD69D454}"/>
              </a:ext>
            </a:extLst>
          </p:cNvPr>
          <p:cNvSpPr txBox="1"/>
          <p:nvPr/>
        </p:nvSpPr>
        <p:spPr>
          <a:xfrm>
            <a:off x="9096795" y="5332726"/>
            <a:ext cx="24532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Q4 ‘22 Today’s Innovations in Measurement</a:t>
            </a:r>
          </a:p>
        </p:txBody>
      </p:sp>
      <p:sp>
        <p:nvSpPr>
          <p:cNvPr id="20" name="TextBox 19">
            <a:extLst>
              <a:ext uri="{FF2B5EF4-FFF2-40B4-BE49-F238E27FC236}">
                <a16:creationId xmlns:a16="http://schemas.microsoft.com/office/drawing/2014/main" id="{A152AA3F-8ECE-9450-7E26-2E42209D0B32}"/>
              </a:ext>
            </a:extLst>
          </p:cNvPr>
          <p:cNvSpPr txBox="1"/>
          <p:nvPr/>
        </p:nvSpPr>
        <p:spPr>
          <a:xfrm>
            <a:off x="641159" y="5332726"/>
            <a:ext cx="24297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Q1 ‘22 Today’s Innovations in Measurement</a:t>
            </a:r>
          </a:p>
        </p:txBody>
      </p:sp>
      <p:sp>
        <p:nvSpPr>
          <p:cNvPr id="22" name="TextBox 21">
            <a:extLst>
              <a:ext uri="{FF2B5EF4-FFF2-40B4-BE49-F238E27FC236}">
                <a16:creationId xmlns:a16="http://schemas.microsoft.com/office/drawing/2014/main" id="{6FF00DFA-B994-74FC-A6F2-714FBA7366F1}"/>
              </a:ext>
            </a:extLst>
          </p:cNvPr>
          <p:cNvSpPr txBox="1"/>
          <p:nvPr/>
        </p:nvSpPr>
        <p:spPr>
          <a:xfrm>
            <a:off x="3461344" y="5332726"/>
            <a:ext cx="24297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Q2 ‘22 Today’s Innovations in Measurement</a:t>
            </a:r>
          </a:p>
        </p:txBody>
      </p:sp>
      <p:sp>
        <p:nvSpPr>
          <p:cNvPr id="23" name="TextBox 22">
            <a:extLst>
              <a:ext uri="{FF2B5EF4-FFF2-40B4-BE49-F238E27FC236}">
                <a16:creationId xmlns:a16="http://schemas.microsoft.com/office/drawing/2014/main" id="{93175EA8-E030-F88E-C58C-AE023B27A4A0}"/>
              </a:ext>
            </a:extLst>
          </p:cNvPr>
          <p:cNvSpPr txBox="1"/>
          <p:nvPr/>
        </p:nvSpPr>
        <p:spPr>
          <a:xfrm>
            <a:off x="6259692" y="5332726"/>
            <a:ext cx="24532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Q3 ‘22 Today’s Innovations in Measurement</a:t>
            </a:r>
          </a:p>
        </p:txBody>
      </p:sp>
      <p:pic>
        <p:nvPicPr>
          <p:cNvPr id="24" name="Picture 23">
            <a:hlinkClick r:id="rId6"/>
            <a:extLst>
              <a:ext uri="{FF2B5EF4-FFF2-40B4-BE49-F238E27FC236}">
                <a16:creationId xmlns:a16="http://schemas.microsoft.com/office/drawing/2014/main" id="{B2CE9B4A-F3A4-4BC5-B16D-FB7D14F9A37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37544" y="3908521"/>
            <a:ext cx="2433361" cy="1371600"/>
          </a:xfrm>
          <a:prstGeom prst="rect">
            <a:avLst/>
          </a:prstGeom>
          <a:ln>
            <a:solidFill>
              <a:srgbClr val="002060"/>
            </a:solidFill>
          </a:ln>
        </p:spPr>
      </p:pic>
      <p:pic>
        <p:nvPicPr>
          <p:cNvPr id="25" name="Picture 24">
            <a:hlinkClick r:id="rId8"/>
            <a:extLst>
              <a:ext uri="{FF2B5EF4-FFF2-40B4-BE49-F238E27FC236}">
                <a16:creationId xmlns:a16="http://schemas.microsoft.com/office/drawing/2014/main" id="{11E4C506-8C68-09AA-BE31-166EBA853EE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465241" y="3908521"/>
            <a:ext cx="2439664" cy="1371600"/>
          </a:xfrm>
          <a:prstGeom prst="rect">
            <a:avLst/>
          </a:prstGeom>
          <a:ln>
            <a:solidFill>
              <a:srgbClr val="002060"/>
            </a:solidFill>
          </a:ln>
        </p:spPr>
      </p:pic>
      <p:pic>
        <p:nvPicPr>
          <p:cNvPr id="26" name="Picture 25">
            <a:hlinkClick r:id="rId10"/>
            <a:extLst>
              <a:ext uri="{FF2B5EF4-FFF2-40B4-BE49-F238E27FC236}">
                <a16:creationId xmlns:a16="http://schemas.microsoft.com/office/drawing/2014/main" id="{58FDC6AE-6B9E-A059-2301-95F1E8A78C6D}"/>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6273508" y="3908521"/>
            <a:ext cx="2443808" cy="1371600"/>
          </a:xfrm>
          <a:prstGeom prst="rect">
            <a:avLst/>
          </a:prstGeom>
          <a:ln>
            <a:solidFill>
              <a:srgbClr val="002060"/>
            </a:solidFill>
          </a:ln>
        </p:spPr>
      </p:pic>
      <p:pic>
        <p:nvPicPr>
          <p:cNvPr id="27" name="Picture 26">
            <a:hlinkClick r:id="rId12"/>
            <a:extLst>
              <a:ext uri="{FF2B5EF4-FFF2-40B4-BE49-F238E27FC236}">
                <a16:creationId xmlns:a16="http://schemas.microsoft.com/office/drawing/2014/main" id="{C4B12E30-9D20-39CF-98C3-E1542FA2A53E}"/>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9107873" y="3908521"/>
            <a:ext cx="2431110" cy="1371600"/>
          </a:xfrm>
          <a:prstGeom prst="rect">
            <a:avLst/>
          </a:prstGeom>
          <a:ln>
            <a:solidFill>
              <a:srgbClr val="002060"/>
            </a:solidFill>
          </a:ln>
        </p:spPr>
      </p:pic>
      <p:sp>
        <p:nvSpPr>
          <p:cNvPr id="28" name="TextBox 27">
            <a:extLst>
              <a:ext uri="{FF2B5EF4-FFF2-40B4-BE49-F238E27FC236}">
                <a16:creationId xmlns:a16="http://schemas.microsoft.com/office/drawing/2014/main" id="{793D1C44-7120-8C8D-4F10-5C329DA2FFFC}"/>
              </a:ext>
            </a:extLst>
          </p:cNvPr>
          <p:cNvSpPr txBox="1"/>
          <p:nvPr/>
        </p:nvSpPr>
        <p:spPr>
          <a:xfrm>
            <a:off x="3462515" y="3223441"/>
            <a:ext cx="24333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How can a convergent TV strategy drive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results for my brand?</a:t>
            </a:r>
          </a:p>
        </p:txBody>
      </p:sp>
      <p:sp>
        <p:nvSpPr>
          <p:cNvPr id="29" name="TextBox 28">
            <a:extLst>
              <a:ext uri="{FF2B5EF4-FFF2-40B4-BE49-F238E27FC236}">
                <a16:creationId xmlns:a16="http://schemas.microsoft.com/office/drawing/2014/main" id="{94E0247E-FEDF-0AB0-4BCD-2218476B31AE}"/>
              </a:ext>
            </a:extLst>
          </p:cNvPr>
          <p:cNvSpPr txBox="1"/>
          <p:nvPr/>
        </p:nvSpPr>
        <p:spPr>
          <a:xfrm>
            <a:off x="6277391" y="3223441"/>
            <a:ext cx="24532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p>
        </p:txBody>
      </p:sp>
      <p:sp>
        <p:nvSpPr>
          <p:cNvPr id="30" name="TextBox 29">
            <a:extLst>
              <a:ext uri="{FF2B5EF4-FFF2-40B4-BE49-F238E27FC236}">
                <a16:creationId xmlns:a16="http://schemas.microsoft.com/office/drawing/2014/main" id="{E9FFACA1-4346-7211-598D-D3BD0CA261FC}"/>
              </a:ext>
            </a:extLst>
          </p:cNvPr>
          <p:cNvSpPr txBox="1"/>
          <p:nvPr/>
        </p:nvSpPr>
        <p:spPr>
          <a:xfrm>
            <a:off x="637544" y="3223441"/>
            <a:ext cx="24434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Stream On</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1" name="Picture 30">
            <a:hlinkClick r:id="rId14"/>
            <a:extLst>
              <a:ext uri="{FF2B5EF4-FFF2-40B4-BE49-F238E27FC236}">
                <a16:creationId xmlns:a16="http://schemas.microsoft.com/office/drawing/2014/main" id="{1503EDA1-007B-AB34-B6B3-0374773483A8}"/>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3462515" y="1791265"/>
            <a:ext cx="2442390" cy="1371600"/>
          </a:xfrm>
          <a:prstGeom prst="rect">
            <a:avLst/>
          </a:prstGeom>
          <a:ln>
            <a:solidFill>
              <a:srgbClr val="002060"/>
            </a:solidFill>
          </a:ln>
        </p:spPr>
      </p:pic>
      <p:pic>
        <p:nvPicPr>
          <p:cNvPr id="32" name="Picture 31">
            <a:hlinkClick r:id="rId16"/>
            <a:extLst>
              <a:ext uri="{FF2B5EF4-FFF2-40B4-BE49-F238E27FC236}">
                <a16:creationId xmlns:a16="http://schemas.microsoft.com/office/drawing/2014/main" id="{5B40F352-ED9B-3BE2-7A67-FDF6ABFE6A77}"/>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6282806" y="1791265"/>
            <a:ext cx="2436090" cy="1371600"/>
          </a:xfrm>
          <a:prstGeom prst="rect">
            <a:avLst/>
          </a:prstGeom>
          <a:ln>
            <a:solidFill>
              <a:srgbClr val="002060"/>
            </a:solidFill>
          </a:ln>
        </p:spPr>
      </p:pic>
      <p:pic>
        <p:nvPicPr>
          <p:cNvPr id="33" name="Picture 32">
            <a:hlinkClick r:id="rId18"/>
            <a:extLst>
              <a:ext uri="{FF2B5EF4-FFF2-40B4-BE49-F238E27FC236}">
                <a16:creationId xmlns:a16="http://schemas.microsoft.com/office/drawing/2014/main" id="{9A4563A6-5158-C2E4-3A67-27DE25AB172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41159" y="1791265"/>
            <a:ext cx="2443455" cy="1371600"/>
          </a:xfrm>
          <a:prstGeom prst="rect">
            <a:avLst/>
          </a:prstGeom>
          <a:ln>
            <a:solidFill>
              <a:srgbClr val="002060"/>
            </a:solidFill>
          </a:ln>
        </p:spPr>
      </p:pic>
      <p:pic>
        <p:nvPicPr>
          <p:cNvPr id="34" name="Picture 33">
            <a:hlinkClick r:id="rId19"/>
            <a:extLst>
              <a:ext uri="{FF2B5EF4-FFF2-40B4-BE49-F238E27FC236}">
                <a16:creationId xmlns:a16="http://schemas.microsoft.com/office/drawing/2014/main" id="{49E0BD65-4524-6185-42FA-42F624695B00}"/>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9096797" y="1791265"/>
            <a:ext cx="2454045" cy="1371600"/>
          </a:xfrm>
          <a:prstGeom prst="rect">
            <a:avLst/>
          </a:prstGeom>
          <a:ln>
            <a:solidFill>
              <a:srgbClr val="002060"/>
            </a:solidFill>
          </a:ln>
        </p:spPr>
      </p:pic>
      <p:sp>
        <p:nvSpPr>
          <p:cNvPr id="35" name="TextBox 34">
            <a:extLst>
              <a:ext uri="{FF2B5EF4-FFF2-40B4-BE49-F238E27FC236}">
                <a16:creationId xmlns:a16="http://schemas.microsoft.com/office/drawing/2014/main" id="{E9C41675-BE7C-B74D-3B9E-BCAA84DF3F2E}"/>
              </a:ext>
            </a:extLst>
          </p:cNvPr>
          <p:cNvSpPr txBox="1"/>
          <p:nvPr/>
        </p:nvSpPr>
        <p:spPr>
          <a:xfrm>
            <a:off x="9096796" y="3223441"/>
            <a:ext cx="24532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Opportunities in VOD Addressable</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6" name="Rectangle 35">
            <a:extLst>
              <a:ext uri="{FF2B5EF4-FFF2-40B4-BE49-F238E27FC236}">
                <a16:creationId xmlns:a16="http://schemas.microsoft.com/office/drawing/2014/main" id="{A5695016-680B-EF56-15F2-A1A3071E83FF}"/>
              </a:ext>
            </a:extLst>
          </p:cNvPr>
          <p:cNvSpPr/>
          <p:nvPr/>
        </p:nvSpPr>
        <p:spPr>
          <a:xfrm>
            <a:off x="160226" y="427651"/>
            <a:ext cx="11389834" cy="954107"/>
          </a:xfrm>
          <a:prstGeom prst="rect">
            <a:avLst/>
          </a:prstGeom>
        </p:spPr>
        <p:txBody>
          <a:bodyPr wrap="square">
            <a:spAutoFit/>
          </a:bodyPr>
          <a:lstStyle/>
          <a:p>
            <a:pPr defTabSz="912205">
              <a:defRPr/>
            </a:pPr>
            <a:r>
              <a:rPr lang="en-US" sz="2800" b="1">
                <a:solidFill>
                  <a:srgbClr val="ED3C8D"/>
                </a:solidFill>
                <a:latin typeface="Helvetica" pitchFamily="2" charset="0"/>
              </a:rPr>
              <a:t>Want more? </a:t>
            </a:r>
            <a:r>
              <a:rPr lang="en-US" sz="2800" b="1">
                <a:solidFill>
                  <a:srgbClr val="1B1464"/>
                </a:solidFill>
                <a:latin typeface="Helvetica" pitchFamily="2" charset="0"/>
              </a:rPr>
              <a:t>VAB also has </a:t>
            </a:r>
            <a:r>
              <a:rPr lang="en-US" sz="2800" b="1">
                <a:solidFill>
                  <a:srgbClr val="00BFF2"/>
                </a:solidFill>
                <a:latin typeface="Helvetica" pitchFamily="2" charset="0"/>
                <a:hlinkClick r:id="rId21">
                  <a:extLst>
                    <a:ext uri="{A12FA001-AC4F-418D-AE19-62706E023703}">
                      <ahyp:hlinkClr xmlns:ahyp="http://schemas.microsoft.com/office/drawing/2018/hyperlinkcolor" val="tx"/>
                    </a:ext>
                  </a:extLst>
                </a:hlinkClick>
              </a:rPr>
              <a:t>case studies</a:t>
            </a:r>
            <a:r>
              <a:rPr lang="en-US" sz="2800" b="1">
                <a:solidFill>
                  <a:srgbClr val="00BFF2"/>
                </a:solidFill>
                <a:latin typeface="Helvetica" pitchFamily="2" charset="0"/>
              </a:rPr>
              <a:t> </a:t>
            </a:r>
            <a:r>
              <a:rPr lang="en-US" sz="2800" b="1">
                <a:solidFill>
                  <a:srgbClr val="1F1A62"/>
                </a:solidFill>
                <a:latin typeface="Helvetica" pitchFamily="2" charset="0"/>
              </a:rPr>
              <a:t>organized across multiscreen TV platforms including linear TV and streaming / CTV</a:t>
            </a:r>
          </a:p>
        </p:txBody>
      </p:sp>
      <p:sp>
        <p:nvSpPr>
          <p:cNvPr id="37" name="Rectangle 36">
            <a:extLst>
              <a:ext uri="{FF2B5EF4-FFF2-40B4-BE49-F238E27FC236}">
                <a16:creationId xmlns:a16="http://schemas.microsoft.com/office/drawing/2014/main" id="{D5EF4FD6-D9C4-4FAB-5651-CDF02C56B871}"/>
              </a:ext>
            </a:extLst>
          </p:cNvPr>
          <p:cNvSpPr/>
          <p:nvPr/>
        </p:nvSpPr>
        <p:spPr>
          <a:xfrm>
            <a:off x="1605273" y="5956018"/>
            <a:ext cx="8981457" cy="369332"/>
          </a:xfrm>
          <a:prstGeom prst="rect">
            <a:avLst/>
          </a:prstGeom>
          <a:solidFill>
            <a:srgbClr val="E2E8F0"/>
          </a:solidFill>
          <a:ln>
            <a:solidFill>
              <a:srgbClr val="002060"/>
            </a:solidFill>
          </a:ln>
        </p:spPr>
        <p:txBody>
          <a:bodyPr wrap="square" anchor="ctr">
            <a:spAutoFit/>
          </a:bodyPr>
          <a:lstStyle/>
          <a:p>
            <a:pPr algn="ctr" defTabSz="912205"/>
            <a:r>
              <a:rPr lang="en-US" b="1">
                <a:solidFill>
                  <a:srgbClr val="1F1A62"/>
                </a:solidFill>
                <a:latin typeface="Helvetica" pitchFamily="2" charset="0"/>
              </a:rPr>
              <a:t>Access more case studies at </a:t>
            </a:r>
            <a:r>
              <a:rPr lang="en-US" b="1">
                <a:solidFill>
                  <a:srgbClr val="00BFF2"/>
                </a:solidFill>
                <a:latin typeface="Helvetica" pitchFamily="2" charset="0"/>
                <a:hlinkClick r:id="rId22">
                  <a:extLst>
                    <a:ext uri="{A12FA001-AC4F-418D-AE19-62706E023703}">
                      <ahyp:hlinkClr xmlns:ahyp="http://schemas.microsoft.com/office/drawing/2018/hyperlinkcolor" val="tx"/>
                    </a:ext>
                  </a:extLst>
                </a:hlinkClick>
              </a:rPr>
              <a:t>www.thevab.com</a:t>
            </a:r>
            <a:endParaRPr lang="en-US" b="1">
              <a:solidFill>
                <a:srgbClr val="00BFF2"/>
              </a:solidFill>
              <a:latin typeface="Helvetica" pitchFamily="2" charset="0"/>
            </a:endParaRPr>
          </a:p>
        </p:txBody>
      </p:sp>
      <p:pic>
        <p:nvPicPr>
          <p:cNvPr id="42" name="Picture 41">
            <a:extLst>
              <a:ext uri="{FF2B5EF4-FFF2-40B4-BE49-F238E27FC236}">
                <a16:creationId xmlns:a16="http://schemas.microsoft.com/office/drawing/2014/main" id="{4FB11C41-213F-A4CB-BD10-BB595E6AA35A}"/>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3" name="Slide Number Placeholder 5">
            <a:extLst>
              <a:ext uri="{FF2B5EF4-FFF2-40B4-BE49-F238E27FC236}">
                <a16:creationId xmlns:a16="http://schemas.microsoft.com/office/drawing/2014/main" id="{9903F7F5-31F2-72FA-9DAB-3ECFDE3DE77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 name="Rectangle 43">
            <a:extLst>
              <a:ext uri="{FF2B5EF4-FFF2-40B4-BE49-F238E27FC236}">
                <a16:creationId xmlns:a16="http://schemas.microsoft.com/office/drawing/2014/main" id="{A1B487EC-BC4C-9F3C-C4D1-06E439E0C20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22831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0900758C-CE27-468E-9A1A-10D23AA6EF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1CF20C73-E01C-3B38-8962-28A71C9D80B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5211604-1684-B1E2-92DA-FD90285DEE56}"/>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65505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82BE6F-91C3-40FE-817C-58ECD6AD8755}"/>
              </a:ext>
            </a:extLst>
          </p:cNvPr>
          <p:cNvSpPr/>
          <p:nvPr/>
        </p:nvSpPr>
        <p:spPr>
          <a:xfrm>
            <a:off x="0" y="-1"/>
            <a:ext cx="4729162"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42A410E2-5657-4FD5-945F-A4A1A13B3937}"/>
              </a:ext>
            </a:extLst>
          </p:cNvPr>
          <p:cNvGrpSpPr/>
          <p:nvPr/>
        </p:nvGrpSpPr>
        <p:grpSpPr>
          <a:xfrm>
            <a:off x="1694473" y="2663426"/>
            <a:ext cx="1340216" cy="1162735"/>
            <a:chOff x="6096001" y="2282518"/>
            <a:chExt cx="2310121" cy="2134924"/>
          </a:xfrm>
        </p:grpSpPr>
        <p:pic>
          <p:nvPicPr>
            <p:cNvPr id="26" name="Picture 25" descr="Icon&#10;&#10;Description automatically generated">
              <a:extLst>
                <a:ext uri="{FF2B5EF4-FFF2-40B4-BE49-F238E27FC236}">
                  <a16:creationId xmlns:a16="http://schemas.microsoft.com/office/drawing/2014/main" id="{5D42DF2A-5CAE-4A3E-9B33-7F0B97DB3E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1" y="2293202"/>
              <a:ext cx="2124241" cy="2124240"/>
            </a:xfrm>
            <a:prstGeom prst="rect">
              <a:avLst/>
            </a:prstGeom>
          </p:spPr>
        </p:pic>
        <p:pic>
          <p:nvPicPr>
            <p:cNvPr id="27" name="Picture 26" descr="Logo&#10;&#10;Description automatically generated">
              <a:extLst>
                <a:ext uri="{FF2B5EF4-FFF2-40B4-BE49-F238E27FC236}">
                  <a16:creationId xmlns:a16="http://schemas.microsoft.com/office/drawing/2014/main" id="{BE3D3FEC-2CF1-4063-82BB-0FE9A636D7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1528" y="2282518"/>
              <a:ext cx="1324594" cy="1069947"/>
            </a:xfrm>
            <a:prstGeom prst="rect">
              <a:avLst/>
            </a:prstGeom>
          </p:spPr>
        </p:pic>
      </p:grpSp>
      <p:sp>
        <p:nvSpPr>
          <p:cNvPr id="28" name="Rectangle: Rounded Corners 27">
            <a:extLst>
              <a:ext uri="{FF2B5EF4-FFF2-40B4-BE49-F238E27FC236}">
                <a16:creationId xmlns:a16="http://schemas.microsoft.com/office/drawing/2014/main" id="{51525EF1-F80A-4833-9EAE-017E4D4D33BC}"/>
              </a:ext>
            </a:extLst>
          </p:cNvPr>
          <p:cNvSpPr/>
          <p:nvPr/>
        </p:nvSpPr>
        <p:spPr>
          <a:xfrm>
            <a:off x="5751843" y="1343573"/>
            <a:ext cx="5438994" cy="1506256"/>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4827D29-12BC-4F51-B992-D17E57EA4A90}"/>
              </a:ext>
            </a:extLst>
          </p:cNvPr>
          <p:cNvSpPr txBox="1"/>
          <p:nvPr/>
        </p:nvSpPr>
        <p:spPr>
          <a:xfrm>
            <a:off x="5751843" y="1372229"/>
            <a:ext cx="54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Awareness</a:t>
            </a:r>
          </a:p>
        </p:txBody>
      </p:sp>
      <p:sp>
        <p:nvSpPr>
          <p:cNvPr id="30" name="TextBox 29">
            <a:extLst>
              <a:ext uri="{FF2B5EF4-FFF2-40B4-BE49-F238E27FC236}">
                <a16:creationId xmlns:a16="http://schemas.microsoft.com/office/drawing/2014/main" id="{304D9B91-89C6-4263-A7A7-446C27C2EB14}"/>
              </a:ext>
            </a:extLst>
          </p:cNvPr>
          <p:cNvSpPr txBox="1"/>
          <p:nvPr/>
        </p:nvSpPr>
        <p:spPr>
          <a:xfrm>
            <a:off x="5843627" y="1810553"/>
            <a:ext cx="5255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campaigns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expand reach </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drive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recall</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against a brand’s </a:t>
            </a:r>
            <a:b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best customer prospects</a:t>
            </a:r>
          </a:p>
        </p:txBody>
      </p:sp>
      <p:sp>
        <p:nvSpPr>
          <p:cNvPr id="31" name="TextBox 30">
            <a:extLst>
              <a:ext uri="{FF2B5EF4-FFF2-40B4-BE49-F238E27FC236}">
                <a16:creationId xmlns:a16="http://schemas.microsoft.com/office/drawing/2014/main" id="{01236502-0085-488A-8A87-F5FD8373F3BB}"/>
              </a:ext>
            </a:extLst>
          </p:cNvPr>
          <p:cNvSpPr txBox="1"/>
          <p:nvPr/>
        </p:nvSpPr>
        <p:spPr>
          <a:xfrm>
            <a:off x="465425" y="986344"/>
            <a:ext cx="379831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Upper Funnel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Case Studies</a:t>
            </a:r>
          </a:p>
        </p:txBody>
      </p:sp>
      <p:sp>
        <p:nvSpPr>
          <p:cNvPr id="18" name="Rectangle 17">
            <a:extLst>
              <a:ext uri="{FF2B5EF4-FFF2-40B4-BE49-F238E27FC236}">
                <a16:creationId xmlns:a16="http://schemas.microsoft.com/office/drawing/2014/main" id="{688465DD-D1C4-42E9-9DB8-EC05EFB7775A}"/>
              </a:ext>
            </a:extLst>
          </p:cNvPr>
          <p:cNvSpPr/>
          <p:nvPr/>
        </p:nvSpPr>
        <p:spPr>
          <a:xfrm>
            <a:off x="5164853" y="3737851"/>
            <a:ext cx="6521379" cy="140038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1F1A62"/>
                </a:solidFill>
                <a:effectLst/>
                <a:uLnTx/>
                <a:uFillTx/>
                <a:latin typeface="Helvetica"/>
                <a:ea typeface="+mn-ea"/>
                <a:cs typeface="Helvetica"/>
              </a:rPr>
              <a:t>Sampling</a:t>
            </a:r>
            <a:r>
              <a:rPr kumimoji="0" lang="en-US" sz="1600" b="1" i="0" u="none" strike="noStrike" kern="1200" cap="none" spc="0" normalizeH="0" baseline="0" noProof="0">
                <a:ln>
                  <a:noFill/>
                </a:ln>
                <a:solidFill>
                  <a:srgbClr val="1F1A62"/>
                </a:solidFill>
                <a:effectLst/>
                <a:uLnTx/>
                <a:uFillTx/>
                <a:latin typeface="Helvetica"/>
                <a:ea typeface="+mn-ea"/>
                <a:cs typeface="Helvetica"/>
              </a:rPr>
              <a:t> of ‘awareness-based’ outcomes that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Reach / Reach Extension / Incremental Reach</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Ad / Brand Recall</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1200150" marR="0" lvl="2"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Cost Efficiencies (Reach / Targeted IMPs)</a:t>
            </a:r>
          </a:p>
        </p:txBody>
      </p:sp>
      <p:sp>
        <p:nvSpPr>
          <p:cNvPr id="2" name="Rectangle 1">
            <a:extLst>
              <a:ext uri="{FF2B5EF4-FFF2-40B4-BE49-F238E27FC236}">
                <a16:creationId xmlns:a16="http://schemas.microsoft.com/office/drawing/2014/main" id="{8875F9EC-523B-89E5-5C62-053B51F8A7B5}"/>
              </a:ext>
            </a:extLst>
          </p:cNvPr>
          <p:cNvSpPr/>
          <p:nvPr/>
        </p:nvSpPr>
        <p:spPr>
          <a:xfrm>
            <a:off x="220834" y="4464788"/>
            <a:ext cx="428749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How Multiscreen TV drives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Awareness</a:t>
            </a:r>
          </a:p>
        </p:txBody>
      </p:sp>
      <p:pic>
        <p:nvPicPr>
          <p:cNvPr id="3" name="Picture 2">
            <a:extLst>
              <a:ext uri="{FF2B5EF4-FFF2-40B4-BE49-F238E27FC236}">
                <a16:creationId xmlns:a16="http://schemas.microsoft.com/office/drawing/2014/main" id="{CDFD2C52-E505-7904-82FE-60C60F74E5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8283E1D0-5F3D-12FE-4BF4-436663AC85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0DFD348-8CCE-E638-3136-22F458C4738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6885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916108"/>
            <a:ext cx="3904144" cy="54784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specialty dermatology drug brand wanted to raise awareness by growing verified patient reach while quantifying the efficacy and efficiency of Connected TV (CTV) and online video (OLV) to inform ongoing media mix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patient modeled audiences across CTV and OLV, and used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Outcomes™ optimizations to increase verified patient reach while reducing cost-per-verified-patient (CPVP)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Cord cutters with a high likelihood to suffer from a specified skin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Combined CTV and OLV campaigns achieved </a:t>
            </a:r>
            <a:r>
              <a:rPr kumimoji="0" lang="en-US" sz="1200" b="1" i="0" u="none" strike="noStrike" kern="1200" cap="none" spc="0" normalizeH="0" baseline="0" noProof="0">
                <a:ln>
                  <a:noFill/>
                </a:ln>
                <a:solidFill>
                  <a:srgbClr val="1F1A62"/>
                </a:solidFill>
                <a:effectLst/>
                <a:uLnTx/>
                <a:uFillTx/>
                <a:latin typeface="Helvetica"/>
                <a:ea typeface="+mn-ea"/>
                <a:cs typeface="Helvetica"/>
              </a:rPr>
              <a:t>4X</a:t>
            </a:r>
            <a:r>
              <a:rPr kumimoji="0" lang="en-US" sz="1200" b="0" i="0" u="none" strike="noStrike" kern="1200" cap="none" spc="0" normalizeH="0" baseline="0" noProof="0">
                <a:ln>
                  <a:noFill/>
                </a:ln>
                <a:solidFill>
                  <a:srgbClr val="1F1A62"/>
                </a:solidFill>
                <a:effectLst/>
                <a:uLnTx/>
                <a:uFillTx/>
                <a:latin typeface="Helvetica"/>
                <a:ea typeface="+mn-ea"/>
                <a:cs typeface="Helvetica"/>
              </a:rPr>
              <a:t> reach among verified patients while reducing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CTV-only campaign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3X</a:t>
            </a:r>
            <a:r>
              <a:rPr kumimoji="0" lang="en-US" sz="1200" b="0" i="0" u="none" strike="noStrike" kern="1200" cap="none" spc="0" normalizeH="0" baseline="0" noProof="0">
                <a:ln>
                  <a:noFill/>
                </a:ln>
                <a:solidFill>
                  <a:srgbClr val="1F1A62"/>
                </a:solidFill>
                <a:effectLst/>
                <a:uLnTx/>
                <a:uFillTx/>
                <a:latin typeface="Helvetica"/>
                <a:ea typeface="+mn-ea"/>
                <a:cs typeface="Helvetica"/>
              </a:rPr>
              <a:t> verified patient reach</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and reduced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-37%</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Online Video (OLV)</a:t>
            </a:r>
          </a:p>
        </p:txBody>
      </p:sp>
      <p:sp>
        <p:nvSpPr>
          <p:cNvPr id="30" name="Rectangle 29">
            <a:extLst>
              <a:ext uri="{FF2B5EF4-FFF2-40B4-BE49-F238E27FC236}">
                <a16:creationId xmlns:a16="http://schemas.microsoft.com/office/drawing/2014/main" id="{75F81532-3D49-4828-8247-ECFA9B63B40D}"/>
              </a:ext>
            </a:extLst>
          </p:cNvPr>
          <p:cNvSpPr/>
          <p:nvPr/>
        </p:nvSpPr>
        <p:spPr>
          <a:xfrm>
            <a:off x="4013333" y="13711"/>
            <a:ext cx="8053651"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dermatology drug brand used machine learning optimizations to </a:t>
            </a:r>
            <a:r>
              <a:rPr kumimoji="0" lang="en-US" sz="2200" b="1" i="0" u="none" strike="noStrike" kern="1200" cap="none" spc="0" normalizeH="0" baseline="0" noProof="0">
                <a:ln>
                  <a:noFill/>
                </a:ln>
                <a:solidFill>
                  <a:srgbClr val="1F1A62"/>
                </a:solidFill>
                <a:effectLst/>
                <a:uLnTx/>
                <a:uFillTx/>
                <a:latin typeface="Helvetica"/>
                <a:ea typeface="+mn-ea"/>
                <a:cs typeface="Helvetica"/>
              </a:rPr>
              <a:t>grow verified patient reach</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1" i="0" u="none" strike="noStrike" kern="1200" cap="none" spc="0" normalizeH="0" baseline="0" noProof="0">
                <a:ln>
                  <a:noFill/>
                </a:ln>
                <a:solidFill>
                  <a:srgbClr val="1F1A62"/>
                </a:solidFill>
                <a:effectLst/>
                <a:uLnTx/>
                <a:uFillTx/>
                <a:latin typeface="Helvetica"/>
                <a:ea typeface="+mn-ea"/>
                <a:cs typeface="Helvetica"/>
              </a:rPr>
              <a:t>improve cost efficiencies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4657" y="6198147"/>
            <a:ext cx="61517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DeepIntent Outcomes™ In-Flight Optimizations Grow Verified Patient Reach for Specialty Dermatology Drug</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February 2021 – May 2021.</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2" name="Picture 31">
            <a:extLst>
              <a:ext uri="{FF2B5EF4-FFF2-40B4-BE49-F238E27FC236}">
                <a16:creationId xmlns:a16="http://schemas.microsoft.com/office/drawing/2014/main" id="{BEF09DB5-B4EE-4808-8C24-AE5A2BF879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6386" y="6125230"/>
            <a:ext cx="1870389" cy="370337"/>
          </a:xfrm>
          <a:prstGeom prst="rect">
            <a:avLst/>
          </a:prstGeom>
        </p:spPr>
      </p:pic>
      <p:graphicFrame>
        <p:nvGraphicFramePr>
          <p:cNvPr id="35" name="Chart 34">
            <a:extLst>
              <a:ext uri="{FF2B5EF4-FFF2-40B4-BE49-F238E27FC236}">
                <a16:creationId xmlns:a16="http://schemas.microsoft.com/office/drawing/2014/main" id="{DC3272F5-1DEC-44A4-9A9C-D9320BDF2B6D}"/>
              </a:ext>
            </a:extLst>
          </p:cNvPr>
          <p:cNvGraphicFramePr>
            <a:graphicFrameLocks/>
          </p:cNvGraphicFramePr>
          <p:nvPr>
            <p:extLst>
              <p:ext uri="{D42A27DB-BD31-4B8C-83A1-F6EECF244321}">
                <p14:modId xmlns:p14="http://schemas.microsoft.com/office/powerpoint/2010/main" val="656829190"/>
              </p:ext>
            </p:extLst>
          </p:nvPr>
        </p:nvGraphicFramePr>
        <p:xfrm>
          <a:off x="4080750" y="2198227"/>
          <a:ext cx="8024968" cy="3432417"/>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a:extLst>
              <a:ext uri="{FF2B5EF4-FFF2-40B4-BE49-F238E27FC236}">
                <a16:creationId xmlns:a16="http://schemas.microsoft.com/office/drawing/2014/main" id="{4FE51A83-6320-4DE1-B69E-C1FE81BAC557}"/>
              </a:ext>
            </a:extLst>
          </p:cNvPr>
          <p:cNvSpPr txBox="1"/>
          <p:nvPr/>
        </p:nvSpPr>
        <p:spPr>
          <a:xfrm>
            <a:off x="6162400" y="2582337"/>
            <a:ext cx="723014" cy="202019"/>
          </a:xfrm>
          <a:prstGeom prst="rect">
            <a:avLst/>
          </a:prstGeom>
          <a:noFill/>
        </p:spPr>
        <p:txBody>
          <a:bodyPr wrap="square" lIns="0" tIns="0" rIns="0" bIns="0" rtlCol="0">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4X</a:t>
            </a:r>
          </a:p>
        </p:txBody>
      </p:sp>
      <p:sp>
        <p:nvSpPr>
          <p:cNvPr id="40" name="TextBox 39">
            <a:extLst>
              <a:ext uri="{FF2B5EF4-FFF2-40B4-BE49-F238E27FC236}">
                <a16:creationId xmlns:a16="http://schemas.microsoft.com/office/drawing/2014/main" id="{5E0FFEBA-38C8-46EA-BA7E-7CDE21D82659}"/>
              </a:ext>
            </a:extLst>
          </p:cNvPr>
          <p:cNvSpPr txBox="1"/>
          <p:nvPr/>
        </p:nvSpPr>
        <p:spPr>
          <a:xfrm>
            <a:off x="10750073" y="3926795"/>
            <a:ext cx="723014" cy="202019"/>
          </a:xfrm>
          <a:prstGeom prst="rect">
            <a:avLst/>
          </a:prstGeom>
          <a:noFill/>
        </p:spPr>
        <p:txBody>
          <a:bodyPr wrap="square" lIns="0" tIns="0" rIns="0" bIns="0" rtlCol="0">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3X</a:t>
            </a:r>
          </a:p>
        </p:txBody>
      </p:sp>
      <p:sp>
        <p:nvSpPr>
          <p:cNvPr id="42" name="TextBox 41">
            <a:extLst>
              <a:ext uri="{FF2B5EF4-FFF2-40B4-BE49-F238E27FC236}">
                <a16:creationId xmlns:a16="http://schemas.microsoft.com/office/drawing/2014/main" id="{E9B4B0B5-7CE9-479E-B974-DADAEACA6E30}"/>
              </a:ext>
            </a:extLst>
          </p:cNvPr>
          <p:cNvSpPr txBox="1"/>
          <p:nvPr/>
        </p:nvSpPr>
        <p:spPr>
          <a:xfrm>
            <a:off x="6266859" y="3758627"/>
            <a:ext cx="514096" cy="215444"/>
          </a:xfrm>
          <a:prstGeom prst="rect">
            <a:avLst/>
          </a:prstGeom>
          <a:solidFill>
            <a:schemeClr val="bg1"/>
          </a:solidFill>
          <a:ln>
            <a:solidFill>
              <a:srgbClr val="ED3C8D"/>
            </a:solidFill>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-35%</a:t>
            </a:r>
          </a:p>
        </p:txBody>
      </p:sp>
      <p:sp>
        <p:nvSpPr>
          <p:cNvPr id="43" name="TextBox 42">
            <a:extLst>
              <a:ext uri="{FF2B5EF4-FFF2-40B4-BE49-F238E27FC236}">
                <a16:creationId xmlns:a16="http://schemas.microsoft.com/office/drawing/2014/main" id="{E30E7C1D-20C5-4CA6-B0EA-6189FB65A601}"/>
              </a:ext>
            </a:extLst>
          </p:cNvPr>
          <p:cNvSpPr txBox="1"/>
          <p:nvPr/>
        </p:nvSpPr>
        <p:spPr>
          <a:xfrm>
            <a:off x="10977479" y="3065342"/>
            <a:ext cx="467360" cy="215444"/>
          </a:xfrm>
          <a:prstGeom prst="rect">
            <a:avLst/>
          </a:prstGeom>
          <a:solidFill>
            <a:schemeClr val="bg1"/>
          </a:solidFill>
          <a:ln>
            <a:solidFill>
              <a:srgbClr val="ED3C8D"/>
            </a:solidFill>
          </a:ln>
        </p:spPr>
        <p:txBody>
          <a:bodyPr wrap="square" lIns="0" tIns="0" rIns="0" bIns="0" rtlCol="0" anchor="ctr">
            <a:spAutoFit/>
          </a:bodyPr>
          <a:lstStyle>
            <a:defPPr>
              <a:defRPr lang="en-US"/>
            </a:defPPr>
            <a:lvl1pPr algn="ctr">
              <a:defRPr sz="1400" b="1">
                <a:solidFill>
                  <a:srgbClr val="ED3C8D"/>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a:t>
            </a:r>
          </a:p>
        </p:txBody>
      </p:sp>
      <p:sp>
        <p:nvSpPr>
          <p:cNvPr id="2" name="TextBox 1">
            <a:extLst>
              <a:ext uri="{FF2B5EF4-FFF2-40B4-BE49-F238E27FC236}">
                <a16:creationId xmlns:a16="http://schemas.microsoft.com/office/drawing/2014/main" id="{20D5870B-AA64-4AD6-AAAF-77D35C707D9C}"/>
              </a:ext>
            </a:extLst>
          </p:cNvPr>
          <p:cNvSpPr txBox="1"/>
          <p:nvPr/>
        </p:nvSpPr>
        <p:spPr>
          <a:xfrm>
            <a:off x="5990114" y="1425547"/>
            <a:ext cx="42062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Cumulative Campaign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Before &amp; after algorithmic optimizations</a:t>
            </a:r>
          </a:p>
        </p:txBody>
      </p:sp>
      <p:sp>
        <p:nvSpPr>
          <p:cNvPr id="45" name="TextBox 44">
            <a:extLst>
              <a:ext uri="{FF2B5EF4-FFF2-40B4-BE49-F238E27FC236}">
                <a16:creationId xmlns:a16="http://schemas.microsoft.com/office/drawing/2014/main" id="{CA1EA726-64DA-4031-8059-DC64D764DA2E}"/>
              </a:ext>
            </a:extLst>
          </p:cNvPr>
          <p:cNvSpPr txBox="1"/>
          <p:nvPr/>
        </p:nvSpPr>
        <p:spPr>
          <a:xfrm>
            <a:off x="5106742" y="2192272"/>
            <a:ext cx="13402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 + OLV</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6" name="TextBox 45">
            <a:extLst>
              <a:ext uri="{FF2B5EF4-FFF2-40B4-BE49-F238E27FC236}">
                <a16:creationId xmlns:a16="http://schemas.microsoft.com/office/drawing/2014/main" id="{4FF23996-C4EF-4B96-BD76-5F1998EDE9FC}"/>
              </a:ext>
            </a:extLst>
          </p:cNvPr>
          <p:cNvSpPr txBox="1"/>
          <p:nvPr/>
        </p:nvSpPr>
        <p:spPr>
          <a:xfrm>
            <a:off x="9740862" y="2192272"/>
            <a:ext cx="13402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 Only</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6" name="Picture 5" descr="Icon&#10;&#10;Description automatically generated">
            <a:extLst>
              <a:ext uri="{FF2B5EF4-FFF2-40B4-BE49-F238E27FC236}">
                <a16:creationId xmlns:a16="http://schemas.microsoft.com/office/drawing/2014/main" id="{6A580DA6-DDCC-4CF0-A92E-28233EB22D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4868" y="60579"/>
            <a:ext cx="724905" cy="724905"/>
          </a:xfrm>
          <a:prstGeom prst="rect">
            <a:avLst/>
          </a:prstGeom>
        </p:spPr>
      </p:pic>
      <p:pic>
        <p:nvPicPr>
          <p:cNvPr id="4" name="Picture 3">
            <a:extLst>
              <a:ext uri="{FF2B5EF4-FFF2-40B4-BE49-F238E27FC236}">
                <a16:creationId xmlns:a16="http://schemas.microsoft.com/office/drawing/2014/main" id="{2D1AA043-D8D6-605F-4252-0ABBB09AEAC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62A60C38-97BB-4FB7-C175-D5853AF43E7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5731FBD-50E6-62E0-B8FE-2CB5EA59F6AF}"/>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04DCD884-5E5C-65DB-2DDB-B081E1B5FFC5}"/>
              </a:ext>
            </a:extLst>
          </p:cNvPr>
          <p:cNvSpPr txBox="1"/>
          <p:nvPr/>
        </p:nvSpPr>
        <p:spPr>
          <a:xfrm>
            <a:off x="41397" y="5035"/>
            <a:ext cx="3445638" cy="830997"/>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a:p>
            <a:r>
              <a:rPr lang="en-US" sz="1400">
                <a:solidFill>
                  <a:srgbClr val="FFE600"/>
                </a:solidFill>
                <a:latin typeface="Helvetica" panose="020B0403020202020204" pitchFamily="34" charset="0"/>
              </a:rPr>
              <a:t>(Dermatology)</a:t>
            </a:r>
            <a:endParaRPr lang="en-US" sz="1100">
              <a:solidFill>
                <a:srgbClr val="FFE600"/>
              </a:solidFill>
              <a:latin typeface="Helvetica" panose="020B0403020202020204" pitchFamily="34" charset="0"/>
            </a:endParaRPr>
          </a:p>
        </p:txBody>
      </p:sp>
    </p:spTree>
    <p:extLst>
      <p:ext uri="{BB962C8B-B14F-4D97-AF65-F5344CB8AC3E}">
        <p14:creationId xmlns:p14="http://schemas.microsoft.com/office/powerpoint/2010/main" val="307523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840802"/>
            <a:ext cx="3904144" cy="57554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specialty pharmacy drug used to treat moderate-to-severe plaque psoriasis wanted to raise awareness by accelerating verified patient reach while maximizing efficiencies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Targeted patient modeled audiences across Connected TV (CTV), online video (OLV), and display media using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DeepIntent’s</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healthcare-specialized DSP and CTV</a:t>
            </a:r>
            <a:r>
              <a:rPr kumimoji="0" lang="en-US" sz="1200" b="0" i="0" u="none" strike="noStrike" kern="1200" cap="none" spc="0" normalizeH="0" baseline="0" noProof="0">
                <a:ln>
                  <a:noFill/>
                </a:ln>
                <a:solidFill>
                  <a:srgbClr val="1F1A62"/>
                </a:solidFill>
                <a:effectLst/>
                <a:uLnTx/>
                <a:uFillTx/>
                <a:latin typeface="Helvetica"/>
                <a:ea typeface="+mn-ea"/>
                <a:cs typeface="Helvetica"/>
              </a:rPr>
              <a:t> Marketplace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Performance was optimized using DeepIntent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machine learning algorithms </a:t>
            </a:r>
            <a:r>
              <a:rPr kumimoji="0" lang="en-US" sz="1200" b="0" i="0" u="none" strike="noStrike" kern="1200" cap="none" spc="0" normalizeH="0" baseline="0" noProof="0">
                <a:ln>
                  <a:noFill/>
                </a:ln>
                <a:solidFill>
                  <a:srgbClr val="1F1A62"/>
                </a:solidFill>
                <a:effectLst/>
                <a:uLnTx/>
                <a:uFillTx/>
                <a:latin typeface="Helvetica"/>
                <a:ea typeface="+mn-ea"/>
                <a:cs typeface="Helvetica"/>
              </a:rPr>
              <a:t>that automatically adjust campaign parameters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in-flight to maximize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Individuals with a high likelihood to have a specified diagnosis and have also been prescribed the brand or specified competitive brands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Machine learning optimizations delivered </a:t>
            </a:r>
            <a:r>
              <a:rPr kumimoji="0" lang="en-US" sz="1200" b="1" i="0" u="none" strike="noStrike" kern="1200" cap="none" spc="0" normalizeH="0" baseline="0" noProof="0">
                <a:ln>
                  <a:noFill/>
                </a:ln>
                <a:solidFill>
                  <a:srgbClr val="1F1A62"/>
                </a:solidFill>
                <a:effectLst/>
                <a:uLnTx/>
                <a:uFillTx/>
                <a:latin typeface="Helvetica"/>
                <a:ea typeface="+mn-ea"/>
                <a:cs typeface="Helvetica"/>
              </a:rPr>
              <a:t>5.7X</a:t>
            </a:r>
            <a:r>
              <a:rPr kumimoji="0" lang="en-US" sz="1200" b="0" i="0" u="none" strike="noStrike" kern="1200" cap="none" spc="0" normalizeH="0" baseline="0" noProof="0">
                <a:ln>
                  <a:noFill/>
                </a:ln>
                <a:solidFill>
                  <a:srgbClr val="1F1A62"/>
                </a:solidFill>
                <a:effectLst/>
                <a:uLnTx/>
                <a:uFillTx/>
                <a:latin typeface="Helvetica"/>
                <a:ea typeface="+mn-ea"/>
                <a:cs typeface="Helvetica"/>
              </a:rPr>
              <a:t>  average weekly verified patient reach while reducing cost-per-verified-patient (CPVP) </a:t>
            </a:r>
            <a:r>
              <a:rPr kumimoji="0" lang="en-US" sz="1200" b="1" i="0" u="none" strike="noStrike" kern="1200" cap="none" spc="0" normalizeH="0" baseline="0" noProof="0">
                <a:ln>
                  <a:noFill/>
                </a:ln>
                <a:solidFill>
                  <a:srgbClr val="1F1A62"/>
                </a:solidFill>
                <a:effectLst/>
                <a:uLnTx/>
                <a:uFillTx/>
                <a:latin typeface="Helvetica"/>
                <a:ea typeface="+mn-ea"/>
                <a:cs typeface="Helvetica"/>
              </a:rPr>
              <a:t>-83%</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DeepIntent Outcomes™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Online Video (OLV), Display media</a:t>
            </a:r>
          </a:p>
        </p:txBody>
      </p:sp>
      <p:sp>
        <p:nvSpPr>
          <p:cNvPr id="30" name="Rectangle 29">
            <a:extLst>
              <a:ext uri="{FF2B5EF4-FFF2-40B4-BE49-F238E27FC236}">
                <a16:creationId xmlns:a16="http://schemas.microsoft.com/office/drawing/2014/main" id="{75F81532-3D49-4828-8247-ECFA9B63B40D}"/>
              </a:ext>
            </a:extLst>
          </p:cNvPr>
          <p:cNvSpPr/>
          <p:nvPr/>
        </p:nvSpPr>
        <p:spPr>
          <a:xfrm>
            <a:off x="4014788" y="70360"/>
            <a:ext cx="8177212"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pharmacy drug brand utilized machine learning optimizations to </a:t>
            </a:r>
            <a:r>
              <a:rPr kumimoji="0" lang="en-US" sz="2200" b="1" i="0" u="none" strike="noStrike" kern="1200" cap="none" spc="0" normalizeH="0" baseline="0" noProof="0">
                <a:ln>
                  <a:noFill/>
                </a:ln>
                <a:solidFill>
                  <a:srgbClr val="1F1A62"/>
                </a:solidFill>
                <a:effectLst/>
                <a:uLnTx/>
                <a:uFillTx/>
                <a:latin typeface="Helvetica"/>
                <a:ea typeface="+mn-ea"/>
                <a:cs typeface="Helvetica"/>
              </a:rPr>
              <a:t>grow verified patient reach</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1" i="0" u="none" strike="noStrike" kern="1200" cap="none" spc="0" normalizeH="0" baseline="0" noProof="0">
                <a:ln>
                  <a:noFill/>
                </a:ln>
                <a:solidFill>
                  <a:srgbClr val="1F1A62"/>
                </a:solidFill>
                <a:effectLst/>
                <a:uLnTx/>
                <a:uFillTx/>
                <a:latin typeface="Helvetica"/>
                <a:ea typeface="+mn-ea"/>
                <a:cs typeface="Helvetica"/>
              </a:rPr>
              <a:t>maximize cost efficiencies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24657" y="6198147"/>
            <a:ext cx="61517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DeepIntent Outcomes™ Machine Learning Optimizations Maximize Verified Patient Reach and Efficiency for Plaque Psoriasis Drug</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December 2020 – June 2021. ‘CPVP’ = cost-per-verified-patient.</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9" name="TextBox 28">
            <a:extLst>
              <a:ext uri="{FF2B5EF4-FFF2-40B4-BE49-F238E27FC236}">
                <a16:creationId xmlns:a16="http://schemas.microsoft.com/office/drawing/2014/main" id="{C379DB6E-BAA9-4625-9FE4-032A60DCDFB2}"/>
              </a:ext>
            </a:extLst>
          </p:cNvPr>
          <p:cNvSpPr txBox="1"/>
          <p:nvPr/>
        </p:nvSpPr>
        <p:spPr>
          <a:xfrm>
            <a:off x="4193620" y="1413579"/>
            <a:ext cx="42062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Total Campaign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Impact of machine learning optimizations</a:t>
            </a:r>
          </a:p>
        </p:txBody>
      </p:sp>
      <p:graphicFrame>
        <p:nvGraphicFramePr>
          <p:cNvPr id="41" name="Chart 40">
            <a:extLst>
              <a:ext uri="{FF2B5EF4-FFF2-40B4-BE49-F238E27FC236}">
                <a16:creationId xmlns:a16="http://schemas.microsoft.com/office/drawing/2014/main" id="{146A01D7-6AE2-41CC-A5A2-BA67B2991F26}"/>
              </a:ext>
            </a:extLst>
          </p:cNvPr>
          <p:cNvGraphicFramePr>
            <a:graphicFrameLocks/>
          </p:cNvGraphicFramePr>
          <p:nvPr>
            <p:extLst>
              <p:ext uri="{D42A27DB-BD31-4B8C-83A1-F6EECF244321}">
                <p14:modId xmlns:p14="http://schemas.microsoft.com/office/powerpoint/2010/main" val="1912548344"/>
              </p:ext>
            </p:extLst>
          </p:nvPr>
        </p:nvGraphicFramePr>
        <p:xfrm>
          <a:off x="4339826" y="2031087"/>
          <a:ext cx="3913828" cy="3741712"/>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8264C8D3-7BA1-47B4-93EF-1381140AAF9E}"/>
              </a:ext>
            </a:extLst>
          </p:cNvPr>
          <p:cNvSpPr txBox="1"/>
          <p:nvPr/>
        </p:nvSpPr>
        <p:spPr>
          <a:xfrm>
            <a:off x="6841132" y="2137236"/>
            <a:ext cx="723014" cy="268887"/>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5B9BD5"/>
                </a:solidFill>
                <a:effectLst/>
                <a:uLnTx/>
                <a:uFillTx/>
                <a:latin typeface="Helvetica" panose="020B0403020202020204" pitchFamily="34" charset="0"/>
                <a:ea typeface="+mn-ea"/>
                <a:cs typeface="+mn-cs"/>
              </a:rPr>
              <a:t>5.7X</a:t>
            </a:r>
          </a:p>
        </p:txBody>
      </p:sp>
      <p:sp>
        <p:nvSpPr>
          <p:cNvPr id="48" name="TextBox 47">
            <a:extLst>
              <a:ext uri="{FF2B5EF4-FFF2-40B4-BE49-F238E27FC236}">
                <a16:creationId xmlns:a16="http://schemas.microsoft.com/office/drawing/2014/main" id="{70DD4108-D7BD-48B2-AA78-BBBAD1CB3CB2}"/>
              </a:ext>
            </a:extLst>
          </p:cNvPr>
          <p:cNvSpPr txBox="1"/>
          <p:nvPr/>
        </p:nvSpPr>
        <p:spPr>
          <a:xfrm>
            <a:off x="7307098" y="4114904"/>
            <a:ext cx="514096" cy="215444"/>
          </a:xfrm>
          <a:prstGeom prst="rect">
            <a:avLst/>
          </a:prstGeom>
          <a:solidFill>
            <a:schemeClr val="bg1"/>
          </a:solidFill>
          <a:ln>
            <a:solidFill>
              <a:srgbClr val="ED3C8D"/>
            </a:solidFill>
          </a:ln>
        </p:spPr>
        <p:txBody>
          <a:bodyPr wrap="square" lIns="0" tIns="0" rIns="0" bIns="0" rtlCol="0" anchor="ctr">
            <a:spAutoFit/>
          </a:bodyPr>
          <a:lstStyle>
            <a:defPPr>
              <a:defRPr lang="en-US"/>
            </a:defPPr>
            <a:lvl1pPr algn="ctr">
              <a:defRPr sz="1400" b="1">
                <a:solidFill>
                  <a:srgbClr val="ED3C8D"/>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-83%</a:t>
            </a:r>
          </a:p>
        </p:txBody>
      </p:sp>
      <p:cxnSp>
        <p:nvCxnSpPr>
          <p:cNvPr id="27" name="Straight Connector 26">
            <a:extLst>
              <a:ext uri="{FF2B5EF4-FFF2-40B4-BE49-F238E27FC236}">
                <a16:creationId xmlns:a16="http://schemas.microsoft.com/office/drawing/2014/main" id="{4491A2B3-B868-4361-8D73-AB25C9A9EF4A}"/>
              </a:ext>
            </a:extLst>
          </p:cNvPr>
          <p:cNvCxnSpPr>
            <a:cxnSpLocks/>
          </p:cNvCxnSpPr>
          <p:nvPr/>
        </p:nvCxnSpPr>
        <p:spPr>
          <a:xfrm>
            <a:off x="8469437" y="1344369"/>
            <a:ext cx="0" cy="4332789"/>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18DD8612-896C-485A-983D-9D06186BFFB3}"/>
              </a:ext>
            </a:extLst>
          </p:cNvPr>
          <p:cNvGrpSpPr/>
          <p:nvPr/>
        </p:nvGrpSpPr>
        <p:grpSpPr>
          <a:xfrm>
            <a:off x="8735297" y="2895940"/>
            <a:ext cx="3206717" cy="2629480"/>
            <a:chOff x="842087" y="7036483"/>
            <a:chExt cx="2409254" cy="1679301"/>
          </a:xfrm>
        </p:grpSpPr>
        <p:sp>
          <p:nvSpPr>
            <p:cNvPr id="38" name="TextBox 37">
              <a:extLst>
                <a:ext uri="{FF2B5EF4-FFF2-40B4-BE49-F238E27FC236}">
                  <a16:creationId xmlns:a16="http://schemas.microsoft.com/office/drawing/2014/main" id="{962281EB-53E5-4653-B081-4059552B71C6}"/>
                </a:ext>
              </a:extLst>
            </p:cNvPr>
            <p:cNvSpPr txBox="1"/>
            <p:nvPr/>
          </p:nvSpPr>
          <p:spPr>
            <a:xfrm>
              <a:off x="892043" y="7036483"/>
              <a:ext cx="2243758" cy="246501"/>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Partner Spotlight</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Impact of optimizations on CPVP</a:t>
              </a:r>
            </a:p>
          </p:txBody>
        </p:sp>
        <p:graphicFrame>
          <p:nvGraphicFramePr>
            <p:cNvPr id="39" name="Chart 38">
              <a:extLst>
                <a:ext uri="{FF2B5EF4-FFF2-40B4-BE49-F238E27FC236}">
                  <a16:creationId xmlns:a16="http://schemas.microsoft.com/office/drawing/2014/main" id="{4345759D-0558-4333-9497-7ACD40349221}"/>
                </a:ext>
              </a:extLst>
            </p:cNvPr>
            <p:cNvGraphicFramePr>
              <a:graphicFrameLocks/>
            </p:cNvGraphicFramePr>
            <p:nvPr/>
          </p:nvGraphicFramePr>
          <p:xfrm>
            <a:off x="842087" y="7261280"/>
            <a:ext cx="2409254" cy="1454504"/>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TextBox 3">
            <a:extLst>
              <a:ext uri="{FF2B5EF4-FFF2-40B4-BE49-F238E27FC236}">
                <a16:creationId xmlns:a16="http://schemas.microsoft.com/office/drawing/2014/main" id="{2EEDCE70-9319-4DAE-832A-49E6ABB85EE0}"/>
              </a:ext>
            </a:extLst>
          </p:cNvPr>
          <p:cNvSpPr txBox="1"/>
          <p:nvPr/>
        </p:nvSpPr>
        <p:spPr>
          <a:xfrm>
            <a:off x="10738111" y="4068735"/>
            <a:ext cx="6570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pic>
        <p:nvPicPr>
          <p:cNvPr id="1026" name="Picture 2" descr="Stream TV and Movies Live and Online | Hulu">
            <a:extLst>
              <a:ext uri="{FF2B5EF4-FFF2-40B4-BE49-F238E27FC236}">
                <a16:creationId xmlns:a16="http://schemas.microsoft.com/office/drawing/2014/main" id="{896B3173-D9BB-4489-94A0-34FA8501E88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52520" y="2449778"/>
            <a:ext cx="772271" cy="25742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8ACC5FDB-B1CC-4C85-95AE-A0665DD78BE9}"/>
              </a:ext>
            </a:extLst>
          </p:cNvPr>
          <p:cNvSpPr txBox="1"/>
          <p:nvPr/>
        </p:nvSpPr>
        <p:spPr>
          <a:xfrm>
            <a:off x="8612293" y="1851814"/>
            <a:ext cx="3452725" cy="405496"/>
          </a:xfrm>
          <a:prstGeom prst="rect">
            <a:avLst/>
          </a:prstGeom>
          <a:noFill/>
        </p:spPr>
        <p:txBody>
          <a:bodyPr wrap="square">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Algorithms auto-optimize all campaign parameters in-flight, including inventory</a:t>
            </a:r>
          </a:p>
        </p:txBody>
      </p:sp>
      <p:pic>
        <p:nvPicPr>
          <p:cNvPr id="26" name="Picture 25" descr="Icon&#10;&#10;Description automatically generated">
            <a:extLst>
              <a:ext uri="{FF2B5EF4-FFF2-40B4-BE49-F238E27FC236}">
                <a16:creationId xmlns:a16="http://schemas.microsoft.com/office/drawing/2014/main" id="{9332A310-BF98-4417-A782-1E3E7293A1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4868" y="60579"/>
            <a:ext cx="724905" cy="724905"/>
          </a:xfrm>
          <a:prstGeom prst="rect">
            <a:avLst/>
          </a:prstGeom>
        </p:spPr>
      </p:pic>
      <p:pic>
        <p:nvPicPr>
          <p:cNvPr id="43" name="Picture 42">
            <a:extLst>
              <a:ext uri="{FF2B5EF4-FFF2-40B4-BE49-F238E27FC236}">
                <a16:creationId xmlns:a16="http://schemas.microsoft.com/office/drawing/2014/main" id="{BEDD727F-C4B5-4206-8977-65B9A99220E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6386" y="6125230"/>
            <a:ext cx="1870389" cy="370337"/>
          </a:xfrm>
          <a:prstGeom prst="rect">
            <a:avLst/>
          </a:prstGeom>
        </p:spPr>
      </p:pic>
      <p:pic>
        <p:nvPicPr>
          <p:cNvPr id="2" name="Picture 1">
            <a:extLst>
              <a:ext uri="{FF2B5EF4-FFF2-40B4-BE49-F238E27FC236}">
                <a16:creationId xmlns:a16="http://schemas.microsoft.com/office/drawing/2014/main" id="{4485F3D6-F9ED-DD94-26A0-49C31DC8ADC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92036BFD-67DD-6BBA-96F2-B9289B399A3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317C09E-20FF-0279-1192-2845C3E6592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27273B6A-6915-F99F-DAAA-04D03060695D}"/>
              </a:ext>
            </a:extLst>
          </p:cNvPr>
          <p:cNvSpPr txBox="1"/>
          <p:nvPr/>
        </p:nvSpPr>
        <p:spPr>
          <a:xfrm>
            <a:off x="41397" y="5035"/>
            <a:ext cx="3445638" cy="830997"/>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a:p>
            <a:r>
              <a:rPr lang="en-US" sz="1400">
                <a:solidFill>
                  <a:srgbClr val="FFE600"/>
                </a:solidFill>
                <a:latin typeface="Helvetica" panose="020B0403020202020204" pitchFamily="34" charset="0"/>
              </a:rPr>
              <a:t>(Plaque Psoriasis)</a:t>
            </a:r>
            <a:endParaRPr lang="en-US" sz="1100">
              <a:solidFill>
                <a:srgbClr val="FFE600"/>
              </a:solidFill>
              <a:latin typeface="Helvetica" panose="020B0403020202020204" pitchFamily="34" charset="0"/>
            </a:endParaRPr>
          </a:p>
        </p:txBody>
      </p:sp>
    </p:spTree>
    <p:extLst>
      <p:ext uri="{BB962C8B-B14F-4D97-AF65-F5344CB8AC3E}">
        <p14:creationId xmlns:p14="http://schemas.microsoft.com/office/powerpoint/2010/main" val="159284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41397" y="930570"/>
            <a:ext cx="3904144" cy="42780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DIRECTV took an innovative approach to get a pharma brand awareness and exposure around the Masters Tournament despite national sellout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100% Pause Ad SOV across DIRECTV &amp; DIRECTV STREAM during Friday and Sunday of the Masters Tournament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By taking over the TV screen with DIRECTV Advertising’s Pause Ad opportunity, the brand had 100% SOV during any pause event, including during The Masters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This high impact ad unit helped the brand stay top of mind for viewers, reaching consumers for over 3 minutes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DIRECTV / Linear TV / Streaming</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3" y="6285831"/>
            <a:ext cx="634851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DIRECTV Advertising,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Innovative Ad Formats: Pharma Pause Ads case study</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2Q’23.</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14788" y="8409"/>
            <a:ext cx="8177211"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DIRECTV's Pause Ad strategy during the Masters Tournament </a:t>
            </a:r>
            <a:r>
              <a:rPr kumimoji="0" lang="en-US" sz="2200" b="1" i="0" u="none" strike="noStrike" kern="1200" cap="none" spc="0" normalizeH="0" baseline="0" noProof="0">
                <a:ln>
                  <a:noFill/>
                </a:ln>
                <a:solidFill>
                  <a:srgbClr val="1F1A62"/>
                </a:solidFill>
                <a:effectLst/>
                <a:uLnTx/>
                <a:uFillTx/>
                <a:latin typeface="Helvetica"/>
                <a:ea typeface="+mn-ea"/>
                <a:cs typeface="Helvetica"/>
              </a:rPr>
              <a:t>secured 100% SOV</a:t>
            </a:r>
            <a:r>
              <a:rPr kumimoji="0" lang="en-US" sz="2200" b="0" i="0" u="none" strike="noStrike" kern="1200" cap="none" spc="0" normalizeH="0" baseline="0" noProof="0">
                <a:ln>
                  <a:noFill/>
                </a:ln>
                <a:solidFill>
                  <a:srgbClr val="1F1A62"/>
                </a:solidFill>
                <a:effectLst/>
                <a:uLnTx/>
                <a:uFillTx/>
                <a:latin typeface="Helvetica"/>
                <a:ea typeface="+mn-ea"/>
                <a:cs typeface="Helvetica"/>
              </a:rPr>
              <a:t>, keeping the pharma brand top of mind</a:t>
            </a:r>
            <a:endParaRPr kumimoji="0" lang="en-US" sz="2200" b="0" i="0" u="none" strike="sngStrike" kern="1200" cap="none" spc="0" normalizeH="0" baseline="0" noProof="0">
              <a:ln>
                <a:noFill/>
              </a:ln>
              <a:solidFill>
                <a:srgbClr val="1F1A62"/>
              </a:solidFill>
              <a:effectLst/>
              <a:uLnTx/>
              <a:uFillTx/>
              <a:latin typeface="Helvetica"/>
              <a:ea typeface="+mn-ea"/>
              <a:cs typeface="Helvetica"/>
            </a:endParaRPr>
          </a:p>
        </p:txBody>
      </p:sp>
      <p:pic>
        <p:nvPicPr>
          <p:cNvPr id="1026" name="Picture 2" descr="DirecTV - Schedule: Partner / Advertising Week NY 2023">
            <a:extLst>
              <a:ext uri="{FF2B5EF4-FFF2-40B4-BE49-F238E27FC236}">
                <a16:creationId xmlns:a16="http://schemas.microsoft.com/office/drawing/2014/main" id="{34757EAA-34AA-B5E8-9120-E697B86559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04226" y="6017259"/>
            <a:ext cx="975470" cy="341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23BEB8-6CA2-470D-BB53-5B252DD08C41}"/>
              </a:ext>
            </a:extLst>
          </p:cNvPr>
          <p:cNvSpPr txBox="1"/>
          <p:nvPr/>
        </p:nvSpPr>
        <p:spPr>
          <a:xfrm>
            <a:off x="4173492" y="3108368"/>
            <a:ext cx="2474681"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Average Time Spent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Pause Duration</a:t>
            </a:r>
            <a:endPar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C3CFC45B-AD32-4195-AE41-34E50E99EEF8}"/>
              </a:ext>
            </a:extLst>
          </p:cNvPr>
          <p:cNvSpPr txBox="1"/>
          <p:nvPr/>
        </p:nvSpPr>
        <p:spPr>
          <a:xfrm>
            <a:off x="6866053" y="3108368"/>
            <a:ext cx="2474681"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Unique Devices Reached</a:t>
            </a:r>
          </a:p>
        </p:txBody>
      </p:sp>
      <p:sp>
        <p:nvSpPr>
          <p:cNvPr id="3" name="TextBox 2">
            <a:extLst>
              <a:ext uri="{FF2B5EF4-FFF2-40B4-BE49-F238E27FC236}">
                <a16:creationId xmlns:a16="http://schemas.microsoft.com/office/drawing/2014/main" id="{A571F804-BB71-E714-4340-53D85AF3A912}"/>
              </a:ext>
            </a:extLst>
          </p:cNvPr>
          <p:cNvSpPr txBox="1"/>
          <p:nvPr/>
        </p:nvSpPr>
        <p:spPr>
          <a:xfrm>
            <a:off x="9558614" y="3108368"/>
            <a:ext cx="2474681"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Average Impressions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34" charset="0"/>
                <a:cs typeface="Helvetica" panose="020B0604020202020204" pitchFamily="34" charset="0"/>
              </a:rPr>
              <a:t>Delivered per day</a:t>
            </a:r>
            <a:endPar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10" name="Straight Connector 9">
            <a:extLst>
              <a:ext uri="{FF2B5EF4-FFF2-40B4-BE49-F238E27FC236}">
                <a16:creationId xmlns:a16="http://schemas.microsoft.com/office/drawing/2014/main" id="{A8B2BCF6-E517-74E9-98B7-7A72563ED886}"/>
              </a:ext>
            </a:extLst>
          </p:cNvPr>
          <p:cNvCxnSpPr>
            <a:cxnSpLocks/>
          </p:cNvCxnSpPr>
          <p:nvPr/>
        </p:nvCxnSpPr>
        <p:spPr>
          <a:xfrm>
            <a:off x="6788727"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47DE-1683-255A-AE1C-7415424C5DF4}"/>
              </a:ext>
            </a:extLst>
          </p:cNvPr>
          <p:cNvCxnSpPr>
            <a:cxnSpLocks/>
          </p:cNvCxnSpPr>
          <p:nvPr/>
        </p:nvCxnSpPr>
        <p:spPr>
          <a:xfrm>
            <a:off x="9558614" y="1653306"/>
            <a:ext cx="0" cy="3666836"/>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17" name="Picture 16" descr="A blue and white stopwatch with a black background&#10;&#10;Description automatically generated">
            <a:extLst>
              <a:ext uri="{FF2B5EF4-FFF2-40B4-BE49-F238E27FC236}">
                <a16:creationId xmlns:a16="http://schemas.microsoft.com/office/drawing/2014/main" id="{C68CFDE7-B44E-4ED2-F120-946F038E0A1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13397" y="1815283"/>
            <a:ext cx="1338967" cy="1338967"/>
          </a:xfrm>
          <a:prstGeom prst="rect">
            <a:avLst/>
          </a:prstGeom>
        </p:spPr>
      </p:pic>
      <p:pic>
        <p:nvPicPr>
          <p:cNvPr id="19" name="Picture 18" descr="A computer network with a gear and devices&#10;&#10;Description automatically generated">
            <a:extLst>
              <a:ext uri="{FF2B5EF4-FFF2-40B4-BE49-F238E27FC236}">
                <a16:creationId xmlns:a16="http://schemas.microsoft.com/office/drawing/2014/main" id="{51C8BDC4-96AA-8AA2-D304-AD6D8D9CD0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04187" y="1815282"/>
            <a:ext cx="1338967" cy="1338967"/>
          </a:xfrm>
          <a:prstGeom prst="rect">
            <a:avLst/>
          </a:prstGeom>
        </p:spPr>
      </p:pic>
      <p:pic>
        <p:nvPicPr>
          <p:cNvPr id="21" name="Picture 20" descr="A colorful eye with dots and lines around it&#10;&#10;Description automatically generated">
            <a:extLst>
              <a:ext uri="{FF2B5EF4-FFF2-40B4-BE49-F238E27FC236}">
                <a16:creationId xmlns:a16="http://schemas.microsoft.com/office/drawing/2014/main" id="{7BB84066-8B11-4CD3-E059-BB3BCD4D2A4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50047" y="1815282"/>
            <a:ext cx="1338968" cy="1338968"/>
          </a:xfrm>
          <a:prstGeom prst="rect">
            <a:avLst/>
          </a:prstGeom>
        </p:spPr>
      </p:pic>
      <p:pic>
        <p:nvPicPr>
          <p:cNvPr id="36" name="Picture 35" descr="Icon&#10;&#10;Description automatically generated">
            <a:extLst>
              <a:ext uri="{FF2B5EF4-FFF2-40B4-BE49-F238E27FC236}">
                <a16:creationId xmlns:a16="http://schemas.microsoft.com/office/drawing/2014/main" id="{E3608B5A-5208-76A3-26BC-29F7AA657D1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49579" y="81814"/>
            <a:ext cx="659005" cy="659005"/>
          </a:xfrm>
          <a:prstGeom prst="rect">
            <a:avLst/>
          </a:prstGeom>
        </p:spPr>
      </p:pic>
      <p:pic>
        <p:nvPicPr>
          <p:cNvPr id="2" name="Picture 1">
            <a:extLst>
              <a:ext uri="{FF2B5EF4-FFF2-40B4-BE49-F238E27FC236}">
                <a16:creationId xmlns:a16="http://schemas.microsoft.com/office/drawing/2014/main" id="{B4B8E053-A14F-16E5-FBC5-614BFF54526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679674B4-BFD8-815D-8799-13A8551E828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D0DF717C-1F82-8224-E699-3F7998C8420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0F76033B-2449-9A40-B444-4E6538E6F1D4}"/>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351038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41397" y="930570"/>
            <a:ext cx="3904144" cy="53553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DeepIntent’s</a:t>
            </a:r>
            <a:r>
              <a:rPr kumimoji="0" lang="en-US" sz="1200" b="0" i="0" u="none" strike="noStrike" kern="1200" cap="none" spc="0" normalizeH="0" baseline="0" noProof="0">
                <a:ln>
                  <a:noFill/>
                </a:ln>
                <a:solidFill>
                  <a:srgbClr val="1F1A62"/>
                </a:solidFill>
                <a:effectLst/>
                <a:uLnTx/>
                <a:uFillTx/>
                <a:latin typeface="Helvetica"/>
                <a:ea typeface="+mn-ea"/>
                <a:cs typeface="Helvetica"/>
              </a:rPr>
              <a:t> client utilized connected TV atop linear TV to effectively and efficiently reach a precise, clinically-relevant audience segment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conducted an analysis to compare the performance of connected TV (CTV) and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study leveraged recent campaign data, ACR (automatic content recognition) data, and </a:t>
            </a:r>
            <a:r>
              <a:rPr kumimoji="0" lang="en-US" sz="1200" b="0" i="1"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1" u="none" strike="noStrike" kern="1200" cap="none" spc="0" normalizeH="0" baseline="0" noProof="0">
                <a:ln>
                  <a:noFill/>
                </a:ln>
                <a:solidFill>
                  <a:srgbClr val="1F1A62"/>
                </a:solidFill>
                <a:effectLst/>
                <a:uLnTx/>
                <a:uFillTx/>
                <a:latin typeface="Helvetica"/>
                <a:ea typeface="+mn-ea"/>
                <a:cs typeface="Helvetica"/>
              </a:rPr>
              <a:t> Outcomes™ </a:t>
            </a:r>
            <a:r>
              <a:rPr kumimoji="0" lang="en-US" sz="1200" b="0" i="0" u="none" strike="noStrike" kern="1200" cap="none" spc="0" normalizeH="0" baseline="0" noProof="0">
                <a:ln>
                  <a:noFill/>
                </a:ln>
                <a:solidFill>
                  <a:srgbClr val="1F1A62"/>
                </a:solidFill>
                <a:effectLst/>
                <a:uLnTx/>
                <a:uFillTx/>
                <a:latin typeface="Helvetica"/>
                <a:ea typeface="+mn-ea"/>
                <a:cs typeface="Helvetica"/>
              </a:rPr>
              <a:t>to measure CTV’s ability to:</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Reach clinically-relevant patient audiences</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Provide qualified, incremental reach atop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Clinically-relevant patient audiences for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CTV proved to be effective at reaching clinically-relevant audiences, and delivered up to </a:t>
            </a:r>
            <a:r>
              <a:rPr kumimoji="0" lang="en-US" sz="1200" b="1" i="0" u="none" strike="noStrike" kern="1200" cap="none" spc="0" normalizeH="0" baseline="0" noProof="0">
                <a:ln>
                  <a:noFill/>
                </a:ln>
                <a:solidFill>
                  <a:srgbClr val="1F1A62"/>
                </a:solidFill>
                <a:effectLst/>
                <a:uLnTx/>
                <a:uFillTx/>
                <a:latin typeface="Helvetica"/>
                <a:ea typeface="+mn-ea"/>
                <a:cs typeface="Helvetica"/>
              </a:rPr>
              <a:t>30%</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incremental reach to qualified patient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DeepIntent</a:t>
            </a:r>
            <a:r>
              <a:rPr kumimoji="0" lang="en-US" sz="1200" b="0" i="0" u="none" strike="noStrike" kern="1200" cap="none" spc="0" normalizeH="0" baseline="0" noProof="0">
                <a:ln>
                  <a:noFill/>
                </a:ln>
                <a:solidFill>
                  <a:srgbClr val="1F1A62"/>
                </a:solidFill>
                <a:effectLst/>
                <a:uLnTx/>
                <a:uFillTx/>
                <a:latin typeface="Helvetica"/>
                <a:ea typeface="+mn-ea"/>
                <a:cs typeface="Helvetica"/>
              </a:rPr>
              <a:t> Outcomes™, Connected TV (CTV)</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96213" y="6211942"/>
            <a:ext cx="61155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CTV’s Pharmaceutical Marketers case study</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Campaign time period: 7/1/2021 -9/30/2021.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*Varies by condition.</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3999544" y="8409"/>
            <a:ext cx="8192455"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 brand utilized a convergent TV strategy to deliver </a:t>
            </a:r>
            <a:r>
              <a:rPr kumimoji="0" lang="en-US" sz="2200" b="1" i="0" u="none" strike="noStrike" kern="1200" cap="none" spc="0" normalizeH="0" baseline="0" noProof="0">
                <a:ln>
                  <a:noFill/>
                </a:ln>
                <a:solidFill>
                  <a:srgbClr val="1F1A62"/>
                </a:solidFill>
                <a:effectLst/>
                <a:uLnTx/>
                <a:uFillTx/>
                <a:latin typeface="Helvetica"/>
                <a:ea typeface="+mn-ea"/>
                <a:cs typeface="Helvetica"/>
              </a:rPr>
              <a:t>incremental reach</a:t>
            </a:r>
            <a:r>
              <a:rPr kumimoji="0" lang="en-US" sz="2200" b="0" i="0" u="none" strike="noStrike" kern="1200" cap="none" spc="0" normalizeH="0" baseline="0" noProof="0">
                <a:ln>
                  <a:noFill/>
                </a:ln>
                <a:solidFill>
                  <a:srgbClr val="1F1A62"/>
                </a:solidFill>
                <a:effectLst/>
                <a:uLnTx/>
                <a:uFillTx/>
                <a:latin typeface="Helvetica"/>
                <a:ea typeface="+mn-ea"/>
                <a:cs typeface="Helvetica"/>
              </a:rPr>
              <a:t> and </a:t>
            </a:r>
            <a:r>
              <a:rPr kumimoji="0" lang="en-US" sz="2200" b="1" i="0" u="none" strike="noStrike" kern="1200" cap="none" spc="0" normalizeH="0" baseline="0" noProof="0">
                <a:ln>
                  <a:noFill/>
                </a:ln>
                <a:solidFill>
                  <a:srgbClr val="1F1A62"/>
                </a:solidFill>
                <a:effectLst/>
                <a:uLnTx/>
                <a:uFillTx/>
                <a:latin typeface="Helvetica"/>
                <a:ea typeface="+mn-ea"/>
                <a:cs typeface="Helvetica"/>
              </a:rPr>
              <a:t>improve audience quality</a:t>
            </a:r>
            <a:endParaRPr kumimoji="0" lang="en-US" sz="2200" b="1" i="0" u="none" strike="sngStrike" kern="1200" cap="none" spc="0" normalizeH="0" baseline="0" noProof="0">
              <a:ln>
                <a:noFill/>
              </a:ln>
              <a:solidFill>
                <a:srgbClr val="1F1A62"/>
              </a:solidFill>
              <a:effectLst/>
              <a:uLnTx/>
              <a:uFillTx/>
              <a:latin typeface="Helvetica"/>
              <a:ea typeface="+mn-ea"/>
              <a:cs typeface="Helvetica"/>
            </a:endParaRPr>
          </a:p>
        </p:txBody>
      </p:sp>
      <p:pic>
        <p:nvPicPr>
          <p:cNvPr id="14" name="Picture 13" descr="Graphical user interface, icon&#10;&#10;Description automatically generated">
            <a:extLst>
              <a:ext uri="{FF2B5EF4-FFF2-40B4-BE49-F238E27FC236}">
                <a16:creationId xmlns:a16="http://schemas.microsoft.com/office/drawing/2014/main" id="{57C365DD-C425-449F-8DFC-6D7763C997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7020" y="30987"/>
            <a:ext cx="742517" cy="742517"/>
          </a:xfrm>
          <a:prstGeom prst="rect">
            <a:avLst/>
          </a:prstGeom>
        </p:spPr>
      </p:pic>
      <p:sp>
        <p:nvSpPr>
          <p:cNvPr id="8" name="TextBox 7">
            <a:extLst>
              <a:ext uri="{FF2B5EF4-FFF2-40B4-BE49-F238E27FC236}">
                <a16:creationId xmlns:a16="http://schemas.microsoft.com/office/drawing/2014/main" id="{0023BEB8-6CA2-470D-BB53-5B252DD08C41}"/>
              </a:ext>
            </a:extLst>
          </p:cNvPr>
          <p:cNvSpPr txBox="1"/>
          <p:nvPr/>
        </p:nvSpPr>
        <p:spPr>
          <a:xfrm>
            <a:off x="4967312" y="1949733"/>
            <a:ext cx="322232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on-target reach</a:t>
            </a:r>
          </a:p>
        </p:txBody>
      </p:sp>
      <p:pic>
        <p:nvPicPr>
          <p:cNvPr id="16" name="Picture 15" descr="Icon&#10;&#10;Description automatically generated">
            <a:extLst>
              <a:ext uri="{FF2B5EF4-FFF2-40B4-BE49-F238E27FC236}">
                <a16:creationId xmlns:a16="http://schemas.microsoft.com/office/drawing/2014/main" id="{342D5A77-4B71-4D09-9C12-3D6F399014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72353" y="1808440"/>
            <a:ext cx="1144360" cy="1144360"/>
          </a:xfrm>
          <a:prstGeom prst="rect">
            <a:avLst/>
          </a:prstGeom>
        </p:spPr>
      </p:pic>
      <p:sp>
        <p:nvSpPr>
          <p:cNvPr id="24" name="TextBox 23">
            <a:extLst>
              <a:ext uri="{FF2B5EF4-FFF2-40B4-BE49-F238E27FC236}">
                <a16:creationId xmlns:a16="http://schemas.microsoft.com/office/drawing/2014/main" id="{C3CFC45B-AD32-4195-AE41-34E50E99EEF8}"/>
              </a:ext>
            </a:extLst>
          </p:cNvPr>
          <p:cNvSpPr txBox="1"/>
          <p:nvPr/>
        </p:nvSpPr>
        <p:spPr>
          <a:xfrm>
            <a:off x="9345690" y="1949733"/>
            <a:ext cx="269223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audience quality</a:t>
            </a:r>
          </a:p>
        </p:txBody>
      </p:sp>
      <p:pic>
        <p:nvPicPr>
          <p:cNvPr id="26" name="Picture 25" descr="Icon&#10;&#10;Description automatically generated">
            <a:extLst>
              <a:ext uri="{FF2B5EF4-FFF2-40B4-BE49-F238E27FC236}">
                <a16:creationId xmlns:a16="http://schemas.microsoft.com/office/drawing/2014/main" id="{2AE569A8-B51F-4578-AAEF-6EE8C1C2F8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69691" y="1782430"/>
            <a:ext cx="1196380" cy="1196380"/>
          </a:xfrm>
          <a:prstGeom prst="rect">
            <a:avLst/>
          </a:prstGeom>
        </p:spPr>
      </p:pic>
      <p:sp>
        <p:nvSpPr>
          <p:cNvPr id="23" name="TextBox 22">
            <a:extLst>
              <a:ext uri="{FF2B5EF4-FFF2-40B4-BE49-F238E27FC236}">
                <a16:creationId xmlns:a16="http://schemas.microsoft.com/office/drawing/2014/main" id="{561E0AF6-319D-A5BD-F6DF-13C6C58F567B}"/>
              </a:ext>
            </a:extLst>
          </p:cNvPr>
          <p:cNvSpPr txBox="1"/>
          <p:nvPr/>
        </p:nvSpPr>
        <p:spPr>
          <a:xfrm>
            <a:off x="6200545" y="1271360"/>
            <a:ext cx="3809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Campaign Results</a:t>
            </a:r>
          </a:p>
        </p:txBody>
      </p:sp>
      <p:grpSp>
        <p:nvGrpSpPr>
          <p:cNvPr id="5" name="Group 4">
            <a:extLst>
              <a:ext uri="{FF2B5EF4-FFF2-40B4-BE49-F238E27FC236}">
                <a16:creationId xmlns:a16="http://schemas.microsoft.com/office/drawing/2014/main" id="{D5C605F4-6E34-C4F7-5516-42D288AB721A}"/>
              </a:ext>
            </a:extLst>
          </p:cNvPr>
          <p:cNvGrpSpPr/>
          <p:nvPr/>
        </p:nvGrpSpPr>
        <p:grpSpPr>
          <a:xfrm>
            <a:off x="7830626" y="3323842"/>
            <a:ext cx="3766948" cy="2276102"/>
            <a:chOff x="7529804" y="3323842"/>
            <a:chExt cx="3766948" cy="2276102"/>
          </a:xfrm>
        </p:grpSpPr>
        <p:sp>
          <p:nvSpPr>
            <p:cNvPr id="6" name="Freeform: Shape 5">
              <a:extLst>
                <a:ext uri="{FF2B5EF4-FFF2-40B4-BE49-F238E27FC236}">
                  <a16:creationId xmlns:a16="http://schemas.microsoft.com/office/drawing/2014/main" id="{852468D2-A4D8-B64A-70E0-FEDA7896E2E5}"/>
                </a:ext>
              </a:extLst>
            </p:cNvPr>
            <p:cNvSpPr/>
            <p:nvPr/>
          </p:nvSpPr>
          <p:spPr>
            <a:xfrm>
              <a:off x="7529804" y="3588579"/>
              <a:ext cx="1954014" cy="1846971"/>
            </a:xfrm>
            <a:custGeom>
              <a:avLst/>
              <a:gdLst>
                <a:gd name="connsiteX0" fmla="*/ 0 w 1954014"/>
                <a:gd name="connsiteY0" fmla="*/ 923486 h 1846971"/>
                <a:gd name="connsiteX1" fmla="*/ 977007 w 1954014"/>
                <a:gd name="connsiteY1" fmla="*/ 0 h 1846971"/>
                <a:gd name="connsiteX2" fmla="*/ 1954014 w 1954014"/>
                <a:gd name="connsiteY2" fmla="*/ 923486 h 1846971"/>
                <a:gd name="connsiteX3" fmla="*/ 977007 w 1954014"/>
                <a:gd name="connsiteY3" fmla="*/ 1846972 h 1846971"/>
                <a:gd name="connsiteX4" fmla="*/ 0 w 1954014"/>
                <a:gd name="connsiteY4" fmla="*/ 923486 h 1846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014" h="1846971">
                  <a:moveTo>
                    <a:pt x="0" y="923486"/>
                  </a:moveTo>
                  <a:cubicBezTo>
                    <a:pt x="0" y="413459"/>
                    <a:pt x="437421" y="0"/>
                    <a:pt x="977007" y="0"/>
                  </a:cubicBezTo>
                  <a:cubicBezTo>
                    <a:pt x="1516593" y="0"/>
                    <a:pt x="1954014" y="413459"/>
                    <a:pt x="1954014" y="923486"/>
                  </a:cubicBezTo>
                  <a:cubicBezTo>
                    <a:pt x="1954014" y="1433513"/>
                    <a:pt x="1516593" y="1846972"/>
                    <a:pt x="977007" y="1846972"/>
                  </a:cubicBezTo>
                  <a:cubicBezTo>
                    <a:pt x="437421" y="1846972"/>
                    <a:pt x="0" y="1433513"/>
                    <a:pt x="0" y="923486"/>
                  </a:cubicBezTo>
                  <a:close/>
                </a:path>
              </a:pathLst>
            </a:custGeom>
            <a:solidFill>
              <a:srgbClr val="1F1A62">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2858" tIns="217798" rIns="554517" bIns="21779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CTV reach</a:t>
              </a:r>
            </a:p>
          </p:txBody>
        </p:sp>
        <p:sp>
          <p:nvSpPr>
            <p:cNvPr id="9" name="Freeform: Shape 8">
              <a:extLst>
                <a:ext uri="{FF2B5EF4-FFF2-40B4-BE49-F238E27FC236}">
                  <a16:creationId xmlns:a16="http://schemas.microsoft.com/office/drawing/2014/main" id="{75BB5168-8ED6-B08C-9B58-D8F94AC10A4F}"/>
                </a:ext>
              </a:extLst>
            </p:cNvPr>
            <p:cNvSpPr/>
            <p:nvPr/>
          </p:nvSpPr>
          <p:spPr>
            <a:xfrm>
              <a:off x="8939171" y="3323842"/>
              <a:ext cx="2357581" cy="2276102"/>
            </a:xfrm>
            <a:custGeom>
              <a:avLst/>
              <a:gdLst>
                <a:gd name="connsiteX0" fmla="*/ 0 w 2357581"/>
                <a:gd name="connsiteY0" fmla="*/ 1138051 h 2276102"/>
                <a:gd name="connsiteX1" fmla="*/ 1178791 w 2357581"/>
                <a:gd name="connsiteY1" fmla="*/ 0 h 2276102"/>
                <a:gd name="connsiteX2" fmla="*/ 2357582 w 2357581"/>
                <a:gd name="connsiteY2" fmla="*/ 1138051 h 2276102"/>
                <a:gd name="connsiteX3" fmla="*/ 1178791 w 2357581"/>
                <a:gd name="connsiteY3" fmla="*/ 2276102 h 2276102"/>
                <a:gd name="connsiteX4" fmla="*/ 0 w 2357581"/>
                <a:gd name="connsiteY4" fmla="*/ 1138051 h 227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581" h="2276102">
                  <a:moveTo>
                    <a:pt x="0" y="1138051"/>
                  </a:moveTo>
                  <a:cubicBezTo>
                    <a:pt x="0" y="509523"/>
                    <a:pt x="527763" y="0"/>
                    <a:pt x="1178791" y="0"/>
                  </a:cubicBezTo>
                  <a:cubicBezTo>
                    <a:pt x="1829819" y="0"/>
                    <a:pt x="2357582" y="509523"/>
                    <a:pt x="2357582" y="1138051"/>
                  </a:cubicBezTo>
                  <a:cubicBezTo>
                    <a:pt x="2357582" y="1766579"/>
                    <a:pt x="1829819" y="2276102"/>
                    <a:pt x="1178791" y="2276102"/>
                  </a:cubicBezTo>
                  <a:cubicBezTo>
                    <a:pt x="527763" y="2276102"/>
                    <a:pt x="0" y="1766579"/>
                    <a:pt x="0" y="1138051"/>
                  </a:cubicBezTo>
                  <a:close/>
                </a:path>
              </a:pathLst>
            </a:custGeom>
            <a:solidFill>
              <a:srgbClr val="00B0F0">
                <a:alpha val="85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69044" tIns="268401" rIns="329211" bIns="26840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Linear TV reach</a:t>
              </a:r>
            </a:p>
          </p:txBody>
        </p:sp>
      </p:grpSp>
      <p:cxnSp>
        <p:nvCxnSpPr>
          <p:cNvPr id="12" name="Straight Arrow Connector 11">
            <a:extLst>
              <a:ext uri="{FF2B5EF4-FFF2-40B4-BE49-F238E27FC236}">
                <a16:creationId xmlns:a16="http://schemas.microsoft.com/office/drawing/2014/main" id="{47B8DA9B-8CBC-41BE-A68A-860DACCB1966}"/>
              </a:ext>
            </a:extLst>
          </p:cNvPr>
          <p:cNvCxnSpPr>
            <a:cxnSpLocks/>
          </p:cNvCxnSpPr>
          <p:nvPr/>
        </p:nvCxnSpPr>
        <p:spPr>
          <a:xfrm flipV="1">
            <a:off x="9509833" y="4993176"/>
            <a:ext cx="0" cy="650837"/>
          </a:xfrm>
          <a:prstGeom prst="straightConnector1">
            <a:avLst/>
          </a:prstGeom>
          <a:ln w="12700">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9674A79-E88D-49EF-9F73-2569638B2A70}"/>
              </a:ext>
            </a:extLst>
          </p:cNvPr>
          <p:cNvSpPr txBox="1"/>
          <p:nvPr/>
        </p:nvSpPr>
        <p:spPr>
          <a:xfrm>
            <a:off x="8267814" y="5661629"/>
            <a:ext cx="248403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overlapping reach</a:t>
            </a:r>
          </a:p>
        </p:txBody>
      </p:sp>
      <p:sp>
        <p:nvSpPr>
          <p:cNvPr id="27" name="TextBox 26">
            <a:extLst>
              <a:ext uri="{FF2B5EF4-FFF2-40B4-BE49-F238E27FC236}">
                <a16:creationId xmlns:a16="http://schemas.microsoft.com/office/drawing/2014/main" id="{73B89A8E-91D2-3B6B-0C26-6CEE81C0D236}"/>
              </a:ext>
            </a:extLst>
          </p:cNvPr>
          <p:cNvSpPr txBox="1"/>
          <p:nvPr/>
        </p:nvSpPr>
        <p:spPr>
          <a:xfrm>
            <a:off x="4612700" y="4046395"/>
            <a:ext cx="278225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CTV delivered up to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30%*</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incremental reach to qualified patient audiences </a:t>
            </a:r>
            <a:endParaRPr kumimoji="0" lang="en-US" sz="1600" b="0" i="0" u="none" strike="noStrike" kern="1200" cap="none" spc="0" normalizeH="0" baseline="0" noProof="0">
              <a:ln>
                <a:noFill/>
              </a:ln>
              <a:solidFill>
                <a:srgbClr val="1B1464"/>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BA2B06B2-0E40-D81E-EDA2-50DE405E3897}"/>
              </a:ext>
            </a:extLst>
          </p:cNvPr>
          <p:cNvCxnSpPr>
            <a:cxnSpLocks/>
          </p:cNvCxnSpPr>
          <p:nvPr/>
        </p:nvCxnSpPr>
        <p:spPr>
          <a:xfrm>
            <a:off x="4706566" y="3151326"/>
            <a:ext cx="6797142" cy="0"/>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CAEDCD-4D7F-11A6-A2C4-DE64555F640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76386" y="6125230"/>
            <a:ext cx="1870389" cy="370337"/>
          </a:xfrm>
          <a:prstGeom prst="rect">
            <a:avLst/>
          </a:prstGeom>
        </p:spPr>
      </p:pic>
      <p:pic>
        <p:nvPicPr>
          <p:cNvPr id="2" name="Picture 1">
            <a:extLst>
              <a:ext uri="{FF2B5EF4-FFF2-40B4-BE49-F238E27FC236}">
                <a16:creationId xmlns:a16="http://schemas.microsoft.com/office/drawing/2014/main" id="{9027590E-C174-A3A4-138C-8ED5516354C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 name="Slide Number Placeholder 5">
            <a:extLst>
              <a:ext uri="{FF2B5EF4-FFF2-40B4-BE49-F238E27FC236}">
                <a16:creationId xmlns:a16="http://schemas.microsoft.com/office/drawing/2014/main" id="{6A67EDAE-511F-B442-6317-1171D84CE89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8A9ACE1-AD2B-DEF7-94E6-ECCE95765DE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TextBox 9">
            <a:extLst>
              <a:ext uri="{FF2B5EF4-FFF2-40B4-BE49-F238E27FC236}">
                <a16:creationId xmlns:a16="http://schemas.microsoft.com/office/drawing/2014/main" id="{5223C873-401E-0920-5F5C-E06E2C70660E}"/>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175894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6169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pharmaceutical and health care company wanted to measure reach among both broad and niche audiences utilizing targeting criteria beyond age and gender</a:t>
            </a:r>
            <a:endParaRPr kumimoji="0" lang="en-US" sz="11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Audience Measurement Innovation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The brand utilized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Upwave’s</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Analytics Platform for Brand Advertising</a:t>
            </a:r>
            <a:r>
              <a:rPr kumimoji="0" lang="en-US" sz="1200" b="0" i="0" u="none" strike="noStrike" kern="1200" cap="none" spc="0" normalizeH="0" baseline="0" noProof="0">
                <a:ln>
                  <a:noFill/>
                </a:ln>
                <a:solidFill>
                  <a:srgbClr val="1F1A62"/>
                </a:solidFill>
                <a:effectLst/>
                <a:uLnTx/>
                <a:uFillTx/>
                <a:latin typeface="Helvetica"/>
                <a:ea typeface="+mn-ea"/>
                <a:cs typeface="Helvetica"/>
              </a:rPr>
              <a:t>, which enabled them to optimize and reallocate across channels and monitor reach, frequency and penetration rate within their specific target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HHI $100K+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High-Level Job Title / Industry in Healthcare, Finance, Government</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Upwave’s</a:t>
            </a:r>
            <a:r>
              <a:rPr kumimoji="0" lang="en-US" sz="1200" b="0" i="0" u="none" strike="noStrike" kern="1200" cap="none" spc="0" normalizeH="0" baseline="0" noProof="0">
                <a:ln>
                  <a:noFill/>
                </a:ln>
                <a:solidFill>
                  <a:srgbClr val="1F1A62"/>
                </a:solidFill>
                <a:effectLst/>
                <a:uLnTx/>
                <a:uFillTx/>
                <a:latin typeface="Helvetica"/>
                <a:ea typeface="+mn-ea"/>
                <a:cs typeface="Helvetica"/>
              </a:rPr>
              <a:t> Brand Optimization capability revealed that Digital alone was not as effective, running both TV and Digital together helped drive lift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Campaign lifted awareness among </a:t>
            </a:r>
            <a:r>
              <a:rPr kumimoji="0" lang="en-US" sz="1200" b="1" i="0" u="none" strike="noStrike" kern="1200" cap="none" spc="0" normalizeH="0" baseline="0" noProof="0">
                <a:ln>
                  <a:noFill/>
                </a:ln>
                <a:solidFill>
                  <a:srgbClr val="1F1A62"/>
                </a:solidFill>
                <a:effectLst/>
                <a:uLnTx/>
                <a:uFillTx/>
                <a:latin typeface="Helvetica"/>
                <a:ea typeface="+mn-ea"/>
                <a:cs typeface="Helvetica"/>
              </a:rPr>
              <a:t>11.9MM</a:t>
            </a:r>
            <a:r>
              <a:rPr kumimoji="0" lang="en-US" sz="1200" b="0" i="0" u="none" strike="noStrike" kern="1200" cap="none" spc="0" normalizeH="0" baseline="0" noProof="0">
                <a:ln>
                  <a:noFill/>
                </a:ln>
                <a:solidFill>
                  <a:srgbClr val="1F1A62"/>
                </a:solidFill>
                <a:effectLst/>
                <a:uLnTx/>
                <a:uFillTx/>
                <a:latin typeface="Helvetica"/>
                <a:ea typeface="+mn-ea"/>
                <a:cs typeface="Helvetica"/>
              </a:rPr>
              <a:t> people, with the highest lift seem among affluent audiences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Upwave</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ACR, Event Tags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Digital (Display, Mobile, Desktop)</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2" y="40715"/>
            <a:ext cx="8174268"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pharma &amp; health care company leveraged Upwave’s Brand Optimization capability to </a:t>
            </a:r>
            <a:r>
              <a:rPr kumimoji="0" lang="en-US" sz="2200" b="1" i="0" u="none" strike="noStrike" kern="1200" cap="none" spc="0" normalizeH="0" baseline="0" noProof="0">
                <a:ln>
                  <a:noFill/>
                </a:ln>
                <a:solidFill>
                  <a:srgbClr val="1F1A62"/>
                </a:solidFill>
                <a:effectLst/>
                <a:uLnTx/>
                <a:uFillTx/>
                <a:latin typeface="Helvetica"/>
                <a:ea typeface="+mn-ea"/>
                <a:cs typeface="Helvetica"/>
              </a:rPr>
              <a:t>drive lift </a:t>
            </a:r>
            <a:r>
              <a:rPr kumimoji="0" lang="en-US" sz="2200" b="0" i="0" u="none" strike="noStrike" kern="1200" cap="none" spc="0" normalizeH="0" baseline="0" noProof="0">
                <a:ln>
                  <a:noFill/>
                </a:ln>
                <a:solidFill>
                  <a:srgbClr val="1F1A62"/>
                </a:solidFill>
                <a:effectLst/>
                <a:uLnTx/>
                <a:uFillTx/>
                <a:latin typeface="Helvetica"/>
                <a:ea typeface="+mn-ea"/>
                <a:cs typeface="Helvetica"/>
              </a:rPr>
              <a:t>across both TV and digital</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310453"/>
            <a:ext cx="651471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Upwave</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May – December 2021. Comparisons based against a representative control group.</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12E7F595-105C-4FA9-9B31-82543DF3A3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9579" y="81814"/>
            <a:ext cx="659005" cy="659005"/>
          </a:xfrm>
          <a:prstGeom prst="rect">
            <a:avLst/>
          </a:prstGeom>
        </p:spPr>
      </p:pic>
      <p:pic>
        <p:nvPicPr>
          <p:cNvPr id="7170" name="Picture 2" descr="Access A Trusted Market Research Sample | TapResearch">
            <a:extLst>
              <a:ext uri="{FF2B5EF4-FFF2-40B4-BE49-F238E27FC236}">
                <a16:creationId xmlns:a16="http://schemas.microsoft.com/office/drawing/2014/main" id="{B3F3ED2D-A66B-422A-9A89-24E0520096B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567601" y="5958004"/>
            <a:ext cx="1577016" cy="51166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F0588783-311E-4027-BFC6-36D43530A4FF}"/>
              </a:ext>
            </a:extLst>
          </p:cNvPr>
          <p:cNvCxnSpPr>
            <a:cxnSpLocks/>
          </p:cNvCxnSpPr>
          <p:nvPr/>
        </p:nvCxnSpPr>
        <p:spPr>
          <a:xfrm>
            <a:off x="4739718" y="3501293"/>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4EAEEA8-074E-4739-9EFC-5DDF7A360732}"/>
              </a:ext>
            </a:extLst>
          </p:cNvPr>
          <p:cNvSpPr/>
          <p:nvPr/>
        </p:nvSpPr>
        <p:spPr>
          <a:xfrm>
            <a:off x="4183506" y="2280222"/>
            <a:ext cx="2122753"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2.5X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Hospital Leadership</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18" name="Rectangle 17">
            <a:extLst>
              <a:ext uri="{FF2B5EF4-FFF2-40B4-BE49-F238E27FC236}">
                <a16:creationId xmlns:a16="http://schemas.microsoft.com/office/drawing/2014/main" id="{0BE9E1FF-55D1-4B75-AF34-F4E9A76DD1FA}"/>
              </a:ext>
            </a:extLst>
          </p:cNvPr>
          <p:cNvSpPr/>
          <p:nvPr/>
        </p:nvSpPr>
        <p:spPr>
          <a:xfrm>
            <a:off x="6367727" y="2263863"/>
            <a:ext cx="1754341"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Government</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19" name="Rectangle 18">
            <a:extLst>
              <a:ext uri="{FF2B5EF4-FFF2-40B4-BE49-F238E27FC236}">
                <a16:creationId xmlns:a16="http://schemas.microsoft.com/office/drawing/2014/main" id="{561F4B1E-4F5C-4B0A-BE3F-D4BB84793DA9}"/>
              </a:ext>
            </a:extLst>
          </p:cNvPr>
          <p:cNvSpPr/>
          <p:nvPr/>
        </p:nvSpPr>
        <p:spPr>
          <a:xfrm>
            <a:off x="8183536" y="2263863"/>
            <a:ext cx="1754341"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those in the </a:t>
            </a:r>
            <a:r>
              <a:rPr kumimoji="0" lang="en-US" sz="1400" b="0" i="0" u="sng" strike="noStrike" kern="1200" cap="none" spc="0" normalizeH="0" baseline="0" noProof="0">
                <a:ln>
                  <a:noFill/>
                </a:ln>
                <a:solidFill>
                  <a:srgbClr val="1F1A62"/>
                </a:solidFill>
                <a:effectLst/>
                <a:uLnTx/>
                <a:uFillTx/>
                <a:latin typeface="Helvetica"/>
                <a:ea typeface="+mn-ea"/>
                <a:cs typeface="Helvetica"/>
              </a:rPr>
              <a:t>Finance</a:t>
            </a:r>
            <a:r>
              <a:rPr kumimoji="0" lang="en-US" sz="1400" b="0" i="0" u="none" strike="noStrike" kern="1200" cap="none" spc="0" normalizeH="0" baseline="0" noProof="0">
                <a:ln>
                  <a:noFill/>
                </a:ln>
                <a:solidFill>
                  <a:srgbClr val="1F1A62"/>
                </a:solidFill>
                <a:effectLst/>
                <a:uLnTx/>
                <a:uFillTx/>
                <a:latin typeface="Helvetica"/>
                <a:ea typeface="+mn-ea"/>
                <a:cs typeface="Helvetica"/>
              </a:rPr>
              <a:t> sector</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21" name="Rectangle 20">
            <a:extLst>
              <a:ext uri="{FF2B5EF4-FFF2-40B4-BE49-F238E27FC236}">
                <a16:creationId xmlns:a16="http://schemas.microsoft.com/office/drawing/2014/main" id="{F8E76089-EAC0-4E52-A661-A455AC7C61E3}"/>
              </a:ext>
            </a:extLst>
          </p:cNvPr>
          <p:cNvSpPr/>
          <p:nvPr/>
        </p:nvSpPr>
        <p:spPr>
          <a:xfrm>
            <a:off x="9999347" y="2263863"/>
            <a:ext cx="2062792" cy="1107996"/>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w="13462">
                  <a:solidFill>
                    <a:prstClr val="black"/>
                  </a:solidFill>
                  <a:prstDash val="solid"/>
                </a:ln>
                <a:solidFill>
                  <a:srgbClr val="FFE9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1.5X</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More likely to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reach </a:t>
            </a:r>
            <a:r>
              <a:rPr kumimoji="0" lang="en-US" sz="1400" b="0" i="0" u="sng" strike="noStrike" kern="1200" cap="none" spc="0" normalizeH="0" baseline="0" noProof="0">
                <a:ln>
                  <a:noFill/>
                </a:ln>
                <a:solidFill>
                  <a:srgbClr val="1F1A62"/>
                </a:solidFill>
                <a:effectLst/>
                <a:uLnTx/>
                <a:uFillTx/>
                <a:latin typeface="Helvetica"/>
                <a:ea typeface="+mn-ea"/>
                <a:cs typeface="Helvetica"/>
              </a:rPr>
              <a:t>VP-level audience</a:t>
            </a:r>
            <a:r>
              <a:rPr kumimoji="0" lang="en-US" sz="1400" b="0" i="0" u="none" strike="noStrike" kern="1200" cap="none" spc="0" normalizeH="0" baseline="0" noProof="0">
                <a:ln>
                  <a:noFill/>
                </a:ln>
                <a:solidFill>
                  <a:srgbClr val="1F1A62"/>
                </a:solidFill>
                <a:effectLst/>
                <a:uLnTx/>
                <a:uFillTx/>
                <a:latin typeface="Helvetica"/>
                <a:ea typeface="+mn-ea"/>
                <a:cs typeface="Helvetica"/>
              </a:rPr>
              <a:t> via Linear TV</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cxnSp>
        <p:nvCxnSpPr>
          <p:cNvPr id="23" name="Straight Connector 22">
            <a:extLst>
              <a:ext uri="{FF2B5EF4-FFF2-40B4-BE49-F238E27FC236}">
                <a16:creationId xmlns:a16="http://schemas.microsoft.com/office/drawing/2014/main" id="{D8F8741E-8235-4D5E-8B29-4714D0480CF6}"/>
              </a:ext>
            </a:extLst>
          </p:cNvPr>
          <p:cNvCxnSpPr>
            <a:cxnSpLocks/>
          </p:cNvCxnSpPr>
          <p:nvPr/>
        </p:nvCxnSpPr>
        <p:spPr>
          <a:xfrm>
            <a:off x="6336993"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C751FD-8400-4093-BCC3-89CEA1B387A9}"/>
              </a:ext>
            </a:extLst>
          </p:cNvPr>
          <p:cNvCxnSpPr>
            <a:cxnSpLocks/>
          </p:cNvCxnSpPr>
          <p:nvPr/>
        </p:nvCxnSpPr>
        <p:spPr>
          <a:xfrm>
            <a:off x="8152802"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F9659E-D3D6-4F71-A61E-FEDB12626C83}"/>
              </a:ext>
            </a:extLst>
          </p:cNvPr>
          <p:cNvCxnSpPr>
            <a:cxnSpLocks/>
          </p:cNvCxnSpPr>
          <p:nvPr/>
        </p:nvCxnSpPr>
        <p:spPr>
          <a:xfrm>
            <a:off x="9968611" y="2299244"/>
            <a:ext cx="0" cy="1037235"/>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A4691363-E8CE-4DFA-9A70-E6D887F2552C}"/>
              </a:ext>
            </a:extLst>
          </p:cNvPr>
          <p:cNvGraphicFramePr/>
          <p:nvPr/>
        </p:nvGraphicFramePr>
        <p:xfrm>
          <a:off x="4764145" y="3496281"/>
          <a:ext cx="6717355" cy="2571535"/>
        </p:xfrm>
        <a:graphic>
          <a:graphicData uri="http://schemas.openxmlformats.org/drawingml/2006/chart">
            <c:chart xmlns:c="http://schemas.openxmlformats.org/drawingml/2006/chart" xmlns:r="http://schemas.openxmlformats.org/officeDocument/2006/relationships" r:id="rId6"/>
          </a:graphicData>
        </a:graphic>
      </p:graphicFrame>
      <p:cxnSp>
        <p:nvCxnSpPr>
          <p:cNvPr id="29" name="Straight Connector 28">
            <a:extLst>
              <a:ext uri="{FF2B5EF4-FFF2-40B4-BE49-F238E27FC236}">
                <a16:creationId xmlns:a16="http://schemas.microsoft.com/office/drawing/2014/main" id="{759ACA4B-88CA-435C-BA29-176FAA44C89F}"/>
              </a:ext>
            </a:extLst>
          </p:cNvPr>
          <p:cNvCxnSpPr>
            <a:cxnSpLocks/>
          </p:cNvCxnSpPr>
          <p:nvPr/>
        </p:nvCxnSpPr>
        <p:spPr>
          <a:xfrm>
            <a:off x="9694538" y="3963507"/>
            <a:ext cx="0" cy="1380561"/>
          </a:xfrm>
          <a:prstGeom prst="line">
            <a:avLst/>
          </a:prstGeom>
          <a:ln w="6350" cap="flat" algn="ctr">
            <a:solidFill>
              <a:srgbClr val="1F1A6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E2128E-3703-4C7F-A20A-4D17E3FEAB1B}"/>
              </a:ext>
            </a:extLst>
          </p:cNvPr>
          <p:cNvCxnSpPr>
            <a:cxnSpLocks/>
          </p:cNvCxnSpPr>
          <p:nvPr/>
        </p:nvCxnSpPr>
        <p:spPr>
          <a:xfrm>
            <a:off x="4739718" y="2141552"/>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127145D-D84E-4703-81BD-98809597604E}"/>
              </a:ext>
            </a:extLst>
          </p:cNvPr>
          <p:cNvSpPr/>
          <p:nvPr/>
        </p:nvSpPr>
        <p:spPr>
          <a:xfrm>
            <a:off x="4577261" y="1233757"/>
            <a:ext cx="222198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11.9MM</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People with Lift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in Awareness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3" name="Rectangle 32">
            <a:extLst>
              <a:ext uri="{FF2B5EF4-FFF2-40B4-BE49-F238E27FC236}">
                <a16:creationId xmlns:a16="http://schemas.microsoft.com/office/drawing/2014/main" id="{B81CFB82-65B0-4D3E-88C9-F39EBDC5B715}"/>
              </a:ext>
            </a:extLst>
          </p:cNvPr>
          <p:cNvSpPr/>
          <p:nvPr/>
        </p:nvSpPr>
        <p:spPr>
          <a:xfrm>
            <a:off x="7716168" y="1233757"/>
            <a:ext cx="151764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521MM</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Total Digital Impressions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
        <p:nvSpPr>
          <p:cNvPr id="35" name="Rectangle 34">
            <a:extLst>
              <a:ext uri="{FF2B5EF4-FFF2-40B4-BE49-F238E27FC236}">
                <a16:creationId xmlns:a16="http://schemas.microsoft.com/office/drawing/2014/main" id="{B61E0E85-E432-43A5-8F74-96FCAB3AE18E}"/>
              </a:ext>
            </a:extLst>
          </p:cNvPr>
          <p:cNvSpPr/>
          <p:nvPr/>
        </p:nvSpPr>
        <p:spPr>
          <a:xfrm>
            <a:off x="10150735" y="1233757"/>
            <a:ext cx="1517648" cy="9012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4.2B</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Total TV Impressions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pic>
        <p:nvPicPr>
          <p:cNvPr id="2" name="Picture 1">
            <a:extLst>
              <a:ext uri="{FF2B5EF4-FFF2-40B4-BE49-F238E27FC236}">
                <a16:creationId xmlns:a16="http://schemas.microsoft.com/office/drawing/2014/main" id="{BFB6F994-1E23-B33A-5229-34423923460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9CE59997-9C4A-E6E7-8CAF-10E30EEBEE4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14DBC1DA-E1F8-9154-A3E5-4BAAB6FD143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Box 4">
            <a:extLst>
              <a:ext uri="{FF2B5EF4-FFF2-40B4-BE49-F238E27FC236}">
                <a16:creationId xmlns:a16="http://schemas.microsoft.com/office/drawing/2014/main" id="{978955AE-6A06-4096-1A78-2BB4E2EBC2D6}"/>
              </a:ext>
            </a:extLst>
          </p:cNvPr>
          <p:cNvSpPr txBox="1"/>
          <p:nvPr/>
        </p:nvSpPr>
        <p:spPr>
          <a:xfrm>
            <a:off x="41397" y="5035"/>
            <a:ext cx="3445638" cy="615553"/>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p:txBody>
      </p:sp>
    </p:spTree>
    <p:extLst>
      <p:ext uri="{BB962C8B-B14F-4D97-AF65-F5344CB8AC3E}">
        <p14:creationId xmlns:p14="http://schemas.microsoft.com/office/powerpoint/2010/main" val="370786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0DE379D-CAC9-4715-8784-BA079934B57F}"/>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 name="Rectangle 27">
            <a:extLst>
              <a:ext uri="{FF2B5EF4-FFF2-40B4-BE49-F238E27FC236}">
                <a16:creationId xmlns:a16="http://schemas.microsoft.com/office/drawing/2014/main" id="{CBAFA2D7-7DA0-4A4A-8D4A-837673C28E20}"/>
              </a:ext>
            </a:extLst>
          </p:cNvPr>
          <p:cNvSpPr/>
          <p:nvPr/>
        </p:nvSpPr>
        <p:spPr>
          <a:xfrm>
            <a:off x="0" y="-2792"/>
            <a:ext cx="4014788" cy="828219"/>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A863732-BBE0-7047-91A5-33DB809BAF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76386" y="6078095"/>
            <a:ext cx="1870389" cy="370337"/>
          </a:xfrm>
          <a:prstGeom prst="rect">
            <a:avLst/>
          </a:prstGeom>
        </p:spPr>
      </p:pic>
      <p:sp>
        <p:nvSpPr>
          <p:cNvPr id="29" name="Rectangle 28">
            <a:extLst>
              <a:ext uri="{FF2B5EF4-FFF2-40B4-BE49-F238E27FC236}">
                <a16:creationId xmlns:a16="http://schemas.microsoft.com/office/drawing/2014/main" id="{56B775D7-EA00-4E9E-8688-6C8F84ABE337}"/>
              </a:ext>
            </a:extLst>
          </p:cNvPr>
          <p:cNvSpPr/>
          <p:nvPr/>
        </p:nvSpPr>
        <p:spPr>
          <a:xfrm>
            <a:off x="170666" y="987311"/>
            <a:ext cx="3844122" cy="49552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Increase market share for a prescription migraine medication by raising awareness amongst physicians who prescribe competitive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DeepIntent</a:t>
            </a:r>
            <a:r>
              <a:rPr kumimoji="0" lang="en-US" sz="1200" b="0" i="0" u="none" strike="noStrike" kern="1200" cap="none" spc="0" normalizeH="0" baseline="3000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matched the brand’s NPI (National Provider Identifier) list with their HCP universe to identify and target on a 1:1 basis on smart TVs, gaming consoles and streaming devices including Roku, Samsung and Apple TV</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Highly Qualified Healthcare Professionals (HCP)</a:t>
            </a:r>
          </a:p>
          <a:p>
            <a:pPr marL="742950" marR="0" lvl="1"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75%+ of the 1.6MM HCP universe is addressable by DeepIntent’s platform daily</a:t>
            </a:r>
            <a:endParaRPr kumimoji="0" lang="en-US" sz="3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high-quality database mixed with 1</a:t>
            </a:r>
            <a:r>
              <a:rPr kumimoji="0" lang="en-US" sz="1200" b="0" i="0" u="none" strike="noStrike" kern="1200" cap="none" spc="0" normalizeH="0" baseline="30000" noProof="0">
                <a:ln>
                  <a:noFill/>
                </a:ln>
                <a:solidFill>
                  <a:srgbClr val="1F1A62"/>
                </a:solidFill>
                <a:effectLst/>
                <a:uLnTx/>
                <a:uFillTx/>
                <a:latin typeface="Helvetica"/>
                <a:ea typeface="+mn-ea"/>
                <a:cs typeface="Helvetica"/>
              </a:rPr>
              <a:t>st</a:t>
            </a:r>
            <a:r>
              <a:rPr kumimoji="0" lang="en-US" sz="1200" b="0" i="0" u="none" strike="noStrike" kern="1200" cap="none" spc="0" normalizeH="0" baseline="0" noProof="0">
                <a:ln>
                  <a:noFill/>
                </a:ln>
                <a:solidFill>
                  <a:srgbClr val="1F1A62"/>
                </a:solidFill>
                <a:effectLst/>
                <a:uLnTx/>
                <a:uFillTx/>
                <a:latin typeface="Helvetica"/>
                <a:ea typeface="+mn-ea"/>
                <a:cs typeface="Helvetica"/>
              </a:rPr>
              <a:t> party data, fueled by constant optimization resulted in an on-target reach of over 60%</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DeepIntent</a:t>
            </a:r>
            <a:r>
              <a:rPr kumimoji="0" lang="en-US" sz="1200" b="0" i="0" u="none" strike="noStrike" kern="1200" cap="none" spc="0" normalizeH="0" baseline="3000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 DeepIntent Healthcare DSP / CTV</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p:txBody>
      </p:sp>
      <p:sp>
        <p:nvSpPr>
          <p:cNvPr id="16" name="Rectangle 15">
            <a:extLst>
              <a:ext uri="{FF2B5EF4-FFF2-40B4-BE49-F238E27FC236}">
                <a16:creationId xmlns:a16="http://schemas.microsoft.com/office/drawing/2014/main" id="{8F9DBFDA-A02A-46DE-AC63-7627C2133E8D}"/>
              </a:ext>
            </a:extLst>
          </p:cNvPr>
          <p:cNvSpPr/>
          <p:nvPr/>
        </p:nvSpPr>
        <p:spPr>
          <a:xfrm>
            <a:off x="4005360" y="42414"/>
            <a:ext cx="8186640"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Healthcare company </a:t>
            </a:r>
            <a:r>
              <a:rPr kumimoji="0" lang="en-US" sz="2200" b="1" i="0" u="none" strike="noStrike" kern="1200" cap="none" spc="0" normalizeH="0" baseline="0" noProof="0">
                <a:ln>
                  <a:noFill/>
                </a:ln>
                <a:solidFill>
                  <a:srgbClr val="1F1A62"/>
                </a:solidFill>
                <a:effectLst/>
                <a:uLnTx/>
                <a:uFillTx/>
                <a:latin typeface="Helvetica"/>
                <a:ea typeface="+mn-ea"/>
                <a:cs typeface="Helvetica"/>
              </a:rPr>
              <a:t>raised awareness</a:t>
            </a:r>
            <a:r>
              <a:rPr kumimoji="0" lang="en-US" sz="2200" b="0" i="0" u="none" strike="noStrike" kern="1200" cap="none" spc="0" normalizeH="0" baseline="0" noProof="0">
                <a:ln>
                  <a:noFill/>
                </a:ln>
                <a:solidFill>
                  <a:srgbClr val="1F1A62"/>
                </a:solidFill>
                <a:effectLst/>
                <a:uLnTx/>
                <a:uFillTx/>
                <a:latin typeface="Helvetica"/>
                <a:ea typeface="+mn-ea"/>
                <a:cs typeface="Helvetica"/>
              </a:rPr>
              <a:t> of new medication by engaging qualified physicians in CTV</a:t>
            </a:r>
          </a:p>
        </p:txBody>
      </p:sp>
      <p:pic>
        <p:nvPicPr>
          <p:cNvPr id="4" name="Picture 3" descr="Icon&#10;&#10;Description automatically generated">
            <a:extLst>
              <a:ext uri="{FF2B5EF4-FFF2-40B4-BE49-F238E27FC236}">
                <a16:creationId xmlns:a16="http://schemas.microsoft.com/office/drawing/2014/main" id="{578DD43D-9E77-4A2D-8AA9-64C7A519E7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00376" y="76273"/>
            <a:ext cx="653886" cy="653886"/>
          </a:xfrm>
          <a:prstGeom prst="rect">
            <a:avLst/>
          </a:prstGeom>
          <a:noFill/>
          <a:ln>
            <a:noFill/>
          </a:ln>
        </p:spPr>
      </p:pic>
      <p:sp>
        <p:nvSpPr>
          <p:cNvPr id="18" name="object 42">
            <a:extLst>
              <a:ext uri="{FF2B5EF4-FFF2-40B4-BE49-F238E27FC236}">
                <a16:creationId xmlns:a16="http://schemas.microsoft.com/office/drawing/2014/main" id="{1249E52B-D4AA-4421-9C77-BAEF65090082}"/>
              </a:ext>
            </a:extLst>
          </p:cNvPr>
          <p:cNvSpPr txBox="1"/>
          <p:nvPr/>
        </p:nvSpPr>
        <p:spPr>
          <a:xfrm>
            <a:off x="7538450" y="4746772"/>
            <a:ext cx="2961246" cy="975418"/>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exposed HCPs matched to NPI for physician-level measurement and reporting</a:t>
            </a:r>
          </a:p>
        </p:txBody>
      </p:sp>
      <p:sp>
        <p:nvSpPr>
          <p:cNvPr id="19" name="object 38">
            <a:extLst>
              <a:ext uri="{FF2B5EF4-FFF2-40B4-BE49-F238E27FC236}">
                <a16:creationId xmlns:a16="http://schemas.microsoft.com/office/drawing/2014/main" id="{3EBE692E-F32E-43B8-8360-049475F8C153}"/>
              </a:ext>
            </a:extLst>
          </p:cNvPr>
          <p:cNvSpPr txBox="1"/>
          <p:nvPr/>
        </p:nvSpPr>
        <p:spPr>
          <a:xfrm>
            <a:off x="8221697" y="3956146"/>
            <a:ext cx="1594753" cy="747407"/>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kumimoji="0" lang="en-US" sz="4800" b="1" i="0" u="none" strike="noStrike" kern="1200" cap="none" spc="3"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rPr>
              <a:t>99%+</a:t>
            </a:r>
            <a:endParaRPr kumimoji="0" sz="4800" b="1" i="0" u="none" strike="noStrike" kern="1200" cap="none" spc="0"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sp>
        <p:nvSpPr>
          <p:cNvPr id="22" name="object 42">
            <a:extLst>
              <a:ext uri="{FF2B5EF4-FFF2-40B4-BE49-F238E27FC236}">
                <a16:creationId xmlns:a16="http://schemas.microsoft.com/office/drawing/2014/main" id="{AB2C8739-2DE0-4A24-B510-821021883A0F}"/>
              </a:ext>
            </a:extLst>
          </p:cNvPr>
          <p:cNvSpPr txBox="1"/>
          <p:nvPr/>
        </p:nvSpPr>
        <p:spPr>
          <a:xfrm>
            <a:off x="7474121" y="2494850"/>
            <a:ext cx="3089904" cy="992026"/>
          </a:xfrm>
          <a:prstGeom prst="rect">
            <a:avLst/>
          </a:prstGeom>
        </p:spPr>
        <p:txBody>
          <a:bodyPr vert="horz" wrap="square" lIns="0" tIns="8659" rIns="0" bIns="0" rtlCol="0">
            <a:spAutoFit/>
          </a:bodyPr>
          <a:lstStyle/>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on-target reach; </a:t>
            </a:r>
          </a:p>
          <a:p>
            <a:pPr marL="8659" marR="3464" lvl="0" indent="0" algn="ctr" defTabSz="914400" rtl="0" eaLnBrk="1" fontAlgn="auto" latinLnBrk="0" hangingPunct="1">
              <a:lnSpc>
                <a:spcPct val="120000"/>
              </a:lnSpc>
              <a:spcBef>
                <a:spcPts val="68"/>
              </a:spcBef>
              <a:spcAft>
                <a:spcPts val="0"/>
              </a:spcAft>
              <a:buClrTx/>
              <a:buSzTx/>
              <a:buFontTx/>
              <a:buNone/>
              <a:tabLst/>
              <a:defRPr/>
            </a:pPr>
            <a:r>
              <a:rPr kumimoji="0" lang="en-US" sz="1800" b="0" i="1" u="none" strike="noStrike" kern="1200" cap="none" spc="3"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rPr>
              <a:t>exceeding the brand’s expectations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sp>
        <p:nvSpPr>
          <p:cNvPr id="27" name="object 38">
            <a:extLst>
              <a:ext uri="{FF2B5EF4-FFF2-40B4-BE49-F238E27FC236}">
                <a16:creationId xmlns:a16="http://schemas.microsoft.com/office/drawing/2014/main" id="{F5FA083C-4812-44A2-840A-681A3A22FB8F}"/>
              </a:ext>
            </a:extLst>
          </p:cNvPr>
          <p:cNvSpPr txBox="1"/>
          <p:nvPr/>
        </p:nvSpPr>
        <p:spPr>
          <a:xfrm>
            <a:off x="8354269" y="1680368"/>
            <a:ext cx="1329609" cy="747407"/>
          </a:xfrm>
          <a:prstGeom prst="rect">
            <a:avLst/>
          </a:prstGeom>
        </p:spPr>
        <p:txBody>
          <a:bodyPr vert="horz" wrap="square" lIns="0" tIns="8659" rIns="0" bIns="0" rtlCol="0">
            <a:spAutoFit/>
          </a:bodyPr>
          <a:lstStyle/>
          <a:p>
            <a:pPr marL="8659" marR="0" lvl="0" indent="0" algn="ctr" defTabSz="914400" rtl="0" eaLnBrk="1" fontAlgn="auto" latinLnBrk="0" hangingPunct="1">
              <a:lnSpc>
                <a:spcPct val="100000"/>
              </a:lnSpc>
              <a:spcBef>
                <a:spcPts val="68"/>
              </a:spcBef>
              <a:spcAft>
                <a:spcPts val="0"/>
              </a:spcAft>
              <a:buClrTx/>
              <a:buSzTx/>
              <a:buFontTx/>
              <a:buNone/>
              <a:tabLst/>
              <a:defRPr/>
            </a:pPr>
            <a:r>
              <a:rPr kumimoji="0" lang="en-US" sz="4800" b="1" i="0" u="none" strike="noStrike" kern="1200" cap="none" spc="3"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rPr>
              <a:t>62%</a:t>
            </a:r>
            <a:endParaRPr kumimoji="0" sz="4800" b="1" i="0" u="none" strike="noStrike" kern="1200" cap="none" spc="0" normalizeH="0" baseline="0" noProof="0">
              <a:ln>
                <a:noFill/>
              </a:ln>
              <a:solidFill>
                <a:srgbClr val="ED3C8D"/>
              </a:solidFill>
              <a:effectLst/>
              <a:uLnTx/>
              <a:uFillTx/>
              <a:latin typeface="Helvetica" panose="020B0604020202020204" pitchFamily="34" charset="0"/>
              <a:ea typeface="Fabriga" panose="020B0503030202040204" pitchFamily="34" charset="0"/>
              <a:cs typeface="Helvetica" panose="020B0604020202020204" pitchFamily="34" charset="0"/>
            </a:endParaRPr>
          </a:p>
        </p:txBody>
      </p:sp>
      <p:grpSp>
        <p:nvGrpSpPr>
          <p:cNvPr id="8" name="Group 7">
            <a:extLst>
              <a:ext uri="{FF2B5EF4-FFF2-40B4-BE49-F238E27FC236}">
                <a16:creationId xmlns:a16="http://schemas.microsoft.com/office/drawing/2014/main" id="{7C894459-C2CE-4830-BA39-E5AA05B10EF8}"/>
              </a:ext>
            </a:extLst>
          </p:cNvPr>
          <p:cNvGrpSpPr/>
          <p:nvPr/>
        </p:nvGrpSpPr>
        <p:grpSpPr>
          <a:xfrm>
            <a:off x="5412714" y="3956146"/>
            <a:ext cx="1771343" cy="1842596"/>
            <a:chOff x="8177214" y="2151579"/>
            <a:chExt cx="1771343" cy="1794529"/>
          </a:xfrm>
        </p:grpSpPr>
        <p:sp>
          <p:nvSpPr>
            <p:cNvPr id="7" name="Oval 6">
              <a:extLst>
                <a:ext uri="{FF2B5EF4-FFF2-40B4-BE49-F238E27FC236}">
                  <a16:creationId xmlns:a16="http://schemas.microsoft.com/office/drawing/2014/main" id="{9CB7C3EF-9B86-4218-896D-070F509424E3}"/>
                </a:ext>
              </a:extLst>
            </p:cNvPr>
            <p:cNvSpPr/>
            <p:nvPr/>
          </p:nvSpPr>
          <p:spPr>
            <a:xfrm>
              <a:off x="8177214" y="2151579"/>
              <a:ext cx="1771343" cy="1794529"/>
            </a:xfrm>
            <a:prstGeom prst="ellipse">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Icon&#10;&#10;Description automatically generated">
              <a:extLst>
                <a:ext uri="{FF2B5EF4-FFF2-40B4-BE49-F238E27FC236}">
                  <a16:creationId xmlns:a16="http://schemas.microsoft.com/office/drawing/2014/main" id="{97FE0F79-DEC1-462A-90D9-4950E24ABD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56285" y="2224528"/>
              <a:ext cx="1623818" cy="1623818"/>
            </a:xfrm>
            <a:prstGeom prst="rect">
              <a:avLst/>
            </a:prstGeom>
          </p:spPr>
        </p:pic>
      </p:grpSp>
      <p:pic>
        <p:nvPicPr>
          <p:cNvPr id="6" name="Picture 5" descr="Icon&#10;&#10;Description automatically generated">
            <a:extLst>
              <a:ext uri="{FF2B5EF4-FFF2-40B4-BE49-F238E27FC236}">
                <a16:creationId xmlns:a16="http://schemas.microsoft.com/office/drawing/2014/main" id="{9BC125A2-D46D-4AFA-BE0B-8C1C49930F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08819" y="1506477"/>
            <a:ext cx="1875238" cy="1842596"/>
          </a:xfrm>
          <a:prstGeom prst="rect">
            <a:avLst/>
          </a:prstGeom>
        </p:spPr>
      </p:pic>
      <p:sp>
        <p:nvSpPr>
          <p:cNvPr id="2" name="TextBox 1">
            <a:extLst>
              <a:ext uri="{FF2B5EF4-FFF2-40B4-BE49-F238E27FC236}">
                <a16:creationId xmlns:a16="http://schemas.microsoft.com/office/drawing/2014/main" id="{0EE2E3BA-9447-74AE-C203-F7A33B109510}"/>
              </a:ext>
            </a:extLst>
          </p:cNvPr>
          <p:cNvSpPr txBox="1"/>
          <p:nvPr/>
        </p:nvSpPr>
        <p:spPr>
          <a:xfrm>
            <a:off x="3996213" y="6287693"/>
            <a:ext cx="611558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DeepIntent,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CTV’s Pharmaceutical Marketers case study.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*Varies by condition.</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5" name="Picture 4">
            <a:extLst>
              <a:ext uri="{FF2B5EF4-FFF2-40B4-BE49-F238E27FC236}">
                <a16:creationId xmlns:a16="http://schemas.microsoft.com/office/drawing/2014/main" id="{C1FB8B2A-F2EB-BC59-0D93-30ECB0599E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9" name="Slide Number Placeholder 5">
            <a:extLst>
              <a:ext uri="{FF2B5EF4-FFF2-40B4-BE49-F238E27FC236}">
                <a16:creationId xmlns:a16="http://schemas.microsoft.com/office/drawing/2014/main" id="{9CD8E622-5DB9-D3C4-F4E0-3FD9F43430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B4DB574F-81CB-C441-70D0-575797F6EE2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TextBox 11">
            <a:extLst>
              <a:ext uri="{FF2B5EF4-FFF2-40B4-BE49-F238E27FC236}">
                <a16:creationId xmlns:a16="http://schemas.microsoft.com/office/drawing/2014/main" id="{60E43250-7693-C6E7-4B28-3768AF1DE6B4}"/>
              </a:ext>
            </a:extLst>
          </p:cNvPr>
          <p:cNvSpPr txBox="1"/>
          <p:nvPr/>
        </p:nvSpPr>
        <p:spPr>
          <a:xfrm>
            <a:off x="41397" y="5035"/>
            <a:ext cx="3445638" cy="830997"/>
          </a:xfrm>
          <a:prstGeom prst="rect">
            <a:avLst/>
          </a:prstGeom>
          <a:noFill/>
        </p:spPr>
        <p:txBody>
          <a:bodyPr wrap="square" rtlCol="0">
            <a:spAutoFit/>
          </a:bodyPr>
          <a:lstStyle/>
          <a:p>
            <a:r>
              <a:rPr lang="en-US" sz="1400" b="1">
                <a:solidFill>
                  <a:schemeClr val="bg1"/>
                </a:solidFill>
                <a:latin typeface="Helvetica" panose="020B0403020202020204" pitchFamily="34" charset="0"/>
              </a:rPr>
              <a:t>Category:</a:t>
            </a:r>
          </a:p>
          <a:p>
            <a:endParaRPr lang="en-US" sz="400">
              <a:latin typeface="Helvetica" panose="020B0403020202020204" pitchFamily="34" charset="0"/>
            </a:endParaRPr>
          </a:p>
          <a:p>
            <a:r>
              <a:rPr lang="en-US" sz="1600" b="1">
                <a:solidFill>
                  <a:srgbClr val="FFE600"/>
                </a:solidFill>
                <a:latin typeface="Helvetica" panose="020B0403020202020204" pitchFamily="34" charset="0"/>
              </a:rPr>
              <a:t>Pharma</a:t>
            </a:r>
          </a:p>
          <a:p>
            <a:r>
              <a:rPr lang="en-US" sz="1400">
                <a:solidFill>
                  <a:srgbClr val="FFE600"/>
                </a:solidFill>
                <a:latin typeface="Helvetica" panose="020B0403020202020204" pitchFamily="34" charset="0"/>
              </a:rPr>
              <a:t>(Migraines)</a:t>
            </a:r>
            <a:endParaRPr lang="en-US" sz="1100">
              <a:solidFill>
                <a:srgbClr val="FFE600"/>
              </a:solidFill>
              <a:latin typeface="Helvetica" panose="020B0403020202020204" pitchFamily="34" charset="0"/>
            </a:endParaRPr>
          </a:p>
        </p:txBody>
      </p:sp>
    </p:spTree>
    <p:extLst>
      <p:ext uri="{BB962C8B-B14F-4D97-AF65-F5344CB8AC3E}">
        <p14:creationId xmlns:p14="http://schemas.microsoft.com/office/powerpoint/2010/main" val="931389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8" ma:contentTypeDescription="Create a new document." ma:contentTypeScope="" ma:versionID="4b5783e961dbb6a6183ba2cfcba71017">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90beac297e8a9fbb985638f8edc0081f"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5A158-B5A9-4CA0-AB36-8D72A0EF594B}">
  <ds:schemaRefs>
    <ds:schemaRef ds:uri="http://schemas.microsoft.com/sharepoint/v3/contenttype/forms"/>
  </ds:schemaRefs>
</ds:datastoreItem>
</file>

<file path=customXml/itemProps2.xml><?xml version="1.0" encoding="utf-8"?>
<ds:datastoreItem xmlns:ds="http://schemas.openxmlformats.org/officeDocument/2006/customXml" ds:itemID="{A5497AAF-0A05-445D-85DA-B498543FE0D5}">
  <ds:schemaRefs>
    <ds:schemaRef ds:uri="8ffbcc2d-a520-42b9-8ca7-e090664160a6"/>
    <ds:schemaRef ds:uri="97cdb7a3-d8d8-4d5a-8559-ae518cf29f49"/>
    <ds:schemaRef ds:uri="9f6166fe-9f5b-43aa-b8a9-b4d7ad530bda"/>
    <ds:schemaRef ds:uri="a86b28e8-29a6-4ab8-af18-2a7f61acfad2"/>
    <ds:schemaRef ds:uri="c00419b3-ff22-4e92-8e74-ef4894f6b0e1"/>
    <ds:schemaRef ds:uri="c3801c2d-3f2f-44a1-8478-554d1c91a4f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375B56-BB99-4114-9F5D-2967D7323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4723</Words>
  <Application>Microsoft Office PowerPoint</Application>
  <PresentationFormat>Widescreen</PresentationFormat>
  <Paragraphs>729</Paragraphs>
  <Slides>25</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Aptos</vt:lpstr>
      <vt:lpstr>Aptos Display</vt:lpstr>
      <vt:lpstr>Arial</vt:lpstr>
      <vt:lpstr>Calibri</vt:lpstr>
      <vt:lpstr>Calibri Light</vt:lpstr>
      <vt:lpstr>Helvetica</vt:lpstr>
      <vt:lpstr>Helvetica Light</vt:lpstr>
      <vt:lpstr>Helvetica Neue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Dylan Breger</cp:lastModifiedBy>
  <cp:revision>1</cp:revision>
  <dcterms:created xsi:type="dcterms:W3CDTF">2024-04-22T13:51:57Z</dcterms:created>
  <dcterms:modified xsi:type="dcterms:W3CDTF">2026-03-02T22:33:31Z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