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89" r:id="rId5"/>
    <p:sldId id="274" r:id="rId6"/>
    <p:sldId id="290" r:id="rId7"/>
    <p:sldId id="301" r:id="rId8"/>
    <p:sldId id="291" r:id="rId9"/>
    <p:sldId id="303" r:id="rId10"/>
    <p:sldId id="305" r:id="rId11"/>
    <p:sldId id="297" r:id="rId12"/>
    <p:sldId id="275" r:id="rId13"/>
    <p:sldId id="29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olina Guillen" initials="KG" lastIdx="6" clrIdx="0">
    <p:extLst>
      <p:ext uri="{19B8F6BF-5375-455C-9EA6-DF929625EA0E}">
        <p15:presenceInfo xmlns:p15="http://schemas.microsoft.com/office/powerpoint/2012/main" userId="S::karolinaG@thevab.com::c1c08796-a0be-47c6-af52-5d31fd96ec50" providerId="AD"/>
      </p:ext>
    </p:extLst>
  </p:cmAuthor>
  <p:cmAuthor id="2" name="Jason Wiese" initials="JW" lastIdx="7" clrIdx="1">
    <p:extLst>
      <p:ext uri="{19B8F6BF-5375-455C-9EA6-DF929625EA0E}">
        <p15:presenceInfo xmlns:p15="http://schemas.microsoft.com/office/powerpoint/2012/main" userId="S::jasonw@thevab.com::4bff8d5b-7de6-4655-b397-69b0afc81113" providerId="AD"/>
      </p:ext>
    </p:extLst>
  </p:cmAuthor>
  <p:cmAuthor id="3" name="Danielle Delauro" initials="DD" lastIdx="15" clrIdx="2">
    <p:extLst>
      <p:ext uri="{19B8F6BF-5375-455C-9EA6-DF929625EA0E}">
        <p15:presenceInfo xmlns:p15="http://schemas.microsoft.com/office/powerpoint/2012/main" userId="S::danielled@thevab.com::79c3a64d-209a-45df-902b-7cba6cccfd68" providerId="AD"/>
      </p:ext>
    </p:extLst>
  </p:cmAuthor>
  <p:cmAuthor id="4" name="Reed Kiely" initials="RK" lastIdx="16" clrIdx="3">
    <p:extLst>
      <p:ext uri="{19B8F6BF-5375-455C-9EA6-DF929625EA0E}">
        <p15:presenceInfo xmlns:p15="http://schemas.microsoft.com/office/powerpoint/2012/main" userId="S::reedk@thevab.com::768be38e-2fb5-40ce-925d-bd8e9d9e3c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F1A62"/>
    <a:srgbClr val="ED3C8D"/>
    <a:srgbClr val="1B1464"/>
    <a:srgbClr val="4EBEA4"/>
    <a:srgbClr val="00B0F0"/>
    <a:srgbClr val="515461"/>
    <a:srgbClr val="E9EB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900037-BFBD-4401-8054-89411A297891}" v="1" dt="2021-03-03T22:34:30.926"/>
    <p1510:client id="{18D5BDAC-EA87-43BB-818C-A18F0A43D7C3}" v="24" dt="2021-03-03T00:18:13.954"/>
    <p1510:client id="{796F3C55-7A7E-4345-A327-E49E32AE0708}" v="501" dt="2021-03-03T17:18:06.805"/>
    <p1510:client id="{9159AEC4-CAF1-4963-9A7B-9E2611C467C5}" v="461" dt="2021-03-03T17:07:31.861"/>
    <p1510:client id="{A14AF971-8C33-43B8-BAC8-125E8C6FB891}" v="13" dt="2021-03-02T23:05:38.4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126" y="16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ed Kiely" userId="768be38e-2fb5-40ce-925d-bd8e9d9e3c31" providerId="ADAL" clId="{04900037-BFBD-4401-8054-89411A297891}"/>
    <pc:docChg chg="custSel modSld">
      <pc:chgData name="Reed Kiely" userId="768be38e-2fb5-40ce-925d-bd8e9d9e3c31" providerId="ADAL" clId="{04900037-BFBD-4401-8054-89411A297891}" dt="2021-03-03T22:34:30.926" v="16"/>
      <pc:docMkLst>
        <pc:docMk/>
      </pc:docMkLst>
      <pc:sldChg chg="delCm">
        <pc:chgData name="Reed Kiely" userId="768be38e-2fb5-40ce-925d-bd8e9d9e3c31" providerId="ADAL" clId="{04900037-BFBD-4401-8054-89411A297891}" dt="2021-03-03T19:13:49.966" v="0" actId="1592"/>
        <pc:sldMkLst>
          <pc:docMk/>
          <pc:sldMk cId="2792885597" sldId="274"/>
        </pc:sldMkLst>
      </pc:sldChg>
      <pc:sldChg chg="addSp delSp modSp mod">
        <pc:chgData name="Reed Kiely" userId="768be38e-2fb5-40ce-925d-bd8e9d9e3c31" providerId="ADAL" clId="{04900037-BFBD-4401-8054-89411A297891}" dt="2021-03-03T22:34:30.926" v="16"/>
        <pc:sldMkLst>
          <pc:docMk/>
          <pc:sldMk cId="2049190579" sldId="289"/>
        </pc:sldMkLst>
        <pc:picChg chg="del">
          <ac:chgData name="Reed Kiely" userId="768be38e-2fb5-40ce-925d-bd8e9d9e3c31" providerId="ADAL" clId="{04900037-BFBD-4401-8054-89411A297891}" dt="2021-03-03T22:34:30.723" v="15" actId="478"/>
          <ac:picMkLst>
            <pc:docMk/>
            <pc:sldMk cId="2049190579" sldId="289"/>
            <ac:picMk id="4" creationId="{5837D11A-7909-0548-9966-349ECDE01CF8}"/>
          </ac:picMkLst>
        </pc:picChg>
        <pc:picChg chg="add mod">
          <ac:chgData name="Reed Kiely" userId="768be38e-2fb5-40ce-925d-bd8e9d9e3c31" providerId="ADAL" clId="{04900037-BFBD-4401-8054-89411A297891}" dt="2021-03-03T22:34:30.926" v="16"/>
          <ac:picMkLst>
            <pc:docMk/>
            <pc:sldMk cId="2049190579" sldId="289"/>
            <ac:picMk id="13" creationId="{5869682A-853A-490E-9019-E95C375ACE6B}"/>
          </ac:picMkLst>
        </pc:picChg>
      </pc:sldChg>
      <pc:sldChg chg="delCm">
        <pc:chgData name="Reed Kiely" userId="768be38e-2fb5-40ce-925d-bd8e9d9e3c31" providerId="ADAL" clId="{04900037-BFBD-4401-8054-89411A297891}" dt="2021-03-03T19:13:52.326" v="2" actId="1592"/>
        <pc:sldMkLst>
          <pc:docMk/>
          <pc:sldMk cId="2593769311" sldId="290"/>
        </pc:sldMkLst>
      </pc:sldChg>
      <pc:sldChg chg="delCm">
        <pc:chgData name="Reed Kiely" userId="768be38e-2fb5-40ce-925d-bd8e9d9e3c31" providerId="ADAL" clId="{04900037-BFBD-4401-8054-89411A297891}" dt="2021-03-03T19:19:01.920" v="9" actId="1592"/>
        <pc:sldMkLst>
          <pc:docMk/>
          <pc:sldMk cId="3144076584" sldId="291"/>
        </pc:sldMkLst>
      </pc:sldChg>
      <pc:sldChg chg="delCm">
        <pc:chgData name="Reed Kiely" userId="768be38e-2fb5-40ce-925d-bd8e9d9e3c31" providerId="ADAL" clId="{04900037-BFBD-4401-8054-89411A297891}" dt="2021-03-03T19:14:44.445" v="6" actId="1592"/>
        <pc:sldMkLst>
          <pc:docMk/>
          <pc:sldMk cId="3501066844" sldId="297"/>
        </pc:sldMkLst>
      </pc:sldChg>
      <pc:sldChg chg="delCm">
        <pc:chgData name="Reed Kiely" userId="768be38e-2fb5-40ce-925d-bd8e9d9e3c31" providerId="ADAL" clId="{04900037-BFBD-4401-8054-89411A297891}" dt="2021-03-03T19:13:58.277" v="5" actId="1592"/>
        <pc:sldMkLst>
          <pc:docMk/>
          <pc:sldMk cId="3847313672" sldId="301"/>
        </pc:sldMkLst>
      </pc:sldChg>
      <pc:sldChg chg="delCm">
        <pc:chgData name="Reed Kiely" userId="768be38e-2fb5-40ce-925d-bd8e9d9e3c31" providerId="ADAL" clId="{04900037-BFBD-4401-8054-89411A297891}" dt="2021-03-03T19:19:04.936" v="12" actId="1592"/>
        <pc:sldMkLst>
          <pc:docMk/>
          <pc:sldMk cId="2385538333" sldId="303"/>
        </pc:sldMkLst>
      </pc:sldChg>
      <pc:sldChg chg="delCm">
        <pc:chgData name="Reed Kiely" userId="768be38e-2fb5-40ce-925d-bd8e9d9e3c31" providerId="ADAL" clId="{04900037-BFBD-4401-8054-89411A297891}" dt="2021-03-03T19:19:08.292" v="14" actId="1592"/>
        <pc:sldMkLst>
          <pc:docMk/>
          <pc:sldMk cId="3766033515" sldId="305"/>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00B0F0"/>
              </a:solidFill>
              <a:ln>
                <a:noFill/>
              </a:ln>
              <a:effectLst/>
            </c:spPr>
            <c:extLst>
              <c:ext xmlns:c16="http://schemas.microsoft.com/office/drawing/2014/chart" uri="{C3380CC4-5D6E-409C-BE32-E72D297353CC}">
                <c16:uniqueId val="{00000004-E2DC-4F43-94B7-AAB81EAA89E8}"/>
              </c:ext>
            </c:extLst>
          </c:dPt>
          <c:dPt>
            <c:idx val="1"/>
            <c:invertIfNegative val="0"/>
            <c:bubble3D val="0"/>
            <c:spPr>
              <a:solidFill>
                <a:srgbClr val="1B1464"/>
              </a:solidFill>
              <a:ln>
                <a:noFill/>
              </a:ln>
              <a:effectLst/>
            </c:spPr>
            <c:extLst>
              <c:ext xmlns:c16="http://schemas.microsoft.com/office/drawing/2014/chart" uri="{C3380CC4-5D6E-409C-BE32-E72D297353CC}">
                <c16:uniqueId val="{00000005-E2DC-4F43-94B7-AAB81EAA89E8}"/>
              </c:ext>
            </c:extLst>
          </c:dPt>
          <c:cat>
            <c:numRef>
              <c:f>Sheet1!$A$2:$A$3</c:f>
              <c:numCache>
                <c:formatCode>General</c:formatCode>
                <c:ptCount val="2"/>
                <c:pt idx="0">
                  <c:v>2020</c:v>
                </c:pt>
                <c:pt idx="1">
                  <c:v>2024</c:v>
                </c:pt>
              </c:numCache>
            </c:numRef>
          </c:cat>
          <c:val>
            <c:numRef>
              <c:f>Sheet1!$B$2:$B$3</c:f>
              <c:numCache>
                <c:formatCode>General</c:formatCode>
                <c:ptCount val="2"/>
                <c:pt idx="0">
                  <c:v>1</c:v>
                </c:pt>
                <c:pt idx="1">
                  <c:v>5</c:v>
                </c:pt>
              </c:numCache>
            </c:numRef>
          </c:val>
          <c:extLst>
            <c:ext xmlns:c16="http://schemas.microsoft.com/office/drawing/2014/chart" uri="{C3380CC4-5D6E-409C-BE32-E72D297353CC}">
              <c16:uniqueId val="{00000000-E2DC-4F43-94B7-AAB81EAA89E8}"/>
            </c:ext>
          </c:extLst>
        </c:ser>
        <c:dLbls>
          <c:showLegendKey val="0"/>
          <c:showVal val="0"/>
          <c:showCatName val="0"/>
          <c:showSerName val="0"/>
          <c:showPercent val="0"/>
          <c:showBubbleSize val="0"/>
        </c:dLbls>
        <c:gapWidth val="219"/>
        <c:overlap val="-27"/>
        <c:axId val="699339144"/>
        <c:axId val="699339472"/>
      </c:barChart>
      <c:catAx>
        <c:axId val="699339144"/>
        <c:scaling>
          <c:orientation val="minMax"/>
        </c:scaling>
        <c:delete val="0"/>
        <c:axPos val="b"/>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600" b="1" i="0" u="none" strike="noStrike" kern="1200" baseline="0">
                <a:solidFill>
                  <a:srgbClr val="1B1464"/>
                </a:solidFill>
                <a:latin typeface="Helvetica" panose="020B0403020202020204" pitchFamily="34" charset="0"/>
                <a:ea typeface="+mn-ea"/>
                <a:cs typeface="+mn-cs"/>
              </a:defRPr>
            </a:pPr>
            <a:endParaRPr lang="en-US"/>
          </a:p>
        </c:txPr>
        <c:crossAx val="699339472"/>
        <c:crosses val="autoZero"/>
        <c:auto val="1"/>
        <c:lblAlgn val="ctr"/>
        <c:lblOffset val="100"/>
        <c:noMultiLvlLbl val="0"/>
      </c:catAx>
      <c:valAx>
        <c:axId val="699339472"/>
        <c:scaling>
          <c:orientation val="minMax"/>
        </c:scaling>
        <c:delete val="1"/>
        <c:axPos val="l"/>
        <c:numFmt formatCode="General" sourceLinked="1"/>
        <c:majorTickMark val="none"/>
        <c:minorTickMark val="none"/>
        <c:tickLblPos val="nextTo"/>
        <c:crossAx val="699339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00B0F0"/>
              </a:solidFill>
              <a:ln>
                <a:noFill/>
              </a:ln>
              <a:effectLst/>
            </c:spPr>
            <c:extLst>
              <c:ext xmlns:c16="http://schemas.microsoft.com/office/drawing/2014/chart" uri="{C3380CC4-5D6E-409C-BE32-E72D297353CC}">
                <c16:uniqueId val="{00000004-E2DC-4F43-94B7-AAB81EAA89E8}"/>
              </c:ext>
            </c:extLst>
          </c:dPt>
          <c:dPt>
            <c:idx val="1"/>
            <c:invertIfNegative val="0"/>
            <c:bubble3D val="0"/>
            <c:spPr>
              <a:solidFill>
                <a:srgbClr val="1B1464"/>
              </a:solidFill>
              <a:ln>
                <a:noFill/>
              </a:ln>
              <a:effectLst/>
            </c:spPr>
            <c:extLst>
              <c:ext xmlns:c16="http://schemas.microsoft.com/office/drawing/2014/chart" uri="{C3380CC4-5D6E-409C-BE32-E72D297353CC}">
                <c16:uniqueId val="{00000005-E2DC-4F43-94B7-AAB81EAA89E8}"/>
              </c:ext>
            </c:extLst>
          </c:dPt>
          <c:cat>
            <c:numRef>
              <c:f>Sheet1!$A$2:$A$3</c:f>
              <c:numCache>
                <c:formatCode>General</c:formatCode>
                <c:ptCount val="2"/>
                <c:pt idx="0">
                  <c:v>2020</c:v>
                </c:pt>
                <c:pt idx="1">
                  <c:v>2024</c:v>
                </c:pt>
              </c:numCache>
            </c:numRef>
          </c:cat>
          <c:val>
            <c:numRef>
              <c:f>Sheet1!$B$2:$B$3</c:f>
              <c:numCache>
                <c:formatCode>General</c:formatCode>
                <c:ptCount val="2"/>
                <c:pt idx="0">
                  <c:v>30</c:v>
                </c:pt>
                <c:pt idx="1">
                  <c:v>75</c:v>
                </c:pt>
              </c:numCache>
            </c:numRef>
          </c:val>
          <c:extLst>
            <c:ext xmlns:c16="http://schemas.microsoft.com/office/drawing/2014/chart" uri="{C3380CC4-5D6E-409C-BE32-E72D297353CC}">
              <c16:uniqueId val="{00000000-E2DC-4F43-94B7-AAB81EAA89E8}"/>
            </c:ext>
          </c:extLst>
        </c:ser>
        <c:dLbls>
          <c:showLegendKey val="0"/>
          <c:showVal val="0"/>
          <c:showCatName val="0"/>
          <c:showSerName val="0"/>
          <c:showPercent val="0"/>
          <c:showBubbleSize val="0"/>
        </c:dLbls>
        <c:gapWidth val="219"/>
        <c:overlap val="-27"/>
        <c:axId val="699339144"/>
        <c:axId val="699339472"/>
      </c:barChart>
      <c:catAx>
        <c:axId val="699339144"/>
        <c:scaling>
          <c:orientation val="minMax"/>
        </c:scaling>
        <c:delete val="0"/>
        <c:axPos val="b"/>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600" b="1" i="0" u="none" strike="noStrike" kern="1200" baseline="0">
                <a:solidFill>
                  <a:srgbClr val="1B1464"/>
                </a:solidFill>
                <a:latin typeface="Helvetica" panose="020B0403020202020204" pitchFamily="34" charset="0"/>
                <a:ea typeface="+mn-ea"/>
                <a:cs typeface="+mn-cs"/>
              </a:defRPr>
            </a:pPr>
            <a:endParaRPr lang="en-US"/>
          </a:p>
        </c:txPr>
        <c:crossAx val="699339472"/>
        <c:crosses val="autoZero"/>
        <c:auto val="1"/>
        <c:lblAlgn val="ctr"/>
        <c:lblOffset val="100"/>
        <c:noMultiLvlLbl val="0"/>
      </c:catAx>
      <c:valAx>
        <c:axId val="699339472"/>
        <c:scaling>
          <c:orientation val="minMax"/>
        </c:scaling>
        <c:delete val="1"/>
        <c:axPos val="l"/>
        <c:numFmt formatCode="General" sourceLinked="1"/>
        <c:majorTickMark val="none"/>
        <c:minorTickMark val="none"/>
        <c:tickLblPos val="nextTo"/>
        <c:crossAx val="699339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1649BD-38A6-4A40-A3D0-AE273A39FB88}" type="datetimeFigureOut">
              <a:rPr lang="en-US" smtClean="0"/>
              <a:t>3/3/2021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5BC225-E3B7-49EE-A561-0054F1C80D4A}" type="slidenum">
              <a:rPr lang="en-US" smtClean="0"/>
              <a:t>‹#›</a:t>
            </a:fld>
            <a:endParaRPr lang="en-US"/>
          </a:p>
        </p:txBody>
      </p:sp>
    </p:spTree>
    <p:extLst>
      <p:ext uri="{BB962C8B-B14F-4D97-AF65-F5344CB8AC3E}">
        <p14:creationId xmlns:p14="http://schemas.microsoft.com/office/powerpoint/2010/main" val="3322838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5BC225-E3B7-49EE-A561-0054F1C80D4A}" type="slidenum">
              <a:rPr lang="en-US" smtClean="0"/>
              <a:t>3</a:t>
            </a:fld>
            <a:endParaRPr lang="en-US"/>
          </a:p>
        </p:txBody>
      </p:sp>
    </p:spTree>
    <p:extLst>
      <p:ext uri="{BB962C8B-B14F-4D97-AF65-F5344CB8AC3E}">
        <p14:creationId xmlns:p14="http://schemas.microsoft.com/office/powerpoint/2010/main" val="3711875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5BC225-E3B7-49EE-A561-0054F1C80D4A}" type="slidenum">
              <a:rPr lang="en-US" smtClean="0"/>
              <a:t>4</a:t>
            </a:fld>
            <a:endParaRPr lang="en-US"/>
          </a:p>
        </p:txBody>
      </p:sp>
    </p:spTree>
    <p:extLst>
      <p:ext uri="{BB962C8B-B14F-4D97-AF65-F5344CB8AC3E}">
        <p14:creationId xmlns:p14="http://schemas.microsoft.com/office/powerpoint/2010/main" val="419072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5BC225-E3B7-49EE-A561-0054F1C80D4A}" type="slidenum">
              <a:rPr lang="en-US" smtClean="0"/>
              <a:t>5</a:t>
            </a:fld>
            <a:endParaRPr lang="en-US"/>
          </a:p>
        </p:txBody>
      </p:sp>
    </p:spTree>
    <p:extLst>
      <p:ext uri="{BB962C8B-B14F-4D97-AF65-F5344CB8AC3E}">
        <p14:creationId xmlns:p14="http://schemas.microsoft.com/office/powerpoint/2010/main" val="1428680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5BC225-E3B7-49EE-A561-0054F1C80D4A}" type="slidenum">
              <a:rPr lang="en-US" smtClean="0"/>
              <a:t>6</a:t>
            </a:fld>
            <a:endParaRPr lang="en-US"/>
          </a:p>
        </p:txBody>
      </p:sp>
    </p:spTree>
    <p:extLst>
      <p:ext uri="{BB962C8B-B14F-4D97-AF65-F5344CB8AC3E}">
        <p14:creationId xmlns:p14="http://schemas.microsoft.com/office/powerpoint/2010/main" val="842479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5BC225-E3B7-49EE-A561-0054F1C80D4A}" type="slidenum">
              <a:rPr lang="en-US" smtClean="0"/>
              <a:t>7</a:t>
            </a:fld>
            <a:endParaRPr lang="en-US"/>
          </a:p>
        </p:txBody>
      </p:sp>
    </p:spTree>
    <p:extLst>
      <p:ext uri="{BB962C8B-B14F-4D97-AF65-F5344CB8AC3E}">
        <p14:creationId xmlns:p14="http://schemas.microsoft.com/office/powerpoint/2010/main" val="3794622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14088-B936-4B19-AC67-50CD2179CE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363D7CE-053B-4977-9C01-2AA381F4AD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D22AC8-FEE7-468D-BF76-605DB29C5026}"/>
              </a:ext>
            </a:extLst>
          </p:cNvPr>
          <p:cNvSpPr>
            <a:spLocks noGrp="1"/>
          </p:cNvSpPr>
          <p:nvPr>
            <p:ph type="dt" sz="half" idx="10"/>
          </p:nvPr>
        </p:nvSpPr>
        <p:spPr/>
        <p:txBody>
          <a:bodyPr/>
          <a:lstStyle/>
          <a:p>
            <a:fld id="{428BEED6-9388-4CD2-9524-FA11B43C5EFB}" type="datetimeFigureOut">
              <a:rPr lang="en-US" smtClean="0"/>
              <a:t>3/3/2021</a:t>
            </a:fld>
            <a:endParaRPr lang="en-US"/>
          </a:p>
        </p:txBody>
      </p:sp>
      <p:sp>
        <p:nvSpPr>
          <p:cNvPr id="5" name="Footer Placeholder 4">
            <a:extLst>
              <a:ext uri="{FF2B5EF4-FFF2-40B4-BE49-F238E27FC236}">
                <a16:creationId xmlns:a16="http://schemas.microsoft.com/office/drawing/2014/main" id="{B50D0F86-1C35-4F8C-9CA5-340A86DEEE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693791-A36D-430F-A453-3B7A9961CC8D}"/>
              </a:ext>
            </a:extLst>
          </p:cNvPr>
          <p:cNvSpPr>
            <a:spLocks noGrp="1"/>
          </p:cNvSpPr>
          <p:nvPr>
            <p:ph type="sldNum" sz="quarter" idx="12"/>
          </p:nvPr>
        </p:nvSpPr>
        <p:spPr/>
        <p:txBody>
          <a:bodyPr/>
          <a:lstStyle/>
          <a:p>
            <a:fld id="{E490F725-F428-447D-ACA2-2CB5D2E257A6}" type="slidenum">
              <a:rPr lang="en-US" smtClean="0"/>
              <a:t>‹#›</a:t>
            </a:fld>
            <a:endParaRPr lang="en-US"/>
          </a:p>
        </p:txBody>
      </p:sp>
    </p:spTree>
    <p:extLst>
      <p:ext uri="{BB962C8B-B14F-4D97-AF65-F5344CB8AC3E}">
        <p14:creationId xmlns:p14="http://schemas.microsoft.com/office/powerpoint/2010/main" val="2582457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099B7-EF1A-4380-8881-C8E59F18CA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9C089F-29CF-444B-AF84-784D708FE6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A8E4FD-6C17-4E3E-BB3A-51BF24A0E4FF}"/>
              </a:ext>
            </a:extLst>
          </p:cNvPr>
          <p:cNvSpPr>
            <a:spLocks noGrp="1"/>
          </p:cNvSpPr>
          <p:nvPr>
            <p:ph type="dt" sz="half" idx="10"/>
          </p:nvPr>
        </p:nvSpPr>
        <p:spPr/>
        <p:txBody>
          <a:bodyPr/>
          <a:lstStyle/>
          <a:p>
            <a:fld id="{428BEED6-9388-4CD2-9524-FA11B43C5EFB}" type="datetimeFigureOut">
              <a:rPr lang="en-US" smtClean="0"/>
              <a:t>3/3/2021</a:t>
            </a:fld>
            <a:endParaRPr lang="en-US"/>
          </a:p>
        </p:txBody>
      </p:sp>
      <p:sp>
        <p:nvSpPr>
          <p:cNvPr id="5" name="Footer Placeholder 4">
            <a:extLst>
              <a:ext uri="{FF2B5EF4-FFF2-40B4-BE49-F238E27FC236}">
                <a16:creationId xmlns:a16="http://schemas.microsoft.com/office/drawing/2014/main" id="{F93713AC-72BF-4D42-8960-9E403B37B5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88293D-C45D-46A3-8424-A09AD510B81F}"/>
              </a:ext>
            </a:extLst>
          </p:cNvPr>
          <p:cNvSpPr>
            <a:spLocks noGrp="1"/>
          </p:cNvSpPr>
          <p:nvPr>
            <p:ph type="sldNum" sz="quarter" idx="12"/>
          </p:nvPr>
        </p:nvSpPr>
        <p:spPr/>
        <p:txBody>
          <a:bodyPr/>
          <a:lstStyle/>
          <a:p>
            <a:fld id="{E490F725-F428-447D-ACA2-2CB5D2E257A6}" type="slidenum">
              <a:rPr lang="en-US" smtClean="0"/>
              <a:t>‹#›</a:t>
            </a:fld>
            <a:endParaRPr lang="en-US"/>
          </a:p>
        </p:txBody>
      </p:sp>
    </p:spTree>
    <p:extLst>
      <p:ext uri="{BB962C8B-B14F-4D97-AF65-F5344CB8AC3E}">
        <p14:creationId xmlns:p14="http://schemas.microsoft.com/office/powerpoint/2010/main" val="3988062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B6031F-19E3-4222-851B-99DC4B09F1F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36A05F-CCA0-424B-BA46-34C3E618CC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89ABF1-1EE3-4879-A7AB-714C0E5AB687}"/>
              </a:ext>
            </a:extLst>
          </p:cNvPr>
          <p:cNvSpPr>
            <a:spLocks noGrp="1"/>
          </p:cNvSpPr>
          <p:nvPr>
            <p:ph type="dt" sz="half" idx="10"/>
          </p:nvPr>
        </p:nvSpPr>
        <p:spPr/>
        <p:txBody>
          <a:bodyPr/>
          <a:lstStyle/>
          <a:p>
            <a:fld id="{428BEED6-9388-4CD2-9524-FA11B43C5EFB}" type="datetimeFigureOut">
              <a:rPr lang="en-US" smtClean="0"/>
              <a:t>3/3/2021</a:t>
            </a:fld>
            <a:endParaRPr lang="en-US"/>
          </a:p>
        </p:txBody>
      </p:sp>
      <p:sp>
        <p:nvSpPr>
          <p:cNvPr id="5" name="Footer Placeholder 4">
            <a:extLst>
              <a:ext uri="{FF2B5EF4-FFF2-40B4-BE49-F238E27FC236}">
                <a16:creationId xmlns:a16="http://schemas.microsoft.com/office/drawing/2014/main" id="{4320ADB1-939B-47DC-873B-ACBFE676D5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2E599C-CC87-48B0-88B1-B5004D9DA547}"/>
              </a:ext>
            </a:extLst>
          </p:cNvPr>
          <p:cNvSpPr>
            <a:spLocks noGrp="1"/>
          </p:cNvSpPr>
          <p:nvPr>
            <p:ph type="sldNum" sz="quarter" idx="12"/>
          </p:nvPr>
        </p:nvSpPr>
        <p:spPr/>
        <p:txBody>
          <a:bodyPr/>
          <a:lstStyle/>
          <a:p>
            <a:fld id="{E490F725-F428-447D-ACA2-2CB5D2E257A6}" type="slidenum">
              <a:rPr lang="en-US" smtClean="0"/>
              <a:t>‹#›</a:t>
            </a:fld>
            <a:endParaRPr lang="en-US"/>
          </a:p>
        </p:txBody>
      </p:sp>
    </p:spTree>
    <p:extLst>
      <p:ext uri="{BB962C8B-B14F-4D97-AF65-F5344CB8AC3E}">
        <p14:creationId xmlns:p14="http://schemas.microsoft.com/office/powerpoint/2010/main" val="1285686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E2B77-68B6-41B4-B23C-DBFB3F0F48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297F44-78D9-47DB-A21B-1C214EF134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5A1787-FA62-43B3-8F25-0D0DD6B2B557}"/>
              </a:ext>
            </a:extLst>
          </p:cNvPr>
          <p:cNvSpPr>
            <a:spLocks noGrp="1"/>
          </p:cNvSpPr>
          <p:nvPr>
            <p:ph type="dt" sz="half" idx="10"/>
          </p:nvPr>
        </p:nvSpPr>
        <p:spPr/>
        <p:txBody>
          <a:bodyPr/>
          <a:lstStyle/>
          <a:p>
            <a:fld id="{428BEED6-9388-4CD2-9524-FA11B43C5EFB}" type="datetimeFigureOut">
              <a:rPr lang="en-US" smtClean="0"/>
              <a:t>3/3/2021</a:t>
            </a:fld>
            <a:endParaRPr lang="en-US"/>
          </a:p>
        </p:txBody>
      </p:sp>
      <p:sp>
        <p:nvSpPr>
          <p:cNvPr id="5" name="Footer Placeholder 4">
            <a:extLst>
              <a:ext uri="{FF2B5EF4-FFF2-40B4-BE49-F238E27FC236}">
                <a16:creationId xmlns:a16="http://schemas.microsoft.com/office/drawing/2014/main" id="{F4189AF0-7372-4807-84F7-2F25DD36E2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D91FA8-8D79-4581-8269-F6AB8A32AB84}"/>
              </a:ext>
            </a:extLst>
          </p:cNvPr>
          <p:cNvSpPr>
            <a:spLocks noGrp="1"/>
          </p:cNvSpPr>
          <p:nvPr>
            <p:ph type="sldNum" sz="quarter" idx="12"/>
          </p:nvPr>
        </p:nvSpPr>
        <p:spPr/>
        <p:txBody>
          <a:bodyPr/>
          <a:lstStyle/>
          <a:p>
            <a:fld id="{E490F725-F428-447D-ACA2-2CB5D2E257A6}" type="slidenum">
              <a:rPr lang="en-US" smtClean="0"/>
              <a:t>‹#›</a:t>
            </a:fld>
            <a:endParaRPr lang="en-US"/>
          </a:p>
        </p:txBody>
      </p:sp>
    </p:spTree>
    <p:extLst>
      <p:ext uri="{BB962C8B-B14F-4D97-AF65-F5344CB8AC3E}">
        <p14:creationId xmlns:p14="http://schemas.microsoft.com/office/powerpoint/2010/main" val="3660743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00A96-4804-41BB-9672-75DB8400AB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072B1C-FDD4-437C-9074-282114B51C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490DB2-44F6-43C1-8F99-F253FF648EB6}"/>
              </a:ext>
            </a:extLst>
          </p:cNvPr>
          <p:cNvSpPr>
            <a:spLocks noGrp="1"/>
          </p:cNvSpPr>
          <p:nvPr>
            <p:ph type="dt" sz="half" idx="10"/>
          </p:nvPr>
        </p:nvSpPr>
        <p:spPr/>
        <p:txBody>
          <a:bodyPr/>
          <a:lstStyle/>
          <a:p>
            <a:fld id="{428BEED6-9388-4CD2-9524-FA11B43C5EFB}" type="datetimeFigureOut">
              <a:rPr lang="en-US" smtClean="0"/>
              <a:t>3/3/2021</a:t>
            </a:fld>
            <a:endParaRPr lang="en-US"/>
          </a:p>
        </p:txBody>
      </p:sp>
      <p:sp>
        <p:nvSpPr>
          <p:cNvPr id="5" name="Footer Placeholder 4">
            <a:extLst>
              <a:ext uri="{FF2B5EF4-FFF2-40B4-BE49-F238E27FC236}">
                <a16:creationId xmlns:a16="http://schemas.microsoft.com/office/drawing/2014/main" id="{514F24B4-E811-42F4-AB57-3AE219C56E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45B8DD-AC6C-49F7-B7B9-1C9D09BA2AB5}"/>
              </a:ext>
            </a:extLst>
          </p:cNvPr>
          <p:cNvSpPr>
            <a:spLocks noGrp="1"/>
          </p:cNvSpPr>
          <p:nvPr>
            <p:ph type="sldNum" sz="quarter" idx="12"/>
          </p:nvPr>
        </p:nvSpPr>
        <p:spPr/>
        <p:txBody>
          <a:bodyPr/>
          <a:lstStyle/>
          <a:p>
            <a:fld id="{E490F725-F428-447D-ACA2-2CB5D2E257A6}" type="slidenum">
              <a:rPr lang="en-US" smtClean="0"/>
              <a:t>‹#›</a:t>
            </a:fld>
            <a:endParaRPr lang="en-US"/>
          </a:p>
        </p:txBody>
      </p:sp>
    </p:spTree>
    <p:extLst>
      <p:ext uri="{BB962C8B-B14F-4D97-AF65-F5344CB8AC3E}">
        <p14:creationId xmlns:p14="http://schemas.microsoft.com/office/powerpoint/2010/main" val="1767958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0DF99-5055-4D12-8320-9B3D2EE436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4DBF30-DF0D-4B39-B35A-3E4BEE208A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41FF7B-B567-49D5-94BD-621C060364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A971D5B-2A86-49E0-8896-3B24161DCECC}"/>
              </a:ext>
            </a:extLst>
          </p:cNvPr>
          <p:cNvSpPr>
            <a:spLocks noGrp="1"/>
          </p:cNvSpPr>
          <p:nvPr>
            <p:ph type="dt" sz="half" idx="10"/>
          </p:nvPr>
        </p:nvSpPr>
        <p:spPr/>
        <p:txBody>
          <a:bodyPr/>
          <a:lstStyle/>
          <a:p>
            <a:fld id="{428BEED6-9388-4CD2-9524-FA11B43C5EFB}" type="datetimeFigureOut">
              <a:rPr lang="en-US" smtClean="0"/>
              <a:t>3/3/2021</a:t>
            </a:fld>
            <a:endParaRPr lang="en-US"/>
          </a:p>
        </p:txBody>
      </p:sp>
      <p:sp>
        <p:nvSpPr>
          <p:cNvPr id="6" name="Footer Placeholder 5">
            <a:extLst>
              <a:ext uri="{FF2B5EF4-FFF2-40B4-BE49-F238E27FC236}">
                <a16:creationId xmlns:a16="http://schemas.microsoft.com/office/drawing/2014/main" id="{020C1960-A358-4171-B0A6-397891FF8A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BC8A1F-B077-46C1-A12F-090EACF733B8}"/>
              </a:ext>
            </a:extLst>
          </p:cNvPr>
          <p:cNvSpPr>
            <a:spLocks noGrp="1"/>
          </p:cNvSpPr>
          <p:nvPr>
            <p:ph type="sldNum" sz="quarter" idx="12"/>
          </p:nvPr>
        </p:nvSpPr>
        <p:spPr/>
        <p:txBody>
          <a:bodyPr/>
          <a:lstStyle/>
          <a:p>
            <a:fld id="{E490F725-F428-447D-ACA2-2CB5D2E257A6}" type="slidenum">
              <a:rPr lang="en-US" smtClean="0"/>
              <a:t>‹#›</a:t>
            </a:fld>
            <a:endParaRPr lang="en-US"/>
          </a:p>
        </p:txBody>
      </p:sp>
    </p:spTree>
    <p:extLst>
      <p:ext uri="{BB962C8B-B14F-4D97-AF65-F5344CB8AC3E}">
        <p14:creationId xmlns:p14="http://schemas.microsoft.com/office/powerpoint/2010/main" val="419223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C6CE8-AFA5-4917-B054-AAE2919D850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419A16-392E-48E3-9186-8EC9224999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7EB8D6-41AB-4DD8-B9DB-5EB9C8A864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2B3EEB-8BCD-4566-9D9B-DCEE0A430C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6F53E7-5AAD-4918-B67E-154A01743F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D51F79-D3AF-4450-90FF-753AA5D09A5C}"/>
              </a:ext>
            </a:extLst>
          </p:cNvPr>
          <p:cNvSpPr>
            <a:spLocks noGrp="1"/>
          </p:cNvSpPr>
          <p:nvPr>
            <p:ph type="dt" sz="half" idx="10"/>
          </p:nvPr>
        </p:nvSpPr>
        <p:spPr/>
        <p:txBody>
          <a:bodyPr/>
          <a:lstStyle/>
          <a:p>
            <a:fld id="{428BEED6-9388-4CD2-9524-FA11B43C5EFB}" type="datetimeFigureOut">
              <a:rPr lang="en-US" smtClean="0"/>
              <a:t>3/3/2021</a:t>
            </a:fld>
            <a:endParaRPr lang="en-US"/>
          </a:p>
        </p:txBody>
      </p:sp>
      <p:sp>
        <p:nvSpPr>
          <p:cNvPr id="8" name="Footer Placeholder 7">
            <a:extLst>
              <a:ext uri="{FF2B5EF4-FFF2-40B4-BE49-F238E27FC236}">
                <a16:creationId xmlns:a16="http://schemas.microsoft.com/office/drawing/2014/main" id="{DF7F8F95-024B-4CDB-B160-25903293DD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2231EB1-8C10-481E-8677-AE1285FCC8C7}"/>
              </a:ext>
            </a:extLst>
          </p:cNvPr>
          <p:cNvSpPr>
            <a:spLocks noGrp="1"/>
          </p:cNvSpPr>
          <p:nvPr>
            <p:ph type="sldNum" sz="quarter" idx="12"/>
          </p:nvPr>
        </p:nvSpPr>
        <p:spPr/>
        <p:txBody>
          <a:bodyPr/>
          <a:lstStyle/>
          <a:p>
            <a:fld id="{E490F725-F428-447D-ACA2-2CB5D2E257A6}" type="slidenum">
              <a:rPr lang="en-US" smtClean="0"/>
              <a:t>‹#›</a:t>
            </a:fld>
            <a:endParaRPr lang="en-US"/>
          </a:p>
        </p:txBody>
      </p:sp>
    </p:spTree>
    <p:extLst>
      <p:ext uri="{BB962C8B-B14F-4D97-AF65-F5344CB8AC3E}">
        <p14:creationId xmlns:p14="http://schemas.microsoft.com/office/powerpoint/2010/main" val="2305640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16DAB-3425-4C0D-B3EF-5729C7AFE9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EB1193-45B2-4A63-92BF-D5772FC41D9B}"/>
              </a:ext>
            </a:extLst>
          </p:cNvPr>
          <p:cNvSpPr>
            <a:spLocks noGrp="1"/>
          </p:cNvSpPr>
          <p:nvPr>
            <p:ph type="dt" sz="half" idx="10"/>
          </p:nvPr>
        </p:nvSpPr>
        <p:spPr/>
        <p:txBody>
          <a:bodyPr/>
          <a:lstStyle/>
          <a:p>
            <a:fld id="{428BEED6-9388-4CD2-9524-FA11B43C5EFB}" type="datetimeFigureOut">
              <a:rPr lang="en-US" smtClean="0"/>
              <a:t>3/3/2021</a:t>
            </a:fld>
            <a:endParaRPr lang="en-US"/>
          </a:p>
        </p:txBody>
      </p:sp>
      <p:sp>
        <p:nvSpPr>
          <p:cNvPr id="4" name="Footer Placeholder 3">
            <a:extLst>
              <a:ext uri="{FF2B5EF4-FFF2-40B4-BE49-F238E27FC236}">
                <a16:creationId xmlns:a16="http://schemas.microsoft.com/office/drawing/2014/main" id="{B036FFC6-4CBA-4DDC-A17F-BF6343DE328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E811C7-0721-4234-B433-45CA05552E93}"/>
              </a:ext>
            </a:extLst>
          </p:cNvPr>
          <p:cNvSpPr>
            <a:spLocks noGrp="1"/>
          </p:cNvSpPr>
          <p:nvPr>
            <p:ph type="sldNum" sz="quarter" idx="12"/>
          </p:nvPr>
        </p:nvSpPr>
        <p:spPr/>
        <p:txBody>
          <a:bodyPr/>
          <a:lstStyle/>
          <a:p>
            <a:fld id="{E490F725-F428-447D-ACA2-2CB5D2E257A6}" type="slidenum">
              <a:rPr lang="en-US" smtClean="0"/>
              <a:t>‹#›</a:t>
            </a:fld>
            <a:endParaRPr lang="en-US"/>
          </a:p>
        </p:txBody>
      </p:sp>
    </p:spTree>
    <p:extLst>
      <p:ext uri="{BB962C8B-B14F-4D97-AF65-F5344CB8AC3E}">
        <p14:creationId xmlns:p14="http://schemas.microsoft.com/office/powerpoint/2010/main" val="1745356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89ECDC-A511-42F7-B027-65E6B165A5C7}"/>
              </a:ext>
            </a:extLst>
          </p:cNvPr>
          <p:cNvSpPr>
            <a:spLocks noGrp="1"/>
          </p:cNvSpPr>
          <p:nvPr>
            <p:ph type="dt" sz="half" idx="10"/>
          </p:nvPr>
        </p:nvSpPr>
        <p:spPr/>
        <p:txBody>
          <a:bodyPr/>
          <a:lstStyle/>
          <a:p>
            <a:fld id="{428BEED6-9388-4CD2-9524-FA11B43C5EFB}" type="datetimeFigureOut">
              <a:rPr lang="en-US" smtClean="0"/>
              <a:t>3/3/2021</a:t>
            </a:fld>
            <a:endParaRPr lang="en-US"/>
          </a:p>
        </p:txBody>
      </p:sp>
      <p:sp>
        <p:nvSpPr>
          <p:cNvPr id="3" name="Footer Placeholder 2">
            <a:extLst>
              <a:ext uri="{FF2B5EF4-FFF2-40B4-BE49-F238E27FC236}">
                <a16:creationId xmlns:a16="http://schemas.microsoft.com/office/drawing/2014/main" id="{5DBDA9A0-8973-4CED-826D-9BA2627A66D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34538F-15C0-4C0F-9C37-D541903AC9E3}"/>
              </a:ext>
            </a:extLst>
          </p:cNvPr>
          <p:cNvSpPr>
            <a:spLocks noGrp="1"/>
          </p:cNvSpPr>
          <p:nvPr>
            <p:ph type="sldNum" sz="quarter" idx="12"/>
          </p:nvPr>
        </p:nvSpPr>
        <p:spPr/>
        <p:txBody>
          <a:bodyPr/>
          <a:lstStyle/>
          <a:p>
            <a:fld id="{E490F725-F428-447D-ACA2-2CB5D2E257A6}" type="slidenum">
              <a:rPr lang="en-US" smtClean="0"/>
              <a:t>‹#›</a:t>
            </a:fld>
            <a:endParaRPr lang="en-US"/>
          </a:p>
        </p:txBody>
      </p:sp>
    </p:spTree>
    <p:extLst>
      <p:ext uri="{BB962C8B-B14F-4D97-AF65-F5344CB8AC3E}">
        <p14:creationId xmlns:p14="http://schemas.microsoft.com/office/powerpoint/2010/main" val="3882554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7BFD2-7987-4681-BC70-C4D96FC7F5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E5815A-3F1E-42A9-B2F2-99C030C2DC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7D0E03-5442-4F66-8678-F602D302FF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7E30F2-E549-4C14-A594-733249590B94}"/>
              </a:ext>
            </a:extLst>
          </p:cNvPr>
          <p:cNvSpPr>
            <a:spLocks noGrp="1"/>
          </p:cNvSpPr>
          <p:nvPr>
            <p:ph type="dt" sz="half" idx="10"/>
          </p:nvPr>
        </p:nvSpPr>
        <p:spPr/>
        <p:txBody>
          <a:bodyPr/>
          <a:lstStyle/>
          <a:p>
            <a:fld id="{428BEED6-9388-4CD2-9524-FA11B43C5EFB}" type="datetimeFigureOut">
              <a:rPr lang="en-US" smtClean="0"/>
              <a:t>3/3/2021</a:t>
            </a:fld>
            <a:endParaRPr lang="en-US"/>
          </a:p>
        </p:txBody>
      </p:sp>
      <p:sp>
        <p:nvSpPr>
          <p:cNvPr id="6" name="Footer Placeholder 5">
            <a:extLst>
              <a:ext uri="{FF2B5EF4-FFF2-40B4-BE49-F238E27FC236}">
                <a16:creationId xmlns:a16="http://schemas.microsoft.com/office/drawing/2014/main" id="{76E20721-7FEB-4D8E-A688-EC8DCADC4F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EBC7A-43C8-4E55-9CAC-55F7197B9C9F}"/>
              </a:ext>
            </a:extLst>
          </p:cNvPr>
          <p:cNvSpPr>
            <a:spLocks noGrp="1"/>
          </p:cNvSpPr>
          <p:nvPr>
            <p:ph type="sldNum" sz="quarter" idx="12"/>
          </p:nvPr>
        </p:nvSpPr>
        <p:spPr/>
        <p:txBody>
          <a:bodyPr/>
          <a:lstStyle/>
          <a:p>
            <a:fld id="{E490F725-F428-447D-ACA2-2CB5D2E257A6}" type="slidenum">
              <a:rPr lang="en-US" smtClean="0"/>
              <a:t>‹#›</a:t>
            </a:fld>
            <a:endParaRPr lang="en-US"/>
          </a:p>
        </p:txBody>
      </p:sp>
    </p:spTree>
    <p:extLst>
      <p:ext uri="{BB962C8B-B14F-4D97-AF65-F5344CB8AC3E}">
        <p14:creationId xmlns:p14="http://schemas.microsoft.com/office/powerpoint/2010/main" val="2334956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E2448-E770-4071-911C-1E77803AC2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3E585D8-CC70-411F-AEBD-0389C43845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7A1CAE3-AB42-4F68-951D-7A8F9D49A7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84D0FF-64C0-41FB-9202-C4B1A92D017E}"/>
              </a:ext>
            </a:extLst>
          </p:cNvPr>
          <p:cNvSpPr>
            <a:spLocks noGrp="1"/>
          </p:cNvSpPr>
          <p:nvPr>
            <p:ph type="dt" sz="half" idx="10"/>
          </p:nvPr>
        </p:nvSpPr>
        <p:spPr/>
        <p:txBody>
          <a:bodyPr/>
          <a:lstStyle/>
          <a:p>
            <a:fld id="{428BEED6-9388-4CD2-9524-FA11B43C5EFB}" type="datetimeFigureOut">
              <a:rPr lang="en-US" smtClean="0"/>
              <a:t>3/3/2021</a:t>
            </a:fld>
            <a:endParaRPr lang="en-US"/>
          </a:p>
        </p:txBody>
      </p:sp>
      <p:sp>
        <p:nvSpPr>
          <p:cNvPr id="6" name="Footer Placeholder 5">
            <a:extLst>
              <a:ext uri="{FF2B5EF4-FFF2-40B4-BE49-F238E27FC236}">
                <a16:creationId xmlns:a16="http://schemas.microsoft.com/office/drawing/2014/main" id="{6F177044-80D5-41FD-87A4-646CB45605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B579A1-6A52-47FE-962A-0A7C1844A064}"/>
              </a:ext>
            </a:extLst>
          </p:cNvPr>
          <p:cNvSpPr>
            <a:spLocks noGrp="1"/>
          </p:cNvSpPr>
          <p:nvPr>
            <p:ph type="sldNum" sz="quarter" idx="12"/>
          </p:nvPr>
        </p:nvSpPr>
        <p:spPr/>
        <p:txBody>
          <a:bodyPr/>
          <a:lstStyle/>
          <a:p>
            <a:fld id="{E490F725-F428-447D-ACA2-2CB5D2E257A6}" type="slidenum">
              <a:rPr lang="en-US" smtClean="0"/>
              <a:t>‹#›</a:t>
            </a:fld>
            <a:endParaRPr lang="en-US"/>
          </a:p>
        </p:txBody>
      </p:sp>
    </p:spTree>
    <p:extLst>
      <p:ext uri="{BB962C8B-B14F-4D97-AF65-F5344CB8AC3E}">
        <p14:creationId xmlns:p14="http://schemas.microsoft.com/office/powerpoint/2010/main" val="2514011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932D22-C266-47D6-97F8-013BF6470E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D92A80-21E9-464E-865C-F2E6F1BE91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6CD559-A8BD-416E-9C83-AE583CB592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8BEED6-9388-4CD2-9524-FA11B43C5EFB}" type="datetimeFigureOut">
              <a:rPr lang="en-US" smtClean="0"/>
              <a:t>3/3/2021</a:t>
            </a:fld>
            <a:endParaRPr lang="en-US"/>
          </a:p>
        </p:txBody>
      </p:sp>
      <p:sp>
        <p:nvSpPr>
          <p:cNvPr id="5" name="Footer Placeholder 4">
            <a:extLst>
              <a:ext uri="{FF2B5EF4-FFF2-40B4-BE49-F238E27FC236}">
                <a16:creationId xmlns:a16="http://schemas.microsoft.com/office/drawing/2014/main" id="{8B1F28E3-D0BD-4BB9-8ADF-0C0929917B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46ECF60-46F4-47E3-AC8B-6C80A87D01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90F725-F428-447D-ACA2-2CB5D2E257A6}" type="slidenum">
              <a:rPr lang="en-US" smtClean="0"/>
              <a:t>‹#›</a:t>
            </a:fld>
            <a:endParaRPr lang="en-US"/>
          </a:p>
        </p:txBody>
      </p:sp>
    </p:spTree>
    <p:extLst>
      <p:ext uri="{BB962C8B-B14F-4D97-AF65-F5344CB8AC3E}">
        <p14:creationId xmlns:p14="http://schemas.microsoft.com/office/powerpoint/2010/main" val="41690315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hyperlink" Target="https://thevab.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png"/><Relationship Id="rId18" Type="http://schemas.openxmlformats.org/officeDocument/2006/relationships/image" Target="../media/image24.jpeg"/><Relationship Id="rId26" Type="http://schemas.openxmlformats.org/officeDocument/2006/relationships/image" Target="../media/image32.jpeg"/><Relationship Id="rId39" Type="http://schemas.openxmlformats.org/officeDocument/2006/relationships/image" Target="../media/image44.jpeg"/><Relationship Id="rId3" Type="http://schemas.openxmlformats.org/officeDocument/2006/relationships/image" Target="../media/image9.png"/><Relationship Id="rId21" Type="http://schemas.openxmlformats.org/officeDocument/2006/relationships/image" Target="../media/image27.png"/><Relationship Id="rId34" Type="http://schemas.openxmlformats.org/officeDocument/2006/relationships/image" Target="../media/image39.png"/><Relationship Id="rId7" Type="http://schemas.openxmlformats.org/officeDocument/2006/relationships/image" Target="../media/image13.jpeg"/><Relationship Id="rId12" Type="http://schemas.openxmlformats.org/officeDocument/2006/relationships/image" Target="../media/image18.jpeg"/><Relationship Id="rId17" Type="http://schemas.openxmlformats.org/officeDocument/2006/relationships/image" Target="../media/image23.jpeg"/><Relationship Id="rId25" Type="http://schemas.openxmlformats.org/officeDocument/2006/relationships/image" Target="../media/image31.jpeg"/><Relationship Id="rId33" Type="http://schemas.openxmlformats.org/officeDocument/2006/relationships/image" Target="../media/image38.png"/><Relationship Id="rId38" Type="http://schemas.openxmlformats.org/officeDocument/2006/relationships/image" Target="../media/image43.jpeg"/><Relationship Id="rId2" Type="http://schemas.openxmlformats.org/officeDocument/2006/relationships/notesSlide" Target="../notesSlides/notesSlide1.xml"/><Relationship Id="rId16" Type="http://schemas.openxmlformats.org/officeDocument/2006/relationships/image" Target="../media/image22.png"/><Relationship Id="rId20" Type="http://schemas.openxmlformats.org/officeDocument/2006/relationships/image" Target="../media/image26.jpeg"/><Relationship Id="rId29"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12.jpeg"/><Relationship Id="rId11" Type="http://schemas.openxmlformats.org/officeDocument/2006/relationships/image" Target="../media/image17.jpeg"/><Relationship Id="rId24" Type="http://schemas.openxmlformats.org/officeDocument/2006/relationships/image" Target="../media/image30.png"/><Relationship Id="rId32" Type="http://schemas.openxmlformats.org/officeDocument/2006/relationships/hyperlink" Target="https://ir.viacomcbs.com/streamingevent" TargetMode="External"/><Relationship Id="rId37" Type="http://schemas.openxmlformats.org/officeDocument/2006/relationships/image" Target="../media/image42.png"/><Relationship Id="rId5" Type="http://schemas.openxmlformats.org/officeDocument/2006/relationships/image" Target="../media/image11.jpeg"/><Relationship Id="rId15" Type="http://schemas.openxmlformats.org/officeDocument/2006/relationships/image" Target="../media/image21.png"/><Relationship Id="rId23" Type="http://schemas.openxmlformats.org/officeDocument/2006/relationships/image" Target="../media/image29.png"/><Relationship Id="rId28" Type="http://schemas.openxmlformats.org/officeDocument/2006/relationships/image" Target="../media/image34.jpeg"/><Relationship Id="rId36" Type="http://schemas.openxmlformats.org/officeDocument/2006/relationships/image" Target="../media/image41.png"/><Relationship Id="rId10" Type="http://schemas.openxmlformats.org/officeDocument/2006/relationships/image" Target="../media/image16.jpeg"/><Relationship Id="rId19" Type="http://schemas.openxmlformats.org/officeDocument/2006/relationships/image" Target="../media/image25.png"/><Relationship Id="rId31" Type="http://schemas.openxmlformats.org/officeDocument/2006/relationships/image" Target="../media/image37.jpeg"/><Relationship Id="rId4" Type="http://schemas.openxmlformats.org/officeDocument/2006/relationships/image" Target="../media/image10.png"/><Relationship Id="rId9" Type="http://schemas.openxmlformats.org/officeDocument/2006/relationships/image" Target="../media/image15.jpeg"/><Relationship Id="rId14" Type="http://schemas.openxmlformats.org/officeDocument/2006/relationships/image" Target="../media/image20.png"/><Relationship Id="rId22" Type="http://schemas.openxmlformats.org/officeDocument/2006/relationships/image" Target="../media/image28.png"/><Relationship Id="rId27" Type="http://schemas.openxmlformats.org/officeDocument/2006/relationships/image" Target="../media/image33.jpeg"/><Relationship Id="rId30" Type="http://schemas.openxmlformats.org/officeDocument/2006/relationships/image" Target="../media/image36.jpeg"/><Relationship Id="rId35" Type="http://schemas.openxmlformats.org/officeDocument/2006/relationships/image" Target="../media/image40.png"/></Relationships>
</file>

<file path=ppt/slides/_rels/slide4.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9.png"/><Relationship Id="rId7" Type="http://schemas.openxmlformats.org/officeDocument/2006/relationships/image" Target="../media/image4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chart" Target="../charts/chart1.xml"/><Relationship Id="rId5" Type="http://schemas.openxmlformats.org/officeDocument/2006/relationships/hyperlink" Target="https://ir.viacomcbs.com/streamingevent" TargetMode="External"/><Relationship Id="rId4" Type="http://schemas.openxmlformats.org/officeDocument/2006/relationships/image" Target="../media/image10.png"/><Relationship Id="rId9" Type="http://schemas.openxmlformats.org/officeDocument/2006/relationships/image" Target="../media/image4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https://ir.viacomcbs.com/streamingevent" TargetMode="Externa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png"/><Relationship Id="rId3" Type="http://schemas.openxmlformats.org/officeDocument/2006/relationships/image" Target="../media/image9.png"/><Relationship Id="rId7" Type="http://schemas.openxmlformats.org/officeDocument/2006/relationships/image" Target="../media/image50.png"/><Relationship Id="rId12" Type="http://schemas.openxmlformats.org/officeDocument/2006/relationships/image" Target="../media/image5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54.jpe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10.png"/><Relationship Id="rId9" Type="http://schemas.openxmlformats.org/officeDocument/2006/relationships/image" Target="../media/image52.png"/></Relationships>
</file>

<file path=ppt/slides/_rels/slide7.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9.png"/><Relationship Id="rId7"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chart" Target="../charts/chart2.xml"/><Relationship Id="rId5" Type="http://schemas.openxmlformats.org/officeDocument/2006/relationships/hyperlink" Target="https://ir.viacomcbs.com/streamingevent" TargetMode="External"/><Relationship Id="rId4" Type="http://schemas.openxmlformats.org/officeDocument/2006/relationships/image" Target="../media/image10.png"/><Relationship Id="rId9" Type="http://schemas.openxmlformats.org/officeDocument/2006/relationships/image" Target="../media/image4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9.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9.png"/><Relationship Id="rId7" Type="http://schemas.openxmlformats.org/officeDocument/2006/relationships/hyperlink" Target="https://thevab.com/insight/were-going-live" TargetMode="External"/><Relationship Id="rId12" Type="http://schemas.openxmlformats.org/officeDocument/2006/relationships/image" Target="../media/image61.png"/><Relationship Id="rId2" Type="http://schemas.openxmlformats.org/officeDocument/2006/relationships/hyperlink" Target="https://thevab.com/insight/left-your-own-devices-q2" TargetMode="External"/><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hyperlink" Target="https://thevab.com/insight/navigating-flood" TargetMode="External"/><Relationship Id="rId5" Type="http://schemas.openxmlformats.org/officeDocument/2006/relationships/hyperlink" Target="https://thevab.com/insight/sea-change-video-viewing" TargetMode="External"/><Relationship Id="rId10" Type="http://schemas.openxmlformats.org/officeDocument/2006/relationships/hyperlink" Target="https://thevab.com/" TargetMode="External"/><Relationship Id="rId4" Type="http://schemas.openxmlformats.org/officeDocument/2006/relationships/image" Target="../media/image7.png"/><Relationship Id="rId9" Type="http://schemas.openxmlformats.org/officeDocument/2006/relationships/image" Target="../media/image6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ext&#10;&#10;Description automatically generated">
            <a:extLst>
              <a:ext uri="{FF2B5EF4-FFF2-40B4-BE49-F238E27FC236}">
                <a16:creationId xmlns:a16="http://schemas.microsoft.com/office/drawing/2014/main" id="{0941D5EE-6BC3-435D-A4B9-DFDC57C78A9A}"/>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293952" y="2072152"/>
            <a:ext cx="5802046" cy="3058443"/>
          </a:xfrm>
          <a:prstGeom prst="rect">
            <a:avLst/>
          </a:prstGeom>
        </p:spPr>
      </p:pic>
      <p:pic>
        <p:nvPicPr>
          <p:cNvPr id="7" name="Picture 6">
            <a:extLst>
              <a:ext uri="{FF2B5EF4-FFF2-40B4-BE49-F238E27FC236}">
                <a16:creationId xmlns:a16="http://schemas.microsoft.com/office/drawing/2014/main" id="{6A7722A2-2F6A-6A4F-B326-A95012A7D8C3}"/>
              </a:ext>
            </a:extLst>
          </p:cNvPr>
          <p:cNvPicPr>
            <a:picLocks noChangeAspect="1"/>
          </p:cNvPicPr>
          <p:nvPr/>
        </p:nvPicPr>
        <p:blipFill>
          <a:blip r:embed="rId3"/>
          <a:stretch>
            <a:fillRect/>
          </a:stretch>
        </p:blipFill>
        <p:spPr>
          <a:xfrm>
            <a:off x="1492514" y="0"/>
            <a:ext cx="10699485" cy="6229350"/>
          </a:xfrm>
          <a:prstGeom prst="rect">
            <a:avLst/>
          </a:prstGeom>
        </p:spPr>
      </p:pic>
      <p:pic>
        <p:nvPicPr>
          <p:cNvPr id="9" name="Picture 8">
            <a:extLst>
              <a:ext uri="{FF2B5EF4-FFF2-40B4-BE49-F238E27FC236}">
                <a16:creationId xmlns:a16="http://schemas.microsoft.com/office/drawing/2014/main" id="{B1BE4905-A845-724F-A3C0-2D55545413DC}"/>
              </a:ext>
            </a:extLst>
          </p:cNvPr>
          <p:cNvPicPr>
            <a:picLocks noChangeAspect="1"/>
          </p:cNvPicPr>
          <p:nvPr/>
        </p:nvPicPr>
        <p:blipFill>
          <a:blip r:embed="rId3"/>
          <a:stretch>
            <a:fillRect/>
          </a:stretch>
        </p:blipFill>
        <p:spPr>
          <a:xfrm>
            <a:off x="1492515" y="9293"/>
            <a:ext cx="10699485" cy="6229350"/>
          </a:xfrm>
          <a:prstGeom prst="rect">
            <a:avLst/>
          </a:prstGeom>
        </p:spPr>
      </p:pic>
      <p:pic>
        <p:nvPicPr>
          <p:cNvPr id="12" name="Picture 11">
            <a:extLst>
              <a:ext uri="{FF2B5EF4-FFF2-40B4-BE49-F238E27FC236}">
                <a16:creationId xmlns:a16="http://schemas.microsoft.com/office/drawing/2014/main" id="{98CF6457-CDBC-D944-91DB-BAA149AA2B00}"/>
              </a:ext>
            </a:extLst>
          </p:cNvPr>
          <p:cNvPicPr>
            <a:picLocks noChangeAspect="1"/>
          </p:cNvPicPr>
          <p:nvPr/>
        </p:nvPicPr>
        <p:blipFill>
          <a:blip r:embed="rId4"/>
          <a:stretch>
            <a:fillRect/>
          </a:stretch>
        </p:blipFill>
        <p:spPr>
          <a:xfrm>
            <a:off x="293953" y="194339"/>
            <a:ext cx="2841932" cy="801183"/>
          </a:xfrm>
          <a:prstGeom prst="rect">
            <a:avLst/>
          </a:prstGeom>
        </p:spPr>
      </p:pic>
      <p:pic>
        <p:nvPicPr>
          <p:cNvPr id="1026" name="Picture 2" descr="Image result for paramount+">
            <a:extLst>
              <a:ext uri="{FF2B5EF4-FFF2-40B4-BE49-F238E27FC236}">
                <a16:creationId xmlns:a16="http://schemas.microsoft.com/office/drawing/2014/main" id="{896D1EF8-3526-4F6B-81E0-20857F04062D}"/>
              </a:ext>
            </a:extLst>
          </p:cNvPr>
          <p:cNvPicPr>
            <a:picLocks noChangeAspect="1" noChangeArrowheads="1"/>
          </p:cNvPicPr>
          <p:nvPr/>
        </p:nvPicPr>
        <p:blipFill rotWithShape="1">
          <a:blip r:embed="rId5" cstate="hqprint">
            <a:extLst>
              <a:ext uri="{28A0092B-C50C-407E-A947-70E740481C1C}">
                <a14:useLocalDpi xmlns:a14="http://schemas.microsoft.com/office/drawing/2010/main"/>
              </a:ext>
            </a:extLst>
          </a:blip>
          <a:srcRect t="63183" b="1"/>
          <a:stretch/>
        </p:blipFill>
        <p:spPr bwMode="auto">
          <a:xfrm>
            <a:off x="2031182" y="3270536"/>
            <a:ext cx="2885930" cy="66167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paramount+">
            <a:extLst>
              <a:ext uri="{FF2B5EF4-FFF2-40B4-BE49-F238E27FC236}">
                <a16:creationId xmlns:a16="http://schemas.microsoft.com/office/drawing/2014/main" id="{CBF43208-6D4B-4805-B11E-8F4D39C750B4}"/>
              </a:ext>
            </a:extLst>
          </p:cNvPr>
          <p:cNvPicPr>
            <a:picLocks noChangeAspect="1" noChangeArrowheads="1"/>
          </p:cNvPicPr>
          <p:nvPr/>
        </p:nvPicPr>
        <p:blipFill rotWithShape="1">
          <a:blip r:embed="rId6" cstate="hqprint">
            <a:extLst>
              <a:ext uri="{28A0092B-C50C-407E-A947-70E740481C1C}">
                <a14:useLocalDpi xmlns:a14="http://schemas.microsoft.com/office/drawing/2010/main"/>
              </a:ext>
            </a:extLst>
          </a:blip>
          <a:srcRect/>
          <a:stretch/>
        </p:blipFill>
        <p:spPr bwMode="auto">
          <a:xfrm>
            <a:off x="4941611" y="3257836"/>
            <a:ext cx="885825" cy="66167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picture containing text&#10;&#10;Description automatically generated">
            <a:extLst>
              <a:ext uri="{FF2B5EF4-FFF2-40B4-BE49-F238E27FC236}">
                <a16:creationId xmlns:a16="http://schemas.microsoft.com/office/drawing/2014/main" id="{5869682A-853A-490E-9019-E95C375ACE6B}"/>
              </a:ext>
            </a:extLst>
          </p:cNvPr>
          <p:cNvPicPr>
            <a:picLocks noChangeAspect="1"/>
          </p:cNvPicPr>
          <p:nvPr/>
        </p:nvPicPr>
        <p:blipFill rotWithShape="1">
          <a:blip r:embed="rId7">
            <a:extLst>
              <a:ext uri="{28A0092B-C50C-407E-A947-70E740481C1C}">
                <a14:useLocalDpi xmlns:a14="http://schemas.microsoft.com/office/drawing/2010/main" val="0"/>
              </a:ext>
            </a:extLst>
          </a:blip>
          <a:srcRect l="21059" t="33206" r="27728" b="35057"/>
          <a:stretch/>
        </p:blipFill>
        <p:spPr>
          <a:xfrm>
            <a:off x="517346" y="5650724"/>
            <a:ext cx="2523582" cy="879183"/>
          </a:xfrm>
          <a:prstGeom prst="rect">
            <a:avLst/>
          </a:prstGeom>
        </p:spPr>
      </p:pic>
    </p:spTree>
    <p:extLst>
      <p:ext uri="{BB962C8B-B14F-4D97-AF65-F5344CB8AC3E}">
        <p14:creationId xmlns:p14="http://schemas.microsoft.com/office/powerpoint/2010/main" val="2049190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D49DEB-7177-4C53-A63F-C8DEAEFFD3CD}"/>
              </a:ext>
            </a:extLst>
          </p:cNvPr>
          <p:cNvSpPr/>
          <p:nvPr/>
        </p:nvSpPr>
        <p:spPr>
          <a:xfrm>
            <a:off x="449869" y="221925"/>
            <a:ext cx="957636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B0F0"/>
                </a:solidFill>
                <a:effectLst/>
                <a:uLnTx/>
                <a:uFillTx/>
                <a:latin typeface="Helvetica" pitchFamily="2" charset="0"/>
                <a:ea typeface="+mn-ea"/>
                <a:cs typeface="+mn-cs"/>
              </a:rPr>
              <a:t>About VAB</a:t>
            </a:r>
          </a:p>
        </p:txBody>
      </p:sp>
      <p:sp>
        <p:nvSpPr>
          <p:cNvPr id="2" name="TextBox 1">
            <a:extLst>
              <a:ext uri="{FF2B5EF4-FFF2-40B4-BE49-F238E27FC236}">
                <a16:creationId xmlns:a16="http://schemas.microsoft.com/office/drawing/2014/main" id="{6FB14815-07B9-42AB-B09B-0447810891B3}"/>
              </a:ext>
            </a:extLst>
          </p:cNvPr>
          <p:cNvSpPr txBox="1"/>
          <p:nvPr/>
        </p:nvSpPr>
        <p:spPr>
          <a:xfrm>
            <a:off x="449869" y="1079775"/>
            <a:ext cx="5997575"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VAB is an insights-driven organization that inspires marketers to reimagine their media strategies resulting in fully informed decisions.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5" name="Text Box 2">
            <a:extLst>
              <a:ext uri="{FF2B5EF4-FFF2-40B4-BE49-F238E27FC236}">
                <a16:creationId xmlns:a16="http://schemas.microsoft.com/office/drawing/2014/main" id="{A8ECD1EE-DE3D-4E60-89D9-2446CC8D65E7}"/>
              </a:ext>
            </a:extLst>
          </p:cNvPr>
          <p:cNvSpPr txBox="1">
            <a:spLocks noChangeArrowheads="1"/>
          </p:cNvSpPr>
          <p:nvPr/>
        </p:nvSpPr>
        <p:spPr bwMode="auto">
          <a:xfrm>
            <a:off x="546750" y="3697154"/>
            <a:ext cx="3662680" cy="1471044"/>
          </a:xfrm>
          <a:prstGeom prst="rect">
            <a:avLst/>
          </a:prstGeom>
          <a:solidFill>
            <a:schemeClr val="bg1"/>
          </a:solidFill>
          <a:ln w="9525">
            <a:solidFill>
              <a:srgbClr val="000000"/>
            </a:solidFill>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a:ln>
                  <a:noFill/>
                </a:ln>
                <a:solidFill>
                  <a:srgbClr val="4EBEA4"/>
                </a:solidFill>
                <a:effectLst/>
                <a:uLnTx/>
                <a:uFillTx/>
                <a:latin typeface="Helvetica" panose="020B0604020202020204" pitchFamily="34" charset="0"/>
                <a:ea typeface="Calibri" panose="020F0502020204030204" pitchFamily="34" charset="0"/>
                <a:cs typeface="Helvetica" panose="020B0604020202020204" pitchFamily="34" charset="0"/>
              </a:rPr>
              <a:t>Simplify</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a:ln>
                  <a:noFill/>
                </a:ln>
                <a:solidFill>
                  <a:srgbClr val="002060"/>
                </a:solidFill>
                <a:effectLst/>
                <a:uLnTx/>
                <a:uFillTx/>
                <a:latin typeface="Helvetica" panose="020B0604020202020204" pitchFamily="34" charset="0"/>
                <a:ea typeface="Calibri" panose="020F0502020204030204" pitchFamily="34" charset="0"/>
                <a:cs typeface="Helvetica" panose="020B0604020202020204" pitchFamily="34" charset="0"/>
              </a:rPr>
              <a:t>We save you time by bringing you the latest data &amp; actionable takeaways you can use to inform your marketing plans.</a:t>
            </a: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Helvetica" panose="020B0604020202020204" pitchFamily="34" charset="0"/>
              <a:ea typeface="Calibri" panose="020F0502020204030204" pitchFamily="34" charset="0"/>
              <a:cs typeface="Helvetica" panose="020B0604020202020204" pitchFamily="34" charset="0"/>
            </a:endParaRPr>
          </a:p>
        </p:txBody>
      </p:sp>
      <p:sp>
        <p:nvSpPr>
          <p:cNvPr id="7" name="Text Box 2">
            <a:extLst>
              <a:ext uri="{FF2B5EF4-FFF2-40B4-BE49-F238E27FC236}">
                <a16:creationId xmlns:a16="http://schemas.microsoft.com/office/drawing/2014/main" id="{5FA2EED1-43F8-4410-9F5C-0FD8EDCB659E}"/>
              </a:ext>
            </a:extLst>
          </p:cNvPr>
          <p:cNvSpPr txBox="1">
            <a:spLocks noChangeArrowheads="1"/>
          </p:cNvSpPr>
          <p:nvPr/>
        </p:nvSpPr>
        <p:spPr bwMode="auto">
          <a:xfrm>
            <a:off x="4579468" y="3507832"/>
            <a:ext cx="3183572" cy="1950790"/>
          </a:xfrm>
          <a:prstGeom prst="rect">
            <a:avLst/>
          </a:prstGeom>
          <a:solidFill>
            <a:srgbClr val="FFFFFF"/>
          </a:solidFill>
          <a:ln w="9525">
            <a:solidFill>
              <a:srgbClr val="000000"/>
            </a:solidFill>
            <a:prstDash val="solid"/>
            <a:miter lim="800000"/>
            <a:headEnd/>
            <a:tailEnd/>
          </a:ln>
          <a:effectLst>
            <a:outerShdw blurRad="63500" sx="102000" sy="102000" algn="ctr" rotWithShape="0">
              <a:prstClr val="black">
                <a:alpha val="40000"/>
              </a:prstClr>
            </a:outerShdw>
          </a:effectLst>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300" b="1" i="0" u="none" strike="noStrike" kern="1200" cap="none" spc="0" normalizeH="0" baseline="0" noProof="0">
                <a:ln>
                  <a:noFill/>
                </a:ln>
                <a:solidFill>
                  <a:srgbClr val="00BFF2"/>
                </a:solidFill>
                <a:effectLst/>
                <a:uLnTx/>
                <a:uFillTx/>
                <a:latin typeface="Helvetica" panose="020B0604020202020204" pitchFamily="34" charset="0"/>
                <a:ea typeface="Calibri" panose="020F0502020204030204" pitchFamily="34" charset="0"/>
                <a:cs typeface="Helvetica" panose="020B0604020202020204" pitchFamily="34" charset="0"/>
              </a:rPr>
              <a:t>Discover</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700" b="0" i="0" u="none" strike="noStrike" kern="1200" cap="none" spc="0" normalizeH="0" baseline="0" noProof="0">
                <a:ln>
                  <a:noFill/>
                </a:ln>
                <a:solidFill>
                  <a:srgbClr val="002060"/>
                </a:solidFill>
                <a:effectLst/>
                <a:uLnTx/>
                <a:uFillTx/>
                <a:latin typeface="Helvetica" panose="020B0604020202020204" pitchFamily="34" charset="0"/>
                <a:ea typeface="Calibri" panose="020F0502020204030204" pitchFamily="34" charset="0"/>
                <a:cs typeface="Helvetica" panose="020B0604020202020204" pitchFamily="34" charset="0"/>
              </a:rPr>
              <a:t>We keep you one step ahead with the latest thinking so you can create innovative, forward-looking strategies.</a:t>
            </a: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1000" b="0" i="0" u="none" strike="noStrike" kern="1200" cap="none" spc="0" normalizeH="0" baseline="0" noProof="0">
              <a:ln>
                <a:noFill/>
              </a:ln>
              <a:solidFill>
                <a:srgbClr val="002060"/>
              </a:solidFill>
              <a:effectLst/>
              <a:uLnTx/>
              <a:uFillTx/>
              <a:latin typeface="Helvetica" panose="020B0604020202020204" pitchFamily="34" charset="0"/>
              <a:ea typeface="Calibri" panose="020F0502020204030204" pitchFamily="34" charset="0"/>
              <a:cs typeface="Helvetica" panose="020B0604020202020204" pitchFamily="34" charset="0"/>
            </a:endParaRPr>
          </a:p>
        </p:txBody>
      </p:sp>
      <p:sp>
        <p:nvSpPr>
          <p:cNvPr id="8" name="Text Box 2">
            <a:extLst>
              <a:ext uri="{FF2B5EF4-FFF2-40B4-BE49-F238E27FC236}">
                <a16:creationId xmlns:a16="http://schemas.microsoft.com/office/drawing/2014/main" id="{ABB7EF40-FE21-4E67-B6E5-8BE8D4EA32CB}"/>
              </a:ext>
            </a:extLst>
          </p:cNvPr>
          <p:cNvSpPr txBox="1">
            <a:spLocks noChangeArrowheads="1"/>
          </p:cNvSpPr>
          <p:nvPr/>
        </p:nvSpPr>
        <p:spPr bwMode="auto">
          <a:xfrm>
            <a:off x="8133079" y="3679872"/>
            <a:ext cx="3183572" cy="142955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a:ln>
                  <a:noFill/>
                </a:ln>
                <a:solidFill>
                  <a:srgbClr val="ED3C8D"/>
                </a:solidFill>
                <a:effectLst/>
                <a:uLnTx/>
                <a:uFillTx/>
                <a:latin typeface="Helvetica" pitchFamily="2" charset="0"/>
                <a:ea typeface="+mn-ea"/>
                <a:cs typeface="+mn-cs"/>
              </a:rPr>
              <a:t>Transform</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a:ln>
                  <a:noFill/>
                </a:ln>
                <a:solidFill>
                  <a:srgbClr val="002060"/>
                </a:solidFill>
                <a:effectLst/>
                <a:uLnTx/>
                <a:uFillTx/>
                <a:latin typeface="Helvetica" panose="020B0604020202020204" pitchFamily="34" charset="0"/>
                <a:ea typeface="Calibri" panose="020F0502020204030204" pitchFamily="34" charset="0"/>
                <a:cs typeface="Helvetica" panose="020B0604020202020204" pitchFamily="34" charset="0"/>
              </a:rPr>
              <a:t>We help you build your brand by focusing on core marketing principles that will help drive tangible business outcomes.</a:t>
            </a:r>
          </a:p>
        </p:txBody>
      </p:sp>
      <p:pic>
        <p:nvPicPr>
          <p:cNvPr id="10" name="Picture 9">
            <a:extLst>
              <a:ext uri="{FF2B5EF4-FFF2-40B4-BE49-F238E27FC236}">
                <a16:creationId xmlns:a16="http://schemas.microsoft.com/office/drawing/2014/main" id="{7F70CFDB-CBA4-474B-AEE9-C54BE1FFDF62}"/>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11" name="Slide Number Placeholder 5">
            <a:extLst>
              <a:ext uri="{FF2B5EF4-FFF2-40B4-BE49-F238E27FC236}">
                <a16:creationId xmlns:a16="http://schemas.microsoft.com/office/drawing/2014/main" id="{8AF8E182-A927-4EEC-8509-3F413A48E93C}"/>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2" name="TextBox 11">
            <a:extLst>
              <a:ext uri="{FF2B5EF4-FFF2-40B4-BE49-F238E27FC236}">
                <a16:creationId xmlns:a16="http://schemas.microsoft.com/office/drawing/2014/main" id="{B362BAA6-0F79-41FA-BE2A-F7E8FDCF791E}"/>
              </a:ext>
            </a:extLst>
          </p:cNvPr>
          <p:cNvSpPr txBox="1"/>
          <p:nvPr/>
        </p:nvSpPr>
        <p:spPr>
          <a:xfrm>
            <a:off x="449869" y="2471551"/>
            <a:ext cx="880366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Drawing on our marketing expertise, we </a:t>
            </a:r>
            <a:r>
              <a:rPr kumimoji="0" lang="en-US" sz="2000" b="1" i="0" u="none" strike="noStrike" kern="1200" cap="none" spc="0" normalizeH="0" baseline="0" noProof="0">
                <a:ln>
                  <a:noFill/>
                </a:ln>
                <a:solidFill>
                  <a:srgbClr val="4EBEA4"/>
                </a:solidFill>
                <a:effectLst/>
                <a:uLnTx/>
                <a:uFillTx/>
                <a:latin typeface="Helvetica" pitchFamily="2" charset="0"/>
                <a:ea typeface="+mn-ea"/>
                <a:cs typeface="+mn-cs"/>
              </a:rPr>
              <a:t>simplify</a:t>
            </a: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 the complexities in our industry and </a:t>
            </a:r>
            <a:r>
              <a:rPr kumimoji="0" lang="en-US" sz="20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discover</a:t>
            </a: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 new insights that </a:t>
            </a:r>
            <a:r>
              <a:rPr kumimoji="0" lang="en-US" sz="2000" b="1" i="0" u="none" strike="noStrike" kern="1200" cap="none" spc="0" normalizeH="0" baseline="0" noProof="0">
                <a:ln>
                  <a:noFill/>
                </a:ln>
                <a:solidFill>
                  <a:srgbClr val="ED3C8D"/>
                </a:solidFill>
                <a:effectLst/>
                <a:uLnTx/>
                <a:uFillTx/>
                <a:latin typeface="Helvetica" pitchFamily="2" charset="0"/>
                <a:ea typeface="+mn-ea"/>
                <a:cs typeface="+mn-cs"/>
              </a:rPr>
              <a:t>transform</a:t>
            </a: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 the way marketers look at their media strategy.  </a:t>
            </a:r>
          </a:p>
        </p:txBody>
      </p:sp>
      <p:pic>
        <p:nvPicPr>
          <p:cNvPr id="15" name="Picture 14">
            <a:extLst>
              <a:ext uri="{FF2B5EF4-FFF2-40B4-BE49-F238E27FC236}">
                <a16:creationId xmlns:a16="http://schemas.microsoft.com/office/drawing/2014/main" id="{58C2595C-7341-4CA0-9F44-52A5F4AE501D}"/>
              </a:ext>
            </a:extLst>
          </p:cNvPr>
          <p:cNvPicPr>
            <a:picLocks noChangeAspect="1"/>
          </p:cNvPicPr>
          <p:nvPr/>
        </p:nvPicPr>
        <p:blipFill>
          <a:blip r:embed="rId3" cstate="hqprint">
            <a:clrChange>
              <a:clrFrom>
                <a:srgbClr val="00BFF2"/>
              </a:clrFrom>
              <a:clrTo>
                <a:srgbClr val="00BFF2">
                  <a:alpha val="0"/>
                </a:srgbClr>
              </a:clrTo>
            </a:clrChange>
            <a:extLst>
              <a:ext uri="{28A0092B-C50C-407E-A947-70E740481C1C}">
                <a14:useLocalDpi xmlns:a14="http://schemas.microsoft.com/office/drawing/2010/main"/>
              </a:ext>
            </a:extLst>
          </a:blip>
          <a:stretch>
            <a:fillRect/>
          </a:stretch>
        </p:blipFill>
        <p:spPr>
          <a:xfrm>
            <a:off x="6935201" y="-90616"/>
            <a:ext cx="5256799" cy="3060562"/>
          </a:xfrm>
          <a:prstGeom prst="rect">
            <a:avLst/>
          </a:prstGeom>
        </p:spPr>
      </p:pic>
      <p:sp>
        <p:nvSpPr>
          <p:cNvPr id="13" name="Rectangle 12">
            <a:extLst>
              <a:ext uri="{FF2B5EF4-FFF2-40B4-BE49-F238E27FC236}">
                <a16:creationId xmlns:a16="http://schemas.microsoft.com/office/drawing/2014/main" id="{0D96A7EE-222D-4484-A9C9-19F3EADA1517}"/>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4" name="TextBox 13">
            <a:extLst>
              <a:ext uri="{FF2B5EF4-FFF2-40B4-BE49-F238E27FC236}">
                <a16:creationId xmlns:a16="http://schemas.microsoft.com/office/drawing/2014/main" id="{05E24592-D711-4D6C-B85F-C4216232DCD9}"/>
              </a:ext>
            </a:extLst>
          </p:cNvPr>
          <p:cNvSpPr txBox="1"/>
          <p:nvPr/>
        </p:nvSpPr>
        <p:spPr>
          <a:xfrm>
            <a:off x="518961" y="5528376"/>
            <a:ext cx="1143570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F1A62"/>
                </a:solidFill>
                <a:effectLst/>
                <a:uLnTx/>
                <a:uFillTx/>
                <a:latin typeface="Helvetica" pitchFamily="2" charset="0"/>
                <a:ea typeface="+mn-ea"/>
                <a:cs typeface="+mn-cs"/>
              </a:rPr>
              <a:t>We are committed to your business growth and proud to offer VAB members, brand marketers and agencies </a:t>
            </a:r>
            <a:r>
              <a:rPr kumimoji="0" lang="en-US" sz="1600" b="1" i="1" u="none" strike="noStrike" kern="1200" cap="none" spc="0" normalizeH="0" baseline="0" noProof="0">
                <a:ln>
                  <a:noFill/>
                </a:ln>
                <a:solidFill>
                  <a:srgbClr val="ED3C8D"/>
                </a:solidFill>
                <a:effectLst/>
                <a:uLnTx/>
                <a:uFillTx/>
                <a:latin typeface="Helvetica" pitchFamily="2" charset="0"/>
                <a:ea typeface="+mn-ea"/>
                <a:cs typeface="+mn-cs"/>
              </a:rPr>
              <a:t>complimentary access </a:t>
            </a:r>
            <a:r>
              <a:rPr kumimoji="0" lang="en-US" sz="1600" b="0" i="0" u="none" strike="noStrike" kern="1200" cap="none" spc="0" normalizeH="0" baseline="0" noProof="0">
                <a:ln>
                  <a:noFill/>
                </a:ln>
                <a:solidFill>
                  <a:srgbClr val="1F1A62"/>
                </a:solidFill>
                <a:effectLst/>
                <a:uLnTx/>
                <a:uFillTx/>
                <a:latin typeface="Helvetica" pitchFamily="2" charset="0"/>
                <a:ea typeface="+mn-ea"/>
                <a:cs typeface="+mn-cs"/>
              </a:rPr>
              <a:t>to our continuously-growing Insights library. </a:t>
            </a:r>
            <a:r>
              <a:rPr kumimoji="0" lang="en-US" sz="1600" b="1" i="0" u="none" strike="noStrike" kern="1200" cap="none" spc="0" normalizeH="0" baseline="0" noProof="0">
                <a:ln>
                  <a:noFill/>
                </a:ln>
                <a:solidFill>
                  <a:srgbClr val="ED3C8D"/>
                </a:solidFill>
                <a:effectLst/>
                <a:uLnTx/>
                <a:uFillTx/>
                <a:latin typeface="Helvetica" pitchFamily="2" charset="0"/>
                <a:ea typeface="+mn-ea"/>
                <a:cs typeface="+mn-cs"/>
              </a:rPr>
              <a:t>Get immediate access </a:t>
            </a:r>
            <a:r>
              <a:rPr kumimoji="0" lang="en-US" sz="1600" b="0" i="0" u="none" strike="noStrike" kern="1200" cap="none" spc="0" normalizeH="0" baseline="0" noProof="0">
                <a:ln>
                  <a:noFill/>
                </a:ln>
                <a:solidFill>
                  <a:srgbClr val="1F1A62"/>
                </a:solidFill>
                <a:effectLst/>
                <a:uLnTx/>
                <a:uFillTx/>
                <a:latin typeface="Helvetica" pitchFamily="2" charset="0"/>
                <a:ea typeface="+mn-ea"/>
                <a:cs typeface="+mn-cs"/>
              </a:rPr>
              <a:t>at </a:t>
            </a:r>
            <a:r>
              <a:rPr kumimoji="0" lang="en-US" sz="1600" b="1" i="0" u="none" strike="noStrike" kern="1200" cap="none" spc="0" normalizeH="0" baseline="0" noProof="0">
                <a:ln>
                  <a:noFill/>
                </a:ln>
                <a:solidFill>
                  <a:srgbClr val="1F1A62"/>
                </a:solidFill>
                <a:effectLst/>
                <a:uLnTx/>
                <a:uFillTx/>
                <a:latin typeface="Helvetica" pitchFamily="2" charset="0"/>
                <a:ea typeface="+mn-ea"/>
                <a:cs typeface="+mn-cs"/>
                <a:hlinkClick r:id="rId4">
                  <a:extLst>
                    <a:ext uri="{A12FA001-AC4F-418D-AE19-62706E023703}">
                      <ahyp:hlinkClr xmlns:ahyp="http://schemas.microsoft.com/office/drawing/2018/hyperlinkcolor" val="tx"/>
                    </a:ext>
                  </a:extLst>
                </a:hlinkClick>
              </a:rPr>
              <a:t>theVAB.com</a:t>
            </a:r>
            <a:r>
              <a:rPr kumimoji="0" lang="en-US" sz="1600" b="1" i="0" u="none" strike="noStrike" kern="1200" cap="none" spc="0" normalizeH="0" baseline="0" noProof="0">
                <a:ln>
                  <a:noFill/>
                </a:ln>
                <a:solidFill>
                  <a:srgbClr val="1F1A62"/>
                </a:solidFill>
                <a:effectLst/>
                <a:uLnTx/>
                <a:uFillTx/>
                <a:latin typeface="Helvetica" pitchFamily="2" charset="0"/>
                <a:ea typeface="+mn-ea"/>
                <a:cs typeface="+mn-cs"/>
              </a:rPr>
              <a:t>.</a:t>
            </a:r>
            <a:endParaRPr kumimoji="0" lang="en-US" sz="1600" b="0" i="0" u="none" strike="noStrike" kern="1200" cap="none" spc="0" normalizeH="0" baseline="0" noProof="0">
              <a:ln>
                <a:noFill/>
              </a:ln>
              <a:solidFill>
                <a:srgbClr val="1F1A62"/>
              </a:solidFill>
              <a:effectLst/>
              <a:uLnTx/>
              <a:uFillTx/>
              <a:latin typeface="Helvetica" pitchFamily="2" charset="0"/>
              <a:ea typeface="+mn-ea"/>
              <a:cs typeface="+mn-cs"/>
            </a:endParaRPr>
          </a:p>
        </p:txBody>
      </p:sp>
    </p:spTree>
    <p:extLst>
      <p:ext uri="{BB962C8B-B14F-4D97-AF65-F5344CB8AC3E}">
        <p14:creationId xmlns:p14="http://schemas.microsoft.com/office/powerpoint/2010/main" val="2955945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2812D1-C2E7-6145-8C2A-95A25EFCD80C}"/>
              </a:ext>
            </a:extLst>
          </p:cNvPr>
          <p:cNvSpPr/>
          <p:nvPr/>
        </p:nvSpPr>
        <p:spPr>
          <a:xfrm>
            <a:off x="0" y="0"/>
            <a:ext cx="6096000" cy="6869150"/>
          </a:xfrm>
          <a:prstGeom prst="rect">
            <a:avLst/>
          </a:prstGeom>
          <a:solidFill>
            <a:srgbClr val="4EB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ED54650-E124-0942-8B03-A438165B55A6}"/>
              </a:ext>
            </a:extLst>
          </p:cNvPr>
          <p:cNvSpPr/>
          <p:nvPr/>
        </p:nvSpPr>
        <p:spPr>
          <a:xfrm>
            <a:off x="413302" y="357425"/>
            <a:ext cx="4653998" cy="584775"/>
          </a:xfrm>
          <a:prstGeom prst="rect">
            <a:avLst/>
          </a:prstGeom>
        </p:spPr>
        <p:txBody>
          <a:bodyPr wrap="square">
            <a:spAutoFit/>
          </a:bodyPr>
          <a:lstStyle/>
          <a:p>
            <a:r>
              <a:rPr lang="en-US" sz="3200" b="1">
                <a:solidFill>
                  <a:srgbClr val="002060"/>
                </a:solidFill>
                <a:latin typeface="Helvetica" pitchFamily="2" charset="0"/>
              </a:rPr>
              <a:t>What is Paramount+?</a:t>
            </a:r>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36" name="TextBox 35">
            <a:extLst>
              <a:ext uri="{FF2B5EF4-FFF2-40B4-BE49-F238E27FC236}">
                <a16:creationId xmlns:a16="http://schemas.microsoft.com/office/drawing/2014/main" id="{57BF988E-6C65-4942-8379-2C3E0A39A60D}"/>
              </a:ext>
            </a:extLst>
          </p:cNvPr>
          <p:cNvSpPr txBox="1"/>
          <p:nvPr/>
        </p:nvSpPr>
        <p:spPr>
          <a:xfrm>
            <a:off x="390005" y="1726555"/>
            <a:ext cx="5380479" cy="2554545"/>
          </a:xfrm>
          <a:prstGeom prst="rect">
            <a:avLst/>
          </a:prstGeom>
          <a:noFill/>
        </p:spPr>
        <p:txBody>
          <a:bodyPr wrap="square" rtlCol="0">
            <a:spAutoFit/>
          </a:bodyPr>
          <a:lstStyle/>
          <a:p>
            <a:r>
              <a:rPr lang="en-US" sz="2000">
                <a:solidFill>
                  <a:srgbClr val="1B1464"/>
                </a:solidFill>
                <a:latin typeface="Helvetica" panose="020B0604020202020204" pitchFamily="2" charset="0"/>
              </a:rPr>
              <a:t>Paramount+ is a </a:t>
            </a:r>
            <a:r>
              <a:rPr lang="en-US" sz="2000" b="1">
                <a:solidFill>
                  <a:srgbClr val="1B1464"/>
                </a:solidFill>
                <a:latin typeface="Helvetica" panose="020B0604020202020204" pitchFamily="2" charset="0"/>
              </a:rPr>
              <a:t>new streaming service </a:t>
            </a:r>
            <a:r>
              <a:rPr lang="en-US" sz="2000">
                <a:solidFill>
                  <a:srgbClr val="1B1464"/>
                </a:solidFill>
                <a:latin typeface="Helvetica" panose="020B0604020202020204" pitchFamily="2" charset="0"/>
              </a:rPr>
              <a:t>from ViacomCBS that replaces and builds upon CBS All Access, bringing in much more content focused on </a:t>
            </a:r>
            <a:r>
              <a:rPr lang="en-US" sz="2000" b="1">
                <a:solidFill>
                  <a:srgbClr val="1B1464"/>
                </a:solidFill>
                <a:latin typeface="Helvetica" panose="020B0604020202020204" pitchFamily="2" charset="0"/>
              </a:rPr>
              <a:t>live sports</a:t>
            </a:r>
            <a:r>
              <a:rPr lang="en-US" sz="2000">
                <a:solidFill>
                  <a:srgbClr val="1B1464"/>
                </a:solidFill>
                <a:latin typeface="Helvetica" panose="020B0604020202020204" pitchFamily="2" charset="0"/>
              </a:rPr>
              <a:t>,</a:t>
            </a:r>
            <a:r>
              <a:rPr lang="en-US" sz="2000" b="1">
                <a:solidFill>
                  <a:srgbClr val="1B1464"/>
                </a:solidFill>
                <a:latin typeface="Helvetica" panose="020B0604020202020204" pitchFamily="2" charset="0"/>
              </a:rPr>
              <a:t> breaking news </a:t>
            </a:r>
            <a:r>
              <a:rPr lang="en-US" sz="2000">
                <a:solidFill>
                  <a:srgbClr val="1B1464"/>
                </a:solidFill>
                <a:latin typeface="Helvetica" panose="020B0604020202020204" pitchFamily="2" charset="0"/>
              </a:rPr>
              <a:t>and a mountain of</a:t>
            </a:r>
            <a:r>
              <a:rPr lang="en-US" sz="2000" b="1">
                <a:solidFill>
                  <a:srgbClr val="1B1464"/>
                </a:solidFill>
                <a:latin typeface="Helvetica" panose="020B0604020202020204" pitchFamily="2" charset="0"/>
              </a:rPr>
              <a:t> entertainment </a:t>
            </a:r>
            <a:r>
              <a:rPr lang="en-US" sz="2000">
                <a:solidFill>
                  <a:srgbClr val="1B1464"/>
                </a:solidFill>
                <a:latin typeface="Helvetica" panose="020B0604020202020204" pitchFamily="2" charset="0"/>
              </a:rPr>
              <a:t>from their collection of premium TV networks and movie studios as well as their production of original content.</a:t>
            </a:r>
          </a:p>
        </p:txBody>
      </p:sp>
      <p:sp>
        <p:nvSpPr>
          <p:cNvPr id="10" name="Rectangle 9">
            <a:extLst>
              <a:ext uri="{FF2B5EF4-FFF2-40B4-BE49-F238E27FC236}">
                <a16:creationId xmlns:a16="http://schemas.microsoft.com/office/drawing/2014/main" id="{53E3673F-9BBA-4721-B20C-F320A6BBE903}"/>
              </a:ext>
            </a:extLst>
          </p:cNvPr>
          <p:cNvSpPr/>
          <p:nvPr/>
        </p:nvSpPr>
        <p:spPr>
          <a:xfrm>
            <a:off x="6237839" y="285988"/>
            <a:ext cx="6096001" cy="1107996"/>
          </a:xfrm>
          <a:prstGeom prst="rect">
            <a:avLst/>
          </a:prstGeom>
        </p:spPr>
        <p:txBody>
          <a:bodyPr wrap="square">
            <a:spAutoFit/>
          </a:bodyPr>
          <a:lstStyle/>
          <a:p>
            <a:r>
              <a:rPr lang="en-US" sz="3300" b="1">
                <a:solidFill>
                  <a:srgbClr val="002060"/>
                </a:solidFill>
                <a:latin typeface="Helvetica" pitchFamily="2" charset="0"/>
              </a:rPr>
              <a:t>Why is the industry talking about it?</a:t>
            </a:r>
          </a:p>
        </p:txBody>
      </p:sp>
      <p:sp>
        <p:nvSpPr>
          <p:cNvPr id="11" name="TextBox 10">
            <a:extLst>
              <a:ext uri="{FF2B5EF4-FFF2-40B4-BE49-F238E27FC236}">
                <a16:creationId xmlns:a16="http://schemas.microsoft.com/office/drawing/2014/main" id="{977E2F6B-85A0-497D-BF35-417DE6F77DF3}"/>
              </a:ext>
            </a:extLst>
          </p:cNvPr>
          <p:cNvSpPr txBox="1"/>
          <p:nvPr/>
        </p:nvSpPr>
        <p:spPr>
          <a:xfrm>
            <a:off x="6380639" y="1726555"/>
            <a:ext cx="5595337" cy="4093428"/>
          </a:xfrm>
          <a:prstGeom prst="rect">
            <a:avLst/>
          </a:prstGeom>
          <a:noFill/>
        </p:spPr>
        <p:txBody>
          <a:bodyPr wrap="square" lIns="91440" tIns="45720" rIns="91440" bIns="45720" rtlCol="0" anchor="t">
            <a:spAutoFit/>
          </a:bodyPr>
          <a:lstStyle/>
          <a:p>
            <a:r>
              <a:rPr lang="en-US" sz="2000">
                <a:solidFill>
                  <a:srgbClr val="1B1464"/>
                </a:solidFill>
                <a:latin typeface="Helvetica" panose="020B0604020202020204" pitchFamily="2" charset="0"/>
              </a:rPr>
              <a:t>Released on March 4, Paramount+ is the </a:t>
            </a:r>
            <a:r>
              <a:rPr lang="en-US" sz="2000" b="1">
                <a:solidFill>
                  <a:srgbClr val="1B1464"/>
                </a:solidFill>
                <a:latin typeface="Helvetica" panose="020B0604020202020204" pitchFamily="2" charset="0"/>
              </a:rPr>
              <a:t>latest entry </a:t>
            </a:r>
            <a:r>
              <a:rPr lang="en-US" sz="2000">
                <a:solidFill>
                  <a:srgbClr val="1B1464"/>
                </a:solidFill>
                <a:latin typeface="Helvetica" panose="020B0604020202020204" pitchFamily="2" charset="0"/>
              </a:rPr>
              <a:t>in the direct-to-consumer streaming landscape by a major media company offering an array of premium content, from original series to a deep library of programming.</a:t>
            </a:r>
          </a:p>
          <a:p>
            <a:endParaRPr lang="en-US" sz="2000">
              <a:solidFill>
                <a:srgbClr val="1B1464"/>
              </a:solidFill>
              <a:latin typeface="Helvetica" panose="020B0604020202020204" pitchFamily="2" charset="0"/>
            </a:endParaRPr>
          </a:p>
          <a:p>
            <a:r>
              <a:rPr lang="en-US" sz="2000">
                <a:solidFill>
                  <a:srgbClr val="1B1464"/>
                </a:solidFill>
                <a:latin typeface="Helvetica"/>
                <a:cs typeface="Helvetica"/>
              </a:rPr>
              <a:t>The service combines Live TV (with sports and news), </a:t>
            </a:r>
            <a:r>
              <a:rPr lang="en-US" sz="2000" err="1">
                <a:solidFill>
                  <a:srgbClr val="1B1464"/>
                </a:solidFill>
                <a:latin typeface="Helvetica"/>
                <a:cs typeface="Helvetica"/>
              </a:rPr>
              <a:t>ViacomCBS</a:t>
            </a:r>
            <a:r>
              <a:rPr lang="en-US" sz="2000">
                <a:solidFill>
                  <a:srgbClr val="1B1464"/>
                </a:solidFill>
                <a:latin typeface="Helvetica"/>
                <a:cs typeface="Helvetica"/>
              </a:rPr>
              <a:t>’ TV &amp; movie library content and originals under one platform.</a:t>
            </a:r>
            <a:endParaRPr lang="en-US"/>
          </a:p>
          <a:p>
            <a:endParaRPr lang="en-US" sz="2000">
              <a:solidFill>
                <a:srgbClr val="1B1464"/>
              </a:solidFill>
              <a:latin typeface="Helvetica" panose="020B0604020202020204" pitchFamily="2" charset="0"/>
            </a:endParaRPr>
          </a:p>
          <a:p>
            <a:r>
              <a:rPr lang="en-US" sz="2000" b="1">
                <a:solidFill>
                  <a:srgbClr val="1B1464"/>
                </a:solidFill>
                <a:latin typeface="Helvetica" panose="020B0604020202020204" pitchFamily="2" charset="0"/>
              </a:rPr>
              <a:t>Advertisers </a:t>
            </a:r>
            <a:r>
              <a:rPr lang="en-US" sz="2000">
                <a:solidFill>
                  <a:srgbClr val="1B1464"/>
                </a:solidFill>
                <a:latin typeface="Helvetica" panose="020B0604020202020204" pitchFamily="2" charset="0"/>
              </a:rPr>
              <a:t>will soon be able to tap into this programming, and the audiences watching it, when their ad-supported tier launches in June.</a:t>
            </a:r>
          </a:p>
        </p:txBody>
      </p:sp>
      <p:sp>
        <p:nvSpPr>
          <p:cNvPr id="12" name="Rectangle 11">
            <a:extLst>
              <a:ext uri="{FF2B5EF4-FFF2-40B4-BE49-F238E27FC236}">
                <a16:creationId xmlns:a16="http://schemas.microsoft.com/office/drawing/2014/main" id="{DE34802E-5DFD-47FB-BC3F-6446E2D31982}"/>
              </a:ext>
            </a:extLst>
          </p:cNvPr>
          <p:cNvSpPr/>
          <p:nvPr/>
        </p:nvSpPr>
        <p:spPr>
          <a:xfrm>
            <a:off x="546750" y="6586958"/>
            <a:ext cx="11666767"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5" name="Slide Number Placeholder 5">
            <a:extLst>
              <a:ext uri="{FF2B5EF4-FFF2-40B4-BE49-F238E27FC236}">
                <a16:creationId xmlns:a16="http://schemas.microsoft.com/office/drawing/2014/main" id="{1B7D001E-3F0B-4EB9-8F73-F69EB4D4815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pic>
        <p:nvPicPr>
          <p:cNvPr id="2050" name="Picture 2" descr="Image result for paramount+ png">
            <a:extLst>
              <a:ext uri="{FF2B5EF4-FFF2-40B4-BE49-F238E27FC236}">
                <a16:creationId xmlns:a16="http://schemas.microsoft.com/office/drawing/2014/main" id="{8F0B320F-0154-4A6A-8A27-9EDC8D0477F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76399" y="4677992"/>
            <a:ext cx="2123243" cy="1322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2885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8131C753-3CF9-467C-A43F-7C108EE6CC30}"/>
              </a:ext>
            </a:extLst>
          </p:cNvPr>
          <p:cNvSpPr/>
          <p:nvPr/>
        </p:nvSpPr>
        <p:spPr>
          <a:xfrm>
            <a:off x="-24068" y="0"/>
            <a:ext cx="4500563" cy="686663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a:ln w="13462">
                  <a:solidFill>
                    <a:prstClr val="black"/>
                  </a:solidFill>
                  <a:prstDash val="solid"/>
                </a:ln>
                <a:solidFill>
                  <a:prstClr val="white"/>
                </a:solidFill>
                <a:effectLst>
                  <a:outerShdw dist="38100" dir="2700000" algn="bl" rotWithShape="0">
                    <a:prstClr val="black"/>
                  </a:outerShdw>
                </a:effectLst>
                <a:uLnTx/>
                <a:uFillTx/>
                <a:latin typeface="Helvetica" panose="020B0403020202020204" pitchFamily="34" charset="0"/>
                <a:ea typeface="Open Sans" panose="020B0606030504020204" pitchFamily="34" charset="0"/>
                <a:cs typeface="Open Sans" panose="020B0606030504020204" pitchFamily="34" charset="0"/>
              </a:rPr>
              <a:t>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Open Sans" panose="020B0606030504020204" pitchFamily="34" charset="0"/>
                <a:cs typeface="Open Sans" panose="020B0606030504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mn-ea"/>
              <a:cs typeface="+mn-cs"/>
            </a:endParaRPr>
          </a:p>
        </p:txBody>
      </p:sp>
      <p:pic>
        <p:nvPicPr>
          <p:cNvPr id="2" name="Picture 1">
            <a:extLst>
              <a:ext uri="{FF2B5EF4-FFF2-40B4-BE49-F238E27FC236}">
                <a16:creationId xmlns:a16="http://schemas.microsoft.com/office/drawing/2014/main" id="{764EC7FF-5E5C-4E17-AA89-B6B22E6D5650}"/>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9013997" y="0"/>
            <a:ext cx="3178003" cy="1850666"/>
          </a:xfrm>
          <a:prstGeom prst="rect">
            <a:avLst/>
          </a:prstGeom>
        </p:spPr>
      </p:pic>
      <p:sp>
        <p:nvSpPr>
          <p:cNvPr id="4" name="Rectangle 3">
            <a:extLst>
              <a:ext uri="{FF2B5EF4-FFF2-40B4-BE49-F238E27FC236}">
                <a16:creationId xmlns:a16="http://schemas.microsoft.com/office/drawing/2014/main" id="{3ED54650-E124-0942-8B03-A438165B55A6}"/>
              </a:ext>
            </a:extLst>
          </p:cNvPr>
          <p:cNvSpPr/>
          <p:nvPr/>
        </p:nvSpPr>
        <p:spPr>
          <a:xfrm>
            <a:off x="141848" y="1311722"/>
            <a:ext cx="4308310" cy="3139321"/>
          </a:xfrm>
          <a:prstGeom prst="rect">
            <a:avLst/>
          </a:prstGeom>
        </p:spPr>
        <p:txBody>
          <a:bodyPr wrap="square">
            <a:spAutoFit/>
          </a:bodyPr>
          <a:lstStyle/>
          <a:p>
            <a:pPr lvl="0">
              <a:defRPr/>
            </a:pPr>
            <a:r>
              <a:rPr kumimoji="0" lang="en-US" sz="2200" b="0" i="0" u="none" strike="noStrike" kern="1200" cap="none" spc="0" normalizeH="0" baseline="0" noProof="0" dirty="0">
                <a:ln>
                  <a:noFill/>
                </a:ln>
                <a:solidFill>
                  <a:srgbClr val="1F1A62"/>
                </a:solidFill>
                <a:effectLst/>
                <a:uLnTx/>
                <a:uFillTx/>
                <a:latin typeface="Helvetica" pitchFamily="2" charset="0"/>
                <a:ea typeface="+mn-ea"/>
                <a:cs typeface="+mn-cs"/>
              </a:rPr>
              <a:t>Paramount+ will offer a mix </a:t>
            </a:r>
            <a:br>
              <a:rPr kumimoji="0" lang="en-US" sz="2200" b="0" i="0" u="none" strike="noStrike" kern="1200" cap="none" spc="0" normalizeH="0" baseline="0" noProof="0" dirty="0">
                <a:ln>
                  <a:noFill/>
                </a:ln>
                <a:solidFill>
                  <a:srgbClr val="1F1A62"/>
                </a:solidFill>
                <a:effectLst/>
                <a:uLnTx/>
                <a:uFillTx/>
                <a:latin typeface="Helvetica" pitchFamily="2" charset="0"/>
                <a:ea typeface="+mn-ea"/>
                <a:cs typeface="+mn-cs"/>
              </a:rPr>
            </a:br>
            <a:r>
              <a:rPr kumimoji="0" lang="en-US" sz="2200" b="0" i="0" u="none" strike="noStrike" kern="1200" cap="none" spc="0" normalizeH="0" baseline="0" noProof="0" dirty="0">
                <a:ln>
                  <a:noFill/>
                </a:ln>
                <a:solidFill>
                  <a:srgbClr val="1F1A62"/>
                </a:solidFill>
                <a:effectLst/>
                <a:uLnTx/>
                <a:uFillTx/>
                <a:latin typeface="Helvetica" pitchFamily="2" charset="0"/>
                <a:ea typeface="+mn-ea"/>
                <a:cs typeface="+mn-cs"/>
              </a:rPr>
              <a:t>of live TV, library TV and film content as well as original programming only found on </a:t>
            </a:r>
            <a:br>
              <a:rPr kumimoji="0" lang="en-US" sz="2200" b="0" i="0" u="none" strike="noStrike" kern="1200" cap="none" spc="0" normalizeH="0" baseline="0" noProof="0" dirty="0">
                <a:ln>
                  <a:noFill/>
                </a:ln>
                <a:solidFill>
                  <a:srgbClr val="1F1A62"/>
                </a:solidFill>
                <a:effectLst/>
                <a:uLnTx/>
                <a:uFillTx/>
                <a:latin typeface="Helvetica" pitchFamily="2" charset="0"/>
                <a:ea typeface="+mn-ea"/>
                <a:cs typeface="+mn-cs"/>
              </a:rPr>
            </a:br>
            <a:r>
              <a:rPr kumimoji="0" lang="en-US" sz="2200" b="0" i="0" u="none" strike="noStrike" kern="1200" cap="none" spc="0" normalizeH="0" baseline="0" noProof="0" dirty="0">
                <a:ln>
                  <a:noFill/>
                </a:ln>
                <a:solidFill>
                  <a:srgbClr val="1F1A62"/>
                </a:solidFill>
                <a:effectLst/>
                <a:uLnTx/>
                <a:uFillTx/>
                <a:latin typeface="Helvetica" pitchFamily="2" charset="0"/>
                <a:ea typeface="+mn-ea"/>
                <a:cs typeface="+mn-cs"/>
              </a:rPr>
              <a:t>the platform. At launch, over </a:t>
            </a:r>
            <a:r>
              <a:rPr lang="en-US" sz="2200" b="1" dirty="0">
                <a:solidFill>
                  <a:srgbClr val="ED3C8D"/>
                </a:solidFill>
                <a:latin typeface="Helvetica" pitchFamily="2" charset="0"/>
              </a:rPr>
              <a:t>30,000+</a:t>
            </a:r>
            <a:r>
              <a:rPr lang="en-US" sz="2200" dirty="0">
                <a:solidFill>
                  <a:srgbClr val="1F1A62"/>
                </a:solidFill>
                <a:latin typeface="Helvetica" pitchFamily="2" charset="0"/>
              </a:rPr>
              <a:t> </a:t>
            </a:r>
            <a:r>
              <a:rPr kumimoji="0" lang="en-US" sz="2200" b="0" i="0" u="none" strike="noStrike" kern="1200" cap="none" spc="0" normalizeH="0" baseline="0" noProof="0" dirty="0">
                <a:ln>
                  <a:noFill/>
                </a:ln>
                <a:solidFill>
                  <a:srgbClr val="1F1A62"/>
                </a:solidFill>
                <a:effectLst/>
                <a:uLnTx/>
                <a:uFillTx/>
                <a:latin typeface="Helvetica" pitchFamily="2" charset="0"/>
                <a:ea typeface="+mn-ea"/>
                <a:cs typeface="+mn-cs"/>
              </a:rPr>
              <a:t>TV shows and </a:t>
            </a:r>
            <a:r>
              <a:rPr kumimoji="0" lang="en-US" sz="2200" b="1" i="0" u="none" strike="noStrike" kern="1200" cap="none" spc="0" normalizeH="0" baseline="0" noProof="0" dirty="0">
                <a:ln>
                  <a:noFill/>
                </a:ln>
                <a:solidFill>
                  <a:srgbClr val="ED3C8D"/>
                </a:solidFill>
                <a:effectLst/>
                <a:uLnTx/>
                <a:uFillTx/>
                <a:latin typeface="Helvetica" pitchFamily="2" charset="0"/>
                <a:ea typeface="+mn-ea"/>
                <a:cs typeface="+mn-cs"/>
              </a:rPr>
              <a:t>2,500+</a:t>
            </a:r>
            <a:r>
              <a:rPr kumimoji="0" lang="en-US" sz="2200" b="0" i="0" u="none" strike="noStrike" kern="1200" cap="none" spc="0" normalizeH="0" baseline="0" noProof="0" dirty="0">
                <a:ln>
                  <a:noFill/>
                </a:ln>
                <a:solidFill>
                  <a:srgbClr val="1F1A62"/>
                </a:solidFill>
                <a:effectLst/>
                <a:uLnTx/>
                <a:uFillTx/>
                <a:latin typeface="Helvetica" pitchFamily="2" charset="0"/>
                <a:ea typeface="+mn-ea"/>
                <a:cs typeface="+mn-cs"/>
              </a:rPr>
              <a:t> movies will be available, putting the content library size between </a:t>
            </a:r>
            <a:br>
              <a:rPr kumimoji="0" lang="en-US" sz="2200" b="0" i="0" u="none" strike="noStrike" kern="1200" cap="none" spc="0" normalizeH="0" baseline="0" noProof="0" dirty="0">
                <a:ln>
                  <a:noFill/>
                </a:ln>
                <a:solidFill>
                  <a:srgbClr val="1F1A62"/>
                </a:solidFill>
                <a:effectLst/>
                <a:uLnTx/>
                <a:uFillTx/>
                <a:latin typeface="Helvetica" pitchFamily="2" charset="0"/>
                <a:ea typeface="+mn-ea"/>
                <a:cs typeface="+mn-cs"/>
              </a:rPr>
            </a:br>
            <a:r>
              <a:rPr kumimoji="0" lang="en-US" sz="2200" b="0" i="0" u="none" strike="noStrike" kern="1200" cap="none" spc="0" normalizeH="0" baseline="0" noProof="0" dirty="0">
                <a:ln>
                  <a:noFill/>
                </a:ln>
                <a:solidFill>
                  <a:srgbClr val="1F1A62"/>
                </a:solidFill>
                <a:effectLst/>
                <a:uLnTx/>
                <a:uFillTx/>
                <a:latin typeface="Helvetica" pitchFamily="2" charset="0"/>
                <a:ea typeface="+mn-ea"/>
                <a:cs typeface="+mn-cs"/>
              </a:rPr>
              <a:t>Peacock and Discovery+</a:t>
            </a:r>
            <a:endParaRPr kumimoji="0" lang="en-US" sz="2200" b="0" i="0" u="none" strike="noStrike" kern="1200" cap="none" spc="0" normalizeH="0" baseline="0" noProof="0" dirty="0">
              <a:ln>
                <a:noFill/>
              </a:ln>
              <a:solidFill>
                <a:srgbClr val="FF0000"/>
              </a:solidFill>
              <a:effectLst/>
              <a:uLnTx/>
              <a:uFillTx/>
              <a:latin typeface="Helvetica" pitchFamily="2" charset="0"/>
              <a:ea typeface="+mn-ea"/>
              <a:cs typeface="+mn-cs"/>
            </a:endParaRPr>
          </a:p>
        </p:txBody>
      </p:sp>
      <p:pic>
        <p:nvPicPr>
          <p:cNvPr id="17" name="Picture 16">
            <a:extLst>
              <a:ext uri="{FF2B5EF4-FFF2-40B4-BE49-F238E27FC236}">
                <a16:creationId xmlns:a16="http://schemas.microsoft.com/office/drawing/2014/main" id="{6B15BF47-E696-4589-B34E-001946DBEBDD}"/>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8" name="Slide Number Placeholder 5">
            <a:extLst>
              <a:ext uri="{FF2B5EF4-FFF2-40B4-BE49-F238E27FC236}">
                <a16:creationId xmlns:a16="http://schemas.microsoft.com/office/drawing/2014/main" id="{85B2AB68-2735-4141-805F-722E38386593}"/>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7" name="Rectangle 26">
            <a:extLst>
              <a:ext uri="{FF2B5EF4-FFF2-40B4-BE49-F238E27FC236}">
                <a16:creationId xmlns:a16="http://schemas.microsoft.com/office/drawing/2014/main" id="{DD195A2B-734B-4955-BD14-6BFA929B4E25}"/>
              </a:ext>
            </a:extLst>
          </p:cNvPr>
          <p:cNvSpPr/>
          <p:nvPr/>
        </p:nvSpPr>
        <p:spPr>
          <a:xfrm>
            <a:off x="4581813" y="353580"/>
            <a:ext cx="5031624" cy="692902"/>
          </a:xfrm>
          <a:prstGeom prst="rect">
            <a:avLst/>
          </a:prstGeom>
          <a:solidFill>
            <a:schemeClr val="bg1"/>
          </a:solidFill>
          <a:ln w="28575">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0" lang="en-US" sz="1400" b="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p:txBody>
      </p:sp>
      <p:sp>
        <p:nvSpPr>
          <p:cNvPr id="31" name="Rectangle 30">
            <a:extLst>
              <a:ext uri="{FF2B5EF4-FFF2-40B4-BE49-F238E27FC236}">
                <a16:creationId xmlns:a16="http://schemas.microsoft.com/office/drawing/2014/main" id="{7085CBB0-EADB-4BF8-853D-A8ABB8E9286F}"/>
              </a:ext>
            </a:extLst>
          </p:cNvPr>
          <p:cNvSpPr/>
          <p:nvPr/>
        </p:nvSpPr>
        <p:spPr>
          <a:xfrm>
            <a:off x="4577151" y="124049"/>
            <a:ext cx="5036286" cy="237454"/>
          </a:xfrm>
          <a:prstGeom prst="rect">
            <a:avLst/>
          </a:prstGeom>
          <a:solidFill>
            <a:srgbClr val="1F1A62"/>
          </a:solidFill>
          <a:ln w="28575">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bg1"/>
                </a:solidFill>
                <a:effectLst/>
                <a:uLnTx/>
                <a:uFillTx/>
                <a:latin typeface="Helvetica" pitchFamily="2" charset="0"/>
                <a:ea typeface="Open Sans" panose="020B0606030504020204" pitchFamily="34" charset="0"/>
                <a:cs typeface="Open Sans" panose="020B0606030504020204" pitchFamily="34" charset="0"/>
              </a:rPr>
              <a:t>Live TV</a:t>
            </a:r>
            <a:r>
              <a:rPr kumimoji="0" lang="en-US" sz="1400" i="0" u="none" strike="noStrike" kern="1200" cap="none" spc="0" normalizeH="0" baseline="0" noProof="0">
                <a:ln>
                  <a:noFill/>
                </a:ln>
                <a:solidFill>
                  <a:schemeClr val="bg1"/>
                </a:solidFill>
                <a:effectLst/>
                <a:uLnTx/>
                <a:uFillTx/>
                <a:latin typeface="Helvetica" pitchFamily="2" charset="0"/>
                <a:ea typeface="Open Sans" panose="020B0606030504020204" pitchFamily="34" charset="0"/>
                <a:cs typeface="Open Sans" panose="020B0606030504020204" pitchFamily="34" charset="0"/>
              </a:rPr>
              <a:t> (Including 200+ local CBS affiliates)</a:t>
            </a:r>
            <a:endParaRPr kumimoji="0" lang="en-US" sz="1400" b="1" i="0" u="none" strike="noStrike" kern="1200" cap="none" spc="0" normalizeH="0" baseline="0" noProof="0">
              <a:ln>
                <a:noFill/>
              </a:ln>
              <a:solidFill>
                <a:schemeClr val="bg1"/>
              </a:solidFill>
              <a:effectLst/>
              <a:uLnTx/>
              <a:uFillTx/>
              <a:latin typeface="Helvetica" pitchFamily="2" charset="0"/>
              <a:ea typeface="Open Sans" panose="020B0606030504020204" pitchFamily="34" charset="0"/>
              <a:cs typeface="Open Sans" panose="020B0606030504020204" pitchFamily="34" charset="0"/>
            </a:endParaRPr>
          </a:p>
        </p:txBody>
      </p:sp>
      <p:sp>
        <p:nvSpPr>
          <p:cNvPr id="25" name="Rectangle 24">
            <a:extLst>
              <a:ext uri="{FF2B5EF4-FFF2-40B4-BE49-F238E27FC236}">
                <a16:creationId xmlns:a16="http://schemas.microsoft.com/office/drawing/2014/main" id="{D03BE342-E3D6-4FC9-8B1F-A0AF0508644B}"/>
              </a:ext>
            </a:extLst>
          </p:cNvPr>
          <p:cNvSpPr/>
          <p:nvPr/>
        </p:nvSpPr>
        <p:spPr>
          <a:xfrm>
            <a:off x="546750" y="6586958"/>
            <a:ext cx="11666767"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30" name="Rectangle 29">
            <a:extLst>
              <a:ext uri="{FF2B5EF4-FFF2-40B4-BE49-F238E27FC236}">
                <a16:creationId xmlns:a16="http://schemas.microsoft.com/office/drawing/2014/main" id="{7AD5742B-7EB9-4FAF-85F9-DF488FA67BC7}"/>
              </a:ext>
            </a:extLst>
          </p:cNvPr>
          <p:cNvSpPr/>
          <p:nvPr/>
        </p:nvSpPr>
        <p:spPr>
          <a:xfrm>
            <a:off x="4580627" y="5083733"/>
            <a:ext cx="7531258" cy="1226865"/>
          </a:xfrm>
          <a:prstGeom prst="rect">
            <a:avLst/>
          </a:prstGeom>
          <a:solidFill>
            <a:schemeClr val="bg1"/>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0" lang="en-US" sz="1400" b="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p:txBody>
      </p:sp>
      <p:sp>
        <p:nvSpPr>
          <p:cNvPr id="39" name="Rectangle 38">
            <a:extLst>
              <a:ext uri="{FF2B5EF4-FFF2-40B4-BE49-F238E27FC236}">
                <a16:creationId xmlns:a16="http://schemas.microsoft.com/office/drawing/2014/main" id="{5CBF5FE5-5855-42B5-9557-666E7228148A}"/>
              </a:ext>
            </a:extLst>
          </p:cNvPr>
          <p:cNvSpPr/>
          <p:nvPr/>
        </p:nvSpPr>
        <p:spPr>
          <a:xfrm>
            <a:off x="4580627" y="4853173"/>
            <a:ext cx="7531259" cy="237454"/>
          </a:xfrm>
          <a:prstGeom prst="rect">
            <a:avLst/>
          </a:prstGeom>
          <a:solidFill>
            <a:srgbClr val="FFFF00"/>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Original Programming </a:t>
            </a:r>
            <a:r>
              <a:rPr kumimoji="0" lang="en-US" sz="140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(36 new original series planned for 2021)</a:t>
            </a:r>
            <a:endParaRPr kumimoji="0" lang="en-US" sz="140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p:txBody>
      </p:sp>
      <p:pic>
        <p:nvPicPr>
          <p:cNvPr id="1028" name="Picture 4">
            <a:extLst>
              <a:ext uri="{FF2B5EF4-FFF2-40B4-BE49-F238E27FC236}">
                <a16:creationId xmlns:a16="http://schemas.microsoft.com/office/drawing/2014/main" id="{804B9418-2DE7-4BB4-A8B1-FE2875FA0970}"/>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745713" y="5158542"/>
            <a:ext cx="772629" cy="108413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8F3793A9-36FF-44E3-8E8D-F8F315C99A2C}"/>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786621" y="5158542"/>
            <a:ext cx="772629" cy="108413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9C2F616F-89F3-4340-8829-9F71B3859A95}"/>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827529" y="5158543"/>
            <a:ext cx="772629" cy="108414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1D820AE4-6982-4843-821F-3A5CABBD0E1C}"/>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888530" y="5158542"/>
            <a:ext cx="772629" cy="108413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A035E5B6-3B00-4B33-B224-5D27F876D41C}"/>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8929438" y="5158542"/>
            <a:ext cx="772629" cy="108413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6CDB06DB-BA98-4074-A7FC-621822482D0E}"/>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10019969" y="5159720"/>
            <a:ext cx="772033" cy="108330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4B781D4C-A9D8-4287-915F-6F45E9DD5643}"/>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11097386" y="5158543"/>
            <a:ext cx="772033" cy="1083304"/>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9">
            <a:extLst>
              <a:ext uri="{FF2B5EF4-FFF2-40B4-BE49-F238E27FC236}">
                <a16:creationId xmlns:a16="http://schemas.microsoft.com/office/drawing/2014/main" id="{48E1BA89-5799-4E08-91DD-9DD8AB4A7F42}"/>
              </a:ext>
            </a:extLst>
          </p:cNvPr>
          <p:cNvSpPr/>
          <p:nvPr/>
        </p:nvSpPr>
        <p:spPr>
          <a:xfrm>
            <a:off x="4577152" y="1349479"/>
            <a:ext cx="6330756" cy="883084"/>
          </a:xfrm>
          <a:prstGeom prst="rect">
            <a:avLst/>
          </a:prstGeom>
          <a:solidFill>
            <a:schemeClr val="bg1"/>
          </a:solidFill>
          <a:ln w="28575">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0" lang="en-US" sz="1400" b="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p:txBody>
      </p:sp>
      <p:sp>
        <p:nvSpPr>
          <p:cNvPr id="41" name="Rectangle 40">
            <a:extLst>
              <a:ext uri="{FF2B5EF4-FFF2-40B4-BE49-F238E27FC236}">
                <a16:creationId xmlns:a16="http://schemas.microsoft.com/office/drawing/2014/main" id="{BB5E935B-46DB-46C7-BBBA-DF6E927AC41E}"/>
              </a:ext>
            </a:extLst>
          </p:cNvPr>
          <p:cNvSpPr/>
          <p:nvPr/>
        </p:nvSpPr>
        <p:spPr>
          <a:xfrm>
            <a:off x="4577152" y="1118917"/>
            <a:ext cx="6330756" cy="237454"/>
          </a:xfrm>
          <a:prstGeom prst="rect">
            <a:avLst/>
          </a:prstGeom>
          <a:solidFill>
            <a:srgbClr val="ED3C8D"/>
          </a:solidFill>
          <a:ln w="28575">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bg1"/>
                </a:solidFill>
                <a:effectLst/>
                <a:uLnTx/>
                <a:uFillTx/>
                <a:latin typeface="Helvetica" pitchFamily="2" charset="0"/>
                <a:ea typeface="Open Sans" panose="020B0606030504020204" pitchFamily="34" charset="0"/>
                <a:cs typeface="Open Sans" panose="020B0606030504020204" pitchFamily="34" charset="0"/>
              </a:rPr>
              <a:t>Live Sports</a:t>
            </a:r>
            <a:r>
              <a:rPr kumimoji="0" lang="en-US" sz="1400" i="0" u="none" strike="noStrike" kern="1200" cap="none" spc="0" normalizeH="0" baseline="0" noProof="0">
                <a:ln>
                  <a:noFill/>
                </a:ln>
                <a:solidFill>
                  <a:schemeClr val="bg1"/>
                </a:solidFill>
                <a:effectLst/>
                <a:uLnTx/>
                <a:uFillTx/>
                <a:latin typeface="Helvetica" pitchFamily="2" charset="0"/>
                <a:ea typeface="Open Sans" panose="020B0606030504020204" pitchFamily="34" charset="0"/>
                <a:cs typeface="Open Sans" panose="020B0606030504020204" pitchFamily="34" charset="0"/>
              </a:rPr>
              <a:t> (1,000+ live sporting </a:t>
            </a:r>
            <a:r>
              <a:rPr lang="en-US" sz="1400">
                <a:solidFill>
                  <a:schemeClr val="bg1"/>
                </a:solidFill>
                <a:latin typeface="Helvetica" pitchFamily="2" charset="0"/>
                <a:ea typeface="Open Sans" panose="020B0606030504020204" pitchFamily="34" charset="0"/>
                <a:cs typeface="Open Sans" panose="020B0606030504020204" pitchFamily="34" charset="0"/>
              </a:rPr>
              <a:t>events annually</a:t>
            </a:r>
            <a:r>
              <a:rPr kumimoji="0" lang="en-US" sz="1400" i="0" u="none" strike="noStrike" kern="1200" cap="none" spc="0" normalizeH="0" baseline="0" noProof="0">
                <a:ln>
                  <a:noFill/>
                </a:ln>
                <a:solidFill>
                  <a:schemeClr val="bg1"/>
                </a:solidFill>
                <a:effectLst/>
                <a:uLnTx/>
                <a:uFillTx/>
                <a:latin typeface="Helvetica" pitchFamily="2" charset="0"/>
                <a:ea typeface="Open Sans" panose="020B0606030504020204" pitchFamily="34" charset="0"/>
                <a:cs typeface="Open Sans" panose="020B0606030504020204" pitchFamily="34" charset="0"/>
              </a:rPr>
              <a:t>)</a:t>
            </a:r>
            <a:endParaRPr kumimoji="0" lang="en-US" sz="1400" b="1" i="0" u="none" strike="noStrike" kern="1200" cap="none" spc="0" normalizeH="0" baseline="0" noProof="0">
              <a:ln>
                <a:noFill/>
              </a:ln>
              <a:solidFill>
                <a:schemeClr val="bg1"/>
              </a:solidFill>
              <a:effectLst/>
              <a:uLnTx/>
              <a:uFillTx/>
              <a:latin typeface="Helvetica" pitchFamily="2" charset="0"/>
              <a:ea typeface="Open Sans" panose="020B0606030504020204" pitchFamily="34" charset="0"/>
              <a:cs typeface="Open Sans" panose="020B0606030504020204" pitchFamily="34" charset="0"/>
            </a:endParaRPr>
          </a:p>
        </p:txBody>
      </p:sp>
      <p:sp>
        <p:nvSpPr>
          <p:cNvPr id="29" name="Rectangle 28">
            <a:extLst>
              <a:ext uri="{FF2B5EF4-FFF2-40B4-BE49-F238E27FC236}">
                <a16:creationId xmlns:a16="http://schemas.microsoft.com/office/drawing/2014/main" id="{2F606EA3-B7BC-4791-8364-4C8E5EC4517B}"/>
              </a:ext>
            </a:extLst>
          </p:cNvPr>
          <p:cNvSpPr/>
          <p:nvPr/>
        </p:nvSpPr>
        <p:spPr>
          <a:xfrm>
            <a:off x="4573901" y="2531037"/>
            <a:ext cx="7531258" cy="762788"/>
          </a:xfrm>
          <a:prstGeom prst="rect">
            <a:avLst/>
          </a:prstGeom>
          <a:solidFill>
            <a:schemeClr val="bg1"/>
          </a:solidFill>
          <a:ln w="28575">
            <a:solidFill>
              <a:srgbClr val="4EB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0" lang="en-US" sz="1400" b="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p:txBody>
      </p:sp>
      <p:sp>
        <p:nvSpPr>
          <p:cNvPr id="32" name="Rectangle 31">
            <a:extLst>
              <a:ext uri="{FF2B5EF4-FFF2-40B4-BE49-F238E27FC236}">
                <a16:creationId xmlns:a16="http://schemas.microsoft.com/office/drawing/2014/main" id="{6B1EBDA6-CA66-4B65-B4DC-D66F9E00B2B3}"/>
              </a:ext>
            </a:extLst>
          </p:cNvPr>
          <p:cNvSpPr/>
          <p:nvPr/>
        </p:nvSpPr>
        <p:spPr>
          <a:xfrm>
            <a:off x="4573901" y="2300477"/>
            <a:ext cx="7531259" cy="237454"/>
          </a:xfrm>
          <a:prstGeom prst="rect">
            <a:avLst/>
          </a:prstGeom>
          <a:solidFill>
            <a:srgbClr val="4EBEA4"/>
          </a:solidFill>
          <a:ln w="28575">
            <a:solidFill>
              <a:srgbClr val="4EB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chemeClr val="bg1"/>
                </a:solidFill>
                <a:latin typeface="Helvetica" pitchFamily="2" charset="0"/>
                <a:ea typeface="Open Sans" panose="020B0606030504020204" pitchFamily="34" charset="0"/>
                <a:cs typeface="Open Sans" panose="020B0606030504020204" pitchFamily="34" charset="0"/>
              </a:rPr>
              <a:t>TV Network Original Series &amp; Library Content </a:t>
            </a:r>
            <a:r>
              <a:rPr kumimoji="0" lang="en-US" sz="1400" i="0" u="none" strike="noStrike" kern="1200" cap="none" spc="0" normalizeH="0" baseline="0" noProof="0">
                <a:ln>
                  <a:noFill/>
                </a:ln>
                <a:solidFill>
                  <a:schemeClr val="bg1"/>
                </a:solidFill>
                <a:effectLst/>
                <a:uLnTx/>
                <a:uFillTx/>
                <a:latin typeface="Helvetica" pitchFamily="2" charset="0"/>
                <a:ea typeface="Open Sans" panose="020B0606030504020204" pitchFamily="34" charset="0"/>
                <a:cs typeface="Open Sans" panose="020B0606030504020204" pitchFamily="34" charset="0"/>
              </a:rPr>
              <a:t>(30,000+ episodes at launch)</a:t>
            </a:r>
            <a:endParaRPr kumimoji="0" lang="en-US" sz="1400" b="1" i="0" u="none" strike="noStrike" kern="1200" cap="none" spc="0" normalizeH="0" baseline="0" noProof="0">
              <a:ln>
                <a:noFill/>
              </a:ln>
              <a:solidFill>
                <a:schemeClr val="bg1"/>
              </a:solidFill>
              <a:effectLst/>
              <a:uLnTx/>
              <a:uFillTx/>
              <a:latin typeface="Helvetica" pitchFamily="2" charset="0"/>
              <a:ea typeface="Open Sans" panose="020B0606030504020204" pitchFamily="34" charset="0"/>
              <a:cs typeface="Open Sans" panose="020B0606030504020204" pitchFamily="34" charset="0"/>
            </a:endParaRPr>
          </a:p>
        </p:txBody>
      </p:sp>
      <p:sp>
        <p:nvSpPr>
          <p:cNvPr id="33" name="Rectangle 32">
            <a:extLst>
              <a:ext uri="{FF2B5EF4-FFF2-40B4-BE49-F238E27FC236}">
                <a16:creationId xmlns:a16="http://schemas.microsoft.com/office/drawing/2014/main" id="{E9472599-77E5-46D6-99D2-A8F76EE70C0B}"/>
              </a:ext>
            </a:extLst>
          </p:cNvPr>
          <p:cNvSpPr/>
          <p:nvPr/>
        </p:nvSpPr>
        <p:spPr>
          <a:xfrm>
            <a:off x="4580628" y="3618069"/>
            <a:ext cx="7531258" cy="1154936"/>
          </a:xfrm>
          <a:prstGeom prst="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0" lang="en-US" sz="1400" b="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p:txBody>
      </p:sp>
      <p:sp>
        <p:nvSpPr>
          <p:cNvPr id="34" name="Rectangle 33">
            <a:extLst>
              <a:ext uri="{FF2B5EF4-FFF2-40B4-BE49-F238E27FC236}">
                <a16:creationId xmlns:a16="http://schemas.microsoft.com/office/drawing/2014/main" id="{E0AD1211-426D-43C6-8E7A-C31F0BB2D334}"/>
              </a:ext>
            </a:extLst>
          </p:cNvPr>
          <p:cNvSpPr/>
          <p:nvPr/>
        </p:nvSpPr>
        <p:spPr>
          <a:xfrm>
            <a:off x="4580628" y="3387510"/>
            <a:ext cx="7531259" cy="237454"/>
          </a:xfrm>
          <a:prstGeom prst="rect">
            <a:avLst/>
          </a:prstGeom>
          <a:solidFill>
            <a:srgbClr val="00B0F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bg1"/>
                </a:solidFill>
                <a:effectLst/>
                <a:uLnTx/>
                <a:uFillTx/>
                <a:latin typeface="Helvetica" pitchFamily="2" charset="0"/>
                <a:ea typeface="Open Sans" panose="020B0606030504020204" pitchFamily="34" charset="0"/>
                <a:cs typeface="Open Sans" panose="020B0606030504020204" pitchFamily="34" charset="0"/>
              </a:rPr>
              <a:t>Movies </a:t>
            </a:r>
            <a:r>
              <a:rPr kumimoji="0" lang="en-US" sz="1400" i="0" u="none" strike="noStrike" kern="1200" cap="none" spc="0" normalizeH="0" baseline="0" noProof="0">
                <a:ln>
                  <a:noFill/>
                </a:ln>
                <a:solidFill>
                  <a:schemeClr val="bg1"/>
                </a:solidFill>
                <a:effectLst/>
                <a:uLnTx/>
                <a:uFillTx/>
                <a:latin typeface="Helvetica" pitchFamily="2" charset="0"/>
                <a:ea typeface="Open Sans" panose="020B0606030504020204" pitchFamily="34" charset="0"/>
                <a:cs typeface="Open Sans" panose="020B0606030504020204" pitchFamily="34" charset="0"/>
              </a:rPr>
              <a:t>(2,500+ movies at launch)</a:t>
            </a:r>
            <a:endParaRPr kumimoji="0" lang="en-US" sz="1400" b="1" i="0" u="none" strike="noStrike" kern="1200" cap="none" spc="0" normalizeH="0" baseline="0" noProof="0">
              <a:ln>
                <a:noFill/>
              </a:ln>
              <a:solidFill>
                <a:schemeClr val="bg1"/>
              </a:solidFill>
              <a:effectLst/>
              <a:uLnTx/>
              <a:uFillTx/>
              <a:latin typeface="Helvetica" pitchFamily="2" charset="0"/>
              <a:ea typeface="Open Sans" panose="020B0606030504020204" pitchFamily="34" charset="0"/>
              <a:cs typeface="Open Sans" panose="020B0606030504020204" pitchFamily="34" charset="0"/>
            </a:endParaRPr>
          </a:p>
        </p:txBody>
      </p:sp>
      <p:pic>
        <p:nvPicPr>
          <p:cNvPr id="1026" name="Picture 2" descr="Image result for ncaa football logo">
            <a:extLst>
              <a:ext uri="{FF2B5EF4-FFF2-40B4-BE49-F238E27FC236}">
                <a16:creationId xmlns:a16="http://schemas.microsoft.com/office/drawing/2014/main" id="{C167CFF0-D932-4795-8047-2F6D757D0DB9}"/>
              </a:ext>
            </a:extLst>
          </p:cNvPr>
          <p:cNvPicPr>
            <a:picLocks noChangeAspect="1" noChangeArrowheads="1"/>
          </p:cNvPicPr>
          <p:nvPr/>
        </p:nvPicPr>
        <p:blipFill>
          <a:blip r:embed="rId12" cstate="hqprint">
            <a:extLst>
              <a:ext uri="{28A0092B-C50C-407E-A947-70E740481C1C}">
                <a14:useLocalDpi xmlns:a14="http://schemas.microsoft.com/office/drawing/2010/main"/>
              </a:ext>
            </a:extLst>
          </a:blip>
          <a:srcRect/>
          <a:stretch>
            <a:fillRect/>
          </a:stretch>
        </p:blipFill>
        <p:spPr bwMode="auto">
          <a:xfrm>
            <a:off x="5261923" y="1586930"/>
            <a:ext cx="740227" cy="50517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Image result for pga tour logo">
            <a:extLst>
              <a:ext uri="{FF2B5EF4-FFF2-40B4-BE49-F238E27FC236}">
                <a16:creationId xmlns:a16="http://schemas.microsoft.com/office/drawing/2014/main" id="{C4E7CD85-E6B2-4D25-BFD2-3CB2553F3402}"/>
              </a:ext>
            </a:extLst>
          </p:cNvPr>
          <p:cNvPicPr>
            <a:picLocks noChangeAspect="1" noChangeArrowheads="1"/>
          </p:cNvPicPr>
          <p:nvPr/>
        </p:nvPicPr>
        <p:blipFill>
          <a:blip r:embed="rId13" cstate="hqprint">
            <a:extLst>
              <a:ext uri="{28A0092B-C50C-407E-A947-70E740481C1C}">
                <a14:useLocalDpi xmlns:a14="http://schemas.microsoft.com/office/drawing/2010/main"/>
              </a:ext>
            </a:extLst>
          </a:blip>
          <a:srcRect/>
          <a:stretch>
            <a:fillRect/>
          </a:stretch>
        </p:blipFill>
        <p:spPr bwMode="auto">
          <a:xfrm>
            <a:off x="6677220" y="1449038"/>
            <a:ext cx="536623" cy="6854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Image result for nfl logo png">
            <a:extLst>
              <a:ext uri="{FF2B5EF4-FFF2-40B4-BE49-F238E27FC236}">
                <a16:creationId xmlns:a16="http://schemas.microsoft.com/office/drawing/2014/main" id="{812A5821-2B45-45C7-ABA9-F70A69F31BF6}"/>
              </a:ext>
            </a:extLst>
          </p:cNvPr>
          <p:cNvPicPr>
            <a:picLocks noChangeAspect="1" noChangeArrowheads="1"/>
          </p:cNvPicPr>
          <p:nvPr/>
        </p:nvPicPr>
        <p:blipFill>
          <a:blip r:embed="rId14" cstate="hqprint">
            <a:extLst>
              <a:ext uri="{28A0092B-C50C-407E-A947-70E740481C1C}">
                <a14:useLocalDpi xmlns:a14="http://schemas.microsoft.com/office/drawing/2010/main"/>
              </a:ext>
            </a:extLst>
          </a:blip>
          <a:srcRect/>
          <a:stretch>
            <a:fillRect/>
          </a:stretch>
        </p:blipFill>
        <p:spPr bwMode="auto">
          <a:xfrm>
            <a:off x="4501183" y="1379031"/>
            <a:ext cx="853531" cy="85353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6" descr="Image result for champions league logo">
            <a:extLst>
              <a:ext uri="{FF2B5EF4-FFF2-40B4-BE49-F238E27FC236}">
                <a16:creationId xmlns:a16="http://schemas.microsoft.com/office/drawing/2014/main" id="{F0F9DAA4-298F-457F-8A5D-85ED6135D577}"/>
              </a:ext>
            </a:extLst>
          </p:cNvPr>
          <p:cNvPicPr>
            <a:picLocks noChangeAspect="1" noChangeArrowheads="1"/>
          </p:cNvPicPr>
          <p:nvPr/>
        </p:nvPicPr>
        <p:blipFill>
          <a:blip r:embed="rId15" cstate="hqprint">
            <a:extLst>
              <a:ext uri="{28A0092B-C50C-407E-A947-70E740481C1C}">
                <a14:useLocalDpi xmlns:a14="http://schemas.microsoft.com/office/drawing/2010/main"/>
              </a:ext>
            </a:extLst>
          </a:blip>
          <a:srcRect/>
          <a:stretch>
            <a:fillRect/>
          </a:stretch>
        </p:blipFill>
        <p:spPr bwMode="auto">
          <a:xfrm>
            <a:off x="7931369" y="1441130"/>
            <a:ext cx="709343" cy="685693"/>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4" descr="Image result for cbs logo png">
            <a:extLst>
              <a:ext uri="{FF2B5EF4-FFF2-40B4-BE49-F238E27FC236}">
                <a16:creationId xmlns:a16="http://schemas.microsoft.com/office/drawing/2014/main" id="{7DE04F01-5ADA-45E0-99C8-E2469827D9F3}"/>
              </a:ext>
            </a:extLst>
          </p:cNvPr>
          <p:cNvPicPr>
            <a:picLocks noChangeAspect="1" noChangeArrowheads="1"/>
          </p:cNvPicPr>
          <p:nvPr/>
        </p:nvPicPr>
        <p:blipFill rotWithShape="1">
          <a:blip r:embed="rId16" cstate="hqprint">
            <a:extLst>
              <a:ext uri="{28A0092B-C50C-407E-A947-70E740481C1C}">
                <a14:useLocalDpi xmlns:a14="http://schemas.microsoft.com/office/drawing/2010/main"/>
              </a:ext>
            </a:extLst>
          </a:blip>
          <a:srcRect/>
          <a:stretch/>
        </p:blipFill>
        <p:spPr bwMode="auto">
          <a:xfrm>
            <a:off x="4573901" y="501092"/>
            <a:ext cx="1333692" cy="46683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Image result for cbs sports hq logo">
            <a:extLst>
              <a:ext uri="{FF2B5EF4-FFF2-40B4-BE49-F238E27FC236}">
                <a16:creationId xmlns:a16="http://schemas.microsoft.com/office/drawing/2014/main" id="{E59908C5-E848-494F-A4D5-36E853ED0BEF}"/>
              </a:ext>
            </a:extLst>
          </p:cNvPr>
          <p:cNvPicPr>
            <a:picLocks noChangeAspect="1" noChangeArrowheads="1"/>
          </p:cNvPicPr>
          <p:nvPr/>
        </p:nvPicPr>
        <p:blipFill rotWithShape="1">
          <a:blip r:embed="rId17" cstate="hqprint">
            <a:extLst>
              <a:ext uri="{28A0092B-C50C-407E-A947-70E740481C1C}">
                <a14:useLocalDpi xmlns:a14="http://schemas.microsoft.com/office/drawing/2010/main"/>
              </a:ext>
            </a:extLst>
          </a:blip>
          <a:srcRect/>
          <a:stretch/>
        </p:blipFill>
        <p:spPr bwMode="auto">
          <a:xfrm>
            <a:off x="7704214" y="456153"/>
            <a:ext cx="1092472" cy="535568"/>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Image result for et live">
            <a:extLst>
              <a:ext uri="{FF2B5EF4-FFF2-40B4-BE49-F238E27FC236}">
                <a16:creationId xmlns:a16="http://schemas.microsoft.com/office/drawing/2014/main" id="{1A607AEC-7A56-4655-9D9A-B2D9F8574404}"/>
              </a:ext>
            </a:extLst>
          </p:cNvPr>
          <p:cNvPicPr>
            <a:picLocks noChangeAspect="1" noChangeArrowheads="1"/>
          </p:cNvPicPr>
          <p:nvPr/>
        </p:nvPicPr>
        <p:blipFill rotWithShape="1">
          <a:blip r:embed="rId18" cstate="hqprint">
            <a:extLst>
              <a:ext uri="{28A0092B-C50C-407E-A947-70E740481C1C}">
                <a14:useLocalDpi xmlns:a14="http://schemas.microsoft.com/office/drawing/2010/main"/>
              </a:ext>
            </a:extLst>
          </a:blip>
          <a:srcRect/>
          <a:stretch/>
        </p:blipFill>
        <p:spPr bwMode="auto">
          <a:xfrm>
            <a:off x="8904229" y="420124"/>
            <a:ext cx="570905" cy="589587"/>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9">
            <a:extLst>
              <a:ext uri="{FF2B5EF4-FFF2-40B4-BE49-F238E27FC236}">
                <a16:creationId xmlns:a16="http://schemas.microsoft.com/office/drawing/2014/main" id="{50DF72D4-65D6-4E81-9698-8AC1FA1E57FB}"/>
              </a:ext>
            </a:extLst>
          </p:cNvPr>
          <p:cNvPicPr>
            <a:picLocks noChangeAspect="1"/>
          </p:cNvPicPr>
          <p:nvPr/>
        </p:nvPicPr>
        <p:blipFill rotWithShape="1">
          <a:blip r:embed="rId19" cstate="hqprint">
            <a:extLst>
              <a:ext uri="{28A0092B-C50C-407E-A947-70E740481C1C}">
                <a14:useLocalDpi xmlns:a14="http://schemas.microsoft.com/office/drawing/2010/main"/>
              </a:ext>
            </a:extLst>
          </a:blip>
          <a:srcRect/>
          <a:stretch/>
        </p:blipFill>
        <p:spPr>
          <a:xfrm>
            <a:off x="5965966" y="535895"/>
            <a:ext cx="1653499" cy="378748"/>
          </a:xfrm>
          <a:prstGeom prst="rect">
            <a:avLst/>
          </a:prstGeom>
        </p:spPr>
      </p:pic>
      <p:pic>
        <p:nvPicPr>
          <p:cNvPr id="52" name="Picture 14" descr="Image result for cbs logo png">
            <a:extLst>
              <a:ext uri="{FF2B5EF4-FFF2-40B4-BE49-F238E27FC236}">
                <a16:creationId xmlns:a16="http://schemas.microsoft.com/office/drawing/2014/main" id="{E6EA304B-410A-4E7E-B140-42722AB328D1}"/>
              </a:ext>
            </a:extLst>
          </p:cNvPr>
          <p:cNvPicPr>
            <a:picLocks noChangeAspect="1" noChangeArrowheads="1"/>
          </p:cNvPicPr>
          <p:nvPr/>
        </p:nvPicPr>
        <p:blipFill rotWithShape="1">
          <a:blip r:embed="rId16" cstate="hqprint">
            <a:extLst>
              <a:ext uri="{28A0092B-C50C-407E-A947-70E740481C1C}">
                <a14:useLocalDpi xmlns:a14="http://schemas.microsoft.com/office/drawing/2010/main"/>
              </a:ext>
            </a:extLst>
          </a:blip>
          <a:srcRect/>
          <a:stretch/>
        </p:blipFill>
        <p:spPr bwMode="auto">
          <a:xfrm>
            <a:off x="4573901" y="2669009"/>
            <a:ext cx="1333692" cy="466836"/>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a:extLst>
              <a:ext uri="{FF2B5EF4-FFF2-40B4-BE49-F238E27FC236}">
                <a16:creationId xmlns:a16="http://schemas.microsoft.com/office/drawing/2014/main" id="{426D3A9E-0C52-48C7-947D-09A71FB55C12}"/>
              </a:ext>
            </a:extLst>
          </p:cNvPr>
          <p:cNvPicPr>
            <a:picLocks noChangeAspect="1" noChangeArrowheads="1"/>
          </p:cNvPicPr>
          <p:nvPr/>
        </p:nvPicPr>
        <p:blipFill>
          <a:blip r:embed="rId20" cstate="hqprint">
            <a:extLst>
              <a:ext uri="{28A0092B-C50C-407E-A947-70E740481C1C}">
                <a14:useLocalDpi xmlns:a14="http://schemas.microsoft.com/office/drawing/2010/main"/>
              </a:ext>
            </a:extLst>
          </a:blip>
          <a:srcRect/>
          <a:stretch>
            <a:fillRect/>
          </a:stretch>
        </p:blipFill>
        <p:spPr bwMode="auto">
          <a:xfrm>
            <a:off x="5965037" y="2635471"/>
            <a:ext cx="934346" cy="533912"/>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Image result for comedy central logo">
            <a:extLst>
              <a:ext uri="{FF2B5EF4-FFF2-40B4-BE49-F238E27FC236}">
                <a16:creationId xmlns:a16="http://schemas.microsoft.com/office/drawing/2014/main" id="{6F023D59-4E5D-43EC-8613-69D0A93EE478}"/>
              </a:ext>
            </a:extLst>
          </p:cNvPr>
          <p:cNvPicPr>
            <a:picLocks noChangeAspect="1" noChangeArrowheads="1"/>
          </p:cNvPicPr>
          <p:nvPr/>
        </p:nvPicPr>
        <p:blipFill rotWithShape="1">
          <a:blip r:embed="rId21" cstate="hqprint">
            <a:extLst>
              <a:ext uri="{28A0092B-C50C-407E-A947-70E740481C1C}">
                <a14:useLocalDpi xmlns:a14="http://schemas.microsoft.com/office/drawing/2010/main"/>
              </a:ext>
            </a:extLst>
          </a:blip>
          <a:srcRect t="19020" b="19084"/>
          <a:stretch/>
        </p:blipFill>
        <p:spPr bwMode="auto">
          <a:xfrm>
            <a:off x="7021297" y="2634907"/>
            <a:ext cx="1555966" cy="535041"/>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Image result for nickelodeon logo">
            <a:extLst>
              <a:ext uri="{FF2B5EF4-FFF2-40B4-BE49-F238E27FC236}">
                <a16:creationId xmlns:a16="http://schemas.microsoft.com/office/drawing/2014/main" id="{5CE86A3A-2C79-438C-80F0-E855A0F21919}"/>
              </a:ext>
            </a:extLst>
          </p:cNvPr>
          <p:cNvPicPr>
            <a:picLocks noChangeAspect="1" noChangeArrowheads="1"/>
          </p:cNvPicPr>
          <p:nvPr/>
        </p:nvPicPr>
        <p:blipFill>
          <a:blip r:embed="rId22" cstate="hqprint">
            <a:extLst>
              <a:ext uri="{28A0092B-C50C-407E-A947-70E740481C1C}">
                <a14:useLocalDpi xmlns:a14="http://schemas.microsoft.com/office/drawing/2010/main"/>
              </a:ext>
            </a:extLst>
          </a:blip>
          <a:srcRect/>
          <a:stretch>
            <a:fillRect/>
          </a:stretch>
        </p:blipFill>
        <p:spPr bwMode="auto">
          <a:xfrm>
            <a:off x="8670611" y="2620370"/>
            <a:ext cx="1000440" cy="564114"/>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Image result for mtv logo">
            <a:extLst>
              <a:ext uri="{FF2B5EF4-FFF2-40B4-BE49-F238E27FC236}">
                <a16:creationId xmlns:a16="http://schemas.microsoft.com/office/drawing/2014/main" id="{A923FAD1-B979-4029-AB80-B1AE4AEA369A}"/>
              </a:ext>
            </a:extLst>
          </p:cNvPr>
          <p:cNvPicPr>
            <a:picLocks noChangeAspect="1" noChangeArrowheads="1"/>
          </p:cNvPicPr>
          <p:nvPr/>
        </p:nvPicPr>
        <p:blipFill>
          <a:blip r:embed="rId23" cstate="hqprint">
            <a:extLst>
              <a:ext uri="{28A0092B-C50C-407E-A947-70E740481C1C}">
                <a14:useLocalDpi xmlns:a14="http://schemas.microsoft.com/office/drawing/2010/main"/>
              </a:ext>
            </a:extLst>
          </a:blip>
          <a:srcRect/>
          <a:stretch>
            <a:fillRect/>
          </a:stretch>
        </p:blipFill>
        <p:spPr bwMode="auto">
          <a:xfrm>
            <a:off x="9799528" y="2647323"/>
            <a:ext cx="879050" cy="534813"/>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Image result for smithsonian channel logo">
            <a:extLst>
              <a:ext uri="{FF2B5EF4-FFF2-40B4-BE49-F238E27FC236}">
                <a16:creationId xmlns:a16="http://schemas.microsoft.com/office/drawing/2014/main" id="{4DEA6A75-C906-48CF-88B9-0088CDBAA273}"/>
              </a:ext>
            </a:extLst>
          </p:cNvPr>
          <p:cNvPicPr>
            <a:picLocks noChangeAspect="1" noChangeArrowheads="1"/>
          </p:cNvPicPr>
          <p:nvPr/>
        </p:nvPicPr>
        <p:blipFill rotWithShape="1">
          <a:blip r:embed="rId24" cstate="hqprint">
            <a:extLst>
              <a:ext uri="{28A0092B-C50C-407E-A947-70E740481C1C}">
                <a14:useLocalDpi xmlns:a14="http://schemas.microsoft.com/office/drawing/2010/main"/>
              </a:ext>
            </a:extLst>
          </a:blip>
          <a:srcRect/>
          <a:stretch/>
        </p:blipFill>
        <p:spPr bwMode="auto">
          <a:xfrm>
            <a:off x="10847547" y="2599006"/>
            <a:ext cx="1139542" cy="594195"/>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descr="Image result for wolf of wall street">
            <a:extLst>
              <a:ext uri="{FF2B5EF4-FFF2-40B4-BE49-F238E27FC236}">
                <a16:creationId xmlns:a16="http://schemas.microsoft.com/office/drawing/2014/main" id="{F21C0673-6466-4B50-98FA-384864264B5B}"/>
              </a:ext>
            </a:extLst>
          </p:cNvPr>
          <p:cNvPicPr>
            <a:picLocks noChangeAspect="1" noChangeArrowheads="1"/>
          </p:cNvPicPr>
          <p:nvPr/>
        </p:nvPicPr>
        <p:blipFill>
          <a:blip r:embed="rId25" cstate="hqprint">
            <a:extLst>
              <a:ext uri="{28A0092B-C50C-407E-A947-70E740481C1C}">
                <a14:useLocalDpi xmlns:a14="http://schemas.microsoft.com/office/drawing/2010/main"/>
              </a:ext>
            </a:extLst>
          </a:blip>
          <a:srcRect/>
          <a:stretch>
            <a:fillRect/>
          </a:stretch>
        </p:blipFill>
        <p:spPr bwMode="auto">
          <a:xfrm>
            <a:off x="6422734" y="3661934"/>
            <a:ext cx="712129" cy="1053418"/>
          </a:xfrm>
          <a:prstGeom prst="rect">
            <a:avLst/>
          </a:prstGeom>
          <a:noFill/>
          <a:extLst>
            <a:ext uri="{909E8E84-426E-40DD-AFC4-6F175D3DCCD1}">
              <a14:hiddenFill xmlns:a14="http://schemas.microsoft.com/office/drawing/2010/main">
                <a:solidFill>
                  <a:srgbClr val="FFFFFF"/>
                </a:solidFill>
              </a14:hiddenFill>
            </a:ext>
          </a:extLst>
        </p:spPr>
      </p:pic>
      <p:pic>
        <p:nvPicPr>
          <p:cNvPr id="1070" name="Picture 46" descr="Image result for titanic movie">
            <a:extLst>
              <a:ext uri="{FF2B5EF4-FFF2-40B4-BE49-F238E27FC236}">
                <a16:creationId xmlns:a16="http://schemas.microsoft.com/office/drawing/2014/main" id="{3076C99C-0FB7-4154-9BB7-B3B067CF4F84}"/>
              </a:ext>
            </a:extLst>
          </p:cNvPr>
          <p:cNvPicPr>
            <a:picLocks noChangeAspect="1" noChangeArrowheads="1"/>
          </p:cNvPicPr>
          <p:nvPr/>
        </p:nvPicPr>
        <p:blipFill>
          <a:blip r:embed="rId26" cstate="hqprint">
            <a:extLst>
              <a:ext uri="{28A0092B-C50C-407E-A947-70E740481C1C}">
                <a14:useLocalDpi xmlns:a14="http://schemas.microsoft.com/office/drawing/2010/main"/>
              </a:ext>
            </a:extLst>
          </a:blip>
          <a:srcRect/>
          <a:stretch>
            <a:fillRect/>
          </a:stretch>
        </p:blipFill>
        <p:spPr bwMode="auto">
          <a:xfrm>
            <a:off x="7258606" y="3661934"/>
            <a:ext cx="585795" cy="1056101"/>
          </a:xfrm>
          <a:prstGeom prst="rect">
            <a:avLst/>
          </a:prstGeom>
          <a:noFill/>
          <a:extLst>
            <a:ext uri="{909E8E84-426E-40DD-AFC4-6F175D3DCCD1}">
              <a14:hiddenFill xmlns:a14="http://schemas.microsoft.com/office/drawing/2010/main">
                <a:solidFill>
                  <a:srgbClr val="FFFFFF"/>
                </a:solidFill>
              </a14:hiddenFill>
            </a:ext>
          </a:extLst>
        </p:spPr>
      </p:pic>
      <p:pic>
        <p:nvPicPr>
          <p:cNvPr id="1074" name="Picture 50" descr="Image result for interstellar movie poster">
            <a:extLst>
              <a:ext uri="{FF2B5EF4-FFF2-40B4-BE49-F238E27FC236}">
                <a16:creationId xmlns:a16="http://schemas.microsoft.com/office/drawing/2014/main" id="{1608598E-3E2A-4005-850B-380FAFC4A258}"/>
              </a:ext>
            </a:extLst>
          </p:cNvPr>
          <p:cNvPicPr>
            <a:picLocks noChangeAspect="1" noChangeArrowheads="1"/>
          </p:cNvPicPr>
          <p:nvPr/>
        </p:nvPicPr>
        <p:blipFill>
          <a:blip r:embed="rId27" cstate="hqprint">
            <a:extLst>
              <a:ext uri="{28A0092B-C50C-407E-A947-70E740481C1C}">
                <a14:useLocalDpi xmlns:a14="http://schemas.microsoft.com/office/drawing/2010/main"/>
              </a:ext>
            </a:extLst>
          </a:blip>
          <a:srcRect/>
          <a:stretch>
            <a:fillRect/>
          </a:stretch>
        </p:blipFill>
        <p:spPr bwMode="auto">
          <a:xfrm>
            <a:off x="7948534" y="3661935"/>
            <a:ext cx="700400" cy="1053418"/>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descr="Image result for waynes world movie poster">
            <a:extLst>
              <a:ext uri="{FF2B5EF4-FFF2-40B4-BE49-F238E27FC236}">
                <a16:creationId xmlns:a16="http://schemas.microsoft.com/office/drawing/2014/main" id="{4C2CFAF7-C387-476E-B118-B1FAE59EB3F9}"/>
              </a:ext>
            </a:extLst>
          </p:cNvPr>
          <p:cNvPicPr>
            <a:picLocks noChangeAspect="1" noChangeArrowheads="1"/>
          </p:cNvPicPr>
          <p:nvPr/>
        </p:nvPicPr>
        <p:blipFill>
          <a:blip r:embed="rId28" cstate="hqprint">
            <a:extLst>
              <a:ext uri="{28A0092B-C50C-407E-A947-70E740481C1C}">
                <a14:useLocalDpi xmlns:a14="http://schemas.microsoft.com/office/drawing/2010/main"/>
              </a:ext>
            </a:extLst>
          </a:blip>
          <a:srcRect/>
          <a:stretch>
            <a:fillRect/>
          </a:stretch>
        </p:blipFill>
        <p:spPr bwMode="auto">
          <a:xfrm>
            <a:off x="8773731" y="3661933"/>
            <a:ext cx="706424" cy="1053418"/>
          </a:xfrm>
          <a:prstGeom prst="rect">
            <a:avLst/>
          </a:prstGeom>
          <a:noFill/>
          <a:extLst>
            <a:ext uri="{909E8E84-426E-40DD-AFC4-6F175D3DCCD1}">
              <a14:hiddenFill xmlns:a14="http://schemas.microsoft.com/office/drawing/2010/main">
                <a:solidFill>
                  <a:srgbClr val="FFFFFF"/>
                </a:solidFill>
              </a14:hiddenFill>
            </a:ext>
          </a:extLst>
        </p:spPr>
      </p:pic>
      <p:pic>
        <p:nvPicPr>
          <p:cNvPr id="1078" name="Picture 54" descr="Image result for mean girls movie poster">
            <a:extLst>
              <a:ext uri="{FF2B5EF4-FFF2-40B4-BE49-F238E27FC236}">
                <a16:creationId xmlns:a16="http://schemas.microsoft.com/office/drawing/2014/main" id="{D83CC6AC-76D4-46A2-B6AF-932B29F3104A}"/>
              </a:ext>
            </a:extLst>
          </p:cNvPr>
          <p:cNvPicPr>
            <a:picLocks noChangeAspect="1" noChangeArrowheads="1"/>
          </p:cNvPicPr>
          <p:nvPr/>
        </p:nvPicPr>
        <p:blipFill>
          <a:blip r:embed="rId29" cstate="hqprint">
            <a:extLst>
              <a:ext uri="{28A0092B-C50C-407E-A947-70E740481C1C}">
                <a14:useLocalDpi xmlns:a14="http://schemas.microsoft.com/office/drawing/2010/main"/>
              </a:ext>
            </a:extLst>
          </a:blip>
          <a:srcRect/>
          <a:stretch>
            <a:fillRect/>
          </a:stretch>
        </p:blipFill>
        <p:spPr bwMode="auto">
          <a:xfrm>
            <a:off x="9610109" y="3661933"/>
            <a:ext cx="712111" cy="1053418"/>
          </a:xfrm>
          <a:prstGeom prst="rect">
            <a:avLst/>
          </a:prstGeom>
          <a:noFill/>
          <a:extLst>
            <a:ext uri="{909E8E84-426E-40DD-AFC4-6F175D3DCCD1}">
              <a14:hiddenFill xmlns:a14="http://schemas.microsoft.com/office/drawing/2010/main">
                <a:solidFill>
                  <a:srgbClr val="FFFFFF"/>
                </a:solidFill>
              </a14:hiddenFill>
            </a:ext>
          </a:extLst>
        </p:spPr>
      </p:pic>
      <p:pic>
        <p:nvPicPr>
          <p:cNvPr id="1080" name="Picture 56" descr="Image result for star trek movie poster 2009">
            <a:extLst>
              <a:ext uri="{FF2B5EF4-FFF2-40B4-BE49-F238E27FC236}">
                <a16:creationId xmlns:a16="http://schemas.microsoft.com/office/drawing/2014/main" id="{953C8728-DAD5-4260-9915-C1D85743B335}"/>
              </a:ext>
            </a:extLst>
          </p:cNvPr>
          <p:cNvPicPr>
            <a:picLocks noChangeAspect="1" noChangeArrowheads="1"/>
          </p:cNvPicPr>
          <p:nvPr/>
        </p:nvPicPr>
        <p:blipFill>
          <a:blip r:embed="rId30" cstate="hqprint">
            <a:extLst>
              <a:ext uri="{28A0092B-C50C-407E-A947-70E740481C1C}">
                <a14:useLocalDpi xmlns:a14="http://schemas.microsoft.com/office/drawing/2010/main"/>
              </a:ext>
            </a:extLst>
          </a:blip>
          <a:srcRect/>
          <a:stretch>
            <a:fillRect/>
          </a:stretch>
        </p:blipFill>
        <p:spPr bwMode="auto">
          <a:xfrm>
            <a:off x="10445963" y="3661933"/>
            <a:ext cx="707688" cy="1061532"/>
          </a:xfrm>
          <a:prstGeom prst="rect">
            <a:avLst/>
          </a:prstGeom>
          <a:noFill/>
          <a:extLst>
            <a:ext uri="{909E8E84-426E-40DD-AFC4-6F175D3DCCD1}">
              <a14:hiddenFill xmlns:a14="http://schemas.microsoft.com/office/drawing/2010/main">
                <a:solidFill>
                  <a:srgbClr val="FFFFFF"/>
                </a:solidFill>
              </a14:hiddenFill>
            </a:ext>
          </a:extLst>
        </p:spPr>
      </p:pic>
      <p:pic>
        <p:nvPicPr>
          <p:cNvPr id="1082" name="Picture 58" descr="Image result for saving private ryan poster">
            <a:extLst>
              <a:ext uri="{FF2B5EF4-FFF2-40B4-BE49-F238E27FC236}">
                <a16:creationId xmlns:a16="http://schemas.microsoft.com/office/drawing/2014/main" id="{625F6CCB-34CD-41A4-9390-AEC553B8A8C1}"/>
              </a:ext>
            </a:extLst>
          </p:cNvPr>
          <p:cNvPicPr>
            <a:picLocks noChangeAspect="1" noChangeArrowheads="1"/>
          </p:cNvPicPr>
          <p:nvPr/>
        </p:nvPicPr>
        <p:blipFill>
          <a:blip r:embed="rId31" cstate="hqprint">
            <a:extLst>
              <a:ext uri="{28A0092B-C50C-407E-A947-70E740481C1C}">
                <a14:useLocalDpi xmlns:a14="http://schemas.microsoft.com/office/drawing/2010/main"/>
              </a:ext>
            </a:extLst>
          </a:blip>
          <a:srcRect/>
          <a:stretch>
            <a:fillRect/>
          </a:stretch>
        </p:blipFill>
        <p:spPr bwMode="auto">
          <a:xfrm>
            <a:off x="11278448" y="3661933"/>
            <a:ext cx="710004" cy="1053418"/>
          </a:xfrm>
          <a:prstGeom prst="rect">
            <a:avLst/>
          </a:prstGeom>
          <a:noFill/>
          <a:extLst>
            <a:ext uri="{909E8E84-426E-40DD-AFC4-6F175D3DCCD1}">
              <a14:hiddenFill xmlns:a14="http://schemas.microsoft.com/office/drawing/2010/main">
                <a:solidFill>
                  <a:srgbClr val="FFFFFF"/>
                </a:solidFill>
              </a14:hiddenFill>
            </a:ext>
          </a:extLst>
        </p:spPr>
      </p:pic>
      <p:sp>
        <p:nvSpPr>
          <p:cNvPr id="53" name="Speech Bubble: Rectangle 52">
            <a:extLst>
              <a:ext uri="{FF2B5EF4-FFF2-40B4-BE49-F238E27FC236}">
                <a16:creationId xmlns:a16="http://schemas.microsoft.com/office/drawing/2014/main" id="{E4C27FCB-8357-4F83-9F2C-F0109EBF0D19}"/>
              </a:ext>
            </a:extLst>
          </p:cNvPr>
          <p:cNvSpPr/>
          <p:nvPr/>
        </p:nvSpPr>
        <p:spPr>
          <a:xfrm>
            <a:off x="361950" y="4552720"/>
            <a:ext cx="3673986" cy="1145668"/>
          </a:xfrm>
          <a:prstGeom prst="wedgeRectCallout">
            <a:avLst>
              <a:gd name="adj1" fmla="val 8371"/>
              <a:gd name="adj2" fmla="val 61943"/>
            </a:avLst>
          </a:prstGeom>
          <a:solidFill>
            <a:sysClr val="window" lastClr="FFFFFF"/>
          </a:solidFill>
          <a:ln w="28575" cap="flat" cmpd="sng" algn="ctr">
            <a:solidFill>
              <a:srgbClr val="ED3C8D"/>
            </a:solidFill>
            <a:prstDash val="dash"/>
          </a:ln>
          <a:effectLst/>
        </p:spPr>
        <p:txBody>
          <a:bodyPr rtlCol="0" anchor="ctr"/>
          <a:lstStyle/>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1200" b="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“Some of the biggest Paramount films will go exclusively to Paramount+ </a:t>
            </a:r>
            <a:r>
              <a:rPr kumimoji="0" lang="en-US" sz="1200" b="1" u="none" strike="noStrike" kern="0" cap="none" spc="0" normalizeH="0" baseline="0" noProof="0">
                <a:ln>
                  <a:noFill/>
                </a:ln>
                <a:solidFill>
                  <a:srgbClr val="ED3C8D"/>
                </a:solidFill>
                <a:effectLst/>
                <a:uLnTx/>
                <a:uFillTx/>
                <a:latin typeface="Helvetica Light" panose="020B0403020202020204"/>
                <a:ea typeface="Open Sans" panose="020B0606030504020204" pitchFamily="34" charset="0"/>
                <a:cs typeface="Open Sans" panose="020B0606030504020204" pitchFamily="34" charset="0"/>
              </a:rPr>
              <a:t>30 to 45 days after their theatrical release</a:t>
            </a:r>
            <a:r>
              <a:rPr kumimoji="0" lang="en-US" sz="1200" u="none" strike="noStrike" kern="0" cap="none" spc="0" normalizeH="0" baseline="0" noProof="0">
                <a:ln>
                  <a:noFill/>
                </a:ln>
                <a:solidFill>
                  <a:srgbClr val="1B1464"/>
                </a:solidFill>
                <a:effectLst/>
                <a:uLnTx/>
                <a:uFillTx/>
                <a:latin typeface="Helvetica Light" panose="020B0403020202020204"/>
                <a:ea typeface="Open Sans" panose="020B0606030504020204" pitchFamily="34" charset="0"/>
                <a:cs typeface="Open Sans" panose="020B0606030504020204" pitchFamily="34" charset="0"/>
              </a:rPr>
              <a:t>.*</a:t>
            </a:r>
            <a:r>
              <a:rPr kumimoji="0" lang="en-US" sz="1200" b="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 All other Paramount movies will </a:t>
            </a:r>
            <a:r>
              <a:rPr kumimoji="0" lang="en-US" sz="1200" b="1" u="none" strike="noStrike" kern="0" cap="none" spc="0" normalizeH="0" baseline="0" noProof="0">
                <a:ln>
                  <a:noFill/>
                </a:ln>
                <a:solidFill>
                  <a:srgbClr val="ED3C8D"/>
                </a:solidFill>
                <a:effectLst/>
                <a:uLnTx/>
                <a:uFillTx/>
                <a:latin typeface="Helvetica Light" panose="020B0403020202020204"/>
                <a:ea typeface="Open Sans" panose="020B0606030504020204" pitchFamily="34" charset="0"/>
                <a:cs typeface="Open Sans" panose="020B0606030504020204" pitchFamily="34" charset="0"/>
              </a:rPr>
              <a:t>appear after their theatrical run</a:t>
            </a:r>
            <a:r>
              <a:rPr kumimoji="0" lang="en-US" sz="1200" b="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a:t>
            </a:r>
            <a:br>
              <a:rPr kumimoji="0" lang="en-US" sz="1200" b="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br>
            <a:r>
              <a:rPr kumimoji="0" lang="en-US" sz="1200" b="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Bob Bakish, President </a:t>
            </a:r>
            <a:r>
              <a:rPr lang="en-US" sz="1200" kern="0">
                <a:solidFill>
                  <a:srgbClr val="1F1A62"/>
                </a:solidFill>
                <a:latin typeface="Helvetica Light" panose="020B0403020202020204"/>
                <a:ea typeface="Open Sans" panose="020B0606030504020204" pitchFamily="34" charset="0"/>
                <a:cs typeface="Open Sans" panose="020B0606030504020204" pitchFamily="34" charset="0"/>
              </a:rPr>
              <a:t>and CEO </a:t>
            </a:r>
            <a:r>
              <a:rPr kumimoji="0" lang="en-US" sz="1200" b="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at ViacomCBS</a:t>
            </a:r>
            <a:endParaRPr kumimoji="0" lang="en-US" sz="1200" b="1" u="none" strike="noStrike" kern="0" cap="none" spc="0" normalizeH="0" baseline="0" noProof="0">
              <a:ln>
                <a:noFill/>
              </a:ln>
              <a:solidFill>
                <a:srgbClr val="ED3C8D"/>
              </a:solidFill>
              <a:effectLst/>
              <a:uLnTx/>
              <a:uFillTx/>
              <a:latin typeface="Helvetica Light" panose="020B0403020202020204"/>
              <a:ea typeface="Open Sans" panose="020B0606030504020204" pitchFamily="34" charset="0"/>
              <a:cs typeface="Open Sans" panose="020B0606030504020204" pitchFamily="34" charset="0"/>
            </a:endParaRPr>
          </a:p>
        </p:txBody>
      </p:sp>
      <p:sp>
        <p:nvSpPr>
          <p:cNvPr id="54" name="TextBox 53">
            <a:extLst>
              <a:ext uri="{FF2B5EF4-FFF2-40B4-BE49-F238E27FC236}">
                <a16:creationId xmlns:a16="http://schemas.microsoft.com/office/drawing/2014/main" id="{870B70FE-C299-4134-BF56-B3F08F9EA428}"/>
              </a:ext>
            </a:extLst>
          </p:cNvPr>
          <p:cNvSpPr txBox="1"/>
          <p:nvPr/>
        </p:nvSpPr>
        <p:spPr>
          <a:xfrm>
            <a:off x="489665" y="5863998"/>
            <a:ext cx="3485026" cy="261610"/>
          </a:xfrm>
          <a:prstGeom prst="rect">
            <a:avLst/>
          </a:prstGeom>
          <a:noFill/>
        </p:spPr>
        <p:txBody>
          <a:bodyPr wrap="square" rtlCol="0">
            <a:spAutoFit/>
          </a:bodyPr>
          <a:lstStyle/>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1100" b="1" i="1"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ViacomCBS Streaming Event 2/24/21</a:t>
            </a:r>
            <a:endParaRPr kumimoji="0" lang="en-US" sz="1000" b="0" i="1"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endParaRPr>
          </a:p>
        </p:txBody>
      </p:sp>
      <p:sp>
        <p:nvSpPr>
          <p:cNvPr id="56" name="Rectangle 55">
            <a:extLst>
              <a:ext uri="{FF2B5EF4-FFF2-40B4-BE49-F238E27FC236}">
                <a16:creationId xmlns:a16="http://schemas.microsoft.com/office/drawing/2014/main" id="{49DF06DB-0E04-43EB-906B-75F674482CF9}"/>
              </a:ext>
            </a:extLst>
          </p:cNvPr>
          <p:cNvSpPr/>
          <p:nvPr/>
        </p:nvSpPr>
        <p:spPr>
          <a:xfrm>
            <a:off x="4466864" y="6318677"/>
            <a:ext cx="6355107" cy="21544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a:t>
            </a:r>
            <a:r>
              <a:rPr lang="en-US" sz="800">
                <a:solidFill>
                  <a:srgbClr val="1B1464"/>
                </a:solidFill>
                <a:latin typeface="Helvetica" panose="020B0403020202020204" pitchFamily="34" charset="0"/>
                <a:hlinkClick r:id="rId32">
                  <a:extLst>
                    <a:ext uri="{A12FA001-AC4F-418D-AE19-62706E023703}">
                      <ahyp:hlinkClr xmlns:ahyp="http://schemas.microsoft.com/office/drawing/2018/hyperlinkcolor" val="tx"/>
                    </a:ext>
                  </a:extLst>
                </a:hlinkClick>
              </a:rPr>
              <a:t>ViacomCBS Streaming Event</a:t>
            </a:r>
            <a:r>
              <a:rPr lang="en-US" sz="800">
                <a:solidFill>
                  <a:srgbClr val="1B1464"/>
                </a:solidFill>
                <a:latin typeface="Helvetica" panose="020B0403020202020204" pitchFamily="34" charset="0"/>
              </a:rPr>
              <a:t>, 2/24/21. Note: Programming shown is only a sampling.</a:t>
            </a:r>
            <a:endPar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pic>
        <p:nvPicPr>
          <p:cNvPr id="9" name="Picture 4" descr="Masters Tournament - Wikipedia">
            <a:extLst>
              <a:ext uri="{FF2B5EF4-FFF2-40B4-BE49-F238E27FC236}">
                <a16:creationId xmlns:a16="http://schemas.microsoft.com/office/drawing/2014/main" id="{84CDCD92-3417-49CC-8EC3-C518D98B7894}"/>
              </a:ext>
            </a:extLst>
          </p:cNvPr>
          <p:cNvPicPr>
            <a:picLocks noChangeAspect="1" noChangeArrowheads="1"/>
          </p:cNvPicPr>
          <p:nvPr/>
        </p:nvPicPr>
        <p:blipFill>
          <a:blip r:embed="rId33" cstate="hqprint">
            <a:extLst>
              <a:ext uri="{28A0092B-C50C-407E-A947-70E740481C1C}">
                <a14:useLocalDpi xmlns:a14="http://schemas.microsoft.com/office/drawing/2010/main"/>
              </a:ext>
            </a:extLst>
          </a:blip>
          <a:srcRect/>
          <a:stretch>
            <a:fillRect/>
          </a:stretch>
        </p:blipFill>
        <p:spPr bwMode="auto">
          <a:xfrm>
            <a:off x="7308069" y="1434600"/>
            <a:ext cx="558896" cy="6958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NCAA Basketball Logo PNG Transparent &amp; SVG Vector - Freebie Supply">
            <a:extLst>
              <a:ext uri="{FF2B5EF4-FFF2-40B4-BE49-F238E27FC236}">
                <a16:creationId xmlns:a16="http://schemas.microsoft.com/office/drawing/2014/main" id="{CCF4DB7F-A642-458F-90AF-03F7730E65C7}"/>
              </a:ext>
            </a:extLst>
          </p:cNvPr>
          <p:cNvPicPr>
            <a:picLocks noChangeAspect="1" noChangeArrowheads="1"/>
          </p:cNvPicPr>
          <p:nvPr/>
        </p:nvPicPr>
        <p:blipFill>
          <a:blip r:embed="rId34" cstate="hqprint">
            <a:extLst>
              <a:ext uri="{28A0092B-C50C-407E-A947-70E740481C1C}">
                <a14:useLocalDpi xmlns:a14="http://schemas.microsoft.com/office/drawing/2010/main"/>
              </a:ext>
            </a:extLst>
          </a:blip>
          <a:srcRect/>
          <a:stretch>
            <a:fillRect/>
          </a:stretch>
        </p:blipFill>
        <p:spPr bwMode="auto">
          <a:xfrm>
            <a:off x="5921377" y="1436539"/>
            <a:ext cx="709343" cy="70934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UEFA Europa League - Wikipedia">
            <a:extLst>
              <a:ext uri="{FF2B5EF4-FFF2-40B4-BE49-F238E27FC236}">
                <a16:creationId xmlns:a16="http://schemas.microsoft.com/office/drawing/2014/main" id="{BC8398AA-B6A8-4011-9BB4-D45B3D7F9882}"/>
              </a:ext>
            </a:extLst>
          </p:cNvPr>
          <p:cNvPicPr>
            <a:picLocks noChangeAspect="1" noChangeArrowheads="1"/>
          </p:cNvPicPr>
          <p:nvPr/>
        </p:nvPicPr>
        <p:blipFill>
          <a:blip r:embed="rId35" cstate="hqprint">
            <a:extLst>
              <a:ext uri="{28A0092B-C50C-407E-A947-70E740481C1C}">
                <a14:useLocalDpi xmlns:a14="http://schemas.microsoft.com/office/drawing/2010/main"/>
              </a:ext>
            </a:extLst>
          </a:blip>
          <a:srcRect/>
          <a:stretch>
            <a:fillRect/>
          </a:stretch>
        </p:blipFill>
        <p:spPr bwMode="auto">
          <a:xfrm>
            <a:off x="8741978" y="1457560"/>
            <a:ext cx="460536" cy="66096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CONCACAF Nations League - Wikipedia">
            <a:extLst>
              <a:ext uri="{FF2B5EF4-FFF2-40B4-BE49-F238E27FC236}">
                <a16:creationId xmlns:a16="http://schemas.microsoft.com/office/drawing/2014/main" id="{52FFF15F-AA24-4512-B633-B5A5775B829F}"/>
              </a:ext>
            </a:extLst>
          </p:cNvPr>
          <p:cNvPicPr>
            <a:picLocks noChangeAspect="1" noChangeArrowheads="1"/>
          </p:cNvPicPr>
          <p:nvPr/>
        </p:nvPicPr>
        <p:blipFill>
          <a:blip r:embed="rId36" cstate="hqprint">
            <a:extLst>
              <a:ext uri="{28A0092B-C50C-407E-A947-70E740481C1C}">
                <a14:useLocalDpi xmlns:a14="http://schemas.microsoft.com/office/drawing/2010/main"/>
              </a:ext>
            </a:extLst>
          </a:blip>
          <a:srcRect/>
          <a:stretch>
            <a:fillRect/>
          </a:stretch>
        </p:blipFill>
        <p:spPr bwMode="auto">
          <a:xfrm>
            <a:off x="9980976" y="1616987"/>
            <a:ext cx="811026" cy="36361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2" descr="National Womens Soccer League (NWSL) logo and symbol, meaning, history, PNG">
            <a:extLst>
              <a:ext uri="{FF2B5EF4-FFF2-40B4-BE49-F238E27FC236}">
                <a16:creationId xmlns:a16="http://schemas.microsoft.com/office/drawing/2014/main" id="{D24E5FF7-56BB-4FE0-B24A-662255767DCA}"/>
              </a:ext>
            </a:extLst>
          </p:cNvPr>
          <p:cNvPicPr>
            <a:picLocks noChangeAspect="1" noChangeArrowheads="1"/>
          </p:cNvPicPr>
          <p:nvPr/>
        </p:nvPicPr>
        <p:blipFill rotWithShape="1">
          <a:blip r:embed="rId37" cstate="hqprint">
            <a:extLst>
              <a:ext uri="{28A0092B-C50C-407E-A947-70E740481C1C}">
                <a14:useLocalDpi xmlns:a14="http://schemas.microsoft.com/office/drawing/2010/main"/>
              </a:ext>
            </a:extLst>
          </a:blip>
          <a:srcRect/>
          <a:stretch/>
        </p:blipFill>
        <p:spPr bwMode="auto">
          <a:xfrm>
            <a:off x="9271302" y="1515417"/>
            <a:ext cx="662729" cy="61067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4" descr="A Quiet Place Part II - Wikipedia">
            <a:extLst>
              <a:ext uri="{FF2B5EF4-FFF2-40B4-BE49-F238E27FC236}">
                <a16:creationId xmlns:a16="http://schemas.microsoft.com/office/drawing/2014/main" id="{CD6DB807-D470-4B5F-96AC-E0AF51C86E3D}"/>
              </a:ext>
            </a:extLst>
          </p:cNvPr>
          <p:cNvPicPr>
            <a:picLocks noChangeAspect="1" noChangeArrowheads="1"/>
          </p:cNvPicPr>
          <p:nvPr/>
        </p:nvPicPr>
        <p:blipFill>
          <a:blip r:embed="rId38">
            <a:extLst>
              <a:ext uri="{28A0092B-C50C-407E-A947-70E740481C1C}">
                <a14:useLocalDpi xmlns:a14="http://schemas.microsoft.com/office/drawing/2010/main"/>
              </a:ext>
            </a:extLst>
          </a:blip>
          <a:srcRect/>
          <a:stretch>
            <a:fillRect/>
          </a:stretch>
        </p:blipFill>
        <p:spPr bwMode="auto">
          <a:xfrm>
            <a:off x="4738144" y="3666467"/>
            <a:ext cx="697396" cy="104888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Paw Patrol Movie poster (MLP Movie) by EJLightning007arts on DeviantArt">
            <a:extLst>
              <a:ext uri="{FF2B5EF4-FFF2-40B4-BE49-F238E27FC236}">
                <a16:creationId xmlns:a16="http://schemas.microsoft.com/office/drawing/2014/main" id="{8E285315-E096-46BD-B14C-6BC5326DA172}"/>
              </a:ext>
            </a:extLst>
          </p:cNvPr>
          <p:cNvPicPr>
            <a:picLocks noChangeAspect="1" noChangeArrowheads="1"/>
          </p:cNvPicPr>
          <p:nvPr/>
        </p:nvPicPr>
        <p:blipFill>
          <a:blip r:embed="rId39" cstate="hqprint">
            <a:extLst>
              <a:ext uri="{28A0092B-C50C-407E-A947-70E740481C1C}">
                <a14:useLocalDpi xmlns:a14="http://schemas.microsoft.com/office/drawing/2010/main"/>
              </a:ext>
            </a:extLst>
          </a:blip>
          <a:srcRect/>
          <a:stretch>
            <a:fillRect/>
          </a:stretch>
        </p:blipFill>
        <p:spPr bwMode="auto">
          <a:xfrm>
            <a:off x="5582952" y="3677802"/>
            <a:ext cx="673331" cy="1028426"/>
          </a:xfrm>
          <a:prstGeom prst="rect">
            <a:avLst/>
          </a:prstGeom>
          <a:noFill/>
          <a:extLst>
            <a:ext uri="{909E8E84-426E-40DD-AFC4-6F175D3DCCD1}">
              <a14:hiddenFill xmlns:a14="http://schemas.microsoft.com/office/drawing/2010/main">
                <a:solidFill>
                  <a:srgbClr val="FFFFFF"/>
                </a:solidFill>
              </a14:hiddenFill>
            </a:ext>
          </a:extLst>
        </p:spPr>
      </p:pic>
      <p:sp>
        <p:nvSpPr>
          <p:cNvPr id="58" name="Rectangle 57">
            <a:extLst>
              <a:ext uri="{FF2B5EF4-FFF2-40B4-BE49-F238E27FC236}">
                <a16:creationId xmlns:a16="http://schemas.microsoft.com/office/drawing/2014/main" id="{4692FB59-7DF8-4224-B318-BF44F9A155E9}"/>
              </a:ext>
            </a:extLst>
          </p:cNvPr>
          <p:cNvSpPr/>
          <p:nvPr/>
        </p:nvSpPr>
        <p:spPr>
          <a:xfrm>
            <a:off x="-24068" y="6211375"/>
            <a:ext cx="4500563"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 Quiet Place Part II &amp; Mission: Impossible 7 are examples of movies that will come to Paramount+ exclusively after the 45-day theatrical window</a:t>
            </a:r>
          </a:p>
        </p:txBody>
      </p:sp>
    </p:spTree>
    <p:extLst>
      <p:ext uri="{BB962C8B-B14F-4D97-AF65-F5344CB8AC3E}">
        <p14:creationId xmlns:p14="http://schemas.microsoft.com/office/powerpoint/2010/main" val="2593769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2F61C6D-6A24-478A-806F-AB2581209475}"/>
              </a:ext>
            </a:extLst>
          </p:cNvPr>
          <p:cNvSpPr/>
          <p:nvPr/>
        </p:nvSpPr>
        <p:spPr>
          <a:xfrm>
            <a:off x="-24068" y="-10628"/>
            <a:ext cx="4500563" cy="687726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a:ln w="13462">
                  <a:solidFill>
                    <a:prstClr val="black"/>
                  </a:solidFill>
                  <a:prstDash val="solid"/>
                </a:ln>
                <a:solidFill>
                  <a:prstClr val="white"/>
                </a:solidFill>
                <a:effectLst>
                  <a:outerShdw dist="38100" dir="2700000" algn="bl" rotWithShape="0">
                    <a:prstClr val="black"/>
                  </a:outerShdw>
                </a:effectLst>
                <a:uLnTx/>
                <a:uFillTx/>
                <a:latin typeface="Helvetica" panose="020B0403020202020204" pitchFamily="34" charset="0"/>
                <a:ea typeface="Open Sans" panose="020B0606030504020204" pitchFamily="34" charset="0"/>
                <a:cs typeface="Open Sans" panose="020B0606030504020204" pitchFamily="34" charset="0"/>
              </a:rPr>
              <a:t>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Open Sans" panose="020B0606030504020204" pitchFamily="34" charset="0"/>
                <a:cs typeface="Open Sans" panose="020B0606030504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mn-ea"/>
              <a:cs typeface="+mn-cs"/>
            </a:endParaRPr>
          </a:p>
        </p:txBody>
      </p:sp>
      <p:pic>
        <p:nvPicPr>
          <p:cNvPr id="2" name="Picture 1">
            <a:extLst>
              <a:ext uri="{FF2B5EF4-FFF2-40B4-BE49-F238E27FC236}">
                <a16:creationId xmlns:a16="http://schemas.microsoft.com/office/drawing/2014/main" id="{764EC7FF-5E5C-4E17-AA89-B6B22E6D5650}"/>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9013997" y="-10628"/>
            <a:ext cx="3178003" cy="1850666"/>
          </a:xfrm>
          <a:prstGeom prst="rect">
            <a:avLst/>
          </a:prstGeom>
        </p:spPr>
      </p:pic>
      <p:sp>
        <p:nvSpPr>
          <p:cNvPr id="4" name="Rectangle 3">
            <a:extLst>
              <a:ext uri="{FF2B5EF4-FFF2-40B4-BE49-F238E27FC236}">
                <a16:creationId xmlns:a16="http://schemas.microsoft.com/office/drawing/2014/main" id="{3ED54650-E124-0942-8B03-A438165B55A6}"/>
              </a:ext>
            </a:extLst>
          </p:cNvPr>
          <p:cNvSpPr/>
          <p:nvPr/>
        </p:nvSpPr>
        <p:spPr>
          <a:xfrm>
            <a:off x="117869" y="1461771"/>
            <a:ext cx="4379146" cy="3816429"/>
          </a:xfrm>
          <a:prstGeom prst="rect">
            <a:avLst/>
          </a:prstGeom>
        </p:spPr>
        <p:txBody>
          <a:bodyPr wrap="square">
            <a:spAutoFit/>
          </a:bodyPr>
          <a:lstStyle/>
          <a:p>
            <a:pPr lvl="0">
              <a:defRPr/>
            </a:pPr>
            <a:r>
              <a:rPr lang="en-US" sz="2200" dirty="0">
                <a:solidFill>
                  <a:srgbClr val="1B1464"/>
                </a:solidFill>
                <a:latin typeface="Helvetica" pitchFamily="2" charset="0"/>
              </a:rPr>
              <a:t>Paramount+ is supported by </a:t>
            </a:r>
            <a:br>
              <a:rPr lang="en-US" sz="2200" dirty="0">
                <a:solidFill>
                  <a:srgbClr val="1B1464"/>
                </a:solidFill>
                <a:latin typeface="Helvetica" pitchFamily="2" charset="0"/>
              </a:rPr>
            </a:br>
            <a:r>
              <a:rPr lang="en-US" sz="2200" dirty="0">
                <a:solidFill>
                  <a:srgbClr val="1B1464"/>
                </a:solidFill>
                <a:latin typeface="Helvetica" pitchFamily="2" charset="0"/>
              </a:rPr>
              <a:t>an </a:t>
            </a:r>
            <a:r>
              <a:rPr lang="en-US" sz="2200" dirty="0">
                <a:solidFill>
                  <a:srgbClr val="1F1A62"/>
                </a:solidFill>
                <a:latin typeface="Helvetica" panose="020B0403020202020204" pitchFamily="34" charset="0"/>
                <a:cs typeface="Times New Roman" panose="02020603050405020304" pitchFamily="18" charset="0"/>
              </a:rPr>
              <a:t>annual </a:t>
            </a:r>
            <a:r>
              <a:rPr lang="en-US" sz="2200" b="1" dirty="0">
                <a:solidFill>
                  <a:srgbClr val="ED3C8D"/>
                </a:solidFill>
                <a:latin typeface="Helvetica" panose="020B0403020202020204" pitchFamily="34" charset="0"/>
                <a:cs typeface="Times New Roman" panose="02020603050405020304" pitchFamily="18" charset="0"/>
              </a:rPr>
              <a:t>$15 billion </a:t>
            </a:r>
            <a:r>
              <a:rPr lang="en-US" sz="2200" dirty="0">
                <a:solidFill>
                  <a:srgbClr val="1F1A62"/>
                </a:solidFill>
                <a:latin typeface="Helvetica" panose="020B0403020202020204" pitchFamily="34" charset="0"/>
                <a:cs typeface="Times New Roman" panose="02020603050405020304" pitchFamily="18" charset="0"/>
              </a:rPr>
              <a:t>investment</a:t>
            </a:r>
            <a:r>
              <a:rPr lang="en-US" sz="2200" b="1" dirty="0">
                <a:solidFill>
                  <a:srgbClr val="FFFF00"/>
                </a:solidFill>
                <a:latin typeface="Helvetica" panose="020B0403020202020204" pitchFamily="34" charset="0"/>
                <a:cs typeface="Times New Roman" panose="02020603050405020304" pitchFamily="18" charset="0"/>
              </a:rPr>
              <a:t> </a:t>
            </a:r>
            <a:r>
              <a:rPr lang="en-US" sz="2200" dirty="0">
                <a:solidFill>
                  <a:srgbClr val="1B1464"/>
                </a:solidFill>
                <a:latin typeface="Helvetica" pitchFamily="2" charset="0"/>
              </a:rPr>
              <a:t>in live sports, news and entertainment plus </a:t>
            </a:r>
            <a:r>
              <a:rPr lang="en-US" sz="2200" dirty="0">
                <a:solidFill>
                  <a:srgbClr val="1F1A62"/>
                </a:solidFill>
                <a:latin typeface="Helvetica" panose="020B0403020202020204" pitchFamily="34" charset="0"/>
                <a:cs typeface="Times New Roman" panose="02020603050405020304" pitchFamily="18" charset="0"/>
              </a:rPr>
              <a:t>decades </a:t>
            </a:r>
            <a:br>
              <a:rPr lang="en-US" sz="2200" dirty="0">
                <a:solidFill>
                  <a:srgbClr val="1F1A62"/>
                </a:solidFill>
                <a:latin typeface="Helvetica" panose="020B0403020202020204" pitchFamily="34" charset="0"/>
                <a:cs typeface="Times New Roman" panose="02020603050405020304" pitchFamily="18" charset="0"/>
              </a:rPr>
            </a:br>
            <a:r>
              <a:rPr lang="en-US" sz="2200" dirty="0">
                <a:solidFill>
                  <a:srgbClr val="1F1A62"/>
                </a:solidFill>
                <a:latin typeface="Helvetica" panose="020B0403020202020204" pitchFamily="34" charset="0"/>
                <a:cs typeface="Times New Roman" panose="02020603050405020304" pitchFamily="18" charset="0"/>
              </a:rPr>
              <a:t>of </a:t>
            </a:r>
            <a:r>
              <a:rPr lang="en-US" sz="2200" dirty="0">
                <a:solidFill>
                  <a:srgbClr val="1B1464"/>
                </a:solidFill>
                <a:latin typeface="Helvetica" pitchFamily="2" charset="0"/>
              </a:rPr>
              <a:t>high-quality library content </a:t>
            </a:r>
          </a:p>
          <a:p>
            <a:pPr lvl="0">
              <a:defRPr/>
            </a:pPr>
            <a:endParaRPr lang="en-US" sz="2200" dirty="0">
              <a:solidFill>
                <a:srgbClr val="1F1A62"/>
              </a:solidFill>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dirty="0">
              <a:solidFill>
                <a:srgbClr val="1B1464"/>
              </a:solidFill>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solidFill>
                  <a:srgbClr val="1B1464"/>
                </a:solidFill>
                <a:latin typeface="Helvetica" pitchFamily="2" charset="0"/>
              </a:rPr>
              <a:t>By 2024, </a:t>
            </a:r>
            <a:r>
              <a:rPr lang="en-US" sz="2200" dirty="0" err="1">
                <a:solidFill>
                  <a:srgbClr val="1B1464"/>
                </a:solidFill>
                <a:latin typeface="Helvetica" pitchFamily="2" charset="0"/>
              </a:rPr>
              <a:t>ViacomCBS</a:t>
            </a:r>
            <a:r>
              <a:rPr lang="en-US" sz="2200" dirty="0">
                <a:solidFill>
                  <a:srgbClr val="1B1464"/>
                </a:solidFill>
                <a:latin typeface="Helvetica" pitchFamily="2" charset="0"/>
              </a:rPr>
              <a:t> is planning </a:t>
            </a:r>
            <a:r>
              <a:rPr lang="en-US" sz="2200" dirty="0">
                <a:solidFill>
                  <a:srgbClr val="1F1A62"/>
                </a:solidFill>
                <a:latin typeface="Helvetica" pitchFamily="2" charset="0"/>
              </a:rPr>
              <a:t>to increase it’s dedicated streaming investment to</a:t>
            </a:r>
            <a:r>
              <a:rPr lang="en-US" sz="2200" dirty="0">
                <a:solidFill>
                  <a:srgbClr val="1F1A62"/>
                </a:solidFill>
                <a:latin typeface="Helvetica" panose="020B0403020202020204" pitchFamily="34" charset="0"/>
                <a:cs typeface="Times New Roman" panose="02020603050405020304" pitchFamily="18" charset="0"/>
              </a:rPr>
              <a:t> over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dirty="0">
                <a:solidFill>
                  <a:srgbClr val="ED3C8D"/>
                </a:solidFill>
                <a:latin typeface="Helvetica" panose="020B0403020202020204" pitchFamily="34" charset="0"/>
                <a:cs typeface="Times New Roman" panose="02020603050405020304" pitchFamily="18" charset="0"/>
              </a:rPr>
              <a:t>$5 billion </a:t>
            </a:r>
            <a:r>
              <a:rPr lang="en-US" sz="2200" dirty="0">
                <a:solidFill>
                  <a:srgbClr val="1B1464"/>
                </a:solidFill>
                <a:latin typeface="Helvetica" pitchFamily="2" charset="0"/>
              </a:rPr>
              <a:t>each year</a:t>
            </a:r>
            <a:endParaRPr lang="en-US" sz="2200" b="1" dirty="0">
              <a:solidFill>
                <a:srgbClr val="1B1464"/>
              </a:solidFill>
              <a:latin typeface="Helvetica" pitchFamily="2" charset="0"/>
            </a:endParaRPr>
          </a:p>
        </p:txBody>
      </p:sp>
      <p:pic>
        <p:nvPicPr>
          <p:cNvPr id="37" name="Picture 36">
            <a:extLst>
              <a:ext uri="{FF2B5EF4-FFF2-40B4-BE49-F238E27FC236}">
                <a16:creationId xmlns:a16="http://schemas.microsoft.com/office/drawing/2014/main" id="{2586A5D2-4055-40C6-A996-B7A1BC90B42D}"/>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38" name="Slide Number Placeholder 5">
            <a:extLst>
              <a:ext uri="{FF2B5EF4-FFF2-40B4-BE49-F238E27FC236}">
                <a16:creationId xmlns:a16="http://schemas.microsoft.com/office/drawing/2014/main" id="{9FEFDE9B-B8D7-4B65-83A1-A9679D1C0FDF}"/>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9" name="Rectangle 38">
            <a:extLst>
              <a:ext uri="{FF2B5EF4-FFF2-40B4-BE49-F238E27FC236}">
                <a16:creationId xmlns:a16="http://schemas.microsoft.com/office/drawing/2014/main" id="{78C36067-8577-4925-B910-B04142799817}"/>
              </a:ext>
            </a:extLst>
          </p:cNvPr>
          <p:cNvSpPr/>
          <p:nvPr/>
        </p:nvSpPr>
        <p:spPr>
          <a:xfrm>
            <a:off x="546750" y="6586958"/>
            <a:ext cx="11666767"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0" name="Rectangle 9">
            <a:extLst>
              <a:ext uri="{FF2B5EF4-FFF2-40B4-BE49-F238E27FC236}">
                <a16:creationId xmlns:a16="http://schemas.microsoft.com/office/drawing/2014/main" id="{92E8A125-0576-41B9-8EAA-20DC2F67CCF3}"/>
              </a:ext>
            </a:extLst>
          </p:cNvPr>
          <p:cNvSpPr/>
          <p:nvPr/>
        </p:nvSpPr>
        <p:spPr>
          <a:xfrm>
            <a:off x="4460515" y="5973888"/>
            <a:ext cx="7731486"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a:t>
            </a:r>
            <a:r>
              <a:rPr lang="en-US" sz="800">
                <a:solidFill>
                  <a:srgbClr val="1B1464"/>
                </a:solidFill>
                <a:latin typeface="Helvetica" panose="020B0403020202020204" pitchFamily="34" charset="0"/>
                <a:hlinkClick r:id="rId5">
                  <a:extLst>
                    <a:ext uri="{A12FA001-AC4F-418D-AE19-62706E023703}">
                      <ahyp:hlinkClr xmlns:ahyp="http://schemas.microsoft.com/office/drawing/2018/hyperlinkcolor" val="tx"/>
                    </a:ext>
                  </a:extLst>
                </a:hlinkClick>
              </a:rPr>
              <a:t>ViacomCBS Streaming Event</a:t>
            </a:r>
            <a:r>
              <a:rPr lang="en-US" sz="800">
                <a:solidFill>
                  <a:srgbClr val="1B1464"/>
                </a:solidFill>
                <a:latin typeface="Helvetica" panose="020B0403020202020204" pitchFamily="34" charset="0"/>
              </a:rPr>
              <a:t>, 2/24/21. Note: ViacomCBS does not breakout content investment between Paramount+ (formerly CBS All Access), Showtime OTT and BET+ in their financial reporting nor will they be breaking out domestic vs. international content investment data or projections moving forward. Streaming content investment includes content created exclusively for their streaming services and an allocation for content assets distributed on both streaming and traditional platforms, including linear television and theatrical.</a:t>
            </a:r>
            <a:endPar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graphicFrame>
        <p:nvGraphicFramePr>
          <p:cNvPr id="15" name="Chart 14">
            <a:extLst>
              <a:ext uri="{FF2B5EF4-FFF2-40B4-BE49-F238E27FC236}">
                <a16:creationId xmlns:a16="http://schemas.microsoft.com/office/drawing/2014/main" id="{70F8836D-6F8B-4B72-9AD9-DDC5B0CD1F84}"/>
              </a:ext>
            </a:extLst>
          </p:cNvPr>
          <p:cNvGraphicFramePr/>
          <p:nvPr>
            <p:extLst>
              <p:ext uri="{D42A27DB-BD31-4B8C-83A1-F6EECF244321}">
                <p14:modId xmlns:p14="http://schemas.microsoft.com/office/powerpoint/2010/main" val="2925389098"/>
              </p:ext>
            </p:extLst>
          </p:nvPr>
        </p:nvGraphicFramePr>
        <p:xfrm>
          <a:off x="4576477" y="2141968"/>
          <a:ext cx="7494106" cy="3592419"/>
        </p:xfrm>
        <a:graphic>
          <a:graphicData uri="http://schemas.openxmlformats.org/drawingml/2006/chart">
            <c:chart xmlns:c="http://schemas.openxmlformats.org/drawingml/2006/chart" xmlns:r="http://schemas.openxmlformats.org/officeDocument/2006/relationships" r:id="rId6"/>
          </a:graphicData>
        </a:graphic>
      </p:graphicFrame>
      <p:sp>
        <p:nvSpPr>
          <p:cNvPr id="16" name="Arrow: Right 15">
            <a:extLst>
              <a:ext uri="{FF2B5EF4-FFF2-40B4-BE49-F238E27FC236}">
                <a16:creationId xmlns:a16="http://schemas.microsoft.com/office/drawing/2014/main" id="{549379C8-C88A-4B6C-B46E-AA1635B65AFE}"/>
              </a:ext>
            </a:extLst>
          </p:cNvPr>
          <p:cNvSpPr/>
          <p:nvPr/>
        </p:nvSpPr>
        <p:spPr>
          <a:xfrm rot="19083065">
            <a:off x="7284481" y="3731701"/>
            <a:ext cx="2120052" cy="235711"/>
          </a:xfrm>
          <a:prstGeom prst="rightArrow">
            <a:avLst>
              <a:gd name="adj1" fmla="val 50000"/>
              <a:gd name="adj2" fmla="val 111805"/>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1E49C6E7-2FFD-495D-92DF-63E3BFE471E0}"/>
              </a:ext>
            </a:extLst>
          </p:cNvPr>
          <p:cNvSpPr txBox="1"/>
          <p:nvPr/>
        </p:nvSpPr>
        <p:spPr>
          <a:xfrm>
            <a:off x="5907314" y="4432563"/>
            <a:ext cx="1241149" cy="369332"/>
          </a:xfrm>
          <a:prstGeom prst="rect">
            <a:avLst/>
          </a:prstGeom>
          <a:noFill/>
        </p:spPr>
        <p:txBody>
          <a:bodyPr wrap="square" rtlCol="0">
            <a:spAutoFit/>
          </a:bodyPr>
          <a:lstStyle/>
          <a:p>
            <a:pPr algn="ctr"/>
            <a:r>
              <a:rPr lang="en-US" b="1">
                <a:solidFill>
                  <a:srgbClr val="1B1464"/>
                </a:solidFill>
                <a:latin typeface="Helvetica" panose="020B0403020202020204" pitchFamily="34" charset="0"/>
              </a:rPr>
              <a:t>$1 Billion</a:t>
            </a:r>
          </a:p>
        </p:txBody>
      </p:sp>
      <p:sp>
        <p:nvSpPr>
          <p:cNvPr id="24" name="TextBox 23">
            <a:extLst>
              <a:ext uri="{FF2B5EF4-FFF2-40B4-BE49-F238E27FC236}">
                <a16:creationId xmlns:a16="http://schemas.microsoft.com/office/drawing/2014/main" id="{18DA1876-1600-4981-AD71-621AAC5E3826}"/>
              </a:ext>
            </a:extLst>
          </p:cNvPr>
          <p:cNvSpPr txBox="1"/>
          <p:nvPr/>
        </p:nvSpPr>
        <p:spPr>
          <a:xfrm>
            <a:off x="9230725" y="2406869"/>
            <a:ext cx="1740008" cy="369332"/>
          </a:xfrm>
          <a:prstGeom prst="rect">
            <a:avLst/>
          </a:prstGeom>
          <a:noFill/>
        </p:spPr>
        <p:txBody>
          <a:bodyPr wrap="square" rtlCol="0">
            <a:spAutoFit/>
          </a:bodyPr>
          <a:lstStyle/>
          <a:p>
            <a:pPr algn="ctr"/>
            <a:r>
              <a:rPr lang="en-US" b="1">
                <a:solidFill>
                  <a:srgbClr val="1B1464"/>
                </a:solidFill>
                <a:latin typeface="Helvetica" panose="020B0403020202020204" pitchFamily="34" charset="0"/>
              </a:rPr>
              <a:t>$5+ Billion</a:t>
            </a:r>
          </a:p>
        </p:txBody>
      </p:sp>
      <p:sp>
        <p:nvSpPr>
          <p:cNvPr id="27" name="TextBox 26">
            <a:extLst>
              <a:ext uri="{FF2B5EF4-FFF2-40B4-BE49-F238E27FC236}">
                <a16:creationId xmlns:a16="http://schemas.microsoft.com/office/drawing/2014/main" id="{A60B3BF3-E77F-4695-B6C4-C93B5A311491}"/>
              </a:ext>
            </a:extLst>
          </p:cNvPr>
          <p:cNvSpPr txBox="1"/>
          <p:nvPr/>
        </p:nvSpPr>
        <p:spPr>
          <a:xfrm>
            <a:off x="5895980" y="5618154"/>
            <a:ext cx="1241149" cy="276999"/>
          </a:xfrm>
          <a:prstGeom prst="rect">
            <a:avLst/>
          </a:prstGeom>
          <a:noFill/>
        </p:spPr>
        <p:txBody>
          <a:bodyPr wrap="square" rtlCol="0">
            <a:spAutoFit/>
          </a:bodyPr>
          <a:lstStyle/>
          <a:p>
            <a:pPr algn="ctr"/>
            <a:r>
              <a:rPr lang="en-US" sz="1200">
                <a:solidFill>
                  <a:srgbClr val="1B1464"/>
                </a:solidFill>
                <a:latin typeface="Helvetica" panose="020B0403020202020204" pitchFamily="34" charset="0"/>
              </a:rPr>
              <a:t>(Actual)</a:t>
            </a:r>
          </a:p>
        </p:txBody>
      </p:sp>
      <p:sp>
        <p:nvSpPr>
          <p:cNvPr id="28" name="TextBox 27">
            <a:extLst>
              <a:ext uri="{FF2B5EF4-FFF2-40B4-BE49-F238E27FC236}">
                <a16:creationId xmlns:a16="http://schemas.microsoft.com/office/drawing/2014/main" id="{948EF6B5-8780-4FF2-A554-3BCD81655593}"/>
              </a:ext>
            </a:extLst>
          </p:cNvPr>
          <p:cNvSpPr txBox="1"/>
          <p:nvPr/>
        </p:nvSpPr>
        <p:spPr>
          <a:xfrm>
            <a:off x="9521770" y="5618154"/>
            <a:ext cx="1241149" cy="276999"/>
          </a:xfrm>
          <a:prstGeom prst="rect">
            <a:avLst/>
          </a:prstGeom>
          <a:noFill/>
        </p:spPr>
        <p:txBody>
          <a:bodyPr wrap="square" rtlCol="0">
            <a:spAutoFit/>
          </a:bodyPr>
          <a:lstStyle/>
          <a:p>
            <a:pPr algn="ctr"/>
            <a:r>
              <a:rPr lang="en-US" sz="1200">
                <a:solidFill>
                  <a:srgbClr val="1B1464"/>
                </a:solidFill>
                <a:latin typeface="Helvetica" panose="020B0403020202020204" pitchFamily="34" charset="0"/>
              </a:rPr>
              <a:t>(Goal)</a:t>
            </a:r>
          </a:p>
        </p:txBody>
      </p:sp>
      <p:sp>
        <p:nvSpPr>
          <p:cNvPr id="29" name="TextBox 28">
            <a:extLst>
              <a:ext uri="{FF2B5EF4-FFF2-40B4-BE49-F238E27FC236}">
                <a16:creationId xmlns:a16="http://schemas.microsoft.com/office/drawing/2014/main" id="{5DCD6CBF-80D1-43E1-851C-E6DB69A1F75D}"/>
              </a:ext>
            </a:extLst>
          </p:cNvPr>
          <p:cNvSpPr txBox="1"/>
          <p:nvPr/>
        </p:nvSpPr>
        <p:spPr>
          <a:xfrm>
            <a:off x="4618431" y="1517690"/>
            <a:ext cx="7452152" cy="523220"/>
          </a:xfrm>
          <a:prstGeom prst="rect">
            <a:avLst/>
          </a:prstGeom>
          <a:noFill/>
        </p:spPr>
        <p:txBody>
          <a:bodyPr wrap="square">
            <a:spAutoFit/>
          </a:bodyPr>
          <a:lstStyle/>
          <a:p>
            <a:pPr algn="ctr" rtl="0">
              <a:defRPr sz="1862" b="0" i="0" u="none" strike="noStrike" kern="1200" spc="0" baseline="0">
                <a:solidFill>
                  <a:srgbClr val="1F1A62"/>
                </a:solidFill>
                <a:latin typeface="Helvetica" panose="020B0604020202020204" pitchFamily="34" charset="0"/>
                <a:ea typeface="+mn-ea"/>
                <a:cs typeface="Helvetica" panose="020B0604020202020204" pitchFamily="34" charset="0"/>
              </a:defRPr>
            </a:pPr>
            <a:r>
              <a:rPr lang="en-US" sz="1600" b="1" u="sng"/>
              <a:t>ViacomCBS Global Streaming Content Investment</a:t>
            </a:r>
            <a:endParaRPr lang="en-US" sz="1600" b="1" u="sng" baseline="0"/>
          </a:p>
          <a:p>
            <a:pPr algn="ctr" rtl="0">
              <a:defRPr sz="1862" b="0" i="0" u="none" strike="noStrike" kern="1200" spc="0" baseline="0">
                <a:solidFill>
                  <a:srgbClr val="1F1A62"/>
                </a:solidFill>
                <a:latin typeface="Helvetica" panose="020B0604020202020204" pitchFamily="34" charset="0"/>
                <a:ea typeface="+mn-ea"/>
                <a:cs typeface="Helvetica" panose="020B0604020202020204" pitchFamily="34" charset="0"/>
              </a:defRPr>
            </a:pPr>
            <a:r>
              <a:rPr lang="en-US" sz="1200" b="0" u="none" baseline="0"/>
              <a:t>Includes: Paramount+, Showtime OTT &amp; BET+</a:t>
            </a:r>
            <a:endParaRPr lang="en-US" sz="1200" u="none"/>
          </a:p>
        </p:txBody>
      </p:sp>
      <p:pic>
        <p:nvPicPr>
          <p:cNvPr id="18" name="Picture 8">
            <a:extLst>
              <a:ext uri="{FF2B5EF4-FFF2-40B4-BE49-F238E27FC236}">
                <a16:creationId xmlns:a16="http://schemas.microsoft.com/office/drawing/2014/main" id="{16B228F5-1960-4520-8931-2DB82744356B}"/>
              </a:ext>
            </a:extLst>
          </p:cNvPr>
          <p:cNvPicPr>
            <a:picLocks noChangeAspect="1" noChangeArrowheads="1"/>
          </p:cNvPicPr>
          <p:nvPr/>
        </p:nvPicPr>
        <p:blipFill>
          <a:blip r:embed="rId7" cstate="hqprint">
            <a:extLst>
              <a:ext uri="{28A0092B-C50C-407E-A947-70E740481C1C}">
                <a14:useLocalDpi xmlns:a14="http://schemas.microsoft.com/office/drawing/2010/main"/>
              </a:ext>
            </a:extLst>
          </a:blip>
          <a:srcRect/>
          <a:stretch>
            <a:fillRect/>
          </a:stretch>
        </p:blipFill>
        <p:spPr bwMode="auto">
          <a:xfrm>
            <a:off x="8045123" y="2056333"/>
            <a:ext cx="556814" cy="19923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2">
            <a:extLst>
              <a:ext uri="{FF2B5EF4-FFF2-40B4-BE49-F238E27FC236}">
                <a16:creationId xmlns:a16="http://schemas.microsoft.com/office/drawing/2014/main" id="{F114ADD8-E655-498B-92CA-38BB26E24EC4}"/>
              </a:ext>
            </a:extLst>
          </p:cNvPr>
          <p:cNvPicPr>
            <a:picLocks noChangeAspect="1" noChangeArrowheads="1"/>
          </p:cNvPicPr>
          <p:nvPr/>
        </p:nvPicPr>
        <p:blipFill>
          <a:blip r:embed="rId8" cstate="hqprint">
            <a:extLst>
              <a:ext uri="{28A0092B-C50C-407E-A947-70E740481C1C}">
                <a14:useLocalDpi xmlns:a14="http://schemas.microsoft.com/office/drawing/2010/main"/>
              </a:ext>
            </a:extLst>
          </a:blip>
          <a:srcRect/>
          <a:stretch>
            <a:fillRect/>
          </a:stretch>
        </p:blipFill>
        <p:spPr bwMode="auto">
          <a:xfrm>
            <a:off x="8735591" y="2067470"/>
            <a:ext cx="556812" cy="17696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Image result for paramount+ png">
            <a:extLst>
              <a:ext uri="{FF2B5EF4-FFF2-40B4-BE49-F238E27FC236}">
                <a16:creationId xmlns:a16="http://schemas.microsoft.com/office/drawing/2014/main" id="{BC2EE79F-CF76-4D0B-8A4E-0667DE12F2A2}"/>
              </a:ext>
            </a:extLst>
          </p:cNvPr>
          <p:cNvPicPr>
            <a:picLocks noChangeAspect="1" noChangeArrowheads="1"/>
          </p:cNvPicPr>
          <p:nvPr/>
        </p:nvPicPr>
        <p:blipFill>
          <a:blip r:embed="rId9" cstate="hqprint">
            <a:extLst>
              <a:ext uri="{28A0092B-C50C-407E-A947-70E740481C1C}">
                <a14:useLocalDpi xmlns:a14="http://schemas.microsoft.com/office/drawing/2010/main"/>
              </a:ext>
            </a:extLst>
          </a:blip>
          <a:srcRect/>
          <a:stretch>
            <a:fillRect/>
          </a:stretch>
        </p:blipFill>
        <p:spPr bwMode="auto">
          <a:xfrm>
            <a:off x="7398379" y="1990987"/>
            <a:ext cx="546762" cy="340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313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2F61C6D-6A24-478A-806F-AB2581209475}"/>
              </a:ext>
            </a:extLst>
          </p:cNvPr>
          <p:cNvSpPr/>
          <p:nvPr/>
        </p:nvSpPr>
        <p:spPr>
          <a:xfrm>
            <a:off x="-24068" y="-10628"/>
            <a:ext cx="4500563" cy="687726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a:ln w="13462">
                  <a:solidFill>
                    <a:prstClr val="black"/>
                  </a:solidFill>
                  <a:prstDash val="solid"/>
                </a:ln>
                <a:solidFill>
                  <a:prstClr val="white"/>
                </a:solidFill>
                <a:effectLst>
                  <a:outerShdw dist="38100" dir="2700000" algn="bl" rotWithShape="0">
                    <a:prstClr val="black"/>
                  </a:outerShdw>
                </a:effectLst>
                <a:uLnTx/>
                <a:uFillTx/>
                <a:latin typeface="Helvetica" panose="020B0403020202020204" pitchFamily="34" charset="0"/>
                <a:ea typeface="Open Sans" panose="020B0606030504020204" pitchFamily="34" charset="0"/>
                <a:cs typeface="Open Sans" panose="020B0606030504020204" pitchFamily="34" charset="0"/>
              </a:rPr>
              <a:t>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Open Sans" panose="020B0606030504020204" pitchFamily="34" charset="0"/>
                <a:cs typeface="Open Sans" panose="020B0606030504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mn-ea"/>
              <a:cs typeface="+mn-cs"/>
            </a:endParaRPr>
          </a:p>
        </p:txBody>
      </p:sp>
      <p:pic>
        <p:nvPicPr>
          <p:cNvPr id="2" name="Picture 1">
            <a:extLst>
              <a:ext uri="{FF2B5EF4-FFF2-40B4-BE49-F238E27FC236}">
                <a16:creationId xmlns:a16="http://schemas.microsoft.com/office/drawing/2014/main" id="{764EC7FF-5E5C-4E17-AA89-B6B22E6D5650}"/>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9013997" y="-10628"/>
            <a:ext cx="3178003" cy="1850666"/>
          </a:xfrm>
          <a:prstGeom prst="rect">
            <a:avLst/>
          </a:prstGeom>
        </p:spPr>
      </p:pic>
      <p:sp>
        <p:nvSpPr>
          <p:cNvPr id="4" name="Rectangle 3">
            <a:extLst>
              <a:ext uri="{FF2B5EF4-FFF2-40B4-BE49-F238E27FC236}">
                <a16:creationId xmlns:a16="http://schemas.microsoft.com/office/drawing/2014/main" id="{3ED54650-E124-0942-8B03-A438165B55A6}"/>
              </a:ext>
            </a:extLst>
          </p:cNvPr>
          <p:cNvSpPr/>
          <p:nvPr/>
        </p:nvSpPr>
        <p:spPr>
          <a:xfrm>
            <a:off x="117867" y="1284215"/>
            <a:ext cx="4368983" cy="4493538"/>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a:solidFill>
                  <a:srgbClr val="1B1464"/>
                </a:solidFill>
                <a:latin typeface="Helvetica" pitchFamily="2" charset="0"/>
              </a:rPr>
              <a:t>Paramount+ is built on a hybrid subscription model with the lower priced </a:t>
            </a:r>
            <a:r>
              <a:rPr lang="en-US" sz="2200" b="1">
                <a:solidFill>
                  <a:srgbClr val="ED3C8D"/>
                </a:solidFill>
                <a:latin typeface="Helvetica" pitchFamily="2" charset="0"/>
              </a:rPr>
              <a:t>ad-supported</a:t>
            </a:r>
            <a:r>
              <a:rPr lang="en-US" sz="2200">
                <a:solidFill>
                  <a:srgbClr val="ED3C8D"/>
                </a:solidFill>
                <a:latin typeface="Helvetica" pitchFamily="2" charset="0"/>
              </a:rPr>
              <a:t> </a:t>
            </a:r>
            <a:r>
              <a:rPr lang="en-US" sz="2200">
                <a:solidFill>
                  <a:srgbClr val="1F1A62"/>
                </a:solidFill>
                <a:latin typeface="Helvetica" pitchFamily="2" charset="0"/>
              </a:rPr>
              <a:t>option</a:t>
            </a:r>
            <a:r>
              <a:rPr lang="en-US" sz="2200" b="1">
                <a:solidFill>
                  <a:srgbClr val="FFFF00"/>
                </a:solidFill>
                <a:latin typeface="Helvetica" pitchFamily="2" charset="0"/>
              </a:rPr>
              <a:t> </a:t>
            </a:r>
            <a:r>
              <a:rPr lang="en-US" sz="2200">
                <a:solidFill>
                  <a:srgbClr val="1B1464"/>
                </a:solidFill>
                <a:latin typeface="Helvetica" pitchFamily="2" charset="0"/>
              </a:rPr>
              <a:t>becoming</a:t>
            </a:r>
            <a:r>
              <a:rPr lang="en-US" sz="2200" b="1">
                <a:solidFill>
                  <a:srgbClr val="FFFF00"/>
                </a:solidFill>
                <a:latin typeface="Helvetica" pitchFamily="2" charset="0"/>
              </a:rPr>
              <a:t> </a:t>
            </a:r>
            <a:r>
              <a:rPr lang="en-US" sz="2200">
                <a:solidFill>
                  <a:srgbClr val="1B1464"/>
                </a:solidFill>
                <a:latin typeface="Helvetica" pitchFamily="2" charset="0"/>
              </a:rPr>
              <a:t>available in </a:t>
            </a:r>
            <a:r>
              <a:rPr lang="en-US" sz="2200">
                <a:solidFill>
                  <a:srgbClr val="1F1A62"/>
                </a:solidFill>
                <a:latin typeface="Helvetica" pitchFamily="2" charset="0"/>
              </a:rPr>
              <a:t>June</a:t>
            </a:r>
            <a:endParaRPr lang="en-US" sz="2200">
              <a:solidFill>
                <a:srgbClr val="FFFF00"/>
              </a:solidFill>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b="1">
              <a:solidFill>
                <a:srgbClr val="FFFF00"/>
              </a:solidFill>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200">
                <a:solidFill>
                  <a:srgbClr val="1B1464"/>
                </a:solidFill>
                <a:latin typeface="Helvetica" pitchFamily="2" charset="0"/>
              </a:rPr>
              <a:t>The streaming service is available across a multitude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200">
                <a:solidFill>
                  <a:srgbClr val="1B1464"/>
                </a:solidFill>
                <a:latin typeface="Helvetica" pitchFamily="2" charset="0"/>
              </a:rPr>
              <a:t>of platforms including </a:t>
            </a:r>
            <a:r>
              <a:rPr lang="en-US" sz="2200" b="1">
                <a:solidFill>
                  <a:srgbClr val="ED3C8D"/>
                </a:solidFill>
                <a:latin typeface="Helvetica" pitchFamily="2" charset="0"/>
              </a:rPr>
              <a:t>ParamountPlus.com </a:t>
            </a:r>
            <a:r>
              <a:rPr lang="en-US" sz="2200">
                <a:solidFill>
                  <a:srgbClr val="1B1464"/>
                </a:solidFill>
                <a:latin typeface="Helvetica" pitchFamily="2" charset="0"/>
              </a:rPr>
              <a:t>on the </a:t>
            </a:r>
            <a:br>
              <a:rPr lang="en-US" sz="2200">
                <a:solidFill>
                  <a:srgbClr val="1B1464"/>
                </a:solidFill>
                <a:latin typeface="Helvetica" pitchFamily="2" charset="0"/>
              </a:rPr>
            </a:br>
            <a:r>
              <a:rPr lang="en-US" sz="2200">
                <a:solidFill>
                  <a:srgbClr val="1B1464"/>
                </a:solidFill>
                <a:latin typeface="Helvetica" pitchFamily="2" charset="0"/>
              </a:rPr>
              <a:t>web and the </a:t>
            </a:r>
            <a:r>
              <a:rPr lang="en-US" sz="2200" b="1">
                <a:solidFill>
                  <a:srgbClr val="ED3C8D"/>
                </a:solidFill>
                <a:latin typeface="Helvetica" pitchFamily="2" charset="0"/>
              </a:rPr>
              <a:t>Paramount+ app </a:t>
            </a:r>
            <a:r>
              <a:rPr lang="en-US" sz="2200">
                <a:solidFill>
                  <a:srgbClr val="1B1464"/>
                </a:solidFill>
                <a:latin typeface="Helvetica" pitchFamily="2" charset="0"/>
              </a:rPr>
              <a:t>for Android and iOS and a variety of smart TVs, gaming consoles and OTT providers*</a:t>
            </a:r>
            <a:endParaRPr kumimoji="0" lang="en-US" sz="2200" i="0" u="none" strike="noStrike" kern="1200" cap="none" spc="0" normalizeH="0" baseline="0" noProof="0">
              <a:ln>
                <a:noFill/>
              </a:ln>
              <a:solidFill>
                <a:srgbClr val="1B1464"/>
              </a:solidFill>
              <a:effectLst/>
              <a:uLnTx/>
              <a:uFillTx/>
              <a:latin typeface="Helvetica" pitchFamily="2" charset="0"/>
              <a:ea typeface="+mn-ea"/>
              <a:cs typeface="+mn-cs"/>
            </a:endParaRPr>
          </a:p>
        </p:txBody>
      </p:sp>
      <p:pic>
        <p:nvPicPr>
          <p:cNvPr id="37" name="Picture 36">
            <a:extLst>
              <a:ext uri="{FF2B5EF4-FFF2-40B4-BE49-F238E27FC236}">
                <a16:creationId xmlns:a16="http://schemas.microsoft.com/office/drawing/2014/main" id="{2586A5D2-4055-40C6-A996-B7A1BC90B42D}"/>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38" name="Slide Number Placeholder 5">
            <a:extLst>
              <a:ext uri="{FF2B5EF4-FFF2-40B4-BE49-F238E27FC236}">
                <a16:creationId xmlns:a16="http://schemas.microsoft.com/office/drawing/2014/main" id="{9FEFDE9B-B8D7-4B65-83A1-A9679D1C0FDF}"/>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9" name="Rectangle 38">
            <a:extLst>
              <a:ext uri="{FF2B5EF4-FFF2-40B4-BE49-F238E27FC236}">
                <a16:creationId xmlns:a16="http://schemas.microsoft.com/office/drawing/2014/main" id="{78C36067-8577-4925-B910-B04142799817}"/>
              </a:ext>
            </a:extLst>
          </p:cNvPr>
          <p:cNvSpPr/>
          <p:nvPr/>
        </p:nvSpPr>
        <p:spPr>
          <a:xfrm>
            <a:off x="546750" y="6586958"/>
            <a:ext cx="11666767"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0" name="TextBox 9">
            <a:extLst>
              <a:ext uri="{FF2B5EF4-FFF2-40B4-BE49-F238E27FC236}">
                <a16:creationId xmlns:a16="http://schemas.microsoft.com/office/drawing/2014/main" id="{E3304E61-B698-4B9F-8887-85D70E131529}"/>
              </a:ext>
            </a:extLst>
          </p:cNvPr>
          <p:cNvSpPr txBox="1"/>
          <p:nvPr/>
        </p:nvSpPr>
        <p:spPr>
          <a:xfrm>
            <a:off x="4547306" y="2951984"/>
            <a:ext cx="1781175" cy="369332"/>
          </a:xfrm>
          <a:prstGeom prst="rect">
            <a:avLst/>
          </a:prstGeom>
          <a:noFill/>
        </p:spPr>
        <p:txBody>
          <a:bodyPr wrap="square" rtlCol="0">
            <a:spAutoFit/>
          </a:bodyPr>
          <a:lstStyle/>
          <a:p>
            <a:pPr algn="r"/>
            <a:r>
              <a:rPr lang="en-US" b="1">
                <a:solidFill>
                  <a:srgbClr val="ED3C8D"/>
                </a:solidFill>
                <a:latin typeface="Helvetica" panose="020B0403020202020204" pitchFamily="34" charset="0"/>
              </a:rPr>
              <a:t>Sports</a:t>
            </a:r>
          </a:p>
        </p:txBody>
      </p:sp>
      <p:sp>
        <p:nvSpPr>
          <p:cNvPr id="67" name="TextBox 66">
            <a:extLst>
              <a:ext uri="{FF2B5EF4-FFF2-40B4-BE49-F238E27FC236}">
                <a16:creationId xmlns:a16="http://schemas.microsoft.com/office/drawing/2014/main" id="{1115040B-C9E5-4F63-927F-FD502736E767}"/>
              </a:ext>
            </a:extLst>
          </p:cNvPr>
          <p:cNvSpPr txBox="1"/>
          <p:nvPr/>
        </p:nvSpPr>
        <p:spPr>
          <a:xfrm>
            <a:off x="4547306" y="3818895"/>
            <a:ext cx="1781175" cy="369332"/>
          </a:xfrm>
          <a:prstGeom prst="rect">
            <a:avLst/>
          </a:prstGeom>
          <a:noFill/>
        </p:spPr>
        <p:txBody>
          <a:bodyPr wrap="square" rtlCol="0">
            <a:spAutoFit/>
          </a:bodyPr>
          <a:lstStyle/>
          <a:p>
            <a:pPr algn="r"/>
            <a:r>
              <a:rPr lang="en-US" b="1">
                <a:solidFill>
                  <a:srgbClr val="ED3C8D"/>
                </a:solidFill>
                <a:latin typeface="Helvetica" panose="020B0403020202020204" pitchFamily="34" charset="0"/>
              </a:rPr>
              <a:t>News</a:t>
            </a:r>
          </a:p>
        </p:txBody>
      </p:sp>
      <p:sp>
        <p:nvSpPr>
          <p:cNvPr id="68" name="TextBox 67">
            <a:extLst>
              <a:ext uri="{FF2B5EF4-FFF2-40B4-BE49-F238E27FC236}">
                <a16:creationId xmlns:a16="http://schemas.microsoft.com/office/drawing/2014/main" id="{74DB302D-4BD2-4E19-A8AD-45D7EA60DDB2}"/>
              </a:ext>
            </a:extLst>
          </p:cNvPr>
          <p:cNvSpPr txBox="1"/>
          <p:nvPr/>
        </p:nvSpPr>
        <p:spPr>
          <a:xfrm>
            <a:off x="4544053" y="4766042"/>
            <a:ext cx="1781175" cy="369332"/>
          </a:xfrm>
          <a:prstGeom prst="rect">
            <a:avLst/>
          </a:prstGeom>
          <a:noFill/>
        </p:spPr>
        <p:txBody>
          <a:bodyPr wrap="square" rtlCol="0">
            <a:spAutoFit/>
          </a:bodyPr>
          <a:lstStyle/>
          <a:p>
            <a:pPr algn="r"/>
            <a:r>
              <a:rPr lang="en-US" b="1">
                <a:solidFill>
                  <a:srgbClr val="ED3C8D"/>
                </a:solidFill>
                <a:latin typeface="Helvetica" panose="020B0403020202020204" pitchFamily="34" charset="0"/>
              </a:rPr>
              <a:t>Entertainment</a:t>
            </a:r>
          </a:p>
        </p:txBody>
      </p:sp>
      <p:sp>
        <p:nvSpPr>
          <p:cNvPr id="70" name="TextBox 69">
            <a:extLst>
              <a:ext uri="{FF2B5EF4-FFF2-40B4-BE49-F238E27FC236}">
                <a16:creationId xmlns:a16="http://schemas.microsoft.com/office/drawing/2014/main" id="{95838408-F05E-4079-AF20-1FEE3808D7E0}"/>
              </a:ext>
            </a:extLst>
          </p:cNvPr>
          <p:cNvSpPr txBox="1"/>
          <p:nvPr/>
        </p:nvSpPr>
        <p:spPr>
          <a:xfrm>
            <a:off x="7046114" y="1503835"/>
            <a:ext cx="1685925" cy="992579"/>
          </a:xfrm>
          <a:prstGeom prst="rect">
            <a:avLst/>
          </a:prstGeom>
          <a:noFill/>
        </p:spPr>
        <p:txBody>
          <a:bodyPr wrap="square">
            <a:spAutoFit/>
          </a:bodyPr>
          <a:lstStyle/>
          <a:p>
            <a:pPr algn="ctr"/>
            <a:r>
              <a:rPr lang="en-US" sz="1600" b="1" u="sng">
                <a:solidFill>
                  <a:srgbClr val="00B0F0"/>
                </a:solidFill>
                <a:latin typeface="Helvetica" panose="020B0403020202020204" pitchFamily="34" charset="0"/>
              </a:rPr>
              <a:t>Base Tier</a:t>
            </a:r>
          </a:p>
          <a:p>
            <a:pPr algn="ctr"/>
            <a:r>
              <a:rPr lang="en-US" sz="1400">
                <a:solidFill>
                  <a:srgbClr val="00B0F0"/>
                </a:solidFill>
                <a:latin typeface="Helvetica" panose="020B0403020202020204" pitchFamily="34" charset="0"/>
              </a:rPr>
              <a:t>Ad-Supported</a:t>
            </a:r>
          </a:p>
          <a:p>
            <a:pPr algn="ctr"/>
            <a:r>
              <a:rPr lang="en-US" b="1">
                <a:solidFill>
                  <a:srgbClr val="00B0F0"/>
                </a:solidFill>
                <a:latin typeface="Helvetica" panose="020B0403020202020204" pitchFamily="34" charset="0"/>
              </a:rPr>
              <a:t>$4.99/mo </a:t>
            </a:r>
          </a:p>
          <a:p>
            <a:pPr algn="ctr"/>
            <a:r>
              <a:rPr lang="en-US" sz="1100" i="1">
                <a:solidFill>
                  <a:srgbClr val="00B0F0"/>
                </a:solidFill>
                <a:latin typeface="Helvetica" panose="020B0403020202020204" pitchFamily="34" charset="0"/>
              </a:rPr>
              <a:t>Coming in June 2021</a:t>
            </a:r>
          </a:p>
        </p:txBody>
      </p:sp>
      <p:sp>
        <p:nvSpPr>
          <p:cNvPr id="72" name="TextBox 71">
            <a:extLst>
              <a:ext uri="{FF2B5EF4-FFF2-40B4-BE49-F238E27FC236}">
                <a16:creationId xmlns:a16="http://schemas.microsoft.com/office/drawing/2014/main" id="{6DE168E3-917A-4828-8EF2-0B44B6B3BFEC}"/>
              </a:ext>
            </a:extLst>
          </p:cNvPr>
          <p:cNvSpPr txBox="1"/>
          <p:nvPr/>
        </p:nvSpPr>
        <p:spPr>
          <a:xfrm>
            <a:off x="9856943" y="1503835"/>
            <a:ext cx="1758597" cy="1000274"/>
          </a:xfrm>
          <a:prstGeom prst="rect">
            <a:avLst/>
          </a:prstGeom>
          <a:noFill/>
        </p:spPr>
        <p:txBody>
          <a:bodyPr wrap="square">
            <a:spAutoFit/>
          </a:bodyPr>
          <a:lstStyle/>
          <a:p>
            <a:pPr algn="ctr"/>
            <a:r>
              <a:rPr lang="en-US" sz="1600" b="1" u="sng">
                <a:solidFill>
                  <a:srgbClr val="1B1464"/>
                </a:solidFill>
                <a:latin typeface="Helvetica" panose="020B0403020202020204" pitchFamily="34" charset="0"/>
              </a:rPr>
              <a:t>Premium Tier</a:t>
            </a:r>
          </a:p>
          <a:p>
            <a:pPr algn="ctr"/>
            <a:r>
              <a:rPr lang="en-US" sz="1400">
                <a:solidFill>
                  <a:srgbClr val="1B1464"/>
                </a:solidFill>
                <a:latin typeface="Helvetica" panose="020B0403020202020204" pitchFamily="34" charset="0"/>
              </a:rPr>
              <a:t>Ad-Free</a:t>
            </a:r>
          </a:p>
          <a:p>
            <a:pPr algn="ctr"/>
            <a:r>
              <a:rPr lang="en-US" b="1">
                <a:solidFill>
                  <a:srgbClr val="1B1464"/>
                </a:solidFill>
                <a:latin typeface="Helvetica" panose="020B0403020202020204" pitchFamily="34" charset="0"/>
              </a:rPr>
              <a:t>$9.99/mo</a:t>
            </a:r>
          </a:p>
          <a:p>
            <a:pPr algn="ctr"/>
            <a:r>
              <a:rPr lang="en-US" sz="1100" i="1">
                <a:solidFill>
                  <a:srgbClr val="1B1464"/>
                </a:solidFill>
                <a:latin typeface="Helvetica" panose="020B0403020202020204" pitchFamily="34" charset="0"/>
              </a:rPr>
              <a:t>Available March 4, 2021</a:t>
            </a:r>
          </a:p>
        </p:txBody>
      </p:sp>
      <p:sp>
        <p:nvSpPr>
          <p:cNvPr id="13" name="Rectangle: Rounded Corners 12">
            <a:extLst>
              <a:ext uri="{FF2B5EF4-FFF2-40B4-BE49-F238E27FC236}">
                <a16:creationId xmlns:a16="http://schemas.microsoft.com/office/drawing/2014/main" id="{777701E6-F6E8-4DA4-88BC-6CA410D2E029}"/>
              </a:ext>
            </a:extLst>
          </p:cNvPr>
          <p:cNvSpPr/>
          <p:nvPr/>
        </p:nvSpPr>
        <p:spPr>
          <a:xfrm>
            <a:off x="6440728" y="2741357"/>
            <a:ext cx="2497296" cy="790587"/>
          </a:xfrm>
          <a:prstGeom prst="roundRect">
            <a:avLst/>
          </a:prstGeom>
          <a:solidFill>
            <a:srgbClr val="00B0F0"/>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B1464"/>
              </a:solidFill>
              <a:latin typeface="Helvetica" panose="020B0403020202020204" pitchFamily="34" charset="0"/>
            </a:endParaRPr>
          </a:p>
        </p:txBody>
      </p:sp>
      <p:sp>
        <p:nvSpPr>
          <p:cNvPr id="75" name="TextBox 74">
            <a:extLst>
              <a:ext uri="{FF2B5EF4-FFF2-40B4-BE49-F238E27FC236}">
                <a16:creationId xmlns:a16="http://schemas.microsoft.com/office/drawing/2014/main" id="{135A773D-AAB6-4285-BFB3-A96130370528}"/>
              </a:ext>
            </a:extLst>
          </p:cNvPr>
          <p:cNvSpPr txBox="1"/>
          <p:nvPr/>
        </p:nvSpPr>
        <p:spPr>
          <a:xfrm>
            <a:off x="6423786" y="2844263"/>
            <a:ext cx="2749847" cy="584775"/>
          </a:xfrm>
          <a:prstGeom prst="rect">
            <a:avLst/>
          </a:prstGeom>
          <a:noFill/>
        </p:spPr>
        <p:txBody>
          <a:bodyPr wrap="square">
            <a:spAutoFit/>
          </a:bodyPr>
          <a:lstStyle/>
          <a:p>
            <a:pPr marL="285750" indent="-285750">
              <a:buFont typeface="Arial" panose="020B0604020202020204" pitchFamily="34" charset="0"/>
              <a:buChar char="•"/>
            </a:pPr>
            <a:r>
              <a:rPr lang="en-US" sz="1600">
                <a:solidFill>
                  <a:schemeClr val="bg1"/>
                </a:solidFill>
                <a:latin typeface="Helvetica" panose="020B0403020202020204" pitchFamily="34" charset="0"/>
              </a:rPr>
              <a:t>Exclusive Live Sports</a:t>
            </a:r>
          </a:p>
          <a:p>
            <a:pPr marL="285750" indent="-285750">
              <a:buFont typeface="Arial" panose="020B0604020202020204" pitchFamily="34" charset="0"/>
              <a:buChar char="•"/>
            </a:pPr>
            <a:r>
              <a:rPr lang="en-US" sz="1600">
                <a:solidFill>
                  <a:schemeClr val="bg1"/>
                </a:solidFill>
                <a:latin typeface="Helvetica" panose="020B0403020202020204" pitchFamily="34" charset="0"/>
              </a:rPr>
              <a:t>NFL Football Live</a:t>
            </a:r>
          </a:p>
        </p:txBody>
      </p:sp>
      <p:sp>
        <p:nvSpPr>
          <p:cNvPr id="76" name="Rectangle: Rounded Corners 75">
            <a:extLst>
              <a:ext uri="{FF2B5EF4-FFF2-40B4-BE49-F238E27FC236}">
                <a16:creationId xmlns:a16="http://schemas.microsoft.com/office/drawing/2014/main" id="{1098CEB0-37AA-41D7-B80E-791DC3B5C445}"/>
              </a:ext>
            </a:extLst>
          </p:cNvPr>
          <p:cNvSpPr/>
          <p:nvPr/>
        </p:nvSpPr>
        <p:spPr>
          <a:xfrm>
            <a:off x="9378261" y="2741357"/>
            <a:ext cx="2607217" cy="790587"/>
          </a:xfrm>
          <a:prstGeom prst="roundRect">
            <a:avLst/>
          </a:prstGeom>
          <a:solidFill>
            <a:srgbClr val="1B1464"/>
          </a:solidFill>
          <a:ln w="190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B1464"/>
              </a:solidFill>
              <a:latin typeface="Helvetica" panose="020B0403020202020204" pitchFamily="34" charset="0"/>
            </a:endParaRPr>
          </a:p>
        </p:txBody>
      </p:sp>
      <p:sp>
        <p:nvSpPr>
          <p:cNvPr id="77" name="TextBox 76">
            <a:extLst>
              <a:ext uri="{FF2B5EF4-FFF2-40B4-BE49-F238E27FC236}">
                <a16:creationId xmlns:a16="http://schemas.microsoft.com/office/drawing/2014/main" id="{5F42CE5B-5855-4320-9CC8-ADC74FA89CC3}"/>
              </a:ext>
            </a:extLst>
          </p:cNvPr>
          <p:cNvSpPr txBox="1"/>
          <p:nvPr/>
        </p:nvSpPr>
        <p:spPr>
          <a:xfrm>
            <a:off x="9361319" y="2967373"/>
            <a:ext cx="2749847" cy="338554"/>
          </a:xfrm>
          <a:prstGeom prst="rect">
            <a:avLst/>
          </a:prstGeom>
          <a:noFill/>
        </p:spPr>
        <p:txBody>
          <a:bodyPr wrap="square">
            <a:spAutoFit/>
          </a:bodyPr>
          <a:lstStyle/>
          <a:p>
            <a:pPr marL="285750" indent="-285750">
              <a:buFont typeface="Arial" panose="020B0604020202020204" pitchFamily="34" charset="0"/>
              <a:buChar char="•"/>
            </a:pPr>
            <a:r>
              <a:rPr lang="en-US" sz="1600">
                <a:solidFill>
                  <a:schemeClr val="bg1"/>
                </a:solidFill>
                <a:latin typeface="Helvetica" panose="020B0403020202020204" pitchFamily="34" charset="0"/>
              </a:rPr>
              <a:t>More Live CBS Sports</a:t>
            </a:r>
          </a:p>
        </p:txBody>
      </p:sp>
      <p:sp>
        <p:nvSpPr>
          <p:cNvPr id="15" name="TextBox 14">
            <a:extLst>
              <a:ext uri="{FF2B5EF4-FFF2-40B4-BE49-F238E27FC236}">
                <a16:creationId xmlns:a16="http://schemas.microsoft.com/office/drawing/2014/main" id="{D55F2CA0-AF6A-44F1-A3A8-279524E368DC}"/>
              </a:ext>
            </a:extLst>
          </p:cNvPr>
          <p:cNvSpPr txBox="1"/>
          <p:nvPr/>
        </p:nvSpPr>
        <p:spPr>
          <a:xfrm>
            <a:off x="8835422" y="2875040"/>
            <a:ext cx="589397" cy="523220"/>
          </a:xfrm>
          <a:prstGeom prst="rect">
            <a:avLst/>
          </a:prstGeom>
          <a:noFill/>
        </p:spPr>
        <p:txBody>
          <a:bodyPr wrap="square" rtlCol="0">
            <a:spAutoFit/>
          </a:bodyPr>
          <a:lstStyle/>
          <a:p>
            <a:pPr algn="ctr"/>
            <a:r>
              <a:rPr lang="en-US" sz="2800" b="1">
                <a:solidFill>
                  <a:srgbClr val="4EBEA4"/>
                </a:solidFill>
                <a:latin typeface="Helvetica" panose="020B0403020202020204" pitchFamily="34" charset="0"/>
              </a:rPr>
              <a:t>+</a:t>
            </a:r>
          </a:p>
        </p:txBody>
      </p:sp>
      <p:sp>
        <p:nvSpPr>
          <p:cNvPr id="79" name="Rectangle: Rounded Corners 78">
            <a:extLst>
              <a:ext uri="{FF2B5EF4-FFF2-40B4-BE49-F238E27FC236}">
                <a16:creationId xmlns:a16="http://schemas.microsoft.com/office/drawing/2014/main" id="{00DE5E83-6B12-4EC7-ACA8-44B86AB9D6D6}"/>
              </a:ext>
            </a:extLst>
          </p:cNvPr>
          <p:cNvSpPr/>
          <p:nvPr/>
        </p:nvSpPr>
        <p:spPr>
          <a:xfrm>
            <a:off x="6440728" y="3608268"/>
            <a:ext cx="2497296" cy="790587"/>
          </a:xfrm>
          <a:prstGeom prst="roundRect">
            <a:avLst/>
          </a:prstGeom>
          <a:solidFill>
            <a:srgbClr val="00B0F0"/>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B1464"/>
              </a:solidFill>
              <a:latin typeface="Helvetica" panose="020B0403020202020204" pitchFamily="34" charset="0"/>
            </a:endParaRPr>
          </a:p>
        </p:txBody>
      </p:sp>
      <p:sp>
        <p:nvSpPr>
          <p:cNvPr id="80" name="TextBox 79">
            <a:extLst>
              <a:ext uri="{FF2B5EF4-FFF2-40B4-BE49-F238E27FC236}">
                <a16:creationId xmlns:a16="http://schemas.microsoft.com/office/drawing/2014/main" id="{373ABCDF-B837-4A51-A34B-1904563ACA73}"/>
              </a:ext>
            </a:extLst>
          </p:cNvPr>
          <p:cNvSpPr txBox="1"/>
          <p:nvPr/>
        </p:nvSpPr>
        <p:spPr>
          <a:xfrm>
            <a:off x="6423786" y="3711174"/>
            <a:ext cx="2749847" cy="584775"/>
          </a:xfrm>
          <a:prstGeom prst="rect">
            <a:avLst/>
          </a:prstGeom>
          <a:noFill/>
        </p:spPr>
        <p:txBody>
          <a:bodyPr wrap="square">
            <a:spAutoFit/>
          </a:bodyPr>
          <a:lstStyle/>
          <a:p>
            <a:pPr marL="285750" indent="-285750">
              <a:buFont typeface="Arial" panose="020B0604020202020204" pitchFamily="34" charset="0"/>
              <a:buChar char="•"/>
            </a:pPr>
            <a:r>
              <a:rPr lang="en-US" sz="1600">
                <a:solidFill>
                  <a:schemeClr val="bg1"/>
                </a:solidFill>
                <a:latin typeface="Helvetica" panose="020B0403020202020204" pitchFamily="34" charset="0"/>
              </a:rPr>
              <a:t>CBSN</a:t>
            </a:r>
          </a:p>
          <a:p>
            <a:pPr marL="285750" indent="-285750">
              <a:buFont typeface="Arial" panose="020B0604020202020204" pitchFamily="34" charset="0"/>
              <a:buChar char="•"/>
            </a:pPr>
            <a:r>
              <a:rPr lang="en-US" sz="1600">
                <a:solidFill>
                  <a:schemeClr val="bg1"/>
                </a:solidFill>
                <a:latin typeface="Helvetica" panose="020B0403020202020204" pitchFamily="34" charset="0"/>
              </a:rPr>
              <a:t>CBS New On Demand</a:t>
            </a:r>
          </a:p>
        </p:txBody>
      </p:sp>
      <p:sp>
        <p:nvSpPr>
          <p:cNvPr id="81" name="Rectangle: Rounded Corners 80">
            <a:extLst>
              <a:ext uri="{FF2B5EF4-FFF2-40B4-BE49-F238E27FC236}">
                <a16:creationId xmlns:a16="http://schemas.microsoft.com/office/drawing/2014/main" id="{46A0A542-6330-4D0C-9F0C-43A391D76333}"/>
              </a:ext>
            </a:extLst>
          </p:cNvPr>
          <p:cNvSpPr/>
          <p:nvPr/>
        </p:nvSpPr>
        <p:spPr>
          <a:xfrm>
            <a:off x="9378261" y="3608268"/>
            <a:ext cx="2607217" cy="790587"/>
          </a:xfrm>
          <a:prstGeom prst="roundRect">
            <a:avLst/>
          </a:prstGeom>
          <a:solidFill>
            <a:srgbClr val="1B1464"/>
          </a:solidFill>
          <a:ln w="190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B1464"/>
              </a:solidFill>
              <a:latin typeface="Helvetica" panose="020B0403020202020204" pitchFamily="34" charset="0"/>
            </a:endParaRPr>
          </a:p>
        </p:txBody>
      </p:sp>
      <p:sp>
        <p:nvSpPr>
          <p:cNvPr id="82" name="TextBox 81">
            <a:extLst>
              <a:ext uri="{FF2B5EF4-FFF2-40B4-BE49-F238E27FC236}">
                <a16:creationId xmlns:a16="http://schemas.microsoft.com/office/drawing/2014/main" id="{FB6EB14E-53F2-4DF1-9A60-03FA7BA53A91}"/>
              </a:ext>
            </a:extLst>
          </p:cNvPr>
          <p:cNvSpPr txBox="1"/>
          <p:nvPr/>
        </p:nvSpPr>
        <p:spPr>
          <a:xfrm>
            <a:off x="9361319" y="3711174"/>
            <a:ext cx="2749847" cy="584775"/>
          </a:xfrm>
          <a:prstGeom prst="rect">
            <a:avLst/>
          </a:prstGeom>
          <a:noFill/>
        </p:spPr>
        <p:txBody>
          <a:bodyPr wrap="square">
            <a:spAutoFit/>
          </a:bodyPr>
          <a:lstStyle/>
          <a:p>
            <a:pPr marL="285750" indent="-285750">
              <a:buFont typeface="Arial" panose="020B0604020202020204" pitchFamily="34" charset="0"/>
              <a:buChar char="•"/>
            </a:pPr>
            <a:r>
              <a:rPr lang="en-US" sz="1600">
                <a:solidFill>
                  <a:schemeClr val="bg1"/>
                </a:solidFill>
                <a:latin typeface="Helvetica" panose="020B0403020202020204" pitchFamily="34" charset="0"/>
              </a:rPr>
              <a:t>CBS Network News &amp; Live Local Stations</a:t>
            </a:r>
          </a:p>
        </p:txBody>
      </p:sp>
      <p:sp>
        <p:nvSpPr>
          <p:cNvPr id="83" name="TextBox 82">
            <a:extLst>
              <a:ext uri="{FF2B5EF4-FFF2-40B4-BE49-F238E27FC236}">
                <a16:creationId xmlns:a16="http://schemas.microsoft.com/office/drawing/2014/main" id="{52DB94F0-7581-4300-B864-5154732E1552}"/>
              </a:ext>
            </a:extLst>
          </p:cNvPr>
          <p:cNvSpPr txBox="1"/>
          <p:nvPr/>
        </p:nvSpPr>
        <p:spPr>
          <a:xfrm>
            <a:off x="8835422" y="3741951"/>
            <a:ext cx="589397" cy="523220"/>
          </a:xfrm>
          <a:prstGeom prst="rect">
            <a:avLst/>
          </a:prstGeom>
          <a:noFill/>
        </p:spPr>
        <p:txBody>
          <a:bodyPr wrap="square" rtlCol="0">
            <a:spAutoFit/>
          </a:bodyPr>
          <a:lstStyle/>
          <a:p>
            <a:pPr algn="ctr"/>
            <a:r>
              <a:rPr lang="en-US" sz="2800" b="1">
                <a:solidFill>
                  <a:srgbClr val="4EBEA4"/>
                </a:solidFill>
                <a:latin typeface="Helvetica" panose="020B0403020202020204" pitchFamily="34" charset="0"/>
              </a:rPr>
              <a:t>+</a:t>
            </a:r>
          </a:p>
        </p:txBody>
      </p:sp>
      <p:sp>
        <p:nvSpPr>
          <p:cNvPr id="84" name="Rectangle: Rounded Corners 83">
            <a:extLst>
              <a:ext uri="{FF2B5EF4-FFF2-40B4-BE49-F238E27FC236}">
                <a16:creationId xmlns:a16="http://schemas.microsoft.com/office/drawing/2014/main" id="{76F18BE5-FF4D-4076-817F-FA471812C111}"/>
              </a:ext>
            </a:extLst>
          </p:cNvPr>
          <p:cNvSpPr/>
          <p:nvPr/>
        </p:nvSpPr>
        <p:spPr>
          <a:xfrm>
            <a:off x="6437229" y="4500585"/>
            <a:ext cx="2497296" cy="900246"/>
          </a:xfrm>
          <a:prstGeom prst="roundRect">
            <a:avLst/>
          </a:prstGeom>
          <a:solidFill>
            <a:srgbClr val="00B0F0"/>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B1464"/>
              </a:solidFill>
              <a:latin typeface="Helvetica" panose="020B0403020202020204" pitchFamily="34" charset="0"/>
            </a:endParaRPr>
          </a:p>
        </p:txBody>
      </p:sp>
      <p:sp>
        <p:nvSpPr>
          <p:cNvPr id="85" name="TextBox 84">
            <a:extLst>
              <a:ext uri="{FF2B5EF4-FFF2-40B4-BE49-F238E27FC236}">
                <a16:creationId xmlns:a16="http://schemas.microsoft.com/office/drawing/2014/main" id="{2BEDC82A-46A1-4F28-9954-418A091A5BE6}"/>
              </a:ext>
            </a:extLst>
          </p:cNvPr>
          <p:cNvSpPr txBox="1"/>
          <p:nvPr/>
        </p:nvSpPr>
        <p:spPr>
          <a:xfrm>
            <a:off x="6420287" y="4473655"/>
            <a:ext cx="2496238" cy="954107"/>
          </a:xfrm>
          <a:prstGeom prst="rect">
            <a:avLst/>
          </a:prstGeom>
          <a:noFill/>
        </p:spPr>
        <p:txBody>
          <a:bodyPr wrap="square">
            <a:spAutoFit/>
          </a:bodyPr>
          <a:lstStyle/>
          <a:p>
            <a:pPr marL="285750" indent="-285750">
              <a:buFont typeface="Arial" panose="020B0604020202020204" pitchFamily="34" charset="0"/>
              <a:buChar char="•"/>
            </a:pPr>
            <a:r>
              <a:rPr lang="en-US" sz="1400">
                <a:solidFill>
                  <a:schemeClr val="bg1"/>
                </a:solidFill>
                <a:latin typeface="Helvetica" panose="020B0403020202020204" pitchFamily="34" charset="0"/>
              </a:rPr>
              <a:t>Exclusive Originals</a:t>
            </a:r>
          </a:p>
          <a:p>
            <a:pPr marL="285750" indent="-285750">
              <a:buFont typeface="Arial" panose="020B0604020202020204" pitchFamily="34" charset="0"/>
              <a:buChar char="•"/>
            </a:pPr>
            <a:r>
              <a:rPr lang="en-US" sz="1400">
                <a:solidFill>
                  <a:schemeClr val="bg1"/>
                </a:solidFill>
                <a:latin typeface="Helvetica" panose="020B0403020202020204" pitchFamily="34" charset="0"/>
              </a:rPr>
              <a:t>Thousands of Movies</a:t>
            </a:r>
          </a:p>
          <a:p>
            <a:pPr marL="285750" indent="-285750">
              <a:buFont typeface="Arial" panose="020B0604020202020204" pitchFamily="34" charset="0"/>
              <a:buChar char="•"/>
            </a:pPr>
            <a:r>
              <a:rPr lang="en-US" sz="1400">
                <a:solidFill>
                  <a:schemeClr val="bg1"/>
                </a:solidFill>
                <a:latin typeface="Helvetica" panose="020B0403020202020204" pitchFamily="34" charset="0"/>
              </a:rPr>
              <a:t>30,000 TV Episodes</a:t>
            </a:r>
          </a:p>
          <a:p>
            <a:pPr marL="285750" indent="-285750">
              <a:buFont typeface="Arial" panose="020B0604020202020204" pitchFamily="34" charset="0"/>
              <a:buChar char="•"/>
            </a:pPr>
            <a:r>
              <a:rPr lang="en-US" sz="1400">
                <a:solidFill>
                  <a:schemeClr val="bg1"/>
                </a:solidFill>
                <a:latin typeface="Helvetica" panose="020B0403020202020204" pitchFamily="34" charset="0"/>
              </a:rPr>
              <a:t>CBS Shows On Demand</a:t>
            </a:r>
          </a:p>
        </p:txBody>
      </p:sp>
      <p:sp>
        <p:nvSpPr>
          <p:cNvPr id="86" name="Rectangle: Rounded Corners 85">
            <a:extLst>
              <a:ext uri="{FF2B5EF4-FFF2-40B4-BE49-F238E27FC236}">
                <a16:creationId xmlns:a16="http://schemas.microsoft.com/office/drawing/2014/main" id="{3D8AD699-6F30-4F97-87BB-9F9601434B87}"/>
              </a:ext>
            </a:extLst>
          </p:cNvPr>
          <p:cNvSpPr/>
          <p:nvPr/>
        </p:nvSpPr>
        <p:spPr>
          <a:xfrm>
            <a:off x="9374762" y="4500585"/>
            <a:ext cx="2607217" cy="900246"/>
          </a:xfrm>
          <a:prstGeom prst="roundRect">
            <a:avLst/>
          </a:prstGeom>
          <a:solidFill>
            <a:srgbClr val="1B1464"/>
          </a:solidFill>
          <a:ln w="190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B1464"/>
              </a:solidFill>
              <a:latin typeface="Helvetica" panose="020B0403020202020204" pitchFamily="34" charset="0"/>
            </a:endParaRPr>
          </a:p>
        </p:txBody>
      </p:sp>
      <p:sp>
        <p:nvSpPr>
          <p:cNvPr id="87" name="TextBox 86">
            <a:extLst>
              <a:ext uri="{FF2B5EF4-FFF2-40B4-BE49-F238E27FC236}">
                <a16:creationId xmlns:a16="http://schemas.microsoft.com/office/drawing/2014/main" id="{E20C2619-0303-4870-B324-82B4AC641431}"/>
              </a:ext>
            </a:extLst>
          </p:cNvPr>
          <p:cNvSpPr txBox="1"/>
          <p:nvPr/>
        </p:nvSpPr>
        <p:spPr>
          <a:xfrm>
            <a:off x="9357820" y="4781431"/>
            <a:ext cx="2830487" cy="338554"/>
          </a:xfrm>
          <a:prstGeom prst="rect">
            <a:avLst/>
          </a:prstGeom>
          <a:noFill/>
        </p:spPr>
        <p:txBody>
          <a:bodyPr wrap="square">
            <a:spAutoFit/>
          </a:bodyPr>
          <a:lstStyle/>
          <a:p>
            <a:pPr marL="285750" indent="-285750">
              <a:buFont typeface="Arial" panose="020B0604020202020204" pitchFamily="34" charset="0"/>
              <a:buChar char="•"/>
            </a:pPr>
            <a:r>
              <a:rPr lang="en-US" sz="1600">
                <a:solidFill>
                  <a:schemeClr val="bg1"/>
                </a:solidFill>
                <a:latin typeface="Helvetica" panose="020B0403020202020204" pitchFamily="34" charset="0"/>
              </a:rPr>
              <a:t>CBS Live TV</a:t>
            </a:r>
          </a:p>
        </p:txBody>
      </p:sp>
      <p:sp>
        <p:nvSpPr>
          <p:cNvPr id="88" name="TextBox 87">
            <a:extLst>
              <a:ext uri="{FF2B5EF4-FFF2-40B4-BE49-F238E27FC236}">
                <a16:creationId xmlns:a16="http://schemas.microsoft.com/office/drawing/2014/main" id="{1D0E0A0B-DA3F-47D1-A261-FB4DCFEA8A8F}"/>
              </a:ext>
            </a:extLst>
          </p:cNvPr>
          <p:cNvSpPr txBox="1"/>
          <p:nvPr/>
        </p:nvSpPr>
        <p:spPr>
          <a:xfrm>
            <a:off x="8831923" y="4689098"/>
            <a:ext cx="589397" cy="523220"/>
          </a:xfrm>
          <a:prstGeom prst="rect">
            <a:avLst/>
          </a:prstGeom>
          <a:noFill/>
        </p:spPr>
        <p:txBody>
          <a:bodyPr wrap="square" rtlCol="0">
            <a:spAutoFit/>
          </a:bodyPr>
          <a:lstStyle/>
          <a:p>
            <a:pPr algn="ctr"/>
            <a:r>
              <a:rPr lang="en-US" sz="2800" b="1">
                <a:solidFill>
                  <a:srgbClr val="4EBEA4"/>
                </a:solidFill>
                <a:latin typeface="Helvetica" panose="020B0403020202020204" pitchFamily="34" charset="0"/>
              </a:rPr>
              <a:t>+</a:t>
            </a:r>
          </a:p>
        </p:txBody>
      </p:sp>
      <p:sp>
        <p:nvSpPr>
          <p:cNvPr id="31" name="Rectangle 30">
            <a:extLst>
              <a:ext uri="{FF2B5EF4-FFF2-40B4-BE49-F238E27FC236}">
                <a16:creationId xmlns:a16="http://schemas.microsoft.com/office/drawing/2014/main" id="{11AEB999-5A72-4CF2-A272-C9B9EEAF3A3D}"/>
              </a:ext>
            </a:extLst>
          </p:cNvPr>
          <p:cNvSpPr/>
          <p:nvPr/>
        </p:nvSpPr>
        <p:spPr>
          <a:xfrm>
            <a:off x="4466864" y="6070854"/>
            <a:ext cx="7725136"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a:t>
            </a:r>
            <a:r>
              <a:rPr lang="en-US" sz="800">
                <a:solidFill>
                  <a:srgbClr val="1B1464"/>
                </a:solidFill>
                <a:latin typeface="Helvetica" panose="020B0403020202020204" pitchFamily="34" charset="0"/>
                <a:hlinkClick r:id="rId5">
                  <a:extLst>
                    <a:ext uri="{A12FA001-AC4F-418D-AE19-62706E023703}">
                      <ahyp:hlinkClr xmlns:ahyp="http://schemas.microsoft.com/office/drawing/2018/hyperlinkcolor" val="tx"/>
                    </a:ext>
                  </a:extLst>
                </a:hlinkClick>
              </a:rPr>
              <a:t>ViacomCBS Streaming Event</a:t>
            </a:r>
            <a:r>
              <a:rPr lang="en-US" sz="800">
                <a:solidFill>
                  <a:srgbClr val="1B1464"/>
                </a:solidFill>
                <a:latin typeface="Helvetica" panose="020B0403020202020204" pitchFamily="34" charset="0"/>
              </a:rPr>
              <a:t>, 2/24/21. Note *detailed device availability was not confirmed by 2/25/21, however CBS All Access has been available on Apple TV, Chromecast, Amazon Fire TV, Portal TV, Roku, PS4, Xfinity Flex, LG TV, Roku TV, Android TV, Samsung TV, Vizio TV, iPhone, iPad, Android Phones, Android Tablets. Premium Tier includes all Base tier content and Live TV content includes ads as part of their linear scheduling.</a:t>
            </a:r>
          </a:p>
        </p:txBody>
      </p:sp>
    </p:spTree>
    <p:extLst>
      <p:ext uri="{BB962C8B-B14F-4D97-AF65-F5344CB8AC3E}">
        <p14:creationId xmlns:p14="http://schemas.microsoft.com/office/powerpoint/2010/main" val="3144076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2F61C6D-6A24-478A-806F-AB2581209475}"/>
              </a:ext>
            </a:extLst>
          </p:cNvPr>
          <p:cNvSpPr/>
          <p:nvPr/>
        </p:nvSpPr>
        <p:spPr>
          <a:xfrm>
            <a:off x="-24068" y="-10628"/>
            <a:ext cx="4500563" cy="687726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a:ln w="13462">
                  <a:solidFill>
                    <a:prstClr val="black"/>
                  </a:solidFill>
                  <a:prstDash val="solid"/>
                </a:ln>
                <a:solidFill>
                  <a:prstClr val="white"/>
                </a:solidFill>
                <a:effectLst>
                  <a:outerShdw dist="38100" dir="2700000" algn="bl" rotWithShape="0">
                    <a:prstClr val="black"/>
                  </a:outerShdw>
                </a:effectLst>
                <a:uLnTx/>
                <a:uFillTx/>
                <a:latin typeface="Helvetica" panose="020B0403020202020204" pitchFamily="34" charset="0"/>
                <a:ea typeface="Open Sans" panose="020B0606030504020204" pitchFamily="34" charset="0"/>
                <a:cs typeface="Open Sans" panose="020B0606030504020204" pitchFamily="34" charset="0"/>
              </a:rPr>
              <a:t>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Open Sans" panose="020B0606030504020204" pitchFamily="34" charset="0"/>
                <a:cs typeface="Open Sans" panose="020B0606030504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mn-ea"/>
              <a:cs typeface="+mn-cs"/>
            </a:endParaRPr>
          </a:p>
        </p:txBody>
      </p:sp>
      <p:pic>
        <p:nvPicPr>
          <p:cNvPr id="2" name="Picture 1">
            <a:extLst>
              <a:ext uri="{FF2B5EF4-FFF2-40B4-BE49-F238E27FC236}">
                <a16:creationId xmlns:a16="http://schemas.microsoft.com/office/drawing/2014/main" id="{764EC7FF-5E5C-4E17-AA89-B6B22E6D5650}"/>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9013997" y="-10628"/>
            <a:ext cx="3178003" cy="1850666"/>
          </a:xfrm>
          <a:prstGeom prst="rect">
            <a:avLst/>
          </a:prstGeom>
        </p:spPr>
      </p:pic>
      <p:sp>
        <p:nvSpPr>
          <p:cNvPr id="4" name="Rectangle 3">
            <a:extLst>
              <a:ext uri="{FF2B5EF4-FFF2-40B4-BE49-F238E27FC236}">
                <a16:creationId xmlns:a16="http://schemas.microsoft.com/office/drawing/2014/main" id="{3ED54650-E124-0942-8B03-A438165B55A6}"/>
              </a:ext>
            </a:extLst>
          </p:cNvPr>
          <p:cNvSpPr/>
          <p:nvPr/>
        </p:nvSpPr>
        <p:spPr>
          <a:xfrm>
            <a:off x="117869" y="1621568"/>
            <a:ext cx="4241067" cy="418576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a:solidFill>
                  <a:srgbClr val="1B1464"/>
                </a:solidFill>
                <a:effectLst/>
                <a:latin typeface="Helvetica" panose="020B0403020202020204" pitchFamily="34" charset="0"/>
                <a:ea typeface="Calibri" panose="020F0502020204030204" pitchFamily="34" charset="0"/>
                <a:cs typeface="Times New Roman" panose="02020603050405020304" pitchFamily="18" charset="0"/>
              </a:rPr>
              <a:t>At a $5 monthly price point for their subscription / commercial hybrid plan, Paramount+ has positioned themselves </a:t>
            </a:r>
            <a:r>
              <a:rPr lang="en-US" sz="2200">
                <a:solidFill>
                  <a:srgbClr val="1F1A62"/>
                </a:solidFill>
                <a:latin typeface="Helvetica" panose="020B0403020202020204" pitchFamily="34" charset="0"/>
                <a:cs typeface="Times New Roman" panose="02020603050405020304" pitchFamily="18" charset="0"/>
              </a:rPr>
              <a:t>in line with similar hybrid AVOD / SVOD services such </a:t>
            </a:r>
            <a:r>
              <a:rPr lang="en-US" sz="2200">
                <a:solidFill>
                  <a:srgbClr val="1B1464"/>
                </a:solidFill>
                <a:latin typeface="Helvetica" panose="020B0403020202020204" pitchFamily="34" charset="0"/>
                <a:cs typeface="Times New Roman" panose="02020603050405020304" pitchFamily="18" charset="0"/>
              </a:rPr>
              <a:t>as </a:t>
            </a:r>
            <a:r>
              <a:rPr lang="en-US" sz="2200" b="1">
                <a:solidFill>
                  <a:srgbClr val="ED3C8D"/>
                </a:solidFill>
                <a:latin typeface="Helvetica" panose="020B0403020202020204" pitchFamily="34" charset="0"/>
                <a:cs typeface="Times New Roman" panose="02020603050405020304" pitchFamily="18" charset="0"/>
              </a:rPr>
              <a:t>Peacock</a:t>
            </a:r>
            <a:r>
              <a:rPr lang="en-US" sz="2200">
                <a:solidFill>
                  <a:srgbClr val="1B1464"/>
                </a:solidFill>
                <a:latin typeface="Helvetica" panose="020B0403020202020204" pitchFamily="34" charset="0"/>
                <a:cs typeface="Times New Roman" panose="02020603050405020304" pitchFamily="18" charset="0"/>
              </a:rPr>
              <a:t> and </a:t>
            </a:r>
            <a:r>
              <a:rPr lang="en-US" sz="2200" b="1">
                <a:solidFill>
                  <a:srgbClr val="ED3C8D"/>
                </a:solidFill>
                <a:latin typeface="Helvetica" panose="020B0403020202020204" pitchFamily="34" charset="0"/>
                <a:cs typeface="Times New Roman" panose="02020603050405020304" pitchFamily="18" charset="0"/>
              </a:rPr>
              <a:t>Discovery+</a:t>
            </a:r>
            <a:endParaRPr lang="en-US" sz="2200">
              <a:solidFill>
                <a:srgbClr val="1F1A62"/>
              </a:solidFill>
              <a:latin typeface="Helvetica" panose="020B04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a:solidFill>
                <a:srgbClr val="1B1464"/>
              </a:solidFill>
              <a:latin typeface="Helvetica" panose="020B04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200">
                <a:solidFill>
                  <a:srgbClr val="1F1A62"/>
                </a:solidFill>
                <a:latin typeface="Helvetica" panose="020B0403020202020204" pitchFamily="34" charset="0"/>
                <a:cs typeface="Times New Roman" panose="02020603050405020304" pitchFamily="18" charset="0"/>
              </a:rPr>
              <a:t>The ad-supported tier of Paramount+ is $1/</a:t>
            </a:r>
            <a:r>
              <a:rPr lang="en-US" sz="2200" err="1">
                <a:solidFill>
                  <a:srgbClr val="1F1A62"/>
                </a:solidFill>
                <a:latin typeface="Helvetica" panose="020B0403020202020204" pitchFamily="34" charset="0"/>
                <a:cs typeface="Times New Roman" panose="02020603050405020304" pitchFamily="18" charset="0"/>
              </a:rPr>
              <a:t>mo</a:t>
            </a:r>
            <a:r>
              <a:rPr lang="en-US" sz="2200">
                <a:solidFill>
                  <a:srgbClr val="1F1A62"/>
                </a:solidFill>
                <a:latin typeface="Helvetica" panose="020B0403020202020204" pitchFamily="34" charset="0"/>
                <a:cs typeface="Times New Roman" panose="02020603050405020304" pitchFamily="18" charset="0"/>
              </a:rPr>
              <a:t> less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200">
                <a:solidFill>
                  <a:srgbClr val="1F1A62"/>
                </a:solidFill>
                <a:latin typeface="Helvetica" panose="020B0403020202020204" pitchFamily="34" charset="0"/>
                <a:cs typeface="Times New Roman" panose="02020603050405020304" pitchFamily="18" charset="0"/>
              </a:rPr>
              <a:t>than CBS All Access ($5.99/</a:t>
            </a:r>
            <a:r>
              <a:rPr lang="en-US" sz="2200" err="1">
                <a:solidFill>
                  <a:srgbClr val="1F1A62"/>
                </a:solidFill>
                <a:latin typeface="Helvetica" panose="020B0403020202020204" pitchFamily="34" charset="0"/>
                <a:cs typeface="Times New Roman" panose="02020603050405020304" pitchFamily="18" charset="0"/>
              </a:rPr>
              <a:t>mo</a:t>
            </a:r>
            <a:r>
              <a:rPr lang="en-US" sz="2200">
                <a:solidFill>
                  <a:srgbClr val="1F1A62"/>
                </a:solidFill>
                <a:latin typeface="Helvetica" panose="020B0403020202020204" pitchFamily="34" charset="0"/>
                <a:cs typeface="Times New Roman" panose="02020603050405020304" pitchFamily="18" charset="0"/>
              </a:rPr>
              <a:t>) to drive subscription growth</a:t>
            </a:r>
          </a:p>
        </p:txBody>
      </p:sp>
      <p:pic>
        <p:nvPicPr>
          <p:cNvPr id="37" name="Picture 36">
            <a:extLst>
              <a:ext uri="{FF2B5EF4-FFF2-40B4-BE49-F238E27FC236}">
                <a16:creationId xmlns:a16="http://schemas.microsoft.com/office/drawing/2014/main" id="{2586A5D2-4055-40C6-A996-B7A1BC90B42D}"/>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38" name="Slide Number Placeholder 5">
            <a:extLst>
              <a:ext uri="{FF2B5EF4-FFF2-40B4-BE49-F238E27FC236}">
                <a16:creationId xmlns:a16="http://schemas.microsoft.com/office/drawing/2014/main" id="{9FEFDE9B-B8D7-4B65-83A1-A9679D1C0FDF}"/>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9" name="Rectangle 38">
            <a:extLst>
              <a:ext uri="{FF2B5EF4-FFF2-40B4-BE49-F238E27FC236}">
                <a16:creationId xmlns:a16="http://schemas.microsoft.com/office/drawing/2014/main" id="{78C36067-8577-4925-B910-B04142799817}"/>
              </a:ext>
            </a:extLst>
          </p:cNvPr>
          <p:cNvSpPr/>
          <p:nvPr/>
        </p:nvSpPr>
        <p:spPr>
          <a:xfrm>
            <a:off x="546750" y="6586958"/>
            <a:ext cx="11666767"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graphicFrame>
        <p:nvGraphicFramePr>
          <p:cNvPr id="5" name="Table 5">
            <a:extLst>
              <a:ext uri="{FF2B5EF4-FFF2-40B4-BE49-F238E27FC236}">
                <a16:creationId xmlns:a16="http://schemas.microsoft.com/office/drawing/2014/main" id="{5016151E-3860-4BD7-B159-B19C37F72E29}"/>
              </a:ext>
            </a:extLst>
          </p:cNvPr>
          <p:cNvGraphicFramePr>
            <a:graphicFrameLocks noGrp="1"/>
          </p:cNvGraphicFramePr>
          <p:nvPr>
            <p:extLst>
              <p:ext uri="{D42A27DB-BD31-4B8C-83A1-F6EECF244321}">
                <p14:modId xmlns:p14="http://schemas.microsoft.com/office/powerpoint/2010/main" val="2731309848"/>
              </p:ext>
            </p:extLst>
          </p:nvPr>
        </p:nvGraphicFramePr>
        <p:xfrm>
          <a:off x="4554931" y="1607406"/>
          <a:ext cx="7090498" cy="4468099"/>
        </p:xfrm>
        <a:graphic>
          <a:graphicData uri="http://schemas.openxmlformats.org/drawingml/2006/table">
            <a:tbl>
              <a:tblPr firstRow="1" bandRow="1">
                <a:tableStyleId>{5C22544A-7EE6-4342-B048-85BDC9FD1C3A}</a:tableStyleId>
              </a:tblPr>
              <a:tblGrid>
                <a:gridCol w="1468774">
                  <a:extLst>
                    <a:ext uri="{9D8B030D-6E8A-4147-A177-3AD203B41FA5}">
                      <a16:colId xmlns:a16="http://schemas.microsoft.com/office/drawing/2014/main" val="4128055981"/>
                    </a:ext>
                  </a:extLst>
                </a:gridCol>
                <a:gridCol w="1875695">
                  <a:extLst>
                    <a:ext uri="{9D8B030D-6E8A-4147-A177-3AD203B41FA5}">
                      <a16:colId xmlns:a16="http://schemas.microsoft.com/office/drawing/2014/main" val="703974628"/>
                    </a:ext>
                  </a:extLst>
                </a:gridCol>
                <a:gridCol w="1948962">
                  <a:extLst>
                    <a:ext uri="{9D8B030D-6E8A-4147-A177-3AD203B41FA5}">
                      <a16:colId xmlns:a16="http://schemas.microsoft.com/office/drawing/2014/main" val="3088406083"/>
                    </a:ext>
                  </a:extLst>
                </a:gridCol>
                <a:gridCol w="1797067">
                  <a:extLst>
                    <a:ext uri="{9D8B030D-6E8A-4147-A177-3AD203B41FA5}">
                      <a16:colId xmlns:a16="http://schemas.microsoft.com/office/drawing/2014/main" val="698861620"/>
                    </a:ext>
                  </a:extLst>
                </a:gridCol>
              </a:tblGrid>
              <a:tr h="550769">
                <a:tc>
                  <a:txBody>
                    <a:bodyPr/>
                    <a:lstStyle/>
                    <a:p>
                      <a:pPr algn="ctr"/>
                      <a:r>
                        <a:rPr lang="en-US" sz="1600">
                          <a:latin typeface="Helvetica" panose="020B0403020202020204" pitchFamily="34" charset="0"/>
                        </a:rPr>
                        <a:t>Service</a:t>
                      </a:r>
                    </a:p>
                  </a:txBody>
                  <a:tcPr anchor="ctr">
                    <a:solidFill>
                      <a:srgbClr val="1F1A62"/>
                    </a:solidFill>
                  </a:tcPr>
                </a:tc>
                <a:tc>
                  <a:txBody>
                    <a:bodyPr/>
                    <a:lstStyle/>
                    <a:p>
                      <a:pPr algn="ctr"/>
                      <a:r>
                        <a:rPr lang="en-US" sz="1600">
                          <a:latin typeface="Helvetica" panose="020B0403020202020204" pitchFamily="34" charset="0"/>
                        </a:rPr>
                        <a:t>Streaming Model</a:t>
                      </a:r>
                    </a:p>
                  </a:txBody>
                  <a:tcPr anchor="ctr">
                    <a:solidFill>
                      <a:srgbClr val="1F1A62"/>
                    </a:solidFill>
                  </a:tcPr>
                </a:tc>
                <a:tc>
                  <a:txBody>
                    <a:bodyPr/>
                    <a:lstStyle/>
                    <a:p>
                      <a:pPr algn="ctr"/>
                      <a:r>
                        <a:rPr lang="en-US" sz="1400">
                          <a:latin typeface="Helvetica" panose="020B0403020202020204" pitchFamily="34" charset="0"/>
                        </a:rPr>
                        <a:t>Ad-Free</a:t>
                      </a:r>
                    </a:p>
                    <a:p>
                      <a:pPr algn="ctr"/>
                      <a:r>
                        <a:rPr lang="en-US" sz="1400">
                          <a:latin typeface="Helvetica" panose="020B0403020202020204" pitchFamily="34" charset="0"/>
                        </a:rPr>
                        <a:t>Monthly Pricing</a:t>
                      </a:r>
                    </a:p>
                  </a:txBody>
                  <a:tcPr anchor="ctr">
                    <a:solidFill>
                      <a:srgbClr val="1F1A62"/>
                    </a:solidFill>
                  </a:tcPr>
                </a:tc>
                <a:tc>
                  <a:txBody>
                    <a:bodyPr/>
                    <a:lstStyle/>
                    <a:p>
                      <a:pPr algn="ctr"/>
                      <a:r>
                        <a:rPr lang="en-US" sz="1400">
                          <a:latin typeface="Helvetica" panose="020B0403020202020204" pitchFamily="34" charset="0"/>
                        </a:rPr>
                        <a:t>Ad-Supported Monthly Pricing</a:t>
                      </a:r>
                    </a:p>
                  </a:txBody>
                  <a:tcPr anchor="ctr">
                    <a:solidFill>
                      <a:srgbClr val="1F1A62"/>
                    </a:solidFill>
                  </a:tcPr>
                </a:tc>
                <a:extLst>
                  <a:ext uri="{0D108BD9-81ED-4DB2-BD59-A6C34878D82A}">
                    <a16:rowId xmlns:a16="http://schemas.microsoft.com/office/drawing/2014/main" val="1127912433"/>
                  </a:ext>
                </a:extLst>
              </a:tr>
              <a:tr h="436809">
                <a:tc>
                  <a:txBody>
                    <a:bodyPr/>
                    <a:lstStyle/>
                    <a:p>
                      <a:endParaRPr lang="en-US" sz="1600">
                        <a:solidFill>
                          <a:srgbClr val="1B1464"/>
                        </a:solidFill>
                        <a:latin typeface="Helvetica" panose="020B0403020202020204" pitchFamily="34" charset="0"/>
                      </a:endParaRPr>
                    </a:p>
                  </a:txBody>
                  <a:tcPr/>
                </a:tc>
                <a:tc>
                  <a:txBody>
                    <a:bodyPr/>
                    <a:lstStyle/>
                    <a:p>
                      <a:r>
                        <a:rPr lang="en-US" sz="1400">
                          <a:solidFill>
                            <a:srgbClr val="1B1464"/>
                          </a:solidFill>
                          <a:latin typeface="Helvetica" panose="020B0403020202020204" pitchFamily="34" charset="0"/>
                        </a:rPr>
                        <a:t>Hybrid AVOD/SVOD*</a:t>
                      </a:r>
                    </a:p>
                  </a:txBody>
                  <a:tcPr anchor="ctr"/>
                </a:tc>
                <a:tc>
                  <a:txBody>
                    <a:bodyPr/>
                    <a:lstStyle/>
                    <a:p>
                      <a:pPr algn="ctr"/>
                      <a:r>
                        <a:rPr lang="en-US" sz="1600">
                          <a:solidFill>
                            <a:srgbClr val="1B1464"/>
                          </a:solidFill>
                          <a:latin typeface="Helvetica" panose="020B0403020202020204" pitchFamily="34" charset="0"/>
                        </a:rPr>
                        <a:t>$14.99</a:t>
                      </a:r>
                    </a:p>
                  </a:txBody>
                  <a:tcPr anchor="ctr"/>
                </a:tc>
                <a:tc>
                  <a:txBody>
                    <a:bodyPr/>
                    <a:lstStyle/>
                    <a:p>
                      <a:pPr algn="ctr"/>
                      <a:r>
                        <a:rPr lang="en-US" sz="1600" i="1">
                          <a:solidFill>
                            <a:srgbClr val="515461"/>
                          </a:solidFill>
                          <a:latin typeface="Helvetica" panose="020B0403020202020204" pitchFamily="34" charset="0"/>
                        </a:rPr>
                        <a:t>N/A*</a:t>
                      </a:r>
                    </a:p>
                  </a:txBody>
                  <a:tcPr anchor="ctr"/>
                </a:tc>
                <a:extLst>
                  <a:ext uri="{0D108BD9-81ED-4DB2-BD59-A6C34878D82A}">
                    <a16:rowId xmlns:a16="http://schemas.microsoft.com/office/drawing/2014/main" val="210877068"/>
                  </a:ext>
                </a:extLst>
              </a:tr>
              <a:tr h="436809">
                <a:tc>
                  <a:txBody>
                    <a:bodyPr/>
                    <a:lstStyle/>
                    <a:p>
                      <a:endParaRPr lang="en-US" sz="1600">
                        <a:solidFill>
                          <a:srgbClr val="1B1464"/>
                        </a:solidFill>
                        <a:latin typeface="Helvetica" panose="020B0403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rgbClr val="1B1464"/>
                          </a:solidFill>
                          <a:latin typeface="Helvetica" panose="020B0403020202020204" pitchFamily="34" charset="0"/>
                        </a:rPr>
                        <a:t>Hybrid AVOD/SVOD</a:t>
                      </a:r>
                    </a:p>
                  </a:txBody>
                  <a:tcPr anchor="ctr"/>
                </a:tc>
                <a:tc>
                  <a:txBody>
                    <a:bodyPr/>
                    <a:lstStyle/>
                    <a:p>
                      <a:pPr algn="ctr"/>
                      <a:r>
                        <a:rPr lang="en-US" sz="1600">
                          <a:solidFill>
                            <a:srgbClr val="1B1464"/>
                          </a:solidFill>
                          <a:latin typeface="Helvetica" panose="020B0403020202020204" pitchFamily="34" charset="0"/>
                        </a:rPr>
                        <a:t>$11.99</a:t>
                      </a:r>
                    </a:p>
                  </a:txBody>
                  <a:tcPr anchor="ctr"/>
                </a:tc>
                <a:tc>
                  <a:txBody>
                    <a:bodyPr/>
                    <a:lstStyle/>
                    <a:p>
                      <a:pPr algn="ctr"/>
                      <a:r>
                        <a:rPr lang="en-US" sz="1600">
                          <a:solidFill>
                            <a:srgbClr val="1B1464"/>
                          </a:solidFill>
                          <a:latin typeface="Helvetica" panose="020B0403020202020204" pitchFamily="34" charset="0"/>
                        </a:rPr>
                        <a:t>$5.99</a:t>
                      </a:r>
                    </a:p>
                  </a:txBody>
                  <a:tcPr anchor="ctr"/>
                </a:tc>
                <a:extLst>
                  <a:ext uri="{0D108BD9-81ED-4DB2-BD59-A6C34878D82A}">
                    <a16:rowId xmlns:a16="http://schemas.microsoft.com/office/drawing/2014/main" val="4268180401"/>
                  </a:ext>
                </a:extLst>
              </a:tr>
              <a:tr h="436809">
                <a:tc>
                  <a:txBody>
                    <a:bodyPr/>
                    <a:lstStyle/>
                    <a:p>
                      <a:endParaRPr lang="en-US" sz="1600" b="1">
                        <a:solidFill>
                          <a:srgbClr val="1B1464"/>
                        </a:solidFill>
                        <a:latin typeface="Helvetica" panose="020B0403020202020204" pitchFamily="34" charset="0"/>
                      </a:endParaRPr>
                    </a:p>
                  </a:txBody>
                  <a:tcPr>
                    <a:solidFill>
                      <a:srgbClr val="00B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solidFill>
                            <a:schemeClr val="bg1"/>
                          </a:solidFill>
                          <a:latin typeface="Helvetica" panose="020B0403020202020204" pitchFamily="34" charset="0"/>
                        </a:rPr>
                        <a:t>Hybrid AVOD/SVOD</a:t>
                      </a:r>
                    </a:p>
                  </a:txBody>
                  <a:tcPr anchor="ctr">
                    <a:solidFill>
                      <a:srgbClr val="00B0F0"/>
                    </a:solidFill>
                  </a:tcPr>
                </a:tc>
                <a:tc>
                  <a:txBody>
                    <a:bodyPr/>
                    <a:lstStyle/>
                    <a:p>
                      <a:pPr algn="ctr"/>
                      <a:r>
                        <a:rPr lang="en-US" sz="1600" b="1">
                          <a:solidFill>
                            <a:schemeClr val="bg1"/>
                          </a:solidFill>
                          <a:latin typeface="Helvetica" panose="020B0403020202020204" pitchFamily="34" charset="0"/>
                        </a:rPr>
                        <a:t>$9.99</a:t>
                      </a:r>
                    </a:p>
                  </a:txBody>
                  <a:tcPr anchor="ctr">
                    <a:solidFill>
                      <a:srgbClr val="00B0F0"/>
                    </a:solidFill>
                  </a:tcPr>
                </a:tc>
                <a:tc>
                  <a:txBody>
                    <a:bodyPr/>
                    <a:lstStyle/>
                    <a:p>
                      <a:pPr algn="ctr"/>
                      <a:r>
                        <a:rPr lang="en-US" sz="1600" b="1">
                          <a:solidFill>
                            <a:schemeClr val="bg1"/>
                          </a:solidFill>
                          <a:latin typeface="Helvetica" panose="020B0403020202020204" pitchFamily="34" charset="0"/>
                        </a:rPr>
                        <a:t>$4.99</a:t>
                      </a:r>
                      <a:r>
                        <a:rPr lang="en-US" sz="1600" b="0">
                          <a:solidFill>
                            <a:schemeClr val="bg1"/>
                          </a:solidFill>
                          <a:latin typeface="Helvetica" panose="020B0403020202020204" pitchFamily="34" charset="0"/>
                        </a:rPr>
                        <a:t>**</a:t>
                      </a:r>
                    </a:p>
                  </a:txBody>
                  <a:tcPr anchor="ctr">
                    <a:solidFill>
                      <a:srgbClr val="00B0F0"/>
                    </a:solidFill>
                  </a:tcPr>
                </a:tc>
                <a:extLst>
                  <a:ext uri="{0D108BD9-81ED-4DB2-BD59-A6C34878D82A}">
                    <a16:rowId xmlns:a16="http://schemas.microsoft.com/office/drawing/2014/main" val="2266188080"/>
                  </a:ext>
                </a:extLst>
              </a:tr>
              <a:tr h="436809">
                <a:tc>
                  <a:txBody>
                    <a:bodyPr/>
                    <a:lstStyle/>
                    <a:p>
                      <a:endParaRPr lang="en-US" sz="1400">
                        <a:solidFill>
                          <a:srgbClr val="1B1464"/>
                        </a:solidFill>
                        <a:latin typeface="Helvetica" panose="020B0403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rgbClr val="1B1464"/>
                          </a:solidFill>
                          <a:latin typeface="Helvetica" panose="020B0403020202020204" pitchFamily="34" charset="0"/>
                        </a:rPr>
                        <a:t>Hybrid AVOD/SVOD</a:t>
                      </a:r>
                    </a:p>
                  </a:txBody>
                  <a:tcPr anchor="ctr"/>
                </a:tc>
                <a:tc>
                  <a:txBody>
                    <a:bodyPr/>
                    <a:lstStyle/>
                    <a:p>
                      <a:pPr algn="ctr"/>
                      <a:r>
                        <a:rPr lang="en-US" sz="1600">
                          <a:solidFill>
                            <a:srgbClr val="1B1464"/>
                          </a:solidFill>
                          <a:latin typeface="Helvetica" panose="020B0403020202020204" pitchFamily="34" charset="0"/>
                        </a:rPr>
                        <a:t>$9.99</a:t>
                      </a:r>
                    </a:p>
                  </a:txBody>
                  <a:tcPr anchor="ctr"/>
                </a:tc>
                <a:tc>
                  <a:txBody>
                    <a:bodyPr/>
                    <a:lstStyle/>
                    <a:p>
                      <a:pPr algn="ctr"/>
                      <a:r>
                        <a:rPr lang="en-US" sz="1600">
                          <a:solidFill>
                            <a:srgbClr val="1B1464"/>
                          </a:solidFill>
                          <a:latin typeface="Helvetica" panose="020B0403020202020204" pitchFamily="34" charset="0"/>
                        </a:rPr>
                        <a:t>Free*** or $4.99</a:t>
                      </a:r>
                    </a:p>
                  </a:txBody>
                  <a:tcPr anchor="ctr"/>
                </a:tc>
                <a:extLst>
                  <a:ext uri="{0D108BD9-81ED-4DB2-BD59-A6C34878D82A}">
                    <a16:rowId xmlns:a16="http://schemas.microsoft.com/office/drawing/2014/main" val="3357307528"/>
                  </a:ext>
                </a:extLst>
              </a:tr>
              <a:tr h="436809">
                <a:tc>
                  <a:txBody>
                    <a:bodyPr/>
                    <a:lstStyle/>
                    <a:p>
                      <a:endParaRPr lang="en-US" sz="1600">
                        <a:solidFill>
                          <a:srgbClr val="1B1464"/>
                        </a:solidFill>
                        <a:latin typeface="Helvetica" panose="020B0403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rgbClr val="1B1464"/>
                          </a:solidFill>
                          <a:latin typeface="Helvetica" panose="020B0403020202020204" pitchFamily="34" charset="0"/>
                        </a:rPr>
                        <a:t>Hybrid AVOD/SVOD</a:t>
                      </a:r>
                    </a:p>
                  </a:txBody>
                  <a:tcPr anchor="ctr"/>
                </a:tc>
                <a:tc>
                  <a:txBody>
                    <a:bodyPr/>
                    <a:lstStyle/>
                    <a:p>
                      <a:pPr algn="ctr"/>
                      <a:r>
                        <a:rPr lang="en-US" sz="1600">
                          <a:solidFill>
                            <a:srgbClr val="1B1464"/>
                          </a:solidFill>
                          <a:latin typeface="Helvetica" panose="020B0403020202020204" pitchFamily="34" charset="0"/>
                        </a:rPr>
                        <a:t>$6.99</a:t>
                      </a:r>
                    </a:p>
                  </a:txBody>
                  <a:tcPr anchor="ctr"/>
                </a:tc>
                <a:tc>
                  <a:txBody>
                    <a:bodyPr/>
                    <a:lstStyle/>
                    <a:p>
                      <a:pPr algn="ctr"/>
                      <a:r>
                        <a:rPr lang="en-US" sz="1600">
                          <a:solidFill>
                            <a:srgbClr val="1B1464"/>
                          </a:solidFill>
                          <a:latin typeface="Helvetica" panose="020B0403020202020204" pitchFamily="34" charset="0"/>
                        </a:rPr>
                        <a:t>$4.99</a:t>
                      </a:r>
                    </a:p>
                  </a:txBody>
                  <a:tcPr anchor="ctr"/>
                </a:tc>
                <a:extLst>
                  <a:ext uri="{0D108BD9-81ED-4DB2-BD59-A6C34878D82A}">
                    <a16:rowId xmlns:a16="http://schemas.microsoft.com/office/drawing/2014/main" val="1948514563"/>
                  </a:ext>
                </a:extLst>
              </a:tr>
              <a:tr h="436809">
                <a:tc>
                  <a:txBody>
                    <a:bodyPr/>
                    <a:lstStyle/>
                    <a:p>
                      <a:endParaRPr lang="en-US" sz="1600">
                        <a:solidFill>
                          <a:srgbClr val="1B1464"/>
                        </a:solidFill>
                        <a:latin typeface="Helvetica" panose="020B0403020202020204" pitchFamily="34" charset="0"/>
                      </a:endParaRPr>
                    </a:p>
                  </a:txBody>
                  <a:tcPr/>
                </a:tc>
                <a:tc>
                  <a:txBody>
                    <a:bodyPr/>
                    <a:lstStyle/>
                    <a:p>
                      <a:r>
                        <a:rPr lang="en-US" sz="1400">
                          <a:solidFill>
                            <a:srgbClr val="1B1464"/>
                          </a:solidFill>
                          <a:latin typeface="Helvetica" panose="020B0403020202020204" pitchFamily="34" charset="0"/>
                        </a:rPr>
                        <a:t>SVOD</a:t>
                      </a:r>
                    </a:p>
                  </a:txBody>
                  <a:tcPr anchor="ctr"/>
                </a:tc>
                <a:tc>
                  <a:txBody>
                    <a:bodyPr/>
                    <a:lstStyle/>
                    <a:p>
                      <a:pPr algn="ctr"/>
                      <a:r>
                        <a:rPr lang="en-US" sz="1600">
                          <a:solidFill>
                            <a:srgbClr val="1B1464"/>
                          </a:solidFill>
                          <a:latin typeface="Helvetica" panose="020B0403020202020204" pitchFamily="34" charset="0"/>
                        </a:rPr>
                        <a:t>$8.99-17.99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i="1">
                          <a:solidFill>
                            <a:srgbClr val="515461"/>
                          </a:solidFill>
                          <a:latin typeface="Helvetica" panose="020B0403020202020204" pitchFamily="34" charset="0"/>
                        </a:rPr>
                        <a:t>N/A</a:t>
                      </a:r>
                    </a:p>
                  </a:txBody>
                  <a:tcPr anchor="ctr"/>
                </a:tc>
                <a:extLst>
                  <a:ext uri="{0D108BD9-81ED-4DB2-BD59-A6C34878D82A}">
                    <a16:rowId xmlns:a16="http://schemas.microsoft.com/office/drawing/2014/main" val="2649729264"/>
                  </a:ext>
                </a:extLst>
              </a:tr>
              <a:tr h="436809">
                <a:tc>
                  <a:txBody>
                    <a:bodyPr/>
                    <a:lstStyle/>
                    <a:p>
                      <a:endParaRPr lang="en-US" sz="1600">
                        <a:solidFill>
                          <a:srgbClr val="1B1464"/>
                        </a:solidFill>
                        <a:latin typeface="Helvetica" panose="020B0403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rgbClr val="1B1464"/>
                          </a:solidFill>
                          <a:latin typeface="Helvetica" panose="020B0403020202020204" pitchFamily="34" charset="0"/>
                        </a:rPr>
                        <a:t>SVOD</a:t>
                      </a:r>
                    </a:p>
                  </a:txBody>
                  <a:tcPr anchor="ctr"/>
                </a:tc>
                <a:tc>
                  <a:txBody>
                    <a:bodyPr/>
                    <a:lstStyle/>
                    <a:p>
                      <a:pPr algn="ctr"/>
                      <a:r>
                        <a:rPr lang="en-US" sz="1600">
                          <a:solidFill>
                            <a:srgbClr val="1B1464"/>
                          </a:solidFill>
                          <a:latin typeface="Helvetica" panose="020B0403020202020204" pitchFamily="34" charset="0"/>
                        </a:rPr>
                        <a:t>$8.99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i="1">
                          <a:solidFill>
                            <a:srgbClr val="515461"/>
                          </a:solidFill>
                          <a:latin typeface="Helvetica" panose="020B0403020202020204" pitchFamily="34" charset="0"/>
                        </a:rPr>
                        <a:t>N/A</a:t>
                      </a:r>
                    </a:p>
                  </a:txBody>
                  <a:tcPr anchor="ctr"/>
                </a:tc>
                <a:extLst>
                  <a:ext uri="{0D108BD9-81ED-4DB2-BD59-A6C34878D82A}">
                    <a16:rowId xmlns:a16="http://schemas.microsoft.com/office/drawing/2014/main" val="3265790254"/>
                  </a:ext>
                </a:extLst>
              </a:tr>
              <a:tr h="422858">
                <a:tc>
                  <a:txBody>
                    <a:bodyPr/>
                    <a:lstStyle/>
                    <a:p>
                      <a:endParaRPr lang="en-US" sz="1600">
                        <a:solidFill>
                          <a:srgbClr val="1B1464"/>
                        </a:solidFill>
                        <a:latin typeface="Helvetica" panose="020B0403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rgbClr val="1B1464"/>
                          </a:solidFill>
                          <a:latin typeface="Helvetica" panose="020B0403020202020204" pitchFamily="34" charset="0"/>
                        </a:rPr>
                        <a:t>SVOD</a:t>
                      </a:r>
                    </a:p>
                  </a:txBody>
                  <a:tcPr anchor="ctr"/>
                </a:tc>
                <a:tc>
                  <a:txBody>
                    <a:bodyPr/>
                    <a:lstStyle/>
                    <a:p>
                      <a:pPr algn="ctr"/>
                      <a:r>
                        <a:rPr lang="en-US" sz="1600">
                          <a:solidFill>
                            <a:srgbClr val="1B1464"/>
                          </a:solidFill>
                          <a:latin typeface="Helvetica" panose="020B0403020202020204" pitchFamily="34" charset="0"/>
                        </a:rPr>
                        <a:t>$7.99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i="1">
                          <a:solidFill>
                            <a:srgbClr val="515461"/>
                          </a:solidFill>
                          <a:latin typeface="Helvetica" panose="020B0403020202020204" pitchFamily="34" charset="0"/>
                        </a:rPr>
                        <a:t>N/A</a:t>
                      </a:r>
                    </a:p>
                  </a:txBody>
                  <a:tcPr anchor="ctr"/>
                </a:tc>
                <a:extLst>
                  <a:ext uri="{0D108BD9-81ED-4DB2-BD59-A6C34878D82A}">
                    <a16:rowId xmlns:a16="http://schemas.microsoft.com/office/drawing/2014/main" val="2325453921"/>
                  </a:ext>
                </a:extLst>
              </a:tr>
              <a:tr h="436809">
                <a:tc>
                  <a:txBody>
                    <a:bodyPr/>
                    <a:lstStyle/>
                    <a:p>
                      <a:endParaRPr lang="en-US" sz="1600">
                        <a:solidFill>
                          <a:srgbClr val="1B1464"/>
                        </a:solidFill>
                        <a:latin typeface="Helvetica" panose="020B0403020202020204" pitchFamily="34" charset="0"/>
                      </a:endParaRPr>
                    </a:p>
                  </a:txBody>
                  <a:tcPr/>
                </a:tc>
                <a:tc>
                  <a:txBody>
                    <a:bodyPr/>
                    <a:lstStyle/>
                    <a:p>
                      <a:r>
                        <a:rPr lang="en-US" sz="1400">
                          <a:solidFill>
                            <a:srgbClr val="1B1464"/>
                          </a:solidFill>
                          <a:latin typeface="Helvetica" panose="020B0403020202020204" pitchFamily="34" charset="0"/>
                        </a:rPr>
                        <a:t>SVOD</a:t>
                      </a:r>
                    </a:p>
                  </a:txBody>
                  <a:tcPr anchor="ctr"/>
                </a:tc>
                <a:tc>
                  <a:txBody>
                    <a:bodyPr/>
                    <a:lstStyle/>
                    <a:p>
                      <a:pPr algn="ctr"/>
                      <a:r>
                        <a:rPr lang="en-US" sz="1600">
                          <a:solidFill>
                            <a:srgbClr val="1B1464"/>
                          </a:solidFill>
                          <a:latin typeface="Helvetica" panose="020B0403020202020204" pitchFamily="34" charset="0"/>
                        </a:rPr>
                        <a:t>$8.99-17.99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i="1">
                          <a:solidFill>
                            <a:srgbClr val="515461"/>
                          </a:solidFill>
                          <a:latin typeface="Helvetica" panose="020B0403020202020204" pitchFamily="34" charset="0"/>
                        </a:rPr>
                        <a:t>N/A</a:t>
                      </a:r>
                    </a:p>
                  </a:txBody>
                  <a:tcPr anchor="ctr"/>
                </a:tc>
                <a:extLst>
                  <a:ext uri="{0D108BD9-81ED-4DB2-BD59-A6C34878D82A}">
                    <a16:rowId xmlns:a16="http://schemas.microsoft.com/office/drawing/2014/main" val="1296666764"/>
                  </a:ext>
                </a:extLst>
              </a:tr>
            </a:tbl>
          </a:graphicData>
        </a:graphic>
      </p:graphicFrame>
      <p:pic>
        <p:nvPicPr>
          <p:cNvPr id="2050" name="Picture 2">
            <a:extLst>
              <a:ext uri="{FF2B5EF4-FFF2-40B4-BE49-F238E27FC236}">
                <a16:creationId xmlns:a16="http://schemas.microsoft.com/office/drawing/2014/main" id="{431EAA01-8AB2-446D-AD15-17595CA6E1F7}"/>
              </a:ext>
            </a:extLst>
          </p:cNvPr>
          <p:cNvPicPr>
            <a:picLocks noChangeAspect="1" noChangeArrowheads="1"/>
          </p:cNvPicPr>
          <p:nvPr/>
        </p:nvPicPr>
        <p:blipFill>
          <a:blip r:embed="rId5" cstate="hqprint">
            <a:extLst>
              <a:ext uri="{28A0092B-C50C-407E-A947-70E740481C1C}">
                <a14:useLocalDpi xmlns:a14="http://schemas.microsoft.com/office/drawing/2010/main"/>
              </a:ext>
            </a:extLst>
          </a:blip>
          <a:srcRect/>
          <a:stretch>
            <a:fillRect/>
          </a:stretch>
        </p:blipFill>
        <p:spPr bwMode="auto">
          <a:xfrm>
            <a:off x="4606025" y="2290452"/>
            <a:ext cx="1382349" cy="21881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Download Disney+ Logo in SVG Vector or PNG File Format - Logo.wine">
            <a:extLst>
              <a:ext uri="{FF2B5EF4-FFF2-40B4-BE49-F238E27FC236}">
                <a16:creationId xmlns:a16="http://schemas.microsoft.com/office/drawing/2014/main" id="{CEDC1439-17BF-4CBC-B4D7-968E9CDD24A2}"/>
              </a:ext>
            </a:extLst>
          </p:cNvPr>
          <p:cNvPicPr>
            <a:picLocks noChangeAspect="1" noChangeArrowheads="1"/>
          </p:cNvPicPr>
          <p:nvPr/>
        </p:nvPicPr>
        <p:blipFill rotWithShape="1">
          <a:blip r:embed="rId6" cstate="hqprint">
            <a:extLst>
              <a:ext uri="{28A0092B-C50C-407E-A947-70E740481C1C}">
                <a14:useLocalDpi xmlns:a14="http://schemas.microsoft.com/office/drawing/2010/main"/>
              </a:ext>
            </a:extLst>
          </a:blip>
          <a:srcRect l="9846" t="13897" r="10155" b="18847"/>
          <a:stretch/>
        </p:blipFill>
        <p:spPr bwMode="auto">
          <a:xfrm>
            <a:off x="4964360" y="5225081"/>
            <a:ext cx="665678" cy="37309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ulu - Wikipedia">
            <a:extLst>
              <a:ext uri="{FF2B5EF4-FFF2-40B4-BE49-F238E27FC236}">
                <a16:creationId xmlns:a16="http://schemas.microsoft.com/office/drawing/2014/main" id="{31440B8D-C096-4004-AC65-4ABB1FB1A666}"/>
              </a:ext>
            </a:extLst>
          </p:cNvPr>
          <p:cNvPicPr>
            <a:picLocks noChangeAspect="1" noChangeArrowheads="1"/>
          </p:cNvPicPr>
          <p:nvPr/>
        </p:nvPicPr>
        <p:blipFill>
          <a:blip r:embed="rId7" cstate="hqprint">
            <a:extLst>
              <a:ext uri="{28A0092B-C50C-407E-A947-70E740481C1C}">
                <a14:useLocalDpi xmlns:a14="http://schemas.microsoft.com/office/drawing/2010/main"/>
              </a:ext>
            </a:extLst>
          </a:blip>
          <a:srcRect/>
          <a:stretch>
            <a:fillRect/>
          </a:stretch>
        </p:blipFill>
        <p:spPr bwMode="auto">
          <a:xfrm>
            <a:off x="4745028" y="2662912"/>
            <a:ext cx="1104343" cy="332801"/>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a:extLst>
              <a:ext uri="{FF2B5EF4-FFF2-40B4-BE49-F238E27FC236}">
                <a16:creationId xmlns:a16="http://schemas.microsoft.com/office/drawing/2014/main" id="{35572579-2826-495B-8D94-23471D969E8C}"/>
              </a:ext>
            </a:extLst>
          </p:cNvPr>
          <p:cNvPicPr>
            <a:picLocks noChangeAspect="1" noChangeArrowheads="1"/>
          </p:cNvPicPr>
          <p:nvPr/>
        </p:nvPicPr>
        <p:blipFill>
          <a:blip r:embed="rId8" cstate="hqprint">
            <a:extLst>
              <a:ext uri="{28A0092B-C50C-407E-A947-70E740481C1C}">
                <a14:useLocalDpi xmlns:a14="http://schemas.microsoft.com/office/drawing/2010/main"/>
              </a:ext>
            </a:extLst>
          </a:blip>
          <a:srcRect/>
          <a:stretch>
            <a:fillRect/>
          </a:stretch>
        </p:blipFill>
        <p:spPr bwMode="auto">
          <a:xfrm>
            <a:off x="4690430" y="3505025"/>
            <a:ext cx="1213539" cy="374175"/>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Apple TV+ - Wikipedia">
            <a:extLst>
              <a:ext uri="{FF2B5EF4-FFF2-40B4-BE49-F238E27FC236}">
                <a16:creationId xmlns:a16="http://schemas.microsoft.com/office/drawing/2014/main" id="{2CD20FB4-CF76-449C-85D3-2883C61D86F3}"/>
              </a:ext>
            </a:extLst>
          </p:cNvPr>
          <p:cNvPicPr>
            <a:picLocks noChangeAspect="1" noChangeArrowheads="1"/>
          </p:cNvPicPr>
          <p:nvPr/>
        </p:nvPicPr>
        <p:blipFill>
          <a:blip r:embed="rId9" cstate="hqprint">
            <a:extLst>
              <a:ext uri="{28A0092B-C50C-407E-A947-70E740481C1C}">
                <a14:useLocalDpi xmlns:a14="http://schemas.microsoft.com/office/drawing/2010/main"/>
              </a:ext>
            </a:extLst>
          </a:blip>
          <a:srcRect/>
          <a:stretch>
            <a:fillRect/>
          </a:stretch>
        </p:blipFill>
        <p:spPr bwMode="auto">
          <a:xfrm>
            <a:off x="4865268" y="5695223"/>
            <a:ext cx="863862" cy="326108"/>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DISCOVERY ANNOUNCES THE GLOBAL LAUNCH OF DISCOVERY+, THE DEFINITIVE  STREAMING SERVICE FOR THE BEST REAL LIFE ENTERTAINMENT IN THE WORLD,  DEBUTING JANUARY 4, 2021 – Discovery, Inc.">
            <a:extLst>
              <a:ext uri="{FF2B5EF4-FFF2-40B4-BE49-F238E27FC236}">
                <a16:creationId xmlns:a16="http://schemas.microsoft.com/office/drawing/2014/main" id="{C0E004A3-064E-4CF1-8499-1D4D4F038688}"/>
              </a:ext>
            </a:extLst>
          </p:cNvPr>
          <p:cNvPicPr>
            <a:picLocks noChangeAspect="1" noChangeArrowheads="1"/>
          </p:cNvPicPr>
          <p:nvPr/>
        </p:nvPicPr>
        <p:blipFill>
          <a:blip r:embed="rId10" cstate="hqprint">
            <a:extLst>
              <a:ext uri="{28A0092B-C50C-407E-A947-70E740481C1C}">
                <a14:useLocalDpi xmlns:a14="http://schemas.microsoft.com/office/drawing/2010/main"/>
              </a:ext>
            </a:extLst>
          </a:blip>
          <a:srcRect/>
          <a:stretch>
            <a:fillRect/>
          </a:stretch>
        </p:blipFill>
        <p:spPr bwMode="auto">
          <a:xfrm>
            <a:off x="4648228" y="3983048"/>
            <a:ext cx="1297943" cy="2655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MC+ Launches on Amazon Prime Video Channels and Apple Channels | Cord  Cutters News">
            <a:extLst>
              <a:ext uri="{FF2B5EF4-FFF2-40B4-BE49-F238E27FC236}">
                <a16:creationId xmlns:a16="http://schemas.microsoft.com/office/drawing/2014/main" id="{9A21933F-67B4-4C00-9DBA-3FBB78317550}"/>
              </a:ext>
            </a:extLst>
          </p:cNvPr>
          <p:cNvPicPr>
            <a:picLocks noChangeAspect="1" noChangeArrowheads="1"/>
          </p:cNvPicPr>
          <p:nvPr/>
        </p:nvPicPr>
        <p:blipFill>
          <a:blip r:embed="rId11" cstate="hqprint">
            <a:extLst>
              <a:ext uri="{28A0092B-C50C-407E-A947-70E740481C1C}">
                <a14:useLocalDpi xmlns:a14="http://schemas.microsoft.com/office/drawing/2010/main"/>
              </a:ext>
            </a:extLst>
          </a:blip>
          <a:srcRect/>
          <a:stretch>
            <a:fillRect/>
          </a:stretch>
        </p:blipFill>
        <p:spPr bwMode="auto">
          <a:xfrm>
            <a:off x="4912964" y="4819294"/>
            <a:ext cx="768470" cy="36390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etflix Logo transparent PNG - StickPNG">
            <a:extLst>
              <a:ext uri="{FF2B5EF4-FFF2-40B4-BE49-F238E27FC236}">
                <a16:creationId xmlns:a16="http://schemas.microsoft.com/office/drawing/2014/main" id="{5A0DC7EC-F3D8-44F0-AB87-3FE10C91F816}"/>
              </a:ext>
            </a:extLst>
          </p:cNvPr>
          <p:cNvPicPr>
            <a:picLocks noChangeAspect="1" noChangeArrowheads="1"/>
          </p:cNvPicPr>
          <p:nvPr/>
        </p:nvPicPr>
        <p:blipFill rotWithShape="1">
          <a:blip r:embed="rId12" cstate="hqprint">
            <a:extLst>
              <a:ext uri="{28A0092B-C50C-407E-A947-70E740481C1C}">
                <a14:useLocalDpi xmlns:a14="http://schemas.microsoft.com/office/drawing/2010/main"/>
              </a:ext>
            </a:extLst>
          </a:blip>
          <a:srcRect l="8325" t="31207" r="8058" b="27411"/>
          <a:stretch/>
        </p:blipFill>
        <p:spPr bwMode="auto">
          <a:xfrm>
            <a:off x="4745027" y="4419508"/>
            <a:ext cx="1104344" cy="2807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130FCA63-D189-4E16-9788-FDEF65C71E49}"/>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4606025" y="3141412"/>
            <a:ext cx="1382349" cy="247485"/>
          </a:xfrm>
          <a:prstGeom prst="rect">
            <a:avLst/>
          </a:prstGeom>
        </p:spPr>
      </p:pic>
      <p:sp>
        <p:nvSpPr>
          <p:cNvPr id="26" name="Rectangle 25">
            <a:extLst>
              <a:ext uri="{FF2B5EF4-FFF2-40B4-BE49-F238E27FC236}">
                <a16:creationId xmlns:a16="http://schemas.microsoft.com/office/drawing/2014/main" id="{B0DD6330-48E3-402C-AEF7-647A0D8E8ECA}"/>
              </a:ext>
            </a:extLst>
          </p:cNvPr>
          <p:cNvSpPr/>
          <p:nvPr/>
        </p:nvSpPr>
        <p:spPr>
          <a:xfrm>
            <a:off x="4476495" y="6210978"/>
            <a:ext cx="7763809"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Notes: *Ad-supported tier of HBOMax is coming Q2 2021; **‘Base Tier’ Ad-Supported Paramount+ launches in June 2021; ***Peacock offers a free tier that </a:t>
            </a:r>
            <a:r>
              <a:rPr lang="en-US" sz="800">
                <a:solidFill>
                  <a:srgbClr val="1B1464"/>
                </a:solidFill>
                <a:latin typeface="Helvetica" panose="020B0403020202020204" pitchFamily="34" charset="0"/>
              </a:rPr>
              <a:t>is ad-supported with limited content library.</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Chart reflects costs as of 3/1/21. AVOD = Ad-Sup</a:t>
            </a:r>
            <a:r>
              <a:rPr lang="en-US" sz="800">
                <a:solidFill>
                  <a:srgbClr val="1B1464"/>
                </a:solidFill>
                <a:latin typeface="Helvetica" panose="020B0403020202020204" pitchFamily="34" charset="0"/>
              </a:rPr>
              <a:t>ported</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Video-on-Demand; SVOD =  Subscription Video-on-Demand</a:t>
            </a:r>
          </a:p>
        </p:txBody>
      </p:sp>
    </p:spTree>
    <p:extLst>
      <p:ext uri="{BB962C8B-B14F-4D97-AF65-F5344CB8AC3E}">
        <p14:creationId xmlns:p14="http://schemas.microsoft.com/office/powerpoint/2010/main" val="2385538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2F61C6D-6A24-478A-806F-AB2581209475}"/>
              </a:ext>
            </a:extLst>
          </p:cNvPr>
          <p:cNvSpPr/>
          <p:nvPr/>
        </p:nvSpPr>
        <p:spPr>
          <a:xfrm>
            <a:off x="-24068" y="-10628"/>
            <a:ext cx="4500563" cy="687726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a:ln w="13462">
                  <a:solidFill>
                    <a:prstClr val="black"/>
                  </a:solidFill>
                  <a:prstDash val="solid"/>
                </a:ln>
                <a:solidFill>
                  <a:prstClr val="white"/>
                </a:solidFill>
                <a:effectLst>
                  <a:outerShdw dist="38100" dir="2700000" algn="bl" rotWithShape="0">
                    <a:prstClr val="black"/>
                  </a:outerShdw>
                </a:effectLst>
                <a:uLnTx/>
                <a:uFillTx/>
                <a:latin typeface="Helvetica" panose="020B0403020202020204" pitchFamily="34" charset="0"/>
                <a:ea typeface="Open Sans" panose="020B0606030504020204" pitchFamily="34" charset="0"/>
                <a:cs typeface="Open Sans" panose="020B0606030504020204" pitchFamily="34" charset="0"/>
              </a:rPr>
              <a:t>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Open Sans" panose="020B0606030504020204" pitchFamily="34" charset="0"/>
                <a:cs typeface="Open Sans" panose="020B0606030504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mn-ea"/>
              <a:cs typeface="+mn-cs"/>
            </a:endParaRPr>
          </a:p>
        </p:txBody>
      </p:sp>
      <p:pic>
        <p:nvPicPr>
          <p:cNvPr id="2" name="Picture 1">
            <a:extLst>
              <a:ext uri="{FF2B5EF4-FFF2-40B4-BE49-F238E27FC236}">
                <a16:creationId xmlns:a16="http://schemas.microsoft.com/office/drawing/2014/main" id="{764EC7FF-5E5C-4E17-AA89-B6B22E6D5650}"/>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9013997" y="-10628"/>
            <a:ext cx="3178003" cy="1850666"/>
          </a:xfrm>
          <a:prstGeom prst="rect">
            <a:avLst/>
          </a:prstGeom>
        </p:spPr>
      </p:pic>
      <p:sp>
        <p:nvSpPr>
          <p:cNvPr id="4" name="Rectangle 3">
            <a:extLst>
              <a:ext uri="{FF2B5EF4-FFF2-40B4-BE49-F238E27FC236}">
                <a16:creationId xmlns:a16="http://schemas.microsoft.com/office/drawing/2014/main" id="{3ED54650-E124-0942-8B03-A438165B55A6}"/>
              </a:ext>
            </a:extLst>
          </p:cNvPr>
          <p:cNvSpPr/>
          <p:nvPr/>
        </p:nvSpPr>
        <p:spPr>
          <a:xfrm>
            <a:off x="117868" y="1284214"/>
            <a:ext cx="4282899" cy="246221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a:solidFill>
                  <a:srgbClr val="1B1464"/>
                </a:solidFill>
                <a:latin typeface="Helvetica" pitchFamily="2" charset="0"/>
              </a:rPr>
              <a:t>Across their streaming portfolio, ViacomCBS is projecting growth of an additional </a:t>
            </a:r>
            <a:r>
              <a:rPr lang="en-US" sz="2200" b="1">
                <a:solidFill>
                  <a:srgbClr val="ED3C8D"/>
                </a:solidFill>
                <a:latin typeface="Helvetica" pitchFamily="2" charset="0"/>
              </a:rPr>
              <a:t>35-45 million global</a:t>
            </a:r>
            <a:r>
              <a:rPr lang="en-US" sz="2200">
                <a:solidFill>
                  <a:srgbClr val="1B1464"/>
                </a:solidFill>
                <a:latin typeface="Helvetica" pitchFamily="2" charset="0"/>
              </a:rPr>
              <a:t> streaming subscribers by 2024, </a:t>
            </a:r>
            <a:r>
              <a:rPr lang="en-US" sz="2200">
                <a:solidFill>
                  <a:srgbClr val="1F1A62"/>
                </a:solidFill>
                <a:latin typeface="Helvetica" pitchFamily="2" charset="0"/>
              </a:rPr>
              <a:t>driven by the strength and breadth of original and library content from Paramount+</a:t>
            </a:r>
          </a:p>
        </p:txBody>
      </p:sp>
      <p:pic>
        <p:nvPicPr>
          <p:cNvPr id="37" name="Picture 36">
            <a:extLst>
              <a:ext uri="{FF2B5EF4-FFF2-40B4-BE49-F238E27FC236}">
                <a16:creationId xmlns:a16="http://schemas.microsoft.com/office/drawing/2014/main" id="{2586A5D2-4055-40C6-A996-B7A1BC90B42D}"/>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38" name="Slide Number Placeholder 5">
            <a:extLst>
              <a:ext uri="{FF2B5EF4-FFF2-40B4-BE49-F238E27FC236}">
                <a16:creationId xmlns:a16="http://schemas.microsoft.com/office/drawing/2014/main" id="{9FEFDE9B-B8D7-4B65-83A1-A9679D1C0FDF}"/>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9" name="Rectangle 38">
            <a:extLst>
              <a:ext uri="{FF2B5EF4-FFF2-40B4-BE49-F238E27FC236}">
                <a16:creationId xmlns:a16="http://schemas.microsoft.com/office/drawing/2014/main" id="{78C36067-8577-4925-B910-B04142799817}"/>
              </a:ext>
            </a:extLst>
          </p:cNvPr>
          <p:cNvSpPr/>
          <p:nvPr/>
        </p:nvSpPr>
        <p:spPr>
          <a:xfrm>
            <a:off x="546750" y="6586958"/>
            <a:ext cx="11666767"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0" name="Rectangle 9">
            <a:extLst>
              <a:ext uri="{FF2B5EF4-FFF2-40B4-BE49-F238E27FC236}">
                <a16:creationId xmlns:a16="http://schemas.microsoft.com/office/drawing/2014/main" id="{92E8A125-0576-41B9-8EAA-20DC2F67CCF3}"/>
              </a:ext>
            </a:extLst>
          </p:cNvPr>
          <p:cNvSpPr/>
          <p:nvPr/>
        </p:nvSpPr>
        <p:spPr>
          <a:xfrm>
            <a:off x="4466864" y="6216392"/>
            <a:ext cx="7788679"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a:t>
            </a:r>
            <a:r>
              <a:rPr lang="en-US" sz="800">
                <a:solidFill>
                  <a:srgbClr val="1B1464"/>
                </a:solidFill>
                <a:latin typeface="Helvetica" panose="020B0403020202020204" pitchFamily="34" charset="0"/>
                <a:hlinkClick r:id="rId5">
                  <a:extLst>
                    <a:ext uri="{A12FA001-AC4F-418D-AE19-62706E023703}">
                      <ahyp:hlinkClr xmlns:ahyp="http://schemas.microsoft.com/office/drawing/2018/hyperlinkcolor" val="tx"/>
                    </a:ext>
                  </a:extLst>
                </a:hlinkClick>
              </a:rPr>
              <a:t>ViacomCBS Streaming Event</a:t>
            </a:r>
            <a:r>
              <a:rPr lang="en-US" sz="800">
                <a:solidFill>
                  <a:srgbClr val="1B1464"/>
                </a:solidFill>
                <a:latin typeface="Helvetica" panose="020B0403020202020204" pitchFamily="34" charset="0"/>
              </a:rPr>
              <a:t>, 2/24/21. Note: ViacomCBS does not breakout subscription projections between Paramount+ (formerly CBS All Access), Showtime OTT and BET+ in their financial reporting nor will they be breaking out domestic vs. international subscriber figures or projections moving forward.</a:t>
            </a:r>
            <a:endPar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graphicFrame>
        <p:nvGraphicFramePr>
          <p:cNvPr id="15" name="Chart 14">
            <a:extLst>
              <a:ext uri="{FF2B5EF4-FFF2-40B4-BE49-F238E27FC236}">
                <a16:creationId xmlns:a16="http://schemas.microsoft.com/office/drawing/2014/main" id="{70F8836D-6F8B-4B72-9AD9-DDC5B0CD1F84}"/>
              </a:ext>
            </a:extLst>
          </p:cNvPr>
          <p:cNvGraphicFramePr/>
          <p:nvPr>
            <p:extLst>
              <p:ext uri="{D42A27DB-BD31-4B8C-83A1-F6EECF244321}">
                <p14:modId xmlns:p14="http://schemas.microsoft.com/office/powerpoint/2010/main" val="1406787983"/>
              </p:ext>
            </p:extLst>
          </p:nvPr>
        </p:nvGraphicFramePr>
        <p:xfrm>
          <a:off x="4576477" y="2366535"/>
          <a:ext cx="7494106" cy="3592419"/>
        </p:xfrm>
        <a:graphic>
          <a:graphicData uri="http://schemas.openxmlformats.org/drawingml/2006/chart">
            <c:chart xmlns:c="http://schemas.openxmlformats.org/drawingml/2006/chart" xmlns:r="http://schemas.openxmlformats.org/officeDocument/2006/relationships" r:id="rId6"/>
          </a:graphicData>
        </a:graphic>
      </p:graphicFrame>
      <p:sp>
        <p:nvSpPr>
          <p:cNvPr id="16" name="Arrow: Right 15">
            <a:extLst>
              <a:ext uri="{FF2B5EF4-FFF2-40B4-BE49-F238E27FC236}">
                <a16:creationId xmlns:a16="http://schemas.microsoft.com/office/drawing/2014/main" id="{549379C8-C88A-4B6C-B46E-AA1635B65AFE}"/>
              </a:ext>
            </a:extLst>
          </p:cNvPr>
          <p:cNvSpPr/>
          <p:nvPr/>
        </p:nvSpPr>
        <p:spPr>
          <a:xfrm rot="19448852">
            <a:off x="7267779" y="3556923"/>
            <a:ext cx="2120052" cy="235711"/>
          </a:xfrm>
          <a:prstGeom prst="rightArrow">
            <a:avLst>
              <a:gd name="adj1" fmla="val 50000"/>
              <a:gd name="adj2" fmla="val 111805"/>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1E49C6E7-2FFD-495D-92DF-63E3BFE471E0}"/>
              </a:ext>
            </a:extLst>
          </p:cNvPr>
          <p:cNvSpPr txBox="1"/>
          <p:nvPr/>
        </p:nvSpPr>
        <p:spPr>
          <a:xfrm>
            <a:off x="5907314" y="3978078"/>
            <a:ext cx="1241149" cy="369332"/>
          </a:xfrm>
          <a:prstGeom prst="rect">
            <a:avLst/>
          </a:prstGeom>
          <a:noFill/>
        </p:spPr>
        <p:txBody>
          <a:bodyPr wrap="square" rtlCol="0">
            <a:spAutoFit/>
          </a:bodyPr>
          <a:lstStyle/>
          <a:p>
            <a:pPr algn="ctr"/>
            <a:r>
              <a:rPr lang="en-US" b="1">
                <a:solidFill>
                  <a:srgbClr val="1B1464"/>
                </a:solidFill>
                <a:latin typeface="Helvetica" panose="020B0403020202020204" pitchFamily="34" charset="0"/>
              </a:rPr>
              <a:t>30 Million</a:t>
            </a:r>
          </a:p>
        </p:txBody>
      </p:sp>
      <p:sp>
        <p:nvSpPr>
          <p:cNvPr id="24" name="TextBox 23">
            <a:extLst>
              <a:ext uri="{FF2B5EF4-FFF2-40B4-BE49-F238E27FC236}">
                <a16:creationId xmlns:a16="http://schemas.microsoft.com/office/drawing/2014/main" id="{18DA1876-1600-4981-AD71-621AAC5E3826}"/>
              </a:ext>
            </a:extLst>
          </p:cNvPr>
          <p:cNvSpPr txBox="1"/>
          <p:nvPr/>
        </p:nvSpPr>
        <p:spPr>
          <a:xfrm>
            <a:off x="9230615" y="2315077"/>
            <a:ext cx="1740008" cy="369332"/>
          </a:xfrm>
          <a:prstGeom prst="rect">
            <a:avLst/>
          </a:prstGeom>
          <a:noFill/>
        </p:spPr>
        <p:txBody>
          <a:bodyPr wrap="square" rtlCol="0">
            <a:spAutoFit/>
          </a:bodyPr>
          <a:lstStyle/>
          <a:p>
            <a:pPr algn="ctr"/>
            <a:r>
              <a:rPr lang="en-US" b="1">
                <a:solidFill>
                  <a:srgbClr val="1B1464"/>
                </a:solidFill>
                <a:latin typeface="Helvetica" panose="020B0403020202020204" pitchFamily="34" charset="0"/>
              </a:rPr>
              <a:t>65-75 Million</a:t>
            </a:r>
          </a:p>
        </p:txBody>
      </p:sp>
      <p:sp>
        <p:nvSpPr>
          <p:cNvPr id="27" name="TextBox 26">
            <a:extLst>
              <a:ext uri="{FF2B5EF4-FFF2-40B4-BE49-F238E27FC236}">
                <a16:creationId xmlns:a16="http://schemas.microsoft.com/office/drawing/2014/main" id="{A60B3BF3-E77F-4695-B6C4-C93B5A311491}"/>
              </a:ext>
            </a:extLst>
          </p:cNvPr>
          <p:cNvSpPr txBox="1"/>
          <p:nvPr/>
        </p:nvSpPr>
        <p:spPr>
          <a:xfrm>
            <a:off x="5895980" y="5842721"/>
            <a:ext cx="1241149" cy="276999"/>
          </a:xfrm>
          <a:prstGeom prst="rect">
            <a:avLst/>
          </a:prstGeom>
          <a:noFill/>
        </p:spPr>
        <p:txBody>
          <a:bodyPr wrap="square" rtlCol="0">
            <a:spAutoFit/>
          </a:bodyPr>
          <a:lstStyle/>
          <a:p>
            <a:pPr algn="ctr"/>
            <a:r>
              <a:rPr lang="en-US" sz="1200">
                <a:solidFill>
                  <a:srgbClr val="1B1464"/>
                </a:solidFill>
                <a:latin typeface="Helvetica" panose="020B0403020202020204" pitchFamily="34" charset="0"/>
              </a:rPr>
              <a:t>(Actual)</a:t>
            </a:r>
          </a:p>
        </p:txBody>
      </p:sp>
      <p:sp>
        <p:nvSpPr>
          <p:cNvPr id="28" name="TextBox 27">
            <a:extLst>
              <a:ext uri="{FF2B5EF4-FFF2-40B4-BE49-F238E27FC236}">
                <a16:creationId xmlns:a16="http://schemas.microsoft.com/office/drawing/2014/main" id="{948EF6B5-8780-4FF2-A554-3BCD81655593}"/>
              </a:ext>
            </a:extLst>
          </p:cNvPr>
          <p:cNvSpPr txBox="1"/>
          <p:nvPr/>
        </p:nvSpPr>
        <p:spPr>
          <a:xfrm>
            <a:off x="9521770" y="5842721"/>
            <a:ext cx="1241149" cy="276999"/>
          </a:xfrm>
          <a:prstGeom prst="rect">
            <a:avLst/>
          </a:prstGeom>
          <a:noFill/>
        </p:spPr>
        <p:txBody>
          <a:bodyPr wrap="square" rtlCol="0">
            <a:spAutoFit/>
          </a:bodyPr>
          <a:lstStyle/>
          <a:p>
            <a:pPr algn="ctr"/>
            <a:r>
              <a:rPr lang="en-US" sz="1200">
                <a:solidFill>
                  <a:srgbClr val="1B1464"/>
                </a:solidFill>
                <a:latin typeface="Helvetica" panose="020B0403020202020204" pitchFamily="34" charset="0"/>
              </a:rPr>
              <a:t>(Projected)</a:t>
            </a:r>
          </a:p>
        </p:txBody>
      </p:sp>
      <p:sp>
        <p:nvSpPr>
          <p:cNvPr id="29" name="TextBox 28">
            <a:extLst>
              <a:ext uri="{FF2B5EF4-FFF2-40B4-BE49-F238E27FC236}">
                <a16:creationId xmlns:a16="http://schemas.microsoft.com/office/drawing/2014/main" id="{5DCD6CBF-80D1-43E1-851C-E6DB69A1F75D}"/>
              </a:ext>
            </a:extLst>
          </p:cNvPr>
          <p:cNvSpPr txBox="1"/>
          <p:nvPr/>
        </p:nvSpPr>
        <p:spPr>
          <a:xfrm>
            <a:off x="4618431" y="1442038"/>
            <a:ext cx="7452152" cy="523220"/>
          </a:xfrm>
          <a:prstGeom prst="rect">
            <a:avLst/>
          </a:prstGeom>
          <a:noFill/>
        </p:spPr>
        <p:txBody>
          <a:bodyPr wrap="square">
            <a:spAutoFit/>
          </a:bodyPr>
          <a:lstStyle/>
          <a:p>
            <a:pPr algn="ctr" rtl="0">
              <a:defRPr sz="1862" b="0" i="0" u="none" strike="noStrike" kern="1200" spc="0" baseline="0">
                <a:solidFill>
                  <a:srgbClr val="1F1A62"/>
                </a:solidFill>
                <a:latin typeface="Helvetica" panose="020B0604020202020204" pitchFamily="34" charset="0"/>
                <a:ea typeface="+mn-ea"/>
                <a:cs typeface="Helvetica" panose="020B0604020202020204" pitchFamily="34" charset="0"/>
              </a:defRPr>
            </a:pPr>
            <a:r>
              <a:rPr lang="en-US" sz="1600" b="1" u="sng"/>
              <a:t>ViacomCBS Global Streaming Subscribers</a:t>
            </a:r>
            <a:endParaRPr lang="en-US" sz="1600" b="1" u="sng" baseline="0"/>
          </a:p>
          <a:p>
            <a:pPr algn="ctr" rtl="0">
              <a:defRPr sz="1862" b="0" i="0" u="none" strike="noStrike" kern="1200" spc="0" baseline="0">
                <a:solidFill>
                  <a:srgbClr val="1F1A62"/>
                </a:solidFill>
                <a:latin typeface="Helvetica" panose="020B0604020202020204" pitchFamily="34" charset="0"/>
                <a:ea typeface="+mn-ea"/>
                <a:cs typeface="Helvetica" panose="020B0604020202020204" pitchFamily="34" charset="0"/>
              </a:defRPr>
            </a:pPr>
            <a:r>
              <a:rPr lang="en-US" sz="1200" b="0" u="none" baseline="0"/>
              <a:t>Includes: Paramount+, Showtime OTT &amp; BET+</a:t>
            </a:r>
            <a:endParaRPr lang="en-US" sz="1200" u="none"/>
          </a:p>
        </p:txBody>
      </p:sp>
      <p:sp>
        <p:nvSpPr>
          <p:cNvPr id="31" name="Speech Bubble: Rectangle 30">
            <a:extLst>
              <a:ext uri="{FF2B5EF4-FFF2-40B4-BE49-F238E27FC236}">
                <a16:creationId xmlns:a16="http://schemas.microsoft.com/office/drawing/2014/main" id="{6648B644-07BA-404C-9D16-9B64F10D51B4}"/>
              </a:ext>
            </a:extLst>
          </p:cNvPr>
          <p:cNvSpPr/>
          <p:nvPr/>
        </p:nvSpPr>
        <p:spPr>
          <a:xfrm>
            <a:off x="361950" y="4428118"/>
            <a:ext cx="3673986" cy="1145668"/>
          </a:xfrm>
          <a:prstGeom prst="wedgeRectCallout">
            <a:avLst>
              <a:gd name="adj1" fmla="val -6610"/>
              <a:gd name="adj2" fmla="val 65817"/>
            </a:avLst>
          </a:prstGeom>
          <a:solidFill>
            <a:sysClr val="window" lastClr="FFFFFF"/>
          </a:solidFill>
          <a:ln w="28575" cap="flat" cmpd="sng" algn="ctr">
            <a:solidFill>
              <a:srgbClr val="ED3C8D"/>
            </a:solidFill>
            <a:prstDash val="dash"/>
          </a:ln>
          <a:effectLst/>
        </p:spPr>
        <p:txBody>
          <a:bodyPr rtlCol="0" anchor="ctr"/>
          <a:lstStyle/>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1200" b="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“We’ve set a goal of achieving </a:t>
            </a:r>
            <a:r>
              <a:rPr kumimoji="0" lang="en-US" sz="1200" u="none" strike="noStrike" kern="0" cap="none" spc="0" normalizeH="0" baseline="0" noProof="0">
                <a:ln>
                  <a:noFill/>
                </a:ln>
                <a:solidFill>
                  <a:srgbClr val="1B1464"/>
                </a:solidFill>
                <a:effectLst/>
                <a:uLnTx/>
                <a:uFillTx/>
                <a:latin typeface="Helvetica Light" panose="020B0403020202020204"/>
                <a:ea typeface="Open Sans" panose="020B0606030504020204" pitchFamily="34" charset="0"/>
                <a:cs typeface="Open Sans" panose="020B0606030504020204" pitchFamily="34" charset="0"/>
              </a:rPr>
              <a:t>65 to 75 million global streaming subscribers </a:t>
            </a:r>
            <a:r>
              <a:rPr kumimoji="0" lang="en-US" sz="1200" b="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by the end of 2024.</a:t>
            </a:r>
          </a:p>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1200" b="1" u="none" strike="noStrike" kern="0" cap="none" spc="0" normalizeH="0" baseline="0" noProof="0">
                <a:ln>
                  <a:noFill/>
                </a:ln>
                <a:solidFill>
                  <a:srgbClr val="ED3C8D"/>
                </a:solidFill>
                <a:effectLst/>
                <a:uLnTx/>
                <a:uFillTx/>
                <a:latin typeface="Helvetica Light" panose="020B0403020202020204"/>
                <a:ea typeface="Open Sans" panose="020B0606030504020204" pitchFamily="34" charset="0"/>
                <a:cs typeface="Open Sans" panose="020B0606030504020204" pitchFamily="34" charset="0"/>
              </a:rPr>
              <a:t>The vast majority of this subscriber growth will come from Paramount+</a:t>
            </a:r>
            <a:r>
              <a:rPr kumimoji="0" lang="en-US" sz="1200" b="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a:t>
            </a:r>
          </a:p>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1200" b="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Naveen Chopra, EVP and CFO at ViacomCBS</a:t>
            </a:r>
            <a:endParaRPr kumimoji="0" lang="en-US" sz="1200" b="1" u="none" strike="noStrike" kern="0" cap="none" spc="0" normalizeH="0" baseline="0" noProof="0">
              <a:ln>
                <a:noFill/>
              </a:ln>
              <a:solidFill>
                <a:srgbClr val="ED3C8D"/>
              </a:solidFill>
              <a:effectLst/>
              <a:uLnTx/>
              <a:uFillTx/>
              <a:latin typeface="Helvetica Light" panose="020B0403020202020204"/>
              <a:ea typeface="Open Sans" panose="020B0606030504020204" pitchFamily="34" charset="0"/>
              <a:cs typeface="Open Sans" panose="020B0606030504020204" pitchFamily="34" charset="0"/>
            </a:endParaRPr>
          </a:p>
        </p:txBody>
      </p:sp>
      <p:sp>
        <p:nvSpPr>
          <p:cNvPr id="32" name="TextBox 31">
            <a:extLst>
              <a:ext uri="{FF2B5EF4-FFF2-40B4-BE49-F238E27FC236}">
                <a16:creationId xmlns:a16="http://schemas.microsoft.com/office/drawing/2014/main" id="{FAF15CD5-468C-4B38-AE08-2A0DF7B4E409}"/>
              </a:ext>
            </a:extLst>
          </p:cNvPr>
          <p:cNvSpPr txBox="1"/>
          <p:nvPr/>
        </p:nvSpPr>
        <p:spPr>
          <a:xfrm>
            <a:off x="489665" y="5739396"/>
            <a:ext cx="3485026" cy="261610"/>
          </a:xfrm>
          <a:prstGeom prst="rect">
            <a:avLst/>
          </a:prstGeom>
          <a:noFill/>
        </p:spPr>
        <p:txBody>
          <a:bodyPr wrap="square" rtlCol="0">
            <a:spAutoFit/>
          </a:bodyPr>
          <a:lstStyle/>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1100" b="1" i="1"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ViacomCBS Streaming Event 2/24/21</a:t>
            </a:r>
            <a:endParaRPr kumimoji="0" lang="en-US" sz="1000" b="0" i="1"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endParaRPr>
          </a:p>
        </p:txBody>
      </p:sp>
      <p:pic>
        <p:nvPicPr>
          <p:cNvPr id="22" name="Picture 8">
            <a:extLst>
              <a:ext uri="{FF2B5EF4-FFF2-40B4-BE49-F238E27FC236}">
                <a16:creationId xmlns:a16="http://schemas.microsoft.com/office/drawing/2014/main" id="{80F9F69D-8D13-444C-8412-B6F0DE05B935}"/>
              </a:ext>
            </a:extLst>
          </p:cNvPr>
          <p:cNvPicPr>
            <a:picLocks noChangeAspect="1" noChangeArrowheads="1"/>
          </p:cNvPicPr>
          <p:nvPr/>
        </p:nvPicPr>
        <p:blipFill>
          <a:blip r:embed="rId7" cstate="hqprint">
            <a:extLst>
              <a:ext uri="{28A0092B-C50C-407E-A947-70E740481C1C}">
                <a14:useLocalDpi xmlns:a14="http://schemas.microsoft.com/office/drawing/2010/main"/>
              </a:ext>
            </a:extLst>
          </a:blip>
          <a:srcRect/>
          <a:stretch>
            <a:fillRect/>
          </a:stretch>
        </p:blipFill>
        <p:spPr bwMode="auto">
          <a:xfrm>
            <a:off x="8045123" y="2056333"/>
            <a:ext cx="556814" cy="19923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2">
            <a:extLst>
              <a:ext uri="{FF2B5EF4-FFF2-40B4-BE49-F238E27FC236}">
                <a16:creationId xmlns:a16="http://schemas.microsoft.com/office/drawing/2014/main" id="{D18FA842-0D3D-4989-8A9B-93F303CF544F}"/>
              </a:ext>
            </a:extLst>
          </p:cNvPr>
          <p:cNvPicPr>
            <a:picLocks noChangeAspect="1" noChangeArrowheads="1"/>
          </p:cNvPicPr>
          <p:nvPr/>
        </p:nvPicPr>
        <p:blipFill>
          <a:blip r:embed="rId8" cstate="hqprint">
            <a:extLst>
              <a:ext uri="{28A0092B-C50C-407E-A947-70E740481C1C}">
                <a14:useLocalDpi xmlns:a14="http://schemas.microsoft.com/office/drawing/2010/main"/>
              </a:ext>
            </a:extLst>
          </a:blip>
          <a:srcRect/>
          <a:stretch>
            <a:fillRect/>
          </a:stretch>
        </p:blipFill>
        <p:spPr bwMode="auto">
          <a:xfrm>
            <a:off x="8735591" y="2067470"/>
            <a:ext cx="556812" cy="17696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Image result for paramount+ png">
            <a:extLst>
              <a:ext uri="{FF2B5EF4-FFF2-40B4-BE49-F238E27FC236}">
                <a16:creationId xmlns:a16="http://schemas.microsoft.com/office/drawing/2014/main" id="{3A45179D-DBB5-4AF2-99BA-62B5D162715F}"/>
              </a:ext>
            </a:extLst>
          </p:cNvPr>
          <p:cNvPicPr>
            <a:picLocks noChangeAspect="1" noChangeArrowheads="1"/>
          </p:cNvPicPr>
          <p:nvPr/>
        </p:nvPicPr>
        <p:blipFill>
          <a:blip r:embed="rId9" cstate="hqprint">
            <a:extLst>
              <a:ext uri="{28A0092B-C50C-407E-A947-70E740481C1C}">
                <a14:useLocalDpi xmlns:a14="http://schemas.microsoft.com/office/drawing/2010/main"/>
              </a:ext>
            </a:extLst>
          </a:blip>
          <a:srcRect/>
          <a:stretch>
            <a:fillRect/>
          </a:stretch>
        </p:blipFill>
        <p:spPr bwMode="auto">
          <a:xfrm>
            <a:off x="7398379" y="1990987"/>
            <a:ext cx="546762" cy="340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6033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2812D1-C2E7-6145-8C2A-95A25EFCD80C}"/>
              </a:ext>
            </a:extLst>
          </p:cNvPr>
          <p:cNvSpPr/>
          <p:nvPr/>
        </p:nvSpPr>
        <p:spPr>
          <a:xfrm>
            <a:off x="0" y="0"/>
            <a:ext cx="6096000" cy="6869150"/>
          </a:xfrm>
          <a:prstGeom prst="rect">
            <a:avLst/>
          </a:prstGeom>
          <a:solidFill>
            <a:srgbClr val="4EB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3ED54650-E124-0942-8B03-A438165B55A6}"/>
              </a:ext>
            </a:extLst>
          </p:cNvPr>
          <p:cNvSpPr/>
          <p:nvPr/>
        </p:nvSpPr>
        <p:spPr>
          <a:xfrm>
            <a:off x="379965" y="2851550"/>
            <a:ext cx="5073098"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Helvetica" pitchFamily="2" charset="0"/>
                <a:ea typeface="+mn-ea"/>
                <a:cs typeface="+mn-cs"/>
              </a:rPr>
              <a:t>What does this mean for marketers?</a:t>
            </a:r>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pic>
        <p:nvPicPr>
          <p:cNvPr id="15" name="Picture 14">
            <a:extLst>
              <a:ext uri="{FF2B5EF4-FFF2-40B4-BE49-F238E27FC236}">
                <a16:creationId xmlns:a16="http://schemas.microsoft.com/office/drawing/2014/main" id="{2545B7BD-A02E-4FAC-B029-BF90424317A2}"/>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9013997" y="0"/>
            <a:ext cx="3178003" cy="1850666"/>
          </a:xfrm>
          <a:prstGeom prst="rect">
            <a:avLst/>
          </a:prstGeom>
        </p:spPr>
      </p:pic>
      <p:sp>
        <p:nvSpPr>
          <p:cNvPr id="3" name="Slide Number Placeholder 5">
            <a:extLst>
              <a:ext uri="{FF2B5EF4-FFF2-40B4-BE49-F238E27FC236}">
                <a16:creationId xmlns:a16="http://schemas.microsoft.com/office/drawing/2014/main" id="{310E2652-305B-44D1-A038-5FC6CDE57FD2}"/>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7" name="Rectangle 16">
            <a:extLst>
              <a:ext uri="{FF2B5EF4-FFF2-40B4-BE49-F238E27FC236}">
                <a16:creationId xmlns:a16="http://schemas.microsoft.com/office/drawing/2014/main" id="{5F822956-5E28-4BFC-8BEF-86CBB0A2D236}"/>
              </a:ext>
            </a:extLst>
          </p:cNvPr>
          <p:cNvSpPr/>
          <p:nvPr/>
        </p:nvSpPr>
        <p:spPr>
          <a:xfrm>
            <a:off x="6450913" y="2413337"/>
            <a:ext cx="5741087" cy="2031325"/>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lang="en-US">
                <a:solidFill>
                  <a:srgbClr val="002060"/>
                </a:solidFill>
                <a:latin typeface="Helvetica" panose="020B0604020202020204" pitchFamily="2" charset="0"/>
              </a:rPr>
              <a:t>The ad-supported subscription tier of Paramount+, launching in June, will offer </a:t>
            </a:r>
            <a:r>
              <a:rPr lang="en-US">
                <a:solidFill>
                  <a:srgbClr val="1F1A62"/>
                </a:solidFill>
                <a:latin typeface="Helvetica" panose="020B0604020202020204" pitchFamily="2" charset="0"/>
              </a:rPr>
              <a:t>marketers additional </a:t>
            </a:r>
            <a:r>
              <a:rPr lang="en-US" b="1">
                <a:solidFill>
                  <a:srgbClr val="002060"/>
                </a:solidFill>
                <a:latin typeface="Helvetica" panose="020B0604020202020204" pitchFamily="2" charset="0"/>
              </a:rPr>
              <a:t>opportunities </a:t>
            </a:r>
            <a:r>
              <a:rPr lang="en-US">
                <a:solidFill>
                  <a:srgbClr val="002060"/>
                </a:solidFill>
                <a:latin typeface="Helvetica" panose="020B0604020202020204" pitchFamily="2" charset="0"/>
              </a:rPr>
              <a:t>to follow consumer</a:t>
            </a:r>
            <a:r>
              <a:rPr lang="en-US" b="1">
                <a:solidFill>
                  <a:srgbClr val="002060"/>
                </a:solidFill>
                <a:latin typeface="Helvetica" panose="020B0604020202020204" pitchFamily="2" charset="0"/>
              </a:rPr>
              <a:t> behavior</a:t>
            </a:r>
            <a:r>
              <a:rPr lang="en-US">
                <a:solidFill>
                  <a:srgbClr val="002060"/>
                </a:solidFill>
                <a:latin typeface="Helvetica" panose="020B0604020202020204" pitchFamily="2" charset="0"/>
              </a:rPr>
              <a:t>, build</a:t>
            </a:r>
            <a:r>
              <a:rPr lang="en-US" b="1">
                <a:solidFill>
                  <a:srgbClr val="002060"/>
                </a:solidFill>
                <a:latin typeface="Helvetica" panose="020B0604020202020204" pitchFamily="2" charset="0"/>
              </a:rPr>
              <a:t> incremental reach</a:t>
            </a:r>
            <a:r>
              <a:rPr lang="en-US">
                <a:solidFill>
                  <a:srgbClr val="002060"/>
                </a:solidFill>
                <a:latin typeface="Helvetica" panose="020B0604020202020204" pitchFamily="2" charset="0"/>
              </a:rPr>
              <a:t> in their video plans and align their brand with high quality, </a:t>
            </a:r>
            <a:r>
              <a:rPr lang="en-US" b="1">
                <a:solidFill>
                  <a:srgbClr val="002060"/>
                </a:solidFill>
                <a:latin typeface="Helvetica" panose="020B0604020202020204" pitchFamily="2" charset="0"/>
              </a:rPr>
              <a:t>premium content</a:t>
            </a:r>
            <a:r>
              <a:rPr lang="en-US">
                <a:solidFill>
                  <a:srgbClr val="002060"/>
                </a:solidFill>
                <a:latin typeface="Helvetica" panose="020B0604020202020204" pitchFamily="2" charset="0"/>
              </a:rPr>
              <a:t> in some of the most popular, and exclusive, programming of the present and past</a:t>
            </a:r>
            <a:endParaRPr kumimoji="0" lang="en-US" b="0" i="0" u="none" strike="noStrike" kern="1200" cap="none" spc="0" normalizeH="0" baseline="0" noProof="0">
              <a:ln>
                <a:noFill/>
              </a:ln>
              <a:solidFill>
                <a:srgbClr val="1B1464"/>
              </a:solidFill>
              <a:effectLst/>
              <a:uLnTx/>
              <a:uFillTx/>
              <a:latin typeface="Helvetica" panose="020B0604020202020204" pitchFamily="2" charset="0"/>
              <a:ea typeface="+mn-ea"/>
              <a:cs typeface="+mn-cs"/>
            </a:endParaRPr>
          </a:p>
        </p:txBody>
      </p:sp>
      <p:sp>
        <p:nvSpPr>
          <p:cNvPr id="10" name="Rectangle 9">
            <a:extLst>
              <a:ext uri="{FF2B5EF4-FFF2-40B4-BE49-F238E27FC236}">
                <a16:creationId xmlns:a16="http://schemas.microsoft.com/office/drawing/2014/main" id="{AD3486C2-304B-4E94-9193-7A2EF88CC124}"/>
              </a:ext>
            </a:extLst>
          </p:cNvPr>
          <p:cNvSpPr/>
          <p:nvPr/>
        </p:nvSpPr>
        <p:spPr>
          <a:xfrm>
            <a:off x="546750" y="6586958"/>
            <a:ext cx="11666767"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3501066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hlinkClick r:id="rId2"/>
            <a:extLst>
              <a:ext uri="{FF2B5EF4-FFF2-40B4-BE49-F238E27FC236}">
                <a16:creationId xmlns:a16="http://schemas.microsoft.com/office/drawing/2014/main" id="{63E82FFB-881F-4265-A73A-FE560CEDA194}"/>
              </a:ext>
            </a:extLst>
          </p:cNvPr>
          <p:cNvSpPr txBox="1"/>
          <p:nvPr/>
        </p:nvSpPr>
        <p:spPr>
          <a:xfrm>
            <a:off x="9268542" y="5144114"/>
            <a:ext cx="2350612"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t>Left To Your Own Devices</a:t>
            </a:r>
            <a:endParaRPr kumimoji="0" lang="en-US" sz="1200" b="1" i="1" u="none" strike="noStrike" kern="1200" cap="none" spc="0" normalizeH="0" baseline="0" noProof="0">
              <a:ln>
                <a:noFill/>
              </a:ln>
              <a:solidFill>
                <a:srgbClr val="4EBEA4"/>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The Latest on Multiplatform Video Consumption Habits</a:t>
            </a:r>
          </a:p>
        </p:txBody>
      </p:sp>
      <p:pic>
        <p:nvPicPr>
          <p:cNvPr id="20" name="Picture 19">
            <a:extLst>
              <a:ext uri="{FF2B5EF4-FFF2-40B4-BE49-F238E27FC236}">
                <a16:creationId xmlns:a16="http://schemas.microsoft.com/office/drawing/2014/main" id="{1A4CF561-BBD0-4D62-9C10-C59F8B564DEF}"/>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9013997" y="0"/>
            <a:ext cx="3178003" cy="1850666"/>
          </a:xfrm>
          <a:prstGeom prst="rect">
            <a:avLst/>
          </a:prstGeom>
        </p:spPr>
      </p:pic>
      <p:sp>
        <p:nvSpPr>
          <p:cNvPr id="2" name="Rectangle 1">
            <a:extLst>
              <a:ext uri="{FF2B5EF4-FFF2-40B4-BE49-F238E27FC236}">
                <a16:creationId xmlns:a16="http://schemas.microsoft.com/office/drawing/2014/main" id="{892812D1-C2E7-6145-8C2A-95A25EFCD80C}"/>
              </a:ext>
            </a:extLst>
          </p:cNvPr>
          <p:cNvSpPr/>
          <p:nvPr/>
        </p:nvSpPr>
        <p:spPr>
          <a:xfrm>
            <a:off x="0" y="0"/>
            <a:ext cx="6096000" cy="6869150"/>
          </a:xfrm>
          <a:prstGeom prst="rect">
            <a:avLst/>
          </a:prstGeom>
          <a:solidFill>
            <a:srgbClr val="4EB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ED54650-E124-0942-8B03-A438165B55A6}"/>
              </a:ext>
            </a:extLst>
          </p:cNvPr>
          <p:cNvSpPr/>
          <p:nvPr/>
        </p:nvSpPr>
        <p:spPr>
          <a:xfrm>
            <a:off x="544398" y="2534822"/>
            <a:ext cx="5475401" cy="1508105"/>
          </a:xfrm>
          <a:prstGeom prst="rect">
            <a:avLst/>
          </a:prstGeom>
        </p:spPr>
        <p:txBody>
          <a:bodyPr wrap="square">
            <a:spAutoFit/>
          </a:bodyPr>
          <a:lstStyle/>
          <a:p>
            <a:r>
              <a:rPr lang="en-US" sz="3200" b="1">
                <a:solidFill>
                  <a:srgbClr val="002060"/>
                </a:solidFill>
                <a:latin typeface="Helvetica" pitchFamily="2" charset="0"/>
              </a:rPr>
              <a:t>Discover more</a:t>
            </a:r>
          </a:p>
          <a:p>
            <a:r>
              <a:rPr lang="en-US" sz="2000">
                <a:solidFill>
                  <a:srgbClr val="002060"/>
                </a:solidFill>
                <a:latin typeface="Helvetica" pitchFamily="2" charset="0"/>
              </a:rPr>
              <a:t>Looking for more data, insights and takeaways? Check out this related VAB content</a:t>
            </a:r>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26" name="TextBox 25">
            <a:extLst>
              <a:ext uri="{FF2B5EF4-FFF2-40B4-BE49-F238E27FC236}">
                <a16:creationId xmlns:a16="http://schemas.microsoft.com/office/drawing/2014/main" id="{AB45B4F6-F7E9-8E45-8329-396915BEC239}"/>
              </a:ext>
            </a:extLst>
          </p:cNvPr>
          <p:cNvSpPr txBox="1"/>
          <p:nvPr/>
        </p:nvSpPr>
        <p:spPr>
          <a:xfrm>
            <a:off x="8446576" y="7532176"/>
            <a:ext cx="184731" cy="369332"/>
          </a:xfrm>
          <a:prstGeom prst="rect">
            <a:avLst/>
          </a:prstGeom>
          <a:noFill/>
        </p:spPr>
        <p:txBody>
          <a:bodyPr wrap="none" rtlCol="0">
            <a:spAutoFit/>
          </a:bodyPr>
          <a:lstStyle/>
          <a:p>
            <a:endParaRPr lang="en-US"/>
          </a:p>
        </p:txBody>
      </p:sp>
      <p:pic>
        <p:nvPicPr>
          <p:cNvPr id="10" name="Picture 9">
            <a:hlinkClick r:id="rId5"/>
            <a:extLst>
              <a:ext uri="{FF2B5EF4-FFF2-40B4-BE49-F238E27FC236}">
                <a16:creationId xmlns:a16="http://schemas.microsoft.com/office/drawing/2014/main" id="{9BD1A889-4F5E-4D1D-B1B5-76D5C312A4C3}"/>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6538486" y="1485484"/>
            <a:ext cx="2167824" cy="1219401"/>
          </a:xfrm>
          <a:prstGeom prst="rect">
            <a:avLst/>
          </a:prstGeom>
          <a:ln>
            <a:solidFill>
              <a:schemeClr val="tx1"/>
            </a:solidFill>
          </a:ln>
        </p:spPr>
      </p:pic>
      <p:sp>
        <p:nvSpPr>
          <p:cNvPr id="11" name="TextBox 10">
            <a:hlinkClick r:id="rId5"/>
            <a:extLst>
              <a:ext uri="{FF2B5EF4-FFF2-40B4-BE49-F238E27FC236}">
                <a16:creationId xmlns:a16="http://schemas.microsoft.com/office/drawing/2014/main" id="{DDEBE0C7-A407-4C47-B33A-126A00FCFB15}"/>
              </a:ext>
            </a:extLst>
          </p:cNvPr>
          <p:cNvSpPr txBox="1"/>
          <p:nvPr/>
        </p:nvSpPr>
        <p:spPr>
          <a:xfrm>
            <a:off x="6324844" y="2860754"/>
            <a:ext cx="2471737"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t>A Sea Change in Video Viewing</a:t>
            </a:r>
            <a:endParaRPr kumimoji="0" lang="en-US" sz="1200" b="1" i="1" u="none" strike="noStrike" kern="1200" cap="none" spc="0" normalizeH="0" baseline="0" noProof="0">
              <a:ln>
                <a:noFill/>
              </a:ln>
              <a:solidFill>
                <a:srgbClr val="4EBEA4"/>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Helping Marketers Find More Fish in the Streaming Ecosystem</a:t>
            </a:r>
          </a:p>
        </p:txBody>
      </p:sp>
      <p:pic>
        <p:nvPicPr>
          <p:cNvPr id="14" name="Picture 13">
            <a:hlinkClick r:id="rId7"/>
            <a:extLst>
              <a:ext uri="{FF2B5EF4-FFF2-40B4-BE49-F238E27FC236}">
                <a16:creationId xmlns:a16="http://schemas.microsoft.com/office/drawing/2014/main" id="{0C79B434-81BA-4FE2-A084-C7595B2BE29B}"/>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9381923" y="1485483"/>
            <a:ext cx="2167824" cy="1219401"/>
          </a:xfrm>
          <a:prstGeom prst="rect">
            <a:avLst/>
          </a:prstGeom>
          <a:ln>
            <a:solidFill>
              <a:schemeClr val="tx1"/>
            </a:solidFill>
          </a:ln>
        </p:spPr>
      </p:pic>
      <p:sp>
        <p:nvSpPr>
          <p:cNvPr id="15" name="TextBox 14">
            <a:hlinkClick r:id="rId7"/>
            <a:extLst>
              <a:ext uri="{FF2B5EF4-FFF2-40B4-BE49-F238E27FC236}">
                <a16:creationId xmlns:a16="http://schemas.microsoft.com/office/drawing/2014/main" id="{42C30E46-42BC-4A9C-B82D-6CFBEDE64B6A}"/>
              </a:ext>
            </a:extLst>
          </p:cNvPr>
          <p:cNvSpPr txBox="1"/>
          <p:nvPr/>
        </p:nvSpPr>
        <p:spPr>
          <a:xfrm>
            <a:off x="9126223" y="2860754"/>
            <a:ext cx="2679224"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t>We’re Going Live</a:t>
            </a:r>
            <a:endParaRPr kumimoji="0" lang="en-US" sz="1200" b="1" i="1" u="none" strike="noStrike" kern="1200" cap="none" spc="0" normalizeH="0" baseline="0" noProof="0">
              <a:ln>
                <a:noFill/>
              </a:ln>
              <a:solidFill>
                <a:srgbClr val="4EBEA4"/>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How Consumers are Living Vicariously Through Live-Streamed Events in the Time of COVID-19</a:t>
            </a:r>
          </a:p>
        </p:txBody>
      </p:sp>
      <p:sp>
        <p:nvSpPr>
          <p:cNvPr id="3" name="Rectangle 2">
            <a:hlinkClick r:id="rId2"/>
            <a:extLst>
              <a:ext uri="{FF2B5EF4-FFF2-40B4-BE49-F238E27FC236}">
                <a16:creationId xmlns:a16="http://schemas.microsoft.com/office/drawing/2014/main" id="{B24B2841-44E9-4ED3-825D-1CFED165391D}"/>
              </a:ext>
            </a:extLst>
          </p:cNvPr>
          <p:cNvSpPr/>
          <p:nvPr/>
        </p:nvSpPr>
        <p:spPr>
          <a:xfrm>
            <a:off x="9381923" y="3847474"/>
            <a:ext cx="2123851" cy="1228725"/>
          </a:xfrm>
          <a:prstGeom prst="rect">
            <a:avLst/>
          </a:prstGeom>
          <a:blipFill>
            <a:blip r:embed="rId9" cstate="hqprint">
              <a:extLst>
                <a:ext uri="{28A0092B-C50C-407E-A947-70E740481C1C}">
                  <a14:useLocalDpi xmlns:a14="http://schemas.microsoft.com/office/drawing/2010/main"/>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33B3C66-BB54-4899-9837-0457B0BFA117}"/>
              </a:ext>
            </a:extLst>
          </p:cNvPr>
          <p:cNvSpPr/>
          <p:nvPr/>
        </p:nvSpPr>
        <p:spPr>
          <a:xfrm>
            <a:off x="6426239" y="5985128"/>
            <a:ext cx="5651801"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2060"/>
                </a:solidFill>
                <a:effectLst/>
                <a:uLnTx/>
                <a:uFillTx/>
                <a:latin typeface="Helvetica" pitchFamily="2" charset="0"/>
                <a:ea typeface="+mn-ea"/>
                <a:cs typeface="+mn-cs"/>
              </a:rPr>
              <a:t>VAB Members, brand marketers and agencies get free and immediate access to VAB’s content library.  Get access at</a:t>
            </a:r>
            <a:r>
              <a:rPr kumimoji="0" lang="en-US" sz="1200" b="0" i="0" u="none" strike="noStrike" kern="1200" cap="none" spc="0" normalizeH="0" baseline="0" noProof="0">
                <a:ln>
                  <a:noFill/>
                </a:ln>
                <a:solidFill>
                  <a:srgbClr val="002060"/>
                </a:solidFill>
                <a:effectLst/>
                <a:uLnTx/>
                <a:uFillTx/>
                <a:latin typeface="Helvetica" pitchFamily="2" charset="0"/>
                <a:ea typeface="+mn-ea"/>
                <a:cs typeface="+mn-cs"/>
              </a:rPr>
              <a:t> </a:t>
            </a:r>
            <a:r>
              <a:rPr kumimoji="0" lang="en-US" sz="1200" b="1" i="0" u="none" strike="noStrike" kern="1200" cap="none" spc="0" normalizeH="0" baseline="0" noProof="0">
                <a:ln>
                  <a:noFill/>
                </a:ln>
                <a:solidFill>
                  <a:srgbClr val="002060"/>
                </a:solidFill>
                <a:effectLst/>
                <a:uLnTx/>
                <a:uFillTx/>
                <a:latin typeface="Helvetica" pitchFamily="2" charset="0"/>
                <a:ea typeface="+mn-ea"/>
                <a:cs typeface="+mn-cs"/>
                <a:hlinkClick r:id="rId10"/>
              </a:rPr>
              <a:t>theVAB.com</a:t>
            </a:r>
            <a:endParaRPr kumimoji="0" lang="en-US" sz="1200" b="0"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4B973AC1-8E1F-406F-B2A6-A7902FA37173}"/>
              </a:ext>
            </a:extLst>
          </p:cNvPr>
          <p:cNvSpPr/>
          <p:nvPr/>
        </p:nvSpPr>
        <p:spPr>
          <a:xfrm>
            <a:off x="544398" y="6586958"/>
            <a:ext cx="11669120" cy="25238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22" name="TextBox 21">
            <a:hlinkClick r:id="rId11"/>
            <a:extLst>
              <a:ext uri="{FF2B5EF4-FFF2-40B4-BE49-F238E27FC236}">
                <a16:creationId xmlns:a16="http://schemas.microsoft.com/office/drawing/2014/main" id="{56143270-4CD1-4F00-9115-4351C85C1697}"/>
              </a:ext>
            </a:extLst>
          </p:cNvPr>
          <p:cNvSpPr txBox="1"/>
          <p:nvPr/>
        </p:nvSpPr>
        <p:spPr>
          <a:xfrm>
            <a:off x="6451353" y="5144114"/>
            <a:ext cx="2350612"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t>Navigating the Flood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Charting Your Way Through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Today’s Streaming Ecosystem</a:t>
            </a:r>
          </a:p>
        </p:txBody>
      </p:sp>
      <p:sp>
        <p:nvSpPr>
          <p:cNvPr id="18" name="Slide Number Placeholder 5">
            <a:extLst>
              <a:ext uri="{FF2B5EF4-FFF2-40B4-BE49-F238E27FC236}">
                <a16:creationId xmlns:a16="http://schemas.microsoft.com/office/drawing/2014/main" id="{3832B338-C18C-445E-BC27-61C8789B93D7}"/>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pic>
        <p:nvPicPr>
          <p:cNvPr id="7" name="Picture 6">
            <a:hlinkClick r:id="rId11"/>
            <a:extLst>
              <a:ext uri="{FF2B5EF4-FFF2-40B4-BE49-F238E27FC236}">
                <a16:creationId xmlns:a16="http://schemas.microsoft.com/office/drawing/2014/main" id="{768E1188-EEA4-4CD4-B4A5-1F5E26EC83DE}"/>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6562577" y="3843139"/>
            <a:ext cx="2158546" cy="1228725"/>
          </a:xfrm>
          <a:prstGeom prst="rect">
            <a:avLst/>
          </a:prstGeom>
          <a:blipFill>
            <a:blip r:embed="rId9" cstate="hqprint">
              <a:extLst>
                <a:ext uri="{28A0092B-C50C-407E-A947-70E740481C1C}">
                  <a14:useLocalDpi xmlns:a14="http://schemas.microsoft.com/office/drawing/2010/main"/>
                </a:ext>
              </a:extLst>
            </a:blip>
            <a:stretch>
              <a:fillRect/>
            </a:stretch>
          </a:blipFill>
          <a:ln w="12700">
            <a:solidFill>
              <a:srgbClr val="1B1464"/>
            </a:solidFill>
          </a:ln>
        </p:spPr>
      </p:pic>
    </p:spTree>
    <p:extLst>
      <p:ext uri="{BB962C8B-B14F-4D97-AF65-F5344CB8AC3E}">
        <p14:creationId xmlns:p14="http://schemas.microsoft.com/office/powerpoint/2010/main" val="24696837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9f6166fe-9f5b-43aa-b8a9-b4d7ad530bda">
      <UserInfo>
        <DisplayName>Jason Wiese</DisplayName>
        <AccountId>13</AccountId>
        <AccountType/>
      </UserInfo>
      <UserInfo>
        <DisplayName>Leah Montner Dixon</DisplayName>
        <AccountId>10</AccountId>
        <AccountType/>
      </UserInfo>
      <UserInfo>
        <DisplayName>Reed Kiely</DisplayName>
        <AccountId>39</AccountId>
        <AccountType/>
      </UserInfo>
      <UserInfo>
        <DisplayName>Danielle Delauro</DisplayName>
        <AccountId>38</AccountId>
        <AccountType/>
      </UserInfo>
      <UserInfo>
        <DisplayName>Marianne Vita</DisplayName>
        <AccountId>43</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D0AAE1E4240B941A4C52734E19288AB" ma:contentTypeVersion="11" ma:contentTypeDescription="Create a new document." ma:contentTypeScope="" ma:versionID="3d5248cd5e3c63b3dd17a94d76e7bc11">
  <xsd:schema xmlns:xsd="http://www.w3.org/2001/XMLSchema" xmlns:xs="http://www.w3.org/2001/XMLSchema" xmlns:p="http://schemas.microsoft.com/office/2006/metadata/properties" xmlns:ns2="a86b28e8-29a6-4ab8-af18-2a7f61acfad2" xmlns:ns3="9f6166fe-9f5b-43aa-b8a9-b4d7ad530bda" targetNamespace="http://schemas.microsoft.com/office/2006/metadata/properties" ma:root="true" ma:fieldsID="1f48c52da0b6e488d028a7b9e2accb24" ns2:_="" ns3:_="">
    <xsd:import namespace="a86b28e8-29a6-4ab8-af18-2a7f61acfad2"/>
    <xsd:import namespace="9f6166fe-9f5b-43aa-b8a9-b4d7ad530bd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6b28e8-29a6-4ab8-af18-2a7f61acfa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f6166fe-9f5b-43aa-b8a9-b4d7ad530bd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4E3AFB5-981A-422C-A8BB-A257F1BAA43F}">
  <ds:schemaRefs>
    <ds:schemaRef ds:uri="9f6166fe-9f5b-43aa-b8a9-b4d7ad530bda"/>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C485A39-3A4D-4A09-B0A0-4F16CCFD8551}">
  <ds:schemaRefs>
    <ds:schemaRef ds:uri="9f6166fe-9f5b-43aa-b8a9-b4d7ad530bda"/>
    <ds:schemaRef ds:uri="a86b28e8-29a6-4ab8-af18-2a7f61acfad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26A3943-5BEF-42A2-A467-054438AD2EF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TotalTime>
  <Words>1555</Words>
  <Application>Microsoft Office PowerPoint</Application>
  <PresentationFormat>Widescreen</PresentationFormat>
  <Paragraphs>181</Paragraphs>
  <Slides>10</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Helvetica</vt:lpstr>
      <vt:lpstr>Helvetica Light</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Marianne Vita</dc:creator>
  <cp:lastModifiedBy>Reed Kiely</cp:lastModifiedBy>
  <cp:revision>2</cp:revision>
  <dcterms:created xsi:type="dcterms:W3CDTF">2021-01-20T14:07:02Z</dcterms:created>
  <dcterms:modified xsi:type="dcterms:W3CDTF">2021-03-03T22:34:32Z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0x010100AD0AAE1E4240B941A4C52734E19288AB</vt:lpwstr>
  </property>
</Properties>
</file>