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709" r:id="rId5"/>
    <p:sldMasterId id="2147483722" r:id="rId6"/>
  </p:sldMasterIdLst>
  <p:notesMasterIdLst>
    <p:notesMasterId r:id="rId22"/>
  </p:notesMasterIdLst>
  <p:sldIdLst>
    <p:sldId id="2146846434" r:id="rId7"/>
    <p:sldId id="2147469844" r:id="rId8"/>
    <p:sldId id="2147474150" r:id="rId9"/>
    <p:sldId id="2147474215" r:id="rId10"/>
    <p:sldId id="2147473267" r:id="rId11"/>
    <p:sldId id="2147474174" r:id="rId12"/>
    <p:sldId id="2147376753" r:id="rId13"/>
    <p:sldId id="2146846040" r:id="rId14"/>
    <p:sldId id="2147376463" r:id="rId15"/>
    <p:sldId id="2147474221" r:id="rId16"/>
    <p:sldId id="2147469883" r:id="rId17"/>
    <p:sldId id="2147474222" r:id="rId18"/>
    <p:sldId id="2147474217" r:id="rId19"/>
    <p:sldId id="2146846202" r:id="rId20"/>
    <p:sldId id="214684643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44001F-98D2-AF68-925B-F4D39E797894}" name="Jason Wiese" initials="J" userId="S::jasonw@thevab.com::4bff8d5b-7de6-4655-b397-69b0afc81113" providerId="AD"/>
  <p188:author id="{A5C48789-DAFD-4389-7A87-B92CBB8A351A}" name="Reed Kiely" initials="RK" userId="S::reedk@thevab.com::768be38e-2fb5-40ce-925d-bd8e9d9e3c31" providerId="AD"/>
  <p188:author id="{F0141AB7-7F25-3C16-C77D-5FEA2DA4B116}" name="Karolina Guillen" initials="" userId="S::karolinaG@thevab.com::c1c08796-a0be-47c6-af52-5d31fd96ec50" providerId="AD"/>
  <p188:author id="{40CDBCD8-5C78-F3A3-F41F-DA4694EE60DF}" name="Kaileen Cain" initials="KC" userId="S::KaileenC@thevab.com::21167d2d-fdf2-4320-ae3a-272888c89590" providerId="AD"/>
  <p188:author id="{21855EDF-F9CE-3B66-C6A5-06158391F461}" name="Leah Montner Dixon" initials="LMD" userId="S::leahm@thevab.com::d5b2ae9e-9213-4442-b7df-4db8cbe51e5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EBEA4"/>
    <a:srgbClr val="00BFF2"/>
    <a:srgbClr val="FFE600"/>
    <a:srgbClr val="1F1A62"/>
    <a:srgbClr val="ED3C8D"/>
    <a:srgbClr val="20371F"/>
    <a:srgbClr val="1B1464"/>
    <a:srgbClr val="E2E8F0"/>
    <a:srgbClr val="ACBDCE"/>
    <a:srgbClr val="C0CC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sorterViewPr>
    <p:cViewPr>
      <p:scale>
        <a:sx n="100" d="100"/>
        <a:sy n="100" d="100"/>
      </p:scale>
      <p:origin x="0" y="-20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ah Montner Dixon" userId="d5b2ae9e-9213-4442-b7df-4db8cbe51e5d" providerId="ADAL" clId="{EE21156E-5DB1-4FD7-889B-40CA2891ABD1}"/>
    <pc:docChg chg="undo redo custSel addSld delSld modSld sldOrd">
      <pc:chgData name="Leah Montner Dixon" userId="d5b2ae9e-9213-4442-b7df-4db8cbe51e5d" providerId="ADAL" clId="{EE21156E-5DB1-4FD7-889B-40CA2891ABD1}" dt="2025-12-16T15:30:40.127" v="3797" actId="47"/>
      <pc:docMkLst>
        <pc:docMk/>
      </pc:docMkLst>
      <pc:sldChg chg="addSp delSp modSp mod">
        <pc:chgData name="Leah Montner Dixon" userId="d5b2ae9e-9213-4442-b7df-4db8cbe51e5d" providerId="ADAL" clId="{EE21156E-5DB1-4FD7-889B-40CA2891ABD1}" dt="2025-12-16T15:23:56.010" v="3796"/>
        <pc:sldMkLst>
          <pc:docMk/>
          <pc:sldMk cId="2602552" sldId="2146846202"/>
        </pc:sldMkLst>
        <pc:picChg chg="mod">
          <ac:chgData name="Leah Montner Dixon" userId="d5b2ae9e-9213-4442-b7df-4db8cbe51e5d" providerId="ADAL" clId="{EE21156E-5DB1-4FD7-889B-40CA2891ABD1}" dt="2025-12-16T15:23:56.010" v="3796"/>
          <ac:picMkLst>
            <pc:docMk/>
            <pc:sldMk cId="2602552" sldId="2146846202"/>
            <ac:picMk id="28" creationId="{F928364B-C85C-72F5-908A-FBC2CD6CA9BB}"/>
          </ac:picMkLst>
        </pc:picChg>
      </pc:sldChg>
      <pc:sldChg chg="addSp delSp modSp mod ord">
        <pc:chgData name="Leah Montner Dixon" userId="d5b2ae9e-9213-4442-b7df-4db8cbe51e5d" providerId="ADAL" clId="{EE21156E-5DB1-4FD7-889B-40CA2891ABD1}" dt="2025-12-16T15:23:18.411" v="3793"/>
        <pc:sldMkLst>
          <pc:docMk/>
          <pc:sldMk cId="3893217020" sldId="2147469844"/>
        </pc:sldMkLst>
        <pc:spChg chg="mod">
          <ac:chgData name="Leah Montner Dixon" userId="d5b2ae9e-9213-4442-b7df-4db8cbe51e5d" providerId="ADAL" clId="{EE21156E-5DB1-4FD7-889B-40CA2891ABD1}" dt="2025-12-16T15:23:18.411" v="3793"/>
          <ac:spMkLst>
            <pc:docMk/>
            <pc:sldMk cId="3893217020" sldId="2147469844"/>
            <ac:spMk id="22" creationId="{26D60A58-3079-40F8-EF0F-3491F0D0D784}"/>
          </ac:spMkLst>
        </pc:spChg>
        <pc:picChg chg="mod">
          <ac:chgData name="Leah Montner Dixon" userId="d5b2ae9e-9213-4442-b7df-4db8cbe51e5d" providerId="ADAL" clId="{EE21156E-5DB1-4FD7-889B-40CA2891ABD1}" dt="2025-12-16T15:23:14.261" v="3792"/>
          <ac:picMkLst>
            <pc:docMk/>
            <pc:sldMk cId="3893217020" sldId="2147469844"/>
            <ac:picMk id="19" creationId="{279A484E-6C8D-39DB-3BD7-023DF112B4A1}"/>
          </ac:picMkLst>
        </pc:picChg>
      </pc:sldChg>
      <pc:sldChg chg="modSp">
        <pc:chgData name="Leah Montner Dixon" userId="d5b2ae9e-9213-4442-b7df-4db8cbe51e5d" providerId="ADAL" clId="{EE21156E-5DB1-4FD7-889B-40CA2891ABD1}" dt="2025-12-16T15:23:44.995" v="3795"/>
        <pc:sldMkLst>
          <pc:docMk/>
          <pc:sldMk cId="3103960375" sldId="2147474222"/>
        </pc:sldMkLst>
        <pc:spChg chg="mod">
          <ac:chgData name="Leah Montner Dixon" userId="d5b2ae9e-9213-4442-b7df-4db8cbe51e5d" providerId="ADAL" clId="{EE21156E-5DB1-4FD7-889B-40CA2891ABD1}" dt="2025-12-16T15:23:44.995" v="3795"/>
          <ac:spMkLst>
            <pc:docMk/>
            <pc:sldMk cId="3103960375" sldId="2147474222"/>
            <ac:spMk id="7" creationId="{5BA4535E-2E30-AE10-116A-46E17ADF1926}"/>
          </ac:spMkLst>
        </pc:spChg>
        <pc:picChg chg="mod">
          <ac:chgData name="Leah Montner Dixon" userId="d5b2ae9e-9213-4442-b7df-4db8cbe51e5d" providerId="ADAL" clId="{EE21156E-5DB1-4FD7-889B-40CA2891ABD1}" dt="2025-12-16T15:23:41.030" v="3794"/>
          <ac:picMkLst>
            <pc:docMk/>
            <pc:sldMk cId="3103960375" sldId="2147474222"/>
            <ac:picMk id="10" creationId="{B28A1192-13E4-287B-DA4B-F83608FDFA56}"/>
          </ac:picMkLst>
        </pc:picChg>
      </pc:sldChg>
    </pc:docChg>
  </pc:docChgLst>
  <pc:docChgLst>
    <pc:chgData name="Leah Montner Dixon" userId="d5b2ae9e-9213-4442-b7df-4db8cbe51e5d" providerId="ADAL" clId="{D1FBA355-FC92-4551-88C3-0E2AB32FA333}"/>
    <pc:docChg chg="undo custSel modSld">
      <pc:chgData name="Leah Montner Dixon" userId="d5b2ae9e-9213-4442-b7df-4db8cbe51e5d" providerId="ADAL" clId="{D1FBA355-FC92-4551-88C3-0E2AB32FA333}" dt="2026-01-05T18:41:43.110" v="450" actId="20577"/>
      <pc:docMkLst>
        <pc:docMk/>
      </pc:docMkLst>
      <pc:sldChg chg="addSp delSp modSp mod">
        <pc:chgData name="Leah Montner Dixon" userId="d5b2ae9e-9213-4442-b7df-4db8cbe51e5d" providerId="ADAL" clId="{D1FBA355-FC92-4551-88C3-0E2AB32FA333}" dt="2026-01-05T18:41:43.110" v="450" actId="20577"/>
        <pc:sldMkLst>
          <pc:docMk/>
          <pc:sldMk cId="2602552" sldId="2146846202"/>
        </pc:sldMkLst>
        <pc:spChg chg="mod">
          <ac:chgData name="Leah Montner Dixon" userId="d5b2ae9e-9213-4442-b7df-4db8cbe51e5d" providerId="ADAL" clId="{D1FBA355-FC92-4551-88C3-0E2AB32FA333}" dt="2026-01-05T18:41:35.265" v="446" actId="20577"/>
          <ac:spMkLst>
            <pc:docMk/>
            <pc:sldMk cId="2602552" sldId="2146846202"/>
            <ac:spMk id="16" creationId="{D4CF4294-BE1D-F971-6C3E-45BC1B696EC3}"/>
          </ac:spMkLst>
        </pc:spChg>
        <pc:spChg chg="mod">
          <ac:chgData name="Leah Montner Dixon" userId="d5b2ae9e-9213-4442-b7df-4db8cbe51e5d" providerId="ADAL" clId="{D1FBA355-FC92-4551-88C3-0E2AB32FA333}" dt="2026-01-05T18:41:43.110" v="450" actId="20577"/>
          <ac:spMkLst>
            <pc:docMk/>
            <pc:sldMk cId="2602552" sldId="2146846202"/>
            <ac:spMk id="23" creationId="{795A1D22-8BA0-E6B9-4727-95CD9F4A90DD}"/>
          </ac:spMkLst>
        </pc:spChg>
        <pc:spChg chg="mod">
          <ac:chgData name="Leah Montner Dixon" userId="d5b2ae9e-9213-4442-b7df-4db8cbe51e5d" providerId="ADAL" clId="{D1FBA355-FC92-4551-88C3-0E2AB32FA333}" dt="2026-01-05T18:41:39.401" v="448" actId="20577"/>
          <ac:spMkLst>
            <pc:docMk/>
            <pc:sldMk cId="2602552" sldId="2146846202"/>
            <ac:spMk id="26" creationId="{A739F5B9-2E66-50D9-6A6F-2DAEECD1768C}"/>
          </ac:spMkLst>
        </pc:spChg>
        <pc:picChg chg="mod topLvl">
          <ac:chgData name="Leah Montner Dixon" userId="d5b2ae9e-9213-4442-b7df-4db8cbe51e5d" providerId="ADAL" clId="{D1FBA355-FC92-4551-88C3-0E2AB32FA333}" dt="2025-12-10T16:51:29.098" v="443"/>
          <ac:picMkLst>
            <pc:docMk/>
            <pc:sldMk cId="2602552" sldId="2146846202"/>
            <ac:picMk id="3" creationId="{F7F31970-A704-154C-3E81-E7CE441879C4}"/>
          </ac:picMkLst>
        </pc:picChg>
        <pc:picChg chg="add mod">
          <ac:chgData name="Leah Montner Dixon" userId="d5b2ae9e-9213-4442-b7df-4db8cbe51e5d" providerId="ADAL" clId="{D1FBA355-FC92-4551-88C3-0E2AB32FA333}" dt="2025-12-10T15:32:14.419" v="438" actId="14100"/>
          <ac:picMkLst>
            <pc:docMk/>
            <pc:sldMk cId="2602552" sldId="2146846202"/>
            <ac:picMk id="31" creationId="{59F58419-B8E2-B24C-1AD1-5910C5ACAC92}"/>
          </ac:picMkLst>
        </pc:picChg>
      </pc:sldChg>
      <pc:sldChg chg="modSp">
        <pc:chgData name="Leah Montner Dixon" userId="d5b2ae9e-9213-4442-b7df-4db8cbe51e5d" providerId="ADAL" clId="{D1FBA355-FC92-4551-88C3-0E2AB32FA333}" dt="2025-12-10T16:50:13.115" v="440"/>
        <pc:sldMkLst>
          <pc:docMk/>
          <pc:sldMk cId="3893217020" sldId="2147469844"/>
        </pc:sldMkLst>
        <pc:spChg chg="mod">
          <ac:chgData name="Leah Montner Dixon" userId="d5b2ae9e-9213-4442-b7df-4db8cbe51e5d" providerId="ADAL" clId="{D1FBA355-FC92-4551-88C3-0E2AB32FA333}" dt="2025-12-10T16:50:13.115" v="440"/>
          <ac:spMkLst>
            <pc:docMk/>
            <pc:sldMk cId="3893217020" sldId="2147469844"/>
            <ac:spMk id="23" creationId="{988FC523-0D91-46C8-0C2B-A0BAEF9F93D9}"/>
          </ac:spMkLst>
        </pc:spChg>
        <pc:picChg chg="mod">
          <ac:chgData name="Leah Montner Dixon" userId="d5b2ae9e-9213-4442-b7df-4db8cbe51e5d" providerId="ADAL" clId="{D1FBA355-FC92-4551-88C3-0E2AB32FA333}" dt="2025-12-10T16:50:09.162" v="439"/>
          <ac:picMkLst>
            <pc:docMk/>
            <pc:sldMk cId="3893217020" sldId="2147469844"/>
            <ac:picMk id="6" creationId="{3F6E308B-6392-A96C-5AEE-F8E674E8C6E8}"/>
          </ac:picMkLst>
        </pc:picChg>
      </pc:sldChg>
      <pc:sldChg chg="addSp modSp">
        <pc:chgData name="Leah Montner Dixon" userId="d5b2ae9e-9213-4442-b7df-4db8cbe51e5d" providerId="ADAL" clId="{D1FBA355-FC92-4551-88C3-0E2AB32FA333}" dt="2025-12-10T16:51:08.647" v="442"/>
        <pc:sldMkLst>
          <pc:docMk/>
          <pc:sldMk cId="451912940" sldId="2147473267"/>
        </pc:sldMkLst>
        <pc:spChg chg="mod">
          <ac:chgData name="Leah Montner Dixon" userId="d5b2ae9e-9213-4442-b7df-4db8cbe51e5d" providerId="ADAL" clId="{D1FBA355-FC92-4551-88C3-0E2AB32FA333}" dt="2025-12-10T16:51:08.647" v="442"/>
          <ac:spMkLst>
            <pc:docMk/>
            <pc:sldMk cId="451912940" sldId="2147473267"/>
            <ac:spMk id="10" creationId="{D5719B68-2D3A-215E-7FD4-8C8FFE61D73C}"/>
          </ac:spMkLst>
        </pc:spChg>
        <pc:picChg chg="mod">
          <ac:chgData name="Leah Montner Dixon" userId="d5b2ae9e-9213-4442-b7df-4db8cbe51e5d" providerId="ADAL" clId="{D1FBA355-FC92-4551-88C3-0E2AB32FA333}" dt="2025-12-10T16:50:20.745" v="441"/>
          <ac:picMkLst>
            <pc:docMk/>
            <pc:sldMk cId="451912940" sldId="2147473267"/>
            <ac:picMk id="16" creationId="{D74AF22D-9099-8A99-EA5F-21C6DF82AAAC}"/>
          </ac:picMkLst>
        </pc:picChg>
      </pc:sldChg>
      <pc:sldChg chg="addSp delSp modSp mod modCm">
        <pc:chgData name="Leah Montner Dixon" userId="d5b2ae9e-9213-4442-b7df-4db8cbe51e5d" providerId="ADAL" clId="{D1FBA355-FC92-4551-88C3-0E2AB32FA333}" dt="2025-12-10T15:30:37.515" v="413" actId="12788"/>
        <pc:sldMkLst>
          <pc:docMk/>
          <pc:sldMk cId="1597371242" sldId="2147474217"/>
        </pc:sldMkLst>
        <pc:spChg chg="add mod topLvl">
          <ac:chgData name="Leah Montner Dixon" userId="d5b2ae9e-9213-4442-b7df-4db8cbe51e5d" providerId="ADAL" clId="{D1FBA355-FC92-4551-88C3-0E2AB32FA333}" dt="2025-12-10T15:30:37.515" v="413" actId="12788"/>
          <ac:spMkLst>
            <pc:docMk/>
            <pc:sldMk cId="1597371242" sldId="2147474217"/>
            <ac:spMk id="12" creationId="{CBDF0ABE-7E55-835F-1724-5430583FE7FB}"/>
          </ac:spMkLst>
        </pc:spChg>
        <pc:picChg chg="add mod">
          <ac:chgData name="Leah Montner Dixon" userId="d5b2ae9e-9213-4442-b7df-4db8cbe51e5d" providerId="ADAL" clId="{D1FBA355-FC92-4551-88C3-0E2AB32FA333}" dt="2025-12-10T15:30:37.515" v="413" actId="12788"/>
          <ac:picMkLst>
            <pc:docMk/>
            <pc:sldMk cId="1597371242" sldId="2147474217"/>
            <ac:picMk id="1026" creationId="{CC84A0AD-C481-BAF0-E018-916FF2F601D0}"/>
          </ac:picMkLst>
        </pc:picChg>
        <pc:extLst>
          <p:ext xmlns:p="http://schemas.openxmlformats.org/presentationml/2006/main" uri="{D6D511B9-2390-475A-947B-AFAB55BFBCF1}">
            <pc226:cmChg xmlns:pc226="http://schemas.microsoft.com/office/powerpoint/2022/06/main/command" chg="mod">
              <pc226:chgData name="Leah Montner Dixon" userId="d5b2ae9e-9213-4442-b7df-4db8cbe51e5d" providerId="ADAL" clId="{D1FBA355-FC92-4551-88C3-0E2AB32FA333}" dt="2025-12-04T14:53:13.743" v="134" actId="20577"/>
              <pc2:cmMkLst xmlns:pc2="http://schemas.microsoft.com/office/powerpoint/2019/9/main/command">
                <pc:docMk/>
                <pc:sldMk cId="1597371242" sldId="2147474217"/>
                <pc2:cmMk id="{DFFE68D5-92D0-4863-9AFE-6B304D19B350}"/>
              </pc2:cmMkLst>
            </pc226:cmChg>
          </p:ext>
        </pc:extLst>
      </pc:sldChg>
    </pc:docChg>
  </pc:docChgLst>
  <pc:docChgLst>
    <pc:chgData name="Jason Wiese" userId="4bff8d5b-7de6-4655-b397-69b0afc81113" providerId="ADAL" clId="{FD3BD4DC-71D8-46F6-AA22-5552A9B6A2A7}"/>
    <pc:docChg chg="undo custSel addSld delSld modSld sldOrd">
      <pc:chgData name="Jason Wiese" userId="4bff8d5b-7de6-4655-b397-69b0afc81113" providerId="ADAL" clId="{FD3BD4DC-71D8-46F6-AA22-5552A9B6A2A7}" dt="2025-12-16T05:32:03.039" v="1918" actId="20577"/>
      <pc:docMkLst>
        <pc:docMk/>
      </pc:docMkLst>
      <pc:sldChg chg="addSp modSp mod">
        <pc:chgData name="Jason Wiese" userId="4bff8d5b-7de6-4655-b397-69b0afc81113" providerId="ADAL" clId="{FD3BD4DC-71D8-46F6-AA22-5552A9B6A2A7}" dt="2025-12-16T05:17:28.002" v="1127" actId="1035"/>
        <pc:sldMkLst>
          <pc:docMk/>
          <pc:sldMk cId="2602552" sldId="2146846202"/>
        </pc:sldMkLst>
        <pc:picChg chg="mod">
          <ac:chgData name="Jason Wiese" userId="4bff8d5b-7de6-4655-b397-69b0afc81113" providerId="ADAL" clId="{FD3BD4DC-71D8-46F6-AA22-5552A9B6A2A7}" dt="2025-12-16T05:14:11.541" v="1120" actId="1076"/>
          <ac:picMkLst>
            <pc:docMk/>
            <pc:sldMk cId="2602552" sldId="2146846202"/>
            <ac:picMk id="3" creationId="{F7F31970-A704-154C-3E81-E7CE441879C4}"/>
          </ac:picMkLst>
        </pc:picChg>
        <pc:picChg chg="mod">
          <ac:chgData name="Jason Wiese" userId="4bff8d5b-7de6-4655-b397-69b0afc81113" providerId="ADAL" clId="{FD3BD4DC-71D8-46F6-AA22-5552A9B6A2A7}" dt="2025-12-16T05:17:28.002" v="1127" actId="1035"/>
          <ac:picMkLst>
            <pc:docMk/>
            <pc:sldMk cId="2602552" sldId="2146846202"/>
            <ac:picMk id="11" creationId="{9AAFF822-96A2-A733-D8DA-063A48005252}"/>
          </ac:picMkLst>
        </pc:picChg>
        <pc:picChg chg="mod">
          <ac:chgData name="Jason Wiese" userId="4bff8d5b-7de6-4655-b397-69b0afc81113" providerId="ADAL" clId="{FD3BD4DC-71D8-46F6-AA22-5552A9B6A2A7}" dt="2025-12-16T05:17:28.002" v="1127" actId="1035"/>
          <ac:picMkLst>
            <pc:docMk/>
            <pc:sldMk cId="2602552" sldId="2146846202"/>
            <ac:picMk id="14" creationId="{E67E8FAC-8D58-9566-8A37-F6552735F719}"/>
          </ac:picMkLst>
        </pc:picChg>
        <pc:picChg chg="mod">
          <ac:chgData name="Jason Wiese" userId="4bff8d5b-7de6-4655-b397-69b0afc81113" providerId="ADAL" clId="{FD3BD4DC-71D8-46F6-AA22-5552A9B6A2A7}" dt="2025-12-16T05:17:28.002" v="1127" actId="1035"/>
          <ac:picMkLst>
            <pc:docMk/>
            <pc:sldMk cId="2602552" sldId="2146846202"/>
            <ac:picMk id="18" creationId="{64D8AD1A-A051-6544-D295-09690D804DAD}"/>
          </ac:picMkLst>
        </pc:picChg>
        <pc:picChg chg="mod">
          <ac:chgData name="Jason Wiese" userId="4bff8d5b-7de6-4655-b397-69b0afc81113" providerId="ADAL" clId="{FD3BD4DC-71D8-46F6-AA22-5552A9B6A2A7}" dt="2025-12-16T05:14:04.648" v="1119" actId="1076"/>
          <ac:picMkLst>
            <pc:docMk/>
            <pc:sldMk cId="2602552" sldId="2146846202"/>
            <ac:picMk id="27" creationId="{E59F2DBF-EF4F-816A-4860-B61F5C07958B}"/>
          </ac:picMkLst>
        </pc:picChg>
        <pc:picChg chg="add mod">
          <ac:chgData name="Jason Wiese" userId="4bff8d5b-7de6-4655-b397-69b0afc81113" providerId="ADAL" clId="{FD3BD4DC-71D8-46F6-AA22-5552A9B6A2A7}" dt="2025-12-16T05:17:24.584" v="1124" actId="14100"/>
          <ac:picMkLst>
            <pc:docMk/>
            <pc:sldMk cId="2602552" sldId="2146846202"/>
            <ac:picMk id="28" creationId="{F928364B-C85C-72F5-908A-FBC2CD6CA9BB}"/>
          </ac:picMkLst>
        </pc:picChg>
      </pc:sldChg>
      <pc:sldChg chg="addSp modSp mod">
        <pc:chgData name="Jason Wiese" userId="4bff8d5b-7de6-4655-b397-69b0afc81113" providerId="ADAL" clId="{FD3BD4DC-71D8-46F6-AA22-5552A9B6A2A7}" dt="2025-12-16T05:12:40.926" v="1118" actId="554"/>
        <pc:sldMkLst>
          <pc:docMk/>
          <pc:sldMk cId="3893217020" sldId="2147469844"/>
        </pc:sldMkLst>
        <pc:spChg chg="mod">
          <ac:chgData name="Jason Wiese" userId="4bff8d5b-7de6-4655-b397-69b0afc81113" providerId="ADAL" clId="{FD3BD4DC-71D8-46F6-AA22-5552A9B6A2A7}" dt="2025-12-16T05:12:40.926" v="1118" actId="554"/>
          <ac:spMkLst>
            <pc:docMk/>
            <pc:sldMk cId="3893217020" sldId="2147469844"/>
            <ac:spMk id="11" creationId="{66800CA7-868B-B5FE-1FEC-2FA8A395C560}"/>
          </ac:spMkLst>
        </pc:spChg>
        <pc:spChg chg="mod">
          <ac:chgData name="Jason Wiese" userId="4bff8d5b-7de6-4655-b397-69b0afc81113" providerId="ADAL" clId="{FD3BD4DC-71D8-46F6-AA22-5552A9B6A2A7}" dt="2025-12-16T05:12:40.926" v="1118" actId="554"/>
          <ac:spMkLst>
            <pc:docMk/>
            <pc:sldMk cId="3893217020" sldId="2147469844"/>
            <ac:spMk id="16" creationId="{8F931C68-5FFE-649C-45BD-A7A0FE71B98B}"/>
          </ac:spMkLst>
        </pc:spChg>
        <pc:spChg chg="add mod">
          <ac:chgData name="Jason Wiese" userId="4bff8d5b-7de6-4655-b397-69b0afc81113" providerId="ADAL" clId="{FD3BD4DC-71D8-46F6-AA22-5552A9B6A2A7}" dt="2025-12-16T05:12:40.926" v="1118" actId="554"/>
          <ac:spMkLst>
            <pc:docMk/>
            <pc:sldMk cId="3893217020" sldId="2147469844"/>
            <ac:spMk id="22" creationId="{26D60A58-3079-40F8-EF0F-3491F0D0D784}"/>
          </ac:spMkLst>
        </pc:spChg>
        <pc:spChg chg="mod">
          <ac:chgData name="Jason Wiese" userId="4bff8d5b-7de6-4655-b397-69b0afc81113" providerId="ADAL" clId="{FD3BD4DC-71D8-46F6-AA22-5552A9B6A2A7}" dt="2025-12-16T05:12:40.926" v="1118" actId="554"/>
          <ac:spMkLst>
            <pc:docMk/>
            <pc:sldMk cId="3893217020" sldId="2147469844"/>
            <ac:spMk id="23" creationId="{988FC523-0D91-46C8-0C2B-A0BAEF9F93D9}"/>
          </ac:spMkLst>
        </pc:spChg>
        <pc:picChg chg="mod">
          <ac:chgData name="Jason Wiese" userId="4bff8d5b-7de6-4655-b397-69b0afc81113" providerId="ADAL" clId="{FD3BD4DC-71D8-46F6-AA22-5552A9B6A2A7}" dt="2025-12-16T05:09:57.697" v="1012" actId="1037"/>
          <ac:picMkLst>
            <pc:docMk/>
            <pc:sldMk cId="3893217020" sldId="2147469844"/>
            <ac:picMk id="6" creationId="{3F6E308B-6392-A96C-5AEE-F8E674E8C6E8}"/>
          </ac:picMkLst>
        </pc:picChg>
        <pc:picChg chg="mod">
          <ac:chgData name="Jason Wiese" userId="4bff8d5b-7de6-4655-b397-69b0afc81113" providerId="ADAL" clId="{FD3BD4DC-71D8-46F6-AA22-5552A9B6A2A7}" dt="2025-12-16T05:09:47.274" v="987" actId="1037"/>
          <ac:picMkLst>
            <pc:docMk/>
            <pc:sldMk cId="3893217020" sldId="2147469844"/>
            <ac:picMk id="13" creationId="{F4B28F0C-6BEB-F0FF-1C5A-F9ED2F7479A1}"/>
          </ac:picMkLst>
        </pc:picChg>
        <pc:picChg chg="add mod">
          <ac:chgData name="Jason Wiese" userId="4bff8d5b-7de6-4655-b397-69b0afc81113" providerId="ADAL" clId="{FD3BD4DC-71D8-46F6-AA22-5552A9B6A2A7}" dt="2025-12-16T05:11:29.997" v="1024" actId="14100"/>
          <ac:picMkLst>
            <pc:docMk/>
            <pc:sldMk cId="3893217020" sldId="2147469844"/>
            <ac:picMk id="19" creationId="{279A484E-6C8D-39DB-3BD7-023DF112B4A1}"/>
          </ac:picMkLst>
        </pc:picChg>
        <pc:picChg chg="mod">
          <ac:chgData name="Jason Wiese" userId="4bff8d5b-7de6-4655-b397-69b0afc81113" providerId="ADAL" clId="{FD3BD4DC-71D8-46F6-AA22-5552A9B6A2A7}" dt="2025-12-16T05:09:35.612" v="966" actId="1037"/>
          <ac:picMkLst>
            <pc:docMk/>
            <pc:sldMk cId="3893217020" sldId="2147469844"/>
            <ac:picMk id="21" creationId="{4690BB80-A79D-F37F-7248-B49F5D89D36C}"/>
          </ac:picMkLst>
        </pc:picChg>
      </pc:sldChg>
      <pc:sldChg chg="add ord">
        <pc:chgData name="Jason Wiese" userId="4bff8d5b-7de6-4655-b397-69b0afc81113" providerId="ADAL" clId="{FD3BD4DC-71D8-46F6-AA22-5552A9B6A2A7}" dt="2025-12-16T05:29:27.554" v="1446"/>
        <pc:sldMkLst>
          <pc:docMk/>
          <pc:sldMk cId="3103960375" sldId="2147474222"/>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888694494419278E-2"/>
          <c:y val="0.14571430655794357"/>
          <c:w val="0.96022261101116146"/>
          <c:h val="0.67084425035996809"/>
        </c:manualLayout>
      </c:layout>
      <c:barChart>
        <c:barDir val="col"/>
        <c:grouping val="clustered"/>
        <c:varyColors val="0"/>
        <c:ser>
          <c:idx val="0"/>
          <c:order val="0"/>
          <c:tx>
            <c:strRef>
              <c:f>Sheet1!$B$1</c:f>
              <c:strCache>
                <c:ptCount val="1"/>
                <c:pt idx="0">
                  <c:v>Q2 '23</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Genre channels that air shows fitting a theme, like crime, reality, westerns, etc.</c:v>
                </c:pt>
                <c:pt idx="1">
                  <c:v>Binge channels that air the same show all day like Star Trek, Baywatch, Hell's Kitchen, etc.</c:v>
                </c:pt>
                <c:pt idx="2">
                  <c:v>News channels</c:v>
                </c:pt>
              </c:strCache>
            </c:strRef>
          </c:cat>
          <c:val>
            <c:numRef>
              <c:f>Sheet1!$B$2:$B$4</c:f>
              <c:numCache>
                <c:formatCode>0%</c:formatCode>
                <c:ptCount val="3"/>
                <c:pt idx="0">
                  <c:v>0.31900000000000001</c:v>
                </c:pt>
                <c:pt idx="1">
                  <c:v>0.27700000000000002</c:v>
                </c:pt>
                <c:pt idx="2">
                  <c:v>0.221</c:v>
                </c:pt>
              </c:numCache>
            </c:numRef>
          </c:val>
          <c:extLst>
            <c:ext xmlns:c16="http://schemas.microsoft.com/office/drawing/2014/chart" uri="{C3380CC4-5D6E-409C-BE32-E72D297353CC}">
              <c16:uniqueId val="{00000000-DB7F-44A3-8421-D8F4E636D50F}"/>
            </c:ext>
          </c:extLst>
        </c:ser>
        <c:ser>
          <c:idx val="1"/>
          <c:order val="1"/>
          <c:tx>
            <c:strRef>
              <c:f>Sheet1!$C$1</c:f>
              <c:strCache>
                <c:ptCount val="1"/>
                <c:pt idx="0">
                  <c:v>Q2 '24</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Genre channels that air shows fitting a theme, like crime, reality, westerns, etc.</c:v>
                </c:pt>
                <c:pt idx="1">
                  <c:v>Binge channels that air the same show all day like Star Trek, Baywatch, Hell's Kitchen, etc.</c:v>
                </c:pt>
                <c:pt idx="2">
                  <c:v>News channels</c:v>
                </c:pt>
              </c:strCache>
            </c:strRef>
          </c:cat>
          <c:val>
            <c:numRef>
              <c:f>Sheet1!$C$2:$C$4</c:f>
              <c:numCache>
                <c:formatCode>0%</c:formatCode>
                <c:ptCount val="3"/>
                <c:pt idx="0">
                  <c:v>0.32100000000000001</c:v>
                </c:pt>
                <c:pt idx="1">
                  <c:v>0.28399999999999997</c:v>
                </c:pt>
                <c:pt idx="2">
                  <c:v>0.20599999999999999</c:v>
                </c:pt>
              </c:numCache>
            </c:numRef>
          </c:val>
          <c:extLst>
            <c:ext xmlns:c16="http://schemas.microsoft.com/office/drawing/2014/chart" uri="{C3380CC4-5D6E-409C-BE32-E72D297353CC}">
              <c16:uniqueId val="{00000001-DB7F-44A3-8421-D8F4E636D50F}"/>
            </c:ext>
          </c:extLst>
        </c:ser>
        <c:ser>
          <c:idx val="2"/>
          <c:order val="2"/>
          <c:tx>
            <c:strRef>
              <c:f>Sheet1!$D$1</c:f>
              <c:strCache>
                <c:ptCount val="1"/>
                <c:pt idx="0">
                  <c:v>Q2 '25</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Genre channels that air shows fitting a theme, like crime, reality, westerns, etc.</c:v>
                </c:pt>
                <c:pt idx="1">
                  <c:v>Binge channels that air the same show all day like Star Trek, Baywatch, Hell's Kitchen, etc.</c:v>
                </c:pt>
                <c:pt idx="2">
                  <c:v>News channels</c:v>
                </c:pt>
              </c:strCache>
            </c:strRef>
          </c:cat>
          <c:val>
            <c:numRef>
              <c:f>Sheet1!$D$2:$D$4</c:f>
              <c:numCache>
                <c:formatCode>0%</c:formatCode>
                <c:ptCount val="3"/>
                <c:pt idx="0">
                  <c:v>0.35699999999999998</c:v>
                </c:pt>
                <c:pt idx="1">
                  <c:v>0.28699999999999998</c:v>
                </c:pt>
                <c:pt idx="2">
                  <c:v>0.25</c:v>
                </c:pt>
              </c:numCache>
            </c:numRef>
          </c:val>
          <c:extLst>
            <c:ext xmlns:c16="http://schemas.microsoft.com/office/drawing/2014/chart" uri="{C3380CC4-5D6E-409C-BE32-E72D297353CC}">
              <c16:uniqueId val="{00000002-DB7F-44A3-8421-D8F4E636D50F}"/>
            </c:ext>
          </c:extLst>
        </c:ser>
        <c:dLbls>
          <c:showLegendKey val="0"/>
          <c:showVal val="0"/>
          <c:showCatName val="0"/>
          <c:showSerName val="0"/>
          <c:showPercent val="0"/>
          <c:showBubbleSize val="0"/>
        </c:dLbls>
        <c:gapWidth val="219"/>
        <c:overlap val="-27"/>
        <c:axId val="1474247888"/>
        <c:axId val="1474236848"/>
      </c:barChart>
      <c:catAx>
        <c:axId val="1474247888"/>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Helvetica" panose="020B0403020202020204" pitchFamily="34" charset="0"/>
                <a:ea typeface="+mn-ea"/>
                <a:cs typeface="Heebo" pitchFamily="2" charset="-79"/>
              </a:defRPr>
            </a:pPr>
            <a:endParaRPr lang="en-US"/>
          </a:p>
        </c:txPr>
        <c:crossAx val="1474236848"/>
        <c:crosses val="autoZero"/>
        <c:auto val="1"/>
        <c:lblAlgn val="ctr"/>
        <c:lblOffset val="100"/>
        <c:noMultiLvlLbl val="0"/>
      </c:catAx>
      <c:valAx>
        <c:axId val="1474236848"/>
        <c:scaling>
          <c:orientation val="minMax"/>
        </c:scaling>
        <c:delete val="1"/>
        <c:axPos val="l"/>
        <c:numFmt formatCode="0%" sourceLinked="1"/>
        <c:majorTickMark val="none"/>
        <c:minorTickMark val="none"/>
        <c:tickLblPos val="nextTo"/>
        <c:crossAx val="14742478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80858036997819"/>
          <c:y val="0.13078080259888303"/>
          <c:w val="0.87627819648952598"/>
          <c:h val="0.82630248286147479"/>
        </c:manualLayout>
      </c:layout>
      <c:barChart>
        <c:barDir val="bar"/>
        <c:grouping val="clustered"/>
        <c:varyColors val="0"/>
        <c:ser>
          <c:idx val="0"/>
          <c:order val="0"/>
          <c:tx>
            <c:strRef>
              <c:f>Sheet1!$B$1</c:f>
              <c:strCache>
                <c:ptCount val="1"/>
                <c:pt idx="0">
                  <c:v>Free Ad-Supported Streaming TV (FAST) Channels</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2020 - now</c:v>
                </c:pt>
                <c:pt idx="1">
                  <c:v>2010 - 2019</c:v>
                </c:pt>
                <c:pt idx="2">
                  <c:v>2000 - 2009</c:v>
                </c:pt>
                <c:pt idx="3">
                  <c:v>1990 - 1999</c:v>
                </c:pt>
                <c:pt idx="4">
                  <c:v>Pre-1990</c:v>
                </c:pt>
              </c:strCache>
            </c:strRef>
          </c:cat>
          <c:val>
            <c:numRef>
              <c:f>Sheet1!$B$2:$B$6</c:f>
              <c:numCache>
                <c:formatCode>0.0%</c:formatCode>
                <c:ptCount val="5"/>
                <c:pt idx="0">
                  <c:v>0.45100000000000001</c:v>
                </c:pt>
                <c:pt idx="1">
                  <c:v>0.29399999999999998</c:v>
                </c:pt>
                <c:pt idx="2">
                  <c:v>8.5999999999999993E-2</c:v>
                </c:pt>
                <c:pt idx="3">
                  <c:v>3.6999999999999998E-2</c:v>
                </c:pt>
                <c:pt idx="4">
                  <c:v>0.13900000000000001</c:v>
                </c:pt>
              </c:numCache>
            </c:numRef>
          </c:val>
          <c:extLst>
            <c:ext xmlns:c16="http://schemas.microsoft.com/office/drawing/2014/chart" uri="{C3380CC4-5D6E-409C-BE32-E72D297353CC}">
              <c16:uniqueId val="{00000000-196E-4C84-9CF7-C2F51D8DA58E}"/>
            </c:ext>
          </c:extLst>
        </c:ser>
        <c:ser>
          <c:idx val="1"/>
          <c:order val="1"/>
          <c:tx>
            <c:strRef>
              <c:f>Sheet1!$C$1</c:f>
              <c:strCache>
                <c:ptCount val="1"/>
                <c:pt idx="0">
                  <c:v>Global Subscription Video-on-Demand (SVOD) Services</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2020 - now</c:v>
                </c:pt>
                <c:pt idx="1">
                  <c:v>2010 - 2019</c:v>
                </c:pt>
                <c:pt idx="2">
                  <c:v>2000 - 2009</c:v>
                </c:pt>
                <c:pt idx="3">
                  <c:v>1990 - 1999</c:v>
                </c:pt>
                <c:pt idx="4">
                  <c:v>Pre-1990</c:v>
                </c:pt>
              </c:strCache>
            </c:strRef>
          </c:cat>
          <c:val>
            <c:numRef>
              <c:f>Sheet1!$C$2:$C$6</c:f>
              <c:numCache>
                <c:formatCode>0.0%</c:formatCode>
                <c:ptCount val="5"/>
                <c:pt idx="0">
                  <c:v>0.309</c:v>
                </c:pt>
                <c:pt idx="1">
                  <c:v>0.377</c:v>
                </c:pt>
                <c:pt idx="2">
                  <c:v>0.114</c:v>
                </c:pt>
                <c:pt idx="3">
                  <c:v>5.0999999999999997E-2</c:v>
                </c:pt>
                <c:pt idx="4">
                  <c:v>0.14799999999999999</c:v>
                </c:pt>
              </c:numCache>
            </c:numRef>
          </c:val>
          <c:extLst>
            <c:ext xmlns:c16="http://schemas.microsoft.com/office/drawing/2014/chart" uri="{C3380CC4-5D6E-409C-BE32-E72D297353CC}">
              <c16:uniqueId val="{00000001-196E-4C84-9CF7-C2F51D8DA58E}"/>
            </c:ext>
          </c:extLst>
        </c:ser>
        <c:dLbls>
          <c:showLegendKey val="0"/>
          <c:showVal val="0"/>
          <c:showCatName val="0"/>
          <c:showSerName val="0"/>
          <c:showPercent val="0"/>
          <c:showBubbleSize val="0"/>
        </c:dLbls>
        <c:gapWidth val="110"/>
        <c:axId val="1371345616"/>
        <c:axId val="1371344176"/>
      </c:barChart>
      <c:catAx>
        <c:axId val="1371345616"/>
        <c:scaling>
          <c:orientation val="minMax"/>
        </c:scaling>
        <c:delete val="0"/>
        <c:axPos val="l"/>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400" b="0" i="0" u="none" strike="noStrike" kern="1200" baseline="0">
                <a:solidFill>
                  <a:srgbClr val="1B1464"/>
                </a:solidFill>
                <a:latin typeface="Helvetica" panose="020B0403020202020204" pitchFamily="34" charset="0"/>
                <a:ea typeface="+mn-ea"/>
                <a:cs typeface="+mn-cs"/>
              </a:defRPr>
            </a:pPr>
            <a:endParaRPr lang="en-US"/>
          </a:p>
        </c:txPr>
        <c:crossAx val="1371344176"/>
        <c:crosses val="autoZero"/>
        <c:auto val="1"/>
        <c:lblAlgn val="ctr"/>
        <c:lblOffset val="100"/>
        <c:noMultiLvlLbl val="0"/>
      </c:catAx>
      <c:valAx>
        <c:axId val="1371344176"/>
        <c:scaling>
          <c:orientation val="minMax"/>
        </c:scaling>
        <c:delete val="1"/>
        <c:axPos val="b"/>
        <c:numFmt formatCode="0.0%" sourceLinked="1"/>
        <c:majorTickMark val="none"/>
        <c:minorTickMark val="none"/>
        <c:tickLblPos val="nextTo"/>
        <c:crossAx val="137134561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rgbClr val="1B1464"/>
          </a:solidFill>
          <a:latin typeface="Helvetica" panose="020B0403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41489802902268"/>
          <c:y val="7.2876091718979893E-2"/>
          <c:w val="0.66947802102654308"/>
          <c:h val="0.92712395580858775"/>
        </c:manualLayout>
      </c:layout>
      <c:barChart>
        <c:barDir val="bar"/>
        <c:grouping val="clustered"/>
        <c:varyColors val="0"/>
        <c:ser>
          <c:idx val="0"/>
          <c:order val="0"/>
          <c:tx>
            <c:strRef>
              <c:f>Sheet1!$B$1</c:f>
              <c:strCache>
                <c:ptCount val="1"/>
                <c:pt idx="0">
                  <c:v>Projection</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BFF2"/>
                    </a:solidFill>
                    <a:latin typeface="Helvetica"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 Minecraft Movie (PG)</c:v>
                </c:pt>
                <c:pt idx="1">
                  <c:v>Demon Slayer:
Infinity Castle (R)</c:v>
                </c:pt>
                <c:pt idx="2">
                  <c:v>Final Destination: 
Bloodlines (R)</c:v>
                </c:pt>
                <c:pt idx="3">
                  <c:v>Weapons (R)</c:v>
                </c:pt>
                <c:pt idx="4">
                  <c:v>Dog Man (PG)</c:v>
                </c:pt>
                <c:pt idx="5">
                  <c:v>One of Them Days (R)</c:v>
                </c:pt>
              </c:strCache>
            </c:strRef>
          </c:cat>
          <c:val>
            <c:numRef>
              <c:f>Sheet1!$B$2:$B$7</c:f>
              <c:numCache>
                <c:formatCode>"$"#,##0.0</c:formatCode>
                <c:ptCount val="6"/>
                <c:pt idx="0">
                  <c:v>67.5</c:v>
                </c:pt>
                <c:pt idx="1">
                  <c:v>55</c:v>
                </c:pt>
                <c:pt idx="2">
                  <c:v>40.5</c:v>
                </c:pt>
                <c:pt idx="3">
                  <c:v>37.5</c:v>
                </c:pt>
                <c:pt idx="4">
                  <c:v>22.5</c:v>
                </c:pt>
                <c:pt idx="5">
                  <c:v>7</c:v>
                </c:pt>
              </c:numCache>
            </c:numRef>
          </c:val>
          <c:extLst>
            <c:ext xmlns:c16="http://schemas.microsoft.com/office/drawing/2014/chart" uri="{C3380CC4-5D6E-409C-BE32-E72D297353CC}">
              <c16:uniqueId val="{00000000-1DC9-4996-B017-4B29423D49FA}"/>
            </c:ext>
          </c:extLst>
        </c:ser>
        <c:ser>
          <c:idx val="1"/>
          <c:order val="1"/>
          <c:tx>
            <c:strRef>
              <c:f>Sheet1!$C$1</c:f>
              <c:strCache>
                <c:ptCount val="1"/>
                <c:pt idx="0">
                  <c:v>Revenue</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ED3C8D"/>
                    </a:solidFill>
                    <a:latin typeface="Helvetica"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 Minecraft Movie (PG)</c:v>
                </c:pt>
                <c:pt idx="1">
                  <c:v>Demon Slayer:
Infinity Castle (R)</c:v>
                </c:pt>
                <c:pt idx="2">
                  <c:v>Final Destination: 
Bloodlines (R)</c:v>
                </c:pt>
                <c:pt idx="3">
                  <c:v>Weapons (R)</c:v>
                </c:pt>
                <c:pt idx="4">
                  <c:v>Dog Man (PG)</c:v>
                </c:pt>
                <c:pt idx="5">
                  <c:v>One of Them Days (R)</c:v>
                </c:pt>
              </c:strCache>
            </c:strRef>
          </c:cat>
          <c:val>
            <c:numRef>
              <c:f>Sheet1!$C$2:$C$7</c:f>
              <c:numCache>
                <c:formatCode>"$"#,##0.0</c:formatCode>
                <c:ptCount val="6"/>
                <c:pt idx="0">
                  <c:v>167.8</c:v>
                </c:pt>
                <c:pt idx="1">
                  <c:v>70.599999999999994</c:v>
                </c:pt>
                <c:pt idx="2">
                  <c:v>51.6</c:v>
                </c:pt>
                <c:pt idx="3">
                  <c:v>43.5</c:v>
                </c:pt>
                <c:pt idx="4">
                  <c:v>36</c:v>
                </c:pt>
                <c:pt idx="5">
                  <c:v>11.8</c:v>
                </c:pt>
              </c:numCache>
            </c:numRef>
          </c:val>
          <c:extLst>
            <c:ext xmlns:c16="http://schemas.microsoft.com/office/drawing/2014/chart" uri="{C3380CC4-5D6E-409C-BE32-E72D297353CC}">
              <c16:uniqueId val="{00000001-1DC9-4996-B017-4B29423D49FA}"/>
            </c:ext>
          </c:extLst>
        </c:ser>
        <c:dLbls>
          <c:showLegendKey val="0"/>
          <c:showVal val="0"/>
          <c:showCatName val="0"/>
          <c:showSerName val="0"/>
          <c:showPercent val="0"/>
          <c:showBubbleSize val="0"/>
        </c:dLbls>
        <c:gapWidth val="100"/>
        <c:overlap val="-20"/>
        <c:axId val="1015043967"/>
        <c:axId val="1015044447"/>
      </c:barChart>
      <c:catAx>
        <c:axId val="1015043967"/>
        <c:scaling>
          <c:orientation val="maxMin"/>
        </c:scaling>
        <c:delete val="0"/>
        <c:axPos val="l"/>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lgn="r">
              <a:defRPr sz="1500" b="0" i="0" u="none" strike="noStrike" kern="1200" baseline="0">
                <a:solidFill>
                  <a:srgbClr val="1B1464"/>
                </a:solidFill>
                <a:latin typeface="Helvetica" pitchFamily="2" charset="0"/>
                <a:ea typeface="+mn-ea"/>
                <a:cs typeface="+mn-cs"/>
              </a:defRPr>
            </a:pPr>
            <a:endParaRPr lang="en-US"/>
          </a:p>
        </c:txPr>
        <c:crossAx val="1015044447"/>
        <c:crosses val="autoZero"/>
        <c:auto val="1"/>
        <c:lblAlgn val="ctr"/>
        <c:lblOffset val="100"/>
        <c:noMultiLvlLbl val="0"/>
      </c:catAx>
      <c:valAx>
        <c:axId val="1015044447"/>
        <c:scaling>
          <c:orientation val="minMax"/>
          <c:min val="0"/>
        </c:scaling>
        <c:delete val="1"/>
        <c:axPos val="t"/>
        <c:numFmt formatCode="&quot;$&quot;#,##0.0" sourceLinked="1"/>
        <c:majorTickMark val="none"/>
        <c:minorTickMark val="none"/>
        <c:tickLblPos val="nextTo"/>
        <c:crossAx val="1015043967"/>
        <c:crosses val="autoZero"/>
        <c:crossBetween val="between"/>
      </c:valAx>
      <c:spPr>
        <a:noFill/>
        <a:ln>
          <a:noFill/>
        </a:ln>
        <a:effectLst/>
      </c:spPr>
    </c:plotArea>
    <c:legend>
      <c:legendPos val="b"/>
      <c:layout>
        <c:manualLayout>
          <c:xMode val="edge"/>
          <c:yMode val="edge"/>
          <c:x val="0.34671453133476504"/>
          <c:y val="6.5451908433385225E-3"/>
          <c:w val="0.21741707940921437"/>
          <c:h val="8.0004897735803576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1B1464"/>
              </a:solidFill>
              <a:latin typeface="Helvetica" pitchFamily="2"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432549136624143E-3"/>
          <c:y val="0.10555068248334877"/>
          <c:w val="0.98595443231658975"/>
          <c:h val="0.69924522027280878"/>
        </c:manualLayout>
      </c:layout>
      <c:barChart>
        <c:barDir val="col"/>
        <c:grouping val="clustered"/>
        <c:varyColors val="0"/>
        <c:ser>
          <c:idx val="0"/>
          <c:order val="0"/>
          <c:tx>
            <c:strRef>
              <c:f>Sheet1!$B$1</c:f>
              <c:strCache>
                <c:ptCount val="1"/>
                <c:pt idx="0">
                  <c:v>Hispanic</c:v>
                </c:pt>
              </c:strCache>
            </c:strRef>
          </c:tx>
          <c:spPr>
            <a:solidFill>
              <a:srgbClr val="1B1464"/>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rgbClr val="1B1464"/>
                    </a:solidFill>
                    <a:latin typeface="Helvetica" panose="020B0604020202020204"/>
                    <a:ea typeface="+mn-ea"/>
                    <a:cs typeface="Helvetica" panose="020B0604020202020204"/>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 self-gift</c:v>
                </c:pt>
                <c:pt idx="1">
                  <c:v>To spend more</c:v>
                </c:pt>
                <c:pt idx="2">
                  <c:v>To purchase more gifts overall than last year</c:v>
                </c:pt>
              </c:strCache>
            </c:strRef>
          </c:cat>
          <c:val>
            <c:numRef>
              <c:f>Sheet1!$B$2:$B$4</c:f>
              <c:numCache>
                <c:formatCode>0%</c:formatCode>
                <c:ptCount val="3"/>
                <c:pt idx="0">
                  <c:v>0.45</c:v>
                </c:pt>
                <c:pt idx="1">
                  <c:v>0.39</c:v>
                </c:pt>
                <c:pt idx="2">
                  <c:v>0.26</c:v>
                </c:pt>
              </c:numCache>
            </c:numRef>
          </c:val>
          <c:extLst>
            <c:ext xmlns:c16="http://schemas.microsoft.com/office/drawing/2014/chart" uri="{C3380CC4-5D6E-409C-BE32-E72D297353CC}">
              <c16:uniqueId val="{00000000-41F3-0A49-A265-CAECAAFBB2BB}"/>
            </c:ext>
          </c:extLst>
        </c:ser>
        <c:ser>
          <c:idx val="1"/>
          <c:order val="1"/>
          <c:tx>
            <c:strRef>
              <c:f>Sheet1!$C$1</c:f>
              <c:strCache>
                <c:ptCount val="1"/>
                <c:pt idx="0">
                  <c:v>Non-Hispanic</c:v>
                </c:pt>
              </c:strCache>
            </c:strRef>
          </c:tx>
          <c:spPr>
            <a:solidFill>
              <a:srgbClr val="00BFF2"/>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rgbClr val="1B1464"/>
                    </a:solidFill>
                    <a:latin typeface="Helvetica" panose="020B0604020202020204"/>
                    <a:ea typeface="+mn-ea"/>
                    <a:cs typeface="Helvetica" panose="020B0604020202020204"/>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 self-gift</c:v>
                </c:pt>
                <c:pt idx="1">
                  <c:v>To spend more</c:v>
                </c:pt>
                <c:pt idx="2">
                  <c:v>To purchase more gifts overall than last year</c:v>
                </c:pt>
              </c:strCache>
            </c:strRef>
          </c:cat>
          <c:val>
            <c:numRef>
              <c:f>Sheet1!$C$2:$C$4</c:f>
              <c:numCache>
                <c:formatCode>0%</c:formatCode>
                <c:ptCount val="3"/>
                <c:pt idx="0">
                  <c:v>0.35</c:v>
                </c:pt>
                <c:pt idx="1">
                  <c:v>0.24</c:v>
                </c:pt>
                <c:pt idx="2">
                  <c:v>0.16</c:v>
                </c:pt>
              </c:numCache>
            </c:numRef>
          </c:val>
          <c:extLst>
            <c:ext xmlns:c16="http://schemas.microsoft.com/office/drawing/2014/chart" uri="{C3380CC4-5D6E-409C-BE32-E72D297353CC}">
              <c16:uniqueId val="{00000001-41F3-0A49-A265-CAECAAFBB2BB}"/>
            </c:ext>
          </c:extLst>
        </c:ser>
        <c:dLbls>
          <c:showLegendKey val="0"/>
          <c:showVal val="0"/>
          <c:showCatName val="0"/>
          <c:showSerName val="0"/>
          <c:showPercent val="0"/>
          <c:showBubbleSize val="0"/>
        </c:dLbls>
        <c:gapWidth val="219"/>
        <c:overlap val="-27"/>
        <c:axId val="1346690592"/>
        <c:axId val="1455673984"/>
      </c:barChart>
      <c:catAx>
        <c:axId val="1346690592"/>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400" b="0" i="0" u="none" strike="noStrike" kern="1200" baseline="0">
                <a:solidFill>
                  <a:srgbClr val="1B1464"/>
                </a:solidFill>
                <a:latin typeface="Helvetica" panose="020B0604020202020204"/>
                <a:ea typeface="+mn-ea"/>
                <a:cs typeface="Helvetica" panose="020B0604020202020204"/>
              </a:defRPr>
            </a:pPr>
            <a:endParaRPr lang="en-US"/>
          </a:p>
        </c:txPr>
        <c:crossAx val="1455673984"/>
        <c:crosses val="autoZero"/>
        <c:auto val="1"/>
        <c:lblAlgn val="ctr"/>
        <c:lblOffset val="100"/>
        <c:noMultiLvlLbl val="0"/>
      </c:catAx>
      <c:valAx>
        <c:axId val="1455673984"/>
        <c:scaling>
          <c:orientation val="minMax"/>
        </c:scaling>
        <c:delete val="1"/>
        <c:axPos val="l"/>
        <c:numFmt formatCode="0%" sourceLinked="1"/>
        <c:majorTickMark val="none"/>
        <c:minorTickMark val="none"/>
        <c:tickLblPos val="nextTo"/>
        <c:crossAx val="1346690592"/>
        <c:crosses val="autoZero"/>
        <c:crossBetween val="between"/>
      </c:valAx>
      <c:spPr>
        <a:noFill/>
        <a:ln>
          <a:noFill/>
        </a:ln>
        <a:effectLst/>
      </c:spPr>
    </c:plotArea>
    <c:legend>
      <c:legendPos val="b"/>
      <c:layout>
        <c:manualLayout>
          <c:xMode val="edge"/>
          <c:yMode val="edge"/>
          <c:x val="0.35938545970851693"/>
          <c:y val="5.9136724230648044E-2"/>
          <c:w val="0.28660378669863446"/>
          <c:h val="6.208734910328572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B1464"/>
              </a:solidFill>
              <a:latin typeface="Helvetica" panose="020B0604020202020204"/>
              <a:ea typeface="+mn-ea"/>
              <a:cs typeface="Helvetica" panose="020B0604020202020204"/>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rgbClr val="1B1464"/>
          </a:solidFill>
          <a:latin typeface="Helvetica" panose="020B0604020202020204"/>
          <a:cs typeface="Helvetica" panose="020B0604020202020204"/>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69131397637792"/>
          <c:y val="1.120944593144238E-2"/>
          <c:w val="0.51555487204724404"/>
          <c:h val="0.98879055406855765"/>
        </c:manualLayout>
      </c:layout>
      <c:pieChart>
        <c:varyColors val="1"/>
        <c:ser>
          <c:idx val="0"/>
          <c:order val="0"/>
          <c:tx>
            <c:strRef>
              <c:f>Sheet1!$B$1</c:f>
              <c:strCache>
                <c:ptCount val="1"/>
                <c:pt idx="0">
                  <c:v>Column1</c:v>
                </c:pt>
              </c:strCache>
            </c:strRef>
          </c:tx>
          <c:dPt>
            <c:idx val="0"/>
            <c:bubble3D val="0"/>
            <c:spPr>
              <a:solidFill>
                <a:srgbClr val="1F1A62"/>
              </a:solidFill>
              <a:ln w="19050">
                <a:solidFill>
                  <a:schemeClr val="lt1"/>
                </a:solidFill>
              </a:ln>
              <a:effectLst/>
            </c:spPr>
            <c:extLst>
              <c:ext xmlns:c16="http://schemas.microsoft.com/office/drawing/2014/chart" uri="{C3380CC4-5D6E-409C-BE32-E72D297353CC}">
                <c16:uniqueId val="{00000001-2ADC-4044-A2E8-618942EF1A51}"/>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2-2ADC-4044-A2E8-618942EF1A51}"/>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3-2ADC-4044-A2E8-618942EF1A51}"/>
              </c:ext>
            </c:extLst>
          </c:dPt>
          <c:dPt>
            <c:idx val="3"/>
            <c:bubble3D val="0"/>
            <c:spPr>
              <a:solidFill>
                <a:srgbClr val="ED3C8D"/>
              </a:solidFill>
              <a:ln w="19050">
                <a:solidFill>
                  <a:schemeClr val="lt1"/>
                </a:solidFill>
              </a:ln>
              <a:effectLst/>
            </c:spPr>
            <c:extLst>
              <c:ext xmlns:c16="http://schemas.microsoft.com/office/drawing/2014/chart" uri="{C3380CC4-5D6E-409C-BE32-E72D297353CC}">
                <c16:uniqueId val="{00000004-2ADC-4044-A2E8-618942EF1A51}"/>
              </c:ext>
            </c:extLst>
          </c:dPt>
          <c:dLbls>
            <c:dLbl>
              <c:idx val="0"/>
              <c:layout>
                <c:manualLayout>
                  <c:x val="3.7499999999999999E-2"/>
                  <c:y val="1.2021208819945135E-2"/>
                </c:manualLayout>
              </c:layout>
              <c:tx>
                <c:rich>
                  <a:bodyPr rot="0" spcFirstLastPara="1" vertOverflow="ellipsis" vert="horz" wrap="square" lIns="38100" tIns="19050" rIns="38100" bIns="19050" anchor="ctr" anchorCtr="1">
                    <a:noAutofit/>
                  </a:bodyPr>
                  <a:lstStyle/>
                  <a:p>
                    <a:pPr>
                      <a:defRPr sz="1400" b="1" i="0" u="none" strike="noStrike" kern="1200" baseline="0">
                        <a:solidFill>
                          <a:srgbClr val="1F1A62"/>
                        </a:solidFill>
                        <a:latin typeface="Helvetica" pitchFamily="2" charset="0"/>
                        <a:ea typeface="+mn-ea"/>
                        <a:cs typeface="+mn-cs"/>
                      </a:defRPr>
                    </a:pPr>
                    <a:fld id="{B9CE0B9B-6C9A-4FEE-A34C-CC6AE6256057}" type="CATEGORYNAME">
                      <a:rPr lang="en-US" u="sng"/>
                      <a:pPr>
                        <a:defRPr sz="1400" b="1">
                          <a:solidFill>
                            <a:srgbClr val="1F1A62"/>
                          </a:solidFill>
                          <a:latin typeface="Helvetica" pitchFamily="2" charset="0"/>
                        </a:defRPr>
                      </a:pPr>
                      <a:t>[CATEGORY NAME]</a:t>
                    </a:fld>
                    <a:endParaRPr lang="en-US" u="sng" baseline="0"/>
                  </a:p>
                  <a:p>
                    <a:pPr>
                      <a:defRPr sz="1400" b="1">
                        <a:solidFill>
                          <a:srgbClr val="1F1A62"/>
                        </a:solidFill>
                        <a:latin typeface="Helvetica" pitchFamily="2" charset="0"/>
                      </a:defRPr>
                    </a:pPr>
                    <a:fld id="{6544BF26-7C71-4505-8CE3-92AD002F5EEA}" type="VALUE">
                      <a:rPr lang="en-US" sz="2000"/>
                      <a:pPr>
                        <a:defRPr sz="1400" b="1">
                          <a:solidFill>
                            <a:srgbClr val="1F1A62"/>
                          </a:solidFill>
                          <a:latin typeface="Helvetica" pitchFamily="2"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rgbClr val="1F1A62"/>
                      </a:solidFill>
                      <a:latin typeface="Helvetica" pitchFamily="2"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4570312499999999"/>
                      <c:h val="0.16669409563657253"/>
                    </c:manualLayout>
                  </c15:layout>
                  <c15:dlblFieldTable/>
                  <c15:showDataLabelsRange val="0"/>
                </c:ext>
                <c:ext xmlns:c16="http://schemas.microsoft.com/office/drawing/2014/chart" uri="{C3380CC4-5D6E-409C-BE32-E72D297353CC}">
                  <c16:uniqueId val="{00000001-2ADC-4044-A2E8-618942EF1A51}"/>
                </c:ext>
              </c:extLst>
            </c:dLbl>
            <c:dLbl>
              <c:idx val="1"/>
              <c:layout>
                <c:manualLayout>
                  <c:x val="-0.15869992618110237"/>
                  <c:y val="-0.26261892477764864"/>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itchFamily="2" charset="0"/>
                        <a:ea typeface="+mn-ea"/>
                        <a:cs typeface="+mn-cs"/>
                      </a:defRPr>
                    </a:pPr>
                    <a:fld id="{31942C0B-4176-4D17-B7EA-C23BFCF4294A}" type="CATEGORYNAME">
                      <a:rPr lang="en-US" u="sng">
                        <a:solidFill>
                          <a:schemeClr val="bg1"/>
                        </a:solidFill>
                      </a:rPr>
                      <a:pPr>
                        <a:defRPr sz="1400" b="1">
                          <a:solidFill>
                            <a:schemeClr val="bg1"/>
                          </a:solidFill>
                          <a:latin typeface="Helvetica" pitchFamily="2" charset="0"/>
                        </a:defRPr>
                      </a:pPr>
                      <a:t>[CATEGORY NAME]</a:t>
                    </a:fld>
                    <a:endParaRPr lang="en-US" u="sng" baseline="0">
                      <a:solidFill>
                        <a:schemeClr val="bg1"/>
                      </a:solidFill>
                    </a:endParaRPr>
                  </a:p>
                  <a:p>
                    <a:pPr>
                      <a:defRPr sz="1400" b="1">
                        <a:solidFill>
                          <a:schemeClr val="bg1"/>
                        </a:solidFill>
                        <a:latin typeface="Helvetica" pitchFamily="2" charset="0"/>
                      </a:defRPr>
                    </a:pPr>
                    <a:fld id="{1C3C5F5F-218A-463F-996E-BB1326F79426}" type="VALUE">
                      <a:rPr lang="en-US" sz="2000">
                        <a:solidFill>
                          <a:schemeClr val="bg1"/>
                        </a:solidFill>
                      </a:rPr>
                      <a:pPr>
                        <a:defRPr sz="1400" b="1">
                          <a:solidFill>
                            <a:schemeClr val="bg1"/>
                          </a:solidFill>
                          <a:latin typeface="Helvetica" pitchFamily="2"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itchFamily="2"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2-2ADC-4044-A2E8-618942EF1A51}"/>
                </c:ext>
              </c:extLst>
            </c:dLbl>
            <c:dLbl>
              <c:idx val="2"/>
              <c:layout>
                <c:manualLayout>
                  <c:x val="0.15849809301181103"/>
                  <c:y val="8.9620036408171344E-2"/>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itchFamily="2" charset="0"/>
                        <a:ea typeface="+mn-ea"/>
                        <a:cs typeface="+mn-cs"/>
                      </a:defRPr>
                    </a:pPr>
                    <a:fld id="{3D7B60B9-43A4-415D-860B-F90105A0CCF6}" type="CATEGORYNAME">
                      <a:rPr lang="en-US" u="sng">
                        <a:solidFill>
                          <a:schemeClr val="bg1"/>
                        </a:solidFill>
                      </a:rPr>
                      <a:pPr>
                        <a:defRPr sz="1400" b="1">
                          <a:solidFill>
                            <a:schemeClr val="bg1"/>
                          </a:solidFill>
                          <a:latin typeface="Helvetica" pitchFamily="2" charset="0"/>
                        </a:defRPr>
                      </a:pPr>
                      <a:t>[CATEGORY NAME]</a:t>
                    </a:fld>
                    <a:endParaRPr lang="en-US" sz="2000" u="sng" baseline="0">
                      <a:solidFill>
                        <a:schemeClr val="bg1"/>
                      </a:solidFill>
                    </a:endParaRPr>
                  </a:p>
                  <a:p>
                    <a:pPr>
                      <a:defRPr sz="1400" b="1">
                        <a:solidFill>
                          <a:schemeClr val="bg1"/>
                        </a:solidFill>
                        <a:latin typeface="Helvetica" pitchFamily="2" charset="0"/>
                      </a:defRPr>
                    </a:pPr>
                    <a:fld id="{8C1AEA93-80E8-452D-A98F-2E7917C10DC4}" type="VALUE">
                      <a:rPr lang="en-US" sz="2000">
                        <a:solidFill>
                          <a:schemeClr val="bg1"/>
                        </a:solidFill>
                      </a:rPr>
                      <a:pPr>
                        <a:defRPr sz="1400" b="1">
                          <a:solidFill>
                            <a:schemeClr val="bg1"/>
                          </a:solidFill>
                          <a:latin typeface="Helvetica" pitchFamily="2"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itchFamily="2"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2ADC-4044-A2E8-618942EF1A51}"/>
                </c:ext>
              </c:extLst>
            </c:dLbl>
            <c:dLbl>
              <c:idx val="3"/>
              <c:layout>
                <c:manualLayout>
                  <c:x val="-0.18565883366141733"/>
                  <c:y val="8.0128771441293086E-4"/>
                </c:manualLayout>
              </c:layout>
              <c:tx>
                <c:rich>
                  <a:bodyPr/>
                  <a:lstStyle/>
                  <a:p>
                    <a:fld id="{8DBDE2E5-C6F0-416C-A937-A2C791D9C46C}" type="CATEGORYNAME">
                      <a:rPr lang="en-US" u="sng"/>
                      <a:pPr/>
                      <a:t>[CATEGORY NAME]</a:t>
                    </a:fld>
                    <a:endParaRPr lang="en-US" u="sng" baseline="0"/>
                  </a:p>
                  <a:p>
                    <a:fld id="{9B317EA7-2671-470F-9C02-6AA3790F6A29}" type="VALUE">
                      <a:rPr lang="en-US" sz="200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layout>
                    <c:manualLayout>
                      <c:w val="0.10831250000000001"/>
                      <c:h val="0.13952628991041324"/>
                    </c:manualLayout>
                  </c15:layout>
                  <c15:dlblFieldTable/>
                  <c15:showDataLabelsRange val="0"/>
                </c:ext>
                <c:ext xmlns:c16="http://schemas.microsoft.com/office/drawing/2014/chart" uri="{C3380CC4-5D6E-409C-BE32-E72D297353CC}">
                  <c16:uniqueId val="{00000004-2ADC-4044-A2E8-618942EF1A5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pitchFamily="2" charset="0"/>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Increase Significantly</c:v>
                </c:pt>
                <c:pt idx="1">
                  <c:v>Increase Slightly</c:v>
                </c:pt>
                <c:pt idx="2">
                  <c:v>Remain Flat</c:v>
                </c:pt>
                <c:pt idx="3">
                  <c:v>Decrease</c:v>
                </c:pt>
              </c:strCache>
            </c:strRef>
          </c:cat>
          <c:val>
            <c:numRef>
              <c:f>Sheet1!$B$2:$B$5</c:f>
              <c:numCache>
                <c:formatCode>0.0%</c:formatCode>
                <c:ptCount val="4"/>
                <c:pt idx="0">
                  <c:v>0.16300000000000001</c:v>
                </c:pt>
                <c:pt idx="1">
                  <c:v>0.44900000000000001</c:v>
                </c:pt>
                <c:pt idx="2">
                  <c:v>0.34699999999999998</c:v>
                </c:pt>
                <c:pt idx="3">
                  <c:v>4.1000000000000002E-2</c:v>
                </c:pt>
              </c:numCache>
            </c:numRef>
          </c:val>
          <c:extLst>
            <c:ext xmlns:c16="http://schemas.microsoft.com/office/drawing/2014/chart" uri="{C3380CC4-5D6E-409C-BE32-E72D297353CC}">
              <c16:uniqueId val="{00000000-2ADC-4044-A2E8-618942EF1A5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790034065654907"/>
          <c:y val="0"/>
          <c:w val="0.58551187365958268"/>
          <c:h val="1"/>
        </c:manualLayout>
      </c:layout>
      <c:pieChart>
        <c:varyColors val="1"/>
        <c:ser>
          <c:idx val="0"/>
          <c:order val="0"/>
          <c:spPr>
            <a:solidFill>
              <a:srgbClr val="1F1A62"/>
            </a:solidFill>
          </c:spPr>
          <c:dPt>
            <c:idx val="0"/>
            <c:bubble3D val="0"/>
            <c:spPr>
              <a:solidFill>
                <a:srgbClr val="1F1A62"/>
              </a:solidFill>
              <a:ln w="19050">
                <a:solidFill>
                  <a:schemeClr val="lt1"/>
                </a:solidFill>
              </a:ln>
              <a:effectLst/>
            </c:spPr>
            <c:extLst>
              <c:ext xmlns:c16="http://schemas.microsoft.com/office/drawing/2014/chart" uri="{C3380CC4-5D6E-409C-BE32-E72D297353CC}">
                <c16:uniqueId val="{00000001-443B-4A6D-BB64-48066DA44BE7}"/>
              </c:ext>
            </c:extLst>
          </c:dPt>
          <c:dPt>
            <c:idx val="1"/>
            <c:bubble3D val="0"/>
            <c:spPr>
              <a:solidFill>
                <a:srgbClr val="00BFF2"/>
              </a:solidFill>
              <a:ln w="19050">
                <a:solidFill>
                  <a:schemeClr val="lt1"/>
                </a:solidFill>
              </a:ln>
              <a:effectLst/>
            </c:spPr>
            <c:extLst>
              <c:ext xmlns:c16="http://schemas.microsoft.com/office/drawing/2014/chart" uri="{C3380CC4-5D6E-409C-BE32-E72D297353CC}">
                <c16:uniqueId val="{00000003-443B-4A6D-BB64-48066DA44BE7}"/>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443B-4A6D-BB64-48066DA44BE7}"/>
              </c:ext>
            </c:extLst>
          </c:dPt>
          <c:dPt>
            <c:idx val="3"/>
            <c:bubble3D val="0"/>
            <c:spPr>
              <a:solidFill>
                <a:srgbClr val="ED3C8D"/>
              </a:solidFill>
              <a:ln w="19050">
                <a:solidFill>
                  <a:schemeClr val="lt1"/>
                </a:solidFill>
              </a:ln>
              <a:effectLst/>
            </c:spPr>
            <c:extLst>
              <c:ext xmlns:c16="http://schemas.microsoft.com/office/drawing/2014/chart" uri="{C3380CC4-5D6E-409C-BE32-E72D297353CC}">
                <c16:uniqueId val="{0000000A-0000-4BB9-9BFE-E5D1B4332BC2}"/>
              </c:ext>
            </c:extLst>
          </c:dPt>
          <c:dPt>
            <c:idx val="4"/>
            <c:bubble3D val="0"/>
            <c:spPr>
              <a:solidFill>
                <a:srgbClr val="FFE600"/>
              </a:solidFill>
              <a:ln w="19050">
                <a:solidFill>
                  <a:schemeClr val="lt1"/>
                </a:solidFill>
              </a:ln>
              <a:effectLst/>
            </c:spPr>
            <c:extLst>
              <c:ext xmlns:c16="http://schemas.microsoft.com/office/drawing/2014/chart" uri="{C3380CC4-5D6E-409C-BE32-E72D297353CC}">
                <c16:uniqueId val="{0000000C-D39B-4A23-AB87-188547104456}"/>
              </c:ext>
            </c:extLst>
          </c:dPt>
          <c:dLbls>
            <c:dLbl>
              <c:idx val="0"/>
              <c:layout>
                <c:manualLayout>
                  <c:x val="-0.22442807446266011"/>
                  <c:y val="0.15921646633768696"/>
                </c:manualLayout>
              </c:layout>
              <c:tx>
                <c:rich>
                  <a:bodyPr rot="0" spcFirstLastPara="1" vertOverflow="ellipsis" vert="horz" wrap="square" anchor="ctr" anchorCtr="1"/>
                  <a:lstStyle/>
                  <a:p>
                    <a:pPr>
                      <a:defRPr sz="1400" b="0" i="0" u="none" strike="noStrike" kern="1200" baseline="0">
                        <a:solidFill>
                          <a:schemeClr val="bg1"/>
                        </a:solidFill>
                        <a:latin typeface="Helvetica" panose="020B0403020202020204" pitchFamily="34" charset="0"/>
                        <a:ea typeface="+mn-ea"/>
                        <a:cs typeface="+mn-cs"/>
                      </a:defRPr>
                    </a:pPr>
                    <a:r>
                      <a:rPr lang="en-US" sz="1400" u="sng"/>
                      <a:t>Under $100K</a:t>
                    </a:r>
                  </a:p>
                  <a:p>
                    <a:pPr>
                      <a:defRPr sz="1400">
                        <a:solidFill>
                          <a:schemeClr val="bg1"/>
                        </a:solidFill>
                      </a:defRPr>
                    </a:pPr>
                    <a:fld id="{CAFE8D32-DDC9-4780-9FF6-48605F9D810C}" type="VALUE">
                      <a:rPr lang="en-US" sz="1400" smtClean="0"/>
                      <a:pPr>
                        <a:defRPr sz="1400">
                          <a:solidFill>
                            <a:schemeClr val="bg1"/>
                          </a:solidFill>
                        </a:defRPr>
                      </a:pPr>
                      <a:t>[VALUE]</a:t>
                    </a:fld>
                    <a:endParaRPr lang="en-US" sz="1400"/>
                  </a:p>
                  <a:p>
                    <a:pPr>
                      <a:defRPr sz="1400">
                        <a:solidFill>
                          <a:schemeClr val="bg1"/>
                        </a:solidFill>
                      </a:defRPr>
                    </a:pPr>
                    <a:r>
                      <a:rPr lang="en-US" sz="1200"/>
                      <a:t>(52 brands)</a:t>
                    </a:r>
                  </a:p>
                </c:rich>
              </c:tx>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4366476655945957"/>
                      <c:h val="0.30342795977261955"/>
                    </c:manualLayout>
                  </c15:layout>
                  <c15:dlblFieldTable/>
                  <c15:showDataLabelsRange val="0"/>
                </c:ext>
                <c:ext xmlns:c16="http://schemas.microsoft.com/office/drawing/2014/chart" uri="{C3380CC4-5D6E-409C-BE32-E72D297353CC}">
                  <c16:uniqueId val="{00000001-443B-4A6D-BB64-48066DA44BE7}"/>
                </c:ext>
              </c:extLst>
            </c:dLbl>
            <c:dLbl>
              <c:idx val="1"/>
              <c:layout>
                <c:manualLayout>
                  <c:x val="-0.15175595824139945"/>
                  <c:y val="-0.14482489770625606"/>
                </c:manualLayout>
              </c:layout>
              <c:tx>
                <c:rich>
                  <a:bodyPr/>
                  <a:lstStyle/>
                  <a:p>
                    <a:r>
                      <a:rPr lang="en-US" sz="1400" u="sng" baseline="0">
                        <a:solidFill>
                          <a:schemeClr val="bg1"/>
                        </a:solidFill>
                      </a:rPr>
                      <a:t>$100K - </a:t>
                    </a:r>
                    <a:r>
                      <a:rPr lang="en-US" sz="1400" b="0" i="0" u="sng" strike="noStrike" kern="1200" baseline="0">
                        <a:solidFill>
                          <a:schemeClr val="bg1"/>
                        </a:solidFill>
                        <a:latin typeface="Helvetica" panose="020B0403020202020204" pitchFamily="34" charset="0"/>
                      </a:rPr>
                      <a:t>$500K </a:t>
                    </a:r>
                    <a:endParaRPr lang="en-US" sz="1400" u="sng" baseline="0">
                      <a:solidFill>
                        <a:schemeClr val="bg1"/>
                      </a:solidFill>
                    </a:endParaRPr>
                  </a:p>
                  <a:p>
                    <a:fld id="{BE937504-DC4B-44EA-BDCA-BBF2E168B173}" type="VALUE">
                      <a:rPr lang="en-US" sz="1400" baseline="0" smtClean="0">
                        <a:solidFill>
                          <a:schemeClr val="bg1"/>
                        </a:solidFill>
                      </a:rPr>
                      <a:pPr/>
                      <a:t>[VALUE]</a:t>
                    </a:fld>
                    <a:endParaRPr lang="en-US" sz="1400" baseline="0">
                      <a:solidFill>
                        <a:schemeClr val="bg1"/>
                      </a:solidFill>
                    </a:endParaRPr>
                  </a:p>
                  <a:p>
                    <a:r>
                      <a:rPr lang="en-US" sz="1200" baseline="0">
                        <a:solidFill>
                          <a:schemeClr val="bg1"/>
                        </a:solidFill>
                      </a:rPr>
                      <a:t>(68 brands)</a:t>
                    </a:r>
                  </a:p>
                </c:rich>
              </c:tx>
              <c:showLegendKey val="0"/>
              <c:showVal val="1"/>
              <c:showCatName val="0"/>
              <c:showSerName val="0"/>
              <c:showPercent val="0"/>
              <c:showBubbleSize val="0"/>
              <c:extLst>
                <c:ext xmlns:c15="http://schemas.microsoft.com/office/drawing/2012/chart" uri="{CE6537A1-D6FC-4f65-9D91-7224C49458BB}">
                  <c15:layout>
                    <c:manualLayout>
                      <c:w val="0.25834726015985138"/>
                      <c:h val="0.21672751955431332"/>
                    </c:manualLayout>
                  </c15:layout>
                  <c15:dlblFieldTable/>
                  <c15:showDataLabelsRange val="0"/>
                </c:ext>
                <c:ext xmlns:c16="http://schemas.microsoft.com/office/drawing/2014/chart" uri="{C3380CC4-5D6E-409C-BE32-E72D297353CC}">
                  <c16:uniqueId val="{00000003-443B-4A6D-BB64-48066DA44BE7}"/>
                </c:ext>
              </c:extLst>
            </c:dLbl>
            <c:dLbl>
              <c:idx val="2"/>
              <c:layout>
                <c:manualLayout>
                  <c:x val="0.18303922905127593"/>
                  <c:y val="-9.856242515273915E-2"/>
                </c:manualLayout>
              </c:layout>
              <c:tx>
                <c:rich>
                  <a:bodyPr/>
                  <a:lstStyle/>
                  <a:p>
                    <a:r>
                      <a:rPr lang="sv-SE" sz="1400" u="sng" baseline="0">
                        <a:solidFill>
                          <a:schemeClr val="bg1"/>
                        </a:solidFill>
                      </a:rPr>
                      <a:t>$500K - $1MM</a:t>
                    </a:r>
                  </a:p>
                  <a:p>
                    <a:fld id="{2599AD1A-1E93-4E9D-A437-13CD9ABB361B}" type="VALUE">
                      <a:rPr lang="sv-SE" sz="1400" baseline="0" smtClean="0">
                        <a:solidFill>
                          <a:schemeClr val="bg1"/>
                        </a:solidFill>
                      </a:rPr>
                      <a:pPr/>
                      <a:t>[VALUE]</a:t>
                    </a:fld>
                    <a:endParaRPr lang="sv-SE" sz="1400" baseline="0">
                      <a:solidFill>
                        <a:schemeClr val="bg1"/>
                      </a:solidFill>
                    </a:endParaRPr>
                  </a:p>
                  <a:p>
                    <a:r>
                      <a:rPr lang="sv-SE" sz="1200" baseline="0">
                        <a:solidFill>
                          <a:schemeClr val="bg1"/>
                        </a:solidFill>
                      </a:rPr>
                      <a:t>(24 brands)</a:t>
                    </a:r>
                  </a:p>
                </c:rich>
              </c:tx>
              <c:showLegendKey val="0"/>
              <c:showVal val="1"/>
              <c:showCatName val="0"/>
              <c:showSerName val="0"/>
              <c:showPercent val="0"/>
              <c:showBubbleSize val="0"/>
              <c:extLst>
                <c:ext xmlns:c15="http://schemas.microsoft.com/office/drawing/2012/chart" uri="{CE6537A1-D6FC-4f65-9D91-7224C49458BB}">
                  <c15:layout>
                    <c:manualLayout>
                      <c:w val="0.25285048602972815"/>
                      <c:h val="0.23001811972454145"/>
                    </c:manualLayout>
                  </c15:layout>
                  <c15:dlblFieldTable/>
                  <c15:showDataLabelsRange val="0"/>
                </c:ext>
                <c:ext xmlns:c16="http://schemas.microsoft.com/office/drawing/2014/chart" uri="{C3380CC4-5D6E-409C-BE32-E72D297353CC}">
                  <c16:uniqueId val="{00000005-443B-4A6D-BB64-48066DA44BE7}"/>
                </c:ext>
              </c:extLst>
            </c:dLbl>
            <c:dLbl>
              <c:idx val="3"/>
              <c:layout>
                <c:manualLayout>
                  <c:x val="-1.3893082364345988E-2"/>
                  <c:y val="0.20908697983019298"/>
                </c:manualLayout>
              </c:layout>
              <c:tx>
                <c:rich>
                  <a:bodyPr rot="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r>
                      <a:rPr lang="sv-SE" sz="1400" u="sng" baseline="0">
                        <a:solidFill>
                          <a:srgbClr val="1F1A62"/>
                        </a:solidFill>
                      </a:rPr>
                      <a:t>$1MM - $5MM</a:t>
                    </a:r>
                  </a:p>
                  <a:p>
                    <a:pPr>
                      <a:defRPr>
                        <a:solidFill>
                          <a:srgbClr val="1F1A62"/>
                        </a:solidFill>
                      </a:defRPr>
                    </a:pPr>
                    <a:fld id="{CB5D9784-A08D-404A-A0E1-6C417CB0FBCE}" type="VALUE">
                      <a:rPr lang="sv-SE" sz="1400" baseline="0">
                        <a:solidFill>
                          <a:srgbClr val="1F1A62"/>
                        </a:solidFill>
                      </a:rPr>
                      <a:pPr>
                        <a:defRPr>
                          <a:solidFill>
                            <a:srgbClr val="1F1A62"/>
                          </a:solidFill>
                        </a:defRPr>
                      </a:pPr>
                      <a:t>[VALUE]</a:t>
                    </a:fld>
                    <a:endParaRPr lang="sv-SE" sz="1400" baseline="0">
                      <a:solidFill>
                        <a:srgbClr val="1F1A62"/>
                      </a:solidFill>
                    </a:endParaRPr>
                  </a:p>
                  <a:p>
                    <a:pPr>
                      <a:defRPr>
                        <a:solidFill>
                          <a:srgbClr val="1F1A62"/>
                        </a:solidFill>
                      </a:defRPr>
                    </a:pPr>
                    <a:r>
                      <a:rPr lang="sv-SE" sz="1200" baseline="0">
                        <a:solidFill>
                          <a:srgbClr val="1F1A62"/>
                        </a:solidFill>
                      </a:rPr>
                      <a:t>(27 brands)</a:t>
                    </a:r>
                  </a:p>
                </c:rich>
              </c:tx>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235426480661486"/>
                      <c:h val="0.21485477094200986"/>
                    </c:manualLayout>
                  </c15:layout>
                  <c15:dlblFieldTable/>
                  <c15:showDataLabelsRange val="0"/>
                </c:ext>
                <c:ext xmlns:c16="http://schemas.microsoft.com/office/drawing/2014/chart" uri="{C3380CC4-5D6E-409C-BE32-E72D297353CC}">
                  <c16:uniqueId val="{0000000A-0000-4BB9-9BFE-E5D1B4332BC2}"/>
                </c:ext>
              </c:extLst>
            </c:dLbl>
            <c:dLbl>
              <c:idx val="4"/>
              <c:layout>
                <c:manualLayout>
                  <c:x val="-0.15372725635627094"/>
                  <c:y val="9.4771706153385098E-4"/>
                </c:manualLayout>
              </c:layout>
              <c:tx>
                <c:rich>
                  <a:bodyPr rot="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r>
                      <a:rPr lang="en-US" sz="1400" u="sng">
                        <a:solidFill>
                          <a:srgbClr val="1F1A62"/>
                        </a:solidFill>
                      </a:rPr>
                      <a:t>Over $5MM</a:t>
                    </a:r>
                  </a:p>
                  <a:p>
                    <a:pPr>
                      <a:defRPr>
                        <a:solidFill>
                          <a:srgbClr val="1F1A62"/>
                        </a:solidFill>
                      </a:defRPr>
                    </a:pPr>
                    <a:fld id="{A45A8798-3C6C-4049-9405-52FB53694487}" type="VALUE">
                      <a:rPr lang="en-US" sz="1400" smtClean="0">
                        <a:solidFill>
                          <a:srgbClr val="1F1A62"/>
                        </a:solidFill>
                      </a:rPr>
                      <a:pPr>
                        <a:defRPr>
                          <a:solidFill>
                            <a:srgbClr val="1F1A62"/>
                          </a:solidFill>
                        </a:defRPr>
                      </a:pPr>
                      <a:t>[VALUE]</a:t>
                    </a:fld>
                    <a:endParaRPr lang="en-US" sz="1400">
                      <a:solidFill>
                        <a:srgbClr val="1F1A62"/>
                      </a:solidFill>
                    </a:endParaRPr>
                  </a:p>
                  <a:p>
                    <a:pPr>
                      <a:defRPr>
                        <a:solidFill>
                          <a:srgbClr val="1F1A62"/>
                        </a:solidFill>
                      </a:defRPr>
                    </a:pPr>
                    <a:r>
                      <a:rPr lang="en-US">
                        <a:solidFill>
                          <a:srgbClr val="1F1A62"/>
                        </a:solidFill>
                      </a:rPr>
                      <a:t>(16 brands)</a:t>
                    </a:r>
                  </a:p>
                </c:rich>
              </c:tx>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2923724748685997"/>
                      <c:h val="0.22934752889119192"/>
                    </c:manualLayout>
                  </c15:layout>
                  <c15:dlblFieldTable/>
                  <c15:showDataLabelsRange val="0"/>
                </c:ext>
                <c:ext xmlns:c16="http://schemas.microsoft.com/office/drawing/2014/chart" uri="{C3380CC4-5D6E-409C-BE32-E72D297353CC}">
                  <c16:uniqueId val="{0000000C-D39B-4A23-AB87-188547104456}"/>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rgbClr val="1F1A62"/>
                  </a:solidFill>
                  <a:round/>
                </a:ln>
                <a:effectLst/>
              </c:spPr>
            </c:leaderLines>
            <c:extLst>
              <c:ext xmlns:c15="http://schemas.microsoft.com/office/drawing/2012/chart" uri="{CE6537A1-D6FC-4f65-9D91-7224C49458BB}"/>
            </c:extLst>
          </c:dLbls>
          <c:cat>
            <c:strRef>
              <c:f>Sheet1!$A$2:$A$6</c:f>
              <c:strCache>
                <c:ptCount val="5"/>
                <c:pt idx="0">
                  <c:v>Under $100K</c:v>
                </c:pt>
                <c:pt idx="1">
                  <c:v>$100k-$500K</c:v>
                </c:pt>
                <c:pt idx="2">
                  <c:v>$500k-$1MM</c:v>
                </c:pt>
                <c:pt idx="3">
                  <c:v>$1-$5MM</c:v>
                </c:pt>
                <c:pt idx="4">
                  <c:v>Over $5MM</c:v>
                </c:pt>
              </c:strCache>
            </c:strRef>
          </c:cat>
          <c:val>
            <c:numRef>
              <c:f>Sheet1!$B$2:$B$6</c:f>
              <c:numCache>
                <c:formatCode>0%</c:formatCode>
                <c:ptCount val="5"/>
                <c:pt idx="0">
                  <c:v>0.27807486631016043</c:v>
                </c:pt>
                <c:pt idx="1">
                  <c:v>0.36363636363636365</c:v>
                </c:pt>
                <c:pt idx="2">
                  <c:v>0.12834224598930483</c:v>
                </c:pt>
                <c:pt idx="3">
                  <c:v>0.14438502673796791</c:v>
                </c:pt>
                <c:pt idx="4">
                  <c:v>8.5561497326203204E-2</c:v>
                </c:pt>
              </c:numCache>
            </c:numRef>
          </c:val>
          <c:extLst>
            <c:ext xmlns:c15="http://schemas.microsoft.com/office/drawing/2012/chart" uri="{02D57815-91ED-43cb-92C2-25804820EDAC}">
              <c15:filteredSeriesTitle>
                <c15:tx>
                  <c:strRef>
                    <c:extLs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8-443B-4A6D-BB64-48066DA44BE7}"/>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A-443B-4A6D-BB64-48066DA44BE7}"/>
              </c:ext>
            </c:extLst>
          </c:dPt>
          <c:cat>
            <c:strRef>
              <c:f>Sheet1!$A$2:$A$6</c:f>
              <c:strCache>
                <c:ptCount val="5"/>
                <c:pt idx="0">
                  <c:v>Under $100K</c:v>
                </c:pt>
                <c:pt idx="1">
                  <c:v>$100k-$500K</c:v>
                </c:pt>
                <c:pt idx="2">
                  <c:v>$500k-$1MM</c:v>
                </c:pt>
                <c:pt idx="3">
                  <c:v>$1-$5MM</c:v>
                </c:pt>
                <c:pt idx="4">
                  <c:v>Over $5MM</c:v>
                </c:pt>
              </c:strCache>
            </c:strRef>
          </c:cat>
          <c:val>
            <c:numRef>
              <c:f>Sheet1!#REF!</c:f>
              <c:numCache>
                <c:formatCode>General</c:formatCode>
                <c:ptCount val="1"/>
                <c:pt idx="0">
                  <c:v>1</c:v>
                </c:pt>
              </c:numCache>
            </c:numRef>
          </c:val>
          <c:extLst>
            <c:ext xmlns:c15="http://schemas.microsoft.com/office/drawing/2012/chart" uri="{02D57815-91ED-43cb-92C2-25804820EDAC}">
              <c15:filteredSeriesTitle>
                <c15:tx>
                  <c:strRef>
                    <c:extLs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B-443B-4A6D-BB64-48066DA44BE7}"/>
            </c:ext>
          </c:extLst>
        </c:ser>
        <c:ser>
          <c:idx val="2"/>
          <c:order val="2"/>
          <c:dPt>
            <c:idx val="0"/>
            <c:bubble3D val="0"/>
            <c:spPr>
              <a:solidFill>
                <a:schemeClr val="accent1"/>
              </a:solidFill>
              <a:ln w="19050">
                <a:solidFill>
                  <a:schemeClr val="lt1"/>
                </a:solidFill>
              </a:ln>
              <a:effectLst/>
            </c:spPr>
            <c:extLst>
              <c:ext xmlns:c16="http://schemas.microsoft.com/office/drawing/2014/chart" uri="{C3380CC4-5D6E-409C-BE32-E72D297353CC}">
                <c16:uniqueId val="{0000000D-443B-4A6D-BB64-48066DA44BE7}"/>
              </c:ext>
            </c:extLst>
          </c:dPt>
          <c:cat>
            <c:strRef>
              <c:f>Sheet1!$A$2:$A$6</c:f>
              <c:strCache>
                <c:ptCount val="5"/>
                <c:pt idx="0">
                  <c:v>Under $100K</c:v>
                </c:pt>
                <c:pt idx="1">
                  <c:v>$100k-$500K</c:v>
                </c:pt>
                <c:pt idx="2">
                  <c:v>$500k-$1MM</c:v>
                </c:pt>
                <c:pt idx="3">
                  <c:v>$1-$5MM</c:v>
                </c:pt>
                <c:pt idx="4">
                  <c:v>Over $5MM</c:v>
                </c:pt>
              </c:strCache>
            </c:strRef>
          </c:cat>
          <c:val>
            <c:numRef>
              <c:f>Sheet1!#REF!</c:f>
              <c:numCache>
                <c:formatCode>General</c:formatCode>
                <c:ptCount val="1"/>
                <c:pt idx="0">
                  <c:v>1</c:v>
                </c:pt>
              </c:numCache>
            </c:numRef>
          </c:val>
          <c:extLst>
            <c:ext xmlns:c15="http://schemas.microsoft.com/office/drawing/2012/chart" uri="{02D57815-91ED-43cb-92C2-25804820EDAC}">
              <c15:filteredSeriesTitle>
                <c15:tx>
                  <c:strRef>
                    <c:extLst>
                      <c:ext uri="{02D57815-91ED-43cb-92C2-25804820EDAC}">
                        <c15:formulaRef>
                          <c15:sqref>Sheet1!#REF!</c15:sqref>
                        </c15:formulaRef>
                      </c:ext>
                    </c:extLst>
                    <c:strCache>
                      <c:ptCount val="1"/>
                      <c:pt idx="0">
                        <c:v>#REF!</c:v>
                      </c:pt>
                    </c:strCache>
                  </c:strRef>
                </c15:tx>
              </c15:filteredSeriesTitle>
            </c:ext>
            <c:ext xmlns:c16="http://schemas.microsoft.com/office/drawing/2014/chart" uri="{C3380CC4-5D6E-409C-BE32-E72D297353CC}">
              <c16:uniqueId val="{0000000E-443B-4A6D-BB64-48066DA44BE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rgbClr val="FF0000"/>
          </a:solidFill>
          <a:latin typeface="Helvetica" panose="020B0403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698547109963868E-2"/>
          <c:y val="9.8919028347190324E-2"/>
          <c:w val="0.94453988485519913"/>
          <c:h val="0.83329365598003791"/>
        </c:manualLayout>
      </c:layout>
      <c:lineChart>
        <c:grouping val="standard"/>
        <c:varyColors val="0"/>
        <c:ser>
          <c:idx val="0"/>
          <c:order val="0"/>
          <c:tx>
            <c:strRef>
              <c:f>Sheet1!$B$1</c:f>
              <c:strCache>
                <c:ptCount val="1"/>
                <c:pt idx="0">
                  <c:v>Column2</c:v>
                </c:pt>
              </c:strCache>
            </c:strRef>
          </c:tx>
          <c:spPr>
            <a:ln w="28575" cap="rnd">
              <a:solidFill>
                <a:srgbClr val="ED3C8D"/>
              </a:solidFill>
              <a:round/>
            </a:ln>
            <a:effectLst/>
          </c:spPr>
          <c:marker>
            <c:symbol val="none"/>
          </c:marker>
          <c:cat>
            <c:numRef>
              <c:f>Sheet1!$A$2:$A$26</c:f>
              <c:numCache>
                <c:formatCode>m/d/yyyy</c:formatCode>
                <c:ptCount val="25"/>
                <c:pt idx="0">
                  <c:v>45606</c:v>
                </c:pt>
                <c:pt idx="1">
                  <c:v>45613</c:v>
                </c:pt>
                <c:pt idx="2">
                  <c:v>45620</c:v>
                </c:pt>
                <c:pt idx="3">
                  <c:v>45627</c:v>
                </c:pt>
                <c:pt idx="4">
                  <c:v>45634</c:v>
                </c:pt>
                <c:pt idx="5">
                  <c:v>45641</c:v>
                </c:pt>
                <c:pt idx="6">
                  <c:v>45648</c:v>
                </c:pt>
                <c:pt idx="7">
                  <c:v>45655</c:v>
                </c:pt>
                <c:pt idx="8">
                  <c:v>45662</c:v>
                </c:pt>
                <c:pt idx="9">
                  <c:v>45669</c:v>
                </c:pt>
                <c:pt idx="10">
                  <c:v>45676</c:v>
                </c:pt>
                <c:pt idx="11">
                  <c:v>45683</c:v>
                </c:pt>
                <c:pt idx="12">
                  <c:v>45690</c:v>
                </c:pt>
                <c:pt idx="13">
                  <c:v>45697</c:v>
                </c:pt>
                <c:pt idx="14">
                  <c:v>45704</c:v>
                </c:pt>
                <c:pt idx="15">
                  <c:v>45711</c:v>
                </c:pt>
                <c:pt idx="16">
                  <c:v>45718</c:v>
                </c:pt>
                <c:pt idx="17">
                  <c:v>45725</c:v>
                </c:pt>
                <c:pt idx="18">
                  <c:v>45732</c:v>
                </c:pt>
                <c:pt idx="19">
                  <c:v>45739</c:v>
                </c:pt>
                <c:pt idx="20">
                  <c:v>45746</c:v>
                </c:pt>
                <c:pt idx="21">
                  <c:v>45753</c:v>
                </c:pt>
                <c:pt idx="22">
                  <c:v>45760</c:v>
                </c:pt>
                <c:pt idx="23">
                  <c:v>45767</c:v>
                </c:pt>
                <c:pt idx="24">
                  <c:v>45774</c:v>
                </c:pt>
              </c:numCache>
            </c:numRef>
          </c:cat>
          <c:val>
            <c:numRef>
              <c:f>Sheet1!$B$2:$B$26</c:f>
              <c:numCache>
                <c:formatCode>General</c:formatCode>
                <c:ptCount val="25"/>
                <c:pt idx="0">
                  <c:v>15</c:v>
                </c:pt>
                <c:pt idx="1">
                  <c:v>18</c:v>
                </c:pt>
                <c:pt idx="2">
                  <c:v>22</c:v>
                </c:pt>
                <c:pt idx="3">
                  <c:v>24</c:v>
                </c:pt>
                <c:pt idx="4">
                  <c:v>35</c:v>
                </c:pt>
                <c:pt idx="5">
                  <c:v>28</c:v>
                </c:pt>
                <c:pt idx="6">
                  <c:v>21</c:v>
                </c:pt>
                <c:pt idx="7">
                  <c:v>20</c:v>
                </c:pt>
                <c:pt idx="8">
                  <c:v>27</c:v>
                </c:pt>
                <c:pt idx="9">
                  <c:v>29</c:v>
                </c:pt>
                <c:pt idx="10">
                  <c:v>18</c:v>
                </c:pt>
                <c:pt idx="11">
                  <c:v>36</c:v>
                </c:pt>
                <c:pt idx="12">
                  <c:v>40</c:v>
                </c:pt>
                <c:pt idx="13">
                  <c:v>33</c:v>
                </c:pt>
                <c:pt idx="14">
                  <c:v>43</c:v>
                </c:pt>
                <c:pt idx="15">
                  <c:v>41</c:v>
                </c:pt>
                <c:pt idx="16">
                  <c:v>23</c:v>
                </c:pt>
                <c:pt idx="17">
                  <c:v>29</c:v>
                </c:pt>
                <c:pt idx="18">
                  <c:v>27</c:v>
                </c:pt>
                <c:pt idx="19">
                  <c:v>19</c:v>
                </c:pt>
                <c:pt idx="20">
                  <c:v>33</c:v>
                </c:pt>
                <c:pt idx="21">
                  <c:v>33</c:v>
                </c:pt>
                <c:pt idx="22">
                  <c:v>59</c:v>
                </c:pt>
                <c:pt idx="23">
                  <c:v>94</c:v>
                </c:pt>
                <c:pt idx="24">
                  <c:v>100</c:v>
                </c:pt>
              </c:numCache>
            </c:numRef>
          </c:val>
          <c:smooth val="0"/>
          <c:extLst>
            <c:ext xmlns:c16="http://schemas.microsoft.com/office/drawing/2014/chart" uri="{C3380CC4-5D6E-409C-BE32-E72D297353CC}">
              <c16:uniqueId val="{00000000-7406-437E-82AF-4EF51908DAD5}"/>
            </c:ext>
          </c:extLst>
        </c:ser>
        <c:dLbls>
          <c:showLegendKey val="0"/>
          <c:showVal val="0"/>
          <c:showCatName val="0"/>
          <c:showSerName val="0"/>
          <c:showPercent val="0"/>
          <c:showBubbleSize val="0"/>
        </c:dLbls>
        <c:smooth val="0"/>
        <c:axId val="1960075647"/>
        <c:axId val="1960088607"/>
      </c:lineChart>
      <c:dateAx>
        <c:axId val="1960075647"/>
        <c:scaling>
          <c:orientation val="minMax"/>
        </c:scaling>
        <c:delete val="0"/>
        <c:axPos val="b"/>
        <c:numFmt formatCode="m/d/yyyy"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050" b="0"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crossAx val="1960088607"/>
        <c:crosses val="autoZero"/>
        <c:auto val="1"/>
        <c:lblOffset val="100"/>
        <c:baseTimeUnit val="days"/>
        <c:majorUnit val="1"/>
        <c:majorTimeUnit val="months"/>
      </c:dateAx>
      <c:valAx>
        <c:axId val="1960088607"/>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ED3C8D"/>
                </a:solidFill>
                <a:latin typeface="Helvetica" pitchFamily="2" charset="0"/>
                <a:ea typeface="+mn-ea"/>
                <a:cs typeface="+mn-cs"/>
              </a:defRPr>
            </a:pPr>
            <a:endParaRPr lang="en-US"/>
          </a:p>
        </c:txPr>
        <c:crossAx val="196007564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0.1110263755635134"/>
          <c:w val="0.96562499999999996"/>
          <c:h val="0.77418683822772494"/>
        </c:manualLayout>
      </c:layout>
      <c:barChart>
        <c:barDir val="col"/>
        <c:grouping val="clustered"/>
        <c:varyColors val="0"/>
        <c:ser>
          <c:idx val="0"/>
          <c:order val="0"/>
          <c:tx>
            <c:strRef>
              <c:f>Sheet1!$B$1</c:f>
              <c:strCache>
                <c:ptCount val="1"/>
                <c:pt idx="0">
                  <c:v>#</c:v>
                </c:pt>
              </c:strCache>
            </c:strRef>
          </c:tx>
          <c:spPr>
            <a:solidFill>
              <a:schemeClr val="accent1"/>
            </a:solidFill>
            <a:ln>
              <a:noFill/>
            </a:ln>
            <a:effectLst/>
          </c:spPr>
          <c:invertIfNegative val="0"/>
          <c:dPt>
            <c:idx val="0"/>
            <c:invertIfNegative val="0"/>
            <c:bubble3D val="0"/>
            <c:spPr>
              <a:solidFill>
                <a:srgbClr val="1B1464"/>
              </a:solidFill>
              <a:ln>
                <a:noFill/>
              </a:ln>
              <a:effectLst/>
            </c:spPr>
            <c:extLst>
              <c:ext xmlns:c16="http://schemas.microsoft.com/office/drawing/2014/chart" uri="{C3380CC4-5D6E-409C-BE32-E72D297353CC}">
                <c16:uniqueId val="{00000001-6CA4-486A-8B7B-09DEF55C237A}"/>
              </c:ext>
            </c:extLst>
          </c:dPt>
          <c:dPt>
            <c:idx val="1"/>
            <c:invertIfNegative val="0"/>
            <c:bubble3D val="0"/>
            <c:spPr>
              <a:solidFill>
                <a:srgbClr val="00BFF2"/>
              </a:solidFill>
              <a:ln>
                <a:noFill/>
              </a:ln>
              <a:effectLst/>
            </c:spPr>
            <c:extLst>
              <c:ext xmlns:c16="http://schemas.microsoft.com/office/drawing/2014/chart" uri="{C3380CC4-5D6E-409C-BE32-E72D297353CC}">
                <c16:uniqueId val="{00000003-6CA4-486A-8B7B-09DEF55C237A}"/>
              </c:ext>
            </c:extLst>
          </c:dPt>
          <c:dPt>
            <c:idx val="2"/>
            <c:invertIfNegative val="0"/>
            <c:bubble3D val="0"/>
            <c:spPr>
              <a:solidFill>
                <a:srgbClr val="4EBEA4"/>
              </a:solidFill>
              <a:ln>
                <a:noFill/>
              </a:ln>
              <a:effectLst/>
            </c:spPr>
            <c:extLst>
              <c:ext xmlns:c16="http://schemas.microsoft.com/office/drawing/2014/chart" uri="{C3380CC4-5D6E-409C-BE32-E72D297353CC}">
                <c16:uniqueId val="{00000005-6CA4-486A-8B7B-09DEF55C237A}"/>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6 Months Prior to TV Launch</c:v>
                </c:pt>
                <c:pt idx="1">
                  <c:v>TV Launch Month</c:v>
                </c:pt>
                <c:pt idx="2">
                  <c:v>'When On TV' Monthly Avg</c:v>
                </c:pt>
              </c:strCache>
            </c:strRef>
          </c:cat>
          <c:val>
            <c:numRef>
              <c:f>Sheet1!$B$2:$B$4</c:f>
              <c:numCache>
                <c:formatCode>#,##0</c:formatCode>
                <c:ptCount val="3"/>
                <c:pt idx="0">
                  <c:v>3006</c:v>
                </c:pt>
                <c:pt idx="1">
                  <c:v>3979</c:v>
                </c:pt>
                <c:pt idx="2">
                  <c:v>4791</c:v>
                </c:pt>
              </c:numCache>
            </c:numRef>
          </c:val>
          <c:extLst>
            <c:ext xmlns:c16="http://schemas.microsoft.com/office/drawing/2014/chart" uri="{C3380CC4-5D6E-409C-BE32-E72D297353CC}">
              <c16:uniqueId val="{00000006-6CA4-486A-8B7B-09DEF55C237A}"/>
            </c:ext>
          </c:extLst>
        </c:ser>
        <c:dLbls>
          <c:dLblPos val="outEnd"/>
          <c:showLegendKey val="0"/>
          <c:showVal val="1"/>
          <c:showCatName val="0"/>
          <c:showSerName val="0"/>
          <c:showPercent val="0"/>
          <c:showBubbleSize val="0"/>
        </c:dLbls>
        <c:gapWidth val="120"/>
        <c:overlap val="-27"/>
        <c:axId val="708922272"/>
        <c:axId val="708921944"/>
      </c:barChart>
      <c:catAx>
        <c:axId val="70892227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1" i="0" u="none" strike="noStrike" kern="1200" baseline="0">
                <a:solidFill>
                  <a:srgbClr val="1B1464"/>
                </a:solidFill>
                <a:latin typeface="Helvetica" panose="020B0403020202020204" pitchFamily="34" charset="0"/>
                <a:ea typeface="+mn-ea"/>
                <a:cs typeface="+mn-cs"/>
              </a:defRPr>
            </a:pPr>
            <a:endParaRPr lang="en-US"/>
          </a:p>
        </c:txPr>
        <c:crossAx val="708921944"/>
        <c:crosses val="autoZero"/>
        <c:auto val="1"/>
        <c:lblAlgn val="ctr"/>
        <c:lblOffset val="100"/>
        <c:noMultiLvlLbl val="0"/>
      </c:catAx>
      <c:valAx>
        <c:axId val="708921944"/>
        <c:scaling>
          <c:orientation val="minMax"/>
          <c:max val="5000"/>
          <c:min val="0"/>
        </c:scaling>
        <c:delete val="1"/>
        <c:axPos val="l"/>
        <c:numFmt formatCode="#,##0" sourceLinked="1"/>
        <c:majorTickMark val="out"/>
        <c:minorTickMark val="none"/>
        <c:tickLblPos val="nextTo"/>
        <c:crossAx val="7089222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ECA37C-6203-4DAD-BD40-986EEA030160}" type="datetimeFigureOut">
              <a:rPr lang="en-US" smtClean="0"/>
              <a:t>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79A9E2-516B-4F44-A5F4-DD24ABA05374}" type="slidenum">
              <a:rPr lang="en-US" smtClean="0"/>
              <a:t>‹#›</a:t>
            </a:fld>
            <a:endParaRPr lang="en-US"/>
          </a:p>
        </p:txBody>
      </p:sp>
    </p:spTree>
    <p:extLst>
      <p:ext uri="{BB962C8B-B14F-4D97-AF65-F5344CB8AC3E}">
        <p14:creationId xmlns:p14="http://schemas.microsoft.com/office/powerpoint/2010/main" val="2029719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defTabSz="465887">
              <a:defRPr/>
            </a:pPr>
            <a:endParaRPr lang="en-US" sz="1100"/>
          </a:p>
        </p:txBody>
      </p:sp>
      <p:sp>
        <p:nvSpPr>
          <p:cNvPr id="4" name="Slide Number Placeholder 3"/>
          <p:cNvSpPr>
            <a:spLocks noGrp="1"/>
          </p:cNvSpPr>
          <p:nvPr>
            <p:ph type="sldNum" sz="quarter" idx="5"/>
          </p:nvPr>
        </p:nvSpPr>
        <p:spPr/>
        <p:txBody>
          <a:bodyPr/>
          <a:lstStyle/>
          <a:p>
            <a:pPr marL="0" marR="0" lvl="0" indent="0" algn="r" defTabSz="1194674" rtl="0" eaLnBrk="1" fontAlgn="auto" latinLnBrk="0" hangingPunct="1">
              <a:lnSpc>
                <a:spcPct val="100000"/>
              </a:lnSpc>
              <a:spcBef>
                <a:spcPts val="0"/>
              </a:spcBef>
              <a:spcAft>
                <a:spcPts val="0"/>
              </a:spcAft>
              <a:buClrTx/>
              <a:buSzTx/>
              <a:buFontTx/>
              <a:buNone/>
              <a:tabLst/>
              <a:defRPr/>
            </a:pPr>
            <a:fld id="{03E44481-CC7E-F441-937B-54816390382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119467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9386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15C21-AA57-4285-B3E9-1CCDB096C2D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89258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BA3DF-0C60-E00B-0D9B-C5A13589C9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E8D174-C665-8791-1458-190CE90E7A9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6814C31-6CA4-6D31-9FA5-F1F83A4839E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52E936-DF88-BF1A-7F5D-5FEC7C0E39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727F9-3F91-3F46-B202-A775857851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91797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5772"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5772"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02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5CFAB-8833-E63C-0101-48DAF31FCF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B0E961-BB20-81A1-F6CD-F2400434A5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CB8C8D-B104-28AD-B505-C2369D02BCB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C33F744-2FA1-B526-3CB9-6E9A1E3A27A0}"/>
              </a:ext>
            </a:extLst>
          </p:cNvPr>
          <p:cNvSpPr>
            <a:spLocks noGrp="1"/>
          </p:cNvSpPr>
          <p:nvPr>
            <p:ph type="sldNum" sz="quarter" idx="5"/>
          </p:nvPr>
        </p:nvSpPr>
        <p:spPr/>
        <p:txBody>
          <a:bodyPr/>
          <a:lstStyle/>
          <a:p>
            <a:pPr marL="0" marR="0" lvl="0" indent="0" algn="r" defTabSz="917146"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7146"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469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2CD23-1FAA-772F-8B33-979540C45D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41FC43-4212-95CD-C268-335450717F7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58CDA2B-5A8E-4BFF-3D92-DA9A91ED489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30DA239-BAAA-D9FE-2225-A04C7BDC94DB}"/>
              </a:ext>
            </a:extLst>
          </p:cNvPr>
          <p:cNvSpPr>
            <a:spLocks noGrp="1"/>
          </p:cNvSpPr>
          <p:nvPr>
            <p:ph type="sldNum" sz="quarter" idx="5"/>
          </p:nvPr>
        </p:nvSpPr>
        <p:spPr/>
        <p:txBody>
          <a:bodyPr/>
          <a:lstStyle/>
          <a:p>
            <a:pPr marL="0" marR="0" lvl="0" indent="0" algn="r" defTabSz="915772"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577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4027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79A9E2-516B-4F44-A5F4-DD24ABA053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874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E759C-AE60-461D-8811-5E4C3153E8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FC7BF6-3B29-4719-9BA1-930DB933D3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6859D3-171D-421F-83CE-4BBCF99EDA2C}"/>
              </a:ext>
            </a:extLst>
          </p:cNvPr>
          <p:cNvSpPr>
            <a:spLocks noGrp="1"/>
          </p:cNvSpPr>
          <p:nvPr>
            <p:ph type="dt" sz="half" idx="10"/>
          </p:nvPr>
        </p:nvSpPr>
        <p:spPr/>
        <p:txBody>
          <a:bodyPr/>
          <a:lstStyle/>
          <a:p>
            <a:fld id="{766511BC-F834-417A-AFA8-8C825A696C41}" type="datetimeFigureOut">
              <a:rPr lang="en-US" smtClean="0"/>
              <a:t>1/5/2026</a:t>
            </a:fld>
            <a:endParaRPr lang="en-US"/>
          </a:p>
        </p:txBody>
      </p:sp>
      <p:sp>
        <p:nvSpPr>
          <p:cNvPr id="5" name="Footer Placeholder 4">
            <a:extLst>
              <a:ext uri="{FF2B5EF4-FFF2-40B4-BE49-F238E27FC236}">
                <a16:creationId xmlns:a16="http://schemas.microsoft.com/office/drawing/2014/main" id="{B96946F0-2D25-4064-8A42-9A817595CB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50C5EF-A2BA-4DB0-A6ED-A972EB6BF494}"/>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1657466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D2532-8303-456B-82CC-84D53CFE6D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60B2C7-AD07-458B-8B9A-72E255DB2B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FEF5FF-0B1F-4297-85CE-248EBB698EE7}"/>
              </a:ext>
            </a:extLst>
          </p:cNvPr>
          <p:cNvSpPr>
            <a:spLocks noGrp="1"/>
          </p:cNvSpPr>
          <p:nvPr>
            <p:ph type="dt" sz="half" idx="10"/>
          </p:nvPr>
        </p:nvSpPr>
        <p:spPr/>
        <p:txBody>
          <a:bodyPr/>
          <a:lstStyle/>
          <a:p>
            <a:fld id="{766511BC-F834-417A-AFA8-8C825A696C41}" type="datetimeFigureOut">
              <a:rPr lang="en-US" smtClean="0"/>
              <a:t>1/5/2026</a:t>
            </a:fld>
            <a:endParaRPr lang="en-US"/>
          </a:p>
        </p:txBody>
      </p:sp>
      <p:sp>
        <p:nvSpPr>
          <p:cNvPr id="5" name="Footer Placeholder 4">
            <a:extLst>
              <a:ext uri="{FF2B5EF4-FFF2-40B4-BE49-F238E27FC236}">
                <a16:creationId xmlns:a16="http://schemas.microsoft.com/office/drawing/2014/main" id="{B4CF09FC-029E-4361-9748-C5715BB676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F29A3D-E500-4210-ABE5-AFDB88863577}"/>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2409098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046B52-D2A6-4240-AD1F-7480237E77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07A2DF-6F5D-4013-A50F-432D477F5E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0D0F7-BFFE-418F-B666-4B2B0CCA2697}"/>
              </a:ext>
            </a:extLst>
          </p:cNvPr>
          <p:cNvSpPr>
            <a:spLocks noGrp="1"/>
          </p:cNvSpPr>
          <p:nvPr>
            <p:ph type="dt" sz="half" idx="10"/>
          </p:nvPr>
        </p:nvSpPr>
        <p:spPr/>
        <p:txBody>
          <a:bodyPr/>
          <a:lstStyle/>
          <a:p>
            <a:fld id="{766511BC-F834-417A-AFA8-8C825A696C41}" type="datetimeFigureOut">
              <a:rPr lang="en-US" smtClean="0"/>
              <a:t>1/5/2026</a:t>
            </a:fld>
            <a:endParaRPr lang="en-US"/>
          </a:p>
        </p:txBody>
      </p:sp>
      <p:sp>
        <p:nvSpPr>
          <p:cNvPr id="5" name="Footer Placeholder 4">
            <a:extLst>
              <a:ext uri="{FF2B5EF4-FFF2-40B4-BE49-F238E27FC236}">
                <a16:creationId xmlns:a16="http://schemas.microsoft.com/office/drawing/2014/main" id="{D5BACDD9-AAC7-4ACB-8850-03FEDE955C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BF62B3-CA98-42E8-B6E0-4EB3D23BCE3F}"/>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185072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5EA07-6C04-4243-6D11-473B72B6FA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9C08A5-2275-5FC9-69D5-B8C2496184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B46726-643B-CFB8-654C-19592CD8C18D}"/>
              </a:ext>
            </a:extLst>
          </p:cNvPr>
          <p:cNvSpPr>
            <a:spLocks noGrp="1"/>
          </p:cNvSpPr>
          <p:nvPr>
            <p:ph type="dt" sz="half" idx="10"/>
          </p:nvPr>
        </p:nvSpPr>
        <p:spPr/>
        <p:txBody>
          <a:bodyPr/>
          <a:lstStyle/>
          <a:p>
            <a:fld id="{73ABB190-D8D6-2C44-AFFB-3384F3D071A3}" type="datetimeFigureOut">
              <a:rPr lang="en-US" smtClean="0"/>
              <a:t>1/5/2026</a:t>
            </a:fld>
            <a:endParaRPr lang="en-US"/>
          </a:p>
        </p:txBody>
      </p:sp>
      <p:sp>
        <p:nvSpPr>
          <p:cNvPr id="5" name="Footer Placeholder 4">
            <a:extLst>
              <a:ext uri="{FF2B5EF4-FFF2-40B4-BE49-F238E27FC236}">
                <a16:creationId xmlns:a16="http://schemas.microsoft.com/office/drawing/2014/main" id="{4335BFA4-7567-5A7D-290C-E45DBE071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4057F4-35D4-0E3A-1E46-786F49E2BE2C}"/>
              </a:ext>
            </a:extLst>
          </p:cNvPr>
          <p:cNvSpPr>
            <a:spLocks noGrp="1"/>
          </p:cNvSpPr>
          <p:nvPr>
            <p:ph type="sldNum" sz="quarter" idx="12"/>
          </p:nvPr>
        </p:nvSpPr>
        <p:spPr/>
        <p:txBody>
          <a:bodyPr/>
          <a:lstStyle/>
          <a:p>
            <a:fld id="{CF051490-0609-3547-9BF6-619BD22051C4}" type="slidenum">
              <a:rPr lang="en-US" smtClean="0"/>
              <a:t>‹#›</a:t>
            </a:fld>
            <a:endParaRPr lang="en-US"/>
          </a:p>
        </p:txBody>
      </p:sp>
    </p:spTree>
    <p:extLst>
      <p:ext uri="{BB962C8B-B14F-4D97-AF65-F5344CB8AC3E}">
        <p14:creationId xmlns:p14="http://schemas.microsoft.com/office/powerpoint/2010/main" val="3903796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1AB82-1F92-3B94-F513-22BFB52CF2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FCB90A-4403-6E5B-C8FB-8A40CBEFAC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CB29C3-FED5-6118-43FE-29A3E6EF4D9C}"/>
              </a:ext>
            </a:extLst>
          </p:cNvPr>
          <p:cNvSpPr>
            <a:spLocks noGrp="1"/>
          </p:cNvSpPr>
          <p:nvPr>
            <p:ph type="dt" sz="half" idx="10"/>
          </p:nvPr>
        </p:nvSpPr>
        <p:spPr/>
        <p:txBody>
          <a:bodyPr/>
          <a:lstStyle/>
          <a:p>
            <a:fld id="{73ABB190-D8D6-2C44-AFFB-3384F3D071A3}" type="datetimeFigureOut">
              <a:rPr lang="en-US" smtClean="0"/>
              <a:t>1/5/2026</a:t>
            </a:fld>
            <a:endParaRPr lang="en-US"/>
          </a:p>
        </p:txBody>
      </p:sp>
      <p:sp>
        <p:nvSpPr>
          <p:cNvPr id="5" name="Footer Placeholder 4">
            <a:extLst>
              <a:ext uri="{FF2B5EF4-FFF2-40B4-BE49-F238E27FC236}">
                <a16:creationId xmlns:a16="http://schemas.microsoft.com/office/drawing/2014/main" id="{ABDDC6C7-C280-7CBA-6B9D-D19007DA7B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9FF7A0-4442-B0FA-6972-030674DAC0F8}"/>
              </a:ext>
            </a:extLst>
          </p:cNvPr>
          <p:cNvSpPr>
            <a:spLocks noGrp="1"/>
          </p:cNvSpPr>
          <p:nvPr>
            <p:ph type="sldNum" sz="quarter" idx="12"/>
          </p:nvPr>
        </p:nvSpPr>
        <p:spPr/>
        <p:txBody>
          <a:bodyPr/>
          <a:lstStyle/>
          <a:p>
            <a:fld id="{CF051490-0609-3547-9BF6-619BD22051C4}" type="slidenum">
              <a:rPr lang="en-US" smtClean="0"/>
              <a:t>‹#›</a:t>
            </a:fld>
            <a:endParaRPr lang="en-US"/>
          </a:p>
        </p:txBody>
      </p:sp>
    </p:spTree>
    <p:extLst>
      <p:ext uri="{BB962C8B-B14F-4D97-AF65-F5344CB8AC3E}">
        <p14:creationId xmlns:p14="http://schemas.microsoft.com/office/powerpoint/2010/main" val="1252900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BF8D8-2485-29B0-B1C5-B2766C982E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EF2519-CE92-91F3-BA55-7D967606E5C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16A09-28F3-22AB-A273-E40519002DB4}"/>
              </a:ext>
            </a:extLst>
          </p:cNvPr>
          <p:cNvSpPr>
            <a:spLocks noGrp="1"/>
          </p:cNvSpPr>
          <p:nvPr>
            <p:ph type="dt" sz="half" idx="10"/>
          </p:nvPr>
        </p:nvSpPr>
        <p:spPr/>
        <p:txBody>
          <a:bodyPr/>
          <a:lstStyle/>
          <a:p>
            <a:fld id="{73ABB190-D8D6-2C44-AFFB-3384F3D071A3}" type="datetimeFigureOut">
              <a:rPr lang="en-US" smtClean="0"/>
              <a:t>1/5/2026</a:t>
            </a:fld>
            <a:endParaRPr lang="en-US"/>
          </a:p>
        </p:txBody>
      </p:sp>
      <p:sp>
        <p:nvSpPr>
          <p:cNvPr id="5" name="Footer Placeholder 4">
            <a:extLst>
              <a:ext uri="{FF2B5EF4-FFF2-40B4-BE49-F238E27FC236}">
                <a16:creationId xmlns:a16="http://schemas.microsoft.com/office/drawing/2014/main" id="{E00D7D7B-C020-9AB2-1C84-C5EC5AA4CB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CD299-3E22-D966-7F55-C371E19E5E57}"/>
              </a:ext>
            </a:extLst>
          </p:cNvPr>
          <p:cNvSpPr>
            <a:spLocks noGrp="1"/>
          </p:cNvSpPr>
          <p:nvPr>
            <p:ph type="sldNum" sz="quarter" idx="12"/>
          </p:nvPr>
        </p:nvSpPr>
        <p:spPr/>
        <p:txBody>
          <a:bodyPr/>
          <a:lstStyle/>
          <a:p>
            <a:fld id="{CF051490-0609-3547-9BF6-619BD22051C4}" type="slidenum">
              <a:rPr lang="en-US" smtClean="0"/>
              <a:t>‹#›</a:t>
            </a:fld>
            <a:endParaRPr lang="en-US"/>
          </a:p>
        </p:txBody>
      </p:sp>
    </p:spTree>
    <p:extLst>
      <p:ext uri="{BB962C8B-B14F-4D97-AF65-F5344CB8AC3E}">
        <p14:creationId xmlns:p14="http://schemas.microsoft.com/office/powerpoint/2010/main" val="3550439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D87C8-3DDC-EC27-0E3A-ABA95851C8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02E96-C2F5-61CA-6641-AF57D5E514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2AF965-2A02-23BD-1BD3-D19CCBEA30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EFEDD5-DC69-5401-7EAA-253F7F5B899C}"/>
              </a:ext>
            </a:extLst>
          </p:cNvPr>
          <p:cNvSpPr>
            <a:spLocks noGrp="1"/>
          </p:cNvSpPr>
          <p:nvPr>
            <p:ph type="dt" sz="half" idx="10"/>
          </p:nvPr>
        </p:nvSpPr>
        <p:spPr/>
        <p:txBody>
          <a:bodyPr/>
          <a:lstStyle/>
          <a:p>
            <a:fld id="{73ABB190-D8D6-2C44-AFFB-3384F3D071A3}" type="datetimeFigureOut">
              <a:rPr lang="en-US" smtClean="0"/>
              <a:t>1/5/2026</a:t>
            </a:fld>
            <a:endParaRPr lang="en-US"/>
          </a:p>
        </p:txBody>
      </p:sp>
      <p:sp>
        <p:nvSpPr>
          <p:cNvPr id="6" name="Footer Placeholder 5">
            <a:extLst>
              <a:ext uri="{FF2B5EF4-FFF2-40B4-BE49-F238E27FC236}">
                <a16:creationId xmlns:a16="http://schemas.microsoft.com/office/drawing/2014/main" id="{7570EED9-08FA-55C9-1E44-D66805E7A9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2E8B96-D8FC-CA81-AF9B-B1E109493CB9}"/>
              </a:ext>
            </a:extLst>
          </p:cNvPr>
          <p:cNvSpPr>
            <a:spLocks noGrp="1"/>
          </p:cNvSpPr>
          <p:nvPr>
            <p:ph type="sldNum" sz="quarter" idx="12"/>
          </p:nvPr>
        </p:nvSpPr>
        <p:spPr/>
        <p:txBody>
          <a:bodyPr/>
          <a:lstStyle/>
          <a:p>
            <a:fld id="{CF051490-0609-3547-9BF6-619BD22051C4}" type="slidenum">
              <a:rPr lang="en-US" smtClean="0"/>
              <a:t>‹#›</a:t>
            </a:fld>
            <a:endParaRPr lang="en-US"/>
          </a:p>
        </p:txBody>
      </p:sp>
    </p:spTree>
    <p:extLst>
      <p:ext uri="{BB962C8B-B14F-4D97-AF65-F5344CB8AC3E}">
        <p14:creationId xmlns:p14="http://schemas.microsoft.com/office/powerpoint/2010/main" val="3293487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13970-3CD7-9C3E-CDC8-E6B70601D6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134156-7E4F-E39E-95FE-E07AAA1AA4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32F304-4140-9ADE-6718-ACF063826F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F957A0-5AA4-8AF7-23CB-D48C355A21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0AA703-3645-F958-D027-46490C66DD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524311-C75F-5D85-ED5D-07EAF7150C3F}"/>
              </a:ext>
            </a:extLst>
          </p:cNvPr>
          <p:cNvSpPr>
            <a:spLocks noGrp="1"/>
          </p:cNvSpPr>
          <p:nvPr>
            <p:ph type="dt" sz="half" idx="10"/>
          </p:nvPr>
        </p:nvSpPr>
        <p:spPr/>
        <p:txBody>
          <a:bodyPr/>
          <a:lstStyle/>
          <a:p>
            <a:fld id="{73ABB190-D8D6-2C44-AFFB-3384F3D071A3}" type="datetimeFigureOut">
              <a:rPr lang="en-US" smtClean="0"/>
              <a:t>1/5/2026</a:t>
            </a:fld>
            <a:endParaRPr lang="en-US"/>
          </a:p>
        </p:txBody>
      </p:sp>
      <p:sp>
        <p:nvSpPr>
          <p:cNvPr id="8" name="Footer Placeholder 7">
            <a:extLst>
              <a:ext uri="{FF2B5EF4-FFF2-40B4-BE49-F238E27FC236}">
                <a16:creationId xmlns:a16="http://schemas.microsoft.com/office/drawing/2014/main" id="{3FB0759B-61D5-6A57-3E29-E424B39987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A76C4C-2ADF-8557-A882-B4785E2C967D}"/>
              </a:ext>
            </a:extLst>
          </p:cNvPr>
          <p:cNvSpPr>
            <a:spLocks noGrp="1"/>
          </p:cNvSpPr>
          <p:nvPr>
            <p:ph type="sldNum" sz="quarter" idx="12"/>
          </p:nvPr>
        </p:nvSpPr>
        <p:spPr/>
        <p:txBody>
          <a:bodyPr/>
          <a:lstStyle/>
          <a:p>
            <a:fld id="{CF051490-0609-3547-9BF6-619BD22051C4}" type="slidenum">
              <a:rPr lang="en-US" smtClean="0"/>
              <a:t>‹#›</a:t>
            </a:fld>
            <a:endParaRPr lang="en-US"/>
          </a:p>
        </p:txBody>
      </p:sp>
    </p:spTree>
    <p:extLst>
      <p:ext uri="{BB962C8B-B14F-4D97-AF65-F5344CB8AC3E}">
        <p14:creationId xmlns:p14="http://schemas.microsoft.com/office/powerpoint/2010/main" val="5966707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F9F05-B7EF-8F00-740C-AE068710BC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1840DD-A4EB-925C-6344-01A32C04E4E4}"/>
              </a:ext>
            </a:extLst>
          </p:cNvPr>
          <p:cNvSpPr>
            <a:spLocks noGrp="1"/>
          </p:cNvSpPr>
          <p:nvPr>
            <p:ph type="dt" sz="half" idx="10"/>
          </p:nvPr>
        </p:nvSpPr>
        <p:spPr/>
        <p:txBody>
          <a:bodyPr/>
          <a:lstStyle/>
          <a:p>
            <a:fld id="{73ABB190-D8D6-2C44-AFFB-3384F3D071A3}" type="datetimeFigureOut">
              <a:rPr lang="en-US" smtClean="0"/>
              <a:t>1/5/2026</a:t>
            </a:fld>
            <a:endParaRPr lang="en-US"/>
          </a:p>
        </p:txBody>
      </p:sp>
      <p:sp>
        <p:nvSpPr>
          <p:cNvPr id="4" name="Footer Placeholder 3">
            <a:extLst>
              <a:ext uri="{FF2B5EF4-FFF2-40B4-BE49-F238E27FC236}">
                <a16:creationId xmlns:a16="http://schemas.microsoft.com/office/drawing/2014/main" id="{B1231BBF-6861-196B-8211-E20C4A95AD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B217F9-F18C-E081-BBD5-B8D9AD84ED3E}"/>
              </a:ext>
            </a:extLst>
          </p:cNvPr>
          <p:cNvSpPr>
            <a:spLocks noGrp="1"/>
          </p:cNvSpPr>
          <p:nvPr>
            <p:ph type="sldNum" sz="quarter" idx="12"/>
          </p:nvPr>
        </p:nvSpPr>
        <p:spPr/>
        <p:txBody>
          <a:bodyPr/>
          <a:lstStyle/>
          <a:p>
            <a:fld id="{CF051490-0609-3547-9BF6-619BD22051C4}" type="slidenum">
              <a:rPr lang="en-US" smtClean="0"/>
              <a:t>‹#›</a:t>
            </a:fld>
            <a:endParaRPr lang="en-US"/>
          </a:p>
        </p:txBody>
      </p:sp>
    </p:spTree>
    <p:extLst>
      <p:ext uri="{BB962C8B-B14F-4D97-AF65-F5344CB8AC3E}">
        <p14:creationId xmlns:p14="http://schemas.microsoft.com/office/powerpoint/2010/main" val="1988611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E8A967-1A4E-F7D3-23A9-6A5AC823DA74}"/>
              </a:ext>
            </a:extLst>
          </p:cNvPr>
          <p:cNvSpPr>
            <a:spLocks noGrp="1"/>
          </p:cNvSpPr>
          <p:nvPr>
            <p:ph type="dt" sz="half" idx="10"/>
          </p:nvPr>
        </p:nvSpPr>
        <p:spPr/>
        <p:txBody>
          <a:bodyPr/>
          <a:lstStyle/>
          <a:p>
            <a:fld id="{73ABB190-D8D6-2C44-AFFB-3384F3D071A3}" type="datetimeFigureOut">
              <a:rPr lang="en-US" smtClean="0"/>
              <a:t>1/5/2026</a:t>
            </a:fld>
            <a:endParaRPr lang="en-US"/>
          </a:p>
        </p:txBody>
      </p:sp>
      <p:sp>
        <p:nvSpPr>
          <p:cNvPr id="3" name="Footer Placeholder 2">
            <a:extLst>
              <a:ext uri="{FF2B5EF4-FFF2-40B4-BE49-F238E27FC236}">
                <a16:creationId xmlns:a16="http://schemas.microsoft.com/office/drawing/2014/main" id="{C26EB8C7-F68F-01AE-E971-D91291EC37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468E85-3CA1-7D5C-FF08-C81F2AB7423C}"/>
              </a:ext>
            </a:extLst>
          </p:cNvPr>
          <p:cNvSpPr>
            <a:spLocks noGrp="1"/>
          </p:cNvSpPr>
          <p:nvPr>
            <p:ph type="sldNum" sz="quarter" idx="12"/>
          </p:nvPr>
        </p:nvSpPr>
        <p:spPr/>
        <p:txBody>
          <a:bodyPr/>
          <a:lstStyle/>
          <a:p>
            <a:fld id="{CF051490-0609-3547-9BF6-619BD22051C4}" type="slidenum">
              <a:rPr lang="en-US" smtClean="0"/>
              <a:t>‹#›</a:t>
            </a:fld>
            <a:endParaRPr lang="en-US"/>
          </a:p>
        </p:txBody>
      </p:sp>
    </p:spTree>
    <p:extLst>
      <p:ext uri="{BB962C8B-B14F-4D97-AF65-F5344CB8AC3E}">
        <p14:creationId xmlns:p14="http://schemas.microsoft.com/office/powerpoint/2010/main" val="2441327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99E9F-E890-38E6-B861-5881CA0B65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5CBD80-6D87-036D-7435-E2D6E23F28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BDEF8A-78F4-AA8C-419C-878DE4862E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59DCD2-1D55-5A5B-F2A5-F93989E926B5}"/>
              </a:ext>
            </a:extLst>
          </p:cNvPr>
          <p:cNvSpPr>
            <a:spLocks noGrp="1"/>
          </p:cNvSpPr>
          <p:nvPr>
            <p:ph type="dt" sz="half" idx="10"/>
          </p:nvPr>
        </p:nvSpPr>
        <p:spPr/>
        <p:txBody>
          <a:bodyPr/>
          <a:lstStyle/>
          <a:p>
            <a:fld id="{73ABB190-D8D6-2C44-AFFB-3384F3D071A3}" type="datetimeFigureOut">
              <a:rPr lang="en-US" smtClean="0"/>
              <a:t>1/5/2026</a:t>
            </a:fld>
            <a:endParaRPr lang="en-US"/>
          </a:p>
        </p:txBody>
      </p:sp>
      <p:sp>
        <p:nvSpPr>
          <p:cNvPr id="6" name="Footer Placeholder 5">
            <a:extLst>
              <a:ext uri="{FF2B5EF4-FFF2-40B4-BE49-F238E27FC236}">
                <a16:creationId xmlns:a16="http://schemas.microsoft.com/office/drawing/2014/main" id="{AA6A7CD7-7D3A-8D4D-B893-39710E6ED4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E24314-F0A4-0108-2CF9-8E7227EF5B25}"/>
              </a:ext>
            </a:extLst>
          </p:cNvPr>
          <p:cNvSpPr>
            <a:spLocks noGrp="1"/>
          </p:cNvSpPr>
          <p:nvPr>
            <p:ph type="sldNum" sz="quarter" idx="12"/>
          </p:nvPr>
        </p:nvSpPr>
        <p:spPr/>
        <p:txBody>
          <a:bodyPr/>
          <a:lstStyle/>
          <a:p>
            <a:fld id="{CF051490-0609-3547-9BF6-619BD22051C4}" type="slidenum">
              <a:rPr lang="en-US" smtClean="0"/>
              <a:t>‹#›</a:t>
            </a:fld>
            <a:endParaRPr lang="en-US"/>
          </a:p>
        </p:txBody>
      </p:sp>
    </p:spTree>
    <p:extLst>
      <p:ext uri="{BB962C8B-B14F-4D97-AF65-F5344CB8AC3E}">
        <p14:creationId xmlns:p14="http://schemas.microsoft.com/office/powerpoint/2010/main" val="3403055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378EF-6415-42CA-9416-88761FDEF9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DFD409-CAE2-4E6B-B3CE-654B62B433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F15737-BE0D-42CD-BEF4-650A80D2DEEF}"/>
              </a:ext>
            </a:extLst>
          </p:cNvPr>
          <p:cNvSpPr>
            <a:spLocks noGrp="1"/>
          </p:cNvSpPr>
          <p:nvPr>
            <p:ph type="dt" sz="half" idx="10"/>
          </p:nvPr>
        </p:nvSpPr>
        <p:spPr/>
        <p:txBody>
          <a:bodyPr/>
          <a:lstStyle/>
          <a:p>
            <a:fld id="{766511BC-F834-417A-AFA8-8C825A696C41}" type="datetimeFigureOut">
              <a:rPr lang="en-US" smtClean="0"/>
              <a:t>1/5/2026</a:t>
            </a:fld>
            <a:endParaRPr lang="en-US"/>
          </a:p>
        </p:txBody>
      </p:sp>
      <p:sp>
        <p:nvSpPr>
          <p:cNvPr id="5" name="Footer Placeholder 4">
            <a:extLst>
              <a:ext uri="{FF2B5EF4-FFF2-40B4-BE49-F238E27FC236}">
                <a16:creationId xmlns:a16="http://schemas.microsoft.com/office/drawing/2014/main" id="{CCE6BE45-3D39-41B9-8D60-DCDFE915C9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D2EFF5-6AF8-4F7B-B690-575CBDDB8657}"/>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2550723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18875-1AB0-B054-B58C-CCCEE59E9E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15BAFC-3ED3-A2E2-5D35-8C25438AA7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BB7DE0-7F56-66DA-6C82-B8D27B4A82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16D3BE-3C9B-75E1-2FFE-BA59B20CFF6F}"/>
              </a:ext>
            </a:extLst>
          </p:cNvPr>
          <p:cNvSpPr>
            <a:spLocks noGrp="1"/>
          </p:cNvSpPr>
          <p:nvPr>
            <p:ph type="dt" sz="half" idx="10"/>
          </p:nvPr>
        </p:nvSpPr>
        <p:spPr/>
        <p:txBody>
          <a:bodyPr/>
          <a:lstStyle/>
          <a:p>
            <a:fld id="{73ABB190-D8D6-2C44-AFFB-3384F3D071A3}" type="datetimeFigureOut">
              <a:rPr lang="en-US" smtClean="0"/>
              <a:t>1/5/2026</a:t>
            </a:fld>
            <a:endParaRPr lang="en-US"/>
          </a:p>
        </p:txBody>
      </p:sp>
      <p:sp>
        <p:nvSpPr>
          <p:cNvPr id="6" name="Footer Placeholder 5">
            <a:extLst>
              <a:ext uri="{FF2B5EF4-FFF2-40B4-BE49-F238E27FC236}">
                <a16:creationId xmlns:a16="http://schemas.microsoft.com/office/drawing/2014/main" id="{53599961-77A9-F013-218C-C661B13F08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E9603F-167C-279C-D8A6-FC3533ED0F3F}"/>
              </a:ext>
            </a:extLst>
          </p:cNvPr>
          <p:cNvSpPr>
            <a:spLocks noGrp="1"/>
          </p:cNvSpPr>
          <p:nvPr>
            <p:ph type="sldNum" sz="quarter" idx="12"/>
          </p:nvPr>
        </p:nvSpPr>
        <p:spPr/>
        <p:txBody>
          <a:bodyPr/>
          <a:lstStyle/>
          <a:p>
            <a:fld id="{CF051490-0609-3547-9BF6-619BD22051C4}" type="slidenum">
              <a:rPr lang="en-US" smtClean="0"/>
              <a:t>‹#›</a:t>
            </a:fld>
            <a:endParaRPr lang="en-US"/>
          </a:p>
        </p:txBody>
      </p:sp>
    </p:spTree>
    <p:extLst>
      <p:ext uri="{BB962C8B-B14F-4D97-AF65-F5344CB8AC3E}">
        <p14:creationId xmlns:p14="http://schemas.microsoft.com/office/powerpoint/2010/main" val="1512241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A3D31-0D6E-2DF3-2ACC-2B06C588F0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08AF90-5650-8A05-DEFC-C968FBBFC7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F8FA7-C9B7-288C-6E90-DCEA795CB26A}"/>
              </a:ext>
            </a:extLst>
          </p:cNvPr>
          <p:cNvSpPr>
            <a:spLocks noGrp="1"/>
          </p:cNvSpPr>
          <p:nvPr>
            <p:ph type="dt" sz="half" idx="10"/>
          </p:nvPr>
        </p:nvSpPr>
        <p:spPr/>
        <p:txBody>
          <a:bodyPr/>
          <a:lstStyle/>
          <a:p>
            <a:fld id="{73ABB190-D8D6-2C44-AFFB-3384F3D071A3}" type="datetimeFigureOut">
              <a:rPr lang="en-US" smtClean="0"/>
              <a:t>1/5/2026</a:t>
            </a:fld>
            <a:endParaRPr lang="en-US"/>
          </a:p>
        </p:txBody>
      </p:sp>
      <p:sp>
        <p:nvSpPr>
          <p:cNvPr id="5" name="Footer Placeholder 4">
            <a:extLst>
              <a:ext uri="{FF2B5EF4-FFF2-40B4-BE49-F238E27FC236}">
                <a16:creationId xmlns:a16="http://schemas.microsoft.com/office/drawing/2014/main" id="{90371E05-B15F-0889-6F39-C8A4EF6FAD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B33A9-CD51-CAFB-54A5-DFE18B76198B}"/>
              </a:ext>
            </a:extLst>
          </p:cNvPr>
          <p:cNvSpPr>
            <a:spLocks noGrp="1"/>
          </p:cNvSpPr>
          <p:nvPr>
            <p:ph type="sldNum" sz="quarter" idx="12"/>
          </p:nvPr>
        </p:nvSpPr>
        <p:spPr/>
        <p:txBody>
          <a:bodyPr/>
          <a:lstStyle/>
          <a:p>
            <a:fld id="{CF051490-0609-3547-9BF6-619BD22051C4}" type="slidenum">
              <a:rPr lang="en-US" smtClean="0"/>
              <a:t>‹#›</a:t>
            </a:fld>
            <a:endParaRPr lang="en-US"/>
          </a:p>
        </p:txBody>
      </p:sp>
    </p:spTree>
    <p:extLst>
      <p:ext uri="{BB962C8B-B14F-4D97-AF65-F5344CB8AC3E}">
        <p14:creationId xmlns:p14="http://schemas.microsoft.com/office/powerpoint/2010/main" val="35365558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162883-5C74-0963-ACFD-CB29643764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4FCC76-A7DE-2683-050A-01DBC8CB81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60400E-817D-12AC-2868-ADA9FAF53BA1}"/>
              </a:ext>
            </a:extLst>
          </p:cNvPr>
          <p:cNvSpPr>
            <a:spLocks noGrp="1"/>
          </p:cNvSpPr>
          <p:nvPr>
            <p:ph type="dt" sz="half" idx="10"/>
          </p:nvPr>
        </p:nvSpPr>
        <p:spPr/>
        <p:txBody>
          <a:bodyPr/>
          <a:lstStyle/>
          <a:p>
            <a:fld id="{73ABB190-D8D6-2C44-AFFB-3384F3D071A3}" type="datetimeFigureOut">
              <a:rPr lang="en-US" smtClean="0"/>
              <a:t>1/5/2026</a:t>
            </a:fld>
            <a:endParaRPr lang="en-US"/>
          </a:p>
        </p:txBody>
      </p:sp>
      <p:sp>
        <p:nvSpPr>
          <p:cNvPr id="5" name="Footer Placeholder 4">
            <a:extLst>
              <a:ext uri="{FF2B5EF4-FFF2-40B4-BE49-F238E27FC236}">
                <a16:creationId xmlns:a16="http://schemas.microsoft.com/office/drawing/2014/main" id="{E4277E4C-6421-ED52-15FE-23114D864E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BCDE23-4F8F-B734-5FDE-573816370429}"/>
              </a:ext>
            </a:extLst>
          </p:cNvPr>
          <p:cNvSpPr>
            <a:spLocks noGrp="1"/>
          </p:cNvSpPr>
          <p:nvPr>
            <p:ph type="sldNum" sz="quarter" idx="12"/>
          </p:nvPr>
        </p:nvSpPr>
        <p:spPr/>
        <p:txBody>
          <a:bodyPr/>
          <a:lstStyle/>
          <a:p>
            <a:fld id="{CF051490-0609-3547-9BF6-619BD22051C4}" type="slidenum">
              <a:rPr lang="en-US" smtClean="0"/>
              <a:t>‹#›</a:t>
            </a:fld>
            <a:endParaRPr lang="en-US"/>
          </a:p>
        </p:txBody>
      </p:sp>
    </p:spTree>
    <p:extLst>
      <p:ext uri="{BB962C8B-B14F-4D97-AF65-F5344CB8AC3E}">
        <p14:creationId xmlns:p14="http://schemas.microsoft.com/office/powerpoint/2010/main" val="5572168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869616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0963-7DC2-D94F-A776-D72442CEA692}"/>
              </a:ext>
            </a:extLst>
          </p:cNvPr>
          <p:cNvSpPr>
            <a:spLocks noGrp="1"/>
          </p:cNvSpPr>
          <p:nvPr>
            <p:ph type="ctrTitle"/>
          </p:nvPr>
        </p:nvSpPr>
        <p:spPr>
          <a:xfrm>
            <a:off x="1524000" y="1122363"/>
            <a:ext cx="9144001" cy="2387600"/>
          </a:xfrm>
        </p:spPr>
        <p:txBody>
          <a:bodyPr anchor="b"/>
          <a:lstStyle>
            <a:lvl1pPr algn="ctr">
              <a:defRPr sz="5799"/>
            </a:lvl1pPr>
          </a:lstStyle>
          <a:p>
            <a:r>
              <a:rPr lang="en-US"/>
              <a:t>Click to edit Master title style</a:t>
            </a:r>
          </a:p>
        </p:txBody>
      </p:sp>
      <p:sp>
        <p:nvSpPr>
          <p:cNvPr id="3" name="Subtitle 2">
            <a:extLst>
              <a:ext uri="{FF2B5EF4-FFF2-40B4-BE49-F238E27FC236}">
                <a16:creationId xmlns:a16="http://schemas.microsoft.com/office/drawing/2014/main" id="{AE495044-A36F-3B4B-8BA3-3C27671B2EC9}"/>
              </a:ext>
            </a:extLst>
          </p:cNvPr>
          <p:cNvSpPr>
            <a:spLocks noGrp="1"/>
          </p:cNvSpPr>
          <p:nvPr>
            <p:ph type="subTitle" idx="1"/>
          </p:nvPr>
        </p:nvSpPr>
        <p:spPr>
          <a:xfrm>
            <a:off x="1524000" y="3602038"/>
            <a:ext cx="9144001" cy="1655762"/>
          </a:xfrm>
        </p:spPr>
        <p:txBody>
          <a:bodyPr/>
          <a:lstStyle>
            <a:lvl1pPr marL="0" indent="0" algn="ctr">
              <a:buNone/>
              <a:defRPr sz="2320"/>
            </a:lvl1pPr>
            <a:lvl2pPr marL="441884" indent="0" algn="ctr">
              <a:buNone/>
              <a:defRPr sz="1933"/>
            </a:lvl2pPr>
            <a:lvl3pPr marL="883768" indent="0" algn="ctr">
              <a:buNone/>
              <a:defRPr sz="1740"/>
            </a:lvl3pPr>
            <a:lvl4pPr marL="1325651" indent="0" algn="ctr">
              <a:buNone/>
              <a:defRPr sz="1546"/>
            </a:lvl4pPr>
            <a:lvl5pPr marL="1767535" indent="0" algn="ctr">
              <a:buNone/>
              <a:defRPr sz="1546"/>
            </a:lvl5pPr>
            <a:lvl6pPr marL="2209419" indent="0" algn="ctr">
              <a:buNone/>
              <a:defRPr sz="1546"/>
            </a:lvl6pPr>
            <a:lvl7pPr marL="2651303" indent="0" algn="ctr">
              <a:buNone/>
              <a:defRPr sz="1546"/>
            </a:lvl7pPr>
            <a:lvl8pPr marL="3093187" indent="0" algn="ctr">
              <a:buNone/>
              <a:defRPr sz="1546"/>
            </a:lvl8pPr>
            <a:lvl9pPr marL="3535070" indent="0" algn="ctr">
              <a:buNone/>
              <a:defRPr sz="1546"/>
            </a:lvl9pPr>
          </a:lstStyle>
          <a:p>
            <a:r>
              <a:rPr lang="en-US"/>
              <a:t>Click to edit Master subtitle style</a:t>
            </a:r>
          </a:p>
        </p:txBody>
      </p:sp>
      <p:sp>
        <p:nvSpPr>
          <p:cNvPr id="4" name="Date Placeholder 3">
            <a:extLst>
              <a:ext uri="{FF2B5EF4-FFF2-40B4-BE49-F238E27FC236}">
                <a16:creationId xmlns:a16="http://schemas.microsoft.com/office/drawing/2014/main" id="{CF8FCDA1-868E-B749-B61A-968C73D1726F}"/>
              </a:ext>
            </a:extLst>
          </p:cNvPr>
          <p:cNvSpPr>
            <a:spLocks noGrp="1"/>
          </p:cNvSpPr>
          <p:nvPr>
            <p:ph type="dt" sz="half" idx="10"/>
          </p:nvPr>
        </p:nvSpPr>
        <p:spPr/>
        <p:txBody>
          <a:bodyPr/>
          <a:lstStyle/>
          <a:p>
            <a:fld id="{EF675F10-90BA-9A4B-97C5-0F6D45F15F43}" type="datetimeFigureOut">
              <a:rPr lang="en-US" smtClean="0"/>
              <a:t>1/5/2026</a:t>
            </a:fld>
            <a:endParaRPr lang="en-US"/>
          </a:p>
        </p:txBody>
      </p:sp>
      <p:sp>
        <p:nvSpPr>
          <p:cNvPr id="5" name="Footer Placeholder 4">
            <a:extLst>
              <a:ext uri="{FF2B5EF4-FFF2-40B4-BE49-F238E27FC236}">
                <a16:creationId xmlns:a16="http://schemas.microsoft.com/office/drawing/2014/main" id="{4E6428A1-C7DE-2548-8BAF-A0B4D6BF2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42A2B-8250-2D4D-83A7-AA0836478030}"/>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4276400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9E59-C3FC-204E-85CC-317362AC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47EF-D6BD-E145-A9EF-61D40231D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84CD0-A62C-3D4E-ADDB-0276DBB71049}"/>
              </a:ext>
            </a:extLst>
          </p:cNvPr>
          <p:cNvSpPr>
            <a:spLocks noGrp="1"/>
          </p:cNvSpPr>
          <p:nvPr>
            <p:ph type="dt" sz="half" idx="10"/>
          </p:nvPr>
        </p:nvSpPr>
        <p:spPr/>
        <p:txBody>
          <a:bodyPr/>
          <a:lstStyle/>
          <a:p>
            <a:fld id="{EF675F10-90BA-9A4B-97C5-0F6D45F15F43}" type="datetimeFigureOut">
              <a:rPr lang="en-US" smtClean="0"/>
              <a:t>1/5/2026</a:t>
            </a:fld>
            <a:endParaRPr lang="en-US"/>
          </a:p>
        </p:txBody>
      </p:sp>
      <p:sp>
        <p:nvSpPr>
          <p:cNvPr id="5" name="Footer Placeholder 4">
            <a:extLst>
              <a:ext uri="{FF2B5EF4-FFF2-40B4-BE49-F238E27FC236}">
                <a16:creationId xmlns:a16="http://schemas.microsoft.com/office/drawing/2014/main" id="{22EBCD41-370D-044C-897A-559815EFC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F46B7-5F31-DB43-B955-4BE9B8D7F011}"/>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4409145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2197-EA75-7C43-A891-3E34D66C4501}"/>
              </a:ext>
            </a:extLst>
          </p:cNvPr>
          <p:cNvSpPr>
            <a:spLocks noGrp="1"/>
          </p:cNvSpPr>
          <p:nvPr>
            <p:ph type="title"/>
          </p:nvPr>
        </p:nvSpPr>
        <p:spPr>
          <a:xfrm>
            <a:off x="831850" y="1709740"/>
            <a:ext cx="10515600" cy="2852737"/>
          </a:xfrm>
        </p:spPr>
        <p:txBody>
          <a:bodyPr anchor="b"/>
          <a:lstStyle>
            <a:lvl1pPr>
              <a:defRPr sz="5799"/>
            </a:lvl1pPr>
          </a:lstStyle>
          <a:p>
            <a:r>
              <a:rPr lang="en-US"/>
              <a:t>Click to edit Master title style</a:t>
            </a:r>
          </a:p>
        </p:txBody>
      </p:sp>
      <p:sp>
        <p:nvSpPr>
          <p:cNvPr id="3" name="Text Placeholder 2">
            <a:extLst>
              <a:ext uri="{FF2B5EF4-FFF2-40B4-BE49-F238E27FC236}">
                <a16:creationId xmlns:a16="http://schemas.microsoft.com/office/drawing/2014/main" id="{DD250571-AFBE-7C4C-A2F3-761335BCEFF0}"/>
              </a:ext>
            </a:extLst>
          </p:cNvPr>
          <p:cNvSpPr>
            <a:spLocks noGrp="1"/>
          </p:cNvSpPr>
          <p:nvPr>
            <p:ph type="body" idx="1"/>
          </p:nvPr>
        </p:nvSpPr>
        <p:spPr>
          <a:xfrm>
            <a:off x="831850" y="4589465"/>
            <a:ext cx="10515600" cy="1500187"/>
          </a:xfrm>
        </p:spPr>
        <p:txBody>
          <a:bodyPr/>
          <a:lstStyle>
            <a:lvl1pPr marL="0" indent="0">
              <a:buNone/>
              <a:defRPr sz="2320">
                <a:solidFill>
                  <a:schemeClr val="tx1">
                    <a:tint val="75000"/>
                  </a:schemeClr>
                </a:solidFill>
              </a:defRPr>
            </a:lvl1pPr>
            <a:lvl2pPr marL="441884" indent="0">
              <a:buNone/>
              <a:defRPr sz="1933">
                <a:solidFill>
                  <a:schemeClr val="tx1">
                    <a:tint val="75000"/>
                  </a:schemeClr>
                </a:solidFill>
              </a:defRPr>
            </a:lvl2pPr>
            <a:lvl3pPr marL="883768" indent="0">
              <a:buNone/>
              <a:defRPr sz="1740">
                <a:solidFill>
                  <a:schemeClr val="tx1">
                    <a:tint val="75000"/>
                  </a:schemeClr>
                </a:solidFill>
              </a:defRPr>
            </a:lvl3pPr>
            <a:lvl4pPr marL="1325651" indent="0">
              <a:buNone/>
              <a:defRPr sz="1546">
                <a:solidFill>
                  <a:schemeClr val="tx1">
                    <a:tint val="75000"/>
                  </a:schemeClr>
                </a:solidFill>
              </a:defRPr>
            </a:lvl4pPr>
            <a:lvl5pPr marL="1767535" indent="0">
              <a:buNone/>
              <a:defRPr sz="1546">
                <a:solidFill>
                  <a:schemeClr val="tx1">
                    <a:tint val="75000"/>
                  </a:schemeClr>
                </a:solidFill>
              </a:defRPr>
            </a:lvl5pPr>
            <a:lvl6pPr marL="2209419" indent="0">
              <a:buNone/>
              <a:defRPr sz="1546">
                <a:solidFill>
                  <a:schemeClr val="tx1">
                    <a:tint val="75000"/>
                  </a:schemeClr>
                </a:solidFill>
              </a:defRPr>
            </a:lvl6pPr>
            <a:lvl7pPr marL="2651303" indent="0">
              <a:buNone/>
              <a:defRPr sz="1546">
                <a:solidFill>
                  <a:schemeClr val="tx1">
                    <a:tint val="75000"/>
                  </a:schemeClr>
                </a:solidFill>
              </a:defRPr>
            </a:lvl7pPr>
            <a:lvl8pPr marL="3093187" indent="0">
              <a:buNone/>
              <a:defRPr sz="1546">
                <a:solidFill>
                  <a:schemeClr val="tx1">
                    <a:tint val="75000"/>
                  </a:schemeClr>
                </a:solidFill>
              </a:defRPr>
            </a:lvl8pPr>
            <a:lvl9pPr marL="3535070" indent="0">
              <a:buNone/>
              <a:defRPr sz="154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1F708-0D8A-FE4D-BFDD-990819C4585E}"/>
              </a:ext>
            </a:extLst>
          </p:cNvPr>
          <p:cNvSpPr>
            <a:spLocks noGrp="1"/>
          </p:cNvSpPr>
          <p:nvPr>
            <p:ph type="dt" sz="half" idx="10"/>
          </p:nvPr>
        </p:nvSpPr>
        <p:spPr/>
        <p:txBody>
          <a:bodyPr/>
          <a:lstStyle/>
          <a:p>
            <a:fld id="{EF675F10-90BA-9A4B-97C5-0F6D45F15F43}" type="datetimeFigureOut">
              <a:rPr lang="en-US" smtClean="0"/>
              <a:t>1/5/2026</a:t>
            </a:fld>
            <a:endParaRPr lang="en-US"/>
          </a:p>
        </p:txBody>
      </p:sp>
      <p:sp>
        <p:nvSpPr>
          <p:cNvPr id="5" name="Footer Placeholder 4">
            <a:extLst>
              <a:ext uri="{FF2B5EF4-FFF2-40B4-BE49-F238E27FC236}">
                <a16:creationId xmlns:a16="http://schemas.microsoft.com/office/drawing/2014/main" id="{24B4C672-9FA9-2E46-9721-1933E1CCB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02321-B7DD-9241-AF4F-0B56185C126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8440287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03B8-98E1-614D-A4FA-00124125D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BB9A7-18E9-3E43-AB98-22C0813C1D42}"/>
              </a:ext>
            </a:extLst>
          </p:cNvPr>
          <p:cNvSpPr>
            <a:spLocks noGrp="1"/>
          </p:cNvSpPr>
          <p:nvPr>
            <p:ph sz="half" idx="1"/>
          </p:nvPr>
        </p:nvSpPr>
        <p:spPr>
          <a:xfrm>
            <a:off x="838200" y="1825625"/>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B5814-1FE6-CF4A-88E9-202CBDA7E7DE}"/>
              </a:ext>
            </a:extLst>
          </p:cNvPr>
          <p:cNvSpPr>
            <a:spLocks noGrp="1"/>
          </p:cNvSpPr>
          <p:nvPr>
            <p:ph sz="half" idx="2"/>
          </p:nvPr>
        </p:nvSpPr>
        <p:spPr>
          <a:xfrm>
            <a:off x="6172200" y="1825625"/>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6D911-5035-494E-ACBA-385D31FE256B}"/>
              </a:ext>
            </a:extLst>
          </p:cNvPr>
          <p:cNvSpPr>
            <a:spLocks noGrp="1"/>
          </p:cNvSpPr>
          <p:nvPr>
            <p:ph type="dt" sz="half" idx="10"/>
          </p:nvPr>
        </p:nvSpPr>
        <p:spPr/>
        <p:txBody>
          <a:bodyPr/>
          <a:lstStyle/>
          <a:p>
            <a:fld id="{EF675F10-90BA-9A4B-97C5-0F6D45F15F43}" type="datetimeFigureOut">
              <a:rPr lang="en-US" smtClean="0"/>
              <a:t>1/5/2026</a:t>
            </a:fld>
            <a:endParaRPr lang="en-US"/>
          </a:p>
        </p:txBody>
      </p:sp>
      <p:sp>
        <p:nvSpPr>
          <p:cNvPr id="6" name="Footer Placeholder 5">
            <a:extLst>
              <a:ext uri="{FF2B5EF4-FFF2-40B4-BE49-F238E27FC236}">
                <a16:creationId xmlns:a16="http://schemas.microsoft.com/office/drawing/2014/main" id="{CBA76857-4EB6-C54D-B723-BE35A29CD9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60BF94-92A5-8349-A6BF-78D65C34F28D}"/>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1903984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5AA4-CE49-4346-B1E9-39366FBDC39E}"/>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6BEF7-AD6B-9145-A11A-DFBBA018C29A}"/>
              </a:ext>
            </a:extLst>
          </p:cNvPr>
          <p:cNvSpPr>
            <a:spLocks noGrp="1"/>
          </p:cNvSpPr>
          <p:nvPr>
            <p:ph type="body" idx="1"/>
          </p:nvPr>
        </p:nvSpPr>
        <p:spPr>
          <a:xfrm>
            <a:off x="839789" y="1681163"/>
            <a:ext cx="5157787" cy="823912"/>
          </a:xfrm>
        </p:spPr>
        <p:txBody>
          <a:bodyPr anchor="b"/>
          <a:lstStyle>
            <a:lvl1pPr marL="0" indent="0">
              <a:buNone/>
              <a:defRPr sz="2320" b="1"/>
            </a:lvl1pPr>
            <a:lvl2pPr marL="441884" indent="0">
              <a:buNone/>
              <a:defRPr sz="1933" b="1"/>
            </a:lvl2pPr>
            <a:lvl3pPr marL="883768" indent="0">
              <a:buNone/>
              <a:defRPr sz="1740" b="1"/>
            </a:lvl3pPr>
            <a:lvl4pPr marL="1325651" indent="0">
              <a:buNone/>
              <a:defRPr sz="1546" b="1"/>
            </a:lvl4pPr>
            <a:lvl5pPr marL="1767535" indent="0">
              <a:buNone/>
              <a:defRPr sz="1546" b="1"/>
            </a:lvl5pPr>
            <a:lvl6pPr marL="2209419" indent="0">
              <a:buNone/>
              <a:defRPr sz="1546" b="1"/>
            </a:lvl6pPr>
            <a:lvl7pPr marL="2651303" indent="0">
              <a:buNone/>
              <a:defRPr sz="1546" b="1"/>
            </a:lvl7pPr>
            <a:lvl8pPr marL="3093187" indent="0">
              <a:buNone/>
              <a:defRPr sz="1546" b="1"/>
            </a:lvl8pPr>
            <a:lvl9pPr marL="3535070" indent="0">
              <a:buNone/>
              <a:defRPr sz="1546" b="1"/>
            </a:lvl9pPr>
          </a:lstStyle>
          <a:p>
            <a:pPr lvl="0"/>
            <a:r>
              <a:rPr lang="en-US"/>
              <a:t>Click to edit Master text styles</a:t>
            </a:r>
          </a:p>
        </p:txBody>
      </p:sp>
      <p:sp>
        <p:nvSpPr>
          <p:cNvPr id="4" name="Content Placeholder 3">
            <a:extLst>
              <a:ext uri="{FF2B5EF4-FFF2-40B4-BE49-F238E27FC236}">
                <a16:creationId xmlns:a16="http://schemas.microsoft.com/office/drawing/2014/main" id="{5E12D76D-7244-174D-B330-4751D3A3B6D3}"/>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70D02-414E-FC4F-98F7-663BA18AE042}"/>
              </a:ext>
            </a:extLst>
          </p:cNvPr>
          <p:cNvSpPr>
            <a:spLocks noGrp="1"/>
          </p:cNvSpPr>
          <p:nvPr>
            <p:ph type="body" sz="quarter" idx="3"/>
          </p:nvPr>
        </p:nvSpPr>
        <p:spPr>
          <a:xfrm>
            <a:off x="6172201" y="1681163"/>
            <a:ext cx="5183188" cy="823912"/>
          </a:xfrm>
        </p:spPr>
        <p:txBody>
          <a:bodyPr anchor="b"/>
          <a:lstStyle>
            <a:lvl1pPr marL="0" indent="0">
              <a:buNone/>
              <a:defRPr sz="2320" b="1"/>
            </a:lvl1pPr>
            <a:lvl2pPr marL="441884" indent="0">
              <a:buNone/>
              <a:defRPr sz="1933" b="1"/>
            </a:lvl2pPr>
            <a:lvl3pPr marL="883768" indent="0">
              <a:buNone/>
              <a:defRPr sz="1740" b="1"/>
            </a:lvl3pPr>
            <a:lvl4pPr marL="1325651" indent="0">
              <a:buNone/>
              <a:defRPr sz="1546" b="1"/>
            </a:lvl4pPr>
            <a:lvl5pPr marL="1767535" indent="0">
              <a:buNone/>
              <a:defRPr sz="1546" b="1"/>
            </a:lvl5pPr>
            <a:lvl6pPr marL="2209419" indent="0">
              <a:buNone/>
              <a:defRPr sz="1546" b="1"/>
            </a:lvl6pPr>
            <a:lvl7pPr marL="2651303" indent="0">
              <a:buNone/>
              <a:defRPr sz="1546" b="1"/>
            </a:lvl7pPr>
            <a:lvl8pPr marL="3093187" indent="0">
              <a:buNone/>
              <a:defRPr sz="1546" b="1"/>
            </a:lvl8pPr>
            <a:lvl9pPr marL="3535070" indent="0">
              <a:buNone/>
              <a:defRPr sz="1546" b="1"/>
            </a:lvl9pPr>
          </a:lstStyle>
          <a:p>
            <a:pPr lvl="0"/>
            <a:r>
              <a:rPr lang="en-US"/>
              <a:t>Click to edit Master text styles</a:t>
            </a:r>
          </a:p>
        </p:txBody>
      </p:sp>
      <p:sp>
        <p:nvSpPr>
          <p:cNvPr id="6" name="Content Placeholder 5">
            <a:extLst>
              <a:ext uri="{FF2B5EF4-FFF2-40B4-BE49-F238E27FC236}">
                <a16:creationId xmlns:a16="http://schemas.microsoft.com/office/drawing/2014/main" id="{AC3C5D75-B033-D84B-BDC2-E1DE69A766FF}"/>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B9DDE-0844-7B40-960B-0B593FEBCA96}"/>
              </a:ext>
            </a:extLst>
          </p:cNvPr>
          <p:cNvSpPr>
            <a:spLocks noGrp="1"/>
          </p:cNvSpPr>
          <p:nvPr>
            <p:ph type="dt" sz="half" idx="10"/>
          </p:nvPr>
        </p:nvSpPr>
        <p:spPr/>
        <p:txBody>
          <a:bodyPr/>
          <a:lstStyle/>
          <a:p>
            <a:fld id="{EF675F10-90BA-9A4B-97C5-0F6D45F15F43}" type="datetimeFigureOut">
              <a:rPr lang="en-US" smtClean="0"/>
              <a:t>1/5/2026</a:t>
            </a:fld>
            <a:endParaRPr lang="en-US"/>
          </a:p>
        </p:txBody>
      </p:sp>
      <p:sp>
        <p:nvSpPr>
          <p:cNvPr id="8" name="Footer Placeholder 7">
            <a:extLst>
              <a:ext uri="{FF2B5EF4-FFF2-40B4-BE49-F238E27FC236}">
                <a16:creationId xmlns:a16="http://schemas.microsoft.com/office/drawing/2014/main" id="{47942282-7BD7-E54A-9094-D59C8B3870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46ED25-DC8B-A84C-B611-ED7DFCFABA1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8089832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187C-E429-CD49-B58A-CB8E090FA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FF36D0-BFE4-9949-9E89-09906B4F57E8}"/>
              </a:ext>
            </a:extLst>
          </p:cNvPr>
          <p:cNvSpPr>
            <a:spLocks noGrp="1"/>
          </p:cNvSpPr>
          <p:nvPr>
            <p:ph type="dt" sz="half" idx="10"/>
          </p:nvPr>
        </p:nvSpPr>
        <p:spPr/>
        <p:txBody>
          <a:bodyPr/>
          <a:lstStyle/>
          <a:p>
            <a:fld id="{EF675F10-90BA-9A4B-97C5-0F6D45F15F43}" type="datetimeFigureOut">
              <a:rPr lang="en-US" smtClean="0"/>
              <a:t>1/5/2026</a:t>
            </a:fld>
            <a:endParaRPr lang="en-US"/>
          </a:p>
        </p:txBody>
      </p:sp>
      <p:sp>
        <p:nvSpPr>
          <p:cNvPr id="4" name="Footer Placeholder 3">
            <a:extLst>
              <a:ext uri="{FF2B5EF4-FFF2-40B4-BE49-F238E27FC236}">
                <a16:creationId xmlns:a16="http://schemas.microsoft.com/office/drawing/2014/main" id="{E0EC319F-F805-6E4E-8D3C-3F4676E168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1641F0-9B6D-E94F-A979-91F56A4C5DBB}"/>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70744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65983-F4E0-4313-AEC9-53002BBE6B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0B2FBE-F83E-4D35-AF63-92DDB301BA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C558D2-59C5-45F4-8615-8781D86F7E37}"/>
              </a:ext>
            </a:extLst>
          </p:cNvPr>
          <p:cNvSpPr>
            <a:spLocks noGrp="1"/>
          </p:cNvSpPr>
          <p:nvPr>
            <p:ph type="dt" sz="half" idx="10"/>
          </p:nvPr>
        </p:nvSpPr>
        <p:spPr/>
        <p:txBody>
          <a:bodyPr/>
          <a:lstStyle/>
          <a:p>
            <a:fld id="{766511BC-F834-417A-AFA8-8C825A696C41}" type="datetimeFigureOut">
              <a:rPr lang="en-US" smtClean="0"/>
              <a:t>1/5/2026</a:t>
            </a:fld>
            <a:endParaRPr lang="en-US"/>
          </a:p>
        </p:txBody>
      </p:sp>
      <p:sp>
        <p:nvSpPr>
          <p:cNvPr id="5" name="Footer Placeholder 4">
            <a:extLst>
              <a:ext uri="{FF2B5EF4-FFF2-40B4-BE49-F238E27FC236}">
                <a16:creationId xmlns:a16="http://schemas.microsoft.com/office/drawing/2014/main" id="{9C1133E2-F431-41E7-A2DC-25026DDC7B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2B64C6-B3D7-4B60-9DA7-FBEEDB916A89}"/>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20248186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1/5/2026</a:t>
            </a:fld>
            <a:endParaRPr lang="en-US"/>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4289834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AF58-FC7B-1541-98FB-DF0ECECA1018}"/>
              </a:ext>
            </a:extLst>
          </p:cNvPr>
          <p:cNvSpPr>
            <a:spLocks noGrp="1"/>
          </p:cNvSpPr>
          <p:nvPr>
            <p:ph type="title"/>
          </p:nvPr>
        </p:nvSpPr>
        <p:spPr>
          <a:xfrm>
            <a:off x="839789" y="457200"/>
            <a:ext cx="3932238" cy="1600200"/>
          </a:xfrm>
        </p:spPr>
        <p:txBody>
          <a:bodyPr anchor="b"/>
          <a:lstStyle>
            <a:lvl1pPr>
              <a:defRPr sz="3093"/>
            </a:lvl1pPr>
          </a:lstStyle>
          <a:p>
            <a:r>
              <a:rPr lang="en-US"/>
              <a:t>Click to edit Master title style</a:t>
            </a:r>
          </a:p>
        </p:txBody>
      </p:sp>
      <p:sp>
        <p:nvSpPr>
          <p:cNvPr id="3" name="Content Placeholder 2">
            <a:extLst>
              <a:ext uri="{FF2B5EF4-FFF2-40B4-BE49-F238E27FC236}">
                <a16:creationId xmlns:a16="http://schemas.microsoft.com/office/drawing/2014/main" id="{25761D9D-6B49-3343-B0DC-1826A0A83E22}"/>
              </a:ext>
            </a:extLst>
          </p:cNvPr>
          <p:cNvSpPr>
            <a:spLocks noGrp="1"/>
          </p:cNvSpPr>
          <p:nvPr>
            <p:ph idx="1"/>
          </p:nvPr>
        </p:nvSpPr>
        <p:spPr>
          <a:xfrm>
            <a:off x="5183188" y="987427"/>
            <a:ext cx="6172201" cy="4873625"/>
          </a:xfrm>
        </p:spPr>
        <p:txBody>
          <a:bodyPr/>
          <a:lstStyle>
            <a:lvl1pPr>
              <a:defRPr sz="3093"/>
            </a:lvl1pPr>
            <a:lvl2pPr>
              <a:defRPr sz="2706"/>
            </a:lvl2pPr>
            <a:lvl3pPr>
              <a:defRPr sz="2320"/>
            </a:lvl3pPr>
            <a:lvl4pPr>
              <a:defRPr sz="1933"/>
            </a:lvl4pPr>
            <a:lvl5pPr>
              <a:defRPr sz="1933"/>
            </a:lvl5pPr>
            <a:lvl6pPr>
              <a:defRPr sz="1933"/>
            </a:lvl6pPr>
            <a:lvl7pPr>
              <a:defRPr sz="1933"/>
            </a:lvl7pPr>
            <a:lvl8pPr>
              <a:defRPr sz="1933"/>
            </a:lvl8pPr>
            <a:lvl9pPr>
              <a:defRPr sz="19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1A1FB-75E3-BE44-B4F1-61F798CDC894}"/>
              </a:ext>
            </a:extLst>
          </p:cNvPr>
          <p:cNvSpPr>
            <a:spLocks noGrp="1"/>
          </p:cNvSpPr>
          <p:nvPr>
            <p:ph type="body" sz="half" idx="2"/>
          </p:nvPr>
        </p:nvSpPr>
        <p:spPr>
          <a:xfrm>
            <a:off x="839789" y="2057400"/>
            <a:ext cx="3932238" cy="3811588"/>
          </a:xfrm>
        </p:spPr>
        <p:txBody>
          <a:bodyPr/>
          <a:lstStyle>
            <a:lvl1pPr marL="0" indent="0">
              <a:buNone/>
              <a:defRPr sz="1546"/>
            </a:lvl1pPr>
            <a:lvl2pPr marL="441884" indent="0">
              <a:buNone/>
              <a:defRPr sz="1353"/>
            </a:lvl2pPr>
            <a:lvl3pPr marL="883768" indent="0">
              <a:buNone/>
              <a:defRPr sz="1160"/>
            </a:lvl3pPr>
            <a:lvl4pPr marL="1325651" indent="0">
              <a:buNone/>
              <a:defRPr sz="966"/>
            </a:lvl4pPr>
            <a:lvl5pPr marL="1767535" indent="0">
              <a:buNone/>
              <a:defRPr sz="966"/>
            </a:lvl5pPr>
            <a:lvl6pPr marL="2209419" indent="0">
              <a:buNone/>
              <a:defRPr sz="966"/>
            </a:lvl6pPr>
            <a:lvl7pPr marL="2651303" indent="0">
              <a:buNone/>
              <a:defRPr sz="966"/>
            </a:lvl7pPr>
            <a:lvl8pPr marL="3093187" indent="0">
              <a:buNone/>
              <a:defRPr sz="966"/>
            </a:lvl8pPr>
            <a:lvl9pPr marL="3535070" indent="0">
              <a:buNone/>
              <a:defRPr sz="966"/>
            </a:lvl9pPr>
          </a:lstStyle>
          <a:p>
            <a:pPr lvl="0"/>
            <a:r>
              <a:rPr lang="en-US"/>
              <a:t>Click to edit Master text styles</a:t>
            </a:r>
          </a:p>
        </p:txBody>
      </p:sp>
      <p:sp>
        <p:nvSpPr>
          <p:cNvPr id="5" name="Date Placeholder 4">
            <a:extLst>
              <a:ext uri="{FF2B5EF4-FFF2-40B4-BE49-F238E27FC236}">
                <a16:creationId xmlns:a16="http://schemas.microsoft.com/office/drawing/2014/main" id="{6B8AD33D-B14A-1E4D-8C2E-9CB77045514F}"/>
              </a:ext>
            </a:extLst>
          </p:cNvPr>
          <p:cNvSpPr>
            <a:spLocks noGrp="1"/>
          </p:cNvSpPr>
          <p:nvPr>
            <p:ph type="dt" sz="half" idx="10"/>
          </p:nvPr>
        </p:nvSpPr>
        <p:spPr/>
        <p:txBody>
          <a:bodyPr/>
          <a:lstStyle/>
          <a:p>
            <a:fld id="{EF675F10-90BA-9A4B-97C5-0F6D45F15F43}" type="datetimeFigureOut">
              <a:rPr lang="en-US" smtClean="0"/>
              <a:t>1/5/2026</a:t>
            </a:fld>
            <a:endParaRPr lang="en-US"/>
          </a:p>
        </p:txBody>
      </p:sp>
      <p:sp>
        <p:nvSpPr>
          <p:cNvPr id="6" name="Footer Placeholder 5">
            <a:extLst>
              <a:ext uri="{FF2B5EF4-FFF2-40B4-BE49-F238E27FC236}">
                <a16:creationId xmlns:a16="http://schemas.microsoft.com/office/drawing/2014/main" id="{D8653C3C-948F-704A-ADCA-862364F5D3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C301E1-4B2C-5848-8BB6-DCA07C948D3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42400360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CA18-21A7-4F4F-AE92-7693302AEE74}"/>
              </a:ext>
            </a:extLst>
          </p:cNvPr>
          <p:cNvSpPr>
            <a:spLocks noGrp="1"/>
          </p:cNvSpPr>
          <p:nvPr>
            <p:ph type="title"/>
          </p:nvPr>
        </p:nvSpPr>
        <p:spPr>
          <a:xfrm>
            <a:off x="839789" y="457200"/>
            <a:ext cx="3932238" cy="1600200"/>
          </a:xfrm>
        </p:spPr>
        <p:txBody>
          <a:bodyPr anchor="b"/>
          <a:lstStyle>
            <a:lvl1pPr>
              <a:defRPr sz="3093"/>
            </a:lvl1pPr>
          </a:lstStyle>
          <a:p>
            <a:r>
              <a:rPr lang="en-US"/>
              <a:t>Click to edit Master title style</a:t>
            </a:r>
          </a:p>
        </p:txBody>
      </p:sp>
      <p:sp>
        <p:nvSpPr>
          <p:cNvPr id="3" name="Picture Placeholder 2">
            <a:extLst>
              <a:ext uri="{FF2B5EF4-FFF2-40B4-BE49-F238E27FC236}">
                <a16:creationId xmlns:a16="http://schemas.microsoft.com/office/drawing/2014/main" id="{8B799FB2-811D-BB4E-A3BD-0A54421CD46E}"/>
              </a:ext>
            </a:extLst>
          </p:cNvPr>
          <p:cNvSpPr>
            <a:spLocks noGrp="1"/>
          </p:cNvSpPr>
          <p:nvPr>
            <p:ph type="pic" idx="1"/>
          </p:nvPr>
        </p:nvSpPr>
        <p:spPr>
          <a:xfrm>
            <a:off x="5183188" y="987427"/>
            <a:ext cx="6172201" cy="4873625"/>
          </a:xfrm>
        </p:spPr>
        <p:txBody>
          <a:bodyPr/>
          <a:lstStyle>
            <a:lvl1pPr marL="0" indent="0">
              <a:buNone/>
              <a:defRPr sz="3093"/>
            </a:lvl1pPr>
            <a:lvl2pPr marL="441884" indent="0">
              <a:buNone/>
              <a:defRPr sz="2706"/>
            </a:lvl2pPr>
            <a:lvl3pPr marL="883768" indent="0">
              <a:buNone/>
              <a:defRPr sz="2320"/>
            </a:lvl3pPr>
            <a:lvl4pPr marL="1325651" indent="0">
              <a:buNone/>
              <a:defRPr sz="1933"/>
            </a:lvl4pPr>
            <a:lvl5pPr marL="1767535" indent="0">
              <a:buNone/>
              <a:defRPr sz="1933"/>
            </a:lvl5pPr>
            <a:lvl6pPr marL="2209419" indent="0">
              <a:buNone/>
              <a:defRPr sz="1933"/>
            </a:lvl6pPr>
            <a:lvl7pPr marL="2651303" indent="0">
              <a:buNone/>
              <a:defRPr sz="1933"/>
            </a:lvl7pPr>
            <a:lvl8pPr marL="3093187" indent="0">
              <a:buNone/>
              <a:defRPr sz="1933"/>
            </a:lvl8pPr>
            <a:lvl9pPr marL="3535070" indent="0">
              <a:buNone/>
              <a:defRPr sz="1933"/>
            </a:lvl9pPr>
          </a:lstStyle>
          <a:p>
            <a:endParaRPr lang="en-US"/>
          </a:p>
        </p:txBody>
      </p:sp>
      <p:sp>
        <p:nvSpPr>
          <p:cNvPr id="4" name="Text Placeholder 3">
            <a:extLst>
              <a:ext uri="{FF2B5EF4-FFF2-40B4-BE49-F238E27FC236}">
                <a16:creationId xmlns:a16="http://schemas.microsoft.com/office/drawing/2014/main" id="{88EB802F-649D-D04C-AA36-1801F2E482D2}"/>
              </a:ext>
            </a:extLst>
          </p:cNvPr>
          <p:cNvSpPr>
            <a:spLocks noGrp="1"/>
          </p:cNvSpPr>
          <p:nvPr>
            <p:ph type="body" sz="half" idx="2"/>
          </p:nvPr>
        </p:nvSpPr>
        <p:spPr>
          <a:xfrm>
            <a:off x="839789" y="2057400"/>
            <a:ext cx="3932238" cy="3811588"/>
          </a:xfrm>
        </p:spPr>
        <p:txBody>
          <a:bodyPr/>
          <a:lstStyle>
            <a:lvl1pPr marL="0" indent="0">
              <a:buNone/>
              <a:defRPr sz="1546"/>
            </a:lvl1pPr>
            <a:lvl2pPr marL="441884" indent="0">
              <a:buNone/>
              <a:defRPr sz="1353"/>
            </a:lvl2pPr>
            <a:lvl3pPr marL="883768" indent="0">
              <a:buNone/>
              <a:defRPr sz="1160"/>
            </a:lvl3pPr>
            <a:lvl4pPr marL="1325651" indent="0">
              <a:buNone/>
              <a:defRPr sz="966"/>
            </a:lvl4pPr>
            <a:lvl5pPr marL="1767535" indent="0">
              <a:buNone/>
              <a:defRPr sz="966"/>
            </a:lvl5pPr>
            <a:lvl6pPr marL="2209419" indent="0">
              <a:buNone/>
              <a:defRPr sz="966"/>
            </a:lvl6pPr>
            <a:lvl7pPr marL="2651303" indent="0">
              <a:buNone/>
              <a:defRPr sz="966"/>
            </a:lvl7pPr>
            <a:lvl8pPr marL="3093187" indent="0">
              <a:buNone/>
              <a:defRPr sz="966"/>
            </a:lvl8pPr>
            <a:lvl9pPr marL="3535070" indent="0">
              <a:buNone/>
              <a:defRPr sz="966"/>
            </a:lvl9pPr>
          </a:lstStyle>
          <a:p>
            <a:pPr lvl="0"/>
            <a:r>
              <a:rPr lang="en-US"/>
              <a:t>Click to edit Master text styles</a:t>
            </a:r>
          </a:p>
        </p:txBody>
      </p:sp>
      <p:sp>
        <p:nvSpPr>
          <p:cNvPr id="5" name="Date Placeholder 4">
            <a:extLst>
              <a:ext uri="{FF2B5EF4-FFF2-40B4-BE49-F238E27FC236}">
                <a16:creationId xmlns:a16="http://schemas.microsoft.com/office/drawing/2014/main" id="{09CC28A1-74D0-0148-90F9-DC233F310DFE}"/>
              </a:ext>
            </a:extLst>
          </p:cNvPr>
          <p:cNvSpPr>
            <a:spLocks noGrp="1"/>
          </p:cNvSpPr>
          <p:nvPr>
            <p:ph type="dt" sz="half" idx="10"/>
          </p:nvPr>
        </p:nvSpPr>
        <p:spPr/>
        <p:txBody>
          <a:bodyPr/>
          <a:lstStyle/>
          <a:p>
            <a:fld id="{EF675F10-90BA-9A4B-97C5-0F6D45F15F43}" type="datetimeFigureOut">
              <a:rPr lang="en-US" smtClean="0"/>
              <a:t>1/5/2026</a:t>
            </a:fld>
            <a:endParaRPr lang="en-US"/>
          </a:p>
        </p:txBody>
      </p:sp>
      <p:sp>
        <p:nvSpPr>
          <p:cNvPr id="6" name="Footer Placeholder 5">
            <a:extLst>
              <a:ext uri="{FF2B5EF4-FFF2-40B4-BE49-F238E27FC236}">
                <a16:creationId xmlns:a16="http://schemas.microsoft.com/office/drawing/2014/main" id="{4EAEFBCA-2FC4-9C46-BCA4-0B00D3E0A4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8FBC0A-8886-A044-9D2E-E44EE7E3FF2E}"/>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8972180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5DD58-5913-9144-9055-725483E98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9E1B56-BB11-754B-B3EF-0DD699412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1952A-17CC-F34A-AC73-C84E37847605}"/>
              </a:ext>
            </a:extLst>
          </p:cNvPr>
          <p:cNvSpPr>
            <a:spLocks noGrp="1"/>
          </p:cNvSpPr>
          <p:nvPr>
            <p:ph type="dt" sz="half" idx="10"/>
          </p:nvPr>
        </p:nvSpPr>
        <p:spPr/>
        <p:txBody>
          <a:bodyPr/>
          <a:lstStyle/>
          <a:p>
            <a:fld id="{EF675F10-90BA-9A4B-97C5-0F6D45F15F43}" type="datetimeFigureOut">
              <a:rPr lang="en-US" smtClean="0"/>
              <a:t>1/5/2026</a:t>
            </a:fld>
            <a:endParaRPr lang="en-US"/>
          </a:p>
        </p:txBody>
      </p:sp>
      <p:sp>
        <p:nvSpPr>
          <p:cNvPr id="5" name="Footer Placeholder 4">
            <a:extLst>
              <a:ext uri="{FF2B5EF4-FFF2-40B4-BE49-F238E27FC236}">
                <a16:creationId xmlns:a16="http://schemas.microsoft.com/office/drawing/2014/main" id="{4D376CF2-CC1D-EA46-ACE5-C5D087834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2987B6-427B-FF48-8A70-282A629F45D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1390854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3D0B3-7FE9-DE40-8627-47994C5B45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33210-1708-F442-B808-1EF0F86778CA}"/>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18370-BBC5-5A44-8247-9E05209E6B97}"/>
              </a:ext>
            </a:extLst>
          </p:cNvPr>
          <p:cNvSpPr>
            <a:spLocks noGrp="1"/>
          </p:cNvSpPr>
          <p:nvPr>
            <p:ph type="dt" sz="half" idx="10"/>
          </p:nvPr>
        </p:nvSpPr>
        <p:spPr/>
        <p:txBody>
          <a:bodyPr/>
          <a:lstStyle/>
          <a:p>
            <a:fld id="{EF675F10-90BA-9A4B-97C5-0F6D45F15F43}" type="datetimeFigureOut">
              <a:rPr lang="en-US" smtClean="0"/>
              <a:t>1/5/2026</a:t>
            </a:fld>
            <a:endParaRPr lang="en-US"/>
          </a:p>
        </p:txBody>
      </p:sp>
      <p:sp>
        <p:nvSpPr>
          <p:cNvPr id="5" name="Footer Placeholder 4">
            <a:extLst>
              <a:ext uri="{FF2B5EF4-FFF2-40B4-BE49-F238E27FC236}">
                <a16:creationId xmlns:a16="http://schemas.microsoft.com/office/drawing/2014/main" id="{FB7C70C5-251A-8A4C-BFF0-87029DC9E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4F350-606F-594A-B445-47618EC08E94}"/>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706222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411F2-9A0E-4372-BD7C-C57B80D289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8B8825-B325-4AE6-92CC-4356E20886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419600-7103-4B7A-A434-A1B341B658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0F0B99-F0DD-4E79-9424-55F777EAD4D4}"/>
              </a:ext>
            </a:extLst>
          </p:cNvPr>
          <p:cNvSpPr>
            <a:spLocks noGrp="1"/>
          </p:cNvSpPr>
          <p:nvPr>
            <p:ph type="dt" sz="half" idx="10"/>
          </p:nvPr>
        </p:nvSpPr>
        <p:spPr/>
        <p:txBody>
          <a:bodyPr/>
          <a:lstStyle/>
          <a:p>
            <a:fld id="{766511BC-F834-417A-AFA8-8C825A696C41}" type="datetimeFigureOut">
              <a:rPr lang="en-US" smtClean="0"/>
              <a:t>1/5/2026</a:t>
            </a:fld>
            <a:endParaRPr lang="en-US"/>
          </a:p>
        </p:txBody>
      </p:sp>
      <p:sp>
        <p:nvSpPr>
          <p:cNvPr id="6" name="Footer Placeholder 5">
            <a:extLst>
              <a:ext uri="{FF2B5EF4-FFF2-40B4-BE49-F238E27FC236}">
                <a16:creationId xmlns:a16="http://schemas.microsoft.com/office/drawing/2014/main" id="{13BECC44-19BA-4FEA-A38F-DAFC566B16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ACD2E6-A57A-4819-BFCE-21E027FDE58F}"/>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1877152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252D6-7B10-4CCF-96E4-3F2F5A76B3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BC73CE-7906-4959-AB4C-6FBDC4F6A3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571B28-C285-4485-87F0-AEF40FCF17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F33933-8AF4-4258-A90D-0A0D72E730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482A2D-BD5A-4AFA-A982-5C0B00A62C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B53CC9-5F5E-474C-91F2-BE690C1B242F}"/>
              </a:ext>
            </a:extLst>
          </p:cNvPr>
          <p:cNvSpPr>
            <a:spLocks noGrp="1"/>
          </p:cNvSpPr>
          <p:nvPr>
            <p:ph type="dt" sz="half" idx="10"/>
          </p:nvPr>
        </p:nvSpPr>
        <p:spPr/>
        <p:txBody>
          <a:bodyPr/>
          <a:lstStyle/>
          <a:p>
            <a:fld id="{766511BC-F834-417A-AFA8-8C825A696C41}" type="datetimeFigureOut">
              <a:rPr lang="en-US" smtClean="0"/>
              <a:t>1/5/2026</a:t>
            </a:fld>
            <a:endParaRPr lang="en-US"/>
          </a:p>
        </p:txBody>
      </p:sp>
      <p:sp>
        <p:nvSpPr>
          <p:cNvPr id="8" name="Footer Placeholder 7">
            <a:extLst>
              <a:ext uri="{FF2B5EF4-FFF2-40B4-BE49-F238E27FC236}">
                <a16:creationId xmlns:a16="http://schemas.microsoft.com/office/drawing/2014/main" id="{74E8E4B5-80E9-4583-93D7-722803F518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F2F92B-119C-49D1-A192-DC1C88BAE6BA}"/>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2208710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E62E1-2F63-4688-B74E-C00A4A54D8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1B16C4-BF71-499F-A9E0-F45665040282}"/>
              </a:ext>
            </a:extLst>
          </p:cNvPr>
          <p:cNvSpPr>
            <a:spLocks noGrp="1"/>
          </p:cNvSpPr>
          <p:nvPr>
            <p:ph type="dt" sz="half" idx="10"/>
          </p:nvPr>
        </p:nvSpPr>
        <p:spPr/>
        <p:txBody>
          <a:bodyPr/>
          <a:lstStyle/>
          <a:p>
            <a:fld id="{766511BC-F834-417A-AFA8-8C825A696C41}" type="datetimeFigureOut">
              <a:rPr lang="en-US" smtClean="0"/>
              <a:t>1/5/2026</a:t>
            </a:fld>
            <a:endParaRPr lang="en-US"/>
          </a:p>
        </p:txBody>
      </p:sp>
      <p:sp>
        <p:nvSpPr>
          <p:cNvPr id="4" name="Footer Placeholder 3">
            <a:extLst>
              <a:ext uri="{FF2B5EF4-FFF2-40B4-BE49-F238E27FC236}">
                <a16:creationId xmlns:a16="http://schemas.microsoft.com/office/drawing/2014/main" id="{AB5950A5-BA76-4796-A9F8-27CB1D2714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76271F-BCCD-4FDA-89C3-2AC1014A8877}"/>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2401991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1CE4EB-60FB-47BB-A13D-B1155705F9D8}"/>
              </a:ext>
            </a:extLst>
          </p:cNvPr>
          <p:cNvSpPr>
            <a:spLocks noGrp="1"/>
          </p:cNvSpPr>
          <p:nvPr>
            <p:ph type="dt" sz="half" idx="10"/>
          </p:nvPr>
        </p:nvSpPr>
        <p:spPr/>
        <p:txBody>
          <a:bodyPr/>
          <a:lstStyle/>
          <a:p>
            <a:fld id="{766511BC-F834-417A-AFA8-8C825A696C41}" type="datetimeFigureOut">
              <a:rPr lang="en-US" smtClean="0"/>
              <a:t>1/5/2026</a:t>
            </a:fld>
            <a:endParaRPr lang="en-US"/>
          </a:p>
        </p:txBody>
      </p:sp>
      <p:sp>
        <p:nvSpPr>
          <p:cNvPr id="3" name="Footer Placeholder 2">
            <a:extLst>
              <a:ext uri="{FF2B5EF4-FFF2-40B4-BE49-F238E27FC236}">
                <a16:creationId xmlns:a16="http://schemas.microsoft.com/office/drawing/2014/main" id="{6BECB9FE-594A-4CC5-A04D-D5939EC554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6855B4-5524-4540-9CC7-F21109E37848}"/>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284676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48403-F5FB-4FA9-8D49-C407FF23D5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72AB56-164B-41EB-AB4D-5814E31487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7367BB-69C0-4437-BC56-A14C577DB5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14F966-1838-4E0C-9750-5DFC8BD4169B}"/>
              </a:ext>
            </a:extLst>
          </p:cNvPr>
          <p:cNvSpPr>
            <a:spLocks noGrp="1"/>
          </p:cNvSpPr>
          <p:nvPr>
            <p:ph type="dt" sz="half" idx="10"/>
          </p:nvPr>
        </p:nvSpPr>
        <p:spPr/>
        <p:txBody>
          <a:bodyPr/>
          <a:lstStyle/>
          <a:p>
            <a:fld id="{766511BC-F834-417A-AFA8-8C825A696C41}" type="datetimeFigureOut">
              <a:rPr lang="en-US" smtClean="0"/>
              <a:t>1/5/2026</a:t>
            </a:fld>
            <a:endParaRPr lang="en-US"/>
          </a:p>
        </p:txBody>
      </p:sp>
      <p:sp>
        <p:nvSpPr>
          <p:cNvPr id="6" name="Footer Placeholder 5">
            <a:extLst>
              <a:ext uri="{FF2B5EF4-FFF2-40B4-BE49-F238E27FC236}">
                <a16:creationId xmlns:a16="http://schemas.microsoft.com/office/drawing/2014/main" id="{FF6734D7-D843-4C76-9A15-0FE4152CE8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0F429F-0ABC-42B1-8FC1-E0D59575B8D9}"/>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3648522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A7AFF-A6A6-482D-90CE-E8B20FE17A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63C451-C617-4FEC-A1EB-BD2262517F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AB2B36-BFBA-47A2-920F-DAD250CAC7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6898E9-0101-4108-BA45-ECAFDD7A7272}"/>
              </a:ext>
            </a:extLst>
          </p:cNvPr>
          <p:cNvSpPr>
            <a:spLocks noGrp="1"/>
          </p:cNvSpPr>
          <p:nvPr>
            <p:ph type="dt" sz="half" idx="10"/>
          </p:nvPr>
        </p:nvSpPr>
        <p:spPr/>
        <p:txBody>
          <a:bodyPr/>
          <a:lstStyle/>
          <a:p>
            <a:fld id="{766511BC-F834-417A-AFA8-8C825A696C41}" type="datetimeFigureOut">
              <a:rPr lang="en-US" smtClean="0"/>
              <a:t>1/5/2026</a:t>
            </a:fld>
            <a:endParaRPr lang="en-US"/>
          </a:p>
        </p:txBody>
      </p:sp>
      <p:sp>
        <p:nvSpPr>
          <p:cNvPr id="6" name="Footer Placeholder 5">
            <a:extLst>
              <a:ext uri="{FF2B5EF4-FFF2-40B4-BE49-F238E27FC236}">
                <a16:creationId xmlns:a16="http://schemas.microsoft.com/office/drawing/2014/main" id="{667F0477-29FE-4E42-9B7A-069E62AF6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872B04-6F8C-44A6-91CF-E9E461E1F079}"/>
              </a:ext>
            </a:extLst>
          </p:cNvPr>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3288812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FC53CF-8FD6-4E07-8532-53BCE1E00C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5A89F3-AC18-4106-A985-6BDE10A9F1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4B351A-3434-4149-BA37-9CE96A4E59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6511BC-F834-417A-AFA8-8C825A696C41}" type="datetimeFigureOut">
              <a:rPr lang="en-US" smtClean="0"/>
              <a:t>1/5/2026</a:t>
            </a:fld>
            <a:endParaRPr lang="en-US"/>
          </a:p>
        </p:txBody>
      </p:sp>
      <p:sp>
        <p:nvSpPr>
          <p:cNvPr id="5" name="Footer Placeholder 4">
            <a:extLst>
              <a:ext uri="{FF2B5EF4-FFF2-40B4-BE49-F238E27FC236}">
                <a16:creationId xmlns:a16="http://schemas.microsoft.com/office/drawing/2014/main" id="{B99A1CAC-750E-4E20-BFE3-511DE4899A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40810B-18EB-42B8-B645-D792FACA66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D027C-25C8-4773-BB18-3036C59EB1C2}" type="slidenum">
              <a:rPr lang="en-US" smtClean="0"/>
              <a:t>‹#›</a:t>
            </a:fld>
            <a:endParaRPr lang="en-US"/>
          </a:p>
        </p:txBody>
      </p:sp>
    </p:spTree>
    <p:extLst>
      <p:ext uri="{BB962C8B-B14F-4D97-AF65-F5344CB8AC3E}">
        <p14:creationId xmlns:p14="http://schemas.microsoft.com/office/powerpoint/2010/main" val="332442266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58F648-E5F3-03C2-84BD-460F0D422F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27F7D7-94E7-70D2-6EEE-953A50A0CE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550044-60A5-2F18-9E85-5394D06AAC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3ABB190-D8D6-2C44-AFFB-3384F3D071A3}" type="datetimeFigureOut">
              <a:rPr lang="en-US" smtClean="0"/>
              <a:t>1/5/2026</a:t>
            </a:fld>
            <a:endParaRPr lang="en-US"/>
          </a:p>
        </p:txBody>
      </p:sp>
      <p:sp>
        <p:nvSpPr>
          <p:cNvPr id="5" name="Footer Placeholder 4">
            <a:extLst>
              <a:ext uri="{FF2B5EF4-FFF2-40B4-BE49-F238E27FC236}">
                <a16:creationId xmlns:a16="http://schemas.microsoft.com/office/drawing/2014/main" id="{E4D3CF66-7C3E-AB64-D43B-614D9C4EAA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0704EFE-C847-930E-9E42-37595ADBCE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051490-0609-3547-9BF6-619BD22051C4}" type="slidenum">
              <a:rPr lang="en-US" smtClean="0"/>
              <a:t>‹#›</a:t>
            </a:fld>
            <a:endParaRPr lang="en-US"/>
          </a:p>
        </p:txBody>
      </p:sp>
    </p:spTree>
    <p:extLst>
      <p:ext uri="{BB962C8B-B14F-4D97-AF65-F5344CB8AC3E}">
        <p14:creationId xmlns:p14="http://schemas.microsoft.com/office/powerpoint/2010/main" val="108571452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83807-8083-E946-9568-F5DA5E3764A3}"/>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F21B6F-4AE4-CC48-AE78-093FC5E5D40B}"/>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92C3D-56C5-B443-9039-55850F122642}"/>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160">
                <a:solidFill>
                  <a:schemeClr val="tx1">
                    <a:tint val="75000"/>
                  </a:schemeClr>
                </a:solidFill>
              </a:defRPr>
            </a:lvl1pPr>
          </a:lstStyle>
          <a:p>
            <a:fld id="{EF675F10-90BA-9A4B-97C5-0F6D45F15F43}" type="datetimeFigureOut">
              <a:rPr lang="en-US" smtClean="0"/>
              <a:t>1/5/2026</a:t>
            </a:fld>
            <a:endParaRPr lang="en-US"/>
          </a:p>
        </p:txBody>
      </p:sp>
      <p:sp>
        <p:nvSpPr>
          <p:cNvPr id="5" name="Footer Placeholder 4">
            <a:extLst>
              <a:ext uri="{FF2B5EF4-FFF2-40B4-BE49-F238E27FC236}">
                <a16:creationId xmlns:a16="http://schemas.microsoft.com/office/drawing/2014/main" id="{79EBB4FE-21FC-9249-87CF-23D44CEF625A}"/>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16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8B5D03-AC5A-6F4D-91F4-FD920EF7E4CA}"/>
              </a:ext>
            </a:extLst>
          </p:cNvPr>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160">
                <a:solidFill>
                  <a:schemeClr val="tx1">
                    <a:tint val="75000"/>
                  </a:schemeClr>
                </a:solidFill>
              </a:defRPr>
            </a:lvl1pPr>
          </a:lstStyle>
          <a:p>
            <a:fld id="{7D33CAC0-E093-5148-AE6B-19334CEADB6C}" type="slidenum">
              <a:rPr lang="en-US" smtClean="0"/>
              <a:t>‹#›</a:t>
            </a:fld>
            <a:endParaRPr lang="en-US"/>
          </a:p>
        </p:txBody>
      </p:sp>
    </p:spTree>
    <p:extLst>
      <p:ext uri="{BB962C8B-B14F-4D97-AF65-F5344CB8AC3E}">
        <p14:creationId xmlns:p14="http://schemas.microsoft.com/office/powerpoint/2010/main" val="416568699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883768" rtl="0" eaLnBrk="1" latinLnBrk="0" hangingPunct="1">
        <a:lnSpc>
          <a:spcPct val="90000"/>
        </a:lnSpc>
        <a:spcBef>
          <a:spcPct val="0"/>
        </a:spcBef>
        <a:buNone/>
        <a:defRPr sz="4253" kern="1200">
          <a:solidFill>
            <a:schemeClr val="tx1"/>
          </a:solidFill>
          <a:latin typeface="+mj-lt"/>
          <a:ea typeface="+mj-ea"/>
          <a:cs typeface="+mj-cs"/>
        </a:defRPr>
      </a:lvl1pPr>
    </p:titleStyle>
    <p:bodyStyle>
      <a:lvl1pPr marL="220942" indent="-220942" algn="l" defTabSz="883768" rtl="0" eaLnBrk="1" latinLnBrk="0" hangingPunct="1">
        <a:lnSpc>
          <a:spcPct val="90000"/>
        </a:lnSpc>
        <a:spcBef>
          <a:spcPts val="966"/>
        </a:spcBef>
        <a:buFont typeface="Arial" panose="020B0604020202020204" pitchFamily="34" charset="0"/>
        <a:buChar char="•"/>
        <a:defRPr sz="2706" kern="1200">
          <a:solidFill>
            <a:schemeClr val="tx1"/>
          </a:solidFill>
          <a:latin typeface="+mn-lt"/>
          <a:ea typeface="+mn-ea"/>
          <a:cs typeface="+mn-cs"/>
        </a:defRPr>
      </a:lvl1pPr>
      <a:lvl2pPr marL="662826" indent="-220942" algn="l" defTabSz="883768" rtl="0" eaLnBrk="1" latinLnBrk="0" hangingPunct="1">
        <a:lnSpc>
          <a:spcPct val="90000"/>
        </a:lnSpc>
        <a:spcBef>
          <a:spcPts val="483"/>
        </a:spcBef>
        <a:buFont typeface="Arial" panose="020B0604020202020204" pitchFamily="34" charset="0"/>
        <a:buChar char="•"/>
        <a:defRPr sz="2320" kern="1200">
          <a:solidFill>
            <a:schemeClr val="tx1"/>
          </a:solidFill>
          <a:latin typeface="+mn-lt"/>
          <a:ea typeface="+mn-ea"/>
          <a:cs typeface="+mn-cs"/>
        </a:defRPr>
      </a:lvl2pPr>
      <a:lvl3pPr marL="1104710" indent="-220942" algn="l" defTabSz="883768" rtl="0" eaLnBrk="1" latinLnBrk="0" hangingPunct="1">
        <a:lnSpc>
          <a:spcPct val="90000"/>
        </a:lnSpc>
        <a:spcBef>
          <a:spcPts val="483"/>
        </a:spcBef>
        <a:buFont typeface="Arial" panose="020B0604020202020204" pitchFamily="34" charset="0"/>
        <a:buChar char="•"/>
        <a:defRPr sz="1933" kern="1200">
          <a:solidFill>
            <a:schemeClr val="tx1"/>
          </a:solidFill>
          <a:latin typeface="+mn-lt"/>
          <a:ea typeface="+mn-ea"/>
          <a:cs typeface="+mn-cs"/>
        </a:defRPr>
      </a:lvl3pPr>
      <a:lvl4pPr marL="1546593" indent="-220942" algn="l" defTabSz="883768" rtl="0" eaLnBrk="1" latinLnBrk="0" hangingPunct="1">
        <a:lnSpc>
          <a:spcPct val="90000"/>
        </a:lnSpc>
        <a:spcBef>
          <a:spcPts val="483"/>
        </a:spcBef>
        <a:buFont typeface="Arial" panose="020B0604020202020204" pitchFamily="34" charset="0"/>
        <a:buChar char="•"/>
        <a:defRPr sz="1740" kern="1200">
          <a:solidFill>
            <a:schemeClr val="tx1"/>
          </a:solidFill>
          <a:latin typeface="+mn-lt"/>
          <a:ea typeface="+mn-ea"/>
          <a:cs typeface="+mn-cs"/>
        </a:defRPr>
      </a:lvl4pPr>
      <a:lvl5pPr marL="1988477" indent="-220942" algn="l" defTabSz="883768" rtl="0" eaLnBrk="1" latinLnBrk="0" hangingPunct="1">
        <a:lnSpc>
          <a:spcPct val="90000"/>
        </a:lnSpc>
        <a:spcBef>
          <a:spcPts val="483"/>
        </a:spcBef>
        <a:buFont typeface="Arial" panose="020B0604020202020204" pitchFamily="34" charset="0"/>
        <a:buChar char="•"/>
        <a:defRPr sz="1740" kern="1200">
          <a:solidFill>
            <a:schemeClr val="tx1"/>
          </a:solidFill>
          <a:latin typeface="+mn-lt"/>
          <a:ea typeface="+mn-ea"/>
          <a:cs typeface="+mn-cs"/>
        </a:defRPr>
      </a:lvl5pPr>
      <a:lvl6pPr marL="2430361" indent="-220942" algn="l" defTabSz="883768" rtl="0" eaLnBrk="1" latinLnBrk="0" hangingPunct="1">
        <a:lnSpc>
          <a:spcPct val="90000"/>
        </a:lnSpc>
        <a:spcBef>
          <a:spcPts val="483"/>
        </a:spcBef>
        <a:buFont typeface="Arial" panose="020B0604020202020204" pitchFamily="34" charset="0"/>
        <a:buChar char="•"/>
        <a:defRPr sz="1740" kern="1200">
          <a:solidFill>
            <a:schemeClr val="tx1"/>
          </a:solidFill>
          <a:latin typeface="+mn-lt"/>
          <a:ea typeface="+mn-ea"/>
          <a:cs typeface="+mn-cs"/>
        </a:defRPr>
      </a:lvl6pPr>
      <a:lvl7pPr marL="2872245" indent="-220942" algn="l" defTabSz="883768" rtl="0" eaLnBrk="1" latinLnBrk="0" hangingPunct="1">
        <a:lnSpc>
          <a:spcPct val="90000"/>
        </a:lnSpc>
        <a:spcBef>
          <a:spcPts val="483"/>
        </a:spcBef>
        <a:buFont typeface="Arial" panose="020B0604020202020204" pitchFamily="34" charset="0"/>
        <a:buChar char="•"/>
        <a:defRPr sz="1740" kern="1200">
          <a:solidFill>
            <a:schemeClr val="tx1"/>
          </a:solidFill>
          <a:latin typeface="+mn-lt"/>
          <a:ea typeface="+mn-ea"/>
          <a:cs typeface="+mn-cs"/>
        </a:defRPr>
      </a:lvl7pPr>
      <a:lvl8pPr marL="3314129" indent="-220942" algn="l" defTabSz="883768" rtl="0" eaLnBrk="1" latinLnBrk="0" hangingPunct="1">
        <a:lnSpc>
          <a:spcPct val="90000"/>
        </a:lnSpc>
        <a:spcBef>
          <a:spcPts val="483"/>
        </a:spcBef>
        <a:buFont typeface="Arial" panose="020B0604020202020204" pitchFamily="34" charset="0"/>
        <a:buChar char="•"/>
        <a:defRPr sz="1740" kern="1200">
          <a:solidFill>
            <a:schemeClr val="tx1"/>
          </a:solidFill>
          <a:latin typeface="+mn-lt"/>
          <a:ea typeface="+mn-ea"/>
          <a:cs typeface="+mn-cs"/>
        </a:defRPr>
      </a:lvl8pPr>
      <a:lvl9pPr marL="3756012" indent="-220942" algn="l" defTabSz="883768" rtl="0" eaLnBrk="1" latinLnBrk="0" hangingPunct="1">
        <a:lnSpc>
          <a:spcPct val="90000"/>
        </a:lnSpc>
        <a:spcBef>
          <a:spcPts val="483"/>
        </a:spcBef>
        <a:buFont typeface="Arial" panose="020B0604020202020204" pitchFamily="34" charset="0"/>
        <a:buChar char="•"/>
        <a:defRPr sz="1740" kern="1200">
          <a:solidFill>
            <a:schemeClr val="tx1"/>
          </a:solidFill>
          <a:latin typeface="+mn-lt"/>
          <a:ea typeface="+mn-ea"/>
          <a:cs typeface="+mn-cs"/>
        </a:defRPr>
      </a:lvl9pPr>
    </p:bodyStyle>
    <p:otherStyle>
      <a:defPPr>
        <a:defRPr lang="en-US"/>
      </a:defPPr>
      <a:lvl1pPr marL="0" algn="l" defTabSz="883768" rtl="0" eaLnBrk="1" latinLnBrk="0" hangingPunct="1">
        <a:defRPr sz="1740" kern="1200">
          <a:solidFill>
            <a:schemeClr val="tx1"/>
          </a:solidFill>
          <a:latin typeface="+mn-lt"/>
          <a:ea typeface="+mn-ea"/>
          <a:cs typeface="+mn-cs"/>
        </a:defRPr>
      </a:lvl1pPr>
      <a:lvl2pPr marL="441884" algn="l" defTabSz="883768" rtl="0" eaLnBrk="1" latinLnBrk="0" hangingPunct="1">
        <a:defRPr sz="1740" kern="1200">
          <a:solidFill>
            <a:schemeClr val="tx1"/>
          </a:solidFill>
          <a:latin typeface="+mn-lt"/>
          <a:ea typeface="+mn-ea"/>
          <a:cs typeface="+mn-cs"/>
        </a:defRPr>
      </a:lvl2pPr>
      <a:lvl3pPr marL="883768" algn="l" defTabSz="883768" rtl="0" eaLnBrk="1" latinLnBrk="0" hangingPunct="1">
        <a:defRPr sz="1740" kern="1200">
          <a:solidFill>
            <a:schemeClr val="tx1"/>
          </a:solidFill>
          <a:latin typeface="+mn-lt"/>
          <a:ea typeface="+mn-ea"/>
          <a:cs typeface="+mn-cs"/>
        </a:defRPr>
      </a:lvl3pPr>
      <a:lvl4pPr marL="1325651" algn="l" defTabSz="883768" rtl="0" eaLnBrk="1" latinLnBrk="0" hangingPunct="1">
        <a:defRPr sz="1740" kern="1200">
          <a:solidFill>
            <a:schemeClr val="tx1"/>
          </a:solidFill>
          <a:latin typeface="+mn-lt"/>
          <a:ea typeface="+mn-ea"/>
          <a:cs typeface="+mn-cs"/>
        </a:defRPr>
      </a:lvl4pPr>
      <a:lvl5pPr marL="1767535" algn="l" defTabSz="883768" rtl="0" eaLnBrk="1" latinLnBrk="0" hangingPunct="1">
        <a:defRPr sz="1740" kern="1200">
          <a:solidFill>
            <a:schemeClr val="tx1"/>
          </a:solidFill>
          <a:latin typeface="+mn-lt"/>
          <a:ea typeface="+mn-ea"/>
          <a:cs typeface="+mn-cs"/>
        </a:defRPr>
      </a:lvl5pPr>
      <a:lvl6pPr marL="2209419" algn="l" defTabSz="883768" rtl="0" eaLnBrk="1" latinLnBrk="0" hangingPunct="1">
        <a:defRPr sz="1740" kern="1200">
          <a:solidFill>
            <a:schemeClr val="tx1"/>
          </a:solidFill>
          <a:latin typeface="+mn-lt"/>
          <a:ea typeface="+mn-ea"/>
          <a:cs typeface="+mn-cs"/>
        </a:defRPr>
      </a:lvl6pPr>
      <a:lvl7pPr marL="2651303" algn="l" defTabSz="883768" rtl="0" eaLnBrk="1" latinLnBrk="0" hangingPunct="1">
        <a:defRPr sz="1740" kern="1200">
          <a:solidFill>
            <a:schemeClr val="tx1"/>
          </a:solidFill>
          <a:latin typeface="+mn-lt"/>
          <a:ea typeface="+mn-ea"/>
          <a:cs typeface="+mn-cs"/>
        </a:defRPr>
      </a:lvl7pPr>
      <a:lvl8pPr marL="3093187" algn="l" defTabSz="883768" rtl="0" eaLnBrk="1" latinLnBrk="0" hangingPunct="1">
        <a:defRPr sz="1740" kern="1200">
          <a:solidFill>
            <a:schemeClr val="tx1"/>
          </a:solidFill>
          <a:latin typeface="+mn-lt"/>
          <a:ea typeface="+mn-ea"/>
          <a:cs typeface="+mn-cs"/>
        </a:defRPr>
      </a:lvl8pPr>
      <a:lvl9pPr marL="3535070" algn="l" defTabSz="883768" rtl="0" eaLnBrk="1" latinLnBrk="0" hangingPunct="1">
        <a:defRPr sz="17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s://thevab.com/insight/10-case-studies-how-multiscreen-tv-drives-mid-funnel-outcomes-dtc-brands?utm_source=vab-top-10-q4-2025&amp;utm_medium=vab-insights&amp;utm_campaign=" TargetMode="External"/><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chart" Target="../charts/chart8.xml"/><Relationship Id="rId4" Type="http://schemas.openxmlformats.org/officeDocument/2006/relationships/image" Target="../media/image13.pn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26" Type="http://schemas.openxmlformats.org/officeDocument/2006/relationships/image" Target="../media/image7.png"/><Relationship Id="rId3" Type="http://schemas.openxmlformats.org/officeDocument/2006/relationships/image" Target="../media/image11.png"/><Relationship Id="rId21" Type="http://schemas.openxmlformats.org/officeDocument/2006/relationships/image" Target="../media/image62.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5" Type="http://schemas.openxmlformats.org/officeDocument/2006/relationships/image" Target="../media/image42.png"/><Relationship Id="rId2" Type="http://schemas.openxmlformats.org/officeDocument/2006/relationships/hyperlink" Target="https://thevab.com/insight/tv-drives-sales-pharma?utm_source=vab-top-10-q4-2025&amp;utm_medium=vab-insights&amp;utm_campaign=" TargetMode="Externa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png"/><Relationship Id="rId24" Type="http://schemas.openxmlformats.org/officeDocument/2006/relationships/image" Target="../media/image41.png"/><Relationship Id="rId5" Type="http://schemas.openxmlformats.org/officeDocument/2006/relationships/image" Target="../media/image46.png"/><Relationship Id="rId15" Type="http://schemas.openxmlformats.org/officeDocument/2006/relationships/image" Target="../media/image56.png"/><Relationship Id="rId23" Type="http://schemas.openxmlformats.org/officeDocument/2006/relationships/image" Target="../media/image64.pn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 Id="rId22" Type="http://schemas.openxmlformats.org/officeDocument/2006/relationships/image" Target="../media/image6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thevab.com/insight/4q-2025-currency-instability-unpredictability-demos?utm_source=vab-top-10-q4-2025&amp;utm_medium=vab-insights&amp;utm_campaign=" TargetMode="Externa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hyperlink" Target="https://thevab.com/insight/buying-programmatic-decision-tree-overview?utm_source=vab-top-10-q4-2025&amp;utm_medium=vab-insights&amp;utm_campaign=" TargetMode="External"/><Relationship Id="rId1" Type="http://schemas.openxmlformats.org/officeDocument/2006/relationships/slideLayout" Target="../slideLayouts/slideLayout7.xml"/><Relationship Id="rId6" Type="http://schemas.openxmlformats.org/officeDocument/2006/relationships/hyperlink" Target="https://thevab.com/insight/its-not-versus-its-premium-video?utm_source=vab-top-10-q4-2025&amp;utm_medium=vab-insights&amp;utm_campaign=" TargetMode="External"/><Relationship Id="rId5" Type="http://schemas.openxmlformats.org/officeDocument/2006/relationships/image" Target="../media/image66.png"/><Relationship Id="rId4" Type="http://schemas.openxmlformats.org/officeDocument/2006/relationships/hyperlink" Target="https://thevab.com/insight/infographic-making-spirits-bright-tv?utm_source=vab-top-10-q4-2025&amp;utm_medium=vab-insights&amp;utm_campaign="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thevab.com/insight/how-marketers-can-authentically-connect-hispanic-shoppers?utm_source=vab-top-10-q4-2025&amp;utm_medium=vab-insights&amp;utm_campaign=" TargetMode="External"/><Relationship Id="rId13" Type="http://schemas.openxmlformats.org/officeDocument/2006/relationships/image" Target="../media/image9.png"/><Relationship Id="rId18" Type="http://schemas.openxmlformats.org/officeDocument/2006/relationships/hyperlink" Target="https://thevab.com/insight/welcome-tv-187-brands-made-their-national-tv-debut-first-half-2025?utm_source=vab-top-10-q4-2025&amp;utm_medium=vab-insights&amp;utm_campaign=" TargetMode="External"/><Relationship Id="rId26" Type="http://schemas.openxmlformats.org/officeDocument/2006/relationships/hyperlink" Target="https://thevab.com/insight/4q-2025-currency-instability-unpredictability-demos?utm_source=vab-top-10-q4-2025&amp;utm_medium=vab-insights&amp;utm_campaign=" TargetMode="External"/><Relationship Id="rId3" Type="http://schemas.openxmlformats.org/officeDocument/2006/relationships/image" Target="../media/image65.png"/><Relationship Id="rId21" Type="http://schemas.openxmlformats.org/officeDocument/2006/relationships/image" Target="../media/image66.png"/><Relationship Id="rId7" Type="http://schemas.openxmlformats.org/officeDocument/2006/relationships/image" Target="../media/image69.png"/><Relationship Id="rId12" Type="http://schemas.openxmlformats.org/officeDocument/2006/relationships/hyperlink" Target="https://thevab.com/insight/answering-three-key-questions-understand-growth-fast?utm_source=vab-top-10-q4-2025&amp;utm_medium=vab-insights&amp;utm_campaign=" TargetMode="External"/><Relationship Id="rId17" Type="http://schemas.openxmlformats.org/officeDocument/2006/relationships/image" Target="../media/image13.png"/><Relationship Id="rId25" Type="http://schemas.openxmlformats.org/officeDocument/2006/relationships/image" Target="../media/image14.png"/><Relationship Id="rId2" Type="http://schemas.openxmlformats.org/officeDocument/2006/relationships/hyperlink" Target="https://thevab.com/insight/buying-programmatic-decision-tree-overview?utm_source=vab-top-10-q4-2025&amp;utm_medium=vab-insights&amp;utm_campaign=" TargetMode="External"/><Relationship Id="rId16" Type="http://schemas.openxmlformats.org/officeDocument/2006/relationships/hyperlink" Target="https://thevab.com/insight/10-case-studies-how-multiscreen-tv-drives-mid-funnel-outcomes-dtc-brands?utm_source=vab-top-10-q4-2025&amp;utm_medium=vab-insights&amp;utm_campaign=" TargetMode="External"/><Relationship Id="rId20" Type="http://schemas.openxmlformats.org/officeDocument/2006/relationships/hyperlink" Target="https://thevab.com/insight/infographic-making-spirits-bright-tv?utm_source=vab-top-10-q4-2025&amp;utm_medium=vab-insights&amp;utm_campaign=" TargetMode="External"/><Relationship Id="rId1" Type="http://schemas.openxmlformats.org/officeDocument/2006/relationships/slideLayout" Target="../slideLayouts/slideLayout30.xml"/><Relationship Id="rId6" Type="http://schemas.openxmlformats.org/officeDocument/2006/relationships/hyperlink" Target="https://thevab.com/team-board" TargetMode="External"/><Relationship Id="rId11" Type="http://schemas.openxmlformats.org/officeDocument/2006/relationships/image" Target="../media/image10.png"/><Relationship Id="rId24" Type="http://schemas.openxmlformats.org/officeDocument/2006/relationships/hyperlink" Target="https://thevab.com/insight/cinema-creates-cultural-moments-and-communities-that-captivate-passionate-fandoms?utm_source=vab-top-10-q4-2025&amp;utm_medium=vab-insights&amp;utm_campaign=" TargetMode="External"/><Relationship Id="rId5" Type="http://schemas.openxmlformats.org/officeDocument/2006/relationships/image" Target="../media/image68.png"/><Relationship Id="rId15" Type="http://schemas.openxmlformats.org/officeDocument/2006/relationships/image" Target="../media/image11.png"/><Relationship Id="rId23" Type="http://schemas.openxmlformats.org/officeDocument/2006/relationships/image" Target="../media/image67.png"/><Relationship Id="rId10" Type="http://schemas.openxmlformats.org/officeDocument/2006/relationships/hyperlink" Target="https://thevab.com/insight/what-tv-investment-strategies-are-digital-native-brands-implementing-holiday-season?utm_source=vab-top-10-q4-2025&amp;utm_medium=vab-insights&amp;utm_campaign=" TargetMode="External"/><Relationship Id="rId19" Type="http://schemas.openxmlformats.org/officeDocument/2006/relationships/image" Target="../media/image12.png"/><Relationship Id="rId4" Type="http://schemas.openxmlformats.org/officeDocument/2006/relationships/hyperlink" Target="https://thevab.com/" TargetMode="External"/><Relationship Id="rId9" Type="http://schemas.openxmlformats.org/officeDocument/2006/relationships/image" Target="../media/image8.png"/><Relationship Id="rId14" Type="http://schemas.openxmlformats.org/officeDocument/2006/relationships/hyperlink" Target="https://thevab.com/insight/tv-drives-sales-pharma?utm_source=vab-top-10-q4-2025&amp;utm_medium=vab-insights&amp;utm_campaign=" TargetMode="External"/><Relationship Id="rId22" Type="http://schemas.openxmlformats.org/officeDocument/2006/relationships/hyperlink" Target="https://thevab.com/insight/its-not-versus-its-premium-video?utm_source=vab-top-10-q4-2025&amp;utm_medium=vab-insights&amp;utm_campaign=" TargetMode="External"/><Relationship Id="rId27"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hyperlink" Target="https://thevab.com/"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71.pn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hyperlink" Target="https://thevab.com/insight/10-case-studies-how-multiscreen-tv-drives-mid-funnel-outcomes-dtc-brands?utm_source=vab-top-10-q4-2025&amp;utm_medium=vab-insights&amp;utm_campaign=" TargetMode="External"/><Relationship Id="rId18" Type="http://schemas.openxmlformats.org/officeDocument/2006/relationships/image" Target="../media/image15.png"/><Relationship Id="rId3" Type="http://schemas.openxmlformats.org/officeDocument/2006/relationships/hyperlink" Target="https://thevab.com/insight/how-marketers-can-authentically-connect-hispanic-shoppers?utm_source=vab-top-10-q4-2025&amp;utm_medium=vab-insights&amp;utm_campaign=" TargetMode="External"/><Relationship Id="rId7" Type="http://schemas.openxmlformats.org/officeDocument/2006/relationships/hyperlink" Target="https://thevab.com/insight/what-tv-investment-strategies-are-digital-native-brands-implementing-holiday-season?utm_source=vab-top-10-q4-2025&amp;utm_medium=vab-insights&amp;utm_campaign=" TargetMode="External"/><Relationship Id="rId12" Type="http://schemas.openxmlformats.org/officeDocument/2006/relationships/image" Target="../media/image12.png"/><Relationship Id="rId17" Type="http://schemas.openxmlformats.org/officeDocument/2006/relationships/hyperlink" Target="https://thevab.com/insight/4q-2025-currency-instability-unpredictability-demos?utm_source=vab-top-10-q4-2025&amp;utm_medium=vab-insights&amp;utm_campaign=" TargetMode="External"/><Relationship Id="rId2" Type="http://schemas.openxmlformats.org/officeDocument/2006/relationships/image" Target="../media/image7.png"/><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hyperlink" Target="https://thevab.com/insight/welcome-tv-187-brands-made-their-national-tv-debut-first-half-2025?utm_source=vab-top-10-q4-2025&amp;utm_medium=vab-insights&amp;utm_campaign=" TargetMode="External"/><Relationship Id="rId5" Type="http://schemas.openxmlformats.org/officeDocument/2006/relationships/hyperlink" Target="https://thevab.com/insight/answering-three-key-questions-understand-growth-fast?utm_source=vab-top-10-q4-2025&amp;utm_medium=vab-insights&amp;utm_campaign=" TargetMode="External"/><Relationship Id="rId15" Type="http://schemas.openxmlformats.org/officeDocument/2006/relationships/hyperlink" Target="https://thevab.com/insight/cinema-creates-cultural-moments-and-communities-that-captivate-passionate-fandoms?utm_source=vab-top-10-q4-2025&amp;utm_medium=vab-insights&amp;utm_campaign=" TargetMode="External"/><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hyperlink" Target="https://thevab.com/insight/tv-drives-sales-pharma?utm_source=vab-top-10-q4-2025&amp;utm_medium=vab-insights&amp;utm_campaign=" TargetMode="External"/><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hyperlink" Target="https://thevab.com/insight/answering-three-key-questions-understand-growth-fast?utm_source=vab-top-10-q4-2025&amp;utm_medium=vab-insights&amp;utm_campaign=" TargetMode="External"/><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chart" Target="../charts/chart1.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hyperlink" Target="https://thevab.com/insight/answering-three-key-questions-understand-growth-fast?utm_source=vab-top-10-q4-2025&amp;utm_medium=vab-insights&amp;utm_campaign=" TargetMode="Externa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jpeg"/><Relationship Id="rId18" Type="http://schemas.openxmlformats.org/officeDocument/2006/relationships/image" Target="../media/image34.png"/><Relationship Id="rId3" Type="http://schemas.openxmlformats.org/officeDocument/2006/relationships/image" Target="../media/image14.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7.png"/><Relationship Id="rId2" Type="http://schemas.openxmlformats.org/officeDocument/2006/relationships/hyperlink" Target="https://thevab.com/insight/cinema-creates-cultural-moments-and-communities-that-captivate-passionate-fandoms?utm_source=vab-top-10-q4-2025&amp;utm_medium=vab-insights&amp;utm_campaign=" TargetMode="External"/><Relationship Id="rId16" Type="http://schemas.openxmlformats.org/officeDocument/2006/relationships/image" Target="../media/image33.png"/><Relationship Id="rId1" Type="http://schemas.openxmlformats.org/officeDocument/2006/relationships/slideLayout" Target="../slideLayouts/slideLayout3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jpe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5.png"/><Relationship Id="rId4" Type="http://schemas.openxmlformats.org/officeDocument/2006/relationships/chart" Target="../charts/chart3.xml"/><Relationship Id="rId9" Type="http://schemas.openxmlformats.org/officeDocument/2006/relationships/image" Target="../media/image26.jpeg"/><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chart" Target="../charts/chart4.xml"/><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8.png"/><Relationship Id="rId4" Type="http://schemas.openxmlformats.org/officeDocument/2006/relationships/hyperlink" Target="https://thevab.com/insight/how-marketers-can-authentically-connect-hispanic-shoppers?utm_source=vab-top-10-q4-2025&amp;utm_medium=vab-insights&amp;utm_campaign="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thevab.com/insight/what-tv-investment-strategies-are-digital-native-brands-implementing-holiday-season?utm_source=vab-top-10-q4-2025&amp;utm_medium=vab-insights&amp;utm_campaign=" TargetMode="External"/><Relationship Id="rId7"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chart" Target="../charts/chart5.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0.jpeg"/><Relationship Id="rId7" Type="http://schemas.openxmlformats.org/officeDocument/2006/relationships/hyperlink" Target="https://thevab.com/insight/welcome-tv-187-brands-made-their-national-tv-debut-first-half-2025?utm_source=vab-top-10-q4-2025&amp;utm_medium=vab-insights&amp;utm_campaign="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chart" Target="../charts/chart6.xml"/><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chart" Target="../charts/chart7.xml"/><Relationship Id="rId7" Type="http://schemas.openxmlformats.org/officeDocument/2006/relationships/hyperlink" Target="https://thevab.com/insight/welcome-tv-187-brands-made-their-national-tv-debut-first-half-2025?utm_source=vab-top-10-q4-2025&amp;utm_medium=vab-insights&amp;utm_campaign="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3.jpe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drawing, table&#10;&#10;Description automatically generated">
            <a:extLst>
              <a:ext uri="{FF2B5EF4-FFF2-40B4-BE49-F238E27FC236}">
                <a16:creationId xmlns:a16="http://schemas.microsoft.com/office/drawing/2014/main" id="{C3C3D991-4E11-5346-8736-765CFE7D6D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 y="893"/>
            <a:ext cx="12188952" cy="6857107"/>
          </a:xfrm>
          <a:prstGeom prst="rect">
            <a:avLst/>
          </a:prstGeom>
        </p:spPr>
      </p:pic>
      <p:sp>
        <p:nvSpPr>
          <p:cNvPr id="6" name="TextBox 5">
            <a:extLst>
              <a:ext uri="{FF2B5EF4-FFF2-40B4-BE49-F238E27FC236}">
                <a16:creationId xmlns:a16="http://schemas.microsoft.com/office/drawing/2014/main" id="{65121FEB-E7DA-6544-BD8E-06D2CB674FBA}"/>
              </a:ext>
            </a:extLst>
          </p:cNvPr>
          <p:cNvSpPr txBox="1"/>
          <p:nvPr/>
        </p:nvSpPr>
        <p:spPr>
          <a:xfrm>
            <a:off x="398958" y="3020373"/>
            <a:ext cx="2298058" cy="323165"/>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1F1A62"/>
                </a:solidFill>
                <a:effectLst/>
                <a:uLnTx/>
                <a:uFillTx/>
                <a:latin typeface="Helvetica" pitchFamily="2" charset="0"/>
                <a:ea typeface="+mn-ea"/>
                <a:cs typeface="+mn-cs"/>
              </a:rPr>
              <a:t>2025 – </a:t>
            </a:r>
            <a:r>
              <a:rPr lang="en-US" sz="1500" b="1">
                <a:solidFill>
                  <a:srgbClr val="1F1A62"/>
                </a:solidFill>
                <a:latin typeface="Helvetica" pitchFamily="2" charset="0"/>
              </a:rPr>
              <a:t>4</a:t>
            </a:r>
            <a:r>
              <a:rPr lang="en-US" sz="1500" b="1" baseline="30000">
                <a:solidFill>
                  <a:srgbClr val="1F1A62"/>
                </a:solidFill>
                <a:latin typeface="Helvetica" pitchFamily="2" charset="0"/>
              </a:rPr>
              <a:t>th</a:t>
            </a:r>
            <a:r>
              <a:rPr lang="en-US" sz="1500" b="1">
                <a:solidFill>
                  <a:srgbClr val="1F1A62"/>
                </a:solidFill>
                <a:latin typeface="Helvetica" pitchFamily="2" charset="0"/>
              </a:rPr>
              <a:t> </a:t>
            </a:r>
            <a:r>
              <a:rPr kumimoji="0" lang="en-US" sz="1500" b="1" i="0" u="none" strike="noStrike" kern="1200" cap="none" spc="0" normalizeH="0" baseline="0" noProof="0">
                <a:ln>
                  <a:noFill/>
                </a:ln>
                <a:solidFill>
                  <a:srgbClr val="1F1A62"/>
                </a:solidFill>
                <a:effectLst/>
                <a:uLnTx/>
                <a:uFillTx/>
                <a:latin typeface="Helvetica" pitchFamily="2" charset="0"/>
                <a:ea typeface="+mn-ea"/>
                <a:cs typeface="+mn-cs"/>
              </a:rPr>
              <a:t>Quarter</a:t>
            </a:r>
          </a:p>
        </p:txBody>
      </p:sp>
      <p:cxnSp>
        <p:nvCxnSpPr>
          <p:cNvPr id="11" name="Straight Connector 10">
            <a:extLst>
              <a:ext uri="{FF2B5EF4-FFF2-40B4-BE49-F238E27FC236}">
                <a16:creationId xmlns:a16="http://schemas.microsoft.com/office/drawing/2014/main" id="{098A06ED-9D12-3B4C-B59C-10A0964513FE}"/>
              </a:ext>
            </a:extLst>
          </p:cNvPr>
          <p:cNvCxnSpPr/>
          <p:nvPr/>
        </p:nvCxnSpPr>
        <p:spPr>
          <a:xfrm>
            <a:off x="494572" y="2940104"/>
            <a:ext cx="521140"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pic>
        <p:nvPicPr>
          <p:cNvPr id="4" name="Picture 3" descr="A picture containing drawing&#10;&#10;Description automatically generated">
            <a:extLst>
              <a:ext uri="{FF2B5EF4-FFF2-40B4-BE49-F238E27FC236}">
                <a16:creationId xmlns:a16="http://schemas.microsoft.com/office/drawing/2014/main" id="{594222F3-ED4C-8C46-BA4B-CD5D3A99259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4572" y="5745044"/>
            <a:ext cx="2202443" cy="728188"/>
          </a:xfrm>
          <a:prstGeom prst="rect">
            <a:avLst/>
          </a:prstGeom>
        </p:spPr>
      </p:pic>
      <p:pic>
        <p:nvPicPr>
          <p:cNvPr id="5" name="Picture 4" descr="A close up of sunglasses&#10;&#10;Description automatically generated">
            <a:extLst>
              <a:ext uri="{FF2B5EF4-FFF2-40B4-BE49-F238E27FC236}">
                <a16:creationId xmlns:a16="http://schemas.microsoft.com/office/drawing/2014/main" id="{E4B658CB-7EC7-4266-8976-AFE90405028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600058" y="1608918"/>
            <a:ext cx="4780575" cy="1820082"/>
          </a:xfrm>
          <a:prstGeom prst="rect">
            <a:avLst/>
          </a:prstGeom>
        </p:spPr>
      </p:pic>
      <p:pic>
        <p:nvPicPr>
          <p:cNvPr id="9" name="Picture 8">
            <a:extLst>
              <a:ext uri="{FF2B5EF4-FFF2-40B4-BE49-F238E27FC236}">
                <a16:creationId xmlns:a16="http://schemas.microsoft.com/office/drawing/2014/main" id="{45F15B9F-5264-AE47-BBD3-053C6C2957C2}"/>
              </a:ext>
            </a:extLst>
          </p:cNvPr>
          <p:cNvPicPr>
            <a:picLocks noChangeAspect="1"/>
          </p:cNvPicPr>
          <p:nvPr/>
        </p:nvPicPr>
        <p:blipFill rotWithShape="1">
          <a:blip r:embed="rId6"/>
          <a:srcRect b="18735"/>
          <a:stretch/>
        </p:blipFill>
        <p:spPr>
          <a:xfrm>
            <a:off x="398958" y="4140064"/>
            <a:ext cx="5991929" cy="1304296"/>
          </a:xfrm>
          <a:prstGeom prst="rect">
            <a:avLst/>
          </a:prstGeom>
        </p:spPr>
      </p:pic>
      <p:pic>
        <p:nvPicPr>
          <p:cNvPr id="10" name="Picture 9">
            <a:extLst>
              <a:ext uri="{FF2B5EF4-FFF2-40B4-BE49-F238E27FC236}">
                <a16:creationId xmlns:a16="http://schemas.microsoft.com/office/drawing/2014/main" id="{AD7F04B0-CA61-694B-BE44-2ACCEC3B3267}"/>
              </a:ext>
            </a:extLst>
          </p:cNvPr>
          <p:cNvPicPr>
            <a:picLocks noChangeAspect="1"/>
          </p:cNvPicPr>
          <p:nvPr/>
        </p:nvPicPr>
        <p:blipFill>
          <a:blip r:embed="rId7"/>
          <a:stretch>
            <a:fillRect/>
          </a:stretch>
        </p:blipFill>
        <p:spPr>
          <a:xfrm>
            <a:off x="324945" y="382614"/>
            <a:ext cx="2692400" cy="698500"/>
          </a:xfrm>
          <a:prstGeom prst="rect">
            <a:avLst/>
          </a:prstGeom>
        </p:spPr>
      </p:pic>
    </p:spTree>
    <p:extLst>
      <p:ext uri="{BB962C8B-B14F-4D97-AF65-F5344CB8AC3E}">
        <p14:creationId xmlns:p14="http://schemas.microsoft.com/office/powerpoint/2010/main" val="1917947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CF0D1-0A6C-BB83-EC31-2AD5E965A3E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122AE419-DCFE-A4D4-DF06-1F09A7C0C520}"/>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a:hlinkClick r:id="rId3"/>
            <a:extLst>
              <a:ext uri="{FF2B5EF4-FFF2-40B4-BE49-F238E27FC236}">
                <a16:creationId xmlns:a16="http://schemas.microsoft.com/office/drawing/2014/main" id="{C56CC81C-B5FB-3715-D0B5-1C1EC0458B2C}"/>
              </a:ext>
            </a:extLst>
          </p:cNvPr>
          <p:cNvPicPr>
            <a:picLocks noChangeAspect="1"/>
          </p:cNvPicPr>
          <p:nvPr/>
        </p:nvPicPr>
        <p:blipFill>
          <a:blip r:embed="rId4"/>
          <a:stretch>
            <a:fillRect/>
          </a:stretch>
        </p:blipFill>
        <p:spPr>
          <a:xfrm>
            <a:off x="10223484" y="82287"/>
            <a:ext cx="1916627" cy="1078103"/>
          </a:xfrm>
          <a:prstGeom prst="rect">
            <a:avLst/>
          </a:prstGeom>
          <a:ln>
            <a:solidFill>
              <a:srgbClr val="1F1A62"/>
            </a:solidFill>
          </a:ln>
        </p:spPr>
      </p:pic>
      <p:sp>
        <p:nvSpPr>
          <p:cNvPr id="12" name="TextBox 11">
            <a:hlinkClick r:id="rId3"/>
            <a:extLst>
              <a:ext uri="{FF2B5EF4-FFF2-40B4-BE49-F238E27FC236}">
                <a16:creationId xmlns:a16="http://schemas.microsoft.com/office/drawing/2014/main" id="{5FBE96AC-593F-16AC-6301-02EB3D07DF6B}"/>
              </a:ext>
            </a:extLst>
          </p:cNvPr>
          <p:cNvSpPr txBox="1"/>
          <p:nvPr/>
        </p:nvSpPr>
        <p:spPr>
          <a:xfrm>
            <a:off x="10223739" y="1160390"/>
            <a:ext cx="1864486" cy="246221"/>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15" name="Rectangle 14">
            <a:extLst>
              <a:ext uri="{FF2B5EF4-FFF2-40B4-BE49-F238E27FC236}">
                <a16:creationId xmlns:a16="http://schemas.microsoft.com/office/drawing/2014/main" id="{C7E7E528-8040-20F3-A5BC-B28172FA5445}"/>
              </a:ext>
            </a:extLst>
          </p:cNvPr>
          <p:cNvSpPr/>
          <p:nvPr/>
        </p:nvSpPr>
        <p:spPr>
          <a:xfrm>
            <a:off x="144411" y="294415"/>
            <a:ext cx="1026435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anose="020B0604020202020204" pitchFamily="34" charset="0"/>
                <a:ea typeface="+mn-ea"/>
                <a:cs typeface="+mn-cs"/>
              </a:rPr>
              <a:t>TV Drives Website Traffic:</a:t>
            </a:r>
            <a:r>
              <a:rPr kumimoji="0" lang="en-US" sz="2600" b="1" i="0" u="none" strike="noStrike" kern="1200" cap="none" spc="0" normalizeH="0" baseline="0" noProof="0">
                <a:ln>
                  <a:noFill/>
                </a:ln>
                <a:solidFill>
                  <a:srgbClr val="1F1A62"/>
                </a:solidFill>
                <a:effectLst/>
                <a:uLnTx/>
                <a:uFillTx/>
                <a:latin typeface="Helvetica" panose="020B0604020202020204" pitchFamily="34" charset="0"/>
                <a:ea typeface="+mn-ea"/>
                <a:cs typeface="+mn-cs"/>
              </a:rPr>
              <a:t> After launching on TV, </a:t>
            </a:r>
            <a:r>
              <a:rPr kumimoji="0" lang="en-US" sz="2600" b="1" i="1"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Arial" panose="020B0604020202020204" pitchFamily="34" charset="0"/>
              </a:rPr>
              <a:t>Factor</a:t>
            </a:r>
            <a:r>
              <a:rPr kumimoji="0" lang="en-US" sz="2600" b="1" i="0"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Arial" panose="020B0604020202020204" pitchFamily="34" charset="0"/>
              </a:rPr>
              <a:t> saw double-digit traffic lifts ‘when on’ throughout 2024 and beyond</a:t>
            </a:r>
          </a:p>
        </p:txBody>
      </p:sp>
      <p:sp>
        <p:nvSpPr>
          <p:cNvPr id="16" name="Rectangle 15">
            <a:extLst>
              <a:ext uri="{FF2B5EF4-FFF2-40B4-BE49-F238E27FC236}">
                <a16:creationId xmlns:a16="http://schemas.microsoft.com/office/drawing/2014/main" id="{8ED2D7DB-8EA3-B75D-CD5D-327E806A4ECD}"/>
              </a:ext>
            </a:extLst>
          </p:cNvPr>
          <p:cNvSpPr/>
          <p:nvPr/>
        </p:nvSpPr>
        <p:spPr>
          <a:xfrm>
            <a:off x="4525818" y="2478729"/>
            <a:ext cx="7211256" cy="3648606"/>
          </a:xfrm>
          <a:prstGeom prst="rect">
            <a:avLst/>
          </a:prstGeom>
          <a:solidFill>
            <a:schemeClr val="bg1"/>
          </a:solidFill>
          <a:ln w="571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aphicFrame>
        <p:nvGraphicFramePr>
          <p:cNvPr id="17" name="Chart 16">
            <a:extLst>
              <a:ext uri="{FF2B5EF4-FFF2-40B4-BE49-F238E27FC236}">
                <a16:creationId xmlns:a16="http://schemas.microsoft.com/office/drawing/2014/main" id="{E2EE53B0-A560-1387-C507-225D33722BF4}"/>
              </a:ext>
            </a:extLst>
          </p:cNvPr>
          <p:cNvGraphicFramePr/>
          <p:nvPr>
            <p:extLst>
              <p:ext uri="{D42A27DB-BD31-4B8C-83A1-F6EECF244321}">
                <p14:modId xmlns:p14="http://schemas.microsoft.com/office/powerpoint/2010/main" val="15455547"/>
              </p:ext>
            </p:extLst>
          </p:nvPr>
        </p:nvGraphicFramePr>
        <p:xfrm>
          <a:off x="720436" y="2634700"/>
          <a:ext cx="10584873" cy="3283418"/>
        </p:xfrm>
        <a:graphic>
          <a:graphicData uri="http://schemas.openxmlformats.org/drawingml/2006/chart">
            <c:chart xmlns:c="http://schemas.openxmlformats.org/drawingml/2006/chart" xmlns:r="http://schemas.openxmlformats.org/officeDocument/2006/relationships" r:id="rId5"/>
          </a:graphicData>
        </a:graphic>
      </p:graphicFrame>
      <p:sp>
        <p:nvSpPr>
          <p:cNvPr id="18" name="TextBox 17">
            <a:extLst>
              <a:ext uri="{FF2B5EF4-FFF2-40B4-BE49-F238E27FC236}">
                <a16:creationId xmlns:a16="http://schemas.microsoft.com/office/drawing/2014/main" id="{E3A41E03-473A-E8D7-12CD-000276BE18C3}"/>
              </a:ext>
            </a:extLst>
          </p:cNvPr>
          <p:cNvSpPr txBox="1"/>
          <p:nvPr/>
        </p:nvSpPr>
        <p:spPr>
          <a:xfrm>
            <a:off x="1270848" y="5840811"/>
            <a:ext cx="2705761" cy="276999"/>
          </a:xfrm>
          <a:prstGeom prst="rect">
            <a:avLst/>
          </a:prstGeom>
          <a:noFill/>
        </p:spPr>
        <p:txBody>
          <a:bodyPr wrap="square" rtlCol="0">
            <a:spAutoFit/>
          </a:bodyPr>
          <a:lstStyle/>
          <a:p>
            <a:pPr algn="ctr"/>
            <a:r>
              <a:rPr lang="en-US" sz="1200">
                <a:solidFill>
                  <a:srgbClr val="1F1A62"/>
                </a:solidFill>
                <a:latin typeface="Helvetica" panose="020B0403020202020204" pitchFamily="34" charset="0"/>
              </a:rPr>
              <a:t>(monthly average)</a:t>
            </a:r>
          </a:p>
        </p:txBody>
      </p:sp>
      <p:sp>
        <p:nvSpPr>
          <p:cNvPr id="19" name="TextBox 18">
            <a:extLst>
              <a:ext uri="{FF2B5EF4-FFF2-40B4-BE49-F238E27FC236}">
                <a16:creationId xmlns:a16="http://schemas.microsoft.com/office/drawing/2014/main" id="{670AA1DF-8E44-FA46-920B-6BF2041297C9}"/>
              </a:ext>
            </a:extLst>
          </p:cNvPr>
          <p:cNvSpPr txBox="1"/>
          <p:nvPr/>
        </p:nvSpPr>
        <p:spPr>
          <a:xfrm>
            <a:off x="7980218" y="5840811"/>
            <a:ext cx="2940934" cy="276999"/>
          </a:xfrm>
          <a:prstGeom prst="rect">
            <a:avLst/>
          </a:prstGeom>
          <a:noFill/>
        </p:spPr>
        <p:txBody>
          <a:bodyPr wrap="square" rtlCol="0">
            <a:spAutoFit/>
          </a:bodyPr>
          <a:lstStyle/>
          <a:p>
            <a:pPr algn="ctr"/>
            <a:r>
              <a:rPr lang="en-US" sz="1200">
                <a:solidFill>
                  <a:srgbClr val="1F1A62"/>
                </a:solidFill>
                <a:latin typeface="Helvetica" panose="020B0403020202020204" pitchFamily="34" charset="0"/>
              </a:rPr>
              <a:t>(TV launch – August 2025)</a:t>
            </a:r>
          </a:p>
        </p:txBody>
      </p:sp>
      <p:sp>
        <p:nvSpPr>
          <p:cNvPr id="20" name="Rectangle 19">
            <a:extLst>
              <a:ext uri="{FF2B5EF4-FFF2-40B4-BE49-F238E27FC236}">
                <a16:creationId xmlns:a16="http://schemas.microsoft.com/office/drawing/2014/main" id="{B74987AD-4F0B-87D6-7EA0-0078E9ECE050}"/>
              </a:ext>
            </a:extLst>
          </p:cNvPr>
          <p:cNvSpPr/>
          <p:nvPr/>
        </p:nvSpPr>
        <p:spPr>
          <a:xfrm>
            <a:off x="7170875" y="3103201"/>
            <a:ext cx="816772" cy="378907"/>
          </a:xfrm>
          <a:prstGeom prst="rect">
            <a:avLst/>
          </a:prstGeom>
          <a:solidFill>
            <a:srgbClr val="FFE600"/>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1F1A62"/>
                </a:solidFill>
                <a:latin typeface="Helvetica" panose="020B0403020202020204" pitchFamily="34" charset="0"/>
              </a:rPr>
              <a:t>+32%</a:t>
            </a:r>
          </a:p>
        </p:txBody>
      </p:sp>
      <p:sp>
        <p:nvSpPr>
          <p:cNvPr id="21" name="TextBox 20">
            <a:extLst>
              <a:ext uri="{FF2B5EF4-FFF2-40B4-BE49-F238E27FC236}">
                <a16:creationId xmlns:a16="http://schemas.microsoft.com/office/drawing/2014/main" id="{44645677-1106-C988-AE13-5F7A6C96DEC5}"/>
              </a:ext>
            </a:extLst>
          </p:cNvPr>
          <p:cNvSpPr txBox="1"/>
          <p:nvPr/>
        </p:nvSpPr>
        <p:spPr>
          <a:xfrm>
            <a:off x="6946933" y="4267698"/>
            <a:ext cx="1264656" cy="338554"/>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403020202020204" pitchFamily="34" charset="0"/>
              </a:rPr>
              <a:t>vs. six-month average prior to TV launch</a:t>
            </a:r>
          </a:p>
        </p:txBody>
      </p:sp>
      <p:sp>
        <p:nvSpPr>
          <p:cNvPr id="22" name="Rectangle 21">
            <a:extLst>
              <a:ext uri="{FF2B5EF4-FFF2-40B4-BE49-F238E27FC236}">
                <a16:creationId xmlns:a16="http://schemas.microsoft.com/office/drawing/2014/main" id="{497CCA40-EEDE-5B4B-2945-5E273559B1A0}"/>
              </a:ext>
            </a:extLst>
          </p:cNvPr>
          <p:cNvSpPr/>
          <p:nvPr/>
        </p:nvSpPr>
        <p:spPr>
          <a:xfrm>
            <a:off x="7170875" y="3581633"/>
            <a:ext cx="816772" cy="648407"/>
          </a:xfrm>
          <a:prstGeom prst="rect">
            <a:avLst/>
          </a:prstGeom>
          <a:solidFill>
            <a:srgbClr val="FFE600"/>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a:solidFill>
                  <a:srgbClr val="1F1A62"/>
                </a:solidFill>
                <a:latin typeface="Helvetica" panose="020B0403020202020204" pitchFamily="34" charset="0"/>
              </a:rPr>
              <a:t>+973K </a:t>
            </a:r>
            <a:r>
              <a:rPr lang="en-US" sz="1050">
                <a:solidFill>
                  <a:srgbClr val="1F1A62"/>
                </a:solidFill>
                <a:latin typeface="Helvetica" panose="020B0403020202020204" pitchFamily="34" charset="0"/>
              </a:rPr>
              <a:t>monthly uniques</a:t>
            </a:r>
            <a:endParaRPr lang="en-US" sz="1100">
              <a:solidFill>
                <a:srgbClr val="1F1A62"/>
              </a:solidFill>
              <a:latin typeface="Helvetica" panose="020B0403020202020204" pitchFamily="34" charset="0"/>
            </a:endParaRPr>
          </a:p>
        </p:txBody>
      </p:sp>
      <p:sp>
        <p:nvSpPr>
          <p:cNvPr id="23" name="Rectangle 22">
            <a:extLst>
              <a:ext uri="{FF2B5EF4-FFF2-40B4-BE49-F238E27FC236}">
                <a16:creationId xmlns:a16="http://schemas.microsoft.com/office/drawing/2014/main" id="{025FBE87-9A5E-AADF-410A-C39AE924AF69}"/>
              </a:ext>
            </a:extLst>
          </p:cNvPr>
          <p:cNvSpPr/>
          <p:nvPr/>
        </p:nvSpPr>
        <p:spPr>
          <a:xfrm>
            <a:off x="10486785" y="2765238"/>
            <a:ext cx="1040714" cy="378907"/>
          </a:xfrm>
          <a:prstGeom prst="rect">
            <a:avLst/>
          </a:prstGeom>
          <a:solidFill>
            <a:srgbClr val="FFE600"/>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1F1A62"/>
                </a:solidFill>
                <a:latin typeface="Helvetica" panose="020B0403020202020204" pitchFamily="34" charset="0"/>
              </a:rPr>
              <a:t>+59%</a:t>
            </a:r>
          </a:p>
        </p:txBody>
      </p:sp>
      <p:sp>
        <p:nvSpPr>
          <p:cNvPr id="24" name="TextBox 23">
            <a:extLst>
              <a:ext uri="{FF2B5EF4-FFF2-40B4-BE49-F238E27FC236}">
                <a16:creationId xmlns:a16="http://schemas.microsoft.com/office/drawing/2014/main" id="{0B93DE97-FD44-0B4B-0EF1-5D9E40BBB5DE}"/>
              </a:ext>
            </a:extLst>
          </p:cNvPr>
          <p:cNvSpPr txBox="1"/>
          <p:nvPr/>
        </p:nvSpPr>
        <p:spPr>
          <a:xfrm>
            <a:off x="10408761" y="3948478"/>
            <a:ext cx="1264656" cy="338554"/>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403020202020204" pitchFamily="34" charset="0"/>
              </a:rPr>
              <a:t>vs. </a:t>
            </a:r>
            <a:r>
              <a:rPr lang="en-US" sz="800">
                <a:solidFill>
                  <a:srgbClr val="1F1A62"/>
                </a:solidFill>
                <a:latin typeface="Helvetica" panose="020B0403020202020204" pitchFamily="34" charset="0"/>
              </a:rPr>
              <a:t>six-</a:t>
            </a:r>
            <a:r>
              <a:rPr kumimoji="0" lang="en-US" sz="800" b="0" i="0" u="none" strike="noStrike" kern="1200" cap="none" spc="0" normalizeH="0" baseline="0" noProof="0">
                <a:ln>
                  <a:noFill/>
                </a:ln>
                <a:solidFill>
                  <a:srgbClr val="1F1A62"/>
                </a:solidFill>
                <a:effectLst/>
                <a:uLnTx/>
                <a:uFillTx/>
                <a:latin typeface="Helvetica" panose="020B0403020202020204" pitchFamily="34" charset="0"/>
              </a:rPr>
              <a:t>month average prior to TV launch</a:t>
            </a:r>
          </a:p>
        </p:txBody>
      </p:sp>
      <p:sp>
        <p:nvSpPr>
          <p:cNvPr id="25" name="Rectangle 24">
            <a:extLst>
              <a:ext uri="{FF2B5EF4-FFF2-40B4-BE49-F238E27FC236}">
                <a16:creationId xmlns:a16="http://schemas.microsoft.com/office/drawing/2014/main" id="{2D24CEDC-45CA-D38A-F114-7291C2BD6023}"/>
              </a:ext>
            </a:extLst>
          </p:cNvPr>
          <p:cNvSpPr/>
          <p:nvPr/>
        </p:nvSpPr>
        <p:spPr>
          <a:xfrm>
            <a:off x="10486785" y="3246277"/>
            <a:ext cx="1040714" cy="648407"/>
          </a:xfrm>
          <a:prstGeom prst="rect">
            <a:avLst/>
          </a:prstGeom>
          <a:solidFill>
            <a:srgbClr val="FFE600"/>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a:solidFill>
                  <a:srgbClr val="1F1A62"/>
                </a:solidFill>
                <a:latin typeface="Helvetica" panose="020B0403020202020204" pitchFamily="34" charset="0"/>
              </a:rPr>
              <a:t>+1.8MM </a:t>
            </a:r>
            <a:r>
              <a:rPr lang="en-US" sz="1050">
                <a:solidFill>
                  <a:srgbClr val="1F1A62"/>
                </a:solidFill>
                <a:latin typeface="Helvetica" panose="020B0403020202020204" pitchFamily="34" charset="0"/>
              </a:rPr>
              <a:t>monthly uniques</a:t>
            </a:r>
            <a:endParaRPr lang="en-US" sz="1100">
              <a:solidFill>
                <a:srgbClr val="1F1A62"/>
              </a:solidFill>
              <a:latin typeface="Helvetica" panose="020B0403020202020204" pitchFamily="34" charset="0"/>
            </a:endParaRPr>
          </a:p>
        </p:txBody>
      </p:sp>
      <p:sp>
        <p:nvSpPr>
          <p:cNvPr id="26" name="Text Placeholder 2">
            <a:extLst>
              <a:ext uri="{FF2B5EF4-FFF2-40B4-BE49-F238E27FC236}">
                <a16:creationId xmlns:a16="http://schemas.microsoft.com/office/drawing/2014/main" id="{12E6034A-5852-A04D-7AB5-B482DFF2593E}"/>
              </a:ext>
            </a:extLst>
          </p:cNvPr>
          <p:cNvSpPr txBox="1">
            <a:spLocks/>
          </p:cNvSpPr>
          <p:nvPr/>
        </p:nvSpPr>
        <p:spPr>
          <a:xfrm>
            <a:off x="0" y="1700703"/>
            <a:ext cx="12192000" cy="68496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Brand Website Traffic Analysis: Unique Website Visitors</a:t>
            </a:r>
            <a:b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Monthly Website Unique Visitors (000) Comparison</a:t>
            </a:r>
          </a:p>
          <a:p>
            <a:pPr marL="0" marR="0" lvl="0" indent="0" algn="ctr" defTabSz="586082" rtl="0" eaLnBrk="1" fontAlgn="auto" latinLnBrk="0" hangingPunct="1">
              <a:lnSpc>
                <a:spcPct val="100000"/>
              </a:lnSpc>
              <a:spcBef>
                <a:spcPts val="0"/>
              </a:spcBef>
              <a:spcAft>
                <a:spcPts val="0"/>
              </a:spcAft>
              <a:buClrTx/>
              <a:buSzTx/>
              <a:buFont typeface="Arial"/>
              <a:buNone/>
              <a:tabLst/>
              <a:defRPr/>
            </a:pPr>
            <a:r>
              <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Time Period Analysis: Jan ’23 – Aug ‘25</a:t>
            </a:r>
          </a:p>
        </p:txBody>
      </p:sp>
      <p:sp>
        <p:nvSpPr>
          <p:cNvPr id="27" name="TextBox 26">
            <a:extLst>
              <a:ext uri="{FF2B5EF4-FFF2-40B4-BE49-F238E27FC236}">
                <a16:creationId xmlns:a16="http://schemas.microsoft.com/office/drawing/2014/main" id="{BCC3CE44-392A-325B-2FA8-65750329B606}"/>
              </a:ext>
            </a:extLst>
          </p:cNvPr>
          <p:cNvSpPr txBox="1"/>
          <p:nvPr/>
        </p:nvSpPr>
        <p:spPr>
          <a:xfrm>
            <a:off x="288671" y="2335875"/>
            <a:ext cx="2566793" cy="369332"/>
          </a:xfrm>
          <a:prstGeom prst="rect">
            <a:avLst/>
          </a:prstGeom>
          <a:solidFill>
            <a:schemeClr val="bg1"/>
          </a:solid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 </a:t>
            </a:r>
            <a:r>
              <a:rPr kumimoji="0" lang="en-US" sz="9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meal delivery service </a:t>
            </a: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offering prepared, ready-to-eat meals (also known as Factor75)</a:t>
            </a:r>
          </a:p>
        </p:txBody>
      </p:sp>
      <p:sp>
        <p:nvSpPr>
          <p:cNvPr id="28" name="TextBox 27">
            <a:extLst>
              <a:ext uri="{FF2B5EF4-FFF2-40B4-BE49-F238E27FC236}">
                <a16:creationId xmlns:a16="http://schemas.microsoft.com/office/drawing/2014/main" id="{EBBFAC94-34B9-195C-3AE9-10896F2ABE00}"/>
              </a:ext>
            </a:extLst>
          </p:cNvPr>
          <p:cNvSpPr txBox="1"/>
          <p:nvPr/>
        </p:nvSpPr>
        <p:spPr>
          <a:xfrm>
            <a:off x="483207" y="6142306"/>
            <a:ext cx="11687272" cy="415498"/>
          </a:xfrm>
          <a:prstGeom prst="rect">
            <a:avLst/>
          </a:prstGeom>
          <a:noFill/>
        </p:spPr>
        <p:txBody>
          <a:bodyPr wrap="square" rtlCol="0">
            <a:spAutoFit/>
          </a:bodyPr>
          <a:lstStyle/>
          <a:p>
            <a:pPr lvl="0" defTabSz="457200">
              <a:spcBef>
                <a:spcPct val="20000"/>
              </a:spcBef>
              <a:defRPr/>
            </a:pPr>
            <a:r>
              <a:rPr kumimoji="0" lang="en-US" sz="7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VAB analysis of Comscore </a:t>
            </a:r>
            <a:r>
              <a:rPr kumimoji="0" lang="en-US" sz="700" b="0" i="0" u="none" strike="noStrike" kern="1200" cap="none" spc="0" normalizeH="0" baseline="0" noProof="0" err="1">
                <a:ln>
                  <a:noFill/>
                </a:ln>
                <a:solidFill>
                  <a:srgbClr val="1B1464"/>
                </a:solidFill>
                <a:effectLst/>
                <a:uLnTx/>
                <a:uFillTx/>
                <a:latin typeface="Helvetica" panose="020B0403020202020204" pitchFamily="34" charset="0"/>
                <a:ea typeface="+mn-ea"/>
                <a:cs typeface="+mn-cs"/>
              </a:rPr>
              <a:t>mediametrix</a:t>
            </a:r>
            <a:r>
              <a:rPr kumimoji="0" lang="en-US" sz="7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multiplatform media trend data, P18+. </a:t>
            </a:r>
            <a:r>
              <a:rPr lang="en-US" sz="700">
                <a:solidFill>
                  <a:srgbClr val="1B1464"/>
                </a:solidFill>
                <a:latin typeface="Helvetica" panose="020B0403020202020204" pitchFamily="34" charset="0"/>
              </a:rPr>
              <a:t>January</a:t>
            </a:r>
            <a:r>
              <a:rPr kumimoji="0" lang="en-US" sz="7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2023 – August 2025 (calendar months). </a:t>
            </a:r>
            <a:r>
              <a:rPr lang="en-US" sz="700">
                <a:solidFill>
                  <a:srgbClr val="1B1464"/>
                </a:solidFill>
                <a:latin typeface="Helvetica" panose="020B0403020202020204" pitchFamily="34" charset="0"/>
              </a:rPr>
              <a:t>VAB analysis of Nielsen Ad Intel, TV launch month is based on the first activity reported across national cable TV, national broadcast TV, Spanish language broadcast TV, Spanish language cable TV, spot TV, syndication TV, streaming TV. Spend is based on reported national cable TV, national broadcast TV, Spanish language broadcast TV, Spanish language cable TV, spot TV, syndication TV, streaming TV spend. </a:t>
            </a:r>
            <a:r>
              <a:rPr kumimoji="0" lang="en-US" sz="7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‘When on TV’ represents the monthly average for brands in months where they spent in TV as measured through Nielsen Ad Intel between January 2023 – August 2025 (10 months ‘when on TV’). $31.4MM spend reflects TV investment between July 2023 – August 2025. Factor</a:t>
            </a:r>
            <a:r>
              <a:rPr lang="en-US" sz="700">
                <a:solidFill>
                  <a:srgbClr val="1B1464"/>
                </a:solidFill>
                <a:latin typeface="Helvetica" panose="020B0403020202020204" pitchFamily="34" charset="0"/>
              </a:rPr>
              <a:t> brand launched in 2013.</a:t>
            </a:r>
            <a:endParaRPr kumimoji="0" lang="en-US" sz="7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29" name="Picture 2" descr="Factor Food Logo - Why the Underscore? : r/graphic_design">
            <a:extLst>
              <a:ext uri="{FF2B5EF4-FFF2-40B4-BE49-F238E27FC236}">
                <a16:creationId xmlns:a16="http://schemas.microsoft.com/office/drawing/2014/main" id="{6E6F71DD-C5DF-7477-2C2F-1F6DF2387489}"/>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t="33635" b="32202"/>
          <a:stretch>
            <a:fillRect/>
          </a:stretch>
        </p:blipFill>
        <p:spPr bwMode="auto">
          <a:xfrm>
            <a:off x="503773" y="1941466"/>
            <a:ext cx="2296640" cy="4413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hlinkClick r:id="rId3"/>
            <a:extLst>
              <a:ext uri="{FF2B5EF4-FFF2-40B4-BE49-F238E27FC236}">
                <a16:creationId xmlns:a16="http://schemas.microsoft.com/office/drawing/2014/main" id="{53BCEF80-15DF-3CC0-BE4C-D2BB6EDDD518}"/>
              </a:ext>
            </a:extLst>
          </p:cNvPr>
          <p:cNvSpPr/>
          <p:nvPr/>
        </p:nvSpPr>
        <p:spPr>
          <a:xfrm>
            <a:off x="9843471" y="1552579"/>
            <a:ext cx="2296640" cy="572170"/>
          </a:xfrm>
          <a:prstGeom prst="rect">
            <a:avLst/>
          </a:prstGeom>
          <a:solidFill>
            <a:srgbClr val="ED3C8D"/>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Helvetica" pitchFamily="2" charset="0"/>
              </a:rPr>
              <a:t>Click the report cover above to see </a:t>
            </a:r>
            <a:r>
              <a:rPr lang="en-US" sz="1200" b="1">
                <a:solidFill>
                  <a:srgbClr val="FFE600"/>
                </a:solidFill>
                <a:latin typeface="Helvetica" pitchFamily="2" charset="0"/>
              </a:rPr>
              <a:t>nine other case studies </a:t>
            </a:r>
            <a:r>
              <a:rPr lang="en-US" sz="1200">
                <a:solidFill>
                  <a:schemeClr val="bg1"/>
                </a:solidFill>
                <a:latin typeface="Helvetica" pitchFamily="2" charset="0"/>
              </a:rPr>
              <a:t>across six strategies</a:t>
            </a:r>
            <a:endParaRPr lang="en-US" sz="1200" b="1" u="sng">
              <a:solidFill>
                <a:srgbClr val="FFE600"/>
              </a:solidFill>
              <a:latin typeface="Helvetica" pitchFamily="2" charset="0"/>
            </a:endParaRPr>
          </a:p>
        </p:txBody>
      </p:sp>
      <p:grpSp>
        <p:nvGrpSpPr>
          <p:cNvPr id="33" name="Group 32">
            <a:extLst>
              <a:ext uri="{FF2B5EF4-FFF2-40B4-BE49-F238E27FC236}">
                <a16:creationId xmlns:a16="http://schemas.microsoft.com/office/drawing/2014/main" id="{E80FEA54-7925-E472-B638-111C29D6D216}"/>
              </a:ext>
            </a:extLst>
          </p:cNvPr>
          <p:cNvGrpSpPr/>
          <p:nvPr/>
        </p:nvGrpSpPr>
        <p:grpSpPr>
          <a:xfrm>
            <a:off x="0" y="1423543"/>
            <a:ext cx="3043806" cy="443966"/>
            <a:chOff x="70524" y="2967757"/>
            <a:chExt cx="3043806" cy="443966"/>
          </a:xfrm>
        </p:grpSpPr>
        <p:pic>
          <p:nvPicPr>
            <p:cNvPr id="34" name="Picture 33">
              <a:extLst>
                <a:ext uri="{FF2B5EF4-FFF2-40B4-BE49-F238E27FC236}">
                  <a16:creationId xmlns:a16="http://schemas.microsoft.com/office/drawing/2014/main" id="{E9BD367F-9DA5-680D-CD4A-C0EA09283F55}"/>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524" y="2967757"/>
              <a:ext cx="1389471" cy="443966"/>
            </a:xfrm>
            <a:prstGeom prst="rect">
              <a:avLst/>
            </a:prstGeom>
          </p:spPr>
        </p:pic>
        <p:pic>
          <p:nvPicPr>
            <p:cNvPr id="35" name="Picture 34">
              <a:extLst>
                <a:ext uri="{FF2B5EF4-FFF2-40B4-BE49-F238E27FC236}">
                  <a16:creationId xmlns:a16="http://schemas.microsoft.com/office/drawing/2014/main" id="{EBD6EF19-1A7E-A23D-73D6-4777F3D1440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459995" y="2987874"/>
              <a:ext cx="1654335" cy="403731"/>
            </a:xfrm>
            <a:prstGeom prst="rect">
              <a:avLst/>
            </a:prstGeom>
          </p:spPr>
        </p:pic>
      </p:grpSp>
      <p:pic>
        <p:nvPicPr>
          <p:cNvPr id="3" name="Picture 2">
            <a:extLst>
              <a:ext uri="{FF2B5EF4-FFF2-40B4-BE49-F238E27FC236}">
                <a16:creationId xmlns:a16="http://schemas.microsoft.com/office/drawing/2014/main" id="{51EC9FBA-E2EF-5F60-6AA7-1229491145E1}"/>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74628399-63FB-3DA9-0E9B-A4AB1DFEF72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D6F8DD20-96E6-8A7A-3682-62B6855B0E7F}"/>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384115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9C617-3A05-B8F5-B3BD-9878F00E96D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AAE9510-5D05-B52B-98C0-E979A355183B}"/>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9" name="Picture 58">
            <a:hlinkClick r:id="rId2"/>
            <a:extLst>
              <a:ext uri="{FF2B5EF4-FFF2-40B4-BE49-F238E27FC236}">
                <a16:creationId xmlns:a16="http://schemas.microsoft.com/office/drawing/2014/main" id="{0E1DB6EC-E8BE-E81B-4B50-10CE4CC27C07}"/>
              </a:ext>
            </a:extLst>
          </p:cNvPr>
          <p:cNvPicPr>
            <a:picLocks noChangeAspect="1"/>
          </p:cNvPicPr>
          <p:nvPr/>
        </p:nvPicPr>
        <p:blipFill>
          <a:blip r:embed="rId3"/>
          <a:stretch>
            <a:fillRect/>
          </a:stretch>
        </p:blipFill>
        <p:spPr>
          <a:xfrm>
            <a:off x="10223484" y="79758"/>
            <a:ext cx="1905766" cy="1073482"/>
          </a:xfrm>
          <a:prstGeom prst="rect">
            <a:avLst/>
          </a:prstGeom>
          <a:ln>
            <a:solidFill>
              <a:srgbClr val="1F1A62"/>
            </a:solidFill>
          </a:ln>
        </p:spPr>
      </p:pic>
      <p:sp>
        <p:nvSpPr>
          <p:cNvPr id="57" name="TextBox 56">
            <a:hlinkClick r:id="rId2"/>
            <a:extLst>
              <a:ext uri="{FF2B5EF4-FFF2-40B4-BE49-F238E27FC236}">
                <a16:creationId xmlns:a16="http://schemas.microsoft.com/office/drawing/2014/main" id="{0D9D6432-1DBA-7BBB-3558-626A69FACB02}"/>
              </a:ext>
            </a:extLst>
          </p:cNvPr>
          <p:cNvSpPr txBox="1"/>
          <p:nvPr/>
        </p:nvSpPr>
        <p:spPr>
          <a:xfrm>
            <a:off x="10223739" y="1160390"/>
            <a:ext cx="1864486" cy="246221"/>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34" name="Rectangle: Rounded Corners 33">
            <a:extLst>
              <a:ext uri="{FF2B5EF4-FFF2-40B4-BE49-F238E27FC236}">
                <a16:creationId xmlns:a16="http://schemas.microsoft.com/office/drawing/2014/main" id="{3D2F1053-2CDB-0247-3FA1-0AACE9754314}"/>
              </a:ext>
            </a:extLst>
          </p:cNvPr>
          <p:cNvSpPr/>
          <p:nvPr/>
        </p:nvSpPr>
        <p:spPr>
          <a:xfrm>
            <a:off x="243471" y="3929116"/>
            <a:ext cx="3091665" cy="1139930"/>
          </a:xfrm>
          <a:prstGeom prst="roundRect">
            <a:avLst>
              <a:gd name="adj" fmla="val 0"/>
            </a:avLst>
          </a:prstGeom>
          <a:solidFill>
            <a:schemeClr val="bg1"/>
          </a:solidFill>
          <a:ln w="28575">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F79C5D5A-1769-53AB-0D4B-CC12D8071E54}"/>
              </a:ext>
            </a:extLst>
          </p:cNvPr>
          <p:cNvSpPr/>
          <p:nvPr/>
        </p:nvSpPr>
        <p:spPr>
          <a:xfrm>
            <a:off x="3401817" y="3929116"/>
            <a:ext cx="1283261" cy="1139930"/>
          </a:xfrm>
          <a:prstGeom prst="roundRect">
            <a:avLst>
              <a:gd name="adj" fmla="val 0"/>
            </a:avLst>
          </a:prstGeom>
          <a:solidFill>
            <a:schemeClr val="bg1"/>
          </a:solidFill>
          <a:ln w="28575">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D83ECEEF-8107-5897-0A47-B34F9A757BCE}"/>
              </a:ext>
            </a:extLst>
          </p:cNvPr>
          <p:cNvSpPr/>
          <p:nvPr/>
        </p:nvSpPr>
        <p:spPr>
          <a:xfrm>
            <a:off x="4739578" y="3929116"/>
            <a:ext cx="1283261" cy="1139930"/>
          </a:xfrm>
          <a:prstGeom prst="roundRect">
            <a:avLst>
              <a:gd name="adj" fmla="val 0"/>
            </a:avLst>
          </a:prstGeom>
          <a:solidFill>
            <a:schemeClr val="bg1"/>
          </a:solidFill>
          <a:ln w="28575">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31B9E6B8-4852-2DB1-B9DA-FB7D9FC6180C}"/>
              </a:ext>
            </a:extLst>
          </p:cNvPr>
          <p:cNvSpPr/>
          <p:nvPr/>
        </p:nvSpPr>
        <p:spPr>
          <a:xfrm>
            <a:off x="6083304" y="3929116"/>
            <a:ext cx="1283261" cy="1139930"/>
          </a:xfrm>
          <a:prstGeom prst="roundRect">
            <a:avLst>
              <a:gd name="adj" fmla="val 0"/>
            </a:avLst>
          </a:prstGeom>
          <a:solidFill>
            <a:schemeClr val="bg1"/>
          </a:solidFill>
          <a:ln w="28575">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4386459F-1A7A-C936-9C18-865B839EDD3E}"/>
              </a:ext>
            </a:extLst>
          </p:cNvPr>
          <p:cNvSpPr/>
          <p:nvPr/>
        </p:nvSpPr>
        <p:spPr>
          <a:xfrm>
            <a:off x="7421065" y="3929116"/>
            <a:ext cx="1283261" cy="1139930"/>
          </a:xfrm>
          <a:prstGeom prst="roundRect">
            <a:avLst>
              <a:gd name="adj" fmla="val 0"/>
            </a:avLst>
          </a:prstGeom>
          <a:solidFill>
            <a:schemeClr val="bg1"/>
          </a:solidFill>
          <a:ln w="28575">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4F4CED58-5D1C-83D1-7440-D8C7A3D9809C}"/>
              </a:ext>
            </a:extLst>
          </p:cNvPr>
          <p:cNvSpPr/>
          <p:nvPr/>
        </p:nvSpPr>
        <p:spPr>
          <a:xfrm>
            <a:off x="243471" y="2664604"/>
            <a:ext cx="3091665" cy="1139930"/>
          </a:xfrm>
          <a:prstGeom prst="roundRect">
            <a:avLst>
              <a:gd name="adj" fmla="val 0"/>
            </a:avLst>
          </a:prstGeom>
          <a:solidFill>
            <a:schemeClr val="bg1"/>
          </a:solidFill>
          <a:ln w="28575">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6DF3D2D5-D210-9EB4-45C6-A87BF24DC807}"/>
              </a:ext>
            </a:extLst>
          </p:cNvPr>
          <p:cNvSpPr/>
          <p:nvPr/>
        </p:nvSpPr>
        <p:spPr>
          <a:xfrm>
            <a:off x="3401817" y="2664604"/>
            <a:ext cx="1283261" cy="1139930"/>
          </a:xfrm>
          <a:prstGeom prst="roundRect">
            <a:avLst>
              <a:gd name="adj" fmla="val 0"/>
            </a:avLst>
          </a:prstGeom>
          <a:solidFill>
            <a:schemeClr val="bg1"/>
          </a:solidFill>
          <a:ln w="28575">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812F2E45-53E0-55C7-495C-407767D83399}"/>
              </a:ext>
            </a:extLst>
          </p:cNvPr>
          <p:cNvSpPr/>
          <p:nvPr/>
        </p:nvSpPr>
        <p:spPr>
          <a:xfrm>
            <a:off x="4739578" y="2664604"/>
            <a:ext cx="1283261" cy="1139930"/>
          </a:xfrm>
          <a:prstGeom prst="roundRect">
            <a:avLst>
              <a:gd name="adj" fmla="val 0"/>
            </a:avLst>
          </a:prstGeom>
          <a:solidFill>
            <a:schemeClr val="bg1"/>
          </a:solidFill>
          <a:ln w="28575">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FA3F15CE-DC2E-177C-C610-A22B37183EFD}"/>
              </a:ext>
            </a:extLst>
          </p:cNvPr>
          <p:cNvSpPr/>
          <p:nvPr/>
        </p:nvSpPr>
        <p:spPr>
          <a:xfrm>
            <a:off x="6083304" y="2664604"/>
            <a:ext cx="1283261" cy="1139930"/>
          </a:xfrm>
          <a:prstGeom prst="roundRect">
            <a:avLst>
              <a:gd name="adj" fmla="val 0"/>
            </a:avLst>
          </a:prstGeom>
          <a:solidFill>
            <a:schemeClr val="bg1"/>
          </a:solidFill>
          <a:ln w="28575">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FB85C013-E173-3C39-2996-0E6B7DC9C03F}"/>
              </a:ext>
            </a:extLst>
          </p:cNvPr>
          <p:cNvSpPr/>
          <p:nvPr/>
        </p:nvSpPr>
        <p:spPr>
          <a:xfrm>
            <a:off x="7421065" y="2664604"/>
            <a:ext cx="1283261" cy="1139930"/>
          </a:xfrm>
          <a:prstGeom prst="roundRect">
            <a:avLst>
              <a:gd name="adj" fmla="val 0"/>
            </a:avLst>
          </a:prstGeom>
          <a:solidFill>
            <a:schemeClr val="bg1"/>
          </a:solidFill>
          <a:ln w="28575">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15BBF22E-9996-E4FD-B053-441E56B84DAD}"/>
              </a:ext>
            </a:extLst>
          </p:cNvPr>
          <p:cNvSpPr/>
          <p:nvPr/>
        </p:nvSpPr>
        <p:spPr>
          <a:xfrm>
            <a:off x="8820217" y="2664604"/>
            <a:ext cx="1595820" cy="1139930"/>
          </a:xfrm>
          <a:prstGeom prst="roundRect">
            <a:avLst>
              <a:gd name="adj" fmla="val 0"/>
            </a:avLst>
          </a:prstGeom>
          <a:solidFill>
            <a:srgbClr val="4EBEA4"/>
          </a:solidFill>
          <a:ln w="28575">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3A0A61FB-60BF-85E6-8FB7-EB135C67BDF6}"/>
              </a:ext>
            </a:extLst>
          </p:cNvPr>
          <p:cNvSpPr/>
          <p:nvPr/>
        </p:nvSpPr>
        <p:spPr>
          <a:xfrm>
            <a:off x="8820217" y="3929116"/>
            <a:ext cx="1595820" cy="1139930"/>
          </a:xfrm>
          <a:prstGeom prst="roundRect">
            <a:avLst>
              <a:gd name="adj" fmla="val 0"/>
            </a:avLst>
          </a:prstGeom>
          <a:solidFill>
            <a:srgbClr val="ED3C8D"/>
          </a:solidFill>
          <a:ln w="28575">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9EDFD5FA-F763-12F7-9DAE-AF584A95FB7E}"/>
              </a:ext>
            </a:extLst>
          </p:cNvPr>
          <p:cNvSpPr/>
          <p:nvPr/>
        </p:nvSpPr>
        <p:spPr>
          <a:xfrm>
            <a:off x="10525200" y="2664604"/>
            <a:ext cx="1444889" cy="1139930"/>
          </a:xfrm>
          <a:prstGeom prst="roundRect">
            <a:avLst>
              <a:gd name="adj" fmla="val 0"/>
            </a:avLst>
          </a:prstGeom>
          <a:solidFill>
            <a:srgbClr val="4EBEA4"/>
          </a:solidFill>
          <a:ln w="28575">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781187FA-BDAE-8195-7E05-B269D44E5926}"/>
              </a:ext>
            </a:extLst>
          </p:cNvPr>
          <p:cNvSpPr/>
          <p:nvPr/>
        </p:nvSpPr>
        <p:spPr>
          <a:xfrm>
            <a:off x="10525200" y="3929116"/>
            <a:ext cx="1444889" cy="1139930"/>
          </a:xfrm>
          <a:prstGeom prst="roundRect">
            <a:avLst>
              <a:gd name="adj" fmla="val 0"/>
            </a:avLst>
          </a:prstGeom>
          <a:solidFill>
            <a:srgbClr val="ED3C8D"/>
          </a:solidFill>
          <a:ln w="28575">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7E0B47C-DD24-3999-182A-DD1ECBC51322}"/>
              </a:ext>
            </a:extLst>
          </p:cNvPr>
          <p:cNvSpPr txBox="1"/>
          <p:nvPr/>
        </p:nvSpPr>
        <p:spPr>
          <a:xfrm>
            <a:off x="7411634" y="2282493"/>
            <a:ext cx="12858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2024</a:t>
            </a:r>
            <a:endParaRPr kumimoji="0" lang="en-US" sz="1200" b="0"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1" name="TextBox 20">
            <a:extLst>
              <a:ext uri="{FF2B5EF4-FFF2-40B4-BE49-F238E27FC236}">
                <a16:creationId xmlns:a16="http://schemas.microsoft.com/office/drawing/2014/main" id="{7B6F6B67-1D2F-06AB-3897-3B4E73FF435A}"/>
              </a:ext>
            </a:extLst>
          </p:cNvPr>
          <p:cNvSpPr txBox="1"/>
          <p:nvPr/>
        </p:nvSpPr>
        <p:spPr>
          <a:xfrm>
            <a:off x="8837563" y="2128605"/>
            <a:ext cx="1561129" cy="523220"/>
          </a:xfrm>
          <a:prstGeom prst="rect">
            <a:avLst/>
          </a:prstGeom>
          <a:noFill/>
        </p:spPr>
        <p:txBody>
          <a:bodyPr wrap="square" rtlCol="0">
            <a:spAutoFit/>
          </a:bodyPr>
          <a:lstStyle/>
          <a:p>
            <a:pPr lvl="0" algn="ctr">
              <a:defRPr/>
            </a:pPr>
            <a:r>
              <a:rPr lang="en-US" sz="1400" b="1" u="sng">
                <a:solidFill>
                  <a:srgbClr val="1B1464"/>
                </a:solidFill>
                <a:latin typeface="Helvetica" panose="020B0403020202020204" pitchFamily="34" charset="0"/>
              </a:rPr>
              <a:t>‘24 vs ‘21</a:t>
            </a:r>
          </a:p>
          <a:p>
            <a:pPr lvl="0" algn="ctr">
              <a:defRPr/>
            </a:pPr>
            <a:r>
              <a:rPr lang="en-US" sz="1400" b="1" u="sng">
                <a:solidFill>
                  <a:srgbClr val="1B1464"/>
                </a:solidFill>
                <a:latin typeface="Helvetica" panose="020B0403020202020204" pitchFamily="34" charset="0"/>
              </a:rPr>
              <a:t>% Change</a:t>
            </a:r>
            <a:endParaRPr lang="en-US" sz="1050" u="sng">
              <a:solidFill>
                <a:srgbClr val="1B1464"/>
              </a:solidFill>
              <a:latin typeface="Helvetica" panose="020B0403020202020204" pitchFamily="34" charset="0"/>
            </a:endParaRPr>
          </a:p>
        </p:txBody>
      </p:sp>
      <p:sp>
        <p:nvSpPr>
          <p:cNvPr id="28" name="TextBox 27">
            <a:extLst>
              <a:ext uri="{FF2B5EF4-FFF2-40B4-BE49-F238E27FC236}">
                <a16:creationId xmlns:a16="http://schemas.microsoft.com/office/drawing/2014/main" id="{949CC686-AD1A-5E0F-90EB-BF2CCD3309B1}"/>
              </a:ext>
            </a:extLst>
          </p:cNvPr>
          <p:cNvSpPr txBox="1"/>
          <p:nvPr/>
        </p:nvSpPr>
        <p:spPr>
          <a:xfrm>
            <a:off x="4737648" y="2282493"/>
            <a:ext cx="12843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2022</a:t>
            </a:r>
            <a:endParaRPr kumimoji="0" lang="en-US" sz="1200" b="0"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9" name="TextBox 8">
            <a:extLst>
              <a:ext uri="{FF2B5EF4-FFF2-40B4-BE49-F238E27FC236}">
                <a16:creationId xmlns:a16="http://schemas.microsoft.com/office/drawing/2014/main" id="{15A82DD2-8FD3-8C9C-987A-C8B5F7F71848}"/>
              </a:ext>
            </a:extLst>
          </p:cNvPr>
          <p:cNvSpPr txBox="1"/>
          <p:nvPr/>
        </p:nvSpPr>
        <p:spPr>
          <a:xfrm>
            <a:off x="3399230" y="2282493"/>
            <a:ext cx="12858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2021</a:t>
            </a:r>
            <a:endParaRPr kumimoji="0" lang="en-US" sz="1200" b="0"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1" name="TextBox 10">
            <a:extLst>
              <a:ext uri="{FF2B5EF4-FFF2-40B4-BE49-F238E27FC236}">
                <a16:creationId xmlns:a16="http://schemas.microsoft.com/office/drawing/2014/main" id="{F527613A-2626-FAE6-7237-1B64DA6D66F0}"/>
              </a:ext>
            </a:extLst>
          </p:cNvPr>
          <p:cNvSpPr txBox="1"/>
          <p:nvPr/>
        </p:nvSpPr>
        <p:spPr>
          <a:xfrm>
            <a:off x="1198025" y="2907161"/>
            <a:ext cx="2094807"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U.S. Revenue</a:t>
            </a:r>
            <a:br>
              <a:rPr kumimoji="0" lang="en-US"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br>
            <a:r>
              <a:rPr kumimoji="0" lang="en-US" i="0" u="none" strike="noStrike" kern="1200" cap="none" spc="0" normalizeH="0" baseline="0" noProof="0">
                <a:ln>
                  <a:noFill/>
                </a:ln>
                <a:solidFill>
                  <a:srgbClr val="4EBEA4"/>
                </a:solidFill>
                <a:effectLst/>
                <a:uLnTx/>
                <a:uFillTx/>
                <a:latin typeface="Helvetica" panose="020B0403020202020204" pitchFamily="34" charset="0"/>
                <a:ea typeface="+mn-ea"/>
                <a:cs typeface="+mn-cs"/>
              </a:rPr>
              <a:t>($ in B) </a:t>
            </a:r>
          </a:p>
        </p:txBody>
      </p:sp>
      <p:sp>
        <p:nvSpPr>
          <p:cNvPr id="15" name="TextBox 14">
            <a:extLst>
              <a:ext uri="{FF2B5EF4-FFF2-40B4-BE49-F238E27FC236}">
                <a16:creationId xmlns:a16="http://schemas.microsoft.com/office/drawing/2014/main" id="{4AF1B299-D4BE-5779-547B-5F58EDFBD640}"/>
              </a:ext>
            </a:extLst>
          </p:cNvPr>
          <p:cNvSpPr txBox="1"/>
          <p:nvPr/>
        </p:nvSpPr>
        <p:spPr>
          <a:xfrm>
            <a:off x="3587892" y="3019126"/>
            <a:ext cx="916179"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$37</a:t>
            </a:r>
            <a:r>
              <a:rPr lang="en-US" sz="2200" b="1">
                <a:solidFill>
                  <a:srgbClr val="4EBEA4"/>
                </a:solidFill>
                <a:latin typeface="Helvetica" panose="020B0403020202020204" pitchFamily="34" charset="0"/>
              </a:rPr>
              <a:t>.6</a:t>
            </a:r>
            <a:endParaRPr kumimoji="0" lang="en-US" sz="2200" b="0" i="0" u="none" strike="noStrike" kern="1200" cap="none" spc="0" normalizeH="0" baseline="0" noProof="0">
              <a:ln>
                <a:noFill/>
              </a:ln>
              <a:solidFill>
                <a:srgbClr val="4EBEA4"/>
              </a:solidFill>
              <a:effectLst/>
              <a:uLnTx/>
              <a:uFillTx/>
              <a:latin typeface="Helvetica" panose="020B0403020202020204" pitchFamily="34" charset="0"/>
              <a:ea typeface="+mn-ea"/>
              <a:cs typeface="+mn-cs"/>
            </a:endParaRPr>
          </a:p>
        </p:txBody>
      </p:sp>
      <p:sp>
        <p:nvSpPr>
          <p:cNvPr id="18" name="TextBox 17">
            <a:extLst>
              <a:ext uri="{FF2B5EF4-FFF2-40B4-BE49-F238E27FC236}">
                <a16:creationId xmlns:a16="http://schemas.microsoft.com/office/drawing/2014/main" id="{C1D53377-D766-7134-B5FF-733398673EBC}"/>
              </a:ext>
            </a:extLst>
          </p:cNvPr>
          <p:cNvSpPr txBox="1"/>
          <p:nvPr/>
        </p:nvSpPr>
        <p:spPr>
          <a:xfrm>
            <a:off x="7601669" y="3019126"/>
            <a:ext cx="916179" cy="430887"/>
          </a:xfrm>
          <a:prstGeom prst="rect">
            <a:avLst/>
          </a:prstGeom>
          <a:noFill/>
        </p:spPr>
        <p:txBody>
          <a:bodyPr wrap="square" rtlCol="0">
            <a:spAutoFit/>
          </a:bodyPr>
          <a:lstStyle/>
          <a:p>
            <a:pPr lvl="0" algn="r">
              <a:defRPr/>
            </a:pPr>
            <a:r>
              <a:rPr lang="en-US" sz="2200" b="1">
                <a:solidFill>
                  <a:srgbClr val="4EBEA4"/>
                </a:solidFill>
                <a:latin typeface="Helvetica" panose="020B0403020202020204" pitchFamily="34" charset="0"/>
              </a:rPr>
              <a:t>$86.8</a:t>
            </a:r>
            <a:endParaRPr lang="en-US" sz="2200">
              <a:solidFill>
                <a:srgbClr val="4EBEA4"/>
              </a:solidFill>
              <a:latin typeface="Helvetica" panose="020B0403020202020204" pitchFamily="34" charset="0"/>
            </a:endParaRPr>
          </a:p>
        </p:txBody>
      </p:sp>
      <p:sp>
        <p:nvSpPr>
          <p:cNvPr id="22" name="TextBox 21">
            <a:extLst>
              <a:ext uri="{FF2B5EF4-FFF2-40B4-BE49-F238E27FC236}">
                <a16:creationId xmlns:a16="http://schemas.microsoft.com/office/drawing/2014/main" id="{3805833D-A1E3-893F-1709-1EEC8C387942}"/>
              </a:ext>
            </a:extLst>
          </p:cNvPr>
          <p:cNvSpPr txBox="1"/>
          <p:nvPr/>
        </p:nvSpPr>
        <p:spPr>
          <a:xfrm>
            <a:off x="8676567" y="2880626"/>
            <a:ext cx="188312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19050">
                  <a:solidFill>
                    <a:srgbClr val="1B1464"/>
                  </a:solidFill>
                </a:ln>
                <a:solidFill>
                  <a:schemeClr val="bg1"/>
                </a:solidFill>
                <a:effectLst/>
                <a:uLnTx/>
                <a:uFillTx/>
                <a:latin typeface="Helvetica" panose="020B0403020202020204" pitchFamily="34" charset="0"/>
                <a:ea typeface="+mn-ea"/>
                <a:cs typeface="+mn-cs"/>
              </a:rPr>
              <a:t>+</a:t>
            </a:r>
            <a:r>
              <a:rPr lang="en-US" sz="3800" b="1">
                <a:ln w="19050">
                  <a:solidFill>
                    <a:srgbClr val="1B1464"/>
                  </a:solidFill>
                </a:ln>
                <a:solidFill>
                  <a:schemeClr val="bg1"/>
                </a:solidFill>
                <a:latin typeface="Helvetica" panose="020B0403020202020204" pitchFamily="34" charset="0"/>
              </a:rPr>
              <a:t>131</a:t>
            </a:r>
            <a:r>
              <a:rPr kumimoji="0" lang="en-US" sz="3800" b="1" i="0" u="none" strike="noStrike" kern="1200" cap="none" spc="0" normalizeH="0" baseline="0" noProof="0">
                <a:ln w="19050">
                  <a:solidFill>
                    <a:srgbClr val="1B1464"/>
                  </a:solidFill>
                </a:ln>
                <a:solidFill>
                  <a:schemeClr val="bg1"/>
                </a:solidFill>
                <a:effectLst/>
                <a:uLnTx/>
                <a:uFillTx/>
                <a:latin typeface="Helvetica" panose="020B0403020202020204" pitchFamily="34" charset="0"/>
                <a:ea typeface="+mn-ea"/>
                <a:cs typeface="+mn-cs"/>
              </a:rPr>
              <a:t>%</a:t>
            </a:r>
            <a:endParaRPr kumimoji="0" lang="en-US" sz="3800" b="0" i="0" u="none" strike="noStrike" kern="1200" cap="none" spc="0" normalizeH="0" baseline="0" noProof="0">
              <a:ln w="19050">
                <a:solidFill>
                  <a:srgbClr val="1B1464"/>
                </a:solidFill>
              </a:ln>
              <a:solidFill>
                <a:schemeClr val="bg1"/>
              </a:solidFill>
              <a:effectLst/>
              <a:uLnTx/>
              <a:uFillTx/>
              <a:latin typeface="Helvetica" panose="020B0403020202020204" pitchFamily="34" charset="0"/>
              <a:ea typeface="+mn-ea"/>
              <a:cs typeface="+mn-cs"/>
            </a:endParaRPr>
          </a:p>
        </p:txBody>
      </p:sp>
      <p:sp>
        <p:nvSpPr>
          <p:cNvPr id="25" name="TextBox 24">
            <a:extLst>
              <a:ext uri="{FF2B5EF4-FFF2-40B4-BE49-F238E27FC236}">
                <a16:creationId xmlns:a16="http://schemas.microsoft.com/office/drawing/2014/main" id="{3E19207F-E5C9-646A-BF26-B9F05975B05D}"/>
              </a:ext>
            </a:extLst>
          </p:cNvPr>
          <p:cNvSpPr txBox="1"/>
          <p:nvPr/>
        </p:nvSpPr>
        <p:spPr>
          <a:xfrm>
            <a:off x="6072491" y="2282493"/>
            <a:ext cx="129115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2023</a:t>
            </a:r>
            <a:endParaRPr kumimoji="0" lang="en-US" sz="1200" b="0"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6" name="TextBox 25">
            <a:extLst>
              <a:ext uri="{FF2B5EF4-FFF2-40B4-BE49-F238E27FC236}">
                <a16:creationId xmlns:a16="http://schemas.microsoft.com/office/drawing/2014/main" id="{6A0706EC-A3A8-110A-5BC3-E154D46A52C7}"/>
              </a:ext>
            </a:extLst>
          </p:cNvPr>
          <p:cNvSpPr txBox="1"/>
          <p:nvPr/>
        </p:nvSpPr>
        <p:spPr>
          <a:xfrm>
            <a:off x="6259979" y="3019126"/>
            <a:ext cx="916179" cy="430887"/>
          </a:xfrm>
          <a:prstGeom prst="rect">
            <a:avLst/>
          </a:prstGeom>
          <a:noFill/>
        </p:spPr>
        <p:txBody>
          <a:bodyPr wrap="square" rtlCol="0">
            <a:spAutoFit/>
          </a:bodyPr>
          <a:lstStyle/>
          <a:p>
            <a:pPr lvl="0" algn="r">
              <a:defRPr/>
            </a:pPr>
            <a:r>
              <a:rPr lang="en-US" sz="2200" b="1">
                <a:solidFill>
                  <a:srgbClr val="4EBEA4"/>
                </a:solidFill>
                <a:latin typeface="Helvetica" panose="020B0403020202020204" pitchFamily="34" charset="0"/>
              </a:rPr>
              <a:t>$70.2</a:t>
            </a:r>
            <a:endParaRPr lang="en-US" sz="2200">
              <a:solidFill>
                <a:srgbClr val="4EBEA4"/>
              </a:solidFill>
              <a:latin typeface="Helvetica" panose="020B0403020202020204" pitchFamily="34" charset="0"/>
            </a:endParaRPr>
          </a:p>
        </p:txBody>
      </p:sp>
      <p:sp>
        <p:nvSpPr>
          <p:cNvPr id="29" name="TextBox 28">
            <a:extLst>
              <a:ext uri="{FF2B5EF4-FFF2-40B4-BE49-F238E27FC236}">
                <a16:creationId xmlns:a16="http://schemas.microsoft.com/office/drawing/2014/main" id="{AA1D0CD2-25F4-D941-F0C2-8439721F01EC}"/>
              </a:ext>
            </a:extLst>
          </p:cNvPr>
          <p:cNvSpPr txBox="1"/>
          <p:nvPr/>
        </p:nvSpPr>
        <p:spPr>
          <a:xfrm>
            <a:off x="4918641" y="3019126"/>
            <a:ext cx="916179"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$51.5</a:t>
            </a:r>
            <a:endParaRPr kumimoji="0" lang="en-US" sz="2200" b="0" i="0" u="none" strike="noStrike" kern="1200" cap="none" spc="0" normalizeH="0" baseline="0" noProof="0">
              <a:ln>
                <a:noFill/>
              </a:ln>
              <a:solidFill>
                <a:srgbClr val="4EBEA4"/>
              </a:solidFill>
              <a:effectLst/>
              <a:uLnTx/>
              <a:uFillTx/>
              <a:latin typeface="Helvetica" panose="020B0403020202020204" pitchFamily="34" charset="0"/>
              <a:ea typeface="+mn-ea"/>
              <a:cs typeface="+mn-cs"/>
            </a:endParaRPr>
          </a:p>
        </p:txBody>
      </p:sp>
      <p:sp>
        <p:nvSpPr>
          <p:cNvPr id="40" name="TextBox 39">
            <a:extLst>
              <a:ext uri="{FF2B5EF4-FFF2-40B4-BE49-F238E27FC236}">
                <a16:creationId xmlns:a16="http://schemas.microsoft.com/office/drawing/2014/main" id="{C84F8C81-D9E4-3D6C-610F-C13E963E891F}"/>
              </a:ext>
            </a:extLst>
          </p:cNvPr>
          <p:cNvSpPr txBox="1"/>
          <p:nvPr/>
        </p:nvSpPr>
        <p:spPr>
          <a:xfrm>
            <a:off x="10589078" y="2128605"/>
            <a:ext cx="1285848" cy="523220"/>
          </a:xfrm>
          <a:prstGeom prst="rect">
            <a:avLst/>
          </a:prstGeom>
          <a:noFill/>
        </p:spPr>
        <p:txBody>
          <a:bodyPr wrap="square" rtlCol="0">
            <a:spAutoFit/>
          </a:bodyPr>
          <a:lstStyle/>
          <a:p>
            <a:pPr lvl="0" algn="ctr">
              <a:defRPr/>
            </a:pPr>
            <a:r>
              <a:rPr lang="en-US" sz="1400" b="1" u="sng">
                <a:solidFill>
                  <a:srgbClr val="1B1464"/>
                </a:solidFill>
                <a:latin typeface="Helvetica" panose="020B0403020202020204" pitchFamily="34" charset="0"/>
              </a:rPr>
              <a:t>3-Year</a:t>
            </a:r>
            <a:br>
              <a:rPr lang="en-US" sz="1400" b="1" u="sng">
                <a:solidFill>
                  <a:srgbClr val="1B1464"/>
                </a:solidFill>
                <a:latin typeface="Helvetica" panose="020B0403020202020204" pitchFamily="34" charset="0"/>
              </a:rPr>
            </a:br>
            <a:r>
              <a:rPr lang="en-US" sz="1400" b="1" u="sng">
                <a:solidFill>
                  <a:srgbClr val="1B1464"/>
                </a:solidFill>
                <a:latin typeface="Helvetica" panose="020B0403020202020204" pitchFamily="34" charset="0"/>
              </a:rPr>
              <a:t>CAGR</a:t>
            </a:r>
            <a:r>
              <a:rPr lang="en-US" sz="1400">
                <a:solidFill>
                  <a:srgbClr val="1B1464"/>
                </a:solidFill>
                <a:latin typeface="Helvetica" panose="020B0403020202020204" pitchFamily="34" charset="0"/>
              </a:rPr>
              <a:t>*</a:t>
            </a:r>
            <a:endParaRPr lang="en-US" sz="1050">
              <a:solidFill>
                <a:srgbClr val="1B1464"/>
              </a:solidFill>
              <a:latin typeface="Helvetica" panose="020B0403020202020204" pitchFamily="34" charset="0"/>
            </a:endParaRPr>
          </a:p>
        </p:txBody>
      </p:sp>
      <p:sp>
        <p:nvSpPr>
          <p:cNvPr id="56" name="TextBox 55">
            <a:extLst>
              <a:ext uri="{FF2B5EF4-FFF2-40B4-BE49-F238E27FC236}">
                <a16:creationId xmlns:a16="http://schemas.microsoft.com/office/drawing/2014/main" id="{E8C088C8-DAC5-5463-CEA4-98591995CCAC}"/>
              </a:ext>
            </a:extLst>
          </p:cNvPr>
          <p:cNvSpPr txBox="1"/>
          <p:nvPr/>
        </p:nvSpPr>
        <p:spPr>
          <a:xfrm>
            <a:off x="10539652" y="2934859"/>
            <a:ext cx="1430437" cy="584775"/>
          </a:xfrm>
          <a:prstGeom prst="rect">
            <a:avLst/>
          </a:prstGeom>
          <a:noFill/>
        </p:spPr>
        <p:txBody>
          <a:bodyPr wrap="square" rtlCol="0">
            <a:spAutoFit/>
          </a:bodyPr>
          <a:lstStyle>
            <a:defPPr>
              <a:defRPr lang="en-US"/>
            </a:defPPr>
            <a:lvl1pPr marR="0" lvl="0" indent="0" algn="r" fontAlgn="auto">
              <a:lnSpc>
                <a:spcPct val="100000"/>
              </a:lnSpc>
              <a:spcBef>
                <a:spcPts val="0"/>
              </a:spcBef>
              <a:spcAft>
                <a:spcPts val="0"/>
              </a:spcAft>
              <a:buClrTx/>
              <a:buSzTx/>
              <a:buFontTx/>
              <a:buNone/>
              <a:tabLst/>
              <a:defRPr kumimoji="0" sz="2800" b="1" i="0" u="none" strike="noStrike" cap="none" spc="0" normalizeH="0" baseline="0">
                <a:ln>
                  <a:solidFill>
                    <a:srgbClr val="1B1464"/>
                  </a:solidFill>
                </a:ln>
                <a:solidFill>
                  <a:srgbClr val="4EBEA4"/>
                </a:solidFill>
                <a:effectLst/>
                <a:uLnTx/>
                <a:uFillTx/>
                <a:latin typeface="Helvetica" panose="020B0403020202020204" pitchFamily="34" charset="0"/>
              </a:defRPr>
            </a:lvl1pPr>
          </a:lstStyle>
          <a:p>
            <a:pPr algn="ctr"/>
            <a:r>
              <a:rPr lang="en-US" sz="3200">
                <a:solidFill>
                  <a:schemeClr val="bg1"/>
                </a:solidFill>
              </a:rPr>
              <a:t>+32%</a:t>
            </a:r>
          </a:p>
        </p:txBody>
      </p:sp>
      <p:sp>
        <p:nvSpPr>
          <p:cNvPr id="64" name="TextBox 63">
            <a:extLst>
              <a:ext uri="{FF2B5EF4-FFF2-40B4-BE49-F238E27FC236}">
                <a16:creationId xmlns:a16="http://schemas.microsoft.com/office/drawing/2014/main" id="{87009263-4693-83A4-9F3B-E28A3B8E7289}"/>
              </a:ext>
            </a:extLst>
          </p:cNvPr>
          <p:cNvSpPr txBox="1"/>
          <p:nvPr/>
        </p:nvSpPr>
        <p:spPr>
          <a:xfrm>
            <a:off x="1198025" y="4175916"/>
            <a:ext cx="2094807"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U.S. TV Spend</a:t>
            </a:r>
            <a:br>
              <a:rPr kumimoji="0" lang="en-US"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i="0" u="none" strike="noStrike" kern="1200" cap="none" spc="0" normalizeH="0" baseline="0" noProof="0">
                <a:ln>
                  <a:noFill/>
                </a:ln>
                <a:solidFill>
                  <a:srgbClr val="ED3C8D"/>
                </a:solidFill>
                <a:effectLst/>
                <a:uLnTx/>
                <a:uFillTx/>
                <a:latin typeface="Helvetica" panose="020B0403020202020204" pitchFamily="34" charset="0"/>
                <a:ea typeface="+mn-ea"/>
                <a:cs typeface="+mn-cs"/>
              </a:rPr>
              <a:t>($ in B) </a:t>
            </a:r>
          </a:p>
        </p:txBody>
      </p:sp>
      <p:sp>
        <p:nvSpPr>
          <p:cNvPr id="65" name="TextBox 64">
            <a:extLst>
              <a:ext uri="{FF2B5EF4-FFF2-40B4-BE49-F238E27FC236}">
                <a16:creationId xmlns:a16="http://schemas.microsoft.com/office/drawing/2014/main" id="{F2A72F3D-21A9-3553-3BBD-9779D7707AEE}"/>
              </a:ext>
            </a:extLst>
          </p:cNvPr>
          <p:cNvSpPr txBox="1"/>
          <p:nvPr/>
        </p:nvSpPr>
        <p:spPr>
          <a:xfrm>
            <a:off x="3587892" y="4283638"/>
            <a:ext cx="916179"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$1.6</a:t>
            </a:r>
            <a:endParaRPr kumimoji="0" lang="en-US" sz="22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66" name="TextBox 65">
            <a:extLst>
              <a:ext uri="{FF2B5EF4-FFF2-40B4-BE49-F238E27FC236}">
                <a16:creationId xmlns:a16="http://schemas.microsoft.com/office/drawing/2014/main" id="{7655206C-6C65-CE01-C634-789E4ED4F0C0}"/>
              </a:ext>
            </a:extLst>
          </p:cNvPr>
          <p:cNvSpPr txBox="1"/>
          <p:nvPr/>
        </p:nvSpPr>
        <p:spPr>
          <a:xfrm>
            <a:off x="7601669" y="4283638"/>
            <a:ext cx="916179" cy="430887"/>
          </a:xfrm>
          <a:prstGeom prst="rect">
            <a:avLst/>
          </a:prstGeom>
          <a:noFill/>
        </p:spPr>
        <p:txBody>
          <a:bodyPr wrap="square" rtlCol="0">
            <a:spAutoFit/>
          </a:bodyPr>
          <a:lstStyle/>
          <a:p>
            <a:pPr lvl="0" algn="r">
              <a:defRPr/>
            </a:pPr>
            <a:r>
              <a:rPr lang="en-US" sz="2200" b="1">
                <a:solidFill>
                  <a:srgbClr val="ED3C8D"/>
                </a:solidFill>
                <a:latin typeface="Helvetica" panose="020B0403020202020204" pitchFamily="34" charset="0"/>
              </a:rPr>
              <a:t>$3.3</a:t>
            </a:r>
            <a:endParaRPr lang="en-US" sz="2200">
              <a:solidFill>
                <a:srgbClr val="ED3C8D"/>
              </a:solidFill>
              <a:latin typeface="Helvetica" panose="020B0403020202020204" pitchFamily="34" charset="0"/>
            </a:endParaRPr>
          </a:p>
        </p:txBody>
      </p:sp>
      <p:sp>
        <p:nvSpPr>
          <p:cNvPr id="67" name="TextBox 66">
            <a:extLst>
              <a:ext uri="{FF2B5EF4-FFF2-40B4-BE49-F238E27FC236}">
                <a16:creationId xmlns:a16="http://schemas.microsoft.com/office/drawing/2014/main" id="{6FE10C2F-D9F9-F6AD-9440-56DF7A9DAD4B}"/>
              </a:ext>
            </a:extLst>
          </p:cNvPr>
          <p:cNvSpPr txBox="1"/>
          <p:nvPr/>
        </p:nvSpPr>
        <p:spPr>
          <a:xfrm>
            <a:off x="8718253" y="4145138"/>
            <a:ext cx="1799749" cy="677108"/>
          </a:xfrm>
          <a:prstGeom prst="rect">
            <a:avLst/>
          </a:prstGeom>
          <a:noFill/>
        </p:spPr>
        <p:txBody>
          <a:bodyPr wrap="square" rtlCol="0">
            <a:spAutoFit/>
          </a:bodyPr>
          <a:lstStyle/>
          <a:p>
            <a:pPr algn="ctr">
              <a:defRPr/>
            </a:pPr>
            <a:r>
              <a:rPr lang="en-US" sz="3800" b="1">
                <a:ln w="19050">
                  <a:solidFill>
                    <a:srgbClr val="1B1464"/>
                  </a:solidFill>
                </a:ln>
                <a:solidFill>
                  <a:schemeClr val="bg1"/>
                </a:solidFill>
                <a:latin typeface="Helvetica" panose="020B0403020202020204" pitchFamily="34" charset="0"/>
              </a:rPr>
              <a:t>+106%</a:t>
            </a:r>
          </a:p>
        </p:txBody>
      </p:sp>
      <p:sp>
        <p:nvSpPr>
          <p:cNvPr id="68" name="TextBox 67">
            <a:extLst>
              <a:ext uri="{FF2B5EF4-FFF2-40B4-BE49-F238E27FC236}">
                <a16:creationId xmlns:a16="http://schemas.microsoft.com/office/drawing/2014/main" id="{E5288B49-F66F-57FB-61E6-96E254185FFF}"/>
              </a:ext>
            </a:extLst>
          </p:cNvPr>
          <p:cNvSpPr txBox="1"/>
          <p:nvPr/>
        </p:nvSpPr>
        <p:spPr>
          <a:xfrm>
            <a:off x="6259979" y="4283638"/>
            <a:ext cx="916179" cy="430887"/>
          </a:xfrm>
          <a:prstGeom prst="rect">
            <a:avLst/>
          </a:prstGeom>
          <a:noFill/>
        </p:spPr>
        <p:txBody>
          <a:bodyPr wrap="square" rtlCol="0">
            <a:spAutoFit/>
          </a:bodyPr>
          <a:lstStyle/>
          <a:p>
            <a:pPr lvl="0" algn="r">
              <a:defRPr/>
            </a:pPr>
            <a:r>
              <a:rPr lang="en-US" sz="2200" b="1">
                <a:solidFill>
                  <a:srgbClr val="ED3C8D"/>
                </a:solidFill>
                <a:latin typeface="Helvetica" panose="020B0403020202020204" pitchFamily="34" charset="0"/>
              </a:rPr>
              <a:t>$2.4</a:t>
            </a:r>
            <a:endParaRPr lang="en-US" sz="2200">
              <a:solidFill>
                <a:srgbClr val="ED3C8D"/>
              </a:solidFill>
              <a:latin typeface="Helvetica" panose="020B0403020202020204" pitchFamily="34" charset="0"/>
            </a:endParaRPr>
          </a:p>
        </p:txBody>
      </p:sp>
      <p:sp>
        <p:nvSpPr>
          <p:cNvPr id="69" name="TextBox 68">
            <a:extLst>
              <a:ext uri="{FF2B5EF4-FFF2-40B4-BE49-F238E27FC236}">
                <a16:creationId xmlns:a16="http://schemas.microsoft.com/office/drawing/2014/main" id="{2883DBF5-2AE9-0E9E-FAF8-0272EAC0208A}"/>
              </a:ext>
            </a:extLst>
          </p:cNvPr>
          <p:cNvSpPr txBox="1"/>
          <p:nvPr/>
        </p:nvSpPr>
        <p:spPr>
          <a:xfrm>
            <a:off x="4918641" y="4283638"/>
            <a:ext cx="916179"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$1.7</a:t>
            </a:r>
            <a:endParaRPr kumimoji="0" lang="en-US" sz="22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77" name="TextBox 76">
            <a:extLst>
              <a:ext uri="{FF2B5EF4-FFF2-40B4-BE49-F238E27FC236}">
                <a16:creationId xmlns:a16="http://schemas.microsoft.com/office/drawing/2014/main" id="{BD0B2B1E-E314-9BB7-7FDF-2315EAD9220A}"/>
              </a:ext>
            </a:extLst>
          </p:cNvPr>
          <p:cNvSpPr txBox="1"/>
          <p:nvPr/>
        </p:nvSpPr>
        <p:spPr>
          <a:xfrm>
            <a:off x="10539652" y="4199371"/>
            <a:ext cx="1430437" cy="584775"/>
          </a:xfrm>
          <a:prstGeom prst="rect">
            <a:avLst/>
          </a:prstGeom>
          <a:noFill/>
        </p:spPr>
        <p:txBody>
          <a:bodyPr wrap="square" rtlCol="0">
            <a:spAutoFit/>
          </a:bodyPr>
          <a:lstStyle>
            <a:defPPr>
              <a:defRPr lang="en-US"/>
            </a:defPPr>
            <a:lvl1pPr marR="0" lvl="0" indent="0" algn="r" fontAlgn="auto">
              <a:lnSpc>
                <a:spcPct val="100000"/>
              </a:lnSpc>
              <a:spcBef>
                <a:spcPts val="0"/>
              </a:spcBef>
              <a:spcAft>
                <a:spcPts val="0"/>
              </a:spcAft>
              <a:buClrTx/>
              <a:buSzTx/>
              <a:buFontTx/>
              <a:buNone/>
              <a:tabLst/>
              <a:defRPr kumimoji="0" sz="2400" b="1" i="0" u="none" strike="noStrike" cap="none" spc="0" normalizeH="0" baseline="0">
                <a:ln>
                  <a:solidFill>
                    <a:srgbClr val="1B1464"/>
                  </a:solidFill>
                </a:ln>
                <a:solidFill>
                  <a:srgbClr val="4EBEA4"/>
                </a:solidFill>
                <a:effectLst/>
                <a:uLnTx/>
                <a:uFillTx/>
                <a:latin typeface="Helvetica" panose="020B0403020202020204" pitchFamily="34" charset="0"/>
              </a:defRPr>
            </a:lvl1pPr>
          </a:lstStyle>
          <a:p>
            <a:pPr algn="ctr"/>
            <a:r>
              <a:rPr lang="en-US" sz="3200">
                <a:solidFill>
                  <a:schemeClr val="bg1"/>
                </a:solidFill>
              </a:rPr>
              <a:t>+27%</a:t>
            </a:r>
          </a:p>
        </p:txBody>
      </p:sp>
      <p:pic>
        <p:nvPicPr>
          <p:cNvPr id="79" name="Picture 78" descr="A stack of coins with a dollar sign and arrow pointing up&#10;&#10;AI-generated content may be incorrect.">
            <a:extLst>
              <a:ext uri="{FF2B5EF4-FFF2-40B4-BE49-F238E27FC236}">
                <a16:creationId xmlns:a16="http://schemas.microsoft.com/office/drawing/2014/main" id="{D75FACE4-A1B1-5A7A-FF81-AC3922A547D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51663" y="2737139"/>
            <a:ext cx="985638" cy="985638"/>
          </a:xfrm>
          <a:prstGeom prst="rect">
            <a:avLst/>
          </a:prstGeom>
        </p:spPr>
      </p:pic>
      <p:pic>
        <p:nvPicPr>
          <p:cNvPr id="81" name="Picture 80" descr="A blue and black computer screen&#10;&#10;AI-generated content may be incorrect.">
            <a:extLst>
              <a:ext uri="{FF2B5EF4-FFF2-40B4-BE49-F238E27FC236}">
                <a16:creationId xmlns:a16="http://schemas.microsoft.com/office/drawing/2014/main" id="{EFB451CF-3712-5032-1644-B09225C1C4F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47062" y="3890671"/>
            <a:ext cx="1200066" cy="1200066"/>
          </a:xfrm>
          <a:prstGeom prst="rect">
            <a:avLst/>
          </a:prstGeom>
        </p:spPr>
      </p:pic>
      <p:pic>
        <p:nvPicPr>
          <p:cNvPr id="83" name="Picture 82" descr="A pink dollar sign with blue outline&#10;&#10;AI-generated content may be incorrect.">
            <a:extLst>
              <a:ext uri="{FF2B5EF4-FFF2-40B4-BE49-F238E27FC236}">
                <a16:creationId xmlns:a16="http://schemas.microsoft.com/office/drawing/2014/main" id="{34DD6F42-6ADF-E600-DF1B-CE741FA7DF0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58181" y="4157780"/>
            <a:ext cx="572025" cy="572025"/>
          </a:xfrm>
          <a:prstGeom prst="rect">
            <a:avLst/>
          </a:prstGeom>
        </p:spPr>
      </p:pic>
      <p:sp>
        <p:nvSpPr>
          <p:cNvPr id="2" name="Text Placeholder 3">
            <a:extLst>
              <a:ext uri="{FF2B5EF4-FFF2-40B4-BE49-F238E27FC236}">
                <a16:creationId xmlns:a16="http://schemas.microsoft.com/office/drawing/2014/main" id="{50BD7C92-EF54-750C-1C76-C292F8E8F6FE}"/>
              </a:ext>
            </a:extLst>
          </p:cNvPr>
          <p:cNvSpPr txBox="1">
            <a:spLocks/>
          </p:cNvSpPr>
          <p:nvPr/>
        </p:nvSpPr>
        <p:spPr>
          <a:xfrm>
            <a:off x="418157" y="6210687"/>
            <a:ext cx="11909054" cy="308400"/>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Sources: Revenues are based on company filings (10-K) via SEC.gov (EDGAR). TV spend based on VAB analysis of Nielsen Ad Intel data (national cable TV, national broadcast TV, Spanish language broadcast TV, Spanish language cable TV, spot TV, syndication TV), Calendar years of 2021-2024. </a:t>
            </a:r>
            <a:r>
              <a:rPr lang="en-US" sz="800">
                <a:solidFill>
                  <a:srgbClr val="1B1464"/>
                </a:solidFill>
                <a:latin typeface="Helvetica" panose="020B0403020202020204" pitchFamily="34" charset="0"/>
              </a:rPr>
              <a:t>U.S. revenues for Ozempic &amp; </a:t>
            </a:r>
            <a:r>
              <a:rPr lang="en-US" sz="800" err="1">
                <a:solidFill>
                  <a:srgbClr val="1B1464"/>
                </a:solidFill>
                <a:latin typeface="Helvetica" panose="020B0403020202020204" pitchFamily="34" charset="0"/>
              </a:rPr>
              <a:t>Wegovy</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were reported in </a:t>
            </a:r>
            <a:r>
              <a:rPr lang="en-US" sz="800">
                <a:solidFill>
                  <a:srgbClr val="1B1464"/>
                </a:solidFill>
                <a:latin typeface="Helvetica" panose="020B0403020202020204" pitchFamily="34" charset="0"/>
              </a:rPr>
              <a:t>Danish Krone, Dupixent &amp; </a:t>
            </a:r>
            <a:r>
              <a:rPr lang="en-US" sz="800" err="1">
                <a:solidFill>
                  <a:srgbClr val="1B1464"/>
                </a:solidFill>
                <a:latin typeface="Helvetica" panose="020B0403020202020204" pitchFamily="34" charset="0"/>
              </a:rPr>
              <a:t>Arexvy</a:t>
            </a:r>
            <a:r>
              <a:rPr lang="en-US" sz="800">
                <a:solidFill>
                  <a:srgbClr val="1B1464"/>
                </a:solidFill>
                <a:latin typeface="Helvetica" panose="020B0403020202020204" pitchFamily="34" charset="0"/>
              </a:rPr>
              <a:t> were reported in Euros</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a:t>
            </a:r>
            <a:r>
              <a:rPr kumimoji="0" lang="en-US" sz="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t>
            </a:r>
            <a:r>
              <a:rPr kumimoji="0" lang="en-US" sz="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CAGR = compound annual growth rate (i.e., mean annual growth across the time period). </a:t>
            </a:r>
          </a:p>
        </p:txBody>
      </p:sp>
      <p:sp>
        <p:nvSpPr>
          <p:cNvPr id="19" name="Rectangle 18">
            <a:extLst>
              <a:ext uri="{FF2B5EF4-FFF2-40B4-BE49-F238E27FC236}">
                <a16:creationId xmlns:a16="http://schemas.microsoft.com/office/drawing/2014/main" id="{F430D3F3-F07F-F0E4-FCF6-C4A44BCD64D4}"/>
              </a:ext>
            </a:extLst>
          </p:cNvPr>
          <p:cNvSpPr/>
          <p:nvPr/>
        </p:nvSpPr>
        <p:spPr>
          <a:xfrm>
            <a:off x="144411" y="294415"/>
            <a:ext cx="10038304" cy="892552"/>
          </a:xfrm>
          <a:prstGeom prst="rect">
            <a:avLst/>
          </a:prstGeom>
        </p:spPr>
        <p:txBody>
          <a:bodyPr wrap="square">
            <a:spAutoFit/>
          </a:bodyPr>
          <a:lstStyle/>
          <a:p>
            <a:pPr lvl="0">
              <a:defRPr/>
            </a:pPr>
            <a:r>
              <a:rPr lang="en-US" sz="2600" b="1">
                <a:solidFill>
                  <a:srgbClr val="ED3C8D"/>
                </a:solidFill>
                <a:latin typeface="Helvetica" panose="020B0604020202020204" pitchFamily="34" charset="0"/>
              </a:rPr>
              <a:t>TV Drives Sales:</a:t>
            </a:r>
            <a:r>
              <a:rPr lang="en-US" sz="2600" b="1">
                <a:solidFill>
                  <a:srgbClr val="FF0000"/>
                </a:solidFill>
                <a:latin typeface="Helvetica" panose="020B0604020202020204" pitchFamily="34" charset="0"/>
              </a:rPr>
              <a:t> </a:t>
            </a:r>
            <a:r>
              <a:rPr lang="en-US" sz="2600" b="1">
                <a:solidFill>
                  <a:srgbClr val="1F1A62"/>
                </a:solidFill>
                <a:latin typeface="Helvetica" panose="020B0604020202020204" pitchFamily="34" charset="0"/>
              </a:rPr>
              <a:t>Continued investment in premium video has more than doubled the collective sales of 17 pharma brands</a:t>
            </a:r>
          </a:p>
        </p:txBody>
      </p:sp>
      <p:sp>
        <p:nvSpPr>
          <p:cNvPr id="12" name="TextBox 11">
            <a:extLst>
              <a:ext uri="{FF2B5EF4-FFF2-40B4-BE49-F238E27FC236}">
                <a16:creationId xmlns:a16="http://schemas.microsoft.com/office/drawing/2014/main" id="{53106011-8987-40CE-CC7F-06BAF2527CAB}"/>
              </a:ext>
            </a:extLst>
          </p:cNvPr>
          <p:cNvSpPr txBox="1"/>
          <p:nvPr/>
        </p:nvSpPr>
        <p:spPr>
          <a:xfrm>
            <a:off x="-62750" y="1532091"/>
            <a:ext cx="12192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17 </a:t>
            </a:r>
            <a:r>
              <a:rPr kumimoji="0" lang="en-US" sz="20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Pharmaceutical</a:t>
            </a:r>
            <a:r>
              <a:rPr kumimoji="0" lang="en-US"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DTC Brands: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Annual U.S. Sales Revenue vs. TV Spend</a:t>
            </a:r>
            <a:endParaRPr kumimoji="0" lang="en-US" sz="1400" b="0" i="0"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7" name="Rectangle 16">
            <a:extLst>
              <a:ext uri="{FF2B5EF4-FFF2-40B4-BE49-F238E27FC236}">
                <a16:creationId xmlns:a16="http://schemas.microsoft.com/office/drawing/2014/main" id="{BE350F5F-5DED-0CF4-ABD7-FD206D148BB9}"/>
              </a:ext>
            </a:extLst>
          </p:cNvPr>
          <p:cNvSpPr/>
          <p:nvPr/>
        </p:nvSpPr>
        <p:spPr>
          <a:xfrm>
            <a:off x="1880563" y="5193628"/>
            <a:ext cx="8430874" cy="1002630"/>
          </a:xfrm>
          <a:prstGeom prst="rect">
            <a:avLst/>
          </a:prstGeom>
          <a:solidFill>
            <a:schemeClr val="bg1"/>
          </a:solidFill>
          <a:ln w="9525">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4C2DAC1-95AB-E0E7-998A-3B964AE56BDA}"/>
              </a:ext>
            </a:extLst>
          </p:cNvPr>
          <p:cNvSpPr txBox="1"/>
          <p:nvPr/>
        </p:nvSpPr>
        <p:spPr>
          <a:xfrm>
            <a:off x="1880563" y="5208868"/>
            <a:ext cx="8430874" cy="261610"/>
          </a:xfrm>
          <a:prstGeom prst="rect">
            <a:avLst/>
          </a:prstGeom>
          <a:noFill/>
        </p:spPr>
        <p:txBody>
          <a:bodyPr wrap="square" rtlCol="0">
            <a:spAutoFit/>
          </a:bodyPr>
          <a:lstStyle/>
          <a:p>
            <a:pPr algn="ctr"/>
            <a:r>
              <a:rPr lang="en-US" sz="1100" b="1">
                <a:solidFill>
                  <a:srgbClr val="1B1464"/>
                </a:solidFill>
                <a:latin typeface="Heebo" pitchFamily="2" charset="-79"/>
                <a:cs typeface="Heebo" pitchFamily="2" charset="-79"/>
              </a:rPr>
              <a:t>17 Pharmaceutical Brands Analyzed</a:t>
            </a:r>
          </a:p>
        </p:txBody>
      </p:sp>
      <p:pic>
        <p:nvPicPr>
          <p:cNvPr id="24" name="Picture 4" descr="wegovy-logo-425px - Taking Control Of Your Diabetes®">
            <a:extLst>
              <a:ext uri="{FF2B5EF4-FFF2-40B4-BE49-F238E27FC236}">
                <a16:creationId xmlns:a16="http://schemas.microsoft.com/office/drawing/2014/main" id="{78C6D47D-C098-CC9E-684A-57C979E21328}"/>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t="9177" b="11157"/>
          <a:stretch/>
        </p:blipFill>
        <p:spPr bwMode="auto">
          <a:xfrm>
            <a:off x="5010535" y="5385168"/>
            <a:ext cx="935609" cy="35076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SKYRIZI® (risankizumab-rzaa) HCP - Official Site by AbbVie Inc.">
            <a:extLst>
              <a:ext uri="{FF2B5EF4-FFF2-40B4-BE49-F238E27FC236}">
                <a16:creationId xmlns:a16="http://schemas.microsoft.com/office/drawing/2014/main" id="{CEF6519D-B072-C334-53BB-A84011BB48C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383563" y="5340727"/>
            <a:ext cx="572931" cy="34992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Dupixent Approved for EoE in Young Children | The Healthcare Technology  Report.">
            <a:extLst>
              <a:ext uri="{FF2B5EF4-FFF2-40B4-BE49-F238E27FC236}">
                <a16:creationId xmlns:a16="http://schemas.microsoft.com/office/drawing/2014/main" id="{D84C44C2-F196-33E4-D7BD-2C166E38923F}"/>
              </a:ext>
            </a:extLst>
          </p:cNvPr>
          <p:cNvPicPr>
            <a:picLocks noChangeAspect="1" noChangeArrowheads="1"/>
          </p:cNvPicPr>
          <p:nvPr/>
        </p:nvPicPr>
        <p:blipFill rotWithShape="1">
          <a:blip r:embed="rId9">
            <a:extLst>
              <a:ext uri="{28A0092B-C50C-407E-A947-70E740481C1C}">
                <a14:useLocalDpi xmlns:a14="http://schemas.microsoft.com/office/drawing/2010/main"/>
              </a:ext>
            </a:extLst>
          </a:blip>
          <a:srcRect t="16731" b="32721"/>
          <a:stretch/>
        </p:blipFill>
        <p:spPr bwMode="auto">
          <a:xfrm>
            <a:off x="3940390" y="5787699"/>
            <a:ext cx="888185" cy="33545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RINVOQ® (upadacitinib) - Official Healthcare Professional Site">
            <a:extLst>
              <a:ext uri="{FF2B5EF4-FFF2-40B4-BE49-F238E27FC236}">
                <a16:creationId xmlns:a16="http://schemas.microsoft.com/office/drawing/2014/main" id="{A5487307-9D27-3171-D812-6FBF3B0CCF38}"/>
              </a:ext>
            </a:extLst>
          </p:cNvPr>
          <p:cNvPicPr>
            <a:picLocks noChangeAspect="1" noChangeArrowheads="1"/>
          </p:cNvPicPr>
          <p:nvPr/>
        </p:nvPicPr>
        <p:blipFill rotWithShape="1">
          <a:blip r:embed="rId10">
            <a:extLst>
              <a:ext uri="{28A0092B-C50C-407E-A947-70E740481C1C}">
                <a14:useLocalDpi xmlns:a14="http://schemas.microsoft.com/office/drawing/2010/main"/>
              </a:ext>
            </a:extLst>
          </a:blip>
          <a:srcRect t="20538" b="17575"/>
          <a:stretch/>
        </p:blipFill>
        <p:spPr bwMode="auto">
          <a:xfrm>
            <a:off x="3018838" y="5396286"/>
            <a:ext cx="826177" cy="32224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0" descr="Tremfya Safe, Effective Across Broad Patient Subpopulations Through 5  Years: Analysis - - PracticalDermatology">
            <a:extLst>
              <a:ext uri="{FF2B5EF4-FFF2-40B4-BE49-F238E27FC236}">
                <a16:creationId xmlns:a16="http://schemas.microsoft.com/office/drawing/2014/main" id="{14D451F9-14C6-680D-625A-3B5355495A6C}"/>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5996379" y="5452446"/>
            <a:ext cx="711091" cy="24184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2" descr="VRAYLAR® (cariprazine) for Bipolar I or Major Depressive Disorder">
            <a:extLst>
              <a:ext uri="{FF2B5EF4-FFF2-40B4-BE49-F238E27FC236}">
                <a16:creationId xmlns:a16="http://schemas.microsoft.com/office/drawing/2014/main" id="{1AC2A8C6-97F8-5442-2FC8-41A66D1106EC}"/>
              </a:ext>
            </a:extLst>
          </p:cNvPr>
          <p:cNvPicPr>
            <a:picLocks noChangeAspect="1" noChangeArrowheads="1"/>
          </p:cNvPicPr>
          <p:nvPr/>
        </p:nvPicPr>
        <p:blipFill rotWithShape="1">
          <a:blip r:embed="rId12">
            <a:extLst>
              <a:ext uri="{28A0092B-C50C-407E-A947-70E740481C1C}">
                <a14:useLocalDpi xmlns:a14="http://schemas.microsoft.com/office/drawing/2010/main"/>
              </a:ext>
            </a:extLst>
          </a:blip>
          <a:srcRect b="18311"/>
          <a:stretch/>
        </p:blipFill>
        <p:spPr bwMode="auto">
          <a:xfrm>
            <a:off x="6968433" y="5465715"/>
            <a:ext cx="811959" cy="25223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6" descr="Patient Login">
            <a:extLst>
              <a:ext uri="{FF2B5EF4-FFF2-40B4-BE49-F238E27FC236}">
                <a16:creationId xmlns:a16="http://schemas.microsoft.com/office/drawing/2014/main" id="{672FF3C2-766D-0B3A-EAFA-A1D98C766584}"/>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3936110" y="5434944"/>
            <a:ext cx="892235" cy="27684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8" descr="2022 Performance Summary Infographic - Bristol-Myers Squibb">
            <a:extLst>
              <a:ext uri="{FF2B5EF4-FFF2-40B4-BE49-F238E27FC236}">
                <a16:creationId xmlns:a16="http://schemas.microsoft.com/office/drawing/2014/main" id="{96D05994-3816-80C2-C77B-C4511E5653D4}"/>
              </a:ext>
            </a:extLst>
          </p:cNvPr>
          <p:cNvPicPr>
            <a:picLocks noChangeAspect="1" noChangeArrowheads="1"/>
          </p:cNvPicPr>
          <p:nvPr/>
        </p:nvPicPr>
        <p:blipFill rotWithShape="1">
          <a:blip r:embed="rId14">
            <a:extLst>
              <a:ext uri="{28A0092B-C50C-407E-A947-70E740481C1C}">
                <a14:useLocalDpi xmlns:a14="http://schemas.microsoft.com/office/drawing/2010/main"/>
              </a:ext>
            </a:extLst>
          </a:blip>
          <a:srcRect t="24125" b="18434"/>
          <a:stretch/>
        </p:blipFill>
        <p:spPr bwMode="auto">
          <a:xfrm>
            <a:off x="2126683" y="5857360"/>
            <a:ext cx="754928" cy="23689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2" descr="Botox Logo / Cosmetics / Logonoid.com">
            <a:extLst>
              <a:ext uri="{FF2B5EF4-FFF2-40B4-BE49-F238E27FC236}">
                <a16:creationId xmlns:a16="http://schemas.microsoft.com/office/drawing/2014/main" id="{0E3CB1EF-7A3D-C346-CD7D-2EEF5DA9F085}"/>
              </a:ext>
            </a:extLst>
          </p:cNvPr>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9323827" y="5836354"/>
            <a:ext cx="899657" cy="20119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4" descr="EYLEA">
            <a:extLst>
              <a:ext uri="{FF2B5EF4-FFF2-40B4-BE49-F238E27FC236}">
                <a16:creationId xmlns:a16="http://schemas.microsoft.com/office/drawing/2014/main" id="{1F8CF24E-2427-970D-0B99-BE0C8B296B81}"/>
              </a:ext>
            </a:extLst>
          </p:cNvPr>
          <p:cNvPicPr>
            <a:picLocks noChangeAspect="1" noChangeArrowheads="1"/>
          </p:cNvPicPr>
          <p:nvPr/>
        </p:nvPicPr>
        <p:blipFill rotWithShape="1">
          <a:blip r:embed="rId16">
            <a:extLst>
              <a:ext uri="{28A0092B-C50C-407E-A947-70E740481C1C}">
                <a14:useLocalDpi xmlns:a14="http://schemas.microsoft.com/office/drawing/2010/main"/>
              </a:ext>
            </a:extLst>
          </a:blip>
          <a:srcRect b="22400"/>
          <a:stretch/>
        </p:blipFill>
        <p:spPr bwMode="auto">
          <a:xfrm>
            <a:off x="4901595" y="5821253"/>
            <a:ext cx="813901" cy="26737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6" descr="Caplyta / Каплайта / Каплита (луматеперон)">
            <a:extLst>
              <a:ext uri="{FF2B5EF4-FFF2-40B4-BE49-F238E27FC236}">
                <a16:creationId xmlns:a16="http://schemas.microsoft.com/office/drawing/2014/main" id="{74DF26BD-8C04-292D-DA25-409D0DF1F1BB}"/>
              </a:ext>
            </a:extLst>
          </p:cNvPr>
          <p:cNvPicPr>
            <a:picLocks noChangeAspect="1" noChangeArrowheads="1"/>
          </p:cNvPicPr>
          <p:nvPr/>
        </p:nvPicPr>
        <p:blipFill rotWithShape="1">
          <a:blip r:embed="rId17" cstate="hqprint">
            <a:extLst>
              <a:ext uri="{28A0092B-C50C-407E-A947-70E740481C1C}">
                <a14:useLocalDpi xmlns:a14="http://schemas.microsoft.com/office/drawing/2010/main"/>
              </a:ext>
            </a:extLst>
          </a:blip>
          <a:srcRect t="14075" b="25514"/>
          <a:stretch/>
        </p:blipFill>
        <p:spPr bwMode="auto">
          <a:xfrm>
            <a:off x="7647481" y="5809152"/>
            <a:ext cx="904888" cy="27582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2" descr="Otezla | Logopedia | Fandom">
            <a:extLst>
              <a:ext uri="{FF2B5EF4-FFF2-40B4-BE49-F238E27FC236}">
                <a16:creationId xmlns:a16="http://schemas.microsoft.com/office/drawing/2014/main" id="{3E139C2E-4A29-714E-691F-255BB171A19A}"/>
              </a:ext>
            </a:extLst>
          </p:cNvPr>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8985182" y="5401636"/>
            <a:ext cx="604366" cy="31154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4" descr="Immunology - Bristol Myers Squibb">
            <a:extLst>
              <a:ext uri="{FF2B5EF4-FFF2-40B4-BE49-F238E27FC236}">
                <a16:creationId xmlns:a16="http://schemas.microsoft.com/office/drawing/2014/main" id="{F398A731-13EE-437F-8CDA-169CBEB3A01C}"/>
              </a:ext>
            </a:extLst>
          </p:cNvPr>
          <p:cNvPicPr>
            <a:picLocks noChangeAspect="1" noChangeArrowheads="1"/>
          </p:cNvPicPr>
          <p:nvPr/>
        </p:nvPicPr>
        <p:blipFill rotWithShape="1">
          <a:blip r:embed="rId19">
            <a:extLst>
              <a:ext uri="{28A0092B-C50C-407E-A947-70E740481C1C}">
                <a14:useLocalDpi xmlns:a14="http://schemas.microsoft.com/office/drawing/2010/main"/>
              </a:ext>
            </a:extLst>
          </a:blip>
          <a:srcRect l="15419" t="34557" r="17902" b="28898"/>
          <a:stretch/>
        </p:blipFill>
        <p:spPr bwMode="auto">
          <a:xfrm>
            <a:off x="6787230" y="5799751"/>
            <a:ext cx="782775" cy="28522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Another non-insulin treatment option for adults with type 2 diabetes from  Novo Nordisk">
            <a:extLst>
              <a:ext uri="{FF2B5EF4-FFF2-40B4-BE49-F238E27FC236}">
                <a16:creationId xmlns:a16="http://schemas.microsoft.com/office/drawing/2014/main" id="{9160E202-0A74-E534-68F4-BA82CF34C5F6}"/>
              </a:ext>
            </a:extLst>
          </p:cNvPr>
          <p:cNvPicPr>
            <a:picLocks noChangeAspect="1" noChangeArrowheads="1"/>
          </p:cNvPicPr>
          <p:nvPr/>
        </p:nvPicPr>
        <p:blipFill rotWithShape="1">
          <a:blip r:embed="rId20">
            <a:extLst>
              <a:ext uri="{28A0092B-C50C-407E-A947-70E740481C1C}">
                <a14:useLocalDpi xmlns:a14="http://schemas.microsoft.com/office/drawing/2010/main"/>
              </a:ext>
            </a:extLst>
          </a:blip>
          <a:srcRect t="14758" b="9312"/>
          <a:stretch/>
        </p:blipFill>
        <p:spPr bwMode="auto">
          <a:xfrm>
            <a:off x="7964085" y="5437727"/>
            <a:ext cx="858215" cy="28735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8" descr="Keytruda - MConnect India">
            <a:extLst>
              <a:ext uri="{FF2B5EF4-FFF2-40B4-BE49-F238E27FC236}">
                <a16:creationId xmlns:a16="http://schemas.microsoft.com/office/drawing/2014/main" id="{57FECDD4-8B6D-B7DA-2C41-67A8561A7074}"/>
              </a:ext>
            </a:extLst>
          </p:cNvPr>
          <p:cNvPicPr>
            <a:picLocks noChangeAspect="1" noChangeArrowheads="1"/>
          </p:cNvPicPr>
          <p:nvPr/>
        </p:nvPicPr>
        <p:blipFill rotWithShape="1">
          <a:blip r:embed="rId21">
            <a:extLst>
              <a:ext uri="{28A0092B-C50C-407E-A947-70E740481C1C}">
                <a14:useLocalDpi xmlns:a14="http://schemas.microsoft.com/office/drawing/2010/main"/>
              </a:ext>
            </a:extLst>
          </a:blip>
          <a:srcRect t="21999" b="23977"/>
          <a:stretch/>
        </p:blipFill>
        <p:spPr bwMode="auto">
          <a:xfrm>
            <a:off x="8564961" y="5829151"/>
            <a:ext cx="840443" cy="30269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0" descr="INBRACE Support Program">
            <a:extLst>
              <a:ext uri="{FF2B5EF4-FFF2-40B4-BE49-F238E27FC236}">
                <a16:creationId xmlns:a16="http://schemas.microsoft.com/office/drawing/2014/main" id="{A6A0E23E-06E8-7D28-56B3-504A42AF8440}"/>
              </a:ext>
            </a:extLst>
          </p:cNvPr>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3031878" y="5836354"/>
            <a:ext cx="786091" cy="2789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SV Vaccine | AREXVY (Respiratory Syncytial Virus Vaccine, Adjuvanted)">
            <a:extLst>
              <a:ext uri="{FF2B5EF4-FFF2-40B4-BE49-F238E27FC236}">
                <a16:creationId xmlns:a16="http://schemas.microsoft.com/office/drawing/2014/main" id="{858217E0-29DD-FE47-39F2-9C998429B83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859340" y="5823941"/>
            <a:ext cx="782775" cy="30373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29011C01-A5CA-6F6B-8C83-482990634E20}"/>
              </a:ext>
            </a:extLst>
          </p:cNvPr>
          <p:cNvGrpSpPr/>
          <p:nvPr/>
        </p:nvGrpSpPr>
        <p:grpSpPr>
          <a:xfrm>
            <a:off x="0" y="1423543"/>
            <a:ext cx="3043806" cy="443966"/>
            <a:chOff x="70524" y="2967757"/>
            <a:chExt cx="3043806" cy="443966"/>
          </a:xfrm>
        </p:grpSpPr>
        <p:pic>
          <p:nvPicPr>
            <p:cNvPr id="20" name="Picture 19">
              <a:extLst>
                <a:ext uri="{FF2B5EF4-FFF2-40B4-BE49-F238E27FC236}">
                  <a16:creationId xmlns:a16="http://schemas.microsoft.com/office/drawing/2014/main" id="{CBF6A9E4-FEB4-E323-B5A5-B609FA3B5435}"/>
                </a:ext>
              </a:extLst>
            </p:cNvPr>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524" y="2967757"/>
              <a:ext cx="1389471" cy="443966"/>
            </a:xfrm>
            <a:prstGeom prst="rect">
              <a:avLst/>
            </a:prstGeom>
          </p:spPr>
        </p:pic>
        <p:pic>
          <p:nvPicPr>
            <p:cNvPr id="46" name="Picture 45">
              <a:extLst>
                <a:ext uri="{FF2B5EF4-FFF2-40B4-BE49-F238E27FC236}">
                  <a16:creationId xmlns:a16="http://schemas.microsoft.com/office/drawing/2014/main" id="{2991B754-E0CD-5434-59B1-9967DA0AE50E}"/>
                </a:ext>
              </a:extLst>
            </p:cNvPr>
            <p:cNvPicPr>
              <a:picLocks noChangeAspect="1"/>
            </p:cNvPicPr>
            <p:nvPr/>
          </p:nvPicPr>
          <p:blipFill>
            <a:blip r:embed="rId25" cstate="hqprint">
              <a:extLst>
                <a:ext uri="{28A0092B-C50C-407E-A947-70E740481C1C}">
                  <a14:useLocalDpi xmlns:a14="http://schemas.microsoft.com/office/drawing/2010/main"/>
                </a:ext>
              </a:extLst>
            </a:blip>
            <a:stretch>
              <a:fillRect/>
            </a:stretch>
          </p:blipFill>
          <p:spPr>
            <a:xfrm>
              <a:off x="1459995" y="2987874"/>
              <a:ext cx="1654335" cy="403731"/>
            </a:xfrm>
            <a:prstGeom prst="rect">
              <a:avLst/>
            </a:prstGeom>
          </p:spPr>
        </p:pic>
      </p:grpSp>
      <p:pic>
        <p:nvPicPr>
          <p:cNvPr id="58" name="Picture 57">
            <a:extLst>
              <a:ext uri="{FF2B5EF4-FFF2-40B4-BE49-F238E27FC236}">
                <a16:creationId xmlns:a16="http://schemas.microsoft.com/office/drawing/2014/main" id="{8E45B665-4907-425C-2D95-28F2BAA62140}"/>
              </a:ext>
            </a:extLst>
          </p:cNvPr>
          <p:cNvPicPr>
            <a:picLocks noChangeAspect="1"/>
          </p:cNvPicPr>
          <p:nvPr/>
        </p:nvPicPr>
        <p:blipFill rotWithShape="1">
          <a:blip r:embed="rId26"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60" name="Slide Number Placeholder 5">
            <a:extLst>
              <a:ext uri="{FF2B5EF4-FFF2-40B4-BE49-F238E27FC236}">
                <a16:creationId xmlns:a16="http://schemas.microsoft.com/office/drawing/2014/main" id="{BE9AAEBD-4A6C-50E1-7C67-27966341E91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1" name="Rectangle 60">
            <a:extLst>
              <a:ext uri="{FF2B5EF4-FFF2-40B4-BE49-F238E27FC236}">
                <a16:creationId xmlns:a16="http://schemas.microsoft.com/office/drawing/2014/main" id="{69F1D819-C769-6DE9-9BA0-D01AAE80AA2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2265307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70585-585F-4D0B-771E-D7919223DFB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3E7C6AA-5FC5-4DFB-25DD-B176DFECFD91}"/>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blue background with white text&#10;&#10;AI-generated content may be incorrect.">
            <a:hlinkClick r:id="rId2"/>
            <a:extLst>
              <a:ext uri="{FF2B5EF4-FFF2-40B4-BE49-F238E27FC236}">
                <a16:creationId xmlns:a16="http://schemas.microsoft.com/office/drawing/2014/main" id="{B28A1192-13E4-287B-DA4B-F83608FDFA56}"/>
              </a:ext>
            </a:extLst>
          </p:cNvPr>
          <p:cNvPicPr>
            <a:picLocks noChangeAspect="1"/>
          </p:cNvPicPr>
          <p:nvPr/>
        </p:nvPicPr>
        <p:blipFill>
          <a:blip r:embed="rId3"/>
          <a:stretch>
            <a:fillRect/>
          </a:stretch>
        </p:blipFill>
        <p:spPr>
          <a:xfrm>
            <a:off x="10223739" y="56855"/>
            <a:ext cx="1905511" cy="1103534"/>
          </a:xfrm>
          <a:prstGeom prst="rect">
            <a:avLst/>
          </a:prstGeom>
          <a:ln>
            <a:solidFill>
              <a:srgbClr val="1F1A62"/>
            </a:solidFill>
          </a:ln>
        </p:spPr>
      </p:pic>
      <p:sp>
        <p:nvSpPr>
          <p:cNvPr id="7" name="TextBox 6">
            <a:hlinkClick r:id="rId2"/>
            <a:extLst>
              <a:ext uri="{FF2B5EF4-FFF2-40B4-BE49-F238E27FC236}">
                <a16:creationId xmlns:a16="http://schemas.microsoft.com/office/drawing/2014/main" id="{5BA4535E-2E30-AE10-116A-46E17ADF1926}"/>
              </a:ext>
            </a:extLst>
          </p:cNvPr>
          <p:cNvSpPr txBox="1"/>
          <p:nvPr/>
        </p:nvSpPr>
        <p:spPr>
          <a:xfrm>
            <a:off x="10223738" y="1160390"/>
            <a:ext cx="1905511" cy="250494"/>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9" name="Rectangle 8">
            <a:extLst>
              <a:ext uri="{FF2B5EF4-FFF2-40B4-BE49-F238E27FC236}">
                <a16:creationId xmlns:a16="http://schemas.microsoft.com/office/drawing/2014/main" id="{F3821884-99D4-1EE0-1AD9-CDEAD6C8E727}"/>
              </a:ext>
            </a:extLst>
          </p:cNvPr>
          <p:cNvSpPr/>
          <p:nvPr/>
        </p:nvSpPr>
        <p:spPr>
          <a:xfrm>
            <a:off x="62750" y="307350"/>
            <a:ext cx="10182783" cy="892552"/>
          </a:xfrm>
          <a:prstGeom prst="rect">
            <a:avLst/>
          </a:prstGeom>
        </p:spPr>
        <p:txBody>
          <a:bodyPr wrap="square">
            <a:spAutoFit/>
          </a:bodyPr>
          <a:lstStyle/>
          <a:p>
            <a:pPr>
              <a:defRPr/>
            </a:pPr>
            <a:r>
              <a:rPr lang="en-US" sz="2600" b="1" dirty="0">
                <a:solidFill>
                  <a:srgbClr val="ED3C8D"/>
                </a:solidFill>
                <a:latin typeface="Helvetica" panose="020B0604020202020204" pitchFamily="2" charset="0"/>
              </a:rPr>
              <a:t>Measurement Unpredictability: </a:t>
            </a:r>
            <a:r>
              <a:rPr lang="en-US" sz="2600" b="1" dirty="0">
                <a:solidFill>
                  <a:srgbClr val="1F1A62"/>
                </a:solidFill>
                <a:latin typeface="Helvetica" pitchFamily="2" charset="0"/>
              </a:rPr>
              <a:t>Over 20% audience variances are routinely seen among key buying demos on BD+P vs. PO</a:t>
            </a:r>
            <a:endParaRPr lang="en-US" sz="2600" b="1" dirty="0">
              <a:solidFill>
                <a:srgbClr val="1F1A62"/>
              </a:solidFill>
              <a:latin typeface="Helvetica" panose="020B0604020202020204" pitchFamily="34" charset="0"/>
              <a:ea typeface="Calibri" panose="020F050202020403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2D889842-5132-4B47-D9FE-E50A7DB7A38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3" name="Slide Number Placeholder 5">
            <a:extLst>
              <a:ext uri="{FF2B5EF4-FFF2-40B4-BE49-F238E27FC236}">
                <a16:creationId xmlns:a16="http://schemas.microsoft.com/office/drawing/2014/main" id="{561235F7-F2F0-74C8-BB07-EBB84369F844}"/>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896EFFCD-F8EE-4506-35E9-1FDBB951C0D3}"/>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graphicFrame>
        <p:nvGraphicFramePr>
          <p:cNvPr id="11" name="Table 10">
            <a:extLst>
              <a:ext uri="{FF2B5EF4-FFF2-40B4-BE49-F238E27FC236}">
                <a16:creationId xmlns:a16="http://schemas.microsoft.com/office/drawing/2014/main" id="{4911EA9C-84B3-8B0C-9727-64863EB6AD0F}"/>
              </a:ext>
            </a:extLst>
          </p:cNvPr>
          <p:cNvGraphicFramePr>
            <a:graphicFrameLocks noGrp="1"/>
          </p:cNvGraphicFramePr>
          <p:nvPr/>
        </p:nvGraphicFramePr>
        <p:xfrm>
          <a:off x="354093" y="2995068"/>
          <a:ext cx="11483814" cy="1990076"/>
        </p:xfrm>
        <a:graphic>
          <a:graphicData uri="http://schemas.openxmlformats.org/drawingml/2006/table">
            <a:tbl>
              <a:tblPr firstRow="1" bandRow="1">
                <a:tableStyleId>{5C22544A-7EE6-4342-B048-85BDC9FD1C3A}</a:tableStyleId>
              </a:tblPr>
              <a:tblGrid>
                <a:gridCol w="3526771">
                  <a:extLst>
                    <a:ext uri="{9D8B030D-6E8A-4147-A177-3AD203B41FA5}">
                      <a16:colId xmlns:a16="http://schemas.microsoft.com/office/drawing/2014/main" val="3310362948"/>
                    </a:ext>
                  </a:extLst>
                </a:gridCol>
                <a:gridCol w="1390650">
                  <a:extLst>
                    <a:ext uri="{9D8B030D-6E8A-4147-A177-3AD203B41FA5}">
                      <a16:colId xmlns:a16="http://schemas.microsoft.com/office/drawing/2014/main" val="4257626090"/>
                    </a:ext>
                  </a:extLst>
                </a:gridCol>
                <a:gridCol w="1314450">
                  <a:extLst>
                    <a:ext uri="{9D8B030D-6E8A-4147-A177-3AD203B41FA5}">
                      <a16:colId xmlns:a16="http://schemas.microsoft.com/office/drawing/2014/main" val="3273398608"/>
                    </a:ext>
                  </a:extLst>
                </a:gridCol>
                <a:gridCol w="1400175">
                  <a:extLst>
                    <a:ext uri="{9D8B030D-6E8A-4147-A177-3AD203B41FA5}">
                      <a16:colId xmlns:a16="http://schemas.microsoft.com/office/drawing/2014/main" val="4272977986"/>
                    </a:ext>
                  </a:extLst>
                </a:gridCol>
                <a:gridCol w="1238250">
                  <a:extLst>
                    <a:ext uri="{9D8B030D-6E8A-4147-A177-3AD203B41FA5}">
                      <a16:colId xmlns:a16="http://schemas.microsoft.com/office/drawing/2014/main" val="1525205922"/>
                    </a:ext>
                  </a:extLst>
                </a:gridCol>
                <a:gridCol w="1352550">
                  <a:extLst>
                    <a:ext uri="{9D8B030D-6E8A-4147-A177-3AD203B41FA5}">
                      <a16:colId xmlns:a16="http://schemas.microsoft.com/office/drawing/2014/main" val="3779261385"/>
                    </a:ext>
                  </a:extLst>
                </a:gridCol>
                <a:gridCol w="1260968">
                  <a:extLst>
                    <a:ext uri="{9D8B030D-6E8A-4147-A177-3AD203B41FA5}">
                      <a16:colId xmlns:a16="http://schemas.microsoft.com/office/drawing/2014/main" val="212531743"/>
                    </a:ext>
                  </a:extLst>
                </a:gridCol>
              </a:tblGrid>
              <a:tr h="497519">
                <a:tc>
                  <a:txBody>
                    <a:bodyPr/>
                    <a:lstStyle/>
                    <a:p>
                      <a:pPr algn="ctr"/>
                      <a:r>
                        <a:rPr lang="en-US" b="1">
                          <a:latin typeface="Helvetica" pitchFamily="2" charset="0"/>
                        </a:rPr>
                        <a:t>+/</a:t>
                      </a:r>
                      <a:r>
                        <a:rPr lang="en-US" b="1">
                          <a:solidFill>
                            <a:srgbClr val="C00000"/>
                          </a:solidFill>
                          <a:latin typeface="Helvetica" pitchFamily="2" charset="0"/>
                        </a:rPr>
                        <a:t>-</a:t>
                      </a:r>
                      <a:r>
                        <a:rPr lang="en-US" b="1">
                          <a:latin typeface="Helvetica" pitchFamily="2" charset="0"/>
                        </a:rPr>
                        <a:t> 20% AA Difference</a:t>
                      </a:r>
                    </a:p>
                  </a:txBody>
                  <a:tcPr anchor="ctr">
                    <a:lnL w="12700" cap="flat" cmpd="sng" algn="ctr">
                      <a:solidFill>
                        <a:srgbClr val="1B1464"/>
                      </a:solidFill>
                      <a:prstDash val="solid"/>
                      <a:round/>
                      <a:headEnd type="none" w="med" len="med"/>
                      <a:tailEnd type="none" w="med" len="med"/>
                    </a:lnL>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800" b="1">
                          <a:latin typeface="Helvetica" pitchFamily="2" charset="0"/>
                        </a:rPr>
                        <a:t>HH </a:t>
                      </a:r>
                    </a:p>
                  </a:txBody>
                  <a:tcPr anchor="ctr">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800" b="1">
                          <a:latin typeface="Helvetica" pitchFamily="2" charset="0"/>
                        </a:rPr>
                        <a:t>P2+ </a:t>
                      </a:r>
                    </a:p>
                  </a:txBody>
                  <a:tcPr anchor="ctr">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800" b="1">
                          <a:latin typeface="Helvetica" pitchFamily="2" charset="0"/>
                        </a:rPr>
                        <a:t>P18-34 </a:t>
                      </a:r>
                    </a:p>
                  </a:txBody>
                  <a:tcPr anchor="ctr">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800" b="1">
                          <a:latin typeface="Helvetica" pitchFamily="2" charset="0"/>
                        </a:rPr>
                        <a:t>P18-49 </a:t>
                      </a:r>
                    </a:p>
                  </a:txBody>
                  <a:tcPr anchor="ctr">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800" b="1">
                          <a:latin typeface="Helvetica" pitchFamily="2" charset="0"/>
                        </a:rPr>
                        <a:t>P25-54</a:t>
                      </a:r>
                    </a:p>
                  </a:txBody>
                  <a:tcPr anchor="ctr">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800" b="1">
                          <a:latin typeface="Helvetica" pitchFamily="2" charset="0"/>
                        </a:rPr>
                        <a:t>P55+ </a:t>
                      </a:r>
                    </a:p>
                  </a:txBody>
                  <a:tcPr anchor="ctr">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solidFill>
                      <a:srgbClr val="1B1464"/>
                    </a:solidFill>
                  </a:tcPr>
                </a:tc>
                <a:extLst>
                  <a:ext uri="{0D108BD9-81ED-4DB2-BD59-A6C34878D82A}">
                    <a16:rowId xmlns:a16="http://schemas.microsoft.com/office/drawing/2014/main" val="3714558249"/>
                  </a:ext>
                </a:extLst>
              </a:tr>
              <a:tr h="49751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B1464"/>
                          </a:solidFill>
                          <a:effectLst/>
                          <a:uLnTx/>
                          <a:uFillTx/>
                          <a:latin typeface="Helvetica" pitchFamily="2" charset="0"/>
                          <a:ea typeface="+mn-ea"/>
                          <a:cs typeface="+mn-cs"/>
                        </a:rPr>
                        <a:t>% of Hours More Than </a:t>
                      </a:r>
                      <a:r>
                        <a:rPr kumimoji="0" lang="en-US" sz="1600" b="1" i="0" u="none" strike="noStrike" kern="1200" cap="none" spc="0" normalizeH="0" baseline="0" noProof="0">
                          <a:ln>
                            <a:noFill/>
                          </a:ln>
                          <a:solidFill>
                            <a:srgbClr val="1B1464"/>
                          </a:solidFill>
                          <a:effectLst/>
                          <a:uLnTx/>
                          <a:uFillTx/>
                          <a:latin typeface="Helvetica" pitchFamily="2" charset="0"/>
                          <a:ea typeface="+mn-ea"/>
                          <a:cs typeface="+mn-cs"/>
                        </a:rPr>
                        <a:t>+20% </a:t>
                      </a:r>
                      <a:r>
                        <a:rPr kumimoji="0" lang="en-US" sz="1600" b="0" i="0" u="none" strike="noStrike" kern="1200" cap="none" spc="0" normalizeH="0" baseline="0" noProof="0">
                          <a:ln>
                            <a:noFill/>
                          </a:ln>
                          <a:solidFill>
                            <a:srgbClr val="1B1464"/>
                          </a:solidFill>
                          <a:effectLst/>
                          <a:uLnTx/>
                          <a:uFillTx/>
                          <a:latin typeface="Helvetica" pitchFamily="2" charset="0"/>
                          <a:ea typeface="+mn-ea"/>
                          <a:cs typeface="+mn-cs"/>
                        </a:rPr>
                        <a:t>diff</a:t>
                      </a:r>
                      <a:r>
                        <a:rPr kumimoji="0" lang="en-US" sz="1600" b="0" i="0" u="none" strike="noStrike" kern="1200" cap="none" spc="0" normalizeH="0" baseline="0" noProof="0">
                          <a:ln>
                            <a:noFill/>
                          </a:ln>
                          <a:solidFill>
                            <a:srgbClr val="002060"/>
                          </a:solidFill>
                          <a:effectLst/>
                          <a:uLnTx/>
                          <a:uFillTx/>
                          <a:latin typeface="Helvetica" pitchFamily="2" charset="0"/>
                          <a:ea typeface="+mn-ea"/>
                          <a:cs typeface="+mn-cs"/>
                        </a:rPr>
                        <a:t>:</a:t>
                      </a:r>
                    </a:p>
                  </a:txBody>
                  <a:tcPr anchor="ctr">
                    <a:lnL w="12700" cap="flat" cmpd="sng" algn="ctr">
                      <a:solidFill>
                        <a:srgbClr val="1B1464"/>
                      </a:solidFill>
                      <a:prstDash val="solid"/>
                      <a:round/>
                      <a:headEnd type="none" w="med" len="med"/>
                      <a:tailEnd type="none" w="med" len="med"/>
                    </a:lnL>
                    <a:solidFill>
                      <a:schemeClr val="bg1">
                        <a:lumMod val="85000"/>
                      </a:schemeClr>
                    </a:solidFill>
                  </a:tcPr>
                </a:tc>
                <a:tc>
                  <a:txBody>
                    <a:bodyPr/>
                    <a:lstStyle/>
                    <a:p>
                      <a:pPr algn="ctr"/>
                      <a:r>
                        <a:rPr lang="en-US" sz="1600" b="1">
                          <a:solidFill>
                            <a:srgbClr val="1B1464"/>
                          </a:solidFill>
                          <a:latin typeface="Helvetica" pitchFamily="2" charset="0"/>
                        </a:rPr>
                        <a:t>12%</a:t>
                      </a:r>
                    </a:p>
                  </a:txBody>
                  <a:tcPr anchor="ctr">
                    <a:solidFill>
                      <a:schemeClr val="bg1">
                        <a:lumMod val="85000"/>
                      </a:schemeClr>
                    </a:solidFill>
                  </a:tcPr>
                </a:tc>
                <a:tc>
                  <a:txBody>
                    <a:bodyPr/>
                    <a:lstStyle/>
                    <a:p>
                      <a:pPr algn="ctr"/>
                      <a:r>
                        <a:rPr lang="en-US" sz="1600" b="1">
                          <a:solidFill>
                            <a:srgbClr val="1B1464"/>
                          </a:solidFill>
                          <a:latin typeface="Helvetica" pitchFamily="2" charset="0"/>
                        </a:rPr>
                        <a:t>15%</a:t>
                      </a:r>
                    </a:p>
                  </a:txBody>
                  <a:tcPr anchor="ctr">
                    <a:solidFill>
                      <a:schemeClr val="bg1">
                        <a:lumMod val="85000"/>
                      </a:schemeClr>
                    </a:solidFill>
                  </a:tcPr>
                </a:tc>
                <a:tc>
                  <a:txBody>
                    <a:bodyPr/>
                    <a:lstStyle/>
                    <a:p>
                      <a:pPr algn="ctr"/>
                      <a:r>
                        <a:rPr lang="en-US" sz="1600" b="1">
                          <a:solidFill>
                            <a:srgbClr val="1B1464"/>
                          </a:solidFill>
                          <a:latin typeface="Helvetica" pitchFamily="2" charset="0"/>
                        </a:rPr>
                        <a:t>31%</a:t>
                      </a:r>
                    </a:p>
                  </a:txBody>
                  <a:tcPr anchor="ctr">
                    <a:solidFill>
                      <a:schemeClr val="bg1">
                        <a:lumMod val="85000"/>
                      </a:schemeClr>
                    </a:solidFill>
                  </a:tcPr>
                </a:tc>
                <a:tc>
                  <a:txBody>
                    <a:bodyPr/>
                    <a:lstStyle/>
                    <a:p>
                      <a:pPr algn="ctr"/>
                      <a:r>
                        <a:rPr lang="en-US" sz="1600" b="1">
                          <a:solidFill>
                            <a:srgbClr val="1B1464"/>
                          </a:solidFill>
                          <a:latin typeface="Helvetica" pitchFamily="2" charset="0"/>
                        </a:rPr>
                        <a:t>24%</a:t>
                      </a:r>
                    </a:p>
                  </a:txBody>
                  <a:tcPr anchor="ctr">
                    <a:solidFill>
                      <a:schemeClr val="bg1">
                        <a:lumMod val="85000"/>
                      </a:schemeClr>
                    </a:solidFill>
                  </a:tcPr>
                </a:tc>
                <a:tc>
                  <a:txBody>
                    <a:bodyPr/>
                    <a:lstStyle/>
                    <a:p>
                      <a:pPr algn="ctr"/>
                      <a:r>
                        <a:rPr lang="en-US" sz="1600" b="1">
                          <a:solidFill>
                            <a:srgbClr val="1B1464"/>
                          </a:solidFill>
                          <a:latin typeface="Helvetica" pitchFamily="2" charset="0"/>
                        </a:rPr>
                        <a:t>19%</a:t>
                      </a:r>
                    </a:p>
                  </a:txBody>
                  <a:tcPr anchor="ctr">
                    <a:solidFill>
                      <a:schemeClr val="bg1">
                        <a:lumMod val="85000"/>
                      </a:schemeClr>
                    </a:solidFill>
                  </a:tcPr>
                </a:tc>
                <a:tc>
                  <a:txBody>
                    <a:bodyPr/>
                    <a:lstStyle/>
                    <a:p>
                      <a:pPr algn="ctr"/>
                      <a:r>
                        <a:rPr lang="en-US" sz="1600" b="1">
                          <a:solidFill>
                            <a:srgbClr val="1B1464"/>
                          </a:solidFill>
                          <a:latin typeface="Helvetica" pitchFamily="2" charset="0"/>
                        </a:rPr>
                        <a:t>20%</a:t>
                      </a:r>
                    </a:p>
                  </a:txBody>
                  <a:tcPr anchor="ctr">
                    <a:lnR w="12700" cap="flat" cmpd="sng" algn="ctr">
                      <a:solidFill>
                        <a:srgbClr val="1B1464"/>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541178544"/>
                  </a:ext>
                </a:extLst>
              </a:tr>
              <a:tr h="49751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srgbClr val="FF0000"/>
                          </a:solidFill>
                          <a:effectLst/>
                          <a:uLnTx/>
                          <a:uFillTx/>
                          <a:latin typeface="Helvetica" pitchFamily="2" charset="0"/>
                          <a:ea typeface="+mn-ea"/>
                          <a:cs typeface="+mn-cs"/>
                        </a:rPr>
                        <a:t>% of Hours More Than </a:t>
                      </a:r>
                      <a:r>
                        <a:rPr kumimoji="0" lang="en-US" sz="1600" b="1" i="0" u="sng" strike="noStrike" kern="1200" cap="none" spc="0" normalizeH="0" baseline="0" noProof="0">
                          <a:ln>
                            <a:noFill/>
                          </a:ln>
                          <a:solidFill>
                            <a:srgbClr val="FF0000"/>
                          </a:solidFill>
                          <a:effectLst/>
                          <a:uLnTx/>
                          <a:uFillTx/>
                          <a:latin typeface="Helvetica" pitchFamily="2" charset="0"/>
                          <a:ea typeface="+mn-ea"/>
                          <a:cs typeface="+mn-cs"/>
                        </a:rPr>
                        <a:t>-20% </a:t>
                      </a:r>
                      <a:r>
                        <a:rPr kumimoji="0" lang="en-US" sz="1600" b="0" i="0" u="sng" strike="noStrike" kern="1200" cap="none" spc="0" normalizeH="0" baseline="0" noProof="0">
                          <a:ln>
                            <a:noFill/>
                          </a:ln>
                          <a:solidFill>
                            <a:srgbClr val="FF0000"/>
                          </a:solidFill>
                          <a:effectLst/>
                          <a:uLnTx/>
                          <a:uFillTx/>
                          <a:latin typeface="Helvetica" pitchFamily="2" charset="0"/>
                          <a:ea typeface="+mn-ea"/>
                          <a:cs typeface="+mn-cs"/>
                        </a:rPr>
                        <a:t>diff:</a:t>
                      </a:r>
                    </a:p>
                  </a:txBody>
                  <a:tcPr anchor="ctr">
                    <a:lnL w="12700" cap="flat" cmpd="sng" algn="ctr">
                      <a:solidFill>
                        <a:srgbClr val="1B1464"/>
                      </a:solidFill>
                      <a:prstDash val="solid"/>
                      <a:round/>
                      <a:headEnd type="none" w="med" len="med"/>
                      <a:tailEnd type="none" w="med" len="med"/>
                    </a:lnL>
                    <a:solidFill>
                      <a:schemeClr val="bg1">
                        <a:lumMod val="95000"/>
                      </a:schemeClr>
                    </a:solidFill>
                  </a:tcPr>
                </a:tc>
                <a:tc>
                  <a:txBody>
                    <a:bodyPr/>
                    <a:lstStyle/>
                    <a:p>
                      <a:pPr algn="ctr"/>
                      <a:r>
                        <a:rPr lang="en-US" sz="1600" b="1" u="sng">
                          <a:solidFill>
                            <a:srgbClr val="FF0000"/>
                          </a:solidFill>
                          <a:latin typeface="Helvetica" pitchFamily="2" charset="0"/>
                        </a:rPr>
                        <a:t>7%</a:t>
                      </a:r>
                    </a:p>
                  </a:txBody>
                  <a:tcPr anchor="ctr">
                    <a:solidFill>
                      <a:schemeClr val="bg1">
                        <a:lumMod val="95000"/>
                      </a:schemeClr>
                    </a:solidFill>
                  </a:tcPr>
                </a:tc>
                <a:tc>
                  <a:txBody>
                    <a:bodyPr/>
                    <a:lstStyle/>
                    <a:p>
                      <a:pPr algn="ctr"/>
                      <a:r>
                        <a:rPr lang="en-US" sz="1600" b="1" u="sng">
                          <a:solidFill>
                            <a:srgbClr val="FF0000"/>
                          </a:solidFill>
                          <a:latin typeface="Helvetica" pitchFamily="2" charset="0"/>
                        </a:rPr>
                        <a:t>9%</a:t>
                      </a:r>
                    </a:p>
                  </a:txBody>
                  <a:tcPr anchor="ctr">
                    <a:solidFill>
                      <a:schemeClr val="bg1">
                        <a:lumMod val="95000"/>
                      </a:schemeClr>
                    </a:solidFill>
                  </a:tcPr>
                </a:tc>
                <a:tc>
                  <a:txBody>
                    <a:bodyPr/>
                    <a:lstStyle/>
                    <a:p>
                      <a:pPr algn="ctr"/>
                      <a:r>
                        <a:rPr lang="en-US" sz="1600" b="1" u="sng">
                          <a:solidFill>
                            <a:srgbClr val="FF0000"/>
                          </a:solidFill>
                          <a:latin typeface="Helvetica" pitchFamily="2" charset="0"/>
                        </a:rPr>
                        <a:t>27%</a:t>
                      </a:r>
                    </a:p>
                  </a:txBody>
                  <a:tcPr anchor="ctr">
                    <a:solidFill>
                      <a:schemeClr val="bg1">
                        <a:lumMod val="95000"/>
                      </a:schemeClr>
                    </a:solidFill>
                  </a:tcPr>
                </a:tc>
                <a:tc>
                  <a:txBody>
                    <a:bodyPr/>
                    <a:lstStyle/>
                    <a:p>
                      <a:pPr algn="ctr"/>
                      <a:r>
                        <a:rPr lang="en-US" sz="1600" b="1" u="sng">
                          <a:solidFill>
                            <a:srgbClr val="FF0000"/>
                          </a:solidFill>
                          <a:latin typeface="Helvetica" pitchFamily="2" charset="0"/>
                        </a:rPr>
                        <a:t>27%</a:t>
                      </a:r>
                    </a:p>
                  </a:txBody>
                  <a:tcPr anchor="ctr">
                    <a:solidFill>
                      <a:schemeClr val="bg1">
                        <a:lumMod val="95000"/>
                      </a:schemeClr>
                    </a:solidFill>
                  </a:tcPr>
                </a:tc>
                <a:tc>
                  <a:txBody>
                    <a:bodyPr/>
                    <a:lstStyle/>
                    <a:p>
                      <a:pPr algn="ctr"/>
                      <a:r>
                        <a:rPr lang="en-US" sz="1600" b="1" u="sng">
                          <a:solidFill>
                            <a:srgbClr val="FF0000"/>
                          </a:solidFill>
                          <a:latin typeface="Helvetica" pitchFamily="2" charset="0"/>
                        </a:rPr>
                        <a:t>27%</a:t>
                      </a:r>
                    </a:p>
                  </a:txBody>
                  <a:tcPr anchor="ctr">
                    <a:solidFill>
                      <a:schemeClr val="bg1">
                        <a:lumMod val="95000"/>
                      </a:schemeClr>
                    </a:solidFill>
                  </a:tcPr>
                </a:tc>
                <a:tc>
                  <a:txBody>
                    <a:bodyPr/>
                    <a:lstStyle/>
                    <a:p>
                      <a:pPr algn="ctr"/>
                      <a:r>
                        <a:rPr lang="en-US" sz="1600" b="1" u="sng">
                          <a:solidFill>
                            <a:srgbClr val="FF0000"/>
                          </a:solidFill>
                          <a:latin typeface="Helvetica" pitchFamily="2" charset="0"/>
                        </a:rPr>
                        <a:t>8%</a:t>
                      </a:r>
                    </a:p>
                  </a:txBody>
                  <a:tcPr anchor="ctr">
                    <a:lnR w="12700" cap="flat" cmpd="sng" algn="ctr">
                      <a:solidFill>
                        <a:srgbClr val="1B1464"/>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508603034"/>
                  </a:ext>
                </a:extLst>
              </a:tr>
              <a:tr h="49751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Helvetica" pitchFamily="2" charset="0"/>
                          <a:ea typeface="+mn-ea"/>
                          <a:cs typeface="+mn-cs"/>
                        </a:rPr>
                        <a:t>+/</a:t>
                      </a:r>
                      <a:r>
                        <a:rPr kumimoji="0" lang="en-US" sz="1800" b="1" i="0" u="none" strike="noStrike" kern="1200" cap="none" spc="0" normalizeH="0" baseline="0" noProof="0">
                          <a:ln>
                            <a:noFill/>
                          </a:ln>
                          <a:solidFill>
                            <a:srgbClr val="FF0000"/>
                          </a:solidFill>
                          <a:effectLst/>
                          <a:uLnTx/>
                          <a:uFillTx/>
                          <a:latin typeface="Helvetica" pitchFamily="2" charset="0"/>
                          <a:ea typeface="+mn-ea"/>
                          <a:cs typeface="+mn-cs"/>
                        </a:rPr>
                        <a:t>-</a:t>
                      </a:r>
                      <a:r>
                        <a:rPr kumimoji="0" lang="en-US" sz="1800" b="1" i="0" u="none" strike="noStrike" kern="1200" cap="none" spc="0" normalizeH="0" baseline="0" noProof="0">
                          <a:ln>
                            <a:noFill/>
                          </a:ln>
                          <a:solidFill>
                            <a:srgbClr val="002060"/>
                          </a:solidFill>
                          <a:effectLst/>
                          <a:uLnTx/>
                          <a:uFillTx/>
                          <a:latin typeface="Helvetica" pitchFamily="2" charset="0"/>
                          <a:ea typeface="+mn-ea"/>
                          <a:cs typeface="+mn-cs"/>
                        </a:rPr>
                        <a:t> 20% Diff Total </a:t>
                      </a:r>
                      <a:r>
                        <a:rPr kumimoji="0" lang="en-US" sz="1400" b="1" i="0" u="none" strike="noStrike" kern="1200" cap="none" spc="0" normalizeH="0" baseline="0" noProof="0">
                          <a:ln>
                            <a:noFill/>
                          </a:ln>
                          <a:solidFill>
                            <a:srgbClr val="002060"/>
                          </a:solidFill>
                          <a:effectLst/>
                          <a:uLnTx/>
                          <a:uFillTx/>
                          <a:latin typeface="Helvetica" pitchFamily="2" charset="0"/>
                          <a:ea typeface="+mn-ea"/>
                          <a:cs typeface="+mn-cs"/>
                        </a:rPr>
                        <a:t>(% of Hours):</a:t>
                      </a:r>
                      <a:endParaRPr kumimoji="0" lang="en-US" sz="1800" b="1" i="0" u="none" strike="noStrike" kern="1200" cap="none" spc="0" normalizeH="0" baseline="0" noProof="0">
                        <a:ln>
                          <a:noFill/>
                        </a:ln>
                        <a:solidFill>
                          <a:srgbClr val="002060"/>
                        </a:solidFill>
                        <a:effectLst/>
                        <a:uLnTx/>
                        <a:uFillTx/>
                        <a:latin typeface="Helvetica" pitchFamily="2" charset="0"/>
                        <a:ea typeface="+mn-ea"/>
                        <a:cs typeface="+mn-cs"/>
                      </a:endParaRPr>
                    </a:p>
                  </a:txBody>
                  <a:tcPr anchor="ctr">
                    <a:lnL w="12700" cap="flat" cmpd="sng" algn="ctr">
                      <a:solidFill>
                        <a:srgbClr val="1B1464"/>
                      </a:solidFill>
                      <a:prstDash val="solid"/>
                      <a:round/>
                      <a:headEnd type="none" w="med" len="med"/>
                      <a:tailEnd type="none" w="med" len="med"/>
                    </a:lnL>
                    <a:lnB w="12700" cap="flat" cmpd="sng" algn="ctr">
                      <a:solidFill>
                        <a:srgbClr val="1B1464"/>
                      </a:solidFill>
                      <a:prstDash val="solid"/>
                      <a:round/>
                      <a:headEnd type="none" w="med" len="med"/>
                      <a:tailEnd type="none" w="med" len="med"/>
                    </a:lnB>
                    <a:solidFill>
                      <a:srgbClr val="E2E8F1"/>
                    </a:solidFill>
                  </a:tcPr>
                </a:tc>
                <a:tc>
                  <a:txBody>
                    <a:bodyPr/>
                    <a:lstStyle/>
                    <a:p>
                      <a:pPr algn="ctr"/>
                      <a:r>
                        <a:rPr lang="en-US" sz="1800" b="1">
                          <a:solidFill>
                            <a:srgbClr val="1B1464"/>
                          </a:solidFill>
                          <a:latin typeface="Helvetica" pitchFamily="2" charset="0"/>
                        </a:rPr>
                        <a:t>18%</a:t>
                      </a:r>
                    </a:p>
                  </a:txBody>
                  <a:tcPr anchor="ctr">
                    <a:lnB w="12700" cap="flat" cmpd="sng" algn="ctr">
                      <a:solidFill>
                        <a:srgbClr val="1B1464"/>
                      </a:solidFill>
                      <a:prstDash val="solid"/>
                      <a:round/>
                      <a:headEnd type="none" w="med" len="med"/>
                      <a:tailEnd type="none" w="med" len="med"/>
                    </a:lnB>
                    <a:solidFill>
                      <a:srgbClr val="E2E8F1"/>
                    </a:solidFill>
                  </a:tcPr>
                </a:tc>
                <a:tc>
                  <a:txBody>
                    <a:bodyPr/>
                    <a:lstStyle/>
                    <a:p>
                      <a:pPr algn="ctr"/>
                      <a:r>
                        <a:rPr lang="en-US" sz="1800" b="1">
                          <a:solidFill>
                            <a:srgbClr val="1B1464"/>
                          </a:solidFill>
                          <a:latin typeface="Helvetica" pitchFamily="2" charset="0"/>
                        </a:rPr>
                        <a:t>24%</a:t>
                      </a:r>
                    </a:p>
                  </a:txBody>
                  <a:tcPr anchor="ctr">
                    <a:lnB w="12700" cap="flat" cmpd="sng" algn="ctr">
                      <a:solidFill>
                        <a:srgbClr val="1B1464"/>
                      </a:solidFill>
                      <a:prstDash val="solid"/>
                      <a:round/>
                      <a:headEnd type="none" w="med" len="med"/>
                      <a:tailEnd type="none" w="med" len="med"/>
                    </a:lnB>
                    <a:solidFill>
                      <a:srgbClr val="E2E8F1"/>
                    </a:solidFill>
                  </a:tcPr>
                </a:tc>
                <a:tc>
                  <a:txBody>
                    <a:bodyPr/>
                    <a:lstStyle/>
                    <a:p>
                      <a:pPr algn="ctr"/>
                      <a:r>
                        <a:rPr lang="en-US" sz="1800" b="1">
                          <a:solidFill>
                            <a:srgbClr val="1B1464"/>
                          </a:solidFill>
                          <a:latin typeface="Helvetica" pitchFamily="2" charset="0"/>
                        </a:rPr>
                        <a:t>58%</a:t>
                      </a:r>
                    </a:p>
                  </a:txBody>
                  <a:tcPr anchor="ctr">
                    <a:lnB w="12700" cap="flat" cmpd="sng" algn="ctr">
                      <a:solidFill>
                        <a:srgbClr val="1B1464"/>
                      </a:solidFill>
                      <a:prstDash val="solid"/>
                      <a:round/>
                      <a:headEnd type="none" w="med" len="med"/>
                      <a:tailEnd type="none" w="med" len="med"/>
                    </a:lnB>
                    <a:solidFill>
                      <a:srgbClr val="E2E8F1"/>
                    </a:solidFill>
                  </a:tcPr>
                </a:tc>
                <a:tc>
                  <a:txBody>
                    <a:bodyPr/>
                    <a:lstStyle/>
                    <a:p>
                      <a:pPr algn="ctr"/>
                      <a:r>
                        <a:rPr lang="en-US" sz="1800" b="1">
                          <a:solidFill>
                            <a:srgbClr val="1B1464"/>
                          </a:solidFill>
                          <a:latin typeface="Helvetica" pitchFamily="2" charset="0"/>
                        </a:rPr>
                        <a:t>51%</a:t>
                      </a:r>
                    </a:p>
                  </a:txBody>
                  <a:tcPr anchor="ctr">
                    <a:lnB w="12700" cap="flat" cmpd="sng" algn="ctr">
                      <a:solidFill>
                        <a:srgbClr val="1B1464"/>
                      </a:solidFill>
                      <a:prstDash val="solid"/>
                      <a:round/>
                      <a:headEnd type="none" w="med" len="med"/>
                      <a:tailEnd type="none" w="med" len="med"/>
                    </a:lnB>
                    <a:solidFill>
                      <a:srgbClr val="E2E8F1"/>
                    </a:solidFill>
                  </a:tcPr>
                </a:tc>
                <a:tc>
                  <a:txBody>
                    <a:bodyPr/>
                    <a:lstStyle/>
                    <a:p>
                      <a:pPr algn="ctr"/>
                      <a:r>
                        <a:rPr lang="en-US" sz="1800" b="1">
                          <a:solidFill>
                            <a:srgbClr val="1B1464"/>
                          </a:solidFill>
                          <a:latin typeface="Helvetica" pitchFamily="2" charset="0"/>
                        </a:rPr>
                        <a:t>45%</a:t>
                      </a:r>
                    </a:p>
                  </a:txBody>
                  <a:tcPr anchor="ctr">
                    <a:lnB w="12700" cap="flat" cmpd="sng" algn="ctr">
                      <a:solidFill>
                        <a:srgbClr val="1B1464"/>
                      </a:solidFill>
                      <a:prstDash val="solid"/>
                      <a:round/>
                      <a:headEnd type="none" w="med" len="med"/>
                      <a:tailEnd type="none" w="med" len="med"/>
                    </a:lnB>
                    <a:solidFill>
                      <a:srgbClr val="E2E8F1"/>
                    </a:solidFill>
                  </a:tcPr>
                </a:tc>
                <a:tc>
                  <a:txBody>
                    <a:bodyPr/>
                    <a:lstStyle/>
                    <a:p>
                      <a:pPr algn="ctr"/>
                      <a:r>
                        <a:rPr lang="en-US" sz="1800" b="1">
                          <a:solidFill>
                            <a:srgbClr val="1B1464"/>
                          </a:solidFill>
                          <a:latin typeface="Helvetica" pitchFamily="2" charset="0"/>
                        </a:rPr>
                        <a:t>28%</a:t>
                      </a:r>
                    </a:p>
                  </a:txBody>
                  <a:tcPr anchor="ctr">
                    <a:lnR w="12700" cap="flat" cmpd="sng" algn="ctr">
                      <a:solidFill>
                        <a:srgbClr val="1B1464"/>
                      </a:solidFill>
                      <a:prstDash val="solid"/>
                      <a:round/>
                      <a:headEnd type="none" w="med" len="med"/>
                      <a:tailEnd type="none" w="med" len="med"/>
                    </a:lnR>
                    <a:lnB w="12700" cap="flat" cmpd="sng" algn="ctr">
                      <a:solidFill>
                        <a:srgbClr val="1B1464"/>
                      </a:solidFill>
                      <a:prstDash val="solid"/>
                      <a:round/>
                      <a:headEnd type="none" w="med" len="med"/>
                      <a:tailEnd type="none" w="med" len="med"/>
                    </a:lnB>
                    <a:solidFill>
                      <a:srgbClr val="E2E8F1"/>
                    </a:solidFill>
                  </a:tcPr>
                </a:tc>
                <a:extLst>
                  <a:ext uri="{0D108BD9-81ED-4DB2-BD59-A6C34878D82A}">
                    <a16:rowId xmlns:a16="http://schemas.microsoft.com/office/drawing/2014/main" val="1636926056"/>
                  </a:ext>
                </a:extLst>
              </a:tr>
            </a:tbl>
          </a:graphicData>
        </a:graphic>
      </p:graphicFrame>
      <p:sp>
        <p:nvSpPr>
          <p:cNvPr id="12" name="TextBox 11">
            <a:extLst>
              <a:ext uri="{FF2B5EF4-FFF2-40B4-BE49-F238E27FC236}">
                <a16:creationId xmlns:a16="http://schemas.microsoft.com/office/drawing/2014/main" id="{B60F25DC-1C44-E679-F67E-D94467FC3F04}"/>
              </a:ext>
            </a:extLst>
          </p:cNvPr>
          <p:cNvSpPr txBox="1"/>
          <p:nvPr/>
        </p:nvSpPr>
        <p:spPr>
          <a:xfrm>
            <a:off x="3856384" y="1607283"/>
            <a:ext cx="7981524"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BFF2"/>
                </a:solidFill>
                <a:effectLst/>
                <a:uLnTx/>
                <a:uFillTx/>
                <a:latin typeface="Helvetica" panose="020B0604020202020204" pitchFamily="34" charset="0"/>
                <a:ea typeface="+mn-ea"/>
                <a:cs typeface="Helvetica" panose="020B0604020202020204" pitchFamily="34" charset="0"/>
              </a:rPr>
              <a:t>Differences in Average Audience (AA) by % of Hours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Big Data + Panel (BD+P) vs. Panel Only (PO)</a:t>
            </a:r>
            <a:br>
              <a:rPr kumimoji="0" lang="en-US" sz="1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400" b="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4-week period (w/o 9/15 – w/o 10/6)</a:t>
            </a:r>
            <a:endParaRPr kumimoji="0" lang="en-US" sz="1800" b="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6" name="TextBox 15">
            <a:extLst>
              <a:ext uri="{FF2B5EF4-FFF2-40B4-BE49-F238E27FC236}">
                <a16:creationId xmlns:a16="http://schemas.microsoft.com/office/drawing/2014/main" id="{26CD2963-EFBE-637B-D241-A1C4B8701293}"/>
              </a:ext>
            </a:extLst>
          </p:cNvPr>
          <p:cNvSpPr txBox="1"/>
          <p:nvPr/>
        </p:nvSpPr>
        <p:spPr>
          <a:xfrm>
            <a:off x="473268" y="6072149"/>
            <a:ext cx="116486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analysis of Nielsen NPower Ratings Analysis Time Period Report data (as of 10/28/25). Live. 4-week period (672 total measured hours): w/o 9/15 – w/o 10/6 (9/15/25 – 10/12/25). Total Day (6a – 6a). Average Audience % Diff: Updated Big Data</a:t>
            </a:r>
            <a:r>
              <a:rPr lang="en-US" sz="800">
                <a:solidFill>
                  <a:srgbClr val="1B1464"/>
                </a:solidFill>
                <a:latin typeface="Helvetica" panose="020B0604020202020204" pitchFamily="34" charset="0"/>
                <a:cs typeface="Helvetica" panose="020B0604020202020204" pitchFamily="34" charset="0"/>
              </a:rPr>
              <a:t> + Panel</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(BD+P) vs. National Panel (PO). Not all networks are measured across all 672 hours within a four-week period (see appendix for more detail), so the percentages in the above chart are based on only the measured hours across each of the 33 networks. Note: only hours with a reported audience for both BD+P &amp; PO are included in the percentages by demo.</a:t>
            </a:r>
          </a:p>
        </p:txBody>
      </p:sp>
      <p:sp>
        <p:nvSpPr>
          <p:cNvPr id="18" name="Rectangle 17">
            <a:extLst>
              <a:ext uri="{FF2B5EF4-FFF2-40B4-BE49-F238E27FC236}">
                <a16:creationId xmlns:a16="http://schemas.microsoft.com/office/drawing/2014/main" id="{35B17254-27A5-17AF-1B96-E9251EF76699}"/>
              </a:ext>
            </a:extLst>
          </p:cNvPr>
          <p:cNvSpPr/>
          <p:nvPr/>
        </p:nvSpPr>
        <p:spPr>
          <a:xfrm>
            <a:off x="364319" y="2458410"/>
            <a:ext cx="2310449" cy="335134"/>
          </a:xfrm>
          <a:prstGeom prst="rect">
            <a:avLst/>
          </a:prstGeom>
          <a:solidFill>
            <a:srgbClr val="1B1464"/>
          </a:solidFill>
          <a:ln w="3810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33 Network Total</a:t>
            </a:r>
          </a:p>
        </p:txBody>
      </p:sp>
      <p:sp>
        <p:nvSpPr>
          <p:cNvPr id="19" name="Rectangle 18">
            <a:extLst>
              <a:ext uri="{FF2B5EF4-FFF2-40B4-BE49-F238E27FC236}">
                <a16:creationId xmlns:a16="http://schemas.microsoft.com/office/drawing/2014/main" id="{043D422D-04D6-AEBE-4CF7-53C107EAC7ED}"/>
              </a:ext>
            </a:extLst>
          </p:cNvPr>
          <p:cNvSpPr/>
          <p:nvPr/>
        </p:nvSpPr>
        <p:spPr>
          <a:xfrm>
            <a:off x="6548284" y="2712102"/>
            <a:ext cx="4021393" cy="2607149"/>
          </a:xfrm>
          <a:prstGeom prst="rect">
            <a:avLst/>
          </a:prstGeom>
          <a:noFill/>
          <a:ln w="76200">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TextBox 19">
            <a:extLst>
              <a:ext uri="{FF2B5EF4-FFF2-40B4-BE49-F238E27FC236}">
                <a16:creationId xmlns:a16="http://schemas.microsoft.com/office/drawing/2014/main" id="{63C602E9-688B-75B2-620E-BA058763BC5B}"/>
              </a:ext>
            </a:extLst>
          </p:cNvPr>
          <p:cNvSpPr txBox="1"/>
          <p:nvPr/>
        </p:nvSpPr>
        <p:spPr>
          <a:xfrm>
            <a:off x="502531" y="5545132"/>
            <a:ext cx="116486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How to read</a:t>
            </a:r>
            <a: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BD+P average audience was </a:t>
            </a:r>
            <a:r>
              <a:rPr kumimoji="0" lang="en-US" sz="1000" b="0"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more than 20% higher</a:t>
            </a:r>
            <a: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than PO average audience on Households for </a:t>
            </a:r>
            <a:r>
              <a:rPr kumimoji="0" lang="en-US" sz="1000" b="0"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12%</a:t>
            </a:r>
            <a:r>
              <a:rPr kumimoji="0" lang="en-US" sz="1000" b="0" i="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a:t>
            </a:r>
            <a: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of the total measured hours in the 4-week period and </a:t>
            </a:r>
            <a:r>
              <a:rPr kumimoji="0" lang="en-US" sz="1000" b="0"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more than 20% lower</a:t>
            </a:r>
            <a: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on P18-34 for </a:t>
            </a:r>
            <a:r>
              <a:rPr kumimoji="0" lang="en-US" sz="1000" b="0"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27%</a:t>
            </a:r>
            <a: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of total measured hours across the 33 networks.</a:t>
            </a:r>
          </a:p>
        </p:txBody>
      </p:sp>
    </p:spTree>
    <p:extLst>
      <p:ext uri="{BB962C8B-B14F-4D97-AF65-F5344CB8AC3E}">
        <p14:creationId xmlns:p14="http://schemas.microsoft.com/office/powerpoint/2010/main" val="31039603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AFDD4-0261-BC95-225B-9FC983EB94DB}"/>
            </a:ext>
          </a:extLst>
        </p:cNvPr>
        <p:cNvGrpSpPr/>
        <p:nvPr/>
      </p:nvGrpSpPr>
      <p:grpSpPr>
        <a:xfrm>
          <a:off x="0" y="0"/>
          <a:ext cx="0" cy="0"/>
          <a:chOff x="0" y="0"/>
          <a:chExt cx="0" cy="0"/>
        </a:xfrm>
      </p:grpSpPr>
      <p:pic>
        <p:nvPicPr>
          <p:cNvPr id="1026" name="Picture 2">
            <a:hlinkClick r:id="rId2"/>
            <a:extLst>
              <a:ext uri="{FF2B5EF4-FFF2-40B4-BE49-F238E27FC236}">
                <a16:creationId xmlns:a16="http://schemas.microsoft.com/office/drawing/2014/main" id="{CC84A0AD-C481-BAF0-E018-916FF2F60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178" y="1973721"/>
            <a:ext cx="3060804" cy="3924160"/>
          </a:xfrm>
          <a:prstGeom prst="rect">
            <a:avLst/>
          </a:prstGeom>
          <a:ln w="28575">
            <a:solidFill>
              <a:srgbClr val="1B1464"/>
            </a:solidFill>
          </a:ln>
          <a:extLst>
            <a:ext uri="{909E8E84-426E-40DD-AFC4-6F175D3DCCD1}">
              <a14:hiddenFill xmlns:a14="http://schemas.microsoft.com/office/drawing/2010/main">
                <a:solidFill>
                  <a:srgbClr val="FFFFFF"/>
                </a:solidFill>
              </a14:hiddenFill>
            </a:ext>
          </a:extLst>
        </p:spPr>
      </p:pic>
      <p:pic>
        <p:nvPicPr>
          <p:cNvPr id="18" name="Picture 17">
            <a:hlinkClick r:id="rId4"/>
            <a:extLst>
              <a:ext uri="{FF2B5EF4-FFF2-40B4-BE49-F238E27FC236}">
                <a16:creationId xmlns:a16="http://schemas.microsoft.com/office/drawing/2014/main" id="{BEE909FC-7910-BA53-98E4-6C697FF22589}"/>
              </a:ext>
            </a:extLst>
          </p:cNvPr>
          <p:cNvPicPr>
            <a:picLocks noChangeAspect="1"/>
          </p:cNvPicPr>
          <p:nvPr/>
        </p:nvPicPr>
        <p:blipFill>
          <a:blip r:embed="rId5"/>
          <a:stretch>
            <a:fillRect/>
          </a:stretch>
        </p:blipFill>
        <p:spPr>
          <a:xfrm>
            <a:off x="779205" y="1973720"/>
            <a:ext cx="3531081" cy="3243765"/>
          </a:xfrm>
          <a:prstGeom prst="rect">
            <a:avLst/>
          </a:prstGeom>
          <a:ln w="28575">
            <a:solidFill>
              <a:srgbClr val="1B1464"/>
            </a:solidFill>
          </a:ln>
        </p:spPr>
      </p:pic>
      <p:sp>
        <p:nvSpPr>
          <p:cNvPr id="9" name="Rectangle: Rounded Corners 8">
            <a:hlinkClick r:id="rId4"/>
            <a:extLst>
              <a:ext uri="{FF2B5EF4-FFF2-40B4-BE49-F238E27FC236}">
                <a16:creationId xmlns:a16="http://schemas.microsoft.com/office/drawing/2014/main" id="{0EC7B83D-A6AB-9055-7325-57930764527E}"/>
              </a:ext>
            </a:extLst>
          </p:cNvPr>
          <p:cNvSpPr/>
          <p:nvPr/>
        </p:nvSpPr>
        <p:spPr>
          <a:xfrm>
            <a:off x="558364" y="5196446"/>
            <a:ext cx="3972763" cy="804112"/>
          </a:xfrm>
          <a:prstGeom prst="roundRect">
            <a:avLst/>
          </a:prstGeom>
          <a:solidFill>
            <a:srgbClr val="ED3C8D"/>
          </a:solidFill>
          <a:ln w="28575">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u="sng">
                <a:latin typeface="Helvetica" pitchFamily="2" charset="0"/>
                <a:cs typeface="Heebo" pitchFamily="2" charset="-79"/>
              </a:rPr>
              <a:t>Click to download</a:t>
            </a:r>
            <a:r>
              <a:rPr lang="en-US" sz="1200" b="1">
                <a:latin typeface="Helvetica" pitchFamily="2" charset="0"/>
                <a:cs typeface="Heebo" pitchFamily="2" charset="-79"/>
              </a:rPr>
              <a:t> the full infographic, featuring insights from LG Ad Solutions, and learn why TV lights up the holiday path to purchase</a:t>
            </a:r>
          </a:p>
        </p:txBody>
      </p:sp>
      <p:pic>
        <p:nvPicPr>
          <p:cNvPr id="3" name="Picture 2" descr="A screenshot of a computer screen&#10;&#10;AI-generated content may be incorrect.">
            <a:hlinkClick r:id="rId6"/>
            <a:extLst>
              <a:ext uri="{FF2B5EF4-FFF2-40B4-BE49-F238E27FC236}">
                <a16:creationId xmlns:a16="http://schemas.microsoft.com/office/drawing/2014/main" id="{CC4B3D0C-38CC-4173-946B-956E4DB62CE1}"/>
              </a:ext>
            </a:extLst>
          </p:cNvPr>
          <p:cNvPicPr>
            <a:picLocks noChangeAspect="1"/>
          </p:cNvPicPr>
          <p:nvPr/>
        </p:nvPicPr>
        <p:blipFill>
          <a:blip r:embed="rId7"/>
          <a:stretch>
            <a:fillRect/>
          </a:stretch>
        </p:blipFill>
        <p:spPr>
          <a:xfrm>
            <a:off x="8346567" y="1973720"/>
            <a:ext cx="2962537" cy="3243765"/>
          </a:xfrm>
          <a:prstGeom prst="rect">
            <a:avLst/>
          </a:prstGeom>
          <a:ln w="28575">
            <a:solidFill>
              <a:srgbClr val="1B1464"/>
            </a:solidFill>
          </a:ln>
        </p:spPr>
      </p:pic>
      <p:sp>
        <p:nvSpPr>
          <p:cNvPr id="5" name="Rectangle: Rounded Corners 4">
            <a:hlinkClick r:id="rId6"/>
            <a:extLst>
              <a:ext uri="{FF2B5EF4-FFF2-40B4-BE49-F238E27FC236}">
                <a16:creationId xmlns:a16="http://schemas.microsoft.com/office/drawing/2014/main" id="{A78C2A12-AF7C-4FCB-9E17-9D63A748AFC2}"/>
              </a:ext>
            </a:extLst>
          </p:cNvPr>
          <p:cNvSpPr/>
          <p:nvPr/>
        </p:nvSpPr>
        <p:spPr>
          <a:xfrm>
            <a:off x="8022034" y="5217485"/>
            <a:ext cx="3611603" cy="804112"/>
          </a:xfrm>
          <a:prstGeom prst="roundRect">
            <a:avLst/>
          </a:prstGeom>
          <a:solidFill>
            <a:srgbClr val="4EBEA4"/>
          </a:solidFill>
          <a:ln w="28575">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u="sng">
                <a:latin typeface="Helvetica" pitchFamily="2" charset="0"/>
                <a:cs typeface="Heebo" pitchFamily="2" charset="-79"/>
              </a:rPr>
              <a:t>Click to download</a:t>
            </a:r>
            <a:r>
              <a:rPr lang="en-US" sz="1200" b="1">
                <a:latin typeface="Helvetica" pitchFamily="2" charset="0"/>
                <a:cs typeface="Heebo" pitchFamily="2" charset="-79"/>
              </a:rPr>
              <a:t> VAB’s whitepaper,</a:t>
            </a:r>
          </a:p>
          <a:p>
            <a:pPr algn="ctr"/>
            <a:r>
              <a:rPr lang="en-US" sz="1200" b="1">
                <a:latin typeface="Helvetica" pitchFamily="2" charset="0"/>
                <a:cs typeface="Heebo" pitchFamily="2" charset="-79"/>
              </a:rPr>
              <a:t>co-branded with Swoop, to learn why TV is a unique channel for pharma marketers</a:t>
            </a:r>
          </a:p>
        </p:txBody>
      </p:sp>
      <p:sp>
        <p:nvSpPr>
          <p:cNvPr id="12" name="Rectangle: Rounded Corners 11">
            <a:hlinkClick r:id="rId2"/>
            <a:extLst>
              <a:ext uri="{FF2B5EF4-FFF2-40B4-BE49-F238E27FC236}">
                <a16:creationId xmlns:a16="http://schemas.microsoft.com/office/drawing/2014/main" id="{CBDF0ABE-7E55-835F-1724-5430583FE7FB}"/>
              </a:ext>
            </a:extLst>
          </p:cNvPr>
          <p:cNvSpPr/>
          <p:nvPr/>
        </p:nvSpPr>
        <p:spPr>
          <a:xfrm>
            <a:off x="4651247" y="5229060"/>
            <a:ext cx="3250667" cy="804112"/>
          </a:xfrm>
          <a:prstGeom prst="roundRect">
            <a:avLst/>
          </a:prstGeom>
          <a:solidFill>
            <a:srgbClr val="00BFF2"/>
          </a:solidFill>
          <a:ln w="28575">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u="sng">
                <a:latin typeface="Helvetica" pitchFamily="2" charset="0"/>
                <a:cs typeface="Heebo" pitchFamily="2" charset="-79"/>
              </a:rPr>
              <a:t>Click to download</a:t>
            </a:r>
            <a:r>
              <a:rPr lang="en-US" sz="1200" b="1">
                <a:latin typeface="Helvetica" pitchFamily="2" charset="0"/>
                <a:cs typeface="Heebo" pitchFamily="2" charset="-79"/>
              </a:rPr>
              <a:t> the full infographic which simplifies the Programmatic TV buying process</a:t>
            </a:r>
          </a:p>
        </p:txBody>
      </p:sp>
      <p:sp>
        <p:nvSpPr>
          <p:cNvPr id="7" name="Rectangle 6">
            <a:extLst>
              <a:ext uri="{FF2B5EF4-FFF2-40B4-BE49-F238E27FC236}">
                <a16:creationId xmlns:a16="http://schemas.microsoft.com/office/drawing/2014/main" id="{A28DC5FE-ACFC-7E88-5861-4C7277457F6B}"/>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945FA85-9A15-5C04-8B21-81A93D7298A2}"/>
              </a:ext>
            </a:extLst>
          </p:cNvPr>
          <p:cNvSpPr/>
          <p:nvPr/>
        </p:nvSpPr>
        <p:spPr>
          <a:xfrm>
            <a:off x="145915" y="260218"/>
            <a:ext cx="12024566" cy="892552"/>
          </a:xfrm>
          <a:prstGeom prst="rect">
            <a:avLst/>
          </a:prstGeom>
        </p:spPr>
        <p:txBody>
          <a:bodyPr wrap="square">
            <a:spAutoFit/>
          </a:bodyPr>
          <a:lstStyle/>
          <a:p>
            <a:pPr lvl="0">
              <a:defRPr/>
            </a:pPr>
            <a:r>
              <a:rPr lang="en-US" sz="2600" b="1">
                <a:solidFill>
                  <a:srgbClr val="ED3C8D"/>
                </a:solidFill>
                <a:latin typeface="Helvetica" pitchFamily="2" charset="0"/>
              </a:rPr>
              <a:t>Inspiration &amp; Intelligence: </a:t>
            </a:r>
            <a:r>
              <a:rPr lang="en-US" sz="2600" b="1">
                <a:solidFill>
                  <a:srgbClr val="1F1A62"/>
                </a:solidFill>
                <a:latin typeface="Helvetica" pitchFamily="2" charset="0"/>
              </a:rPr>
              <a:t>See how TV drives holiday decisions and how marketers can tap into modern TV data &amp; buying practices. </a:t>
            </a:r>
            <a:r>
              <a:rPr lang="en-US" sz="2600" b="1">
                <a:solidFill>
                  <a:srgbClr val="ED3C8D"/>
                </a:solidFill>
                <a:latin typeface="Helvetica" pitchFamily="2" charset="0"/>
              </a:rPr>
              <a:t>Download Now!</a:t>
            </a:r>
          </a:p>
        </p:txBody>
      </p:sp>
      <p:sp>
        <p:nvSpPr>
          <p:cNvPr id="19" name="Ribbon: Tilted Up 18">
            <a:extLst>
              <a:ext uri="{FF2B5EF4-FFF2-40B4-BE49-F238E27FC236}">
                <a16:creationId xmlns:a16="http://schemas.microsoft.com/office/drawing/2014/main" id="{D68E4B86-E7F4-6C56-7611-011D028FA0B5}"/>
              </a:ext>
            </a:extLst>
          </p:cNvPr>
          <p:cNvSpPr/>
          <p:nvPr/>
        </p:nvSpPr>
        <p:spPr>
          <a:xfrm rot="20477320">
            <a:off x="54386" y="1562194"/>
            <a:ext cx="3189296" cy="604564"/>
          </a:xfrm>
          <a:prstGeom prst="ribbon2">
            <a:avLst>
              <a:gd name="adj1" fmla="val 16667"/>
              <a:gd name="adj2" fmla="val 59329"/>
            </a:avLst>
          </a:prstGeom>
          <a:solidFill>
            <a:srgbClr val="FFE600"/>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Bonus Slide!</a:t>
            </a:r>
          </a:p>
        </p:txBody>
      </p:sp>
      <p:pic>
        <p:nvPicPr>
          <p:cNvPr id="2" name="Picture 1">
            <a:extLst>
              <a:ext uri="{FF2B5EF4-FFF2-40B4-BE49-F238E27FC236}">
                <a16:creationId xmlns:a16="http://schemas.microsoft.com/office/drawing/2014/main" id="{F4595240-7734-9392-A95D-7C7219BD30F1}"/>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7F9AADD7-9957-3F41-AB29-1D71D372540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19B60D99-7747-E40C-5889-02BBB29E2ECE}"/>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597371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a:hlinkClick r:id="rId2"/>
            <a:extLst>
              <a:ext uri="{FF2B5EF4-FFF2-40B4-BE49-F238E27FC236}">
                <a16:creationId xmlns:a16="http://schemas.microsoft.com/office/drawing/2014/main" id="{59F58419-B8E2-B24C-1AD1-5910C5ACAC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7432"/>
          <a:stretch>
            <a:fillRect/>
          </a:stretch>
        </p:blipFill>
        <p:spPr bwMode="auto">
          <a:xfrm>
            <a:off x="9064561" y="4927311"/>
            <a:ext cx="1943214" cy="1064683"/>
          </a:xfrm>
          <a:prstGeom prst="rect">
            <a:avLst/>
          </a:prstGeom>
          <a:ln w="28575">
            <a:solidFill>
              <a:srgbClr val="1B1464"/>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92812D1-C2E7-6145-8C2A-95A25EFCD80C}"/>
              </a:ext>
            </a:extLst>
          </p:cNvPr>
          <p:cNvSpPr>
            <a:spLocks/>
          </p:cNvSpPr>
          <p:nvPr/>
        </p:nvSpPr>
        <p:spPr>
          <a:xfrm>
            <a:off x="-2" y="0"/>
            <a:ext cx="5788997" cy="6869150"/>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132726" y="4155109"/>
            <a:ext cx="5086153" cy="11387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E600"/>
                </a:solidFill>
                <a:effectLst/>
                <a:uLnTx/>
                <a:uFillTx/>
                <a:latin typeface="Helvetica" pitchFamily="2" charset="0"/>
                <a:ea typeface="+mn-ea"/>
                <a:cs typeface="+mn-cs"/>
              </a:rPr>
              <a:t>Discover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E600"/>
                </a:solidFill>
                <a:effectLst/>
                <a:uLnTx/>
                <a:uFillTx/>
                <a:latin typeface="Helvetica-Normal" pitchFamily="2" charset="0"/>
                <a:ea typeface="+mn-ea"/>
                <a:cs typeface="+mn-cs"/>
              </a:rPr>
              <a:t>Looking for more data, insights and takeaways? Check out this related VAB content</a:t>
            </a:r>
          </a:p>
        </p:txBody>
      </p:sp>
      <p:sp>
        <p:nvSpPr>
          <p:cNvPr id="17" name="Rectangle 16">
            <a:extLst>
              <a:ext uri="{FF2B5EF4-FFF2-40B4-BE49-F238E27FC236}">
                <a16:creationId xmlns:a16="http://schemas.microsoft.com/office/drawing/2014/main" id="{233B3C66-BB54-4899-9837-0457B0BFA117}"/>
              </a:ext>
            </a:extLst>
          </p:cNvPr>
          <p:cNvSpPr/>
          <p:nvPr/>
        </p:nvSpPr>
        <p:spPr>
          <a:xfrm>
            <a:off x="6260614" y="6019000"/>
            <a:ext cx="544821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itchFamily="2" charset="0"/>
                <a:ea typeface="+mn-ea"/>
                <a:cs typeface="+mn-cs"/>
              </a:rPr>
              <a:t>VAB Members, brand marketers and agencies get free and immediate access to VAB’s content library.  Get access at</a:t>
            </a:r>
            <a:r>
              <a:rPr kumimoji="0" lang="en-US" sz="1200" b="0" i="0" u="none" strike="noStrike" kern="1200" cap="none" spc="0" normalizeH="0" baseline="0" noProof="0">
                <a:ln>
                  <a:noFill/>
                </a:ln>
                <a:solidFill>
                  <a:srgbClr val="1B1464"/>
                </a:solidFill>
                <a:effectLst/>
                <a:uLnTx/>
                <a:uFillTx/>
                <a:latin typeface="Helvetica" pitchFamily="2" charset="0"/>
                <a:ea typeface="+mn-ea"/>
                <a:cs typeface="+mn-cs"/>
              </a:rPr>
              <a:t> </a:t>
            </a:r>
            <a:r>
              <a:rPr kumimoji="0" lang="en-US" sz="1200" b="1" i="0" u="none" strike="noStrike" kern="1200" cap="none" spc="0" normalizeH="0" baseline="0" noProof="0">
                <a:ln>
                  <a:noFill/>
                </a:ln>
                <a:solidFill>
                  <a:srgbClr val="00BFF2"/>
                </a:solidFill>
                <a:effectLst/>
                <a:uLnTx/>
                <a:uFillTx/>
                <a:latin typeface="Helvetica" pitchFamily="2" charset="0"/>
                <a:ea typeface="+mn-ea"/>
                <a:cs typeface="+mn-cs"/>
                <a:hlinkClick r:id="rId4">
                  <a:extLst>
                    <a:ext uri="{A12FA001-AC4F-418D-AE19-62706E023703}">
                      <ahyp:hlinkClr xmlns:ahyp="http://schemas.microsoft.com/office/drawing/2018/hyperlinkcolor" val="tx"/>
                    </a:ext>
                  </a:extLst>
                </a:hlinkClick>
              </a:rPr>
              <a:t>theVAB.com</a:t>
            </a:r>
            <a:endParaRPr kumimoji="0" lang="en-US" sz="1200" b="0" i="0" u="none" strike="noStrike" kern="1200" cap="none" spc="0" normalizeH="0" baseline="0" noProof="0">
              <a:ln>
                <a:noFill/>
              </a:ln>
              <a:solidFill>
                <a:srgbClr val="00BFF2"/>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67143943-CB1E-FB6D-EEF4-AA6CEEC5A72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1036874" y="1"/>
            <a:ext cx="1155125" cy="672626"/>
          </a:xfrm>
          <a:prstGeom prst="rect">
            <a:avLst/>
          </a:prstGeom>
        </p:spPr>
      </p:pic>
      <p:grpSp>
        <p:nvGrpSpPr>
          <p:cNvPr id="19" name="Group 18">
            <a:extLst>
              <a:ext uri="{FF2B5EF4-FFF2-40B4-BE49-F238E27FC236}">
                <a16:creationId xmlns:a16="http://schemas.microsoft.com/office/drawing/2014/main" id="{21CA05B0-CD80-DA4C-1E8C-F2715B8B11A7}"/>
              </a:ext>
            </a:extLst>
          </p:cNvPr>
          <p:cNvGrpSpPr/>
          <p:nvPr/>
        </p:nvGrpSpPr>
        <p:grpSpPr>
          <a:xfrm>
            <a:off x="3029214" y="1336165"/>
            <a:ext cx="2219499" cy="744993"/>
            <a:chOff x="198561" y="542425"/>
            <a:chExt cx="1762143" cy="744993"/>
          </a:xfrm>
        </p:grpSpPr>
        <p:sp>
          <p:nvSpPr>
            <p:cNvPr id="20" name="TextBox 19">
              <a:extLst>
                <a:ext uri="{FF2B5EF4-FFF2-40B4-BE49-F238E27FC236}">
                  <a16:creationId xmlns:a16="http://schemas.microsoft.com/office/drawing/2014/main" id="{3C4732BA-CF93-7530-0375-F4ADF794BD33}"/>
                </a:ext>
              </a:extLst>
            </p:cNvPr>
            <p:cNvSpPr txBox="1"/>
            <p:nvPr/>
          </p:nvSpPr>
          <p:spPr>
            <a:xfrm>
              <a:off x="198561" y="542425"/>
              <a:ext cx="11825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F1A62"/>
                  </a:solidFill>
                  <a:effectLst/>
                  <a:uLnTx/>
                  <a:uFillTx/>
                  <a:latin typeface="Helvetica" pitchFamily="2" charset="0"/>
                  <a:hlinkClick r:id="rId6">
                    <a:extLst>
                      <a:ext uri="{A12FA001-AC4F-418D-AE19-62706E023703}">
                        <ahyp:hlinkClr xmlns:ahyp="http://schemas.microsoft.com/office/drawing/2018/hyperlinkcolor" val="tx"/>
                      </a:ext>
                    </a:extLst>
                  </a:hlinkClick>
                </a:rPr>
                <a:t>Reed Kiely</a:t>
              </a:r>
              <a:endParaRPr kumimoji="0" lang="en-US" sz="1100" b="1" i="0" u="none" strike="noStrike" kern="1200" cap="none" spc="0" normalizeH="0" baseline="0" noProof="0">
                <a:ln>
                  <a:noFill/>
                </a:ln>
                <a:solidFill>
                  <a:srgbClr val="1F1A62"/>
                </a:solidFill>
                <a:effectLst/>
                <a:uLnTx/>
                <a:uFillTx/>
                <a:latin typeface="Helvetica" pitchFamily="2" charset="0"/>
              </a:endParaRPr>
            </a:p>
          </p:txBody>
        </p:sp>
        <p:sp>
          <p:nvSpPr>
            <p:cNvPr id="23" name="TextBox 22">
              <a:extLst>
                <a:ext uri="{FF2B5EF4-FFF2-40B4-BE49-F238E27FC236}">
                  <a16:creationId xmlns:a16="http://schemas.microsoft.com/office/drawing/2014/main" id="{795A1D22-8BA0-E6B9-4727-95CD9F4A90DD}"/>
                </a:ext>
              </a:extLst>
            </p:cNvPr>
            <p:cNvSpPr txBox="1"/>
            <p:nvPr/>
          </p:nvSpPr>
          <p:spPr>
            <a:xfrm>
              <a:off x="198561" y="856531"/>
              <a:ext cx="176214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pitchFamily="2" charset="0"/>
                </a:rPr>
                <a:t>VP, </a:t>
              </a:r>
              <a:r>
                <a:rPr kumimoji="0" lang="en-US" sz="1100" b="0" i="0" u="none" strike="noStrike" kern="1200" cap="none" spc="0" normalizeH="0" baseline="0" noProof="0" dirty="0">
                  <a:ln>
                    <a:noFill/>
                  </a:ln>
                  <a:solidFill>
                    <a:srgbClr val="1F1A62"/>
                  </a:solidFill>
                  <a:effectLst/>
                  <a:uLnTx/>
                  <a:uFillTx/>
                  <a:latin typeface="Helvetica" pitchFamily="2" charset="0"/>
                </a:rPr>
                <a:t>Data Insights &amp; Trends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1A62"/>
                  </a:solidFill>
                  <a:effectLst/>
                  <a:uLnTx/>
                  <a:uFillTx/>
                  <a:latin typeface="Helvetica" pitchFamily="2" charset="0"/>
                </a:rPr>
                <a:t>reedk@thevab.com</a:t>
              </a:r>
            </a:p>
          </p:txBody>
        </p:sp>
      </p:grpSp>
      <p:grpSp>
        <p:nvGrpSpPr>
          <p:cNvPr id="24" name="Group 23">
            <a:extLst>
              <a:ext uri="{FF2B5EF4-FFF2-40B4-BE49-F238E27FC236}">
                <a16:creationId xmlns:a16="http://schemas.microsoft.com/office/drawing/2014/main" id="{52B7FA00-77DB-ACFC-7024-C678EECC1DC9}"/>
              </a:ext>
            </a:extLst>
          </p:cNvPr>
          <p:cNvGrpSpPr/>
          <p:nvPr/>
        </p:nvGrpSpPr>
        <p:grpSpPr>
          <a:xfrm>
            <a:off x="104065" y="1339469"/>
            <a:ext cx="2925149" cy="744993"/>
            <a:chOff x="2529808" y="542425"/>
            <a:chExt cx="2365895" cy="744993"/>
          </a:xfrm>
        </p:grpSpPr>
        <p:sp>
          <p:nvSpPr>
            <p:cNvPr id="25" name="TextBox 24">
              <a:extLst>
                <a:ext uri="{FF2B5EF4-FFF2-40B4-BE49-F238E27FC236}">
                  <a16:creationId xmlns:a16="http://schemas.microsoft.com/office/drawing/2014/main" id="{7018CB02-810B-63A4-8B7C-17C9635CCC5B}"/>
                </a:ext>
              </a:extLst>
            </p:cNvPr>
            <p:cNvSpPr txBox="1"/>
            <p:nvPr/>
          </p:nvSpPr>
          <p:spPr>
            <a:xfrm>
              <a:off x="2529808"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F1A62"/>
                  </a:solidFill>
                  <a:effectLst/>
                  <a:uLnTx/>
                  <a:uFillTx/>
                  <a:latin typeface="Helvetica" pitchFamily="2" charset="0"/>
                  <a:hlinkClick r:id="rId6">
                    <a:extLst>
                      <a:ext uri="{A12FA001-AC4F-418D-AE19-62706E023703}">
                        <ahyp:hlinkClr xmlns:ahyp="http://schemas.microsoft.com/office/drawing/2018/hyperlinkcolor" val="tx"/>
                      </a:ext>
                    </a:extLst>
                  </a:hlinkClick>
                </a:rPr>
                <a:t>Leah Montner-Dixon</a:t>
              </a:r>
              <a:endParaRPr kumimoji="0" lang="en-US" sz="1100" b="1" i="0" u="none" strike="noStrike" kern="1200" cap="none" spc="0" normalizeH="0" baseline="0" noProof="0">
                <a:ln>
                  <a:noFill/>
                </a:ln>
                <a:solidFill>
                  <a:srgbClr val="1F1A62"/>
                </a:solidFill>
                <a:effectLst/>
                <a:uLnTx/>
                <a:uFillTx/>
                <a:latin typeface="Helvetica" pitchFamily="2" charset="0"/>
              </a:endParaRPr>
            </a:p>
          </p:txBody>
        </p:sp>
        <p:sp>
          <p:nvSpPr>
            <p:cNvPr id="26" name="TextBox 25">
              <a:extLst>
                <a:ext uri="{FF2B5EF4-FFF2-40B4-BE49-F238E27FC236}">
                  <a16:creationId xmlns:a16="http://schemas.microsoft.com/office/drawing/2014/main" id="{A739F5B9-2E66-50D9-6A6F-2DAEECD1768C}"/>
                </a:ext>
              </a:extLst>
            </p:cNvPr>
            <p:cNvSpPr txBox="1"/>
            <p:nvPr/>
          </p:nvSpPr>
          <p:spPr>
            <a:xfrm>
              <a:off x="2529808" y="856531"/>
              <a:ext cx="236589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1A62"/>
                  </a:solidFill>
                  <a:effectLst/>
                  <a:uLnTx/>
                  <a:uFillTx/>
                  <a:latin typeface="Helvetica" pitchFamily="2" charset="0"/>
                </a:rPr>
                <a:t>VP, Audience &amp; Behavioral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1A62"/>
                  </a:solidFill>
                  <a:effectLst/>
                  <a:uLnTx/>
                  <a:uFillTx/>
                  <a:latin typeface="Helvetica" pitchFamily="2" charset="0"/>
                </a:rPr>
                <a:t>leahm@thevab.com</a:t>
              </a:r>
            </a:p>
          </p:txBody>
        </p:sp>
      </p:grpSp>
      <p:grpSp>
        <p:nvGrpSpPr>
          <p:cNvPr id="29" name="Group 28">
            <a:extLst>
              <a:ext uri="{FF2B5EF4-FFF2-40B4-BE49-F238E27FC236}">
                <a16:creationId xmlns:a16="http://schemas.microsoft.com/office/drawing/2014/main" id="{A93F92E1-2D8C-F994-163A-E4FDD34BAE7A}"/>
              </a:ext>
            </a:extLst>
          </p:cNvPr>
          <p:cNvGrpSpPr/>
          <p:nvPr/>
        </p:nvGrpSpPr>
        <p:grpSpPr>
          <a:xfrm>
            <a:off x="104065" y="2267920"/>
            <a:ext cx="3248919" cy="744993"/>
            <a:chOff x="4357874" y="542425"/>
            <a:chExt cx="1791974" cy="744993"/>
          </a:xfrm>
        </p:grpSpPr>
        <p:sp>
          <p:nvSpPr>
            <p:cNvPr id="30" name="TextBox 29">
              <a:hlinkClick r:id="rId6"/>
              <a:extLst>
                <a:ext uri="{FF2B5EF4-FFF2-40B4-BE49-F238E27FC236}">
                  <a16:creationId xmlns:a16="http://schemas.microsoft.com/office/drawing/2014/main" id="{47318210-A070-9872-838D-2B3B4A0C7D99}"/>
                </a:ext>
              </a:extLst>
            </p:cNvPr>
            <p:cNvSpPr txBox="1"/>
            <p:nvPr/>
          </p:nvSpPr>
          <p:spPr>
            <a:xfrm>
              <a:off x="4357874" y="542425"/>
              <a:ext cx="135341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F1A62"/>
                  </a:solidFill>
                  <a:effectLst/>
                  <a:uLnTx/>
                  <a:uFillTx/>
                  <a:latin typeface="Helvetica" pitchFamily="2" charset="0"/>
                  <a:hlinkClick r:id="rId6">
                    <a:extLst>
                      <a:ext uri="{A12FA001-AC4F-418D-AE19-62706E023703}">
                        <ahyp:hlinkClr xmlns:ahyp="http://schemas.microsoft.com/office/drawing/2018/hyperlinkcolor" val="tx"/>
                      </a:ext>
                    </a:extLst>
                  </a:hlinkClick>
                </a:rPr>
                <a:t>Karolina</a:t>
              </a:r>
              <a:r>
                <a:rPr kumimoji="0" lang="en-US" sz="900" b="1" i="0" u="none" strike="noStrike" kern="1200" cap="none" spc="0" normalizeH="0" baseline="0" noProof="0">
                  <a:ln>
                    <a:noFill/>
                  </a:ln>
                  <a:solidFill>
                    <a:srgbClr val="1F1A62"/>
                  </a:solidFill>
                  <a:effectLst/>
                  <a:uLnTx/>
                  <a:uFillTx/>
                  <a:latin typeface="Helvetica" pitchFamily="2" charset="0"/>
                  <a:hlinkClick r:id="rId6">
                    <a:extLst>
                      <a:ext uri="{A12FA001-AC4F-418D-AE19-62706E023703}">
                        <ahyp:hlinkClr xmlns:ahyp="http://schemas.microsoft.com/office/drawing/2018/hyperlinkcolor" val="tx"/>
                      </a:ext>
                    </a:extLst>
                  </a:hlinkClick>
                </a:rPr>
                <a:t> </a:t>
              </a:r>
              <a:r>
                <a:rPr kumimoji="0" lang="en-US" sz="1100" b="1" i="0" u="none" strike="noStrike" kern="1200" cap="none" spc="0" normalizeH="0" baseline="0" noProof="0">
                  <a:ln>
                    <a:noFill/>
                  </a:ln>
                  <a:solidFill>
                    <a:srgbClr val="1F1A62"/>
                  </a:solidFill>
                  <a:effectLst/>
                  <a:uLnTx/>
                  <a:uFillTx/>
                  <a:latin typeface="Helvetica" pitchFamily="2" charset="0"/>
                  <a:hlinkClick r:id="rId6">
                    <a:extLst>
                      <a:ext uri="{A12FA001-AC4F-418D-AE19-62706E023703}">
                        <ahyp:hlinkClr xmlns:ahyp="http://schemas.microsoft.com/office/drawing/2018/hyperlinkcolor" val="tx"/>
                      </a:ext>
                    </a:extLst>
                  </a:hlinkClick>
                </a:rPr>
                <a:t>Guillen</a:t>
              </a:r>
              <a:endParaRPr kumimoji="0" lang="en-US" sz="1100" b="1" i="0" u="none" strike="noStrike" kern="1200" cap="none" spc="0" normalizeH="0" baseline="0" noProof="0">
                <a:ln>
                  <a:noFill/>
                </a:ln>
                <a:solidFill>
                  <a:srgbClr val="1F1A62"/>
                </a:solidFill>
                <a:effectLst/>
                <a:uLnTx/>
                <a:uFillTx/>
                <a:latin typeface="Helvetica" pitchFamily="2" charset="0"/>
              </a:endParaRPr>
            </a:p>
          </p:txBody>
        </p:sp>
        <p:sp>
          <p:nvSpPr>
            <p:cNvPr id="32" name="TextBox 31">
              <a:extLst>
                <a:ext uri="{FF2B5EF4-FFF2-40B4-BE49-F238E27FC236}">
                  <a16:creationId xmlns:a16="http://schemas.microsoft.com/office/drawing/2014/main" id="{E89A4EEA-E4E9-F60C-3FC9-276A5F4956EF}"/>
                </a:ext>
              </a:extLst>
            </p:cNvPr>
            <p:cNvSpPr txBox="1"/>
            <p:nvPr/>
          </p:nvSpPr>
          <p:spPr>
            <a:xfrm>
              <a:off x="4357874" y="856531"/>
              <a:ext cx="179197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pitchFamily="2" charset="0"/>
                </a:rPr>
                <a:t>Associate Director, Insights, Strategy &amp; Analytics karolinag@thevab.com</a:t>
              </a:r>
            </a:p>
          </p:txBody>
        </p:sp>
      </p:grpSp>
      <p:grpSp>
        <p:nvGrpSpPr>
          <p:cNvPr id="37" name="Group 36">
            <a:extLst>
              <a:ext uri="{FF2B5EF4-FFF2-40B4-BE49-F238E27FC236}">
                <a16:creationId xmlns:a16="http://schemas.microsoft.com/office/drawing/2014/main" id="{93D9307B-9641-6CD0-B3E6-9DD44D2FD75B}"/>
              </a:ext>
            </a:extLst>
          </p:cNvPr>
          <p:cNvGrpSpPr/>
          <p:nvPr/>
        </p:nvGrpSpPr>
        <p:grpSpPr>
          <a:xfrm>
            <a:off x="104065" y="411017"/>
            <a:ext cx="2668628" cy="744993"/>
            <a:chOff x="2529807" y="542425"/>
            <a:chExt cx="2152038" cy="744993"/>
          </a:xfrm>
        </p:grpSpPr>
        <p:sp>
          <p:nvSpPr>
            <p:cNvPr id="38" name="TextBox 37">
              <a:hlinkClick r:id="rId6"/>
              <a:extLst>
                <a:ext uri="{FF2B5EF4-FFF2-40B4-BE49-F238E27FC236}">
                  <a16:creationId xmlns:a16="http://schemas.microsoft.com/office/drawing/2014/main" id="{C05794EF-3358-DCD7-8374-38F515F45348}"/>
                </a:ext>
              </a:extLst>
            </p:cNvPr>
            <p:cNvSpPr txBox="1"/>
            <p:nvPr/>
          </p:nvSpPr>
          <p:spPr>
            <a:xfrm>
              <a:off x="2529808"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1F1A62"/>
                  </a:solidFill>
                  <a:effectLst/>
                  <a:uLnTx/>
                  <a:uFillTx/>
                  <a:latin typeface="Helvetica" pitchFamily="2" charset="0"/>
                </a:rPr>
                <a:t>Jason Wiese</a:t>
              </a:r>
            </a:p>
          </p:txBody>
        </p:sp>
        <p:sp>
          <p:nvSpPr>
            <p:cNvPr id="43" name="TextBox 42">
              <a:extLst>
                <a:ext uri="{FF2B5EF4-FFF2-40B4-BE49-F238E27FC236}">
                  <a16:creationId xmlns:a16="http://schemas.microsoft.com/office/drawing/2014/main" id="{B4C67E93-331A-13AF-630E-A4CACD3DCF72}"/>
                </a:ext>
              </a:extLst>
            </p:cNvPr>
            <p:cNvSpPr txBox="1"/>
            <p:nvPr/>
          </p:nvSpPr>
          <p:spPr>
            <a:xfrm>
              <a:off x="2529807" y="856531"/>
              <a:ext cx="215203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pitchFamily="2" charset="0"/>
                </a:rPr>
                <a:t>EVP, Strategic Insights &amp; Measurement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pitchFamily="2" charset="0"/>
                </a:rPr>
                <a:t>jasonw@thevab.com</a:t>
              </a:r>
            </a:p>
          </p:txBody>
        </p:sp>
      </p:grpSp>
      <p:grpSp>
        <p:nvGrpSpPr>
          <p:cNvPr id="12" name="Group 11">
            <a:extLst>
              <a:ext uri="{FF2B5EF4-FFF2-40B4-BE49-F238E27FC236}">
                <a16:creationId xmlns:a16="http://schemas.microsoft.com/office/drawing/2014/main" id="{422133E5-61AE-117C-AB74-129086264E00}"/>
              </a:ext>
            </a:extLst>
          </p:cNvPr>
          <p:cNvGrpSpPr/>
          <p:nvPr/>
        </p:nvGrpSpPr>
        <p:grpSpPr>
          <a:xfrm>
            <a:off x="3029214" y="413152"/>
            <a:ext cx="2782518" cy="744993"/>
            <a:chOff x="2529808" y="542425"/>
            <a:chExt cx="2365895" cy="744993"/>
          </a:xfrm>
        </p:grpSpPr>
        <p:sp>
          <p:nvSpPr>
            <p:cNvPr id="13" name="TextBox 12">
              <a:hlinkClick r:id="rId6"/>
              <a:extLst>
                <a:ext uri="{FF2B5EF4-FFF2-40B4-BE49-F238E27FC236}">
                  <a16:creationId xmlns:a16="http://schemas.microsoft.com/office/drawing/2014/main" id="{0D0A0104-4E86-90DE-9499-6D45F141C6E1}"/>
                </a:ext>
              </a:extLst>
            </p:cNvPr>
            <p:cNvSpPr txBox="1"/>
            <p:nvPr/>
          </p:nvSpPr>
          <p:spPr>
            <a:xfrm>
              <a:off x="2529808"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1B1464"/>
                  </a:solidFill>
                  <a:effectLst/>
                  <a:uLnTx/>
                  <a:uFillTx/>
                  <a:latin typeface="Helvetica" pitchFamily="2" charset="0"/>
                </a:rPr>
                <a:t>Benjamin Vandegrift</a:t>
              </a:r>
            </a:p>
          </p:txBody>
        </p:sp>
        <p:sp>
          <p:nvSpPr>
            <p:cNvPr id="16" name="TextBox 15">
              <a:extLst>
                <a:ext uri="{FF2B5EF4-FFF2-40B4-BE49-F238E27FC236}">
                  <a16:creationId xmlns:a16="http://schemas.microsoft.com/office/drawing/2014/main" id="{D4CF4294-BE1D-F971-6C3E-45BC1B696EC3}"/>
                </a:ext>
              </a:extLst>
            </p:cNvPr>
            <p:cNvSpPr txBox="1"/>
            <p:nvPr/>
          </p:nvSpPr>
          <p:spPr>
            <a:xfrm>
              <a:off x="2529808" y="856531"/>
              <a:ext cx="236589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B1464"/>
                  </a:solidFill>
                  <a:effectLst/>
                  <a:uLnTx/>
                  <a:uFillTx/>
                  <a:latin typeface="Helvetica" pitchFamily="2" charset="0"/>
                </a:rPr>
                <a:t>SVP, Measurement Strategy &amp; Innovation benjaminv@thevab.com</a:t>
              </a:r>
            </a:p>
          </p:txBody>
        </p:sp>
      </p:grpSp>
      <p:sp>
        <p:nvSpPr>
          <p:cNvPr id="5" name="TextBox 4">
            <a:extLst>
              <a:ext uri="{FF2B5EF4-FFF2-40B4-BE49-F238E27FC236}">
                <a16:creationId xmlns:a16="http://schemas.microsoft.com/office/drawing/2014/main" id="{02A75551-EE72-EA3C-7D65-C88635936DC1}"/>
              </a:ext>
            </a:extLst>
          </p:cNvPr>
          <p:cNvSpPr txBox="1"/>
          <p:nvPr/>
        </p:nvSpPr>
        <p:spPr>
          <a:xfrm>
            <a:off x="5788995" y="761424"/>
            <a:ext cx="64030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ED3C8D"/>
                </a:solidFill>
                <a:effectLst/>
                <a:uLnTx/>
                <a:uFillTx/>
                <a:latin typeface="Helvetica" panose="020B0403020202020204" pitchFamily="34" charset="0"/>
                <a:ea typeface="+mn-ea"/>
                <a:cs typeface="+mn-cs"/>
              </a:rPr>
              <a:t>Q4 2025 Insights &amp; Measurement Content Releases</a:t>
            </a:r>
          </a:p>
        </p:txBody>
      </p:sp>
      <p:pic>
        <p:nvPicPr>
          <p:cNvPr id="9" name="Picture 8">
            <a:extLst>
              <a:ext uri="{FF2B5EF4-FFF2-40B4-BE49-F238E27FC236}">
                <a16:creationId xmlns:a16="http://schemas.microsoft.com/office/drawing/2014/main" id="{05AD6FFB-9661-AAFA-6833-440D60A3561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A966100D-DEE9-B457-6FE2-18A684D3C1C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2" name="Rectangle 21">
            <a:extLst>
              <a:ext uri="{FF2B5EF4-FFF2-40B4-BE49-F238E27FC236}">
                <a16:creationId xmlns:a16="http://schemas.microsoft.com/office/drawing/2014/main" id="{63923BBA-9152-B0C5-6337-937A5B10790E}"/>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pic>
        <p:nvPicPr>
          <p:cNvPr id="6" name="Picture 5">
            <a:hlinkClick r:id="rId8"/>
            <a:extLst>
              <a:ext uri="{FF2B5EF4-FFF2-40B4-BE49-F238E27FC236}">
                <a16:creationId xmlns:a16="http://schemas.microsoft.com/office/drawing/2014/main" id="{A8A20FD4-9529-8248-38C0-2FF5CFD640F6}"/>
              </a:ext>
            </a:extLst>
          </p:cNvPr>
          <p:cNvPicPr>
            <a:picLocks noChangeAspect="1"/>
          </p:cNvPicPr>
          <p:nvPr/>
        </p:nvPicPr>
        <p:blipFill>
          <a:blip r:embed="rId9"/>
          <a:stretch>
            <a:fillRect/>
          </a:stretch>
        </p:blipFill>
        <p:spPr>
          <a:xfrm>
            <a:off x="5882793" y="1321091"/>
            <a:ext cx="1927580" cy="1084264"/>
          </a:xfrm>
          <a:prstGeom prst="rect">
            <a:avLst/>
          </a:prstGeom>
          <a:ln>
            <a:solidFill>
              <a:srgbClr val="1F1A62"/>
            </a:solidFill>
          </a:ln>
        </p:spPr>
      </p:pic>
      <p:pic>
        <p:nvPicPr>
          <p:cNvPr id="8" name="Picture 7">
            <a:hlinkClick r:id="rId10"/>
            <a:extLst>
              <a:ext uri="{FF2B5EF4-FFF2-40B4-BE49-F238E27FC236}">
                <a16:creationId xmlns:a16="http://schemas.microsoft.com/office/drawing/2014/main" id="{BADA9A96-92DD-C79E-DFFF-46C1FE228CB5}"/>
              </a:ext>
            </a:extLst>
          </p:cNvPr>
          <p:cNvPicPr>
            <a:picLocks noChangeAspect="1"/>
          </p:cNvPicPr>
          <p:nvPr/>
        </p:nvPicPr>
        <p:blipFill>
          <a:blip r:embed="rId11"/>
          <a:stretch>
            <a:fillRect/>
          </a:stretch>
        </p:blipFill>
        <p:spPr>
          <a:xfrm>
            <a:off x="10162802" y="1321091"/>
            <a:ext cx="1927581" cy="1084265"/>
          </a:xfrm>
          <a:prstGeom prst="rect">
            <a:avLst/>
          </a:prstGeom>
          <a:ln>
            <a:solidFill>
              <a:srgbClr val="1F1A62"/>
            </a:solidFill>
          </a:ln>
        </p:spPr>
      </p:pic>
      <p:pic>
        <p:nvPicPr>
          <p:cNvPr id="7" name="Picture 6">
            <a:hlinkClick r:id="rId12"/>
            <a:extLst>
              <a:ext uri="{FF2B5EF4-FFF2-40B4-BE49-F238E27FC236}">
                <a16:creationId xmlns:a16="http://schemas.microsoft.com/office/drawing/2014/main" id="{A06E4D89-09D7-D2BA-3AB5-B3A059C9E3FC}"/>
              </a:ext>
            </a:extLst>
          </p:cNvPr>
          <p:cNvPicPr>
            <a:picLocks noChangeAspect="1"/>
          </p:cNvPicPr>
          <p:nvPr/>
        </p:nvPicPr>
        <p:blipFill>
          <a:blip r:embed="rId13"/>
          <a:stretch>
            <a:fillRect/>
          </a:stretch>
        </p:blipFill>
        <p:spPr>
          <a:xfrm>
            <a:off x="8024246" y="1321091"/>
            <a:ext cx="1916867" cy="1084264"/>
          </a:xfrm>
          <a:prstGeom prst="rect">
            <a:avLst/>
          </a:prstGeom>
          <a:ln>
            <a:solidFill>
              <a:srgbClr val="1F1A62"/>
            </a:solidFill>
          </a:ln>
        </p:spPr>
      </p:pic>
      <p:pic>
        <p:nvPicPr>
          <p:cNvPr id="11" name="Picture 10">
            <a:hlinkClick r:id="rId14"/>
            <a:extLst>
              <a:ext uri="{FF2B5EF4-FFF2-40B4-BE49-F238E27FC236}">
                <a16:creationId xmlns:a16="http://schemas.microsoft.com/office/drawing/2014/main" id="{9AAFF822-96A2-A733-D8DA-063A48005252}"/>
              </a:ext>
            </a:extLst>
          </p:cNvPr>
          <p:cNvPicPr>
            <a:picLocks noChangeAspect="1"/>
          </p:cNvPicPr>
          <p:nvPr/>
        </p:nvPicPr>
        <p:blipFill>
          <a:blip r:embed="rId15"/>
          <a:stretch>
            <a:fillRect/>
          </a:stretch>
        </p:blipFill>
        <p:spPr>
          <a:xfrm>
            <a:off x="5884130" y="2515860"/>
            <a:ext cx="1924906" cy="1084264"/>
          </a:xfrm>
          <a:prstGeom prst="rect">
            <a:avLst/>
          </a:prstGeom>
          <a:ln>
            <a:solidFill>
              <a:srgbClr val="1F1A62"/>
            </a:solidFill>
          </a:ln>
        </p:spPr>
      </p:pic>
      <p:pic>
        <p:nvPicPr>
          <p:cNvPr id="18" name="Picture 17">
            <a:hlinkClick r:id="rId16"/>
            <a:extLst>
              <a:ext uri="{FF2B5EF4-FFF2-40B4-BE49-F238E27FC236}">
                <a16:creationId xmlns:a16="http://schemas.microsoft.com/office/drawing/2014/main" id="{64D8AD1A-A051-6544-D295-09690D804DAD}"/>
              </a:ext>
            </a:extLst>
          </p:cNvPr>
          <p:cNvPicPr>
            <a:picLocks noChangeAspect="1"/>
          </p:cNvPicPr>
          <p:nvPr/>
        </p:nvPicPr>
        <p:blipFill>
          <a:blip r:embed="rId17"/>
          <a:stretch>
            <a:fillRect/>
          </a:stretch>
        </p:blipFill>
        <p:spPr>
          <a:xfrm>
            <a:off x="10154986" y="2515860"/>
            <a:ext cx="1943213" cy="1093057"/>
          </a:xfrm>
          <a:prstGeom prst="rect">
            <a:avLst/>
          </a:prstGeom>
          <a:ln>
            <a:solidFill>
              <a:srgbClr val="1F1A62"/>
            </a:solidFill>
          </a:ln>
        </p:spPr>
      </p:pic>
      <p:pic>
        <p:nvPicPr>
          <p:cNvPr id="14" name="Picture 13">
            <a:hlinkClick r:id="rId18"/>
            <a:extLst>
              <a:ext uri="{FF2B5EF4-FFF2-40B4-BE49-F238E27FC236}">
                <a16:creationId xmlns:a16="http://schemas.microsoft.com/office/drawing/2014/main" id="{E67E8FAC-8D58-9566-8A37-F6552735F719}"/>
              </a:ext>
            </a:extLst>
          </p:cNvPr>
          <p:cNvPicPr>
            <a:picLocks noChangeAspect="1"/>
          </p:cNvPicPr>
          <p:nvPr/>
        </p:nvPicPr>
        <p:blipFill>
          <a:blip r:embed="rId19"/>
          <a:stretch>
            <a:fillRect/>
          </a:stretch>
        </p:blipFill>
        <p:spPr>
          <a:xfrm>
            <a:off x="8018229" y="2515860"/>
            <a:ext cx="1928900" cy="1093749"/>
          </a:xfrm>
          <a:prstGeom prst="rect">
            <a:avLst/>
          </a:prstGeom>
          <a:ln>
            <a:solidFill>
              <a:srgbClr val="1F1A62"/>
            </a:solidFill>
          </a:ln>
        </p:spPr>
      </p:pic>
      <p:pic>
        <p:nvPicPr>
          <p:cNvPr id="21" name="Picture 20">
            <a:hlinkClick r:id="rId20"/>
            <a:extLst>
              <a:ext uri="{FF2B5EF4-FFF2-40B4-BE49-F238E27FC236}">
                <a16:creationId xmlns:a16="http://schemas.microsoft.com/office/drawing/2014/main" id="{26883E4B-55E1-BE74-0D42-01A5ACFCAD31}"/>
              </a:ext>
            </a:extLst>
          </p:cNvPr>
          <p:cNvPicPr>
            <a:picLocks noChangeAspect="1"/>
          </p:cNvPicPr>
          <p:nvPr/>
        </p:nvPicPr>
        <p:blipFill>
          <a:blip r:embed="rId21"/>
          <a:srcRect l="2771" r="2809" b="42346"/>
          <a:stretch>
            <a:fillRect/>
          </a:stretch>
        </p:blipFill>
        <p:spPr>
          <a:xfrm>
            <a:off x="6929265" y="4908953"/>
            <a:ext cx="1930801" cy="1083041"/>
          </a:xfrm>
          <a:prstGeom prst="rect">
            <a:avLst/>
          </a:prstGeom>
          <a:ln>
            <a:solidFill>
              <a:srgbClr val="1F1A62"/>
            </a:solidFill>
          </a:ln>
        </p:spPr>
      </p:pic>
      <p:pic>
        <p:nvPicPr>
          <p:cNvPr id="27" name="Picture 26" descr="A screenshot of a computer screen&#10;&#10;AI-generated content may be incorrect.">
            <a:hlinkClick r:id="rId22"/>
            <a:extLst>
              <a:ext uri="{FF2B5EF4-FFF2-40B4-BE49-F238E27FC236}">
                <a16:creationId xmlns:a16="http://schemas.microsoft.com/office/drawing/2014/main" id="{E59F2DBF-EF4F-816A-4860-B61F5C07958B}"/>
              </a:ext>
            </a:extLst>
          </p:cNvPr>
          <p:cNvPicPr>
            <a:picLocks noChangeAspect="1"/>
          </p:cNvPicPr>
          <p:nvPr/>
        </p:nvPicPr>
        <p:blipFill>
          <a:blip r:embed="rId23"/>
          <a:srcRect b="48720"/>
          <a:stretch>
            <a:fillRect/>
          </a:stretch>
        </p:blipFill>
        <p:spPr>
          <a:xfrm>
            <a:off x="10162802" y="3738068"/>
            <a:ext cx="1943213" cy="1083042"/>
          </a:xfrm>
          <a:prstGeom prst="rect">
            <a:avLst/>
          </a:prstGeom>
          <a:ln>
            <a:solidFill>
              <a:srgbClr val="1F1A62"/>
            </a:solidFill>
          </a:ln>
        </p:spPr>
      </p:pic>
      <p:pic>
        <p:nvPicPr>
          <p:cNvPr id="3" name="Picture 2">
            <a:hlinkClick r:id="rId24"/>
            <a:extLst>
              <a:ext uri="{FF2B5EF4-FFF2-40B4-BE49-F238E27FC236}">
                <a16:creationId xmlns:a16="http://schemas.microsoft.com/office/drawing/2014/main" id="{F7F31970-A704-154C-3E81-E7CE441879C4}"/>
              </a:ext>
            </a:extLst>
          </p:cNvPr>
          <p:cNvPicPr>
            <a:picLocks noChangeAspect="1"/>
          </p:cNvPicPr>
          <p:nvPr/>
        </p:nvPicPr>
        <p:blipFill>
          <a:blip r:embed="rId25"/>
          <a:stretch>
            <a:fillRect/>
          </a:stretch>
        </p:blipFill>
        <p:spPr>
          <a:xfrm>
            <a:off x="5882793" y="3726754"/>
            <a:ext cx="1951495" cy="1097716"/>
          </a:xfrm>
          <a:prstGeom prst="rect">
            <a:avLst/>
          </a:prstGeom>
          <a:ln>
            <a:solidFill>
              <a:srgbClr val="1F1A62"/>
            </a:solidFill>
          </a:ln>
        </p:spPr>
      </p:pic>
      <p:pic>
        <p:nvPicPr>
          <p:cNvPr id="28" name="Picture 27" descr="A blue background with white text&#10;&#10;AI-generated content may be incorrect.">
            <a:hlinkClick r:id="rId26"/>
            <a:extLst>
              <a:ext uri="{FF2B5EF4-FFF2-40B4-BE49-F238E27FC236}">
                <a16:creationId xmlns:a16="http://schemas.microsoft.com/office/drawing/2014/main" id="{F928364B-C85C-72F5-908A-FBC2CD6CA9BB}"/>
              </a:ext>
            </a:extLst>
          </p:cNvPr>
          <p:cNvPicPr>
            <a:picLocks noChangeAspect="1"/>
          </p:cNvPicPr>
          <p:nvPr/>
        </p:nvPicPr>
        <p:blipFill>
          <a:blip r:embed="rId27"/>
          <a:stretch>
            <a:fillRect/>
          </a:stretch>
        </p:blipFill>
        <p:spPr>
          <a:xfrm>
            <a:off x="8018229" y="3723909"/>
            <a:ext cx="1951495" cy="1087629"/>
          </a:xfrm>
          <a:prstGeom prst="rect">
            <a:avLst/>
          </a:prstGeom>
          <a:ln>
            <a:solidFill>
              <a:srgbClr val="1F1A62"/>
            </a:solidFill>
          </a:ln>
        </p:spPr>
      </p:pic>
    </p:spTree>
    <p:extLst>
      <p:ext uri="{BB962C8B-B14F-4D97-AF65-F5344CB8AC3E}">
        <p14:creationId xmlns:p14="http://schemas.microsoft.com/office/powerpoint/2010/main" val="2602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871445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plays a dual role in the video advertising industry. We are leading the change to bring about a more innovative and transparent marketplace. We also provide the insights and thought leadership that enables marketers to develop business-driving marketing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Drawing on our marketing expertise, we </a:t>
            </a:r>
            <a:r>
              <a:rPr kumimoji="0" lang="en-US" sz="2000" b="1" i="0" u="none" strike="noStrike" kern="1200" cap="none" spc="0" normalizeH="0" baseline="0" noProof="0">
                <a:ln>
                  <a:noFill/>
                </a:ln>
                <a:solidFill>
                  <a:srgbClr val="4EBEA4"/>
                </a:solidFill>
                <a:effectLst/>
                <a:uLnTx/>
                <a:uFillTx/>
                <a:latin typeface="Helvetica" panose="020B0403020202020204" pitchFamily="34" charset="0"/>
                <a:ea typeface="Times New Roman" panose="02020603050405020304" pitchFamily="18" charset="0"/>
                <a:cs typeface="Times New Roman" panose="02020603050405020304" pitchFamily="18" charset="0"/>
              </a:rPr>
              <a:t>simplify</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Times New Roman" panose="02020603050405020304" pitchFamily="18" charset="0"/>
                <a:cs typeface="+mn-cs"/>
              </a:rPr>
              <a:t>discover</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new insights that </a:t>
            </a: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transform</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the way marketers look at their media strategy.</a:t>
            </a: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15" name="TextBox 14">
            <a:extLst>
              <a:ext uri="{FF2B5EF4-FFF2-40B4-BE49-F238E27FC236}">
                <a16:creationId xmlns:a16="http://schemas.microsoft.com/office/drawing/2014/main" id="{875C49CF-247D-4943-AF3F-A3CBCDB56DAC}"/>
              </a:ext>
            </a:extLst>
          </p:cNvPr>
          <p:cNvSpPr txBox="1"/>
          <p:nvPr/>
        </p:nvSpPr>
        <p:spPr>
          <a:xfrm>
            <a:off x="2136968" y="4285640"/>
            <a:ext cx="9507739"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We are committed to your business growth and proud to offer VAB members, brand marketers and agencies </a:t>
            </a:r>
            <a:r>
              <a:rPr kumimoji="0" lang="en-US" sz="1800" b="1" i="1"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complimentary access </a:t>
            </a:r>
            <a:r>
              <a:rPr kumimoji="0" lang="en-US" sz="1800" b="0"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to our continuously-growing Insights library. </a:t>
            </a:r>
            <a:r>
              <a:rPr kumimoji="0" lang="en-US" sz="1800" b="1"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Get immediate access </a:t>
            </a:r>
            <a: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theVAB.com</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r>
            <a:endPar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B00359E5-558D-4CFF-9331-8C374E19D5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pic>
        <p:nvPicPr>
          <p:cNvPr id="20" name="Picture 19">
            <a:extLst>
              <a:ext uri="{FF2B5EF4-FFF2-40B4-BE49-F238E27FC236}">
                <a16:creationId xmlns:a16="http://schemas.microsoft.com/office/drawing/2014/main" id="{1EABB202-7144-43E6-9C7B-CBD54AE34E59}"/>
              </a:ext>
            </a:extLst>
          </p:cNvPr>
          <p:cNvPicPr>
            <a:picLocks noChangeAspect="1"/>
          </p:cNvPicPr>
          <p:nvPr/>
        </p:nvPicPr>
        <p:blipFill>
          <a:blip r:embed="rId5" cstate="screen">
            <a:clrChange>
              <a:clrFrom>
                <a:srgbClr val="00BFF2"/>
              </a:clrFrom>
              <a:clrTo>
                <a:srgbClr val="00BFF2">
                  <a:alpha val="0"/>
                </a:srgbClr>
              </a:clrTo>
            </a:clrChange>
            <a:extLst>
              <a:ext uri="{28A0092B-C50C-407E-A947-70E740481C1C}">
                <a14:useLocalDpi xmlns:a14="http://schemas.microsoft.com/office/drawing/2010/main"/>
              </a:ext>
            </a:extLst>
          </a:blip>
          <a:stretch>
            <a:fillRect/>
          </a:stretch>
        </p:blipFill>
        <p:spPr>
          <a:xfrm>
            <a:off x="7133475" y="24820"/>
            <a:ext cx="5058525" cy="2945125"/>
          </a:xfrm>
          <a:prstGeom prst="rect">
            <a:avLst/>
          </a:prstGeom>
        </p:spPr>
      </p:pic>
      <p:pic>
        <p:nvPicPr>
          <p:cNvPr id="7" name="Picture 6">
            <a:extLst>
              <a:ext uri="{FF2B5EF4-FFF2-40B4-BE49-F238E27FC236}">
                <a16:creationId xmlns:a16="http://schemas.microsoft.com/office/drawing/2014/main" id="{F7BECABC-06CB-3AD6-F940-23D40ABD25D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8" name="Slide Number Placeholder 5">
            <a:extLst>
              <a:ext uri="{FF2B5EF4-FFF2-40B4-BE49-F238E27FC236}">
                <a16:creationId xmlns:a16="http://schemas.microsoft.com/office/drawing/2014/main" id="{A7E7A516-9FEA-4F4F-0048-8EB76858E8FD}"/>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9B3640C1-C829-B9BB-8DF8-F32F51AB4698}"/>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42265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0300E-0202-413A-3E94-D8D6592EAC3E}"/>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A1C2E7AF-D569-B36B-FB49-25C4B7F071F7}"/>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F17BC96-9B80-EE72-2AED-7242E27224C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4" name="Slide Number Placeholder 5">
            <a:extLst>
              <a:ext uri="{FF2B5EF4-FFF2-40B4-BE49-F238E27FC236}">
                <a16:creationId xmlns:a16="http://schemas.microsoft.com/office/drawing/2014/main" id="{3C348FA7-BF98-7540-5C90-13A3006156C4}"/>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0C5DCDEB-B77D-D8C8-BCA6-5D6F9189755A}"/>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3" name="TextBox 2">
            <a:extLst>
              <a:ext uri="{FF2B5EF4-FFF2-40B4-BE49-F238E27FC236}">
                <a16:creationId xmlns:a16="http://schemas.microsoft.com/office/drawing/2014/main" id="{D9A4C77D-3FE4-7F1B-2F1A-04A2431E5F6A}"/>
              </a:ext>
            </a:extLst>
          </p:cNvPr>
          <p:cNvSpPr txBox="1"/>
          <p:nvPr/>
        </p:nvSpPr>
        <p:spPr>
          <a:xfrm>
            <a:off x="68608" y="287122"/>
            <a:ext cx="1212339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F1A62"/>
                </a:solidFill>
                <a:effectLst/>
                <a:uLnTx/>
                <a:uFillTx/>
                <a:latin typeface="Helvetica" pitchFamily="2" charset="0"/>
                <a:ea typeface="+mn-ea"/>
                <a:cs typeface="+mn-cs"/>
              </a:rPr>
              <a:t>In Q4 2025, VAB released insights covering </a:t>
            </a:r>
            <a:r>
              <a:rPr lang="en-US" sz="2800" b="1">
                <a:solidFill>
                  <a:srgbClr val="ED3C8D"/>
                </a:solidFill>
                <a:latin typeface="Helvetica" pitchFamily="2" charset="0"/>
              </a:rPr>
              <a:t>holiday behaviors, FAST services, outcomes-based case studies, cinema fandom</a:t>
            </a:r>
            <a:r>
              <a:rPr kumimoji="0" lang="en-US" sz="2800" b="1" i="0" u="none" strike="noStrike" kern="1200" cap="none" spc="0" normalizeH="0" baseline="0" noProof="0">
                <a:ln>
                  <a:noFill/>
                </a:ln>
                <a:solidFill>
                  <a:srgbClr val="ED3C8D"/>
                </a:solidFill>
                <a:effectLst/>
                <a:uLnTx/>
                <a:uFillTx/>
                <a:latin typeface="Helvetica" pitchFamily="2" charset="0"/>
                <a:ea typeface="+mn-ea"/>
                <a:cs typeface="+mn-cs"/>
              </a:rPr>
              <a:t> </a:t>
            </a:r>
            <a:r>
              <a:rPr kumimoji="0" lang="en-US" sz="2800" b="1" i="0" u="none" strike="noStrike" kern="1200" cap="none" spc="0" normalizeH="0" baseline="0" noProof="0">
                <a:ln>
                  <a:noFill/>
                </a:ln>
                <a:solidFill>
                  <a:srgbClr val="1F1A62"/>
                </a:solidFill>
                <a:effectLst/>
                <a:uLnTx/>
                <a:uFillTx/>
                <a:latin typeface="Helvetica" pitchFamily="2" charset="0"/>
                <a:ea typeface="+mn-ea"/>
                <a:cs typeface="+mn-cs"/>
              </a:rPr>
              <a:t>and more </a:t>
            </a:r>
            <a:endParaRPr kumimoji="0" lang="en-US" sz="26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4" name="Rectangle: Rounded Corners 3">
            <a:extLst>
              <a:ext uri="{FF2B5EF4-FFF2-40B4-BE49-F238E27FC236}">
                <a16:creationId xmlns:a16="http://schemas.microsoft.com/office/drawing/2014/main" id="{86C7A6F8-0DA3-CBF2-A138-B90D7B813B33}"/>
              </a:ext>
            </a:extLst>
          </p:cNvPr>
          <p:cNvSpPr/>
          <p:nvPr/>
        </p:nvSpPr>
        <p:spPr>
          <a:xfrm>
            <a:off x="1051560" y="5870982"/>
            <a:ext cx="10489474" cy="350107"/>
          </a:xfrm>
          <a:prstGeom prst="roundRect">
            <a:avLst/>
          </a:prstGeom>
          <a:solidFill>
            <a:srgbClr val="ED3C8D"/>
          </a:solidFill>
          <a:ln w="19050">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a:latin typeface="Helvetica" pitchFamily="2" charset="0"/>
                <a:cs typeface="Heebo" pitchFamily="2" charset="-79"/>
              </a:rPr>
              <a:t>Keep reading to check out our top 10 ‘must read’ charts of the quarter…</a:t>
            </a:r>
          </a:p>
        </p:txBody>
      </p:sp>
      <p:sp>
        <p:nvSpPr>
          <p:cNvPr id="18" name="TextBox 17">
            <a:hlinkClick r:id="rId3"/>
            <a:extLst>
              <a:ext uri="{FF2B5EF4-FFF2-40B4-BE49-F238E27FC236}">
                <a16:creationId xmlns:a16="http://schemas.microsoft.com/office/drawing/2014/main" id="{C827D22E-CBC8-D8CD-D0E8-472FFC2D1B4A}"/>
              </a:ext>
            </a:extLst>
          </p:cNvPr>
          <p:cNvSpPr txBox="1"/>
          <p:nvPr/>
        </p:nvSpPr>
        <p:spPr>
          <a:xfrm>
            <a:off x="715251" y="3089911"/>
            <a:ext cx="2121793" cy="530915"/>
          </a:xfrm>
          <a:prstGeom prst="rect">
            <a:avLst/>
          </a:prstGeom>
          <a:noFill/>
        </p:spPr>
        <p:txBody>
          <a:bodyPr wrap="square" rtlCol="0">
            <a:spAutoFit/>
          </a:bodyPr>
          <a:lstStyle/>
          <a:p>
            <a:pPr lvl="0" algn="ctr">
              <a:defRPr/>
            </a:pPr>
            <a:r>
              <a:rPr lang="en-US" sz="1050" b="1">
                <a:solidFill>
                  <a:srgbClr val="ED3C8D"/>
                </a:solidFill>
                <a:latin typeface="Helvetica" panose="020B0403020202020204" pitchFamily="34" charset="0"/>
              </a:rPr>
              <a:t>Holidays with Heart</a:t>
            </a:r>
          </a:p>
          <a:p>
            <a:pPr lvl="0" algn="ctr">
              <a:defRPr/>
            </a:pPr>
            <a:r>
              <a:rPr lang="en-US" sz="900">
                <a:solidFill>
                  <a:srgbClr val="201A62"/>
                </a:solidFill>
                <a:latin typeface="Helvetica" panose="020B0403020202020204" pitchFamily="34" charset="0"/>
              </a:rPr>
              <a:t>How Marketers Can Authentically Connect with Hispanic Shoppers</a:t>
            </a:r>
          </a:p>
        </p:txBody>
      </p:sp>
      <p:pic>
        <p:nvPicPr>
          <p:cNvPr id="2" name="Picture 1">
            <a:hlinkClick r:id="rId3"/>
            <a:extLst>
              <a:ext uri="{FF2B5EF4-FFF2-40B4-BE49-F238E27FC236}">
                <a16:creationId xmlns:a16="http://schemas.microsoft.com/office/drawing/2014/main" id="{4831009D-E5D7-1124-4D9E-D2D6A067574D}"/>
              </a:ext>
            </a:extLst>
          </p:cNvPr>
          <p:cNvPicPr>
            <a:picLocks noChangeAspect="1"/>
          </p:cNvPicPr>
          <p:nvPr/>
        </p:nvPicPr>
        <p:blipFill>
          <a:blip r:embed="rId4"/>
          <a:stretch>
            <a:fillRect/>
          </a:stretch>
        </p:blipFill>
        <p:spPr>
          <a:xfrm>
            <a:off x="493343" y="1592984"/>
            <a:ext cx="2565609" cy="1443155"/>
          </a:xfrm>
          <a:prstGeom prst="rect">
            <a:avLst/>
          </a:prstGeom>
          <a:ln>
            <a:solidFill>
              <a:srgbClr val="1F1A62"/>
            </a:solidFill>
          </a:ln>
        </p:spPr>
      </p:pic>
      <p:sp>
        <p:nvSpPr>
          <p:cNvPr id="10" name="TextBox 9">
            <a:hlinkClick r:id="rId5"/>
            <a:extLst>
              <a:ext uri="{FF2B5EF4-FFF2-40B4-BE49-F238E27FC236}">
                <a16:creationId xmlns:a16="http://schemas.microsoft.com/office/drawing/2014/main" id="{0C324E08-D46F-7A28-76FB-385397A4685D}"/>
              </a:ext>
            </a:extLst>
          </p:cNvPr>
          <p:cNvSpPr txBox="1"/>
          <p:nvPr/>
        </p:nvSpPr>
        <p:spPr>
          <a:xfrm>
            <a:off x="3593963" y="3089911"/>
            <a:ext cx="2121793" cy="530915"/>
          </a:xfrm>
          <a:prstGeom prst="rect">
            <a:avLst/>
          </a:prstGeom>
          <a:noFill/>
        </p:spPr>
        <p:txBody>
          <a:bodyPr wrap="square" rtlCol="0">
            <a:spAutoFit/>
          </a:bodyPr>
          <a:lstStyle/>
          <a:p>
            <a:pPr lvl="0" algn="ctr">
              <a:defRPr/>
            </a:pPr>
            <a:r>
              <a:rPr lang="en-US" sz="1050" b="1">
                <a:solidFill>
                  <a:srgbClr val="ED3C8D"/>
                </a:solidFill>
                <a:latin typeface="Helvetica" panose="020B0403020202020204" pitchFamily="34" charset="0"/>
              </a:rPr>
              <a:t>Free For All</a:t>
            </a:r>
          </a:p>
          <a:p>
            <a:pPr lvl="0" algn="ctr">
              <a:defRPr/>
            </a:pPr>
            <a:r>
              <a:rPr lang="en-US" sz="900">
                <a:solidFill>
                  <a:srgbClr val="201A62"/>
                </a:solidFill>
                <a:latin typeface="Helvetica" panose="020B0403020202020204" pitchFamily="34" charset="0"/>
              </a:rPr>
              <a:t>Understanding The Growth of FAST Through Three Key Questions</a:t>
            </a:r>
          </a:p>
        </p:txBody>
      </p:sp>
      <p:pic>
        <p:nvPicPr>
          <p:cNvPr id="7" name="Picture 6">
            <a:hlinkClick r:id="rId5"/>
            <a:extLst>
              <a:ext uri="{FF2B5EF4-FFF2-40B4-BE49-F238E27FC236}">
                <a16:creationId xmlns:a16="http://schemas.microsoft.com/office/drawing/2014/main" id="{B6F9DBAE-81A7-0F8B-610B-F122C18589F9}"/>
              </a:ext>
            </a:extLst>
          </p:cNvPr>
          <p:cNvPicPr>
            <a:picLocks noChangeAspect="1"/>
          </p:cNvPicPr>
          <p:nvPr/>
        </p:nvPicPr>
        <p:blipFill>
          <a:blip r:embed="rId6"/>
          <a:stretch>
            <a:fillRect/>
          </a:stretch>
        </p:blipFill>
        <p:spPr>
          <a:xfrm>
            <a:off x="3379184" y="1592984"/>
            <a:ext cx="2551350" cy="1443155"/>
          </a:xfrm>
          <a:prstGeom prst="rect">
            <a:avLst/>
          </a:prstGeom>
          <a:ln>
            <a:solidFill>
              <a:srgbClr val="1F1A62"/>
            </a:solidFill>
          </a:ln>
        </p:spPr>
      </p:pic>
      <p:pic>
        <p:nvPicPr>
          <p:cNvPr id="5" name="Picture 4">
            <a:hlinkClick r:id="rId7"/>
            <a:extLst>
              <a:ext uri="{FF2B5EF4-FFF2-40B4-BE49-F238E27FC236}">
                <a16:creationId xmlns:a16="http://schemas.microsoft.com/office/drawing/2014/main" id="{3C19EA57-385B-B69D-E9EF-50781CB489FB}"/>
              </a:ext>
            </a:extLst>
          </p:cNvPr>
          <p:cNvPicPr>
            <a:picLocks noChangeAspect="1"/>
          </p:cNvPicPr>
          <p:nvPr/>
        </p:nvPicPr>
        <p:blipFill>
          <a:blip r:embed="rId8"/>
          <a:stretch>
            <a:fillRect/>
          </a:stretch>
        </p:blipFill>
        <p:spPr>
          <a:xfrm>
            <a:off x="6250766" y="1592984"/>
            <a:ext cx="2565610" cy="1443156"/>
          </a:xfrm>
          <a:prstGeom prst="rect">
            <a:avLst/>
          </a:prstGeom>
          <a:ln>
            <a:solidFill>
              <a:srgbClr val="1F1A62"/>
            </a:solidFill>
          </a:ln>
        </p:spPr>
      </p:pic>
      <p:sp>
        <p:nvSpPr>
          <p:cNvPr id="8" name="TextBox 7">
            <a:hlinkClick r:id="rId7"/>
            <a:extLst>
              <a:ext uri="{FF2B5EF4-FFF2-40B4-BE49-F238E27FC236}">
                <a16:creationId xmlns:a16="http://schemas.microsoft.com/office/drawing/2014/main" id="{9253C5AC-3112-88A0-32FF-7A31BFB60889}"/>
              </a:ext>
            </a:extLst>
          </p:cNvPr>
          <p:cNvSpPr txBox="1"/>
          <p:nvPr/>
        </p:nvSpPr>
        <p:spPr>
          <a:xfrm>
            <a:off x="6308088" y="3089911"/>
            <a:ext cx="2450966" cy="577081"/>
          </a:xfrm>
          <a:prstGeom prst="rect">
            <a:avLst/>
          </a:prstGeom>
          <a:noFill/>
        </p:spPr>
        <p:txBody>
          <a:bodyPr wrap="square" rtlCol="0">
            <a:spAutoFit/>
          </a:bodyPr>
          <a:lstStyle/>
          <a:p>
            <a:pPr lvl="0" algn="ctr">
              <a:defRPr/>
            </a:pPr>
            <a:r>
              <a:rPr lang="en-US" sz="1050" b="1">
                <a:solidFill>
                  <a:srgbClr val="ED3C8D"/>
                </a:solidFill>
                <a:latin typeface="Helvetica" panose="020B0403020202020204" pitchFamily="34" charset="0"/>
              </a:rPr>
              <a:t>What TV investment strategies are digital native brands implementing for the holiday season?</a:t>
            </a:r>
            <a:endParaRPr lang="en-US" sz="900">
              <a:solidFill>
                <a:srgbClr val="201A62"/>
              </a:solidFill>
              <a:latin typeface="Helvetica" panose="020B0403020202020204" pitchFamily="34" charset="0"/>
            </a:endParaRPr>
          </a:p>
        </p:txBody>
      </p:sp>
      <p:pic>
        <p:nvPicPr>
          <p:cNvPr id="20" name="Picture 19">
            <a:hlinkClick r:id="rId9"/>
            <a:extLst>
              <a:ext uri="{FF2B5EF4-FFF2-40B4-BE49-F238E27FC236}">
                <a16:creationId xmlns:a16="http://schemas.microsoft.com/office/drawing/2014/main" id="{C6880578-B8B2-C7BA-95A6-6F2B5D95F26A}"/>
              </a:ext>
            </a:extLst>
          </p:cNvPr>
          <p:cNvPicPr>
            <a:picLocks noChangeAspect="1"/>
          </p:cNvPicPr>
          <p:nvPr/>
        </p:nvPicPr>
        <p:blipFill>
          <a:blip r:embed="rId10"/>
          <a:stretch>
            <a:fillRect/>
          </a:stretch>
        </p:blipFill>
        <p:spPr>
          <a:xfrm>
            <a:off x="9136607" y="1592984"/>
            <a:ext cx="2562051" cy="1443155"/>
          </a:xfrm>
          <a:prstGeom prst="rect">
            <a:avLst/>
          </a:prstGeom>
          <a:ln>
            <a:solidFill>
              <a:srgbClr val="1F1A62"/>
            </a:solidFill>
          </a:ln>
        </p:spPr>
      </p:pic>
      <p:sp>
        <p:nvSpPr>
          <p:cNvPr id="9" name="TextBox 8">
            <a:hlinkClick r:id="rId9"/>
            <a:extLst>
              <a:ext uri="{FF2B5EF4-FFF2-40B4-BE49-F238E27FC236}">
                <a16:creationId xmlns:a16="http://schemas.microsoft.com/office/drawing/2014/main" id="{416C082F-406A-B672-D009-D5B3997AFF34}"/>
              </a:ext>
            </a:extLst>
          </p:cNvPr>
          <p:cNvSpPr txBox="1"/>
          <p:nvPr/>
        </p:nvSpPr>
        <p:spPr>
          <a:xfrm>
            <a:off x="9356736" y="3089911"/>
            <a:ext cx="2121793" cy="530915"/>
          </a:xfrm>
          <a:prstGeom prst="rect">
            <a:avLst/>
          </a:prstGeom>
          <a:noFill/>
        </p:spPr>
        <p:txBody>
          <a:bodyPr wrap="square" rtlCol="0">
            <a:spAutoFit/>
          </a:bodyPr>
          <a:lstStyle/>
          <a:p>
            <a:pPr lvl="0" algn="ctr">
              <a:defRPr/>
            </a:pPr>
            <a:r>
              <a:rPr lang="en-US" sz="1050" b="1">
                <a:solidFill>
                  <a:srgbClr val="ED3C8D"/>
                </a:solidFill>
                <a:latin typeface="Helvetica" panose="020B0403020202020204" pitchFamily="34" charset="0"/>
              </a:rPr>
              <a:t>TV Means Business</a:t>
            </a:r>
          </a:p>
          <a:p>
            <a:pPr lvl="0" algn="ctr">
              <a:defRPr/>
            </a:pPr>
            <a:r>
              <a:rPr lang="en-US" sz="900">
                <a:solidFill>
                  <a:srgbClr val="201A62"/>
                </a:solidFill>
                <a:latin typeface="Helvetica" panose="020B0403020202020204" pitchFamily="34" charset="0"/>
              </a:rPr>
              <a:t>How Premium Video Drives Sales in the Pharmaceutical Category</a:t>
            </a:r>
          </a:p>
        </p:txBody>
      </p:sp>
      <p:pic>
        <p:nvPicPr>
          <p:cNvPr id="21" name="Picture 20">
            <a:hlinkClick r:id="rId11"/>
            <a:extLst>
              <a:ext uri="{FF2B5EF4-FFF2-40B4-BE49-F238E27FC236}">
                <a16:creationId xmlns:a16="http://schemas.microsoft.com/office/drawing/2014/main" id="{4690BB80-A79D-F37F-7248-B49F5D89D36C}"/>
              </a:ext>
            </a:extLst>
          </p:cNvPr>
          <p:cNvPicPr>
            <a:picLocks noChangeAspect="1"/>
          </p:cNvPicPr>
          <p:nvPr/>
        </p:nvPicPr>
        <p:blipFill>
          <a:blip r:embed="rId12"/>
          <a:stretch>
            <a:fillRect/>
          </a:stretch>
        </p:blipFill>
        <p:spPr>
          <a:xfrm>
            <a:off x="498390" y="3787486"/>
            <a:ext cx="2567366" cy="1455780"/>
          </a:xfrm>
          <a:prstGeom prst="rect">
            <a:avLst/>
          </a:prstGeom>
          <a:ln>
            <a:solidFill>
              <a:srgbClr val="1F1A62"/>
            </a:solidFill>
          </a:ln>
        </p:spPr>
      </p:pic>
      <p:sp>
        <p:nvSpPr>
          <p:cNvPr id="11" name="TextBox 10">
            <a:hlinkClick r:id="rId11"/>
            <a:extLst>
              <a:ext uri="{FF2B5EF4-FFF2-40B4-BE49-F238E27FC236}">
                <a16:creationId xmlns:a16="http://schemas.microsoft.com/office/drawing/2014/main" id="{66800CA7-868B-B5FE-1FEC-2FA8A395C560}"/>
              </a:ext>
            </a:extLst>
          </p:cNvPr>
          <p:cNvSpPr txBox="1"/>
          <p:nvPr/>
        </p:nvSpPr>
        <p:spPr>
          <a:xfrm>
            <a:off x="484496" y="5295153"/>
            <a:ext cx="2595154" cy="530915"/>
          </a:xfrm>
          <a:prstGeom prst="rect">
            <a:avLst/>
          </a:prstGeom>
          <a:noFill/>
        </p:spPr>
        <p:txBody>
          <a:bodyPr wrap="square" rtlCol="0">
            <a:spAutoFit/>
          </a:bodyPr>
          <a:lstStyle/>
          <a:p>
            <a:pPr lvl="0" algn="ctr">
              <a:defRPr/>
            </a:pPr>
            <a:r>
              <a:rPr lang="en-US" sz="1050" b="1">
                <a:solidFill>
                  <a:srgbClr val="ED3C8D"/>
                </a:solidFill>
                <a:latin typeface="Helvetica" panose="020B0403020202020204" pitchFamily="34" charset="0"/>
              </a:rPr>
              <a:t>Welcome to TV</a:t>
            </a:r>
          </a:p>
          <a:p>
            <a:pPr lvl="0" algn="ctr">
              <a:defRPr/>
            </a:pPr>
            <a:r>
              <a:rPr lang="en-US" sz="900">
                <a:solidFill>
                  <a:srgbClr val="201A62"/>
                </a:solidFill>
                <a:latin typeface="Helvetica" panose="020B0403020202020204" pitchFamily="34" charset="0"/>
              </a:rPr>
              <a:t>Meet the New Advertisers Who Are Creating Consumer Curiosity and Brand Consideration </a:t>
            </a:r>
          </a:p>
        </p:txBody>
      </p:sp>
      <p:pic>
        <p:nvPicPr>
          <p:cNvPr id="13" name="Picture 12">
            <a:hlinkClick r:id="rId13"/>
            <a:extLst>
              <a:ext uri="{FF2B5EF4-FFF2-40B4-BE49-F238E27FC236}">
                <a16:creationId xmlns:a16="http://schemas.microsoft.com/office/drawing/2014/main" id="{F4B28F0C-6BEB-F0FF-1C5A-F9ED2F7479A1}"/>
              </a:ext>
            </a:extLst>
          </p:cNvPr>
          <p:cNvPicPr>
            <a:picLocks noChangeAspect="1"/>
          </p:cNvPicPr>
          <p:nvPr/>
        </p:nvPicPr>
        <p:blipFill>
          <a:blip r:embed="rId14"/>
          <a:stretch>
            <a:fillRect/>
          </a:stretch>
        </p:blipFill>
        <p:spPr>
          <a:xfrm>
            <a:off x="3357450" y="3787486"/>
            <a:ext cx="2586416" cy="1454859"/>
          </a:xfrm>
          <a:prstGeom prst="rect">
            <a:avLst/>
          </a:prstGeom>
          <a:ln>
            <a:solidFill>
              <a:srgbClr val="1F1A62"/>
            </a:solidFill>
          </a:ln>
        </p:spPr>
      </p:pic>
      <p:sp>
        <p:nvSpPr>
          <p:cNvPr id="16" name="TextBox 15">
            <a:hlinkClick r:id="rId13"/>
            <a:extLst>
              <a:ext uri="{FF2B5EF4-FFF2-40B4-BE49-F238E27FC236}">
                <a16:creationId xmlns:a16="http://schemas.microsoft.com/office/drawing/2014/main" id="{8F931C68-5FFE-649C-45BD-A7A0FE71B98B}"/>
              </a:ext>
            </a:extLst>
          </p:cNvPr>
          <p:cNvSpPr txBox="1"/>
          <p:nvPr/>
        </p:nvSpPr>
        <p:spPr>
          <a:xfrm>
            <a:off x="3353081" y="5295153"/>
            <a:ext cx="2595154" cy="530915"/>
          </a:xfrm>
          <a:prstGeom prst="rect">
            <a:avLst/>
          </a:prstGeom>
          <a:noFill/>
        </p:spPr>
        <p:txBody>
          <a:bodyPr wrap="square" rtlCol="0">
            <a:spAutoFit/>
          </a:bodyPr>
          <a:lstStyle/>
          <a:p>
            <a:pPr lvl="0" algn="ctr">
              <a:defRPr/>
            </a:pPr>
            <a:r>
              <a:rPr lang="en-US" sz="1050" b="1">
                <a:solidFill>
                  <a:srgbClr val="ED3C8D"/>
                </a:solidFill>
                <a:latin typeface="Helvetica" panose="020B0403020202020204" pitchFamily="34" charset="0"/>
              </a:rPr>
              <a:t>Direct Momentum</a:t>
            </a:r>
          </a:p>
          <a:p>
            <a:pPr lvl="0" algn="ctr">
              <a:defRPr/>
            </a:pPr>
            <a:r>
              <a:rPr lang="en-US" sz="900">
                <a:solidFill>
                  <a:srgbClr val="201A62"/>
                </a:solidFill>
                <a:latin typeface="Helvetica" panose="020B0403020202020204" pitchFamily="34" charset="0"/>
              </a:rPr>
              <a:t>10 Case Studies on How Multiscreen TV Drives Mid-Funnel Outcomes for DTC Brands</a:t>
            </a:r>
          </a:p>
        </p:txBody>
      </p:sp>
      <p:sp>
        <p:nvSpPr>
          <p:cNvPr id="23" name="TextBox 22">
            <a:hlinkClick r:id="rId15"/>
            <a:extLst>
              <a:ext uri="{FF2B5EF4-FFF2-40B4-BE49-F238E27FC236}">
                <a16:creationId xmlns:a16="http://schemas.microsoft.com/office/drawing/2014/main" id="{988FC523-0D91-46C8-0C2B-A0BAEF9F93D9}"/>
              </a:ext>
            </a:extLst>
          </p:cNvPr>
          <p:cNvSpPr txBox="1"/>
          <p:nvPr/>
        </p:nvSpPr>
        <p:spPr>
          <a:xfrm>
            <a:off x="6241328" y="5295153"/>
            <a:ext cx="2595154" cy="530915"/>
          </a:xfrm>
          <a:prstGeom prst="rect">
            <a:avLst/>
          </a:prstGeom>
          <a:noFill/>
        </p:spPr>
        <p:txBody>
          <a:bodyPr wrap="square" rtlCol="0">
            <a:spAutoFit/>
          </a:bodyPr>
          <a:lstStyle/>
          <a:p>
            <a:pPr lvl="0" algn="ctr">
              <a:defRPr/>
            </a:pPr>
            <a:r>
              <a:rPr lang="en-US" sz="1050" b="1" dirty="0">
                <a:solidFill>
                  <a:srgbClr val="ED3C8D"/>
                </a:solidFill>
                <a:latin typeface="Helvetica" panose="020B0403020202020204" pitchFamily="34" charset="0"/>
              </a:rPr>
              <a:t>Fandom in Focus</a:t>
            </a:r>
          </a:p>
          <a:p>
            <a:pPr lvl="0" algn="ctr">
              <a:defRPr/>
            </a:pPr>
            <a:r>
              <a:rPr lang="en-US" sz="900" dirty="0">
                <a:solidFill>
                  <a:srgbClr val="201A62"/>
                </a:solidFill>
                <a:latin typeface="Helvetica" panose="020B0403020202020204" pitchFamily="34" charset="0"/>
              </a:rPr>
              <a:t>How Cinema Will Captivate Passionate Audiences in 2026</a:t>
            </a:r>
          </a:p>
        </p:txBody>
      </p:sp>
      <p:pic>
        <p:nvPicPr>
          <p:cNvPr id="6" name="Picture 5">
            <a:hlinkClick r:id="rId15"/>
            <a:extLst>
              <a:ext uri="{FF2B5EF4-FFF2-40B4-BE49-F238E27FC236}">
                <a16:creationId xmlns:a16="http://schemas.microsoft.com/office/drawing/2014/main" id="{3F6E308B-6392-A96C-5AEE-F8E674E8C6E8}"/>
              </a:ext>
            </a:extLst>
          </p:cNvPr>
          <p:cNvPicPr>
            <a:picLocks noChangeAspect="1"/>
          </p:cNvPicPr>
          <p:nvPr/>
        </p:nvPicPr>
        <p:blipFill>
          <a:blip r:embed="rId16"/>
          <a:stretch>
            <a:fillRect/>
          </a:stretch>
        </p:blipFill>
        <p:spPr>
          <a:xfrm>
            <a:off x="6237788" y="3783037"/>
            <a:ext cx="2602233" cy="1463756"/>
          </a:xfrm>
          <a:prstGeom prst="rect">
            <a:avLst/>
          </a:prstGeom>
          <a:ln>
            <a:solidFill>
              <a:srgbClr val="1F1A62"/>
            </a:solidFill>
          </a:ln>
        </p:spPr>
      </p:pic>
      <p:pic>
        <p:nvPicPr>
          <p:cNvPr id="19" name="Picture 18" descr="A blue background with white text&#10;&#10;AI-generated content may be incorrect.">
            <a:hlinkClick r:id="rId17"/>
            <a:extLst>
              <a:ext uri="{FF2B5EF4-FFF2-40B4-BE49-F238E27FC236}">
                <a16:creationId xmlns:a16="http://schemas.microsoft.com/office/drawing/2014/main" id="{279A484E-6C8D-39DB-3BD7-023DF112B4A1}"/>
              </a:ext>
            </a:extLst>
          </p:cNvPr>
          <p:cNvPicPr>
            <a:picLocks noChangeAspect="1"/>
          </p:cNvPicPr>
          <p:nvPr/>
        </p:nvPicPr>
        <p:blipFill>
          <a:blip r:embed="rId18"/>
          <a:stretch>
            <a:fillRect/>
          </a:stretch>
        </p:blipFill>
        <p:spPr>
          <a:xfrm>
            <a:off x="9098456" y="3788871"/>
            <a:ext cx="2595154" cy="1463757"/>
          </a:xfrm>
          <a:prstGeom prst="rect">
            <a:avLst/>
          </a:prstGeom>
          <a:ln>
            <a:solidFill>
              <a:srgbClr val="1F1A62"/>
            </a:solidFill>
          </a:ln>
        </p:spPr>
      </p:pic>
      <p:sp>
        <p:nvSpPr>
          <p:cNvPr id="22" name="TextBox 21">
            <a:hlinkClick r:id="rId17"/>
            <a:extLst>
              <a:ext uri="{FF2B5EF4-FFF2-40B4-BE49-F238E27FC236}">
                <a16:creationId xmlns:a16="http://schemas.microsoft.com/office/drawing/2014/main" id="{26D60A58-3079-40F8-EF0F-3491F0D0D784}"/>
              </a:ext>
            </a:extLst>
          </p:cNvPr>
          <p:cNvSpPr txBox="1"/>
          <p:nvPr/>
        </p:nvSpPr>
        <p:spPr>
          <a:xfrm>
            <a:off x="9098456" y="5295153"/>
            <a:ext cx="2595154" cy="530915"/>
          </a:xfrm>
          <a:prstGeom prst="rect">
            <a:avLst/>
          </a:prstGeom>
          <a:noFill/>
        </p:spPr>
        <p:txBody>
          <a:bodyPr wrap="square" rtlCol="0">
            <a:spAutoFit/>
          </a:bodyPr>
          <a:lstStyle/>
          <a:p>
            <a:pPr lvl="0" algn="ctr">
              <a:defRPr/>
            </a:pPr>
            <a:r>
              <a:rPr lang="en-US" sz="1050" b="1" dirty="0">
                <a:solidFill>
                  <a:srgbClr val="ED3C8D"/>
                </a:solidFill>
                <a:latin typeface="Helvetica" panose="020B0403020202020204" pitchFamily="34" charset="0"/>
              </a:rPr>
              <a:t>4Q Currency Chasm</a:t>
            </a:r>
          </a:p>
          <a:p>
            <a:pPr lvl="0" algn="ctr">
              <a:defRPr/>
            </a:pPr>
            <a:r>
              <a:rPr lang="en-US" sz="900" dirty="0">
                <a:solidFill>
                  <a:srgbClr val="201A62"/>
                </a:solidFill>
                <a:latin typeface="Helvetica" panose="020B0403020202020204" pitchFamily="34" charset="0"/>
              </a:rPr>
              <a:t>Instability &amp; Unpredictability </a:t>
            </a:r>
            <a:br>
              <a:rPr lang="en-US" sz="900" dirty="0">
                <a:solidFill>
                  <a:srgbClr val="201A62"/>
                </a:solidFill>
                <a:latin typeface="Helvetica" panose="020B0403020202020204" pitchFamily="34" charset="0"/>
              </a:rPr>
            </a:br>
            <a:r>
              <a:rPr lang="en-US" sz="900" dirty="0">
                <a:solidFill>
                  <a:srgbClr val="201A62"/>
                </a:solidFill>
                <a:latin typeface="Helvetica" panose="020B0403020202020204" pitchFamily="34" charset="0"/>
              </a:rPr>
              <a:t>Decimate the Demos</a:t>
            </a:r>
          </a:p>
        </p:txBody>
      </p:sp>
    </p:spTree>
    <p:extLst>
      <p:ext uri="{BB962C8B-B14F-4D97-AF65-F5344CB8AC3E}">
        <p14:creationId xmlns:p14="http://schemas.microsoft.com/office/powerpoint/2010/main" val="3893217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999EB-BD0D-70B2-E3F7-1CD40A11C70A}"/>
            </a:ext>
          </a:extLst>
        </p:cNvPr>
        <p:cNvGrpSpPr/>
        <p:nvPr/>
      </p:nvGrpSpPr>
      <p:grpSpPr>
        <a:xfrm>
          <a:off x="0" y="0"/>
          <a:ext cx="0" cy="0"/>
          <a:chOff x="0" y="0"/>
          <a:chExt cx="0" cy="0"/>
        </a:xfrm>
      </p:grpSpPr>
      <p:sp>
        <p:nvSpPr>
          <p:cNvPr id="29" name="TextBox 28">
            <a:extLst>
              <a:ext uri="{FF2B5EF4-FFF2-40B4-BE49-F238E27FC236}">
                <a16:creationId xmlns:a16="http://schemas.microsoft.com/office/drawing/2014/main" id="{787F2CF5-F25C-8FB3-A44E-7D28ED787316}"/>
              </a:ext>
            </a:extLst>
          </p:cNvPr>
          <p:cNvSpPr txBox="1"/>
          <p:nvPr/>
        </p:nvSpPr>
        <p:spPr>
          <a:xfrm>
            <a:off x="483207" y="6318225"/>
            <a:ext cx="1168727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TiVo, </a:t>
            </a:r>
            <a:r>
              <a:rPr kumimoji="0" lang="en-US" sz="800"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Video Trends Report Q2 2025</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*e.g., Star Trek, Baywatch, Hell's Kitchen, etc.</a:t>
            </a:r>
            <a:r>
              <a:rPr kumimoji="0" lang="en-US" sz="800"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 </a:t>
            </a:r>
          </a:p>
        </p:txBody>
      </p:sp>
      <p:sp>
        <p:nvSpPr>
          <p:cNvPr id="12" name="Rectangle: Rounded Corners 11">
            <a:extLst>
              <a:ext uri="{FF2B5EF4-FFF2-40B4-BE49-F238E27FC236}">
                <a16:creationId xmlns:a16="http://schemas.microsoft.com/office/drawing/2014/main" id="{235CCCDC-9BD3-C375-9CAD-6A9986EA2C9F}"/>
              </a:ext>
            </a:extLst>
          </p:cNvPr>
          <p:cNvSpPr/>
          <p:nvPr/>
        </p:nvSpPr>
        <p:spPr>
          <a:xfrm>
            <a:off x="203851" y="2091173"/>
            <a:ext cx="4581665" cy="3767602"/>
          </a:xfrm>
          <a:prstGeom prst="roundRect">
            <a:avLst>
              <a:gd name="adj" fmla="val 9588"/>
            </a:avLst>
          </a:prstGeom>
          <a:solidFill>
            <a:schemeClr val="bg1"/>
          </a:solidFill>
          <a:ln w="3810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97BD9091-93AA-1354-B473-6BC4FA556994}"/>
              </a:ext>
            </a:extLst>
          </p:cNvPr>
          <p:cNvSpPr txBox="1"/>
          <p:nvPr/>
        </p:nvSpPr>
        <p:spPr>
          <a:xfrm>
            <a:off x="166585" y="3722762"/>
            <a:ext cx="46562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13462">
                  <a:solidFill>
                    <a:prstClr val="black"/>
                  </a:solidFill>
                  <a:prstDash val="solid"/>
                </a:ln>
                <a:solidFill>
                  <a:srgbClr val="1B1464"/>
                </a:solidFill>
                <a:effectLst/>
                <a:uLnTx/>
                <a:uFillTx/>
                <a:latin typeface="Helvetica" panose="020B0604020202020204" pitchFamily="34" charset="0"/>
                <a:ea typeface="+mn-ea"/>
                <a:cs typeface="Helvetica" panose="020B0604020202020204" pitchFamily="34" charset="0"/>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B1464"/>
                </a:solidFill>
                <a:effectLst/>
                <a:uLnTx/>
                <a:uFillTx/>
                <a:latin typeface="Helvetica" pitchFamily="2" charset="0"/>
                <a:ea typeface="+mn-ea"/>
                <a:cs typeface="+mn-cs"/>
              </a:rPr>
              <a:t>average </a:t>
            </a:r>
            <a:r>
              <a:rPr kumimoji="0" lang="en-US" sz="2400" b="1" i="0" u="none" strike="noStrike" kern="1200" cap="none" spc="0" normalizeH="0" baseline="0" noProof="0">
                <a:ln>
                  <a:noFill/>
                </a:ln>
                <a:solidFill>
                  <a:srgbClr val="1B1464"/>
                </a:solidFill>
                <a:effectLst/>
                <a:uLnTx/>
                <a:uFillTx/>
                <a:latin typeface="Helvetica" pitchFamily="2" charset="0"/>
                <a:ea typeface="+mn-ea"/>
                <a:cs typeface="+mn-cs"/>
              </a:rPr>
              <a:t>number of</a:t>
            </a:r>
            <a:br>
              <a:rPr kumimoji="0" lang="en-US" sz="2400" b="1" i="0" u="none" strike="noStrike" kern="1200" cap="none" spc="0" normalizeH="0" baseline="0" noProof="0">
                <a:ln>
                  <a:noFill/>
                </a:ln>
                <a:solidFill>
                  <a:srgbClr val="1B1464"/>
                </a:solidFill>
                <a:effectLst/>
                <a:uLnTx/>
                <a:uFillTx/>
                <a:latin typeface="Helvetica" pitchFamily="2" charset="0"/>
                <a:ea typeface="+mn-ea"/>
                <a:cs typeface="+mn-cs"/>
              </a:rPr>
            </a:br>
            <a:r>
              <a:rPr kumimoji="0" lang="en-US" sz="2400" b="1" i="0" u="none" strike="noStrike" kern="1200" cap="none" spc="0" normalizeH="0" baseline="0" noProof="0">
                <a:ln>
                  <a:noFill/>
                </a:ln>
                <a:solidFill>
                  <a:srgbClr val="1B1464"/>
                </a:solidFill>
                <a:effectLst/>
                <a:uLnTx/>
                <a:uFillTx/>
                <a:latin typeface="Helvetica" pitchFamily="2" charset="0"/>
                <a:ea typeface="+mn-ea"/>
                <a:cs typeface="+mn-cs"/>
              </a:rPr>
              <a:t>FAST channels watched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464"/>
                </a:solidFill>
                <a:effectLst/>
                <a:uLnTx/>
                <a:uFillTx/>
                <a:latin typeface="Helvetica" pitchFamily="2" charset="0"/>
                <a:ea typeface="+mn-ea"/>
                <a:cs typeface="+mn-cs"/>
              </a:rPr>
              <a:t>(vs. 5 in 2024)</a:t>
            </a:r>
            <a:endParaRPr kumimoji="0" lang="en-US" sz="2400" b="0" i="0" u="none" strike="noStrike" kern="1200" cap="none" spc="0" normalizeH="0" baseline="0" noProof="0">
              <a:ln>
                <a:noFill/>
              </a:ln>
              <a:solidFill>
                <a:srgbClr val="1B1464"/>
              </a:solidFill>
              <a:effectLst/>
              <a:uLnTx/>
              <a:uFillTx/>
              <a:latin typeface="Helvetica" pitchFamily="2" charset="0"/>
              <a:ea typeface="+mn-ea"/>
              <a:cs typeface="+mn-cs"/>
            </a:endParaRPr>
          </a:p>
        </p:txBody>
      </p:sp>
      <p:pic>
        <p:nvPicPr>
          <p:cNvPr id="18" name="Picture 17" descr="A computer screen with different colored squares&#10;&#10;AI-generated content may be incorrect.">
            <a:extLst>
              <a:ext uri="{FF2B5EF4-FFF2-40B4-BE49-F238E27FC236}">
                <a16:creationId xmlns:a16="http://schemas.microsoft.com/office/drawing/2014/main" id="{122C95F2-4285-29AA-8410-F5AA4A53434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799451" y="2262173"/>
            <a:ext cx="1390468" cy="1390468"/>
          </a:xfrm>
          <a:prstGeom prst="rect">
            <a:avLst/>
          </a:prstGeom>
        </p:spPr>
      </p:pic>
      <p:sp>
        <p:nvSpPr>
          <p:cNvPr id="33" name="TextBox 32">
            <a:extLst>
              <a:ext uri="{FF2B5EF4-FFF2-40B4-BE49-F238E27FC236}">
                <a16:creationId xmlns:a16="http://schemas.microsoft.com/office/drawing/2014/main" id="{FF0E49C3-E07E-EF2B-437B-3D7DAFB53146}"/>
              </a:ext>
            </a:extLst>
          </p:cNvPr>
          <p:cNvSpPr txBox="1"/>
          <p:nvPr/>
        </p:nvSpPr>
        <p:spPr>
          <a:xfrm>
            <a:off x="5462920" y="1879409"/>
            <a:ext cx="62564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Helvetica" pitchFamily="2" charset="0"/>
                <a:ea typeface="+mn-ea"/>
                <a:cs typeface="+mn-cs"/>
              </a:rPr>
              <a:t>Breakdown of FAST Consumption by Channel Type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itchFamily="2" charset="0"/>
                <a:ea typeface="+mn-ea"/>
                <a:cs typeface="+mn-cs"/>
              </a:rPr>
              <a:t>% of respondents who use Free AVOD / FAST to watch live TV channels</a:t>
            </a:r>
          </a:p>
        </p:txBody>
      </p:sp>
      <p:graphicFrame>
        <p:nvGraphicFramePr>
          <p:cNvPr id="5" name="Chart 4">
            <a:extLst>
              <a:ext uri="{FF2B5EF4-FFF2-40B4-BE49-F238E27FC236}">
                <a16:creationId xmlns:a16="http://schemas.microsoft.com/office/drawing/2014/main" id="{D2DCFCF2-0FC0-B568-D65C-1E7E22D6BB74}"/>
              </a:ext>
            </a:extLst>
          </p:cNvPr>
          <p:cNvGraphicFramePr/>
          <p:nvPr>
            <p:extLst>
              <p:ext uri="{D42A27DB-BD31-4B8C-83A1-F6EECF244321}">
                <p14:modId xmlns:p14="http://schemas.microsoft.com/office/powerpoint/2010/main" val="2056779710"/>
              </p:ext>
            </p:extLst>
          </p:nvPr>
        </p:nvGraphicFramePr>
        <p:xfrm>
          <a:off x="5105346" y="2533677"/>
          <a:ext cx="7024091" cy="3701023"/>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3AB2ADF3-9EA8-894B-BB60-279557CEC7CE}"/>
              </a:ext>
            </a:extLst>
          </p:cNvPr>
          <p:cNvSpPr txBox="1"/>
          <p:nvPr/>
        </p:nvSpPr>
        <p:spPr>
          <a:xfrm>
            <a:off x="5150368" y="5612837"/>
            <a:ext cx="2449370" cy="5937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Genre channels that air shows fitting a theme, like crime, reality, westerns, etc.</a:t>
            </a:r>
          </a:p>
        </p:txBody>
      </p:sp>
      <p:sp>
        <p:nvSpPr>
          <p:cNvPr id="31" name="TextBox 30">
            <a:extLst>
              <a:ext uri="{FF2B5EF4-FFF2-40B4-BE49-F238E27FC236}">
                <a16:creationId xmlns:a16="http://schemas.microsoft.com/office/drawing/2014/main" id="{96FB2736-C9B8-4481-0606-BC6CC421EF3B}"/>
              </a:ext>
            </a:extLst>
          </p:cNvPr>
          <p:cNvSpPr txBox="1"/>
          <p:nvPr/>
        </p:nvSpPr>
        <p:spPr>
          <a:xfrm>
            <a:off x="7712243" y="5602973"/>
            <a:ext cx="184024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Binge channels that air the same show all day*</a:t>
            </a:r>
          </a:p>
        </p:txBody>
      </p:sp>
      <p:sp>
        <p:nvSpPr>
          <p:cNvPr id="32" name="TextBox 31">
            <a:extLst>
              <a:ext uri="{FF2B5EF4-FFF2-40B4-BE49-F238E27FC236}">
                <a16:creationId xmlns:a16="http://schemas.microsoft.com/office/drawing/2014/main" id="{B6528F55-A7A1-3946-D07B-B68EF616047E}"/>
              </a:ext>
            </a:extLst>
          </p:cNvPr>
          <p:cNvSpPr txBox="1"/>
          <p:nvPr/>
        </p:nvSpPr>
        <p:spPr>
          <a:xfrm>
            <a:off x="9931221" y="5568847"/>
            <a:ext cx="1840248"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News channels</a:t>
            </a:r>
          </a:p>
        </p:txBody>
      </p:sp>
      <p:pic>
        <p:nvPicPr>
          <p:cNvPr id="36" name="Picture 35" descr="A white line drawing of a couple of masks&#10;&#10;AI-generated content may be incorrect.">
            <a:extLst>
              <a:ext uri="{FF2B5EF4-FFF2-40B4-BE49-F238E27FC236}">
                <a16:creationId xmlns:a16="http://schemas.microsoft.com/office/drawing/2014/main" id="{E5182AAE-8ADB-8C37-CE24-6AF33BCCE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1300" y="3346248"/>
            <a:ext cx="372042" cy="372042"/>
          </a:xfrm>
          <a:prstGeom prst="rect">
            <a:avLst/>
          </a:prstGeom>
        </p:spPr>
      </p:pic>
      <p:pic>
        <p:nvPicPr>
          <p:cNvPr id="34" name="Picture 33" descr="A white line drawing of a couple of masks&#10;&#10;AI-generated content may be incorrect.">
            <a:extLst>
              <a:ext uri="{FF2B5EF4-FFF2-40B4-BE49-F238E27FC236}">
                <a16:creationId xmlns:a16="http://schemas.microsoft.com/office/drawing/2014/main" id="{16043FF2-ACBF-DA9F-6DAC-20807D07FC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4403" y="3583256"/>
            <a:ext cx="372042" cy="372042"/>
          </a:xfrm>
          <a:prstGeom prst="rect">
            <a:avLst/>
          </a:prstGeom>
        </p:spPr>
      </p:pic>
      <p:pic>
        <p:nvPicPr>
          <p:cNvPr id="35" name="Picture 34" descr="A white line drawing of a couple of masks&#10;&#10;AI-generated content may be incorrect.">
            <a:extLst>
              <a:ext uri="{FF2B5EF4-FFF2-40B4-BE49-F238E27FC236}">
                <a16:creationId xmlns:a16="http://schemas.microsoft.com/office/drawing/2014/main" id="{D9656D58-801F-96F8-A9AC-F85F1A9C1C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3011" y="3583256"/>
            <a:ext cx="372042" cy="372042"/>
          </a:xfrm>
          <a:prstGeom prst="rect">
            <a:avLst/>
          </a:prstGeom>
        </p:spPr>
      </p:pic>
      <p:pic>
        <p:nvPicPr>
          <p:cNvPr id="38" name="Picture 37" descr="A white outline of a couch&#10;&#10;AI-generated content may be incorrect.">
            <a:extLst>
              <a:ext uri="{FF2B5EF4-FFF2-40B4-BE49-F238E27FC236}">
                <a16:creationId xmlns:a16="http://schemas.microsoft.com/office/drawing/2014/main" id="{4CA4395F-3F9A-5D72-7929-2B60B055FF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6528" y="3826961"/>
            <a:ext cx="307473" cy="307473"/>
          </a:xfrm>
          <a:prstGeom prst="rect">
            <a:avLst/>
          </a:prstGeom>
        </p:spPr>
      </p:pic>
      <p:pic>
        <p:nvPicPr>
          <p:cNvPr id="39" name="Picture 38" descr="A white logo with a black background&#10;&#10;AI-generated content may be incorrect.">
            <a:extLst>
              <a:ext uri="{FF2B5EF4-FFF2-40B4-BE49-F238E27FC236}">
                <a16:creationId xmlns:a16="http://schemas.microsoft.com/office/drawing/2014/main" id="{5A761D41-4D0F-4A23-FDB9-C1EBDDEFAC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0793" y="4238331"/>
            <a:ext cx="279521" cy="279521"/>
          </a:xfrm>
          <a:prstGeom prst="rect">
            <a:avLst/>
          </a:prstGeom>
        </p:spPr>
      </p:pic>
      <p:pic>
        <p:nvPicPr>
          <p:cNvPr id="40" name="Picture 39" descr="A white line drawing of a couple of masks&#10;&#10;AI-generated content may be incorrect.">
            <a:extLst>
              <a:ext uri="{FF2B5EF4-FFF2-40B4-BE49-F238E27FC236}">
                <a16:creationId xmlns:a16="http://schemas.microsoft.com/office/drawing/2014/main" id="{7289E3ED-0A54-E948-34F9-6751227BE7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4403" y="3973932"/>
            <a:ext cx="372042" cy="372042"/>
          </a:xfrm>
          <a:prstGeom prst="rect">
            <a:avLst/>
          </a:prstGeom>
        </p:spPr>
      </p:pic>
      <p:pic>
        <p:nvPicPr>
          <p:cNvPr id="41" name="Picture 40" descr="A white line drawing of a couple of masks&#10;&#10;AI-generated content may be incorrect.">
            <a:extLst>
              <a:ext uri="{FF2B5EF4-FFF2-40B4-BE49-F238E27FC236}">
                <a16:creationId xmlns:a16="http://schemas.microsoft.com/office/drawing/2014/main" id="{5CEF2D47-1865-8394-ADD7-2620A4A615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3011" y="3973932"/>
            <a:ext cx="372042" cy="372042"/>
          </a:xfrm>
          <a:prstGeom prst="rect">
            <a:avLst/>
          </a:prstGeom>
        </p:spPr>
      </p:pic>
      <p:pic>
        <p:nvPicPr>
          <p:cNvPr id="42" name="Picture 41" descr="A white line drawing of a couple of masks&#10;&#10;AI-generated content may be incorrect.">
            <a:extLst>
              <a:ext uri="{FF2B5EF4-FFF2-40B4-BE49-F238E27FC236}">
                <a16:creationId xmlns:a16="http://schemas.microsoft.com/office/drawing/2014/main" id="{90022F1F-FAD3-C321-7C97-8BD89651A7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4403" y="4364608"/>
            <a:ext cx="372042" cy="372042"/>
          </a:xfrm>
          <a:prstGeom prst="rect">
            <a:avLst/>
          </a:prstGeom>
        </p:spPr>
      </p:pic>
      <p:pic>
        <p:nvPicPr>
          <p:cNvPr id="43" name="Picture 42" descr="A white line drawing of a couple of masks&#10;&#10;AI-generated content may be incorrect.">
            <a:extLst>
              <a:ext uri="{FF2B5EF4-FFF2-40B4-BE49-F238E27FC236}">
                <a16:creationId xmlns:a16="http://schemas.microsoft.com/office/drawing/2014/main" id="{A360D822-83D8-9541-C22B-1B8C6E77E9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3011" y="4364608"/>
            <a:ext cx="372042" cy="372042"/>
          </a:xfrm>
          <a:prstGeom prst="rect">
            <a:avLst/>
          </a:prstGeom>
        </p:spPr>
      </p:pic>
      <p:pic>
        <p:nvPicPr>
          <p:cNvPr id="44" name="Picture 43" descr="A white line drawing of a couple of masks&#10;&#10;AI-generated content may be incorrect.">
            <a:extLst>
              <a:ext uri="{FF2B5EF4-FFF2-40B4-BE49-F238E27FC236}">
                <a16:creationId xmlns:a16="http://schemas.microsoft.com/office/drawing/2014/main" id="{365E659A-0440-F12B-E11F-B18F43EB7E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4403" y="4755284"/>
            <a:ext cx="372042" cy="372042"/>
          </a:xfrm>
          <a:prstGeom prst="rect">
            <a:avLst/>
          </a:prstGeom>
        </p:spPr>
      </p:pic>
      <p:pic>
        <p:nvPicPr>
          <p:cNvPr id="45" name="Picture 44" descr="A white line drawing of a couple of masks&#10;&#10;AI-generated content may be incorrect.">
            <a:extLst>
              <a:ext uri="{FF2B5EF4-FFF2-40B4-BE49-F238E27FC236}">
                <a16:creationId xmlns:a16="http://schemas.microsoft.com/office/drawing/2014/main" id="{31335B2F-C076-E9DA-AE84-72FF2D1F8D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3011" y="4755284"/>
            <a:ext cx="372042" cy="372042"/>
          </a:xfrm>
          <a:prstGeom prst="rect">
            <a:avLst/>
          </a:prstGeom>
        </p:spPr>
      </p:pic>
      <p:pic>
        <p:nvPicPr>
          <p:cNvPr id="46" name="Picture 45" descr="A white line drawing of a couple of masks&#10;&#10;AI-generated content may be incorrect.">
            <a:extLst>
              <a:ext uri="{FF2B5EF4-FFF2-40B4-BE49-F238E27FC236}">
                <a16:creationId xmlns:a16="http://schemas.microsoft.com/office/drawing/2014/main" id="{AE6818F9-917B-C11B-0A2D-A209B998FC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4403" y="5145961"/>
            <a:ext cx="372042" cy="372042"/>
          </a:xfrm>
          <a:prstGeom prst="rect">
            <a:avLst/>
          </a:prstGeom>
        </p:spPr>
      </p:pic>
      <p:pic>
        <p:nvPicPr>
          <p:cNvPr id="47" name="Picture 46" descr="A white line drawing of a couple of masks&#10;&#10;AI-generated content may be incorrect.">
            <a:extLst>
              <a:ext uri="{FF2B5EF4-FFF2-40B4-BE49-F238E27FC236}">
                <a16:creationId xmlns:a16="http://schemas.microsoft.com/office/drawing/2014/main" id="{BCA33E0D-D993-C9FE-8619-96323967E6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3011" y="5145961"/>
            <a:ext cx="372042" cy="372042"/>
          </a:xfrm>
          <a:prstGeom prst="rect">
            <a:avLst/>
          </a:prstGeom>
        </p:spPr>
      </p:pic>
      <p:pic>
        <p:nvPicPr>
          <p:cNvPr id="48" name="Picture 47" descr="A white line drawing of a couple of masks&#10;&#10;AI-generated content may be incorrect.">
            <a:extLst>
              <a:ext uri="{FF2B5EF4-FFF2-40B4-BE49-F238E27FC236}">
                <a16:creationId xmlns:a16="http://schemas.microsoft.com/office/drawing/2014/main" id="{FFF3A95B-25A5-E250-20F0-37C3242B96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1300" y="3710491"/>
            <a:ext cx="372042" cy="372042"/>
          </a:xfrm>
          <a:prstGeom prst="rect">
            <a:avLst/>
          </a:prstGeom>
        </p:spPr>
      </p:pic>
      <p:pic>
        <p:nvPicPr>
          <p:cNvPr id="49" name="Picture 48" descr="A white line drawing of a couple of masks&#10;&#10;AI-generated content may be incorrect.">
            <a:extLst>
              <a:ext uri="{FF2B5EF4-FFF2-40B4-BE49-F238E27FC236}">
                <a16:creationId xmlns:a16="http://schemas.microsoft.com/office/drawing/2014/main" id="{FA00CED6-0EB4-F881-C27B-737A84FFCB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1300" y="4074734"/>
            <a:ext cx="372042" cy="372042"/>
          </a:xfrm>
          <a:prstGeom prst="rect">
            <a:avLst/>
          </a:prstGeom>
        </p:spPr>
      </p:pic>
      <p:pic>
        <p:nvPicPr>
          <p:cNvPr id="50" name="Picture 49" descr="A white line drawing of a couple of masks&#10;&#10;AI-generated content may be incorrect.">
            <a:extLst>
              <a:ext uri="{FF2B5EF4-FFF2-40B4-BE49-F238E27FC236}">
                <a16:creationId xmlns:a16="http://schemas.microsoft.com/office/drawing/2014/main" id="{5ECF75B4-21E8-5BBF-742E-EC1DEEA6C2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1300" y="4438977"/>
            <a:ext cx="372042" cy="372042"/>
          </a:xfrm>
          <a:prstGeom prst="rect">
            <a:avLst/>
          </a:prstGeom>
        </p:spPr>
      </p:pic>
      <p:pic>
        <p:nvPicPr>
          <p:cNvPr id="51" name="Picture 50" descr="A white line drawing of a couple of masks&#10;&#10;AI-generated content may be incorrect.">
            <a:extLst>
              <a:ext uri="{FF2B5EF4-FFF2-40B4-BE49-F238E27FC236}">
                <a16:creationId xmlns:a16="http://schemas.microsoft.com/office/drawing/2014/main" id="{1B024883-A685-5ECE-C8EF-799B6AED97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1300" y="4803220"/>
            <a:ext cx="372042" cy="372042"/>
          </a:xfrm>
          <a:prstGeom prst="rect">
            <a:avLst/>
          </a:prstGeom>
        </p:spPr>
      </p:pic>
      <p:pic>
        <p:nvPicPr>
          <p:cNvPr id="52" name="Picture 51" descr="A white line drawing of a couple of masks&#10;&#10;AI-generated content may be incorrect.">
            <a:extLst>
              <a:ext uri="{FF2B5EF4-FFF2-40B4-BE49-F238E27FC236}">
                <a16:creationId xmlns:a16="http://schemas.microsoft.com/office/drawing/2014/main" id="{FAA6AEE8-FCAC-A47C-A94F-B753CF6E59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1300" y="5167463"/>
            <a:ext cx="372042" cy="372042"/>
          </a:xfrm>
          <a:prstGeom prst="rect">
            <a:avLst/>
          </a:prstGeom>
        </p:spPr>
      </p:pic>
      <p:pic>
        <p:nvPicPr>
          <p:cNvPr id="53" name="Picture 52" descr="A white outline of a couch&#10;&#10;AI-generated content may be incorrect.">
            <a:extLst>
              <a:ext uri="{FF2B5EF4-FFF2-40B4-BE49-F238E27FC236}">
                <a16:creationId xmlns:a16="http://schemas.microsoft.com/office/drawing/2014/main" id="{BCC893D5-AD0A-CAEE-74D1-2E30D61C9D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6528" y="4101453"/>
            <a:ext cx="307473" cy="307473"/>
          </a:xfrm>
          <a:prstGeom prst="rect">
            <a:avLst/>
          </a:prstGeom>
        </p:spPr>
      </p:pic>
      <p:pic>
        <p:nvPicPr>
          <p:cNvPr id="54" name="Picture 53" descr="A white outline of a couch&#10;&#10;AI-generated content may be incorrect.">
            <a:extLst>
              <a:ext uri="{FF2B5EF4-FFF2-40B4-BE49-F238E27FC236}">
                <a16:creationId xmlns:a16="http://schemas.microsoft.com/office/drawing/2014/main" id="{57CA7C88-5178-B28D-159C-CB54701EA2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6528" y="4375945"/>
            <a:ext cx="307473" cy="307473"/>
          </a:xfrm>
          <a:prstGeom prst="rect">
            <a:avLst/>
          </a:prstGeom>
        </p:spPr>
      </p:pic>
      <p:pic>
        <p:nvPicPr>
          <p:cNvPr id="55" name="Picture 54" descr="A white outline of a couch&#10;&#10;AI-generated content may be incorrect.">
            <a:extLst>
              <a:ext uri="{FF2B5EF4-FFF2-40B4-BE49-F238E27FC236}">
                <a16:creationId xmlns:a16="http://schemas.microsoft.com/office/drawing/2014/main" id="{FFF82A52-F8C7-4030-9CC3-CEEFE714E1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6528" y="4650437"/>
            <a:ext cx="307473" cy="307473"/>
          </a:xfrm>
          <a:prstGeom prst="rect">
            <a:avLst/>
          </a:prstGeom>
        </p:spPr>
      </p:pic>
      <p:pic>
        <p:nvPicPr>
          <p:cNvPr id="56" name="Picture 55" descr="A white outline of a couch&#10;&#10;AI-generated content may be incorrect.">
            <a:extLst>
              <a:ext uri="{FF2B5EF4-FFF2-40B4-BE49-F238E27FC236}">
                <a16:creationId xmlns:a16="http://schemas.microsoft.com/office/drawing/2014/main" id="{6A37510D-995A-D9CB-D97B-3954A9A947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6528" y="4924929"/>
            <a:ext cx="307473" cy="307473"/>
          </a:xfrm>
          <a:prstGeom prst="rect">
            <a:avLst/>
          </a:prstGeom>
        </p:spPr>
      </p:pic>
      <p:pic>
        <p:nvPicPr>
          <p:cNvPr id="57" name="Picture 56" descr="A white outline of a couch&#10;&#10;AI-generated content may be incorrect.">
            <a:extLst>
              <a:ext uri="{FF2B5EF4-FFF2-40B4-BE49-F238E27FC236}">
                <a16:creationId xmlns:a16="http://schemas.microsoft.com/office/drawing/2014/main" id="{9A47DC51-3468-494C-5F12-1536DB28DC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6528" y="5199421"/>
            <a:ext cx="307473" cy="307473"/>
          </a:xfrm>
          <a:prstGeom prst="rect">
            <a:avLst/>
          </a:prstGeom>
        </p:spPr>
      </p:pic>
      <p:pic>
        <p:nvPicPr>
          <p:cNvPr id="58" name="Picture 57" descr="A white outline of a couch&#10;&#10;AI-generated content may be incorrect.">
            <a:extLst>
              <a:ext uri="{FF2B5EF4-FFF2-40B4-BE49-F238E27FC236}">
                <a16:creationId xmlns:a16="http://schemas.microsoft.com/office/drawing/2014/main" id="{73FB5359-36FC-C177-9EBE-A0BD4E3AFF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5399" y="3836853"/>
            <a:ext cx="307473" cy="307473"/>
          </a:xfrm>
          <a:prstGeom prst="rect">
            <a:avLst/>
          </a:prstGeom>
        </p:spPr>
      </p:pic>
      <p:pic>
        <p:nvPicPr>
          <p:cNvPr id="59" name="Picture 58" descr="A white outline of a couch&#10;&#10;AI-generated content may be incorrect.">
            <a:extLst>
              <a:ext uri="{FF2B5EF4-FFF2-40B4-BE49-F238E27FC236}">
                <a16:creationId xmlns:a16="http://schemas.microsoft.com/office/drawing/2014/main" id="{3201D5C2-DE4D-46BA-F290-ED6D350485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5399" y="4111345"/>
            <a:ext cx="307473" cy="307473"/>
          </a:xfrm>
          <a:prstGeom prst="rect">
            <a:avLst/>
          </a:prstGeom>
        </p:spPr>
      </p:pic>
      <p:pic>
        <p:nvPicPr>
          <p:cNvPr id="60" name="Picture 59" descr="A white outline of a couch&#10;&#10;AI-generated content may be incorrect.">
            <a:extLst>
              <a:ext uri="{FF2B5EF4-FFF2-40B4-BE49-F238E27FC236}">
                <a16:creationId xmlns:a16="http://schemas.microsoft.com/office/drawing/2014/main" id="{53A52F0D-59B1-6939-81C7-80017A459F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5399" y="4385837"/>
            <a:ext cx="307473" cy="307473"/>
          </a:xfrm>
          <a:prstGeom prst="rect">
            <a:avLst/>
          </a:prstGeom>
        </p:spPr>
      </p:pic>
      <p:pic>
        <p:nvPicPr>
          <p:cNvPr id="61" name="Picture 60" descr="A white outline of a couch&#10;&#10;AI-generated content may be incorrect.">
            <a:extLst>
              <a:ext uri="{FF2B5EF4-FFF2-40B4-BE49-F238E27FC236}">
                <a16:creationId xmlns:a16="http://schemas.microsoft.com/office/drawing/2014/main" id="{1F0784ED-EA81-022F-3BCC-B3C3709EDF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5399" y="4660329"/>
            <a:ext cx="307473" cy="307473"/>
          </a:xfrm>
          <a:prstGeom prst="rect">
            <a:avLst/>
          </a:prstGeom>
        </p:spPr>
      </p:pic>
      <p:pic>
        <p:nvPicPr>
          <p:cNvPr id="62" name="Picture 61" descr="A white outline of a couch&#10;&#10;AI-generated content may be incorrect.">
            <a:extLst>
              <a:ext uri="{FF2B5EF4-FFF2-40B4-BE49-F238E27FC236}">
                <a16:creationId xmlns:a16="http://schemas.microsoft.com/office/drawing/2014/main" id="{FC4EC94A-7D70-4EDC-F200-90952F6C8C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5399" y="4934821"/>
            <a:ext cx="307473" cy="307473"/>
          </a:xfrm>
          <a:prstGeom prst="rect">
            <a:avLst/>
          </a:prstGeom>
        </p:spPr>
      </p:pic>
      <p:pic>
        <p:nvPicPr>
          <p:cNvPr id="63" name="Picture 62" descr="A white outline of a couch&#10;&#10;AI-generated content may be incorrect.">
            <a:extLst>
              <a:ext uri="{FF2B5EF4-FFF2-40B4-BE49-F238E27FC236}">
                <a16:creationId xmlns:a16="http://schemas.microsoft.com/office/drawing/2014/main" id="{8A5E5F82-CBAA-F18F-6F88-3D6A609E9B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5399" y="5209313"/>
            <a:ext cx="307473" cy="307473"/>
          </a:xfrm>
          <a:prstGeom prst="rect">
            <a:avLst/>
          </a:prstGeom>
        </p:spPr>
      </p:pic>
      <p:pic>
        <p:nvPicPr>
          <p:cNvPr id="64" name="Picture 63" descr="A white outline of a couch&#10;&#10;AI-generated content may be incorrect.">
            <a:extLst>
              <a:ext uri="{FF2B5EF4-FFF2-40B4-BE49-F238E27FC236}">
                <a16:creationId xmlns:a16="http://schemas.microsoft.com/office/drawing/2014/main" id="{1A9B8D7B-F831-B7CB-1E38-4C64123753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4270" y="3888228"/>
            <a:ext cx="307473" cy="307473"/>
          </a:xfrm>
          <a:prstGeom prst="rect">
            <a:avLst/>
          </a:prstGeom>
        </p:spPr>
      </p:pic>
      <p:pic>
        <p:nvPicPr>
          <p:cNvPr id="65" name="Picture 64" descr="A white outline of a couch&#10;&#10;AI-generated content may be incorrect.">
            <a:extLst>
              <a:ext uri="{FF2B5EF4-FFF2-40B4-BE49-F238E27FC236}">
                <a16:creationId xmlns:a16="http://schemas.microsoft.com/office/drawing/2014/main" id="{D61BA56C-8E55-7EA8-9D9D-3FAD133EC4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4270" y="4162720"/>
            <a:ext cx="307473" cy="307473"/>
          </a:xfrm>
          <a:prstGeom prst="rect">
            <a:avLst/>
          </a:prstGeom>
        </p:spPr>
      </p:pic>
      <p:pic>
        <p:nvPicPr>
          <p:cNvPr id="66" name="Picture 65" descr="A white outline of a couch&#10;&#10;AI-generated content may be incorrect.">
            <a:extLst>
              <a:ext uri="{FF2B5EF4-FFF2-40B4-BE49-F238E27FC236}">
                <a16:creationId xmlns:a16="http://schemas.microsoft.com/office/drawing/2014/main" id="{68FE4F77-4A63-059B-AB7F-AA88A4701D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4270" y="4437212"/>
            <a:ext cx="307473" cy="307473"/>
          </a:xfrm>
          <a:prstGeom prst="rect">
            <a:avLst/>
          </a:prstGeom>
        </p:spPr>
      </p:pic>
      <p:pic>
        <p:nvPicPr>
          <p:cNvPr id="67" name="Picture 66" descr="A white outline of a couch&#10;&#10;AI-generated content may be incorrect.">
            <a:extLst>
              <a:ext uri="{FF2B5EF4-FFF2-40B4-BE49-F238E27FC236}">
                <a16:creationId xmlns:a16="http://schemas.microsoft.com/office/drawing/2014/main" id="{5E685224-FFAD-9045-E0B5-1219019F12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4270" y="4711704"/>
            <a:ext cx="307473" cy="307473"/>
          </a:xfrm>
          <a:prstGeom prst="rect">
            <a:avLst/>
          </a:prstGeom>
        </p:spPr>
      </p:pic>
      <p:pic>
        <p:nvPicPr>
          <p:cNvPr id="68" name="Picture 67" descr="A white outline of a couch&#10;&#10;AI-generated content may be incorrect.">
            <a:extLst>
              <a:ext uri="{FF2B5EF4-FFF2-40B4-BE49-F238E27FC236}">
                <a16:creationId xmlns:a16="http://schemas.microsoft.com/office/drawing/2014/main" id="{7BE9EC14-02FC-9A8F-07F8-B641516617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4270" y="4986196"/>
            <a:ext cx="307473" cy="307473"/>
          </a:xfrm>
          <a:prstGeom prst="rect">
            <a:avLst/>
          </a:prstGeom>
        </p:spPr>
      </p:pic>
      <p:pic>
        <p:nvPicPr>
          <p:cNvPr id="69" name="Picture 68" descr="A white outline of a couch&#10;&#10;AI-generated content may be incorrect.">
            <a:extLst>
              <a:ext uri="{FF2B5EF4-FFF2-40B4-BE49-F238E27FC236}">
                <a16:creationId xmlns:a16="http://schemas.microsoft.com/office/drawing/2014/main" id="{4AC85A7B-55B6-B86A-1FC3-8D2B747159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4270" y="5260688"/>
            <a:ext cx="307473" cy="307473"/>
          </a:xfrm>
          <a:prstGeom prst="rect">
            <a:avLst/>
          </a:prstGeom>
        </p:spPr>
      </p:pic>
      <p:pic>
        <p:nvPicPr>
          <p:cNvPr id="70" name="Picture 69" descr="A white logo with a black background&#10;&#10;AI-generated content may be incorrect.">
            <a:extLst>
              <a:ext uri="{FF2B5EF4-FFF2-40B4-BE49-F238E27FC236}">
                <a16:creationId xmlns:a16="http://schemas.microsoft.com/office/drawing/2014/main" id="{34AF47EE-4731-9498-EBB5-9815B22810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0793" y="4563974"/>
            <a:ext cx="279521" cy="279521"/>
          </a:xfrm>
          <a:prstGeom prst="rect">
            <a:avLst/>
          </a:prstGeom>
        </p:spPr>
      </p:pic>
      <p:pic>
        <p:nvPicPr>
          <p:cNvPr id="71" name="Picture 70" descr="A white logo with a black background&#10;&#10;AI-generated content may be incorrect.">
            <a:extLst>
              <a:ext uri="{FF2B5EF4-FFF2-40B4-BE49-F238E27FC236}">
                <a16:creationId xmlns:a16="http://schemas.microsoft.com/office/drawing/2014/main" id="{B5C3F013-7F6E-1BAC-8436-57B265064E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0793" y="4889617"/>
            <a:ext cx="279521" cy="279521"/>
          </a:xfrm>
          <a:prstGeom prst="rect">
            <a:avLst/>
          </a:prstGeom>
        </p:spPr>
      </p:pic>
      <p:pic>
        <p:nvPicPr>
          <p:cNvPr id="72" name="Picture 71" descr="A white logo with a black background&#10;&#10;AI-generated content may be incorrect.">
            <a:extLst>
              <a:ext uri="{FF2B5EF4-FFF2-40B4-BE49-F238E27FC236}">
                <a16:creationId xmlns:a16="http://schemas.microsoft.com/office/drawing/2014/main" id="{A9314A06-5913-D8B9-BC19-01110563A3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0793" y="5215259"/>
            <a:ext cx="279521" cy="279521"/>
          </a:xfrm>
          <a:prstGeom prst="rect">
            <a:avLst/>
          </a:prstGeom>
        </p:spPr>
      </p:pic>
      <p:pic>
        <p:nvPicPr>
          <p:cNvPr id="73" name="Picture 72" descr="A white logo with a black background&#10;&#10;AI-generated content may be incorrect.">
            <a:extLst>
              <a:ext uri="{FF2B5EF4-FFF2-40B4-BE49-F238E27FC236}">
                <a16:creationId xmlns:a16="http://schemas.microsoft.com/office/drawing/2014/main" id="{181A6FD1-1B32-A629-3854-7831457323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4663" y="4284453"/>
            <a:ext cx="279521" cy="279521"/>
          </a:xfrm>
          <a:prstGeom prst="rect">
            <a:avLst/>
          </a:prstGeom>
        </p:spPr>
      </p:pic>
      <p:pic>
        <p:nvPicPr>
          <p:cNvPr id="74" name="Picture 73" descr="A white logo with a black background&#10;&#10;AI-generated content may be incorrect.">
            <a:extLst>
              <a:ext uri="{FF2B5EF4-FFF2-40B4-BE49-F238E27FC236}">
                <a16:creationId xmlns:a16="http://schemas.microsoft.com/office/drawing/2014/main" id="{C3439355-9E13-08C2-2ABA-F489BE870D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4663" y="4610096"/>
            <a:ext cx="279521" cy="279521"/>
          </a:xfrm>
          <a:prstGeom prst="rect">
            <a:avLst/>
          </a:prstGeom>
        </p:spPr>
      </p:pic>
      <p:pic>
        <p:nvPicPr>
          <p:cNvPr id="75" name="Picture 74" descr="A white logo with a black background&#10;&#10;AI-generated content may be incorrect.">
            <a:extLst>
              <a:ext uri="{FF2B5EF4-FFF2-40B4-BE49-F238E27FC236}">
                <a16:creationId xmlns:a16="http://schemas.microsoft.com/office/drawing/2014/main" id="{86C25536-C1C7-D7C2-4759-D81AAD1C62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4663" y="4935739"/>
            <a:ext cx="279521" cy="279521"/>
          </a:xfrm>
          <a:prstGeom prst="rect">
            <a:avLst/>
          </a:prstGeom>
        </p:spPr>
      </p:pic>
      <p:pic>
        <p:nvPicPr>
          <p:cNvPr id="76" name="Picture 75" descr="A white logo with a black background&#10;&#10;AI-generated content may be incorrect.">
            <a:extLst>
              <a:ext uri="{FF2B5EF4-FFF2-40B4-BE49-F238E27FC236}">
                <a16:creationId xmlns:a16="http://schemas.microsoft.com/office/drawing/2014/main" id="{C1990E3E-71A4-58A4-5749-05D1565E8C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4663" y="5261381"/>
            <a:ext cx="279521" cy="279521"/>
          </a:xfrm>
          <a:prstGeom prst="rect">
            <a:avLst/>
          </a:prstGeom>
        </p:spPr>
      </p:pic>
      <p:pic>
        <p:nvPicPr>
          <p:cNvPr id="77" name="Picture 76" descr="A white logo with a black background&#10;&#10;AI-generated content may be incorrect.">
            <a:extLst>
              <a:ext uri="{FF2B5EF4-FFF2-40B4-BE49-F238E27FC236}">
                <a16:creationId xmlns:a16="http://schemas.microsoft.com/office/drawing/2014/main" id="{34121BA0-E6A0-CB20-4480-6CF346C3AC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31433" y="4035782"/>
            <a:ext cx="279521" cy="279521"/>
          </a:xfrm>
          <a:prstGeom prst="rect">
            <a:avLst/>
          </a:prstGeom>
        </p:spPr>
      </p:pic>
      <p:pic>
        <p:nvPicPr>
          <p:cNvPr id="78" name="Picture 77" descr="A white logo with a black background&#10;&#10;AI-generated content may be incorrect.">
            <a:extLst>
              <a:ext uri="{FF2B5EF4-FFF2-40B4-BE49-F238E27FC236}">
                <a16:creationId xmlns:a16="http://schemas.microsoft.com/office/drawing/2014/main" id="{55AB226E-CB3B-DD6B-51FB-3C487EDBEB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31433" y="4339909"/>
            <a:ext cx="279521" cy="279521"/>
          </a:xfrm>
          <a:prstGeom prst="rect">
            <a:avLst/>
          </a:prstGeom>
        </p:spPr>
      </p:pic>
      <p:pic>
        <p:nvPicPr>
          <p:cNvPr id="79" name="Picture 78" descr="A white logo with a black background&#10;&#10;AI-generated content may be incorrect.">
            <a:extLst>
              <a:ext uri="{FF2B5EF4-FFF2-40B4-BE49-F238E27FC236}">
                <a16:creationId xmlns:a16="http://schemas.microsoft.com/office/drawing/2014/main" id="{1B2F72C5-75E3-9F44-B3E4-3F00397B5A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31433" y="4644036"/>
            <a:ext cx="279521" cy="279521"/>
          </a:xfrm>
          <a:prstGeom prst="rect">
            <a:avLst/>
          </a:prstGeom>
        </p:spPr>
      </p:pic>
      <p:pic>
        <p:nvPicPr>
          <p:cNvPr id="80" name="Picture 79" descr="A white logo with a black background&#10;&#10;AI-generated content may be incorrect.">
            <a:extLst>
              <a:ext uri="{FF2B5EF4-FFF2-40B4-BE49-F238E27FC236}">
                <a16:creationId xmlns:a16="http://schemas.microsoft.com/office/drawing/2014/main" id="{29F16C40-B2BB-6BCE-17D3-E38B48A5D7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31433" y="4948163"/>
            <a:ext cx="279521" cy="279521"/>
          </a:xfrm>
          <a:prstGeom prst="rect">
            <a:avLst/>
          </a:prstGeom>
        </p:spPr>
      </p:pic>
      <p:pic>
        <p:nvPicPr>
          <p:cNvPr id="81" name="Picture 80" descr="A white logo with a black background&#10;&#10;AI-generated content may be incorrect.">
            <a:extLst>
              <a:ext uri="{FF2B5EF4-FFF2-40B4-BE49-F238E27FC236}">
                <a16:creationId xmlns:a16="http://schemas.microsoft.com/office/drawing/2014/main" id="{3EFA8E23-6DB6-A5B4-A868-2337A1A17D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31433" y="5252292"/>
            <a:ext cx="279521" cy="279521"/>
          </a:xfrm>
          <a:prstGeom prst="rect">
            <a:avLst/>
          </a:prstGeom>
        </p:spPr>
      </p:pic>
      <p:sp>
        <p:nvSpPr>
          <p:cNvPr id="3" name="Rectangle 2">
            <a:extLst>
              <a:ext uri="{FF2B5EF4-FFF2-40B4-BE49-F238E27FC236}">
                <a16:creationId xmlns:a16="http://schemas.microsoft.com/office/drawing/2014/main" id="{62708034-5AD6-CF31-E385-192493B3CA41}"/>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hlinkClick r:id="rId8"/>
            <a:extLst>
              <a:ext uri="{FF2B5EF4-FFF2-40B4-BE49-F238E27FC236}">
                <a16:creationId xmlns:a16="http://schemas.microsoft.com/office/drawing/2014/main" id="{C960E92E-F225-D773-75F7-A60B1A1A08A0}"/>
              </a:ext>
            </a:extLst>
          </p:cNvPr>
          <p:cNvPicPr>
            <a:picLocks noChangeAspect="1"/>
          </p:cNvPicPr>
          <p:nvPr/>
        </p:nvPicPr>
        <p:blipFill>
          <a:blip r:embed="rId9"/>
          <a:stretch>
            <a:fillRect/>
          </a:stretch>
        </p:blipFill>
        <p:spPr>
          <a:xfrm>
            <a:off x="10223739" y="82551"/>
            <a:ext cx="1905511" cy="1077840"/>
          </a:xfrm>
          <a:prstGeom prst="rect">
            <a:avLst/>
          </a:prstGeom>
          <a:ln>
            <a:solidFill>
              <a:srgbClr val="1F1A62"/>
            </a:solidFill>
          </a:ln>
        </p:spPr>
      </p:pic>
      <p:sp>
        <p:nvSpPr>
          <p:cNvPr id="7" name="TextBox 6">
            <a:hlinkClick r:id="rId8"/>
            <a:extLst>
              <a:ext uri="{FF2B5EF4-FFF2-40B4-BE49-F238E27FC236}">
                <a16:creationId xmlns:a16="http://schemas.microsoft.com/office/drawing/2014/main" id="{EC5B0F69-A6E7-8FBE-E1CF-566B7E312542}"/>
              </a:ext>
            </a:extLst>
          </p:cNvPr>
          <p:cNvSpPr txBox="1"/>
          <p:nvPr/>
        </p:nvSpPr>
        <p:spPr>
          <a:xfrm>
            <a:off x="10223739" y="1160390"/>
            <a:ext cx="1864486" cy="246221"/>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10" name="Rectangle 9">
            <a:extLst>
              <a:ext uri="{FF2B5EF4-FFF2-40B4-BE49-F238E27FC236}">
                <a16:creationId xmlns:a16="http://schemas.microsoft.com/office/drawing/2014/main" id="{5A2568DD-69E5-9D13-8287-28AF4A2B1482}"/>
              </a:ext>
            </a:extLst>
          </p:cNvPr>
          <p:cNvSpPr/>
          <p:nvPr/>
        </p:nvSpPr>
        <p:spPr>
          <a:xfrm>
            <a:off x="51133" y="297518"/>
            <a:ext cx="10182783" cy="892552"/>
          </a:xfrm>
          <a:prstGeom prst="rect">
            <a:avLst/>
          </a:prstGeom>
        </p:spPr>
        <p:txBody>
          <a:bodyPr wrap="square">
            <a:spAutoFit/>
          </a:bodyPr>
          <a:lstStyle/>
          <a:p>
            <a:pPr>
              <a:defRPr/>
            </a:pPr>
            <a:r>
              <a:rPr lang="en-US" sz="2600" b="1">
                <a:solidFill>
                  <a:srgbClr val="ED3C8D"/>
                </a:solidFill>
                <a:latin typeface="Helvetica" panose="020B0604020202020204" pitchFamily="2" charset="0"/>
              </a:rPr>
              <a:t>FAST Channel Usage: </a:t>
            </a:r>
            <a:r>
              <a:rPr lang="en-US" sz="2600" b="1">
                <a:solidFill>
                  <a:srgbClr val="1B1464"/>
                </a:solidFill>
                <a:latin typeface="Helvetica" pitchFamily="2" charset="0"/>
              </a:rPr>
              <a:t>Viewers are exploring more broadly, watching an average of nine channels across a mix of genres</a:t>
            </a:r>
          </a:p>
        </p:txBody>
      </p:sp>
      <p:pic>
        <p:nvPicPr>
          <p:cNvPr id="11" name="Picture 10">
            <a:extLst>
              <a:ext uri="{FF2B5EF4-FFF2-40B4-BE49-F238E27FC236}">
                <a16:creationId xmlns:a16="http://schemas.microsoft.com/office/drawing/2014/main" id="{3072D792-778B-0230-95A4-1ABA62E1CA1A}"/>
              </a:ext>
            </a:extLst>
          </p:cNvPr>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1489956"/>
            <a:ext cx="1389471" cy="443966"/>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F86A5DAF-8E92-BF88-A66E-3E62979354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440752" y="1499738"/>
            <a:ext cx="1435417" cy="489478"/>
          </a:xfrm>
          <a:prstGeom prst="rect">
            <a:avLst/>
          </a:prstGeom>
        </p:spPr>
      </p:pic>
      <p:pic>
        <p:nvPicPr>
          <p:cNvPr id="2" name="Picture 1">
            <a:extLst>
              <a:ext uri="{FF2B5EF4-FFF2-40B4-BE49-F238E27FC236}">
                <a16:creationId xmlns:a16="http://schemas.microsoft.com/office/drawing/2014/main" id="{E6E11265-5ADB-6A7A-69BF-D7FB138347A7}"/>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8" name="Slide Number Placeholder 5">
            <a:extLst>
              <a:ext uri="{FF2B5EF4-FFF2-40B4-BE49-F238E27FC236}">
                <a16:creationId xmlns:a16="http://schemas.microsoft.com/office/drawing/2014/main" id="{D32DEC6D-1E23-78C2-BAA8-3CD8A1F63F5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1756ACE0-C212-26AD-83AD-CF48FF045141}"/>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624729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CB0665-79BD-86E6-7972-1082540243E3}"/>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hlinkClick r:id="rId2"/>
            <a:extLst>
              <a:ext uri="{FF2B5EF4-FFF2-40B4-BE49-F238E27FC236}">
                <a16:creationId xmlns:a16="http://schemas.microsoft.com/office/drawing/2014/main" id="{271769C3-86D7-8954-2140-7C4C5B049589}"/>
              </a:ext>
            </a:extLst>
          </p:cNvPr>
          <p:cNvPicPr>
            <a:picLocks noChangeAspect="1"/>
          </p:cNvPicPr>
          <p:nvPr/>
        </p:nvPicPr>
        <p:blipFill>
          <a:blip r:embed="rId3"/>
          <a:stretch>
            <a:fillRect/>
          </a:stretch>
        </p:blipFill>
        <p:spPr>
          <a:xfrm>
            <a:off x="10223739" y="82551"/>
            <a:ext cx="1905511" cy="1077840"/>
          </a:xfrm>
          <a:prstGeom prst="rect">
            <a:avLst/>
          </a:prstGeom>
          <a:ln>
            <a:solidFill>
              <a:srgbClr val="1F1A62"/>
            </a:solidFill>
          </a:ln>
        </p:spPr>
      </p:pic>
      <p:sp>
        <p:nvSpPr>
          <p:cNvPr id="7" name="TextBox 6">
            <a:hlinkClick r:id="rId2"/>
            <a:extLst>
              <a:ext uri="{FF2B5EF4-FFF2-40B4-BE49-F238E27FC236}">
                <a16:creationId xmlns:a16="http://schemas.microsoft.com/office/drawing/2014/main" id="{0B6A8A1B-DAED-965D-400E-3A6164B344E0}"/>
              </a:ext>
            </a:extLst>
          </p:cNvPr>
          <p:cNvSpPr txBox="1"/>
          <p:nvPr/>
        </p:nvSpPr>
        <p:spPr>
          <a:xfrm>
            <a:off x="10223739" y="1160390"/>
            <a:ext cx="1864486" cy="246221"/>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graphicFrame>
        <p:nvGraphicFramePr>
          <p:cNvPr id="15" name="Chart 14">
            <a:extLst>
              <a:ext uri="{FF2B5EF4-FFF2-40B4-BE49-F238E27FC236}">
                <a16:creationId xmlns:a16="http://schemas.microsoft.com/office/drawing/2014/main" id="{7E0A1C84-5647-8490-CB06-CFB1C63DD67E}"/>
              </a:ext>
            </a:extLst>
          </p:cNvPr>
          <p:cNvGraphicFramePr/>
          <p:nvPr/>
        </p:nvGraphicFramePr>
        <p:xfrm>
          <a:off x="686816" y="2585884"/>
          <a:ext cx="10818368" cy="3551064"/>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a:extLst>
              <a:ext uri="{FF2B5EF4-FFF2-40B4-BE49-F238E27FC236}">
                <a16:creationId xmlns:a16="http://schemas.microsoft.com/office/drawing/2014/main" id="{E2B47742-01B9-833A-5C7B-1751F1BED416}"/>
              </a:ext>
            </a:extLst>
          </p:cNvPr>
          <p:cNvSpPr txBox="1"/>
          <p:nvPr/>
        </p:nvSpPr>
        <p:spPr>
          <a:xfrm>
            <a:off x="483207" y="6184868"/>
            <a:ext cx="1168727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Gracenote as cited in a company blog, March 31, 2025. Note: includes TV shows and movies; SVOD includes Amazon Prime Video, Netflix, Disney+ / Hulu, Paramount+, and Apple TV+; numbers do not add up to 100% due to rounding read as 13.9% of all content available on FAST services was produced before 1990.</a:t>
            </a:r>
            <a:endParaRPr kumimoji="0" lang="en-US" sz="800" b="0" i="1"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5" name="TextBox 4">
            <a:extLst>
              <a:ext uri="{FF2B5EF4-FFF2-40B4-BE49-F238E27FC236}">
                <a16:creationId xmlns:a16="http://schemas.microsoft.com/office/drawing/2014/main" id="{FF1D5644-4ECB-36FE-AB75-F604DF5DE3DE}"/>
              </a:ext>
            </a:extLst>
          </p:cNvPr>
          <p:cNvSpPr txBox="1"/>
          <p:nvPr/>
        </p:nvSpPr>
        <p:spPr>
          <a:xfrm>
            <a:off x="802487" y="1969298"/>
            <a:ext cx="1082556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B1464"/>
                </a:solidFill>
                <a:latin typeface="Helvetica" panose="020B0403020202020204" pitchFamily="34" charset="0"/>
                <a:ea typeface="+mn-ea"/>
                <a:cs typeface="+mn-cs"/>
              </a:defRPr>
            </a:pP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Share of Available Video Content by Production Years</a:t>
            </a:r>
          </a:p>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B1464"/>
                </a:solidFill>
                <a:latin typeface="Helvetica" panose="020B0403020202020204" pitchFamily="34" charset="0"/>
                <a:ea typeface="+mn-ea"/>
                <a:cs typeface="+mn-cs"/>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SVOD vs. FAST</a:t>
            </a:r>
          </a:p>
        </p:txBody>
      </p:sp>
      <p:pic>
        <p:nvPicPr>
          <p:cNvPr id="3" name="Picture 2">
            <a:extLst>
              <a:ext uri="{FF2B5EF4-FFF2-40B4-BE49-F238E27FC236}">
                <a16:creationId xmlns:a16="http://schemas.microsoft.com/office/drawing/2014/main" id="{7E9DEAA7-A5D7-F601-676C-A3DC4E716B72}"/>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1489956"/>
            <a:ext cx="1389471" cy="44396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DF6C9D67-AFBF-2320-D63F-332D24AF018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40752" y="1499738"/>
            <a:ext cx="1435417" cy="489478"/>
          </a:xfrm>
          <a:prstGeom prst="rect">
            <a:avLst/>
          </a:prstGeom>
        </p:spPr>
      </p:pic>
      <p:sp>
        <p:nvSpPr>
          <p:cNvPr id="9" name="Rectangle 8">
            <a:extLst>
              <a:ext uri="{FF2B5EF4-FFF2-40B4-BE49-F238E27FC236}">
                <a16:creationId xmlns:a16="http://schemas.microsoft.com/office/drawing/2014/main" id="{B5B9E31E-05FD-701A-9CF8-57FCEEE46AC2}"/>
              </a:ext>
            </a:extLst>
          </p:cNvPr>
          <p:cNvSpPr/>
          <p:nvPr/>
        </p:nvSpPr>
        <p:spPr>
          <a:xfrm>
            <a:off x="62750" y="307350"/>
            <a:ext cx="10182783" cy="892552"/>
          </a:xfrm>
          <a:prstGeom prst="rect">
            <a:avLst/>
          </a:prstGeom>
        </p:spPr>
        <p:txBody>
          <a:bodyPr wrap="square">
            <a:spAutoFit/>
          </a:bodyPr>
          <a:lstStyle/>
          <a:p>
            <a:pPr>
              <a:defRPr/>
            </a:pPr>
            <a:r>
              <a:rPr lang="en-US" sz="2600" b="1">
                <a:solidFill>
                  <a:srgbClr val="ED3C8D"/>
                </a:solidFill>
                <a:latin typeface="Helvetica" panose="020B0604020202020204" pitchFamily="2" charset="0"/>
              </a:rPr>
              <a:t>More Fresh Content to Stream: </a:t>
            </a:r>
            <a:r>
              <a:rPr lang="en-US" sz="2600" b="1">
                <a:solidFill>
                  <a:srgbClr val="1F1A62"/>
                </a:solidFill>
                <a:latin typeface="Helvetica" pitchFamily="2" charset="0"/>
              </a:rPr>
              <a:t>FAST services offer a higher share of the most recent titles available than SVOD platforms</a:t>
            </a:r>
            <a:endParaRPr lang="en-US" sz="2600" b="1">
              <a:solidFill>
                <a:srgbClr val="1F1A62"/>
              </a:solidFill>
              <a:latin typeface="Helvetica" panose="020B0604020202020204" pitchFamily="34" charset="0"/>
              <a:ea typeface="Calibri" panose="020F050202020403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72FA508-2AF8-8682-9F04-B060CE6C4D6D}"/>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3" name="Slide Number Placeholder 5">
            <a:extLst>
              <a:ext uri="{FF2B5EF4-FFF2-40B4-BE49-F238E27FC236}">
                <a16:creationId xmlns:a16="http://schemas.microsoft.com/office/drawing/2014/main" id="{76C3B2EB-6D19-AE79-20BA-5858BF2E0AD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6FCF29D9-F1C9-9632-8AF4-9D5680EFFBCE}"/>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361285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0FC0C-7006-17B6-5A59-C1A4A81F1DB1}"/>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F8F71221-4055-9A9C-6034-FD600246FA06}"/>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hlinkClick r:id="rId2"/>
            <a:extLst>
              <a:ext uri="{FF2B5EF4-FFF2-40B4-BE49-F238E27FC236}">
                <a16:creationId xmlns:a16="http://schemas.microsoft.com/office/drawing/2014/main" id="{D74AF22D-9099-8A99-EA5F-21C6DF82AAAC}"/>
              </a:ext>
            </a:extLst>
          </p:cNvPr>
          <p:cNvPicPr>
            <a:picLocks noChangeAspect="1"/>
          </p:cNvPicPr>
          <p:nvPr/>
        </p:nvPicPr>
        <p:blipFill>
          <a:blip r:embed="rId3"/>
          <a:stretch>
            <a:fillRect/>
          </a:stretch>
        </p:blipFill>
        <p:spPr>
          <a:xfrm>
            <a:off x="10221485" y="86311"/>
            <a:ext cx="1902318" cy="1070054"/>
          </a:xfrm>
          <a:prstGeom prst="rect">
            <a:avLst/>
          </a:prstGeom>
          <a:ln>
            <a:solidFill>
              <a:srgbClr val="1F1A62"/>
            </a:solidFill>
          </a:ln>
        </p:spPr>
      </p:pic>
      <p:sp>
        <p:nvSpPr>
          <p:cNvPr id="12" name="TextBox 11">
            <a:extLst>
              <a:ext uri="{FF2B5EF4-FFF2-40B4-BE49-F238E27FC236}">
                <a16:creationId xmlns:a16="http://schemas.microsoft.com/office/drawing/2014/main" id="{6083F3C0-ED4B-8331-0EAE-C465E624EC25}"/>
              </a:ext>
            </a:extLst>
          </p:cNvPr>
          <p:cNvSpPr txBox="1"/>
          <p:nvPr/>
        </p:nvSpPr>
        <p:spPr>
          <a:xfrm>
            <a:off x="483207" y="6232925"/>
            <a:ext cx="1168727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Projections based on VAB analysis of Screendollars,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Wednesday Report Forecast</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1/15/25, 1/29/25, 4/2/25, 5/14/25, 8/6/25 &amp; 9/10/25. Chart projections reflect a median of projection range (A Minecraft Movie’s 4/2 projection was $65MM to $70MM, with a median of $60MM). Opening Weekend Revenue based on finalized opening weekend box office per boxofficemojo.com, as of 11/21/25.</a:t>
            </a:r>
          </a:p>
        </p:txBody>
      </p:sp>
      <p:graphicFrame>
        <p:nvGraphicFramePr>
          <p:cNvPr id="19" name="Chart 18">
            <a:extLst>
              <a:ext uri="{FF2B5EF4-FFF2-40B4-BE49-F238E27FC236}">
                <a16:creationId xmlns:a16="http://schemas.microsoft.com/office/drawing/2014/main" id="{BBBC6FD3-0AF9-A91E-8608-D8F71EE56D41}"/>
              </a:ext>
            </a:extLst>
          </p:cNvPr>
          <p:cNvGraphicFramePr/>
          <p:nvPr/>
        </p:nvGraphicFramePr>
        <p:xfrm>
          <a:off x="1101751" y="2062368"/>
          <a:ext cx="10963956" cy="4147931"/>
        </p:xfrm>
        <a:graphic>
          <a:graphicData uri="http://schemas.openxmlformats.org/drawingml/2006/chart">
            <c:chart xmlns:c="http://schemas.openxmlformats.org/drawingml/2006/chart" xmlns:r="http://schemas.openxmlformats.org/officeDocument/2006/relationships" r:id="rId4"/>
          </a:graphicData>
        </a:graphic>
      </p:graphicFrame>
      <p:sp>
        <p:nvSpPr>
          <p:cNvPr id="24" name="Rectangle: Rounded Corners 23">
            <a:extLst>
              <a:ext uri="{FF2B5EF4-FFF2-40B4-BE49-F238E27FC236}">
                <a16:creationId xmlns:a16="http://schemas.microsoft.com/office/drawing/2014/main" id="{39A62B28-3042-3075-6009-C16A1980FD0B}"/>
              </a:ext>
            </a:extLst>
          </p:cNvPr>
          <p:cNvSpPr/>
          <p:nvPr/>
        </p:nvSpPr>
        <p:spPr>
          <a:xfrm>
            <a:off x="11090249" y="2651341"/>
            <a:ext cx="855753" cy="307748"/>
          </a:xfrm>
          <a:prstGeom prst="roundRect">
            <a:avLst/>
          </a:prstGeom>
          <a:solidFill>
            <a:schemeClr val="bg1"/>
          </a:solidFill>
          <a:ln>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EBEA4"/>
                </a:solidFill>
                <a:effectLst/>
                <a:uLnTx/>
                <a:uFillTx/>
                <a:latin typeface="Helvetica" panose="020B0604020202020204" pitchFamily="34" charset="0"/>
                <a:ea typeface="+mn-ea"/>
                <a:cs typeface="+mn-cs"/>
              </a:rPr>
              <a:t>+149%</a:t>
            </a:r>
          </a:p>
        </p:txBody>
      </p:sp>
      <p:sp>
        <p:nvSpPr>
          <p:cNvPr id="26" name="TextBox 25">
            <a:extLst>
              <a:ext uri="{FF2B5EF4-FFF2-40B4-BE49-F238E27FC236}">
                <a16:creationId xmlns:a16="http://schemas.microsoft.com/office/drawing/2014/main" id="{566C8EF7-1CB7-04E7-A965-38DDE949CD13}"/>
              </a:ext>
            </a:extLst>
          </p:cNvPr>
          <p:cNvSpPr txBox="1"/>
          <p:nvPr/>
        </p:nvSpPr>
        <p:spPr>
          <a:xfrm>
            <a:off x="725557" y="1634841"/>
            <a:ext cx="1139824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604020202020204" pitchFamily="34" charset="0"/>
                <a:ea typeface="+mn-ea"/>
                <a:cs typeface="+mn-cs"/>
              </a:rPr>
              <a:t>Domestic Box Office Projections vs. Opening Weekend Box Office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604020202020204" pitchFamily="34" charset="0"/>
                <a:ea typeface="+mn-ea"/>
                <a:cs typeface="+mn-cs"/>
              </a:rPr>
              <a:t>$ in MM</a:t>
            </a:r>
            <a:endPar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mn-cs"/>
            </a:endParaRPr>
          </a:p>
        </p:txBody>
      </p:sp>
      <p:pic>
        <p:nvPicPr>
          <p:cNvPr id="1030" name="Picture 6">
            <a:extLst>
              <a:ext uri="{FF2B5EF4-FFF2-40B4-BE49-F238E27FC236}">
                <a16:creationId xmlns:a16="http://schemas.microsoft.com/office/drawing/2014/main" id="{582A6276-3EF8-0DDE-1796-7DC3A3FF381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91909" y="3688787"/>
            <a:ext cx="375201" cy="554338"/>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08156643-2D84-E830-A894-48871D760A7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89140" y="4307547"/>
            <a:ext cx="375203" cy="580215"/>
          </a:xfrm>
          <a:prstGeom prst="rect">
            <a:avLst/>
          </a:prstGeom>
          <a:noFill/>
          <a:ln>
            <a:solidFill>
              <a:srgbClr val="1B1464"/>
            </a:solidFill>
          </a:ln>
        </p:spPr>
      </p:pic>
      <p:pic>
        <p:nvPicPr>
          <p:cNvPr id="27" name="Picture 26">
            <a:extLst>
              <a:ext uri="{FF2B5EF4-FFF2-40B4-BE49-F238E27FC236}">
                <a16:creationId xmlns:a16="http://schemas.microsoft.com/office/drawing/2014/main" id="{3E24FF8C-6EEA-FE0D-6387-7742D98D8F1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89140" y="3036038"/>
            <a:ext cx="379876" cy="576987"/>
          </a:xfrm>
          <a:prstGeom prst="rect">
            <a:avLst/>
          </a:prstGeom>
          <a:noFill/>
          <a:ln>
            <a:solidFill>
              <a:srgbClr val="1B1464"/>
            </a:solidFill>
          </a:ln>
        </p:spPr>
      </p:pic>
      <p:pic>
        <p:nvPicPr>
          <p:cNvPr id="28" name="Picture 27">
            <a:extLst>
              <a:ext uri="{FF2B5EF4-FFF2-40B4-BE49-F238E27FC236}">
                <a16:creationId xmlns:a16="http://schemas.microsoft.com/office/drawing/2014/main" id="{8559FBBC-C295-6A7A-7ED9-39006A48527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85688" y="5604648"/>
            <a:ext cx="383328" cy="579362"/>
          </a:xfrm>
          <a:prstGeom prst="rect">
            <a:avLst/>
          </a:prstGeom>
          <a:noFill/>
          <a:ln>
            <a:solidFill>
              <a:srgbClr val="1B1464"/>
            </a:solidFill>
          </a:ln>
        </p:spPr>
      </p:pic>
      <p:pic>
        <p:nvPicPr>
          <p:cNvPr id="30" name="Picture 29">
            <a:extLst>
              <a:ext uri="{FF2B5EF4-FFF2-40B4-BE49-F238E27FC236}">
                <a16:creationId xmlns:a16="http://schemas.microsoft.com/office/drawing/2014/main" id="{14AED711-0B94-E033-FD3B-B4075FD0423F}"/>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85688" y="4943347"/>
            <a:ext cx="383462" cy="605086"/>
          </a:xfrm>
          <a:prstGeom prst="rect">
            <a:avLst/>
          </a:prstGeom>
          <a:noFill/>
          <a:ln>
            <a:solidFill>
              <a:srgbClr val="1B1464"/>
            </a:solidFill>
          </a:ln>
        </p:spPr>
      </p:pic>
      <p:sp>
        <p:nvSpPr>
          <p:cNvPr id="31" name="Rectangle: Rounded Corners 30">
            <a:extLst>
              <a:ext uri="{FF2B5EF4-FFF2-40B4-BE49-F238E27FC236}">
                <a16:creationId xmlns:a16="http://schemas.microsoft.com/office/drawing/2014/main" id="{71085C4B-29B9-DDBA-86FE-54313D1B8C1A}"/>
              </a:ext>
            </a:extLst>
          </p:cNvPr>
          <p:cNvSpPr/>
          <p:nvPr/>
        </p:nvSpPr>
        <p:spPr>
          <a:xfrm>
            <a:off x="82986" y="3061762"/>
            <a:ext cx="560356" cy="525538"/>
          </a:xfrm>
          <a:prstGeom prst="round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descr="A cartoon of a computer screen with eyes and eyebrows&#10;&#10;AI-generated content may be incorrect.">
            <a:extLst>
              <a:ext uri="{FF2B5EF4-FFF2-40B4-BE49-F238E27FC236}">
                <a16:creationId xmlns:a16="http://schemas.microsoft.com/office/drawing/2014/main" id="{92543BA8-16F8-84CF-968E-F38169DE6BE0}"/>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27436" y="3088803"/>
            <a:ext cx="471457" cy="471457"/>
          </a:xfrm>
          <a:prstGeom prst="rect">
            <a:avLst/>
          </a:prstGeom>
        </p:spPr>
      </p:pic>
      <p:sp>
        <p:nvSpPr>
          <p:cNvPr id="33" name="Rectangle: Rounded Corners 32">
            <a:extLst>
              <a:ext uri="{FF2B5EF4-FFF2-40B4-BE49-F238E27FC236}">
                <a16:creationId xmlns:a16="http://schemas.microsoft.com/office/drawing/2014/main" id="{D307DF78-F06B-6826-E93B-6333C0C03921}"/>
              </a:ext>
            </a:extLst>
          </p:cNvPr>
          <p:cNvSpPr/>
          <p:nvPr/>
        </p:nvSpPr>
        <p:spPr>
          <a:xfrm>
            <a:off x="82986" y="4334885"/>
            <a:ext cx="560356" cy="525538"/>
          </a:xfrm>
          <a:prstGeom prst="round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descr="A cartoon ghost on a pink background&#10;&#10;AI-generated content may be incorrect.">
            <a:extLst>
              <a:ext uri="{FF2B5EF4-FFF2-40B4-BE49-F238E27FC236}">
                <a16:creationId xmlns:a16="http://schemas.microsoft.com/office/drawing/2014/main" id="{223041D5-3E04-77B3-3B89-FA10F3A75FE6}"/>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48530" y="4383020"/>
            <a:ext cx="429269" cy="429269"/>
          </a:xfrm>
          <a:prstGeom prst="rect">
            <a:avLst/>
          </a:prstGeom>
        </p:spPr>
      </p:pic>
      <p:sp>
        <p:nvSpPr>
          <p:cNvPr id="35" name="Rectangle: Rounded Corners 34">
            <a:extLst>
              <a:ext uri="{FF2B5EF4-FFF2-40B4-BE49-F238E27FC236}">
                <a16:creationId xmlns:a16="http://schemas.microsoft.com/office/drawing/2014/main" id="{15BCFEC6-58A4-F0B1-6AEF-6DBFFDA633DE}"/>
              </a:ext>
            </a:extLst>
          </p:cNvPr>
          <p:cNvSpPr/>
          <p:nvPr/>
        </p:nvSpPr>
        <p:spPr>
          <a:xfrm>
            <a:off x="82986" y="5631560"/>
            <a:ext cx="560356" cy="525538"/>
          </a:xfrm>
          <a:prstGeom prst="round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11DEA986-EFBF-6F45-17D6-CE1780A759F9}"/>
              </a:ext>
            </a:extLst>
          </p:cNvPr>
          <p:cNvSpPr/>
          <p:nvPr/>
        </p:nvSpPr>
        <p:spPr>
          <a:xfrm>
            <a:off x="82987" y="2418280"/>
            <a:ext cx="560355" cy="525537"/>
          </a:xfrm>
          <a:prstGeom prst="round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descr="A video game controller with a game controller and a pacman&#10;&#10;AI-generated content may be incorrect.">
            <a:extLst>
              <a:ext uri="{FF2B5EF4-FFF2-40B4-BE49-F238E27FC236}">
                <a16:creationId xmlns:a16="http://schemas.microsoft.com/office/drawing/2014/main" id="{E2CE95A3-4422-B427-B951-FF71BD5E6D7F}"/>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56891" y="2474775"/>
            <a:ext cx="412547" cy="412547"/>
          </a:xfrm>
          <a:prstGeom prst="rect">
            <a:avLst/>
          </a:prstGeom>
        </p:spPr>
      </p:pic>
      <p:pic>
        <p:nvPicPr>
          <p:cNvPr id="1036" name="Picture 12">
            <a:extLst>
              <a:ext uri="{FF2B5EF4-FFF2-40B4-BE49-F238E27FC236}">
                <a16:creationId xmlns:a16="http://schemas.microsoft.com/office/drawing/2014/main" id="{68D04FD8-ADC0-051F-9367-9A916060629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96124" y="2405585"/>
            <a:ext cx="361233" cy="550927"/>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sp>
        <p:nvSpPr>
          <p:cNvPr id="41" name="Rectangle: Rounded Corners 40">
            <a:extLst>
              <a:ext uri="{FF2B5EF4-FFF2-40B4-BE49-F238E27FC236}">
                <a16:creationId xmlns:a16="http://schemas.microsoft.com/office/drawing/2014/main" id="{E0C1C84D-2694-D96F-E990-1583252AE04F}"/>
              </a:ext>
            </a:extLst>
          </p:cNvPr>
          <p:cNvSpPr/>
          <p:nvPr/>
        </p:nvSpPr>
        <p:spPr>
          <a:xfrm>
            <a:off x="82986" y="4983121"/>
            <a:ext cx="560356" cy="525538"/>
          </a:xfrm>
          <a:prstGeom prst="round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AA7FA8E6-B244-E43A-FEAB-1858425CD9A6}"/>
              </a:ext>
            </a:extLst>
          </p:cNvPr>
          <p:cNvSpPr/>
          <p:nvPr/>
        </p:nvSpPr>
        <p:spPr>
          <a:xfrm>
            <a:off x="82987" y="3703188"/>
            <a:ext cx="560355" cy="525537"/>
          </a:xfrm>
          <a:prstGeom prst="round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AB9DDEEF-1848-3E6C-D6D8-464B72E2FCF2}"/>
              </a:ext>
            </a:extLst>
          </p:cNvPr>
          <p:cNvSpPr/>
          <p:nvPr/>
        </p:nvSpPr>
        <p:spPr>
          <a:xfrm>
            <a:off x="7033167" y="3285695"/>
            <a:ext cx="855753" cy="307748"/>
          </a:xfrm>
          <a:prstGeom prst="roundRect">
            <a:avLst/>
          </a:prstGeom>
          <a:solidFill>
            <a:schemeClr val="bg1"/>
          </a:solidFill>
          <a:ln>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EBEA4"/>
                </a:solidFill>
                <a:effectLst/>
                <a:uLnTx/>
                <a:uFillTx/>
                <a:latin typeface="Helvetica" panose="020B0604020202020204" pitchFamily="34" charset="0"/>
                <a:ea typeface="+mn-ea"/>
                <a:cs typeface="+mn-cs"/>
              </a:rPr>
              <a:t>+28%</a:t>
            </a:r>
          </a:p>
        </p:txBody>
      </p:sp>
      <p:sp>
        <p:nvSpPr>
          <p:cNvPr id="44" name="Rectangle: Rounded Corners 43">
            <a:extLst>
              <a:ext uri="{FF2B5EF4-FFF2-40B4-BE49-F238E27FC236}">
                <a16:creationId xmlns:a16="http://schemas.microsoft.com/office/drawing/2014/main" id="{34732455-C77B-9D05-18FA-878B9094A1CB}"/>
              </a:ext>
            </a:extLst>
          </p:cNvPr>
          <p:cNvSpPr/>
          <p:nvPr/>
        </p:nvSpPr>
        <p:spPr>
          <a:xfrm>
            <a:off x="6249492" y="3941091"/>
            <a:ext cx="855753" cy="307748"/>
          </a:xfrm>
          <a:prstGeom prst="roundRect">
            <a:avLst/>
          </a:prstGeom>
          <a:solidFill>
            <a:schemeClr val="bg1"/>
          </a:solidFill>
          <a:ln>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EBEA4"/>
                </a:solidFill>
                <a:effectLst/>
                <a:uLnTx/>
                <a:uFillTx/>
                <a:latin typeface="Helvetica" panose="020B0604020202020204" pitchFamily="34" charset="0"/>
                <a:ea typeface="+mn-ea"/>
                <a:cs typeface="+mn-cs"/>
              </a:rPr>
              <a:t>+27%</a:t>
            </a:r>
          </a:p>
        </p:txBody>
      </p:sp>
      <p:sp>
        <p:nvSpPr>
          <p:cNvPr id="45" name="Rectangle: Rounded Corners 44">
            <a:extLst>
              <a:ext uri="{FF2B5EF4-FFF2-40B4-BE49-F238E27FC236}">
                <a16:creationId xmlns:a16="http://schemas.microsoft.com/office/drawing/2014/main" id="{2CF6D4BB-5EEA-49DE-EBB2-FF3819DC6F4C}"/>
              </a:ext>
            </a:extLst>
          </p:cNvPr>
          <p:cNvSpPr/>
          <p:nvPr/>
        </p:nvSpPr>
        <p:spPr>
          <a:xfrm>
            <a:off x="5906587" y="4588557"/>
            <a:ext cx="855753" cy="307748"/>
          </a:xfrm>
          <a:prstGeom prst="roundRect">
            <a:avLst/>
          </a:prstGeom>
          <a:solidFill>
            <a:schemeClr val="bg1"/>
          </a:solidFill>
          <a:ln>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EBEA4"/>
                </a:solidFill>
                <a:effectLst/>
                <a:uLnTx/>
                <a:uFillTx/>
                <a:latin typeface="Helvetica" panose="020B0604020202020204" pitchFamily="34" charset="0"/>
                <a:ea typeface="+mn-ea"/>
                <a:cs typeface="+mn-cs"/>
              </a:rPr>
              <a:t>+16%</a:t>
            </a:r>
          </a:p>
        </p:txBody>
      </p:sp>
      <p:sp>
        <p:nvSpPr>
          <p:cNvPr id="46" name="Rectangle: Rounded Corners 45">
            <a:extLst>
              <a:ext uri="{FF2B5EF4-FFF2-40B4-BE49-F238E27FC236}">
                <a16:creationId xmlns:a16="http://schemas.microsoft.com/office/drawing/2014/main" id="{D666846F-48EF-AE03-A3FB-4EBD4CC9CDD8}"/>
              </a:ext>
            </a:extLst>
          </p:cNvPr>
          <p:cNvSpPr/>
          <p:nvPr/>
        </p:nvSpPr>
        <p:spPr>
          <a:xfrm>
            <a:off x="5598392" y="5229236"/>
            <a:ext cx="855753" cy="307748"/>
          </a:xfrm>
          <a:prstGeom prst="roundRect">
            <a:avLst/>
          </a:prstGeom>
          <a:solidFill>
            <a:schemeClr val="bg1"/>
          </a:solidFill>
          <a:ln>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EBEA4"/>
                </a:solidFill>
                <a:effectLst/>
                <a:uLnTx/>
                <a:uFillTx/>
                <a:latin typeface="Helvetica" panose="020B0604020202020204" pitchFamily="34" charset="0"/>
                <a:ea typeface="+mn-ea"/>
                <a:cs typeface="+mn-cs"/>
              </a:rPr>
              <a:t>+60%</a:t>
            </a:r>
          </a:p>
        </p:txBody>
      </p:sp>
      <p:sp>
        <p:nvSpPr>
          <p:cNvPr id="47" name="Rectangle: Rounded Corners 46">
            <a:extLst>
              <a:ext uri="{FF2B5EF4-FFF2-40B4-BE49-F238E27FC236}">
                <a16:creationId xmlns:a16="http://schemas.microsoft.com/office/drawing/2014/main" id="{25F1D46B-B052-7344-6450-5A8638A1C8D3}"/>
              </a:ext>
            </a:extLst>
          </p:cNvPr>
          <p:cNvSpPr/>
          <p:nvPr/>
        </p:nvSpPr>
        <p:spPr>
          <a:xfrm>
            <a:off x="4607787" y="5869082"/>
            <a:ext cx="855753" cy="307748"/>
          </a:xfrm>
          <a:prstGeom prst="roundRect">
            <a:avLst/>
          </a:prstGeom>
          <a:solidFill>
            <a:schemeClr val="bg1"/>
          </a:solidFill>
          <a:ln>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EBEA4"/>
                </a:solidFill>
                <a:effectLst/>
                <a:uLnTx/>
                <a:uFillTx/>
                <a:latin typeface="Helvetica" panose="020B0604020202020204" pitchFamily="34" charset="0"/>
                <a:ea typeface="+mn-ea"/>
                <a:cs typeface="+mn-cs"/>
              </a:rPr>
              <a:t>+69%</a:t>
            </a:r>
          </a:p>
        </p:txBody>
      </p:sp>
      <p:pic>
        <p:nvPicPr>
          <p:cNvPr id="48" name="Picture 47" descr="A pink camera with blue and pink circles&#10;&#10;AI-generated content may be incorrect.">
            <a:extLst>
              <a:ext uri="{FF2B5EF4-FFF2-40B4-BE49-F238E27FC236}">
                <a16:creationId xmlns:a16="http://schemas.microsoft.com/office/drawing/2014/main" id="{E16371B3-8F32-3239-B928-B2839785D141}"/>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168621" y="3771413"/>
            <a:ext cx="389086" cy="389086"/>
          </a:xfrm>
          <a:prstGeom prst="rect">
            <a:avLst/>
          </a:prstGeom>
        </p:spPr>
      </p:pic>
      <p:pic>
        <p:nvPicPr>
          <p:cNvPr id="49" name="Picture 48" descr="A video game with a brush&#10;&#10;AI-generated content may be incorrect.">
            <a:extLst>
              <a:ext uri="{FF2B5EF4-FFF2-40B4-BE49-F238E27FC236}">
                <a16:creationId xmlns:a16="http://schemas.microsoft.com/office/drawing/2014/main" id="{18229D26-64DB-4D21-20AC-C23D451E749B}"/>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156891" y="5039617"/>
            <a:ext cx="412547" cy="412547"/>
          </a:xfrm>
          <a:prstGeom prst="rect">
            <a:avLst/>
          </a:prstGeom>
        </p:spPr>
      </p:pic>
      <p:pic>
        <p:nvPicPr>
          <p:cNvPr id="7" name="Picture 6" descr="A blue and pink masks with a black background&#10;&#10;AI-generated content may be incorrect.">
            <a:extLst>
              <a:ext uri="{FF2B5EF4-FFF2-40B4-BE49-F238E27FC236}">
                <a16:creationId xmlns:a16="http://schemas.microsoft.com/office/drawing/2014/main" id="{1CB68BF1-85C2-AA1A-7684-23E76623B000}"/>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165252" y="5688055"/>
            <a:ext cx="412547" cy="412547"/>
          </a:xfrm>
          <a:prstGeom prst="rect">
            <a:avLst/>
          </a:prstGeom>
        </p:spPr>
      </p:pic>
      <p:sp>
        <p:nvSpPr>
          <p:cNvPr id="10" name="TextBox 9">
            <a:hlinkClick r:id="rId2"/>
            <a:extLst>
              <a:ext uri="{FF2B5EF4-FFF2-40B4-BE49-F238E27FC236}">
                <a16:creationId xmlns:a16="http://schemas.microsoft.com/office/drawing/2014/main" id="{D5719B68-2D3A-215E-7FD4-8C8FFE61D73C}"/>
              </a:ext>
            </a:extLst>
          </p:cNvPr>
          <p:cNvSpPr txBox="1"/>
          <p:nvPr/>
        </p:nvSpPr>
        <p:spPr>
          <a:xfrm>
            <a:off x="10223739" y="1160390"/>
            <a:ext cx="1864486" cy="246221"/>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11" name="Rectangle 10">
            <a:extLst>
              <a:ext uri="{FF2B5EF4-FFF2-40B4-BE49-F238E27FC236}">
                <a16:creationId xmlns:a16="http://schemas.microsoft.com/office/drawing/2014/main" id="{0FEEF08E-D584-056E-F743-551B97386399}"/>
              </a:ext>
            </a:extLst>
          </p:cNvPr>
          <p:cNvSpPr/>
          <p:nvPr/>
        </p:nvSpPr>
        <p:spPr>
          <a:xfrm>
            <a:off x="54960" y="294415"/>
            <a:ext cx="10450702" cy="892552"/>
          </a:xfrm>
          <a:prstGeom prst="rect">
            <a:avLst/>
          </a:prstGeom>
        </p:spPr>
        <p:txBody>
          <a:bodyPr wrap="square">
            <a:spAutoFit/>
          </a:bodyPr>
          <a:lstStyle/>
          <a:p>
            <a:pPr lvl="0">
              <a:defRPr/>
            </a:pPr>
            <a:r>
              <a:rPr kumimoji="0" lang="en-US" sz="2600" b="1" i="0" u="none" strike="noStrike" kern="1200" cap="none" spc="0" normalizeH="0" baseline="0" noProof="0">
                <a:ln>
                  <a:noFill/>
                </a:ln>
                <a:solidFill>
                  <a:srgbClr val="ED3C8D"/>
                </a:solidFill>
                <a:effectLst/>
                <a:uLnTx/>
                <a:uFillTx/>
                <a:latin typeface="Helvetica" panose="020B0604020202020204" pitchFamily="34" charset="0"/>
                <a:ea typeface="+mn-ea"/>
                <a:cs typeface="+mn-cs"/>
              </a:rPr>
              <a:t>Cinema Fandom:</a:t>
            </a:r>
            <a:r>
              <a:rPr kumimoji="0" lang="en-US" sz="2600" b="1" i="0" u="none" strike="noStrike" kern="1200" cap="none" spc="0" normalizeH="0" baseline="0" noProof="0">
                <a:ln>
                  <a:noFill/>
                </a:ln>
                <a:solidFill>
                  <a:srgbClr val="FF0000"/>
                </a:solidFill>
                <a:effectLst/>
                <a:uLnTx/>
                <a:uFillTx/>
                <a:latin typeface="Helvetica" panose="020B0604020202020204" pitchFamily="34" charset="0"/>
                <a:ea typeface="+mn-ea"/>
                <a:cs typeface="+mn-cs"/>
              </a:rPr>
              <a:t> </a:t>
            </a: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n-ea"/>
                <a:cs typeface="+mn-cs"/>
              </a:rPr>
              <a:t>Passionate</a:t>
            </a:r>
            <a:r>
              <a:rPr lang="en-US" sz="2600" b="1">
                <a:solidFill>
                  <a:srgbClr val="1B1464"/>
                </a:solidFill>
                <a:latin typeface="Helvetica" panose="020B0604020202020204" pitchFamily="34" charset="0"/>
              </a:rPr>
              <a:t> audiences drive outsized success, vastly overperforming experts’ box office revenue projections</a:t>
            </a:r>
          </a:p>
        </p:txBody>
      </p:sp>
      <p:pic>
        <p:nvPicPr>
          <p:cNvPr id="13" name="Picture 12">
            <a:extLst>
              <a:ext uri="{FF2B5EF4-FFF2-40B4-BE49-F238E27FC236}">
                <a16:creationId xmlns:a16="http://schemas.microsoft.com/office/drawing/2014/main" id="{79C063AD-3A45-6527-866A-F304CE40E82F}"/>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4" name="Slide Number Placeholder 5">
            <a:extLst>
              <a:ext uri="{FF2B5EF4-FFF2-40B4-BE49-F238E27FC236}">
                <a16:creationId xmlns:a16="http://schemas.microsoft.com/office/drawing/2014/main" id="{2CFCE0F7-0B2E-4428-161C-AAD9D6E24CD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48A0243-883B-A115-B29B-1C07F13A4959}"/>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pic>
        <p:nvPicPr>
          <p:cNvPr id="2" name="Picture 1">
            <a:extLst>
              <a:ext uri="{FF2B5EF4-FFF2-40B4-BE49-F238E27FC236}">
                <a16:creationId xmlns:a16="http://schemas.microsoft.com/office/drawing/2014/main" id="{6CA2E799-1265-676C-D686-A6C57B577341}"/>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78916" y="1494818"/>
            <a:ext cx="998146" cy="348144"/>
          </a:xfrm>
          <a:prstGeom prst="rect">
            <a:avLst/>
          </a:prstGeom>
          <a:ln>
            <a:solidFill>
              <a:srgbClr val="00BFF2"/>
            </a:solidFill>
          </a:ln>
        </p:spPr>
      </p:pic>
      <p:pic>
        <p:nvPicPr>
          <p:cNvPr id="3" name="Picture 2" descr="Text&#10;&#10;Description automatically generated with low confidence">
            <a:extLst>
              <a:ext uri="{FF2B5EF4-FFF2-40B4-BE49-F238E27FC236}">
                <a16:creationId xmlns:a16="http://schemas.microsoft.com/office/drawing/2014/main" id="{0A4C3CA6-1524-7041-C528-8352E2BF08F1}"/>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1227812" y="1494818"/>
            <a:ext cx="1275562" cy="553998"/>
          </a:xfrm>
          <a:prstGeom prst="rect">
            <a:avLst/>
          </a:prstGeom>
        </p:spPr>
      </p:pic>
    </p:spTree>
    <p:extLst>
      <p:ext uri="{BB962C8B-B14F-4D97-AF65-F5344CB8AC3E}">
        <p14:creationId xmlns:p14="http://schemas.microsoft.com/office/powerpoint/2010/main" val="451912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D78A1-3E5D-57BA-B70A-295F6AC50E24}"/>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154D995E-6F48-C294-F13C-F8CAAE4CDBAC}"/>
              </a:ext>
            </a:extLst>
          </p:cNvPr>
          <p:cNvSpPr txBox="1"/>
          <p:nvPr/>
        </p:nvSpPr>
        <p:spPr>
          <a:xfrm>
            <a:off x="472837" y="6317300"/>
            <a:ext cx="1171815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rPr>
              <a:t>Source: </a:t>
            </a:r>
            <a:r>
              <a:rPr kumimoji="0" lang="en-US" sz="800" b="0" i="0" u="none" strike="noStrike" kern="100" cap="none" spc="0" normalizeH="0" baseline="0" noProof="0">
                <a:ln>
                  <a:noFill/>
                </a:ln>
                <a:solidFill>
                  <a:srgbClr val="1B1464"/>
                </a:solidFill>
                <a:effectLst/>
                <a:uLnTx/>
                <a:uFillTx/>
                <a:latin typeface="Helvetica" panose="020B0403020202020204" pitchFamily="34" charset="0"/>
                <a:ea typeface="Aptos" panose="020B0004020202020204" pitchFamily="34" charset="0"/>
                <a:cs typeface="Helvetica" panose="020B0604020202020204"/>
              </a:rPr>
              <a:t>BMO Survey, </a:t>
            </a:r>
            <a:r>
              <a:rPr kumimoji="0" lang="en-US" sz="800" b="0" i="1" u="none" strike="noStrike" kern="100" cap="none" spc="0" normalizeH="0" baseline="0" noProof="0">
                <a:ln>
                  <a:noFill/>
                </a:ln>
                <a:solidFill>
                  <a:srgbClr val="1B1464"/>
                </a:solidFill>
                <a:effectLst/>
                <a:uLnTx/>
                <a:uFillTx/>
                <a:latin typeface="Helvetica" panose="020B0403020202020204" pitchFamily="34" charset="0"/>
                <a:ea typeface="Aptos" panose="020B0004020202020204" pitchFamily="34" charset="0"/>
                <a:cs typeface="Helvetica" panose="020B0604020202020204"/>
              </a:rPr>
              <a:t>U.S. Latinos plan to spend more on the holidays this year</a:t>
            </a:r>
            <a:r>
              <a:rPr kumimoji="0" lang="en-US" sz="800" b="0" i="0" u="none" strike="noStrike" kern="100" cap="none" spc="0" normalizeH="0" baseline="0" noProof="0">
                <a:ln>
                  <a:noFill/>
                </a:ln>
                <a:solidFill>
                  <a:srgbClr val="1B1464"/>
                </a:solidFill>
                <a:effectLst/>
                <a:uLnTx/>
                <a:uFillTx/>
                <a:latin typeface="Helvetica" panose="020B0403020202020204" pitchFamily="34" charset="0"/>
                <a:ea typeface="Aptos" panose="020B0004020202020204" pitchFamily="34" charset="0"/>
                <a:cs typeface="Helvetica" panose="020B0604020202020204"/>
              </a:rPr>
              <a:t>, November 2024. *</a:t>
            </a:r>
            <a:r>
              <a:rPr kumimoji="0" lang="en-US" sz="800" b="0" i="0" u="none" strike="noStrike" kern="100" cap="none" spc="0" normalizeH="0" baseline="0" noProof="0" err="1">
                <a:ln>
                  <a:noFill/>
                </a:ln>
                <a:solidFill>
                  <a:srgbClr val="1B1464"/>
                </a:solidFill>
                <a:effectLst/>
                <a:uLnTx/>
                <a:uFillTx/>
                <a:latin typeface="Helvetica" panose="020B0403020202020204" pitchFamily="34" charset="0"/>
                <a:ea typeface="+mn-ea"/>
                <a:cs typeface="+mn-cs"/>
              </a:rPr>
              <a:t>CivicScience</a:t>
            </a:r>
            <a:r>
              <a:rPr kumimoji="0" lang="en-US" sz="800" b="0" i="0" u="none" strike="noStrike" kern="100" cap="none" spc="0" normalizeH="0" baseline="0" noProof="0">
                <a:ln>
                  <a:noFill/>
                </a:ln>
                <a:solidFill>
                  <a:srgbClr val="1B1464"/>
                </a:solidFill>
                <a:effectLst/>
                <a:uLnTx/>
                <a:uFillTx/>
                <a:latin typeface="Helvetica" panose="020B0403020202020204" pitchFamily="34" charset="0"/>
                <a:ea typeface="+mn-ea"/>
                <a:cs typeface="+mn-cs"/>
              </a:rPr>
              <a:t>, </a:t>
            </a:r>
            <a:r>
              <a:rPr kumimoji="0" lang="en-US" sz="800" b="0" i="1" u="none" strike="noStrike" kern="100" cap="none" spc="0" normalizeH="0" baseline="0" noProof="0">
                <a:ln>
                  <a:noFill/>
                </a:ln>
                <a:solidFill>
                  <a:srgbClr val="1B1464"/>
                </a:solidFill>
                <a:effectLst/>
                <a:uLnTx/>
                <a:uFillTx/>
                <a:latin typeface="Helvetica" panose="020B0403020202020204" pitchFamily="34" charset="0"/>
                <a:ea typeface="+mn-ea"/>
                <a:cs typeface="+mn-cs"/>
              </a:rPr>
              <a:t>5 Key Holiday Insights Among Hispanic Americans</a:t>
            </a:r>
            <a:r>
              <a:rPr kumimoji="0" lang="en-US" sz="800" b="0" i="0" u="none" strike="noStrike" kern="100" cap="none" spc="0" normalizeH="0" baseline="0" noProof="0">
                <a:ln>
                  <a:noFill/>
                </a:ln>
                <a:solidFill>
                  <a:srgbClr val="1B1464"/>
                </a:solidFill>
                <a:effectLst/>
                <a:uLnTx/>
                <a:uFillTx/>
                <a:latin typeface="Helvetica" panose="020B0403020202020204" pitchFamily="34" charset="0"/>
                <a:ea typeface="+mn-ea"/>
                <a:cs typeface="+mn-cs"/>
              </a:rPr>
              <a:t>, December 2024.</a:t>
            </a:r>
            <a:endParaRPr kumimoji="0" lang="en-US" sz="800" b="0" i="1" u="none"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endParaRPr>
          </a:p>
        </p:txBody>
      </p:sp>
      <p:sp>
        <p:nvSpPr>
          <p:cNvPr id="4" name="Rectangle: Rounded Corners 3">
            <a:extLst>
              <a:ext uri="{FF2B5EF4-FFF2-40B4-BE49-F238E27FC236}">
                <a16:creationId xmlns:a16="http://schemas.microsoft.com/office/drawing/2014/main" id="{767B44CF-65B7-715D-BB91-B866F985F509}"/>
              </a:ext>
            </a:extLst>
          </p:cNvPr>
          <p:cNvSpPr/>
          <p:nvPr/>
        </p:nvSpPr>
        <p:spPr>
          <a:xfrm>
            <a:off x="411016" y="2372965"/>
            <a:ext cx="3526706" cy="3454400"/>
          </a:xfrm>
          <a:prstGeom prst="roundRect">
            <a:avLst>
              <a:gd name="adj" fmla="val 15281"/>
            </a:avLst>
          </a:prstGeom>
          <a:solidFill>
            <a:srgbClr val="1B1464"/>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TextBox 17">
            <a:extLst>
              <a:ext uri="{FF2B5EF4-FFF2-40B4-BE49-F238E27FC236}">
                <a16:creationId xmlns:a16="http://schemas.microsoft.com/office/drawing/2014/main" id="{8BF9CD5D-FAE8-E321-F1A8-DF17D6090DE5}"/>
              </a:ext>
            </a:extLst>
          </p:cNvPr>
          <p:cNvSpPr txBox="1"/>
          <p:nvPr/>
        </p:nvSpPr>
        <p:spPr>
          <a:xfrm>
            <a:off x="483207" y="3042005"/>
            <a:ext cx="3376412" cy="23391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solidFill>
                    <a:srgbClr val="1B1464"/>
                  </a:solidFill>
                </a:ln>
                <a:solidFill>
                  <a:srgbClr val="00BFF2"/>
                </a:solidFill>
                <a:effectLst/>
                <a:uLnTx/>
                <a:uFillTx/>
                <a:latin typeface="Helvetica" panose="020B0604020202020204"/>
                <a:ea typeface="+mn-ea"/>
                <a:cs typeface="Helvetica" panose="020B0604020202020204"/>
              </a:rPr>
              <a:t>$2,218 </a:t>
            </a:r>
            <a:br>
              <a:rPr kumimoji="0" lang="en-US" sz="3600" b="1" i="0" u="none" strike="noStrike" kern="1200" cap="none" spc="0" normalizeH="0" baseline="0" noProof="0">
                <a:ln>
                  <a:solidFill>
                    <a:srgbClr val="1B1464"/>
                  </a:solidFill>
                </a:ln>
                <a:solidFill>
                  <a:srgbClr val="ED3C8D"/>
                </a:solidFill>
                <a:effectLst/>
                <a:uLnTx/>
                <a:uFillTx/>
                <a:latin typeface="Helvetica" panose="020B0604020202020204"/>
                <a:ea typeface="+mn-ea"/>
                <a:cs typeface="Helvetica" panose="020B0604020202020204"/>
              </a:rPr>
            </a:br>
            <a:r>
              <a:rPr kumimoji="0" lang="en-US" sz="2000" b="0" i="0" u="none" strike="noStrike" kern="1200" cap="none" spc="0" normalizeH="0" baseline="0" noProof="0">
                <a:ln>
                  <a:noFill/>
                </a:ln>
                <a:solidFill>
                  <a:prstClr val="white"/>
                </a:solidFill>
                <a:effectLst/>
                <a:uLnTx/>
                <a:uFillTx/>
                <a:latin typeface="Helvetica" panose="020B0604020202020204"/>
                <a:ea typeface="+mn-ea"/>
                <a:cs typeface="Helvetica" panose="020B0604020202020204"/>
              </a:rPr>
              <a:t>estimated average amount Hispanic consumers</a:t>
            </a:r>
            <a:br>
              <a:rPr kumimoji="0" lang="en-US" sz="2000" b="0" i="0" u="none" strike="noStrike" kern="1200" cap="none" spc="0" normalizeH="0" baseline="0" noProof="0">
                <a:ln>
                  <a:noFill/>
                </a:ln>
                <a:solidFill>
                  <a:prstClr val="white"/>
                </a:solidFill>
                <a:effectLst/>
                <a:uLnTx/>
                <a:uFillTx/>
                <a:latin typeface="Helvetica" panose="020B0604020202020204"/>
                <a:ea typeface="+mn-ea"/>
                <a:cs typeface="Helvetica" panose="020B0604020202020204"/>
              </a:rPr>
            </a:br>
            <a:r>
              <a:rPr kumimoji="0" lang="en-US" sz="2000" b="0" i="0" u="none" strike="noStrike" kern="1200" cap="none" spc="0" normalizeH="0" baseline="0" noProof="0">
                <a:ln>
                  <a:noFill/>
                </a:ln>
                <a:solidFill>
                  <a:prstClr val="white"/>
                </a:solidFill>
                <a:effectLst/>
                <a:uLnTx/>
                <a:uFillTx/>
                <a:latin typeface="Helvetica" panose="020B0604020202020204"/>
                <a:ea typeface="+mn-ea"/>
                <a:cs typeface="Helvetica" panose="020B0604020202020204"/>
              </a:rPr>
              <a:t>spent on holiday expenses in 2024</a:t>
            </a:r>
            <a:endParaRPr kumimoji="0" lang="en-US" sz="3600" b="0" i="0" u="none" strike="noStrike" kern="1200" cap="none" spc="0" normalizeH="0" baseline="0" noProof="0">
              <a:ln>
                <a:noFill/>
              </a:ln>
              <a:solidFill>
                <a:prstClr val="white"/>
              </a:solidFill>
              <a:effectLst/>
              <a:uLnTx/>
              <a:uFillTx/>
              <a:latin typeface="Helvetica" panose="020B0604020202020204"/>
              <a:ea typeface="+mn-ea"/>
              <a:cs typeface="Helvetica" panose="020B0604020202020204"/>
            </a:endParaRPr>
          </a:p>
        </p:txBody>
      </p:sp>
      <p:sp>
        <p:nvSpPr>
          <p:cNvPr id="19" name="TextBox 18">
            <a:extLst>
              <a:ext uri="{FF2B5EF4-FFF2-40B4-BE49-F238E27FC236}">
                <a16:creationId xmlns:a16="http://schemas.microsoft.com/office/drawing/2014/main" id="{68ED33C1-AB7A-B1DA-A9D1-64869F59B960}"/>
              </a:ext>
            </a:extLst>
          </p:cNvPr>
          <p:cNvSpPr txBox="1"/>
          <p:nvPr/>
        </p:nvSpPr>
        <p:spPr>
          <a:xfrm>
            <a:off x="4348232" y="1842776"/>
            <a:ext cx="784326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Arial" panose="020B0604020202020204" pitchFamily="34" charset="0"/>
              </a:rPr>
              <a:t>% of those who plan to do the following this holiday season*</a:t>
            </a:r>
          </a:p>
        </p:txBody>
      </p:sp>
      <p:graphicFrame>
        <p:nvGraphicFramePr>
          <p:cNvPr id="20" name="Chart 19">
            <a:extLst>
              <a:ext uri="{FF2B5EF4-FFF2-40B4-BE49-F238E27FC236}">
                <a16:creationId xmlns:a16="http://schemas.microsoft.com/office/drawing/2014/main" id="{F63E4F46-DA31-4196-6079-7FEADE4A2343}"/>
              </a:ext>
            </a:extLst>
          </p:cNvPr>
          <p:cNvGraphicFramePr/>
          <p:nvPr/>
        </p:nvGraphicFramePr>
        <p:xfrm>
          <a:off x="4419599" y="2067645"/>
          <a:ext cx="7594203" cy="4185893"/>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BE4DF1B2-C896-858A-FD23-EB12144F376F}"/>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hlinkClick r:id="rId4"/>
            <a:extLst>
              <a:ext uri="{FF2B5EF4-FFF2-40B4-BE49-F238E27FC236}">
                <a16:creationId xmlns:a16="http://schemas.microsoft.com/office/drawing/2014/main" id="{8A4FDC5D-8FF5-3587-86C5-CE69E2009D50}"/>
              </a:ext>
            </a:extLst>
          </p:cNvPr>
          <p:cNvPicPr>
            <a:picLocks noChangeAspect="1"/>
          </p:cNvPicPr>
          <p:nvPr/>
        </p:nvPicPr>
        <p:blipFill>
          <a:blip r:embed="rId5"/>
          <a:stretch>
            <a:fillRect/>
          </a:stretch>
        </p:blipFill>
        <p:spPr>
          <a:xfrm>
            <a:off x="10223738" y="81366"/>
            <a:ext cx="1918265" cy="1079024"/>
          </a:xfrm>
          <a:prstGeom prst="rect">
            <a:avLst/>
          </a:prstGeom>
          <a:ln>
            <a:solidFill>
              <a:srgbClr val="1F1A62"/>
            </a:solidFill>
          </a:ln>
        </p:spPr>
      </p:pic>
      <p:sp>
        <p:nvSpPr>
          <p:cNvPr id="8" name="Rectangle 7">
            <a:extLst>
              <a:ext uri="{FF2B5EF4-FFF2-40B4-BE49-F238E27FC236}">
                <a16:creationId xmlns:a16="http://schemas.microsoft.com/office/drawing/2014/main" id="{A4068770-FC2F-942B-C716-5EEF9542BF69}"/>
              </a:ext>
            </a:extLst>
          </p:cNvPr>
          <p:cNvSpPr/>
          <p:nvPr/>
        </p:nvSpPr>
        <p:spPr>
          <a:xfrm>
            <a:off x="49997" y="306342"/>
            <a:ext cx="10281850" cy="892552"/>
          </a:xfrm>
          <a:prstGeom prst="rect">
            <a:avLst/>
          </a:prstGeom>
        </p:spPr>
        <p:txBody>
          <a:bodyPr wrap="square">
            <a:spAutoFit/>
          </a:bodyPr>
          <a:lstStyle/>
          <a:p>
            <a:pPr>
              <a:defRPr/>
            </a:pPr>
            <a:r>
              <a:rPr lang="en-US" sz="2600" b="1">
                <a:solidFill>
                  <a:srgbClr val="ED3C8D"/>
                </a:solidFill>
                <a:latin typeface="Helvetica" panose="020B0604020202020204" pitchFamily="2" charset="0"/>
              </a:rPr>
              <a:t>Hispanic Consumers: </a:t>
            </a:r>
            <a:r>
              <a:rPr lang="en-US" sz="2600" b="1">
                <a:solidFill>
                  <a:srgbClr val="1B1464"/>
                </a:solidFill>
                <a:latin typeface="Helvetica" panose="020B0604020202020204" pitchFamily="34" charset="0"/>
                <a:ea typeface="Calibri" panose="020F0502020204030204" pitchFamily="34" charset="0"/>
                <a:cs typeface="Arial" panose="020B0604020202020204" pitchFamily="34" charset="0"/>
              </a:rPr>
              <a:t>Spending is amplified during the holiday season, creating opportunities for culturally resonant marketing</a:t>
            </a:r>
          </a:p>
        </p:txBody>
      </p:sp>
      <p:sp>
        <p:nvSpPr>
          <p:cNvPr id="9" name="TextBox 8">
            <a:hlinkClick r:id="rId4"/>
            <a:extLst>
              <a:ext uri="{FF2B5EF4-FFF2-40B4-BE49-F238E27FC236}">
                <a16:creationId xmlns:a16="http://schemas.microsoft.com/office/drawing/2014/main" id="{1F252D44-75F9-F242-0E80-E1DF6F685B51}"/>
              </a:ext>
            </a:extLst>
          </p:cNvPr>
          <p:cNvSpPr txBox="1"/>
          <p:nvPr/>
        </p:nvSpPr>
        <p:spPr>
          <a:xfrm>
            <a:off x="10223739" y="1160390"/>
            <a:ext cx="1864486" cy="246221"/>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12" name="Picture 11" descr="A picture containing text&#10;&#10;Description automatically generated">
            <a:extLst>
              <a:ext uri="{FF2B5EF4-FFF2-40B4-BE49-F238E27FC236}">
                <a16:creationId xmlns:a16="http://schemas.microsoft.com/office/drawing/2014/main" id="{8A0A4070-CF69-B6D2-4F4D-A0F164DB8D0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34732" y="1513494"/>
            <a:ext cx="1074036" cy="484116"/>
          </a:xfrm>
          <a:prstGeom prst="rect">
            <a:avLst/>
          </a:prstGeom>
        </p:spPr>
      </p:pic>
      <p:pic>
        <p:nvPicPr>
          <p:cNvPr id="13" name="Picture 12" descr="Logo&#10;&#10;Description automatically generated with low confidence">
            <a:extLst>
              <a:ext uri="{FF2B5EF4-FFF2-40B4-BE49-F238E27FC236}">
                <a16:creationId xmlns:a16="http://schemas.microsoft.com/office/drawing/2014/main" id="{A8982BE6-FA09-ACC4-1205-3BCEDCF2DD1E}"/>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780" y="1491474"/>
            <a:ext cx="1353529" cy="489956"/>
          </a:xfrm>
          <a:prstGeom prst="rect">
            <a:avLst/>
          </a:prstGeom>
        </p:spPr>
      </p:pic>
      <p:pic>
        <p:nvPicPr>
          <p:cNvPr id="2" name="Picture 1">
            <a:extLst>
              <a:ext uri="{FF2B5EF4-FFF2-40B4-BE49-F238E27FC236}">
                <a16:creationId xmlns:a16="http://schemas.microsoft.com/office/drawing/2014/main" id="{2F791A22-1462-568B-01D0-CB4452D6D9FC}"/>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561B2B7F-BCAA-6C7C-CAF1-879D54801E72}"/>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4A1B4193-C3C3-2BD1-87AE-D365B9A49F41}"/>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797673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73470-A57F-653D-0915-0486D2540C6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A7FFEC4-B682-3434-7A5F-809524F3793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2" name="Slide Number Placeholder 5">
            <a:extLst>
              <a:ext uri="{FF2B5EF4-FFF2-40B4-BE49-F238E27FC236}">
                <a16:creationId xmlns:a16="http://schemas.microsoft.com/office/drawing/2014/main" id="{2B35793F-F89D-0E4B-2985-EF991808FCB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6" name="Rectangle 15">
            <a:extLst>
              <a:ext uri="{FF2B5EF4-FFF2-40B4-BE49-F238E27FC236}">
                <a16:creationId xmlns:a16="http://schemas.microsoft.com/office/drawing/2014/main" id="{9B185DB0-80B5-BADB-18EB-26B339766FC7}"/>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11" name="Rectangle 10">
            <a:extLst>
              <a:ext uri="{FF2B5EF4-FFF2-40B4-BE49-F238E27FC236}">
                <a16:creationId xmlns:a16="http://schemas.microsoft.com/office/drawing/2014/main" id="{7FD86667-BBA9-6E22-771F-AE5148FD91AD}"/>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hlinkClick r:id="rId3"/>
            <a:extLst>
              <a:ext uri="{FF2B5EF4-FFF2-40B4-BE49-F238E27FC236}">
                <a16:creationId xmlns:a16="http://schemas.microsoft.com/office/drawing/2014/main" id="{A6B48565-3A65-0F9C-BA7A-291B72BB335E}"/>
              </a:ext>
            </a:extLst>
          </p:cNvPr>
          <p:cNvPicPr>
            <a:picLocks noChangeAspect="1"/>
          </p:cNvPicPr>
          <p:nvPr/>
        </p:nvPicPr>
        <p:blipFill>
          <a:blip r:embed="rId4"/>
          <a:stretch>
            <a:fillRect/>
          </a:stretch>
        </p:blipFill>
        <p:spPr>
          <a:xfrm>
            <a:off x="10223739" y="76858"/>
            <a:ext cx="1905511" cy="1071850"/>
          </a:xfrm>
          <a:prstGeom prst="rect">
            <a:avLst/>
          </a:prstGeom>
          <a:ln>
            <a:solidFill>
              <a:srgbClr val="1F1A62"/>
            </a:solidFill>
          </a:ln>
        </p:spPr>
      </p:pic>
      <p:sp>
        <p:nvSpPr>
          <p:cNvPr id="4" name="TextBox 3">
            <a:extLst>
              <a:ext uri="{FF2B5EF4-FFF2-40B4-BE49-F238E27FC236}">
                <a16:creationId xmlns:a16="http://schemas.microsoft.com/office/drawing/2014/main" id="{5E62D312-5641-1361-C499-F75001C6BBD5}"/>
              </a:ext>
            </a:extLst>
          </p:cNvPr>
          <p:cNvSpPr txBox="1"/>
          <p:nvPr/>
        </p:nvSpPr>
        <p:spPr>
          <a:xfrm>
            <a:off x="503714" y="6317001"/>
            <a:ext cx="1098094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Tatari custom research, survey conducted over a 1-week period from August 14 – 21, 2025. 65 responses from Tatari clients across industries including Calm, Ariat, Vuori, </a:t>
            </a:r>
            <a:r>
              <a:rPr kumimoji="0" lang="en-US" sz="800" b="0" i="0" u="none" strike="noStrike" kern="1200" cap="none" spc="0" normalizeH="0" baseline="0" noProof="0" err="1">
                <a:ln>
                  <a:noFill/>
                </a:ln>
                <a:solidFill>
                  <a:srgbClr val="1F1A62"/>
                </a:solidFill>
                <a:effectLst/>
                <a:uLnTx/>
                <a:uFillTx/>
                <a:latin typeface="Helvetica" panose="020B0604020202020204" pitchFamily="34" charset="0"/>
                <a:ea typeface="+mn-ea"/>
                <a:cs typeface="Helvetica" panose="020B0604020202020204" pitchFamily="34" charset="0"/>
              </a:rPr>
              <a:t>Saatva</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Nutrafol, </a:t>
            </a:r>
            <a:r>
              <a:rPr kumimoji="0" lang="en-US" sz="800" b="0" i="0" u="none" strike="noStrike" kern="1200" cap="none" spc="0" normalizeH="0" baseline="0" noProof="0" err="1">
                <a:ln>
                  <a:noFill/>
                </a:ln>
                <a:solidFill>
                  <a:srgbClr val="1F1A62"/>
                </a:solidFill>
                <a:effectLst/>
                <a:uLnTx/>
                <a:uFillTx/>
                <a:latin typeface="Helvetica" panose="020B0604020202020204" pitchFamily="34" charset="0"/>
                <a:ea typeface="+mn-ea"/>
                <a:cs typeface="Helvetica" panose="020B0604020202020204" pitchFamily="34" charset="0"/>
              </a:rPr>
              <a:t>Fabeletics</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a:t>
            </a:r>
            <a:r>
              <a:rPr kumimoji="0" lang="en-US" sz="800" b="0" i="0" u="none" strike="noStrike" kern="1200" cap="none" spc="0" normalizeH="0" baseline="0" noProof="0" err="1">
                <a:ln>
                  <a:noFill/>
                </a:ln>
                <a:solidFill>
                  <a:srgbClr val="1F1A62"/>
                </a:solidFill>
                <a:effectLst/>
                <a:uLnTx/>
                <a:uFillTx/>
                <a:latin typeface="Helvetica" panose="020B0604020202020204" pitchFamily="34" charset="0"/>
                <a:ea typeface="+mn-ea"/>
                <a:cs typeface="Helvetica" panose="020B0604020202020204" pitchFamily="34" charset="0"/>
              </a:rPr>
              <a:t>Breeo</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and more.</a:t>
            </a:r>
          </a:p>
        </p:txBody>
      </p:sp>
      <p:sp>
        <p:nvSpPr>
          <p:cNvPr id="3" name="TextBox 2">
            <a:extLst>
              <a:ext uri="{FF2B5EF4-FFF2-40B4-BE49-F238E27FC236}">
                <a16:creationId xmlns:a16="http://schemas.microsoft.com/office/drawing/2014/main" id="{C7B19E15-E88A-7F03-8381-5186B1EC6850}"/>
              </a:ext>
            </a:extLst>
          </p:cNvPr>
          <p:cNvSpPr txBox="1"/>
          <p:nvPr/>
        </p:nvSpPr>
        <p:spPr>
          <a:xfrm>
            <a:off x="2967788" y="1640967"/>
            <a:ext cx="6256424" cy="6597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itchFamily="2" charset="0"/>
                <a:ea typeface="+mn-ea"/>
                <a:cs typeface="+mn-cs"/>
              </a:rPr>
              <a:t>Compared to 2024, how will your Black Friday / Cyber Monday TV ad budget change this year?</a:t>
            </a:r>
          </a:p>
        </p:txBody>
      </p:sp>
      <p:graphicFrame>
        <p:nvGraphicFramePr>
          <p:cNvPr id="10" name="Chart 9">
            <a:extLst>
              <a:ext uri="{FF2B5EF4-FFF2-40B4-BE49-F238E27FC236}">
                <a16:creationId xmlns:a16="http://schemas.microsoft.com/office/drawing/2014/main" id="{2B5EC094-96DD-D8EA-726D-13A500FF9A94}"/>
              </a:ext>
            </a:extLst>
          </p:cNvPr>
          <p:cNvGraphicFramePr/>
          <p:nvPr>
            <p:extLst>
              <p:ext uri="{D42A27DB-BD31-4B8C-83A1-F6EECF244321}">
                <p14:modId xmlns:p14="http://schemas.microsoft.com/office/powerpoint/2010/main" val="3819615188"/>
              </p:ext>
            </p:extLst>
          </p:nvPr>
        </p:nvGraphicFramePr>
        <p:xfrm>
          <a:off x="2032000" y="2379398"/>
          <a:ext cx="8128000" cy="3961748"/>
        </p:xfrm>
        <a:graphic>
          <a:graphicData uri="http://schemas.openxmlformats.org/drawingml/2006/chart">
            <c:chart xmlns:c="http://schemas.openxmlformats.org/drawingml/2006/chart" xmlns:r="http://schemas.openxmlformats.org/officeDocument/2006/relationships" r:id="rId5"/>
          </a:graphicData>
        </a:graphic>
      </p:graphicFrame>
      <p:pic>
        <p:nvPicPr>
          <p:cNvPr id="8" name="Picture 7">
            <a:extLst>
              <a:ext uri="{FF2B5EF4-FFF2-40B4-BE49-F238E27FC236}">
                <a16:creationId xmlns:a16="http://schemas.microsoft.com/office/drawing/2014/main" id="{90CA2AC5-CFD2-0D26-FA73-E86E8B108401}"/>
              </a:ext>
            </a:extLst>
          </p:cNvPr>
          <p:cNvPicPr>
            <a:picLocks noChangeAspect="1"/>
          </p:cNvPicPr>
          <p:nvPr/>
        </p:nvPicPr>
        <p:blipFill>
          <a:blip r:embed="rId6"/>
          <a:stretch>
            <a:fillRect/>
          </a:stretch>
        </p:blipFill>
        <p:spPr>
          <a:xfrm>
            <a:off x="10321755" y="6607448"/>
            <a:ext cx="1083435" cy="198664"/>
          </a:xfrm>
          <a:prstGeom prst="rect">
            <a:avLst/>
          </a:prstGeom>
        </p:spPr>
      </p:pic>
      <p:sp>
        <p:nvSpPr>
          <p:cNvPr id="13" name="TextBox 12">
            <a:hlinkClick r:id="rId3"/>
            <a:extLst>
              <a:ext uri="{FF2B5EF4-FFF2-40B4-BE49-F238E27FC236}">
                <a16:creationId xmlns:a16="http://schemas.microsoft.com/office/drawing/2014/main" id="{F872FA79-05EA-3032-1690-386BA1010D3E}"/>
              </a:ext>
            </a:extLst>
          </p:cNvPr>
          <p:cNvSpPr txBox="1"/>
          <p:nvPr/>
        </p:nvSpPr>
        <p:spPr>
          <a:xfrm>
            <a:off x="10223739" y="1160390"/>
            <a:ext cx="1864486" cy="246221"/>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14" name="Rectangle 13">
            <a:extLst>
              <a:ext uri="{FF2B5EF4-FFF2-40B4-BE49-F238E27FC236}">
                <a16:creationId xmlns:a16="http://schemas.microsoft.com/office/drawing/2014/main" id="{EBA245EC-58DA-BE57-BB50-DD9DD6DDD675}"/>
              </a:ext>
            </a:extLst>
          </p:cNvPr>
          <p:cNvSpPr/>
          <p:nvPr/>
        </p:nvSpPr>
        <p:spPr>
          <a:xfrm>
            <a:off x="62750" y="300837"/>
            <a:ext cx="10177344" cy="892552"/>
          </a:xfrm>
          <a:prstGeom prst="rect">
            <a:avLst/>
          </a:prstGeom>
        </p:spPr>
        <p:txBody>
          <a:bodyPr wrap="square">
            <a:spAutoFit/>
          </a:bodyPr>
          <a:lstStyle/>
          <a:p>
            <a:pPr>
              <a:defRPr/>
            </a:pPr>
            <a:r>
              <a:rPr lang="en-US" sz="2600" b="1">
                <a:solidFill>
                  <a:srgbClr val="ED3C8D"/>
                </a:solidFill>
                <a:latin typeface="Helvetica" panose="020B0604020202020204" pitchFamily="34" charset="0"/>
              </a:rPr>
              <a:t>Marketer Holiday Investment:</a:t>
            </a:r>
            <a:r>
              <a:rPr lang="en-US" sz="2600" b="1">
                <a:solidFill>
                  <a:srgbClr val="FF0000"/>
                </a:solidFill>
                <a:latin typeface="Helvetica" panose="020B0604020202020204" pitchFamily="34" charset="0"/>
              </a:rPr>
              <a:t> </a:t>
            </a:r>
            <a:r>
              <a:rPr lang="en-US" sz="2600" b="1">
                <a:solidFill>
                  <a:srgbClr val="1F1A62"/>
                </a:solidFill>
                <a:latin typeface="Helvetica" panose="020B0604020202020204" pitchFamily="34" charset="0"/>
                <a:cs typeface="Helvetica" panose="020B0604020202020204" pitchFamily="34" charset="0"/>
              </a:rPr>
              <a:t>60% of TV advertisers are poised to boost Black Friday / Cyber Monday ad budgets this year</a:t>
            </a:r>
            <a:endParaRPr lang="en-US" sz="2600" b="1">
              <a:solidFill>
                <a:srgbClr val="FF0000"/>
              </a:solidFill>
              <a:latin typeface="Helvetica" panose="020B0604020202020204" pitchFamily="34" charset="0"/>
              <a:cs typeface="Helvetica" panose="020B0604020202020204" pitchFamily="34" charset="0"/>
            </a:endParaRPr>
          </a:p>
        </p:txBody>
      </p:sp>
      <p:pic>
        <p:nvPicPr>
          <p:cNvPr id="15" name="Picture 14">
            <a:extLst>
              <a:ext uri="{FF2B5EF4-FFF2-40B4-BE49-F238E27FC236}">
                <a16:creationId xmlns:a16="http://schemas.microsoft.com/office/drawing/2014/main" id="{E31239E9-A336-E138-55EB-C74AFD231030}"/>
              </a:ext>
            </a:extLst>
          </p:cNvPr>
          <p:cNvPicPr>
            <a:picLocks noChangeAspect="1"/>
          </p:cNvPicPr>
          <p:nvPr/>
        </p:nvPicPr>
        <p:blipFill>
          <a:blip r:embed="rId7"/>
          <a:stretch>
            <a:fillRect/>
          </a:stretch>
        </p:blipFill>
        <p:spPr>
          <a:xfrm>
            <a:off x="65390" y="1459380"/>
            <a:ext cx="2353960" cy="574028"/>
          </a:xfrm>
          <a:prstGeom prst="rect">
            <a:avLst/>
          </a:prstGeom>
        </p:spPr>
      </p:pic>
    </p:spTree>
    <p:extLst>
      <p:ext uri="{BB962C8B-B14F-4D97-AF65-F5344CB8AC3E}">
        <p14:creationId xmlns:p14="http://schemas.microsoft.com/office/powerpoint/2010/main" val="2424298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a tablet&#10;&#10;AI-generated content may be incorrect.">
            <a:extLst>
              <a:ext uri="{FF2B5EF4-FFF2-40B4-BE49-F238E27FC236}">
                <a16:creationId xmlns:a16="http://schemas.microsoft.com/office/drawing/2014/main" id="{A401C935-CEEA-5230-26B2-D16F68D140AD}"/>
              </a:ext>
            </a:extLst>
          </p:cNvPr>
          <p:cNvPicPr>
            <a:picLocks noChangeAspect="1"/>
          </p:cNvPicPr>
          <p:nvPr/>
        </p:nvPicPr>
        <p:blipFill>
          <a:blip r:embed="rId3"/>
          <a:srcRect l="4523" t="-1" r="24561" b="-1431"/>
          <a:stretch>
            <a:fillRect/>
          </a:stretch>
        </p:blipFill>
        <p:spPr>
          <a:xfrm>
            <a:off x="0" y="1933893"/>
            <a:ext cx="5354374" cy="4038700"/>
          </a:xfrm>
          <a:prstGeom prst="rect">
            <a:avLst/>
          </a:prstGeom>
        </p:spPr>
      </p:pic>
      <p:sp>
        <p:nvSpPr>
          <p:cNvPr id="3" name="Rectangle 2">
            <a:extLst>
              <a:ext uri="{FF2B5EF4-FFF2-40B4-BE49-F238E27FC236}">
                <a16:creationId xmlns:a16="http://schemas.microsoft.com/office/drawing/2014/main" id="{F17CD195-65FB-0848-121D-69AD864F71FC}"/>
              </a:ext>
            </a:extLst>
          </p:cNvPr>
          <p:cNvSpPr/>
          <p:nvPr/>
        </p:nvSpPr>
        <p:spPr>
          <a:xfrm>
            <a:off x="5354374" y="1933892"/>
            <a:ext cx="6863610" cy="398170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C0B0FC3-125A-B986-6AB6-43BDBFCF3143}"/>
              </a:ext>
            </a:extLst>
          </p:cNvPr>
          <p:cNvSpPr txBox="1"/>
          <p:nvPr/>
        </p:nvSpPr>
        <p:spPr>
          <a:xfrm>
            <a:off x="5354374" y="1987209"/>
            <a:ext cx="6837623" cy="492443"/>
          </a:xfrm>
          <a:prstGeom prst="rect">
            <a:avLst/>
          </a:prstGeom>
          <a:noFill/>
        </p:spPr>
        <p:txBody>
          <a:bodyPr wrap="square" rtlCol="0">
            <a:spAutoFit/>
          </a:bodyPr>
          <a:lstStyle>
            <a:defPPr>
              <a:defRPr lang="en-US"/>
            </a:defPPr>
            <a:lvl1pPr marR="0" lvl="0" indent="0" algn="ctr" defTabSz="586082" fontAlgn="auto">
              <a:lnSpc>
                <a:spcPct val="100000"/>
              </a:lnSpc>
              <a:spcBef>
                <a:spcPts val="0"/>
              </a:spcBef>
              <a:spcAft>
                <a:spcPts val="0"/>
              </a:spcAft>
              <a:buClrTx/>
              <a:buSzTx/>
              <a:buFontTx/>
              <a:buNone/>
              <a:tabLst/>
              <a:defRPr kumimoji="0" sz="1200" b="1" i="0" u="sng" strike="noStrike" cap="none" spc="0" normalizeH="0" baseline="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defRPr>
            </a:lvl1p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1H ’25 New National TV Advertisers by Spend Segment</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 of brands within spend buckets </a:t>
            </a:r>
          </a:p>
        </p:txBody>
      </p:sp>
      <p:graphicFrame>
        <p:nvGraphicFramePr>
          <p:cNvPr id="8" name="Chart 7">
            <a:extLst>
              <a:ext uri="{FF2B5EF4-FFF2-40B4-BE49-F238E27FC236}">
                <a16:creationId xmlns:a16="http://schemas.microsoft.com/office/drawing/2014/main" id="{41D9CEBC-0043-B0D7-F82F-1C15645F33D3}"/>
              </a:ext>
            </a:extLst>
          </p:cNvPr>
          <p:cNvGraphicFramePr/>
          <p:nvPr>
            <p:extLst>
              <p:ext uri="{D42A27DB-BD31-4B8C-83A1-F6EECF244321}">
                <p14:modId xmlns:p14="http://schemas.microsoft.com/office/powerpoint/2010/main" val="920063875"/>
              </p:ext>
            </p:extLst>
          </p:nvPr>
        </p:nvGraphicFramePr>
        <p:xfrm>
          <a:off x="5815294" y="2479653"/>
          <a:ext cx="5941770" cy="3350156"/>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F31F61A5-0F1A-CC3E-2471-94693E362949}"/>
              </a:ext>
            </a:extLst>
          </p:cNvPr>
          <p:cNvSpPr txBox="1"/>
          <p:nvPr/>
        </p:nvSpPr>
        <p:spPr>
          <a:xfrm>
            <a:off x="261715" y="6314515"/>
            <a:ext cx="1203062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a:t>
            </a:r>
            <a:r>
              <a:rPr kumimoji="0" lang="en-US" sz="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VAB analysis of Nielsen Ad Intel data as of 9/4/25, 1/1/25-6/30/25. TV spend includes national cable TV, broadcast TV, Spanish language cable TV, Spanish language broadcast TV, streaming TV. Brands reflect those with national TV spend over $50K. </a:t>
            </a:r>
            <a:endParaRPr kumimoji="0" lang="fr-FR"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2" name="Rectangle 1">
            <a:extLst>
              <a:ext uri="{FF2B5EF4-FFF2-40B4-BE49-F238E27FC236}">
                <a16:creationId xmlns:a16="http://schemas.microsoft.com/office/drawing/2014/main" id="{03E793BA-B219-8AAF-D1D5-427366F1CF9B}"/>
              </a:ext>
            </a:extLst>
          </p:cNvPr>
          <p:cNvSpPr/>
          <p:nvPr/>
        </p:nvSpPr>
        <p:spPr>
          <a:xfrm>
            <a:off x="10768324" y="3924742"/>
            <a:ext cx="1219200" cy="70994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64%</a:t>
            </a:r>
            <a:r>
              <a:rPr kumimoji="0" lang="en-US" sz="11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 of brands invested $500K or less</a:t>
            </a:r>
          </a:p>
        </p:txBody>
      </p:sp>
      <p:sp>
        <p:nvSpPr>
          <p:cNvPr id="9" name="Rectangle 8">
            <a:extLst>
              <a:ext uri="{FF2B5EF4-FFF2-40B4-BE49-F238E27FC236}">
                <a16:creationId xmlns:a16="http://schemas.microsoft.com/office/drawing/2014/main" id="{AC73BFCF-94B7-00DE-7F45-B5D49BB6D9AF}"/>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B491CF72-698D-90F6-BBEE-016366E3A001}"/>
              </a:ext>
            </a:extLst>
          </p:cNvPr>
          <p:cNvSpPr/>
          <p:nvPr/>
        </p:nvSpPr>
        <p:spPr>
          <a:xfrm>
            <a:off x="144411" y="284583"/>
            <a:ext cx="9786170" cy="892552"/>
          </a:xfrm>
          <a:prstGeom prst="rect">
            <a:avLst/>
          </a:prstGeom>
        </p:spPr>
        <p:txBody>
          <a:bodyPr wrap="square">
            <a:spAutoFit/>
          </a:bodyPr>
          <a:lstStyle/>
          <a:p>
            <a:pPr>
              <a:defRPr/>
            </a:pPr>
            <a:r>
              <a:rPr lang="en-US" sz="2600" b="1">
                <a:solidFill>
                  <a:srgbClr val="ED3C8D"/>
                </a:solidFill>
                <a:latin typeface="Helvetica" panose="020B0604020202020204" pitchFamily="34" charset="0"/>
              </a:rPr>
              <a:t>New TV Advertisers:</a:t>
            </a:r>
            <a:r>
              <a:rPr lang="en-US" sz="2600" b="1">
                <a:solidFill>
                  <a:srgbClr val="FF0000"/>
                </a:solidFill>
                <a:latin typeface="Helvetica" panose="020B0604020202020204" pitchFamily="34" charset="0"/>
              </a:rPr>
              <a:t> </a:t>
            </a:r>
            <a:r>
              <a:rPr lang="en-US" sz="2600" b="1">
                <a:solidFill>
                  <a:srgbClr val="002060"/>
                </a:solidFill>
                <a:latin typeface="Helvetica" panose="020B0604020202020204" pitchFamily="34" charset="0"/>
                <a:ea typeface="Calibri" panose="020F0502020204030204" pitchFamily="34" charset="0"/>
                <a:cs typeface="Arial" panose="020B0604020202020204" pitchFamily="34" charset="0"/>
              </a:rPr>
              <a:t>Initial investments range from launches by SMBs to immediate ‘big bets’ by larger brands</a:t>
            </a:r>
          </a:p>
        </p:txBody>
      </p:sp>
      <p:grpSp>
        <p:nvGrpSpPr>
          <p:cNvPr id="5" name="Group 4">
            <a:extLst>
              <a:ext uri="{FF2B5EF4-FFF2-40B4-BE49-F238E27FC236}">
                <a16:creationId xmlns:a16="http://schemas.microsoft.com/office/drawing/2014/main" id="{D7211E3B-E92E-F652-AB76-511FEDC68367}"/>
              </a:ext>
            </a:extLst>
          </p:cNvPr>
          <p:cNvGrpSpPr/>
          <p:nvPr/>
        </p:nvGrpSpPr>
        <p:grpSpPr>
          <a:xfrm>
            <a:off x="0" y="1423543"/>
            <a:ext cx="3043806" cy="443966"/>
            <a:chOff x="70524" y="2967757"/>
            <a:chExt cx="3043806" cy="443966"/>
          </a:xfrm>
        </p:grpSpPr>
        <p:pic>
          <p:nvPicPr>
            <p:cNvPr id="16" name="Picture 15">
              <a:extLst>
                <a:ext uri="{FF2B5EF4-FFF2-40B4-BE49-F238E27FC236}">
                  <a16:creationId xmlns:a16="http://schemas.microsoft.com/office/drawing/2014/main" id="{CA1F26B6-22ED-3F35-A58E-5342BABA36F7}"/>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524" y="2967757"/>
              <a:ext cx="1389471" cy="443966"/>
            </a:xfrm>
            <a:prstGeom prst="rect">
              <a:avLst/>
            </a:prstGeom>
          </p:spPr>
        </p:pic>
        <p:pic>
          <p:nvPicPr>
            <p:cNvPr id="17" name="Picture 16">
              <a:extLst>
                <a:ext uri="{FF2B5EF4-FFF2-40B4-BE49-F238E27FC236}">
                  <a16:creationId xmlns:a16="http://schemas.microsoft.com/office/drawing/2014/main" id="{663C5423-2727-ADDE-FAF4-D86FAB49A09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459995" y="2987874"/>
              <a:ext cx="1654335" cy="403731"/>
            </a:xfrm>
            <a:prstGeom prst="rect">
              <a:avLst/>
            </a:prstGeom>
          </p:spPr>
        </p:pic>
      </p:grpSp>
      <p:pic>
        <p:nvPicPr>
          <p:cNvPr id="18" name="Picture 17">
            <a:hlinkClick r:id="rId7"/>
            <a:extLst>
              <a:ext uri="{FF2B5EF4-FFF2-40B4-BE49-F238E27FC236}">
                <a16:creationId xmlns:a16="http://schemas.microsoft.com/office/drawing/2014/main" id="{44E7EA76-B5CC-8733-6AC2-E3531AD80723}"/>
              </a:ext>
            </a:extLst>
          </p:cNvPr>
          <p:cNvPicPr>
            <a:picLocks noChangeAspect="1"/>
          </p:cNvPicPr>
          <p:nvPr/>
        </p:nvPicPr>
        <p:blipFill>
          <a:blip r:embed="rId8"/>
          <a:stretch>
            <a:fillRect/>
          </a:stretch>
        </p:blipFill>
        <p:spPr>
          <a:xfrm>
            <a:off x="10223484" y="79758"/>
            <a:ext cx="1905766" cy="1080632"/>
          </a:xfrm>
          <a:prstGeom prst="rect">
            <a:avLst/>
          </a:prstGeom>
          <a:ln>
            <a:solidFill>
              <a:srgbClr val="1F1A62"/>
            </a:solidFill>
          </a:ln>
        </p:spPr>
      </p:pic>
      <p:sp>
        <p:nvSpPr>
          <p:cNvPr id="19" name="TextBox 18">
            <a:hlinkClick r:id="rId7"/>
            <a:extLst>
              <a:ext uri="{FF2B5EF4-FFF2-40B4-BE49-F238E27FC236}">
                <a16:creationId xmlns:a16="http://schemas.microsoft.com/office/drawing/2014/main" id="{74DEFD9B-1E69-23DE-7DA5-2B675E4DA200}"/>
              </a:ext>
            </a:extLst>
          </p:cNvPr>
          <p:cNvSpPr txBox="1"/>
          <p:nvPr/>
        </p:nvSpPr>
        <p:spPr>
          <a:xfrm>
            <a:off x="10223739" y="1160390"/>
            <a:ext cx="1864486" cy="246221"/>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11" name="Picture 10">
            <a:extLst>
              <a:ext uri="{FF2B5EF4-FFF2-40B4-BE49-F238E27FC236}">
                <a16:creationId xmlns:a16="http://schemas.microsoft.com/office/drawing/2014/main" id="{C89DA1CE-C5DB-B278-53FF-50673F4F5749}"/>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2" name="Slide Number Placeholder 5">
            <a:extLst>
              <a:ext uri="{FF2B5EF4-FFF2-40B4-BE49-F238E27FC236}">
                <a16:creationId xmlns:a16="http://schemas.microsoft.com/office/drawing/2014/main" id="{F8184A47-6F6A-1FD1-BA65-34F97784B6A9}"/>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0" name="Rectangle 19">
            <a:extLst>
              <a:ext uri="{FF2B5EF4-FFF2-40B4-BE49-F238E27FC236}">
                <a16:creationId xmlns:a16="http://schemas.microsoft.com/office/drawing/2014/main" id="{50C27C47-1E9E-FC74-B6D6-9F5BD7D403C8}"/>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380113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ED7DC-ACE4-02A7-7309-D1831DEC2F06}"/>
            </a:ext>
          </a:extLst>
        </p:cNvPr>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77C3D273-B8B4-27BC-6A06-A8C66F1BA07C}"/>
              </a:ext>
            </a:extLst>
          </p:cNvPr>
          <p:cNvGraphicFramePr/>
          <p:nvPr/>
        </p:nvGraphicFramePr>
        <p:xfrm>
          <a:off x="645013" y="1995037"/>
          <a:ext cx="11083632" cy="3986321"/>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a:extLst>
              <a:ext uri="{FF2B5EF4-FFF2-40B4-BE49-F238E27FC236}">
                <a16:creationId xmlns:a16="http://schemas.microsoft.com/office/drawing/2014/main" id="{758B638E-C24F-BE1E-8ACA-17DA1D444D83}"/>
              </a:ext>
            </a:extLst>
          </p:cNvPr>
          <p:cNvCxnSpPr>
            <a:cxnSpLocks/>
          </p:cNvCxnSpPr>
          <p:nvPr/>
        </p:nvCxnSpPr>
        <p:spPr>
          <a:xfrm flipV="1">
            <a:off x="10736776" y="2361249"/>
            <a:ext cx="0" cy="3312849"/>
          </a:xfrm>
          <a:prstGeom prst="line">
            <a:avLst/>
          </a:prstGeom>
          <a:ln w="28575">
            <a:solidFill>
              <a:srgbClr val="00C0F3"/>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96CD8982-331F-E5DE-84D9-E9B42B245572}"/>
              </a:ext>
            </a:extLst>
          </p:cNvPr>
          <p:cNvSpPr/>
          <p:nvPr/>
        </p:nvSpPr>
        <p:spPr>
          <a:xfrm>
            <a:off x="9892381" y="5497416"/>
            <a:ext cx="1676786" cy="244597"/>
          </a:xfrm>
          <a:prstGeom prst="roundRect">
            <a:avLst/>
          </a:prstGeom>
          <a:solidFill>
            <a:schemeClr val="bg1"/>
          </a:solidFill>
          <a:ln>
            <a:solidFill>
              <a:srgbClr val="00C0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rPr>
              <a:t>TV Launch: 4/15/25</a:t>
            </a:r>
          </a:p>
        </p:txBody>
      </p:sp>
      <p:sp>
        <p:nvSpPr>
          <p:cNvPr id="10" name="TextBox 9">
            <a:extLst>
              <a:ext uri="{FF2B5EF4-FFF2-40B4-BE49-F238E27FC236}">
                <a16:creationId xmlns:a16="http://schemas.microsoft.com/office/drawing/2014/main" id="{8EC535C5-9A37-28E5-54AD-C77F34B8170A}"/>
              </a:ext>
            </a:extLst>
          </p:cNvPr>
          <p:cNvSpPr txBox="1"/>
          <p:nvPr/>
        </p:nvSpPr>
        <p:spPr>
          <a:xfrm>
            <a:off x="2299516" y="1670980"/>
            <a:ext cx="759296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Royal Kingdom: Weekly Google Search Trends Index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Six Months Pre-TV Campaign vs. TV Campaign Launch </a:t>
            </a:r>
            <a:br>
              <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(Weeks of 11/10/24 – 4/27/25)</a:t>
            </a:r>
            <a:endParaRPr kumimoji="0" lang="en-US" sz="105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1" name="TextBox 10">
            <a:extLst>
              <a:ext uri="{FF2B5EF4-FFF2-40B4-BE49-F238E27FC236}">
                <a16:creationId xmlns:a16="http://schemas.microsoft.com/office/drawing/2014/main" id="{3EB187E4-88CA-AF33-FBC7-4D419C26F482}"/>
              </a:ext>
            </a:extLst>
          </p:cNvPr>
          <p:cNvSpPr txBox="1"/>
          <p:nvPr/>
        </p:nvSpPr>
        <p:spPr>
          <a:xfrm>
            <a:off x="483207" y="6117691"/>
            <a:ext cx="1158506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VAB analysis of Google Trends, United States only, All Categories, Web Search, weeks of 11/10/24 – 4/27/25. </a:t>
            </a:r>
            <a:r>
              <a:rPr kumimoji="0" lang="en-US" sz="7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Google Search Index represents search interest relative to the highest point on the chart for the given region and time period, a value of 100 is the peak popularity for the term, a value of 50 means that the term is half as popular</a:t>
            </a: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a:t>
            </a:r>
            <a:r>
              <a:rPr kumimoji="0" lang="en-US" sz="7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VAB analysis of Nielsen Ad Intel, TV launch month is based on the first activity reported across nat</a:t>
            </a:r>
            <a:r>
              <a:rPr kumimoji="0" lang="en-US" sz="7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ional cable TV, broadcast TV, Spanish language cable TV, Spanish language broadcast TV, </a:t>
            </a:r>
            <a:r>
              <a:rPr kumimoji="0" lang="en-US" sz="7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January 2025 – June 2025 (calendar months)</a:t>
            </a: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 </a:t>
            </a:r>
            <a:r>
              <a:rPr kumimoji="0" lang="en-US" sz="7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Royal Kingdom was launched in the U.S. on November 21, 2024. </a:t>
            </a: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Note: </a:t>
            </a:r>
            <a:r>
              <a:rPr kumimoji="0" lang="en-US" sz="7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Light blue line marks the first day of TV spending for each brand. </a:t>
            </a:r>
          </a:p>
        </p:txBody>
      </p:sp>
      <p:cxnSp>
        <p:nvCxnSpPr>
          <p:cNvPr id="12" name="Straight Arrow Connector 11">
            <a:extLst>
              <a:ext uri="{FF2B5EF4-FFF2-40B4-BE49-F238E27FC236}">
                <a16:creationId xmlns:a16="http://schemas.microsoft.com/office/drawing/2014/main" id="{0A0E8711-FB11-EC14-E9F7-EF7E90E6DF67}"/>
              </a:ext>
            </a:extLst>
          </p:cNvPr>
          <p:cNvCxnSpPr>
            <a:cxnSpLocks/>
          </p:cNvCxnSpPr>
          <p:nvPr/>
        </p:nvCxnSpPr>
        <p:spPr>
          <a:xfrm>
            <a:off x="9990846" y="4339311"/>
            <a:ext cx="223427" cy="210338"/>
          </a:xfrm>
          <a:prstGeom prst="straightConnector1">
            <a:avLst/>
          </a:prstGeom>
          <a:ln w="6350">
            <a:solidFill>
              <a:srgbClr val="ED3C8D"/>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9858D76-C3DC-14D4-3E12-16A435662A11}"/>
              </a:ext>
            </a:extLst>
          </p:cNvPr>
          <p:cNvCxnSpPr>
            <a:cxnSpLocks/>
          </p:cNvCxnSpPr>
          <p:nvPr/>
        </p:nvCxnSpPr>
        <p:spPr>
          <a:xfrm>
            <a:off x="10380296" y="3614551"/>
            <a:ext cx="292255" cy="0"/>
          </a:xfrm>
          <a:prstGeom prst="straightConnector1">
            <a:avLst/>
          </a:prstGeom>
          <a:ln w="6350">
            <a:solidFill>
              <a:srgbClr val="00C0F3"/>
            </a:solidFill>
            <a:tailEnd type="triangle"/>
          </a:ln>
        </p:spPr>
        <p:style>
          <a:lnRef idx="2">
            <a:schemeClr val="accent1"/>
          </a:lnRef>
          <a:fillRef idx="0">
            <a:schemeClr val="accent1"/>
          </a:fillRef>
          <a:effectRef idx="1">
            <a:schemeClr val="accent1"/>
          </a:effectRef>
          <a:fontRef idx="minor">
            <a:schemeClr val="tx1"/>
          </a:fontRef>
        </p:style>
      </p:cxnSp>
      <p:sp>
        <p:nvSpPr>
          <p:cNvPr id="15" name="Rectangle: Rounded Corners 14">
            <a:extLst>
              <a:ext uri="{FF2B5EF4-FFF2-40B4-BE49-F238E27FC236}">
                <a16:creationId xmlns:a16="http://schemas.microsoft.com/office/drawing/2014/main" id="{166413EB-7221-A7B5-3A3B-7CF836947F36}"/>
              </a:ext>
            </a:extLst>
          </p:cNvPr>
          <p:cNvSpPr/>
          <p:nvPr/>
        </p:nvSpPr>
        <p:spPr>
          <a:xfrm>
            <a:off x="9116695" y="3462233"/>
            <a:ext cx="1343815" cy="291438"/>
          </a:xfrm>
          <a:prstGeom prst="roundRect">
            <a:avLst/>
          </a:prstGeom>
          <a:solidFill>
            <a:schemeClr val="bg1"/>
          </a:solidFill>
          <a:ln>
            <a:solidFill>
              <a:srgbClr val="00C0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rPr>
              <a:t>TV Launch Week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rPr>
              <a:t>(59 index)</a:t>
            </a:r>
          </a:p>
        </p:txBody>
      </p:sp>
      <p:sp>
        <p:nvSpPr>
          <p:cNvPr id="16" name="Rectangle: Rounded Corners 15">
            <a:extLst>
              <a:ext uri="{FF2B5EF4-FFF2-40B4-BE49-F238E27FC236}">
                <a16:creationId xmlns:a16="http://schemas.microsoft.com/office/drawing/2014/main" id="{78E2CDFE-B92A-4D21-E6E7-23839D9A0D39}"/>
              </a:ext>
            </a:extLst>
          </p:cNvPr>
          <p:cNvSpPr/>
          <p:nvPr/>
        </p:nvSpPr>
        <p:spPr>
          <a:xfrm>
            <a:off x="8392075" y="4111290"/>
            <a:ext cx="1676786" cy="304230"/>
          </a:xfrm>
          <a:prstGeom prst="round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Week Before TV Launch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(33 index)</a:t>
            </a:r>
          </a:p>
        </p:txBody>
      </p:sp>
      <p:pic>
        <p:nvPicPr>
          <p:cNvPr id="17" name="Picture 2" descr="Royal Kingdom Reviews - Metacritic">
            <a:extLst>
              <a:ext uri="{FF2B5EF4-FFF2-40B4-BE49-F238E27FC236}">
                <a16:creationId xmlns:a16="http://schemas.microsoft.com/office/drawing/2014/main" id="{2BFC2BED-32B7-422C-B6ED-0DA8AB987EA7}"/>
              </a:ext>
            </a:extLst>
          </p:cNvPr>
          <p:cNvPicPr>
            <a:picLocks noChangeAspect="1" noChangeArrowheads="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t="16730" b="16650"/>
          <a:stretch>
            <a:fillRect/>
          </a:stretch>
        </p:blipFill>
        <p:spPr bwMode="auto">
          <a:xfrm>
            <a:off x="8765618" y="1814706"/>
            <a:ext cx="702153" cy="46776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1">
            <a:extLst>
              <a:ext uri="{FF2B5EF4-FFF2-40B4-BE49-F238E27FC236}">
                <a16:creationId xmlns:a16="http://schemas.microsoft.com/office/drawing/2014/main" id="{880DDEA3-DAEA-7A18-5B73-BA712D4FDF21}"/>
              </a:ext>
            </a:extLst>
          </p:cNvPr>
          <p:cNvSpPr txBox="1"/>
          <p:nvPr/>
        </p:nvSpPr>
        <p:spPr>
          <a:xfrm>
            <a:off x="10829082" y="4551381"/>
            <a:ext cx="1070040" cy="247417"/>
          </a:xfrm>
          <a:prstGeom prst="rect">
            <a:avLst/>
          </a:prstGeom>
          <a:solidFill>
            <a:srgbClr val="00BFF2"/>
          </a:solidFill>
          <a:ln>
            <a:solidFill>
              <a:srgbClr val="00BFF2"/>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TV Campaign</a:t>
            </a:r>
          </a:p>
        </p:txBody>
      </p:sp>
      <p:cxnSp>
        <p:nvCxnSpPr>
          <p:cNvPr id="23" name="Straight Arrow Connector 22">
            <a:extLst>
              <a:ext uri="{FF2B5EF4-FFF2-40B4-BE49-F238E27FC236}">
                <a16:creationId xmlns:a16="http://schemas.microsoft.com/office/drawing/2014/main" id="{2976C751-76CE-D07C-97FC-0E2FBEE6FBB9}"/>
              </a:ext>
            </a:extLst>
          </p:cNvPr>
          <p:cNvCxnSpPr>
            <a:cxnSpLocks/>
            <a:stCxn id="24" idx="3"/>
          </p:cNvCxnSpPr>
          <p:nvPr/>
        </p:nvCxnSpPr>
        <p:spPr>
          <a:xfrm flipV="1">
            <a:off x="10568075" y="2592429"/>
            <a:ext cx="509656" cy="258952"/>
          </a:xfrm>
          <a:prstGeom prst="straightConnector1">
            <a:avLst/>
          </a:prstGeom>
          <a:ln w="6350">
            <a:solidFill>
              <a:srgbClr val="00C0F3"/>
            </a:solidFill>
            <a:tailEnd type="triangle"/>
          </a:ln>
        </p:spPr>
        <p:style>
          <a:lnRef idx="2">
            <a:schemeClr val="accent1"/>
          </a:lnRef>
          <a:fillRef idx="0">
            <a:schemeClr val="accent1"/>
          </a:fillRef>
          <a:effectRef idx="1">
            <a:schemeClr val="accent1"/>
          </a:effectRef>
          <a:fontRef idx="minor">
            <a:schemeClr val="tx1"/>
          </a:fontRef>
        </p:style>
      </p:cxnSp>
      <p:sp>
        <p:nvSpPr>
          <p:cNvPr id="24" name="Rectangle: Rounded Corners 23">
            <a:extLst>
              <a:ext uri="{FF2B5EF4-FFF2-40B4-BE49-F238E27FC236}">
                <a16:creationId xmlns:a16="http://schemas.microsoft.com/office/drawing/2014/main" id="{82E51949-5209-C41E-C13D-F5CC1931618B}"/>
              </a:ext>
            </a:extLst>
          </p:cNvPr>
          <p:cNvSpPr/>
          <p:nvPr/>
        </p:nvSpPr>
        <p:spPr>
          <a:xfrm>
            <a:off x="9778389" y="2705662"/>
            <a:ext cx="789686" cy="291438"/>
          </a:xfrm>
          <a:prstGeom prst="roundRect">
            <a:avLst/>
          </a:prstGeom>
          <a:solidFill>
            <a:schemeClr val="bg1"/>
          </a:solidFill>
          <a:ln>
            <a:solidFill>
              <a:srgbClr val="00C0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rPr>
              <a:t>w/o 4/20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rPr>
              <a:t>(94 index)</a:t>
            </a:r>
          </a:p>
        </p:txBody>
      </p:sp>
      <p:cxnSp>
        <p:nvCxnSpPr>
          <p:cNvPr id="22" name="Straight Arrow Connector 21">
            <a:extLst>
              <a:ext uri="{FF2B5EF4-FFF2-40B4-BE49-F238E27FC236}">
                <a16:creationId xmlns:a16="http://schemas.microsoft.com/office/drawing/2014/main" id="{0D6DA4D5-5A93-6335-8785-1CDA065195CE}"/>
              </a:ext>
            </a:extLst>
          </p:cNvPr>
          <p:cNvCxnSpPr>
            <a:cxnSpLocks/>
          </p:cNvCxnSpPr>
          <p:nvPr/>
        </p:nvCxnSpPr>
        <p:spPr>
          <a:xfrm flipV="1">
            <a:off x="10699560" y="2399627"/>
            <a:ext cx="644458" cy="14203"/>
          </a:xfrm>
          <a:prstGeom prst="straightConnector1">
            <a:avLst/>
          </a:prstGeom>
          <a:ln w="6350">
            <a:solidFill>
              <a:srgbClr val="00C0F3"/>
            </a:solidFill>
            <a:tailEnd type="triangle"/>
          </a:ln>
        </p:spPr>
        <p:style>
          <a:lnRef idx="2">
            <a:schemeClr val="accent1"/>
          </a:lnRef>
          <a:fillRef idx="0">
            <a:schemeClr val="accent1"/>
          </a:fillRef>
          <a:effectRef idx="1">
            <a:schemeClr val="accent1"/>
          </a:effectRef>
          <a:fontRef idx="minor">
            <a:schemeClr val="tx1"/>
          </a:fontRef>
        </p:style>
      </p:cxnSp>
      <p:sp>
        <p:nvSpPr>
          <p:cNvPr id="19" name="Rectangle: Rounded Corners 18">
            <a:extLst>
              <a:ext uri="{FF2B5EF4-FFF2-40B4-BE49-F238E27FC236}">
                <a16:creationId xmlns:a16="http://schemas.microsoft.com/office/drawing/2014/main" id="{7DB48D5A-8997-E0A5-4C8C-5DD24CCA4FBD}"/>
              </a:ext>
            </a:extLst>
          </p:cNvPr>
          <p:cNvSpPr/>
          <p:nvPr/>
        </p:nvSpPr>
        <p:spPr>
          <a:xfrm>
            <a:off x="10142655" y="2249001"/>
            <a:ext cx="789686" cy="291438"/>
          </a:xfrm>
          <a:prstGeom prst="roundRect">
            <a:avLst/>
          </a:prstGeom>
          <a:solidFill>
            <a:schemeClr val="bg1"/>
          </a:solidFill>
          <a:ln>
            <a:solidFill>
              <a:srgbClr val="00C0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rPr>
              <a:t>w/o 4/27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rPr>
              <a:t>(</a:t>
            </a:r>
            <a:r>
              <a:rPr lang="en-US" sz="800" b="1">
                <a:solidFill>
                  <a:srgbClr val="00C0F3"/>
                </a:solidFill>
                <a:latin typeface="Helvetica" panose="020B0604020202020204" pitchFamily="34" charset="0"/>
                <a:cs typeface="Helvetica" panose="020B0604020202020204" pitchFamily="34" charset="0"/>
              </a:rPr>
              <a:t>100</a:t>
            </a:r>
            <a:r>
              <a:rPr kumimoji="0" lang="en-US" sz="800" b="1" i="0" u="none"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rPr>
              <a:t> index)</a:t>
            </a:r>
          </a:p>
        </p:txBody>
      </p:sp>
      <p:sp>
        <p:nvSpPr>
          <p:cNvPr id="27" name="Rectangle 26">
            <a:extLst>
              <a:ext uri="{FF2B5EF4-FFF2-40B4-BE49-F238E27FC236}">
                <a16:creationId xmlns:a16="http://schemas.microsoft.com/office/drawing/2014/main" id="{3FFE4EB0-DE88-85BC-F102-3A6BBF0CA8EC}"/>
              </a:ext>
            </a:extLst>
          </p:cNvPr>
          <p:cNvSpPr/>
          <p:nvPr/>
        </p:nvSpPr>
        <p:spPr>
          <a:xfrm>
            <a:off x="11034147" y="1793032"/>
            <a:ext cx="1070040" cy="478107"/>
          </a:xfrm>
          <a:prstGeom prst="rect">
            <a:avLst/>
          </a:prstGeom>
          <a:solidFill>
            <a:srgbClr val="A343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latin typeface="Helvetica" panose="020B0403020202020204" pitchFamily="34" charset="0"/>
              </a:rPr>
              <a:t>3x</a:t>
            </a:r>
          </a:p>
          <a:p>
            <a:pPr algn="ctr"/>
            <a:r>
              <a:rPr lang="en-US" sz="800">
                <a:latin typeface="Helvetica" panose="020B0403020202020204" pitchFamily="34" charset="0"/>
              </a:rPr>
              <a:t>vs. pre- TV launch</a:t>
            </a:r>
          </a:p>
        </p:txBody>
      </p:sp>
      <p:sp>
        <p:nvSpPr>
          <p:cNvPr id="18" name="Rectangle 17">
            <a:extLst>
              <a:ext uri="{FF2B5EF4-FFF2-40B4-BE49-F238E27FC236}">
                <a16:creationId xmlns:a16="http://schemas.microsoft.com/office/drawing/2014/main" id="{E3980660-F1B2-BB7C-56B0-6F6E7A8D1198}"/>
              </a:ext>
            </a:extLst>
          </p:cNvPr>
          <p:cNvSpPr/>
          <p:nvPr/>
        </p:nvSpPr>
        <p:spPr>
          <a:xfrm>
            <a:off x="-9054" y="-9053"/>
            <a:ext cx="12201053" cy="14310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B3E3563-21CF-3E2E-2741-37ABC3AEB7C0}"/>
              </a:ext>
            </a:extLst>
          </p:cNvPr>
          <p:cNvSpPr/>
          <p:nvPr/>
        </p:nvSpPr>
        <p:spPr>
          <a:xfrm>
            <a:off x="144411" y="294415"/>
            <a:ext cx="10038304" cy="892552"/>
          </a:xfrm>
          <a:prstGeom prst="rect">
            <a:avLst/>
          </a:prstGeom>
        </p:spPr>
        <p:txBody>
          <a:bodyPr wrap="square">
            <a:spAutoFit/>
          </a:bodyPr>
          <a:lstStyle/>
          <a:p>
            <a:pPr>
              <a:defRPr/>
            </a:pPr>
            <a:r>
              <a:rPr lang="en-US" sz="2600" b="1">
                <a:solidFill>
                  <a:srgbClr val="ED3C8D"/>
                </a:solidFill>
                <a:latin typeface="Helvetica" panose="020B0604020202020204" pitchFamily="34" charset="0"/>
              </a:rPr>
              <a:t>TV Drives Search:</a:t>
            </a:r>
            <a:r>
              <a:rPr lang="en-US" sz="2600" b="1">
                <a:solidFill>
                  <a:srgbClr val="FF0000"/>
                </a:solidFill>
                <a:latin typeface="Helvetica" panose="020B0604020202020204" pitchFamily="34" charset="0"/>
              </a:rPr>
              <a:t> </a:t>
            </a:r>
            <a:r>
              <a:rPr lang="en-US" sz="2600" b="1" i="1">
                <a:solidFill>
                  <a:srgbClr val="1F1A62"/>
                </a:solidFill>
                <a:latin typeface="Helvetica" pitchFamily="2" charset="0"/>
              </a:rPr>
              <a:t>Royal Kingdom</a:t>
            </a:r>
            <a:r>
              <a:rPr lang="en-US" sz="2600" b="1">
                <a:solidFill>
                  <a:srgbClr val="1F1A62"/>
                </a:solidFill>
                <a:latin typeface="Helvetica" pitchFamily="2" charset="0"/>
              </a:rPr>
              <a:t> saw an immediate lift in branded online search once they launched a TV campaign</a:t>
            </a:r>
            <a:endParaRPr lang="en-US" sz="2600" b="1">
              <a:solidFill>
                <a:srgbClr val="1B1464"/>
              </a:solidFill>
              <a:latin typeface="Helvetica" pitchFamily="2" charset="0"/>
            </a:endParaRPr>
          </a:p>
        </p:txBody>
      </p:sp>
      <p:grpSp>
        <p:nvGrpSpPr>
          <p:cNvPr id="25" name="Group 24">
            <a:extLst>
              <a:ext uri="{FF2B5EF4-FFF2-40B4-BE49-F238E27FC236}">
                <a16:creationId xmlns:a16="http://schemas.microsoft.com/office/drawing/2014/main" id="{8F7683E0-6E2D-65DC-14E3-7BEA09A37383}"/>
              </a:ext>
            </a:extLst>
          </p:cNvPr>
          <p:cNvGrpSpPr/>
          <p:nvPr/>
        </p:nvGrpSpPr>
        <p:grpSpPr>
          <a:xfrm>
            <a:off x="0" y="1423543"/>
            <a:ext cx="3043806" cy="443966"/>
            <a:chOff x="70524" y="2967757"/>
            <a:chExt cx="3043806" cy="443966"/>
          </a:xfrm>
        </p:grpSpPr>
        <p:pic>
          <p:nvPicPr>
            <p:cNvPr id="26" name="Picture 25">
              <a:extLst>
                <a:ext uri="{FF2B5EF4-FFF2-40B4-BE49-F238E27FC236}">
                  <a16:creationId xmlns:a16="http://schemas.microsoft.com/office/drawing/2014/main" id="{3648FEB4-6F57-2C68-CA42-7B931ACBB0C8}"/>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524" y="2967757"/>
              <a:ext cx="1389471" cy="443966"/>
            </a:xfrm>
            <a:prstGeom prst="rect">
              <a:avLst/>
            </a:prstGeom>
          </p:spPr>
        </p:pic>
        <p:pic>
          <p:nvPicPr>
            <p:cNvPr id="28" name="Picture 27">
              <a:extLst>
                <a:ext uri="{FF2B5EF4-FFF2-40B4-BE49-F238E27FC236}">
                  <a16:creationId xmlns:a16="http://schemas.microsoft.com/office/drawing/2014/main" id="{91C1FE10-2BD5-7C4F-DF84-7A63C312F5A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459995" y="2987874"/>
              <a:ext cx="1654335" cy="403731"/>
            </a:xfrm>
            <a:prstGeom prst="rect">
              <a:avLst/>
            </a:prstGeom>
          </p:spPr>
        </p:pic>
      </p:grpSp>
      <p:pic>
        <p:nvPicPr>
          <p:cNvPr id="29" name="Picture 28">
            <a:hlinkClick r:id="rId7"/>
            <a:extLst>
              <a:ext uri="{FF2B5EF4-FFF2-40B4-BE49-F238E27FC236}">
                <a16:creationId xmlns:a16="http://schemas.microsoft.com/office/drawing/2014/main" id="{41C7A6A7-2C83-B6A5-F50F-764EA6F17FB0}"/>
              </a:ext>
            </a:extLst>
          </p:cNvPr>
          <p:cNvPicPr>
            <a:picLocks noChangeAspect="1"/>
          </p:cNvPicPr>
          <p:nvPr/>
        </p:nvPicPr>
        <p:blipFill>
          <a:blip r:embed="rId8"/>
          <a:stretch>
            <a:fillRect/>
          </a:stretch>
        </p:blipFill>
        <p:spPr>
          <a:xfrm>
            <a:off x="10223484" y="79758"/>
            <a:ext cx="1905766" cy="1080632"/>
          </a:xfrm>
          <a:prstGeom prst="rect">
            <a:avLst/>
          </a:prstGeom>
          <a:ln>
            <a:solidFill>
              <a:srgbClr val="1F1A62"/>
            </a:solidFill>
          </a:ln>
        </p:spPr>
      </p:pic>
      <p:sp>
        <p:nvSpPr>
          <p:cNvPr id="30" name="TextBox 29">
            <a:hlinkClick r:id="rId7"/>
            <a:extLst>
              <a:ext uri="{FF2B5EF4-FFF2-40B4-BE49-F238E27FC236}">
                <a16:creationId xmlns:a16="http://schemas.microsoft.com/office/drawing/2014/main" id="{07CEABF4-214B-DCE6-1796-DBA9F306036F}"/>
              </a:ext>
            </a:extLst>
          </p:cNvPr>
          <p:cNvSpPr txBox="1"/>
          <p:nvPr/>
        </p:nvSpPr>
        <p:spPr>
          <a:xfrm>
            <a:off x="10223739" y="1160390"/>
            <a:ext cx="1864486" cy="246221"/>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6" name="Picture 5">
            <a:extLst>
              <a:ext uri="{FF2B5EF4-FFF2-40B4-BE49-F238E27FC236}">
                <a16:creationId xmlns:a16="http://schemas.microsoft.com/office/drawing/2014/main" id="{AF3D6456-0561-C679-A8EF-ADEBC772B6A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7" name="Slide Number Placeholder 5">
            <a:extLst>
              <a:ext uri="{FF2B5EF4-FFF2-40B4-BE49-F238E27FC236}">
                <a16:creationId xmlns:a16="http://schemas.microsoft.com/office/drawing/2014/main" id="{5CF1C98D-72D8-13CF-D1A3-75CBFCE462D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50D3171D-AA85-090D-AA59-B9DE64A92755}"/>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3968839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ABCF5620D45EF4AA969D5E9CFDA206E" ma:contentTypeVersion="17" ma:contentTypeDescription="Create a new document." ma:contentTypeScope="" ma:versionID="ce961187bcf75797a197238a38995822">
  <xsd:schema xmlns:xsd="http://www.w3.org/2001/XMLSchema" xmlns:xs="http://www.w3.org/2001/XMLSchema" xmlns:p="http://schemas.microsoft.com/office/2006/metadata/properties" xmlns:ns2="c3801c2d-3f2f-44a1-8478-554d1c91a4f5" xmlns:ns3="c00419b3-ff22-4e92-8e74-ef4894f6b0e1" targetNamespace="http://schemas.microsoft.com/office/2006/metadata/properties" ma:root="true" ma:fieldsID="c4c172c2d0ea889dfc3311c082dbb3bc" ns2:_="" ns3:_="">
    <xsd:import namespace="c3801c2d-3f2f-44a1-8478-554d1c91a4f5"/>
    <xsd:import namespace="c00419b3-ff22-4e92-8e74-ef4894f6b0e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element ref="ns2:MediaServiceDateTake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801c2d-3f2f-44a1-8478-554d1c91a4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DateTaken" ma:index="23" nillable="true" ma:displayName="MediaServiceDateTaken" ma:hidden="true" ma:indexed="true" ma:internalName="MediaServiceDateTaken" ma:readOnly="true">
      <xsd:simpleType>
        <xsd:restriction base="dms:Text"/>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00419b3-ff22-4e92-8e74-ef4894f6b0e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2fc8375e-4cb2-4aea-979e-f36c13a134f3}" ma:internalName="TaxCatchAll" ma:showField="CatchAllData" ma:web="c00419b3-ff22-4e92-8e74-ef4894f6b0e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00419b3-ff22-4e92-8e74-ef4894f6b0e1" xsi:nil="true"/>
    <lcf76f155ced4ddcb4097134ff3c332f xmlns="c3801c2d-3f2f-44a1-8478-554d1c91a4f5">
      <Terms xmlns="http://schemas.microsoft.com/office/infopath/2007/PartnerControls"/>
    </lcf76f155ced4ddcb4097134ff3c332f>
    <SharedWithUsers xmlns="c00419b3-ff22-4e92-8e74-ef4894f6b0e1">
      <UserInfo>
        <DisplayName>Jason Wiese</DisplayName>
        <AccountId>13</AccountId>
        <AccountType/>
      </UserInfo>
      <UserInfo>
        <DisplayName>Leah Montner Dixon</DisplayName>
        <AccountId>10</AccountId>
        <AccountType/>
      </UserInfo>
      <UserInfo>
        <DisplayName>Kaileen Cain</DisplayName>
        <AccountId>143</AccountId>
        <AccountType/>
      </UserInfo>
      <UserInfo>
        <DisplayName>Reed Kiely</DisplayName>
        <AccountId>39</AccountId>
        <AccountType/>
      </UserInfo>
      <UserInfo>
        <DisplayName>Karolina Guillen</DisplayName>
        <AccountId>14</AccountId>
        <AccountType/>
      </UserInfo>
    </SharedWithUsers>
  </documentManagement>
</p:properties>
</file>

<file path=customXml/itemProps1.xml><?xml version="1.0" encoding="utf-8"?>
<ds:datastoreItem xmlns:ds="http://schemas.openxmlformats.org/officeDocument/2006/customXml" ds:itemID="{C19FE52C-B408-4E80-8E9E-F3292005465C}">
  <ds:schemaRefs>
    <ds:schemaRef ds:uri="http://schemas.microsoft.com/sharepoint/v3/contenttype/forms"/>
  </ds:schemaRefs>
</ds:datastoreItem>
</file>

<file path=customXml/itemProps2.xml><?xml version="1.0" encoding="utf-8"?>
<ds:datastoreItem xmlns:ds="http://schemas.openxmlformats.org/officeDocument/2006/customXml" ds:itemID="{D5E28099-2741-458C-B4D3-04C7120D8B99}"/>
</file>

<file path=customXml/itemProps3.xml><?xml version="1.0" encoding="utf-8"?>
<ds:datastoreItem xmlns:ds="http://schemas.openxmlformats.org/officeDocument/2006/customXml" ds:itemID="{4980E559-7A09-420D-AB5A-A2CB7DD1E9B2}">
  <ds:schemaRefs>
    <ds:schemaRef ds:uri="9f6166fe-9f5b-43aa-b8a9-b4d7ad530bda"/>
    <ds:schemaRef ds:uri="a86b28e8-29a6-4ab8-af18-2a7f61acfa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97</TotalTime>
  <Words>2401</Words>
  <Application>Microsoft Office PowerPoint</Application>
  <PresentationFormat>Widescreen</PresentationFormat>
  <Paragraphs>240</Paragraphs>
  <Slides>15</Slides>
  <Notes>7</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15</vt:i4>
      </vt:variant>
    </vt:vector>
  </HeadingPairs>
  <TitlesOfParts>
    <vt:vector size="27" baseType="lpstr">
      <vt:lpstr>Aptos</vt:lpstr>
      <vt:lpstr>Aptos Display</vt:lpstr>
      <vt:lpstr>Arial</vt:lpstr>
      <vt:lpstr>Calibri</vt:lpstr>
      <vt:lpstr>Calibri Light</vt:lpstr>
      <vt:lpstr>Heebo</vt:lpstr>
      <vt:lpstr>Helvetica</vt:lpstr>
      <vt:lpstr>Helvetica Light</vt:lpstr>
      <vt:lpstr>Helvetica-Normal</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Montner Dixon</dc:creator>
  <cp:lastModifiedBy>Leah Montner Dixon</cp:lastModifiedBy>
  <cp:revision>1</cp:revision>
  <dcterms:created xsi:type="dcterms:W3CDTF">2023-09-20T18:19:14Z</dcterms:created>
  <dcterms:modified xsi:type="dcterms:W3CDTF">2026-01-05T18:41:43Z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0x0101002ABCF5620D45EF4AA969D5E9CFDA206E</vt:lpwstr>
  </property>
  <property fmtid="{D5CDD505-2E9C-101B-9397-08002B2CF9AE}" pid="3" name="MediaServiceImageTags">
    <vt:lpwstr/>
  </property>
</Properties>
</file>