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97" r:id="rId5"/>
    <p:sldMasterId id="2147483709" r:id="rId6"/>
  </p:sldMasterIdLst>
  <p:notesMasterIdLst>
    <p:notesMasterId r:id="rId25"/>
  </p:notesMasterIdLst>
  <p:sldIdLst>
    <p:sldId id="2146846434" r:id="rId7"/>
    <p:sldId id="2146846435" r:id="rId8"/>
    <p:sldId id="2146846441" r:id="rId9"/>
    <p:sldId id="2147376752" r:id="rId10"/>
    <p:sldId id="2146846048" r:id="rId11"/>
    <p:sldId id="2147474098" r:id="rId12"/>
    <p:sldId id="2147376464" r:id="rId13"/>
    <p:sldId id="2147469671" r:id="rId14"/>
    <p:sldId id="2147474201" r:id="rId15"/>
    <p:sldId id="2147474088" r:id="rId16"/>
    <p:sldId id="2146846436" r:id="rId17"/>
    <p:sldId id="2147473131" r:id="rId18"/>
    <p:sldId id="2147376645" r:id="rId19"/>
    <p:sldId id="2147474155" r:id="rId20"/>
    <p:sldId id="2147474204" r:id="rId21"/>
    <p:sldId id="16303" r:id="rId22"/>
    <p:sldId id="2147474103" r:id="rId23"/>
    <p:sldId id="214684620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F1A62"/>
    <a:srgbClr val="ACBDCE"/>
    <a:srgbClr val="E2E8F0"/>
    <a:srgbClr val="C0CCD8"/>
    <a:srgbClr val="FFE600"/>
    <a:srgbClr val="00BFF2"/>
    <a:srgbClr val="1B1464"/>
    <a:srgbClr val="4EBEA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D5ACB-2E62-4EEE-9336-ED38FDD290C7}" v="4" dt="2025-06-25T14:53:29.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61" autoAdjust="0"/>
    <p:restoredTop sz="94660"/>
  </p:normalViewPr>
  <p:slideViewPr>
    <p:cSldViewPr snapToGrid="0">
      <p:cViewPr varScale="1">
        <p:scale>
          <a:sx n="145" d="100"/>
          <a:sy n="145" d="100"/>
        </p:scale>
        <p:origin x="708"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C0DFEE3F-7077-4C10-8834-8D083E681ABE}"/>
    <pc:docChg chg="undo redo custSel addSld delSld modSld sldOrd delMainMaster">
      <pc:chgData name="Jason Wiese" userId="4bff8d5b-7de6-4655-b397-69b0afc81113" providerId="ADAL" clId="{C0DFEE3F-7077-4C10-8834-8D083E681ABE}" dt="2025-06-20T04:39:59.593" v="3047" actId="113"/>
      <pc:docMkLst>
        <pc:docMk/>
      </pc:docMkLst>
      <pc:sldChg chg="del">
        <pc:chgData name="Jason Wiese" userId="4bff8d5b-7de6-4655-b397-69b0afc81113" providerId="ADAL" clId="{C0DFEE3F-7077-4C10-8834-8D083E681ABE}" dt="2025-06-18T13:53:09.445" v="82" actId="2696"/>
        <pc:sldMkLst>
          <pc:docMk/>
          <pc:sldMk cId="2013662403" sldId="16303"/>
        </pc:sldMkLst>
      </pc:sldChg>
      <pc:sldChg chg="addSp delSp modSp add mod ord">
        <pc:chgData name="Jason Wiese" userId="4bff8d5b-7de6-4655-b397-69b0afc81113" providerId="ADAL" clId="{C0DFEE3F-7077-4C10-8834-8D083E681ABE}" dt="2025-06-19T06:19:54.606" v="2968" actId="20577"/>
        <pc:sldMkLst>
          <pc:docMk/>
          <pc:sldMk cId="2377223048" sldId="16303"/>
        </pc:sldMkLst>
        <pc:spChg chg="mod">
          <ac:chgData name="Jason Wiese" userId="4bff8d5b-7de6-4655-b397-69b0afc81113" providerId="ADAL" clId="{C0DFEE3F-7077-4C10-8834-8D083E681ABE}" dt="2025-06-19T06:19:54.606" v="2968" actId="20577"/>
          <ac:spMkLst>
            <pc:docMk/>
            <pc:sldMk cId="2377223048" sldId="16303"/>
            <ac:spMk id="20" creationId="{625E4FDB-473B-28D9-354C-9E188206C336}"/>
          </ac:spMkLst>
        </pc:spChg>
      </pc:sldChg>
      <pc:sldChg chg="modSp mod ord">
        <pc:chgData name="Jason Wiese" userId="4bff8d5b-7de6-4655-b397-69b0afc81113" providerId="ADAL" clId="{C0DFEE3F-7077-4C10-8834-8D083E681ABE}" dt="2025-06-18T14:41:36.395" v="586"/>
        <pc:sldMkLst>
          <pc:docMk/>
          <pc:sldMk cId="3133499737" sldId="2146846048"/>
        </pc:sldMkLst>
        <pc:spChg chg="mod">
          <ac:chgData name="Jason Wiese" userId="4bff8d5b-7de6-4655-b397-69b0afc81113" providerId="ADAL" clId="{C0DFEE3F-7077-4C10-8834-8D083E681ABE}" dt="2025-06-18T13:52:51.689" v="81" actId="20577"/>
          <ac:spMkLst>
            <pc:docMk/>
            <pc:sldMk cId="3133499737" sldId="2146846048"/>
            <ac:spMk id="28" creationId="{CDADBFCD-4C76-E25B-282C-22EBEB1E6594}"/>
          </ac:spMkLst>
        </pc:spChg>
      </pc:sldChg>
      <pc:sldChg chg="addSp delSp modSp mod">
        <pc:chgData name="Jason Wiese" userId="4bff8d5b-7de6-4655-b397-69b0afc81113" providerId="ADAL" clId="{C0DFEE3F-7077-4C10-8834-8D083E681ABE}" dt="2025-06-19T06:39:16.343" v="3037" actId="1076"/>
        <pc:sldMkLst>
          <pc:docMk/>
          <pc:sldMk cId="957495863" sldId="2146846202"/>
        </pc:sldMkLst>
        <pc:spChg chg="mod">
          <ac:chgData name="Jason Wiese" userId="4bff8d5b-7de6-4655-b397-69b0afc81113" providerId="ADAL" clId="{C0DFEE3F-7077-4C10-8834-8D083E681ABE}" dt="2025-06-18T16:51:58.863" v="634" actId="20577"/>
          <ac:spMkLst>
            <pc:docMk/>
            <pc:sldMk cId="957495863" sldId="2146846202"/>
            <ac:spMk id="16" creationId="{D4CF4294-BE1D-F971-6C3E-45BC1B696EC3}"/>
          </ac:spMkLst>
        </pc:spChg>
        <pc:picChg chg="mod">
          <ac:chgData name="Jason Wiese" userId="4bff8d5b-7de6-4655-b397-69b0afc81113" providerId="ADAL" clId="{C0DFEE3F-7077-4C10-8834-8D083E681ABE}" dt="2025-06-19T06:39:16.343" v="3037" actId="1076"/>
          <ac:picMkLst>
            <pc:docMk/>
            <pc:sldMk cId="957495863" sldId="2146846202"/>
            <ac:picMk id="3" creationId="{313B7D76-6009-196D-54DC-11FACFA65D9C}"/>
          </ac:picMkLst>
        </pc:picChg>
        <pc:picChg chg="mod">
          <ac:chgData name="Jason Wiese" userId="4bff8d5b-7de6-4655-b397-69b0afc81113" providerId="ADAL" clId="{C0DFEE3F-7077-4C10-8834-8D083E681ABE}" dt="2025-06-19T06:39:16.343" v="3037" actId="1076"/>
          <ac:picMkLst>
            <pc:docMk/>
            <pc:sldMk cId="957495863" sldId="2146846202"/>
            <ac:picMk id="7" creationId="{32C7D7A3-7C50-C595-35ED-2F547027907A}"/>
          </ac:picMkLst>
        </pc:picChg>
        <pc:picChg chg="add mod">
          <ac:chgData name="Jason Wiese" userId="4bff8d5b-7de6-4655-b397-69b0afc81113" providerId="ADAL" clId="{C0DFEE3F-7077-4C10-8834-8D083E681ABE}" dt="2025-06-19T06:39:16.343" v="3037" actId="1076"/>
          <ac:picMkLst>
            <pc:docMk/>
            <pc:sldMk cId="957495863" sldId="2146846202"/>
            <ac:picMk id="9" creationId="{EDE234AE-ECAA-788F-05E0-A0D2A45A2F70}"/>
          </ac:picMkLst>
        </pc:picChg>
        <pc:picChg chg="mod">
          <ac:chgData name="Jason Wiese" userId="4bff8d5b-7de6-4655-b397-69b0afc81113" providerId="ADAL" clId="{C0DFEE3F-7077-4C10-8834-8D083E681ABE}" dt="2025-06-19T06:39:16.343" v="3037" actId="1076"/>
          <ac:picMkLst>
            <pc:docMk/>
            <pc:sldMk cId="957495863" sldId="2146846202"/>
            <ac:picMk id="22" creationId="{4DDDAEDB-A8C5-228E-0C85-3CC56199C603}"/>
          </ac:picMkLst>
        </pc:picChg>
        <pc:picChg chg="mod">
          <ac:chgData name="Jason Wiese" userId="4bff8d5b-7de6-4655-b397-69b0afc81113" providerId="ADAL" clId="{C0DFEE3F-7077-4C10-8834-8D083E681ABE}" dt="2025-06-19T06:39:16.343" v="3037" actId="1076"/>
          <ac:picMkLst>
            <pc:docMk/>
            <pc:sldMk cId="957495863" sldId="2146846202"/>
            <ac:picMk id="31" creationId="{2D8C0F3E-92C1-68C4-DD4A-01D3C9B04C39}"/>
          </ac:picMkLst>
        </pc:picChg>
        <pc:picChg chg="mod">
          <ac:chgData name="Jason Wiese" userId="4bff8d5b-7de6-4655-b397-69b0afc81113" providerId="ADAL" clId="{C0DFEE3F-7077-4C10-8834-8D083E681ABE}" dt="2025-06-19T06:39:16.343" v="3037" actId="1076"/>
          <ac:picMkLst>
            <pc:docMk/>
            <pc:sldMk cId="957495863" sldId="2146846202"/>
            <ac:picMk id="34" creationId="{B3E5FD08-63F8-4867-55DD-3901BA7A8265}"/>
          </ac:picMkLst>
        </pc:picChg>
        <pc:picChg chg="mod">
          <ac:chgData name="Jason Wiese" userId="4bff8d5b-7de6-4655-b397-69b0afc81113" providerId="ADAL" clId="{C0DFEE3F-7077-4C10-8834-8D083E681ABE}" dt="2025-06-19T06:39:16.343" v="3037" actId="1076"/>
          <ac:picMkLst>
            <pc:docMk/>
            <pc:sldMk cId="957495863" sldId="2146846202"/>
            <ac:picMk id="36" creationId="{E8AC54CA-CE7B-1ED5-66BA-AEC896C2C915}"/>
          </ac:picMkLst>
        </pc:picChg>
        <pc:picChg chg="mod">
          <ac:chgData name="Jason Wiese" userId="4bff8d5b-7de6-4655-b397-69b0afc81113" providerId="ADAL" clId="{C0DFEE3F-7077-4C10-8834-8D083E681ABE}" dt="2025-06-19T06:39:16.343" v="3037" actId="1076"/>
          <ac:picMkLst>
            <pc:docMk/>
            <pc:sldMk cId="957495863" sldId="2146846202"/>
            <ac:picMk id="40" creationId="{D13332B3-004E-A0CF-892C-2E0745011728}"/>
          </ac:picMkLst>
        </pc:picChg>
        <pc:picChg chg="mod">
          <ac:chgData name="Jason Wiese" userId="4bff8d5b-7de6-4655-b397-69b0afc81113" providerId="ADAL" clId="{C0DFEE3F-7077-4C10-8834-8D083E681ABE}" dt="2025-06-19T06:39:16.343" v="3037" actId="1076"/>
          <ac:picMkLst>
            <pc:docMk/>
            <pc:sldMk cId="957495863" sldId="2146846202"/>
            <ac:picMk id="45" creationId="{2169ABAB-E79B-3B99-4718-C66F2B630E38}"/>
          </ac:picMkLst>
        </pc:picChg>
        <pc:picChg chg="mod">
          <ac:chgData name="Jason Wiese" userId="4bff8d5b-7de6-4655-b397-69b0afc81113" providerId="ADAL" clId="{C0DFEE3F-7077-4C10-8834-8D083E681ABE}" dt="2025-06-19T06:39:16.343" v="3037" actId="1076"/>
          <ac:picMkLst>
            <pc:docMk/>
            <pc:sldMk cId="957495863" sldId="2146846202"/>
            <ac:picMk id="50" creationId="{8C7E3465-A285-C938-CD86-C480DEDE925B}"/>
          </ac:picMkLst>
        </pc:picChg>
      </pc:sldChg>
      <pc:sldChg chg="delSp modSp mod">
        <pc:chgData name="Jason Wiese" userId="4bff8d5b-7de6-4655-b397-69b0afc81113" providerId="ADAL" clId="{C0DFEE3F-7077-4C10-8834-8D083E681ABE}" dt="2025-06-19T02:18:01.475" v="2946" actId="20577"/>
        <pc:sldMkLst>
          <pc:docMk/>
          <pc:sldMk cId="1917947206" sldId="2146846434"/>
        </pc:sldMkLst>
        <pc:spChg chg="mod">
          <ac:chgData name="Jason Wiese" userId="4bff8d5b-7de6-4655-b397-69b0afc81113" providerId="ADAL" clId="{C0DFEE3F-7077-4C10-8834-8D083E681ABE}" dt="2025-06-19T02:18:01.475" v="2946" actId="20577"/>
          <ac:spMkLst>
            <pc:docMk/>
            <pc:sldMk cId="1917947206" sldId="2146846434"/>
            <ac:spMk id="6" creationId="{65121FEB-E7DA-6544-BD8E-06D2CB674FBA}"/>
          </ac:spMkLst>
        </pc:spChg>
      </pc:sldChg>
      <pc:sldChg chg="modSp mod">
        <pc:chgData name="Jason Wiese" userId="4bff8d5b-7de6-4655-b397-69b0afc81113" providerId="ADAL" clId="{C0DFEE3F-7077-4C10-8834-8D083E681ABE}" dt="2025-06-19T01:26:45.617" v="1248" actId="20577"/>
        <pc:sldMkLst>
          <pc:docMk/>
          <pc:sldMk cId="659262001" sldId="2146846436"/>
        </pc:sldMkLst>
        <pc:spChg chg="mod">
          <ac:chgData name="Jason Wiese" userId="4bff8d5b-7de6-4655-b397-69b0afc81113" providerId="ADAL" clId="{C0DFEE3F-7077-4C10-8834-8D083E681ABE}" dt="2025-06-19T01:26:45.617" v="1248" actId="20577"/>
          <ac:spMkLst>
            <pc:docMk/>
            <pc:sldMk cId="659262001" sldId="2146846436"/>
            <ac:spMk id="30" creationId="{67815F4C-4607-44D3-5186-0AFD63E6A81A}"/>
          </ac:spMkLst>
        </pc:spChg>
      </pc:sldChg>
      <pc:sldChg chg="addSp delSp modSp mod ord">
        <pc:chgData name="Jason Wiese" userId="4bff8d5b-7de6-4655-b397-69b0afc81113" providerId="ADAL" clId="{C0DFEE3F-7077-4C10-8834-8D083E681ABE}" dt="2025-06-19T06:20:03.396" v="2970"/>
        <pc:sldMkLst>
          <pc:docMk/>
          <pc:sldMk cId="324490398" sldId="2146846441"/>
        </pc:sldMkLst>
        <pc:spChg chg="add mod">
          <ac:chgData name="Jason Wiese" userId="4bff8d5b-7de6-4655-b397-69b0afc81113" providerId="ADAL" clId="{C0DFEE3F-7077-4C10-8834-8D083E681ABE}" dt="2025-06-18T13:51:17.582" v="4"/>
          <ac:spMkLst>
            <pc:docMk/>
            <pc:sldMk cId="324490398" sldId="2146846441"/>
            <ac:spMk id="2" creationId="{410C7AB6-771F-CD1A-1977-0345C45D9F55}"/>
          </ac:spMkLst>
        </pc:spChg>
        <pc:spChg chg="add mod">
          <ac:chgData name="Jason Wiese" userId="4bff8d5b-7de6-4655-b397-69b0afc81113" providerId="ADAL" clId="{C0DFEE3F-7077-4C10-8834-8D083E681ABE}" dt="2025-06-18T13:51:31.093" v="6"/>
          <ac:spMkLst>
            <pc:docMk/>
            <pc:sldMk cId="324490398" sldId="2146846441"/>
            <ac:spMk id="8" creationId="{E5B6D151-A2BA-AF3A-0E13-F79609C02E96}"/>
          </ac:spMkLst>
        </pc:spChg>
        <pc:spChg chg="mod">
          <ac:chgData name="Jason Wiese" userId="4bff8d5b-7de6-4655-b397-69b0afc81113" providerId="ADAL" clId="{C0DFEE3F-7077-4C10-8834-8D083E681ABE}" dt="2025-06-19T01:13:02.673" v="791" actId="108"/>
          <ac:spMkLst>
            <pc:docMk/>
            <pc:sldMk cId="324490398" sldId="2146846441"/>
            <ac:spMk id="40" creationId="{900A66BA-B8CF-F78D-3F26-EECF3A485FBB}"/>
          </ac:spMkLst>
        </pc:spChg>
        <pc:graphicFrameChg chg="add mod">
          <ac:chgData name="Jason Wiese" userId="4bff8d5b-7de6-4655-b397-69b0afc81113" providerId="ADAL" clId="{C0DFEE3F-7077-4C10-8834-8D083E681ABE}" dt="2025-06-18T13:51:17.582" v="4"/>
          <ac:graphicFrameMkLst>
            <pc:docMk/>
            <pc:sldMk cId="324490398" sldId="2146846441"/>
            <ac:graphicFrameMk id="7" creationId="{CB5F1F93-5A2B-A4FF-5BCA-146DB4F78972}"/>
          </ac:graphicFrameMkLst>
        </pc:graphicFrameChg>
      </pc:sldChg>
      <pc:sldChg chg="addSp delSp modSp mod">
        <pc:chgData name="Jason Wiese" userId="4bff8d5b-7de6-4655-b397-69b0afc81113" providerId="ADAL" clId="{C0DFEE3F-7077-4C10-8834-8D083E681ABE}" dt="2025-06-18T14:36:19.009" v="536" actId="20577"/>
        <pc:sldMkLst>
          <pc:docMk/>
          <pc:sldMk cId="2606175168" sldId="2147376464"/>
        </pc:sldMkLst>
        <pc:spChg chg="mod">
          <ac:chgData name="Jason Wiese" userId="4bff8d5b-7de6-4655-b397-69b0afc81113" providerId="ADAL" clId="{C0DFEE3F-7077-4C10-8834-8D083E681ABE}" dt="2025-06-18T14:36:19.009" v="536" actId="20577"/>
          <ac:spMkLst>
            <pc:docMk/>
            <pc:sldMk cId="2606175168" sldId="2147376464"/>
            <ac:spMk id="19" creationId="{3B9048E0-BA1E-A71E-9271-0C2139CC5E59}"/>
          </ac:spMkLst>
        </pc:spChg>
        <pc:spChg chg="add mod">
          <ac:chgData name="Jason Wiese" userId="4bff8d5b-7de6-4655-b397-69b0afc81113" providerId="ADAL" clId="{C0DFEE3F-7077-4C10-8834-8D083E681ABE}" dt="2025-06-18T14:25:06.909" v="245"/>
          <ac:spMkLst>
            <pc:docMk/>
            <pc:sldMk cId="2606175168" sldId="2147376464"/>
            <ac:spMk id="64" creationId="{EAA64E3D-85A0-3E0D-E227-25DBFDCC7BE3}"/>
          </ac:spMkLst>
        </pc:spChg>
        <pc:spChg chg="add mod">
          <ac:chgData name="Jason Wiese" userId="4bff8d5b-7de6-4655-b397-69b0afc81113" providerId="ADAL" clId="{C0DFEE3F-7077-4C10-8834-8D083E681ABE}" dt="2025-06-18T14:26:24.783" v="260" actId="1035"/>
          <ac:spMkLst>
            <pc:docMk/>
            <pc:sldMk cId="2606175168" sldId="2147376464"/>
            <ac:spMk id="66" creationId="{ECF575ED-886B-A04A-45F9-D7E6FB32A3DE}"/>
          </ac:spMkLst>
        </pc:spChg>
        <pc:spChg chg="mod">
          <ac:chgData name="Jason Wiese" userId="4bff8d5b-7de6-4655-b397-69b0afc81113" providerId="ADAL" clId="{C0DFEE3F-7077-4C10-8834-8D083E681ABE}" dt="2025-06-18T14:26:24.783" v="260" actId="1035"/>
          <ac:spMkLst>
            <pc:docMk/>
            <pc:sldMk cId="2606175168" sldId="2147376464"/>
            <ac:spMk id="67" creationId="{928DE2D9-CA4A-A278-CEDE-446C95F240AB}"/>
          </ac:spMkLst>
        </pc:spChg>
        <pc:spChg chg="add mod">
          <ac:chgData name="Jason Wiese" userId="4bff8d5b-7de6-4655-b397-69b0afc81113" providerId="ADAL" clId="{C0DFEE3F-7077-4C10-8834-8D083E681ABE}" dt="2025-06-18T14:26:24.783" v="260" actId="1035"/>
          <ac:spMkLst>
            <pc:docMk/>
            <pc:sldMk cId="2606175168" sldId="2147376464"/>
            <ac:spMk id="68" creationId="{4CEBFD72-B8C2-9B35-B281-7D5484877DFD}"/>
          </ac:spMkLst>
        </pc:spChg>
        <pc:spChg chg="add mod">
          <ac:chgData name="Jason Wiese" userId="4bff8d5b-7de6-4655-b397-69b0afc81113" providerId="ADAL" clId="{C0DFEE3F-7077-4C10-8834-8D083E681ABE}" dt="2025-06-18T14:26:24.783" v="260" actId="1035"/>
          <ac:spMkLst>
            <pc:docMk/>
            <pc:sldMk cId="2606175168" sldId="2147376464"/>
            <ac:spMk id="69" creationId="{22245358-44B3-6218-197E-C1BDAB2BA126}"/>
          </ac:spMkLst>
        </pc:spChg>
        <pc:spChg chg="mod">
          <ac:chgData name="Jason Wiese" userId="4bff8d5b-7de6-4655-b397-69b0afc81113" providerId="ADAL" clId="{C0DFEE3F-7077-4C10-8834-8D083E681ABE}" dt="2025-06-18T14:34:33.114" v="516" actId="20577"/>
          <ac:spMkLst>
            <pc:docMk/>
            <pc:sldMk cId="2606175168" sldId="2147376464"/>
            <ac:spMk id="70" creationId="{543A84F5-8C47-F8AC-AE85-175EBA6CBB1D}"/>
          </ac:spMkLst>
        </pc:spChg>
        <pc:spChg chg="add mod">
          <ac:chgData name="Jason Wiese" userId="4bff8d5b-7de6-4655-b397-69b0afc81113" providerId="ADAL" clId="{C0DFEE3F-7077-4C10-8834-8D083E681ABE}" dt="2025-06-18T14:25:06.909" v="245"/>
          <ac:spMkLst>
            <pc:docMk/>
            <pc:sldMk cId="2606175168" sldId="2147376464"/>
            <ac:spMk id="76" creationId="{2EBF2CB3-FC47-B5B8-E257-7C7274F21142}"/>
          </ac:spMkLst>
        </pc:spChg>
        <pc:spChg chg="add mod">
          <ac:chgData name="Jason Wiese" userId="4bff8d5b-7de6-4655-b397-69b0afc81113" providerId="ADAL" clId="{C0DFEE3F-7077-4C10-8834-8D083E681ABE}" dt="2025-06-18T14:25:06.909" v="245"/>
          <ac:spMkLst>
            <pc:docMk/>
            <pc:sldMk cId="2606175168" sldId="2147376464"/>
            <ac:spMk id="79" creationId="{E7EC3FF8-59F2-BB81-CACC-006653E284A9}"/>
          </ac:spMkLst>
        </pc:spChg>
        <pc:spChg chg="add mod">
          <ac:chgData name="Jason Wiese" userId="4bff8d5b-7de6-4655-b397-69b0afc81113" providerId="ADAL" clId="{C0DFEE3F-7077-4C10-8834-8D083E681ABE}" dt="2025-06-18T14:25:06.909" v="245"/>
          <ac:spMkLst>
            <pc:docMk/>
            <pc:sldMk cId="2606175168" sldId="2147376464"/>
            <ac:spMk id="85" creationId="{6215B9D1-1120-C0CA-FFBA-ED014DC57DB2}"/>
          </ac:spMkLst>
        </pc:spChg>
        <pc:spChg chg="add mod">
          <ac:chgData name="Jason Wiese" userId="4bff8d5b-7de6-4655-b397-69b0afc81113" providerId="ADAL" clId="{C0DFEE3F-7077-4C10-8834-8D083E681ABE}" dt="2025-06-18T14:25:06.909" v="245"/>
          <ac:spMkLst>
            <pc:docMk/>
            <pc:sldMk cId="2606175168" sldId="2147376464"/>
            <ac:spMk id="87" creationId="{BFAD74EE-A830-6DDB-001D-CDC699BE17EA}"/>
          </ac:spMkLst>
        </pc:spChg>
        <pc:spChg chg="add mod">
          <ac:chgData name="Jason Wiese" userId="4bff8d5b-7de6-4655-b397-69b0afc81113" providerId="ADAL" clId="{C0DFEE3F-7077-4C10-8834-8D083E681ABE}" dt="2025-06-18T14:25:06.909" v="245"/>
          <ac:spMkLst>
            <pc:docMk/>
            <pc:sldMk cId="2606175168" sldId="2147376464"/>
            <ac:spMk id="88" creationId="{BF89A5BB-40EC-8668-7B71-F8B7E7D6495A}"/>
          </ac:spMkLst>
        </pc:spChg>
        <pc:spChg chg="add mod">
          <ac:chgData name="Jason Wiese" userId="4bff8d5b-7de6-4655-b397-69b0afc81113" providerId="ADAL" clId="{C0DFEE3F-7077-4C10-8834-8D083E681ABE}" dt="2025-06-18T14:25:06.909" v="245"/>
          <ac:spMkLst>
            <pc:docMk/>
            <pc:sldMk cId="2606175168" sldId="2147376464"/>
            <ac:spMk id="89" creationId="{175BF9BA-B931-98B3-C87D-922733056918}"/>
          </ac:spMkLst>
        </pc:spChg>
        <pc:picChg chg="add mod">
          <ac:chgData name="Jason Wiese" userId="4bff8d5b-7de6-4655-b397-69b0afc81113" providerId="ADAL" clId="{C0DFEE3F-7077-4C10-8834-8D083E681ABE}" dt="2025-06-18T14:24:40.196" v="242" actId="1076"/>
          <ac:picMkLst>
            <pc:docMk/>
            <pc:sldMk cId="2606175168" sldId="2147376464"/>
            <ac:picMk id="11" creationId="{41442C08-3741-F2EA-FF83-D6A4BD265D15}"/>
          </ac:picMkLst>
        </pc:picChg>
        <pc:picChg chg="mod topLvl">
          <ac:chgData name="Jason Wiese" userId="4bff8d5b-7de6-4655-b397-69b0afc81113" providerId="ADAL" clId="{C0DFEE3F-7077-4C10-8834-8D083E681ABE}" dt="2025-06-18T14:24:17.846" v="240" actId="165"/>
          <ac:picMkLst>
            <pc:docMk/>
            <pc:sldMk cId="2606175168" sldId="2147376464"/>
            <ac:picMk id="23" creationId="{4427A325-C638-02F3-974F-C3A63DA5252B}"/>
          </ac:picMkLst>
        </pc:picChg>
      </pc:sldChg>
      <pc:sldChg chg="addSp delSp modSp mod">
        <pc:chgData name="Jason Wiese" userId="4bff8d5b-7de6-4655-b397-69b0afc81113" providerId="ADAL" clId="{C0DFEE3F-7077-4C10-8834-8D083E681ABE}" dt="2025-06-19T01:33:09.328" v="1737" actId="108"/>
        <pc:sldMkLst>
          <pc:docMk/>
          <pc:sldMk cId="187359465" sldId="2147376645"/>
        </pc:sldMkLst>
        <pc:spChg chg="add mod">
          <ac:chgData name="Jason Wiese" userId="4bff8d5b-7de6-4655-b397-69b0afc81113" providerId="ADAL" clId="{C0DFEE3F-7077-4C10-8834-8D083E681ABE}" dt="2025-06-18T14:42:35.608" v="598" actId="14100"/>
          <ac:spMkLst>
            <pc:docMk/>
            <pc:sldMk cId="187359465" sldId="2147376645"/>
            <ac:spMk id="7" creationId="{57270826-8AFF-F47D-DD16-AC76A202E44A}"/>
          </ac:spMkLst>
        </pc:spChg>
        <pc:spChg chg="mod">
          <ac:chgData name="Jason Wiese" userId="4bff8d5b-7de6-4655-b397-69b0afc81113" providerId="ADAL" clId="{C0DFEE3F-7077-4C10-8834-8D083E681ABE}" dt="2025-06-19T01:30:16.799" v="1562" actId="1076"/>
          <ac:spMkLst>
            <pc:docMk/>
            <pc:sldMk cId="187359465" sldId="2147376645"/>
            <ac:spMk id="52" creationId="{9DA2B9DE-D393-2BB6-49E7-DBDCA3C111DD}"/>
          </ac:spMkLst>
        </pc:spChg>
        <pc:spChg chg="mod">
          <ac:chgData name="Jason Wiese" userId="4bff8d5b-7de6-4655-b397-69b0afc81113" providerId="ADAL" clId="{C0DFEE3F-7077-4C10-8834-8D083E681ABE}" dt="2025-06-19T01:33:09.328" v="1737" actId="108"/>
          <ac:spMkLst>
            <pc:docMk/>
            <pc:sldMk cId="187359465" sldId="2147376645"/>
            <ac:spMk id="61" creationId="{F82E8353-212E-8BED-9408-1EE9F6884458}"/>
          </ac:spMkLst>
        </pc:spChg>
        <pc:picChg chg="mod">
          <ac:chgData name="Jason Wiese" userId="4bff8d5b-7de6-4655-b397-69b0afc81113" providerId="ADAL" clId="{C0DFEE3F-7077-4C10-8834-8D083E681ABE}" dt="2025-06-18T14:42:22.152" v="595" actId="1076"/>
          <ac:picMkLst>
            <pc:docMk/>
            <pc:sldMk cId="187359465" sldId="2147376645"/>
            <ac:picMk id="62" creationId="{8902B633-835F-4711-4359-CFCE025A34A8}"/>
          </ac:picMkLst>
        </pc:picChg>
      </pc:sldChg>
      <pc:sldChg chg="modSp del mod">
        <pc:chgData name="Jason Wiese" userId="4bff8d5b-7de6-4655-b397-69b0afc81113" providerId="ADAL" clId="{C0DFEE3F-7077-4C10-8834-8D083E681ABE}" dt="2025-06-18T13:56:49.443" v="130" actId="47"/>
        <pc:sldMkLst>
          <pc:docMk/>
          <pc:sldMk cId="2705813045" sldId="2147376671"/>
        </pc:sldMkLst>
      </pc:sldChg>
      <pc:sldChg chg="modSp mod ord">
        <pc:chgData name="Jason Wiese" userId="4bff8d5b-7de6-4655-b397-69b0afc81113" providerId="ADAL" clId="{C0DFEE3F-7077-4C10-8834-8D083E681ABE}" dt="2025-06-19T01:33:38.496" v="1773" actId="20577"/>
        <pc:sldMkLst>
          <pc:docMk/>
          <pc:sldMk cId="2997240410" sldId="2147376752"/>
        </pc:sldMkLst>
        <pc:spChg chg="mod">
          <ac:chgData name="Jason Wiese" userId="4bff8d5b-7de6-4655-b397-69b0afc81113" providerId="ADAL" clId="{C0DFEE3F-7077-4C10-8834-8D083E681ABE}" dt="2025-06-19T01:33:38.496" v="1773" actId="20577"/>
          <ac:spMkLst>
            <pc:docMk/>
            <pc:sldMk cId="2997240410" sldId="2147376752"/>
            <ac:spMk id="78" creationId="{CAE9D338-4E76-9E89-2045-6981A953161F}"/>
          </ac:spMkLst>
        </pc:spChg>
      </pc:sldChg>
      <pc:sldChg chg="addSp delSp modSp mod">
        <pc:chgData name="Jason Wiese" userId="4bff8d5b-7de6-4655-b397-69b0afc81113" providerId="ADAL" clId="{C0DFEE3F-7077-4C10-8834-8D083E681ABE}" dt="2025-06-19T01:23:52.495" v="1137" actId="14100"/>
        <pc:sldMkLst>
          <pc:docMk/>
          <pc:sldMk cId="2452885102" sldId="2147469671"/>
        </pc:sldMkLst>
        <pc:spChg chg="mod">
          <ac:chgData name="Jason Wiese" userId="4bff8d5b-7de6-4655-b397-69b0afc81113" providerId="ADAL" clId="{C0DFEE3F-7077-4C10-8834-8D083E681ABE}" dt="2025-06-19T01:20:21.751" v="1031" actId="20577"/>
          <ac:spMkLst>
            <pc:docMk/>
            <pc:sldMk cId="2452885102" sldId="2147469671"/>
            <ac:spMk id="12" creationId="{982D9EEF-594C-13AD-C7B6-713F2C008E16}"/>
          </ac:spMkLst>
        </pc:spChg>
        <pc:spChg chg="mod">
          <ac:chgData name="Jason Wiese" userId="4bff8d5b-7de6-4655-b397-69b0afc81113" providerId="ADAL" clId="{C0DFEE3F-7077-4C10-8834-8D083E681ABE}" dt="2025-06-19T01:16:31.530" v="863" actId="207"/>
          <ac:spMkLst>
            <pc:docMk/>
            <pc:sldMk cId="2452885102" sldId="2147469671"/>
            <ac:spMk id="33" creationId="{B9DA70FA-EC3A-40F6-448A-3147E63D1BD1}"/>
          </ac:spMkLst>
        </pc:spChg>
        <pc:picChg chg="mod">
          <ac:chgData name="Jason Wiese" userId="4bff8d5b-7de6-4655-b397-69b0afc81113" providerId="ADAL" clId="{C0DFEE3F-7077-4C10-8834-8D083E681ABE}" dt="2025-06-19T01:23:52.495" v="1137" actId="14100"/>
          <ac:picMkLst>
            <pc:docMk/>
            <pc:sldMk cId="2452885102" sldId="2147469671"/>
            <ac:picMk id="10" creationId="{5EE79A39-6AAF-F855-C4E6-4A5C61672BCD}"/>
          </ac:picMkLst>
        </pc:picChg>
      </pc:sldChg>
      <pc:sldChg chg="modSp del mod">
        <pc:chgData name="Jason Wiese" userId="4bff8d5b-7de6-4655-b397-69b0afc81113" providerId="ADAL" clId="{C0DFEE3F-7077-4C10-8834-8D083E681ABE}" dt="2025-06-18T13:55:01.148" v="115" actId="47"/>
        <pc:sldMkLst>
          <pc:docMk/>
          <pc:sldMk cId="4036950236" sldId="2147473113"/>
        </pc:sldMkLst>
      </pc:sldChg>
      <pc:sldChg chg="addSp delSp modSp mod">
        <pc:chgData name="Jason Wiese" userId="4bff8d5b-7de6-4655-b397-69b0afc81113" providerId="ADAL" clId="{C0DFEE3F-7077-4C10-8834-8D083E681ABE}" dt="2025-06-19T01:29:44.103" v="1559" actId="108"/>
        <pc:sldMkLst>
          <pc:docMk/>
          <pc:sldMk cId="1823624937" sldId="2147473131"/>
        </pc:sldMkLst>
        <pc:spChg chg="mod">
          <ac:chgData name="Jason Wiese" userId="4bff8d5b-7de6-4655-b397-69b0afc81113" providerId="ADAL" clId="{C0DFEE3F-7077-4C10-8834-8D083E681ABE}" dt="2025-06-18T13:54:42.843" v="113" actId="2085"/>
          <ac:spMkLst>
            <pc:docMk/>
            <pc:sldMk cId="1823624937" sldId="2147473131"/>
            <ac:spMk id="7" creationId="{297EBE1C-0A4E-6444-3D15-5CA8756A7305}"/>
          </ac:spMkLst>
        </pc:spChg>
        <pc:spChg chg="mod">
          <ac:chgData name="Jason Wiese" userId="4bff8d5b-7de6-4655-b397-69b0afc81113" providerId="ADAL" clId="{C0DFEE3F-7077-4C10-8834-8D083E681ABE}" dt="2025-06-19T01:29:44.103" v="1559" actId="108"/>
          <ac:spMkLst>
            <pc:docMk/>
            <pc:sldMk cId="1823624937" sldId="2147473131"/>
            <ac:spMk id="15" creationId="{746311AD-405A-54DA-1CF1-A5E68FC8C1E1}"/>
          </ac:spMkLst>
        </pc:spChg>
      </pc:sldChg>
      <pc:sldChg chg="modSp mod ord">
        <pc:chgData name="Jason Wiese" userId="4bff8d5b-7de6-4655-b397-69b0afc81113" providerId="ADAL" clId="{C0DFEE3F-7077-4C10-8834-8D083E681ABE}" dt="2025-06-19T01:26:25.953" v="1230" actId="6549"/>
        <pc:sldMkLst>
          <pc:docMk/>
          <pc:sldMk cId="3265357446" sldId="2147474088"/>
        </pc:sldMkLst>
        <pc:spChg chg="mod">
          <ac:chgData name="Jason Wiese" userId="4bff8d5b-7de6-4655-b397-69b0afc81113" providerId="ADAL" clId="{C0DFEE3F-7077-4C10-8834-8D083E681ABE}" dt="2025-06-19T01:26:25.953" v="1230" actId="6549"/>
          <ac:spMkLst>
            <pc:docMk/>
            <pc:sldMk cId="3265357446" sldId="2147474088"/>
            <ac:spMk id="15" creationId="{CB088C29-9404-F53B-CA4D-799B84C6E918}"/>
          </ac:spMkLst>
        </pc:spChg>
        <pc:spChg chg="mod">
          <ac:chgData name="Jason Wiese" userId="4bff8d5b-7de6-4655-b397-69b0afc81113" providerId="ADAL" clId="{C0DFEE3F-7077-4C10-8834-8D083E681ABE}" dt="2025-06-19T01:25:17.910" v="1204" actId="1035"/>
          <ac:spMkLst>
            <pc:docMk/>
            <pc:sldMk cId="3265357446" sldId="2147474088"/>
            <ac:spMk id="30" creationId="{6AEAA3B4-6332-F9CB-CBA7-F1C92821DF65}"/>
          </ac:spMkLst>
        </pc:spChg>
        <pc:spChg chg="mod">
          <ac:chgData name="Jason Wiese" userId="4bff8d5b-7de6-4655-b397-69b0afc81113" providerId="ADAL" clId="{C0DFEE3F-7077-4C10-8834-8D083E681ABE}" dt="2025-06-19T01:25:17.910" v="1204" actId="1035"/>
          <ac:spMkLst>
            <pc:docMk/>
            <pc:sldMk cId="3265357446" sldId="2147474088"/>
            <ac:spMk id="31" creationId="{F5A5F205-D488-2A1B-C558-3ABACDE29257}"/>
          </ac:spMkLst>
        </pc:spChg>
        <pc:spChg chg="mod">
          <ac:chgData name="Jason Wiese" userId="4bff8d5b-7de6-4655-b397-69b0afc81113" providerId="ADAL" clId="{C0DFEE3F-7077-4C10-8834-8D083E681ABE}" dt="2025-06-19T01:25:17.910" v="1204" actId="1035"/>
          <ac:spMkLst>
            <pc:docMk/>
            <pc:sldMk cId="3265357446" sldId="2147474088"/>
            <ac:spMk id="32" creationId="{9C488BEA-AECA-CE12-61C6-8862055D2F48}"/>
          </ac:spMkLst>
        </pc:spChg>
        <pc:spChg chg="mod">
          <ac:chgData name="Jason Wiese" userId="4bff8d5b-7de6-4655-b397-69b0afc81113" providerId="ADAL" clId="{C0DFEE3F-7077-4C10-8834-8D083E681ABE}" dt="2025-06-19T01:25:17.910" v="1204" actId="1035"/>
          <ac:spMkLst>
            <pc:docMk/>
            <pc:sldMk cId="3265357446" sldId="2147474088"/>
            <ac:spMk id="33" creationId="{6E28F238-BA9A-C028-7A68-E0E5BC189BC4}"/>
          </ac:spMkLst>
        </pc:spChg>
        <pc:spChg chg="mod">
          <ac:chgData name="Jason Wiese" userId="4bff8d5b-7de6-4655-b397-69b0afc81113" providerId="ADAL" clId="{C0DFEE3F-7077-4C10-8834-8D083E681ABE}" dt="2025-06-19T01:25:33.684" v="1214" actId="1035"/>
          <ac:spMkLst>
            <pc:docMk/>
            <pc:sldMk cId="3265357446" sldId="2147474088"/>
            <ac:spMk id="41" creationId="{A5E3888D-CD93-5BFA-543C-E3C12EC05DED}"/>
          </ac:spMkLst>
        </pc:spChg>
        <pc:spChg chg="mod">
          <ac:chgData name="Jason Wiese" userId="4bff8d5b-7de6-4655-b397-69b0afc81113" providerId="ADAL" clId="{C0DFEE3F-7077-4C10-8834-8D083E681ABE}" dt="2025-06-19T01:25:33.684" v="1214" actId="1035"/>
          <ac:spMkLst>
            <pc:docMk/>
            <pc:sldMk cId="3265357446" sldId="2147474088"/>
            <ac:spMk id="48" creationId="{8517CEBB-CEFC-AE12-9E13-D0FD1CB7E998}"/>
          </ac:spMkLst>
        </pc:spChg>
        <pc:picChg chg="mod">
          <ac:chgData name="Jason Wiese" userId="4bff8d5b-7de6-4655-b397-69b0afc81113" providerId="ADAL" clId="{C0DFEE3F-7077-4C10-8834-8D083E681ABE}" dt="2025-06-19T01:25:33.684" v="1214" actId="1035"/>
          <ac:picMkLst>
            <pc:docMk/>
            <pc:sldMk cId="3265357446" sldId="2147474088"/>
            <ac:picMk id="20" creationId="{3343E432-BF38-74BE-D856-21AF81F5585B}"/>
          </ac:picMkLst>
        </pc:picChg>
      </pc:sldChg>
      <pc:sldChg chg="addSp delSp modSp mod ord">
        <pc:chgData name="Jason Wiese" userId="4bff8d5b-7de6-4655-b397-69b0afc81113" providerId="ADAL" clId="{C0DFEE3F-7077-4C10-8834-8D083E681ABE}" dt="2025-06-19T01:33:29.517" v="1763" actId="20577"/>
        <pc:sldMkLst>
          <pc:docMk/>
          <pc:sldMk cId="2435669346" sldId="2147474098"/>
        </pc:sldMkLst>
        <pc:spChg chg="mod">
          <ac:chgData name="Jason Wiese" userId="4bff8d5b-7de6-4655-b397-69b0afc81113" providerId="ADAL" clId="{C0DFEE3F-7077-4C10-8834-8D083E681ABE}" dt="2025-06-19T01:33:29.517" v="1763" actId="20577"/>
          <ac:spMkLst>
            <pc:docMk/>
            <pc:sldMk cId="2435669346" sldId="2147474098"/>
            <ac:spMk id="25" creationId="{CB15CCB9-DF60-6D63-FC21-E4463098DC70}"/>
          </ac:spMkLst>
        </pc:spChg>
      </pc:sldChg>
      <pc:sldChg chg="addSp delSp modSp del mod ord">
        <pc:chgData name="Jason Wiese" userId="4bff8d5b-7de6-4655-b397-69b0afc81113" providerId="ADAL" clId="{C0DFEE3F-7077-4C10-8834-8D083E681ABE}" dt="2025-06-18T16:51:04.585" v="629" actId="47"/>
        <pc:sldMkLst>
          <pc:docMk/>
          <pc:sldMk cId="2777563666" sldId="2147474099"/>
        </pc:sldMkLst>
      </pc:sldChg>
      <pc:sldChg chg="del">
        <pc:chgData name="Jason Wiese" userId="4bff8d5b-7de6-4655-b397-69b0afc81113" providerId="ADAL" clId="{C0DFEE3F-7077-4C10-8834-8D083E681ABE}" dt="2025-06-18T13:49:13.442" v="0" actId="47"/>
        <pc:sldMkLst>
          <pc:docMk/>
          <pc:sldMk cId="2997005254" sldId="2147474100"/>
        </pc:sldMkLst>
      </pc:sldChg>
      <pc:sldChg chg="del">
        <pc:chgData name="Jason Wiese" userId="4bff8d5b-7de6-4655-b397-69b0afc81113" providerId="ADAL" clId="{C0DFEE3F-7077-4C10-8834-8D083E681ABE}" dt="2025-06-18T13:50:03.892" v="1" actId="47"/>
        <pc:sldMkLst>
          <pc:docMk/>
          <pc:sldMk cId="1995666393" sldId="2147474102"/>
        </pc:sldMkLst>
      </pc:sldChg>
      <pc:sldChg chg="addSp modSp mod modCm">
        <pc:chgData name="Jason Wiese" userId="4bff8d5b-7de6-4655-b397-69b0afc81113" providerId="ADAL" clId="{C0DFEE3F-7077-4C10-8834-8D083E681ABE}" dt="2025-06-19T02:11:18.707" v="2943" actId="14100"/>
        <pc:sldMkLst>
          <pc:docMk/>
          <pc:sldMk cId="3747502032" sldId="2147474103"/>
        </pc:sldMkLst>
        <pc:spChg chg="add mod">
          <ac:chgData name="Jason Wiese" userId="4bff8d5b-7de6-4655-b397-69b0afc81113" providerId="ADAL" clId="{C0DFEE3F-7077-4C10-8834-8D083E681ABE}" dt="2025-06-19T02:11:18.707" v="2943" actId="14100"/>
          <ac:spMkLst>
            <pc:docMk/>
            <pc:sldMk cId="3747502032" sldId="2147474103"/>
            <ac:spMk id="3" creationId="{FA19242B-1433-25F8-B66A-4292E9ED42BF}"/>
          </ac:spMkLst>
        </pc:spChg>
        <pc:spChg chg="mod">
          <ac:chgData name="Jason Wiese" userId="4bff8d5b-7de6-4655-b397-69b0afc81113" providerId="ADAL" clId="{C0DFEE3F-7077-4C10-8834-8D083E681ABE}" dt="2025-06-19T01:38:31.006" v="2043" actId="207"/>
          <ac:spMkLst>
            <pc:docMk/>
            <pc:sldMk cId="3747502032" sldId="2147474103"/>
            <ac:spMk id="9" creationId="{06BA0ADA-76F5-92A3-1DCA-53C0D184FB35}"/>
          </ac:spMkLst>
        </pc:spChg>
        <pc:spChg chg="mod">
          <ac:chgData name="Jason Wiese" userId="4bff8d5b-7de6-4655-b397-69b0afc81113" providerId="ADAL" clId="{C0DFEE3F-7077-4C10-8834-8D083E681ABE}" dt="2025-06-19T01:38:36.782" v="2044" actId="207"/>
          <ac:spMkLst>
            <pc:docMk/>
            <pc:sldMk cId="3747502032" sldId="2147474103"/>
            <ac:spMk id="10" creationId="{36368936-8CF4-6E89-715B-2248BD2AE295}"/>
          </ac:spMkLst>
        </pc:spChg>
        <pc:spChg chg="mod">
          <ac:chgData name="Jason Wiese" userId="4bff8d5b-7de6-4655-b397-69b0afc81113" providerId="ADAL" clId="{C0DFEE3F-7077-4C10-8834-8D083E681ABE}" dt="2025-06-19T01:38:25.094" v="2041" actId="207"/>
          <ac:spMkLst>
            <pc:docMk/>
            <pc:sldMk cId="3747502032" sldId="2147474103"/>
            <ac:spMk id="11" creationId="{79E00DBA-772B-5529-080E-A6BED521FF85}"/>
          </ac:spMkLst>
        </pc:spChg>
        <pc:spChg chg="mod">
          <ac:chgData name="Jason Wiese" userId="4bff8d5b-7de6-4655-b397-69b0afc81113" providerId="ADAL" clId="{C0DFEE3F-7077-4C10-8834-8D083E681ABE}" dt="2025-06-19T01:38:28.067" v="2042" actId="207"/>
          <ac:spMkLst>
            <pc:docMk/>
            <pc:sldMk cId="3747502032" sldId="2147474103"/>
            <ac:spMk id="13" creationId="{74EC31EC-578D-692B-A20C-DEBC72750966}"/>
          </ac:spMkLst>
        </pc:spChg>
        <pc:spChg chg="mod">
          <ac:chgData name="Jason Wiese" userId="4bff8d5b-7de6-4655-b397-69b0afc81113" providerId="ADAL" clId="{C0DFEE3F-7077-4C10-8834-8D083E681ABE}" dt="2025-06-19T01:38:40.165" v="2045" actId="207"/>
          <ac:spMkLst>
            <pc:docMk/>
            <pc:sldMk cId="3747502032" sldId="2147474103"/>
            <ac:spMk id="17" creationId="{3F8DEBEA-014A-A6A3-941E-1F3627744D72}"/>
          </ac:spMkLst>
        </pc:spChg>
        <pc:spChg chg="mod">
          <ac:chgData name="Jason Wiese" userId="4bff8d5b-7de6-4655-b397-69b0afc81113" providerId="ADAL" clId="{C0DFEE3F-7077-4C10-8834-8D083E681ABE}" dt="2025-06-19T01:38:55.480" v="2046" actId="207"/>
          <ac:spMkLst>
            <pc:docMk/>
            <pc:sldMk cId="3747502032" sldId="2147474103"/>
            <ac:spMk id="18" creationId="{5D9D07A2-3D37-8FA1-E502-D2A0AEC0F6F0}"/>
          </ac:spMkLst>
        </pc:sp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C0DFEE3F-7077-4C10-8834-8D083E681ABE}" dt="2025-06-19T01:37:40.670" v="2021" actId="20577"/>
              <pc2:cmMkLst xmlns:pc2="http://schemas.microsoft.com/office/powerpoint/2019/9/main/command">
                <pc:docMk/>
                <pc:sldMk cId="3747502032" sldId="2147474103"/>
                <pc2:cmMk id="{F85FC02D-CA0B-4655-B9E0-E3231F7EBB75}"/>
              </pc2:cmMkLst>
            </pc226:cmChg>
          </p:ext>
        </pc:extLst>
      </pc:sldChg>
      <pc:sldChg chg="addSp delSp modSp add mod">
        <pc:chgData name="Jason Wiese" userId="4bff8d5b-7de6-4655-b397-69b0afc81113" providerId="ADAL" clId="{C0DFEE3F-7077-4C10-8834-8D083E681ABE}" dt="2025-06-20T04:39:59.593" v="3047" actId="113"/>
        <pc:sldMkLst>
          <pc:docMk/>
          <pc:sldMk cId="254000954" sldId="2147474155"/>
        </pc:sldMkLst>
        <pc:spChg chg="mod">
          <ac:chgData name="Jason Wiese" userId="4bff8d5b-7de6-4655-b397-69b0afc81113" providerId="ADAL" clId="{C0DFEE3F-7077-4C10-8834-8D083E681ABE}" dt="2025-06-20T04:39:59.593" v="3047" actId="113"/>
          <ac:spMkLst>
            <pc:docMk/>
            <pc:sldMk cId="254000954" sldId="2147474155"/>
            <ac:spMk id="4" creationId="{9B397F3A-9124-D68B-D7C9-1EF2310FCE8A}"/>
          </ac:spMkLst>
        </pc:spChg>
      </pc:sldChg>
      <pc:sldChg chg="addSp delSp modSp mod">
        <pc:chgData name="Jason Wiese" userId="4bff8d5b-7de6-4655-b397-69b0afc81113" providerId="ADAL" clId="{C0DFEE3F-7077-4C10-8834-8D083E681ABE}" dt="2025-06-19T06:49:39.965" v="3039" actId="14100"/>
        <pc:sldMkLst>
          <pc:docMk/>
          <pc:sldMk cId="2630179522" sldId="2147474201"/>
        </pc:sldMkLst>
        <pc:spChg chg="mod">
          <ac:chgData name="Jason Wiese" userId="4bff8d5b-7de6-4655-b397-69b0afc81113" providerId="ADAL" clId="{C0DFEE3F-7077-4C10-8834-8D083E681ABE}" dt="2025-06-19T06:20:46.442" v="2979" actId="20577"/>
          <ac:spMkLst>
            <pc:docMk/>
            <pc:sldMk cId="2630179522" sldId="2147474201"/>
            <ac:spMk id="16" creationId="{E0AF2DA3-E8F3-47B7-73E4-85E8B8193F9C}"/>
          </ac:spMkLst>
        </pc:spChg>
        <pc:grpChg chg="mod">
          <ac:chgData name="Jason Wiese" userId="4bff8d5b-7de6-4655-b397-69b0afc81113" providerId="ADAL" clId="{C0DFEE3F-7077-4C10-8834-8D083E681ABE}" dt="2025-06-19T06:49:39.965" v="3039" actId="14100"/>
          <ac:grpSpMkLst>
            <pc:docMk/>
            <pc:sldMk cId="2630179522" sldId="2147474201"/>
            <ac:grpSpMk id="17" creationId="{47868595-486D-62CF-9F37-06CA32EC70A5}"/>
          </ac:grpSpMkLst>
        </pc:grpChg>
      </pc:sldChg>
      <pc:sldChg chg="addSp modSp new del mod">
        <pc:chgData name="Jason Wiese" userId="4bff8d5b-7de6-4655-b397-69b0afc81113" providerId="ADAL" clId="{C0DFEE3F-7077-4C10-8834-8D083E681ABE}" dt="2025-06-19T02:07:00.026" v="2801" actId="47"/>
        <pc:sldMkLst>
          <pc:docMk/>
          <pc:sldMk cId="2566750934" sldId="2147474202"/>
        </pc:sldMkLst>
      </pc:sldChg>
      <pc:sldChg chg="modSp del mod">
        <pc:chgData name="Jason Wiese" userId="4bff8d5b-7de6-4655-b397-69b0afc81113" providerId="ADAL" clId="{C0DFEE3F-7077-4C10-8834-8D083E681ABE}" dt="2025-06-18T16:50:55.774" v="627" actId="47"/>
        <pc:sldMkLst>
          <pc:docMk/>
          <pc:sldMk cId="4033726939" sldId="2147474203"/>
        </pc:sldMkLst>
      </pc:sldChg>
      <pc:sldChg chg="addSp delSp modSp add mod">
        <pc:chgData name="Jason Wiese" userId="4bff8d5b-7de6-4655-b397-69b0afc81113" providerId="ADAL" clId="{C0DFEE3F-7077-4C10-8834-8D083E681ABE}" dt="2025-06-19T06:53:17.516" v="3045" actId="1076"/>
        <pc:sldMkLst>
          <pc:docMk/>
          <pc:sldMk cId="2866810158" sldId="2147474204"/>
        </pc:sldMkLst>
        <pc:spChg chg="mod">
          <ac:chgData name="Jason Wiese" userId="4bff8d5b-7de6-4655-b397-69b0afc81113" providerId="ADAL" clId="{C0DFEE3F-7077-4C10-8834-8D083E681ABE}" dt="2025-06-19T02:08:24.430" v="2851" actId="207"/>
          <ac:spMkLst>
            <pc:docMk/>
            <pc:sldMk cId="2866810158" sldId="2147474204"/>
            <ac:spMk id="6" creationId="{97CAC2E5-0D6C-A910-A92D-C4367CEC169C}"/>
          </ac:spMkLst>
        </pc:spChg>
        <pc:grpChg chg="add mod">
          <ac:chgData name="Jason Wiese" userId="4bff8d5b-7de6-4655-b397-69b0afc81113" providerId="ADAL" clId="{C0DFEE3F-7077-4C10-8834-8D083E681ABE}" dt="2025-06-19T06:51:39.936" v="3043" actId="1076"/>
          <ac:grpSpMkLst>
            <pc:docMk/>
            <pc:sldMk cId="2866810158" sldId="2147474204"/>
            <ac:grpSpMk id="2" creationId="{B3A83E0D-03C9-0676-EC49-32168B9DACE9}"/>
          </ac:grpSpMkLst>
        </pc:grpChg>
        <pc:picChg chg="add mod modCrop">
          <ac:chgData name="Jason Wiese" userId="4bff8d5b-7de6-4655-b397-69b0afc81113" providerId="ADAL" clId="{C0DFEE3F-7077-4C10-8834-8D083E681ABE}" dt="2025-06-19T06:51:42.636" v="3044" actId="1076"/>
          <ac:picMkLst>
            <pc:docMk/>
            <pc:sldMk cId="2866810158" sldId="2147474204"/>
            <ac:picMk id="10" creationId="{90D0DC47-D310-D40C-FF72-3773AD257930}"/>
          </ac:picMkLst>
        </pc:picChg>
        <pc:picChg chg="mod">
          <ac:chgData name="Jason Wiese" userId="4bff8d5b-7de6-4655-b397-69b0afc81113" providerId="ADAL" clId="{C0DFEE3F-7077-4C10-8834-8D083E681ABE}" dt="2025-06-19T06:53:17.516" v="3045" actId="1076"/>
          <ac:picMkLst>
            <pc:docMk/>
            <pc:sldMk cId="2866810158" sldId="2147474204"/>
            <ac:picMk id="11" creationId="{D8DC1492-0901-C793-67BC-9A50EA663D35}"/>
          </ac:picMkLst>
        </pc:picChg>
        <pc:picChg chg="mod">
          <ac:chgData name="Jason Wiese" userId="4bff8d5b-7de6-4655-b397-69b0afc81113" providerId="ADAL" clId="{C0DFEE3F-7077-4C10-8834-8D083E681ABE}" dt="2025-06-19T06:51:32.047" v="3040"/>
          <ac:picMkLst>
            <pc:docMk/>
            <pc:sldMk cId="2866810158" sldId="2147474204"/>
            <ac:picMk id="12" creationId="{94024647-BF8B-6A40-861B-3939C969A066}"/>
          </ac:picMkLst>
        </pc:picChg>
        <pc:picChg chg="add mod modCrop">
          <ac:chgData name="Jason Wiese" userId="4bff8d5b-7de6-4655-b397-69b0afc81113" providerId="ADAL" clId="{C0DFEE3F-7077-4C10-8834-8D083E681ABE}" dt="2025-06-18T16:50:51.341" v="626" actId="1076"/>
          <ac:picMkLst>
            <pc:docMk/>
            <pc:sldMk cId="2866810158" sldId="2147474204"/>
            <ac:picMk id="13" creationId="{2C66FED6-24D1-9304-A28C-D09E59864D03}"/>
          </ac:picMkLst>
        </pc:picChg>
        <pc:picChg chg="mod">
          <ac:chgData name="Jason Wiese" userId="4bff8d5b-7de6-4655-b397-69b0afc81113" providerId="ADAL" clId="{C0DFEE3F-7077-4C10-8834-8D083E681ABE}" dt="2025-06-19T06:51:32.047" v="3040"/>
          <ac:picMkLst>
            <pc:docMk/>
            <pc:sldMk cId="2866810158" sldId="2147474204"/>
            <ac:picMk id="14" creationId="{1F502E67-E712-38DD-472E-FCCF648A5138}"/>
          </ac:picMkLst>
        </pc:picChg>
      </pc:sldChg>
      <pc:sldMasterChg chg="del delSldLayout">
        <pc:chgData name="Jason Wiese" userId="4bff8d5b-7de6-4655-b397-69b0afc81113" providerId="ADAL" clId="{C0DFEE3F-7077-4C10-8834-8D083E681ABE}" dt="2025-06-18T13:55:01.148" v="115" actId="47"/>
        <pc:sldMasterMkLst>
          <pc:docMk/>
          <pc:sldMasterMk cId="333455298" sldId="2147483722"/>
        </pc:sldMasterMkLst>
        <pc:sldLayoutChg chg="del">
          <pc:chgData name="Jason Wiese" userId="4bff8d5b-7de6-4655-b397-69b0afc81113" providerId="ADAL" clId="{C0DFEE3F-7077-4C10-8834-8D083E681ABE}" dt="2025-06-18T13:55:01.148" v="115" actId="47"/>
          <pc:sldLayoutMkLst>
            <pc:docMk/>
            <pc:sldMasterMk cId="333455298" sldId="2147483722"/>
            <pc:sldLayoutMk cId="339135678" sldId="2147483723"/>
          </pc:sldLayoutMkLst>
        </pc:sldLayoutChg>
        <pc:sldLayoutChg chg="del">
          <pc:chgData name="Jason Wiese" userId="4bff8d5b-7de6-4655-b397-69b0afc81113" providerId="ADAL" clId="{C0DFEE3F-7077-4C10-8834-8D083E681ABE}" dt="2025-06-18T13:55:01.148" v="115" actId="47"/>
          <pc:sldLayoutMkLst>
            <pc:docMk/>
            <pc:sldMasterMk cId="333455298" sldId="2147483722"/>
            <pc:sldLayoutMk cId="312184441" sldId="2147483724"/>
          </pc:sldLayoutMkLst>
        </pc:sldLayoutChg>
      </pc:sldMasterChg>
    </pc:docChg>
  </pc:docChgLst>
  <pc:docChgLst>
    <pc:chgData name="Karolina Guillen" userId="c1c08796-a0be-47c6-af52-5d31fd96ec50" providerId="ADAL" clId="{BC90355B-003F-484B-BE3E-EC9FAEB1A09E}"/>
    <pc:docChg chg="custSel addSld modSld">
      <pc:chgData name="Karolina Guillen" userId="c1c08796-a0be-47c6-af52-5d31fd96ec50" providerId="ADAL" clId="{BC90355B-003F-484B-BE3E-EC9FAEB1A09E}" dt="2025-06-18T14:57:02.979" v="153"/>
      <pc:docMkLst>
        <pc:docMk/>
      </pc:docMkLst>
      <pc:sldChg chg="addSp delSp modSp add mod">
        <pc:chgData name="Karolina Guillen" userId="c1c08796-a0be-47c6-af52-5d31fd96ec50" providerId="ADAL" clId="{BC90355B-003F-484B-BE3E-EC9FAEB1A09E}" dt="2025-06-18T14:57:02.979" v="153"/>
        <pc:sldMkLst>
          <pc:docMk/>
          <pc:sldMk cId="4033726939" sldId="2147474203"/>
        </pc:sldMkLst>
      </pc:sldChg>
    </pc:docChg>
  </pc:docChgLst>
  <pc:docChgLst>
    <pc:chgData name="Reed Kiely" userId="768be38e-2fb5-40ce-925d-bd8e9d9e3c31" providerId="ADAL" clId="{EFAD5ACB-2E62-4EEE-9336-ED38FDD290C7}"/>
    <pc:docChg chg="modSld">
      <pc:chgData name="Reed Kiely" userId="768be38e-2fb5-40ce-925d-bd8e9d9e3c31" providerId="ADAL" clId="{EFAD5ACB-2E62-4EEE-9336-ED38FDD290C7}" dt="2025-06-25T14:53:29.286" v="2"/>
      <pc:docMkLst>
        <pc:docMk/>
      </pc:docMkLst>
      <pc:sldChg chg="modSp">
        <pc:chgData name="Reed Kiely" userId="768be38e-2fb5-40ce-925d-bd8e9d9e3c31" providerId="ADAL" clId="{EFAD5ACB-2E62-4EEE-9336-ED38FDD290C7}" dt="2025-06-25T14:53:29.286" v="2"/>
        <pc:sldMkLst>
          <pc:docMk/>
          <pc:sldMk cId="957495863" sldId="2146846202"/>
        </pc:sldMkLst>
        <pc:picChg chg="mod">
          <ac:chgData name="Reed Kiely" userId="768be38e-2fb5-40ce-925d-bd8e9d9e3c31" providerId="ADAL" clId="{EFAD5ACB-2E62-4EEE-9336-ED38FDD290C7}" dt="2025-06-25T14:53:29.286" v="2"/>
          <ac:picMkLst>
            <pc:docMk/>
            <pc:sldMk cId="957495863" sldId="2146846202"/>
            <ac:picMk id="9" creationId="{EDE234AE-ECAA-788F-05E0-A0D2A45A2F70}"/>
          </ac:picMkLst>
        </pc:picChg>
      </pc:sldChg>
      <pc:sldChg chg="modSp">
        <pc:chgData name="Reed Kiely" userId="768be38e-2fb5-40ce-925d-bd8e9d9e3c31" providerId="ADAL" clId="{EFAD5ACB-2E62-4EEE-9336-ED38FDD290C7}" dt="2025-06-25T14:53:16.636" v="1"/>
        <pc:sldMkLst>
          <pc:docMk/>
          <pc:sldMk cId="2630179522" sldId="2147474201"/>
        </pc:sldMkLst>
        <pc:spChg chg="mod">
          <ac:chgData name="Reed Kiely" userId="768be38e-2fb5-40ce-925d-bd8e9d9e3c31" providerId="ADAL" clId="{EFAD5ACB-2E62-4EEE-9336-ED38FDD290C7}" dt="2025-06-25T14:53:16.636" v="1"/>
          <ac:spMkLst>
            <pc:docMk/>
            <pc:sldMk cId="2630179522" sldId="2147474201"/>
            <ac:spMk id="15" creationId="{BD9AB9FF-76BB-5403-D115-3B93C1CE1C6C}"/>
          </ac:spMkLst>
        </pc:spChg>
        <pc:picChg chg="mod">
          <ac:chgData name="Reed Kiely" userId="768be38e-2fb5-40ce-925d-bd8e9d9e3c31" providerId="ADAL" clId="{EFAD5ACB-2E62-4EEE-9336-ED38FDD290C7}" dt="2025-06-25T14:53:13.303" v="0"/>
          <ac:picMkLst>
            <pc:docMk/>
            <pc:sldMk cId="2630179522" sldId="2147474201"/>
            <ac:picMk id="21" creationId="{95005413-3CD7-7372-41DE-5B14D4858735}"/>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41088185349415"/>
          <c:y val="3.6208453909385555E-2"/>
          <c:w val="0.5525891181465058"/>
          <c:h val="0.92758309218122892"/>
        </c:manualLayout>
      </c:layout>
      <c:barChart>
        <c:barDir val="bar"/>
        <c:grouping val="clustered"/>
        <c:varyColors val="0"/>
        <c:ser>
          <c:idx val="0"/>
          <c:order val="0"/>
          <c:tx>
            <c:strRef>
              <c:f>Sheet1!$B$1</c:f>
              <c:strCache>
                <c:ptCount val="1"/>
                <c:pt idx="0">
                  <c:v>Column1</c:v>
                </c:pt>
              </c:strCache>
            </c:strRef>
          </c:tx>
          <c:spPr>
            <a:solidFill>
              <a:srgbClr val="1F1A62"/>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9F2A-4071-83A0-AB09C3EBB521}"/>
              </c:ext>
            </c:extLst>
          </c:dPt>
          <c:dPt>
            <c:idx val="1"/>
            <c:invertIfNegative val="0"/>
            <c:bubble3D val="0"/>
            <c:spPr>
              <a:solidFill>
                <a:srgbClr val="00BFF2"/>
              </a:solidFill>
              <a:ln>
                <a:noFill/>
              </a:ln>
              <a:effectLst/>
            </c:spPr>
            <c:extLst>
              <c:ext xmlns:c16="http://schemas.microsoft.com/office/drawing/2014/chart" uri="{C3380CC4-5D6E-409C-BE32-E72D297353CC}">
                <c16:uniqueId val="{00000003-9F2A-4071-83A0-AB09C3EBB521}"/>
              </c:ext>
            </c:extLst>
          </c:dPt>
          <c:dPt>
            <c:idx val="2"/>
            <c:invertIfNegative val="0"/>
            <c:bubble3D val="0"/>
            <c:spPr>
              <a:solidFill>
                <a:srgbClr val="4EBEA4"/>
              </a:solidFill>
              <a:ln>
                <a:noFill/>
              </a:ln>
              <a:effectLst/>
            </c:spPr>
            <c:extLst>
              <c:ext xmlns:c16="http://schemas.microsoft.com/office/drawing/2014/chart" uri="{C3380CC4-5D6E-409C-BE32-E72D297353CC}">
                <c16:uniqueId val="{00000005-9F2A-4071-83A0-AB09C3EBB521}"/>
              </c:ext>
            </c:extLst>
          </c:dPt>
          <c:dPt>
            <c:idx val="3"/>
            <c:invertIfNegative val="0"/>
            <c:bubble3D val="0"/>
            <c:spPr>
              <a:solidFill>
                <a:srgbClr val="ED3C8D"/>
              </a:solidFill>
              <a:ln>
                <a:noFill/>
              </a:ln>
              <a:effectLst/>
            </c:spPr>
            <c:extLst>
              <c:ext xmlns:c16="http://schemas.microsoft.com/office/drawing/2014/chart" uri="{C3380CC4-5D6E-409C-BE32-E72D297353CC}">
                <c16:uniqueId val="{00000007-9F2A-4071-83A0-AB09C3EBB521}"/>
              </c:ext>
            </c:extLst>
          </c:dPt>
          <c:dPt>
            <c:idx val="4"/>
            <c:invertIfNegative val="0"/>
            <c:bubble3D val="0"/>
            <c:spPr>
              <a:solidFill>
                <a:srgbClr val="FFE600"/>
              </a:solidFill>
              <a:ln>
                <a:noFill/>
              </a:ln>
              <a:effectLst/>
            </c:spPr>
            <c:extLst>
              <c:ext xmlns:c16="http://schemas.microsoft.com/office/drawing/2014/chart" uri="{C3380CC4-5D6E-409C-BE32-E72D297353CC}">
                <c16:uniqueId val="{00000009-9F2A-4071-83A0-AB09C3EBB521}"/>
              </c:ext>
            </c:extLst>
          </c:dPt>
          <c:dPt>
            <c:idx val="5"/>
            <c:invertIfNegative val="0"/>
            <c:bubble3D val="0"/>
            <c:spPr>
              <a:solidFill>
                <a:srgbClr val="7030A0"/>
              </a:solidFill>
              <a:ln>
                <a:noFill/>
              </a:ln>
              <a:effectLst/>
            </c:spPr>
            <c:extLst>
              <c:ext xmlns:c16="http://schemas.microsoft.com/office/drawing/2014/chart" uri="{C3380CC4-5D6E-409C-BE32-E72D297353CC}">
                <c16:uniqueId val="{0000000B-9F2A-4071-83A0-AB09C3EBB521}"/>
              </c:ext>
            </c:extLst>
          </c:dPt>
          <c:dPt>
            <c:idx val="6"/>
            <c:invertIfNegative val="0"/>
            <c:bubble3D val="0"/>
            <c:spPr>
              <a:solidFill>
                <a:srgbClr val="FF6E30"/>
              </a:solidFill>
              <a:ln>
                <a:noFill/>
              </a:ln>
              <a:effectLst/>
            </c:spPr>
            <c:extLst>
              <c:ext xmlns:c16="http://schemas.microsoft.com/office/drawing/2014/chart" uri="{C3380CC4-5D6E-409C-BE32-E72D297353CC}">
                <c16:uniqueId val="{0000000D-9F2A-4071-83A0-AB09C3EBB52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Customer satisfaction, trust and loyalty</c:v>
                </c:pt>
                <c:pt idx="1">
                  <c:v>Effective marketing strategy</c:v>
                </c:pt>
                <c:pt idx="2">
                  <c:v>Strong brand identity</c:v>
                </c:pt>
                <c:pt idx="3">
                  <c:v>Emotional connection / brand resonance</c:v>
                </c:pt>
                <c:pt idx="4">
                  <c:v>Customer experience</c:v>
                </c:pt>
                <c:pt idx="5">
                  <c:v>Brand reputation and social responsibility</c:v>
                </c:pt>
                <c:pt idx="6">
                  <c:v>Unique value proposition</c:v>
                </c:pt>
              </c:strCache>
            </c:strRef>
          </c:cat>
          <c:val>
            <c:numRef>
              <c:f>Sheet1!$B$2:$B$8</c:f>
              <c:numCache>
                <c:formatCode>0%</c:formatCode>
                <c:ptCount val="7"/>
                <c:pt idx="0">
                  <c:v>0.54</c:v>
                </c:pt>
                <c:pt idx="1">
                  <c:v>0.4</c:v>
                </c:pt>
                <c:pt idx="2">
                  <c:v>0.4</c:v>
                </c:pt>
                <c:pt idx="3">
                  <c:v>0.36</c:v>
                </c:pt>
                <c:pt idx="4">
                  <c:v>0.32</c:v>
                </c:pt>
                <c:pt idx="5">
                  <c:v>0.27</c:v>
                </c:pt>
                <c:pt idx="6">
                  <c:v>0.25</c:v>
                </c:pt>
              </c:numCache>
            </c:numRef>
          </c:val>
          <c:extLst>
            <c:ext xmlns:c16="http://schemas.microsoft.com/office/drawing/2014/chart" uri="{C3380CC4-5D6E-409C-BE32-E72D297353CC}">
              <c16:uniqueId val="{0000000E-9F2A-4071-83A0-AB09C3EBB521}"/>
            </c:ext>
          </c:extLst>
        </c:ser>
        <c:dLbls>
          <c:showLegendKey val="0"/>
          <c:showVal val="0"/>
          <c:showCatName val="0"/>
          <c:showSerName val="0"/>
          <c:showPercent val="0"/>
          <c:showBubbleSize val="0"/>
        </c:dLbls>
        <c:gapWidth val="90"/>
        <c:axId val="938707440"/>
        <c:axId val="938711280"/>
      </c:barChart>
      <c:catAx>
        <c:axId val="938707440"/>
        <c:scaling>
          <c:orientation val="maxMin"/>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crossAx val="938711280"/>
        <c:crosses val="autoZero"/>
        <c:auto val="1"/>
        <c:lblAlgn val="ctr"/>
        <c:lblOffset val="100"/>
        <c:noMultiLvlLbl val="0"/>
      </c:catAx>
      <c:valAx>
        <c:axId val="938711280"/>
        <c:scaling>
          <c:orientation val="minMax"/>
          <c:max val="0.70000000000000007"/>
          <c:min val="0"/>
        </c:scaling>
        <c:delete val="1"/>
        <c:axPos val="t"/>
        <c:numFmt formatCode="0%" sourceLinked="1"/>
        <c:majorTickMark val="out"/>
        <c:minorTickMark val="none"/>
        <c:tickLblPos val="nextTo"/>
        <c:crossAx val="938707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92445809143766"/>
          <c:y val="6.2868935595368269E-2"/>
          <c:w val="0.4742215678927057"/>
          <c:h val="0.88124756609763755"/>
        </c:manualLayout>
      </c:layout>
      <c:pieChart>
        <c:varyColors val="1"/>
        <c:ser>
          <c:idx val="0"/>
          <c:order val="0"/>
          <c:dPt>
            <c:idx val="0"/>
            <c:bubble3D val="0"/>
            <c:spPr>
              <a:solidFill>
                <a:srgbClr val="1F1A62"/>
              </a:solidFill>
              <a:ln w="19050">
                <a:solidFill>
                  <a:schemeClr val="lt1"/>
                </a:solidFill>
              </a:ln>
              <a:effectLst/>
            </c:spPr>
            <c:extLst>
              <c:ext xmlns:c16="http://schemas.microsoft.com/office/drawing/2014/chart" uri="{C3380CC4-5D6E-409C-BE32-E72D297353CC}">
                <c16:uniqueId val="{00000001-5346-4567-A46C-2B5AAC5700E8}"/>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5346-4567-A46C-2B5AAC5700E8}"/>
              </c:ext>
            </c:extLst>
          </c:dPt>
          <c:dPt>
            <c:idx val="2"/>
            <c:bubble3D val="0"/>
            <c:spPr>
              <a:solidFill>
                <a:srgbClr val="4EBEA4"/>
              </a:solidFill>
              <a:ln w="19050">
                <a:solidFill>
                  <a:schemeClr val="lt1"/>
                </a:solidFill>
              </a:ln>
              <a:effectLst/>
            </c:spPr>
            <c:extLst>
              <c:ext xmlns:c16="http://schemas.microsoft.com/office/drawing/2014/chart" uri="{C3380CC4-5D6E-409C-BE32-E72D297353CC}">
                <c16:uniqueId val="{00000005-5346-4567-A46C-2B5AAC5700E8}"/>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7-5346-4567-A46C-2B5AAC5700E8}"/>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9-5346-4567-A46C-2B5AAC5700E8}"/>
              </c:ext>
            </c:extLst>
          </c:dPt>
          <c:dLbls>
            <c:dLbl>
              <c:idx val="0"/>
              <c:layout>
                <c:manualLayout>
                  <c:x val="2.1191549162582653E-3"/>
                  <c:y val="3.8229271151780791E-2"/>
                </c:manualLayout>
              </c:layout>
              <c:tx>
                <c:rich>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r>
                      <a:rPr lang="en-US" sz="1400" b="1" u="sng">
                        <a:solidFill>
                          <a:srgbClr val="1F1A62"/>
                        </a:solidFill>
                      </a:rPr>
                      <a:t>Under 2</a:t>
                    </a:r>
                    <a:r>
                      <a:rPr lang="en-US" sz="1400" b="1" u="sng" baseline="0">
                        <a:solidFill>
                          <a:srgbClr val="1F1A62"/>
                        </a:solidFill>
                      </a:rPr>
                      <a:t> years old</a:t>
                    </a:r>
                    <a:br>
                      <a:rPr lang="en-US" sz="1400" b="1">
                        <a:solidFill>
                          <a:srgbClr val="1F1A62"/>
                        </a:solidFill>
                      </a:rPr>
                    </a:br>
                    <a:r>
                      <a:rPr lang="en-US" sz="1400" b="1">
                        <a:solidFill>
                          <a:srgbClr val="1F1A62"/>
                        </a:solidFill>
                      </a:rPr>
                      <a:t>59 brands</a:t>
                    </a:r>
                    <a:br>
                      <a:rPr lang="en-US" sz="1400" b="1">
                        <a:solidFill>
                          <a:srgbClr val="1F1A62"/>
                        </a:solidFill>
                      </a:rPr>
                    </a:br>
                    <a:r>
                      <a:rPr lang="en-US" sz="1200">
                        <a:solidFill>
                          <a:srgbClr val="1F1A62"/>
                        </a:solidFill>
                      </a:rPr>
                      <a:t>(17%)</a:t>
                    </a:r>
                  </a:p>
                </c:rich>
              </c:tx>
              <c:spPr>
                <a:solidFill>
                  <a:schemeClr val="bg1"/>
                </a:solidFill>
                <a:ln>
                  <a:solidFill>
                    <a:srgbClr val="1F1A62"/>
                  </a:solid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903401257166867"/>
                      <c:h val="0.17190112627065479"/>
                    </c:manualLayout>
                  </c15:layout>
                  <c15:showDataLabelsRange val="0"/>
                </c:ext>
                <c:ext xmlns:c16="http://schemas.microsoft.com/office/drawing/2014/chart" uri="{C3380CC4-5D6E-409C-BE32-E72D297353CC}">
                  <c16:uniqueId val="{00000001-5346-4567-A46C-2B5AAC5700E8}"/>
                </c:ext>
              </c:extLst>
            </c:dLbl>
            <c:dLbl>
              <c:idx val="1"/>
              <c:layout>
                <c:manualLayout>
                  <c:x val="-4.790158144449759E-2"/>
                  <c:y val="-8.6026302930085577E-2"/>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en-US" sz="1400" b="1" u="sng" baseline="0">
                        <a:solidFill>
                          <a:srgbClr val="1F1A62"/>
                        </a:solidFill>
                      </a:rPr>
                      <a:t>2-4 years old</a:t>
                    </a:r>
                  </a:p>
                  <a:p>
                    <a:pPr>
                      <a:defRPr>
                        <a:solidFill>
                          <a:srgbClr val="1F1A62"/>
                        </a:solidFill>
                      </a:defRPr>
                    </a:pPr>
                    <a:r>
                      <a:rPr lang="en-US" sz="1400" b="1" baseline="0">
                        <a:solidFill>
                          <a:srgbClr val="1F1A62"/>
                        </a:solidFill>
                      </a:rPr>
                      <a:t>67 brands</a:t>
                    </a:r>
                  </a:p>
                  <a:p>
                    <a:pPr>
                      <a:defRPr>
                        <a:solidFill>
                          <a:srgbClr val="1F1A62"/>
                        </a:solidFill>
                      </a:defRPr>
                    </a:pPr>
                    <a:r>
                      <a:rPr lang="en-US" sz="1200" baseline="0">
                        <a:solidFill>
                          <a:srgbClr val="1F1A62"/>
                        </a:solidFill>
                      </a:rPr>
                      <a:t>(19%)</a:t>
                    </a:r>
                  </a:p>
                </c:rich>
              </c:tx>
              <c:spPr>
                <a:solidFill>
                  <a:schemeClr val="bg1"/>
                </a:solidFill>
                <a:ln>
                  <a:solidFill>
                    <a:srgbClr val="1F1A62"/>
                  </a:solid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851827587334423"/>
                      <c:h val="0.15830042925859558"/>
                    </c:manualLayout>
                  </c15:layout>
                  <c15:showDataLabelsRange val="0"/>
                </c:ext>
                <c:ext xmlns:c16="http://schemas.microsoft.com/office/drawing/2014/chart" uri="{C3380CC4-5D6E-409C-BE32-E72D297353CC}">
                  <c16:uniqueId val="{00000003-5346-4567-A46C-2B5AAC5700E8}"/>
                </c:ext>
              </c:extLst>
            </c:dLbl>
            <c:dLbl>
              <c:idx val="2"/>
              <c:layout>
                <c:manualLayout>
                  <c:x val="8.5497995575695512E-2"/>
                  <c:y val="-1.6737635691091227E-2"/>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en-US" sz="1400" b="1" u="sng" baseline="0">
                        <a:solidFill>
                          <a:srgbClr val="1F1A62"/>
                        </a:solidFill>
                      </a:rPr>
                      <a:t>5-9 years old</a:t>
                    </a:r>
                  </a:p>
                  <a:p>
                    <a:pPr>
                      <a:defRPr>
                        <a:solidFill>
                          <a:srgbClr val="1F1A62"/>
                        </a:solidFill>
                      </a:defRPr>
                    </a:pPr>
                    <a:r>
                      <a:rPr lang="en-US" sz="1400" b="1" baseline="0">
                        <a:solidFill>
                          <a:srgbClr val="1F1A62"/>
                        </a:solidFill>
                      </a:rPr>
                      <a:t>68 brands</a:t>
                    </a:r>
                  </a:p>
                  <a:p>
                    <a:pPr>
                      <a:defRPr>
                        <a:solidFill>
                          <a:srgbClr val="1F1A62"/>
                        </a:solidFill>
                      </a:defRPr>
                    </a:pPr>
                    <a:r>
                      <a:rPr lang="en-US" sz="1200" baseline="0">
                        <a:solidFill>
                          <a:srgbClr val="1F1A62"/>
                        </a:solidFill>
                      </a:rPr>
                      <a:t>(20%)</a:t>
                    </a:r>
                  </a:p>
                </c:rich>
              </c:tx>
              <c:spPr>
                <a:solidFill>
                  <a:schemeClr val="bg1"/>
                </a:solidFill>
                <a:ln>
                  <a:solidFill>
                    <a:srgbClr val="1F1A62"/>
                  </a:solid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259194864627912"/>
                      <c:h val="0.16766269485450397"/>
                    </c:manualLayout>
                  </c15:layout>
                  <c15:showDataLabelsRange val="0"/>
                </c:ext>
                <c:ext xmlns:c16="http://schemas.microsoft.com/office/drawing/2014/chart" uri="{C3380CC4-5D6E-409C-BE32-E72D297353CC}">
                  <c16:uniqueId val="{00000005-5346-4567-A46C-2B5AAC5700E8}"/>
                </c:ext>
              </c:extLst>
            </c:dLbl>
            <c:dLbl>
              <c:idx val="3"/>
              <c:layout>
                <c:manualLayout>
                  <c:x val="1.0313471261064282E-2"/>
                  <c:y val="-3.5781008372996838E-2"/>
                </c:manualLayout>
              </c:layout>
              <c:tx>
                <c:rich>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r>
                      <a:rPr lang="en-US" sz="1400" b="1" u="sng">
                        <a:solidFill>
                          <a:srgbClr val="1F1A62"/>
                        </a:solidFill>
                      </a:rPr>
                      <a:t>10-19</a:t>
                    </a:r>
                    <a:r>
                      <a:rPr lang="en-US" sz="1400" b="1" u="sng" baseline="0">
                        <a:solidFill>
                          <a:srgbClr val="1F1A62"/>
                        </a:solidFill>
                      </a:rPr>
                      <a:t> years old</a:t>
                    </a:r>
                    <a:endParaRPr lang="en-US" sz="1400" b="1" u="sng">
                      <a:solidFill>
                        <a:srgbClr val="1F1A62"/>
                      </a:solidFill>
                    </a:endParaRPr>
                  </a:p>
                  <a:p>
                    <a:pPr>
                      <a:defRPr sz="1400">
                        <a:solidFill>
                          <a:srgbClr val="1F1A62"/>
                        </a:solidFill>
                      </a:defRPr>
                    </a:pPr>
                    <a:r>
                      <a:rPr lang="en-US" sz="1400" b="1">
                        <a:solidFill>
                          <a:srgbClr val="1F1A62"/>
                        </a:solidFill>
                      </a:rPr>
                      <a:t>74 brands</a:t>
                    </a:r>
                  </a:p>
                  <a:p>
                    <a:pPr>
                      <a:defRPr sz="1400">
                        <a:solidFill>
                          <a:srgbClr val="1F1A62"/>
                        </a:solidFill>
                      </a:defRPr>
                    </a:pPr>
                    <a:r>
                      <a:rPr lang="en-US" sz="1200">
                        <a:solidFill>
                          <a:srgbClr val="1F1A62"/>
                        </a:solidFill>
                      </a:rPr>
                      <a:t>(22%)</a:t>
                    </a:r>
                  </a:p>
                </c:rich>
              </c:tx>
              <c:spPr>
                <a:solidFill>
                  <a:schemeClr val="bg1"/>
                </a:solidFill>
                <a:ln>
                  <a:solidFill>
                    <a:srgbClr val="1F1A62"/>
                  </a:solid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9356904643556896"/>
                      <c:h val="0.17034382381850849"/>
                    </c:manualLayout>
                  </c15:layout>
                  <c15:showDataLabelsRange val="0"/>
                </c:ext>
                <c:ext xmlns:c16="http://schemas.microsoft.com/office/drawing/2014/chart" uri="{C3380CC4-5D6E-409C-BE32-E72D297353CC}">
                  <c16:uniqueId val="{00000007-5346-4567-A46C-2B5AAC5700E8}"/>
                </c:ext>
              </c:extLst>
            </c:dLbl>
            <c:dLbl>
              <c:idx val="4"/>
              <c:layout>
                <c:manualLayout>
                  <c:x val="-1.8625674461013146E-3"/>
                  <c:y val="8.1571484463038871E-2"/>
                </c:manualLayout>
              </c:layout>
              <c:tx>
                <c:rich>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r>
                      <a:rPr lang="en-US" sz="1400" b="1" i="0" u="sng" strike="noStrike" kern="1200" baseline="0">
                        <a:solidFill>
                          <a:srgbClr val="1F1A62"/>
                        </a:solidFill>
                        <a:latin typeface="Helvetica" panose="020B0403020202020204" pitchFamily="34" charset="0"/>
                      </a:rPr>
                      <a:t>20+ years old</a:t>
                    </a:r>
                  </a:p>
                  <a:p>
                    <a:pPr>
                      <a:defRPr>
                        <a:solidFill>
                          <a:srgbClr val="1F1A62"/>
                        </a:solidFill>
                      </a:defRPr>
                    </a:pPr>
                    <a:r>
                      <a:rPr lang="en-US" sz="1400" b="1" baseline="0">
                        <a:solidFill>
                          <a:srgbClr val="1F1A62"/>
                        </a:solidFill>
                      </a:rPr>
                      <a:t>76 brands</a:t>
                    </a:r>
                  </a:p>
                  <a:p>
                    <a:pPr>
                      <a:defRPr>
                        <a:solidFill>
                          <a:srgbClr val="1F1A62"/>
                        </a:solidFill>
                      </a:defRPr>
                    </a:pPr>
                    <a:r>
                      <a:rPr lang="en-US" sz="1200" baseline="0">
                        <a:solidFill>
                          <a:srgbClr val="1F1A62"/>
                        </a:solidFill>
                      </a:rPr>
                      <a:t>(22%)</a:t>
                    </a:r>
                  </a:p>
                </c:rich>
              </c:tx>
              <c:spPr>
                <a:solidFill>
                  <a:schemeClr val="bg1"/>
                </a:solidFill>
                <a:ln>
                  <a:solidFill>
                    <a:srgbClr val="1F1A62"/>
                  </a:solid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8348974014740577"/>
                      <c:h val="0.16309406451866434"/>
                    </c:manualLayout>
                  </c15:layout>
                  <c15:showDataLabelsRange val="0"/>
                </c:ext>
                <c:ext xmlns:c16="http://schemas.microsoft.com/office/drawing/2014/chart" uri="{C3380CC4-5D6E-409C-BE32-E72D297353CC}">
                  <c16:uniqueId val="{00000009-5346-4567-A46C-2B5AAC5700E8}"/>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1F1A62"/>
                  </a:solidFill>
                  <a:round/>
                </a:ln>
                <a:effectLst/>
              </c:spPr>
            </c:leaderLines>
            <c:extLst>
              <c:ext xmlns:c15="http://schemas.microsoft.com/office/drawing/2012/chart" uri="{CE6537A1-D6FC-4f65-9D91-7224C49458BB}"/>
            </c:extLst>
          </c:dLbls>
          <c:cat>
            <c:strRef>
              <c:f>Sheet1!$A$2:$A$6</c:f>
              <c:strCache>
                <c:ptCount val="5"/>
                <c:pt idx="0">
                  <c:v>Under 2 years old</c:v>
                </c:pt>
                <c:pt idx="1">
                  <c:v>2 - 4 years old</c:v>
                </c:pt>
                <c:pt idx="2">
                  <c:v>5 - 9 years old</c:v>
                </c:pt>
                <c:pt idx="3">
                  <c:v>10 - 19 years old</c:v>
                </c:pt>
                <c:pt idx="4">
                  <c:v>20+ years old</c:v>
                </c:pt>
              </c:strCache>
            </c:strRef>
          </c:cat>
          <c:val>
            <c:numRef>
              <c:f>Sheet1!$B$2:$B$6</c:f>
              <c:numCache>
                <c:formatCode>0%</c:formatCode>
                <c:ptCount val="5"/>
                <c:pt idx="0">
                  <c:v>0.17151162790697674</c:v>
                </c:pt>
                <c:pt idx="1">
                  <c:v>0.19476744186046513</c:v>
                </c:pt>
                <c:pt idx="2">
                  <c:v>0.19767441860465115</c:v>
                </c:pt>
                <c:pt idx="3">
                  <c:v>0.21511627906976744</c:v>
                </c:pt>
                <c:pt idx="4">
                  <c:v>0.22093023255813954</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A-5346-4567-A46C-2B5AAC5700E8}"/>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C-5346-4567-A46C-2B5AAC5700E8}"/>
              </c:ext>
            </c:extLst>
          </c:dPt>
          <c:cat>
            <c:strRef>
              <c:f>Sheet1!$A$2:$A$6</c:f>
              <c:strCache>
                <c:ptCount val="5"/>
                <c:pt idx="0">
                  <c:v>Under 2 years old</c:v>
                </c:pt>
                <c:pt idx="1">
                  <c:v>2 - 4 years old</c:v>
                </c:pt>
                <c:pt idx="2">
                  <c:v>5 - 9 years old</c:v>
                </c:pt>
                <c:pt idx="3">
                  <c:v>10 - 19 years old</c:v>
                </c:pt>
                <c:pt idx="4">
                  <c:v>20+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D-5346-4567-A46C-2B5AAC5700E8}"/>
            </c:ext>
          </c:extLst>
        </c:ser>
        <c:ser>
          <c:idx val="2"/>
          <c:order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F-5346-4567-A46C-2B5AAC5700E8}"/>
              </c:ext>
            </c:extLst>
          </c:dPt>
          <c:cat>
            <c:strRef>
              <c:f>Sheet1!$A$2:$A$6</c:f>
              <c:strCache>
                <c:ptCount val="5"/>
                <c:pt idx="0">
                  <c:v>Under 2 years old</c:v>
                </c:pt>
                <c:pt idx="1">
                  <c:v>2 - 4 years old</c:v>
                </c:pt>
                <c:pt idx="2">
                  <c:v>5 - 9 years old</c:v>
                </c:pt>
                <c:pt idx="3">
                  <c:v>10 - 19 years old</c:v>
                </c:pt>
                <c:pt idx="4">
                  <c:v>20+ years old</c:v>
                </c:pt>
              </c:strCache>
            </c:strRef>
          </c:cat>
          <c:val>
            <c:numRef>
              <c:f>Sheet1!#REF!</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10-5346-4567-A46C-2B5AAC5700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FF0000"/>
          </a:solidFill>
          <a:latin typeface="Helvetica" panose="020B04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4301409905454993E-2"/>
          <c:w val="1"/>
          <c:h val="0.82563601013970789"/>
        </c:manualLayout>
      </c:layout>
      <c:barChart>
        <c:barDir val="col"/>
        <c:grouping val="clustered"/>
        <c:varyColors val="0"/>
        <c:ser>
          <c:idx val="0"/>
          <c:order val="0"/>
          <c:tx>
            <c:strRef>
              <c:f>Sheet1!$B$1</c:f>
              <c:strCache>
                <c:ptCount val="1"/>
                <c:pt idx="0">
                  <c:v>Series 1</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General</c:formatCode>
                <c:ptCount val="4"/>
                <c:pt idx="0">
                  <c:v>752</c:v>
                </c:pt>
                <c:pt idx="1">
                  <c:v>792</c:v>
                </c:pt>
                <c:pt idx="2">
                  <c:v>726</c:v>
                </c:pt>
                <c:pt idx="3">
                  <c:v>779</c:v>
                </c:pt>
              </c:numCache>
            </c:numRef>
          </c:val>
          <c:extLst>
            <c:ext xmlns:c16="http://schemas.microsoft.com/office/drawing/2014/chart" uri="{C3380CC4-5D6E-409C-BE32-E72D297353CC}">
              <c16:uniqueId val="{00000000-0591-48AC-9CE8-8732BC27EC3B}"/>
            </c:ext>
          </c:extLst>
        </c:ser>
        <c:ser>
          <c:idx val="1"/>
          <c:order val="1"/>
          <c:tx>
            <c:strRef>
              <c:f>Sheet1!$C$1</c:f>
              <c:strCache>
                <c:ptCount val="1"/>
                <c:pt idx="0">
                  <c:v>Column1</c:v>
                </c:pt>
              </c:strCache>
            </c:strRef>
          </c:tx>
          <c:spPr>
            <a:solidFill>
              <a:schemeClr val="accent2"/>
            </a:solidFill>
            <a:ln>
              <a:noFill/>
            </a:ln>
            <a:effectLst/>
          </c:spPr>
          <c:invertIfNegative val="0"/>
          <c:dPt>
            <c:idx val="0"/>
            <c:invertIfNegative val="0"/>
            <c:bubble3D val="0"/>
            <c:spPr>
              <a:solidFill>
                <a:srgbClr val="00C0F3"/>
              </a:solidFill>
              <a:ln>
                <a:noFill/>
              </a:ln>
              <a:effectLst/>
            </c:spPr>
            <c:extLst>
              <c:ext xmlns:c16="http://schemas.microsoft.com/office/drawing/2014/chart" uri="{C3380CC4-5D6E-409C-BE32-E72D297353CC}">
                <c16:uniqueId val="{00000002-0591-48AC-9CE8-8732BC27EC3B}"/>
              </c:ext>
            </c:extLst>
          </c:dPt>
          <c:dPt>
            <c:idx val="1"/>
            <c:invertIfNegative val="0"/>
            <c:bubble3D val="0"/>
            <c:spPr>
              <a:solidFill>
                <a:srgbClr val="ED3C8D"/>
              </a:solidFill>
              <a:ln>
                <a:noFill/>
              </a:ln>
              <a:effectLst/>
            </c:spPr>
            <c:extLst>
              <c:ext xmlns:c16="http://schemas.microsoft.com/office/drawing/2014/chart" uri="{C3380CC4-5D6E-409C-BE32-E72D297353CC}">
                <c16:uniqueId val="{00000004-0591-48AC-9CE8-8732BC27EC3B}"/>
              </c:ext>
            </c:extLst>
          </c:dPt>
          <c:dPt>
            <c:idx val="2"/>
            <c:invertIfNegative val="0"/>
            <c:bubble3D val="0"/>
            <c:spPr>
              <a:solidFill>
                <a:srgbClr val="A343FF"/>
              </a:solidFill>
              <a:ln>
                <a:noFill/>
              </a:ln>
              <a:effectLst/>
            </c:spPr>
            <c:extLst>
              <c:ext xmlns:c16="http://schemas.microsoft.com/office/drawing/2014/chart" uri="{C3380CC4-5D6E-409C-BE32-E72D297353CC}">
                <c16:uniqueId val="{00000006-0591-48AC-9CE8-8732BC27EC3B}"/>
              </c:ext>
            </c:extLst>
          </c:dPt>
          <c:dPt>
            <c:idx val="3"/>
            <c:invertIfNegative val="0"/>
            <c:bubble3D val="0"/>
            <c:spPr>
              <a:solidFill>
                <a:srgbClr val="4EBEA4"/>
              </a:solidFill>
              <a:ln>
                <a:noFill/>
              </a:ln>
              <a:effectLst/>
            </c:spPr>
            <c:extLst>
              <c:ext xmlns:c16="http://schemas.microsoft.com/office/drawing/2014/chart" uri="{C3380CC4-5D6E-409C-BE32-E72D297353CC}">
                <c16:uniqueId val="{00000008-0591-48AC-9CE8-8732BC27EC3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General</c:formatCode>
                <c:ptCount val="4"/>
                <c:pt idx="0">
                  <c:v>845</c:v>
                </c:pt>
                <c:pt idx="1">
                  <c:v>922</c:v>
                </c:pt>
                <c:pt idx="2">
                  <c:v>958</c:v>
                </c:pt>
                <c:pt idx="3" formatCode="#,##0">
                  <c:v>1327</c:v>
                </c:pt>
              </c:numCache>
            </c:numRef>
          </c:val>
          <c:extLst>
            <c:ext xmlns:c16="http://schemas.microsoft.com/office/drawing/2014/chart" uri="{C3380CC4-5D6E-409C-BE32-E72D297353CC}">
              <c16:uniqueId val="{00000009-0591-48AC-9CE8-8732BC27EC3B}"/>
            </c:ext>
          </c:extLst>
        </c:ser>
        <c:dLbls>
          <c:showLegendKey val="0"/>
          <c:showVal val="0"/>
          <c:showCatName val="0"/>
          <c:showSerName val="0"/>
          <c:showPercent val="0"/>
          <c:showBubbleSize val="0"/>
        </c:dLbls>
        <c:gapWidth val="189"/>
        <c:overlap val="-27"/>
        <c:axId val="159001376"/>
        <c:axId val="159017696"/>
      </c:barChart>
      <c:catAx>
        <c:axId val="15900137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E2E8F0"/>
                </a:solidFill>
                <a:latin typeface="Helvetica" pitchFamily="2" charset="0"/>
                <a:ea typeface="+mn-ea"/>
                <a:cs typeface="+mn-cs"/>
              </a:defRPr>
            </a:pPr>
            <a:endParaRPr lang="en-US"/>
          </a:p>
        </c:txPr>
        <c:crossAx val="159017696"/>
        <c:crosses val="autoZero"/>
        <c:auto val="1"/>
        <c:lblAlgn val="ctr"/>
        <c:lblOffset val="100"/>
        <c:noMultiLvlLbl val="0"/>
      </c:catAx>
      <c:valAx>
        <c:axId val="159017696"/>
        <c:scaling>
          <c:orientation val="minMax"/>
          <c:min val="0"/>
        </c:scaling>
        <c:delete val="1"/>
        <c:axPos val="l"/>
        <c:numFmt formatCode="General" sourceLinked="1"/>
        <c:majorTickMark val="none"/>
        <c:minorTickMark val="none"/>
        <c:tickLblPos val="nextTo"/>
        <c:crossAx val="159001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w="19050">
                <a:solidFill>
                  <a:schemeClr val="lt1"/>
                </a:solidFill>
              </a:ln>
              <a:effectLst/>
            </c:spPr>
            <c:extLst>
              <c:ext xmlns:c16="http://schemas.microsoft.com/office/drawing/2014/chart" uri="{C3380CC4-5D6E-409C-BE32-E72D297353CC}">
                <c16:uniqueId val="{00000001-C30A-4D3A-9633-2FBAABEFC5FC}"/>
              </c:ext>
            </c:extLst>
          </c:dPt>
          <c:dPt>
            <c:idx val="1"/>
            <c:bubble3D val="0"/>
            <c:spPr>
              <a:solidFill>
                <a:srgbClr val="4EBEA4"/>
              </a:solidFill>
              <a:ln w="19050">
                <a:solidFill>
                  <a:schemeClr val="lt1"/>
                </a:solidFill>
              </a:ln>
              <a:effectLst/>
            </c:spPr>
            <c:extLst>
              <c:ext xmlns:c16="http://schemas.microsoft.com/office/drawing/2014/chart" uri="{C3380CC4-5D6E-409C-BE32-E72D297353CC}">
                <c16:uniqueId val="{00000002-C30A-4D3A-9633-2FBAABEFC5FC}"/>
              </c:ext>
            </c:extLst>
          </c:dPt>
          <c:dPt>
            <c:idx val="2"/>
            <c:bubble3D val="0"/>
            <c:spPr>
              <a:solidFill>
                <a:srgbClr val="00BFF2"/>
              </a:solidFill>
              <a:ln w="19050">
                <a:solidFill>
                  <a:schemeClr val="lt1"/>
                </a:solidFill>
              </a:ln>
              <a:effectLst/>
            </c:spPr>
            <c:extLst>
              <c:ext xmlns:c16="http://schemas.microsoft.com/office/drawing/2014/chart" uri="{C3380CC4-5D6E-409C-BE32-E72D297353CC}">
                <c16:uniqueId val="{00000003-C30A-4D3A-9633-2FBAABEFC5FC}"/>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4-C30A-4D3A-9633-2FBAABEFC5FC}"/>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5-C30A-4D3A-9633-2FBAABEFC5FC}"/>
              </c:ext>
            </c:extLst>
          </c:dPt>
          <c:dLbls>
            <c:dLbl>
              <c:idx val="0"/>
              <c:layout>
                <c:manualLayout>
                  <c:x val="-8.8474122150633869E-2"/>
                  <c:y val="0.16057094732613786"/>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r>
                      <a:rPr lang="en-US"/>
                      <a:t>16</a:t>
                    </a:r>
                  </a:p>
                  <a:p>
                    <a:pPr>
                      <a:defRPr sz="2400" b="1">
                        <a:solidFill>
                          <a:schemeClr val="bg1"/>
                        </a:solidFill>
                        <a:latin typeface="Helvetica" panose="020B0403020202020204" pitchFamily="34" charset="0"/>
                      </a:defRPr>
                    </a:pPr>
                    <a:r>
                      <a:rPr lang="en-US" sz="1600" b="0"/>
                      <a:t>(28%)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30A-4D3A-9633-2FBAABEFC5FC}"/>
                </c:ext>
              </c:extLst>
            </c:dLbl>
            <c:dLbl>
              <c:idx val="1"/>
              <c:tx>
                <c:rich>
                  <a:bodyPr/>
                  <a:lstStyle/>
                  <a:p>
                    <a:r>
                      <a:rPr lang="en-US"/>
                      <a:t>9</a:t>
                    </a:r>
                  </a:p>
                  <a:p>
                    <a:r>
                      <a:rPr lang="en-US" sz="1600" b="0"/>
                      <a:t>(16%)</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30A-4D3A-9633-2FBAABEFC5FC}"/>
                </c:ext>
              </c:extLst>
            </c:dLbl>
            <c:dLbl>
              <c:idx val="2"/>
              <c:layout>
                <c:manualLayout>
                  <c:x val="5.6839339844928415E-2"/>
                  <c:y val="-0.134871927129812"/>
                </c:manualLayout>
              </c:layout>
              <c:tx>
                <c:rich>
                  <a:bodyPr/>
                  <a:lstStyle/>
                  <a:p>
                    <a:r>
                      <a:rPr lang="en-US"/>
                      <a:t>15</a:t>
                    </a:r>
                  </a:p>
                  <a:p>
                    <a:r>
                      <a:rPr lang="en-US" sz="1600" b="0"/>
                      <a:t>(26%)</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30A-4D3A-9633-2FBAABEFC5FC}"/>
                </c:ext>
              </c:extLst>
            </c:dLbl>
            <c:dLbl>
              <c:idx val="3"/>
              <c:layout>
                <c:manualLayout>
                  <c:x val="0.10030647335171365"/>
                  <c:y val="7.345421052858471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r>
                      <a:rPr lang="en-US">
                        <a:solidFill>
                          <a:schemeClr val="bg1"/>
                        </a:solidFill>
                      </a:rPr>
                      <a:t>13</a:t>
                    </a:r>
                  </a:p>
                  <a:p>
                    <a:pPr>
                      <a:defRPr sz="2400" b="1">
                        <a:solidFill>
                          <a:schemeClr val="bg1"/>
                        </a:solidFill>
                        <a:latin typeface="Helvetica" panose="020B0403020202020204" pitchFamily="34" charset="0"/>
                      </a:defRPr>
                    </a:pPr>
                    <a:r>
                      <a:rPr lang="en-US" sz="1600" b="0">
                        <a:solidFill>
                          <a:schemeClr val="bg1"/>
                        </a:solidFill>
                      </a:rPr>
                      <a:t>(22%)</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Helvetica" panose="020B0403020202020204" pitchFamily="34" charset="0"/>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30A-4D3A-9633-2FBAABEFC5FC}"/>
                </c:ext>
              </c:extLst>
            </c:dLbl>
            <c:dLbl>
              <c:idx val="4"/>
              <c:layout>
                <c:manualLayout>
                  <c:x val="3.9273030253354671E-2"/>
                  <c:y val="0.1505205864773044"/>
                </c:manualLayout>
              </c:layout>
              <c:tx>
                <c:rich>
                  <a:bodyPr/>
                  <a:lstStyle/>
                  <a:p>
                    <a:r>
                      <a:rPr lang="en-US"/>
                      <a:t>5</a:t>
                    </a:r>
                  </a:p>
                  <a:p>
                    <a:r>
                      <a:rPr lang="en-US" sz="1600" b="0"/>
                      <a:t>(9%)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30A-4D3A-9633-2FBAABEFC5F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1B1464"/>
                    </a:solidFill>
                    <a:latin typeface="Helvetica" panose="020B0403020202020204"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Less than Six Months</c:v>
                </c:pt>
                <c:pt idx="1">
                  <c:v>Six Months to a Year</c:v>
                </c:pt>
                <c:pt idx="2">
                  <c:v>One to Two Years</c:v>
                </c:pt>
                <c:pt idx="3">
                  <c:v>Two to Five Years</c:v>
                </c:pt>
                <c:pt idx="4">
                  <c:v>Five+ Years</c:v>
                </c:pt>
              </c:strCache>
            </c:strRef>
          </c:cat>
          <c:val>
            <c:numRef>
              <c:f>Sheet1!$B$2:$B$6</c:f>
              <c:numCache>
                <c:formatCode>0%</c:formatCode>
                <c:ptCount val="5"/>
                <c:pt idx="0">
                  <c:v>0.27586206896551724</c:v>
                </c:pt>
                <c:pt idx="1">
                  <c:v>0.15517241379310345</c:v>
                </c:pt>
                <c:pt idx="2">
                  <c:v>0.25862068965517243</c:v>
                </c:pt>
                <c:pt idx="3">
                  <c:v>0.22413793103448276</c:v>
                </c:pt>
                <c:pt idx="4">
                  <c:v>8.6206896551724144E-2</c:v>
                </c:pt>
              </c:numCache>
            </c:numRef>
          </c:val>
          <c:extLst>
            <c:ext xmlns:c16="http://schemas.microsoft.com/office/drawing/2014/chart" uri="{C3380CC4-5D6E-409C-BE32-E72D297353CC}">
              <c16:uniqueId val="{00000000-C30A-4D3A-9633-2FBAABEFC5FC}"/>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5.9788053339427912E-4"/>
          <c:y val="0"/>
          <c:w val="0.99940211946660573"/>
          <c:h val="0.1235388975997764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B1464"/>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46391884146233"/>
          <c:y val="0.1972411947348339"/>
          <c:w val="0.86371998031496067"/>
          <c:h val="0.80275880526516608"/>
        </c:manualLayout>
      </c:layout>
      <c:barChart>
        <c:barDir val="bar"/>
        <c:grouping val="stacked"/>
        <c:varyColors val="0"/>
        <c:ser>
          <c:idx val="0"/>
          <c:order val="0"/>
          <c:tx>
            <c:strRef>
              <c:f>Sheet1!$B$1</c:f>
              <c:strCache>
                <c:ptCount val="1"/>
                <c:pt idx="0">
                  <c:v>&lt;$50k</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Ad-Free</c:v>
                </c:pt>
                <c:pt idx="1">
                  <c:v>Ad-Supported</c:v>
                </c:pt>
              </c:strCache>
            </c:strRef>
          </c:cat>
          <c:val>
            <c:numRef>
              <c:f>Sheet1!$B$2:$B$3</c:f>
              <c:numCache>
                <c:formatCode>0%</c:formatCode>
                <c:ptCount val="2"/>
                <c:pt idx="0">
                  <c:v>0.33</c:v>
                </c:pt>
                <c:pt idx="1">
                  <c:v>0.34</c:v>
                </c:pt>
              </c:numCache>
            </c:numRef>
          </c:val>
          <c:extLst>
            <c:ext xmlns:c16="http://schemas.microsoft.com/office/drawing/2014/chart" uri="{C3380CC4-5D6E-409C-BE32-E72D297353CC}">
              <c16:uniqueId val="{00000000-EA5A-4F2D-BB32-2D81EC1D807D}"/>
            </c:ext>
          </c:extLst>
        </c:ser>
        <c:ser>
          <c:idx val="1"/>
          <c:order val="1"/>
          <c:tx>
            <c:strRef>
              <c:f>Sheet1!$C$1</c:f>
              <c:strCache>
                <c:ptCount val="1"/>
                <c:pt idx="0">
                  <c:v>$50-100k</c:v>
                </c:pt>
              </c:strCache>
            </c:strRef>
          </c:tx>
          <c:spPr>
            <a:solidFill>
              <a:srgbClr val="A343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Ad-Free</c:v>
                </c:pt>
                <c:pt idx="1">
                  <c:v>Ad-Supported</c:v>
                </c:pt>
              </c:strCache>
            </c:strRef>
          </c:cat>
          <c:val>
            <c:numRef>
              <c:f>Sheet1!$C$2:$C$3</c:f>
              <c:numCache>
                <c:formatCode>0%</c:formatCode>
                <c:ptCount val="2"/>
                <c:pt idx="0">
                  <c:v>0.28999999999999998</c:v>
                </c:pt>
                <c:pt idx="1">
                  <c:v>0.28999999999999998</c:v>
                </c:pt>
              </c:numCache>
            </c:numRef>
          </c:val>
          <c:extLst>
            <c:ext xmlns:c16="http://schemas.microsoft.com/office/drawing/2014/chart" uri="{C3380CC4-5D6E-409C-BE32-E72D297353CC}">
              <c16:uniqueId val="{00000001-EA5A-4F2D-BB32-2D81EC1D807D}"/>
            </c:ext>
          </c:extLst>
        </c:ser>
        <c:ser>
          <c:idx val="2"/>
          <c:order val="2"/>
          <c:tx>
            <c:strRef>
              <c:f>Sheet1!$D$1</c:f>
              <c:strCache>
                <c:ptCount val="1"/>
                <c:pt idx="0">
                  <c:v>$100-150k</c:v>
                </c:pt>
              </c:strCache>
            </c:strRef>
          </c:tx>
          <c:spPr>
            <a:solidFill>
              <a:srgbClr val="E84A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Ad-Free</c:v>
                </c:pt>
                <c:pt idx="1">
                  <c:v>Ad-Supported</c:v>
                </c:pt>
              </c:strCache>
            </c:strRef>
          </c:cat>
          <c:val>
            <c:numRef>
              <c:f>Sheet1!$D$2:$D$3</c:f>
              <c:numCache>
                <c:formatCode>0%</c:formatCode>
                <c:ptCount val="2"/>
                <c:pt idx="0">
                  <c:v>0.17</c:v>
                </c:pt>
                <c:pt idx="1">
                  <c:v>0.17</c:v>
                </c:pt>
              </c:numCache>
            </c:numRef>
          </c:val>
          <c:extLst>
            <c:ext xmlns:c16="http://schemas.microsoft.com/office/drawing/2014/chart" uri="{C3380CC4-5D6E-409C-BE32-E72D297353CC}">
              <c16:uniqueId val="{00000002-EA5A-4F2D-BB32-2D81EC1D807D}"/>
            </c:ext>
          </c:extLst>
        </c:ser>
        <c:ser>
          <c:idx val="3"/>
          <c:order val="3"/>
          <c:tx>
            <c:strRef>
              <c:f>Sheet1!$E$1</c:f>
              <c:strCache>
                <c:ptCount val="1"/>
                <c:pt idx="0">
                  <c:v>$150-200k</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Ad-Free</c:v>
                </c:pt>
                <c:pt idx="1">
                  <c:v>Ad-Supported</c:v>
                </c:pt>
              </c:strCache>
            </c:strRef>
          </c:cat>
          <c:val>
            <c:numRef>
              <c:f>Sheet1!$E$2:$E$3</c:f>
              <c:numCache>
                <c:formatCode>0%</c:formatCode>
                <c:ptCount val="2"/>
                <c:pt idx="0">
                  <c:v>0.09</c:v>
                </c:pt>
                <c:pt idx="1">
                  <c:v>0.09</c:v>
                </c:pt>
              </c:numCache>
            </c:numRef>
          </c:val>
          <c:extLst>
            <c:ext xmlns:c16="http://schemas.microsoft.com/office/drawing/2014/chart" uri="{C3380CC4-5D6E-409C-BE32-E72D297353CC}">
              <c16:uniqueId val="{00000003-EA5A-4F2D-BB32-2D81EC1D807D}"/>
            </c:ext>
          </c:extLst>
        </c:ser>
        <c:ser>
          <c:idx val="4"/>
          <c:order val="4"/>
          <c:tx>
            <c:strRef>
              <c:f>Sheet1!$F$1</c:f>
              <c:strCache>
                <c:ptCount val="1"/>
                <c:pt idx="0">
                  <c:v>$200k+</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Ad-Free</c:v>
                </c:pt>
                <c:pt idx="1">
                  <c:v>Ad-Supported</c:v>
                </c:pt>
              </c:strCache>
            </c:strRef>
          </c:cat>
          <c:val>
            <c:numRef>
              <c:f>Sheet1!$F$2:$F$3</c:f>
              <c:numCache>
                <c:formatCode>0%</c:formatCode>
                <c:ptCount val="2"/>
                <c:pt idx="0">
                  <c:v>0.12</c:v>
                </c:pt>
                <c:pt idx="1">
                  <c:v>0.11</c:v>
                </c:pt>
              </c:numCache>
            </c:numRef>
          </c:val>
          <c:extLst>
            <c:ext xmlns:c16="http://schemas.microsoft.com/office/drawing/2014/chart" uri="{C3380CC4-5D6E-409C-BE32-E72D297353CC}">
              <c16:uniqueId val="{00000004-EA5A-4F2D-BB32-2D81EC1D807D}"/>
            </c:ext>
          </c:extLst>
        </c:ser>
        <c:dLbls>
          <c:showLegendKey val="0"/>
          <c:showVal val="0"/>
          <c:showCatName val="0"/>
          <c:showSerName val="0"/>
          <c:showPercent val="0"/>
          <c:showBubbleSize val="0"/>
        </c:dLbls>
        <c:gapWidth val="91"/>
        <c:overlap val="100"/>
        <c:axId val="1336242655"/>
        <c:axId val="1336245055"/>
      </c:barChart>
      <c:catAx>
        <c:axId val="1336242655"/>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itchFamily="2" charset="0"/>
                <a:ea typeface="+mn-ea"/>
                <a:cs typeface="+mn-cs"/>
              </a:defRPr>
            </a:pPr>
            <a:endParaRPr lang="en-US"/>
          </a:p>
        </c:txPr>
        <c:crossAx val="1336245055"/>
        <c:crosses val="autoZero"/>
        <c:auto val="1"/>
        <c:lblAlgn val="ctr"/>
        <c:lblOffset val="100"/>
        <c:noMultiLvlLbl val="0"/>
      </c:catAx>
      <c:valAx>
        <c:axId val="1336245055"/>
        <c:scaling>
          <c:orientation val="minMax"/>
          <c:max val="1"/>
        </c:scaling>
        <c:delete val="1"/>
        <c:axPos val="t"/>
        <c:numFmt formatCode="0%" sourceLinked="1"/>
        <c:majorTickMark val="none"/>
        <c:minorTickMark val="none"/>
        <c:tickLblPos val="nextTo"/>
        <c:crossAx val="1336242655"/>
        <c:crosses val="autoZero"/>
        <c:crossBetween val="between"/>
      </c:valAx>
      <c:spPr>
        <a:noFill/>
        <a:ln>
          <a:noFill/>
        </a:ln>
        <a:effectLst/>
      </c:spPr>
    </c:plotArea>
    <c:legend>
      <c:legendPos val="b"/>
      <c:layout>
        <c:manualLayout>
          <c:xMode val="edge"/>
          <c:yMode val="edge"/>
          <c:x val="0.21747219560324085"/>
          <c:y val="9.3565653556653885E-3"/>
          <c:w val="0.56672140972135154"/>
          <c:h val="6.8150756056423109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B1464"/>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299796984836351E-3"/>
          <c:y val="0.12793413961769945"/>
          <c:w val="0.97482413793016387"/>
          <c:h val="0.67286841797234254"/>
        </c:manualLayout>
      </c:layout>
      <c:barChart>
        <c:barDir val="col"/>
        <c:grouping val="clustered"/>
        <c:varyColors val="0"/>
        <c:ser>
          <c:idx val="0"/>
          <c:order val="0"/>
          <c:tx>
            <c:strRef>
              <c:f>Sheet1!$B$1</c:f>
              <c:strCache>
                <c:ptCount val="1"/>
                <c:pt idx="0">
                  <c:v>Non-Moviegoers</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Dining Out</c:v>
                </c:pt>
                <c:pt idx="1">
                  <c:v>Attend a Musical Performance</c:v>
                </c:pt>
                <c:pt idx="2">
                  <c:v>Live Sports Event</c:v>
                </c:pt>
                <c:pt idx="3">
                  <c:v>Go to Bars / Nightclubs</c:v>
                </c:pt>
                <c:pt idx="4">
                  <c:v>Attend Live Theater</c:v>
                </c:pt>
                <c:pt idx="5">
                  <c:v>Use Rideshare App**</c:v>
                </c:pt>
              </c:strCache>
            </c:strRef>
          </c:cat>
          <c:val>
            <c:numRef>
              <c:f>Sheet1!$B$2:$B$7</c:f>
              <c:numCache>
                <c:formatCode>0%</c:formatCode>
                <c:ptCount val="6"/>
                <c:pt idx="0">
                  <c:v>0.45</c:v>
                </c:pt>
                <c:pt idx="1">
                  <c:v>0.18</c:v>
                </c:pt>
                <c:pt idx="2">
                  <c:v>0.1454</c:v>
                </c:pt>
                <c:pt idx="3">
                  <c:v>0.13</c:v>
                </c:pt>
                <c:pt idx="4">
                  <c:v>6.2899999999999998E-2</c:v>
                </c:pt>
                <c:pt idx="5">
                  <c:v>0.11</c:v>
                </c:pt>
              </c:numCache>
            </c:numRef>
          </c:val>
          <c:extLst>
            <c:ext xmlns:c16="http://schemas.microsoft.com/office/drawing/2014/chart" uri="{C3380CC4-5D6E-409C-BE32-E72D297353CC}">
              <c16:uniqueId val="{00000000-4B93-4F9A-9904-43C4443B6AED}"/>
            </c:ext>
          </c:extLst>
        </c:ser>
        <c:ser>
          <c:idx val="1"/>
          <c:order val="1"/>
          <c:tx>
            <c:strRef>
              <c:f>Sheet1!$C$1</c:f>
              <c:strCache>
                <c:ptCount val="1"/>
                <c:pt idx="0">
                  <c:v>Moviegoers</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a:ea typeface="+mn-ea"/>
                    <a:cs typeface="Helvetica" panose="020B0403020202020204"/>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Dining Out</c:v>
                </c:pt>
                <c:pt idx="1">
                  <c:v>Attend a Musical Performance</c:v>
                </c:pt>
                <c:pt idx="2">
                  <c:v>Live Sports Event</c:v>
                </c:pt>
                <c:pt idx="3">
                  <c:v>Go to Bars / Nightclubs</c:v>
                </c:pt>
                <c:pt idx="4">
                  <c:v>Attend Live Theater</c:v>
                </c:pt>
                <c:pt idx="5">
                  <c:v>Use Rideshare App**</c:v>
                </c:pt>
              </c:strCache>
            </c:strRef>
          </c:cat>
          <c:val>
            <c:numRef>
              <c:f>Sheet1!$C$2:$C$7</c:f>
              <c:numCache>
                <c:formatCode>0%</c:formatCode>
                <c:ptCount val="6"/>
                <c:pt idx="0">
                  <c:v>0.61</c:v>
                </c:pt>
                <c:pt idx="1">
                  <c:v>0.36</c:v>
                </c:pt>
                <c:pt idx="2">
                  <c:v>0.27</c:v>
                </c:pt>
                <c:pt idx="3">
                  <c:v>0.24</c:v>
                </c:pt>
                <c:pt idx="4">
                  <c:v>0.17630000000000001</c:v>
                </c:pt>
                <c:pt idx="5">
                  <c:v>0.17</c:v>
                </c:pt>
              </c:numCache>
            </c:numRef>
          </c:val>
          <c:extLst>
            <c:ext xmlns:c16="http://schemas.microsoft.com/office/drawing/2014/chart" uri="{C3380CC4-5D6E-409C-BE32-E72D297353CC}">
              <c16:uniqueId val="{00000001-4B93-4F9A-9904-43C4443B6AED}"/>
            </c:ext>
          </c:extLst>
        </c:ser>
        <c:dLbls>
          <c:showLegendKey val="0"/>
          <c:showVal val="0"/>
          <c:showCatName val="0"/>
          <c:showSerName val="0"/>
          <c:showPercent val="0"/>
          <c:showBubbleSize val="0"/>
        </c:dLbls>
        <c:gapWidth val="189"/>
        <c:overlap val="-7"/>
        <c:axId val="1853884736"/>
        <c:axId val="1853885696"/>
      </c:barChart>
      <c:catAx>
        <c:axId val="1853884736"/>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1" i="0" u="none" strike="noStrike" kern="1200" baseline="0">
                <a:solidFill>
                  <a:srgbClr val="1B1464"/>
                </a:solidFill>
                <a:latin typeface="Helvetica" panose="020B0403020202020204"/>
                <a:ea typeface="+mn-ea"/>
                <a:cs typeface="Helvetica" panose="020B0403020202020204"/>
              </a:defRPr>
            </a:pPr>
            <a:endParaRPr lang="en-US"/>
          </a:p>
        </c:txPr>
        <c:crossAx val="1853885696"/>
        <c:crosses val="autoZero"/>
        <c:auto val="1"/>
        <c:lblAlgn val="ctr"/>
        <c:lblOffset val="100"/>
        <c:noMultiLvlLbl val="0"/>
      </c:catAx>
      <c:valAx>
        <c:axId val="1853885696"/>
        <c:scaling>
          <c:orientation val="minMax"/>
        </c:scaling>
        <c:delete val="1"/>
        <c:axPos val="l"/>
        <c:numFmt formatCode="0%" sourceLinked="1"/>
        <c:majorTickMark val="none"/>
        <c:minorTickMark val="none"/>
        <c:tickLblPos val="nextTo"/>
        <c:crossAx val="1853884736"/>
        <c:crosses val="autoZero"/>
        <c:crossBetween val="between"/>
      </c:valAx>
      <c:spPr>
        <a:noFill/>
        <a:ln>
          <a:noFill/>
        </a:ln>
        <a:effectLst/>
      </c:spPr>
    </c:plotArea>
    <c:legend>
      <c:legendPos val="t"/>
      <c:layout>
        <c:manualLayout>
          <c:xMode val="edge"/>
          <c:yMode val="edge"/>
          <c:x val="0.35410835469890589"/>
          <c:y val="7.175285657317486E-3"/>
          <c:w val="0.2939282927471904"/>
          <c:h val="8.7129129530848504E-2"/>
        </c:manualLayout>
      </c:layout>
      <c:overlay val="0"/>
      <c:spPr>
        <a:noFill/>
        <a:ln>
          <a:noFill/>
        </a:ln>
        <a:effectLst/>
      </c:spPr>
      <c:txPr>
        <a:bodyPr rot="0" spcFirstLastPara="1" vertOverflow="ellipsis" vert="horz" wrap="square" anchor="ctr" anchorCtr="1"/>
        <a:lstStyle/>
        <a:p>
          <a:pPr>
            <a:defRPr sz="1600" b="0" i="0" u="none" strike="noStrike" kern="1200" baseline="0">
              <a:solidFill>
                <a:srgbClr val="1B1464"/>
              </a:solidFill>
              <a:latin typeface="Helvetica" panose="020B0403020202020204"/>
              <a:ea typeface="+mn-ea"/>
              <a:cs typeface="Helvetica" panose="020B0403020202020204"/>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B1464"/>
          </a:solidFill>
          <a:latin typeface="Heebo" pitchFamily="2" charset="-79"/>
          <a:cs typeface="Heebo" pitchFamily="2" charset="-79"/>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CA37C-6203-4DAD-BD40-986EEA03016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9A9E2-516B-4F44-A5F4-DD24ABA05374}" type="slidenum">
              <a:rPr lang="en-US" smtClean="0"/>
              <a:t>‹#›</a:t>
            </a:fld>
            <a:endParaRPr lang="en-US"/>
          </a:p>
        </p:txBody>
      </p:sp>
    </p:spTree>
    <p:extLst>
      <p:ext uri="{BB962C8B-B14F-4D97-AF65-F5344CB8AC3E}">
        <p14:creationId xmlns:p14="http://schemas.microsoft.com/office/powerpoint/2010/main" val="20297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marL="0" marR="0" lvl="0" indent="0" algn="r" defTabSz="1194674"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1946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79A9E2-516B-4F44-A5F4-DD24ABA053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96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91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F8690-402F-81F0-C963-19F9CEC4E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E055B-BD70-3BEF-C518-7741FE475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D9218-9759-0B7E-0605-4C10D08E61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3F8167-3CFA-4D49-FF4F-D524882F4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AD8B63-C8C7-40AD-826D-2370E81A9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637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88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856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5438A-25BB-8822-0C4C-0C6055B42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74CB8-9BB3-F3A9-5F44-EB9C6643D3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EECE2-0216-1265-FDC4-234908092C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0F1504-2857-A49B-B47D-EAD533B0FA1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727F9-3F91-3F46-B202-A775857851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0866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3ACE3-461A-B942-C482-3E03DDFCB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95431-38FF-79F6-BA6F-22675091D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0E2A44-1112-A09C-1E8C-ECAEE4C77A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07D00B-A816-A016-3E90-D7043B6A8C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20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B6B9E-384F-42DE-A23F-1A162383700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591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574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90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507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EF675F10-90BA-9A4B-97C5-0F6D45F15F4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99360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02388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675F10-90BA-9A4B-97C5-0F6D45F15F4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24483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675F10-90BA-9A4B-97C5-0F6D45F15F4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347812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675F10-90BA-9A4B-97C5-0F6D45F15F43}"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3724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675F10-90BA-9A4B-97C5-0F6D45F15F43}"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089123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75F10-90BA-9A4B-97C5-0F6D45F15F43}"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08054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74242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55072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EF675F10-90BA-9A4B-97C5-0F6D45F15F43}"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32229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64624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675F10-90BA-9A4B-97C5-0F6D45F15F43}"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423612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EA07-6C04-4243-6D11-473B72B6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9C08A5-2275-5FC9-69D5-B8C2496184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B46726-643B-CFB8-654C-19592CD8C18D}"/>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5" name="Footer Placeholder 4">
            <a:extLst>
              <a:ext uri="{FF2B5EF4-FFF2-40B4-BE49-F238E27FC236}">
                <a16:creationId xmlns:a16="http://schemas.microsoft.com/office/drawing/2014/main" id="{4335BFA4-7567-5A7D-290C-E45DBE07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057F4-35D4-0E3A-1E46-786F49E2BE2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90379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AB82-1F92-3B94-F513-22BFB52CF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FCB90A-4403-6E5B-C8FB-8A40CBEFA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B29C3-FED5-6118-43FE-29A3E6EF4D9C}"/>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5" name="Footer Placeholder 4">
            <a:extLst>
              <a:ext uri="{FF2B5EF4-FFF2-40B4-BE49-F238E27FC236}">
                <a16:creationId xmlns:a16="http://schemas.microsoft.com/office/drawing/2014/main" id="{ABDDC6C7-C280-7CBA-6B9D-D19007DA7B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FF7A0-4442-B0FA-6972-030674DAC0F8}"/>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25290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F8D8-2485-29B0-B1C5-B2766C982E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F2519-CE92-91F3-BA55-7D967606E5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16A09-28F3-22AB-A273-E40519002DB4}"/>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5" name="Footer Placeholder 4">
            <a:extLst>
              <a:ext uri="{FF2B5EF4-FFF2-40B4-BE49-F238E27FC236}">
                <a16:creationId xmlns:a16="http://schemas.microsoft.com/office/drawing/2014/main" id="{E00D7D7B-C020-9AB2-1C84-C5EC5AA4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CD299-3E22-D966-7F55-C371E19E5E57}"/>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5043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D87C8-3DDC-EC27-0E3A-ABA95851C8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D02E96-C2F5-61CA-6641-AF57D5E51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AF965-2A02-23BD-1BD3-D19CCBEA30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EFEDD5-DC69-5401-7EAA-253F7F5B899C}"/>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6" name="Footer Placeholder 5">
            <a:extLst>
              <a:ext uri="{FF2B5EF4-FFF2-40B4-BE49-F238E27FC236}">
                <a16:creationId xmlns:a16="http://schemas.microsoft.com/office/drawing/2014/main" id="{7570EED9-08FA-55C9-1E44-D66805E7A9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E8B96-D8FC-CA81-AF9B-B1E109493CB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293487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3970-3CD7-9C3E-CDC8-E6B70601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134156-7E4F-E39E-95FE-E07AAA1AA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2F304-4140-9ADE-6718-ACF063826F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F957A0-5AA4-8AF7-23CB-D48C355A21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0AA703-3645-F958-D027-46490C66D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524311-C75F-5D85-ED5D-07EAF7150C3F}"/>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8" name="Footer Placeholder 7">
            <a:extLst>
              <a:ext uri="{FF2B5EF4-FFF2-40B4-BE49-F238E27FC236}">
                <a16:creationId xmlns:a16="http://schemas.microsoft.com/office/drawing/2014/main" id="{3FB0759B-61D5-6A57-3E29-E424B39987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A76C4C-2ADF-8557-A882-B4785E2C967D}"/>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596670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9F05-B7EF-8F00-740C-AE068710BC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1840DD-A4EB-925C-6344-01A32C04E4E4}"/>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4" name="Footer Placeholder 3">
            <a:extLst>
              <a:ext uri="{FF2B5EF4-FFF2-40B4-BE49-F238E27FC236}">
                <a16:creationId xmlns:a16="http://schemas.microsoft.com/office/drawing/2014/main" id="{B1231BBF-6861-196B-8211-E20C4A95AD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B217F9-F18C-E081-BBD5-B8D9AD84ED3E}"/>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988611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A967-1A4E-F7D3-23A9-6A5AC823DA74}"/>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3" name="Footer Placeholder 2">
            <a:extLst>
              <a:ext uri="{FF2B5EF4-FFF2-40B4-BE49-F238E27FC236}">
                <a16:creationId xmlns:a16="http://schemas.microsoft.com/office/drawing/2014/main" id="{C26EB8C7-F68F-01AE-E971-D91291EC37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468E85-3CA1-7D5C-FF08-C81F2AB7423C}"/>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244132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02481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99E9F-E890-38E6-B861-5881CA0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5CBD80-6D87-036D-7435-E2D6E23F28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DEF8A-78F4-AA8C-419C-878DE4862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9DCD2-1D55-5A5B-F2A5-F93989E926B5}"/>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6" name="Footer Placeholder 5">
            <a:extLst>
              <a:ext uri="{FF2B5EF4-FFF2-40B4-BE49-F238E27FC236}">
                <a16:creationId xmlns:a16="http://schemas.microsoft.com/office/drawing/2014/main" id="{AA6A7CD7-7D3A-8D4D-B893-39710E6ED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24314-F0A4-0108-2CF9-8E7227EF5B25}"/>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403055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1AB0-B054-B58C-CCCEE59E9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15BAFC-3ED3-A2E2-5D35-8C25438AA7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7DE0-7F56-66DA-6C82-B8D27B4A8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6D3BE-3C9B-75E1-2FFE-BA59B20CFF6F}"/>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6" name="Footer Placeholder 5">
            <a:extLst>
              <a:ext uri="{FF2B5EF4-FFF2-40B4-BE49-F238E27FC236}">
                <a16:creationId xmlns:a16="http://schemas.microsoft.com/office/drawing/2014/main" id="{53599961-77A9-F013-218C-C661B13F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E9603F-167C-279C-D8A6-FC3533ED0F3F}"/>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1512241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3D31-0D6E-2DF3-2ACC-2B06C588F0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8AF90-5650-8A05-DEFC-C968FBBFC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F8FA7-C9B7-288C-6E90-DCEA795CB26A}"/>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5" name="Footer Placeholder 4">
            <a:extLst>
              <a:ext uri="{FF2B5EF4-FFF2-40B4-BE49-F238E27FC236}">
                <a16:creationId xmlns:a16="http://schemas.microsoft.com/office/drawing/2014/main" id="{90371E05-B15F-0889-6F39-C8A4EF6FA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B33A9-CD51-CAFB-54A5-DFE18B76198B}"/>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3536555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162883-5C74-0963-ACFD-CB29643764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4FCC76-A7DE-2683-050A-01DBC8CB8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0400E-817D-12AC-2868-ADA9FAF53BA1}"/>
              </a:ext>
            </a:extLst>
          </p:cNvPr>
          <p:cNvSpPr>
            <a:spLocks noGrp="1"/>
          </p:cNvSpPr>
          <p:nvPr>
            <p:ph type="dt" sz="half" idx="10"/>
          </p:nvPr>
        </p:nvSpPr>
        <p:spPr/>
        <p:txBody>
          <a:bodyPr/>
          <a:lstStyle/>
          <a:p>
            <a:fld id="{73ABB190-D8D6-2C44-AFFB-3384F3D071A3}" type="datetimeFigureOut">
              <a:rPr lang="en-US" smtClean="0"/>
              <a:t>6/25/2025</a:t>
            </a:fld>
            <a:endParaRPr lang="en-US"/>
          </a:p>
        </p:txBody>
      </p:sp>
      <p:sp>
        <p:nvSpPr>
          <p:cNvPr id="5" name="Footer Placeholder 4">
            <a:extLst>
              <a:ext uri="{FF2B5EF4-FFF2-40B4-BE49-F238E27FC236}">
                <a16:creationId xmlns:a16="http://schemas.microsoft.com/office/drawing/2014/main" id="{E4277E4C-6421-ED52-15FE-23114D864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BCDE23-4F8F-B734-5FDE-573816370429}"/>
              </a:ext>
            </a:extLst>
          </p:cNvPr>
          <p:cNvSpPr>
            <a:spLocks noGrp="1"/>
          </p:cNvSpPr>
          <p:nvPr>
            <p:ph type="sldNum" sz="quarter" idx="12"/>
          </p:nvPr>
        </p:nvSpPr>
        <p:spPr/>
        <p:txBody>
          <a:bodyPr/>
          <a:lstStyle/>
          <a:p>
            <a:fld id="{CF051490-0609-3547-9BF6-619BD22051C4}" type="slidenum">
              <a:rPr lang="en-US" smtClean="0"/>
              <a:t>‹#›</a:t>
            </a:fld>
            <a:endParaRPr lang="en-US"/>
          </a:p>
        </p:txBody>
      </p:sp>
    </p:spTree>
    <p:extLst>
      <p:ext uri="{BB962C8B-B14F-4D97-AF65-F5344CB8AC3E}">
        <p14:creationId xmlns:p14="http://schemas.microsoft.com/office/powerpoint/2010/main" val="557216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86961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7715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208710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199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846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64852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6/25/2025</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28881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6/25/2025</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3324422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C764DE79-268F-4C1A-8933-263129D2AF90}" type="datetimeFigureOut">
              <a:rPr lang="en-US" dirty="0"/>
              <a:t>6/25/2025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7F49A766-55E6-489B-9F87-9CA196D9A660}" type="slidenum">
              <a:rPr lang="en-US" smtClean="0"/>
              <a:pPr/>
              <a:t>‹#›</a:t>
            </a:fld>
            <a:endParaRPr lang="en-US"/>
          </a:p>
        </p:txBody>
      </p:sp>
    </p:spTree>
    <p:extLst>
      <p:ext uri="{BB962C8B-B14F-4D97-AF65-F5344CB8AC3E}">
        <p14:creationId xmlns:p14="http://schemas.microsoft.com/office/powerpoint/2010/main" val="1455483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58F648-E5F3-03C2-84BD-460F0D422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7F7D7-94E7-70D2-6EEE-953A50A0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50044-60A5-2F18-9E85-5394D06AAC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ABB190-D8D6-2C44-AFFB-3384F3D071A3}" type="datetimeFigureOut">
              <a:rPr lang="en-US" smtClean="0"/>
              <a:t>6/25/2025</a:t>
            </a:fld>
            <a:endParaRPr lang="en-US"/>
          </a:p>
        </p:txBody>
      </p:sp>
      <p:sp>
        <p:nvSpPr>
          <p:cNvPr id="5" name="Footer Placeholder 4">
            <a:extLst>
              <a:ext uri="{FF2B5EF4-FFF2-40B4-BE49-F238E27FC236}">
                <a16:creationId xmlns:a16="http://schemas.microsoft.com/office/drawing/2014/main" id="{E4D3CF66-7C3E-AB64-D43B-614D9C4EA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0704EFE-C847-930E-9E42-37595ADBCE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051490-0609-3547-9BF6-619BD22051C4}" type="slidenum">
              <a:rPr lang="en-US" smtClean="0"/>
              <a:t>‹#›</a:t>
            </a:fld>
            <a:endParaRPr lang="en-US"/>
          </a:p>
        </p:txBody>
      </p:sp>
    </p:spTree>
    <p:extLst>
      <p:ext uri="{BB962C8B-B14F-4D97-AF65-F5344CB8AC3E}">
        <p14:creationId xmlns:p14="http://schemas.microsoft.com/office/powerpoint/2010/main" val="10857145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mrisimmons.com/" TargetMode="External"/><Relationship Id="rId3" Type="http://schemas.openxmlformats.org/officeDocument/2006/relationships/hyperlink" Target="https://thevab.com/insight/left-your-own-devices-june-2025?utm_source=vab-top-10-q2-2025&amp;utm_medium=vab-insights&amp;utm_campaign=" TargetMode="External"/><Relationship Id="rId7" Type="http://schemas.openxmlformats.org/officeDocument/2006/relationships/image" Target="../media/image41.png"/><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40.png"/><Relationship Id="rId11" Type="http://schemas.openxmlformats.org/officeDocument/2006/relationships/image" Target="../media/image37.pn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hyperlink" Target="https://thevab.com/insight/shoppable-tv?utm_source=vab-top-10-q2-2025&amp;utm_medium=vab-insights&amp;utm_campaign=" TargetMode="External"/><Relationship Id="rId7"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9.png"/><Relationship Id="rId5" Type="http://schemas.openxmlformats.org/officeDocument/2006/relationships/image" Target="../media/image44.png"/><Relationship Id="rId10" Type="http://schemas.openxmlformats.org/officeDocument/2006/relationships/image" Target="../media/image37.png"/><Relationship Id="rId4" Type="http://schemas.openxmlformats.org/officeDocument/2006/relationships/image" Target="../media/image43.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37.png"/><Relationship Id="rId3" Type="http://schemas.openxmlformats.org/officeDocument/2006/relationships/hyperlink" Target="https://thevab.com/insight/20-cinema-trends?utm_source=vab-top-10-q2-2025&amp;utm_medium=vab-insights&amp;utm_campaign=" TargetMode="External"/><Relationship Id="rId7" Type="http://schemas.openxmlformats.org/officeDocument/2006/relationships/image" Target="../media/image50.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chart" Target="../charts/chart6.xml"/><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image" Target="../media/image52.png"/><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insight/how-many-fake-accounts-does-facebook-remove-each-year?utm_source=vab-top-10-q2-2025&amp;utm_medium=vab-insights&amp;utm_campaign="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hyperlink" Target="https://thevab.com/insight/what-is-connected-tv?utm_source=vab-top-10-q2-2025&amp;utm_medium=vab-insights&amp;utm_campaign=" TargetMode="External"/><Relationship Id="rId1" Type="http://schemas.openxmlformats.org/officeDocument/2006/relationships/slideLayout" Target="../slideLayouts/slideLayout29.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61.pn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hyperlink" Target="https://thevab.com/insight/how-should-i-advertise-through-tariffs?utm_source=vab-top-10-q2-2025&amp;utm_medium=vab-insights&amp;utm_campaign=" TargetMode="External"/><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9.png"/><Relationship Id="rId5" Type="http://schemas.openxmlformats.org/officeDocument/2006/relationships/image" Target="../media/image64.png"/><Relationship Id="rId10" Type="http://schemas.openxmlformats.org/officeDocument/2006/relationships/image" Target="../media/image11.png"/><Relationship Id="rId4" Type="http://schemas.openxmlformats.org/officeDocument/2006/relationships/image" Target="../media/image63.png"/><Relationship Id="rId9"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hyperlink" Target="https://thevab.com/insight/power-of-premium-video?utm_source=vab-top-10-q2-2025&amp;utm_medium=vab-insights&amp;utm_campaign=" TargetMode="External"/><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hyperlink" Target="https://thevab.com/insight/premium-video-marketer-faqs?utm_source=vab-top-10-q2-2025&amp;utm_medium=vab-insights&amp;utm_campaign=" TargetMode="External"/><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s://thevab.com/insight/marketing-kpi-study-2025?utm_source=vab-top-10-q2-2025&amp;utm_medium=vab-insights&amp;utm_campaign=" TargetMode="External"/><Relationship Id="rId13" Type="http://schemas.openxmlformats.org/officeDocument/2006/relationships/image" Target="../media/image34.png"/><Relationship Id="rId18" Type="http://schemas.openxmlformats.org/officeDocument/2006/relationships/hyperlink" Target="https://thevab.com/insight/shoppable-tv?utm_source=vab-top-10-q2-2025&amp;utm_medium=vab-insights&amp;utm_campaign=" TargetMode="External"/><Relationship Id="rId26" Type="http://schemas.openxmlformats.org/officeDocument/2006/relationships/hyperlink" Target="https://thevab.com/insight/what-is-connected-tv?utm_source=vab-top-10-q2-2025&amp;utm_medium=vab-insights&amp;utm_campaign=" TargetMode="External"/><Relationship Id="rId3" Type="http://schemas.openxmlformats.org/officeDocument/2006/relationships/image" Target="../media/image74.png"/><Relationship Id="rId21" Type="http://schemas.openxmlformats.org/officeDocument/2006/relationships/image" Target="../media/image31.png"/><Relationship Id="rId7" Type="http://schemas.openxmlformats.org/officeDocument/2006/relationships/image" Target="../media/image38.png"/><Relationship Id="rId12" Type="http://schemas.openxmlformats.org/officeDocument/2006/relationships/hyperlink" Target="https://thevab.com/insight/pharma-advertising?utm_source=vab-top-10-q2-2025&amp;utm_medium=vab-insights&amp;utm_campaign=" TargetMode="External"/><Relationship Id="rId17" Type="http://schemas.openxmlformats.org/officeDocument/2006/relationships/image" Target="../media/image27.png"/><Relationship Id="rId25" Type="http://schemas.openxmlformats.org/officeDocument/2006/relationships/image" Target="../media/image48.png"/><Relationship Id="rId2" Type="http://schemas.openxmlformats.org/officeDocument/2006/relationships/hyperlink" Target="https://thevab.com/" TargetMode="External"/><Relationship Id="rId16" Type="http://schemas.openxmlformats.org/officeDocument/2006/relationships/hyperlink" Target="https://thevab.com/insight/every-first-time-tv-advertisers-2024?utm_source=vab-top-10-q2-2025&amp;utm_medium=vab-insights&amp;utm_campaign=" TargetMode="External"/><Relationship Id="rId20" Type="http://schemas.openxmlformats.org/officeDocument/2006/relationships/hyperlink" Target="https://thevab.com/insight/sustained-tv-ads-website-app-visitors?utm_source=vab-top-10-q2-2025&amp;utm_medium=vab-insights&amp;utm_campaign=" TargetMode="External"/><Relationship Id="rId29"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hyperlink" Target="https://thevab.com/insight/left-your-own-devices-june-2025?utm_source=vab-top-10-q2-2025&amp;utm_medium=vab-insights&amp;utm_campaign=" TargetMode="External"/><Relationship Id="rId11" Type="http://schemas.openxmlformats.org/officeDocument/2006/relationships/image" Target="../media/image76.png"/><Relationship Id="rId24" Type="http://schemas.openxmlformats.org/officeDocument/2006/relationships/hyperlink" Target="https://thevab.com/insight/20-cinema-trends?utm_source=vab-top-10-q2-2025&amp;utm_medium=vab-insights&amp;utm_campaign=" TargetMode="External"/><Relationship Id="rId5" Type="http://schemas.openxmlformats.org/officeDocument/2006/relationships/image" Target="../media/image9.png"/><Relationship Id="rId15" Type="http://schemas.openxmlformats.org/officeDocument/2006/relationships/image" Target="../media/image77.png"/><Relationship Id="rId23" Type="http://schemas.openxmlformats.org/officeDocument/2006/relationships/image" Target="../media/image10.png"/><Relationship Id="rId28" Type="http://schemas.openxmlformats.org/officeDocument/2006/relationships/hyperlink" Target="https://thevab.com/insight/ctv-consumer-behaviors-2025?utm_source=vab-top-10-q2-2025&amp;utm_medium=vab-insights&amp;utm_campaign=" TargetMode="External"/><Relationship Id="rId10" Type="http://schemas.openxmlformats.org/officeDocument/2006/relationships/hyperlink" Target="https://thevab.com/insight/how-should-i-advertise-through-tariffs?utm_source=vab-top-10-q2-2025&amp;utm_medium=vab-insights&amp;utm_campaign=" TargetMode="External"/><Relationship Id="rId19" Type="http://schemas.openxmlformats.org/officeDocument/2006/relationships/image" Target="../media/image43.png"/><Relationship Id="rId4" Type="http://schemas.openxmlformats.org/officeDocument/2006/relationships/hyperlink" Target="https://thevab.com/team-board" TargetMode="External"/><Relationship Id="rId9" Type="http://schemas.openxmlformats.org/officeDocument/2006/relationships/image" Target="../media/image75.png"/><Relationship Id="rId14" Type="http://schemas.openxmlformats.org/officeDocument/2006/relationships/hyperlink" Target="https://thevab.com/insight/whats-average-age-first-time-national-tv-advertiser?utm_source=vab-top-10-q2-2025&amp;utm_medium=vab-insights&amp;utm_campaign=" TargetMode="External"/><Relationship Id="rId22" Type="http://schemas.openxmlformats.org/officeDocument/2006/relationships/hyperlink" Target="https://thevab.com/insight/what-does-brand-mean-and-how-does-it-drive-growth-my-business?utm_source=vab-top-10-q2-2025&amp;utm_medium=vab-insights&amp;utm_campaign=" TargetMode="External"/><Relationship Id="rId27"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hyperlink" Target="https://thevab.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thevab.com/insight/what-does-brand-mean-and-how-does-it-drive-growth-my-business?utm_source=vab-top-10-q2-2025&amp;utm_medium=vab-insights&amp;utm_campaign=" TargetMode="External"/><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hyperlink" Target="https://thevab.com/insight/marketing-kpi-study-2025?utm_source=vab-top-10-q2-2025&amp;utm_medium=vab-insights&amp;utm_campaign=" TargetMode="Externa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hyperlink" Target="https://thevab.com/insight/every-first-time-tv-advertisers-2024?utm_source=vab-top-10-q2-2025&amp;utm_medium=vab-insights&amp;utm_campaign=" TargetMode="Externa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evab.com/insight/whats-average-age-first-time-national-tv-advertiser?utm_source=vab-top-10-q2-2025&amp;utm_medium=vab-insights&amp;utm_campaign="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chart" Target="../charts/chart3.xml"/><Relationship Id="rId2" Type="http://schemas.openxmlformats.org/officeDocument/2006/relationships/hyperlink" Target="https://thevab.com/insight/sustained-tv-ads-website-app-visitors?utm_source=vab-top-10-q2-2025&amp;utm_medium=vab-insights&amp;utm_campaign=" TargetMode="Externa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20.png"/><Relationship Id="rId2" Type="http://schemas.openxmlformats.org/officeDocument/2006/relationships/chart" Target="../charts/chart4.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hyperlink" Target="https://thevab.com/insight/pharma-advertising?utm_source=vab-top-10-q2-2025&amp;utm_medium=vab-insights&amp;utm_campaign=" TargetMode="External"/><Relationship Id="rId4" Type="http://schemas.microsoft.com/office/2007/relationships/hdphoto" Target="../media/hdphoto1.wdp"/><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7.png"/><Relationship Id="rId2" Type="http://schemas.openxmlformats.org/officeDocument/2006/relationships/hyperlink" Target="https://thevab.com/insight/ctv-consumer-behaviors-2025?utm_source=vab-top-10-q2-2025&amp;utm_medium=vab-insights&amp;utm_campaign=" TargetMode="External"/><Relationship Id="rId1" Type="http://schemas.openxmlformats.org/officeDocument/2006/relationships/slideLayout" Target="../slideLayouts/slideLayout29.xml"/><Relationship Id="rId6" Type="http://schemas.openxmlformats.org/officeDocument/2006/relationships/image" Target="../media/image36.png"/><Relationship Id="rId5" Type="http://schemas.openxmlformats.org/officeDocument/2006/relationships/chart" Target="../charts/char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1F1A62"/>
                </a:solidFill>
                <a:effectLst/>
                <a:uLnTx/>
                <a:uFillTx/>
                <a:latin typeface="Helvetica" pitchFamily="2" charset="0"/>
                <a:ea typeface="+mn-ea"/>
                <a:cs typeface="+mn-cs"/>
              </a:rPr>
              <a:t>2025 </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2</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nd</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a:t>
            </a:r>
            <a:r>
              <a:rPr kumimoji="0" lang="en-US" sz="1500" b="1" i="0" u="none" strike="noStrike" kern="1200" cap="none" spc="0" normalizeH="0" baseline="0" noProof="0" dirty="0">
                <a:ln>
                  <a:noFill/>
                </a:ln>
                <a:solidFill>
                  <a:srgbClr val="1F1A62"/>
                </a:solidFill>
                <a:effectLst/>
                <a:uLnTx/>
                <a:uFillTx/>
                <a:latin typeface="Helvetica" pitchFamily="2" charset="0"/>
                <a:ea typeface="+mn-ea"/>
                <a:cs typeface="+mn-cs"/>
              </a:rPr>
              <a:t>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191794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47823-F67E-3CC9-9C50-F3EB8A77EA43}"/>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FB81ADB-64DA-2333-AF89-BD411DB5A3BD}"/>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3"/>
            <a:extLst>
              <a:ext uri="{FF2B5EF4-FFF2-40B4-BE49-F238E27FC236}">
                <a16:creationId xmlns:a16="http://schemas.microsoft.com/office/drawing/2014/main" id="{5D082F40-8829-90BD-02EE-17AADCF224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87266" y="76819"/>
            <a:ext cx="1955000" cy="1099001"/>
          </a:xfrm>
          <a:prstGeom prst="rect">
            <a:avLst/>
          </a:prstGeom>
          <a:ln>
            <a:solidFill>
              <a:srgbClr val="1B1464"/>
            </a:solidFill>
          </a:ln>
        </p:spPr>
      </p:pic>
      <p:pic>
        <p:nvPicPr>
          <p:cNvPr id="6" name="Picture 5" descr="A blue rectangular object with legs&#10;&#10;AI-generated content may be incorrect.">
            <a:extLst>
              <a:ext uri="{FF2B5EF4-FFF2-40B4-BE49-F238E27FC236}">
                <a16:creationId xmlns:a16="http://schemas.microsoft.com/office/drawing/2014/main" id="{BC4F358D-97DD-1FFF-DBDC-8B6A4F51737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115559" y="2790437"/>
            <a:ext cx="964984" cy="964984"/>
          </a:xfrm>
          <a:prstGeom prst="rect">
            <a:avLst/>
          </a:prstGeom>
        </p:spPr>
      </p:pic>
      <p:pic>
        <p:nvPicPr>
          <p:cNvPr id="10" name="Picture 9" descr="A blue rectangular object with legs&#10;&#10;AI-generated content may be incorrect.">
            <a:extLst>
              <a:ext uri="{FF2B5EF4-FFF2-40B4-BE49-F238E27FC236}">
                <a16:creationId xmlns:a16="http://schemas.microsoft.com/office/drawing/2014/main" id="{E969A118-D22F-9B7E-2510-48F442A9167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861738" y="2790437"/>
            <a:ext cx="1167630" cy="1167630"/>
          </a:xfrm>
          <a:prstGeom prst="rect">
            <a:avLst/>
          </a:prstGeom>
        </p:spPr>
      </p:pic>
      <p:pic>
        <p:nvPicPr>
          <p:cNvPr id="12" name="Picture 11" descr="A blue rectangular object with legs&#10;&#10;AI-generated content may be incorrect.">
            <a:extLst>
              <a:ext uri="{FF2B5EF4-FFF2-40B4-BE49-F238E27FC236}">
                <a16:creationId xmlns:a16="http://schemas.microsoft.com/office/drawing/2014/main" id="{55313CC3-A5C4-D5E3-B971-12CB66ABC60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602654" y="2790437"/>
            <a:ext cx="1412832" cy="1412832"/>
          </a:xfrm>
          <a:prstGeom prst="rect">
            <a:avLst/>
          </a:prstGeom>
        </p:spPr>
      </p:pic>
      <p:pic>
        <p:nvPicPr>
          <p:cNvPr id="14" name="Picture 13" descr="A blue rectangular object with legs&#10;&#10;AI-generated content may be incorrect.">
            <a:extLst>
              <a:ext uri="{FF2B5EF4-FFF2-40B4-BE49-F238E27FC236}">
                <a16:creationId xmlns:a16="http://schemas.microsoft.com/office/drawing/2014/main" id="{5AF0E21C-B824-5FE5-F27A-4EB82E718D52}"/>
              </a:ext>
            </a:extLst>
          </p:cNvPr>
          <p:cNvPicPr>
            <a:picLocks noChangeAspect="1"/>
          </p:cNvPicPr>
          <p:nvPr/>
        </p:nvPicPr>
        <p:blipFill>
          <a:blip r:embed="rId7"/>
          <a:stretch>
            <a:fillRect/>
          </a:stretch>
        </p:blipFill>
        <p:spPr>
          <a:xfrm>
            <a:off x="9409549" y="2564301"/>
            <a:ext cx="1709527" cy="1709527"/>
          </a:xfrm>
          <a:prstGeom prst="rect">
            <a:avLst/>
          </a:prstGeom>
        </p:spPr>
      </p:pic>
      <p:pic>
        <p:nvPicPr>
          <p:cNvPr id="16" name="Picture 15" descr="A blue rectangular object with legs&#10;&#10;AI-generated content may be incorrect.">
            <a:extLst>
              <a:ext uri="{FF2B5EF4-FFF2-40B4-BE49-F238E27FC236}">
                <a16:creationId xmlns:a16="http://schemas.microsoft.com/office/drawing/2014/main" id="{B6813124-8F7D-24B7-EDB1-5CAF257C5DBF}"/>
              </a:ext>
            </a:extLst>
          </p:cNvPr>
          <p:cNvPicPr>
            <a:picLocks noChangeAspect="1"/>
          </p:cNvPicPr>
          <p:nvPr/>
        </p:nvPicPr>
        <p:blipFill>
          <a:blip r:embed="rId7"/>
          <a:stretch>
            <a:fillRect/>
          </a:stretch>
        </p:blipFill>
        <p:spPr>
          <a:xfrm>
            <a:off x="2570987" y="4264979"/>
            <a:ext cx="2068528" cy="2068528"/>
          </a:xfrm>
          <a:prstGeom prst="rect">
            <a:avLst/>
          </a:prstGeom>
        </p:spPr>
      </p:pic>
      <p:pic>
        <p:nvPicPr>
          <p:cNvPr id="20" name="Picture 19" descr="A blue rectangular object with legs&#10;&#10;AI-generated content may be incorrect.">
            <a:extLst>
              <a:ext uri="{FF2B5EF4-FFF2-40B4-BE49-F238E27FC236}">
                <a16:creationId xmlns:a16="http://schemas.microsoft.com/office/drawing/2014/main" id="{3343E432-BF38-74BE-D856-21AF81F5585B}"/>
              </a:ext>
            </a:extLst>
          </p:cNvPr>
          <p:cNvPicPr>
            <a:picLocks noChangeAspect="1"/>
          </p:cNvPicPr>
          <p:nvPr/>
        </p:nvPicPr>
        <p:blipFill>
          <a:blip r:embed="rId7"/>
          <a:stretch>
            <a:fillRect/>
          </a:stretch>
        </p:blipFill>
        <p:spPr>
          <a:xfrm>
            <a:off x="6586965" y="4187156"/>
            <a:ext cx="2502919" cy="2502919"/>
          </a:xfrm>
          <a:prstGeom prst="rect">
            <a:avLst/>
          </a:prstGeom>
        </p:spPr>
      </p:pic>
      <p:sp>
        <p:nvSpPr>
          <p:cNvPr id="17" name="TextBox 16">
            <a:extLst>
              <a:ext uri="{FF2B5EF4-FFF2-40B4-BE49-F238E27FC236}">
                <a16:creationId xmlns:a16="http://schemas.microsoft.com/office/drawing/2014/main" id="{E68D9679-EEDA-C55F-519E-B634BA926B09}"/>
              </a:ext>
            </a:extLst>
          </p:cNvPr>
          <p:cNvSpPr txBox="1"/>
          <p:nvPr/>
        </p:nvSpPr>
        <p:spPr>
          <a:xfrm>
            <a:off x="10758" y="1972857"/>
            <a:ext cx="1217048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1B1464"/>
                </a:solidFill>
                <a:effectLst/>
                <a:uLnTx/>
                <a:uFillTx/>
                <a:latin typeface="Helvetica" panose="020B0604020202020204" pitchFamily="34" charset="0"/>
                <a:ea typeface="+mn-ea"/>
                <a:cs typeface="Helvetica" panose="020B0604020202020204" pitchFamily="34" charset="0"/>
              </a:rPr>
              <a:t>% of A18+ who recently purchased a TV with the following screen size</a:t>
            </a:r>
          </a:p>
        </p:txBody>
      </p:sp>
      <p:sp>
        <p:nvSpPr>
          <p:cNvPr id="18" name="TextBox 17">
            <a:extLst>
              <a:ext uri="{FF2B5EF4-FFF2-40B4-BE49-F238E27FC236}">
                <a16:creationId xmlns:a16="http://schemas.microsoft.com/office/drawing/2014/main" id="{60AF6B12-AC25-EBC8-B3C6-74DC87F0D5D1}"/>
              </a:ext>
            </a:extLst>
          </p:cNvPr>
          <p:cNvSpPr txBox="1"/>
          <p:nvPr/>
        </p:nvSpPr>
        <p:spPr>
          <a:xfrm>
            <a:off x="492088" y="6321787"/>
            <a:ext cx="9528605" cy="203133"/>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2023 vs. 2025 Winter USA study, A18+. Based on most recent purchase. </a:t>
            </a:r>
          </a:p>
        </p:txBody>
      </p:sp>
      <p:sp>
        <p:nvSpPr>
          <p:cNvPr id="33" name="TextBox 32">
            <a:extLst>
              <a:ext uri="{FF2B5EF4-FFF2-40B4-BE49-F238E27FC236}">
                <a16:creationId xmlns:a16="http://schemas.microsoft.com/office/drawing/2014/main" id="{6E28F238-BA9A-C028-7A68-E0E5BC189BC4}"/>
              </a:ext>
            </a:extLst>
          </p:cNvPr>
          <p:cNvSpPr txBox="1"/>
          <p:nvPr/>
        </p:nvSpPr>
        <p:spPr>
          <a:xfrm>
            <a:off x="712306" y="2319578"/>
            <a:ext cx="17714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Under 27" </a:t>
            </a:r>
          </a:p>
        </p:txBody>
      </p:sp>
      <p:sp>
        <p:nvSpPr>
          <p:cNvPr id="35" name="TextBox 34">
            <a:extLst>
              <a:ext uri="{FF2B5EF4-FFF2-40B4-BE49-F238E27FC236}">
                <a16:creationId xmlns:a16="http://schemas.microsoft.com/office/drawing/2014/main" id="{3707FDFD-4295-B016-BDA1-0B1AA26D4395}"/>
              </a:ext>
            </a:extLst>
          </p:cNvPr>
          <p:cNvSpPr txBox="1"/>
          <p:nvPr/>
        </p:nvSpPr>
        <p:spPr>
          <a:xfrm>
            <a:off x="1200153" y="2994709"/>
            <a:ext cx="79579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4%</a:t>
            </a:r>
          </a:p>
        </p:txBody>
      </p:sp>
      <p:sp>
        <p:nvSpPr>
          <p:cNvPr id="42" name="Rectangle: Rounded Corners 41">
            <a:extLst>
              <a:ext uri="{FF2B5EF4-FFF2-40B4-BE49-F238E27FC236}">
                <a16:creationId xmlns:a16="http://schemas.microsoft.com/office/drawing/2014/main" id="{3CC881C1-5728-71F4-AC32-D965F446047B}"/>
              </a:ext>
            </a:extLst>
          </p:cNvPr>
          <p:cNvSpPr/>
          <p:nvPr/>
        </p:nvSpPr>
        <p:spPr>
          <a:xfrm>
            <a:off x="2005647" y="2831069"/>
            <a:ext cx="659273" cy="374092"/>
          </a:xfrm>
          <a:prstGeom prst="roundRect">
            <a:avLst/>
          </a:prstGeom>
          <a:solidFill>
            <a:srgbClr val="ACBDCE"/>
          </a:solidFill>
          <a:ln>
            <a:solidFill>
              <a:srgbClr val="ACBD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vs. ‘23</a:t>
            </a:r>
          </a:p>
        </p:txBody>
      </p:sp>
      <p:sp>
        <p:nvSpPr>
          <p:cNvPr id="30" name="TextBox 29">
            <a:extLst>
              <a:ext uri="{FF2B5EF4-FFF2-40B4-BE49-F238E27FC236}">
                <a16:creationId xmlns:a16="http://schemas.microsoft.com/office/drawing/2014/main" id="{6AEAA3B4-6332-F9CB-CBA7-F1C92821DF65}"/>
              </a:ext>
            </a:extLst>
          </p:cNvPr>
          <p:cNvSpPr txBox="1"/>
          <p:nvPr/>
        </p:nvSpPr>
        <p:spPr>
          <a:xfrm>
            <a:off x="3559808" y="2319578"/>
            <a:ext cx="17714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27” – 35”</a:t>
            </a:r>
          </a:p>
        </p:txBody>
      </p:sp>
      <p:sp>
        <p:nvSpPr>
          <p:cNvPr id="37" name="TextBox 36">
            <a:extLst>
              <a:ext uri="{FF2B5EF4-FFF2-40B4-BE49-F238E27FC236}">
                <a16:creationId xmlns:a16="http://schemas.microsoft.com/office/drawing/2014/main" id="{7693C0C0-6751-9A54-74E4-97859F1E1A62}"/>
              </a:ext>
            </a:extLst>
          </p:cNvPr>
          <p:cNvSpPr txBox="1"/>
          <p:nvPr/>
        </p:nvSpPr>
        <p:spPr>
          <a:xfrm>
            <a:off x="3966433" y="3062571"/>
            <a:ext cx="95824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11%</a:t>
            </a:r>
          </a:p>
        </p:txBody>
      </p:sp>
      <p:sp>
        <p:nvSpPr>
          <p:cNvPr id="44" name="Rectangle: Rounded Corners 43">
            <a:extLst>
              <a:ext uri="{FF2B5EF4-FFF2-40B4-BE49-F238E27FC236}">
                <a16:creationId xmlns:a16="http://schemas.microsoft.com/office/drawing/2014/main" id="{A75200E0-AB92-9F87-D76D-7E84093AE61D}"/>
              </a:ext>
            </a:extLst>
          </p:cNvPr>
          <p:cNvSpPr/>
          <p:nvPr/>
        </p:nvSpPr>
        <p:spPr>
          <a:xfrm>
            <a:off x="4732043" y="2831069"/>
            <a:ext cx="659273" cy="374092"/>
          </a:xfrm>
          <a:prstGeom prst="roundRect">
            <a:avLst/>
          </a:prstGeom>
          <a:solidFill>
            <a:srgbClr val="ACBDCE"/>
          </a:solidFill>
          <a:ln>
            <a:solidFill>
              <a:srgbClr val="ACBDC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vs. ‘23</a:t>
            </a:r>
          </a:p>
        </p:txBody>
      </p:sp>
      <p:sp>
        <p:nvSpPr>
          <p:cNvPr id="31" name="TextBox 30">
            <a:extLst>
              <a:ext uri="{FF2B5EF4-FFF2-40B4-BE49-F238E27FC236}">
                <a16:creationId xmlns:a16="http://schemas.microsoft.com/office/drawing/2014/main" id="{F5A5F205-D488-2A1B-C558-3ABACDE29257}"/>
              </a:ext>
            </a:extLst>
          </p:cNvPr>
          <p:cNvSpPr txBox="1"/>
          <p:nvPr/>
        </p:nvSpPr>
        <p:spPr>
          <a:xfrm>
            <a:off x="6423325" y="2319578"/>
            <a:ext cx="17714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36” – 42”</a:t>
            </a:r>
          </a:p>
        </p:txBody>
      </p:sp>
      <p:sp>
        <p:nvSpPr>
          <p:cNvPr id="38" name="TextBox 37">
            <a:extLst>
              <a:ext uri="{FF2B5EF4-FFF2-40B4-BE49-F238E27FC236}">
                <a16:creationId xmlns:a16="http://schemas.microsoft.com/office/drawing/2014/main" id="{AD790D4F-8C6B-A2E6-9FE1-5E99847D0BB2}"/>
              </a:ext>
            </a:extLst>
          </p:cNvPr>
          <p:cNvSpPr txBox="1"/>
          <p:nvPr/>
        </p:nvSpPr>
        <p:spPr>
          <a:xfrm>
            <a:off x="6832913" y="3123932"/>
            <a:ext cx="95231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16%</a:t>
            </a:r>
          </a:p>
        </p:txBody>
      </p:sp>
      <p:sp>
        <p:nvSpPr>
          <p:cNvPr id="45" name="Rectangle: Rounded Corners 44">
            <a:extLst>
              <a:ext uri="{FF2B5EF4-FFF2-40B4-BE49-F238E27FC236}">
                <a16:creationId xmlns:a16="http://schemas.microsoft.com/office/drawing/2014/main" id="{8E0FBB4A-8D5F-6638-4D11-A57772437E1C}"/>
              </a:ext>
            </a:extLst>
          </p:cNvPr>
          <p:cNvSpPr/>
          <p:nvPr/>
        </p:nvSpPr>
        <p:spPr>
          <a:xfrm>
            <a:off x="7687284" y="2831069"/>
            <a:ext cx="659273" cy="374092"/>
          </a:xfrm>
          <a:prstGeom prst="round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vs. ‘23</a:t>
            </a:r>
          </a:p>
        </p:txBody>
      </p:sp>
      <p:sp>
        <p:nvSpPr>
          <p:cNvPr id="32" name="TextBox 31">
            <a:extLst>
              <a:ext uri="{FF2B5EF4-FFF2-40B4-BE49-F238E27FC236}">
                <a16:creationId xmlns:a16="http://schemas.microsoft.com/office/drawing/2014/main" id="{9C488BEA-AECA-CE12-61C6-8862055D2F48}"/>
              </a:ext>
            </a:extLst>
          </p:cNvPr>
          <p:cNvSpPr txBox="1"/>
          <p:nvPr/>
        </p:nvSpPr>
        <p:spPr>
          <a:xfrm>
            <a:off x="9378567" y="2319578"/>
            <a:ext cx="17714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X-Large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43” – 54”</a:t>
            </a:r>
          </a:p>
        </p:txBody>
      </p:sp>
      <p:sp>
        <p:nvSpPr>
          <p:cNvPr id="39" name="TextBox 38">
            <a:extLst>
              <a:ext uri="{FF2B5EF4-FFF2-40B4-BE49-F238E27FC236}">
                <a16:creationId xmlns:a16="http://schemas.microsoft.com/office/drawing/2014/main" id="{896129D3-DC09-FE3C-C08B-2B71BA86661E}"/>
              </a:ext>
            </a:extLst>
          </p:cNvPr>
          <p:cNvSpPr txBox="1"/>
          <p:nvPr/>
        </p:nvSpPr>
        <p:spPr>
          <a:xfrm>
            <a:off x="9778642" y="3211929"/>
            <a:ext cx="9713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21%</a:t>
            </a:r>
          </a:p>
        </p:txBody>
      </p:sp>
      <p:sp>
        <p:nvSpPr>
          <p:cNvPr id="46" name="Rectangle: Rounded Corners 45">
            <a:extLst>
              <a:ext uri="{FF2B5EF4-FFF2-40B4-BE49-F238E27FC236}">
                <a16:creationId xmlns:a16="http://schemas.microsoft.com/office/drawing/2014/main" id="{CC45BB4F-403D-54F9-C086-93AF5A6EE690}"/>
              </a:ext>
            </a:extLst>
          </p:cNvPr>
          <p:cNvSpPr/>
          <p:nvPr/>
        </p:nvSpPr>
        <p:spPr>
          <a:xfrm>
            <a:off x="10820422" y="2831069"/>
            <a:ext cx="659273" cy="374092"/>
          </a:xfrm>
          <a:prstGeom prst="round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vs. ‘23</a:t>
            </a:r>
          </a:p>
        </p:txBody>
      </p:sp>
      <p:sp>
        <p:nvSpPr>
          <p:cNvPr id="29" name="TextBox 28">
            <a:extLst>
              <a:ext uri="{FF2B5EF4-FFF2-40B4-BE49-F238E27FC236}">
                <a16:creationId xmlns:a16="http://schemas.microsoft.com/office/drawing/2014/main" id="{E7078B60-23C6-C574-59E4-DED5CB7D2CE7}"/>
              </a:ext>
            </a:extLst>
          </p:cNvPr>
          <p:cNvSpPr txBox="1"/>
          <p:nvPr/>
        </p:nvSpPr>
        <p:spPr>
          <a:xfrm>
            <a:off x="2719506" y="3990846"/>
            <a:ext cx="17714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403020202020204" pitchFamily="34" charset="0"/>
                <a:ea typeface="+mn-ea"/>
                <a:cs typeface="+mn-cs"/>
              </a:rPr>
              <a:t>XX-Large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55” – 69”</a:t>
            </a:r>
          </a:p>
        </p:txBody>
      </p:sp>
      <p:sp>
        <p:nvSpPr>
          <p:cNvPr id="40" name="TextBox 39">
            <a:extLst>
              <a:ext uri="{FF2B5EF4-FFF2-40B4-BE49-F238E27FC236}">
                <a16:creationId xmlns:a16="http://schemas.microsoft.com/office/drawing/2014/main" id="{7E5E7246-A017-F209-E44C-E9016A83F789}"/>
              </a:ext>
            </a:extLst>
          </p:cNvPr>
          <p:cNvSpPr txBox="1"/>
          <p:nvPr/>
        </p:nvSpPr>
        <p:spPr>
          <a:xfrm>
            <a:off x="3092275" y="4824419"/>
            <a:ext cx="10259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30%</a:t>
            </a:r>
          </a:p>
        </p:txBody>
      </p:sp>
      <p:sp>
        <p:nvSpPr>
          <p:cNvPr id="47" name="Rectangle: Rounded Corners 46">
            <a:extLst>
              <a:ext uri="{FF2B5EF4-FFF2-40B4-BE49-F238E27FC236}">
                <a16:creationId xmlns:a16="http://schemas.microsoft.com/office/drawing/2014/main" id="{145A1A9A-F8BD-E22A-3A66-E460901C27BB}"/>
              </a:ext>
            </a:extLst>
          </p:cNvPr>
          <p:cNvSpPr/>
          <p:nvPr/>
        </p:nvSpPr>
        <p:spPr>
          <a:xfrm>
            <a:off x="4294871" y="4338709"/>
            <a:ext cx="659273" cy="374092"/>
          </a:xfrm>
          <a:prstGeom prst="round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vs. ‘23</a:t>
            </a:r>
          </a:p>
        </p:txBody>
      </p:sp>
      <p:sp>
        <p:nvSpPr>
          <p:cNvPr id="34" name="TextBox 33">
            <a:extLst>
              <a:ext uri="{FF2B5EF4-FFF2-40B4-BE49-F238E27FC236}">
                <a16:creationId xmlns:a16="http://schemas.microsoft.com/office/drawing/2014/main" id="{F7CBE63F-24D8-5D93-1C87-0B53382220B0}"/>
              </a:ext>
            </a:extLst>
          </p:cNvPr>
          <p:cNvSpPr txBox="1"/>
          <p:nvPr/>
        </p:nvSpPr>
        <p:spPr>
          <a:xfrm>
            <a:off x="6952679" y="3990846"/>
            <a:ext cx="177149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XXX-Large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70”+</a:t>
            </a:r>
          </a:p>
        </p:txBody>
      </p:sp>
      <p:sp>
        <p:nvSpPr>
          <p:cNvPr id="41" name="TextBox 40">
            <a:extLst>
              <a:ext uri="{FF2B5EF4-FFF2-40B4-BE49-F238E27FC236}">
                <a16:creationId xmlns:a16="http://schemas.microsoft.com/office/drawing/2014/main" id="{A5E3888D-CD93-5BFA-543C-E3C12EC05DED}"/>
              </a:ext>
            </a:extLst>
          </p:cNvPr>
          <p:cNvSpPr txBox="1"/>
          <p:nvPr/>
        </p:nvSpPr>
        <p:spPr>
          <a:xfrm>
            <a:off x="6978952" y="4723593"/>
            <a:ext cx="16523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10%</a:t>
            </a:r>
          </a:p>
        </p:txBody>
      </p:sp>
      <p:sp>
        <p:nvSpPr>
          <p:cNvPr id="48" name="Rectangle: Rounded Corners 47">
            <a:extLst>
              <a:ext uri="{FF2B5EF4-FFF2-40B4-BE49-F238E27FC236}">
                <a16:creationId xmlns:a16="http://schemas.microsoft.com/office/drawing/2014/main" id="{8517CEBB-CEFC-AE12-9E13-D0FD1CB7E998}"/>
              </a:ext>
            </a:extLst>
          </p:cNvPr>
          <p:cNvSpPr/>
          <p:nvPr/>
        </p:nvSpPr>
        <p:spPr>
          <a:xfrm>
            <a:off x="8867717" y="4260886"/>
            <a:ext cx="659273" cy="374092"/>
          </a:xfrm>
          <a:prstGeom prst="round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Helvetica" panose="020B0403020202020204" pitchFamily="34" charset="0"/>
                <a:ea typeface="+mn-ea"/>
                <a:cs typeface="+mn-cs"/>
              </a:rPr>
              <a:t>vs. ‘23</a:t>
            </a:r>
          </a:p>
        </p:txBody>
      </p:sp>
      <p:pic>
        <p:nvPicPr>
          <p:cNvPr id="11" name="Picture 2" descr="Brand Assets - MRI-Simmons">
            <a:hlinkClick r:id="rId8"/>
            <a:extLst>
              <a:ext uri="{FF2B5EF4-FFF2-40B4-BE49-F238E27FC236}">
                <a16:creationId xmlns:a16="http://schemas.microsoft.com/office/drawing/2014/main" id="{23F9ADBB-11C1-84EC-3418-E8F496E4177E}"/>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10534329" y="6232428"/>
            <a:ext cx="1468485" cy="2878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hlinkClick r:id="rId3"/>
            <a:extLst>
              <a:ext uri="{FF2B5EF4-FFF2-40B4-BE49-F238E27FC236}">
                <a16:creationId xmlns:a16="http://schemas.microsoft.com/office/drawing/2014/main" id="{6757DBD5-E7F2-08C8-2D2B-CCAF462856B2}"/>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5" name="Rectangle 14">
            <a:extLst>
              <a:ext uri="{FF2B5EF4-FFF2-40B4-BE49-F238E27FC236}">
                <a16:creationId xmlns:a16="http://schemas.microsoft.com/office/drawing/2014/main" id="{CB088C29-9404-F53B-CA4D-799B84C6E918}"/>
              </a:ext>
            </a:extLst>
          </p:cNvPr>
          <p:cNvSpPr/>
          <p:nvPr/>
        </p:nvSpPr>
        <p:spPr>
          <a:xfrm>
            <a:off x="145915" y="260218"/>
            <a:ext cx="10041350" cy="892552"/>
          </a:xfrm>
          <a:prstGeom prst="rect">
            <a:avLst/>
          </a:prstGeom>
        </p:spPr>
        <p:txBody>
          <a:bodyPr wrap="square">
            <a:spAutoFit/>
          </a:bodyPr>
          <a:lstStyle/>
          <a:p>
            <a:pPr lvl="0">
              <a:defRPr/>
            </a:pPr>
            <a:r>
              <a:rPr lang="en-US" sz="2600" b="1" dirty="0">
                <a:solidFill>
                  <a:srgbClr val="ED3C8D"/>
                </a:solidFill>
                <a:latin typeface="Helvetica" panose="020B0604020202020204" pitchFamily="34" charset="0"/>
                <a:cs typeface="Helvetica" panose="020B0604020202020204" pitchFamily="34" charset="0"/>
              </a:rPr>
              <a:t>Size matters for viewing experience: </a:t>
            </a:r>
            <a:r>
              <a:rPr lang="en-US" sz="2600" b="1" dirty="0">
                <a:solidFill>
                  <a:srgbClr val="1F1A62"/>
                </a:solidFill>
                <a:latin typeface="Helvetica" panose="020B0604020202020204" pitchFamily="34" charset="0"/>
                <a:cs typeface="Helvetica" panose="020B0604020202020204" pitchFamily="34" charset="0"/>
              </a:rPr>
              <a:t>More people are buying larger TVs, as 40% of recent sales are for sets over 55 inches</a:t>
            </a:r>
          </a:p>
        </p:txBody>
      </p:sp>
      <p:grpSp>
        <p:nvGrpSpPr>
          <p:cNvPr id="19" name="Group 18">
            <a:extLst>
              <a:ext uri="{FF2B5EF4-FFF2-40B4-BE49-F238E27FC236}">
                <a16:creationId xmlns:a16="http://schemas.microsoft.com/office/drawing/2014/main" id="{9D994584-FBF7-7DEA-7499-66B1EE94F5E9}"/>
              </a:ext>
            </a:extLst>
          </p:cNvPr>
          <p:cNvGrpSpPr/>
          <p:nvPr/>
        </p:nvGrpSpPr>
        <p:grpSpPr>
          <a:xfrm>
            <a:off x="-32780" y="1491474"/>
            <a:ext cx="2341548" cy="506136"/>
            <a:chOff x="333914" y="3624351"/>
            <a:chExt cx="2440178" cy="508231"/>
          </a:xfrm>
        </p:grpSpPr>
        <p:pic>
          <p:nvPicPr>
            <p:cNvPr id="21" name="Picture 20" descr="A picture containing text&#10;&#10;Description automatically generated">
              <a:extLst>
                <a:ext uri="{FF2B5EF4-FFF2-40B4-BE49-F238E27FC236}">
                  <a16:creationId xmlns:a16="http://schemas.microsoft.com/office/drawing/2014/main" id="{C571086F-F943-F6AF-8382-594D12B453C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22" name="Picture 21" descr="Logo&#10;&#10;Description automatically generated with low confidence">
              <a:extLst>
                <a:ext uri="{FF2B5EF4-FFF2-40B4-BE49-F238E27FC236}">
                  <a16:creationId xmlns:a16="http://schemas.microsoft.com/office/drawing/2014/main" id="{D5271035-DB9D-4CF5-CA1E-7C7E9746D8C0}"/>
                </a:ext>
              </a:extLst>
            </p:cNvPr>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pic>
        <p:nvPicPr>
          <p:cNvPr id="23" name="Picture 22">
            <a:extLst>
              <a:ext uri="{FF2B5EF4-FFF2-40B4-BE49-F238E27FC236}">
                <a16:creationId xmlns:a16="http://schemas.microsoft.com/office/drawing/2014/main" id="{4C3F93A0-9FAF-5343-897F-2979446DCA4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24" name="Slide Number Placeholder 5">
            <a:extLst>
              <a:ext uri="{FF2B5EF4-FFF2-40B4-BE49-F238E27FC236}">
                <a16:creationId xmlns:a16="http://schemas.microsoft.com/office/drawing/2014/main" id="{761282B7-44D2-2A6B-E7AE-7677BF04D8E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5" name="Rectangle 24">
            <a:extLst>
              <a:ext uri="{FF2B5EF4-FFF2-40B4-BE49-F238E27FC236}">
                <a16:creationId xmlns:a16="http://schemas.microsoft.com/office/drawing/2014/main" id="{8142106D-822C-4B19-4B05-9EFCDD2CFE9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265357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F8147-802F-A4AC-AE4C-A3B06DD954C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4D60F1F-C7BC-B948-7529-C77F9FC43208}"/>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a:hlinkClick r:id="rId3"/>
            <a:extLst>
              <a:ext uri="{FF2B5EF4-FFF2-40B4-BE49-F238E27FC236}">
                <a16:creationId xmlns:a16="http://schemas.microsoft.com/office/drawing/2014/main" id="{88D24C70-2E05-48A5-DC70-DDE11BA33ED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72288" y="80293"/>
            <a:ext cx="1957182" cy="1103799"/>
          </a:xfrm>
          <a:prstGeom prst="rect">
            <a:avLst/>
          </a:prstGeom>
          <a:ln>
            <a:solidFill>
              <a:srgbClr val="1B1464"/>
            </a:solidFill>
          </a:ln>
        </p:spPr>
      </p:pic>
      <p:sp>
        <p:nvSpPr>
          <p:cNvPr id="2" name="Arrow: Right 1">
            <a:extLst>
              <a:ext uri="{FF2B5EF4-FFF2-40B4-BE49-F238E27FC236}">
                <a16:creationId xmlns:a16="http://schemas.microsoft.com/office/drawing/2014/main" id="{3BD4F894-F5D8-33D3-2E9C-EC9BB2B14C85}"/>
              </a:ext>
            </a:extLst>
          </p:cNvPr>
          <p:cNvSpPr/>
          <p:nvPr/>
        </p:nvSpPr>
        <p:spPr>
          <a:xfrm>
            <a:off x="129540" y="3045598"/>
            <a:ext cx="11885305" cy="2363461"/>
          </a:xfrm>
          <a:prstGeom prst="rightArrow">
            <a:avLst>
              <a:gd name="adj1" fmla="val 52378"/>
              <a:gd name="adj2" fmla="val 46936"/>
            </a:avLst>
          </a:prstGeom>
          <a:solidFill>
            <a:srgbClr val="4EBEA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Rectangle 7">
            <a:extLst>
              <a:ext uri="{FF2B5EF4-FFF2-40B4-BE49-F238E27FC236}">
                <a16:creationId xmlns:a16="http://schemas.microsoft.com/office/drawing/2014/main" id="{1B39BFE9-CCF0-9DD1-C594-FDCB97A0677F}"/>
              </a:ext>
            </a:extLst>
          </p:cNvPr>
          <p:cNvSpPr/>
          <p:nvPr/>
        </p:nvSpPr>
        <p:spPr>
          <a:xfrm>
            <a:off x="3169582"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C</a:t>
            </a:r>
          </a:p>
        </p:txBody>
      </p:sp>
      <p:sp>
        <p:nvSpPr>
          <p:cNvPr id="9" name="Rectangle 8">
            <a:extLst>
              <a:ext uri="{FF2B5EF4-FFF2-40B4-BE49-F238E27FC236}">
                <a16:creationId xmlns:a16="http://schemas.microsoft.com/office/drawing/2014/main" id="{809B7DE1-1072-09E0-476A-C75448BD251A}"/>
              </a:ext>
            </a:extLst>
          </p:cNvPr>
          <p:cNvSpPr/>
          <p:nvPr/>
        </p:nvSpPr>
        <p:spPr>
          <a:xfrm>
            <a:off x="5730599"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C</a:t>
            </a:r>
          </a:p>
        </p:txBody>
      </p:sp>
      <p:sp>
        <p:nvSpPr>
          <p:cNvPr id="10" name="Rectangle 9">
            <a:extLst>
              <a:ext uri="{FF2B5EF4-FFF2-40B4-BE49-F238E27FC236}">
                <a16:creationId xmlns:a16="http://schemas.microsoft.com/office/drawing/2014/main" id="{E1B65086-7297-0F4E-0444-D4DAA3C9959B}"/>
              </a:ext>
            </a:extLst>
          </p:cNvPr>
          <p:cNvSpPr/>
          <p:nvPr/>
        </p:nvSpPr>
        <p:spPr>
          <a:xfrm>
            <a:off x="8315029"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C</a:t>
            </a:r>
          </a:p>
        </p:txBody>
      </p:sp>
      <p:sp>
        <p:nvSpPr>
          <p:cNvPr id="11" name="TextBox 10">
            <a:extLst>
              <a:ext uri="{FF2B5EF4-FFF2-40B4-BE49-F238E27FC236}">
                <a16:creationId xmlns:a16="http://schemas.microsoft.com/office/drawing/2014/main" id="{0C22058E-3064-5AB7-5267-D06232C470B5}"/>
              </a:ext>
            </a:extLst>
          </p:cNvPr>
          <p:cNvSpPr txBox="1">
            <a:spLocks/>
          </p:cNvSpPr>
          <p:nvPr/>
        </p:nvSpPr>
        <p:spPr>
          <a:xfrm>
            <a:off x="493572" y="6300063"/>
            <a:ext cx="1037983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01A62"/>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LG Ad Solutions, ‘Shoppable TV Report 2025’, March 2025. **eMarketer |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Shopsense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‘Turning TV into a Retail Powerhouse’</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Sept 2024 (33% will spend the same amount over the next 12 months).</a:t>
            </a:r>
          </a:p>
        </p:txBody>
      </p:sp>
      <p:sp>
        <p:nvSpPr>
          <p:cNvPr id="17" name="TextBox 16">
            <a:extLst>
              <a:ext uri="{FF2B5EF4-FFF2-40B4-BE49-F238E27FC236}">
                <a16:creationId xmlns:a16="http://schemas.microsoft.com/office/drawing/2014/main" id="{3D62355D-89FC-2416-4DEF-62FB3B7BBE5C}"/>
              </a:ext>
            </a:extLst>
          </p:cNvPr>
          <p:cNvSpPr txBox="1"/>
          <p:nvPr/>
        </p:nvSpPr>
        <p:spPr>
          <a:xfrm>
            <a:off x="3173502" y="2497234"/>
            <a:ext cx="218819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itchFamily="2" charset="0"/>
                <a:ea typeface="+mn-ea"/>
                <a:cs typeface="Heebo" pitchFamily="2" charset="-79"/>
              </a:rPr>
              <a:t>Intent</a:t>
            </a:r>
          </a:p>
        </p:txBody>
      </p:sp>
      <p:sp>
        <p:nvSpPr>
          <p:cNvPr id="18" name="TextBox 17">
            <a:extLst>
              <a:ext uri="{FF2B5EF4-FFF2-40B4-BE49-F238E27FC236}">
                <a16:creationId xmlns:a16="http://schemas.microsoft.com/office/drawing/2014/main" id="{57E780D1-22AD-3159-F199-F9116F857466}"/>
              </a:ext>
            </a:extLst>
          </p:cNvPr>
          <p:cNvSpPr txBox="1"/>
          <p:nvPr/>
        </p:nvSpPr>
        <p:spPr>
          <a:xfrm>
            <a:off x="5722759" y="2497234"/>
            <a:ext cx="21842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itchFamily="2" charset="0"/>
                <a:ea typeface="+mn-ea"/>
                <a:cs typeface="Heebo" pitchFamily="2" charset="-79"/>
              </a:rPr>
              <a:t>Purchase</a:t>
            </a:r>
          </a:p>
        </p:txBody>
      </p:sp>
      <p:sp>
        <p:nvSpPr>
          <p:cNvPr id="20" name="TextBox 19">
            <a:extLst>
              <a:ext uri="{FF2B5EF4-FFF2-40B4-BE49-F238E27FC236}">
                <a16:creationId xmlns:a16="http://schemas.microsoft.com/office/drawing/2014/main" id="{17B1505C-0399-D225-1610-92E2C34DE725}"/>
              </a:ext>
            </a:extLst>
          </p:cNvPr>
          <p:cNvSpPr txBox="1"/>
          <p:nvPr/>
        </p:nvSpPr>
        <p:spPr>
          <a:xfrm>
            <a:off x="8320688" y="2497234"/>
            <a:ext cx="21786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itchFamily="2" charset="0"/>
                <a:ea typeface="+mn-ea"/>
                <a:cs typeface="Heebo" pitchFamily="2" charset="-79"/>
              </a:rPr>
              <a:t>Loyalty</a:t>
            </a:r>
          </a:p>
        </p:txBody>
      </p:sp>
      <p:sp>
        <p:nvSpPr>
          <p:cNvPr id="21" name="TextBox 20">
            <a:extLst>
              <a:ext uri="{FF2B5EF4-FFF2-40B4-BE49-F238E27FC236}">
                <a16:creationId xmlns:a16="http://schemas.microsoft.com/office/drawing/2014/main" id="{AE043D9D-975B-AED9-2C8B-7E484C8C43AA}"/>
              </a:ext>
            </a:extLst>
          </p:cNvPr>
          <p:cNvSpPr txBox="1"/>
          <p:nvPr/>
        </p:nvSpPr>
        <p:spPr>
          <a:xfrm>
            <a:off x="3173502" y="3974663"/>
            <a:ext cx="2172182"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t>79%</a:t>
            </a:r>
            <a:b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are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influenced</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by TV ads in</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their shopping decisions</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a:t>
            </a: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81FCCFCB-3D5D-91C6-526D-0BB1A0476CF4}"/>
              </a:ext>
            </a:extLst>
          </p:cNvPr>
          <p:cNvSpPr txBox="1"/>
          <p:nvPr/>
        </p:nvSpPr>
        <p:spPr>
          <a:xfrm>
            <a:off x="5744818" y="3973583"/>
            <a:ext cx="2162216" cy="19082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t>47%</a:t>
            </a:r>
            <a:b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Have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made a purchase</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after seeing a TV ad</a:t>
            </a:r>
            <a:b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(last 3 months)*</a:t>
            </a:r>
            <a:endParaRPr kumimoji="0" lang="en-US" sz="10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5" name="TextBox 24">
            <a:extLst>
              <a:ext uri="{FF2B5EF4-FFF2-40B4-BE49-F238E27FC236}">
                <a16:creationId xmlns:a16="http://schemas.microsoft.com/office/drawing/2014/main" id="{A88CBE31-1F83-5F2F-C3CB-07F31FA949A3}"/>
              </a:ext>
            </a:extLst>
          </p:cNvPr>
          <p:cNvSpPr txBox="1"/>
          <p:nvPr/>
        </p:nvSpPr>
        <p:spPr>
          <a:xfrm>
            <a:off x="8315029" y="3973583"/>
            <a:ext cx="2184275"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t>40%</a:t>
            </a:r>
            <a:b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Will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spend more on shoppable TV </a:t>
            </a:r>
            <a:r>
              <a:rPr kumimoji="0" lang="en-US" sz="1400" b="0" i="0" u="none" strike="noStrike" kern="1200" cap="none" spc="0" normalizeH="0" baseline="0" noProof="0">
                <a:ln>
                  <a:noFill/>
                </a:ln>
                <a:solidFill>
                  <a:srgbClr val="1B1464"/>
                </a:solidFill>
                <a:effectLst/>
                <a:uLnTx/>
                <a:uFillTx/>
                <a:latin typeface="Helvetica" pitchFamily="2" charset="0"/>
                <a:ea typeface="+mn-ea"/>
                <a:cs typeface="+mn-cs"/>
              </a:rPr>
              <a:t>products over the next 12 months than the currently do**</a:t>
            </a:r>
            <a:endParaRPr kumimoji="0" lang="en-US" sz="1800" b="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29" name="TextBox 28">
            <a:extLst>
              <a:ext uri="{FF2B5EF4-FFF2-40B4-BE49-F238E27FC236}">
                <a16:creationId xmlns:a16="http://schemas.microsoft.com/office/drawing/2014/main" id="{0D64B928-58B3-7B0C-3E85-E43FE5337A8C}"/>
              </a:ext>
            </a:extLst>
          </p:cNvPr>
          <p:cNvSpPr txBox="1"/>
          <p:nvPr/>
        </p:nvSpPr>
        <p:spPr>
          <a:xfrm>
            <a:off x="-1" y="1782782"/>
            <a:ext cx="121920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How Shoppable TV Impacts the Purchase Funnel</a:t>
            </a:r>
          </a:p>
        </p:txBody>
      </p:sp>
      <p:pic>
        <p:nvPicPr>
          <p:cNvPr id="36" name="Picture 35" descr="A mouse cursor and a blue button with text&#10;&#10;AI-generated content may be incorrect.">
            <a:extLst>
              <a:ext uri="{FF2B5EF4-FFF2-40B4-BE49-F238E27FC236}">
                <a16:creationId xmlns:a16="http://schemas.microsoft.com/office/drawing/2014/main" id="{7A9449B8-B4FF-ADFE-365F-360A1A8C9B6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313083" y="2957645"/>
            <a:ext cx="1003626" cy="1003626"/>
          </a:xfrm>
          <a:prstGeom prst="rect">
            <a:avLst/>
          </a:prstGeom>
        </p:spPr>
      </p:pic>
      <p:pic>
        <p:nvPicPr>
          <p:cNvPr id="38" name="Picture 37" descr="A blue and yellow graph with a coin and a coin with a arrow&#10;&#10;AI-generated content may be incorrect.">
            <a:extLst>
              <a:ext uri="{FF2B5EF4-FFF2-40B4-BE49-F238E27FC236}">
                <a16:creationId xmlns:a16="http://schemas.microsoft.com/office/drawing/2014/main" id="{B29991F6-F3B4-C5BD-069C-81F9E9E31FC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905353" y="2907840"/>
            <a:ext cx="1003626" cy="1003626"/>
          </a:xfrm>
          <a:prstGeom prst="rect">
            <a:avLst/>
          </a:prstGeom>
        </p:spPr>
      </p:pic>
      <p:sp>
        <p:nvSpPr>
          <p:cNvPr id="19" name="Rectangle 18">
            <a:extLst>
              <a:ext uri="{FF2B5EF4-FFF2-40B4-BE49-F238E27FC236}">
                <a16:creationId xmlns:a16="http://schemas.microsoft.com/office/drawing/2014/main" id="{0FD847F6-BCFE-9477-7035-579EA0A2E9F4}"/>
              </a:ext>
            </a:extLst>
          </p:cNvPr>
          <p:cNvSpPr/>
          <p:nvPr/>
        </p:nvSpPr>
        <p:spPr>
          <a:xfrm>
            <a:off x="624245" y="2463565"/>
            <a:ext cx="2184275" cy="3527526"/>
          </a:xfrm>
          <a:prstGeom prst="rect">
            <a:avLst/>
          </a:prstGeom>
          <a:solidFill>
            <a:schemeClr val="bg1"/>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ptos" panose="02110004020202020204"/>
                <a:ea typeface="+mn-ea"/>
                <a:cs typeface="+mn-cs"/>
              </a:rPr>
              <a:t>C</a:t>
            </a:r>
          </a:p>
        </p:txBody>
      </p:sp>
      <p:sp>
        <p:nvSpPr>
          <p:cNvPr id="24" name="TextBox 23">
            <a:extLst>
              <a:ext uri="{FF2B5EF4-FFF2-40B4-BE49-F238E27FC236}">
                <a16:creationId xmlns:a16="http://schemas.microsoft.com/office/drawing/2014/main" id="{011793E1-5489-B1D5-19EC-4C7A7FF0B1F3}"/>
              </a:ext>
            </a:extLst>
          </p:cNvPr>
          <p:cNvSpPr txBox="1"/>
          <p:nvPr/>
        </p:nvSpPr>
        <p:spPr>
          <a:xfrm>
            <a:off x="629545" y="2501532"/>
            <a:ext cx="218819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itchFamily="2" charset="0"/>
                <a:ea typeface="+mn-ea"/>
                <a:cs typeface="Heebo" pitchFamily="2" charset="-79"/>
              </a:rPr>
              <a:t>Awareness</a:t>
            </a:r>
          </a:p>
        </p:txBody>
      </p:sp>
      <p:sp>
        <p:nvSpPr>
          <p:cNvPr id="26" name="TextBox 25">
            <a:extLst>
              <a:ext uri="{FF2B5EF4-FFF2-40B4-BE49-F238E27FC236}">
                <a16:creationId xmlns:a16="http://schemas.microsoft.com/office/drawing/2014/main" id="{A5D0E770-62B2-B61F-D251-6BF4B4623850}"/>
              </a:ext>
            </a:extLst>
          </p:cNvPr>
          <p:cNvSpPr txBox="1"/>
          <p:nvPr/>
        </p:nvSpPr>
        <p:spPr>
          <a:xfrm>
            <a:off x="629545" y="3978961"/>
            <a:ext cx="2172182"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t>63%</a:t>
            </a:r>
            <a:br>
              <a:rPr kumimoji="0" lang="en-US" sz="4000" b="1" i="0" u="none" strike="noStrike" kern="1200" cap="none" spc="0" normalizeH="0" baseline="0" noProof="0">
                <a:ln>
                  <a:noFill/>
                </a:ln>
                <a:solidFill>
                  <a:srgbClr val="1B1464"/>
                </a:solidFill>
                <a:effectLst/>
                <a:uLnTx/>
                <a:uFillTx/>
                <a:latin typeface="Helvetica" pitchFamily="2" charset="0"/>
                <a:ea typeface="+mn-ea"/>
                <a:cs typeface="+mn-cs"/>
              </a:rPr>
            </a:br>
            <a:endParaRPr kumimoji="0" lang="en-US" sz="1000" b="1" i="0" u="none" strike="noStrike" kern="1200" cap="none" spc="0" normalizeH="0" baseline="0" noProof="0">
              <a:ln>
                <a:noFill/>
              </a:ln>
              <a:solidFill>
                <a:srgbClr val="1B1464"/>
              </a:solidFill>
              <a:effectLst/>
              <a:uLnTx/>
              <a:uFillTx/>
              <a:latin typeface="Helvetica"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often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discover new brands and products through TV ads</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a:t>
            </a:r>
            <a:endParaRPr kumimoji="0" lang="en-US" sz="1000" b="0"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34" name="Picture 33" descr="A light bulb with a brain inside&#10;&#10;AI-generated content may be incorrect.">
            <a:extLst>
              <a:ext uri="{FF2B5EF4-FFF2-40B4-BE49-F238E27FC236}">
                <a16:creationId xmlns:a16="http://schemas.microsoft.com/office/drawing/2014/main" id="{7940B8DA-F615-1A38-8EE1-9AC14F25043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213823" y="2902446"/>
            <a:ext cx="1003625" cy="1003625"/>
          </a:xfrm>
          <a:prstGeom prst="rect">
            <a:avLst/>
          </a:prstGeom>
        </p:spPr>
      </p:pic>
      <p:pic>
        <p:nvPicPr>
          <p:cNvPr id="22" name="Picture 21" descr="A colorful target with a arrow&#10;&#10;AI-generated content may be incorrect.">
            <a:extLst>
              <a:ext uri="{FF2B5EF4-FFF2-40B4-BE49-F238E27FC236}">
                <a16:creationId xmlns:a16="http://schemas.microsoft.com/office/drawing/2014/main" id="{3911AFA5-6AD9-DD5A-4920-F7971EEC7C0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726946" y="2902987"/>
            <a:ext cx="1070596" cy="1070596"/>
          </a:xfrm>
          <a:prstGeom prst="rect">
            <a:avLst/>
          </a:prstGeom>
        </p:spPr>
      </p:pic>
      <p:sp>
        <p:nvSpPr>
          <p:cNvPr id="28" name="TextBox 27">
            <a:hlinkClick r:id="rId3"/>
            <a:extLst>
              <a:ext uri="{FF2B5EF4-FFF2-40B4-BE49-F238E27FC236}">
                <a16:creationId xmlns:a16="http://schemas.microsoft.com/office/drawing/2014/main" id="{BA386DE3-BC52-E3A2-38B7-8A853EFD0DF1}"/>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30" name="Rectangle 29">
            <a:extLst>
              <a:ext uri="{FF2B5EF4-FFF2-40B4-BE49-F238E27FC236}">
                <a16:creationId xmlns:a16="http://schemas.microsoft.com/office/drawing/2014/main" id="{67815F4C-4607-44D3-5186-0AFD63E6A81A}"/>
              </a:ext>
            </a:extLst>
          </p:cNvPr>
          <p:cNvSpPr/>
          <p:nvPr/>
        </p:nvSpPr>
        <p:spPr>
          <a:xfrm>
            <a:off x="57424" y="260218"/>
            <a:ext cx="10244816" cy="892552"/>
          </a:xfrm>
          <a:prstGeom prst="rect">
            <a:avLst/>
          </a:prstGeom>
        </p:spPr>
        <p:txBody>
          <a:bodyPr wrap="square">
            <a:spAutoFit/>
          </a:bodyPr>
          <a:lstStyle/>
          <a:p>
            <a:pPr>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Seamless path to purchase: </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Shoppable TV ads offer full-funnel conversion through an easy, consumer-friendly buying journey</a:t>
            </a:r>
            <a:endParaRPr lang="en-US" sz="2600" b="1" dirty="0">
              <a:solidFill>
                <a:srgbClr val="002060"/>
              </a:solidFill>
              <a:latin typeface="Helvetica" panose="020B0604020202020204" pitchFamily="34" charset="0"/>
            </a:endParaRPr>
          </a:p>
        </p:txBody>
      </p:sp>
      <p:grpSp>
        <p:nvGrpSpPr>
          <p:cNvPr id="32" name="Group 31">
            <a:extLst>
              <a:ext uri="{FF2B5EF4-FFF2-40B4-BE49-F238E27FC236}">
                <a16:creationId xmlns:a16="http://schemas.microsoft.com/office/drawing/2014/main" id="{22C27A1D-D328-40F5-3CEC-88608C508AE7}"/>
              </a:ext>
            </a:extLst>
          </p:cNvPr>
          <p:cNvGrpSpPr/>
          <p:nvPr/>
        </p:nvGrpSpPr>
        <p:grpSpPr>
          <a:xfrm>
            <a:off x="-32780" y="1491474"/>
            <a:ext cx="2341548" cy="506136"/>
            <a:chOff x="333914" y="3624351"/>
            <a:chExt cx="2440178" cy="508231"/>
          </a:xfrm>
        </p:grpSpPr>
        <p:pic>
          <p:nvPicPr>
            <p:cNvPr id="33" name="Picture 32" descr="A picture containing text&#10;&#10;Description automatically generated">
              <a:extLst>
                <a:ext uri="{FF2B5EF4-FFF2-40B4-BE49-F238E27FC236}">
                  <a16:creationId xmlns:a16="http://schemas.microsoft.com/office/drawing/2014/main" id="{6D24FE01-0424-2583-0288-61CE377678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35" name="Picture 34" descr="Logo&#10;&#10;Description automatically generated with low confidence">
              <a:extLst>
                <a:ext uri="{FF2B5EF4-FFF2-40B4-BE49-F238E27FC236}">
                  <a16:creationId xmlns:a16="http://schemas.microsoft.com/office/drawing/2014/main" id="{BB7B498E-10CF-5E85-BD16-BD57E68BD7F6}"/>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pic>
        <p:nvPicPr>
          <p:cNvPr id="3" name="Picture 2">
            <a:extLst>
              <a:ext uri="{FF2B5EF4-FFF2-40B4-BE49-F238E27FC236}">
                <a16:creationId xmlns:a16="http://schemas.microsoft.com/office/drawing/2014/main" id="{2980C9BE-0F3F-8E47-09B5-68D03971C8BC}"/>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4" name="Slide Number Placeholder 5">
            <a:extLst>
              <a:ext uri="{FF2B5EF4-FFF2-40B4-BE49-F238E27FC236}">
                <a16:creationId xmlns:a16="http://schemas.microsoft.com/office/drawing/2014/main" id="{CE3D3257-4723-EB9E-DDB9-21A389185F4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3E0BFA8D-C421-516C-66CA-8672FDD0415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65926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2235C-48FC-946A-563F-E730FDDFC69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82412F2-E735-11B8-DE5D-E07C2EEE72DC}"/>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hlinkClick r:id="rId3"/>
            <a:extLst>
              <a:ext uri="{FF2B5EF4-FFF2-40B4-BE49-F238E27FC236}">
                <a16:creationId xmlns:a16="http://schemas.microsoft.com/office/drawing/2014/main" id="{5A0E236F-E041-60A4-0113-E44BA84AC31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72286" y="80290"/>
            <a:ext cx="1957181" cy="1103798"/>
          </a:xfrm>
          <a:prstGeom prst="rect">
            <a:avLst/>
          </a:prstGeom>
          <a:ln>
            <a:solidFill>
              <a:srgbClr val="1B1464"/>
            </a:solidFill>
          </a:ln>
        </p:spPr>
      </p:pic>
      <p:sp>
        <p:nvSpPr>
          <p:cNvPr id="38" name="TextBox 37">
            <a:extLst>
              <a:ext uri="{FF2B5EF4-FFF2-40B4-BE49-F238E27FC236}">
                <a16:creationId xmlns:a16="http://schemas.microsoft.com/office/drawing/2014/main" id="{668DF447-1314-B488-A7E0-5AB1E9A0BD60}"/>
              </a:ext>
            </a:extLst>
          </p:cNvPr>
          <p:cNvSpPr txBox="1"/>
          <p:nvPr/>
        </p:nvSpPr>
        <p:spPr>
          <a:xfrm>
            <a:off x="685884" y="1758266"/>
            <a:ext cx="108202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Leisure Activities Participated in the Last 12 Months</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9" name="Rectangle 38">
            <a:extLst>
              <a:ext uri="{FF2B5EF4-FFF2-40B4-BE49-F238E27FC236}">
                <a16:creationId xmlns:a16="http://schemas.microsoft.com/office/drawing/2014/main" id="{506417BC-225C-70B7-10A5-20B61D8BD475}"/>
              </a:ext>
            </a:extLst>
          </p:cNvPr>
          <p:cNvSpPr/>
          <p:nvPr/>
        </p:nvSpPr>
        <p:spPr>
          <a:xfrm>
            <a:off x="483207" y="6197479"/>
            <a:ext cx="11730311" cy="338554"/>
          </a:xfrm>
          <a:prstGeom prst="rect">
            <a:avLst/>
          </a:prstGeom>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VAB analysis of MRI-Simmons Winter Study, 2025. ‘Non-Moviegoer’ = Has not gone to the movies in the last 12 months, ‘Moviegoer’ reflects people who have gone to the movies at least once in the last year. Musical performances include rock, country, classical music/opera, R&amp;B/Hip-Hop/Rap, and other.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difference of moviegoers against non-moviegoers.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**Using rideshare apps is based on usage in the last 30 days</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endParaRPr>
          </a:p>
        </p:txBody>
      </p:sp>
      <p:graphicFrame>
        <p:nvGraphicFramePr>
          <p:cNvPr id="4" name="Chart 3">
            <a:extLst>
              <a:ext uri="{FF2B5EF4-FFF2-40B4-BE49-F238E27FC236}">
                <a16:creationId xmlns:a16="http://schemas.microsoft.com/office/drawing/2014/main" id="{8E4FE104-33A1-B963-876C-B29AF87A1950}"/>
              </a:ext>
            </a:extLst>
          </p:cNvPr>
          <p:cNvGraphicFramePr/>
          <p:nvPr/>
        </p:nvGraphicFramePr>
        <p:xfrm>
          <a:off x="111983" y="2161126"/>
          <a:ext cx="11881897" cy="3688773"/>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297EBE1C-0A4E-6444-3D15-5CA8756A7305}"/>
              </a:ext>
            </a:extLst>
          </p:cNvPr>
          <p:cNvSpPr/>
          <p:nvPr/>
        </p:nvSpPr>
        <p:spPr>
          <a:xfrm>
            <a:off x="1872537" y="5152223"/>
            <a:ext cx="2335771" cy="4471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Attend Musical Performance</a:t>
            </a:r>
            <a:endParaRPr kumimoji="0" lang="en-US" sz="1200" b="0"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77" name="Picture 76" descr="Logo, icon&#10;&#10;Description automatically generated">
            <a:extLst>
              <a:ext uri="{FF2B5EF4-FFF2-40B4-BE49-F238E27FC236}">
                <a16:creationId xmlns:a16="http://schemas.microsoft.com/office/drawing/2014/main" id="{6A8128B6-FAE1-F708-1D28-7CD48270398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01933" y="5497691"/>
            <a:ext cx="618630" cy="618630"/>
          </a:xfrm>
          <a:prstGeom prst="rect">
            <a:avLst/>
          </a:prstGeom>
        </p:spPr>
      </p:pic>
      <p:pic>
        <p:nvPicPr>
          <p:cNvPr id="76" name="Picture 75" descr="Icon&#10;&#10;Description automatically generated">
            <a:extLst>
              <a:ext uri="{FF2B5EF4-FFF2-40B4-BE49-F238E27FC236}">
                <a16:creationId xmlns:a16="http://schemas.microsoft.com/office/drawing/2014/main" id="{99F4653E-BA74-185D-617A-D3CCA05D5F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722829" y="5497691"/>
            <a:ext cx="618630" cy="618630"/>
          </a:xfrm>
          <a:prstGeom prst="rect">
            <a:avLst/>
          </a:prstGeom>
        </p:spPr>
      </p:pic>
      <p:pic>
        <p:nvPicPr>
          <p:cNvPr id="79" name="Picture 78" descr="Icon&#10;&#10;Description automatically generated">
            <a:extLst>
              <a:ext uri="{FF2B5EF4-FFF2-40B4-BE49-F238E27FC236}">
                <a16:creationId xmlns:a16="http://schemas.microsoft.com/office/drawing/2014/main" id="{45715421-4878-0EA1-246E-2B23AD41B090}"/>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613018" y="5497691"/>
            <a:ext cx="618630" cy="618630"/>
          </a:xfrm>
          <a:prstGeom prst="rect">
            <a:avLst/>
          </a:prstGeom>
        </p:spPr>
      </p:pic>
      <p:pic>
        <p:nvPicPr>
          <p:cNvPr id="13" name="Picture 12" descr="A blue and pink masks&#10;&#10;AI-generated content may be incorrect.">
            <a:extLst>
              <a:ext uri="{FF2B5EF4-FFF2-40B4-BE49-F238E27FC236}">
                <a16:creationId xmlns:a16="http://schemas.microsoft.com/office/drawing/2014/main" id="{5995D358-D0BF-1F95-A207-F769AAE9ED9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541226" y="5497691"/>
            <a:ext cx="618630" cy="618630"/>
          </a:xfrm>
          <a:prstGeom prst="rect">
            <a:avLst/>
          </a:prstGeom>
        </p:spPr>
      </p:pic>
      <p:pic>
        <p:nvPicPr>
          <p:cNvPr id="14" name="Picture 13" descr="A car on a phone&#10;&#10;AI-generated content may be incorrect.">
            <a:extLst>
              <a:ext uri="{FF2B5EF4-FFF2-40B4-BE49-F238E27FC236}">
                <a16:creationId xmlns:a16="http://schemas.microsoft.com/office/drawing/2014/main" id="{80B91A3C-59D9-6A6A-77D0-931E54BFB147}"/>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0464389" y="5497691"/>
            <a:ext cx="624063" cy="624063"/>
          </a:xfrm>
          <a:prstGeom prst="rect">
            <a:avLst/>
          </a:prstGeom>
        </p:spPr>
      </p:pic>
      <p:sp>
        <p:nvSpPr>
          <p:cNvPr id="8" name="Rectangle: Rounded Corners 7">
            <a:extLst>
              <a:ext uri="{FF2B5EF4-FFF2-40B4-BE49-F238E27FC236}">
                <a16:creationId xmlns:a16="http://schemas.microsoft.com/office/drawing/2014/main" id="{229E0016-2826-8889-D387-F183E6A5C9E7}"/>
              </a:ext>
            </a:extLst>
          </p:cNvPr>
          <p:cNvSpPr/>
          <p:nvPr/>
        </p:nvSpPr>
        <p:spPr>
          <a:xfrm>
            <a:off x="1644552" y="2593836"/>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AABC44B9-FC1D-2EF2-B8D1-7BDB49A9CAE6}"/>
              </a:ext>
            </a:extLst>
          </p:cNvPr>
          <p:cNvSpPr txBox="1"/>
          <p:nvPr/>
        </p:nvSpPr>
        <p:spPr>
          <a:xfrm>
            <a:off x="1592484" y="2591027"/>
            <a:ext cx="8862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+36%</a:t>
            </a:r>
            <a:r>
              <a:rPr kumimoji="0" lang="en-US" sz="1800" b="0" i="0" u="none" strike="noStrike" kern="1200" cap="none" spc="0" normalizeH="0" baseline="0" noProof="0">
                <a:ln>
                  <a:noFill/>
                </a:ln>
                <a:solidFill>
                  <a:srgbClr val="00BFF2"/>
                </a:solidFill>
                <a:effectLst/>
                <a:uLnTx/>
                <a:uFillTx/>
                <a:latin typeface="Helvetica" pitchFamily="2" charset="0"/>
                <a:ea typeface="+mn-ea"/>
                <a:cs typeface="+mn-cs"/>
              </a:rPr>
              <a:t>*</a:t>
            </a:r>
          </a:p>
        </p:txBody>
      </p:sp>
      <p:sp>
        <p:nvSpPr>
          <p:cNvPr id="11" name="Rectangle: Rounded Corners 10">
            <a:extLst>
              <a:ext uri="{FF2B5EF4-FFF2-40B4-BE49-F238E27FC236}">
                <a16:creationId xmlns:a16="http://schemas.microsoft.com/office/drawing/2014/main" id="{27BF88E1-859C-87D6-F815-55D789C12D51}"/>
              </a:ext>
            </a:extLst>
          </p:cNvPr>
          <p:cNvSpPr/>
          <p:nvPr/>
        </p:nvSpPr>
        <p:spPr>
          <a:xfrm>
            <a:off x="3574546" y="3474818"/>
            <a:ext cx="872229"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D77808A-64E1-325D-CB7E-EC57A4DA05F8}"/>
              </a:ext>
            </a:extLst>
          </p:cNvPr>
          <p:cNvSpPr txBox="1"/>
          <p:nvPr/>
        </p:nvSpPr>
        <p:spPr>
          <a:xfrm>
            <a:off x="3522477" y="3472009"/>
            <a:ext cx="10894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+100%</a:t>
            </a:r>
            <a:endParaRPr kumimoji="0" lang="en-US" sz="1800" b="0" i="0" u="none" strike="noStrike" kern="1200" cap="none" spc="0" normalizeH="0" baseline="0" noProof="0">
              <a:ln>
                <a:noFill/>
              </a:ln>
              <a:solidFill>
                <a:srgbClr val="00BFF2"/>
              </a:solidFill>
              <a:effectLst/>
              <a:uLnTx/>
              <a:uFillTx/>
              <a:latin typeface="Helvetica" pitchFamily="2" charset="0"/>
              <a:ea typeface="+mn-ea"/>
              <a:cs typeface="+mn-cs"/>
            </a:endParaRPr>
          </a:p>
        </p:txBody>
      </p:sp>
      <p:sp>
        <p:nvSpPr>
          <p:cNvPr id="21" name="Rectangle: Rounded Corners 20">
            <a:extLst>
              <a:ext uri="{FF2B5EF4-FFF2-40B4-BE49-F238E27FC236}">
                <a16:creationId xmlns:a16="http://schemas.microsoft.com/office/drawing/2014/main" id="{66AC0BF6-C514-D068-D90D-590DE85E360E}"/>
              </a:ext>
            </a:extLst>
          </p:cNvPr>
          <p:cNvSpPr/>
          <p:nvPr/>
        </p:nvSpPr>
        <p:spPr>
          <a:xfrm>
            <a:off x="5517075" y="3758669"/>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764BD45-D995-ED5E-D382-13D55CC4E3B6}"/>
              </a:ext>
            </a:extLst>
          </p:cNvPr>
          <p:cNvSpPr txBox="1"/>
          <p:nvPr/>
        </p:nvSpPr>
        <p:spPr>
          <a:xfrm>
            <a:off x="5465007" y="3755860"/>
            <a:ext cx="8862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+86%</a:t>
            </a:r>
            <a:r>
              <a:rPr kumimoji="0" lang="en-US" sz="1800" b="0" i="0" u="none" strike="noStrike" kern="1200" cap="none" spc="0" normalizeH="0" baseline="0" noProof="0">
                <a:ln>
                  <a:noFill/>
                </a:ln>
                <a:solidFill>
                  <a:srgbClr val="00BFF2"/>
                </a:solidFill>
                <a:effectLst/>
                <a:uLnTx/>
                <a:uFillTx/>
                <a:latin typeface="Helvetica" pitchFamily="2" charset="0"/>
                <a:ea typeface="+mn-ea"/>
                <a:cs typeface="+mn-cs"/>
              </a:rPr>
              <a:t>*</a:t>
            </a:r>
          </a:p>
        </p:txBody>
      </p:sp>
      <p:sp>
        <p:nvSpPr>
          <p:cNvPr id="31" name="Rectangle: Rounded Corners 30">
            <a:extLst>
              <a:ext uri="{FF2B5EF4-FFF2-40B4-BE49-F238E27FC236}">
                <a16:creationId xmlns:a16="http://schemas.microsoft.com/office/drawing/2014/main" id="{3DE9CD28-271C-F481-0E54-DE4DC275B623}"/>
              </a:ext>
            </a:extLst>
          </p:cNvPr>
          <p:cNvSpPr/>
          <p:nvPr/>
        </p:nvSpPr>
        <p:spPr>
          <a:xfrm>
            <a:off x="7433087" y="3887014"/>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E0361D4-3468-1311-47CA-BD8498E8B6E6}"/>
              </a:ext>
            </a:extLst>
          </p:cNvPr>
          <p:cNvSpPr txBox="1"/>
          <p:nvPr/>
        </p:nvSpPr>
        <p:spPr>
          <a:xfrm>
            <a:off x="7381019" y="3884205"/>
            <a:ext cx="8862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+85%</a:t>
            </a:r>
            <a:r>
              <a:rPr kumimoji="0" lang="en-US" sz="1800" b="0" i="0" u="none" strike="noStrike" kern="1200" cap="none" spc="0" normalizeH="0" baseline="0" noProof="0">
                <a:ln>
                  <a:noFill/>
                </a:ln>
                <a:solidFill>
                  <a:srgbClr val="00BFF2"/>
                </a:solidFill>
                <a:effectLst/>
                <a:uLnTx/>
                <a:uFillTx/>
                <a:latin typeface="Helvetica" pitchFamily="2" charset="0"/>
                <a:ea typeface="+mn-ea"/>
                <a:cs typeface="+mn-cs"/>
              </a:rPr>
              <a:t>*</a:t>
            </a:r>
          </a:p>
        </p:txBody>
      </p:sp>
      <p:sp>
        <p:nvSpPr>
          <p:cNvPr id="33" name="Rectangle: Rounded Corners 32">
            <a:extLst>
              <a:ext uri="{FF2B5EF4-FFF2-40B4-BE49-F238E27FC236}">
                <a16:creationId xmlns:a16="http://schemas.microsoft.com/office/drawing/2014/main" id="{A0C62BFB-3415-ECD4-3643-1B11868B3459}"/>
              </a:ext>
            </a:extLst>
          </p:cNvPr>
          <p:cNvSpPr/>
          <p:nvPr/>
        </p:nvSpPr>
        <p:spPr>
          <a:xfrm>
            <a:off x="9366166" y="4095689"/>
            <a:ext cx="883304"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3877A92-FCDC-6CF5-026B-C02878575284}"/>
              </a:ext>
            </a:extLst>
          </p:cNvPr>
          <p:cNvSpPr txBox="1"/>
          <p:nvPr/>
        </p:nvSpPr>
        <p:spPr>
          <a:xfrm>
            <a:off x="9328065" y="4092880"/>
            <a:ext cx="992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+180%</a:t>
            </a:r>
            <a:r>
              <a:rPr kumimoji="0" lang="en-US" sz="1800" b="0" i="0" u="none" strike="noStrike" kern="1200" cap="none" spc="0" normalizeH="0" baseline="0" noProof="0">
                <a:ln>
                  <a:noFill/>
                </a:ln>
                <a:solidFill>
                  <a:srgbClr val="00BFF2"/>
                </a:solidFill>
                <a:effectLst/>
                <a:uLnTx/>
                <a:uFillTx/>
                <a:latin typeface="Helvetica" pitchFamily="2" charset="0"/>
                <a:ea typeface="+mn-ea"/>
                <a:cs typeface="+mn-cs"/>
              </a:rPr>
              <a:t>*</a:t>
            </a:r>
          </a:p>
        </p:txBody>
      </p:sp>
      <p:sp>
        <p:nvSpPr>
          <p:cNvPr id="35" name="Rectangle: Rounded Corners 34">
            <a:extLst>
              <a:ext uri="{FF2B5EF4-FFF2-40B4-BE49-F238E27FC236}">
                <a16:creationId xmlns:a16="http://schemas.microsoft.com/office/drawing/2014/main" id="{7089E823-F0F5-1AC9-DFCB-0FCCB38006C6}"/>
              </a:ext>
            </a:extLst>
          </p:cNvPr>
          <p:cNvSpPr/>
          <p:nvPr/>
        </p:nvSpPr>
        <p:spPr>
          <a:xfrm>
            <a:off x="11336875" y="4149819"/>
            <a:ext cx="749397" cy="366523"/>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CD0C7D12-7856-53F7-B978-02220CF1FAF3}"/>
              </a:ext>
            </a:extLst>
          </p:cNvPr>
          <p:cNvSpPr txBox="1"/>
          <p:nvPr/>
        </p:nvSpPr>
        <p:spPr>
          <a:xfrm>
            <a:off x="11284807" y="4147010"/>
            <a:ext cx="8862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itchFamily="2" charset="0"/>
                <a:ea typeface="+mn-ea"/>
                <a:cs typeface="+mn-cs"/>
              </a:rPr>
              <a:t>+55%</a:t>
            </a:r>
            <a:r>
              <a:rPr kumimoji="0" lang="en-US" sz="1800" b="0" i="0" u="none" strike="noStrike" kern="1200" cap="none" spc="0" normalizeH="0" baseline="0" noProof="0">
                <a:ln>
                  <a:noFill/>
                </a:ln>
                <a:solidFill>
                  <a:srgbClr val="00BFF2"/>
                </a:solidFill>
                <a:effectLst/>
                <a:uLnTx/>
                <a:uFillTx/>
                <a:latin typeface="Helvetica" pitchFamily="2" charset="0"/>
                <a:ea typeface="+mn-ea"/>
                <a:cs typeface="+mn-cs"/>
              </a:rPr>
              <a:t>*</a:t>
            </a:r>
          </a:p>
        </p:txBody>
      </p:sp>
      <p:pic>
        <p:nvPicPr>
          <p:cNvPr id="40" name="Picture 39" descr="A group of balls with different colors&#10;&#10;AI-generated content may be incorrect.">
            <a:extLst>
              <a:ext uri="{FF2B5EF4-FFF2-40B4-BE49-F238E27FC236}">
                <a16:creationId xmlns:a16="http://schemas.microsoft.com/office/drawing/2014/main" id="{05C62F72-68DC-6F56-82E1-F1F3C6EECAFE}"/>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671767" y="5492883"/>
            <a:ext cx="618630" cy="618630"/>
          </a:xfrm>
          <a:prstGeom prst="rect">
            <a:avLst/>
          </a:prstGeom>
        </p:spPr>
      </p:pic>
      <p:sp>
        <p:nvSpPr>
          <p:cNvPr id="6" name="TextBox 5">
            <a:hlinkClick r:id="rId3"/>
            <a:extLst>
              <a:ext uri="{FF2B5EF4-FFF2-40B4-BE49-F238E27FC236}">
                <a16:creationId xmlns:a16="http://schemas.microsoft.com/office/drawing/2014/main" id="{A305F12B-842F-D1CE-000D-E1978BB128AC}"/>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5" name="Rectangle 14">
            <a:extLst>
              <a:ext uri="{FF2B5EF4-FFF2-40B4-BE49-F238E27FC236}">
                <a16:creationId xmlns:a16="http://schemas.microsoft.com/office/drawing/2014/main" id="{746311AD-405A-54DA-1CF1-A5E68FC8C1E1}"/>
              </a:ext>
            </a:extLst>
          </p:cNvPr>
          <p:cNvSpPr/>
          <p:nvPr/>
        </p:nvSpPr>
        <p:spPr>
          <a:xfrm>
            <a:off x="57423" y="260218"/>
            <a:ext cx="10052331" cy="892552"/>
          </a:xfrm>
          <a:prstGeom prst="rect">
            <a:avLst/>
          </a:prstGeom>
        </p:spPr>
        <p:txBody>
          <a:bodyPr wrap="square">
            <a:spAutoFit/>
          </a:bodyPr>
          <a:lstStyle/>
          <a:p>
            <a:pPr>
              <a:defRPr/>
            </a:pPr>
            <a:r>
              <a:rPr lang="en-US" sz="2600" b="1" dirty="0">
                <a:solidFill>
                  <a:srgbClr val="ED3C8D"/>
                </a:solidFill>
                <a:latin typeface="Helvetica" pitchFamily="2" charset="0"/>
              </a:rPr>
              <a:t>Driving the ‘going out’ economy: </a:t>
            </a:r>
            <a:r>
              <a:rPr lang="en-US" sz="2600" b="1" dirty="0">
                <a:solidFill>
                  <a:srgbClr val="1F1A62"/>
                </a:solidFill>
                <a:latin typeface="Helvetica" pitchFamily="2" charset="0"/>
              </a:rPr>
              <a:t>Moviegoers are a vital target for brands across dining, entertainment and sports</a:t>
            </a:r>
          </a:p>
        </p:txBody>
      </p:sp>
      <p:grpSp>
        <p:nvGrpSpPr>
          <p:cNvPr id="17" name="Group 16">
            <a:extLst>
              <a:ext uri="{FF2B5EF4-FFF2-40B4-BE49-F238E27FC236}">
                <a16:creationId xmlns:a16="http://schemas.microsoft.com/office/drawing/2014/main" id="{71E79DC4-A231-8864-FBA3-5C064F858BFB}"/>
              </a:ext>
            </a:extLst>
          </p:cNvPr>
          <p:cNvGrpSpPr/>
          <p:nvPr/>
        </p:nvGrpSpPr>
        <p:grpSpPr>
          <a:xfrm>
            <a:off x="-32780" y="1491474"/>
            <a:ext cx="2341548" cy="506136"/>
            <a:chOff x="333914" y="3624351"/>
            <a:chExt cx="2440178" cy="508231"/>
          </a:xfrm>
        </p:grpSpPr>
        <p:pic>
          <p:nvPicPr>
            <p:cNvPr id="18" name="Picture 17" descr="A picture containing text&#10;&#10;Description automatically generated">
              <a:extLst>
                <a:ext uri="{FF2B5EF4-FFF2-40B4-BE49-F238E27FC236}">
                  <a16:creationId xmlns:a16="http://schemas.microsoft.com/office/drawing/2014/main" id="{F92ED5C2-2AD1-4B1D-1629-68E5C4CA075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69F76E6C-0CEE-D716-3F5C-9BE436AF55C7}"/>
                </a:ext>
              </a:extLst>
            </p:cNvPr>
            <p:cNvPicPr>
              <a:picLocks noChangeAspect="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pic>
        <p:nvPicPr>
          <p:cNvPr id="2" name="Picture 1">
            <a:extLst>
              <a:ext uri="{FF2B5EF4-FFF2-40B4-BE49-F238E27FC236}">
                <a16:creationId xmlns:a16="http://schemas.microsoft.com/office/drawing/2014/main" id="{16CA831D-F46C-438B-3888-F410699B3CB6}"/>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5" name="Slide Number Placeholder 5">
            <a:extLst>
              <a:ext uri="{FF2B5EF4-FFF2-40B4-BE49-F238E27FC236}">
                <a16:creationId xmlns:a16="http://schemas.microsoft.com/office/drawing/2014/main" id="{1D26A192-5FC4-56AA-012A-734DF157D46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649137F-8E71-3DC6-0069-1AED4E907C7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2362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DD626-E0A1-F90F-0D15-D8381F66D508}"/>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9DA2B9DE-D393-2BB6-49E7-DBDCA3C111DD}"/>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hlinkClick r:id="rId3"/>
            <a:extLst>
              <a:ext uri="{FF2B5EF4-FFF2-40B4-BE49-F238E27FC236}">
                <a16:creationId xmlns:a16="http://schemas.microsoft.com/office/drawing/2014/main" id="{EACBFD67-0AF9-4A9F-0FB9-FA66B76FDAC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87265" y="78243"/>
            <a:ext cx="1955001" cy="1104428"/>
          </a:xfrm>
          <a:prstGeom prst="rect">
            <a:avLst/>
          </a:prstGeom>
          <a:ln>
            <a:solidFill>
              <a:srgbClr val="1B1464"/>
            </a:solidFill>
          </a:ln>
        </p:spPr>
      </p:pic>
      <p:sp>
        <p:nvSpPr>
          <p:cNvPr id="19" name="TextBox 18">
            <a:extLst>
              <a:ext uri="{FF2B5EF4-FFF2-40B4-BE49-F238E27FC236}">
                <a16:creationId xmlns:a16="http://schemas.microsoft.com/office/drawing/2014/main" id="{6406835B-7F3D-DE1A-EE36-15A0A05801C1}"/>
              </a:ext>
            </a:extLst>
          </p:cNvPr>
          <p:cNvSpPr txBox="1"/>
          <p:nvPr/>
        </p:nvSpPr>
        <p:spPr>
          <a:xfrm>
            <a:off x="503714" y="6189435"/>
            <a:ext cx="1170879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Meta Transparency Center, Fake Accounts – Facebook, Accounts Actioned, as of 5/15/25. *VAB analysis of United Nations, Department of Economic and Social Affairs, Population Division (2024), World Population Prospects: The 2024 Revision, custom data acquired via UN Data Portal – Population Division website. ‘Accounts Actioned’ refers to fake accounts banned.</a:t>
            </a:r>
            <a:endParaRPr kumimoji="0" lang="fr-FR"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55" name="TextBox 54">
            <a:extLst>
              <a:ext uri="{FF2B5EF4-FFF2-40B4-BE49-F238E27FC236}">
                <a16:creationId xmlns:a16="http://schemas.microsoft.com/office/drawing/2014/main" id="{F3D85CF5-C3B0-83B2-EB3D-287E0E41434E}"/>
              </a:ext>
            </a:extLst>
          </p:cNvPr>
          <p:cNvSpPr txBox="1"/>
          <p:nvPr/>
        </p:nvSpPr>
        <p:spPr>
          <a:xfrm>
            <a:off x="10760" y="1848382"/>
            <a:ext cx="121704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itchFamily="2" charset="0"/>
                <a:ea typeface="+mn-ea"/>
                <a:cs typeface="+mn-cs"/>
              </a:rPr>
              <a:t>Banned Fake Facebook Accounts’ Share of Global Population</a:t>
            </a:r>
            <a:endParaRPr kumimoji="0" lang="en-US" sz="1600" b="0"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43" name="TextBox 42">
            <a:extLst>
              <a:ext uri="{FF2B5EF4-FFF2-40B4-BE49-F238E27FC236}">
                <a16:creationId xmlns:a16="http://schemas.microsoft.com/office/drawing/2014/main" id="{15435EB0-51BB-822C-1463-E3B71155C91C}"/>
              </a:ext>
            </a:extLst>
          </p:cNvPr>
          <p:cNvSpPr txBox="1"/>
          <p:nvPr/>
        </p:nvSpPr>
        <p:spPr>
          <a:xfrm>
            <a:off x="2724837"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2018</a:t>
            </a:r>
          </a:p>
        </p:txBody>
      </p:sp>
      <p:sp>
        <p:nvSpPr>
          <p:cNvPr id="48" name="TextBox 47">
            <a:extLst>
              <a:ext uri="{FF2B5EF4-FFF2-40B4-BE49-F238E27FC236}">
                <a16:creationId xmlns:a16="http://schemas.microsoft.com/office/drawing/2014/main" id="{A9EABCE3-64B0-7480-2633-EF3D607D6CDF}"/>
              </a:ext>
            </a:extLst>
          </p:cNvPr>
          <p:cNvSpPr txBox="1"/>
          <p:nvPr/>
        </p:nvSpPr>
        <p:spPr>
          <a:xfrm>
            <a:off x="213360" y="2988668"/>
            <a:ext cx="2324101"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Fake Accounts Banned by Facebook</a:t>
            </a:r>
          </a:p>
        </p:txBody>
      </p:sp>
      <p:sp>
        <p:nvSpPr>
          <p:cNvPr id="49" name="TextBox 48">
            <a:extLst>
              <a:ext uri="{FF2B5EF4-FFF2-40B4-BE49-F238E27FC236}">
                <a16:creationId xmlns:a16="http://schemas.microsoft.com/office/drawing/2014/main" id="{3012D0F6-461F-339C-0418-3800757611D3}"/>
              </a:ext>
            </a:extLst>
          </p:cNvPr>
          <p:cNvSpPr txBox="1"/>
          <p:nvPr/>
        </p:nvSpPr>
        <p:spPr>
          <a:xfrm>
            <a:off x="10760" y="4148720"/>
            <a:ext cx="2526699"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Global Population*</a:t>
            </a:r>
          </a:p>
        </p:txBody>
      </p:sp>
      <p:sp>
        <p:nvSpPr>
          <p:cNvPr id="50" name="TextBox 49">
            <a:extLst>
              <a:ext uri="{FF2B5EF4-FFF2-40B4-BE49-F238E27FC236}">
                <a16:creationId xmlns:a16="http://schemas.microsoft.com/office/drawing/2014/main" id="{50585BBB-B752-D5B0-522A-AEC5F32CCF92}"/>
              </a:ext>
            </a:extLst>
          </p:cNvPr>
          <p:cNvSpPr txBox="1"/>
          <p:nvPr/>
        </p:nvSpPr>
        <p:spPr>
          <a:xfrm>
            <a:off x="10760" y="4990465"/>
            <a:ext cx="2526699"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Fake Accounts Banned % Share of Global Population</a:t>
            </a:r>
            <a:endParaRPr kumimoji="0" lang="en-US" sz="1200" b="0" i="1" u="none" strike="noStrike" kern="1200" cap="none" spc="0" normalizeH="0" baseline="0" noProof="0">
              <a:ln>
                <a:noFill/>
              </a:ln>
              <a:solidFill>
                <a:srgbClr val="1F1A62"/>
              </a:solidFill>
              <a:effectLst/>
              <a:uLnTx/>
              <a:uFillTx/>
              <a:latin typeface="Helvetica" pitchFamily="2" charset="0"/>
              <a:ea typeface="+mn-ea"/>
              <a:cs typeface="+mn-cs"/>
            </a:endParaRPr>
          </a:p>
        </p:txBody>
      </p:sp>
      <p:cxnSp>
        <p:nvCxnSpPr>
          <p:cNvPr id="54" name="Straight Connector 53">
            <a:extLst>
              <a:ext uri="{FF2B5EF4-FFF2-40B4-BE49-F238E27FC236}">
                <a16:creationId xmlns:a16="http://schemas.microsoft.com/office/drawing/2014/main" id="{6ED1E9A6-3762-B303-E3AE-A0C50EAB9BA2}"/>
              </a:ext>
            </a:extLst>
          </p:cNvPr>
          <p:cNvCxnSpPr>
            <a:cxnSpLocks/>
          </p:cNvCxnSpPr>
          <p:nvPr/>
        </p:nvCxnSpPr>
        <p:spPr>
          <a:xfrm>
            <a:off x="407670" y="3800760"/>
            <a:ext cx="11445240" cy="0"/>
          </a:xfrm>
          <a:prstGeom prst="line">
            <a:avLst/>
          </a:prstGeom>
          <a:ln w="19050">
            <a:solidFill>
              <a:srgbClr val="1F1A62"/>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FE0AA5F-F6B3-A1EA-8100-1F8DB67A763F}"/>
              </a:ext>
            </a:extLst>
          </p:cNvPr>
          <p:cNvCxnSpPr>
            <a:cxnSpLocks/>
          </p:cNvCxnSpPr>
          <p:nvPr/>
        </p:nvCxnSpPr>
        <p:spPr>
          <a:xfrm>
            <a:off x="3881326" y="2434151"/>
            <a:ext cx="0" cy="342391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A6CDD7B-D889-6BFF-87E5-021E36E39399}"/>
              </a:ext>
            </a:extLst>
          </p:cNvPr>
          <p:cNvCxnSpPr>
            <a:cxnSpLocks/>
          </p:cNvCxnSpPr>
          <p:nvPr/>
        </p:nvCxnSpPr>
        <p:spPr>
          <a:xfrm>
            <a:off x="407670" y="4804440"/>
            <a:ext cx="11445240" cy="0"/>
          </a:xfrm>
          <a:prstGeom prst="line">
            <a:avLst/>
          </a:prstGeom>
          <a:ln w="19050">
            <a:solidFill>
              <a:srgbClr val="1F1A6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05B8C522-8CA4-53F5-8331-21ADDBA73966}"/>
              </a:ext>
            </a:extLst>
          </p:cNvPr>
          <p:cNvSpPr/>
          <p:nvPr/>
        </p:nvSpPr>
        <p:spPr>
          <a:xfrm>
            <a:off x="2724835"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3.34B</a:t>
            </a:r>
          </a:p>
        </p:txBody>
      </p:sp>
      <p:sp>
        <p:nvSpPr>
          <p:cNvPr id="10" name="Rectangle 9">
            <a:extLst>
              <a:ext uri="{FF2B5EF4-FFF2-40B4-BE49-F238E27FC236}">
                <a16:creationId xmlns:a16="http://schemas.microsoft.com/office/drawing/2014/main" id="{1DDFF145-4317-EF4C-0816-EF28D4AD15D3}"/>
              </a:ext>
            </a:extLst>
          </p:cNvPr>
          <p:cNvSpPr/>
          <p:nvPr/>
        </p:nvSpPr>
        <p:spPr>
          <a:xfrm>
            <a:off x="2666371"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43%</a:t>
            </a:r>
          </a:p>
        </p:txBody>
      </p:sp>
      <p:sp>
        <p:nvSpPr>
          <p:cNvPr id="13" name="Rectangle 12">
            <a:extLst>
              <a:ext uri="{FF2B5EF4-FFF2-40B4-BE49-F238E27FC236}">
                <a16:creationId xmlns:a16="http://schemas.microsoft.com/office/drawing/2014/main" id="{214EAA56-A74F-ABB4-EDCF-DEF9B032547A}"/>
              </a:ext>
            </a:extLst>
          </p:cNvPr>
          <p:cNvSpPr/>
          <p:nvPr/>
        </p:nvSpPr>
        <p:spPr>
          <a:xfrm>
            <a:off x="2724835"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7.73B</a:t>
            </a:r>
          </a:p>
        </p:txBody>
      </p:sp>
      <p:sp>
        <p:nvSpPr>
          <p:cNvPr id="17" name="TextBox 16">
            <a:extLst>
              <a:ext uri="{FF2B5EF4-FFF2-40B4-BE49-F238E27FC236}">
                <a16:creationId xmlns:a16="http://schemas.microsoft.com/office/drawing/2014/main" id="{EBF64B8E-8CBE-F762-61D8-2011CF6E8946}"/>
              </a:ext>
            </a:extLst>
          </p:cNvPr>
          <p:cNvSpPr txBox="1"/>
          <p:nvPr/>
        </p:nvSpPr>
        <p:spPr>
          <a:xfrm>
            <a:off x="4043487"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2019</a:t>
            </a:r>
          </a:p>
        </p:txBody>
      </p:sp>
      <p:cxnSp>
        <p:nvCxnSpPr>
          <p:cNvPr id="18" name="Straight Connector 17">
            <a:extLst>
              <a:ext uri="{FF2B5EF4-FFF2-40B4-BE49-F238E27FC236}">
                <a16:creationId xmlns:a16="http://schemas.microsoft.com/office/drawing/2014/main" id="{0FD30F21-DC21-6393-3EA0-12FBDF78C57D}"/>
              </a:ext>
            </a:extLst>
          </p:cNvPr>
          <p:cNvCxnSpPr>
            <a:cxnSpLocks/>
          </p:cNvCxnSpPr>
          <p:nvPr/>
        </p:nvCxnSpPr>
        <p:spPr>
          <a:xfrm>
            <a:off x="5199976" y="2434151"/>
            <a:ext cx="0" cy="342391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D01FD26E-E328-E533-061F-90C137DF50F3}"/>
              </a:ext>
            </a:extLst>
          </p:cNvPr>
          <p:cNvSpPr/>
          <p:nvPr/>
        </p:nvSpPr>
        <p:spPr>
          <a:xfrm>
            <a:off x="4043485"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6.50B</a:t>
            </a:r>
          </a:p>
        </p:txBody>
      </p:sp>
      <p:sp>
        <p:nvSpPr>
          <p:cNvPr id="21" name="Rectangle 20">
            <a:extLst>
              <a:ext uri="{FF2B5EF4-FFF2-40B4-BE49-F238E27FC236}">
                <a16:creationId xmlns:a16="http://schemas.microsoft.com/office/drawing/2014/main" id="{7E27996D-6FCE-07EF-8FB7-C2FF356DA1F3}"/>
              </a:ext>
            </a:extLst>
          </p:cNvPr>
          <p:cNvSpPr/>
          <p:nvPr/>
        </p:nvSpPr>
        <p:spPr>
          <a:xfrm>
            <a:off x="3985021"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83%</a:t>
            </a:r>
          </a:p>
        </p:txBody>
      </p:sp>
      <p:sp>
        <p:nvSpPr>
          <p:cNvPr id="22" name="Rectangle 21">
            <a:extLst>
              <a:ext uri="{FF2B5EF4-FFF2-40B4-BE49-F238E27FC236}">
                <a16:creationId xmlns:a16="http://schemas.microsoft.com/office/drawing/2014/main" id="{F0B06C2A-458D-464B-41C7-9D50DE5BE5D4}"/>
              </a:ext>
            </a:extLst>
          </p:cNvPr>
          <p:cNvSpPr/>
          <p:nvPr/>
        </p:nvSpPr>
        <p:spPr>
          <a:xfrm>
            <a:off x="4043485"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7.81B</a:t>
            </a:r>
          </a:p>
        </p:txBody>
      </p:sp>
      <p:sp>
        <p:nvSpPr>
          <p:cNvPr id="23" name="TextBox 22">
            <a:extLst>
              <a:ext uri="{FF2B5EF4-FFF2-40B4-BE49-F238E27FC236}">
                <a16:creationId xmlns:a16="http://schemas.microsoft.com/office/drawing/2014/main" id="{5474C666-E135-B291-610B-EF691BAE6485}"/>
              </a:ext>
            </a:extLst>
          </p:cNvPr>
          <p:cNvSpPr txBox="1"/>
          <p:nvPr/>
        </p:nvSpPr>
        <p:spPr>
          <a:xfrm>
            <a:off x="5356890"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2020</a:t>
            </a:r>
          </a:p>
        </p:txBody>
      </p:sp>
      <p:cxnSp>
        <p:nvCxnSpPr>
          <p:cNvPr id="24" name="Straight Connector 23">
            <a:extLst>
              <a:ext uri="{FF2B5EF4-FFF2-40B4-BE49-F238E27FC236}">
                <a16:creationId xmlns:a16="http://schemas.microsoft.com/office/drawing/2014/main" id="{D881A86D-B4D8-D180-34A6-A3911D8EDB36}"/>
              </a:ext>
            </a:extLst>
          </p:cNvPr>
          <p:cNvCxnSpPr>
            <a:cxnSpLocks/>
          </p:cNvCxnSpPr>
          <p:nvPr/>
        </p:nvCxnSpPr>
        <p:spPr>
          <a:xfrm>
            <a:off x="6513379" y="2434151"/>
            <a:ext cx="0" cy="342391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5CDF4C4-9D21-B86B-CCF4-DE230D6225B3}"/>
              </a:ext>
            </a:extLst>
          </p:cNvPr>
          <p:cNvSpPr/>
          <p:nvPr/>
        </p:nvSpPr>
        <p:spPr>
          <a:xfrm>
            <a:off x="5356888"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5.80B</a:t>
            </a:r>
          </a:p>
        </p:txBody>
      </p:sp>
      <p:sp>
        <p:nvSpPr>
          <p:cNvPr id="26" name="Rectangle 25">
            <a:extLst>
              <a:ext uri="{FF2B5EF4-FFF2-40B4-BE49-F238E27FC236}">
                <a16:creationId xmlns:a16="http://schemas.microsoft.com/office/drawing/2014/main" id="{A09AAD67-7F5C-516E-3D77-5F2632F29BF2}"/>
              </a:ext>
            </a:extLst>
          </p:cNvPr>
          <p:cNvSpPr/>
          <p:nvPr/>
        </p:nvSpPr>
        <p:spPr>
          <a:xfrm>
            <a:off x="5298424"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74%</a:t>
            </a:r>
          </a:p>
        </p:txBody>
      </p:sp>
      <p:sp>
        <p:nvSpPr>
          <p:cNvPr id="27" name="Rectangle 26">
            <a:extLst>
              <a:ext uri="{FF2B5EF4-FFF2-40B4-BE49-F238E27FC236}">
                <a16:creationId xmlns:a16="http://schemas.microsoft.com/office/drawing/2014/main" id="{9677222E-8126-377B-A378-1967020CD50A}"/>
              </a:ext>
            </a:extLst>
          </p:cNvPr>
          <p:cNvSpPr/>
          <p:nvPr/>
        </p:nvSpPr>
        <p:spPr>
          <a:xfrm>
            <a:off x="5356888"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7.89B</a:t>
            </a:r>
          </a:p>
        </p:txBody>
      </p:sp>
      <p:sp>
        <p:nvSpPr>
          <p:cNvPr id="28" name="TextBox 27">
            <a:extLst>
              <a:ext uri="{FF2B5EF4-FFF2-40B4-BE49-F238E27FC236}">
                <a16:creationId xmlns:a16="http://schemas.microsoft.com/office/drawing/2014/main" id="{D182A8FA-C354-1C75-8EEF-5904703034CF}"/>
              </a:ext>
            </a:extLst>
          </p:cNvPr>
          <p:cNvSpPr txBox="1"/>
          <p:nvPr/>
        </p:nvSpPr>
        <p:spPr>
          <a:xfrm>
            <a:off x="6671215"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2021</a:t>
            </a:r>
          </a:p>
        </p:txBody>
      </p:sp>
      <p:cxnSp>
        <p:nvCxnSpPr>
          <p:cNvPr id="29" name="Straight Connector 28">
            <a:extLst>
              <a:ext uri="{FF2B5EF4-FFF2-40B4-BE49-F238E27FC236}">
                <a16:creationId xmlns:a16="http://schemas.microsoft.com/office/drawing/2014/main" id="{27D7A253-2F36-E4DF-43AE-C692D0E31B4F}"/>
              </a:ext>
            </a:extLst>
          </p:cNvPr>
          <p:cNvCxnSpPr>
            <a:cxnSpLocks/>
          </p:cNvCxnSpPr>
          <p:nvPr/>
        </p:nvCxnSpPr>
        <p:spPr>
          <a:xfrm>
            <a:off x="7827704" y="2434151"/>
            <a:ext cx="0" cy="342391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3C8E21D-CA00-9B8E-24CB-448AA2B3C729}"/>
              </a:ext>
            </a:extLst>
          </p:cNvPr>
          <p:cNvSpPr/>
          <p:nvPr/>
        </p:nvSpPr>
        <p:spPr>
          <a:xfrm>
            <a:off x="6671213"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6.50B</a:t>
            </a:r>
          </a:p>
        </p:txBody>
      </p:sp>
      <p:sp>
        <p:nvSpPr>
          <p:cNvPr id="32" name="Rectangle 31">
            <a:extLst>
              <a:ext uri="{FF2B5EF4-FFF2-40B4-BE49-F238E27FC236}">
                <a16:creationId xmlns:a16="http://schemas.microsoft.com/office/drawing/2014/main" id="{02EA2600-D67B-AB16-880A-0CE8C173D831}"/>
              </a:ext>
            </a:extLst>
          </p:cNvPr>
          <p:cNvSpPr/>
          <p:nvPr/>
        </p:nvSpPr>
        <p:spPr>
          <a:xfrm>
            <a:off x="6612749"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82%</a:t>
            </a:r>
          </a:p>
        </p:txBody>
      </p:sp>
      <p:sp>
        <p:nvSpPr>
          <p:cNvPr id="33" name="Rectangle 32">
            <a:extLst>
              <a:ext uri="{FF2B5EF4-FFF2-40B4-BE49-F238E27FC236}">
                <a16:creationId xmlns:a16="http://schemas.microsoft.com/office/drawing/2014/main" id="{A692F1A1-E083-1408-485B-DF8A2FF1A63F}"/>
              </a:ext>
            </a:extLst>
          </p:cNvPr>
          <p:cNvSpPr/>
          <p:nvPr/>
        </p:nvSpPr>
        <p:spPr>
          <a:xfrm>
            <a:off x="6671213"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7.95B</a:t>
            </a:r>
          </a:p>
        </p:txBody>
      </p:sp>
      <p:sp>
        <p:nvSpPr>
          <p:cNvPr id="34" name="TextBox 33">
            <a:extLst>
              <a:ext uri="{FF2B5EF4-FFF2-40B4-BE49-F238E27FC236}">
                <a16:creationId xmlns:a16="http://schemas.microsoft.com/office/drawing/2014/main" id="{695DA17C-F34E-C550-CDB7-346409A60681}"/>
              </a:ext>
            </a:extLst>
          </p:cNvPr>
          <p:cNvSpPr txBox="1"/>
          <p:nvPr/>
        </p:nvSpPr>
        <p:spPr>
          <a:xfrm>
            <a:off x="7985540"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2022</a:t>
            </a:r>
          </a:p>
        </p:txBody>
      </p:sp>
      <p:cxnSp>
        <p:nvCxnSpPr>
          <p:cNvPr id="35" name="Straight Connector 34">
            <a:extLst>
              <a:ext uri="{FF2B5EF4-FFF2-40B4-BE49-F238E27FC236}">
                <a16:creationId xmlns:a16="http://schemas.microsoft.com/office/drawing/2014/main" id="{6F77D5D5-E4C9-865D-BAF0-471875CCD7CC}"/>
              </a:ext>
            </a:extLst>
          </p:cNvPr>
          <p:cNvCxnSpPr>
            <a:cxnSpLocks/>
          </p:cNvCxnSpPr>
          <p:nvPr/>
        </p:nvCxnSpPr>
        <p:spPr>
          <a:xfrm>
            <a:off x="9142029" y="2434151"/>
            <a:ext cx="0" cy="342391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F90CA142-755B-76F5-22D8-0CD05F673921}"/>
              </a:ext>
            </a:extLst>
          </p:cNvPr>
          <p:cNvSpPr/>
          <p:nvPr/>
        </p:nvSpPr>
        <p:spPr>
          <a:xfrm>
            <a:off x="7985538"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5.80B</a:t>
            </a:r>
          </a:p>
        </p:txBody>
      </p:sp>
      <p:sp>
        <p:nvSpPr>
          <p:cNvPr id="37" name="Rectangle 36">
            <a:extLst>
              <a:ext uri="{FF2B5EF4-FFF2-40B4-BE49-F238E27FC236}">
                <a16:creationId xmlns:a16="http://schemas.microsoft.com/office/drawing/2014/main" id="{5A98A95B-B494-2B8F-F668-39F3BCEF8CCE}"/>
              </a:ext>
            </a:extLst>
          </p:cNvPr>
          <p:cNvSpPr/>
          <p:nvPr/>
        </p:nvSpPr>
        <p:spPr>
          <a:xfrm>
            <a:off x="7927074"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72%</a:t>
            </a:r>
          </a:p>
        </p:txBody>
      </p:sp>
      <p:sp>
        <p:nvSpPr>
          <p:cNvPr id="38" name="Rectangle 37">
            <a:extLst>
              <a:ext uri="{FF2B5EF4-FFF2-40B4-BE49-F238E27FC236}">
                <a16:creationId xmlns:a16="http://schemas.microsoft.com/office/drawing/2014/main" id="{1118D528-E9E5-06CA-651D-AA99C43D39F6}"/>
              </a:ext>
            </a:extLst>
          </p:cNvPr>
          <p:cNvSpPr/>
          <p:nvPr/>
        </p:nvSpPr>
        <p:spPr>
          <a:xfrm>
            <a:off x="7985538"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8.02B</a:t>
            </a:r>
          </a:p>
        </p:txBody>
      </p:sp>
      <p:sp>
        <p:nvSpPr>
          <p:cNvPr id="39" name="TextBox 38">
            <a:extLst>
              <a:ext uri="{FF2B5EF4-FFF2-40B4-BE49-F238E27FC236}">
                <a16:creationId xmlns:a16="http://schemas.microsoft.com/office/drawing/2014/main" id="{9C66C851-381C-49A3-8128-9555023D35BA}"/>
              </a:ext>
            </a:extLst>
          </p:cNvPr>
          <p:cNvSpPr txBox="1"/>
          <p:nvPr/>
        </p:nvSpPr>
        <p:spPr>
          <a:xfrm>
            <a:off x="9309926"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2023</a:t>
            </a:r>
          </a:p>
        </p:txBody>
      </p:sp>
      <p:cxnSp>
        <p:nvCxnSpPr>
          <p:cNvPr id="40" name="Straight Connector 39">
            <a:extLst>
              <a:ext uri="{FF2B5EF4-FFF2-40B4-BE49-F238E27FC236}">
                <a16:creationId xmlns:a16="http://schemas.microsoft.com/office/drawing/2014/main" id="{2D048497-1B70-A30F-E7C1-5B133108691C}"/>
              </a:ext>
            </a:extLst>
          </p:cNvPr>
          <p:cNvCxnSpPr>
            <a:cxnSpLocks/>
          </p:cNvCxnSpPr>
          <p:nvPr/>
        </p:nvCxnSpPr>
        <p:spPr>
          <a:xfrm>
            <a:off x="10466415" y="2434151"/>
            <a:ext cx="0" cy="3423910"/>
          </a:xfrm>
          <a:prstGeom prst="line">
            <a:avLst/>
          </a:prstGeom>
          <a:ln w="19050">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D616CDE-42AD-F5F7-408E-F6A2BAA24A2C}"/>
              </a:ext>
            </a:extLst>
          </p:cNvPr>
          <p:cNvSpPr/>
          <p:nvPr/>
        </p:nvSpPr>
        <p:spPr>
          <a:xfrm>
            <a:off x="9309924"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2.62B</a:t>
            </a:r>
          </a:p>
        </p:txBody>
      </p:sp>
      <p:sp>
        <p:nvSpPr>
          <p:cNvPr id="44" name="Rectangle 43">
            <a:extLst>
              <a:ext uri="{FF2B5EF4-FFF2-40B4-BE49-F238E27FC236}">
                <a16:creationId xmlns:a16="http://schemas.microsoft.com/office/drawing/2014/main" id="{2E44381E-5205-6543-97E7-1DD49144B1FD}"/>
              </a:ext>
            </a:extLst>
          </p:cNvPr>
          <p:cNvSpPr/>
          <p:nvPr/>
        </p:nvSpPr>
        <p:spPr>
          <a:xfrm>
            <a:off x="9251460"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32%</a:t>
            </a:r>
          </a:p>
        </p:txBody>
      </p:sp>
      <p:sp>
        <p:nvSpPr>
          <p:cNvPr id="46" name="Rectangle 45">
            <a:extLst>
              <a:ext uri="{FF2B5EF4-FFF2-40B4-BE49-F238E27FC236}">
                <a16:creationId xmlns:a16="http://schemas.microsoft.com/office/drawing/2014/main" id="{2009C291-37B5-AEDC-F161-147DC6AEC88A}"/>
              </a:ext>
            </a:extLst>
          </p:cNvPr>
          <p:cNvSpPr/>
          <p:nvPr/>
        </p:nvSpPr>
        <p:spPr>
          <a:xfrm>
            <a:off x="9309924"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8.09B</a:t>
            </a:r>
          </a:p>
        </p:txBody>
      </p:sp>
      <p:sp>
        <p:nvSpPr>
          <p:cNvPr id="51" name="TextBox 50">
            <a:extLst>
              <a:ext uri="{FF2B5EF4-FFF2-40B4-BE49-F238E27FC236}">
                <a16:creationId xmlns:a16="http://schemas.microsoft.com/office/drawing/2014/main" id="{7EC9A10D-C9AC-FDEE-6221-4B8BDAF8B550}"/>
              </a:ext>
            </a:extLst>
          </p:cNvPr>
          <p:cNvSpPr txBox="1"/>
          <p:nvPr/>
        </p:nvSpPr>
        <p:spPr>
          <a:xfrm>
            <a:off x="10634312" y="2385891"/>
            <a:ext cx="10038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F1A62"/>
                </a:solidFill>
                <a:effectLst/>
                <a:uLnTx/>
                <a:uFillTx/>
                <a:latin typeface="Helvetica" pitchFamily="2" charset="0"/>
                <a:ea typeface="+mn-ea"/>
                <a:cs typeface="+mn-cs"/>
              </a:rPr>
              <a:t>2024</a:t>
            </a:r>
          </a:p>
        </p:txBody>
      </p:sp>
      <p:sp>
        <p:nvSpPr>
          <p:cNvPr id="53" name="Rectangle 52">
            <a:extLst>
              <a:ext uri="{FF2B5EF4-FFF2-40B4-BE49-F238E27FC236}">
                <a16:creationId xmlns:a16="http://schemas.microsoft.com/office/drawing/2014/main" id="{F7798E3B-77E2-581F-A814-9FA6CDB68A78}"/>
              </a:ext>
            </a:extLst>
          </p:cNvPr>
          <p:cNvSpPr/>
          <p:nvPr/>
        </p:nvSpPr>
        <p:spPr>
          <a:xfrm>
            <a:off x="10634310" y="2931575"/>
            <a:ext cx="1003836" cy="689727"/>
          </a:xfrm>
          <a:prstGeom prst="rect">
            <a:avLst/>
          </a:prstGeom>
          <a:solidFill>
            <a:schemeClr val="bg1"/>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4.33B</a:t>
            </a:r>
          </a:p>
        </p:txBody>
      </p:sp>
      <p:sp>
        <p:nvSpPr>
          <p:cNvPr id="57" name="Rectangle 56">
            <a:extLst>
              <a:ext uri="{FF2B5EF4-FFF2-40B4-BE49-F238E27FC236}">
                <a16:creationId xmlns:a16="http://schemas.microsoft.com/office/drawing/2014/main" id="{910AB629-CE31-1223-0736-04AE34DA18DC}"/>
              </a:ext>
            </a:extLst>
          </p:cNvPr>
          <p:cNvSpPr/>
          <p:nvPr/>
        </p:nvSpPr>
        <p:spPr>
          <a:xfrm>
            <a:off x="10575846" y="4949535"/>
            <a:ext cx="1120765" cy="912856"/>
          </a:xfrm>
          <a:prstGeom prst="rect">
            <a:avLst/>
          </a:prstGeom>
          <a:solidFill>
            <a:srgbClr val="00BFF2"/>
          </a:solidFill>
          <a:ln w="28575">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53%</a:t>
            </a:r>
          </a:p>
        </p:txBody>
      </p:sp>
      <p:sp>
        <p:nvSpPr>
          <p:cNvPr id="58" name="Rectangle 57">
            <a:extLst>
              <a:ext uri="{FF2B5EF4-FFF2-40B4-BE49-F238E27FC236}">
                <a16:creationId xmlns:a16="http://schemas.microsoft.com/office/drawing/2014/main" id="{8CC7DA60-F876-E408-194E-679DA87E9401}"/>
              </a:ext>
            </a:extLst>
          </p:cNvPr>
          <p:cNvSpPr/>
          <p:nvPr/>
        </p:nvSpPr>
        <p:spPr>
          <a:xfrm>
            <a:off x="10634310" y="3957636"/>
            <a:ext cx="1003836" cy="689727"/>
          </a:xfrm>
          <a:prstGeom prst="rect">
            <a:avLst/>
          </a:prstGeom>
          <a:solidFill>
            <a:schemeClr val="bg1"/>
          </a:solidFill>
          <a:ln w="28575">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8.16B</a:t>
            </a:r>
          </a:p>
        </p:txBody>
      </p:sp>
      <p:sp>
        <p:nvSpPr>
          <p:cNvPr id="60" name="TextBox 59">
            <a:hlinkClick r:id="rId3"/>
            <a:extLst>
              <a:ext uri="{FF2B5EF4-FFF2-40B4-BE49-F238E27FC236}">
                <a16:creationId xmlns:a16="http://schemas.microsoft.com/office/drawing/2014/main" id="{A6E3AD5D-DE16-547E-5785-EDD1BB380163}"/>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61" name="Rectangle 60">
            <a:extLst>
              <a:ext uri="{FF2B5EF4-FFF2-40B4-BE49-F238E27FC236}">
                <a16:creationId xmlns:a16="http://schemas.microsoft.com/office/drawing/2014/main" id="{F82E8353-212E-8BED-9408-1EE9F6884458}"/>
              </a:ext>
            </a:extLst>
          </p:cNvPr>
          <p:cNvSpPr/>
          <p:nvPr/>
        </p:nvSpPr>
        <p:spPr>
          <a:xfrm>
            <a:off x="145915" y="260218"/>
            <a:ext cx="9979160" cy="892552"/>
          </a:xfrm>
          <a:prstGeom prst="rect">
            <a:avLst/>
          </a:prstGeom>
        </p:spPr>
        <p:txBody>
          <a:bodyPr wrap="square">
            <a:spAutoFit/>
          </a:bodyPr>
          <a:lstStyle/>
          <a:p>
            <a:pPr lvl="0">
              <a:defRPr/>
            </a:pPr>
            <a:r>
              <a:rPr lang="en-US" sz="2600" b="1" dirty="0">
                <a:solidFill>
                  <a:srgbClr val="ED3C8D"/>
                </a:solidFill>
                <a:latin typeface="Helvetica" pitchFamily="2" charset="0"/>
              </a:rPr>
              <a:t>The epidemic of fake accounts: </a:t>
            </a:r>
            <a:r>
              <a:rPr lang="en-US" sz="2600" b="1" dirty="0">
                <a:solidFill>
                  <a:srgbClr val="1F1A62"/>
                </a:solidFill>
                <a:latin typeface="Helvetica" pitchFamily="2" charset="0"/>
              </a:rPr>
              <a:t>Facebook routinely bans the equivalent of more than half the world’s population each year</a:t>
            </a:r>
          </a:p>
        </p:txBody>
      </p:sp>
      <p:pic>
        <p:nvPicPr>
          <p:cNvPr id="62" name="Picture 61">
            <a:extLst>
              <a:ext uri="{FF2B5EF4-FFF2-40B4-BE49-F238E27FC236}">
                <a16:creationId xmlns:a16="http://schemas.microsoft.com/office/drawing/2014/main" id="{8902B633-835F-4711-4359-CFCE025A34A8}"/>
              </a:ext>
            </a:extLst>
          </p:cNvPr>
          <p:cNvPicPr>
            <a:picLocks noChangeAspect="1"/>
          </p:cNvPicPr>
          <p:nvPr/>
        </p:nvPicPr>
        <p:blipFill>
          <a:blip r:embed="rId5"/>
          <a:stretch>
            <a:fillRect/>
          </a:stretch>
        </p:blipFill>
        <p:spPr>
          <a:xfrm>
            <a:off x="65390" y="1459380"/>
            <a:ext cx="2353960" cy="574028"/>
          </a:xfrm>
          <a:prstGeom prst="rect">
            <a:avLst/>
          </a:prstGeom>
        </p:spPr>
      </p:pic>
      <p:pic>
        <p:nvPicPr>
          <p:cNvPr id="3" name="Picture 2">
            <a:extLst>
              <a:ext uri="{FF2B5EF4-FFF2-40B4-BE49-F238E27FC236}">
                <a16:creationId xmlns:a16="http://schemas.microsoft.com/office/drawing/2014/main" id="{E8452711-6CED-FCA4-C2CE-EC6014A58BB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4" name="Slide Number Placeholder 5">
            <a:extLst>
              <a:ext uri="{FF2B5EF4-FFF2-40B4-BE49-F238E27FC236}">
                <a16:creationId xmlns:a16="http://schemas.microsoft.com/office/drawing/2014/main" id="{6F02BD9F-D198-162B-0F77-533381E88B2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1386674B-6EC2-292F-0355-DE7452A9C92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 name="Ribbon: Tilted Up 6">
            <a:extLst>
              <a:ext uri="{FF2B5EF4-FFF2-40B4-BE49-F238E27FC236}">
                <a16:creationId xmlns:a16="http://schemas.microsoft.com/office/drawing/2014/main" id="{57270826-8AFF-F47D-DD16-AC76A202E44A}"/>
              </a:ext>
            </a:extLst>
          </p:cNvPr>
          <p:cNvSpPr/>
          <p:nvPr/>
        </p:nvSpPr>
        <p:spPr>
          <a:xfrm rot="20221405">
            <a:off x="872" y="2088210"/>
            <a:ext cx="2939073" cy="604564"/>
          </a:xfrm>
          <a:prstGeom prst="ribbon2">
            <a:avLst>
              <a:gd name="adj1" fmla="val 16667"/>
              <a:gd name="adj2" fmla="val 59329"/>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Bonus Slide!</a:t>
            </a:r>
          </a:p>
        </p:txBody>
      </p:sp>
    </p:spTree>
    <p:extLst>
      <p:ext uri="{BB962C8B-B14F-4D97-AF65-F5344CB8AC3E}">
        <p14:creationId xmlns:p14="http://schemas.microsoft.com/office/powerpoint/2010/main" val="187359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4EE61-E0BD-F065-BC01-24ED053337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EF31F4-5DC5-FD80-8E27-B7AD06D44F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0154"/>
            <a:ext cx="12192000" cy="7098307"/>
          </a:xfrm>
          <a:prstGeom prst="rect">
            <a:avLst/>
          </a:prstGeom>
        </p:spPr>
      </p:pic>
      <p:cxnSp>
        <p:nvCxnSpPr>
          <p:cNvPr id="6" name="Straight Connector 5">
            <a:extLst>
              <a:ext uri="{FF2B5EF4-FFF2-40B4-BE49-F238E27FC236}">
                <a16:creationId xmlns:a16="http://schemas.microsoft.com/office/drawing/2014/main" id="{41BBAA8C-7416-F55B-2D5B-AEE16A3F5869}"/>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9B397F3A-9124-D68B-D7C9-1EF2310FCE8A}"/>
              </a:ext>
            </a:extLst>
          </p:cNvPr>
          <p:cNvSpPr txBox="1"/>
          <p:nvPr/>
        </p:nvSpPr>
        <p:spPr>
          <a:xfrm>
            <a:off x="382081" y="3258981"/>
            <a:ext cx="7040123"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Helvetica" pitchFamily="2" charset="0"/>
              </a:rPr>
              <a:t>For this quarter, we’re including an additional section highlighting even more </a:t>
            </a:r>
            <a:r>
              <a:rPr lang="en-US" sz="2800" b="1" dirty="0">
                <a:solidFill>
                  <a:srgbClr val="ED3C8D"/>
                </a:solidFill>
                <a:latin typeface="Helvetica" pitchFamily="2" charset="0"/>
              </a:rPr>
              <a:t>thought leadership content</a:t>
            </a:r>
            <a:r>
              <a:rPr lang="en-US" sz="2800" dirty="0">
                <a:solidFill>
                  <a:prstClr val="white"/>
                </a:solidFill>
                <a:latin typeface="Helvetica" pitchFamily="2" charset="0"/>
              </a:rPr>
              <a:t> that VAB has released recently which is available for download</a:t>
            </a:r>
            <a:endParaRPr kumimoji="0" lang="en-US" sz="2800" b="0" i="0" u="none" strike="noStrike" kern="1200" cap="none" spc="0" normalizeH="0" baseline="0" noProof="0" dirty="0">
              <a:ln>
                <a:noFill/>
              </a:ln>
              <a:solidFill>
                <a:prstClr val="white"/>
              </a:solidFill>
              <a:effectLst/>
              <a:uLnTx/>
              <a:uFillTx/>
              <a:latin typeface="Helvetica" pitchFamily="2" charset="0"/>
              <a:ea typeface="+mn-ea"/>
              <a:cs typeface="+mn-cs"/>
            </a:endParaRPr>
          </a:p>
        </p:txBody>
      </p:sp>
    </p:spTree>
    <p:extLst>
      <p:ext uri="{BB962C8B-B14F-4D97-AF65-F5344CB8AC3E}">
        <p14:creationId xmlns:p14="http://schemas.microsoft.com/office/powerpoint/2010/main" val="254000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F5497-8825-4AA4-C88A-722A5F0DA57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29DCD1-BA92-5C77-1575-FB8445DEF83A}"/>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hlinkClick r:id="rId2"/>
            <a:extLst>
              <a:ext uri="{FF2B5EF4-FFF2-40B4-BE49-F238E27FC236}">
                <a16:creationId xmlns:a16="http://schemas.microsoft.com/office/drawing/2014/main" id="{CC918A7B-B09D-6533-5EF0-1CB9AC683895}"/>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0187266" y="118327"/>
            <a:ext cx="1955000" cy="1015984"/>
          </a:xfrm>
          <a:prstGeom prst="rect">
            <a:avLst/>
          </a:prstGeom>
          <a:ln>
            <a:solidFill>
              <a:srgbClr val="1B1464"/>
            </a:solidFill>
          </a:ln>
        </p:spPr>
      </p:pic>
      <p:sp>
        <p:nvSpPr>
          <p:cNvPr id="5" name="TextBox 4">
            <a:hlinkClick r:id="rId2"/>
            <a:extLst>
              <a:ext uri="{FF2B5EF4-FFF2-40B4-BE49-F238E27FC236}">
                <a16:creationId xmlns:a16="http://schemas.microsoft.com/office/drawing/2014/main" id="{9BC163E4-7558-D4A7-107E-5DBA9ADD9956}"/>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6" name="Rectangle 5">
            <a:extLst>
              <a:ext uri="{FF2B5EF4-FFF2-40B4-BE49-F238E27FC236}">
                <a16:creationId xmlns:a16="http://schemas.microsoft.com/office/drawing/2014/main" id="{97CAC2E5-0D6C-A910-A92D-C4367CEC169C}"/>
              </a:ext>
            </a:extLst>
          </p:cNvPr>
          <p:cNvSpPr/>
          <p:nvPr/>
        </p:nvSpPr>
        <p:spPr>
          <a:xfrm>
            <a:off x="145915" y="260218"/>
            <a:ext cx="1017513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solidFill>
                  <a:srgbClr val="1F1A62"/>
                </a:solidFill>
                <a:latin typeface="Helvetica" pitchFamily="2" charset="0"/>
              </a:rPr>
              <a:t>Amidst rapid growth, this guide seeks to </a:t>
            </a:r>
            <a:r>
              <a:rPr lang="en-US" sz="2600" b="1" dirty="0">
                <a:solidFill>
                  <a:srgbClr val="ED3C8D"/>
                </a:solidFill>
                <a:latin typeface="Helvetica" pitchFamily="2" charset="0"/>
              </a:rPr>
              <a:t>define what CTV is </a:t>
            </a:r>
            <a:r>
              <a:rPr lang="en-US" sz="2600" b="1" dirty="0">
                <a:solidFill>
                  <a:srgbClr val="1F1A62"/>
                </a:solidFill>
                <a:latin typeface="Helvetica" pitchFamily="2" charset="0"/>
              </a:rPr>
              <a:t>and </a:t>
            </a:r>
            <a:r>
              <a:rPr lang="en-US" sz="2600" b="1" dirty="0">
                <a:solidFill>
                  <a:srgbClr val="ED3C8D"/>
                </a:solidFill>
                <a:latin typeface="Helvetica" pitchFamily="2" charset="0"/>
              </a:rPr>
              <a:t>explore the benefits of premium inventory</a:t>
            </a:r>
            <a:r>
              <a:rPr lang="en-US" sz="2600" b="1" dirty="0">
                <a:solidFill>
                  <a:srgbClr val="1F1A62"/>
                </a:solidFill>
                <a:latin typeface="Helvetica" pitchFamily="2" charset="0"/>
              </a:rPr>
              <a:t> to marketers</a:t>
            </a:r>
          </a:p>
        </p:txBody>
      </p:sp>
      <p:pic>
        <p:nvPicPr>
          <p:cNvPr id="7" name="Picture 6">
            <a:extLst>
              <a:ext uri="{FF2B5EF4-FFF2-40B4-BE49-F238E27FC236}">
                <a16:creationId xmlns:a16="http://schemas.microsoft.com/office/drawing/2014/main" id="{3DED56B8-C1BF-2498-9009-408C1AA07EB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8" name="Slide Number Placeholder 5">
            <a:extLst>
              <a:ext uri="{FF2B5EF4-FFF2-40B4-BE49-F238E27FC236}">
                <a16:creationId xmlns:a16="http://schemas.microsoft.com/office/drawing/2014/main" id="{83593B44-F8AB-03BD-11A6-0C304ADCBB7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0179AA2-B52F-194D-D970-50C81B7F751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1" name="Picture 10">
            <a:extLst>
              <a:ext uri="{FF2B5EF4-FFF2-40B4-BE49-F238E27FC236}">
                <a16:creationId xmlns:a16="http://schemas.microsoft.com/office/drawing/2014/main" id="{D8DC1492-0901-C793-67BC-9A50EA663D35}"/>
              </a:ext>
            </a:extLst>
          </p:cNvPr>
          <p:cNvPicPr>
            <a:picLocks noChangeAspect="1"/>
          </p:cNvPicPr>
          <p:nvPr/>
        </p:nvPicPr>
        <p:blipFill>
          <a:blip r:embed="rId5"/>
          <a:srcRect b="987"/>
          <a:stretch>
            <a:fillRect/>
          </a:stretch>
        </p:blipFill>
        <p:spPr>
          <a:xfrm>
            <a:off x="710117" y="2183099"/>
            <a:ext cx="5015557" cy="4152355"/>
          </a:xfrm>
          <a:prstGeom prst="rect">
            <a:avLst/>
          </a:prstGeom>
          <a:ln>
            <a:solidFill>
              <a:srgbClr val="1F1A62"/>
            </a:solidFill>
          </a:ln>
        </p:spPr>
      </p:pic>
      <p:pic>
        <p:nvPicPr>
          <p:cNvPr id="10" name="Picture 9">
            <a:extLst>
              <a:ext uri="{FF2B5EF4-FFF2-40B4-BE49-F238E27FC236}">
                <a16:creationId xmlns:a16="http://schemas.microsoft.com/office/drawing/2014/main" id="{90D0DC47-D310-D40C-FF72-3773AD257930}"/>
              </a:ext>
            </a:extLst>
          </p:cNvPr>
          <p:cNvPicPr>
            <a:picLocks noChangeAspect="1"/>
          </p:cNvPicPr>
          <p:nvPr/>
        </p:nvPicPr>
        <p:blipFill>
          <a:blip r:embed="rId6"/>
          <a:srcRect l="28483" r="28351" b="-275"/>
          <a:stretch>
            <a:fillRect/>
          </a:stretch>
        </p:blipFill>
        <p:spPr>
          <a:xfrm>
            <a:off x="5955284" y="1595172"/>
            <a:ext cx="2776468" cy="3628067"/>
          </a:xfrm>
          <a:prstGeom prst="rect">
            <a:avLst/>
          </a:prstGeom>
          <a:ln>
            <a:solidFill>
              <a:srgbClr val="1F1A62"/>
            </a:solidFill>
          </a:ln>
        </p:spPr>
      </p:pic>
      <p:pic>
        <p:nvPicPr>
          <p:cNvPr id="13" name="Picture 12">
            <a:extLst>
              <a:ext uri="{FF2B5EF4-FFF2-40B4-BE49-F238E27FC236}">
                <a16:creationId xmlns:a16="http://schemas.microsoft.com/office/drawing/2014/main" id="{2C66FED6-24D1-9304-A28C-D09E59864D03}"/>
              </a:ext>
            </a:extLst>
          </p:cNvPr>
          <p:cNvPicPr>
            <a:picLocks noChangeAspect="1"/>
          </p:cNvPicPr>
          <p:nvPr/>
        </p:nvPicPr>
        <p:blipFill>
          <a:blip r:embed="rId7"/>
          <a:srcRect l="28564" r="28381"/>
          <a:stretch>
            <a:fillRect/>
          </a:stretch>
        </p:blipFill>
        <p:spPr>
          <a:xfrm>
            <a:off x="8961362" y="2739812"/>
            <a:ext cx="2775608" cy="3626255"/>
          </a:xfrm>
          <a:prstGeom prst="rect">
            <a:avLst/>
          </a:prstGeom>
          <a:ln>
            <a:solidFill>
              <a:srgbClr val="1F1A62"/>
            </a:solidFill>
          </a:ln>
        </p:spPr>
      </p:pic>
      <p:grpSp>
        <p:nvGrpSpPr>
          <p:cNvPr id="2" name="Group 1">
            <a:extLst>
              <a:ext uri="{FF2B5EF4-FFF2-40B4-BE49-F238E27FC236}">
                <a16:creationId xmlns:a16="http://schemas.microsoft.com/office/drawing/2014/main" id="{B3A83E0D-03C9-0676-EC49-32168B9DACE9}"/>
              </a:ext>
            </a:extLst>
          </p:cNvPr>
          <p:cNvGrpSpPr/>
          <p:nvPr/>
        </p:nvGrpSpPr>
        <p:grpSpPr>
          <a:xfrm>
            <a:off x="145915" y="1543500"/>
            <a:ext cx="2866192" cy="448331"/>
            <a:chOff x="95122" y="1461671"/>
            <a:chExt cx="2866192" cy="448331"/>
          </a:xfrm>
        </p:grpSpPr>
        <p:pic>
          <p:nvPicPr>
            <p:cNvPr id="12" name="Picture 11">
              <a:extLst>
                <a:ext uri="{FF2B5EF4-FFF2-40B4-BE49-F238E27FC236}">
                  <a16:creationId xmlns:a16="http://schemas.microsoft.com/office/drawing/2014/main" id="{94024647-BF8B-6A40-861B-3939C969A066}"/>
                </a:ext>
              </a:extLst>
            </p:cNvPr>
            <p:cNvPicPr>
              <a:picLocks noChangeAspect="1"/>
            </p:cNvPicPr>
            <p:nvPr/>
          </p:nvPicPr>
          <p:blipFill>
            <a:blip r:embed="rId8"/>
            <a:stretch>
              <a:fillRect/>
            </a:stretch>
          </p:blipFill>
          <p:spPr>
            <a:xfrm>
              <a:off x="95122" y="1513343"/>
              <a:ext cx="1240378" cy="321796"/>
            </a:xfrm>
            <a:prstGeom prst="rect">
              <a:avLst/>
            </a:prstGeom>
          </p:spPr>
        </p:pic>
        <p:pic>
          <p:nvPicPr>
            <p:cNvPr id="14" name="Picture 13" descr="A close-up of a white background&#10;&#10;Description automatically generated with low confidence">
              <a:extLst>
                <a:ext uri="{FF2B5EF4-FFF2-40B4-BE49-F238E27FC236}">
                  <a16:creationId xmlns:a16="http://schemas.microsoft.com/office/drawing/2014/main" id="{1F502E67-E712-38DD-472E-FCCF648A513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19390" y="1461671"/>
              <a:ext cx="1541924" cy="448331"/>
            </a:xfrm>
            <a:prstGeom prst="rect">
              <a:avLst/>
            </a:prstGeom>
            <a:ln>
              <a:solidFill>
                <a:srgbClr val="66C5AD"/>
              </a:solidFill>
            </a:ln>
          </p:spPr>
        </p:pic>
      </p:grpSp>
    </p:spTree>
    <p:extLst>
      <p:ext uri="{BB962C8B-B14F-4D97-AF65-F5344CB8AC3E}">
        <p14:creationId xmlns:p14="http://schemas.microsoft.com/office/powerpoint/2010/main" val="286681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96E8AA-E78C-C386-580B-4930CDB79EE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hlinkClick r:id="rId2"/>
            <a:extLst>
              <a:ext uri="{FF2B5EF4-FFF2-40B4-BE49-F238E27FC236}">
                <a16:creationId xmlns:a16="http://schemas.microsoft.com/office/drawing/2014/main" id="{3862D1E6-D53D-BFB3-029F-21859A91AC5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187265" y="79667"/>
            <a:ext cx="1942542" cy="1092680"/>
          </a:xfrm>
          <a:prstGeom prst="rect">
            <a:avLst/>
          </a:prstGeom>
          <a:ln>
            <a:solidFill>
              <a:srgbClr val="1B1464"/>
            </a:solidFill>
          </a:ln>
        </p:spPr>
      </p:pic>
      <p:pic>
        <p:nvPicPr>
          <p:cNvPr id="12" name="Picture 11">
            <a:extLst>
              <a:ext uri="{FF2B5EF4-FFF2-40B4-BE49-F238E27FC236}">
                <a16:creationId xmlns:a16="http://schemas.microsoft.com/office/drawing/2014/main" id="{0E01C0F1-E725-D6F3-2476-184510669B5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1683" y="2121243"/>
            <a:ext cx="3482418" cy="1958860"/>
          </a:xfrm>
          <a:prstGeom prst="rect">
            <a:avLst/>
          </a:prstGeom>
          <a:ln>
            <a:solidFill>
              <a:srgbClr val="1F1A62"/>
            </a:solidFill>
          </a:ln>
        </p:spPr>
      </p:pic>
      <p:pic>
        <p:nvPicPr>
          <p:cNvPr id="13" name="Picture 12">
            <a:extLst>
              <a:ext uri="{FF2B5EF4-FFF2-40B4-BE49-F238E27FC236}">
                <a16:creationId xmlns:a16="http://schemas.microsoft.com/office/drawing/2014/main" id="{75343D34-827B-1C54-6A4A-A9469A962A8A}"/>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59405" y="2121243"/>
            <a:ext cx="3482418" cy="1953303"/>
          </a:xfrm>
          <a:prstGeom prst="rect">
            <a:avLst/>
          </a:prstGeom>
          <a:ln>
            <a:solidFill>
              <a:srgbClr val="1F1A62"/>
            </a:solidFill>
          </a:ln>
        </p:spPr>
      </p:pic>
      <p:pic>
        <p:nvPicPr>
          <p:cNvPr id="16" name="Picture 15">
            <a:extLst>
              <a:ext uri="{FF2B5EF4-FFF2-40B4-BE49-F238E27FC236}">
                <a16:creationId xmlns:a16="http://schemas.microsoft.com/office/drawing/2014/main" id="{FA4A6FCB-362E-443D-3514-9875567DA0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117899" y="2121243"/>
            <a:ext cx="3482418" cy="1935749"/>
          </a:xfrm>
          <a:prstGeom prst="rect">
            <a:avLst/>
          </a:prstGeom>
          <a:ln>
            <a:solidFill>
              <a:srgbClr val="1F1A62"/>
            </a:solidFill>
          </a:ln>
        </p:spPr>
      </p:pic>
      <p:pic>
        <p:nvPicPr>
          <p:cNvPr id="17" name="Picture 16">
            <a:extLst>
              <a:ext uri="{FF2B5EF4-FFF2-40B4-BE49-F238E27FC236}">
                <a16:creationId xmlns:a16="http://schemas.microsoft.com/office/drawing/2014/main" id="{8414CEFB-8CAC-1B7C-84D6-83E3CADCA14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91683" y="4325470"/>
            <a:ext cx="3482419" cy="1935749"/>
          </a:xfrm>
          <a:prstGeom prst="rect">
            <a:avLst/>
          </a:prstGeom>
          <a:ln>
            <a:solidFill>
              <a:srgbClr val="1F1A62"/>
            </a:solidFill>
          </a:ln>
        </p:spPr>
      </p:pic>
      <p:pic>
        <p:nvPicPr>
          <p:cNvPr id="18" name="Picture 17">
            <a:extLst>
              <a:ext uri="{FF2B5EF4-FFF2-40B4-BE49-F238E27FC236}">
                <a16:creationId xmlns:a16="http://schemas.microsoft.com/office/drawing/2014/main" id="{86185280-C1F1-54CB-CA59-29D39E6A214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354792" y="4325470"/>
            <a:ext cx="3491645" cy="1935749"/>
          </a:xfrm>
          <a:prstGeom prst="rect">
            <a:avLst/>
          </a:prstGeom>
          <a:ln>
            <a:solidFill>
              <a:srgbClr val="1F1A62"/>
            </a:solidFill>
          </a:ln>
        </p:spPr>
      </p:pic>
      <p:pic>
        <p:nvPicPr>
          <p:cNvPr id="19" name="Picture 18">
            <a:extLst>
              <a:ext uri="{FF2B5EF4-FFF2-40B4-BE49-F238E27FC236}">
                <a16:creationId xmlns:a16="http://schemas.microsoft.com/office/drawing/2014/main" id="{C7156324-63F3-68CB-BAC6-16541D5B2D4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117899" y="4325470"/>
            <a:ext cx="3482418" cy="1935749"/>
          </a:xfrm>
          <a:prstGeom prst="rect">
            <a:avLst/>
          </a:prstGeom>
          <a:ln>
            <a:solidFill>
              <a:srgbClr val="1F1A62"/>
            </a:solidFill>
          </a:ln>
        </p:spPr>
      </p:pic>
      <p:sp>
        <p:nvSpPr>
          <p:cNvPr id="5" name="TextBox 4">
            <a:hlinkClick r:id="rId2"/>
            <a:extLst>
              <a:ext uri="{FF2B5EF4-FFF2-40B4-BE49-F238E27FC236}">
                <a16:creationId xmlns:a16="http://schemas.microsoft.com/office/drawing/2014/main" id="{E418F495-4D07-5F08-BF1E-8E337738A0C1}"/>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5" name="Picture 14">
            <a:extLst>
              <a:ext uri="{FF2B5EF4-FFF2-40B4-BE49-F238E27FC236}">
                <a16:creationId xmlns:a16="http://schemas.microsoft.com/office/drawing/2014/main" id="{3D5EB84A-A0FF-CE34-3E1C-3BD83F61B81F}"/>
              </a:ext>
            </a:extLst>
          </p:cNvPr>
          <p:cNvPicPr>
            <a:picLocks noChangeAspect="1"/>
          </p:cNvPicPr>
          <p:nvPr/>
        </p:nvPicPr>
        <p:blipFill>
          <a:blip r:embed="rId10"/>
          <a:stretch>
            <a:fillRect/>
          </a:stretch>
        </p:blipFill>
        <p:spPr>
          <a:xfrm>
            <a:off x="65390" y="1459380"/>
            <a:ext cx="2353960" cy="574028"/>
          </a:xfrm>
          <a:prstGeom prst="rect">
            <a:avLst/>
          </a:prstGeom>
        </p:spPr>
      </p:pic>
      <p:sp>
        <p:nvSpPr>
          <p:cNvPr id="20" name="Rectangle 19">
            <a:extLst>
              <a:ext uri="{FF2B5EF4-FFF2-40B4-BE49-F238E27FC236}">
                <a16:creationId xmlns:a16="http://schemas.microsoft.com/office/drawing/2014/main" id="{625E4FDB-473B-28D9-354C-9E188206C336}"/>
              </a:ext>
            </a:extLst>
          </p:cNvPr>
          <p:cNvSpPr/>
          <p:nvPr/>
        </p:nvSpPr>
        <p:spPr>
          <a:xfrm>
            <a:off x="42738" y="260218"/>
            <a:ext cx="1025885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An analysis of the last period of economic uncertainty between 2021 – 2023 </a:t>
            </a: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proves the business value of advertising continuity</a:t>
            </a:r>
          </a:p>
        </p:txBody>
      </p:sp>
      <p:pic>
        <p:nvPicPr>
          <p:cNvPr id="6" name="Picture 5">
            <a:extLst>
              <a:ext uri="{FF2B5EF4-FFF2-40B4-BE49-F238E27FC236}">
                <a16:creationId xmlns:a16="http://schemas.microsoft.com/office/drawing/2014/main" id="{FF0F47C7-2852-3808-CE02-F09EA6CA74F5}"/>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9" name="Slide Number Placeholder 5">
            <a:extLst>
              <a:ext uri="{FF2B5EF4-FFF2-40B4-BE49-F238E27FC236}">
                <a16:creationId xmlns:a16="http://schemas.microsoft.com/office/drawing/2014/main" id="{81F55FB6-2868-6103-7BA4-3D602FA3443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77C5FCA4-D7D5-568C-AE14-D886E8F35B7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377223048"/>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0A6B-4BF0-2FE1-5FA4-10A50C8404E0}"/>
            </a:ext>
          </a:extLst>
        </p:cNvPr>
        <p:cNvGrpSpPr/>
        <p:nvPr/>
      </p:nvGrpSpPr>
      <p:grpSpPr>
        <a:xfrm>
          <a:off x="0" y="0"/>
          <a:ext cx="0" cy="0"/>
          <a:chOff x="0" y="0"/>
          <a:chExt cx="0" cy="0"/>
        </a:xfrm>
      </p:grpSpPr>
      <p:sp>
        <p:nvSpPr>
          <p:cNvPr id="9" name="TextBox 8">
            <a:hlinkClick r:id="rId2"/>
            <a:extLst>
              <a:ext uri="{FF2B5EF4-FFF2-40B4-BE49-F238E27FC236}">
                <a16:creationId xmlns:a16="http://schemas.microsoft.com/office/drawing/2014/main" id="{06BA0ADA-76F5-92A3-1DCA-53C0D184FB35}"/>
              </a:ext>
            </a:extLst>
          </p:cNvPr>
          <p:cNvSpPr txBox="1"/>
          <p:nvPr/>
        </p:nvSpPr>
        <p:spPr>
          <a:xfrm>
            <a:off x="8427212" y="3328437"/>
            <a:ext cx="27888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Why is it important for my brand </a:t>
            </a:r>
            <a:b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align with </a:t>
            </a: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brand safe environments?</a:t>
            </a:r>
            <a:endPar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sp>
        <p:nvSpPr>
          <p:cNvPr id="11" name="TextBox 10">
            <a:hlinkClick r:id="rId2"/>
            <a:extLst>
              <a:ext uri="{FF2B5EF4-FFF2-40B4-BE49-F238E27FC236}">
                <a16:creationId xmlns:a16="http://schemas.microsoft.com/office/drawing/2014/main" id="{79E00DBA-772B-5529-080E-A6BED521FF85}"/>
              </a:ext>
            </a:extLst>
          </p:cNvPr>
          <p:cNvSpPr txBox="1"/>
          <p:nvPr/>
        </p:nvSpPr>
        <p:spPr>
          <a:xfrm>
            <a:off x="1000793" y="3328437"/>
            <a:ext cx="26795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Why is it important for my brand to align with </a:t>
            </a: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professionally produced, long form content?</a:t>
            </a:r>
            <a:endPar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pic>
        <p:nvPicPr>
          <p:cNvPr id="6" name="Picture 5">
            <a:hlinkClick r:id="rId2"/>
            <a:extLst>
              <a:ext uri="{FF2B5EF4-FFF2-40B4-BE49-F238E27FC236}">
                <a16:creationId xmlns:a16="http://schemas.microsoft.com/office/drawing/2014/main" id="{27F82E8A-A1A4-4A70-3928-A3E7B3C6883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229956" y="1571674"/>
            <a:ext cx="3183360" cy="1759771"/>
          </a:xfrm>
          <a:prstGeom prst="rect">
            <a:avLst/>
          </a:prstGeom>
          <a:ln>
            <a:solidFill>
              <a:srgbClr val="1B1464"/>
            </a:solidFill>
          </a:ln>
        </p:spPr>
      </p:pic>
      <p:pic>
        <p:nvPicPr>
          <p:cNvPr id="8" name="Picture 7">
            <a:hlinkClick r:id="rId2"/>
            <a:extLst>
              <a:ext uri="{FF2B5EF4-FFF2-40B4-BE49-F238E27FC236}">
                <a16:creationId xmlns:a16="http://schemas.microsoft.com/office/drawing/2014/main" id="{9F9438F5-AB9C-170A-D69D-59BD2DB9D7B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78684" y="1571674"/>
            <a:ext cx="3123739" cy="1736591"/>
          </a:xfrm>
          <a:prstGeom prst="rect">
            <a:avLst/>
          </a:prstGeom>
          <a:ln>
            <a:solidFill>
              <a:srgbClr val="1B1464"/>
            </a:solidFill>
          </a:ln>
        </p:spPr>
      </p:pic>
      <p:pic>
        <p:nvPicPr>
          <p:cNvPr id="12" name="Picture 11">
            <a:hlinkClick r:id="rId2"/>
            <a:extLst>
              <a:ext uri="{FF2B5EF4-FFF2-40B4-BE49-F238E27FC236}">
                <a16:creationId xmlns:a16="http://schemas.microsoft.com/office/drawing/2014/main" id="{9964E4CC-6C38-88EC-9ED1-18893CE3D8B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04321" y="1571674"/>
            <a:ext cx="3123738" cy="1736308"/>
          </a:xfrm>
          <a:prstGeom prst="rect">
            <a:avLst/>
          </a:prstGeom>
          <a:ln>
            <a:solidFill>
              <a:srgbClr val="1B1464"/>
            </a:solidFill>
          </a:ln>
        </p:spPr>
      </p:pic>
      <p:sp>
        <p:nvSpPr>
          <p:cNvPr id="13" name="TextBox 12">
            <a:hlinkClick r:id="rId2"/>
            <a:extLst>
              <a:ext uri="{FF2B5EF4-FFF2-40B4-BE49-F238E27FC236}">
                <a16:creationId xmlns:a16="http://schemas.microsoft.com/office/drawing/2014/main" id="{74EC31EC-578D-692B-A20C-DEBC72750966}"/>
              </a:ext>
            </a:extLst>
          </p:cNvPr>
          <p:cNvSpPr txBox="1"/>
          <p:nvPr/>
        </p:nvSpPr>
        <p:spPr>
          <a:xfrm>
            <a:off x="4726430" y="3328437"/>
            <a:ext cx="267951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Why is it important for my brand to align with </a:t>
            </a: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emotionally engaging content?</a:t>
            </a:r>
            <a:endPar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pic>
        <p:nvPicPr>
          <p:cNvPr id="2" name="Picture 1">
            <a:hlinkClick r:id="rId2"/>
            <a:extLst>
              <a:ext uri="{FF2B5EF4-FFF2-40B4-BE49-F238E27FC236}">
                <a16:creationId xmlns:a16="http://schemas.microsoft.com/office/drawing/2014/main" id="{13251FF0-38A9-2FE1-D920-A9EA5E1C618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357636" y="4053151"/>
            <a:ext cx="3128480" cy="1759770"/>
          </a:xfrm>
          <a:prstGeom prst="rect">
            <a:avLst/>
          </a:prstGeom>
          <a:ln>
            <a:solidFill>
              <a:srgbClr val="1B1464"/>
            </a:solidFill>
          </a:ln>
        </p:spPr>
      </p:pic>
      <p:sp>
        <p:nvSpPr>
          <p:cNvPr id="10" name="TextBox 9">
            <a:hlinkClick r:id="rId2"/>
            <a:extLst>
              <a:ext uri="{FF2B5EF4-FFF2-40B4-BE49-F238E27FC236}">
                <a16:creationId xmlns:a16="http://schemas.microsoft.com/office/drawing/2014/main" id="{36368936-8CF4-6E89-715B-2248BD2AE295}"/>
              </a:ext>
            </a:extLst>
          </p:cNvPr>
          <p:cNvSpPr txBox="1"/>
          <p:nvPr/>
        </p:nvSpPr>
        <p:spPr>
          <a:xfrm>
            <a:off x="2478389" y="5824809"/>
            <a:ext cx="2886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Why is it important for my brand </a:t>
            </a:r>
            <a:b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align with </a:t>
            </a: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partners that offer cross-platform accessibility?</a:t>
            </a:r>
            <a:endPar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pic>
        <p:nvPicPr>
          <p:cNvPr id="16" name="Picture 15">
            <a:hlinkClick r:id="rId2"/>
            <a:extLst>
              <a:ext uri="{FF2B5EF4-FFF2-40B4-BE49-F238E27FC236}">
                <a16:creationId xmlns:a16="http://schemas.microsoft.com/office/drawing/2014/main" id="{4251E6A2-E1C8-371F-9343-BE2D28AFEB7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705886" y="4053151"/>
            <a:ext cx="3128478" cy="1759769"/>
          </a:xfrm>
          <a:prstGeom prst="rect">
            <a:avLst/>
          </a:prstGeom>
          <a:ln>
            <a:solidFill>
              <a:srgbClr val="1B1464"/>
            </a:solidFill>
          </a:ln>
        </p:spPr>
      </p:pic>
      <p:sp>
        <p:nvSpPr>
          <p:cNvPr id="17" name="TextBox 16">
            <a:hlinkClick r:id="rId2"/>
            <a:extLst>
              <a:ext uri="{FF2B5EF4-FFF2-40B4-BE49-F238E27FC236}">
                <a16:creationId xmlns:a16="http://schemas.microsoft.com/office/drawing/2014/main" id="{3F8DEBEA-014A-A6A3-941E-1F3627744D72}"/>
              </a:ext>
            </a:extLst>
          </p:cNvPr>
          <p:cNvSpPr txBox="1"/>
          <p:nvPr/>
        </p:nvSpPr>
        <p:spPr>
          <a:xfrm>
            <a:off x="6826638" y="5824809"/>
            <a:ext cx="28869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Why is it important for my brand </a:t>
            </a:r>
            <a:b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br>
            <a:r>
              <a:rPr kumimoji="0" lang="en-US" sz="12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to align with </a:t>
            </a:r>
            <a:r>
              <a:rPr kumimoji="0" lang="en-US" sz="1200" b="1" i="0" u="none" strike="noStrike" kern="1200" cap="none" spc="0" normalizeH="0" baseline="0" noProof="0" dirty="0">
                <a:ln>
                  <a:noFill/>
                </a:ln>
                <a:solidFill>
                  <a:srgbClr val="ED3C8D"/>
                </a:solidFill>
                <a:effectLst/>
                <a:uLnTx/>
                <a:uFillTx/>
                <a:latin typeface="Helvetica" panose="020B0403020202020204" pitchFamily="34" charset="0"/>
                <a:ea typeface="+mn-ea"/>
                <a:cs typeface="+mn-cs"/>
              </a:rPr>
              <a:t>trusted and transparent media partners? </a:t>
            </a:r>
            <a:endParaRPr kumimoji="0" lang="en-US" sz="1000" b="0" i="0" u="none" strike="noStrike" kern="1200" cap="none" spc="0" normalizeH="0" baseline="0" noProof="0" dirty="0">
              <a:ln>
                <a:noFill/>
              </a:ln>
              <a:solidFill>
                <a:srgbClr val="ED3C8D"/>
              </a:solidFill>
              <a:effectLst/>
              <a:uLnTx/>
              <a:uFillTx/>
              <a:latin typeface="Helvetica" panose="020B0403020202020204" pitchFamily="34" charset="0"/>
              <a:ea typeface="+mn-ea"/>
              <a:cs typeface="+mn-cs"/>
            </a:endParaRPr>
          </a:p>
        </p:txBody>
      </p:sp>
      <p:sp>
        <p:nvSpPr>
          <p:cNvPr id="7" name="Rectangle 6">
            <a:extLst>
              <a:ext uri="{FF2B5EF4-FFF2-40B4-BE49-F238E27FC236}">
                <a16:creationId xmlns:a16="http://schemas.microsoft.com/office/drawing/2014/main" id="{80768443-46E3-9478-E7E5-1BF1BFB7A333}"/>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5D9D07A2-3D37-8FA1-E502-D2A0AEC0F6F0}"/>
              </a:ext>
            </a:extLst>
          </p:cNvPr>
          <p:cNvSpPr/>
          <p:nvPr/>
        </p:nvSpPr>
        <p:spPr>
          <a:xfrm>
            <a:off x="145914" y="260218"/>
            <a:ext cx="12024567" cy="892552"/>
          </a:xfrm>
          <a:prstGeom prst="rect">
            <a:avLst/>
          </a:prstGeom>
        </p:spPr>
        <p:txBody>
          <a:bodyPr wrap="square">
            <a:spAutoFit/>
          </a:bodyPr>
          <a:lstStyle/>
          <a:p>
            <a:pPr>
              <a:defRPr/>
            </a:pPr>
            <a:r>
              <a:rPr lang="en-US" sz="2600" b="1" dirty="0">
                <a:solidFill>
                  <a:srgbClr val="1B1464"/>
                </a:solidFill>
                <a:latin typeface="Helvetica" pitchFamily="2" charset="0"/>
              </a:rPr>
              <a:t>Five</a:t>
            </a:r>
            <a:r>
              <a:rPr lang="en-US" sz="2600" b="1" dirty="0">
                <a:solidFill>
                  <a:srgbClr val="ED3C8D"/>
                </a:solidFill>
                <a:latin typeface="Helvetica" pitchFamily="2" charset="0"/>
              </a:rPr>
              <a:t> </a:t>
            </a:r>
            <a:r>
              <a:rPr lang="en-US" sz="2600" b="1" dirty="0">
                <a:solidFill>
                  <a:srgbClr val="1B1464"/>
                </a:solidFill>
                <a:latin typeface="Helvetica" pitchFamily="2" charset="0"/>
              </a:rPr>
              <a:t>marketer FAQs each focusing on a </a:t>
            </a:r>
            <a:r>
              <a:rPr lang="en-US" sz="2600" b="1" dirty="0">
                <a:solidFill>
                  <a:srgbClr val="ED3C8D"/>
                </a:solidFill>
                <a:latin typeface="Helvetica" pitchFamily="2" charset="0"/>
              </a:rPr>
              <a:t>core pillar of premium video, </a:t>
            </a:r>
            <a:r>
              <a:rPr lang="en-US" sz="2600" b="1" dirty="0">
                <a:solidFill>
                  <a:srgbClr val="1B1464"/>
                </a:solidFill>
                <a:latin typeface="Helvetica" pitchFamily="2" charset="0"/>
              </a:rPr>
              <a:t>based on our full marketer’s guide </a:t>
            </a:r>
            <a:r>
              <a:rPr lang="en-US" sz="2600" b="1" i="1" dirty="0">
                <a:solidFill>
                  <a:srgbClr val="00BFF2"/>
                </a:solidFill>
                <a:latin typeface="Helvetica" pitchFamily="2" charset="0"/>
                <a:hlinkClick r:id="rId8">
                  <a:extLst>
                    <a:ext uri="{A12FA001-AC4F-418D-AE19-62706E023703}">
                      <ahyp:hlinkClr xmlns:ahyp="http://schemas.microsoft.com/office/drawing/2018/hyperlinkcolor" val="tx"/>
                    </a:ext>
                  </a:extLst>
                </a:hlinkClick>
              </a:rPr>
              <a:t>The Power of Premium Video</a:t>
            </a:r>
            <a:endParaRPr lang="en-US" sz="2600" b="1" dirty="0">
              <a:solidFill>
                <a:srgbClr val="1B1464"/>
              </a:solidFill>
              <a:latin typeface="Helvetica" pitchFamily="2" charset="0"/>
            </a:endParaRPr>
          </a:p>
        </p:txBody>
      </p:sp>
      <p:pic>
        <p:nvPicPr>
          <p:cNvPr id="14" name="Picture 13">
            <a:extLst>
              <a:ext uri="{FF2B5EF4-FFF2-40B4-BE49-F238E27FC236}">
                <a16:creationId xmlns:a16="http://schemas.microsoft.com/office/drawing/2014/main" id="{FBAF6C07-A666-DE1B-F38E-41F0523E6A0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15" name="Slide Number Placeholder 5">
            <a:extLst>
              <a:ext uri="{FF2B5EF4-FFF2-40B4-BE49-F238E27FC236}">
                <a16:creationId xmlns:a16="http://schemas.microsoft.com/office/drawing/2014/main" id="{12389BB7-5867-FFA4-DE2E-4B213FAFCAA1}"/>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F129B1B4-02C0-2AC3-DB9F-2C319176501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FA19242B-1433-25F8-B66A-4292E9ED42BF}"/>
              </a:ext>
            </a:extLst>
          </p:cNvPr>
          <p:cNvSpPr/>
          <p:nvPr/>
        </p:nvSpPr>
        <p:spPr>
          <a:xfrm>
            <a:off x="503714" y="6018935"/>
            <a:ext cx="1772558" cy="4032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dirty="0">
                <a:solidFill>
                  <a:srgbClr val="1F1A62"/>
                </a:solidFill>
                <a:latin typeface="Helvetica" panose="020B0403020202020204" pitchFamily="34" charset="0"/>
              </a:rPr>
              <a:t>Click the report covers to download</a:t>
            </a:r>
          </a:p>
        </p:txBody>
      </p:sp>
    </p:spTree>
    <p:extLst>
      <p:ext uri="{BB962C8B-B14F-4D97-AF65-F5344CB8AC3E}">
        <p14:creationId xmlns:p14="http://schemas.microsoft.com/office/powerpoint/2010/main" val="3747502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a:spLocks/>
          </p:cNvSpPr>
          <p:nvPr/>
        </p:nvSpPr>
        <p:spPr>
          <a:xfrm>
            <a:off x="-2" y="0"/>
            <a:ext cx="5788997"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32726" y="4155109"/>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260614" y="6019000"/>
            <a:ext cx="5448215"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hlinkClick r:id="rId2">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rgbClr val="00BFF2"/>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7143943-CB1E-FB6D-EEF4-AA6CEEC5A72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901966" y="0"/>
            <a:ext cx="1290033" cy="751183"/>
          </a:xfrm>
          <a:prstGeom prst="rect">
            <a:avLst/>
          </a:prstGeom>
        </p:spPr>
      </p:pic>
      <p:grpSp>
        <p:nvGrpSpPr>
          <p:cNvPr id="19" name="Group 18">
            <a:extLst>
              <a:ext uri="{FF2B5EF4-FFF2-40B4-BE49-F238E27FC236}">
                <a16:creationId xmlns:a16="http://schemas.microsoft.com/office/drawing/2014/main" id="{21CA05B0-CD80-DA4C-1E8C-F2715B8B11A7}"/>
              </a:ext>
            </a:extLst>
          </p:cNvPr>
          <p:cNvGrpSpPr/>
          <p:nvPr/>
        </p:nvGrpSpPr>
        <p:grpSpPr>
          <a:xfrm>
            <a:off x="3098523" y="1336165"/>
            <a:ext cx="2219499" cy="744993"/>
            <a:chOff x="198561" y="542425"/>
            <a:chExt cx="1762143" cy="744993"/>
          </a:xfrm>
        </p:grpSpPr>
        <p:sp>
          <p:nvSpPr>
            <p:cNvPr id="20" name="TextBox 19">
              <a:extLst>
                <a:ext uri="{FF2B5EF4-FFF2-40B4-BE49-F238E27FC236}">
                  <a16:creationId xmlns:a16="http://schemas.microsoft.com/office/drawing/2014/main" id="{3C4732BA-CF93-7530-0375-F4ADF794BD3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795A1D22-8BA0-E6B9-4727-95CD9F4A90DD}"/>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reedk@thevab.com</a:t>
              </a:r>
            </a:p>
          </p:txBody>
        </p:sp>
      </p:grpSp>
      <p:grpSp>
        <p:nvGrpSpPr>
          <p:cNvPr id="24" name="Group 23">
            <a:extLst>
              <a:ext uri="{FF2B5EF4-FFF2-40B4-BE49-F238E27FC236}">
                <a16:creationId xmlns:a16="http://schemas.microsoft.com/office/drawing/2014/main" id="{52B7FA00-77DB-ACFC-7024-C678EECC1DC9}"/>
              </a:ext>
            </a:extLst>
          </p:cNvPr>
          <p:cNvGrpSpPr/>
          <p:nvPr/>
        </p:nvGrpSpPr>
        <p:grpSpPr>
          <a:xfrm>
            <a:off x="104065" y="1339469"/>
            <a:ext cx="2925149" cy="744993"/>
            <a:chOff x="2529808" y="542425"/>
            <a:chExt cx="2365895" cy="744993"/>
          </a:xfrm>
        </p:grpSpPr>
        <p:sp>
          <p:nvSpPr>
            <p:cNvPr id="25" name="TextBox 24">
              <a:extLst>
                <a:ext uri="{FF2B5EF4-FFF2-40B4-BE49-F238E27FC236}">
                  <a16:creationId xmlns:a16="http://schemas.microsoft.com/office/drawing/2014/main" id="{7018CB02-810B-63A4-8B7C-17C9635CCC5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6" name="TextBox 25">
              <a:extLst>
                <a:ext uri="{FF2B5EF4-FFF2-40B4-BE49-F238E27FC236}">
                  <a16:creationId xmlns:a16="http://schemas.microsoft.com/office/drawing/2014/main" id="{A739F5B9-2E66-50D9-6A6F-2DAEECD1768C}"/>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leahm@thevab.com</a:t>
              </a:r>
            </a:p>
          </p:txBody>
        </p:sp>
      </p:grpSp>
      <p:grpSp>
        <p:nvGrpSpPr>
          <p:cNvPr id="29" name="Group 28">
            <a:extLst>
              <a:ext uri="{FF2B5EF4-FFF2-40B4-BE49-F238E27FC236}">
                <a16:creationId xmlns:a16="http://schemas.microsoft.com/office/drawing/2014/main" id="{A93F92E1-2D8C-F994-163A-E4FDD34BAE7A}"/>
              </a:ext>
            </a:extLst>
          </p:cNvPr>
          <p:cNvGrpSpPr/>
          <p:nvPr/>
        </p:nvGrpSpPr>
        <p:grpSpPr>
          <a:xfrm>
            <a:off x="104065" y="2267920"/>
            <a:ext cx="3248919" cy="744993"/>
            <a:chOff x="4357874" y="542425"/>
            <a:chExt cx="1791974" cy="744993"/>
          </a:xfrm>
        </p:grpSpPr>
        <p:sp>
          <p:nvSpPr>
            <p:cNvPr id="30" name="TextBox 29">
              <a:hlinkClick r:id="rId4"/>
              <a:extLst>
                <a:ext uri="{FF2B5EF4-FFF2-40B4-BE49-F238E27FC236}">
                  <a16:creationId xmlns:a16="http://schemas.microsoft.com/office/drawing/2014/main" id="{47318210-A070-9872-838D-2B3B4A0C7D99}"/>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4">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E89A4EEA-E4E9-F60C-3FC9-276A5F4956EF}"/>
                </a:ext>
              </a:extLst>
            </p:cNvPr>
            <p:cNvSpPr txBox="1"/>
            <p:nvPr/>
          </p:nvSpPr>
          <p:spPr>
            <a:xfrm>
              <a:off x="4357874" y="856531"/>
              <a:ext cx="179197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a:ea typeface="+mn-ea"/>
                  <a:cs typeface="+mn-cs"/>
                </a:rPr>
                <a:t>Associate Director, Insights, Strategy &amp; Analytics karolinag@thevab.com</a:t>
              </a:r>
            </a:p>
          </p:txBody>
        </p:sp>
      </p:grpSp>
      <p:grpSp>
        <p:nvGrpSpPr>
          <p:cNvPr id="37" name="Group 36">
            <a:extLst>
              <a:ext uri="{FF2B5EF4-FFF2-40B4-BE49-F238E27FC236}">
                <a16:creationId xmlns:a16="http://schemas.microsoft.com/office/drawing/2014/main" id="{93D9307B-9641-6CD0-B3E6-9DD44D2FD75B}"/>
              </a:ext>
            </a:extLst>
          </p:cNvPr>
          <p:cNvGrpSpPr/>
          <p:nvPr/>
        </p:nvGrpSpPr>
        <p:grpSpPr>
          <a:xfrm>
            <a:off x="104065" y="411017"/>
            <a:ext cx="2668628" cy="744993"/>
            <a:chOff x="2529807" y="542425"/>
            <a:chExt cx="2152038" cy="744993"/>
          </a:xfrm>
        </p:grpSpPr>
        <p:sp>
          <p:nvSpPr>
            <p:cNvPr id="38" name="TextBox 37">
              <a:hlinkClick r:id="rId4"/>
              <a:extLst>
                <a:ext uri="{FF2B5EF4-FFF2-40B4-BE49-F238E27FC236}">
                  <a16:creationId xmlns:a16="http://schemas.microsoft.com/office/drawing/2014/main" id="{C05794EF-3358-DCD7-8374-38F515F4534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43" name="TextBox 42">
              <a:extLst>
                <a:ext uri="{FF2B5EF4-FFF2-40B4-BE49-F238E27FC236}">
                  <a16:creationId xmlns:a16="http://schemas.microsoft.com/office/drawing/2014/main" id="{B4C67E93-331A-13AF-630E-A4CACD3DCF72}"/>
                </a:ext>
              </a:extLst>
            </p:cNvPr>
            <p:cNvSpPr txBox="1"/>
            <p:nvPr/>
          </p:nvSpPr>
          <p:spPr>
            <a:xfrm>
              <a:off x="2529807" y="856531"/>
              <a:ext cx="21520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EVP, Strategic Insights &amp; Measurement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F1A62"/>
                  </a:solidFill>
                  <a:effectLst/>
                  <a:uLnTx/>
                  <a:uFillTx/>
                  <a:latin typeface="Helvetica Light" panose="020B0403020202020204" pitchFamily="34" charset="0"/>
                  <a:ea typeface="+mn-ea"/>
                  <a:cs typeface="+mn-cs"/>
                </a:rPr>
                <a:t>jasonw@thevab.com</a:t>
              </a:r>
            </a:p>
          </p:txBody>
        </p:sp>
      </p:grpSp>
      <p:grpSp>
        <p:nvGrpSpPr>
          <p:cNvPr id="12" name="Group 11">
            <a:extLst>
              <a:ext uri="{FF2B5EF4-FFF2-40B4-BE49-F238E27FC236}">
                <a16:creationId xmlns:a16="http://schemas.microsoft.com/office/drawing/2014/main" id="{422133E5-61AE-117C-AB74-129086264E00}"/>
              </a:ext>
            </a:extLst>
          </p:cNvPr>
          <p:cNvGrpSpPr/>
          <p:nvPr/>
        </p:nvGrpSpPr>
        <p:grpSpPr>
          <a:xfrm>
            <a:off x="3029214" y="413152"/>
            <a:ext cx="2782518" cy="744993"/>
            <a:chOff x="2529808" y="542425"/>
            <a:chExt cx="2365895" cy="744993"/>
          </a:xfrm>
        </p:grpSpPr>
        <p:sp>
          <p:nvSpPr>
            <p:cNvPr id="13" name="TextBox 12">
              <a:hlinkClick r:id="rId4"/>
              <a:extLst>
                <a:ext uri="{FF2B5EF4-FFF2-40B4-BE49-F238E27FC236}">
                  <a16:creationId xmlns:a16="http://schemas.microsoft.com/office/drawing/2014/main" id="{0D0A0104-4E86-90DE-9499-6D45F141C6E1}"/>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Benjamin Vandegrift</a:t>
              </a:r>
            </a:p>
          </p:txBody>
        </p:sp>
        <p:sp>
          <p:nvSpPr>
            <p:cNvPr id="16" name="TextBox 15">
              <a:extLst>
                <a:ext uri="{FF2B5EF4-FFF2-40B4-BE49-F238E27FC236}">
                  <a16:creationId xmlns:a16="http://schemas.microsoft.com/office/drawing/2014/main" id="{D4CF4294-BE1D-F971-6C3E-45BC1B696EC3}"/>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VP, Measurement Strategy &amp; Innovation benjaminv@thevab.com</a:t>
              </a:r>
            </a:p>
          </p:txBody>
        </p:sp>
      </p:grpSp>
      <p:sp>
        <p:nvSpPr>
          <p:cNvPr id="5" name="TextBox 4">
            <a:extLst>
              <a:ext uri="{FF2B5EF4-FFF2-40B4-BE49-F238E27FC236}">
                <a16:creationId xmlns:a16="http://schemas.microsoft.com/office/drawing/2014/main" id="{02A75551-EE72-EA3C-7D65-C88635936DC1}"/>
              </a:ext>
            </a:extLst>
          </p:cNvPr>
          <p:cNvSpPr txBox="1"/>
          <p:nvPr/>
        </p:nvSpPr>
        <p:spPr>
          <a:xfrm>
            <a:off x="5729546" y="194553"/>
            <a:ext cx="57793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ED3C8D"/>
                </a:solidFill>
                <a:effectLst/>
                <a:uLnTx/>
                <a:uFillTx/>
                <a:latin typeface="Helvetica" panose="020B0403020202020204" pitchFamily="34" charset="0"/>
                <a:ea typeface="+mn-ea"/>
                <a:cs typeface="+mn-cs"/>
              </a:rPr>
              <a:t>2Q 2025 Insights &amp; Measurement Content Releases</a:t>
            </a:r>
          </a:p>
        </p:txBody>
      </p:sp>
      <p:pic>
        <p:nvPicPr>
          <p:cNvPr id="6" name="Picture 5">
            <a:extLst>
              <a:ext uri="{FF2B5EF4-FFF2-40B4-BE49-F238E27FC236}">
                <a16:creationId xmlns:a16="http://schemas.microsoft.com/office/drawing/2014/main" id="{33494C34-DEDF-BEEC-64C9-94C85410478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7" name="Slide Number Placeholder 5">
            <a:extLst>
              <a:ext uri="{FF2B5EF4-FFF2-40B4-BE49-F238E27FC236}">
                <a16:creationId xmlns:a16="http://schemas.microsoft.com/office/drawing/2014/main" id="{E1968CF1-801B-96A2-2934-55F60F266EB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16582B63-AF4F-710C-8C84-19CF95DE1337}"/>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 name="Picture 2">
            <a:hlinkClick r:id="rId6"/>
            <a:extLst>
              <a:ext uri="{FF2B5EF4-FFF2-40B4-BE49-F238E27FC236}">
                <a16:creationId xmlns:a16="http://schemas.microsoft.com/office/drawing/2014/main" id="{313B7D76-6009-196D-54DC-11FACFA65D9C}"/>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7985671" y="4743425"/>
            <a:ext cx="1957180" cy="1100914"/>
          </a:xfrm>
          <a:prstGeom prst="rect">
            <a:avLst/>
          </a:prstGeom>
          <a:ln>
            <a:solidFill>
              <a:srgbClr val="1B1464"/>
            </a:solidFill>
          </a:ln>
        </p:spPr>
      </p:pic>
      <p:pic>
        <p:nvPicPr>
          <p:cNvPr id="31" name="Picture 30">
            <a:hlinkClick r:id="rId8"/>
            <a:extLst>
              <a:ext uri="{FF2B5EF4-FFF2-40B4-BE49-F238E27FC236}">
                <a16:creationId xmlns:a16="http://schemas.microsoft.com/office/drawing/2014/main" id="{2D8C0F3E-92C1-68C4-DD4A-01D3C9B04C3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0060481" y="3510388"/>
            <a:ext cx="1963428" cy="1100915"/>
          </a:xfrm>
          <a:prstGeom prst="rect">
            <a:avLst/>
          </a:prstGeom>
          <a:ln>
            <a:solidFill>
              <a:srgbClr val="1B1464"/>
            </a:solidFill>
          </a:ln>
        </p:spPr>
      </p:pic>
      <p:pic>
        <p:nvPicPr>
          <p:cNvPr id="40" name="Picture 39">
            <a:hlinkClick r:id="rId10"/>
            <a:extLst>
              <a:ext uri="{FF2B5EF4-FFF2-40B4-BE49-F238E27FC236}">
                <a16:creationId xmlns:a16="http://schemas.microsoft.com/office/drawing/2014/main" id="{D13332B3-004E-A0CF-892C-2E074501172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0063605" y="2274468"/>
            <a:ext cx="1957180" cy="1100915"/>
          </a:xfrm>
          <a:prstGeom prst="rect">
            <a:avLst/>
          </a:prstGeom>
          <a:ln>
            <a:solidFill>
              <a:srgbClr val="1B1464"/>
            </a:solidFill>
          </a:ln>
        </p:spPr>
      </p:pic>
      <p:pic>
        <p:nvPicPr>
          <p:cNvPr id="48" name="Picture 47">
            <a:hlinkClick r:id="rId12"/>
            <a:extLst>
              <a:ext uri="{FF2B5EF4-FFF2-40B4-BE49-F238E27FC236}">
                <a16:creationId xmlns:a16="http://schemas.microsoft.com/office/drawing/2014/main" id="{EB548F33-8626-6E29-214E-E6B3AFBAA6B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0063604" y="1030200"/>
            <a:ext cx="1957183" cy="1103799"/>
          </a:xfrm>
          <a:prstGeom prst="rect">
            <a:avLst/>
          </a:prstGeom>
          <a:ln>
            <a:solidFill>
              <a:srgbClr val="1B1464"/>
            </a:solidFill>
          </a:ln>
        </p:spPr>
      </p:pic>
      <p:pic>
        <p:nvPicPr>
          <p:cNvPr id="22" name="Picture 21">
            <a:hlinkClick r:id="rId14"/>
            <a:extLst>
              <a:ext uri="{FF2B5EF4-FFF2-40B4-BE49-F238E27FC236}">
                <a16:creationId xmlns:a16="http://schemas.microsoft.com/office/drawing/2014/main" id="{4DDDAEDB-A8C5-228E-0C85-3CC56199C603}"/>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5893063" y="4743425"/>
            <a:ext cx="1957180" cy="1100914"/>
          </a:xfrm>
          <a:prstGeom prst="rect">
            <a:avLst/>
          </a:prstGeom>
          <a:ln>
            <a:solidFill>
              <a:srgbClr val="1B1464"/>
            </a:solidFill>
          </a:ln>
        </p:spPr>
      </p:pic>
      <p:pic>
        <p:nvPicPr>
          <p:cNvPr id="36" name="Picture 35">
            <a:hlinkClick r:id="rId16"/>
            <a:extLst>
              <a:ext uri="{FF2B5EF4-FFF2-40B4-BE49-F238E27FC236}">
                <a16:creationId xmlns:a16="http://schemas.microsoft.com/office/drawing/2014/main" id="{E8AC54CA-CE7B-1ED5-66BA-AEC896C2C915}"/>
              </a:ext>
            </a:extLst>
          </p:cNvPr>
          <p:cNvPicPr>
            <a:picLocks noChangeAspect="1"/>
          </p:cNvPicPr>
          <p:nvPr/>
        </p:nvPicPr>
        <p:blipFill>
          <a:blip r:embed="rId17" cstate="hqprint">
            <a:extLst>
              <a:ext uri="{28A0092B-C50C-407E-A947-70E740481C1C}">
                <a14:useLocalDpi xmlns:a14="http://schemas.microsoft.com/office/drawing/2010/main"/>
              </a:ext>
            </a:extLst>
          </a:blip>
          <a:srcRect/>
          <a:stretch/>
        </p:blipFill>
        <p:spPr>
          <a:xfrm>
            <a:off x="5893062" y="3510388"/>
            <a:ext cx="1957183" cy="1100915"/>
          </a:xfrm>
          <a:prstGeom prst="rect">
            <a:avLst/>
          </a:prstGeom>
          <a:ln>
            <a:solidFill>
              <a:srgbClr val="1B1464"/>
            </a:solidFill>
          </a:ln>
        </p:spPr>
      </p:pic>
      <p:pic>
        <p:nvPicPr>
          <p:cNvPr id="45" name="Picture 44">
            <a:hlinkClick r:id="rId18"/>
            <a:extLst>
              <a:ext uri="{FF2B5EF4-FFF2-40B4-BE49-F238E27FC236}">
                <a16:creationId xmlns:a16="http://schemas.microsoft.com/office/drawing/2014/main" id="{2169ABAB-E79B-3B99-4718-C66F2B630E38}"/>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5893062" y="2274468"/>
            <a:ext cx="1957182" cy="1103799"/>
          </a:xfrm>
          <a:prstGeom prst="rect">
            <a:avLst/>
          </a:prstGeom>
          <a:ln>
            <a:solidFill>
              <a:srgbClr val="1B1464"/>
            </a:solidFill>
          </a:ln>
        </p:spPr>
      </p:pic>
      <p:pic>
        <p:nvPicPr>
          <p:cNvPr id="50" name="Picture 49">
            <a:hlinkClick r:id="rId20"/>
            <a:extLst>
              <a:ext uri="{FF2B5EF4-FFF2-40B4-BE49-F238E27FC236}">
                <a16:creationId xmlns:a16="http://schemas.microsoft.com/office/drawing/2014/main" id="{8C7E3465-A285-C938-CD86-C480DEDE925B}"/>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5893062" y="1030200"/>
            <a:ext cx="1957183" cy="1103799"/>
          </a:xfrm>
          <a:prstGeom prst="rect">
            <a:avLst/>
          </a:prstGeom>
          <a:ln>
            <a:solidFill>
              <a:srgbClr val="1B1464"/>
            </a:solidFill>
          </a:ln>
        </p:spPr>
      </p:pic>
      <p:pic>
        <p:nvPicPr>
          <p:cNvPr id="34" name="Picture 33">
            <a:hlinkClick r:id="rId22"/>
            <a:extLst>
              <a:ext uri="{FF2B5EF4-FFF2-40B4-BE49-F238E27FC236}">
                <a16:creationId xmlns:a16="http://schemas.microsoft.com/office/drawing/2014/main" id="{B3E5FD08-63F8-4867-55DD-3901BA7A8265}"/>
              </a:ext>
            </a:extLst>
          </p:cNvPr>
          <p:cNvPicPr>
            <a:picLocks noChangeAspect="1"/>
          </p:cNvPicPr>
          <p:nvPr/>
        </p:nvPicPr>
        <p:blipFill>
          <a:blip r:embed="rId23" cstate="hqprint">
            <a:extLst>
              <a:ext uri="{28A0092B-C50C-407E-A947-70E740481C1C}">
                <a14:useLocalDpi xmlns:a14="http://schemas.microsoft.com/office/drawing/2010/main"/>
              </a:ext>
            </a:extLst>
          </a:blip>
          <a:srcRect/>
          <a:stretch/>
        </p:blipFill>
        <p:spPr>
          <a:xfrm>
            <a:off x="7976772" y="3510388"/>
            <a:ext cx="1957182" cy="1100915"/>
          </a:xfrm>
          <a:prstGeom prst="rect">
            <a:avLst/>
          </a:prstGeom>
          <a:ln>
            <a:solidFill>
              <a:srgbClr val="1B1464"/>
            </a:solidFill>
          </a:ln>
        </p:spPr>
      </p:pic>
      <p:pic>
        <p:nvPicPr>
          <p:cNvPr id="42" name="Picture 41">
            <a:hlinkClick r:id="rId24"/>
            <a:extLst>
              <a:ext uri="{FF2B5EF4-FFF2-40B4-BE49-F238E27FC236}">
                <a16:creationId xmlns:a16="http://schemas.microsoft.com/office/drawing/2014/main" id="{B9D0E87C-899E-E6D8-6C6E-69B73F8A0BB1}"/>
              </a:ext>
            </a:extLst>
          </p:cNvPr>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7976773" y="2274468"/>
            <a:ext cx="1957181" cy="1103798"/>
          </a:xfrm>
          <a:prstGeom prst="rect">
            <a:avLst/>
          </a:prstGeom>
          <a:ln>
            <a:solidFill>
              <a:srgbClr val="1B1464"/>
            </a:solidFill>
          </a:ln>
        </p:spPr>
      </p:pic>
      <p:pic>
        <p:nvPicPr>
          <p:cNvPr id="7" name="Picture 6">
            <a:hlinkClick r:id="rId26"/>
            <a:extLst>
              <a:ext uri="{FF2B5EF4-FFF2-40B4-BE49-F238E27FC236}">
                <a16:creationId xmlns:a16="http://schemas.microsoft.com/office/drawing/2014/main" id="{32C7D7A3-7C50-C595-35ED-2F547027907A}"/>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7969369" y="1030200"/>
            <a:ext cx="1971988" cy="1112147"/>
          </a:xfrm>
          <a:prstGeom prst="rect">
            <a:avLst/>
          </a:prstGeom>
          <a:ln>
            <a:solidFill>
              <a:srgbClr val="1B1464"/>
            </a:solidFill>
          </a:ln>
        </p:spPr>
      </p:pic>
      <p:pic>
        <p:nvPicPr>
          <p:cNvPr id="9" name="Picture 8">
            <a:hlinkClick r:id="rId28"/>
            <a:extLst>
              <a:ext uri="{FF2B5EF4-FFF2-40B4-BE49-F238E27FC236}">
                <a16:creationId xmlns:a16="http://schemas.microsoft.com/office/drawing/2014/main" id="{EDE234AE-ECAA-788F-05E0-A0D2A45A2F70}"/>
              </a:ext>
            </a:extLst>
          </p:cNvPr>
          <p:cNvPicPr>
            <a:picLocks noChangeAspect="1"/>
          </p:cNvPicPr>
          <p:nvPr/>
        </p:nvPicPr>
        <p:blipFill>
          <a:blip r:embed="rId29" cstate="hqprint">
            <a:extLst>
              <a:ext uri="{28A0092B-C50C-407E-A947-70E740481C1C}">
                <a14:useLocalDpi xmlns:a14="http://schemas.microsoft.com/office/drawing/2010/main"/>
              </a:ext>
            </a:extLst>
          </a:blip>
          <a:stretch>
            <a:fillRect/>
          </a:stretch>
        </p:blipFill>
        <p:spPr>
          <a:xfrm>
            <a:off x="10057358" y="4743425"/>
            <a:ext cx="1963428" cy="1100913"/>
          </a:xfrm>
          <a:prstGeom prst="rect">
            <a:avLst/>
          </a:prstGeom>
          <a:ln>
            <a:solidFill>
              <a:srgbClr val="1B1464"/>
            </a:solidFill>
          </a:ln>
        </p:spPr>
      </p:pic>
    </p:spTree>
    <p:extLst>
      <p:ext uri="{BB962C8B-B14F-4D97-AF65-F5344CB8AC3E}">
        <p14:creationId xmlns:p14="http://schemas.microsoft.com/office/powerpoint/2010/main" val="95749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5"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4" name="Picture 3">
            <a:extLst>
              <a:ext uri="{FF2B5EF4-FFF2-40B4-BE49-F238E27FC236}">
                <a16:creationId xmlns:a16="http://schemas.microsoft.com/office/drawing/2014/main" id="{B2332693-95DF-990C-2EB1-4267D92180F2}"/>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5" name="Slide Number Placeholder 5">
            <a:extLst>
              <a:ext uri="{FF2B5EF4-FFF2-40B4-BE49-F238E27FC236}">
                <a16:creationId xmlns:a16="http://schemas.microsoft.com/office/drawing/2014/main" id="{201F7138-D17C-4DFD-2404-1D107AAAE0E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6F51D41-9553-796C-067E-55F10A707722}"/>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32230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7887D1-7B78-42EE-D77F-904C696BEB0F}"/>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hlinkClick r:id="rId3"/>
            <a:extLst>
              <a:ext uri="{FF2B5EF4-FFF2-40B4-BE49-F238E27FC236}">
                <a16:creationId xmlns:a16="http://schemas.microsoft.com/office/drawing/2014/main" id="{9167FD84-53EC-BDCB-2067-D2684BA6B9E4}"/>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4" name="Picture 13">
            <a:hlinkClick r:id="rId3"/>
            <a:extLst>
              <a:ext uri="{FF2B5EF4-FFF2-40B4-BE49-F238E27FC236}">
                <a16:creationId xmlns:a16="http://schemas.microsoft.com/office/drawing/2014/main" id="{21D96D81-0A4D-2233-EB25-75EFFBCE1B5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0179945" y="81423"/>
            <a:ext cx="1957182" cy="1100915"/>
          </a:xfrm>
          <a:prstGeom prst="rect">
            <a:avLst/>
          </a:prstGeom>
          <a:ln>
            <a:solidFill>
              <a:srgbClr val="1B1464"/>
            </a:solidFill>
          </a:ln>
        </p:spPr>
      </p:pic>
      <p:pic>
        <p:nvPicPr>
          <p:cNvPr id="16" name="Picture 15">
            <a:extLst>
              <a:ext uri="{FF2B5EF4-FFF2-40B4-BE49-F238E27FC236}">
                <a16:creationId xmlns:a16="http://schemas.microsoft.com/office/drawing/2014/main" id="{6397EC92-A054-199D-EE83-9ADA8C4BA4EC}"/>
              </a:ext>
            </a:extLst>
          </p:cNvPr>
          <p:cNvPicPr>
            <a:picLocks noChangeAspect="1"/>
          </p:cNvPicPr>
          <p:nvPr/>
        </p:nvPicPr>
        <p:blipFill>
          <a:blip r:embed="rId5"/>
          <a:stretch>
            <a:fillRect/>
          </a:stretch>
        </p:blipFill>
        <p:spPr>
          <a:xfrm>
            <a:off x="65390" y="1459380"/>
            <a:ext cx="2353960" cy="574028"/>
          </a:xfrm>
          <a:prstGeom prst="rect">
            <a:avLst/>
          </a:prstGeom>
        </p:spPr>
      </p:pic>
      <p:sp>
        <p:nvSpPr>
          <p:cNvPr id="40" name="Rectangle 39">
            <a:extLst>
              <a:ext uri="{FF2B5EF4-FFF2-40B4-BE49-F238E27FC236}">
                <a16:creationId xmlns:a16="http://schemas.microsoft.com/office/drawing/2014/main" id="{900A66BA-B8CF-F78D-3F26-EECF3A485FBB}"/>
              </a:ext>
            </a:extLst>
          </p:cNvPr>
          <p:cNvSpPr/>
          <p:nvPr/>
        </p:nvSpPr>
        <p:spPr>
          <a:xfrm>
            <a:off x="145915" y="260218"/>
            <a:ext cx="9979160" cy="892552"/>
          </a:xfrm>
          <a:prstGeom prst="rect">
            <a:avLst/>
          </a:prstGeom>
        </p:spPr>
        <p:txBody>
          <a:bodyPr wrap="square">
            <a:spAutoFit/>
          </a:bodyPr>
          <a:lstStyle/>
          <a:p>
            <a:pPr lvl="0">
              <a:defRPr/>
            </a:pPr>
            <a:r>
              <a:rPr lang="en-US" sz="2600" b="1" dirty="0">
                <a:solidFill>
                  <a:srgbClr val="ED3C8D"/>
                </a:solidFill>
                <a:latin typeface="Helvetica" panose="020B0604020202020204" pitchFamily="34" charset="0"/>
              </a:rPr>
              <a:t>Brand is performance: </a:t>
            </a:r>
            <a:r>
              <a:rPr lang="en-US" sz="2600" b="1" dirty="0">
                <a:solidFill>
                  <a:srgbClr val="1F1A62"/>
                </a:solidFill>
                <a:latin typeface="Helvetica" panose="020B0604020202020204" pitchFamily="34" charset="0"/>
              </a:rPr>
              <a:t>Building customer satisfaction, trust and loyalty is the most vital factor in creating brand success</a:t>
            </a:r>
          </a:p>
        </p:txBody>
      </p:sp>
      <p:pic>
        <p:nvPicPr>
          <p:cNvPr id="3" name="Picture 2">
            <a:extLst>
              <a:ext uri="{FF2B5EF4-FFF2-40B4-BE49-F238E27FC236}">
                <a16:creationId xmlns:a16="http://schemas.microsoft.com/office/drawing/2014/main" id="{C431B41E-E34C-FF8D-1C27-974B320CC15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4" name="Slide Number Placeholder 5">
            <a:extLst>
              <a:ext uri="{FF2B5EF4-FFF2-40B4-BE49-F238E27FC236}">
                <a16:creationId xmlns:a16="http://schemas.microsoft.com/office/drawing/2014/main" id="{3493B527-4BC8-4059-B392-79DEF972DC6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268A5E61-1CAF-9F84-05E1-7925F58BEDDA}"/>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410C7AB6-771F-CD1A-1977-0345C45D9F55}"/>
              </a:ext>
            </a:extLst>
          </p:cNvPr>
          <p:cNvSpPr txBox="1"/>
          <p:nvPr/>
        </p:nvSpPr>
        <p:spPr>
          <a:xfrm>
            <a:off x="157851" y="1846310"/>
            <a:ext cx="1181900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600" b="1" u="none" strike="noStrike" kern="1200" cap="none" spc="0" normalizeH="0" baseline="0" noProof="0">
                <a:ln>
                  <a:noFill/>
                </a:ln>
                <a:solidFill>
                  <a:srgbClr val="1F1A62"/>
                </a:solidFill>
                <a:effectLst/>
                <a:uLnTx/>
                <a:uFillTx/>
                <a:latin typeface="Helvetica" panose="020B0403020202020204" pitchFamily="34" charset="0"/>
                <a:ea typeface="+mn-ea"/>
                <a:cs typeface="+mn-cs"/>
              </a:rPr>
              <a:t>Top Factors That Contribute to </a:t>
            </a:r>
            <a:r>
              <a:rPr lang="en-US" sz="1600" b="1">
                <a:solidFill>
                  <a:srgbClr val="1F1A62"/>
                </a:solidFill>
                <a:latin typeface="Helvetica" panose="020B0403020202020204" pitchFamily="34" charset="0"/>
              </a:rPr>
              <a:t>t</a:t>
            </a:r>
            <a:r>
              <a:rPr kumimoji="0" lang="en-US" sz="1600" b="1" u="none" strike="noStrike" kern="1200" cap="none" spc="0" normalizeH="0" baseline="0" noProof="0">
                <a:ln>
                  <a:noFill/>
                </a:ln>
                <a:solidFill>
                  <a:srgbClr val="1F1A62"/>
                </a:solidFill>
                <a:effectLst/>
                <a:uLnTx/>
                <a:uFillTx/>
                <a:latin typeface="Helvetica" panose="020B0403020202020204" pitchFamily="34" charset="0"/>
                <a:ea typeface="+mn-ea"/>
                <a:cs typeface="+mn-cs"/>
              </a:rPr>
              <a:t>he Success of </a:t>
            </a:r>
            <a:r>
              <a:rPr lang="en-US" sz="1600" b="1">
                <a:solidFill>
                  <a:srgbClr val="1F1A62"/>
                </a:solidFill>
                <a:latin typeface="Helvetica" panose="020B0403020202020204" pitchFamily="34" charset="0"/>
              </a:rPr>
              <a:t>a</a:t>
            </a:r>
            <a:r>
              <a:rPr kumimoji="0" lang="en-US" sz="1600" b="1" u="none" strike="noStrike" kern="1200" cap="none" spc="0" normalizeH="0" baseline="0" noProof="0">
                <a:ln>
                  <a:noFill/>
                </a:ln>
                <a:solidFill>
                  <a:srgbClr val="1F1A62"/>
                </a:solidFill>
                <a:effectLst/>
                <a:uLnTx/>
                <a:uFillTx/>
                <a:latin typeface="Helvetica" panose="020B0403020202020204" pitchFamily="34" charset="0"/>
                <a:ea typeface="+mn-ea"/>
                <a:cs typeface="+mn-cs"/>
              </a:rPr>
              <a:t> Brand</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graphicFrame>
        <p:nvGraphicFramePr>
          <p:cNvPr id="7" name="Chart 6">
            <a:extLst>
              <a:ext uri="{FF2B5EF4-FFF2-40B4-BE49-F238E27FC236}">
                <a16:creationId xmlns:a16="http://schemas.microsoft.com/office/drawing/2014/main" id="{CB5F1F93-5A2B-A4FF-5BCA-146DB4F78972}"/>
              </a:ext>
            </a:extLst>
          </p:cNvPr>
          <p:cNvGraphicFramePr/>
          <p:nvPr>
            <p:extLst>
              <p:ext uri="{D42A27DB-BD31-4B8C-83A1-F6EECF244321}">
                <p14:modId xmlns:p14="http://schemas.microsoft.com/office/powerpoint/2010/main" val="1498031671"/>
              </p:ext>
            </p:extLst>
          </p:nvPr>
        </p:nvGraphicFramePr>
        <p:xfrm>
          <a:off x="606286" y="2400308"/>
          <a:ext cx="11037073" cy="3819804"/>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E5B6D151-A2BA-AF3A-0E13-F79609C02E96}"/>
              </a:ext>
            </a:extLst>
          </p:cNvPr>
          <p:cNvSpPr txBox="1"/>
          <p:nvPr/>
        </p:nvSpPr>
        <p:spPr>
          <a:xfrm>
            <a:off x="519129" y="6220876"/>
            <a:ext cx="116513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060"/>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Q10. Which of the following factors contribute to the success of a brand? [Rank up to 3].</a:t>
            </a:r>
          </a:p>
        </p:txBody>
      </p:sp>
    </p:spTree>
    <p:extLst>
      <p:ext uri="{BB962C8B-B14F-4D97-AF65-F5344CB8AC3E}">
        <p14:creationId xmlns:p14="http://schemas.microsoft.com/office/powerpoint/2010/main" val="324490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F9E4-A27C-7A78-4E52-510A7A1DCB9D}"/>
            </a:ext>
          </a:extLst>
        </p:cNvPr>
        <p:cNvGrpSpPr/>
        <p:nvPr/>
      </p:nvGrpSpPr>
      <p:grpSpPr>
        <a:xfrm>
          <a:off x="0" y="0"/>
          <a:ext cx="0" cy="0"/>
          <a:chOff x="0" y="0"/>
          <a:chExt cx="0" cy="0"/>
        </a:xfrm>
      </p:grpSpPr>
      <p:sp>
        <p:nvSpPr>
          <p:cNvPr id="46" name="Rectangle 45">
            <a:extLst>
              <a:ext uri="{FF2B5EF4-FFF2-40B4-BE49-F238E27FC236}">
                <a16:creationId xmlns:a16="http://schemas.microsoft.com/office/drawing/2014/main" id="{03671A78-76A4-05A9-2F08-173F8CFA1A35}"/>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a:hlinkClick r:id="rId3"/>
            <a:extLst>
              <a:ext uri="{FF2B5EF4-FFF2-40B4-BE49-F238E27FC236}">
                <a16:creationId xmlns:a16="http://schemas.microsoft.com/office/drawing/2014/main" id="{28CC3C1D-1EBD-761C-BF32-30809B7AA00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179944" y="79311"/>
            <a:ext cx="1963428" cy="1104428"/>
          </a:xfrm>
          <a:prstGeom prst="rect">
            <a:avLst/>
          </a:prstGeom>
          <a:ln>
            <a:solidFill>
              <a:srgbClr val="1B1464"/>
            </a:solidFill>
          </a:ln>
        </p:spPr>
      </p:pic>
      <p:sp>
        <p:nvSpPr>
          <p:cNvPr id="50" name="TextBox 49">
            <a:hlinkClick r:id="rId3"/>
            <a:extLst>
              <a:ext uri="{FF2B5EF4-FFF2-40B4-BE49-F238E27FC236}">
                <a16:creationId xmlns:a16="http://schemas.microsoft.com/office/drawing/2014/main" id="{7C295FAD-5511-7447-C072-B7C90FB73CDF}"/>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4" name="TextBox 3">
            <a:extLst>
              <a:ext uri="{FF2B5EF4-FFF2-40B4-BE49-F238E27FC236}">
                <a16:creationId xmlns:a16="http://schemas.microsoft.com/office/drawing/2014/main" id="{F73B5738-9877-D1E8-94A2-46B054D322C3}"/>
              </a:ext>
            </a:extLst>
          </p:cNvPr>
          <p:cNvSpPr txBox="1"/>
          <p:nvPr/>
        </p:nvSpPr>
        <p:spPr>
          <a:xfrm>
            <a:off x="519130" y="6076928"/>
            <a:ext cx="1154169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VAB / Advertiser Perceptions ‘Marketer KPI Survey,’ February 2025, fielded January 27 – February 7, 2025 (n=200). Survey base: Brand marketers directly involved in influencing or executing video advertising. Q13. What factors influenced your organization’s decision in selecting your KPIs? [Rank 1-3]. Based on respondents ranking up to 3 choices. ‘Small-Sized’ Businesses: Less than $1MM in annual ad spend, ‘Medium-Sized’ Businesses: $1MM to less than $25MM in annual ad spend, ‘Large-Sized’ Businesses: $25MM or more in annual ad spend. Dotted line across chart denotes the top 3.</a:t>
            </a:r>
          </a:p>
        </p:txBody>
      </p:sp>
      <p:sp>
        <p:nvSpPr>
          <p:cNvPr id="15" name="TextBox 14">
            <a:extLst>
              <a:ext uri="{FF2B5EF4-FFF2-40B4-BE49-F238E27FC236}">
                <a16:creationId xmlns:a16="http://schemas.microsoft.com/office/drawing/2014/main" id="{F2D27F1A-3895-6B3E-AF73-EC59E9533CDF}"/>
              </a:ext>
            </a:extLst>
          </p:cNvPr>
          <p:cNvSpPr txBox="1"/>
          <p:nvPr/>
        </p:nvSpPr>
        <p:spPr>
          <a:xfrm>
            <a:off x="691927" y="1780940"/>
            <a:ext cx="1080814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Top 5 Factors Influencing KPI Selection</a:t>
            </a:r>
          </a:p>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US" sz="1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brand marketers</a:t>
            </a:r>
          </a:p>
        </p:txBody>
      </p:sp>
      <p:sp>
        <p:nvSpPr>
          <p:cNvPr id="9" name="Rectangle 8">
            <a:extLst>
              <a:ext uri="{FF2B5EF4-FFF2-40B4-BE49-F238E27FC236}">
                <a16:creationId xmlns:a16="http://schemas.microsoft.com/office/drawing/2014/main" id="{6CDD5C2B-4930-EC77-0F09-8E4C01E4C804}"/>
              </a:ext>
            </a:extLst>
          </p:cNvPr>
          <p:cNvSpPr/>
          <p:nvPr/>
        </p:nvSpPr>
        <p:spPr>
          <a:xfrm>
            <a:off x="255698" y="235697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558D495-A2AF-D985-F5C6-9FF932BAD10D}"/>
              </a:ext>
            </a:extLst>
          </p:cNvPr>
          <p:cNvSpPr txBox="1"/>
          <p:nvPr/>
        </p:nvSpPr>
        <p:spPr>
          <a:xfrm>
            <a:off x="502760" y="2438576"/>
            <a:ext cx="324789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‘Small-Sized’ Businesses</a:t>
            </a:r>
          </a:p>
        </p:txBody>
      </p:sp>
      <p:sp>
        <p:nvSpPr>
          <p:cNvPr id="17" name="Rectangle 16">
            <a:extLst>
              <a:ext uri="{FF2B5EF4-FFF2-40B4-BE49-F238E27FC236}">
                <a16:creationId xmlns:a16="http://schemas.microsoft.com/office/drawing/2014/main" id="{05D1070A-EDAF-9081-CA37-53BC50489E4B}"/>
              </a:ext>
            </a:extLst>
          </p:cNvPr>
          <p:cNvSpPr/>
          <p:nvPr/>
        </p:nvSpPr>
        <p:spPr>
          <a:xfrm>
            <a:off x="541015" y="2965269"/>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7A3EEC9-AD2A-D99A-AF92-28BAE340DE1F}"/>
              </a:ext>
            </a:extLst>
          </p:cNvPr>
          <p:cNvSpPr/>
          <p:nvPr/>
        </p:nvSpPr>
        <p:spPr>
          <a:xfrm>
            <a:off x="541015" y="4870094"/>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F508DB79-833C-B48A-7721-C4A9DBC785C0}"/>
              </a:ext>
            </a:extLst>
          </p:cNvPr>
          <p:cNvSpPr/>
          <p:nvPr/>
        </p:nvSpPr>
        <p:spPr>
          <a:xfrm>
            <a:off x="541015" y="4231340"/>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AC2ACDE-BCE3-D8CB-C680-2BD542773B64}"/>
              </a:ext>
            </a:extLst>
          </p:cNvPr>
          <p:cNvSpPr/>
          <p:nvPr/>
        </p:nvSpPr>
        <p:spPr>
          <a:xfrm>
            <a:off x="541015" y="359086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B81C5824-480A-12DB-679B-889D87B7F3B7}"/>
              </a:ext>
            </a:extLst>
          </p:cNvPr>
          <p:cNvSpPr/>
          <p:nvPr/>
        </p:nvSpPr>
        <p:spPr>
          <a:xfrm>
            <a:off x="541015" y="5491926"/>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87F1E0FD-6B2F-29C2-FB19-06EDE371D048}"/>
              </a:ext>
            </a:extLst>
          </p:cNvPr>
          <p:cNvSpPr txBox="1"/>
          <p:nvPr/>
        </p:nvSpPr>
        <p:spPr>
          <a:xfrm>
            <a:off x="922555" y="3055156"/>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Measurability</a:t>
            </a:r>
          </a:p>
        </p:txBody>
      </p:sp>
      <p:sp>
        <p:nvSpPr>
          <p:cNvPr id="42" name="TextBox 41">
            <a:extLst>
              <a:ext uri="{FF2B5EF4-FFF2-40B4-BE49-F238E27FC236}">
                <a16:creationId xmlns:a16="http://schemas.microsoft.com/office/drawing/2014/main" id="{D8A2300D-3384-8650-5FC9-E1CF5A78A07A}"/>
              </a:ext>
            </a:extLst>
          </p:cNvPr>
          <p:cNvSpPr txBox="1"/>
          <p:nvPr/>
        </p:nvSpPr>
        <p:spPr>
          <a:xfrm>
            <a:off x="922554" y="4852259"/>
            <a:ext cx="20070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Relevance to key operations</a:t>
            </a:r>
          </a:p>
        </p:txBody>
      </p:sp>
      <p:sp>
        <p:nvSpPr>
          <p:cNvPr id="38" name="TextBox 37">
            <a:extLst>
              <a:ext uri="{FF2B5EF4-FFF2-40B4-BE49-F238E27FC236}">
                <a16:creationId xmlns:a16="http://schemas.microsoft.com/office/drawing/2014/main" id="{38078476-6785-67C0-6DE8-121224E9DE5D}"/>
              </a:ext>
            </a:extLst>
          </p:cNvPr>
          <p:cNvSpPr txBox="1"/>
          <p:nvPr/>
        </p:nvSpPr>
        <p:spPr>
          <a:xfrm>
            <a:off x="922555" y="4321227"/>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focus</a:t>
            </a:r>
          </a:p>
        </p:txBody>
      </p:sp>
      <p:sp>
        <p:nvSpPr>
          <p:cNvPr id="36" name="TextBox 35">
            <a:extLst>
              <a:ext uri="{FF2B5EF4-FFF2-40B4-BE49-F238E27FC236}">
                <a16:creationId xmlns:a16="http://schemas.microsoft.com/office/drawing/2014/main" id="{01C172CB-171A-17E3-2749-4383B99AD594}"/>
              </a:ext>
            </a:extLst>
          </p:cNvPr>
          <p:cNvSpPr txBox="1"/>
          <p:nvPr/>
        </p:nvSpPr>
        <p:spPr>
          <a:xfrm>
            <a:off x="922555" y="3573034"/>
            <a:ext cx="21219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Alignment with strategic goals</a:t>
            </a:r>
          </a:p>
        </p:txBody>
      </p:sp>
      <p:sp>
        <p:nvSpPr>
          <p:cNvPr id="44" name="TextBox 43">
            <a:extLst>
              <a:ext uri="{FF2B5EF4-FFF2-40B4-BE49-F238E27FC236}">
                <a16:creationId xmlns:a16="http://schemas.microsoft.com/office/drawing/2014/main" id="{3D5C8E4C-E224-6D5A-A856-3AD732E60994}"/>
              </a:ext>
            </a:extLst>
          </p:cNvPr>
          <p:cNvSpPr txBox="1"/>
          <p:nvPr/>
        </p:nvSpPr>
        <p:spPr>
          <a:xfrm>
            <a:off x="922555" y="5474091"/>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Data availability &amp; data quality</a:t>
            </a:r>
          </a:p>
        </p:txBody>
      </p:sp>
      <p:sp>
        <p:nvSpPr>
          <p:cNvPr id="34" name="TextBox 33">
            <a:extLst>
              <a:ext uri="{FF2B5EF4-FFF2-40B4-BE49-F238E27FC236}">
                <a16:creationId xmlns:a16="http://schemas.microsoft.com/office/drawing/2014/main" id="{A724554E-2B7C-D543-628F-020B36E4C9C7}"/>
              </a:ext>
            </a:extLst>
          </p:cNvPr>
          <p:cNvSpPr txBox="1"/>
          <p:nvPr/>
        </p:nvSpPr>
        <p:spPr>
          <a:xfrm>
            <a:off x="3055146" y="30243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60%</a:t>
            </a:r>
          </a:p>
        </p:txBody>
      </p:sp>
      <p:sp>
        <p:nvSpPr>
          <p:cNvPr id="43" name="TextBox 42">
            <a:extLst>
              <a:ext uri="{FF2B5EF4-FFF2-40B4-BE49-F238E27FC236}">
                <a16:creationId xmlns:a16="http://schemas.microsoft.com/office/drawing/2014/main" id="{7DF37CEC-4621-4722-D336-106E44878E33}"/>
              </a:ext>
            </a:extLst>
          </p:cNvPr>
          <p:cNvSpPr txBox="1"/>
          <p:nvPr/>
        </p:nvSpPr>
        <p:spPr>
          <a:xfrm>
            <a:off x="3055146" y="492920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p:txBody>
      </p:sp>
      <p:sp>
        <p:nvSpPr>
          <p:cNvPr id="39" name="TextBox 38">
            <a:extLst>
              <a:ext uri="{FF2B5EF4-FFF2-40B4-BE49-F238E27FC236}">
                <a16:creationId xmlns:a16="http://schemas.microsoft.com/office/drawing/2014/main" id="{78CC8811-45AC-5E56-F915-A8B0AD96FFEB}"/>
              </a:ext>
            </a:extLst>
          </p:cNvPr>
          <p:cNvSpPr txBox="1"/>
          <p:nvPr/>
        </p:nvSpPr>
        <p:spPr>
          <a:xfrm>
            <a:off x="3055146" y="429044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p:txBody>
      </p:sp>
      <p:sp>
        <p:nvSpPr>
          <p:cNvPr id="37" name="TextBox 36">
            <a:extLst>
              <a:ext uri="{FF2B5EF4-FFF2-40B4-BE49-F238E27FC236}">
                <a16:creationId xmlns:a16="http://schemas.microsoft.com/office/drawing/2014/main" id="{B44CCFE4-CB00-3F6B-3740-CD165B0709A0}"/>
              </a:ext>
            </a:extLst>
          </p:cNvPr>
          <p:cNvSpPr txBox="1"/>
          <p:nvPr/>
        </p:nvSpPr>
        <p:spPr>
          <a:xfrm>
            <a:off x="3055146" y="36499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48%</a:t>
            </a:r>
          </a:p>
        </p:txBody>
      </p:sp>
      <p:sp>
        <p:nvSpPr>
          <p:cNvPr id="45" name="TextBox 44">
            <a:extLst>
              <a:ext uri="{FF2B5EF4-FFF2-40B4-BE49-F238E27FC236}">
                <a16:creationId xmlns:a16="http://schemas.microsoft.com/office/drawing/2014/main" id="{E50457AF-276C-4C3F-E06F-CB78694C22D3}"/>
              </a:ext>
            </a:extLst>
          </p:cNvPr>
          <p:cNvSpPr txBox="1"/>
          <p:nvPr/>
        </p:nvSpPr>
        <p:spPr>
          <a:xfrm>
            <a:off x="3055146" y="555103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23%</a:t>
            </a:r>
          </a:p>
        </p:txBody>
      </p:sp>
      <p:pic>
        <p:nvPicPr>
          <p:cNvPr id="3" name="Picture 2" descr="A white line drawing of a graph and speedometer&#10;&#10;AI-generated content may be incorrect.">
            <a:extLst>
              <a:ext uri="{FF2B5EF4-FFF2-40B4-BE49-F238E27FC236}">
                <a16:creationId xmlns:a16="http://schemas.microsoft.com/office/drawing/2014/main" id="{51D549B3-C508-E417-9211-4BE700CC60C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91946" y="3023023"/>
            <a:ext cx="372042" cy="372042"/>
          </a:xfrm>
          <a:prstGeom prst="rect">
            <a:avLst/>
          </a:prstGeom>
        </p:spPr>
      </p:pic>
      <p:pic>
        <p:nvPicPr>
          <p:cNvPr id="22" name="Picture 21" descr="A white gear with arrows and a check mark&#10;&#10;AI-generated content may be incorrect.">
            <a:extLst>
              <a:ext uri="{FF2B5EF4-FFF2-40B4-BE49-F238E27FC236}">
                <a16:creationId xmlns:a16="http://schemas.microsoft.com/office/drawing/2014/main" id="{95E3A30D-893B-97E8-C73B-C4CFDC939A4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8857" y="3665534"/>
            <a:ext cx="338220" cy="338220"/>
          </a:xfrm>
          <a:prstGeom prst="rect">
            <a:avLst/>
          </a:prstGeom>
        </p:spPr>
      </p:pic>
      <p:pic>
        <p:nvPicPr>
          <p:cNvPr id="26" name="Picture 25" descr="A white line drawing of a magnifying glass with people inside&#10;&#10;AI-generated content may be incorrect.">
            <a:extLst>
              <a:ext uri="{FF2B5EF4-FFF2-40B4-BE49-F238E27FC236}">
                <a16:creationId xmlns:a16="http://schemas.microsoft.com/office/drawing/2014/main" id="{0FDD14A8-EF50-A77E-FA19-28A54CDA17F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91946" y="4289094"/>
            <a:ext cx="372042" cy="372042"/>
          </a:xfrm>
          <a:prstGeom prst="rect">
            <a:avLst/>
          </a:prstGeom>
        </p:spPr>
      </p:pic>
      <p:pic>
        <p:nvPicPr>
          <p:cNvPr id="47" name="Picture 46" descr="A white outline of a puzzle piece in a key&#10;&#10;AI-generated content may be incorrect.">
            <a:extLst>
              <a:ext uri="{FF2B5EF4-FFF2-40B4-BE49-F238E27FC236}">
                <a16:creationId xmlns:a16="http://schemas.microsoft.com/office/drawing/2014/main" id="{AE80A114-B55F-2D70-49E2-BB9FA722CEA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24231" y="4960133"/>
            <a:ext cx="307473" cy="307473"/>
          </a:xfrm>
          <a:prstGeom prst="rect">
            <a:avLst/>
          </a:prstGeom>
        </p:spPr>
      </p:pic>
      <p:pic>
        <p:nvPicPr>
          <p:cNvPr id="52" name="Picture 51" descr="A blue line drawing of a server and a shield&#10;&#10;AI-generated content may be incorrect.">
            <a:extLst>
              <a:ext uri="{FF2B5EF4-FFF2-40B4-BE49-F238E27FC236}">
                <a16:creationId xmlns:a16="http://schemas.microsoft.com/office/drawing/2014/main" id="{203F82F2-4315-C11A-0D0A-F4745DE412B3}"/>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91946" y="5549680"/>
            <a:ext cx="372042" cy="372042"/>
          </a:xfrm>
          <a:prstGeom prst="rect">
            <a:avLst/>
          </a:prstGeom>
        </p:spPr>
      </p:pic>
      <p:sp>
        <p:nvSpPr>
          <p:cNvPr id="14" name="Rectangle 13">
            <a:extLst>
              <a:ext uri="{FF2B5EF4-FFF2-40B4-BE49-F238E27FC236}">
                <a16:creationId xmlns:a16="http://schemas.microsoft.com/office/drawing/2014/main" id="{DEA1C950-1D63-CADF-6774-868823DB93FD}"/>
              </a:ext>
            </a:extLst>
          </p:cNvPr>
          <p:cNvSpPr/>
          <p:nvPr/>
        </p:nvSpPr>
        <p:spPr>
          <a:xfrm>
            <a:off x="8194288" y="235697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22ED619-0190-695C-987D-F4C562EC1467}"/>
              </a:ext>
            </a:extLst>
          </p:cNvPr>
          <p:cNvSpPr txBox="1"/>
          <p:nvPr/>
        </p:nvSpPr>
        <p:spPr>
          <a:xfrm>
            <a:off x="8278956" y="243857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‘Large-Sized’ Businesses</a:t>
            </a:r>
          </a:p>
        </p:txBody>
      </p:sp>
      <p:sp>
        <p:nvSpPr>
          <p:cNvPr id="71" name="Rectangle 70">
            <a:extLst>
              <a:ext uri="{FF2B5EF4-FFF2-40B4-BE49-F238E27FC236}">
                <a16:creationId xmlns:a16="http://schemas.microsoft.com/office/drawing/2014/main" id="{AD0BC0A3-2BE4-6977-263F-1EC2ED04DAFE}"/>
              </a:ext>
            </a:extLst>
          </p:cNvPr>
          <p:cNvSpPr/>
          <p:nvPr/>
        </p:nvSpPr>
        <p:spPr>
          <a:xfrm>
            <a:off x="8477761" y="296526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TextBox 71">
            <a:extLst>
              <a:ext uri="{FF2B5EF4-FFF2-40B4-BE49-F238E27FC236}">
                <a16:creationId xmlns:a16="http://schemas.microsoft.com/office/drawing/2014/main" id="{5E85EF92-14CC-2DD1-44E3-C77DE834CDCD}"/>
              </a:ext>
            </a:extLst>
          </p:cNvPr>
          <p:cNvSpPr txBox="1"/>
          <p:nvPr/>
        </p:nvSpPr>
        <p:spPr>
          <a:xfrm>
            <a:off x="8859301" y="2947434"/>
            <a:ext cx="21219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Alignment with strategic goals</a:t>
            </a:r>
          </a:p>
        </p:txBody>
      </p:sp>
      <p:sp>
        <p:nvSpPr>
          <p:cNvPr id="73" name="TextBox 72">
            <a:extLst>
              <a:ext uri="{FF2B5EF4-FFF2-40B4-BE49-F238E27FC236}">
                <a16:creationId xmlns:a16="http://schemas.microsoft.com/office/drawing/2014/main" id="{A4BEDC1E-A761-E78E-4FB1-A061BB026881}"/>
              </a:ext>
            </a:extLst>
          </p:cNvPr>
          <p:cNvSpPr txBox="1"/>
          <p:nvPr/>
        </p:nvSpPr>
        <p:spPr>
          <a:xfrm>
            <a:off x="10991892" y="30243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66%</a:t>
            </a:r>
          </a:p>
        </p:txBody>
      </p:sp>
      <p:sp>
        <p:nvSpPr>
          <p:cNvPr id="74" name="Rectangle 73">
            <a:extLst>
              <a:ext uri="{FF2B5EF4-FFF2-40B4-BE49-F238E27FC236}">
                <a16:creationId xmlns:a16="http://schemas.microsoft.com/office/drawing/2014/main" id="{C54BF9CF-C12E-DFF7-23F3-8220725DF898}"/>
              </a:ext>
            </a:extLst>
          </p:cNvPr>
          <p:cNvSpPr/>
          <p:nvPr/>
        </p:nvSpPr>
        <p:spPr>
          <a:xfrm>
            <a:off x="8481450" y="3590869"/>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a:extLst>
              <a:ext uri="{FF2B5EF4-FFF2-40B4-BE49-F238E27FC236}">
                <a16:creationId xmlns:a16="http://schemas.microsoft.com/office/drawing/2014/main" id="{EF3BCEEE-E299-A37A-E3AF-A0D9C8840CFA}"/>
              </a:ext>
            </a:extLst>
          </p:cNvPr>
          <p:cNvSpPr txBox="1"/>
          <p:nvPr/>
        </p:nvSpPr>
        <p:spPr>
          <a:xfrm>
            <a:off x="8862990" y="3680756"/>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Measurability</a:t>
            </a:r>
          </a:p>
        </p:txBody>
      </p:sp>
      <p:sp>
        <p:nvSpPr>
          <p:cNvPr id="88" name="TextBox 87">
            <a:extLst>
              <a:ext uri="{FF2B5EF4-FFF2-40B4-BE49-F238E27FC236}">
                <a16:creationId xmlns:a16="http://schemas.microsoft.com/office/drawing/2014/main" id="{D9D43C92-DCF3-57E8-D4A1-5248D8AC4AEA}"/>
              </a:ext>
            </a:extLst>
          </p:cNvPr>
          <p:cNvSpPr txBox="1"/>
          <p:nvPr/>
        </p:nvSpPr>
        <p:spPr>
          <a:xfrm>
            <a:off x="10995581" y="36499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55%</a:t>
            </a:r>
          </a:p>
        </p:txBody>
      </p:sp>
      <p:sp>
        <p:nvSpPr>
          <p:cNvPr id="89" name="Rectangle 88">
            <a:extLst>
              <a:ext uri="{FF2B5EF4-FFF2-40B4-BE49-F238E27FC236}">
                <a16:creationId xmlns:a16="http://schemas.microsoft.com/office/drawing/2014/main" id="{1888C09B-940F-BD79-B3DE-9FE517423159}"/>
              </a:ext>
            </a:extLst>
          </p:cNvPr>
          <p:cNvSpPr/>
          <p:nvPr/>
        </p:nvSpPr>
        <p:spPr>
          <a:xfrm>
            <a:off x="8477761" y="4231340"/>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94433D77-1018-484E-43EB-13890E3A4A09}"/>
              </a:ext>
            </a:extLst>
          </p:cNvPr>
          <p:cNvSpPr txBox="1"/>
          <p:nvPr/>
        </p:nvSpPr>
        <p:spPr>
          <a:xfrm>
            <a:off x="8859301" y="4213505"/>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Data availability &amp; data quality</a:t>
            </a:r>
          </a:p>
        </p:txBody>
      </p:sp>
      <p:sp>
        <p:nvSpPr>
          <p:cNvPr id="91" name="TextBox 90">
            <a:extLst>
              <a:ext uri="{FF2B5EF4-FFF2-40B4-BE49-F238E27FC236}">
                <a16:creationId xmlns:a16="http://schemas.microsoft.com/office/drawing/2014/main" id="{B7690FDA-BE31-8823-D152-C7DB3192DC14}"/>
              </a:ext>
            </a:extLst>
          </p:cNvPr>
          <p:cNvSpPr txBox="1"/>
          <p:nvPr/>
        </p:nvSpPr>
        <p:spPr>
          <a:xfrm>
            <a:off x="10991892" y="429044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31%</a:t>
            </a:r>
          </a:p>
        </p:txBody>
      </p:sp>
      <p:sp>
        <p:nvSpPr>
          <p:cNvPr id="92" name="Rectangle 91">
            <a:extLst>
              <a:ext uri="{FF2B5EF4-FFF2-40B4-BE49-F238E27FC236}">
                <a16:creationId xmlns:a16="http://schemas.microsoft.com/office/drawing/2014/main" id="{B47B2376-AD49-28BF-CA3F-0BCC98B107B5}"/>
              </a:ext>
            </a:extLst>
          </p:cNvPr>
          <p:cNvSpPr/>
          <p:nvPr/>
        </p:nvSpPr>
        <p:spPr>
          <a:xfrm>
            <a:off x="8477761" y="4870094"/>
            <a:ext cx="3170547" cy="487550"/>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37790E62-0C0F-42F3-110C-4FCBD8492134}"/>
              </a:ext>
            </a:extLst>
          </p:cNvPr>
          <p:cNvSpPr txBox="1"/>
          <p:nvPr/>
        </p:nvSpPr>
        <p:spPr>
          <a:xfrm>
            <a:off x="8859300" y="4852259"/>
            <a:ext cx="20070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Relevance to key operations</a:t>
            </a:r>
          </a:p>
        </p:txBody>
      </p:sp>
      <p:sp>
        <p:nvSpPr>
          <p:cNvPr id="94" name="TextBox 93">
            <a:extLst>
              <a:ext uri="{FF2B5EF4-FFF2-40B4-BE49-F238E27FC236}">
                <a16:creationId xmlns:a16="http://schemas.microsoft.com/office/drawing/2014/main" id="{129559ED-AEBE-12AC-1DA7-4FF8D1723015}"/>
              </a:ext>
            </a:extLst>
          </p:cNvPr>
          <p:cNvSpPr txBox="1"/>
          <p:nvPr/>
        </p:nvSpPr>
        <p:spPr>
          <a:xfrm>
            <a:off x="10991892" y="492920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30%</a:t>
            </a:r>
          </a:p>
        </p:txBody>
      </p:sp>
      <p:sp>
        <p:nvSpPr>
          <p:cNvPr id="98" name="Rectangle 97">
            <a:extLst>
              <a:ext uri="{FF2B5EF4-FFF2-40B4-BE49-F238E27FC236}">
                <a16:creationId xmlns:a16="http://schemas.microsoft.com/office/drawing/2014/main" id="{AC2D69B0-505C-1319-3022-7FF8F91D9B21}"/>
              </a:ext>
            </a:extLst>
          </p:cNvPr>
          <p:cNvSpPr/>
          <p:nvPr/>
        </p:nvSpPr>
        <p:spPr>
          <a:xfrm>
            <a:off x="8477761" y="5491926"/>
            <a:ext cx="3170547" cy="487550"/>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5FD61107-4305-8B09-DBE5-4EA5CB97C594}"/>
              </a:ext>
            </a:extLst>
          </p:cNvPr>
          <p:cNvSpPr txBox="1"/>
          <p:nvPr/>
        </p:nvSpPr>
        <p:spPr>
          <a:xfrm>
            <a:off x="8859301" y="5581813"/>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Customer focus</a:t>
            </a:r>
          </a:p>
        </p:txBody>
      </p:sp>
      <p:sp>
        <p:nvSpPr>
          <p:cNvPr id="104" name="TextBox 103">
            <a:extLst>
              <a:ext uri="{FF2B5EF4-FFF2-40B4-BE49-F238E27FC236}">
                <a16:creationId xmlns:a16="http://schemas.microsoft.com/office/drawing/2014/main" id="{40995DB9-3F1F-0D3D-A13C-4BC1F169461B}"/>
              </a:ext>
            </a:extLst>
          </p:cNvPr>
          <p:cNvSpPr txBox="1"/>
          <p:nvPr/>
        </p:nvSpPr>
        <p:spPr>
          <a:xfrm>
            <a:off x="10991892" y="555103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p:txBody>
      </p:sp>
      <p:pic>
        <p:nvPicPr>
          <p:cNvPr id="13" name="Picture 12" descr="A white line drawing of a graph and speedometer&#10;&#10;AI-generated content may be incorrect.">
            <a:extLst>
              <a:ext uri="{FF2B5EF4-FFF2-40B4-BE49-F238E27FC236}">
                <a16:creationId xmlns:a16="http://schemas.microsoft.com/office/drawing/2014/main" id="{B53C6D74-599B-0F47-5187-C9EB1C12A183}"/>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56986" y="3648623"/>
            <a:ext cx="372042" cy="372042"/>
          </a:xfrm>
          <a:prstGeom prst="rect">
            <a:avLst/>
          </a:prstGeom>
        </p:spPr>
      </p:pic>
      <p:pic>
        <p:nvPicPr>
          <p:cNvPr id="24" name="Picture 23" descr="A white gear with arrows and a check mark&#10;&#10;AI-generated content may be incorrect.">
            <a:extLst>
              <a:ext uri="{FF2B5EF4-FFF2-40B4-BE49-F238E27FC236}">
                <a16:creationId xmlns:a16="http://schemas.microsoft.com/office/drawing/2014/main" id="{54628F3A-C428-E996-6EC9-3833D2331BF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8573897" y="3039934"/>
            <a:ext cx="338220" cy="338220"/>
          </a:xfrm>
          <a:prstGeom prst="rect">
            <a:avLst/>
          </a:prstGeom>
        </p:spPr>
      </p:pic>
      <p:pic>
        <p:nvPicPr>
          <p:cNvPr id="27" name="Picture 26" descr="A white line drawing of a magnifying glass with people inside&#10;&#10;AI-generated content may be incorrect.">
            <a:extLst>
              <a:ext uri="{FF2B5EF4-FFF2-40B4-BE49-F238E27FC236}">
                <a16:creationId xmlns:a16="http://schemas.microsoft.com/office/drawing/2014/main" id="{0599597B-99B4-898A-60F0-70253837DB4D}"/>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8556986" y="5549680"/>
            <a:ext cx="372042" cy="372042"/>
          </a:xfrm>
          <a:prstGeom prst="rect">
            <a:avLst/>
          </a:prstGeom>
        </p:spPr>
      </p:pic>
      <p:pic>
        <p:nvPicPr>
          <p:cNvPr id="48" name="Picture 47" descr="A white outline of a puzzle piece in a key&#10;&#10;AI-generated content may be incorrect.">
            <a:extLst>
              <a:ext uri="{FF2B5EF4-FFF2-40B4-BE49-F238E27FC236}">
                <a16:creationId xmlns:a16="http://schemas.microsoft.com/office/drawing/2014/main" id="{76A1B63E-EE57-95C7-03FB-9C1FA01589D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8589271" y="4960133"/>
            <a:ext cx="307473" cy="307473"/>
          </a:xfrm>
          <a:prstGeom prst="rect">
            <a:avLst/>
          </a:prstGeom>
        </p:spPr>
      </p:pic>
      <p:pic>
        <p:nvPicPr>
          <p:cNvPr id="54" name="Picture 53" descr="A blue line drawing of a server and a shield&#10;&#10;AI-generated content may be incorrect.">
            <a:extLst>
              <a:ext uri="{FF2B5EF4-FFF2-40B4-BE49-F238E27FC236}">
                <a16:creationId xmlns:a16="http://schemas.microsoft.com/office/drawing/2014/main" id="{64E930D2-4105-D9C0-7BD6-3BC9B54A08E9}"/>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556986" y="4289094"/>
            <a:ext cx="372042" cy="372042"/>
          </a:xfrm>
          <a:prstGeom prst="rect">
            <a:avLst/>
          </a:prstGeom>
        </p:spPr>
      </p:pic>
      <p:sp>
        <p:nvSpPr>
          <p:cNvPr id="11" name="Rectangle 10">
            <a:extLst>
              <a:ext uri="{FF2B5EF4-FFF2-40B4-BE49-F238E27FC236}">
                <a16:creationId xmlns:a16="http://schemas.microsoft.com/office/drawing/2014/main" id="{232DB61F-C2EB-7EEF-31AC-2D4CCF689451}"/>
              </a:ext>
            </a:extLst>
          </p:cNvPr>
          <p:cNvSpPr/>
          <p:nvPr/>
        </p:nvSpPr>
        <p:spPr>
          <a:xfrm>
            <a:off x="4224993" y="2356971"/>
            <a:ext cx="3742014" cy="3721735"/>
          </a:xfrm>
          <a:prstGeom prst="rect">
            <a:avLst/>
          </a:prstGeom>
          <a:solidFill>
            <a:srgbClr val="E2E8F1"/>
          </a:solidFill>
          <a:ln>
            <a:solidFill>
              <a:srgbClr val="E2E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07EC2D1-1B1F-6BBE-EA1A-433F5F560F7D}"/>
              </a:ext>
            </a:extLst>
          </p:cNvPr>
          <p:cNvSpPr txBox="1"/>
          <p:nvPr/>
        </p:nvSpPr>
        <p:spPr>
          <a:xfrm>
            <a:off x="4309661" y="2438576"/>
            <a:ext cx="357267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‘Medium-Sized’ Businesses</a:t>
            </a:r>
          </a:p>
        </p:txBody>
      </p:sp>
      <p:sp>
        <p:nvSpPr>
          <p:cNvPr id="28" name="Rectangle 27">
            <a:extLst>
              <a:ext uri="{FF2B5EF4-FFF2-40B4-BE49-F238E27FC236}">
                <a16:creationId xmlns:a16="http://schemas.microsoft.com/office/drawing/2014/main" id="{BD7A4467-EC34-B14A-EB92-72B4C10878D7}"/>
              </a:ext>
            </a:extLst>
          </p:cNvPr>
          <p:cNvSpPr/>
          <p:nvPr/>
        </p:nvSpPr>
        <p:spPr>
          <a:xfrm>
            <a:off x="4512870" y="2965269"/>
            <a:ext cx="3170547" cy="487550"/>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7E6A3BD4-F5E5-24A5-72D5-56D6D87205C3}"/>
              </a:ext>
            </a:extLst>
          </p:cNvPr>
          <p:cNvSpPr txBox="1"/>
          <p:nvPr/>
        </p:nvSpPr>
        <p:spPr>
          <a:xfrm>
            <a:off x="4894410" y="2947434"/>
            <a:ext cx="212192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Alignment with strategic goals</a:t>
            </a:r>
          </a:p>
        </p:txBody>
      </p:sp>
      <p:sp>
        <p:nvSpPr>
          <p:cNvPr id="30" name="TextBox 29">
            <a:extLst>
              <a:ext uri="{FF2B5EF4-FFF2-40B4-BE49-F238E27FC236}">
                <a16:creationId xmlns:a16="http://schemas.microsoft.com/office/drawing/2014/main" id="{AC77FC31-62EA-99B8-4026-B2D84EE75835}"/>
              </a:ext>
            </a:extLst>
          </p:cNvPr>
          <p:cNvSpPr txBox="1"/>
          <p:nvPr/>
        </p:nvSpPr>
        <p:spPr>
          <a:xfrm>
            <a:off x="7027001" y="30243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62%</a:t>
            </a:r>
          </a:p>
        </p:txBody>
      </p:sp>
      <p:sp>
        <p:nvSpPr>
          <p:cNvPr id="31" name="Rectangle 30">
            <a:extLst>
              <a:ext uri="{FF2B5EF4-FFF2-40B4-BE49-F238E27FC236}">
                <a16:creationId xmlns:a16="http://schemas.microsoft.com/office/drawing/2014/main" id="{0B9FC219-691B-D745-9F4D-33FDF22B1787}"/>
              </a:ext>
            </a:extLst>
          </p:cNvPr>
          <p:cNvSpPr/>
          <p:nvPr/>
        </p:nvSpPr>
        <p:spPr>
          <a:xfrm>
            <a:off x="4512870" y="3590869"/>
            <a:ext cx="3170547" cy="487550"/>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56EA4785-12A6-DF05-2AB0-8804DD7DD9E8}"/>
              </a:ext>
            </a:extLst>
          </p:cNvPr>
          <p:cNvSpPr txBox="1"/>
          <p:nvPr/>
        </p:nvSpPr>
        <p:spPr>
          <a:xfrm>
            <a:off x="4894410" y="3680756"/>
            <a:ext cx="2158246"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Measurability</a:t>
            </a:r>
          </a:p>
        </p:txBody>
      </p:sp>
      <p:sp>
        <p:nvSpPr>
          <p:cNvPr id="35" name="TextBox 34">
            <a:extLst>
              <a:ext uri="{FF2B5EF4-FFF2-40B4-BE49-F238E27FC236}">
                <a16:creationId xmlns:a16="http://schemas.microsoft.com/office/drawing/2014/main" id="{E80C1004-A646-ACC3-B150-C63BDE9511E4}"/>
              </a:ext>
            </a:extLst>
          </p:cNvPr>
          <p:cNvSpPr txBox="1"/>
          <p:nvPr/>
        </p:nvSpPr>
        <p:spPr>
          <a:xfrm>
            <a:off x="7027001" y="3649978"/>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48%</a:t>
            </a:r>
          </a:p>
        </p:txBody>
      </p:sp>
      <p:sp>
        <p:nvSpPr>
          <p:cNvPr id="40" name="Rectangle 39">
            <a:extLst>
              <a:ext uri="{FF2B5EF4-FFF2-40B4-BE49-F238E27FC236}">
                <a16:creationId xmlns:a16="http://schemas.microsoft.com/office/drawing/2014/main" id="{CD13BC0F-B0DC-D22E-428E-C4511EB8B922}"/>
              </a:ext>
            </a:extLst>
          </p:cNvPr>
          <p:cNvSpPr/>
          <p:nvPr/>
        </p:nvSpPr>
        <p:spPr>
          <a:xfrm>
            <a:off x="4507751" y="4231340"/>
            <a:ext cx="3170547" cy="487550"/>
          </a:xfrm>
          <a:prstGeom prst="rect">
            <a:avLst/>
          </a:prstGeom>
          <a:solidFill>
            <a:srgbClr val="FFE600"/>
          </a:solidFill>
          <a:ln>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ABE33E5E-9852-132D-7774-61614F72B13D}"/>
              </a:ext>
            </a:extLst>
          </p:cNvPr>
          <p:cNvSpPr txBox="1"/>
          <p:nvPr/>
        </p:nvSpPr>
        <p:spPr>
          <a:xfrm>
            <a:off x="4889291" y="4213505"/>
            <a:ext cx="16530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Data availability &amp; data quality</a:t>
            </a:r>
          </a:p>
        </p:txBody>
      </p:sp>
      <p:sp>
        <p:nvSpPr>
          <p:cNvPr id="62" name="TextBox 61">
            <a:extLst>
              <a:ext uri="{FF2B5EF4-FFF2-40B4-BE49-F238E27FC236}">
                <a16:creationId xmlns:a16="http://schemas.microsoft.com/office/drawing/2014/main" id="{9D3EB8BD-557D-D07B-049C-9560E95758C4}"/>
              </a:ext>
            </a:extLst>
          </p:cNvPr>
          <p:cNvSpPr txBox="1"/>
          <p:nvPr/>
        </p:nvSpPr>
        <p:spPr>
          <a:xfrm>
            <a:off x="7021882" y="4290449"/>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35%</a:t>
            </a:r>
          </a:p>
        </p:txBody>
      </p:sp>
      <p:sp>
        <p:nvSpPr>
          <p:cNvPr id="63" name="Rectangle 62">
            <a:extLst>
              <a:ext uri="{FF2B5EF4-FFF2-40B4-BE49-F238E27FC236}">
                <a16:creationId xmlns:a16="http://schemas.microsoft.com/office/drawing/2014/main" id="{5E501E3A-C16F-F675-DE7B-EE413E03D332}"/>
              </a:ext>
            </a:extLst>
          </p:cNvPr>
          <p:cNvSpPr/>
          <p:nvPr/>
        </p:nvSpPr>
        <p:spPr>
          <a:xfrm>
            <a:off x="4507751" y="4870094"/>
            <a:ext cx="3170547" cy="487550"/>
          </a:xfrm>
          <a:prstGeom prst="rect">
            <a:avLst/>
          </a:prstGeom>
          <a:solidFill>
            <a:srgbClr val="FF6E30"/>
          </a:solidFill>
          <a:ln>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9F3A531A-A7A2-A485-3A2F-BE6A83795378}"/>
              </a:ext>
            </a:extLst>
          </p:cNvPr>
          <p:cNvSpPr txBox="1"/>
          <p:nvPr/>
        </p:nvSpPr>
        <p:spPr>
          <a:xfrm>
            <a:off x="4889291" y="4959981"/>
            <a:ext cx="20493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Industry Benchmarks</a:t>
            </a:r>
          </a:p>
        </p:txBody>
      </p:sp>
      <p:sp>
        <p:nvSpPr>
          <p:cNvPr id="65" name="TextBox 64">
            <a:extLst>
              <a:ext uri="{FF2B5EF4-FFF2-40B4-BE49-F238E27FC236}">
                <a16:creationId xmlns:a16="http://schemas.microsoft.com/office/drawing/2014/main" id="{3023517D-8837-673F-5EC7-4FE6E22A63B1}"/>
              </a:ext>
            </a:extLst>
          </p:cNvPr>
          <p:cNvSpPr txBox="1"/>
          <p:nvPr/>
        </p:nvSpPr>
        <p:spPr>
          <a:xfrm>
            <a:off x="7021882" y="4929203"/>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28%</a:t>
            </a:r>
          </a:p>
        </p:txBody>
      </p:sp>
      <p:sp>
        <p:nvSpPr>
          <p:cNvPr id="68" name="Rectangle 67">
            <a:extLst>
              <a:ext uri="{FF2B5EF4-FFF2-40B4-BE49-F238E27FC236}">
                <a16:creationId xmlns:a16="http://schemas.microsoft.com/office/drawing/2014/main" id="{EC7B3BD3-6F04-C8EC-536E-48FD09854C04}"/>
              </a:ext>
            </a:extLst>
          </p:cNvPr>
          <p:cNvSpPr/>
          <p:nvPr/>
        </p:nvSpPr>
        <p:spPr>
          <a:xfrm>
            <a:off x="4507751" y="5491926"/>
            <a:ext cx="3170547" cy="487550"/>
          </a:xfrm>
          <a:prstGeom prst="rect">
            <a:avLst/>
          </a:prstGeom>
          <a:solidFill>
            <a:srgbClr val="55AD00"/>
          </a:solidFill>
          <a:ln>
            <a:solidFill>
              <a:srgbClr val="55A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6A30EB94-9841-EFBF-B8FE-AD0D55658C77}"/>
              </a:ext>
            </a:extLst>
          </p:cNvPr>
          <p:cNvSpPr txBox="1"/>
          <p:nvPr/>
        </p:nvSpPr>
        <p:spPr>
          <a:xfrm>
            <a:off x="4889291" y="5581813"/>
            <a:ext cx="204930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Achievability</a:t>
            </a:r>
          </a:p>
        </p:txBody>
      </p:sp>
      <p:sp>
        <p:nvSpPr>
          <p:cNvPr id="70" name="TextBox 69">
            <a:extLst>
              <a:ext uri="{FF2B5EF4-FFF2-40B4-BE49-F238E27FC236}">
                <a16:creationId xmlns:a16="http://schemas.microsoft.com/office/drawing/2014/main" id="{909F463C-9199-F9F8-B11A-35AF91D62841}"/>
              </a:ext>
            </a:extLst>
          </p:cNvPr>
          <p:cNvSpPr txBox="1"/>
          <p:nvPr/>
        </p:nvSpPr>
        <p:spPr>
          <a:xfrm>
            <a:off x="7021882" y="5551035"/>
            <a:ext cx="657249" cy="36933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26%</a:t>
            </a:r>
          </a:p>
        </p:txBody>
      </p:sp>
      <p:pic>
        <p:nvPicPr>
          <p:cNvPr id="8" name="Picture 7" descr="A white line drawing of a graph and speedometer&#10;&#10;AI-generated content may be incorrect.">
            <a:extLst>
              <a:ext uri="{FF2B5EF4-FFF2-40B4-BE49-F238E27FC236}">
                <a16:creationId xmlns:a16="http://schemas.microsoft.com/office/drawing/2014/main" id="{04B534AE-C3DE-90F7-018E-7FEB62C6737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558445" y="3648623"/>
            <a:ext cx="372042" cy="372042"/>
          </a:xfrm>
          <a:prstGeom prst="rect">
            <a:avLst/>
          </a:prstGeom>
        </p:spPr>
      </p:pic>
      <p:pic>
        <p:nvPicPr>
          <p:cNvPr id="23" name="Picture 22" descr="A white gear with arrows and a check mark&#10;&#10;AI-generated content may be incorrect.">
            <a:extLst>
              <a:ext uri="{FF2B5EF4-FFF2-40B4-BE49-F238E27FC236}">
                <a16:creationId xmlns:a16="http://schemas.microsoft.com/office/drawing/2014/main" id="{7F8D983C-BC92-9343-4C82-CDCC31E9147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575356" y="3039934"/>
            <a:ext cx="338220" cy="338220"/>
          </a:xfrm>
          <a:prstGeom prst="rect">
            <a:avLst/>
          </a:prstGeom>
        </p:spPr>
      </p:pic>
      <p:pic>
        <p:nvPicPr>
          <p:cNvPr id="53" name="Picture 52" descr="A blue line drawing of a server and a shield&#10;&#10;AI-generated content may be incorrect.">
            <a:extLst>
              <a:ext uri="{FF2B5EF4-FFF2-40B4-BE49-F238E27FC236}">
                <a16:creationId xmlns:a16="http://schemas.microsoft.com/office/drawing/2014/main" id="{CECF14DB-12BB-A710-1CE4-CB61437E79B8}"/>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558445" y="4289094"/>
            <a:ext cx="372042" cy="372042"/>
          </a:xfrm>
          <a:prstGeom prst="rect">
            <a:avLst/>
          </a:prstGeom>
        </p:spPr>
      </p:pic>
      <p:pic>
        <p:nvPicPr>
          <p:cNvPr id="56" name="Picture 55" descr="A white line drawing of a graph&#10;&#10;AI-generated content may be incorrect.">
            <a:extLst>
              <a:ext uri="{FF2B5EF4-FFF2-40B4-BE49-F238E27FC236}">
                <a16:creationId xmlns:a16="http://schemas.microsoft.com/office/drawing/2014/main" id="{376DB44C-FAEB-4C1A-6315-2D108DA5BC7E}"/>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4575356" y="4944759"/>
            <a:ext cx="338220" cy="338220"/>
          </a:xfrm>
          <a:prstGeom prst="rect">
            <a:avLst/>
          </a:prstGeom>
        </p:spPr>
      </p:pic>
      <p:pic>
        <p:nvPicPr>
          <p:cNvPr id="58" name="Picture 57" descr="A flag on a mountain&#10;&#10;AI-generated content may be incorrect.">
            <a:extLst>
              <a:ext uri="{FF2B5EF4-FFF2-40B4-BE49-F238E27FC236}">
                <a16:creationId xmlns:a16="http://schemas.microsoft.com/office/drawing/2014/main" id="{EE6438F2-8C5D-F312-DB11-92FD805C4CE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4558445" y="5549680"/>
            <a:ext cx="372042" cy="372042"/>
          </a:xfrm>
          <a:prstGeom prst="rect">
            <a:avLst/>
          </a:prstGeom>
        </p:spPr>
      </p:pic>
      <p:cxnSp>
        <p:nvCxnSpPr>
          <p:cNvPr id="60" name="Straight Connector 59">
            <a:extLst>
              <a:ext uri="{FF2B5EF4-FFF2-40B4-BE49-F238E27FC236}">
                <a16:creationId xmlns:a16="http://schemas.microsoft.com/office/drawing/2014/main" id="{FC140CBD-3671-E079-8400-73C0CD4F2C8C}"/>
              </a:ext>
            </a:extLst>
          </p:cNvPr>
          <p:cNvCxnSpPr>
            <a:cxnSpLocks/>
          </p:cNvCxnSpPr>
          <p:nvPr/>
        </p:nvCxnSpPr>
        <p:spPr>
          <a:xfrm>
            <a:off x="122978" y="4793336"/>
            <a:ext cx="11946044" cy="0"/>
          </a:xfrm>
          <a:prstGeom prst="line">
            <a:avLst/>
          </a:prstGeom>
          <a:ln w="19050">
            <a:solidFill>
              <a:srgbClr val="1F1A62"/>
            </a:solidFill>
            <a:prstDash val="dash"/>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93104178-C0D7-9EBB-CC43-8F1C01427E83}"/>
              </a:ext>
            </a:extLst>
          </p:cNvPr>
          <p:cNvGrpSpPr/>
          <p:nvPr/>
        </p:nvGrpSpPr>
        <p:grpSpPr>
          <a:xfrm>
            <a:off x="0" y="1489956"/>
            <a:ext cx="2876169" cy="499260"/>
            <a:chOff x="214064" y="2435095"/>
            <a:chExt cx="2876169" cy="499260"/>
          </a:xfrm>
        </p:grpSpPr>
        <p:pic>
          <p:nvPicPr>
            <p:cNvPr id="76" name="Picture 75">
              <a:extLst>
                <a:ext uri="{FF2B5EF4-FFF2-40B4-BE49-F238E27FC236}">
                  <a16:creationId xmlns:a16="http://schemas.microsoft.com/office/drawing/2014/main" id="{57A2A1B0-E711-3B05-4AE0-2E24328BC80C}"/>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77" name="Picture 76" descr="A picture containing text&#10;&#10;Description automatically generated">
              <a:extLst>
                <a:ext uri="{FF2B5EF4-FFF2-40B4-BE49-F238E27FC236}">
                  <a16:creationId xmlns:a16="http://schemas.microsoft.com/office/drawing/2014/main" id="{F9993679-0034-539A-9DA6-E3BD912363B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sp>
        <p:nvSpPr>
          <p:cNvPr id="78" name="Rectangle 77">
            <a:extLst>
              <a:ext uri="{FF2B5EF4-FFF2-40B4-BE49-F238E27FC236}">
                <a16:creationId xmlns:a16="http://schemas.microsoft.com/office/drawing/2014/main" id="{CAE9D338-4E76-9E89-2045-6981A953161F}"/>
              </a:ext>
            </a:extLst>
          </p:cNvPr>
          <p:cNvSpPr/>
          <p:nvPr/>
        </p:nvSpPr>
        <p:spPr>
          <a:xfrm>
            <a:off x="145915" y="260218"/>
            <a:ext cx="9979160" cy="892552"/>
          </a:xfrm>
          <a:prstGeom prst="rect">
            <a:avLst/>
          </a:prstGeom>
        </p:spPr>
        <p:txBody>
          <a:bodyPr wrap="square">
            <a:spAutoFit/>
          </a:bodyPr>
          <a:lstStyle/>
          <a:p>
            <a:pPr lvl="0">
              <a:defRPr/>
            </a:pPr>
            <a:r>
              <a:rPr lang="en-US" sz="2600" b="1" dirty="0">
                <a:solidFill>
                  <a:srgbClr val="ED3C8D"/>
                </a:solidFill>
                <a:latin typeface="Helvetica" panose="020B0604020202020204" pitchFamily="34" charset="0"/>
                <a:cs typeface="Helvetica" panose="020B0604020202020204" pitchFamily="34" charset="0"/>
              </a:rPr>
              <a:t>Top KPI influences: </a:t>
            </a:r>
            <a:r>
              <a:rPr lang="en-US" sz="2600" b="1" dirty="0">
                <a:solidFill>
                  <a:srgbClr val="1F1A62"/>
                </a:solidFill>
                <a:latin typeface="Helvetica" panose="020B0604020202020204" pitchFamily="34" charset="0"/>
                <a:cs typeface="Helvetica" panose="020B0604020202020204" pitchFamily="34" charset="0"/>
              </a:rPr>
              <a:t>Measurability and strategic alignment are driving a reliance on short-term performance by businesses</a:t>
            </a:r>
          </a:p>
        </p:txBody>
      </p:sp>
      <p:pic>
        <p:nvPicPr>
          <p:cNvPr id="2" name="Picture 1">
            <a:extLst>
              <a:ext uri="{FF2B5EF4-FFF2-40B4-BE49-F238E27FC236}">
                <a16:creationId xmlns:a16="http://schemas.microsoft.com/office/drawing/2014/main" id="{B43C2DD9-F81E-E380-9D62-C9EABAF30DF7}"/>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49" name="Slide Number Placeholder 5">
            <a:extLst>
              <a:ext uri="{FF2B5EF4-FFF2-40B4-BE49-F238E27FC236}">
                <a16:creationId xmlns:a16="http://schemas.microsoft.com/office/drawing/2014/main" id="{030E9EAF-163B-E200-2037-487A5ABF243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1" name="Rectangle 50">
            <a:extLst>
              <a:ext uri="{FF2B5EF4-FFF2-40B4-BE49-F238E27FC236}">
                <a16:creationId xmlns:a16="http://schemas.microsoft.com/office/drawing/2014/main" id="{A9D4BFA1-1D05-6AC2-D835-BE5B0D5F2CA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997240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E17B74-4A11-D224-3099-2EDE1D651539}"/>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Table 7">
            <a:extLst>
              <a:ext uri="{FF2B5EF4-FFF2-40B4-BE49-F238E27FC236}">
                <a16:creationId xmlns:a16="http://schemas.microsoft.com/office/drawing/2014/main" id="{1AF5C13C-2004-DCE5-C58B-5F2FD78FE092}"/>
              </a:ext>
            </a:extLst>
          </p:cNvPr>
          <p:cNvGraphicFramePr>
            <a:graphicFrameLocks noGrp="1"/>
          </p:cNvGraphicFramePr>
          <p:nvPr>
            <p:extLst>
              <p:ext uri="{D42A27DB-BD31-4B8C-83A1-F6EECF244321}">
                <p14:modId xmlns:p14="http://schemas.microsoft.com/office/powerpoint/2010/main" val="322432339"/>
              </p:ext>
            </p:extLst>
          </p:nvPr>
        </p:nvGraphicFramePr>
        <p:xfrm>
          <a:off x="499027" y="2820102"/>
          <a:ext cx="5781158" cy="2955498"/>
        </p:xfrm>
        <a:graphic>
          <a:graphicData uri="http://schemas.openxmlformats.org/drawingml/2006/table">
            <a:tbl>
              <a:tblPr firstRow="1" bandRow="1">
                <a:tableStyleId>{5C22544A-7EE6-4342-B048-85BDC9FD1C3A}</a:tableStyleId>
              </a:tblPr>
              <a:tblGrid>
                <a:gridCol w="934046">
                  <a:extLst>
                    <a:ext uri="{9D8B030D-6E8A-4147-A177-3AD203B41FA5}">
                      <a16:colId xmlns:a16="http://schemas.microsoft.com/office/drawing/2014/main" val="1470386231"/>
                    </a:ext>
                  </a:extLst>
                </a:gridCol>
                <a:gridCol w="1464066">
                  <a:extLst>
                    <a:ext uri="{9D8B030D-6E8A-4147-A177-3AD203B41FA5}">
                      <a16:colId xmlns:a16="http://schemas.microsoft.com/office/drawing/2014/main" val="335985447"/>
                    </a:ext>
                  </a:extLst>
                </a:gridCol>
                <a:gridCol w="1691523">
                  <a:extLst>
                    <a:ext uri="{9D8B030D-6E8A-4147-A177-3AD203B41FA5}">
                      <a16:colId xmlns:a16="http://schemas.microsoft.com/office/drawing/2014/main" val="1533245984"/>
                    </a:ext>
                  </a:extLst>
                </a:gridCol>
                <a:gridCol w="1691523">
                  <a:extLst>
                    <a:ext uri="{9D8B030D-6E8A-4147-A177-3AD203B41FA5}">
                      <a16:colId xmlns:a16="http://schemas.microsoft.com/office/drawing/2014/main" val="848587579"/>
                    </a:ext>
                  </a:extLst>
                </a:gridCol>
              </a:tblGrid>
              <a:tr h="185239">
                <a:tc>
                  <a:txBody>
                    <a:bodyPr/>
                    <a:lstStyle/>
                    <a:p>
                      <a:pPr algn="ctr"/>
                      <a:r>
                        <a:rPr lang="en-US" sz="1400">
                          <a:latin typeface="Helvetica" panose="020B0403020202020204" pitchFamily="34" charset="0"/>
                        </a:rPr>
                        <a:t>Year</a:t>
                      </a:r>
                      <a:endParaRPr lang="en-US">
                        <a:latin typeface="Helvetica" panose="020B0403020202020204" pitchFamily="34" charset="0"/>
                      </a:endParaRPr>
                    </a:p>
                  </a:txBody>
                  <a:tcPr>
                    <a:solidFill>
                      <a:srgbClr val="00C0F3"/>
                    </a:solidFill>
                  </a:tcPr>
                </a:tc>
                <a:tc>
                  <a:txBody>
                    <a:bodyPr/>
                    <a:lstStyle/>
                    <a:p>
                      <a:pPr algn="ctr"/>
                      <a:r>
                        <a:rPr lang="en-US" sz="1400">
                          <a:latin typeface="Helvetica" panose="020B0403020202020204" pitchFamily="34" charset="0"/>
                        </a:rPr>
                        <a:t># of New Advertisers</a:t>
                      </a:r>
                    </a:p>
                  </a:txBody>
                  <a:tcPr>
                    <a:solidFill>
                      <a:srgbClr val="00C0F3"/>
                    </a:solidFill>
                  </a:tcPr>
                </a:tc>
                <a:tc>
                  <a:txBody>
                    <a:bodyPr/>
                    <a:lstStyle/>
                    <a:p>
                      <a:pPr algn="ctr"/>
                      <a:r>
                        <a:rPr lang="en-US" sz="1400">
                          <a:latin typeface="Helvetica" panose="020B0403020202020204" pitchFamily="34" charset="0"/>
                        </a:rPr>
                        <a:t># of Categories</a:t>
                      </a:r>
                    </a:p>
                  </a:txBody>
                  <a:tcPr>
                    <a:solidFill>
                      <a:srgbClr val="00C0F3"/>
                    </a:solidFill>
                  </a:tcPr>
                </a:tc>
                <a:tc>
                  <a:txBody>
                    <a:bodyPr/>
                    <a:lstStyle/>
                    <a:p>
                      <a:pPr algn="ctr"/>
                      <a:r>
                        <a:rPr lang="en-US" sz="1400">
                          <a:latin typeface="Helvetica" panose="020B0403020202020204" pitchFamily="34" charset="0"/>
                        </a:rPr>
                        <a:t>New TV $$$</a:t>
                      </a:r>
                    </a:p>
                  </a:txBody>
                  <a:tcPr>
                    <a:solidFill>
                      <a:srgbClr val="00C0F3"/>
                    </a:solidFill>
                  </a:tcPr>
                </a:tc>
                <a:extLst>
                  <a:ext uri="{0D108BD9-81ED-4DB2-BD59-A6C34878D82A}">
                    <a16:rowId xmlns:a16="http://schemas.microsoft.com/office/drawing/2014/main" val="3600805398"/>
                  </a:ext>
                </a:extLst>
              </a:tr>
              <a:tr h="406223">
                <a:tc>
                  <a:txBody>
                    <a:bodyPr/>
                    <a:lstStyle/>
                    <a:p>
                      <a:pPr algn="ctr"/>
                      <a:r>
                        <a:rPr lang="en-US" sz="1600" b="1">
                          <a:solidFill>
                            <a:srgbClr val="1F1A62"/>
                          </a:solidFill>
                          <a:latin typeface="Helvetica" panose="020B0403020202020204" pitchFamily="34" charset="0"/>
                        </a:rPr>
                        <a:t>2019</a:t>
                      </a:r>
                    </a:p>
                  </a:txBody>
                  <a:tcPr anchor="ctr"/>
                </a:tc>
                <a:tc>
                  <a:txBody>
                    <a:bodyPr/>
                    <a:lstStyle/>
                    <a:p>
                      <a:pPr algn="ctr"/>
                      <a:r>
                        <a:rPr lang="en-US" sz="1600" b="1">
                          <a:solidFill>
                            <a:srgbClr val="1F1A62"/>
                          </a:solidFill>
                          <a:latin typeface="Helvetica" panose="020B0403020202020204" pitchFamily="34" charset="0"/>
                        </a:rPr>
                        <a:t>114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61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$840MM</a:t>
                      </a:r>
                    </a:p>
                  </a:txBody>
                  <a:tcPr anchor="ctr"/>
                </a:tc>
                <a:extLst>
                  <a:ext uri="{0D108BD9-81ED-4DB2-BD59-A6C34878D82A}">
                    <a16:rowId xmlns:a16="http://schemas.microsoft.com/office/drawing/2014/main" val="3343670622"/>
                  </a:ext>
                </a:extLst>
              </a:tr>
              <a:tr h="406223">
                <a:tc>
                  <a:txBody>
                    <a:bodyPr/>
                    <a:lstStyle/>
                    <a:p>
                      <a:pPr algn="ctr"/>
                      <a:r>
                        <a:rPr lang="en-US" sz="1600" b="1">
                          <a:solidFill>
                            <a:srgbClr val="1F1A62"/>
                          </a:solidFill>
                          <a:latin typeface="Helvetica" panose="020B0403020202020204" pitchFamily="34" charset="0"/>
                        </a:rPr>
                        <a:t>2020</a:t>
                      </a:r>
                    </a:p>
                  </a:txBody>
                  <a:tcPr anchor="ctr"/>
                </a:tc>
                <a:tc>
                  <a:txBody>
                    <a:bodyPr/>
                    <a:lstStyle/>
                    <a:p>
                      <a:pPr algn="ctr"/>
                      <a:r>
                        <a:rPr lang="en-US" sz="1600" b="1">
                          <a:solidFill>
                            <a:srgbClr val="1F1A62"/>
                          </a:solidFill>
                          <a:latin typeface="Helvetica" panose="020B0403020202020204" pitchFamily="34" charset="0"/>
                        </a:rPr>
                        <a:t>283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95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$1.28B</a:t>
                      </a:r>
                    </a:p>
                  </a:txBody>
                  <a:tcPr anchor="ctr"/>
                </a:tc>
                <a:extLst>
                  <a:ext uri="{0D108BD9-81ED-4DB2-BD59-A6C34878D82A}">
                    <a16:rowId xmlns:a16="http://schemas.microsoft.com/office/drawing/2014/main" val="376843977"/>
                  </a:ext>
                </a:extLst>
              </a:tr>
              <a:tr h="406223">
                <a:tc>
                  <a:txBody>
                    <a:bodyPr/>
                    <a:lstStyle/>
                    <a:p>
                      <a:pPr algn="ctr"/>
                      <a:r>
                        <a:rPr lang="en-US" sz="1600" b="1">
                          <a:solidFill>
                            <a:srgbClr val="1F1A62"/>
                          </a:solidFill>
                          <a:latin typeface="Helvetica" panose="020B0403020202020204" pitchFamily="34" charset="0"/>
                        </a:rPr>
                        <a:t>2021</a:t>
                      </a:r>
                    </a:p>
                  </a:txBody>
                  <a:tcPr anchor="ctr"/>
                </a:tc>
                <a:tc>
                  <a:txBody>
                    <a:bodyPr/>
                    <a:lstStyle/>
                    <a:p>
                      <a:pPr algn="ctr"/>
                      <a:r>
                        <a:rPr lang="en-US" sz="1600" b="1">
                          <a:solidFill>
                            <a:srgbClr val="1F1A62"/>
                          </a:solidFill>
                          <a:latin typeface="Helvetica" panose="020B0403020202020204" pitchFamily="34" charset="0"/>
                        </a:rPr>
                        <a:t>315</a:t>
                      </a:r>
                    </a:p>
                  </a:txBody>
                  <a:tcPr anchor="ctr"/>
                </a:tc>
                <a:tc>
                  <a:txBody>
                    <a:bodyPr/>
                    <a:lstStyle/>
                    <a:p>
                      <a:pPr algn="ctr"/>
                      <a:r>
                        <a:rPr lang="en-US" sz="1600" b="1">
                          <a:solidFill>
                            <a:srgbClr val="1B1464"/>
                          </a:solidFill>
                          <a:latin typeface="Helvetica" panose="020B0403020202020204" pitchFamily="34" charset="0"/>
                        </a:rPr>
                        <a:t>74</a:t>
                      </a:r>
                    </a:p>
                  </a:txBody>
                  <a:tcPr anchor="ctr"/>
                </a:tc>
                <a:tc>
                  <a:txBody>
                    <a:bodyPr/>
                    <a:lstStyle/>
                    <a:p>
                      <a:pPr algn="ctr"/>
                      <a:r>
                        <a:rPr lang="en-US" sz="1600" b="1">
                          <a:solidFill>
                            <a:srgbClr val="1F1A62"/>
                          </a:solidFill>
                          <a:latin typeface="Helvetica" panose="020B0403020202020204" pitchFamily="34" charset="0"/>
                        </a:rPr>
                        <a:t>$1.32B</a:t>
                      </a:r>
                    </a:p>
                  </a:txBody>
                  <a:tcPr anchor="ctr"/>
                </a:tc>
                <a:extLst>
                  <a:ext uri="{0D108BD9-81ED-4DB2-BD59-A6C34878D82A}">
                    <a16:rowId xmlns:a16="http://schemas.microsoft.com/office/drawing/2014/main" val="747041872"/>
                  </a:ext>
                </a:extLst>
              </a:tr>
              <a:tr h="406223">
                <a:tc>
                  <a:txBody>
                    <a:bodyPr/>
                    <a:lstStyle/>
                    <a:p>
                      <a:pPr algn="ctr"/>
                      <a:r>
                        <a:rPr lang="en-US" sz="1600" b="1">
                          <a:solidFill>
                            <a:srgbClr val="1F1A62"/>
                          </a:solidFill>
                          <a:latin typeface="Helvetica" panose="020B0403020202020204" pitchFamily="34" charset="0"/>
                        </a:rPr>
                        <a:t>2022</a:t>
                      </a:r>
                    </a:p>
                  </a:txBody>
                  <a:tcPr anchor="ctr"/>
                </a:tc>
                <a:tc>
                  <a:txBody>
                    <a:bodyPr/>
                    <a:lstStyle/>
                    <a:p>
                      <a:pPr algn="ctr"/>
                      <a:r>
                        <a:rPr lang="en-US" sz="1600" b="1">
                          <a:solidFill>
                            <a:srgbClr val="1B1464"/>
                          </a:solidFill>
                          <a:latin typeface="Helvetica" panose="020B0403020202020204" pitchFamily="34" charset="0"/>
                        </a:rPr>
                        <a:t>303</a:t>
                      </a:r>
                    </a:p>
                  </a:txBody>
                  <a:tcPr anchor="ctr"/>
                </a:tc>
                <a:tc>
                  <a:txBody>
                    <a:bodyPr/>
                    <a:lstStyle/>
                    <a:p>
                      <a:pPr algn="ctr"/>
                      <a:r>
                        <a:rPr lang="en-US" sz="1600" b="1">
                          <a:solidFill>
                            <a:srgbClr val="1B1464"/>
                          </a:solidFill>
                          <a:latin typeface="Helvetica" panose="020B0403020202020204" pitchFamily="34" charset="0"/>
                        </a:rPr>
                        <a:t>71</a:t>
                      </a:r>
                    </a:p>
                  </a:txBody>
                  <a:tcPr anchor="ctr"/>
                </a:tc>
                <a:tc>
                  <a:txBody>
                    <a:bodyPr/>
                    <a:lstStyle/>
                    <a:p>
                      <a:pPr algn="ctr"/>
                      <a:r>
                        <a:rPr lang="en-US" sz="1600" b="1">
                          <a:solidFill>
                            <a:srgbClr val="1B1464"/>
                          </a:solidFill>
                          <a:latin typeface="Helvetica" panose="020B0403020202020204" pitchFamily="34" charset="0"/>
                        </a:rPr>
                        <a:t>$1.33B</a:t>
                      </a:r>
                    </a:p>
                  </a:txBody>
                  <a:tcPr anchor="ctr"/>
                </a:tc>
                <a:extLst>
                  <a:ext uri="{0D108BD9-81ED-4DB2-BD59-A6C34878D82A}">
                    <a16:rowId xmlns:a16="http://schemas.microsoft.com/office/drawing/2014/main" val="1576884684"/>
                  </a:ext>
                </a:extLst>
              </a:tr>
              <a:tr h="406223">
                <a:tc>
                  <a:txBody>
                    <a:bodyPr/>
                    <a:lstStyle/>
                    <a:p>
                      <a:pPr algn="ctr"/>
                      <a:r>
                        <a:rPr lang="en-US" sz="1600" b="1">
                          <a:solidFill>
                            <a:srgbClr val="1B1464"/>
                          </a:solidFill>
                          <a:latin typeface="Helvetica" panose="020B0403020202020204" pitchFamily="34" charset="0"/>
                        </a:rPr>
                        <a:t>2023</a:t>
                      </a:r>
                    </a:p>
                  </a:txBody>
                  <a:tcPr anchor="ctr">
                    <a:solidFill>
                      <a:srgbClr val="CFD5EA"/>
                    </a:solidFill>
                  </a:tcPr>
                </a:tc>
                <a:tc>
                  <a:txBody>
                    <a:bodyPr/>
                    <a:lstStyle/>
                    <a:p>
                      <a:pPr algn="ctr"/>
                      <a:r>
                        <a:rPr lang="en-US" sz="1600" b="1">
                          <a:solidFill>
                            <a:srgbClr val="1B1464"/>
                          </a:solidFill>
                          <a:latin typeface="Helvetica" panose="020B0403020202020204" pitchFamily="34" charset="0"/>
                        </a:rPr>
                        <a:t>313</a:t>
                      </a:r>
                    </a:p>
                  </a:txBody>
                  <a:tcPr anchor="ctr">
                    <a:solidFill>
                      <a:srgbClr val="CFD5EA"/>
                    </a:solidFill>
                  </a:tcPr>
                </a:tc>
                <a:tc>
                  <a:txBody>
                    <a:bodyPr/>
                    <a:lstStyle/>
                    <a:p>
                      <a:pPr algn="ctr"/>
                      <a:r>
                        <a:rPr lang="en-US" sz="1600" b="1">
                          <a:solidFill>
                            <a:srgbClr val="1B1464"/>
                          </a:solidFill>
                          <a:latin typeface="Helvetica" panose="020B0403020202020204" pitchFamily="34" charset="0"/>
                        </a:rPr>
                        <a:t>56</a:t>
                      </a:r>
                    </a:p>
                  </a:txBody>
                  <a:tcPr anchor="ctr">
                    <a:solidFill>
                      <a:srgbClr val="CFD5EA"/>
                    </a:solidFill>
                  </a:tcPr>
                </a:tc>
                <a:tc>
                  <a:txBody>
                    <a:bodyPr/>
                    <a:lstStyle/>
                    <a:p>
                      <a:pPr algn="ctr"/>
                      <a:r>
                        <a:rPr lang="en-US" sz="1600" b="1">
                          <a:solidFill>
                            <a:srgbClr val="1B1464"/>
                          </a:solidFill>
                          <a:latin typeface="Helvetica" panose="020B0403020202020204" pitchFamily="34" charset="0"/>
                        </a:rPr>
                        <a:t>$1.36B</a:t>
                      </a:r>
                    </a:p>
                  </a:txBody>
                  <a:tcPr anchor="ctr">
                    <a:solidFill>
                      <a:srgbClr val="CFD5EA"/>
                    </a:solidFill>
                  </a:tcPr>
                </a:tc>
                <a:extLst>
                  <a:ext uri="{0D108BD9-81ED-4DB2-BD59-A6C34878D82A}">
                    <a16:rowId xmlns:a16="http://schemas.microsoft.com/office/drawing/2014/main" val="4247049905"/>
                  </a:ext>
                </a:extLst>
              </a:tr>
              <a:tr h="406223">
                <a:tc>
                  <a:txBody>
                    <a:bodyPr/>
                    <a:lstStyle/>
                    <a:p>
                      <a:pPr algn="ctr"/>
                      <a:r>
                        <a:rPr lang="en-US" sz="1600" b="1">
                          <a:solidFill>
                            <a:srgbClr val="1B1464"/>
                          </a:solidFill>
                          <a:latin typeface="Helvetica" panose="020B0403020202020204" pitchFamily="34" charset="0"/>
                        </a:rPr>
                        <a:t>2024</a:t>
                      </a:r>
                    </a:p>
                  </a:txBody>
                  <a:tcPr anchor="ctr">
                    <a:solidFill>
                      <a:srgbClr val="FFE600"/>
                    </a:solidFill>
                  </a:tcPr>
                </a:tc>
                <a:tc>
                  <a:txBody>
                    <a:bodyPr/>
                    <a:lstStyle/>
                    <a:p>
                      <a:pPr algn="ctr"/>
                      <a:r>
                        <a:rPr lang="en-US" sz="1600" b="1">
                          <a:solidFill>
                            <a:srgbClr val="1B1464"/>
                          </a:solidFill>
                          <a:latin typeface="Helvetica" panose="020B0403020202020204" pitchFamily="34" charset="0"/>
                        </a:rPr>
                        <a:t>344</a:t>
                      </a:r>
                    </a:p>
                  </a:txBody>
                  <a:tcPr anchor="ctr">
                    <a:solidFill>
                      <a:srgbClr val="FFE600"/>
                    </a:solidFill>
                  </a:tcPr>
                </a:tc>
                <a:tc>
                  <a:txBody>
                    <a:bodyPr/>
                    <a:lstStyle/>
                    <a:p>
                      <a:pPr algn="ctr"/>
                      <a:r>
                        <a:rPr lang="en-US" sz="1600" b="1">
                          <a:solidFill>
                            <a:srgbClr val="1B1464"/>
                          </a:solidFill>
                          <a:latin typeface="Helvetica" panose="020B0403020202020204" pitchFamily="34" charset="0"/>
                        </a:rPr>
                        <a:t>54</a:t>
                      </a:r>
                    </a:p>
                  </a:txBody>
                  <a:tcPr anchor="ctr">
                    <a:solidFill>
                      <a:srgbClr val="FFE600"/>
                    </a:solidFill>
                  </a:tcPr>
                </a:tc>
                <a:tc>
                  <a:txBody>
                    <a:bodyPr/>
                    <a:lstStyle/>
                    <a:p>
                      <a:pPr algn="ctr"/>
                      <a:r>
                        <a:rPr lang="en-US" sz="1600" b="1">
                          <a:solidFill>
                            <a:srgbClr val="1B1464"/>
                          </a:solidFill>
                          <a:latin typeface="Helvetica" panose="020B0403020202020204" pitchFamily="34" charset="0"/>
                        </a:rPr>
                        <a:t>$1.48B</a:t>
                      </a:r>
                    </a:p>
                  </a:txBody>
                  <a:tcPr anchor="ctr">
                    <a:solidFill>
                      <a:srgbClr val="FFE600"/>
                    </a:solidFill>
                  </a:tcPr>
                </a:tc>
                <a:extLst>
                  <a:ext uri="{0D108BD9-81ED-4DB2-BD59-A6C34878D82A}">
                    <a16:rowId xmlns:a16="http://schemas.microsoft.com/office/drawing/2014/main" val="4093677665"/>
                  </a:ext>
                </a:extLst>
              </a:tr>
            </a:tbl>
          </a:graphicData>
        </a:graphic>
      </p:graphicFrame>
      <p:sp>
        <p:nvSpPr>
          <p:cNvPr id="12" name="TextBox 11">
            <a:extLst>
              <a:ext uri="{FF2B5EF4-FFF2-40B4-BE49-F238E27FC236}">
                <a16:creationId xmlns:a16="http://schemas.microsoft.com/office/drawing/2014/main" id="{C119A7D2-5F7D-9D65-99BA-E49D2C2A67C6}"/>
              </a:ext>
            </a:extLst>
          </p:cNvPr>
          <p:cNvSpPr txBox="1"/>
          <p:nvPr/>
        </p:nvSpPr>
        <p:spPr>
          <a:xfrm>
            <a:off x="0" y="1872265"/>
            <a:ext cx="6597818" cy="492443"/>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New National Multiscreen TV Advertisers </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2019 – 2024</a:t>
            </a:r>
          </a:p>
        </p:txBody>
      </p:sp>
      <p:sp>
        <p:nvSpPr>
          <p:cNvPr id="13" name="Rectangle 12">
            <a:extLst>
              <a:ext uri="{FF2B5EF4-FFF2-40B4-BE49-F238E27FC236}">
                <a16:creationId xmlns:a16="http://schemas.microsoft.com/office/drawing/2014/main" id="{EC88791C-E10B-62BA-3C77-E9F676D49E0B}"/>
              </a:ext>
            </a:extLst>
          </p:cNvPr>
          <p:cNvSpPr/>
          <p:nvPr/>
        </p:nvSpPr>
        <p:spPr>
          <a:xfrm>
            <a:off x="4590032" y="2838207"/>
            <a:ext cx="1690153" cy="2913338"/>
          </a:xfrm>
          <a:prstGeom prst="rect">
            <a:avLst/>
          </a:prstGeom>
          <a:noFill/>
          <a:ln w="762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hlinkClick r:id="" action="ppaction://noaction"/>
            <a:extLst>
              <a:ext uri="{FF2B5EF4-FFF2-40B4-BE49-F238E27FC236}">
                <a16:creationId xmlns:a16="http://schemas.microsoft.com/office/drawing/2014/main" id="{ECC6A240-FB5D-4343-3BBC-1C4CE43BB954}"/>
              </a:ext>
            </a:extLst>
          </p:cNvPr>
          <p:cNvSpPr txBox="1"/>
          <p:nvPr/>
        </p:nvSpPr>
        <p:spPr>
          <a:xfrm>
            <a:off x="1420983" y="5811178"/>
            <a:ext cx="3854481" cy="276999"/>
          </a:xfrm>
          <a:prstGeom prst="rect">
            <a:avLst/>
          </a:prstGeom>
          <a:solidFill>
            <a:srgbClr val="1F1A62"/>
          </a:solidFill>
          <a:ln>
            <a:solidFill>
              <a:srgbClr val="1F1A6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For a full list of the 344 brands with spend </a:t>
            </a: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hlinkClick r:id="" action="ppaction://noaction">
                  <a:extLst>
                    <a:ext uri="{A12FA001-AC4F-418D-AE19-62706E023703}">
                      <ahyp:hlinkClr xmlns:ahyp="http://schemas.microsoft.com/office/drawing/2018/hyperlinkcolor" val="tx"/>
                    </a:ext>
                  </a:extLst>
                </a:hlinkClick>
              </a:rPr>
              <a:t>click here</a:t>
            </a:r>
            <a:endParaRPr kumimoji="0" lang="en-US" sz="1400" b="1" i="0" u="sng"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EB730851-8501-4625-FA58-CC633FEA0331}"/>
              </a:ext>
            </a:extLst>
          </p:cNvPr>
          <p:cNvSpPr txBox="1"/>
          <p:nvPr/>
        </p:nvSpPr>
        <p:spPr>
          <a:xfrm>
            <a:off x="472835" y="6096839"/>
            <a:ext cx="116642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dirty="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 VAB analysis of Nielsen Ad Intel data as of 2/10/25, 1/1/24-12/31/24. Prior years based on VAB analysis of Nielsen Ad Intel Data from the following periods: 1/1/2019-12/31/2019, 1/1/2020-12/31/2020, 1/1/2021-12/31/2021, 1/1/2022-12/31/2022, 1/1/2023-12/31/2023. TV spend includes national cable TV, broadcast TV, Spanish language cable TV, Spanish language broadcast TV, streaming TV (streaming TV as of 2024). 2024 national TV spend, excluding streaming TV, reflects $1.479B. Brands reflect those with TV spend over $100K. </a:t>
            </a:r>
            <a:endParaRPr kumimoji="0" lang="fr-FR" sz="8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pic>
        <p:nvPicPr>
          <p:cNvPr id="14" name="Picture 13" descr="Logo, icon&#10;&#10;Description automatically generated">
            <a:extLst>
              <a:ext uri="{FF2B5EF4-FFF2-40B4-BE49-F238E27FC236}">
                <a16:creationId xmlns:a16="http://schemas.microsoft.com/office/drawing/2014/main" id="{D2C35316-25FC-C89E-B6B9-2767970A94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4154" y="2391479"/>
            <a:ext cx="363045" cy="3630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4AF245EF-4068-4E37-7D15-B2A585D3EC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25883" y="2405727"/>
            <a:ext cx="334548" cy="334548"/>
          </a:xfrm>
          <a:prstGeom prst="rect">
            <a:avLst/>
          </a:prstGeom>
        </p:spPr>
      </p:pic>
      <p:pic>
        <p:nvPicPr>
          <p:cNvPr id="18" name="Picture 17" descr="Icon&#10;&#10;Description automatically generated">
            <a:extLst>
              <a:ext uri="{FF2B5EF4-FFF2-40B4-BE49-F238E27FC236}">
                <a16:creationId xmlns:a16="http://schemas.microsoft.com/office/drawing/2014/main" id="{06C5C722-259D-077A-0C0F-1B0D5DF4B8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07560" y="2384875"/>
            <a:ext cx="376252" cy="376252"/>
          </a:xfrm>
          <a:prstGeom prst="rect">
            <a:avLst/>
          </a:prstGeom>
        </p:spPr>
      </p:pic>
      <p:pic>
        <p:nvPicPr>
          <p:cNvPr id="27" name="Picture 26">
            <a:extLst>
              <a:ext uri="{FF2B5EF4-FFF2-40B4-BE49-F238E27FC236}">
                <a16:creationId xmlns:a16="http://schemas.microsoft.com/office/drawing/2014/main" id="{4337532F-61D5-6087-11AC-B2BA3C9EE7E9}"/>
              </a:ext>
            </a:extLst>
          </p:cNvPr>
          <p:cNvPicPr>
            <a:picLocks noChangeAspect="1"/>
          </p:cNvPicPr>
          <p:nvPr/>
        </p:nvPicPr>
        <p:blipFill rotWithShape="1">
          <a:blip r:embed="rId6" cstate="screen">
            <a:clrChange>
              <a:clrFrom>
                <a:srgbClr val="E1E8F2"/>
              </a:clrFrom>
              <a:clrTo>
                <a:srgbClr val="E1E8F2">
                  <a:alpha val="0"/>
                </a:srgbClr>
              </a:clrTo>
            </a:clrChange>
            <a:extLst>
              <a:ext uri="{28A0092B-C50C-407E-A947-70E740481C1C}">
                <a14:useLocalDpi xmlns:a14="http://schemas.microsoft.com/office/drawing/2010/main"/>
              </a:ext>
            </a:extLst>
          </a:blip>
          <a:srcRect/>
          <a:stretch/>
        </p:blipFill>
        <p:spPr>
          <a:xfrm>
            <a:off x="774123" y="2373127"/>
            <a:ext cx="363045" cy="399749"/>
          </a:xfrm>
          <a:prstGeom prst="rect">
            <a:avLst/>
          </a:prstGeom>
        </p:spPr>
      </p:pic>
      <p:sp>
        <p:nvSpPr>
          <p:cNvPr id="23" name="TextBox 22">
            <a:extLst>
              <a:ext uri="{FF2B5EF4-FFF2-40B4-BE49-F238E27FC236}">
                <a16:creationId xmlns:a16="http://schemas.microsoft.com/office/drawing/2014/main" id="{D572952F-FA61-DFB8-E2D6-B0EC471B706D}"/>
              </a:ext>
            </a:extLst>
          </p:cNvPr>
          <p:cNvSpPr txBox="1"/>
          <p:nvPr/>
        </p:nvSpPr>
        <p:spPr>
          <a:xfrm>
            <a:off x="8283872" y="1638840"/>
            <a:ext cx="23632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1F1A62"/>
                </a:solidFill>
                <a:effectLst/>
                <a:uLnTx/>
                <a:uFillTx/>
                <a:latin typeface="Helvetica" panose="020B0403020202020204" pitchFamily="34" charset="0"/>
                <a:ea typeface="+mn-ea"/>
                <a:cs typeface="+mn-cs"/>
              </a:rPr>
              <a:t>New TV Advertisers</a:t>
            </a:r>
          </a:p>
        </p:txBody>
      </p:sp>
      <p:pic>
        <p:nvPicPr>
          <p:cNvPr id="3" name="Picture 2" descr="A close up of words&#10;&#10;AI-generated content may be incorrect.">
            <a:extLst>
              <a:ext uri="{FF2B5EF4-FFF2-40B4-BE49-F238E27FC236}">
                <a16:creationId xmlns:a16="http://schemas.microsoft.com/office/drawing/2014/main" id="{549D4E8B-D18B-7F51-E107-A00EAD85A9BD}"/>
              </a:ext>
            </a:extLst>
          </p:cNvPr>
          <p:cNvPicPr>
            <a:picLocks noChangeAspect="1"/>
          </p:cNvPicPr>
          <p:nvPr/>
        </p:nvPicPr>
        <p:blipFill>
          <a:blip r:embed="rId7"/>
          <a:stretch>
            <a:fillRect/>
          </a:stretch>
        </p:blipFill>
        <p:spPr>
          <a:xfrm>
            <a:off x="7118954" y="1955116"/>
            <a:ext cx="4619074" cy="4201425"/>
          </a:xfrm>
          <a:prstGeom prst="rect">
            <a:avLst/>
          </a:prstGeom>
        </p:spPr>
      </p:pic>
      <p:sp>
        <p:nvSpPr>
          <p:cNvPr id="2" name="TextBox 1">
            <a:hlinkClick r:id="rId8"/>
            <a:extLst>
              <a:ext uri="{FF2B5EF4-FFF2-40B4-BE49-F238E27FC236}">
                <a16:creationId xmlns:a16="http://schemas.microsoft.com/office/drawing/2014/main" id="{BCCECB26-95AE-4513-0670-703FDD338390}"/>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5" name="Picture 4">
            <a:hlinkClick r:id="rId8"/>
            <a:extLst>
              <a:ext uri="{FF2B5EF4-FFF2-40B4-BE49-F238E27FC236}">
                <a16:creationId xmlns:a16="http://schemas.microsoft.com/office/drawing/2014/main" id="{F53332C2-DDD3-4031-F024-DC7871A2B3DE}"/>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10179945" y="81423"/>
            <a:ext cx="1957183" cy="1100915"/>
          </a:xfrm>
          <a:prstGeom prst="rect">
            <a:avLst/>
          </a:prstGeom>
          <a:ln>
            <a:solidFill>
              <a:srgbClr val="1B1464"/>
            </a:solidFill>
          </a:ln>
        </p:spPr>
      </p:pic>
      <p:grpSp>
        <p:nvGrpSpPr>
          <p:cNvPr id="8" name="Group 7">
            <a:extLst>
              <a:ext uri="{FF2B5EF4-FFF2-40B4-BE49-F238E27FC236}">
                <a16:creationId xmlns:a16="http://schemas.microsoft.com/office/drawing/2014/main" id="{3CFCA4C6-B5CC-441E-1306-5090D70F0F2E}"/>
              </a:ext>
            </a:extLst>
          </p:cNvPr>
          <p:cNvGrpSpPr/>
          <p:nvPr/>
        </p:nvGrpSpPr>
        <p:grpSpPr>
          <a:xfrm>
            <a:off x="0" y="1423543"/>
            <a:ext cx="3043806" cy="443966"/>
            <a:chOff x="70524" y="2967757"/>
            <a:chExt cx="3043806" cy="443966"/>
          </a:xfrm>
        </p:grpSpPr>
        <p:pic>
          <p:nvPicPr>
            <p:cNvPr id="9" name="Picture 8">
              <a:extLst>
                <a:ext uri="{FF2B5EF4-FFF2-40B4-BE49-F238E27FC236}">
                  <a16:creationId xmlns:a16="http://schemas.microsoft.com/office/drawing/2014/main" id="{E7CAC904-A55D-0AE2-4DFD-1C5C09A618E3}"/>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24" y="2967757"/>
              <a:ext cx="1389471" cy="443966"/>
            </a:xfrm>
            <a:prstGeom prst="rect">
              <a:avLst/>
            </a:prstGeom>
          </p:spPr>
        </p:pic>
        <p:pic>
          <p:nvPicPr>
            <p:cNvPr id="20" name="Picture 19">
              <a:extLst>
                <a:ext uri="{FF2B5EF4-FFF2-40B4-BE49-F238E27FC236}">
                  <a16:creationId xmlns:a16="http://schemas.microsoft.com/office/drawing/2014/main" id="{CC51599F-1621-0557-6FD7-E4463E66992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459995" y="2987874"/>
              <a:ext cx="1654335" cy="403731"/>
            </a:xfrm>
            <a:prstGeom prst="rect">
              <a:avLst/>
            </a:prstGeom>
          </p:spPr>
        </p:pic>
      </p:grpSp>
      <p:cxnSp>
        <p:nvCxnSpPr>
          <p:cNvPr id="22" name="Straight Connector 21">
            <a:extLst>
              <a:ext uri="{FF2B5EF4-FFF2-40B4-BE49-F238E27FC236}">
                <a16:creationId xmlns:a16="http://schemas.microsoft.com/office/drawing/2014/main" id="{D2BBEC7E-EC75-6F17-C98A-ED03433EE542}"/>
              </a:ext>
            </a:extLst>
          </p:cNvPr>
          <p:cNvCxnSpPr/>
          <p:nvPr/>
        </p:nvCxnSpPr>
        <p:spPr>
          <a:xfrm>
            <a:off x="6757791" y="1709412"/>
            <a:ext cx="0" cy="4284292"/>
          </a:xfrm>
          <a:prstGeom prst="line">
            <a:avLst/>
          </a:prstGeom>
          <a:ln>
            <a:solidFill>
              <a:srgbClr val="1F1A62"/>
            </a:solidFill>
            <a:prstDash val="lg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DADBFCD-4C76-E25B-282C-22EBEB1E6594}"/>
              </a:ext>
            </a:extLst>
          </p:cNvPr>
          <p:cNvSpPr/>
          <p:nvPr/>
        </p:nvSpPr>
        <p:spPr>
          <a:xfrm>
            <a:off x="145915" y="260218"/>
            <a:ext cx="9979160" cy="892552"/>
          </a:xfrm>
          <a:prstGeom prst="rect">
            <a:avLst/>
          </a:prstGeom>
        </p:spPr>
        <p:txBody>
          <a:bodyPr wrap="square">
            <a:spAutoFit/>
          </a:bodyPr>
          <a:lstStyle/>
          <a:p>
            <a:pPr lvl="0">
              <a:defRPr/>
            </a:pPr>
            <a:r>
              <a:rPr lang="en-US" sz="2600" b="1" dirty="0">
                <a:solidFill>
                  <a:srgbClr val="ED3C8D"/>
                </a:solidFill>
                <a:latin typeface="Helvetica" panose="020B0604020202020204" pitchFamily="34" charset="0"/>
                <a:ea typeface="Calibri" panose="020F0502020204030204" pitchFamily="34" charset="0"/>
              </a:rPr>
              <a:t>Welcome to TV: </a:t>
            </a:r>
            <a:r>
              <a:rPr lang="en-US" sz="2600" b="1" dirty="0">
                <a:solidFill>
                  <a:srgbClr val="002060"/>
                </a:solidFill>
                <a:latin typeface="Helvetica" panose="020B0604020202020204" pitchFamily="34" charset="0"/>
                <a:ea typeface="Calibri" panose="020F0502020204030204" pitchFamily="34" charset="0"/>
              </a:rPr>
              <a:t>2024 represented the highest investment by first-time multiscreen TV advertisers since our analysis began</a:t>
            </a:r>
          </a:p>
        </p:txBody>
      </p:sp>
      <p:pic>
        <p:nvPicPr>
          <p:cNvPr id="4" name="Picture 3">
            <a:extLst>
              <a:ext uri="{FF2B5EF4-FFF2-40B4-BE49-F238E27FC236}">
                <a16:creationId xmlns:a16="http://schemas.microsoft.com/office/drawing/2014/main" id="{B9AEA018-DDEB-7C50-2F6A-CF5B40422E72}"/>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6" name="Slide Number Placeholder 5">
            <a:extLst>
              <a:ext uri="{FF2B5EF4-FFF2-40B4-BE49-F238E27FC236}">
                <a16:creationId xmlns:a16="http://schemas.microsoft.com/office/drawing/2014/main" id="{6A975672-715F-7D70-351D-7DBA36D58A3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1" name="Rectangle 20">
            <a:extLst>
              <a:ext uri="{FF2B5EF4-FFF2-40B4-BE49-F238E27FC236}">
                <a16:creationId xmlns:a16="http://schemas.microsoft.com/office/drawing/2014/main" id="{5D6EDD07-91F9-9DC0-F1BB-4EC7B1992057}"/>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313349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1F4B1-50BA-63EE-8168-CF22905B6C7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7E301AB-FFB7-97E5-C42B-6F522E826951}"/>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hlinkClick r:id="rId2"/>
            <a:extLst>
              <a:ext uri="{FF2B5EF4-FFF2-40B4-BE49-F238E27FC236}">
                <a16:creationId xmlns:a16="http://schemas.microsoft.com/office/drawing/2014/main" id="{3779A270-3EDF-3064-4B38-C04B0D94820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188370" y="78955"/>
            <a:ext cx="1955002" cy="1104428"/>
          </a:xfrm>
          <a:prstGeom prst="rect">
            <a:avLst/>
          </a:prstGeom>
          <a:ln>
            <a:solidFill>
              <a:srgbClr val="1B1464"/>
            </a:solidFill>
          </a:ln>
        </p:spPr>
      </p:pic>
      <p:graphicFrame>
        <p:nvGraphicFramePr>
          <p:cNvPr id="6" name="Chart 5">
            <a:extLst>
              <a:ext uri="{FF2B5EF4-FFF2-40B4-BE49-F238E27FC236}">
                <a16:creationId xmlns:a16="http://schemas.microsoft.com/office/drawing/2014/main" id="{56F4C05C-DB6D-325C-D466-2DE001DC992B}"/>
              </a:ext>
            </a:extLst>
          </p:cNvPr>
          <p:cNvGraphicFramePr/>
          <p:nvPr/>
        </p:nvGraphicFramePr>
        <p:xfrm>
          <a:off x="1857981" y="2062184"/>
          <a:ext cx="8501974" cy="417324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F65E892F-DB91-4C61-423A-4AB322440CA8}"/>
              </a:ext>
            </a:extLst>
          </p:cNvPr>
          <p:cNvSpPr txBox="1"/>
          <p:nvPr/>
        </p:nvSpPr>
        <p:spPr>
          <a:xfrm>
            <a:off x="-3" y="1678406"/>
            <a:ext cx="12192003" cy="553998"/>
          </a:xfrm>
          <a:prstGeom prst="rect">
            <a:avLst/>
          </a:prstGeom>
          <a:noFill/>
        </p:spPr>
        <p:txBody>
          <a:bodyPr wrap="square" rtlCol="0">
            <a:spAutoFit/>
          </a:bodyPr>
          <a:lstStyle>
            <a:defPPr>
              <a:defRPr lang="en-US"/>
            </a:defPPr>
            <a:lvl1pPr marR="0" lvl="0" indent="0" algn="ctr" defTabSz="586082" fontAlgn="auto">
              <a:lnSpc>
                <a:spcPct val="100000"/>
              </a:lnSpc>
              <a:spcBef>
                <a:spcPts val="0"/>
              </a:spcBef>
              <a:spcAft>
                <a:spcPts val="0"/>
              </a:spcAft>
              <a:buClrTx/>
              <a:buSzTx/>
              <a:buFontTx/>
              <a:buNone/>
              <a:tabLst/>
              <a:defRPr kumimoji="0" sz="1200" b="1" i="0" u="sng" strike="noStrike" cap="none" spc="0" normalizeH="0" baseline="0">
                <a:ln>
                  <a:noFill/>
                </a:ln>
                <a:solidFill>
                  <a:srgbClr val="1F1A62"/>
                </a:solidFill>
                <a:effectLst/>
                <a:uLnTx/>
                <a:uFillTx/>
                <a:latin typeface="Helvetica Light" panose="020B0403020202020204"/>
                <a:ea typeface="Open Sans" panose="020B0606030504020204" pitchFamily="34" charset="0"/>
                <a:cs typeface="Open Sans" panose="020B0606030504020204" pitchFamily="34" charset="0"/>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Brand Lifestage When First National TV Campaign Launched</a:t>
            </a:r>
          </a:p>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344 New TV Advertisers</a:t>
            </a:r>
          </a:p>
        </p:txBody>
      </p:sp>
      <p:sp>
        <p:nvSpPr>
          <p:cNvPr id="12" name="Rectangle 11">
            <a:extLst>
              <a:ext uri="{FF2B5EF4-FFF2-40B4-BE49-F238E27FC236}">
                <a16:creationId xmlns:a16="http://schemas.microsoft.com/office/drawing/2014/main" id="{744F94A0-4B98-D5D0-0C12-AB299721D529}"/>
              </a:ext>
            </a:extLst>
          </p:cNvPr>
          <p:cNvSpPr/>
          <p:nvPr/>
        </p:nvSpPr>
        <p:spPr>
          <a:xfrm>
            <a:off x="403165" y="2259511"/>
            <a:ext cx="2114078" cy="749030"/>
          </a:xfrm>
          <a:prstGeom prst="rect">
            <a:avLst/>
          </a:prstGeom>
          <a:solidFill>
            <a:srgbClr val="1F1A62"/>
          </a:solidFill>
          <a:ln w="57150">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8 years 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Median Age</a:t>
            </a:r>
          </a:p>
        </p:txBody>
      </p:sp>
      <p:sp>
        <p:nvSpPr>
          <p:cNvPr id="15" name="TextBox 14">
            <a:extLst>
              <a:ext uri="{FF2B5EF4-FFF2-40B4-BE49-F238E27FC236}">
                <a16:creationId xmlns:a16="http://schemas.microsoft.com/office/drawing/2014/main" id="{D414B6D5-D3A7-2E3D-4E27-371A1E702F43}"/>
              </a:ext>
            </a:extLst>
          </p:cNvPr>
          <p:cNvSpPr txBox="1"/>
          <p:nvPr/>
        </p:nvSpPr>
        <p:spPr>
          <a:xfrm>
            <a:off x="403165" y="6224308"/>
            <a:ext cx="117888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VAB analysis of Nielsen Ad Intel data, 1/1/22-12/31/22 , 1/1/23-12/31/24 , 1/1/24-12/31/24. TV spend includes national cable TV, broadcast TV, Spanish language cable TV, Spanish language broadcast TV, streaming TV. Brands reflect those with TV spend over $100K. </a:t>
            </a:r>
            <a:endParaRPr kumimoji="0" lang="fr-FR"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4" name="TextBox 3">
            <a:extLst>
              <a:ext uri="{FF2B5EF4-FFF2-40B4-BE49-F238E27FC236}">
                <a16:creationId xmlns:a16="http://schemas.microsoft.com/office/drawing/2014/main" id="{A0C5DDF5-8237-F8FF-3697-AA5917F5D5FE}"/>
              </a:ext>
            </a:extLst>
          </p:cNvPr>
          <p:cNvSpPr txBox="1"/>
          <p:nvPr/>
        </p:nvSpPr>
        <p:spPr>
          <a:xfrm>
            <a:off x="9676401" y="2826443"/>
            <a:ext cx="1889786" cy="615553"/>
          </a:xfrm>
          <a:prstGeom prst="rect">
            <a:avLst/>
          </a:prstGeom>
          <a:solidFill>
            <a:srgbClr val="1B1464"/>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prstClr val="white"/>
                </a:solidFill>
                <a:effectLst/>
                <a:uLnTx/>
                <a:uFillTx/>
                <a:latin typeface="Helvetica" panose="020B0403020202020204" pitchFamily="34" charset="0"/>
                <a:ea typeface="+mn-ea"/>
                <a:cs typeface="+mn-cs"/>
              </a:rPr>
              <a:t>36% of brands</a:t>
            </a:r>
            <a:r>
              <a:rPr kumimoji="0" lang="en-US" sz="12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br>
              <a:rPr kumimoji="0" lang="en-US" sz="11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05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entered TV less than 5 years after product launch</a:t>
            </a: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 name="Right Brace 4">
            <a:extLst>
              <a:ext uri="{FF2B5EF4-FFF2-40B4-BE49-F238E27FC236}">
                <a16:creationId xmlns:a16="http://schemas.microsoft.com/office/drawing/2014/main" id="{1E444C4F-2D4F-87B1-3703-05E1BB520602}"/>
              </a:ext>
            </a:extLst>
          </p:cNvPr>
          <p:cNvSpPr/>
          <p:nvPr/>
        </p:nvSpPr>
        <p:spPr>
          <a:xfrm rot="21094055">
            <a:off x="9011127" y="2783705"/>
            <a:ext cx="593387" cy="1024179"/>
          </a:xfrm>
          <a:prstGeom prst="rightBrace">
            <a:avLst/>
          </a:prstGeom>
          <a:ln>
            <a:solidFill>
              <a:srgbClr val="1F1A6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3">
            <a:hlinkClick r:id="rId2"/>
            <a:extLst>
              <a:ext uri="{FF2B5EF4-FFF2-40B4-BE49-F238E27FC236}">
                <a16:creationId xmlns:a16="http://schemas.microsoft.com/office/drawing/2014/main" id="{2303415A-038E-FCE7-673B-3EBE9931A3A8}"/>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5" name="Rectangle 24">
            <a:extLst>
              <a:ext uri="{FF2B5EF4-FFF2-40B4-BE49-F238E27FC236}">
                <a16:creationId xmlns:a16="http://schemas.microsoft.com/office/drawing/2014/main" id="{CB15CCB9-DF60-6D63-FC21-E4463098DC70}"/>
              </a:ext>
            </a:extLst>
          </p:cNvPr>
          <p:cNvSpPr/>
          <p:nvPr/>
        </p:nvSpPr>
        <p:spPr>
          <a:xfrm>
            <a:off x="145915" y="260218"/>
            <a:ext cx="9979160" cy="892552"/>
          </a:xfrm>
          <a:prstGeom prst="rect">
            <a:avLst/>
          </a:prstGeom>
        </p:spPr>
        <p:txBody>
          <a:bodyPr wrap="square">
            <a:spAutoFit/>
          </a:bodyPr>
          <a:lstStyle/>
          <a:p>
            <a:pPr lvl="0">
              <a:defRPr/>
            </a:pPr>
            <a:r>
              <a:rPr lang="en-US" sz="2600" b="1" dirty="0">
                <a:solidFill>
                  <a:srgbClr val="ED3C8D"/>
                </a:solidFill>
                <a:latin typeface="Helvetica" panose="020B0604020202020204" pitchFamily="34" charset="0"/>
                <a:cs typeface="Helvetica" panose="020B0604020202020204" pitchFamily="34" charset="0"/>
              </a:rPr>
              <a:t>TV is for all lifestages: </a:t>
            </a:r>
            <a:r>
              <a:rPr lang="en-US" sz="2600" b="1" dirty="0">
                <a:solidFill>
                  <a:srgbClr val="1F1A62"/>
                </a:solidFill>
                <a:latin typeface="Helvetica" panose="020B0604020202020204" pitchFamily="34" charset="0"/>
                <a:cs typeface="Helvetica" panose="020B0604020202020204" pitchFamily="34" charset="0"/>
              </a:rPr>
              <a:t>Nearly 40% of new TV advertisers in 2024 entered national TV within 5 years of product launch</a:t>
            </a:r>
          </a:p>
        </p:txBody>
      </p:sp>
      <p:pic>
        <p:nvPicPr>
          <p:cNvPr id="26" name="Picture 25">
            <a:extLst>
              <a:ext uri="{FF2B5EF4-FFF2-40B4-BE49-F238E27FC236}">
                <a16:creationId xmlns:a16="http://schemas.microsoft.com/office/drawing/2014/main" id="{501B9498-98AB-AFC9-0A6C-52D117AA3069}"/>
              </a:ext>
            </a:extLst>
          </p:cNvPr>
          <p:cNvPicPr>
            <a:picLocks noChangeAspect="1"/>
          </p:cNvPicPr>
          <p:nvPr/>
        </p:nvPicPr>
        <p:blipFill>
          <a:blip r:embed="rId5"/>
          <a:stretch>
            <a:fillRect/>
          </a:stretch>
        </p:blipFill>
        <p:spPr>
          <a:xfrm>
            <a:off x="65390" y="1459380"/>
            <a:ext cx="2353960" cy="574028"/>
          </a:xfrm>
          <a:prstGeom prst="rect">
            <a:avLst/>
          </a:prstGeom>
        </p:spPr>
      </p:pic>
      <p:pic>
        <p:nvPicPr>
          <p:cNvPr id="8" name="Picture 7">
            <a:extLst>
              <a:ext uri="{FF2B5EF4-FFF2-40B4-BE49-F238E27FC236}">
                <a16:creationId xmlns:a16="http://schemas.microsoft.com/office/drawing/2014/main" id="{0FC36F63-8EC9-949C-E22B-1024F34CB0E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9" name="Slide Number Placeholder 5">
            <a:extLst>
              <a:ext uri="{FF2B5EF4-FFF2-40B4-BE49-F238E27FC236}">
                <a16:creationId xmlns:a16="http://schemas.microsoft.com/office/drawing/2014/main" id="{82EF0BE7-EE05-A4DF-4A63-43637AACA546}"/>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2CDC7C7-CB64-28DF-DFAA-D26383E5B9A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43566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F2EB2-0A41-FA81-1767-89423AD54B0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452118D-D1B4-CA6E-D5B4-F44A184A1FF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hlinkClick r:id="rId2"/>
            <a:extLst>
              <a:ext uri="{FF2B5EF4-FFF2-40B4-BE49-F238E27FC236}">
                <a16:creationId xmlns:a16="http://schemas.microsoft.com/office/drawing/2014/main" id="{6EE04911-DC56-57E6-16D8-7183E829D23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179945" y="80295"/>
            <a:ext cx="1957183" cy="1103799"/>
          </a:xfrm>
          <a:prstGeom prst="rect">
            <a:avLst/>
          </a:prstGeom>
          <a:ln>
            <a:solidFill>
              <a:srgbClr val="1B1464"/>
            </a:solidFill>
          </a:ln>
        </p:spPr>
      </p:pic>
      <p:sp>
        <p:nvSpPr>
          <p:cNvPr id="16" name="TextBox 15">
            <a:hlinkClick r:id="rId2"/>
            <a:extLst>
              <a:ext uri="{FF2B5EF4-FFF2-40B4-BE49-F238E27FC236}">
                <a16:creationId xmlns:a16="http://schemas.microsoft.com/office/drawing/2014/main" id="{D386E31B-C9C7-DE4F-3AAB-7A05E5C53A80}"/>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342AA0B2-216B-F28B-D815-A4F506B1392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3" name="Slide Number Placeholder 5">
            <a:extLst>
              <a:ext uri="{FF2B5EF4-FFF2-40B4-BE49-F238E27FC236}">
                <a16:creationId xmlns:a16="http://schemas.microsoft.com/office/drawing/2014/main" id="{0F808F98-9DE0-DA2E-5FE7-9D0E34B0B66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C3B9A3D1-1CE9-9E83-5C3E-B445BFC0A1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9" name="Rectangle 18">
            <a:extLst>
              <a:ext uri="{FF2B5EF4-FFF2-40B4-BE49-F238E27FC236}">
                <a16:creationId xmlns:a16="http://schemas.microsoft.com/office/drawing/2014/main" id="{3B9048E0-BA1E-A71E-9271-0C2139CC5E59}"/>
              </a:ext>
            </a:extLst>
          </p:cNvPr>
          <p:cNvSpPr/>
          <p:nvPr/>
        </p:nvSpPr>
        <p:spPr>
          <a:xfrm>
            <a:off x="57424" y="260218"/>
            <a:ext cx="10286112"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Longer TV campaigns create bigger results: </a:t>
            </a:r>
            <a:r>
              <a:rPr lang="en-US" sz="2600" b="1" dirty="0">
                <a:solidFill>
                  <a:srgbClr val="1F1A62"/>
                </a:solidFill>
                <a:latin typeface="Helvetica" pitchFamily="2" charset="0"/>
              </a:rPr>
              <a:t>While all lengths drive web traffic, a sustained presence sees the biggest lifts</a:t>
            </a:r>
          </a:p>
        </p:txBody>
      </p:sp>
      <p:pic>
        <p:nvPicPr>
          <p:cNvPr id="23" name="Picture 22">
            <a:extLst>
              <a:ext uri="{FF2B5EF4-FFF2-40B4-BE49-F238E27FC236}">
                <a16:creationId xmlns:a16="http://schemas.microsoft.com/office/drawing/2014/main" id="{4427A325-C638-02F3-974F-C3A63DA5252B}"/>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1489956"/>
            <a:ext cx="1389471" cy="443966"/>
          </a:xfrm>
          <a:prstGeom prst="rect">
            <a:avLst/>
          </a:prstGeom>
        </p:spPr>
      </p:pic>
      <p:pic>
        <p:nvPicPr>
          <p:cNvPr id="11" name="Picture 10">
            <a:extLst>
              <a:ext uri="{FF2B5EF4-FFF2-40B4-BE49-F238E27FC236}">
                <a16:creationId xmlns:a16="http://schemas.microsoft.com/office/drawing/2014/main" id="{41442C08-3741-F2EA-FF83-D6A4BD265D1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40752" y="1513711"/>
            <a:ext cx="1624519" cy="396455"/>
          </a:xfrm>
          <a:prstGeom prst="rect">
            <a:avLst/>
          </a:prstGeom>
        </p:spPr>
      </p:pic>
      <p:sp>
        <p:nvSpPr>
          <p:cNvPr id="64" name="Rectangle: Rounded Corners 63">
            <a:extLst>
              <a:ext uri="{FF2B5EF4-FFF2-40B4-BE49-F238E27FC236}">
                <a16:creationId xmlns:a16="http://schemas.microsoft.com/office/drawing/2014/main" id="{EAA64E3D-85A0-3E0D-E227-25DBFDCC7BE3}"/>
              </a:ext>
            </a:extLst>
          </p:cNvPr>
          <p:cNvSpPr/>
          <p:nvPr/>
        </p:nvSpPr>
        <p:spPr>
          <a:xfrm>
            <a:off x="3878592" y="2533580"/>
            <a:ext cx="4061461" cy="276999"/>
          </a:xfrm>
          <a:prstGeom prst="roundRect">
            <a:avLst/>
          </a:prstGeom>
          <a:solidFill>
            <a:schemeClr val="bg1"/>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5" name="Chart 64">
            <a:extLst>
              <a:ext uri="{FF2B5EF4-FFF2-40B4-BE49-F238E27FC236}">
                <a16:creationId xmlns:a16="http://schemas.microsoft.com/office/drawing/2014/main" id="{818C035B-93AB-F79B-640E-9BB86A871113}"/>
              </a:ext>
            </a:extLst>
          </p:cNvPr>
          <p:cNvGraphicFramePr/>
          <p:nvPr>
            <p:extLst>
              <p:ext uri="{D42A27DB-BD31-4B8C-83A1-F6EECF244321}">
                <p14:modId xmlns:p14="http://schemas.microsoft.com/office/powerpoint/2010/main" val="884317347"/>
              </p:ext>
            </p:extLst>
          </p:nvPr>
        </p:nvGraphicFramePr>
        <p:xfrm>
          <a:off x="381607" y="2387600"/>
          <a:ext cx="11423448" cy="3641725"/>
        </p:xfrm>
        <a:graphic>
          <a:graphicData uri="http://schemas.openxmlformats.org/drawingml/2006/chart">
            <c:chart xmlns:c="http://schemas.openxmlformats.org/drawingml/2006/chart" xmlns:r="http://schemas.openxmlformats.org/officeDocument/2006/relationships" r:id="rId7"/>
          </a:graphicData>
        </a:graphic>
      </p:graphicFrame>
      <p:sp>
        <p:nvSpPr>
          <p:cNvPr id="66" name="TextBox 65">
            <a:extLst>
              <a:ext uri="{FF2B5EF4-FFF2-40B4-BE49-F238E27FC236}">
                <a16:creationId xmlns:a16="http://schemas.microsoft.com/office/drawing/2014/main" id="{ECF575ED-886B-A04A-45F9-D7E6FB32A3DE}"/>
              </a:ext>
            </a:extLst>
          </p:cNvPr>
          <p:cNvSpPr txBox="1"/>
          <p:nvPr/>
        </p:nvSpPr>
        <p:spPr>
          <a:xfrm>
            <a:off x="823097" y="5631717"/>
            <a:ext cx="1981200" cy="338554"/>
          </a:xfrm>
          <a:prstGeom prst="rect">
            <a:avLst/>
          </a:prstGeom>
          <a:noFill/>
        </p:spPr>
        <p:txBody>
          <a:bodyPr wrap="square" rtlCol="0">
            <a:spAutoFit/>
          </a:bodyPr>
          <a:lstStyle/>
          <a:p>
            <a:pPr algn="ctr"/>
            <a:r>
              <a:rPr lang="en-US" sz="1600" b="1" dirty="0">
                <a:solidFill>
                  <a:srgbClr val="00C0F3"/>
                </a:solidFill>
                <a:latin typeface="Helvetica" pitchFamily="2" charset="0"/>
              </a:rPr>
              <a:t>Under 6 Months</a:t>
            </a:r>
          </a:p>
        </p:txBody>
      </p:sp>
      <p:sp>
        <p:nvSpPr>
          <p:cNvPr id="67" name="TextBox 66">
            <a:extLst>
              <a:ext uri="{FF2B5EF4-FFF2-40B4-BE49-F238E27FC236}">
                <a16:creationId xmlns:a16="http://schemas.microsoft.com/office/drawing/2014/main" id="{928DE2D9-CA4A-A278-CEDE-446C95F240AB}"/>
              </a:ext>
            </a:extLst>
          </p:cNvPr>
          <p:cNvSpPr txBox="1"/>
          <p:nvPr/>
        </p:nvSpPr>
        <p:spPr>
          <a:xfrm>
            <a:off x="3681227" y="5631717"/>
            <a:ext cx="1981200" cy="338554"/>
          </a:xfrm>
          <a:prstGeom prst="rect">
            <a:avLst/>
          </a:prstGeom>
          <a:noFill/>
        </p:spPr>
        <p:txBody>
          <a:bodyPr wrap="square" rtlCol="0">
            <a:spAutoFit/>
          </a:bodyPr>
          <a:lstStyle/>
          <a:p>
            <a:pPr algn="ctr"/>
            <a:r>
              <a:rPr lang="en-US" sz="1600" b="1" dirty="0">
                <a:solidFill>
                  <a:srgbClr val="ED3C8D"/>
                </a:solidFill>
                <a:latin typeface="Helvetica" pitchFamily="2" charset="0"/>
              </a:rPr>
              <a:t>6-12 Months</a:t>
            </a:r>
          </a:p>
        </p:txBody>
      </p:sp>
      <p:sp>
        <p:nvSpPr>
          <p:cNvPr id="68" name="TextBox 67">
            <a:extLst>
              <a:ext uri="{FF2B5EF4-FFF2-40B4-BE49-F238E27FC236}">
                <a16:creationId xmlns:a16="http://schemas.microsoft.com/office/drawing/2014/main" id="{4CEBFD72-B8C2-9B35-B281-7D5484877DFD}"/>
              </a:ext>
            </a:extLst>
          </p:cNvPr>
          <p:cNvSpPr txBox="1"/>
          <p:nvPr/>
        </p:nvSpPr>
        <p:spPr>
          <a:xfrm>
            <a:off x="6539357" y="5631717"/>
            <a:ext cx="1981200" cy="338554"/>
          </a:xfrm>
          <a:prstGeom prst="rect">
            <a:avLst/>
          </a:prstGeom>
          <a:noFill/>
        </p:spPr>
        <p:txBody>
          <a:bodyPr wrap="square" rtlCol="0">
            <a:spAutoFit/>
          </a:bodyPr>
          <a:lstStyle/>
          <a:p>
            <a:pPr algn="ctr"/>
            <a:r>
              <a:rPr lang="en-US" sz="1600" b="1" dirty="0">
                <a:ln w="3175">
                  <a:noFill/>
                </a:ln>
                <a:solidFill>
                  <a:srgbClr val="A343FF"/>
                </a:solidFill>
                <a:latin typeface="Helvetica" pitchFamily="2" charset="0"/>
              </a:rPr>
              <a:t>13-18 Months</a:t>
            </a:r>
          </a:p>
        </p:txBody>
      </p:sp>
      <p:sp>
        <p:nvSpPr>
          <p:cNvPr id="69" name="TextBox 68">
            <a:extLst>
              <a:ext uri="{FF2B5EF4-FFF2-40B4-BE49-F238E27FC236}">
                <a16:creationId xmlns:a16="http://schemas.microsoft.com/office/drawing/2014/main" id="{22245358-44B3-6218-197E-C1BDAB2BA126}"/>
              </a:ext>
            </a:extLst>
          </p:cNvPr>
          <p:cNvSpPr txBox="1"/>
          <p:nvPr/>
        </p:nvSpPr>
        <p:spPr>
          <a:xfrm>
            <a:off x="9387703" y="5631717"/>
            <a:ext cx="1981200" cy="338554"/>
          </a:xfrm>
          <a:prstGeom prst="rect">
            <a:avLst/>
          </a:prstGeom>
          <a:noFill/>
        </p:spPr>
        <p:txBody>
          <a:bodyPr wrap="square" rtlCol="0">
            <a:spAutoFit/>
          </a:bodyPr>
          <a:lstStyle/>
          <a:p>
            <a:pPr algn="ctr"/>
            <a:r>
              <a:rPr lang="en-US" sz="1600" b="1" dirty="0">
                <a:solidFill>
                  <a:srgbClr val="4EBEA4"/>
                </a:solidFill>
                <a:latin typeface="Helvetica" pitchFamily="2" charset="0"/>
              </a:rPr>
              <a:t>19+ Months</a:t>
            </a:r>
          </a:p>
        </p:txBody>
      </p:sp>
      <p:sp>
        <p:nvSpPr>
          <p:cNvPr id="70" name="Text Placeholder 2">
            <a:extLst>
              <a:ext uri="{FF2B5EF4-FFF2-40B4-BE49-F238E27FC236}">
                <a16:creationId xmlns:a16="http://schemas.microsoft.com/office/drawing/2014/main" id="{543A84F5-8C47-F8AC-AE85-175EBA6CBB1D}"/>
              </a:ext>
            </a:extLst>
          </p:cNvPr>
          <p:cNvSpPr txBox="1">
            <a:spLocks/>
          </p:cNvSpPr>
          <p:nvPr/>
        </p:nvSpPr>
        <p:spPr>
          <a:xfrm>
            <a:off x="7768" y="1725794"/>
            <a:ext cx="12192000" cy="729349"/>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lang="en-US" sz="1600" b="1" u="sng" dirty="0">
                <a:solidFill>
                  <a:srgbClr val="1B1464"/>
                </a:solidFill>
                <a:latin typeface="Helvetica" panose="020B0403020202020204" pitchFamily="34" charset="0"/>
              </a:rPr>
              <a:t>38 Brands</a:t>
            </a:r>
            <a:r>
              <a:rPr kumimoji="0" lang="en-US" sz="16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 Average Monthly Website Unique Visitors</a:t>
            </a:r>
            <a:br>
              <a:rPr lang="en-US" sz="1400" b="1" u="sng" dirty="0">
                <a:solidFill>
                  <a:srgbClr val="1B1464"/>
                </a:solidFill>
                <a:latin typeface="Helvetica" panose="020B0403020202020204" pitchFamily="34" charset="0"/>
              </a:rPr>
            </a:br>
            <a:r>
              <a:rPr kumimoji="0" lang="en-US" sz="1400" i="0" strike="noStrike" kern="1200" cap="none" spc="0" normalizeH="0" baseline="0" noProof="0" dirty="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Jan </a:t>
            </a:r>
            <a:r>
              <a:rPr lang="en-US" sz="1200" i="1" dirty="0">
                <a:solidFill>
                  <a:srgbClr val="1B1464"/>
                </a:solidFill>
                <a:latin typeface="Helvetica" panose="020B0403020202020204" pitchFamily="34" charset="0"/>
                <a:ea typeface="Open Sans" panose="020B0606030504020204" pitchFamily="34" charset="0"/>
                <a:cs typeface="Open Sans" panose="020B0606030504020204" pitchFamily="34" charset="0"/>
              </a:rPr>
              <a:t>‘21 </a:t>
            </a:r>
            <a:r>
              <a:rPr kumimoji="0" lang="en-US" sz="1200" b="0" i="1"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Dec ‘24</a:t>
            </a:r>
          </a:p>
        </p:txBody>
      </p:sp>
      <p:sp>
        <p:nvSpPr>
          <p:cNvPr id="71" name="Rectangle 70">
            <a:extLst>
              <a:ext uri="{FF2B5EF4-FFF2-40B4-BE49-F238E27FC236}">
                <a16:creationId xmlns:a16="http://schemas.microsoft.com/office/drawing/2014/main" id="{55484D1F-1680-C38D-69AF-7EE748AC7732}"/>
              </a:ext>
            </a:extLst>
          </p:cNvPr>
          <p:cNvSpPr/>
          <p:nvPr/>
        </p:nvSpPr>
        <p:spPr>
          <a:xfrm>
            <a:off x="2628300" y="3495671"/>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F1A62"/>
                </a:solidFill>
                <a:latin typeface="Helvetica" panose="020B0403020202020204" pitchFamily="34" charset="0"/>
              </a:rPr>
              <a:t>+12%</a:t>
            </a:r>
          </a:p>
        </p:txBody>
      </p:sp>
      <p:sp>
        <p:nvSpPr>
          <p:cNvPr id="72" name="TextBox 71">
            <a:extLst>
              <a:ext uri="{FF2B5EF4-FFF2-40B4-BE49-F238E27FC236}">
                <a16:creationId xmlns:a16="http://schemas.microsoft.com/office/drawing/2014/main" id="{8FEECF18-2A52-AE2F-C356-6FA6AE11B273}"/>
              </a:ext>
            </a:extLst>
          </p:cNvPr>
          <p:cNvSpPr txBox="1"/>
          <p:nvPr/>
        </p:nvSpPr>
        <p:spPr>
          <a:xfrm>
            <a:off x="2535143" y="4306304"/>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vs. </a:t>
            </a:r>
            <a:r>
              <a:rPr lang="en-US" sz="600">
                <a:solidFill>
                  <a:srgbClr val="1F1A62"/>
                </a:solidFill>
                <a:latin typeface="Helvetica" panose="020B0403020202020204" pitchFamily="34" charset="0"/>
              </a:rPr>
              <a:t>monthly</a:t>
            </a: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 average prior to TV launch</a:t>
            </a:r>
          </a:p>
        </p:txBody>
      </p:sp>
      <p:sp>
        <p:nvSpPr>
          <p:cNvPr id="73" name="Rectangle 72">
            <a:extLst>
              <a:ext uri="{FF2B5EF4-FFF2-40B4-BE49-F238E27FC236}">
                <a16:creationId xmlns:a16="http://schemas.microsoft.com/office/drawing/2014/main" id="{8D8E305A-5A13-0C62-6A28-8A57132B9927}"/>
              </a:ext>
            </a:extLst>
          </p:cNvPr>
          <p:cNvSpPr/>
          <p:nvPr/>
        </p:nvSpPr>
        <p:spPr>
          <a:xfrm>
            <a:off x="2628300" y="3817733"/>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solidFill>
                  <a:srgbClr val="1F1A62"/>
                </a:solidFill>
                <a:latin typeface="Helvetica" panose="020B0403020202020204" pitchFamily="34" charset="0"/>
              </a:rPr>
              <a:t>+93K</a:t>
            </a:r>
            <a:br>
              <a:rPr lang="en-US" sz="1100" b="1" u="sng">
                <a:solidFill>
                  <a:srgbClr val="1F1A62"/>
                </a:solidFill>
                <a:latin typeface="Helvetica" panose="020B0403020202020204" pitchFamily="34" charset="0"/>
              </a:rPr>
            </a:br>
            <a:r>
              <a:rPr lang="en-US" sz="700">
                <a:solidFill>
                  <a:srgbClr val="1F1A62"/>
                </a:solidFill>
                <a:latin typeface="Helvetica" panose="020B0403020202020204" pitchFamily="34" charset="0"/>
              </a:rPr>
              <a:t>monthly uniques</a:t>
            </a:r>
            <a:endParaRPr lang="en-US" sz="1050">
              <a:solidFill>
                <a:srgbClr val="1F1A62"/>
              </a:solidFill>
              <a:latin typeface="Helvetica" panose="020B0403020202020204" pitchFamily="34" charset="0"/>
            </a:endParaRPr>
          </a:p>
        </p:txBody>
      </p:sp>
      <p:sp>
        <p:nvSpPr>
          <p:cNvPr id="74" name="Rectangle 73">
            <a:extLst>
              <a:ext uri="{FF2B5EF4-FFF2-40B4-BE49-F238E27FC236}">
                <a16:creationId xmlns:a16="http://schemas.microsoft.com/office/drawing/2014/main" id="{8E722CF7-67B5-42C0-C3F6-216D127CACDB}"/>
              </a:ext>
            </a:extLst>
          </p:cNvPr>
          <p:cNvSpPr/>
          <p:nvPr/>
        </p:nvSpPr>
        <p:spPr>
          <a:xfrm>
            <a:off x="5482626" y="3333214"/>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F1A62"/>
                </a:solidFill>
                <a:latin typeface="Helvetica" panose="020B0403020202020204" pitchFamily="34" charset="0"/>
              </a:rPr>
              <a:t>+16%</a:t>
            </a:r>
          </a:p>
        </p:txBody>
      </p:sp>
      <p:sp>
        <p:nvSpPr>
          <p:cNvPr id="75" name="TextBox 74">
            <a:extLst>
              <a:ext uri="{FF2B5EF4-FFF2-40B4-BE49-F238E27FC236}">
                <a16:creationId xmlns:a16="http://schemas.microsoft.com/office/drawing/2014/main" id="{E930FECF-3587-91D1-B337-960C5C647932}"/>
              </a:ext>
            </a:extLst>
          </p:cNvPr>
          <p:cNvSpPr txBox="1"/>
          <p:nvPr/>
        </p:nvSpPr>
        <p:spPr>
          <a:xfrm>
            <a:off x="5389469" y="4144221"/>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vs. </a:t>
            </a:r>
            <a:r>
              <a:rPr lang="en-US" sz="600">
                <a:solidFill>
                  <a:srgbClr val="1F1A62"/>
                </a:solidFill>
                <a:latin typeface="Helvetica" panose="020B0403020202020204" pitchFamily="34" charset="0"/>
              </a:rPr>
              <a:t>monthly</a:t>
            </a: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 average prior to TV launch</a:t>
            </a:r>
          </a:p>
        </p:txBody>
      </p:sp>
      <p:sp>
        <p:nvSpPr>
          <p:cNvPr id="76" name="Rectangle 75">
            <a:extLst>
              <a:ext uri="{FF2B5EF4-FFF2-40B4-BE49-F238E27FC236}">
                <a16:creationId xmlns:a16="http://schemas.microsoft.com/office/drawing/2014/main" id="{2EBF2CB3-FC47-B5B8-E257-7C7274F21142}"/>
              </a:ext>
            </a:extLst>
          </p:cNvPr>
          <p:cNvSpPr/>
          <p:nvPr/>
        </p:nvSpPr>
        <p:spPr>
          <a:xfrm>
            <a:off x="5482626" y="3655650"/>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solidFill>
                  <a:srgbClr val="1F1A62"/>
                </a:solidFill>
                <a:latin typeface="Helvetica" panose="020B0403020202020204" pitchFamily="34" charset="0"/>
              </a:rPr>
              <a:t>+130K</a:t>
            </a:r>
            <a:br>
              <a:rPr lang="en-US" sz="1100" b="1" u="sng">
                <a:solidFill>
                  <a:srgbClr val="1F1A62"/>
                </a:solidFill>
                <a:latin typeface="Helvetica" panose="020B0403020202020204" pitchFamily="34" charset="0"/>
              </a:rPr>
            </a:br>
            <a:r>
              <a:rPr lang="en-US" sz="700">
                <a:solidFill>
                  <a:srgbClr val="1F1A62"/>
                </a:solidFill>
                <a:latin typeface="Helvetica" panose="020B0403020202020204" pitchFamily="34" charset="0"/>
              </a:rPr>
              <a:t>monthly uniques</a:t>
            </a:r>
            <a:endParaRPr lang="en-US" sz="1050">
              <a:solidFill>
                <a:srgbClr val="1F1A62"/>
              </a:solidFill>
              <a:latin typeface="Helvetica" panose="020B0403020202020204" pitchFamily="34" charset="0"/>
            </a:endParaRPr>
          </a:p>
        </p:txBody>
      </p:sp>
      <p:sp>
        <p:nvSpPr>
          <p:cNvPr id="77" name="Rectangle 76">
            <a:extLst>
              <a:ext uri="{FF2B5EF4-FFF2-40B4-BE49-F238E27FC236}">
                <a16:creationId xmlns:a16="http://schemas.microsoft.com/office/drawing/2014/main" id="{55FDD9B6-D7E7-CA02-0721-7A7840478EEE}"/>
              </a:ext>
            </a:extLst>
          </p:cNvPr>
          <p:cNvSpPr/>
          <p:nvPr/>
        </p:nvSpPr>
        <p:spPr>
          <a:xfrm>
            <a:off x="8346478" y="3256275"/>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F1A62"/>
                </a:solidFill>
                <a:latin typeface="Helvetica" panose="020B0403020202020204" pitchFamily="34" charset="0"/>
              </a:rPr>
              <a:t>+32%</a:t>
            </a:r>
          </a:p>
        </p:txBody>
      </p:sp>
      <p:sp>
        <p:nvSpPr>
          <p:cNvPr id="78" name="TextBox 77">
            <a:extLst>
              <a:ext uri="{FF2B5EF4-FFF2-40B4-BE49-F238E27FC236}">
                <a16:creationId xmlns:a16="http://schemas.microsoft.com/office/drawing/2014/main" id="{F71714B6-062A-AEA5-E95B-588011FCB6FB}"/>
              </a:ext>
            </a:extLst>
          </p:cNvPr>
          <p:cNvSpPr txBox="1"/>
          <p:nvPr/>
        </p:nvSpPr>
        <p:spPr>
          <a:xfrm>
            <a:off x="8253321" y="4067282"/>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vs. </a:t>
            </a:r>
            <a:r>
              <a:rPr lang="en-US" sz="600">
                <a:solidFill>
                  <a:srgbClr val="1F1A62"/>
                </a:solidFill>
                <a:latin typeface="Helvetica" panose="020B0403020202020204" pitchFamily="34" charset="0"/>
              </a:rPr>
              <a:t>monthly</a:t>
            </a: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 average prior to TV launch</a:t>
            </a:r>
          </a:p>
        </p:txBody>
      </p:sp>
      <p:sp>
        <p:nvSpPr>
          <p:cNvPr id="79" name="Rectangle 78">
            <a:extLst>
              <a:ext uri="{FF2B5EF4-FFF2-40B4-BE49-F238E27FC236}">
                <a16:creationId xmlns:a16="http://schemas.microsoft.com/office/drawing/2014/main" id="{E7EC3FF8-59F2-BB81-CACC-006653E284A9}"/>
              </a:ext>
            </a:extLst>
          </p:cNvPr>
          <p:cNvSpPr/>
          <p:nvPr/>
        </p:nvSpPr>
        <p:spPr>
          <a:xfrm>
            <a:off x="8346478" y="3578711"/>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solidFill>
                  <a:srgbClr val="1F1A62"/>
                </a:solidFill>
                <a:latin typeface="Helvetica" panose="020B0403020202020204" pitchFamily="34" charset="0"/>
              </a:rPr>
              <a:t>+232K</a:t>
            </a:r>
            <a:br>
              <a:rPr lang="en-US" sz="1100" b="1" u="sng">
                <a:solidFill>
                  <a:srgbClr val="1F1A62"/>
                </a:solidFill>
                <a:latin typeface="Helvetica" panose="020B0403020202020204" pitchFamily="34" charset="0"/>
              </a:rPr>
            </a:br>
            <a:r>
              <a:rPr lang="en-US" sz="700">
                <a:solidFill>
                  <a:srgbClr val="1F1A62"/>
                </a:solidFill>
                <a:latin typeface="Helvetica" panose="020B0403020202020204" pitchFamily="34" charset="0"/>
              </a:rPr>
              <a:t>monthly uniques</a:t>
            </a:r>
            <a:endParaRPr lang="en-US" sz="1050">
              <a:solidFill>
                <a:srgbClr val="1F1A62"/>
              </a:solidFill>
              <a:latin typeface="Helvetica" panose="020B0403020202020204" pitchFamily="34" charset="0"/>
            </a:endParaRPr>
          </a:p>
        </p:txBody>
      </p:sp>
      <p:sp>
        <p:nvSpPr>
          <p:cNvPr id="80" name="Rectangle 79">
            <a:extLst>
              <a:ext uri="{FF2B5EF4-FFF2-40B4-BE49-F238E27FC236}">
                <a16:creationId xmlns:a16="http://schemas.microsoft.com/office/drawing/2014/main" id="{32074318-2E82-78D2-8EA1-FF8CFCCCC174}"/>
              </a:ext>
            </a:extLst>
          </p:cNvPr>
          <p:cNvSpPr/>
          <p:nvPr/>
        </p:nvSpPr>
        <p:spPr>
          <a:xfrm>
            <a:off x="11203602" y="2456015"/>
            <a:ext cx="713388" cy="287701"/>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1F1A62"/>
                </a:solidFill>
                <a:latin typeface="Helvetica" panose="020B0403020202020204" pitchFamily="34" charset="0"/>
              </a:rPr>
              <a:t>+70%</a:t>
            </a:r>
          </a:p>
        </p:txBody>
      </p:sp>
      <p:sp>
        <p:nvSpPr>
          <p:cNvPr id="81" name="TextBox 80">
            <a:extLst>
              <a:ext uri="{FF2B5EF4-FFF2-40B4-BE49-F238E27FC236}">
                <a16:creationId xmlns:a16="http://schemas.microsoft.com/office/drawing/2014/main" id="{F34DF906-65D3-4E30-B2D5-2485BC5BC4E7}"/>
              </a:ext>
            </a:extLst>
          </p:cNvPr>
          <p:cNvSpPr txBox="1"/>
          <p:nvPr/>
        </p:nvSpPr>
        <p:spPr>
          <a:xfrm>
            <a:off x="11110445" y="3267022"/>
            <a:ext cx="899702" cy="276999"/>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vs. </a:t>
            </a:r>
            <a:r>
              <a:rPr lang="en-US" sz="600">
                <a:solidFill>
                  <a:srgbClr val="1F1A62"/>
                </a:solidFill>
                <a:latin typeface="Helvetica" panose="020B0403020202020204" pitchFamily="34" charset="0"/>
              </a:rPr>
              <a:t>monthly</a:t>
            </a:r>
            <a:r>
              <a:rPr kumimoji="0" lang="en-US" sz="600" b="0" i="0" u="none" strike="noStrike" kern="1200" cap="none" spc="0" normalizeH="0" baseline="0" noProof="0">
                <a:ln>
                  <a:noFill/>
                </a:ln>
                <a:solidFill>
                  <a:srgbClr val="1F1A62"/>
                </a:solidFill>
                <a:effectLst/>
                <a:uLnTx/>
                <a:uFillTx/>
                <a:latin typeface="Helvetica" panose="020B0403020202020204" pitchFamily="34" charset="0"/>
              </a:rPr>
              <a:t> average prior to TV launch</a:t>
            </a:r>
          </a:p>
        </p:txBody>
      </p:sp>
      <p:sp>
        <p:nvSpPr>
          <p:cNvPr id="82" name="Rectangle 81">
            <a:extLst>
              <a:ext uri="{FF2B5EF4-FFF2-40B4-BE49-F238E27FC236}">
                <a16:creationId xmlns:a16="http://schemas.microsoft.com/office/drawing/2014/main" id="{09E193E9-2130-4F61-ADE3-DF42262340D1}"/>
              </a:ext>
            </a:extLst>
          </p:cNvPr>
          <p:cNvSpPr/>
          <p:nvPr/>
        </p:nvSpPr>
        <p:spPr>
          <a:xfrm>
            <a:off x="11203602" y="2778451"/>
            <a:ext cx="713388" cy="492330"/>
          </a:xfrm>
          <a:prstGeom prst="rect">
            <a:avLst/>
          </a:prstGeom>
          <a:solidFill>
            <a:srgbClr val="FFE600"/>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u="sng">
                <a:solidFill>
                  <a:srgbClr val="1F1A62"/>
                </a:solidFill>
                <a:latin typeface="Helvetica" panose="020B0403020202020204" pitchFamily="34" charset="0"/>
              </a:rPr>
              <a:t>+548K</a:t>
            </a:r>
            <a:br>
              <a:rPr lang="en-US" sz="1100" b="1" u="sng">
                <a:solidFill>
                  <a:srgbClr val="1F1A62"/>
                </a:solidFill>
                <a:latin typeface="Helvetica" panose="020B0403020202020204" pitchFamily="34" charset="0"/>
              </a:rPr>
            </a:br>
            <a:r>
              <a:rPr lang="en-US" sz="700">
                <a:solidFill>
                  <a:srgbClr val="1F1A62"/>
                </a:solidFill>
                <a:latin typeface="Helvetica" panose="020B0403020202020204" pitchFamily="34" charset="0"/>
              </a:rPr>
              <a:t>monthly uniques</a:t>
            </a:r>
            <a:endParaRPr lang="en-US" sz="1050">
              <a:solidFill>
                <a:srgbClr val="1F1A62"/>
              </a:solidFill>
              <a:latin typeface="Helvetica" panose="020B0403020202020204" pitchFamily="34" charset="0"/>
            </a:endParaRPr>
          </a:p>
        </p:txBody>
      </p:sp>
      <p:sp>
        <p:nvSpPr>
          <p:cNvPr id="83" name="Rectangle 82">
            <a:extLst>
              <a:ext uri="{FF2B5EF4-FFF2-40B4-BE49-F238E27FC236}">
                <a16:creationId xmlns:a16="http://schemas.microsoft.com/office/drawing/2014/main" id="{64635594-7F19-7643-F30A-BC57390860DE}"/>
              </a:ext>
            </a:extLst>
          </p:cNvPr>
          <p:cNvSpPr/>
          <p:nvPr/>
        </p:nvSpPr>
        <p:spPr>
          <a:xfrm>
            <a:off x="4016087" y="2600002"/>
            <a:ext cx="175983" cy="144154"/>
          </a:xfrm>
          <a:prstGeom prst="rect">
            <a:avLst/>
          </a:prstGeom>
          <a:solidFill>
            <a:srgbClr val="1B14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7533E21F-69BF-829B-7858-E8AFAFD1423C}"/>
              </a:ext>
            </a:extLst>
          </p:cNvPr>
          <p:cNvSpPr txBox="1"/>
          <p:nvPr/>
        </p:nvSpPr>
        <p:spPr>
          <a:xfrm>
            <a:off x="4181730" y="2518191"/>
            <a:ext cx="1439163" cy="307777"/>
          </a:xfrm>
          <a:prstGeom prst="rect">
            <a:avLst/>
          </a:prstGeom>
          <a:noFill/>
        </p:spPr>
        <p:txBody>
          <a:bodyPr wrap="square" rtlCol="0">
            <a:spAutoFit/>
          </a:bodyPr>
          <a:lstStyle/>
          <a:p>
            <a:r>
              <a:rPr lang="en-US" sz="1400">
                <a:solidFill>
                  <a:srgbClr val="1B1464"/>
                </a:solidFill>
                <a:latin typeface="Helvetica" pitchFamily="2" charset="0"/>
              </a:rPr>
              <a:t>Pre-TV Launch</a:t>
            </a:r>
          </a:p>
        </p:txBody>
      </p:sp>
      <p:sp>
        <p:nvSpPr>
          <p:cNvPr id="85" name="Rectangle 84">
            <a:extLst>
              <a:ext uri="{FF2B5EF4-FFF2-40B4-BE49-F238E27FC236}">
                <a16:creationId xmlns:a16="http://schemas.microsoft.com/office/drawing/2014/main" id="{6215B9D1-1120-C0CA-FFBA-ED014DC57DB2}"/>
              </a:ext>
            </a:extLst>
          </p:cNvPr>
          <p:cNvSpPr/>
          <p:nvPr/>
        </p:nvSpPr>
        <p:spPr>
          <a:xfrm>
            <a:off x="5892407" y="2600002"/>
            <a:ext cx="175983" cy="144154"/>
          </a:xfrm>
          <a:prstGeom prst="rect">
            <a:avLst/>
          </a:prstGeom>
          <a:solidFill>
            <a:srgbClr val="00C0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05BD3DD-1B70-8B57-E497-B426B590DC55}"/>
              </a:ext>
            </a:extLst>
          </p:cNvPr>
          <p:cNvSpPr txBox="1"/>
          <p:nvPr/>
        </p:nvSpPr>
        <p:spPr>
          <a:xfrm>
            <a:off x="6639883" y="2518191"/>
            <a:ext cx="1439163" cy="307777"/>
          </a:xfrm>
          <a:prstGeom prst="rect">
            <a:avLst/>
          </a:prstGeom>
          <a:noFill/>
        </p:spPr>
        <p:txBody>
          <a:bodyPr wrap="square" rtlCol="0">
            <a:spAutoFit/>
          </a:bodyPr>
          <a:lstStyle/>
          <a:p>
            <a:r>
              <a:rPr lang="en-US" sz="1400">
                <a:solidFill>
                  <a:srgbClr val="1B1464"/>
                </a:solidFill>
                <a:latin typeface="Helvetica" pitchFamily="2" charset="0"/>
              </a:rPr>
              <a:t>‘When On TV’</a:t>
            </a:r>
          </a:p>
        </p:txBody>
      </p:sp>
      <p:sp>
        <p:nvSpPr>
          <p:cNvPr id="87" name="Rectangle 86">
            <a:extLst>
              <a:ext uri="{FF2B5EF4-FFF2-40B4-BE49-F238E27FC236}">
                <a16:creationId xmlns:a16="http://schemas.microsoft.com/office/drawing/2014/main" id="{BFAD74EE-A830-6DDB-001D-CDC699BE17EA}"/>
              </a:ext>
            </a:extLst>
          </p:cNvPr>
          <p:cNvSpPr/>
          <p:nvPr/>
        </p:nvSpPr>
        <p:spPr>
          <a:xfrm>
            <a:off x="6077336" y="2600002"/>
            <a:ext cx="175983" cy="144154"/>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F89A5BB-40EC-8668-7B71-F8B7E7D6495A}"/>
              </a:ext>
            </a:extLst>
          </p:cNvPr>
          <p:cNvSpPr/>
          <p:nvPr/>
        </p:nvSpPr>
        <p:spPr>
          <a:xfrm>
            <a:off x="6263143" y="2600002"/>
            <a:ext cx="175983" cy="144154"/>
          </a:xfrm>
          <a:prstGeom prst="rect">
            <a:avLst/>
          </a:prstGeom>
          <a:solidFill>
            <a:srgbClr val="A34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175BF9BA-B931-98B3-C87D-922733056918}"/>
              </a:ext>
            </a:extLst>
          </p:cNvPr>
          <p:cNvSpPr/>
          <p:nvPr/>
        </p:nvSpPr>
        <p:spPr>
          <a:xfrm>
            <a:off x="6452834" y="2600002"/>
            <a:ext cx="175983" cy="144154"/>
          </a:xfrm>
          <a:prstGeom prst="rect">
            <a:avLst/>
          </a:prstGeom>
          <a:solidFill>
            <a:srgbClr val="4EBE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DE032EC8-75C1-DA6B-ABB7-FFE67CC4E302}"/>
              </a:ext>
            </a:extLst>
          </p:cNvPr>
          <p:cNvSpPr txBox="1"/>
          <p:nvPr/>
        </p:nvSpPr>
        <p:spPr>
          <a:xfrm>
            <a:off x="484726" y="6119648"/>
            <a:ext cx="11707273"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mediametrix multiplatform media trend data, P18+.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a:t>
            </a:r>
            <a:r>
              <a:rPr lang="en-US" sz="700">
                <a:solidFill>
                  <a:srgbClr val="1B1464"/>
                </a:solidFill>
                <a:latin typeface="Helvetica" panose="020B0403020202020204" pitchFamily="34" charset="0"/>
              </a:rPr>
              <a:t> December</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2024 (calendar months), figures are based on monthly averages for the brands analyzed in each segment. VAB analysis of Nielsen Ad Intel, </a:t>
            </a:r>
            <a:r>
              <a:rPr kumimoji="0" lang="en-US" sz="7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activity based on reported spending across </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national cable TV, national broadcast TV, Spanish language broadcast TV, Spanish language cable TV, spot TV, syndication TV. ‘When On TV’ represents the monthly average for brands in months where they spent in TV as measured through Nielsen Ad Intel between </a:t>
            </a:r>
            <a:r>
              <a:rPr lang="en-US" sz="700">
                <a:solidFill>
                  <a:srgbClr val="1B1464"/>
                </a:solidFill>
                <a:latin typeface="Helvetica" panose="020B0403020202020204" pitchFamily="34" charset="0"/>
              </a:rPr>
              <a:t>January</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2021 – </a:t>
            </a:r>
            <a:r>
              <a:rPr lang="en-US" sz="700">
                <a:solidFill>
                  <a:srgbClr val="1B1464"/>
                </a:solidFill>
                <a:latin typeface="Helvetica" panose="020B0403020202020204" pitchFamily="34" charset="0"/>
              </a:rPr>
              <a:t>December</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2024 (calendar months), across the brands analyzed in each segment. During this four-year analysis, the average advertiser was on TV for </a:t>
            </a:r>
            <a:r>
              <a:rPr lang="en-US" sz="700">
                <a:solidFill>
                  <a:srgbClr val="1B1464"/>
                </a:solidFill>
                <a:latin typeface="Helvetica" panose="020B0403020202020204" pitchFamily="34" charset="0"/>
              </a:rPr>
              <a:t>13</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months and spent $</a:t>
            </a:r>
            <a:r>
              <a:rPr lang="en-US" sz="700">
                <a:solidFill>
                  <a:srgbClr val="1B1464"/>
                </a:solidFill>
                <a:latin typeface="Helvetica" panose="020B0403020202020204" pitchFamily="34" charset="0"/>
              </a:rPr>
              <a:t>10.8MM</a:t>
            </a:r>
            <a:r>
              <a:rPr kumimoji="0" lang="en-US" sz="7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t>
            </a:r>
          </a:p>
        </p:txBody>
      </p:sp>
      <p:sp>
        <p:nvSpPr>
          <p:cNvPr id="91" name="TextBox 90">
            <a:extLst>
              <a:ext uri="{FF2B5EF4-FFF2-40B4-BE49-F238E27FC236}">
                <a16:creationId xmlns:a16="http://schemas.microsoft.com/office/drawing/2014/main" id="{760676B2-D580-25BD-D1DD-0320018502A7}"/>
              </a:ext>
            </a:extLst>
          </p:cNvPr>
          <p:cNvSpPr txBox="1"/>
          <p:nvPr/>
        </p:nvSpPr>
        <p:spPr>
          <a:xfrm>
            <a:off x="9792682" y="5875540"/>
            <a:ext cx="1981200" cy="246221"/>
          </a:xfrm>
          <a:prstGeom prst="rect">
            <a:avLst/>
          </a:prstGeom>
          <a:noFill/>
        </p:spPr>
        <p:txBody>
          <a:bodyPr wrap="square" rtlCol="0">
            <a:spAutoFit/>
          </a:bodyPr>
          <a:lstStyle/>
          <a:p>
            <a:pPr algn="ctr"/>
            <a:r>
              <a:rPr lang="en-US" sz="1000" i="1">
                <a:solidFill>
                  <a:srgbClr val="4EBEA4"/>
                </a:solidFill>
                <a:latin typeface="Helvetica" pitchFamily="2" charset="0"/>
              </a:rPr>
              <a:t>(avg. 25 months on TV)</a:t>
            </a:r>
          </a:p>
        </p:txBody>
      </p:sp>
      <p:sp>
        <p:nvSpPr>
          <p:cNvPr id="92" name="TextBox 91">
            <a:extLst>
              <a:ext uri="{FF2B5EF4-FFF2-40B4-BE49-F238E27FC236}">
                <a16:creationId xmlns:a16="http://schemas.microsoft.com/office/drawing/2014/main" id="{972ABE56-DEFA-FC31-CCB8-F9C56E8EE49E}"/>
              </a:ext>
            </a:extLst>
          </p:cNvPr>
          <p:cNvSpPr txBox="1"/>
          <p:nvPr/>
        </p:nvSpPr>
        <p:spPr>
          <a:xfrm>
            <a:off x="7011757" y="5875540"/>
            <a:ext cx="1981200" cy="246221"/>
          </a:xfrm>
          <a:prstGeom prst="rect">
            <a:avLst/>
          </a:prstGeom>
          <a:noFill/>
        </p:spPr>
        <p:txBody>
          <a:bodyPr wrap="square" rtlCol="0">
            <a:spAutoFit/>
          </a:bodyPr>
          <a:lstStyle/>
          <a:p>
            <a:pPr algn="ctr"/>
            <a:r>
              <a:rPr lang="en-US" sz="1000" i="1">
                <a:solidFill>
                  <a:srgbClr val="A343FF"/>
                </a:solidFill>
                <a:latin typeface="Helvetica" pitchFamily="2" charset="0"/>
              </a:rPr>
              <a:t>(avg. 15 months on TV)</a:t>
            </a:r>
          </a:p>
        </p:txBody>
      </p:sp>
      <p:sp>
        <p:nvSpPr>
          <p:cNvPr id="93" name="TextBox 92">
            <a:extLst>
              <a:ext uri="{FF2B5EF4-FFF2-40B4-BE49-F238E27FC236}">
                <a16:creationId xmlns:a16="http://schemas.microsoft.com/office/drawing/2014/main" id="{D9436F25-7E0A-947B-6AC1-F8AE0BD7FE21}"/>
              </a:ext>
            </a:extLst>
          </p:cNvPr>
          <p:cNvSpPr txBox="1"/>
          <p:nvPr/>
        </p:nvSpPr>
        <p:spPr>
          <a:xfrm>
            <a:off x="4107033" y="5875540"/>
            <a:ext cx="1981200" cy="246221"/>
          </a:xfrm>
          <a:prstGeom prst="rect">
            <a:avLst/>
          </a:prstGeom>
          <a:noFill/>
        </p:spPr>
        <p:txBody>
          <a:bodyPr wrap="square" rtlCol="0">
            <a:spAutoFit/>
          </a:bodyPr>
          <a:lstStyle/>
          <a:p>
            <a:pPr algn="ctr"/>
            <a:r>
              <a:rPr lang="en-US" sz="1000" i="1">
                <a:solidFill>
                  <a:srgbClr val="ED3C8D"/>
                </a:solidFill>
                <a:latin typeface="Helvetica" pitchFamily="2" charset="0"/>
              </a:rPr>
              <a:t>(avg. 9 months on TV)</a:t>
            </a:r>
          </a:p>
        </p:txBody>
      </p:sp>
      <p:sp>
        <p:nvSpPr>
          <p:cNvPr id="94" name="TextBox 93">
            <a:extLst>
              <a:ext uri="{FF2B5EF4-FFF2-40B4-BE49-F238E27FC236}">
                <a16:creationId xmlns:a16="http://schemas.microsoft.com/office/drawing/2014/main" id="{949A9018-E1D7-1260-4EB8-2DEE0D84A94F}"/>
              </a:ext>
            </a:extLst>
          </p:cNvPr>
          <p:cNvSpPr txBox="1"/>
          <p:nvPr/>
        </p:nvSpPr>
        <p:spPr>
          <a:xfrm>
            <a:off x="1305280" y="5875540"/>
            <a:ext cx="1981200" cy="246221"/>
          </a:xfrm>
          <a:prstGeom prst="rect">
            <a:avLst/>
          </a:prstGeom>
          <a:noFill/>
        </p:spPr>
        <p:txBody>
          <a:bodyPr wrap="square" rtlCol="0">
            <a:spAutoFit/>
          </a:bodyPr>
          <a:lstStyle/>
          <a:p>
            <a:pPr algn="ctr"/>
            <a:r>
              <a:rPr lang="en-US" sz="1000" i="1">
                <a:solidFill>
                  <a:srgbClr val="00C0F3"/>
                </a:solidFill>
                <a:latin typeface="Helvetica" pitchFamily="2" charset="0"/>
              </a:rPr>
              <a:t>(avg. 3 months on TV)</a:t>
            </a:r>
          </a:p>
        </p:txBody>
      </p:sp>
    </p:spTree>
    <p:extLst>
      <p:ext uri="{BB962C8B-B14F-4D97-AF65-F5344CB8AC3E}">
        <p14:creationId xmlns:p14="http://schemas.microsoft.com/office/powerpoint/2010/main" val="260617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0DE76-A426-CF7E-8371-35BF6396ABE7}"/>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7551CFA-0794-C6C7-D9B4-748C515FECA9}"/>
              </a:ext>
            </a:extLst>
          </p:cNvPr>
          <p:cNvSpPr>
            <a:spLocks/>
          </p:cNvSpPr>
          <p:nvPr/>
        </p:nvSpPr>
        <p:spPr>
          <a:xfrm>
            <a:off x="8122920" y="1691637"/>
            <a:ext cx="4068068" cy="4477141"/>
          </a:xfrm>
          <a:prstGeom prst="rect">
            <a:avLst/>
          </a:prstGeom>
          <a:solidFill>
            <a:srgbClr val="1B1464"/>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3F7516C6-B761-7F67-D273-1CA4C539036D}"/>
              </a:ext>
            </a:extLst>
          </p:cNvPr>
          <p:cNvSpPr txBox="1"/>
          <p:nvPr/>
        </p:nvSpPr>
        <p:spPr>
          <a:xfrm>
            <a:off x="0" y="2016758"/>
            <a:ext cx="812190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 of Months Between FDA Approval &amp; First-Time TV Campaign Launch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rPr>
              <a:t>58 brand analysis</a:t>
            </a:r>
            <a:endParaRPr kumimoji="0" lang="en-US" sz="1200" b="0" i="0" u="none" strike="noStrike" kern="1200" cap="none" spc="0" normalizeH="0" baseline="0" noProof="0" dirty="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aphicFrame>
        <p:nvGraphicFramePr>
          <p:cNvPr id="31" name="Chart 30">
            <a:extLst>
              <a:ext uri="{FF2B5EF4-FFF2-40B4-BE49-F238E27FC236}">
                <a16:creationId xmlns:a16="http://schemas.microsoft.com/office/drawing/2014/main" id="{5A8CC6FF-4585-0E7C-3B9A-45921C0D5A17}"/>
              </a:ext>
            </a:extLst>
          </p:cNvPr>
          <p:cNvGraphicFramePr/>
          <p:nvPr>
            <p:extLst>
              <p:ext uri="{D42A27DB-BD31-4B8C-83A1-F6EECF244321}">
                <p14:modId xmlns:p14="http://schemas.microsoft.com/office/powerpoint/2010/main" val="3229009917"/>
              </p:ext>
            </p:extLst>
          </p:nvPr>
        </p:nvGraphicFramePr>
        <p:xfrm>
          <a:off x="0" y="2407919"/>
          <a:ext cx="8121907" cy="3605383"/>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a:extLst>
              <a:ext uri="{FF2B5EF4-FFF2-40B4-BE49-F238E27FC236}">
                <a16:creationId xmlns:a16="http://schemas.microsoft.com/office/drawing/2014/main" id="{B9DA70FA-EC3A-40F6-448A-3147E63D1BD1}"/>
              </a:ext>
            </a:extLst>
          </p:cNvPr>
          <p:cNvSpPr txBox="1"/>
          <p:nvPr/>
        </p:nvSpPr>
        <p:spPr>
          <a:xfrm>
            <a:off x="285634" y="3901666"/>
            <a:ext cx="2034777" cy="861774"/>
          </a:xfrm>
          <a:prstGeom prst="rect">
            <a:avLst/>
          </a:prstGeom>
          <a:solidFill>
            <a:srgbClr val="E2E8F0"/>
          </a:solidFill>
          <a:ln w="28575">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*based on an analysis of </a:t>
            </a:r>
            <a:b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br>
            <a:r>
              <a:rPr kumimoji="0" lang="en-US" sz="1000" b="1" i="0" u="sng" strike="noStrike" kern="1200" cap="none" spc="0" normalizeH="0" baseline="0" noProof="0" dirty="0">
                <a:ln>
                  <a:noFill/>
                </a:ln>
                <a:solidFill>
                  <a:srgbClr val="1B1464"/>
                </a:solidFill>
                <a:effectLst/>
                <a:uLnTx/>
                <a:uFillTx/>
                <a:latin typeface="Helvetica" panose="020B0403020202020204" pitchFamily="34" charset="0"/>
                <a:ea typeface="+mn-ea"/>
                <a:cs typeface="+mn-cs"/>
              </a:rPr>
              <a:t>58 prescription drug brand remedies</a:t>
            </a:r>
            <a:r>
              <a:rPr kumimoji="0" lang="en-US" sz="10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 that launched their first TV campaign </a:t>
            </a:r>
            <a:r>
              <a:rPr kumimoji="0" lang="en-US" sz="1000" b="1"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between Jan 2021 – June 2024</a:t>
            </a:r>
          </a:p>
        </p:txBody>
      </p:sp>
      <p:sp>
        <p:nvSpPr>
          <p:cNvPr id="35" name="TextBox 34">
            <a:extLst>
              <a:ext uri="{FF2B5EF4-FFF2-40B4-BE49-F238E27FC236}">
                <a16:creationId xmlns:a16="http://schemas.microsoft.com/office/drawing/2014/main" id="{9C6486E5-E3D3-DD58-5627-8D3F5BA7AD66}"/>
              </a:ext>
            </a:extLst>
          </p:cNvPr>
          <p:cNvSpPr txBox="1"/>
          <p:nvPr/>
        </p:nvSpPr>
        <p:spPr>
          <a:xfrm>
            <a:off x="503714" y="6181426"/>
            <a:ext cx="116667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dirty="0">
                <a:ln>
                  <a:noFill/>
                </a:ln>
                <a:solidFill>
                  <a:srgbClr val="1B1464"/>
                </a:solidFill>
                <a:effectLst/>
                <a:uLnTx/>
                <a:uFillTx/>
                <a:latin typeface="Helvetica" panose="020B0403020202020204" pitchFamily="34" charset="0"/>
                <a:ea typeface="+mn-ea"/>
                <a:cs typeface="+mn-cs"/>
              </a:rPr>
              <a:t>VAB analysis of Nielsen Ad Intel data, calendar year 2021 - June 2024. TV media includes cable TV, network TV, Spanish Language Cable TV, Spanish Language Network TV, Spot TV, Syndication TV; excludes promos and PSAs. Pharma represents  brands within ‘Pharmaceutical Houses’ sub-group category.</a:t>
            </a:r>
          </a:p>
        </p:txBody>
      </p:sp>
      <p:pic>
        <p:nvPicPr>
          <p:cNvPr id="6" name="Picture 5">
            <a:extLst>
              <a:ext uri="{FF2B5EF4-FFF2-40B4-BE49-F238E27FC236}">
                <a16:creationId xmlns:a16="http://schemas.microsoft.com/office/drawing/2014/main" id="{B762F078-81E9-F0A7-B7BB-18695D151AB9}"/>
              </a:ext>
            </a:extLst>
          </p:cNvPr>
          <p:cNvPicPr>
            <a:picLocks noChangeAspect="1"/>
          </p:cNvPicPr>
          <p:nvPr/>
        </p:nvPicPr>
        <p:blipFill>
          <a:blip r:embed="rId3" cstate="hq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tretch>
            <a:fillRect/>
          </a:stretch>
        </p:blipFill>
        <p:spPr>
          <a:xfrm>
            <a:off x="8269044" y="3218710"/>
            <a:ext cx="3801156" cy="2138150"/>
          </a:xfrm>
          <a:prstGeom prst="rect">
            <a:avLst/>
          </a:prstGeom>
          <a:ln w="28575">
            <a:solidFill>
              <a:srgbClr val="ED3C8D"/>
            </a:solidFill>
          </a:ln>
        </p:spPr>
      </p:pic>
      <p:sp>
        <p:nvSpPr>
          <p:cNvPr id="8" name="Rectangle: Rounded Corners 7">
            <a:extLst>
              <a:ext uri="{FF2B5EF4-FFF2-40B4-BE49-F238E27FC236}">
                <a16:creationId xmlns:a16="http://schemas.microsoft.com/office/drawing/2014/main" id="{8363179E-8101-6407-6002-709BAA66D2F7}"/>
              </a:ext>
            </a:extLst>
          </p:cNvPr>
          <p:cNvSpPr/>
          <p:nvPr/>
        </p:nvSpPr>
        <p:spPr>
          <a:xfrm>
            <a:off x="8518551" y="2602149"/>
            <a:ext cx="3322320" cy="1224068"/>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3C8D"/>
                </a:solidFill>
                <a:effectLst/>
                <a:uLnTx/>
                <a:uFillTx/>
                <a:latin typeface="Helvetica" pitchFamily="2" charset="0"/>
                <a:ea typeface="+mn-ea"/>
                <a:cs typeface="+mn-cs"/>
              </a:rPr>
              <a:t>Click here to see what happens immediately after brands launch their first TV campaign</a:t>
            </a:r>
          </a:p>
        </p:txBody>
      </p:sp>
      <p:sp>
        <p:nvSpPr>
          <p:cNvPr id="9" name="Rectangle 8">
            <a:extLst>
              <a:ext uri="{FF2B5EF4-FFF2-40B4-BE49-F238E27FC236}">
                <a16:creationId xmlns:a16="http://schemas.microsoft.com/office/drawing/2014/main" id="{24F6C048-728B-5D96-E63B-7392BABD6473}"/>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hlinkClick r:id="rId5"/>
            <a:extLst>
              <a:ext uri="{FF2B5EF4-FFF2-40B4-BE49-F238E27FC236}">
                <a16:creationId xmlns:a16="http://schemas.microsoft.com/office/drawing/2014/main" id="{5EE79A39-6AAF-F855-C4E6-4A5C61672BCD}"/>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0177393" y="80295"/>
            <a:ext cx="1957183" cy="1103799"/>
          </a:xfrm>
          <a:prstGeom prst="rect">
            <a:avLst/>
          </a:prstGeom>
          <a:ln>
            <a:solidFill>
              <a:srgbClr val="1B1464"/>
            </a:solidFill>
          </a:ln>
        </p:spPr>
      </p:pic>
      <p:sp>
        <p:nvSpPr>
          <p:cNvPr id="11" name="TextBox 10">
            <a:hlinkClick r:id="rId5"/>
            <a:extLst>
              <a:ext uri="{FF2B5EF4-FFF2-40B4-BE49-F238E27FC236}">
                <a16:creationId xmlns:a16="http://schemas.microsoft.com/office/drawing/2014/main" id="{0E19DBD0-70FA-0598-5023-3BAD7F07F0AA}"/>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2" name="Rectangle 11">
            <a:extLst>
              <a:ext uri="{FF2B5EF4-FFF2-40B4-BE49-F238E27FC236}">
                <a16:creationId xmlns:a16="http://schemas.microsoft.com/office/drawing/2014/main" id="{982D9EEF-594C-13AD-C7B6-713F2C008E16}"/>
              </a:ext>
            </a:extLst>
          </p:cNvPr>
          <p:cNvSpPr/>
          <p:nvPr/>
        </p:nvSpPr>
        <p:spPr>
          <a:xfrm>
            <a:off x="57424" y="260218"/>
            <a:ext cx="10062546" cy="892552"/>
          </a:xfrm>
          <a:prstGeom prst="rect">
            <a:avLst/>
          </a:prstGeom>
        </p:spPr>
        <p:txBody>
          <a:bodyPr wrap="square">
            <a:spAutoFit/>
          </a:bodyPr>
          <a:lstStyle/>
          <a:p>
            <a:pPr>
              <a:defRPr/>
            </a:pPr>
            <a:r>
              <a:rPr kumimoji="0" lang="en-US" sz="2600" b="1" i="0" u="none" strike="noStrike" kern="1200" cap="none" spc="0" normalizeH="0" baseline="0" noProof="0" dirty="0">
                <a:ln>
                  <a:noFill/>
                </a:ln>
                <a:solidFill>
                  <a:srgbClr val="ED3C8D"/>
                </a:solidFill>
                <a:effectLst/>
                <a:uLnTx/>
                <a:uFillTx/>
                <a:latin typeface="Helvetica" pitchFamily="2" charset="0"/>
                <a:ea typeface="+mn-ea"/>
                <a:cs typeface="+mn-cs"/>
              </a:rPr>
              <a:t>Pharma ads encourage education: </a:t>
            </a:r>
            <a:r>
              <a:rPr lang="en-US" sz="2600" b="1" dirty="0">
                <a:solidFill>
                  <a:srgbClr val="1F1A62"/>
                </a:solidFill>
                <a:latin typeface="Helvetica" pitchFamily="2" charset="0"/>
              </a:rPr>
              <a:t>P</a:t>
            </a:r>
            <a:r>
              <a:rPr kumimoji="0" lang="en-US" sz="2600" b="1" i="0" u="none" strike="noStrike" kern="1200" cap="none" spc="0" normalizeH="0" baseline="0" noProof="0" dirty="0">
                <a:ln>
                  <a:noFill/>
                </a:ln>
                <a:solidFill>
                  <a:srgbClr val="1F1A62"/>
                </a:solidFill>
                <a:effectLst/>
                <a:uLnTx/>
                <a:uFillTx/>
                <a:latin typeface="Helvetica" pitchFamily="2" charset="0"/>
                <a:ea typeface="+mn-ea"/>
                <a:cs typeface="+mn-cs"/>
              </a:rPr>
              <a:t>rescription drug remedies launch TV 23 months after FDA approval, on average</a:t>
            </a:r>
            <a:endParaRPr lang="en-US" sz="2600" b="1" dirty="0">
              <a:solidFill>
                <a:srgbClr val="002060"/>
              </a:solidFill>
              <a:latin typeface="Helvetica" panose="020B0604020202020204" pitchFamily="34" charset="0"/>
            </a:endParaRPr>
          </a:p>
        </p:txBody>
      </p:sp>
      <p:grpSp>
        <p:nvGrpSpPr>
          <p:cNvPr id="13" name="Group 12">
            <a:extLst>
              <a:ext uri="{FF2B5EF4-FFF2-40B4-BE49-F238E27FC236}">
                <a16:creationId xmlns:a16="http://schemas.microsoft.com/office/drawing/2014/main" id="{F7333F2A-401A-3812-0D32-AA6AAA877B8A}"/>
              </a:ext>
            </a:extLst>
          </p:cNvPr>
          <p:cNvGrpSpPr/>
          <p:nvPr/>
        </p:nvGrpSpPr>
        <p:grpSpPr>
          <a:xfrm>
            <a:off x="0" y="1489956"/>
            <a:ext cx="2876169" cy="499260"/>
            <a:chOff x="214064" y="2435095"/>
            <a:chExt cx="2876169" cy="499260"/>
          </a:xfrm>
        </p:grpSpPr>
        <p:pic>
          <p:nvPicPr>
            <p:cNvPr id="14" name="Picture 13">
              <a:extLst>
                <a:ext uri="{FF2B5EF4-FFF2-40B4-BE49-F238E27FC236}">
                  <a16:creationId xmlns:a16="http://schemas.microsoft.com/office/drawing/2014/main" id="{CCA79539-7E13-E7DF-2B3A-C81BB9CB637E}"/>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D10AA97-6DE2-B3EF-80DA-AF204B2C1A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pic>
        <p:nvPicPr>
          <p:cNvPr id="5" name="Picture 4">
            <a:extLst>
              <a:ext uri="{FF2B5EF4-FFF2-40B4-BE49-F238E27FC236}">
                <a16:creationId xmlns:a16="http://schemas.microsoft.com/office/drawing/2014/main" id="{5BCC267B-7082-6D89-C020-4D74F656DB86}"/>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503714" y="6526723"/>
            <a:ext cx="11708793" cy="350107"/>
          </a:xfrm>
          <a:prstGeom prst="rect">
            <a:avLst/>
          </a:prstGeom>
        </p:spPr>
      </p:pic>
      <p:sp>
        <p:nvSpPr>
          <p:cNvPr id="16" name="Slide Number Placeholder 5">
            <a:extLst>
              <a:ext uri="{FF2B5EF4-FFF2-40B4-BE49-F238E27FC236}">
                <a16:creationId xmlns:a16="http://schemas.microsoft.com/office/drawing/2014/main" id="{6E268515-5478-C4FB-F90A-D3EF5A00D13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7708F6BE-45EB-4673-105F-34960D1A4BF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245288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E8574-F71D-B145-F161-D32779A2580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1412B22D-FCF5-684E-C0C7-6FD19739F7D7}"/>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hlinkClick r:id="rId2"/>
            <a:extLst>
              <a:ext uri="{FF2B5EF4-FFF2-40B4-BE49-F238E27FC236}">
                <a16:creationId xmlns:a16="http://schemas.microsoft.com/office/drawing/2014/main" id="{95005413-3CD7-7372-41DE-5B14D485873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172288" y="85711"/>
            <a:ext cx="1957182" cy="1098468"/>
          </a:xfrm>
          <a:prstGeom prst="rect">
            <a:avLst/>
          </a:prstGeom>
          <a:ln>
            <a:solidFill>
              <a:srgbClr val="1B1464"/>
            </a:solidFill>
          </a:ln>
        </p:spPr>
      </p:pic>
      <p:pic>
        <p:nvPicPr>
          <p:cNvPr id="2" name="Picture 1">
            <a:extLst>
              <a:ext uri="{FF2B5EF4-FFF2-40B4-BE49-F238E27FC236}">
                <a16:creationId xmlns:a16="http://schemas.microsoft.com/office/drawing/2014/main" id="{192A859C-D2F1-B001-4F4D-92923DBBC52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53620"/>
            <a:ext cx="11708793" cy="350107"/>
          </a:xfrm>
          <a:prstGeom prst="rect">
            <a:avLst/>
          </a:prstGeom>
        </p:spPr>
      </p:pic>
      <p:sp>
        <p:nvSpPr>
          <p:cNvPr id="4" name="Slide Number Placeholder 5">
            <a:extLst>
              <a:ext uri="{FF2B5EF4-FFF2-40B4-BE49-F238E27FC236}">
                <a16:creationId xmlns:a16="http://schemas.microsoft.com/office/drawing/2014/main" id="{53B6EBCD-030B-750C-07E7-626F4F061B1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14903A15-FDDB-F6D9-E7DE-969B5B06206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9" name="TextBox 28">
            <a:extLst>
              <a:ext uri="{FF2B5EF4-FFF2-40B4-BE49-F238E27FC236}">
                <a16:creationId xmlns:a16="http://schemas.microsoft.com/office/drawing/2014/main" id="{178C42D7-F1A5-6A3B-8875-E5003DCDA017}"/>
              </a:ext>
            </a:extLst>
          </p:cNvPr>
          <p:cNvSpPr txBox="1"/>
          <p:nvPr/>
        </p:nvSpPr>
        <p:spPr>
          <a:xfrm>
            <a:off x="483207" y="6356325"/>
            <a:ext cx="11687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Antenna, </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mn-cs"/>
              </a:rPr>
              <a:t>State of Subscriptions Adds and Ad</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mn-cs"/>
              </a:rPr>
              <a:t>s, May 2025</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U.S. only. Note: Excludes free tiers, MVPD + Telco Distribution, and select Bundles. Subscriptions as of March 2025. Premium SVOD includes 9 services. </a:t>
            </a:r>
            <a:endPar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 name="TextBox 2">
            <a:extLst>
              <a:ext uri="{FF2B5EF4-FFF2-40B4-BE49-F238E27FC236}">
                <a16:creationId xmlns:a16="http://schemas.microsoft.com/office/drawing/2014/main" id="{5308A4AC-999A-DD23-CDBB-61203E3AB723}"/>
              </a:ext>
            </a:extLst>
          </p:cNvPr>
          <p:cNvSpPr txBox="1"/>
          <p:nvPr/>
        </p:nvSpPr>
        <p:spPr>
          <a:xfrm>
            <a:off x="0" y="1740086"/>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Plan Tier by Household Income</a:t>
            </a:r>
          </a:p>
        </p:txBody>
      </p:sp>
      <p:graphicFrame>
        <p:nvGraphicFramePr>
          <p:cNvPr id="13" name="Chart 12">
            <a:extLst>
              <a:ext uri="{FF2B5EF4-FFF2-40B4-BE49-F238E27FC236}">
                <a16:creationId xmlns:a16="http://schemas.microsoft.com/office/drawing/2014/main" id="{B1FF5706-6CC0-88FD-B597-3D49D8690F92}"/>
              </a:ext>
            </a:extLst>
          </p:cNvPr>
          <p:cNvGraphicFramePr/>
          <p:nvPr>
            <p:extLst>
              <p:ext uri="{D42A27DB-BD31-4B8C-83A1-F6EECF244321}">
                <p14:modId xmlns:p14="http://schemas.microsoft.com/office/powerpoint/2010/main" val="3697952086"/>
              </p:ext>
            </p:extLst>
          </p:nvPr>
        </p:nvGraphicFramePr>
        <p:xfrm>
          <a:off x="736416" y="2183840"/>
          <a:ext cx="10719168" cy="3870951"/>
        </p:xfrm>
        <a:graphic>
          <a:graphicData uri="http://schemas.openxmlformats.org/drawingml/2006/chart">
            <c:chart xmlns:c="http://schemas.openxmlformats.org/drawingml/2006/chart" xmlns:r="http://schemas.openxmlformats.org/officeDocument/2006/relationships" r:id="rId5"/>
          </a:graphicData>
        </a:graphic>
      </p:graphicFrame>
      <p:sp>
        <p:nvSpPr>
          <p:cNvPr id="14" name="Right Brace 13">
            <a:extLst>
              <a:ext uri="{FF2B5EF4-FFF2-40B4-BE49-F238E27FC236}">
                <a16:creationId xmlns:a16="http://schemas.microsoft.com/office/drawing/2014/main" id="{F8626A91-8F86-A68E-E4F6-C8C441185A54}"/>
              </a:ext>
            </a:extLst>
          </p:cNvPr>
          <p:cNvSpPr/>
          <p:nvPr/>
        </p:nvSpPr>
        <p:spPr>
          <a:xfrm rot="16200000">
            <a:off x="9524498" y="1438407"/>
            <a:ext cx="281940" cy="3452495"/>
          </a:xfrm>
          <a:prstGeom prst="rightBrace">
            <a:avLst>
              <a:gd name="adj1" fmla="val 26351"/>
              <a:gd name="adj2" fmla="val 50000"/>
            </a:avLst>
          </a:prstGeom>
          <a:ln>
            <a:solidFill>
              <a:srgbClr val="1F1A6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FA8D4DBA-2139-6CE4-E7BA-5C6D4D327365}"/>
              </a:ext>
            </a:extLst>
          </p:cNvPr>
          <p:cNvSpPr/>
          <p:nvPr/>
        </p:nvSpPr>
        <p:spPr>
          <a:xfrm>
            <a:off x="8840841" y="2712212"/>
            <a:ext cx="1639281" cy="319093"/>
          </a:xfrm>
          <a:prstGeom prst="roundRect">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$100K+: 38%</a:t>
            </a:r>
          </a:p>
        </p:txBody>
      </p:sp>
      <p:sp>
        <p:nvSpPr>
          <p:cNvPr id="10" name="Right Brace 9">
            <a:extLst>
              <a:ext uri="{FF2B5EF4-FFF2-40B4-BE49-F238E27FC236}">
                <a16:creationId xmlns:a16="http://schemas.microsoft.com/office/drawing/2014/main" id="{F52CCE9D-95B4-6788-838F-BE34030E78B9}"/>
              </a:ext>
            </a:extLst>
          </p:cNvPr>
          <p:cNvSpPr/>
          <p:nvPr/>
        </p:nvSpPr>
        <p:spPr>
          <a:xfrm rot="16200000">
            <a:off x="9553260" y="3028504"/>
            <a:ext cx="281940" cy="3394978"/>
          </a:xfrm>
          <a:prstGeom prst="rightBrace">
            <a:avLst>
              <a:gd name="adj1" fmla="val 26351"/>
              <a:gd name="adj2" fmla="val 50000"/>
            </a:avLst>
          </a:prstGeom>
          <a:ln>
            <a:solidFill>
              <a:srgbClr val="1F1A62"/>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 name="Rectangle: Rounded Corners 10">
            <a:extLst>
              <a:ext uri="{FF2B5EF4-FFF2-40B4-BE49-F238E27FC236}">
                <a16:creationId xmlns:a16="http://schemas.microsoft.com/office/drawing/2014/main" id="{FCF70F39-F5B3-D349-BF14-12DC8BBFF829}"/>
              </a:ext>
            </a:extLst>
          </p:cNvPr>
          <p:cNvSpPr/>
          <p:nvPr/>
        </p:nvSpPr>
        <p:spPr>
          <a:xfrm>
            <a:off x="8872960" y="4273550"/>
            <a:ext cx="1639281" cy="319093"/>
          </a:xfrm>
          <a:prstGeom prst="roundRect">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$100K+: 37%</a:t>
            </a:r>
          </a:p>
        </p:txBody>
      </p:sp>
      <p:sp>
        <p:nvSpPr>
          <p:cNvPr id="15" name="TextBox 14">
            <a:hlinkClick r:id="rId2"/>
            <a:extLst>
              <a:ext uri="{FF2B5EF4-FFF2-40B4-BE49-F238E27FC236}">
                <a16:creationId xmlns:a16="http://schemas.microsoft.com/office/drawing/2014/main" id="{BD9AB9FF-76BB-5403-D115-3B93C1CE1C6C}"/>
              </a:ext>
            </a:extLst>
          </p:cNvPr>
          <p:cNvSpPr txBox="1"/>
          <p:nvPr/>
        </p:nvSpPr>
        <p:spPr>
          <a:xfrm>
            <a:off x="10125075" y="1184095"/>
            <a:ext cx="2066925"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6" name="Rectangle 15">
            <a:extLst>
              <a:ext uri="{FF2B5EF4-FFF2-40B4-BE49-F238E27FC236}">
                <a16:creationId xmlns:a16="http://schemas.microsoft.com/office/drawing/2014/main" id="{E0AF2DA3-E8F3-47B7-73E4-85E8B8193F9C}"/>
              </a:ext>
            </a:extLst>
          </p:cNvPr>
          <p:cNvSpPr/>
          <p:nvPr/>
        </p:nvSpPr>
        <p:spPr>
          <a:xfrm>
            <a:off x="57424" y="260218"/>
            <a:ext cx="10067651" cy="892552"/>
          </a:xfrm>
          <a:prstGeom prst="rect">
            <a:avLst/>
          </a:prstGeom>
        </p:spPr>
        <p:txBody>
          <a:bodyPr wrap="square">
            <a:spAutoFit/>
          </a:bodyPr>
          <a:lstStyle/>
          <a:p>
            <a:pPr>
              <a:defRPr/>
            </a:pPr>
            <a:r>
              <a:rPr lang="en-US" sz="2600" b="1" dirty="0">
                <a:solidFill>
                  <a:srgbClr val="ED3C8D"/>
                </a:solidFill>
                <a:latin typeface="Helvetica" pitchFamily="2" charset="0"/>
              </a:rPr>
              <a:t>Streaming demographics: </a:t>
            </a:r>
            <a:r>
              <a:rPr lang="en-US" sz="2600" b="1" dirty="0">
                <a:solidFill>
                  <a:srgbClr val="1F1A62"/>
                </a:solidFill>
                <a:latin typeface="Helvetica" pitchFamily="2" charset="0"/>
              </a:rPr>
              <a:t>Higher </a:t>
            </a:r>
            <a:r>
              <a:rPr lang="en-US" sz="2600" b="1">
                <a:solidFill>
                  <a:srgbClr val="1F1A62"/>
                </a:solidFill>
                <a:latin typeface="Helvetica" pitchFamily="2" charset="0"/>
              </a:rPr>
              <a:t>HHI homes </a:t>
            </a:r>
            <a:r>
              <a:rPr lang="en-US" sz="2600" b="1" dirty="0">
                <a:solidFill>
                  <a:srgbClr val="1F1A62"/>
                </a:solidFill>
                <a:latin typeface="Helvetica" pitchFamily="2" charset="0"/>
              </a:rPr>
              <a:t>are just as likely to subscribe to ad-supported streaming as they are to ad-free</a:t>
            </a:r>
          </a:p>
        </p:txBody>
      </p:sp>
      <p:grpSp>
        <p:nvGrpSpPr>
          <p:cNvPr id="17" name="Group 16">
            <a:extLst>
              <a:ext uri="{FF2B5EF4-FFF2-40B4-BE49-F238E27FC236}">
                <a16:creationId xmlns:a16="http://schemas.microsoft.com/office/drawing/2014/main" id="{47868595-486D-62CF-9F37-06CA32EC70A5}"/>
              </a:ext>
            </a:extLst>
          </p:cNvPr>
          <p:cNvGrpSpPr/>
          <p:nvPr/>
        </p:nvGrpSpPr>
        <p:grpSpPr>
          <a:xfrm>
            <a:off x="-32780" y="1491474"/>
            <a:ext cx="2341548" cy="506136"/>
            <a:chOff x="333914" y="3624351"/>
            <a:chExt cx="2440178" cy="508231"/>
          </a:xfrm>
        </p:grpSpPr>
        <p:pic>
          <p:nvPicPr>
            <p:cNvPr id="18" name="Picture 17" descr="A picture containing text&#10;&#10;Description automatically generated">
              <a:extLst>
                <a:ext uri="{FF2B5EF4-FFF2-40B4-BE49-F238E27FC236}">
                  <a16:creationId xmlns:a16="http://schemas.microsoft.com/office/drawing/2014/main" id="{500F1417-4085-722A-ED18-97074DDE8E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54816" y="3646462"/>
              <a:ext cx="1119276" cy="486120"/>
            </a:xfrm>
            <a:prstGeom prst="rect">
              <a:avLst/>
            </a:prstGeom>
          </p:spPr>
        </p:pic>
        <p:pic>
          <p:nvPicPr>
            <p:cNvPr id="19" name="Picture 18" descr="Logo&#10;&#10;Description automatically generated with low confidence">
              <a:extLst>
                <a:ext uri="{FF2B5EF4-FFF2-40B4-BE49-F238E27FC236}">
                  <a16:creationId xmlns:a16="http://schemas.microsoft.com/office/drawing/2014/main" id="{10BE7EBF-F4CF-4643-A43D-42E2B69BDD0A}"/>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3914" y="3624351"/>
              <a:ext cx="1410542" cy="491984"/>
            </a:xfrm>
            <a:prstGeom prst="rect">
              <a:avLst/>
            </a:prstGeom>
          </p:spPr>
        </p:pic>
      </p:grpSp>
    </p:spTree>
    <p:extLst>
      <p:ext uri="{BB962C8B-B14F-4D97-AF65-F5344CB8AC3E}">
        <p14:creationId xmlns:p14="http://schemas.microsoft.com/office/powerpoint/2010/main" val="2630179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Leah Montner Dixon</DisplayName>
        <AccountId>10</AccountId>
        <AccountType/>
      </UserInfo>
      <UserInfo>
        <DisplayName>Kaileen Cain</DisplayName>
        <AccountId>143</AccountId>
        <AccountType/>
      </UserInfo>
      <UserInfo>
        <DisplayName>Reed Kiely</DisplayName>
        <AccountId>39</AccountId>
        <AccountType/>
      </UserInfo>
      <UserInfo>
        <DisplayName>Karolina Guillen</DisplayName>
        <AccountId>14</AccountId>
        <AccountType/>
      </UserInfo>
    </SharedWithUsers>
  </documentManagement>
</p:properties>
</file>

<file path=customXml/itemProps1.xml><?xml version="1.0" encoding="utf-8"?>
<ds:datastoreItem xmlns:ds="http://schemas.openxmlformats.org/officeDocument/2006/customXml" ds:itemID="{FF7DF727-FE6D-47BF-AC75-7E8F9277A404}">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9FE52C-B408-4E80-8E9E-F3292005465C}">
  <ds:schemaRefs>
    <ds:schemaRef ds:uri="http://schemas.microsoft.com/sharepoint/v3/contenttype/forms"/>
  </ds:schemaRefs>
</ds:datastoreItem>
</file>

<file path=customXml/itemProps3.xml><?xml version="1.0" encoding="utf-8"?>
<ds:datastoreItem xmlns:ds="http://schemas.openxmlformats.org/officeDocument/2006/customXml" ds:itemID="{4980E559-7A09-420D-AB5A-A2CB7DD1E9B2}">
  <ds:schemaRefs>
    <ds:schemaRef ds:uri="9f6166fe-9f5b-43aa-b8a9-b4d7ad530bda"/>
    <ds:schemaRef ds:uri="a86b28e8-29a6-4ab8-af18-2a7f61acfad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876</TotalTime>
  <Words>2480</Words>
  <Application>Microsoft Office PowerPoint</Application>
  <PresentationFormat>Widescreen</PresentationFormat>
  <Paragraphs>326</Paragraphs>
  <Slides>18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Aptos</vt:lpstr>
      <vt:lpstr>Aptos Display</vt:lpstr>
      <vt:lpstr>Arial</vt:lpstr>
      <vt:lpstr>Calibri</vt:lpstr>
      <vt:lpstr>Calibri Light</vt:lpstr>
      <vt:lpstr>Helvetica</vt:lpstr>
      <vt:lpstr>Helvetica Light</vt:lpstr>
      <vt:lpstr>Helvetica-Normal</vt:lpstr>
      <vt:lpstr>Office Theme</vt:lpstr>
      <vt:lpstr>Office 2013 - 2022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Reed Kiely</cp:lastModifiedBy>
  <cp:revision>2</cp:revision>
  <dcterms:created xsi:type="dcterms:W3CDTF">2023-09-20T18:19:14Z</dcterms:created>
  <dcterms:modified xsi:type="dcterms:W3CDTF">2025-06-25T14:53:38Z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