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0"/>
  </p:notesMasterIdLst>
  <p:sldIdLst>
    <p:sldId id="287" r:id="rId3"/>
    <p:sldId id="2229" r:id="rId4"/>
    <p:sldId id="275" r:id="rId5"/>
    <p:sldId id="2227" r:id="rId6"/>
    <p:sldId id="2228" r:id="rId7"/>
    <p:sldId id="2230" r:id="rId8"/>
    <p:sldId id="223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A99"/>
    <a:srgbClr val="00C0F3"/>
    <a:srgbClr val="1F1A62"/>
    <a:srgbClr val="66C5AD"/>
    <a:srgbClr val="E2E8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36"/>
    <p:restoredTop sz="94719"/>
  </p:normalViewPr>
  <p:slideViewPr>
    <p:cSldViewPr snapToGrid="0" snapToObjects="1">
      <p:cViewPr varScale="1">
        <p:scale>
          <a:sx n="86" d="100"/>
          <a:sy n="86" d="100"/>
        </p:scale>
        <p:origin x="7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69033-CC82-0C4F-9180-62F036320B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15BE2-BB6E-D846-B0CB-BE207E4BB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5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F0963-7DC2-D94F-A776-D72442CEA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495044-A36F-3B4B-8BA3-3C27671B2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FCDA1-868E-B749-B61A-968C73D1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428A1-C7DE-2548-8BAF-A0B4D6BF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42A2B-8250-2D4D-83A7-AA083647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7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DD58-5913-9144-9055-725483E98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E1B56-BB11-754B-B3EF-0DD699412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1952A-17CC-F34A-AC73-C84E3784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76CF2-CC1D-EA46-ACE5-C5D08783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987B6-427B-FF48-8A70-282A629F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5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3D0B3-7FE9-DE40-8627-47994C5B45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233210-1708-F442-B808-1EF0F86778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18370-BBC5-5A44-8247-9E05209E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7C70C5-251A-8A4C-BFF0-87029DC9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4F350-606F-594A-B445-47618EC08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7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22880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8EB84-D79E-41BC-A82D-D5921B9E922A}"/>
              </a:ext>
            </a:extLst>
          </p:cNvPr>
          <p:cNvSpPr/>
          <p:nvPr userDrawn="1"/>
        </p:nvSpPr>
        <p:spPr>
          <a:xfrm>
            <a:off x="9888279" y="6071192"/>
            <a:ext cx="2039026" cy="5917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D45F95-BF6A-457B-AFED-C24CDCF33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452" y="6104052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5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9E59-C3FC-204E-85CC-317362AC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047EF-D6BD-E145-A9EF-61D40231D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84CD0-A62C-3D4E-ADDB-0276DBB7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BCD41-370D-044C-897A-559815EF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46B7-5F31-DB43-B955-4BE9B8D7F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97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22197-EA75-7C43-A891-3E34D66C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50571-AFBE-7C4C-A2F3-761335BCE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1F708-0D8A-FE4D-BFDD-990819C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C672-9FA9-2E46-9721-1933E1CC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2321-B7DD-9241-AF4F-0B56185C1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8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03B8-98E1-614D-A4FA-00124125D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BB9A7-18E9-3E43-AB98-22C0813C1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B5814-1FE6-CF4A-88E9-202CBDA7E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6D911-5035-494E-ACBA-385D31FE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A76857-4EB6-C54D-B723-BE35A29CD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0BF94-92A5-8349-A6BF-78D65C34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7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5AA4-CE49-4346-B1E9-39366FBDC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6BEF7-AD6B-9145-A11A-DFBBA018C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12D76D-7244-174D-B330-4751D3A3B6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170D02-414E-FC4F-98F7-663BA18AE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C5D75-B033-D84B-BDC2-E1DE69A76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B9DDE-0844-7B40-960B-0B593FEBC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942282-7BD7-E54A-9094-D59C8B387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46ED25-DC8B-A84C-B611-ED7DFCF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7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C187C-E429-CD49-B58A-CB8E090FA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F36D0-BFE4-9949-9E89-09906B4F5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EC319F-F805-6E4E-8D3C-3F4676E1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641F0-9B6D-E94F-A979-91F56A4C5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93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FEA5EC-AF0C-494D-AE60-629E81986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66BDBD-DB55-CD48-A260-77AF4981A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E6D73C-B8F4-FA40-B1C2-BCC55C188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88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CAF58-FC7B-1541-98FB-DF0ECECA1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61D9D-6B49-3343-B0DC-1826A0A83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1A1FB-75E3-BE44-B4F1-61F798CDC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AD33D-B14A-1E4D-8C2E-9CB770455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53C3C-948F-704A-ADCA-862364F5D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01E1-4B2C-5848-8BB6-DCA07C948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4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ECA18-21A7-4F4F-AE92-7693302AE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799FB2-811D-BB4E-A3BD-0A54421CD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EB802F-649D-D04C-AA36-1801F2E48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C28A1-74D0-0148-90F9-DC233F310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EFBCA-2FC4-9C46-BCA4-0B00D3E0A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FBC0A-8886-A044-9D2E-E44EE7E3F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57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B83807-8083-E946-9568-F5DA5E37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1B6F-4AE4-CC48-AE78-093FC5E5D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92C3D-56C5-B443-9039-55850F1226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75F10-90BA-9A4B-97C5-0F6D45F15F4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BB4FE-21FC-9249-87CF-23D44CEF6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B5D03-AC5A-6F4D-91F4-FD920EF7E4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3CAC0-E093-5148-AE6B-19334CEAD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 userDrawn="1"/>
        </p:nvSpPr>
        <p:spPr>
          <a:xfrm>
            <a:off x="11216024" y="6620933"/>
            <a:ext cx="739936" cy="228600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AF7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1AD1E46-6C0E-2740-8AE4-E7555976E32C}" type="slidenum">
              <a:rPr lang="en-US" sz="1000" smtClean="0">
                <a:solidFill>
                  <a:srgbClr val="508ABA"/>
                </a:solidFill>
                <a:latin typeface="Trebuchet MS"/>
                <a:cs typeface="Trebuchet MS"/>
              </a:rPr>
              <a:pPr algn="r"/>
              <a:t>‹#›</a:t>
            </a:fld>
            <a:endParaRPr lang="en-US" sz="1000" dirty="0">
              <a:solidFill>
                <a:srgbClr val="508ABA"/>
              </a:solidFill>
              <a:latin typeface="Trebuchet MS"/>
              <a:cs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F9373-5B95-4E54-BA9A-04A79311AD27}"/>
              </a:ext>
            </a:extLst>
          </p:cNvPr>
          <p:cNvSpPr/>
          <p:nvPr userDrawn="1"/>
        </p:nvSpPr>
        <p:spPr>
          <a:xfrm>
            <a:off x="9942786" y="6064469"/>
            <a:ext cx="2013174" cy="5904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91AE3A-BB40-4674-A00A-54FED8FFCD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09" y="6095999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3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22.png"/><Relationship Id="rId2" Type="http://schemas.openxmlformats.org/officeDocument/2006/relationships/image" Target="../media/image6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jpeg"/><Relationship Id="rId15" Type="http://schemas.openxmlformats.org/officeDocument/2006/relationships/image" Target="../media/image13.png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image" Target="../media/image8.jpeg"/><Relationship Id="rId9" Type="http://schemas.openxmlformats.org/officeDocument/2006/relationships/image" Target="../media/image19.jpe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6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9.jpeg"/><Relationship Id="rId4" Type="http://schemas.openxmlformats.org/officeDocument/2006/relationships/image" Target="../media/image10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hyperlink" Target="https://thevab.com/" TargetMode="External"/><Relationship Id="rId7" Type="http://schemas.openxmlformats.org/officeDocument/2006/relationships/hyperlink" Target="https://thevab.com/our-team/karolina-guillen" TargetMode="External"/><Relationship Id="rId12" Type="http://schemas.openxmlformats.org/officeDocument/2006/relationships/hyperlink" Target="https://thevab.com/insight/extreme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hevab.com/" TargetMode="External"/><Relationship Id="rId11" Type="http://schemas.openxmlformats.org/officeDocument/2006/relationships/image" Target="../media/image42.png"/><Relationship Id="rId5" Type="http://schemas.openxmlformats.org/officeDocument/2006/relationships/hyperlink" Target="https://twitter.com/VABintel" TargetMode="External"/><Relationship Id="rId15" Type="http://schemas.openxmlformats.org/officeDocument/2006/relationships/image" Target="../media/image44.png"/><Relationship Id="rId10" Type="http://schemas.openxmlformats.org/officeDocument/2006/relationships/hyperlink" Target="https://thevab.com/insight/left-your-own-devices-q3" TargetMode="External"/><Relationship Id="rId4" Type="http://schemas.openxmlformats.org/officeDocument/2006/relationships/image" Target="../media/image40.png"/><Relationship Id="rId9" Type="http://schemas.openxmlformats.org/officeDocument/2006/relationships/hyperlink" Target="https://thevab.com/our-team/reed-kiely" TargetMode="External"/><Relationship Id="rId14" Type="http://schemas.openxmlformats.org/officeDocument/2006/relationships/hyperlink" Target="https://thevab.com/insight/matter-of-principl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posing for the camera&#10;&#10;Description automatically generated">
            <a:extLst>
              <a:ext uri="{FF2B5EF4-FFF2-40B4-BE49-F238E27FC236}">
                <a16:creationId xmlns:a16="http://schemas.microsoft.com/office/drawing/2014/main" id="{6DC0D740-AF1E-4DD7-BAA1-A14025B20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340" y="0"/>
            <a:ext cx="7360332" cy="4907303"/>
          </a:xfrm>
          <a:prstGeom prst="rect">
            <a:avLst/>
          </a:prstGeom>
        </p:spPr>
      </p:pic>
      <p:pic>
        <p:nvPicPr>
          <p:cNvPr id="4" name="Picture 3" descr="A picture containing table, drawing&#10;&#10;Description automatically generated">
            <a:extLst>
              <a:ext uri="{FF2B5EF4-FFF2-40B4-BE49-F238E27FC236}">
                <a16:creationId xmlns:a16="http://schemas.microsoft.com/office/drawing/2014/main" id="{A111C95E-A1F5-3A4F-9C17-36AB60AAB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8" y="0"/>
            <a:ext cx="12188952" cy="6857107"/>
          </a:xfrm>
          <a:prstGeom prst="rect">
            <a:avLst/>
          </a:prstGeom>
        </p:spPr>
      </p:pic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952A273D-7A9A-A749-8FB7-BF493D280C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06" t="34331" r="28531" b="36288"/>
          <a:stretch/>
        </p:blipFill>
        <p:spPr>
          <a:xfrm>
            <a:off x="494572" y="5703767"/>
            <a:ext cx="2173572" cy="769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121FEB-E7DA-6544-BD8E-06D2CB674FBA}"/>
              </a:ext>
            </a:extLst>
          </p:cNvPr>
          <p:cNvSpPr txBox="1"/>
          <p:nvPr/>
        </p:nvSpPr>
        <p:spPr>
          <a:xfrm>
            <a:off x="398958" y="3020373"/>
            <a:ext cx="22980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1500" b="1" dirty="0">
                <a:solidFill>
                  <a:srgbClr val="66C5AD"/>
                </a:solidFill>
                <a:latin typeface="Helvetica" pitchFamily="2" charset="0"/>
              </a:rPr>
              <a:t>March 2020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A06ED-9D12-3B4C-B59C-10A0964513FE}"/>
              </a:ext>
            </a:extLst>
          </p:cNvPr>
          <p:cNvCxnSpPr/>
          <p:nvPr/>
        </p:nvCxnSpPr>
        <p:spPr>
          <a:xfrm>
            <a:off x="494572" y="2940104"/>
            <a:ext cx="521140" cy="0"/>
          </a:xfrm>
          <a:prstGeom prst="line">
            <a:avLst/>
          </a:prstGeom>
          <a:ln>
            <a:solidFill>
              <a:srgbClr val="66C5A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3ED8F18-80E6-D449-A031-541661F2A42F}"/>
              </a:ext>
            </a:extLst>
          </p:cNvPr>
          <p:cNvSpPr txBox="1"/>
          <p:nvPr/>
        </p:nvSpPr>
        <p:spPr>
          <a:xfrm>
            <a:off x="387529" y="3457439"/>
            <a:ext cx="6694632" cy="1323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999" b="1" dirty="0">
                <a:solidFill>
                  <a:srgbClr val="1F1A62"/>
                </a:solidFill>
                <a:latin typeface="Helvetica" pitchFamily="2" charset="0"/>
              </a:rPr>
              <a:t>Online Content Destinations</a:t>
            </a:r>
          </a:p>
        </p:txBody>
      </p:sp>
    </p:spTree>
    <p:extLst>
      <p:ext uri="{BB962C8B-B14F-4D97-AF65-F5344CB8AC3E}">
        <p14:creationId xmlns:p14="http://schemas.microsoft.com/office/powerpoint/2010/main" val="710294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37D0D3-8AE9-4F2E-9E93-112FC4A15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200" y="0"/>
            <a:ext cx="5256799" cy="30605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A8ECD1EE-DE3D-4E60-89D9-2446CC8D6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51" y="4269336"/>
            <a:ext cx="3662680" cy="1471044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Simplify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save you time by bringing you the latest data &amp; actionable takeaways you can use to inform your marketing plans.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FA2EED1-43F8-4410-9F5C-0FD8EDCB6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6" y="4252054"/>
            <a:ext cx="3183572" cy="147104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Discover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keep you one step ahead with the latest thinking so you can create innovative, forward-looking strategies.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ABB7EF40-FE21-4E67-B6E5-8BE8D4EA3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3080" y="4252054"/>
            <a:ext cx="3183572" cy="142955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We help you build your brand by focusing on core marketing principles that will help drive tangible business outcomes.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70CFDB-CBA4-474B-AEE9-C54BE1FFD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1" t="95080" r="-1"/>
          <a:stretch/>
        </p:blipFill>
        <p:spPr>
          <a:xfrm>
            <a:off x="483207" y="6507893"/>
            <a:ext cx="11708793" cy="35010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AF8E182-A927-4EEC-8509-3F413A48E93C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discover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new insights that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96A7EE-222D-4484-A9C9-19F3EADA1517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76644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23503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45B4F6-F7E9-8E45-8329-396915BEC239}"/>
              </a:ext>
            </a:extLst>
          </p:cNvPr>
          <p:cNvSpPr txBox="1"/>
          <p:nvPr/>
        </p:nvSpPr>
        <p:spPr>
          <a:xfrm>
            <a:off x="8446576" y="7532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413301" y="237847"/>
            <a:ext cx="11695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1A62"/>
                </a:solidFill>
                <a:latin typeface="Helvetica" pitchFamily="2" charset="0"/>
              </a:rPr>
              <a:t>Ad-supported TV brands represent some of the </a:t>
            </a:r>
            <a:r>
              <a:rPr lang="en-US" sz="3200" b="1" dirty="0">
                <a:solidFill>
                  <a:srgbClr val="E84A99"/>
                </a:solidFill>
                <a:latin typeface="Helvetica" pitchFamily="2" charset="0"/>
              </a:rPr>
              <a:t>most popular digital content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FC623D9C-B141-0E44-9A0E-426DA6A043B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D4CD0E-1339-4A4A-844A-3AC12AFC30E9}"/>
              </a:ext>
            </a:extLst>
          </p:cNvPr>
          <p:cNvSpPr txBox="1"/>
          <p:nvPr/>
        </p:nvSpPr>
        <p:spPr>
          <a:xfrm>
            <a:off x="459154" y="6339997"/>
            <a:ext cx="11040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700" kern="0" dirty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Source: VAB analysis of </a:t>
            </a:r>
            <a:r>
              <a:rPr lang="en-US" sz="700" kern="0" dirty="0" err="1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Comscore</a:t>
            </a:r>
            <a:r>
              <a:rPr lang="en-US" sz="700" kern="0" dirty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Media Metrix Key Measures multi-platform (desktop + mobile) data, March 2020, based on categories (top 5 rankings based on “Total Minutes Viewed”).  Total Audience = (Desktop P2+, Mobile 18+)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1265A2-1BCE-4F1D-AC8F-53A7679E11E8}"/>
              </a:ext>
            </a:extLst>
          </p:cNvPr>
          <p:cNvSpPr/>
          <p:nvPr/>
        </p:nvSpPr>
        <p:spPr>
          <a:xfrm>
            <a:off x="526244" y="6577113"/>
            <a:ext cx="116657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 Light" panose="020B0306030504020204" pitchFamily="34" charset="0"/>
                <a:cs typeface="Helvetica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ADC5A20-A95C-43B8-A648-87B5EBD0EC2C}"/>
              </a:ext>
            </a:extLst>
          </p:cNvPr>
          <p:cNvSpPr txBox="1"/>
          <p:nvPr/>
        </p:nvSpPr>
        <p:spPr>
          <a:xfrm>
            <a:off x="0" y="2658671"/>
            <a:ext cx="97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Total Audience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79E570-D96B-4CEB-BD4F-6CBABE6EE1DE}"/>
              </a:ext>
            </a:extLst>
          </p:cNvPr>
          <p:cNvSpPr/>
          <p:nvPr/>
        </p:nvSpPr>
        <p:spPr>
          <a:xfrm>
            <a:off x="2450920" y="2594132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A90D85A-2D52-42FF-8C1E-532ABCBE3AB6}"/>
              </a:ext>
            </a:extLst>
          </p:cNvPr>
          <p:cNvSpPr/>
          <p:nvPr/>
        </p:nvSpPr>
        <p:spPr>
          <a:xfrm>
            <a:off x="10670479" y="2594132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CF2C1B-2F64-4146-B629-F6B657F69290}"/>
              </a:ext>
            </a:extLst>
          </p:cNvPr>
          <p:cNvSpPr/>
          <p:nvPr/>
        </p:nvSpPr>
        <p:spPr>
          <a:xfrm>
            <a:off x="3805786" y="2594132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5C2E14A-DD1A-4BA0-9DB5-E99BA5BF305A}"/>
              </a:ext>
            </a:extLst>
          </p:cNvPr>
          <p:cNvSpPr/>
          <p:nvPr/>
        </p:nvSpPr>
        <p:spPr>
          <a:xfrm>
            <a:off x="9289349" y="2594132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41501EA-C627-43EA-AA2B-9C7953CF139F}"/>
              </a:ext>
            </a:extLst>
          </p:cNvPr>
          <p:cNvSpPr/>
          <p:nvPr/>
        </p:nvSpPr>
        <p:spPr>
          <a:xfrm>
            <a:off x="7898053" y="2594132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E1EA726-9603-46EB-B209-B2C349AE4247}"/>
              </a:ext>
            </a:extLst>
          </p:cNvPr>
          <p:cNvSpPr/>
          <p:nvPr/>
        </p:nvSpPr>
        <p:spPr>
          <a:xfrm>
            <a:off x="5160989" y="2594132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B7232A7-CFDE-4F4E-8987-42184427CE5B}"/>
              </a:ext>
            </a:extLst>
          </p:cNvPr>
          <p:cNvSpPr/>
          <p:nvPr/>
        </p:nvSpPr>
        <p:spPr>
          <a:xfrm>
            <a:off x="1075746" y="2594132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D0D5355-6DF1-4865-B587-61C5B3BCDE5F}"/>
              </a:ext>
            </a:extLst>
          </p:cNvPr>
          <p:cNvSpPr/>
          <p:nvPr/>
        </p:nvSpPr>
        <p:spPr>
          <a:xfrm>
            <a:off x="6521294" y="2594132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87DA579-4DA1-4CA9-872C-0039A6C076B4}"/>
              </a:ext>
            </a:extLst>
          </p:cNvPr>
          <p:cNvSpPr/>
          <p:nvPr/>
        </p:nvSpPr>
        <p:spPr>
          <a:xfrm>
            <a:off x="2450920" y="3337654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0C2B60D-32D2-42C2-BFA5-A5B94A635D32}"/>
              </a:ext>
            </a:extLst>
          </p:cNvPr>
          <p:cNvSpPr/>
          <p:nvPr/>
        </p:nvSpPr>
        <p:spPr>
          <a:xfrm>
            <a:off x="10670479" y="3337654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2317444-C232-47D5-8B71-112A5B4031AD}"/>
              </a:ext>
            </a:extLst>
          </p:cNvPr>
          <p:cNvSpPr/>
          <p:nvPr/>
        </p:nvSpPr>
        <p:spPr>
          <a:xfrm>
            <a:off x="3805786" y="3337654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B148BA-FEC1-4740-A883-48955B6775AE}"/>
              </a:ext>
            </a:extLst>
          </p:cNvPr>
          <p:cNvSpPr/>
          <p:nvPr/>
        </p:nvSpPr>
        <p:spPr>
          <a:xfrm>
            <a:off x="9289349" y="3337654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C49027F-1BE1-452F-81DE-D463DEE15A8A}"/>
              </a:ext>
            </a:extLst>
          </p:cNvPr>
          <p:cNvSpPr/>
          <p:nvPr/>
        </p:nvSpPr>
        <p:spPr>
          <a:xfrm>
            <a:off x="7898053" y="3337654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F86301B-3A2C-4B0F-934D-88D15F1DCB20}"/>
              </a:ext>
            </a:extLst>
          </p:cNvPr>
          <p:cNvSpPr/>
          <p:nvPr/>
        </p:nvSpPr>
        <p:spPr>
          <a:xfrm>
            <a:off x="5160989" y="3337654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651F121-982A-41DE-B618-107104807C8F}"/>
              </a:ext>
            </a:extLst>
          </p:cNvPr>
          <p:cNvSpPr/>
          <p:nvPr/>
        </p:nvSpPr>
        <p:spPr>
          <a:xfrm>
            <a:off x="1075746" y="3337654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239EF59-4A6C-4556-8180-3C27A0007CD6}"/>
              </a:ext>
            </a:extLst>
          </p:cNvPr>
          <p:cNvSpPr/>
          <p:nvPr/>
        </p:nvSpPr>
        <p:spPr>
          <a:xfrm>
            <a:off x="6521294" y="3337654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5BFEA6B-D159-408A-BE8D-F344C8362292}"/>
              </a:ext>
            </a:extLst>
          </p:cNvPr>
          <p:cNvSpPr/>
          <p:nvPr/>
        </p:nvSpPr>
        <p:spPr>
          <a:xfrm>
            <a:off x="2450920" y="4075875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B24C415-78F5-4268-9D14-43C739550FF6}"/>
              </a:ext>
            </a:extLst>
          </p:cNvPr>
          <p:cNvSpPr/>
          <p:nvPr/>
        </p:nvSpPr>
        <p:spPr>
          <a:xfrm>
            <a:off x="10670479" y="4075875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87134AA-6DB7-4996-AD22-A1A65E362105}"/>
              </a:ext>
            </a:extLst>
          </p:cNvPr>
          <p:cNvSpPr/>
          <p:nvPr/>
        </p:nvSpPr>
        <p:spPr>
          <a:xfrm>
            <a:off x="3805786" y="4075875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78B805F-425D-4428-8956-D73E67765A20}"/>
              </a:ext>
            </a:extLst>
          </p:cNvPr>
          <p:cNvSpPr/>
          <p:nvPr/>
        </p:nvSpPr>
        <p:spPr>
          <a:xfrm>
            <a:off x="9289349" y="4075875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B637188-16A5-4C6A-80CE-2D7AFFE25EE8}"/>
              </a:ext>
            </a:extLst>
          </p:cNvPr>
          <p:cNvSpPr/>
          <p:nvPr/>
        </p:nvSpPr>
        <p:spPr>
          <a:xfrm>
            <a:off x="7898053" y="4075875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E075784-30E0-4A61-AE5E-276EB733F60A}"/>
              </a:ext>
            </a:extLst>
          </p:cNvPr>
          <p:cNvSpPr/>
          <p:nvPr/>
        </p:nvSpPr>
        <p:spPr>
          <a:xfrm>
            <a:off x="5160989" y="4075875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220DA70-1AFA-4A15-9D1D-B961A664BBB3}"/>
              </a:ext>
            </a:extLst>
          </p:cNvPr>
          <p:cNvSpPr/>
          <p:nvPr/>
        </p:nvSpPr>
        <p:spPr>
          <a:xfrm>
            <a:off x="1075746" y="4075875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4C22720E-8035-4808-AA72-1264F4A621B8}"/>
              </a:ext>
            </a:extLst>
          </p:cNvPr>
          <p:cNvSpPr/>
          <p:nvPr/>
        </p:nvSpPr>
        <p:spPr>
          <a:xfrm>
            <a:off x="6521294" y="4075875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AD0E04E-BB6E-4B54-988D-CE336291A227}"/>
              </a:ext>
            </a:extLst>
          </p:cNvPr>
          <p:cNvSpPr/>
          <p:nvPr/>
        </p:nvSpPr>
        <p:spPr>
          <a:xfrm>
            <a:off x="2450920" y="481399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367B87A-BE7F-403F-8BD4-D03FA87ED06E}"/>
              </a:ext>
            </a:extLst>
          </p:cNvPr>
          <p:cNvSpPr/>
          <p:nvPr/>
        </p:nvSpPr>
        <p:spPr>
          <a:xfrm>
            <a:off x="10670479" y="481399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DDFD24-A90E-46D8-893D-4211B0A4FB8E}"/>
              </a:ext>
            </a:extLst>
          </p:cNvPr>
          <p:cNvSpPr/>
          <p:nvPr/>
        </p:nvSpPr>
        <p:spPr>
          <a:xfrm>
            <a:off x="3805786" y="481399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E21B45AF-5498-41C7-ABB5-54E8E4897DEA}"/>
              </a:ext>
            </a:extLst>
          </p:cNvPr>
          <p:cNvSpPr/>
          <p:nvPr/>
        </p:nvSpPr>
        <p:spPr>
          <a:xfrm>
            <a:off x="9289349" y="481399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305175C-A047-4424-85FB-0E8F2485C2AC}"/>
              </a:ext>
            </a:extLst>
          </p:cNvPr>
          <p:cNvSpPr/>
          <p:nvPr/>
        </p:nvSpPr>
        <p:spPr>
          <a:xfrm>
            <a:off x="7898053" y="481399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82A1A11-4391-400B-A463-9EBE4BCB1E71}"/>
              </a:ext>
            </a:extLst>
          </p:cNvPr>
          <p:cNvSpPr/>
          <p:nvPr/>
        </p:nvSpPr>
        <p:spPr>
          <a:xfrm>
            <a:off x="5160989" y="481399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EBFA51F-3409-4D61-9360-8CC3C989A2A8}"/>
              </a:ext>
            </a:extLst>
          </p:cNvPr>
          <p:cNvSpPr/>
          <p:nvPr/>
        </p:nvSpPr>
        <p:spPr>
          <a:xfrm>
            <a:off x="1075746" y="481399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7FAB429-9E31-4483-973A-9AC6A3616A61}"/>
              </a:ext>
            </a:extLst>
          </p:cNvPr>
          <p:cNvSpPr/>
          <p:nvPr/>
        </p:nvSpPr>
        <p:spPr>
          <a:xfrm>
            <a:off x="6521294" y="481399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6B4BD66-D71C-45DE-880E-053432A2E695}"/>
              </a:ext>
            </a:extLst>
          </p:cNvPr>
          <p:cNvSpPr/>
          <p:nvPr/>
        </p:nvSpPr>
        <p:spPr>
          <a:xfrm>
            <a:off x="2450920" y="556216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65B570B-90F1-41E9-B531-031940FDEB59}"/>
              </a:ext>
            </a:extLst>
          </p:cNvPr>
          <p:cNvSpPr/>
          <p:nvPr/>
        </p:nvSpPr>
        <p:spPr>
          <a:xfrm>
            <a:off x="10670479" y="556216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BB332A9-889B-44BF-B294-9C32F74C5F84}"/>
              </a:ext>
            </a:extLst>
          </p:cNvPr>
          <p:cNvSpPr/>
          <p:nvPr/>
        </p:nvSpPr>
        <p:spPr>
          <a:xfrm>
            <a:off x="3805786" y="556216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0D22ED0-2859-4A6F-81F5-894ECD6AB64E}"/>
              </a:ext>
            </a:extLst>
          </p:cNvPr>
          <p:cNvSpPr/>
          <p:nvPr/>
        </p:nvSpPr>
        <p:spPr>
          <a:xfrm>
            <a:off x="9289349" y="556216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0E50E45-6F1C-497A-AA6C-11062156CD2B}"/>
              </a:ext>
            </a:extLst>
          </p:cNvPr>
          <p:cNvSpPr/>
          <p:nvPr/>
        </p:nvSpPr>
        <p:spPr>
          <a:xfrm>
            <a:off x="7898053" y="556216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1304377-9A62-4D66-8AA7-E20AF11F40F1}"/>
              </a:ext>
            </a:extLst>
          </p:cNvPr>
          <p:cNvSpPr/>
          <p:nvPr/>
        </p:nvSpPr>
        <p:spPr>
          <a:xfrm>
            <a:off x="5160989" y="556216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2E7EC769-F8FD-485B-8260-2EC16BFB70AE}"/>
              </a:ext>
            </a:extLst>
          </p:cNvPr>
          <p:cNvSpPr/>
          <p:nvPr/>
        </p:nvSpPr>
        <p:spPr>
          <a:xfrm>
            <a:off x="1075746" y="556216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053884D-C435-4528-BC12-AEB83A96BAA2}"/>
              </a:ext>
            </a:extLst>
          </p:cNvPr>
          <p:cNvSpPr/>
          <p:nvPr/>
        </p:nvSpPr>
        <p:spPr>
          <a:xfrm>
            <a:off x="6521294" y="5562168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A353FDC-C42F-4646-85A1-99F4A1289DE4}"/>
              </a:ext>
            </a:extLst>
          </p:cNvPr>
          <p:cNvSpPr/>
          <p:nvPr/>
        </p:nvSpPr>
        <p:spPr>
          <a:xfrm>
            <a:off x="2450920" y="2236246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Sports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C78AB7B-4741-4045-82A0-ED90CB5B1398}"/>
              </a:ext>
            </a:extLst>
          </p:cNvPr>
          <p:cNvSpPr/>
          <p:nvPr/>
        </p:nvSpPr>
        <p:spPr>
          <a:xfrm>
            <a:off x="10670479" y="2236246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Comedy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2D368C4D-263E-4A61-BB85-D4637C7FC04E}"/>
              </a:ext>
            </a:extLst>
          </p:cNvPr>
          <p:cNvSpPr/>
          <p:nvPr/>
        </p:nvSpPr>
        <p:spPr>
          <a:xfrm>
            <a:off x="3811073" y="2236246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News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588A501-C258-4FC4-9B5E-AA95470C725C}"/>
              </a:ext>
            </a:extLst>
          </p:cNvPr>
          <p:cNvSpPr/>
          <p:nvPr/>
        </p:nvSpPr>
        <p:spPr>
          <a:xfrm>
            <a:off x="9289349" y="2236246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Home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64DF112-3C96-4B37-B532-33653782C37F}"/>
              </a:ext>
            </a:extLst>
          </p:cNvPr>
          <p:cNvSpPr/>
          <p:nvPr/>
        </p:nvSpPr>
        <p:spPr>
          <a:xfrm>
            <a:off x="7898053" y="2236246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Weather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B944B16-4785-4EC2-9664-0ABD2D947D42}"/>
              </a:ext>
            </a:extLst>
          </p:cNvPr>
          <p:cNvSpPr/>
          <p:nvPr/>
        </p:nvSpPr>
        <p:spPr>
          <a:xfrm>
            <a:off x="5160989" y="2236246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Business &amp; Financial News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4564629-7542-43AB-814E-10D6C96A16CE}"/>
              </a:ext>
            </a:extLst>
          </p:cNvPr>
          <p:cNvSpPr/>
          <p:nvPr/>
        </p:nvSpPr>
        <p:spPr>
          <a:xfrm>
            <a:off x="1075746" y="2230192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Media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E2CDED1-FEC1-4CFA-995D-00BA0B4883C9}"/>
              </a:ext>
            </a:extLst>
          </p:cNvPr>
          <p:cNvSpPr/>
          <p:nvPr/>
        </p:nvSpPr>
        <p:spPr>
          <a:xfrm>
            <a:off x="6521294" y="2236246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Kids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E757862-2907-4ABD-AF62-E03BE0AA1E62}"/>
              </a:ext>
            </a:extLst>
          </p:cNvPr>
          <p:cNvGrpSpPr/>
          <p:nvPr/>
        </p:nvGrpSpPr>
        <p:grpSpPr>
          <a:xfrm>
            <a:off x="10714134" y="2787485"/>
            <a:ext cx="1189270" cy="336891"/>
            <a:chOff x="2056773" y="2819263"/>
            <a:chExt cx="1219110" cy="345344"/>
          </a:xfrm>
          <a:solidFill>
            <a:schemeClr val="bg1"/>
          </a:solidFill>
        </p:grpSpPr>
        <p:pic>
          <p:nvPicPr>
            <p:cNvPr id="94" name="Picture 14" descr="Image result for comedy central logo">
              <a:extLst>
                <a:ext uri="{FF2B5EF4-FFF2-40B4-BE49-F238E27FC236}">
                  <a16:creationId xmlns:a16="http://schemas.microsoft.com/office/drawing/2014/main" id="{E0A4A8B0-7AF2-476F-9CDD-501878F5C6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6773" y="2844374"/>
              <a:ext cx="236914" cy="24135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95" name="Picture 16" descr="Image result for comedy central logo">
              <a:extLst>
                <a:ext uri="{FF2B5EF4-FFF2-40B4-BE49-F238E27FC236}">
                  <a16:creationId xmlns:a16="http://schemas.microsoft.com/office/drawing/2014/main" id="{1F529794-F102-44D0-813C-819D03DB32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14298" y="2819263"/>
              <a:ext cx="961585" cy="345344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96" name="Picture 46" descr="Image result for fox news logo">
            <a:extLst>
              <a:ext uri="{FF2B5EF4-FFF2-40B4-BE49-F238E27FC236}">
                <a16:creationId xmlns:a16="http://schemas.microsoft.com/office/drawing/2014/main" id="{D8CB4AB8-F796-45E1-8FF9-5812FCB7B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1353" y="2981577"/>
            <a:ext cx="370959" cy="225241"/>
          </a:xfrm>
          <a:prstGeom prst="roundRect">
            <a:avLst/>
          </a:prstGeom>
          <a:solidFill>
            <a:schemeClr val="bg1"/>
          </a:solidFill>
        </p:spPr>
      </p:pic>
      <p:grpSp>
        <p:nvGrpSpPr>
          <p:cNvPr id="97" name="Group 96">
            <a:extLst>
              <a:ext uri="{FF2B5EF4-FFF2-40B4-BE49-F238E27FC236}">
                <a16:creationId xmlns:a16="http://schemas.microsoft.com/office/drawing/2014/main" id="{5BC973AD-A485-484E-AB85-ED7879B72942}"/>
              </a:ext>
            </a:extLst>
          </p:cNvPr>
          <p:cNvGrpSpPr/>
          <p:nvPr/>
        </p:nvGrpSpPr>
        <p:grpSpPr>
          <a:xfrm>
            <a:off x="10706892" y="3580816"/>
            <a:ext cx="1189270" cy="336891"/>
            <a:chOff x="2056773" y="2819263"/>
            <a:chExt cx="1219110" cy="345344"/>
          </a:xfrm>
          <a:solidFill>
            <a:schemeClr val="bg1"/>
          </a:solidFill>
        </p:grpSpPr>
        <p:pic>
          <p:nvPicPr>
            <p:cNvPr id="98" name="Picture 14" descr="Image result for comedy central logo">
              <a:extLst>
                <a:ext uri="{FF2B5EF4-FFF2-40B4-BE49-F238E27FC236}">
                  <a16:creationId xmlns:a16="http://schemas.microsoft.com/office/drawing/2014/main" id="{672DBB7D-5438-4690-AEFD-46D1E1CC49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6773" y="2844374"/>
              <a:ext cx="236914" cy="24135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99" name="Picture 16" descr="Image result for comedy central logo">
              <a:extLst>
                <a:ext uri="{FF2B5EF4-FFF2-40B4-BE49-F238E27FC236}">
                  <a16:creationId xmlns:a16="http://schemas.microsoft.com/office/drawing/2014/main" id="{902CAB8F-210E-4024-9581-5C0CE302BA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14298" y="2819263"/>
              <a:ext cx="961585" cy="34534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0E8FF9E-B306-40DE-894C-0B4A000634C5}"/>
              </a:ext>
            </a:extLst>
          </p:cNvPr>
          <p:cNvGrpSpPr/>
          <p:nvPr/>
        </p:nvGrpSpPr>
        <p:grpSpPr>
          <a:xfrm>
            <a:off x="10710620" y="4276317"/>
            <a:ext cx="1189270" cy="336891"/>
            <a:chOff x="2056773" y="2819263"/>
            <a:chExt cx="1219110" cy="345344"/>
          </a:xfrm>
          <a:solidFill>
            <a:schemeClr val="bg1"/>
          </a:solidFill>
        </p:grpSpPr>
        <p:pic>
          <p:nvPicPr>
            <p:cNvPr id="101" name="Picture 14" descr="Image result for comedy central logo">
              <a:extLst>
                <a:ext uri="{FF2B5EF4-FFF2-40B4-BE49-F238E27FC236}">
                  <a16:creationId xmlns:a16="http://schemas.microsoft.com/office/drawing/2014/main" id="{E213B4B7-950E-42ED-BD4B-3B68C44FA6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6773" y="2844374"/>
              <a:ext cx="236914" cy="24135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02" name="Picture 16" descr="Image result for comedy central logo">
              <a:extLst>
                <a:ext uri="{FF2B5EF4-FFF2-40B4-BE49-F238E27FC236}">
                  <a16:creationId xmlns:a16="http://schemas.microsoft.com/office/drawing/2014/main" id="{7C53B539-EB18-4505-B26B-C82ABCEAD0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14298" y="2819263"/>
              <a:ext cx="961585" cy="34534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D5F3B72D-5112-406C-896D-B605486D1C27}"/>
              </a:ext>
            </a:extLst>
          </p:cNvPr>
          <p:cNvGrpSpPr/>
          <p:nvPr/>
        </p:nvGrpSpPr>
        <p:grpSpPr>
          <a:xfrm>
            <a:off x="10714134" y="5019234"/>
            <a:ext cx="1189270" cy="336891"/>
            <a:chOff x="2056773" y="2819263"/>
            <a:chExt cx="1219110" cy="345344"/>
          </a:xfrm>
          <a:solidFill>
            <a:schemeClr val="bg1"/>
          </a:solidFill>
        </p:grpSpPr>
        <p:pic>
          <p:nvPicPr>
            <p:cNvPr id="104" name="Picture 14" descr="Image result for comedy central logo">
              <a:extLst>
                <a:ext uri="{FF2B5EF4-FFF2-40B4-BE49-F238E27FC236}">
                  <a16:creationId xmlns:a16="http://schemas.microsoft.com/office/drawing/2014/main" id="{A9F66755-4B1A-4295-9F9F-04788F805B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6773" y="2844374"/>
              <a:ext cx="236914" cy="24135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05" name="Picture 16" descr="Image result for comedy central logo">
              <a:extLst>
                <a:ext uri="{FF2B5EF4-FFF2-40B4-BE49-F238E27FC236}">
                  <a16:creationId xmlns:a16="http://schemas.microsoft.com/office/drawing/2014/main" id="{2316BE4B-B24C-4C12-A487-EEE8993573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14298" y="2819263"/>
              <a:ext cx="961585" cy="34534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3FBF64C-EEE6-4204-9CC9-B571C60B3BBE}"/>
              </a:ext>
            </a:extLst>
          </p:cNvPr>
          <p:cNvGrpSpPr/>
          <p:nvPr/>
        </p:nvGrpSpPr>
        <p:grpSpPr>
          <a:xfrm>
            <a:off x="10702129" y="5763847"/>
            <a:ext cx="1189270" cy="336891"/>
            <a:chOff x="2056773" y="2819263"/>
            <a:chExt cx="1219110" cy="345344"/>
          </a:xfrm>
          <a:solidFill>
            <a:schemeClr val="bg1"/>
          </a:solidFill>
        </p:grpSpPr>
        <p:pic>
          <p:nvPicPr>
            <p:cNvPr id="107" name="Picture 14" descr="Image result for comedy central logo">
              <a:extLst>
                <a:ext uri="{FF2B5EF4-FFF2-40B4-BE49-F238E27FC236}">
                  <a16:creationId xmlns:a16="http://schemas.microsoft.com/office/drawing/2014/main" id="{486625BB-C371-421E-B73F-47213E8190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6773" y="2844374"/>
              <a:ext cx="236914" cy="24135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08" name="Picture 16" descr="Image result for comedy central logo">
              <a:extLst>
                <a:ext uri="{FF2B5EF4-FFF2-40B4-BE49-F238E27FC236}">
                  <a16:creationId xmlns:a16="http://schemas.microsoft.com/office/drawing/2014/main" id="{136F24BA-11CD-4C44-9CA9-9829743C96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14298" y="2819263"/>
              <a:ext cx="961585" cy="345344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9" name="Title 1">
            <a:extLst>
              <a:ext uri="{FF2B5EF4-FFF2-40B4-BE49-F238E27FC236}">
                <a16:creationId xmlns:a16="http://schemas.microsoft.com/office/drawing/2014/main" id="{DE9EEC4E-FE1A-4F7F-88D7-F435F7294783}"/>
              </a:ext>
            </a:extLst>
          </p:cNvPr>
          <p:cNvSpPr txBox="1">
            <a:spLocks/>
          </p:cNvSpPr>
          <p:nvPr/>
        </p:nvSpPr>
        <p:spPr>
          <a:xfrm>
            <a:off x="997888" y="1766542"/>
            <a:ext cx="10951395" cy="413578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600" kern="12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pic>
        <p:nvPicPr>
          <p:cNvPr id="110" name="Picture 46" descr="Image result for fox news logo">
            <a:extLst>
              <a:ext uri="{FF2B5EF4-FFF2-40B4-BE49-F238E27FC236}">
                <a16:creationId xmlns:a16="http://schemas.microsoft.com/office/drawing/2014/main" id="{5F819EBC-BF82-4E35-885A-DF3AF80E9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6735" y="4460292"/>
            <a:ext cx="370959" cy="22524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11" name="Picture 46" descr="Image result for fox news logo">
            <a:extLst>
              <a:ext uri="{FF2B5EF4-FFF2-40B4-BE49-F238E27FC236}">
                <a16:creationId xmlns:a16="http://schemas.microsoft.com/office/drawing/2014/main" id="{84B66369-F765-439D-82ED-0996788017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7541" y="5208539"/>
            <a:ext cx="370959" cy="22524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12" name="Picture 46" descr="Image result for fox news logo">
            <a:extLst>
              <a:ext uri="{FF2B5EF4-FFF2-40B4-BE49-F238E27FC236}">
                <a16:creationId xmlns:a16="http://schemas.microsoft.com/office/drawing/2014/main" id="{3EFF8265-C234-4D03-99DE-48E212B0D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6735" y="5973015"/>
            <a:ext cx="370959" cy="225241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84DF6F5B-2386-45AC-B6EB-DAA29874930F}"/>
              </a:ext>
            </a:extLst>
          </p:cNvPr>
          <p:cNvSpPr txBox="1"/>
          <p:nvPr/>
        </p:nvSpPr>
        <p:spPr>
          <a:xfrm>
            <a:off x="41052" y="3521230"/>
            <a:ext cx="93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P18-24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0B2ADB2-D31A-4239-BD48-4225F94E4B62}"/>
              </a:ext>
            </a:extLst>
          </p:cNvPr>
          <p:cNvSpPr txBox="1"/>
          <p:nvPr/>
        </p:nvSpPr>
        <p:spPr>
          <a:xfrm>
            <a:off x="41052" y="4259082"/>
            <a:ext cx="93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P25-34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5956660-A6D9-4732-9404-38A4275DC2E3}"/>
              </a:ext>
            </a:extLst>
          </p:cNvPr>
          <p:cNvSpPr txBox="1"/>
          <p:nvPr/>
        </p:nvSpPr>
        <p:spPr>
          <a:xfrm>
            <a:off x="41052" y="5003014"/>
            <a:ext cx="93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P35-49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1C1C1B1-B788-43B0-AEDF-9B54928B8FC0}"/>
              </a:ext>
            </a:extLst>
          </p:cNvPr>
          <p:cNvSpPr txBox="1"/>
          <p:nvPr/>
        </p:nvSpPr>
        <p:spPr>
          <a:xfrm>
            <a:off x="41052" y="5752888"/>
            <a:ext cx="93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P50+</a:t>
            </a:r>
          </a:p>
        </p:txBody>
      </p:sp>
      <p:pic>
        <p:nvPicPr>
          <p:cNvPr id="117" name="Picture 12" descr="Image result for weather channel png">
            <a:extLst>
              <a:ext uri="{FF2B5EF4-FFF2-40B4-BE49-F238E27FC236}">
                <a16:creationId xmlns:a16="http://schemas.microsoft.com/office/drawing/2014/main" id="{45D27FE4-A971-42DB-BC47-C7939B2C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90" y="2639772"/>
            <a:ext cx="602545" cy="602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8" name="Picture 12" descr="Image result for weather channel png">
            <a:extLst>
              <a:ext uri="{FF2B5EF4-FFF2-40B4-BE49-F238E27FC236}">
                <a16:creationId xmlns:a16="http://schemas.microsoft.com/office/drawing/2014/main" id="{42FDDDC2-06C0-47EE-A6A2-7580F3CB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90" y="3390236"/>
            <a:ext cx="602545" cy="602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9" name="Picture 12" descr="Image result for weather channel png">
            <a:extLst>
              <a:ext uri="{FF2B5EF4-FFF2-40B4-BE49-F238E27FC236}">
                <a16:creationId xmlns:a16="http://schemas.microsoft.com/office/drawing/2014/main" id="{7BAE9C1E-B85F-47B3-827E-52BF4C50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90" y="4129213"/>
            <a:ext cx="602545" cy="602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0" name="Picture 12" descr="Image result for weather channel png">
            <a:extLst>
              <a:ext uri="{FF2B5EF4-FFF2-40B4-BE49-F238E27FC236}">
                <a16:creationId xmlns:a16="http://schemas.microsoft.com/office/drawing/2014/main" id="{5F480F59-E723-4354-9B64-DDA9A6829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90" y="4879689"/>
            <a:ext cx="602545" cy="602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1" name="Picture 12" descr="Image result for weather channel png">
            <a:extLst>
              <a:ext uri="{FF2B5EF4-FFF2-40B4-BE49-F238E27FC236}">
                <a16:creationId xmlns:a16="http://schemas.microsoft.com/office/drawing/2014/main" id="{C65E7A9B-DAC2-4D85-9393-4BE00338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90" y="5618043"/>
            <a:ext cx="602545" cy="602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2" name="Picture 20" descr="Image result for hgtv png">
            <a:extLst>
              <a:ext uri="{FF2B5EF4-FFF2-40B4-BE49-F238E27FC236}">
                <a16:creationId xmlns:a16="http://schemas.microsoft.com/office/drawing/2014/main" id="{5848E490-A9D9-4E0A-B113-D2F398916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621" y="2654459"/>
            <a:ext cx="963606" cy="602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3" name="Picture 20" descr="Image result for hgtv png">
            <a:extLst>
              <a:ext uri="{FF2B5EF4-FFF2-40B4-BE49-F238E27FC236}">
                <a16:creationId xmlns:a16="http://schemas.microsoft.com/office/drawing/2014/main" id="{E2B05FFC-C0E7-4D09-992D-678C895B6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621" y="3383262"/>
            <a:ext cx="963606" cy="602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4" name="Picture 20" descr="Image result for hgtv png">
            <a:extLst>
              <a:ext uri="{FF2B5EF4-FFF2-40B4-BE49-F238E27FC236}">
                <a16:creationId xmlns:a16="http://schemas.microsoft.com/office/drawing/2014/main" id="{D953DBF7-A2EB-446C-B6AE-53E3153A0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07" y="4134676"/>
            <a:ext cx="963606" cy="602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5" name="Picture 20" descr="Image result for hgtv png">
            <a:extLst>
              <a:ext uri="{FF2B5EF4-FFF2-40B4-BE49-F238E27FC236}">
                <a16:creationId xmlns:a16="http://schemas.microsoft.com/office/drawing/2014/main" id="{8218E60E-EADB-4CEF-920D-17D4E598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107" y="4863491"/>
            <a:ext cx="963606" cy="602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6" name="Picture 20" descr="Image result for hgtv png">
            <a:extLst>
              <a:ext uri="{FF2B5EF4-FFF2-40B4-BE49-F238E27FC236}">
                <a16:creationId xmlns:a16="http://schemas.microsoft.com/office/drawing/2014/main" id="{95CE72E6-6C21-4638-9F09-33E24C662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614" y="5626141"/>
            <a:ext cx="963606" cy="602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7" name="Picture 4" descr="Image result for cnbc logo">
            <a:extLst>
              <a:ext uri="{FF2B5EF4-FFF2-40B4-BE49-F238E27FC236}">
                <a16:creationId xmlns:a16="http://schemas.microsoft.com/office/drawing/2014/main" id="{C7EB5000-319F-4A87-8582-707F2470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0" b="22993"/>
          <a:stretch/>
        </p:blipFill>
        <p:spPr bwMode="auto">
          <a:xfrm>
            <a:off x="5222520" y="2654459"/>
            <a:ext cx="1116977" cy="230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9" name="Picture 2" descr="Image result for espn logo">
            <a:extLst>
              <a:ext uri="{FF2B5EF4-FFF2-40B4-BE49-F238E27FC236}">
                <a16:creationId xmlns:a16="http://schemas.microsoft.com/office/drawing/2014/main" id="{20482875-D7BB-4469-938E-93730C86D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3578" y="4125848"/>
            <a:ext cx="611404" cy="32324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0" name="Picture 6" descr="Image result for nbc sports logo">
            <a:extLst>
              <a:ext uri="{FF2B5EF4-FFF2-40B4-BE49-F238E27FC236}">
                <a16:creationId xmlns:a16="http://schemas.microsoft.com/office/drawing/2014/main" id="{EB11015D-75BA-46B3-96E1-416E17E55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7875" y="4526544"/>
            <a:ext cx="1153416" cy="1834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1" name="Picture 2" descr="Image result for bleacher report logo">
            <a:extLst>
              <a:ext uri="{FF2B5EF4-FFF2-40B4-BE49-F238E27FC236}">
                <a16:creationId xmlns:a16="http://schemas.microsoft.com/office/drawing/2014/main" id="{51419EB1-7F7D-4494-A40D-C1D94420C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17358" r="15389" b="17021"/>
          <a:stretch/>
        </p:blipFill>
        <p:spPr bwMode="auto">
          <a:xfrm>
            <a:off x="3193290" y="4128533"/>
            <a:ext cx="426110" cy="3227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2" name="Picture 2" descr="Image result for espn logo">
            <a:extLst>
              <a:ext uri="{FF2B5EF4-FFF2-40B4-BE49-F238E27FC236}">
                <a16:creationId xmlns:a16="http://schemas.microsoft.com/office/drawing/2014/main" id="{A0829D84-4CF8-4727-827B-025580D86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1051" y="5201348"/>
            <a:ext cx="538016" cy="28444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3" name="Picture 6" descr="Image result for nbc sports logo">
            <a:extLst>
              <a:ext uri="{FF2B5EF4-FFF2-40B4-BE49-F238E27FC236}">
                <a16:creationId xmlns:a16="http://schemas.microsoft.com/office/drawing/2014/main" id="{84FC835D-4D12-4E88-AB46-08C5ABFDA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2787" y="5073444"/>
            <a:ext cx="892821" cy="1419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4" name="Picture 2" descr="Image result for cbs sports logo">
            <a:extLst>
              <a:ext uri="{FF2B5EF4-FFF2-40B4-BE49-F238E27FC236}">
                <a16:creationId xmlns:a16="http://schemas.microsoft.com/office/drawing/2014/main" id="{32C9B0B2-B4BF-4BFF-8156-25E4C008E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495" y="4866521"/>
            <a:ext cx="779866" cy="1653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5" name="Picture 2" descr="Image result for nfl logo">
            <a:extLst>
              <a:ext uri="{FF2B5EF4-FFF2-40B4-BE49-F238E27FC236}">
                <a16:creationId xmlns:a16="http://schemas.microsoft.com/office/drawing/2014/main" id="{08A380C8-EDAC-4746-943D-9A422D9A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38" y="5194410"/>
            <a:ext cx="211183" cy="2780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6" name="Picture 2" descr="Image result for bleacher report logo">
            <a:extLst>
              <a:ext uri="{FF2B5EF4-FFF2-40B4-BE49-F238E27FC236}">
                <a16:creationId xmlns:a16="http://schemas.microsoft.com/office/drawing/2014/main" id="{0B2411D0-CD14-416D-BB39-45F1CF63F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17358" r="15389" b="17021"/>
          <a:stretch/>
        </p:blipFill>
        <p:spPr bwMode="auto">
          <a:xfrm>
            <a:off x="3077813" y="5265141"/>
            <a:ext cx="304829" cy="2308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7" name="Picture 2" descr="Image result for espn logo">
            <a:extLst>
              <a:ext uri="{FF2B5EF4-FFF2-40B4-BE49-F238E27FC236}">
                <a16:creationId xmlns:a16="http://schemas.microsoft.com/office/drawing/2014/main" id="{82C98FF5-01C3-43C3-9C81-8C78C5A33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61511" y="5641665"/>
            <a:ext cx="538016" cy="28444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8" name="Picture 6" descr="Image result for nbc sports logo">
            <a:extLst>
              <a:ext uri="{FF2B5EF4-FFF2-40B4-BE49-F238E27FC236}">
                <a16:creationId xmlns:a16="http://schemas.microsoft.com/office/drawing/2014/main" id="{99B39F00-30EA-42F7-97F1-8F7430DED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728" y="6016120"/>
            <a:ext cx="1145316" cy="1821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9" name="Picture 2" descr="Image result for cbs sports logo">
            <a:extLst>
              <a:ext uri="{FF2B5EF4-FFF2-40B4-BE49-F238E27FC236}">
                <a16:creationId xmlns:a16="http://schemas.microsoft.com/office/drawing/2014/main" id="{29390D9A-4322-4173-9302-7CC2F962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023" y="5727618"/>
            <a:ext cx="690601" cy="1464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0" name="Picture 2" descr="Image result for nbc news logo&quot;">
            <a:extLst>
              <a:ext uri="{FF2B5EF4-FFF2-40B4-BE49-F238E27FC236}">
                <a16:creationId xmlns:a16="http://schemas.microsoft.com/office/drawing/2014/main" id="{4E0F5C31-094D-44CF-A53C-E85C72072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43602" r="3265" b="43154"/>
          <a:stretch/>
        </p:blipFill>
        <p:spPr bwMode="auto">
          <a:xfrm>
            <a:off x="3861682" y="3766438"/>
            <a:ext cx="1145792" cy="1623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1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A72887C6-231C-49B1-950E-6767B086F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8761" y="3413552"/>
            <a:ext cx="949825" cy="4109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52" name="Picture 32" descr="Image result for nickelodeon logo">
            <a:extLst>
              <a:ext uri="{FF2B5EF4-FFF2-40B4-BE49-F238E27FC236}">
                <a16:creationId xmlns:a16="http://schemas.microsoft.com/office/drawing/2014/main" id="{1B6358A0-A95D-435A-AAC5-FF7CB98A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8562" y="3810969"/>
            <a:ext cx="1150222" cy="167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3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5E235A4B-1668-4365-8326-3EF25DD8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338" y="4890915"/>
            <a:ext cx="949825" cy="4109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54" name="Picture 32" descr="Image result for nickelodeon logo">
            <a:extLst>
              <a:ext uri="{FF2B5EF4-FFF2-40B4-BE49-F238E27FC236}">
                <a16:creationId xmlns:a16="http://schemas.microsoft.com/office/drawing/2014/main" id="{C4535F1C-3392-4774-A202-857794FB2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139" y="5288332"/>
            <a:ext cx="1150222" cy="167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5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9CCDF8DF-2933-4B34-B292-BF611C14B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338" y="5618247"/>
            <a:ext cx="949825" cy="4109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56" name="Picture 32" descr="Image result for nickelodeon logo">
            <a:extLst>
              <a:ext uri="{FF2B5EF4-FFF2-40B4-BE49-F238E27FC236}">
                <a16:creationId xmlns:a16="http://schemas.microsoft.com/office/drawing/2014/main" id="{5CA10B68-40EA-4ED6-A7CD-F45D09B3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1139" y="6015664"/>
            <a:ext cx="1150222" cy="167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7" name="Picture 2" descr="Image result for cnn logo">
            <a:extLst>
              <a:ext uri="{FF2B5EF4-FFF2-40B4-BE49-F238E27FC236}">
                <a16:creationId xmlns:a16="http://schemas.microsoft.com/office/drawing/2014/main" id="{9C4263DD-13ED-4FCF-83F6-CD76BFA5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920" y="5708811"/>
            <a:ext cx="479315" cy="2234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8" name="Picture 2" descr="Image result for cnn logo">
            <a:extLst>
              <a:ext uri="{FF2B5EF4-FFF2-40B4-BE49-F238E27FC236}">
                <a16:creationId xmlns:a16="http://schemas.microsoft.com/office/drawing/2014/main" id="{CD5D8015-0EC8-4067-9187-3CD52D7F8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556" y="4191997"/>
            <a:ext cx="479315" cy="2234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9" name="Picture 2" descr="Image result for cnn logo">
            <a:extLst>
              <a:ext uri="{FF2B5EF4-FFF2-40B4-BE49-F238E27FC236}">
                <a16:creationId xmlns:a16="http://schemas.microsoft.com/office/drawing/2014/main" id="{679A2BF5-0467-479E-960D-184C18B8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611" y="3421458"/>
            <a:ext cx="479315" cy="2234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0" name="Picture 2" descr="Image result for cnn logo">
            <a:extLst>
              <a:ext uri="{FF2B5EF4-FFF2-40B4-BE49-F238E27FC236}">
                <a16:creationId xmlns:a16="http://schemas.microsoft.com/office/drawing/2014/main" id="{C11A8E9A-01F8-42C3-ACE1-F227105CB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920" y="2680648"/>
            <a:ext cx="479315" cy="2234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1" name="Picture 2" descr="Image result for cnn logo">
            <a:extLst>
              <a:ext uri="{FF2B5EF4-FFF2-40B4-BE49-F238E27FC236}">
                <a16:creationId xmlns:a16="http://schemas.microsoft.com/office/drawing/2014/main" id="{2CDC2E20-8A66-4403-B557-7FB765F60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920" y="4939073"/>
            <a:ext cx="479315" cy="2234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2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B4BDDDAE-A819-4826-AE1C-53F1B087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7607" y="2693555"/>
            <a:ext cx="623085" cy="26960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3" name="Picture 4" descr="Image result for nbcu&quot;">
            <a:extLst>
              <a:ext uri="{FF2B5EF4-FFF2-40B4-BE49-F238E27FC236}">
                <a16:creationId xmlns:a16="http://schemas.microsoft.com/office/drawing/2014/main" id="{64FF72B8-4ABA-453E-B82E-84F39894F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38151" r="4495" b="42884"/>
          <a:stretch/>
        </p:blipFill>
        <p:spPr bwMode="auto">
          <a:xfrm>
            <a:off x="1136801" y="3035406"/>
            <a:ext cx="1100936" cy="1335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4" name="Picture 8" descr="Image result for fox network logo&quot;">
            <a:extLst>
              <a:ext uri="{FF2B5EF4-FFF2-40B4-BE49-F238E27FC236}">
                <a16:creationId xmlns:a16="http://schemas.microsoft.com/office/drawing/2014/main" id="{32627B63-2549-4E7B-A000-1F622AD24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91" y="2729575"/>
            <a:ext cx="385157" cy="1627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5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3E1A87FE-4E53-45CA-9206-399D98DF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777" y="3411246"/>
            <a:ext cx="859518" cy="37190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6" name="Picture 4" descr="Image result for nbcu&quot;">
            <a:extLst>
              <a:ext uri="{FF2B5EF4-FFF2-40B4-BE49-F238E27FC236}">
                <a16:creationId xmlns:a16="http://schemas.microsoft.com/office/drawing/2014/main" id="{53B0E9D6-3866-43AE-9547-6053BF14F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38151" r="4495" b="42884"/>
          <a:stretch/>
        </p:blipFill>
        <p:spPr bwMode="auto">
          <a:xfrm>
            <a:off x="1125930" y="3771751"/>
            <a:ext cx="1137597" cy="138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6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1F0799A6-0627-436D-A672-83B4A03C0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8831" y="2662939"/>
            <a:ext cx="949825" cy="4109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7" name="Picture 32" descr="Image result for nickelodeon logo">
            <a:extLst>
              <a:ext uri="{FF2B5EF4-FFF2-40B4-BE49-F238E27FC236}">
                <a16:creationId xmlns:a16="http://schemas.microsoft.com/office/drawing/2014/main" id="{F9B73DA3-DCF0-440D-99DF-8BB0977F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632" y="3060356"/>
            <a:ext cx="1150222" cy="167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8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EAA137FF-E80E-4532-8F84-5ACD12EC5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0" y="4145527"/>
            <a:ext cx="949825" cy="4109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9" name="Picture 32" descr="Image result for nickelodeon logo">
            <a:extLst>
              <a:ext uri="{FF2B5EF4-FFF2-40B4-BE49-F238E27FC236}">
                <a16:creationId xmlns:a16="http://schemas.microsoft.com/office/drawing/2014/main" id="{82908C36-EEE5-4748-8EF3-3CB94111E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0031" y="4542944"/>
            <a:ext cx="1150222" cy="1671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0" name="Title 1">
            <a:extLst>
              <a:ext uri="{FF2B5EF4-FFF2-40B4-BE49-F238E27FC236}">
                <a16:creationId xmlns:a16="http://schemas.microsoft.com/office/drawing/2014/main" id="{B7862F47-4291-431F-9D53-5FBFEB43BDFA}"/>
              </a:ext>
            </a:extLst>
          </p:cNvPr>
          <p:cNvSpPr txBox="1">
            <a:spLocks/>
          </p:cNvSpPr>
          <p:nvPr/>
        </p:nvSpPr>
        <p:spPr>
          <a:xfrm>
            <a:off x="1204894" y="1830980"/>
            <a:ext cx="9782212" cy="3531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u="sng" dirty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Ad-Supported TV Brands That Rank In The Top 5 Digital Platforms By Major Content Genre</a:t>
            </a:r>
          </a:p>
        </p:txBody>
      </p:sp>
      <p:pic>
        <p:nvPicPr>
          <p:cNvPr id="181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8F386644-990A-4515-927E-0B06E1C4C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694" y="4181857"/>
            <a:ext cx="623085" cy="26960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82" name="Picture 4" descr="Image result for nbcu&quot;">
            <a:extLst>
              <a:ext uri="{FF2B5EF4-FFF2-40B4-BE49-F238E27FC236}">
                <a16:creationId xmlns:a16="http://schemas.microsoft.com/office/drawing/2014/main" id="{B216641D-8521-4201-8E14-F1D9B836F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38151" r="4495" b="42884"/>
          <a:stretch/>
        </p:blipFill>
        <p:spPr bwMode="auto">
          <a:xfrm>
            <a:off x="1152888" y="4523708"/>
            <a:ext cx="1100936" cy="1335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3" name="Picture 8" descr="Image result for fox network logo&quot;">
            <a:extLst>
              <a:ext uri="{FF2B5EF4-FFF2-40B4-BE49-F238E27FC236}">
                <a16:creationId xmlns:a16="http://schemas.microsoft.com/office/drawing/2014/main" id="{3DE695D0-E0E4-4878-BE4A-18BDEDFAD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78" y="4217877"/>
            <a:ext cx="385157" cy="1627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4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E2B5B1E3-D15A-4604-8AEC-12BD8C7A4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9053" y="4924807"/>
            <a:ext cx="623085" cy="26960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85" name="Picture 4" descr="Image result for nbcu&quot;">
            <a:extLst>
              <a:ext uri="{FF2B5EF4-FFF2-40B4-BE49-F238E27FC236}">
                <a16:creationId xmlns:a16="http://schemas.microsoft.com/office/drawing/2014/main" id="{A61EBADC-AC42-4EC1-96E7-EF41AE949B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38151" r="4495" b="42884"/>
          <a:stretch/>
        </p:blipFill>
        <p:spPr bwMode="auto">
          <a:xfrm>
            <a:off x="1148247" y="5266658"/>
            <a:ext cx="1100936" cy="1335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6" name="Picture 8" descr="Image result for fox network logo&quot;">
            <a:extLst>
              <a:ext uri="{FF2B5EF4-FFF2-40B4-BE49-F238E27FC236}">
                <a16:creationId xmlns:a16="http://schemas.microsoft.com/office/drawing/2014/main" id="{D10E1CFB-CA35-4321-8608-2674677D8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37" y="4960827"/>
            <a:ext cx="385157" cy="1627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7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A9507CA9-1F4B-417D-8385-9DF947B38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4672" y="5675686"/>
            <a:ext cx="623085" cy="26960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88" name="Picture 4" descr="Image result for nbcu&quot;">
            <a:extLst>
              <a:ext uri="{FF2B5EF4-FFF2-40B4-BE49-F238E27FC236}">
                <a16:creationId xmlns:a16="http://schemas.microsoft.com/office/drawing/2014/main" id="{902BA732-D084-4F54-92C5-EA6229DE55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38151" r="4495" b="42884"/>
          <a:stretch/>
        </p:blipFill>
        <p:spPr bwMode="auto">
          <a:xfrm>
            <a:off x="1153866" y="6017537"/>
            <a:ext cx="1100936" cy="1335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89" name="Picture 8" descr="Image result for fox network logo&quot;">
            <a:extLst>
              <a:ext uri="{FF2B5EF4-FFF2-40B4-BE49-F238E27FC236}">
                <a16:creationId xmlns:a16="http://schemas.microsoft.com/office/drawing/2014/main" id="{642B37AA-9B40-459E-A625-558EC3478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56" y="5711706"/>
            <a:ext cx="385157" cy="16272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0" name="Picture 2" descr="Image result for espn logo">
            <a:extLst>
              <a:ext uri="{FF2B5EF4-FFF2-40B4-BE49-F238E27FC236}">
                <a16:creationId xmlns:a16="http://schemas.microsoft.com/office/drawing/2014/main" id="{21713F9F-B6D2-4856-B46C-CDB77F880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6121" y="3731444"/>
            <a:ext cx="538016" cy="28444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91" name="Picture 6" descr="Image result for nbc sports logo">
            <a:extLst>
              <a:ext uri="{FF2B5EF4-FFF2-40B4-BE49-F238E27FC236}">
                <a16:creationId xmlns:a16="http://schemas.microsoft.com/office/drawing/2014/main" id="{C1834948-18B1-476F-8DEE-09B35CC8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857" y="3603540"/>
            <a:ext cx="892821" cy="1419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2" name="Picture 2" descr="Image result for cbs sports logo">
            <a:extLst>
              <a:ext uri="{FF2B5EF4-FFF2-40B4-BE49-F238E27FC236}">
                <a16:creationId xmlns:a16="http://schemas.microsoft.com/office/drawing/2014/main" id="{A44BDB65-228E-4CF7-B82A-DC4E82DB0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65" y="3396617"/>
            <a:ext cx="779866" cy="1653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3" name="Picture 2" descr="Image result for nfl logo">
            <a:extLst>
              <a:ext uri="{FF2B5EF4-FFF2-40B4-BE49-F238E27FC236}">
                <a16:creationId xmlns:a16="http://schemas.microsoft.com/office/drawing/2014/main" id="{3C6B8E03-A67C-42F8-BC79-A07DAB78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08" y="3724506"/>
            <a:ext cx="211183" cy="2780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4" name="Picture 2" descr="Image result for bleacher report logo">
            <a:extLst>
              <a:ext uri="{FF2B5EF4-FFF2-40B4-BE49-F238E27FC236}">
                <a16:creationId xmlns:a16="http://schemas.microsoft.com/office/drawing/2014/main" id="{46B1DFF0-76BD-4729-A872-F712E6A2A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17358" r="15389" b="17021"/>
          <a:stretch/>
        </p:blipFill>
        <p:spPr bwMode="auto">
          <a:xfrm>
            <a:off x="3072883" y="3795237"/>
            <a:ext cx="304829" cy="2308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5" name="Picture 2" descr="Image result for espn logo">
            <a:extLst>
              <a:ext uri="{FF2B5EF4-FFF2-40B4-BE49-F238E27FC236}">
                <a16:creationId xmlns:a16="http://schemas.microsoft.com/office/drawing/2014/main" id="{0999FF4E-5980-4A57-8087-D7E2A2076E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6121" y="2960380"/>
            <a:ext cx="538016" cy="28444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96" name="Picture 6" descr="Image result for nbc sports logo">
            <a:extLst>
              <a:ext uri="{FF2B5EF4-FFF2-40B4-BE49-F238E27FC236}">
                <a16:creationId xmlns:a16="http://schemas.microsoft.com/office/drawing/2014/main" id="{387BFFA3-0018-4259-B41C-221E61EE6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857" y="2832476"/>
            <a:ext cx="892821" cy="1419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7" name="Picture 2" descr="Image result for cbs sports logo">
            <a:extLst>
              <a:ext uri="{FF2B5EF4-FFF2-40B4-BE49-F238E27FC236}">
                <a16:creationId xmlns:a16="http://schemas.microsoft.com/office/drawing/2014/main" id="{2676DCB3-73A9-4BF5-8AC2-41AE4A7F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65" y="2625553"/>
            <a:ext cx="779866" cy="16533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8" name="Picture 2" descr="Image result for nfl logo">
            <a:extLst>
              <a:ext uri="{FF2B5EF4-FFF2-40B4-BE49-F238E27FC236}">
                <a16:creationId xmlns:a16="http://schemas.microsoft.com/office/drawing/2014/main" id="{BCF12CD4-FB2A-45AE-A67D-C39F1869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08" y="2953442"/>
            <a:ext cx="211183" cy="2780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9" name="Picture 2" descr="Image result for bleacher report logo">
            <a:extLst>
              <a:ext uri="{FF2B5EF4-FFF2-40B4-BE49-F238E27FC236}">
                <a16:creationId xmlns:a16="http://schemas.microsoft.com/office/drawing/2014/main" id="{FBAF5775-A634-4870-94B7-2B507E1F3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17358" r="15389" b="17021"/>
          <a:stretch/>
        </p:blipFill>
        <p:spPr bwMode="auto">
          <a:xfrm>
            <a:off x="3072883" y="3024173"/>
            <a:ext cx="304829" cy="23087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CNN Business Launch | Cnnic">
            <a:extLst>
              <a:ext uri="{FF2B5EF4-FFF2-40B4-BE49-F238E27FC236}">
                <a16:creationId xmlns:a16="http://schemas.microsoft.com/office/drawing/2014/main" id="{2E658D8B-1A06-43AE-A073-40D5BF63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7810" r="10083" b="27114"/>
          <a:stretch/>
        </p:blipFill>
        <p:spPr bwMode="auto">
          <a:xfrm>
            <a:off x="5336103" y="2927171"/>
            <a:ext cx="955114" cy="3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4" descr="Image result for cnbc logo">
            <a:extLst>
              <a:ext uri="{FF2B5EF4-FFF2-40B4-BE49-F238E27FC236}">
                <a16:creationId xmlns:a16="http://schemas.microsoft.com/office/drawing/2014/main" id="{89609E27-A5B8-48ED-94EC-1A2769A4C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0" b="22993"/>
          <a:stretch/>
        </p:blipFill>
        <p:spPr bwMode="auto">
          <a:xfrm>
            <a:off x="5207601" y="3414023"/>
            <a:ext cx="1116977" cy="230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8" name="Picture 4" descr="CNN Business Launch | Cnnic">
            <a:extLst>
              <a:ext uri="{FF2B5EF4-FFF2-40B4-BE49-F238E27FC236}">
                <a16:creationId xmlns:a16="http://schemas.microsoft.com/office/drawing/2014/main" id="{2817BD67-9B71-467F-B3C9-A54747B33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7810" r="10083" b="27114"/>
          <a:stretch/>
        </p:blipFill>
        <p:spPr bwMode="auto">
          <a:xfrm>
            <a:off x="5321184" y="3686735"/>
            <a:ext cx="955114" cy="3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4" descr="Image result for cnbc logo">
            <a:extLst>
              <a:ext uri="{FF2B5EF4-FFF2-40B4-BE49-F238E27FC236}">
                <a16:creationId xmlns:a16="http://schemas.microsoft.com/office/drawing/2014/main" id="{72E07E04-E7B2-45C0-AC4C-BC104297A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0" b="22993"/>
          <a:stretch/>
        </p:blipFill>
        <p:spPr bwMode="auto">
          <a:xfrm>
            <a:off x="5205597" y="4142766"/>
            <a:ext cx="1116977" cy="230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0" name="Picture 4" descr="CNN Business Launch | Cnnic">
            <a:extLst>
              <a:ext uri="{FF2B5EF4-FFF2-40B4-BE49-F238E27FC236}">
                <a16:creationId xmlns:a16="http://schemas.microsoft.com/office/drawing/2014/main" id="{8F140FF5-B5F5-4968-9F61-83EDA6313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7810" r="10083" b="27114"/>
          <a:stretch/>
        </p:blipFill>
        <p:spPr bwMode="auto">
          <a:xfrm>
            <a:off x="5319180" y="4415478"/>
            <a:ext cx="955114" cy="3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4" descr="Image result for cnbc logo">
            <a:extLst>
              <a:ext uri="{FF2B5EF4-FFF2-40B4-BE49-F238E27FC236}">
                <a16:creationId xmlns:a16="http://schemas.microsoft.com/office/drawing/2014/main" id="{1EC76F78-F235-44D8-A140-734499470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0" b="22993"/>
          <a:stretch/>
        </p:blipFill>
        <p:spPr bwMode="auto">
          <a:xfrm>
            <a:off x="5216892" y="4878468"/>
            <a:ext cx="1116977" cy="230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2" name="Picture 4" descr="CNN Business Launch | Cnnic">
            <a:extLst>
              <a:ext uri="{FF2B5EF4-FFF2-40B4-BE49-F238E27FC236}">
                <a16:creationId xmlns:a16="http://schemas.microsoft.com/office/drawing/2014/main" id="{F8E079CF-52AB-45D2-B4F1-CB4F38295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7810" r="10083" b="27114"/>
          <a:stretch/>
        </p:blipFill>
        <p:spPr bwMode="auto">
          <a:xfrm>
            <a:off x="5330475" y="5151180"/>
            <a:ext cx="955114" cy="3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4" descr="Image result for cnbc logo">
            <a:extLst>
              <a:ext uri="{FF2B5EF4-FFF2-40B4-BE49-F238E27FC236}">
                <a16:creationId xmlns:a16="http://schemas.microsoft.com/office/drawing/2014/main" id="{51C8B1B1-E6D2-4F4A-B8FD-72881DF11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0" b="22993"/>
          <a:stretch/>
        </p:blipFill>
        <p:spPr bwMode="auto">
          <a:xfrm>
            <a:off x="5209316" y="5605800"/>
            <a:ext cx="1116977" cy="230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4" name="Picture 4" descr="CNN Business Launch | Cnnic">
            <a:extLst>
              <a:ext uri="{FF2B5EF4-FFF2-40B4-BE49-F238E27FC236}">
                <a16:creationId xmlns:a16="http://schemas.microsoft.com/office/drawing/2014/main" id="{248A4366-B94F-42D7-9308-63A257C78F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7810" r="10083" b="27114"/>
          <a:stretch/>
        </p:blipFill>
        <p:spPr bwMode="auto">
          <a:xfrm>
            <a:off x="5322899" y="5878512"/>
            <a:ext cx="955114" cy="3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91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23503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45B4F6-F7E9-8E45-8329-396915BEC239}"/>
              </a:ext>
            </a:extLst>
          </p:cNvPr>
          <p:cNvSpPr txBox="1"/>
          <p:nvPr/>
        </p:nvSpPr>
        <p:spPr>
          <a:xfrm>
            <a:off x="8446576" y="7532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413301" y="237847"/>
            <a:ext cx="11695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1A62"/>
                </a:solidFill>
                <a:latin typeface="Helvetica" pitchFamily="2" charset="0"/>
              </a:rPr>
              <a:t>Ad-supported TV brands represent some of the </a:t>
            </a:r>
            <a:r>
              <a:rPr lang="en-US" sz="3200" b="1" dirty="0">
                <a:solidFill>
                  <a:srgbClr val="E84A99"/>
                </a:solidFill>
                <a:latin typeface="Helvetica" pitchFamily="2" charset="0"/>
              </a:rPr>
              <a:t>most popular digital content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FC623D9C-B141-0E44-9A0E-426DA6A043B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D4CD0E-1339-4A4A-844A-3AC12AFC30E9}"/>
              </a:ext>
            </a:extLst>
          </p:cNvPr>
          <p:cNvSpPr txBox="1"/>
          <p:nvPr/>
        </p:nvSpPr>
        <p:spPr>
          <a:xfrm>
            <a:off x="459154" y="6339997"/>
            <a:ext cx="11040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700" kern="0" dirty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Source: VAB analysis of </a:t>
            </a:r>
            <a:r>
              <a:rPr lang="en-US" sz="700" kern="0" dirty="0" err="1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Comscore</a:t>
            </a:r>
            <a:r>
              <a:rPr lang="en-US" sz="700" kern="0" dirty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 Media Metrix Key Measures multi-platform (desktop + mobile) data, March 2020, based on categories (top 5 rankings based on “Total Minutes Viewed”).  Total Audience = (Desktop P2+, Mobile 18+)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1265A2-1BCE-4F1D-AC8F-53A7679E11E8}"/>
              </a:ext>
            </a:extLst>
          </p:cNvPr>
          <p:cNvSpPr/>
          <p:nvPr/>
        </p:nvSpPr>
        <p:spPr>
          <a:xfrm>
            <a:off x="526244" y="6577113"/>
            <a:ext cx="116657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 Light" panose="020B0306030504020204" pitchFamily="34" charset="0"/>
                <a:cs typeface="Helvetica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DE9EEC4E-FE1A-4F7F-88D7-F435F7294783}"/>
              </a:ext>
            </a:extLst>
          </p:cNvPr>
          <p:cNvSpPr txBox="1">
            <a:spLocks/>
          </p:cNvSpPr>
          <p:nvPr/>
        </p:nvSpPr>
        <p:spPr>
          <a:xfrm>
            <a:off x="997888" y="1766542"/>
            <a:ext cx="10951395" cy="413578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600" kern="1200" spc="-100" baseline="0">
                <a:solidFill>
                  <a:srgbClr val="000000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sng" strike="noStrike" kern="1200" cap="none" spc="0" normalizeH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80" name="Title 1">
            <a:extLst>
              <a:ext uri="{FF2B5EF4-FFF2-40B4-BE49-F238E27FC236}">
                <a16:creationId xmlns:a16="http://schemas.microsoft.com/office/drawing/2014/main" id="{B7862F47-4291-431F-9D53-5FBFEB43BDFA}"/>
              </a:ext>
            </a:extLst>
          </p:cNvPr>
          <p:cNvSpPr txBox="1">
            <a:spLocks/>
          </p:cNvSpPr>
          <p:nvPr/>
        </p:nvSpPr>
        <p:spPr>
          <a:xfrm>
            <a:off x="1204894" y="1830980"/>
            <a:ext cx="9782212" cy="3531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u="sng" dirty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Ad-Supported TV Brands That Rank In The Top 5 Digital Platforms By Major Content Genre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BD774C10-AFB8-49E9-BF69-ADD2884964D2}"/>
              </a:ext>
            </a:extLst>
          </p:cNvPr>
          <p:cNvSpPr/>
          <p:nvPr/>
        </p:nvSpPr>
        <p:spPr>
          <a:xfrm>
            <a:off x="10678833" y="295107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8A472BCC-DCC6-49CA-9C51-A4151170EECA}"/>
              </a:ext>
            </a:extLst>
          </p:cNvPr>
          <p:cNvSpPr/>
          <p:nvPr/>
        </p:nvSpPr>
        <p:spPr>
          <a:xfrm>
            <a:off x="3747028" y="295107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E6145A67-CF94-457E-A184-2A1E1B16941F}"/>
              </a:ext>
            </a:extLst>
          </p:cNvPr>
          <p:cNvSpPr/>
          <p:nvPr/>
        </p:nvSpPr>
        <p:spPr>
          <a:xfrm>
            <a:off x="9272536" y="295107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6CACA52B-77A6-461F-8D19-54A73DD37B31}"/>
              </a:ext>
            </a:extLst>
          </p:cNvPr>
          <p:cNvSpPr/>
          <p:nvPr/>
        </p:nvSpPr>
        <p:spPr>
          <a:xfrm>
            <a:off x="7864462" y="295107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FF19B4EF-D3D0-4273-A7FC-F8D7A4013160}"/>
              </a:ext>
            </a:extLst>
          </p:cNvPr>
          <p:cNvSpPr/>
          <p:nvPr/>
        </p:nvSpPr>
        <p:spPr>
          <a:xfrm>
            <a:off x="5128661" y="295107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6C1B261A-1EC6-4E1C-B191-99786DB71D47}"/>
              </a:ext>
            </a:extLst>
          </p:cNvPr>
          <p:cNvSpPr/>
          <p:nvPr/>
        </p:nvSpPr>
        <p:spPr>
          <a:xfrm>
            <a:off x="966217" y="295107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633EBB3A-560C-4E0E-8748-F17D9CF5212C}"/>
              </a:ext>
            </a:extLst>
          </p:cNvPr>
          <p:cNvSpPr/>
          <p:nvPr/>
        </p:nvSpPr>
        <p:spPr>
          <a:xfrm>
            <a:off x="6487251" y="295107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A623F948-EB20-4C7A-A233-C330AE18288D}"/>
              </a:ext>
            </a:extLst>
          </p:cNvPr>
          <p:cNvSpPr/>
          <p:nvPr/>
        </p:nvSpPr>
        <p:spPr>
          <a:xfrm>
            <a:off x="2350450" y="407708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87B4C7A4-330F-4F32-811C-4A5961F08D31}"/>
              </a:ext>
            </a:extLst>
          </p:cNvPr>
          <p:cNvSpPr/>
          <p:nvPr/>
        </p:nvSpPr>
        <p:spPr>
          <a:xfrm>
            <a:off x="10678833" y="407708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E0CD2AFF-ABC8-4F53-AB04-EBC4C1B67164}"/>
              </a:ext>
            </a:extLst>
          </p:cNvPr>
          <p:cNvSpPr/>
          <p:nvPr/>
        </p:nvSpPr>
        <p:spPr>
          <a:xfrm>
            <a:off x="3747028" y="407708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377EE51F-F7EB-40E5-8B69-F9A667DD1CEB}"/>
              </a:ext>
            </a:extLst>
          </p:cNvPr>
          <p:cNvSpPr/>
          <p:nvPr/>
        </p:nvSpPr>
        <p:spPr>
          <a:xfrm>
            <a:off x="9272536" y="407708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5CFBED34-437F-4591-8AA9-54EF53E1BA5D}"/>
              </a:ext>
            </a:extLst>
          </p:cNvPr>
          <p:cNvSpPr/>
          <p:nvPr/>
        </p:nvSpPr>
        <p:spPr>
          <a:xfrm>
            <a:off x="7864462" y="407708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BB5A981B-65D0-474E-B3F7-73470DBF6A5D}"/>
              </a:ext>
            </a:extLst>
          </p:cNvPr>
          <p:cNvSpPr/>
          <p:nvPr/>
        </p:nvSpPr>
        <p:spPr>
          <a:xfrm>
            <a:off x="5128661" y="407708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8C8FAD23-3ADC-4DAD-B7C0-8D680DCB7B9F}"/>
              </a:ext>
            </a:extLst>
          </p:cNvPr>
          <p:cNvSpPr/>
          <p:nvPr/>
        </p:nvSpPr>
        <p:spPr>
          <a:xfrm>
            <a:off x="966217" y="407708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2A7942B0-A567-440A-98CA-DD300682BF10}"/>
              </a:ext>
            </a:extLst>
          </p:cNvPr>
          <p:cNvSpPr/>
          <p:nvPr/>
        </p:nvSpPr>
        <p:spPr>
          <a:xfrm>
            <a:off x="6487251" y="407708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90B6BA3-DF4D-4C09-8C73-6F805D7D4B86}"/>
              </a:ext>
            </a:extLst>
          </p:cNvPr>
          <p:cNvSpPr/>
          <p:nvPr/>
        </p:nvSpPr>
        <p:spPr>
          <a:xfrm>
            <a:off x="2350450" y="5296771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55C0A658-1D6F-4D2C-B7DA-5BD34A6756EA}"/>
              </a:ext>
            </a:extLst>
          </p:cNvPr>
          <p:cNvSpPr/>
          <p:nvPr/>
        </p:nvSpPr>
        <p:spPr>
          <a:xfrm>
            <a:off x="10678833" y="5296771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594167B9-BC44-42D9-B93B-83742E340AFD}"/>
              </a:ext>
            </a:extLst>
          </p:cNvPr>
          <p:cNvSpPr/>
          <p:nvPr/>
        </p:nvSpPr>
        <p:spPr>
          <a:xfrm>
            <a:off x="3747028" y="5296771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447E6AE4-1808-4A85-91A7-ECB1F5BE8B54}"/>
              </a:ext>
            </a:extLst>
          </p:cNvPr>
          <p:cNvSpPr/>
          <p:nvPr/>
        </p:nvSpPr>
        <p:spPr>
          <a:xfrm>
            <a:off x="9272536" y="5296771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5C0CFCD0-B679-4887-BC54-642A22ADE293}"/>
              </a:ext>
            </a:extLst>
          </p:cNvPr>
          <p:cNvSpPr/>
          <p:nvPr/>
        </p:nvSpPr>
        <p:spPr>
          <a:xfrm>
            <a:off x="7864462" y="5296771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E5B7D5AF-F210-434E-B960-E595FB9149AC}"/>
              </a:ext>
            </a:extLst>
          </p:cNvPr>
          <p:cNvSpPr/>
          <p:nvPr/>
        </p:nvSpPr>
        <p:spPr>
          <a:xfrm>
            <a:off x="5128661" y="5296771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09FB7B8-F7F2-4484-8980-3B01E2972E85}"/>
              </a:ext>
            </a:extLst>
          </p:cNvPr>
          <p:cNvSpPr/>
          <p:nvPr/>
        </p:nvSpPr>
        <p:spPr>
          <a:xfrm>
            <a:off x="966217" y="5296771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1F1DD7F5-B316-4087-93AC-6A0AEEDB7CCA}"/>
              </a:ext>
            </a:extLst>
          </p:cNvPr>
          <p:cNvSpPr/>
          <p:nvPr/>
        </p:nvSpPr>
        <p:spPr>
          <a:xfrm>
            <a:off x="6487251" y="5296771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B1C3FE7A-EFEA-4296-A82D-41BD81C1FD2E}"/>
              </a:ext>
            </a:extLst>
          </p:cNvPr>
          <p:cNvGrpSpPr/>
          <p:nvPr/>
        </p:nvGrpSpPr>
        <p:grpSpPr>
          <a:xfrm>
            <a:off x="10715246" y="3195329"/>
            <a:ext cx="1189270" cy="336891"/>
            <a:chOff x="2056773" y="2819263"/>
            <a:chExt cx="1219110" cy="345344"/>
          </a:xfrm>
          <a:solidFill>
            <a:schemeClr val="bg1"/>
          </a:solidFill>
        </p:grpSpPr>
        <p:pic>
          <p:nvPicPr>
            <p:cNvPr id="215" name="Picture 14" descr="Image result for comedy central logo">
              <a:extLst>
                <a:ext uri="{FF2B5EF4-FFF2-40B4-BE49-F238E27FC236}">
                  <a16:creationId xmlns:a16="http://schemas.microsoft.com/office/drawing/2014/main" id="{4D0F9863-7B45-4306-929E-749E668770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6773" y="2844374"/>
              <a:ext cx="236914" cy="24135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16" name="Picture 16" descr="Image result for comedy central logo">
              <a:extLst>
                <a:ext uri="{FF2B5EF4-FFF2-40B4-BE49-F238E27FC236}">
                  <a16:creationId xmlns:a16="http://schemas.microsoft.com/office/drawing/2014/main" id="{EDBFBE2A-4248-4C67-AF76-417FE79C3CB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14298" y="2819263"/>
              <a:ext cx="961585" cy="34534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958DEE5C-D26E-41D1-B665-60237571BAEC}"/>
              </a:ext>
            </a:extLst>
          </p:cNvPr>
          <p:cNvGrpSpPr/>
          <p:nvPr/>
        </p:nvGrpSpPr>
        <p:grpSpPr>
          <a:xfrm>
            <a:off x="10715246" y="4271475"/>
            <a:ext cx="1189270" cy="336891"/>
            <a:chOff x="2056773" y="2819263"/>
            <a:chExt cx="1219110" cy="345344"/>
          </a:xfrm>
          <a:solidFill>
            <a:schemeClr val="bg1"/>
          </a:solidFill>
        </p:grpSpPr>
        <p:pic>
          <p:nvPicPr>
            <p:cNvPr id="218" name="Picture 14" descr="Image result for comedy central logo">
              <a:extLst>
                <a:ext uri="{FF2B5EF4-FFF2-40B4-BE49-F238E27FC236}">
                  <a16:creationId xmlns:a16="http://schemas.microsoft.com/office/drawing/2014/main" id="{5A209355-A840-487E-BBE5-3B3EE9EDA8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6773" y="2844374"/>
              <a:ext cx="236914" cy="24135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19" name="Picture 16" descr="Image result for comedy central logo">
              <a:extLst>
                <a:ext uri="{FF2B5EF4-FFF2-40B4-BE49-F238E27FC236}">
                  <a16:creationId xmlns:a16="http://schemas.microsoft.com/office/drawing/2014/main" id="{2D0615CF-E7D4-4600-B747-A31CEF2B69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14298" y="2819263"/>
              <a:ext cx="961585" cy="345344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EB968D4F-29AB-4D7B-851D-C0E82E79B7E8}"/>
              </a:ext>
            </a:extLst>
          </p:cNvPr>
          <p:cNvGrpSpPr/>
          <p:nvPr/>
        </p:nvGrpSpPr>
        <p:grpSpPr>
          <a:xfrm>
            <a:off x="10715246" y="5495953"/>
            <a:ext cx="1189270" cy="336891"/>
            <a:chOff x="2056773" y="2819263"/>
            <a:chExt cx="1219110" cy="345344"/>
          </a:xfrm>
          <a:solidFill>
            <a:schemeClr val="bg1"/>
          </a:solidFill>
        </p:grpSpPr>
        <p:pic>
          <p:nvPicPr>
            <p:cNvPr id="221" name="Picture 14" descr="Image result for comedy central logo">
              <a:extLst>
                <a:ext uri="{FF2B5EF4-FFF2-40B4-BE49-F238E27FC236}">
                  <a16:creationId xmlns:a16="http://schemas.microsoft.com/office/drawing/2014/main" id="{B31D82B5-C979-4A96-935C-3D6657A26C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056773" y="2844374"/>
              <a:ext cx="236914" cy="241359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222" name="Picture 16" descr="Image result for comedy central logo">
              <a:extLst>
                <a:ext uri="{FF2B5EF4-FFF2-40B4-BE49-F238E27FC236}">
                  <a16:creationId xmlns:a16="http://schemas.microsoft.com/office/drawing/2014/main" id="{CA798D02-0F5F-4E99-B5AA-5C393DCBC8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314298" y="2819263"/>
              <a:ext cx="961585" cy="345344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26" name="Picture 46" descr="Image result for fox news logo">
            <a:extLst>
              <a:ext uri="{FF2B5EF4-FFF2-40B4-BE49-F238E27FC236}">
                <a16:creationId xmlns:a16="http://schemas.microsoft.com/office/drawing/2014/main" id="{D5654724-BB06-4227-8934-D5C0EDA3E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2597" y="4455450"/>
            <a:ext cx="370959" cy="22524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28" name="Picture 46" descr="Image result for fox news logo">
            <a:extLst>
              <a:ext uri="{FF2B5EF4-FFF2-40B4-BE49-F238E27FC236}">
                <a16:creationId xmlns:a16="http://schemas.microsoft.com/office/drawing/2014/main" id="{7244499D-8EF6-47B6-B88B-760DA0ED7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2597" y="5685258"/>
            <a:ext cx="370959" cy="225241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229" name="TextBox 228">
            <a:extLst>
              <a:ext uri="{FF2B5EF4-FFF2-40B4-BE49-F238E27FC236}">
                <a16:creationId xmlns:a16="http://schemas.microsoft.com/office/drawing/2014/main" id="{BDA9E932-2A12-4066-B8E3-DA3C005E3DE1}"/>
              </a:ext>
            </a:extLst>
          </p:cNvPr>
          <p:cNvSpPr txBox="1"/>
          <p:nvPr/>
        </p:nvSpPr>
        <p:spPr>
          <a:xfrm>
            <a:off x="16707" y="3135743"/>
            <a:ext cx="93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P18-34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2DED6166-42CF-4A36-A9B9-0D46083E2072}"/>
              </a:ext>
            </a:extLst>
          </p:cNvPr>
          <p:cNvSpPr txBox="1"/>
          <p:nvPr/>
        </p:nvSpPr>
        <p:spPr>
          <a:xfrm>
            <a:off x="16707" y="4254240"/>
            <a:ext cx="93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P18-49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484EA2A6-1716-4716-AA57-07E01DE5A050}"/>
              </a:ext>
            </a:extLst>
          </p:cNvPr>
          <p:cNvSpPr txBox="1"/>
          <p:nvPr/>
        </p:nvSpPr>
        <p:spPr>
          <a:xfrm>
            <a:off x="16707" y="5479733"/>
            <a:ext cx="934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P25-54</a:t>
            </a:r>
          </a:p>
        </p:txBody>
      </p:sp>
      <p:pic>
        <p:nvPicPr>
          <p:cNvPr id="232" name="Picture 12" descr="Image result for weather channel png">
            <a:extLst>
              <a:ext uri="{FF2B5EF4-FFF2-40B4-BE49-F238E27FC236}">
                <a16:creationId xmlns:a16="http://schemas.microsoft.com/office/drawing/2014/main" id="{42D23D56-385A-4152-B933-56CA350B5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238" y="3004749"/>
            <a:ext cx="602545" cy="602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3" name="Picture 12" descr="Image result for weather channel png">
            <a:extLst>
              <a:ext uri="{FF2B5EF4-FFF2-40B4-BE49-F238E27FC236}">
                <a16:creationId xmlns:a16="http://schemas.microsoft.com/office/drawing/2014/main" id="{134F7042-6B7E-471D-8A1C-01DC22C00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238" y="4124371"/>
            <a:ext cx="602545" cy="602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4" name="Picture 12" descr="Image result for weather channel png">
            <a:extLst>
              <a:ext uri="{FF2B5EF4-FFF2-40B4-BE49-F238E27FC236}">
                <a16:creationId xmlns:a16="http://schemas.microsoft.com/office/drawing/2014/main" id="{882C336D-C510-475D-B169-72A87A303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238" y="5356408"/>
            <a:ext cx="602545" cy="6025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5" name="Picture 20" descr="Image result for hgtv png">
            <a:extLst>
              <a:ext uri="{FF2B5EF4-FFF2-40B4-BE49-F238E27FC236}">
                <a16:creationId xmlns:a16="http://schemas.microsoft.com/office/drawing/2014/main" id="{FA55D589-7570-4C0A-945C-5165FA9A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81" y="2997775"/>
            <a:ext cx="963606" cy="602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6" name="Picture 20" descr="Image result for hgtv png">
            <a:extLst>
              <a:ext uri="{FF2B5EF4-FFF2-40B4-BE49-F238E27FC236}">
                <a16:creationId xmlns:a16="http://schemas.microsoft.com/office/drawing/2014/main" id="{96DC2389-E439-4260-A0B3-33CD34528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81" y="4129834"/>
            <a:ext cx="963606" cy="602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7" name="Picture 20" descr="Image result for hgtv png">
            <a:extLst>
              <a:ext uri="{FF2B5EF4-FFF2-40B4-BE49-F238E27FC236}">
                <a16:creationId xmlns:a16="http://schemas.microsoft.com/office/drawing/2014/main" id="{6E5C134F-5D86-49C1-B993-02C1DCC16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81" y="5340210"/>
            <a:ext cx="963606" cy="6029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9" name="Picture 4" descr="Image result for cnbc logo">
            <a:extLst>
              <a:ext uri="{FF2B5EF4-FFF2-40B4-BE49-F238E27FC236}">
                <a16:creationId xmlns:a16="http://schemas.microsoft.com/office/drawing/2014/main" id="{721AFA6B-7B78-4C84-B0A9-652B1E4AF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21" y="4239767"/>
            <a:ext cx="1116977" cy="4111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2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6A46A060-89C0-4CAC-8E8A-F8CFFAFCD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387" y="5390099"/>
            <a:ext cx="949825" cy="4109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43" name="Picture 32" descr="Image result for nickelodeon logo">
            <a:extLst>
              <a:ext uri="{FF2B5EF4-FFF2-40B4-BE49-F238E27FC236}">
                <a16:creationId xmlns:a16="http://schemas.microsoft.com/office/drawing/2014/main" id="{F5318B85-794D-47EE-AAB1-9193E9CCF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188" y="5766539"/>
            <a:ext cx="1150222" cy="167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5" name="Picture 2" descr="Image result for cbs sports logo">
            <a:extLst>
              <a:ext uri="{FF2B5EF4-FFF2-40B4-BE49-F238E27FC236}">
                <a16:creationId xmlns:a16="http://schemas.microsoft.com/office/drawing/2014/main" id="{490E009B-246D-43A8-A51E-38AE9B559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090" y="5325835"/>
            <a:ext cx="837147" cy="1774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6" name="Picture 6" descr="Image result for nbc sports logo">
            <a:extLst>
              <a:ext uri="{FF2B5EF4-FFF2-40B4-BE49-F238E27FC236}">
                <a16:creationId xmlns:a16="http://schemas.microsoft.com/office/drawing/2014/main" id="{AE5ABEB0-9853-44A9-BBBC-741CC9CD3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949" y="5535722"/>
            <a:ext cx="876669" cy="1394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7" name="Picture 2" descr="Image result for nfl logo">
            <a:extLst>
              <a:ext uri="{FF2B5EF4-FFF2-40B4-BE49-F238E27FC236}">
                <a16:creationId xmlns:a16="http://schemas.microsoft.com/office/drawing/2014/main" id="{D745C983-7191-4063-9252-320A7EDF3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76" y="5668744"/>
            <a:ext cx="230931" cy="3040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8" name="Picture 2" descr="Image result for bleacher report logo">
            <a:extLst>
              <a:ext uri="{FF2B5EF4-FFF2-40B4-BE49-F238E27FC236}">
                <a16:creationId xmlns:a16="http://schemas.microsoft.com/office/drawing/2014/main" id="{5C396816-9EF4-41BB-B48A-45E83573B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17358" r="15389" b="17021"/>
          <a:stretch/>
        </p:blipFill>
        <p:spPr bwMode="auto">
          <a:xfrm>
            <a:off x="3188484" y="5696568"/>
            <a:ext cx="343810" cy="2603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49" name="Rectangle 248">
            <a:extLst>
              <a:ext uri="{FF2B5EF4-FFF2-40B4-BE49-F238E27FC236}">
                <a16:creationId xmlns:a16="http://schemas.microsoft.com/office/drawing/2014/main" id="{1E2EA850-9DFD-43EB-834B-886EE2B87951}"/>
              </a:ext>
            </a:extLst>
          </p:cNvPr>
          <p:cNvSpPr/>
          <p:nvPr/>
        </p:nvSpPr>
        <p:spPr>
          <a:xfrm>
            <a:off x="2350450" y="2951077"/>
            <a:ext cx="1262097" cy="707482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50" name="Picture 2" descr="Image result for espn logo">
            <a:extLst>
              <a:ext uri="{FF2B5EF4-FFF2-40B4-BE49-F238E27FC236}">
                <a16:creationId xmlns:a16="http://schemas.microsoft.com/office/drawing/2014/main" id="{059C3330-456C-43B1-AB84-1ED890120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4" t="26712"/>
          <a:stretch/>
        </p:blipFill>
        <p:spPr bwMode="auto">
          <a:xfrm>
            <a:off x="2360671" y="3361533"/>
            <a:ext cx="521909" cy="20846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51" name="Picture 6" descr="Image result for nbc sports logo">
            <a:extLst>
              <a:ext uri="{FF2B5EF4-FFF2-40B4-BE49-F238E27FC236}">
                <a16:creationId xmlns:a16="http://schemas.microsoft.com/office/drawing/2014/main" id="{4BACA71E-41C4-4154-BA04-4D46A220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7427" y="3042339"/>
            <a:ext cx="1024783" cy="1629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2" name="Picture 2" descr="Image result for bleacher report logo">
            <a:extLst>
              <a:ext uri="{FF2B5EF4-FFF2-40B4-BE49-F238E27FC236}">
                <a16:creationId xmlns:a16="http://schemas.microsoft.com/office/drawing/2014/main" id="{965EF05A-CAE0-4D48-B1FF-25468E465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17358" r="15389" b="17021"/>
          <a:stretch/>
        </p:blipFill>
        <p:spPr bwMode="auto">
          <a:xfrm>
            <a:off x="3192420" y="3341634"/>
            <a:ext cx="374576" cy="28369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3" name="Picture 2" descr="Image result for nfl logo">
            <a:extLst>
              <a:ext uri="{FF2B5EF4-FFF2-40B4-BE49-F238E27FC236}">
                <a16:creationId xmlns:a16="http://schemas.microsoft.com/office/drawing/2014/main" id="{7EEF94A0-F858-485E-831C-1AD1AEDBE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15" y="3257942"/>
            <a:ext cx="270602" cy="35624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4" name="Picture 2" descr="Image result for cnn logo">
            <a:extLst>
              <a:ext uri="{FF2B5EF4-FFF2-40B4-BE49-F238E27FC236}">
                <a16:creationId xmlns:a16="http://schemas.microsoft.com/office/drawing/2014/main" id="{FBF324ED-E563-4B7B-88A6-0912F41A0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19" y="4170761"/>
            <a:ext cx="479315" cy="2234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5" name="Picture 2" descr="Image result for cnn logo">
            <a:extLst>
              <a:ext uri="{FF2B5EF4-FFF2-40B4-BE49-F238E27FC236}">
                <a16:creationId xmlns:a16="http://schemas.microsoft.com/office/drawing/2014/main" id="{04A990E2-B322-478E-B0CB-4C7AB4588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19" y="5397581"/>
            <a:ext cx="479315" cy="2234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6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FA738C9D-3D92-48F5-B7A3-574896AE1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709" y="2995722"/>
            <a:ext cx="918117" cy="39726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57" name="Picture 4" descr="Image result for nbcu&quot;">
            <a:extLst>
              <a:ext uri="{FF2B5EF4-FFF2-40B4-BE49-F238E27FC236}">
                <a16:creationId xmlns:a16="http://schemas.microsoft.com/office/drawing/2014/main" id="{182CD012-1AF3-4173-9FAD-3D1652E9A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38151" r="4495" b="42884"/>
          <a:stretch/>
        </p:blipFill>
        <p:spPr bwMode="auto">
          <a:xfrm>
            <a:off x="1037745" y="3436066"/>
            <a:ext cx="1137597" cy="138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8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A8A0180F-96DD-4C31-AEA9-438FE24F7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273" y="4143134"/>
            <a:ext cx="672467" cy="2909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60" name="Picture 8" descr="Image result for fox network logo&quot;">
            <a:extLst>
              <a:ext uri="{FF2B5EF4-FFF2-40B4-BE49-F238E27FC236}">
                <a16:creationId xmlns:a16="http://schemas.microsoft.com/office/drawing/2014/main" id="{93096881-BA92-456F-886D-1BE1967E8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63" y="4168212"/>
            <a:ext cx="433096" cy="1829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4" name="Picture 46" descr="Image result for fox news logo">
            <a:extLst>
              <a:ext uri="{FF2B5EF4-FFF2-40B4-BE49-F238E27FC236}">
                <a16:creationId xmlns:a16="http://schemas.microsoft.com/office/drawing/2014/main" id="{BFA620FC-83D2-4B0C-8571-DD99D0DB7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2597" y="3344534"/>
            <a:ext cx="370959" cy="225241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265" name="Picture 2" descr="Image result for cnn logo">
            <a:extLst>
              <a:ext uri="{FF2B5EF4-FFF2-40B4-BE49-F238E27FC236}">
                <a16:creationId xmlns:a16="http://schemas.microsoft.com/office/drawing/2014/main" id="{0C8BFDE8-4133-4046-B17C-B4A056621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19" y="3056857"/>
            <a:ext cx="479315" cy="2234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6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DCFE3C80-1F8C-407B-A0EB-5CA7B873B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387" y="3024618"/>
            <a:ext cx="949825" cy="4109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67" name="Picture 32" descr="Image result for nickelodeon logo">
            <a:extLst>
              <a:ext uri="{FF2B5EF4-FFF2-40B4-BE49-F238E27FC236}">
                <a16:creationId xmlns:a16="http://schemas.microsoft.com/office/drawing/2014/main" id="{9ADDCA3F-93B5-4693-8038-689CE81F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188" y="3422035"/>
            <a:ext cx="1150222" cy="167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8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55221D79-623A-4995-9A7A-D37191BE9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387" y="4132803"/>
            <a:ext cx="949825" cy="4109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69" name="Picture 32" descr="Image result for nickelodeon logo">
            <a:extLst>
              <a:ext uri="{FF2B5EF4-FFF2-40B4-BE49-F238E27FC236}">
                <a16:creationId xmlns:a16="http://schemas.microsoft.com/office/drawing/2014/main" id="{5CD5D8FD-8E82-4ACE-BB79-C9A97D358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188" y="4530220"/>
            <a:ext cx="1150222" cy="1671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0" name="Rectangle 269">
            <a:extLst>
              <a:ext uri="{FF2B5EF4-FFF2-40B4-BE49-F238E27FC236}">
                <a16:creationId xmlns:a16="http://schemas.microsoft.com/office/drawing/2014/main" id="{88F4526E-52E4-4F37-BAD3-2C12ECD48134}"/>
              </a:ext>
            </a:extLst>
          </p:cNvPr>
          <p:cNvSpPr/>
          <p:nvPr/>
        </p:nvSpPr>
        <p:spPr>
          <a:xfrm>
            <a:off x="2350450" y="2340058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Sports</a:t>
            </a: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EAA5BC14-F55E-46A4-8A3D-8C4DD25673EB}"/>
              </a:ext>
            </a:extLst>
          </p:cNvPr>
          <p:cNvSpPr/>
          <p:nvPr/>
        </p:nvSpPr>
        <p:spPr>
          <a:xfrm>
            <a:off x="10678833" y="2340058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Comedy</a:t>
            </a: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1BBA2776-C73A-41B6-A844-06DFDC99CF59}"/>
              </a:ext>
            </a:extLst>
          </p:cNvPr>
          <p:cNvSpPr/>
          <p:nvPr/>
        </p:nvSpPr>
        <p:spPr>
          <a:xfrm>
            <a:off x="3747028" y="2340058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News</a:t>
            </a: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079C66CA-5187-45A1-9C59-D54A567B521B}"/>
              </a:ext>
            </a:extLst>
          </p:cNvPr>
          <p:cNvSpPr/>
          <p:nvPr/>
        </p:nvSpPr>
        <p:spPr>
          <a:xfrm>
            <a:off x="9272536" y="2340058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Home</a:t>
            </a: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331E082B-02AC-48DA-AB47-79650D3BC866}"/>
              </a:ext>
            </a:extLst>
          </p:cNvPr>
          <p:cNvSpPr/>
          <p:nvPr/>
        </p:nvSpPr>
        <p:spPr>
          <a:xfrm>
            <a:off x="7864462" y="2340058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Weather</a:t>
            </a: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0BDFBE8B-F849-4182-A904-346F01C3730C}"/>
              </a:ext>
            </a:extLst>
          </p:cNvPr>
          <p:cNvSpPr/>
          <p:nvPr/>
        </p:nvSpPr>
        <p:spPr>
          <a:xfrm>
            <a:off x="5128661" y="2340058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Business &amp; Financial News</a:t>
            </a: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4AB7EB03-52D0-4A7C-8141-C7F2FB5639E8}"/>
              </a:ext>
            </a:extLst>
          </p:cNvPr>
          <p:cNvSpPr/>
          <p:nvPr/>
        </p:nvSpPr>
        <p:spPr>
          <a:xfrm>
            <a:off x="966217" y="2340058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Media</a:t>
            </a: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987A23ED-C302-438A-9D4C-43DEF6EE3354}"/>
              </a:ext>
            </a:extLst>
          </p:cNvPr>
          <p:cNvSpPr/>
          <p:nvPr/>
        </p:nvSpPr>
        <p:spPr>
          <a:xfrm>
            <a:off x="6487251" y="2340058"/>
            <a:ext cx="1262097" cy="321709"/>
          </a:xfrm>
          <a:prstGeom prst="rect">
            <a:avLst/>
          </a:prstGeom>
          <a:solidFill>
            <a:schemeClr val="bg1"/>
          </a:solidFill>
          <a:ln w="12700">
            <a:solidFill>
              <a:srgbClr val="1F1A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Kids</a:t>
            </a:r>
          </a:p>
        </p:txBody>
      </p:sp>
      <p:pic>
        <p:nvPicPr>
          <p:cNvPr id="99" name="Picture 2" descr="Image result for espn logo">
            <a:extLst>
              <a:ext uri="{FF2B5EF4-FFF2-40B4-BE49-F238E27FC236}">
                <a16:creationId xmlns:a16="http://schemas.microsoft.com/office/drawing/2014/main" id="{83F5081B-62FA-449F-B1C0-7FC4F2E53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4" t="26712"/>
          <a:stretch/>
        </p:blipFill>
        <p:spPr bwMode="auto">
          <a:xfrm>
            <a:off x="2405950" y="5740453"/>
            <a:ext cx="453314" cy="18106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0" name="Picture 2" descr="Image result for cbs sports logo">
            <a:extLst>
              <a:ext uri="{FF2B5EF4-FFF2-40B4-BE49-F238E27FC236}">
                <a16:creationId xmlns:a16="http://schemas.microsoft.com/office/drawing/2014/main" id="{9791C4D7-25BE-473D-A2E8-FBED8BCF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78" y="4113446"/>
            <a:ext cx="837147" cy="1774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1" name="Picture 6" descr="Image result for nbc sports logo">
            <a:extLst>
              <a:ext uri="{FF2B5EF4-FFF2-40B4-BE49-F238E27FC236}">
                <a16:creationId xmlns:a16="http://schemas.microsoft.com/office/drawing/2014/main" id="{AF81AF0F-F761-41A6-8351-BCF9DA7D3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5837" y="4323333"/>
            <a:ext cx="876669" cy="13941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" name="Picture 2" descr="Image result for nfl logo">
            <a:extLst>
              <a:ext uri="{FF2B5EF4-FFF2-40B4-BE49-F238E27FC236}">
                <a16:creationId xmlns:a16="http://schemas.microsoft.com/office/drawing/2014/main" id="{3234C54A-AEAC-45B8-907F-9BCED0C4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64" y="4456355"/>
            <a:ext cx="230931" cy="3040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" name="Picture 2" descr="Image result for bleacher report logo">
            <a:extLst>
              <a:ext uri="{FF2B5EF4-FFF2-40B4-BE49-F238E27FC236}">
                <a16:creationId xmlns:a16="http://schemas.microsoft.com/office/drawing/2014/main" id="{2C8346A3-D006-4986-A86D-C51DE98C7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t="17358" r="15389" b="17021"/>
          <a:stretch/>
        </p:blipFill>
        <p:spPr bwMode="auto">
          <a:xfrm>
            <a:off x="3178372" y="4484179"/>
            <a:ext cx="343810" cy="2603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4" name="Picture 2" descr="Image result for espn logo">
            <a:extLst>
              <a:ext uri="{FF2B5EF4-FFF2-40B4-BE49-F238E27FC236}">
                <a16:creationId xmlns:a16="http://schemas.microsoft.com/office/drawing/2014/main" id="{0D585432-0FB7-4E33-89F3-DC8158293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4" t="26712"/>
          <a:stretch/>
        </p:blipFill>
        <p:spPr bwMode="auto">
          <a:xfrm>
            <a:off x="2395838" y="4528064"/>
            <a:ext cx="453314" cy="18106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5" name="Picture 4" descr="Image result for nbcu&quot;">
            <a:extLst>
              <a:ext uri="{FF2B5EF4-FFF2-40B4-BE49-F238E27FC236}">
                <a16:creationId xmlns:a16="http://schemas.microsoft.com/office/drawing/2014/main" id="{F4E41CDC-5E6D-43BF-B395-8CA9A09C6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38151" r="4495" b="42884"/>
          <a:stretch/>
        </p:blipFill>
        <p:spPr bwMode="auto">
          <a:xfrm>
            <a:off x="1023763" y="4498870"/>
            <a:ext cx="1137597" cy="138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6" name="Picture 2" descr="http://upload.wikimedia.org/wikipedia/commons/1/19/Disney-logo.jpg">
            <a:extLst>
              <a:ext uri="{FF2B5EF4-FFF2-40B4-BE49-F238E27FC236}">
                <a16:creationId xmlns:a16="http://schemas.microsoft.com/office/drawing/2014/main" id="{CF01EC42-8C46-452D-841A-25A8D5F4C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452" y="5394287"/>
            <a:ext cx="672467" cy="29097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7" name="Picture 8" descr="Image result for fox network logo&quot;">
            <a:extLst>
              <a:ext uri="{FF2B5EF4-FFF2-40B4-BE49-F238E27FC236}">
                <a16:creationId xmlns:a16="http://schemas.microsoft.com/office/drawing/2014/main" id="{FF6136FA-5C01-41DC-AB51-8A7681A9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42" y="5419365"/>
            <a:ext cx="433096" cy="1829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8" name="Picture 4" descr="Image result for nbcu&quot;">
            <a:extLst>
              <a:ext uri="{FF2B5EF4-FFF2-40B4-BE49-F238E27FC236}">
                <a16:creationId xmlns:a16="http://schemas.microsoft.com/office/drawing/2014/main" id="{48539F9E-EB14-4EDE-B84D-ABBF65430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38151" r="4495" b="42884"/>
          <a:stretch/>
        </p:blipFill>
        <p:spPr bwMode="auto">
          <a:xfrm>
            <a:off x="1041942" y="5750023"/>
            <a:ext cx="1137597" cy="1380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8" name="Picture 4" descr="Image result for cnbc logo">
            <a:extLst>
              <a:ext uri="{FF2B5EF4-FFF2-40B4-BE49-F238E27FC236}">
                <a16:creationId xmlns:a16="http://schemas.microsoft.com/office/drawing/2014/main" id="{287A0BD4-4C45-437F-B898-8E9C215E4D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0" b="22993"/>
          <a:stretch/>
        </p:blipFill>
        <p:spPr bwMode="auto">
          <a:xfrm>
            <a:off x="5193805" y="3004141"/>
            <a:ext cx="1116977" cy="230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0" name="Picture 4" descr="CNN Business Launch | Cnnic">
            <a:extLst>
              <a:ext uri="{FF2B5EF4-FFF2-40B4-BE49-F238E27FC236}">
                <a16:creationId xmlns:a16="http://schemas.microsoft.com/office/drawing/2014/main" id="{815694D0-F8A1-40BA-BFAA-F9EF71A0F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7810" r="10083" b="27114"/>
          <a:stretch/>
        </p:blipFill>
        <p:spPr bwMode="auto">
          <a:xfrm>
            <a:off x="5307388" y="3276853"/>
            <a:ext cx="955114" cy="3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Image result for cnbc logo">
            <a:extLst>
              <a:ext uri="{FF2B5EF4-FFF2-40B4-BE49-F238E27FC236}">
                <a16:creationId xmlns:a16="http://schemas.microsoft.com/office/drawing/2014/main" id="{DBA414CB-CC07-4EB5-8059-9372B6D24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0" b="22993"/>
          <a:stretch/>
        </p:blipFill>
        <p:spPr bwMode="auto">
          <a:xfrm>
            <a:off x="5179401" y="5317821"/>
            <a:ext cx="1116977" cy="2300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2" name="Picture 4" descr="CNN Business Launch | Cnnic">
            <a:extLst>
              <a:ext uri="{FF2B5EF4-FFF2-40B4-BE49-F238E27FC236}">
                <a16:creationId xmlns:a16="http://schemas.microsoft.com/office/drawing/2014/main" id="{B62A2917-D1C5-4704-998E-2C42E1DF9C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27810" r="10083" b="27114"/>
          <a:stretch/>
        </p:blipFill>
        <p:spPr bwMode="auto">
          <a:xfrm>
            <a:off x="5292984" y="5590533"/>
            <a:ext cx="955114" cy="30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57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-1" y="1696162"/>
            <a:ext cx="12235037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45B4F6-F7E9-8E45-8329-396915BEC239}"/>
              </a:ext>
            </a:extLst>
          </p:cNvPr>
          <p:cNvSpPr txBox="1"/>
          <p:nvPr/>
        </p:nvSpPr>
        <p:spPr>
          <a:xfrm>
            <a:off x="8446576" y="7532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BDB492-9443-3D4A-8E9D-B3CECB95DCD7}"/>
              </a:ext>
            </a:extLst>
          </p:cNvPr>
          <p:cNvSpPr/>
          <p:nvPr/>
        </p:nvSpPr>
        <p:spPr>
          <a:xfrm>
            <a:off x="413301" y="237847"/>
            <a:ext cx="116953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F1A62"/>
                </a:solidFill>
                <a:latin typeface="Helvetica" pitchFamily="2" charset="0"/>
              </a:rPr>
              <a:t>Ad-supported TV brands rank among the </a:t>
            </a:r>
            <a:r>
              <a:rPr lang="en-US" sz="3200" b="1" dirty="0">
                <a:solidFill>
                  <a:srgbClr val="E84A99"/>
                </a:solidFill>
                <a:latin typeface="Helvetica" pitchFamily="2" charset="0"/>
              </a:rPr>
              <a:t>top 5 downloaded apps</a:t>
            </a:r>
            <a:r>
              <a:rPr lang="en-US" sz="3200" b="1" dirty="0">
                <a:solidFill>
                  <a:srgbClr val="1F1A62"/>
                </a:solidFill>
                <a:latin typeface="Helvetica" pitchFamily="2" charset="0"/>
              </a:rPr>
              <a:t> across the most popular categories as well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79A3BA-44F7-4138-A0A8-3A12506A500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FC623D9C-B141-0E44-9A0E-426DA6A043B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D4CD0E-1339-4A4A-844A-3AC12AFC30E9}"/>
              </a:ext>
            </a:extLst>
          </p:cNvPr>
          <p:cNvSpPr txBox="1"/>
          <p:nvPr/>
        </p:nvSpPr>
        <p:spPr>
          <a:xfrm>
            <a:off x="459154" y="6339997"/>
            <a:ext cx="1104084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700" kern="0" dirty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Source: Apple app store 5/1/2020; Most popular apps by category search term. The Travel category reflects editorial apps and excludes both service apps and non-media, company-branded apps.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C1265A2-1BCE-4F1D-AC8F-53A7679E11E8}"/>
              </a:ext>
            </a:extLst>
          </p:cNvPr>
          <p:cNvSpPr/>
          <p:nvPr/>
        </p:nvSpPr>
        <p:spPr>
          <a:xfrm>
            <a:off x="526244" y="6577113"/>
            <a:ext cx="116657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Open Sans Light" panose="020B0306030504020204" pitchFamily="34" charset="0"/>
                <a:cs typeface="Helvetica" panose="020B0604020202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98" name="Rectangle 102">
            <a:extLst>
              <a:ext uri="{FF2B5EF4-FFF2-40B4-BE49-F238E27FC236}">
                <a16:creationId xmlns:a16="http://schemas.microsoft.com/office/drawing/2014/main" id="{96BE3B2A-A95D-4DD4-B192-DE43F1345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83" y="1685930"/>
            <a:ext cx="16930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100" u="sng" dirty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From 2,000,000 Apps:   </a:t>
            </a:r>
            <a:endParaRPr lang="en-US" altLang="en-US" sz="1100" i="1" u="sng" dirty="0">
              <a:solidFill>
                <a:srgbClr val="1F1A62"/>
              </a:solidFill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99" name="Title 1">
            <a:extLst>
              <a:ext uri="{FF2B5EF4-FFF2-40B4-BE49-F238E27FC236}">
                <a16:creationId xmlns:a16="http://schemas.microsoft.com/office/drawing/2014/main" id="{92B220E8-8342-42B7-AB54-8509AF7C284B}"/>
              </a:ext>
            </a:extLst>
          </p:cNvPr>
          <p:cNvSpPr txBox="1">
            <a:spLocks/>
          </p:cNvSpPr>
          <p:nvPr/>
        </p:nvSpPr>
        <p:spPr>
          <a:xfrm>
            <a:off x="1204894" y="1830980"/>
            <a:ext cx="9782212" cy="35317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u="sng" dirty="0">
                <a:solidFill>
                  <a:srgbClr val="1F1A62"/>
                </a:solidFill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Ad-Supported TV Brands That Rank In The Top 5 Apple Store Mobile Apps Downloaded</a:t>
            </a:r>
          </a:p>
        </p:txBody>
      </p:sp>
      <p:sp>
        <p:nvSpPr>
          <p:cNvPr id="100" name="Rounded Rectangle 110">
            <a:extLst>
              <a:ext uri="{FF2B5EF4-FFF2-40B4-BE49-F238E27FC236}">
                <a16:creationId xmlns:a16="http://schemas.microsoft.com/office/drawing/2014/main" id="{61FE1228-E50D-4354-A6F1-85B8E98B777D}"/>
              </a:ext>
            </a:extLst>
          </p:cNvPr>
          <p:cNvSpPr/>
          <p:nvPr/>
        </p:nvSpPr>
        <p:spPr>
          <a:xfrm>
            <a:off x="9568537" y="4390404"/>
            <a:ext cx="1724025" cy="1919175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1" name="Rounded Rectangle 111">
            <a:extLst>
              <a:ext uri="{FF2B5EF4-FFF2-40B4-BE49-F238E27FC236}">
                <a16:creationId xmlns:a16="http://schemas.microsoft.com/office/drawing/2014/main" id="{E94A0D6B-D096-4699-80AD-441B8A4763D4}"/>
              </a:ext>
            </a:extLst>
          </p:cNvPr>
          <p:cNvSpPr/>
          <p:nvPr/>
        </p:nvSpPr>
        <p:spPr>
          <a:xfrm>
            <a:off x="7480033" y="4390404"/>
            <a:ext cx="1724025" cy="1919175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2" name="Rounded Rectangle 112">
            <a:extLst>
              <a:ext uri="{FF2B5EF4-FFF2-40B4-BE49-F238E27FC236}">
                <a16:creationId xmlns:a16="http://schemas.microsoft.com/office/drawing/2014/main" id="{D474D21D-6F82-4578-B878-7E82AC2D219A}"/>
              </a:ext>
            </a:extLst>
          </p:cNvPr>
          <p:cNvSpPr/>
          <p:nvPr/>
        </p:nvSpPr>
        <p:spPr>
          <a:xfrm>
            <a:off x="5392433" y="4390404"/>
            <a:ext cx="1724025" cy="1919175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3" name="Rounded Rectangle 113">
            <a:extLst>
              <a:ext uri="{FF2B5EF4-FFF2-40B4-BE49-F238E27FC236}">
                <a16:creationId xmlns:a16="http://schemas.microsoft.com/office/drawing/2014/main" id="{FAEC7DF1-61F1-4C87-8AA0-C74333B563A3}"/>
              </a:ext>
            </a:extLst>
          </p:cNvPr>
          <p:cNvSpPr/>
          <p:nvPr/>
        </p:nvSpPr>
        <p:spPr>
          <a:xfrm>
            <a:off x="3302028" y="4390404"/>
            <a:ext cx="1724025" cy="1919175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4" name="Rounded Rectangle 115">
            <a:extLst>
              <a:ext uri="{FF2B5EF4-FFF2-40B4-BE49-F238E27FC236}">
                <a16:creationId xmlns:a16="http://schemas.microsoft.com/office/drawing/2014/main" id="{8F17ED3E-F34E-46B9-A926-ACE77F19C5BB}"/>
              </a:ext>
            </a:extLst>
          </p:cNvPr>
          <p:cNvSpPr/>
          <p:nvPr/>
        </p:nvSpPr>
        <p:spPr>
          <a:xfrm>
            <a:off x="1214428" y="4390404"/>
            <a:ext cx="1724025" cy="1919175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5" name="Rounded Rectangle 109">
            <a:extLst>
              <a:ext uri="{FF2B5EF4-FFF2-40B4-BE49-F238E27FC236}">
                <a16:creationId xmlns:a16="http://schemas.microsoft.com/office/drawing/2014/main" id="{61CD843B-2FB0-4675-B166-E37133A99E4C}"/>
              </a:ext>
            </a:extLst>
          </p:cNvPr>
          <p:cNvSpPr/>
          <p:nvPr/>
        </p:nvSpPr>
        <p:spPr>
          <a:xfrm>
            <a:off x="9568537" y="2207679"/>
            <a:ext cx="1724025" cy="1919175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06" name="Rounded Rectangle 107">
            <a:extLst>
              <a:ext uri="{FF2B5EF4-FFF2-40B4-BE49-F238E27FC236}">
                <a16:creationId xmlns:a16="http://schemas.microsoft.com/office/drawing/2014/main" id="{AD3A7BAC-EB47-4618-AE9B-6B8A20E7F693}"/>
              </a:ext>
            </a:extLst>
          </p:cNvPr>
          <p:cNvSpPr/>
          <p:nvPr/>
        </p:nvSpPr>
        <p:spPr>
          <a:xfrm>
            <a:off x="7480033" y="2207679"/>
            <a:ext cx="1724025" cy="1919175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07" name="Rounded Rectangle 108">
            <a:extLst>
              <a:ext uri="{FF2B5EF4-FFF2-40B4-BE49-F238E27FC236}">
                <a16:creationId xmlns:a16="http://schemas.microsoft.com/office/drawing/2014/main" id="{26BBEDD3-7DD7-4671-8130-73BF19A50890}"/>
              </a:ext>
            </a:extLst>
          </p:cNvPr>
          <p:cNvSpPr/>
          <p:nvPr/>
        </p:nvSpPr>
        <p:spPr>
          <a:xfrm>
            <a:off x="5392433" y="2207679"/>
            <a:ext cx="1724025" cy="1919175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08" name="Rounded Rectangle 104">
            <a:extLst>
              <a:ext uri="{FF2B5EF4-FFF2-40B4-BE49-F238E27FC236}">
                <a16:creationId xmlns:a16="http://schemas.microsoft.com/office/drawing/2014/main" id="{F8B3421D-9E1B-4C60-B554-D3C040D4089E}"/>
              </a:ext>
            </a:extLst>
          </p:cNvPr>
          <p:cNvSpPr/>
          <p:nvPr/>
        </p:nvSpPr>
        <p:spPr>
          <a:xfrm>
            <a:off x="3302028" y="2207679"/>
            <a:ext cx="1724025" cy="1919175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10" name="Rounded Rectangle 2">
            <a:extLst>
              <a:ext uri="{FF2B5EF4-FFF2-40B4-BE49-F238E27FC236}">
                <a16:creationId xmlns:a16="http://schemas.microsoft.com/office/drawing/2014/main" id="{46F1CE37-3C29-4D5E-9677-B374402C5495}"/>
              </a:ext>
            </a:extLst>
          </p:cNvPr>
          <p:cNvSpPr/>
          <p:nvPr/>
        </p:nvSpPr>
        <p:spPr>
          <a:xfrm>
            <a:off x="1214428" y="2207679"/>
            <a:ext cx="1724025" cy="1919175"/>
          </a:xfrm>
          <a:prstGeom prst="roundRect">
            <a:avLst/>
          </a:prstGeom>
          <a:solidFill>
            <a:schemeClr val="bg1"/>
          </a:solidFill>
          <a:ln>
            <a:solidFill>
              <a:srgbClr val="1F1A6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34" charset="0"/>
              <a:ea typeface="Open Sans" panose="020B0606030504020204" pitchFamily="34" charset="0"/>
              <a:cs typeface="Helvetica" panose="020B0604020202020204" pitchFamily="34" charset="0"/>
            </a:endParaRPr>
          </a:p>
        </p:txBody>
      </p:sp>
      <p:sp>
        <p:nvSpPr>
          <p:cNvPr id="111" name="Rectangle 15">
            <a:extLst>
              <a:ext uri="{FF2B5EF4-FFF2-40B4-BE49-F238E27FC236}">
                <a16:creationId xmlns:a16="http://schemas.microsoft.com/office/drawing/2014/main" id="{32EDAF76-54BA-4993-969D-6E347BB54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29" y="2203364"/>
            <a:ext cx="172122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Sports </a:t>
            </a:r>
          </a:p>
        </p:txBody>
      </p:sp>
      <p:sp>
        <p:nvSpPr>
          <p:cNvPr id="112" name="Rectangle 15">
            <a:extLst>
              <a:ext uri="{FF2B5EF4-FFF2-40B4-BE49-F238E27FC236}">
                <a16:creationId xmlns:a16="http://schemas.microsoft.com/office/drawing/2014/main" id="{21985D1E-DE27-4EC2-852C-9396117D5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7927" y="2203364"/>
            <a:ext cx="1984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Long-Form Video</a:t>
            </a:r>
          </a:p>
        </p:txBody>
      </p:sp>
      <p:sp>
        <p:nvSpPr>
          <p:cNvPr id="113" name="Rectangle 15">
            <a:extLst>
              <a:ext uri="{FF2B5EF4-FFF2-40B4-BE49-F238E27FC236}">
                <a16:creationId xmlns:a16="http://schemas.microsoft.com/office/drawing/2014/main" id="{B736B7A0-305B-4E4B-9E81-30BEEC80C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7922" y="2203364"/>
            <a:ext cx="1723121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Weather </a:t>
            </a:r>
          </a:p>
        </p:txBody>
      </p:sp>
      <p:sp>
        <p:nvSpPr>
          <p:cNvPr id="114" name="Rectangle 15">
            <a:extLst>
              <a:ext uri="{FF2B5EF4-FFF2-40B4-BE49-F238E27FC236}">
                <a16:creationId xmlns:a16="http://schemas.microsoft.com/office/drawing/2014/main" id="{FAD69646-0DEC-49D6-A166-5F2BB720C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894" y="4391292"/>
            <a:ext cx="173075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Food</a:t>
            </a:r>
          </a:p>
        </p:txBody>
      </p:sp>
      <p:sp>
        <p:nvSpPr>
          <p:cNvPr id="115" name="Rectangle 15">
            <a:extLst>
              <a:ext uri="{FF2B5EF4-FFF2-40B4-BE49-F238E27FC236}">
                <a16:creationId xmlns:a16="http://schemas.microsoft.com/office/drawing/2014/main" id="{361081DA-94AC-4976-B8A2-880CC843F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897" y="4391292"/>
            <a:ext cx="170615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Home</a:t>
            </a:r>
          </a:p>
        </p:txBody>
      </p:sp>
      <p:sp>
        <p:nvSpPr>
          <p:cNvPr id="116" name="Rectangle 15">
            <a:extLst>
              <a:ext uri="{FF2B5EF4-FFF2-40B4-BE49-F238E27FC236}">
                <a16:creationId xmlns:a16="http://schemas.microsoft.com/office/drawing/2014/main" id="{B7ACDF42-FB8B-4727-BC62-E3FC8B2F2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5233" y="4391292"/>
            <a:ext cx="17526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Comedy</a:t>
            </a:r>
          </a:p>
        </p:txBody>
      </p:sp>
      <p:sp>
        <p:nvSpPr>
          <p:cNvPr id="117" name="Rectangle 24">
            <a:extLst>
              <a:ext uri="{FF2B5EF4-FFF2-40B4-BE49-F238E27FC236}">
                <a16:creationId xmlns:a16="http://schemas.microsoft.com/office/drawing/2014/main" id="{5583E044-7A54-4E3A-951B-C17312713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550" y="4391292"/>
            <a:ext cx="172720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Kids 5 &amp; Under</a:t>
            </a:r>
          </a:p>
        </p:txBody>
      </p:sp>
      <p:sp>
        <p:nvSpPr>
          <p:cNvPr id="118" name="Rectangle 24">
            <a:extLst>
              <a:ext uri="{FF2B5EF4-FFF2-40B4-BE49-F238E27FC236}">
                <a16:creationId xmlns:a16="http://schemas.microsoft.com/office/drawing/2014/main" id="{EB548F3E-4F2B-4DC7-83D0-CBBE2D34B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9897" y="2203364"/>
            <a:ext cx="169903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News</a:t>
            </a:r>
          </a:p>
        </p:txBody>
      </p:sp>
      <p:sp>
        <p:nvSpPr>
          <p:cNvPr id="119" name="Rectangle 15">
            <a:extLst>
              <a:ext uri="{FF2B5EF4-FFF2-40B4-BE49-F238E27FC236}">
                <a16:creationId xmlns:a16="http://schemas.microsoft.com/office/drawing/2014/main" id="{B0B5D7A3-4FE9-4039-B508-52E62EDA2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0033" y="2203364"/>
            <a:ext cx="1719514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Finance</a:t>
            </a:r>
          </a:p>
        </p:txBody>
      </p:sp>
      <p:sp>
        <p:nvSpPr>
          <p:cNvPr id="120" name="Rectangle 15">
            <a:extLst>
              <a:ext uri="{FF2B5EF4-FFF2-40B4-BE49-F238E27FC236}">
                <a16:creationId xmlns:a16="http://schemas.microsoft.com/office/drawing/2014/main" id="{221F04D9-F9BB-405D-9846-B716784F5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9628" y="4391292"/>
            <a:ext cx="1725926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sng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Open Sans" panose="020B0606030504020204" pitchFamily="34" charset="0"/>
                <a:cs typeface="Helvetica" panose="020B0604020202020204" pitchFamily="34" charset="0"/>
              </a:rPr>
              <a:t>Travel</a:t>
            </a:r>
          </a:p>
        </p:txBody>
      </p:sp>
      <p:pic>
        <p:nvPicPr>
          <p:cNvPr id="121" name="Picture 2" descr="Image result for espn logo">
            <a:extLst>
              <a:ext uri="{FF2B5EF4-FFF2-40B4-BE49-F238E27FC236}">
                <a16:creationId xmlns:a16="http://schemas.microsoft.com/office/drawing/2014/main" id="{6A6C1416-C786-4515-96E3-E97E0696A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89" b="16370"/>
          <a:stretch/>
        </p:blipFill>
        <p:spPr bwMode="auto">
          <a:xfrm>
            <a:off x="1635004" y="2579172"/>
            <a:ext cx="854692" cy="25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2" descr="Image result for weather channel png">
            <a:extLst>
              <a:ext uri="{FF2B5EF4-FFF2-40B4-BE49-F238E27FC236}">
                <a16:creationId xmlns:a16="http://schemas.microsoft.com/office/drawing/2014/main" id="{3456D92F-8B3E-42A4-BE97-45F4B81BB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71" y="2679812"/>
            <a:ext cx="1174213" cy="11742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7FDBD946-6E87-4D3B-B232-6176099604A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2962" y="4781441"/>
            <a:ext cx="1412541" cy="135323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B377009B-6024-49D2-814F-656C4E93D0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2128" y="4979397"/>
            <a:ext cx="1075323" cy="1093096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5181D9B7-EB19-46C5-9370-08F91D4CC6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0532" y="4827371"/>
            <a:ext cx="1229158" cy="1245122"/>
          </a:xfrm>
          <a:prstGeom prst="rect">
            <a:avLst/>
          </a:prstGeom>
        </p:spPr>
      </p:pic>
      <p:pic>
        <p:nvPicPr>
          <p:cNvPr id="126" name="Picture 2" descr="Image result for fox sports app logo">
            <a:extLst>
              <a:ext uri="{FF2B5EF4-FFF2-40B4-BE49-F238E27FC236}">
                <a16:creationId xmlns:a16="http://schemas.microsoft.com/office/drawing/2014/main" id="{0C230416-55D0-4A2C-B933-0D6FF75AE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92" y="3491269"/>
            <a:ext cx="570038" cy="5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Image result for nfl app">
            <a:extLst>
              <a:ext uri="{FF2B5EF4-FFF2-40B4-BE49-F238E27FC236}">
                <a16:creationId xmlns:a16="http://schemas.microsoft.com/office/drawing/2014/main" id="{9CB79048-BCC5-46CE-A702-9F64C9314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899" y="2871274"/>
            <a:ext cx="570038" cy="57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127" descr="Image result for food network go app logo">
            <a:extLst>
              <a:ext uri="{FF2B5EF4-FFF2-40B4-BE49-F238E27FC236}">
                <a16:creationId xmlns:a16="http://schemas.microsoft.com/office/drawing/2014/main" id="{F6FB36C3-C672-43CF-B57B-A17C5FB23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164" y="4815479"/>
            <a:ext cx="1174213" cy="11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 descr="Image result for hgtv go app logo">
            <a:extLst>
              <a:ext uri="{FF2B5EF4-FFF2-40B4-BE49-F238E27FC236}">
                <a16:creationId xmlns:a16="http://schemas.microsoft.com/office/drawing/2014/main" id="{81C174E6-0D50-4EE5-BA95-2D5BA0851F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4" t="15642" r="31921" b="16274"/>
          <a:stretch/>
        </p:blipFill>
        <p:spPr bwMode="auto">
          <a:xfrm>
            <a:off x="3805808" y="5491950"/>
            <a:ext cx="692823" cy="68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2" descr="Image result for fox news app">
            <a:extLst>
              <a:ext uri="{FF2B5EF4-FFF2-40B4-BE49-F238E27FC236}">
                <a16:creationId xmlns:a16="http://schemas.microsoft.com/office/drawing/2014/main" id="{D0AEC2D8-2AA9-44BE-8720-D80FA0E4C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2" t="28480" r="20269" b="27339"/>
          <a:stretch/>
        </p:blipFill>
        <p:spPr bwMode="auto">
          <a:xfrm>
            <a:off x="3757228" y="3311371"/>
            <a:ext cx="789983" cy="7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14" descr="Image result for cnn app">
            <a:extLst>
              <a:ext uri="{FF2B5EF4-FFF2-40B4-BE49-F238E27FC236}">
                <a16:creationId xmlns:a16="http://schemas.microsoft.com/office/drawing/2014/main" id="{4069FDD4-B90B-4C1F-91F2-FF10FBE34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4" t="15238" r="31921" b="15238"/>
          <a:stretch/>
        </p:blipFill>
        <p:spPr bwMode="auto">
          <a:xfrm>
            <a:off x="3773340" y="2519747"/>
            <a:ext cx="766857" cy="77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16" descr="Image result for cnbc app logo">
            <a:extLst>
              <a:ext uri="{FF2B5EF4-FFF2-40B4-BE49-F238E27FC236}">
                <a16:creationId xmlns:a16="http://schemas.microsoft.com/office/drawing/2014/main" id="{B094F7A9-5323-4979-8788-8335E937E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088" y="2667671"/>
            <a:ext cx="1161155" cy="117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Image result for cbs sports app logo&quot;">
            <a:extLst>
              <a:ext uri="{FF2B5EF4-FFF2-40B4-BE49-F238E27FC236}">
                <a16:creationId xmlns:a16="http://schemas.microsoft.com/office/drawing/2014/main" id="{5A472C73-6F34-40BA-9D3B-551E731B8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3" t="31863" r="32161" b="31822"/>
          <a:stretch/>
        </p:blipFill>
        <p:spPr bwMode="auto">
          <a:xfrm>
            <a:off x="2159244" y="3462496"/>
            <a:ext cx="619401" cy="63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Image result for cbs app logo&quot;">
            <a:extLst>
              <a:ext uri="{FF2B5EF4-FFF2-40B4-BE49-F238E27FC236}">
                <a16:creationId xmlns:a16="http://schemas.microsoft.com/office/drawing/2014/main" id="{512745A2-BD10-4B3E-BFCC-60316C12E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611" y="3306976"/>
            <a:ext cx="791005" cy="79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6" descr="Image result for xfinity comcast app logo&quot;">
            <a:extLst>
              <a:ext uri="{FF2B5EF4-FFF2-40B4-BE49-F238E27FC236}">
                <a16:creationId xmlns:a16="http://schemas.microsoft.com/office/drawing/2014/main" id="{D8F3C898-171E-4E53-B383-371941C7A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0" t="15941" r="31665" b="15372"/>
          <a:stretch/>
        </p:blipFill>
        <p:spPr bwMode="auto">
          <a:xfrm>
            <a:off x="3805808" y="4728782"/>
            <a:ext cx="692822" cy="68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eacher Report: Sports News on the App Store">
            <a:extLst>
              <a:ext uri="{FF2B5EF4-FFF2-40B4-BE49-F238E27FC236}">
                <a16:creationId xmlns:a16="http://schemas.microsoft.com/office/drawing/2014/main" id="{4801F91E-9228-4E5F-9361-11C3F0465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9" t="15389" r="32021" b="15622"/>
          <a:stretch/>
        </p:blipFill>
        <p:spPr bwMode="auto">
          <a:xfrm>
            <a:off x="1388061" y="2871274"/>
            <a:ext cx="572969" cy="57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BC App Now Supports Apple's Single Sign-on Feature on iPhone and ...">
            <a:extLst>
              <a:ext uri="{FF2B5EF4-FFF2-40B4-BE49-F238E27FC236}">
                <a16:creationId xmlns:a16="http://schemas.microsoft.com/office/drawing/2014/main" id="{6B1C6FCA-A086-4040-8B15-F3F4A2D98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7" t="40418" r="2324" b="24732"/>
          <a:stretch/>
        </p:blipFill>
        <p:spPr bwMode="auto">
          <a:xfrm>
            <a:off x="10064611" y="2503519"/>
            <a:ext cx="791005" cy="77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8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92BF0AF0-9E7A-4919-AE23-74BF1A203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200" y="0"/>
            <a:ext cx="5256799" cy="30605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865C7-6300-0F4D-AF2C-DBD794D27201}"/>
              </a:ext>
            </a:extLst>
          </p:cNvPr>
          <p:cNvSpPr/>
          <p:nvPr/>
        </p:nvSpPr>
        <p:spPr>
          <a:xfrm>
            <a:off x="273895" y="235287"/>
            <a:ext cx="4953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Thank You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6A35C40F-687E-B34B-B975-ED0CDEFEC8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40" t="84333" r="72880" b="5333"/>
          <a:stretch/>
        </p:blipFill>
        <p:spPr>
          <a:xfrm>
            <a:off x="10015399" y="5804284"/>
            <a:ext cx="875592" cy="636172"/>
          </a:xfrm>
          <a:prstGeom prst="rect">
            <a:avLst/>
          </a:prstGeom>
        </p:spPr>
      </p:pic>
      <p:pic>
        <p:nvPicPr>
          <p:cNvPr id="8" name="Picture 7">
            <a:hlinkClick r:id="rId5"/>
            <a:extLst>
              <a:ext uri="{FF2B5EF4-FFF2-40B4-BE49-F238E27FC236}">
                <a16:creationId xmlns:a16="http://schemas.microsoft.com/office/drawing/2014/main" id="{EEC9436E-41D9-FA4F-B24F-9D11D47EF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1" t="83075" r="63111" b="5332"/>
          <a:stretch/>
        </p:blipFill>
        <p:spPr>
          <a:xfrm>
            <a:off x="10890991" y="5715536"/>
            <a:ext cx="734723" cy="737087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707BE5F1-DCEB-144F-86FF-E99AA7959D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70" t="83444" r="55156" b="4963"/>
          <a:stretch/>
        </p:blipFill>
        <p:spPr>
          <a:xfrm>
            <a:off x="11684271" y="5784399"/>
            <a:ext cx="403491" cy="6682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6F6B0-5D89-4B93-9148-A79F72983537}"/>
              </a:ext>
            </a:extLst>
          </p:cNvPr>
          <p:cNvSpPr txBox="1"/>
          <p:nvPr/>
        </p:nvSpPr>
        <p:spPr>
          <a:xfrm>
            <a:off x="317684" y="3485258"/>
            <a:ext cx="7588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Interested in learning more? Check out this related content: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C9491A-DA7A-4DCA-B0C6-1B9F831386C9}"/>
              </a:ext>
            </a:extLst>
          </p:cNvPr>
          <p:cNvSpPr/>
          <p:nvPr/>
        </p:nvSpPr>
        <p:spPr>
          <a:xfrm>
            <a:off x="351023" y="1284420"/>
            <a:ext cx="4953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Creators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6234C7-6B49-4914-9E1D-FF586B83DF32}"/>
              </a:ext>
            </a:extLst>
          </p:cNvPr>
          <p:cNvSpPr txBox="1"/>
          <p:nvPr/>
        </p:nvSpPr>
        <p:spPr>
          <a:xfrm>
            <a:off x="2239605" y="1730357"/>
            <a:ext cx="1706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7"/>
              </a:rPr>
              <a:t>Karolina Guillen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43461A-C6D3-44CF-AC68-6DF422E760B6}"/>
              </a:ext>
            </a:extLst>
          </p:cNvPr>
          <p:cNvSpPr txBox="1"/>
          <p:nvPr/>
        </p:nvSpPr>
        <p:spPr>
          <a:xfrm>
            <a:off x="2239605" y="2067130"/>
            <a:ext cx="230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Senior Insights Analyst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karolinag@thevab.com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9C19A0-D3B7-4A87-B456-012648BB42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36A4B5A9-17BE-46F3-863E-9CD48629EAF8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EF9231-C343-4D1F-90F9-1247C33076A1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41" name="TextBox 40">
            <a:hlinkClick r:id="rId9"/>
            <a:extLst>
              <a:ext uri="{FF2B5EF4-FFF2-40B4-BE49-F238E27FC236}">
                <a16:creationId xmlns:a16="http://schemas.microsoft.com/office/drawing/2014/main" id="{27A67B95-7CBF-4F58-9C5E-E1BDC0059F7F}"/>
              </a:ext>
            </a:extLst>
          </p:cNvPr>
          <p:cNvSpPr txBox="1"/>
          <p:nvPr/>
        </p:nvSpPr>
        <p:spPr>
          <a:xfrm>
            <a:off x="382443" y="2067130"/>
            <a:ext cx="1963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Insights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reedk@thevab.com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3A7C04-A10D-4CC3-B624-B68C2D4960E9}"/>
              </a:ext>
            </a:extLst>
          </p:cNvPr>
          <p:cNvSpPr txBox="1"/>
          <p:nvPr/>
        </p:nvSpPr>
        <p:spPr>
          <a:xfrm>
            <a:off x="382443" y="1730357"/>
            <a:ext cx="1252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9"/>
              </a:rPr>
              <a:t>Reed Kiely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28" name="Picture 27">
            <a:hlinkClick r:id="rId10"/>
            <a:extLst>
              <a:ext uri="{FF2B5EF4-FFF2-40B4-BE49-F238E27FC236}">
                <a16:creationId xmlns:a16="http://schemas.microsoft.com/office/drawing/2014/main" id="{B75B3244-A60E-495E-8F2C-E1AAE4631CA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458321" y="4178988"/>
            <a:ext cx="2116947" cy="1190783"/>
          </a:xfrm>
          <a:prstGeom prst="rect">
            <a:avLst/>
          </a:prstGeom>
          <a:ln>
            <a:solidFill>
              <a:srgbClr val="1F1A62"/>
            </a:solidFill>
          </a:ln>
        </p:spPr>
      </p:pic>
      <p:sp>
        <p:nvSpPr>
          <p:cNvPr id="36" name="TextBox 35">
            <a:hlinkClick r:id="rId10"/>
            <a:extLst>
              <a:ext uri="{FF2B5EF4-FFF2-40B4-BE49-F238E27FC236}">
                <a16:creationId xmlns:a16="http://schemas.microsoft.com/office/drawing/2014/main" id="{32DB472E-6887-4C22-9EAC-659060617FD7}"/>
              </a:ext>
            </a:extLst>
          </p:cNvPr>
          <p:cNvSpPr txBox="1"/>
          <p:nvPr/>
        </p:nvSpPr>
        <p:spPr>
          <a:xfrm>
            <a:off x="3460487" y="5441994"/>
            <a:ext cx="21271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Left to Your Own Devices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Understanding Consumption In Today’s Connected World</a:t>
            </a:r>
          </a:p>
        </p:txBody>
      </p:sp>
      <p:pic>
        <p:nvPicPr>
          <p:cNvPr id="22" name="Picture 21">
            <a:hlinkClick r:id="rId12"/>
            <a:extLst>
              <a:ext uri="{FF2B5EF4-FFF2-40B4-BE49-F238E27FC236}">
                <a16:creationId xmlns:a16="http://schemas.microsoft.com/office/drawing/2014/main" id="{C9976698-6838-4AA5-A54C-2521700066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188210" y="4178988"/>
            <a:ext cx="2104111" cy="1183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TextBox 26">
            <a:hlinkClick r:id="rId12"/>
            <a:extLst>
              <a:ext uri="{FF2B5EF4-FFF2-40B4-BE49-F238E27FC236}">
                <a16:creationId xmlns:a16="http://schemas.microsoft.com/office/drawing/2014/main" id="{E4341621-5661-4104-914D-5E13C3E50242}"/>
              </a:ext>
            </a:extLst>
          </p:cNvPr>
          <p:cNvSpPr txBox="1"/>
          <p:nvPr/>
        </p:nvSpPr>
        <p:spPr>
          <a:xfrm>
            <a:off x="6169182" y="5433047"/>
            <a:ext cx="21271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Culture of Extremes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Exposing The Myths About Video Viewing Behavior</a:t>
            </a:r>
          </a:p>
        </p:txBody>
      </p:sp>
      <p:pic>
        <p:nvPicPr>
          <p:cNvPr id="29" name="Picture 28">
            <a:hlinkClick r:id="rId14"/>
            <a:extLst>
              <a:ext uri="{FF2B5EF4-FFF2-40B4-BE49-F238E27FC236}">
                <a16:creationId xmlns:a16="http://schemas.microsoft.com/office/drawing/2014/main" id="{69F6DB5C-3E3B-4D58-8CE4-D3C1F0D1E124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247777" y="4185796"/>
            <a:ext cx="1597057" cy="1183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>
            <a:hlinkClick r:id="rId14"/>
            <a:extLst>
              <a:ext uri="{FF2B5EF4-FFF2-40B4-BE49-F238E27FC236}">
                <a16:creationId xmlns:a16="http://schemas.microsoft.com/office/drawing/2014/main" id="{14D0DF41-AD12-4494-8FE4-EAF5D839B6AC}"/>
              </a:ext>
            </a:extLst>
          </p:cNvPr>
          <p:cNvSpPr txBox="1"/>
          <p:nvPr/>
        </p:nvSpPr>
        <p:spPr>
          <a:xfrm>
            <a:off x="770585" y="5439855"/>
            <a:ext cx="25514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Matter of Principle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Disconnect Between Proven Marketing Tenets and Marketing Behavior </a:t>
            </a:r>
          </a:p>
        </p:txBody>
      </p:sp>
    </p:spTree>
    <p:extLst>
      <p:ext uri="{BB962C8B-B14F-4D97-AF65-F5344CB8AC3E}">
        <p14:creationId xmlns:p14="http://schemas.microsoft.com/office/powerpoint/2010/main" val="237845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207696" y="132702"/>
            <a:ext cx="71345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immediate access to the VAB Insights library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7C0E06-A025-6444-A897-359A6F293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1" t="95080" r="-1"/>
          <a:stretch/>
        </p:blipFill>
        <p:spPr>
          <a:xfrm>
            <a:off x="526244" y="6519043"/>
            <a:ext cx="11708793" cy="350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45B4F6-F7E9-8E45-8329-396915BEC239}"/>
              </a:ext>
            </a:extLst>
          </p:cNvPr>
          <p:cNvSpPr txBox="1"/>
          <p:nvPr/>
        </p:nvSpPr>
        <p:spPr>
          <a:xfrm>
            <a:off x="8446576" y="75321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F859D63-DEF8-4918-804C-D41D714D0E85}"/>
              </a:ext>
            </a:extLst>
          </p:cNvPr>
          <p:cNvSpPr txBox="1">
            <a:spLocks/>
          </p:cNvSpPr>
          <p:nvPr/>
        </p:nvSpPr>
        <p:spPr>
          <a:xfrm>
            <a:off x="546751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7767C-561D-41EE-86F4-364D0F52F254}"/>
              </a:ext>
            </a:extLst>
          </p:cNvPr>
          <p:cNvSpPr txBox="1"/>
          <p:nvPr/>
        </p:nvSpPr>
        <p:spPr>
          <a:xfrm>
            <a:off x="413302" y="1695189"/>
            <a:ext cx="768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We’ve answered hundreds of marketers’ questions.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1525E-AB57-4A2A-A8EC-B306B4E28052}"/>
              </a:ext>
            </a:extLst>
          </p:cNvPr>
          <p:cNvSpPr txBox="1"/>
          <p:nvPr/>
        </p:nvSpPr>
        <p:spPr>
          <a:xfrm>
            <a:off x="462268" y="2694399"/>
            <a:ext cx="72910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Our guides, reports, webinars and videos provide actionable insights to help marketers navigate today’s video landscape and think differently about their strategy.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We are committed to your business growth and proud to offer brand marketers and agencies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complimentary access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our continuously-growing Insights library.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Get Access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theVAB.com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or visit us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C362A-7626-4867-B7AC-31CA3E823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8" t="46458" r="49492" b="17778"/>
          <a:stretch/>
        </p:blipFill>
        <p:spPr>
          <a:xfrm>
            <a:off x="5337500" y="4919346"/>
            <a:ext cx="1214437" cy="12458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D72A13A-31B6-42CF-9AAF-1FA5DD597A2D}"/>
              </a:ext>
            </a:extLst>
          </p:cNvPr>
          <p:cNvSpPr/>
          <p:nvPr/>
        </p:nvSpPr>
        <p:spPr>
          <a:xfrm>
            <a:off x="-21518" y="6586958"/>
            <a:ext cx="122350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1C0A63-5702-40F9-B2AC-AE60209E9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200" y="0"/>
            <a:ext cx="5256799" cy="30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711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629</Words>
  <Application>Microsoft Office PowerPoint</Application>
  <PresentationFormat>Widescreen</PresentationFormat>
  <Paragraphs>91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Helvetica</vt:lpstr>
      <vt:lpstr>Helvetica Light</vt:lpstr>
      <vt:lpstr>Trebuchet MS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Jason Wiese</cp:lastModifiedBy>
  <cp:revision>69</cp:revision>
  <dcterms:created xsi:type="dcterms:W3CDTF">2019-11-08T17:29:39Z</dcterms:created>
  <dcterms:modified xsi:type="dcterms:W3CDTF">2020-05-04T18:27:26Z</dcterms:modified>
</cp:coreProperties>
</file>