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5.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notesSlides/notesSlide6.xml" ContentType="application/vnd.openxmlformats-officedocument.presentationml.notesSlid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charts/chart1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charts/chart2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xml" ContentType="application/vnd.openxmlformats-officedocument.presentationml.notesSlide+xml"/>
  <Override PartName="/ppt/charts/chart2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xml" ContentType="application/vnd.openxmlformats-officedocument.presentationml.notesSlide+xml"/>
  <Override PartName="/ppt/charts/chart2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8.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 id="2147483652" r:id="rId2"/>
    <p:sldMasterId id="2147483655" r:id="rId3"/>
    <p:sldMasterId id="2147483658" r:id="rId4"/>
    <p:sldMasterId id="2147483663" r:id="rId5"/>
    <p:sldMasterId id="2147483667" r:id="rId6"/>
  </p:sldMasterIdLst>
  <p:notesMasterIdLst>
    <p:notesMasterId r:id="rId64"/>
  </p:notesMasterIdLst>
  <p:handoutMasterIdLst>
    <p:handoutMasterId r:id="rId65"/>
  </p:handoutMasterIdLst>
  <p:sldIdLst>
    <p:sldId id="350" r:id="rId7"/>
    <p:sldId id="353" r:id="rId8"/>
    <p:sldId id="358" r:id="rId9"/>
    <p:sldId id="402" r:id="rId10"/>
    <p:sldId id="290" r:id="rId11"/>
    <p:sldId id="291" r:id="rId12"/>
    <p:sldId id="365" r:id="rId13"/>
    <p:sldId id="357" r:id="rId14"/>
    <p:sldId id="364" r:id="rId15"/>
    <p:sldId id="361" r:id="rId16"/>
    <p:sldId id="360" r:id="rId17"/>
    <p:sldId id="305" r:id="rId18"/>
    <p:sldId id="383" r:id="rId19"/>
    <p:sldId id="382" r:id="rId20"/>
    <p:sldId id="387" r:id="rId21"/>
    <p:sldId id="440" r:id="rId22"/>
    <p:sldId id="367" r:id="rId23"/>
    <p:sldId id="426" r:id="rId24"/>
    <p:sldId id="366" r:id="rId25"/>
    <p:sldId id="375" r:id="rId26"/>
    <p:sldId id="369" r:id="rId27"/>
    <p:sldId id="379" r:id="rId28"/>
    <p:sldId id="370" r:id="rId29"/>
    <p:sldId id="437" r:id="rId30"/>
    <p:sldId id="423" r:id="rId31"/>
    <p:sldId id="424" r:id="rId32"/>
    <p:sldId id="425" r:id="rId33"/>
    <p:sldId id="433" r:id="rId34"/>
    <p:sldId id="391" r:id="rId35"/>
    <p:sldId id="429" r:id="rId36"/>
    <p:sldId id="395" r:id="rId37"/>
    <p:sldId id="396" r:id="rId38"/>
    <p:sldId id="397" r:id="rId39"/>
    <p:sldId id="438" r:id="rId40"/>
    <p:sldId id="431" r:id="rId41"/>
    <p:sldId id="432" r:id="rId42"/>
    <p:sldId id="388" r:id="rId43"/>
    <p:sldId id="319" r:id="rId44"/>
    <p:sldId id="435" r:id="rId45"/>
    <p:sldId id="415" r:id="rId46"/>
    <p:sldId id="405" r:id="rId47"/>
    <p:sldId id="414" r:id="rId48"/>
    <p:sldId id="335" r:id="rId49"/>
    <p:sldId id="398" r:id="rId50"/>
    <p:sldId id="320" r:id="rId51"/>
    <p:sldId id="330" r:id="rId52"/>
    <p:sldId id="420" r:id="rId53"/>
    <p:sldId id="409" r:id="rId54"/>
    <p:sldId id="413" r:id="rId55"/>
    <p:sldId id="410" r:id="rId56"/>
    <p:sldId id="411" r:id="rId57"/>
    <p:sldId id="443" r:id="rId58"/>
    <p:sldId id="428" r:id="rId59"/>
    <p:sldId id="427" r:id="rId60"/>
    <p:sldId id="439" r:id="rId61"/>
    <p:sldId id="441" r:id="rId62"/>
    <p:sldId id="442" r:id="rId6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50C8A0"/>
    <a:srgbClr val="3682B4"/>
    <a:srgbClr val="567CB4"/>
    <a:srgbClr val="004A82"/>
    <a:srgbClr val="0294EE"/>
    <a:srgbClr val="FAB982"/>
    <a:srgbClr val="FFFF00"/>
    <a:srgbClr val="54E133"/>
    <a:srgbClr val="508A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4658" autoAdjust="0"/>
  </p:normalViewPr>
  <p:slideViewPr>
    <p:cSldViewPr snapToGrid="0" snapToObjects="1">
      <p:cViewPr varScale="1">
        <p:scale>
          <a:sx n="110" d="100"/>
          <a:sy n="110" d="100"/>
        </p:scale>
        <p:origin x="918" y="108"/>
      </p:cViewPr>
      <p:guideLst>
        <p:guide orient="horz" pos="2160"/>
        <p:guide pos="2880"/>
      </p:guideLst>
    </p:cSldViewPr>
  </p:slideViewPr>
  <p:outlineViewPr>
    <p:cViewPr>
      <p:scale>
        <a:sx n="33" d="100"/>
        <a:sy n="33" d="100"/>
      </p:scale>
      <p:origin x="0" y="-20664"/>
    </p:cViewPr>
  </p:outlineViewPr>
  <p:notesTextViewPr>
    <p:cViewPr>
      <p:scale>
        <a:sx n="100" d="100"/>
        <a:sy n="100" d="100"/>
      </p:scale>
      <p:origin x="0" y="0"/>
    </p:cViewPr>
  </p:notesTextViewPr>
  <p:sorterViewPr>
    <p:cViewPr varScale="1">
      <p:scale>
        <a:sx n="1" d="1"/>
        <a:sy n="1" d="1"/>
      </p:scale>
      <p:origin x="0" y="-5592"/>
    </p:cViewPr>
  </p:sorterViewPr>
  <p:notesViewPr>
    <p:cSldViewPr snapToGrid="0" snapToObjects="1">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5.xml"/><Relationship Id="rId1" Type="http://schemas.microsoft.com/office/2011/relationships/chartStyle" Target="style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7.xml"/><Relationship Id="rId1" Type="http://schemas.microsoft.com/office/2011/relationships/chartStyle" Target="style7.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8.xml"/><Relationship Id="rId1" Type="http://schemas.microsoft.com/office/2011/relationships/chartStyle" Target="style8.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9.xml"/><Relationship Id="rId1" Type="http://schemas.microsoft.com/office/2011/relationships/chartStyle" Target="style9.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1.xml"/><Relationship Id="rId1" Type="http://schemas.microsoft.com/office/2011/relationships/chartStyle" Target="style11.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2.xml"/><Relationship Id="rId1" Type="http://schemas.microsoft.com/office/2011/relationships/chartStyle" Target="style1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3.xml"/><Relationship Id="rId1" Type="http://schemas.microsoft.com/office/2011/relationships/chartStyle" Target="style1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4.xml"/><Relationship Id="rId1" Type="http://schemas.microsoft.com/office/2011/relationships/chartStyle" Target="style1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5.xml"/><Relationship Id="rId1" Type="http://schemas.microsoft.com/office/2011/relationships/chartStyle" Target="style1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6.xml"/><Relationship Id="rId1" Type="http://schemas.microsoft.com/office/2011/relationships/chartStyle" Target="style16.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Persons 15-74</c:v>
                </c:pt>
              </c:strCache>
            </c:strRef>
          </c:tx>
          <c:spPr>
            <a:solidFill>
              <a:schemeClr val="accent1"/>
            </a:solidFill>
            <a:ln>
              <a:noFill/>
            </a:ln>
            <a:effectLst/>
          </c:spPr>
          <c:invertIfNegative val="0"/>
          <c:dPt>
            <c:idx val="0"/>
            <c:invertIfNegative val="0"/>
            <c:bubble3D val="0"/>
            <c:spPr>
              <a:solidFill>
                <a:srgbClr val="567CB4"/>
              </a:solidFill>
              <a:ln>
                <a:noFill/>
              </a:ln>
              <a:effectLst/>
            </c:spPr>
            <c:extLst xmlns:c16r2="http://schemas.microsoft.com/office/drawing/2015/06/chart">
              <c:ext xmlns:c16="http://schemas.microsoft.com/office/drawing/2014/chart" uri="{C3380CC4-5D6E-409C-BE32-E72D297353CC}">
                <c16:uniqueId val="{0000000E-10FE-4F56-962F-D7FAC2652C70}"/>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c:f>
              <c:strCache>
                <c:ptCount val="1"/>
                <c:pt idx="0">
                  <c:v>Are You A Sports Fan?</c:v>
                </c:pt>
              </c:strCache>
            </c:strRef>
          </c:cat>
          <c:val>
            <c:numRef>
              <c:f>Sheet1!$B$2</c:f>
              <c:numCache>
                <c:formatCode>0%</c:formatCode>
                <c:ptCount val="1"/>
                <c:pt idx="0">
                  <c:v>0.86</c:v>
                </c:pt>
              </c:numCache>
            </c:numRef>
          </c:val>
          <c:extLst xmlns:c16r2="http://schemas.microsoft.com/office/drawing/2015/06/chart">
            <c:ext xmlns:c16="http://schemas.microsoft.com/office/drawing/2014/chart" uri="{C3380CC4-5D6E-409C-BE32-E72D297353CC}">
              <c16:uniqueId val="{00000000-10FE-4F56-962F-D7FAC2652C70}"/>
            </c:ext>
          </c:extLst>
        </c:ser>
        <c:ser>
          <c:idx val="1"/>
          <c:order val="1"/>
          <c:tx>
            <c:strRef>
              <c:f>Sheet1!$C$1</c:f>
              <c:strCache>
                <c:ptCount val="1"/>
                <c:pt idx="0">
                  <c:v>Males 15-74</c:v>
                </c:pt>
              </c:strCache>
            </c:strRef>
          </c:tx>
          <c:spPr>
            <a:solidFill>
              <a:srgbClr val="50C8A0"/>
            </a:solidFill>
            <a:ln>
              <a:noFill/>
            </a:ln>
            <a:effectLst/>
          </c:spPr>
          <c:invertIfNegative val="0"/>
          <c:dLbls>
            <c:dLbl>
              <c:idx val="0"/>
              <c:layout>
                <c:manualLayout>
                  <c:x val="1.2820639491998901E-3"/>
                  <c:y val="-5.729100483608997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0FE-4F56-962F-D7FAC2652C70}"/>
                </c:ext>
                <c:ext xmlns:c15="http://schemas.microsoft.com/office/drawing/2012/chart" uri="{CE6537A1-D6FC-4f65-9D91-7224C49458BB}">
                  <c15:layout/>
                </c:ext>
              </c:extLst>
            </c:dLbl>
            <c:dLbl>
              <c:idx val="1"/>
              <c:layout>
                <c:manualLayout>
                  <c:x val="-3.2048759541518758E-4"/>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0FE-4F56-962F-D7FAC2652C70}"/>
                </c:ext>
                <c:ext xmlns:c15="http://schemas.microsoft.com/office/drawing/2012/chart" uri="{CE6537A1-D6FC-4f65-9D91-7224C49458BB}"/>
              </c:extLst>
            </c:dLbl>
            <c:dLbl>
              <c:idx val="2"/>
              <c:layout>
                <c:manualLayout>
                  <c:x val="3.0448592915225353E-3"/>
                  <c:y val="-9.375000000000056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0FE-4F56-962F-D7FAC2652C70}"/>
                </c:ext>
                <c:ext xmlns:c15="http://schemas.microsoft.com/office/drawing/2012/chart" uri="{CE6537A1-D6FC-4f65-9D91-7224C49458BB}"/>
              </c:extLst>
            </c:dLbl>
            <c:dLbl>
              <c:idx val="3"/>
              <c:layout>
                <c:manualLayout>
                  <c:x val="1.1218201514921775E-3"/>
                  <c:y val="-3.125000000000000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0FE-4F56-962F-D7FAC2652C70}"/>
                </c:ext>
                <c:ext xmlns:c15="http://schemas.microsoft.com/office/drawing/2012/chart" uri="{CE6537A1-D6FC-4f65-9D91-7224C49458BB}"/>
              </c:extLst>
            </c:dLbl>
            <c:dLbl>
              <c:idx val="4"/>
              <c:layout>
                <c:manualLayout>
                  <c:x val="4.8073139312278137E-4"/>
                  <c:y val="-1.87499999999999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0FE-4F56-962F-D7FAC2652C70}"/>
                </c:ext>
                <c:ext xmlns:c15="http://schemas.microsoft.com/office/drawing/2012/chart" uri="{CE6537A1-D6FC-4f65-9D91-7224C49458BB}"/>
              </c:extLst>
            </c:dLbl>
            <c:dLbl>
              <c:idx val="5"/>
              <c:layout>
                <c:manualLayout>
                  <c:x val="1.9230391400301464E-3"/>
                  <c:y val="-3.124999999999942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0FE-4F56-962F-D7FAC2652C70}"/>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c:f>
              <c:strCache>
                <c:ptCount val="1"/>
                <c:pt idx="0">
                  <c:v>Are You A Sports Fan?</c:v>
                </c:pt>
              </c:strCache>
            </c:strRef>
          </c:cat>
          <c:val>
            <c:numRef>
              <c:f>Sheet1!$C$2</c:f>
              <c:numCache>
                <c:formatCode>0%</c:formatCode>
                <c:ptCount val="1"/>
                <c:pt idx="0">
                  <c:v>0.92</c:v>
                </c:pt>
              </c:numCache>
            </c:numRef>
          </c:val>
          <c:extLst xmlns:c16r2="http://schemas.microsoft.com/office/drawing/2015/06/chart">
            <c:ext xmlns:c16="http://schemas.microsoft.com/office/drawing/2014/chart" uri="{C3380CC4-5D6E-409C-BE32-E72D297353CC}">
              <c16:uniqueId val="{00000007-10FE-4F56-962F-D7FAC2652C70}"/>
            </c:ext>
          </c:extLst>
        </c:ser>
        <c:ser>
          <c:idx val="2"/>
          <c:order val="2"/>
          <c:tx>
            <c:strRef>
              <c:f>Sheet1!$D$1</c:f>
              <c:strCache>
                <c:ptCount val="1"/>
                <c:pt idx="0">
                  <c:v>Females 15-74</c:v>
                </c:pt>
              </c:strCache>
            </c:strRef>
          </c:tx>
          <c:spPr>
            <a:solidFill>
              <a:srgbClr val="FAB982"/>
            </a:solidFill>
            <a:ln>
              <a:noFill/>
            </a:ln>
            <a:effectLst/>
          </c:spPr>
          <c:invertIfNegative val="0"/>
          <c:dLbls>
            <c:dLbl>
              <c:idx val="1"/>
              <c:layout>
                <c:manualLayout>
                  <c:x val="8.6538464814448247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10FE-4F56-962F-D7FAC2652C70}"/>
                </c:ext>
                <c:ext xmlns:c15="http://schemas.microsoft.com/office/drawing/2012/chart" uri="{CE6537A1-D6FC-4f65-9D91-7224C49458BB}"/>
              </c:extLst>
            </c:dLbl>
            <c:dLbl>
              <c:idx val="2"/>
              <c:layout>
                <c:manualLayout>
                  <c:x val="1.1538461975259765E-2"/>
                  <c:y val="3.125000000000000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10FE-4F56-962F-D7FAC2652C70}"/>
                </c:ext>
                <c:ext xmlns:c15="http://schemas.microsoft.com/office/drawing/2012/chart" uri="{CE6537A1-D6FC-4f65-9D91-7224C49458BB}"/>
              </c:extLst>
            </c:dLbl>
            <c:dLbl>
              <c:idx val="4"/>
              <c:layout>
                <c:manualLayout>
                  <c:x val="7.2115387345373537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10FE-4F56-962F-D7FAC2652C70}"/>
                </c:ext>
                <c:ext xmlns:c15="http://schemas.microsoft.com/office/drawing/2012/chart" uri="{CE6537A1-D6FC-4f65-9D91-7224C49458BB}"/>
              </c:extLst>
            </c:dLbl>
            <c:dLbl>
              <c:idx val="6"/>
              <c:layout>
                <c:manualLayout>
                  <c:x val="4.3269232407224124E-3"/>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10FE-4F56-962F-D7FAC2652C70}"/>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Are You A Sports Fan?</c:v>
                </c:pt>
              </c:strCache>
            </c:strRef>
          </c:cat>
          <c:val>
            <c:numRef>
              <c:f>Sheet1!$D$2</c:f>
              <c:numCache>
                <c:formatCode>0%</c:formatCode>
                <c:ptCount val="1"/>
                <c:pt idx="0">
                  <c:v>0.8</c:v>
                </c:pt>
              </c:numCache>
            </c:numRef>
          </c:val>
          <c:extLst xmlns:c16r2="http://schemas.microsoft.com/office/drawing/2015/06/chart">
            <c:ext xmlns:c16="http://schemas.microsoft.com/office/drawing/2014/chart" uri="{C3380CC4-5D6E-409C-BE32-E72D297353CC}">
              <c16:uniqueId val="{0000000C-10FE-4F56-962F-D7FAC2652C70}"/>
            </c:ext>
          </c:extLst>
        </c:ser>
        <c:dLbls>
          <c:showLegendKey val="0"/>
          <c:showVal val="0"/>
          <c:showCatName val="0"/>
          <c:showSerName val="0"/>
          <c:showPercent val="0"/>
          <c:showBubbleSize val="0"/>
        </c:dLbls>
        <c:gapWidth val="219"/>
        <c:overlap val="-27"/>
        <c:axId val="174545032"/>
        <c:axId val="174545424"/>
      </c:barChart>
      <c:catAx>
        <c:axId val="174545032"/>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74545424"/>
        <c:crosses val="autoZero"/>
        <c:auto val="1"/>
        <c:lblAlgn val="ctr"/>
        <c:lblOffset val="100"/>
        <c:noMultiLvlLbl val="0"/>
      </c:catAx>
      <c:valAx>
        <c:axId val="174545424"/>
        <c:scaling>
          <c:orientation val="minMax"/>
          <c:min val="0"/>
        </c:scaling>
        <c:delete val="1"/>
        <c:axPos val="l"/>
        <c:numFmt formatCode="0%" sourceLinked="1"/>
        <c:majorTickMark val="none"/>
        <c:minorTickMark val="none"/>
        <c:tickLblPos val="nextTo"/>
        <c:crossAx val="17454503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Sporting Events</c:v>
                </c:pt>
              </c:strCache>
            </c:strRef>
          </c:tx>
          <c:spPr>
            <a:solidFill>
              <a:schemeClr val="accent1"/>
            </a:solidFill>
            <a:ln>
              <a:noFill/>
            </a:ln>
            <a:effectLst/>
          </c:spPr>
          <c:invertIfNegative val="0"/>
          <c:dPt>
            <c:idx val="0"/>
            <c:invertIfNegative val="0"/>
            <c:bubble3D val="0"/>
            <c:spPr>
              <a:solidFill>
                <a:srgbClr val="3682B4"/>
              </a:solidFill>
              <a:ln>
                <a:noFill/>
              </a:ln>
              <a:effectLst/>
            </c:spPr>
            <c:extLst xmlns:c16r2="http://schemas.microsoft.com/office/drawing/2015/06/chart">
              <c:ext xmlns:c16="http://schemas.microsoft.com/office/drawing/2014/chart" uri="{C3380CC4-5D6E-409C-BE32-E72D297353CC}">
                <c16:uniqueId val="{00000001-EB25-42FC-9156-65A5EECEB5B3}"/>
              </c:ext>
            </c:extLst>
          </c:dPt>
          <c:dPt>
            <c:idx val="1"/>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3-EB25-42FC-9156-65A5EECEB5B3}"/>
              </c:ext>
            </c:extLst>
          </c:dPt>
          <c:dPt>
            <c:idx val="2"/>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5-EB25-42FC-9156-65A5EECEB5B3}"/>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P2+</c:v>
                </c:pt>
                <c:pt idx="1">
                  <c:v>P18-34</c:v>
                </c:pt>
              </c:strCache>
            </c:strRef>
          </c:cat>
          <c:val>
            <c:numRef>
              <c:f>Sheet1!$B$2:$B$3</c:f>
              <c:numCache>
                <c:formatCode>0.0%</c:formatCode>
                <c:ptCount val="2"/>
                <c:pt idx="0">
                  <c:v>0.95799999999999996</c:v>
                </c:pt>
                <c:pt idx="1">
                  <c:v>0.92</c:v>
                </c:pt>
              </c:numCache>
            </c:numRef>
          </c:val>
          <c:extLst xmlns:c16r2="http://schemas.microsoft.com/office/drawing/2015/06/chart">
            <c:ext xmlns:c16="http://schemas.microsoft.com/office/drawing/2014/chart" uri="{C3380CC4-5D6E-409C-BE32-E72D297353CC}">
              <c16:uniqueId val="{00000006-EB25-42FC-9156-65A5EECEB5B3}"/>
            </c:ext>
          </c:extLst>
        </c:ser>
        <c:ser>
          <c:idx val="1"/>
          <c:order val="1"/>
          <c:tx>
            <c:strRef>
              <c:f>Sheet1!$C$1</c:f>
              <c:strCache>
                <c:ptCount val="1"/>
                <c:pt idx="0">
                  <c:v>All Sports-Related</c:v>
                </c:pt>
              </c:strCache>
            </c:strRef>
          </c:tx>
          <c:spPr>
            <a:solidFill>
              <a:srgbClr val="50C8A0"/>
            </a:solidFill>
            <a:ln>
              <a:noFill/>
            </a:ln>
            <a:effectLst/>
          </c:spPr>
          <c:invertIfNegative val="0"/>
          <c:dLbls>
            <c:dLbl>
              <c:idx val="1"/>
              <c:layout>
                <c:manualLayout>
                  <c:x val="-2.1168141380516177E-3"/>
                  <c:y val="0"/>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EB25-42FC-9156-65A5EECEB5B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P2+</c:v>
                </c:pt>
                <c:pt idx="1">
                  <c:v>P18-34</c:v>
                </c:pt>
              </c:strCache>
            </c:strRef>
          </c:cat>
          <c:val>
            <c:numRef>
              <c:f>Sheet1!$C$2:$C$3</c:f>
              <c:numCache>
                <c:formatCode>0.0%</c:formatCode>
                <c:ptCount val="2"/>
                <c:pt idx="0">
                  <c:v>0.96299999999999997</c:v>
                </c:pt>
                <c:pt idx="1">
                  <c:v>0.93100000000000005</c:v>
                </c:pt>
              </c:numCache>
            </c:numRef>
          </c:val>
          <c:extLst xmlns:c16r2="http://schemas.microsoft.com/office/drawing/2015/06/chart">
            <c:ext xmlns:c16="http://schemas.microsoft.com/office/drawing/2014/chart" uri="{C3380CC4-5D6E-409C-BE32-E72D297353CC}">
              <c16:uniqueId val="{00000007-EB25-42FC-9156-65A5EECEB5B3}"/>
            </c:ext>
          </c:extLst>
        </c:ser>
        <c:dLbls>
          <c:dLblPos val="outEnd"/>
          <c:showLegendKey val="0"/>
          <c:showVal val="1"/>
          <c:showCatName val="0"/>
          <c:showSerName val="0"/>
          <c:showPercent val="0"/>
          <c:showBubbleSize val="0"/>
        </c:dLbls>
        <c:gapWidth val="219"/>
        <c:overlap val="-27"/>
        <c:axId val="381463576"/>
        <c:axId val="381463968"/>
      </c:barChart>
      <c:catAx>
        <c:axId val="381463576"/>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81463968"/>
        <c:crosses val="autoZero"/>
        <c:auto val="1"/>
        <c:lblAlgn val="ctr"/>
        <c:lblOffset val="100"/>
        <c:noMultiLvlLbl val="0"/>
      </c:catAx>
      <c:valAx>
        <c:axId val="381463968"/>
        <c:scaling>
          <c:orientation val="minMax"/>
          <c:max val="1"/>
          <c:min val="0"/>
        </c:scaling>
        <c:delete val="1"/>
        <c:axPos val="l"/>
        <c:numFmt formatCode="0.0%" sourceLinked="1"/>
        <c:majorTickMark val="none"/>
        <c:minorTickMark val="none"/>
        <c:tickLblPos val="nextTo"/>
        <c:crossAx val="381463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P2+</c:v>
                </c:pt>
              </c:strCache>
            </c:strRef>
          </c:tx>
          <c:spPr>
            <a:solidFill>
              <a:srgbClr val="0765A3"/>
            </a:solidFill>
          </c:spPr>
          <c:invertIfNegative val="0"/>
          <c:dLbls>
            <c:spPr>
              <a:noFill/>
              <a:ln>
                <a:noFill/>
              </a:ln>
              <a:effectLst/>
            </c:spPr>
            <c:txPr>
              <a:bodyPr wrap="square" lIns="38100" tIns="19050" rIns="38100" bIns="19050" anchor="ctr">
                <a:spAutoFit/>
              </a:bodyPr>
              <a:lstStyle/>
              <a:p>
                <a:pPr>
                  <a:defRPr sz="1200" b="1">
                    <a:solidFill>
                      <a:schemeClr val="tx1"/>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c:formatCode>
                <c:ptCount val="12"/>
                <c:pt idx="0">
                  <c:v>0.81455516514336102</c:v>
                </c:pt>
                <c:pt idx="1">
                  <c:v>0.78974698333758331</c:v>
                </c:pt>
                <c:pt idx="2">
                  <c:v>0.75483207975629385</c:v>
                </c:pt>
                <c:pt idx="3">
                  <c:v>0.75385488125429523</c:v>
                </c:pt>
                <c:pt idx="4">
                  <c:v>0.75061898373370839</c:v>
                </c:pt>
                <c:pt idx="5">
                  <c:v>0.7849109562554194</c:v>
                </c:pt>
                <c:pt idx="6">
                  <c:v>0.71779926100466507</c:v>
                </c:pt>
                <c:pt idx="7">
                  <c:v>0.82330934104425846</c:v>
                </c:pt>
                <c:pt idx="8">
                  <c:v>0.78074264922477188</c:v>
                </c:pt>
                <c:pt idx="9">
                  <c:v>0.81394127161048446</c:v>
                </c:pt>
                <c:pt idx="10">
                  <c:v>0.81969422143606097</c:v>
                </c:pt>
                <c:pt idx="11">
                  <c:v>0.79602048886167376</c:v>
                </c:pt>
              </c:numCache>
            </c:numRef>
          </c:val>
          <c:extLst xmlns:c16r2="http://schemas.microsoft.com/office/drawing/2015/06/chart">
            <c:ext xmlns:c16="http://schemas.microsoft.com/office/drawing/2014/chart" uri="{C3380CC4-5D6E-409C-BE32-E72D297353CC}">
              <c16:uniqueId val="{00000000-247A-4824-BAFA-A9ADA19F2B2C}"/>
            </c:ext>
          </c:extLst>
        </c:ser>
        <c:ser>
          <c:idx val="1"/>
          <c:order val="1"/>
          <c:tx>
            <c:strRef>
              <c:f>Sheet1!$C$1</c:f>
              <c:strCache>
                <c:ptCount val="1"/>
                <c:pt idx="0">
                  <c:v>P18-34</c:v>
                </c:pt>
              </c:strCache>
            </c:strRef>
          </c:tx>
          <c:spPr>
            <a:solidFill>
              <a:srgbClr val="50C8A0"/>
            </a:solidFill>
          </c:spPr>
          <c:invertIfNegative val="0"/>
          <c:dLbls>
            <c:spPr>
              <a:noFill/>
              <a:ln>
                <a:noFill/>
              </a:ln>
              <a:effectLst/>
            </c:spPr>
            <c:txPr>
              <a:bodyPr wrap="square" lIns="38100" tIns="19050" rIns="38100" bIns="19050" anchor="ctr">
                <a:spAutoFit/>
              </a:bodyPr>
              <a:lstStyle/>
              <a:p>
                <a:pPr>
                  <a:defRPr sz="1200" b="1">
                    <a:solidFill>
                      <a:schemeClr val="tx1"/>
                    </a:solidFill>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c:formatCode>
                <c:ptCount val="12"/>
                <c:pt idx="0">
                  <c:v>0.70818775247142474</c:v>
                </c:pt>
                <c:pt idx="1">
                  <c:v>0.6679263157190205</c:v>
                </c:pt>
                <c:pt idx="2">
                  <c:v>0.63717738339479824</c:v>
                </c:pt>
                <c:pt idx="3">
                  <c:v>0.6336711575876729</c:v>
                </c:pt>
                <c:pt idx="4">
                  <c:v>0.6394509443764651</c:v>
                </c:pt>
                <c:pt idx="5">
                  <c:v>0.67310344536054034</c:v>
                </c:pt>
                <c:pt idx="6">
                  <c:v>0.57808894110258358</c:v>
                </c:pt>
                <c:pt idx="7">
                  <c:v>0.7049808513473923</c:v>
                </c:pt>
                <c:pt idx="8">
                  <c:v>0.65792774170005985</c:v>
                </c:pt>
                <c:pt idx="9">
                  <c:v>0.69550770289961694</c:v>
                </c:pt>
                <c:pt idx="10">
                  <c:v>0.7005661545264581</c:v>
                </c:pt>
                <c:pt idx="11">
                  <c:v>0.67292329115123595</c:v>
                </c:pt>
              </c:numCache>
            </c:numRef>
          </c:val>
          <c:extLst xmlns:c16r2="http://schemas.microsoft.com/office/drawing/2015/06/chart">
            <c:ext xmlns:c16="http://schemas.microsoft.com/office/drawing/2014/chart" uri="{C3380CC4-5D6E-409C-BE32-E72D297353CC}">
              <c16:uniqueId val="{00000007-247A-4824-BAFA-A9ADA19F2B2C}"/>
            </c:ext>
          </c:extLst>
        </c:ser>
        <c:dLbls>
          <c:dLblPos val="outEnd"/>
          <c:showLegendKey val="0"/>
          <c:showVal val="1"/>
          <c:showCatName val="0"/>
          <c:showSerName val="0"/>
          <c:showPercent val="0"/>
          <c:showBubbleSize val="0"/>
        </c:dLbls>
        <c:gapWidth val="150"/>
        <c:axId val="381464752"/>
        <c:axId val="382471824"/>
      </c:barChart>
      <c:catAx>
        <c:axId val="381464752"/>
        <c:scaling>
          <c:orientation val="minMax"/>
        </c:scaling>
        <c:delete val="0"/>
        <c:axPos val="b"/>
        <c:numFmt formatCode="General" sourceLinked="0"/>
        <c:majorTickMark val="out"/>
        <c:minorTickMark val="none"/>
        <c:tickLblPos val="nextTo"/>
        <c:txPr>
          <a:bodyPr/>
          <a:lstStyle/>
          <a:p>
            <a:pPr>
              <a:defRPr sz="1100" b="1"/>
            </a:pPr>
            <a:endParaRPr lang="en-US"/>
          </a:p>
        </c:txPr>
        <c:crossAx val="382471824"/>
        <c:crosses val="autoZero"/>
        <c:auto val="1"/>
        <c:lblAlgn val="ctr"/>
        <c:lblOffset val="100"/>
        <c:noMultiLvlLbl val="0"/>
      </c:catAx>
      <c:valAx>
        <c:axId val="382471824"/>
        <c:scaling>
          <c:orientation val="minMax"/>
        </c:scaling>
        <c:delete val="1"/>
        <c:axPos val="l"/>
        <c:numFmt formatCode="0%" sourceLinked="1"/>
        <c:majorTickMark val="out"/>
        <c:minorTickMark val="none"/>
        <c:tickLblPos val="nextTo"/>
        <c:crossAx val="381464752"/>
        <c:crosses val="autoZero"/>
        <c:crossBetween val="between"/>
      </c:valAx>
    </c:plotArea>
    <c:legend>
      <c:legendPos val="t"/>
      <c:overlay val="0"/>
      <c:txPr>
        <a:bodyPr/>
        <a:lstStyle/>
        <a:p>
          <a:pPr>
            <a:defRPr sz="1400" b="1"/>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2008</c:v>
                </c:pt>
              </c:strCache>
            </c:strRef>
          </c:tx>
          <c:spPr>
            <a:solidFill>
              <a:srgbClr val="567CB4"/>
            </a:solidFill>
            <a:ln>
              <a:noFill/>
            </a:ln>
            <a:effectLst/>
          </c:spPr>
          <c:invertIfNegative val="0"/>
          <c:dPt>
            <c:idx val="0"/>
            <c:invertIfNegative val="0"/>
            <c:bubble3D val="0"/>
            <c:spPr>
              <a:solidFill>
                <a:srgbClr val="567CB4"/>
              </a:solidFill>
              <a:ln>
                <a:noFill/>
              </a:ln>
              <a:effectLst/>
            </c:spPr>
            <c:extLst xmlns:c16r2="http://schemas.microsoft.com/office/drawing/2015/06/chart">
              <c:ext xmlns:c16="http://schemas.microsoft.com/office/drawing/2014/chart" uri="{C3380CC4-5D6E-409C-BE32-E72D297353CC}">
                <c16:uniqueId val="{00000001-E280-4589-8D7A-95AE8309411F}"/>
              </c:ext>
            </c:extLst>
          </c:dPt>
          <c:dPt>
            <c:idx val="1"/>
            <c:invertIfNegative val="0"/>
            <c:bubble3D val="0"/>
            <c:spPr>
              <a:solidFill>
                <a:srgbClr val="567CB4"/>
              </a:solidFill>
              <a:ln>
                <a:noFill/>
              </a:ln>
              <a:effectLst/>
            </c:spPr>
            <c:extLst xmlns:c16r2="http://schemas.microsoft.com/office/drawing/2015/06/chart">
              <c:ext xmlns:c16="http://schemas.microsoft.com/office/drawing/2014/chart" uri="{C3380CC4-5D6E-409C-BE32-E72D297353CC}">
                <c16:uniqueId val="{00000003-E280-4589-8D7A-95AE8309411F}"/>
              </c:ext>
            </c:extLst>
          </c:dPt>
          <c:dPt>
            <c:idx val="2"/>
            <c:invertIfNegative val="0"/>
            <c:bubble3D val="0"/>
            <c:spPr>
              <a:solidFill>
                <a:srgbClr val="567CB4"/>
              </a:solidFill>
              <a:ln>
                <a:noFill/>
              </a:ln>
              <a:effectLst/>
            </c:spPr>
            <c:extLst xmlns:c16r2="http://schemas.microsoft.com/office/drawing/2015/06/chart">
              <c:ext xmlns:c16="http://schemas.microsoft.com/office/drawing/2014/chart" uri="{C3380CC4-5D6E-409C-BE32-E72D297353CC}">
                <c16:uniqueId val="{00000005-E280-4589-8D7A-95AE8309411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Sheet1!$A$2:$A$3</c:f>
              <c:strCache>
                <c:ptCount val="2"/>
                <c:pt idx="0">
                  <c:v>P2+</c:v>
                </c:pt>
                <c:pt idx="1">
                  <c:v>P18-34</c:v>
                </c:pt>
              </c:strCache>
            </c:strRef>
          </c:cat>
          <c:val>
            <c:numRef>
              <c:f>Sheet1!$B$2:$B$3</c:f>
              <c:numCache>
                <c:formatCode>#,##0</c:formatCode>
                <c:ptCount val="2"/>
                <c:pt idx="0">
                  <c:v>7386.7</c:v>
                </c:pt>
                <c:pt idx="1">
                  <c:v>7263.8</c:v>
                </c:pt>
              </c:numCache>
            </c:numRef>
          </c:val>
          <c:extLst xmlns:c16r2="http://schemas.microsoft.com/office/drawing/2015/06/chart">
            <c:ext xmlns:c16="http://schemas.microsoft.com/office/drawing/2014/chart" uri="{C3380CC4-5D6E-409C-BE32-E72D297353CC}">
              <c16:uniqueId val="{00000006-E280-4589-8D7A-95AE8309411F}"/>
            </c:ext>
          </c:extLst>
        </c:ser>
        <c:ser>
          <c:idx val="1"/>
          <c:order val="1"/>
          <c:tx>
            <c:strRef>
              <c:f>Sheet1!$C$1</c:f>
              <c:strCache>
                <c:ptCount val="1"/>
                <c:pt idx="0">
                  <c:v>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P2+</c:v>
                </c:pt>
                <c:pt idx="1">
                  <c:v>P18-34</c:v>
                </c:pt>
              </c:strCache>
            </c:strRef>
          </c:cat>
          <c:val>
            <c:numRef>
              <c:f>Sheet1!$C$2:$C$3</c:f>
              <c:numCache>
                <c:formatCode>#,##0</c:formatCode>
                <c:ptCount val="2"/>
                <c:pt idx="0">
                  <c:v>8450.2000000000007</c:v>
                </c:pt>
                <c:pt idx="1">
                  <c:v>7381.6</c:v>
                </c:pt>
              </c:numCache>
            </c:numRef>
          </c:val>
          <c:extLst xmlns:c16r2="http://schemas.microsoft.com/office/drawing/2015/06/chart">
            <c:ext xmlns:c16="http://schemas.microsoft.com/office/drawing/2014/chart" uri="{C3380CC4-5D6E-409C-BE32-E72D297353CC}">
              <c16:uniqueId val="{00000007-E280-4589-8D7A-95AE8309411F}"/>
            </c:ext>
          </c:extLst>
        </c:ser>
        <c:dLbls>
          <c:dLblPos val="outEnd"/>
          <c:showLegendKey val="0"/>
          <c:showVal val="1"/>
          <c:showCatName val="0"/>
          <c:showSerName val="0"/>
          <c:showPercent val="0"/>
          <c:showBubbleSize val="0"/>
        </c:dLbls>
        <c:gapWidth val="219"/>
        <c:overlap val="-27"/>
        <c:axId val="382472608"/>
        <c:axId val="382473000"/>
      </c:barChart>
      <c:catAx>
        <c:axId val="382472608"/>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82473000"/>
        <c:crosses val="autoZero"/>
        <c:auto val="1"/>
        <c:lblAlgn val="ctr"/>
        <c:lblOffset val="100"/>
        <c:noMultiLvlLbl val="0"/>
      </c:catAx>
      <c:valAx>
        <c:axId val="382473000"/>
        <c:scaling>
          <c:orientation val="minMax"/>
          <c:max val="9000"/>
          <c:min val="0"/>
        </c:scaling>
        <c:delete val="1"/>
        <c:axPos val="l"/>
        <c:numFmt formatCode="#,##0" sourceLinked="1"/>
        <c:majorTickMark val="none"/>
        <c:minorTickMark val="none"/>
        <c:tickLblPos val="nextTo"/>
        <c:crossAx val="382472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v>
                </c:pt>
              </c:strCache>
            </c:strRef>
          </c:tx>
          <c:spPr>
            <a:solidFill>
              <a:srgbClr val="567CB4"/>
            </a:solidFill>
            <a:ln>
              <a:noFill/>
            </a:ln>
            <a:effectLst/>
          </c:spPr>
          <c:invertIfNegative val="0"/>
          <c:dPt>
            <c:idx val="0"/>
            <c:invertIfNegative val="0"/>
            <c:bubble3D val="0"/>
            <c:spPr>
              <a:solidFill>
                <a:srgbClr val="567CB4"/>
              </a:solidFill>
              <a:ln>
                <a:noFill/>
              </a:ln>
              <a:effectLst/>
            </c:spPr>
            <c:extLst xmlns:c16r2="http://schemas.microsoft.com/office/drawing/2015/06/chart">
              <c:ext xmlns:c16="http://schemas.microsoft.com/office/drawing/2014/chart" uri="{C3380CC4-5D6E-409C-BE32-E72D297353CC}">
                <c16:uniqueId val="{00000001-E280-4589-8D7A-95AE8309411F}"/>
              </c:ext>
            </c:extLst>
          </c:dPt>
          <c:dPt>
            <c:idx val="1"/>
            <c:invertIfNegative val="0"/>
            <c:bubble3D val="0"/>
            <c:spPr>
              <a:solidFill>
                <a:srgbClr val="50C8A0"/>
              </a:solidFill>
              <a:ln>
                <a:noFill/>
              </a:ln>
              <a:effectLst/>
            </c:spPr>
            <c:extLst xmlns:c16r2="http://schemas.microsoft.com/office/drawing/2015/06/chart">
              <c:ext xmlns:c16="http://schemas.microsoft.com/office/drawing/2014/chart" uri="{C3380CC4-5D6E-409C-BE32-E72D297353CC}">
                <c16:uniqueId val="{00000003-E280-4589-8D7A-95AE8309411F}"/>
              </c:ext>
            </c:extLst>
          </c:dPt>
          <c:dPt>
            <c:idx val="2"/>
            <c:invertIfNegative val="0"/>
            <c:bubble3D val="0"/>
            <c:spPr>
              <a:solidFill>
                <a:srgbClr val="567CB4"/>
              </a:solidFill>
              <a:ln>
                <a:noFill/>
              </a:ln>
              <a:effectLst/>
            </c:spPr>
            <c:extLst xmlns:c16r2="http://schemas.microsoft.com/office/drawing/2015/06/chart">
              <c:ext xmlns:c16="http://schemas.microsoft.com/office/drawing/2014/chart" uri="{C3380CC4-5D6E-409C-BE32-E72D297353CC}">
                <c16:uniqueId val="{00000005-E280-4589-8D7A-95AE8309411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Sheet1!$A$2:$A$3</c:f>
              <c:numCache>
                <c:formatCode>General</c:formatCode>
                <c:ptCount val="2"/>
                <c:pt idx="0">
                  <c:v>2008</c:v>
                </c:pt>
                <c:pt idx="1">
                  <c:v>2016</c:v>
                </c:pt>
              </c:numCache>
            </c:numRef>
          </c:cat>
          <c:val>
            <c:numRef>
              <c:f>Sheet1!$B$2:$B$3</c:f>
              <c:numCache>
                <c:formatCode>#,##0.0</c:formatCode>
                <c:ptCount val="2"/>
                <c:pt idx="0">
                  <c:v>3548.9</c:v>
                </c:pt>
                <c:pt idx="1">
                  <c:v>3817.6</c:v>
                </c:pt>
              </c:numCache>
            </c:numRef>
          </c:val>
          <c:extLst xmlns:c16r2="http://schemas.microsoft.com/office/drawing/2015/06/chart">
            <c:ext xmlns:c16="http://schemas.microsoft.com/office/drawing/2014/chart" uri="{C3380CC4-5D6E-409C-BE32-E72D297353CC}">
              <c16:uniqueId val="{00000006-E280-4589-8D7A-95AE8309411F}"/>
            </c:ext>
          </c:extLst>
        </c:ser>
        <c:dLbls>
          <c:dLblPos val="outEnd"/>
          <c:showLegendKey val="0"/>
          <c:showVal val="1"/>
          <c:showCatName val="0"/>
          <c:showSerName val="0"/>
          <c:showPercent val="0"/>
          <c:showBubbleSize val="0"/>
        </c:dLbls>
        <c:gapWidth val="219"/>
        <c:overlap val="-27"/>
        <c:axId val="382541144"/>
        <c:axId val="382541536"/>
      </c:barChart>
      <c:catAx>
        <c:axId val="382541144"/>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82541536"/>
        <c:crosses val="autoZero"/>
        <c:auto val="1"/>
        <c:lblAlgn val="ctr"/>
        <c:lblOffset val="100"/>
        <c:noMultiLvlLbl val="0"/>
      </c:catAx>
      <c:valAx>
        <c:axId val="382541536"/>
        <c:scaling>
          <c:orientation val="minMax"/>
          <c:max val="4000"/>
          <c:min val="0"/>
        </c:scaling>
        <c:delete val="1"/>
        <c:axPos val="l"/>
        <c:numFmt formatCode="#,##0.0" sourceLinked="1"/>
        <c:majorTickMark val="none"/>
        <c:minorTickMark val="none"/>
        <c:tickLblPos val="nextTo"/>
        <c:crossAx val="382541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P2+</c:v>
                </c:pt>
              </c:strCache>
            </c:strRef>
          </c:tx>
          <c:spPr>
            <a:solidFill>
              <a:srgbClr val="3682B4"/>
            </a:solidFill>
            <a:ln>
              <a:noFill/>
            </a:ln>
            <a:effectLst/>
          </c:spPr>
          <c:invertIfNegative val="0"/>
          <c:dPt>
            <c:idx val="0"/>
            <c:invertIfNegative val="0"/>
            <c:bubble3D val="0"/>
            <c:spPr>
              <a:solidFill>
                <a:srgbClr val="567CB4"/>
              </a:solidFill>
              <a:ln>
                <a:noFill/>
              </a:ln>
              <a:effectLst/>
            </c:spPr>
            <c:extLst xmlns:c16r2="http://schemas.microsoft.com/office/drawing/2015/06/chart">
              <c:ext xmlns:c16="http://schemas.microsoft.com/office/drawing/2014/chart" uri="{C3380CC4-5D6E-409C-BE32-E72D297353CC}">
                <c16:uniqueId val="{00000002-7AD0-44F7-9F35-2EF363901F46}"/>
              </c:ext>
            </c:extLst>
          </c:dPt>
          <c:dPt>
            <c:idx val="1"/>
            <c:invertIfNegative val="0"/>
            <c:bubble3D val="0"/>
            <c:spPr>
              <a:solidFill>
                <a:srgbClr val="50C8A0"/>
              </a:solidFill>
              <a:ln>
                <a:noFill/>
              </a:ln>
              <a:effectLst/>
            </c:spPr>
            <c:extLst xmlns:c16r2="http://schemas.microsoft.com/office/drawing/2015/06/chart">
              <c:ext xmlns:c16="http://schemas.microsoft.com/office/drawing/2014/chart" uri="{C3380CC4-5D6E-409C-BE32-E72D297353CC}">
                <c16:uniqueId val="{00000003-7AD0-44F7-9F35-2EF363901F46}"/>
              </c:ext>
            </c:extLst>
          </c:dPt>
          <c:dPt>
            <c:idx val="2"/>
            <c:invertIfNegative val="0"/>
            <c:bubble3D val="0"/>
            <c:spPr>
              <a:solidFill>
                <a:srgbClr val="FAB982"/>
              </a:solidFill>
              <a:ln>
                <a:noFill/>
              </a:ln>
              <a:effectLst/>
            </c:spPr>
            <c:extLst xmlns:c16r2="http://schemas.microsoft.com/office/drawing/2015/06/chart">
              <c:ext xmlns:c16="http://schemas.microsoft.com/office/drawing/2014/chart" uri="{C3380CC4-5D6E-409C-BE32-E72D297353CC}">
                <c16:uniqueId val="{00000004-7AD0-44F7-9F35-2EF363901F46}"/>
              </c:ext>
            </c:extLst>
          </c:dPt>
          <c:dLbls>
            <c:dLbl>
              <c:idx val="0"/>
              <c:tx>
                <c:rich>
                  <a:bodyPr/>
                  <a:lstStyle/>
                  <a:p>
                    <a:r>
                      <a:rPr lang="en-US" dirty="0"/>
                      <a:t>31.2 Billion</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AD0-44F7-9F35-2EF363901F46}"/>
                </c:ext>
                <c:ext xmlns:c15="http://schemas.microsoft.com/office/drawing/2012/chart" uri="{CE6537A1-D6FC-4f65-9D91-7224C49458BB}"/>
              </c:extLst>
            </c:dLbl>
            <c:dLbl>
              <c:idx val="1"/>
              <c:tx>
                <c:rich>
                  <a:bodyPr/>
                  <a:lstStyle/>
                  <a:p>
                    <a:r>
                      <a:rPr lang="en-US"/>
                      <a:t>33.1 Billion</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AD0-44F7-9F35-2EF363901F46}"/>
                </c:ext>
                <c:ext xmlns:c15="http://schemas.microsoft.com/office/drawing/2012/chart" uri="{CE6537A1-D6FC-4f65-9D91-7224C49458BB}"/>
              </c:extLst>
            </c:dLbl>
            <c:dLbl>
              <c:idx val="2"/>
              <c:tx>
                <c:rich>
                  <a:bodyPr/>
                  <a:lstStyle/>
                  <a:p>
                    <a:r>
                      <a:rPr lang="en-US"/>
                      <a:t>33.5 Billion</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AD0-44F7-9F35-2EF363901F46}"/>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Live</c:v>
                </c:pt>
                <c:pt idx="1">
                  <c:v>Live+Same Day</c:v>
                </c:pt>
                <c:pt idx="2">
                  <c:v>Live+7</c:v>
                </c:pt>
              </c:strCache>
            </c:strRef>
          </c:cat>
          <c:val>
            <c:numRef>
              <c:f>Sheet1!$B$2:$B$4</c:f>
              <c:numCache>
                <c:formatCode>#,##0</c:formatCode>
                <c:ptCount val="3"/>
                <c:pt idx="0">
                  <c:v>31.2</c:v>
                </c:pt>
                <c:pt idx="1">
                  <c:v>33.1</c:v>
                </c:pt>
                <c:pt idx="2">
                  <c:v>33.5</c:v>
                </c:pt>
              </c:numCache>
            </c:numRef>
          </c:val>
          <c:extLst xmlns:c16r2="http://schemas.microsoft.com/office/drawing/2015/06/chart">
            <c:ext xmlns:c16="http://schemas.microsoft.com/office/drawing/2014/chart" uri="{C3380CC4-5D6E-409C-BE32-E72D297353CC}">
              <c16:uniqueId val="{00000000-247A-4824-BAFA-A9ADA19F2B2C}"/>
            </c:ext>
          </c:extLst>
        </c:ser>
        <c:dLbls>
          <c:dLblPos val="outEnd"/>
          <c:showLegendKey val="0"/>
          <c:showVal val="1"/>
          <c:showCatName val="0"/>
          <c:showSerName val="0"/>
          <c:showPercent val="0"/>
          <c:showBubbleSize val="0"/>
        </c:dLbls>
        <c:gapWidth val="219"/>
        <c:overlap val="-27"/>
        <c:axId val="382542320"/>
        <c:axId val="382542712"/>
      </c:barChart>
      <c:catAx>
        <c:axId val="382542320"/>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82542712"/>
        <c:crosses val="autoZero"/>
        <c:auto val="1"/>
        <c:lblAlgn val="ctr"/>
        <c:lblOffset val="100"/>
        <c:noMultiLvlLbl val="0"/>
      </c:catAx>
      <c:valAx>
        <c:axId val="382542712"/>
        <c:scaling>
          <c:orientation val="minMax"/>
          <c:max val="38"/>
          <c:min val="0"/>
        </c:scaling>
        <c:delete val="1"/>
        <c:axPos val="l"/>
        <c:numFmt formatCode="#,##0" sourceLinked="1"/>
        <c:majorTickMark val="none"/>
        <c:minorTickMark val="none"/>
        <c:tickLblPos val="nextTo"/>
        <c:crossAx val="382542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2008</c:v>
                </c:pt>
              </c:strCache>
            </c:strRef>
          </c:tx>
          <c:spPr>
            <a:solidFill>
              <a:srgbClr val="3682B4"/>
            </a:solidFill>
            <a:ln>
              <a:noFill/>
            </a:ln>
            <a:effectLst/>
          </c:spPr>
          <c:invertIfNegative val="0"/>
          <c:dPt>
            <c:idx val="0"/>
            <c:invertIfNegative val="0"/>
            <c:bubble3D val="0"/>
            <c:spPr>
              <a:solidFill>
                <a:srgbClr val="3682B4"/>
              </a:solidFill>
              <a:ln>
                <a:noFill/>
              </a:ln>
              <a:effectLst/>
            </c:spPr>
            <c:extLst xmlns:c16r2="http://schemas.microsoft.com/office/drawing/2015/06/chart">
              <c:ext xmlns:c16="http://schemas.microsoft.com/office/drawing/2014/chart" uri="{C3380CC4-5D6E-409C-BE32-E72D297353CC}">
                <c16:uniqueId val="{00000002-7AD0-44F7-9F35-2EF363901F46}"/>
              </c:ext>
            </c:extLst>
          </c:dPt>
          <c:dPt>
            <c:idx val="1"/>
            <c:invertIfNegative val="0"/>
            <c:bubble3D val="0"/>
            <c:spPr>
              <a:solidFill>
                <a:srgbClr val="3682B4"/>
              </a:solidFill>
              <a:ln>
                <a:noFill/>
              </a:ln>
              <a:effectLst/>
            </c:spPr>
            <c:extLst xmlns:c16r2="http://schemas.microsoft.com/office/drawing/2015/06/chart">
              <c:ext xmlns:c16="http://schemas.microsoft.com/office/drawing/2014/chart" uri="{C3380CC4-5D6E-409C-BE32-E72D297353CC}">
                <c16:uniqueId val="{00000003-7AD0-44F7-9F35-2EF363901F46}"/>
              </c:ext>
            </c:extLst>
          </c:dPt>
          <c:dPt>
            <c:idx val="2"/>
            <c:invertIfNegative val="0"/>
            <c:bubble3D val="0"/>
            <c:spPr>
              <a:solidFill>
                <a:srgbClr val="3682B4"/>
              </a:solidFill>
              <a:ln>
                <a:noFill/>
              </a:ln>
              <a:effectLst/>
            </c:spPr>
            <c:extLst xmlns:c16r2="http://schemas.microsoft.com/office/drawing/2015/06/chart">
              <c:ext xmlns:c16="http://schemas.microsoft.com/office/drawing/2014/chart" uri="{C3380CC4-5D6E-409C-BE32-E72D297353CC}">
                <c16:uniqueId val="{00000004-7AD0-44F7-9F35-2EF363901F4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Live</c:v>
                </c:pt>
                <c:pt idx="1">
                  <c:v>Live+Same Day</c:v>
                </c:pt>
                <c:pt idx="2">
                  <c:v>Live+7</c:v>
                </c:pt>
              </c:strCache>
            </c:strRef>
          </c:cat>
          <c:val>
            <c:numRef>
              <c:f>Sheet1!$B$2:$B$4</c:f>
              <c:numCache>
                <c:formatCode>#,##0.0</c:formatCode>
                <c:ptCount val="3"/>
                <c:pt idx="0">
                  <c:v>30.35327272</c:v>
                </c:pt>
                <c:pt idx="1">
                  <c:v>30.970059169999999</c:v>
                </c:pt>
                <c:pt idx="2">
                  <c:v>31.173327530000002</c:v>
                </c:pt>
              </c:numCache>
            </c:numRef>
          </c:val>
          <c:extLst xmlns:c16r2="http://schemas.microsoft.com/office/drawing/2015/06/chart">
            <c:ext xmlns:c16="http://schemas.microsoft.com/office/drawing/2014/chart" uri="{C3380CC4-5D6E-409C-BE32-E72D297353CC}">
              <c16:uniqueId val="{00000000-247A-4824-BAFA-A9ADA19F2B2C}"/>
            </c:ext>
          </c:extLst>
        </c:ser>
        <c:ser>
          <c:idx val="1"/>
          <c:order val="1"/>
          <c:tx>
            <c:strRef>
              <c:f>Sheet1!$C$1</c:f>
              <c:strCache>
                <c:ptCount val="1"/>
                <c:pt idx="0">
                  <c:v>2016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Live</c:v>
                </c:pt>
                <c:pt idx="1">
                  <c:v>Live+Same Day</c:v>
                </c:pt>
                <c:pt idx="2">
                  <c:v>Live+7</c:v>
                </c:pt>
              </c:strCache>
            </c:strRef>
          </c:cat>
          <c:val>
            <c:numRef>
              <c:f>Sheet1!$C$2:$C$4</c:f>
              <c:numCache>
                <c:formatCode>#,##0.0</c:formatCode>
                <c:ptCount val="3"/>
                <c:pt idx="0">
                  <c:v>31.2</c:v>
                </c:pt>
                <c:pt idx="1">
                  <c:v>33.1</c:v>
                </c:pt>
                <c:pt idx="2">
                  <c:v>33.5</c:v>
                </c:pt>
              </c:numCache>
            </c:numRef>
          </c:val>
          <c:extLst xmlns:c16r2="http://schemas.microsoft.com/office/drawing/2015/06/chart">
            <c:ext xmlns:c16="http://schemas.microsoft.com/office/drawing/2014/chart" uri="{C3380CC4-5D6E-409C-BE32-E72D297353CC}">
              <c16:uniqueId val="{00000000-FD9E-4F01-801C-5BE10EFE8329}"/>
            </c:ext>
          </c:extLst>
        </c:ser>
        <c:dLbls>
          <c:dLblPos val="outEnd"/>
          <c:showLegendKey val="0"/>
          <c:showVal val="1"/>
          <c:showCatName val="0"/>
          <c:showSerName val="0"/>
          <c:showPercent val="0"/>
          <c:showBubbleSize val="0"/>
        </c:dLbls>
        <c:gapWidth val="219"/>
        <c:overlap val="-27"/>
        <c:axId val="382543496"/>
        <c:axId val="382543888"/>
      </c:barChart>
      <c:catAx>
        <c:axId val="382543496"/>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82543888"/>
        <c:crosses val="autoZero"/>
        <c:auto val="1"/>
        <c:lblAlgn val="ctr"/>
        <c:lblOffset val="100"/>
        <c:noMultiLvlLbl val="0"/>
      </c:catAx>
      <c:valAx>
        <c:axId val="382543888"/>
        <c:scaling>
          <c:orientation val="minMax"/>
          <c:max val="38"/>
          <c:min val="0"/>
        </c:scaling>
        <c:delete val="1"/>
        <c:axPos val="l"/>
        <c:numFmt formatCode="#,##0.0" sourceLinked="1"/>
        <c:majorTickMark val="none"/>
        <c:minorTickMark val="none"/>
        <c:tickLblPos val="nextTo"/>
        <c:crossAx val="382543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Live</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2008</c:v>
                </c:pt>
                <c:pt idx="1">
                  <c:v>2016</c:v>
                </c:pt>
              </c:numCache>
            </c:numRef>
          </c:cat>
          <c:val>
            <c:numRef>
              <c:f>Sheet1!$B$2:$B$3</c:f>
              <c:numCache>
                <c:formatCode>0%</c:formatCode>
                <c:ptCount val="2"/>
                <c:pt idx="0">
                  <c:v>0.97</c:v>
                </c:pt>
                <c:pt idx="1">
                  <c:v>0.93</c:v>
                </c:pt>
              </c:numCache>
            </c:numRef>
          </c:val>
          <c:extLst xmlns:c16r2="http://schemas.microsoft.com/office/drawing/2015/06/chart">
            <c:ext xmlns:c16="http://schemas.microsoft.com/office/drawing/2014/chart" uri="{C3380CC4-5D6E-409C-BE32-E72D297353CC}">
              <c16:uniqueId val="{00000000-34E1-4D6E-BDE2-CF6DAE51BF68}"/>
            </c:ext>
          </c:extLst>
        </c:ser>
        <c:ser>
          <c:idx val="1"/>
          <c:order val="1"/>
          <c:tx>
            <c:strRef>
              <c:f>Sheet1!$C$1</c:f>
              <c:strCache>
                <c:ptCount val="1"/>
                <c:pt idx="0">
                  <c:v>Live+Same Day</c:v>
                </c:pt>
              </c:strCache>
            </c:strRef>
          </c:tx>
          <c:spPr>
            <a:solidFill>
              <a:srgbClr val="50C8A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2008</c:v>
                </c:pt>
                <c:pt idx="1">
                  <c:v>2016</c:v>
                </c:pt>
              </c:numCache>
            </c:numRef>
          </c:cat>
          <c:val>
            <c:numRef>
              <c:f>Sheet1!$C$2:$C$3</c:f>
              <c:numCache>
                <c:formatCode>0%</c:formatCode>
                <c:ptCount val="2"/>
                <c:pt idx="0">
                  <c:v>0.02</c:v>
                </c:pt>
                <c:pt idx="1">
                  <c:v>5.8000000000000003E-2</c:v>
                </c:pt>
              </c:numCache>
            </c:numRef>
          </c:val>
          <c:extLst xmlns:c16r2="http://schemas.microsoft.com/office/drawing/2015/06/chart">
            <c:ext xmlns:c16="http://schemas.microsoft.com/office/drawing/2014/chart" uri="{C3380CC4-5D6E-409C-BE32-E72D297353CC}">
              <c16:uniqueId val="{00000001-34E1-4D6E-BDE2-CF6DAE51BF68}"/>
            </c:ext>
          </c:extLst>
        </c:ser>
        <c:ser>
          <c:idx val="2"/>
          <c:order val="2"/>
          <c:tx>
            <c:strRef>
              <c:f>Sheet1!$D$1</c:f>
              <c:strCache>
                <c:ptCount val="1"/>
                <c:pt idx="0">
                  <c:v>Live+7</c:v>
                </c:pt>
              </c:strCache>
            </c:strRef>
          </c:tx>
          <c:spPr>
            <a:solidFill>
              <a:srgbClr val="FAB982"/>
            </a:solidFill>
            <a:ln>
              <a:noFill/>
            </a:ln>
            <a:effectLst/>
          </c:spPr>
          <c:invertIfNegative val="0"/>
          <c:dLbls>
            <c:dLbl>
              <c:idx val="0"/>
              <c:layout>
                <c:manualLayout>
                  <c:x val="3.1182383181155527E-3"/>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34E1-4D6E-BDE2-CF6DAE51BF68}"/>
                </c:ext>
                <c:ext xmlns:c15="http://schemas.microsoft.com/office/drawing/2012/chart" uri="{CE6537A1-D6FC-4f65-9D91-7224C49458BB}"/>
              </c:extLst>
            </c:dLbl>
            <c:dLbl>
              <c:idx val="1"/>
              <c:layout>
                <c:manualLayout>
                  <c:x val="3.1182383181155527E-3"/>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34E1-4D6E-BDE2-CF6DAE51BF6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2008</c:v>
                </c:pt>
                <c:pt idx="1">
                  <c:v>2016</c:v>
                </c:pt>
              </c:numCache>
            </c:numRef>
          </c:cat>
          <c:val>
            <c:numRef>
              <c:f>Sheet1!$D$2:$D$3</c:f>
              <c:numCache>
                <c:formatCode>0%</c:formatCode>
                <c:ptCount val="2"/>
                <c:pt idx="0">
                  <c:v>0.01</c:v>
                </c:pt>
                <c:pt idx="1">
                  <c:v>1.2E-2</c:v>
                </c:pt>
              </c:numCache>
            </c:numRef>
          </c:val>
          <c:extLst xmlns:c16r2="http://schemas.microsoft.com/office/drawing/2015/06/chart">
            <c:ext xmlns:c16="http://schemas.microsoft.com/office/drawing/2014/chart" uri="{C3380CC4-5D6E-409C-BE32-E72D297353CC}">
              <c16:uniqueId val="{00000002-34E1-4D6E-BDE2-CF6DAE51BF68}"/>
            </c:ext>
          </c:extLst>
        </c:ser>
        <c:dLbls>
          <c:dLblPos val="ctr"/>
          <c:showLegendKey val="0"/>
          <c:showVal val="1"/>
          <c:showCatName val="0"/>
          <c:showSerName val="0"/>
          <c:showPercent val="0"/>
          <c:showBubbleSize val="0"/>
        </c:dLbls>
        <c:gapWidth val="150"/>
        <c:overlap val="100"/>
        <c:axId val="382544672"/>
        <c:axId val="378610000"/>
      </c:barChart>
      <c:catAx>
        <c:axId val="382544672"/>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78610000"/>
        <c:crosses val="autoZero"/>
        <c:auto val="1"/>
        <c:lblAlgn val="ctr"/>
        <c:lblOffset val="100"/>
        <c:noMultiLvlLbl val="0"/>
      </c:catAx>
      <c:valAx>
        <c:axId val="378610000"/>
        <c:scaling>
          <c:orientation val="minMax"/>
          <c:min val="0"/>
        </c:scaling>
        <c:delete val="1"/>
        <c:axPos val="b"/>
        <c:numFmt formatCode="0%" sourceLinked="1"/>
        <c:majorTickMark val="none"/>
        <c:minorTickMark val="none"/>
        <c:tickLblPos val="nextTo"/>
        <c:crossAx val="3825446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Live</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2008</c:v>
                </c:pt>
                <c:pt idx="1">
                  <c:v>2016</c:v>
                </c:pt>
              </c:numCache>
            </c:numRef>
          </c:cat>
          <c:val>
            <c:numRef>
              <c:f>Sheet1!$B$2:$B$3</c:f>
              <c:numCache>
                <c:formatCode>0%</c:formatCode>
                <c:ptCount val="2"/>
                <c:pt idx="0">
                  <c:v>0.96334288800000001</c:v>
                </c:pt>
                <c:pt idx="1">
                  <c:v>0.93</c:v>
                </c:pt>
              </c:numCache>
            </c:numRef>
          </c:val>
          <c:extLst xmlns:c16r2="http://schemas.microsoft.com/office/drawing/2015/06/chart">
            <c:ext xmlns:c16="http://schemas.microsoft.com/office/drawing/2014/chart" uri="{C3380CC4-5D6E-409C-BE32-E72D297353CC}">
              <c16:uniqueId val="{00000000-8718-4DD4-803D-4E7D8279DDCE}"/>
            </c:ext>
          </c:extLst>
        </c:ser>
        <c:ser>
          <c:idx val="1"/>
          <c:order val="1"/>
          <c:tx>
            <c:strRef>
              <c:f>Sheet1!$C$1</c:f>
              <c:strCache>
                <c:ptCount val="1"/>
                <c:pt idx="0">
                  <c:v>Live+Same Day</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2008</c:v>
                </c:pt>
                <c:pt idx="1">
                  <c:v>2016</c:v>
                </c:pt>
              </c:numCache>
            </c:numRef>
          </c:cat>
          <c:val>
            <c:numRef>
              <c:f>Sheet1!$C$2:$C$3</c:f>
              <c:numCache>
                <c:formatCode>0%</c:formatCode>
                <c:ptCount val="2"/>
                <c:pt idx="0">
                  <c:v>2.8610416999999999E-2</c:v>
                </c:pt>
                <c:pt idx="1">
                  <c:v>0.06</c:v>
                </c:pt>
              </c:numCache>
            </c:numRef>
          </c:val>
          <c:extLst xmlns:c16r2="http://schemas.microsoft.com/office/drawing/2015/06/chart">
            <c:ext xmlns:c16="http://schemas.microsoft.com/office/drawing/2014/chart" uri="{C3380CC4-5D6E-409C-BE32-E72D297353CC}">
              <c16:uniqueId val="{00000002-8718-4DD4-803D-4E7D8279DDCE}"/>
            </c:ext>
          </c:extLst>
        </c:ser>
        <c:ser>
          <c:idx val="2"/>
          <c:order val="2"/>
          <c:tx>
            <c:strRef>
              <c:f>Sheet1!$D$1</c:f>
              <c:strCache>
                <c:ptCount val="1"/>
                <c:pt idx="0">
                  <c:v>Live+7</c:v>
                </c:pt>
              </c:strCache>
            </c:strRef>
          </c:tx>
          <c:spPr>
            <a:solidFill>
              <a:srgbClr val="FAB982"/>
            </a:solidFill>
            <a:ln>
              <a:noFill/>
            </a:ln>
            <a:effectLst/>
          </c:spPr>
          <c:invertIfNegative val="0"/>
          <c:dLbls>
            <c:dLbl>
              <c:idx val="0"/>
              <c:layout>
                <c:manualLayout>
                  <c:x val="1.5591191590576621E-3"/>
                  <c:y val="7.6323583145828326E-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718-4DD4-803D-4E7D8279DDCE}"/>
                </c:ext>
                <c:ext xmlns:c15="http://schemas.microsoft.com/office/drawing/2012/chart" uri="{CE6537A1-D6FC-4f65-9D91-7224C49458BB}"/>
              </c:extLst>
            </c:dLbl>
            <c:dLbl>
              <c:idx val="1"/>
              <c:layout>
                <c:manualLayout>
                  <c:x val="3.1182383181155527E-3"/>
                  <c:y val="0"/>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718-4DD4-803D-4E7D8279DDC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2008</c:v>
                </c:pt>
                <c:pt idx="1">
                  <c:v>2016</c:v>
                </c:pt>
              </c:numCache>
            </c:numRef>
          </c:cat>
          <c:val>
            <c:numRef>
              <c:f>Sheet1!$D$2:$D$3</c:f>
              <c:numCache>
                <c:formatCode>0%</c:formatCode>
                <c:ptCount val="2"/>
                <c:pt idx="0">
                  <c:v>8.0466960000000008E-3</c:v>
                </c:pt>
                <c:pt idx="1">
                  <c:v>0.01</c:v>
                </c:pt>
              </c:numCache>
            </c:numRef>
          </c:val>
          <c:extLst xmlns:c16r2="http://schemas.microsoft.com/office/drawing/2015/06/chart">
            <c:ext xmlns:c16="http://schemas.microsoft.com/office/drawing/2014/chart" uri="{C3380CC4-5D6E-409C-BE32-E72D297353CC}">
              <c16:uniqueId val="{00000004-8718-4DD4-803D-4E7D8279DDCE}"/>
            </c:ext>
          </c:extLst>
        </c:ser>
        <c:dLbls>
          <c:dLblPos val="ctr"/>
          <c:showLegendKey val="0"/>
          <c:showVal val="1"/>
          <c:showCatName val="0"/>
          <c:showSerName val="0"/>
          <c:showPercent val="0"/>
          <c:showBubbleSize val="0"/>
        </c:dLbls>
        <c:gapWidth val="150"/>
        <c:overlap val="100"/>
        <c:axId val="378611960"/>
        <c:axId val="378612352"/>
      </c:barChart>
      <c:catAx>
        <c:axId val="37861196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78612352"/>
        <c:crosses val="autoZero"/>
        <c:auto val="1"/>
        <c:lblAlgn val="ctr"/>
        <c:lblOffset val="100"/>
        <c:noMultiLvlLbl val="0"/>
      </c:catAx>
      <c:valAx>
        <c:axId val="378612352"/>
        <c:scaling>
          <c:orientation val="minMax"/>
          <c:min val="0"/>
        </c:scaling>
        <c:delete val="1"/>
        <c:axPos val="b"/>
        <c:numFmt formatCode="0%" sourceLinked="1"/>
        <c:majorTickMark val="none"/>
        <c:minorTickMark val="none"/>
        <c:tickLblPos val="nextTo"/>
        <c:crossAx val="378611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600" b="1" u="sng" dirty="0">
                <a:solidFill>
                  <a:schemeClr val="tx1"/>
                </a:solidFill>
              </a:rPr>
              <a:t>All Sports-Related Programming</a:t>
            </a:r>
          </a:p>
          <a:p>
            <a:pPr>
              <a:defRPr b="1">
                <a:solidFill>
                  <a:schemeClr val="tx1"/>
                </a:solidFill>
              </a:defRPr>
            </a:pPr>
            <a:r>
              <a:rPr lang="en-US" sz="1200" b="0" dirty="0">
                <a:solidFill>
                  <a:schemeClr val="tx1"/>
                </a:solidFill>
              </a:rPr>
              <a:t>(including</a:t>
            </a:r>
            <a:r>
              <a:rPr lang="en-US" sz="1200" b="0" baseline="0" dirty="0">
                <a:solidFill>
                  <a:schemeClr val="tx1"/>
                </a:solidFill>
              </a:rPr>
              <a:t> Live Events)</a:t>
            </a:r>
            <a:endParaRPr lang="en-US" sz="1200" b="0" dirty="0">
              <a:solidFill>
                <a:schemeClr val="tx1"/>
              </a:solidFill>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Ad-Supported Cable TV</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2012</c:v>
                </c:pt>
                <c:pt idx="1">
                  <c:v>2016</c:v>
                </c:pt>
              </c:numCache>
            </c:numRef>
          </c:cat>
          <c:val>
            <c:numRef>
              <c:f>Sheet1!$B$2:$B$3</c:f>
              <c:numCache>
                <c:formatCode>#,##0</c:formatCode>
                <c:ptCount val="2"/>
                <c:pt idx="0">
                  <c:v>218197.7</c:v>
                </c:pt>
                <c:pt idx="1">
                  <c:v>224192.3</c:v>
                </c:pt>
              </c:numCache>
            </c:numRef>
          </c:val>
          <c:extLst xmlns:c16r2="http://schemas.microsoft.com/office/drawing/2015/06/chart">
            <c:ext xmlns:c16="http://schemas.microsoft.com/office/drawing/2014/chart" uri="{C3380CC4-5D6E-409C-BE32-E72D297353CC}">
              <c16:uniqueId val="{00000000-102D-40E3-8CB4-F9F3AE9A6ABD}"/>
            </c:ext>
          </c:extLst>
        </c:ser>
        <c:ser>
          <c:idx val="1"/>
          <c:order val="1"/>
          <c:tx>
            <c:strRef>
              <c:f>Sheet1!$C$1</c:f>
              <c:strCache>
                <c:ptCount val="1"/>
                <c:pt idx="0">
                  <c:v>Broadcast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2012</c:v>
                </c:pt>
                <c:pt idx="1">
                  <c:v>2016</c:v>
                </c:pt>
              </c:numCache>
            </c:numRef>
          </c:cat>
          <c:val>
            <c:numRef>
              <c:f>Sheet1!$C$2:$C$3</c:f>
              <c:numCache>
                <c:formatCode>#,##0</c:formatCode>
                <c:ptCount val="2"/>
                <c:pt idx="0">
                  <c:v>137969</c:v>
                </c:pt>
                <c:pt idx="1">
                  <c:v>158232.29999999999</c:v>
                </c:pt>
              </c:numCache>
            </c:numRef>
          </c:val>
          <c:extLst xmlns:c16r2="http://schemas.microsoft.com/office/drawing/2015/06/chart">
            <c:ext xmlns:c16="http://schemas.microsoft.com/office/drawing/2014/chart" uri="{C3380CC4-5D6E-409C-BE32-E72D297353CC}">
              <c16:uniqueId val="{00000001-102D-40E3-8CB4-F9F3AE9A6ABD}"/>
            </c:ext>
          </c:extLst>
        </c:ser>
        <c:dLbls>
          <c:dLblPos val="ctr"/>
          <c:showLegendKey val="0"/>
          <c:showVal val="1"/>
          <c:showCatName val="0"/>
          <c:showSerName val="0"/>
          <c:showPercent val="0"/>
          <c:showBubbleSize val="0"/>
        </c:dLbls>
        <c:gapWidth val="150"/>
        <c:overlap val="100"/>
        <c:axId val="474300320"/>
        <c:axId val="474300712"/>
      </c:barChart>
      <c:catAx>
        <c:axId val="47430032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74300712"/>
        <c:crosses val="autoZero"/>
        <c:auto val="1"/>
        <c:lblAlgn val="ctr"/>
        <c:lblOffset val="100"/>
        <c:noMultiLvlLbl val="0"/>
      </c:catAx>
      <c:valAx>
        <c:axId val="474300712"/>
        <c:scaling>
          <c:orientation val="minMax"/>
          <c:max val="400000"/>
        </c:scaling>
        <c:delete val="1"/>
        <c:axPos val="l"/>
        <c:numFmt formatCode="#,##0" sourceLinked="1"/>
        <c:majorTickMark val="none"/>
        <c:minorTickMark val="none"/>
        <c:tickLblPos val="nextTo"/>
        <c:crossAx val="474300320"/>
        <c:crosses val="autoZero"/>
        <c:crossBetween val="between"/>
      </c:valAx>
      <c:spPr>
        <a:noFill/>
        <a:ln>
          <a:noFill/>
        </a:ln>
        <a:effectLst/>
      </c:spPr>
    </c:plotArea>
    <c:legend>
      <c:legendPos val="t"/>
      <c:layout>
        <c:manualLayout>
          <c:xMode val="edge"/>
          <c:yMode val="edge"/>
          <c:x val="0.1489546387683521"/>
          <c:y val="0.160792724228048"/>
          <c:w val="0.74732472712119724"/>
          <c:h val="7.3437287849915947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sz="1600" b="1" u="sng" dirty="0">
                <a:solidFill>
                  <a:schemeClr val="tx1"/>
                </a:solidFill>
              </a:rPr>
              <a:t>Live Sporting</a:t>
            </a:r>
            <a:r>
              <a:rPr lang="en-US" sz="1600" b="1" u="sng" baseline="0" dirty="0">
                <a:solidFill>
                  <a:schemeClr val="tx1"/>
                </a:solidFill>
              </a:rPr>
              <a:t> Events</a:t>
            </a:r>
            <a:endParaRPr lang="en-US" sz="1600" b="1" u="sng" dirty="0">
              <a:solidFill>
                <a:schemeClr val="tx1"/>
              </a:solidFill>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Ad-Supported Cable TV</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2012</c:v>
                </c:pt>
                <c:pt idx="1">
                  <c:v>2016</c:v>
                </c:pt>
              </c:numCache>
            </c:numRef>
          </c:cat>
          <c:val>
            <c:numRef>
              <c:f>Sheet1!$B$2:$B$3</c:f>
              <c:numCache>
                <c:formatCode>#,##0</c:formatCode>
                <c:ptCount val="2"/>
                <c:pt idx="0">
                  <c:v>127145.7</c:v>
                </c:pt>
                <c:pt idx="1">
                  <c:v>131358</c:v>
                </c:pt>
              </c:numCache>
            </c:numRef>
          </c:val>
          <c:extLst xmlns:c16r2="http://schemas.microsoft.com/office/drawing/2015/06/chart">
            <c:ext xmlns:c16="http://schemas.microsoft.com/office/drawing/2014/chart" uri="{C3380CC4-5D6E-409C-BE32-E72D297353CC}">
              <c16:uniqueId val="{00000000-6420-4721-B483-53B4DD525B59}"/>
            </c:ext>
          </c:extLst>
        </c:ser>
        <c:ser>
          <c:idx val="1"/>
          <c:order val="1"/>
          <c:tx>
            <c:strRef>
              <c:f>Sheet1!$C$1</c:f>
              <c:strCache>
                <c:ptCount val="1"/>
                <c:pt idx="0">
                  <c:v>Broadcast TV</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2012</c:v>
                </c:pt>
                <c:pt idx="1">
                  <c:v>2016</c:v>
                </c:pt>
              </c:numCache>
            </c:numRef>
          </c:cat>
          <c:val>
            <c:numRef>
              <c:f>Sheet1!$C$2:$C$3</c:f>
              <c:numCache>
                <c:formatCode>#,##0</c:formatCode>
                <c:ptCount val="2"/>
                <c:pt idx="0">
                  <c:v>116247.6</c:v>
                </c:pt>
                <c:pt idx="1">
                  <c:v>130192.4</c:v>
                </c:pt>
              </c:numCache>
            </c:numRef>
          </c:val>
          <c:extLst xmlns:c16r2="http://schemas.microsoft.com/office/drawing/2015/06/chart">
            <c:ext xmlns:c16="http://schemas.microsoft.com/office/drawing/2014/chart" uri="{C3380CC4-5D6E-409C-BE32-E72D297353CC}">
              <c16:uniqueId val="{00000001-6420-4721-B483-53B4DD525B59}"/>
            </c:ext>
          </c:extLst>
        </c:ser>
        <c:dLbls>
          <c:dLblPos val="ctr"/>
          <c:showLegendKey val="0"/>
          <c:showVal val="1"/>
          <c:showCatName val="0"/>
          <c:showSerName val="0"/>
          <c:showPercent val="0"/>
          <c:showBubbleSize val="0"/>
        </c:dLbls>
        <c:gapWidth val="150"/>
        <c:overlap val="100"/>
        <c:axId val="474301496"/>
        <c:axId val="474301888"/>
      </c:barChart>
      <c:catAx>
        <c:axId val="4743014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74301888"/>
        <c:crosses val="autoZero"/>
        <c:auto val="1"/>
        <c:lblAlgn val="ctr"/>
        <c:lblOffset val="100"/>
        <c:noMultiLvlLbl val="0"/>
      </c:catAx>
      <c:valAx>
        <c:axId val="474301888"/>
        <c:scaling>
          <c:orientation val="minMax"/>
          <c:max val="400000"/>
        </c:scaling>
        <c:delete val="1"/>
        <c:axPos val="l"/>
        <c:numFmt formatCode="#,##0" sourceLinked="1"/>
        <c:majorTickMark val="none"/>
        <c:minorTickMark val="none"/>
        <c:tickLblPos val="nextTo"/>
        <c:crossAx val="474301496"/>
        <c:crosses val="autoZero"/>
        <c:crossBetween val="between"/>
      </c:valAx>
      <c:spPr>
        <a:noFill/>
        <a:ln>
          <a:noFill/>
        </a:ln>
        <a:effectLst/>
      </c:spPr>
    </c:plotArea>
    <c:legend>
      <c:legendPos val="t"/>
      <c:layout>
        <c:manualLayout>
          <c:xMode val="edge"/>
          <c:yMode val="edge"/>
          <c:x val="0.1489546387683521"/>
          <c:y val="0.160792724228048"/>
          <c:w val="0.74732472712119724"/>
          <c:h val="7.3437287849915947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u="sng" dirty="0"/>
              <a:t>Where Do You Typically Watch Sports?</a:t>
            </a:r>
            <a:endParaRPr lang="en-US" sz="1800" u="sng" baseline="0" dirty="0"/>
          </a:p>
        </c:rich>
      </c:tx>
      <c:layout>
        <c:manualLayout>
          <c:xMode val="edge"/>
          <c:yMode val="edge"/>
          <c:x val="0.26287175416246034"/>
          <c:y val="6.4819166610715004E-2"/>
        </c:manualLayout>
      </c:layout>
      <c:overlay val="0"/>
    </c:title>
    <c:autoTitleDeleted val="0"/>
    <c:plotArea>
      <c:layout/>
      <c:barChart>
        <c:barDir val="col"/>
        <c:grouping val="stacked"/>
        <c:varyColors val="0"/>
        <c:ser>
          <c:idx val="0"/>
          <c:order val="0"/>
          <c:tx>
            <c:strRef>
              <c:f>Sheet1!$B$1</c:f>
              <c:strCache>
                <c:ptCount val="1"/>
                <c:pt idx="0">
                  <c:v>$$$</c:v>
                </c:pt>
              </c:strCache>
            </c:strRef>
          </c:tx>
          <c:spPr>
            <a:solidFill>
              <a:srgbClr val="0765A3"/>
            </a:solidFill>
          </c:spPr>
          <c:invertIfNegative val="0"/>
          <c:dLbls>
            <c:dLbl>
              <c:idx val="8"/>
              <c:layout>
                <c:manualLayout>
                  <c:x val="-1.0917213291077039E-16"/>
                  <c:y val="-3.89348044798635E-2"/>
                </c:manualLayout>
              </c:layout>
              <c:spPr>
                <a:noFill/>
                <a:ln>
                  <a:noFill/>
                </a:ln>
                <a:effectLst/>
              </c:spPr>
              <c:txPr>
                <a:bodyPr wrap="square" lIns="38100" tIns="19050" rIns="38100" bIns="19050" anchor="ctr">
                  <a:spAutoFit/>
                </a:bodyPr>
                <a:lstStyle/>
                <a:p>
                  <a:pPr>
                    <a:defRPr sz="1400" b="1">
                      <a:solidFill>
                        <a:schemeClr val="tx1"/>
                      </a:solidFill>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960B-4EE1-8F16-6A37D047EBDF}"/>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Live at Home</c:v>
                </c:pt>
                <c:pt idx="1">
                  <c:v>At a Sports Bar</c:v>
                </c:pt>
                <c:pt idx="2">
                  <c:v>On a Mobile Device</c:v>
                </c:pt>
                <c:pt idx="3">
                  <c:v>In-Person at a Stadium</c:v>
                </c:pt>
                <c:pt idx="4">
                  <c:v>Pre-recorded at Home</c:v>
                </c:pt>
              </c:strCache>
            </c:strRef>
          </c:cat>
          <c:val>
            <c:numRef>
              <c:f>Sheet1!$B$2:$B$6</c:f>
              <c:numCache>
                <c:formatCode>0%</c:formatCode>
                <c:ptCount val="5"/>
                <c:pt idx="0">
                  <c:v>0.93</c:v>
                </c:pt>
                <c:pt idx="1">
                  <c:v>0.25</c:v>
                </c:pt>
                <c:pt idx="2">
                  <c:v>0.22</c:v>
                </c:pt>
                <c:pt idx="3">
                  <c:v>0.21</c:v>
                </c:pt>
                <c:pt idx="4">
                  <c:v>0.16</c:v>
                </c:pt>
              </c:numCache>
            </c:numRef>
          </c:val>
          <c:extLst xmlns:c16r2="http://schemas.microsoft.com/office/drawing/2015/06/chart">
            <c:ext xmlns:c16="http://schemas.microsoft.com/office/drawing/2014/chart" uri="{C3380CC4-5D6E-409C-BE32-E72D297353CC}">
              <c16:uniqueId val="{00000001-960B-4EE1-8F16-6A37D047EBDF}"/>
            </c:ext>
          </c:extLst>
        </c:ser>
        <c:dLbls>
          <c:dLblPos val="inEnd"/>
          <c:showLegendKey val="0"/>
          <c:showVal val="1"/>
          <c:showCatName val="0"/>
          <c:showSerName val="0"/>
          <c:showPercent val="0"/>
          <c:showBubbleSize val="0"/>
        </c:dLbls>
        <c:gapWidth val="150"/>
        <c:overlap val="100"/>
        <c:axId val="174547776"/>
        <c:axId val="174548168"/>
      </c:barChart>
      <c:catAx>
        <c:axId val="174547776"/>
        <c:scaling>
          <c:orientation val="minMax"/>
        </c:scaling>
        <c:delete val="0"/>
        <c:axPos val="b"/>
        <c:numFmt formatCode="General" sourceLinked="0"/>
        <c:majorTickMark val="out"/>
        <c:minorTickMark val="none"/>
        <c:tickLblPos val="nextTo"/>
        <c:txPr>
          <a:bodyPr/>
          <a:lstStyle/>
          <a:p>
            <a:pPr>
              <a:defRPr sz="1400" b="1"/>
            </a:pPr>
            <a:endParaRPr lang="en-US"/>
          </a:p>
        </c:txPr>
        <c:crossAx val="174548168"/>
        <c:crosses val="autoZero"/>
        <c:auto val="1"/>
        <c:lblAlgn val="ctr"/>
        <c:lblOffset val="100"/>
        <c:noMultiLvlLbl val="0"/>
      </c:catAx>
      <c:valAx>
        <c:axId val="174548168"/>
        <c:scaling>
          <c:orientation val="minMax"/>
        </c:scaling>
        <c:delete val="1"/>
        <c:axPos val="l"/>
        <c:numFmt formatCode="0%" sourceLinked="1"/>
        <c:majorTickMark val="out"/>
        <c:minorTickMark val="none"/>
        <c:tickLblPos val="nextTo"/>
        <c:crossAx val="174547776"/>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of Total Digital Population</c:v>
                </c:pt>
                <c:pt idx="1">
                  <c:v>% of Sports Category Digital Universe</c:v>
                </c:pt>
              </c:strCache>
            </c:strRef>
          </c:cat>
          <c:val>
            <c:numRef>
              <c:f>Sheet1!$B$2:$B$3</c:f>
              <c:numCache>
                <c:formatCode>0%</c:formatCode>
                <c:ptCount val="2"/>
                <c:pt idx="0">
                  <c:v>0.65</c:v>
                </c:pt>
                <c:pt idx="1">
                  <c:v>0.93</c:v>
                </c:pt>
              </c:numCache>
            </c:numRef>
          </c:val>
          <c:extLst xmlns:c16r2="http://schemas.microsoft.com/office/drawing/2015/06/chart">
            <c:ext xmlns:c16="http://schemas.microsoft.com/office/drawing/2014/chart" uri="{C3380CC4-5D6E-409C-BE32-E72D297353CC}">
              <c16:uniqueId val="{00000000-9C3A-4C92-89CF-7FB242E8A11A}"/>
            </c:ext>
          </c:extLst>
        </c:ser>
        <c:ser>
          <c:idx val="1"/>
          <c:order val="1"/>
          <c:tx>
            <c:strRef>
              <c:f>Sheet1!$C$1</c:f>
              <c:strCache>
                <c:ptCount val="1"/>
                <c:pt idx="0">
                  <c:v>P18-34</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of Total Digital Population</c:v>
                </c:pt>
                <c:pt idx="1">
                  <c:v>% of Sports Category Digital Universe</c:v>
                </c:pt>
              </c:strCache>
            </c:strRef>
          </c:cat>
          <c:val>
            <c:numRef>
              <c:f>Sheet1!$C$2:$C$3</c:f>
              <c:numCache>
                <c:formatCode>0%</c:formatCode>
                <c:ptCount val="2"/>
                <c:pt idx="0">
                  <c:v>0.75</c:v>
                </c:pt>
                <c:pt idx="1">
                  <c:v>0.9</c:v>
                </c:pt>
              </c:numCache>
            </c:numRef>
          </c:val>
          <c:extLst xmlns:c16r2="http://schemas.microsoft.com/office/drawing/2015/06/chart">
            <c:ext xmlns:c16="http://schemas.microsoft.com/office/drawing/2014/chart" uri="{C3380CC4-5D6E-409C-BE32-E72D297353CC}">
              <c16:uniqueId val="{00000000-2A04-4BD4-A5AA-8903A244A732}"/>
            </c:ext>
          </c:extLst>
        </c:ser>
        <c:dLbls>
          <c:dLblPos val="outEnd"/>
          <c:showLegendKey val="0"/>
          <c:showVal val="1"/>
          <c:showCatName val="0"/>
          <c:showSerName val="0"/>
          <c:showPercent val="0"/>
          <c:showBubbleSize val="0"/>
        </c:dLbls>
        <c:gapWidth val="219"/>
        <c:overlap val="-27"/>
        <c:axId val="378611176"/>
        <c:axId val="474302672"/>
      </c:barChart>
      <c:catAx>
        <c:axId val="3786111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74302672"/>
        <c:crosses val="autoZero"/>
        <c:auto val="1"/>
        <c:lblAlgn val="ctr"/>
        <c:lblOffset val="100"/>
        <c:noMultiLvlLbl val="0"/>
      </c:catAx>
      <c:valAx>
        <c:axId val="474302672"/>
        <c:scaling>
          <c:orientation val="minMax"/>
          <c:min val="0"/>
        </c:scaling>
        <c:delete val="1"/>
        <c:axPos val="l"/>
        <c:numFmt formatCode="0%" sourceLinked="1"/>
        <c:majorTickMark val="none"/>
        <c:minorTickMark val="none"/>
        <c:tickLblPos val="nextTo"/>
        <c:crossAx val="3786111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0765A3"/>
              </a:solidFill>
            </c:spPr>
            <c:extLst xmlns:c16r2="http://schemas.microsoft.com/office/drawing/2015/06/chart">
              <c:ext xmlns:c16="http://schemas.microsoft.com/office/drawing/2014/chart" uri="{C3380CC4-5D6E-409C-BE32-E72D297353CC}">
                <c16:uniqueId val="{00000001-4A3D-4263-AA8A-41FBF504E09F}"/>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4A3D-4263-AA8A-41FBF504E09F}"/>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4A3D-4263-AA8A-41FBF504E09F}"/>
              </c:ext>
            </c:extLst>
          </c:dPt>
          <c:dPt>
            <c:idx val="3"/>
            <c:bubble3D val="0"/>
            <c:spPr>
              <a:solidFill>
                <a:schemeClr val="accent4"/>
              </a:solidFill>
            </c:spPr>
            <c:extLst xmlns:c16r2="http://schemas.microsoft.com/office/drawing/2015/06/chart">
              <c:ext xmlns:c16="http://schemas.microsoft.com/office/drawing/2014/chart" uri="{C3380CC4-5D6E-409C-BE32-E72D297353CC}">
                <c16:uniqueId val="{00000007-4A3D-4263-AA8A-41FBF504E09F}"/>
              </c:ext>
            </c:extLst>
          </c:dPt>
          <c:dPt>
            <c:idx val="4"/>
            <c:bubble3D val="0"/>
            <c:spPr>
              <a:solidFill>
                <a:srgbClr val="EFEF96"/>
              </a:solidFill>
            </c:spPr>
            <c:extLst xmlns:c16r2="http://schemas.microsoft.com/office/drawing/2015/06/chart">
              <c:ext xmlns:c16="http://schemas.microsoft.com/office/drawing/2014/chart" uri="{C3380CC4-5D6E-409C-BE32-E72D297353CC}">
                <c16:uniqueId val="{00000009-4A3D-4263-AA8A-41FBF504E09F}"/>
              </c:ext>
            </c:extLst>
          </c:dPt>
          <c:dPt>
            <c:idx val="5"/>
            <c:bubble3D val="0"/>
            <c:spPr>
              <a:solidFill>
                <a:schemeClr val="accent2"/>
              </a:solidFill>
            </c:spPr>
            <c:extLst xmlns:c16r2="http://schemas.microsoft.com/office/drawing/2015/06/chart">
              <c:ext xmlns:c16="http://schemas.microsoft.com/office/drawing/2014/chart" uri="{C3380CC4-5D6E-409C-BE32-E72D297353CC}">
                <c16:uniqueId val="{0000000B-4A3D-4263-AA8A-41FBF504E09F}"/>
              </c:ext>
            </c:extLst>
          </c:dPt>
          <c:dPt>
            <c:idx val="6"/>
            <c:bubble3D val="0"/>
            <c:spPr>
              <a:solidFill>
                <a:schemeClr val="accent3"/>
              </a:solidFill>
            </c:spPr>
            <c:extLst xmlns:c16r2="http://schemas.microsoft.com/office/drawing/2015/06/chart">
              <c:ext xmlns:c16="http://schemas.microsoft.com/office/drawing/2014/chart" uri="{C3380CC4-5D6E-409C-BE32-E72D297353CC}">
                <c16:uniqueId val="{0000000D-4A3D-4263-AA8A-41FBF504E09F}"/>
              </c:ext>
            </c:extLst>
          </c:dPt>
          <c:dPt>
            <c:idx val="7"/>
            <c:bubble3D val="0"/>
            <c:spPr>
              <a:solidFill>
                <a:schemeClr val="accent6"/>
              </a:solidFill>
            </c:spPr>
            <c:extLst xmlns:c16r2="http://schemas.microsoft.com/office/drawing/2015/06/chart">
              <c:ext xmlns:c16="http://schemas.microsoft.com/office/drawing/2014/chart" uri="{C3380CC4-5D6E-409C-BE32-E72D297353CC}">
                <c16:uniqueId val="{0000000F-4A3D-4263-AA8A-41FBF504E09F}"/>
              </c:ext>
            </c:extLst>
          </c:dPt>
          <c:dLbls>
            <c:dLbl>
              <c:idx val="0"/>
              <c:layout>
                <c:manualLayout>
                  <c:x val="-0.13170058629769638"/>
                  <c:y val="-2.5549757717563151E-2"/>
                </c:manualLayout>
              </c:layout>
              <c:tx>
                <c:rich>
                  <a:bodyPr/>
                  <a:lstStyle/>
                  <a:p>
                    <a:r>
                      <a:rPr lang="en-US" sz="1800" dirty="0"/>
                      <a:t>TV-Branded Websites</a:t>
                    </a:r>
                  </a:p>
                  <a:p>
                    <a:fld id="{F543CCA9-DC73-4E5B-93E6-538A743F03CA}" type="VALUE">
                      <a:rPr lang="en-US" sz="1800" smtClean="0"/>
                      <a:pPr/>
                      <a:t>[VALUE]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A3D-4263-AA8A-41FBF504E09F}"/>
                </c:ext>
                <c:ext xmlns:c15="http://schemas.microsoft.com/office/drawing/2012/chart" uri="{CE6537A1-D6FC-4f65-9D91-7224C49458BB}">
                  <c15:layout>
                    <c:manualLayout>
                      <c:w val="0.47181761513826465"/>
                      <c:h val="0.26073693669661768"/>
                    </c:manualLayout>
                  </c15:layout>
                  <c15:dlblFieldTable/>
                  <c15:showDataLabelsRange val="0"/>
                </c:ext>
              </c:extLst>
            </c:dLbl>
            <c:dLbl>
              <c:idx val="1"/>
              <c:layout>
                <c:manualLayout>
                  <c:x val="0.13254309797912542"/>
                  <c:y val="3.2999617963368262E-2"/>
                </c:manualLayout>
              </c:layout>
              <c:tx>
                <c:rich>
                  <a:bodyPr/>
                  <a:lstStyle/>
                  <a:p>
                    <a:pPr>
                      <a:defRPr sz="1400" b="1">
                        <a:solidFill>
                          <a:schemeClr val="bg1"/>
                        </a:solidFill>
                      </a:defRPr>
                    </a:pPr>
                    <a:r>
                      <a:rPr lang="en-US" sz="1400" dirty="0"/>
                      <a:t>All The Rest</a:t>
                    </a:r>
                  </a:p>
                  <a:p>
                    <a:pPr>
                      <a:defRPr sz="1400" b="1">
                        <a:solidFill>
                          <a:schemeClr val="bg1"/>
                        </a:solidFill>
                      </a:defRPr>
                    </a:pPr>
                    <a:fld id="{DFD479B1-8C95-451B-A7EB-16BA079DE115}" type="VALUE">
                      <a:rPr lang="en-US" sz="1400" smtClean="0"/>
                      <a:pPr>
                        <a:defRPr sz="1400" b="1">
                          <a:solidFill>
                            <a:schemeClr val="bg1"/>
                          </a:solidFill>
                        </a:defRPr>
                      </a:pPr>
                      <a:t>[VALUE]</a:t>
                    </a:fld>
                    <a:endParaRPr lang="en-US"/>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A3D-4263-AA8A-41FBF504E09F}"/>
                </c:ext>
                <c:ext xmlns:c15="http://schemas.microsoft.com/office/drawing/2012/chart" uri="{CE6537A1-D6FC-4f65-9D91-7224C49458BB}">
                  <c15:layout>
                    <c:manualLayout>
                      <c:w val="0.36667367990738831"/>
                      <c:h val="0.23492071645439652"/>
                    </c:manualLayout>
                  </c15:layout>
                  <c15:dlblFieldTable/>
                  <c15:showDataLabelsRange val="0"/>
                </c:ext>
              </c:extLst>
            </c:dLbl>
            <c:dLbl>
              <c:idx val="2"/>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dLbl>
            <c:dLbl>
              <c:idx val="3"/>
              <c:spPr/>
              <c:txPr>
                <a:bodyPr/>
                <a:lstStyle/>
                <a:p>
                  <a:pPr>
                    <a:defRPr sz="1800" b="1">
                      <a:solidFill>
                        <a:schemeClr val="bg1"/>
                      </a:solidFill>
                    </a:defRPr>
                  </a:pPr>
                  <a:endParaRPr lang="en-US"/>
                </a:p>
              </c:txPr>
              <c:showLegendKey val="0"/>
              <c:showVal val="1"/>
              <c:showCatName val="0"/>
              <c:showSerName val="0"/>
              <c:showPercent val="0"/>
              <c:showBubbleSize val="0"/>
            </c:dLbl>
            <c:dLbl>
              <c:idx val="4"/>
              <c:spPr/>
              <c:txPr>
                <a:bodyPr/>
                <a:lstStyle/>
                <a:p>
                  <a:pPr>
                    <a:defRPr sz="1800" b="1">
                      <a:solidFill>
                        <a:schemeClr val="bg1"/>
                      </a:solidFill>
                    </a:defRPr>
                  </a:pPr>
                  <a:endParaRPr lang="en-US"/>
                </a:p>
              </c:txPr>
              <c:showLegendKey val="0"/>
              <c:showVal val="1"/>
              <c:showCatName val="0"/>
              <c:showSerName val="0"/>
              <c:showPercent val="0"/>
              <c:showBubbleSize val="0"/>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TV-Branded Websites</c:v>
                </c:pt>
                <c:pt idx="1">
                  <c:v>All The Rest</c:v>
                </c:pt>
              </c:strCache>
            </c:strRef>
          </c:cat>
          <c:val>
            <c:numRef>
              <c:f>Sheet1!$B$2:$B$3</c:f>
              <c:numCache>
                <c:formatCode>0%</c:formatCode>
                <c:ptCount val="2"/>
                <c:pt idx="0">
                  <c:v>0.77</c:v>
                </c:pt>
                <c:pt idx="1">
                  <c:v>0.23</c:v>
                </c:pt>
              </c:numCache>
            </c:numRef>
          </c:val>
          <c:extLst xmlns:c16r2="http://schemas.microsoft.com/office/drawing/2015/06/chart">
            <c:ext xmlns:c16="http://schemas.microsoft.com/office/drawing/2014/chart" uri="{C3380CC4-5D6E-409C-BE32-E72D297353CC}">
              <c16:uniqueId val="{00000010-4A3D-4263-AA8A-41FBF504E09F}"/>
            </c:ext>
          </c:extLst>
        </c:ser>
        <c:dLbls>
          <c:showLegendKey val="0"/>
          <c:showVal val="0"/>
          <c:showCatName val="0"/>
          <c:showSerName val="0"/>
          <c:showPercent val="0"/>
          <c:showBubbleSize val="0"/>
          <c:showLeaderLines val="1"/>
        </c:dLbls>
        <c:firstSliceAng val="315"/>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0765A3"/>
              </a:solidFill>
            </c:spPr>
            <c:extLst xmlns:c16r2="http://schemas.microsoft.com/office/drawing/2015/06/chart">
              <c:ext xmlns:c16="http://schemas.microsoft.com/office/drawing/2014/chart" uri="{C3380CC4-5D6E-409C-BE32-E72D297353CC}">
                <c16:uniqueId val="{00000001-02EF-42DE-BBF6-E5CF999A36DE}"/>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02EF-42DE-BBF6-E5CF999A36DE}"/>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02EF-42DE-BBF6-E5CF999A36DE}"/>
              </c:ext>
            </c:extLst>
          </c:dPt>
          <c:dPt>
            <c:idx val="3"/>
            <c:bubble3D val="0"/>
            <c:spPr>
              <a:solidFill>
                <a:schemeClr val="accent4"/>
              </a:solidFill>
            </c:spPr>
            <c:extLst xmlns:c16r2="http://schemas.microsoft.com/office/drawing/2015/06/chart">
              <c:ext xmlns:c16="http://schemas.microsoft.com/office/drawing/2014/chart" uri="{C3380CC4-5D6E-409C-BE32-E72D297353CC}">
                <c16:uniqueId val="{00000007-02EF-42DE-BBF6-E5CF999A36DE}"/>
              </c:ext>
            </c:extLst>
          </c:dPt>
          <c:dPt>
            <c:idx val="4"/>
            <c:bubble3D val="0"/>
            <c:spPr>
              <a:solidFill>
                <a:srgbClr val="EFEF96"/>
              </a:solidFill>
            </c:spPr>
            <c:extLst xmlns:c16r2="http://schemas.microsoft.com/office/drawing/2015/06/chart">
              <c:ext xmlns:c16="http://schemas.microsoft.com/office/drawing/2014/chart" uri="{C3380CC4-5D6E-409C-BE32-E72D297353CC}">
                <c16:uniqueId val="{00000009-02EF-42DE-BBF6-E5CF999A36DE}"/>
              </c:ext>
            </c:extLst>
          </c:dPt>
          <c:dPt>
            <c:idx val="5"/>
            <c:bubble3D val="0"/>
            <c:spPr>
              <a:solidFill>
                <a:schemeClr val="accent2"/>
              </a:solidFill>
            </c:spPr>
            <c:extLst xmlns:c16r2="http://schemas.microsoft.com/office/drawing/2015/06/chart">
              <c:ext xmlns:c16="http://schemas.microsoft.com/office/drawing/2014/chart" uri="{C3380CC4-5D6E-409C-BE32-E72D297353CC}">
                <c16:uniqueId val="{0000000B-02EF-42DE-BBF6-E5CF999A36DE}"/>
              </c:ext>
            </c:extLst>
          </c:dPt>
          <c:dPt>
            <c:idx val="6"/>
            <c:bubble3D val="0"/>
            <c:spPr>
              <a:solidFill>
                <a:schemeClr val="accent3"/>
              </a:solidFill>
            </c:spPr>
            <c:extLst xmlns:c16r2="http://schemas.microsoft.com/office/drawing/2015/06/chart">
              <c:ext xmlns:c16="http://schemas.microsoft.com/office/drawing/2014/chart" uri="{C3380CC4-5D6E-409C-BE32-E72D297353CC}">
                <c16:uniqueId val="{0000000D-02EF-42DE-BBF6-E5CF999A36DE}"/>
              </c:ext>
            </c:extLst>
          </c:dPt>
          <c:dPt>
            <c:idx val="7"/>
            <c:bubble3D val="0"/>
            <c:spPr>
              <a:solidFill>
                <a:schemeClr val="accent6"/>
              </a:solidFill>
            </c:spPr>
            <c:extLst xmlns:c16r2="http://schemas.microsoft.com/office/drawing/2015/06/chart">
              <c:ext xmlns:c16="http://schemas.microsoft.com/office/drawing/2014/chart" uri="{C3380CC4-5D6E-409C-BE32-E72D297353CC}">
                <c16:uniqueId val="{0000000F-02EF-42DE-BBF6-E5CF999A36DE}"/>
              </c:ext>
            </c:extLst>
          </c:dPt>
          <c:dLbls>
            <c:dLbl>
              <c:idx val="0"/>
              <c:layout>
                <c:manualLayout>
                  <c:x val="-0.12877071270674642"/>
                  <c:y val="-5.8908647715820779E-2"/>
                </c:manualLayout>
              </c:layout>
              <c:tx>
                <c:rich>
                  <a:bodyPr/>
                  <a:lstStyle/>
                  <a:p>
                    <a:r>
                      <a:rPr lang="en-US" sz="1800" dirty="0"/>
                      <a:t>TV-Branded Websites</a:t>
                    </a:r>
                  </a:p>
                  <a:p>
                    <a:fld id="{F543CCA9-DC73-4E5B-93E6-538A743F03CA}" type="VALUE">
                      <a:rPr lang="en-US" sz="1800" smtClean="0"/>
                      <a:pPr/>
                      <a:t>[VALUE]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2EF-42DE-BBF6-E5CF999A36DE}"/>
                </c:ext>
                <c:ext xmlns:c15="http://schemas.microsoft.com/office/drawing/2012/chart" uri="{CE6537A1-D6FC-4f65-9D91-7224C49458BB}">
                  <c15:layout>
                    <c:manualLayout>
                      <c:w val="0.47181761513826465"/>
                      <c:h val="0.26073693669661768"/>
                    </c:manualLayout>
                  </c15:layout>
                  <c15:dlblFieldTable/>
                  <c15:showDataLabelsRange val="0"/>
                </c:ext>
              </c:extLst>
            </c:dLbl>
            <c:dLbl>
              <c:idx val="1"/>
              <c:layout>
                <c:manualLayout>
                  <c:x val="0.14719246593387528"/>
                  <c:y val="3.2999617963368262E-2"/>
                </c:manualLayout>
              </c:layout>
              <c:tx>
                <c:rich>
                  <a:bodyPr/>
                  <a:lstStyle/>
                  <a:p>
                    <a:pPr>
                      <a:defRPr sz="1400" b="1">
                        <a:solidFill>
                          <a:schemeClr val="bg1"/>
                        </a:solidFill>
                      </a:defRPr>
                    </a:pPr>
                    <a:r>
                      <a:rPr lang="en-US" sz="1400" dirty="0"/>
                      <a:t>All The Rest</a:t>
                    </a:r>
                  </a:p>
                  <a:p>
                    <a:pPr>
                      <a:defRPr sz="1400" b="1">
                        <a:solidFill>
                          <a:schemeClr val="bg1"/>
                        </a:solidFill>
                      </a:defRPr>
                    </a:pPr>
                    <a:fld id="{DFD479B1-8C95-451B-A7EB-16BA079DE115}" type="VALUE">
                      <a:rPr lang="en-US" sz="1400" smtClean="0"/>
                      <a:pPr>
                        <a:defRPr sz="1400" b="1">
                          <a:solidFill>
                            <a:schemeClr val="bg1"/>
                          </a:solidFill>
                        </a:defRPr>
                      </a:pPr>
                      <a:t>[VALUE]</a:t>
                    </a:fld>
                    <a:endParaRPr lang="en-US"/>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2EF-42DE-BBF6-E5CF999A36DE}"/>
                </c:ext>
                <c:ext xmlns:c15="http://schemas.microsoft.com/office/drawing/2012/chart" uri="{CE6537A1-D6FC-4f65-9D91-7224C49458BB}">
                  <c15:layout>
                    <c:manualLayout>
                      <c:w val="0.36667367990738831"/>
                      <c:h val="0.23492071645439652"/>
                    </c:manualLayout>
                  </c15:layout>
                  <c15:dlblFieldTable/>
                  <c15:showDataLabelsRange val="0"/>
                </c:ext>
              </c:extLst>
            </c:dLbl>
            <c:dLbl>
              <c:idx val="2"/>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dLbl>
            <c:dLbl>
              <c:idx val="3"/>
              <c:spPr/>
              <c:txPr>
                <a:bodyPr/>
                <a:lstStyle/>
                <a:p>
                  <a:pPr>
                    <a:defRPr sz="1800" b="1">
                      <a:solidFill>
                        <a:schemeClr val="bg1"/>
                      </a:solidFill>
                    </a:defRPr>
                  </a:pPr>
                  <a:endParaRPr lang="en-US"/>
                </a:p>
              </c:txPr>
              <c:showLegendKey val="0"/>
              <c:showVal val="1"/>
              <c:showCatName val="0"/>
              <c:showSerName val="0"/>
              <c:showPercent val="0"/>
              <c:showBubbleSize val="0"/>
            </c:dLbl>
            <c:dLbl>
              <c:idx val="4"/>
              <c:spPr/>
              <c:txPr>
                <a:bodyPr/>
                <a:lstStyle/>
                <a:p>
                  <a:pPr>
                    <a:defRPr sz="1800" b="1">
                      <a:solidFill>
                        <a:schemeClr val="bg1"/>
                      </a:solidFill>
                    </a:defRPr>
                  </a:pPr>
                  <a:endParaRPr lang="en-US"/>
                </a:p>
              </c:txPr>
              <c:showLegendKey val="0"/>
              <c:showVal val="1"/>
              <c:showCatName val="0"/>
              <c:showSerName val="0"/>
              <c:showPercent val="0"/>
              <c:showBubbleSize val="0"/>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TV-Branded Websites</c:v>
                </c:pt>
                <c:pt idx="1">
                  <c:v>All The Rest</c:v>
                </c:pt>
              </c:strCache>
            </c:strRef>
          </c:cat>
          <c:val>
            <c:numRef>
              <c:f>Sheet1!$B$2:$B$3</c:f>
              <c:numCache>
                <c:formatCode>0%</c:formatCode>
                <c:ptCount val="2"/>
                <c:pt idx="0">
                  <c:v>0.78</c:v>
                </c:pt>
                <c:pt idx="1">
                  <c:v>0.22</c:v>
                </c:pt>
              </c:numCache>
            </c:numRef>
          </c:val>
          <c:extLst xmlns:c16r2="http://schemas.microsoft.com/office/drawing/2015/06/chart">
            <c:ext xmlns:c16="http://schemas.microsoft.com/office/drawing/2014/chart" uri="{C3380CC4-5D6E-409C-BE32-E72D297353CC}">
              <c16:uniqueId val="{00000010-02EF-42DE-BBF6-E5CF999A36DE}"/>
            </c:ext>
          </c:extLst>
        </c:ser>
        <c:dLbls>
          <c:showLegendKey val="0"/>
          <c:showVal val="0"/>
          <c:showCatName val="0"/>
          <c:showSerName val="0"/>
          <c:showPercent val="0"/>
          <c:showBubbleSize val="0"/>
          <c:showLeaderLines val="1"/>
        </c:dLbls>
        <c:firstSliceAng val="315"/>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Dec '14</c:v>
                </c:pt>
              </c:strCache>
            </c:strRef>
          </c:tx>
          <c:spPr>
            <a:solidFill>
              <a:srgbClr val="567C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P2+</c:v>
                </c:pt>
                <c:pt idx="1">
                  <c:v>P18-34</c:v>
                </c:pt>
              </c:strCache>
            </c:strRef>
          </c:cat>
          <c:val>
            <c:numRef>
              <c:f>Sheet1!$B$2:$B$3</c:f>
              <c:numCache>
                <c:formatCode>General</c:formatCode>
                <c:ptCount val="2"/>
                <c:pt idx="0">
                  <c:v>110.7</c:v>
                </c:pt>
                <c:pt idx="1">
                  <c:v>108.9</c:v>
                </c:pt>
              </c:numCache>
            </c:numRef>
          </c:val>
          <c:extLst xmlns:c16r2="http://schemas.microsoft.com/office/drawing/2015/06/chart">
            <c:ext xmlns:c16="http://schemas.microsoft.com/office/drawing/2014/chart" uri="{C3380CC4-5D6E-409C-BE32-E72D297353CC}">
              <c16:uniqueId val="{00000000-9C3A-4C92-89CF-7FB242E8A11A}"/>
            </c:ext>
          </c:extLst>
        </c:ser>
        <c:ser>
          <c:idx val="1"/>
          <c:order val="1"/>
          <c:tx>
            <c:strRef>
              <c:f>Sheet1!$C$1</c:f>
              <c:strCache>
                <c:ptCount val="1"/>
                <c:pt idx="0">
                  <c:v>Dec '16</c:v>
                </c:pt>
              </c:strCache>
            </c:strRef>
          </c:tx>
          <c:spPr>
            <a:solidFill>
              <a:srgbClr val="50C8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P2+</c:v>
                </c:pt>
                <c:pt idx="1">
                  <c:v>P18-34</c:v>
                </c:pt>
              </c:strCache>
            </c:strRef>
          </c:cat>
          <c:val>
            <c:numRef>
              <c:f>Sheet1!$C$2:$C$3</c:f>
              <c:numCache>
                <c:formatCode>General</c:formatCode>
                <c:ptCount val="2"/>
                <c:pt idx="0">
                  <c:v>116.2</c:v>
                </c:pt>
                <c:pt idx="1">
                  <c:v>126.2</c:v>
                </c:pt>
              </c:numCache>
            </c:numRef>
          </c:val>
          <c:extLst xmlns:c16r2="http://schemas.microsoft.com/office/drawing/2015/06/chart">
            <c:ext xmlns:c16="http://schemas.microsoft.com/office/drawing/2014/chart" uri="{C3380CC4-5D6E-409C-BE32-E72D297353CC}">
              <c16:uniqueId val="{00000001-9C3A-4C92-89CF-7FB242E8A11A}"/>
            </c:ext>
          </c:extLst>
        </c:ser>
        <c:dLbls>
          <c:showLegendKey val="0"/>
          <c:showVal val="0"/>
          <c:showCatName val="0"/>
          <c:showSerName val="0"/>
          <c:showPercent val="0"/>
          <c:showBubbleSize val="0"/>
        </c:dLbls>
        <c:gapWidth val="219"/>
        <c:overlap val="-27"/>
        <c:axId val="475023168"/>
        <c:axId val="475023560"/>
      </c:barChart>
      <c:catAx>
        <c:axId val="4750231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75023560"/>
        <c:crosses val="autoZero"/>
        <c:auto val="1"/>
        <c:lblAlgn val="ctr"/>
        <c:lblOffset val="100"/>
        <c:noMultiLvlLbl val="0"/>
      </c:catAx>
      <c:valAx>
        <c:axId val="475023560"/>
        <c:scaling>
          <c:orientation val="minMax"/>
        </c:scaling>
        <c:delete val="1"/>
        <c:axPos val="l"/>
        <c:numFmt formatCode="General" sourceLinked="1"/>
        <c:majorTickMark val="none"/>
        <c:minorTickMark val="none"/>
        <c:tickLblPos val="nextTo"/>
        <c:crossAx val="475023168"/>
        <c:crosses val="autoZero"/>
        <c:crossBetween val="between"/>
      </c:valAx>
      <c:spPr>
        <a:noFill/>
        <a:ln>
          <a:noFill/>
        </a:ln>
        <a:effectLst/>
      </c:spPr>
    </c:plotArea>
    <c:legend>
      <c:legendPos val="t"/>
      <c:layout>
        <c:manualLayout>
          <c:xMode val="edge"/>
          <c:yMode val="edge"/>
          <c:x val="0.33589260668369442"/>
          <c:y val="2.6881502676079531E-2"/>
          <c:w val="0.30552832220495763"/>
          <c:h val="8.047819279884517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dirty="0">
                <a:solidFill>
                  <a:schemeClr val="tx1"/>
                </a:solidFill>
              </a:rPr>
              <a:t>What</a:t>
            </a:r>
            <a:r>
              <a:rPr lang="en-US" sz="1600" baseline="0" dirty="0">
                <a:solidFill>
                  <a:schemeClr val="tx1"/>
                </a:solidFill>
              </a:rPr>
              <a:t> Social Media Do You Use to Get Sports-Related Content and Information?</a:t>
            </a:r>
            <a:endParaRPr lang="en-US" sz="1600" dirty="0">
              <a:solidFill>
                <a:schemeClr val="tx1"/>
              </a:solidFill>
            </a:endParaRPr>
          </a:p>
        </c:rich>
      </c:tx>
      <c:layout>
        <c:manualLayout>
          <c:xMode val="edge"/>
          <c:yMode val="edge"/>
          <c:x val="0.12147806468920394"/>
          <c:y val="1.2241272072189476E-4"/>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1.7553526003280764E-2"/>
          <c:y val="9.3126369550365238E-4"/>
          <c:w val="0.9648929479934385"/>
          <c:h val="0.8906220401518864"/>
        </c:manualLayout>
      </c:layout>
      <c:barChart>
        <c:barDir val="col"/>
        <c:grouping val="clustered"/>
        <c:varyColors val="0"/>
        <c:ser>
          <c:idx val="0"/>
          <c:order val="0"/>
          <c:tx>
            <c:strRef>
              <c:f>Sheet1!$B$1</c:f>
              <c:strCache>
                <c:ptCount val="1"/>
                <c:pt idx="0">
                  <c:v>Series 1</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Facebook</c:v>
                </c:pt>
                <c:pt idx="1">
                  <c:v>YouTube</c:v>
                </c:pt>
                <c:pt idx="2">
                  <c:v>Twitter</c:v>
                </c:pt>
                <c:pt idx="3">
                  <c:v>Instagram</c:v>
                </c:pt>
                <c:pt idx="4">
                  <c:v>Snapchat</c:v>
                </c:pt>
                <c:pt idx="5">
                  <c:v>Reddit</c:v>
                </c:pt>
                <c:pt idx="6">
                  <c:v>Pinterest</c:v>
                </c:pt>
                <c:pt idx="7">
                  <c:v>Vine</c:v>
                </c:pt>
                <c:pt idx="8">
                  <c:v>Periscope</c:v>
                </c:pt>
                <c:pt idx="9">
                  <c:v>None</c:v>
                </c:pt>
              </c:strCache>
            </c:strRef>
          </c:cat>
          <c:val>
            <c:numRef>
              <c:f>Sheet1!$B$2:$B$11</c:f>
              <c:numCache>
                <c:formatCode>0%</c:formatCode>
                <c:ptCount val="10"/>
                <c:pt idx="0">
                  <c:v>0.68</c:v>
                </c:pt>
                <c:pt idx="1">
                  <c:v>0.45</c:v>
                </c:pt>
                <c:pt idx="2">
                  <c:v>0.36</c:v>
                </c:pt>
                <c:pt idx="3">
                  <c:v>0.26</c:v>
                </c:pt>
                <c:pt idx="4">
                  <c:v>0.1</c:v>
                </c:pt>
                <c:pt idx="5">
                  <c:v>0.05</c:v>
                </c:pt>
                <c:pt idx="6">
                  <c:v>0.05</c:v>
                </c:pt>
                <c:pt idx="7">
                  <c:v>0.03</c:v>
                </c:pt>
                <c:pt idx="8">
                  <c:v>0.02</c:v>
                </c:pt>
                <c:pt idx="9">
                  <c:v>0.12</c:v>
                </c:pt>
              </c:numCache>
            </c:numRef>
          </c:val>
          <c:extLst xmlns:c16r2="http://schemas.microsoft.com/office/drawing/2015/06/chart">
            <c:ext xmlns:c16="http://schemas.microsoft.com/office/drawing/2014/chart" uri="{C3380CC4-5D6E-409C-BE32-E72D297353CC}">
              <c16:uniqueId val="{00000000-EDE4-4DA2-883C-3AF5F37FA546}"/>
            </c:ext>
          </c:extLst>
        </c:ser>
        <c:dLbls>
          <c:showLegendKey val="0"/>
          <c:showVal val="0"/>
          <c:showCatName val="0"/>
          <c:showSerName val="0"/>
          <c:showPercent val="0"/>
          <c:showBubbleSize val="0"/>
        </c:dLbls>
        <c:gapWidth val="219"/>
        <c:overlap val="-27"/>
        <c:axId val="475024344"/>
        <c:axId val="475024736"/>
      </c:barChart>
      <c:catAx>
        <c:axId val="4750243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475024736"/>
        <c:crosses val="autoZero"/>
        <c:auto val="1"/>
        <c:lblAlgn val="ctr"/>
        <c:lblOffset val="100"/>
        <c:noMultiLvlLbl val="0"/>
      </c:catAx>
      <c:valAx>
        <c:axId val="475024736"/>
        <c:scaling>
          <c:orientation val="minMax"/>
        </c:scaling>
        <c:delete val="1"/>
        <c:axPos val="l"/>
        <c:numFmt formatCode="0%" sourceLinked="1"/>
        <c:majorTickMark val="none"/>
        <c:minorTickMark val="none"/>
        <c:tickLblPos val="nextTo"/>
        <c:crossAx val="475024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Pt>
            <c:idx val="0"/>
            <c:bubble3D val="0"/>
            <c:spPr>
              <a:solidFill>
                <a:srgbClr val="50C8A0"/>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BDE3-4C06-9993-23621659361C}"/>
              </c:ext>
            </c:extLst>
          </c:dPt>
          <c:dPt>
            <c:idx val="1"/>
            <c:bubble3D val="0"/>
            <c:spPr>
              <a:solidFill>
                <a:srgbClr val="FAB982"/>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BDE3-4C06-9993-23621659361C}"/>
              </c:ext>
            </c:extLst>
          </c:dPt>
          <c:dPt>
            <c:idx val="2"/>
            <c:bubble3D val="0"/>
            <c:spPr>
              <a:solidFill>
                <a:srgbClr val="3682B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BDE3-4C06-9993-23621659361C}"/>
              </c:ext>
            </c:extLst>
          </c:dPt>
          <c:dPt>
            <c:idx val="3"/>
            <c:bubble3D val="0"/>
            <c:spPr>
              <a:solidFill>
                <a:schemeClr val="bg2">
                  <a:lumMod val="75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BDE3-4C06-9993-23621659361C}"/>
              </c:ext>
            </c:extLst>
          </c:dPt>
          <c:dPt>
            <c:idx val="4"/>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BDE3-4C06-9993-23621659361C}"/>
              </c:ext>
            </c:extLst>
          </c:dPt>
          <c:dPt>
            <c:idx val="5"/>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BDE3-4C06-9993-23621659361C}"/>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D-BDE3-4C06-9993-23621659361C}"/>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F-BDE3-4C06-9993-23621659361C}"/>
              </c:ext>
            </c:extLst>
          </c:dPt>
          <c:dLbls>
            <c:dLbl>
              <c:idx val="0"/>
              <c:layout>
                <c:manualLayout>
                  <c:x val="0.1950782867716892"/>
                  <c:y val="3.6866563764649751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fld id="{929970EF-CDC3-4B72-BDFD-949D225964AA}" type="CATEGORYNAME">
                      <a:rPr lang="en-US" sz="1400">
                        <a:solidFill>
                          <a:schemeClr val="bg1"/>
                        </a:solidFill>
                      </a:rPr>
                      <a:pPr>
                        <a:defRPr sz="1400">
                          <a:solidFill>
                            <a:schemeClr val="bg1"/>
                          </a:solidFill>
                        </a:defRPr>
                      </a:pPr>
                      <a:t>[CATEGORY NAME]</a:t>
                    </a:fld>
                    <a:r>
                      <a:rPr lang="en-US" sz="1400" baseline="0" dirty="0">
                        <a:solidFill>
                          <a:schemeClr val="bg1"/>
                        </a:solidFill>
                      </a:rPr>
                      <a:t>
25%</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BDE3-4C06-9993-23621659361C}"/>
                </c:ext>
                <c:ext xmlns:c15="http://schemas.microsoft.com/office/drawing/2012/chart" uri="{CE6537A1-D6FC-4f65-9D91-7224C49458BB}">
                  <c15:layout>
                    <c:manualLayout>
                      <c:w val="0.25265179903949425"/>
                      <c:h val="0.16567371686443058"/>
                    </c:manualLayout>
                  </c15:layout>
                  <c15:dlblFieldTable/>
                  <c15:showDataLabelsRange val="0"/>
                </c:ext>
              </c:extLst>
            </c:dLbl>
            <c:dLbl>
              <c:idx val="1"/>
              <c:layout>
                <c:manualLayout>
                  <c:x val="8.8573220672888156E-2"/>
                  <c:y val="0.14171435494481799"/>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5DE6ABC4-8BAB-4147-BA6B-022FF6659C71}"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0FBBE0C1-CB6F-4ED5-BCFA-CA83F68A0398}"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BDE3-4C06-9993-23621659361C}"/>
                </c:ext>
                <c:ext xmlns:c15="http://schemas.microsoft.com/office/drawing/2012/chart" uri="{CE6537A1-D6FC-4f65-9D91-7224C49458BB}">
                  <c15:dlblFieldTable/>
                  <c15:showDataLabelsRange val="0"/>
                </c:ext>
              </c:extLst>
            </c:dLbl>
            <c:dLbl>
              <c:idx val="2"/>
              <c:layout>
                <c:manualLayout>
                  <c:x val="-0.20584280834428656"/>
                  <c:y val="-0.11205315670349138"/>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fld id="{F51984F5-B0F9-41A3-98F7-6804FA310494}" type="CATEGORYNAME">
                      <a:rPr lang="en-US" sz="1400">
                        <a:solidFill>
                          <a:schemeClr val="bg1"/>
                        </a:solidFill>
                      </a:rPr>
                      <a:pPr>
                        <a:defRPr sz="1400">
                          <a:solidFill>
                            <a:schemeClr val="bg1"/>
                          </a:solidFill>
                        </a:defRPr>
                      </a:pPr>
                      <a:t>[CATEGORY NAME]</a:t>
                    </a:fld>
                    <a:r>
                      <a:rPr lang="en-US" sz="1400" baseline="0" dirty="0">
                        <a:solidFill>
                          <a:schemeClr val="bg1"/>
                        </a:solidFill>
                      </a:rPr>
                      <a:t>
</a:t>
                    </a:r>
                    <a:fld id="{3B14B30F-4229-4B5B-B1FB-F773A333ED85}" type="PERCENTAGE">
                      <a:rPr lang="en-US" sz="1400" baseline="0" smtClean="0">
                        <a:solidFill>
                          <a:schemeClr val="bg1"/>
                        </a:solidFill>
                      </a:rPr>
                      <a:pPr>
                        <a:defRPr sz="1400">
                          <a:solidFill>
                            <a:schemeClr val="bg1"/>
                          </a:solidFill>
                        </a:defRPr>
                      </a:pPr>
                      <a:t>[PERCENTAGE]</a:t>
                    </a:fld>
                    <a:endParaRPr lang="en-US" sz="1400"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5-BDE3-4C06-9993-23621659361C}"/>
                </c:ext>
                <c:ext xmlns:c15="http://schemas.microsoft.com/office/drawing/2012/chart" uri="{CE6537A1-D6FC-4f65-9D91-7224C49458BB}">
                  <c15:dlblFieldTable/>
                  <c15:showDataLabelsRange val="0"/>
                </c:ext>
              </c:extLst>
            </c:dLbl>
            <c:dLbl>
              <c:idx val="3"/>
              <c:layout>
                <c:manualLayout>
                  <c:x val="-0.18366982370181978"/>
                  <c:y val="-8.2031235982742215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25316D61-A9B2-44C9-9CA9-7DA6708FABE0}"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E3FDCAF3-7508-41C1-848E-3FE87A2240DF}"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7-BDE3-4C06-9993-23621659361C}"/>
                </c:ext>
                <c:ext xmlns:c15="http://schemas.microsoft.com/office/drawing/2012/chart" uri="{CE6537A1-D6FC-4f65-9D91-7224C49458BB}">
                  <c15:dlblFieldTable/>
                  <c15:showDataLabelsRange val="0"/>
                </c:ext>
              </c:extLst>
            </c:dLbl>
            <c:dLbl>
              <c:idx val="4"/>
              <c:layout>
                <c:manualLayout>
                  <c:x val="3.9957403755647637E-2"/>
                  <c:y val="-0.13975692056319036"/>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62D80ACD-6671-4F61-A894-E60E82F638B8}"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AC4F8CAC-8632-4DD4-8B81-C864F4B092E7}"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BDE3-4C06-9993-23621659361C}"/>
                </c:ext>
                <c:ext xmlns:c15="http://schemas.microsoft.com/office/drawing/2012/chart" uri="{CE6537A1-D6FC-4f65-9D91-7224C49458BB}">
                  <c15:dlblFieldTable/>
                  <c15:showDataLabelsRange val="0"/>
                </c:ext>
              </c:extLst>
            </c:dLbl>
            <c:dLbl>
              <c:idx val="5"/>
              <c:layout>
                <c:manualLayout>
                  <c:x val="0.16385560378322764"/>
                  <c:y val="-7.7646667615603876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fld id="{F508C6B3-52AE-457B-A9A1-24A6064F9525}" type="CATEGORYNAME">
                      <a:rPr lang="en-US" sz="1400">
                        <a:solidFill>
                          <a:schemeClr val="tx1"/>
                        </a:solidFill>
                      </a:rPr>
                      <a:pPr>
                        <a:defRPr sz="1400">
                          <a:solidFill>
                            <a:schemeClr val="tx1"/>
                          </a:solidFill>
                        </a:defRPr>
                      </a:pPr>
                      <a:t>[CATEGORY NAME]</a:t>
                    </a:fld>
                    <a:r>
                      <a:rPr lang="en-US" sz="1400" baseline="0" dirty="0">
                        <a:solidFill>
                          <a:schemeClr val="tx1"/>
                        </a:solidFill>
                      </a:rPr>
                      <a:t>
</a:t>
                    </a:r>
                    <a:fld id="{DF1D30F9-E80A-4752-A941-80F8223602AC}" type="PERCENTAGE">
                      <a:rPr lang="en-US" sz="1400" baseline="0" smtClean="0">
                        <a:solidFill>
                          <a:schemeClr val="tx1"/>
                        </a:solidFill>
                      </a:rPr>
                      <a:pPr>
                        <a:defRPr sz="1400">
                          <a:solidFill>
                            <a:schemeClr val="tx1"/>
                          </a:solidFill>
                        </a:defRPr>
                      </a:pPr>
                      <a:t>[PERCENTAGE]</a:t>
                    </a:fld>
                    <a:endParaRPr lang="en-US" sz="14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B-BDE3-4C06-9993-23621659361C}"/>
                </c:ext>
                <c:ext xmlns:c15="http://schemas.microsoft.com/office/drawing/2012/chart" uri="{CE6537A1-D6FC-4f65-9D91-7224C49458BB}">
                  <c15:dlblFieldTable/>
                  <c15:showDataLabelsRange val="0"/>
                </c:ext>
              </c:extLst>
            </c:dLbl>
            <c:dLbl>
              <c:idx val="6"/>
              <c:layout>
                <c:manualLayout>
                  <c:x val="0.15004013767190907"/>
                  <c:y val="0.1276041448620432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D-BDE3-4C06-9993-23621659361C}"/>
                </c:ext>
                <c:ext xmlns:c15="http://schemas.microsoft.com/office/drawing/2012/chart" uri="{CE6537A1-D6FC-4f65-9D91-7224C49458BB}"/>
              </c:extLst>
            </c:dLbl>
            <c:dLbl>
              <c:idx val="7"/>
              <c:layout>
                <c:manualLayout>
                  <c:x val="3.8803483880666151E-2"/>
                  <c:y val="0.1549478901896239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F-BDE3-4C06-9993-23621659361C}"/>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Entertainment</c:v>
                </c:pt>
                <c:pt idx="1">
                  <c:v>News</c:v>
                </c:pt>
                <c:pt idx="2">
                  <c:v>Sports</c:v>
                </c:pt>
              </c:strCache>
            </c:strRef>
          </c:cat>
          <c:val>
            <c:numRef>
              <c:f>Sheet1!$B$2:$B$4</c:f>
              <c:numCache>
                <c:formatCode>0</c:formatCode>
                <c:ptCount val="3"/>
                <c:pt idx="0">
                  <c:v>224</c:v>
                </c:pt>
                <c:pt idx="1">
                  <c:v>56</c:v>
                </c:pt>
                <c:pt idx="2">
                  <c:v>600</c:v>
                </c:pt>
              </c:numCache>
            </c:numRef>
          </c:val>
          <c:extLst xmlns:c16r2="http://schemas.microsoft.com/office/drawing/2015/06/chart">
            <c:ext xmlns:c16="http://schemas.microsoft.com/office/drawing/2014/chart" uri="{C3380CC4-5D6E-409C-BE32-E72D297353CC}">
              <c16:uniqueId val="{00000010-BDE3-4C06-9993-23621659361C}"/>
            </c:ext>
          </c:extLst>
        </c:ser>
        <c:dLbls>
          <c:dLblPos val="outEnd"/>
          <c:showLegendKey val="0"/>
          <c:showVal val="0"/>
          <c:showCatName val="0"/>
          <c:showSerName val="0"/>
          <c:showPercent val="1"/>
          <c:showBubbleSize val="0"/>
          <c:showLeaderLines val="1"/>
        </c:dLbls>
        <c:firstSliceAng val="23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Sports</c:v>
                </c:pt>
              </c:strCache>
            </c:strRef>
          </c:tx>
          <c:spPr>
            <a:solidFill>
              <a:srgbClr val="3682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Sheet1!$A$2:$A$29</c:f>
              <c:strCache>
                <c:ptCount val="28"/>
                <c:pt idx="0">
                  <c:v>10/10</c:v>
                </c:pt>
                <c:pt idx="1">
                  <c:v>10/11</c:v>
                </c:pt>
                <c:pt idx="2">
                  <c:v>10/12</c:v>
                </c:pt>
                <c:pt idx="3">
                  <c:v>10/13</c:v>
                </c:pt>
                <c:pt idx="4">
                  <c:v>10/14</c:v>
                </c:pt>
                <c:pt idx="5">
                  <c:v>10/15</c:v>
                </c:pt>
                <c:pt idx="6">
                  <c:v>10/16</c:v>
                </c:pt>
                <c:pt idx="7">
                  <c:v>10/17</c:v>
                </c:pt>
                <c:pt idx="8">
                  <c:v>10/18</c:v>
                </c:pt>
                <c:pt idx="9">
                  <c:v>10/19</c:v>
                </c:pt>
                <c:pt idx="10">
                  <c:v>10/20</c:v>
                </c:pt>
                <c:pt idx="11">
                  <c:v>10/21</c:v>
                </c:pt>
                <c:pt idx="12">
                  <c:v>10/22</c:v>
                </c:pt>
                <c:pt idx="13">
                  <c:v>10/23</c:v>
                </c:pt>
                <c:pt idx="14">
                  <c:v>10/24</c:v>
                </c:pt>
                <c:pt idx="15">
                  <c:v>10/25</c:v>
                </c:pt>
                <c:pt idx="16">
                  <c:v>10/26</c:v>
                </c:pt>
                <c:pt idx="17">
                  <c:v>10/27</c:v>
                </c:pt>
                <c:pt idx="18">
                  <c:v>10/28</c:v>
                </c:pt>
                <c:pt idx="19">
                  <c:v>10/29</c:v>
                </c:pt>
                <c:pt idx="20">
                  <c:v>10/30</c:v>
                </c:pt>
                <c:pt idx="21">
                  <c:v>10/31</c:v>
                </c:pt>
                <c:pt idx="22">
                  <c:v>11/1</c:v>
                </c:pt>
                <c:pt idx="23">
                  <c:v>11/2</c:v>
                </c:pt>
                <c:pt idx="24">
                  <c:v>11/3</c:v>
                </c:pt>
                <c:pt idx="25">
                  <c:v>11/4</c:v>
                </c:pt>
                <c:pt idx="26">
                  <c:v>11/5</c:v>
                </c:pt>
                <c:pt idx="27">
                  <c:v>11/6</c:v>
                </c:pt>
              </c:strCache>
            </c:strRef>
          </c:cat>
          <c:val>
            <c:numRef>
              <c:f>Sheet1!$B$2:$B$29</c:f>
              <c:numCache>
                <c:formatCode>#,##0</c:formatCode>
                <c:ptCount val="28"/>
                <c:pt idx="0">
                  <c:v>3</c:v>
                </c:pt>
                <c:pt idx="1">
                  <c:v>2</c:v>
                </c:pt>
                <c:pt idx="2">
                  <c:v>2</c:v>
                </c:pt>
                <c:pt idx="3">
                  <c:v>3</c:v>
                </c:pt>
                <c:pt idx="4">
                  <c:v>4</c:v>
                </c:pt>
                <c:pt idx="5">
                  <c:v>2</c:v>
                </c:pt>
                <c:pt idx="6">
                  <c:v>4</c:v>
                </c:pt>
                <c:pt idx="7">
                  <c:v>3</c:v>
                </c:pt>
                <c:pt idx="8">
                  <c:v>2</c:v>
                </c:pt>
                <c:pt idx="9">
                  <c:v>1</c:v>
                </c:pt>
                <c:pt idx="10">
                  <c:v>5</c:v>
                </c:pt>
                <c:pt idx="11">
                  <c:v>3</c:v>
                </c:pt>
                <c:pt idx="12">
                  <c:v>4</c:v>
                </c:pt>
                <c:pt idx="13">
                  <c:v>2</c:v>
                </c:pt>
                <c:pt idx="14">
                  <c:v>2</c:v>
                </c:pt>
                <c:pt idx="15">
                  <c:v>2</c:v>
                </c:pt>
                <c:pt idx="16">
                  <c:v>3</c:v>
                </c:pt>
                <c:pt idx="17">
                  <c:v>2</c:v>
                </c:pt>
                <c:pt idx="18">
                  <c:v>3</c:v>
                </c:pt>
                <c:pt idx="19">
                  <c:v>3</c:v>
                </c:pt>
                <c:pt idx="20">
                  <c:v>5</c:v>
                </c:pt>
                <c:pt idx="21">
                  <c:v>4</c:v>
                </c:pt>
                <c:pt idx="22">
                  <c:v>5</c:v>
                </c:pt>
                <c:pt idx="23">
                  <c:v>2</c:v>
                </c:pt>
                <c:pt idx="24">
                  <c:v>4</c:v>
                </c:pt>
                <c:pt idx="25">
                  <c:v>5</c:v>
                </c:pt>
                <c:pt idx="26">
                  <c:v>6</c:v>
                </c:pt>
                <c:pt idx="27">
                  <c:v>2</c:v>
                </c:pt>
              </c:numCache>
            </c:numRef>
          </c:val>
          <c:extLst xmlns:c16r2="http://schemas.microsoft.com/office/drawing/2015/06/chart">
            <c:ext xmlns:c16="http://schemas.microsoft.com/office/drawing/2014/chart" uri="{C3380CC4-5D6E-409C-BE32-E72D297353CC}">
              <c16:uniqueId val="{00000000-0FA9-4D54-9E12-DE2A99F14A20}"/>
            </c:ext>
          </c:extLst>
        </c:ser>
        <c:dLbls>
          <c:dLblPos val="ctr"/>
          <c:showLegendKey val="0"/>
          <c:showVal val="1"/>
          <c:showCatName val="0"/>
          <c:showSerName val="0"/>
          <c:showPercent val="0"/>
          <c:showBubbleSize val="0"/>
        </c:dLbls>
        <c:gapWidth val="50"/>
        <c:overlap val="100"/>
        <c:axId val="378610392"/>
        <c:axId val="475026304"/>
      </c:barChart>
      <c:catAx>
        <c:axId val="378610392"/>
        <c:scaling>
          <c:orientation val="minMax"/>
        </c:scaling>
        <c:delete val="0"/>
        <c:axPos val="b"/>
        <c:numFmt formatCode="General" sourceLinked="1"/>
        <c:majorTickMark val="none"/>
        <c:minorTickMark val="none"/>
        <c:tickLblPos val="nextTo"/>
        <c:spPr>
          <a:noFill/>
          <a:ln w="9525" cap="flat" cmpd="sng" algn="ctr">
            <a:solidFill>
              <a:schemeClr val="tx1"/>
            </a:solidFill>
            <a:round/>
            <a:headEnd type="none" w="sm" len="sm"/>
            <a:tailEnd type="none" w="sm" len="sm"/>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475026304"/>
        <c:crosses val="autoZero"/>
        <c:auto val="1"/>
        <c:lblAlgn val="ctr"/>
        <c:lblOffset val="100"/>
        <c:noMultiLvlLbl val="0"/>
      </c:catAx>
      <c:valAx>
        <c:axId val="475026304"/>
        <c:scaling>
          <c:orientation val="minMax"/>
        </c:scaling>
        <c:delete val="1"/>
        <c:axPos val="l"/>
        <c:numFmt formatCode="#,##0" sourceLinked="1"/>
        <c:majorTickMark val="none"/>
        <c:minorTickMark val="none"/>
        <c:tickLblPos val="nextTo"/>
        <c:crossAx val="378610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Sports</c:v>
                </c:pt>
              </c:strCache>
            </c:strRef>
          </c:tx>
          <c:dPt>
            <c:idx val="0"/>
            <c:bubble3D val="0"/>
            <c:spPr>
              <a:solidFill>
                <a:srgbClr val="567CB4"/>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D5F7-479E-A58D-1C40CE5C565F}"/>
              </c:ext>
            </c:extLst>
          </c:dPt>
          <c:dPt>
            <c:idx val="1"/>
            <c:bubble3D val="0"/>
            <c:spPr>
              <a:solidFill>
                <a:srgbClr val="50C8A0"/>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D5F7-479E-A58D-1C40CE5C565F}"/>
              </c:ext>
            </c:extLst>
          </c:dPt>
          <c:dLbls>
            <c:dLbl>
              <c:idx val="0"/>
              <c:layout>
                <c:manualLayout>
                  <c:x val="-0.22548343273323315"/>
                  <c:y val="-4.6494998999398489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D5F7-479E-A58D-1C40CE5C565F}"/>
                </c:ext>
                <c:ext xmlns:c15="http://schemas.microsoft.com/office/drawing/2012/chart" uri="{CE6537A1-D6FC-4f65-9D91-7224C49458BB}"/>
              </c:extLst>
            </c:dLbl>
            <c:dLbl>
              <c:idx val="1"/>
              <c:layout>
                <c:manualLayout>
                  <c:x val="0.21266498381576518"/>
                  <c:y val="1.0086292562119005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D5F7-479E-A58D-1C40CE5C565F}"/>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Mon-Thurs</c:v>
                </c:pt>
                <c:pt idx="1">
                  <c:v>Fri-Sun</c:v>
                </c:pt>
              </c:strCache>
            </c:strRef>
          </c:cat>
          <c:val>
            <c:numRef>
              <c:f>Sheet1!$B$2:$B$3</c:f>
              <c:numCache>
                <c:formatCode>General</c:formatCode>
                <c:ptCount val="2"/>
                <c:pt idx="0">
                  <c:v>178</c:v>
                </c:pt>
                <c:pt idx="1">
                  <c:v>176</c:v>
                </c:pt>
              </c:numCache>
            </c:numRef>
          </c:val>
          <c:extLst xmlns:c16r2="http://schemas.microsoft.com/office/drawing/2015/06/chart">
            <c:ext xmlns:c16="http://schemas.microsoft.com/office/drawing/2014/chart" uri="{C3380CC4-5D6E-409C-BE32-E72D297353CC}">
              <c16:uniqueId val="{00000004-D5F7-479E-A58D-1C40CE5C565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u="sng" dirty="0"/>
              <a:t>Sports-Related</a:t>
            </a:r>
            <a:r>
              <a:rPr lang="en-US" sz="1800" u="sng" baseline="0" dirty="0"/>
              <a:t> National TV Advertising Spend</a:t>
            </a:r>
          </a:p>
          <a:p>
            <a:pPr>
              <a:defRPr/>
            </a:pPr>
            <a:r>
              <a:rPr lang="en-US" sz="1400" b="0" i="1" u="none" baseline="0" dirty="0"/>
              <a:t>(millions)</a:t>
            </a:r>
            <a:endParaRPr lang="en-US" sz="1200" b="0" i="1" u="none" dirty="0"/>
          </a:p>
        </c:rich>
      </c:tx>
      <c:layout>
        <c:manualLayout>
          <c:xMode val="edge"/>
          <c:yMode val="edge"/>
          <c:x val="0.15717207962882546"/>
          <c:y val="6.8357658690514383E-2"/>
        </c:manualLayout>
      </c:layout>
      <c:overlay val="0"/>
    </c:title>
    <c:autoTitleDeleted val="0"/>
    <c:plotArea>
      <c:layout/>
      <c:barChart>
        <c:barDir val="col"/>
        <c:grouping val="stacked"/>
        <c:varyColors val="0"/>
        <c:ser>
          <c:idx val="0"/>
          <c:order val="0"/>
          <c:tx>
            <c:strRef>
              <c:f>Sheet1!$B$1</c:f>
              <c:strCache>
                <c:ptCount val="1"/>
                <c:pt idx="0">
                  <c:v>$$$</c:v>
                </c:pt>
              </c:strCache>
            </c:strRef>
          </c:tx>
          <c:spPr>
            <a:solidFill>
              <a:srgbClr val="0765A3"/>
            </a:solidFill>
          </c:spPr>
          <c:invertIfNegative val="0"/>
          <c:dLbls>
            <c:dLbl>
              <c:idx val="0"/>
              <c:layout>
                <c:manualLayout>
                  <c:x val="3.5398269554199049E-3"/>
                  <c:y val="-0.2485038497594938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09B-4E53-A716-29D20C10340B}"/>
                </c:ext>
                <c:ext xmlns:c15="http://schemas.microsoft.com/office/drawing/2012/chart" uri="{CE6537A1-D6FC-4f65-9D91-7224C49458BB}"/>
              </c:extLst>
            </c:dLbl>
            <c:dLbl>
              <c:idx val="1"/>
              <c:layout>
                <c:manualLayout>
                  <c:x val="-6.4896077831002987E-17"/>
                  <c:y val="-0.2908310760456446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09B-4E53-A716-29D20C10340B}"/>
                </c:ext>
                <c:ext xmlns:c15="http://schemas.microsoft.com/office/drawing/2012/chart" uri="{CE6537A1-D6FC-4f65-9D91-7224C49458BB}"/>
              </c:extLst>
            </c:dLbl>
            <c:dLbl>
              <c:idx val="2"/>
              <c:layout>
                <c:manualLayout>
                  <c:x val="-1.7699134777099605E-3"/>
                  <c:y val="-0.304157418202989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09B-4E53-A716-29D20C10340B}"/>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b="1">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2012</c:v>
                </c:pt>
                <c:pt idx="1">
                  <c:v>2014</c:v>
                </c:pt>
                <c:pt idx="2">
                  <c:v>2016</c:v>
                </c:pt>
              </c:numCache>
            </c:numRef>
          </c:cat>
          <c:val>
            <c:numRef>
              <c:f>Sheet1!$B$2:$B$4</c:f>
              <c:numCache>
                <c:formatCode>"$"#,##0.0</c:formatCode>
                <c:ptCount val="3"/>
                <c:pt idx="0">
                  <c:v>14605.14522</c:v>
                </c:pt>
                <c:pt idx="1">
                  <c:v>18123.422569999999</c:v>
                </c:pt>
                <c:pt idx="2">
                  <c:v>19386.256710000001</c:v>
                </c:pt>
              </c:numCache>
            </c:numRef>
          </c:val>
          <c:extLst xmlns:c16r2="http://schemas.microsoft.com/office/drawing/2015/06/chart">
            <c:ext xmlns:c16="http://schemas.microsoft.com/office/drawing/2014/chart" uri="{C3380CC4-5D6E-409C-BE32-E72D297353CC}">
              <c16:uniqueId val="{00000000-7702-4CFD-B751-47D9EB6EDA3A}"/>
            </c:ext>
          </c:extLst>
        </c:ser>
        <c:dLbls>
          <c:showLegendKey val="0"/>
          <c:showVal val="0"/>
          <c:showCatName val="0"/>
          <c:showSerName val="0"/>
          <c:showPercent val="0"/>
          <c:showBubbleSize val="0"/>
        </c:dLbls>
        <c:gapWidth val="150"/>
        <c:overlap val="100"/>
        <c:axId val="473876936"/>
        <c:axId val="473877328"/>
      </c:barChart>
      <c:catAx>
        <c:axId val="473876936"/>
        <c:scaling>
          <c:orientation val="minMax"/>
        </c:scaling>
        <c:delete val="0"/>
        <c:axPos val="b"/>
        <c:numFmt formatCode="General" sourceLinked="0"/>
        <c:majorTickMark val="out"/>
        <c:minorTickMark val="none"/>
        <c:tickLblPos val="nextTo"/>
        <c:txPr>
          <a:bodyPr/>
          <a:lstStyle/>
          <a:p>
            <a:pPr>
              <a:defRPr sz="1400" b="1"/>
            </a:pPr>
            <a:endParaRPr lang="en-US"/>
          </a:p>
        </c:txPr>
        <c:crossAx val="473877328"/>
        <c:crosses val="autoZero"/>
        <c:auto val="1"/>
        <c:lblAlgn val="ctr"/>
        <c:lblOffset val="100"/>
        <c:noMultiLvlLbl val="0"/>
      </c:catAx>
      <c:valAx>
        <c:axId val="473877328"/>
        <c:scaling>
          <c:orientation val="minMax"/>
        </c:scaling>
        <c:delete val="1"/>
        <c:axPos val="l"/>
        <c:numFmt formatCode="&quot;$&quot;#,##0.0" sourceLinked="1"/>
        <c:majorTickMark val="out"/>
        <c:minorTickMark val="none"/>
        <c:tickLblPos val="nextTo"/>
        <c:crossAx val="473876936"/>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u="sng" dirty="0"/>
              <a:t>How Do</a:t>
            </a:r>
            <a:r>
              <a:rPr lang="en-US" sz="1800" u="sng" baseline="0" dirty="0"/>
              <a:t> You Access Sports?</a:t>
            </a:r>
          </a:p>
        </c:rich>
      </c:tx>
      <c:layout>
        <c:manualLayout>
          <c:xMode val="edge"/>
          <c:yMode val="edge"/>
          <c:x val="0.32390960630526755"/>
          <c:y val="5.8771669836010974E-2"/>
        </c:manualLayout>
      </c:layout>
      <c:overlay val="0"/>
    </c:title>
    <c:autoTitleDeleted val="0"/>
    <c:plotArea>
      <c:layout/>
      <c:barChart>
        <c:barDir val="col"/>
        <c:grouping val="stacked"/>
        <c:varyColors val="0"/>
        <c:ser>
          <c:idx val="0"/>
          <c:order val="0"/>
          <c:tx>
            <c:strRef>
              <c:f>Sheet1!$B$1</c:f>
              <c:strCache>
                <c:ptCount val="1"/>
                <c:pt idx="0">
                  <c:v>$$$</c:v>
                </c:pt>
              </c:strCache>
            </c:strRef>
          </c:tx>
          <c:spPr>
            <a:solidFill>
              <a:srgbClr val="0765A3"/>
            </a:solidFill>
          </c:spPr>
          <c:invertIfNegative val="0"/>
          <c:dLbls>
            <c:dLbl>
              <c:idx val="8"/>
              <c:layout>
                <c:manualLayout>
                  <c:x val="-1.0917213291077039E-16"/>
                  <c:y val="-3.89348044798635E-2"/>
                </c:manualLayout>
              </c:layout>
              <c:spPr>
                <a:noFill/>
                <a:ln>
                  <a:noFill/>
                </a:ln>
                <a:effectLst/>
              </c:spPr>
              <c:txPr>
                <a:bodyPr wrap="square" lIns="38100" tIns="19050" rIns="38100" bIns="19050" anchor="ctr">
                  <a:spAutoFit/>
                </a:bodyPr>
                <a:lstStyle/>
                <a:p>
                  <a:pPr>
                    <a:defRPr sz="1400" b="1">
                      <a:solidFill>
                        <a:schemeClr val="tx1"/>
                      </a:solidFill>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CB21-49B7-A063-449540864936}"/>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Sheet1!$A$2:$A$10</c:f>
              <c:strCache>
                <c:ptCount val="9"/>
                <c:pt idx="0">
                  <c:v>Television</c:v>
                </c:pt>
                <c:pt idx="1">
                  <c:v>Computer</c:v>
                </c:pt>
                <c:pt idx="2">
                  <c:v>Mobile Phone</c:v>
                </c:pt>
                <c:pt idx="3">
                  <c:v>Radio</c:v>
                </c:pt>
                <c:pt idx="4">
                  <c:v>Newspaper</c:v>
                </c:pt>
                <c:pt idx="5">
                  <c:v>Tablet</c:v>
                </c:pt>
                <c:pt idx="6">
                  <c:v>Email</c:v>
                </c:pt>
                <c:pt idx="7">
                  <c:v>Gaming System</c:v>
                </c:pt>
                <c:pt idx="8">
                  <c:v>Podcasts</c:v>
                </c:pt>
              </c:strCache>
            </c:strRef>
          </c:cat>
          <c:val>
            <c:numRef>
              <c:f>Sheet1!$B$2:$B$10</c:f>
              <c:numCache>
                <c:formatCode>0%</c:formatCode>
                <c:ptCount val="9"/>
                <c:pt idx="0">
                  <c:v>0.88</c:v>
                </c:pt>
                <c:pt idx="1">
                  <c:v>0.51</c:v>
                </c:pt>
                <c:pt idx="2">
                  <c:v>0.49</c:v>
                </c:pt>
                <c:pt idx="3">
                  <c:v>0.25</c:v>
                </c:pt>
                <c:pt idx="4">
                  <c:v>0.24</c:v>
                </c:pt>
                <c:pt idx="5">
                  <c:v>0.24</c:v>
                </c:pt>
                <c:pt idx="6">
                  <c:v>0.12</c:v>
                </c:pt>
                <c:pt idx="7">
                  <c:v>0.08</c:v>
                </c:pt>
                <c:pt idx="8">
                  <c:v>0.04</c:v>
                </c:pt>
              </c:numCache>
            </c:numRef>
          </c:val>
          <c:extLst xmlns:c16r2="http://schemas.microsoft.com/office/drawing/2015/06/chart">
            <c:ext xmlns:c16="http://schemas.microsoft.com/office/drawing/2014/chart" uri="{C3380CC4-5D6E-409C-BE32-E72D297353CC}">
              <c16:uniqueId val="{00000003-CB21-49B7-A063-449540864936}"/>
            </c:ext>
          </c:extLst>
        </c:ser>
        <c:dLbls>
          <c:dLblPos val="inEnd"/>
          <c:showLegendKey val="0"/>
          <c:showVal val="1"/>
          <c:showCatName val="0"/>
          <c:showSerName val="0"/>
          <c:showPercent val="0"/>
          <c:showBubbleSize val="0"/>
        </c:dLbls>
        <c:gapWidth val="150"/>
        <c:overlap val="100"/>
        <c:axId val="174548952"/>
        <c:axId val="174549344"/>
      </c:barChart>
      <c:catAx>
        <c:axId val="174548952"/>
        <c:scaling>
          <c:orientation val="minMax"/>
        </c:scaling>
        <c:delete val="0"/>
        <c:axPos val="b"/>
        <c:numFmt formatCode="General" sourceLinked="0"/>
        <c:majorTickMark val="out"/>
        <c:minorTickMark val="none"/>
        <c:tickLblPos val="nextTo"/>
        <c:txPr>
          <a:bodyPr/>
          <a:lstStyle/>
          <a:p>
            <a:pPr>
              <a:defRPr sz="1400" b="1"/>
            </a:pPr>
            <a:endParaRPr lang="en-US"/>
          </a:p>
        </c:txPr>
        <c:crossAx val="174549344"/>
        <c:crosses val="autoZero"/>
        <c:auto val="1"/>
        <c:lblAlgn val="ctr"/>
        <c:lblOffset val="100"/>
        <c:noMultiLvlLbl val="0"/>
      </c:catAx>
      <c:valAx>
        <c:axId val="174549344"/>
        <c:scaling>
          <c:orientation val="minMax"/>
        </c:scaling>
        <c:delete val="1"/>
        <c:axPos val="l"/>
        <c:numFmt formatCode="0%" sourceLinked="1"/>
        <c:majorTickMark val="out"/>
        <c:minorTickMark val="none"/>
        <c:tickLblPos val="nextTo"/>
        <c:crossAx val="174548952"/>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u="sng" dirty="0"/>
              <a:t>How Do</a:t>
            </a:r>
            <a:r>
              <a:rPr lang="en-US" sz="1800" u="sng" baseline="0" dirty="0"/>
              <a:t> You Prefer To Receive Sports Video Content?</a:t>
            </a:r>
          </a:p>
        </c:rich>
      </c:tx>
      <c:layout>
        <c:manualLayout>
          <c:xMode val="edge"/>
          <c:yMode val="edge"/>
          <c:x val="0.14972841848311033"/>
          <c:y val="1.9804123282213509E-2"/>
        </c:manualLayout>
      </c:layout>
      <c:overlay val="0"/>
    </c:title>
    <c:autoTitleDeleted val="0"/>
    <c:plotArea>
      <c:layout/>
      <c:barChart>
        <c:barDir val="col"/>
        <c:grouping val="stacked"/>
        <c:varyColors val="0"/>
        <c:ser>
          <c:idx val="0"/>
          <c:order val="0"/>
          <c:tx>
            <c:strRef>
              <c:f>Sheet1!$B$1</c:f>
              <c:strCache>
                <c:ptCount val="1"/>
                <c:pt idx="0">
                  <c:v>$$$</c:v>
                </c:pt>
              </c:strCache>
            </c:strRef>
          </c:tx>
          <c:spPr>
            <a:solidFill>
              <a:srgbClr val="0765A3"/>
            </a:solidFill>
          </c:spPr>
          <c:invertIfNegative val="0"/>
          <c:dLbls>
            <c:dLbl>
              <c:idx val="3"/>
              <c:layout>
                <c:manualLayout>
                  <c:x val="1.4887281010440791E-3"/>
                  <c:y val="-3.8877191904326071E-2"/>
                </c:manualLayout>
              </c:layout>
              <c:spPr>
                <a:noFill/>
                <a:ln>
                  <a:noFill/>
                </a:ln>
                <a:effectLst/>
              </c:spPr>
              <c:txPr>
                <a:bodyPr wrap="square" lIns="38100" tIns="19050" rIns="38100" bIns="19050" anchor="ctr">
                  <a:spAutoFit/>
                </a:bodyPr>
                <a:lstStyle/>
                <a:p>
                  <a:pPr>
                    <a:defRPr sz="1400" b="1">
                      <a:solidFill>
                        <a:schemeClr val="tx1"/>
                      </a:solidFill>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0E7-465F-89E2-2626E8F3F5C0}"/>
                </c:ext>
                <c:ext xmlns:c15="http://schemas.microsoft.com/office/drawing/2012/chart" uri="{CE6537A1-D6FC-4f65-9D91-7224C49458BB}"/>
              </c:extLst>
            </c:dLbl>
            <c:dLbl>
              <c:idx val="8"/>
              <c:layout>
                <c:manualLayout>
                  <c:x val="-1.0917213291077039E-16"/>
                  <c:y val="-3.89348044798635E-2"/>
                </c:manualLayout>
              </c:layout>
              <c:spPr>
                <a:noFill/>
                <a:ln>
                  <a:noFill/>
                </a:ln>
                <a:effectLst/>
              </c:spPr>
              <c:txPr>
                <a:bodyPr wrap="square" lIns="38100" tIns="19050" rIns="38100" bIns="19050" anchor="ctr">
                  <a:spAutoFit/>
                </a:bodyPr>
                <a:lstStyle/>
                <a:p>
                  <a:pPr>
                    <a:defRPr sz="1400" b="1">
                      <a:solidFill>
                        <a:schemeClr val="tx1"/>
                      </a:solidFill>
                    </a:defRPr>
                  </a:pPr>
                  <a:endParaRPr lang="en-US"/>
                </a:p>
              </c:txPr>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A0E7-465F-89E2-2626E8F3F5C0}"/>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Television</c:v>
                </c:pt>
                <c:pt idx="1">
                  <c:v>Mobile Phone</c:v>
                </c:pt>
                <c:pt idx="2">
                  <c:v>Computer</c:v>
                </c:pt>
                <c:pt idx="3">
                  <c:v>Tablet</c:v>
                </c:pt>
              </c:strCache>
            </c:strRef>
          </c:cat>
          <c:val>
            <c:numRef>
              <c:f>Sheet1!$B$2:$B$5</c:f>
              <c:numCache>
                <c:formatCode>0%</c:formatCode>
                <c:ptCount val="4"/>
                <c:pt idx="0">
                  <c:v>0.73</c:v>
                </c:pt>
                <c:pt idx="1">
                  <c:v>0.15</c:v>
                </c:pt>
                <c:pt idx="2">
                  <c:v>0.09</c:v>
                </c:pt>
                <c:pt idx="3">
                  <c:v>0.03</c:v>
                </c:pt>
              </c:numCache>
            </c:numRef>
          </c:val>
          <c:extLst xmlns:c16r2="http://schemas.microsoft.com/office/drawing/2015/06/chart">
            <c:ext xmlns:c16="http://schemas.microsoft.com/office/drawing/2014/chart" uri="{C3380CC4-5D6E-409C-BE32-E72D297353CC}">
              <c16:uniqueId val="{00000001-A0E7-465F-89E2-2626E8F3F5C0}"/>
            </c:ext>
          </c:extLst>
        </c:ser>
        <c:dLbls>
          <c:dLblPos val="inEnd"/>
          <c:showLegendKey val="0"/>
          <c:showVal val="1"/>
          <c:showCatName val="0"/>
          <c:showSerName val="0"/>
          <c:showPercent val="0"/>
          <c:showBubbleSize val="0"/>
        </c:dLbls>
        <c:gapWidth val="150"/>
        <c:overlap val="100"/>
        <c:axId val="174550128"/>
        <c:axId val="377624840"/>
      </c:barChart>
      <c:catAx>
        <c:axId val="174550128"/>
        <c:scaling>
          <c:orientation val="minMax"/>
        </c:scaling>
        <c:delete val="0"/>
        <c:axPos val="b"/>
        <c:numFmt formatCode="General" sourceLinked="0"/>
        <c:majorTickMark val="out"/>
        <c:minorTickMark val="none"/>
        <c:tickLblPos val="nextTo"/>
        <c:txPr>
          <a:bodyPr/>
          <a:lstStyle/>
          <a:p>
            <a:pPr>
              <a:defRPr sz="1400" b="1"/>
            </a:pPr>
            <a:endParaRPr lang="en-US"/>
          </a:p>
        </c:txPr>
        <c:crossAx val="377624840"/>
        <c:crosses val="autoZero"/>
        <c:auto val="1"/>
        <c:lblAlgn val="ctr"/>
        <c:lblOffset val="100"/>
        <c:noMultiLvlLbl val="0"/>
      </c:catAx>
      <c:valAx>
        <c:axId val="377624840"/>
        <c:scaling>
          <c:orientation val="minMax"/>
        </c:scaling>
        <c:delete val="1"/>
        <c:axPos val="l"/>
        <c:numFmt formatCode="0%" sourceLinked="1"/>
        <c:majorTickMark val="out"/>
        <c:minorTickMark val="none"/>
        <c:tickLblPos val="nextTo"/>
        <c:crossAx val="174550128"/>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u="sng" dirty="0"/>
              <a:t>Sports Programming Costs Trend</a:t>
            </a:r>
            <a:endParaRPr lang="en-US" sz="1800" u="sng" baseline="0" dirty="0"/>
          </a:p>
          <a:p>
            <a:pPr>
              <a:defRPr/>
            </a:pPr>
            <a:r>
              <a:rPr lang="en-US" sz="1400" b="0" i="1" u="none" baseline="0" dirty="0"/>
              <a:t>(millions)</a:t>
            </a:r>
            <a:endParaRPr lang="en-US" sz="1200" b="0" i="1" u="none" dirty="0"/>
          </a:p>
        </c:rich>
      </c:tx>
      <c:layout>
        <c:manualLayout>
          <c:xMode val="edge"/>
          <c:yMode val="edge"/>
          <c:x val="0.24566775351432349"/>
          <c:y val="6.196701298818931E-2"/>
        </c:manualLayout>
      </c:layout>
      <c:overlay val="0"/>
    </c:title>
    <c:autoTitleDeleted val="0"/>
    <c:plotArea>
      <c:layout/>
      <c:barChart>
        <c:barDir val="col"/>
        <c:grouping val="stacked"/>
        <c:varyColors val="0"/>
        <c:ser>
          <c:idx val="0"/>
          <c:order val="0"/>
          <c:tx>
            <c:strRef>
              <c:f>Sheet1!$B$1</c:f>
              <c:strCache>
                <c:ptCount val="1"/>
                <c:pt idx="0">
                  <c:v>$$$</c:v>
                </c:pt>
              </c:strCache>
            </c:strRef>
          </c:tx>
          <c:spPr>
            <a:solidFill>
              <a:srgbClr val="0765A3"/>
            </a:solidFill>
          </c:spPr>
          <c:invertIfNegative val="0"/>
          <c:dLbls>
            <c:dLbl>
              <c:idx val="0"/>
              <c:layout>
                <c:manualLayout>
                  <c:x val="-7.0796539108398419E-3"/>
                  <c:y val="-0.2197457613898887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78C-4B81-A9D9-98B3BE63FFE8}"/>
                </c:ext>
                <c:ext xmlns:c15="http://schemas.microsoft.com/office/drawing/2012/chart" uri="{CE6537A1-D6FC-4f65-9D91-7224C49458BB}"/>
              </c:extLst>
            </c:dLbl>
            <c:dLbl>
              <c:idx val="1"/>
              <c:layout>
                <c:manualLayout>
                  <c:x val="-6.4896077831002987E-17"/>
                  <c:y val="-0.2908310760456446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78C-4B81-A9D9-98B3BE63FFE8}"/>
                </c:ext>
                <c:ext xmlns:c15="http://schemas.microsoft.com/office/drawing/2012/chart" uri="{CE6537A1-D6FC-4f65-9D91-7224C49458BB}"/>
              </c:extLst>
            </c:dLbl>
            <c:dLbl>
              <c:idx val="2"/>
              <c:layout>
                <c:manualLayout>
                  <c:x val="-1.7699134777099605E-3"/>
                  <c:y val="-0.352087565485664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78C-4B81-A9D9-98B3BE63FFE8}"/>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400" b="1">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Sheet1!$A$2:$A$4</c:f>
              <c:numCache>
                <c:formatCode>General</c:formatCode>
                <c:ptCount val="3"/>
                <c:pt idx="0">
                  <c:v>2012</c:v>
                </c:pt>
                <c:pt idx="1">
                  <c:v>2016</c:v>
                </c:pt>
                <c:pt idx="2">
                  <c:v>2020</c:v>
                </c:pt>
              </c:numCache>
            </c:numRef>
          </c:cat>
          <c:val>
            <c:numRef>
              <c:f>Sheet1!$B$2:$B$4</c:f>
              <c:numCache>
                <c:formatCode>"$"#,##0.0</c:formatCode>
                <c:ptCount val="3"/>
                <c:pt idx="0">
                  <c:v>13972.6</c:v>
                </c:pt>
                <c:pt idx="1">
                  <c:v>20074.2</c:v>
                </c:pt>
                <c:pt idx="2">
                  <c:v>25859.4</c:v>
                </c:pt>
              </c:numCache>
            </c:numRef>
          </c:val>
          <c:extLst xmlns:c16r2="http://schemas.microsoft.com/office/drawing/2015/06/chart">
            <c:ext xmlns:c16="http://schemas.microsoft.com/office/drawing/2014/chart" uri="{C3380CC4-5D6E-409C-BE32-E72D297353CC}">
              <c16:uniqueId val="{00000003-D78C-4B81-A9D9-98B3BE63FFE8}"/>
            </c:ext>
          </c:extLst>
        </c:ser>
        <c:dLbls>
          <c:showLegendKey val="0"/>
          <c:showVal val="0"/>
          <c:showCatName val="0"/>
          <c:showSerName val="0"/>
          <c:showPercent val="0"/>
          <c:showBubbleSize val="0"/>
        </c:dLbls>
        <c:gapWidth val="150"/>
        <c:overlap val="100"/>
        <c:axId val="377625624"/>
        <c:axId val="377626016"/>
      </c:barChart>
      <c:catAx>
        <c:axId val="377625624"/>
        <c:scaling>
          <c:orientation val="minMax"/>
        </c:scaling>
        <c:delete val="0"/>
        <c:axPos val="b"/>
        <c:numFmt formatCode="General" sourceLinked="0"/>
        <c:majorTickMark val="out"/>
        <c:minorTickMark val="none"/>
        <c:tickLblPos val="nextTo"/>
        <c:txPr>
          <a:bodyPr/>
          <a:lstStyle/>
          <a:p>
            <a:pPr>
              <a:defRPr sz="1400" b="1">
                <a:solidFill>
                  <a:schemeClr val="tx1"/>
                </a:solidFill>
              </a:defRPr>
            </a:pPr>
            <a:endParaRPr lang="en-US"/>
          </a:p>
        </c:txPr>
        <c:crossAx val="377626016"/>
        <c:crosses val="autoZero"/>
        <c:auto val="1"/>
        <c:lblAlgn val="ctr"/>
        <c:lblOffset val="100"/>
        <c:noMultiLvlLbl val="0"/>
      </c:catAx>
      <c:valAx>
        <c:axId val="377626016"/>
        <c:scaling>
          <c:orientation val="minMax"/>
        </c:scaling>
        <c:delete val="1"/>
        <c:axPos val="l"/>
        <c:numFmt formatCode="&quot;$&quot;#,##0.0" sourceLinked="1"/>
        <c:majorTickMark val="out"/>
        <c:minorTickMark val="none"/>
        <c:tickLblPos val="nextTo"/>
        <c:crossAx val="377625624"/>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400"/>
            </a:pPr>
            <a:r>
              <a:rPr lang="en-US" sz="1800" u="sng" dirty="0"/>
              <a:t>Live Sporting Events in 2016</a:t>
            </a:r>
          </a:p>
          <a:p>
            <a:pPr>
              <a:defRPr sz="1400"/>
            </a:pPr>
            <a:r>
              <a:rPr lang="en-US" sz="1400" dirty="0"/>
              <a:t>Broadcast</a:t>
            </a:r>
            <a:r>
              <a:rPr lang="en-US" sz="1400" baseline="0" dirty="0"/>
              <a:t> TV vs. Cable TV</a:t>
            </a:r>
            <a:endParaRPr lang="en-US" sz="1400" dirty="0"/>
          </a:p>
        </c:rich>
      </c:tx>
      <c:overlay val="0"/>
    </c:title>
    <c:autoTitleDeleted val="0"/>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0765A3"/>
              </a:solidFill>
            </c:spPr>
            <c:extLst xmlns:c16r2="http://schemas.microsoft.com/office/drawing/2015/06/chart">
              <c:ext xmlns:c16="http://schemas.microsoft.com/office/drawing/2014/chart" uri="{C3380CC4-5D6E-409C-BE32-E72D297353CC}">
                <c16:uniqueId val="{00000001-4A3D-4263-AA8A-41FBF504E09F}"/>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4A3D-4263-AA8A-41FBF504E09F}"/>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4A3D-4263-AA8A-41FBF504E09F}"/>
              </c:ext>
            </c:extLst>
          </c:dPt>
          <c:dPt>
            <c:idx val="3"/>
            <c:bubble3D val="0"/>
            <c:spPr>
              <a:solidFill>
                <a:schemeClr val="accent4"/>
              </a:solidFill>
            </c:spPr>
            <c:extLst xmlns:c16r2="http://schemas.microsoft.com/office/drawing/2015/06/chart">
              <c:ext xmlns:c16="http://schemas.microsoft.com/office/drawing/2014/chart" uri="{C3380CC4-5D6E-409C-BE32-E72D297353CC}">
                <c16:uniqueId val="{00000007-4A3D-4263-AA8A-41FBF504E09F}"/>
              </c:ext>
            </c:extLst>
          </c:dPt>
          <c:dPt>
            <c:idx val="4"/>
            <c:bubble3D val="0"/>
            <c:spPr>
              <a:solidFill>
                <a:srgbClr val="EFEF96"/>
              </a:solidFill>
            </c:spPr>
            <c:extLst xmlns:c16r2="http://schemas.microsoft.com/office/drawing/2015/06/chart">
              <c:ext xmlns:c16="http://schemas.microsoft.com/office/drawing/2014/chart" uri="{C3380CC4-5D6E-409C-BE32-E72D297353CC}">
                <c16:uniqueId val="{00000009-4A3D-4263-AA8A-41FBF504E09F}"/>
              </c:ext>
            </c:extLst>
          </c:dPt>
          <c:dPt>
            <c:idx val="5"/>
            <c:bubble3D val="0"/>
            <c:spPr>
              <a:solidFill>
                <a:schemeClr val="accent2"/>
              </a:solidFill>
            </c:spPr>
            <c:extLst xmlns:c16r2="http://schemas.microsoft.com/office/drawing/2015/06/chart">
              <c:ext xmlns:c16="http://schemas.microsoft.com/office/drawing/2014/chart" uri="{C3380CC4-5D6E-409C-BE32-E72D297353CC}">
                <c16:uniqueId val="{0000000B-4A3D-4263-AA8A-41FBF504E09F}"/>
              </c:ext>
            </c:extLst>
          </c:dPt>
          <c:dPt>
            <c:idx val="6"/>
            <c:bubble3D val="0"/>
            <c:spPr>
              <a:solidFill>
                <a:schemeClr val="accent3"/>
              </a:solidFill>
            </c:spPr>
            <c:extLst xmlns:c16r2="http://schemas.microsoft.com/office/drawing/2015/06/chart">
              <c:ext xmlns:c16="http://schemas.microsoft.com/office/drawing/2014/chart" uri="{C3380CC4-5D6E-409C-BE32-E72D297353CC}">
                <c16:uniqueId val="{0000000D-4A3D-4263-AA8A-41FBF504E09F}"/>
              </c:ext>
            </c:extLst>
          </c:dPt>
          <c:dPt>
            <c:idx val="7"/>
            <c:bubble3D val="0"/>
            <c:spPr>
              <a:solidFill>
                <a:schemeClr val="accent6"/>
              </a:solidFill>
            </c:spPr>
            <c:extLst xmlns:c16r2="http://schemas.microsoft.com/office/drawing/2015/06/chart">
              <c:ext xmlns:c16="http://schemas.microsoft.com/office/drawing/2014/chart" uri="{C3380CC4-5D6E-409C-BE32-E72D297353CC}">
                <c16:uniqueId val="{0000000F-4A3D-4263-AA8A-41FBF504E09F}"/>
              </c:ext>
            </c:extLst>
          </c:dPt>
          <c:dLbls>
            <c:dLbl>
              <c:idx val="0"/>
              <c:tx>
                <c:rich>
                  <a:bodyPr/>
                  <a:lstStyle/>
                  <a:p>
                    <a:r>
                      <a:rPr lang="en-US" dirty="0"/>
                      <a:t>1,468</a:t>
                    </a:r>
                  </a:p>
                  <a:p>
                    <a:fld id="{F543CCA9-DC73-4E5B-93E6-538A743F03CA}" type="VALUE">
                      <a:rPr lang="en-US" sz="1600" smtClean="0"/>
                      <a:pPr/>
                      <a:t>[VALUE]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A3D-4263-AA8A-41FBF504E09F}"/>
                </c:ext>
                <c:ext xmlns:c15="http://schemas.microsoft.com/office/drawing/2012/chart" uri="{CE6537A1-D6FC-4f65-9D91-7224C49458BB}">
                  <c15:dlblFieldTable/>
                  <c15:showDataLabelsRange val="0"/>
                </c:ext>
              </c:extLst>
            </c:dLbl>
            <c:dLbl>
              <c:idx val="1"/>
              <c:layout>
                <c:manualLayout>
                  <c:x val="7.687561307717268E-2"/>
                  <c:y val="-0.25244289657540092"/>
                </c:manualLayout>
              </c:layout>
              <c:tx>
                <c:rich>
                  <a:bodyPr/>
                  <a:lstStyle/>
                  <a:p>
                    <a:r>
                      <a:rPr lang="en-US" dirty="0"/>
                      <a:t>9,406</a:t>
                    </a:r>
                  </a:p>
                  <a:p>
                    <a:fld id="{DFD479B1-8C95-451B-A7EB-16BA079DE115}" type="VALUE">
                      <a:rPr lang="en-US" sz="1600" smtClean="0"/>
                      <a:pPr/>
                      <a:t>[VALUE]</a:t>
                    </a:fld>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A3D-4263-AA8A-41FBF504E09F}"/>
                </c:ext>
                <c:ext xmlns:c15="http://schemas.microsoft.com/office/drawing/2012/chart" uri="{CE6537A1-D6FC-4f65-9D91-7224C49458BB}">
                  <c15:dlblFieldTable/>
                  <c15:showDataLabelsRange val="0"/>
                </c:ext>
              </c:extLst>
            </c:dLbl>
            <c:dLbl>
              <c:idx val="2"/>
              <c:spPr>
                <a:noFill/>
                <a:ln>
                  <a:noFill/>
                </a:ln>
                <a:effectLst/>
              </c:spPr>
              <c:txPr>
                <a:bodyPr/>
                <a:lstStyle/>
                <a:p>
                  <a:pPr>
                    <a:defRPr sz="1800" b="1">
                      <a:solidFill>
                        <a:schemeClr val="tx1"/>
                      </a:solidFill>
                    </a:defRPr>
                  </a:pPr>
                  <a:endParaRPr lang="en-US"/>
                </a:p>
              </c:txPr>
              <c:showLegendKey val="0"/>
              <c:showVal val="1"/>
              <c:showCatName val="0"/>
              <c:showSerName val="0"/>
              <c:showPercent val="0"/>
              <c:showBubbleSize val="0"/>
            </c:dLbl>
            <c:dLbl>
              <c:idx val="3"/>
              <c:spPr/>
              <c:txPr>
                <a:bodyPr/>
                <a:lstStyle/>
                <a:p>
                  <a:pPr>
                    <a:defRPr sz="1800" b="1">
                      <a:solidFill>
                        <a:schemeClr val="bg1"/>
                      </a:solidFill>
                    </a:defRPr>
                  </a:pPr>
                  <a:endParaRPr lang="en-US"/>
                </a:p>
              </c:txPr>
              <c:showLegendKey val="0"/>
              <c:showVal val="1"/>
              <c:showCatName val="0"/>
              <c:showSerName val="0"/>
              <c:showPercent val="0"/>
              <c:showBubbleSize val="0"/>
            </c:dLbl>
            <c:dLbl>
              <c:idx val="4"/>
              <c:spPr/>
              <c:txPr>
                <a:bodyPr/>
                <a:lstStyle/>
                <a:p>
                  <a:pPr>
                    <a:defRPr sz="1800" b="1">
                      <a:solidFill>
                        <a:schemeClr val="bg1"/>
                      </a:solidFill>
                    </a:defRPr>
                  </a:pPr>
                  <a:endParaRPr lang="en-US"/>
                </a:p>
              </c:txPr>
              <c:showLegendKey val="0"/>
              <c:showVal val="1"/>
              <c:showCatName val="0"/>
              <c:showSerName val="0"/>
              <c:showPercent val="0"/>
              <c:showBubbleSize val="0"/>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Sheet1!$A$2:$A$3</c:f>
              <c:strCache>
                <c:ptCount val="2"/>
                <c:pt idx="0">
                  <c:v>Nat'l Broadcast TV</c:v>
                </c:pt>
                <c:pt idx="1">
                  <c:v>Ad-Supported Nat'l Cable TV</c:v>
                </c:pt>
              </c:strCache>
            </c:strRef>
          </c:cat>
          <c:val>
            <c:numRef>
              <c:f>Sheet1!$B$2:$B$3</c:f>
              <c:numCache>
                <c:formatCode>0%</c:formatCode>
                <c:ptCount val="2"/>
                <c:pt idx="0">
                  <c:v>0.13600000000000001</c:v>
                </c:pt>
                <c:pt idx="1">
                  <c:v>0.86399999999999999</c:v>
                </c:pt>
              </c:numCache>
            </c:numRef>
          </c:val>
          <c:extLst xmlns:c16r2="http://schemas.microsoft.com/office/drawing/2015/06/chart">
            <c:ext xmlns:c16="http://schemas.microsoft.com/office/drawing/2014/chart" uri="{C3380CC4-5D6E-409C-BE32-E72D297353CC}">
              <c16:uniqueId val="{00000010-4A3D-4263-AA8A-41FBF504E09F}"/>
            </c:ext>
          </c:extLst>
        </c:ser>
        <c:dLbls>
          <c:showLegendKey val="0"/>
          <c:showVal val="0"/>
          <c:showCatName val="0"/>
          <c:showSerName val="0"/>
          <c:showPercent val="0"/>
          <c:showBubbleSize val="0"/>
          <c:showLeaderLines val="1"/>
        </c:dLbls>
        <c:firstSliceAng val="0"/>
      </c:pieChart>
      <c:spPr>
        <a:ln>
          <a:noFill/>
        </a:ln>
      </c:spPr>
    </c:plotArea>
    <c:legend>
      <c:legendPos val="b"/>
      <c:overlay val="0"/>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pPr>
            <a:r>
              <a:rPr lang="en-US" sz="1800" u="sng" dirty="0"/>
              <a:t># of Live National TV Sporting Events Aired Daily</a:t>
            </a:r>
          </a:p>
        </c:rich>
      </c:tx>
      <c:layout>
        <c:manualLayout>
          <c:xMode val="edge"/>
          <c:yMode val="edge"/>
          <c:x val="0.1290512154806614"/>
          <c:y val="0"/>
        </c:manualLayout>
      </c:layout>
      <c:overlay val="0"/>
    </c:title>
    <c:autoTitleDeleted val="0"/>
    <c:plotArea>
      <c:layout/>
      <c:pieChart>
        <c:varyColors val="1"/>
        <c:ser>
          <c:idx val="0"/>
          <c:order val="0"/>
          <c:tx>
            <c:strRef>
              <c:f>Sheet1!$B$1</c:f>
              <c:strCache>
                <c:ptCount val="1"/>
                <c:pt idx="0">
                  <c:v>Total Survey Respondents</c:v>
                </c:pt>
              </c:strCache>
            </c:strRef>
          </c:tx>
          <c:spPr>
            <a:gradFill flip="none" rotWithShape="1">
              <a:gsLst>
                <a:gs pos="0">
                  <a:srgbClr val="3682B4"/>
                </a:gs>
                <a:gs pos="100000">
                  <a:srgbClr val="0765A3"/>
                </a:gs>
              </a:gsLst>
              <a:lin ang="0" scaled="0"/>
              <a:tileRect/>
            </a:gradFill>
          </c:spPr>
          <c:dPt>
            <c:idx val="0"/>
            <c:bubble3D val="0"/>
            <c:spPr>
              <a:solidFill>
                <a:srgbClr val="0765A3"/>
              </a:solidFill>
            </c:spPr>
            <c:extLst xmlns:c16r2="http://schemas.microsoft.com/office/drawing/2015/06/chart">
              <c:ext xmlns:c16="http://schemas.microsoft.com/office/drawing/2014/chart" uri="{C3380CC4-5D6E-409C-BE32-E72D297353CC}">
                <c16:uniqueId val="{00000001-A950-4404-8D83-2049587C6BCB}"/>
              </c:ext>
            </c:extLst>
          </c:dPt>
          <c:dPt>
            <c:idx val="1"/>
            <c:bubble3D val="0"/>
            <c:spPr>
              <a:solidFill>
                <a:srgbClr val="50C8A0"/>
              </a:solidFill>
            </c:spPr>
            <c:extLst xmlns:c16r2="http://schemas.microsoft.com/office/drawing/2015/06/chart">
              <c:ext xmlns:c16="http://schemas.microsoft.com/office/drawing/2014/chart" uri="{C3380CC4-5D6E-409C-BE32-E72D297353CC}">
                <c16:uniqueId val="{00000003-A950-4404-8D83-2049587C6BCB}"/>
              </c:ext>
            </c:extLst>
          </c:dPt>
          <c:dPt>
            <c:idx val="2"/>
            <c:bubble3D val="0"/>
            <c:spPr>
              <a:solidFill>
                <a:srgbClr val="FAB982"/>
              </a:solidFill>
            </c:spPr>
            <c:extLst xmlns:c16r2="http://schemas.microsoft.com/office/drawing/2015/06/chart">
              <c:ext xmlns:c16="http://schemas.microsoft.com/office/drawing/2014/chart" uri="{C3380CC4-5D6E-409C-BE32-E72D297353CC}">
                <c16:uniqueId val="{00000005-A950-4404-8D83-2049587C6BCB}"/>
              </c:ext>
            </c:extLst>
          </c:dPt>
          <c:dPt>
            <c:idx val="3"/>
            <c:bubble3D val="0"/>
            <c:spPr>
              <a:solidFill>
                <a:schemeClr val="accent4"/>
              </a:solidFill>
            </c:spPr>
            <c:extLst xmlns:c16r2="http://schemas.microsoft.com/office/drawing/2015/06/chart">
              <c:ext xmlns:c16="http://schemas.microsoft.com/office/drawing/2014/chart" uri="{C3380CC4-5D6E-409C-BE32-E72D297353CC}">
                <c16:uniqueId val="{00000007-A950-4404-8D83-2049587C6BCB}"/>
              </c:ext>
            </c:extLst>
          </c:dPt>
          <c:dPt>
            <c:idx val="4"/>
            <c:bubble3D val="0"/>
            <c:spPr>
              <a:solidFill>
                <a:srgbClr val="EFEF96"/>
              </a:solidFill>
            </c:spPr>
            <c:extLst xmlns:c16r2="http://schemas.microsoft.com/office/drawing/2015/06/chart">
              <c:ext xmlns:c16="http://schemas.microsoft.com/office/drawing/2014/chart" uri="{C3380CC4-5D6E-409C-BE32-E72D297353CC}">
                <c16:uniqueId val="{00000009-A950-4404-8D83-2049587C6BCB}"/>
              </c:ext>
            </c:extLst>
          </c:dPt>
          <c:dPt>
            <c:idx val="5"/>
            <c:bubble3D val="0"/>
            <c:spPr>
              <a:solidFill>
                <a:schemeClr val="accent2"/>
              </a:solidFill>
            </c:spPr>
            <c:extLst xmlns:c16r2="http://schemas.microsoft.com/office/drawing/2015/06/chart">
              <c:ext xmlns:c16="http://schemas.microsoft.com/office/drawing/2014/chart" uri="{C3380CC4-5D6E-409C-BE32-E72D297353CC}">
                <c16:uniqueId val="{0000000B-A950-4404-8D83-2049587C6BCB}"/>
              </c:ext>
            </c:extLst>
          </c:dPt>
          <c:dPt>
            <c:idx val="6"/>
            <c:bubble3D val="0"/>
            <c:spPr>
              <a:solidFill>
                <a:schemeClr val="accent3"/>
              </a:solidFill>
            </c:spPr>
            <c:extLst xmlns:c16r2="http://schemas.microsoft.com/office/drawing/2015/06/chart">
              <c:ext xmlns:c16="http://schemas.microsoft.com/office/drawing/2014/chart" uri="{C3380CC4-5D6E-409C-BE32-E72D297353CC}">
                <c16:uniqueId val="{0000000D-A950-4404-8D83-2049587C6BCB}"/>
              </c:ext>
            </c:extLst>
          </c:dPt>
          <c:dPt>
            <c:idx val="7"/>
            <c:bubble3D val="0"/>
            <c:spPr>
              <a:solidFill>
                <a:schemeClr val="accent6"/>
              </a:solidFill>
            </c:spPr>
            <c:extLst xmlns:c16r2="http://schemas.microsoft.com/office/drawing/2015/06/chart">
              <c:ext xmlns:c16="http://schemas.microsoft.com/office/drawing/2014/chart" uri="{C3380CC4-5D6E-409C-BE32-E72D297353CC}">
                <c16:uniqueId val="{0000000F-A950-4404-8D83-2049587C6BCB}"/>
              </c:ext>
            </c:extLst>
          </c:dPt>
          <c:dLbls>
            <c:dLbl>
              <c:idx val="0"/>
              <c:layout>
                <c:manualLayout>
                  <c:x val="8.4106500141892568E-2"/>
                  <c:y val="5.2230553577206081E-2"/>
                </c:manualLayout>
              </c:layout>
              <c:tx>
                <c:rich>
                  <a:bodyPr/>
                  <a:lstStyle/>
                  <a:p>
                    <a:pPr>
                      <a:defRPr sz="1200" b="1">
                        <a:solidFill>
                          <a:schemeClr val="tx1"/>
                        </a:solidFill>
                      </a:defRPr>
                    </a:pPr>
                    <a:r>
                      <a:rPr lang="en-US" sz="1400" u="sng" dirty="0">
                        <a:solidFill>
                          <a:schemeClr val="tx1"/>
                        </a:solidFill>
                      </a:rPr>
                      <a:t>2-9 live</a:t>
                    </a:r>
                    <a:r>
                      <a:rPr lang="en-US" sz="1400" u="sng" baseline="0" dirty="0">
                        <a:solidFill>
                          <a:schemeClr val="tx1"/>
                        </a:solidFill>
                      </a:rPr>
                      <a:t> events </a:t>
                    </a:r>
                  </a:p>
                  <a:p>
                    <a:pPr>
                      <a:defRPr sz="1200" b="1">
                        <a:solidFill>
                          <a:schemeClr val="tx1"/>
                        </a:solidFill>
                      </a:defRPr>
                    </a:pPr>
                    <a:r>
                      <a:rPr lang="en-US" sz="1200" dirty="0">
                        <a:solidFill>
                          <a:schemeClr val="tx1"/>
                        </a:solidFill>
                      </a:rPr>
                      <a:t>aired on 16 days of the year (</a:t>
                    </a:r>
                    <a:fld id="{1457EC66-3E9D-431A-8F68-F3A8AAE765AA}" type="VALUE">
                      <a:rPr lang="en-US" sz="1200" smtClean="0">
                        <a:solidFill>
                          <a:schemeClr val="tx1"/>
                        </a:solidFill>
                      </a:rPr>
                      <a:pPr>
                        <a:defRPr sz="1200" b="1">
                          <a:solidFill>
                            <a:schemeClr val="tx1"/>
                          </a:solidFill>
                        </a:defRPr>
                      </a:pPr>
                      <a:t>[VALUE]</a:t>
                    </a:fld>
                    <a:r>
                      <a:rPr lang="en-US" sz="1200" dirty="0">
                        <a:solidFill>
                          <a:schemeClr val="tx1"/>
                        </a:solidFill>
                      </a:rPr>
                      <a:t>)</a:t>
                    </a:r>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950-4404-8D83-2049587C6BCB}"/>
                </c:ext>
                <c:ext xmlns:c15="http://schemas.microsoft.com/office/drawing/2012/chart" uri="{CE6537A1-D6FC-4f65-9D91-7224C49458BB}">
                  <c15:layout>
                    <c:manualLayout>
                      <c:w val="0.32161601706873305"/>
                      <c:h val="0.25580119506780541"/>
                    </c:manualLayout>
                  </c15:layout>
                  <c15:dlblFieldTable/>
                  <c15:showDataLabelsRange val="0"/>
                </c:ext>
              </c:extLst>
            </c:dLbl>
            <c:dLbl>
              <c:idx val="1"/>
              <c:layout>
                <c:manualLayout>
                  <c:x val="2.1116468059266934E-2"/>
                  <c:y val="0.17640783082533035"/>
                </c:manualLayout>
              </c:layout>
              <c:tx>
                <c:rich>
                  <a:bodyPr/>
                  <a:lstStyle/>
                  <a:p>
                    <a:pPr>
                      <a:defRPr sz="1800" b="1">
                        <a:solidFill>
                          <a:schemeClr val="tx1"/>
                        </a:solidFill>
                      </a:defRPr>
                    </a:pPr>
                    <a:r>
                      <a:rPr lang="en-US" sz="1400" u="sng" dirty="0">
                        <a:solidFill>
                          <a:schemeClr val="tx1"/>
                        </a:solidFill>
                      </a:rPr>
                      <a:t>10-19 live events</a:t>
                    </a:r>
                    <a:r>
                      <a:rPr lang="en-US" sz="1400" u="sng" baseline="0" dirty="0">
                        <a:solidFill>
                          <a:schemeClr val="tx1"/>
                        </a:solidFill>
                      </a:rPr>
                      <a:t> </a:t>
                    </a:r>
                  </a:p>
                  <a:p>
                    <a:pPr>
                      <a:defRPr sz="1800" b="1">
                        <a:solidFill>
                          <a:schemeClr val="tx1"/>
                        </a:solidFill>
                      </a:defRPr>
                    </a:pPr>
                    <a:r>
                      <a:rPr lang="en-US" sz="1200" baseline="0" dirty="0">
                        <a:solidFill>
                          <a:schemeClr val="tx1"/>
                        </a:solidFill>
                      </a:rPr>
                      <a:t>aired on </a:t>
                    </a:r>
                    <a:r>
                      <a:rPr lang="en-US" sz="1200" dirty="0">
                        <a:solidFill>
                          <a:schemeClr val="tx1"/>
                        </a:solidFill>
                      </a:rPr>
                      <a:t>110 days of the year</a:t>
                    </a:r>
                    <a:r>
                      <a:rPr lang="en-US" sz="1200" baseline="0" dirty="0">
                        <a:solidFill>
                          <a:schemeClr val="tx1"/>
                        </a:solidFill>
                      </a:rPr>
                      <a:t> </a:t>
                    </a:r>
                    <a:r>
                      <a:rPr lang="en-US" sz="1200" dirty="0">
                        <a:solidFill>
                          <a:schemeClr val="tx1"/>
                        </a:solidFill>
                      </a:rPr>
                      <a:t>(</a:t>
                    </a:r>
                    <a:fld id="{E5994162-7F8B-4DBC-955F-EE6C2925AB97}" type="VALUE">
                      <a:rPr lang="en-US" sz="1200" smtClean="0">
                        <a:solidFill>
                          <a:schemeClr val="tx1"/>
                        </a:solidFill>
                      </a:rPr>
                      <a:pPr>
                        <a:defRPr sz="1800" b="1">
                          <a:solidFill>
                            <a:schemeClr val="tx1"/>
                          </a:solidFill>
                        </a:defRPr>
                      </a:pPr>
                      <a:t>[VALUE]</a:t>
                    </a:fld>
                    <a:r>
                      <a:rPr lang="en-US" sz="1200" dirty="0">
                        <a:solidFill>
                          <a:schemeClr val="tx1"/>
                        </a:solidFill>
                      </a:rPr>
                      <a:t>)</a:t>
                    </a:r>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950-4404-8D83-2049587C6BCB}"/>
                </c:ext>
                <c:ext xmlns:c15="http://schemas.microsoft.com/office/drawing/2012/chart" uri="{CE6537A1-D6FC-4f65-9D91-7224C49458BB}">
                  <c15:layout>
                    <c:manualLayout>
                      <c:w val="0.28548600804329732"/>
                      <c:h val="0.25580119506780541"/>
                    </c:manualLayout>
                  </c15:layout>
                  <c15:dlblFieldTable/>
                  <c15:showDataLabelsRange val="0"/>
                </c:ext>
              </c:extLst>
            </c:dLbl>
            <c:dLbl>
              <c:idx val="2"/>
              <c:layout>
                <c:manualLayout>
                  <c:x val="-2.070154833051939E-2"/>
                  <c:y val="-0.18971922835860788"/>
                </c:manualLayout>
              </c:layout>
              <c:tx>
                <c:rich>
                  <a:bodyPr/>
                  <a:lstStyle/>
                  <a:p>
                    <a:pPr>
                      <a:defRPr sz="1800" b="1">
                        <a:solidFill>
                          <a:schemeClr val="tx1"/>
                        </a:solidFill>
                      </a:defRPr>
                    </a:pPr>
                    <a:r>
                      <a:rPr lang="en-US" sz="1400" u="sng" dirty="0"/>
                      <a:t>20-49 live events</a:t>
                    </a:r>
                    <a:r>
                      <a:rPr lang="en-US" sz="1600" u="sng" dirty="0"/>
                      <a:t> </a:t>
                    </a:r>
                  </a:p>
                  <a:p>
                    <a:pPr>
                      <a:defRPr sz="1800" b="1">
                        <a:solidFill>
                          <a:schemeClr val="tx1"/>
                        </a:solidFill>
                      </a:defRPr>
                    </a:pPr>
                    <a:r>
                      <a:rPr lang="en-US" sz="1200" dirty="0"/>
                      <a:t>aired on</a:t>
                    </a:r>
                    <a:r>
                      <a:rPr lang="en-US" sz="1200" baseline="0" dirty="0"/>
                      <a:t> </a:t>
                    </a:r>
                    <a:r>
                      <a:rPr lang="en-US" sz="1200" dirty="0"/>
                      <a:t>188</a:t>
                    </a:r>
                    <a:r>
                      <a:rPr lang="en-US" sz="1200" baseline="0" dirty="0"/>
                      <a:t> days of the year </a:t>
                    </a:r>
                    <a:r>
                      <a:rPr lang="en-US" sz="1200" dirty="0"/>
                      <a:t>(</a:t>
                    </a:r>
                    <a:fld id="{066818B6-0AEC-485D-B238-C71ABCFBF7F7}" type="VALUE">
                      <a:rPr lang="en-US" sz="1200" smtClean="0"/>
                      <a:pPr>
                        <a:defRPr sz="1800" b="1">
                          <a:solidFill>
                            <a:schemeClr val="tx1"/>
                          </a:solidFill>
                        </a:defRPr>
                      </a:pPr>
                      <a:t>[VALUE]</a:t>
                    </a:fld>
                    <a:r>
                      <a:rPr lang="en-US" sz="1200" dirty="0"/>
                      <a:t>)</a:t>
                    </a:r>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950-4404-8D83-2049587C6BCB}"/>
                </c:ext>
                <c:ext xmlns:c15="http://schemas.microsoft.com/office/drawing/2012/chart" uri="{CE6537A1-D6FC-4f65-9D91-7224C49458BB}">
                  <c15:layout>
                    <c:manualLayout>
                      <c:w val="0.35448671595921483"/>
                      <c:h val="0.22506667486371965"/>
                    </c:manualLayout>
                  </c15:layout>
                  <c15:dlblFieldTable/>
                  <c15:showDataLabelsRange val="0"/>
                </c:ext>
              </c:extLst>
            </c:dLbl>
            <c:dLbl>
              <c:idx val="3"/>
              <c:layout>
                <c:manualLayout>
                  <c:x val="-6.8750532624461153E-2"/>
                  <c:y val="0.10125579025408606"/>
                </c:manualLayout>
              </c:layout>
              <c:tx>
                <c:rich>
                  <a:bodyPr/>
                  <a:lstStyle/>
                  <a:p>
                    <a:r>
                      <a:rPr lang="en-US" sz="1400" u="sng" dirty="0">
                        <a:solidFill>
                          <a:schemeClr val="tx1"/>
                        </a:solidFill>
                      </a:rPr>
                      <a:t>50-76 live events </a:t>
                    </a:r>
                  </a:p>
                  <a:p>
                    <a:r>
                      <a:rPr lang="en-US" sz="1200" dirty="0">
                        <a:solidFill>
                          <a:schemeClr val="tx1"/>
                        </a:solidFill>
                      </a:rPr>
                      <a:t>aired on 52 days of the year (</a:t>
                    </a:r>
                    <a:fld id="{BDC63849-EEE6-4F1C-B4C5-F6B41B2E94FC}" type="VALUE">
                      <a:rPr lang="en-US" sz="1200" smtClean="0">
                        <a:solidFill>
                          <a:schemeClr val="tx1"/>
                        </a:solidFill>
                      </a:rPr>
                      <a:pPr/>
                      <a:t>[VALUE]</a:t>
                    </a:fld>
                    <a:r>
                      <a:rPr lang="en-US" sz="1200" dirty="0">
                        <a:solidFill>
                          <a:schemeClr val="tx1"/>
                        </a:solidFill>
                      </a:rPr>
                      <a:t>)</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950-4404-8D83-2049587C6BCB}"/>
                </c:ext>
                <c:ext xmlns:c15="http://schemas.microsoft.com/office/drawing/2012/chart" uri="{CE6537A1-D6FC-4f65-9D91-7224C49458BB}">
                  <c15:layout>
                    <c:manualLayout>
                      <c:w val="0.32126782481373262"/>
                      <c:h val="0.25580119506780541"/>
                    </c:manualLayout>
                  </c15:layout>
                  <c15:dlblFieldTable/>
                  <c15:showDataLabelsRange val="0"/>
                </c:ext>
              </c:extLst>
            </c:dLbl>
            <c:dLbl>
              <c:idx val="4"/>
              <c:layout>
                <c:manualLayout>
                  <c:x val="4.3904658684343678E-2"/>
                  <c:y val="7.7832873566806543E-2"/>
                </c:manualLayout>
              </c:layout>
              <c:spPr/>
              <c:txPr>
                <a:bodyPr/>
                <a:lstStyle/>
                <a:p>
                  <a:pPr>
                    <a:defRPr sz="1800" b="1">
                      <a:solidFill>
                        <a:schemeClr val="tx1"/>
                      </a:solidFill>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950-4404-8D83-2049587C6BCB}"/>
                </c:ext>
                <c:ext xmlns:c15="http://schemas.microsoft.com/office/drawing/2012/chart" uri="{CE6537A1-D6FC-4f65-9D91-7224C49458BB}"/>
              </c:extLst>
            </c:dLbl>
            <c:dLbl>
              <c:idx val="5"/>
              <c:layout>
                <c:manualLayout>
                  <c:x val="3.8852174862568277E-2"/>
                  <c:y val="0.10082580193571362"/>
                </c:manualLayout>
              </c:layout>
              <c:spPr/>
              <c:txPr>
                <a:bodyPr/>
                <a:lstStyle/>
                <a:p>
                  <a:pPr>
                    <a:defRPr sz="1800" b="1">
                      <a:solidFill>
                        <a:schemeClr val="bg1"/>
                      </a:solidFill>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A950-4404-8D83-2049587C6BCB}"/>
                </c:ext>
                <c:ext xmlns:c15="http://schemas.microsoft.com/office/drawing/2012/chart" uri="{CE6537A1-D6FC-4f65-9D91-7224C49458BB}"/>
              </c:extLst>
            </c:dLbl>
            <c:dLbl>
              <c:idx val="6"/>
              <c:layout>
                <c:manualLayout>
                  <c:x val="1.5255888180294622E-2"/>
                  <c:y val="0.1060716337759567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A950-4404-8D83-2049587C6BCB}"/>
                </c:ext>
                <c:ext xmlns:c15="http://schemas.microsoft.com/office/drawing/2012/chart" uri="{CE6537A1-D6FC-4f65-9D91-7224C49458BB}"/>
              </c:extLst>
            </c:dLbl>
            <c:spPr>
              <a:noFill/>
              <a:ln>
                <a:noFill/>
              </a:ln>
              <a:effectLst/>
            </c:spPr>
            <c:txPr>
              <a:bodyPr/>
              <a:lstStyle/>
              <a:p>
                <a:pPr>
                  <a:defRPr sz="1800" b="1">
                    <a:solidFill>
                      <a:schemeClr val="bg1"/>
                    </a:solidFill>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Sheet1!$A$2:$A$5</c:f>
              <c:strCache>
                <c:ptCount val="4"/>
                <c:pt idx="0">
                  <c:v>2-9</c:v>
                </c:pt>
                <c:pt idx="1">
                  <c:v>10-19</c:v>
                </c:pt>
                <c:pt idx="2">
                  <c:v>20-49</c:v>
                </c:pt>
                <c:pt idx="3">
                  <c:v>50-76</c:v>
                </c:pt>
              </c:strCache>
            </c:strRef>
          </c:cat>
          <c:val>
            <c:numRef>
              <c:f>Sheet1!$B$2:$B$5</c:f>
              <c:numCache>
                <c:formatCode>0%</c:formatCode>
                <c:ptCount val="4"/>
                <c:pt idx="0">
                  <c:v>4.3715846994535519E-2</c:v>
                </c:pt>
                <c:pt idx="1">
                  <c:v>0.30054644808743169</c:v>
                </c:pt>
                <c:pt idx="2">
                  <c:v>0.51366120218579236</c:v>
                </c:pt>
                <c:pt idx="3">
                  <c:v>0.14207650273224043</c:v>
                </c:pt>
              </c:numCache>
            </c:numRef>
          </c:val>
          <c:extLst xmlns:c16r2="http://schemas.microsoft.com/office/drawing/2015/06/chart">
            <c:ext xmlns:c16="http://schemas.microsoft.com/office/drawing/2014/chart" uri="{C3380CC4-5D6E-409C-BE32-E72D297353CC}">
              <c16:uniqueId val="{00000010-A950-4404-8D83-2049587C6BCB}"/>
            </c:ext>
          </c:extLst>
        </c:ser>
        <c:dLbls>
          <c:showLegendKey val="0"/>
          <c:showVal val="0"/>
          <c:showCatName val="0"/>
          <c:showSerName val="0"/>
          <c:showPercent val="0"/>
          <c:showBubbleSize val="0"/>
          <c:showLeaderLines val="1"/>
        </c:dLbls>
        <c:firstSliceAng val="0"/>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Nat'l Broadcast TV</c:v>
                </c:pt>
              </c:strCache>
            </c:strRef>
          </c:tx>
          <c:spPr>
            <a:solidFill>
              <a:srgbClr val="0765A3"/>
            </a:solidFill>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Sheet1!$A$2:$A$8</c:f>
              <c:strCache>
                <c:ptCount val="7"/>
                <c:pt idx="0">
                  <c:v>Monday</c:v>
                </c:pt>
                <c:pt idx="1">
                  <c:v>Tuesday</c:v>
                </c:pt>
                <c:pt idx="2">
                  <c:v>Wednesday</c:v>
                </c:pt>
                <c:pt idx="3">
                  <c:v>Thursday</c:v>
                </c:pt>
                <c:pt idx="4">
                  <c:v>Friday</c:v>
                </c:pt>
                <c:pt idx="5">
                  <c:v>Saturday</c:v>
                </c:pt>
                <c:pt idx="6">
                  <c:v>Sunday</c:v>
                </c:pt>
              </c:strCache>
            </c:strRef>
          </c:cat>
          <c:val>
            <c:numRef>
              <c:f>Sheet1!$B$2:$B$8</c:f>
              <c:numCache>
                <c:formatCode>0</c:formatCode>
                <c:ptCount val="7"/>
                <c:pt idx="0">
                  <c:v>0.5</c:v>
                </c:pt>
                <c:pt idx="1">
                  <c:v>0.65384615384615385</c:v>
                </c:pt>
                <c:pt idx="2">
                  <c:v>0.67307692307692313</c:v>
                </c:pt>
                <c:pt idx="3">
                  <c:v>1.1923076923076923</c:v>
                </c:pt>
                <c:pt idx="4">
                  <c:v>3.0377358490566038</c:v>
                </c:pt>
                <c:pt idx="5">
                  <c:v>13.075471698113208</c:v>
                </c:pt>
                <c:pt idx="6">
                  <c:v>8.7884615384615383</c:v>
                </c:pt>
              </c:numCache>
            </c:numRef>
          </c:val>
          <c:extLst xmlns:c16r2="http://schemas.microsoft.com/office/drawing/2015/06/chart">
            <c:ext xmlns:c16="http://schemas.microsoft.com/office/drawing/2014/chart" uri="{C3380CC4-5D6E-409C-BE32-E72D297353CC}">
              <c16:uniqueId val="{00000000-7702-4CFD-B751-47D9EB6EDA3A}"/>
            </c:ext>
          </c:extLst>
        </c:ser>
        <c:ser>
          <c:idx val="1"/>
          <c:order val="1"/>
          <c:tx>
            <c:strRef>
              <c:f>Sheet1!$C$1</c:f>
              <c:strCache>
                <c:ptCount val="1"/>
                <c:pt idx="0">
                  <c:v>Ad-Supported Nat'l Cable TV</c:v>
                </c:pt>
              </c:strCache>
            </c:strRef>
          </c:tx>
          <c:spPr>
            <a:solidFill>
              <a:srgbClr val="50C8A0"/>
            </a:solidFill>
          </c:spPr>
          <c:invertIfNegative val="0"/>
          <c:dLbls>
            <c:dLbl>
              <c:idx val="0"/>
              <c:layout>
                <c:manualLayout>
                  <c:x val="1.2820639491998901E-3"/>
                  <c:y val="-5.729100483608997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702-4CFD-B751-47D9EB6EDA3A}"/>
                </c:ext>
                <c:ext xmlns:c15="http://schemas.microsoft.com/office/drawing/2012/chart" uri="{CE6537A1-D6FC-4f65-9D91-7224C49458BB}"/>
              </c:extLst>
            </c:dLbl>
            <c:dLbl>
              <c:idx val="1"/>
              <c:layout>
                <c:manualLayout>
                  <c:x val="-3.2048759541518758E-4"/>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702-4CFD-B751-47D9EB6EDA3A}"/>
                </c:ext>
                <c:ext xmlns:c15="http://schemas.microsoft.com/office/drawing/2012/chart" uri="{CE6537A1-D6FC-4f65-9D91-7224C49458BB}"/>
              </c:extLst>
            </c:dLbl>
            <c:dLbl>
              <c:idx val="2"/>
              <c:layout>
                <c:manualLayout>
                  <c:x val="3.0448592915225353E-3"/>
                  <c:y val="-9.375000000000056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702-4CFD-B751-47D9EB6EDA3A}"/>
                </c:ext>
                <c:ext xmlns:c15="http://schemas.microsoft.com/office/drawing/2012/chart" uri="{CE6537A1-D6FC-4f65-9D91-7224C49458BB}"/>
              </c:extLst>
            </c:dLbl>
            <c:dLbl>
              <c:idx val="3"/>
              <c:layout>
                <c:manualLayout>
                  <c:x val="1.1218201514921775E-3"/>
                  <c:y val="-3.125000000000000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702-4CFD-B751-47D9EB6EDA3A}"/>
                </c:ext>
                <c:ext xmlns:c15="http://schemas.microsoft.com/office/drawing/2012/chart" uri="{CE6537A1-D6FC-4f65-9D91-7224C49458BB}"/>
              </c:extLst>
            </c:dLbl>
            <c:dLbl>
              <c:idx val="4"/>
              <c:layout>
                <c:manualLayout>
                  <c:x val="4.8073139312278137E-4"/>
                  <c:y val="-1.87499999999999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702-4CFD-B751-47D9EB6EDA3A}"/>
                </c:ext>
                <c:ext xmlns:c15="http://schemas.microsoft.com/office/drawing/2012/chart" uri="{CE6537A1-D6FC-4f65-9D91-7224C49458BB}"/>
              </c:extLst>
            </c:dLbl>
            <c:dLbl>
              <c:idx val="5"/>
              <c:layout>
                <c:manualLayout>
                  <c:x val="1.9230391400301464E-3"/>
                  <c:y val="-3.124999999999942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7702-4CFD-B751-47D9EB6EDA3A}"/>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600" b="1">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Sheet1!$A$2:$A$8</c:f>
              <c:strCache>
                <c:ptCount val="7"/>
                <c:pt idx="0">
                  <c:v>Monday</c:v>
                </c:pt>
                <c:pt idx="1">
                  <c:v>Tuesday</c:v>
                </c:pt>
                <c:pt idx="2">
                  <c:v>Wednesday</c:v>
                </c:pt>
                <c:pt idx="3">
                  <c:v>Thursday</c:v>
                </c:pt>
                <c:pt idx="4">
                  <c:v>Friday</c:v>
                </c:pt>
                <c:pt idx="5">
                  <c:v>Saturday</c:v>
                </c:pt>
                <c:pt idx="6">
                  <c:v>Sunday</c:v>
                </c:pt>
              </c:strCache>
            </c:strRef>
          </c:cat>
          <c:val>
            <c:numRef>
              <c:f>Sheet1!$C$2:$C$8</c:f>
              <c:numCache>
                <c:formatCode>0</c:formatCode>
                <c:ptCount val="7"/>
                <c:pt idx="0">
                  <c:v>12.961538461538462</c:v>
                </c:pt>
                <c:pt idx="1">
                  <c:v>18.03846153846154</c:v>
                </c:pt>
                <c:pt idx="2">
                  <c:v>20.076923076923077</c:v>
                </c:pt>
                <c:pt idx="3">
                  <c:v>21.75</c:v>
                </c:pt>
                <c:pt idx="4">
                  <c:v>26.867924528301888</c:v>
                </c:pt>
                <c:pt idx="5">
                  <c:v>46.830188679245282</c:v>
                </c:pt>
                <c:pt idx="6">
                  <c:v>32.942307692307693</c:v>
                </c:pt>
              </c:numCache>
            </c:numRef>
          </c:val>
          <c:extLst xmlns:c16r2="http://schemas.microsoft.com/office/drawing/2015/06/chart">
            <c:ext xmlns:c16="http://schemas.microsoft.com/office/drawing/2014/chart" uri="{C3380CC4-5D6E-409C-BE32-E72D297353CC}">
              <c16:uniqueId val="{00000007-7702-4CFD-B751-47D9EB6EDA3A}"/>
            </c:ext>
          </c:extLst>
        </c:ser>
        <c:dLbls>
          <c:showLegendKey val="0"/>
          <c:showVal val="0"/>
          <c:showCatName val="0"/>
          <c:showSerName val="0"/>
          <c:showPercent val="0"/>
          <c:showBubbleSize val="0"/>
        </c:dLbls>
        <c:gapWidth val="150"/>
        <c:overlap val="100"/>
        <c:axId val="377627584"/>
        <c:axId val="377627976"/>
      </c:barChart>
      <c:catAx>
        <c:axId val="377627584"/>
        <c:scaling>
          <c:orientation val="minMax"/>
        </c:scaling>
        <c:delete val="0"/>
        <c:axPos val="b"/>
        <c:numFmt formatCode="General" sourceLinked="0"/>
        <c:majorTickMark val="out"/>
        <c:minorTickMark val="none"/>
        <c:tickLblPos val="nextTo"/>
        <c:txPr>
          <a:bodyPr/>
          <a:lstStyle/>
          <a:p>
            <a:pPr>
              <a:defRPr sz="1400" b="1"/>
            </a:pPr>
            <a:endParaRPr lang="en-US"/>
          </a:p>
        </c:txPr>
        <c:crossAx val="377627976"/>
        <c:crosses val="autoZero"/>
        <c:auto val="1"/>
        <c:lblAlgn val="ctr"/>
        <c:lblOffset val="100"/>
        <c:noMultiLvlLbl val="0"/>
      </c:catAx>
      <c:valAx>
        <c:axId val="377627976"/>
        <c:scaling>
          <c:orientation val="minMax"/>
        </c:scaling>
        <c:delete val="1"/>
        <c:axPos val="l"/>
        <c:numFmt formatCode="0" sourceLinked="1"/>
        <c:majorTickMark val="out"/>
        <c:minorTickMark val="none"/>
        <c:tickLblPos val="nextTo"/>
        <c:crossAx val="377627584"/>
        <c:crosses val="autoZero"/>
        <c:crossBetween val="between"/>
      </c:valAx>
    </c:plotArea>
    <c:legend>
      <c:legendPos val="t"/>
      <c:layout>
        <c:manualLayout>
          <c:xMode val="edge"/>
          <c:yMode val="edge"/>
          <c:x val="0.2112579955806328"/>
          <c:y val="0.05"/>
          <c:w val="0.57836199948372202"/>
          <c:h val="6.90388779527559E-2"/>
        </c:manualLayout>
      </c:layout>
      <c:overlay val="0"/>
      <c:txPr>
        <a:bodyPr/>
        <a:lstStyle/>
        <a:p>
          <a:pPr>
            <a:defRPr sz="1400" b="1"/>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Nat'l Broadcast TV</c:v>
                </c:pt>
              </c:strCache>
            </c:strRef>
          </c:tx>
          <c:spPr>
            <a:solidFill>
              <a:srgbClr val="0765A3"/>
            </a:solidFill>
          </c:spPr>
          <c:invertIfNegative val="0"/>
          <c:dLbls>
            <c:spPr>
              <a:noFill/>
              <a:ln>
                <a:noFill/>
              </a:ln>
              <a:effectLst/>
            </c:spPr>
            <c:txPr>
              <a:bodyPr wrap="square" lIns="38100" tIns="19050" rIns="38100" bIns="19050" anchor="ctr">
                <a:spAutoFit/>
              </a:bodyPr>
              <a:lstStyle/>
              <a:p>
                <a:pPr>
                  <a:defRPr sz="1100" b="1">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0</c:formatCode>
                <c:ptCount val="12"/>
                <c:pt idx="0">
                  <c:v>101</c:v>
                </c:pt>
                <c:pt idx="1">
                  <c:v>92</c:v>
                </c:pt>
                <c:pt idx="2">
                  <c:v>110</c:v>
                </c:pt>
                <c:pt idx="3">
                  <c:v>102</c:v>
                </c:pt>
                <c:pt idx="4">
                  <c:v>95</c:v>
                </c:pt>
                <c:pt idx="5">
                  <c:v>127</c:v>
                </c:pt>
                <c:pt idx="6">
                  <c:v>123</c:v>
                </c:pt>
                <c:pt idx="7">
                  <c:v>205</c:v>
                </c:pt>
                <c:pt idx="8">
                  <c:v>127</c:v>
                </c:pt>
                <c:pt idx="9">
                  <c:v>159</c:v>
                </c:pt>
                <c:pt idx="10">
                  <c:v>118</c:v>
                </c:pt>
                <c:pt idx="11">
                  <c:v>109</c:v>
                </c:pt>
              </c:numCache>
            </c:numRef>
          </c:val>
          <c:extLst xmlns:c16r2="http://schemas.microsoft.com/office/drawing/2015/06/chart">
            <c:ext xmlns:c16="http://schemas.microsoft.com/office/drawing/2014/chart" uri="{C3380CC4-5D6E-409C-BE32-E72D297353CC}">
              <c16:uniqueId val="{00000000-7702-4CFD-B751-47D9EB6EDA3A}"/>
            </c:ext>
          </c:extLst>
        </c:ser>
        <c:ser>
          <c:idx val="1"/>
          <c:order val="1"/>
          <c:tx>
            <c:strRef>
              <c:f>Sheet1!$C$1</c:f>
              <c:strCache>
                <c:ptCount val="1"/>
                <c:pt idx="0">
                  <c:v>Ad-Supported Nat'l Cable TV</c:v>
                </c:pt>
              </c:strCache>
            </c:strRef>
          </c:tx>
          <c:spPr>
            <a:solidFill>
              <a:srgbClr val="50C8A0"/>
            </a:solidFill>
          </c:spPr>
          <c:invertIfNegative val="0"/>
          <c:dLbls>
            <c:dLbl>
              <c:idx val="0"/>
              <c:layout>
                <c:manualLayout>
                  <c:x val="1.2820639491998901E-3"/>
                  <c:y val="-5.729100483608997E-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702-4CFD-B751-47D9EB6EDA3A}"/>
                </c:ext>
                <c:ext xmlns:c15="http://schemas.microsoft.com/office/drawing/2012/chart" uri="{CE6537A1-D6FC-4f65-9D91-7224C49458BB}"/>
              </c:extLst>
            </c:dLbl>
            <c:dLbl>
              <c:idx val="1"/>
              <c:layout>
                <c:manualLayout>
                  <c:x val="-3.2048759541518758E-4"/>
                  <c:y val="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702-4CFD-B751-47D9EB6EDA3A}"/>
                </c:ext>
                <c:ext xmlns:c15="http://schemas.microsoft.com/office/drawing/2012/chart" uri="{CE6537A1-D6FC-4f65-9D91-7224C49458BB}"/>
              </c:extLst>
            </c:dLbl>
            <c:dLbl>
              <c:idx val="2"/>
              <c:layout>
                <c:manualLayout>
                  <c:x val="3.0448592915225353E-3"/>
                  <c:y val="-9.3750000000000569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702-4CFD-B751-47D9EB6EDA3A}"/>
                </c:ext>
                <c:ext xmlns:c15="http://schemas.microsoft.com/office/drawing/2012/chart" uri="{CE6537A1-D6FC-4f65-9D91-7224C49458BB}"/>
              </c:extLst>
            </c:dLbl>
            <c:dLbl>
              <c:idx val="3"/>
              <c:layout>
                <c:manualLayout>
                  <c:x val="1.1218201514921775E-3"/>
                  <c:y val="-3.1250000000000002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702-4CFD-B751-47D9EB6EDA3A}"/>
                </c:ext>
                <c:ext xmlns:c15="http://schemas.microsoft.com/office/drawing/2012/chart" uri="{CE6537A1-D6FC-4f65-9D91-7224C49458BB}"/>
              </c:extLst>
            </c:dLbl>
            <c:dLbl>
              <c:idx val="4"/>
              <c:layout>
                <c:manualLayout>
                  <c:x val="4.8073139312278137E-4"/>
                  <c:y val="-1.87499999999999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702-4CFD-B751-47D9EB6EDA3A}"/>
                </c:ext>
                <c:ext xmlns:c15="http://schemas.microsoft.com/office/drawing/2012/chart" uri="{CE6537A1-D6FC-4f65-9D91-7224C49458BB}"/>
              </c:extLst>
            </c:dLbl>
            <c:dLbl>
              <c:idx val="5"/>
              <c:layout>
                <c:manualLayout>
                  <c:x val="1.9230391400301464E-3"/>
                  <c:y val="-3.124999999999942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7702-4CFD-B751-47D9EB6EDA3A}"/>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100" b="1">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c:formatCode>
                <c:ptCount val="12"/>
                <c:pt idx="0">
                  <c:v>830</c:v>
                </c:pt>
                <c:pt idx="1">
                  <c:v>799</c:v>
                </c:pt>
                <c:pt idx="2">
                  <c:v>882</c:v>
                </c:pt>
                <c:pt idx="3">
                  <c:v>881</c:v>
                </c:pt>
                <c:pt idx="4">
                  <c:v>784</c:v>
                </c:pt>
                <c:pt idx="5">
                  <c:v>663</c:v>
                </c:pt>
                <c:pt idx="6">
                  <c:v>725</c:v>
                </c:pt>
                <c:pt idx="7">
                  <c:v>816</c:v>
                </c:pt>
                <c:pt idx="8">
                  <c:v>796</c:v>
                </c:pt>
                <c:pt idx="9">
                  <c:v>782</c:v>
                </c:pt>
                <c:pt idx="10">
                  <c:v>806</c:v>
                </c:pt>
                <c:pt idx="11">
                  <c:v>642</c:v>
                </c:pt>
              </c:numCache>
            </c:numRef>
          </c:val>
          <c:extLst xmlns:c16r2="http://schemas.microsoft.com/office/drawing/2015/06/chart">
            <c:ext xmlns:c16="http://schemas.microsoft.com/office/drawing/2014/chart" uri="{C3380CC4-5D6E-409C-BE32-E72D297353CC}">
              <c16:uniqueId val="{00000007-7702-4CFD-B751-47D9EB6EDA3A}"/>
            </c:ext>
          </c:extLst>
        </c:ser>
        <c:dLbls>
          <c:showLegendKey val="0"/>
          <c:showVal val="0"/>
          <c:showCatName val="0"/>
          <c:showSerName val="0"/>
          <c:showPercent val="0"/>
          <c:showBubbleSize val="0"/>
        </c:dLbls>
        <c:gapWidth val="150"/>
        <c:overlap val="100"/>
        <c:axId val="381461224"/>
        <c:axId val="381461616"/>
      </c:barChart>
      <c:catAx>
        <c:axId val="381461224"/>
        <c:scaling>
          <c:orientation val="minMax"/>
        </c:scaling>
        <c:delete val="0"/>
        <c:axPos val="b"/>
        <c:numFmt formatCode="General" sourceLinked="0"/>
        <c:majorTickMark val="out"/>
        <c:minorTickMark val="none"/>
        <c:tickLblPos val="nextTo"/>
        <c:txPr>
          <a:bodyPr/>
          <a:lstStyle/>
          <a:p>
            <a:pPr>
              <a:defRPr sz="1100" b="1"/>
            </a:pPr>
            <a:endParaRPr lang="en-US"/>
          </a:p>
        </c:txPr>
        <c:crossAx val="381461616"/>
        <c:crosses val="autoZero"/>
        <c:auto val="1"/>
        <c:lblAlgn val="ctr"/>
        <c:lblOffset val="100"/>
        <c:noMultiLvlLbl val="0"/>
      </c:catAx>
      <c:valAx>
        <c:axId val="381461616"/>
        <c:scaling>
          <c:orientation val="minMax"/>
        </c:scaling>
        <c:delete val="1"/>
        <c:axPos val="l"/>
        <c:numFmt formatCode="0" sourceLinked="1"/>
        <c:majorTickMark val="out"/>
        <c:minorTickMark val="none"/>
        <c:tickLblPos val="nextTo"/>
        <c:crossAx val="381461224"/>
        <c:crosses val="autoZero"/>
        <c:crossBetween val="between"/>
      </c:valAx>
    </c:plotArea>
    <c:legend>
      <c:legendPos val="t"/>
      <c:layout>
        <c:manualLayout>
          <c:xMode val="edge"/>
          <c:yMode val="edge"/>
          <c:x val="0.2112579955806328"/>
          <c:y val="0.05"/>
          <c:w val="0.57836199948372202"/>
          <c:h val="6.90388779527559E-2"/>
        </c:manualLayout>
      </c:layout>
      <c:overlay val="0"/>
      <c:txPr>
        <a:bodyPr/>
        <a:lstStyle/>
        <a:p>
          <a:pPr>
            <a:defRPr sz="1400" b="1"/>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C3A0C93-7E5A-5F49-BEBF-176D9D86AE98}" type="datetimeFigureOut">
              <a:rPr lang="en-US" smtClean="0"/>
              <a:t>5/29/2019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51A7F7A-CF2C-A64E-BF71-DE52D54C670E}" type="slidenum">
              <a:rPr lang="en-US" smtClean="0"/>
              <a:t>‹#›</a:t>
            </a:fld>
            <a:endParaRPr lang="en-US"/>
          </a:p>
        </p:txBody>
      </p:sp>
    </p:spTree>
    <p:extLst>
      <p:ext uri="{BB962C8B-B14F-4D97-AF65-F5344CB8AC3E}">
        <p14:creationId xmlns:p14="http://schemas.microsoft.com/office/powerpoint/2010/main" val="3327805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160E6A-AE89-9D4B-878B-75A99885AD87}" type="datetimeFigureOut">
              <a:rPr lang="en-US" smtClean="0"/>
              <a:t>5/29/2019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882BC3-AE5F-3043-9FCD-C1F199F164CC}" type="slidenum">
              <a:rPr lang="en-US" smtClean="0"/>
              <a:t>‹#›</a:t>
            </a:fld>
            <a:endParaRPr lang="en-US"/>
          </a:p>
        </p:txBody>
      </p:sp>
    </p:spTree>
    <p:extLst>
      <p:ext uri="{BB962C8B-B14F-4D97-AF65-F5344CB8AC3E}">
        <p14:creationId xmlns:p14="http://schemas.microsoft.com/office/powerpoint/2010/main" val="35299572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882BC3-AE5F-3043-9FCD-C1F199F164CC}" type="slidenum">
              <a:rPr lang="en-US" smtClean="0"/>
              <a:t>2</a:t>
            </a:fld>
            <a:endParaRPr lang="en-US"/>
          </a:p>
        </p:txBody>
      </p:sp>
    </p:spTree>
    <p:extLst>
      <p:ext uri="{BB962C8B-B14F-4D97-AF65-F5344CB8AC3E}">
        <p14:creationId xmlns:p14="http://schemas.microsoft.com/office/powerpoint/2010/main" val="175784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46</a:t>
            </a:fld>
            <a:endParaRPr lang="en-US"/>
          </a:p>
        </p:txBody>
      </p:sp>
    </p:spTree>
    <p:extLst>
      <p:ext uri="{BB962C8B-B14F-4D97-AF65-F5344CB8AC3E}">
        <p14:creationId xmlns:p14="http://schemas.microsoft.com/office/powerpoint/2010/main" val="3591722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337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0893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72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649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6D4F1-25DA-48F8-AD8C-81B5F2753AE7}" type="slidenum">
              <a:rPr lang="en-US" smtClean="0"/>
              <a:pPr/>
              <a:t>24</a:t>
            </a:fld>
            <a:endParaRPr lang="en-US"/>
          </a:p>
        </p:txBody>
      </p:sp>
    </p:spTree>
    <p:extLst>
      <p:ext uri="{BB962C8B-B14F-4D97-AF65-F5344CB8AC3E}">
        <p14:creationId xmlns:p14="http://schemas.microsoft.com/office/powerpoint/2010/main" val="369437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882BC3-AE5F-3043-9FCD-C1F199F164CC}" type="slidenum">
              <a:rPr lang="en-US" smtClean="0"/>
              <a:t>28</a:t>
            </a:fld>
            <a:endParaRPr lang="en-US"/>
          </a:p>
        </p:txBody>
      </p:sp>
    </p:spTree>
    <p:extLst>
      <p:ext uri="{BB962C8B-B14F-4D97-AF65-F5344CB8AC3E}">
        <p14:creationId xmlns:p14="http://schemas.microsoft.com/office/powerpoint/2010/main" val="4277830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882BC3-AE5F-3043-9FCD-C1F199F164CC}" type="slidenum">
              <a:rPr lang="en-US" smtClean="0"/>
              <a:t>34</a:t>
            </a:fld>
            <a:endParaRPr lang="en-US"/>
          </a:p>
        </p:txBody>
      </p:sp>
    </p:spTree>
    <p:extLst>
      <p:ext uri="{BB962C8B-B14F-4D97-AF65-F5344CB8AC3E}">
        <p14:creationId xmlns:p14="http://schemas.microsoft.com/office/powerpoint/2010/main" val="638775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38</a:t>
            </a:fld>
            <a:endParaRPr lang="en-US"/>
          </a:p>
        </p:txBody>
      </p:sp>
    </p:spTree>
    <p:extLst>
      <p:ext uri="{BB962C8B-B14F-4D97-AF65-F5344CB8AC3E}">
        <p14:creationId xmlns:p14="http://schemas.microsoft.com/office/powerpoint/2010/main" val="275665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8531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5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354864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164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429041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9483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68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562945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89B7EE1-B7A3-40E4-A062-16AAAFF3AB57}" type="datetimeFigureOut">
              <a:rPr lang="en-US" smtClean="0"/>
              <a:pPr/>
              <a:t>5/29/2019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1430F60-B2A5-4C6E-8F21-A235B545F79A}" type="slidenum">
              <a:rPr lang="en-US" smtClean="0"/>
              <a:pPr/>
              <a:t>‹#›</a:t>
            </a:fld>
            <a:endParaRPr lang="en-US"/>
          </a:p>
        </p:txBody>
      </p:sp>
    </p:spTree>
    <p:extLst>
      <p:ext uri="{BB962C8B-B14F-4D97-AF65-F5344CB8AC3E}">
        <p14:creationId xmlns:p14="http://schemas.microsoft.com/office/powerpoint/2010/main" val="1401649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831773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34837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2782823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8776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4.jp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7" r:id="rId3"/>
    <p:sldLayoutId id="2147483672" r:id="rId4"/>
    <p:sldLayoutId id="214748367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24209"/>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836731"/>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109067"/>
      </p:ext>
    </p:extLst>
  </p:cSld>
  <p:clrMap bg1="lt1" tx1="dk1" bg2="lt2" tx2="dk2" accent1="accent1" accent2="accent2" accent3="accent3" accent4="accent4" accent5="accent5" accent6="accent6" hlink="hlink" folHlink="folHlink"/>
  <p:sldLayoutIdLst>
    <p:sldLayoutId id="2147483664" r:id="rId1"/>
    <p:sldLayoutId id="214748366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065481"/>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3" Type="http://schemas.openxmlformats.org/officeDocument/2006/relationships/image" Target="../media/image86.jpeg"/><Relationship Id="rId18" Type="http://schemas.openxmlformats.org/officeDocument/2006/relationships/image" Target="../media/image91.png"/><Relationship Id="rId26" Type="http://schemas.openxmlformats.org/officeDocument/2006/relationships/image" Target="../media/image99.png"/><Relationship Id="rId39" Type="http://schemas.openxmlformats.org/officeDocument/2006/relationships/image" Target="../media/image112.png"/><Relationship Id="rId21" Type="http://schemas.openxmlformats.org/officeDocument/2006/relationships/image" Target="../media/image94.png"/><Relationship Id="rId34" Type="http://schemas.openxmlformats.org/officeDocument/2006/relationships/image" Target="../media/image107.png"/><Relationship Id="rId42" Type="http://schemas.openxmlformats.org/officeDocument/2006/relationships/image" Target="../media/image115.png"/><Relationship Id="rId47" Type="http://schemas.openxmlformats.org/officeDocument/2006/relationships/image" Target="../media/image120.png"/><Relationship Id="rId50" Type="http://schemas.openxmlformats.org/officeDocument/2006/relationships/image" Target="../media/image123.png"/><Relationship Id="rId55" Type="http://schemas.openxmlformats.org/officeDocument/2006/relationships/image" Target="../media/image128.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33" Type="http://schemas.openxmlformats.org/officeDocument/2006/relationships/image" Target="../media/image106.png"/><Relationship Id="rId38" Type="http://schemas.openxmlformats.org/officeDocument/2006/relationships/image" Target="../media/image111.png"/><Relationship Id="rId46" Type="http://schemas.openxmlformats.org/officeDocument/2006/relationships/image" Target="../media/image119.pn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29" Type="http://schemas.openxmlformats.org/officeDocument/2006/relationships/image" Target="../media/image102.png"/><Relationship Id="rId41" Type="http://schemas.openxmlformats.org/officeDocument/2006/relationships/image" Target="../media/image114.png"/><Relationship Id="rId54"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7.png"/><Relationship Id="rId32" Type="http://schemas.openxmlformats.org/officeDocument/2006/relationships/image" Target="../media/image105.png"/><Relationship Id="rId37" Type="http://schemas.openxmlformats.org/officeDocument/2006/relationships/image" Target="../media/image110.png"/><Relationship Id="rId40" Type="http://schemas.openxmlformats.org/officeDocument/2006/relationships/image" Target="../media/image113.png"/><Relationship Id="rId45" Type="http://schemas.openxmlformats.org/officeDocument/2006/relationships/image" Target="../media/image118.png"/><Relationship Id="rId53" Type="http://schemas.openxmlformats.org/officeDocument/2006/relationships/image" Target="../media/image126.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101.png"/><Relationship Id="rId36" Type="http://schemas.openxmlformats.org/officeDocument/2006/relationships/image" Target="../media/image109.png"/><Relationship Id="rId49" Type="http://schemas.openxmlformats.org/officeDocument/2006/relationships/image" Target="../media/image122.png"/><Relationship Id="rId10" Type="http://schemas.openxmlformats.org/officeDocument/2006/relationships/image" Target="../media/image83.jpeg"/><Relationship Id="rId19" Type="http://schemas.openxmlformats.org/officeDocument/2006/relationships/image" Target="../media/image92.png"/><Relationship Id="rId31" Type="http://schemas.openxmlformats.org/officeDocument/2006/relationships/image" Target="../media/image104.png"/><Relationship Id="rId44" Type="http://schemas.openxmlformats.org/officeDocument/2006/relationships/image" Target="../media/image117.png"/><Relationship Id="rId52" Type="http://schemas.openxmlformats.org/officeDocument/2006/relationships/image" Target="../media/image125.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png"/><Relationship Id="rId30" Type="http://schemas.openxmlformats.org/officeDocument/2006/relationships/image" Target="../media/image103.png"/><Relationship Id="rId35" Type="http://schemas.openxmlformats.org/officeDocument/2006/relationships/image" Target="../media/image108.png"/><Relationship Id="rId43" Type="http://schemas.openxmlformats.org/officeDocument/2006/relationships/image" Target="../media/image116.png"/><Relationship Id="rId48" Type="http://schemas.openxmlformats.org/officeDocument/2006/relationships/image" Target="../media/image121.png"/><Relationship Id="rId56" Type="http://schemas.openxmlformats.org/officeDocument/2006/relationships/image" Target="../media/image129.png"/><Relationship Id="rId8" Type="http://schemas.openxmlformats.org/officeDocument/2006/relationships/image" Target="../media/image81.png"/><Relationship Id="rId51" Type="http://schemas.openxmlformats.org/officeDocument/2006/relationships/image" Target="../media/image124.png"/><Relationship Id="rId3" Type="http://schemas.openxmlformats.org/officeDocument/2006/relationships/image" Target="../media/image7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36.jpeg"/><Relationship Id="rId13" Type="http://schemas.openxmlformats.org/officeDocument/2006/relationships/image" Target="../media/image141.jpeg"/><Relationship Id="rId18" Type="http://schemas.openxmlformats.org/officeDocument/2006/relationships/image" Target="../media/image146.png"/><Relationship Id="rId26" Type="http://schemas.openxmlformats.org/officeDocument/2006/relationships/image" Target="../media/image154.png"/><Relationship Id="rId39" Type="http://schemas.openxmlformats.org/officeDocument/2006/relationships/image" Target="../media/image167.png"/><Relationship Id="rId3" Type="http://schemas.openxmlformats.org/officeDocument/2006/relationships/image" Target="../media/image131.png"/><Relationship Id="rId21" Type="http://schemas.openxmlformats.org/officeDocument/2006/relationships/image" Target="../media/image149.png"/><Relationship Id="rId34" Type="http://schemas.openxmlformats.org/officeDocument/2006/relationships/image" Target="../media/image162.png"/><Relationship Id="rId42" Type="http://schemas.openxmlformats.org/officeDocument/2006/relationships/image" Target="../media/image170.png"/><Relationship Id="rId7" Type="http://schemas.openxmlformats.org/officeDocument/2006/relationships/image" Target="../media/image135.png"/><Relationship Id="rId12" Type="http://schemas.openxmlformats.org/officeDocument/2006/relationships/image" Target="../media/image140.png"/><Relationship Id="rId17" Type="http://schemas.openxmlformats.org/officeDocument/2006/relationships/image" Target="../media/image145.png"/><Relationship Id="rId25" Type="http://schemas.openxmlformats.org/officeDocument/2006/relationships/image" Target="../media/image153.png"/><Relationship Id="rId33" Type="http://schemas.openxmlformats.org/officeDocument/2006/relationships/image" Target="../media/image161.png"/><Relationship Id="rId38" Type="http://schemas.openxmlformats.org/officeDocument/2006/relationships/image" Target="../media/image166.png"/><Relationship Id="rId2" Type="http://schemas.openxmlformats.org/officeDocument/2006/relationships/image" Target="../media/image130.png"/><Relationship Id="rId16" Type="http://schemas.openxmlformats.org/officeDocument/2006/relationships/image" Target="../media/image144.png"/><Relationship Id="rId20" Type="http://schemas.openxmlformats.org/officeDocument/2006/relationships/image" Target="../media/image148.png"/><Relationship Id="rId29" Type="http://schemas.openxmlformats.org/officeDocument/2006/relationships/image" Target="../media/image157.png"/><Relationship Id="rId41"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34.jpeg"/><Relationship Id="rId11" Type="http://schemas.openxmlformats.org/officeDocument/2006/relationships/image" Target="../media/image139.jpeg"/><Relationship Id="rId24" Type="http://schemas.openxmlformats.org/officeDocument/2006/relationships/image" Target="../media/image152.png"/><Relationship Id="rId32" Type="http://schemas.openxmlformats.org/officeDocument/2006/relationships/image" Target="../media/image160.png"/><Relationship Id="rId37" Type="http://schemas.openxmlformats.org/officeDocument/2006/relationships/image" Target="../media/image165.png"/><Relationship Id="rId40" Type="http://schemas.openxmlformats.org/officeDocument/2006/relationships/image" Target="../media/image168.png"/><Relationship Id="rId5" Type="http://schemas.openxmlformats.org/officeDocument/2006/relationships/image" Target="../media/image133.jpeg"/><Relationship Id="rId15" Type="http://schemas.openxmlformats.org/officeDocument/2006/relationships/image" Target="../media/image143.png"/><Relationship Id="rId23" Type="http://schemas.openxmlformats.org/officeDocument/2006/relationships/image" Target="../media/image151.png"/><Relationship Id="rId28" Type="http://schemas.openxmlformats.org/officeDocument/2006/relationships/image" Target="../media/image156.png"/><Relationship Id="rId36" Type="http://schemas.openxmlformats.org/officeDocument/2006/relationships/image" Target="../media/image164.png"/><Relationship Id="rId10" Type="http://schemas.openxmlformats.org/officeDocument/2006/relationships/image" Target="../media/image138.jpeg"/><Relationship Id="rId19" Type="http://schemas.openxmlformats.org/officeDocument/2006/relationships/image" Target="../media/image147.png"/><Relationship Id="rId31" Type="http://schemas.openxmlformats.org/officeDocument/2006/relationships/image" Target="../media/image159.png"/><Relationship Id="rId4" Type="http://schemas.openxmlformats.org/officeDocument/2006/relationships/image" Target="../media/image132.jpeg"/><Relationship Id="rId9" Type="http://schemas.openxmlformats.org/officeDocument/2006/relationships/image" Target="../media/image137.png"/><Relationship Id="rId14" Type="http://schemas.openxmlformats.org/officeDocument/2006/relationships/image" Target="../media/image142.png"/><Relationship Id="rId22" Type="http://schemas.openxmlformats.org/officeDocument/2006/relationships/image" Target="../media/image150.png"/><Relationship Id="rId27" Type="http://schemas.openxmlformats.org/officeDocument/2006/relationships/image" Target="../media/image155.png"/><Relationship Id="rId30" Type="http://schemas.openxmlformats.org/officeDocument/2006/relationships/image" Target="../media/image158.png"/><Relationship Id="rId35" Type="http://schemas.openxmlformats.org/officeDocument/2006/relationships/image" Target="../media/image163.png"/></Relationships>
</file>

<file path=ppt/slides/_rels/slide2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3" Type="http://schemas.openxmlformats.org/officeDocument/2006/relationships/image" Target="../media/image181.jpeg"/><Relationship Id="rId18" Type="http://schemas.openxmlformats.org/officeDocument/2006/relationships/image" Target="../media/image186.png"/><Relationship Id="rId26" Type="http://schemas.openxmlformats.org/officeDocument/2006/relationships/image" Target="../media/image194.jpeg"/><Relationship Id="rId39" Type="http://schemas.openxmlformats.org/officeDocument/2006/relationships/image" Target="../media/image207.png"/><Relationship Id="rId3" Type="http://schemas.openxmlformats.org/officeDocument/2006/relationships/image" Target="../media/image171.png"/><Relationship Id="rId21" Type="http://schemas.openxmlformats.org/officeDocument/2006/relationships/image" Target="../media/image189.png"/><Relationship Id="rId34" Type="http://schemas.openxmlformats.org/officeDocument/2006/relationships/image" Target="../media/image202.png"/><Relationship Id="rId42" Type="http://schemas.openxmlformats.org/officeDocument/2006/relationships/image" Target="../media/image210.png"/><Relationship Id="rId47" Type="http://schemas.openxmlformats.org/officeDocument/2006/relationships/image" Target="../media/image215.png"/><Relationship Id="rId50" Type="http://schemas.openxmlformats.org/officeDocument/2006/relationships/image" Target="../media/image218.png"/><Relationship Id="rId7" Type="http://schemas.openxmlformats.org/officeDocument/2006/relationships/image" Target="../media/image175.jpeg"/><Relationship Id="rId12" Type="http://schemas.openxmlformats.org/officeDocument/2006/relationships/image" Target="../media/image180.png"/><Relationship Id="rId17" Type="http://schemas.openxmlformats.org/officeDocument/2006/relationships/image" Target="../media/image185.png"/><Relationship Id="rId25" Type="http://schemas.openxmlformats.org/officeDocument/2006/relationships/image" Target="../media/image193.jpeg"/><Relationship Id="rId33" Type="http://schemas.openxmlformats.org/officeDocument/2006/relationships/image" Target="../media/image201.jpeg"/><Relationship Id="rId38" Type="http://schemas.openxmlformats.org/officeDocument/2006/relationships/image" Target="../media/image206.png"/><Relationship Id="rId46" Type="http://schemas.openxmlformats.org/officeDocument/2006/relationships/image" Target="../media/image214.png"/><Relationship Id="rId2" Type="http://schemas.openxmlformats.org/officeDocument/2006/relationships/notesSlide" Target="../notesSlides/notesSlide5.xml"/><Relationship Id="rId16" Type="http://schemas.openxmlformats.org/officeDocument/2006/relationships/image" Target="../media/image184.png"/><Relationship Id="rId20" Type="http://schemas.openxmlformats.org/officeDocument/2006/relationships/image" Target="../media/image188.jpeg"/><Relationship Id="rId29" Type="http://schemas.openxmlformats.org/officeDocument/2006/relationships/image" Target="../media/image197.jpeg"/><Relationship Id="rId41" Type="http://schemas.openxmlformats.org/officeDocument/2006/relationships/image" Target="../media/image209.png"/><Relationship Id="rId1" Type="http://schemas.openxmlformats.org/officeDocument/2006/relationships/slideLayout" Target="../slideLayouts/slideLayout4.xml"/><Relationship Id="rId6" Type="http://schemas.openxmlformats.org/officeDocument/2006/relationships/image" Target="../media/image174.png"/><Relationship Id="rId11" Type="http://schemas.openxmlformats.org/officeDocument/2006/relationships/image" Target="../media/image179.png"/><Relationship Id="rId24" Type="http://schemas.openxmlformats.org/officeDocument/2006/relationships/image" Target="../media/image192.png"/><Relationship Id="rId32" Type="http://schemas.openxmlformats.org/officeDocument/2006/relationships/image" Target="../media/image200.jpeg"/><Relationship Id="rId37" Type="http://schemas.openxmlformats.org/officeDocument/2006/relationships/image" Target="../media/image205.jpeg"/><Relationship Id="rId40" Type="http://schemas.openxmlformats.org/officeDocument/2006/relationships/image" Target="../media/image208.png"/><Relationship Id="rId45" Type="http://schemas.openxmlformats.org/officeDocument/2006/relationships/image" Target="../media/image213.png"/><Relationship Id="rId5" Type="http://schemas.openxmlformats.org/officeDocument/2006/relationships/image" Target="../media/image173.png"/><Relationship Id="rId15" Type="http://schemas.openxmlformats.org/officeDocument/2006/relationships/image" Target="../media/image183.png"/><Relationship Id="rId23" Type="http://schemas.openxmlformats.org/officeDocument/2006/relationships/image" Target="../media/image191.png"/><Relationship Id="rId28" Type="http://schemas.openxmlformats.org/officeDocument/2006/relationships/image" Target="../media/image196.jpeg"/><Relationship Id="rId36" Type="http://schemas.openxmlformats.org/officeDocument/2006/relationships/image" Target="../media/image204.png"/><Relationship Id="rId49" Type="http://schemas.openxmlformats.org/officeDocument/2006/relationships/image" Target="../media/image217.png"/><Relationship Id="rId10" Type="http://schemas.openxmlformats.org/officeDocument/2006/relationships/image" Target="../media/image178.jpeg"/><Relationship Id="rId19" Type="http://schemas.openxmlformats.org/officeDocument/2006/relationships/image" Target="../media/image187.png"/><Relationship Id="rId31" Type="http://schemas.openxmlformats.org/officeDocument/2006/relationships/image" Target="../media/image199.png"/><Relationship Id="rId44" Type="http://schemas.openxmlformats.org/officeDocument/2006/relationships/image" Target="../media/image212.png"/><Relationship Id="rId52" Type="http://schemas.openxmlformats.org/officeDocument/2006/relationships/image" Target="../media/image220.png"/><Relationship Id="rId4" Type="http://schemas.openxmlformats.org/officeDocument/2006/relationships/image" Target="../media/image172.png"/><Relationship Id="rId9" Type="http://schemas.openxmlformats.org/officeDocument/2006/relationships/image" Target="../media/image177.png"/><Relationship Id="rId14" Type="http://schemas.openxmlformats.org/officeDocument/2006/relationships/image" Target="../media/image182.png"/><Relationship Id="rId22" Type="http://schemas.openxmlformats.org/officeDocument/2006/relationships/image" Target="../media/image190.png"/><Relationship Id="rId27" Type="http://schemas.openxmlformats.org/officeDocument/2006/relationships/image" Target="../media/image195.png"/><Relationship Id="rId30" Type="http://schemas.openxmlformats.org/officeDocument/2006/relationships/image" Target="../media/image198.png"/><Relationship Id="rId35" Type="http://schemas.openxmlformats.org/officeDocument/2006/relationships/image" Target="../media/image203.jpeg"/><Relationship Id="rId43" Type="http://schemas.openxmlformats.org/officeDocument/2006/relationships/image" Target="../media/image211.png"/><Relationship Id="rId48" Type="http://schemas.openxmlformats.org/officeDocument/2006/relationships/image" Target="../media/image216.png"/><Relationship Id="rId8" Type="http://schemas.openxmlformats.org/officeDocument/2006/relationships/image" Target="../media/image176.png"/><Relationship Id="rId51" Type="http://schemas.openxmlformats.org/officeDocument/2006/relationships/image" Target="../media/image2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232.png"/><Relationship Id="rId18" Type="http://schemas.openxmlformats.org/officeDocument/2006/relationships/image" Target="../media/image237.png"/><Relationship Id="rId3" Type="http://schemas.openxmlformats.org/officeDocument/2006/relationships/image" Target="../media/image222.png"/><Relationship Id="rId7" Type="http://schemas.openxmlformats.org/officeDocument/2006/relationships/image" Target="../media/image226.png"/><Relationship Id="rId12" Type="http://schemas.openxmlformats.org/officeDocument/2006/relationships/image" Target="../media/image231.png"/><Relationship Id="rId17" Type="http://schemas.openxmlformats.org/officeDocument/2006/relationships/image" Target="../media/image236.png"/><Relationship Id="rId2" Type="http://schemas.openxmlformats.org/officeDocument/2006/relationships/notesSlide" Target="../notesSlides/notesSlide7.xml"/><Relationship Id="rId16" Type="http://schemas.openxmlformats.org/officeDocument/2006/relationships/image" Target="../media/image235.png"/><Relationship Id="rId1" Type="http://schemas.openxmlformats.org/officeDocument/2006/relationships/slideLayout" Target="../slideLayouts/slideLayout1.xml"/><Relationship Id="rId6" Type="http://schemas.openxmlformats.org/officeDocument/2006/relationships/image" Target="../media/image225.png"/><Relationship Id="rId11" Type="http://schemas.openxmlformats.org/officeDocument/2006/relationships/image" Target="../media/image230.png"/><Relationship Id="rId5" Type="http://schemas.openxmlformats.org/officeDocument/2006/relationships/image" Target="../media/image224.png"/><Relationship Id="rId15" Type="http://schemas.openxmlformats.org/officeDocument/2006/relationships/image" Target="../media/image234.png"/><Relationship Id="rId10" Type="http://schemas.openxmlformats.org/officeDocument/2006/relationships/image" Target="../media/image229.png"/><Relationship Id="rId19" Type="http://schemas.openxmlformats.org/officeDocument/2006/relationships/image" Target="../media/image238.png"/><Relationship Id="rId4" Type="http://schemas.openxmlformats.org/officeDocument/2006/relationships/image" Target="../media/image223.png"/><Relationship Id="rId9" Type="http://schemas.openxmlformats.org/officeDocument/2006/relationships/image" Target="../media/image228.png"/><Relationship Id="rId14" Type="http://schemas.openxmlformats.org/officeDocument/2006/relationships/image" Target="../media/image233.png"/></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png"/><Relationship Id="rId18" Type="http://schemas.openxmlformats.org/officeDocument/2006/relationships/image" Target="../media/image255.jpeg"/><Relationship Id="rId3" Type="http://schemas.openxmlformats.org/officeDocument/2006/relationships/image" Target="../media/image240.png"/><Relationship Id="rId21" Type="http://schemas.openxmlformats.org/officeDocument/2006/relationships/image" Target="../media/image258.png"/><Relationship Id="rId7" Type="http://schemas.openxmlformats.org/officeDocument/2006/relationships/image" Target="../media/image244.png"/><Relationship Id="rId12" Type="http://schemas.openxmlformats.org/officeDocument/2006/relationships/image" Target="../media/image249.png"/><Relationship Id="rId17" Type="http://schemas.openxmlformats.org/officeDocument/2006/relationships/image" Target="../media/image254.png"/><Relationship Id="rId2" Type="http://schemas.openxmlformats.org/officeDocument/2006/relationships/notesSlide" Target="../notesSlides/notesSlide8.xml"/><Relationship Id="rId16" Type="http://schemas.openxmlformats.org/officeDocument/2006/relationships/image" Target="../media/image253.png"/><Relationship Id="rId20" Type="http://schemas.openxmlformats.org/officeDocument/2006/relationships/image" Target="../media/image257.png"/><Relationship Id="rId1" Type="http://schemas.openxmlformats.org/officeDocument/2006/relationships/slideLayout" Target="../slideLayouts/slideLayout2.xml"/><Relationship Id="rId6" Type="http://schemas.openxmlformats.org/officeDocument/2006/relationships/image" Target="../media/image243.png"/><Relationship Id="rId11" Type="http://schemas.openxmlformats.org/officeDocument/2006/relationships/image" Target="../media/image248.png"/><Relationship Id="rId5" Type="http://schemas.openxmlformats.org/officeDocument/2006/relationships/image" Target="../media/image242.jpeg"/><Relationship Id="rId15" Type="http://schemas.openxmlformats.org/officeDocument/2006/relationships/image" Target="../media/image252.png"/><Relationship Id="rId23" Type="http://schemas.openxmlformats.org/officeDocument/2006/relationships/image" Target="../media/image260.png"/><Relationship Id="rId10" Type="http://schemas.openxmlformats.org/officeDocument/2006/relationships/image" Target="../media/image247.png"/><Relationship Id="rId19" Type="http://schemas.openxmlformats.org/officeDocument/2006/relationships/image" Target="../media/image256.png"/><Relationship Id="rId4" Type="http://schemas.openxmlformats.org/officeDocument/2006/relationships/image" Target="../media/image241.jpeg"/><Relationship Id="rId9" Type="http://schemas.openxmlformats.org/officeDocument/2006/relationships/image" Target="../media/image246.png"/><Relationship Id="rId14" Type="http://schemas.openxmlformats.org/officeDocument/2006/relationships/image" Target="../media/image251.png"/><Relationship Id="rId22" Type="http://schemas.openxmlformats.org/officeDocument/2006/relationships/image" Target="../media/image259.png"/></Relationships>
</file>

<file path=ppt/slides/_rels/slide3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63.png"/><Relationship Id="rId7" Type="http://schemas.openxmlformats.org/officeDocument/2006/relationships/image" Target="../media/image267.png"/><Relationship Id="rId12" Type="http://schemas.openxmlformats.org/officeDocument/2006/relationships/image" Target="../media/image27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6.png"/><Relationship Id="rId11" Type="http://schemas.openxmlformats.org/officeDocument/2006/relationships/image" Target="../media/image271.jpeg"/><Relationship Id="rId5" Type="http://schemas.openxmlformats.org/officeDocument/2006/relationships/image" Target="../media/image265.png"/><Relationship Id="rId10" Type="http://schemas.openxmlformats.org/officeDocument/2006/relationships/image" Target="../media/image270.png"/><Relationship Id="rId4" Type="http://schemas.openxmlformats.org/officeDocument/2006/relationships/image" Target="../media/image264.png"/><Relationship Id="rId9" Type="http://schemas.openxmlformats.org/officeDocument/2006/relationships/image" Target="../media/image2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thevab.com/wp-content/uploads/2017/01/TVisSocial-Report.pdf" TargetMode="External"/><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thevab.com/wp-content/uploads/2017/01/TVisSocial-Report.pdf" TargetMode="External"/><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www.thevab.com/wp-content/uploads/2017/01/TVisSocial-Report.pdf" TargetMode="External"/><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79.png"/><Relationship Id="rId13" Type="http://schemas.openxmlformats.org/officeDocument/2006/relationships/image" Target="../media/image284.png"/><Relationship Id="rId3" Type="http://schemas.openxmlformats.org/officeDocument/2006/relationships/image" Target="../media/image274.png"/><Relationship Id="rId7" Type="http://schemas.openxmlformats.org/officeDocument/2006/relationships/image" Target="../media/image278.png"/><Relationship Id="rId12" Type="http://schemas.openxmlformats.org/officeDocument/2006/relationships/image" Target="../media/image283.png"/><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277.png"/><Relationship Id="rId11" Type="http://schemas.openxmlformats.org/officeDocument/2006/relationships/image" Target="../media/image282.png"/><Relationship Id="rId5" Type="http://schemas.openxmlformats.org/officeDocument/2006/relationships/image" Target="../media/image276.png"/><Relationship Id="rId10" Type="http://schemas.openxmlformats.org/officeDocument/2006/relationships/image" Target="../media/image281.png"/><Relationship Id="rId4" Type="http://schemas.openxmlformats.org/officeDocument/2006/relationships/image" Target="../media/image275.png"/><Relationship Id="rId9" Type="http://schemas.openxmlformats.org/officeDocument/2006/relationships/image" Target="../media/image280.png"/><Relationship Id="rId14" Type="http://schemas.openxmlformats.org/officeDocument/2006/relationships/hyperlink" Target="http://www.thevab.com/wp-content/uploads/2017/01/TVisSocial-Report.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292.png"/><Relationship Id="rId13" Type="http://schemas.openxmlformats.org/officeDocument/2006/relationships/image" Target="../media/image297.png"/><Relationship Id="rId18" Type="http://schemas.openxmlformats.org/officeDocument/2006/relationships/image" Target="../media/image302.png"/><Relationship Id="rId26" Type="http://schemas.openxmlformats.org/officeDocument/2006/relationships/image" Target="../media/image310.png"/><Relationship Id="rId39" Type="http://schemas.openxmlformats.org/officeDocument/2006/relationships/image" Target="../media/image323.png"/><Relationship Id="rId3" Type="http://schemas.openxmlformats.org/officeDocument/2006/relationships/image" Target="../media/image287.png"/><Relationship Id="rId21" Type="http://schemas.openxmlformats.org/officeDocument/2006/relationships/image" Target="../media/image305.png"/><Relationship Id="rId34" Type="http://schemas.openxmlformats.org/officeDocument/2006/relationships/image" Target="../media/image318.png"/><Relationship Id="rId7" Type="http://schemas.openxmlformats.org/officeDocument/2006/relationships/image" Target="../media/image291.png"/><Relationship Id="rId12" Type="http://schemas.openxmlformats.org/officeDocument/2006/relationships/image" Target="../media/image296.png"/><Relationship Id="rId17" Type="http://schemas.openxmlformats.org/officeDocument/2006/relationships/image" Target="../media/image301.png"/><Relationship Id="rId25" Type="http://schemas.openxmlformats.org/officeDocument/2006/relationships/image" Target="../media/image309.png"/><Relationship Id="rId33" Type="http://schemas.openxmlformats.org/officeDocument/2006/relationships/image" Target="../media/image317.png"/><Relationship Id="rId38" Type="http://schemas.openxmlformats.org/officeDocument/2006/relationships/image" Target="../media/image322.png"/><Relationship Id="rId2" Type="http://schemas.openxmlformats.org/officeDocument/2006/relationships/notesSlide" Target="../notesSlides/notesSlide11.xml"/><Relationship Id="rId16" Type="http://schemas.openxmlformats.org/officeDocument/2006/relationships/image" Target="../media/image300.png"/><Relationship Id="rId20" Type="http://schemas.openxmlformats.org/officeDocument/2006/relationships/image" Target="../media/image304.png"/><Relationship Id="rId29" Type="http://schemas.openxmlformats.org/officeDocument/2006/relationships/image" Target="../media/image313.png"/><Relationship Id="rId1" Type="http://schemas.openxmlformats.org/officeDocument/2006/relationships/slideLayout" Target="../slideLayouts/slideLayout2.xml"/><Relationship Id="rId6" Type="http://schemas.openxmlformats.org/officeDocument/2006/relationships/image" Target="../media/image290.png"/><Relationship Id="rId11" Type="http://schemas.openxmlformats.org/officeDocument/2006/relationships/image" Target="../media/image295.png"/><Relationship Id="rId24" Type="http://schemas.openxmlformats.org/officeDocument/2006/relationships/image" Target="../media/image308.png"/><Relationship Id="rId32" Type="http://schemas.openxmlformats.org/officeDocument/2006/relationships/image" Target="../media/image316.png"/><Relationship Id="rId37" Type="http://schemas.openxmlformats.org/officeDocument/2006/relationships/image" Target="../media/image321.png"/><Relationship Id="rId40" Type="http://schemas.openxmlformats.org/officeDocument/2006/relationships/image" Target="../media/image324.png"/><Relationship Id="rId5" Type="http://schemas.openxmlformats.org/officeDocument/2006/relationships/image" Target="../media/image289.png"/><Relationship Id="rId15" Type="http://schemas.openxmlformats.org/officeDocument/2006/relationships/image" Target="../media/image299.png"/><Relationship Id="rId23" Type="http://schemas.openxmlformats.org/officeDocument/2006/relationships/image" Target="../media/image307.png"/><Relationship Id="rId28" Type="http://schemas.openxmlformats.org/officeDocument/2006/relationships/image" Target="../media/image312.png"/><Relationship Id="rId36" Type="http://schemas.openxmlformats.org/officeDocument/2006/relationships/image" Target="../media/image320.png"/><Relationship Id="rId10" Type="http://schemas.openxmlformats.org/officeDocument/2006/relationships/image" Target="../media/image294.png"/><Relationship Id="rId19" Type="http://schemas.openxmlformats.org/officeDocument/2006/relationships/image" Target="../media/image303.png"/><Relationship Id="rId31" Type="http://schemas.openxmlformats.org/officeDocument/2006/relationships/image" Target="../media/image315.png"/><Relationship Id="rId4" Type="http://schemas.openxmlformats.org/officeDocument/2006/relationships/image" Target="../media/image288.png"/><Relationship Id="rId9" Type="http://schemas.openxmlformats.org/officeDocument/2006/relationships/image" Target="../media/image293.png"/><Relationship Id="rId14" Type="http://schemas.openxmlformats.org/officeDocument/2006/relationships/image" Target="../media/image298.png"/><Relationship Id="rId22" Type="http://schemas.openxmlformats.org/officeDocument/2006/relationships/image" Target="../media/image306.png"/><Relationship Id="rId27" Type="http://schemas.openxmlformats.org/officeDocument/2006/relationships/image" Target="../media/image311.png"/><Relationship Id="rId30" Type="http://schemas.openxmlformats.org/officeDocument/2006/relationships/image" Target="../media/image314.png"/><Relationship Id="rId35" Type="http://schemas.openxmlformats.org/officeDocument/2006/relationships/image" Target="../media/image319.png"/></Relationships>
</file>

<file path=ppt/slides/_rels/slide56.xml.rels><?xml version="1.0" encoding="UTF-8" standalone="yes"?>
<Relationships xmlns="http://schemas.openxmlformats.org/package/2006/relationships"><Relationship Id="rId8" Type="http://schemas.openxmlformats.org/officeDocument/2006/relationships/image" Target="../media/image331.jpeg"/><Relationship Id="rId13" Type="http://schemas.openxmlformats.org/officeDocument/2006/relationships/image" Target="../media/image336.jpeg"/><Relationship Id="rId3" Type="http://schemas.openxmlformats.org/officeDocument/2006/relationships/image" Target="../media/image326.jpeg"/><Relationship Id="rId7" Type="http://schemas.openxmlformats.org/officeDocument/2006/relationships/image" Target="../media/image330.png"/><Relationship Id="rId12" Type="http://schemas.openxmlformats.org/officeDocument/2006/relationships/image" Target="../media/image335.jpeg"/><Relationship Id="rId2" Type="http://schemas.openxmlformats.org/officeDocument/2006/relationships/image" Target="../media/image325.jpeg"/><Relationship Id="rId1" Type="http://schemas.openxmlformats.org/officeDocument/2006/relationships/slideLayout" Target="../slideLayouts/slideLayout2.xml"/><Relationship Id="rId6" Type="http://schemas.openxmlformats.org/officeDocument/2006/relationships/image" Target="../media/image329.jpeg"/><Relationship Id="rId11" Type="http://schemas.openxmlformats.org/officeDocument/2006/relationships/image" Target="../media/image334.jpeg"/><Relationship Id="rId5" Type="http://schemas.openxmlformats.org/officeDocument/2006/relationships/image" Target="../media/image328.png"/><Relationship Id="rId15" Type="http://schemas.openxmlformats.org/officeDocument/2006/relationships/image" Target="../media/image338.jpeg"/><Relationship Id="rId10" Type="http://schemas.openxmlformats.org/officeDocument/2006/relationships/image" Target="../media/image333.png"/><Relationship Id="rId4" Type="http://schemas.openxmlformats.org/officeDocument/2006/relationships/image" Target="../media/image327.jpeg"/><Relationship Id="rId9" Type="http://schemas.openxmlformats.org/officeDocument/2006/relationships/image" Target="../media/image332.jpeg"/><Relationship Id="rId14" Type="http://schemas.openxmlformats.org/officeDocument/2006/relationships/image" Target="../media/image337.jpeg"/></Relationships>
</file>

<file path=ppt/slides/_rels/slide57.xml.rels><?xml version="1.0" encoding="UTF-8" standalone="yes"?>
<Relationships xmlns="http://schemas.openxmlformats.org/package/2006/relationships"><Relationship Id="rId3" Type="http://schemas.openxmlformats.org/officeDocument/2006/relationships/image" Target="../media/image340.jpg"/><Relationship Id="rId2" Type="http://schemas.openxmlformats.org/officeDocument/2006/relationships/image" Target="../media/image33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9" Type="http://schemas.openxmlformats.org/officeDocument/2006/relationships/image" Target="../media/image57.png"/><Relationship Id="rId3" Type="http://schemas.openxmlformats.org/officeDocument/2006/relationships/image" Target="../media/image21.png"/><Relationship Id="rId21" Type="http://schemas.openxmlformats.org/officeDocument/2006/relationships/image" Target="../media/image39.png"/><Relationship Id="rId34" Type="http://schemas.openxmlformats.org/officeDocument/2006/relationships/image" Target="../media/image52.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38" Type="http://schemas.openxmlformats.org/officeDocument/2006/relationships/image" Target="../media/image56.jpe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eg"/><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png"/><Relationship Id="rId5" Type="http://schemas.openxmlformats.org/officeDocument/2006/relationships/image" Target="../media/image23.jpe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image" Target="../media/image28.jpeg"/><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35"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 Placeholder 2"/>
          <p:cNvSpPr txBox="1">
            <a:spLocks/>
          </p:cNvSpPr>
          <p:nvPr/>
        </p:nvSpPr>
        <p:spPr>
          <a:xfrm>
            <a:off x="6915708" y="4913120"/>
            <a:ext cx="1890944" cy="271440"/>
          </a:xfrm>
          <a:prstGeom prst="rect">
            <a:avLst/>
          </a:prstGeom>
        </p:spPr>
        <p:txBody>
          <a:bodyPr vert="horz" lIns="0" tIns="0" rIns="0" bIns="0"/>
          <a:lstStyle>
            <a:lvl1pPr marL="0" indent="0" algn="l" defTabSz="457200" rtl="0" eaLnBrk="1" latinLnBrk="0" hangingPunct="1">
              <a:spcBef>
                <a:spcPts val="0"/>
              </a:spcBef>
              <a:buFontTx/>
              <a:buNone/>
              <a:defRPr sz="3200" b="1" kern="1200" cap="none" baseline="0">
                <a:solidFill>
                  <a:srgbClr val="508ABA"/>
                </a:solidFill>
                <a:latin typeface="+mn-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Members Center</a:t>
            </a:r>
          </a:p>
        </p:txBody>
      </p:sp>
    </p:spTree>
    <p:extLst>
      <p:ext uri="{BB962C8B-B14F-4D97-AF65-F5344CB8AC3E}">
        <p14:creationId xmlns:p14="http://schemas.microsoft.com/office/powerpoint/2010/main" val="9366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2"/>
            <a:ext cx="8805334" cy="901779"/>
          </a:xfrm>
        </p:spPr>
        <p:txBody>
          <a:bodyPr/>
          <a:lstStyle/>
          <a:p>
            <a:r>
              <a:rPr lang="en-US" dirty="0"/>
              <a:t>Looking At This Year’s Sports Calendar, Memorable </a:t>
            </a:r>
            <a:br>
              <a:rPr lang="en-US" dirty="0"/>
            </a:br>
            <a:r>
              <a:rPr lang="en-US" dirty="0"/>
              <a:t>“Score-</a:t>
            </a:r>
            <a:r>
              <a:rPr lang="en-US" dirty="0" err="1"/>
              <a:t>ylines</a:t>
            </a:r>
            <a:r>
              <a:rPr lang="en-US" dirty="0"/>
              <a:t>” Can, And Will, Happen On Any Day Of The Year</a:t>
            </a:r>
          </a:p>
        </p:txBody>
      </p:sp>
      <p:sp>
        <p:nvSpPr>
          <p:cNvPr id="10" name="Text Placeholder 2"/>
          <p:cNvSpPr>
            <a:spLocks noGrp="1"/>
          </p:cNvSpPr>
          <p:nvPr>
            <p:ph type="body" sz="quarter" idx="13"/>
          </p:nvPr>
        </p:nvSpPr>
        <p:spPr>
          <a:xfrm>
            <a:off x="161636" y="1441475"/>
            <a:ext cx="8805334" cy="368686"/>
          </a:xfrm>
        </p:spPr>
        <p:txBody>
          <a:bodyPr/>
          <a:lstStyle/>
          <a:p>
            <a:r>
              <a:rPr lang="en-US" sz="1600" dirty="0"/>
              <a:t>Several major sports overlap each other throughout the year, culminating in November when all the top sports are active.  </a:t>
            </a:r>
          </a:p>
        </p:txBody>
      </p:sp>
      <p:sp>
        <p:nvSpPr>
          <p:cNvPr id="11" name="Text Placeholder 2"/>
          <p:cNvSpPr>
            <a:spLocks noGrp="1"/>
          </p:cNvSpPr>
          <p:nvPr>
            <p:ph type="body" sz="quarter" idx="13"/>
          </p:nvPr>
        </p:nvSpPr>
        <p:spPr>
          <a:xfrm>
            <a:off x="232659" y="2134863"/>
            <a:ext cx="8734312" cy="368686"/>
          </a:xfrm>
        </p:spPr>
        <p:txBody>
          <a:bodyPr/>
          <a:lstStyle/>
          <a:p>
            <a:r>
              <a:rPr lang="en-US" sz="1400" b="1" u="sng" dirty="0"/>
              <a:t>Calendar For 10 Major Sports</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636" y="2529376"/>
            <a:ext cx="8805334" cy="2673757"/>
          </a:xfrm>
          <a:prstGeom prst="rect">
            <a:avLst/>
          </a:prstGeom>
        </p:spPr>
      </p:pic>
      <p:sp>
        <p:nvSpPr>
          <p:cNvPr id="12" name="Text Placeholder 3"/>
          <p:cNvSpPr>
            <a:spLocks noGrp="1"/>
          </p:cNvSpPr>
          <p:nvPr>
            <p:ph type="body" sz="quarter" idx="14"/>
          </p:nvPr>
        </p:nvSpPr>
        <p:spPr>
          <a:xfrm>
            <a:off x="321733" y="6621463"/>
            <a:ext cx="7161417" cy="212095"/>
          </a:xfrm>
        </p:spPr>
        <p:txBody>
          <a:bodyPr/>
          <a:lstStyle/>
          <a:p>
            <a:r>
              <a:rPr lang="en-US" dirty="0"/>
              <a:t>Source: #SCORE 2016 Sports Fan Behavior Study 2016; Center for the Digital Future at Annenberg/</a:t>
            </a:r>
            <a:r>
              <a:rPr lang="en-US" dirty="0" err="1"/>
              <a:t>ThePostGame</a:t>
            </a:r>
            <a:r>
              <a:rPr lang="en-US" dirty="0"/>
              <a:t>.</a:t>
            </a:r>
          </a:p>
        </p:txBody>
      </p:sp>
      <p:sp>
        <p:nvSpPr>
          <p:cNvPr id="13" name="Text Placeholder 2"/>
          <p:cNvSpPr>
            <a:spLocks noGrp="1"/>
          </p:cNvSpPr>
          <p:nvPr>
            <p:ph type="body" sz="quarter" idx="13"/>
          </p:nvPr>
        </p:nvSpPr>
        <p:spPr>
          <a:xfrm>
            <a:off x="197146" y="5420929"/>
            <a:ext cx="8805334" cy="368686"/>
          </a:xfrm>
        </p:spPr>
        <p:txBody>
          <a:bodyPr/>
          <a:lstStyle/>
          <a:p>
            <a:r>
              <a:rPr lang="en-US" sz="1400" dirty="0"/>
              <a:t>Since 89% of sports fans follow more than one team and 88% follow more than one sport, there’s plenty of action to keep a fan satisfied no matter the month.</a:t>
            </a:r>
          </a:p>
        </p:txBody>
      </p:sp>
      <p:sp>
        <p:nvSpPr>
          <p:cNvPr id="9"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1838369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767884"/>
          </a:xfrm>
        </p:spPr>
        <p:txBody>
          <a:bodyPr/>
          <a:lstStyle/>
          <a:p>
            <a:r>
              <a:rPr lang="en-US" dirty="0"/>
              <a:t>Especially When You Consider That Almost Every Week Features A Premier, Signature Event From A Major Sport</a:t>
            </a:r>
          </a:p>
        </p:txBody>
      </p:sp>
      <p:sp>
        <p:nvSpPr>
          <p:cNvPr id="4" name="Text Placeholder 3"/>
          <p:cNvSpPr>
            <a:spLocks noGrp="1"/>
          </p:cNvSpPr>
          <p:nvPr>
            <p:ph type="body" sz="quarter" idx="14"/>
          </p:nvPr>
        </p:nvSpPr>
        <p:spPr/>
        <p:txBody>
          <a:bodyPr/>
          <a:lstStyle/>
          <a:p>
            <a:r>
              <a:rPr lang="en-US" dirty="0"/>
              <a:t>Note: Some post-season dates are still tentative</a:t>
            </a:r>
          </a:p>
        </p:txBody>
      </p:sp>
      <p:sp>
        <p:nvSpPr>
          <p:cNvPr id="8" name="Text Placeholder 2"/>
          <p:cNvSpPr>
            <a:spLocks noGrp="1"/>
          </p:cNvSpPr>
          <p:nvPr>
            <p:ph type="body" sz="quarter" idx="13"/>
          </p:nvPr>
        </p:nvSpPr>
        <p:spPr>
          <a:xfrm>
            <a:off x="178211" y="1366944"/>
            <a:ext cx="8805334" cy="368686"/>
          </a:xfrm>
        </p:spPr>
        <p:txBody>
          <a:bodyPr/>
          <a:lstStyle/>
          <a:p>
            <a:r>
              <a:rPr lang="en-US" sz="1400" dirty="0"/>
              <a:t>Signature events in major sports are scheduled during at least 45 weeks of the 2017 broadcast calendar </a:t>
            </a:r>
          </a:p>
        </p:txBody>
      </p:sp>
      <p:sp>
        <p:nvSpPr>
          <p:cNvPr id="9" name="Text Placeholder 4"/>
          <p:cNvSpPr>
            <a:spLocks noGrp="1"/>
          </p:cNvSpPr>
          <p:nvPr>
            <p:ph type="body" sz="quarter" idx="15"/>
          </p:nvPr>
        </p:nvSpPr>
        <p:spPr/>
        <p:txBody>
          <a:bodyPr/>
          <a:lstStyle/>
          <a:p>
            <a:r>
              <a:rPr lang="en-US" dirty="0"/>
              <a:t>No days off!</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636" y="1702209"/>
            <a:ext cx="8821909" cy="4332675"/>
          </a:xfrm>
          <a:prstGeom prst="rect">
            <a:avLst/>
          </a:prstGeom>
        </p:spPr>
      </p:pic>
    </p:spTree>
    <p:extLst>
      <p:ext uri="{BB962C8B-B14F-4D97-AF65-F5344CB8AC3E}">
        <p14:creationId xmlns:p14="http://schemas.microsoft.com/office/powerpoint/2010/main" val="3984903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“Wide World Of Sports”: Omnichannel Ecosystem</a:t>
            </a:r>
          </a:p>
        </p:txBody>
      </p:sp>
    </p:spTree>
    <p:extLst>
      <p:ext uri="{BB962C8B-B14F-4D97-AF65-F5344CB8AC3E}">
        <p14:creationId xmlns:p14="http://schemas.microsoft.com/office/powerpoint/2010/main" val="2362485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3"/>
            <a:ext cx="8805334" cy="619850"/>
          </a:xfrm>
        </p:spPr>
        <p:txBody>
          <a:bodyPr/>
          <a:lstStyle/>
          <a:p>
            <a:r>
              <a:rPr lang="en-US" dirty="0"/>
              <a:t>Fans Predominately Watch Sports Live At Home, Although About One-Quarter Will Catch Games At A Bar Or On The Go</a:t>
            </a:r>
          </a:p>
        </p:txBody>
      </p:sp>
      <p:graphicFrame>
        <p:nvGraphicFramePr>
          <p:cNvPr id="10" name="Chart 9"/>
          <p:cNvGraphicFramePr/>
          <p:nvPr>
            <p:extLst>
              <p:ext uri="{D42A27DB-BD31-4B8C-83A1-F6EECF244321}">
                <p14:modId xmlns:p14="http://schemas.microsoft.com/office/powerpoint/2010/main" val="1472190834"/>
              </p:ext>
            </p:extLst>
          </p:nvPr>
        </p:nvGraphicFramePr>
        <p:xfrm>
          <a:off x="329143" y="1761900"/>
          <a:ext cx="8530772" cy="420005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3"/>
          <p:cNvSpPr>
            <a:spLocks noGrp="1"/>
          </p:cNvSpPr>
          <p:nvPr>
            <p:ph type="body" sz="quarter" idx="14"/>
          </p:nvPr>
        </p:nvSpPr>
        <p:spPr>
          <a:xfrm>
            <a:off x="321733" y="6621463"/>
            <a:ext cx="7161417" cy="212095"/>
          </a:xfrm>
        </p:spPr>
        <p:txBody>
          <a:bodyPr/>
          <a:lstStyle/>
          <a:p>
            <a:r>
              <a:rPr lang="en-US" dirty="0"/>
              <a:t>Source: #SCORE 2016 Sports Fan Behavior Study 2016; Center for the Digital Future at Annenberg/</a:t>
            </a:r>
            <a:r>
              <a:rPr lang="en-US" dirty="0" err="1"/>
              <a:t>ThePostGame</a:t>
            </a:r>
            <a:r>
              <a:rPr lang="en-US" dirty="0"/>
              <a:t>.</a:t>
            </a:r>
          </a:p>
        </p:txBody>
      </p:sp>
      <p:sp>
        <p:nvSpPr>
          <p:cNvPr id="6"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3953075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3"/>
            <a:ext cx="8805334" cy="619850"/>
          </a:xfrm>
        </p:spPr>
        <p:txBody>
          <a:bodyPr/>
          <a:lstStyle/>
          <a:p>
            <a:r>
              <a:rPr lang="en-US" dirty="0"/>
              <a:t>It’s No Surprise That Television Dominates Sports, But Half The Population Also Gets Content From Alternate Devices</a:t>
            </a:r>
          </a:p>
        </p:txBody>
      </p:sp>
      <p:graphicFrame>
        <p:nvGraphicFramePr>
          <p:cNvPr id="10" name="Chart 9"/>
          <p:cNvGraphicFramePr/>
          <p:nvPr>
            <p:extLst>
              <p:ext uri="{D42A27DB-BD31-4B8C-83A1-F6EECF244321}">
                <p14:modId xmlns:p14="http://schemas.microsoft.com/office/powerpoint/2010/main" val="1646467047"/>
              </p:ext>
            </p:extLst>
          </p:nvPr>
        </p:nvGraphicFramePr>
        <p:xfrm>
          <a:off x="329143" y="1535837"/>
          <a:ext cx="8530772" cy="4426117"/>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3"/>
          <p:cNvSpPr>
            <a:spLocks noGrp="1"/>
          </p:cNvSpPr>
          <p:nvPr>
            <p:ph type="body" sz="quarter" idx="14"/>
          </p:nvPr>
        </p:nvSpPr>
        <p:spPr>
          <a:xfrm>
            <a:off x="321733" y="6621463"/>
            <a:ext cx="7161417" cy="212095"/>
          </a:xfrm>
        </p:spPr>
        <p:txBody>
          <a:bodyPr/>
          <a:lstStyle/>
          <a:p>
            <a:r>
              <a:rPr lang="en-US" dirty="0"/>
              <a:t>Source: #SCORE 2016 Sports Fan Behavior Study 2016; Center for the Digital Future at Annenberg/</a:t>
            </a:r>
            <a:r>
              <a:rPr lang="en-US" dirty="0" err="1"/>
              <a:t>ThePostGame</a:t>
            </a:r>
            <a:r>
              <a:rPr lang="en-US" dirty="0"/>
              <a:t>.</a:t>
            </a:r>
          </a:p>
        </p:txBody>
      </p:sp>
      <p:sp>
        <p:nvSpPr>
          <p:cNvPr id="6"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2854468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3"/>
            <a:ext cx="8805334" cy="619850"/>
          </a:xfrm>
        </p:spPr>
        <p:txBody>
          <a:bodyPr/>
          <a:lstStyle/>
          <a:p>
            <a:r>
              <a:rPr lang="en-US" dirty="0"/>
              <a:t>But Still, Television Is The Overwhelming Preference For People To Consume Sports Video Content</a:t>
            </a:r>
          </a:p>
        </p:txBody>
      </p:sp>
      <p:graphicFrame>
        <p:nvGraphicFramePr>
          <p:cNvPr id="7" name="Chart 6"/>
          <p:cNvGraphicFramePr/>
          <p:nvPr>
            <p:extLst>
              <p:ext uri="{D42A27DB-BD31-4B8C-83A1-F6EECF244321}">
                <p14:modId xmlns:p14="http://schemas.microsoft.com/office/powerpoint/2010/main" val="2339989718"/>
              </p:ext>
            </p:extLst>
          </p:nvPr>
        </p:nvGraphicFramePr>
        <p:xfrm>
          <a:off x="329143" y="1757779"/>
          <a:ext cx="8530772" cy="420417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Placeholder 3"/>
          <p:cNvSpPr>
            <a:spLocks noGrp="1"/>
          </p:cNvSpPr>
          <p:nvPr>
            <p:ph type="body" sz="quarter" idx="14"/>
          </p:nvPr>
        </p:nvSpPr>
        <p:spPr>
          <a:xfrm>
            <a:off x="321733" y="6621463"/>
            <a:ext cx="7161417" cy="212095"/>
          </a:xfrm>
        </p:spPr>
        <p:txBody>
          <a:bodyPr/>
          <a:lstStyle/>
          <a:p>
            <a:r>
              <a:rPr lang="en-US" dirty="0"/>
              <a:t>Source: #SCORE 2016 Sports Fan Behavior Study 2016; Center for the Digital Future at Annenberg/</a:t>
            </a:r>
            <a:r>
              <a:rPr lang="en-US" dirty="0" err="1"/>
              <a:t>ThePostGame</a:t>
            </a:r>
            <a:r>
              <a:rPr lang="en-US" dirty="0"/>
              <a:t>.</a:t>
            </a:r>
          </a:p>
        </p:txBody>
      </p:sp>
      <p:sp>
        <p:nvSpPr>
          <p:cNvPr id="6"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10828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327013"/>
            <a:ext cx="8805334" cy="619850"/>
          </a:xfrm>
        </p:spPr>
        <p:txBody>
          <a:bodyPr/>
          <a:lstStyle/>
          <a:p>
            <a:r>
              <a:rPr lang="en-US" dirty="0"/>
              <a:t>“Wide World of Sports”: The Omnichannel Ecosystem</a:t>
            </a:r>
          </a:p>
        </p:txBody>
      </p:sp>
      <p:sp>
        <p:nvSpPr>
          <p:cNvPr id="3" name="Text Placeholder 2"/>
          <p:cNvSpPr>
            <a:spLocks noGrp="1"/>
          </p:cNvSpPr>
          <p:nvPr>
            <p:ph type="body" sz="quarter" idx="14"/>
          </p:nvPr>
        </p:nvSpPr>
        <p:spPr/>
        <p:txBody>
          <a:bodyPr/>
          <a:lstStyle/>
          <a:p>
            <a:endParaRPr lang="en-US"/>
          </a:p>
        </p:txBody>
      </p:sp>
      <p:sp>
        <p:nvSpPr>
          <p:cNvPr id="15" name="Oval 14"/>
          <p:cNvSpPr/>
          <p:nvPr/>
        </p:nvSpPr>
        <p:spPr>
          <a:xfrm>
            <a:off x="1248853" y="1020926"/>
            <a:ext cx="6420268" cy="5168739"/>
          </a:xfrm>
          <a:prstGeom prst="ellipse">
            <a:avLst/>
          </a:prstGeom>
          <a:solidFill>
            <a:schemeClr val="bg1">
              <a:lumMod val="5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8" name="Oval 27"/>
          <p:cNvSpPr/>
          <p:nvPr/>
        </p:nvSpPr>
        <p:spPr>
          <a:xfrm>
            <a:off x="1832160" y="1510053"/>
            <a:ext cx="5256030" cy="4212858"/>
          </a:xfrm>
          <a:prstGeom prst="ellipse">
            <a:avLst/>
          </a:prstGeom>
          <a:solidFill>
            <a:schemeClr val="bg1">
              <a:lumMod val="8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2396903" y="1926449"/>
            <a:ext cx="4126544" cy="3338004"/>
          </a:xfrm>
          <a:prstGeom prst="ellipse">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Oval 12"/>
          <p:cNvSpPr/>
          <p:nvPr/>
        </p:nvSpPr>
        <p:spPr>
          <a:xfrm>
            <a:off x="3120061" y="2498598"/>
            <a:ext cx="2680228" cy="2152801"/>
          </a:xfrm>
          <a:prstGeom prst="ellipse">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Oval 7"/>
          <p:cNvSpPr/>
          <p:nvPr/>
        </p:nvSpPr>
        <p:spPr>
          <a:xfrm>
            <a:off x="3803035" y="3000157"/>
            <a:ext cx="1314280" cy="1194979"/>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16" name="Picture 10" descr="https://centracom.com/uploads/hdtv-footballpng.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45472" y="3173818"/>
            <a:ext cx="1049692" cy="86284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52007" y="1078255"/>
            <a:ext cx="1607382" cy="1815882"/>
          </a:xfrm>
          <a:prstGeom prst="rect">
            <a:avLst/>
          </a:prstGeom>
          <a:solidFill>
            <a:schemeClr val="bg2"/>
          </a:solidFill>
          <a:ln>
            <a:solidFill>
              <a:schemeClr val="tx1"/>
            </a:solidFill>
          </a:ln>
        </p:spPr>
        <p:txBody>
          <a:bodyPr wrap="square" rtlCol="0">
            <a:spAutoFit/>
          </a:bodyPr>
          <a:lstStyle/>
          <a:p>
            <a:r>
              <a:rPr lang="en-US" sz="800" b="1" u="sng" dirty="0"/>
              <a:t>Sports Ecosystem</a:t>
            </a:r>
          </a:p>
          <a:p>
            <a:r>
              <a:rPr lang="en-US" sz="800" i="1" dirty="0"/>
              <a:t>Center Ring</a:t>
            </a:r>
            <a:r>
              <a:rPr lang="en-US" sz="800" dirty="0"/>
              <a:t>: Live TV</a:t>
            </a:r>
          </a:p>
          <a:p>
            <a:endParaRPr lang="en-US" sz="400" i="1" dirty="0"/>
          </a:p>
          <a:p>
            <a:r>
              <a:rPr lang="en-US" sz="800" i="1" dirty="0"/>
              <a:t>Second Ring</a:t>
            </a:r>
            <a:r>
              <a:rPr lang="en-US" sz="800" dirty="0"/>
              <a:t>: second-screen viewing, streaming players &amp; time-shifted devices</a:t>
            </a:r>
          </a:p>
          <a:p>
            <a:endParaRPr lang="en-US" sz="400" i="1" dirty="0"/>
          </a:p>
          <a:p>
            <a:r>
              <a:rPr lang="en-US" sz="800" i="1" dirty="0"/>
              <a:t>Third Ring</a:t>
            </a:r>
            <a:r>
              <a:rPr lang="en-US" sz="800" dirty="0"/>
              <a:t>: TV-branded digital platforms &amp; websites</a:t>
            </a:r>
          </a:p>
          <a:p>
            <a:endParaRPr lang="en-US" sz="400" i="1" dirty="0"/>
          </a:p>
          <a:p>
            <a:r>
              <a:rPr lang="en-US" sz="800" i="1" dirty="0"/>
              <a:t>Fourth Ring</a:t>
            </a:r>
            <a:r>
              <a:rPr lang="en-US" sz="800" dirty="0"/>
              <a:t>: social media platforms &amp; secondary sports websites</a:t>
            </a:r>
          </a:p>
          <a:p>
            <a:endParaRPr lang="en-US" sz="400" i="1" dirty="0"/>
          </a:p>
          <a:p>
            <a:r>
              <a:rPr lang="en-US" sz="800" i="1" dirty="0"/>
              <a:t>Outer Ring</a:t>
            </a:r>
            <a:r>
              <a:rPr lang="en-US" sz="800" dirty="0"/>
              <a:t>: Out-Of-Home Viewing</a:t>
            </a:r>
          </a:p>
        </p:txBody>
      </p:sp>
      <p:pic>
        <p:nvPicPr>
          <p:cNvPr id="17" name="Picture 8" descr="http://www.freeiconspng.com/uploads/iphone-png-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20880">
            <a:off x="3306140" y="2908272"/>
            <a:ext cx="579960" cy="5573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http://pricena.com/news-reviews/wp-content/uploads/2014/09/gear-v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66743" y="3973539"/>
            <a:ext cx="582830" cy="4404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upload.wikimedia.org/wikipedia/en/thumb/c/c4/Snapchat_logo.svg/240px-Snapchat_logo.svg.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9139816">
            <a:off x="2806107" y="1962235"/>
            <a:ext cx="356107" cy="3561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s://facebookbrand.com/wp-content/themes/fb-branding/prj-fb-branding/assets/images/fb-art.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1054675">
            <a:off x="3765814" y="1605457"/>
            <a:ext cx="296004" cy="2960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upload.wikimedia.org/wikipedia/en/thumb/9/9f/Twitter_bird_logo_2012.svg/1259px-Twitter_bird_logo_2012.svg.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90523" y="1626133"/>
            <a:ext cx="375429" cy="305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thedailyroto.com/wp-content/uploads/2014/09/fanduel-logo.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0024" b="22605"/>
          <a:stretch/>
        </p:blipFill>
        <p:spPr bwMode="auto">
          <a:xfrm rot="7773024">
            <a:off x="6131994" y="4523146"/>
            <a:ext cx="560275" cy="1990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descr="http://img.talkandroid.com/uploads/2013/11/WatchESPN_Large_Icon.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04830" y="3212734"/>
            <a:ext cx="577481" cy="5774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https://s-media-cache-ak0.pinimg.com/originals/da/05/d4/da05d425f9ecf931e740f6cab7088d3d.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8718" t="22542" r="17415" b="7842"/>
          <a:stretch/>
        </p:blipFill>
        <p:spPr bwMode="auto">
          <a:xfrm>
            <a:off x="7230627" y="3088261"/>
            <a:ext cx="1484237" cy="8185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rotWithShape="1">
          <a:blip r:embed="rId11" cstate="screen">
            <a:extLst>
              <a:ext uri="{28A0092B-C50C-407E-A947-70E740481C1C}">
                <a14:useLocalDpi xmlns:a14="http://schemas.microsoft.com/office/drawing/2010/main"/>
              </a:ext>
            </a:extLst>
          </a:blip>
          <a:srcRect l="3236" t="15744" r="2758" b="17844"/>
          <a:stretch/>
        </p:blipFill>
        <p:spPr>
          <a:xfrm>
            <a:off x="3731507" y="2709133"/>
            <a:ext cx="445109" cy="236888"/>
          </a:xfrm>
          <a:prstGeom prst="rect">
            <a:avLst/>
          </a:prstGeom>
        </p:spPr>
      </p:pic>
      <p:pic>
        <p:nvPicPr>
          <p:cNvPr id="33" name="Picture 32"/>
          <p:cNvPicPr>
            <a:picLocks noChangeAspect="1"/>
          </p:cNvPicPr>
          <p:nvPr/>
        </p:nvPicPr>
        <p:blipFill rotWithShape="1">
          <a:blip r:embed="rId12" cstate="screen">
            <a:extLst>
              <a:ext uri="{28A0092B-C50C-407E-A947-70E740481C1C}">
                <a14:useLocalDpi xmlns:a14="http://schemas.microsoft.com/office/drawing/2010/main"/>
              </a:ext>
            </a:extLst>
          </a:blip>
          <a:srcRect b="12560"/>
          <a:stretch/>
        </p:blipFill>
        <p:spPr>
          <a:xfrm>
            <a:off x="4170942" y="4248606"/>
            <a:ext cx="712949" cy="292218"/>
          </a:xfrm>
          <a:prstGeom prst="rect">
            <a:avLst/>
          </a:prstGeom>
        </p:spPr>
      </p:pic>
      <p:pic>
        <p:nvPicPr>
          <p:cNvPr id="35" name="Picture 4" descr="Image result for sony smartwatch 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1440864">
            <a:off x="4686412" y="2656738"/>
            <a:ext cx="632277" cy="3613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13336641">
            <a:off x="3462660" y="4126021"/>
            <a:ext cx="687461" cy="245286"/>
          </a:xfrm>
          <a:prstGeom prst="rect">
            <a:avLst/>
          </a:prstGeom>
        </p:spPr>
      </p:pic>
      <p:pic>
        <p:nvPicPr>
          <p:cNvPr id="37" name="Picture 36"/>
          <p:cNvPicPr>
            <a:picLocks noChangeAspect="1"/>
          </p:cNvPicPr>
          <p:nvPr/>
        </p:nvPicPr>
        <p:blipFill rotWithShape="1">
          <a:blip r:embed="rId15" cstate="screen">
            <a:extLst>
              <a:ext uri="{28A0092B-C50C-407E-A947-70E740481C1C}">
                <a14:useLocalDpi xmlns:a14="http://schemas.microsoft.com/office/drawing/2010/main"/>
              </a:ext>
            </a:extLst>
          </a:blip>
          <a:srcRect l="817" t="35950" r="87898" b="47563"/>
          <a:stretch/>
        </p:blipFill>
        <p:spPr>
          <a:xfrm>
            <a:off x="3212841" y="3540912"/>
            <a:ext cx="512583" cy="421219"/>
          </a:xfrm>
          <a:prstGeom prst="rect">
            <a:avLst/>
          </a:prstGeom>
        </p:spPr>
      </p:pic>
      <p:pic>
        <p:nvPicPr>
          <p:cNvPr id="19" name="Picture 4" descr="http://www.pngmart.com/files/1/Laptop-PNG-Clipart.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167141" y="2521537"/>
            <a:ext cx="583694" cy="44911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3216464">
            <a:off x="5073247" y="3114310"/>
            <a:ext cx="635806" cy="331724"/>
          </a:xfrm>
          <a:prstGeom prst="rect">
            <a:avLst/>
          </a:prstGeom>
        </p:spPr>
      </p:pic>
      <p:pic>
        <p:nvPicPr>
          <p:cNvPr id="18" name="Picture 6" descr="http://pngimg.com/uploads/tablet/tablet_PNG8592.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155385" y="3554151"/>
            <a:ext cx="501202" cy="3526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08373" y="3131111"/>
            <a:ext cx="1271917" cy="714895"/>
          </a:xfrm>
          <a:prstGeom prst="rect">
            <a:avLst/>
          </a:prstGeom>
          <a:ln>
            <a:solidFill>
              <a:schemeClr val="tx1"/>
            </a:solidFill>
          </a:ln>
        </p:spPr>
      </p:pic>
      <p:pic>
        <p:nvPicPr>
          <p:cNvPr id="6" name="Picture 5"/>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876955" y="5786170"/>
            <a:ext cx="1164065" cy="776043"/>
          </a:xfrm>
          <a:prstGeom prst="rect">
            <a:avLst/>
          </a:prstGeom>
          <a:ln>
            <a:solidFill>
              <a:schemeClr val="tx1"/>
            </a:solidFill>
          </a:ln>
        </p:spPr>
      </p:pic>
      <p:pic>
        <p:nvPicPr>
          <p:cNvPr id="10" name="Picture 9"/>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691636" y="845946"/>
            <a:ext cx="1402302" cy="576947"/>
          </a:xfrm>
          <a:prstGeom prst="rect">
            <a:avLst/>
          </a:prstGeom>
          <a:ln>
            <a:solidFill>
              <a:schemeClr val="tx1"/>
            </a:solidFill>
          </a:ln>
        </p:spPr>
      </p:pic>
      <p:pic>
        <p:nvPicPr>
          <p:cNvPr id="12" name="Picture 1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333101" y="2001462"/>
            <a:ext cx="420052" cy="420052"/>
          </a:xfrm>
          <a:prstGeom prst="rect">
            <a:avLst/>
          </a:prstGeom>
        </p:spPr>
      </p:pic>
      <p:pic>
        <p:nvPicPr>
          <p:cNvPr id="39" name="Picture 38"/>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893069" y="3148498"/>
            <a:ext cx="507038" cy="504784"/>
          </a:xfrm>
          <a:prstGeom prst="rect">
            <a:avLst/>
          </a:prstGeom>
        </p:spPr>
      </p:pic>
      <p:pic>
        <p:nvPicPr>
          <p:cNvPr id="40" name="Picture 39"/>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556082" y="4210216"/>
            <a:ext cx="458234" cy="458234"/>
          </a:xfrm>
          <a:prstGeom prst="rect">
            <a:avLst/>
          </a:prstGeom>
        </p:spPr>
      </p:pic>
      <p:pic>
        <p:nvPicPr>
          <p:cNvPr id="41" name="Picture 40"/>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736406" y="2688079"/>
            <a:ext cx="412115" cy="412115"/>
          </a:xfrm>
          <a:prstGeom prst="rect">
            <a:avLst/>
          </a:prstGeom>
        </p:spPr>
      </p:pic>
      <p:pic>
        <p:nvPicPr>
          <p:cNvPr id="42" name="Picture 41"/>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156329" y="4422922"/>
            <a:ext cx="411457" cy="411457"/>
          </a:xfrm>
          <a:prstGeom prst="roundRect">
            <a:avLst>
              <a:gd name="adj" fmla="val 8594"/>
            </a:avLst>
          </a:prstGeom>
          <a:solidFill>
            <a:srgbClr val="FFFFFF">
              <a:shade val="85000"/>
            </a:srgbClr>
          </a:solidFill>
          <a:ln>
            <a:noFill/>
          </a:ln>
          <a:effectLst/>
        </p:spPr>
      </p:pic>
      <p:pic>
        <p:nvPicPr>
          <p:cNvPr id="43" name="Picture 42"/>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637199" y="4704215"/>
            <a:ext cx="561252" cy="420397"/>
          </a:xfrm>
          <a:prstGeom prst="roundRect">
            <a:avLst>
              <a:gd name="adj" fmla="val 8594"/>
            </a:avLst>
          </a:prstGeom>
          <a:solidFill>
            <a:srgbClr val="FFFFFF">
              <a:shade val="85000"/>
            </a:srgbClr>
          </a:solidFill>
          <a:ln>
            <a:noFill/>
          </a:ln>
          <a:effectLst/>
        </p:spPr>
      </p:pic>
      <p:pic>
        <p:nvPicPr>
          <p:cNvPr id="44" name="Picture 43"/>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868204" y="3646191"/>
            <a:ext cx="446289" cy="446289"/>
          </a:xfrm>
          <a:prstGeom prst="roundRect">
            <a:avLst>
              <a:gd name="adj" fmla="val 8594"/>
            </a:avLst>
          </a:prstGeom>
          <a:solidFill>
            <a:srgbClr val="FFFFFF">
              <a:shade val="85000"/>
            </a:srgbClr>
          </a:solidFill>
          <a:ln>
            <a:noFill/>
          </a:ln>
          <a:effectLst/>
        </p:spPr>
      </p:pic>
      <p:pic>
        <p:nvPicPr>
          <p:cNvPr id="45" name="Picture 44"/>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2783284" y="2599680"/>
            <a:ext cx="480015" cy="480015"/>
          </a:xfrm>
          <a:prstGeom prst="roundRect">
            <a:avLst>
              <a:gd name="adj" fmla="val 8594"/>
            </a:avLst>
          </a:prstGeom>
          <a:solidFill>
            <a:srgbClr val="FFFFFF">
              <a:shade val="85000"/>
            </a:srgbClr>
          </a:solidFill>
          <a:ln>
            <a:noFill/>
          </a:ln>
          <a:effectLst/>
        </p:spPr>
      </p:pic>
      <p:pic>
        <p:nvPicPr>
          <p:cNvPr id="46" name="Picture 45"/>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3293950" y="2240158"/>
            <a:ext cx="421269" cy="421269"/>
          </a:xfrm>
          <a:prstGeom prst="rect">
            <a:avLst/>
          </a:prstGeom>
        </p:spPr>
      </p:pic>
      <p:pic>
        <p:nvPicPr>
          <p:cNvPr id="47" name="Picture 4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21423034">
            <a:off x="5008769" y="4583858"/>
            <a:ext cx="449682" cy="449682"/>
          </a:xfrm>
          <a:prstGeom prst="rect">
            <a:avLst/>
          </a:prstGeom>
        </p:spPr>
      </p:pic>
      <p:pic>
        <p:nvPicPr>
          <p:cNvPr id="48" name="Picture 47"/>
          <p:cNvPicPr>
            <a:picLocks noChangeAspect="1"/>
          </p:cNvPicPr>
          <p:nvPr/>
        </p:nvPicPr>
        <p:blipFill rotWithShape="1">
          <a:blip r:embed="rId32" cstate="screen">
            <a:extLst>
              <a:ext uri="{28A0092B-C50C-407E-A947-70E740481C1C}">
                <a14:useLocalDpi xmlns:a14="http://schemas.microsoft.com/office/drawing/2010/main"/>
              </a:ext>
            </a:extLst>
          </a:blip>
          <a:srcRect t="11303" b="11475"/>
          <a:stretch/>
        </p:blipFill>
        <p:spPr>
          <a:xfrm>
            <a:off x="4254363" y="4738737"/>
            <a:ext cx="591770" cy="456974"/>
          </a:xfrm>
          <a:prstGeom prst="roundRect">
            <a:avLst>
              <a:gd name="adj" fmla="val 8594"/>
            </a:avLst>
          </a:prstGeom>
          <a:solidFill>
            <a:srgbClr val="FFFFFF">
              <a:shade val="85000"/>
            </a:srgbClr>
          </a:solidFill>
          <a:ln>
            <a:noFill/>
          </a:ln>
          <a:effectLst/>
        </p:spPr>
      </p:pic>
      <p:pic>
        <p:nvPicPr>
          <p:cNvPr id="49" name="Picture 48"/>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3791779" y="2050365"/>
            <a:ext cx="423144" cy="423144"/>
          </a:xfrm>
          <a:prstGeom prst="rect">
            <a:avLst/>
          </a:prstGeom>
        </p:spPr>
      </p:pic>
      <p:pic>
        <p:nvPicPr>
          <p:cNvPr id="52" name="Picture 4" descr="https://www.youtube.com/yt/brand/media/image/YouTube-logo-full_color.pn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4093969" y="1439162"/>
            <a:ext cx="847291" cy="55709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6" descr="https://upload.wikimedia.org/wikipedia/commons/thumb/e/e4/BuzzFeed.svg/2000px-BuzzFeed.svg.png"/>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rot="15948132">
            <a:off x="1922183" y="3501691"/>
            <a:ext cx="457665" cy="14661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rot="18400976">
            <a:off x="2280638" y="2432175"/>
            <a:ext cx="608765" cy="207678"/>
          </a:xfrm>
          <a:prstGeom prst="rect">
            <a:avLst/>
          </a:prstGeom>
        </p:spPr>
      </p:pic>
      <p:pic>
        <p:nvPicPr>
          <p:cNvPr id="59" name="Picture 58"/>
          <p:cNvPicPr>
            <a:picLocks noChangeAspect="1"/>
          </p:cNvPicPr>
          <p:nvPr/>
        </p:nvPicPr>
        <p:blipFill rotWithShape="1">
          <a:blip r:embed="rId37" cstate="screen">
            <a:extLst>
              <a:ext uri="{28A0092B-C50C-407E-A947-70E740481C1C}">
                <a14:useLocalDpi xmlns:a14="http://schemas.microsoft.com/office/drawing/2010/main"/>
              </a:ext>
            </a:extLst>
          </a:blip>
          <a:srcRect l="5588" t="10749" r="2769" b="10374"/>
          <a:stretch/>
        </p:blipFill>
        <p:spPr>
          <a:xfrm>
            <a:off x="2673458" y="3929824"/>
            <a:ext cx="499406" cy="429839"/>
          </a:xfrm>
          <a:prstGeom prst="roundRect">
            <a:avLst>
              <a:gd name="adj" fmla="val 8594"/>
            </a:avLst>
          </a:prstGeom>
          <a:solidFill>
            <a:srgbClr val="FFFFFF">
              <a:shade val="85000"/>
            </a:srgbClr>
          </a:solidFill>
          <a:ln>
            <a:solidFill>
              <a:schemeClr val="tx1"/>
            </a:solidFill>
          </a:ln>
          <a:effectLst/>
        </p:spPr>
      </p:pic>
      <p:pic>
        <p:nvPicPr>
          <p:cNvPr id="60" name="Picture 59"/>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4811211" y="2080318"/>
            <a:ext cx="413521" cy="413521"/>
          </a:xfrm>
          <a:prstGeom prst="rect">
            <a:avLst/>
          </a:prstGeom>
        </p:spPr>
      </p:pic>
      <p:pic>
        <p:nvPicPr>
          <p:cNvPr id="61" name="Picture 60"/>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5310915" y="2263279"/>
            <a:ext cx="408988" cy="408988"/>
          </a:xfrm>
          <a:prstGeom prst="rect">
            <a:avLst/>
          </a:prstGeom>
        </p:spPr>
      </p:pic>
      <p:pic>
        <p:nvPicPr>
          <p:cNvPr id="64" name="Picture 63"/>
          <p:cNvPicPr>
            <a:picLocks noChangeAspect="1"/>
          </p:cNvPicPr>
          <p:nvPr/>
        </p:nvPicPr>
        <p:blipFill rotWithShape="1">
          <a:blip r:embed="rId40" cstate="screen">
            <a:extLst>
              <a:ext uri="{28A0092B-C50C-407E-A947-70E740481C1C}">
                <a14:useLocalDpi xmlns:a14="http://schemas.microsoft.com/office/drawing/2010/main"/>
              </a:ext>
            </a:extLst>
          </a:blip>
          <a:srcRect t="37499" r="3133" b="39443"/>
          <a:stretch/>
        </p:blipFill>
        <p:spPr>
          <a:xfrm rot="3814284">
            <a:off x="6177372" y="2789257"/>
            <a:ext cx="685892" cy="119210"/>
          </a:xfrm>
          <a:prstGeom prst="rect">
            <a:avLst/>
          </a:prstGeom>
        </p:spPr>
      </p:pic>
      <p:pic>
        <p:nvPicPr>
          <p:cNvPr id="3074" name="Picture 2" descr="instagram-Logo-PNG-Transparent-Background-download.png (1000×1000)"/>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rot="20547121">
            <a:off x="3256631" y="1687675"/>
            <a:ext cx="343071" cy="3430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2/2a/Instagram_logo.svg/1280px-Instagram_logo.svg.png"/>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rot="20427039">
            <a:off x="3304277" y="1978194"/>
            <a:ext cx="386949" cy="1381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pngall.com/wp-content/uploads/2016/07/Reddit-PNG-Image.png"/>
          <p:cNvPicPr>
            <a:picLocks noChangeAspect="1" noChangeArrowheads="1"/>
          </p:cNvPicPr>
          <p:nvPr/>
        </p:nvPicPr>
        <p:blipFill rotWithShape="1">
          <a:blip r:embed="rId43" cstate="screen">
            <a:extLst>
              <a:ext uri="{28A0092B-C50C-407E-A947-70E740481C1C}">
                <a14:useLocalDpi xmlns:a14="http://schemas.microsoft.com/office/drawing/2010/main"/>
              </a:ext>
            </a:extLst>
          </a:blip>
          <a:srcRect t="63917"/>
          <a:stretch/>
        </p:blipFill>
        <p:spPr bwMode="auto">
          <a:xfrm rot="1338780">
            <a:off x="5327929" y="1973187"/>
            <a:ext cx="405587" cy="1463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ddit-Free-Download-PNG.png (736×1024)"/>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rot="1411827">
            <a:off x="5525878" y="1765975"/>
            <a:ext cx="156958" cy="21837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userscontent2.emaze.com/images/802abfc4-7f41-4ca3-a74b-33ddcc7f25e2/06b02f6a4ac24e7d56f7ec12d50904a0.png"/>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t="30175" b="35147"/>
          <a:stretch/>
        </p:blipFill>
        <p:spPr bwMode="auto">
          <a:xfrm rot="2528564">
            <a:off x="5759771" y="2189895"/>
            <a:ext cx="626952" cy="16305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cdn0.vox-cdn.com/uploads/chorus_asset/file/2404532/logo-sbnation.0.png"/>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rot="5400000">
            <a:off x="6339638" y="3465857"/>
            <a:ext cx="802460" cy="17658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s3.amazonaws.com/rical-misc/DKnew.png"/>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rot="7037951">
            <a:off x="6509427" y="4008713"/>
            <a:ext cx="420955" cy="29929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www.covers.com/WhereToPlay/Content/images/sportsbooks/272/logo.png"/>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rot="8729396">
            <a:off x="5689466" y="4794913"/>
            <a:ext cx="626108" cy="45392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goodcasinos.org/wp-content/uploads/2016/07/goodcasinos-bovada-logo.png"/>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rot="9531685">
            <a:off x="5063371" y="5144267"/>
            <a:ext cx="757262" cy="413052"/>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archive.history.scout.com/Portals/_default/Skins/CookingDNN6/images/scout_logo_footer.png"/>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rot="10278988">
            <a:off x="4502389" y="5329712"/>
            <a:ext cx="647128" cy="39005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http://cfnphx.com/wp-content/uploads/2016/11/2.-USA-TODAY-SPORTS.png"/>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rot="11333961">
            <a:off x="4005267" y="5463354"/>
            <a:ext cx="469314" cy="129526"/>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http://a.fssta.com/content/dam/fsdigital/fscom/shows/tmz_sports/TMZ_Header_Logo_100_wg.vresize.200.80.high.0.png"/>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rot="12306456">
            <a:off x="3474599" y="5344419"/>
            <a:ext cx="481661" cy="192664"/>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https://ph-files.imgix.net/8dbb4d6c-113b-442b-99d4-faa0da1f7a3c?auto=format&amp;auto=compress&amp;codec=mozjpeg&amp;cs=strip&amp;w=546.7593880389429&amp;h=360"/>
          <p:cNvPicPr>
            <a:picLocks noChangeAspect="1" noChangeArrowheads="1"/>
          </p:cNvPicPr>
          <p:nvPr/>
        </p:nvPicPr>
        <p:blipFill rotWithShape="1">
          <a:blip r:embed="rId53" cstate="screen">
            <a:extLst>
              <a:ext uri="{28A0092B-C50C-407E-A947-70E740481C1C}">
                <a14:useLocalDpi xmlns:a14="http://schemas.microsoft.com/office/drawing/2010/main"/>
              </a:ext>
            </a:extLst>
          </a:blip>
          <a:srcRect t="13662" b="34116"/>
          <a:stretch/>
        </p:blipFill>
        <p:spPr bwMode="auto">
          <a:xfrm rot="12818082">
            <a:off x="2874344" y="5045386"/>
            <a:ext cx="565021" cy="194194"/>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http://www.starrett-lehigh.com/wp-content/uploads/2015/04/Players-Tribune-Feature-Iamge.png"/>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rot="13684192">
            <a:off x="2202141" y="4602083"/>
            <a:ext cx="791270" cy="204263"/>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https://i.kinja-img.com/gawker-media/image/upload/nzscgzutvbuyjsq4dkuo.png"/>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rot="14806386">
            <a:off x="2005199" y="4095171"/>
            <a:ext cx="630647" cy="82623"/>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http://static1.squarespace.com/static/510d16d5e4b0e3b888b8ec28/t/546dae7ee4b01ffc563db48d/1416474238538/"/>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rot="17577638">
            <a:off x="2028065" y="2996561"/>
            <a:ext cx="460901" cy="159953"/>
          </a:xfrm>
          <a:prstGeom prst="rect">
            <a:avLst/>
          </a:prstGeom>
          <a:noFill/>
          <a:extLst>
            <a:ext uri="{909E8E84-426E-40DD-AFC4-6F175D3DCCD1}">
              <a14:hiddenFill xmlns:a14="http://schemas.microsoft.com/office/drawing/2010/main">
                <a:solidFill>
                  <a:srgbClr val="FFFFFF"/>
                </a:solidFill>
              </a14:hiddenFill>
            </a:ext>
          </a:extLst>
        </p:spPr>
      </p:pic>
      <p:sp>
        <p:nvSpPr>
          <p:cNvPr id="66"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134888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0560" y="5002207"/>
            <a:ext cx="5435605" cy="1517126"/>
          </a:xfrm>
        </p:spPr>
        <p:txBody>
          <a:bodyPr/>
          <a:lstStyle/>
          <a:p>
            <a:r>
              <a:rPr lang="en-US" dirty="0"/>
              <a:t>TV Is The Heart Of The Sports Ecosystem</a:t>
            </a:r>
          </a:p>
        </p:txBody>
      </p:sp>
    </p:spTree>
    <p:extLst>
      <p:ext uri="{BB962C8B-B14F-4D97-AF65-F5344CB8AC3E}">
        <p14:creationId xmlns:p14="http://schemas.microsoft.com/office/powerpoint/2010/main" val="279221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0" y="6621463"/>
            <a:ext cx="6773662" cy="236537"/>
          </a:xfrm>
        </p:spPr>
        <p:txBody>
          <a:bodyPr/>
          <a:lstStyle/>
          <a:p>
            <a:r>
              <a:rPr lang="en-US" dirty="0"/>
              <a:t>Source: SNL Kagan, 2017: programming cost estimates reflect ad-supported cable TV, broadcast TV &amp; RSNs</a:t>
            </a:r>
          </a:p>
        </p:txBody>
      </p:sp>
      <p:sp>
        <p:nvSpPr>
          <p:cNvPr id="6" name="TextBox 5"/>
          <p:cNvSpPr txBox="1"/>
          <p:nvPr/>
        </p:nvSpPr>
        <p:spPr>
          <a:xfrm>
            <a:off x="177282" y="1499057"/>
            <a:ext cx="878943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a:ea typeface="+mn-ea"/>
                <a:cs typeface="+mn-cs"/>
              </a:rPr>
              <a:t>Programmers are projected to spend almost another $6 billion more on sports in the next four years in order to deliver consumers even more live sporting events. </a:t>
            </a:r>
          </a:p>
        </p:txBody>
      </p:sp>
      <p:graphicFrame>
        <p:nvGraphicFramePr>
          <p:cNvPr id="8" name="Chart 7"/>
          <p:cNvGraphicFramePr/>
          <p:nvPr>
            <p:extLst>
              <p:ext uri="{D42A27DB-BD31-4B8C-83A1-F6EECF244321}">
                <p14:modId xmlns:p14="http://schemas.microsoft.com/office/powerpoint/2010/main" val="4155335607"/>
              </p:ext>
            </p:extLst>
          </p:nvPr>
        </p:nvGraphicFramePr>
        <p:xfrm>
          <a:off x="811762" y="1987420"/>
          <a:ext cx="7175492" cy="3974534"/>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a:spLocks noGrp="1"/>
          </p:cNvSpPr>
          <p:nvPr>
            <p:ph type="ctrTitle"/>
          </p:nvPr>
        </p:nvSpPr>
        <p:spPr>
          <a:xfrm>
            <a:off x="0" y="460183"/>
            <a:ext cx="8966718" cy="619850"/>
          </a:xfrm>
        </p:spPr>
        <p:txBody>
          <a:bodyPr/>
          <a:lstStyle/>
          <a:p>
            <a:r>
              <a:rPr lang="en-US" dirty="0">
                <a:solidFill>
                  <a:schemeClr val="tx1"/>
                </a:solidFill>
              </a:rPr>
              <a:t>TV Networks Spent Over $20 Billion On Sports Programming In 2016; A $6 Billion Increase Over The Last Four Years </a:t>
            </a:r>
          </a:p>
        </p:txBody>
      </p:sp>
      <p:sp>
        <p:nvSpPr>
          <p:cNvPr id="7"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2466784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21733" y="6472175"/>
            <a:ext cx="7226731" cy="236537"/>
          </a:xfrm>
        </p:spPr>
        <p:txBody>
          <a:bodyPr/>
          <a:lstStyle/>
          <a:p>
            <a:r>
              <a:rPr lang="en-US" dirty="0"/>
              <a:t>Source: Nielsen </a:t>
            </a:r>
            <a:r>
              <a:rPr lang="en-US" dirty="0" err="1"/>
              <a:t>NPower</a:t>
            </a:r>
            <a:r>
              <a:rPr lang="en-US" dirty="0"/>
              <a:t>, Total Day, live originals/premieres only, January 1, 2016 – December 31, 2016; excludes Regional Sports Networks and local broadcast airings.</a:t>
            </a:r>
          </a:p>
        </p:txBody>
      </p:sp>
      <p:sp>
        <p:nvSpPr>
          <p:cNvPr id="9" name="Title 1"/>
          <p:cNvSpPr>
            <a:spLocks noGrp="1"/>
          </p:cNvSpPr>
          <p:nvPr>
            <p:ph type="ctrTitle"/>
          </p:nvPr>
        </p:nvSpPr>
        <p:spPr>
          <a:xfrm>
            <a:off x="161636" y="460182"/>
            <a:ext cx="8805334" cy="766513"/>
          </a:xfrm>
        </p:spPr>
        <p:txBody>
          <a:bodyPr/>
          <a:lstStyle/>
          <a:p>
            <a:r>
              <a:rPr lang="en-US" dirty="0"/>
              <a:t>Almost 11,000 Live Sporting Events Are Shown On National TV Annually, With 86% Of Them Airing On Ad-Supported Cable</a:t>
            </a:r>
          </a:p>
        </p:txBody>
      </p:sp>
      <p:graphicFrame>
        <p:nvGraphicFramePr>
          <p:cNvPr id="11" name="Chart 10"/>
          <p:cNvGraphicFramePr/>
          <p:nvPr>
            <p:extLst>
              <p:ext uri="{D42A27DB-BD31-4B8C-83A1-F6EECF244321}">
                <p14:modId xmlns:p14="http://schemas.microsoft.com/office/powerpoint/2010/main" val="943627821"/>
              </p:ext>
            </p:extLst>
          </p:nvPr>
        </p:nvGraphicFramePr>
        <p:xfrm>
          <a:off x="1492898" y="1483567"/>
          <a:ext cx="6419461" cy="435753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3791474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t>Lineup</a:t>
            </a:r>
          </a:p>
        </p:txBody>
      </p:sp>
      <p:sp>
        <p:nvSpPr>
          <p:cNvPr id="17" name="TextBox 16"/>
          <p:cNvSpPr txBox="1"/>
          <p:nvPr/>
        </p:nvSpPr>
        <p:spPr>
          <a:xfrm>
            <a:off x="710215" y="1098424"/>
            <a:ext cx="7244179"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Game Plan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The Passion For Sports Never Rests				4-11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“Wide World Of Sports” Omnichannel Ecosystem		12-16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TV Is The Heart Of The Sports Ecosystem			17-24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a:p>
            <a:pPr lvl="0" defTabSz="914400">
              <a:defRPr/>
            </a:pPr>
            <a:r>
              <a:rPr lang="en-US" sz="1600" b="1" kern="0" dirty="0">
                <a:solidFill>
                  <a:prstClr val="black"/>
                </a:solidFill>
                <a:latin typeface="Trebuchet MS" panose="020B0603020202020204" pitchFamily="34" charset="0"/>
              </a:rPr>
              <a:t>Sports TV’s Current Winning Streak				25-36</a:t>
            </a:r>
          </a:p>
          <a:p>
            <a:pPr lvl="0" defTabSz="914400">
              <a:defRPr/>
            </a:pPr>
            <a:endParaRPr lang="en-US" sz="2000" b="1" kern="0" dirty="0">
              <a:solidFill>
                <a:prstClr val="black"/>
              </a:solidFill>
              <a:latin typeface="Trebuchet MS" panose="020B0603020202020204" pitchFamily="34" charset="0"/>
            </a:endParaRPr>
          </a:p>
          <a:p>
            <a:pPr lvl="0" defTabSz="914400">
              <a:defRPr/>
            </a:pPr>
            <a:r>
              <a:rPr lang="en-US" sz="1600" b="1" kern="0" dirty="0">
                <a:solidFill>
                  <a:prstClr val="black"/>
                </a:solidFill>
                <a:latin typeface="Trebuchet MS" panose="020B0603020202020204" pitchFamily="34" charset="0"/>
              </a:rPr>
              <a:t>Complementary Content Through Supplementary Screens		37-43</a:t>
            </a:r>
          </a:p>
          <a:p>
            <a:pPr lvl="0" defTabSz="914400">
              <a:defRPr/>
            </a:pPr>
            <a:endParaRPr lang="en-US" sz="2000" b="1" kern="0" dirty="0">
              <a:solidFill>
                <a:prstClr val="black"/>
              </a:solidFill>
              <a:latin typeface="Trebuchet MS" panose="020B0603020202020204" pitchFamily="34" charset="0"/>
            </a:endParaRPr>
          </a:p>
          <a:p>
            <a:pPr lvl="0" defTabSz="914400">
              <a:defRPr/>
            </a:pPr>
            <a:r>
              <a:rPr lang="en-US" sz="1600" b="1" kern="0" dirty="0">
                <a:solidFill>
                  <a:prstClr val="black"/>
                </a:solidFill>
                <a:latin typeface="Trebuchet MS" panose="020B0603020202020204" pitchFamily="34" charset="0"/>
              </a:rPr>
              <a:t>Collective Experiences Through Online &amp; Offline Socializing	44-52</a:t>
            </a:r>
          </a:p>
          <a:p>
            <a:pPr lvl="0" defTabSz="914400">
              <a:defRPr/>
            </a:pPr>
            <a:endParaRPr lang="en-US" sz="2000" b="1" kern="0" dirty="0">
              <a:solidFill>
                <a:prstClr val="black"/>
              </a:solidFill>
              <a:latin typeface="Trebuchet MS" panose="020B0603020202020204" pitchFamily="34" charset="0"/>
            </a:endParaRPr>
          </a:p>
          <a:p>
            <a:pPr lvl="0" defTabSz="914400">
              <a:defRPr/>
            </a:pPr>
            <a:r>
              <a:rPr lang="en-US" sz="1600" b="1" kern="0" dirty="0">
                <a:solidFill>
                  <a:prstClr val="black"/>
                </a:solidFill>
                <a:latin typeface="Trebuchet MS" panose="020B0603020202020204" pitchFamily="34" charset="0"/>
              </a:rPr>
              <a:t>Sports Wrap Up						53-56</a:t>
            </a:r>
          </a:p>
          <a:p>
            <a:pPr lvl="0" defTabSz="914400">
              <a:defRPr/>
            </a:pPr>
            <a:endParaRPr lang="en-US" sz="2000" b="1" kern="0" dirty="0">
              <a:solidFill>
                <a:prstClr val="black"/>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Contact Information					57</a:t>
            </a:r>
          </a:p>
        </p:txBody>
      </p:sp>
    </p:spTree>
    <p:extLst>
      <p:ext uri="{BB962C8B-B14F-4D97-AF65-F5344CB8AC3E}">
        <p14:creationId xmlns:p14="http://schemas.microsoft.com/office/powerpoint/2010/main" val="395810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21733" y="6472175"/>
            <a:ext cx="7226731" cy="236537"/>
          </a:xfrm>
        </p:spPr>
        <p:txBody>
          <a:bodyPr/>
          <a:lstStyle/>
          <a:p>
            <a:r>
              <a:rPr lang="en-US" dirty="0"/>
              <a:t>Source: Nielsen </a:t>
            </a:r>
            <a:r>
              <a:rPr lang="en-US" dirty="0" err="1"/>
              <a:t>NPower</a:t>
            </a:r>
            <a:r>
              <a:rPr lang="en-US" dirty="0"/>
              <a:t>, Total Day, live originals/premieres only, January 1, 2016 – December 31, 2016; includes Spanish language networks; excludes Regional Sports Networks and local broadcast airings.</a:t>
            </a:r>
          </a:p>
        </p:txBody>
      </p:sp>
      <p:sp>
        <p:nvSpPr>
          <p:cNvPr id="9" name="Title 1"/>
          <p:cNvSpPr>
            <a:spLocks noGrp="1"/>
          </p:cNvSpPr>
          <p:nvPr>
            <p:ph type="ctrTitle"/>
          </p:nvPr>
        </p:nvSpPr>
        <p:spPr>
          <a:xfrm>
            <a:off x="161636" y="460182"/>
            <a:ext cx="8805334" cy="766513"/>
          </a:xfrm>
        </p:spPr>
        <p:txBody>
          <a:bodyPr/>
          <a:lstStyle/>
          <a:p>
            <a:r>
              <a:rPr lang="en-US" b="1" i="1" dirty="0"/>
              <a:t>No Days Off</a:t>
            </a:r>
            <a:r>
              <a:rPr lang="en-US" dirty="0"/>
              <a:t>: There Were At Least Two Live Sporting Events Airing Every Single Day of The Year On National TV In 2016</a:t>
            </a:r>
          </a:p>
        </p:txBody>
      </p:sp>
      <p:graphicFrame>
        <p:nvGraphicFramePr>
          <p:cNvPr id="5" name="Chart 4"/>
          <p:cNvGraphicFramePr/>
          <p:nvPr>
            <p:extLst>
              <p:ext uri="{D42A27DB-BD31-4B8C-83A1-F6EECF244321}">
                <p14:modId xmlns:p14="http://schemas.microsoft.com/office/powerpoint/2010/main" val="1276148311"/>
              </p:ext>
            </p:extLst>
          </p:nvPr>
        </p:nvGraphicFramePr>
        <p:xfrm>
          <a:off x="1076731" y="2167560"/>
          <a:ext cx="7111014" cy="383877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2"/>
          <p:cNvSpPr>
            <a:spLocks noGrp="1"/>
          </p:cNvSpPr>
          <p:nvPr>
            <p:ph type="body" sz="quarter" idx="13"/>
          </p:nvPr>
        </p:nvSpPr>
        <p:spPr>
          <a:xfrm>
            <a:off x="178211" y="1464519"/>
            <a:ext cx="8805334" cy="368686"/>
          </a:xfrm>
        </p:spPr>
        <p:txBody>
          <a:bodyPr/>
          <a:lstStyle/>
          <a:p>
            <a:r>
              <a:rPr lang="en-US" sz="1600" dirty="0"/>
              <a:t>A live sporting event aired on ad-supported cable TV every day (366 days) in 2016 while national broadcast TV aired live sports on 221 days.</a:t>
            </a:r>
          </a:p>
        </p:txBody>
      </p:sp>
      <p:sp>
        <p:nvSpPr>
          <p:cNvPr id="10" name="Text Placeholder 2"/>
          <p:cNvSpPr>
            <a:spLocks noGrp="1"/>
          </p:cNvSpPr>
          <p:nvPr>
            <p:ph type="body" sz="quarter" idx="13"/>
          </p:nvPr>
        </p:nvSpPr>
        <p:spPr>
          <a:xfrm>
            <a:off x="178212" y="5643998"/>
            <a:ext cx="2462352" cy="368686"/>
          </a:xfrm>
        </p:spPr>
        <p:txBody>
          <a:bodyPr/>
          <a:lstStyle/>
          <a:p>
            <a:pPr algn="l"/>
            <a:r>
              <a:rPr lang="en-US" sz="800" i="1" dirty="0"/>
              <a:t>How to read</a:t>
            </a:r>
            <a:r>
              <a:rPr lang="en-US" sz="800" dirty="0"/>
              <a:t>: In 2016, 16 days featured between 2-9 live sporting events airing on national TV.</a:t>
            </a:r>
          </a:p>
        </p:txBody>
      </p:sp>
      <p:sp>
        <p:nvSpPr>
          <p:cNvPr id="7"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2401176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 Fact, On Average There Are At Least Ten Live Sporting Events Airing On National TV Each Day Throughout The Year</a:t>
            </a:r>
          </a:p>
        </p:txBody>
      </p:sp>
      <p:sp>
        <p:nvSpPr>
          <p:cNvPr id="3" name="Text Placeholder 2"/>
          <p:cNvSpPr>
            <a:spLocks noGrp="1"/>
          </p:cNvSpPr>
          <p:nvPr>
            <p:ph type="body" sz="quarter" idx="13"/>
          </p:nvPr>
        </p:nvSpPr>
        <p:spPr>
          <a:xfrm>
            <a:off x="169333" y="1468491"/>
            <a:ext cx="8805334" cy="368686"/>
          </a:xfrm>
        </p:spPr>
        <p:txBody>
          <a:bodyPr/>
          <a:lstStyle/>
          <a:p>
            <a:r>
              <a:rPr lang="en-US" u="sng" dirty="0"/>
              <a:t>Average # of Live Sporting Events Each Day</a:t>
            </a:r>
          </a:p>
          <a:p>
            <a:r>
              <a:rPr lang="en-US" sz="1400" i="1" dirty="0"/>
              <a:t>2016 </a:t>
            </a:r>
          </a:p>
        </p:txBody>
      </p:sp>
      <p:graphicFrame>
        <p:nvGraphicFramePr>
          <p:cNvPr id="8" name="Chart 7"/>
          <p:cNvGraphicFramePr/>
          <p:nvPr>
            <p:extLst>
              <p:ext uri="{D42A27DB-BD31-4B8C-83A1-F6EECF244321}">
                <p14:modId xmlns:p14="http://schemas.microsoft.com/office/powerpoint/2010/main" val="3647789249"/>
              </p:ext>
            </p:extLst>
          </p:nvPr>
        </p:nvGraphicFramePr>
        <p:xfrm>
          <a:off x="161637" y="1897955"/>
          <a:ext cx="8805333"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475862" y="4572000"/>
            <a:ext cx="811763" cy="369332"/>
          </a:xfrm>
          <a:prstGeom prst="rect">
            <a:avLst/>
          </a:prstGeom>
          <a:noFill/>
        </p:spPr>
        <p:txBody>
          <a:bodyPr wrap="square" rtlCol="0">
            <a:spAutoFit/>
          </a:bodyPr>
          <a:lstStyle/>
          <a:p>
            <a:pPr algn="ctr"/>
            <a:r>
              <a:rPr lang="en-US" b="1" dirty="0"/>
              <a:t>14</a:t>
            </a:r>
          </a:p>
        </p:txBody>
      </p:sp>
      <p:sp>
        <p:nvSpPr>
          <p:cNvPr id="9" name="TextBox 8"/>
          <p:cNvSpPr txBox="1"/>
          <p:nvPr/>
        </p:nvSpPr>
        <p:spPr>
          <a:xfrm>
            <a:off x="1699824" y="4355068"/>
            <a:ext cx="811763" cy="369332"/>
          </a:xfrm>
          <a:prstGeom prst="rect">
            <a:avLst/>
          </a:prstGeom>
          <a:noFill/>
        </p:spPr>
        <p:txBody>
          <a:bodyPr wrap="square" rtlCol="0">
            <a:spAutoFit/>
          </a:bodyPr>
          <a:lstStyle/>
          <a:p>
            <a:pPr algn="ctr"/>
            <a:r>
              <a:rPr lang="en-US" b="1" dirty="0"/>
              <a:t>19</a:t>
            </a:r>
          </a:p>
        </p:txBody>
      </p:sp>
      <p:sp>
        <p:nvSpPr>
          <p:cNvPr id="10" name="TextBox 9"/>
          <p:cNvSpPr txBox="1"/>
          <p:nvPr/>
        </p:nvSpPr>
        <p:spPr>
          <a:xfrm>
            <a:off x="2906586" y="4236880"/>
            <a:ext cx="811763" cy="369332"/>
          </a:xfrm>
          <a:prstGeom prst="rect">
            <a:avLst/>
          </a:prstGeom>
          <a:noFill/>
        </p:spPr>
        <p:txBody>
          <a:bodyPr wrap="square" rtlCol="0">
            <a:spAutoFit/>
          </a:bodyPr>
          <a:lstStyle/>
          <a:p>
            <a:pPr algn="ctr"/>
            <a:r>
              <a:rPr lang="en-US" b="1" dirty="0"/>
              <a:t>21</a:t>
            </a:r>
          </a:p>
        </p:txBody>
      </p:sp>
      <p:sp>
        <p:nvSpPr>
          <p:cNvPr id="11" name="TextBox 10"/>
          <p:cNvSpPr txBox="1"/>
          <p:nvPr/>
        </p:nvSpPr>
        <p:spPr>
          <a:xfrm>
            <a:off x="4124332" y="4145524"/>
            <a:ext cx="811763" cy="369332"/>
          </a:xfrm>
          <a:prstGeom prst="rect">
            <a:avLst/>
          </a:prstGeom>
          <a:noFill/>
        </p:spPr>
        <p:txBody>
          <a:bodyPr wrap="square" rtlCol="0">
            <a:spAutoFit/>
          </a:bodyPr>
          <a:lstStyle/>
          <a:p>
            <a:pPr algn="ctr"/>
            <a:r>
              <a:rPr lang="en-US" b="1" dirty="0"/>
              <a:t>23</a:t>
            </a:r>
          </a:p>
        </p:txBody>
      </p:sp>
      <p:sp>
        <p:nvSpPr>
          <p:cNvPr id="12" name="TextBox 11"/>
          <p:cNvSpPr txBox="1"/>
          <p:nvPr/>
        </p:nvSpPr>
        <p:spPr>
          <a:xfrm>
            <a:off x="5334209" y="3828424"/>
            <a:ext cx="811763" cy="369332"/>
          </a:xfrm>
          <a:prstGeom prst="rect">
            <a:avLst/>
          </a:prstGeom>
          <a:noFill/>
        </p:spPr>
        <p:txBody>
          <a:bodyPr wrap="square" rtlCol="0">
            <a:spAutoFit/>
          </a:bodyPr>
          <a:lstStyle/>
          <a:p>
            <a:pPr algn="ctr"/>
            <a:r>
              <a:rPr lang="en-US" b="1" dirty="0"/>
              <a:t>30</a:t>
            </a:r>
          </a:p>
        </p:txBody>
      </p:sp>
      <p:sp>
        <p:nvSpPr>
          <p:cNvPr id="13" name="TextBox 12"/>
          <p:cNvSpPr txBox="1"/>
          <p:nvPr/>
        </p:nvSpPr>
        <p:spPr>
          <a:xfrm>
            <a:off x="6554853" y="2480053"/>
            <a:ext cx="811763" cy="369332"/>
          </a:xfrm>
          <a:prstGeom prst="rect">
            <a:avLst/>
          </a:prstGeom>
          <a:noFill/>
        </p:spPr>
        <p:txBody>
          <a:bodyPr wrap="square" rtlCol="0">
            <a:spAutoFit/>
          </a:bodyPr>
          <a:lstStyle/>
          <a:p>
            <a:pPr algn="ctr"/>
            <a:r>
              <a:rPr lang="en-US" b="1" dirty="0"/>
              <a:t>60</a:t>
            </a:r>
          </a:p>
        </p:txBody>
      </p:sp>
      <p:sp>
        <p:nvSpPr>
          <p:cNvPr id="14" name="TextBox 13"/>
          <p:cNvSpPr txBox="1"/>
          <p:nvPr/>
        </p:nvSpPr>
        <p:spPr>
          <a:xfrm>
            <a:off x="7781361" y="3294513"/>
            <a:ext cx="811763" cy="369332"/>
          </a:xfrm>
          <a:prstGeom prst="rect">
            <a:avLst/>
          </a:prstGeom>
          <a:noFill/>
        </p:spPr>
        <p:txBody>
          <a:bodyPr wrap="square" rtlCol="0">
            <a:spAutoFit/>
          </a:bodyPr>
          <a:lstStyle/>
          <a:p>
            <a:pPr algn="ctr"/>
            <a:r>
              <a:rPr lang="en-US" b="1" dirty="0"/>
              <a:t>42</a:t>
            </a:r>
          </a:p>
        </p:txBody>
      </p:sp>
      <p:sp>
        <p:nvSpPr>
          <p:cNvPr id="17" name="Text Placeholder 3"/>
          <p:cNvSpPr>
            <a:spLocks noGrp="1"/>
          </p:cNvSpPr>
          <p:nvPr>
            <p:ph type="body" sz="quarter" idx="14"/>
          </p:nvPr>
        </p:nvSpPr>
        <p:spPr>
          <a:xfrm>
            <a:off x="321733" y="6472175"/>
            <a:ext cx="7226731" cy="236537"/>
          </a:xfrm>
        </p:spPr>
        <p:txBody>
          <a:bodyPr/>
          <a:lstStyle/>
          <a:p>
            <a:r>
              <a:rPr lang="en-US" dirty="0"/>
              <a:t>Source: Nielsen </a:t>
            </a:r>
            <a:r>
              <a:rPr lang="en-US" dirty="0" err="1"/>
              <a:t>NPower</a:t>
            </a:r>
            <a:r>
              <a:rPr lang="en-US" dirty="0"/>
              <a:t>, Total Day, live originals/premieres only, January 1, 2016 – December 31, 2016; excludes Regional Sports Networks and local broadcast airings.</a:t>
            </a:r>
          </a:p>
        </p:txBody>
      </p:sp>
      <p:sp>
        <p:nvSpPr>
          <p:cNvPr id="15"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3513386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864967" y="1840538"/>
            <a:ext cx="1088760" cy="369332"/>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Sunday</a:t>
            </a:r>
          </a:p>
        </p:txBody>
      </p:sp>
      <p:sp>
        <p:nvSpPr>
          <p:cNvPr id="41" name="Rectangle 40"/>
          <p:cNvSpPr/>
          <p:nvPr/>
        </p:nvSpPr>
        <p:spPr>
          <a:xfrm>
            <a:off x="7864967" y="2211350"/>
            <a:ext cx="1088760" cy="36937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656124" y="1837923"/>
            <a:ext cx="1088760"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Saturday</a:t>
            </a:r>
          </a:p>
        </p:txBody>
      </p:sp>
      <p:sp>
        <p:nvSpPr>
          <p:cNvPr id="16" name="Rectangle 15"/>
          <p:cNvSpPr/>
          <p:nvPr/>
        </p:nvSpPr>
        <p:spPr>
          <a:xfrm>
            <a:off x="6656124" y="2209870"/>
            <a:ext cx="1088760" cy="36937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476869" y="1844483"/>
            <a:ext cx="1088760" cy="369332"/>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Friday</a:t>
            </a:r>
          </a:p>
        </p:txBody>
      </p:sp>
      <p:sp>
        <p:nvSpPr>
          <p:cNvPr id="42" name="Rectangle 41"/>
          <p:cNvSpPr/>
          <p:nvPr/>
        </p:nvSpPr>
        <p:spPr>
          <a:xfrm>
            <a:off x="5476869" y="2211350"/>
            <a:ext cx="1088760" cy="36937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260393" y="1837923"/>
            <a:ext cx="1119217"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Thursday</a:t>
            </a:r>
          </a:p>
        </p:txBody>
      </p:sp>
      <p:sp>
        <p:nvSpPr>
          <p:cNvPr id="43" name="Rectangle 42"/>
          <p:cNvSpPr/>
          <p:nvPr/>
        </p:nvSpPr>
        <p:spPr>
          <a:xfrm>
            <a:off x="4260393" y="2212831"/>
            <a:ext cx="1117106" cy="36937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832312" y="1844483"/>
            <a:ext cx="1336263" cy="369332"/>
          </a:xfrm>
          <a:prstGeom prst="rect">
            <a:avLst/>
          </a:prstGeom>
          <a:solidFill>
            <a:schemeClr val="bg1"/>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Wednesday</a:t>
            </a:r>
          </a:p>
        </p:txBody>
      </p:sp>
      <p:sp>
        <p:nvSpPr>
          <p:cNvPr id="44" name="Rectangle 43"/>
          <p:cNvSpPr/>
          <p:nvPr/>
        </p:nvSpPr>
        <p:spPr>
          <a:xfrm>
            <a:off x="2830201" y="2214310"/>
            <a:ext cx="1338374" cy="36937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1563055" y="1839402"/>
            <a:ext cx="1117106" cy="369332"/>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Tuesday</a:t>
            </a:r>
          </a:p>
        </p:txBody>
      </p:sp>
      <p:sp>
        <p:nvSpPr>
          <p:cNvPr id="46" name="Rectangle 45"/>
          <p:cNvSpPr/>
          <p:nvPr/>
        </p:nvSpPr>
        <p:spPr>
          <a:xfrm>
            <a:off x="1563055" y="2214310"/>
            <a:ext cx="1117106" cy="36937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70890" y="1844483"/>
            <a:ext cx="1123488" cy="369332"/>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a:ea typeface="+mn-ea"/>
                <a:cs typeface="+mn-cs"/>
              </a:rPr>
              <a:t>Monday</a:t>
            </a:r>
          </a:p>
        </p:txBody>
      </p:sp>
      <p:sp>
        <p:nvSpPr>
          <p:cNvPr id="47" name="Rectangle 46"/>
          <p:cNvSpPr/>
          <p:nvPr/>
        </p:nvSpPr>
        <p:spPr>
          <a:xfrm>
            <a:off x="277272" y="2206909"/>
            <a:ext cx="1117106" cy="36937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4"/>
          </p:nvPr>
        </p:nvSpPr>
        <p:spPr/>
        <p:txBody>
          <a:bodyPr/>
          <a:lstStyle/>
          <a:p>
            <a:endParaRPr lang="en-US"/>
          </a:p>
        </p:txBody>
      </p:sp>
      <p:pic>
        <p:nvPicPr>
          <p:cNvPr id="1026" name="Picture 2" descr="http://vignette3.wikia.nocookie.net/logopedia/images/0/01/Espn2015mnf.jpg/revision/latest?cb=2015092300224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6372" y="2317615"/>
            <a:ext cx="896691" cy="926143"/>
          </a:xfrm>
          <a:prstGeom prst="rect">
            <a:avLst/>
          </a:prstGeom>
          <a:solidFill>
            <a:schemeClr val="bg1"/>
          </a:solidFill>
          <a:extLst/>
        </p:spPr>
      </p:pic>
      <p:pic>
        <p:nvPicPr>
          <p:cNvPr id="1032" name="Picture 8" descr="https://www.seeklogo.net/wp-content/uploads/2016/11/football-night-in-america-logo-preview.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647" t="23937" r="5174" b="25468"/>
          <a:stretch/>
        </p:blipFill>
        <p:spPr bwMode="auto">
          <a:xfrm>
            <a:off x="7889641" y="2302773"/>
            <a:ext cx="980382" cy="550050"/>
          </a:xfrm>
          <a:prstGeom prst="rect">
            <a:avLst/>
          </a:prstGeom>
          <a:solidFill>
            <a:schemeClr val="bg1"/>
          </a:solidFill>
          <a:extLst/>
        </p:spPr>
      </p:pic>
      <p:pic>
        <p:nvPicPr>
          <p:cNvPr id="1034" name="Picture 10" descr="https://upload.wikimedia.org/wikipedia/en/d/d7/ESPN_Sunday_Night_Baseball_logo.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8202" t="20800" r="28055" b="20684"/>
          <a:stretch/>
        </p:blipFill>
        <p:spPr bwMode="auto">
          <a:xfrm>
            <a:off x="7933597" y="5393031"/>
            <a:ext cx="457726" cy="459602"/>
          </a:xfrm>
          <a:prstGeom prst="rect">
            <a:avLst/>
          </a:prstGeom>
          <a:solidFill>
            <a:schemeClr val="bg1"/>
          </a:solidFill>
          <a:extLst/>
        </p:spPr>
      </p:pic>
      <p:pic>
        <p:nvPicPr>
          <p:cNvPr id="1036" name="Picture 12" descr="https://upload.wikimedia.org/wikipedia/en/thumb/7/74/NBA_on_ESPN_Friday_logo.jpg/220px-NBA_on_ESPN_Friday_logo.jpg"/>
          <p:cNvPicPr>
            <a:picLocks noChangeAspect="1" noChangeArrowheads="1"/>
          </p:cNvPicPr>
          <p:nvPr/>
        </p:nvPicPr>
        <p:blipFill rotWithShape="1">
          <a:blip r:embed="rId5">
            <a:extLst>
              <a:ext uri="{28A0092B-C50C-407E-A947-70E740481C1C}">
                <a14:useLocalDpi xmlns:a14="http://schemas.microsoft.com/office/drawing/2010/main"/>
              </a:ext>
            </a:extLst>
          </a:blip>
          <a:srcRect l="17567" t="16737" r="19894" b="14725"/>
          <a:stretch/>
        </p:blipFill>
        <p:spPr bwMode="auto">
          <a:xfrm>
            <a:off x="5563932" y="2303133"/>
            <a:ext cx="885006" cy="740643"/>
          </a:xfrm>
          <a:prstGeom prst="rect">
            <a:avLst/>
          </a:prstGeom>
          <a:solidFill>
            <a:schemeClr val="bg1"/>
          </a:solidFill>
          <a:extLst/>
        </p:spPr>
      </p:pic>
      <p:pic>
        <p:nvPicPr>
          <p:cNvPr id="1040" name="Picture 16" descr="http://www.soccerwire.com/wp-content/uploads/2015/08/NBC-PremierLeague-556x300.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0746" r="11312"/>
          <a:stretch/>
        </p:blipFill>
        <p:spPr bwMode="auto">
          <a:xfrm>
            <a:off x="6733470" y="2825242"/>
            <a:ext cx="898777" cy="622186"/>
          </a:xfrm>
          <a:prstGeom prst="rect">
            <a:avLst/>
          </a:prstGeom>
          <a:solidFill>
            <a:schemeClr val="bg1"/>
          </a:solidFill>
          <a:extLst/>
        </p:spPr>
      </p:pic>
      <p:pic>
        <p:nvPicPr>
          <p:cNvPr id="1042" name="Picture 18" descr="http://drivestudio.com/wp-content/uploads/2015/03/UFC_FN_logo_body_05.pn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19975" t="21815" r="19981" b="22476"/>
          <a:stretch/>
        </p:blipFill>
        <p:spPr bwMode="auto">
          <a:xfrm>
            <a:off x="5546942" y="3155138"/>
            <a:ext cx="944587" cy="388108"/>
          </a:xfrm>
          <a:prstGeom prst="rect">
            <a:avLst/>
          </a:prstGeom>
          <a:solidFill>
            <a:schemeClr val="bg1"/>
          </a:solidFill>
          <a:extLst/>
        </p:spPr>
      </p:pic>
      <p:pic>
        <p:nvPicPr>
          <p:cNvPr id="6" name="Picture 4" descr="https://s-media-cache-ak0.pinimg.com/564x/45/03/93/4503932c4e1a4b11004a30e2f1d90d26.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6217" t="21985" r="16030" b="23573"/>
          <a:stretch/>
        </p:blipFill>
        <p:spPr bwMode="auto">
          <a:xfrm>
            <a:off x="6882833" y="2315588"/>
            <a:ext cx="649277" cy="462891"/>
          </a:xfrm>
          <a:prstGeom prst="rect">
            <a:avLst/>
          </a:prstGeom>
          <a:solidFill>
            <a:schemeClr val="bg1"/>
          </a:solidFill>
          <a:extLst/>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33597" y="4225499"/>
            <a:ext cx="954183" cy="536130"/>
          </a:xfrm>
          <a:prstGeom prst="rect">
            <a:avLst/>
          </a:prstGeom>
          <a:solidFill>
            <a:schemeClr val="bg1"/>
          </a:solidFill>
        </p:spPr>
      </p:pic>
      <p:pic>
        <p:nvPicPr>
          <p:cNvPr id="2050" name="Picture 2" descr="Wednightbaseball.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31621" y="2951351"/>
            <a:ext cx="1167922" cy="400987"/>
          </a:xfrm>
          <a:prstGeom prst="rect">
            <a:avLst/>
          </a:prstGeom>
          <a:solidFill>
            <a:schemeClr val="bg1"/>
          </a:solidFill>
          <a:extLst/>
        </p:spPr>
      </p:pic>
      <p:pic>
        <p:nvPicPr>
          <p:cNvPr id="2054" name="Picture 6" descr="https://i.ytimg.com/vi/jxs_OndChTg/maxresdefault.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792675" y="4703503"/>
            <a:ext cx="789898" cy="444318"/>
          </a:xfrm>
          <a:prstGeom prst="rect">
            <a:avLst/>
          </a:prstGeom>
          <a:solidFill>
            <a:schemeClr val="bg1"/>
          </a:solidFill>
          <a:extLst/>
        </p:spPr>
      </p:pic>
      <p:pic>
        <p:nvPicPr>
          <p:cNvPr id="2058" name="Picture 10" descr="http://vignette2.wikia.nocookie.net/logopedia/images/b/b2/Thursday_Night_Football_logo.png/revision/latest?cb=2015090401261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354389" y="2283928"/>
            <a:ext cx="978308" cy="942074"/>
          </a:xfrm>
          <a:prstGeom prst="rect">
            <a:avLst/>
          </a:prstGeom>
          <a:solidFill>
            <a:schemeClr val="bg1"/>
          </a:solidFill>
          <a:extLst/>
        </p:spPr>
      </p:pic>
      <p:pic>
        <p:nvPicPr>
          <p:cNvPr id="2060" name="Picture 12" descr="http://i.cdn.turner.com/nba/nba/dam/assets/160122123458-abc-primetime-saturday-mashup-00002520.1200x672.jp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33306" t="23859" r="34361" b="31498"/>
          <a:stretch/>
        </p:blipFill>
        <p:spPr bwMode="auto">
          <a:xfrm>
            <a:off x="6786077" y="4111855"/>
            <a:ext cx="828854" cy="509323"/>
          </a:xfrm>
          <a:prstGeom prst="rect">
            <a:avLst/>
          </a:prstGeom>
          <a:solidFill>
            <a:schemeClr val="bg1"/>
          </a:solidFill>
          <a:extLst/>
        </p:spPr>
      </p:pic>
      <p:sp>
        <p:nvSpPr>
          <p:cNvPr id="30" name="Title 1"/>
          <p:cNvSpPr>
            <a:spLocks noGrp="1"/>
          </p:cNvSpPr>
          <p:nvPr>
            <p:ph type="ctrTitle"/>
          </p:nvPr>
        </p:nvSpPr>
        <p:spPr>
          <a:xfrm>
            <a:off x="161636" y="460183"/>
            <a:ext cx="8805334" cy="841920"/>
          </a:xfrm>
        </p:spPr>
        <p:txBody>
          <a:bodyPr/>
          <a:lstStyle/>
          <a:p>
            <a:r>
              <a:rPr lang="en-US" dirty="0"/>
              <a:t>Each Day Is Anchored By Several Signature Sports Series Airing On National TV Throughout The Year</a:t>
            </a:r>
          </a:p>
        </p:txBody>
      </p:sp>
      <p:sp>
        <p:nvSpPr>
          <p:cNvPr id="35" name="Text Placeholder 2"/>
          <p:cNvSpPr>
            <a:spLocks noGrp="1"/>
          </p:cNvSpPr>
          <p:nvPr>
            <p:ph type="body" sz="quarter" idx="13"/>
          </p:nvPr>
        </p:nvSpPr>
        <p:spPr>
          <a:xfrm>
            <a:off x="178211" y="1389871"/>
            <a:ext cx="8805334" cy="368686"/>
          </a:xfrm>
        </p:spPr>
        <p:txBody>
          <a:bodyPr/>
          <a:lstStyle/>
          <a:p>
            <a:r>
              <a:rPr lang="en-US" sz="1600" i="1" u="sng" dirty="0"/>
              <a:t>Sampling</a:t>
            </a:r>
            <a:r>
              <a:rPr lang="en-US" sz="1600" u="sng" dirty="0"/>
              <a:t> of Signature Sports Series</a:t>
            </a:r>
          </a:p>
        </p:txBody>
      </p:sp>
      <p:pic>
        <p:nvPicPr>
          <p:cNvPr id="8" name="Picture 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41962" y="2842771"/>
            <a:ext cx="422036" cy="420160"/>
          </a:xfrm>
          <a:prstGeom prst="rect">
            <a:avLst/>
          </a:prstGeom>
          <a:solidFill>
            <a:schemeClr val="bg1"/>
          </a:solidFill>
        </p:spPr>
      </p:pic>
      <p:pic>
        <p:nvPicPr>
          <p:cNvPr id="10" name="Picture 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447702" y="2808963"/>
            <a:ext cx="440078" cy="449989"/>
          </a:xfrm>
          <a:prstGeom prst="rect">
            <a:avLst/>
          </a:prstGeom>
          <a:solidFill>
            <a:schemeClr val="bg1"/>
          </a:solidFill>
        </p:spPr>
      </p:pic>
      <p:pic>
        <p:nvPicPr>
          <p:cNvPr id="11" name="Picture 1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317717" y="3280241"/>
            <a:ext cx="1025083" cy="520677"/>
          </a:xfrm>
          <a:prstGeom prst="rect">
            <a:avLst/>
          </a:prstGeom>
          <a:solidFill>
            <a:schemeClr val="bg1"/>
          </a:solidFill>
        </p:spPr>
      </p:pic>
      <p:pic>
        <p:nvPicPr>
          <p:cNvPr id="12" name="Picture 11"/>
          <p:cNvPicPr>
            <a:picLocks noChangeAspect="1"/>
          </p:cNvPicPr>
          <p:nvPr/>
        </p:nvPicPr>
        <p:blipFill rotWithShape="1">
          <a:blip r:embed="rId17" cstate="screen">
            <a:extLst>
              <a:ext uri="{28A0092B-C50C-407E-A947-70E740481C1C}">
                <a14:useLocalDpi xmlns:a14="http://schemas.microsoft.com/office/drawing/2010/main"/>
              </a:ext>
            </a:extLst>
          </a:blip>
          <a:srcRect l="7926" t="22262" r="8134" b="20529"/>
          <a:stretch/>
        </p:blipFill>
        <p:spPr>
          <a:xfrm>
            <a:off x="316018" y="3263449"/>
            <a:ext cx="1058108" cy="390134"/>
          </a:xfrm>
          <a:prstGeom prst="rect">
            <a:avLst/>
          </a:prstGeom>
          <a:solidFill>
            <a:schemeClr val="bg1"/>
          </a:solidFill>
        </p:spPr>
      </p:pic>
      <p:pic>
        <p:nvPicPr>
          <p:cNvPr id="13" name="Picture 12"/>
          <p:cNvPicPr>
            <a:picLocks noChangeAspect="1"/>
          </p:cNvPicPr>
          <p:nvPr/>
        </p:nvPicPr>
        <p:blipFill rotWithShape="1">
          <a:blip r:embed="rId18" cstate="screen">
            <a:extLst>
              <a:ext uri="{28A0092B-C50C-407E-A947-70E740481C1C}">
                <a14:useLocalDpi xmlns:a14="http://schemas.microsoft.com/office/drawing/2010/main"/>
              </a:ext>
            </a:extLst>
          </a:blip>
          <a:srcRect l="28165" r="24468"/>
          <a:stretch/>
        </p:blipFill>
        <p:spPr>
          <a:xfrm>
            <a:off x="6688337" y="5281970"/>
            <a:ext cx="494521" cy="584649"/>
          </a:xfrm>
          <a:prstGeom prst="rect">
            <a:avLst/>
          </a:prstGeom>
          <a:solidFill>
            <a:schemeClr val="bg1"/>
          </a:solidFill>
        </p:spPr>
      </p:pic>
      <p:pic>
        <p:nvPicPr>
          <p:cNvPr id="14" name="Picture 13"/>
          <p:cNvPicPr>
            <a:picLocks noChangeAspect="1"/>
          </p:cNvPicPr>
          <p:nvPr/>
        </p:nvPicPr>
        <p:blipFill rotWithShape="1">
          <a:blip r:embed="rId19" cstate="screen">
            <a:extLst>
              <a:ext uri="{28A0092B-C50C-407E-A947-70E740481C1C}">
                <a14:useLocalDpi xmlns:a14="http://schemas.microsoft.com/office/drawing/2010/main"/>
              </a:ext>
            </a:extLst>
          </a:blip>
          <a:srcRect l="6591" t="13478" r="8372" b="15456"/>
          <a:stretch/>
        </p:blipFill>
        <p:spPr>
          <a:xfrm>
            <a:off x="7901948" y="4867451"/>
            <a:ext cx="1012055" cy="394527"/>
          </a:xfrm>
          <a:prstGeom prst="rect">
            <a:avLst/>
          </a:prstGeom>
          <a:solidFill>
            <a:schemeClr val="bg1"/>
          </a:solidFill>
        </p:spPr>
      </p:pic>
      <p:pic>
        <p:nvPicPr>
          <p:cNvPr id="15" name="Picture 1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439996" y="5327387"/>
            <a:ext cx="447784" cy="493817"/>
          </a:xfrm>
          <a:prstGeom prst="rect">
            <a:avLst/>
          </a:prstGeom>
          <a:solidFill>
            <a:schemeClr val="bg1"/>
          </a:solidFill>
        </p:spPr>
      </p:pic>
      <p:pic>
        <p:nvPicPr>
          <p:cNvPr id="21" name="Picture 20"/>
          <p:cNvPicPr>
            <a:picLocks noChangeAspect="1"/>
          </p:cNvPicPr>
          <p:nvPr/>
        </p:nvPicPr>
        <p:blipFill rotWithShape="1">
          <a:blip r:embed="rId21" cstate="screen">
            <a:extLst>
              <a:ext uri="{28A0092B-C50C-407E-A947-70E740481C1C}">
                <a14:useLocalDpi xmlns:a14="http://schemas.microsoft.com/office/drawing/2010/main"/>
              </a:ext>
            </a:extLst>
          </a:blip>
          <a:srcRect l="6020" t="20738" r="39336" b="19594"/>
          <a:stretch/>
        </p:blipFill>
        <p:spPr>
          <a:xfrm>
            <a:off x="1587575" y="2323220"/>
            <a:ext cx="1035041" cy="297420"/>
          </a:xfrm>
          <a:prstGeom prst="rect">
            <a:avLst/>
          </a:prstGeom>
          <a:solidFill>
            <a:schemeClr val="bg1"/>
          </a:solidFill>
        </p:spPr>
      </p:pic>
      <p:pic>
        <p:nvPicPr>
          <p:cNvPr id="22" name="Picture 2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036206" y="3458841"/>
            <a:ext cx="958752" cy="699925"/>
          </a:xfrm>
          <a:prstGeom prst="rect">
            <a:avLst/>
          </a:prstGeom>
          <a:solidFill>
            <a:schemeClr val="bg1"/>
          </a:solidFill>
        </p:spPr>
      </p:pic>
      <p:pic>
        <p:nvPicPr>
          <p:cNvPr id="23" name="Picture 22"/>
          <p:cNvPicPr>
            <a:picLocks noChangeAspect="1"/>
          </p:cNvPicPr>
          <p:nvPr/>
        </p:nvPicPr>
        <p:blipFill rotWithShape="1">
          <a:blip r:embed="rId23" cstate="screen">
            <a:extLst>
              <a:ext uri="{28A0092B-C50C-407E-A947-70E740481C1C}">
                <a14:useLocalDpi xmlns:a14="http://schemas.microsoft.com/office/drawing/2010/main"/>
              </a:ext>
            </a:extLst>
          </a:blip>
          <a:srcRect t="16307" b="15837"/>
          <a:stretch/>
        </p:blipFill>
        <p:spPr>
          <a:xfrm>
            <a:off x="7935346" y="3306308"/>
            <a:ext cx="949764" cy="364265"/>
          </a:xfrm>
          <a:prstGeom prst="rect">
            <a:avLst/>
          </a:prstGeom>
          <a:solidFill>
            <a:schemeClr val="bg1"/>
          </a:solidFill>
        </p:spPr>
      </p:pic>
      <p:grpSp>
        <p:nvGrpSpPr>
          <p:cNvPr id="26" name="Group 25"/>
          <p:cNvGrpSpPr/>
          <p:nvPr/>
        </p:nvGrpSpPr>
        <p:grpSpPr>
          <a:xfrm>
            <a:off x="1612580" y="2728280"/>
            <a:ext cx="999419" cy="504033"/>
            <a:chOff x="-1002673" y="5075312"/>
            <a:chExt cx="1126304" cy="559805"/>
          </a:xfrm>
          <a:solidFill>
            <a:schemeClr val="bg1"/>
          </a:solidFill>
        </p:grpSpPr>
        <p:pic>
          <p:nvPicPr>
            <p:cNvPr id="24" name="Picture 23"/>
            <p:cNvPicPr>
              <a:picLocks noChangeAspect="1"/>
            </p:cNvPicPr>
            <p:nvPr/>
          </p:nvPicPr>
          <p:blipFill rotWithShape="1">
            <a:blip r:embed="rId24" cstate="screen">
              <a:extLst>
                <a:ext uri="{28A0092B-C50C-407E-A947-70E740481C1C}">
                  <a14:useLocalDpi xmlns:a14="http://schemas.microsoft.com/office/drawing/2010/main"/>
                </a:ext>
              </a:extLst>
            </a:blip>
            <a:srcRect l="10471" t="14565" r="10805" b="21381"/>
            <a:stretch/>
          </p:blipFill>
          <p:spPr>
            <a:xfrm>
              <a:off x="-533312" y="5098193"/>
              <a:ext cx="656943" cy="536924"/>
            </a:xfrm>
            <a:prstGeom prst="rect">
              <a:avLst/>
            </a:prstGeom>
            <a:grpFill/>
          </p:spPr>
        </p:pic>
        <p:pic>
          <p:nvPicPr>
            <p:cNvPr id="25" name="Picture 24"/>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002673" y="5075312"/>
              <a:ext cx="489829" cy="559805"/>
            </a:xfrm>
            <a:prstGeom prst="rect">
              <a:avLst/>
            </a:prstGeom>
            <a:grpFill/>
          </p:spPr>
        </p:pic>
      </p:grpSp>
      <p:pic>
        <p:nvPicPr>
          <p:cNvPr id="28" name="Picture 27"/>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220689" y="3543246"/>
            <a:ext cx="474582" cy="474582"/>
          </a:xfrm>
          <a:prstGeom prst="rect">
            <a:avLst/>
          </a:prstGeom>
        </p:spPr>
      </p:pic>
      <p:pic>
        <p:nvPicPr>
          <p:cNvPr id="2048" name="Picture 2047"/>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718000" y="3546664"/>
            <a:ext cx="457442" cy="467745"/>
          </a:xfrm>
          <a:prstGeom prst="rect">
            <a:avLst/>
          </a:prstGeom>
        </p:spPr>
      </p:pic>
      <p:pic>
        <p:nvPicPr>
          <p:cNvPr id="2049" name="Picture 2048"/>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701422" y="3624289"/>
            <a:ext cx="699644" cy="699644"/>
          </a:xfrm>
          <a:prstGeom prst="rect">
            <a:avLst/>
          </a:prstGeom>
        </p:spPr>
      </p:pic>
      <p:pic>
        <p:nvPicPr>
          <p:cNvPr id="58" name="Picture 57"/>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460363" y="3785007"/>
            <a:ext cx="699644" cy="699644"/>
          </a:xfrm>
          <a:prstGeom prst="rect">
            <a:avLst/>
          </a:prstGeom>
        </p:spPr>
      </p:pic>
      <p:pic>
        <p:nvPicPr>
          <p:cNvPr id="59" name="Picture 58"/>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799262" y="3296882"/>
            <a:ext cx="615464" cy="615464"/>
          </a:xfrm>
          <a:prstGeom prst="rect">
            <a:avLst/>
          </a:prstGeom>
        </p:spPr>
      </p:pic>
      <p:grpSp>
        <p:nvGrpSpPr>
          <p:cNvPr id="60" name="Group 59"/>
          <p:cNvGrpSpPr/>
          <p:nvPr/>
        </p:nvGrpSpPr>
        <p:grpSpPr>
          <a:xfrm>
            <a:off x="359452" y="3701715"/>
            <a:ext cx="991474" cy="475096"/>
            <a:chOff x="-1002673" y="5075312"/>
            <a:chExt cx="1126304" cy="559805"/>
          </a:xfrm>
          <a:solidFill>
            <a:schemeClr val="bg1"/>
          </a:solidFill>
        </p:grpSpPr>
        <p:pic>
          <p:nvPicPr>
            <p:cNvPr id="61" name="Picture 60"/>
            <p:cNvPicPr>
              <a:picLocks noChangeAspect="1"/>
            </p:cNvPicPr>
            <p:nvPr/>
          </p:nvPicPr>
          <p:blipFill rotWithShape="1">
            <a:blip r:embed="rId30" cstate="screen">
              <a:extLst>
                <a:ext uri="{28A0092B-C50C-407E-A947-70E740481C1C}">
                  <a14:useLocalDpi xmlns:a14="http://schemas.microsoft.com/office/drawing/2010/main"/>
                </a:ext>
              </a:extLst>
            </a:blip>
            <a:srcRect l="10471" t="14565" r="10805" b="21381"/>
            <a:stretch/>
          </p:blipFill>
          <p:spPr>
            <a:xfrm>
              <a:off x="-533312" y="5098193"/>
              <a:ext cx="656943" cy="536924"/>
            </a:xfrm>
            <a:prstGeom prst="rect">
              <a:avLst/>
            </a:prstGeom>
            <a:grpFill/>
          </p:spPr>
        </p:pic>
        <p:pic>
          <p:nvPicPr>
            <p:cNvPr id="62" name="Picture 61"/>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002673" y="5075312"/>
              <a:ext cx="489829" cy="559805"/>
            </a:xfrm>
            <a:prstGeom prst="rect">
              <a:avLst/>
            </a:prstGeom>
            <a:grpFill/>
          </p:spPr>
        </p:pic>
      </p:grpSp>
      <p:pic>
        <p:nvPicPr>
          <p:cNvPr id="2051" name="Picture 2050"/>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8123481" y="3702038"/>
            <a:ext cx="633030" cy="474773"/>
          </a:xfrm>
          <a:prstGeom prst="rect">
            <a:avLst/>
          </a:prstGeom>
        </p:spPr>
      </p:pic>
      <p:pic>
        <p:nvPicPr>
          <p:cNvPr id="2053" name="Picture 2052"/>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2961055" y="2272531"/>
            <a:ext cx="1086564" cy="595279"/>
          </a:xfrm>
          <a:prstGeom prst="rect">
            <a:avLst/>
          </a:prstGeom>
        </p:spPr>
      </p:pic>
      <p:pic>
        <p:nvPicPr>
          <p:cNvPr id="2055" name="Picture 2054"/>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210222" y="5325498"/>
            <a:ext cx="515463" cy="515463"/>
          </a:xfrm>
          <a:prstGeom prst="rect">
            <a:avLst/>
          </a:prstGeom>
        </p:spPr>
      </p:pic>
      <p:grpSp>
        <p:nvGrpSpPr>
          <p:cNvPr id="2059" name="Group 2058"/>
          <p:cNvGrpSpPr/>
          <p:nvPr/>
        </p:nvGrpSpPr>
        <p:grpSpPr>
          <a:xfrm>
            <a:off x="1617091" y="3969785"/>
            <a:ext cx="1057226" cy="375259"/>
            <a:chOff x="-1392253" y="3529409"/>
            <a:chExt cx="1533741" cy="528205"/>
          </a:xfrm>
        </p:grpSpPr>
        <p:pic>
          <p:nvPicPr>
            <p:cNvPr id="2056" name="Picture 2055"/>
            <p:cNvPicPr>
              <a:picLocks noChangeAspect="1"/>
            </p:cNvPicPr>
            <p:nvPr/>
          </p:nvPicPr>
          <p:blipFill rotWithShape="1">
            <a:blip r:embed="rId35" cstate="screen">
              <a:extLst>
                <a:ext uri="{28A0092B-C50C-407E-A947-70E740481C1C}">
                  <a14:useLocalDpi xmlns:a14="http://schemas.microsoft.com/office/drawing/2010/main"/>
                </a:ext>
              </a:extLst>
            </a:blip>
            <a:srcRect t="25927" b="26123"/>
            <a:stretch/>
          </p:blipFill>
          <p:spPr>
            <a:xfrm>
              <a:off x="-924494" y="3670573"/>
              <a:ext cx="1065982" cy="286238"/>
            </a:xfrm>
            <a:prstGeom prst="rect">
              <a:avLst/>
            </a:prstGeom>
          </p:spPr>
        </p:pic>
        <p:pic>
          <p:nvPicPr>
            <p:cNvPr id="2057" name="Picture 2056"/>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392253" y="3529409"/>
              <a:ext cx="530563" cy="528205"/>
            </a:xfrm>
            <a:prstGeom prst="rect">
              <a:avLst/>
            </a:prstGeom>
          </p:spPr>
        </p:pic>
      </p:grpSp>
      <p:grpSp>
        <p:nvGrpSpPr>
          <p:cNvPr id="69" name="Group 68"/>
          <p:cNvGrpSpPr/>
          <p:nvPr/>
        </p:nvGrpSpPr>
        <p:grpSpPr>
          <a:xfrm>
            <a:off x="2970775" y="4244710"/>
            <a:ext cx="1057226" cy="375259"/>
            <a:chOff x="-1392253" y="3529409"/>
            <a:chExt cx="1533741" cy="528205"/>
          </a:xfrm>
        </p:grpSpPr>
        <p:pic>
          <p:nvPicPr>
            <p:cNvPr id="70" name="Picture 69"/>
            <p:cNvPicPr>
              <a:picLocks noChangeAspect="1"/>
            </p:cNvPicPr>
            <p:nvPr/>
          </p:nvPicPr>
          <p:blipFill rotWithShape="1">
            <a:blip r:embed="rId35" cstate="screen">
              <a:extLst>
                <a:ext uri="{28A0092B-C50C-407E-A947-70E740481C1C}">
                  <a14:useLocalDpi xmlns:a14="http://schemas.microsoft.com/office/drawing/2010/main"/>
                </a:ext>
              </a:extLst>
            </a:blip>
            <a:srcRect t="25927" b="26123"/>
            <a:stretch/>
          </p:blipFill>
          <p:spPr>
            <a:xfrm>
              <a:off x="-924494" y="3670573"/>
              <a:ext cx="1065982" cy="286238"/>
            </a:xfrm>
            <a:prstGeom prst="rect">
              <a:avLst/>
            </a:prstGeom>
          </p:spPr>
        </p:pic>
        <p:pic>
          <p:nvPicPr>
            <p:cNvPr id="71" name="Picture 70"/>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392253" y="3529409"/>
              <a:ext cx="530563" cy="528205"/>
            </a:xfrm>
            <a:prstGeom prst="rect">
              <a:avLst/>
            </a:prstGeom>
          </p:spPr>
        </p:pic>
      </p:grpSp>
      <p:pic>
        <p:nvPicPr>
          <p:cNvPr id="2061" name="Picture 2060"/>
          <p:cNvPicPr>
            <a:picLocks noChangeAspect="1"/>
          </p:cNvPicPr>
          <p:nvPr/>
        </p:nvPicPr>
        <p:blipFill rotWithShape="1">
          <a:blip r:embed="rId37" cstate="screen">
            <a:extLst>
              <a:ext uri="{28A0092B-C50C-407E-A947-70E740481C1C}">
                <a14:useLocalDpi xmlns:a14="http://schemas.microsoft.com/office/drawing/2010/main"/>
              </a:ext>
            </a:extLst>
          </a:blip>
          <a:srcRect l="11309" r="10062"/>
          <a:stretch/>
        </p:blipFill>
        <p:spPr>
          <a:xfrm>
            <a:off x="369269" y="4266758"/>
            <a:ext cx="933863" cy="719191"/>
          </a:xfrm>
          <a:prstGeom prst="rect">
            <a:avLst/>
          </a:prstGeom>
        </p:spPr>
      </p:pic>
      <p:pic>
        <p:nvPicPr>
          <p:cNvPr id="73" name="Picture 72"/>
          <p:cNvPicPr>
            <a:picLocks noChangeAspect="1"/>
          </p:cNvPicPr>
          <p:nvPr/>
        </p:nvPicPr>
        <p:blipFill rotWithShape="1">
          <a:blip r:embed="rId37" cstate="screen">
            <a:extLst>
              <a:ext uri="{28A0092B-C50C-407E-A947-70E740481C1C}">
                <a14:useLocalDpi xmlns:a14="http://schemas.microsoft.com/office/drawing/2010/main"/>
              </a:ext>
            </a:extLst>
          </a:blip>
          <a:srcRect l="11309" r="10062"/>
          <a:stretch/>
        </p:blipFill>
        <p:spPr>
          <a:xfrm>
            <a:off x="1648984" y="4418090"/>
            <a:ext cx="933863" cy="719191"/>
          </a:xfrm>
          <a:prstGeom prst="rect">
            <a:avLst/>
          </a:prstGeom>
        </p:spPr>
      </p:pic>
      <p:pic>
        <p:nvPicPr>
          <p:cNvPr id="74" name="Picture 73"/>
          <p:cNvPicPr>
            <a:picLocks noChangeAspect="1"/>
          </p:cNvPicPr>
          <p:nvPr/>
        </p:nvPicPr>
        <p:blipFill rotWithShape="1">
          <a:blip r:embed="rId37" cstate="screen">
            <a:extLst>
              <a:ext uri="{28A0092B-C50C-407E-A947-70E740481C1C}">
                <a14:useLocalDpi xmlns:a14="http://schemas.microsoft.com/office/drawing/2010/main"/>
              </a:ext>
            </a:extLst>
          </a:blip>
          <a:srcRect l="11309" r="10062"/>
          <a:stretch/>
        </p:blipFill>
        <p:spPr>
          <a:xfrm>
            <a:off x="3028119" y="4679370"/>
            <a:ext cx="933863" cy="719191"/>
          </a:xfrm>
          <a:prstGeom prst="rect">
            <a:avLst/>
          </a:prstGeom>
        </p:spPr>
      </p:pic>
      <p:pic>
        <p:nvPicPr>
          <p:cNvPr id="75" name="Picture 74"/>
          <p:cNvPicPr>
            <a:picLocks noChangeAspect="1"/>
          </p:cNvPicPr>
          <p:nvPr/>
        </p:nvPicPr>
        <p:blipFill rotWithShape="1">
          <a:blip r:embed="rId37" cstate="screen">
            <a:extLst>
              <a:ext uri="{28A0092B-C50C-407E-A947-70E740481C1C}">
                <a14:useLocalDpi xmlns:a14="http://schemas.microsoft.com/office/drawing/2010/main"/>
              </a:ext>
            </a:extLst>
          </a:blip>
          <a:srcRect l="11309" r="10062"/>
          <a:stretch/>
        </p:blipFill>
        <p:spPr>
          <a:xfrm>
            <a:off x="4356985" y="4514313"/>
            <a:ext cx="933863" cy="719191"/>
          </a:xfrm>
          <a:prstGeom prst="rect">
            <a:avLst/>
          </a:prstGeom>
        </p:spPr>
      </p:pic>
      <p:grpSp>
        <p:nvGrpSpPr>
          <p:cNvPr id="2064" name="Group 2063"/>
          <p:cNvGrpSpPr/>
          <p:nvPr/>
        </p:nvGrpSpPr>
        <p:grpSpPr>
          <a:xfrm>
            <a:off x="5607529" y="4382650"/>
            <a:ext cx="928512" cy="372272"/>
            <a:chOff x="-1345451" y="3152246"/>
            <a:chExt cx="1265883" cy="501337"/>
          </a:xfrm>
        </p:grpSpPr>
        <p:pic>
          <p:nvPicPr>
            <p:cNvPr id="2062" name="Picture 2061"/>
            <p:cNvPicPr>
              <a:picLocks noChangeAspect="1"/>
            </p:cNvPicPr>
            <p:nvPr/>
          </p:nvPicPr>
          <p:blipFill rotWithShape="1">
            <a:blip r:embed="rId38" cstate="screen">
              <a:extLst>
                <a:ext uri="{28A0092B-C50C-407E-A947-70E740481C1C}">
                  <a14:useLocalDpi xmlns:a14="http://schemas.microsoft.com/office/drawing/2010/main"/>
                </a:ext>
              </a:extLst>
            </a:blip>
            <a:srcRect l="35425" t="2235"/>
            <a:stretch/>
          </p:blipFill>
          <p:spPr>
            <a:xfrm>
              <a:off x="-866748" y="3155138"/>
              <a:ext cx="578210" cy="281770"/>
            </a:xfrm>
            <a:prstGeom prst="rect">
              <a:avLst/>
            </a:prstGeom>
          </p:spPr>
        </p:pic>
        <p:pic>
          <p:nvPicPr>
            <p:cNvPr id="2063" name="Picture 2062"/>
            <p:cNvPicPr>
              <a:picLocks noChangeAspect="1"/>
            </p:cNvPicPr>
            <p:nvPr/>
          </p:nvPicPr>
          <p:blipFill rotWithShape="1">
            <a:blip r:embed="rId39" cstate="screen">
              <a:extLst>
                <a:ext uri="{28A0092B-C50C-407E-A947-70E740481C1C}">
                  <a14:useLocalDpi xmlns:a14="http://schemas.microsoft.com/office/drawing/2010/main"/>
                </a:ext>
              </a:extLst>
            </a:blip>
            <a:srcRect l="34450" t="28561" b="20401"/>
            <a:stretch/>
          </p:blipFill>
          <p:spPr>
            <a:xfrm>
              <a:off x="-866748" y="3454465"/>
              <a:ext cx="787180" cy="199118"/>
            </a:xfrm>
            <a:prstGeom prst="rect">
              <a:avLst/>
            </a:prstGeom>
          </p:spPr>
        </p:pic>
        <p:pic>
          <p:nvPicPr>
            <p:cNvPr id="78" name="Picture 77"/>
            <p:cNvPicPr>
              <a:picLocks noChangeAspect="1"/>
            </p:cNvPicPr>
            <p:nvPr/>
          </p:nvPicPr>
          <p:blipFill rotWithShape="1">
            <a:blip r:embed="rId40" cstate="screen">
              <a:extLst>
                <a:ext uri="{28A0092B-C50C-407E-A947-70E740481C1C}">
                  <a14:useLocalDpi xmlns:a14="http://schemas.microsoft.com/office/drawing/2010/main"/>
                </a:ext>
              </a:extLst>
            </a:blip>
            <a:srcRect r="66316" b="-3672"/>
            <a:stretch/>
          </p:blipFill>
          <p:spPr>
            <a:xfrm>
              <a:off x="-1345451" y="3152246"/>
              <a:ext cx="493424" cy="501337"/>
            </a:xfrm>
            <a:prstGeom prst="rect">
              <a:avLst/>
            </a:prstGeom>
          </p:spPr>
        </p:pic>
      </p:grpSp>
      <p:grpSp>
        <p:nvGrpSpPr>
          <p:cNvPr id="2066" name="Group 2065"/>
          <p:cNvGrpSpPr/>
          <p:nvPr/>
        </p:nvGrpSpPr>
        <p:grpSpPr>
          <a:xfrm>
            <a:off x="357745" y="5063558"/>
            <a:ext cx="1002246" cy="440492"/>
            <a:chOff x="-1870261" y="3785007"/>
            <a:chExt cx="1277999" cy="538927"/>
          </a:xfrm>
        </p:grpSpPr>
        <p:pic>
          <p:nvPicPr>
            <p:cNvPr id="2065" name="Picture 2064"/>
            <p:cNvPicPr>
              <a:picLocks noChangeAspect="1"/>
            </p:cNvPicPr>
            <p:nvPr/>
          </p:nvPicPr>
          <p:blipFill rotWithShape="1">
            <a:blip r:embed="rId41" cstate="screen">
              <a:extLst>
                <a:ext uri="{28A0092B-C50C-407E-A947-70E740481C1C}">
                  <a14:useLocalDpi xmlns:a14="http://schemas.microsoft.com/office/drawing/2010/main"/>
                </a:ext>
              </a:extLst>
            </a:blip>
            <a:srcRect r="51393"/>
            <a:stretch/>
          </p:blipFill>
          <p:spPr>
            <a:xfrm>
              <a:off x="-1321301" y="3785007"/>
              <a:ext cx="729039" cy="537517"/>
            </a:xfrm>
            <a:prstGeom prst="rect">
              <a:avLst/>
            </a:prstGeom>
          </p:spPr>
        </p:pic>
        <p:pic>
          <p:nvPicPr>
            <p:cNvPr id="81" name="Picture 80"/>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1870261" y="3785008"/>
              <a:ext cx="556812" cy="538926"/>
            </a:xfrm>
            <a:prstGeom prst="rect">
              <a:avLst/>
            </a:prstGeom>
          </p:spPr>
        </p:pic>
      </p:grpSp>
      <p:grpSp>
        <p:nvGrpSpPr>
          <p:cNvPr id="83" name="Group 82"/>
          <p:cNvGrpSpPr/>
          <p:nvPr/>
        </p:nvGrpSpPr>
        <p:grpSpPr>
          <a:xfrm>
            <a:off x="4354389" y="5269259"/>
            <a:ext cx="1002246" cy="440492"/>
            <a:chOff x="-1870261" y="3785007"/>
            <a:chExt cx="1277999" cy="538927"/>
          </a:xfrm>
        </p:grpSpPr>
        <p:pic>
          <p:nvPicPr>
            <p:cNvPr id="84" name="Picture 83"/>
            <p:cNvPicPr>
              <a:picLocks noChangeAspect="1"/>
            </p:cNvPicPr>
            <p:nvPr/>
          </p:nvPicPr>
          <p:blipFill rotWithShape="1">
            <a:blip r:embed="rId41" cstate="screen">
              <a:extLst>
                <a:ext uri="{28A0092B-C50C-407E-A947-70E740481C1C}">
                  <a14:useLocalDpi xmlns:a14="http://schemas.microsoft.com/office/drawing/2010/main"/>
                </a:ext>
              </a:extLst>
            </a:blip>
            <a:srcRect r="51393"/>
            <a:stretch/>
          </p:blipFill>
          <p:spPr>
            <a:xfrm>
              <a:off x="-1321301" y="3785007"/>
              <a:ext cx="729039" cy="537517"/>
            </a:xfrm>
            <a:prstGeom prst="rect">
              <a:avLst/>
            </a:prstGeom>
          </p:spPr>
        </p:pic>
        <p:pic>
          <p:nvPicPr>
            <p:cNvPr id="85" name="Picture 84"/>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1870261" y="3785008"/>
              <a:ext cx="556812" cy="538926"/>
            </a:xfrm>
            <a:prstGeom prst="rect">
              <a:avLst/>
            </a:prstGeom>
          </p:spPr>
        </p:pic>
      </p:grpSp>
      <p:grpSp>
        <p:nvGrpSpPr>
          <p:cNvPr id="86" name="Group 85"/>
          <p:cNvGrpSpPr/>
          <p:nvPr/>
        </p:nvGrpSpPr>
        <p:grpSpPr>
          <a:xfrm>
            <a:off x="5518112" y="4901543"/>
            <a:ext cx="1002246" cy="440492"/>
            <a:chOff x="-1870261" y="3785007"/>
            <a:chExt cx="1277999" cy="538927"/>
          </a:xfrm>
        </p:grpSpPr>
        <p:pic>
          <p:nvPicPr>
            <p:cNvPr id="87" name="Picture 86"/>
            <p:cNvPicPr>
              <a:picLocks noChangeAspect="1"/>
            </p:cNvPicPr>
            <p:nvPr/>
          </p:nvPicPr>
          <p:blipFill rotWithShape="1">
            <a:blip r:embed="rId41" cstate="screen">
              <a:extLst>
                <a:ext uri="{28A0092B-C50C-407E-A947-70E740481C1C}">
                  <a14:useLocalDpi xmlns:a14="http://schemas.microsoft.com/office/drawing/2010/main"/>
                </a:ext>
              </a:extLst>
            </a:blip>
            <a:srcRect r="51393"/>
            <a:stretch/>
          </p:blipFill>
          <p:spPr>
            <a:xfrm>
              <a:off x="-1321301" y="3785007"/>
              <a:ext cx="729039" cy="537517"/>
            </a:xfrm>
            <a:prstGeom prst="rect">
              <a:avLst/>
            </a:prstGeom>
          </p:spPr>
        </p:pic>
        <p:pic>
          <p:nvPicPr>
            <p:cNvPr id="88" name="Picture 87"/>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1870261" y="3785008"/>
              <a:ext cx="556812" cy="538926"/>
            </a:xfrm>
            <a:prstGeom prst="rect">
              <a:avLst/>
            </a:prstGeom>
          </p:spPr>
        </p:pic>
      </p:grpSp>
      <p:sp>
        <p:nvSpPr>
          <p:cNvPr id="79"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3965372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Live Sports On National TV Is Rather Consistent While Having Slight Peaks In Spring &amp; Fall Months</a:t>
            </a:r>
          </a:p>
        </p:txBody>
      </p:sp>
      <p:sp>
        <p:nvSpPr>
          <p:cNvPr id="3" name="Text Placeholder 2"/>
          <p:cNvSpPr>
            <a:spLocks noGrp="1"/>
          </p:cNvSpPr>
          <p:nvPr>
            <p:ph type="body" sz="quarter" idx="13"/>
          </p:nvPr>
        </p:nvSpPr>
        <p:spPr>
          <a:xfrm>
            <a:off x="169333" y="1431167"/>
            <a:ext cx="8805334" cy="368686"/>
          </a:xfrm>
        </p:spPr>
        <p:txBody>
          <a:bodyPr/>
          <a:lstStyle/>
          <a:p>
            <a:r>
              <a:rPr lang="en-US" u="sng" dirty="0"/>
              <a:t># of Live Sporting Events Per Month</a:t>
            </a:r>
          </a:p>
          <a:p>
            <a:r>
              <a:rPr lang="en-US" sz="1400" i="1" dirty="0"/>
              <a:t>2016 </a:t>
            </a:r>
          </a:p>
        </p:txBody>
      </p:sp>
      <p:graphicFrame>
        <p:nvGraphicFramePr>
          <p:cNvPr id="8" name="Chart 7"/>
          <p:cNvGraphicFramePr/>
          <p:nvPr>
            <p:extLst>
              <p:ext uri="{D42A27DB-BD31-4B8C-83A1-F6EECF244321}">
                <p14:modId xmlns:p14="http://schemas.microsoft.com/office/powerpoint/2010/main" val="604524056"/>
              </p:ext>
            </p:extLst>
          </p:nvPr>
        </p:nvGraphicFramePr>
        <p:xfrm>
          <a:off x="161637" y="1903442"/>
          <a:ext cx="8805333" cy="378792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363891" y="2738838"/>
            <a:ext cx="554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931</a:t>
            </a:r>
          </a:p>
        </p:txBody>
      </p:sp>
      <p:sp>
        <p:nvSpPr>
          <p:cNvPr id="17" name="Text Placeholder 3"/>
          <p:cNvSpPr>
            <a:spLocks noGrp="1"/>
          </p:cNvSpPr>
          <p:nvPr>
            <p:ph type="body" sz="quarter" idx="14"/>
          </p:nvPr>
        </p:nvSpPr>
        <p:spPr>
          <a:xfrm>
            <a:off x="321733" y="6472175"/>
            <a:ext cx="7226731" cy="236537"/>
          </a:xfrm>
        </p:spPr>
        <p:txBody>
          <a:bodyPr/>
          <a:lstStyle/>
          <a:p>
            <a:r>
              <a:rPr lang="en-US" dirty="0"/>
              <a:t>Source: Nielsen </a:t>
            </a:r>
            <a:r>
              <a:rPr lang="en-US" dirty="0" err="1"/>
              <a:t>NPower</a:t>
            </a:r>
            <a:r>
              <a:rPr lang="en-US" dirty="0"/>
              <a:t>, Total Day, live originals/premieres only, January 1, 2016 – December 31, 2016; includes Olympics and excludes Regional Sports Networks and local broadcast airings.</a:t>
            </a:r>
          </a:p>
        </p:txBody>
      </p:sp>
      <p:sp>
        <p:nvSpPr>
          <p:cNvPr id="15" name="TextBox 14"/>
          <p:cNvSpPr txBox="1"/>
          <p:nvPr/>
        </p:nvSpPr>
        <p:spPr>
          <a:xfrm>
            <a:off x="1074610" y="2857494"/>
            <a:ext cx="554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891</a:t>
            </a:r>
          </a:p>
        </p:txBody>
      </p:sp>
      <p:sp>
        <p:nvSpPr>
          <p:cNvPr id="16" name="TextBox 15"/>
          <p:cNvSpPr txBox="1"/>
          <p:nvPr/>
        </p:nvSpPr>
        <p:spPr>
          <a:xfrm>
            <a:off x="1785260" y="2601990"/>
            <a:ext cx="554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992</a:t>
            </a:r>
          </a:p>
        </p:txBody>
      </p:sp>
      <p:sp>
        <p:nvSpPr>
          <p:cNvPr id="18" name="TextBox 17"/>
          <p:cNvSpPr txBox="1"/>
          <p:nvPr/>
        </p:nvSpPr>
        <p:spPr>
          <a:xfrm>
            <a:off x="2513043" y="2639308"/>
            <a:ext cx="554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983</a:t>
            </a:r>
          </a:p>
        </p:txBody>
      </p:sp>
      <p:sp>
        <p:nvSpPr>
          <p:cNvPr id="19" name="TextBox 18"/>
          <p:cNvSpPr txBox="1"/>
          <p:nvPr/>
        </p:nvSpPr>
        <p:spPr>
          <a:xfrm>
            <a:off x="3212842" y="2881909"/>
            <a:ext cx="554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879</a:t>
            </a:r>
          </a:p>
        </p:txBody>
      </p:sp>
      <p:sp>
        <p:nvSpPr>
          <p:cNvPr id="20" name="TextBox 19"/>
          <p:cNvSpPr txBox="1"/>
          <p:nvPr/>
        </p:nvSpPr>
        <p:spPr>
          <a:xfrm>
            <a:off x="3921972" y="3096514"/>
            <a:ext cx="554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790</a:t>
            </a:r>
          </a:p>
        </p:txBody>
      </p:sp>
      <p:sp>
        <p:nvSpPr>
          <p:cNvPr id="21" name="TextBox 20"/>
          <p:cNvSpPr txBox="1"/>
          <p:nvPr/>
        </p:nvSpPr>
        <p:spPr>
          <a:xfrm>
            <a:off x="4631090" y="2965882"/>
            <a:ext cx="554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848</a:t>
            </a:r>
          </a:p>
        </p:txBody>
      </p:sp>
      <p:sp>
        <p:nvSpPr>
          <p:cNvPr id="22" name="TextBox 21"/>
          <p:cNvSpPr txBox="1"/>
          <p:nvPr/>
        </p:nvSpPr>
        <p:spPr>
          <a:xfrm>
            <a:off x="5207602" y="2536671"/>
            <a:ext cx="79025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1,021</a:t>
            </a:r>
          </a:p>
        </p:txBody>
      </p:sp>
      <p:sp>
        <p:nvSpPr>
          <p:cNvPr id="23" name="TextBox 22"/>
          <p:cNvSpPr txBox="1"/>
          <p:nvPr/>
        </p:nvSpPr>
        <p:spPr>
          <a:xfrm>
            <a:off x="6030683" y="2769937"/>
            <a:ext cx="554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923</a:t>
            </a:r>
          </a:p>
        </p:txBody>
      </p:sp>
      <p:sp>
        <p:nvSpPr>
          <p:cNvPr id="24" name="TextBox 23"/>
          <p:cNvSpPr txBox="1"/>
          <p:nvPr/>
        </p:nvSpPr>
        <p:spPr>
          <a:xfrm>
            <a:off x="6739809" y="2732616"/>
            <a:ext cx="554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941</a:t>
            </a:r>
          </a:p>
        </p:txBody>
      </p:sp>
      <p:sp>
        <p:nvSpPr>
          <p:cNvPr id="25" name="TextBox 24"/>
          <p:cNvSpPr txBox="1"/>
          <p:nvPr/>
        </p:nvSpPr>
        <p:spPr>
          <a:xfrm>
            <a:off x="7476924" y="2768694"/>
            <a:ext cx="554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924</a:t>
            </a:r>
          </a:p>
        </p:txBody>
      </p:sp>
      <p:sp>
        <p:nvSpPr>
          <p:cNvPr id="26" name="TextBox 25"/>
          <p:cNvSpPr txBox="1"/>
          <p:nvPr/>
        </p:nvSpPr>
        <p:spPr>
          <a:xfrm>
            <a:off x="8176721" y="3199151"/>
            <a:ext cx="55499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a:ea typeface="+mn-ea"/>
                <a:cs typeface="+mn-cs"/>
              </a:rPr>
              <a:t>751</a:t>
            </a:r>
          </a:p>
        </p:txBody>
      </p:sp>
      <p:sp>
        <p:nvSpPr>
          <p:cNvPr id="27" name="Text Placeholder 2"/>
          <p:cNvSpPr>
            <a:spLocks noGrp="1"/>
          </p:cNvSpPr>
          <p:nvPr>
            <p:ph type="body" sz="quarter" idx="13"/>
          </p:nvPr>
        </p:nvSpPr>
        <p:spPr>
          <a:xfrm>
            <a:off x="184745" y="5798411"/>
            <a:ext cx="8805334" cy="191846"/>
          </a:xfrm>
        </p:spPr>
        <p:txBody>
          <a:bodyPr/>
          <a:lstStyle/>
          <a:p>
            <a:pPr algn="l"/>
            <a:r>
              <a:rPr lang="en-US" sz="1000" i="1" dirty="0"/>
              <a:t>Note: Summer is dominated by the MLB, a sport that has the vast majority of its games airing on RSNs which are not reflected in the above chart.</a:t>
            </a:r>
          </a:p>
        </p:txBody>
      </p:sp>
      <p:sp>
        <p:nvSpPr>
          <p:cNvPr id="28"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558376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88233" y="1624299"/>
            <a:ext cx="7409273" cy="4327025"/>
            <a:chOff x="76200" y="1447800"/>
            <a:chExt cx="9086027" cy="5257800"/>
          </a:xfrm>
        </p:grpSpPr>
        <p:grpSp>
          <p:nvGrpSpPr>
            <p:cNvPr id="8" name="Group 1"/>
            <p:cNvGrpSpPr/>
            <p:nvPr/>
          </p:nvGrpSpPr>
          <p:grpSpPr>
            <a:xfrm>
              <a:off x="76200" y="1447800"/>
              <a:ext cx="8897116" cy="5257800"/>
              <a:chOff x="76200" y="788987"/>
              <a:chExt cx="8686800" cy="5154613"/>
            </a:xfrm>
          </p:grpSpPr>
          <p:sp>
            <p:nvSpPr>
              <p:cNvPr id="58" name="Freeform 52"/>
              <p:cNvSpPr>
                <a:spLocks/>
              </p:cNvSpPr>
              <p:nvPr/>
            </p:nvSpPr>
            <p:spPr bwMode="auto">
              <a:xfrm>
                <a:off x="6870700" y="2792412"/>
                <a:ext cx="1146175" cy="765175"/>
              </a:xfrm>
              <a:custGeom>
                <a:avLst/>
                <a:gdLst>
                  <a:gd name="T0" fmla="*/ 2147483647 w 601"/>
                  <a:gd name="T1" fmla="*/ 0 h 374"/>
                  <a:gd name="T2" fmla="*/ 2147483647 w 601"/>
                  <a:gd name="T3" fmla="*/ 2147483647 h 374"/>
                  <a:gd name="T4" fmla="*/ 2147483647 w 601"/>
                  <a:gd name="T5" fmla="*/ 2147483647 h 374"/>
                  <a:gd name="T6" fmla="*/ 0 w 601"/>
                  <a:gd name="T7" fmla="*/ 2147483647 h 374"/>
                  <a:gd name="T8" fmla="*/ 2147483647 w 601"/>
                  <a:gd name="T9" fmla="*/ 2147483647 h 374"/>
                  <a:gd name="T10" fmla="*/ 2147483647 w 601"/>
                  <a:gd name="T11" fmla="*/ 2147483647 h 374"/>
                  <a:gd name="T12" fmla="*/ 2147483647 w 601"/>
                  <a:gd name="T13" fmla="*/ 2147483647 h 374"/>
                  <a:gd name="T14" fmla="*/ 2147483647 w 601"/>
                  <a:gd name="T15" fmla="*/ 2147483647 h 374"/>
                  <a:gd name="T16" fmla="*/ 2147483647 w 601"/>
                  <a:gd name="T17" fmla="*/ 2147483647 h 374"/>
                  <a:gd name="T18" fmla="*/ 0 w 601"/>
                  <a:gd name="T19" fmla="*/ 2147483647 h 374"/>
                  <a:gd name="T20" fmla="*/ 2147483647 w 601"/>
                  <a:gd name="T21" fmla="*/ 2147483647 h 374"/>
                  <a:gd name="T22" fmla="*/ 2147483647 w 601"/>
                  <a:gd name="T23" fmla="*/ 2147483647 h 374"/>
                  <a:gd name="T24" fmla="*/ 2147483647 w 601"/>
                  <a:gd name="T25" fmla="*/ 2147483647 h 374"/>
                  <a:gd name="T26" fmla="*/ 2147483647 w 601"/>
                  <a:gd name="T27" fmla="*/ 2147483647 h 374"/>
                  <a:gd name="T28" fmla="*/ 2147483647 w 601"/>
                  <a:gd name="T29" fmla="*/ 2147483647 h 374"/>
                  <a:gd name="T30" fmla="*/ 2147483647 w 601"/>
                  <a:gd name="T31" fmla="*/ 2147483647 h 374"/>
                  <a:gd name="T32" fmla="*/ 2147483647 w 601"/>
                  <a:gd name="T33" fmla="*/ 2147483647 h 374"/>
                  <a:gd name="T34" fmla="*/ 2147483647 w 601"/>
                  <a:gd name="T35" fmla="*/ 2147483647 h 374"/>
                  <a:gd name="T36" fmla="*/ 2147483647 w 601"/>
                  <a:gd name="T37" fmla="*/ 2147483647 h 374"/>
                  <a:gd name="T38" fmla="*/ 2147483647 w 601"/>
                  <a:gd name="T39" fmla="*/ 2147483647 h 374"/>
                  <a:gd name="T40" fmla="*/ 2147483647 w 601"/>
                  <a:gd name="T41" fmla="*/ 2147483647 h 374"/>
                  <a:gd name="T42" fmla="*/ 2147483647 w 601"/>
                  <a:gd name="T43" fmla="*/ 0 h 374"/>
                  <a:gd name="T44" fmla="*/ 2147483647 w 601"/>
                  <a:gd name="T45" fmla="*/ 2147483647 h 374"/>
                  <a:gd name="T46" fmla="*/ 2147483647 w 601"/>
                  <a:gd name="T47" fmla="*/ 2147483647 h 374"/>
                  <a:gd name="T48" fmla="*/ 2147483647 w 601"/>
                  <a:gd name="T49" fmla="*/ 2147483647 h 374"/>
                  <a:gd name="T50" fmla="*/ 2147483647 w 601"/>
                  <a:gd name="T51" fmla="*/ 2147483647 h 374"/>
                  <a:gd name="T52" fmla="*/ 2147483647 w 601"/>
                  <a:gd name="T53" fmla="*/ 2147483647 h 374"/>
                  <a:gd name="T54" fmla="*/ 2147483647 w 601"/>
                  <a:gd name="T55" fmla="*/ 2147483647 h 374"/>
                  <a:gd name="T56" fmla="*/ 2147483647 w 601"/>
                  <a:gd name="T57" fmla="*/ 2147483647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1"/>
                  <a:gd name="T88" fmla="*/ 0 h 374"/>
                  <a:gd name="T89" fmla="*/ 601 w 601"/>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1" h="374">
                    <a:moveTo>
                      <a:pt x="99" y="262"/>
                    </a:moveTo>
                    <a:lnTo>
                      <a:pt x="82" y="300"/>
                    </a:lnTo>
                    <a:lnTo>
                      <a:pt x="57" y="310"/>
                    </a:lnTo>
                    <a:lnTo>
                      <a:pt x="56" y="335"/>
                    </a:lnTo>
                    <a:lnTo>
                      <a:pt x="3" y="354"/>
                    </a:lnTo>
                    <a:lnTo>
                      <a:pt x="0" y="374"/>
                    </a:lnTo>
                    <a:lnTo>
                      <a:pt x="143" y="349"/>
                    </a:lnTo>
                    <a:lnTo>
                      <a:pt x="401" y="295"/>
                    </a:lnTo>
                    <a:lnTo>
                      <a:pt x="601" y="247"/>
                    </a:lnTo>
                    <a:lnTo>
                      <a:pt x="601" y="210"/>
                    </a:lnTo>
                    <a:lnTo>
                      <a:pt x="579" y="198"/>
                    </a:lnTo>
                    <a:lnTo>
                      <a:pt x="561" y="217"/>
                    </a:lnTo>
                    <a:lnTo>
                      <a:pt x="551" y="166"/>
                    </a:lnTo>
                    <a:lnTo>
                      <a:pt x="561" y="121"/>
                    </a:lnTo>
                    <a:lnTo>
                      <a:pt x="487" y="88"/>
                    </a:lnTo>
                    <a:lnTo>
                      <a:pt x="436" y="96"/>
                    </a:lnTo>
                    <a:lnTo>
                      <a:pt x="435" y="26"/>
                    </a:lnTo>
                    <a:lnTo>
                      <a:pt x="383" y="0"/>
                    </a:lnTo>
                    <a:lnTo>
                      <a:pt x="343" y="16"/>
                    </a:lnTo>
                    <a:lnTo>
                      <a:pt x="317" y="82"/>
                    </a:lnTo>
                    <a:lnTo>
                      <a:pt x="271" y="108"/>
                    </a:lnTo>
                    <a:lnTo>
                      <a:pt x="252" y="211"/>
                    </a:lnTo>
                    <a:lnTo>
                      <a:pt x="176" y="262"/>
                    </a:lnTo>
                    <a:lnTo>
                      <a:pt x="115" y="282"/>
                    </a:lnTo>
                    <a:lnTo>
                      <a:pt x="99" y="262"/>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59" name="Freeform 15"/>
              <p:cNvSpPr>
                <a:spLocks/>
              </p:cNvSpPr>
              <p:nvPr/>
            </p:nvSpPr>
            <p:spPr bwMode="auto">
              <a:xfrm>
                <a:off x="7310438" y="2668587"/>
                <a:ext cx="750887" cy="330200"/>
              </a:xfrm>
              <a:custGeom>
                <a:avLst/>
                <a:gdLst>
                  <a:gd name="T0" fmla="*/ 2147483647 w 393"/>
                  <a:gd name="T1" fmla="*/ 0 h 162"/>
                  <a:gd name="T2" fmla="*/ 2147483647 w 393"/>
                  <a:gd name="T3" fmla="*/ 2147483647 h 162"/>
                  <a:gd name="T4" fmla="*/ 2147483647 w 393"/>
                  <a:gd name="T5" fmla="*/ 2147483647 h 162"/>
                  <a:gd name="T6" fmla="*/ 0 w 393"/>
                  <a:gd name="T7" fmla="*/ 2147483647 h 162"/>
                  <a:gd name="T8" fmla="*/ 0 w 393"/>
                  <a:gd name="T9" fmla="*/ 2147483647 h 162"/>
                  <a:gd name="T10" fmla="*/ 2147483647 w 393"/>
                  <a:gd name="T11" fmla="*/ 0 h 162"/>
                  <a:gd name="T12" fmla="*/ 2147483647 w 393"/>
                  <a:gd name="T13" fmla="*/ 2147483647 h 162"/>
                  <a:gd name="T14" fmla="*/ 2147483647 w 393"/>
                  <a:gd name="T15" fmla="*/ 2147483647 h 162"/>
                  <a:gd name="T16" fmla="*/ 2147483647 w 393"/>
                  <a:gd name="T17" fmla="*/ 2147483647 h 162"/>
                  <a:gd name="T18" fmla="*/ 2147483647 w 393"/>
                  <a:gd name="T19" fmla="*/ 2147483647 h 162"/>
                  <a:gd name="T20" fmla="*/ 2147483647 w 393"/>
                  <a:gd name="T21" fmla="*/ 2147483647 h 162"/>
                  <a:gd name="T22" fmla="*/ 2147483647 w 393"/>
                  <a:gd name="T23" fmla="*/ 2147483647 h 162"/>
                  <a:gd name="T24" fmla="*/ 2147483647 w 393"/>
                  <a:gd name="T25" fmla="*/ 2147483647 h 162"/>
                  <a:gd name="T26" fmla="*/ 2147483647 w 393"/>
                  <a:gd name="T27" fmla="*/ 2147483647 h 162"/>
                  <a:gd name="T28" fmla="*/ 2147483647 w 393"/>
                  <a:gd name="T29" fmla="*/ 2147483647 h 162"/>
                  <a:gd name="T30" fmla="*/ 2147483647 w 393"/>
                  <a:gd name="T31" fmla="*/ 2147483647 h 162"/>
                  <a:gd name="T32" fmla="*/ 2147483647 w 393"/>
                  <a:gd name="T33" fmla="*/ 2147483647 h 162"/>
                  <a:gd name="T34" fmla="*/ 2147483647 w 393"/>
                  <a:gd name="T35" fmla="*/ 2147483647 h 162"/>
                  <a:gd name="T36" fmla="*/ 2147483647 w 393"/>
                  <a:gd name="T37" fmla="*/ 2147483647 h 162"/>
                  <a:gd name="T38" fmla="*/ 2147483647 w 393"/>
                  <a:gd name="T39" fmla="*/ 2147483647 h 162"/>
                  <a:gd name="T40" fmla="*/ 0 w 393"/>
                  <a:gd name="T41" fmla="*/ 2147483647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3"/>
                  <a:gd name="T64" fmla="*/ 0 h 162"/>
                  <a:gd name="T65" fmla="*/ 393 w 393"/>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3" h="162">
                    <a:moveTo>
                      <a:pt x="0" y="56"/>
                    </a:moveTo>
                    <a:lnTo>
                      <a:pt x="293" y="0"/>
                    </a:lnTo>
                    <a:lnTo>
                      <a:pt x="341" y="111"/>
                    </a:lnTo>
                    <a:lnTo>
                      <a:pt x="391" y="99"/>
                    </a:lnTo>
                    <a:lnTo>
                      <a:pt x="393" y="154"/>
                    </a:lnTo>
                    <a:lnTo>
                      <a:pt x="352" y="162"/>
                    </a:lnTo>
                    <a:lnTo>
                      <a:pt x="316" y="125"/>
                    </a:lnTo>
                    <a:lnTo>
                      <a:pt x="293" y="82"/>
                    </a:lnTo>
                    <a:lnTo>
                      <a:pt x="288" y="21"/>
                    </a:lnTo>
                    <a:lnTo>
                      <a:pt x="271" y="51"/>
                    </a:lnTo>
                    <a:lnTo>
                      <a:pt x="291" y="143"/>
                    </a:lnTo>
                    <a:lnTo>
                      <a:pt x="205" y="156"/>
                    </a:lnTo>
                    <a:lnTo>
                      <a:pt x="202" y="89"/>
                    </a:lnTo>
                    <a:lnTo>
                      <a:pt x="150" y="60"/>
                    </a:lnTo>
                    <a:lnTo>
                      <a:pt x="105" y="53"/>
                    </a:lnTo>
                    <a:lnTo>
                      <a:pt x="12" y="99"/>
                    </a:lnTo>
                    <a:lnTo>
                      <a:pt x="0" y="56"/>
                    </a:lnTo>
                    <a:close/>
                  </a:path>
                </a:pathLst>
              </a:custGeom>
              <a:solidFill>
                <a:schemeClr val="bg1">
                  <a:lumMod val="85000"/>
                </a:schemeClr>
              </a:solidFill>
              <a:ln w="12701">
                <a:solidFill>
                  <a:srgbClr val="000000"/>
                </a:solidFill>
                <a:round/>
                <a:headEnd/>
                <a:tailEnd/>
              </a:ln>
            </p:spPr>
            <p:txBody>
              <a:bodyPr/>
              <a:lstStyle/>
              <a:p>
                <a:endParaRPr lang="en-US">
                  <a:solidFill>
                    <a:prstClr val="black"/>
                  </a:solidFill>
                </a:endParaRPr>
              </a:p>
            </p:txBody>
          </p:sp>
          <p:sp>
            <p:nvSpPr>
              <p:cNvPr id="60" name="Freeform 58"/>
              <p:cNvSpPr>
                <a:spLocks/>
              </p:cNvSpPr>
              <p:nvPr/>
            </p:nvSpPr>
            <p:spPr bwMode="auto">
              <a:xfrm>
                <a:off x="7926388" y="1431925"/>
                <a:ext cx="290512" cy="588962"/>
              </a:xfrm>
              <a:custGeom>
                <a:avLst/>
                <a:gdLst>
                  <a:gd name="T0" fmla="*/ 2147483647 w 135"/>
                  <a:gd name="T1" fmla="*/ 0 h 250"/>
                  <a:gd name="T2" fmla="*/ 2147483647 w 135"/>
                  <a:gd name="T3" fmla="*/ 2147483647 h 250"/>
                  <a:gd name="T4" fmla="*/ 2147483647 w 135"/>
                  <a:gd name="T5" fmla="*/ 2147483647 h 250"/>
                  <a:gd name="T6" fmla="*/ 0 w 135"/>
                  <a:gd name="T7" fmla="*/ 2147483647 h 250"/>
                  <a:gd name="T8" fmla="*/ 0 w 135"/>
                  <a:gd name="T9" fmla="*/ 2147483647 h 250"/>
                  <a:gd name="T10" fmla="*/ 2147483647 w 135"/>
                  <a:gd name="T11" fmla="*/ 0 h 250"/>
                  <a:gd name="T12" fmla="*/ 2147483647 w 135"/>
                  <a:gd name="T13" fmla="*/ 2147483647 h 250"/>
                  <a:gd name="T14" fmla="*/ 2147483647 w 135"/>
                  <a:gd name="T15" fmla="*/ 2147483647 h 250"/>
                  <a:gd name="T16" fmla="*/ 2147483647 w 135"/>
                  <a:gd name="T17" fmla="*/ 2147483647 h 250"/>
                  <a:gd name="T18" fmla="*/ 2147483647 w 135"/>
                  <a:gd name="T19" fmla="*/ 2147483647 h 250"/>
                  <a:gd name="T20" fmla="*/ 2147483647 w 135"/>
                  <a:gd name="T21" fmla="*/ 2147483647 h 250"/>
                  <a:gd name="T22" fmla="*/ 2147483647 w 135"/>
                  <a:gd name="T23" fmla="*/ 2147483647 h 250"/>
                  <a:gd name="T24" fmla="*/ 2147483647 w 135"/>
                  <a:gd name="T25" fmla="*/ 2147483647 h 250"/>
                  <a:gd name="T26" fmla="*/ 0 w 135"/>
                  <a:gd name="T27" fmla="*/ 2147483647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5"/>
                  <a:gd name="T43" fmla="*/ 0 h 250"/>
                  <a:gd name="T44" fmla="*/ 135 w 135"/>
                  <a:gd name="T45" fmla="*/ 250 h 2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5" h="250">
                    <a:moveTo>
                      <a:pt x="0" y="26"/>
                    </a:moveTo>
                    <a:lnTo>
                      <a:pt x="99" y="0"/>
                    </a:lnTo>
                    <a:lnTo>
                      <a:pt x="135" y="68"/>
                    </a:lnTo>
                    <a:lnTo>
                      <a:pt x="116" y="86"/>
                    </a:lnTo>
                    <a:lnTo>
                      <a:pt x="124" y="237"/>
                    </a:lnTo>
                    <a:lnTo>
                      <a:pt x="67" y="250"/>
                    </a:lnTo>
                    <a:lnTo>
                      <a:pt x="39" y="188"/>
                    </a:lnTo>
                    <a:lnTo>
                      <a:pt x="38" y="114"/>
                    </a:lnTo>
                    <a:lnTo>
                      <a:pt x="13" y="92"/>
                    </a:lnTo>
                    <a:lnTo>
                      <a:pt x="0" y="26"/>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grpSp>
            <p:nvGrpSpPr>
              <p:cNvPr id="61" name="Group 3"/>
              <p:cNvGrpSpPr>
                <a:grpSpLocks/>
              </p:cNvGrpSpPr>
              <p:nvPr/>
            </p:nvGrpSpPr>
            <p:grpSpPr bwMode="auto">
              <a:xfrm>
                <a:off x="1600200" y="5002212"/>
                <a:ext cx="1093788" cy="708025"/>
                <a:chOff x="1600200" y="5867403"/>
                <a:chExt cx="1093786" cy="708029"/>
              </a:xfrm>
              <a:solidFill>
                <a:schemeClr val="bg1">
                  <a:lumMod val="85000"/>
                </a:schemeClr>
              </a:solidFill>
            </p:grpSpPr>
            <p:grpSp>
              <p:nvGrpSpPr>
                <p:cNvPr id="111" name="Group 4"/>
                <p:cNvGrpSpPr>
                  <a:grpSpLocks/>
                </p:cNvGrpSpPr>
                <p:nvPr/>
              </p:nvGrpSpPr>
              <p:grpSpPr bwMode="auto">
                <a:xfrm>
                  <a:off x="1600200" y="5867403"/>
                  <a:ext cx="1093786" cy="708029"/>
                  <a:chOff x="1600200" y="5867403"/>
                  <a:chExt cx="1093786" cy="708029"/>
                </a:xfrm>
                <a:grpFill/>
              </p:grpSpPr>
              <p:sp>
                <p:nvSpPr>
                  <p:cNvPr id="113" name="Freeform 5"/>
                  <p:cNvSpPr>
                    <a:spLocks/>
                  </p:cNvSpPr>
                  <p:nvPr/>
                </p:nvSpPr>
                <p:spPr bwMode="auto">
                  <a:xfrm>
                    <a:off x="1600200" y="5956319"/>
                    <a:ext cx="83530" cy="102083"/>
                  </a:xfrm>
                  <a:custGeom>
                    <a:avLst/>
                    <a:gdLst>
                      <a:gd name="T0" fmla="*/ 2147483647 w 64"/>
                      <a:gd name="T1" fmla="*/ 0 h 93"/>
                      <a:gd name="T2" fmla="*/ 2147483647 w 64"/>
                      <a:gd name="T3" fmla="*/ 2147483647 h 93"/>
                      <a:gd name="T4" fmla="*/ 2147483647 w 64"/>
                      <a:gd name="T5" fmla="*/ 2147483647 h 93"/>
                      <a:gd name="T6" fmla="*/ 0 w 64"/>
                      <a:gd name="T7" fmla="*/ 2147483647 h 93"/>
                      <a:gd name="T8" fmla="*/ 0 w 64"/>
                      <a:gd name="T9" fmla="*/ 2147483647 h 93"/>
                      <a:gd name="T10" fmla="*/ 0 w 64"/>
                      <a:gd name="T11" fmla="*/ 2147483647 h 93"/>
                      <a:gd name="T12" fmla="*/ 2147483647 w 64"/>
                      <a:gd name="T13" fmla="*/ 0 h 93"/>
                      <a:gd name="T14" fmla="*/ 2147483647 w 64"/>
                      <a:gd name="T15" fmla="*/ 2147483647 h 93"/>
                      <a:gd name="T16" fmla="*/ 2147483647 w 64"/>
                      <a:gd name="T17" fmla="*/ 2147483647 h 93"/>
                      <a:gd name="T18" fmla="*/ 0 w 64"/>
                      <a:gd name="T19" fmla="*/ 2147483647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93"/>
                      <a:gd name="T32" fmla="*/ 64 w 64"/>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93">
                        <a:moveTo>
                          <a:pt x="0" y="93"/>
                        </a:moveTo>
                        <a:lnTo>
                          <a:pt x="0" y="65"/>
                        </a:lnTo>
                        <a:lnTo>
                          <a:pt x="36" y="0"/>
                        </a:lnTo>
                        <a:lnTo>
                          <a:pt x="64" y="19"/>
                        </a:lnTo>
                        <a:lnTo>
                          <a:pt x="33" y="93"/>
                        </a:lnTo>
                        <a:lnTo>
                          <a:pt x="0" y="93"/>
                        </a:lnTo>
                        <a:close/>
                      </a:path>
                    </a:pathLst>
                  </a:custGeom>
                  <a:grp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114" name="Freeform 6"/>
                  <p:cNvSpPr>
                    <a:spLocks/>
                  </p:cNvSpPr>
                  <p:nvPr/>
                </p:nvSpPr>
                <p:spPr bwMode="auto">
                  <a:xfrm>
                    <a:off x="1718980" y="5867403"/>
                    <a:ext cx="157935" cy="128427"/>
                  </a:xfrm>
                  <a:custGeom>
                    <a:avLst/>
                    <a:gdLst>
                      <a:gd name="T0" fmla="*/ 2147483647 w 121"/>
                      <a:gd name="T1" fmla="*/ 0 h 117"/>
                      <a:gd name="T2" fmla="*/ 2147483647 w 121"/>
                      <a:gd name="T3" fmla="*/ 2147483647 h 117"/>
                      <a:gd name="T4" fmla="*/ 2147483647 w 121"/>
                      <a:gd name="T5" fmla="*/ 2147483647 h 117"/>
                      <a:gd name="T6" fmla="*/ 0 w 121"/>
                      <a:gd name="T7" fmla="*/ 2147483647 h 117"/>
                      <a:gd name="T8" fmla="*/ 2147483647 w 121"/>
                      <a:gd name="T9" fmla="*/ 2147483647 h 117"/>
                      <a:gd name="T10" fmla="*/ 0 w 121"/>
                      <a:gd name="T11" fmla="*/ 2147483647 h 117"/>
                      <a:gd name="T12" fmla="*/ 2147483647 w 121"/>
                      <a:gd name="T13" fmla="*/ 2147483647 h 117"/>
                      <a:gd name="T14" fmla="*/ 2147483647 w 121"/>
                      <a:gd name="T15" fmla="*/ 2147483647 h 117"/>
                      <a:gd name="T16" fmla="*/ 2147483647 w 121"/>
                      <a:gd name="T17" fmla="*/ 2147483647 h 117"/>
                      <a:gd name="T18" fmla="*/ 2147483647 w 121"/>
                      <a:gd name="T19" fmla="*/ 0 h 117"/>
                      <a:gd name="T20" fmla="*/ 2147483647 w 121"/>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
                      <a:gd name="T34" fmla="*/ 0 h 117"/>
                      <a:gd name="T35" fmla="*/ 121 w 121"/>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 h="117">
                        <a:moveTo>
                          <a:pt x="27" y="13"/>
                        </a:moveTo>
                        <a:lnTo>
                          <a:pt x="0" y="69"/>
                        </a:lnTo>
                        <a:lnTo>
                          <a:pt x="47" y="107"/>
                        </a:lnTo>
                        <a:lnTo>
                          <a:pt x="101" y="117"/>
                        </a:lnTo>
                        <a:lnTo>
                          <a:pt x="121" y="71"/>
                        </a:lnTo>
                        <a:lnTo>
                          <a:pt x="108" y="0"/>
                        </a:lnTo>
                        <a:lnTo>
                          <a:pt x="27" y="13"/>
                        </a:lnTo>
                        <a:close/>
                      </a:path>
                    </a:pathLst>
                  </a:custGeom>
                  <a:grp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115" name="Freeform 7"/>
                  <p:cNvSpPr>
                    <a:spLocks/>
                  </p:cNvSpPr>
                  <p:nvPr/>
                </p:nvSpPr>
                <p:spPr bwMode="auto">
                  <a:xfrm>
                    <a:off x="1867771" y="5956319"/>
                    <a:ext cx="232330" cy="144895"/>
                  </a:xfrm>
                  <a:custGeom>
                    <a:avLst/>
                    <a:gdLst>
                      <a:gd name="T0" fmla="*/ 2147483647 w 178"/>
                      <a:gd name="T1" fmla="*/ 0 h 132"/>
                      <a:gd name="T2" fmla="*/ 2147483647 w 178"/>
                      <a:gd name="T3" fmla="*/ 2147483647 h 132"/>
                      <a:gd name="T4" fmla="*/ 2147483647 w 178"/>
                      <a:gd name="T5" fmla="*/ 2147483647 h 132"/>
                      <a:gd name="T6" fmla="*/ 0 w 178"/>
                      <a:gd name="T7" fmla="*/ 2147483647 h 132"/>
                      <a:gd name="T8" fmla="*/ 0 w 178"/>
                      <a:gd name="T9" fmla="*/ 2147483647 h 132"/>
                      <a:gd name="T10" fmla="*/ 2147483647 w 178"/>
                      <a:gd name="T11" fmla="*/ 0 h 132"/>
                      <a:gd name="T12" fmla="*/ 2147483647 w 178"/>
                      <a:gd name="T13" fmla="*/ 2147483647 h 132"/>
                      <a:gd name="T14" fmla="*/ 2147483647 w 178"/>
                      <a:gd name="T15" fmla="*/ 2147483647 h 132"/>
                      <a:gd name="T16" fmla="*/ 2147483647 w 178"/>
                      <a:gd name="T17" fmla="*/ 2147483647 h 132"/>
                      <a:gd name="T18" fmla="*/ 2147483647 w 178"/>
                      <a:gd name="T19" fmla="*/ 2147483647 h 132"/>
                      <a:gd name="T20" fmla="*/ 2147483647 w 178"/>
                      <a:gd name="T21" fmla="*/ 2147483647 h 132"/>
                      <a:gd name="T22" fmla="*/ 0 w 178"/>
                      <a:gd name="T23" fmla="*/ 2147483647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8"/>
                      <a:gd name="T37" fmla="*/ 0 h 132"/>
                      <a:gd name="T38" fmla="*/ 178 w 178"/>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8" h="132">
                        <a:moveTo>
                          <a:pt x="0" y="47"/>
                        </a:moveTo>
                        <a:lnTo>
                          <a:pt x="122" y="0"/>
                        </a:lnTo>
                        <a:lnTo>
                          <a:pt x="145" y="57"/>
                        </a:lnTo>
                        <a:lnTo>
                          <a:pt x="168" y="70"/>
                        </a:lnTo>
                        <a:lnTo>
                          <a:pt x="178" y="116"/>
                        </a:lnTo>
                        <a:lnTo>
                          <a:pt x="117" y="124"/>
                        </a:lnTo>
                        <a:lnTo>
                          <a:pt x="74" y="132"/>
                        </a:lnTo>
                        <a:lnTo>
                          <a:pt x="0" y="47"/>
                        </a:lnTo>
                        <a:close/>
                      </a:path>
                    </a:pathLst>
                  </a:custGeom>
                  <a:grp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116" name="Freeform 8"/>
                  <p:cNvSpPr>
                    <a:spLocks/>
                  </p:cNvSpPr>
                  <p:nvPr/>
                </p:nvSpPr>
                <p:spPr bwMode="auto">
                  <a:xfrm>
                    <a:off x="2107938" y="6066083"/>
                    <a:ext cx="186647" cy="76837"/>
                  </a:xfrm>
                  <a:custGeom>
                    <a:avLst/>
                    <a:gdLst>
                      <a:gd name="T0" fmla="*/ 2147483647 w 143"/>
                      <a:gd name="T1" fmla="*/ 0 h 70"/>
                      <a:gd name="T2" fmla="*/ 2147483647 w 143"/>
                      <a:gd name="T3" fmla="*/ 2147483647 h 70"/>
                      <a:gd name="T4" fmla="*/ 2147483647 w 143"/>
                      <a:gd name="T5" fmla="*/ 2147483647 h 70"/>
                      <a:gd name="T6" fmla="*/ 0 w 143"/>
                      <a:gd name="T7" fmla="*/ 2147483647 h 70"/>
                      <a:gd name="T8" fmla="*/ 2147483647 w 143"/>
                      <a:gd name="T9" fmla="*/ 2147483647 h 70"/>
                      <a:gd name="T10" fmla="*/ 0 w 143"/>
                      <a:gd name="T11" fmla="*/ 2147483647 h 70"/>
                      <a:gd name="T12" fmla="*/ 2147483647 w 143"/>
                      <a:gd name="T13" fmla="*/ 2147483647 h 70"/>
                      <a:gd name="T14" fmla="*/ 2147483647 w 143"/>
                      <a:gd name="T15" fmla="*/ 2147483647 h 70"/>
                      <a:gd name="T16" fmla="*/ 2147483647 w 143"/>
                      <a:gd name="T17" fmla="*/ 2147483647 h 70"/>
                      <a:gd name="T18" fmla="*/ 2147483647 w 143"/>
                      <a:gd name="T19" fmla="*/ 2147483647 h 70"/>
                      <a:gd name="T20" fmla="*/ 2147483647 w 143"/>
                      <a:gd name="T21" fmla="*/ 2147483647 h 70"/>
                      <a:gd name="T22" fmla="*/ 2147483647 w 143"/>
                      <a:gd name="T23" fmla="*/ 0 h 70"/>
                      <a:gd name="T24" fmla="*/ 2147483647 w 143"/>
                      <a:gd name="T25" fmla="*/ 2147483647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3"/>
                      <a:gd name="T40" fmla="*/ 0 h 70"/>
                      <a:gd name="T41" fmla="*/ 143 w 14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3" h="70">
                        <a:moveTo>
                          <a:pt x="22" y="3"/>
                        </a:moveTo>
                        <a:lnTo>
                          <a:pt x="0" y="66"/>
                        </a:lnTo>
                        <a:lnTo>
                          <a:pt x="38" y="70"/>
                        </a:lnTo>
                        <a:lnTo>
                          <a:pt x="61" y="56"/>
                        </a:lnTo>
                        <a:lnTo>
                          <a:pt x="105" y="57"/>
                        </a:lnTo>
                        <a:lnTo>
                          <a:pt x="143" y="29"/>
                        </a:lnTo>
                        <a:lnTo>
                          <a:pt x="118" y="19"/>
                        </a:lnTo>
                        <a:lnTo>
                          <a:pt x="99" y="0"/>
                        </a:lnTo>
                        <a:lnTo>
                          <a:pt x="22" y="3"/>
                        </a:lnTo>
                        <a:close/>
                      </a:path>
                    </a:pathLst>
                  </a:custGeom>
                  <a:grp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117" name="Freeform 9"/>
                  <p:cNvSpPr>
                    <a:spLocks/>
                  </p:cNvSpPr>
                  <p:nvPr/>
                </p:nvSpPr>
                <p:spPr bwMode="auto">
                  <a:xfrm>
                    <a:off x="2162757" y="6174760"/>
                    <a:ext cx="77010" cy="55979"/>
                  </a:xfrm>
                  <a:custGeom>
                    <a:avLst/>
                    <a:gdLst>
                      <a:gd name="T0" fmla="*/ 2147483647 w 59"/>
                      <a:gd name="T1" fmla="*/ 0 h 51"/>
                      <a:gd name="T2" fmla="*/ 2147483647 w 59"/>
                      <a:gd name="T3" fmla="*/ 2147483647 h 51"/>
                      <a:gd name="T4" fmla="*/ 2147483647 w 59"/>
                      <a:gd name="T5" fmla="*/ 2147483647 h 51"/>
                      <a:gd name="T6" fmla="*/ 0 w 59"/>
                      <a:gd name="T7" fmla="*/ 2147483647 h 51"/>
                      <a:gd name="T8" fmla="*/ 2147483647 w 59"/>
                      <a:gd name="T9" fmla="*/ 0 h 51"/>
                      <a:gd name="T10" fmla="*/ 0 w 59"/>
                      <a:gd name="T11" fmla="*/ 2147483647 h 51"/>
                      <a:gd name="T12" fmla="*/ 2147483647 w 59"/>
                      <a:gd name="T13" fmla="*/ 2147483647 h 51"/>
                      <a:gd name="T14" fmla="*/ 2147483647 w 59"/>
                      <a:gd name="T15" fmla="*/ 2147483647 h 51"/>
                      <a:gd name="T16" fmla="*/ 2147483647 w 5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51"/>
                      <a:gd name="T29" fmla="*/ 59 w 59"/>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51">
                        <a:moveTo>
                          <a:pt x="51" y="0"/>
                        </a:moveTo>
                        <a:lnTo>
                          <a:pt x="0" y="5"/>
                        </a:lnTo>
                        <a:lnTo>
                          <a:pt x="9" y="51"/>
                        </a:lnTo>
                        <a:lnTo>
                          <a:pt x="59" y="39"/>
                        </a:lnTo>
                        <a:lnTo>
                          <a:pt x="51" y="0"/>
                        </a:lnTo>
                        <a:close/>
                      </a:path>
                    </a:pathLst>
                  </a:custGeom>
                  <a:grp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118" name="Freeform 10"/>
                  <p:cNvSpPr>
                    <a:spLocks/>
                  </p:cNvSpPr>
                  <p:nvPr/>
                </p:nvSpPr>
                <p:spPr bwMode="auto">
                  <a:xfrm>
                    <a:off x="2246287" y="6235138"/>
                    <a:ext cx="52212" cy="54882"/>
                  </a:xfrm>
                  <a:custGeom>
                    <a:avLst/>
                    <a:gdLst>
                      <a:gd name="T0" fmla="*/ 2147483647 w 40"/>
                      <a:gd name="T1" fmla="*/ 0 h 50"/>
                      <a:gd name="T2" fmla="*/ 2147483647 w 40"/>
                      <a:gd name="T3" fmla="*/ 2147483647 h 50"/>
                      <a:gd name="T4" fmla="*/ 2147483647 w 40"/>
                      <a:gd name="T5" fmla="*/ 2147483647 h 50"/>
                      <a:gd name="T6" fmla="*/ 0 w 40"/>
                      <a:gd name="T7" fmla="*/ 2147483647 h 50"/>
                      <a:gd name="T8" fmla="*/ 0 w 40"/>
                      <a:gd name="T9" fmla="*/ 2147483647 h 50"/>
                      <a:gd name="T10" fmla="*/ 2147483647 w 40"/>
                      <a:gd name="T11" fmla="*/ 0 h 50"/>
                      <a:gd name="T12" fmla="*/ 2147483647 w 40"/>
                      <a:gd name="T13" fmla="*/ 2147483647 h 50"/>
                      <a:gd name="T14" fmla="*/ 2147483647 w 40"/>
                      <a:gd name="T15" fmla="*/ 2147483647 h 50"/>
                      <a:gd name="T16" fmla="*/ 0 w 4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0"/>
                      <a:gd name="T29" fmla="*/ 40 w 4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0">
                        <a:moveTo>
                          <a:pt x="0" y="19"/>
                        </a:moveTo>
                        <a:lnTo>
                          <a:pt x="40" y="0"/>
                        </a:lnTo>
                        <a:lnTo>
                          <a:pt x="40" y="44"/>
                        </a:lnTo>
                        <a:lnTo>
                          <a:pt x="13" y="50"/>
                        </a:lnTo>
                        <a:lnTo>
                          <a:pt x="0" y="19"/>
                        </a:lnTo>
                        <a:close/>
                      </a:path>
                    </a:pathLst>
                  </a:custGeom>
                  <a:grp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119" name="Freeform 11"/>
                  <p:cNvSpPr>
                    <a:spLocks/>
                  </p:cNvSpPr>
                  <p:nvPr/>
                </p:nvSpPr>
                <p:spPr bwMode="auto">
                  <a:xfrm>
                    <a:off x="2378116" y="6261482"/>
                    <a:ext cx="315870" cy="313950"/>
                  </a:xfrm>
                  <a:custGeom>
                    <a:avLst/>
                    <a:gdLst>
                      <a:gd name="T0" fmla="*/ 2147483647 w 242"/>
                      <a:gd name="T1" fmla="*/ 0 h 286"/>
                      <a:gd name="T2" fmla="*/ 2147483647 w 242"/>
                      <a:gd name="T3" fmla="*/ 2147483647 h 286"/>
                      <a:gd name="T4" fmla="*/ 2147483647 w 242"/>
                      <a:gd name="T5" fmla="*/ 2147483647 h 286"/>
                      <a:gd name="T6" fmla="*/ 0 w 242"/>
                      <a:gd name="T7" fmla="*/ 2147483647 h 286"/>
                      <a:gd name="T8" fmla="*/ 2147483647 w 242"/>
                      <a:gd name="T9" fmla="*/ 0 h 286"/>
                      <a:gd name="T10" fmla="*/ 0 w 242"/>
                      <a:gd name="T11" fmla="*/ 2147483647 h 286"/>
                      <a:gd name="T12" fmla="*/ 2147483647 w 242"/>
                      <a:gd name="T13" fmla="*/ 2147483647 h 286"/>
                      <a:gd name="T14" fmla="*/ 2147483647 w 242"/>
                      <a:gd name="T15" fmla="*/ 2147483647 h 286"/>
                      <a:gd name="T16" fmla="*/ 2147483647 w 242"/>
                      <a:gd name="T17" fmla="*/ 2147483647 h 286"/>
                      <a:gd name="T18" fmla="*/ 2147483647 w 242"/>
                      <a:gd name="T19" fmla="*/ 2147483647 h 286"/>
                      <a:gd name="T20" fmla="*/ 2147483647 w 242"/>
                      <a:gd name="T21" fmla="*/ 2147483647 h 286"/>
                      <a:gd name="T22" fmla="*/ 2147483647 w 242"/>
                      <a:gd name="T23" fmla="*/ 2147483647 h 286"/>
                      <a:gd name="T24" fmla="*/ 2147483647 w 242"/>
                      <a:gd name="T25" fmla="*/ 2147483647 h 286"/>
                      <a:gd name="T26" fmla="*/ 2147483647 w 24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
                      <a:gd name="T43" fmla="*/ 0 h 286"/>
                      <a:gd name="T44" fmla="*/ 242 w 24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 h="286">
                        <a:moveTo>
                          <a:pt x="40" y="0"/>
                        </a:moveTo>
                        <a:lnTo>
                          <a:pt x="0" y="109"/>
                        </a:lnTo>
                        <a:lnTo>
                          <a:pt x="29" y="162"/>
                        </a:lnTo>
                        <a:lnTo>
                          <a:pt x="29" y="260"/>
                        </a:lnTo>
                        <a:lnTo>
                          <a:pt x="87" y="286"/>
                        </a:lnTo>
                        <a:lnTo>
                          <a:pt x="113" y="229"/>
                        </a:lnTo>
                        <a:lnTo>
                          <a:pt x="187" y="216"/>
                        </a:lnTo>
                        <a:lnTo>
                          <a:pt x="242" y="154"/>
                        </a:lnTo>
                        <a:lnTo>
                          <a:pt x="184" y="56"/>
                        </a:lnTo>
                        <a:lnTo>
                          <a:pt x="40" y="0"/>
                        </a:lnTo>
                        <a:close/>
                      </a:path>
                    </a:pathLst>
                  </a:custGeom>
                  <a:grp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grpSp>
            <p:sp>
              <p:nvSpPr>
                <p:cNvPr id="112" name="Freeform 12"/>
                <p:cNvSpPr>
                  <a:spLocks/>
                </p:cNvSpPr>
                <p:nvPr/>
              </p:nvSpPr>
              <p:spPr bwMode="auto">
                <a:xfrm>
                  <a:off x="2265874" y="6114382"/>
                  <a:ext cx="174906" cy="122941"/>
                </a:xfrm>
                <a:custGeom>
                  <a:avLst/>
                  <a:gdLst>
                    <a:gd name="T0" fmla="*/ 2147483647 w 134"/>
                    <a:gd name="T1" fmla="*/ 0 h 112"/>
                    <a:gd name="T2" fmla="*/ 2147483647 w 134"/>
                    <a:gd name="T3" fmla="*/ 2147483647 h 112"/>
                    <a:gd name="T4" fmla="*/ 2147483647 w 134"/>
                    <a:gd name="T5" fmla="*/ 2147483647 h 112"/>
                    <a:gd name="T6" fmla="*/ 0 w 134"/>
                    <a:gd name="T7" fmla="*/ 2147483647 h 112"/>
                    <a:gd name="T8" fmla="*/ 2147483647 w 134"/>
                    <a:gd name="T9" fmla="*/ 0 h 112"/>
                    <a:gd name="T10" fmla="*/ 0 w 134"/>
                    <a:gd name="T11" fmla="*/ 2147483647 h 112"/>
                    <a:gd name="T12" fmla="*/ 2147483647 w 134"/>
                    <a:gd name="T13" fmla="*/ 2147483647 h 112"/>
                    <a:gd name="T14" fmla="*/ 2147483647 w 134"/>
                    <a:gd name="T15" fmla="*/ 2147483647 h 112"/>
                    <a:gd name="T16" fmla="*/ 2147483647 w 134"/>
                    <a:gd name="T17" fmla="*/ 2147483647 h 112"/>
                    <a:gd name="T18" fmla="*/ 2147483647 w 134"/>
                    <a:gd name="T19" fmla="*/ 2147483647 h 112"/>
                    <a:gd name="T20" fmla="*/ 2147483647 w 134"/>
                    <a:gd name="T21" fmla="*/ 2147483647 h 112"/>
                    <a:gd name="T22" fmla="*/ 2147483647 w 134"/>
                    <a:gd name="T23" fmla="*/ 2147483647 h 112"/>
                    <a:gd name="T24" fmla="*/ 2147483647 w 134"/>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12"/>
                    <a:gd name="T41" fmla="*/ 134 w 134"/>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12">
                      <a:moveTo>
                        <a:pt x="28" y="0"/>
                      </a:moveTo>
                      <a:lnTo>
                        <a:pt x="0" y="33"/>
                      </a:lnTo>
                      <a:lnTo>
                        <a:pt x="12" y="60"/>
                      </a:lnTo>
                      <a:lnTo>
                        <a:pt x="36" y="68"/>
                      </a:lnTo>
                      <a:lnTo>
                        <a:pt x="62" y="112"/>
                      </a:lnTo>
                      <a:lnTo>
                        <a:pt x="132" y="94"/>
                      </a:lnTo>
                      <a:lnTo>
                        <a:pt x="134" y="48"/>
                      </a:lnTo>
                      <a:lnTo>
                        <a:pt x="83" y="9"/>
                      </a:lnTo>
                      <a:lnTo>
                        <a:pt x="28" y="0"/>
                      </a:lnTo>
                      <a:close/>
                    </a:path>
                  </a:pathLst>
                </a:custGeom>
                <a:grp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grpSp>
          <p:sp>
            <p:nvSpPr>
              <p:cNvPr id="62" name="Freeform 13"/>
              <p:cNvSpPr>
                <a:spLocks/>
              </p:cNvSpPr>
              <p:nvPr/>
            </p:nvSpPr>
            <p:spPr bwMode="auto">
              <a:xfrm>
                <a:off x="76200" y="4208462"/>
                <a:ext cx="1828800" cy="1457325"/>
              </a:xfrm>
              <a:custGeom>
                <a:avLst/>
                <a:gdLst>
                  <a:gd name="T0" fmla="*/ 2147483647 w 1532"/>
                  <a:gd name="T1" fmla="*/ 0 h 1496"/>
                  <a:gd name="T2" fmla="*/ 2147483647 w 1532"/>
                  <a:gd name="T3" fmla="*/ 2147483647 h 1496"/>
                  <a:gd name="T4" fmla="*/ 2147483647 w 1532"/>
                  <a:gd name="T5" fmla="*/ 2147483647 h 1496"/>
                  <a:gd name="T6" fmla="*/ 0 w 1532"/>
                  <a:gd name="T7" fmla="*/ 2147483647 h 1496"/>
                  <a:gd name="T8" fmla="*/ 2147483647 w 1532"/>
                  <a:gd name="T9" fmla="*/ 2147483647 h 1496"/>
                  <a:gd name="T10" fmla="*/ 2147483647 w 1532"/>
                  <a:gd name="T11" fmla="*/ 0 h 1496"/>
                  <a:gd name="T12" fmla="*/ 2147483647 w 1532"/>
                  <a:gd name="T13" fmla="*/ 2147483647 h 1496"/>
                  <a:gd name="T14" fmla="*/ 2147483647 w 1532"/>
                  <a:gd name="T15" fmla="*/ 2147483647 h 1496"/>
                  <a:gd name="T16" fmla="*/ 2147483647 w 1532"/>
                  <a:gd name="T17" fmla="*/ 2147483647 h 1496"/>
                  <a:gd name="T18" fmla="*/ 2147483647 w 1532"/>
                  <a:gd name="T19" fmla="*/ 2147483647 h 1496"/>
                  <a:gd name="T20" fmla="*/ 2147483647 w 1532"/>
                  <a:gd name="T21" fmla="*/ 2147483647 h 1496"/>
                  <a:gd name="T22" fmla="*/ 2147483647 w 1532"/>
                  <a:gd name="T23" fmla="*/ 2147483647 h 1496"/>
                  <a:gd name="T24" fmla="*/ 2147483647 w 1532"/>
                  <a:gd name="T25" fmla="*/ 2147483647 h 1496"/>
                  <a:gd name="T26" fmla="*/ 2147483647 w 1532"/>
                  <a:gd name="T27" fmla="*/ 2147483647 h 1496"/>
                  <a:gd name="T28" fmla="*/ 2147483647 w 1532"/>
                  <a:gd name="T29" fmla="*/ 2147483647 h 1496"/>
                  <a:gd name="T30" fmla="*/ 2147483647 w 1532"/>
                  <a:gd name="T31" fmla="*/ 2147483647 h 1496"/>
                  <a:gd name="T32" fmla="*/ 2147483647 w 1532"/>
                  <a:gd name="T33" fmla="*/ 2147483647 h 1496"/>
                  <a:gd name="T34" fmla="*/ 2147483647 w 1532"/>
                  <a:gd name="T35" fmla="*/ 2147483647 h 1496"/>
                  <a:gd name="T36" fmla="*/ 2147483647 w 1532"/>
                  <a:gd name="T37" fmla="*/ 2147483647 h 1496"/>
                  <a:gd name="T38" fmla="*/ 2147483647 w 1532"/>
                  <a:gd name="T39" fmla="*/ 2147483647 h 1496"/>
                  <a:gd name="T40" fmla="*/ 2147483647 w 1532"/>
                  <a:gd name="T41" fmla="*/ 2147483647 h 1496"/>
                  <a:gd name="T42" fmla="*/ 2147483647 w 1532"/>
                  <a:gd name="T43" fmla="*/ 2147483647 h 1496"/>
                  <a:gd name="T44" fmla="*/ 2147483647 w 1532"/>
                  <a:gd name="T45" fmla="*/ 2147483647 h 1496"/>
                  <a:gd name="T46" fmla="*/ 2147483647 w 1532"/>
                  <a:gd name="T47" fmla="*/ 2147483647 h 1496"/>
                  <a:gd name="T48" fmla="*/ 2147483647 w 1532"/>
                  <a:gd name="T49" fmla="*/ 2147483647 h 1496"/>
                  <a:gd name="T50" fmla="*/ 2147483647 w 1532"/>
                  <a:gd name="T51" fmla="*/ 2147483647 h 1496"/>
                  <a:gd name="T52" fmla="*/ 0 w 1532"/>
                  <a:gd name="T53" fmla="*/ 2147483647 h 1496"/>
                  <a:gd name="T54" fmla="*/ 2147483647 w 1532"/>
                  <a:gd name="T55" fmla="*/ 2147483647 h 1496"/>
                  <a:gd name="T56" fmla="*/ 2147483647 w 1532"/>
                  <a:gd name="T57" fmla="*/ 2147483647 h 1496"/>
                  <a:gd name="T58" fmla="*/ 2147483647 w 1532"/>
                  <a:gd name="T59" fmla="*/ 2147483647 h 1496"/>
                  <a:gd name="T60" fmla="*/ 2147483647 w 1532"/>
                  <a:gd name="T61" fmla="*/ 2147483647 h 1496"/>
                  <a:gd name="T62" fmla="*/ 2147483647 w 1532"/>
                  <a:gd name="T63" fmla="*/ 2147483647 h 1496"/>
                  <a:gd name="T64" fmla="*/ 2147483647 w 1532"/>
                  <a:gd name="T65" fmla="*/ 2147483647 h 1496"/>
                  <a:gd name="T66" fmla="*/ 2147483647 w 1532"/>
                  <a:gd name="T67" fmla="*/ 2147483647 h 1496"/>
                  <a:gd name="T68" fmla="*/ 2147483647 w 1532"/>
                  <a:gd name="T69" fmla="*/ 2147483647 h 1496"/>
                  <a:gd name="T70" fmla="*/ 2147483647 w 1532"/>
                  <a:gd name="T71" fmla="*/ 2147483647 h 1496"/>
                  <a:gd name="T72" fmla="*/ 2147483647 w 1532"/>
                  <a:gd name="T73" fmla="*/ 2147483647 h 1496"/>
                  <a:gd name="T74" fmla="*/ 2147483647 w 1532"/>
                  <a:gd name="T75" fmla="*/ 2147483647 h 1496"/>
                  <a:gd name="T76" fmla="*/ 2147483647 w 1532"/>
                  <a:gd name="T77" fmla="*/ 2147483647 h 1496"/>
                  <a:gd name="T78" fmla="*/ 2147483647 w 1532"/>
                  <a:gd name="T79" fmla="*/ 2147483647 h 1496"/>
                  <a:gd name="T80" fmla="*/ 2147483647 w 1532"/>
                  <a:gd name="T81" fmla="*/ 2147483647 h 1496"/>
                  <a:gd name="T82" fmla="*/ 2147483647 w 1532"/>
                  <a:gd name="T83" fmla="*/ 2147483647 h 1496"/>
                  <a:gd name="T84" fmla="*/ 2147483647 w 1532"/>
                  <a:gd name="T85" fmla="*/ 2147483647 h 1496"/>
                  <a:gd name="T86" fmla="*/ 2147483647 w 1532"/>
                  <a:gd name="T87" fmla="*/ 2147483647 h 1496"/>
                  <a:gd name="T88" fmla="*/ 2147483647 w 1532"/>
                  <a:gd name="T89" fmla="*/ 2147483647 h 1496"/>
                  <a:gd name="T90" fmla="*/ 2147483647 w 1532"/>
                  <a:gd name="T91" fmla="*/ 2147483647 h 1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32"/>
                  <a:gd name="T139" fmla="*/ 0 h 1496"/>
                  <a:gd name="T140" fmla="*/ 1532 w 1532"/>
                  <a:gd name="T141" fmla="*/ 1496 h 1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32" h="1496">
                    <a:moveTo>
                      <a:pt x="244" y="223"/>
                    </a:moveTo>
                    <a:lnTo>
                      <a:pt x="552" y="0"/>
                    </a:lnTo>
                    <a:lnTo>
                      <a:pt x="699" y="40"/>
                    </a:lnTo>
                    <a:lnTo>
                      <a:pt x="770" y="111"/>
                    </a:lnTo>
                    <a:lnTo>
                      <a:pt x="1060" y="139"/>
                    </a:lnTo>
                    <a:lnTo>
                      <a:pt x="1068" y="878"/>
                    </a:lnTo>
                    <a:lnTo>
                      <a:pt x="1163" y="900"/>
                    </a:lnTo>
                    <a:lnTo>
                      <a:pt x="1207" y="989"/>
                    </a:lnTo>
                    <a:lnTo>
                      <a:pt x="1273" y="958"/>
                    </a:lnTo>
                    <a:lnTo>
                      <a:pt x="1413" y="1159"/>
                    </a:lnTo>
                    <a:lnTo>
                      <a:pt x="1532" y="1252"/>
                    </a:lnTo>
                    <a:lnTo>
                      <a:pt x="1528" y="1332"/>
                    </a:lnTo>
                    <a:lnTo>
                      <a:pt x="1377" y="1342"/>
                    </a:lnTo>
                    <a:lnTo>
                      <a:pt x="1310" y="1096"/>
                    </a:lnTo>
                    <a:lnTo>
                      <a:pt x="833" y="855"/>
                    </a:lnTo>
                    <a:lnTo>
                      <a:pt x="846" y="931"/>
                    </a:lnTo>
                    <a:lnTo>
                      <a:pt x="739" y="1030"/>
                    </a:lnTo>
                    <a:lnTo>
                      <a:pt x="721" y="993"/>
                    </a:lnTo>
                    <a:lnTo>
                      <a:pt x="691" y="993"/>
                    </a:lnTo>
                    <a:lnTo>
                      <a:pt x="605" y="1198"/>
                    </a:lnTo>
                    <a:lnTo>
                      <a:pt x="339" y="1400"/>
                    </a:lnTo>
                    <a:lnTo>
                      <a:pt x="76" y="1496"/>
                    </a:lnTo>
                    <a:lnTo>
                      <a:pt x="0" y="1483"/>
                    </a:lnTo>
                    <a:lnTo>
                      <a:pt x="302" y="1310"/>
                    </a:lnTo>
                    <a:lnTo>
                      <a:pt x="339" y="1310"/>
                    </a:lnTo>
                    <a:lnTo>
                      <a:pt x="449" y="1176"/>
                    </a:lnTo>
                    <a:lnTo>
                      <a:pt x="499" y="1172"/>
                    </a:lnTo>
                    <a:lnTo>
                      <a:pt x="574" y="1070"/>
                    </a:lnTo>
                    <a:lnTo>
                      <a:pt x="548" y="1025"/>
                    </a:lnTo>
                    <a:lnTo>
                      <a:pt x="387" y="1047"/>
                    </a:lnTo>
                    <a:lnTo>
                      <a:pt x="276" y="793"/>
                    </a:lnTo>
                    <a:lnTo>
                      <a:pt x="339" y="678"/>
                    </a:lnTo>
                    <a:lnTo>
                      <a:pt x="441" y="637"/>
                    </a:lnTo>
                    <a:lnTo>
                      <a:pt x="404" y="535"/>
                    </a:lnTo>
                    <a:lnTo>
                      <a:pt x="298" y="583"/>
                    </a:lnTo>
                    <a:lnTo>
                      <a:pt x="218" y="436"/>
                    </a:lnTo>
                    <a:lnTo>
                      <a:pt x="307" y="402"/>
                    </a:lnTo>
                    <a:lnTo>
                      <a:pt x="387" y="441"/>
                    </a:lnTo>
                    <a:lnTo>
                      <a:pt x="423" y="419"/>
                    </a:lnTo>
                    <a:lnTo>
                      <a:pt x="356" y="294"/>
                    </a:lnTo>
                    <a:lnTo>
                      <a:pt x="240" y="285"/>
                    </a:lnTo>
                    <a:lnTo>
                      <a:pt x="244" y="223"/>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63" name="Freeform 14"/>
              <p:cNvSpPr>
                <a:spLocks/>
              </p:cNvSpPr>
              <p:nvPr/>
            </p:nvSpPr>
            <p:spPr bwMode="auto">
              <a:xfrm>
                <a:off x="8178800" y="788987"/>
                <a:ext cx="584200" cy="950913"/>
              </a:xfrm>
              <a:custGeom>
                <a:avLst/>
                <a:gdLst>
                  <a:gd name="T0" fmla="*/ 2147483647 w 306"/>
                  <a:gd name="T1" fmla="*/ 0 h 466"/>
                  <a:gd name="T2" fmla="*/ 2147483647 w 306"/>
                  <a:gd name="T3" fmla="*/ 2147483647 h 466"/>
                  <a:gd name="T4" fmla="*/ 2147483647 w 306"/>
                  <a:gd name="T5" fmla="*/ 2147483647 h 466"/>
                  <a:gd name="T6" fmla="*/ 0 w 306"/>
                  <a:gd name="T7" fmla="*/ 2147483647 h 466"/>
                  <a:gd name="T8" fmla="*/ 2147483647 w 306"/>
                  <a:gd name="T9" fmla="*/ 2147483647 h 466"/>
                  <a:gd name="T10" fmla="*/ 2147483647 w 306"/>
                  <a:gd name="T11" fmla="*/ 2147483647 h 466"/>
                  <a:gd name="T12" fmla="*/ 2147483647 w 306"/>
                  <a:gd name="T13" fmla="*/ 2147483647 h 466"/>
                  <a:gd name="T14" fmla="*/ 2147483647 w 306"/>
                  <a:gd name="T15" fmla="*/ 2147483647 h 466"/>
                  <a:gd name="T16" fmla="*/ 2147483647 w 306"/>
                  <a:gd name="T17" fmla="*/ 2147483647 h 466"/>
                  <a:gd name="T18" fmla="*/ 2147483647 w 306"/>
                  <a:gd name="T19" fmla="*/ 2147483647 h 466"/>
                  <a:gd name="T20" fmla="*/ 2147483647 w 306"/>
                  <a:gd name="T21" fmla="*/ 2147483647 h 466"/>
                  <a:gd name="T22" fmla="*/ 0 w 306"/>
                  <a:gd name="T23" fmla="*/ 2147483647 h 466"/>
                  <a:gd name="T24" fmla="*/ 2147483647 w 306"/>
                  <a:gd name="T25" fmla="*/ 2147483647 h 466"/>
                  <a:gd name="T26" fmla="*/ 2147483647 w 306"/>
                  <a:gd name="T27" fmla="*/ 2147483647 h 466"/>
                  <a:gd name="T28" fmla="*/ 2147483647 w 306"/>
                  <a:gd name="T29" fmla="*/ 2147483647 h 466"/>
                  <a:gd name="T30" fmla="*/ 2147483647 w 306"/>
                  <a:gd name="T31" fmla="*/ 2147483647 h 466"/>
                  <a:gd name="T32" fmla="*/ 2147483647 w 306"/>
                  <a:gd name="T33" fmla="*/ 2147483647 h 466"/>
                  <a:gd name="T34" fmla="*/ 2147483647 w 306"/>
                  <a:gd name="T35" fmla="*/ 2147483647 h 466"/>
                  <a:gd name="T36" fmla="*/ 2147483647 w 306"/>
                  <a:gd name="T37" fmla="*/ 2147483647 h 466"/>
                  <a:gd name="T38" fmla="*/ 2147483647 w 306"/>
                  <a:gd name="T39" fmla="*/ 2147483647 h 466"/>
                  <a:gd name="T40" fmla="*/ 2147483647 w 306"/>
                  <a:gd name="T41" fmla="*/ 2147483647 h 466"/>
                  <a:gd name="T42" fmla="*/ 2147483647 w 306"/>
                  <a:gd name="T43" fmla="*/ 2147483647 h 466"/>
                  <a:gd name="T44" fmla="*/ 2147483647 w 306"/>
                  <a:gd name="T45" fmla="*/ 2147483647 h 466"/>
                  <a:gd name="T46" fmla="*/ 2147483647 w 306"/>
                  <a:gd name="T47" fmla="*/ 2147483647 h 466"/>
                  <a:gd name="T48" fmla="*/ 2147483647 w 306"/>
                  <a:gd name="T49" fmla="*/ 2147483647 h 466"/>
                  <a:gd name="T50" fmla="*/ 2147483647 w 306"/>
                  <a:gd name="T51" fmla="*/ 2147483647 h 466"/>
                  <a:gd name="T52" fmla="*/ 2147483647 w 306"/>
                  <a:gd name="T53" fmla="*/ 2147483647 h 466"/>
                  <a:gd name="T54" fmla="*/ 2147483647 w 306"/>
                  <a:gd name="T55" fmla="*/ 2147483647 h 466"/>
                  <a:gd name="T56" fmla="*/ 2147483647 w 306"/>
                  <a:gd name="T57" fmla="*/ 0 h 466"/>
                  <a:gd name="T58" fmla="*/ 2147483647 w 306"/>
                  <a:gd name="T59" fmla="*/ 2147483647 h 466"/>
                  <a:gd name="T60" fmla="*/ 2147483647 w 306"/>
                  <a:gd name="T61" fmla="*/ 2147483647 h 466"/>
                  <a:gd name="T62" fmla="*/ 2147483647 w 306"/>
                  <a:gd name="T63" fmla="*/ 2147483647 h 4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6"/>
                  <a:gd name="T97" fmla="*/ 0 h 466"/>
                  <a:gd name="T98" fmla="*/ 306 w 306"/>
                  <a:gd name="T99" fmla="*/ 466 h 4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6" h="466">
                    <a:moveTo>
                      <a:pt x="72" y="14"/>
                    </a:moveTo>
                    <a:lnTo>
                      <a:pt x="27" y="100"/>
                    </a:lnTo>
                    <a:lnTo>
                      <a:pt x="48" y="132"/>
                    </a:lnTo>
                    <a:lnTo>
                      <a:pt x="27" y="171"/>
                    </a:lnTo>
                    <a:lnTo>
                      <a:pt x="40" y="184"/>
                    </a:lnTo>
                    <a:lnTo>
                      <a:pt x="31" y="210"/>
                    </a:lnTo>
                    <a:lnTo>
                      <a:pt x="31" y="254"/>
                    </a:lnTo>
                    <a:lnTo>
                      <a:pt x="0" y="270"/>
                    </a:lnTo>
                    <a:lnTo>
                      <a:pt x="12" y="283"/>
                    </a:lnTo>
                    <a:lnTo>
                      <a:pt x="76" y="446"/>
                    </a:lnTo>
                    <a:lnTo>
                      <a:pt x="127" y="466"/>
                    </a:lnTo>
                    <a:lnTo>
                      <a:pt x="124" y="433"/>
                    </a:lnTo>
                    <a:lnTo>
                      <a:pt x="149" y="407"/>
                    </a:lnTo>
                    <a:lnTo>
                      <a:pt x="140" y="379"/>
                    </a:lnTo>
                    <a:lnTo>
                      <a:pt x="202" y="346"/>
                    </a:lnTo>
                    <a:lnTo>
                      <a:pt x="205" y="301"/>
                    </a:lnTo>
                    <a:lnTo>
                      <a:pt x="242" y="298"/>
                    </a:lnTo>
                    <a:lnTo>
                      <a:pt x="271" y="263"/>
                    </a:lnTo>
                    <a:lnTo>
                      <a:pt x="306" y="240"/>
                    </a:lnTo>
                    <a:lnTo>
                      <a:pt x="306" y="210"/>
                    </a:lnTo>
                    <a:lnTo>
                      <a:pt x="258" y="202"/>
                    </a:lnTo>
                    <a:lnTo>
                      <a:pt x="249" y="170"/>
                    </a:lnTo>
                    <a:lnTo>
                      <a:pt x="201" y="165"/>
                    </a:lnTo>
                    <a:lnTo>
                      <a:pt x="162" y="27"/>
                    </a:lnTo>
                    <a:lnTo>
                      <a:pt x="144" y="0"/>
                    </a:lnTo>
                    <a:lnTo>
                      <a:pt x="96" y="11"/>
                    </a:lnTo>
                    <a:lnTo>
                      <a:pt x="88" y="24"/>
                    </a:lnTo>
                    <a:lnTo>
                      <a:pt x="72" y="14"/>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64" name="Freeform 16"/>
              <p:cNvSpPr>
                <a:spLocks/>
              </p:cNvSpPr>
              <p:nvPr/>
            </p:nvSpPr>
            <p:spPr bwMode="auto">
              <a:xfrm>
                <a:off x="1179513" y="884237"/>
                <a:ext cx="985837" cy="774700"/>
              </a:xfrm>
              <a:custGeom>
                <a:avLst/>
                <a:gdLst>
                  <a:gd name="T0" fmla="*/ 2147483647 w 517"/>
                  <a:gd name="T1" fmla="*/ 0 h 379"/>
                  <a:gd name="T2" fmla="*/ 2147483647 w 517"/>
                  <a:gd name="T3" fmla="*/ 2147483647 h 379"/>
                  <a:gd name="T4" fmla="*/ 2147483647 w 517"/>
                  <a:gd name="T5" fmla="*/ 2147483647 h 379"/>
                  <a:gd name="T6" fmla="*/ 0 w 517"/>
                  <a:gd name="T7" fmla="*/ 2147483647 h 379"/>
                  <a:gd name="T8" fmla="*/ 2147483647 w 517"/>
                  <a:gd name="T9" fmla="*/ 0 h 379"/>
                  <a:gd name="T10" fmla="*/ 2147483647 w 517"/>
                  <a:gd name="T11" fmla="*/ 2147483647 h 379"/>
                  <a:gd name="T12" fmla="*/ 2147483647 w 517"/>
                  <a:gd name="T13" fmla="*/ 2147483647 h 379"/>
                  <a:gd name="T14" fmla="*/ 2147483647 w 517"/>
                  <a:gd name="T15" fmla="*/ 2147483647 h 379"/>
                  <a:gd name="T16" fmla="*/ 2147483647 w 517"/>
                  <a:gd name="T17" fmla="*/ 2147483647 h 379"/>
                  <a:gd name="T18" fmla="*/ 2147483647 w 517"/>
                  <a:gd name="T19" fmla="*/ 2147483647 h 379"/>
                  <a:gd name="T20" fmla="*/ 2147483647 w 517"/>
                  <a:gd name="T21" fmla="*/ 2147483647 h 379"/>
                  <a:gd name="T22" fmla="*/ 2147483647 w 517"/>
                  <a:gd name="T23" fmla="*/ 2147483647 h 379"/>
                  <a:gd name="T24" fmla="*/ 2147483647 w 517"/>
                  <a:gd name="T25" fmla="*/ 2147483647 h 379"/>
                  <a:gd name="T26" fmla="*/ 2147483647 w 517"/>
                  <a:gd name="T27" fmla="*/ 2147483647 h 379"/>
                  <a:gd name="T28" fmla="*/ 2147483647 w 517"/>
                  <a:gd name="T29" fmla="*/ 2147483647 h 379"/>
                  <a:gd name="T30" fmla="*/ 2147483647 w 517"/>
                  <a:gd name="T31" fmla="*/ 2147483647 h 379"/>
                  <a:gd name="T32" fmla="*/ 2147483647 w 517"/>
                  <a:gd name="T33" fmla="*/ 2147483647 h 379"/>
                  <a:gd name="T34" fmla="*/ 2147483647 w 517"/>
                  <a:gd name="T35" fmla="*/ 2147483647 h 379"/>
                  <a:gd name="T36" fmla="*/ 2147483647 w 517"/>
                  <a:gd name="T37" fmla="*/ 2147483647 h 379"/>
                  <a:gd name="T38" fmla="*/ 2147483647 w 517"/>
                  <a:gd name="T39" fmla="*/ 2147483647 h 379"/>
                  <a:gd name="T40" fmla="*/ 2147483647 w 517"/>
                  <a:gd name="T41" fmla="*/ 2147483647 h 379"/>
                  <a:gd name="T42" fmla="*/ 2147483647 w 517"/>
                  <a:gd name="T43" fmla="*/ 2147483647 h 379"/>
                  <a:gd name="T44" fmla="*/ 2147483647 w 517"/>
                  <a:gd name="T45" fmla="*/ 2147483647 h 379"/>
                  <a:gd name="T46" fmla="*/ 2147483647 w 517"/>
                  <a:gd name="T47" fmla="*/ 2147483647 h 379"/>
                  <a:gd name="T48" fmla="*/ 0 w 517"/>
                  <a:gd name="T49" fmla="*/ 2147483647 h 379"/>
                  <a:gd name="T50" fmla="*/ 2147483647 w 517"/>
                  <a:gd name="T51" fmla="*/ 2147483647 h 379"/>
                  <a:gd name="T52" fmla="*/ 2147483647 w 517"/>
                  <a:gd name="T53" fmla="*/ 2147483647 h 379"/>
                  <a:gd name="T54" fmla="*/ 2147483647 w 517"/>
                  <a:gd name="T55" fmla="*/ 2147483647 h 379"/>
                  <a:gd name="T56" fmla="*/ 2147483647 w 517"/>
                  <a:gd name="T57" fmla="*/ 2147483647 h 379"/>
                  <a:gd name="T58" fmla="*/ 2147483647 w 517"/>
                  <a:gd name="T59" fmla="*/ 2147483647 h 379"/>
                  <a:gd name="T60" fmla="*/ 2147483647 w 517"/>
                  <a:gd name="T61" fmla="*/ 2147483647 h 379"/>
                  <a:gd name="T62" fmla="*/ 2147483647 w 517"/>
                  <a:gd name="T63" fmla="*/ 2147483647 h 379"/>
                  <a:gd name="T64" fmla="*/ 2147483647 w 517"/>
                  <a:gd name="T65" fmla="*/ 2147483647 h 379"/>
                  <a:gd name="T66" fmla="*/ 2147483647 w 517"/>
                  <a:gd name="T67" fmla="*/ 2147483647 h 379"/>
                  <a:gd name="T68" fmla="*/ 2147483647 w 517"/>
                  <a:gd name="T69" fmla="*/ 2147483647 h 379"/>
                  <a:gd name="T70" fmla="*/ 2147483647 w 517"/>
                  <a:gd name="T71" fmla="*/ 2147483647 h 379"/>
                  <a:gd name="T72" fmla="*/ 2147483647 w 517"/>
                  <a:gd name="T73" fmla="*/ 2147483647 h 379"/>
                  <a:gd name="T74" fmla="*/ 2147483647 w 517"/>
                  <a:gd name="T75" fmla="*/ 2147483647 h 379"/>
                  <a:gd name="T76" fmla="*/ 2147483647 w 517"/>
                  <a:gd name="T77" fmla="*/ 2147483647 h 379"/>
                  <a:gd name="T78" fmla="*/ 2147483647 w 517"/>
                  <a:gd name="T79" fmla="*/ 2147483647 h 379"/>
                  <a:gd name="T80" fmla="*/ 2147483647 w 517"/>
                  <a:gd name="T81" fmla="*/ 2147483647 h 379"/>
                  <a:gd name="T82" fmla="*/ 2147483647 w 517"/>
                  <a:gd name="T83" fmla="*/ 0 h 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7"/>
                  <a:gd name="T127" fmla="*/ 0 h 379"/>
                  <a:gd name="T128" fmla="*/ 517 w 517"/>
                  <a:gd name="T129" fmla="*/ 379 h 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7" h="379">
                    <a:moveTo>
                      <a:pt x="130" y="0"/>
                    </a:moveTo>
                    <a:lnTo>
                      <a:pt x="237" y="29"/>
                    </a:lnTo>
                    <a:lnTo>
                      <a:pt x="318" y="48"/>
                    </a:lnTo>
                    <a:lnTo>
                      <a:pt x="357" y="56"/>
                    </a:lnTo>
                    <a:lnTo>
                      <a:pt x="398" y="62"/>
                    </a:lnTo>
                    <a:lnTo>
                      <a:pt x="452" y="72"/>
                    </a:lnTo>
                    <a:lnTo>
                      <a:pt x="517" y="84"/>
                    </a:lnTo>
                    <a:lnTo>
                      <a:pt x="475" y="379"/>
                    </a:lnTo>
                    <a:lnTo>
                      <a:pt x="274" y="337"/>
                    </a:lnTo>
                    <a:lnTo>
                      <a:pt x="247" y="356"/>
                    </a:lnTo>
                    <a:lnTo>
                      <a:pt x="210" y="327"/>
                    </a:lnTo>
                    <a:lnTo>
                      <a:pt x="178" y="356"/>
                    </a:lnTo>
                    <a:lnTo>
                      <a:pt x="149" y="331"/>
                    </a:lnTo>
                    <a:lnTo>
                      <a:pt x="66" y="327"/>
                    </a:lnTo>
                    <a:lnTo>
                      <a:pt x="78" y="279"/>
                    </a:lnTo>
                    <a:lnTo>
                      <a:pt x="19" y="274"/>
                    </a:lnTo>
                    <a:lnTo>
                      <a:pt x="13" y="247"/>
                    </a:lnTo>
                    <a:lnTo>
                      <a:pt x="24" y="218"/>
                    </a:lnTo>
                    <a:lnTo>
                      <a:pt x="10" y="191"/>
                    </a:lnTo>
                    <a:lnTo>
                      <a:pt x="11" y="117"/>
                    </a:lnTo>
                    <a:lnTo>
                      <a:pt x="0" y="61"/>
                    </a:lnTo>
                    <a:lnTo>
                      <a:pt x="7" y="39"/>
                    </a:lnTo>
                    <a:lnTo>
                      <a:pt x="33" y="48"/>
                    </a:lnTo>
                    <a:lnTo>
                      <a:pt x="61" y="81"/>
                    </a:lnTo>
                    <a:lnTo>
                      <a:pt x="112" y="88"/>
                    </a:lnTo>
                    <a:lnTo>
                      <a:pt x="125" y="116"/>
                    </a:lnTo>
                    <a:lnTo>
                      <a:pt x="100" y="116"/>
                    </a:lnTo>
                    <a:lnTo>
                      <a:pt x="97" y="139"/>
                    </a:lnTo>
                    <a:lnTo>
                      <a:pt x="112" y="142"/>
                    </a:lnTo>
                    <a:lnTo>
                      <a:pt x="117" y="165"/>
                    </a:lnTo>
                    <a:lnTo>
                      <a:pt x="87" y="183"/>
                    </a:lnTo>
                    <a:lnTo>
                      <a:pt x="87" y="199"/>
                    </a:lnTo>
                    <a:lnTo>
                      <a:pt x="122" y="199"/>
                    </a:lnTo>
                    <a:lnTo>
                      <a:pt x="130" y="158"/>
                    </a:lnTo>
                    <a:lnTo>
                      <a:pt x="157" y="133"/>
                    </a:lnTo>
                    <a:lnTo>
                      <a:pt x="125" y="69"/>
                    </a:lnTo>
                    <a:lnTo>
                      <a:pt x="145" y="49"/>
                    </a:lnTo>
                    <a:lnTo>
                      <a:pt x="130"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ndParaRPr>
              </a:p>
            </p:txBody>
          </p:sp>
          <p:sp>
            <p:nvSpPr>
              <p:cNvPr id="65" name="Freeform 17"/>
              <p:cNvSpPr>
                <a:spLocks/>
              </p:cNvSpPr>
              <p:nvPr/>
            </p:nvSpPr>
            <p:spPr bwMode="auto">
              <a:xfrm>
                <a:off x="947738" y="1441450"/>
                <a:ext cx="1228725" cy="1008062"/>
              </a:xfrm>
              <a:custGeom>
                <a:avLst/>
                <a:gdLst>
                  <a:gd name="T0" fmla="*/ 2147483647 w 645"/>
                  <a:gd name="T1" fmla="*/ 0 h 493"/>
                  <a:gd name="T2" fmla="*/ 2147483647 w 645"/>
                  <a:gd name="T3" fmla="*/ 2147483647 h 493"/>
                  <a:gd name="T4" fmla="*/ 2147483647 w 645"/>
                  <a:gd name="T5" fmla="*/ 2147483647 h 493"/>
                  <a:gd name="T6" fmla="*/ 0 w 645"/>
                  <a:gd name="T7" fmla="*/ 2147483647 h 493"/>
                  <a:gd name="T8" fmla="*/ 2147483647 w 645"/>
                  <a:gd name="T9" fmla="*/ 0 h 493"/>
                  <a:gd name="T10" fmla="*/ 2147483647 w 645"/>
                  <a:gd name="T11" fmla="*/ 2147483647 h 493"/>
                  <a:gd name="T12" fmla="*/ 2147483647 w 645"/>
                  <a:gd name="T13" fmla="*/ 2147483647 h 493"/>
                  <a:gd name="T14" fmla="*/ 2147483647 w 645"/>
                  <a:gd name="T15" fmla="*/ 2147483647 h 493"/>
                  <a:gd name="T16" fmla="*/ 2147483647 w 645"/>
                  <a:gd name="T17" fmla="*/ 2147483647 h 493"/>
                  <a:gd name="T18" fmla="*/ 2147483647 w 645"/>
                  <a:gd name="T19" fmla="*/ 2147483647 h 493"/>
                  <a:gd name="T20" fmla="*/ 2147483647 w 645"/>
                  <a:gd name="T21" fmla="*/ 2147483647 h 493"/>
                  <a:gd name="T22" fmla="*/ 2147483647 w 645"/>
                  <a:gd name="T23" fmla="*/ 2147483647 h 493"/>
                  <a:gd name="T24" fmla="*/ 2147483647 w 645"/>
                  <a:gd name="T25" fmla="*/ 2147483647 h 493"/>
                  <a:gd name="T26" fmla="*/ 0 w 645"/>
                  <a:gd name="T27" fmla="*/ 2147483647 h 493"/>
                  <a:gd name="T28" fmla="*/ 0 w 645"/>
                  <a:gd name="T29" fmla="*/ 2147483647 h 493"/>
                  <a:gd name="T30" fmla="*/ 2147483647 w 645"/>
                  <a:gd name="T31" fmla="*/ 2147483647 h 493"/>
                  <a:gd name="T32" fmla="*/ 2147483647 w 645"/>
                  <a:gd name="T33" fmla="*/ 2147483647 h 493"/>
                  <a:gd name="T34" fmla="*/ 2147483647 w 645"/>
                  <a:gd name="T35" fmla="*/ 2147483647 h 493"/>
                  <a:gd name="T36" fmla="*/ 2147483647 w 645"/>
                  <a:gd name="T37" fmla="*/ 2147483647 h 493"/>
                  <a:gd name="T38" fmla="*/ 2147483647 w 645"/>
                  <a:gd name="T39" fmla="*/ 2147483647 h 493"/>
                  <a:gd name="T40" fmla="*/ 2147483647 w 645"/>
                  <a:gd name="T41" fmla="*/ 2147483647 h 493"/>
                  <a:gd name="T42" fmla="*/ 2147483647 w 645"/>
                  <a:gd name="T43" fmla="*/ 2147483647 h 493"/>
                  <a:gd name="T44" fmla="*/ 2147483647 w 645"/>
                  <a:gd name="T45" fmla="*/ 2147483647 h 493"/>
                  <a:gd name="T46" fmla="*/ 2147483647 w 645"/>
                  <a:gd name="T47" fmla="*/ 2147483647 h 493"/>
                  <a:gd name="T48" fmla="*/ 2147483647 w 645"/>
                  <a:gd name="T49" fmla="*/ 2147483647 h 493"/>
                  <a:gd name="T50" fmla="*/ 2147483647 w 645"/>
                  <a:gd name="T51" fmla="*/ 2147483647 h 493"/>
                  <a:gd name="T52" fmla="*/ 2147483647 w 645"/>
                  <a:gd name="T53" fmla="*/ 2147483647 h 493"/>
                  <a:gd name="T54" fmla="*/ 2147483647 w 645"/>
                  <a:gd name="T55" fmla="*/ 2147483647 h 493"/>
                  <a:gd name="T56" fmla="*/ 2147483647 w 645"/>
                  <a:gd name="T57" fmla="*/ 2147483647 h 493"/>
                  <a:gd name="T58" fmla="*/ 2147483647 w 645"/>
                  <a:gd name="T59" fmla="*/ 2147483647 h 493"/>
                  <a:gd name="T60" fmla="*/ 2147483647 w 645"/>
                  <a:gd name="T61" fmla="*/ 0 h 4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5"/>
                  <a:gd name="T94" fmla="*/ 0 h 493"/>
                  <a:gd name="T95" fmla="*/ 645 w 645"/>
                  <a:gd name="T96" fmla="*/ 493 h 4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5" h="493">
                    <a:moveTo>
                      <a:pt x="141" y="0"/>
                    </a:moveTo>
                    <a:lnTo>
                      <a:pt x="122" y="11"/>
                    </a:lnTo>
                    <a:lnTo>
                      <a:pt x="110" y="54"/>
                    </a:lnTo>
                    <a:lnTo>
                      <a:pt x="98" y="90"/>
                    </a:lnTo>
                    <a:lnTo>
                      <a:pt x="90" y="120"/>
                    </a:lnTo>
                    <a:lnTo>
                      <a:pt x="78" y="151"/>
                    </a:lnTo>
                    <a:lnTo>
                      <a:pt x="65" y="183"/>
                    </a:lnTo>
                    <a:lnTo>
                      <a:pt x="48" y="218"/>
                    </a:lnTo>
                    <a:lnTo>
                      <a:pt x="24" y="259"/>
                    </a:lnTo>
                    <a:lnTo>
                      <a:pt x="0" y="298"/>
                    </a:lnTo>
                    <a:lnTo>
                      <a:pt x="0" y="384"/>
                    </a:lnTo>
                    <a:lnTo>
                      <a:pt x="361" y="458"/>
                    </a:lnTo>
                    <a:lnTo>
                      <a:pt x="529" y="493"/>
                    </a:lnTo>
                    <a:lnTo>
                      <a:pt x="563" y="322"/>
                    </a:lnTo>
                    <a:lnTo>
                      <a:pt x="585" y="307"/>
                    </a:lnTo>
                    <a:lnTo>
                      <a:pt x="565" y="269"/>
                    </a:lnTo>
                    <a:lnTo>
                      <a:pt x="575" y="230"/>
                    </a:lnTo>
                    <a:lnTo>
                      <a:pt x="645" y="165"/>
                    </a:lnTo>
                    <a:lnTo>
                      <a:pt x="597" y="105"/>
                    </a:lnTo>
                    <a:lnTo>
                      <a:pt x="396" y="63"/>
                    </a:lnTo>
                    <a:lnTo>
                      <a:pt x="369" y="80"/>
                    </a:lnTo>
                    <a:lnTo>
                      <a:pt x="332" y="51"/>
                    </a:lnTo>
                    <a:lnTo>
                      <a:pt x="300" y="82"/>
                    </a:lnTo>
                    <a:lnTo>
                      <a:pt x="270" y="51"/>
                    </a:lnTo>
                    <a:lnTo>
                      <a:pt x="190" y="53"/>
                    </a:lnTo>
                    <a:lnTo>
                      <a:pt x="200" y="5"/>
                    </a:lnTo>
                    <a:lnTo>
                      <a:pt x="141"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66" name="Freeform 18"/>
              <p:cNvSpPr>
                <a:spLocks/>
              </p:cNvSpPr>
              <p:nvPr/>
            </p:nvSpPr>
            <p:spPr bwMode="auto">
              <a:xfrm>
                <a:off x="846138" y="2222500"/>
                <a:ext cx="1295400" cy="2144712"/>
              </a:xfrm>
              <a:custGeom>
                <a:avLst/>
                <a:gdLst>
                  <a:gd name="T0" fmla="*/ 2147483647 w 680"/>
                  <a:gd name="T1" fmla="*/ 0 h 1051"/>
                  <a:gd name="T2" fmla="*/ 2147483647 w 680"/>
                  <a:gd name="T3" fmla="*/ 2147483647 h 1051"/>
                  <a:gd name="T4" fmla="*/ 2147483647 w 680"/>
                  <a:gd name="T5" fmla="*/ 2147483647 h 1051"/>
                  <a:gd name="T6" fmla="*/ 0 w 680"/>
                  <a:gd name="T7" fmla="*/ 2147483647 h 1051"/>
                  <a:gd name="T8" fmla="*/ 2147483647 w 680"/>
                  <a:gd name="T9" fmla="*/ 0 h 1051"/>
                  <a:gd name="T10" fmla="*/ 2147483647 w 680"/>
                  <a:gd name="T11" fmla="*/ 2147483647 h 1051"/>
                  <a:gd name="T12" fmla="*/ 2147483647 w 680"/>
                  <a:gd name="T13" fmla="*/ 2147483647 h 1051"/>
                  <a:gd name="T14" fmla="*/ 2147483647 w 680"/>
                  <a:gd name="T15" fmla="*/ 2147483647 h 1051"/>
                  <a:gd name="T16" fmla="*/ 2147483647 w 680"/>
                  <a:gd name="T17" fmla="*/ 2147483647 h 1051"/>
                  <a:gd name="T18" fmla="*/ 2147483647 w 680"/>
                  <a:gd name="T19" fmla="*/ 2147483647 h 1051"/>
                  <a:gd name="T20" fmla="*/ 2147483647 w 680"/>
                  <a:gd name="T21" fmla="*/ 2147483647 h 1051"/>
                  <a:gd name="T22" fmla="*/ 2147483647 w 680"/>
                  <a:gd name="T23" fmla="*/ 2147483647 h 1051"/>
                  <a:gd name="T24" fmla="*/ 2147483647 w 680"/>
                  <a:gd name="T25" fmla="*/ 2147483647 h 1051"/>
                  <a:gd name="T26" fmla="*/ 2147483647 w 680"/>
                  <a:gd name="T27" fmla="*/ 2147483647 h 1051"/>
                  <a:gd name="T28" fmla="*/ 2147483647 w 680"/>
                  <a:gd name="T29" fmla="*/ 2147483647 h 1051"/>
                  <a:gd name="T30" fmla="*/ 2147483647 w 680"/>
                  <a:gd name="T31" fmla="*/ 2147483647 h 1051"/>
                  <a:gd name="T32" fmla="*/ 2147483647 w 680"/>
                  <a:gd name="T33" fmla="*/ 2147483647 h 1051"/>
                  <a:gd name="T34" fmla="*/ 2147483647 w 680"/>
                  <a:gd name="T35" fmla="*/ 2147483647 h 1051"/>
                  <a:gd name="T36" fmla="*/ 2147483647 w 680"/>
                  <a:gd name="T37" fmla="*/ 2147483647 h 1051"/>
                  <a:gd name="T38" fmla="*/ 2147483647 w 680"/>
                  <a:gd name="T39" fmla="*/ 2147483647 h 1051"/>
                  <a:gd name="T40" fmla="*/ 2147483647 w 680"/>
                  <a:gd name="T41" fmla="*/ 2147483647 h 1051"/>
                  <a:gd name="T42" fmla="*/ 2147483647 w 680"/>
                  <a:gd name="T43" fmla="*/ 2147483647 h 1051"/>
                  <a:gd name="T44" fmla="*/ 2147483647 w 680"/>
                  <a:gd name="T45" fmla="*/ 2147483647 h 1051"/>
                  <a:gd name="T46" fmla="*/ 2147483647 w 680"/>
                  <a:gd name="T47" fmla="*/ 2147483647 h 1051"/>
                  <a:gd name="T48" fmla="*/ 2147483647 w 680"/>
                  <a:gd name="T49" fmla="*/ 2147483647 h 1051"/>
                  <a:gd name="T50" fmla="*/ 2147483647 w 680"/>
                  <a:gd name="T51" fmla="*/ 2147483647 h 1051"/>
                  <a:gd name="T52" fmla="*/ 2147483647 w 680"/>
                  <a:gd name="T53" fmla="*/ 2147483647 h 1051"/>
                  <a:gd name="T54" fmla="*/ 2147483647 w 680"/>
                  <a:gd name="T55" fmla="*/ 2147483647 h 1051"/>
                  <a:gd name="T56" fmla="*/ 2147483647 w 680"/>
                  <a:gd name="T57" fmla="*/ 2147483647 h 1051"/>
                  <a:gd name="T58" fmla="*/ 2147483647 w 680"/>
                  <a:gd name="T59" fmla="*/ 2147483647 h 1051"/>
                  <a:gd name="T60" fmla="*/ 2147483647 w 680"/>
                  <a:gd name="T61" fmla="*/ 2147483647 h 1051"/>
                  <a:gd name="T62" fmla="*/ 2147483647 w 680"/>
                  <a:gd name="T63" fmla="*/ 2147483647 h 1051"/>
                  <a:gd name="T64" fmla="*/ 2147483647 w 680"/>
                  <a:gd name="T65" fmla="*/ 2147483647 h 1051"/>
                  <a:gd name="T66" fmla="*/ 2147483647 w 680"/>
                  <a:gd name="T67" fmla="*/ 2147483647 h 1051"/>
                  <a:gd name="T68" fmla="*/ 2147483647 w 680"/>
                  <a:gd name="T69" fmla="*/ 2147483647 h 1051"/>
                  <a:gd name="T70" fmla="*/ 2147483647 w 680"/>
                  <a:gd name="T71" fmla="*/ 2147483647 h 1051"/>
                  <a:gd name="T72" fmla="*/ 2147483647 w 680"/>
                  <a:gd name="T73" fmla="*/ 2147483647 h 1051"/>
                  <a:gd name="T74" fmla="*/ 2147483647 w 680"/>
                  <a:gd name="T75" fmla="*/ 2147483647 h 1051"/>
                  <a:gd name="T76" fmla="*/ 2147483647 w 680"/>
                  <a:gd name="T77" fmla="*/ 2147483647 h 1051"/>
                  <a:gd name="T78" fmla="*/ 2147483647 w 680"/>
                  <a:gd name="T79" fmla="*/ 2147483647 h 1051"/>
                  <a:gd name="T80" fmla="*/ 2147483647 w 680"/>
                  <a:gd name="T81" fmla="*/ 2147483647 h 1051"/>
                  <a:gd name="T82" fmla="*/ 2147483647 w 680"/>
                  <a:gd name="T83" fmla="*/ 2147483647 h 1051"/>
                  <a:gd name="T84" fmla="*/ 2147483647 w 680"/>
                  <a:gd name="T85" fmla="*/ 2147483647 h 1051"/>
                  <a:gd name="T86" fmla="*/ 2147483647 w 680"/>
                  <a:gd name="T87" fmla="*/ 2147483647 h 1051"/>
                  <a:gd name="T88" fmla="*/ 2147483647 w 680"/>
                  <a:gd name="T89" fmla="*/ 2147483647 h 1051"/>
                  <a:gd name="T90" fmla="*/ 2147483647 w 680"/>
                  <a:gd name="T91" fmla="*/ 2147483647 h 1051"/>
                  <a:gd name="T92" fmla="*/ 2147483647 w 680"/>
                  <a:gd name="T93" fmla="*/ 2147483647 h 1051"/>
                  <a:gd name="T94" fmla="*/ 0 w 680"/>
                  <a:gd name="T95" fmla="*/ 2147483647 h 1051"/>
                  <a:gd name="T96" fmla="*/ 2147483647 w 680"/>
                  <a:gd name="T97" fmla="*/ 2147483647 h 1051"/>
                  <a:gd name="T98" fmla="*/ 2147483647 w 680"/>
                  <a:gd name="T99" fmla="*/ 2147483647 h 1051"/>
                  <a:gd name="T100" fmla="*/ 2147483647 w 680"/>
                  <a:gd name="T101" fmla="*/ 2147483647 h 1051"/>
                  <a:gd name="T102" fmla="*/ 2147483647 w 680"/>
                  <a:gd name="T103" fmla="*/ 0 h 10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0"/>
                  <a:gd name="T157" fmla="*/ 0 h 1051"/>
                  <a:gd name="T158" fmla="*/ 680 w 680"/>
                  <a:gd name="T159" fmla="*/ 1051 h 10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0" h="1051">
                    <a:moveTo>
                      <a:pt x="53" y="0"/>
                    </a:moveTo>
                    <a:lnTo>
                      <a:pt x="365" y="63"/>
                    </a:lnTo>
                    <a:lnTo>
                      <a:pt x="297" y="372"/>
                    </a:lnTo>
                    <a:lnTo>
                      <a:pt x="648" y="843"/>
                    </a:lnTo>
                    <a:lnTo>
                      <a:pt x="680" y="903"/>
                    </a:lnTo>
                    <a:lnTo>
                      <a:pt x="647" y="932"/>
                    </a:lnTo>
                    <a:lnTo>
                      <a:pt x="625" y="984"/>
                    </a:lnTo>
                    <a:lnTo>
                      <a:pt x="605" y="1015"/>
                    </a:lnTo>
                    <a:lnTo>
                      <a:pt x="627" y="1042"/>
                    </a:lnTo>
                    <a:lnTo>
                      <a:pt x="590" y="1051"/>
                    </a:lnTo>
                    <a:lnTo>
                      <a:pt x="384" y="1044"/>
                    </a:lnTo>
                    <a:lnTo>
                      <a:pt x="371" y="983"/>
                    </a:lnTo>
                    <a:lnTo>
                      <a:pt x="335" y="938"/>
                    </a:lnTo>
                    <a:lnTo>
                      <a:pt x="308" y="922"/>
                    </a:lnTo>
                    <a:lnTo>
                      <a:pt x="301" y="890"/>
                    </a:lnTo>
                    <a:lnTo>
                      <a:pt x="279" y="872"/>
                    </a:lnTo>
                    <a:lnTo>
                      <a:pt x="257" y="850"/>
                    </a:lnTo>
                    <a:lnTo>
                      <a:pt x="250" y="826"/>
                    </a:lnTo>
                    <a:lnTo>
                      <a:pt x="230" y="810"/>
                    </a:lnTo>
                    <a:lnTo>
                      <a:pt x="198" y="819"/>
                    </a:lnTo>
                    <a:lnTo>
                      <a:pt x="162" y="805"/>
                    </a:lnTo>
                    <a:lnTo>
                      <a:pt x="162" y="792"/>
                    </a:lnTo>
                    <a:lnTo>
                      <a:pt x="160" y="763"/>
                    </a:lnTo>
                    <a:lnTo>
                      <a:pt x="146" y="731"/>
                    </a:lnTo>
                    <a:lnTo>
                      <a:pt x="144" y="705"/>
                    </a:lnTo>
                    <a:lnTo>
                      <a:pt x="128" y="682"/>
                    </a:lnTo>
                    <a:lnTo>
                      <a:pt x="132" y="660"/>
                    </a:lnTo>
                    <a:lnTo>
                      <a:pt x="87" y="606"/>
                    </a:lnTo>
                    <a:lnTo>
                      <a:pt x="87" y="576"/>
                    </a:lnTo>
                    <a:lnTo>
                      <a:pt x="111" y="564"/>
                    </a:lnTo>
                    <a:lnTo>
                      <a:pt x="111" y="545"/>
                    </a:lnTo>
                    <a:lnTo>
                      <a:pt x="87" y="539"/>
                    </a:lnTo>
                    <a:lnTo>
                      <a:pt x="77" y="510"/>
                    </a:lnTo>
                    <a:lnTo>
                      <a:pt x="66" y="459"/>
                    </a:lnTo>
                    <a:lnTo>
                      <a:pt x="99" y="487"/>
                    </a:lnTo>
                    <a:lnTo>
                      <a:pt x="86" y="451"/>
                    </a:lnTo>
                    <a:lnTo>
                      <a:pt x="111" y="451"/>
                    </a:lnTo>
                    <a:lnTo>
                      <a:pt x="111" y="425"/>
                    </a:lnTo>
                    <a:lnTo>
                      <a:pt x="86" y="407"/>
                    </a:lnTo>
                    <a:lnTo>
                      <a:pt x="74" y="432"/>
                    </a:lnTo>
                    <a:lnTo>
                      <a:pt x="53" y="423"/>
                    </a:lnTo>
                    <a:lnTo>
                      <a:pt x="9" y="305"/>
                    </a:lnTo>
                    <a:lnTo>
                      <a:pt x="21" y="221"/>
                    </a:lnTo>
                    <a:lnTo>
                      <a:pt x="0" y="173"/>
                    </a:lnTo>
                    <a:lnTo>
                      <a:pt x="10" y="137"/>
                    </a:lnTo>
                    <a:lnTo>
                      <a:pt x="32" y="130"/>
                    </a:lnTo>
                    <a:lnTo>
                      <a:pt x="53" y="71"/>
                    </a:lnTo>
                    <a:lnTo>
                      <a:pt x="53" y="0"/>
                    </a:lnTo>
                    <a:close/>
                  </a:path>
                </a:pathLst>
              </a:custGeom>
              <a:solidFill>
                <a:schemeClr val="bg1">
                  <a:lumMod val="85000"/>
                </a:schemeClr>
              </a:solidFill>
              <a:ln w="12701">
                <a:solidFill>
                  <a:srgbClr val="000000"/>
                </a:solidFill>
                <a:round/>
                <a:headEnd/>
                <a:tailEnd/>
              </a:ln>
            </p:spPr>
            <p:txBody>
              <a:bodyPr/>
              <a:lstStyle/>
              <a:p>
                <a:endParaRPr lang="en-US">
                  <a:solidFill>
                    <a:prstClr val="black"/>
                  </a:solidFill>
                </a:endParaRPr>
              </a:p>
            </p:txBody>
          </p:sp>
          <p:sp>
            <p:nvSpPr>
              <p:cNvPr id="67" name="Freeform 19"/>
              <p:cNvSpPr>
                <a:spLocks/>
              </p:cNvSpPr>
              <p:nvPr/>
            </p:nvSpPr>
            <p:spPr bwMode="auto">
              <a:xfrm>
                <a:off x="1411288" y="2354262"/>
                <a:ext cx="981075" cy="1585913"/>
              </a:xfrm>
              <a:custGeom>
                <a:avLst/>
                <a:gdLst>
                  <a:gd name="T0" fmla="*/ 2147483647 w 514"/>
                  <a:gd name="T1" fmla="*/ 0 h 777"/>
                  <a:gd name="T2" fmla="*/ 2147483647 w 514"/>
                  <a:gd name="T3" fmla="*/ 2147483647 h 777"/>
                  <a:gd name="T4" fmla="*/ 2147483647 w 514"/>
                  <a:gd name="T5" fmla="*/ 2147483647 h 777"/>
                  <a:gd name="T6" fmla="*/ 0 w 514"/>
                  <a:gd name="T7" fmla="*/ 2147483647 h 777"/>
                  <a:gd name="T8" fmla="*/ 2147483647 w 514"/>
                  <a:gd name="T9" fmla="*/ 0 h 777"/>
                  <a:gd name="T10" fmla="*/ 0 w 514"/>
                  <a:gd name="T11" fmla="*/ 2147483647 h 777"/>
                  <a:gd name="T12" fmla="*/ 2147483647 w 514"/>
                  <a:gd name="T13" fmla="*/ 2147483647 h 777"/>
                  <a:gd name="T14" fmla="*/ 2147483647 w 514"/>
                  <a:gd name="T15" fmla="*/ 2147483647 h 777"/>
                  <a:gd name="T16" fmla="*/ 2147483647 w 514"/>
                  <a:gd name="T17" fmla="*/ 2147483647 h 777"/>
                  <a:gd name="T18" fmla="*/ 2147483647 w 514"/>
                  <a:gd name="T19" fmla="*/ 2147483647 h 777"/>
                  <a:gd name="T20" fmla="*/ 2147483647 w 514"/>
                  <a:gd name="T21" fmla="*/ 2147483647 h 777"/>
                  <a:gd name="T22" fmla="*/ 2147483647 w 514"/>
                  <a:gd name="T23" fmla="*/ 2147483647 h 777"/>
                  <a:gd name="T24" fmla="*/ 2147483647 w 514"/>
                  <a:gd name="T25" fmla="*/ 2147483647 h 777"/>
                  <a:gd name="T26" fmla="*/ 2147483647 w 514"/>
                  <a:gd name="T27" fmla="*/ 2147483647 h 777"/>
                  <a:gd name="T28" fmla="*/ 2147483647 w 514"/>
                  <a:gd name="T29" fmla="*/ 2147483647 h 777"/>
                  <a:gd name="T30" fmla="*/ 2147483647 w 514"/>
                  <a:gd name="T31" fmla="*/ 0 h 7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4"/>
                  <a:gd name="T49" fmla="*/ 0 h 777"/>
                  <a:gd name="T50" fmla="*/ 514 w 514"/>
                  <a:gd name="T51" fmla="*/ 777 h 7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4" h="777">
                    <a:moveTo>
                      <a:pt x="65" y="0"/>
                    </a:moveTo>
                    <a:lnTo>
                      <a:pt x="0" y="308"/>
                    </a:lnTo>
                    <a:lnTo>
                      <a:pt x="350" y="777"/>
                    </a:lnTo>
                    <a:lnTo>
                      <a:pt x="372" y="757"/>
                    </a:lnTo>
                    <a:lnTo>
                      <a:pt x="370" y="664"/>
                    </a:lnTo>
                    <a:lnTo>
                      <a:pt x="414" y="671"/>
                    </a:lnTo>
                    <a:lnTo>
                      <a:pt x="459" y="386"/>
                    </a:lnTo>
                    <a:lnTo>
                      <a:pt x="490" y="193"/>
                    </a:lnTo>
                    <a:lnTo>
                      <a:pt x="498" y="135"/>
                    </a:lnTo>
                    <a:lnTo>
                      <a:pt x="514" y="82"/>
                    </a:lnTo>
                    <a:lnTo>
                      <a:pt x="283" y="46"/>
                    </a:lnTo>
                    <a:lnTo>
                      <a:pt x="65"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white">
                      <a:lumMod val="75000"/>
                    </a:prstClr>
                  </a:solidFill>
                </a:endParaRPr>
              </a:p>
            </p:txBody>
          </p:sp>
          <p:sp>
            <p:nvSpPr>
              <p:cNvPr id="68" name="Freeform 20"/>
              <p:cNvSpPr>
                <a:spLocks/>
              </p:cNvSpPr>
              <p:nvPr/>
            </p:nvSpPr>
            <p:spPr bwMode="auto">
              <a:xfrm>
                <a:off x="1951038" y="1052512"/>
                <a:ext cx="884237" cy="1533525"/>
              </a:xfrm>
              <a:custGeom>
                <a:avLst/>
                <a:gdLst>
                  <a:gd name="T0" fmla="*/ 2147483647 w 464"/>
                  <a:gd name="T1" fmla="*/ 0 h 752"/>
                  <a:gd name="T2" fmla="*/ 2147483647 w 464"/>
                  <a:gd name="T3" fmla="*/ 2147483647 h 752"/>
                  <a:gd name="T4" fmla="*/ 2147483647 w 464"/>
                  <a:gd name="T5" fmla="*/ 2147483647 h 752"/>
                  <a:gd name="T6" fmla="*/ 0 w 464"/>
                  <a:gd name="T7" fmla="*/ 2147483647 h 752"/>
                  <a:gd name="T8" fmla="*/ 2147483647 w 464"/>
                  <a:gd name="T9" fmla="*/ 0 h 752"/>
                  <a:gd name="T10" fmla="*/ 2147483647 w 464"/>
                  <a:gd name="T11" fmla="*/ 2147483647 h 752"/>
                  <a:gd name="T12" fmla="*/ 2147483647 w 464"/>
                  <a:gd name="T13" fmla="*/ 2147483647 h 752"/>
                  <a:gd name="T14" fmla="*/ 2147483647 w 464"/>
                  <a:gd name="T15" fmla="*/ 2147483647 h 752"/>
                  <a:gd name="T16" fmla="*/ 2147483647 w 464"/>
                  <a:gd name="T17" fmla="*/ 2147483647 h 752"/>
                  <a:gd name="T18" fmla="*/ 2147483647 w 464"/>
                  <a:gd name="T19" fmla="*/ 2147483647 h 752"/>
                  <a:gd name="T20" fmla="*/ 2147483647 w 464"/>
                  <a:gd name="T21" fmla="*/ 2147483647 h 752"/>
                  <a:gd name="T22" fmla="*/ 0 w 464"/>
                  <a:gd name="T23" fmla="*/ 2147483647 h 752"/>
                  <a:gd name="T24" fmla="*/ 2147483647 w 464"/>
                  <a:gd name="T25" fmla="*/ 2147483647 h 752"/>
                  <a:gd name="T26" fmla="*/ 2147483647 w 464"/>
                  <a:gd name="T27" fmla="*/ 2147483647 h 752"/>
                  <a:gd name="T28" fmla="*/ 2147483647 w 464"/>
                  <a:gd name="T29" fmla="*/ 2147483647 h 752"/>
                  <a:gd name="T30" fmla="*/ 2147483647 w 464"/>
                  <a:gd name="T31" fmla="*/ 2147483647 h 752"/>
                  <a:gd name="T32" fmla="*/ 2147483647 w 464"/>
                  <a:gd name="T33" fmla="*/ 2147483647 h 752"/>
                  <a:gd name="T34" fmla="*/ 2147483647 w 464"/>
                  <a:gd name="T35" fmla="*/ 2147483647 h 752"/>
                  <a:gd name="T36" fmla="*/ 2147483647 w 464"/>
                  <a:gd name="T37" fmla="*/ 2147483647 h 752"/>
                  <a:gd name="T38" fmla="*/ 2147483647 w 464"/>
                  <a:gd name="T39" fmla="*/ 2147483647 h 752"/>
                  <a:gd name="T40" fmla="*/ 2147483647 w 464"/>
                  <a:gd name="T41" fmla="*/ 2147483647 h 752"/>
                  <a:gd name="T42" fmla="*/ 2147483647 w 464"/>
                  <a:gd name="T43" fmla="*/ 2147483647 h 752"/>
                  <a:gd name="T44" fmla="*/ 2147483647 w 464"/>
                  <a:gd name="T45" fmla="*/ 2147483647 h 752"/>
                  <a:gd name="T46" fmla="*/ 2147483647 w 464"/>
                  <a:gd name="T47" fmla="*/ 2147483647 h 752"/>
                  <a:gd name="T48" fmla="*/ 2147483647 w 464"/>
                  <a:gd name="T49" fmla="*/ 2147483647 h 752"/>
                  <a:gd name="T50" fmla="*/ 2147483647 w 464"/>
                  <a:gd name="T51" fmla="*/ 0 h 7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4"/>
                  <a:gd name="T79" fmla="*/ 0 h 752"/>
                  <a:gd name="T80" fmla="*/ 464 w 464"/>
                  <a:gd name="T81" fmla="*/ 752 h 7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4" h="752">
                    <a:moveTo>
                      <a:pt x="112" y="0"/>
                    </a:moveTo>
                    <a:lnTo>
                      <a:pt x="70" y="294"/>
                    </a:lnTo>
                    <a:lnTo>
                      <a:pt x="114" y="357"/>
                    </a:lnTo>
                    <a:lnTo>
                      <a:pt x="45" y="422"/>
                    </a:lnTo>
                    <a:lnTo>
                      <a:pt x="36" y="467"/>
                    </a:lnTo>
                    <a:lnTo>
                      <a:pt x="55" y="499"/>
                    </a:lnTo>
                    <a:lnTo>
                      <a:pt x="36" y="515"/>
                    </a:lnTo>
                    <a:lnTo>
                      <a:pt x="0" y="685"/>
                    </a:lnTo>
                    <a:lnTo>
                      <a:pt x="221" y="724"/>
                    </a:lnTo>
                    <a:lnTo>
                      <a:pt x="430" y="752"/>
                    </a:lnTo>
                    <a:lnTo>
                      <a:pt x="452" y="596"/>
                    </a:lnTo>
                    <a:lnTo>
                      <a:pt x="464" y="511"/>
                    </a:lnTo>
                    <a:lnTo>
                      <a:pt x="443" y="480"/>
                    </a:lnTo>
                    <a:lnTo>
                      <a:pt x="395" y="489"/>
                    </a:lnTo>
                    <a:lnTo>
                      <a:pt x="333" y="496"/>
                    </a:lnTo>
                    <a:lnTo>
                      <a:pt x="321" y="426"/>
                    </a:lnTo>
                    <a:lnTo>
                      <a:pt x="246" y="370"/>
                    </a:lnTo>
                    <a:lnTo>
                      <a:pt x="256" y="333"/>
                    </a:lnTo>
                    <a:lnTo>
                      <a:pt x="263" y="269"/>
                    </a:lnTo>
                    <a:lnTo>
                      <a:pt x="166" y="131"/>
                    </a:lnTo>
                    <a:lnTo>
                      <a:pt x="179" y="9"/>
                    </a:lnTo>
                    <a:lnTo>
                      <a:pt x="112"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69" name="Freeform 21"/>
              <p:cNvSpPr>
                <a:spLocks/>
              </p:cNvSpPr>
              <p:nvPr/>
            </p:nvSpPr>
            <p:spPr bwMode="auto">
              <a:xfrm>
                <a:off x="2225675" y="2527300"/>
                <a:ext cx="819150" cy="1133475"/>
              </a:xfrm>
              <a:custGeom>
                <a:avLst/>
                <a:gdLst>
                  <a:gd name="T0" fmla="*/ 2147483647 w 430"/>
                  <a:gd name="T1" fmla="*/ 0 h 555"/>
                  <a:gd name="T2" fmla="*/ 2147483647 w 430"/>
                  <a:gd name="T3" fmla="*/ 2147483647 h 555"/>
                  <a:gd name="T4" fmla="*/ 2147483647 w 430"/>
                  <a:gd name="T5" fmla="*/ 2147483647 h 555"/>
                  <a:gd name="T6" fmla="*/ 0 w 430"/>
                  <a:gd name="T7" fmla="*/ 2147483647 h 555"/>
                  <a:gd name="T8" fmla="*/ 2147483647 w 430"/>
                  <a:gd name="T9" fmla="*/ 0 h 555"/>
                  <a:gd name="T10" fmla="*/ 2147483647 w 430"/>
                  <a:gd name="T11" fmla="*/ 2147483647 h 555"/>
                  <a:gd name="T12" fmla="*/ 2147483647 w 430"/>
                  <a:gd name="T13" fmla="*/ 2147483647 h 555"/>
                  <a:gd name="T14" fmla="*/ 2147483647 w 430"/>
                  <a:gd name="T15" fmla="*/ 2147483647 h 555"/>
                  <a:gd name="T16" fmla="*/ 2147483647 w 430"/>
                  <a:gd name="T17" fmla="*/ 2147483647 h 555"/>
                  <a:gd name="T18" fmla="*/ 0 w 430"/>
                  <a:gd name="T19" fmla="*/ 2147483647 h 555"/>
                  <a:gd name="T20" fmla="*/ 2147483647 w 430"/>
                  <a:gd name="T21" fmla="*/ 2147483647 h 555"/>
                  <a:gd name="T22" fmla="*/ 2147483647 w 430"/>
                  <a:gd name="T23" fmla="*/ 0 h 5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555"/>
                  <a:gd name="T38" fmla="*/ 430 w 430"/>
                  <a:gd name="T39" fmla="*/ 555 h 5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555">
                    <a:moveTo>
                      <a:pt x="80" y="0"/>
                    </a:moveTo>
                    <a:lnTo>
                      <a:pt x="290" y="29"/>
                    </a:lnTo>
                    <a:lnTo>
                      <a:pt x="276" y="135"/>
                    </a:lnTo>
                    <a:lnTo>
                      <a:pt x="430" y="150"/>
                    </a:lnTo>
                    <a:lnTo>
                      <a:pt x="388" y="555"/>
                    </a:lnTo>
                    <a:lnTo>
                      <a:pt x="0" y="513"/>
                    </a:lnTo>
                    <a:lnTo>
                      <a:pt x="39" y="254"/>
                    </a:lnTo>
                    <a:lnTo>
                      <a:pt x="80"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70" name="Freeform 22"/>
              <p:cNvSpPr>
                <a:spLocks/>
              </p:cNvSpPr>
              <p:nvPr/>
            </p:nvSpPr>
            <p:spPr bwMode="auto">
              <a:xfrm>
                <a:off x="2262188" y="1068387"/>
                <a:ext cx="1539875" cy="1027113"/>
              </a:xfrm>
              <a:custGeom>
                <a:avLst/>
                <a:gdLst>
                  <a:gd name="T0" fmla="*/ 2147483647 w 807"/>
                  <a:gd name="T1" fmla="*/ 0 h 503"/>
                  <a:gd name="T2" fmla="*/ 2147483647 w 807"/>
                  <a:gd name="T3" fmla="*/ 2147483647 h 503"/>
                  <a:gd name="T4" fmla="*/ 2147483647 w 807"/>
                  <a:gd name="T5" fmla="*/ 2147483647 h 503"/>
                  <a:gd name="T6" fmla="*/ 0 w 807"/>
                  <a:gd name="T7" fmla="*/ 2147483647 h 503"/>
                  <a:gd name="T8" fmla="*/ 2147483647 w 807"/>
                  <a:gd name="T9" fmla="*/ 0 h 503"/>
                  <a:gd name="T10" fmla="*/ 2147483647 w 807"/>
                  <a:gd name="T11" fmla="*/ 2147483647 h 503"/>
                  <a:gd name="T12" fmla="*/ 2147483647 w 807"/>
                  <a:gd name="T13" fmla="*/ 2147483647 h 503"/>
                  <a:gd name="T14" fmla="*/ 2147483647 w 807"/>
                  <a:gd name="T15" fmla="*/ 2147483647 h 503"/>
                  <a:gd name="T16" fmla="*/ 2147483647 w 807"/>
                  <a:gd name="T17" fmla="*/ 2147483647 h 503"/>
                  <a:gd name="T18" fmla="*/ 2147483647 w 807"/>
                  <a:gd name="T19" fmla="*/ 2147483647 h 503"/>
                  <a:gd name="T20" fmla="*/ 2147483647 w 807"/>
                  <a:gd name="T21" fmla="*/ 2147483647 h 503"/>
                  <a:gd name="T22" fmla="*/ 2147483647 w 807"/>
                  <a:gd name="T23" fmla="*/ 2147483647 h 503"/>
                  <a:gd name="T24" fmla="*/ 2147483647 w 807"/>
                  <a:gd name="T25" fmla="*/ 2147483647 h 503"/>
                  <a:gd name="T26" fmla="*/ 2147483647 w 807"/>
                  <a:gd name="T27" fmla="*/ 2147483647 h 503"/>
                  <a:gd name="T28" fmla="*/ 2147483647 w 807"/>
                  <a:gd name="T29" fmla="*/ 2147483647 h 503"/>
                  <a:gd name="T30" fmla="*/ 2147483647 w 807"/>
                  <a:gd name="T31" fmla="*/ 2147483647 h 503"/>
                  <a:gd name="T32" fmla="*/ 2147483647 w 807"/>
                  <a:gd name="T33" fmla="*/ 2147483647 h 503"/>
                  <a:gd name="T34" fmla="*/ 2147483647 w 807"/>
                  <a:gd name="T35" fmla="*/ 2147483647 h 503"/>
                  <a:gd name="T36" fmla="*/ 2147483647 w 807"/>
                  <a:gd name="T37" fmla="*/ 2147483647 h 503"/>
                  <a:gd name="T38" fmla="*/ 2147483647 w 807"/>
                  <a:gd name="T39" fmla="*/ 2147483647 h 503"/>
                  <a:gd name="T40" fmla="*/ 2147483647 w 807"/>
                  <a:gd name="T41" fmla="*/ 2147483647 h 503"/>
                  <a:gd name="T42" fmla="*/ 0 w 807"/>
                  <a:gd name="T43" fmla="*/ 2147483647 h 503"/>
                  <a:gd name="T44" fmla="*/ 2147483647 w 807"/>
                  <a:gd name="T45" fmla="*/ 0 h 5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7"/>
                  <a:gd name="T70" fmla="*/ 0 h 503"/>
                  <a:gd name="T71" fmla="*/ 807 w 807"/>
                  <a:gd name="T72" fmla="*/ 503 h 5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7" h="503">
                    <a:moveTo>
                      <a:pt x="13" y="0"/>
                    </a:moveTo>
                    <a:lnTo>
                      <a:pt x="171" y="20"/>
                    </a:lnTo>
                    <a:lnTo>
                      <a:pt x="267" y="33"/>
                    </a:lnTo>
                    <a:lnTo>
                      <a:pt x="394" y="46"/>
                    </a:lnTo>
                    <a:lnTo>
                      <a:pt x="510" y="58"/>
                    </a:lnTo>
                    <a:lnTo>
                      <a:pt x="712" y="72"/>
                    </a:lnTo>
                    <a:lnTo>
                      <a:pt x="807" y="80"/>
                    </a:lnTo>
                    <a:lnTo>
                      <a:pt x="804" y="490"/>
                    </a:lnTo>
                    <a:lnTo>
                      <a:pt x="310" y="447"/>
                    </a:lnTo>
                    <a:lnTo>
                      <a:pt x="299" y="503"/>
                    </a:lnTo>
                    <a:lnTo>
                      <a:pt x="280" y="476"/>
                    </a:lnTo>
                    <a:lnTo>
                      <a:pt x="235" y="481"/>
                    </a:lnTo>
                    <a:lnTo>
                      <a:pt x="170" y="491"/>
                    </a:lnTo>
                    <a:lnTo>
                      <a:pt x="158" y="420"/>
                    </a:lnTo>
                    <a:lnTo>
                      <a:pt x="81" y="363"/>
                    </a:lnTo>
                    <a:lnTo>
                      <a:pt x="93" y="309"/>
                    </a:lnTo>
                    <a:lnTo>
                      <a:pt x="100" y="266"/>
                    </a:lnTo>
                    <a:lnTo>
                      <a:pt x="0" y="125"/>
                    </a:lnTo>
                    <a:lnTo>
                      <a:pt x="13"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71" name="Freeform 23"/>
              <p:cNvSpPr>
                <a:spLocks/>
              </p:cNvSpPr>
              <p:nvPr/>
            </p:nvSpPr>
            <p:spPr bwMode="auto">
              <a:xfrm>
                <a:off x="2741613" y="1971675"/>
                <a:ext cx="1054100" cy="923925"/>
              </a:xfrm>
              <a:custGeom>
                <a:avLst/>
                <a:gdLst>
                  <a:gd name="T0" fmla="*/ 2147483647 w 553"/>
                  <a:gd name="T1" fmla="*/ 0 h 452"/>
                  <a:gd name="T2" fmla="*/ 2147483647 w 553"/>
                  <a:gd name="T3" fmla="*/ 2147483647 h 452"/>
                  <a:gd name="T4" fmla="*/ 2147483647 w 553"/>
                  <a:gd name="T5" fmla="*/ 2147483647 h 452"/>
                  <a:gd name="T6" fmla="*/ 0 w 553"/>
                  <a:gd name="T7" fmla="*/ 2147483647 h 452"/>
                  <a:gd name="T8" fmla="*/ 2147483647 w 553"/>
                  <a:gd name="T9" fmla="*/ 0 h 452"/>
                  <a:gd name="T10" fmla="*/ 2147483647 w 553"/>
                  <a:gd name="T11" fmla="*/ 2147483647 h 452"/>
                  <a:gd name="T12" fmla="*/ 0 w 553"/>
                  <a:gd name="T13" fmla="*/ 2147483647 h 452"/>
                  <a:gd name="T14" fmla="*/ 2147483647 w 553"/>
                  <a:gd name="T15" fmla="*/ 2147483647 h 452"/>
                  <a:gd name="T16" fmla="*/ 2147483647 w 553"/>
                  <a:gd name="T17" fmla="*/ 2147483647 h 452"/>
                  <a:gd name="T18" fmla="*/ 2147483647 w 553"/>
                  <a:gd name="T19" fmla="*/ 2147483647 h 452"/>
                  <a:gd name="T20" fmla="*/ 2147483647 w 553"/>
                  <a:gd name="T21" fmla="*/ 0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3"/>
                  <a:gd name="T34" fmla="*/ 0 h 452"/>
                  <a:gd name="T35" fmla="*/ 553 w 553"/>
                  <a:gd name="T36" fmla="*/ 452 h 4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3" h="452">
                    <a:moveTo>
                      <a:pt x="54" y="0"/>
                    </a:moveTo>
                    <a:lnTo>
                      <a:pt x="34" y="169"/>
                    </a:lnTo>
                    <a:lnTo>
                      <a:pt x="0" y="410"/>
                    </a:lnTo>
                    <a:lnTo>
                      <a:pt x="160" y="423"/>
                    </a:lnTo>
                    <a:lnTo>
                      <a:pt x="534" y="452"/>
                    </a:lnTo>
                    <a:lnTo>
                      <a:pt x="553" y="47"/>
                    </a:lnTo>
                    <a:lnTo>
                      <a:pt x="54"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72" name="Freeform 24"/>
              <p:cNvSpPr>
                <a:spLocks/>
              </p:cNvSpPr>
              <p:nvPr/>
            </p:nvSpPr>
            <p:spPr bwMode="auto">
              <a:xfrm>
                <a:off x="2955925" y="2833687"/>
                <a:ext cx="1096963" cy="873125"/>
              </a:xfrm>
              <a:custGeom>
                <a:avLst/>
                <a:gdLst>
                  <a:gd name="T0" fmla="*/ 2147483647 w 576"/>
                  <a:gd name="T1" fmla="*/ 0 h 428"/>
                  <a:gd name="T2" fmla="*/ 2147483647 w 576"/>
                  <a:gd name="T3" fmla="*/ 2147483647 h 428"/>
                  <a:gd name="T4" fmla="*/ 2147483647 w 576"/>
                  <a:gd name="T5" fmla="*/ 2147483647 h 428"/>
                  <a:gd name="T6" fmla="*/ 0 w 576"/>
                  <a:gd name="T7" fmla="*/ 2147483647 h 428"/>
                  <a:gd name="T8" fmla="*/ 2147483647 w 576"/>
                  <a:gd name="T9" fmla="*/ 0 h 428"/>
                  <a:gd name="T10" fmla="*/ 2147483647 w 576"/>
                  <a:gd name="T11" fmla="*/ 2147483647 h 428"/>
                  <a:gd name="T12" fmla="*/ 0 w 576"/>
                  <a:gd name="T13" fmla="*/ 2147483647 h 428"/>
                  <a:gd name="T14" fmla="*/ 2147483647 w 576"/>
                  <a:gd name="T15" fmla="*/ 2147483647 h 428"/>
                  <a:gd name="T16" fmla="*/ 2147483647 w 576"/>
                  <a:gd name="T17" fmla="*/ 2147483647 h 428"/>
                  <a:gd name="T18" fmla="*/ 2147483647 w 576"/>
                  <a:gd name="T19" fmla="*/ 2147483647 h 428"/>
                  <a:gd name="T20" fmla="*/ 2147483647 w 576"/>
                  <a:gd name="T21" fmla="*/ 2147483647 h 428"/>
                  <a:gd name="T22" fmla="*/ 2147483647 w 576"/>
                  <a:gd name="T23" fmla="*/ 2147483647 h 428"/>
                  <a:gd name="T24" fmla="*/ 2147483647 w 576"/>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28"/>
                  <a:gd name="T41" fmla="*/ 576 w 576"/>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28">
                    <a:moveTo>
                      <a:pt x="48" y="0"/>
                    </a:moveTo>
                    <a:lnTo>
                      <a:pt x="19" y="257"/>
                    </a:lnTo>
                    <a:lnTo>
                      <a:pt x="0" y="405"/>
                    </a:lnTo>
                    <a:lnTo>
                      <a:pt x="288" y="420"/>
                    </a:lnTo>
                    <a:lnTo>
                      <a:pt x="563" y="428"/>
                    </a:lnTo>
                    <a:lnTo>
                      <a:pt x="571" y="228"/>
                    </a:lnTo>
                    <a:lnTo>
                      <a:pt x="576" y="32"/>
                    </a:lnTo>
                    <a:lnTo>
                      <a:pt x="419" y="29"/>
                    </a:lnTo>
                    <a:lnTo>
                      <a:pt x="48" y="0"/>
                    </a:lnTo>
                    <a:close/>
                  </a:path>
                </a:pathLst>
              </a:custGeom>
              <a:solidFill>
                <a:schemeClr val="bg1">
                  <a:lumMod val="85000"/>
                </a:schemeClr>
              </a:solidFill>
              <a:ln w="12701">
                <a:solidFill>
                  <a:srgbClr val="000000"/>
                </a:solidFill>
                <a:round/>
                <a:headEnd/>
                <a:tailEnd/>
              </a:ln>
            </p:spPr>
            <p:txBody>
              <a:bodyPr/>
              <a:lstStyle/>
              <a:p>
                <a:endParaRPr lang="en-US">
                  <a:solidFill>
                    <a:prstClr val="white"/>
                  </a:solidFill>
                </a:endParaRPr>
              </a:p>
            </p:txBody>
          </p:sp>
          <p:sp>
            <p:nvSpPr>
              <p:cNvPr id="73" name="Freeform 25"/>
              <p:cNvSpPr>
                <a:spLocks/>
              </p:cNvSpPr>
              <p:nvPr/>
            </p:nvSpPr>
            <p:spPr bwMode="auto">
              <a:xfrm>
                <a:off x="1970088" y="3568700"/>
                <a:ext cx="993775" cy="1184275"/>
              </a:xfrm>
              <a:custGeom>
                <a:avLst/>
                <a:gdLst>
                  <a:gd name="T0" fmla="*/ 2147483647 w 522"/>
                  <a:gd name="T1" fmla="*/ 0 h 580"/>
                  <a:gd name="T2" fmla="*/ 2147483647 w 522"/>
                  <a:gd name="T3" fmla="*/ 2147483647 h 580"/>
                  <a:gd name="T4" fmla="*/ 2147483647 w 522"/>
                  <a:gd name="T5" fmla="*/ 2147483647 h 580"/>
                  <a:gd name="T6" fmla="*/ 0 w 522"/>
                  <a:gd name="T7" fmla="*/ 2147483647 h 580"/>
                  <a:gd name="T8" fmla="*/ 2147483647 w 522"/>
                  <a:gd name="T9" fmla="*/ 0 h 580"/>
                  <a:gd name="T10" fmla="*/ 2147483647 w 522"/>
                  <a:gd name="T11" fmla="*/ 2147483647 h 580"/>
                  <a:gd name="T12" fmla="*/ 2147483647 w 522"/>
                  <a:gd name="T13" fmla="*/ 2147483647 h 580"/>
                  <a:gd name="T14" fmla="*/ 2147483647 w 522"/>
                  <a:gd name="T15" fmla="*/ 2147483647 h 580"/>
                  <a:gd name="T16" fmla="*/ 2147483647 w 522"/>
                  <a:gd name="T17" fmla="*/ 2147483647 h 580"/>
                  <a:gd name="T18" fmla="*/ 2147483647 w 522"/>
                  <a:gd name="T19" fmla="*/ 2147483647 h 580"/>
                  <a:gd name="T20" fmla="*/ 2147483647 w 522"/>
                  <a:gd name="T21" fmla="*/ 2147483647 h 580"/>
                  <a:gd name="T22" fmla="*/ 2147483647 w 522"/>
                  <a:gd name="T23" fmla="*/ 2147483647 h 580"/>
                  <a:gd name="T24" fmla="*/ 2147483647 w 522"/>
                  <a:gd name="T25" fmla="*/ 2147483647 h 580"/>
                  <a:gd name="T26" fmla="*/ 2147483647 w 522"/>
                  <a:gd name="T27" fmla="*/ 2147483647 h 580"/>
                  <a:gd name="T28" fmla="*/ 2147483647 w 522"/>
                  <a:gd name="T29" fmla="*/ 2147483647 h 580"/>
                  <a:gd name="T30" fmla="*/ 0 w 522"/>
                  <a:gd name="T31" fmla="*/ 2147483647 h 580"/>
                  <a:gd name="T32" fmla="*/ 2147483647 w 522"/>
                  <a:gd name="T33" fmla="*/ 2147483647 h 580"/>
                  <a:gd name="T34" fmla="*/ 2147483647 w 522"/>
                  <a:gd name="T35" fmla="*/ 2147483647 h 580"/>
                  <a:gd name="T36" fmla="*/ 2147483647 w 522"/>
                  <a:gd name="T37" fmla="*/ 2147483647 h 580"/>
                  <a:gd name="T38" fmla="*/ 2147483647 w 522"/>
                  <a:gd name="T39" fmla="*/ 0 h 5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580"/>
                  <a:gd name="T62" fmla="*/ 522 w 522"/>
                  <a:gd name="T63" fmla="*/ 580 h 5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580">
                    <a:moveTo>
                      <a:pt x="132" y="0"/>
                    </a:moveTo>
                    <a:lnTo>
                      <a:pt x="122" y="76"/>
                    </a:lnTo>
                    <a:lnTo>
                      <a:pt x="77" y="67"/>
                    </a:lnTo>
                    <a:lnTo>
                      <a:pt x="80" y="164"/>
                    </a:lnTo>
                    <a:lnTo>
                      <a:pt x="58" y="183"/>
                    </a:lnTo>
                    <a:lnTo>
                      <a:pt x="90" y="243"/>
                    </a:lnTo>
                    <a:lnTo>
                      <a:pt x="58" y="269"/>
                    </a:lnTo>
                    <a:lnTo>
                      <a:pt x="41" y="313"/>
                    </a:lnTo>
                    <a:lnTo>
                      <a:pt x="16" y="355"/>
                    </a:lnTo>
                    <a:lnTo>
                      <a:pt x="33" y="379"/>
                    </a:lnTo>
                    <a:lnTo>
                      <a:pt x="3" y="390"/>
                    </a:lnTo>
                    <a:lnTo>
                      <a:pt x="0" y="429"/>
                    </a:lnTo>
                    <a:lnTo>
                      <a:pt x="293" y="577"/>
                    </a:lnTo>
                    <a:lnTo>
                      <a:pt x="459" y="580"/>
                    </a:lnTo>
                    <a:lnTo>
                      <a:pt x="522" y="45"/>
                    </a:lnTo>
                    <a:lnTo>
                      <a:pt x="132"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74" name="Freeform 26"/>
              <p:cNvSpPr>
                <a:spLocks/>
              </p:cNvSpPr>
              <p:nvPr/>
            </p:nvSpPr>
            <p:spPr bwMode="auto">
              <a:xfrm>
                <a:off x="2835275" y="3652837"/>
                <a:ext cx="1057275" cy="1120775"/>
              </a:xfrm>
              <a:custGeom>
                <a:avLst/>
                <a:gdLst>
                  <a:gd name="T0" fmla="*/ 2147483647 w 554"/>
                  <a:gd name="T1" fmla="*/ 0 h 549"/>
                  <a:gd name="T2" fmla="*/ 2147483647 w 554"/>
                  <a:gd name="T3" fmla="*/ 2147483647 h 549"/>
                  <a:gd name="T4" fmla="*/ 2147483647 w 554"/>
                  <a:gd name="T5" fmla="*/ 2147483647 h 549"/>
                  <a:gd name="T6" fmla="*/ 0 w 554"/>
                  <a:gd name="T7" fmla="*/ 2147483647 h 549"/>
                  <a:gd name="T8" fmla="*/ 2147483647 w 554"/>
                  <a:gd name="T9" fmla="*/ 0 h 549"/>
                  <a:gd name="T10" fmla="*/ 2147483647 w 554"/>
                  <a:gd name="T11" fmla="*/ 2147483647 h 549"/>
                  <a:gd name="T12" fmla="*/ 2147483647 w 554"/>
                  <a:gd name="T13" fmla="*/ 2147483647 h 549"/>
                  <a:gd name="T14" fmla="*/ 2147483647 w 554"/>
                  <a:gd name="T15" fmla="*/ 2147483647 h 549"/>
                  <a:gd name="T16" fmla="*/ 2147483647 w 554"/>
                  <a:gd name="T17" fmla="*/ 2147483647 h 549"/>
                  <a:gd name="T18" fmla="*/ 2147483647 w 554"/>
                  <a:gd name="T19" fmla="*/ 2147483647 h 549"/>
                  <a:gd name="T20" fmla="*/ 2147483647 w 554"/>
                  <a:gd name="T21" fmla="*/ 2147483647 h 549"/>
                  <a:gd name="T22" fmla="*/ 2147483647 w 554"/>
                  <a:gd name="T23" fmla="*/ 2147483647 h 549"/>
                  <a:gd name="T24" fmla="*/ 0 w 554"/>
                  <a:gd name="T25" fmla="*/ 2147483647 h 549"/>
                  <a:gd name="T26" fmla="*/ 2147483647 w 554"/>
                  <a:gd name="T27" fmla="*/ 2147483647 h 549"/>
                  <a:gd name="T28" fmla="*/ 2147483647 w 554"/>
                  <a:gd name="T29" fmla="*/ 0 h 5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4"/>
                  <a:gd name="T46" fmla="*/ 0 h 549"/>
                  <a:gd name="T47" fmla="*/ 554 w 554"/>
                  <a:gd name="T48" fmla="*/ 549 h 5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4" h="549">
                    <a:moveTo>
                      <a:pt x="67" y="0"/>
                    </a:moveTo>
                    <a:lnTo>
                      <a:pt x="554" y="22"/>
                    </a:lnTo>
                    <a:lnTo>
                      <a:pt x="530" y="507"/>
                    </a:lnTo>
                    <a:lnTo>
                      <a:pt x="372" y="498"/>
                    </a:lnTo>
                    <a:lnTo>
                      <a:pt x="224" y="494"/>
                    </a:lnTo>
                    <a:lnTo>
                      <a:pt x="224" y="513"/>
                    </a:lnTo>
                    <a:lnTo>
                      <a:pt x="100" y="513"/>
                    </a:lnTo>
                    <a:lnTo>
                      <a:pt x="93" y="549"/>
                    </a:lnTo>
                    <a:lnTo>
                      <a:pt x="0" y="538"/>
                    </a:lnTo>
                    <a:lnTo>
                      <a:pt x="52" y="126"/>
                    </a:lnTo>
                    <a:lnTo>
                      <a:pt x="67"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75" name="Freeform 27"/>
              <p:cNvSpPr>
                <a:spLocks/>
              </p:cNvSpPr>
              <p:nvPr/>
            </p:nvSpPr>
            <p:spPr bwMode="auto">
              <a:xfrm>
                <a:off x="3255963" y="3817937"/>
                <a:ext cx="2141537" cy="2125663"/>
              </a:xfrm>
              <a:custGeom>
                <a:avLst/>
                <a:gdLst>
                  <a:gd name="T0" fmla="*/ 2147483647 w 1124"/>
                  <a:gd name="T1" fmla="*/ 0 h 1041"/>
                  <a:gd name="T2" fmla="*/ 2147483647 w 1124"/>
                  <a:gd name="T3" fmla="*/ 2147483647 h 1041"/>
                  <a:gd name="T4" fmla="*/ 2147483647 w 1124"/>
                  <a:gd name="T5" fmla="*/ 2147483647 h 1041"/>
                  <a:gd name="T6" fmla="*/ 0 w 1124"/>
                  <a:gd name="T7" fmla="*/ 2147483647 h 1041"/>
                  <a:gd name="T8" fmla="*/ 2147483647 w 1124"/>
                  <a:gd name="T9" fmla="*/ 0 h 1041"/>
                  <a:gd name="T10" fmla="*/ 2147483647 w 1124"/>
                  <a:gd name="T11" fmla="*/ 2147483647 h 1041"/>
                  <a:gd name="T12" fmla="*/ 2147483647 w 1124"/>
                  <a:gd name="T13" fmla="*/ 2147483647 h 1041"/>
                  <a:gd name="T14" fmla="*/ 2147483647 w 1124"/>
                  <a:gd name="T15" fmla="*/ 2147483647 h 1041"/>
                  <a:gd name="T16" fmla="*/ 2147483647 w 1124"/>
                  <a:gd name="T17" fmla="*/ 2147483647 h 1041"/>
                  <a:gd name="T18" fmla="*/ 2147483647 w 1124"/>
                  <a:gd name="T19" fmla="*/ 2147483647 h 1041"/>
                  <a:gd name="T20" fmla="*/ 2147483647 w 1124"/>
                  <a:gd name="T21" fmla="*/ 2147483647 h 1041"/>
                  <a:gd name="T22" fmla="*/ 2147483647 w 1124"/>
                  <a:gd name="T23" fmla="*/ 2147483647 h 1041"/>
                  <a:gd name="T24" fmla="*/ 2147483647 w 1124"/>
                  <a:gd name="T25" fmla="*/ 2147483647 h 1041"/>
                  <a:gd name="T26" fmla="*/ 2147483647 w 1124"/>
                  <a:gd name="T27" fmla="*/ 2147483647 h 1041"/>
                  <a:gd name="T28" fmla="*/ 2147483647 w 1124"/>
                  <a:gd name="T29" fmla="*/ 2147483647 h 1041"/>
                  <a:gd name="T30" fmla="*/ 2147483647 w 1124"/>
                  <a:gd name="T31" fmla="*/ 2147483647 h 1041"/>
                  <a:gd name="T32" fmla="*/ 2147483647 w 1124"/>
                  <a:gd name="T33" fmla="*/ 2147483647 h 1041"/>
                  <a:gd name="T34" fmla="*/ 2147483647 w 1124"/>
                  <a:gd name="T35" fmla="*/ 2147483647 h 1041"/>
                  <a:gd name="T36" fmla="*/ 2147483647 w 1124"/>
                  <a:gd name="T37" fmla="*/ 2147483647 h 1041"/>
                  <a:gd name="T38" fmla="*/ 2147483647 w 1124"/>
                  <a:gd name="T39" fmla="*/ 2147483647 h 1041"/>
                  <a:gd name="T40" fmla="*/ 2147483647 w 1124"/>
                  <a:gd name="T41" fmla="*/ 2147483647 h 1041"/>
                  <a:gd name="T42" fmla="*/ 2147483647 w 1124"/>
                  <a:gd name="T43" fmla="*/ 2147483647 h 1041"/>
                  <a:gd name="T44" fmla="*/ 2147483647 w 1124"/>
                  <a:gd name="T45" fmla="*/ 2147483647 h 1041"/>
                  <a:gd name="T46" fmla="*/ 2147483647 w 1124"/>
                  <a:gd name="T47" fmla="*/ 2147483647 h 1041"/>
                  <a:gd name="T48" fmla="*/ 2147483647 w 1124"/>
                  <a:gd name="T49" fmla="*/ 2147483647 h 1041"/>
                  <a:gd name="T50" fmla="*/ 2147483647 w 1124"/>
                  <a:gd name="T51" fmla="*/ 2147483647 h 1041"/>
                  <a:gd name="T52" fmla="*/ 2147483647 w 1124"/>
                  <a:gd name="T53" fmla="*/ 2147483647 h 1041"/>
                  <a:gd name="T54" fmla="*/ 2147483647 w 1124"/>
                  <a:gd name="T55" fmla="*/ 2147483647 h 1041"/>
                  <a:gd name="T56" fmla="*/ 2147483647 w 1124"/>
                  <a:gd name="T57" fmla="*/ 2147483647 h 1041"/>
                  <a:gd name="T58" fmla="*/ 2147483647 w 1124"/>
                  <a:gd name="T59" fmla="*/ 2147483647 h 1041"/>
                  <a:gd name="T60" fmla="*/ 2147483647 w 1124"/>
                  <a:gd name="T61" fmla="*/ 2147483647 h 1041"/>
                  <a:gd name="T62" fmla="*/ 2147483647 w 1124"/>
                  <a:gd name="T63" fmla="*/ 2147483647 h 1041"/>
                  <a:gd name="T64" fmla="*/ 2147483647 w 1124"/>
                  <a:gd name="T65" fmla="*/ 2147483647 h 1041"/>
                  <a:gd name="T66" fmla="*/ 2147483647 w 1124"/>
                  <a:gd name="T67" fmla="*/ 2147483647 h 1041"/>
                  <a:gd name="T68" fmla="*/ 2147483647 w 1124"/>
                  <a:gd name="T69" fmla="*/ 2147483647 h 1041"/>
                  <a:gd name="T70" fmla="*/ 2147483647 w 1124"/>
                  <a:gd name="T71" fmla="*/ 2147483647 h 1041"/>
                  <a:gd name="T72" fmla="*/ 2147483647 w 1124"/>
                  <a:gd name="T73" fmla="*/ 2147483647 h 1041"/>
                  <a:gd name="T74" fmla="*/ 2147483647 w 1124"/>
                  <a:gd name="T75" fmla="*/ 2147483647 h 1041"/>
                  <a:gd name="T76" fmla="*/ 2147483647 w 1124"/>
                  <a:gd name="T77" fmla="*/ 2147483647 h 1041"/>
                  <a:gd name="T78" fmla="*/ 2147483647 w 1124"/>
                  <a:gd name="T79" fmla="*/ 2147483647 h 1041"/>
                  <a:gd name="T80" fmla="*/ 2147483647 w 1124"/>
                  <a:gd name="T81" fmla="*/ 2147483647 h 1041"/>
                  <a:gd name="T82" fmla="*/ 2147483647 w 1124"/>
                  <a:gd name="T83" fmla="*/ 2147483647 h 1041"/>
                  <a:gd name="T84" fmla="*/ 2147483647 w 1124"/>
                  <a:gd name="T85" fmla="*/ 2147483647 h 1041"/>
                  <a:gd name="T86" fmla="*/ 2147483647 w 1124"/>
                  <a:gd name="T87" fmla="*/ 2147483647 h 1041"/>
                  <a:gd name="T88" fmla="*/ 2147483647 w 1124"/>
                  <a:gd name="T89" fmla="*/ 2147483647 h 1041"/>
                  <a:gd name="T90" fmla="*/ 2147483647 w 1124"/>
                  <a:gd name="T91" fmla="*/ 2147483647 h 1041"/>
                  <a:gd name="T92" fmla="*/ 2147483647 w 1124"/>
                  <a:gd name="T93" fmla="*/ 2147483647 h 1041"/>
                  <a:gd name="T94" fmla="*/ 2147483647 w 1124"/>
                  <a:gd name="T95" fmla="*/ 2147483647 h 1041"/>
                  <a:gd name="T96" fmla="*/ 2147483647 w 1124"/>
                  <a:gd name="T97" fmla="*/ 2147483647 h 1041"/>
                  <a:gd name="T98" fmla="*/ 2147483647 w 1124"/>
                  <a:gd name="T99" fmla="*/ 2147483647 h 1041"/>
                  <a:gd name="T100" fmla="*/ 0 w 1124"/>
                  <a:gd name="T101" fmla="*/ 2147483647 h 1041"/>
                  <a:gd name="T102" fmla="*/ 0 w 1124"/>
                  <a:gd name="T103" fmla="*/ 2147483647 h 1041"/>
                  <a:gd name="T104" fmla="*/ 2147483647 w 1124"/>
                  <a:gd name="T105" fmla="*/ 2147483647 h 1041"/>
                  <a:gd name="T106" fmla="*/ 2147483647 w 1124"/>
                  <a:gd name="T107" fmla="*/ 2147483647 h 1041"/>
                  <a:gd name="T108" fmla="*/ 2147483647 w 1124"/>
                  <a:gd name="T109" fmla="*/ 0 h 10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24"/>
                  <a:gd name="T166" fmla="*/ 0 h 1041"/>
                  <a:gd name="T167" fmla="*/ 1124 w 1124"/>
                  <a:gd name="T168" fmla="*/ 1041 h 10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24" h="1041">
                    <a:moveTo>
                      <a:pt x="326" y="0"/>
                    </a:moveTo>
                    <a:lnTo>
                      <a:pt x="574" y="9"/>
                    </a:lnTo>
                    <a:lnTo>
                      <a:pt x="574" y="198"/>
                    </a:lnTo>
                    <a:lnTo>
                      <a:pt x="701" y="250"/>
                    </a:lnTo>
                    <a:lnTo>
                      <a:pt x="736" y="233"/>
                    </a:lnTo>
                    <a:lnTo>
                      <a:pt x="819" y="273"/>
                    </a:lnTo>
                    <a:lnTo>
                      <a:pt x="868" y="271"/>
                    </a:lnTo>
                    <a:lnTo>
                      <a:pt x="964" y="230"/>
                    </a:lnTo>
                    <a:lnTo>
                      <a:pt x="1019" y="269"/>
                    </a:lnTo>
                    <a:lnTo>
                      <a:pt x="1067" y="279"/>
                    </a:lnTo>
                    <a:lnTo>
                      <a:pt x="1067" y="433"/>
                    </a:lnTo>
                    <a:lnTo>
                      <a:pt x="1124" y="529"/>
                    </a:lnTo>
                    <a:lnTo>
                      <a:pt x="1111" y="660"/>
                    </a:lnTo>
                    <a:lnTo>
                      <a:pt x="1050" y="712"/>
                    </a:lnTo>
                    <a:lnTo>
                      <a:pt x="1037" y="664"/>
                    </a:lnTo>
                    <a:lnTo>
                      <a:pt x="1019" y="686"/>
                    </a:lnTo>
                    <a:lnTo>
                      <a:pt x="1032" y="717"/>
                    </a:lnTo>
                    <a:lnTo>
                      <a:pt x="923" y="795"/>
                    </a:lnTo>
                    <a:lnTo>
                      <a:pt x="897" y="800"/>
                    </a:lnTo>
                    <a:lnTo>
                      <a:pt x="840" y="839"/>
                    </a:lnTo>
                    <a:lnTo>
                      <a:pt x="840" y="861"/>
                    </a:lnTo>
                    <a:lnTo>
                      <a:pt x="823" y="865"/>
                    </a:lnTo>
                    <a:lnTo>
                      <a:pt x="836" y="891"/>
                    </a:lnTo>
                    <a:lnTo>
                      <a:pt x="805" y="930"/>
                    </a:lnTo>
                    <a:lnTo>
                      <a:pt x="823" y="987"/>
                    </a:lnTo>
                    <a:lnTo>
                      <a:pt x="840" y="1006"/>
                    </a:lnTo>
                    <a:lnTo>
                      <a:pt x="836" y="1041"/>
                    </a:lnTo>
                    <a:lnTo>
                      <a:pt x="792" y="1041"/>
                    </a:lnTo>
                    <a:lnTo>
                      <a:pt x="753" y="1023"/>
                    </a:lnTo>
                    <a:lnTo>
                      <a:pt x="727" y="1028"/>
                    </a:lnTo>
                    <a:lnTo>
                      <a:pt x="640" y="997"/>
                    </a:lnTo>
                    <a:lnTo>
                      <a:pt x="601" y="878"/>
                    </a:lnTo>
                    <a:lnTo>
                      <a:pt x="539" y="821"/>
                    </a:lnTo>
                    <a:lnTo>
                      <a:pt x="486" y="717"/>
                    </a:lnTo>
                    <a:lnTo>
                      <a:pt x="461" y="707"/>
                    </a:lnTo>
                    <a:lnTo>
                      <a:pt x="432" y="680"/>
                    </a:lnTo>
                    <a:lnTo>
                      <a:pt x="404" y="680"/>
                    </a:lnTo>
                    <a:lnTo>
                      <a:pt x="362" y="672"/>
                    </a:lnTo>
                    <a:lnTo>
                      <a:pt x="330" y="680"/>
                    </a:lnTo>
                    <a:lnTo>
                      <a:pt x="308" y="733"/>
                    </a:lnTo>
                    <a:lnTo>
                      <a:pt x="275" y="741"/>
                    </a:lnTo>
                    <a:lnTo>
                      <a:pt x="204" y="701"/>
                    </a:lnTo>
                    <a:lnTo>
                      <a:pt x="162" y="651"/>
                    </a:lnTo>
                    <a:lnTo>
                      <a:pt x="154" y="592"/>
                    </a:lnTo>
                    <a:lnTo>
                      <a:pt x="124" y="551"/>
                    </a:lnTo>
                    <a:lnTo>
                      <a:pt x="53" y="494"/>
                    </a:lnTo>
                    <a:lnTo>
                      <a:pt x="0" y="435"/>
                    </a:lnTo>
                    <a:lnTo>
                      <a:pt x="0" y="410"/>
                    </a:lnTo>
                    <a:lnTo>
                      <a:pt x="170" y="412"/>
                    </a:lnTo>
                    <a:lnTo>
                      <a:pt x="308" y="423"/>
                    </a:lnTo>
                    <a:lnTo>
                      <a:pt x="326" y="0"/>
                    </a:lnTo>
                    <a:close/>
                  </a:path>
                </a:pathLst>
              </a:custGeom>
              <a:solidFill>
                <a:schemeClr val="bg1">
                  <a:lumMod val="85000"/>
                </a:schemeClr>
              </a:solidFill>
              <a:ln w="12701">
                <a:solidFill>
                  <a:srgbClr val="000000"/>
                </a:solidFill>
                <a:round/>
                <a:headEnd/>
                <a:tailEnd/>
              </a:ln>
            </p:spPr>
            <p:txBody>
              <a:bodyPr/>
              <a:lstStyle/>
              <a:p>
                <a:endParaRPr lang="en-US">
                  <a:solidFill>
                    <a:prstClr val="black"/>
                  </a:solidFill>
                </a:endParaRPr>
              </a:p>
            </p:txBody>
          </p:sp>
          <p:sp>
            <p:nvSpPr>
              <p:cNvPr id="76" name="Freeform 28"/>
              <p:cNvSpPr>
                <a:spLocks/>
              </p:cNvSpPr>
              <p:nvPr/>
            </p:nvSpPr>
            <p:spPr bwMode="auto">
              <a:xfrm>
                <a:off x="3817938" y="1206500"/>
                <a:ext cx="1035050" cy="649287"/>
              </a:xfrm>
              <a:custGeom>
                <a:avLst/>
                <a:gdLst>
                  <a:gd name="T0" fmla="*/ 2147483647 w 541"/>
                  <a:gd name="T1" fmla="*/ 0 h 317"/>
                  <a:gd name="T2" fmla="*/ 2147483647 w 541"/>
                  <a:gd name="T3" fmla="*/ 2147483647 h 317"/>
                  <a:gd name="T4" fmla="*/ 2147483647 w 541"/>
                  <a:gd name="T5" fmla="*/ 2147483647 h 317"/>
                  <a:gd name="T6" fmla="*/ 0 w 541"/>
                  <a:gd name="T7" fmla="*/ 2147483647 h 317"/>
                  <a:gd name="T8" fmla="*/ 2147483647 w 541"/>
                  <a:gd name="T9" fmla="*/ 0 h 317"/>
                  <a:gd name="T10" fmla="*/ 2147483647 w 541"/>
                  <a:gd name="T11" fmla="*/ 2147483647 h 317"/>
                  <a:gd name="T12" fmla="*/ 2147483647 w 541"/>
                  <a:gd name="T13" fmla="*/ 2147483647 h 317"/>
                  <a:gd name="T14" fmla="*/ 2147483647 w 541"/>
                  <a:gd name="T15" fmla="*/ 2147483647 h 317"/>
                  <a:gd name="T16" fmla="*/ 2147483647 w 541"/>
                  <a:gd name="T17" fmla="*/ 2147483647 h 317"/>
                  <a:gd name="T18" fmla="*/ 2147483647 w 541"/>
                  <a:gd name="T19" fmla="*/ 2147483647 h 317"/>
                  <a:gd name="T20" fmla="*/ 2147483647 w 541"/>
                  <a:gd name="T21" fmla="*/ 2147483647 h 317"/>
                  <a:gd name="T22" fmla="*/ 0 w 541"/>
                  <a:gd name="T23" fmla="*/ 2147483647 h 317"/>
                  <a:gd name="T24" fmla="*/ 2147483647 w 541"/>
                  <a:gd name="T25" fmla="*/ 0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1"/>
                  <a:gd name="T40" fmla="*/ 0 h 317"/>
                  <a:gd name="T41" fmla="*/ 541 w 541"/>
                  <a:gd name="T42" fmla="*/ 317 h 3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1" h="317">
                    <a:moveTo>
                      <a:pt x="2" y="0"/>
                    </a:moveTo>
                    <a:lnTo>
                      <a:pt x="454" y="10"/>
                    </a:lnTo>
                    <a:lnTo>
                      <a:pt x="487" y="103"/>
                    </a:lnTo>
                    <a:lnTo>
                      <a:pt x="519" y="174"/>
                    </a:lnTo>
                    <a:lnTo>
                      <a:pt x="541" y="290"/>
                    </a:lnTo>
                    <a:lnTo>
                      <a:pt x="528" y="317"/>
                    </a:lnTo>
                    <a:lnTo>
                      <a:pt x="361" y="312"/>
                    </a:lnTo>
                    <a:lnTo>
                      <a:pt x="0" y="306"/>
                    </a:lnTo>
                    <a:lnTo>
                      <a:pt x="2"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77" name="Freeform 29"/>
              <p:cNvSpPr>
                <a:spLocks/>
              </p:cNvSpPr>
              <p:nvPr/>
            </p:nvSpPr>
            <p:spPr bwMode="auto">
              <a:xfrm>
                <a:off x="3792538" y="1830387"/>
                <a:ext cx="1084262" cy="755650"/>
              </a:xfrm>
              <a:custGeom>
                <a:avLst/>
                <a:gdLst>
                  <a:gd name="T0" fmla="*/ 2147483647 w 568"/>
                  <a:gd name="T1" fmla="*/ 0 h 371"/>
                  <a:gd name="T2" fmla="*/ 2147483647 w 568"/>
                  <a:gd name="T3" fmla="*/ 2147483647 h 371"/>
                  <a:gd name="T4" fmla="*/ 2147483647 w 568"/>
                  <a:gd name="T5" fmla="*/ 2147483647 h 371"/>
                  <a:gd name="T6" fmla="*/ 0 w 568"/>
                  <a:gd name="T7" fmla="*/ 2147483647 h 371"/>
                  <a:gd name="T8" fmla="*/ 2147483647 w 568"/>
                  <a:gd name="T9" fmla="*/ 0 h 371"/>
                  <a:gd name="T10" fmla="*/ 2147483647 w 568"/>
                  <a:gd name="T11" fmla="*/ 2147483647 h 371"/>
                  <a:gd name="T12" fmla="*/ 0 w 568"/>
                  <a:gd name="T13" fmla="*/ 2147483647 h 371"/>
                  <a:gd name="T14" fmla="*/ 2147483647 w 568"/>
                  <a:gd name="T15" fmla="*/ 2147483647 h 371"/>
                  <a:gd name="T16" fmla="*/ 2147483647 w 568"/>
                  <a:gd name="T17" fmla="*/ 2147483647 h 371"/>
                  <a:gd name="T18" fmla="*/ 2147483647 w 568"/>
                  <a:gd name="T19" fmla="*/ 2147483647 h 371"/>
                  <a:gd name="T20" fmla="*/ 2147483647 w 568"/>
                  <a:gd name="T21" fmla="*/ 2147483647 h 371"/>
                  <a:gd name="T22" fmla="*/ 2147483647 w 568"/>
                  <a:gd name="T23" fmla="*/ 2147483647 h 371"/>
                  <a:gd name="T24" fmla="*/ 2147483647 w 568"/>
                  <a:gd name="T25" fmla="*/ 2147483647 h 371"/>
                  <a:gd name="T26" fmla="*/ 2147483647 w 568"/>
                  <a:gd name="T27" fmla="*/ 2147483647 h 371"/>
                  <a:gd name="T28" fmla="*/ 2147483647 w 568"/>
                  <a:gd name="T29" fmla="*/ 2147483647 h 371"/>
                  <a:gd name="T30" fmla="*/ 2147483647 w 568"/>
                  <a:gd name="T31" fmla="*/ 2147483647 h 371"/>
                  <a:gd name="T32" fmla="*/ 2147483647 w 568"/>
                  <a:gd name="T33" fmla="*/ 2147483647 h 371"/>
                  <a:gd name="T34" fmla="*/ 2147483647 w 568"/>
                  <a:gd name="T35" fmla="*/ 0 h 3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8"/>
                  <a:gd name="T55" fmla="*/ 0 h 371"/>
                  <a:gd name="T56" fmla="*/ 568 w 568"/>
                  <a:gd name="T57" fmla="*/ 371 h 3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8" h="371">
                    <a:moveTo>
                      <a:pt x="10" y="0"/>
                    </a:moveTo>
                    <a:lnTo>
                      <a:pt x="8" y="144"/>
                    </a:lnTo>
                    <a:lnTo>
                      <a:pt x="0" y="312"/>
                    </a:lnTo>
                    <a:lnTo>
                      <a:pt x="412" y="318"/>
                    </a:lnTo>
                    <a:lnTo>
                      <a:pt x="456" y="341"/>
                    </a:lnTo>
                    <a:lnTo>
                      <a:pt x="486" y="310"/>
                    </a:lnTo>
                    <a:lnTo>
                      <a:pt x="568" y="371"/>
                    </a:lnTo>
                    <a:lnTo>
                      <a:pt x="556" y="307"/>
                    </a:lnTo>
                    <a:lnTo>
                      <a:pt x="564" y="257"/>
                    </a:lnTo>
                    <a:lnTo>
                      <a:pt x="568" y="89"/>
                    </a:lnTo>
                    <a:lnTo>
                      <a:pt x="532" y="52"/>
                    </a:lnTo>
                    <a:lnTo>
                      <a:pt x="546" y="6"/>
                    </a:lnTo>
                    <a:lnTo>
                      <a:pt x="276" y="4"/>
                    </a:lnTo>
                    <a:lnTo>
                      <a:pt x="10"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78" name="Freeform 30"/>
              <p:cNvSpPr>
                <a:spLocks/>
              </p:cNvSpPr>
              <p:nvPr/>
            </p:nvSpPr>
            <p:spPr bwMode="auto">
              <a:xfrm>
                <a:off x="3775075" y="2459037"/>
                <a:ext cx="1290638" cy="622300"/>
              </a:xfrm>
              <a:custGeom>
                <a:avLst/>
                <a:gdLst>
                  <a:gd name="T0" fmla="*/ 2147483647 w 677"/>
                  <a:gd name="T1" fmla="*/ 0 h 305"/>
                  <a:gd name="T2" fmla="*/ 2147483647 w 677"/>
                  <a:gd name="T3" fmla="*/ 2147483647 h 305"/>
                  <a:gd name="T4" fmla="*/ 2147483647 w 677"/>
                  <a:gd name="T5" fmla="*/ 2147483647 h 305"/>
                  <a:gd name="T6" fmla="*/ 0 w 677"/>
                  <a:gd name="T7" fmla="*/ 2147483647 h 305"/>
                  <a:gd name="T8" fmla="*/ 2147483647 w 677"/>
                  <a:gd name="T9" fmla="*/ 0 h 305"/>
                  <a:gd name="T10" fmla="*/ 0 w 677"/>
                  <a:gd name="T11" fmla="*/ 2147483647 h 305"/>
                  <a:gd name="T12" fmla="*/ 2147483647 w 677"/>
                  <a:gd name="T13" fmla="*/ 2147483647 h 305"/>
                  <a:gd name="T14" fmla="*/ 2147483647 w 677"/>
                  <a:gd name="T15" fmla="*/ 2147483647 h 305"/>
                  <a:gd name="T16" fmla="*/ 2147483647 w 677"/>
                  <a:gd name="T17" fmla="*/ 2147483647 h 305"/>
                  <a:gd name="T18" fmla="*/ 2147483647 w 677"/>
                  <a:gd name="T19" fmla="*/ 2147483647 h 305"/>
                  <a:gd name="T20" fmla="*/ 2147483647 w 677"/>
                  <a:gd name="T21" fmla="*/ 2147483647 h 305"/>
                  <a:gd name="T22" fmla="*/ 2147483647 w 677"/>
                  <a:gd name="T23" fmla="*/ 2147483647 h 305"/>
                  <a:gd name="T24" fmla="*/ 2147483647 w 677"/>
                  <a:gd name="T25" fmla="*/ 2147483647 h 305"/>
                  <a:gd name="T26" fmla="*/ 2147483647 w 677"/>
                  <a:gd name="T27" fmla="*/ 2147483647 h 305"/>
                  <a:gd name="T28" fmla="*/ 2147483647 w 677"/>
                  <a:gd name="T29" fmla="*/ 2147483647 h 305"/>
                  <a:gd name="T30" fmla="*/ 2147483647 w 677"/>
                  <a:gd name="T31" fmla="*/ 2147483647 h 305"/>
                  <a:gd name="T32" fmla="*/ 2147483647 w 677"/>
                  <a:gd name="T33" fmla="*/ 2147483647 h 305"/>
                  <a:gd name="T34" fmla="*/ 2147483647 w 677"/>
                  <a:gd name="T35" fmla="*/ 2147483647 h 305"/>
                  <a:gd name="T36" fmla="*/ 2147483647 w 677"/>
                  <a:gd name="T37" fmla="*/ 0 h 3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7"/>
                  <a:gd name="T58" fmla="*/ 0 h 305"/>
                  <a:gd name="T59" fmla="*/ 677 w 677"/>
                  <a:gd name="T60" fmla="*/ 305 h 3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7" h="305">
                    <a:moveTo>
                      <a:pt x="7" y="0"/>
                    </a:moveTo>
                    <a:lnTo>
                      <a:pt x="0" y="202"/>
                    </a:lnTo>
                    <a:lnTo>
                      <a:pt x="152" y="206"/>
                    </a:lnTo>
                    <a:lnTo>
                      <a:pt x="151" y="305"/>
                    </a:lnTo>
                    <a:lnTo>
                      <a:pt x="357" y="302"/>
                    </a:lnTo>
                    <a:lnTo>
                      <a:pt x="542" y="299"/>
                    </a:lnTo>
                    <a:lnTo>
                      <a:pt x="677" y="302"/>
                    </a:lnTo>
                    <a:lnTo>
                      <a:pt x="635" y="217"/>
                    </a:lnTo>
                    <a:lnTo>
                      <a:pt x="606" y="137"/>
                    </a:lnTo>
                    <a:lnTo>
                      <a:pt x="574" y="54"/>
                    </a:lnTo>
                    <a:lnTo>
                      <a:pt x="497" y="2"/>
                    </a:lnTo>
                    <a:lnTo>
                      <a:pt x="462" y="32"/>
                    </a:lnTo>
                    <a:lnTo>
                      <a:pt x="420" y="10"/>
                    </a:lnTo>
                    <a:lnTo>
                      <a:pt x="235" y="4"/>
                    </a:lnTo>
                    <a:lnTo>
                      <a:pt x="7"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79" name="Freeform 31"/>
              <p:cNvSpPr>
                <a:spLocks/>
              </p:cNvSpPr>
              <p:nvPr/>
            </p:nvSpPr>
            <p:spPr bwMode="auto">
              <a:xfrm>
                <a:off x="4048125" y="3067050"/>
                <a:ext cx="1139825" cy="619125"/>
              </a:xfrm>
              <a:custGeom>
                <a:avLst/>
                <a:gdLst>
                  <a:gd name="T0" fmla="*/ 2147483647 w 596"/>
                  <a:gd name="T1" fmla="*/ 0 h 304"/>
                  <a:gd name="T2" fmla="*/ 2147483647 w 596"/>
                  <a:gd name="T3" fmla="*/ 2147483647 h 304"/>
                  <a:gd name="T4" fmla="*/ 2147483647 w 596"/>
                  <a:gd name="T5" fmla="*/ 2147483647 h 304"/>
                  <a:gd name="T6" fmla="*/ 0 w 596"/>
                  <a:gd name="T7" fmla="*/ 2147483647 h 304"/>
                  <a:gd name="T8" fmla="*/ 2147483647 w 596"/>
                  <a:gd name="T9" fmla="*/ 2147483647 h 304"/>
                  <a:gd name="T10" fmla="*/ 2147483647 w 596"/>
                  <a:gd name="T11" fmla="*/ 2147483647 h 304"/>
                  <a:gd name="T12" fmla="*/ 0 w 596"/>
                  <a:gd name="T13" fmla="*/ 2147483647 h 304"/>
                  <a:gd name="T14" fmla="*/ 2147483647 w 596"/>
                  <a:gd name="T15" fmla="*/ 2147483647 h 304"/>
                  <a:gd name="T16" fmla="*/ 2147483647 w 596"/>
                  <a:gd name="T17" fmla="*/ 2147483647 h 304"/>
                  <a:gd name="T18" fmla="*/ 2147483647 w 596"/>
                  <a:gd name="T19" fmla="*/ 2147483647 h 304"/>
                  <a:gd name="T20" fmla="*/ 2147483647 w 596"/>
                  <a:gd name="T21" fmla="*/ 2147483647 h 304"/>
                  <a:gd name="T22" fmla="*/ 2147483647 w 596"/>
                  <a:gd name="T23" fmla="*/ 2147483647 h 304"/>
                  <a:gd name="T24" fmla="*/ 2147483647 w 596"/>
                  <a:gd name="T25" fmla="*/ 0 h 304"/>
                  <a:gd name="T26" fmla="*/ 2147483647 w 596"/>
                  <a:gd name="T27" fmla="*/ 2147483647 h 304"/>
                  <a:gd name="T28" fmla="*/ 2147483647 w 596"/>
                  <a:gd name="T29" fmla="*/ 2147483647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6"/>
                  <a:gd name="T46" fmla="*/ 0 h 304"/>
                  <a:gd name="T47" fmla="*/ 596 w 596"/>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6" h="304">
                    <a:moveTo>
                      <a:pt x="6" y="3"/>
                    </a:moveTo>
                    <a:lnTo>
                      <a:pt x="4" y="177"/>
                    </a:lnTo>
                    <a:lnTo>
                      <a:pt x="0" y="301"/>
                    </a:lnTo>
                    <a:lnTo>
                      <a:pt x="596" y="304"/>
                    </a:lnTo>
                    <a:lnTo>
                      <a:pt x="584" y="145"/>
                    </a:lnTo>
                    <a:lnTo>
                      <a:pt x="584" y="86"/>
                    </a:lnTo>
                    <a:lnTo>
                      <a:pt x="536" y="49"/>
                    </a:lnTo>
                    <a:lnTo>
                      <a:pt x="551" y="17"/>
                    </a:lnTo>
                    <a:lnTo>
                      <a:pt x="530" y="0"/>
                    </a:lnTo>
                    <a:lnTo>
                      <a:pt x="260" y="3"/>
                    </a:lnTo>
                    <a:lnTo>
                      <a:pt x="6" y="3"/>
                    </a:lnTo>
                    <a:close/>
                  </a:path>
                </a:pathLst>
              </a:custGeom>
              <a:solidFill>
                <a:schemeClr val="bg1">
                  <a:lumMod val="85000"/>
                </a:schemeClr>
              </a:solidFill>
              <a:ln w="12701">
                <a:solidFill>
                  <a:srgbClr val="000000"/>
                </a:solidFill>
                <a:round/>
                <a:headEnd/>
                <a:tailEnd/>
              </a:ln>
            </p:spPr>
            <p:txBody>
              <a:bodyPr/>
              <a:lstStyle/>
              <a:p>
                <a:endParaRPr lang="en-US">
                  <a:solidFill>
                    <a:prstClr val="black"/>
                  </a:solidFill>
                </a:endParaRPr>
              </a:p>
            </p:txBody>
          </p:sp>
          <p:sp>
            <p:nvSpPr>
              <p:cNvPr id="80" name="Freeform 32"/>
              <p:cNvSpPr>
                <a:spLocks/>
              </p:cNvSpPr>
              <p:nvPr/>
            </p:nvSpPr>
            <p:spPr bwMode="auto">
              <a:xfrm>
                <a:off x="3876675" y="3697287"/>
                <a:ext cx="1325563" cy="681038"/>
              </a:xfrm>
              <a:custGeom>
                <a:avLst/>
                <a:gdLst>
                  <a:gd name="T0" fmla="*/ 2147483647 w 695"/>
                  <a:gd name="T1" fmla="*/ 0 h 334"/>
                  <a:gd name="T2" fmla="*/ 2147483647 w 695"/>
                  <a:gd name="T3" fmla="*/ 2147483647 h 334"/>
                  <a:gd name="T4" fmla="*/ 2147483647 w 695"/>
                  <a:gd name="T5" fmla="*/ 2147483647 h 334"/>
                  <a:gd name="T6" fmla="*/ 0 w 695"/>
                  <a:gd name="T7" fmla="*/ 2147483647 h 334"/>
                  <a:gd name="T8" fmla="*/ 2147483647 w 695"/>
                  <a:gd name="T9" fmla="*/ 0 h 334"/>
                  <a:gd name="T10" fmla="*/ 0 w 695"/>
                  <a:gd name="T11" fmla="*/ 2147483647 h 334"/>
                  <a:gd name="T12" fmla="*/ 2147483647 w 695"/>
                  <a:gd name="T13" fmla="*/ 2147483647 h 334"/>
                  <a:gd name="T14" fmla="*/ 2147483647 w 695"/>
                  <a:gd name="T15" fmla="*/ 2147483647 h 334"/>
                  <a:gd name="T16" fmla="*/ 2147483647 w 695"/>
                  <a:gd name="T17" fmla="*/ 2147483647 h 334"/>
                  <a:gd name="T18" fmla="*/ 2147483647 w 695"/>
                  <a:gd name="T19" fmla="*/ 2147483647 h 334"/>
                  <a:gd name="T20" fmla="*/ 2147483647 w 695"/>
                  <a:gd name="T21" fmla="*/ 2147483647 h 334"/>
                  <a:gd name="T22" fmla="*/ 2147483647 w 695"/>
                  <a:gd name="T23" fmla="*/ 2147483647 h 334"/>
                  <a:gd name="T24" fmla="*/ 2147483647 w 695"/>
                  <a:gd name="T25" fmla="*/ 2147483647 h 334"/>
                  <a:gd name="T26" fmla="*/ 2147483647 w 695"/>
                  <a:gd name="T27" fmla="*/ 2147483647 h 334"/>
                  <a:gd name="T28" fmla="*/ 2147483647 w 695"/>
                  <a:gd name="T29" fmla="*/ 2147483647 h 334"/>
                  <a:gd name="T30" fmla="*/ 2147483647 w 695"/>
                  <a:gd name="T31" fmla="*/ 2147483647 h 334"/>
                  <a:gd name="T32" fmla="*/ 2147483647 w 695"/>
                  <a:gd name="T33" fmla="*/ 0 h 3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5"/>
                  <a:gd name="T52" fmla="*/ 0 h 334"/>
                  <a:gd name="T53" fmla="*/ 695 w 695"/>
                  <a:gd name="T54" fmla="*/ 334 h 3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5" h="334">
                    <a:moveTo>
                      <a:pt x="4" y="0"/>
                    </a:moveTo>
                    <a:lnTo>
                      <a:pt x="0" y="59"/>
                    </a:lnTo>
                    <a:lnTo>
                      <a:pt x="247" y="68"/>
                    </a:lnTo>
                    <a:lnTo>
                      <a:pt x="248" y="258"/>
                    </a:lnTo>
                    <a:lnTo>
                      <a:pt x="375" y="311"/>
                    </a:lnTo>
                    <a:lnTo>
                      <a:pt x="410" y="292"/>
                    </a:lnTo>
                    <a:lnTo>
                      <a:pt x="490" y="334"/>
                    </a:lnTo>
                    <a:lnTo>
                      <a:pt x="542" y="332"/>
                    </a:lnTo>
                    <a:lnTo>
                      <a:pt x="638" y="292"/>
                    </a:lnTo>
                    <a:lnTo>
                      <a:pt x="695" y="331"/>
                    </a:lnTo>
                    <a:lnTo>
                      <a:pt x="695" y="125"/>
                    </a:lnTo>
                    <a:lnTo>
                      <a:pt x="677" y="4"/>
                    </a:lnTo>
                    <a:lnTo>
                      <a:pt x="4"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81" name="Freeform 33"/>
              <p:cNvSpPr>
                <a:spLocks/>
              </p:cNvSpPr>
              <p:nvPr/>
            </p:nvSpPr>
            <p:spPr bwMode="auto">
              <a:xfrm>
                <a:off x="5197475" y="3705225"/>
                <a:ext cx="744538" cy="744537"/>
              </a:xfrm>
              <a:custGeom>
                <a:avLst/>
                <a:gdLst>
                  <a:gd name="T0" fmla="*/ 2147483647 w 391"/>
                  <a:gd name="T1" fmla="*/ 0 h 364"/>
                  <a:gd name="T2" fmla="*/ 2147483647 w 391"/>
                  <a:gd name="T3" fmla="*/ 2147483647 h 364"/>
                  <a:gd name="T4" fmla="*/ 2147483647 w 391"/>
                  <a:gd name="T5" fmla="*/ 2147483647 h 364"/>
                  <a:gd name="T6" fmla="*/ 0 w 391"/>
                  <a:gd name="T7" fmla="*/ 2147483647 h 364"/>
                  <a:gd name="T8" fmla="*/ 0 w 391"/>
                  <a:gd name="T9" fmla="*/ 2147483647 h 364"/>
                  <a:gd name="T10" fmla="*/ 2147483647 w 391"/>
                  <a:gd name="T11" fmla="*/ 2147483647 h 364"/>
                  <a:gd name="T12" fmla="*/ 2147483647 w 391"/>
                  <a:gd name="T13" fmla="*/ 0 h 364"/>
                  <a:gd name="T14" fmla="*/ 2147483647 w 391"/>
                  <a:gd name="T15" fmla="*/ 2147483647 h 364"/>
                  <a:gd name="T16" fmla="*/ 2147483647 w 391"/>
                  <a:gd name="T17" fmla="*/ 2147483647 h 364"/>
                  <a:gd name="T18" fmla="*/ 2147483647 w 391"/>
                  <a:gd name="T19" fmla="*/ 2147483647 h 364"/>
                  <a:gd name="T20" fmla="*/ 2147483647 w 391"/>
                  <a:gd name="T21" fmla="*/ 2147483647 h 364"/>
                  <a:gd name="T22" fmla="*/ 2147483647 w 391"/>
                  <a:gd name="T23" fmla="*/ 2147483647 h 364"/>
                  <a:gd name="T24" fmla="*/ 2147483647 w 391"/>
                  <a:gd name="T25" fmla="*/ 2147483647 h 364"/>
                  <a:gd name="T26" fmla="*/ 2147483647 w 391"/>
                  <a:gd name="T27" fmla="*/ 2147483647 h 364"/>
                  <a:gd name="T28" fmla="*/ 2147483647 w 391"/>
                  <a:gd name="T29" fmla="*/ 2147483647 h 364"/>
                  <a:gd name="T30" fmla="*/ 2147483647 w 391"/>
                  <a:gd name="T31" fmla="*/ 2147483647 h 364"/>
                  <a:gd name="T32" fmla="*/ 2147483647 w 391"/>
                  <a:gd name="T33" fmla="*/ 2147483647 h 364"/>
                  <a:gd name="T34" fmla="*/ 2147483647 w 391"/>
                  <a:gd name="T35" fmla="*/ 2147483647 h 364"/>
                  <a:gd name="T36" fmla="*/ 2147483647 w 391"/>
                  <a:gd name="T37" fmla="*/ 2147483647 h 364"/>
                  <a:gd name="T38" fmla="*/ 0 w 391"/>
                  <a:gd name="T39" fmla="*/ 214748364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1"/>
                  <a:gd name="T61" fmla="*/ 0 h 364"/>
                  <a:gd name="T62" fmla="*/ 391 w 391"/>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1" h="364">
                    <a:moveTo>
                      <a:pt x="0" y="33"/>
                    </a:moveTo>
                    <a:lnTo>
                      <a:pt x="155" y="14"/>
                    </a:lnTo>
                    <a:lnTo>
                      <a:pt x="345" y="0"/>
                    </a:lnTo>
                    <a:lnTo>
                      <a:pt x="335" y="48"/>
                    </a:lnTo>
                    <a:lnTo>
                      <a:pt x="377" y="37"/>
                    </a:lnTo>
                    <a:lnTo>
                      <a:pt x="391" y="69"/>
                    </a:lnTo>
                    <a:lnTo>
                      <a:pt x="348" y="98"/>
                    </a:lnTo>
                    <a:lnTo>
                      <a:pt x="358" y="149"/>
                    </a:lnTo>
                    <a:lnTo>
                      <a:pt x="313" y="234"/>
                    </a:lnTo>
                    <a:lnTo>
                      <a:pt x="280" y="286"/>
                    </a:lnTo>
                    <a:lnTo>
                      <a:pt x="298" y="353"/>
                    </a:lnTo>
                    <a:lnTo>
                      <a:pt x="57" y="364"/>
                    </a:lnTo>
                    <a:lnTo>
                      <a:pt x="56" y="324"/>
                    </a:lnTo>
                    <a:lnTo>
                      <a:pt x="8" y="315"/>
                    </a:lnTo>
                    <a:lnTo>
                      <a:pt x="8" y="98"/>
                    </a:lnTo>
                    <a:lnTo>
                      <a:pt x="0" y="33"/>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82" name="Freeform 34"/>
              <p:cNvSpPr>
                <a:spLocks/>
              </p:cNvSpPr>
              <p:nvPr/>
            </p:nvSpPr>
            <p:spPr bwMode="auto">
              <a:xfrm>
                <a:off x="5284788" y="4446587"/>
                <a:ext cx="909637" cy="781050"/>
              </a:xfrm>
              <a:custGeom>
                <a:avLst/>
                <a:gdLst>
                  <a:gd name="T0" fmla="*/ 2147483647 w 477"/>
                  <a:gd name="T1" fmla="*/ 0 h 383"/>
                  <a:gd name="T2" fmla="*/ 2147483647 w 477"/>
                  <a:gd name="T3" fmla="*/ 2147483647 h 383"/>
                  <a:gd name="T4" fmla="*/ 2147483647 w 477"/>
                  <a:gd name="T5" fmla="*/ 2147483647 h 383"/>
                  <a:gd name="T6" fmla="*/ 0 w 477"/>
                  <a:gd name="T7" fmla="*/ 2147483647 h 383"/>
                  <a:gd name="T8" fmla="*/ 0 w 477"/>
                  <a:gd name="T9" fmla="*/ 2147483647 h 383"/>
                  <a:gd name="T10" fmla="*/ 2147483647 w 477"/>
                  <a:gd name="T11" fmla="*/ 0 h 383"/>
                  <a:gd name="T12" fmla="*/ 2147483647 w 477"/>
                  <a:gd name="T13" fmla="*/ 2147483647 h 383"/>
                  <a:gd name="T14" fmla="*/ 2147483647 w 477"/>
                  <a:gd name="T15" fmla="*/ 2147483647 h 383"/>
                  <a:gd name="T16" fmla="*/ 2147483647 w 477"/>
                  <a:gd name="T17" fmla="*/ 2147483647 h 383"/>
                  <a:gd name="T18" fmla="*/ 2147483647 w 477"/>
                  <a:gd name="T19" fmla="*/ 2147483647 h 383"/>
                  <a:gd name="T20" fmla="*/ 2147483647 w 477"/>
                  <a:gd name="T21" fmla="*/ 2147483647 h 383"/>
                  <a:gd name="T22" fmla="*/ 2147483647 w 477"/>
                  <a:gd name="T23" fmla="*/ 2147483647 h 383"/>
                  <a:gd name="T24" fmla="*/ 2147483647 w 477"/>
                  <a:gd name="T25" fmla="*/ 2147483647 h 383"/>
                  <a:gd name="T26" fmla="*/ 2147483647 w 477"/>
                  <a:gd name="T27" fmla="*/ 2147483647 h 383"/>
                  <a:gd name="T28" fmla="*/ 2147483647 w 477"/>
                  <a:gd name="T29" fmla="*/ 2147483647 h 383"/>
                  <a:gd name="T30" fmla="*/ 2147483647 w 477"/>
                  <a:gd name="T31" fmla="*/ 2147483647 h 383"/>
                  <a:gd name="T32" fmla="*/ 2147483647 w 477"/>
                  <a:gd name="T33" fmla="*/ 2147483647 h 383"/>
                  <a:gd name="T34" fmla="*/ 2147483647 w 477"/>
                  <a:gd name="T35" fmla="*/ 2147483647 h 383"/>
                  <a:gd name="T36" fmla="*/ 2147483647 w 477"/>
                  <a:gd name="T37" fmla="*/ 2147483647 h 383"/>
                  <a:gd name="T38" fmla="*/ 2147483647 w 477"/>
                  <a:gd name="T39" fmla="*/ 2147483647 h 383"/>
                  <a:gd name="T40" fmla="*/ 2147483647 w 477"/>
                  <a:gd name="T41" fmla="*/ 2147483647 h 383"/>
                  <a:gd name="T42" fmla="*/ 2147483647 w 477"/>
                  <a:gd name="T43" fmla="*/ 2147483647 h 383"/>
                  <a:gd name="T44" fmla="*/ 2147483647 w 477"/>
                  <a:gd name="T45" fmla="*/ 2147483647 h 383"/>
                  <a:gd name="T46" fmla="*/ 2147483647 w 477"/>
                  <a:gd name="T47" fmla="*/ 2147483647 h 383"/>
                  <a:gd name="T48" fmla="*/ 2147483647 w 477"/>
                  <a:gd name="T49" fmla="*/ 2147483647 h 383"/>
                  <a:gd name="T50" fmla="*/ 2147483647 w 477"/>
                  <a:gd name="T51" fmla="*/ 2147483647 h 383"/>
                  <a:gd name="T52" fmla="*/ 2147483647 w 477"/>
                  <a:gd name="T53" fmla="*/ 2147483647 h 383"/>
                  <a:gd name="T54" fmla="*/ 2147483647 w 477"/>
                  <a:gd name="T55" fmla="*/ 2147483647 h 383"/>
                  <a:gd name="T56" fmla="*/ 2147483647 w 477"/>
                  <a:gd name="T57" fmla="*/ 2147483647 h 383"/>
                  <a:gd name="T58" fmla="*/ 2147483647 w 477"/>
                  <a:gd name="T59" fmla="*/ 2147483647 h 383"/>
                  <a:gd name="T60" fmla="*/ 2147483647 w 477"/>
                  <a:gd name="T61" fmla="*/ 2147483647 h 383"/>
                  <a:gd name="T62" fmla="*/ 2147483647 w 477"/>
                  <a:gd name="T63" fmla="*/ 2147483647 h 383"/>
                  <a:gd name="T64" fmla="*/ 2147483647 w 477"/>
                  <a:gd name="T65" fmla="*/ 2147483647 h 383"/>
                  <a:gd name="T66" fmla="*/ 2147483647 w 477"/>
                  <a:gd name="T67" fmla="*/ 2147483647 h 383"/>
                  <a:gd name="T68" fmla="*/ 2147483647 w 477"/>
                  <a:gd name="T69" fmla="*/ 2147483647 h 383"/>
                  <a:gd name="T70" fmla="*/ 2147483647 w 477"/>
                  <a:gd name="T71" fmla="*/ 2147483647 h 383"/>
                  <a:gd name="T72" fmla="*/ 2147483647 w 477"/>
                  <a:gd name="T73" fmla="*/ 2147483647 h 383"/>
                  <a:gd name="T74" fmla="*/ 2147483647 w 477"/>
                  <a:gd name="T75" fmla="*/ 2147483647 h 383"/>
                  <a:gd name="T76" fmla="*/ 0 w 477"/>
                  <a:gd name="T77" fmla="*/ 2147483647 h 3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7"/>
                  <a:gd name="T118" fmla="*/ 0 h 383"/>
                  <a:gd name="T119" fmla="*/ 477 w 477"/>
                  <a:gd name="T120" fmla="*/ 383 h 3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7" h="383">
                    <a:moveTo>
                      <a:pt x="0" y="9"/>
                    </a:moveTo>
                    <a:lnTo>
                      <a:pt x="239" y="0"/>
                    </a:lnTo>
                    <a:lnTo>
                      <a:pt x="281" y="79"/>
                    </a:lnTo>
                    <a:lnTo>
                      <a:pt x="244" y="172"/>
                    </a:lnTo>
                    <a:lnTo>
                      <a:pt x="233" y="214"/>
                    </a:lnTo>
                    <a:lnTo>
                      <a:pt x="393" y="197"/>
                    </a:lnTo>
                    <a:lnTo>
                      <a:pt x="403" y="258"/>
                    </a:lnTo>
                    <a:lnTo>
                      <a:pt x="355" y="252"/>
                    </a:lnTo>
                    <a:lnTo>
                      <a:pt x="333" y="278"/>
                    </a:lnTo>
                    <a:lnTo>
                      <a:pt x="358" y="295"/>
                    </a:lnTo>
                    <a:lnTo>
                      <a:pt x="401" y="275"/>
                    </a:lnTo>
                    <a:lnTo>
                      <a:pt x="403" y="304"/>
                    </a:lnTo>
                    <a:lnTo>
                      <a:pt x="429" y="279"/>
                    </a:lnTo>
                    <a:lnTo>
                      <a:pt x="446" y="279"/>
                    </a:lnTo>
                    <a:lnTo>
                      <a:pt x="426" y="330"/>
                    </a:lnTo>
                    <a:lnTo>
                      <a:pt x="465" y="339"/>
                    </a:lnTo>
                    <a:lnTo>
                      <a:pt x="477" y="367"/>
                    </a:lnTo>
                    <a:lnTo>
                      <a:pt x="459" y="375"/>
                    </a:lnTo>
                    <a:lnTo>
                      <a:pt x="435" y="358"/>
                    </a:lnTo>
                    <a:lnTo>
                      <a:pt x="388" y="345"/>
                    </a:lnTo>
                    <a:lnTo>
                      <a:pt x="398" y="378"/>
                    </a:lnTo>
                    <a:lnTo>
                      <a:pt x="375" y="383"/>
                    </a:lnTo>
                    <a:lnTo>
                      <a:pt x="356" y="352"/>
                    </a:lnTo>
                    <a:lnTo>
                      <a:pt x="345" y="371"/>
                    </a:lnTo>
                    <a:lnTo>
                      <a:pt x="275" y="371"/>
                    </a:lnTo>
                    <a:lnTo>
                      <a:pt x="275" y="352"/>
                    </a:lnTo>
                    <a:lnTo>
                      <a:pt x="249" y="330"/>
                    </a:lnTo>
                    <a:lnTo>
                      <a:pt x="196" y="327"/>
                    </a:lnTo>
                    <a:lnTo>
                      <a:pt x="240" y="352"/>
                    </a:lnTo>
                    <a:lnTo>
                      <a:pt x="179" y="365"/>
                    </a:lnTo>
                    <a:lnTo>
                      <a:pt x="83" y="348"/>
                    </a:lnTo>
                    <a:lnTo>
                      <a:pt x="47" y="352"/>
                    </a:lnTo>
                    <a:lnTo>
                      <a:pt x="60" y="224"/>
                    </a:lnTo>
                    <a:lnTo>
                      <a:pt x="2" y="122"/>
                    </a:lnTo>
                    <a:lnTo>
                      <a:pt x="0" y="9"/>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cs typeface="Arial" pitchFamily="34" charset="0"/>
                </a:endParaRPr>
              </a:p>
            </p:txBody>
          </p:sp>
          <p:sp>
            <p:nvSpPr>
              <p:cNvPr id="83" name="Freeform 35"/>
              <p:cNvSpPr>
                <a:spLocks/>
              </p:cNvSpPr>
              <p:nvPr/>
            </p:nvSpPr>
            <p:spPr bwMode="auto">
              <a:xfrm>
                <a:off x="4681538" y="1130300"/>
                <a:ext cx="1014412" cy="1222375"/>
              </a:xfrm>
              <a:custGeom>
                <a:avLst/>
                <a:gdLst>
                  <a:gd name="T0" fmla="*/ 2147483647 w 532"/>
                  <a:gd name="T1" fmla="*/ 0 h 599"/>
                  <a:gd name="T2" fmla="*/ 2147483647 w 532"/>
                  <a:gd name="T3" fmla="*/ 2147483647 h 599"/>
                  <a:gd name="T4" fmla="*/ 2147483647 w 532"/>
                  <a:gd name="T5" fmla="*/ 2147483647 h 599"/>
                  <a:gd name="T6" fmla="*/ 0 w 532"/>
                  <a:gd name="T7" fmla="*/ 2147483647 h 599"/>
                  <a:gd name="T8" fmla="*/ 0 w 532"/>
                  <a:gd name="T9" fmla="*/ 2147483647 h 599"/>
                  <a:gd name="T10" fmla="*/ 2147483647 w 532"/>
                  <a:gd name="T11" fmla="*/ 2147483647 h 599"/>
                  <a:gd name="T12" fmla="*/ 2147483647 w 532"/>
                  <a:gd name="T13" fmla="*/ 0 h 599"/>
                  <a:gd name="T14" fmla="*/ 2147483647 w 532"/>
                  <a:gd name="T15" fmla="*/ 2147483647 h 599"/>
                  <a:gd name="T16" fmla="*/ 2147483647 w 532"/>
                  <a:gd name="T17" fmla="*/ 2147483647 h 599"/>
                  <a:gd name="T18" fmla="*/ 2147483647 w 532"/>
                  <a:gd name="T19" fmla="*/ 2147483647 h 599"/>
                  <a:gd name="T20" fmla="*/ 2147483647 w 532"/>
                  <a:gd name="T21" fmla="*/ 2147483647 h 599"/>
                  <a:gd name="T22" fmla="*/ 2147483647 w 532"/>
                  <a:gd name="T23" fmla="*/ 2147483647 h 599"/>
                  <a:gd name="T24" fmla="*/ 2147483647 w 532"/>
                  <a:gd name="T25" fmla="*/ 2147483647 h 599"/>
                  <a:gd name="T26" fmla="*/ 2147483647 w 532"/>
                  <a:gd name="T27" fmla="*/ 2147483647 h 599"/>
                  <a:gd name="T28" fmla="*/ 2147483647 w 532"/>
                  <a:gd name="T29" fmla="*/ 2147483647 h 599"/>
                  <a:gd name="T30" fmla="*/ 2147483647 w 532"/>
                  <a:gd name="T31" fmla="*/ 2147483647 h 599"/>
                  <a:gd name="T32" fmla="*/ 2147483647 w 532"/>
                  <a:gd name="T33" fmla="*/ 2147483647 h 599"/>
                  <a:gd name="T34" fmla="*/ 2147483647 w 532"/>
                  <a:gd name="T35" fmla="*/ 2147483647 h 599"/>
                  <a:gd name="T36" fmla="*/ 2147483647 w 532"/>
                  <a:gd name="T37" fmla="*/ 2147483647 h 599"/>
                  <a:gd name="T38" fmla="*/ 2147483647 w 532"/>
                  <a:gd name="T39" fmla="*/ 2147483647 h 599"/>
                  <a:gd name="T40" fmla="*/ 2147483647 w 532"/>
                  <a:gd name="T41" fmla="*/ 2147483647 h 599"/>
                  <a:gd name="T42" fmla="*/ 2147483647 w 532"/>
                  <a:gd name="T43" fmla="*/ 2147483647 h 599"/>
                  <a:gd name="T44" fmla="*/ 2147483647 w 532"/>
                  <a:gd name="T45" fmla="*/ 2147483647 h 599"/>
                  <a:gd name="T46" fmla="*/ 2147483647 w 532"/>
                  <a:gd name="T47" fmla="*/ 2147483647 h 599"/>
                  <a:gd name="T48" fmla="*/ 2147483647 w 532"/>
                  <a:gd name="T49" fmla="*/ 2147483647 h 599"/>
                  <a:gd name="T50" fmla="*/ 2147483647 w 532"/>
                  <a:gd name="T51" fmla="*/ 2147483647 h 599"/>
                  <a:gd name="T52" fmla="*/ 2147483647 w 532"/>
                  <a:gd name="T53" fmla="*/ 2147483647 h 599"/>
                  <a:gd name="T54" fmla="*/ 2147483647 w 532"/>
                  <a:gd name="T55" fmla="*/ 2147483647 h 599"/>
                  <a:gd name="T56" fmla="*/ 2147483647 w 532"/>
                  <a:gd name="T57" fmla="*/ 2147483647 h 599"/>
                  <a:gd name="T58" fmla="*/ 2147483647 w 532"/>
                  <a:gd name="T59" fmla="*/ 2147483647 h 599"/>
                  <a:gd name="T60" fmla="*/ 2147483647 w 532"/>
                  <a:gd name="T61" fmla="*/ 2147483647 h 599"/>
                  <a:gd name="T62" fmla="*/ 2147483647 w 532"/>
                  <a:gd name="T63" fmla="*/ 2147483647 h 599"/>
                  <a:gd name="T64" fmla="*/ 2147483647 w 532"/>
                  <a:gd name="T65" fmla="*/ 2147483647 h 599"/>
                  <a:gd name="T66" fmla="*/ 2147483647 w 532"/>
                  <a:gd name="T67" fmla="*/ 2147483647 h 599"/>
                  <a:gd name="T68" fmla="*/ 0 w 532"/>
                  <a:gd name="T69" fmla="*/ 2147483647 h 5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2"/>
                  <a:gd name="T106" fmla="*/ 0 h 599"/>
                  <a:gd name="T107" fmla="*/ 532 w 532"/>
                  <a:gd name="T108" fmla="*/ 599 h 5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2" h="599">
                    <a:moveTo>
                      <a:pt x="0" y="46"/>
                    </a:moveTo>
                    <a:lnTo>
                      <a:pt x="140" y="46"/>
                    </a:lnTo>
                    <a:lnTo>
                      <a:pt x="138" y="0"/>
                    </a:lnTo>
                    <a:lnTo>
                      <a:pt x="169" y="13"/>
                    </a:lnTo>
                    <a:lnTo>
                      <a:pt x="175" y="49"/>
                    </a:lnTo>
                    <a:lnTo>
                      <a:pt x="241" y="89"/>
                    </a:lnTo>
                    <a:lnTo>
                      <a:pt x="262" y="71"/>
                    </a:lnTo>
                    <a:lnTo>
                      <a:pt x="301" y="71"/>
                    </a:lnTo>
                    <a:lnTo>
                      <a:pt x="332" y="106"/>
                    </a:lnTo>
                    <a:lnTo>
                      <a:pt x="352" y="93"/>
                    </a:lnTo>
                    <a:lnTo>
                      <a:pt x="410" y="107"/>
                    </a:lnTo>
                    <a:lnTo>
                      <a:pt x="430" y="81"/>
                    </a:lnTo>
                    <a:lnTo>
                      <a:pt x="467" y="102"/>
                    </a:lnTo>
                    <a:lnTo>
                      <a:pt x="532" y="99"/>
                    </a:lnTo>
                    <a:lnTo>
                      <a:pt x="426" y="173"/>
                    </a:lnTo>
                    <a:lnTo>
                      <a:pt x="374" y="238"/>
                    </a:lnTo>
                    <a:lnTo>
                      <a:pt x="384" y="333"/>
                    </a:lnTo>
                    <a:lnTo>
                      <a:pt x="347" y="372"/>
                    </a:lnTo>
                    <a:lnTo>
                      <a:pt x="362" y="400"/>
                    </a:lnTo>
                    <a:lnTo>
                      <a:pt x="362" y="469"/>
                    </a:lnTo>
                    <a:lnTo>
                      <a:pt x="398" y="469"/>
                    </a:lnTo>
                    <a:lnTo>
                      <a:pt x="452" y="520"/>
                    </a:lnTo>
                    <a:lnTo>
                      <a:pt x="474" y="581"/>
                    </a:lnTo>
                    <a:lnTo>
                      <a:pt x="98" y="599"/>
                    </a:lnTo>
                    <a:lnTo>
                      <a:pt x="99" y="433"/>
                    </a:lnTo>
                    <a:lnTo>
                      <a:pt x="66" y="397"/>
                    </a:lnTo>
                    <a:lnTo>
                      <a:pt x="77" y="353"/>
                    </a:lnTo>
                    <a:lnTo>
                      <a:pt x="89" y="328"/>
                    </a:lnTo>
                    <a:lnTo>
                      <a:pt x="66" y="214"/>
                    </a:lnTo>
                    <a:lnTo>
                      <a:pt x="34" y="138"/>
                    </a:lnTo>
                    <a:lnTo>
                      <a:pt x="0" y="46"/>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84" name="Freeform 36"/>
              <p:cNvSpPr>
                <a:spLocks/>
              </p:cNvSpPr>
              <p:nvPr/>
            </p:nvSpPr>
            <p:spPr bwMode="auto">
              <a:xfrm>
                <a:off x="5340350" y="1549400"/>
                <a:ext cx="766763" cy="968375"/>
              </a:xfrm>
              <a:custGeom>
                <a:avLst/>
                <a:gdLst>
                  <a:gd name="T0" fmla="*/ 2147483647 w 404"/>
                  <a:gd name="T1" fmla="*/ 0 h 473"/>
                  <a:gd name="T2" fmla="*/ 2147483647 w 404"/>
                  <a:gd name="T3" fmla="*/ 2147483647 h 473"/>
                  <a:gd name="T4" fmla="*/ 2147483647 w 404"/>
                  <a:gd name="T5" fmla="*/ 2147483647 h 473"/>
                  <a:gd name="T6" fmla="*/ 0 w 404"/>
                  <a:gd name="T7" fmla="*/ 2147483647 h 473"/>
                  <a:gd name="T8" fmla="*/ 2147483647 w 404"/>
                  <a:gd name="T9" fmla="*/ 2147483647 h 473"/>
                  <a:gd name="T10" fmla="*/ 2147483647 w 404"/>
                  <a:gd name="T11" fmla="*/ 2147483647 h 473"/>
                  <a:gd name="T12" fmla="*/ 2147483647 w 404"/>
                  <a:gd name="T13" fmla="*/ 2147483647 h 473"/>
                  <a:gd name="T14" fmla="*/ 2147483647 w 404"/>
                  <a:gd name="T15" fmla="*/ 0 h 473"/>
                  <a:gd name="T16" fmla="*/ 2147483647 w 404"/>
                  <a:gd name="T17" fmla="*/ 2147483647 h 473"/>
                  <a:gd name="T18" fmla="*/ 2147483647 w 404"/>
                  <a:gd name="T19" fmla="*/ 2147483647 h 473"/>
                  <a:gd name="T20" fmla="*/ 2147483647 w 404"/>
                  <a:gd name="T21" fmla="*/ 2147483647 h 473"/>
                  <a:gd name="T22" fmla="*/ 2147483647 w 404"/>
                  <a:gd name="T23" fmla="*/ 2147483647 h 473"/>
                  <a:gd name="T24" fmla="*/ 2147483647 w 404"/>
                  <a:gd name="T25" fmla="*/ 2147483647 h 473"/>
                  <a:gd name="T26" fmla="*/ 2147483647 w 404"/>
                  <a:gd name="T27" fmla="*/ 2147483647 h 473"/>
                  <a:gd name="T28" fmla="*/ 2147483647 w 404"/>
                  <a:gd name="T29" fmla="*/ 2147483647 h 473"/>
                  <a:gd name="T30" fmla="*/ 2147483647 w 404"/>
                  <a:gd name="T31" fmla="*/ 2147483647 h 473"/>
                  <a:gd name="T32" fmla="*/ 2147483647 w 404"/>
                  <a:gd name="T33" fmla="*/ 2147483647 h 473"/>
                  <a:gd name="T34" fmla="*/ 2147483647 w 404"/>
                  <a:gd name="T35" fmla="*/ 2147483647 h 473"/>
                  <a:gd name="T36" fmla="*/ 2147483647 w 404"/>
                  <a:gd name="T37" fmla="*/ 2147483647 h 473"/>
                  <a:gd name="T38" fmla="*/ 2147483647 w 404"/>
                  <a:gd name="T39" fmla="*/ 2147483647 h 473"/>
                  <a:gd name="T40" fmla="*/ 2147483647 w 404"/>
                  <a:gd name="T41" fmla="*/ 2147483647 h 473"/>
                  <a:gd name="T42" fmla="*/ 2147483647 w 404"/>
                  <a:gd name="T43" fmla="*/ 2147483647 h 473"/>
                  <a:gd name="T44" fmla="*/ 2147483647 w 404"/>
                  <a:gd name="T45" fmla="*/ 2147483647 h 473"/>
                  <a:gd name="T46" fmla="*/ 2147483647 w 404"/>
                  <a:gd name="T47" fmla="*/ 2147483647 h 473"/>
                  <a:gd name="T48" fmla="*/ 2147483647 w 404"/>
                  <a:gd name="T49" fmla="*/ 2147483647 h 473"/>
                  <a:gd name="T50" fmla="*/ 2147483647 w 404"/>
                  <a:gd name="T51" fmla="*/ 2147483647 h 473"/>
                  <a:gd name="T52" fmla="*/ 2147483647 w 404"/>
                  <a:gd name="T53" fmla="*/ 2147483647 h 473"/>
                  <a:gd name="T54" fmla="*/ 2147483647 w 404"/>
                  <a:gd name="T55" fmla="*/ 2147483647 h 473"/>
                  <a:gd name="T56" fmla="*/ 2147483647 w 404"/>
                  <a:gd name="T57" fmla="*/ 2147483647 h 473"/>
                  <a:gd name="T58" fmla="*/ 2147483647 w 404"/>
                  <a:gd name="T59" fmla="*/ 2147483647 h 473"/>
                  <a:gd name="T60" fmla="*/ 2147483647 w 404"/>
                  <a:gd name="T61" fmla="*/ 2147483647 h 473"/>
                  <a:gd name="T62" fmla="*/ 2147483647 w 404"/>
                  <a:gd name="T63" fmla="*/ 2147483647 h 473"/>
                  <a:gd name="T64" fmla="*/ 2147483647 w 404"/>
                  <a:gd name="T65" fmla="*/ 2147483647 h 473"/>
                  <a:gd name="T66" fmla="*/ 2147483647 w 404"/>
                  <a:gd name="T67" fmla="*/ 2147483647 h 473"/>
                  <a:gd name="T68" fmla="*/ 2147483647 w 404"/>
                  <a:gd name="T69" fmla="*/ 2147483647 h 473"/>
                  <a:gd name="T70" fmla="*/ 2147483647 w 404"/>
                  <a:gd name="T71" fmla="*/ 2147483647 h 473"/>
                  <a:gd name="T72" fmla="*/ 2147483647 w 404"/>
                  <a:gd name="T73" fmla="*/ 2147483647 h 473"/>
                  <a:gd name="T74" fmla="*/ 0 w 404"/>
                  <a:gd name="T75" fmla="*/ 2147483647 h 473"/>
                  <a:gd name="T76" fmla="*/ 2147483647 w 404"/>
                  <a:gd name="T77" fmla="*/ 2147483647 h 473"/>
                  <a:gd name="T78" fmla="*/ 2147483647 w 404"/>
                  <a:gd name="T79" fmla="*/ 2147483647 h 4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4"/>
                  <a:gd name="T121" fmla="*/ 0 h 473"/>
                  <a:gd name="T122" fmla="*/ 404 w 404"/>
                  <a:gd name="T123" fmla="*/ 473 h 47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4" h="473">
                    <a:moveTo>
                      <a:pt x="29" y="32"/>
                    </a:moveTo>
                    <a:lnTo>
                      <a:pt x="59" y="28"/>
                    </a:lnTo>
                    <a:lnTo>
                      <a:pt x="87" y="28"/>
                    </a:lnTo>
                    <a:lnTo>
                      <a:pt x="104" y="0"/>
                    </a:lnTo>
                    <a:lnTo>
                      <a:pt x="117" y="35"/>
                    </a:lnTo>
                    <a:lnTo>
                      <a:pt x="161" y="35"/>
                    </a:lnTo>
                    <a:lnTo>
                      <a:pt x="184" y="67"/>
                    </a:lnTo>
                    <a:lnTo>
                      <a:pt x="229" y="58"/>
                    </a:lnTo>
                    <a:lnTo>
                      <a:pt x="260" y="79"/>
                    </a:lnTo>
                    <a:lnTo>
                      <a:pt x="316" y="93"/>
                    </a:lnTo>
                    <a:lnTo>
                      <a:pt x="327" y="118"/>
                    </a:lnTo>
                    <a:lnTo>
                      <a:pt x="356" y="119"/>
                    </a:lnTo>
                    <a:lnTo>
                      <a:pt x="347" y="144"/>
                    </a:lnTo>
                    <a:lnTo>
                      <a:pt x="357" y="172"/>
                    </a:lnTo>
                    <a:lnTo>
                      <a:pt x="338" y="207"/>
                    </a:lnTo>
                    <a:lnTo>
                      <a:pt x="351" y="214"/>
                    </a:lnTo>
                    <a:lnTo>
                      <a:pt x="383" y="176"/>
                    </a:lnTo>
                    <a:lnTo>
                      <a:pt x="382" y="163"/>
                    </a:lnTo>
                    <a:lnTo>
                      <a:pt x="395" y="157"/>
                    </a:lnTo>
                    <a:lnTo>
                      <a:pt x="404" y="176"/>
                    </a:lnTo>
                    <a:lnTo>
                      <a:pt x="379" y="202"/>
                    </a:lnTo>
                    <a:lnTo>
                      <a:pt x="369" y="262"/>
                    </a:lnTo>
                    <a:lnTo>
                      <a:pt x="369" y="362"/>
                    </a:lnTo>
                    <a:lnTo>
                      <a:pt x="383" y="380"/>
                    </a:lnTo>
                    <a:lnTo>
                      <a:pt x="377" y="442"/>
                    </a:lnTo>
                    <a:lnTo>
                      <a:pt x="186" y="473"/>
                    </a:lnTo>
                    <a:lnTo>
                      <a:pt x="138" y="444"/>
                    </a:lnTo>
                    <a:lnTo>
                      <a:pt x="148" y="406"/>
                    </a:lnTo>
                    <a:lnTo>
                      <a:pt x="125" y="365"/>
                    </a:lnTo>
                    <a:lnTo>
                      <a:pt x="104" y="314"/>
                    </a:lnTo>
                    <a:lnTo>
                      <a:pt x="50" y="263"/>
                    </a:lnTo>
                    <a:lnTo>
                      <a:pt x="17" y="263"/>
                    </a:lnTo>
                    <a:lnTo>
                      <a:pt x="17" y="194"/>
                    </a:lnTo>
                    <a:lnTo>
                      <a:pt x="0" y="167"/>
                    </a:lnTo>
                    <a:lnTo>
                      <a:pt x="37" y="127"/>
                    </a:lnTo>
                    <a:lnTo>
                      <a:pt x="29" y="32"/>
                    </a:lnTo>
                    <a:close/>
                  </a:path>
                </a:pathLst>
              </a:custGeom>
              <a:solidFill>
                <a:schemeClr val="bg1">
                  <a:lumMod val="85000"/>
                </a:schemeClr>
              </a:solidFill>
              <a:ln w="12701">
                <a:solidFill>
                  <a:srgbClr val="000000"/>
                </a:solidFill>
                <a:round/>
                <a:headEnd/>
                <a:tailEnd/>
              </a:ln>
            </p:spPr>
            <p:txBody>
              <a:bodyPr/>
              <a:lstStyle/>
              <a:p>
                <a:endParaRPr lang="en-US">
                  <a:solidFill>
                    <a:prstClr val="black"/>
                  </a:solidFill>
                </a:endParaRPr>
              </a:p>
            </p:txBody>
          </p:sp>
          <p:sp>
            <p:nvSpPr>
              <p:cNvPr id="85" name="Freeform 37"/>
              <p:cNvSpPr>
                <a:spLocks/>
              </p:cNvSpPr>
              <p:nvPr/>
            </p:nvSpPr>
            <p:spPr bwMode="auto">
              <a:xfrm>
                <a:off x="4852988" y="2312987"/>
                <a:ext cx="892175" cy="622300"/>
              </a:xfrm>
              <a:custGeom>
                <a:avLst/>
                <a:gdLst>
                  <a:gd name="T0" fmla="*/ 2147483647 w 469"/>
                  <a:gd name="T1" fmla="*/ 0 h 305"/>
                  <a:gd name="T2" fmla="*/ 2147483647 w 469"/>
                  <a:gd name="T3" fmla="*/ 2147483647 h 305"/>
                  <a:gd name="T4" fmla="*/ 2147483647 w 469"/>
                  <a:gd name="T5" fmla="*/ 2147483647 h 305"/>
                  <a:gd name="T6" fmla="*/ 0 w 469"/>
                  <a:gd name="T7" fmla="*/ 2147483647 h 305"/>
                  <a:gd name="T8" fmla="*/ 2147483647 w 469"/>
                  <a:gd name="T9" fmla="*/ 2147483647 h 305"/>
                  <a:gd name="T10" fmla="*/ 0 w 469"/>
                  <a:gd name="T11" fmla="*/ 2147483647 h 305"/>
                  <a:gd name="T12" fmla="*/ 2147483647 w 469"/>
                  <a:gd name="T13" fmla="*/ 2147483647 h 305"/>
                  <a:gd name="T14" fmla="*/ 2147483647 w 469"/>
                  <a:gd name="T15" fmla="*/ 2147483647 h 305"/>
                  <a:gd name="T16" fmla="*/ 2147483647 w 469"/>
                  <a:gd name="T17" fmla="*/ 2147483647 h 305"/>
                  <a:gd name="T18" fmla="*/ 2147483647 w 469"/>
                  <a:gd name="T19" fmla="*/ 2147483647 h 305"/>
                  <a:gd name="T20" fmla="*/ 2147483647 w 469"/>
                  <a:gd name="T21" fmla="*/ 2147483647 h 305"/>
                  <a:gd name="T22" fmla="*/ 2147483647 w 469"/>
                  <a:gd name="T23" fmla="*/ 2147483647 h 305"/>
                  <a:gd name="T24" fmla="*/ 2147483647 w 469"/>
                  <a:gd name="T25" fmla="*/ 2147483647 h 305"/>
                  <a:gd name="T26" fmla="*/ 2147483647 w 469"/>
                  <a:gd name="T27" fmla="*/ 2147483647 h 305"/>
                  <a:gd name="T28" fmla="*/ 2147483647 w 469"/>
                  <a:gd name="T29" fmla="*/ 2147483647 h 305"/>
                  <a:gd name="T30" fmla="*/ 2147483647 w 469"/>
                  <a:gd name="T31" fmla="*/ 2147483647 h 305"/>
                  <a:gd name="T32" fmla="*/ 2147483647 w 469"/>
                  <a:gd name="T33" fmla="*/ 2147483647 h 305"/>
                  <a:gd name="T34" fmla="*/ 2147483647 w 469"/>
                  <a:gd name="T35" fmla="*/ 2147483647 h 305"/>
                  <a:gd name="T36" fmla="*/ 2147483647 w 469"/>
                  <a:gd name="T37" fmla="*/ 0 h 305"/>
                  <a:gd name="T38" fmla="*/ 2147483647 w 469"/>
                  <a:gd name="T39" fmla="*/ 2147483647 h 305"/>
                  <a:gd name="T40" fmla="*/ 2147483647 w 469"/>
                  <a:gd name="T41" fmla="*/ 2147483647 h 305"/>
                  <a:gd name="T42" fmla="*/ 2147483647 w 469"/>
                  <a:gd name="T43" fmla="*/ 2147483647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9"/>
                  <a:gd name="T67" fmla="*/ 0 h 305"/>
                  <a:gd name="T68" fmla="*/ 469 w 469"/>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9" h="305">
                    <a:moveTo>
                      <a:pt x="7" y="16"/>
                    </a:moveTo>
                    <a:lnTo>
                      <a:pt x="0" y="70"/>
                    </a:lnTo>
                    <a:lnTo>
                      <a:pt x="10" y="126"/>
                    </a:lnTo>
                    <a:lnTo>
                      <a:pt x="54" y="243"/>
                    </a:lnTo>
                    <a:lnTo>
                      <a:pt x="78" y="305"/>
                    </a:lnTo>
                    <a:lnTo>
                      <a:pt x="354" y="291"/>
                    </a:lnTo>
                    <a:lnTo>
                      <a:pt x="399" y="305"/>
                    </a:lnTo>
                    <a:lnTo>
                      <a:pt x="427" y="245"/>
                    </a:lnTo>
                    <a:lnTo>
                      <a:pt x="417" y="203"/>
                    </a:lnTo>
                    <a:lnTo>
                      <a:pt x="463" y="195"/>
                    </a:lnTo>
                    <a:lnTo>
                      <a:pt x="469" y="128"/>
                    </a:lnTo>
                    <a:lnTo>
                      <a:pt x="442" y="99"/>
                    </a:lnTo>
                    <a:lnTo>
                      <a:pt x="394" y="70"/>
                    </a:lnTo>
                    <a:lnTo>
                      <a:pt x="404" y="29"/>
                    </a:lnTo>
                    <a:lnTo>
                      <a:pt x="383" y="0"/>
                    </a:lnTo>
                    <a:lnTo>
                      <a:pt x="280" y="4"/>
                    </a:lnTo>
                    <a:lnTo>
                      <a:pt x="176" y="9"/>
                    </a:lnTo>
                    <a:lnTo>
                      <a:pt x="7" y="16"/>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86" name="Freeform 38"/>
              <p:cNvSpPr>
                <a:spLocks/>
              </p:cNvSpPr>
              <p:nvPr/>
            </p:nvSpPr>
            <p:spPr bwMode="auto">
              <a:xfrm>
                <a:off x="5640388" y="1411287"/>
                <a:ext cx="830262" cy="385763"/>
              </a:xfrm>
              <a:custGeom>
                <a:avLst/>
                <a:gdLst>
                  <a:gd name="T0" fmla="*/ 2147483647 w 435"/>
                  <a:gd name="T1" fmla="*/ 0 h 188"/>
                  <a:gd name="T2" fmla="*/ 2147483647 w 435"/>
                  <a:gd name="T3" fmla="*/ 2147483647 h 188"/>
                  <a:gd name="T4" fmla="*/ 2147483647 w 435"/>
                  <a:gd name="T5" fmla="*/ 2147483647 h 188"/>
                  <a:gd name="T6" fmla="*/ 0 w 435"/>
                  <a:gd name="T7" fmla="*/ 2147483647 h 188"/>
                  <a:gd name="T8" fmla="*/ 0 w 435"/>
                  <a:gd name="T9" fmla="*/ 2147483647 h 188"/>
                  <a:gd name="T10" fmla="*/ 2147483647 w 435"/>
                  <a:gd name="T11" fmla="*/ 0 h 188"/>
                  <a:gd name="T12" fmla="*/ 2147483647 w 435"/>
                  <a:gd name="T13" fmla="*/ 2147483647 h 188"/>
                  <a:gd name="T14" fmla="*/ 2147483647 w 435"/>
                  <a:gd name="T15" fmla="*/ 2147483647 h 188"/>
                  <a:gd name="T16" fmla="*/ 2147483647 w 435"/>
                  <a:gd name="T17" fmla="*/ 2147483647 h 188"/>
                  <a:gd name="T18" fmla="*/ 2147483647 w 435"/>
                  <a:gd name="T19" fmla="*/ 2147483647 h 188"/>
                  <a:gd name="T20" fmla="*/ 2147483647 w 435"/>
                  <a:gd name="T21" fmla="*/ 2147483647 h 188"/>
                  <a:gd name="T22" fmla="*/ 2147483647 w 435"/>
                  <a:gd name="T23" fmla="*/ 2147483647 h 188"/>
                  <a:gd name="T24" fmla="*/ 2147483647 w 435"/>
                  <a:gd name="T25" fmla="*/ 2147483647 h 188"/>
                  <a:gd name="T26" fmla="*/ 2147483647 w 435"/>
                  <a:gd name="T27" fmla="*/ 2147483647 h 188"/>
                  <a:gd name="T28" fmla="*/ 2147483647 w 435"/>
                  <a:gd name="T29" fmla="*/ 2147483647 h 188"/>
                  <a:gd name="T30" fmla="*/ 2147483647 w 435"/>
                  <a:gd name="T31" fmla="*/ 2147483647 h 188"/>
                  <a:gd name="T32" fmla="*/ 2147483647 w 435"/>
                  <a:gd name="T33" fmla="*/ 2147483647 h 188"/>
                  <a:gd name="T34" fmla="*/ 2147483647 w 435"/>
                  <a:gd name="T35" fmla="*/ 2147483647 h 188"/>
                  <a:gd name="T36" fmla="*/ 2147483647 w 435"/>
                  <a:gd name="T37" fmla="*/ 2147483647 h 188"/>
                  <a:gd name="T38" fmla="*/ 2147483647 w 435"/>
                  <a:gd name="T39" fmla="*/ 2147483647 h 188"/>
                  <a:gd name="T40" fmla="*/ 2147483647 w 435"/>
                  <a:gd name="T41" fmla="*/ 2147483647 h 188"/>
                  <a:gd name="T42" fmla="*/ 2147483647 w 435"/>
                  <a:gd name="T43" fmla="*/ 2147483647 h 188"/>
                  <a:gd name="T44" fmla="*/ 2147483647 w 435"/>
                  <a:gd name="T45" fmla="*/ 2147483647 h 188"/>
                  <a:gd name="T46" fmla="*/ 2147483647 w 435"/>
                  <a:gd name="T47" fmla="*/ 2147483647 h 188"/>
                  <a:gd name="T48" fmla="*/ 2147483647 w 435"/>
                  <a:gd name="T49" fmla="*/ 2147483647 h 188"/>
                  <a:gd name="T50" fmla="*/ 2147483647 w 435"/>
                  <a:gd name="T51" fmla="*/ 2147483647 h 188"/>
                  <a:gd name="T52" fmla="*/ 2147483647 w 435"/>
                  <a:gd name="T53" fmla="*/ 2147483647 h 188"/>
                  <a:gd name="T54" fmla="*/ 2147483647 w 435"/>
                  <a:gd name="T55" fmla="*/ 2147483647 h 188"/>
                  <a:gd name="T56" fmla="*/ 0 w 435"/>
                  <a:gd name="T57" fmla="*/ 2147483647 h 1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35"/>
                  <a:gd name="T88" fmla="*/ 0 h 188"/>
                  <a:gd name="T89" fmla="*/ 435 w 435"/>
                  <a:gd name="T90" fmla="*/ 188 h 1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35" h="188">
                    <a:moveTo>
                      <a:pt x="0" y="104"/>
                    </a:moveTo>
                    <a:lnTo>
                      <a:pt x="97" y="0"/>
                    </a:lnTo>
                    <a:lnTo>
                      <a:pt x="80" y="43"/>
                    </a:lnTo>
                    <a:lnTo>
                      <a:pt x="93" y="56"/>
                    </a:lnTo>
                    <a:lnTo>
                      <a:pt x="124" y="38"/>
                    </a:lnTo>
                    <a:lnTo>
                      <a:pt x="190" y="64"/>
                    </a:lnTo>
                    <a:lnTo>
                      <a:pt x="219" y="43"/>
                    </a:lnTo>
                    <a:lnTo>
                      <a:pt x="310" y="31"/>
                    </a:lnTo>
                    <a:lnTo>
                      <a:pt x="327" y="57"/>
                    </a:lnTo>
                    <a:lnTo>
                      <a:pt x="362" y="51"/>
                    </a:lnTo>
                    <a:lnTo>
                      <a:pt x="430" y="79"/>
                    </a:lnTo>
                    <a:lnTo>
                      <a:pt x="435" y="99"/>
                    </a:lnTo>
                    <a:lnTo>
                      <a:pt x="360" y="117"/>
                    </a:lnTo>
                    <a:lnTo>
                      <a:pt x="339" y="104"/>
                    </a:lnTo>
                    <a:lnTo>
                      <a:pt x="301" y="108"/>
                    </a:lnTo>
                    <a:lnTo>
                      <a:pt x="257" y="134"/>
                    </a:lnTo>
                    <a:lnTo>
                      <a:pt x="237" y="136"/>
                    </a:lnTo>
                    <a:lnTo>
                      <a:pt x="221" y="117"/>
                    </a:lnTo>
                    <a:lnTo>
                      <a:pt x="196" y="186"/>
                    </a:lnTo>
                    <a:lnTo>
                      <a:pt x="169" y="188"/>
                    </a:lnTo>
                    <a:lnTo>
                      <a:pt x="157" y="160"/>
                    </a:lnTo>
                    <a:lnTo>
                      <a:pt x="99" y="147"/>
                    </a:lnTo>
                    <a:lnTo>
                      <a:pt x="71" y="127"/>
                    </a:lnTo>
                    <a:lnTo>
                      <a:pt x="23" y="134"/>
                    </a:lnTo>
                    <a:lnTo>
                      <a:pt x="0" y="104"/>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87" name="Freeform 39"/>
              <p:cNvSpPr>
                <a:spLocks/>
              </p:cNvSpPr>
              <p:nvPr/>
            </p:nvSpPr>
            <p:spPr bwMode="auto">
              <a:xfrm>
                <a:off x="6215063" y="1684337"/>
                <a:ext cx="592137" cy="860425"/>
              </a:xfrm>
              <a:custGeom>
                <a:avLst/>
                <a:gdLst>
                  <a:gd name="T0" fmla="*/ 2147483647 w 311"/>
                  <a:gd name="T1" fmla="*/ 0 h 421"/>
                  <a:gd name="T2" fmla="*/ 2147483647 w 311"/>
                  <a:gd name="T3" fmla="*/ 2147483647 h 421"/>
                  <a:gd name="T4" fmla="*/ 2147483647 w 311"/>
                  <a:gd name="T5" fmla="*/ 2147483647 h 421"/>
                  <a:gd name="T6" fmla="*/ 0 w 311"/>
                  <a:gd name="T7" fmla="*/ 2147483647 h 421"/>
                  <a:gd name="T8" fmla="*/ 2147483647 w 311"/>
                  <a:gd name="T9" fmla="*/ 2147483647 h 421"/>
                  <a:gd name="T10" fmla="*/ 2147483647 w 311"/>
                  <a:gd name="T11" fmla="*/ 2147483647 h 421"/>
                  <a:gd name="T12" fmla="*/ 2147483647 w 311"/>
                  <a:gd name="T13" fmla="*/ 2147483647 h 421"/>
                  <a:gd name="T14" fmla="*/ 2147483647 w 311"/>
                  <a:gd name="T15" fmla="*/ 2147483647 h 421"/>
                  <a:gd name="T16" fmla="*/ 2147483647 w 311"/>
                  <a:gd name="T17" fmla="*/ 2147483647 h 421"/>
                  <a:gd name="T18" fmla="*/ 2147483647 w 311"/>
                  <a:gd name="T19" fmla="*/ 2147483647 h 421"/>
                  <a:gd name="T20" fmla="*/ 0 w 311"/>
                  <a:gd name="T21" fmla="*/ 2147483647 h 421"/>
                  <a:gd name="T22" fmla="*/ 2147483647 w 311"/>
                  <a:gd name="T23" fmla="*/ 2147483647 h 421"/>
                  <a:gd name="T24" fmla="*/ 2147483647 w 311"/>
                  <a:gd name="T25" fmla="*/ 2147483647 h 421"/>
                  <a:gd name="T26" fmla="*/ 2147483647 w 311"/>
                  <a:gd name="T27" fmla="*/ 2147483647 h 421"/>
                  <a:gd name="T28" fmla="*/ 2147483647 w 311"/>
                  <a:gd name="T29" fmla="*/ 2147483647 h 421"/>
                  <a:gd name="T30" fmla="*/ 2147483647 w 311"/>
                  <a:gd name="T31" fmla="*/ 2147483647 h 421"/>
                  <a:gd name="T32" fmla="*/ 2147483647 w 311"/>
                  <a:gd name="T33" fmla="*/ 2147483647 h 421"/>
                  <a:gd name="T34" fmla="*/ 2147483647 w 311"/>
                  <a:gd name="T35" fmla="*/ 2147483647 h 421"/>
                  <a:gd name="T36" fmla="*/ 2147483647 w 311"/>
                  <a:gd name="T37" fmla="*/ 2147483647 h 421"/>
                  <a:gd name="T38" fmla="*/ 2147483647 w 311"/>
                  <a:gd name="T39" fmla="*/ 2147483647 h 421"/>
                  <a:gd name="T40" fmla="*/ 2147483647 w 311"/>
                  <a:gd name="T41" fmla="*/ 2147483647 h 421"/>
                  <a:gd name="T42" fmla="*/ 2147483647 w 311"/>
                  <a:gd name="T43" fmla="*/ 2147483647 h 421"/>
                  <a:gd name="T44" fmla="*/ 2147483647 w 311"/>
                  <a:gd name="T45" fmla="*/ 2147483647 h 421"/>
                  <a:gd name="T46" fmla="*/ 2147483647 w 311"/>
                  <a:gd name="T47" fmla="*/ 2147483647 h 421"/>
                  <a:gd name="T48" fmla="*/ 2147483647 w 311"/>
                  <a:gd name="T49" fmla="*/ 2147483647 h 421"/>
                  <a:gd name="T50" fmla="*/ 2147483647 w 311"/>
                  <a:gd name="T51" fmla="*/ 2147483647 h 421"/>
                  <a:gd name="T52" fmla="*/ 2147483647 w 311"/>
                  <a:gd name="T53" fmla="*/ 2147483647 h 421"/>
                  <a:gd name="T54" fmla="*/ 2147483647 w 311"/>
                  <a:gd name="T55" fmla="*/ 2147483647 h 421"/>
                  <a:gd name="T56" fmla="*/ 2147483647 w 311"/>
                  <a:gd name="T57" fmla="*/ 2147483647 h 421"/>
                  <a:gd name="T58" fmla="*/ 2147483647 w 311"/>
                  <a:gd name="T59" fmla="*/ 2147483647 h 421"/>
                  <a:gd name="T60" fmla="*/ 2147483647 w 311"/>
                  <a:gd name="T61" fmla="*/ 2147483647 h 421"/>
                  <a:gd name="T62" fmla="*/ 2147483647 w 311"/>
                  <a:gd name="T63" fmla="*/ 2147483647 h 421"/>
                  <a:gd name="T64" fmla="*/ 2147483647 w 311"/>
                  <a:gd name="T65" fmla="*/ 2147483647 h 421"/>
                  <a:gd name="T66" fmla="*/ 2147483647 w 311"/>
                  <a:gd name="T67" fmla="*/ 2147483647 h 421"/>
                  <a:gd name="T68" fmla="*/ 2147483647 w 311"/>
                  <a:gd name="T69" fmla="*/ 2147483647 h 421"/>
                  <a:gd name="T70" fmla="*/ 2147483647 w 311"/>
                  <a:gd name="T71" fmla="*/ 2147483647 h 421"/>
                  <a:gd name="T72" fmla="*/ 2147483647 w 311"/>
                  <a:gd name="T73" fmla="*/ 2147483647 h 421"/>
                  <a:gd name="T74" fmla="*/ 2147483647 w 311"/>
                  <a:gd name="T75" fmla="*/ 2147483647 h 421"/>
                  <a:gd name="T76" fmla="*/ 2147483647 w 311"/>
                  <a:gd name="T77" fmla="*/ 2147483647 h 421"/>
                  <a:gd name="T78" fmla="*/ 2147483647 w 311"/>
                  <a:gd name="T79" fmla="*/ 2147483647 h 421"/>
                  <a:gd name="T80" fmla="*/ 2147483647 w 311"/>
                  <a:gd name="T81" fmla="*/ 2147483647 h 421"/>
                  <a:gd name="T82" fmla="*/ 2147483647 w 311"/>
                  <a:gd name="T83" fmla="*/ 2147483647 h 421"/>
                  <a:gd name="T84" fmla="*/ 2147483647 w 311"/>
                  <a:gd name="T85" fmla="*/ 2147483647 h 421"/>
                  <a:gd name="T86" fmla="*/ 2147483647 w 311"/>
                  <a:gd name="T87" fmla="*/ 2147483647 h 421"/>
                  <a:gd name="T88" fmla="*/ 2147483647 w 311"/>
                  <a:gd name="T89" fmla="*/ 2147483647 h 421"/>
                  <a:gd name="T90" fmla="*/ 2147483647 w 311"/>
                  <a:gd name="T91" fmla="*/ 0 h 421"/>
                  <a:gd name="T92" fmla="*/ 2147483647 w 311"/>
                  <a:gd name="T93" fmla="*/ 2147483647 h 4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1"/>
                  <a:gd name="T142" fmla="*/ 0 h 421"/>
                  <a:gd name="T143" fmla="*/ 311 w 311"/>
                  <a:gd name="T144" fmla="*/ 421 h 4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1" h="421">
                    <a:moveTo>
                      <a:pt x="78" y="17"/>
                    </a:moveTo>
                    <a:lnTo>
                      <a:pt x="90" y="43"/>
                    </a:lnTo>
                    <a:lnTo>
                      <a:pt x="68" y="59"/>
                    </a:lnTo>
                    <a:lnTo>
                      <a:pt x="67" y="126"/>
                    </a:lnTo>
                    <a:lnTo>
                      <a:pt x="55" y="83"/>
                    </a:lnTo>
                    <a:lnTo>
                      <a:pt x="10" y="125"/>
                    </a:lnTo>
                    <a:lnTo>
                      <a:pt x="0" y="245"/>
                    </a:lnTo>
                    <a:lnTo>
                      <a:pt x="29" y="305"/>
                    </a:lnTo>
                    <a:lnTo>
                      <a:pt x="32" y="335"/>
                    </a:lnTo>
                    <a:lnTo>
                      <a:pt x="33" y="360"/>
                    </a:lnTo>
                    <a:lnTo>
                      <a:pt x="32" y="382"/>
                    </a:lnTo>
                    <a:lnTo>
                      <a:pt x="26" y="421"/>
                    </a:lnTo>
                    <a:lnTo>
                      <a:pt x="148" y="414"/>
                    </a:lnTo>
                    <a:lnTo>
                      <a:pt x="309" y="399"/>
                    </a:lnTo>
                    <a:lnTo>
                      <a:pt x="280" y="391"/>
                    </a:lnTo>
                    <a:lnTo>
                      <a:pt x="264" y="369"/>
                    </a:lnTo>
                    <a:lnTo>
                      <a:pt x="289" y="350"/>
                    </a:lnTo>
                    <a:lnTo>
                      <a:pt x="289" y="327"/>
                    </a:lnTo>
                    <a:lnTo>
                      <a:pt x="277" y="306"/>
                    </a:lnTo>
                    <a:lnTo>
                      <a:pt x="289" y="292"/>
                    </a:lnTo>
                    <a:lnTo>
                      <a:pt x="311" y="293"/>
                    </a:lnTo>
                    <a:lnTo>
                      <a:pt x="307" y="235"/>
                    </a:lnTo>
                    <a:lnTo>
                      <a:pt x="301" y="200"/>
                    </a:lnTo>
                    <a:lnTo>
                      <a:pt x="288" y="178"/>
                    </a:lnTo>
                    <a:lnTo>
                      <a:pt x="275" y="165"/>
                    </a:lnTo>
                    <a:lnTo>
                      <a:pt x="254" y="161"/>
                    </a:lnTo>
                    <a:lnTo>
                      <a:pt x="235" y="161"/>
                    </a:lnTo>
                    <a:lnTo>
                      <a:pt x="215" y="189"/>
                    </a:lnTo>
                    <a:lnTo>
                      <a:pt x="202" y="197"/>
                    </a:lnTo>
                    <a:lnTo>
                      <a:pt x="193" y="200"/>
                    </a:lnTo>
                    <a:lnTo>
                      <a:pt x="183" y="196"/>
                    </a:lnTo>
                    <a:lnTo>
                      <a:pt x="180" y="183"/>
                    </a:lnTo>
                    <a:lnTo>
                      <a:pt x="183" y="174"/>
                    </a:lnTo>
                    <a:lnTo>
                      <a:pt x="192" y="165"/>
                    </a:lnTo>
                    <a:lnTo>
                      <a:pt x="200" y="161"/>
                    </a:lnTo>
                    <a:lnTo>
                      <a:pt x="209" y="160"/>
                    </a:lnTo>
                    <a:lnTo>
                      <a:pt x="209" y="144"/>
                    </a:lnTo>
                    <a:lnTo>
                      <a:pt x="232" y="126"/>
                    </a:lnTo>
                    <a:lnTo>
                      <a:pt x="209" y="71"/>
                    </a:lnTo>
                    <a:lnTo>
                      <a:pt x="209" y="45"/>
                    </a:lnTo>
                    <a:lnTo>
                      <a:pt x="170" y="35"/>
                    </a:lnTo>
                    <a:lnTo>
                      <a:pt x="113" y="0"/>
                    </a:lnTo>
                    <a:lnTo>
                      <a:pt x="78" y="17"/>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cs typeface="Arial" pitchFamily="34" charset="0"/>
                </a:endParaRPr>
              </a:p>
            </p:txBody>
          </p:sp>
          <p:sp>
            <p:nvSpPr>
              <p:cNvPr id="88" name="Freeform 40"/>
              <p:cNvSpPr>
                <a:spLocks/>
              </p:cNvSpPr>
              <p:nvPr/>
            </p:nvSpPr>
            <p:spPr bwMode="auto">
              <a:xfrm>
                <a:off x="5568950" y="2446337"/>
                <a:ext cx="641350" cy="1136650"/>
              </a:xfrm>
              <a:custGeom>
                <a:avLst/>
                <a:gdLst>
                  <a:gd name="T0" fmla="*/ 2147483647 w 337"/>
                  <a:gd name="T1" fmla="*/ 0 h 557"/>
                  <a:gd name="T2" fmla="*/ 2147483647 w 337"/>
                  <a:gd name="T3" fmla="*/ 2147483647 h 557"/>
                  <a:gd name="T4" fmla="*/ 2147483647 w 337"/>
                  <a:gd name="T5" fmla="*/ 2147483647 h 557"/>
                  <a:gd name="T6" fmla="*/ 0 w 337"/>
                  <a:gd name="T7" fmla="*/ 2147483647 h 557"/>
                  <a:gd name="T8" fmla="*/ 2147483647 w 337"/>
                  <a:gd name="T9" fmla="*/ 2147483647 h 557"/>
                  <a:gd name="T10" fmla="*/ 2147483647 w 337"/>
                  <a:gd name="T11" fmla="*/ 0 h 557"/>
                  <a:gd name="T12" fmla="*/ 2147483647 w 337"/>
                  <a:gd name="T13" fmla="*/ 2147483647 h 557"/>
                  <a:gd name="T14" fmla="*/ 2147483647 w 337"/>
                  <a:gd name="T15" fmla="*/ 2147483647 h 557"/>
                  <a:gd name="T16" fmla="*/ 2147483647 w 337"/>
                  <a:gd name="T17" fmla="*/ 2147483647 h 557"/>
                  <a:gd name="T18" fmla="*/ 2147483647 w 337"/>
                  <a:gd name="T19" fmla="*/ 2147483647 h 557"/>
                  <a:gd name="T20" fmla="*/ 2147483647 w 337"/>
                  <a:gd name="T21" fmla="*/ 2147483647 h 557"/>
                  <a:gd name="T22" fmla="*/ 2147483647 w 337"/>
                  <a:gd name="T23" fmla="*/ 2147483647 h 557"/>
                  <a:gd name="T24" fmla="*/ 2147483647 w 337"/>
                  <a:gd name="T25" fmla="*/ 2147483647 h 557"/>
                  <a:gd name="T26" fmla="*/ 2147483647 w 337"/>
                  <a:gd name="T27" fmla="*/ 2147483647 h 557"/>
                  <a:gd name="T28" fmla="*/ 2147483647 w 337"/>
                  <a:gd name="T29" fmla="*/ 2147483647 h 557"/>
                  <a:gd name="T30" fmla="*/ 2147483647 w 337"/>
                  <a:gd name="T31" fmla="*/ 2147483647 h 557"/>
                  <a:gd name="T32" fmla="*/ 2147483647 w 337"/>
                  <a:gd name="T33" fmla="*/ 2147483647 h 557"/>
                  <a:gd name="T34" fmla="*/ 2147483647 w 337"/>
                  <a:gd name="T35" fmla="*/ 2147483647 h 557"/>
                  <a:gd name="T36" fmla="*/ 2147483647 w 337"/>
                  <a:gd name="T37" fmla="*/ 2147483647 h 557"/>
                  <a:gd name="T38" fmla="*/ 2147483647 w 337"/>
                  <a:gd name="T39" fmla="*/ 2147483647 h 557"/>
                  <a:gd name="T40" fmla="*/ 2147483647 w 337"/>
                  <a:gd name="T41" fmla="*/ 2147483647 h 557"/>
                  <a:gd name="T42" fmla="*/ 0 w 337"/>
                  <a:gd name="T43" fmla="*/ 2147483647 h 557"/>
                  <a:gd name="T44" fmla="*/ 2147483647 w 337"/>
                  <a:gd name="T45" fmla="*/ 2147483647 h 557"/>
                  <a:gd name="T46" fmla="*/ 2147483647 w 337"/>
                  <a:gd name="T47" fmla="*/ 2147483647 h 557"/>
                  <a:gd name="T48" fmla="*/ 2147483647 w 337"/>
                  <a:gd name="T49" fmla="*/ 2147483647 h 557"/>
                  <a:gd name="T50" fmla="*/ 2147483647 w 337"/>
                  <a:gd name="T51" fmla="*/ 2147483647 h 557"/>
                  <a:gd name="T52" fmla="*/ 2147483647 w 337"/>
                  <a:gd name="T53" fmla="*/ 2147483647 h 5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57"/>
                  <a:gd name="T83" fmla="*/ 337 w 337"/>
                  <a:gd name="T84" fmla="*/ 557 h 5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57">
                    <a:moveTo>
                      <a:pt x="63" y="32"/>
                    </a:moveTo>
                    <a:lnTo>
                      <a:pt x="256" y="0"/>
                    </a:lnTo>
                    <a:lnTo>
                      <a:pt x="287" y="69"/>
                    </a:lnTo>
                    <a:lnTo>
                      <a:pt x="326" y="353"/>
                    </a:lnTo>
                    <a:lnTo>
                      <a:pt x="337" y="391"/>
                    </a:lnTo>
                    <a:lnTo>
                      <a:pt x="307" y="467"/>
                    </a:lnTo>
                    <a:lnTo>
                      <a:pt x="307" y="519"/>
                    </a:lnTo>
                    <a:lnTo>
                      <a:pt x="272" y="513"/>
                    </a:lnTo>
                    <a:lnTo>
                      <a:pt x="273" y="557"/>
                    </a:lnTo>
                    <a:lnTo>
                      <a:pt x="237" y="540"/>
                    </a:lnTo>
                    <a:lnTo>
                      <a:pt x="218" y="545"/>
                    </a:lnTo>
                    <a:lnTo>
                      <a:pt x="191" y="541"/>
                    </a:lnTo>
                    <a:lnTo>
                      <a:pt x="170" y="474"/>
                    </a:lnTo>
                    <a:lnTo>
                      <a:pt x="131" y="454"/>
                    </a:lnTo>
                    <a:lnTo>
                      <a:pt x="131" y="383"/>
                    </a:lnTo>
                    <a:lnTo>
                      <a:pt x="92" y="391"/>
                    </a:lnTo>
                    <a:lnTo>
                      <a:pt x="70" y="339"/>
                    </a:lnTo>
                    <a:lnTo>
                      <a:pt x="0" y="278"/>
                    </a:lnTo>
                    <a:lnTo>
                      <a:pt x="51" y="182"/>
                    </a:lnTo>
                    <a:lnTo>
                      <a:pt x="37" y="137"/>
                    </a:lnTo>
                    <a:lnTo>
                      <a:pt x="87" y="128"/>
                    </a:lnTo>
                    <a:lnTo>
                      <a:pt x="92" y="66"/>
                    </a:lnTo>
                    <a:lnTo>
                      <a:pt x="63" y="32"/>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ndParaRPr>
              </a:p>
            </p:txBody>
          </p:sp>
          <p:sp>
            <p:nvSpPr>
              <p:cNvPr id="89" name="Freeform 41"/>
              <p:cNvSpPr>
                <a:spLocks/>
              </p:cNvSpPr>
              <p:nvPr/>
            </p:nvSpPr>
            <p:spPr bwMode="auto">
              <a:xfrm>
                <a:off x="4999038" y="2906712"/>
                <a:ext cx="1019175" cy="900113"/>
              </a:xfrm>
              <a:custGeom>
                <a:avLst/>
                <a:gdLst>
                  <a:gd name="T0" fmla="*/ 2147483647 w 535"/>
                  <a:gd name="T1" fmla="*/ 0 h 440"/>
                  <a:gd name="T2" fmla="*/ 2147483647 w 535"/>
                  <a:gd name="T3" fmla="*/ 2147483647 h 440"/>
                  <a:gd name="T4" fmla="*/ 2147483647 w 535"/>
                  <a:gd name="T5" fmla="*/ 2147483647 h 440"/>
                  <a:gd name="T6" fmla="*/ 0 w 535"/>
                  <a:gd name="T7" fmla="*/ 2147483647 h 440"/>
                  <a:gd name="T8" fmla="*/ 0 w 535"/>
                  <a:gd name="T9" fmla="*/ 2147483647 h 440"/>
                  <a:gd name="T10" fmla="*/ 2147483647 w 535"/>
                  <a:gd name="T11" fmla="*/ 0 h 440"/>
                  <a:gd name="T12" fmla="*/ 2147483647 w 535"/>
                  <a:gd name="T13" fmla="*/ 0 h 440"/>
                  <a:gd name="T14" fmla="*/ 2147483647 w 535"/>
                  <a:gd name="T15" fmla="*/ 2147483647 h 440"/>
                  <a:gd name="T16" fmla="*/ 2147483647 w 535"/>
                  <a:gd name="T17" fmla="*/ 2147483647 h 440"/>
                  <a:gd name="T18" fmla="*/ 2147483647 w 535"/>
                  <a:gd name="T19" fmla="*/ 2147483647 h 440"/>
                  <a:gd name="T20" fmla="*/ 2147483647 w 535"/>
                  <a:gd name="T21" fmla="*/ 2147483647 h 440"/>
                  <a:gd name="T22" fmla="*/ 2147483647 w 535"/>
                  <a:gd name="T23" fmla="*/ 2147483647 h 440"/>
                  <a:gd name="T24" fmla="*/ 2147483647 w 535"/>
                  <a:gd name="T25" fmla="*/ 2147483647 h 440"/>
                  <a:gd name="T26" fmla="*/ 2147483647 w 535"/>
                  <a:gd name="T27" fmla="*/ 2147483647 h 440"/>
                  <a:gd name="T28" fmla="*/ 2147483647 w 535"/>
                  <a:gd name="T29" fmla="*/ 2147483647 h 440"/>
                  <a:gd name="T30" fmla="*/ 2147483647 w 535"/>
                  <a:gd name="T31" fmla="*/ 2147483647 h 440"/>
                  <a:gd name="T32" fmla="*/ 2147483647 w 535"/>
                  <a:gd name="T33" fmla="*/ 2147483647 h 440"/>
                  <a:gd name="T34" fmla="*/ 2147483647 w 535"/>
                  <a:gd name="T35" fmla="*/ 2147483647 h 440"/>
                  <a:gd name="T36" fmla="*/ 2147483647 w 535"/>
                  <a:gd name="T37" fmla="*/ 2147483647 h 440"/>
                  <a:gd name="T38" fmla="*/ 2147483647 w 535"/>
                  <a:gd name="T39" fmla="*/ 2147483647 h 440"/>
                  <a:gd name="T40" fmla="*/ 2147483647 w 535"/>
                  <a:gd name="T41" fmla="*/ 2147483647 h 440"/>
                  <a:gd name="T42" fmla="*/ 2147483647 w 535"/>
                  <a:gd name="T43" fmla="*/ 2147483647 h 440"/>
                  <a:gd name="T44" fmla="*/ 2147483647 w 535"/>
                  <a:gd name="T45" fmla="*/ 2147483647 h 440"/>
                  <a:gd name="T46" fmla="*/ 2147483647 w 535"/>
                  <a:gd name="T47" fmla="*/ 2147483647 h 440"/>
                  <a:gd name="T48" fmla="*/ 2147483647 w 535"/>
                  <a:gd name="T49" fmla="*/ 2147483647 h 440"/>
                  <a:gd name="T50" fmla="*/ 2147483647 w 535"/>
                  <a:gd name="T51" fmla="*/ 2147483647 h 440"/>
                  <a:gd name="T52" fmla="*/ 2147483647 w 535"/>
                  <a:gd name="T53" fmla="*/ 2147483647 h 440"/>
                  <a:gd name="T54" fmla="*/ 2147483647 w 535"/>
                  <a:gd name="T55" fmla="*/ 2147483647 h 440"/>
                  <a:gd name="T56" fmla="*/ 2147483647 w 535"/>
                  <a:gd name="T57" fmla="*/ 2147483647 h 440"/>
                  <a:gd name="T58" fmla="*/ 0 w 535"/>
                  <a:gd name="T59" fmla="*/ 2147483647 h 4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5"/>
                  <a:gd name="T91" fmla="*/ 0 h 440"/>
                  <a:gd name="T92" fmla="*/ 535 w 535"/>
                  <a:gd name="T93" fmla="*/ 440 h 4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5" h="440">
                    <a:moveTo>
                      <a:pt x="0" y="14"/>
                    </a:moveTo>
                    <a:lnTo>
                      <a:pt x="234" y="0"/>
                    </a:lnTo>
                    <a:lnTo>
                      <a:pt x="283" y="0"/>
                    </a:lnTo>
                    <a:lnTo>
                      <a:pt x="321" y="13"/>
                    </a:lnTo>
                    <a:lnTo>
                      <a:pt x="301" y="50"/>
                    </a:lnTo>
                    <a:lnTo>
                      <a:pt x="369" y="113"/>
                    </a:lnTo>
                    <a:lnTo>
                      <a:pt x="391" y="165"/>
                    </a:lnTo>
                    <a:lnTo>
                      <a:pt x="431" y="152"/>
                    </a:lnTo>
                    <a:lnTo>
                      <a:pt x="430" y="226"/>
                    </a:lnTo>
                    <a:lnTo>
                      <a:pt x="471" y="248"/>
                    </a:lnTo>
                    <a:lnTo>
                      <a:pt x="490" y="314"/>
                    </a:lnTo>
                    <a:lnTo>
                      <a:pt x="519" y="319"/>
                    </a:lnTo>
                    <a:lnTo>
                      <a:pt x="535" y="347"/>
                    </a:lnTo>
                    <a:lnTo>
                      <a:pt x="498" y="385"/>
                    </a:lnTo>
                    <a:lnTo>
                      <a:pt x="487" y="428"/>
                    </a:lnTo>
                    <a:lnTo>
                      <a:pt x="436" y="440"/>
                    </a:lnTo>
                    <a:lnTo>
                      <a:pt x="449" y="392"/>
                    </a:lnTo>
                    <a:lnTo>
                      <a:pt x="248" y="409"/>
                    </a:lnTo>
                    <a:lnTo>
                      <a:pt x="104" y="427"/>
                    </a:lnTo>
                    <a:lnTo>
                      <a:pt x="96" y="380"/>
                    </a:lnTo>
                    <a:lnTo>
                      <a:pt x="86" y="239"/>
                    </a:lnTo>
                    <a:lnTo>
                      <a:pt x="84" y="162"/>
                    </a:lnTo>
                    <a:lnTo>
                      <a:pt x="36" y="127"/>
                    </a:lnTo>
                    <a:lnTo>
                      <a:pt x="54" y="95"/>
                    </a:lnTo>
                    <a:lnTo>
                      <a:pt x="30" y="78"/>
                    </a:lnTo>
                    <a:lnTo>
                      <a:pt x="0" y="14"/>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cs typeface="Arial" pitchFamily="34" charset="0"/>
                </a:endParaRPr>
              </a:p>
            </p:txBody>
          </p:sp>
          <p:sp>
            <p:nvSpPr>
              <p:cNvPr id="90" name="Freeform 42"/>
              <p:cNvSpPr>
                <a:spLocks/>
              </p:cNvSpPr>
              <p:nvPr/>
            </p:nvSpPr>
            <p:spPr bwMode="auto">
              <a:xfrm>
                <a:off x="6113463" y="2527300"/>
                <a:ext cx="498475" cy="879475"/>
              </a:xfrm>
              <a:custGeom>
                <a:avLst/>
                <a:gdLst>
                  <a:gd name="T0" fmla="*/ 2147483647 w 261"/>
                  <a:gd name="T1" fmla="*/ 0 h 431"/>
                  <a:gd name="T2" fmla="*/ 2147483647 w 261"/>
                  <a:gd name="T3" fmla="*/ 2147483647 h 431"/>
                  <a:gd name="T4" fmla="*/ 2147483647 w 261"/>
                  <a:gd name="T5" fmla="*/ 2147483647 h 431"/>
                  <a:gd name="T6" fmla="*/ 0 w 261"/>
                  <a:gd name="T7" fmla="*/ 2147483647 h 431"/>
                  <a:gd name="T8" fmla="*/ 0 w 261"/>
                  <a:gd name="T9" fmla="*/ 2147483647 h 431"/>
                  <a:gd name="T10" fmla="*/ 2147483647 w 261"/>
                  <a:gd name="T11" fmla="*/ 2147483647 h 431"/>
                  <a:gd name="T12" fmla="*/ 2147483647 w 261"/>
                  <a:gd name="T13" fmla="*/ 2147483647 h 431"/>
                  <a:gd name="T14" fmla="*/ 2147483647 w 261"/>
                  <a:gd name="T15" fmla="*/ 2147483647 h 431"/>
                  <a:gd name="T16" fmla="*/ 2147483647 w 261"/>
                  <a:gd name="T17" fmla="*/ 2147483647 h 431"/>
                  <a:gd name="T18" fmla="*/ 2147483647 w 261"/>
                  <a:gd name="T19" fmla="*/ 0 h 431"/>
                  <a:gd name="T20" fmla="*/ 2147483647 w 261"/>
                  <a:gd name="T21" fmla="*/ 2147483647 h 431"/>
                  <a:gd name="T22" fmla="*/ 2147483647 w 261"/>
                  <a:gd name="T23" fmla="*/ 2147483647 h 431"/>
                  <a:gd name="T24" fmla="*/ 2147483647 w 261"/>
                  <a:gd name="T25" fmla="*/ 2147483647 h 431"/>
                  <a:gd name="T26" fmla="*/ 2147483647 w 261"/>
                  <a:gd name="T27" fmla="*/ 2147483647 h 431"/>
                  <a:gd name="T28" fmla="*/ 2147483647 w 261"/>
                  <a:gd name="T29" fmla="*/ 2147483647 h 431"/>
                  <a:gd name="T30" fmla="*/ 2147483647 w 261"/>
                  <a:gd name="T31" fmla="*/ 2147483647 h 431"/>
                  <a:gd name="T32" fmla="*/ 2147483647 w 261"/>
                  <a:gd name="T33" fmla="*/ 2147483647 h 431"/>
                  <a:gd name="T34" fmla="*/ 2147483647 w 261"/>
                  <a:gd name="T35" fmla="*/ 2147483647 h 431"/>
                  <a:gd name="T36" fmla="*/ 2147483647 w 261"/>
                  <a:gd name="T37" fmla="*/ 2147483647 h 431"/>
                  <a:gd name="T38" fmla="*/ 0 w 261"/>
                  <a:gd name="T39" fmla="*/ 2147483647 h 4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431"/>
                  <a:gd name="T62" fmla="*/ 261 w 261"/>
                  <a:gd name="T63" fmla="*/ 431 h 4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431">
                    <a:moveTo>
                      <a:pt x="0" y="31"/>
                    </a:moveTo>
                    <a:lnTo>
                      <a:pt x="30" y="47"/>
                    </a:lnTo>
                    <a:lnTo>
                      <a:pt x="59" y="44"/>
                    </a:lnTo>
                    <a:lnTo>
                      <a:pt x="69" y="35"/>
                    </a:lnTo>
                    <a:lnTo>
                      <a:pt x="77" y="9"/>
                    </a:lnTo>
                    <a:lnTo>
                      <a:pt x="203" y="0"/>
                    </a:lnTo>
                    <a:lnTo>
                      <a:pt x="261" y="304"/>
                    </a:lnTo>
                    <a:lnTo>
                      <a:pt x="257" y="301"/>
                    </a:lnTo>
                    <a:lnTo>
                      <a:pt x="213" y="319"/>
                    </a:lnTo>
                    <a:lnTo>
                      <a:pt x="183" y="400"/>
                    </a:lnTo>
                    <a:lnTo>
                      <a:pt x="138" y="389"/>
                    </a:lnTo>
                    <a:lnTo>
                      <a:pt x="85" y="419"/>
                    </a:lnTo>
                    <a:lnTo>
                      <a:pt x="17" y="431"/>
                    </a:lnTo>
                    <a:lnTo>
                      <a:pt x="48" y="351"/>
                    </a:lnTo>
                    <a:lnTo>
                      <a:pt x="34" y="306"/>
                    </a:lnTo>
                    <a:lnTo>
                      <a:pt x="0" y="31"/>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91" name="Freeform 43"/>
              <p:cNvSpPr>
                <a:spLocks/>
              </p:cNvSpPr>
              <p:nvPr/>
            </p:nvSpPr>
            <p:spPr bwMode="auto">
              <a:xfrm>
                <a:off x="6500813" y="2349500"/>
                <a:ext cx="642937" cy="790575"/>
              </a:xfrm>
              <a:custGeom>
                <a:avLst/>
                <a:gdLst>
                  <a:gd name="T0" fmla="*/ 2147483647 w 336"/>
                  <a:gd name="T1" fmla="*/ 0 h 388"/>
                  <a:gd name="T2" fmla="*/ 2147483647 w 336"/>
                  <a:gd name="T3" fmla="*/ 2147483647 h 388"/>
                  <a:gd name="T4" fmla="*/ 2147483647 w 336"/>
                  <a:gd name="T5" fmla="*/ 2147483647 h 388"/>
                  <a:gd name="T6" fmla="*/ 0 w 336"/>
                  <a:gd name="T7" fmla="*/ 2147483647 h 388"/>
                  <a:gd name="T8" fmla="*/ 0 w 336"/>
                  <a:gd name="T9" fmla="*/ 2147483647 h 388"/>
                  <a:gd name="T10" fmla="*/ 2147483647 w 336"/>
                  <a:gd name="T11" fmla="*/ 2147483647 h 388"/>
                  <a:gd name="T12" fmla="*/ 2147483647 w 336"/>
                  <a:gd name="T13" fmla="*/ 2147483647 h 388"/>
                  <a:gd name="T14" fmla="*/ 2147483647 w 336"/>
                  <a:gd name="T15" fmla="*/ 2147483647 h 388"/>
                  <a:gd name="T16" fmla="*/ 2147483647 w 336"/>
                  <a:gd name="T17" fmla="*/ 2147483647 h 388"/>
                  <a:gd name="T18" fmla="*/ 2147483647 w 336"/>
                  <a:gd name="T19" fmla="*/ 0 h 388"/>
                  <a:gd name="T20" fmla="*/ 2147483647 w 336"/>
                  <a:gd name="T21" fmla="*/ 2147483647 h 388"/>
                  <a:gd name="T22" fmla="*/ 2147483647 w 336"/>
                  <a:gd name="T23" fmla="*/ 2147483647 h 388"/>
                  <a:gd name="T24" fmla="*/ 2147483647 w 336"/>
                  <a:gd name="T25" fmla="*/ 2147483647 h 388"/>
                  <a:gd name="T26" fmla="*/ 2147483647 w 336"/>
                  <a:gd name="T27" fmla="*/ 2147483647 h 388"/>
                  <a:gd name="T28" fmla="*/ 2147483647 w 336"/>
                  <a:gd name="T29" fmla="*/ 2147483647 h 388"/>
                  <a:gd name="T30" fmla="*/ 2147483647 w 336"/>
                  <a:gd name="T31" fmla="*/ 2147483647 h 388"/>
                  <a:gd name="T32" fmla="*/ 2147483647 w 336"/>
                  <a:gd name="T33" fmla="*/ 2147483647 h 388"/>
                  <a:gd name="T34" fmla="*/ 2147483647 w 336"/>
                  <a:gd name="T35" fmla="*/ 2147483647 h 388"/>
                  <a:gd name="T36" fmla="*/ 2147483647 w 336"/>
                  <a:gd name="T37" fmla="*/ 2147483647 h 388"/>
                  <a:gd name="T38" fmla="*/ 2147483647 w 336"/>
                  <a:gd name="T39" fmla="*/ 2147483647 h 388"/>
                  <a:gd name="T40" fmla="*/ 2147483647 w 336"/>
                  <a:gd name="T41" fmla="*/ 2147483647 h 388"/>
                  <a:gd name="T42" fmla="*/ 2147483647 w 336"/>
                  <a:gd name="T43" fmla="*/ 2147483647 h 388"/>
                  <a:gd name="T44" fmla="*/ 0 w 336"/>
                  <a:gd name="T45" fmla="*/ 2147483647 h 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6"/>
                  <a:gd name="T70" fmla="*/ 0 h 388"/>
                  <a:gd name="T71" fmla="*/ 336 w 336"/>
                  <a:gd name="T72" fmla="*/ 388 h 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6" h="388">
                    <a:moveTo>
                      <a:pt x="0" y="87"/>
                    </a:moveTo>
                    <a:lnTo>
                      <a:pt x="151" y="73"/>
                    </a:lnTo>
                    <a:lnTo>
                      <a:pt x="183" y="79"/>
                    </a:lnTo>
                    <a:lnTo>
                      <a:pt x="254" y="45"/>
                    </a:lnTo>
                    <a:lnTo>
                      <a:pt x="270" y="15"/>
                    </a:lnTo>
                    <a:lnTo>
                      <a:pt x="313" y="0"/>
                    </a:lnTo>
                    <a:lnTo>
                      <a:pt x="336" y="147"/>
                    </a:lnTo>
                    <a:lnTo>
                      <a:pt x="318" y="163"/>
                    </a:lnTo>
                    <a:lnTo>
                      <a:pt x="323" y="265"/>
                    </a:lnTo>
                    <a:lnTo>
                      <a:pt x="289" y="274"/>
                    </a:lnTo>
                    <a:lnTo>
                      <a:pt x="270" y="330"/>
                    </a:lnTo>
                    <a:lnTo>
                      <a:pt x="244" y="323"/>
                    </a:lnTo>
                    <a:lnTo>
                      <a:pt x="235" y="388"/>
                    </a:lnTo>
                    <a:lnTo>
                      <a:pt x="198" y="361"/>
                    </a:lnTo>
                    <a:lnTo>
                      <a:pt x="124" y="378"/>
                    </a:lnTo>
                    <a:lnTo>
                      <a:pt x="92" y="353"/>
                    </a:lnTo>
                    <a:lnTo>
                      <a:pt x="49" y="352"/>
                    </a:lnTo>
                    <a:lnTo>
                      <a:pt x="28" y="243"/>
                    </a:lnTo>
                    <a:lnTo>
                      <a:pt x="0" y="87"/>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ndParaRPr>
              </a:p>
            </p:txBody>
          </p:sp>
          <p:sp>
            <p:nvSpPr>
              <p:cNvPr id="92" name="Freeform 44"/>
              <p:cNvSpPr>
                <a:spLocks/>
              </p:cNvSpPr>
              <p:nvPr/>
            </p:nvSpPr>
            <p:spPr bwMode="auto">
              <a:xfrm>
                <a:off x="5932488" y="3063875"/>
                <a:ext cx="1127125" cy="671512"/>
              </a:xfrm>
              <a:custGeom>
                <a:avLst/>
                <a:gdLst>
                  <a:gd name="T0" fmla="*/ 2147483647 w 591"/>
                  <a:gd name="T1" fmla="*/ 0 h 328"/>
                  <a:gd name="T2" fmla="*/ 2147483647 w 591"/>
                  <a:gd name="T3" fmla="*/ 2147483647 h 328"/>
                  <a:gd name="T4" fmla="*/ 2147483647 w 591"/>
                  <a:gd name="T5" fmla="*/ 2147483647 h 328"/>
                  <a:gd name="T6" fmla="*/ 0 w 591"/>
                  <a:gd name="T7" fmla="*/ 2147483647 h 328"/>
                  <a:gd name="T8" fmla="*/ 0 w 591"/>
                  <a:gd name="T9" fmla="*/ 2147483647 h 328"/>
                  <a:gd name="T10" fmla="*/ 2147483647 w 591"/>
                  <a:gd name="T11" fmla="*/ 2147483647 h 328"/>
                  <a:gd name="T12" fmla="*/ 2147483647 w 591"/>
                  <a:gd name="T13" fmla="*/ 2147483647 h 328"/>
                  <a:gd name="T14" fmla="*/ 2147483647 w 591"/>
                  <a:gd name="T15" fmla="*/ 2147483647 h 328"/>
                  <a:gd name="T16" fmla="*/ 2147483647 w 591"/>
                  <a:gd name="T17" fmla="*/ 2147483647 h 328"/>
                  <a:gd name="T18" fmla="*/ 2147483647 w 591"/>
                  <a:gd name="T19" fmla="*/ 2147483647 h 328"/>
                  <a:gd name="T20" fmla="*/ 2147483647 w 591"/>
                  <a:gd name="T21" fmla="*/ 2147483647 h 328"/>
                  <a:gd name="T22" fmla="*/ 2147483647 w 591"/>
                  <a:gd name="T23" fmla="*/ 2147483647 h 328"/>
                  <a:gd name="T24" fmla="*/ 2147483647 w 591"/>
                  <a:gd name="T25" fmla="*/ 2147483647 h 328"/>
                  <a:gd name="T26" fmla="*/ 2147483647 w 591"/>
                  <a:gd name="T27" fmla="*/ 2147483647 h 328"/>
                  <a:gd name="T28" fmla="*/ 2147483647 w 591"/>
                  <a:gd name="T29" fmla="*/ 2147483647 h 328"/>
                  <a:gd name="T30" fmla="*/ 2147483647 w 591"/>
                  <a:gd name="T31" fmla="*/ 2147483647 h 328"/>
                  <a:gd name="T32" fmla="*/ 2147483647 w 591"/>
                  <a:gd name="T33" fmla="*/ 2147483647 h 328"/>
                  <a:gd name="T34" fmla="*/ 2147483647 w 591"/>
                  <a:gd name="T35" fmla="*/ 2147483647 h 328"/>
                  <a:gd name="T36" fmla="*/ 2147483647 w 591"/>
                  <a:gd name="T37" fmla="*/ 0 h 328"/>
                  <a:gd name="T38" fmla="*/ 2147483647 w 591"/>
                  <a:gd name="T39" fmla="*/ 2147483647 h 328"/>
                  <a:gd name="T40" fmla="*/ 2147483647 w 591"/>
                  <a:gd name="T41" fmla="*/ 2147483647 h 328"/>
                  <a:gd name="T42" fmla="*/ 2147483647 w 591"/>
                  <a:gd name="T43" fmla="*/ 2147483647 h 328"/>
                  <a:gd name="T44" fmla="*/ 2147483647 w 591"/>
                  <a:gd name="T45" fmla="*/ 2147483647 h 328"/>
                  <a:gd name="T46" fmla="*/ 2147483647 w 591"/>
                  <a:gd name="T47" fmla="*/ 2147483647 h 328"/>
                  <a:gd name="T48" fmla="*/ 2147483647 w 591"/>
                  <a:gd name="T49" fmla="*/ 2147483647 h 328"/>
                  <a:gd name="T50" fmla="*/ 2147483647 w 591"/>
                  <a:gd name="T51" fmla="*/ 2147483647 h 328"/>
                  <a:gd name="T52" fmla="*/ 2147483647 w 591"/>
                  <a:gd name="T53" fmla="*/ 2147483647 h 328"/>
                  <a:gd name="T54" fmla="*/ 2147483647 w 591"/>
                  <a:gd name="T55" fmla="*/ 2147483647 h 328"/>
                  <a:gd name="T56" fmla="*/ 2147483647 w 591"/>
                  <a:gd name="T57" fmla="*/ 2147483647 h 328"/>
                  <a:gd name="T58" fmla="*/ 2147483647 w 591"/>
                  <a:gd name="T59" fmla="*/ 2147483647 h 328"/>
                  <a:gd name="T60" fmla="*/ 2147483647 w 591"/>
                  <a:gd name="T61" fmla="*/ 2147483647 h 328"/>
                  <a:gd name="T62" fmla="*/ 2147483647 w 591"/>
                  <a:gd name="T63" fmla="*/ 2147483647 h 328"/>
                  <a:gd name="T64" fmla="*/ 0 w 591"/>
                  <a:gd name="T65" fmla="*/ 2147483647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1"/>
                  <a:gd name="T100" fmla="*/ 0 h 328"/>
                  <a:gd name="T101" fmla="*/ 591 w 591"/>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1" h="328">
                    <a:moveTo>
                      <a:pt x="0" y="328"/>
                    </a:moveTo>
                    <a:lnTo>
                      <a:pt x="144" y="308"/>
                    </a:lnTo>
                    <a:lnTo>
                      <a:pt x="144" y="293"/>
                    </a:lnTo>
                    <a:lnTo>
                      <a:pt x="491" y="245"/>
                    </a:lnTo>
                    <a:lnTo>
                      <a:pt x="497" y="221"/>
                    </a:lnTo>
                    <a:lnTo>
                      <a:pt x="548" y="202"/>
                    </a:lnTo>
                    <a:lnTo>
                      <a:pt x="553" y="175"/>
                    </a:lnTo>
                    <a:lnTo>
                      <a:pt x="575" y="167"/>
                    </a:lnTo>
                    <a:lnTo>
                      <a:pt x="591" y="128"/>
                    </a:lnTo>
                    <a:lnTo>
                      <a:pt x="543" y="88"/>
                    </a:lnTo>
                    <a:lnTo>
                      <a:pt x="534" y="36"/>
                    </a:lnTo>
                    <a:lnTo>
                      <a:pt x="497" y="10"/>
                    </a:lnTo>
                    <a:lnTo>
                      <a:pt x="420" y="24"/>
                    </a:lnTo>
                    <a:lnTo>
                      <a:pt x="383" y="1"/>
                    </a:lnTo>
                    <a:lnTo>
                      <a:pt x="348" y="0"/>
                    </a:lnTo>
                    <a:lnTo>
                      <a:pt x="356" y="36"/>
                    </a:lnTo>
                    <a:lnTo>
                      <a:pt x="308" y="55"/>
                    </a:lnTo>
                    <a:lnTo>
                      <a:pt x="276" y="136"/>
                    </a:lnTo>
                    <a:lnTo>
                      <a:pt x="232" y="123"/>
                    </a:lnTo>
                    <a:lnTo>
                      <a:pt x="180" y="154"/>
                    </a:lnTo>
                    <a:lnTo>
                      <a:pt x="113" y="165"/>
                    </a:lnTo>
                    <a:lnTo>
                      <a:pt x="113" y="212"/>
                    </a:lnTo>
                    <a:lnTo>
                      <a:pt x="80" y="210"/>
                    </a:lnTo>
                    <a:lnTo>
                      <a:pt x="81" y="251"/>
                    </a:lnTo>
                    <a:lnTo>
                      <a:pt x="46" y="235"/>
                    </a:lnTo>
                    <a:lnTo>
                      <a:pt x="26" y="242"/>
                    </a:lnTo>
                    <a:lnTo>
                      <a:pt x="43" y="270"/>
                    </a:lnTo>
                    <a:lnTo>
                      <a:pt x="7" y="306"/>
                    </a:lnTo>
                    <a:lnTo>
                      <a:pt x="0" y="328"/>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ndParaRPr>
              </a:p>
            </p:txBody>
          </p:sp>
          <p:sp>
            <p:nvSpPr>
              <p:cNvPr id="93" name="Freeform 45"/>
              <p:cNvSpPr>
                <a:spLocks/>
              </p:cNvSpPr>
              <p:nvPr/>
            </p:nvSpPr>
            <p:spPr bwMode="auto">
              <a:xfrm>
                <a:off x="5860256" y="3489325"/>
                <a:ext cx="1301750" cy="508000"/>
              </a:xfrm>
              <a:custGeom>
                <a:avLst/>
                <a:gdLst>
                  <a:gd name="T0" fmla="*/ 2147483647 w 682"/>
                  <a:gd name="T1" fmla="*/ 0 h 248"/>
                  <a:gd name="T2" fmla="*/ 2147483647 w 682"/>
                  <a:gd name="T3" fmla="*/ 2147483647 h 248"/>
                  <a:gd name="T4" fmla="*/ 2147483647 w 682"/>
                  <a:gd name="T5" fmla="*/ 2147483647 h 248"/>
                  <a:gd name="T6" fmla="*/ 0 w 682"/>
                  <a:gd name="T7" fmla="*/ 2147483647 h 248"/>
                  <a:gd name="T8" fmla="*/ 2147483647 w 682"/>
                  <a:gd name="T9" fmla="*/ 2147483647 h 248"/>
                  <a:gd name="T10" fmla="*/ 2147483647 w 682"/>
                  <a:gd name="T11" fmla="*/ 2147483647 h 248"/>
                  <a:gd name="T12" fmla="*/ 2147483647 w 682"/>
                  <a:gd name="T13" fmla="*/ 2147483647 h 248"/>
                  <a:gd name="T14" fmla="*/ 2147483647 w 682"/>
                  <a:gd name="T15" fmla="*/ 2147483647 h 248"/>
                  <a:gd name="T16" fmla="*/ 0 w 682"/>
                  <a:gd name="T17" fmla="*/ 2147483647 h 248"/>
                  <a:gd name="T18" fmla="*/ 2147483647 w 682"/>
                  <a:gd name="T19" fmla="*/ 2147483647 h 248"/>
                  <a:gd name="T20" fmla="*/ 2147483647 w 682"/>
                  <a:gd name="T21" fmla="*/ 2147483647 h 248"/>
                  <a:gd name="T22" fmla="*/ 2147483647 w 682"/>
                  <a:gd name="T23" fmla="*/ 2147483647 h 248"/>
                  <a:gd name="T24" fmla="*/ 2147483647 w 682"/>
                  <a:gd name="T25" fmla="*/ 2147483647 h 248"/>
                  <a:gd name="T26" fmla="*/ 2147483647 w 682"/>
                  <a:gd name="T27" fmla="*/ 2147483647 h 248"/>
                  <a:gd name="T28" fmla="*/ 2147483647 w 682"/>
                  <a:gd name="T29" fmla="*/ 2147483647 h 248"/>
                  <a:gd name="T30" fmla="*/ 2147483647 w 682"/>
                  <a:gd name="T31" fmla="*/ 0 h 248"/>
                  <a:gd name="T32" fmla="*/ 2147483647 w 682"/>
                  <a:gd name="T33" fmla="*/ 2147483647 h 248"/>
                  <a:gd name="T34" fmla="*/ 2147483647 w 682"/>
                  <a:gd name="T35" fmla="*/ 2147483647 h 248"/>
                  <a:gd name="T36" fmla="*/ 2147483647 w 682"/>
                  <a:gd name="T37" fmla="*/ 2147483647 h 248"/>
                  <a:gd name="T38" fmla="*/ 2147483647 w 682"/>
                  <a:gd name="T39" fmla="*/ 2147483647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2"/>
                  <a:gd name="T61" fmla="*/ 0 h 248"/>
                  <a:gd name="T62" fmla="*/ 682 w 682"/>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2" h="248">
                    <a:moveTo>
                      <a:pt x="41" y="113"/>
                    </a:moveTo>
                    <a:lnTo>
                      <a:pt x="41" y="118"/>
                    </a:lnTo>
                    <a:lnTo>
                      <a:pt x="29" y="141"/>
                    </a:lnTo>
                    <a:lnTo>
                      <a:pt x="43" y="173"/>
                    </a:lnTo>
                    <a:lnTo>
                      <a:pt x="0" y="200"/>
                    </a:lnTo>
                    <a:lnTo>
                      <a:pt x="9" y="248"/>
                    </a:lnTo>
                    <a:lnTo>
                      <a:pt x="188" y="234"/>
                    </a:lnTo>
                    <a:lnTo>
                      <a:pt x="400" y="209"/>
                    </a:lnTo>
                    <a:lnTo>
                      <a:pt x="506" y="190"/>
                    </a:lnTo>
                    <a:lnTo>
                      <a:pt x="528" y="126"/>
                    </a:lnTo>
                    <a:lnTo>
                      <a:pt x="566" y="123"/>
                    </a:lnTo>
                    <a:lnTo>
                      <a:pt x="682" y="0"/>
                    </a:lnTo>
                    <a:lnTo>
                      <a:pt x="531" y="30"/>
                    </a:lnTo>
                    <a:lnTo>
                      <a:pt x="179" y="81"/>
                    </a:lnTo>
                    <a:lnTo>
                      <a:pt x="182" y="96"/>
                    </a:lnTo>
                    <a:lnTo>
                      <a:pt x="41" y="113"/>
                    </a:lnTo>
                    <a:close/>
                  </a:path>
                </a:pathLst>
              </a:custGeom>
              <a:solidFill>
                <a:schemeClr val="bg1">
                  <a:lumMod val="85000"/>
                </a:schemeClr>
              </a:solidFill>
              <a:ln w="12701">
                <a:solidFill>
                  <a:srgbClr val="000000"/>
                </a:solidFill>
                <a:round/>
                <a:headEnd/>
                <a:tailEnd/>
              </a:ln>
            </p:spPr>
            <p:txBody>
              <a:bodyPr anchor="ctr"/>
              <a:lstStyle/>
              <a:p>
                <a:pPr algn="ctr">
                  <a:defRPr/>
                </a:pPr>
                <a:endParaRPr lang="en-US" sz="1400" b="1" dirty="0">
                  <a:solidFill>
                    <a:prstClr val="black"/>
                  </a:solidFill>
                  <a:cs typeface="Arial" pitchFamily="34" charset="0"/>
                </a:endParaRPr>
              </a:p>
            </p:txBody>
          </p:sp>
          <p:sp>
            <p:nvSpPr>
              <p:cNvPr id="94" name="Freeform 46"/>
              <p:cNvSpPr>
                <a:spLocks/>
              </p:cNvSpPr>
              <p:nvPr/>
            </p:nvSpPr>
            <p:spPr bwMode="auto">
              <a:xfrm>
                <a:off x="5724525" y="3989387"/>
                <a:ext cx="531813" cy="993775"/>
              </a:xfrm>
              <a:custGeom>
                <a:avLst/>
                <a:gdLst>
                  <a:gd name="T0" fmla="*/ 2147483647 w 279"/>
                  <a:gd name="T1" fmla="*/ 0 h 487"/>
                  <a:gd name="T2" fmla="*/ 2147483647 w 279"/>
                  <a:gd name="T3" fmla="*/ 2147483647 h 487"/>
                  <a:gd name="T4" fmla="*/ 2147483647 w 279"/>
                  <a:gd name="T5" fmla="*/ 2147483647 h 487"/>
                  <a:gd name="T6" fmla="*/ 0 w 279"/>
                  <a:gd name="T7" fmla="*/ 2147483647 h 487"/>
                  <a:gd name="T8" fmla="*/ 2147483647 w 279"/>
                  <a:gd name="T9" fmla="*/ 2147483647 h 487"/>
                  <a:gd name="T10" fmla="*/ 2147483647 w 279"/>
                  <a:gd name="T11" fmla="*/ 2147483647 h 487"/>
                  <a:gd name="T12" fmla="*/ 0 w 279"/>
                  <a:gd name="T13" fmla="*/ 2147483647 h 487"/>
                  <a:gd name="T14" fmla="*/ 2147483647 w 279"/>
                  <a:gd name="T15" fmla="*/ 2147483647 h 487"/>
                  <a:gd name="T16" fmla="*/ 2147483647 w 279"/>
                  <a:gd name="T17" fmla="*/ 2147483647 h 487"/>
                  <a:gd name="T18" fmla="*/ 2147483647 w 279"/>
                  <a:gd name="T19" fmla="*/ 2147483647 h 487"/>
                  <a:gd name="T20" fmla="*/ 2147483647 w 279"/>
                  <a:gd name="T21" fmla="*/ 2147483647 h 487"/>
                  <a:gd name="T22" fmla="*/ 2147483647 w 279"/>
                  <a:gd name="T23" fmla="*/ 2147483647 h 487"/>
                  <a:gd name="T24" fmla="*/ 2147483647 w 279"/>
                  <a:gd name="T25" fmla="*/ 2147483647 h 487"/>
                  <a:gd name="T26" fmla="*/ 2147483647 w 279"/>
                  <a:gd name="T27" fmla="*/ 2147483647 h 487"/>
                  <a:gd name="T28" fmla="*/ 2147483647 w 279"/>
                  <a:gd name="T29" fmla="*/ 2147483647 h 487"/>
                  <a:gd name="T30" fmla="*/ 2147483647 w 279"/>
                  <a:gd name="T31" fmla="*/ 2147483647 h 487"/>
                  <a:gd name="T32" fmla="*/ 2147483647 w 279"/>
                  <a:gd name="T33" fmla="*/ 2147483647 h 487"/>
                  <a:gd name="T34" fmla="*/ 2147483647 w 279"/>
                  <a:gd name="T35" fmla="*/ 0 h 487"/>
                  <a:gd name="T36" fmla="*/ 2147483647 w 279"/>
                  <a:gd name="T37" fmla="*/ 2147483647 h 4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487"/>
                  <a:gd name="T59" fmla="*/ 279 w 279"/>
                  <a:gd name="T60" fmla="*/ 487 h 4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487">
                    <a:moveTo>
                      <a:pt x="78" y="16"/>
                    </a:moveTo>
                    <a:lnTo>
                      <a:pt x="36" y="99"/>
                    </a:lnTo>
                    <a:lnTo>
                      <a:pt x="0" y="153"/>
                    </a:lnTo>
                    <a:lnTo>
                      <a:pt x="11" y="217"/>
                    </a:lnTo>
                    <a:lnTo>
                      <a:pt x="55" y="304"/>
                    </a:lnTo>
                    <a:lnTo>
                      <a:pt x="21" y="393"/>
                    </a:lnTo>
                    <a:lnTo>
                      <a:pt x="7" y="439"/>
                    </a:lnTo>
                    <a:lnTo>
                      <a:pt x="170" y="421"/>
                    </a:lnTo>
                    <a:lnTo>
                      <a:pt x="177" y="480"/>
                    </a:lnTo>
                    <a:lnTo>
                      <a:pt x="210" y="487"/>
                    </a:lnTo>
                    <a:lnTo>
                      <a:pt x="219" y="457"/>
                    </a:lnTo>
                    <a:lnTo>
                      <a:pt x="279" y="448"/>
                    </a:lnTo>
                    <a:lnTo>
                      <a:pt x="265" y="349"/>
                    </a:lnTo>
                    <a:lnTo>
                      <a:pt x="263" y="0"/>
                    </a:lnTo>
                    <a:lnTo>
                      <a:pt x="78" y="16"/>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95" name="Freeform 47"/>
              <p:cNvSpPr>
                <a:spLocks/>
              </p:cNvSpPr>
              <p:nvPr/>
            </p:nvSpPr>
            <p:spPr bwMode="auto">
              <a:xfrm>
                <a:off x="6227763" y="3913187"/>
                <a:ext cx="603250" cy="1006475"/>
              </a:xfrm>
              <a:custGeom>
                <a:avLst/>
                <a:gdLst>
                  <a:gd name="T0" fmla="*/ 2147483647 w 316"/>
                  <a:gd name="T1" fmla="*/ 0 h 492"/>
                  <a:gd name="T2" fmla="*/ 2147483647 w 316"/>
                  <a:gd name="T3" fmla="*/ 2147483647 h 492"/>
                  <a:gd name="T4" fmla="*/ 2147483647 w 316"/>
                  <a:gd name="T5" fmla="*/ 2147483647 h 492"/>
                  <a:gd name="T6" fmla="*/ 0 w 316"/>
                  <a:gd name="T7" fmla="*/ 2147483647 h 492"/>
                  <a:gd name="T8" fmla="*/ 0 w 316"/>
                  <a:gd name="T9" fmla="*/ 2147483647 h 492"/>
                  <a:gd name="T10" fmla="*/ 2147483647 w 316"/>
                  <a:gd name="T11" fmla="*/ 0 h 492"/>
                  <a:gd name="T12" fmla="*/ 2147483647 w 316"/>
                  <a:gd name="T13" fmla="*/ 2147483647 h 492"/>
                  <a:gd name="T14" fmla="*/ 2147483647 w 316"/>
                  <a:gd name="T15" fmla="*/ 2147483647 h 492"/>
                  <a:gd name="T16" fmla="*/ 2147483647 w 316"/>
                  <a:gd name="T17" fmla="*/ 2147483647 h 492"/>
                  <a:gd name="T18" fmla="*/ 2147483647 w 316"/>
                  <a:gd name="T19" fmla="*/ 2147483647 h 492"/>
                  <a:gd name="T20" fmla="*/ 2147483647 w 316"/>
                  <a:gd name="T21" fmla="*/ 2147483647 h 492"/>
                  <a:gd name="T22" fmla="*/ 2147483647 w 316"/>
                  <a:gd name="T23" fmla="*/ 2147483647 h 492"/>
                  <a:gd name="T24" fmla="*/ 2147483647 w 316"/>
                  <a:gd name="T25" fmla="*/ 2147483647 h 492"/>
                  <a:gd name="T26" fmla="*/ 2147483647 w 316"/>
                  <a:gd name="T27" fmla="*/ 2147483647 h 492"/>
                  <a:gd name="T28" fmla="*/ 2147483647 w 316"/>
                  <a:gd name="T29" fmla="*/ 2147483647 h 492"/>
                  <a:gd name="T30" fmla="*/ 2147483647 w 316"/>
                  <a:gd name="T31" fmla="*/ 2147483647 h 492"/>
                  <a:gd name="T32" fmla="*/ 2147483647 w 316"/>
                  <a:gd name="T33" fmla="*/ 2147483647 h 492"/>
                  <a:gd name="T34" fmla="*/ 2147483647 w 316"/>
                  <a:gd name="T35" fmla="*/ 2147483647 h 492"/>
                  <a:gd name="T36" fmla="*/ 0 w 316"/>
                  <a:gd name="T37" fmla="*/ 2147483647 h 4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492"/>
                  <a:gd name="T59" fmla="*/ 316 w 316"/>
                  <a:gd name="T60" fmla="*/ 492 h 4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492">
                    <a:moveTo>
                      <a:pt x="0" y="25"/>
                    </a:moveTo>
                    <a:lnTo>
                      <a:pt x="205" y="0"/>
                    </a:lnTo>
                    <a:lnTo>
                      <a:pt x="270" y="227"/>
                    </a:lnTo>
                    <a:lnTo>
                      <a:pt x="316" y="263"/>
                    </a:lnTo>
                    <a:lnTo>
                      <a:pt x="279" y="330"/>
                    </a:lnTo>
                    <a:lnTo>
                      <a:pt x="314" y="394"/>
                    </a:lnTo>
                    <a:lnTo>
                      <a:pt x="105" y="417"/>
                    </a:lnTo>
                    <a:lnTo>
                      <a:pt x="114" y="473"/>
                    </a:lnTo>
                    <a:lnTo>
                      <a:pt x="83" y="492"/>
                    </a:lnTo>
                    <a:lnTo>
                      <a:pt x="58" y="422"/>
                    </a:lnTo>
                    <a:lnTo>
                      <a:pt x="44" y="478"/>
                    </a:lnTo>
                    <a:lnTo>
                      <a:pt x="18" y="473"/>
                    </a:lnTo>
                    <a:lnTo>
                      <a:pt x="9" y="416"/>
                    </a:lnTo>
                    <a:lnTo>
                      <a:pt x="2" y="367"/>
                    </a:lnTo>
                    <a:lnTo>
                      <a:pt x="0" y="25"/>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96" name="Freeform 48"/>
              <p:cNvSpPr>
                <a:spLocks/>
              </p:cNvSpPr>
              <p:nvPr/>
            </p:nvSpPr>
            <p:spPr bwMode="auto">
              <a:xfrm>
                <a:off x="6618288" y="3870325"/>
                <a:ext cx="831850" cy="922337"/>
              </a:xfrm>
              <a:custGeom>
                <a:avLst/>
                <a:gdLst>
                  <a:gd name="T0" fmla="*/ 2147483647 w 436"/>
                  <a:gd name="T1" fmla="*/ 0 h 452"/>
                  <a:gd name="T2" fmla="*/ 2147483647 w 436"/>
                  <a:gd name="T3" fmla="*/ 2147483647 h 452"/>
                  <a:gd name="T4" fmla="*/ 2147483647 w 436"/>
                  <a:gd name="T5" fmla="*/ 2147483647 h 452"/>
                  <a:gd name="T6" fmla="*/ 0 w 436"/>
                  <a:gd name="T7" fmla="*/ 2147483647 h 452"/>
                  <a:gd name="T8" fmla="*/ 0 w 436"/>
                  <a:gd name="T9" fmla="*/ 2147483647 h 452"/>
                  <a:gd name="T10" fmla="*/ 2147483647 w 436"/>
                  <a:gd name="T11" fmla="*/ 2147483647 h 452"/>
                  <a:gd name="T12" fmla="*/ 2147483647 w 436"/>
                  <a:gd name="T13" fmla="*/ 2147483647 h 452"/>
                  <a:gd name="T14" fmla="*/ 2147483647 w 436"/>
                  <a:gd name="T15" fmla="*/ 0 h 452"/>
                  <a:gd name="T16" fmla="*/ 2147483647 w 436"/>
                  <a:gd name="T17" fmla="*/ 2147483647 h 452"/>
                  <a:gd name="T18" fmla="*/ 2147483647 w 436"/>
                  <a:gd name="T19" fmla="*/ 2147483647 h 452"/>
                  <a:gd name="T20" fmla="*/ 2147483647 w 436"/>
                  <a:gd name="T21" fmla="*/ 2147483647 h 452"/>
                  <a:gd name="T22" fmla="*/ 2147483647 w 436"/>
                  <a:gd name="T23" fmla="*/ 2147483647 h 452"/>
                  <a:gd name="T24" fmla="*/ 2147483647 w 436"/>
                  <a:gd name="T25" fmla="*/ 2147483647 h 452"/>
                  <a:gd name="T26" fmla="*/ 2147483647 w 436"/>
                  <a:gd name="T27" fmla="*/ 2147483647 h 452"/>
                  <a:gd name="T28" fmla="*/ 2147483647 w 436"/>
                  <a:gd name="T29" fmla="*/ 2147483647 h 452"/>
                  <a:gd name="T30" fmla="*/ 2147483647 w 436"/>
                  <a:gd name="T31" fmla="*/ 2147483647 h 452"/>
                  <a:gd name="T32" fmla="*/ 2147483647 w 436"/>
                  <a:gd name="T33" fmla="*/ 2147483647 h 452"/>
                  <a:gd name="T34" fmla="*/ 2147483647 w 436"/>
                  <a:gd name="T35" fmla="*/ 2147483647 h 452"/>
                  <a:gd name="T36" fmla="*/ 2147483647 w 436"/>
                  <a:gd name="T37" fmla="*/ 2147483647 h 452"/>
                  <a:gd name="T38" fmla="*/ 2147483647 w 436"/>
                  <a:gd name="T39" fmla="*/ 2147483647 h 452"/>
                  <a:gd name="T40" fmla="*/ 2147483647 w 436"/>
                  <a:gd name="T41" fmla="*/ 2147483647 h 452"/>
                  <a:gd name="T42" fmla="*/ 2147483647 w 436"/>
                  <a:gd name="T43" fmla="*/ 2147483647 h 452"/>
                  <a:gd name="T44" fmla="*/ 0 w 436"/>
                  <a:gd name="T45" fmla="*/ 2147483647 h 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2"/>
                  <a:gd name="T71" fmla="*/ 436 w 436"/>
                  <a:gd name="T72" fmla="*/ 452 h 4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2">
                    <a:moveTo>
                      <a:pt x="0" y="27"/>
                    </a:moveTo>
                    <a:lnTo>
                      <a:pt x="4" y="27"/>
                    </a:lnTo>
                    <a:lnTo>
                      <a:pt x="106" y="8"/>
                    </a:lnTo>
                    <a:lnTo>
                      <a:pt x="196" y="0"/>
                    </a:lnTo>
                    <a:lnTo>
                      <a:pt x="183" y="23"/>
                    </a:lnTo>
                    <a:lnTo>
                      <a:pt x="211" y="23"/>
                    </a:lnTo>
                    <a:lnTo>
                      <a:pt x="366" y="162"/>
                    </a:lnTo>
                    <a:lnTo>
                      <a:pt x="427" y="252"/>
                    </a:lnTo>
                    <a:lnTo>
                      <a:pt x="436" y="313"/>
                    </a:lnTo>
                    <a:lnTo>
                      <a:pt x="416" y="328"/>
                    </a:lnTo>
                    <a:lnTo>
                      <a:pt x="427" y="389"/>
                    </a:lnTo>
                    <a:lnTo>
                      <a:pt x="384" y="392"/>
                    </a:lnTo>
                    <a:lnTo>
                      <a:pt x="384" y="444"/>
                    </a:lnTo>
                    <a:lnTo>
                      <a:pt x="349" y="418"/>
                    </a:lnTo>
                    <a:lnTo>
                      <a:pt x="125" y="452"/>
                    </a:lnTo>
                    <a:lnTo>
                      <a:pt x="74" y="354"/>
                    </a:lnTo>
                    <a:lnTo>
                      <a:pt x="111" y="287"/>
                    </a:lnTo>
                    <a:lnTo>
                      <a:pt x="63" y="254"/>
                    </a:lnTo>
                    <a:lnTo>
                      <a:pt x="0" y="27"/>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ndParaRPr>
              </a:p>
            </p:txBody>
          </p:sp>
          <p:sp>
            <p:nvSpPr>
              <p:cNvPr id="97" name="Freeform 49"/>
              <p:cNvSpPr>
                <a:spLocks/>
              </p:cNvSpPr>
              <p:nvPr/>
            </p:nvSpPr>
            <p:spPr bwMode="auto">
              <a:xfrm>
                <a:off x="6967538" y="3743325"/>
                <a:ext cx="760412" cy="646112"/>
              </a:xfrm>
              <a:custGeom>
                <a:avLst/>
                <a:gdLst>
                  <a:gd name="T0" fmla="*/ 2147483647 w 398"/>
                  <a:gd name="T1" fmla="*/ 0 h 316"/>
                  <a:gd name="T2" fmla="*/ 2147483647 w 398"/>
                  <a:gd name="T3" fmla="*/ 2147483647 h 316"/>
                  <a:gd name="T4" fmla="*/ 2147483647 w 398"/>
                  <a:gd name="T5" fmla="*/ 2147483647 h 316"/>
                  <a:gd name="T6" fmla="*/ 0 w 398"/>
                  <a:gd name="T7" fmla="*/ 2147483647 h 316"/>
                  <a:gd name="T8" fmla="*/ 2147483647 w 398"/>
                  <a:gd name="T9" fmla="*/ 2147483647 h 316"/>
                  <a:gd name="T10" fmla="*/ 2147483647 w 398"/>
                  <a:gd name="T11" fmla="*/ 2147483647 h 316"/>
                  <a:gd name="T12" fmla="*/ 2147483647 w 398"/>
                  <a:gd name="T13" fmla="*/ 0 h 316"/>
                  <a:gd name="T14" fmla="*/ 2147483647 w 398"/>
                  <a:gd name="T15" fmla="*/ 2147483647 h 316"/>
                  <a:gd name="T16" fmla="*/ 2147483647 w 398"/>
                  <a:gd name="T17" fmla="*/ 2147483647 h 316"/>
                  <a:gd name="T18" fmla="*/ 2147483647 w 398"/>
                  <a:gd name="T19" fmla="*/ 2147483647 h 316"/>
                  <a:gd name="T20" fmla="*/ 2147483647 w 398"/>
                  <a:gd name="T21" fmla="*/ 2147483647 h 316"/>
                  <a:gd name="T22" fmla="*/ 2147483647 w 398"/>
                  <a:gd name="T23" fmla="*/ 2147483647 h 316"/>
                  <a:gd name="T24" fmla="*/ 2147483647 w 398"/>
                  <a:gd name="T25" fmla="*/ 2147483647 h 316"/>
                  <a:gd name="T26" fmla="*/ 2147483647 w 398"/>
                  <a:gd name="T27" fmla="*/ 2147483647 h 316"/>
                  <a:gd name="T28" fmla="*/ 2147483647 w 398"/>
                  <a:gd name="T29" fmla="*/ 2147483647 h 316"/>
                  <a:gd name="T30" fmla="*/ 2147483647 w 398"/>
                  <a:gd name="T31" fmla="*/ 2147483647 h 316"/>
                  <a:gd name="T32" fmla="*/ 2147483647 w 398"/>
                  <a:gd name="T33" fmla="*/ 2147483647 h 316"/>
                  <a:gd name="T34" fmla="*/ 2147483647 w 398"/>
                  <a:gd name="T35" fmla="*/ 2147483647 h 316"/>
                  <a:gd name="T36" fmla="*/ 0 w 398"/>
                  <a:gd name="T37" fmla="*/ 2147483647 h 316"/>
                  <a:gd name="T38" fmla="*/ 2147483647 w 398"/>
                  <a:gd name="T39" fmla="*/ 2147483647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8"/>
                  <a:gd name="T61" fmla="*/ 0 h 316"/>
                  <a:gd name="T62" fmla="*/ 398 w 398"/>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8" h="316">
                    <a:moveTo>
                      <a:pt x="15" y="57"/>
                    </a:moveTo>
                    <a:lnTo>
                      <a:pt x="47" y="27"/>
                    </a:lnTo>
                    <a:lnTo>
                      <a:pt x="166" y="0"/>
                    </a:lnTo>
                    <a:lnTo>
                      <a:pt x="202" y="18"/>
                    </a:lnTo>
                    <a:lnTo>
                      <a:pt x="279" y="5"/>
                    </a:lnTo>
                    <a:lnTo>
                      <a:pt x="342" y="50"/>
                    </a:lnTo>
                    <a:lnTo>
                      <a:pt x="398" y="85"/>
                    </a:lnTo>
                    <a:lnTo>
                      <a:pt x="366" y="179"/>
                    </a:lnTo>
                    <a:lnTo>
                      <a:pt x="318" y="227"/>
                    </a:lnTo>
                    <a:lnTo>
                      <a:pt x="266" y="242"/>
                    </a:lnTo>
                    <a:lnTo>
                      <a:pt x="276" y="280"/>
                    </a:lnTo>
                    <a:lnTo>
                      <a:pt x="244" y="316"/>
                    </a:lnTo>
                    <a:lnTo>
                      <a:pt x="183" y="227"/>
                    </a:lnTo>
                    <a:lnTo>
                      <a:pt x="26" y="85"/>
                    </a:lnTo>
                    <a:lnTo>
                      <a:pt x="0" y="85"/>
                    </a:lnTo>
                    <a:lnTo>
                      <a:pt x="15" y="57"/>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98" name="Freeform 50"/>
              <p:cNvSpPr>
                <a:spLocks/>
              </p:cNvSpPr>
              <p:nvPr/>
            </p:nvSpPr>
            <p:spPr bwMode="auto">
              <a:xfrm>
                <a:off x="6429375" y="4664075"/>
                <a:ext cx="1419225" cy="1031875"/>
              </a:xfrm>
              <a:custGeom>
                <a:avLst/>
                <a:gdLst>
                  <a:gd name="T0" fmla="*/ 2147483647 w 745"/>
                  <a:gd name="T1" fmla="*/ 0 h 506"/>
                  <a:gd name="T2" fmla="*/ 2147483647 w 745"/>
                  <a:gd name="T3" fmla="*/ 2147483647 h 506"/>
                  <a:gd name="T4" fmla="*/ 2147483647 w 745"/>
                  <a:gd name="T5" fmla="*/ 2147483647 h 506"/>
                  <a:gd name="T6" fmla="*/ 0 w 745"/>
                  <a:gd name="T7" fmla="*/ 2147483647 h 506"/>
                  <a:gd name="T8" fmla="*/ 0 w 745"/>
                  <a:gd name="T9" fmla="*/ 2147483647 h 506"/>
                  <a:gd name="T10" fmla="*/ 2147483647 w 745"/>
                  <a:gd name="T11" fmla="*/ 2147483647 h 506"/>
                  <a:gd name="T12" fmla="*/ 2147483647 w 745"/>
                  <a:gd name="T13" fmla="*/ 2147483647 h 506"/>
                  <a:gd name="T14" fmla="*/ 2147483647 w 745"/>
                  <a:gd name="T15" fmla="*/ 2147483647 h 506"/>
                  <a:gd name="T16" fmla="*/ 2147483647 w 745"/>
                  <a:gd name="T17" fmla="*/ 2147483647 h 506"/>
                  <a:gd name="T18" fmla="*/ 2147483647 w 745"/>
                  <a:gd name="T19" fmla="*/ 2147483647 h 506"/>
                  <a:gd name="T20" fmla="*/ 2147483647 w 745"/>
                  <a:gd name="T21" fmla="*/ 0 h 506"/>
                  <a:gd name="T22" fmla="*/ 2147483647 w 745"/>
                  <a:gd name="T23" fmla="*/ 2147483647 h 506"/>
                  <a:gd name="T24" fmla="*/ 2147483647 w 745"/>
                  <a:gd name="T25" fmla="*/ 2147483647 h 506"/>
                  <a:gd name="T26" fmla="*/ 2147483647 w 745"/>
                  <a:gd name="T27" fmla="*/ 2147483647 h 506"/>
                  <a:gd name="T28" fmla="*/ 2147483647 w 745"/>
                  <a:gd name="T29" fmla="*/ 2147483647 h 506"/>
                  <a:gd name="T30" fmla="*/ 2147483647 w 745"/>
                  <a:gd name="T31" fmla="*/ 2147483647 h 506"/>
                  <a:gd name="T32" fmla="*/ 2147483647 w 745"/>
                  <a:gd name="T33" fmla="*/ 2147483647 h 506"/>
                  <a:gd name="T34" fmla="*/ 2147483647 w 745"/>
                  <a:gd name="T35" fmla="*/ 2147483647 h 506"/>
                  <a:gd name="T36" fmla="*/ 2147483647 w 745"/>
                  <a:gd name="T37" fmla="*/ 2147483647 h 506"/>
                  <a:gd name="T38" fmla="*/ 2147483647 w 745"/>
                  <a:gd name="T39" fmla="*/ 2147483647 h 506"/>
                  <a:gd name="T40" fmla="*/ 2147483647 w 745"/>
                  <a:gd name="T41" fmla="*/ 2147483647 h 506"/>
                  <a:gd name="T42" fmla="*/ 2147483647 w 745"/>
                  <a:gd name="T43" fmla="*/ 2147483647 h 506"/>
                  <a:gd name="T44" fmla="*/ 2147483647 w 745"/>
                  <a:gd name="T45" fmla="*/ 2147483647 h 506"/>
                  <a:gd name="T46" fmla="*/ 2147483647 w 745"/>
                  <a:gd name="T47" fmla="*/ 2147483647 h 506"/>
                  <a:gd name="T48" fmla="*/ 2147483647 w 745"/>
                  <a:gd name="T49" fmla="*/ 2147483647 h 506"/>
                  <a:gd name="T50" fmla="*/ 2147483647 w 745"/>
                  <a:gd name="T51" fmla="*/ 2147483647 h 506"/>
                  <a:gd name="T52" fmla="*/ 2147483647 w 745"/>
                  <a:gd name="T53" fmla="*/ 2147483647 h 506"/>
                  <a:gd name="T54" fmla="*/ 2147483647 w 745"/>
                  <a:gd name="T55" fmla="*/ 2147483647 h 506"/>
                  <a:gd name="T56" fmla="*/ 2147483647 w 745"/>
                  <a:gd name="T57" fmla="*/ 2147483647 h 506"/>
                  <a:gd name="T58" fmla="*/ 2147483647 w 745"/>
                  <a:gd name="T59" fmla="*/ 2147483647 h 506"/>
                  <a:gd name="T60" fmla="*/ 2147483647 w 745"/>
                  <a:gd name="T61" fmla="*/ 2147483647 h 506"/>
                  <a:gd name="T62" fmla="*/ 2147483647 w 745"/>
                  <a:gd name="T63" fmla="*/ 2147483647 h 506"/>
                  <a:gd name="T64" fmla="*/ 2147483647 w 745"/>
                  <a:gd name="T65" fmla="*/ 2147483647 h 506"/>
                  <a:gd name="T66" fmla="*/ 2147483647 w 745"/>
                  <a:gd name="T67" fmla="*/ 2147483647 h 506"/>
                  <a:gd name="T68" fmla="*/ 2147483647 w 745"/>
                  <a:gd name="T69" fmla="*/ 2147483647 h 506"/>
                  <a:gd name="T70" fmla="*/ 2147483647 w 745"/>
                  <a:gd name="T71" fmla="*/ 2147483647 h 506"/>
                  <a:gd name="T72" fmla="*/ 2147483647 w 745"/>
                  <a:gd name="T73" fmla="*/ 2147483647 h 506"/>
                  <a:gd name="T74" fmla="*/ 2147483647 w 745"/>
                  <a:gd name="T75" fmla="*/ 2147483647 h 506"/>
                  <a:gd name="T76" fmla="*/ 2147483647 w 745"/>
                  <a:gd name="T77" fmla="*/ 2147483647 h 506"/>
                  <a:gd name="T78" fmla="*/ 2147483647 w 745"/>
                  <a:gd name="T79" fmla="*/ 2147483647 h 506"/>
                  <a:gd name="T80" fmla="*/ 2147483647 w 745"/>
                  <a:gd name="T81" fmla="*/ 2147483647 h 506"/>
                  <a:gd name="T82" fmla="*/ 2147483647 w 745"/>
                  <a:gd name="T83" fmla="*/ 2147483647 h 506"/>
                  <a:gd name="T84" fmla="*/ 2147483647 w 745"/>
                  <a:gd name="T85" fmla="*/ 2147483647 h 506"/>
                  <a:gd name="T86" fmla="*/ 0 w 745"/>
                  <a:gd name="T87" fmla="*/ 2147483647 h 5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5"/>
                  <a:gd name="T133" fmla="*/ 0 h 506"/>
                  <a:gd name="T134" fmla="*/ 745 w 745"/>
                  <a:gd name="T135" fmla="*/ 506 h 5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5" h="506">
                    <a:moveTo>
                      <a:pt x="0" y="49"/>
                    </a:moveTo>
                    <a:lnTo>
                      <a:pt x="205" y="29"/>
                    </a:lnTo>
                    <a:lnTo>
                      <a:pt x="227" y="63"/>
                    </a:lnTo>
                    <a:lnTo>
                      <a:pt x="446" y="29"/>
                    </a:lnTo>
                    <a:lnTo>
                      <a:pt x="484" y="57"/>
                    </a:lnTo>
                    <a:lnTo>
                      <a:pt x="484" y="4"/>
                    </a:lnTo>
                    <a:lnTo>
                      <a:pt x="481" y="0"/>
                    </a:lnTo>
                    <a:lnTo>
                      <a:pt x="524" y="3"/>
                    </a:lnTo>
                    <a:lnTo>
                      <a:pt x="571" y="81"/>
                    </a:lnTo>
                    <a:lnTo>
                      <a:pt x="645" y="188"/>
                    </a:lnTo>
                    <a:lnTo>
                      <a:pt x="681" y="279"/>
                    </a:lnTo>
                    <a:lnTo>
                      <a:pt x="737" y="343"/>
                    </a:lnTo>
                    <a:lnTo>
                      <a:pt x="745" y="436"/>
                    </a:lnTo>
                    <a:lnTo>
                      <a:pt x="728" y="491"/>
                    </a:lnTo>
                    <a:lnTo>
                      <a:pt x="649" y="506"/>
                    </a:lnTo>
                    <a:lnTo>
                      <a:pt x="636" y="483"/>
                    </a:lnTo>
                    <a:lnTo>
                      <a:pt x="581" y="449"/>
                    </a:lnTo>
                    <a:lnTo>
                      <a:pt x="564" y="414"/>
                    </a:lnTo>
                    <a:lnTo>
                      <a:pt x="549" y="401"/>
                    </a:lnTo>
                    <a:lnTo>
                      <a:pt x="540" y="369"/>
                    </a:lnTo>
                    <a:lnTo>
                      <a:pt x="527" y="378"/>
                    </a:lnTo>
                    <a:lnTo>
                      <a:pt x="484" y="336"/>
                    </a:lnTo>
                    <a:lnTo>
                      <a:pt x="494" y="297"/>
                    </a:lnTo>
                    <a:lnTo>
                      <a:pt x="484" y="275"/>
                    </a:lnTo>
                    <a:lnTo>
                      <a:pt x="471" y="282"/>
                    </a:lnTo>
                    <a:lnTo>
                      <a:pt x="472" y="305"/>
                    </a:lnTo>
                    <a:lnTo>
                      <a:pt x="458" y="275"/>
                    </a:lnTo>
                    <a:lnTo>
                      <a:pt x="459" y="204"/>
                    </a:lnTo>
                    <a:lnTo>
                      <a:pt x="431" y="161"/>
                    </a:lnTo>
                    <a:lnTo>
                      <a:pt x="362" y="127"/>
                    </a:lnTo>
                    <a:lnTo>
                      <a:pt x="327" y="87"/>
                    </a:lnTo>
                    <a:lnTo>
                      <a:pt x="288" y="83"/>
                    </a:lnTo>
                    <a:lnTo>
                      <a:pt x="272" y="108"/>
                    </a:lnTo>
                    <a:lnTo>
                      <a:pt x="213" y="125"/>
                    </a:lnTo>
                    <a:lnTo>
                      <a:pt x="180" y="108"/>
                    </a:lnTo>
                    <a:lnTo>
                      <a:pt x="163" y="81"/>
                    </a:lnTo>
                    <a:lnTo>
                      <a:pt x="54" y="105"/>
                    </a:lnTo>
                    <a:lnTo>
                      <a:pt x="30" y="86"/>
                    </a:lnTo>
                    <a:lnTo>
                      <a:pt x="6" y="106"/>
                    </a:lnTo>
                    <a:lnTo>
                      <a:pt x="0" y="49"/>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ndParaRPr>
              </a:p>
            </p:txBody>
          </p:sp>
          <p:sp>
            <p:nvSpPr>
              <p:cNvPr id="99" name="Freeform 51"/>
              <p:cNvSpPr>
                <a:spLocks/>
              </p:cNvSpPr>
              <p:nvPr/>
            </p:nvSpPr>
            <p:spPr bwMode="auto">
              <a:xfrm>
                <a:off x="6818313" y="3302000"/>
                <a:ext cx="1309687" cy="612775"/>
              </a:xfrm>
              <a:custGeom>
                <a:avLst/>
                <a:gdLst>
                  <a:gd name="T0" fmla="*/ 2147483647 w 686"/>
                  <a:gd name="T1" fmla="*/ 0 h 301"/>
                  <a:gd name="T2" fmla="*/ 2147483647 w 686"/>
                  <a:gd name="T3" fmla="*/ 2147483647 h 301"/>
                  <a:gd name="T4" fmla="*/ 2147483647 w 686"/>
                  <a:gd name="T5" fmla="*/ 2147483647 h 301"/>
                  <a:gd name="T6" fmla="*/ 0 w 686"/>
                  <a:gd name="T7" fmla="*/ 2147483647 h 301"/>
                  <a:gd name="T8" fmla="*/ 2147483647 w 686"/>
                  <a:gd name="T9" fmla="*/ 2147483647 h 301"/>
                  <a:gd name="T10" fmla="*/ 0 w 686"/>
                  <a:gd name="T11" fmla="*/ 2147483647 h 301"/>
                  <a:gd name="T12" fmla="*/ 2147483647 w 686"/>
                  <a:gd name="T13" fmla="*/ 2147483647 h 301"/>
                  <a:gd name="T14" fmla="*/ 2147483647 w 686"/>
                  <a:gd name="T15" fmla="*/ 2147483647 h 301"/>
                  <a:gd name="T16" fmla="*/ 2147483647 w 686"/>
                  <a:gd name="T17" fmla="*/ 2147483647 h 301"/>
                  <a:gd name="T18" fmla="*/ 2147483647 w 686"/>
                  <a:gd name="T19" fmla="*/ 2147483647 h 301"/>
                  <a:gd name="T20" fmla="*/ 2147483647 w 686"/>
                  <a:gd name="T21" fmla="*/ 2147483647 h 301"/>
                  <a:gd name="T22" fmla="*/ 2147483647 w 686"/>
                  <a:gd name="T23" fmla="*/ 2147483647 h 301"/>
                  <a:gd name="T24" fmla="*/ 2147483647 w 686"/>
                  <a:gd name="T25" fmla="*/ 2147483647 h 301"/>
                  <a:gd name="T26" fmla="*/ 2147483647 w 686"/>
                  <a:gd name="T27" fmla="*/ 2147483647 h 301"/>
                  <a:gd name="T28" fmla="*/ 2147483647 w 686"/>
                  <a:gd name="T29" fmla="*/ 2147483647 h 301"/>
                  <a:gd name="T30" fmla="*/ 2147483647 w 686"/>
                  <a:gd name="T31" fmla="*/ 2147483647 h 301"/>
                  <a:gd name="T32" fmla="*/ 2147483647 w 686"/>
                  <a:gd name="T33" fmla="*/ 2147483647 h 301"/>
                  <a:gd name="T34" fmla="*/ 2147483647 w 686"/>
                  <a:gd name="T35" fmla="*/ 2147483647 h 301"/>
                  <a:gd name="T36" fmla="*/ 2147483647 w 686"/>
                  <a:gd name="T37" fmla="*/ 2147483647 h 301"/>
                  <a:gd name="T38" fmla="*/ 2147483647 w 686"/>
                  <a:gd name="T39" fmla="*/ 2147483647 h 301"/>
                  <a:gd name="T40" fmla="*/ 2147483647 w 686"/>
                  <a:gd name="T41" fmla="*/ 2147483647 h 301"/>
                  <a:gd name="T42" fmla="*/ 2147483647 w 686"/>
                  <a:gd name="T43" fmla="*/ 2147483647 h 301"/>
                  <a:gd name="T44" fmla="*/ 2147483647 w 686"/>
                  <a:gd name="T45" fmla="*/ 2147483647 h 301"/>
                  <a:gd name="T46" fmla="*/ 2147483647 w 686"/>
                  <a:gd name="T47" fmla="*/ 2147483647 h 301"/>
                  <a:gd name="T48" fmla="*/ 2147483647 w 686"/>
                  <a:gd name="T49" fmla="*/ 2147483647 h 301"/>
                  <a:gd name="T50" fmla="*/ 2147483647 w 686"/>
                  <a:gd name="T51" fmla="*/ 2147483647 h 301"/>
                  <a:gd name="T52" fmla="*/ 2147483647 w 686"/>
                  <a:gd name="T53" fmla="*/ 2147483647 h 301"/>
                  <a:gd name="T54" fmla="*/ 2147483647 w 686"/>
                  <a:gd name="T55" fmla="*/ 2147483647 h 301"/>
                  <a:gd name="T56" fmla="*/ 2147483647 w 686"/>
                  <a:gd name="T57" fmla="*/ 2147483647 h 301"/>
                  <a:gd name="T58" fmla="*/ 2147483647 w 686"/>
                  <a:gd name="T59" fmla="*/ 2147483647 h 301"/>
                  <a:gd name="T60" fmla="*/ 2147483647 w 686"/>
                  <a:gd name="T61" fmla="*/ 2147483647 h 301"/>
                  <a:gd name="T62" fmla="*/ 2147483647 w 686"/>
                  <a:gd name="T63" fmla="*/ 2147483647 h 301"/>
                  <a:gd name="T64" fmla="*/ 2147483647 w 686"/>
                  <a:gd name="T65" fmla="*/ 2147483647 h 301"/>
                  <a:gd name="T66" fmla="*/ 2147483647 w 686"/>
                  <a:gd name="T67" fmla="*/ 0 h 301"/>
                  <a:gd name="T68" fmla="*/ 2147483647 w 686"/>
                  <a:gd name="T69" fmla="*/ 2147483647 h 301"/>
                  <a:gd name="T70" fmla="*/ 2147483647 w 686"/>
                  <a:gd name="T71" fmla="*/ 2147483647 h 301"/>
                  <a:gd name="T72" fmla="*/ 2147483647 w 686"/>
                  <a:gd name="T73" fmla="*/ 2147483647 h 301"/>
                  <a:gd name="T74" fmla="*/ 2147483647 w 686"/>
                  <a:gd name="T75" fmla="*/ 21474836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6"/>
                  <a:gd name="T115" fmla="*/ 0 h 301"/>
                  <a:gd name="T116" fmla="*/ 686 w 686"/>
                  <a:gd name="T117" fmla="*/ 301 h 3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6" h="301">
                    <a:moveTo>
                      <a:pt x="23" y="222"/>
                    </a:moveTo>
                    <a:lnTo>
                      <a:pt x="0" y="286"/>
                    </a:lnTo>
                    <a:lnTo>
                      <a:pt x="88" y="278"/>
                    </a:lnTo>
                    <a:lnTo>
                      <a:pt x="123" y="248"/>
                    </a:lnTo>
                    <a:lnTo>
                      <a:pt x="244" y="216"/>
                    </a:lnTo>
                    <a:lnTo>
                      <a:pt x="277" y="234"/>
                    </a:lnTo>
                    <a:lnTo>
                      <a:pt x="357" y="222"/>
                    </a:lnTo>
                    <a:lnTo>
                      <a:pt x="357" y="227"/>
                    </a:lnTo>
                    <a:lnTo>
                      <a:pt x="476" y="301"/>
                    </a:lnTo>
                    <a:lnTo>
                      <a:pt x="546" y="279"/>
                    </a:lnTo>
                    <a:lnTo>
                      <a:pt x="585" y="196"/>
                    </a:lnTo>
                    <a:lnTo>
                      <a:pt x="654" y="173"/>
                    </a:lnTo>
                    <a:lnTo>
                      <a:pt x="686" y="112"/>
                    </a:lnTo>
                    <a:lnTo>
                      <a:pt x="684" y="38"/>
                    </a:lnTo>
                    <a:lnTo>
                      <a:pt x="676" y="99"/>
                    </a:lnTo>
                    <a:lnTo>
                      <a:pt x="638" y="151"/>
                    </a:lnTo>
                    <a:lnTo>
                      <a:pt x="623" y="147"/>
                    </a:lnTo>
                    <a:lnTo>
                      <a:pt x="572" y="161"/>
                    </a:lnTo>
                    <a:lnTo>
                      <a:pt x="572" y="144"/>
                    </a:lnTo>
                    <a:lnTo>
                      <a:pt x="623" y="126"/>
                    </a:lnTo>
                    <a:lnTo>
                      <a:pt x="577" y="121"/>
                    </a:lnTo>
                    <a:lnTo>
                      <a:pt x="629" y="105"/>
                    </a:lnTo>
                    <a:lnTo>
                      <a:pt x="649" y="113"/>
                    </a:lnTo>
                    <a:lnTo>
                      <a:pt x="660" y="55"/>
                    </a:lnTo>
                    <a:lnTo>
                      <a:pt x="646" y="42"/>
                    </a:lnTo>
                    <a:lnTo>
                      <a:pt x="584" y="65"/>
                    </a:lnTo>
                    <a:lnTo>
                      <a:pt x="585" y="30"/>
                    </a:lnTo>
                    <a:lnTo>
                      <a:pt x="612" y="39"/>
                    </a:lnTo>
                    <a:lnTo>
                      <a:pt x="646" y="13"/>
                    </a:lnTo>
                    <a:lnTo>
                      <a:pt x="628" y="0"/>
                    </a:lnTo>
                    <a:lnTo>
                      <a:pt x="423" y="46"/>
                    </a:lnTo>
                    <a:lnTo>
                      <a:pt x="171" y="97"/>
                    </a:lnTo>
                    <a:lnTo>
                      <a:pt x="56" y="221"/>
                    </a:lnTo>
                    <a:lnTo>
                      <a:pt x="23" y="222"/>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cs typeface="Arial" pitchFamily="34" charset="0"/>
                </a:endParaRPr>
              </a:p>
            </p:txBody>
          </p:sp>
          <p:sp>
            <p:nvSpPr>
              <p:cNvPr id="100" name="Freeform 53"/>
              <p:cNvSpPr>
                <a:spLocks/>
              </p:cNvSpPr>
              <p:nvPr/>
            </p:nvSpPr>
            <p:spPr bwMode="auto">
              <a:xfrm>
                <a:off x="6951663" y="2643187"/>
                <a:ext cx="649287" cy="727075"/>
              </a:xfrm>
              <a:custGeom>
                <a:avLst/>
                <a:gdLst>
                  <a:gd name="T0" fmla="*/ 2147483647 w 341"/>
                  <a:gd name="T1" fmla="*/ 0 h 356"/>
                  <a:gd name="T2" fmla="*/ 2147483647 w 341"/>
                  <a:gd name="T3" fmla="*/ 2147483647 h 356"/>
                  <a:gd name="T4" fmla="*/ 2147483647 w 341"/>
                  <a:gd name="T5" fmla="*/ 2147483647 h 356"/>
                  <a:gd name="T6" fmla="*/ 0 w 341"/>
                  <a:gd name="T7" fmla="*/ 2147483647 h 356"/>
                  <a:gd name="T8" fmla="*/ 2147483647 w 341"/>
                  <a:gd name="T9" fmla="*/ 2147483647 h 356"/>
                  <a:gd name="T10" fmla="*/ 2147483647 w 341"/>
                  <a:gd name="T11" fmla="*/ 2147483647 h 356"/>
                  <a:gd name="T12" fmla="*/ 0 w 341"/>
                  <a:gd name="T13" fmla="*/ 2147483647 h 356"/>
                  <a:gd name="T14" fmla="*/ 2147483647 w 341"/>
                  <a:gd name="T15" fmla="*/ 2147483647 h 356"/>
                  <a:gd name="T16" fmla="*/ 2147483647 w 341"/>
                  <a:gd name="T17" fmla="*/ 2147483647 h 356"/>
                  <a:gd name="T18" fmla="*/ 2147483647 w 341"/>
                  <a:gd name="T19" fmla="*/ 2147483647 h 356"/>
                  <a:gd name="T20" fmla="*/ 2147483647 w 341"/>
                  <a:gd name="T21" fmla="*/ 2147483647 h 356"/>
                  <a:gd name="T22" fmla="*/ 2147483647 w 341"/>
                  <a:gd name="T23" fmla="*/ 2147483647 h 356"/>
                  <a:gd name="T24" fmla="*/ 2147483647 w 341"/>
                  <a:gd name="T25" fmla="*/ 2147483647 h 356"/>
                  <a:gd name="T26" fmla="*/ 2147483647 w 341"/>
                  <a:gd name="T27" fmla="*/ 2147483647 h 356"/>
                  <a:gd name="T28" fmla="*/ 2147483647 w 341"/>
                  <a:gd name="T29" fmla="*/ 2147483647 h 356"/>
                  <a:gd name="T30" fmla="*/ 2147483647 w 341"/>
                  <a:gd name="T31" fmla="*/ 2147483647 h 356"/>
                  <a:gd name="T32" fmla="*/ 2147483647 w 341"/>
                  <a:gd name="T33" fmla="*/ 2147483647 h 356"/>
                  <a:gd name="T34" fmla="*/ 2147483647 w 341"/>
                  <a:gd name="T35" fmla="*/ 2147483647 h 356"/>
                  <a:gd name="T36" fmla="*/ 2147483647 w 341"/>
                  <a:gd name="T37" fmla="*/ 2147483647 h 356"/>
                  <a:gd name="T38" fmla="*/ 2147483647 w 341"/>
                  <a:gd name="T39" fmla="*/ 2147483647 h 356"/>
                  <a:gd name="T40" fmla="*/ 2147483647 w 341"/>
                  <a:gd name="T41" fmla="*/ 0 h 356"/>
                  <a:gd name="T42" fmla="*/ 2147483647 w 341"/>
                  <a:gd name="T43" fmla="*/ 2147483647 h 356"/>
                  <a:gd name="T44" fmla="*/ 2147483647 w 341"/>
                  <a:gd name="T45" fmla="*/ 2147483647 h 356"/>
                  <a:gd name="T46" fmla="*/ 2147483647 w 341"/>
                  <a:gd name="T47" fmla="*/ 2147483647 h 356"/>
                  <a:gd name="T48" fmla="*/ 2147483647 w 341"/>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1"/>
                  <a:gd name="T76" fmla="*/ 0 h 356"/>
                  <a:gd name="T77" fmla="*/ 341 w 341"/>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1" h="356">
                    <a:moveTo>
                      <a:pt x="35" y="186"/>
                    </a:moveTo>
                    <a:lnTo>
                      <a:pt x="9" y="179"/>
                    </a:lnTo>
                    <a:lnTo>
                      <a:pt x="0" y="236"/>
                    </a:lnTo>
                    <a:lnTo>
                      <a:pt x="9" y="295"/>
                    </a:lnTo>
                    <a:lnTo>
                      <a:pt x="59" y="336"/>
                    </a:lnTo>
                    <a:lnTo>
                      <a:pt x="70" y="356"/>
                    </a:lnTo>
                    <a:lnTo>
                      <a:pt x="133" y="336"/>
                    </a:lnTo>
                    <a:lnTo>
                      <a:pt x="207" y="288"/>
                    </a:lnTo>
                    <a:lnTo>
                      <a:pt x="229" y="183"/>
                    </a:lnTo>
                    <a:lnTo>
                      <a:pt x="277" y="156"/>
                    </a:lnTo>
                    <a:lnTo>
                      <a:pt x="303" y="92"/>
                    </a:lnTo>
                    <a:lnTo>
                      <a:pt x="341" y="74"/>
                    </a:lnTo>
                    <a:lnTo>
                      <a:pt x="291" y="66"/>
                    </a:lnTo>
                    <a:lnTo>
                      <a:pt x="205" y="112"/>
                    </a:lnTo>
                    <a:lnTo>
                      <a:pt x="192" y="67"/>
                    </a:lnTo>
                    <a:lnTo>
                      <a:pt x="118" y="71"/>
                    </a:lnTo>
                    <a:lnTo>
                      <a:pt x="101" y="0"/>
                    </a:lnTo>
                    <a:lnTo>
                      <a:pt x="82" y="19"/>
                    </a:lnTo>
                    <a:lnTo>
                      <a:pt x="88" y="121"/>
                    </a:lnTo>
                    <a:lnTo>
                      <a:pt x="54" y="130"/>
                    </a:lnTo>
                    <a:lnTo>
                      <a:pt x="35" y="186"/>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101" name="Freeform 54"/>
              <p:cNvSpPr>
                <a:spLocks/>
              </p:cNvSpPr>
              <p:nvPr/>
            </p:nvSpPr>
            <p:spPr bwMode="auto">
              <a:xfrm>
                <a:off x="7874000" y="2655887"/>
                <a:ext cx="184150" cy="241300"/>
              </a:xfrm>
              <a:custGeom>
                <a:avLst/>
                <a:gdLst>
                  <a:gd name="T0" fmla="*/ 2147483647 w 96"/>
                  <a:gd name="T1" fmla="*/ 0 h 119"/>
                  <a:gd name="T2" fmla="*/ 2147483647 w 96"/>
                  <a:gd name="T3" fmla="*/ 2147483647 h 119"/>
                  <a:gd name="T4" fmla="*/ 2147483647 w 96"/>
                  <a:gd name="T5" fmla="*/ 2147483647 h 119"/>
                  <a:gd name="T6" fmla="*/ 0 w 96"/>
                  <a:gd name="T7" fmla="*/ 2147483647 h 119"/>
                  <a:gd name="T8" fmla="*/ 0 w 96"/>
                  <a:gd name="T9" fmla="*/ 2147483647 h 119"/>
                  <a:gd name="T10" fmla="*/ 2147483647 w 96"/>
                  <a:gd name="T11" fmla="*/ 0 h 119"/>
                  <a:gd name="T12" fmla="*/ 2147483647 w 96"/>
                  <a:gd name="T13" fmla="*/ 2147483647 h 119"/>
                  <a:gd name="T14" fmla="*/ 2147483647 w 96"/>
                  <a:gd name="T15" fmla="*/ 2147483647 h 119"/>
                  <a:gd name="T16" fmla="*/ 2147483647 w 96"/>
                  <a:gd name="T17" fmla="*/ 2147483647 h 119"/>
                  <a:gd name="T18" fmla="*/ 2147483647 w 96"/>
                  <a:gd name="T19" fmla="*/ 2147483647 h 119"/>
                  <a:gd name="T20" fmla="*/ 2147483647 w 96"/>
                  <a:gd name="T21" fmla="*/ 2147483647 h 119"/>
                  <a:gd name="T22" fmla="*/ 0 w 96"/>
                  <a:gd name="T23" fmla="*/ 2147483647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9"/>
                  <a:gd name="T38" fmla="*/ 96 w 96"/>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9">
                    <a:moveTo>
                      <a:pt x="0" y="7"/>
                    </a:moveTo>
                    <a:lnTo>
                      <a:pt x="21" y="0"/>
                    </a:lnTo>
                    <a:lnTo>
                      <a:pt x="64" y="26"/>
                    </a:lnTo>
                    <a:lnTo>
                      <a:pt x="64" y="52"/>
                    </a:lnTo>
                    <a:lnTo>
                      <a:pt x="95" y="71"/>
                    </a:lnTo>
                    <a:lnTo>
                      <a:pt x="96" y="106"/>
                    </a:lnTo>
                    <a:lnTo>
                      <a:pt x="47" y="119"/>
                    </a:lnTo>
                    <a:lnTo>
                      <a:pt x="0" y="7"/>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102" name="Freeform 55"/>
              <p:cNvSpPr>
                <a:spLocks/>
              </p:cNvSpPr>
              <p:nvPr/>
            </p:nvSpPr>
            <p:spPr bwMode="auto">
              <a:xfrm>
                <a:off x="7096125" y="2176462"/>
                <a:ext cx="879475" cy="615950"/>
              </a:xfrm>
              <a:custGeom>
                <a:avLst/>
                <a:gdLst>
                  <a:gd name="T0" fmla="*/ 2147483647 w 461"/>
                  <a:gd name="T1" fmla="*/ 0 h 302"/>
                  <a:gd name="T2" fmla="*/ 2147483647 w 461"/>
                  <a:gd name="T3" fmla="*/ 2147483647 h 302"/>
                  <a:gd name="T4" fmla="*/ 2147483647 w 461"/>
                  <a:gd name="T5" fmla="*/ 2147483647 h 302"/>
                  <a:gd name="T6" fmla="*/ 0 w 461"/>
                  <a:gd name="T7" fmla="*/ 2147483647 h 302"/>
                  <a:gd name="T8" fmla="*/ 2147483647 w 461"/>
                  <a:gd name="T9" fmla="*/ 2147483647 h 302"/>
                  <a:gd name="T10" fmla="*/ 0 w 461"/>
                  <a:gd name="T11" fmla="*/ 2147483647 h 302"/>
                  <a:gd name="T12" fmla="*/ 2147483647 w 461"/>
                  <a:gd name="T13" fmla="*/ 2147483647 h 302"/>
                  <a:gd name="T14" fmla="*/ 2147483647 w 461"/>
                  <a:gd name="T15" fmla="*/ 2147483647 h 302"/>
                  <a:gd name="T16" fmla="*/ 2147483647 w 461"/>
                  <a:gd name="T17" fmla="*/ 2147483647 h 302"/>
                  <a:gd name="T18" fmla="*/ 2147483647 w 461"/>
                  <a:gd name="T19" fmla="*/ 2147483647 h 302"/>
                  <a:gd name="T20" fmla="*/ 2147483647 w 461"/>
                  <a:gd name="T21" fmla="*/ 2147483647 h 302"/>
                  <a:gd name="T22" fmla="*/ 2147483647 w 461"/>
                  <a:gd name="T23" fmla="*/ 2147483647 h 302"/>
                  <a:gd name="T24" fmla="*/ 2147483647 w 461"/>
                  <a:gd name="T25" fmla="*/ 2147483647 h 302"/>
                  <a:gd name="T26" fmla="*/ 2147483647 w 461"/>
                  <a:gd name="T27" fmla="*/ 2147483647 h 302"/>
                  <a:gd name="T28" fmla="*/ 2147483647 w 461"/>
                  <a:gd name="T29" fmla="*/ 2147483647 h 302"/>
                  <a:gd name="T30" fmla="*/ 2147483647 w 461"/>
                  <a:gd name="T31" fmla="*/ 2147483647 h 302"/>
                  <a:gd name="T32" fmla="*/ 2147483647 w 461"/>
                  <a:gd name="T33" fmla="*/ 0 h 302"/>
                  <a:gd name="T34" fmla="*/ 2147483647 w 461"/>
                  <a:gd name="T35" fmla="*/ 2147483647 h 302"/>
                  <a:gd name="T36" fmla="*/ 2147483647 w 461"/>
                  <a:gd name="T37" fmla="*/ 2147483647 h 3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1"/>
                  <a:gd name="T58" fmla="*/ 0 h 302"/>
                  <a:gd name="T59" fmla="*/ 461 w 461"/>
                  <a:gd name="T60" fmla="*/ 302 h 3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1" h="302">
                    <a:moveTo>
                      <a:pt x="42" y="44"/>
                    </a:moveTo>
                    <a:lnTo>
                      <a:pt x="0" y="84"/>
                    </a:lnTo>
                    <a:lnTo>
                      <a:pt x="23" y="231"/>
                    </a:lnTo>
                    <a:lnTo>
                      <a:pt x="42" y="302"/>
                    </a:lnTo>
                    <a:lnTo>
                      <a:pt x="121" y="297"/>
                    </a:lnTo>
                    <a:lnTo>
                      <a:pt x="411" y="241"/>
                    </a:lnTo>
                    <a:lnTo>
                      <a:pt x="432" y="233"/>
                    </a:lnTo>
                    <a:lnTo>
                      <a:pt x="461" y="164"/>
                    </a:lnTo>
                    <a:lnTo>
                      <a:pt x="417" y="126"/>
                    </a:lnTo>
                    <a:lnTo>
                      <a:pt x="440" y="39"/>
                    </a:lnTo>
                    <a:lnTo>
                      <a:pt x="407" y="31"/>
                    </a:lnTo>
                    <a:lnTo>
                      <a:pt x="407" y="9"/>
                    </a:lnTo>
                    <a:lnTo>
                      <a:pt x="392" y="0"/>
                    </a:lnTo>
                    <a:lnTo>
                      <a:pt x="55" y="62"/>
                    </a:lnTo>
                    <a:lnTo>
                      <a:pt x="42" y="44"/>
                    </a:lnTo>
                    <a:close/>
                  </a:path>
                </a:pathLst>
              </a:custGeom>
              <a:solidFill>
                <a:schemeClr val="bg1">
                  <a:lumMod val="85000"/>
                </a:schemeClr>
              </a:solidFill>
              <a:ln w="12701">
                <a:solidFill>
                  <a:srgbClr val="000000"/>
                </a:solidFill>
                <a:round/>
                <a:headEnd/>
                <a:tailEnd/>
              </a:ln>
            </p:spPr>
            <p:txBody>
              <a:bodyPr/>
              <a:lstStyle/>
              <a:p>
                <a:endParaRPr lang="en-US">
                  <a:solidFill>
                    <a:prstClr val="black"/>
                  </a:solidFill>
                </a:endParaRPr>
              </a:p>
            </p:txBody>
          </p:sp>
          <p:sp>
            <p:nvSpPr>
              <p:cNvPr id="103" name="Freeform 56"/>
              <p:cNvSpPr>
                <a:spLocks/>
              </p:cNvSpPr>
              <p:nvPr/>
            </p:nvSpPr>
            <p:spPr bwMode="auto">
              <a:xfrm>
                <a:off x="7889875" y="2247900"/>
                <a:ext cx="233363" cy="492125"/>
              </a:xfrm>
              <a:custGeom>
                <a:avLst/>
                <a:gdLst>
                  <a:gd name="T0" fmla="*/ 2147483647 w 122"/>
                  <a:gd name="T1" fmla="*/ 0 h 241"/>
                  <a:gd name="T2" fmla="*/ 2147483647 w 122"/>
                  <a:gd name="T3" fmla="*/ 2147483647 h 241"/>
                  <a:gd name="T4" fmla="*/ 2147483647 w 122"/>
                  <a:gd name="T5" fmla="*/ 2147483647 h 241"/>
                  <a:gd name="T6" fmla="*/ 0 w 122"/>
                  <a:gd name="T7" fmla="*/ 2147483647 h 241"/>
                  <a:gd name="T8" fmla="*/ 2147483647 w 122"/>
                  <a:gd name="T9" fmla="*/ 2147483647 h 241"/>
                  <a:gd name="T10" fmla="*/ 2147483647 w 122"/>
                  <a:gd name="T11" fmla="*/ 0 h 241"/>
                  <a:gd name="T12" fmla="*/ 2147483647 w 122"/>
                  <a:gd name="T13" fmla="*/ 2147483647 h 241"/>
                  <a:gd name="T14" fmla="*/ 2147483647 w 122"/>
                  <a:gd name="T15" fmla="*/ 2147483647 h 241"/>
                  <a:gd name="T16" fmla="*/ 2147483647 w 122"/>
                  <a:gd name="T17" fmla="*/ 2147483647 h 241"/>
                  <a:gd name="T18" fmla="*/ 2147483647 w 122"/>
                  <a:gd name="T19" fmla="*/ 2147483647 h 241"/>
                  <a:gd name="T20" fmla="*/ 2147483647 w 122"/>
                  <a:gd name="T21" fmla="*/ 2147483647 h 241"/>
                  <a:gd name="T22" fmla="*/ 2147483647 w 122"/>
                  <a:gd name="T23" fmla="*/ 2147483647 h 241"/>
                  <a:gd name="T24" fmla="*/ 2147483647 w 122"/>
                  <a:gd name="T25" fmla="*/ 2147483647 h 241"/>
                  <a:gd name="T26" fmla="*/ 2147483647 w 122"/>
                  <a:gd name="T27" fmla="*/ 2147483647 h 241"/>
                  <a:gd name="T28" fmla="*/ 2147483647 w 122"/>
                  <a:gd name="T29" fmla="*/ 2147483647 h 241"/>
                  <a:gd name="T30" fmla="*/ 0 w 122"/>
                  <a:gd name="T31" fmla="*/ 2147483647 h 241"/>
                  <a:gd name="T32" fmla="*/ 2147483647 w 122"/>
                  <a:gd name="T33" fmla="*/ 2147483647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241"/>
                  <a:gd name="T53" fmla="*/ 122 w 122"/>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241">
                    <a:moveTo>
                      <a:pt x="22" y="1"/>
                    </a:moveTo>
                    <a:lnTo>
                      <a:pt x="51" y="0"/>
                    </a:lnTo>
                    <a:lnTo>
                      <a:pt x="109" y="36"/>
                    </a:lnTo>
                    <a:lnTo>
                      <a:pt x="100" y="65"/>
                    </a:lnTo>
                    <a:lnTo>
                      <a:pt x="121" y="84"/>
                    </a:lnTo>
                    <a:lnTo>
                      <a:pt x="122" y="198"/>
                    </a:lnTo>
                    <a:lnTo>
                      <a:pt x="102" y="241"/>
                    </a:lnTo>
                    <a:lnTo>
                      <a:pt x="79" y="225"/>
                    </a:lnTo>
                    <a:lnTo>
                      <a:pt x="54" y="224"/>
                    </a:lnTo>
                    <a:lnTo>
                      <a:pt x="12" y="200"/>
                    </a:lnTo>
                    <a:lnTo>
                      <a:pt x="44" y="129"/>
                    </a:lnTo>
                    <a:lnTo>
                      <a:pt x="0" y="91"/>
                    </a:lnTo>
                    <a:lnTo>
                      <a:pt x="22" y="1"/>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ndParaRPr>
              </a:p>
            </p:txBody>
          </p:sp>
          <p:sp>
            <p:nvSpPr>
              <p:cNvPr id="104" name="Freeform 57"/>
              <p:cNvSpPr>
                <a:spLocks/>
              </p:cNvSpPr>
              <p:nvPr/>
            </p:nvSpPr>
            <p:spPr bwMode="auto">
              <a:xfrm>
                <a:off x="7169150" y="1477962"/>
                <a:ext cx="974725" cy="849313"/>
              </a:xfrm>
              <a:custGeom>
                <a:avLst/>
                <a:gdLst>
                  <a:gd name="T0" fmla="*/ 2147483647 w 510"/>
                  <a:gd name="T1" fmla="*/ 0 h 416"/>
                  <a:gd name="T2" fmla="*/ 2147483647 w 510"/>
                  <a:gd name="T3" fmla="*/ 2147483647 h 416"/>
                  <a:gd name="T4" fmla="*/ 2147483647 w 510"/>
                  <a:gd name="T5" fmla="*/ 2147483647 h 416"/>
                  <a:gd name="T6" fmla="*/ 0 w 510"/>
                  <a:gd name="T7" fmla="*/ 2147483647 h 416"/>
                  <a:gd name="T8" fmla="*/ 2147483647 w 510"/>
                  <a:gd name="T9" fmla="*/ 2147483647 h 416"/>
                  <a:gd name="T10" fmla="*/ 2147483647 w 510"/>
                  <a:gd name="T11" fmla="*/ 2147483647 h 416"/>
                  <a:gd name="T12" fmla="*/ 2147483647 w 510"/>
                  <a:gd name="T13" fmla="*/ 2147483647 h 416"/>
                  <a:gd name="T14" fmla="*/ 2147483647 w 510"/>
                  <a:gd name="T15" fmla="*/ 2147483647 h 416"/>
                  <a:gd name="T16" fmla="*/ 2147483647 w 510"/>
                  <a:gd name="T17" fmla="*/ 2147483647 h 416"/>
                  <a:gd name="T18" fmla="*/ 2147483647 w 510"/>
                  <a:gd name="T19" fmla="*/ 2147483647 h 416"/>
                  <a:gd name="T20" fmla="*/ 2147483647 w 510"/>
                  <a:gd name="T21" fmla="*/ 2147483647 h 416"/>
                  <a:gd name="T22" fmla="*/ 2147483647 w 510"/>
                  <a:gd name="T23" fmla="*/ 2147483647 h 416"/>
                  <a:gd name="T24" fmla="*/ 2147483647 w 510"/>
                  <a:gd name="T25" fmla="*/ 2147483647 h 416"/>
                  <a:gd name="T26" fmla="*/ 2147483647 w 510"/>
                  <a:gd name="T27" fmla="*/ 2147483647 h 416"/>
                  <a:gd name="T28" fmla="*/ 2147483647 w 510"/>
                  <a:gd name="T29" fmla="*/ 2147483647 h 416"/>
                  <a:gd name="T30" fmla="*/ 2147483647 w 510"/>
                  <a:gd name="T31" fmla="*/ 2147483647 h 416"/>
                  <a:gd name="T32" fmla="*/ 2147483647 w 510"/>
                  <a:gd name="T33" fmla="*/ 0 h 416"/>
                  <a:gd name="T34" fmla="*/ 2147483647 w 510"/>
                  <a:gd name="T35" fmla="*/ 2147483647 h 416"/>
                  <a:gd name="T36" fmla="*/ 2147483647 w 510"/>
                  <a:gd name="T37" fmla="*/ 2147483647 h 416"/>
                  <a:gd name="T38" fmla="*/ 2147483647 w 510"/>
                  <a:gd name="T39" fmla="*/ 2147483647 h 416"/>
                  <a:gd name="T40" fmla="*/ 2147483647 w 510"/>
                  <a:gd name="T41" fmla="*/ 2147483647 h 416"/>
                  <a:gd name="T42" fmla="*/ 2147483647 w 510"/>
                  <a:gd name="T43" fmla="*/ 2147483647 h 416"/>
                  <a:gd name="T44" fmla="*/ 2147483647 w 510"/>
                  <a:gd name="T45" fmla="*/ 2147483647 h 416"/>
                  <a:gd name="T46" fmla="*/ 2147483647 w 510"/>
                  <a:gd name="T47" fmla="*/ 2147483647 h 416"/>
                  <a:gd name="T48" fmla="*/ 2147483647 w 510"/>
                  <a:gd name="T49" fmla="*/ 2147483647 h 416"/>
                  <a:gd name="T50" fmla="*/ 2147483647 w 510"/>
                  <a:gd name="T51" fmla="*/ 2147483647 h 416"/>
                  <a:gd name="T52" fmla="*/ 2147483647 w 510"/>
                  <a:gd name="T53" fmla="*/ 2147483647 h 416"/>
                  <a:gd name="T54" fmla="*/ 2147483647 w 510"/>
                  <a:gd name="T55" fmla="*/ 2147483647 h 416"/>
                  <a:gd name="T56" fmla="*/ 2147483647 w 510"/>
                  <a:gd name="T57" fmla="*/ 2147483647 h 416"/>
                  <a:gd name="T58" fmla="*/ 2147483647 w 510"/>
                  <a:gd name="T59" fmla="*/ 2147483647 h 416"/>
                  <a:gd name="T60" fmla="*/ 2147483647 w 510"/>
                  <a:gd name="T61" fmla="*/ 2147483647 h 416"/>
                  <a:gd name="T62" fmla="*/ 2147483647 w 510"/>
                  <a:gd name="T63" fmla="*/ 2147483647 h 416"/>
                  <a:gd name="T64" fmla="*/ 0 w 510"/>
                  <a:gd name="T65" fmla="*/ 2147483647 h 416"/>
                  <a:gd name="T66" fmla="*/ 2147483647 w 510"/>
                  <a:gd name="T67" fmla="*/ 2147483647 h 416"/>
                  <a:gd name="T68" fmla="*/ 2147483647 w 510"/>
                  <a:gd name="T69" fmla="*/ 2147483647 h 4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0"/>
                  <a:gd name="T106" fmla="*/ 0 h 416"/>
                  <a:gd name="T107" fmla="*/ 510 w 510"/>
                  <a:gd name="T108" fmla="*/ 416 h 4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0" h="416">
                    <a:moveTo>
                      <a:pt x="40" y="279"/>
                    </a:moveTo>
                    <a:lnTo>
                      <a:pt x="88" y="255"/>
                    </a:lnTo>
                    <a:lnTo>
                      <a:pt x="153" y="249"/>
                    </a:lnTo>
                    <a:lnTo>
                      <a:pt x="169" y="227"/>
                    </a:lnTo>
                    <a:lnTo>
                      <a:pt x="192" y="224"/>
                    </a:lnTo>
                    <a:lnTo>
                      <a:pt x="205" y="201"/>
                    </a:lnTo>
                    <a:lnTo>
                      <a:pt x="227" y="192"/>
                    </a:lnTo>
                    <a:lnTo>
                      <a:pt x="217" y="149"/>
                    </a:lnTo>
                    <a:lnTo>
                      <a:pt x="204" y="137"/>
                    </a:lnTo>
                    <a:lnTo>
                      <a:pt x="231" y="102"/>
                    </a:lnTo>
                    <a:lnTo>
                      <a:pt x="249" y="102"/>
                    </a:lnTo>
                    <a:lnTo>
                      <a:pt x="308" y="28"/>
                    </a:lnTo>
                    <a:lnTo>
                      <a:pt x="400" y="0"/>
                    </a:lnTo>
                    <a:lnTo>
                      <a:pt x="410" y="70"/>
                    </a:lnTo>
                    <a:lnTo>
                      <a:pt x="415" y="67"/>
                    </a:lnTo>
                    <a:lnTo>
                      <a:pt x="436" y="92"/>
                    </a:lnTo>
                    <a:lnTo>
                      <a:pt x="438" y="163"/>
                    </a:lnTo>
                    <a:lnTo>
                      <a:pt x="465" y="221"/>
                    </a:lnTo>
                    <a:lnTo>
                      <a:pt x="476" y="297"/>
                    </a:lnTo>
                    <a:lnTo>
                      <a:pt x="478" y="362"/>
                    </a:lnTo>
                    <a:lnTo>
                      <a:pt x="510" y="384"/>
                    </a:lnTo>
                    <a:lnTo>
                      <a:pt x="487" y="416"/>
                    </a:lnTo>
                    <a:lnTo>
                      <a:pt x="428" y="378"/>
                    </a:lnTo>
                    <a:lnTo>
                      <a:pt x="397" y="381"/>
                    </a:lnTo>
                    <a:lnTo>
                      <a:pt x="367" y="373"/>
                    </a:lnTo>
                    <a:lnTo>
                      <a:pt x="368" y="351"/>
                    </a:lnTo>
                    <a:lnTo>
                      <a:pt x="349" y="343"/>
                    </a:lnTo>
                    <a:lnTo>
                      <a:pt x="15" y="407"/>
                    </a:lnTo>
                    <a:lnTo>
                      <a:pt x="0" y="388"/>
                    </a:lnTo>
                    <a:lnTo>
                      <a:pt x="51" y="314"/>
                    </a:lnTo>
                    <a:lnTo>
                      <a:pt x="40" y="279"/>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ndParaRPr>
              </a:p>
            </p:txBody>
          </p:sp>
          <p:sp>
            <p:nvSpPr>
              <p:cNvPr id="105" name="Freeform 59"/>
              <p:cNvSpPr>
                <a:spLocks/>
              </p:cNvSpPr>
              <p:nvPr/>
            </p:nvSpPr>
            <p:spPr bwMode="auto">
              <a:xfrm>
                <a:off x="8051800" y="1830387"/>
                <a:ext cx="547688" cy="268288"/>
              </a:xfrm>
              <a:custGeom>
                <a:avLst/>
                <a:gdLst>
                  <a:gd name="T0" fmla="*/ 2147483647 w 288"/>
                  <a:gd name="T1" fmla="*/ 0 h 131"/>
                  <a:gd name="T2" fmla="*/ 2147483647 w 288"/>
                  <a:gd name="T3" fmla="*/ 2147483647 h 131"/>
                  <a:gd name="T4" fmla="*/ 2147483647 w 288"/>
                  <a:gd name="T5" fmla="*/ 2147483647 h 131"/>
                  <a:gd name="T6" fmla="*/ 0 w 288"/>
                  <a:gd name="T7" fmla="*/ 2147483647 h 131"/>
                  <a:gd name="T8" fmla="*/ 0 w 288"/>
                  <a:gd name="T9" fmla="*/ 2147483647 h 131"/>
                  <a:gd name="T10" fmla="*/ 2147483647 w 288"/>
                  <a:gd name="T11" fmla="*/ 2147483647 h 131"/>
                  <a:gd name="T12" fmla="*/ 2147483647 w 288"/>
                  <a:gd name="T13" fmla="*/ 2147483647 h 131"/>
                  <a:gd name="T14" fmla="*/ 2147483647 w 288"/>
                  <a:gd name="T15" fmla="*/ 0 h 131"/>
                  <a:gd name="T16" fmla="*/ 2147483647 w 288"/>
                  <a:gd name="T17" fmla="*/ 2147483647 h 131"/>
                  <a:gd name="T18" fmla="*/ 2147483647 w 288"/>
                  <a:gd name="T19" fmla="*/ 2147483647 h 131"/>
                  <a:gd name="T20" fmla="*/ 2147483647 w 288"/>
                  <a:gd name="T21" fmla="*/ 2147483647 h 131"/>
                  <a:gd name="T22" fmla="*/ 2147483647 w 288"/>
                  <a:gd name="T23" fmla="*/ 2147483647 h 131"/>
                  <a:gd name="T24" fmla="*/ 2147483647 w 288"/>
                  <a:gd name="T25" fmla="*/ 2147483647 h 131"/>
                  <a:gd name="T26" fmla="*/ 2147483647 w 288"/>
                  <a:gd name="T27" fmla="*/ 2147483647 h 131"/>
                  <a:gd name="T28" fmla="*/ 2147483647 w 288"/>
                  <a:gd name="T29" fmla="*/ 2147483647 h 131"/>
                  <a:gd name="T30" fmla="*/ 2147483647 w 288"/>
                  <a:gd name="T31" fmla="*/ 2147483647 h 131"/>
                  <a:gd name="T32" fmla="*/ 2147483647 w 288"/>
                  <a:gd name="T33" fmla="*/ 2147483647 h 131"/>
                  <a:gd name="T34" fmla="*/ 2147483647 w 288"/>
                  <a:gd name="T35" fmla="*/ 2147483647 h 131"/>
                  <a:gd name="T36" fmla="*/ 2147483647 w 288"/>
                  <a:gd name="T37" fmla="*/ 2147483647 h 131"/>
                  <a:gd name="T38" fmla="*/ 2147483647 w 288"/>
                  <a:gd name="T39" fmla="*/ 2147483647 h 131"/>
                  <a:gd name="T40" fmla="*/ 2147483647 w 288"/>
                  <a:gd name="T41" fmla="*/ 2147483647 h 131"/>
                  <a:gd name="T42" fmla="*/ 2147483647 w 288"/>
                  <a:gd name="T43" fmla="*/ 2147483647 h 131"/>
                  <a:gd name="T44" fmla="*/ 2147483647 w 288"/>
                  <a:gd name="T45" fmla="*/ 2147483647 h 131"/>
                  <a:gd name="T46" fmla="*/ 0 w 288"/>
                  <a:gd name="T47" fmla="*/ 2147483647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31"/>
                  <a:gd name="T74" fmla="*/ 288 w 28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31">
                    <a:moveTo>
                      <a:pt x="0" y="52"/>
                    </a:moveTo>
                    <a:lnTo>
                      <a:pt x="147" y="16"/>
                    </a:lnTo>
                    <a:lnTo>
                      <a:pt x="165" y="17"/>
                    </a:lnTo>
                    <a:lnTo>
                      <a:pt x="182" y="0"/>
                    </a:lnTo>
                    <a:lnTo>
                      <a:pt x="197" y="9"/>
                    </a:lnTo>
                    <a:lnTo>
                      <a:pt x="179" y="46"/>
                    </a:lnTo>
                    <a:lnTo>
                      <a:pt x="210" y="44"/>
                    </a:lnTo>
                    <a:lnTo>
                      <a:pt x="227" y="73"/>
                    </a:lnTo>
                    <a:lnTo>
                      <a:pt x="248" y="75"/>
                    </a:lnTo>
                    <a:lnTo>
                      <a:pt x="262" y="71"/>
                    </a:lnTo>
                    <a:lnTo>
                      <a:pt x="262" y="55"/>
                    </a:lnTo>
                    <a:lnTo>
                      <a:pt x="237" y="35"/>
                    </a:lnTo>
                    <a:lnTo>
                      <a:pt x="256" y="33"/>
                    </a:lnTo>
                    <a:lnTo>
                      <a:pt x="288" y="77"/>
                    </a:lnTo>
                    <a:lnTo>
                      <a:pt x="258" y="103"/>
                    </a:lnTo>
                    <a:lnTo>
                      <a:pt x="223" y="90"/>
                    </a:lnTo>
                    <a:lnTo>
                      <a:pt x="201" y="122"/>
                    </a:lnTo>
                    <a:lnTo>
                      <a:pt x="157" y="90"/>
                    </a:lnTo>
                    <a:lnTo>
                      <a:pt x="12" y="131"/>
                    </a:lnTo>
                    <a:lnTo>
                      <a:pt x="0" y="52"/>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cs typeface="Arial" pitchFamily="34" charset="0"/>
                </a:endParaRPr>
              </a:p>
            </p:txBody>
          </p:sp>
          <p:sp>
            <p:nvSpPr>
              <p:cNvPr id="106" name="Freeform 60"/>
              <p:cNvSpPr>
                <a:spLocks/>
              </p:cNvSpPr>
              <p:nvPr/>
            </p:nvSpPr>
            <p:spPr bwMode="auto">
              <a:xfrm>
                <a:off x="8070850" y="2033587"/>
                <a:ext cx="285750" cy="233363"/>
              </a:xfrm>
              <a:custGeom>
                <a:avLst/>
                <a:gdLst>
                  <a:gd name="T0" fmla="*/ 2147483647 w 149"/>
                  <a:gd name="T1" fmla="*/ 0 h 115"/>
                  <a:gd name="T2" fmla="*/ 2147483647 w 149"/>
                  <a:gd name="T3" fmla="*/ 2147483647 h 115"/>
                  <a:gd name="T4" fmla="*/ 2147483647 w 149"/>
                  <a:gd name="T5" fmla="*/ 2147483647 h 115"/>
                  <a:gd name="T6" fmla="*/ 0 w 149"/>
                  <a:gd name="T7" fmla="*/ 2147483647 h 115"/>
                  <a:gd name="T8" fmla="*/ 0 w 149"/>
                  <a:gd name="T9" fmla="*/ 2147483647 h 115"/>
                  <a:gd name="T10" fmla="*/ 2147483647 w 149"/>
                  <a:gd name="T11" fmla="*/ 0 h 115"/>
                  <a:gd name="T12" fmla="*/ 2147483647 w 149"/>
                  <a:gd name="T13" fmla="*/ 2147483647 h 115"/>
                  <a:gd name="T14" fmla="*/ 2147483647 w 149"/>
                  <a:gd name="T15" fmla="*/ 2147483647 h 115"/>
                  <a:gd name="T16" fmla="*/ 2147483647 w 149"/>
                  <a:gd name="T17" fmla="*/ 2147483647 h 115"/>
                  <a:gd name="T18" fmla="*/ 2147483647 w 149"/>
                  <a:gd name="T19" fmla="*/ 2147483647 h 115"/>
                  <a:gd name="T20" fmla="*/ 2147483647 w 149"/>
                  <a:gd name="T21" fmla="*/ 2147483647 h 115"/>
                  <a:gd name="T22" fmla="*/ 0 w 149"/>
                  <a:gd name="T23" fmla="*/ 2147483647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15"/>
                  <a:gd name="T38" fmla="*/ 149 w 149"/>
                  <a:gd name="T39" fmla="*/ 115 h 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15">
                    <a:moveTo>
                      <a:pt x="0" y="29"/>
                    </a:moveTo>
                    <a:lnTo>
                      <a:pt x="114" y="0"/>
                    </a:lnTo>
                    <a:lnTo>
                      <a:pt x="149" y="52"/>
                    </a:lnTo>
                    <a:lnTo>
                      <a:pt x="129" y="75"/>
                    </a:lnTo>
                    <a:lnTo>
                      <a:pt x="93" y="67"/>
                    </a:lnTo>
                    <a:lnTo>
                      <a:pt x="36" y="115"/>
                    </a:lnTo>
                    <a:lnTo>
                      <a:pt x="5" y="90"/>
                    </a:lnTo>
                    <a:lnTo>
                      <a:pt x="0" y="29"/>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107" name="Freeform 61"/>
              <p:cNvSpPr>
                <a:spLocks/>
              </p:cNvSpPr>
              <p:nvPr/>
            </p:nvSpPr>
            <p:spPr bwMode="auto">
              <a:xfrm>
                <a:off x="8118475" y="2192337"/>
                <a:ext cx="284163" cy="180975"/>
              </a:xfrm>
              <a:custGeom>
                <a:avLst/>
                <a:gdLst>
                  <a:gd name="T0" fmla="*/ 2147483647 w 149"/>
                  <a:gd name="T1" fmla="*/ 0 h 89"/>
                  <a:gd name="T2" fmla="*/ 2147483647 w 149"/>
                  <a:gd name="T3" fmla="*/ 2147483647 h 89"/>
                  <a:gd name="T4" fmla="*/ 2147483647 w 149"/>
                  <a:gd name="T5" fmla="*/ 2147483647 h 89"/>
                  <a:gd name="T6" fmla="*/ 0 w 149"/>
                  <a:gd name="T7" fmla="*/ 2147483647 h 89"/>
                  <a:gd name="T8" fmla="*/ 0 w 149"/>
                  <a:gd name="T9" fmla="*/ 2147483647 h 89"/>
                  <a:gd name="T10" fmla="*/ 2147483647 w 149"/>
                  <a:gd name="T11" fmla="*/ 2147483647 h 89"/>
                  <a:gd name="T12" fmla="*/ 2147483647 w 149"/>
                  <a:gd name="T13" fmla="*/ 0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89"/>
                  <a:gd name="T38" fmla="*/ 149 w 149"/>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89">
                    <a:moveTo>
                      <a:pt x="0" y="66"/>
                    </a:moveTo>
                    <a:lnTo>
                      <a:pt x="61" y="37"/>
                    </a:lnTo>
                    <a:lnTo>
                      <a:pt x="121" y="0"/>
                    </a:lnTo>
                    <a:lnTo>
                      <a:pt x="131" y="2"/>
                    </a:lnTo>
                    <a:lnTo>
                      <a:pt x="149" y="3"/>
                    </a:lnTo>
                    <a:lnTo>
                      <a:pt x="90" y="50"/>
                    </a:lnTo>
                    <a:lnTo>
                      <a:pt x="18" y="89"/>
                    </a:lnTo>
                    <a:lnTo>
                      <a:pt x="0" y="66"/>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ndParaRPr>
              </a:p>
            </p:txBody>
          </p:sp>
          <p:sp>
            <p:nvSpPr>
              <p:cNvPr id="108" name="Freeform 62"/>
              <p:cNvSpPr>
                <a:spLocks/>
              </p:cNvSpPr>
              <p:nvPr/>
            </p:nvSpPr>
            <p:spPr bwMode="auto">
              <a:xfrm>
                <a:off x="8116888" y="1333500"/>
                <a:ext cx="301625" cy="574675"/>
              </a:xfrm>
              <a:custGeom>
                <a:avLst/>
                <a:gdLst>
                  <a:gd name="T0" fmla="*/ 2147483647 w 158"/>
                  <a:gd name="T1" fmla="*/ 0 h 282"/>
                  <a:gd name="T2" fmla="*/ 2147483647 w 158"/>
                  <a:gd name="T3" fmla="*/ 2147483647 h 282"/>
                  <a:gd name="T4" fmla="*/ 2147483647 w 158"/>
                  <a:gd name="T5" fmla="*/ 2147483647 h 282"/>
                  <a:gd name="T6" fmla="*/ 0 w 158"/>
                  <a:gd name="T7" fmla="*/ 2147483647 h 282"/>
                  <a:gd name="T8" fmla="*/ 2147483647 w 158"/>
                  <a:gd name="T9" fmla="*/ 0 h 282"/>
                  <a:gd name="T10" fmla="*/ 0 w 158"/>
                  <a:gd name="T11" fmla="*/ 2147483647 h 282"/>
                  <a:gd name="T12" fmla="*/ 2147483647 w 158"/>
                  <a:gd name="T13" fmla="*/ 2147483647 h 282"/>
                  <a:gd name="T14" fmla="*/ 2147483647 w 158"/>
                  <a:gd name="T15" fmla="*/ 2147483647 h 282"/>
                  <a:gd name="T16" fmla="*/ 2147483647 w 158"/>
                  <a:gd name="T17" fmla="*/ 2147483647 h 282"/>
                  <a:gd name="T18" fmla="*/ 2147483647 w 158"/>
                  <a:gd name="T19" fmla="*/ 2147483647 h 282"/>
                  <a:gd name="T20" fmla="*/ 2147483647 w 158"/>
                  <a:gd name="T21" fmla="*/ 2147483647 h 282"/>
                  <a:gd name="T22" fmla="*/ 2147483647 w 158"/>
                  <a:gd name="T23" fmla="*/ 2147483647 h 282"/>
                  <a:gd name="T24" fmla="*/ 2147483647 w 158"/>
                  <a:gd name="T25" fmla="*/ 2147483647 h 282"/>
                  <a:gd name="T26" fmla="*/ 2147483647 w 158"/>
                  <a:gd name="T27" fmla="*/ 2147483647 h 282"/>
                  <a:gd name="T28" fmla="*/ 2147483647 w 158"/>
                  <a:gd name="T29" fmla="*/ 2147483647 h 282"/>
                  <a:gd name="T30" fmla="*/ 2147483647 w 158"/>
                  <a:gd name="T31" fmla="*/ 2147483647 h 282"/>
                  <a:gd name="T32" fmla="*/ 2147483647 w 158"/>
                  <a:gd name="T33" fmla="*/ 0 h 2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
                  <a:gd name="T52" fmla="*/ 0 h 282"/>
                  <a:gd name="T53" fmla="*/ 158 w 158"/>
                  <a:gd name="T54" fmla="*/ 282 h 2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 h="282">
                    <a:moveTo>
                      <a:pt x="33" y="0"/>
                    </a:moveTo>
                    <a:lnTo>
                      <a:pt x="0" y="50"/>
                    </a:lnTo>
                    <a:lnTo>
                      <a:pt x="36" y="115"/>
                    </a:lnTo>
                    <a:lnTo>
                      <a:pt x="14" y="132"/>
                    </a:lnTo>
                    <a:lnTo>
                      <a:pt x="23" y="282"/>
                    </a:lnTo>
                    <a:lnTo>
                      <a:pt x="112" y="260"/>
                    </a:lnTo>
                    <a:lnTo>
                      <a:pt x="135" y="260"/>
                    </a:lnTo>
                    <a:lnTo>
                      <a:pt x="148" y="244"/>
                    </a:lnTo>
                    <a:lnTo>
                      <a:pt x="148" y="217"/>
                    </a:lnTo>
                    <a:lnTo>
                      <a:pt x="158" y="199"/>
                    </a:lnTo>
                    <a:lnTo>
                      <a:pt x="109" y="178"/>
                    </a:lnTo>
                    <a:lnTo>
                      <a:pt x="45" y="13"/>
                    </a:lnTo>
                    <a:lnTo>
                      <a:pt x="33" y="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ea typeface="ＭＳ Ｐゴシック" pitchFamily="34" charset="-128"/>
                  <a:cs typeface="Arial" pitchFamily="34" charset="0"/>
                </a:endParaRPr>
              </a:p>
            </p:txBody>
          </p:sp>
          <p:sp>
            <p:nvSpPr>
              <p:cNvPr id="109" name="Freeform 63"/>
              <p:cNvSpPr>
                <a:spLocks/>
              </p:cNvSpPr>
              <p:nvPr/>
            </p:nvSpPr>
            <p:spPr bwMode="auto">
              <a:xfrm>
                <a:off x="8305800" y="2003425"/>
                <a:ext cx="144463" cy="128587"/>
              </a:xfrm>
              <a:custGeom>
                <a:avLst/>
                <a:gdLst>
                  <a:gd name="T0" fmla="*/ 2147483647 w 76"/>
                  <a:gd name="T1" fmla="*/ 0 h 62"/>
                  <a:gd name="T2" fmla="*/ 2147483647 w 76"/>
                  <a:gd name="T3" fmla="*/ 2147483647 h 62"/>
                  <a:gd name="T4" fmla="*/ 2147483647 w 76"/>
                  <a:gd name="T5" fmla="*/ 2147483647 h 62"/>
                  <a:gd name="T6" fmla="*/ 0 w 76"/>
                  <a:gd name="T7" fmla="*/ 2147483647 h 62"/>
                  <a:gd name="T8" fmla="*/ 0 w 76"/>
                  <a:gd name="T9" fmla="*/ 2147483647 h 62"/>
                  <a:gd name="T10" fmla="*/ 2147483647 w 76"/>
                  <a:gd name="T11" fmla="*/ 0 h 62"/>
                  <a:gd name="T12" fmla="*/ 2147483647 w 76"/>
                  <a:gd name="T13" fmla="*/ 2147483647 h 62"/>
                  <a:gd name="T14" fmla="*/ 2147483647 w 76"/>
                  <a:gd name="T15" fmla="*/ 2147483647 h 62"/>
                  <a:gd name="T16" fmla="*/ 2147483647 w 76"/>
                  <a:gd name="T17" fmla="*/ 2147483647 h 62"/>
                  <a:gd name="T18" fmla="*/ 2147483647 w 76"/>
                  <a:gd name="T19" fmla="*/ 2147483647 h 62"/>
                  <a:gd name="T20" fmla="*/ 0 w 76"/>
                  <a:gd name="T21" fmla="*/ 2147483647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2"/>
                  <a:gd name="T35" fmla="*/ 76 w 76"/>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2">
                    <a:moveTo>
                      <a:pt x="0" y="10"/>
                    </a:moveTo>
                    <a:lnTo>
                      <a:pt x="32" y="0"/>
                    </a:lnTo>
                    <a:lnTo>
                      <a:pt x="76" y="32"/>
                    </a:lnTo>
                    <a:lnTo>
                      <a:pt x="67" y="40"/>
                    </a:lnTo>
                    <a:lnTo>
                      <a:pt x="46" y="40"/>
                    </a:lnTo>
                    <a:lnTo>
                      <a:pt x="35" y="62"/>
                    </a:lnTo>
                    <a:lnTo>
                      <a:pt x="0" y="10"/>
                    </a:lnTo>
                    <a:close/>
                  </a:path>
                </a:pathLst>
              </a:custGeom>
              <a:solidFill>
                <a:schemeClr val="bg1">
                  <a:lumMod val="85000"/>
                </a:schemeClr>
              </a:solidFill>
              <a:ln w="12701">
                <a:solidFill>
                  <a:srgbClr val="000000"/>
                </a:solidFill>
                <a:round/>
                <a:headEnd/>
                <a:tailEnd/>
              </a:ln>
            </p:spPr>
            <p:txBody>
              <a:bodyPr/>
              <a:lstStyle/>
              <a:p>
                <a:pPr>
                  <a:defRPr/>
                </a:pPr>
                <a:endParaRPr lang="en-US">
                  <a:solidFill>
                    <a:prstClr val="black"/>
                  </a:solidFill>
                  <a:cs typeface="Arial" pitchFamily="34" charset="0"/>
                </a:endParaRPr>
              </a:p>
            </p:txBody>
          </p:sp>
          <p:sp>
            <p:nvSpPr>
              <p:cNvPr id="110" name="Freeform 64"/>
              <p:cNvSpPr>
                <a:spLocks/>
              </p:cNvSpPr>
              <p:nvPr/>
            </p:nvSpPr>
            <p:spPr bwMode="auto">
              <a:xfrm>
                <a:off x="7983538" y="2984500"/>
                <a:ext cx="77787" cy="141287"/>
              </a:xfrm>
              <a:custGeom>
                <a:avLst/>
                <a:gdLst>
                  <a:gd name="T0" fmla="*/ 2147483647 w 41"/>
                  <a:gd name="T1" fmla="*/ 0 h 70"/>
                  <a:gd name="T2" fmla="*/ 2147483647 w 41"/>
                  <a:gd name="T3" fmla="*/ 2147483647 h 70"/>
                  <a:gd name="T4" fmla="*/ 2147483647 w 41"/>
                  <a:gd name="T5" fmla="*/ 2147483647 h 70"/>
                  <a:gd name="T6" fmla="*/ 0 w 41"/>
                  <a:gd name="T7" fmla="*/ 2147483647 h 70"/>
                  <a:gd name="T8" fmla="*/ 0 w 41"/>
                  <a:gd name="T9" fmla="*/ 2147483647 h 70"/>
                  <a:gd name="T10" fmla="*/ 2147483647 w 41"/>
                  <a:gd name="T11" fmla="*/ 0 h 70"/>
                  <a:gd name="T12" fmla="*/ 2147483647 w 41"/>
                  <a:gd name="T13" fmla="*/ 2147483647 h 70"/>
                  <a:gd name="T14" fmla="*/ 2147483647 w 41"/>
                  <a:gd name="T15" fmla="*/ 2147483647 h 70"/>
                  <a:gd name="T16" fmla="*/ 0 w 41"/>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70"/>
                  <a:gd name="T29" fmla="*/ 41 w 41"/>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70">
                    <a:moveTo>
                      <a:pt x="0" y="6"/>
                    </a:moveTo>
                    <a:lnTo>
                      <a:pt x="41" y="0"/>
                    </a:lnTo>
                    <a:lnTo>
                      <a:pt x="18" y="70"/>
                    </a:lnTo>
                    <a:lnTo>
                      <a:pt x="2" y="69"/>
                    </a:lnTo>
                    <a:lnTo>
                      <a:pt x="0" y="6"/>
                    </a:lnTo>
                    <a:close/>
                  </a:path>
                </a:pathLst>
              </a:custGeom>
              <a:noFill/>
              <a:ln w="12701">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pic>
          <p:nvPicPr>
            <p:cNvPr id="10" name="Picture 2" descr="http://images.wikia.com/logopedia/images/1/1e/Fox_sports_detroit_201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95645" y="2794681"/>
              <a:ext cx="474519" cy="3675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images1.wikia.nocookie.net/__cb20121114014456/logopedia/images/6/65/Fox_sports_indiana_201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05449" y="3607191"/>
              <a:ext cx="485404" cy="3759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lyngsat-logo.com/hires/ff/fox_sports_kansas_city.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18801" y="3915210"/>
              <a:ext cx="609600" cy="3759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lyngsat-logo.com/hires/ff/fox_sports_midwest.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43632" y="3532462"/>
              <a:ext cx="581894" cy="4506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twcmedia.com/uploadedImages/FSN_OHIO_2013%20LG.jpg"/>
            <p:cNvPicPr>
              <a:picLocks noChangeAspect="1" noChangeArrowheads="1"/>
            </p:cNvPicPr>
            <p:nvPr/>
          </p:nvPicPr>
          <p:blipFill>
            <a:blip r:embed="rId7" cstate="screen">
              <a:clrChange>
                <a:clrFrom>
                  <a:srgbClr val="F3F4F8"/>
                </a:clrFrom>
                <a:clrTo>
                  <a:srgbClr val="F3F4F8">
                    <a:alpha val="0"/>
                  </a:srgbClr>
                </a:clrTo>
              </a:clrChange>
              <a:extLst>
                <a:ext uri="{28A0092B-C50C-407E-A947-70E740481C1C}">
                  <a14:useLocalDpi xmlns:a14="http://schemas.microsoft.com/office/drawing/2010/main"/>
                </a:ext>
              </a:extLst>
            </a:blip>
            <a:srcRect/>
            <a:stretch>
              <a:fillRect/>
            </a:stretch>
          </p:blipFill>
          <p:spPr bwMode="auto">
            <a:xfrm>
              <a:off x="6684493" y="3224110"/>
              <a:ext cx="475513" cy="334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http://www.lyngsat-logo.com/hires/ff/fox_sports_wisconsin.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63471" y="2447127"/>
              <a:ext cx="662182" cy="3962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images2.wikia.nocookie.net/__cb20120902215203/logopedia/images/d/d0/Comcast_SportsNet_Chicago_logo.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40151" y="3236595"/>
              <a:ext cx="662770" cy="36751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www.bwyellowjackets.com/sports/mbkb/2011-12/photos/0002/STO__logo.jpg?max_width=450"/>
            <p:cNvPicPr>
              <a:picLocks noChangeAspect="1" noChangeArrowheads="1"/>
            </p:cNvPicPr>
            <p:nvPr/>
          </p:nvPicPr>
          <p:blipFill>
            <a:blip r:embed="rId10" cstate="screen">
              <a:clrChange>
                <a:clrFrom>
                  <a:srgbClr val="EEF1FA"/>
                </a:clrFrom>
                <a:clrTo>
                  <a:srgbClr val="EEF1FA">
                    <a:alpha val="0"/>
                  </a:srgbClr>
                </a:clrTo>
              </a:clrChange>
              <a:extLst>
                <a:ext uri="{28A0092B-C50C-407E-A947-70E740481C1C}">
                  <a14:useLocalDpi xmlns:a14="http://schemas.microsoft.com/office/drawing/2010/main"/>
                </a:ext>
              </a:extLst>
            </a:blip>
            <a:srcRect/>
            <a:stretch>
              <a:fillRect/>
            </a:stretch>
          </p:blipFill>
          <p:spPr bwMode="auto">
            <a:xfrm>
              <a:off x="6808637" y="3566096"/>
              <a:ext cx="618976" cy="4424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lyngsat-logo.com/hires/ff/fox_sports_north.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06339" y="2254363"/>
              <a:ext cx="558479" cy="4915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mages.wikia.com/logopedia/images/7/72/Fox_sports_carolinas_2012.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46167" y="4158308"/>
              <a:ext cx="782503" cy="4683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foxsportsflorida.com/common/medialib/264/726419.jpg"/>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29378" y="5324219"/>
              <a:ext cx="772245" cy="4621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images4.wikia.nocookie.net/__cb20120902183818/logopedia/images/e/e8/Sun_sports.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498455" y="6104662"/>
              <a:ext cx="683168" cy="4205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images2.wikia.nocookie.net/__cb20121117000734/logopedia/images/3/39/Fox_sports_new_orleans_plus.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640150" y="5729522"/>
              <a:ext cx="617927" cy="5198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http://images3.wikia.nocookie.net/__cb20121112232531/logopedia/images/d/dd/Fox_sports_oklahoma_2012.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71267" y="4574567"/>
              <a:ext cx="622174" cy="3586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https://si0.twimg.com/profile_images/2623608852/43hawusp2sm78exo7502.png"/>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86060" y="4170407"/>
              <a:ext cx="700452" cy="8025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http://images3.wikia.nocookie.net/__cb20121104151846/logopedia/images/3/3b/Fox_sports_southwest_2012.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4208718" y="5127977"/>
              <a:ext cx="948152" cy="4374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http://images4.wikia.nocookie.net/__cb20121117000433/logopedia/images/e/e7/Fox_sports_tennessee_2012.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140400" y="4352508"/>
              <a:ext cx="854153" cy="3978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graphics.fansonly.com/schools/prov/graphics/CoxSports_logo.jpg"/>
            <p:cNvPicPr>
              <a:picLocks noChangeAspect="1" noChangeArrowheads="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27490" y="5176139"/>
              <a:ext cx="677959" cy="4918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images2.wikia.nocookie.net/__cb20130329015826/logopedia/images/9/94/Foxsports_arizona.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286249" y="4928834"/>
              <a:ext cx="592515" cy="4380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cdn1.sbnation.com/uploads/chorus_image/image/8939435/fox_sports_san_diego_2012.0_standard_352.0.png"/>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2161" y="4585839"/>
              <a:ext cx="990894" cy="52063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http://images.wikia.com/logopedia/images/9/93/CSN_Northwest_logo.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765583" y="2029259"/>
              <a:ext cx="899802" cy="36933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upload.wikimedia.org/wikipedia/en/archive/8/8a/20111017075407!Root_sports_logo.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985771" y="1569265"/>
              <a:ext cx="823900" cy="3591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upload.wikimedia.org/wikipedia/en/archive/8/8a/20111017075407!Root_sports_logo.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271175" y="3725249"/>
              <a:ext cx="823900" cy="35910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http://4.bp.blogspot.com/--giZq7ouJL8/TyHZM4k9LeI/AAAAAAAAAI0/-lmIr9mbkOY/s1600/ComcastSportsnetNewEngland.jpg"/>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7788" y="2195820"/>
              <a:ext cx="869419" cy="5084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http://3.bp.blogspot.com/_VluMQXkLghg/TR4DR91ftAI/AAAAAAAAABw/Ak6k7kBzaAY/s1600/altitude_logo200.jpg"/>
            <p:cNvPicPr>
              <a:picLocks noChangeAspect="1" noChangeArrowheads="1"/>
            </p:cNvPicPr>
            <p:nvPr/>
          </p:nvPicPr>
          <p:blipFill>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69868" y="3865938"/>
              <a:ext cx="881257" cy="35869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upload.wikimedia.org/wikipedia/en/archive/8/8a/20111017075407!Root_sports_logo.pn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241474" y="3171024"/>
              <a:ext cx="578608" cy="21951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rider.edu/sites/default/files/outcomes/internships/outcomes_ComcastSportsNetPhiladelphia_retina.jpg"/>
            <p:cNvPicPr>
              <a:picLocks noChangeAspect="1" noChangeArrowheads="1"/>
            </p:cNvPicPr>
            <p:nvPr/>
          </p:nvPicPr>
          <p:blipFill>
            <a:blip r:embed="rId2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17581" y="2950246"/>
              <a:ext cx="957540" cy="4822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ttps://si0.twimg.com/profile_images/701514911/sny1.jpg"/>
            <p:cNvPicPr>
              <a:picLocks noChangeAspect="1" noChangeArrowheads="1"/>
            </p:cNvPicPr>
            <p:nvPr/>
          </p:nvPicPr>
          <p:blipFill>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01457" y="3142888"/>
              <a:ext cx="831579" cy="2436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http://images3.wikia.nocookie.net/__cb20120902223025/logopedia/images/9/92/CSN_Mid-Atlantic_logo.png"/>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7507957" y="3392442"/>
              <a:ext cx="800100" cy="3721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7"/>
            <p:cNvPicPr>
              <a:picLocks noChangeAspect="1" noChangeArrowheads="1"/>
            </p:cNvPicPr>
            <p:nvPr/>
          </p:nvPicPr>
          <p:blipFill>
            <a:blip r:embed="rId3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62498" y="2934918"/>
              <a:ext cx="511322" cy="2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13" descr="http://web.yesnetwork.com/shared/images/logos/facebook/og/yes_network.jpg"/>
            <p:cNvPicPr>
              <a:picLocks noChangeAspect="1" noChangeArrowheads="1"/>
            </p:cNvPicPr>
            <p:nvPr/>
          </p:nvPicPr>
          <p:blipFill>
            <a:blip r:embed="rId3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37418" y="2586870"/>
              <a:ext cx="543418" cy="5531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 descr="http://sogoodsong.com/wp-content/uploads/2011/08/nesn-logo.jpg"/>
            <p:cNvPicPr>
              <a:picLocks noChangeAspect="1" noChangeArrowheads="1"/>
            </p:cNvPicPr>
            <p:nvPr/>
          </p:nvPicPr>
          <p:blipFill>
            <a:blip r:embed="rId33"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8389172" y="2608377"/>
              <a:ext cx="773055" cy="33325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9" descr="http://upload.wikimedia.org/wikipedia/en/e/e5/MASN-Logo.pn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8226200" y="3633282"/>
              <a:ext cx="788578" cy="30823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http://thegazette.com/wp-content/uploads/2012/06/New-Logo-640_20110531113738_640_4801.jpg"/>
            <p:cNvPicPr>
              <a:picLocks noChangeAspect="1" noChangeArrowheads="1"/>
            </p:cNvPicPr>
            <p:nvPr/>
          </p:nvPicPr>
          <p:blipFill>
            <a:blip r:embed="rId3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4991" y="2791565"/>
              <a:ext cx="700245" cy="52518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ttp://www.lyngsat-logo.com/hires/ff/fox_sports_west.png"/>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1485526" y="3936916"/>
              <a:ext cx="563889" cy="50347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http://graphics.fansonly.com/photos/schools/cs/sports/m-footbl/06action/mtn-logo-041906.jpg"/>
            <p:cNvPicPr>
              <a:picLocks noChangeAspect="1" noChangeArrowheads="1"/>
            </p:cNvPicPr>
            <p:nvPr/>
          </p:nvPicPr>
          <p:blipFill>
            <a:blip r:embed="rId3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27938" y="3088416"/>
              <a:ext cx="669381" cy="66938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http://www.livesportsvideo.com/pageimages/affiliatelogos/Bright%20House%20Sports%20Network_GoLiveLogo.png"/>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7475784" y="5612296"/>
              <a:ext cx="802600" cy="809929"/>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Rectangle 119"/>
          <p:cNvSpPr/>
          <p:nvPr/>
        </p:nvSpPr>
        <p:spPr>
          <a:xfrm>
            <a:off x="155575" y="1177690"/>
            <a:ext cx="8801994" cy="523220"/>
          </a:xfrm>
          <a:prstGeom prst="rect">
            <a:avLst/>
          </a:prstGeom>
        </p:spPr>
        <p:txBody>
          <a:bodyPr wrap="square">
            <a:spAutoFit/>
          </a:bodyPr>
          <a:lstStyle/>
          <a:p>
            <a:pPr algn="ctr"/>
            <a:r>
              <a:rPr lang="en-US" sz="1400" dirty="0">
                <a:latin typeface="Trebuchet MS" pitchFamily="34" charset="0"/>
              </a:rPr>
              <a:t>RSNs, which consist of live professional &amp; collegiate sports broadcast and ancillary programming, cover all major DMAs and also key, sports-fanatical “college town” markets </a:t>
            </a:r>
          </a:p>
        </p:txBody>
      </p:sp>
      <p:sp>
        <p:nvSpPr>
          <p:cNvPr id="121" name="Title 1"/>
          <p:cNvSpPr txBox="1">
            <a:spLocks/>
          </p:cNvSpPr>
          <p:nvPr/>
        </p:nvSpPr>
        <p:spPr>
          <a:xfrm>
            <a:off x="155575" y="311044"/>
            <a:ext cx="8801994" cy="6198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ts val="2800"/>
              </a:lnSpc>
            </a:pPr>
            <a:r>
              <a:rPr lang="en-US" sz="2600" spc="-100" dirty="0">
                <a:solidFill>
                  <a:srgbClr val="000000"/>
                </a:solidFill>
                <a:latin typeface="Trebuchet MS"/>
              </a:rPr>
              <a:t>Complementing National Sports Are RSNs Which Air In-Market Sports &amp; Provide Comprehensive Coverage Of Local Teams</a:t>
            </a:r>
          </a:p>
        </p:txBody>
      </p:sp>
      <p:pic>
        <p:nvPicPr>
          <p:cNvPr id="122" name="Picture 4" descr="http://images3.wikia.nocookie.net/__cb20121115230938/logopedia/images/e/ea/Fox_sports_primeticket_2012.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180135" y="3697061"/>
            <a:ext cx="657344" cy="37686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4" descr="http://upload.wikimedia.org/wikipedia/en/archive/8/8a/20111017075407!Root_sports_logo.pn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4646577" y="5012449"/>
            <a:ext cx="530945" cy="2335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tatic.ontvtonight.com/static/2/Open/SourceLogos/400x300/Pac12_mountain.png"/>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3011932" y="3078538"/>
            <a:ext cx="619758" cy="4648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atic.pac-12.com/images/logos/pac-12-washington-logo.png"/>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1994769" y="1760603"/>
            <a:ext cx="630986" cy="6309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atic.pac-12.com/images/logos/pac-12-oregon-logo.png"/>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1603061" y="2382404"/>
            <a:ext cx="532680" cy="5326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BC Sports California.png"/>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1421216" y="2943767"/>
            <a:ext cx="433787" cy="1388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BC Sports Bay Area.png"/>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344976" y="3314283"/>
            <a:ext cx="544590" cy="1742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tatic.pac-12.com/images/logos/pac-12-bayarea-logo.png"/>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837101" y="3096428"/>
            <a:ext cx="474869" cy="47486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tatic.pac-12.com/images/logos/pac-12-losangeles-logo.png"/>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648497" y="3430298"/>
            <a:ext cx="602734" cy="6027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newsroom.charter.com/wp-content/uploads/2015/08/Spectrum-Sportsnet-LA.png"/>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894013" y="4073921"/>
            <a:ext cx="894435" cy="23158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tatic.pac-12.com/images/logos/pac-12-arizona-logo.png"/>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2428185" y="4002178"/>
            <a:ext cx="582329" cy="5823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2" descr="https://www.mydish.com/filestream.ashx?ID=1256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0" name="Picture 26" descr="http://www.fightsports.tv/schedule/images/networks/fsn_southeast_4c_vertical.png"/>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6312947" y="4442225"/>
            <a:ext cx="581175" cy="32378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upload.wikimedia.org/wikipedia/en/a/a4/Msg_plus.png"/>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7879560" y="2869300"/>
            <a:ext cx="580773" cy="1299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4261713" y="5299385"/>
            <a:ext cx="724022" cy="196210"/>
          </a:xfrm>
          <a:prstGeom prst="rect">
            <a:avLst/>
          </a:prstGeom>
        </p:spPr>
      </p:pic>
      <p:sp>
        <p:nvSpPr>
          <p:cNvPr id="124" name="Text Placeholder 4"/>
          <p:cNvSpPr txBox="1">
            <a:spLocks/>
          </p:cNvSpPr>
          <p:nvPr/>
        </p:nvSpPr>
        <p:spPr>
          <a:xfrm>
            <a:off x="329142" y="6189666"/>
            <a:ext cx="1719791" cy="43179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t>NO DAYS OFF!</a:t>
            </a:r>
          </a:p>
        </p:txBody>
      </p:sp>
    </p:spTree>
    <p:extLst>
      <p:ext uri="{BB962C8B-B14F-4D97-AF65-F5344CB8AC3E}">
        <p14:creationId xmlns:p14="http://schemas.microsoft.com/office/powerpoint/2010/main" val="2446911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0560" y="5002207"/>
            <a:ext cx="5435605" cy="1517126"/>
          </a:xfrm>
        </p:spPr>
        <p:txBody>
          <a:bodyPr/>
          <a:lstStyle/>
          <a:p>
            <a:r>
              <a:rPr lang="en-US" dirty="0"/>
              <a:t>Sports TV’s Current Winning Streak</a:t>
            </a:r>
          </a:p>
        </p:txBody>
      </p:sp>
    </p:spTree>
    <p:extLst>
      <p:ext uri="{BB962C8B-B14F-4D97-AF65-F5344CB8AC3E}">
        <p14:creationId xmlns:p14="http://schemas.microsoft.com/office/powerpoint/2010/main" val="730814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61636" y="460183"/>
            <a:ext cx="8805334" cy="619850"/>
          </a:xfrm>
        </p:spPr>
        <p:txBody>
          <a:bodyPr/>
          <a:lstStyle/>
          <a:p>
            <a:r>
              <a:rPr lang="en-US" dirty="0"/>
              <a:t>Sports Are Ubiquitous Among The TV Viewer Given The Daily Availability Of Live Events &amp; Related Programming</a:t>
            </a:r>
          </a:p>
        </p:txBody>
      </p:sp>
      <p:graphicFrame>
        <p:nvGraphicFramePr>
          <p:cNvPr id="11" name="Chart 10"/>
          <p:cNvGraphicFramePr/>
          <p:nvPr>
            <p:extLst>
              <p:ext uri="{D42A27DB-BD31-4B8C-83A1-F6EECF244321}">
                <p14:modId xmlns:p14="http://schemas.microsoft.com/office/powerpoint/2010/main" val="1138351049"/>
              </p:ext>
            </p:extLst>
          </p:nvPr>
        </p:nvGraphicFramePr>
        <p:xfrm>
          <a:off x="1483568" y="2407497"/>
          <a:ext cx="5999582" cy="355213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2"/>
          <p:cNvSpPr>
            <a:spLocks noGrp="1"/>
          </p:cNvSpPr>
          <p:nvPr>
            <p:ph type="body" sz="quarter" idx="13"/>
          </p:nvPr>
        </p:nvSpPr>
        <p:spPr>
          <a:xfrm>
            <a:off x="169333" y="1701752"/>
            <a:ext cx="8805334" cy="368686"/>
          </a:xfrm>
        </p:spPr>
        <p:txBody>
          <a:bodyPr/>
          <a:lstStyle/>
          <a:p>
            <a:r>
              <a:rPr lang="en-US" sz="1600" u="sng" dirty="0"/>
              <a:t>Annual </a:t>
            </a:r>
            <a:r>
              <a:rPr lang="en-US" sz="1600" u="sng" dirty="0" err="1"/>
              <a:t>Cume</a:t>
            </a:r>
            <a:r>
              <a:rPr lang="en-US" sz="1600" u="sng" dirty="0"/>
              <a:t> National Sports TV Reach (Live)</a:t>
            </a:r>
          </a:p>
          <a:p>
            <a:r>
              <a:rPr lang="en-US" sz="1200" i="1" dirty="0"/>
              <a:t>CY 2016 </a:t>
            </a:r>
          </a:p>
        </p:txBody>
      </p:sp>
      <p:sp>
        <p:nvSpPr>
          <p:cNvPr id="13" name="Text Placeholder 3"/>
          <p:cNvSpPr>
            <a:spLocks noGrp="1"/>
          </p:cNvSpPr>
          <p:nvPr>
            <p:ph type="body" sz="quarter" idx="14"/>
          </p:nvPr>
        </p:nvSpPr>
        <p:spPr>
          <a:xfrm>
            <a:off x="321733" y="6341541"/>
            <a:ext cx="7226731" cy="423153"/>
          </a:xfrm>
        </p:spPr>
        <p:txBody>
          <a:bodyPr/>
          <a:lstStyle/>
          <a:p>
            <a:r>
              <a:rPr lang="en-US" dirty="0"/>
              <a:t>Source: Nielsen </a:t>
            </a:r>
            <a:r>
              <a:rPr lang="en-US" dirty="0" err="1"/>
              <a:t>NPower</a:t>
            </a:r>
            <a:r>
              <a:rPr lang="en-US" dirty="0"/>
              <a:t> R&amp;F Program Report, Total Day, Live, P2+ &amp; P18-34, ad-supported cable TV + broadcast TV, January 1</a:t>
            </a:r>
            <a:r>
              <a:rPr lang="en-US" baseline="30000" dirty="0"/>
              <a:t>st</a:t>
            </a:r>
            <a:r>
              <a:rPr lang="en-US" dirty="0"/>
              <a:t> – December 31</a:t>
            </a:r>
            <a:r>
              <a:rPr lang="en-US" baseline="30000" dirty="0"/>
              <a:t>st</a:t>
            </a:r>
            <a:r>
              <a:rPr lang="en-US" dirty="0"/>
              <a:t> 2016; excludes Regional Sports Networks and local broadcast airings.  Sports-related programming includes live sports, sports news, sports commentary, etc.</a:t>
            </a:r>
          </a:p>
        </p:txBody>
      </p:sp>
      <p:sp>
        <p:nvSpPr>
          <p:cNvPr id="6"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292742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National Sports TV Monthly Reach Is Fairly Consistent But Has</a:t>
            </a:r>
            <a:br>
              <a:rPr lang="en-US" dirty="0"/>
            </a:br>
            <a:r>
              <a:rPr lang="en-US" dirty="0"/>
              <a:t>A Slight Increase During The Football Season</a:t>
            </a:r>
          </a:p>
        </p:txBody>
      </p:sp>
      <p:sp>
        <p:nvSpPr>
          <p:cNvPr id="3" name="Text Placeholder 2"/>
          <p:cNvSpPr>
            <a:spLocks noGrp="1"/>
          </p:cNvSpPr>
          <p:nvPr>
            <p:ph type="body" sz="quarter" idx="13"/>
          </p:nvPr>
        </p:nvSpPr>
        <p:spPr>
          <a:xfrm>
            <a:off x="169333" y="1935021"/>
            <a:ext cx="8805334" cy="368686"/>
          </a:xfrm>
        </p:spPr>
        <p:txBody>
          <a:bodyPr/>
          <a:lstStyle/>
          <a:p>
            <a:r>
              <a:rPr lang="en-US" sz="1600" u="sng" dirty="0"/>
              <a:t>Monthly </a:t>
            </a:r>
            <a:r>
              <a:rPr lang="en-US" sz="1600" u="sng" dirty="0" err="1"/>
              <a:t>Cume</a:t>
            </a:r>
            <a:r>
              <a:rPr lang="en-US" sz="1600" u="sng" dirty="0"/>
              <a:t> National Sports-Related Programming Live TV Reach</a:t>
            </a:r>
          </a:p>
          <a:p>
            <a:r>
              <a:rPr lang="en-US" sz="1200" i="1" dirty="0"/>
              <a:t>CY 2016 </a:t>
            </a:r>
          </a:p>
        </p:txBody>
      </p:sp>
      <p:sp>
        <p:nvSpPr>
          <p:cNvPr id="17" name="Text Placeholder 3"/>
          <p:cNvSpPr>
            <a:spLocks noGrp="1"/>
          </p:cNvSpPr>
          <p:nvPr>
            <p:ph type="body" sz="quarter" idx="14"/>
          </p:nvPr>
        </p:nvSpPr>
        <p:spPr>
          <a:xfrm>
            <a:off x="321733" y="6341541"/>
            <a:ext cx="7226731" cy="423153"/>
          </a:xfrm>
        </p:spPr>
        <p:txBody>
          <a:bodyPr/>
          <a:lstStyle/>
          <a:p>
            <a:r>
              <a:rPr lang="en-US" dirty="0"/>
              <a:t>Source: Nielsen </a:t>
            </a:r>
            <a:r>
              <a:rPr lang="en-US" dirty="0" err="1"/>
              <a:t>NPower</a:t>
            </a:r>
            <a:r>
              <a:rPr lang="en-US" dirty="0"/>
              <a:t> R&amp;F Program Report, Total Day, Live, P2+ &amp; P18-34, ad-supported cable TV + broadcast TV, based on calendar months; includes Olympics and excludes Regional Sports Networks and local broadcast airings.  Sports-related programming includes live sports, sports news, sports commentary, etc.</a:t>
            </a:r>
          </a:p>
        </p:txBody>
      </p:sp>
      <p:graphicFrame>
        <p:nvGraphicFramePr>
          <p:cNvPr id="27" name="Chart 26"/>
          <p:cNvGraphicFramePr/>
          <p:nvPr>
            <p:extLst>
              <p:ext uri="{D42A27DB-BD31-4B8C-83A1-F6EECF244321}">
                <p14:modId xmlns:p14="http://schemas.microsoft.com/office/powerpoint/2010/main" val="2648553466"/>
              </p:ext>
            </p:extLst>
          </p:nvPr>
        </p:nvGraphicFramePr>
        <p:xfrm>
          <a:off x="161637" y="2444623"/>
          <a:ext cx="8805333" cy="3321698"/>
        </p:xfrm>
        <a:graphic>
          <a:graphicData uri="http://schemas.openxmlformats.org/drawingml/2006/chart">
            <c:chart xmlns:c="http://schemas.openxmlformats.org/drawingml/2006/chart" xmlns:r="http://schemas.openxmlformats.org/officeDocument/2006/relationships" r:id="rId2"/>
          </a:graphicData>
        </a:graphic>
      </p:graphicFrame>
      <p:sp>
        <p:nvSpPr>
          <p:cNvPr id="28" name="Text Placeholder 2"/>
          <p:cNvSpPr>
            <a:spLocks noGrp="1"/>
          </p:cNvSpPr>
          <p:nvPr>
            <p:ph type="body" sz="quarter" idx="13"/>
          </p:nvPr>
        </p:nvSpPr>
        <p:spPr>
          <a:xfrm>
            <a:off x="184745" y="5798411"/>
            <a:ext cx="8805334" cy="191846"/>
          </a:xfrm>
        </p:spPr>
        <p:txBody>
          <a:bodyPr/>
          <a:lstStyle/>
          <a:p>
            <a:pPr algn="l"/>
            <a:r>
              <a:rPr lang="en-US" sz="1000" i="1" dirty="0"/>
              <a:t>Note:  Summer is dominated by the MLB, a sport that has the vast majority of its games airing on RSNs which are not reflected in the above chart.</a:t>
            </a:r>
          </a:p>
        </p:txBody>
      </p:sp>
      <p:sp>
        <p:nvSpPr>
          <p:cNvPr id="29" name="Text Placeholder 2"/>
          <p:cNvSpPr>
            <a:spLocks noGrp="1"/>
          </p:cNvSpPr>
          <p:nvPr>
            <p:ph type="body" sz="quarter" idx="13"/>
          </p:nvPr>
        </p:nvSpPr>
        <p:spPr>
          <a:xfrm>
            <a:off x="178211" y="1464519"/>
            <a:ext cx="8805334" cy="368686"/>
          </a:xfrm>
        </p:spPr>
        <p:txBody>
          <a:bodyPr/>
          <a:lstStyle/>
          <a:p>
            <a:r>
              <a:rPr lang="en-US" sz="1600" dirty="0"/>
              <a:t>On average, almost 80% of P2+ watch sports-related TV programming live each month</a:t>
            </a:r>
          </a:p>
        </p:txBody>
      </p:sp>
      <p:sp>
        <p:nvSpPr>
          <p:cNvPr id="8"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3830377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Sports Also Delivers Significant Simultaneous Reach For Many Events Throughout The Year</a:t>
            </a:r>
          </a:p>
        </p:txBody>
      </p:sp>
      <p:sp>
        <p:nvSpPr>
          <p:cNvPr id="12" name="Text Placeholder 3"/>
          <p:cNvSpPr>
            <a:spLocks noGrp="1"/>
          </p:cNvSpPr>
          <p:nvPr>
            <p:ph type="body" sz="quarter" idx="14"/>
          </p:nvPr>
        </p:nvSpPr>
        <p:spPr>
          <a:xfrm>
            <a:off x="241831" y="6532683"/>
            <a:ext cx="7065817" cy="159709"/>
          </a:xfrm>
        </p:spPr>
        <p:txBody>
          <a:bodyPr/>
          <a:lstStyle/>
          <a:p>
            <a:r>
              <a:rPr lang="en-US" sz="800" dirty="0"/>
              <a:t>Source: Nielsen Year In Sports Media Report 2016, based on 2/21/16 – 2/5/17 time period.  For the Masters, the figure is based on the final day of the tournament (Sunday).</a:t>
            </a:r>
          </a:p>
        </p:txBody>
      </p:sp>
      <p:sp>
        <p:nvSpPr>
          <p:cNvPr id="13" name="Text Placeholder 2"/>
          <p:cNvSpPr>
            <a:spLocks noGrp="1"/>
          </p:cNvSpPr>
          <p:nvPr>
            <p:ph type="body" sz="quarter" idx="13"/>
          </p:nvPr>
        </p:nvSpPr>
        <p:spPr>
          <a:xfrm>
            <a:off x="595462" y="1437885"/>
            <a:ext cx="7793937" cy="368686"/>
          </a:xfrm>
        </p:spPr>
        <p:txBody>
          <a:bodyPr/>
          <a:lstStyle/>
          <a:p>
            <a:r>
              <a:rPr lang="en-US" sz="1400" dirty="0"/>
              <a:t>In the last year, there were 20 live sporting events that delivered an average audience of over 10 million TV viewers, spanning across seven different sports</a:t>
            </a:r>
          </a:p>
        </p:txBody>
      </p:sp>
      <p:sp>
        <p:nvSpPr>
          <p:cNvPr id="6" name="Text Placeholder 4"/>
          <p:cNvSpPr>
            <a:spLocks noGrp="1"/>
          </p:cNvSpPr>
          <p:nvPr>
            <p:ph type="body" sz="quarter" idx="15"/>
          </p:nvPr>
        </p:nvSpPr>
        <p:spPr>
          <a:xfrm>
            <a:off x="329142" y="6189666"/>
            <a:ext cx="1719791" cy="431798"/>
          </a:xfrm>
        </p:spPr>
        <p:txBody>
          <a:bodyPr/>
          <a:lstStyle/>
          <a:p>
            <a:r>
              <a:rPr lang="en-US" dirty="0"/>
              <a:t>No days off!</a:t>
            </a:r>
          </a:p>
        </p:txBody>
      </p:sp>
      <p:pic>
        <p:nvPicPr>
          <p:cNvPr id="3" name="Picture 2"/>
          <p:cNvPicPr>
            <a:picLocks noChangeAspect="1"/>
          </p:cNvPicPr>
          <p:nvPr/>
        </p:nvPicPr>
        <p:blipFill>
          <a:blip r:embed="rId3"/>
          <a:stretch>
            <a:fillRect/>
          </a:stretch>
        </p:blipFill>
        <p:spPr>
          <a:xfrm>
            <a:off x="1777195" y="1929054"/>
            <a:ext cx="5662292" cy="4092722"/>
          </a:xfrm>
          <a:prstGeom prst="rect">
            <a:avLst/>
          </a:prstGeom>
        </p:spPr>
      </p:pic>
    </p:spTree>
    <p:extLst>
      <p:ext uri="{BB962C8B-B14F-4D97-AF65-F5344CB8AC3E}">
        <p14:creationId xmlns:p14="http://schemas.microsoft.com/office/powerpoint/2010/main" val="3443308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971878999"/>
              </p:ext>
            </p:extLst>
          </p:nvPr>
        </p:nvGraphicFramePr>
        <p:xfrm>
          <a:off x="1548882" y="2519265"/>
          <a:ext cx="5999582" cy="355213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2"/>
          <p:cNvSpPr>
            <a:spLocks noGrp="1"/>
          </p:cNvSpPr>
          <p:nvPr>
            <p:ph type="body" sz="quarter" idx="13"/>
          </p:nvPr>
        </p:nvSpPr>
        <p:spPr>
          <a:xfrm>
            <a:off x="155337" y="1594135"/>
            <a:ext cx="8805334" cy="368686"/>
          </a:xfrm>
        </p:spPr>
        <p:txBody>
          <a:bodyPr/>
          <a:lstStyle/>
          <a:p>
            <a:r>
              <a:rPr lang="en-US" sz="1600" u="sng" dirty="0"/>
              <a:t>Sports-Related National TV Programming: Average Annual Minutes Viewed Comparison</a:t>
            </a:r>
          </a:p>
          <a:p>
            <a:r>
              <a:rPr lang="en-US" sz="1200" i="1" dirty="0"/>
              <a:t>CY 2008 vs. CY 2016 </a:t>
            </a:r>
          </a:p>
        </p:txBody>
      </p:sp>
      <p:sp>
        <p:nvSpPr>
          <p:cNvPr id="14" name="Text Placeholder 3"/>
          <p:cNvSpPr>
            <a:spLocks noGrp="1"/>
          </p:cNvSpPr>
          <p:nvPr>
            <p:ph type="body" sz="quarter" idx="14"/>
          </p:nvPr>
        </p:nvSpPr>
        <p:spPr>
          <a:xfrm>
            <a:off x="121300" y="6341541"/>
            <a:ext cx="7473819" cy="385825"/>
          </a:xfrm>
        </p:spPr>
        <p:txBody>
          <a:bodyPr/>
          <a:lstStyle/>
          <a:p>
            <a:r>
              <a:rPr lang="en-US" dirty="0"/>
              <a:t>Source: Nielsen </a:t>
            </a:r>
            <a:r>
              <a:rPr lang="en-US" dirty="0" err="1"/>
              <a:t>NPower</a:t>
            </a:r>
            <a:r>
              <a:rPr lang="en-US" dirty="0"/>
              <a:t> R&amp;F Program Report, Total Day, Live+7, P2+ &amp; P18-34, ad-supported cable TV + broadcast TV, based on calendar year; excludes Regional Sports Networks and local broadcast airings. Sports-related programming includes live sports, sports news, sports commentary, etc. Comparison based on years with Summer Olympics.</a:t>
            </a:r>
          </a:p>
        </p:txBody>
      </p:sp>
      <p:sp>
        <p:nvSpPr>
          <p:cNvPr id="16" name="TextBox 15"/>
          <p:cNvSpPr txBox="1"/>
          <p:nvPr/>
        </p:nvSpPr>
        <p:spPr>
          <a:xfrm>
            <a:off x="3876871" y="2519265"/>
            <a:ext cx="611153" cy="276999"/>
          </a:xfrm>
          <a:prstGeom prst="rect">
            <a:avLst/>
          </a:prstGeom>
          <a:noFill/>
          <a:ln>
            <a:solidFill>
              <a:srgbClr val="7030A0"/>
            </a:solidFill>
          </a:ln>
        </p:spPr>
        <p:txBody>
          <a:bodyPr wrap="square" rtlCol="0">
            <a:spAutoFit/>
          </a:bodyPr>
          <a:lstStyle/>
          <a:p>
            <a:pPr algn="ctr"/>
            <a:r>
              <a:rPr lang="en-US" sz="1200" b="1" dirty="0">
                <a:solidFill>
                  <a:srgbClr val="7030A0"/>
                </a:solidFill>
              </a:rPr>
              <a:t>+14%</a:t>
            </a:r>
          </a:p>
        </p:txBody>
      </p:sp>
      <p:sp>
        <p:nvSpPr>
          <p:cNvPr id="17" name="TextBox 16"/>
          <p:cNvSpPr txBox="1"/>
          <p:nvPr/>
        </p:nvSpPr>
        <p:spPr>
          <a:xfrm>
            <a:off x="6735148" y="2739586"/>
            <a:ext cx="611153" cy="276999"/>
          </a:xfrm>
          <a:prstGeom prst="rect">
            <a:avLst/>
          </a:prstGeom>
          <a:noFill/>
          <a:ln>
            <a:solidFill>
              <a:srgbClr val="7030A0"/>
            </a:solidFill>
          </a:ln>
        </p:spPr>
        <p:txBody>
          <a:bodyPr wrap="square" rtlCol="0">
            <a:spAutoFit/>
          </a:bodyPr>
          <a:lstStyle/>
          <a:p>
            <a:pPr algn="ctr"/>
            <a:r>
              <a:rPr lang="en-US" sz="1200" b="1" dirty="0">
                <a:solidFill>
                  <a:srgbClr val="7030A0"/>
                </a:solidFill>
              </a:rPr>
              <a:t>+2%</a:t>
            </a:r>
          </a:p>
        </p:txBody>
      </p:sp>
      <p:sp>
        <p:nvSpPr>
          <p:cNvPr id="20" name="Title 1"/>
          <p:cNvSpPr>
            <a:spLocks noGrp="1"/>
          </p:cNvSpPr>
          <p:nvPr>
            <p:ph type="ctrTitle"/>
          </p:nvPr>
        </p:nvSpPr>
        <p:spPr>
          <a:xfrm>
            <a:off x="55987" y="460183"/>
            <a:ext cx="9041615" cy="619850"/>
          </a:xfrm>
        </p:spPr>
        <p:txBody>
          <a:bodyPr/>
          <a:lstStyle/>
          <a:p>
            <a:r>
              <a:rPr lang="en-US" dirty="0"/>
              <a:t>Average Time Spent Watching TV Sports Has </a:t>
            </a:r>
            <a:r>
              <a:rPr lang="en-US" b="1" i="1" dirty="0"/>
              <a:t>Increased</a:t>
            </a:r>
            <a:r>
              <a:rPr lang="en-US" dirty="0"/>
              <a:t> For </a:t>
            </a:r>
            <a:br>
              <a:rPr lang="en-US" dirty="0"/>
            </a:br>
            <a:r>
              <a:rPr lang="en-US" dirty="0"/>
              <a:t>The Total Population &amp; Millennials Over The Last Eight Years</a:t>
            </a:r>
          </a:p>
        </p:txBody>
      </p:sp>
      <p:sp>
        <p:nvSpPr>
          <p:cNvPr id="8"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1650973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5536" y="364933"/>
            <a:ext cx="7267864" cy="592364"/>
          </a:xfrm>
        </p:spPr>
        <p:txBody>
          <a:bodyPr/>
          <a:lstStyle/>
          <a:p>
            <a:r>
              <a:rPr lang="en-US" dirty="0"/>
              <a:t>Game Plan</a:t>
            </a:r>
          </a:p>
        </p:txBody>
      </p:sp>
      <p:sp>
        <p:nvSpPr>
          <p:cNvPr id="6" name="Text Placeholder 4"/>
          <p:cNvSpPr>
            <a:spLocks noGrp="1"/>
          </p:cNvSpPr>
          <p:nvPr>
            <p:ph type="body" sz="quarter" idx="15"/>
          </p:nvPr>
        </p:nvSpPr>
        <p:spPr>
          <a:xfrm>
            <a:off x="329142" y="6189666"/>
            <a:ext cx="1719791" cy="431798"/>
          </a:xfrm>
        </p:spPr>
        <p:txBody>
          <a:bodyPr/>
          <a:lstStyle/>
          <a:p>
            <a:r>
              <a:rPr lang="en-US" dirty="0"/>
              <a:t>No days off!</a:t>
            </a:r>
          </a:p>
        </p:txBody>
      </p:sp>
      <p:sp>
        <p:nvSpPr>
          <p:cNvPr id="8" name="Text Placeholder 2"/>
          <p:cNvSpPr>
            <a:spLocks noGrp="1"/>
          </p:cNvSpPr>
          <p:nvPr>
            <p:ph type="body" sz="quarter" idx="13"/>
          </p:nvPr>
        </p:nvSpPr>
        <p:spPr>
          <a:xfrm>
            <a:off x="321733" y="1208776"/>
            <a:ext cx="8573692" cy="3904761"/>
          </a:xfrm>
        </p:spPr>
        <p:txBody>
          <a:bodyPr/>
          <a:lstStyle/>
          <a:p>
            <a:pPr algn="l"/>
            <a:r>
              <a:rPr lang="en-US" sz="1400" b="1" dirty="0"/>
              <a:t>To some, sports is life.  To many others, it’s a central passion point.  And to almost all, it represents </a:t>
            </a:r>
            <a:r>
              <a:rPr lang="en-US" sz="1400" b="1" kern="0" dirty="0">
                <a:solidFill>
                  <a:prstClr val="black"/>
                </a:solidFill>
                <a:latin typeface="+mn-lt"/>
                <a:cs typeface="+mn-cs"/>
              </a:rPr>
              <a:t>compelling, engaging and consistent content fueled by the combination of real-life action and drama (the intersection of </a:t>
            </a:r>
            <a:r>
              <a:rPr lang="en-US" sz="1400" b="1" dirty="0"/>
              <a:t>which we colloquially refer to as “score-</a:t>
            </a:r>
            <a:r>
              <a:rPr lang="en-US" sz="1400" b="1" dirty="0" err="1"/>
              <a:t>ylines</a:t>
            </a:r>
            <a:r>
              <a:rPr lang="en-US" sz="1400" b="1" dirty="0"/>
              <a:t>”) unfolding before their eyes. </a:t>
            </a:r>
          </a:p>
          <a:p>
            <a:pPr algn="l"/>
            <a:endParaRPr lang="en-US" sz="2000" b="1" dirty="0"/>
          </a:p>
          <a:p>
            <a:pPr algn="l"/>
            <a:r>
              <a:rPr lang="en-US" sz="1400" b="1" dirty="0"/>
              <a:t>With almost 11,000 national live sporting events airing annually, TV viewers have the opportunity to indulge in one of their favorite passions – sports - literally every single day of the year.  Whether it’s football, baseball, basketball or international cricket, there is always something live on TV with an average of 8 major sports, along with countless niche ones, active in any month.   </a:t>
            </a:r>
          </a:p>
          <a:p>
            <a:pPr algn="l"/>
            <a:endParaRPr lang="en-US" sz="2000" b="1" dirty="0"/>
          </a:p>
          <a:p>
            <a:pPr algn="l"/>
            <a:r>
              <a:rPr lang="en-US" sz="1400" b="1" dirty="0"/>
              <a:t>It’s the “No Days Off” programming calendar that places TV at the heart of the sports ecosystem.  Television feeds a virtually never-ending stream of content to mobile apps and alternative devices; it creates limitless conversations on social media, blogs and sports-related websites; and it brings friends, soon-to-be friends, family, fellow alumni and people who share common interests together in a communal experience where passion elicits emotion on any given day.</a:t>
            </a:r>
          </a:p>
          <a:p>
            <a:pPr algn="l"/>
            <a:endParaRPr lang="en-US" sz="2000" b="1" dirty="0"/>
          </a:p>
          <a:p>
            <a:pPr algn="l"/>
            <a:r>
              <a:rPr lang="en-US" sz="1400" b="1" dirty="0"/>
              <a:t>People have an insatiable appetite for content of any kind that surrounds their passions and, for sports, it all begins with TV and multi-screen TV brands.</a:t>
            </a:r>
          </a:p>
        </p:txBody>
      </p:sp>
    </p:spTree>
    <p:extLst>
      <p:ext uri="{BB962C8B-B14F-4D97-AF65-F5344CB8AC3E}">
        <p14:creationId xmlns:p14="http://schemas.microsoft.com/office/powerpoint/2010/main" val="4160801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3047655053"/>
              </p:ext>
            </p:extLst>
          </p:nvPr>
        </p:nvGraphicFramePr>
        <p:xfrm>
          <a:off x="1772816" y="2404106"/>
          <a:ext cx="5393094" cy="3278237"/>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2"/>
          <p:cNvSpPr>
            <a:spLocks noGrp="1"/>
          </p:cNvSpPr>
          <p:nvPr>
            <p:ph type="body" sz="quarter" idx="13"/>
          </p:nvPr>
        </p:nvSpPr>
        <p:spPr>
          <a:xfrm>
            <a:off x="155337" y="1594135"/>
            <a:ext cx="8805334" cy="368686"/>
          </a:xfrm>
        </p:spPr>
        <p:txBody>
          <a:bodyPr/>
          <a:lstStyle/>
          <a:p>
            <a:r>
              <a:rPr lang="en-US" sz="1600" u="sng" dirty="0"/>
              <a:t>Sports-Related National TV Programming: Average P2+ Audience (000)</a:t>
            </a:r>
          </a:p>
          <a:p>
            <a:r>
              <a:rPr lang="en-US" sz="1200" i="1" dirty="0"/>
              <a:t>CY 2008 vs. CY 2016 </a:t>
            </a:r>
          </a:p>
        </p:txBody>
      </p:sp>
      <p:sp>
        <p:nvSpPr>
          <p:cNvPr id="14" name="Text Placeholder 3"/>
          <p:cNvSpPr>
            <a:spLocks noGrp="1"/>
          </p:cNvSpPr>
          <p:nvPr>
            <p:ph type="body" sz="quarter" idx="14"/>
          </p:nvPr>
        </p:nvSpPr>
        <p:spPr>
          <a:xfrm>
            <a:off x="121300" y="6341541"/>
            <a:ext cx="7473819" cy="385825"/>
          </a:xfrm>
        </p:spPr>
        <p:txBody>
          <a:bodyPr/>
          <a:lstStyle/>
          <a:p>
            <a:r>
              <a:rPr lang="en-US" dirty="0"/>
              <a:t>Source: VAB analysis based on data from Nielsen </a:t>
            </a:r>
            <a:r>
              <a:rPr lang="en-US" dirty="0" err="1"/>
              <a:t>NPower</a:t>
            </a:r>
            <a:r>
              <a:rPr lang="en-US" dirty="0"/>
              <a:t> R&amp;F Program Report, Total Day, Live+7, P2+, ad-supported cable TV + broadcast TV, based on calendar year; excludes Regional Sports Networks and local broadcast airings. Sports-related programming includes live sports, sports news, sports commentary, etc.  Comparison based on years with Summer Olympics.</a:t>
            </a:r>
          </a:p>
        </p:txBody>
      </p:sp>
      <p:sp>
        <p:nvSpPr>
          <p:cNvPr id="20" name="Title 1"/>
          <p:cNvSpPr>
            <a:spLocks noGrp="1"/>
          </p:cNvSpPr>
          <p:nvPr>
            <p:ph type="ctrTitle"/>
          </p:nvPr>
        </p:nvSpPr>
        <p:spPr>
          <a:xfrm>
            <a:off x="55987" y="460183"/>
            <a:ext cx="9041615" cy="619850"/>
          </a:xfrm>
        </p:spPr>
        <p:txBody>
          <a:bodyPr/>
          <a:lstStyle/>
          <a:p>
            <a:r>
              <a:rPr lang="en-US" dirty="0"/>
              <a:t>There Has Been An 8% Increase In The Total Sports Audience During </a:t>
            </a:r>
            <a:r>
              <a:rPr lang="en-US" b="1" i="1" dirty="0"/>
              <a:t>Any Given Minute</a:t>
            </a:r>
            <a:r>
              <a:rPr lang="en-US" dirty="0"/>
              <a:t> Over The Last Eight Years</a:t>
            </a:r>
          </a:p>
        </p:txBody>
      </p:sp>
      <p:sp>
        <p:nvSpPr>
          <p:cNvPr id="8" name="Text Placeholder 2"/>
          <p:cNvSpPr>
            <a:spLocks noGrp="1"/>
          </p:cNvSpPr>
          <p:nvPr>
            <p:ph type="body" sz="quarter" idx="13"/>
          </p:nvPr>
        </p:nvSpPr>
        <p:spPr>
          <a:xfrm>
            <a:off x="184745" y="5798411"/>
            <a:ext cx="8805334" cy="191846"/>
          </a:xfrm>
        </p:spPr>
        <p:txBody>
          <a:bodyPr/>
          <a:lstStyle/>
          <a:p>
            <a:pPr algn="l"/>
            <a:r>
              <a:rPr lang="en-US" sz="1000" dirty="0"/>
              <a:t>Note:  “Average Audience” based on the average audience per minute for sports programming during the full calendar year (total day).</a:t>
            </a:r>
          </a:p>
        </p:txBody>
      </p:sp>
      <p:sp>
        <p:nvSpPr>
          <p:cNvPr id="9" name="TextBox 8"/>
          <p:cNvSpPr txBox="1"/>
          <p:nvPr/>
        </p:nvSpPr>
        <p:spPr>
          <a:xfrm>
            <a:off x="6277948" y="2404106"/>
            <a:ext cx="513184" cy="276999"/>
          </a:xfrm>
          <a:prstGeom prst="rect">
            <a:avLst/>
          </a:prstGeom>
          <a:noFill/>
          <a:ln>
            <a:solidFill>
              <a:srgbClr val="7030A0"/>
            </a:solidFill>
          </a:ln>
        </p:spPr>
        <p:txBody>
          <a:bodyPr wrap="square" rtlCol="0">
            <a:spAutoFit/>
          </a:bodyPr>
          <a:lstStyle/>
          <a:p>
            <a:pPr algn="ctr"/>
            <a:r>
              <a:rPr lang="en-US" sz="1200" b="1" dirty="0">
                <a:solidFill>
                  <a:srgbClr val="7030A0"/>
                </a:solidFill>
              </a:rPr>
              <a:t>+8%</a:t>
            </a:r>
          </a:p>
        </p:txBody>
      </p:sp>
      <p:sp>
        <p:nvSpPr>
          <p:cNvPr id="11"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2831804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Over </a:t>
            </a:r>
            <a:r>
              <a:rPr lang="en-US" b="1" i="1" dirty="0"/>
              <a:t>33 Billion Hours</a:t>
            </a:r>
            <a:r>
              <a:rPr lang="en-US" dirty="0"/>
              <a:t> Of Sports-Related Programming Were Collectively Viewed On Ad-Supported National TV In 2016</a:t>
            </a:r>
          </a:p>
        </p:txBody>
      </p:sp>
      <p:sp>
        <p:nvSpPr>
          <p:cNvPr id="3" name="Text Placeholder 2"/>
          <p:cNvSpPr>
            <a:spLocks noGrp="1"/>
          </p:cNvSpPr>
          <p:nvPr>
            <p:ph type="body" sz="quarter" idx="13"/>
          </p:nvPr>
        </p:nvSpPr>
        <p:spPr>
          <a:xfrm>
            <a:off x="161636" y="2033249"/>
            <a:ext cx="8805334" cy="368686"/>
          </a:xfrm>
        </p:spPr>
        <p:txBody>
          <a:bodyPr/>
          <a:lstStyle/>
          <a:p>
            <a:r>
              <a:rPr lang="en-US" sz="1600" u="sng" dirty="0"/>
              <a:t>Sports-Related National TV Programming: Total </a:t>
            </a:r>
            <a:r>
              <a:rPr lang="en-US" sz="1600" u="sng" dirty="0" err="1"/>
              <a:t>Cume</a:t>
            </a:r>
            <a:r>
              <a:rPr lang="en-US" sz="1600" u="sng" dirty="0"/>
              <a:t> P2+ Hours Viewed </a:t>
            </a:r>
          </a:p>
          <a:p>
            <a:r>
              <a:rPr lang="en-US" sz="1200" i="1" dirty="0"/>
              <a:t>CY 2016 </a:t>
            </a:r>
          </a:p>
        </p:txBody>
      </p:sp>
      <p:sp>
        <p:nvSpPr>
          <p:cNvPr id="17" name="Text Placeholder 3"/>
          <p:cNvSpPr>
            <a:spLocks noGrp="1"/>
          </p:cNvSpPr>
          <p:nvPr>
            <p:ph type="body" sz="quarter" idx="14"/>
          </p:nvPr>
        </p:nvSpPr>
        <p:spPr>
          <a:xfrm>
            <a:off x="186615" y="6388196"/>
            <a:ext cx="7483150" cy="385825"/>
          </a:xfrm>
        </p:spPr>
        <p:txBody>
          <a:bodyPr/>
          <a:lstStyle/>
          <a:p>
            <a:r>
              <a:rPr lang="en-US" dirty="0"/>
              <a:t>Source: Nielsen </a:t>
            </a:r>
            <a:r>
              <a:rPr lang="en-US" dirty="0" err="1"/>
              <a:t>NPower</a:t>
            </a:r>
            <a:r>
              <a:rPr lang="en-US" dirty="0"/>
              <a:t> R&amp;F Program Report, Total Day, P2+, ad-supported cable TV + broadcast TV, based on calendar year; excludes Regional Sports Networks and local broadcast airings. Sports-related programming includes live sports, sports news, sports commentary, etc.</a:t>
            </a:r>
          </a:p>
        </p:txBody>
      </p:sp>
      <p:graphicFrame>
        <p:nvGraphicFramePr>
          <p:cNvPr id="27" name="Chart 26"/>
          <p:cNvGraphicFramePr/>
          <p:nvPr>
            <p:extLst>
              <p:ext uri="{D42A27DB-BD31-4B8C-83A1-F6EECF244321}">
                <p14:modId xmlns:p14="http://schemas.microsoft.com/office/powerpoint/2010/main" val="3520268960"/>
              </p:ext>
            </p:extLst>
          </p:nvPr>
        </p:nvGraphicFramePr>
        <p:xfrm>
          <a:off x="1548882" y="2761861"/>
          <a:ext cx="5999582" cy="3309538"/>
        </p:xfrm>
        <a:graphic>
          <a:graphicData uri="http://schemas.openxmlformats.org/drawingml/2006/chart">
            <c:chart xmlns:c="http://schemas.openxmlformats.org/drawingml/2006/chart" xmlns:r="http://schemas.openxmlformats.org/officeDocument/2006/relationships" r:id="rId2"/>
          </a:graphicData>
        </a:graphic>
      </p:graphicFrame>
      <p:sp>
        <p:nvSpPr>
          <p:cNvPr id="29" name="Text Placeholder 2"/>
          <p:cNvSpPr>
            <a:spLocks noGrp="1"/>
          </p:cNvSpPr>
          <p:nvPr>
            <p:ph type="body" sz="quarter" idx="13"/>
          </p:nvPr>
        </p:nvSpPr>
        <p:spPr>
          <a:xfrm>
            <a:off x="178211" y="1464519"/>
            <a:ext cx="8805334" cy="368686"/>
          </a:xfrm>
        </p:spPr>
        <p:txBody>
          <a:bodyPr/>
          <a:lstStyle/>
          <a:p>
            <a:r>
              <a:rPr lang="en-US" sz="1600" dirty="0"/>
              <a:t>93% of total viewing of sports-related programming was done live</a:t>
            </a:r>
          </a:p>
        </p:txBody>
      </p:sp>
      <p:sp>
        <p:nvSpPr>
          <p:cNvPr id="6" name="TextBox 5"/>
          <p:cNvSpPr txBox="1"/>
          <p:nvPr/>
        </p:nvSpPr>
        <p:spPr>
          <a:xfrm>
            <a:off x="2332654" y="3415004"/>
            <a:ext cx="615821" cy="276999"/>
          </a:xfrm>
          <a:prstGeom prst="rect">
            <a:avLst/>
          </a:prstGeom>
          <a:noFill/>
        </p:spPr>
        <p:txBody>
          <a:bodyPr wrap="square" rtlCol="0">
            <a:spAutoFit/>
          </a:bodyPr>
          <a:lstStyle/>
          <a:p>
            <a:pPr algn="ctr"/>
            <a:r>
              <a:rPr lang="en-US" sz="1200" b="1" i="1" dirty="0">
                <a:solidFill>
                  <a:schemeClr val="bg1"/>
                </a:solidFill>
              </a:rPr>
              <a:t>Hours</a:t>
            </a:r>
          </a:p>
        </p:txBody>
      </p:sp>
      <p:sp>
        <p:nvSpPr>
          <p:cNvPr id="12" name="TextBox 11"/>
          <p:cNvSpPr txBox="1"/>
          <p:nvPr/>
        </p:nvSpPr>
        <p:spPr>
          <a:xfrm>
            <a:off x="4250093" y="3267365"/>
            <a:ext cx="615821" cy="276999"/>
          </a:xfrm>
          <a:prstGeom prst="rect">
            <a:avLst/>
          </a:prstGeom>
          <a:noFill/>
        </p:spPr>
        <p:txBody>
          <a:bodyPr wrap="square" rtlCol="0">
            <a:spAutoFit/>
          </a:bodyPr>
          <a:lstStyle/>
          <a:p>
            <a:pPr algn="ctr"/>
            <a:r>
              <a:rPr lang="en-US" sz="1200" b="1" i="1" dirty="0">
                <a:solidFill>
                  <a:schemeClr val="bg1"/>
                </a:solidFill>
              </a:rPr>
              <a:t>Hours</a:t>
            </a:r>
          </a:p>
        </p:txBody>
      </p:sp>
      <p:sp>
        <p:nvSpPr>
          <p:cNvPr id="13" name="TextBox 12"/>
          <p:cNvSpPr txBox="1"/>
          <p:nvPr/>
        </p:nvSpPr>
        <p:spPr>
          <a:xfrm>
            <a:off x="6148872" y="3239371"/>
            <a:ext cx="615821" cy="276999"/>
          </a:xfrm>
          <a:prstGeom prst="rect">
            <a:avLst/>
          </a:prstGeom>
          <a:noFill/>
        </p:spPr>
        <p:txBody>
          <a:bodyPr wrap="square" rtlCol="0">
            <a:spAutoFit/>
          </a:bodyPr>
          <a:lstStyle/>
          <a:p>
            <a:pPr algn="ctr"/>
            <a:r>
              <a:rPr lang="en-US" sz="1200" b="1" i="1" dirty="0">
                <a:solidFill>
                  <a:schemeClr val="bg1"/>
                </a:solidFill>
              </a:rPr>
              <a:t>Hours</a:t>
            </a:r>
          </a:p>
        </p:txBody>
      </p:sp>
      <p:sp>
        <p:nvSpPr>
          <p:cNvPr id="10"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3233008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Total TV Sports Viewing Has Also Collectively </a:t>
            </a:r>
            <a:r>
              <a:rPr lang="en-US" b="1" i="1" dirty="0"/>
              <a:t>Increased</a:t>
            </a:r>
            <a:r>
              <a:rPr lang="en-US" dirty="0"/>
              <a:t> Across Each Major Stream Over The Last Eight Years</a:t>
            </a:r>
          </a:p>
        </p:txBody>
      </p:sp>
      <p:sp>
        <p:nvSpPr>
          <p:cNvPr id="3" name="Text Placeholder 2"/>
          <p:cNvSpPr>
            <a:spLocks noGrp="1"/>
          </p:cNvSpPr>
          <p:nvPr>
            <p:ph type="body" sz="quarter" idx="13"/>
          </p:nvPr>
        </p:nvSpPr>
        <p:spPr>
          <a:xfrm>
            <a:off x="161636" y="1604041"/>
            <a:ext cx="8805334" cy="368686"/>
          </a:xfrm>
        </p:spPr>
        <p:txBody>
          <a:bodyPr/>
          <a:lstStyle/>
          <a:p>
            <a:r>
              <a:rPr lang="en-US" sz="1600" u="sng" dirty="0"/>
              <a:t>Sports-Related National TV Programming: Total </a:t>
            </a:r>
            <a:r>
              <a:rPr lang="en-US" sz="1600" u="sng" dirty="0" err="1"/>
              <a:t>Cume</a:t>
            </a:r>
            <a:r>
              <a:rPr lang="en-US" sz="1600" u="sng" dirty="0"/>
              <a:t> P2+ Hours Viewed Comparison</a:t>
            </a:r>
          </a:p>
          <a:p>
            <a:r>
              <a:rPr lang="en-US" sz="1200" i="1" dirty="0"/>
              <a:t>2008 vs. 2016 </a:t>
            </a:r>
          </a:p>
        </p:txBody>
      </p:sp>
      <p:sp>
        <p:nvSpPr>
          <p:cNvPr id="17" name="Text Placeholder 3"/>
          <p:cNvSpPr>
            <a:spLocks noGrp="1"/>
          </p:cNvSpPr>
          <p:nvPr>
            <p:ph type="body" sz="quarter" idx="14"/>
          </p:nvPr>
        </p:nvSpPr>
        <p:spPr>
          <a:xfrm>
            <a:off x="121300" y="6397527"/>
            <a:ext cx="7473819" cy="385825"/>
          </a:xfrm>
        </p:spPr>
        <p:txBody>
          <a:bodyPr/>
          <a:lstStyle/>
          <a:p>
            <a:r>
              <a:rPr lang="en-US" dirty="0"/>
              <a:t>Source: Nielsen </a:t>
            </a:r>
            <a:r>
              <a:rPr lang="en-US" dirty="0" err="1"/>
              <a:t>NPower</a:t>
            </a:r>
            <a:r>
              <a:rPr lang="en-US" dirty="0"/>
              <a:t> R&amp;F Program Report, Total Day, P2, ad-supported cable TV + broadcast TV, based on calendar year; excludes Regional Sports Networks and local broadcast airings. Sports-related programming includes live sports, sports news, sports commentary, etc.</a:t>
            </a:r>
          </a:p>
        </p:txBody>
      </p:sp>
      <p:graphicFrame>
        <p:nvGraphicFramePr>
          <p:cNvPr id="27" name="Chart 26"/>
          <p:cNvGraphicFramePr/>
          <p:nvPr>
            <p:extLst>
              <p:ext uri="{D42A27DB-BD31-4B8C-83A1-F6EECF244321}">
                <p14:modId xmlns:p14="http://schemas.microsoft.com/office/powerpoint/2010/main" val="883280960"/>
              </p:ext>
            </p:extLst>
          </p:nvPr>
        </p:nvGraphicFramePr>
        <p:xfrm>
          <a:off x="1548882" y="2304661"/>
          <a:ext cx="5999582" cy="37667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153748" y="2600501"/>
            <a:ext cx="513184" cy="276999"/>
          </a:xfrm>
          <a:prstGeom prst="rect">
            <a:avLst/>
          </a:prstGeom>
          <a:noFill/>
          <a:ln>
            <a:solidFill>
              <a:srgbClr val="7030A0"/>
            </a:solidFill>
          </a:ln>
        </p:spPr>
        <p:txBody>
          <a:bodyPr wrap="square" rtlCol="0">
            <a:spAutoFit/>
          </a:bodyPr>
          <a:lstStyle/>
          <a:p>
            <a:pPr algn="ctr"/>
            <a:r>
              <a:rPr lang="en-US" sz="1200" b="1" dirty="0">
                <a:solidFill>
                  <a:srgbClr val="7030A0"/>
                </a:solidFill>
              </a:rPr>
              <a:t>+3%</a:t>
            </a:r>
          </a:p>
        </p:txBody>
      </p:sp>
      <p:sp>
        <p:nvSpPr>
          <p:cNvPr id="14" name="TextBox 13"/>
          <p:cNvSpPr txBox="1"/>
          <p:nvPr/>
        </p:nvSpPr>
        <p:spPr>
          <a:xfrm>
            <a:off x="5172270" y="2382029"/>
            <a:ext cx="513184" cy="276999"/>
          </a:xfrm>
          <a:prstGeom prst="rect">
            <a:avLst/>
          </a:prstGeom>
          <a:noFill/>
          <a:ln>
            <a:solidFill>
              <a:srgbClr val="7030A0"/>
            </a:solidFill>
          </a:ln>
        </p:spPr>
        <p:txBody>
          <a:bodyPr wrap="square" rtlCol="0">
            <a:spAutoFit/>
          </a:bodyPr>
          <a:lstStyle/>
          <a:p>
            <a:pPr algn="ctr"/>
            <a:r>
              <a:rPr lang="en-US" sz="1200" b="1" dirty="0">
                <a:solidFill>
                  <a:srgbClr val="7030A0"/>
                </a:solidFill>
              </a:rPr>
              <a:t>+7%</a:t>
            </a:r>
          </a:p>
        </p:txBody>
      </p:sp>
      <p:sp>
        <p:nvSpPr>
          <p:cNvPr id="15" name="TextBox 14"/>
          <p:cNvSpPr txBox="1"/>
          <p:nvPr/>
        </p:nvSpPr>
        <p:spPr>
          <a:xfrm>
            <a:off x="7033728" y="2379486"/>
            <a:ext cx="513184" cy="276999"/>
          </a:xfrm>
          <a:prstGeom prst="rect">
            <a:avLst/>
          </a:prstGeom>
          <a:noFill/>
          <a:ln>
            <a:solidFill>
              <a:srgbClr val="7030A0"/>
            </a:solidFill>
          </a:ln>
        </p:spPr>
        <p:txBody>
          <a:bodyPr wrap="square" rtlCol="0">
            <a:spAutoFit/>
          </a:bodyPr>
          <a:lstStyle/>
          <a:p>
            <a:pPr algn="ctr"/>
            <a:r>
              <a:rPr lang="en-US" sz="1200" b="1" dirty="0">
                <a:solidFill>
                  <a:srgbClr val="7030A0"/>
                </a:solidFill>
              </a:rPr>
              <a:t>+8%</a:t>
            </a:r>
          </a:p>
        </p:txBody>
      </p:sp>
      <p:sp>
        <p:nvSpPr>
          <p:cNvPr id="16" name="TextBox 15"/>
          <p:cNvSpPr txBox="1"/>
          <p:nvPr/>
        </p:nvSpPr>
        <p:spPr>
          <a:xfrm>
            <a:off x="2183364" y="3417490"/>
            <a:ext cx="914400" cy="400110"/>
          </a:xfrm>
          <a:prstGeom prst="rect">
            <a:avLst/>
          </a:prstGeom>
          <a:solidFill>
            <a:srgbClr val="FAB982"/>
          </a:solidFill>
          <a:ln>
            <a:solidFill>
              <a:schemeClr val="tx1"/>
            </a:solidFill>
          </a:ln>
        </p:spPr>
        <p:txBody>
          <a:bodyPr wrap="square" rtlCol="0">
            <a:spAutoFit/>
          </a:bodyPr>
          <a:lstStyle/>
          <a:p>
            <a:pPr algn="ctr"/>
            <a:r>
              <a:rPr lang="en-US" sz="1000" b="1" i="1" dirty="0"/>
              <a:t>Billion</a:t>
            </a:r>
          </a:p>
          <a:p>
            <a:pPr algn="ctr"/>
            <a:r>
              <a:rPr lang="en-US" sz="1000" b="1" i="1" dirty="0"/>
              <a:t>Hours</a:t>
            </a:r>
          </a:p>
        </p:txBody>
      </p:sp>
      <p:sp>
        <p:nvSpPr>
          <p:cNvPr id="18" name="TextBox 17"/>
          <p:cNvSpPr txBox="1"/>
          <p:nvPr/>
        </p:nvSpPr>
        <p:spPr>
          <a:xfrm>
            <a:off x="4091473" y="3417490"/>
            <a:ext cx="914400" cy="400110"/>
          </a:xfrm>
          <a:prstGeom prst="rect">
            <a:avLst/>
          </a:prstGeom>
          <a:solidFill>
            <a:srgbClr val="FAB982"/>
          </a:solidFill>
          <a:ln>
            <a:solidFill>
              <a:schemeClr val="tx1"/>
            </a:solidFill>
          </a:ln>
        </p:spPr>
        <p:txBody>
          <a:bodyPr wrap="square" rtlCol="0">
            <a:spAutoFit/>
          </a:bodyPr>
          <a:lstStyle/>
          <a:p>
            <a:pPr algn="ctr"/>
            <a:r>
              <a:rPr lang="en-US" sz="1000" b="1" i="1" dirty="0"/>
              <a:t>Billion</a:t>
            </a:r>
          </a:p>
          <a:p>
            <a:pPr algn="ctr"/>
            <a:r>
              <a:rPr lang="en-US" sz="1000" b="1" i="1" dirty="0"/>
              <a:t>Hours</a:t>
            </a:r>
          </a:p>
        </p:txBody>
      </p:sp>
      <p:sp>
        <p:nvSpPr>
          <p:cNvPr id="19" name="TextBox 18"/>
          <p:cNvSpPr txBox="1"/>
          <p:nvPr/>
        </p:nvSpPr>
        <p:spPr>
          <a:xfrm>
            <a:off x="5999582" y="3417490"/>
            <a:ext cx="914400" cy="400110"/>
          </a:xfrm>
          <a:prstGeom prst="rect">
            <a:avLst/>
          </a:prstGeom>
          <a:solidFill>
            <a:srgbClr val="FAB982"/>
          </a:solidFill>
          <a:ln>
            <a:solidFill>
              <a:schemeClr val="tx1"/>
            </a:solidFill>
          </a:ln>
        </p:spPr>
        <p:txBody>
          <a:bodyPr wrap="square" rtlCol="0">
            <a:spAutoFit/>
          </a:bodyPr>
          <a:lstStyle/>
          <a:p>
            <a:pPr algn="ctr"/>
            <a:r>
              <a:rPr lang="en-US" sz="1000" b="1" i="1" dirty="0"/>
              <a:t>Billion</a:t>
            </a:r>
          </a:p>
          <a:p>
            <a:pPr algn="ctr"/>
            <a:r>
              <a:rPr lang="en-US" sz="1000" b="1" i="1" dirty="0"/>
              <a:t>Hours</a:t>
            </a:r>
          </a:p>
        </p:txBody>
      </p:sp>
      <p:sp>
        <p:nvSpPr>
          <p:cNvPr id="12"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3084583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Even With The Increase In DVR Penetration, Sports Remains Almost Exclusively A “Live” Or “Near Live” Viewing Experience</a:t>
            </a:r>
          </a:p>
        </p:txBody>
      </p:sp>
      <p:sp>
        <p:nvSpPr>
          <p:cNvPr id="3" name="Text Placeholder 2"/>
          <p:cNvSpPr>
            <a:spLocks noGrp="1"/>
          </p:cNvSpPr>
          <p:nvPr>
            <p:ph type="body" sz="quarter" idx="13"/>
          </p:nvPr>
        </p:nvSpPr>
        <p:spPr>
          <a:xfrm>
            <a:off x="161636" y="1678688"/>
            <a:ext cx="8805334" cy="368686"/>
          </a:xfrm>
        </p:spPr>
        <p:txBody>
          <a:bodyPr/>
          <a:lstStyle/>
          <a:p>
            <a:r>
              <a:rPr lang="en-US" sz="1600" u="sng" dirty="0"/>
              <a:t>Sports-Related National TV Programming: Viewership By Stream</a:t>
            </a:r>
          </a:p>
          <a:p>
            <a:r>
              <a:rPr lang="en-US" sz="1200" i="1" dirty="0"/>
              <a:t>% of Total Viewing Hours</a:t>
            </a:r>
          </a:p>
        </p:txBody>
      </p:sp>
      <p:sp>
        <p:nvSpPr>
          <p:cNvPr id="17" name="Text Placeholder 3"/>
          <p:cNvSpPr>
            <a:spLocks noGrp="1"/>
          </p:cNvSpPr>
          <p:nvPr>
            <p:ph type="body" sz="quarter" idx="14"/>
          </p:nvPr>
        </p:nvSpPr>
        <p:spPr>
          <a:xfrm>
            <a:off x="321733" y="6341541"/>
            <a:ext cx="7226731" cy="385825"/>
          </a:xfrm>
        </p:spPr>
        <p:txBody>
          <a:bodyPr/>
          <a:lstStyle/>
          <a:p>
            <a:r>
              <a:rPr lang="en-US" dirty="0"/>
              <a:t>Source: Nielsen </a:t>
            </a:r>
            <a:r>
              <a:rPr lang="en-US" dirty="0" err="1"/>
              <a:t>NPower</a:t>
            </a:r>
            <a:r>
              <a:rPr lang="en-US" dirty="0"/>
              <a:t> R&amp;F Program Report, Total Day, P2+ &amp; P18-34, ad-supported cable TV + broadcast TV, based on calendar year; excludes Regional Sports Networks and local broadcast airings. Sports-related programming includes live sports, sports news, sports commentary, etc.</a:t>
            </a:r>
          </a:p>
        </p:txBody>
      </p:sp>
      <p:graphicFrame>
        <p:nvGraphicFramePr>
          <p:cNvPr id="7" name="Chart 6"/>
          <p:cNvGraphicFramePr/>
          <p:nvPr>
            <p:extLst>
              <p:ext uri="{D42A27DB-BD31-4B8C-83A1-F6EECF244321}">
                <p14:modId xmlns:p14="http://schemas.microsoft.com/office/powerpoint/2010/main" val="1680163803"/>
              </p:ext>
            </p:extLst>
          </p:nvPr>
        </p:nvGraphicFramePr>
        <p:xfrm>
          <a:off x="550506" y="2320727"/>
          <a:ext cx="8145625" cy="21486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26953" y="3377680"/>
            <a:ext cx="659458" cy="369332"/>
          </a:xfrm>
          <a:prstGeom prst="rect">
            <a:avLst/>
          </a:prstGeom>
          <a:solidFill>
            <a:srgbClr val="7030A0"/>
          </a:solidFill>
          <a:ln>
            <a:solidFill>
              <a:schemeClr val="tx1"/>
            </a:solidFill>
          </a:ln>
        </p:spPr>
        <p:txBody>
          <a:bodyPr wrap="square" rtlCol="0">
            <a:spAutoFit/>
          </a:bodyPr>
          <a:lstStyle/>
          <a:p>
            <a:pPr algn="ctr"/>
            <a:r>
              <a:rPr lang="en-US" dirty="0">
                <a:solidFill>
                  <a:schemeClr val="bg1"/>
                </a:solidFill>
              </a:rPr>
              <a:t>P2+</a:t>
            </a:r>
          </a:p>
        </p:txBody>
      </p:sp>
      <p:sp>
        <p:nvSpPr>
          <p:cNvPr id="21" name="TextBox 20"/>
          <p:cNvSpPr txBox="1"/>
          <p:nvPr/>
        </p:nvSpPr>
        <p:spPr>
          <a:xfrm>
            <a:off x="226953" y="5022894"/>
            <a:ext cx="892720" cy="369332"/>
          </a:xfrm>
          <a:prstGeom prst="rect">
            <a:avLst/>
          </a:prstGeom>
          <a:solidFill>
            <a:srgbClr val="7030A0"/>
          </a:solidFill>
          <a:ln>
            <a:solidFill>
              <a:schemeClr val="tx1"/>
            </a:solidFill>
          </a:ln>
        </p:spPr>
        <p:txBody>
          <a:bodyPr wrap="square" rtlCol="0">
            <a:spAutoFit/>
          </a:bodyPr>
          <a:lstStyle/>
          <a:p>
            <a:pPr algn="ctr"/>
            <a:r>
              <a:rPr lang="en-US" dirty="0">
                <a:solidFill>
                  <a:schemeClr val="bg1"/>
                </a:solidFill>
              </a:rPr>
              <a:t>P18-34</a:t>
            </a:r>
          </a:p>
        </p:txBody>
      </p:sp>
      <p:graphicFrame>
        <p:nvGraphicFramePr>
          <p:cNvPr id="22" name="Chart 21"/>
          <p:cNvGraphicFramePr/>
          <p:nvPr>
            <p:extLst>
              <p:ext uri="{D42A27DB-BD31-4B8C-83A1-F6EECF244321}">
                <p14:modId xmlns:p14="http://schemas.microsoft.com/office/powerpoint/2010/main" val="2191255694"/>
              </p:ext>
            </p:extLst>
          </p:nvPr>
        </p:nvGraphicFramePr>
        <p:xfrm>
          <a:off x="553616" y="4394715"/>
          <a:ext cx="8145625" cy="166396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1336309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173" y="5052763"/>
            <a:ext cx="2764317" cy="759825"/>
          </a:xfrm>
          <a:prstGeom prst="rect">
            <a:avLst/>
          </a:prstGeom>
          <a:ln>
            <a:solidFill>
              <a:schemeClr val="tx1"/>
            </a:solidFill>
          </a:ln>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4212" y="3295050"/>
            <a:ext cx="2193631" cy="560732"/>
          </a:xfrm>
          <a:prstGeom prst="rect">
            <a:avLst/>
          </a:prstGeom>
          <a:ln>
            <a:solidFill>
              <a:schemeClr val="tx1"/>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707" y="2844293"/>
            <a:ext cx="4335687" cy="302259"/>
          </a:xfrm>
          <a:prstGeom prst="rect">
            <a:avLst/>
          </a:prstGeom>
          <a:ln>
            <a:solidFill>
              <a:schemeClr val="tx1"/>
            </a:solidFill>
          </a:ln>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60109" y="5258237"/>
            <a:ext cx="2937734" cy="438392"/>
          </a:xfrm>
          <a:prstGeom prst="rect">
            <a:avLst/>
          </a:prstGeom>
          <a:ln>
            <a:solidFill>
              <a:schemeClr val="tx1"/>
            </a:solidFill>
          </a:ln>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7267" y="5163131"/>
            <a:ext cx="2706901" cy="555801"/>
          </a:xfrm>
          <a:prstGeom prst="rect">
            <a:avLst/>
          </a:prstGeom>
          <a:ln>
            <a:solidFill>
              <a:schemeClr val="tx1"/>
            </a:solidFill>
          </a:ln>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72164" y="4022095"/>
            <a:ext cx="3116145" cy="467264"/>
          </a:xfrm>
          <a:prstGeom prst="rect">
            <a:avLst/>
          </a:prstGeom>
          <a:ln>
            <a:solidFill>
              <a:schemeClr val="tx1"/>
            </a:solidFill>
          </a:ln>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27784" y="3359470"/>
            <a:ext cx="2565869" cy="489212"/>
          </a:xfrm>
          <a:prstGeom prst="rect">
            <a:avLst/>
          </a:prstGeom>
          <a:ln>
            <a:solidFill>
              <a:schemeClr val="tx1"/>
            </a:solidFill>
          </a:ln>
        </p:spPr>
      </p:pic>
      <p:pic>
        <p:nvPicPr>
          <p:cNvPr id="15" name="Picture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23135" y="1481121"/>
            <a:ext cx="3993501" cy="484834"/>
          </a:xfrm>
          <a:prstGeom prst="rect">
            <a:avLst/>
          </a:prstGeom>
          <a:ln>
            <a:solidFill>
              <a:schemeClr val="tx1"/>
            </a:solidFill>
          </a:ln>
        </p:spPr>
      </p:pic>
      <p:pic>
        <p:nvPicPr>
          <p:cNvPr id="16" name="Picture 15"/>
          <p:cNvPicPr>
            <a:picLocks noChangeAspect="1"/>
          </p:cNvPicPr>
          <p:nvPr/>
        </p:nvPicPr>
        <p:blipFill rotWithShape="1">
          <a:blip r:embed="rId11" cstate="screen">
            <a:extLst>
              <a:ext uri="{28A0092B-C50C-407E-A947-70E740481C1C}">
                <a14:useLocalDpi xmlns:a14="http://schemas.microsoft.com/office/drawing/2010/main"/>
              </a:ext>
            </a:extLst>
          </a:blip>
          <a:srcRect l="2748" r="3756"/>
          <a:stretch/>
        </p:blipFill>
        <p:spPr>
          <a:xfrm>
            <a:off x="4125767" y="4669165"/>
            <a:ext cx="3506749" cy="304647"/>
          </a:xfrm>
          <a:prstGeom prst="rect">
            <a:avLst/>
          </a:prstGeom>
          <a:ln>
            <a:solidFill>
              <a:schemeClr val="tx1"/>
            </a:solidFill>
          </a:ln>
        </p:spPr>
      </p:pic>
      <p:pic>
        <p:nvPicPr>
          <p:cNvPr id="17" name="Picture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28944" y="2060461"/>
            <a:ext cx="3997680" cy="501468"/>
          </a:xfrm>
          <a:prstGeom prst="rect">
            <a:avLst/>
          </a:prstGeom>
          <a:ln>
            <a:solidFill>
              <a:schemeClr val="tx1"/>
            </a:solidFill>
          </a:ln>
        </p:spPr>
      </p:pic>
      <p:pic>
        <p:nvPicPr>
          <p:cNvPr id="3" name="Picture 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47811" y="2713936"/>
            <a:ext cx="2756362" cy="543879"/>
          </a:xfrm>
          <a:prstGeom prst="rect">
            <a:avLst/>
          </a:prstGeom>
          <a:ln>
            <a:solidFill>
              <a:schemeClr val="tx1"/>
            </a:solidFill>
          </a:ln>
        </p:spPr>
      </p:pic>
      <p:sp>
        <p:nvSpPr>
          <p:cNvPr id="18" name="Title 1"/>
          <p:cNvSpPr>
            <a:spLocks noGrp="1"/>
          </p:cNvSpPr>
          <p:nvPr>
            <p:ph type="ctrTitle"/>
          </p:nvPr>
        </p:nvSpPr>
        <p:spPr>
          <a:xfrm>
            <a:off x="210173" y="460183"/>
            <a:ext cx="8756797" cy="619850"/>
          </a:xfrm>
        </p:spPr>
        <p:txBody>
          <a:bodyPr/>
          <a:lstStyle/>
          <a:p>
            <a:r>
              <a:rPr lang="en-US" dirty="0"/>
              <a:t>Along With The Increase In Average Audience &amp; Hours Viewed Has Come Many Ratings Victories For Big Sporting Events</a:t>
            </a:r>
          </a:p>
        </p:txBody>
      </p:sp>
      <p:pic>
        <p:nvPicPr>
          <p:cNvPr id="4" name="Picture 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49998" y="4468099"/>
            <a:ext cx="3444534" cy="402133"/>
          </a:xfrm>
          <a:prstGeom prst="rect">
            <a:avLst/>
          </a:prstGeom>
          <a:ln w="19050">
            <a:solidFill>
              <a:schemeClr val="tx1"/>
            </a:solidFill>
          </a:ln>
        </p:spPr>
      </p:pic>
      <p:pic>
        <p:nvPicPr>
          <p:cNvPr id="5" name="Picture 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9864" y="3214505"/>
            <a:ext cx="3189645" cy="663767"/>
          </a:xfrm>
          <a:prstGeom prst="rect">
            <a:avLst/>
          </a:prstGeom>
          <a:ln>
            <a:solidFill>
              <a:schemeClr val="tx1"/>
            </a:solidFill>
          </a:ln>
        </p:spPr>
      </p:pic>
      <p:pic>
        <p:nvPicPr>
          <p:cNvPr id="11" name="Picture 1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89864" y="2332017"/>
            <a:ext cx="2821231" cy="444323"/>
          </a:xfrm>
          <a:prstGeom prst="rect">
            <a:avLst/>
          </a:prstGeom>
          <a:ln>
            <a:solidFill>
              <a:schemeClr val="tx1"/>
            </a:solidFill>
          </a:ln>
        </p:spPr>
      </p:pic>
      <p:pic>
        <p:nvPicPr>
          <p:cNvPr id="20" name="Picture 19"/>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93618" y="1852055"/>
            <a:ext cx="3432149" cy="404425"/>
          </a:xfrm>
          <a:prstGeom prst="rect">
            <a:avLst/>
          </a:prstGeom>
          <a:ln>
            <a:solidFill>
              <a:schemeClr val="tx1"/>
            </a:solidFill>
          </a:ln>
        </p:spPr>
      </p:pic>
      <p:pic>
        <p:nvPicPr>
          <p:cNvPr id="22" name="Picture 21"/>
          <p:cNvPicPr>
            <a:picLocks noChangeAspect="1"/>
          </p:cNvPicPr>
          <p:nvPr/>
        </p:nvPicPr>
        <p:blipFill>
          <a:blip r:embed="rId18"/>
          <a:stretch>
            <a:fillRect/>
          </a:stretch>
        </p:blipFill>
        <p:spPr>
          <a:xfrm>
            <a:off x="561024" y="3980415"/>
            <a:ext cx="4648110" cy="368787"/>
          </a:xfrm>
          <a:prstGeom prst="rect">
            <a:avLst/>
          </a:prstGeom>
          <a:ln>
            <a:solidFill>
              <a:schemeClr val="tx1"/>
            </a:solidFill>
          </a:ln>
        </p:spPr>
      </p:pic>
      <p:pic>
        <p:nvPicPr>
          <p:cNvPr id="24" name="Picture 23"/>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98639" y="1466274"/>
            <a:ext cx="3347252" cy="288105"/>
          </a:xfrm>
          <a:prstGeom prst="rect">
            <a:avLst/>
          </a:prstGeom>
          <a:ln>
            <a:solidFill>
              <a:schemeClr val="tx1"/>
            </a:solidFill>
          </a:ln>
        </p:spPr>
      </p:pic>
      <p:sp>
        <p:nvSpPr>
          <p:cNvPr id="21"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4118028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Commercial Inventory Available Within Sports Programming Increased 7% In 2016 vs. Four Years Ago</a:t>
            </a:r>
          </a:p>
        </p:txBody>
      </p:sp>
      <p:sp>
        <p:nvSpPr>
          <p:cNvPr id="17" name="Text Placeholder 3"/>
          <p:cNvSpPr>
            <a:spLocks noGrp="1"/>
          </p:cNvSpPr>
          <p:nvPr>
            <p:ph type="body" sz="quarter" idx="14"/>
          </p:nvPr>
        </p:nvSpPr>
        <p:spPr>
          <a:xfrm>
            <a:off x="321733" y="6368815"/>
            <a:ext cx="7226731" cy="303348"/>
          </a:xfrm>
        </p:spPr>
        <p:txBody>
          <a:bodyPr/>
          <a:lstStyle/>
          <a:p>
            <a:r>
              <a:rPr lang="en-US" dirty="0"/>
              <a:t>Source: Nielsen Ad Intel, Total Day, Live+7.  Activity reflects calendar year comparison for 2012 vs. 2016.  GRPs are </a:t>
            </a:r>
            <a:r>
              <a:rPr lang="en-US" dirty="0" err="1"/>
              <a:t>equivilized</a:t>
            </a:r>
            <a:r>
              <a:rPr lang="en-US" dirty="0"/>
              <a:t>.  Data includes Spanish language networks. Sports-related programming includes live sports, sports news, sports commentary, etc.  Olympics are excluded. </a:t>
            </a:r>
          </a:p>
        </p:txBody>
      </p:sp>
      <p:graphicFrame>
        <p:nvGraphicFramePr>
          <p:cNvPr id="8" name="Chart 7"/>
          <p:cNvGraphicFramePr/>
          <p:nvPr>
            <p:extLst>
              <p:ext uri="{D42A27DB-BD31-4B8C-83A1-F6EECF244321}">
                <p14:modId xmlns:p14="http://schemas.microsoft.com/office/powerpoint/2010/main" val="404411743"/>
              </p:ext>
            </p:extLst>
          </p:nvPr>
        </p:nvGraphicFramePr>
        <p:xfrm>
          <a:off x="4323424" y="2228805"/>
          <a:ext cx="4643545" cy="341739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5122421" y="3170422"/>
            <a:ext cx="843374" cy="276999"/>
          </a:xfrm>
          <a:prstGeom prst="rect">
            <a:avLst/>
          </a:prstGeom>
          <a:noFill/>
        </p:spPr>
        <p:txBody>
          <a:bodyPr wrap="square" rtlCol="0">
            <a:spAutoFit/>
          </a:bodyPr>
          <a:lstStyle/>
          <a:p>
            <a:pPr algn="ctr"/>
            <a:r>
              <a:rPr lang="en-US" sz="1200" b="1" dirty="0"/>
              <a:t>356,166</a:t>
            </a:r>
          </a:p>
        </p:txBody>
      </p:sp>
      <p:sp>
        <p:nvSpPr>
          <p:cNvPr id="12" name="TextBox 11"/>
          <p:cNvSpPr txBox="1"/>
          <p:nvPr/>
        </p:nvSpPr>
        <p:spPr>
          <a:xfrm>
            <a:off x="7306321" y="3047610"/>
            <a:ext cx="870013" cy="276999"/>
          </a:xfrm>
          <a:prstGeom prst="rect">
            <a:avLst/>
          </a:prstGeom>
          <a:noFill/>
        </p:spPr>
        <p:txBody>
          <a:bodyPr wrap="square" rtlCol="0">
            <a:spAutoFit/>
          </a:bodyPr>
          <a:lstStyle/>
          <a:p>
            <a:pPr algn="ctr"/>
            <a:r>
              <a:rPr lang="en-US" sz="1200" b="1" dirty="0"/>
              <a:t>382,425</a:t>
            </a:r>
          </a:p>
        </p:txBody>
      </p:sp>
      <p:sp>
        <p:nvSpPr>
          <p:cNvPr id="13" name="TextBox 12"/>
          <p:cNvSpPr txBox="1"/>
          <p:nvPr/>
        </p:nvSpPr>
        <p:spPr>
          <a:xfrm>
            <a:off x="8194094" y="3026649"/>
            <a:ext cx="506023" cy="276999"/>
          </a:xfrm>
          <a:prstGeom prst="rect">
            <a:avLst/>
          </a:prstGeom>
          <a:noFill/>
          <a:ln>
            <a:solidFill>
              <a:srgbClr val="7030A0"/>
            </a:solidFill>
          </a:ln>
        </p:spPr>
        <p:txBody>
          <a:bodyPr wrap="square" rtlCol="0">
            <a:spAutoFit/>
          </a:bodyPr>
          <a:lstStyle/>
          <a:p>
            <a:pPr algn="ctr"/>
            <a:r>
              <a:rPr lang="en-US" sz="1200" b="1" dirty="0">
                <a:solidFill>
                  <a:srgbClr val="7030A0"/>
                </a:solidFill>
              </a:rPr>
              <a:t>+7%</a:t>
            </a:r>
          </a:p>
        </p:txBody>
      </p:sp>
      <p:graphicFrame>
        <p:nvGraphicFramePr>
          <p:cNvPr id="19" name="Chart 18"/>
          <p:cNvGraphicFramePr/>
          <p:nvPr>
            <p:extLst>
              <p:ext uri="{D42A27DB-BD31-4B8C-83A1-F6EECF244321}">
                <p14:modId xmlns:p14="http://schemas.microsoft.com/office/powerpoint/2010/main" val="3110248493"/>
              </p:ext>
            </p:extLst>
          </p:nvPr>
        </p:nvGraphicFramePr>
        <p:xfrm>
          <a:off x="54732" y="2230286"/>
          <a:ext cx="4643545" cy="3417392"/>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853729" y="3651293"/>
            <a:ext cx="843374" cy="276999"/>
          </a:xfrm>
          <a:prstGeom prst="rect">
            <a:avLst/>
          </a:prstGeom>
          <a:noFill/>
        </p:spPr>
        <p:txBody>
          <a:bodyPr wrap="square" rtlCol="0">
            <a:spAutoFit/>
          </a:bodyPr>
          <a:lstStyle/>
          <a:p>
            <a:pPr algn="ctr"/>
            <a:r>
              <a:rPr lang="en-US" sz="1200" b="1" dirty="0"/>
              <a:t>243,393</a:t>
            </a:r>
          </a:p>
        </p:txBody>
      </p:sp>
      <p:sp>
        <p:nvSpPr>
          <p:cNvPr id="21" name="TextBox 20"/>
          <p:cNvSpPr txBox="1"/>
          <p:nvPr/>
        </p:nvSpPr>
        <p:spPr>
          <a:xfrm>
            <a:off x="3037629" y="3537359"/>
            <a:ext cx="870013" cy="276999"/>
          </a:xfrm>
          <a:prstGeom prst="rect">
            <a:avLst/>
          </a:prstGeom>
          <a:noFill/>
        </p:spPr>
        <p:txBody>
          <a:bodyPr wrap="square" rtlCol="0">
            <a:spAutoFit/>
          </a:bodyPr>
          <a:lstStyle/>
          <a:p>
            <a:pPr algn="ctr"/>
            <a:r>
              <a:rPr lang="en-US" sz="1200" b="1" dirty="0"/>
              <a:t>261,578</a:t>
            </a:r>
          </a:p>
        </p:txBody>
      </p:sp>
      <p:sp>
        <p:nvSpPr>
          <p:cNvPr id="22" name="TextBox 21"/>
          <p:cNvSpPr txBox="1"/>
          <p:nvPr/>
        </p:nvSpPr>
        <p:spPr>
          <a:xfrm>
            <a:off x="3957992" y="3513949"/>
            <a:ext cx="506023" cy="276999"/>
          </a:xfrm>
          <a:prstGeom prst="rect">
            <a:avLst/>
          </a:prstGeom>
          <a:noFill/>
          <a:ln>
            <a:solidFill>
              <a:srgbClr val="7030A0"/>
            </a:solidFill>
          </a:ln>
        </p:spPr>
        <p:txBody>
          <a:bodyPr wrap="square" rtlCol="0">
            <a:spAutoFit/>
          </a:bodyPr>
          <a:lstStyle/>
          <a:p>
            <a:pPr algn="ctr"/>
            <a:r>
              <a:rPr lang="en-US" sz="1200" b="1" dirty="0">
                <a:solidFill>
                  <a:srgbClr val="7030A0"/>
                </a:solidFill>
              </a:rPr>
              <a:t>+7%</a:t>
            </a:r>
          </a:p>
        </p:txBody>
      </p:sp>
      <p:sp>
        <p:nvSpPr>
          <p:cNvPr id="10" name="Rectangle: Rounded Corners 9"/>
          <p:cNvSpPr/>
          <p:nvPr/>
        </p:nvSpPr>
        <p:spPr>
          <a:xfrm>
            <a:off x="4598633" y="2032983"/>
            <a:ext cx="62146" cy="3737502"/>
          </a:xfrm>
          <a:prstGeom prst="round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2"/>
          <p:cNvSpPr>
            <a:spLocks noGrp="1"/>
          </p:cNvSpPr>
          <p:nvPr>
            <p:ph type="body" sz="quarter" idx="13"/>
          </p:nvPr>
        </p:nvSpPr>
        <p:spPr>
          <a:xfrm>
            <a:off x="161636" y="1438992"/>
            <a:ext cx="8805334" cy="548625"/>
          </a:xfrm>
        </p:spPr>
        <p:txBody>
          <a:bodyPr/>
          <a:lstStyle/>
          <a:p>
            <a:r>
              <a:rPr lang="en-US" sz="1600" b="1" u="sng" dirty="0"/>
              <a:t>National Sports TV Genre P2+ GRP Comparison </a:t>
            </a:r>
          </a:p>
          <a:p>
            <a:r>
              <a:rPr lang="en-US" sz="1200" i="1" dirty="0"/>
              <a:t>CY 2012 vs. CY 2016</a:t>
            </a:r>
          </a:p>
        </p:txBody>
      </p:sp>
      <p:sp>
        <p:nvSpPr>
          <p:cNvPr id="14"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2752145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619850"/>
          </a:xfrm>
        </p:spPr>
        <p:txBody>
          <a:bodyPr/>
          <a:lstStyle/>
          <a:p>
            <a:r>
              <a:rPr lang="en-US" dirty="0"/>
              <a:t>A Majority Of The Growing Commercial Inventory For Major Sports, Besides NFL, Lives on Ad-Supported Cable TV</a:t>
            </a:r>
          </a:p>
        </p:txBody>
      </p:sp>
      <p:sp>
        <p:nvSpPr>
          <p:cNvPr id="12" name="Text Placeholder 3"/>
          <p:cNvSpPr>
            <a:spLocks noGrp="1"/>
          </p:cNvSpPr>
          <p:nvPr>
            <p:ph type="body" sz="quarter" idx="14"/>
          </p:nvPr>
        </p:nvSpPr>
        <p:spPr>
          <a:xfrm>
            <a:off x="321733" y="6368815"/>
            <a:ext cx="7226731" cy="303348"/>
          </a:xfrm>
        </p:spPr>
        <p:txBody>
          <a:bodyPr/>
          <a:lstStyle/>
          <a:p>
            <a:r>
              <a:rPr lang="en-US" dirty="0"/>
              <a:t>Source: Nielsen Ad Intel, Total Day, Live+7.  Activity reflects calendar year comparison for 2012 vs. 2016.  GRPs are </a:t>
            </a:r>
            <a:r>
              <a:rPr lang="en-US" dirty="0" err="1"/>
              <a:t>equivilized</a:t>
            </a:r>
            <a:r>
              <a:rPr lang="en-US" dirty="0"/>
              <a:t>.  Data includes Spanish language networks. Sports-related programming includes live sports, sports news, sports commentary, etc.  Olympics are excluded. </a:t>
            </a:r>
          </a:p>
        </p:txBody>
      </p:sp>
      <p:sp>
        <p:nvSpPr>
          <p:cNvPr id="13" name="Text Placeholder 2"/>
          <p:cNvSpPr>
            <a:spLocks noGrp="1"/>
          </p:cNvSpPr>
          <p:nvPr>
            <p:ph type="body" sz="quarter" idx="13"/>
          </p:nvPr>
        </p:nvSpPr>
        <p:spPr>
          <a:xfrm>
            <a:off x="161636" y="1616542"/>
            <a:ext cx="8805334" cy="548625"/>
          </a:xfrm>
        </p:spPr>
        <p:txBody>
          <a:bodyPr/>
          <a:lstStyle/>
          <a:p>
            <a:r>
              <a:rPr lang="en-US" sz="1600" b="1" u="sng" dirty="0"/>
              <a:t>National GRPs On Ad-Supported Cable TV By Sports Genre: A Snapshot </a:t>
            </a:r>
          </a:p>
        </p:txBody>
      </p:sp>
      <p:sp>
        <p:nvSpPr>
          <p:cNvPr id="6" name="Text Placeholder 4"/>
          <p:cNvSpPr>
            <a:spLocks noGrp="1"/>
          </p:cNvSpPr>
          <p:nvPr>
            <p:ph type="body" sz="quarter" idx="15"/>
          </p:nvPr>
        </p:nvSpPr>
        <p:spPr>
          <a:xfrm>
            <a:off x="329142" y="6189666"/>
            <a:ext cx="1719791" cy="431798"/>
          </a:xfrm>
        </p:spPr>
        <p:txBody>
          <a:bodyPr/>
          <a:lstStyle/>
          <a:p>
            <a:r>
              <a:rPr lang="en-US" dirty="0"/>
              <a:t>No days off!</a:t>
            </a:r>
          </a:p>
        </p:txBody>
      </p:sp>
      <p:pic>
        <p:nvPicPr>
          <p:cNvPr id="3" name="Picture 2"/>
          <p:cNvPicPr>
            <a:picLocks noChangeAspect="1"/>
          </p:cNvPicPr>
          <p:nvPr/>
        </p:nvPicPr>
        <p:blipFill>
          <a:blip r:embed="rId2"/>
          <a:stretch>
            <a:fillRect/>
          </a:stretch>
        </p:blipFill>
        <p:spPr>
          <a:xfrm>
            <a:off x="865282" y="2165167"/>
            <a:ext cx="7305675" cy="3514725"/>
          </a:xfrm>
          <a:prstGeom prst="rect">
            <a:avLst/>
          </a:prstGeom>
        </p:spPr>
      </p:pic>
    </p:spTree>
    <p:extLst>
      <p:ext uri="{BB962C8B-B14F-4D97-AF65-F5344CB8AC3E}">
        <p14:creationId xmlns:p14="http://schemas.microsoft.com/office/powerpoint/2010/main" val="2197865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Complementary Content Through Secondary Screens</a:t>
            </a:r>
          </a:p>
        </p:txBody>
      </p:sp>
    </p:spTree>
    <p:extLst>
      <p:ext uri="{BB962C8B-B14F-4D97-AF65-F5344CB8AC3E}">
        <p14:creationId xmlns:p14="http://schemas.microsoft.com/office/powerpoint/2010/main" val="920831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9947"/>
            <a:ext cx="8805334" cy="742610"/>
          </a:xfrm>
        </p:spPr>
        <p:txBody>
          <a:bodyPr/>
          <a:lstStyle/>
          <a:p>
            <a:r>
              <a:rPr lang="en-US" dirty="0">
                <a:solidFill>
                  <a:schemeClr val="tx1"/>
                </a:solidFill>
              </a:rPr>
              <a:t>TV Brands Extend Their Reach </a:t>
            </a:r>
            <a:r>
              <a:rPr lang="en-US">
                <a:solidFill>
                  <a:schemeClr val="tx1"/>
                </a:solidFill>
              </a:rPr>
              <a:t>&amp; Engagement </a:t>
            </a:r>
            <a:r>
              <a:rPr lang="en-US" dirty="0">
                <a:solidFill>
                  <a:schemeClr val="tx1"/>
                </a:solidFill>
              </a:rPr>
              <a:t>Through Live Streaming Which Allows Additional Sports Viewing Everywhere</a:t>
            </a:r>
          </a:p>
        </p:txBody>
      </p:sp>
      <p:sp>
        <p:nvSpPr>
          <p:cNvPr id="4" name="Text Placeholder 3"/>
          <p:cNvSpPr>
            <a:spLocks noGrp="1"/>
          </p:cNvSpPr>
          <p:nvPr>
            <p:ph type="body" sz="quarter" idx="14"/>
          </p:nvPr>
        </p:nvSpPr>
        <p:spPr/>
        <p:txBody>
          <a:bodyPr/>
          <a:lstStyle/>
          <a:p>
            <a:endParaRPr lang="en-US"/>
          </a:p>
        </p:txBody>
      </p:sp>
      <p:sp>
        <p:nvSpPr>
          <p:cNvPr id="3" name="Rounded Rectangle 2"/>
          <p:cNvSpPr/>
          <p:nvPr/>
        </p:nvSpPr>
        <p:spPr>
          <a:xfrm>
            <a:off x="620461" y="2502867"/>
            <a:ext cx="7849272" cy="3377019"/>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14" descr="http://img.talkandroid.com/uploads/2013/11/WatchESPN_Large_Icon.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75097" y="2750396"/>
            <a:ext cx="877509" cy="8735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interbasket.net/news/wp-content/uploads/march-madness-live-streamin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44795" y="4036074"/>
            <a:ext cx="1107172" cy="43179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ports.cbsimg.net/images/video/player/masters-live/Masters_Live_Facebook_1200x63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89901" y="4925605"/>
            <a:ext cx="1082124" cy="568115"/>
          </a:xfrm>
          <a:prstGeom prst="roundRect">
            <a:avLst>
              <a:gd name="adj" fmla="val 8594"/>
            </a:avLst>
          </a:prstGeom>
          <a:solidFill>
            <a:srgbClr val="FFFFFF">
              <a:shade val="85000"/>
            </a:srgbClr>
          </a:solidFill>
          <a:ln>
            <a:noFill/>
          </a:ln>
          <a:effectLst/>
          <a:extLst/>
        </p:spPr>
      </p:pic>
      <p:sp>
        <p:nvSpPr>
          <p:cNvPr id="7" name="TextBox 6"/>
          <p:cNvSpPr txBox="1"/>
          <p:nvPr/>
        </p:nvSpPr>
        <p:spPr>
          <a:xfrm>
            <a:off x="161637" y="1511241"/>
            <a:ext cx="8805334" cy="584775"/>
          </a:xfrm>
          <a:prstGeom prst="rect">
            <a:avLst/>
          </a:prstGeom>
          <a:noFill/>
        </p:spPr>
        <p:txBody>
          <a:bodyPr wrap="square" rtlCol="0">
            <a:spAutoFit/>
          </a:bodyPr>
          <a:lstStyle/>
          <a:p>
            <a:pPr algn="ctr"/>
            <a:r>
              <a:rPr lang="en-US" sz="1600" dirty="0"/>
              <a:t>Live event streaming from sports programmers &amp; providers gives flexibility to cable subscribers, allowing them to view content across devices.</a:t>
            </a:r>
          </a:p>
        </p:txBody>
      </p:sp>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578" y="2722108"/>
            <a:ext cx="901772" cy="901772"/>
          </a:xfrm>
          <a:prstGeom prst="rect">
            <a:avLst/>
          </a:prstGeom>
        </p:spPr>
      </p:pic>
      <p:pic>
        <p:nvPicPr>
          <p:cNvPr id="18" name="Picture 17"/>
          <p:cNvPicPr>
            <a:picLocks noChangeAspect="1"/>
          </p:cNvPicPr>
          <p:nvPr/>
        </p:nvPicPr>
        <p:blipFill>
          <a:blip r:embed="rId7"/>
          <a:stretch>
            <a:fillRect/>
          </a:stretch>
        </p:blipFill>
        <p:spPr>
          <a:xfrm>
            <a:off x="2919521" y="4756952"/>
            <a:ext cx="974770" cy="974770"/>
          </a:xfrm>
          <a:prstGeom prst="rect">
            <a:avLst/>
          </a:prstGeom>
        </p:spPr>
      </p:pic>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12593" y="2790439"/>
            <a:ext cx="833441" cy="833441"/>
          </a:xfrm>
          <a:prstGeom prst="rect">
            <a:avLst/>
          </a:prstGeom>
        </p:spPr>
      </p:pic>
      <p:pic>
        <p:nvPicPr>
          <p:cNvPr id="22"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04421" y="4792489"/>
            <a:ext cx="903697" cy="903697"/>
          </a:xfrm>
          <a:prstGeom prst="roundRect">
            <a:avLst>
              <a:gd name="adj" fmla="val 8594"/>
            </a:avLst>
          </a:prstGeom>
          <a:solidFill>
            <a:srgbClr val="FFFFFF">
              <a:shade val="85000"/>
            </a:srgbClr>
          </a:solidFill>
          <a:ln>
            <a:noFill/>
          </a:ln>
          <a:effectLst/>
        </p:spPr>
      </p:pic>
      <p:pic>
        <p:nvPicPr>
          <p:cNvPr id="23" name="Picture 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89283" y="4808433"/>
            <a:ext cx="887753" cy="887753"/>
          </a:xfrm>
          <a:prstGeom prst="roundRect">
            <a:avLst>
              <a:gd name="adj" fmla="val 8594"/>
            </a:avLst>
          </a:prstGeom>
          <a:solidFill>
            <a:srgbClr val="FFFFFF">
              <a:shade val="85000"/>
            </a:srgbClr>
          </a:solidFill>
          <a:ln>
            <a:noFill/>
          </a:ln>
          <a:effectLst/>
        </p:spPr>
      </p:pic>
      <p:pic>
        <p:nvPicPr>
          <p:cNvPr id="24" name="Picture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2578" y="4733315"/>
            <a:ext cx="917949" cy="917949"/>
          </a:xfrm>
          <a:prstGeom prst="rect">
            <a:avLst/>
          </a:prstGeom>
        </p:spPr>
      </p:pic>
      <p:pic>
        <p:nvPicPr>
          <p:cNvPr id="28" name="Picture 27"/>
          <p:cNvPicPr>
            <a:picLocks noChangeAspect="1"/>
          </p:cNvPicPr>
          <p:nvPr/>
        </p:nvPicPr>
        <p:blipFill rotWithShape="1">
          <a:blip r:embed="rId12" cstate="screen">
            <a:extLst>
              <a:ext uri="{28A0092B-C50C-407E-A947-70E740481C1C}">
                <a14:useLocalDpi xmlns:a14="http://schemas.microsoft.com/office/drawing/2010/main"/>
              </a:ext>
            </a:extLst>
          </a:blip>
          <a:srcRect l="5588" t="10749" r="2769" b="10374"/>
          <a:stretch/>
        </p:blipFill>
        <p:spPr>
          <a:xfrm>
            <a:off x="5071748" y="4843882"/>
            <a:ext cx="944667" cy="813075"/>
          </a:xfrm>
          <a:prstGeom prst="roundRect">
            <a:avLst>
              <a:gd name="adj" fmla="val 8594"/>
            </a:avLst>
          </a:prstGeom>
          <a:solidFill>
            <a:srgbClr val="FFFFFF">
              <a:shade val="85000"/>
            </a:srgbClr>
          </a:solidFill>
          <a:ln>
            <a:solidFill>
              <a:schemeClr val="tx1"/>
            </a:solidFill>
          </a:ln>
          <a:effectLst/>
        </p:spPr>
      </p:pic>
      <p:pic>
        <p:nvPicPr>
          <p:cNvPr id="30" name="Picture 2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64853" y="3752713"/>
            <a:ext cx="931289" cy="931289"/>
          </a:xfrm>
          <a:prstGeom prst="rect">
            <a:avLst/>
          </a:prstGeom>
        </p:spPr>
      </p:pic>
      <p:pic>
        <p:nvPicPr>
          <p:cNvPr id="1026" name="Picture 2" descr="https://lh6.ggpht.com/qeXHAVEbBegzYfWnn_h_IqPBO3iRYPMCcaT0GJmbrmMXy0E7s61MTBSeN-H-3SvpN8o=w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22578" y="3779672"/>
            <a:ext cx="917949" cy="9179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_zXSSY4jwjcgR5120xwOaI53AvIZ60VrzYOapXrHp-yauEtxOtvjhPeO-2n1v04ec3s=w300"/>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877740" y="3776402"/>
            <a:ext cx="861728" cy="861728"/>
          </a:xfrm>
          <a:prstGeom prst="roundRect">
            <a:avLst>
              <a:gd name="adj" fmla="val 8594"/>
            </a:avLst>
          </a:prstGeom>
          <a:solidFill>
            <a:srgbClr val="FFFFFF">
              <a:shade val="85000"/>
            </a:srgbClr>
          </a:solidFill>
          <a:ln>
            <a:noFill/>
          </a:ln>
          <a:effectLst/>
          <a:extLst/>
        </p:spPr>
      </p:pic>
      <p:pic>
        <p:nvPicPr>
          <p:cNvPr id="1030" name="Picture 6" descr="http://game-insider.com/wp-content/uploads/2013/11/unnamed.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225803" y="3842928"/>
            <a:ext cx="898686" cy="8986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3.googleusercontent.com/UObTIkblYyXXPlYtG8i2TbRhZTXXYaNPWKnS2kJ_et2Akla_hxvoIcgYu1bmN54eEUc=w300"/>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315593" y="4873486"/>
            <a:ext cx="781581" cy="7815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vignette1.wikia.nocookie.net/logopedia/images/7/72/NFL_Sunday_Ticket_app_icon.JPG/revision/latest?cb=20150904010913"/>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948785" y="2737468"/>
            <a:ext cx="919605" cy="8812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lh6.ggpht.com/Rxkn6ybazb72_t2ZLBtlkCm9HAy80PHumxQ3ClLC1qThJs6QhCqqHzqTgYVVAAXT9Wwd=w300"/>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226429" y="3853828"/>
            <a:ext cx="800253" cy="800253"/>
          </a:xfrm>
          <a:prstGeom prst="roundRect">
            <a:avLst>
              <a:gd name="adj" fmla="val 8594"/>
            </a:avLst>
          </a:prstGeom>
          <a:solidFill>
            <a:srgbClr val="FFFFFF">
              <a:shade val="85000"/>
            </a:srgbClr>
          </a:solidFill>
          <a:ln>
            <a:solidFill>
              <a:schemeClr val="tx1"/>
            </a:solidFill>
          </a:ln>
          <a:effectLst/>
          <a:extLst/>
        </p:spPr>
      </p:pic>
      <p:pic>
        <p:nvPicPr>
          <p:cNvPr id="9" name="Picture 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042840" y="2772609"/>
            <a:ext cx="869785" cy="869785"/>
          </a:xfrm>
          <a:prstGeom prst="rect">
            <a:avLst/>
          </a:prstGeom>
        </p:spPr>
      </p:pic>
      <p:pic>
        <p:nvPicPr>
          <p:cNvPr id="10" name="Picture 9"/>
          <p:cNvPicPr>
            <a:picLocks noChangeAspect="1"/>
          </p:cNvPicPr>
          <p:nvPr/>
        </p:nvPicPr>
        <p:blipFill>
          <a:blip r:embed="rId21"/>
          <a:stretch>
            <a:fillRect/>
          </a:stretch>
        </p:blipFill>
        <p:spPr>
          <a:xfrm>
            <a:off x="1937623" y="2762892"/>
            <a:ext cx="861014" cy="861014"/>
          </a:xfrm>
          <a:prstGeom prst="roundRect">
            <a:avLst>
              <a:gd name="adj" fmla="val 8594"/>
            </a:avLst>
          </a:prstGeom>
          <a:solidFill>
            <a:srgbClr val="FFFFFF">
              <a:shade val="85000"/>
            </a:srgbClr>
          </a:solidFill>
          <a:ln>
            <a:noFill/>
          </a:ln>
          <a:effectLst/>
        </p:spPr>
      </p:pic>
      <p:pic>
        <p:nvPicPr>
          <p:cNvPr id="11" name="Picture 10"/>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269765" y="2750396"/>
            <a:ext cx="810762" cy="810762"/>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934368" y="3755438"/>
            <a:ext cx="893273" cy="893273"/>
          </a:xfrm>
          <a:prstGeom prst="roundRect">
            <a:avLst>
              <a:gd name="adj" fmla="val 8594"/>
            </a:avLst>
          </a:prstGeom>
          <a:solidFill>
            <a:srgbClr val="FFFFFF">
              <a:shade val="85000"/>
            </a:srgbClr>
          </a:solidFill>
          <a:ln>
            <a:noFill/>
          </a:ln>
          <a:effectLst/>
        </p:spPr>
      </p:pic>
      <p:sp>
        <p:nvSpPr>
          <p:cNvPr id="32" name="Text Placeholder 2"/>
          <p:cNvSpPr>
            <a:spLocks noGrp="1"/>
          </p:cNvSpPr>
          <p:nvPr>
            <p:ph type="body" sz="quarter" idx="13"/>
          </p:nvPr>
        </p:nvSpPr>
        <p:spPr>
          <a:xfrm>
            <a:off x="178211" y="2215498"/>
            <a:ext cx="8805334" cy="368686"/>
          </a:xfrm>
        </p:spPr>
        <p:txBody>
          <a:bodyPr/>
          <a:lstStyle/>
          <a:p>
            <a:r>
              <a:rPr lang="en-US" sz="1400" i="1" u="sng" dirty="0"/>
              <a:t>Sampling</a:t>
            </a:r>
            <a:r>
              <a:rPr lang="en-US" sz="1400" u="sng" dirty="0"/>
              <a:t> of Live Streaming Mobile Apps</a:t>
            </a:r>
          </a:p>
        </p:txBody>
      </p:sp>
      <p:sp>
        <p:nvSpPr>
          <p:cNvPr id="29"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1968386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21733" y="6349691"/>
            <a:ext cx="7404013" cy="236537"/>
          </a:xfrm>
        </p:spPr>
        <p:txBody>
          <a:bodyPr/>
          <a:lstStyle/>
          <a:p>
            <a:r>
              <a:rPr lang="en-US" dirty="0"/>
              <a:t>Source: comScore Audience Duplication; multiplatform (</a:t>
            </a:r>
            <a:r>
              <a:rPr lang="en-US" dirty="0" err="1"/>
              <a:t>web+mobile</a:t>
            </a:r>
            <a:r>
              <a:rPr lang="en-US" dirty="0"/>
              <a:t>), December 2016, unduplicated unique visitors based on a custom created Sports TV Branded Website subcategory which includes digital platforms such as ESPN.com, Fox Sports, CBS Sports &amp; NBC Sports.  comScore </a:t>
            </a:r>
            <a:r>
              <a:rPr lang="en-US" dirty="0" err="1"/>
              <a:t>MediaMetrix</a:t>
            </a:r>
            <a:r>
              <a:rPr lang="en-US" dirty="0"/>
              <a:t>, multiplatform media trend data, December 2016, total digital population &amp; sports category.</a:t>
            </a:r>
          </a:p>
        </p:txBody>
      </p:sp>
      <p:graphicFrame>
        <p:nvGraphicFramePr>
          <p:cNvPr id="9" name="Chart 8"/>
          <p:cNvGraphicFramePr/>
          <p:nvPr>
            <p:extLst>
              <p:ext uri="{D42A27DB-BD31-4B8C-83A1-F6EECF244321}">
                <p14:modId xmlns:p14="http://schemas.microsoft.com/office/powerpoint/2010/main" val="666728977"/>
              </p:ext>
            </p:extLst>
          </p:nvPr>
        </p:nvGraphicFramePr>
        <p:xfrm>
          <a:off x="1283306" y="2343705"/>
          <a:ext cx="6717662" cy="3394912"/>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a:spLocks noGrp="1"/>
          </p:cNvSpPr>
          <p:nvPr>
            <p:ph type="ctrTitle"/>
          </p:nvPr>
        </p:nvSpPr>
        <p:spPr>
          <a:xfrm>
            <a:off x="57678" y="460183"/>
            <a:ext cx="8988663" cy="619850"/>
          </a:xfrm>
        </p:spPr>
        <p:txBody>
          <a:bodyPr/>
          <a:lstStyle/>
          <a:p>
            <a:r>
              <a:rPr lang="en-US" dirty="0"/>
              <a:t>TV-Branded Sports Platforms Reach A Majority Of The Digital Population &amp; Almost Everyone Within The Online Sports Universe</a:t>
            </a:r>
          </a:p>
        </p:txBody>
      </p:sp>
      <p:sp>
        <p:nvSpPr>
          <p:cNvPr id="12" name="Text Placeholder 2"/>
          <p:cNvSpPr>
            <a:spLocks noGrp="1"/>
          </p:cNvSpPr>
          <p:nvPr>
            <p:ph type="body" sz="quarter" idx="13"/>
          </p:nvPr>
        </p:nvSpPr>
        <p:spPr>
          <a:xfrm>
            <a:off x="155337" y="1706101"/>
            <a:ext cx="8805334" cy="368686"/>
          </a:xfrm>
        </p:spPr>
        <p:txBody>
          <a:bodyPr/>
          <a:lstStyle/>
          <a:p>
            <a:r>
              <a:rPr lang="en-US" sz="1600" u="sng" dirty="0"/>
              <a:t>TV-Branded Sports Platform </a:t>
            </a:r>
            <a:r>
              <a:rPr lang="en-US" sz="1600" u="sng" dirty="0" err="1"/>
              <a:t>Cume</a:t>
            </a:r>
            <a:r>
              <a:rPr lang="en-US" sz="1600" u="sng" dirty="0"/>
              <a:t> Unique Visitors Coverage</a:t>
            </a:r>
          </a:p>
          <a:p>
            <a:r>
              <a:rPr lang="en-US" sz="1400" i="1" dirty="0"/>
              <a:t>Dec ‘16 </a:t>
            </a:r>
          </a:p>
        </p:txBody>
      </p:sp>
      <p:sp>
        <p:nvSpPr>
          <p:cNvPr id="6"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2643042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Passion For Sports Never Rests</a:t>
            </a:r>
          </a:p>
        </p:txBody>
      </p:sp>
    </p:spTree>
    <p:extLst>
      <p:ext uri="{BB962C8B-B14F-4D97-AF65-F5344CB8AC3E}">
        <p14:creationId xmlns:p14="http://schemas.microsoft.com/office/powerpoint/2010/main" val="918388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161636" y="460182"/>
            <a:ext cx="8805334" cy="766513"/>
          </a:xfrm>
        </p:spPr>
        <p:txBody>
          <a:bodyPr/>
          <a:lstStyle/>
          <a:p>
            <a:r>
              <a:rPr lang="en-US" dirty="0"/>
              <a:t>A Vast Majority Of Time Spent Online With Sports Content Is Through TV-Branded Digital Platforms</a:t>
            </a:r>
          </a:p>
        </p:txBody>
      </p:sp>
      <p:graphicFrame>
        <p:nvGraphicFramePr>
          <p:cNvPr id="11" name="Chart 10"/>
          <p:cNvGraphicFramePr/>
          <p:nvPr>
            <p:extLst>
              <p:ext uri="{D42A27DB-BD31-4B8C-83A1-F6EECF244321}">
                <p14:modId xmlns:p14="http://schemas.microsoft.com/office/powerpoint/2010/main" val="3668865953"/>
              </p:ext>
            </p:extLst>
          </p:nvPr>
        </p:nvGraphicFramePr>
        <p:xfrm>
          <a:off x="275204" y="2547889"/>
          <a:ext cx="4334658" cy="342637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2"/>
          <p:cNvSpPr>
            <a:spLocks noGrp="1"/>
          </p:cNvSpPr>
          <p:nvPr>
            <p:ph type="body" sz="quarter" idx="13"/>
          </p:nvPr>
        </p:nvSpPr>
        <p:spPr>
          <a:xfrm>
            <a:off x="155337" y="1679467"/>
            <a:ext cx="8805334" cy="368686"/>
          </a:xfrm>
        </p:spPr>
        <p:txBody>
          <a:bodyPr/>
          <a:lstStyle/>
          <a:p>
            <a:r>
              <a:rPr lang="en-US" u="sng" dirty="0"/>
              <a:t>Sports Category: % of Total Minutes Viewed Online</a:t>
            </a:r>
          </a:p>
          <a:p>
            <a:r>
              <a:rPr lang="en-US" sz="1600" i="1" dirty="0"/>
              <a:t>2016</a:t>
            </a:r>
          </a:p>
        </p:txBody>
      </p:sp>
      <p:sp>
        <p:nvSpPr>
          <p:cNvPr id="8" name="Text Placeholder 3"/>
          <p:cNvSpPr>
            <a:spLocks noGrp="1"/>
          </p:cNvSpPr>
          <p:nvPr>
            <p:ph type="body" sz="quarter" idx="14"/>
          </p:nvPr>
        </p:nvSpPr>
        <p:spPr>
          <a:xfrm>
            <a:off x="286221" y="6491734"/>
            <a:ext cx="7404013" cy="236537"/>
          </a:xfrm>
        </p:spPr>
        <p:txBody>
          <a:bodyPr/>
          <a:lstStyle/>
          <a:p>
            <a:r>
              <a:rPr lang="en-US" dirty="0"/>
              <a:t>Source: comScore </a:t>
            </a:r>
            <a:r>
              <a:rPr lang="en-US" dirty="0" err="1"/>
              <a:t>MediaMetrix</a:t>
            </a:r>
            <a:r>
              <a:rPr lang="en-US" dirty="0"/>
              <a:t>, multiplatform media trend data, January-December 2016; comScore-defined sports category  vs. custom created Sports TV Branded Website subcategory which includes digital platforms such as ESPN.com, Fox Sports, CBS Sports &amp; NBC Sports.</a:t>
            </a:r>
          </a:p>
        </p:txBody>
      </p:sp>
      <p:graphicFrame>
        <p:nvGraphicFramePr>
          <p:cNvPr id="12" name="Chart 11"/>
          <p:cNvGraphicFramePr/>
          <p:nvPr>
            <p:extLst>
              <p:ext uri="{D42A27DB-BD31-4B8C-83A1-F6EECF244321}">
                <p14:modId xmlns:p14="http://schemas.microsoft.com/office/powerpoint/2010/main" val="229999134"/>
              </p:ext>
            </p:extLst>
          </p:nvPr>
        </p:nvGraphicFramePr>
        <p:xfrm>
          <a:off x="4209501" y="2540490"/>
          <a:ext cx="4334658" cy="342637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2"/>
          <p:cNvSpPr>
            <a:spLocks noGrp="1"/>
          </p:cNvSpPr>
          <p:nvPr>
            <p:ph type="body" sz="quarter" idx="13"/>
          </p:nvPr>
        </p:nvSpPr>
        <p:spPr>
          <a:xfrm>
            <a:off x="1846549" y="2440870"/>
            <a:ext cx="1168590" cy="368686"/>
          </a:xfrm>
          <a:ln>
            <a:solidFill>
              <a:schemeClr val="tx1"/>
            </a:solidFill>
          </a:ln>
        </p:spPr>
        <p:txBody>
          <a:bodyPr/>
          <a:lstStyle/>
          <a:p>
            <a:r>
              <a:rPr lang="en-US" dirty="0"/>
              <a:t>P2+</a:t>
            </a:r>
          </a:p>
        </p:txBody>
      </p:sp>
      <p:sp>
        <p:nvSpPr>
          <p:cNvPr id="15" name="Text Placeholder 2"/>
          <p:cNvSpPr>
            <a:spLocks noGrp="1"/>
          </p:cNvSpPr>
          <p:nvPr>
            <p:ph type="body" sz="quarter" idx="13"/>
          </p:nvPr>
        </p:nvSpPr>
        <p:spPr>
          <a:xfrm>
            <a:off x="5792535" y="2408927"/>
            <a:ext cx="1168590" cy="368686"/>
          </a:xfrm>
          <a:ln>
            <a:solidFill>
              <a:schemeClr val="tx1"/>
            </a:solidFill>
          </a:ln>
        </p:spPr>
        <p:txBody>
          <a:bodyPr/>
          <a:lstStyle/>
          <a:p>
            <a:r>
              <a:rPr lang="en-US" dirty="0"/>
              <a:t>P18-34</a:t>
            </a:r>
          </a:p>
        </p:txBody>
      </p:sp>
      <p:sp>
        <p:nvSpPr>
          <p:cNvPr id="10" name="Text Placeholder 4"/>
          <p:cNvSpPr>
            <a:spLocks noGrp="1"/>
          </p:cNvSpPr>
          <p:nvPr>
            <p:ph type="body" sz="quarter" idx="15"/>
          </p:nvPr>
        </p:nvSpPr>
        <p:spPr>
          <a:xfrm>
            <a:off x="329142" y="6189666"/>
            <a:ext cx="1719791" cy="431798"/>
          </a:xfrm>
        </p:spPr>
        <p:txBody>
          <a:bodyPr/>
          <a:lstStyle/>
          <a:p>
            <a:r>
              <a:rPr lang="en-US" dirty="0"/>
              <a:t>No days off!</a:t>
            </a:r>
          </a:p>
        </p:txBody>
      </p:sp>
      <p:sp>
        <p:nvSpPr>
          <p:cNvPr id="14" name="Text Placeholder 3"/>
          <p:cNvSpPr>
            <a:spLocks noGrp="1"/>
          </p:cNvSpPr>
          <p:nvPr>
            <p:ph type="body" sz="quarter" idx="14"/>
          </p:nvPr>
        </p:nvSpPr>
        <p:spPr>
          <a:xfrm>
            <a:off x="314333" y="5783001"/>
            <a:ext cx="8527826" cy="236537"/>
          </a:xfrm>
        </p:spPr>
        <p:txBody>
          <a:bodyPr/>
          <a:lstStyle/>
          <a:p>
            <a:r>
              <a:rPr lang="en-US" sz="800" dirty="0"/>
              <a:t>Note: “All The Rest” reflects non-premium TV-related websites like USA Today Sports, SB Nation, Scout.com, Reddit Sports, Deadspin.com, Big Lead Sports, </a:t>
            </a:r>
            <a:r>
              <a:rPr lang="en-US" sz="800" dirty="0" err="1"/>
              <a:t>etc</a:t>
            </a:r>
            <a:r>
              <a:rPr lang="en-US" sz="800" dirty="0"/>
              <a:t> </a:t>
            </a:r>
          </a:p>
        </p:txBody>
      </p:sp>
    </p:spTree>
    <p:extLst>
      <p:ext uri="{BB962C8B-B14F-4D97-AF65-F5344CB8AC3E}">
        <p14:creationId xmlns:p14="http://schemas.microsoft.com/office/powerpoint/2010/main" val="1009602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21733" y="6509491"/>
            <a:ext cx="7404013" cy="236537"/>
          </a:xfrm>
        </p:spPr>
        <p:txBody>
          <a:bodyPr/>
          <a:lstStyle/>
          <a:p>
            <a:r>
              <a:rPr lang="en-US" dirty="0"/>
              <a:t>Source: ComScore Audience Duplication; multiplatform (</a:t>
            </a:r>
            <a:r>
              <a:rPr lang="en-US" dirty="0" err="1"/>
              <a:t>web+mobile</a:t>
            </a:r>
            <a:r>
              <a:rPr lang="en-US" dirty="0"/>
              <a:t>), unduplicated </a:t>
            </a:r>
            <a:r>
              <a:rPr lang="en-US" dirty="0" err="1"/>
              <a:t>Avg</a:t>
            </a:r>
            <a:r>
              <a:rPr lang="en-US" dirty="0"/>
              <a:t> Mins per Visitor based on a custom created Sports TV Branded Website subcategory which includes digital platforms such as ESPN.com, Fox Sports, CBS Sports &amp; NBC Sports.</a:t>
            </a:r>
          </a:p>
        </p:txBody>
      </p:sp>
      <p:graphicFrame>
        <p:nvGraphicFramePr>
          <p:cNvPr id="9" name="Chart 8"/>
          <p:cNvGraphicFramePr/>
          <p:nvPr>
            <p:extLst>
              <p:ext uri="{D42A27DB-BD31-4B8C-83A1-F6EECF244321}">
                <p14:modId xmlns:p14="http://schemas.microsoft.com/office/powerpoint/2010/main" val="3205935527"/>
              </p:ext>
            </p:extLst>
          </p:nvPr>
        </p:nvGraphicFramePr>
        <p:xfrm>
          <a:off x="1283306" y="2155371"/>
          <a:ext cx="6717662" cy="3849577"/>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a:spLocks noGrp="1"/>
          </p:cNvSpPr>
          <p:nvPr>
            <p:ph type="ctrTitle"/>
          </p:nvPr>
        </p:nvSpPr>
        <p:spPr>
          <a:xfrm>
            <a:off x="155337" y="460183"/>
            <a:ext cx="8805334" cy="619850"/>
          </a:xfrm>
        </p:spPr>
        <p:txBody>
          <a:bodyPr/>
          <a:lstStyle/>
          <a:p>
            <a:r>
              <a:rPr lang="en-US" dirty="0"/>
              <a:t>Millennials’ Time Spent On Sports TV-Branded Digital Platforms Have Increased By Double Digits Over The Last Two Years</a:t>
            </a:r>
          </a:p>
        </p:txBody>
      </p:sp>
      <p:sp>
        <p:nvSpPr>
          <p:cNvPr id="12" name="Text Placeholder 2"/>
          <p:cNvSpPr>
            <a:spLocks noGrp="1"/>
          </p:cNvSpPr>
          <p:nvPr>
            <p:ph type="body" sz="quarter" idx="13"/>
          </p:nvPr>
        </p:nvSpPr>
        <p:spPr>
          <a:xfrm>
            <a:off x="155337" y="1768247"/>
            <a:ext cx="8805334" cy="368686"/>
          </a:xfrm>
        </p:spPr>
        <p:txBody>
          <a:bodyPr/>
          <a:lstStyle/>
          <a:p>
            <a:r>
              <a:rPr lang="en-US" u="sng" dirty="0"/>
              <a:t>Sports TV-Branded Digital Platforms: Average Monthly Minutes Spent Per Visitor</a:t>
            </a:r>
          </a:p>
        </p:txBody>
      </p:sp>
      <p:sp>
        <p:nvSpPr>
          <p:cNvPr id="13" name="TextBox 12"/>
          <p:cNvSpPr txBox="1"/>
          <p:nvPr/>
        </p:nvSpPr>
        <p:spPr>
          <a:xfrm>
            <a:off x="3946851" y="3616781"/>
            <a:ext cx="611153" cy="276999"/>
          </a:xfrm>
          <a:prstGeom prst="rect">
            <a:avLst/>
          </a:prstGeom>
          <a:noFill/>
          <a:ln>
            <a:solidFill>
              <a:srgbClr val="7030A0"/>
            </a:solidFill>
          </a:ln>
        </p:spPr>
        <p:txBody>
          <a:bodyPr wrap="square" rtlCol="0">
            <a:spAutoFit/>
          </a:bodyPr>
          <a:lstStyle/>
          <a:p>
            <a:pPr algn="ctr"/>
            <a:r>
              <a:rPr lang="en-US" sz="1200" b="1" dirty="0">
                <a:solidFill>
                  <a:srgbClr val="7030A0"/>
                </a:solidFill>
              </a:rPr>
              <a:t>+5%</a:t>
            </a:r>
          </a:p>
        </p:txBody>
      </p:sp>
      <p:sp>
        <p:nvSpPr>
          <p:cNvPr id="14" name="TextBox 13"/>
          <p:cNvSpPr txBox="1"/>
          <p:nvPr/>
        </p:nvSpPr>
        <p:spPr>
          <a:xfrm>
            <a:off x="7159688" y="2767626"/>
            <a:ext cx="611153" cy="276999"/>
          </a:xfrm>
          <a:prstGeom prst="rect">
            <a:avLst/>
          </a:prstGeom>
          <a:noFill/>
          <a:ln>
            <a:solidFill>
              <a:srgbClr val="7030A0"/>
            </a:solidFill>
          </a:ln>
        </p:spPr>
        <p:txBody>
          <a:bodyPr wrap="square" rtlCol="0">
            <a:spAutoFit/>
          </a:bodyPr>
          <a:lstStyle/>
          <a:p>
            <a:pPr algn="ctr"/>
            <a:r>
              <a:rPr lang="en-US" sz="1200" b="1" dirty="0">
                <a:solidFill>
                  <a:srgbClr val="7030A0"/>
                </a:solidFill>
              </a:rPr>
              <a:t>+16%</a:t>
            </a:r>
          </a:p>
        </p:txBody>
      </p:sp>
      <p:sp>
        <p:nvSpPr>
          <p:cNvPr id="8"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1264266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p:cNvSpPr>
          <p:nvPr/>
        </p:nvSpPr>
        <p:spPr>
          <a:xfrm>
            <a:off x="155337" y="460183"/>
            <a:ext cx="8805334" cy="619850"/>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rgbClr val="000000"/>
                </a:solidFill>
                <a:effectLst/>
                <a:uLnTx/>
                <a:uFillTx/>
                <a:latin typeface="Trebuchet MS"/>
                <a:ea typeface="+mj-ea"/>
              </a:rPr>
              <a:t>TV-Related Brands Make Up The Top 5 Most Trafficked Digital Platforms In The Sports Category Throughout The Year</a:t>
            </a:r>
          </a:p>
        </p:txBody>
      </p:sp>
      <p:sp>
        <p:nvSpPr>
          <p:cNvPr id="152" name="Text Placeholder 3"/>
          <p:cNvSpPr>
            <a:spLocks noGrp="1"/>
          </p:cNvSpPr>
          <p:nvPr>
            <p:ph type="body" sz="quarter" idx="14"/>
          </p:nvPr>
        </p:nvSpPr>
        <p:spPr>
          <a:xfrm>
            <a:off x="321733" y="6500613"/>
            <a:ext cx="7404013" cy="236537"/>
          </a:xfrm>
        </p:spPr>
        <p:txBody>
          <a:bodyPr/>
          <a:lstStyle/>
          <a:p>
            <a:r>
              <a:rPr lang="en-US" dirty="0"/>
              <a:t>Source: comScore </a:t>
            </a:r>
            <a:r>
              <a:rPr lang="en-US" dirty="0" err="1"/>
              <a:t>MediaMetrix</a:t>
            </a:r>
            <a:r>
              <a:rPr lang="en-US" dirty="0"/>
              <a:t>, multiplatform media trend data, January-December 2016; sports category, P2+, excludes non-sports media brands.</a:t>
            </a:r>
          </a:p>
        </p:txBody>
      </p:sp>
      <p:sp>
        <p:nvSpPr>
          <p:cNvPr id="167" name="Text Placeholder 2"/>
          <p:cNvSpPr>
            <a:spLocks noGrp="1"/>
          </p:cNvSpPr>
          <p:nvPr>
            <p:ph type="body" sz="quarter" idx="13"/>
          </p:nvPr>
        </p:nvSpPr>
        <p:spPr>
          <a:xfrm>
            <a:off x="155337" y="1369215"/>
            <a:ext cx="8805334" cy="368686"/>
          </a:xfrm>
        </p:spPr>
        <p:txBody>
          <a:bodyPr/>
          <a:lstStyle/>
          <a:p>
            <a:r>
              <a:rPr lang="en-US" sz="1400" u="sng" dirty="0"/>
              <a:t>Top 5 Sports Digital Platform Rank By Total Minutes Viewed (P2+)</a:t>
            </a:r>
          </a:p>
        </p:txBody>
      </p:sp>
      <p:pic>
        <p:nvPicPr>
          <p:cNvPr id="2" name="Picture 1"/>
          <p:cNvPicPr>
            <a:picLocks noChangeAspect="1"/>
          </p:cNvPicPr>
          <p:nvPr/>
        </p:nvPicPr>
        <p:blipFill rotWithShape="1">
          <a:blip r:embed="rId3"/>
          <a:srcRect l="15146" t="24758" r="14466" b="12589"/>
          <a:stretch/>
        </p:blipFill>
        <p:spPr>
          <a:xfrm>
            <a:off x="261873" y="1711145"/>
            <a:ext cx="8580290" cy="4296064"/>
          </a:xfrm>
          <a:prstGeom prst="rect">
            <a:avLst/>
          </a:prstGeom>
        </p:spPr>
      </p:pic>
      <p:sp>
        <p:nvSpPr>
          <p:cNvPr id="6"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2826052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 Placeholder 3"/>
          <p:cNvSpPr>
            <a:spLocks noGrp="1"/>
          </p:cNvSpPr>
          <p:nvPr>
            <p:ph type="body" sz="quarter" idx="14"/>
          </p:nvPr>
        </p:nvSpPr>
        <p:spPr>
          <a:xfrm>
            <a:off x="321733" y="6500613"/>
            <a:ext cx="7404013" cy="236537"/>
          </a:xfrm>
        </p:spPr>
        <p:txBody>
          <a:bodyPr/>
          <a:lstStyle/>
          <a:p>
            <a:r>
              <a:rPr lang="en-US" dirty="0"/>
              <a:t>Source: comScore </a:t>
            </a:r>
            <a:r>
              <a:rPr lang="en-US" dirty="0" err="1"/>
              <a:t>MediaMetrix</a:t>
            </a:r>
            <a:r>
              <a:rPr lang="en-US" dirty="0"/>
              <a:t>, multiplatform media trend data, January-December 2016; sports category, P18-34, excludes non-sports media brands.</a:t>
            </a:r>
          </a:p>
        </p:txBody>
      </p:sp>
      <p:sp>
        <p:nvSpPr>
          <p:cNvPr id="155" name="Text Placeholder 2"/>
          <p:cNvSpPr>
            <a:spLocks noGrp="1"/>
          </p:cNvSpPr>
          <p:nvPr>
            <p:ph type="body" sz="quarter" idx="13"/>
          </p:nvPr>
        </p:nvSpPr>
        <p:spPr>
          <a:xfrm>
            <a:off x="155337" y="1369215"/>
            <a:ext cx="8805334" cy="368686"/>
          </a:xfrm>
        </p:spPr>
        <p:txBody>
          <a:bodyPr/>
          <a:lstStyle/>
          <a:p>
            <a:r>
              <a:rPr lang="en-US" sz="1400" u="sng" dirty="0"/>
              <a:t>Top 5 Sports Digital Platform Rank By Total Minutes Viewed (P18-34)</a:t>
            </a:r>
          </a:p>
        </p:txBody>
      </p:sp>
      <p:sp>
        <p:nvSpPr>
          <p:cNvPr id="156" name="Title 1"/>
          <p:cNvSpPr txBox="1">
            <a:spLocks/>
          </p:cNvSpPr>
          <p:nvPr/>
        </p:nvSpPr>
        <p:spPr>
          <a:xfrm>
            <a:off x="155337" y="460183"/>
            <a:ext cx="8805334" cy="619850"/>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457200" rtl="0" eaLnBrk="1" fontAlgn="auto" latinLnBrk="0" hangingPunct="1">
              <a:lnSpc>
                <a:spcPts val="2800"/>
              </a:lnSpc>
              <a:spcBef>
                <a:spcPct val="0"/>
              </a:spcBef>
              <a:spcAft>
                <a:spcPts val="0"/>
              </a:spcAft>
              <a:buClrTx/>
              <a:buSzTx/>
              <a:buFontTx/>
              <a:buNone/>
              <a:tabLst/>
              <a:defRPr/>
            </a:pPr>
            <a:r>
              <a:rPr kumimoji="0" lang="en-US" sz="2600" b="0" i="0" u="none" strike="noStrike" kern="1200" cap="none" spc="-100" normalizeH="0" baseline="0" noProof="0" dirty="0">
                <a:ln>
                  <a:noFill/>
                </a:ln>
                <a:solidFill>
                  <a:srgbClr val="000000"/>
                </a:solidFill>
                <a:effectLst/>
                <a:uLnTx/>
                <a:uFillTx/>
                <a:latin typeface="Trebuchet MS"/>
                <a:ea typeface="+mj-ea"/>
              </a:rPr>
              <a:t>TV-Related Brands Also Make Up Almost All Of The Top 5 Monthly Digital Sports Platforms Among Millennials</a:t>
            </a:r>
          </a:p>
        </p:txBody>
      </p:sp>
      <p:pic>
        <p:nvPicPr>
          <p:cNvPr id="32" name="Picture 31"/>
          <p:cNvPicPr>
            <a:picLocks noChangeAspect="1"/>
          </p:cNvPicPr>
          <p:nvPr/>
        </p:nvPicPr>
        <p:blipFill rotWithShape="1">
          <a:blip r:embed="rId2"/>
          <a:srcRect l="14078" t="24412" r="14563" b="12762"/>
          <a:stretch/>
        </p:blipFill>
        <p:spPr>
          <a:xfrm>
            <a:off x="279624" y="1693512"/>
            <a:ext cx="8615801" cy="4266874"/>
          </a:xfrm>
          <a:prstGeom prst="rect">
            <a:avLst/>
          </a:prstGeom>
        </p:spPr>
      </p:pic>
      <p:sp>
        <p:nvSpPr>
          <p:cNvPr id="6"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1031326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10462" y="4638585"/>
            <a:ext cx="5435605" cy="1517126"/>
          </a:xfrm>
        </p:spPr>
        <p:txBody>
          <a:bodyPr/>
          <a:lstStyle/>
          <a:p>
            <a:r>
              <a:rPr lang="en-US" dirty="0"/>
              <a:t>Collective Experiences Through Online &amp; Offline Socializing</a:t>
            </a:r>
          </a:p>
        </p:txBody>
      </p:sp>
    </p:spTree>
    <p:extLst>
      <p:ext uri="{BB962C8B-B14F-4D97-AF65-F5344CB8AC3E}">
        <p14:creationId xmlns:p14="http://schemas.microsoft.com/office/powerpoint/2010/main" val="2179075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extLst>
              <p:ext uri="{D42A27DB-BD31-4B8C-83A1-F6EECF244321}">
                <p14:modId xmlns:p14="http://schemas.microsoft.com/office/powerpoint/2010/main" val="1982120662"/>
              </p:ext>
            </p:extLst>
          </p:nvPr>
        </p:nvGraphicFramePr>
        <p:xfrm>
          <a:off x="592742" y="1483567"/>
          <a:ext cx="7958515" cy="4467149"/>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3"/>
          <p:cNvSpPr>
            <a:spLocks noGrp="1"/>
          </p:cNvSpPr>
          <p:nvPr>
            <p:ph type="body" sz="quarter" idx="14"/>
          </p:nvPr>
        </p:nvSpPr>
        <p:spPr>
          <a:xfrm>
            <a:off x="321733" y="6621463"/>
            <a:ext cx="7161417" cy="212095"/>
          </a:xfrm>
        </p:spPr>
        <p:txBody>
          <a:bodyPr/>
          <a:lstStyle/>
          <a:p>
            <a:r>
              <a:rPr lang="en-US" dirty="0"/>
              <a:t>Source: #SCORE 2016 Sports Fan Behavior Study 2016; Center for the Digital Future at Annenberg/</a:t>
            </a:r>
            <a:r>
              <a:rPr lang="en-US" dirty="0" err="1"/>
              <a:t>ThePostGame</a:t>
            </a:r>
            <a:r>
              <a:rPr lang="en-US" dirty="0"/>
              <a:t>.</a:t>
            </a:r>
          </a:p>
        </p:txBody>
      </p:sp>
      <p:sp>
        <p:nvSpPr>
          <p:cNvPr id="11" name="Title 1"/>
          <p:cNvSpPr txBox="1">
            <a:spLocks/>
          </p:cNvSpPr>
          <p:nvPr/>
        </p:nvSpPr>
        <p:spPr>
          <a:xfrm>
            <a:off x="177282" y="460183"/>
            <a:ext cx="8789436" cy="619850"/>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a:t>Facebook Is The Most Popular Social Media Platform For Fans To Get Sports-Related Content &amp; Information</a:t>
            </a:r>
          </a:p>
        </p:txBody>
      </p:sp>
      <p:sp>
        <p:nvSpPr>
          <p:cNvPr id="6"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1555292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45569"/>
            <a:ext cx="8805334" cy="488542"/>
          </a:xfrm>
        </p:spPr>
        <p:txBody>
          <a:bodyPr/>
          <a:lstStyle/>
          <a:p>
            <a:r>
              <a:rPr lang="en-US" dirty="0"/>
              <a:t>TV Sports Brands Have A Large Social Presence To Provide Fans With Extra Content &amp; Keep Conversations Going Online</a:t>
            </a:r>
          </a:p>
        </p:txBody>
      </p:sp>
      <p:sp>
        <p:nvSpPr>
          <p:cNvPr id="4" name="Text Placeholder 3"/>
          <p:cNvSpPr>
            <a:spLocks noGrp="1"/>
          </p:cNvSpPr>
          <p:nvPr>
            <p:ph type="body" sz="quarter" idx="14"/>
          </p:nvPr>
        </p:nvSpPr>
        <p:spPr/>
        <p:txBody>
          <a:bodyPr/>
          <a:lstStyle/>
          <a:p>
            <a:endParaRPr lang="en-US" dirty="0"/>
          </a:p>
        </p:txBody>
      </p:sp>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9098" y="1326953"/>
            <a:ext cx="2286679" cy="1703638"/>
          </a:xfrm>
          <a:prstGeom prst="rect">
            <a:avLst/>
          </a:prstGeom>
          <a:ln w="19050">
            <a:solidFill>
              <a:schemeClr val="tx1"/>
            </a:solidFill>
          </a:ln>
        </p:spPr>
      </p:pic>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7520" y="3257350"/>
            <a:ext cx="2880522" cy="2048951"/>
          </a:xfrm>
          <a:prstGeom prst="rect">
            <a:avLst/>
          </a:prstGeom>
          <a:ln w="19050">
            <a:solidFill>
              <a:schemeClr val="tx1"/>
            </a:solidFill>
          </a:ln>
        </p:spPr>
      </p:pic>
      <p:pic>
        <p:nvPicPr>
          <p:cNvPr id="27" name="Picture 26"/>
          <p:cNvPicPr>
            <a:picLocks noChangeAspect="1"/>
          </p:cNvPicPr>
          <p:nvPr/>
        </p:nvPicPr>
        <p:blipFill rotWithShape="1">
          <a:blip r:embed="rId5" cstate="screen">
            <a:extLst>
              <a:ext uri="{28A0092B-C50C-407E-A947-70E740481C1C}">
                <a14:useLocalDpi xmlns:a14="http://schemas.microsoft.com/office/drawing/2010/main"/>
              </a:ext>
            </a:extLst>
          </a:blip>
          <a:srcRect l="4299" r="1699"/>
          <a:stretch/>
        </p:blipFill>
        <p:spPr>
          <a:xfrm>
            <a:off x="321734" y="3096152"/>
            <a:ext cx="2655935" cy="1946397"/>
          </a:xfrm>
          <a:prstGeom prst="rect">
            <a:avLst/>
          </a:prstGeom>
          <a:ln w="19050">
            <a:solidFill>
              <a:schemeClr val="tx1"/>
            </a:solidFill>
          </a:ln>
        </p:spPr>
      </p:pic>
      <p:pic>
        <p:nvPicPr>
          <p:cNvPr id="28" name="Picture 27"/>
          <p:cNvPicPr>
            <a:picLocks noChangeAspect="1"/>
          </p:cNvPicPr>
          <p:nvPr/>
        </p:nvPicPr>
        <p:blipFill rotWithShape="1">
          <a:blip r:embed="rId6" cstate="screen">
            <a:extLst>
              <a:ext uri="{28A0092B-C50C-407E-A947-70E740481C1C}">
                <a14:useLocalDpi xmlns:a14="http://schemas.microsoft.com/office/drawing/2010/main"/>
              </a:ext>
            </a:extLst>
          </a:blip>
          <a:srcRect l="3292" r="4587"/>
          <a:stretch/>
        </p:blipFill>
        <p:spPr>
          <a:xfrm>
            <a:off x="6157008" y="3208377"/>
            <a:ext cx="2866685" cy="1714969"/>
          </a:xfrm>
          <a:prstGeom prst="rect">
            <a:avLst/>
          </a:prstGeom>
          <a:ln w="19050">
            <a:solidFill>
              <a:schemeClr val="tx1"/>
            </a:solidFill>
          </a:ln>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8663" y="4350575"/>
            <a:ext cx="2341329" cy="1663877"/>
          </a:xfrm>
          <a:prstGeom prst="rect">
            <a:avLst/>
          </a:prstGeom>
          <a:ln w="19050">
            <a:solidFill>
              <a:schemeClr val="tx1"/>
            </a:solidFill>
          </a:ln>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45134" y="4184323"/>
            <a:ext cx="2558047" cy="1793430"/>
          </a:xfrm>
          <a:prstGeom prst="rect">
            <a:avLst/>
          </a:prstGeom>
          <a:ln w="19050">
            <a:solidFill>
              <a:schemeClr val="tx1"/>
            </a:solidFill>
          </a:ln>
        </p:spPr>
      </p:pic>
      <p:pic>
        <p:nvPicPr>
          <p:cNvPr id="30" name="Picture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0035" y="1272922"/>
            <a:ext cx="2537634" cy="1757669"/>
          </a:xfrm>
          <a:prstGeom prst="rect">
            <a:avLst/>
          </a:prstGeom>
          <a:ln w="19050">
            <a:solidFill>
              <a:schemeClr val="tx1"/>
            </a:solidFill>
          </a:ln>
        </p:spPr>
      </p:pic>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98893" y="1310245"/>
            <a:ext cx="2216039" cy="1720345"/>
          </a:xfrm>
          <a:prstGeom prst="rect">
            <a:avLst/>
          </a:prstGeom>
          <a:ln w="19050">
            <a:solidFill>
              <a:schemeClr val="tx1"/>
            </a:solidFill>
          </a:ln>
        </p:spPr>
      </p:pic>
      <p:pic>
        <p:nvPicPr>
          <p:cNvPr id="20" name="Picture 4" descr="https://static.listionary.com/core/uploads/Xx/1478438100-snaps-mls-c8F-s.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123409" y="1286920"/>
            <a:ext cx="1130608" cy="184364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3" name="Picture 2" descr="https://static.businessinsider.com/image/54c7db666da8113549a703d8/image.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56371" y="4237172"/>
            <a:ext cx="2009424" cy="17906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220891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 name="Straight Connector 111"/>
          <p:cNvCxnSpPr>
            <a:cxnSpLocks/>
          </p:cNvCxnSpPr>
          <p:nvPr/>
        </p:nvCxnSpPr>
        <p:spPr>
          <a:xfrm>
            <a:off x="7848879" y="3893419"/>
            <a:ext cx="0" cy="106069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cxnSpLocks/>
          </p:cNvCxnSpPr>
          <p:nvPr/>
        </p:nvCxnSpPr>
        <p:spPr>
          <a:xfrm>
            <a:off x="8212859" y="2934633"/>
            <a:ext cx="0" cy="106069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7794690" y="2904147"/>
            <a:ext cx="846931" cy="6924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2/5</a:t>
            </a:r>
          </a:p>
          <a:p>
            <a:pPr algn="ctr"/>
            <a:r>
              <a:rPr lang="en-US" sz="800" dirty="0">
                <a:solidFill>
                  <a:schemeClr val="bg1"/>
                </a:solidFill>
              </a:rPr>
              <a:t>Super Bowl LI </a:t>
            </a:r>
            <a:r>
              <a:rPr lang="en-US" sz="700" dirty="0">
                <a:solidFill>
                  <a:schemeClr val="bg1"/>
                </a:solidFill>
              </a:rPr>
              <a:t>(FOX)</a:t>
            </a:r>
            <a:endParaRPr lang="en-US" sz="800" dirty="0">
              <a:solidFill>
                <a:schemeClr val="bg1"/>
              </a:solidFill>
            </a:endParaRPr>
          </a:p>
          <a:p>
            <a:pPr algn="ctr"/>
            <a:r>
              <a:rPr lang="en-US" sz="800" i="1" dirty="0">
                <a:solidFill>
                  <a:schemeClr val="bg1"/>
                </a:solidFill>
              </a:rPr>
              <a:t>190.8MM interactions </a:t>
            </a:r>
          </a:p>
        </p:txBody>
      </p:sp>
      <p:cxnSp>
        <p:nvCxnSpPr>
          <p:cNvPr id="107" name="Straight Connector 106"/>
          <p:cNvCxnSpPr>
            <a:cxnSpLocks/>
          </p:cNvCxnSpPr>
          <p:nvPr/>
        </p:nvCxnSpPr>
        <p:spPr>
          <a:xfrm>
            <a:off x="7718978" y="2574186"/>
            <a:ext cx="0" cy="128128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7302370" y="1888456"/>
            <a:ext cx="1024878" cy="815608"/>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1/15</a:t>
            </a:r>
          </a:p>
          <a:p>
            <a:pPr algn="ctr"/>
            <a:r>
              <a:rPr lang="en-US" sz="800" dirty="0">
                <a:solidFill>
                  <a:schemeClr val="bg1"/>
                </a:solidFill>
              </a:rPr>
              <a:t>NFC Divisional Playoff Game </a:t>
            </a:r>
          </a:p>
          <a:p>
            <a:pPr algn="ctr"/>
            <a:r>
              <a:rPr lang="en-US" sz="700" dirty="0">
                <a:solidFill>
                  <a:schemeClr val="bg1"/>
                </a:solidFill>
              </a:rPr>
              <a:t>(FOX)</a:t>
            </a:r>
          </a:p>
          <a:p>
            <a:pPr algn="ctr"/>
            <a:r>
              <a:rPr lang="en-US" sz="800" i="1" dirty="0">
                <a:solidFill>
                  <a:schemeClr val="bg1"/>
                </a:solidFill>
              </a:rPr>
              <a:t>52.9MM interactions</a:t>
            </a:r>
          </a:p>
        </p:txBody>
      </p:sp>
      <p:cxnSp>
        <p:nvCxnSpPr>
          <p:cNvPr id="103" name="Straight Connector 102"/>
          <p:cNvCxnSpPr>
            <a:cxnSpLocks/>
          </p:cNvCxnSpPr>
          <p:nvPr/>
        </p:nvCxnSpPr>
        <p:spPr>
          <a:xfrm>
            <a:off x="7354980" y="3412592"/>
            <a:ext cx="0" cy="55829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cxnSpLocks/>
          </p:cNvCxnSpPr>
          <p:nvPr/>
        </p:nvCxnSpPr>
        <p:spPr>
          <a:xfrm>
            <a:off x="7288103" y="3883065"/>
            <a:ext cx="0" cy="106069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a:cxnSpLocks/>
          </p:cNvCxnSpPr>
          <p:nvPr/>
        </p:nvCxnSpPr>
        <p:spPr>
          <a:xfrm>
            <a:off x="6669936" y="2572707"/>
            <a:ext cx="0" cy="128128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6146792" y="1886977"/>
            <a:ext cx="1052698" cy="815608"/>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11/24</a:t>
            </a:r>
          </a:p>
          <a:p>
            <a:pPr algn="ctr"/>
            <a:r>
              <a:rPr lang="en-US" sz="800" dirty="0">
                <a:solidFill>
                  <a:schemeClr val="bg1"/>
                </a:solidFill>
              </a:rPr>
              <a:t>NFL Thanksgiving Classic </a:t>
            </a:r>
          </a:p>
          <a:p>
            <a:pPr algn="ctr"/>
            <a:r>
              <a:rPr lang="en-US" sz="700" dirty="0">
                <a:solidFill>
                  <a:schemeClr val="bg1"/>
                </a:solidFill>
              </a:rPr>
              <a:t>(FOX)</a:t>
            </a:r>
          </a:p>
          <a:p>
            <a:pPr algn="ctr"/>
            <a:r>
              <a:rPr lang="en-US" sz="800" i="1" dirty="0">
                <a:solidFill>
                  <a:schemeClr val="bg1"/>
                </a:solidFill>
              </a:rPr>
              <a:t>11.4MM interactions</a:t>
            </a:r>
          </a:p>
        </p:txBody>
      </p:sp>
      <p:cxnSp>
        <p:nvCxnSpPr>
          <p:cNvPr id="95" name="Straight Connector 94"/>
          <p:cNvCxnSpPr>
            <a:cxnSpLocks/>
          </p:cNvCxnSpPr>
          <p:nvPr/>
        </p:nvCxnSpPr>
        <p:spPr>
          <a:xfrm>
            <a:off x="6619313" y="4091854"/>
            <a:ext cx="0" cy="134758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cxnSpLocks/>
          </p:cNvCxnSpPr>
          <p:nvPr/>
        </p:nvCxnSpPr>
        <p:spPr>
          <a:xfrm>
            <a:off x="5670881" y="3881587"/>
            <a:ext cx="0" cy="106069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a:cxnSpLocks/>
          </p:cNvCxnSpPr>
          <p:nvPr/>
        </p:nvCxnSpPr>
        <p:spPr>
          <a:xfrm>
            <a:off x="5924196" y="3411112"/>
            <a:ext cx="0" cy="55829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cxnSpLocks/>
          </p:cNvCxnSpPr>
          <p:nvPr/>
        </p:nvCxnSpPr>
        <p:spPr>
          <a:xfrm>
            <a:off x="5434459" y="2580105"/>
            <a:ext cx="0" cy="128128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cxnSpLocks/>
          </p:cNvCxnSpPr>
          <p:nvPr/>
        </p:nvCxnSpPr>
        <p:spPr>
          <a:xfrm>
            <a:off x="5161896" y="4090374"/>
            <a:ext cx="0" cy="134758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cxnSpLocks/>
          </p:cNvCxnSpPr>
          <p:nvPr/>
        </p:nvCxnSpPr>
        <p:spPr>
          <a:xfrm>
            <a:off x="4648470" y="3871230"/>
            <a:ext cx="0" cy="106069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cxnSpLocks/>
          </p:cNvCxnSpPr>
          <p:nvPr/>
        </p:nvCxnSpPr>
        <p:spPr>
          <a:xfrm>
            <a:off x="4884032" y="3409631"/>
            <a:ext cx="0" cy="55829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cxnSpLocks/>
          </p:cNvCxnSpPr>
          <p:nvPr/>
        </p:nvCxnSpPr>
        <p:spPr>
          <a:xfrm>
            <a:off x="4166116" y="4088896"/>
            <a:ext cx="0" cy="134758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a:cxnSpLocks/>
          </p:cNvCxnSpPr>
          <p:nvPr/>
        </p:nvCxnSpPr>
        <p:spPr>
          <a:xfrm>
            <a:off x="4083568" y="2308190"/>
            <a:ext cx="0" cy="1542842"/>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cxnSpLocks/>
          </p:cNvCxnSpPr>
          <p:nvPr/>
        </p:nvCxnSpPr>
        <p:spPr>
          <a:xfrm>
            <a:off x="3297582" y="3878627"/>
            <a:ext cx="0" cy="106069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cxnSpLocks/>
          </p:cNvCxnSpPr>
          <p:nvPr/>
        </p:nvCxnSpPr>
        <p:spPr>
          <a:xfrm>
            <a:off x="2945746" y="2443640"/>
            <a:ext cx="0" cy="145918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cxnSpLocks/>
          </p:cNvCxnSpPr>
          <p:nvPr/>
        </p:nvCxnSpPr>
        <p:spPr>
          <a:xfrm>
            <a:off x="2219252" y="4176304"/>
            <a:ext cx="0" cy="43398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cxnSpLocks/>
          </p:cNvCxnSpPr>
          <p:nvPr/>
        </p:nvCxnSpPr>
        <p:spPr>
          <a:xfrm>
            <a:off x="2139797" y="3368660"/>
            <a:ext cx="0" cy="57855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cxnSpLocks/>
          </p:cNvCxnSpPr>
          <p:nvPr/>
        </p:nvCxnSpPr>
        <p:spPr>
          <a:xfrm>
            <a:off x="1781287" y="2513534"/>
            <a:ext cx="0" cy="128128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cxnSpLocks/>
          </p:cNvCxnSpPr>
          <p:nvPr/>
        </p:nvCxnSpPr>
        <p:spPr>
          <a:xfrm>
            <a:off x="993098" y="3216260"/>
            <a:ext cx="0" cy="57855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a:cxnSpLocks/>
          </p:cNvCxnSpPr>
          <p:nvPr/>
        </p:nvCxnSpPr>
        <p:spPr>
          <a:xfrm>
            <a:off x="1308977" y="4031735"/>
            <a:ext cx="0" cy="578555"/>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a:cxnSpLocks/>
          </p:cNvCxnSpPr>
          <p:nvPr/>
        </p:nvCxnSpPr>
        <p:spPr>
          <a:xfrm>
            <a:off x="746729" y="3936496"/>
            <a:ext cx="0" cy="134758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61636" y="460182"/>
            <a:ext cx="8805334" cy="859151"/>
          </a:xfrm>
        </p:spPr>
        <p:txBody>
          <a:bodyPr/>
          <a:lstStyle/>
          <a:p>
            <a:r>
              <a:rPr lang="en-US" dirty="0">
                <a:solidFill>
                  <a:schemeClr val="tx1"/>
                </a:solidFill>
              </a:rPr>
              <a:t>There’s A Consistent Stream Of Heavy Social Conversation Centered Around Televised Sporting Events</a:t>
            </a:r>
          </a:p>
        </p:txBody>
      </p:sp>
      <p:sp>
        <p:nvSpPr>
          <p:cNvPr id="4" name="Text Placeholder 3"/>
          <p:cNvSpPr>
            <a:spLocks noGrp="1"/>
          </p:cNvSpPr>
          <p:nvPr>
            <p:ph type="body" sz="quarter" idx="14"/>
          </p:nvPr>
        </p:nvSpPr>
        <p:spPr>
          <a:xfrm>
            <a:off x="241831" y="6495811"/>
            <a:ext cx="7065817" cy="334196"/>
          </a:xfrm>
        </p:spPr>
        <p:txBody>
          <a:bodyPr/>
          <a:lstStyle/>
          <a:p>
            <a:r>
              <a:rPr lang="en-US" sz="800" dirty="0"/>
              <a:t>Source: Nielsen Year In Sports Media Report 2016. For series, social interactions were added up across all games.  *Reflects Twitter social interactions only, excludes Facebook.</a:t>
            </a:r>
          </a:p>
        </p:txBody>
      </p:sp>
      <p:cxnSp>
        <p:nvCxnSpPr>
          <p:cNvPr id="27" name="Straight Connector 26"/>
          <p:cNvCxnSpPr>
            <a:cxnSpLocks/>
          </p:cNvCxnSpPr>
          <p:nvPr/>
        </p:nvCxnSpPr>
        <p:spPr>
          <a:xfrm>
            <a:off x="217337" y="2308190"/>
            <a:ext cx="0" cy="151115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Arrow: Right 14"/>
          <p:cNvSpPr/>
          <p:nvPr/>
        </p:nvSpPr>
        <p:spPr>
          <a:xfrm>
            <a:off x="179282" y="3505538"/>
            <a:ext cx="8964718" cy="9473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0703"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Jan ‘16</a:t>
            </a:r>
          </a:p>
        </p:txBody>
      </p:sp>
      <p:sp>
        <p:nvSpPr>
          <p:cNvPr id="31" name="TextBox 30"/>
          <p:cNvSpPr txBox="1"/>
          <p:nvPr/>
        </p:nvSpPr>
        <p:spPr>
          <a:xfrm>
            <a:off x="795866"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Feb ‘16</a:t>
            </a:r>
          </a:p>
        </p:txBody>
      </p:sp>
      <p:sp>
        <p:nvSpPr>
          <p:cNvPr id="32" name="TextBox 31"/>
          <p:cNvSpPr txBox="1"/>
          <p:nvPr/>
        </p:nvSpPr>
        <p:spPr>
          <a:xfrm>
            <a:off x="1399537"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Mar ‘16</a:t>
            </a:r>
          </a:p>
        </p:txBody>
      </p:sp>
      <p:sp>
        <p:nvSpPr>
          <p:cNvPr id="33" name="TextBox 32"/>
          <p:cNvSpPr txBox="1"/>
          <p:nvPr/>
        </p:nvSpPr>
        <p:spPr>
          <a:xfrm>
            <a:off x="1994350"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Apr ‘16</a:t>
            </a:r>
          </a:p>
        </p:txBody>
      </p:sp>
      <p:sp>
        <p:nvSpPr>
          <p:cNvPr id="37" name="TextBox 36"/>
          <p:cNvSpPr txBox="1"/>
          <p:nvPr/>
        </p:nvSpPr>
        <p:spPr>
          <a:xfrm>
            <a:off x="2599513"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May ‘16</a:t>
            </a:r>
          </a:p>
        </p:txBody>
      </p:sp>
      <p:sp>
        <p:nvSpPr>
          <p:cNvPr id="46" name="TextBox 45"/>
          <p:cNvSpPr txBox="1"/>
          <p:nvPr/>
        </p:nvSpPr>
        <p:spPr>
          <a:xfrm>
            <a:off x="3203184"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Jun ‘16</a:t>
            </a:r>
          </a:p>
        </p:txBody>
      </p:sp>
      <p:sp>
        <p:nvSpPr>
          <p:cNvPr id="48" name="TextBox 47"/>
          <p:cNvSpPr txBox="1"/>
          <p:nvPr/>
        </p:nvSpPr>
        <p:spPr>
          <a:xfrm>
            <a:off x="3796525"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Jul ‘16</a:t>
            </a:r>
          </a:p>
        </p:txBody>
      </p:sp>
      <p:sp>
        <p:nvSpPr>
          <p:cNvPr id="49" name="TextBox 48"/>
          <p:cNvSpPr txBox="1"/>
          <p:nvPr/>
        </p:nvSpPr>
        <p:spPr>
          <a:xfrm>
            <a:off x="4401688"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Aug ‘16</a:t>
            </a:r>
          </a:p>
        </p:txBody>
      </p:sp>
      <p:sp>
        <p:nvSpPr>
          <p:cNvPr id="50" name="TextBox 49"/>
          <p:cNvSpPr txBox="1"/>
          <p:nvPr/>
        </p:nvSpPr>
        <p:spPr>
          <a:xfrm>
            <a:off x="5005359"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Sep ‘16</a:t>
            </a:r>
          </a:p>
        </p:txBody>
      </p:sp>
      <p:sp>
        <p:nvSpPr>
          <p:cNvPr id="51" name="TextBox 50"/>
          <p:cNvSpPr txBox="1"/>
          <p:nvPr/>
        </p:nvSpPr>
        <p:spPr>
          <a:xfrm>
            <a:off x="5607576"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Oct ‘16</a:t>
            </a:r>
          </a:p>
        </p:txBody>
      </p:sp>
      <p:sp>
        <p:nvSpPr>
          <p:cNvPr id="52" name="TextBox 51"/>
          <p:cNvSpPr txBox="1"/>
          <p:nvPr/>
        </p:nvSpPr>
        <p:spPr>
          <a:xfrm>
            <a:off x="6212739"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Nov ‘16</a:t>
            </a:r>
          </a:p>
        </p:txBody>
      </p:sp>
      <p:sp>
        <p:nvSpPr>
          <p:cNvPr id="53" name="TextBox 52"/>
          <p:cNvSpPr txBox="1"/>
          <p:nvPr/>
        </p:nvSpPr>
        <p:spPr>
          <a:xfrm>
            <a:off x="6816410"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Dec ‘16</a:t>
            </a:r>
          </a:p>
        </p:txBody>
      </p:sp>
      <p:sp>
        <p:nvSpPr>
          <p:cNvPr id="54" name="TextBox 53"/>
          <p:cNvSpPr txBox="1"/>
          <p:nvPr/>
        </p:nvSpPr>
        <p:spPr>
          <a:xfrm>
            <a:off x="7409748"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Jan ‘17</a:t>
            </a:r>
          </a:p>
        </p:txBody>
      </p:sp>
      <p:sp>
        <p:nvSpPr>
          <p:cNvPr id="55" name="TextBox 54"/>
          <p:cNvSpPr txBox="1"/>
          <p:nvPr/>
        </p:nvSpPr>
        <p:spPr>
          <a:xfrm>
            <a:off x="8014911" y="3768181"/>
            <a:ext cx="599405" cy="430887"/>
          </a:xfrm>
          <a:prstGeom prst="rect">
            <a:avLst/>
          </a:prstGeom>
          <a:noFill/>
          <a:ln>
            <a:solidFill>
              <a:schemeClr val="bg1"/>
            </a:solidFill>
          </a:ln>
        </p:spPr>
        <p:txBody>
          <a:bodyPr wrap="square" rtlCol="0">
            <a:spAutoFit/>
          </a:bodyPr>
          <a:lstStyle/>
          <a:p>
            <a:pPr algn="ctr"/>
            <a:r>
              <a:rPr lang="en-US" sz="1100" b="1" dirty="0">
                <a:solidFill>
                  <a:schemeClr val="bg1"/>
                </a:solidFill>
              </a:rPr>
              <a:t>Feb ‘17</a:t>
            </a:r>
          </a:p>
        </p:txBody>
      </p:sp>
      <p:sp>
        <p:nvSpPr>
          <p:cNvPr id="57" name="TextBox 56"/>
          <p:cNvSpPr txBox="1"/>
          <p:nvPr/>
        </p:nvSpPr>
        <p:spPr>
          <a:xfrm>
            <a:off x="187307" y="5284084"/>
            <a:ext cx="1096909" cy="584775"/>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1/31</a:t>
            </a:r>
          </a:p>
          <a:p>
            <a:pPr algn="ctr"/>
            <a:r>
              <a:rPr lang="en-US" sz="800" dirty="0">
                <a:solidFill>
                  <a:schemeClr val="bg1"/>
                </a:solidFill>
              </a:rPr>
              <a:t>NHL All-Star Game </a:t>
            </a:r>
            <a:r>
              <a:rPr lang="en-US" sz="700" dirty="0">
                <a:solidFill>
                  <a:schemeClr val="bg1"/>
                </a:solidFill>
              </a:rPr>
              <a:t>(NBCSN)</a:t>
            </a:r>
          </a:p>
          <a:p>
            <a:pPr algn="ctr"/>
            <a:r>
              <a:rPr lang="en-US" sz="800" i="1" dirty="0">
                <a:solidFill>
                  <a:schemeClr val="bg1"/>
                </a:solidFill>
              </a:rPr>
              <a:t>326K interactions* </a:t>
            </a:r>
          </a:p>
        </p:txBody>
      </p:sp>
      <p:sp>
        <p:nvSpPr>
          <p:cNvPr id="18" name="TextBox 17"/>
          <p:cNvSpPr txBox="1"/>
          <p:nvPr/>
        </p:nvSpPr>
        <p:spPr>
          <a:xfrm>
            <a:off x="157654" y="1858865"/>
            <a:ext cx="1047885" cy="584775"/>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1/1</a:t>
            </a:r>
          </a:p>
          <a:p>
            <a:pPr algn="ctr"/>
            <a:r>
              <a:rPr lang="en-US" sz="800" dirty="0">
                <a:solidFill>
                  <a:schemeClr val="bg1"/>
                </a:solidFill>
              </a:rPr>
              <a:t>NHL Winter Classic </a:t>
            </a:r>
            <a:r>
              <a:rPr lang="en-US" sz="700" dirty="0">
                <a:solidFill>
                  <a:schemeClr val="bg1"/>
                </a:solidFill>
              </a:rPr>
              <a:t>(NBC)</a:t>
            </a:r>
          </a:p>
          <a:p>
            <a:pPr algn="ctr"/>
            <a:r>
              <a:rPr lang="en-US" sz="800" i="1" dirty="0">
                <a:solidFill>
                  <a:schemeClr val="bg1"/>
                </a:solidFill>
              </a:rPr>
              <a:t>55K interactions*</a:t>
            </a:r>
          </a:p>
        </p:txBody>
      </p:sp>
      <p:sp>
        <p:nvSpPr>
          <p:cNvPr id="58" name="TextBox 57"/>
          <p:cNvSpPr txBox="1"/>
          <p:nvPr/>
        </p:nvSpPr>
        <p:spPr>
          <a:xfrm>
            <a:off x="817556" y="4360173"/>
            <a:ext cx="895770" cy="707886"/>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2/21</a:t>
            </a:r>
          </a:p>
          <a:p>
            <a:pPr algn="ctr"/>
            <a:r>
              <a:rPr lang="en-US" sz="800" dirty="0">
                <a:solidFill>
                  <a:schemeClr val="bg1"/>
                </a:solidFill>
              </a:rPr>
              <a:t>Daytona 500 </a:t>
            </a:r>
            <a:r>
              <a:rPr lang="en-US" sz="700" dirty="0">
                <a:solidFill>
                  <a:schemeClr val="bg1"/>
                </a:solidFill>
              </a:rPr>
              <a:t>(FOX)</a:t>
            </a:r>
            <a:endParaRPr lang="en-US" sz="800" dirty="0">
              <a:solidFill>
                <a:schemeClr val="bg1"/>
              </a:solidFill>
            </a:endParaRPr>
          </a:p>
          <a:p>
            <a:pPr algn="ctr"/>
            <a:r>
              <a:rPr lang="en-US" sz="800" i="1" dirty="0">
                <a:solidFill>
                  <a:schemeClr val="bg1"/>
                </a:solidFill>
              </a:rPr>
              <a:t>439K interactions* </a:t>
            </a:r>
          </a:p>
        </p:txBody>
      </p:sp>
      <p:sp>
        <p:nvSpPr>
          <p:cNvPr id="61" name="TextBox 60"/>
          <p:cNvSpPr txBox="1"/>
          <p:nvPr/>
        </p:nvSpPr>
        <p:spPr>
          <a:xfrm>
            <a:off x="488273" y="2897185"/>
            <a:ext cx="1015661" cy="707886"/>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2/14</a:t>
            </a:r>
          </a:p>
          <a:p>
            <a:pPr algn="ctr"/>
            <a:r>
              <a:rPr lang="en-US" sz="800" dirty="0">
                <a:solidFill>
                  <a:schemeClr val="bg1"/>
                </a:solidFill>
              </a:rPr>
              <a:t>NBA All-Star Game </a:t>
            </a:r>
            <a:r>
              <a:rPr lang="en-US" sz="700" dirty="0">
                <a:solidFill>
                  <a:schemeClr val="bg1"/>
                </a:solidFill>
              </a:rPr>
              <a:t>(TNT, TBS)</a:t>
            </a:r>
          </a:p>
          <a:p>
            <a:pPr algn="ctr"/>
            <a:r>
              <a:rPr lang="en-US" sz="800" i="1" dirty="0">
                <a:solidFill>
                  <a:schemeClr val="bg1"/>
                </a:solidFill>
              </a:rPr>
              <a:t>1.4MM interactions* </a:t>
            </a:r>
          </a:p>
        </p:txBody>
      </p:sp>
      <p:sp>
        <p:nvSpPr>
          <p:cNvPr id="63" name="TextBox 62"/>
          <p:cNvSpPr txBox="1"/>
          <p:nvPr/>
        </p:nvSpPr>
        <p:spPr>
          <a:xfrm>
            <a:off x="1279151" y="1867919"/>
            <a:ext cx="1144543" cy="8309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3/17-3/18</a:t>
            </a:r>
          </a:p>
          <a:p>
            <a:pPr algn="ctr"/>
            <a:r>
              <a:rPr lang="en-US" sz="800" dirty="0">
                <a:solidFill>
                  <a:schemeClr val="bg1"/>
                </a:solidFill>
              </a:rPr>
              <a:t>March Madness – Round of 64</a:t>
            </a:r>
          </a:p>
          <a:p>
            <a:pPr algn="ctr"/>
            <a:r>
              <a:rPr lang="en-US" sz="700" dirty="0">
                <a:solidFill>
                  <a:schemeClr val="bg1"/>
                </a:solidFill>
              </a:rPr>
              <a:t> (CBS, TBS, TNT, TruTV)</a:t>
            </a:r>
          </a:p>
          <a:p>
            <a:pPr algn="ctr"/>
            <a:r>
              <a:rPr lang="en-US" sz="800" i="1" dirty="0">
                <a:solidFill>
                  <a:schemeClr val="bg1"/>
                </a:solidFill>
              </a:rPr>
              <a:t>2.0MM interactions* </a:t>
            </a:r>
          </a:p>
        </p:txBody>
      </p:sp>
      <p:cxnSp>
        <p:nvCxnSpPr>
          <p:cNvPr id="65" name="Straight Connector 64"/>
          <p:cNvCxnSpPr>
            <a:cxnSpLocks/>
          </p:cNvCxnSpPr>
          <p:nvPr/>
        </p:nvCxnSpPr>
        <p:spPr>
          <a:xfrm>
            <a:off x="2066852" y="4223387"/>
            <a:ext cx="0" cy="128128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1382426" y="5284084"/>
            <a:ext cx="1047885" cy="584775"/>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4/3</a:t>
            </a:r>
          </a:p>
          <a:p>
            <a:pPr algn="ctr"/>
            <a:r>
              <a:rPr lang="en-US" sz="800" dirty="0">
                <a:solidFill>
                  <a:schemeClr val="bg1"/>
                </a:solidFill>
              </a:rPr>
              <a:t>MLB Opening Day </a:t>
            </a:r>
            <a:r>
              <a:rPr lang="en-US" sz="700" dirty="0">
                <a:solidFill>
                  <a:schemeClr val="bg1"/>
                </a:solidFill>
              </a:rPr>
              <a:t>(ESPN, ESPN2)</a:t>
            </a:r>
          </a:p>
          <a:p>
            <a:pPr algn="ctr"/>
            <a:r>
              <a:rPr lang="en-US" sz="800" i="1" dirty="0">
                <a:solidFill>
                  <a:schemeClr val="bg1"/>
                </a:solidFill>
              </a:rPr>
              <a:t>266K interactions*</a:t>
            </a:r>
          </a:p>
        </p:txBody>
      </p:sp>
      <p:sp>
        <p:nvSpPr>
          <p:cNvPr id="69" name="TextBox 68"/>
          <p:cNvSpPr txBox="1"/>
          <p:nvPr/>
        </p:nvSpPr>
        <p:spPr>
          <a:xfrm>
            <a:off x="1843691" y="2791972"/>
            <a:ext cx="1047885" cy="815608"/>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4/4</a:t>
            </a:r>
          </a:p>
          <a:p>
            <a:pPr algn="ctr"/>
            <a:r>
              <a:rPr lang="en-US" sz="800" dirty="0">
                <a:solidFill>
                  <a:schemeClr val="bg1"/>
                </a:solidFill>
              </a:rPr>
              <a:t>March Madness – Champ. Game </a:t>
            </a:r>
            <a:r>
              <a:rPr lang="en-US" sz="700" dirty="0">
                <a:solidFill>
                  <a:schemeClr val="bg1"/>
                </a:solidFill>
              </a:rPr>
              <a:t>(TBS, TNT, TruTV)</a:t>
            </a:r>
          </a:p>
          <a:p>
            <a:pPr algn="ctr"/>
            <a:r>
              <a:rPr lang="en-US" sz="800" i="1" dirty="0">
                <a:solidFill>
                  <a:schemeClr val="bg1"/>
                </a:solidFill>
              </a:rPr>
              <a:t>1.8MM interactions*</a:t>
            </a:r>
          </a:p>
        </p:txBody>
      </p:sp>
      <p:sp>
        <p:nvSpPr>
          <p:cNvPr id="71" name="TextBox 70"/>
          <p:cNvSpPr txBox="1"/>
          <p:nvPr/>
        </p:nvSpPr>
        <p:spPr>
          <a:xfrm>
            <a:off x="2112833" y="4361567"/>
            <a:ext cx="813051" cy="6924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4/10</a:t>
            </a:r>
          </a:p>
          <a:p>
            <a:pPr algn="ctr"/>
            <a:r>
              <a:rPr lang="en-US" sz="800" dirty="0">
                <a:solidFill>
                  <a:schemeClr val="bg1"/>
                </a:solidFill>
              </a:rPr>
              <a:t>The Masters </a:t>
            </a:r>
            <a:r>
              <a:rPr lang="en-US" sz="700" dirty="0">
                <a:solidFill>
                  <a:schemeClr val="bg1"/>
                </a:solidFill>
              </a:rPr>
              <a:t>(CBS)</a:t>
            </a:r>
            <a:endParaRPr lang="en-US" sz="800" dirty="0">
              <a:solidFill>
                <a:schemeClr val="bg1"/>
              </a:solidFill>
            </a:endParaRPr>
          </a:p>
          <a:p>
            <a:pPr algn="ctr"/>
            <a:r>
              <a:rPr lang="en-US" sz="800" i="1" dirty="0">
                <a:solidFill>
                  <a:schemeClr val="bg1"/>
                </a:solidFill>
              </a:rPr>
              <a:t>385K interactions* </a:t>
            </a:r>
          </a:p>
        </p:txBody>
      </p:sp>
      <p:cxnSp>
        <p:nvCxnSpPr>
          <p:cNvPr id="72" name="Straight Connector 71"/>
          <p:cNvCxnSpPr>
            <a:cxnSpLocks/>
          </p:cNvCxnSpPr>
          <p:nvPr/>
        </p:nvCxnSpPr>
        <p:spPr>
          <a:xfrm>
            <a:off x="3047525" y="4223387"/>
            <a:ext cx="0" cy="106069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2520256" y="5179030"/>
            <a:ext cx="1169737" cy="6924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5/16–5/30</a:t>
            </a:r>
          </a:p>
          <a:p>
            <a:pPr algn="ctr"/>
            <a:r>
              <a:rPr lang="en-US" sz="800" dirty="0">
                <a:solidFill>
                  <a:schemeClr val="bg1"/>
                </a:solidFill>
              </a:rPr>
              <a:t>NBA Western Conference Finals </a:t>
            </a:r>
            <a:r>
              <a:rPr lang="en-US" sz="700" dirty="0">
                <a:solidFill>
                  <a:schemeClr val="bg1"/>
                </a:solidFill>
              </a:rPr>
              <a:t>(TNT)</a:t>
            </a:r>
          </a:p>
          <a:p>
            <a:pPr algn="ctr"/>
            <a:r>
              <a:rPr lang="en-US" sz="800" i="1" dirty="0">
                <a:solidFill>
                  <a:schemeClr val="bg1"/>
                </a:solidFill>
              </a:rPr>
              <a:t>7.2MM interactions*</a:t>
            </a:r>
          </a:p>
        </p:txBody>
      </p:sp>
      <p:sp>
        <p:nvSpPr>
          <p:cNvPr id="75" name="TextBox 74"/>
          <p:cNvSpPr txBox="1"/>
          <p:nvPr/>
        </p:nvSpPr>
        <p:spPr>
          <a:xfrm>
            <a:off x="2503981" y="1869129"/>
            <a:ext cx="1169737" cy="6924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5/15–5/25</a:t>
            </a:r>
          </a:p>
          <a:p>
            <a:pPr algn="ctr"/>
            <a:r>
              <a:rPr lang="en-US" sz="800" dirty="0">
                <a:solidFill>
                  <a:schemeClr val="bg1"/>
                </a:solidFill>
              </a:rPr>
              <a:t>NHL Eastern Conference Finals </a:t>
            </a:r>
            <a:r>
              <a:rPr lang="en-US" sz="700" dirty="0">
                <a:solidFill>
                  <a:schemeClr val="bg1"/>
                </a:solidFill>
              </a:rPr>
              <a:t>(NBCSN)</a:t>
            </a:r>
          </a:p>
          <a:p>
            <a:pPr algn="ctr"/>
            <a:r>
              <a:rPr lang="en-US" sz="800" i="1" dirty="0">
                <a:solidFill>
                  <a:schemeClr val="bg1"/>
                </a:solidFill>
              </a:rPr>
              <a:t>710K interactions*</a:t>
            </a:r>
          </a:p>
        </p:txBody>
      </p:sp>
      <p:cxnSp>
        <p:nvCxnSpPr>
          <p:cNvPr id="76" name="Straight Connector 75"/>
          <p:cNvCxnSpPr>
            <a:cxnSpLocks/>
          </p:cNvCxnSpPr>
          <p:nvPr/>
        </p:nvCxnSpPr>
        <p:spPr>
          <a:xfrm>
            <a:off x="3213552" y="3496929"/>
            <a:ext cx="0" cy="55829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3029242" y="2776142"/>
            <a:ext cx="829603" cy="815608"/>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5/30–6/12</a:t>
            </a:r>
          </a:p>
          <a:p>
            <a:pPr algn="ctr"/>
            <a:r>
              <a:rPr lang="en-US" sz="800" dirty="0">
                <a:solidFill>
                  <a:schemeClr val="bg1"/>
                </a:solidFill>
              </a:rPr>
              <a:t>Stanley Cup Finals </a:t>
            </a:r>
          </a:p>
          <a:p>
            <a:pPr algn="ctr"/>
            <a:r>
              <a:rPr lang="en-US" sz="700" dirty="0">
                <a:solidFill>
                  <a:schemeClr val="bg1"/>
                </a:solidFill>
              </a:rPr>
              <a:t>(NBC, NBCSN)</a:t>
            </a:r>
          </a:p>
          <a:p>
            <a:pPr algn="ctr"/>
            <a:r>
              <a:rPr lang="en-US" sz="800" i="1" dirty="0">
                <a:solidFill>
                  <a:schemeClr val="bg1"/>
                </a:solidFill>
              </a:rPr>
              <a:t>1.34MM interactions*</a:t>
            </a:r>
          </a:p>
        </p:txBody>
      </p:sp>
      <p:sp>
        <p:nvSpPr>
          <p:cNvPr id="79" name="TextBox 78"/>
          <p:cNvSpPr txBox="1"/>
          <p:nvPr/>
        </p:nvSpPr>
        <p:spPr>
          <a:xfrm>
            <a:off x="3108611" y="4371925"/>
            <a:ext cx="813051" cy="6924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6/2-6/19</a:t>
            </a:r>
          </a:p>
          <a:p>
            <a:pPr algn="ctr"/>
            <a:r>
              <a:rPr lang="en-US" sz="800" dirty="0">
                <a:solidFill>
                  <a:schemeClr val="bg1"/>
                </a:solidFill>
              </a:rPr>
              <a:t>NBA Finals </a:t>
            </a:r>
            <a:r>
              <a:rPr lang="en-US" sz="700" dirty="0">
                <a:solidFill>
                  <a:schemeClr val="bg1"/>
                </a:solidFill>
              </a:rPr>
              <a:t>(ABC)</a:t>
            </a:r>
            <a:endParaRPr lang="en-US" sz="800" dirty="0">
              <a:solidFill>
                <a:schemeClr val="bg1"/>
              </a:solidFill>
            </a:endParaRPr>
          </a:p>
          <a:p>
            <a:pPr algn="ctr"/>
            <a:r>
              <a:rPr lang="en-US" sz="800" i="1" dirty="0">
                <a:solidFill>
                  <a:schemeClr val="bg1"/>
                </a:solidFill>
              </a:rPr>
              <a:t>18.9MM interactions* </a:t>
            </a:r>
          </a:p>
        </p:txBody>
      </p:sp>
      <p:sp>
        <p:nvSpPr>
          <p:cNvPr id="82" name="TextBox 81"/>
          <p:cNvSpPr txBox="1"/>
          <p:nvPr/>
        </p:nvSpPr>
        <p:spPr>
          <a:xfrm>
            <a:off x="3751695" y="1892899"/>
            <a:ext cx="1169737" cy="56938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7/10</a:t>
            </a:r>
          </a:p>
          <a:p>
            <a:pPr algn="ctr"/>
            <a:r>
              <a:rPr lang="en-US" sz="800" dirty="0">
                <a:solidFill>
                  <a:schemeClr val="bg1"/>
                </a:solidFill>
              </a:rPr>
              <a:t>UEFA Euros Final </a:t>
            </a:r>
            <a:r>
              <a:rPr lang="en-US" sz="700" dirty="0">
                <a:solidFill>
                  <a:schemeClr val="bg1"/>
                </a:solidFill>
              </a:rPr>
              <a:t>(ESPN, ESPND)</a:t>
            </a:r>
          </a:p>
          <a:p>
            <a:pPr algn="ctr"/>
            <a:r>
              <a:rPr lang="en-US" sz="800" i="1" dirty="0">
                <a:solidFill>
                  <a:schemeClr val="bg1"/>
                </a:solidFill>
              </a:rPr>
              <a:t>681K interactions*</a:t>
            </a:r>
          </a:p>
        </p:txBody>
      </p:sp>
      <p:sp>
        <p:nvSpPr>
          <p:cNvPr id="84" name="TextBox 83"/>
          <p:cNvSpPr txBox="1"/>
          <p:nvPr/>
        </p:nvSpPr>
        <p:spPr>
          <a:xfrm>
            <a:off x="3746852" y="5287044"/>
            <a:ext cx="1169737" cy="584775"/>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7/12</a:t>
            </a:r>
          </a:p>
          <a:p>
            <a:pPr algn="ctr"/>
            <a:r>
              <a:rPr lang="en-US" sz="800" dirty="0">
                <a:solidFill>
                  <a:schemeClr val="bg1"/>
                </a:solidFill>
              </a:rPr>
              <a:t>MLB All-Star Game</a:t>
            </a:r>
          </a:p>
          <a:p>
            <a:pPr algn="ctr"/>
            <a:r>
              <a:rPr lang="en-US" sz="700" dirty="0">
                <a:solidFill>
                  <a:schemeClr val="bg1"/>
                </a:solidFill>
              </a:rPr>
              <a:t>(FOX)</a:t>
            </a:r>
          </a:p>
          <a:p>
            <a:pPr algn="ctr"/>
            <a:r>
              <a:rPr lang="en-US" sz="800" i="1" dirty="0">
                <a:solidFill>
                  <a:schemeClr val="bg1"/>
                </a:solidFill>
              </a:rPr>
              <a:t>370K interactions*</a:t>
            </a:r>
          </a:p>
        </p:txBody>
      </p:sp>
      <p:sp>
        <p:nvSpPr>
          <p:cNvPr id="80" name="TextBox 79"/>
          <p:cNvSpPr txBox="1"/>
          <p:nvPr/>
        </p:nvSpPr>
        <p:spPr>
          <a:xfrm>
            <a:off x="4404643" y="2877222"/>
            <a:ext cx="917053" cy="707886"/>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8/27</a:t>
            </a:r>
          </a:p>
          <a:p>
            <a:pPr algn="ctr"/>
            <a:r>
              <a:rPr lang="en-US" sz="800" dirty="0">
                <a:solidFill>
                  <a:schemeClr val="bg1"/>
                </a:solidFill>
              </a:rPr>
              <a:t>UFC Fight Night </a:t>
            </a:r>
            <a:r>
              <a:rPr lang="en-US" sz="700" dirty="0">
                <a:solidFill>
                  <a:schemeClr val="bg1"/>
                </a:solidFill>
              </a:rPr>
              <a:t>(FOX)</a:t>
            </a:r>
          </a:p>
          <a:p>
            <a:pPr algn="ctr"/>
            <a:r>
              <a:rPr lang="en-US" sz="800" i="1" dirty="0">
                <a:solidFill>
                  <a:schemeClr val="bg1"/>
                </a:solidFill>
              </a:rPr>
              <a:t>227K interactions</a:t>
            </a:r>
          </a:p>
        </p:txBody>
      </p:sp>
      <p:sp>
        <p:nvSpPr>
          <p:cNvPr id="86" name="TextBox 85"/>
          <p:cNvSpPr txBox="1"/>
          <p:nvPr/>
        </p:nvSpPr>
        <p:spPr>
          <a:xfrm>
            <a:off x="4255309" y="4364528"/>
            <a:ext cx="813051" cy="6924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8/21</a:t>
            </a:r>
          </a:p>
          <a:p>
            <a:pPr algn="ctr"/>
            <a:r>
              <a:rPr lang="en-US" sz="800" dirty="0">
                <a:solidFill>
                  <a:schemeClr val="bg1"/>
                </a:solidFill>
              </a:rPr>
              <a:t>Boxing </a:t>
            </a:r>
          </a:p>
          <a:p>
            <a:pPr algn="ctr"/>
            <a:r>
              <a:rPr lang="en-US" sz="700" dirty="0">
                <a:solidFill>
                  <a:schemeClr val="bg1"/>
                </a:solidFill>
              </a:rPr>
              <a:t>(NBC)</a:t>
            </a:r>
            <a:endParaRPr lang="en-US" sz="800" dirty="0">
              <a:solidFill>
                <a:schemeClr val="bg1"/>
              </a:solidFill>
            </a:endParaRPr>
          </a:p>
          <a:p>
            <a:pPr algn="ctr"/>
            <a:r>
              <a:rPr lang="en-US" sz="800" i="1" dirty="0">
                <a:solidFill>
                  <a:schemeClr val="bg1"/>
                </a:solidFill>
              </a:rPr>
              <a:t>34K interactions </a:t>
            </a:r>
          </a:p>
        </p:txBody>
      </p:sp>
      <p:sp>
        <p:nvSpPr>
          <p:cNvPr id="88" name="TextBox 87"/>
          <p:cNvSpPr txBox="1"/>
          <p:nvPr/>
        </p:nvSpPr>
        <p:spPr>
          <a:xfrm>
            <a:off x="4991216" y="5181986"/>
            <a:ext cx="1169737" cy="6924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9/8</a:t>
            </a:r>
          </a:p>
          <a:p>
            <a:pPr algn="ctr"/>
            <a:r>
              <a:rPr lang="en-US" sz="800" dirty="0">
                <a:solidFill>
                  <a:schemeClr val="bg1"/>
                </a:solidFill>
              </a:rPr>
              <a:t>NFL Thursday Night Kickoff</a:t>
            </a:r>
          </a:p>
          <a:p>
            <a:pPr algn="ctr"/>
            <a:r>
              <a:rPr lang="en-US" sz="700" dirty="0">
                <a:solidFill>
                  <a:schemeClr val="bg1"/>
                </a:solidFill>
              </a:rPr>
              <a:t>(NBC)</a:t>
            </a:r>
          </a:p>
          <a:p>
            <a:pPr algn="ctr"/>
            <a:r>
              <a:rPr lang="en-US" sz="800" i="1" dirty="0">
                <a:solidFill>
                  <a:schemeClr val="bg1"/>
                </a:solidFill>
              </a:rPr>
              <a:t>6.8MM interactions</a:t>
            </a:r>
          </a:p>
        </p:txBody>
      </p:sp>
      <p:sp>
        <p:nvSpPr>
          <p:cNvPr id="90" name="TextBox 89"/>
          <p:cNvSpPr txBox="1"/>
          <p:nvPr/>
        </p:nvSpPr>
        <p:spPr>
          <a:xfrm>
            <a:off x="4991216" y="1894375"/>
            <a:ext cx="1050281" cy="815608"/>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9/20</a:t>
            </a:r>
          </a:p>
          <a:p>
            <a:pPr algn="ctr"/>
            <a:r>
              <a:rPr lang="en-US" sz="800" dirty="0">
                <a:solidFill>
                  <a:schemeClr val="bg1"/>
                </a:solidFill>
              </a:rPr>
              <a:t>World Cup of Hockey: USA vs. Canada </a:t>
            </a:r>
          </a:p>
          <a:p>
            <a:pPr algn="ctr"/>
            <a:r>
              <a:rPr lang="en-US" sz="700" dirty="0">
                <a:solidFill>
                  <a:schemeClr val="bg1"/>
                </a:solidFill>
              </a:rPr>
              <a:t>(ESPN)</a:t>
            </a:r>
          </a:p>
          <a:p>
            <a:pPr algn="ctr"/>
            <a:r>
              <a:rPr lang="en-US" sz="800" i="1" dirty="0">
                <a:solidFill>
                  <a:schemeClr val="bg1"/>
                </a:solidFill>
              </a:rPr>
              <a:t>146K interactions</a:t>
            </a:r>
          </a:p>
        </p:txBody>
      </p:sp>
      <p:sp>
        <p:nvSpPr>
          <p:cNvPr id="92" name="TextBox 91"/>
          <p:cNvSpPr txBox="1"/>
          <p:nvPr/>
        </p:nvSpPr>
        <p:spPr>
          <a:xfrm>
            <a:off x="5277720" y="4374885"/>
            <a:ext cx="813051" cy="6924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10/2</a:t>
            </a:r>
          </a:p>
          <a:p>
            <a:pPr algn="ctr"/>
            <a:r>
              <a:rPr lang="en-US" sz="800" dirty="0">
                <a:solidFill>
                  <a:schemeClr val="bg1"/>
                </a:solidFill>
              </a:rPr>
              <a:t>Ryder Cup </a:t>
            </a:r>
          </a:p>
          <a:p>
            <a:pPr algn="ctr"/>
            <a:r>
              <a:rPr lang="en-US" sz="700" dirty="0">
                <a:solidFill>
                  <a:schemeClr val="bg1"/>
                </a:solidFill>
              </a:rPr>
              <a:t>(NBC)</a:t>
            </a:r>
            <a:endParaRPr lang="en-US" sz="800" dirty="0">
              <a:solidFill>
                <a:schemeClr val="bg1"/>
              </a:solidFill>
            </a:endParaRPr>
          </a:p>
          <a:p>
            <a:pPr algn="ctr"/>
            <a:r>
              <a:rPr lang="en-US" sz="800" i="1" dirty="0">
                <a:solidFill>
                  <a:schemeClr val="bg1"/>
                </a:solidFill>
              </a:rPr>
              <a:t>1.1MM interactions </a:t>
            </a:r>
          </a:p>
        </p:txBody>
      </p:sp>
      <p:sp>
        <p:nvSpPr>
          <p:cNvPr id="94" name="TextBox 93"/>
          <p:cNvSpPr txBox="1"/>
          <p:nvPr/>
        </p:nvSpPr>
        <p:spPr>
          <a:xfrm>
            <a:off x="5489194" y="2896459"/>
            <a:ext cx="862483" cy="6924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10/25-11/2</a:t>
            </a:r>
          </a:p>
          <a:p>
            <a:pPr algn="ctr"/>
            <a:r>
              <a:rPr lang="en-US" sz="800" dirty="0">
                <a:solidFill>
                  <a:schemeClr val="bg1"/>
                </a:solidFill>
              </a:rPr>
              <a:t>World Series </a:t>
            </a:r>
            <a:r>
              <a:rPr lang="en-US" sz="700" dirty="0">
                <a:solidFill>
                  <a:schemeClr val="bg1"/>
                </a:solidFill>
              </a:rPr>
              <a:t>(FOX)</a:t>
            </a:r>
          </a:p>
          <a:p>
            <a:pPr algn="ctr"/>
            <a:r>
              <a:rPr lang="en-US" sz="800" i="1" dirty="0">
                <a:solidFill>
                  <a:schemeClr val="bg1"/>
                </a:solidFill>
              </a:rPr>
              <a:t>31.6MM interactions*</a:t>
            </a:r>
          </a:p>
        </p:txBody>
      </p:sp>
      <p:sp>
        <p:nvSpPr>
          <p:cNvPr id="96" name="TextBox 95"/>
          <p:cNvSpPr txBox="1"/>
          <p:nvPr/>
        </p:nvSpPr>
        <p:spPr>
          <a:xfrm>
            <a:off x="6217814" y="5183466"/>
            <a:ext cx="1169737" cy="6924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11/20</a:t>
            </a:r>
          </a:p>
          <a:p>
            <a:pPr algn="ctr"/>
            <a:r>
              <a:rPr lang="en-US" sz="800" dirty="0">
                <a:solidFill>
                  <a:schemeClr val="bg1"/>
                </a:solidFill>
              </a:rPr>
              <a:t>NASCAR: Homestead-Miami Speedway</a:t>
            </a:r>
          </a:p>
          <a:p>
            <a:pPr algn="ctr"/>
            <a:r>
              <a:rPr lang="en-US" sz="700" dirty="0">
                <a:solidFill>
                  <a:schemeClr val="bg1"/>
                </a:solidFill>
              </a:rPr>
              <a:t>(NBC, NBCSN)</a:t>
            </a:r>
          </a:p>
          <a:p>
            <a:pPr algn="ctr"/>
            <a:r>
              <a:rPr lang="en-US" sz="800" i="1" dirty="0">
                <a:solidFill>
                  <a:schemeClr val="bg1"/>
                </a:solidFill>
              </a:rPr>
              <a:t>1.4MM interactions</a:t>
            </a:r>
          </a:p>
        </p:txBody>
      </p:sp>
      <p:sp>
        <p:nvSpPr>
          <p:cNvPr id="102" name="TextBox 101"/>
          <p:cNvSpPr txBox="1"/>
          <p:nvPr/>
        </p:nvSpPr>
        <p:spPr>
          <a:xfrm>
            <a:off x="6692380" y="4376363"/>
            <a:ext cx="846931" cy="707886"/>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12/25</a:t>
            </a:r>
          </a:p>
          <a:p>
            <a:pPr algn="ctr"/>
            <a:r>
              <a:rPr lang="en-US" sz="800" dirty="0">
                <a:solidFill>
                  <a:schemeClr val="bg1"/>
                </a:solidFill>
              </a:rPr>
              <a:t>NBA Christmas Day </a:t>
            </a:r>
            <a:r>
              <a:rPr lang="en-US" sz="700" dirty="0">
                <a:solidFill>
                  <a:schemeClr val="bg1"/>
                </a:solidFill>
              </a:rPr>
              <a:t>(ABC)</a:t>
            </a:r>
            <a:endParaRPr lang="en-US" sz="800" dirty="0">
              <a:solidFill>
                <a:schemeClr val="bg1"/>
              </a:solidFill>
            </a:endParaRPr>
          </a:p>
          <a:p>
            <a:pPr algn="ctr"/>
            <a:r>
              <a:rPr lang="en-US" sz="800" i="1" dirty="0">
                <a:solidFill>
                  <a:schemeClr val="bg1"/>
                </a:solidFill>
              </a:rPr>
              <a:t>4.9MM interactions</a:t>
            </a:r>
          </a:p>
        </p:txBody>
      </p:sp>
      <p:sp>
        <p:nvSpPr>
          <p:cNvPr id="104" name="TextBox 103"/>
          <p:cNvSpPr txBox="1"/>
          <p:nvPr/>
        </p:nvSpPr>
        <p:spPr>
          <a:xfrm>
            <a:off x="6724669" y="2897939"/>
            <a:ext cx="862483" cy="6924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12/31</a:t>
            </a:r>
          </a:p>
          <a:p>
            <a:pPr algn="ctr"/>
            <a:r>
              <a:rPr lang="en-US" sz="800" dirty="0">
                <a:solidFill>
                  <a:schemeClr val="bg1"/>
                </a:solidFill>
              </a:rPr>
              <a:t>Fiesta Bowl </a:t>
            </a:r>
            <a:r>
              <a:rPr lang="en-US" sz="700" dirty="0">
                <a:solidFill>
                  <a:schemeClr val="bg1"/>
                </a:solidFill>
              </a:rPr>
              <a:t>(ESPN, ESPN2)</a:t>
            </a:r>
          </a:p>
          <a:p>
            <a:pPr algn="ctr"/>
            <a:r>
              <a:rPr lang="en-US" sz="800" i="1" dirty="0">
                <a:solidFill>
                  <a:schemeClr val="bg1"/>
                </a:solidFill>
              </a:rPr>
              <a:t>5.7MM interactions</a:t>
            </a:r>
          </a:p>
        </p:txBody>
      </p:sp>
      <p:cxnSp>
        <p:nvCxnSpPr>
          <p:cNvPr id="105" name="Straight Connector 104"/>
          <p:cNvCxnSpPr>
            <a:cxnSpLocks/>
          </p:cNvCxnSpPr>
          <p:nvPr/>
        </p:nvCxnSpPr>
        <p:spPr>
          <a:xfrm>
            <a:off x="7606215" y="4226498"/>
            <a:ext cx="0" cy="134758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7462167" y="5193818"/>
            <a:ext cx="1169737" cy="692497"/>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1/9</a:t>
            </a:r>
          </a:p>
          <a:p>
            <a:pPr algn="ctr"/>
            <a:r>
              <a:rPr lang="en-US" sz="800" dirty="0">
                <a:solidFill>
                  <a:schemeClr val="bg1"/>
                </a:solidFill>
              </a:rPr>
              <a:t>CFP National Championship Game</a:t>
            </a:r>
          </a:p>
          <a:p>
            <a:pPr algn="ctr"/>
            <a:r>
              <a:rPr lang="en-US" sz="700" dirty="0">
                <a:solidFill>
                  <a:schemeClr val="bg1"/>
                </a:solidFill>
              </a:rPr>
              <a:t>(ESPN)</a:t>
            </a:r>
          </a:p>
          <a:p>
            <a:pPr algn="ctr"/>
            <a:r>
              <a:rPr lang="en-US" sz="800" i="1" dirty="0">
                <a:solidFill>
                  <a:schemeClr val="bg1"/>
                </a:solidFill>
              </a:rPr>
              <a:t>18.7MM interactions</a:t>
            </a:r>
          </a:p>
        </p:txBody>
      </p:sp>
      <p:sp>
        <p:nvSpPr>
          <p:cNvPr id="111" name="Text Placeholder 2"/>
          <p:cNvSpPr>
            <a:spLocks noGrp="1"/>
          </p:cNvSpPr>
          <p:nvPr>
            <p:ph type="body" sz="quarter" idx="13"/>
          </p:nvPr>
        </p:nvSpPr>
        <p:spPr>
          <a:xfrm>
            <a:off x="155337" y="1369215"/>
            <a:ext cx="8805334" cy="368686"/>
          </a:xfrm>
        </p:spPr>
        <p:txBody>
          <a:bodyPr/>
          <a:lstStyle/>
          <a:p>
            <a:r>
              <a:rPr lang="en-US" sz="1400" b="1" u="sng" dirty="0"/>
              <a:t>Social TV Interaction Highlights By Major Sporting Event</a:t>
            </a:r>
          </a:p>
        </p:txBody>
      </p:sp>
      <p:sp>
        <p:nvSpPr>
          <p:cNvPr id="113" name="TextBox 112"/>
          <p:cNvSpPr txBox="1"/>
          <p:nvPr/>
        </p:nvSpPr>
        <p:spPr>
          <a:xfrm>
            <a:off x="7661529" y="4386717"/>
            <a:ext cx="864683" cy="707886"/>
          </a:xfrm>
          <a:prstGeom prst="rect">
            <a:avLst/>
          </a:prstGeom>
          <a:solidFill>
            <a:srgbClr val="567CB4"/>
          </a:solidFill>
          <a:ln>
            <a:solidFill>
              <a:schemeClr val="tx1"/>
            </a:solidFill>
          </a:ln>
        </p:spPr>
        <p:txBody>
          <a:bodyPr wrap="square" rtlCol="0">
            <a:spAutoFit/>
          </a:bodyPr>
          <a:lstStyle/>
          <a:p>
            <a:pPr algn="ctr"/>
            <a:r>
              <a:rPr lang="en-US" sz="800" b="1" u="sng" dirty="0">
                <a:solidFill>
                  <a:schemeClr val="bg1"/>
                </a:solidFill>
              </a:rPr>
              <a:t>1/22</a:t>
            </a:r>
          </a:p>
          <a:p>
            <a:pPr algn="ctr"/>
            <a:r>
              <a:rPr lang="en-US" sz="800" dirty="0">
                <a:solidFill>
                  <a:schemeClr val="bg1"/>
                </a:solidFill>
              </a:rPr>
              <a:t>AFC Champ. Game </a:t>
            </a:r>
            <a:r>
              <a:rPr lang="en-US" sz="700" dirty="0">
                <a:solidFill>
                  <a:schemeClr val="bg1"/>
                </a:solidFill>
              </a:rPr>
              <a:t>(CBS)</a:t>
            </a:r>
            <a:endParaRPr lang="en-US" sz="800" dirty="0">
              <a:solidFill>
                <a:schemeClr val="bg1"/>
              </a:solidFill>
            </a:endParaRPr>
          </a:p>
          <a:p>
            <a:pPr algn="ctr"/>
            <a:r>
              <a:rPr lang="en-US" sz="800" i="1" dirty="0">
                <a:solidFill>
                  <a:schemeClr val="bg1"/>
                </a:solidFill>
              </a:rPr>
              <a:t>26.4MM interactions</a:t>
            </a:r>
          </a:p>
        </p:txBody>
      </p:sp>
      <p:sp>
        <p:nvSpPr>
          <p:cNvPr id="99"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4232378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ctrTitle"/>
          </p:nvPr>
        </p:nvSpPr>
        <p:spPr>
          <a:xfrm>
            <a:off x="155337" y="460183"/>
            <a:ext cx="8805334" cy="619850"/>
          </a:xfrm>
        </p:spPr>
        <p:txBody>
          <a:bodyPr/>
          <a:lstStyle/>
          <a:p>
            <a:r>
              <a:rPr lang="en-US" sz="2400" dirty="0"/>
              <a:t>Sports Typically Accounts For Over </a:t>
            </a:r>
            <a:r>
              <a:rPr lang="en-US" sz="2400" b="1" u="sng" dirty="0"/>
              <a:t>Two-Thirds</a:t>
            </a:r>
            <a:r>
              <a:rPr lang="en-US" sz="2400" dirty="0"/>
              <a:t> Of Total Ad-Supported TV Topics That Trend In The Top 10 On Twitter During Primetime</a:t>
            </a:r>
            <a:endParaRPr lang="en-US" sz="2400" dirty="0">
              <a:solidFill>
                <a:srgbClr val="FF0000"/>
              </a:solidFill>
            </a:endParaRPr>
          </a:p>
        </p:txBody>
      </p:sp>
      <p:graphicFrame>
        <p:nvGraphicFramePr>
          <p:cNvPr id="22" name="Chart 21"/>
          <p:cNvGraphicFramePr/>
          <p:nvPr>
            <p:extLst>
              <p:ext uri="{D42A27DB-BD31-4B8C-83A1-F6EECF244321}">
                <p14:modId xmlns:p14="http://schemas.microsoft.com/office/powerpoint/2010/main" val="3229384522"/>
              </p:ext>
            </p:extLst>
          </p:nvPr>
        </p:nvGraphicFramePr>
        <p:xfrm>
          <a:off x="1959431" y="1965748"/>
          <a:ext cx="5318449" cy="4296644"/>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Box 22"/>
          <p:cNvSpPr txBox="1"/>
          <p:nvPr/>
        </p:nvSpPr>
        <p:spPr>
          <a:xfrm>
            <a:off x="155337" y="6477582"/>
            <a:ext cx="743045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aggregated during 4-week time period (10/10-2016 – 11/6/2016).  Results include both “direct” and “related” TV topics.</a:t>
            </a:r>
          </a:p>
        </p:txBody>
      </p:sp>
      <p:sp>
        <p:nvSpPr>
          <p:cNvPr id="24" name="Rounded Rectangle 10"/>
          <p:cNvSpPr/>
          <p:nvPr/>
        </p:nvSpPr>
        <p:spPr>
          <a:xfrm>
            <a:off x="206656" y="1615360"/>
            <a:ext cx="880533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Genre % Breakout of Top 10 Ad-Supported TV Trending Twitter Topics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Four-Week Time Period (Primetime: Oct-Nov ‘16)</a:t>
            </a:r>
          </a:p>
        </p:txBody>
      </p:sp>
      <p:sp>
        <p:nvSpPr>
          <p:cNvPr id="6" name="Text Placeholder 4"/>
          <p:cNvSpPr>
            <a:spLocks noGrp="1"/>
          </p:cNvSpPr>
          <p:nvPr>
            <p:ph type="body" sz="quarter" idx="15"/>
          </p:nvPr>
        </p:nvSpPr>
        <p:spPr>
          <a:xfrm>
            <a:off x="329142" y="6189666"/>
            <a:ext cx="1719791" cy="431798"/>
          </a:xfrm>
        </p:spPr>
        <p:txBody>
          <a:bodyPr/>
          <a:lstStyle/>
          <a:p>
            <a:r>
              <a:rPr lang="en-US" dirty="0"/>
              <a:t>No days off!</a:t>
            </a:r>
          </a:p>
        </p:txBody>
      </p:sp>
      <p:sp>
        <p:nvSpPr>
          <p:cNvPr id="2" name="Rectangle 1"/>
          <p:cNvSpPr/>
          <p:nvPr/>
        </p:nvSpPr>
        <p:spPr>
          <a:xfrm>
            <a:off x="329143" y="5467325"/>
            <a:ext cx="2414057" cy="452088"/>
          </a:xfrm>
          <a:prstGeom prst="rect">
            <a:avLst/>
          </a:prstGeom>
          <a:solidFill>
            <a:srgbClr val="FFFF99"/>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1000" b="1" i="1" u="sng" dirty="0">
                <a:solidFill>
                  <a:schemeClr val="tx1"/>
                </a:solidFill>
              </a:rPr>
              <a:t>Note</a:t>
            </a:r>
            <a:r>
              <a:rPr lang="en-US" sz="1000" dirty="0">
                <a:solidFill>
                  <a:schemeClr val="tx1"/>
                </a:solidFill>
              </a:rPr>
              <a:t>: 79% of Top 10 Primetime Twitter Topics overall were TV-related </a:t>
            </a:r>
          </a:p>
        </p:txBody>
      </p:sp>
      <p:sp>
        <p:nvSpPr>
          <p:cNvPr id="8" name="TextBox 7"/>
          <p:cNvSpPr txBox="1"/>
          <p:nvPr/>
        </p:nvSpPr>
        <p:spPr>
          <a:xfrm>
            <a:off x="1581538" y="6212477"/>
            <a:ext cx="7430452" cy="338554"/>
          </a:xfrm>
          <a:prstGeom prst="rect">
            <a:avLst/>
          </a:prstGeom>
          <a:noFill/>
        </p:spPr>
        <p:txBody>
          <a:bodyPr wrap="square" rtlCol="0">
            <a:spAutoFit/>
          </a:bodyPr>
          <a:lstStyle/>
          <a:p>
            <a:pPr lvl="0">
              <a:defRPr/>
            </a:pPr>
            <a:r>
              <a:rPr kumimoji="0" lang="en-US" sz="8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Excerpted from the VAB’s #</a:t>
            </a:r>
            <a:r>
              <a:rPr kumimoji="0" lang="en-US" sz="800" b="0" i="1"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TVisSocial</a:t>
            </a:r>
            <a:r>
              <a:rPr kumimoji="0" lang="en-US" sz="8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lang="en-US" sz="800" i="1" dirty="0">
                <a:solidFill>
                  <a:prstClr val="black"/>
                </a:solidFill>
                <a:latin typeface="Trebuchet MS" panose="020B0603020202020204" pitchFamily="34" charset="0"/>
              </a:rPr>
              <a:t>report: </a:t>
            </a:r>
            <a:r>
              <a:rPr lang="en-US" sz="800" i="1" dirty="0">
                <a:solidFill>
                  <a:prstClr val="black"/>
                </a:solidFill>
                <a:latin typeface="Trebuchet MS" panose="020B0603020202020204" pitchFamily="34" charset="0"/>
                <a:hlinkClick r:id="rId3"/>
              </a:rPr>
              <a:t>http://www.thevab.com/wp-content/uploads/2017/01/TVisSocial-Report.pdf</a:t>
            </a:r>
            <a:endParaRPr lang="en-US" sz="800" i="1" dirty="0">
              <a:solidFill>
                <a:prstClr val="black"/>
              </a:solidFill>
              <a:latin typeface="Trebuchet MS" panose="020B0603020202020204" pitchFamily="34" charset="0"/>
            </a:endParaRPr>
          </a:p>
          <a:p>
            <a:pPr lvl="0">
              <a:defRPr/>
            </a:pPr>
            <a:r>
              <a:rPr lang="en-US" sz="800" i="1" dirty="0">
                <a:solidFill>
                  <a:prstClr val="black"/>
                </a:solidFill>
                <a:latin typeface="Trebuchet MS" panose="020B0603020202020204" pitchFamily="34" charset="0"/>
              </a:rPr>
              <a:t> </a:t>
            </a:r>
            <a:endParaRPr kumimoji="0" lang="en-US" sz="8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93534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ctrTitle"/>
          </p:nvPr>
        </p:nvSpPr>
        <p:spPr>
          <a:xfrm>
            <a:off x="155337" y="460183"/>
            <a:ext cx="8805334" cy="619850"/>
          </a:xfrm>
        </p:spPr>
        <p:txBody>
          <a:bodyPr/>
          <a:lstStyle/>
          <a:p>
            <a:r>
              <a:rPr lang="en-US" sz="2400" dirty="0"/>
              <a:t>At Least One Ad-Supported TV Sporting Event Tends To Trend In The Twitter Top 10 At Some Point During </a:t>
            </a:r>
            <a:r>
              <a:rPr lang="en-US" sz="2400" b="1" i="1" dirty="0"/>
              <a:t>Each Night</a:t>
            </a:r>
            <a:endParaRPr lang="en-US" sz="2400" dirty="0"/>
          </a:p>
        </p:txBody>
      </p:sp>
      <p:sp>
        <p:nvSpPr>
          <p:cNvPr id="23" name="TextBox 22"/>
          <p:cNvSpPr txBox="1"/>
          <p:nvPr/>
        </p:nvSpPr>
        <p:spPr>
          <a:xfrm>
            <a:off x="155337" y="6477582"/>
            <a:ext cx="743045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aggregated during 4-week time period (10/10-2016 – 11/6/2016).  Results include both “direct” and “related” TV topics.</a:t>
            </a:r>
          </a:p>
        </p:txBody>
      </p:sp>
      <p:sp>
        <p:nvSpPr>
          <p:cNvPr id="24" name="Rounded Rectangle 10"/>
          <p:cNvSpPr/>
          <p:nvPr/>
        </p:nvSpPr>
        <p:spPr>
          <a:xfrm>
            <a:off x="206656" y="1615360"/>
            <a:ext cx="880533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 of Sporting Events Trending In The Top 10 During Each Night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Four-Week Time Period (Primetime: Oct-Nov ‘16)</a:t>
            </a:r>
          </a:p>
        </p:txBody>
      </p:sp>
      <p:graphicFrame>
        <p:nvGraphicFramePr>
          <p:cNvPr id="6" name="Chart 5"/>
          <p:cNvGraphicFramePr/>
          <p:nvPr>
            <p:extLst>
              <p:ext uri="{D42A27DB-BD31-4B8C-83A1-F6EECF244321}">
                <p14:modId xmlns:p14="http://schemas.microsoft.com/office/powerpoint/2010/main" val="763458676"/>
              </p:ext>
            </p:extLst>
          </p:nvPr>
        </p:nvGraphicFramePr>
        <p:xfrm>
          <a:off x="0" y="1978100"/>
          <a:ext cx="9144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4"/>
          <p:cNvSpPr>
            <a:spLocks noGrp="1"/>
          </p:cNvSpPr>
          <p:nvPr>
            <p:ph type="body" sz="quarter" idx="15"/>
          </p:nvPr>
        </p:nvSpPr>
        <p:spPr>
          <a:xfrm>
            <a:off x="329142" y="6189666"/>
            <a:ext cx="1719791" cy="431798"/>
          </a:xfrm>
        </p:spPr>
        <p:txBody>
          <a:bodyPr/>
          <a:lstStyle/>
          <a:p>
            <a:r>
              <a:rPr lang="en-US" dirty="0"/>
              <a:t>No days off!</a:t>
            </a:r>
          </a:p>
        </p:txBody>
      </p:sp>
      <p:sp>
        <p:nvSpPr>
          <p:cNvPr id="8" name="TextBox 7"/>
          <p:cNvSpPr txBox="1"/>
          <p:nvPr/>
        </p:nvSpPr>
        <p:spPr>
          <a:xfrm>
            <a:off x="1581538" y="6212477"/>
            <a:ext cx="7430452" cy="338554"/>
          </a:xfrm>
          <a:prstGeom prst="rect">
            <a:avLst/>
          </a:prstGeom>
          <a:noFill/>
        </p:spPr>
        <p:txBody>
          <a:bodyPr wrap="square" rtlCol="0">
            <a:spAutoFit/>
          </a:bodyPr>
          <a:lstStyle/>
          <a:p>
            <a:pPr lvl="0">
              <a:defRPr/>
            </a:pPr>
            <a:r>
              <a:rPr kumimoji="0" lang="en-US" sz="8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Excerpted from the VAB’s #</a:t>
            </a:r>
            <a:r>
              <a:rPr kumimoji="0" lang="en-US" sz="800" b="0" i="1"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TVisSocial</a:t>
            </a:r>
            <a:r>
              <a:rPr kumimoji="0" lang="en-US" sz="8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lang="en-US" sz="800" i="1" dirty="0">
                <a:solidFill>
                  <a:prstClr val="black"/>
                </a:solidFill>
                <a:latin typeface="Trebuchet MS" panose="020B0603020202020204" pitchFamily="34" charset="0"/>
              </a:rPr>
              <a:t>report: </a:t>
            </a:r>
            <a:r>
              <a:rPr lang="en-US" sz="800" i="1" dirty="0">
                <a:solidFill>
                  <a:prstClr val="black"/>
                </a:solidFill>
                <a:latin typeface="Trebuchet MS" panose="020B0603020202020204" pitchFamily="34" charset="0"/>
                <a:hlinkClick r:id="rId3"/>
              </a:rPr>
              <a:t>http://www.thevab.com/wp-content/uploads/2017/01/TVisSocial-Report.pdf</a:t>
            </a:r>
            <a:endParaRPr lang="en-US" sz="800" i="1" dirty="0">
              <a:solidFill>
                <a:prstClr val="black"/>
              </a:solidFill>
              <a:latin typeface="Trebuchet MS" panose="020B0603020202020204" pitchFamily="34" charset="0"/>
            </a:endParaRPr>
          </a:p>
          <a:p>
            <a:pPr lvl="0">
              <a:defRPr/>
            </a:pPr>
            <a:r>
              <a:rPr lang="en-US" sz="800" i="1" dirty="0">
                <a:solidFill>
                  <a:prstClr val="black"/>
                </a:solidFill>
                <a:latin typeface="Trebuchet MS" panose="020B0603020202020204" pitchFamily="34" charset="0"/>
              </a:rPr>
              <a:t> </a:t>
            </a:r>
            <a:endParaRPr kumimoji="0" lang="en-US" sz="8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125634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5" y="359006"/>
            <a:ext cx="8805334" cy="509302"/>
          </a:xfrm>
        </p:spPr>
        <p:txBody>
          <a:bodyPr/>
          <a:lstStyle/>
          <a:p>
            <a:r>
              <a:rPr lang="en-US" dirty="0"/>
              <a:t>Sports Are Almost Universally Watched &amp; Followed, To At Least Some Extent, By Most Of The Population </a:t>
            </a:r>
          </a:p>
        </p:txBody>
      </p:sp>
      <p:sp>
        <p:nvSpPr>
          <p:cNvPr id="4" name="Text Placeholder 3"/>
          <p:cNvSpPr>
            <a:spLocks noGrp="1"/>
          </p:cNvSpPr>
          <p:nvPr>
            <p:ph type="body" sz="quarter" idx="14"/>
          </p:nvPr>
        </p:nvSpPr>
        <p:spPr>
          <a:xfrm>
            <a:off x="321733" y="6621463"/>
            <a:ext cx="7161417" cy="212095"/>
          </a:xfrm>
        </p:spPr>
        <p:txBody>
          <a:bodyPr/>
          <a:lstStyle/>
          <a:p>
            <a:r>
              <a:rPr lang="en-US" dirty="0"/>
              <a:t>Source: #SCORE 2016 Sports Fan Behavior Study 2016; Center for the Digital Future at Annenberg/</a:t>
            </a:r>
            <a:r>
              <a:rPr lang="en-US" dirty="0" err="1"/>
              <a:t>ThePostGame</a:t>
            </a:r>
            <a:r>
              <a:rPr lang="en-US" dirty="0"/>
              <a:t>.</a:t>
            </a:r>
          </a:p>
        </p:txBody>
      </p:sp>
      <p:sp>
        <p:nvSpPr>
          <p:cNvPr id="5" name="Text Placeholder 4"/>
          <p:cNvSpPr>
            <a:spLocks noGrp="1"/>
          </p:cNvSpPr>
          <p:nvPr>
            <p:ph type="body" sz="quarter" idx="15"/>
          </p:nvPr>
        </p:nvSpPr>
        <p:spPr/>
        <p:txBody>
          <a:bodyPr/>
          <a:lstStyle/>
          <a:p>
            <a:r>
              <a:rPr lang="en-US" dirty="0"/>
              <a:t>No days off!</a:t>
            </a:r>
          </a:p>
        </p:txBody>
      </p:sp>
      <p:graphicFrame>
        <p:nvGraphicFramePr>
          <p:cNvPr id="8" name="Chart 7"/>
          <p:cNvGraphicFramePr/>
          <p:nvPr>
            <p:extLst>
              <p:ext uri="{D42A27DB-BD31-4B8C-83A1-F6EECF244321}">
                <p14:modId xmlns:p14="http://schemas.microsoft.com/office/powerpoint/2010/main" val="688800779"/>
              </p:ext>
            </p:extLst>
          </p:nvPr>
        </p:nvGraphicFramePr>
        <p:xfrm>
          <a:off x="161635" y="1913572"/>
          <a:ext cx="8805333"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2"/>
          <p:cNvSpPr>
            <a:spLocks noGrp="1"/>
          </p:cNvSpPr>
          <p:nvPr>
            <p:ph type="body" sz="quarter" idx="13"/>
          </p:nvPr>
        </p:nvSpPr>
        <p:spPr>
          <a:xfrm>
            <a:off x="178211" y="1255427"/>
            <a:ext cx="8805334" cy="368686"/>
          </a:xfrm>
        </p:spPr>
        <p:txBody>
          <a:bodyPr/>
          <a:lstStyle/>
          <a:p>
            <a:r>
              <a:rPr lang="en-US" sz="1600" dirty="0"/>
              <a:t>Within this universe, almost one-quarter (24%) of respondents consider themselves an </a:t>
            </a:r>
          </a:p>
          <a:p>
            <a:r>
              <a:rPr lang="en-US" sz="1600" dirty="0"/>
              <a:t>“intense” sports fan</a:t>
            </a:r>
          </a:p>
        </p:txBody>
      </p:sp>
    </p:spTree>
    <p:extLst>
      <p:ext uri="{BB962C8B-B14F-4D97-AF65-F5344CB8AC3E}">
        <p14:creationId xmlns:p14="http://schemas.microsoft.com/office/powerpoint/2010/main" val="3736352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ctrTitle"/>
          </p:nvPr>
        </p:nvSpPr>
        <p:spPr>
          <a:xfrm>
            <a:off x="155337" y="460183"/>
            <a:ext cx="8805334" cy="619850"/>
          </a:xfrm>
        </p:spPr>
        <p:txBody>
          <a:bodyPr/>
          <a:lstStyle/>
          <a:p>
            <a:r>
              <a:rPr lang="en-US" sz="2400" dirty="0"/>
              <a:t>Sports Conversations Tend To Trend Equally Between Weeknights &amp; Weekends</a:t>
            </a:r>
          </a:p>
        </p:txBody>
      </p:sp>
      <p:sp>
        <p:nvSpPr>
          <p:cNvPr id="24" name="Rounded Rectangle 10"/>
          <p:cNvSpPr/>
          <p:nvPr/>
        </p:nvSpPr>
        <p:spPr>
          <a:xfrm>
            <a:off x="206656" y="2231184"/>
            <a:ext cx="8805334"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solidFill>
                  <a:prstClr val="black"/>
                </a:solidFill>
                <a:effectLst/>
                <a:uLnTx/>
                <a:uFillTx/>
                <a:latin typeface="Calibri"/>
                <a:ea typeface="+mn-ea"/>
                <a:cs typeface="+mn-cs"/>
              </a:rPr>
              <a:t>Top 10 Ad-Supported TV Sports Trending Twitter Topics By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Four-Week Time Period (Primetime: Oct-Nov ‘16)</a:t>
            </a:r>
          </a:p>
        </p:txBody>
      </p:sp>
      <p:sp>
        <p:nvSpPr>
          <p:cNvPr id="6" name="TextBox 5"/>
          <p:cNvSpPr txBox="1"/>
          <p:nvPr/>
        </p:nvSpPr>
        <p:spPr>
          <a:xfrm>
            <a:off x="0" y="6477582"/>
            <a:ext cx="865238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aggregated during 4-week time period (10/10-2016 – 11/6/2016).  Results include both “direct” and “related” TV topics.</a:t>
            </a:r>
          </a:p>
        </p:txBody>
      </p:sp>
      <p:graphicFrame>
        <p:nvGraphicFramePr>
          <p:cNvPr id="7" name="Chart 6"/>
          <p:cNvGraphicFramePr/>
          <p:nvPr>
            <p:extLst>
              <p:ext uri="{D42A27DB-BD31-4B8C-83A1-F6EECF244321}">
                <p14:modId xmlns:p14="http://schemas.microsoft.com/office/powerpoint/2010/main" val="3580698144"/>
              </p:ext>
            </p:extLst>
          </p:nvPr>
        </p:nvGraphicFramePr>
        <p:xfrm>
          <a:off x="2799185" y="2883664"/>
          <a:ext cx="3533909" cy="308668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75525" y="1303846"/>
            <a:ext cx="8792947" cy="738664"/>
          </a:xfrm>
          <a:prstGeom prst="rect">
            <a:avLst/>
          </a:prstGeom>
          <a:noFill/>
        </p:spPr>
        <p:txBody>
          <a:bodyPr wrap="square" rtlCol="0">
            <a:spAutoFit/>
          </a:bodyPr>
          <a:lstStyle/>
          <a:p>
            <a:pPr algn="ctr">
              <a:defRPr/>
            </a:pPr>
            <a:r>
              <a:rPr lang="en-US" sz="1400" dirty="0">
                <a:solidFill>
                  <a:prstClr val="black"/>
                </a:solidFill>
                <a:latin typeface="Trebuchet MS"/>
              </a:rPr>
              <a:t>In terms of trends throughout the night, online sports conversation is particularly strong at the beginning of the night (8:15p), when the games in the eastern time zone get underway and towards the end of the night (11:15p) with the beginning of west coast games.</a:t>
            </a:r>
          </a:p>
        </p:txBody>
      </p:sp>
      <p:sp>
        <p:nvSpPr>
          <p:cNvPr id="8" name="Text Placeholder 4"/>
          <p:cNvSpPr>
            <a:spLocks noGrp="1"/>
          </p:cNvSpPr>
          <p:nvPr>
            <p:ph type="body" sz="quarter" idx="15"/>
          </p:nvPr>
        </p:nvSpPr>
        <p:spPr>
          <a:xfrm>
            <a:off x="329142" y="6189666"/>
            <a:ext cx="1719791" cy="431798"/>
          </a:xfrm>
        </p:spPr>
        <p:txBody>
          <a:bodyPr/>
          <a:lstStyle/>
          <a:p>
            <a:r>
              <a:rPr lang="en-US" dirty="0"/>
              <a:t>No days off!</a:t>
            </a:r>
          </a:p>
        </p:txBody>
      </p:sp>
      <p:sp>
        <p:nvSpPr>
          <p:cNvPr id="10" name="TextBox 9"/>
          <p:cNvSpPr txBox="1"/>
          <p:nvPr/>
        </p:nvSpPr>
        <p:spPr>
          <a:xfrm>
            <a:off x="1581538" y="6212477"/>
            <a:ext cx="7430452" cy="338554"/>
          </a:xfrm>
          <a:prstGeom prst="rect">
            <a:avLst/>
          </a:prstGeom>
          <a:noFill/>
        </p:spPr>
        <p:txBody>
          <a:bodyPr wrap="square" rtlCol="0">
            <a:spAutoFit/>
          </a:bodyPr>
          <a:lstStyle/>
          <a:p>
            <a:pPr lvl="0">
              <a:defRPr/>
            </a:pPr>
            <a:r>
              <a:rPr kumimoji="0" lang="en-US" sz="8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Excerpted from the VAB’s #</a:t>
            </a:r>
            <a:r>
              <a:rPr kumimoji="0" lang="en-US" sz="800" b="0" i="1"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TVisSocial</a:t>
            </a:r>
            <a:r>
              <a:rPr kumimoji="0" lang="en-US" sz="8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lang="en-US" sz="800" i="1" dirty="0">
                <a:solidFill>
                  <a:prstClr val="black"/>
                </a:solidFill>
                <a:latin typeface="Trebuchet MS" panose="020B0603020202020204" pitchFamily="34" charset="0"/>
              </a:rPr>
              <a:t>report: </a:t>
            </a:r>
            <a:r>
              <a:rPr lang="en-US" sz="800" i="1" dirty="0">
                <a:solidFill>
                  <a:prstClr val="black"/>
                </a:solidFill>
                <a:latin typeface="Trebuchet MS" panose="020B0603020202020204" pitchFamily="34" charset="0"/>
                <a:hlinkClick r:id="rId3"/>
              </a:rPr>
              <a:t>http://www.thevab.com/wp-content/uploads/2017/01/TVisSocial-Report.pdf</a:t>
            </a:r>
            <a:endParaRPr lang="en-US" sz="800" i="1" dirty="0">
              <a:solidFill>
                <a:prstClr val="black"/>
              </a:solidFill>
              <a:latin typeface="Trebuchet MS" panose="020B0603020202020204" pitchFamily="34" charset="0"/>
            </a:endParaRPr>
          </a:p>
          <a:p>
            <a:pPr lvl="0">
              <a:defRPr/>
            </a:pPr>
            <a:r>
              <a:rPr lang="en-US" sz="800" i="1" dirty="0">
                <a:solidFill>
                  <a:prstClr val="black"/>
                </a:solidFill>
                <a:latin typeface="Trebuchet MS" panose="020B0603020202020204" pitchFamily="34" charset="0"/>
              </a:rPr>
              <a:t> </a:t>
            </a:r>
            <a:endParaRPr kumimoji="0" lang="en-US" sz="8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1970669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ctrTitle"/>
          </p:nvPr>
        </p:nvSpPr>
        <p:spPr>
          <a:xfrm>
            <a:off x="155337" y="460183"/>
            <a:ext cx="8805334" cy="619850"/>
          </a:xfrm>
        </p:spPr>
        <p:txBody>
          <a:bodyPr/>
          <a:lstStyle/>
          <a:p>
            <a:r>
              <a:rPr lang="en-US" sz="2400" dirty="0"/>
              <a:t>Nationally Televised Sports Almost Automatically Spur Some Of The Top Online Social Conversations During Their Airings</a:t>
            </a:r>
          </a:p>
        </p:txBody>
      </p:sp>
      <p:sp>
        <p:nvSpPr>
          <p:cNvPr id="8" name="TextBox 7"/>
          <p:cNvSpPr txBox="1"/>
          <p:nvPr/>
        </p:nvSpPr>
        <p:spPr>
          <a:xfrm>
            <a:off x="27993" y="6169676"/>
            <a:ext cx="7557795" cy="63094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Source: VAB custom analysis of Top 10 trending Twitter Topics each night (8:15p, 9:15p, 10:15p, 11:15p) during 4-week time period (10/10-2016 – 11/6/2016).  Results include both “direct” and “related” TV topics.  NFL: Sunday Night Football on NBC – 10/16, 10/23, 10/30, 11/6; ESPN Monday Night Football – 10/10, 10/17, 10/24, 10/31; Thursday Night Football – 10/13, 10/20, 10/27, 11/3.  NCAA Football: ESPN Friday Night Football – 10/14, 10/21, 10/28, 11/4; ABC Saturday Night Football – 10/15, 10/22, 10/29, 11/5; ESPN 10/15, 10/22, 10/29, 11/5.  NBA: ESPN – 10/26, 10/28, 11/2, 11/4; TNT – 10/25, 10/27, 11/3.  MLB: MLBN – 10/10; TBS – 10/10, 10/14, 10/15, 10/17, 10/18, 10/19; FS1 – 10/10, 10/11, 10/13, 10/15, 10/16, 10/18, 10/19, 10/20, 10/22; FOX – 10/25, 10/26, 10/28, 10/29, 10/30, 11/1, 11/2</a:t>
            </a:r>
          </a:p>
        </p:txBody>
      </p:sp>
      <p:sp>
        <p:nvSpPr>
          <p:cNvPr id="10" name="Arrow: Right 9"/>
          <p:cNvSpPr/>
          <p:nvPr/>
        </p:nvSpPr>
        <p:spPr>
          <a:xfrm rot="13395270">
            <a:off x="5623741" y="4371593"/>
            <a:ext cx="738375"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Arrow: Right 10"/>
          <p:cNvSpPr/>
          <p:nvPr/>
        </p:nvSpPr>
        <p:spPr>
          <a:xfrm rot="18917605">
            <a:off x="2666961" y="4421691"/>
            <a:ext cx="738375"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row: Right 11"/>
          <p:cNvSpPr/>
          <p:nvPr/>
        </p:nvSpPr>
        <p:spPr>
          <a:xfrm rot="8583161">
            <a:off x="5523547" y="2662895"/>
            <a:ext cx="1159240"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Arrow: Right 12"/>
          <p:cNvSpPr/>
          <p:nvPr/>
        </p:nvSpPr>
        <p:spPr>
          <a:xfrm rot="2466915">
            <a:off x="2547227" y="2691074"/>
            <a:ext cx="877355" cy="770681"/>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14881" y="2189385"/>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30188" y="4967476"/>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885629" y="2240268"/>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941287" y="4929358"/>
            <a:ext cx="2964219" cy="959121"/>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a:off x="3135088" y="2812278"/>
            <a:ext cx="2703253" cy="2325395"/>
          </a:xfrm>
          <a:prstGeom prst="ellipse">
            <a:avLst/>
          </a:prstGeom>
          <a:solidFill>
            <a:srgbClr val="FFFFCC"/>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88%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(53 out of 61 games)</a:t>
            </a:r>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6819" y="2449411"/>
            <a:ext cx="495528" cy="420386"/>
          </a:xfrm>
          <a:prstGeom prst="rect">
            <a:avLst/>
          </a:prstGeom>
        </p:spPr>
      </p:pic>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1710" y="2489600"/>
            <a:ext cx="531759" cy="405544"/>
          </a:xfrm>
          <a:prstGeom prst="rect">
            <a:avLst/>
          </a:prstGeom>
        </p:spPr>
      </p:pic>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7357" y="2492333"/>
            <a:ext cx="506663" cy="384907"/>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4496" y="2509589"/>
            <a:ext cx="512447" cy="371524"/>
          </a:xfrm>
          <a:prstGeom prst="rect">
            <a:avLst/>
          </a:prstGeom>
        </p:spPr>
      </p:pic>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52931" y="2509589"/>
            <a:ext cx="507859" cy="367265"/>
          </a:xfrm>
          <a:prstGeom prst="rect">
            <a:avLst/>
          </a:prstGeom>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35441" y="4986138"/>
            <a:ext cx="767461" cy="837369"/>
          </a:xfrm>
          <a:prstGeom prst="rect">
            <a:avLst/>
          </a:prstGeom>
        </p:spPr>
      </p:pic>
      <p:pic>
        <p:nvPicPr>
          <p:cNvPr id="27" name="Picture 26"/>
          <p:cNvPicPr>
            <a:picLocks noChangeAspect="1"/>
          </p:cNvPicPr>
          <p:nvPr/>
        </p:nvPicPr>
        <p:blipFill rotWithShape="1">
          <a:blip r:embed="rId8" cstate="screen">
            <a:extLst>
              <a:ext uri="{28A0092B-C50C-407E-A947-70E740481C1C}">
                <a14:useLocalDpi xmlns:a14="http://schemas.microsoft.com/office/drawing/2010/main"/>
              </a:ext>
            </a:extLst>
          </a:blip>
          <a:srcRect l="22166" r="24180"/>
          <a:stretch/>
        </p:blipFill>
        <p:spPr>
          <a:xfrm>
            <a:off x="7527668" y="5004800"/>
            <a:ext cx="636524" cy="790909"/>
          </a:xfrm>
          <a:prstGeom prst="rect">
            <a:avLst/>
          </a:prstGeom>
        </p:spPr>
      </p:pic>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7774" y="5061172"/>
            <a:ext cx="761485" cy="771728"/>
          </a:xfrm>
          <a:prstGeom prst="rect">
            <a:avLst/>
          </a:prstGeom>
        </p:spPr>
      </p:pic>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78049" y="5159833"/>
            <a:ext cx="890867" cy="484507"/>
          </a:xfrm>
          <a:prstGeom prst="rect">
            <a:avLst/>
          </a:prstGeom>
        </p:spPr>
      </p:pic>
      <p:pic>
        <p:nvPicPr>
          <p:cNvPr id="30" name="Picture 29"/>
          <p:cNvPicPr>
            <a:picLocks noChangeAspect="1"/>
          </p:cNvPicPr>
          <p:nvPr/>
        </p:nvPicPr>
        <p:blipFill rotWithShape="1">
          <a:blip r:embed="rId11" cstate="screen">
            <a:extLst>
              <a:ext uri="{28A0092B-C50C-407E-A947-70E740481C1C}">
                <a14:useLocalDpi xmlns:a14="http://schemas.microsoft.com/office/drawing/2010/main"/>
              </a:ext>
            </a:extLst>
          </a:blip>
          <a:srcRect l="20166" t="6202" r="19354" b="12218"/>
          <a:stretch/>
        </p:blipFill>
        <p:spPr>
          <a:xfrm>
            <a:off x="2209855" y="2301027"/>
            <a:ext cx="752489" cy="760287"/>
          </a:xfrm>
          <a:prstGeom prst="rect">
            <a:avLst/>
          </a:prstGeom>
        </p:spPr>
      </p:pic>
      <p:pic>
        <p:nvPicPr>
          <p:cNvPr id="31" name="Picture 3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5493" y="2384740"/>
            <a:ext cx="827525" cy="676574"/>
          </a:xfrm>
          <a:prstGeom prst="rect">
            <a:avLst/>
          </a:prstGeom>
        </p:spPr>
      </p:pic>
      <p:pic>
        <p:nvPicPr>
          <p:cNvPr id="32" name="Picture 3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03630" y="2266049"/>
            <a:ext cx="869244" cy="795265"/>
          </a:xfrm>
          <a:prstGeom prst="rect">
            <a:avLst/>
          </a:prstGeom>
        </p:spPr>
      </p:pic>
      <p:sp>
        <p:nvSpPr>
          <p:cNvPr id="33" name="Rectangle 32"/>
          <p:cNvSpPr/>
          <p:nvPr/>
        </p:nvSpPr>
        <p:spPr>
          <a:xfrm>
            <a:off x="114881" y="1949529"/>
            <a:ext cx="2964219" cy="247071"/>
          </a:xfrm>
          <a:prstGeom prst="rect">
            <a:avLst/>
          </a:prstGeom>
          <a:solidFill>
            <a:srgbClr val="FFFFCC"/>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NFL: 100% </a:t>
            </a:r>
            <a:r>
              <a:rPr kumimoji="0" lang="en-US" sz="1200" b="1" i="0" u="none" strike="noStrike" kern="1200" cap="none" spc="0" normalizeH="0" baseline="0" noProof="0" dirty="0">
                <a:ln>
                  <a:noFill/>
                </a:ln>
                <a:solidFill>
                  <a:prstClr val="black"/>
                </a:solidFill>
                <a:effectLst/>
                <a:uLnTx/>
                <a:uFillTx/>
                <a:latin typeface="Calibri"/>
                <a:ea typeface="+mn-ea"/>
                <a:cs typeface="+mn-cs"/>
              </a:rPr>
              <a:t>(12 out of 12 games) </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Rectangle 33"/>
          <p:cNvSpPr/>
          <p:nvPr/>
        </p:nvSpPr>
        <p:spPr>
          <a:xfrm>
            <a:off x="5884309" y="1989964"/>
            <a:ext cx="2964219" cy="247071"/>
          </a:xfrm>
          <a:prstGeom prst="rect">
            <a:avLst/>
          </a:prstGeom>
          <a:solidFill>
            <a:srgbClr val="FFFFCC"/>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MLB: 91% </a:t>
            </a:r>
            <a:r>
              <a:rPr kumimoji="0" lang="en-US" sz="1200" b="1" i="0" u="none" strike="noStrike" kern="1200" cap="none" spc="0" normalizeH="0" baseline="0" noProof="0" dirty="0">
                <a:ln>
                  <a:noFill/>
                </a:ln>
                <a:solidFill>
                  <a:prstClr val="black"/>
                </a:solidFill>
                <a:effectLst/>
                <a:uLnTx/>
                <a:uFillTx/>
                <a:latin typeface="Calibri"/>
                <a:ea typeface="+mn-ea"/>
                <a:cs typeface="+mn-cs"/>
              </a:rPr>
              <a:t>(21 out of 23 games) </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ctangle 34"/>
          <p:cNvSpPr/>
          <p:nvPr/>
        </p:nvSpPr>
        <p:spPr>
          <a:xfrm>
            <a:off x="136199" y="4723831"/>
            <a:ext cx="2964219" cy="247071"/>
          </a:xfrm>
          <a:prstGeom prst="rect">
            <a:avLst/>
          </a:prstGeom>
          <a:solidFill>
            <a:srgbClr val="FFFFCC"/>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NBA: 71% </a:t>
            </a:r>
            <a:r>
              <a:rPr kumimoji="0" lang="en-US" sz="1200" b="1" i="0" u="none" strike="noStrike" kern="1200" cap="none" spc="0" normalizeH="0" baseline="0" noProof="0" dirty="0">
                <a:ln>
                  <a:noFill/>
                </a:ln>
                <a:solidFill>
                  <a:prstClr val="black"/>
                </a:solidFill>
                <a:effectLst/>
                <a:uLnTx/>
                <a:uFillTx/>
                <a:latin typeface="Calibri"/>
                <a:ea typeface="+mn-ea"/>
                <a:cs typeface="+mn-cs"/>
              </a:rPr>
              <a:t>(10 out of 14 games) </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Rectangle 35"/>
          <p:cNvSpPr/>
          <p:nvPr/>
        </p:nvSpPr>
        <p:spPr>
          <a:xfrm>
            <a:off x="5941477" y="4682287"/>
            <a:ext cx="2964219" cy="247071"/>
          </a:xfrm>
          <a:prstGeom prst="rect">
            <a:avLst/>
          </a:prstGeom>
          <a:solidFill>
            <a:srgbClr val="FFFFCC"/>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a:ea typeface="+mn-ea"/>
                <a:cs typeface="+mn-cs"/>
              </a:rPr>
              <a:t>NCAA Football: 83% </a:t>
            </a:r>
            <a:r>
              <a:rPr kumimoji="0" lang="en-US" sz="1100" b="1" i="0" u="none" strike="noStrike" kern="1200" cap="none" spc="0" normalizeH="0" baseline="0" noProof="0" dirty="0">
                <a:ln>
                  <a:noFill/>
                </a:ln>
                <a:solidFill>
                  <a:prstClr val="black"/>
                </a:solidFill>
                <a:effectLst/>
                <a:uLnTx/>
                <a:uFillTx/>
                <a:latin typeface="Calibri"/>
                <a:ea typeface="+mn-ea"/>
                <a:cs typeface="+mn-cs"/>
              </a:rPr>
              <a:t>(10 out of 12 games) </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TextBox 36"/>
          <p:cNvSpPr txBox="1"/>
          <p:nvPr/>
        </p:nvSpPr>
        <p:spPr>
          <a:xfrm>
            <a:off x="189720" y="1372185"/>
            <a:ext cx="8658808" cy="461665"/>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200" b="1" u="sng" dirty="0">
                <a:solidFill>
                  <a:prstClr val="black"/>
                </a:solidFill>
                <a:latin typeface="Trebuchet MS"/>
              </a:rPr>
              <a:t>Almost 9 out of 10</a:t>
            </a:r>
            <a:r>
              <a:rPr lang="en-US" sz="1200" b="1" dirty="0">
                <a:solidFill>
                  <a:prstClr val="black"/>
                </a:solidFill>
                <a:latin typeface="Trebuchet MS"/>
              </a:rPr>
              <a:t> </a:t>
            </a:r>
            <a:r>
              <a:rPr lang="en-US" sz="1200" dirty="0">
                <a:solidFill>
                  <a:prstClr val="black"/>
                </a:solidFill>
                <a:latin typeface="Trebuchet MS"/>
              </a:rPr>
              <a:t>nationally televised NFL, MLB, NBA and evening college football games across the major TV networks trend in the top 10 primetime Twitter topics on their respective nights during the monitoring period</a:t>
            </a:r>
          </a:p>
        </p:txBody>
      </p:sp>
      <p:sp>
        <p:nvSpPr>
          <p:cNvPr id="38" name="TextBox 37"/>
          <p:cNvSpPr txBox="1"/>
          <p:nvPr/>
        </p:nvSpPr>
        <p:spPr>
          <a:xfrm>
            <a:off x="3405673" y="3191768"/>
            <a:ext cx="2136711"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Top 10 Trending Topics</a:t>
            </a:r>
          </a:p>
        </p:txBody>
      </p:sp>
      <p:sp>
        <p:nvSpPr>
          <p:cNvPr id="41" name="Rounded Rectangle 10"/>
          <p:cNvSpPr/>
          <p:nvPr/>
        </p:nvSpPr>
        <p:spPr>
          <a:xfrm>
            <a:off x="3424238" y="2187011"/>
            <a:ext cx="2118495" cy="532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Four-Week Time Period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a:ea typeface="+mn-ea"/>
                <a:cs typeface="+mn-cs"/>
              </a:rPr>
              <a:t>(Primetime: Oct-Nov ‘16)</a:t>
            </a:r>
          </a:p>
        </p:txBody>
      </p:sp>
      <p:sp>
        <p:nvSpPr>
          <p:cNvPr id="39" name="TextBox 38"/>
          <p:cNvSpPr txBox="1"/>
          <p:nvPr/>
        </p:nvSpPr>
        <p:spPr>
          <a:xfrm>
            <a:off x="33503" y="6028301"/>
            <a:ext cx="7430452" cy="338554"/>
          </a:xfrm>
          <a:prstGeom prst="rect">
            <a:avLst/>
          </a:prstGeom>
          <a:noFill/>
        </p:spPr>
        <p:txBody>
          <a:bodyPr wrap="square" rtlCol="0">
            <a:spAutoFit/>
          </a:bodyPr>
          <a:lstStyle/>
          <a:p>
            <a:pPr lvl="0">
              <a:defRPr/>
            </a:pPr>
            <a:r>
              <a:rPr kumimoji="0" lang="en-US" sz="8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Excerpted from the VAB’s #</a:t>
            </a:r>
            <a:r>
              <a:rPr kumimoji="0" lang="en-US" sz="800" b="0" i="1" u="none" strike="noStrike" kern="1200" cap="none" spc="0" normalizeH="0" baseline="0" noProof="0" dirty="0" err="1">
                <a:ln>
                  <a:noFill/>
                </a:ln>
                <a:solidFill>
                  <a:prstClr val="black"/>
                </a:solidFill>
                <a:effectLst/>
                <a:uLnTx/>
                <a:uFillTx/>
                <a:latin typeface="Trebuchet MS" panose="020B0603020202020204" pitchFamily="34" charset="0"/>
                <a:ea typeface="+mn-ea"/>
                <a:cs typeface="+mn-cs"/>
              </a:rPr>
              <a:t>TVisSocial</a:t>
            </a:r>
            <a:r>
              <a:rPr kumimoji="0" lang="en-US" sz="8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lang="en-US" sz="800" i="1" dirty="0">
                <a:solidFill>
                  <a:prstClr val="black"/>
                </a:solidFill>
                <a:latin typeface="Trebuchet MS" panose="020B0603020202020204" pitchFamily="34" charset="0"/>
              </a:rPr>
              <a:t>report: </a:t>
            </a:r>
            <a:r>
              <a:rPr lang="en-US" sz="800" i="1" dirty="0">
                <a:solidFill>
                  <a:prstClr val="black"/>
                </a:solidFill>
                <a:latin typeface="Trebuchet MS" panose="020B0603020202020204" pitchFamily="34" charset="0"/>
                <a:hlinkClick r:id="rId14"/>
              </a:rPr>
              <a:t>http://www.thevab.com/wp-content/uploads/2017/01/TVisSocial-Report.pdf</a:t>
            </a:r>
            <a:endParaRPr lang="en-US" sz="800" i="1" dirty="0">
              <a:solidFill>
                <a:prstClr val="black"/>
              </a:solidFill>
              <a:latin typeface="Trebuchet MS" panose="020B0603020202020204" pitchFamily="34" charset="0"/>
            </a:endParaRPr>
          </a:p>
          <a:p>
            <a:pPr lvl="0">
              <a:defRPr/>
            </a:pPr>
            <a:r>
              <a:rPr lang="en-US" sz="800" i="1" dirty="0">
                <a:solidFill>
                  <a:prstClr val="black"/>
                </a:solidFill>
                <a:latin typeface="Trebuchet MS" panose="020B0603020202020204" pitchFamily="34" charset="0"/>
              </a:rPr>
              <a:t> </a:t>
            </a:r>
            <a:endParaRPr kumimoji="0" lang="en-US" sz="800" b="0" i="1"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009742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 The “Physical” Social Realm, Sports Is A Big Driver Of Out-Of-Home TV Viewing Which Can Add Substantial Reach</a:t>
            </a:r>
          </a:p>
        </p:txBody>
      </p:sp>
      <p:sp>
        <p:nvSpPr>
          <p:cNvPr id="4" name="Text Placeholder 3"/>
          <p:cNvSpPr>
            <a:spLocks noGrp="1"/>
          </p:cNvSpPr>
          <p:nvPr>
            <p:ph type="body" sz="quarter" idx="14"/>
          </p:nvPr>
        </p:nvSpPr>
        <p:spPr>
          <a:xfrm>
            <a:off x="321733" y="6462843"/>
            <a:ext cx="7245393" cy="395157"/>
          </a:xfrm>
        </p:spPr>
        <p:txBody>
          <a:bodyPr/>
          <a:lstStyle/>
          <a:p>
            <a:r>
              <a:rPr lang="en-US" dirty="0"/>
              <a:t>Source: MRI </a:t>
            </a:r>
            <a:r>
              <a:rPr lang="en-US" dirty="0" err="1"/>
              <a:t>GfK</a:t>
            </a:r>
            <a:r>
              <a:rPr lang="en-US" dirty="0"/>
              <a:t> 2016 </a:t>
            </a:r>
            <a:r>
              <a:rPr lang="en-US" dirty="0" err="1"/>
              <a:t>Doublebase</a:t>
            </a:r>
            <a:r>
              <a:rPr lang="en-US" dirty="0"/>
              <a:t>; Nielsen Year In Sports Media Report 2016; #SCORE 2016 Sports Fan Behavior Study 2016; Center for the Digital Future at Annenberg/</a:t>
            </a:r>
            <a:r>
              <a:rPr lang="en-US" dirty="0" err="1"/>
              <a:t>ThePostGame</a:t>
            </a:r>
            <a:r>
              <a:rPr lang="en-US" dirty="0"/>
              <a:t>; </a:t>
            </a:r>
            <a:r>
              <a:rPr lang="en-US" dirty="0" err="1"/>
              <a:t>DraftKings</a:t>
            </a:r>
            <a:r>
              <a:rPr lang="en-US" dirty="0"/>
              <a:t> company reports.  </a:t>
            </a:r>
          </a:p>
        </p:txBody>
      </p:sp>
      <p:sp>
        <p:nvSpPr>
          <p:cNvPr id="8" name="TextBox 7"/>
          <p:cNvSpPr txBox="1"/>
          <p:nvPr/>
        </p:nvSpPr>
        <p:spPr>
          <a:xfrm>
            <a:off x="161636" y="1386581"/>
            <a:ext cx="8884710" cy="49244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Whether it’s to:</a:t>
            </a:r>
          </a:p>
          <a:p>
            <a:pPr marL="742950" lvl="1" indent="-285750">
              <a:buFont typeface="Arial" panose="020B0604020202020204" pitchFamily="34" charset="0"/>
              <a:buChar char="•"/>
              <a:defRPr/>
            </a:pPr>
            <a:endParaRPr lang="en-US" sz="400" dirty="0">
              <a:solidFill>
                <a:prstClr val="black"/>
              </a:solidFill>
              <a:latin typeface="Trebuchet MS"/>
            </a:endParaRPr>
          </a:p>
          <a:p>
            <a:pPr marL="742950" lvl="1" indent="-285750">
              <a:buFont typeface="Arial" panose="020B0604020202020204" pitchFamily="34" charset="0"/>
              <a:buChar char="•"/>
              <a:defRPr/>
            </a:pPr>
            <a:r>
              <a:rPr lang="en-US" sz="1300" dirty="0">
                <a:solidFill>
                  <a:prstClr val="black"/>
                </a:solidFill>
                <a:latin typeface="Trebuchet MS"/>
              </a:rPr>
              <a:t>Just get out of the house and go to a local establishment for the game</a:t>
            </a:r>
          </a:p>
          <a:p>
            <a:pPr marL="1200150" lvl="2" indent="-285750">
              <a:buFont typeface="Arial" panose="020B0604020202020204" pitchFamily="34" charset="0"/>
              <a:buChar char="•"/>
              <a:defRPr/>
            </a:pPr>
            <a:r>
              <a:rPr lang="en-US" sz="1200" dirty="0">
                <a:latin typeface="Trebuchet MS"/>
              </a:rPr>
              <a:t>51% go </a:t>
            </a:r>
            <a:r>
              <a:rPr lang="en-US" sz="1200" dirty="0">
                <a:solidFill>
                  <a:prstClr val="black"/>
                </a:solidFill>
                <a:latin typeface="Trebuchet MS"/>
              </a:rPr>
              <a:t>to a bar or restaurant on a regular basis </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solidFill>
                <a:prstClr val="black"/>
              </a:solidFill>
              <a:latin typeface="Trebuchet MS"/>
            </a:endParaRPr>
          </a:p>
          <a:p>
            <a:pPr marL="742950" lvl="1" indent="-285750">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Trebuchet MS"/>
                <a:ea typeface="+mn-ea"/>
                <a:cs typeface="+mn-cs"/>
              </a:rPr>
              <a:t>Meet up with friends for the “social camaraderie” aspect</a:t>
            </a:r>
          </a:p>
          <a:p>
            <a:pPr marL="1200150" lvl="2" indent="-285750">
              <a:buFont typeface="Arial" panose="020B0604020202020204" pitchFamily="34" charset="0"/>
              <a:buChar char="•"/>
              <a:defRPr/>
            </a:pPr>
            <a:r>
              <a:rPr lang="en-US" sz="1200" dirty="0">
                <a:solidFill>
                  <a:prstClr val="black"/>
                </a:solidFill>
                <a:latin typeface="Trebuchet MS"/>
              </a:rPr>
              <a:t>More people participate in March Madness brackets for social camaraderie (42%) than to win money (39%) </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a:p>
            <a:pPr marL="742950" lvl="1" indent="-285750">
              <a:buFont typeface="Arial" panose="020B0604020202020204" pitchFamily="34" charset="0"/>
              <a:buChar char="•"/>
              <a:defRPr/>
            </a:pPr>
            <a:endParaRPr lang="en-US" sz="1000" dirty="0">
              <a:solidFill>
                <a:prstClr val="black"/>
              </a:solidFill>
              <a:latin typeface="Trebuchet MS"/>
            </a:endParaRPr>
          </a:p>
          <a:p>
            <a:pPr marL="742950" lvl="1" indent="-285750">
              <a:buFont typeface="Arial" panose="020B0604020202020204" pitchFamily="34" charset="0"/>
              <a:buChar char="•"/>
              <a:defRPr/>
            </a:pPr>
            <a:r>
              <a:rPr kumimoji="0" lang="en-US" sz="1300" b="0" i="0" u="none" strike="noStrike" kern="1200" cap="none" spc="0" normalizeH="0" baseline="0" noProof="0" dirty="0">
                <a:ln>
                  <a:noFill/>
                </a:ln>
                <a:solidFill>
                  <a:prstClr val="black"/>
                </a:solidFill>
                <a:effectLst/>
                <a:uLnTx/>
                <a:uFillTx/>
                <a:latin typeface="Trebuchet MS"/>
                <a:ea typeface="+mn-ea"/>
                <a:cs typeface="+mn-cs"/>
              </a:rPr>
              <a:t>Socialize with your sports fanatic friends or alumni away from your home</a:t>
            </a:r>
          </a:p>
          <a:p>
            <a:pPr marL="1200150" lvl="2" indent="-285750">
              <a:buFont typeface="Arial" panose="020B0604020202020204" pitchFamily="34" charset="0"/>
              <a:buChar char="•"/>
              <a:defRPr/>
            </a:pPr>
            <a:r>
              <a:rPr lang="en-US" sz="1200" dirty="0">
                <a:solidFill>
                  <a:prstClr val="black"/>
                </a:solidFill>
                <a:latin typeface="Trebuchet MS"/>
              </a:rPr>
              <a:t>10% of people (6% of males / 15% of females) who don’t identify as a sports fan are a “friend of a sports fan”</a:t>
            </a:r>
          </a:p>
          <a:p>
            <a:pPr marL="1200150" lvl="2" indent="-285750">
              <a:buFont typeface="Arial" panose="020B0604020202020204" pitchFamily="34" charset="0"/>
              <a:buChar char="•"/>
              <a:defRPr/>
            </a:pPr>
            <a:endParaRPr lang="en-US" sz="1000" dirty="0">
              <a:solidFill>
                <a:prstClr val="black"/>
              </a:solidFill>
              <a:latin typeface="Trebuchet MS"/>
            </a:endParaRPr>
          </a:p>
          <a:p>
            <a:pPr marL="742950" lvl="1" indent="-285750">
              <a:buFont typeface="Arial" panose="020B0604020202020204" pitchFamily="34" charset="0"/>
              <a:buChar char="•"/>
              <a:defRPr/>
            </a:pPr>
            <a:r>
              <a:rPr lang="en-US" sz="1300" dirty="0">
                <a:solidFill>
                  <a:prstClr val="black"/>
                </a:solidFill>
                <a:latin typeface="Trebuchet MS"/>
              </a:rPr>
              <a:t>Have the opportunity to watch live action “out-of-market” games</a:t>
            </a:r>
          </a:p>
          <a:p>
            <a:pPr marL="1200150" lvl="2" indent="-285750">
              <a:buFont typeface="Arial" panose="020B0604020202020204" pitchFamily="34" charset="0"/>
              <a:buChar char="•"/>
              <a:defRPr/>
            </a:pPr>
            <a:r>
              <a:rPr lang="en-US" sz="1200" dirty="0">
                <a:solidFill>
                  <a:prstClr val="black"/>
                </a:solidFill>
                <a:latin typeface="Trebuchet MS"/>
              </a:rPr>
              <a:t>A large number of traditional powerhouses and contemporary winners’ fanbases are located out of their home market; for instance 61% of the Golden State Warriors fans’ are outside the West Region; 54% of the Cleveland Cavaliers’ fans are outside the Midwest </a:t>
            </a:r>
          </a:p>
          <a:p>
            <a:pPr marL="1200150" lvl="2" indent="-285750">
              <a:buFont typeface="Arial" panose="020B0604020202020204" pitchFamily="34" charset="0"/>
              <a:buChar char="•"/>
              <a:defRPr/>
            </a:pPr>
            <a:endParaRPr lang="en-US" sz="400" dirty="0">
              <a:solidFill>
                <a:prstClr val="black"/>
              </a:solidFill>
              <a:latin typeface="Trebuchet MS"/>
            </a:endParaRPr>
          </a:p>
          <a:p>
            <a:pPr marL="1200150" lvl="2" indent="-285750">
              <a:buFont typeface="Arial" panose="020B0604020202020204" pitchFamily="34" charset="0"/>
              <a:buChar char="•"/>
              <a:defRPr/>
            </a:pPr>
            <a:r>
              <a:rPr lang="en-US" sz="1200" dirty="0">
                <a:solidFill>
                  <a:prstClr val="black"/>
                </a:solidFill>
                <a:latin typeface="Trebuchet MS"/>
              </a:rPr>
              <a:t>60% of Daily Fantasy Sports participants watch games involving teams they don’t usually follow because they are following their fantasy players</a:t>
            </a:r>
          </a:p>
          <a:p>
            <a:pPr marL="1200150" lvl="2" indent="-285750">
              <a:buFont typeface="Arial" panose="020B0604020202020204" pitchFamily="34" charset="0"/>
              <a:buChar char="•"/>
              <a:defRPr/>
            </a:pPr>
            <a:endParaRPr lang="en-US" sz="1200" dirty="0">
              <a:solidFill>
                <a:prstClr val="black"/>
              </a:solidFill>
              <a:latin typeface="Trebuchet MS"/>
            </a:endParaRPr>
          </a:p>
          <a:p>
            <a:pPr>
              <a:defRPr/>
            </a:pPr>
            <a:r>
              <a:rPr lang="en-US" sz="1400" dirty="0">
                <a:solidFill>
                  <a:prstClr val="black"/>
                </a:solidFill>
                <a:latin typeface="Trebuchet MS"/>
              </a:rPr>
              <a:t>Out-Of-Home Viewing can significantly extend the reach of televised live sporting events:</a:t>
            </a:r>
          </a:p>
          <a:p>
            <a:pPr marL="742950" lvl="1" indent="-285750">
              <a:buFont typeface="Arial" panose="020B0604020202020204" pitchFamily="34" charset="0"/>
              <a:buChar char="•"/>
              <a:defRPr/>
            </a:pPr>
            <a:endParaRPr lang="en-US" sz="400" dirty="0">
              <a:solidFill>
                <a:prstClr val="black"/>
              </a:solidFill>
              <a:latin typeface="Trebuchet MS"/>
            </a:endParaRPr>
          </a:p>
          <a:p>
            <a:pPr marL="742950" lvl="1" indent="-285750">
              <a:buFont typeface="Arial" panose="020B0604020202020204" pitchFamily="34" charset="0"/>
              <a:buChar char="•"/>
              <a:defRPr/>
            </a:pPr>
            <a:r>
              <a:rPr lang="en-US" sz="1300" dirty="0">
                <a:solidFill>
                  <a:prstClr val="black"/>
                </a:solidFill>
                <a:latin typeface="Trebuchet MS"/>
              </a:rPr>
              <a:t>ABC received a </a:t>
            </a:r>
            <a:r>
              <a:rPr lang="en-US" sz="1300" u="sng" dirty="0">
                <a:solidFill>
                  <a:prstClr val="black"/>
                </a:solidFill>
                <a:latin typeface="Trebuchet MS"/>
              </a:rPr>
              <a:t>17% lift in average P6+ viewership</a:t>
            </a:r>
            <a:r>
              <a:rPr lang="en-US" sz="1300" dirty="0">
                <a:solidFill>
                  <a:prstClr val="black"/>
                </a:solidFill>
                <a:latin typeface="Trebuchet MS"/>
              </a:rPr>
              <a:t> across the seven games of the 2016 NBA Finals between Golden State &amp; Cleveland; the lift jumped to </a:t>
            </a:r>
            <a:r>
              <a:rPr lang="en-US" sz="1300" u="sng" dirty="0">
                <a:solidFill>
                  <a:prstClr val="black"/>
                </a:solidFill>
                <a:latin typeface="Trebuchet MS"/>
              </a:rPr>
              <a:t>25% among P18-34</a:t>
            </a:r>
          </a:p>
          <a:p>
            <a:pPr marL="742950" lvl="1" indent="-285750">
              <a:buFont typeface="Arial" panose="020B0604020202020204" pitchFamily="34" charset="0"/>
              <a:buChar char="•"/>
              <a:defRPr/>
            </a:pPr>
            <a:endParaRPr lang="en-US" sz="1000" dirty="0">
              <a:solidFill>
                <a:prstClr val="black"/>
              </a:solidFill>
              <a:latin typeface="Trebuchet MS"/>
            </a:endParaRPr>
          </a:p>
          <a:p>
            <a:pPr marL="742950" lvl="1" indent="-285750">
              <a:buFont typeface="Arial" panose="020B0604020202020204" pitchFamily="34" charset="0"/>
              <a:buChar char="•"/>
              <a:defRPr/>
            </a:pPr>
            <a:r>
              <a:rPr lang="en-US" sz="1300" dirty="0">
                <a:solidFill>
                  <a:prstClr val="black"/>
                </a:solidFill>
                <a:latin typeface="Trebuchet MS"/>
              </a:rPr>
              <a:t>Among March Madness bracket participants, </a:t>
            </a:r>
            <a:r>
              <a:rPr lang="en-US" sz="1300" u="sng" dirty="0">
                <a:solidFill>
                  <a:prstClr val="black"/>
                </a:solidFill>
                <a:latin typeface="Trebuchet MS"/>
              </a:rPr>
              <a:t>12%</a:t>
            </a:r>
            <a:r>
              <a:rPr lang="en-US" sz="1300" dirty="0">
                <a:solidFill>
                  <a:prstClr val="black"/>
                </a:solidFill>
                <a:latin typeface="Trebuchet MS"/>
              </a:rPr>
              <a:t> said their top way of following the games was viewing on TV in a public location</a:t>
            </a:r>
          </a:p>
          <a:p>
            <a:pPr>
              <a:defRPr/>
            </a:pPr>
            <a:endParaRPr lang="en-US" sz="1200" dirty="0">
              <a:solidFill>
                <a:prstClr val="black"/>
              </a:solidFill>
              <a:latin typeface="Trebuchet MS"/>
            </a:endParaRPr>
          </a:p>
        </p:txBody>
      </p:sp>
      <p:pic>
        <p:nvPicPr>
          <p:cNvPr id="9" name="Picture 8" descr="https://s-media-cache-ak0.pinimg.com/originals/da/05/d4/da05d425f9ecf931e740f6cab7088d3d.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8718" t="22542" r="17415" b="7842"/>
          <a:stretch/>
        </p:blipFill>
        <p:spPr bwMode="auto">
          <a:xfrm>
            <a:off x="6542557" y="1482998"/>
            <a:ext cx="1222357" cy="6741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7746" y="1482998"/>
            <a:ext cx="1011161" cy="674107"/>
          </a:xfrm>
          <a:prstGeom prst="rect">
            <a:avLst/>
          </a:prstGeom>
          <a:ln>
            <a:solidFill>
              <a:schemeClr val="tx1"/>
            </a:solidFill>
          </a:ln>
        </p:spPr>
      </p:pic>
      <p:sp>
        <p:nvSpPr>
          <p:cNvPr id="7"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1275905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Sports Wrap-Up</a:t>
            </a:r>
          </a:p>
        </p:txBody>
      </p:sp>
    </p:spTree>
    <p:extLst>
      <p:ext uri="{BB962C8B-B14F-4D97-AF65-F5344CB8AC3E}">
        <p14:creationId xmlns:p14="http://schemas.microsoft.com/office/powerpoint/2010/main" val="256378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024" y="460183"/>
            <a:ext cx="8966970" cy="619850"/>
          </a:xfrm>
        </p:spPr>
        <p:txBody>
          <a:bodyPr/>
          <a:lstStyle/>
          <a:p>
            <a:r>
              <a:rPr lang="en-US" dirty="0"/>
              <a:t>As The Catalyst For Sports, It’s No Surprise That National Advertisers Are Spending Almost $20 Billion Annually On TV</a:t>
            </a:r>
          </a:p>
        </p:txBody>
      </p:sp>
      <p:graphicFrame>
        <p:nvGraphicFramePr>
          <p:cNvPr id="8" name="Chart 7"/>
          <p:cNvGraphicFramePr/>
          <p:nvPr>
            <p:extLst/>
          </p:nvPr>
        </p:nvGraphicFramePr>
        <p:xfrm>
          <a:off x="811762" y="1987420"/>
          <a:ext cx="7175492" cy="3974534"/>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Placeholder 3"/>
          <p:cNvSpPr>
            <a:spLocks noGrp="1"/>
          </p:cNvSpPr>
          <p:nvPr>
            <p:ph type="body" sz="quarter" idx="14"/>
          </p:nvPr>
        </p:nvSpPr>
        <p:spPr>
          <a:xfrm>
            <a:off x="321733" y="6472175"/>
            <a:ext cx="7226731" cy="236537"/>
          </a:xfrm>
        </p:spPr>
        <p:txBody>
          <a:bodyPr/>
          <a:lstStyle/>
          <a:p>
            <a:r>
              <a:rPr lang="en-US" dirty="0"/>
              <a:t>Source: Nielsen Ad Intel, reflects national cable TV, Spanish language cable TV, broadcast TV, Spanish language broadcast TV.  Excludes Olympics. </a:t>
            </a:r>
          </a:p>
        </p:txBody>
      </p:sp>
      <p:sp>
        <p:nvSpPr>
          <p:cNvPr id="27" name="Text Placeholder 2"/>
          <p:cNvSpPr>
            <a:spLocks noGrp="1"/>
          </p:cNvSpPr>
          <p:nvPr>
            <p:ph type="body" sz="quarter" idx="13"/>
          </p:nvPr>
        </p:nvSpPr>
        <p:spPr>
          <a:xfrm>
            <a:off x="178211" y="1473850"/>
            <a:ext cx="8805334" cy="368686"/>
          </a:xfrm>
        </p:spPr>
        <p:txBody>
          <a:bodyPr/>
          <a:lstStyle/>
          <a:p>
            <a:r>
              <a:rPr lang="en-US" sz="1600" dirty="0"/>
              <a:t>Excluding Olympics, advertisers have spent 33% more on sports-related TV programming annually over the last four years.</a:t>
            </a:r>
          </a:p>
        </p:txBody>
      </p:sp>
      <p:sp>
        <p:nvSpPr>
          <p:cNvPr id="6"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1179499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29800"/>
            <a:ext cx="8805334" cy="1283951"/>
          </a:xfrm>
        </p:spPr>
        <p:txBody>
          <a:bodyPr/>
          <a:lstStyle/>
          <a:p>
            <a:r>
              <a:rPr lang="en-US" dirty="0"/>
              <a:t>Sports TV’s Ubiquitous Reach Makes The Genre Truly Desirable For Advertisers In Any Category</a:t>
            </a:r>
          </a:p>
        </p:txBody>
      </p:sp>
      <p:sp>
        <p:nvSpPr>
          <p:cNvPr id="3" name="Text Placeholder 2"/>
          <p:cNvSpPr>
            <a:spLocks noGrp="1"/>
          </p:cNvSpPr>
          <p:nvPr>
            <p:ph type="body" sz="quarter" idx="13"/>
          </p:nvPr>
        </p:nvSpPr>
        <p:spPr>
          <a:xfrm>
            <a:off x="161636" y="1931141"/>
            <a:ext cx="8759152" cy="368686"/>
          </a:xfrm>
        </p:spPr>
        <p:txBody>
          <a:bodyPr/>
          <a:lstStyle/>
          <a:p>
            <a:r>
              <a:rPr lang="en-US" sz="1600" b="1" u="sng" dirty="0"/>
              <a:t>Top 5 Advertisers By Major Sport</a:t>
            </a:r>
          </a:p>
        </p:txBody>
      </p:sp>
      <p:sp>
        <p:nvSpPr>
          <p:cNvPr id="4" name="Text Placeholder 3"/>
          <p:cNvSpPr>
            <a:spLocks noGrp="1"/>
          </p:cNvSpPr>
          <p:nvPr>
            <p:ph type="body" sz="quarter" idx="14"/>
          </p:nvPr>
        </p:nvSpPr>
        <p:spPr>
          <a:xfrm>
            <a:off x="321733" y="6514927"/>
            <a:ext cx="7224285" cy="236537"/>
          </a:xfrm>
        </p:spPr>
        <p:txBody>
          <a:bodyPr/>
          <a:lstStyle/>
          <a:p>
            <a:r>
              <a:rPr lang="en-US" dirty="0"/>
              <a:t>Source: Nielsen Year In 2016 Sports Media Report.  NFL reflects Q4’15 – Q3’16; all other sports reflect advertiser spend in their last full season.</a:t>
            </a:r>
          </a:p>
        </p:txBody>
      </p:sp>
      <p:sp>
        <p:nvSpPr>
          <p:cNvPr id="7" name="Rectangle 6"/>
          <p:cNvSpPr/>
          <p:nvPr/>
        </p:nvSpPr>
        <p:spPr>
          <a:xfrm>
            <a:off x="311615" y="2712331"/>
            <a:ext cx="931333" cy="30635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1242948" y="2712331"/>
            <a:ext cx="931333" cy="30635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2186596" y="2712331"/>
            <a:ext cx="931333" cy="30635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ectangle 9"/>
          <p:cNvSpPr/>
          <p:nvPr/>
        </p:nvSpPr>
        <p:spPr>
          <a:xfrm>
            <a:off x="3122992" y="2712331"/>
            <a:ext cx="931333" cy="30635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Rectangle 10"/>
          <p:cNvSpPr/>
          <p:nvPr/>
        </p:nvSpPr>
        <p:spPr>
          <a:xfrm>
            <a:off x="4054079" y="2712331"/>
            <a:ext cx="931333" cy="30635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4985412" y="2712331"/>
            <a:ext cx="931333" cy="30635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Rectangle 12"/>
          <p:cNvSpPr/>
          <p:nvPr/>
        </p:nvSpPr>
        <p:spPr>
          <a:xfrm>
            <a:off x="5916745" y="2712331"/>
            <a:ext cx="931333" cy="30635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ectangle 13"/>
          <p:cNvSpPr/>
          <p:nvPr/>
        </p:nvSpPr>
        <p:spPr>
          <a:xfrm>
            <a:off x="6847832" y="2712331"/>
            <a:ext cx="931333" cy="30635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14"/>
          <p:cNvSpPr/>
          <p:nvPr/>
        </p:nvSpPr>
        <p:spPr>
          <a:xfrm>
            <a:off x="7779165" y="2712331"/>
            <a:ext cx="931333" cy="306355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Rectangle 15"/>
          <p:cNvSpPr/>
          <p:nvPr/>
        </p:nvSpPr>
        <p:spPr>
          <a:xfrm>
            <a:off x="311615" y="2363306"/>
            <a:ext cx="931333" cy="34902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NFL</a:t>
            </a:r>
          </a:p>
        </p:txBody>
      </p:sp>
      <p:sp>
        <p:nvSpPr>
          <p:cNvPr id="17" name="Rectangle 16"/>
          <p:cNvSpPr/>
          <p:nvPr/>
        </p:nvSpPr>
        <p:spPr>
          <a:xfrm>
            <a:off x="1242948" y="2363306"/>
            <a:ext cx="931333" cy="34902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NBA</a:t>
            </a:r>
          </a:p>
        </p:txBody>
      </p:sp>
      <p:sp>
        <p:nvSpPr>
          <p:cNvPr id="18" name="Rectangle 17"/>
          <p:cNvSpPr/>
          <p:nvPr/>
        </p:nvSpPr>
        <p:spPr>
          <a:xfrm>
            <a:off x="2186596" y="2363306"/>
            <a:ext cx="931333" cy="34902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MLB</a:t>
            </a:r>
          </a:p>
        </p:txBody>
      </p:sp>
      <p:sp>
        <p:nvSpPr>
          <p:cNvPr id="19" name="Rectangle 18"/>
          <p:cNvSpPr/>
          <p:nvPr/>
        </p:nvSpPr>
        <p:spPr>
          <a:xfrm>
            <a:off x="3122992" y="2363306"/>
            <a:ext cx="931333" cy="34902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NHL</a:t>
            </a:r>
          </a:p>
        </p:txBody>
      </p:sp>
      <p:sp>
        <p:nvSpPr>
          <p:cNvPr id="20" name="Rectangle 19"/>
          <p:cNvSpPr/>
          <p:nvPr/>
        </p:nvSpPr>
        <p:spPr>
          <a:xfrm>
            <a:off x="4054079" y="2363306"/>
            <a:ext cx="931333" cy="34902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MLS</a:t>
            </a:r>
          </a:p>
        </p:txBody>
      </p:sp>
      <p:sp>
        <p:nvSpPr>
          <p:cNvPr id="21" name="Rectangle 20"/>
          <p:cNvSpPr/>
          <p:nvPr/>
        </p:nvSpPr>
        <p:spPr>
          <a:xfrm>
            <a:off x="4985412" y="2363306"/>
            <a:ext cx="931333" cy="34902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Golf</a:t>
            </a:r>
          </a:p>
        </p:txBody>
      </p:sp>
      <p:sp>
        <p:nvSpPr>
          <p:cNvPr id="22" name="Rectangle 21"/>
          <p:cNvSpPr/>
          <p:nvPr/>
        </p:nvSpPr>
        <p:spPr>
          <a:xfrm>
            <a:off x="5916745" y="2363306"/>
            <a:ext cx="931333" cy="34902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a:ea typeface="+mn-ea"/>
                <a:cs typeface="+mn-cs"/>
              </a:rPr>
              <a:t>UFC</a:t>
            </a:r>
          </a:p>
        </p:txBody>
      </p:sp>
      <p:sp>
        <p:nvSpPr>
          <p:cNvPr id="23" name="Rectangle 22"/>
          <p:cNvSpPr/>
          <p:nvPr/>
        </p:nvSpPr>
        <p:spPr>
          <a:xfrm>
            <a:off x="6847832" y="2363306"/>
            <a:ext cx="931333" cy="34902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NCAA Basketball</a:t>
            </a:r>
          </a:p>
        </p:txBody>
      </p:sp>
      <p:sp>
        <p:nvSpPr>
          <p:cNvPr id="24" name="Rectangle 23"/>
          <p:cNvSpPr/>
          <p:nvPr/>
        </p:nvSpPr>
        <p:spPr>
          <a:xfrm>
            <a:off x="7779165" y="2363306"/>
            <a:ext cx="931333" cy="34902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prstClr val="black"/>
                </a:solidFill>
                <a:latin typeface="Trebuchet MS"/>
              </a:rPr>
              <a:t>NCAA Football</a:t>
            </a:r>
          </a:p>
        </p:txBody>
      </p:sp>
      <p:pic>
        <p:nvPicPr>
          <p:cNvPr id="2050" name="Picture 2" descr="https://upload.wikimedia.org/wikipedia/commons/thumb/8/81/Verizon_2015_logo_-vector.svg/2000px-Verizon_2015_logo_-vector.svg.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9408" y="2834907"/>
            <a:ext cx="890987" cy="1995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diylogodesigns.com/blog/wp-content/uploads/2016/04/Mcdonalds-logo-png-Transparen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626" y="3145950"/>
            <a:ext cx="1004251" cy="70297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ttps://upload.wikimedia.org/wikipedia/commons/thumb/a/a9/The_DirecTV_logo.png/978px-The_DirecTV_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8097" y="3956181"/>
            <a:ext cx="826919" cy="64936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image.flaticon.com/icons/png/512/37/3715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7463" y="4717003"/>
            <a:ext cx="555625" cy="5556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vignette3.wikia.nocookie.net/blurgame/images/1/1c/Ford.png/revision/latest?cb=20100509162540"/>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7882" t="17304" r="8560" b="18302"/>
          <a:stretch/>
        </p:blipFill>
        <p:spPr bwMode="auto">
          <a:xfrm>
            <a:off x="313499" y="5395840"/>
            <a:ext cx="909807" cy="3505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upload.wikimedia.org/wikipedia/commons/thumb/2/24/Samsung_Logo.svg/2000px-Samsung_Logo.svg.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72887" y="2844294"/>
            <a:ext cx="888595" cy="29279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img.clipartfest.com/f395f6f376a90845b76e792b9cdb6fc8_taco-bell-logo-taco-bell-logo-clipart_1600-1067.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9367" t="10835" r="28827" b="10802"/>
          <a:stretch/>
        </p:blipFill>
        <p:spPr bwMode="auto">
          <a:xfrm>
            <a:off x="1413828" y="3183431"/>
            <a:ext cx="588180" cy="73522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upload.wikimedia.org/wikipedia/commons/thumb/3/30/American_Express_logo.svg/1000px-American_Express_logo.svg.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13828" y="3943788"/>
            <a:ext cx="578704" cy="57870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upload.wikimedia.org/wikipedia/en/thumb/7/71/Corona_Extra.svg/1280px-Corona_Extra.svg.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256981" y="4555023"/>
            <a:ext cx="880208" cy="5494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ttps://upload.wikimedia.org/wikipedia/commons/thumb/a/a9/The_DirecTV_logo.png/978px-The_DirecTV_logo.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323293" y="5162751"/>
            <a:ext cx="725640" cy="56982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megaicons.net/static/img/icons_sizes/6/139/256/t-mobile-icon.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351581" y="2761743"/>
            <a:ext cx="594075" cy="5940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ttps://img.clipartfest.com/f395f6f376a90845b76e792b9cdb6fc8_taco-bell-logo-taco-bell-logo-clipart_1600-1067.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9367" t="10835" r="28827" b="10802"/>
          <a:stretch/>
        </p:blipFill>
        <p:spPr bwMode="auto">
          <a:xfrm>
            <a:off x="2380087" y="3405230"/>
            <a:ext cx="588180" cy="735226"/>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s://upload.wikimedia.org/wikipedia/commons/thumb/d/d2/Geico_logo.svg/2000px-Geico_logo.svg.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203322" y="4950612"/>
            <a:ext cx="928273" cy="163376"/>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ttp://www1.chapman.edu/~skauf100/art435_14/kendrick/images/cialis4.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231865" y="5227370"/>
            <a:ext cx="853861" cy="48792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https://upload.wikimedia.org/wikipedia/commons/thumb/d/d2/Geico_logo.svg/2000px-Geico_logo.svg.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152093" y="2945825"/>
            <a:ext cx="928273" cy="163376"/>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ttp://www.inmotionhosting.com/support/images/stories/icons/ecommerce/discover-card.pn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7487" t="23209" r="7357" b="22884"/>
          <a:stretch/>
        </p:blipFill>
        <p:spPr bwMode="auto">
          <a:xfrm>
            <a:off x="3142419" y="3404245"/>
            <a:ext cx="885158" cy="560329"/>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http://vignette2.wikia.nocookie.net/pixar/images/e/eb/Subway_new_logo.png/revision/latest?cb=20150818150248"/>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121366" y="4052824"/>
            <a:ext cx="974210" cy="315269"/>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ttps://logo-png.com/logo/coors-light-logo.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230326" y="4449694"/>
            <a:ext cx="806315" cy="476481"/>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Image result for honda 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275553" y="5025581"/>
            <a:ext cx="662056" cy="662056"/>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http://seeklogo.com/images/H/heineken-logo-C4F7E290E9-seeklogo.com.pn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170795" y="2768029"/>
            <a:ext cx="729128" cy="719407"/>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https://upload.wikimedia.org/wikipedia/commons/thumb/b/b3/Wells_Fargo_Bank.svg/500px-Wells_Fargo_Bank.svg.pn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187923" y="3534643"/>
            <a:ext cx="696687" cy="696687"/>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http://www.carlogos.org/logo/Audi-logo-1999-1920x1080.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115005" y="4387476"/>
            <a:ext cx="898596" cy="505460"/>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http://30eaw733ylpv3d2fej323bmt.wpengine.netdna-cdn.com/wp-content/uploads/2016/04/800px-Continental-Logo_svg.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095576" y="5062193"/>
            <a:ext cx="898924" cy="165177"/>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https://upload.wikimedia.org/wikipedia/commons/5/5c/AT%26T-logo_2016.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054079" y="5320748"/>
            <a:ext cx="904372" cy="422686"/>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https://upload.wikimedia.org/wikipedia/commons/7/76/Metro_logo-1-.pn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5961477" y="2966246"/>
            <a:ext cx="877513" cy="217185"/>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https://img.clipartfest.com/45171fc27a76cd67146f71ffa93223f3_and-the-big-announcement-is-bud-light-clipart_1000-492.pn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5961477" y="3405230"/>
            <a:ext cx="852937" cy="41964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4" descr="https://upload.wikimedia.org/wikipedia/commons/thumb/d/d2/Geico_logo.svg/2000px-Geico_logo.svg.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945865" y="4001950"/>
            <a:ext cx="928273" cy="163376"/>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https://upload.wikimedia.org/wikipedia/en/thumb/b/bc/Applebee%27s.svg/1280px-Applebee%27s.svg.pn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5934005" y="4312088"/>
            <a:ext cx="886919" cy="417129"/>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http://vignette1.wikia.nocookie.net/secretmenu/images/0/01/1024px-KFC_logo.svg.png/revision/latest?cb=20141030202218"/>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5983038" y="4892451"/>
            <a:ext cx="804114" cy="80411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4" descr="https://upload.wikimedia.org/wikipedia/commons/5/5c/AT%26T-logo_2016.png"/>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6899669" y="2886611"/>
            <a:ext cx="841287" cy="393201"/>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http://www.pngpix.com/wp-content/uploads/2016/07/PNGPIX-COM-Capital-One-Logo-PNG-Transparent-500x218.png"/>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6848078" y="3454092"/>
            <a:ext cx="905583" cy="394834"/>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http://www.lifehealth.com/site/wp-content/uploads/2013/05/northwestern-mutual-life-insurance-texas.pn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6892829" y="3956181"/>
            <a:ext cx="857216" cy="408386"/>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descr="https://www.lowes.com/images/logos/2016_lowes_logo/lowes_logo_pms_280/Lowes_logo_pms_280.pn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6891074" y="4511789"/>
            <a:ext cx="870407" cy="399552"/>
          </a:xfrm>
          <a:prstGeom prst="rect">
            <a:avLst/>
          </a:prstGeom>
          <a:noFill/>
          <a:extLst>
            <a:ext uri="{909E8E84-426E-40DD-AFC4-6F175D3DCCD1}">
              <a14:hiddenFill xmlns:a14="http://schemas.microsoft.com/office/drawing/2010/main">
                <a:solidFill>
                  <a:srgbClr val="FFFFFF"/>
                </a:solidFill>
              </a14:hiddenFill>
            </a:ext>
          </a:extLst>
        </p:spPr>
      </p:pic>
      <p:pic>
        <p:nvPicPr>
          <p:cNvPr id="2114" name="Picture 66" descr="https://upload.wikimedia.org/wikipedia/commons/thumb/c/ce/Coca-Cola_logo.svg/2000px-Coca-Cola_logo.svg.png"/>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6874138" y="5174607"/>
            <a:ext cx="923193" cy="302346"/>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68" descr="http://vignette4.wikia.nocookie.net/logopedia/images/6/68/Chick-fil-A_logo_2012.png/revision/latest?cb=20130511041847"/>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7815729" y="3398827"/>
            <a:ext cx="894280" cy="40228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4" descr="https://upload.wikimedia.org/wikipedia/commons/5/5c/AT%26T-logo_2016.png"/>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828533" y="2887485"/>
            <a:ext cx="841287" cy="39320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https://img.clipartfest.com/f395f6f376a90845b76e792b9cdb6fc8_taco-bell-logo-taco-bell-logo-clipart_1600-1067.pn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29367" t="10835" r="28827" b="10802"/>
          <a:stretch/>
        </p:blipFill>
        <p:spPr bwMode="auto">
          <a:xfrm>
            <a:off x="7948842" y="3901872"/>
            <a:ext cx="588180" cy="73522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4" descr="http://www.pngpix.com/wp-content/uploads/2016/07/PNGPIX-COM-Capital-One-Logo-PNG-Transparent-500x218.png"/>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7775549" y="4734949"/>
            <a:ext cx="905583" cy="394834"/>
          </a:xfrm>
          <a:prstGeom prst="rect">
            <a:avLst/>
          </a:prstGeom>
          <a:noFill/>
          <a:extLst>
            <a:ext uri="{909E8E84-426E-40DD-AFC4-6F175D3DCCD1}">
              <a14:hiddenFill xmlns:a14="http://schemas.microsoft.com/office/drawing/2010/main">
                <a:solidFill>
                  <a:srgbClr val="FFFFFF"/>
                </a:solidFill>
              </a14:hiddenFill>
            </a:ext>
          </a:extLst>
        </p:spPr>
      </p:pic>
      <p:pic>
        <p:nvPicPr>
          <p:cNvPr id="2118" name="Picture 70" descr="http://vignette4.wikia.nocookie.net/logopedia/images/4/4e/Dr_Pepper_logo.png/revision/latest?cb=20101125051435"/>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7819051" y="5147886"/>
            <a:ext cx="833394" cy="62504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120" name="Picture 72" descr="https://upload.wikimedia.org/wikipedia/commons/thumb/a/a0/TaylorMade.svg/2000px-TaylorMade.svg.png"/>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5017043" y="3038697"/>
            <a:ext cx="881536" cy="178070"/>
          </a:xfrm>
          <a:prstGeom prst="rect">
            <a:avLst/>
          </a:prstGeom>
          <a:noFill/>
          <a:extLst>
            <a:ext uri="{909E8E84-426E-40DD-AFC4-6F175D3DCCD1}">
              <a14:hiddenFill xmlns:a14="http://schemas.microsoft.com/office/drawing/2010/main">
                <a:solidFill>
                  <a:srgbClr val="FFFFFF"/>
                </a:solidFill>
              </a14:hiddenFill>
            </a:ext>
          </a:extLst>
        </p:spPr>
      </p:pic>
      <p:pic>
        <p:nvPicPr>
          <p:cNvPr id="2122" name="Picture 74" descr="https://upload.wikimedia.org/wikipedia/commons/thumb/2/20/Adidas_Logo.svg/2000px-Adidas_Logo.svg.png"/>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5026281" y="3280686"/>
            <a:ext cx="863059" cy="582996"/>
          </a:xfrm>
          <a:prstGeom prst="rect">
            <a:avLst/>
          </a:prstGeom>
          <a:noFill/>
          <a:extLst>
            <a:ext uri="{909E8E84-426E-40DD-AFC4-6F175D3DCCD1}">
              <a14:hiddenFill xmlns:a14="http://schemas.microsoft.com/office/drawing/2010/main">
                <a:solidFill>
                  <a:srgbClr val="FFFFFF"/>
                </a:solidFill>
              </a14:hiddenFill>
            </a:ext>
          </a:extLst>
        </p:spPr>
      </p:pic>
      <p:pic>
        <p:nvPicPr>
          <p:cNvPr id="2124" name="Picture 76" descr="https://upload.wikimedia.org/wikipedia/commons/thumb/4/44/Under_armour_logo.svg/2000px-Under_armour_logo.svg.png"/>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5005287" y="4041262"/>
            <a:ext cx="900008" cy="527405"/>
          </a:xfrm>
          <a:prstGeom prst="rect">
            <a:avLst/>
          </a:prstGeom>
          <a:noFill/>
          <a:extLst>
            <a:ext uri="{909E8E84-426E-40DD-AFC4-6F175D3DCCD1}">
              <a14:hiddenFill xmlns:a14="http://schemas.microsoft.com/office/drawing/2010/main">
                <a:solidFill>
                  <a:srgbClr val="FFFFFF"/>
                </a:solidFill>
              </a14:hiddenFill>
            </a:ext>
          </a:extLst>
        </p:spPr>
      </p:pic>
      <p:pic>
        <p:nvPicPr>
          <p:cNvPr id="2126" name="Picture 78" descr="https://static.festisite.com/static/partylogo/img/logos/nike.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5095932" y="4709257"/>
            <a:ext cx="802647" cy="428079"/>
          </a:xfrm>
          <a:prstGeom prst="rect">
            <a:avLst/>
          </a:prstGeom>
          <a:noFill/>
          <a:extLst>
            <a:ext uri="{909E8E84-426E-40DD-AFC4-6F175D3DCCD1}">
              <a14:hiddenFill xmlns:a14="http://schemas.microsoft.com/office/drawing/2010/main">
                <a:solidFill>
                  <a:srgbClr val="FFFFFF"/>
                </a:solidFill>
              </a14:hiddenFill>
            </a:ext>
          </a:extLst>
        </p:spPr>
      </p:pic>
      <p:pic>
        <p:nvPicPr>
          <p:cNvPr id="2128" name="Picture 80" descr="https://upload.wikimedia.org/wikipedia/commons/thumb/8/89/Callaway_Golf_Company_logo.svg/2000px-Callaway_Golf_Company_logo.svg.pn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5012015" y="5228817"/>
            <a:ext cx="871584" cy="502904"/>
          </a:xfrm>
          <a:prstGeom prst="rect">
            <a:avLst/>
          </a:prstGeom>
          <a:noFill/>
          <a:extLst>
            <a:ext uri="{909E8E84-426E-40DD-AFC4-6F175D3DCCD1}">
              <a14:hiddenFill xmlns:a14="http://schemas.microsoft.com/office/drawing/2010/main">
                <a:solidFill>
                  <a:srgbClr val="FFFFFF"/>
                </a:solidFill>
              </a14:hiddenFill>
            </a:ext>
          </a:extLst>
        </p:spPr>
      </p:pic>
      <p:sp>
        <p:nvSpPr>
          <p:cNvPr id="70" name="Text Placeholder 2"/>
          <p:cNvSpPr>
            <a:spLocks noGrp="1"/>
          </p:cNvSpPr>
          <p:nvPr>
            <p:ph type="body" sz="quarter" idx="13"/>
          </p:nvPr>
        </p:nvSpPr>
        <p:spPr>
          <a:xfrm>
            <a:off x="178211" y="1322931"/>
            <a:ext cx="8805334" cy="368686"/>
          </a:xfrm>
        </p:spPr>
        <p:txBody>
          <a:bodyPr/>
          <a:lstStyle/>
          <a:p>
            <a:r>
              <a:rPr lang="en-US" sz="1600" dirty="0"/>
              <a:t>With major categories including automotive, telco, QSRs, financial / insurance and home; advertisers turn to sports to reach any desired </a:t>
            </a:r>
            <a:r>
              <a:rPr lang="en-US" sz="1600" dirty="0" err="1"/>
              <a:t>lifestage</a:t>
            </a:r>
            <a:r>
              <a:rPr lang="en-US" sz="1600" dirty="0"/>
              <a:t> from youth to mature adults. </a:t>
            </a:r>
          </a:p>
        </p:txBody>
      </p:sp>
      <p:pic>
        <p:nvPicPr>
          <p:cNvPr id="71" name="Picture 8" descr="https://upload.wikimedia.org/wikipedia/commons/thumb/a/a9/The_DirecTV_logo.png/978px-The_DirecTV_logo.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263033" y="4250889"/>
            <a:ext cx="725640" cy="569828"/>
          </a:xfrm>
          <a:prstGeom prst="rect">
            <a:avLst/>
          </a:prstGeom>
          <a:noFill/>
          <a:extLst>
            <a:ext uri="{909E8E84-426E-40DD-AFC4-6F175D3DCCD1}">
              <a14:hiddenFill xmlns:a14="http://schemas.microsoft.com/office/drawing/2010/main">
                <a:solidFill>
                  <a:srgbClr val="FFFFFF"/>
                </a:solidFill>
              </a14:hiddenFill>
            </a:ext>
          </a:extLst>
        </p:spPr>
      </p:pic>
      <p:sp>
        <p:nvSpPr>
          <p:cNvPr id="72"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27245575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2"/>
            <a:ext cx="8805334" cy="1283951"/>
          </a:xfrm>
        </p:spPr>
        <p:txBody>
          <a:bodyPr/>
          <a:lstStyle/>
          <a:p>
            <a:r>
              <a:rPr lang="en-US" dirty="0"/>
              <a:t>The Highly Engaged Sports Ecosystem Allows Brands To Implement Successful &amp; Innovative TV-Heavy 360 Integrations</a:t>
            </a:r>
          </a:p>
        </p:txBody>
      </p:sp>
      <p:sp>
        <p:nvSpPr>
          <p:cNvPr id="4" name="Text Placeholder 3"/>
          <p:cNvSpPr>
            <a:spLocks noGrp="1"/>
          </p:cNvSpPr>
          <p:nvPr>
            <p:ph type="body" sz="quarter" idx="14"/>
          </p:nvPr>
        </p:nvSpPr>
        <p:spPr/>
        <p:txBody>
          <a:bodyPr/>
          <a:lstStyle/>
          <a:p>
            <a:endParaRPr lang="en-US"/>
          </a:p>
        </p:txBody>
      </p:sp>
      <p:grpSp>
        <p:nvGrpSpPr>
          <p:cNvPr id="3" name="Group 2"/>
          <p:cNvGrpSpPr/>
          <p:nvPr/>
        </p:nvGrpSpPr>
        <p:grpSpPr>
          <a:xfrm>
            <a:off x="409778" y="1764509"/>
            <a:ext cx="3966279" cy="1016011"/>
            <a:chOff x="409778" y="2119075"/>
            <a:chExt cx="5378704" cy="1456196"/>
          </a:xfrm>
        </p:grpSpPr>
        <p:pic>
          <p:nvPicPr>
            <p:cNvPr id="7" name="Picture 4" descr="http://blacksportsonline.com/home/wp-content/uploads/2014/03/DPBanner.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6654"/>
            <a:stretch/>
          </p:blipFill>
          <p:spPr bwMode="auto">
            <a:xfrm>
              <a:off x="3131569" y="2119075"/>
              <a:ext cx="2656913" cy="14561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https://d6u22qyv3ngwz.cloudfront.net/ad/7uxz/dr-pepper-college-football-larry-and-the-trophy-large-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9778" y="2119076"/>
              <a:ext cx="2721791" cy="14561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409778" y="1423149"/>
            <a:ext cx="3872204" cy="307777"/>
          </a:xfrm>
          <a:prstGeom prst="rect">
            <a:avLst/>
          </a:prstGeom>
          <a:noFill/>
        </p:spPr>
        <p:txBody>
          <a:bodyPr wrap="square" rtlCol="0">
            <a:spAutoFit/>
          </a:bodyPr>
          <a:lstStyle/>
          <a:p>
            <a:pPr algn="ctr"/>
            <a:r>
              <a:rPr lang="en-US" sz="1400" b="1" u="sng" dirty="0"/>
              <a:t>Dr. Pepper &amp; College Football Playoffs</a:t>
            </a:r>
          </a:p>
        </p:txBody>
      </p:sp>
      <p:grpSp>
        <p:nvGrpSpPr>
          <p:cNvPr id="13" name="Group 12"/>
          <p:cNvGrpSpPr/>
          <p:nvPr/>
        </p:nvGrpSpPr>
        <p:grpSpPr>
          <a:xfrm>
            <a:off x="456431" y="3291548"/>
            <a:ext cx="3201169" cy="1026610"/>
            <a:chOff x="727019" y="3941925"/>
            <a:chExt cx="5269450" cy="1444477"/>
          </a:xfrm>
        </p:grpSpPr>
        <p:pic>
          <p:nvPicPr>
            <p:cNvPr id="11" name="Picture 2" descr="http://www.doubleeagledist.com/images/default-source/product-manufacturer-logos/nfl.jpg?sfvrsn=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5793" r="17491"/>
            <a:stretch/>
          </p:blipFill>
          <p:spPr bwMode="auto">
            <a:xfrm>
              <a:off x="2910368" y="3941926"/>
              <a:ext cx="3086101" cy="14378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10" descr="http://www.modernthrill.com/wp-content/uploads/2015/09/Feature2.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7019" y="3941925"/>
              <a:ext cx="2183350" cy="14444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3823380" y="2924549"/>
            <a:ext cx="5106265" cy="307777"/>
          </a:xfrm>
          <a:prstGeom prst="rect">
            <a:avLst/>
          </a:prstGeom>
          <a:noFill/>
        </p:spPr>
        <p:txBody>
          <a:bodyPr wrap="square" rtlCol="0">
            <a:spAutoFit/>
          </a:bodyPr>
          <a:lstStyle/>
          <a:p>
            <a:pPr algn="ctr"/>
            <a:r>
              <a:rPr lang="en-US" sz="1400" b="1" u="sng" dirty="0"/>
              <a:t>Buffalo Wild Wings &amp; March Madness</a:t>
            </a:r>
          </a:p>
        </p:txBody>
      </p:sp>
      <p:grpSp>
        <p:nvGrpSpPr>
          <p:cNvPr id="17" name="Group 16"/>
          <p:cNvGrpSpPr/>
          <p:nvPr/>
        </p:nvGrpSpPr>
        <p:grpSpPr>
          <a:xfrm>
            <a:off x="6111032" y="5046682"/>
            <a:ext cx="2818614" cy="784536"/>
            <a:chOff x="5058073" y="3804125"/>
            <a:chExt cx="5433513" cy="1456195"/>
          </a:xfrm>
        </p:grpSpPr>
        <p:pic>
          <p:nvPicPr>
            <p:cNvPr id="15" name="Picture 4" descr="https://orlando-mp7static.mlsdigital.net/styles/image_default/s3/images/LarinIndex.jpg?ZeCTd5K_AQycRDhGI7.uEs4TSDkaa4kN&amp;itok=RMMtRKj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12041" y="3804125"/>
              <a:ext cx="2579545" cy="14561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8" descr="https://upload.wikimedia.org/wikipedia/commons/0/0c/2016_MLS_Cup_Playoffs_logo.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58073" y="3804125"/>
              <a:ext cx="2833674" cy="14561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8" name="TextBox 17"/>
          <p:cNvSpPr txBox="1"/>
          <p:nvPr/>
        </p:nvSpPr>
        <p:spPr>
          <a:xfrm>
            <a:off x="6185100" y="4771922"/>
            <a:ext cx="2744546" cy="307777"/>
          </a:xfrm>
          <a:prstGeom prst="rect">
            <a:avLst/>
          </a:prstGeom>
          <a:noFill/>
        </p:spPr>
        <p:txBody>
          <a:bodyPr wrap="square" rtlCol="0">
            <a:spAutoFit/>
          </a:bodyPr>
          <a:lstStyle/>
          <a:p>
            <a:pPr algn="ctr"/>
            <a:r>
              <a:rPr lang="en-US" sz="1400" b="1" u="sng" dirty="0"/>
              <a:t>Audi &amp; MLS Playoffs</a:t>
            </a:r>
          </a:p>
        </p:txBody>
      </p:sp>
      <p:grpSp>
        <p:nvGrpSpPr>
          <p:cNvPr id="19" name="Group 18"/>
          <p:cNvGrpSpPr/>
          <p:nvPr/>
        </p:nvGrpSpPr>
        <p:grpSpPr>
          <a:xfrm>
            <a:off x="3823381" y="3269668"/>
            <a:ext cx="5106265" cy="1127203"/>
            <a:chOff x="858474" y="4376361"/>
            <a:chExt cx="8567908" cy="1519462"/>
          </a:xfrm>
        </p:grpSpPr>
        <p:pic>
          <p:nvPicPr>
            <p:cNvPr id="20" name="Picture 2" descr="JqE66.St.117.jpg (620×22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58474" y="4376361"/>
              <a:ext cx="4076463" cy="15056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6" descr="http://i2.cdn.turner.com/money/dam/assets/140319122025-buffalo-wild-wings-614xa.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15660" y="4376361"/>
              <a:ext cx="2410722" cy="15194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10" descr="http://www.docurated.com/wp-content/uploads/2015/03/buffalo-wild-wings-march-madness-c-e1427109310925.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10365" y="4376361"/>
              <a:ext cx="2086216" cy="15194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455854" y="2975067"/>
            <a:ext cx="3176864" cy="307777"/>
          </a:xfrm>
          <a:prstGeom prst="rect">
            <a:avLst/>
          </a:prstGeom>
          <a:noFill/>
        </p:spPr>
        <p:txBody>
          <a:bodyPr wrap="square" rtlCol="0">
            <a:spAutoFit/>
          </a:bodyPr>
          <a:lstStyle/>
          <a:p>
            <a:pPr algn="ctr"/>
            <a:r>
              <a:rPr lang="en-US" sz="1400" b="1" u="sng" dirty="0"/>
              <a:t>Bud Light &amp; NFL</a:t>
            </a:r>
          </a:p>
        </p:txBody>
      </p:sp>
      <p:grpSp>
        <p:nvGrpSpPr>
          <p:cNvPr id="24" name="Group 23"/>
          <p:cNvGrpSpPr/>
          <p:nvPr/>
        </p:nvGrpSpPr>
        <p:grpSpPr>
          <a:xfrm>
            <a:off x="4914112" y="1691337"/>
            <a:ext cx="3891529" cy="1071305"/>
            <a:chOff x="-1907337" y="238084"/>
            <a:chExt cx="5637206" cy="1717680"/>
          </a:xfrm>
        </p:grpSpPr>
        <p:pic>
          <p:nvPicPr>
            <p:cNvPr id="25" name="Picture 10" descr="http://www.shermanreport.com/wp-content/uploads/2012/10/Taco-Bell-Doritos-Taco-Steal-a-Base11.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t="3336" b="-1"/>
            <a:stretch/>
          </p:blipFill>
          <p:spPr bwMode="auto">
            <a:xfrm>
              <a:off x="1148300" y="238084"/>
              <a:ext cx="2581569" cy="17175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6" descr="http://m.mediapost.com/publications/16/TacoBell-b.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907337" y="238223"/>
              <a:ext cx="3064334" cy="17175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4938229" y="1370273"/>
            <a:ext cx="3872204" cy="307777"/>
          </a:xfrm>
          <a:prstGeom prst="rect">
            <a:avLst/>
          </a:prstGeom>
          <a:noFill/>
        </p:spPr>
        <p:txBody>
          <a:bodyPr wrap="square" rtlCol="0">
            <a:spAutoFit/>
          </a:bodyPr>
          <a:lstStyle/>
          <a:p>
            <a:pPr algn="ctr"/>
            <a:r>
              <a:rPr lang="en-US" sz="1400" b="1" u="sng" dirty="0"/>
              <a:t>Taco Bell &amp; NBA / Taco Bell &amp; MLB</a:t>
            </a:r>
          </a:p>
        </p:txBody>
      </p:sp>
      <p:grpSp>
        <p:nvGrpSpPr>
          <p:cNvPr id="28" name="Group 27"/>
          <p:cNvGrpSpPr/>
          <p:nvPr/>
        </p:nvGrpSpPr>
        <p:grpSpPr>
          <a:xfrm>
            <a:off x="261617" y="4749204"/>
            <a:ext cx="5710195" cy="1219734"/>
            <a:chOff x="3867520" y="13546"/>
            <a:chExt cx="8874344" cy="1745192"/>
          </a:xfrm>
        </p:grpSpPr>
        <p:pic>
          <p:nvPicPr>
            <p:cNvPr id="29" name="Picture 24" descr="http://lybio.net/wp-content/uploads/ATT-College-Football-Multitasker.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867520" y="13546"/>
              <a:ext cx="2681046" cy="1745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28" descr="http://payload14.cargocollective.com/1/2/71440/2596204/att_Home_Marquee_NCAA-device.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548567" y="13546"/>
              <a:ext cx="3090734" cy="1745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32" descr="http://marketingland.com/wp-content/ml-loads/2016/03/Snapchat_BrandedContentAds-1920-800x450.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639301" y="13546"/>
              <a:ext cx="3102563" cy="17451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32" name="TextBox 31"/>
          <p:cNvSpPr txBox="1"/>
          <p:nvPr/>
        </p:nvSpPr>
        <p:spPr>
          <a:xfrm>
            <a:off x="264970" y="4418704"/>
            <a:ext cx="5706841" cy="307777"/>
          </a:xfrm>
          <a:prstGeom prst="rect">
            <a:avLst/>
          </a:prstGeom>
          <a:noFill/>
        </p:spPr>
        <p:txBody>
          <a:bodyPr wrap="square" rtlCol="0">
            <a:spAutoFit/>
          </a:bodyPr>
          <a:lstStyle/>
          <a:p>
            <a:pPr algn="ctr"/>
            <a:r>
              <a:rPr lang="en-US" sz="1400" b="1" u="sng" dirty="0"/>
              <a:t>AT&amp;T &amp; March Madness</a:t>
            </a:r>
          </a:p>
        </p:txBody>
      </p:sp>
      <p:sp>
        <p:nvSpPr>
          <p:cNvPr id="33"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146627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22478" y="2268299"/>
            <a:ext cx="6135490" cy="964043"/>
          </a:xfrm>
        </p:spPr>
        <p:txBody>
          <a:bodyPr/>
          <a:lstStyle/>
          <a:p>
            <a:pPr>
              <a:lnSpc>
                <a:spcPts val="2000"/>
              </a:lnSpc>
            </a:pPr>
            <a:r>
              <a:rPr lang="en-US" sz="1500" b="0" dirty="0">
                <a:solidFill>
                  <a:schemeClr val="tx1"/>
                </a:solidFill>
                <a:cs typeface="Trebuchet MS"/>
              </a:rPr>
              <a:t>For More Information Visit Us Online</a:t>
            </a:r>
          </a:p>
          <a:p>
            <a:pPr>
              <a:lnSpc>
                <a:spcPts val="2000"/>
              </a:lnSpc>
            </a:pPr>
            <a:r>
              <a:rPr lang="en-US" sz="1800" dirty="0" err="1">
                <a:solidFill>
                  <a:srgbClr val="3682B4"/>
                </a:solidFill>
                <a:cs typeface="Trebuchet MS"/>
              </a:rPr>
              <a:t>TheVAB.com</a:t>
            </a:r>
            <a:endParaRPr lang="en-US" sz="1800" dirty="0">
              <a:solidFill>
                <a:srgbClr val="3682B4"/>
              </a:solidFill>
              <a:cs typeface="Trebuchet MS"/>
            </a:endParaRPr>
          </a:p>
          <a:p>
            <a:pPr>
              <a:lnSpc>
                <a:spcPts val="2000"/>
              </a:lnSpc>
            </a:pPr>
            <a:endParaRPr lang="en-US" sz="2500" dirty="0">
              <a:solidFill>
                <a:srgbClr val="3682B4"/>
              </a:solidFill>
            </a:endParaRPr>
          </a:p>
          <a:p>
            <a:pPr>
              <a:lnSpc>
                <a:spcPts val="2000"/>
              </a:lnSpc>
            </a:pPr>
            <a:endParaRPr lang="en-US" sz="2500" dirty="0">
              <a:solidFill>
                <a:srgbClr val="3682B4"/>
              </a:solidFill>
            </a:endParaRPr>
          </a:p>
        </p:txBody>
      </p:sp>
      <p:sp>
        <p:nvSpPr>
          <p:cNvPr id="4" name="Text Placeholder 2"/>
          <p:cNvSpPr>
            <a:spLocks noGrp="1"/>
          </p:cNvSpPr>
          <p:nvPr>
            <p:ph type="body" sz="quarter" idx="11"/>
          </p:nvPr>
        </p:nvSpPr>
        <p:spPr>
          <a:xfrm>
            <a:off x="4422478" y="3530596"/>
            <a:ext cx="6135490" cy="964043"/>
          </a:xfrm>
        </p:spPr>
        <p:txBody>
          <a:bodyPr/>
          <a:lstStyle/>
          <a:p>
            <a:pPr>
              <a:lnSpc>
                <a:spcPts val="2000"/>
              </a:lnSpc>
            </a:pPr>
            <a:r>
              <a:rPr lang="en-US" sz="1500" b="0" dirty="0">
                <a:solidFill>
                  <a:srgbClr val="000000"/>
                </a:solidFill>
                <a:cs typeface="Trebuchet MS"/>
              </a:rPr>
              <a:t>Follow us: </a:t>
            </a:r>
            <a:r>
              <a:rPr lang="en-US" sz="1500" b="0" dirty="0">
                <a:solidFill>
                  <a:schemeClr val="tx1"/>
                </a:solidFill>
                <a:cs typeface="Trebuchet MS"/>
              </a:rPr>
              <a:t> </a:t>
            </a:r>
          </a:p>
          <a:p>
            <a:pPr>
              <a:lnSpc>
                <a:spcPts val="2000"/>
              </a:lnSpc>
            </a:pPr>
            <a:r>
              <a:rPr lang="en-US" sz="1800" dirty="0">
                <a:solidFill>
                  <a:srgbClr val="3682B4"/>
                </a:solidFill>
                <a:cs typeface="Trebuchet MS"/>
              </a:rPr>
              <a:t>@</a:t>
            </a:r>
            <a:r>
              <a:rPr lang="en-US" sz="1800" dirty="0" err="1">
                <a:solidFill>
                  <a:srgbClr val="3682B4"/>
                </a:solidFill>
                <a:cs typeface="Trebuchet MS"/>
              </a:rPr>
              <a:t>VideoAdBureau</a:t>
            </a:r>
            <a:endParaRPr lang="en-US" sz="1800" dirty="0">
              <a:solidFill>
                <a:srgbClr val="3682B4"/>
              </a:solidFill>
            </a:endParaRPr>
          </a:p>
          <a:p>
            <a:pPr>
              <a:lnSpc>
                <a:spcPts val="2000"/>
              </a:lnSpc>
            </a:pPr>
            <a:endParaRPr lang="en-US" sz="2500" dirty="0">
              <a:solidFill>
                <a:srgbClr val="3682B4"/>
              </a:solidFill>
            </a:endParaRPr>
          </a:p>
        </p:txBody>
      </p:sp>
      <p:sp>
        <p:nvSpPr>
          <p:cNvPr id="5" name="Text Placeholder 2"/>
          <p:cNvSpPr>
            <a:spLocks noGrp="1"/>
          </p:cNvSpPr>
          <p:nvPr>
            <p:ph type="body" sz="quarter" idx="11"/>
          </p:nvPr>
        </p:nvSpPr>
        <p:spPr>
          <a:xfrm>
            <a:off x="4422476" y="4800605"/>
            <a:ext cx="6135490" cy="964043"/>
          </a:xfrm>
        </p:spPr>
        <p:txBody>
          <a:bodyPr/>
          <a:lstStyle/>
          <a:p>
            <a:pPr>
              <a:lnSpc>
                <a:spcPts val="2000"/>
              </a:lnSpc>
            </a:pPr>
            <a:r>
              <a:rPr lang="en-US" sz="1500" b="0" dirty="0">
                <a:solidFill>
                  <a:schemeClr val="tx1"/>
                </a:solidFill>
                <a:cs typeface="Trebuchet MS"/>
              </a:rPr>
              <a:t>Like us: </a:t>
            </a:r>
            <a:r>
              <a:rPr lang="en-US" sz="2200" dirty="0">
                <a:cs typeface="Trebuchet MS"/>
              </a:rPr>
              <a:t/>
            </a:r>
            <a:br>
              <a:rPr lang="en-US" sz="2200" dirty="0">
                <a:cs typeface="Trebuchet MS"/>
              </a:rPr>
            </a:br>
            <a:r>
              <a:rPr lang="en-US" sz="1800" dirty="0" err="1">
                <a:solidFill>
                  <a:srgbClr val="3682B4"/>
                </a:solidFill>
                <a:cs typeface="Trebuchet MS"/>
              </a:rPr>
              <a:t>facebook.com</a:t>
            </a:r>
            <a:r>
              <a:rPr lang="en-US" sz="1800" dirty="0">
                <a:solidFill>
                  <a:srgbClr val="3682B4"/>
                </a:solidFill>
                <a:cs typeface="Trebuchet MS"/>
              </a:rPr>
              <a:t>/</a:t>
            </a:r>
            <a:r>
              <a:rPr lang="en-US" sz="1800" dirty="0" err="1">
                <a:solidFill>
                  <a:srgbClr val="3682B4"/>
                </a:solidFill>
                <a:cs typeface="Trebuchet MS"/>
              </a:rPr>
              <a:t>VideoAdvertisingBureau</a:t>
            </a:r>
            <a:endParaRPr lang="en-US" sz="1800" dirty="0">
              <a:solidFill>
                <a:srgbClr val="3682B4"/>
              </a:solidFill>
            </a:endParaRPr>
          </a:p>
        </p:txBody>
      </p:sp>
      <p:pic>
        <p:nvPicPr>
          <p:cNvPr id="6" name="Picture 5" descr="face-ic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0719" y="4470173"/>
            <a:ext cx="330432" cy="330432"/>
          </a:xfrm>
          <a:prstGeom prst="rect">
            <a:avLst/>
          </a:prstGeom>
        </p:spPr>
      </p:pic>
      <p:pic>
        <p:nvPicPr>
          <p:cNvPr id="7" name="Picture 6" descr="Twitter-ic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2091" y="3163448"/>
            <a:ext cx="341752" cy="341752"/>
          </a:xfrm>
          <a:prstGeom prst="rect">
            <a:avLst/>
          </a:prstGeom>
        </p:spPr>
      </p:pic>
    </p:spTree>
    <p:extLst>
      <p:ext uri="{BB962C8B-B14F-4D97-AF65-F5344CB8AC3E}">
        <p14:creationId xmlns:p14="http://schemas.microsoft.com/office/powerpoint/2010/main" val="3268501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07216"/>
            <a:ext cx="8805334" cy="435596"/>
          </a:xfrm>
        </p:spPr>
        <p:txBody>
          <a:bodyPr/>
          <a:lstStyle/>
          <a:p>
            <a:r>
              <a:rPr lang="en-US" dirty="0"/>
              <a:t>Although The NFL Remains King, Several Other Sports Draw A Rather Significant Following</a:t>
            </a:r>
          </a:p>
        </p:txBody>
      </p:sp>
      <p:sp>
        <p:nvSpPr>
          <p:cNvPr id="4" name="Text Placeholder 3"/>
          <p:cNvSpPr>
            <a:spLocks noGrp="1"/>
          </p:cNvSpPr>
          <p:nvPr>
            <p:ph type="body" sz="quarter" idx="14"/>
          </p:nvPr>
        </p:nvSpPr>
        <p:spPr>
          <a:xfrm>
            <a:off x="321733" y="6621463"/>
            <a:ext cx="7163681" cy="236537"/>
          </a:xfrm>
        </p:spPr>
        <p:txBody>
          <a:bodyPr/>
          <a:lstStyle/>
          <a:p>
            <a:r>
              <a:rPr lang="en-US" dirty="0"/>
              <a:t>Source: #SCORE 2016 Sports Fan Behavior Study 2016; Center for the Digital Future at Annenberg/</a:t>
            </a:r>
            <a:r>
              <a:rPr lang="en-US" dirty="0" err="1"/>
              <a:t>ThePostGame</a:t>
            </a:r>
            <a:r>
              <a:rPr lang="en-US" dirty="0"/>
              <a:t>.  Excludes Olympics.</a:t>
            </a:r>
          </a:p>
        </p:txBody>
      </p:sp>
      <p:sp>
        <p:nvSpPr>
          <p:cNvPr id="3" name="TextBox 2"/>
          <p:cNvSpPr txBox="1"/>
          <p:nvPr/>
        </p:nvSpPr>
        <p:spPr>
          <a:xfrm>
            <a:off x="359842" y="3518641"/>
            <a:ext cx="566181" cy="369332"/>
          </a:xfrm>
          <a:prstGeom prst="rect">
            <a:avLst/>
          </a:prstGeom>
          <a:noFill/>
          <a:ln>
            <a:solidFill>
              <a:schemeClr val="tx1"/>
            </a:solidFill>
          </a:ln>
        </p:spPr>
        <p:txBody>
          <a:bodyPr wrap="none" rtlCol="0">
            <a:spAutoFit/>
          </a:bodyPr>
          <a:lstStyle/>
          <a:p>
            <a:r>
              <a:rPr lang="en-US" dirty="0"/>
              <a:t>81%</a:t>
            </a:r>
          </a:p>
        </p:txBody>
      </p:sp>
      <p:sp>
        <p:nvSpPr>
          <p:cNvPr id="20" name="TextBox 19"/>
          <p:cNvSpPr txBox="1"/>
          <p:nvPr/>
        </p:nvSpPr>
        <p:spPr>
          <a:xfrm>
            <a:off x="1536621" y="3518641"/>
            <a:ext cx="566181" cy="369332"/>
          </a:xfrm>
          <a:prstGeom prst="rect">
            <a:avLst/>
          </a:prstGeom>
          <a:noFill/>
          <a:ln>
            <a:solidFill>
              <a:schemeClr val="tx1"/>
            </a:solidFill>
          </a:ln>
        </p:spPr>
        <p:txBody>
          <a:bodyPr wrap="none" rtlCol="0">
            <a:spAutoFit/>
          </a:bodyPr>
          <a:lstStyle/>
          <a:p>
            <a:r>
              <a:rPr lang="en-US" dirty="0"/>
              <a:t>54%</a:t>
            </a:r>
          </a:p>
        </p:txBody>
      </p:sp>
      <p:sp>
        <p:nvSpPr>
          <p:cNvPr id="21" name="TextBox 20"/>
          <p:cNvSpPr txBox="1"/>
          <p:nvPr/>
        </p:nvSpPr>
        <p:spPr>
          <a:xfrm>
            <a:off x="2796434" y="3518641"/>
            <a:ext cx="566181" cy="369332"/>
          </a:xfrm>
          <a:prstGeom prst="rect">
            <a:avLst/>
          </a:prstGeom>
          <a:noFill/>
          <a:ln>
            <a:solidFill>
              <a:schemeClr val="tx1"/>
            </a:solidFill>
          </a:ln>
        </p:spPr>
        <p:txBody>
          <a:bodyPr wrap="none" rtlCol="0">
            <a:spAutoFit/>
          </a:bodyPr>
          <a:lstStyle/>
          <a:p>
            <a:r>
              <a:rPr lang="en-US" dirty="0"/>
              <a:t>48%</a:t>
            </a:r>
          </a:p>
        </p:txBody>
      </p:sp>
      <p:sp>
        <p:nvSpPr>
          <p:cNvPr id="22" name="TextBox 21"/>
          <p:cNvSpPr txBox="1"/>
          <p:nvPr/>
        </p:nvSpPr>
        <p:spPr>
          <a:xfrm>
            <a:off x="4050250" y="3518641"/>
            <a:ext cx="566181" cy="369332"/>
          </a:xfrm>
          <a:prstGeom prst="rect">
            <a:avLst/>
          </a:prstGeom>
          <a:noFill/>
          <a:ln>
            <a:solidFill>
              <a:schemeClr val="tx1"/>
            </a:solidFill>
          </a:ln>
        </p:spPr>
        <p:txBody>
          <a:bodyPr wrap="none" rtlCol="0">
            <a:spAutoFit/>
          </a:bodyPr>
          <a:lstStyle/>
          <a:p>
            <a:r>
              <a:rPr lang="en-US" dirty="0"/>
              <a:t>46%</a:t>
            </a:r>
          </a:p>
        </p:txBody>
      </p:sp>
      <p:sp>
        <p:nvSpPr>
          <p:cNvPr id="23" name="TextBox 22"/>
          <p:cNvSpPr txBox="1"/>
          <p:nvPr/>
        </p:nvSpPr>
        <p:spPr>
          <a:xfrm>
            <a:off x="8018251" y="5522311"/>
            <a:ext cx="566182" cy="369332"/>
          </a:xfrm>
          <a:prstGeom prst="rect">
            <a:avLst/>
          </a:prstGeom>
          <a:noFill/>
          <a:ln>
            <a:solidFill>
              <a:schemeClr val="tx1"/>
            </a:solidFill>
          </a:ln>
        </p:spPr>
        <p:txBody>
          <a:bodyPr wrap="none" rtlCol="0">
            <a:spAutoFit/>
          </a:bodyPr>
          <a:lstStyle/>
          <a:p>
            <a:pPr algn="ctr"/>
            <a:r>
              <a:rPr lang="en-US" dirty="0"/>
              <a:t>11%</a:t>
            </a:r>
          </a:p>
        </p:txBody>
      </p:sp>
      <p:sp>
        <p:nvSpPr>
          <p:cNvPr id="24" name="TextBox 23"/>
          <p:cNvSpPr txBox="1"/>
          <p:nvPr/>
        </p:nvSpPr>
        <p:spPr>
          <a:xfrm>
            <a:off x="5362881" y="3518641"/>
            <a:ext cx="566181" cy="369332"/>
          </a:xfrm>
          <a:prstGeom prst="rect">
            <a:avLst/>
          </a:prstGeom>
          <a:noFill/>
          <a:ln>
            <a:solidFill>
              <a:schemeClr val="tx1"/>
            </a:solidFill>
          </a:ln>
        </p:spPr>
        <p:txBody>
          <a:bodyPr wrap="none" rtlCol="0">
            <a:spAutoFit/>
          </a:bodyPr>
          <a:lstStyle/>
          <a:p>
            <a:r>
              <a:rPr lang="en-US" dirty="0"/>
              <a:t>35%</a:t>
            </a:r>
          </a:p>
        </p:txBody>
      </p:sp>
      <p:sp>
        <p:nvSpPr>
          <p:cNvPr id="25" name="TextBox 24"/>
          <p:cNvSpPr txBox="1"/>
          <p:nvPr/>
        </p:nvSpPr>
        <p:spPr>
          <a:xfrm>
            <a:off x="6551472" y="3518641"/>
            <a:ext cx="566181" cy="369332"/>
          </a:xfrm>
          <a:prstGeom prst="rect">
            <a:avLst/>
          </a:prstGeom>
          <a:noFill/>
          <a:ln>
            <a:solidFill>
              <a:schemeClr val="tx1"/>
            </a:solidFill>
          </a:ln>
        </p:spPr>
        <p:txBody>
          <a:bodyPr wrap="none" rtlCol="0">
            <a:spAutoFit/>
          </a:bodyPr>
          <a:lstStyle/>
          <a:p>
            <a:r>
              <a:rPr lang="en-US" dirty="0"/>
              <a:t>23%</a:t>
            </a:r>
          </a:p>
        </p:txBody>
      </p:sp>
      <p:sp>
        <p:nvSpPr>
          <p:cNvPr id="26" name="TextBox 25"/>
          <p:cNvSpPr txBox="1"/>
          <p:nvPr/>
        </p:nvSpPr>
        <p:spPr>
          <a:xfrm>
            <a:off x="7940517" y="3518641"/>
            <a:ext cx="566181" cy="369332"/>
          </a:xfrm>
          <a:prstGeom prst="rect">
            <a:avLst/>
          </a:prstGeom>
          <a:noFill/>
          <a:ln>
            <a:solidFill>
              <a:schemeClr val="tx1"/>
            </a:solidFill>
          </a:ln>
        </p:spPr>
        <p:txBody>
          <a:bodyPr wrap="none" rtlCol="0">
            <a:spAutoFit/>
          </a:bodyPr>
          <a:lstStyle/>
          <a:p>
            <a:r>
              <a:rPr lang="en-US" dirty="0"/>
              <a:t>22%</a:t>
            </a:r>
          </a:p>
        </p:txBody>
      </p:sp>
      <p:sp>
        <p:nvSpPr>
          <p:cNvPr id="27" name="TextBox 26"/>
          <p:cNvSpPr txBox="1"/>
          <p:nvPr/>
        </p:nvSpPr>
        <p:spPr>
          <a:xfrm>
            <a:off x="408136" y="5522311"/>
            <a:ext cx="566181" cy="369332"/>
          </a:xfrm>
          <a:prstGeom prst="rect">
            <a:avLst/>
          </a:prstGeom>
          <a:noFill/>
          <a:ln>
            <a:solidFill>
              <a:schemeClr val="tx1"/>
            </a:solidFill>
          </a:ln>
        </p:spPr>
        <p:txBody>
          <a:bodyPr wrap="none" rtlCol="0">
            <a:spAutoFit/>
          </a:bodyPr>
          <a:lstStyle/>
          <a:p>
            <a:r>
              <a:rPr lang="en-US" dirty="0"/>
              <a:t>20%</a:t>
            </a:r>
          </a:p>
        </p:txBody>
      </p:sp>
      <p:sp>
        <p:nvSpPr>
          <p:cNvPr id="28" name="TextBox 27"/>
          <p:cNvSpPr txBox="1"/>
          <p:nvPr/>
        </p:nvSpPr>
        <p:spPr>
          <a:xfrm>
            <a:off x="1683398" y="5522311"/>
            <a:ext cx="566181" cy="369332"/>
          </a:xfrm>
          <a:prstGeom prst="rect">
            <a:avLst/>
          </a:prstGeom>
          <a:noFill/>
          <a:ln>
            <a:solidFill>
              <a:schemeClr val="tx1"/>
            </a:solidFill>
          </a:ln>
        </p:spPr>
        <p:txBody>
          <a:bodyPr wrap="none" rtlCol="0">
            <a:spAutoFit/>
          </a:bodyPr>
          <a:lstStyle/>
          <a:p>
            <a:r>
              <a:rPr lang="en-US" dirty="0"/>
              <a:t>17%</a:t>
            </a:r>
          </a:p>
        </p:txBody>
      </p:sp>
      <p:sp>
        <p:nvSpPr>
          <p:cNvPr id="32" name="TextBox 31"/>
          <p:cNvSpPr txBox="1"/>
          <p:nvPr/>
        </p:nvSpPr>
        <p:spPr>
          <a:xfrm>
            <a:off x="2946406" y="5522311"/>
            <a:ext cx="566181" cy="369332"/>
          </a:xfrm>
          <a:prstGeom prst="rect">
            <a:avLst/>
          </a:prstGeom>
          <a:noFill/>
          <a:ln>
            <a:solidFill>
              <a:schemeClr val="tx1"/>
            </a:solidFill>
          </a:ln>
        </p:spPr>
        <p:txBody>
          <a:bodyPr wrap="none" rtlCol="0">
            <a:spAutoFit/>
          </a:bodyPr>
          <a:lstStyle/>
          <a:p>
            <a:r>
              <a:rPr lang="en-US" dirty="0"/>
              <a:t>17%</a:t>
            </a:r>
          </a:p>
        </p:txBody>
      </p:sp>
      <p:sp>
        <p:nvSpPr>
          <p:cNvPr id="33" name="TextBox 32"/>
          <p:cNvSpPr txBox="1"/>
          <p:nvPr/>
        </p:nvSpPr>
        <p:spPr>
          <a:xfrm>
            <a:off x="4231638" y="5522311"/>
            <a:ext cx="566181" cy="369332"/>
          </a:xfrm>
          <a:prstGeom prst="rect">
            <a:avLst/>
          </a:prstGeom>
          <a:noFill/>
          <a:ln>
            <a:solidFill>
              <a:schemeClr val="tx1"/>
            </a:solidFill>
          </a:ln>
        </p:spPr>
        <p:txBody>
          <a:bodyPr wrap="none" rtlCol="0">
            <a:spAutoFit/>
          </a:bodyPr>
          <a:lstStyle/>
          <a:p>
            <a:r>
              <a:rPr lang="en-US" dirty="0"/>
              <a:t>16%</a:t>
            </a:r>
          </a:p>
        </p:txBody>
      </p:sp>
      <p:sp>
        <p:nvSpPr>
          <p:cNvPr id="34" name="TextBox 33"/>
          <p:cNvSpPr txBox="1"/>
          <p:nvPr/>
        </p:nvSpPr>
        <p:spPr>
          <a:xfrm>
            <a:off x="5513323" y="5522311"/>
            <a:ext cx="566181" cy="369332"/>
          </a:xfrm>
          <a:prstGeom prst="rect">
            <a:avLst/>
          </a:prstGeom>
          <a:noFill/>
          <a:ln>
            <a:solidFill>
              <a:schemeClr val="tx1"/>
            </a:solidFill>
          </a:ln>
        </p:spPr>
        <p:txBody>
          <a:bodyPr wrap="none" rtlCol="0">
            <a:spAutoFit/>
          </a:bodyPr>
          <a:lstStyle/>
          <a:p>
            <a:r>
              <a:rPr lang="en-US" dirty="0"/>
              <a:t>16%</a:t>
            </a:r>
          </a:p>
        </p:txBody>
      </p:sp>
      <p:sp>
        <p:nvSpPr>
          <p:cNvPr id="6" name="TextBox 5"/>
          <p:cNvSpPr txBox="1"/>
          <p:nvPr/>
        </p:nvSpPr>
        <p:spPr>
          <a:xfrm>
            <a:off x="195943" y="1280105"/>
            <a:ext cx="8716899" cy="338554"/>
          </a:xfrm>
          <a:prstGeom prst="rect">
            <a:avLst/>
          </a:prstGeom>
          <a:noFill/>
        </p:spPr>
        <p:txBody>
          <a:bodyPr wrap="square" rtlCol="0">
            <a:spAutoFit/>
          </a:bodyPr>
          <a:lstStyle/>
          <a:p>
            <a:pPr algn="ctr"/>
            <a:r>
              <a:rPr lang="en-US" sz="1600" dirty="0"/>
              <a:t>Eight different sports are followed regularly by at least 20% of American sports fans</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l="21684"/>
          <a:stretch/>
        </p:blipFill>
        <p:spPr>
          <a:xfrm>
            <a:off x="186612" y="2209970"/>
            <a:ext cx="1026118" cy="987540"/>
          </a:xfrm>
          <a:prstGeom prst="rect">
            <a:avLst/>
          </a:prstGeom>
          <a:ln>
            <a:solidFill>
              <a:schemeClr val="tx1"/>
            </a:solidFill>
          </a:ln>
        </p:spPr>
      </p:pic>
      <p:sp>
        <p:nvSpPr>
          <p:cNvPr id="35" name="TextBox 34"/>
          <p:cNvSpPr txBox="1"/>
          <p:nvPr/>
        </p:nvSpPr>
        <p:spPr>
          <a:xfrm>
            <a:off x="152273" y="3244329"/>
            <a:ext cx="1043876" cy="253916"/>
          </a:xfrm>
          <a:prstGeom prst="rect">
            <a:avLst/>
          </a:prstGeom>
          <a:noFill/>
          <a:ln>
            <a:noFill/>
          </a:ln>
        </p:spPr>
        <p:txBody>
          <a:bodyPr wrap="none" rtlCol="0">
            <a:spAutoFit/>
          </a:bodyPr>
          <a:lstStyle/>
          <a:p>
            <a:pPr algn="ctr"/>
            <a:r>
              <a:rPr lang="en-US" sz="1050" dirty="0"/>
              <a:t>(NFL Football)</a:t>
            </a:r>
          </a:p>
        </p:txBody>
      </p:sp>
      <p:sp>
        <p:nvSpPr>
          <p:cNvPr id="36" name="TextBox 35"/>
          <p:cNvSpPr txBox="1"/>
          <p:nvPr/>
        </p:nvSpPr>
        <p:spPr>
          <a:xfrm>
            <a:off x="1453444" y="3244329"/>
            <a:ext cx="785793" cy="253916"/>
          </a:xfrm>
          <a:prstGeom prst="rect">
            <a:avLst/>
          </a:prstGeom>
          <a:noFill/>
          <a:ln>
            <a:noFill/>
          </a:ln>
        </p:spPr>
        <p:txBody>
          <a:bodyPr wrap="none" rtlCol="0">
            <a:spAutoFit/>
          </a:bodyPr>
          <a:lstStyle/>
          <a:p>
            <a:pPr algn="ctr"/>
            <a:r>
              <a:rPr lang="en-US" sz="1050" dirty="0"/>
              <a:t>(Baseball)</a:t>
            </a:r>
          </a:p>
        </p:txBody>
      </p:sp>
      <p:pic>
        <p:nvPicPr>
          <p:cNvPr id="1026" name="Picture 2" descr="bal-mlb-all-stars-who-wear-under-armour-2016-017 (2048×142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6507"/>
          <a:stretch/>
        </p:blipFill>
        <p:spPr bwMode="auto">
          <a:xfrm>
            <a:off x="1316006" y="2224962"/>
            <a:ext cx="1034252" cy="9815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2457068" y="3231268"/>
            <a:ext cx="1265090" cy="253916"/>
          </a:xfrm>
          <a:prstGeom prst="rect">
            <a:avLst/>
          </a:prstGeom>
          <a:noFill/>
          <a:ln>
            <a:noFill/>
          </a:ln>
        </p:spPr>
        <p:txBody>
          <a:bodyPr wrap="none" rtlCol="0">
            <a:spAutoFit/>
          </a:bodyPr>
          <a:lstStyle/>
          <a:p>
            <a:pPr algn="ctr"/>
            <a:r>
              <a:rPr lang="en-US" sz="1050" dirty="0"/>
              <a:t>(College Football)</a:t>
            </a:r>
          </a:p>
        </p:txBody>
      </p:sp>
      <p:pic>
        <p:nvPicPr>
          <p:cNvPr id="13" name="Picture 4" descr="http://topbet.eu/news/wp-content/uploads/2013/10/NCAAF-injury-update-640x426.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3419"/>
          <a:stretch/>
        </p:blipFill>
        <p:spPr bwMode="auto">
          <a:xfrm>
            <a:off x="2530669" y="2215920"/>
            <a:ext cx="1141273" cy="9815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3785043" y="3241813"/>
            <a:ext cx="1189749" cy="253916"/>
          </a:xfrm>
          <a:prstGeom prst="rect">
            <a:avLst/>
          </a:prstGeom>
          <a:noFill/>
          <a:ln>
            <a:noFill/>
          </a:ln>
        </p:spPr>
        <p:txBody>
          <a:bodyPr wrap="none" rtlCol="0">
            <a:spAutoFit/>
          </a:bodyPr>
          <a:lstStyle/>
          <a:p>
            <a:pPr algn="ctr"/>
            <a:r>
              <a:rPr lang="en-US" sz="1050" dirty="0"/>
              <a:t>(NBA Basketball)</a:t>
            </a:r>
          </a:p>
        </p:txBody>
      </p:sp>
      <p:pic>
        <p:nvPicPr>
          <p:cNvPr id="14" name="Picture 6" descr="http://a1.espncdn.com/combiner/i?img=%2Fphoto%2F2016%2F0314%2Fr63204_1296x729_16%2D9.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6183" r="26696"/>
          <a:stretch/>
        </p:blipFill>
        <p:spPr bwMode="auto">
          <a:xfrm>
            <a:off x="3852354" y="2229806"/>
            <a:ext cx="993031" cy="9767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4944115" y="3244329"/>
            <a:ext cx="1393331" cy="253916"/>
          </a:xfrm>
          <a:prstGeom prst="rect">
            <a:avLst/>
          </a:prstGeom>
          <a:noFill/>
          <a:ln>
            <a:noFill/>
          </a:ln>
        </p:spPr>
        <p:txBody>
          <a:bodyPr wrap="none" rtlCol="0">
            <a:spAutoFit/>
          </a:bodyPr>
          <a:lstStyle/>
          <a:p>
            <a:pPr algn="ctr"/>
            <a:r>
              <a:rPr lang="en-US" sz="1050" dirty="0"/>
              <a:t>(College Basketball)</a:t>
            </a:r>
          </a:p>
        </p:txBody>
      </p:sp>
      <p:pic>
        <p:nvPicPr>
          <p:cNvPr id="15" name="Picture 8" descr="http://media.spokesman.com/photos/2017/01/19/2.nzaga_Santa_Clara_Basketball.JPG_ckOW0ku_t1024.jpg?bdc080b5ea37941ea9a420c9a1a1515850fa88e8"/>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7295" r="6811" b="3679"/>
          <a:stretch/>
        </p:blipFill>
        <p:spPr bwMode="auto">
          <a:xfrm>
            <a:off x="5053832" y="2229805"/>
            <a:ext cx="1195887" cy="9819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10" descr="https://www.gannett-cdn.com/-mm-/03dccd2997400dbf55eb85ac0c37651ae2462b37/c=6-0-3770-2830&amp;r=x404&amp;c=534x401/local/-/media/2016/04/10/USATODAY/USATODAY/635959294950875652-USP-NHL-St.-Louis-Blues-at-Chicago-Blackhawks.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12836" r="3265"/>
          <a:stretch/>
        </p:blipFill>
        <p:spPr bwMode="auto">
          <a:xfrm>
            <a:off x="6333422" y="2238645"/>
            <a:ext cx="1133475" cy="9636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397041" y="3237678"/>
            <a:ext cx="936475" cy="253916"/>
          </a:xfrm>
          <a:prstGeom prst="rect">
            <a:avLst/>
          </a:prstGeom>
          <a:noFill/>
          <a:ln>
            <a:noFill/>
          </a:ln>
        </p:spPr>
        <p:txBody>
          <a:bodyPr wrap="none" rtlCol="0">
            <a:spAutoFit/>
          </a:bodyPr>
          <a:lstStyle/>
          <a:p>
            <a:pPr algn="ctr"/>
            <a:r>
              <a:rPr lang="en-US" sz="1050" dirty="0"/>
              <a:t>(Ice Hockey)</a:t>
            </a:r>
          </a:p>
        </p:txBody>
      </p:sp>
      <p:pic>
        <p:nvPicPr>
          <p:cNvPr id="1036" name="Picture 12" descr="http://fightingreport.com/wp-content/uploads/2016/09/boxing-beginners-guide.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11963" r="14392"/>
          <a:stretch/>
        </p:blipFill>
        <p:spPr bwMode="auto">
          <a:xfrm>
            <a:off x="7567658" y="2229806"/>
            <a:ext cx="1313407" cy="9767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891341" y="3237677"/>
            <a:ext cx="679994" cy="253916"/>
          </a:xfrm>
          <a:prstGeom prst="rect">
            <a:avLst/>
          </a:prstGeom>
          <a:noFill/>
          <a:ln>
            <a:noFill/>
          </a:ln>
        </p:spPr>
        <p:txBody>
          <a:bodyPr wrap="none" rtlCol="0">
            <a:spAutoFit/>
          </a:bodyPr>
          <a:lstStyle/>
          <a:p>
            <a:pPr algn="ctr"/>
            <a:r>
              <a:rPr lang="en-US" sz="1050" dirty="0"/>
              <a:t>(Boxing)</a:t>
            </a:r>
          </a:p>
        </p:txBody>
      </p:sp>
      <p:pic>
        <p:nvPicPr>
          <p:cNvPr id="1038" name="Picture 14" descr="http://static.nascar.com/content/dam/nascar/articles/2016/2/11/main/Daytona-cars-lined-up.jpg/jcr:content/renditions/original"/>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7513" r="26251"/>
          <a:stretch/>
        </p:blipFill>
        <p:spPr bwMode="auto">
          <a:xfrm>
            <a:off x="186612" y="4221394"/>
            <a:ext cx="1129393" cy="9875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371706" y="5261473"/>
            <a:ext cx="753732" cy="253916"/>
          </a:xfrm>
          <a:prstGeom prst="rect">
            <a:avLst/>
          </a:prstGeom>
          <a:noFill/>
          <a:ln>
            <a:noFill/>
          </a:ln>
        </p:spPr>
        <p:txBody>
          <a:bodyPr wrap="none" rtlCol="0">
            <a:spAutoFit/>
          </a:bodyPr>
          <a:lstStyle/>
          <a:p>
            <a:pPr algn="ctr"/>
            <a:r>
              <a:rPr lang="en-US" sz="1050" dirty="0"/>
              <a:t>(NASCAR)</a:t>
            </a:r>
          </a:p>
        </p:txBody>
      </p:sp>
      <p:pic>
        <p:nvPicPr>
          <p:cNvPr id="17" name="Picture 16" descr="https://s-media-cache-ak0.pinimg.com/originals/61/ca/c0/61cac06bfa932f5c78b3d82db8823a63.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b="23921"/>
          <a:stretch/>
        </p:blipFill>
        <p:spPr bwMode="auto">
          <a:xfrm>
            <a:off x="1433476" y="4216856"/>
            <a:ext cx="1116991" cy="9920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1647510" y="5252235"/>
            <a:ext cx="676788" cy="253916"/>
          </a:xfrm>
          <a:prstGeom prst="rect">
            <a:avLst/>
          </a:prstGeom>
          <a:noFill/>
          <a:ln>
            <a:noFill/>
          </a:ln>
        </p:spPr>
        <p:txBody>
          <a:bodyPr wrap="none" rtlCol="0">
            <a:spAutoFit/>
          </a:bodyPr>
          <a:lstStyle/>
          <a:p>
            <a:pPr algn="ctr"/>
            <a:r>
              <a:rPr lang="en-US" sz="1050" dirty="0"/>
              <a:t>(Tennis)</a:t>
            </a:r>
          </a:p>
        </p:txBody>
      </p:sp>
      <p:pic>
        <p:nvPicPr>
          <p:cNvPr id="18" name="Picture 18" descr="http://i2.cdn.cnn.com/cnnnext/dam/assets/120406100358-golf-masters-henrik-stenson-horizontal-large-gallery.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16293" t="5224" r="24830"/>
          <a:stretch/>
        </p:blipFill>
        <p:spPr bwMode="auto">
          <a:xfrm>
            <a:off x="2703127" y="4216856"/>
            <a:ext cx="1110232" cy="10066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2995622" y="5261473"/>
            <a:ext cx="537327" cy="253916"/>
          </a:xfrm>
          <a:prstGeom prst="rect">
            <a:avLst/>
          </a:prstGeom>
          <a:noFill/>
          <a:ln>
            <a:noFill/>
          </a:ln>
        </p:spPr>
        <p:txBody>
          <a:bodyPr wrap="none" rtlCol="0">
            <a:spAutoFit/>
          </a:bodyPr>
          <a:lstStyle/>
          <a:p>
            <a:pPr algn="ctr"/>
            <a:r>
              <a:rPr lang="en-US" sz="1050" dirty="0"/>
              <a:t>(Golf)</a:t>
            </a:r>
          </a:p>
        </p:txBody>
      </p:sp>
      <p:pic>
        <p:nvPicPr>
          <p:cNvPr id="1044" name="Picture 20" descr="http://sweet-marble.flywheelsites.com/wp-content/uploads/2012/12/X-Games-2.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934495" y="4216857"/>
            <a:ext cx="1156584" cy="9920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3907952" y="5263279"/>
            <a:ext cx="1200970" cy="253916"/>
          </a:xfrm>
          <a:prstGeom prst="rect">
            <a:avLst/>
          </a:prstGeom>
          <a:noFill/>
          <a:ln>
            <a:noFill/>
          </a:ln>
        </p:spPr>
        <p:txBody>
          <a:bodyPr wrap="none" rtlCol="0">
            <a:spAutoFit/>
          </a:bodyPr>
          <a:lstStyle/>
          <a:p>
            <a:pPr algn="ctr"/>
            <a:r>
              <a:rPr lang="en-US" sz="1050" dirty="0"/>
              <a:t>(Extreme Sports)</a:t>
            </a:r>
          </a:p>
        </p:txBody>
      </p:sp>
      <p:pic>
        <p:nvPicPr>
          <p:cNvPr id="19" name="Picture 22" descr="https://usatftw.files.wordpress.com/2016/03/ap_ufc_196_mixed_martial_arts_80269006.jpg?w=1000&amp;h=600&amp;crop=1"/>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20308" r="9749"/>
          <a:stretch/>
        </p:blipFill>
        <p:spPr bwMode="auto">
          <a:xfrm>
            <a:off x="5215145" y="4221395"/>
            <a:ext cx="1174148" cy="9875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5536369" y="5263279"/>
            <a:ext cx="556563" cy="253916"/>
          </a:xfrm>
          <a:prstGeom prst="rect">
            <a:avLst/>
          </a:prstGeom>
          <a:noFill/>
          <a:ln>
            <a:noFill/>
          </a:ln>
        </p:spPr>
        <p:txBody>
          <a:bodyPr wrap="none" rtlCol="0">
            <a:spAutoFit/>
          </a:bodyPr>
          <a:lstStyle/>
          <a:p>
            <a:pPr algn="ctr"/>
            <a:r>
              <a:rPr lang="en-US" sz="1050" dirty="0"/>
              <a:t>(MMA)</a:t>
            </a:r>
          </a:p>
        </p:txBody>
      </p:sp>
      <p:pic>
        <p:nvPicPr>
          <p:cNvPr id="1048" name="Picture 24" descr="https://www.gannett-cdn.com/-mm-/01ace1ca79ca0b9c470844d97275d3184f7db0fb/c=137-0-2949-2114&amp;r=x404&amp;c=534x401/local/-/media/2017/03/02/USATODAY/USATODAY/636240749399902857-USP-MLS-MLS-CUP-87315318.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713789" y="4216856"/>
            <a:ext cx="1208384" cy="9875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7828986" y="5252235"/>
            <a:ext cx="950902" cy="253916"/>
          </a:xfrm>
          <a:prstGeom prst="rect">
            <a:avLst/>
          </a:prstGeom>
          <a:noFill/>
          <a:ln>
            <a:noFill/>
          </a:ln>
        </p:spPr>
        <p:txBody>
          <a:bodyPr wrap="none" rtlCol="0">
            <a:spAutoFit/>
          </a:bodyPr>
          <a:lstStyle/>
          <a:p>
            <a:pPr algn="ctr"/>
            <a:r>
              <a:rPr lang="en-US" sz="1050" dirty="0"/>
              <a:t>(MLS Soccer)</a:t>
            </a:r>
          </a:p>
        </p:txBody>
      </p:sp>
      <p:sp>
        <p:nvSpPr>
          <p:cNvPr id="47" name="TextBox 46"/>
          <p:cNvSpPr txBox="1"/>
          <p:nvPr/>
        </p:nvSpPr>
        <p:spPr>
          <a:xfrm>
            <a:off x="6520085" y="5266388"/>
            <a:ext cx="965329" cy="253916"/>
          </a:xfrm>
          <a:prstGeom prst="rect">
            <a:avLst/>
          </a:prstGeom>
          <a:noFill/>
          <a:ln>
            <a:noFill/>
          </a:ln>
        </p:spPr>
        <p:txBody>
          <a:bodyPr wrap="none" rtlCol="0">
            <a:spAutoFit/>
          </a:bodyPr>
          <a:lstStyle/>
          <a:p>
            <a:pPr algn="ctr"/>
            <a:r>
              <a:rPr lang="en-US" sz="1050" dirty="0"/>
              <a:t>(Gymnastics)</a:t>
            </a:r>
          </a:p>
        </p:txBody>
      </p:sp>
      <p:sp>
        <p:nvSpPr>
          <p:cNvPr id="49" name="TextBox 48"/>
          <p:cNvSpPr txBox="1"/>
          <p:nvPr/>
        </p:nvSpPr>
        <p:spPr>
          <a:xfrm>
            <a:off x="146830" y="1797829"/>
            <a:ext cx="8716899" cy="338554"/>
          </a:xfrm>
          <a:prstGeom prst="rect">
            <a:avLst/>
          </a:prstGeom>
          <a:noFill/>
        </p:spPr>
        <p:txBody>
          <a:bodyPr wrap="square" rtlCol="0">
            <a:spAutoFit/>
          </a:bodyPr>
          <a:lstStyle/>
          <a:p>
            <a:pPr algn="ctr"/>
            <a:r>
              <a:rPr lang="en-US" sz="1600" b="1" u="sng" dirty="0"/>
              <a:t>Which Sports Do You Follow?</a:t>
            </a:r>
          </a:p>
        </p:txBody>
      </p:sp>
      <p:pic>
        <p:nvPicPr>
          <p:cNvPr id="7" name="Picture 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69577" y="4216856"/>
            <a:ext cx="1121348" cy="987539"/>
          </a:xfrm>
          <a:prstGeom prst="rect">
            <a:avLst/>
          </a:prstGeom>
          <a:noFill/>
          <a:ln>
            <a:solidFill>
              <a:schemeClr val="tx1"/>
            </a:solidFill>
          </a:ln>
        </p:spPr>
      </p:pic>
      <p:sp>
        <p:nvSpPr>
          <p:cNvPr id="51" name="TextBox 50"/>
          <p:cNvSpPr txBox="1"/>
          <p:nvPr/>
        </p:nvSpPr>
        <p:spPr>
          <a:xfrm>
            <a:off x="6682760" y="5525421"/>
            <a:ext cx="566181" cy="369332"/>
          </a:xfrm>
          <a:prstGeom prst="rect">
            <a:avLst/>
          </a:prstGeom>
          <a:noFill/>
          <a:ln>
            <a:solidFill>
              <a:schemeClr val="tx1"/>
            </a:solidFill>
          </a:ln>
        </p:spPr>
        <p:txBody>
          <a:bodyPr wrap="none" rtlCol="0">
            <a:spAutoFit/>
          </a:bodyPr>
          <a:lstStyle/>
          <a:p>
            <a:r>
              <a:rPr lang="en-US" dirty="0"/>
              <a:t>13%</a:t>
            </a:r>
          </a:p>
        </p:txBody>
      </p:sp>
      <p:sp>
        <p:nvSpPr>
          <p:cNvPr id="53"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1301569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25764" y="3938970"/>
            <a:ext cx="4350422" cy="2034407"/>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616048" y="1444580"/>
            <a:ext cx="4350422" cy="2034407"/>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99553" y="1441473"/>
            <a:ext cx="4350422" cy="2034407"/>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9863" y="287703"/>
            <a:ext cx="8805334" cy="455125"/>
          </a:xfrm>
        </p:spPr>
        <p:txBody>
          <a:bodyPr/>
          <a:lstStyle/>
          <a:p>
            <a:r>
              <a:rPr lang="en-US" dirty="0"/>
              <a:t>People Are Passionate About Sports And Fans’ Passion Is Driven By Several Factors</a:t>
            </a:r>
          </a:p>
        </p:txBody>
      </p:sp>
      <p:sp>
        <p:nvSpPr>
          <p:cNvPr id="4" name="Text Placeholder 3"/>
          <p:cNvSpPr>
            <a:spLocks noGrp="1"/>
          </p:cNvSpPr>
          <p:nvPr>
            <p:ph type="body" sz="quarter" idx="14"/>
          </p:nvPr>
        </p:nvSpPr>
        <p:spPr/>
        <p:txBody>
          <a:bodyPr/>
          <a:lstStyle/>
          <a:p>
            <a:endParaRPr lang="en-US"/>
          </a:p>
        </p:txBody>
      </p:sp>
      <p:pic>
        <p:nvPicPr>
          <p:cNvPr id="3074" name="Picture 2" descr="https://www.printyourbrackets.com/mlb-logos/new-york-yankees-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87811" y="1619525"/>
            <a:ext cx="674302" cy="7535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169863" y="1007511"/>
            <a:ext cx="4385495" cy="6043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latin typeface="Trebuchet MS"/>
              </a:rPr>
              <a:t>Traditional Powerhouses</a:t>
            </a:r>
          </a:p>
        </p:txBody>
      </p:sp>
      <p:sp>
        <p:nvSpPr>
          <p:cNvPr id="19" name="Rectangle 18"/>
          <p:cNvSpPr/>
          <p:nvPr/>
        </p:nvSpPr>
        <p:spPr>
          <a:xfrm>
            <a:off x="4577992" y="1000009"/>
            <a:ext cx="4362862" cy="6043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latin typeface="Trebuchet MS"/>
              </a:rPr>
              <a:t>Contemporary Winners</a:t>
            </a:r>
          </a:p>
        </p:txBody>
      </p:sp>
      <p:sp>
        <p:nvSpPr>
          <p:cNvPr id="20" name="Rectangle 19"/>
          <p:cNvSpPr/>
          <p:nvPr/>
        </p:nvSpPr>
        <p:spPr>
          <a:xfrm>
            <a:off x="4605915" y="3462255"/>
            <a:ext cx="4388093" cy="6043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solidFill>
                <a:effectLst/>
                <a:uLnTx/>
                <a:uFillTx/>
                <a:latin typeface="Trebuchet MS"/>
                <a:ea typeface="+mn-ea"/>
                <a:cs typeface="+mn-cs"/>
              </a:rPr>
              <a:t>Team, School &amp; Athlete Rivalries</a:t>
            </a:r>
          </a:p>
        </p:txBody>
      </p:sp>
      <p:sp>
        <p:nvSpPr>
          <p:cNvPr id="21" name="Rectangle 20"/>
          <p:cNvSpPr/>
          <p:nvPr/>
        </p:nvSpPr>
        <p:spPr>
          <a:xfrm>
            <a:off x="138530" y="3473633"/>
            <a:ext cx="4362862" cy="60617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Trebuchet MS"/>
              </a:rPr>
              <a:t>Wily Veterans &amp; Dynamic Youngsters</a:t>
            </a:r>
          </a:p>
        </p:txBody>
      </p:sp>
      <p:pic>
        <p:nvPicPr>
          <p:cNvPr id="3084" name="Picture 12" descr="https://crusadernews.files.wordpress.com/2015/12/patriots.png?w=460&amp;h=23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5842" y="2597444"/>
            <a:ext cx="1177513" cy="60894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6" name="Picture 14" descr="http://a4.espncdn.com/combiner/i?img=%2Fi%2Fteamlogos%2Fnba%2F500%2Fg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27" y="1557164"/>
            <a:ext cx="916602" cy="91660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8" name="Picture 16" descr="https://s-media-cache-ak0.pinimg.com/originals/ba/a9/8d/baa98d12030414906bfb312303ee0e7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58190" y="2952819"/>
            <a:ext cx="1458126" cy="4391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92" name="Picture 20" descr="http://s.espncdn.com/stitcher/sports/basketball/mens-college-basketball/events/400546600.png?templateId=espn.com.share.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97840" y="4550184"/>
            <a:ext cx="894425" cy="831298"/>
          </a:xfrm>
          <a:prstGeom prst="roundRect">
            <a:avLst>
              <a:gd name="adj" fmla="val 8594"/>
            </a:avLst>
          </a:prstGeom>
          <a:solidFill>
            <a:srgbClr val="FFFFFF">
              <a:shade val="85000"/>
            </a:srgbClr>
          </a:solidFill>
          <a:ln>
            <a:noFill/>
          </a:ln>
          <a:effectLst/>
          <a:extLst/>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60644" y="3996037"/>
            <a:ext cx="968819" cy="492502"/>
          </a:xfrm>
          <a:prstGeom prst="roundRect">
            <a:avLst>
              <a:gd name="adj" fmla="val 8594"/>
            </a:avLst>
          </a:prstGeom>
          <a:solidFill>
            <a:srgbClr val="FFFFFF">
              <a:shade val="85000"/>
            </a:srgbClr>
          </a:solidFill>
          <a:ln>
            <a:noFill/>
          </a:ln>
          <a:effectLst/>
        </p:spPr>
      </p:pic>
      <p:pic>
        <p:nvPicPr>
          <p:cNvPr id="4104" name="Picture 8" descr="http://rs1282.pbsrc.com/albums/a525/paintingrainbowskies/manutd.gif~c20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53586" y="2536268"/>
            <a:ext cx="776314" cy="77631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celticfanchat.files.wordpress.com/2014/12/versus-boston-celtics-vs-los-angeles-lakers.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19648" b="19525"/>
          <a:stretch/>
        </p:blipFill>
        <p:spPr bwMode="auto">
          <a:xfrm>
            <a:off x="4720451" y="3979376"/>
            <a:ext cx="1411804" cy="547211"/>
          </a:xfrm>
          <a:prstGeom prst="roundRect">
            <a:avLst>
              <a:gd name="adj" fmla="val 8594"/>
            </a:avLst>
          </a:prstGeom>
          <a:solidFill>
            <a:srgbClr val="FFFFFF">
              <a:shade val="85000"/>
            </a:srgbClr>
          </a:solidFill>
          <a:ln>
            <a:noFill/>
          </a:ln>
          <a:effectLst/>
          <a:extLst/>
        </p:spPr>
      </p:pic>
      <p:pic>
        <p:nvPicPr>
          <p:cNvPr id="4112" name="Picture 16" descr="http://media.new.mensxp.com/media/content/2017/Jan/federer-vs-nadal-header-1485536499_980x457.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15168" y="3991632"/>
            <a:ext cx="1666339" cy="777058"/>
          </a:xfrm>
          <a:prstGeom prst="roundRect">
            <a:avLst>
              <a:gd name="adj" fmla="val 8594"/>
            </a:avLst>
          </a:prstGeom>
          <a:solidFill>
            <a:srgbClr val="FFFFFF">
              <a:shade val="85000"/>
            </a:srgbClr>
          </a:solidFill>
          <a:ln>
            <a:noFill/>
          </a:ln>
          <a:effectLst/>
          <a:extLst/>
        </p:spPr>
      </p:pic>
      <p:pic>
        <p:nvPicPr>
          <p:cNvPr id="4114" name="Picture 18" descr="http://americanfootballfilms.com/wp-content/uploads/2012/10/2010_09_-bears_packers_preview.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189963" y="4771921"/>
            <a:ext cx="1588265" cy="661777"/>
          </a:xfrm>
          <a:prstGeom prst="roundRect">
            <a:avLst>
              <a:gd name="adj" fmla="val 8594"/>
            </a:avLst>
          </a:prstGeom>
          <a:solidFill>
            <a:srgbClr val="FFFFFF">
              <a:shade val="85000"/>
            </a:srgbClr>
          </a:solidFill>
          <a:ln>
            <a:noFill/>
          </a:ln>
          <a:effectLst/>
          <a:extLst/>
        </p:spPr>
      </p:pic>
      <p:sp>
        <p:nvSpPr>
          <p:cNvPr id="39" name="Rectangle 38"/>
          <p:cNvSpPr/>
          <p:nvPr/>
        </p:nvSpPr>
        <p:spPr>
          <a:xfrm>
            <a:off x="164143" y="3934794"/>
            <a:ext cx="4350422" cy="2034407"/>
          </a:xfrm>
          <a:prstGeom prst="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2" descr="http://i603.photobucket.com/albums/tt111/Patriotsfan4life/nfl%20player%20pics%20no%20background/TomBrady.pn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b="9837"/>
          <a:stretch/>
        </p:blipFill>
        <p:spPr bwMode="auto">
          <a:xfrm>
            <a:off x="152057" y="3996717"/>
            <a:ext cx="757845" cy="100570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www.bombasticview.com/wp-content/uploads/2011/11/Packers-Aaron-Rodgers-1984x1564pxls.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22258" y="5017176"/>
            <a:ext cx="1045227" cy="8239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www.freeiconspng.com/uploads/lebron-james-png-19.pn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24826" r="25798" b="14622"/>
          <a:stretch/>
        </p:blipFill>
        <p:spPr bwMode="auto">
          <a:xfrm>
            <a:off x="2634202" y="3973630"/>
            <a:ext cx="527602" cy="11403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http://www.pngpix.com/wp-content/uploads/2016/10/PNGPIX-COM-Phil-Mickelson-PNG-Transparent-Image.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93215" y="4951997"/>
            <a:ext cx="761441" cy="8743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http://i682.photobucket.com/albums/vv182/JG24HCD/NASCAR/Jimmie%20Johnson%2048/JimmieJohnson.pn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3018" t="-2078" r="-3018" b="17606"/>
          <a:stretch/>
        </p:blipFill>
        <p:spPr bwMode="auto">
          <a:xfrm>
            <a:off x="3837249" y="3925353"/>
            <a:ext cx="801689" cy="108351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www.bgoteam.com/wp-content/uploads/2015/06/worldmag.com_.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01290" y="4024583"/>
            <a:ext cx="703929" cy="10086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http://www.pngpix.com/wp-content/uploads/2016/10/PNGPIX-COM-Jordan-Spieth-PNG-Transparent-Image.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977141" y="4969321"/>
            <a:ext cx="708999" cy="8401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http://www.lpga.com/-/media/images/lpga/players/l/lang/brittany/lang_brittany_bio_2014.png?h=650&amp;la=en&amp;w=620"/>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686140" y="5024040"/>
            <a:ext cx="743760" cy="77974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ttp://www.stickpng.com/assets/images/589c7cb064b351149f22a80a.png"/>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l="25074" t="5536" r="20983"/>
          <a:stretch/>
        </p:blipFill>
        <p:spPr bwMode="auto">
          <a:xfrm>
            <a:off x="1932710" y="4035269"/>
            <a:ext cx="809765" cy="112692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https://mgtvwcbd.files.wordpress.com/2016/08/ap_1207311554.png?w=650"/>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t="4492" b="25426"/>
          <a:stretch/>
        </p:blipFill>
        <p:spPr bwMode="auto">
          <a:xfrm>
            <a:off x="1777586" y="5102810"/>
            <a:ext cx="1240493" cy="65269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http://i986.photobucket.com/albums/ae347/And1Renders/Hockey%20Renders/SidneyCrosby.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3161033" y="4070480"/>
            <a:ext cx="765235" cy="836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730101" y="4560113"/>
            <a:ext cx="1300070" cy="737310"/>
          </a:xfrm>
          <a:prstGeom prst="roundRect">
            <a:avLst>
              <a:gd name="adj" fmla="val 8594"/>
            </a:avLst>
          </a:prstGeom>
          <a:solidFill>
            <a:srgbClr val="FFFFFF">
              <a:shade val="85000"/>
            </a:srgbClr>
          </a:solidFill>
          <a:ln>
            <a:noFill/>
          </a:ln>
          <a:effectLst/>
        </p:spPr>
      </p:pic>
      <p:pic>
        <p:nvPicPr>
          <p:cNvPr id="7" name="Picture 6"/>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759318" y="5389191"/>
            <a:ext cx="1187612" cy="514632"/>
          </a:xfrm>
          <a:prstGeom prst="roundRect">
            <a:avLst>
              <a:gd name="adj" fmla="val 8594"/>
            </a:avLst>
          </a:prstGeom>
          <a:solidFill>
            <a:srgbClr val="FFFFFF">
              <a:shade val="85000"/>
            </a:srgbClr>
          </a:solidFill>
          <a:ln>
            <a:noFill/>
          </a:ln>
          <a:effectLst/>
        </p:spPr>
      </p:pic>
      <p:pic>
        <p:nvPicPr>
          <p:cNvPr id="8" name="Picture 7"/>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3594151" y="1574799"/>
            <a:ext cx="895183" cy="705879"/>
          </a:xfrm>
          <a:prstGeom prst="rect">
            <a:avLst/>
          </a:prstGeom>
        </p:spPr>
      </p:pic>
      <p:pic>
        <p:nvPicPr>
          <p:cNvPr id="11" name="Picture 10"/>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73950" y="2450634"/>
            <a:ext cx="946967" cy="894582"/>
          </a:xfrm>
          <a:prstGeom prst="rect">
            <a:avLst/>
          </a:prstGeom>
        </p:spPr>
      </p:pic>
      <p:pic>
        <p:nvPicPr>
          <p:cNvPr id="12" name="Picture 11"/>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606792" y="2268394"/>
            <a:ext cx="1046794" cy="645523"/>
          </a:xfrm>
          <a:prstGeom prst="rect">
            <a:avLst/>
          </a:prstGeom>
        </p:spPr>
      </p:pic>
      <p:pic>
        <p:nvPicPr>
          <p:cNvPr id="10" name="Picture 9"/>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70212" y="1528198"/>
            <a:ext cx="862156" cy="827670"/>
          </a:xfrm>
          <a:prstGeom prst="rect">
            <a:avLst/>
          </a:prstGeom>
        </p:spPr>
      </p:pic>
      <p:pic>
        <p:nvPicPr>
          <p:cNvPr id="4100" name="Picture 4" descr="https://s-media-cache-ak0.pinimg.com/originals/ff/60/e1/ff60e143c3bc41f4fc9b507e6d0c86e8.png"/>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1295126" y="3941303"/>
            <a:ext cx="752516" cy="10280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619123" y="1545421"/>
            <a:ext cx="896332" cy="850562"/>
          </a:xfrm>
          <a:prstGeom prst="rect">
            <a:avLst/>
          </a:prstGeom>
        </p:spPr>
      </p:pic>
      <p:pic>
        <p:nvPicPr>
          <p:cNvPr id="17" name="Picture 1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524786" y="1583864"/>
            <a:ext cx="1324332" cy="696814"/>
          </a:xfrm>
          <a:prstGeom prst="rect">
            <a:avLst/>
          </a:prstGeom>
        </p:spPr>
      </p:pic>
      <p:pic>
        <p:nvPicPr>
          <p:cNvPr id="18" name="Picture 17"/>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7958742" y="1566981"/>
            <a:ext cx="854502" cy="823740"/>
          </a:xfrm>
          <a:prstGeom prst="roundRect">
            <a:avLst>
              <a:gd name="adj" fmla="val 8594"/>
            </a:avLst>
          </a:prstGeom>
          <a:solidFill>
            <a:srgbClr val="FFFFFF">
              <a:shade val="85000"/>
            </a:srgbClr>
          </a:solidFill>
          <a:ln>
            <a:noFill/>
          </a:ln>
          <a:effectLst/>
        </p:spPr>
      </p:pic>
      <p:pic>
        <p:nvPicPr>
          <p:cNvPr id="22" name="Picture 2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826420" y="2479499"/>
            <a:ext cx="913359" cy="886153"/>
          </a:xfrm>
          <a:prstGeom prst="rect">
            <a:avLst/>
          </a:prstGeom>
        </p:spPr>
      </p:pic>
      <p:pic>
        <p:nvPicPr>
          <p:cNvPr id="3090" name="Picture 18" descr="http://1.bp.blogspot.com/_3LqY-PBUY3g/TMrL5kFHB9I/AAAAAAAAAvo/oV3VrZ0E6sk/s1600/alabama.pn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784858" y="1458883"/>
            <a:ext cx="1208851" cy="1208851"/>
          </a:xfrm>
          <a:prstGeom prst="rect">
            <a:avLst/>
          </a:prstGeom>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2873390" y="1554934"/>
            <a:ext cx="709929" cy="686748"/>
          </a:xfrm>
          <a:prstGeom prst="rect">
            <a:avLst/>
          </a:prstGeom>
        </p:spPr>
      </p:pic>
      <p:pic>
        <p:nvPicPr>
          <p:cNvPr id="25" name="Picture 24"/>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795848" y="2590270"/>
            <a:ext cx="1114553" cy="678897"/>
          </a:xfrm>
          <a:prstGeom prst="roundRect">
            <a:avLst>
              <a:gd name="adj" fmla="val 8594"/>
            </a:avLst>
          </a:prstGeom>
          <a:solidFill>
            <a:srgbClr val="FFFFFF">
              <a:shade val="85000"/>
            </a:srgbClr>
          </a:solidFill>
          <a:ln>
            <a:noFill/>
          </a:ln>
          <a:effectLst/>
        </p:spPr>
      </p:pic>
      <p:grpSp>
        <p:nvGrpSpPr>
          <p:cNvPr id="28" name="Group 27"/>
          <p:cNvGrpSpPr/>
          <p:nvPr/>
        </p:nvGrpSpPr>
        <p:grpSpPr>
          <a:xfrm>
            <a:off x="4703214" y="5297424"/>
            <a:ext cx="1463244" cy="627078"/>
            <a:chOff x="9445771" y="3861492"/>
            <a:chExt cx="1730640" cy="712514"/>
          </a:xfrm>
        </p:grpSpPr>
        <p:pic>
          <p:nvPicPr>
            <p:cNvPr id="26" name="Picture 25"/>
            <p:cNvPicPr>
              <a:picLocks noChangeAspect="1"/>
            </p:cNvPicPr>
            <p:nvPr/>
          </p:nvPicPr>
          <p:blipFill rotWithShape="1">
            <a:blip r:embed="rId37" cstate="screen">
              <a:extLst>
                <a:ext uri="{28A0092B-C50C-407E-A947-70E740481C1C}">
                  <a14:useLocalDpi xmlns:a14="http://schemas.microsoft.com/office/drawing/2010/main"/>
                </a:ext>
              </a:extLst>
            </a:blip>
            <a:srcRect t="10775" b="14285"/>
            <a:stretch/>
          </p:blipFill>
          <p:spPr>
            <a:xfrm>
              <a:off x="9445771" y="3861492"/>
              <a:ext cx="1730640" cy="712514"/>
            </a:xfrm>
            <a:prstGeom prst="rect">
              <a:avLst/>
            </a:prstGeom>
          </p:spPr>
        </p:pic>
        <p:sp>
          <p:nvSpPr>
            <p:cNvPr id="27" name="TextBox 26"/>
            <p:cNvSpPr txBox="1"/>
            <p:nvPr/>
          </p:nvSpPr>
          <p:spPr>
            <a:xfrm>
              <a:off x="10178266" y="4105214"/>
              <a:ext cx="618412" cy="261610"/>
            </a:xfrm>
            <a:prstGeom prst="rect">
              <a:avLst/>
            </a:prstGeom>
            <a:noFill/>
          </p:spPr>
          <p:txBody>
            <a:bodyPr wrap="square" rtlCol="0">
              <a:spAutoFit/>
            </a:bodyPr>
            <a:lstStyle/>
            <a:p>
              <a:pPr algn="ctr"/>
              <a:r>
                <a:rPr lang="en-US" sz="1100" dirty="0">
                  <a:solidFill>
                    <a:srgbClr val="FF0000"/>
                  </a:solidFill>
                </a:rPr>
                <a:t>vs.</a:t>
              </a:r>
            </a:p>
          </p:txBody>
        </p:sp>
      </p:grpSp>
      <p:pic>
        <p:nvPicPr>
          <p:cNvPr id="3094" name="Picture 22" descr="038840c374a56ee8ee29fb50399c3575.jpg (400×137)"/>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6348223" y="5390402"/>
            <a:ext cx="1362904" cy="534099"/>
          </a:xfrm>
          <a:prstGeom prst="roundRect">
            <a:avLst>
              <a:gd name="adj" fmla="val 8594"/>
            </a:avLst>
          </a:prstGeom>
          <a:solidFill>
            <a:srgbClr val="FFFFFF">
              <a:shade val="85000"/>
            </a:srgbClr>
          </a:solidFill>
          <a:ln>
            <a:noFill/>
          </a:ln>
          <a:effectLst/>
          <a:extLst/>
        </p:spPr>
      </p:pic>
      <p:pic>
        <p:nvPicPr>
          <p:cNvPr id="3076" name="Picture 4" descr="http://www.pngall.com/wp-content/uploads/2016/04/Dallas-Cowboys-Free-PNG-Image.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100831" y="2441502"/>
            <a:ext cx="963407" cy="93932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3" name="Text Placeholder 4"/>
          <p:cNvSpPr>
            <a:spLocks noGrp="1"/>
          </p:cNvSpPr>
          <p:nvPr>
            <p:ph type="body" sz="quarter" idx="15"/>
          </p:nvPr>
        </p:nvSpPr>
        <p:spPr>
          <a:xfrm>
            <a:off x="329142" y="6189666"/>
            <a:ext cx="1719791" cy="431798"/>
          </a:xfrm>
        </p:spPr>
        <p:txBody>
          <a:bodyPr/>
          <a:lstStyle/>
          <a:p>
            <a:r>
              <a:rPr lang="en-US" dirty="0"/>
              <a:t>No days off!</a:t>
            </a:r>
          </a:p>
        </p:txBody>
      </p:sp>
      <p:pic>
        <p:nvPicPr>
          <p:cNvPr id="6" name="Picture 5"/>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4730860" y="2538619"/>
            <a:ext cx="720393" cy="860957"/>
          </a:xfrm>
          <a:prstGeom prst="rect">
            <a:avLst/>
          </a:prstGeom>
        </p:spPr>
      </p:pic>
    </p:spTree>
    <p:extLst>
      <p:ext uri="{BB962C8B-B14F-4D97-AF65-F5344CB8AC3E}">
        <p14:creationId xmlns:p14="http://schemas.microsoft.com/office/powerpoint/2010/main" val="2757348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211" y="364933"/>
            <a:ext cx="8805334" cy="592364"/>
          </a:xfrm>
        </p:spPr>
        <p:txBody>
          <a:bodyPr/>
          <a:lstStyle/>
          <a:p>
            <a:r>
              <a:rPr lang="en-US" dirty="0"/>
              <a:t>This Passion Around Sports Is Further Fueled By “Score-</a:t>
            </a:r>
            <a:r>
              <a:rPr lang="en-US" dirty="0" err="1"/>
              <a:t>ylines</a:t>
            </a:r>
            <a:r>
              <a:rPr lang="en-US" dirty="0"/>
              <a:t>” Which Engage Viewers Well Beyond Just The Numbers</a:t>
            </a:r>
          </a:p>
        </p:txBody>
      </p:sp>
      <p:sp>
        <p:nvSpPr>
          <p:cNvPr id="3" name="Text Placeholder 2"/>
          <p:cNvSpPr>
            <a:spLocks noGrp="1"/>
          </p:cNvSpPr>
          <p:nvPr>
            <p:ph type="body" sz="quarter" idx="13"/>
          </p:nvPr>
        </p:nvSpPr>
        <p:spPr>
          <a:xfrm>
            <a:off x="178211" y="1255427"/>
            <a:ext cx="8805334" cy="368686"/>
          </a:xfrm>
        </p:spPr>
        <p:txBody>
          <a:bodyPr/>
          <a:lstStyle/>
          <a:p>
            <a:r>
              <a:rPr lang="en-US" sz="1600" dirty="0"/>
              <a:t>“Score-</a:t>
            </a:r>
            <a:r>
              <a:rPr lang="en-US" sz="1600" dirty="0" err="1"/>
              <a:t>ylines</a:t>
            </a:r>
            <a:r>
              <a:rPr lang="en-US" sz="1600" dirty="0"/>
              <a:t>” sit at the intersection of outcomes and interests; they humanize an event’s results to engage even the most casual of sports fans (i.e., “the masses”)</a:t>
            </a:r>
          </a:p>
        </p:txBody>
      </p:sp>
      <p:sp>
        <p:nvSpPr>
          <p:cNvPr id="9" name="Text Placeholder 2"/>
          <p:cNvSpPr>
            <a:spLocks noGrp="1"/>
          </p:cNvSpPr>
          <p:nvPr>
            <p:ph type="body" sz="quarter" idx="13"/>
          </p:nvPr>
        </p:nvSpPr>
        <p:spPr>
          <a:xfrm>
            <a:off x="1608912" y="1912914"/>
            <a:ext cx="1302246" cy="368686"/>
          </a:xfrm>
        </p:spPr>
        <p:txBody>
          <a:bodyPr/>
          <a:lstStyle/>
          <a:p>
            <a:r>
              <a:rPr lang="en-US" b="1" u="sng" dirty="0"/>
              <a:t>Scores</a:t>
            </a:r>
          </a:p>
        </p:txBody>
      </p:sp>
      <p:sp>
        <p:nvSpPr>
          <p:cNvPr id="10" name="Text Placeholder 2"/>
          <p:cNvSpPr>
            <a:spLocks noGrp="1"/>
          </p:cNvSpPr>
          <p:nvPr>
            <p:ph type="body" sz="quarter" idx="13"/>
          </p:nvPr>
        </p:nvSpPr>
        <p:spPr>
          <a:xfrm>
            <a:off x="6072053" y="1916023"/>
            <a:ext cx="1302246" cy="368686"/>
          </a:xfrm>
        </p:spPr>
        <p:txBody>
          <a:bodyPr/>
          <a:lstStyle/>
          <a:p>
            <a:r>
              <a:rPr lang="en-US" b="1" u="sng" dirty="0"/>
              <a:t>Storylines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0449" y="2646293"/>
            <a:ext cx="1734417" cy="973982"/>
          </a:xfrm>
          <a:prstGeom prst="roundRect">
            <a:avLst>
              <a:gd name="adj" fmla="val 8594"/>
            </a:avLst>
          </a:prstGeom>
          <a:solidFill>
            <a:srgbClr val="FFFFFF">
              <a:shade val="85000"/>
            </a:srgbClr>
          </a:solidFill>
          <a:ln>
            <a:noFill/>
          </a:ln>
          <a:effectLst/>
        </p:spPr>
      </p:pic>
      <p:sp>
        <p:nvSpPr>
          <p:cNvPr id="11" name="Text Placeholder 2"/>
          <p:cNvSpPr>
            <a:spLocks noGrp="1"/>
          </p:cNvSpPr>
          <p:nvPr>
            <p:ph type="body" sz="quarter" idx="13"/>
          </p:nvPr>
        </p:nvSpPr>
        <p:spPr>
          <a:xfrm>
            <a:off x="457200" y="2277655"/>
            <a:ext cx="3685592" cy="368686"/>
          </a:xfrm>
        </p:spPr>
        <p:txBody>
          <a:bodyPr/>
          <a:lstStyle/>
          <a:p>
            <a:r>
              <a:rPr lang="en-US" sz="1000" dirty="0"/>
              <a:t>Chicago Cubs win Game 7 of the World Series 8-7 in extra innings</a:t>
            </a:r>
          </a:p>
        </p:txBody>
      </p:sp>
      <p:sp>
        <p:nvSpPr>
          <p:cNvPr id="12" name="Text Placeholder 2"/>
          <p:cNvSpPr>
            <a:spLocks noGrp="1"/>
          </p:cNvSpPr>
          <p:nvPr>
            <p:ph type="body" sz="quarter" idx="13"/>
          </p:nvPr>
        </p:nvSpPr>
        <p:spPr>
          <a:xfrm>
            <a:off x="4758612" y="2280763"/>
            <a:ext cx="4012164" cy="368686"/>
          </a:xfrm>
        </p:spPr>
        <p:txBody>
          <a:bodyPr/>
          <a:lstStyle/>
          <a:p>
            <a:r>
              <a:rPr lang="en-US" sz="1000" dirty="0"/>
              <a:t>The victory ended 108 years of championship futility for one of the most iconic pro teams</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9060" y="2646293"/>
            <a:ext cx="1703165" cy="973982"/>
          </a:xfrm>
          <a:prstGeom prst="roundRect">
            <a:avLst>
              <a:gd name="adj" fmla="val 8594"/>
            </a:avLst>
          </a:prstGeom>
          <a:solidFill>
            <a:srgbClr val="FFFFFF">
              <a:shade val="85000"/>
            </a:srgbClr>
          </a:solidFill>
          <a:ln>
            <a:noFill/>
          </a:ln>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2505" y="4034475"/>
            <a:ext cx="1738378" cy="926447"/>
          </a:xfrm>
          <a:prstGeom prst="roundRect">
            <a:avLst>
              <a:gd name="adj" fmla="val 8594"/>
            </a:avLst>
          </a:prstGeom>
          <a:solidFill>
            <a:srgbClr val="FFFFFF">
              <a:shade val="85000"/>
            </a:srgbClr>
          </a:solidFill>
          <a:ln>
            <a:noFill/>
          </a:ln>
          <a:effectLst/>
        </p:spPr>
      </p:pic>
      <p:sp>
        <p:nvSpPr>
          <p:cNvPr id="16" name="Text Placeholder 2"/>
          <p:cNvSpPr>
            <a:spLocks noGrp="1"/>
          </p:cNvSpPr>
          <p:nvPr>
            <p:ph type="body" sz="quarter" idx="13"/>
          </p:nvPr>
        </p:nvSpPr>
        <p:spPr>
          <a:xfrm>
            <a:off x="541177" y="3652363"/>
            <a:ext cx="3433664" cy="368686"/>
          </a:xfrm>
        </p:spPr>
        <p:txBody>
          <a:bodyPr/>
          <a:lstStyle/>
          <a:p>
            <a:r>
              <a:rPr lang="en-US" sz="1000" dirty="0"/>
              <a:t>Cleveland Cavaliers defeat Golden State in Game 7 of the NBA Finals 93-89</a:t>
            </a:r>
          </a:p>
        </p:txBody>
      </p:sp>
      <p:pic>
        <p:nvPicPr>
          <p:cNvPr id="17" name="Picture 16"/>
          <p:cNvPicPr>
            <a:picLocks noChangeAspect="1"/>
          </p:cNvPicPr>
          <p:nvPr/>
        </p:nvPicPr>
        <p:blipFill>
          <a:blip r:embed="rId6"/>
          <a:stretch>
            <a:fillRect/>
          </a:stretch>
        </p:blipFill>
        <p:spPr>
          <a:xfrm>
            <a:off x="1346488" y="4028939"/>
            <a:ext cx="1745615" cy="962152"/>
          </a:xfrm>
          <a:prstGeom prst="roundRect">
            <a:avLst>
              <a:gd name="adj" fmla="val 8594"/>
            </a:avLst>
          </a:prstGeom>
          <a:solidFill>
            <a:srgbClr val="FFFFFF">
              <a:shade val="85000"/>
            </a:srgbClr>
          </a:solidFill>
          <a:ln>
            <a:noFill/>
          </a:ln>
          <a:effectLst/>
        </p:spPr>
      </p:pic>
      <p:sp>
        <p:nvSpPr>
          <p:cNvPr id="18" name="Text Placeholder 2"/>
          <p:cNvSpPr>
            <a:spLocks noGrp="1"/>
          </p:cNvSpPr>
          <p:nvPr>
            <p:ph type="body" sz="quarter" idx="13"/>
          </p:nvPr>
        </p:nvSpPr>
        <p:spPr>
          <a:xfrm>
            <a:off x="4609326" y="3636814"/>
            <a:ext cx="4385387" cy="368686"/>
          </a:xfrm>
        </p:spPr>
        <p:txBody>
          <a:bodyPr/>
          <a:lstStyle/>
          <a:p>
            <a:r>
              <a:rPr lang="en-US" sz="1000" dirty="0"/>
              <a:t>Cleveland, led by returning hometown star Lebron James, came back from down 3-1 against the winningest regular season team ever</a:t>
            </a:r>
          </a:p>
        </p:txBody>
      </p:sp>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50449" y="5241925"/>
            <a:ext cx="1734417" cy="962152"/>
          </a:xfrm>
          <a:prstGeom prst="roundRect">
            <a:avLst>
              <a:gd name="adj" fmla="val 8594"/>
            </a:avLst>
          </a:prstGeom>
          <a:solidFill>
            <a:srgbClr val="FFFFFF">
              <a:shade val="85000"/>
            </a:srgbClr>
          </a:solidFill>
          <a:ln>
            <a:noFill/>
          </a:ln>
          <a:effectLst/>
        </p:spPr>
      </p:pic>
      <p:sp>
        <p:nvSpPr>
          <p:cNvPr id="20" name="Text Placeholder 2"/>
          <p:cNvSpPr>
            <a:spLocks noGrp="1"/>
          </p:cNvSpPr>
          <p:nvPr>
            <p:ph type="body" sz="quarter" idx="13"/>
          </p:nvPr>
        </p:nvSpPr>
        <p:spPr>
          <a:xfrm>
            <a:off x="541177" y="5008418"/>
            <a:ext cx="3517639" cy="368686"/>
          </a:xfrm>
        </p:spPr>
        <p:txBody>
          <a:bodyPr/>
          <a:lstStyle/>
          <a:p>
            <a:r>
              <a:rPr lang="en-US" sz="1000" dirty="0"/>
              <a:t>Sergio Garcia wins the 2017 Masters in a one-hole playoff</a:t>
            </a:r>
          </a:p>
        </p:txBody>
      </p:sp>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38477" y="5227810"/>
            <a:ext cx="1734417" cy="975524"/>
          </a:xfrm>
          <a:prstGeom prst="roundRect">
            <a:avLst>
              <a:gd name="adj" fmla="val 8594"/>
            </a:avLst>
          </a:prstGeom>
          <a:solidFill>
            <a:srgbClr val="FFFFFF">
              <a:shade val="85000"/>
            </a:srgbClr>
          </a:solidFill>
          <a:ln>
            <a:noFill/>
          </a:ln>
          <a:effectLst/>
        </p:spPr>
      </p:pic>
      <p:sp>
        <p:nvSpPr>
          <p:cNvPr id="22" name="Text Placeholder 2"/>
          <p:cNvSpPr>
            <a:spLocks noGrp="1"/>
          </p:cNvSpPr>
          <p:nvPr>
            <p:ph type="body" sz="quarter" idx="13"/>
          </p:nvPr>
        </p:nvSpPr>
        <p:spPr>
          <a:xfrm>
            <a:off x="4827040" y="4974202"/>
            <a:ext cx="3943736" cy="368686"/>
          </a:xfrm>
        </p:spPr>
        <p:txBody>
          <a:bodyPr/>
          <a:lstStyle/>
          <a:p>
            <a:r>
              <a:rPr lang="en-US" sz="1000" dirty="0"/>
              <a:t>Garcia’s win finally ends his 0-73 drought in majors tournaments</a:t>
            </a:r>
          </a:p>
        </p:txBody>
      </p:sp>
      <p:sp>
        <p:nvSpPr>
          <p:cNvPr id="23" name="Rectangle: Rounded Corners 22"/>
          <p:cNvSpPr/>
          <p:nvPr/>
        </p:nvSpPr>
        <p:spPr>
          <a:xfrm>
            <a:off x="4292085" y="1916023"/>
            <a:ext cx="214604" cy="4419463"/>
          </a:xfrm>
          <a:prstGeom prst="round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4"/>
          <p:cNvSpPr>
            <a:spLocks noGrp="1"/>
          </p:cNvSpPr>
          <p:nvPr>
            <p:ph type="body" sz="quarter" idx="15"/>
          </p:nvPr>
        </p:nvSpPr>
        <p:spPr>
          <a:xfrm>
            <a:off x="329142" y="6189666"/>
            <a:ext cx="1719791" cy="431798"/>
          </a:xfrm>
        </p:spPr>
        <p:txBody>
          <a:bodyPr/>
          <a:lstStyle/>
          <a:p>
            <a:r>
              <a:rPr lang="en-US" dirty="0"/>
              <a:t>No days off!</a:t>
            </a:r>
          </a:p>
        </p:txBody>
      </p:sp>
    </p:spTree>
    <p:extLst>
      <p:ext uri="{BB962C8B-B14F-4D97-AF65-F5344CB8AC3E}">
        <p14:creationId xmlns:p14="http://schemas.microsoft.com/office/powerpoint/2010/main" val="3591020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530" y="1872070"/>
            <a:ext cx="2778859" cy="1692889"/>
          </a:xfrm>
          <a:prstGeom prst="rect">
            <a:avLst/>
          </a:prstGeom>
          <a:ln w="19050">
            <a:solidFill>
              <a:schemeClr val="tx1"/>
            </a:solidFill>
          </a:ln>
        </p:spPr>
      </p:pic>
      <p:pic>
        <p:nvPicPr>
          <p:cNvPr id="2050" name="Picture 2" descr="todays-date-is-3-28-happy-atlanta-falcons-blew-a-28-3-18001534.png (500×6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9862" t="35837" r="17228" b="12341"/>
          <a:stretch/>
        </p:blipFill>
        <p:spPr bwMode="auto">
          <a:xfrm>
            <a:off x="231531" y="2702588"/>
            <a:ext cx="684406" cy="70246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6582" y="1415147"/>
            <a:ext cx="2848753" cy="4001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solidFill>
                <a:effectLst/>
                <a:uLnTx/>
                <a:uFillTx/>
                <a:latin typeface="Trebuchet M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Patriots overcomes the largest deficit in Super Bowl history to defeat the Atlanta Falcons</a:t>
            </a:r>
          </a:p>
        </p:txBody>
      </p:sp>
      <p:sp>
        <p:nvSpPr>
          <p:cNvPr id="7" name="Rectangle 6"/>
          <p:cNvSpPr/>
          <p:nvPr/>
        </p:nvSpPr>
        <p:spPr>
          <a:xfrm>
            <a:off x="216949" y="3762755"/>
            <a:ext cx="2778859" cy="4499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Former walk-on wide receiver scores winning TD in Clemson’s thrilling National Championship victory over Alabama</a:t>
            </a:r>
          </a:p>
        </p:txBody>
      </p:sp>
      <p:pic>
        <p:nvPicPr>
          <p:cNvPr id="16" name="Picture 24" descr="https://i.ytimg.com/vi/rb1Fj9mhF64/hqdefault.jpg"/>
          <p:cNvPicPr>
            <a:picLocks noChangeAspect="1" noChangeArrowheads="1"/>
          </p:cNvPicPr>
          <p:nvPr/>
        </p:nvPicPr>
        <p:blipFill rotWithShape="1">
          <a:blip r:embed="rId4">
            <a:extLst>
              <a:ext uri="{28A0092B-C50C-407E-A947-70E740481C1C}">
                <a14:useLocalDpi xmlns:a14="http://schemas.microsoft.com/office/drawing/2010/main"/>
              </a:ext>
            </a:extLst>
          </a:blip>
          <a:srcRect t="19695" b="9625"/>
          <a:stretch/>
        </p:blipFill>
        <p:spPr bwMode="auto">
          <a:xfrm>
            <a:off x="3173655" y="1889827"/>
            <a:ext cx="2734490" cy="165963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29286" y="1407972"/>
            <a:ext cx="2778859" cy="4541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prstClr val="black"/>
                </a:solidFill>
                <a:latin typeface="Trebuchet MS"/>
              </a:rPr>
              <a:t>Leicester City’s beats 5000-1 odds to win the English Premier League</a:t>
            </a:r>
          </a:p>
        </p:txBody>
      </p:sp>
      <p:pic>
        <p:nvPicPr>
          <p:cNvPr id="3076" name="Picture 4" descr="http://dorianocarta.com/wp-content/uploads/2017/01/BN-RO584_2U5uw_OR_2017011012322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1531" y="4289712"/>
            <a:ext cx="2764278" cy="165963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6101200" y="1384739"/>
            <a:ext cx="2778859" cy="4499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Mississippi State stuns </a:t>
            </a:r>
            <a:r>
              <a:rPr lang="en-US" sz="1000" dirty="0">
                <a:solidFill>
                  <a:prstClr val="black"/>
                </a:solidFill>
                <a:latin typeface="Trebuchet MS"/>
              </a:rPr>
              <a:t>UCONN in the Final Four, ending their 111 game winning streak</a:t>
            </a:r>
            <a:endParaRPr kumimoji="0" lang="en-US" sz="10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15781" y="1889827"/>
            <a:ext cx="2751506" cy="1675133"/>
          </a:xfrm>
          <a:prstGeom prst="rect">
            <a:avLst/>
          </a:prstGeom>
          <a:noFill/>
          <a:ln w="19050">
            <a:solidFill>
              <a:schemeClr val="tx1"/>
            </a:solidFill>
          </a:ln>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l="29418" t="16364" r="27767"/>
          <a:stretch/>
        </p:blipFill>
        <p:spPr>
          <a:xfrm>
            <a:off x="6290077" y="4264207"/>
            <a:ext cx="1278384" cy="1666864"/>
          </a:xfrm>
          <a:prstGeom prst="rect">
            <a:avLst/>
          </a:prstGeom>
          <a:ln>
            <a:solidFill>
              <a:schemeClr val="tx1"/>
            </a:solidFill>
          </a:ln>
        </p:spPr>
      </p:pic>
      <p:sp>
        <p:nvSpPr>
          <p:cNvPr id="23" name="Rectangle 22"/>
          <p:cNvSpPr/>
          <p:nvPr/>
        </p:nvSpPr>
        <p:spPr>
          <a:xfrm>
            <a:off x="6153411" y="3728834"/>
            <a:ext cx="2778859" cy="4499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Kobe Bryant scores 60 points in his final game on the same night that Golden State wins their record-breaking 73</a:t>
            </a:r>
            <a:r>
              <a:rPr kumimoji="0" lang="en-US" sz="1000" b="0" i="0" u="none" strike="noStrike" kern="1200" cap="none" spc="0" normalizeH="0" baseline="30000" noProof="0" dirty="0">
                <a:ln>
                  <a:noFill/>
                </a:ln>
                <a:solidFill>
                  <a:prstClr val="black"/>
                </a:solidFill>
                <a:effectLst/>
                <a:uLnTx/>
                <a:uFillTx/>
                <a:latin typeface="Trebuchet MS"/>
                <a:ea typeface="+mn-ea"/>
                <a:cs typeface="+mn-cs"/>
              </a:rPr>
              <a:t>rd</a:t>
            </a:r>
            <a:r>
              <a:rPr kumimoji="0" lang="en-US" sz="1000" b="0" i="0" u="none" strike="noStrike" kern="1200" cap="none" spc="0" normalizeH="0" baseline="0" noProof="0" dirty="0">
                <a:ln>
                  <a:noFill/>
                </a:ln>
                <a:solidFill>
                  <a:prstClr val="black"/>
                </a:solidFill>
                <a:effectLst/>
                <a:uLnTx/>
                <a:uFillTx/>
                <a:latin typeface="Trebuchet MS"/>
                <a:ea typeface="+mn-ea"/>
                <a:cs typeface="+mn-cs"/>
              </a:rPr>
              <a:t> game</a:t>
            </a:r>
          </a:p>
        </p:txBody>
      </p:sp>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l="17596" t="6586" r="5692"/>
          <a:stretch/>
        </p:blipFill>
        <p:spPr>
          <a:xfrm>
            <a:off x="7572974" y="4264207"/>
            <a:ext cx="1294313" cy="1666863"/>
          </a:xfrm>
          <a:prstGeom prst="rect">
            <a:avLst/>
          </a:prstGeom>
          <a:ln>
            <a:solidFill>
              <a:schemeClr val="tx1"/>
            </a:solidFill>
          </a:ln>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9810" y="4271741"/>
            <a:ext cx="2863909" cy="1692889"/>
          </a:xfrm>
          <a:prstGeom prst="rect">
            <a:avLst/>
          </a:prstGeom>
          <a:ln w="19050">
            <a:solidFill>
              <a:schemeClr val="tx1"/>
            </a:solidFill>
          </a:ln>
        </p:spPr>
      </p:pic>
      <p:sp>
        <p:nvSpPr>
          <p:cNvPr id="26" name="TextBox 25"/>
          <p:cNvSpPr txBox="1"/>
          <p:nvPr/>
        </p:nvSpPr>
        <p:spPr>
          <a:xfrm>
            <a:off x="3173655" y="3765030"/>
            <a:ext cx="2985394" cy="4001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prstClr val="black"/>
                </a:solidFill>
                <a:effectLst/>
                <a:uLnTx/>
                <a:uFillTx/>
                <a:latin typeface="Trebuchet M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American swimmer Katie Ledecky obliterates the competition at the Summer Olympics, winning the 800m freestyle by almost 12 seconds</a:t>
            </a:r>
          </a:p>
        </p:txBody>
      </p:sp>
      <p:sp>
        <p:nvSpPr>
          <p:cNvPr id="22" name="Title 1"/>
          <p:cNvSpPr>
            <a:spLocks noGrp="1"/>
          </p:cNvSpPr>
          <p:nvPr>
            <p:ph type="ctrTitle"/>
          </p:nvPr>
        </p:nvSpPr>
        <p:spPr>
          <a:xfrm>
            <a:off x="178211" y="364933"/>
            <a:ext cx="8805334" cy="592364"/>
          </a:xfrm>
        </p:spPr>
        <p:txBody>
          <a:bodyPr/>
          <a:lstStyle/>
          <a:p>
            <a:r>
              <a:rPr lang="en-US" dirty="0"/>
              <a:t>Beyond The Historic World Series Or Epic NBA Finals, The Past Year Has Featured A Never Ending Stream Of “Score-</a:t>
            </a:r>
            <a:r>
              <a:rPr lang="en-US" dirty="0" err="1"/>
              <a:t>ylines</a:t>
            </a:r>
            <a:r>
              <a:rPr lang="en-US" dirty="0"/>
              <a:t>”</a:t>
            </a:r>
          </a:p>
        </p:txBody>
      </p:sp>
      <p:sp>
        <p:nvSpPr>
          <p:cNvPr id="21" name="Text Placeholder 4"/>
          <p:cNvSpPr>
            <a:spLocks noGrp="1"/>
          </p:cNvSpPr>
          <p:nvPr>
            <p:ph type="body" sz="quarter" idx="15"/>
          </p:nvPr>
        </p:nvSpPr>
        <p:spPr/>
        <p:txBody>
          <a:bodyPr/>
          <a:lstStyle/>
          <a:p>
            <a:r>
              <a:rPr lang="en-US" dirty="0"/>
              <a:t>No days off!</a:t>
            </a:r>
          </a:p>
        </p:txBody>
      </p:sp>
    </p:spTree>
    <p:extLst>
      <p:ext uri="{BB962C8B-B14F-4D97-AF65-F5344CB8AC3E}">
        <p14:creationId xmlns:p14="http://schemas.microsoft.com/office/powerpoint/2010/main" val="191998415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13518</TotalTime>
  <Words>4926</Words>
  <Application>Microsoft Office PowerPoint</Application>
  <PresentationFormat>On-screen Show (4:3)</PresentationFormat>
  <Paragraphs>558</Paragraphs>
  <Slides>57</Slides>
  <Notes>11</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57</vt:i4>
      </vt:variant>
    </vt:vector>
  </HeadingPairs>
  <TitlesOfParts>
    <vt:vector size="67" baseType="lpstr">
      <vt:lpstr>ＭＳ Ｐゴシック</vt:lpstr>
      <vt:lpstr>Arial</vt:lpstr>
      <vt:lpstr>Calibri</vt:lpstr>
      <vt:lpstr>Trebuchet MS</vt:lpstr>
      <vt:lpstr>Custom Design</vt:lpstr>
      <vt:lpstr>1_Custom Design</vt:lpstr>
      <vt:lpstr>Office Theme</vt:lpstr>
      <vt:lpstr>2_Custom Design</vt:lpstr>
      <vt:lpstr>3_Custom Design</vt:lpstr>
      <vt:lpstr>4_Custom Design</vt:lpstr>
      <vt:lpstr>PowerPoint Presentation</vt:lpstr>
      <vt:lpstr>Lineup</vt:lpstr>
      <vt:lpstr>Game Plan</vt:lpstr>
      <vt:lpstr>The Passion For Sports Never Rests</vt:lpstr>
      <vt:lpstr>Sports Are Almost Universally Watched &amp; Followed, To At Least Some Extent, By Most Of The Population </vt:lpstr>
      <vt:lpstr>Although The NFL Remains King, Several Other Sports Draw A Rather Significant Following</vt:lpstr>
      <vt:lpstr>People Are Passionate About Sports And Fans’ Passion Is Driven By Several Factors</vt:lpstr>
      <vt:lpstr>This Passion Around Sports Is Further Fueled By “Score-ylines” Which Engage Viewers Well Beyond Just The Numbers</vt:lpstr>
      <vt:lpstr>Beyond The Historic World Series Or Epic NBA Finals, The Past Year Has Featured A Never Ending Stream Of “Score-ylines”</vt:lpstr>
      <vt:lpstr>Looking At This Year’s Sports Calendar, Memorable  “Score-ylines” Can, And Will, Happen On Any Day Of The Year</vt:lpstr>
      <vt:lpstr>Especially When You Consider That Almost Every Week Features A Premier, Signature Event From A Major Sport</vt:lpstr>
      <vt:lpstr>“Wide World Of Sports”: Omnichannel Ecosystem</vt:lpstr>
      <vt:lpstr>Fans Predominately Watch Sports Live At Home, Although About One-Quarter Will Catch Games At A Bar Or On The Go</vt:lpstr>
      <vt:lpstr>It’s No Surprise That Television Dominates Sports, But Half The Population Also Gets Content From Alternate Devices</vt:lpstr>
      <vt:lpstr>But Still, Television Is The Overwhelming Preference For People To Consume Sports Video Content</vt:lpstr>
      <vt:lpstr>“Wide World of Sports”: The Omnichannel Ecosystem</vt:lpstr>
      <vt:lpstr>TV Is The Heart Of The Sports Ecosystem</vt:lpstr>
      <vt:lpstr>TV Networks Spent Over $20 Billion On Sports Programming In 2016; A $6 Billion Increase Over The Last Four Years </vt:lpstr>
      <vt:lpstr>Almost 11,000 Live Sporting Events Are Shown On National TV Annually, With 86% Of Them Airing On Ad-Supported Cable</vt:lpstr>
      <vt:lpstr>No Days Off: There Were At Least Two Live Sporting Events Airing Every Single Day of The Year On National TV In 2016</vt:lpstr>
      <vt:lpstr>In Fact, On Average There Are At Least Ten Live Sporting Events Airing On National TV Each Day Throughout The Year</vt:lpstr>
      <vt:lpstr>Each Day Is Anchored By Several Signature Sports Series Airing On National TV Throughout The Year</vt:lpstr>
      <vt:lpstr>Live Sports On National TV Is Rather Consistent While Having Slight Peaks In Spring &amp; Fall Months</vt:lpstr>
      <vt:lpstr>PowerPoint Presentation</vt:lpstr>
      <vt:lpstr>Sports TV’s Current Winning Streak</vt:lpstr>
      <vt:lpstr>Sports Are Ubiquitous Among The TV Viewer Given The Daily Availability Of Live Events &amp; Related Programming</vt:lpstr>
      <vt:lpstr>National Sports TV Monthly Reach Is Fairly Consistent But Has A Slight Increase During The Football Season</vt:lpstr>
      <vt:lpstr>Sports Also Delivers Significant Simultaneous Reach For Many Events Throughout The Year</vt:lpstr>
      <vt:lpstr>Average Time Spent Watching TV Sports Has Increased For  The Total Population &amp; Millennials Over The Last Eight Years</vt:lpstr>
      <vt:lpstr>There Has Been An 8% Increase In The Total Sports Audience During Any Given Minute Over The Last Eight Years</vt:lpstr>
      <vt:lpstr>Over 33 Billion Hours Of Sports-Related Programming Were Collectively Viewed On Ad-Supported National TV In 2016</vt:lpstr>
      <vt:lpstr>Total TV Sports Viewing Has Also Collectively Increased Across Each Major Stream Over The Last Eight Years</vt:lpstr>
      <vt:lpstr>Even With The Increase In DVR Penetration, Sports Remains Almost Exclusively A “Live” Or “Near Live” Viewing Experience</vt:lpstr>
      <vt:lpstr>Along With The Increase In Average Audience &amp; Hours Viewed Has Come Many Ratings Victories For Big Sporting Events</vt:lpstr>
      <vt:lpstr>Commercial Inventory Available Within Sports Programming Increased 7% In 2016 vs. Four Years Ago</vt:lpstr>
      <vt:lpstr>A Majority Of The Growing Commercial Inventory For Major Sports, Besides NFL, Lives on Ad-Supported Cable TV</vt:lpstr>
      <vt:lpstr>Complementary Content Through Secondary Screens</vt:lpstr>
      <vt:lpstr>TV Brands Extend Their Reach &amp; Engagement Through Live Streaming Which Allows Additional Sports Viewing Everywhere</vt:lpstr>
      <vt:lpstr>TV-Branded Sports Platforms Reach A Majority Of The Digital Population &amp; Almost Everyone Within The Online Sports Universe</vt:lpstr>
      <vt:lpstr>A Vast Majority Of Time Spent Online With Sports Content Is Through TV-Branded Digital Platforms</vt:lpstr>
      <vt:lpstr>Millennials’ Time Spent On Sports TV-Branded Digital Platforms Have Increased By Double Digits Over The Last Two Years</vt:lpstr>
      <vt:lpstr>PowerPoint Presentation</vt:lpstr>
      <vt:lpstr>PowerPoint Presentation</vt:lpstr>
      <vt:lpstr>Collective Experiences Through Online &amp; Offline Socializing</vt:lpstr>
      <vt:lpstr>PowerPoint Presentation</vt:lpstr>
      <vt:lpstr>TV Sports Brands Have A Large Social Presence To Provide Fans With Extra Content &amp; Keep Conversations Going Online</vt:lpstr>
      <vt:lpstr>There’s A Consistent Stream Of Heavy Social Conversation Centered Around Televised Sporting Events</vt:lpstr>
      <vt:lpstr>Sports Typically Accounts For Over Two-Thirds Of Total Ad-Supported TV Topics That Trend In The Top 10 On Twitter During Primetime</vt:lpstr>
      <vt:lpstr>At Least One Ad-Supported TV Sporting Event Tends To Trend In The Twitter Top 10 At Some Point During Each Night</vt:lpstr>
      <vt:lpstr>Sports Conversations Tend To Trend Equally Between Weeknights &amp; Weekends</vt:lpstr>
      <vt:lpstr>Nationally Televised Sports Almost Automatically Spur Some Of The Top Online Social Conversations During Their Airings</vt:lpstr>
      <vt:lpstr>In The “Physical” Social Realm, Sports Is A Big Driver Of Out-Of-Home TV Viewing Which Can Add Substantial Reach</vt:lpstr>
      <vt:lpstr>Sports Wrap-Up</vt:lpstr>
      <vt:lpstr>As The Catalyst For Sports, It’s No Surprise That National Advertisers Are Spending Almost $20 Billion Annually On TV</vt:lpstr>
      <vt:lpstr>Sports TV’s Ubiquitous Reach Makes The Genre Truly Desirable For Advertisers In Any Category</vt:lpstr>
      <vt:lpstr>The Highly Engaged Sports Ecosystem Allows Brands To Implement Successful &amp; Innovative TV-Heavy 360 Integrations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Reed Kiely</cp:lastModifiedBy>
  <cp:revision>1870</cp:revision>
  <cp:lastPrinted>2017-05-12T14:17:32Z</cp:lastPrinted>
  <dcterms:created xsi:type="dcterms:W3CDTF">2015-07-02T18:13:14Z</dcterms:created>
  <dcterms:modified xsi:type="dcterms:W3CDTF">2019-05-29T14:37:32Z</dcterms:modified>
</cp:coreProperties>
</file>