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4" r:id="rId5"/>
  </p:sldMasterIdLst>
  <p:notesMasterIdLst>
    <p:notesMasterId r:id="rId33"/>
  </p:notesMasterIdLst>
  <p:sldIdLst>
    <p:sldId id="2146846429" r:id="rId6"/>
    <p:sldId id="2146846445" r:id="rId7"/>
    <p:sldId id="2146846446" r:id="rId8"/>
    <p:sldId id="2146846432" r:id="rId9"/>
    <p:sldId id="2146846433" r:id="rId10"/>
    <p:sldId id="2146846434" r:id="rId11"/>
    <p:sldId id="2146846447" r:id="rId12"/>
    <p:sldId id="2146846438" r:id="rId13"/>
    <p:sldId id="2147376345" r:id="rId14"/>
    <p:sldId id="2147376346" r:id="rId15"/>
    <p:sldId id="2146846448" r:id="rId16"/>
    <p:sldId id="2147376347" r:id="rId17"/>
    <p:sldId id="2146846443" r:id="rId18"/>
    <p:sldId id="2147376344" r:id="rId19"/>
    <p:sldId id="2147376348" r:id="rId20"/>
    <p:sldId id="2147376349" r:id="rId21"/>
    <p:sldId id="2146846201" r:id="rId22"/>
    <p:sldId id="2144328304" r:id="rId23"/>
    <p:sldId id="2146846275" r:id="rId24"/>
    <p:sldId id="2146846391" r:id="rId25"/>
    <p:sldId id="2146846023" r:id="rId26"/>
    <p:sldId id="2146846392" r:id="rId27"/>
    <p:sldId id="2146846385" r:id="rId28"/>
    <p:sldId id="2146846395" r:id="rId29"/>
    <p:sldId id="2146846389" r:id="rId30"/>
    <p:sldId id="2146846396" r:id="rId31"/>
    <p:sldId id="214684638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354469C2-12DD-47ED-A3FF-6CD90C8AF6AE}" name="Kailyn Hartmann" initials="" userId="S::Kailynh@thevab.com::8b42c5e5-9ec8-46fd-a4ed-f96c0879c9aa"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FFE600"/>
    <a:srgbClr val="A343FF"/>
    <a:srgbClr val="00BFF2"/>
    <a:srgbClr val="ED3C8D"/>
    <a:srgbClr val="4EBEA4"/>
    <a:srgbClr val="FF6E30"/>
    <a:srgbClr val="E9EBF5"/>
    <a:srgbClr val="CFD5EA"/>
    <a:srgbClr val="ACB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F03F9-D5F8-4423-B0B7-751544DABCB5}" v="31" dt="2025-01-31T16:21:04.834"/>
    <p1510:client id="{3A2D6C03-71EE-B643-85C4-B7348D04A2EB}" v="85" dt="2025-01-31T17:00:47.072"/>
    <p1510:client id="{BAF73C9B-D7D4-4E76-84DE-84690ECEB278}" v="129" dt="2025-01-31T17:03:24.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BAF73C9B-D7D4-4E76-84DE-84690ECEB278}"/>
    <pc:docChg chg="modSld">
      <pc:chgData name="Jason Wiese" userId="4bff8d5b-7de6-4655-b397-69b0afc81113" providerId="ADAL" clId="{BAF73C9B-D7D4-4E76-84DE-84690ECEB278}" dt="2025-01-31T17:03:24.322" v="128" actId="20577"/>
      <pc:docMkLst>
        <pc:docMk/>
      </pc:docMkLst>
      <pc:sldChg chg="modSp mod">
        <pc:chgData name="Jason Wiese" userId="4bff8d5b-7de6-4655-b397-69b0afc81113" providerId="ADAL" clId="{BAF73C9B-D7D4-4E76-84DE-84690ECEB278}" dt="2025-01-29T16:34:37.413" v="19" actId="115"/>
        <pc:sldMkLst>
          <pc:docMk/>
          <pc:sldMk cId="3110856516" sldId="2144328304"/>
        </pc:sldMkLst>
        <pc:spChg chg="mod">
          <ac:chgData name="Jason Wiese" userId="4bff8d5b-7de6-4655-b397-69b0afc81113" providerId="ADAL" clId="{BAF73C9B-D7D4-4E76-84DE-84690ECEB278}" dt="2025-01-29T16:34:37.413" v="19" actId="115"/>
          <ac:spMkLst>
            <pc:docMk/>
            <pc:sldMk cId="3110856516" sldId="2144328304"/>
            <ac:spMk id="17" creationId="{7B62E101-EF35-BCEC-16E6-E6D98C51B89B}"/>
          </ac:spMkLst>
        </pc:spChg>
      </pc:sldChg>
      <pc:sldChg chg="modSp mod">
        <pc:chgData name="Jason Wiese" userId="4bff8d5b-7de6-4655-b397-69b0afc81113" providerId="ADAL" clId="{BAF73C9B-D7D4-4E76-84DE-84690ECEB278}" dt="2025-01-31T17:03:24.322" v="128" actId="20577"/>
        <pc:sldMkLst>
          <pc:docMk/>
          <pc:sldMk cId="2508503886" sldId="2146846433"/>
        </pc:sldMkLst>
        <pc:spChg chg="mod">
          <ac:chgData name="Jason Wiese" userId="4bff8d5b-7de6-4655-b397-69b0afc81113" providerId="ADAL" clId="{BAF73C9B-D7D4-4E76-84DE-84690ECEB278}" dt="2025-01-31T17:02:45.863" v="112" actId="1037"/>
          <ac:spMkLst>
            <pc:docMk/>
            <pc:sldMk cId="2508503886" sldId="2146846433"/>
            <ac:spMk id="36" creationId="{0FD5AE6D-D28F-7F40-6162-FCCE36E637FB}"/>
          </ac:spMkLst>
        </pc:spChg>
        <pc:spChg chg="mod">
          <ac:chgData name="Jason Wiese" userId="4bff8d5b-7de6-4655-b397-69b0afc81113" providerId="ADAL" clId="{BAF73C9B-D7D4-4E76-84DE-84690ECEB278}" dt="2025-01-31T17:03:24.322" v="128" actId="20577"/>
          <ac:spMkLst>
            <pc:docMk/>
            <pc:sldMk cId="2508503886" sldId="2146846433"/>
            <ac:spMk id="62" creationId="{A77FB2D0-F8BF-53CD-6D9B-57FB8D706471}"/>
          </ac:spMkLst>
        </pc:spChg>
      </pc:sldChg>
      <pc:sldChg chg="modSp mod">
        <pc:chgData name="Jason Wiese" userId="4bff8d5b-7de6-4655-b397-69b0afc81113" providerId="ADAL" clId="{BAF73C9B-D7D4-4E76-84DE-84690ECEB278}" dt="2025-01-31T16:59:36.881" v="76" actId="6549"/>
        <pc:sldMkLst>
          <pc:docMk/>
          <pc:sldMk cId="3167020168" sldId="2146846434"/>
        </pc:sldMkLst>
        <pc:spChg chg="mod">
          <ac:chgData name="Jason Wiese" userId="4bff8d5b-7de6-4655-b397-69b0afc81113" providerId="ADAL" clId="{BAF73C9B-D7D4-4E76-84DE-84690ECEB278}" dt="2025-01-31T16:59:36.881" v="76" actId="6549"/>
          <ac:spMkLst>
            <pc:docMk/>
            <pc:sldMk cId="3167020168" sldId="2146846434"/>
            <ac:spMk id="4" creationId="{1BF894CE-5EB9-4BB3-F6C7-477E37F6A6AA}"/>
          </ac:spMkLst>
        </pc:spChg>
        <pc:spChg chg="mod">
          <ac:chgData name="Jason Wiese" userId="4bff8d5b-7de6-4655-b397-69b0afc81113" providerId="ADAL" clId="{BAF73C9B-D7D4-4E76-84DE-84690ECEB278}" dt="2025-01-31T16:54:02.589" v="36" actId="20577"/>
          <ac:spMkLst>
            <pc:docMk/>
            <pc:sldMk cId="3167020168" sldId="2146846434"/>
            <ac:spMk id="26" creationId="{33FEC36C-93FD-347A-F418-71F9774AED8C}"/>
          </ac:spMkLst>
        </pc:spChg>
      </pc:sldChg>
      <pc:sldChg chg="modSp mod">
        <pc:chgData name="Jason Wiese" userId="4bff8d5b-7de6-4655-b397-69b0afc81113" providerId="ADAL" clId="{BAF73C9B-D7D4-4E76-84DE-84690ECEB278}" dt="2025-01-29T16:15:32.325" v="17" actId="6549"/>
        <pc:sldMkLst>
          <pc:docMk/>
          <pc:sldMk cId="4177004617" sldId="2146846438"/>
        </pc:sldMkLst>
        <pc:spChg chg="mod">
          <ac:chgData name="Jason Wiese" userId="4bff8d5b-7de6-4655-b397-69b0afc81113" providerId="ADAL" clId="{BAF73C9B-D7D4-4E76-84DE-84690ECEB278}" dt="2025-01-29T16:15:32.325" v="17" actId="6549"/>
          <ac:spMkLst>
            <pc:docMk/>
            <pc:sldMk cId="4177004617" sldId="2146846438"/>
            <ac:spMk id="11" creationId="{8B0B83A6-5B61-9488-F012-F7E014D03D0A}"/>
          </ac:spMkLst>
        </pc:spChg>
      </pc:sldChg>
      <pc:sldChg chg="modSp mod">
        <pc:chgData name="Jason Wiese" userId="4bff8d5b-7de6-4655-b397-69b0afc81113" providerId="ADAL" clId="{BAF73C9B-D7D4-4E76-84DE-84690ECEB278}" dt="2025-01-31T16:40:28.357" v="25" actId="20577"/>
        <pc:sldMkLst>
          <pc:docMk/>
          <pc:sldMk cId="1723118495" sldId="2146846445"/>
        </pc:sldMkLst>
        <pc:spChg chg="mod">
          <ac:chgData name="Jason Wiese" userId="4bff8d5b-7de6-4655-b397-69b0afc81113" providerId="ADAL" clId="{BAF73C9B-D7D4-4E76-84DE-84690ECEB278}" dt="2025-01-31T16:40:28.357" v="25" actId="20577"/>
          <ac:spMkLst>
            <pc:docMk/>
            <pc:sldMk cId="1723118495" sldId="2146846445"/>
            <ac:spMk id="11" creationId="{1E5B69AD-DDCA-3B52-BFAF-1F77F58A055B}"/>
          </ac:spMkLst>
        </pc:spChg>
        <pc:spChg chg="mod">
          <ac:chgData name="Jason Wiese" userId="4bff8d5b-7de6-4655-b397-69b0afc81113" providerId="ADAL" clId="{BAF73C9B-D7D4-4E76-84DE-84690ECEB278}" dt="2025-01-31T16:27:07.283" v="23" actId="115"/>
          <ac:spMkLst>
            <pc:docMk/>
            <pc:sldMk cId="1723118495" sldId="2146846445"/>
            <ac:spMk id="14" creationId="{C48A7C8A-5622-0B98-226F-935035259397}"/>
          </ac:spMkLst>
        </pc:spChg>
        <pc:spChg chg="mod">
          <ac:chgData name="Jason Wiese" userId="4bff8d5b-7de6-4655-b397-69b0afc81113" providerId="ADAL" clId="{BAF73C9B-D7D4-4E76-84DE-84690ECEB278}" dt="2025-01-31T16:27:02.808" v="22" actId="115"/>
          <ac:spMkLst>
            <pc:docMk/>
            <pc:sldMk cId="1723118495" sldId="2146846445"/>
            <ac:spMk id="16" creationId="{C2260827-CFF3-F5F0-A704-EA33CA7EFDF8}"/>
          </ac:spMkLst>
        </pc:spChg>
      </pc:sldChg>
      <pc:sldChg chg="modSp mod">
        <pc:chgData name="Jason Wiese" userId="4bff8d5b-7de6-4655-b397-69b0afc81113" providerId="ADAL" clId="{BAF73C9B-D7D4-4E76-84DE-84690ECEB278}" dt="2025-01-31T17:02:26.260" v="106" actId="20577"/>
        <pc:sldMkLst>
          <pc:docMk/>
          <pc:sldMk cId="3769998642" sldId="2146846447"/>
        </pc:sldMkLst>
        <pc:spChg chg="mod">
          <ac:chgData name="Jason Wiese" userId="4bff8d5b-7de6-4655-b397-69b0afc81113" providerId="ADAL" clId="{BAF73C9B-D7D4-4E76-84DE-84690ECEB278}" dt="2025-01-29T16:15:12.197" v="8" actId="6549"/>
          <ac:spMkLst>
            <pc:docMk/>
            <pc:sldMk cId="3769998642" sldId="2146846447"/>
            <ac:spMk id="4" creationId="{6DA7DC3D-98DC-5FD3-033A-EDDBEFEBAA90}"/>
          </ac:spMkLst>
        </pc:spChg>
        <pc:spChg chg="mod">
          <ac:chgData name="Jason Wiese" userId="4bff8d5b-7de6-4655-b397-69b0afc81113" providerId="ADAL" clId="{BAF73C9B-D7D4-4E76-84DE-84690ECEB278}" dt="2025-01-31T17:02:26.260" v="106" actId="20577"/>
          <ac:spMkLst>
            <pc:docMk/>
            <pc:sldMk cId="3769998642" sldId="2146846447"/>
            <ac:spMk id="27" creationId="{F09DDA59-A25B-EFC1-B322-ECCEBABA7F8D}"/>
          </ac:spMkLst>
        </pc:spChg>
      </pc:sldChg>
      <pc:sldChg chg="modSp mod">
        <pc:chgData name="Jason Wiese" userId="4bff8d5b-7de6-4655-b397-69b0afc81113" providerId="ADAL" clId="{BAF73C9B-D7D4-4E76-84DE-84690ECEB278}" dt="2025-01-31T17:03:14.502" v="121" actId="20577"/>
        <pc:sldMkLst>
          <pc:docMk/>
          <pc:sldMk cId="978619231" sldId="2147376346"/>
        </pc:sldMkLst>
        <pc:spChg chg="mod">
          <ac:chgData name="Jason Wiese" userId="4bff8d5b-7de6-4655-b397-69b0afc81113" providerId="ADAL" clId="{BAF73C9B-D7D4-4E76-84DE-84690ECEB278}" dt="2025-01-31T17:03:14.502" v="121" actId="20577"/>
          <ac:spMkLst>
            <pc:docMk/>
            <pc:sldMk cId="978619231" sldId="2147376346"/>
            <ac:spMk id="27" creationId="{11C2B578-ED2D-AD5C-8432-46579DC52E82}"/>
          </ac:spMkLst>
        </pc:spChg>
      </pc:sldChg>
      <pc:sldChg chg="addSp modSp">
        <pc:chgData name="Jason Wiese" userId="4bff8d5b-7de6-4655-b397-69b0afc81113" providerId="ADAL" clId="{BAF73C9B-D7D4-4E76-84DE-84690ECEB278}" dt="2025-01-29T16:34:30.042" v="18"/>
        <pc:sldMkLst>
          <pc:docMk/>
          <pc:sldMk cId="3152876436" sldId="2147376349"/>
        </pc:sldMkLst>
        <pc:spChg chg="add mod">
          <ac:chgData name="Jason Wiese" userId="4bff8d5b-7de6-4655-b397-69b0afc81113" providerId="ADAL" clId="{BAF73C9B-D7D4-4E76-84DE-84690ECEB278}" dt="2025-01-29T16:34:30.042" v="18"/>
          <ac:spMkLst>
            <pc:docMk/>
            <pc:sldMk cId="3152876436" sldId="2147376349"/>
            <ac:spMk id="3" creationId="{8E0A9836-DB11-DE29-5847-80191C802906}"/>
          </ac:spMkLst>
        </pc:spChg>
      </pc:sldChg>
    </pc:docChg>
  </pc:docChgLst>
  <pc:docChgLst>
    <pc:chgData name="Kaileen Cain" userId="21167d2d-fdf2-4320-ae3a-272888c89590" providerId="ADAL" clId="{088F03F9-D5F8-4423-B0B7-751544DABCB5}"/>
    <pc:docChg chg="modSld">
      <pc:chgData name="Kaileen Cain" userId="21167d2d-fdf2-4320-ae3a-272888c89590" providerId="ADAL" clId="{088F03F9-D5F8-4423-B0B7-751544DABCB5}" dt="2025-01-31T16:21:04.835" v="30" actId="20577"/>
      <pc:docMkLst>
        <pc:docMk/>
      </pc:docMkLst>
      <pc:sldChg chg="modSp mod">
        <pc:chgData name="Kaileen Cain" userId="21167d2d-fdf2-4320-ae3a-272888c89590" providerId="ADAL" clId="{088F03F9-D5F8-4423-B0B7-751544DABCB5}" dt="2025-01-31T16:20:39.442" v="25" actId="20577"/>
        <pc:sldMkLst>
          <pc:docMk/>
          <pc:sldMk cId="2508503886" sldId="2146846433"/>
        </pc:sldMkLst>
        <pc:spChg chg="mod">
          <ac:chgData name="Kaileen Cain" userId="21167d2d-fdf2-4320-ae3a-272888c89590" providerId="ADAL" clId="{088F03F9-D5F8-4423-B0B7-751544DABCB5}" dt="2025-01-31T16:20:39.442" v="25" actId="20577"/>
          <ac:spMkLst>
            <pc:docMk/>
            <pc:sldMk cId="2508503886" sldId="2146846433"/>
            <ac:spMk id="77" creationId="{1C4ECE9F-8CE8-869C-4389-4ED2D9F5C548}"/>
          </ac:spMkLst>
        </pc:spChg>
      </pc:sldChg>
      <pc:sldChg chg="modSp mod">
        <pc:chgData name="Kaileen Cain" userId="21167d2d-fdf2-4320-ae3a-272888c89590" providerId="ADAL" clId="{088F03F9-D5F8-4423-B0B7-751544DABCB5}" dt="2025-01-31T16:21:04.835" v="30" actId="20577"/>
        <pc:sldMkLst>
          <pc:docMk/>
          <pc:sldMk cId="3167020168" sldId="2146846434"/>
        </pc:sldMkLst>
        <pc:spChg chg="mod">
          <ac:chgData name="Kaileen Cain" userId="21167d2d-fdf2-4320-ae3a-272888c89590" providerId="ADAL" clId="{088F03F9-D5F8-4423-B0B7-751544DABCB5}" dt="2025-01-31T16:21:04.835" v="30" actId="20577"/>
          <ac:spMkLst>
            <pc:docMk/>
            <pc:sldMk cId="3167020168" sldId="2146846434"/>
            <ac:spMk id="4" creationId="{1BF894CE-5EB9-4BB3-F6C7-477E37F6A6AA}"/>
          </ac:spMkLst>
        </pc:spChg>
      </pc:sldChg>
      <pc:sldChg chg="modSp mod">
        <pc:chgData name="Kaileen Cain" userId="21167d2d-fdf2-4320-ae3a-272888c89590" providerId="ADAL" clId="{088F03F9-D5F8-4423-B0B7-751544DABCB5}" dt="2025-01-31T16:12:04.258" v="17" actId="20577"/>
        <pc:sldMkLst>
          <pc:docMk/>
          <pc:sldMk cId="1723118495" sldId="2146846445"/>
        </pc:sldMkLst>
        <pc:spChg chg="mod">
          <ac:chgData name="Kaileen Cain" userId="21167d2d-fdf2-4320-ae3a-272888c89590" providerId="ADAL" clId="{088F03F9-D5F8-4423-B0B7-751544DABCB5}" dt="2025-01-31T16:12:04.258" v="17" actId="20577"/>
          <ac:spMkLst>
            <pc:docMk/>
            <pc:sldMk cId="1723118495" sldId="2146846445"/>
            <ac:spMk id="11" creationId="{1E5B69AD-DDCA-3B52-BFAF-1F77F58A055B}"/>
          </ac:spMkLst>
        </pc:spChg>
      </pc:sldChg>
      <pc:sldChg chg="modSp mod">
        <pc:chgData name="Kaileen Cain" userId="21167d2d-fdf2-4320-ae3a-272888c89590" providerId="ADAL" clId="{088F03F9-D5F8-4423-B0B7-751544DABCB5}" dt="2025-01-29T17:21:40.628" v="16" actId="14100"/>
        <pc:sldMkLst>
          <pc:docMk/>
          <pc:sldMk cId="3769998642" sldId="2146846447"/>
        </pc:sldMkLst>
        <pc:cxnChg chg="mod">
          <ac:chgData name="Kaileen Cain" userId="21167d2d-fdf2-4320-ae3a-272888c89590" providerId="ADAL" clId="{088F03F9-D5F8-4423-B0B7-751544DABCB5}" dt="2025-01-29T17:21:40.628" v="16" actId="14100"/>
          <ac:cxnSpMkLst>
            <pc:docMk/>
            <pc:sldMk cId="3769998642" sldId="2146846447"/>
            <ac:cxnSpMk id="35" creationId="{7CBD3779-0353-4645-FFFE-F26B60F8AA21}"/>
          </ac:cxnSpMkLst>
        </pc:cxnChg>
        <pc:cxnChg chg="mod">
          <ac:chgData name="Kaileen Cain" userId="21167d2d-fdf2-4320-ae3a-272888c89590" providerId="ADAL" clId="{088F03F9-D5F8-4423-B0B7-751544DABCB5}" dt="2025-01-29T17:21:40.628" v="16" actId="14100"/>
          <ac:cxnSpMkLst>
            <pc:docMk/>
            <pc:sldMk cId="3769998642" sldId="2146846447"/>
            <ac:cxnSpMk id="36" creationId="{BFB48E7D-3D58-4509-5D53-0BF25EC56B9E}"/>
          </ac:cxnSpMkLst>
        </pc:cxnChg>
      </pc:sldChg>
    </pc:docChg>
  </pc:docChgLst>
  <pc:docChgLst>
    <pc:chgData name="Kailyn Hartmann" userId="8b42c5e5-9ec8-46fd-a4ed-f96c0879c9aa" providerId="ADAL" clId="{3A2D6C03-71EE-B643-85C4-B7348D04A2EB}"/>
    <pc:docChg chg="modSld">
      <pc:chgData name="Kailyn Hartmann" userId="8b42c5e5-9ec8-46fd-a4ed-f96c0879c9aa" providerId="ADAL" clId="{3A2D6C03-71EE-B643-85C4-B7348D04A2EB}" dt="2025-01-31T17:00:47.072" v="79" actId="20577"/>
      <pc:docMkLst>
        <pc:docMk/>
      </pc:docMkLst>
      <pc:sldChg chg="modSp mod">
        <pc:chgData name="Kailyn Hartmann" userId="8b42c5e5-9ec8-46fd-a4ed-f96c0879c9aa" providerId="ADAL" clId="{3A2D6C03-71EE-B643-85C4-B7348D04A2EB}" dt="2025-01-31T17:00:47.072" v="79" actId="20577"/>
        <pc:sldMkLst>
          <pc:docMk/>
          <pc:sldMk cId="2508503886" sldId="2146846433"/>
        </pc:sldMkLst>
        <pc:spChg chg="mod">
          <ac:chgData name="Kailyn Hartmann" userId="8b42c5e5-9ec8-46fd-a4ed-f96c0879c9aa" providerId="ADAL" clId="{3A2D6C03-71EE-B643-85C4-B7348D04A2EB}" dt="2025-01-31T16:59:25.770" v="72" actId="20577"/>
          <ac:spMkLst>
            <pc:docMk/>
            <pc:sldMk cId="2508503886" sldId="2146846433"/>
            <ac:spMk id="36" creationId="{0FD5AE6D-D28F-7F40-6162-FCCE36E637FB}"/>
          </ac:spMkLst>
        </pc:spChg>
        <pc:spChg chg="mod">
          <ac:chgData name="Kailyn Hartmann" userId="8b42c5e5-9ec8-46fd-a4ed-f96c0879c9aa" providerId="ADAL" clId="{3A2D6C03-71EE-B643-85C4-B7348D04A2EB}" dt="2025-01-31T17:00:47.072" v="79" actId="20577"/>
          <ac:spMkLst>
            <pc:docMk/>
            <pc:sldMk cId="2508503886" sldId="2146846433"/>
            <ac:spMk id="77" creationId="{1C4ECE9F-8CE8-869C-4389-4ED2D9F5C548}"/>
          </ac:spMkLst>
        </pc:spChg>
      </pc:sldChg>
      <pc:sldChg chg="modSp mod">
        <pc:chgData name="Kailyn Hartmann" userId="8b42c5e5-9ec8-46fd-a4ed-f96c0879c9aa" providerId="ADAL" clId="{3A2D6C03-71EE-B643-85C4-B7348D04A2EB}" dt="2025-01-31T16:33:47.899" v="0" actId="13926"/>
        <pc:sldMkLst>
          <pc:docMk/>
          <pc:sldMk cId="1723118495" sldId="2146846445"/>
        </pc:sldMkLst>
        <pc:spChg chg="mod">
          <ac:chgData name="Kailyn Hartmann" userId="8b42c5e5-9ec8-46fd-a4ed-f96c0879c9aa" providerId="ADAL" clId="{3A2D6C03-71EE-B643-85C4-B7348D04A2EB}" dt="2025-01-31T16:33:47.899" v="0" actId="13926"/>
          <ac:spMkLst>
            <pc:docMk/>
            <pc:sldMk cId="1723118495" sldId="2146846445"/>
            <ac:spMk id="11" creationId="{1E5B69AD-DDCA-3B52-BFAF-1F77F58A055B}"/>
          </ac:spMkLst>
        </pc:spChg>
      </pc:sldChg>
      <pc:sldChg chg="modSp mod">
        <pc:chgData name="Kailyn Hartmann" userId="8b42c5e5-9ec8-46fd-a4ed-f96c0879c9aa" providerId="ADAL" clId="{3A2D6C03-71EE-B643-85C4-B7348D04A2EB}" dt="2025-01-31T17:00:02.682" v="78" actId="20577"/>
        <pc:sldMkLst>
          <pc:docMk/>
          <pc:sldMk cId="3769998642" sldId="2146846447"/>
        </pc:sldMkLst>
        <pc:spChg chg="mod">
          <ac:chgData name="Kailyn Hartmann" userId="8b42c5e5-9ec8-46fd-a4ed-f96c0879c9aa" providerId="ADAL" clId="{3A2D6C03-71EE-B643-85C4-B7348D04A2EB}" dt="2025-01-31T17:00:02.682" v="78" actId="20577"/>
          <ac:spMkLst>
            <pc:docMk/>
            <pc:sldMk cId="3769998642" sldId="2146846447"/>
            <ac:spMk id="27" creationId="{F09DDA59-A25B-EFC1-B322-ECCEBABA7F8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646B1_CEEA2377.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F646B5_66F45790.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F646B4_5D3F0FF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78775118554684E-3"/>
          <c:y val="0.12602912054736848"/>
          <c:w val="0.99711731467986042"/>
          <c:h val="0.68072575735230167"/>
        </c:manualLayout>
      </c:layout>
      <c:barChart>
        <c:barDir val="col"/>
        <c:grouping val="clustered"/>
        <c:varyColors val="0"/>
        <c:ser>
          <c:idx val="0"/>
          <c:order val="0"/>
          <c:tx>
            <c:strRef>
              <c:f>Sheet1!$B$1</c:f>
              <c:strCache>
                <c:ptCount val="1"/>
                <c:pt idx="0">
                  <c:v>2023</c:v>
                </c:pt>
              </c:strCache>
            </c:strRef>
          </c:tx>
          <c:spPr>
            <a:solidFill>
              <a:srgbClr val="BDF1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1B1464"/>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Week 2</c:v>
                </c:pt>
                <c:pt idx="1">
                  <c:v>Week 3</c:v>
                </c:pt>
                <c:pt idx="2">
                  <c:v>Week 4</c:v>
                </c:pt>
                <c:pt idx="3">
                  <c:v>Week 5</c:v>
                </c:pt>
                <c:pt idx="4">
                  <c:v>Week 6</c:v>
                </c:pt>
                <c:pt idx="5">
                  <c:v>Week 7</c:v>
                </c:pt>
                <c:pt idx="6">
                  <c:v>Week 8</c:v>
                </c:pt>
                <c:pt idx="7">
                  <c:v>Week 9</c:v>
                </c:pt>
                <c:pt idx="8">
                  <c:v>Week 10</c:v>
                </c:pt>
                <c:pt idx="9">
                  <c:v>Week 11</c:v>
                </c:pt>
                <c:pt idx="10">
                  <c:v>Week 14</c:v>
                </c:pt>
                <c:pt idx="11">
                  <c:v>Week 15</c:v>
                </c:pt>
              </c:strCache>
            </c:strRef>
          </c:cat>
          <c:val>
            <c:numRef>
              <c:f>Sheet1!$B$2:$B$13</c:f>
              <c:numCache>
                <c:formatCode>#,##0.0</c:formatCode>
                <c:ptCount val="12"/>
                <c:pt idx="0">
                  <c:v>15.1</c:v>
                </c:pt>
                <c:pt idx="1">
                  <c:v>13.9</c:v>
                </c:pt>
                <c:pt idx="2">
                  <c:v>13.5</c:v>
                </c:pt>
                <c:pt idx="3">
                  <c:v>11.7</c:v>
                </c:pt>
                <c:pt idx="4">
                  <c:v>13.8</c:v>
                </c:pt>
                <c:pt idx="5">
                  <c:v>9.8000000000000007</c:v>
                </c:pt>
                <c:pt idx="6">
                  <c:v>11.4</c:v>
                </c:pt>
                <c:pt idx="7">
                  <c:v>11.7</c:v>
                </c:pt>
                <c:pt idx="8">
                  <c:v>9.6</c:v>
                </c:pt>
                <c:pt idx="9">
                  <c:v>13</c:v>
                </c:pt>
                <c:pt idx="10">
                  <c:v>10.7</c:v>
                </c:pt>
                <c:pt idx="11">
                  <c:v>8</c:v>
                </c:pt>
              </c:numCache>
            </c:numRef>
          </c:val>
          <c:extLst>
            <c:ext xmlns:c16="http://schemas.microsoft.com/office/drawing/2014/chart" uri="{C3380CC4-5D6E-409C-BE32-E72D297353CC}">
              <c16:uniqueId val="{00000000-8D34-4A12-8A0A-D0CA1AC3CEA0}"/>
            </c:ext>
          </c:extLst>
        </c:ser>
        <c:ser>
          <c:idx val="1"/>
          <c:order val="1"/>
          <c:tx>
            <c:strRef>
              <c:f>Sheet1!$C$1</c:f>
              <c:strCache>
                <c:ptCount val="1"/>
                <c:pt idx="0">
                  <c:v>2024</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1B1464"/>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Week 2</c:v>
                </c:pt>
                <c:pt idx="1">
                  <c:v>Week 3</c:v>
                </c:pt>
                <c:pt idx="2">
                  <c:v>Week 4</c:v>
                </c:pt>
                <c:pt idx="3">
                  <c:v>Week 5</c:v>
                </c:pt>
                <c:pt idx="4">
                  <c:v>Week 6</c:v>
                </c:pt>
                <c:pt idx="5">
                  <c:v>Week 7</c:v>
                </c:pt>
                <c:pt idx="6">
                  <c:v>Week 8</c:v>
                </c:pt>
                <c:pt idx="7">
                  <c:v>Week 9</c:v>
                </c:pt>
                <c:pt idx="8">
                  <c:v>Week 10</c:v>
                </c:pt>
                <c:pt idx="9">
                  <c:v>Week 11</c:v>
                </c:pt>
                <c:pt idx="10">
                  <c:v>Week 14</c:v>
                </c:pt>
                <c:pt idx="11">
                  <c:v>Week 15</c:v>
                </c:pt>
              </c:strCache>
            </c:strRef>
          </c:cat>
          <c:val>
            <c:numRef>
              <c:f>Sheet1!$C$2:$C$13</c:f>
              <c:numCache>
                <c:formatCode>#,##0.0</c:formatCode>
                <c:ptCount val="12"/>
                <c:pt idx="0">
                  <c:v>15</c:v>
                </c:pt>
                <c:pt idx="1">
                  <c:v>13.4</c:v>
                </c:pt>
                <c:pt idx="2">
                  <c:v>16.2</c:v>
                </c:pt>
                <c:pt idx="3">
                  <c:v>12.3</c:v>
                </c:pt>
                <c:pt idx="4">
                  <c:v>13.2</c:v>
                </c:pt>
                <c:pt idx="5">
                  <c:v>9.8000000000000007</c:v>
                </c:pt>
                <c:pt idx="6">
                  <c:v>12.6</c:v>
                </c:pt>
                <c:pt idx="7">
                  <c:v>11.6</c:v>
                </c:pt>
                <c:pt idx="8">
                  <c:v>13.6</c:v>
                </c:pt>
                <c:pt idx="9">
                  <c:v>14.4</c:v>
                </c:pt>
                <c:pt idx="10">
                  <c:v>17.3</c:v>
                </c:pt>
                <c:pt idx="11">
                  <c:v>12.3</c:v>
                </c:pt>
              </c:numCache>
            </c:numRef>
          </c:val>
          <c:extLst>
            <c:ext xmlns:c16="http://schemas.microsoft.com/office/drawing/2014/chart" uri="{C3380CC4-5D6E-409C-BE32-E72D297353CC}">
              <c16:uniqueId val="{00000001-8D34-4A12-8A0A-D0CA1AC3CEA0}"/>
            </c:ext>
          </c:extLst>
        </c:ser>
        <c:dLbls>
          <c:showLegendKey val="0"/>
          <c:showVal val="0"/>
          <c:showCatName val="0"/>
          <c:showSerName val="0"/>
          <c:showPercent val="0"/>
          <c:showBubbleSize val="0"/>
        </c:dLbls>
        <c:gapWidth val="70"/>
        <c:axId val="2041910479"/>
        <c:axId val="510949071"/>
      </c:barChart>
      <c:catAx>
        <c:axId val="2041910479"/>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itchFamily="2" charset="0"/>
                <a:ea typeface="+mn-ea"/>
                <a:cs typeface="+mn-cs"/>
              </a:defRPr>
            </a:pPr>
            <a:endParaRPr lang="en-US"/>
          </a:p>
        </c:txPr>
        <c:crossAx val="510949071"/>
        <c:crosses val="autoZero"/>
        <c:auto val="1"/>
        <c:lblAlgn val="ctr"/>
        <c:lblOffset val="100"/>
        <c:noMultiLvlLbl val="0"/>
      </c:catAx>
      <c:valAx>
        <c:axId val="510949071"/>
        <c:scaling>
          <c:orientation val="minMax"/>
        </c:scaling>
        <c:delete val="1"/>
        <c:axPos val="l"/>
        <c:numFmt formatCode="#,##0.0" sourceLinked="1"/>
        <c:majorTickMark val="none"/>
        <c:minorTickMark val="none"/>
        <c:tickLblPos val="nextTo"/>
        <c:crossAx val="2041910479"/>
        <c:crosses val="autoZero"/>
        <c:crossBetween val="between"/>
      </c:valAx>
      <c:spPr>
        <a:noFill/>
        <a:ln>
          <a:noFill/>
        </a:ln>
        <a:effectLst/>
      </c:spPr>
    </c:plotArea>
    <c:legend>
      <c:legendPos val="b"/>
      <c:layout>
        <c:manualLayout>
          <c:xMode val="edge"/>
          <c:yMode val="edge"/>
          <c:x val="0.4156632165053919"/>
          <c:y val="4.5550173132507176E-3"/>
          <c:w val="0.16607811770855035"/>
          <c:h val="7.5868719298444645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Helvetica"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78775118554684E-3"/>
          <c:y val="0.12602912054736848"/>
          <c:w val="0.99711731467986042"/>
          <c:h val="0.68072575735230167"/>
        </c:manualLayout>
      </c:layout>
      <c:barChart>
        <c:barDir val="col"/>
        <c:grouping val="clustered"/>
        <c:varyColors val="0"/>
        <c:ser>
          <c:idx val="0"/>
          <c:order val="0"/>
          <c:tx>
            <c:strRef>
              <c:f>Sheet1!$B$1</c:f>
              <c:strCache>
                <c:ptCount val="1"/>
                <c:pt idx="0">
                  <c:v>2023</c:v>
                </c:pt>
              </c:strCache>
            </c:strRef>
          </c:tx>
          <c:spPr>
            <a:solidFill>
              <a:srgbClr val="F37D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1B1464"/>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Week 2</c:v>
                </c:pt>
                <c:pt idx="1">
                  <c:v>Week 3</c:v>
                </c:pt>
                <c:pt idx="2">
                  <c:v>Week 4</c:v>
                </c:pt>
                <c:pt idx="3">
                  <c:v>Week 5</c:v>
                </c:pt>
                <c:pt idx="4">
                  <c:v>Week 6</c:v>
                </c:pt>
                <c:pt idx="5">
                  <c:v>Week 7</c:v>
                </c:pt>
                <c:pt idx="6">
                  <c:v>Week 8</c:v>
                </c:pt>
                <c:pt idx="7">
                  <c:v>Week 9</c:v>
                </c:pt>
                <c:pt idx="8">
                  <c:v>Week 10</c:v>
                </c:pt>
                <c:pt idx="9">
                  <c:v>Week 11</c:v>
                </c:pt>
                <c:pt idx="10">
                  <c:v>Week 14</c:v>
                </c:pt>
                <c:pt idx="11">
                  <c:v>Week 15</c:v>
                </c:pt>
              </c:strCache>
            </c:strRef>
          </c:cat>
          <c:val>
            <c:numRef>
              <c:f>Sheet1!$B$2:$B$13</c:f>
              <c:numCache>
                <c:formatCode>#,##0.0</c:formatCode>
                <c:ptCount val="12"/>
                <c:pt idx="0">
                  <c:v>17.899999999999999</c:v>
                </c:pt>
                <c:pt idx="1">
                  <c:v>19.3</c:v>
                </c:pt>
                <c:pt idx="2">
                  <c:v>24.9</c:v>
                </c:pt>
                <c:pt idx="3">
                  <c:v>24.6</c:v>
                </c:pt>
                <c:pt idx="4">
                  <c:v>16.7</c:v>
                </c:pt>
                <c:pt idx="5">
                  <c:v>20.6</c:v>
                </c:pt>
                <c:pt idx="6">
                  <c:v>15.8</c:v>
                </c:pt>
                <c:pt idx="7">
                  <c:v>18.399999999999999</c:v>
                </c:pt>
                <c:pt idx="8">
                  <c:v>15.7</c:v>
                </c:pt>
                <c:pt idx="9">
                  <c:v>18.5</c:v>
                </c:pt>
                <c:pt idx="10">
                  <c:v>24.2</c:v>
                </c:pt>
                <c:pt idx="11">
                  <c:v>16.3</c:v>
                </c:pt>
              </c:numCache>
            </c:numRef>
          </c:val>
          <c:extLst>
            <c:ext xmlns:c16="http://schemas.microsoft.com/office/drawing/2014/chart" uri="{C3380CC4-5D6E-409C-BE32-E72D297353CC}">
              <c16:uniqueId val="{00000000-CB2D-4857-B0D1-6BFE6EE150AE}"/>
            </c:ext>
          </c:extLst>
        </c:ser>
        <c:ser>
          <c:idx val="1"/>
          <c:order val="1"/>
          <c:tx>
            <c:strRef>
              <c:f>Sheet1!$C$1</c:f>
              <c:strCache>
                <c:ptCount val="1"/>
                <c:pt idx="0">
                  <c:v>2024</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1B1464"/>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Week 2</c:v>
                </c:pt>
                <c:pt idx="1">
                  <c:v>Week 3</c:v>
                </c:pt>
                <c:pt idx="2">
                  <c:v>Week 4</c:v>
                </c:pt>
                <c:pt idx="3">
                  <c:v>Week 5</c:v>
                </c:pt>
                <c:pt idx="4">
                  <c:v>Week 6</c:v>
                </c:pt>
                <c:pt idx="5">
                  <c:v>Week 7</c:v>
                </c:pt>
                <c:pt idx="6">
                  <c:v>Week 8</c:v>
                </c:pt>
                <c:pt idx="7">
                  <c:v>Week 9</c:v>
                </c:pt>
                <c:pt idx="8">
                  <c:v>Week 10</c:v>
                </c:pt>
                <c:pt idx="9">
                  <c:v>Week 11</c:v>
                </c:pt>
                <c:pt idx="10">
                  <c:v>Week 14</c:v>
                </c:pt>
                <c:pt idx="11">
                  <c:v>Week 15</c:v>
                </c:pt>
              </c:strCache>
            </c:strRef>
          </c:cat>
          <c:val>
            <c:numRef>
              <c:f>Sheet1!$C$2:$C$13</c:f>
              <c:numCache>
                <c:formatCode>#,##0.0</c:formatCode>
                <c:ptCount val="12"/>
                <c:pt idx="0">
                  <c:v>18</c:v>
                </c:pt>
                <c:pt idx="1">
                  <c:v>22.5</c:v>
                </c:pt>
                <c:pt idx="2">
                  <c:v>20</c:v>
                </c:pt>
                <c:pt idx="3">
                  <c:v>17.8</c:v>
                </c:pt>
                <c:pt idx="4">
                  <c:v>15.4</c:v>
                </c:pt>
                <c:pt idx="5">
                  <c:v>17.7</c:v>
                </c:pt>
                <c:pt idx="6">
                  <c:v>22.1</c:v>
                </c:pt>
                <c:pt idx="7">
                  <c:v>16.3</c:v>
                </c:pt>
                <c:pt idx="8">
                  <c:v>17.399999999999999</c:v>
                </c:pt>
                <c:pt idx="9">
                  <c:v>15.3</c:v>
                </c:pt>
                <c:pt idx="10">
                  <c:v>20.7</c:v>
                </c:pt>
                <c:pt idx="11">
                  <c:v>16.8</c:v>
                </c:pt>
              </c:numCache>
            </c:numRef>
          </c:val>
          <c:extLst>
            <c:ext xmlns:c16="http://schemas.microsoft.com/office/drawing/2014/chart" uri="{C3380CC4-5D6E-409C-BE32-E72D297353CC}">
              <c16:uniqueId val="{00000001-CB2D-4857-B0D1-6BFE6EE150AE}"/>
            </c:ext>
          </c:extLst>
        </c:ser>
        <c:dLbls>
          <c:showLegendKey val="0"/>
          <c:showVal val="0"/>
          <c:showCatName val="0"/>
          <c:showSerName val="0"/>
          <c:showPercent val="0"/>
          <c:showBubbleSize val="0"/>
        </c:dLbls>
        <c:gapWidth val="70"/>
        <c:axId val="2041910479"/>
        <c:axId val="510949071"/>
      </c:barChart>
      <c:catAx>
        <c:axId val="2041910479"/>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itchFamily="2" charset="0"/>
                <a:ea typeface="+mn-ea"/>
                <a:cs typeface="+mn-cs"/>
              </a:defRPr>
            </a:pPr>
            <a:endParaRPr lang="en-US"/>
          </a:p>
        </c:txPr>
        <c:crossAx val="510949071"/>
        <c:crosses val="autoZero"/>
        <c:auto val="1"/>
        <c:lblAlgn val="ctr"/>
        <c:lblOffset val="100"/>
        <c:noMultiLvlLbl val="0"/>
      </c:catAx>
      <c:valAx>
        <c:axId val="510949071"/>
        <c:scaling>
          <c:orientation val="minMax"/>
        </c:scaling>
        <c:delete val="1"/>
        <c:axPos val="l"/>
        <c:numFmt formatCode="#,##0.0" sourceLinked="1"/>
        <c:majorTickMark val="none"/>
        <c:minorTickMark val="none"/>
        <c:tickLblPos val="nextTo"/>
        <c:crossAx val="2041910479"/>
        <c:crosses val="autoZero"/>
        <c:crossBetween val="between"/>
      </c:valAx>
      <c:spPr>
        <a:noFill/>
        <a:ln>
          <a:noFill/>
        </a:ln>
        <a:effectLst/>
      </c:spPr>
    </c:plotArea>
    <c:legend>
      <c:legendPos val="b"/>
      <c:layout>
        <c:manualLayout>
          <c:xMode val="edge"/>
          <c:yMode val="edge"/>
          <c:x val="0.4156632165053919"/>
          <c:y val="4.5550173132507176E-3"/>
          <c:w val="0.16607811770855035"/>
          <c:h val="7.5868719298444645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Helvetica"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78775118554684E-3"/>
          <c:y val="0.12602912054736848"/>
          <c:w val="0.99711731467986042"/>
          <c:h val="0.68072575735230167"/>
        </c:manualLayout>
      </c:layout>
      <c:barChart>
        <c:barDir val="col"/>
        <c:grouping val="clustered"/>
        <c:varyColors val="0"/>
        <c:ser>
          <c:idx val="0"/>
          <c:order val="0"/>
          <c:tx>
            <c:strRef>
              <c:f>Sheet1!$B$1</c:f>
              <c:strCache>
                <c:ptCount val="1"/>
                <c:pt idx="0">
                  <c:v>2023</c:v>
                </c:pt>
              </c:strCache>
            </c:strRef>
          </c:tx>
          <c:spPr>
            <a:solidFill>
              <a:srgbClr val="94D8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1B1464"/>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Week 2</c:v>
                </c:pt>
                <c:pt idx="1">
                  <c:v>Week 3</c:v>
                </c:pt>
                <c:pt idx="2">
                  <c:v>Week 4</c:v>
                </c:pt>
                <c:pt idx="3">
                  <c:v>Week 5</c:v>
                </c:pt>
                <c:pt idx="4">
                  <c:v>Week 6</c:v>
                </c:pt>
                <c:pt idx="5">
                  <c:v>Week 7</c:v>
                </c:pt>
                <c:pt idx="6">
                  <c:v>Week 8</c:v>
                </c:pt>
                <c:pt idx="7">
                  <c:v>Week 9</c:v>
                </c:pt>
                <c:pt idx="8">
                  <c:v>Week 10</c:v>
                </c:pt>
                <c:pt idx="9">
                  <c:v>Week 11</c:v>
                </c:pt>
                <c:pt idx="10">
                  <c:v>Week 14</c:v>
                </c:pt>
                <c:pt idx="11">
                  <c:v>Week 15</c:v>
                </c:pt>
              </c:strCache>
            </c:strRef>
          </c:cat>
          <c:val>
            <c:numRef>
              <c:f>Sheet1!$B$2:$B$13</c:f>
              <c:numCache>
                <c:formatCode>#,##0.0</c:formatCode>
                <c:ptCount val="12"/>
                <c:pt idx="0">
                  <c:v>22.4</c:v>
                </c:pt>
                <c:pt idx="1">
                  <c:v>22.7</c:v>
                </c:pt>
                <c:pt idx="2">
                  <c:v>16.600000000000001</c:v>
                </c:pt>
                <c:pt idx="3">
                  <c:v>17.399999999999999</c:v>
                </c:pt>
                <c:pt idx="4">
                  <c:v>19.7</c:v>
                </c:pt>
                <c:pt idx="5">
                  <c:v>18.600000000000001</c:v>
                </c:pt>
                <c:pt idx="6">
                  <c:v>15.2</c:v>
                </c:pt>
                <c:pt idx="7">
                  <c:v>14.5</c:v>
                </c:pt>
                <c:pt idx="8">
                  <c:v>17.7</c:v>
                </c:pt>
                <c:pt idx="9">
                  <c:v>29</c:v>
                </c:pt>
                <c:pt idx="10">
                  <c:v>19.7</c:v>
                </c:pt>
                <c:pt idx="11">
                  <c:v>19.399999999999999</c:v>
                </c:pt>
              </c:numCache>
            </c:numRef>
          </c:val>
          <c:extLst>
            <c:ext xmlns:c16="http://schemas.microsoft.com/office/drawing/2014/chart" uri="{C3380CC4-5D6E-409C-BE32-E72D297353CC}">
              <c16:uniqueId val="{00000000-BD14-4F99-8BBC-67BEF99BB605}"/>
            </c:ext>
          </c:extLst>
        </c:ser>
        <c:ser>
          <c:idx val="1"/>
          <c:order val="1"/>
          <c:tx>
            <c:strRef>
              <c:f>Sheet1!$C$1</c:f>
              <c:strCache>
                <c:ptCount val="1"/>
                <c:pt idx="0">
                  <c:v>2024</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1B1464"/>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Week 2</c:v>
                </c:pt>
                <c:pt idx="1">
                  <c:v>Week 3</c:v>
                </c:pt>
                <c:pt idx="2">
                  <c:v>Week 4</c:v>
                </c:pt>
                <c:pt idx="3">
                  <c:v>Week 5</c:v>
                </c:pt>
                <c:pt idx="4">
                  <c:v>Week 6</c:v>
                </c:pt>
                <c:pt idx="5">
                  <c:v>Week 7</c:v>
                </c:pt>
                <c:pt idx="6">
                  <c:v>Week 8</c:v>
                </c:pt>
                <c:pt idx="7">
                  <c:v>Week 9</c:v>
                </c:pt>
                <c:pt idx="8">
                  <c:v>Week 10</c:v>
                </c:pt>
                <c:pt idx="9">
                  <c:v>Week 11</c:v>
                </c:pt>
                <c:pt idx="10">
                  <c:v>Week 14</c:v>
                </c:pt>
                <c:pt idx="11">
                  <c:v>Week 15</c:v>
                </c:pt>
              </c:strCache>
            </c:strRef>
          </c:cat>
          <c:val>
            <c:numRef>
              <c:f>Sheet1!$C$2:$C$13</c:f>
              <c:numCache>
                <c:formatCode>#,##0.0</c:formatCode>
                <c:ptCount val="12"/>
                <c:pt idx="0">
                  <c:v>15</c:v>
                </c:pt>
                <c:pt idx="1">
                  <c:v>19.600000000000001</c:v>
                </c:pt>
                <c:pt idx="2">
                  <c:v>20.7</c:v>
                </c:pt>
                <c:pt idx="3">
                  <c:v>15.9</c:v>
                </c:pt>
                <c:pt idx="4">
                  <c:v>17.3</c:v>
                </c:pt>
                <c:pt idx="5">
                  <c:v>17.600000000000001</c:v>
                </c:pt>
                <c:pt idx="6">
                  <c:v>13.4</c:v>
                </c:pt>
                <c:pt idx="7">
                  <c:v>20.7</c:v>
                </c:pt>
                <c:pt idx="8">
                  <c:v>12.2</c:v>
                </c:pt>
                <c:pt idx="9">
                  <c:v>17</c:v>
                </c:pt>
                <c:pt idx="10">
                  <c:v>18.7</c:v>
                </c:pt>
                <c:pt idx="11">
                  <c:v>17.399999999999999</c:v>
                </c:pt>
              </c:numCache>
            </c:numRef>
          </c:val>
          <c:extLst>
            <c:ext xmlns:c16="http://schemas.microsoft.com/office/drawing/2014/chart" uri="{C3380CC4-5D6E-409C-BE32-E72D297353CC}">
              <c16:uniqueId val="{00000001-BD14-4F99-8BBC-67BEF99BB605}"/>
            </c:ext>
          </c:extLst>
        </c:ser>
        <c:dLbls>
          <c:showLegendKey val="0"/>
          <c:showVal val="0"/>
          <c:showCatName val="0"/>
          <c:showSerName val="0"/>
          <c:showPercent val="0"/>
          <c:showBubbleSize val="0"/>
        </c:dLbls>
        <c:gapWidth val="70"/>
        <c:axId val="2041910479"/>
        <c:axId val="510949071"/>
      </c:barChart>
      <c:catAx>
        <c:axId val="2041910479"/>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itchFamily="2" charset="0"/>
                <a:ea typeface="+mn-ea"/>
                <a:cs typeface="+mn-cs"/>
              </a:defRPr>
            </a:pPr>
            <a:endParaRPr lang="en-US"/>
          </a:p>
        </c:txPr>
        <c:crossAx val="510949071"/>
        <c:crosses val="autoZero"/>
        <c:auto val="1"/>
        <c:lblAlgn val="ctr"/>
        <c:lblOffset val="100"/>
        <c:noMultiLvlLbl val="0"/>
      </c:catAx>
      <c:valAx>
        <c:axId val="510949071"/>
        <c:scaling>
          <c:orientation val="minMax"/>
        </c:scaling>
        <c:delete val="1"/>
        <c:axPos val="l"/>
        <c:numFmt formatCode="#,##0.0" sourceLinked="1"/>
        <c:majorTickMark val="none"/>
        <c:minorTickMark val="none"/>
        <c:tickLblPos val="nextTo"/>
        <c:crossAx val="2041910479"/>
        <c:crosses val="autoZero"/>
        <c:crossBetween val="between"/>
      </c:valAx>
      <c:spPr>
        <a:noFill/>
        <a:ln>
          <a:noFill/>
        </a:ln>
        <a:effectLst/>
      </c:spPr>
    </c:plotArea>
    <c:legend>
      <c:legendPos val="b"/>
      <c:layout>
        <c:manualLayout>
          <c:xMode val="edge"/>
          <c:yMode val="edge"/>
          <c:x val="0.4156632165053919"/>
          <c:y val="4.5550173132507176E-3"/>
          <c:w val="0.16607811770855035"/>
          <c:h val="7.5868719298444645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Helvetica"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A6F7D-823E-4F54-A79C-A2958D5E11F9}"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B58AA-711A-48C1-BCBF-E61C33627EBE}" type="slidenum">
              <a:rPr lang="en-US" smtClean="0"/>
              <a:t>‹#›</a:t>
            </a:fld>
            <a:endParaRPr lang="en-US"/>
          </a:p>
        </p:txBody>
      </p:sp>
    </p:spTree>
    <p:extLst>
      <p:ext uri="{BB962C8B-B14F-4D97-AF65-F5344CB8AC3E}">
        <p14:creationId xmlns:p14="http://schemas.microsoft.com/office/powerpoint/2010/main" val="424146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46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25D7F-E697-C104-A313-6180351BA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D8B3F-647A-E8C9-5336-9DCE15E1B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55EFFF-61B8-236F-3845-F097ED51A3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164C6-EED7-E420-8DB3-7468A57684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789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41C41-A5D9-76B4-0970-888501CEF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58E3B-83CA-1EC1-1069-21BE33808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6981C-4E46-0F9C-50F2-A5A86E990A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D20B36-5F29-B77F-4BBB-F20EA63D5C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974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A9F1B-48EA-DCD4-BC6E-3B9B96E00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BFE51-D991-858A-6922-2FB865AD2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C7296-41F9-CBB7-2A2B-93FE023356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E2EF07-2242-9AF2-1B4A-8D7ADB5C3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84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864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97409-9A87-B556-4945-D8A27512E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C64C8-2740-2945-D112-EF2667EED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FB733-33B9-8F43-EA34-2E601589C1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9214AE-709A-0A13-4C7B-90EE0C556A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75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7B29A-C18D-8E75-0A58-35E8E500C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63252-47D8-05F1-62E2-A0FAD2763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AA02E-01C1-8B62-69ED-BEA2A31A16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2085DA-735A-39E6-BA9C-70D4E603AD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12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533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497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044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76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5C8F0-0162-EE2D-BF05-5CC174B9D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701A1-80A7-F2A5-87E3-61F253E6E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BB602-BCDB-45CE-9C19-CC09B8EAB1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5D1E96-8652-AD57-D1DA-37AACCF5A5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194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071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846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900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8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D775D-F783-4267-A9BD-ABF9E86F7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1344A-326E-64D5-A1B7-72D867D82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FC28FF-7ED4-AE45-E2A8-6E29EF1B22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854759-DD68-768B-0EF1-6B8D6BDF20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34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AD717-C87C-C37C-C931-0A58B9828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7E5A1-BB28-4BD2-0AF2-F55CAC80A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0C32E3-E8AA-DC44-1EE2-64051F9FB9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8A4155-B908-41D6-DDC1-BC6133D288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05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47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3F3F3F"/>
              </a:solidFill>
              <a:effectLst/>
              <a:latin typeface="Helvetica"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47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A006D-7508-4385-B73F-6C393C21E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9090D-EBBA-4900-B55A-EF6BC8C851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5C1E2-0F65-BB2B-9FF7-D3081A10A8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2D3DFD-DF48-CC92-1FBF-C7234F0812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6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51F2E-71F0-7CA4-9AC7-3F56EEBE4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E9D62-3100-55EF-C73A-3A72F99B8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92848-810E-5800-868F-26044E354D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70B37A-EDFD-D7DD-44C0-55D83268F6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37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742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10781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1/31/2025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1896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1/31/2025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35998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1/31/2025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00803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1/31/2025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7828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1/31/2025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042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1/31/2025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529896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52654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64884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53429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1/31/2025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68490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1/31/2025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57506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1/31/2025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2576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1/31/2025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7096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1/31/2025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0576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1/31/2025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904715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127760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3" r:id="rId4"/>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1/31/2025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70698472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slide" Target="slide2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1.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14.png"/><Relationship Id="rId2" Type="http://schemas.openxmlformats.org/officeDocument/2006/relationships/notesSlide" Target="../notesSlides/notesSlide15.xml"/><Relationship Id="rId16" Type="http://schemas.openxmlformats.org/officeDocument/2006/relationships/slide" Target="slide21.xml"/><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6.png"/><Relationship Id="rId5" Type="http://schemas.openxmlformats.org/officeDocument/2006/relationships/image" Target="../media/image12.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34.pn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hyperlink" Target="https://thevab.com/insight/best-in-show" TargetMode="External"/><Relationship Id="rId13" Type="http://schemas.openxmlformats.org/officeDocument/2006/relationships/image" Target="../media/image46.png"/><Relationship Id="rId18" Type="http://schemas.openxmlformats.org/officeDocument/2006/relationships/hyperlink" Target="https://thevab.com/insight/whats-the-spread-2022" TargetMode="External"/><Relationship Id="rId3" Type="http://schemas.openxmlformats.org/officeDocument/2006/relationships/image" Target="../media/image43.png"/><Relationship Id="rId7" Type="http://schemas.openxmlformats.org/officeDocument/2006/relationships/hyperlink" Target="https://thevab.com/insight/best-seats-in-the-house-at-home" TargetMode="External"/><Relationship Id="rId12" Type="http://schemas.openxmlformats.org/officeDocument/2006/relationships/image" Target="../media/image10.png"/><Relationship Id="rId17" Type="http://schemas.openxmlformats.org/officeDocument/2006/relationships/image" Target="../media/image48.png"/><Relationship Id="rId2" Type="http://schemas.openxmlformats.org/officeDocument/2006/relationships/hyperlink" Target="https://thevab.com/insight/league-their-own" TargetMode="External"/><Relationship Id="rId16"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hyperlink" Target="https://thevab.com/team-board" TargetMode="External"/><Relationship Id="rId11" Type="http://schemas.openxmlformats.org/officeDocument/2006/relationships/image" Target="../media/image45.png"/><Relationship Id="rId5" Type="http://schemas.openxmlformats.org/officeDocument/2006/relationships/image" Target="../media/image11.png"/><Relationship Id="rId15" Type="http://schemas.openxmlformats.org/officeDocument/2006/relationships/hyperlink" Target="https://thevab.com/measurement" TargetMode="External"/><Relationship Id="rId10" Type="http://schemas.openxmlformats.org/officeDocument/2006/relationships/hyperlink" Target="https://thevab.com/insight/After-Further-Review" TargetMode="External"/><Relationship Id="rId19" Type="http://schemas.openxmlformats.org/officeDocument/2006/relationships/image" Target="../media/image49.png"/><Relationship Id="rId4" Type="http://schemas.openxmlformats.org/officeDocument/2006/relationships/image" Target="../media/image44.jpeg"/><Relationship Id="rId9" Type="http://schemas.openxmlformats.org/officeDocument/2006/relationships/hyperlink" Target="https://thevab.com/insight/power-of-premium-video" TargetMode="External"/><Relationship Id="rId14" Type="http://schemas.openxmlformats.org/officeDocument/2006/relationships/hyperlink" Target="https://thevab.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thevab.com/" TargetMode="Externa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slide" Target="slide21.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slide" Target="slide21.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slide" Target="slide5.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mediapost.com/publications/article/402296/verizon-to-bring-first-super-bowl-fanfest-to-30.html" TargetMode="External"/><Relationship Id="rId18" Type="http://schemas.openxmlformats.org/officeDocument/2006/relationships/hyperlink" Target="https://www.forbes.com/sites/sughnenyongo/2024/12/25/why-beyoncs-halftime-show-is-a-marketing-goldmine/" TargetMode="External"/><Relationship Id="rId26"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1.jpeg"/><Relationship Id="rId7" Type="http://schemas.openxmlformats.org/officeDocument/2006/relationships/hyperlink" Target="https://www.marketingbrew.com/stories/2024/07/09/sports-streaming-fragmentation-might-be-rough-for-consumers-but-for-advertisers-not-as-much" TargetMode="External"/><Relationship Id="rId12" Type="http://schemas.openxmlformats.org/officeDocument/2006/relationships/hyperlink" Target="https://frontofficesports.com/espn-exclusive-nfl-game-adds-intrigue-to-shifting-mnf-slate/" TargetMode="External"/><Relationship Id="rId17" Type="http://schemas.openxmlformats.org/officeDocument/2006/relationships/hyperlink" Target="https://deadline.com/2024/12/amazon-nfl-black-friday-interactive-ads-prime-video-1236196519/" TargetMode="External"/><Relationship Id="rId25"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hyperlink" Target="https://www.nfl.com/news/2024-thanksgiving-day-nfl-games-set-viewership-records" TargetMode="External"/><Relationship Id="rId20" Type="http://schemas.openxmlformats.org/officeDocument/2006/relationships/image" Target="../media/image20.png"/><Relationship Id="rId29" Type="http://schemas.openxmlformats.org/officeDocument/2006/relationships/hyperlink" Target="https://www.forbes.com/sites/bradadgate/2025/01/08/in-2024-nfl-games-accounted-for-72-of-the-100-most-watched-telecasts/" TargetMode="External"/><Relationship Id="rId1" Type="http://schemas.openxmlformats.org/officeDocument/2006/relationships/slideLayout" Target="../slideLayouts/slideLayout4.xml"/><Relationship Id="rId6" Type="http://schemas.openxmlformats.org/officeDocument/2006/relationships/hyperlink" Target="https://www.adweek.com/media/amazon-black-friday-game-advertisers/" TargetMode="External"/><Relationship Id="rId11" Type="http://schemas.openxmlformats.org/officeDocument/2006/relationships/hyperlink" Target="https://espnpressroom.com/us/press-releases/2024/11/espns-monday-night-football-approaching-100-million-fans-as-second-half-of-2024-25-season-gets-underway/" TargetMode="External"/><Relationship Id="rId24" Type="http://schemas.openxmlformats.org/officeDocument/2006/relationships/image" Target="../media/image24.png"/><Relationship Id="rId5" Type="http://schemas.openxmlformats.org/officeDocument/2006/relationships/image" Target="../media/image16.png"/><Relationship Id="rId15" Type="http://schemas.openxmlformats.org/officeDocument/2006/relationships/hyperlink" Target="https://apnews.com/article/nfl-ratings-brady-01fce6b89c7d738c21badda85901e33c" TargetMode="External"/><Relationship Id="rId23" Type="http://schemas.openxmlformats.org/officeDocument/2006/relationships/image" Target="../media/image23.png"/><Relationship Id="rId28" Type="http://schemas.openxmlformats.org/officeDocument/2006/relationships/hyperlink" Target="https://www.adweek.com/convergent-tv/paramount-shoppable-ads-nfl-playoffs/" TargetMode="External"/><Relationship Id="rId10" Type="http://schemas.openxmlformats.org/officeDocument/2006/relationships/image" Target="../media/image18.png"/><Relationship Id="rId19" Type="http://schemas.openxmlformats.org/officeDocument/2006/relationships/image" Target="../media/image19.png"/><Relationship Id="rId4" Type="http://schemas.openxmlformats.org/officeDocument/2006/relationships/hyperlink" Target="https://www.adweek.com/media/simpsons-monday-night-football-ad-revenue/" TargetMode="External"/><Relationship Id="rId9" Type="http://schemas.openxmlformats.org/officeDocument/2006/relationships/hyperlink" Target="https://www.nbcsports.com/pressbox/press-releases/vikings-lions-in-nfl-game272-posts-largest-audience-for-sunday-night-football-season-finale-since-2012-averaging-28-5-million-viewers-on-nbc-peacock#:~:text=Vikings%2DLions%20(28.5%20million%20viewers,to%2Dthe%2Dwire%202024%20NFL" TargetMode="External"/><Relationship Id="rId14" Type="http://schemas.openxmlformats.org/officeDocument/2006/relationships/hyperlink" Target="https://www.sportsbusinessjournal.com/Articles/2025/01/06/nfl-wild-card-game-spongebob-nickelodeon-cbs-sports" TargetMode="External"/><Relationship Id="rId22" Type="http://schemas.openxmlformats.org/officeDocument/2006/relationships/image" Target="../media/image22.png"/><Relationship Id="rId27" Type="http://schemas.openxmlformats.org/officeDocument/2006/relationships/hyperlink" Target="https://www.mediapost.com/publications/article/402512/nfl-games-on-amazon-netflix-curtail-long-standing.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1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27.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21.xml"/><Relationship Id="rId5" Type="http://schemas.openxmlformats.org/officeDocument/2006/relationships/image" Target="../media/image2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4EB800-C955-B275-BD58-7C2B128F5B78}"/>
              </a:ext>
            </a:extLst>
          </p:cNvPr>
          <p:cNvPicPr>
            <a:picLocks noChangeAspect="1"/>
          </p:cNvPicPr>
          <p:nvPr/>
        </p:nvPicPr>
        <p:blipFill>
          <a:blip r:embed="rId3"/>
          <a:srcRect l="20011" t="534" r="24824" b="-534"/>
          <a:stretch/>
        </p:blipFill>
        <p:spPr>
          <a:xfrm>
            <a:off x="5536092" y="0"/>
            <a:ext cx="6655905" cy="6894637"/>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B4137A1-220B-CE2C-37E8-133ECAD0828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grpSp>
        <p:nvGrpSpPr>
          <p:cNvPr id="7" name="Group 6">
            <a:extLst>
              <a:ext uri="{FF2B5EF4-FFF2-40B4-BE49-F238E27FC236}">
                <a16:creationId xmlns:a16="http://schemas.microsoft.com/office/drawing/2014/main" id="{BD3F90D8-EC4F-44E3-8868-8951815070FB}"/>
              </a:ext>
            </a:extLst>
          </p:cNvPr>
          <p:cNvGrpSpPr/>
          <p:nvPr/>
        </p:nvGrpSpPr>
        <p:grpSpPr>
          <a:xfrm>
            <a:off x="1858701" y="0"/>
            <a:ext cx="3677392"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chemeClr val="accent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chemeClr val="accent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r="39630" b="36230"/>
          <a:stretch>
            <a:fillRect/>
          </a:stretch>
        </p:blipFill>
        <p:spPr>
          <a:xfrm>
            <a:off x="5536095" y="2666878"/>
            <a:ext cx="6655905"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4" name="Title 9">
            <a:extLst>
              <a:ext uri="{FF2B5EF4-FFF2-40B4-BE49-F238E27FC236}">
                <a16:creationId xmlns:a16="http://schemas.microsoft.com/office/drawing/2014/main" id="{CEA5B2F1-ED1C-1C44-E43D-A4DCB36FF3A0}"/>
              </a:ext>
            </a:extLst>
          </p:cNvPr>
          <p:cNvSpPr txBox="1">
            <a:spLocks/>
          </p:cNvSpPr>
          <p:nvPr/>
        </p:nvSpPr>
        <p:spPr>
          <a:xfrm>
            <a:off x="159680" y="3423304"/>
            <a:ext cx="5376413" cy="1745834"/>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ED3C8D"/>
                </a:solidFill>
                <a:effectLst/>
                <a:uLnTx/>
                <a:uFillTx/>
                <a:latin typeface="Helvetica" pitchFamily="2" charset="0"/>
                <a:ea typeface="+mj-ea"/>
                <a:cs typeface="+mj-cs"/>
              </a:rPr>
              <a:t>Huddle Up!</a:t>
            </a:r>
            <a:br>
              <a:rPr kumimoji="0" lang="en-US" sz="3400" b="1" i="0" u="none" strike="noStrike" kern="1200" cap="none" spc="0" normalizeH="0" baseline="0" noProof="0">
                <a:ln>
                  <a:noFill/>
                </a:ln>
                <a:solidFill>
                  <a:srgbClr val="1B1464"/>
                </a:solidFill>
                <a:effectLst/>
                <a:uLnTx/>
                <a:uFillTx/>
                <a:latin typeface="Helvetica" pitchFamily="2" charset="0"/>
                <a:ea typeface="+mj-ea"/>
                <a:cs typeface="+mj-cs"/>
              </a:rPr>
            </a:br>
            <a:r>
              <a:rPr kumimoji="0" lang="en-US" sz="2600" b="1" i="0" u="none" strike="noStrike" kern="1200" cap="none" spc="0" normalizeH="0" baseline="0" noProof="0">
                <a:ln>
                  <a:noFill/>
                </a:ln>
                <a:solidFill>
                  <a:srgbClr val="00BFF2"/>
                </a:solidFill>
                <a:effectLst/>
                <a:uLnTx/>
                <a:uFillTx/>
                <a:latin typeface="Helvetica" pitchFamily="2" charset="0"/>
                <a:ea typeface="+mj-ea"/>
                <a:cs typeface="+mj-cs"/>
              </a:rPr>
              <a:t>A Look </a:t>
            </a:r>
            <a:r>
              <a:rPr lang="en-US" sz="2600" b="1">
                <a:solidFill>
                  <a:srgbClr val="00BFF2"/>
                </a:solidFill>
                <a:latin typeface="Helvetica" pitchFamily="2" charset="0"/>
              </a:rPr>
              <a:t>Inside the </a:t>
            </a:r>
            <a:r>
              <a:rPr kumimoji="0" lang="en-US" sz="2600" b="1" i="0" u="none" strike="noStrike" kern="1200" cap="none" spc="0" normalizeH="0" baseline="0" noProof="0">
                <a:ln>
                  <a:noFill/>
                </a:ln>
                <a:solidFill>
                  <a:srgbClr val="00BFF2"/>
                </a:solidFill>
                <a:effectLst/>
                <a:uLnTx/>
                <a:uFillTx/>
                <a:latin typeface="Helvetica" pitchFamily="2" charset="0"/>
                <a:ea typeface="+mj-ea"/>
                <a:cs typeface="+mj-cs"/>
              </a:rPr>
              <a:t>NFL’s 2024 Season Viewership Evolution</a:t>
            </a:r>
          </a:p>
        </p:txBody>
      </p:sp>
    </p:spTree>
    <p:extLst>
      <p:ext uri="{BB962C8B-B14F-4D97-AF65-F5344CB8AC3E}">
        <p14:creationId xmlns:p14="http://schemas.microsoft.com/office/powerpoint/2010/main" val="252089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A1AED-4914-96D9-A43D-B9D7DB1B16A2}"/>
            </a:ext>
          </a:extLst>
        </p:cNvPr>
        <p:cNvGrpSpPr/>
        <p:nvPr/>
      </p:nvGrpSpPr>
      <p:grpSpPr>
        <a:xfrm>
          <a:off x="0" y="0"/>
          <a:ext cx="0" cy="0"/>
          <a:chOff x="0" y="0"/>
          <a:chExt cx="0" cy="0"/>
        </a:xfrm>
      </p:grpSpPr>
      <p:sp>
        <p:nvSpPr>
          <p:cNvPr id="177" name="Rectangle 176">
            <a:extLst>
              <a:ext uri="{FF2B5EF4-FFF2-40B4-BE49-F238E27FC236}">
                <a16:creationId xmlns:a16="http://schemas.microsoft.com/office/drawing/2014/main" id="{F564378C-B633-6768-BDCE-1C8CCD6012F8}"/>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FF61F2E6-4D31-3C00-FA0F-A45CD814BAF6}"/>
              </a:ext>
            </a:extLst>
          </p:cNvPr>
          <p:cNvSpPr/>
          <p:nvPr/>
        </p:nvSpPr>
        <p:spPr>
          <a:xfrm>
            <a:off x="-5777" y="1765229"/>
            <a:ext cx="4424271"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D0B8C4B0-0962-8B39-8DB6-3D8FDC7BC60E}"/>
              </a:ext>
            </a:extLst>
          </p:cNvPr>
          <p:cNvSpPr txBox="1"/>
          <p:nvPr/>
        </p:nvSpPr>
        <p:spPr>
          <a:xfrm>
            <a:off x="0" y="2605356"/>
            <a:ext cx="4442761"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Arial" panose="020B0604020202020204" pitchFamily="34" charset="0"/>
              </a:rPr>
              <a:t>“If you’re not buying or placing your campaigns </a:t>
            </a:r>
            <a:r>
              <a:rPr kumimoji="0" lang="en-US" sz="2400" b="0" i="1"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across every platform </a:t>
            </a:r>
            <a:r>
              <a:rPr kumimoji="0" lang="en-US" sz="2400" b="0" i="1"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Arial" panose="020B0604020202020204" pitchFamily="34" charset="0"/>
              </a:rPr>
              <a:t>that you can, you’re really </a:t>
            </a:r>
            <a:r>
              <a:rPr kumimoji="0" lang="en-US" sz="2400" b="0" i="1"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not reaching 100% of viewership</a:t>
            </a:r>
            <a:r>
              <a:rPr lang="en-US" sz="2400" i="1">
                <a:solidFill>
                  <a:srgbClr val="FFFFFF"/>
                </a:solidFill>
                <a:latin typeface="Helvetica" panose="020B0604020202020204" pitchFamily="34" charset="0"/>
                <a:ea typeface="Calibri" panose="020F0502020204030204" pitchFamily="34" charset="0"/>
                <a:cs typeface="Arial" panose="020B0604020202020204" pitchFamily="34" charset="0"/>
              </a:rPr>
              <a:t> - </a:t>
            </a:r>
            <a:r>
              <a:rPr kumimoji="0" lang="en-US" sz="2400" b="0" i="1"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Arial" panose="020B0604020202020204" pitchFamily="34" charset="0"/>
              </a:rPr>
              <a:t>whether it be for </a:t>
            </a:r>
            <a:br>
              <a:rPr kumimoji="0" lang="en-US" sz="2400" b="0" i="1"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Arial" panose="020B0604020202020204" pitchFamily="34" charset="0"/>
              </a:rPr>
            </a:br>
            <a:r>
              <a:rPr kumimoji="0" lang="en-US" sz="2400" b="0" i="1"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Arial" panose="020B0604020202020204" pitchFamily="34" charset="0"/>
              </a:rPr>
              <a:t>a </a:t>
            </a:r>
            <a:r>
              <a:rPr kumimoji="0" lang="en-US" sz="2400" b="0" i="1"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particular program </a:t>
            </a:r>
            <a:r>
              <a:rPr kumimoji="0" lang="en-US" sz="2400" b="0" i="1"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Arial" panose="020B0604020202020204" pitchFamily="34" charset="0"/>
              </a:rPr>
              <a:t>or a </a:t>
            </a:r>
            <a:r>
              <a:rPr kumimoji="0" lang="en-US" sz="2400" b="0" i="1"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particular audience</a:t>
            </a:r>
            <a:r>
              <a:rPr kumimoji="0" lang="en-US" sz="2400" b="0" i="1"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Arial" panose="020B0604020202020204" pitchFamily="34" charset="0"/>
            </a:endParaRPr>
          </a:p>
          <a:p>
            <a:pPr marL="171450" marR="0" lvl="0" indent="-171450" algn="r" defTabSz="9144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FFFFFF"/>
                </a:solidFill>
                <a:effectLst/>
                <a:uLnTx/>
                <a:uFillTx/>
                <a:latin typeface="Helvetica" panose="020B0604020202020204" pitchFamily="34" charset="0"/>
                <a:ea typeface="+mn-ea"/>
                <a:cs typeface="Arial" panose="020B0604020202020204" pitchFamily="34" charset="0"/>
              </a:rPr>
              <a:t>Evan </a:t>
            </a:r>
            <a:r>
              <a:rPr kumimoji="0" lang="en-US" sz="1100" b="0" i="0" u="none" strike="noStrike" kern="1200" cap="none" spc="0" normalizeH="0" baseline="0" noProof="0" err="1">
                <a:ln>
                  <a:noFill/>
                </a:ln>
                <a:solidFill>
                  <a:srgbClr val="FFFFFF"/>
                </a:solidFill>
                <a:effectLst/>
                <a:uLnTx/>
                <a:uFillTx/>
                <a:latin typeface="Helvetica" panose="020B0604020202020204" pitchFamily="34" charset="0"/>
                <a:ea typeface="+mn-ea"/>
                <a:cs typeface="Arial" panose="020B0604020202020204" pitchFamily="34" charset="0"/>
              </a:rPr>
              <a:t>Adlman</a:t>
            </a:r>
            <a:r>
              <a:rPr kumimoji="0" lang="en-US" sz="1100" b="0" i="0" u="none" strike="noStrike" kern="1200" cap="none" spc="0" normalizeH="0" baseline="0" noProof="0">
                <a:ln>
                  <a:noFill/>
                </a:ln>
                <a:solidFill>
                  <a:srgbClr val="FFFFFF"/>
                </a:solidFill>
                <a:effectLst/>
                <a:uLnTx/>
                <a:uFillTx/>
                <a:latin typeface="Helvetica" panose="020B0604020202020204" pitchFamily="34" charset="0"/>
                <a:ea typeface="+mn-ea"/>
                <a:cs typeface="Arial" panose="020B0604020202020204" pitchFamily="34" charset="0"/>
              </a:rPr>
              <a:t>, EVP Commercial Sales &amp; Rev Operations,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Helvetica" panose="020B0604020202020204" pitchFamily="34" charset="0"/>
                <a:ea typeface="+mn-ea"/>
                <a:cs typeface="Arial" panose="020B0604020202020204" pitchFamily="34" charset="0"/>
              </a:rPr>
              <a:t>AMC Networks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anose="020B0604020202020204" pitchFamily="34" charset="0"/>
                <a:ea typeface="+mn-ea"/>
                <a:cs typeface="Arial" panose="020B0604020202020204" pitchFamily="34" charset="0"/>
              </a:rPr>
              <a:t>Advertising Week New York 2024</a:t>
            </a:r>
          </a:p>
        </p:txBody>
      </p:sp>
      <p:sp>
        <p:nvSpPr>
          <p:cNvPr id="8" name="Rectangle: Rounded Corners 7">
            <a:extLst>
              <a:ext uri="{FF2B5EF4-FFF2-40B4-BE49-F238E27FC236}">
                <a16:creationId xmlns:a16="http://schemas.microsoft.com/office/drawing/2014/main" id="{9CFF3B7C-9A28-264C-BC27-EB17192E45B4}"/>
              </a:ext>
            </a:extLst>
          </p:cNvPr>
          <p:cNvSpPr/>
          <p:nvPr/>
        </p:nvSpPr>
        <p:spPr>
          <a:xfrm>
            <a:off x="4668658" y="3145470"/>
            <a:ext cx="7297555" cy="282500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512E731-850F-CCC7-EDE9-67F28625CF3C}"/>
              </a:ext>
            </a:extLst>
          </p:cNvPr>
          <p:cNvSpPr txBox="1"/>
          <p:nvPr/>
        </p:nvSpPr>
        <p:spPr>
          <a:xfrm>
            <a:off x="9963565" y="3879145"/>
            <a:ext cx="200264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83.4</a:t>
            </a:r>
            <a:b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FFFFFF">
                    <a:lumMod val="65000"/>
                  </a:srgbClr>
                </a:solidFill>
                <a:effectLst/>
                <a:uLnTx/>
                <a:uFillTx/>
                <a:latin typeface="Helvetica" panose="020B0604020202020204" pitchFamily="34" charset="0"/>
                <a:ea typeface="+mn-ea"/>
                <a:cs typeface="+mn-cs"/>
              </a:rPr>
              <a:t>(+0</a:t>
            </a:r>
            <a:r>
              <a:rPr kumimoji="0" lang="en-US" sz="1400" b="0" i="1" u="none" strike="noStrike" kern="1200" cap="none" spc="0" normalizeH="0" baseline="0" noProof="0">
                <a:ln>
                  <a:noFill/>
                </a:ln>
                <a:solidFill>
                  <a:srgbClr val="FFFFFF">
                    <a:lumMod val="65000"/>
                  </a:srgbClr>
                </a:solidFill>
                <a:effectLst/>
                <a:uLnTx/>
                <a:uFillTx/>
                <a:latin typeface="Helvetica" panose="020B0604020202020204" pitchFamily="34" charset="0"/>
                <a:ea typeface="+mn-ea"/>
                <a:cs typeface="Helvetica" panose="020B0604020202020204" pitchFamily="34" charset="0"/>
              </a:rPr>
              <a:t>% YoY)</a:t>
            </a:r>
            <a:endParaRPr kumimoji="0" lang="en-US" sz="2400" b="0" i="1" u="none" strike="noStrike" kern="1200" cap="none" spc="0" normalizeH="0" baseline="0" noProof="0">
              <a:ln>
                <a:noFill/>
              </a:ln>
              <a:solidFill>
                <a:srgbClr val="FFFFFF">
                  <a:lumMod val="65000"/>
                </a:srgbClr>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6E40EAA4-5DD0-B1DC-1BCE-EFC16751D391}"/>
              </a:ext>
            </a:extLst>
          </p:cNvPr>
          <p:cNvSpPr txBox="1"/>
          <p:nvPr/>
        </p:nvSpPr>
        <p:spPr>
          <a:xfrm>
            <a:off x="9963565" y="4565220"/>
            <a:ext cx="200264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86.8</a:t>
            </a:r>
            <a:b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br>
            <a:r>
              <a:rPr lang="en-US" sz="1400" i="1">
                <a:solidFill>
                  <a:srgbClr val="FFFFFF">
                    <a:lumMod val="65000"/>
                  </a:srgbClr>
                </a:solidFill>
                <a:latin typeface="Helvetica" panose="020B0604020202020204" pitchFamily="34" charset="0"/>
              </a:rPr>
              <a:t>(-1% YoY)</a:t>
            </a:r>
          </a:p>
        </p:txBody>
      </p:sp>
      <p:sp>
        <p:nvSpPr>
          <p:cNvPr id="21" name="TextBox 20">
            <a:extLst>
              <a:ext uri="{FF2B5EF4-FFF2-40B4-BE49-F238E27FC236}">
                <a16:creationId xmlns:a16="http://schemas.microsoft.com/office/drawing/2014/main" id="{8FAF222C-821E-E3FE-3B84-87FD90F62810}"/>
              </a:ext>
            </a:extLst>
          </p:cNvPr>
          <p:cNvSpPr txBox="1"/>
          <p:nvPr/>
        </p:nvSpPr>
        <p:spPr>
          <a:xfrm>
            <a:off x="9963565" y="5255779"/>
            <a:ext cx="200264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76.5</a:t>
            </a:r>
            <a:b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FFFFFF">
                    <a:lumMod val="65000"/>
                  </a:srgbClr>
                </a:solidFill>
                <a:effectLst/>
                <a:uLnTx/>
                <a:uFillTx/>
                <a:latin typeface="Helvetica" panose="020B0604020202020204" pitchFamily="34" charset="0"/>
                <a:ea typeface="+mn-ea"/>
                <a:cs typeface="+mn-cs"/>
              </a:rPr>
              <a:t>(-1% </a:t>
            </a:r>
            <a:r>
              <a:rPr kumimoji="0" lang="en-US" sz="1400" b="0" i="1" u="none" strike="noStrike" kern="1200" cap="none" spc="0" normalizeH="0" baseline="0" noProof="0">
                <a:ln>
                  <a:noFill/>
                </a:ln>
                <a:solidFill>
                  <a:srgbClr val="FFFFFF">
                    <a:lumMod val="65000"/>
                  </a:srgbClr>
                </a:solidFill>
                <a:effectLst/>
                <a:uLnTx/>
                <a:uFillTx/>
                <a:latin typeface="Helvetica" panose="020B0604020202020204" pitchFamily="34" charset="0"/>
                <a:ea typeface="+mn-ea"/>
                <a:cs typeface="Helvetica" panose="020B0604020202020204" pitchFamily="34" charset="0"/>
              </a:rPr>
              <a:t>YoY)</a:t>
            </a:r>
            <a:endParaRPr kumimoji="0" lang="en-US" sz="2800" b="1" i="0" u="none" strike="noStrike" kern="1200" cap="none" spc="0" normalizeH="0" baseline="0" noProof="0">
              <a:ln>
                <a:noFill/>
              </a:ln>
              <a:solidFill>
                <a:srgbClr val="FFFFFF">
                  <a:lumMod val="65000"/>
                </a:srgbClr>
              </a:solidFill>
              <a:effectLst/>
              <a:uLnTx/>
              <a:uFillTx/>
              <a:latin typeface="Helvetica" panose="020B0604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04F4A727-4E47-FE5E-9A89-0E77D2DB898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A099A6D8-7A25-79B4-5D6C-D6C5C8A26BB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9DF44DD7-C125-DAA8-D092-6B0F11154B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6" name="Picture 12">
            <a:extLst>
              <a:ext uri="{FF2B5EF4-FFF2-40B4-BE49-F238E27FC236}">
                <a16:creationId xmlns:a16="http://schemas.microsoft.com/office/drawing/2014/main" id="{D0F05280-FEA0-7534-FCDE-DE652D8B1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516166" y="2442881"/>
            <a:ext cx="842795" cy="546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NFL 2023 - WEEK 6 Schedule | NFL.com">
            <a:extLst>
              <a:ext uri="{FF2B5EF4-FFF2-40B4-BE49-F238E27FC236}">
                <a16:creationId xmlns:a16="http://schemas.microsoft.com/office/drawing/2014/main" id="{135595B8-84E6-C377-ADD1-C26A084ED3F8}"/>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0610789" y="2346523"/>
            <a:ext cx="708200" cy="7388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B7F0D65-8957-5A6E-4C72-E9C67E2982F8}"/>
              </a:ext>
            </a:extLst>
          </p:cNvPr>
          <p:cNvSpPr txBox="1"/>
          <p:nvPr/>
        </p:nvSpPr>
        <p:spPr>
          <a:xfrm>
            <a:off x="4692928" y="4020328"/>
            <a:ext cx="116312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P18-24</a:t>
            </a:r>
          </a:p>
        </p:txBody>
      </p:sp>
      <p:cxnSp>
        <p:nvCxnSpPr>
          <p:cNvPr id="15" name="Straight Connector 14">
            <a:extLst>
              <a:ext uri="{FF2B5EF4-FFF2-40B4-BE49-F238E27FC236}">
                <a16:creationId xmlns:a16="http://schemas.microsoft.com/office/drawing/2014/main" id="{504CB447-3491-3DA9-8D68-4CA78658D0E4}"/>
              </a:ext>
            </a:extLst>
          </p:cNvPr>
          <p:cNvCxnSpPr>
            <a:cxnSpLocks/>
          </p:cNvCxnSpPr>
          <p:nvPr/>
        </p:nvCxnSpPr>
        <p:spPr>
          <a:xfrm>
            <a:off x="4679395" y="4549487"/>
            <a:ext cx="7286818"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EA462F-D861-699F-D87F-AC153E3F1706}"/>
              </a:ext>
            </a:extLst>
          </p:cNvPr>
          <p:cNvCxnSpPr>
            <a:cxnSpLocks/>
          </p:cNvCxnSpPr>
          <p:nvPr/>
        </p:nvCxnSpPr>
        <p:spPr>
          <a:xfrm>
            <a:off x="4679395" y="5245489"/>
            <a:ext cx="7286818"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6CB6CC2-2656-C3D1-0AC4-5EF7F90F5AB9}"/>
              </a:ext>
            </a:extLst>
          </p:cNvPr>
          <p:cNvSpPr txBox="1"/>
          <p:nvPr/>
        </p:nvSpPr>
        <p:spPr>
          <a:xfrm>
            <a:off x="4692928" y="4709580"/>
            <a:ext cx="116312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P25-54</a:t>
            </a:r>
          </a:p>
        </p:txBody>
      </p:sp>
      <p:sp>
        <p:nvSpPr>
          <p:cNvPr id="19" name="TextBox 18">
            <a:extLst>
              <a:ext uri="{FF2B5EF4-FFF2-40B4-BE49-F238E27FC236}">
                <a16:creationId xmlns:a16="http://schemas.microsoft.com/office/drawing/2014/main" id="{C0C611A4-EDD6-A2CC-D88A-8800D3C500E2}"/>
              </a:ext>
            </a:extLst>
          </p:cNvPr>
          <p:cNvSpPr txBox="1"/>
          <p:nvPr/>
        </p:nvSpPr>
        <p:spPr>
          <a:xfrm>
            <a:off x="4692928" y="5389099"/>
            <a:ext cx="116312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P55+</a:t>
            </a:r>
          </a:p>
        </p:txBody>
      </p:sp>
      <p:cxnSp>
        <p:nvCxnSpPr>
          <p:cNvPr id="11" name="Straight Connector 10">
            <a:extLst>
              <a:ext uri="{FF2B5EF4-FFF2-40B4-BE49-F238E27FC236}">
                <a16:creationId xmlns:a16="http://schemas.microsoft.com/office/drawing/2014/main" id="{E6FD18CD-8113-04DB-F9E6-44BBC310A114}"/>
              </a:ext>
            </a:extLst>
          </p:cNvPr>
          <p:cNvCxnSpPr>
            <a:cxnSpLocks/>
          </p:cNvCxnSpPr>
          <p:nvPr/>
        </p:nvCxnSpPr>
        <p:spPr>
          <a:xfrm>
            <a:off x="5928371" y="3146738"/>
            <a:ext cx="0" cy="2834640"/>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C38B0F2-2D80-2031-1777-55ADF691F3F7}"/>
              </a:ext>
            </a:extLst>
          </p:cNvPr>
          <p:cNvCxnSpPr>
            <a:cxnSpLocks/>
          </p:cNvCxnSpPr>
          <p:nvPr/>
        </p:nvCxnSpPr>
        <p:spPr>
          <a:xfrm>
            <a:off x="9951132" y="3155384"/>
            <a:ext cx="0" cy="2834640"/>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56C60CB-E35F-7A25-05CC-25ACCE3B958B}"/>
              </a:ext>
            </a:extLst>
          </p:cNvPr>
          <p:cNvSpPr txBox="1"/>
          <p:nvPr/>
        </p:nvSpPr>
        <p:spPr>
          <a:xfrm>
            <a:off x="3751306" y="1771882"/>
            <a:ext cx="843384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Weekly Minutes Viewed Per Viewer</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vs 2023 Comparable ‘NFL Primetime’ Games</a:t>
            </a:r>
          </a:p>
        </p:txBody>
      </p:sp>
      <p:sp>
        <p:nvSpPr>
          <p:cNvPr id="24" name="TextBox 23">
            <a:extLst>
              <a:ext uri="{FF2B5EF4-FFF2-40B4-BE49-F238E27FC236}">
                <a16:creationId xmlns:a16="http://schemas.microsoft.com/office/drawing/2014/main" id="{C8CD0569-8FA7-5756-92A5-C5E9A5C383F5}"/>
              </a:ext>
            </a:extLst>
          </p:cNvPr>
          <p:cNvSpPr txBox="1"/>
          <p:nvPr/>
        </p:nvSpPr>
        <p:spPr>
          <a:xfrm>
            <a:off x="5928371" y="3879145"/>
            <a:ext cx="200264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77.8</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FFFFFF">
                    <a:lumMod val="65000"/>
                  </a:srgbClr>
                </a:solidFill>
                <a:effectLst/>
                <a:uLnTx/>
                <a:uFillTx/>
                <a:latin typeface="Helvetica" panose="020B0604020202020204" pitchFamily="34" charset="0"/>
                <a:ea typeface="+mn-ea"/>
                <a:cs typeface="+mn-cs"/>
              </a:rPr>
              <a:t>(-4</a:t>
            </a:r>
            <a:r>
              <a:rPr kumimoji="0" lang="en-US" sz="1400" b="0" i="1" u="none" strike="noStrike" kern="1200" cap="none" spc="0" normalizeH="0" baseline="0" noProof="0">
                <a:ln>
                  <a:noFill/>
                </a:ln>
                <a:solidFill>
                  <a:srgbClr val="FFFFFF">
                    <a:lumMod val="65000"/>
                  </a:srgbClr>
                </a:solidFill>
                <a:effectLst/>
                <a:uLnTx/>
                <a:uFillTx/>
                <a:latin typeface="Helvetica" panose="020B0604020202020204" pitchFamily="34" charset="0"/>
                <a:ea typeface="+mn-ea"/>
                <a:cs typeface="Helvetica" panose="020B0604020202020204" pitchFamily="34" charset="0"/>
              </a:rPr>
              <a:t>% YoY)</a:t>
            </a:r>
            <a:endParaRPr kumimoji="0" lang="en-US" sz="2400" b="0" i="1" u="none" strike="noStrike" kern="1200" cap="none" spc="0" normalizeH="0" baseline="0" noProof="0">
              <a:ln>
                <a:noFill/>
              </a:ln>
              <a:solidFill>
                <a:srgbClr val="FFFFFF">
                  <a:lumMod val="65000"/>
                </a:srgbClr>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4286601B-4493-0A10-9FF6-FEB9EBE29E6E}"/>
              </a:ext>
            </a:extLst>
          </p:cNvPr>
          <p:cNvSpPr txBox="1"/>
          <p:nvPr/>
        </p:nvSpPr>
        <p:spPr>
          <a:xfrm>
            <a:off x="5928371" y="4565220"/>
            <a:ext cx="200264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84.8</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00BFF2"/>
                </a:solidFill>
                <a:effectLst/>
                <a:uLnTx/>
                <a:uFillTx/>
                <a:latin typeface="Helvetica" panose="020B0604020202020204" pitchFamily="34" charset="0"/>
                <a:ea typeface="+mn-ea"/>
                <a:cs typeface="+mn-cs"/>
              </a:rPr>
              <a:t>(+2</a:t>
            </a:r>
            <a:r>
              <a:rPr kumimoji="0" lang="en-US" sz="14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YoY)</a:t>
            </a:r>
            <a:endParaRPr kumimoji="0" lang="en-US" sz="2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17" name="TextBox 16">
            <a:extLst>
              <a:ext uri="{FF2B5EF4-FFF2-40B4-BE49-F238E27FC236}">
                <a16:creationId xmlns:a16="http://schemas.microsoft.com/office/drawing/2014/main" id="{777F2A39-A960-B9E2-D3D5-0AB8F6C797E1}"/>
              </a:ext>
            </a:extLst>
          </p:cNvPr>
          <p:cNvSpPr txBox="1"/>
          <p:nvPr/>
        </p:nvSpPr>
        <p:spPr>
          <a:xfrm>
            <a:off x="5928371" y="5255779"/>
            <a:ext cx="200264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84.9</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00BFF2"/>
                </a:solidFill>
                <a:effectLst/>
                <a:uLnTx/>
                <a:uFillTx/>
                <a:latin typeface="Helvetica" panose="020B0604020202020204" pitchFamily="34" charset="0"/>
                <a:ea typeface="+mn-ea"/>
                <a:cs typeface="+mn-cs"/>
              </a:rPr>
              <a:t>(+2% </a:t>
            </a:r>
            <a:r>
              <a:rPr kumimoji="0" lang="en-US" sz="14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YoY)</a:t>
            </a:r>
            <a:endParaRPr kumimoji="0" lang="en-US" sz="2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8" name="TextBox 27">
            <a:extLst>
              <a:ext uri="{FF2B5EF4-FFF2-40B4-BE49-F238E27FC236}">
                <a16:creationId xmlns:a16="http://schemas.microsoft.com/office/drawing/2014/main" id="{64069DB7-9F52-707B-1BFE-52AF3D347E9E}"/>
              </a:ext>
            </a:extLst>
          </p:cNvPr>
          <p:cNvSpPr txBox="1">
            <a:spLocks/>
          </p:cNvSpPr>
          <p:nvPr/>
        </p:nvSpPr>
        <p:spPr>
          <a:xfrm>
            <a:off x="7936240" y="3879145"/>
            <a:ext cx="200264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80.4</a:t>
            </a:r>
            <a:b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mn-cs"/>
              </a:rPr>
              <a:t>(+6</a:t>
            </a:r>
            <a:r>
              <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YoY)</a:t>
            </a:r>
            <a:endParaRPr kumimoji="0" lang="en-US" sz="2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9" name="TextBox 28">
            <a:extLst>
              <a:ext uri="{FF2B5EF4-FFF2-40B4-BE49-F238E27FC236}">
                <a16:creationId xmlns:a16="http://schemas.microsoft.com/office/drawing/2014/main" id="{3CBB814B-60A4-631A-AC19-FE4F1DF34E67}"/>
              </a:ext>
            </a:extLst>
          </p:cNvPr>
          <p:cNvSpPr txBox="1">
            <a:spLocks/>
          </p:cNvSpPr>
          <p:nvPr/>
        </p:nvSpPr>
        <p:spPr>
          <a:xfrm>
            <a:off x="7936240" y="4565220"/>
            <a:ext cx="200264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80.5</a:t>
            </a:r>
            <a:br>
              <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mn-cs"/>
              </a:rPr>
              <a:t>(0</a:t>
            </a:r>
            <a:r>
              <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YoY)</a:t>
            </a:r>
            <a:endPar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FA61C3D1-5CFD-5E1B-C1D5-DE4E7C748307}"/>
              </a:ext>
            </a:extLst>
          </p:cNvPr>
          <p:cNvSpPr txBox="1">
            <a:spLocks/>
          </p:cNvSpPr>
          <p:nvPr/>
        </p:nvSpPr>
        <p:spPr>
          <a:xfrm>
            <a:off x="7936240" y="5255779"/>
            <a:ext cx="200264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72.4</a:t>
            </a:r>
            <a:br>
              <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mn-cs"/>
              </a:rPr>
              <a:t>(+2</a:t>
            </a:r>
            <a:r>
              <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YoY)</a:t>
            </a:r>
            <a:endPar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cxnSp>
        <p:nvCxnSpPr>
          <p:cNvPr id="23" name="Straight Connector 22">
            <a:extLst>
              <a:ext uri="{FF2B5EF4-FFF2-40B4-BE49-F238E27FC236}">
                <a16:creationId xmlns:a16="http://schemas.microsoft.com/office/drawing/2014/main" id="{7BDFD186-6D20-3FCE-C973-3A71F71EDD8F}"/>
              </a:ext>
            </a:extLst>
          </p:cNvPr>
          <p:cNvCxnSpPr>
            <a:cxnSpLocks/>
          </p:cNvCxnSpPr>
          <p:nvPr/>
        </p:nvCxnSpPr>
        <p:spPr>
          <a:xfrm>
            <a:off x="7923273" y="3155384"/>
            <a:ext cx="0" cy="2834640"/>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DD3643F-3449-BC28-FD7C-36EC3D96CA07}"/>
              </a:ext>
            </a:extLst>
          </p:cNvPr>
          <p:cNvSpPr txBox="1"/>
          <p:nvPr/>
        </p:nvSpPr>
        <p:spPr>
          <a:xfrm>
            <a:off x="4425927" y="6006447"/>
            <a:ext cx="77660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R&amp;F Program Report, Sunday Night Football (Universo &amp; Telemundo), Monday Night Football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Thursday Night Football (Amazon Spanish),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Universo and ESPN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12 comparable games reflect all weeks that have standalone NFL night game broadcasts across NFL weeks: 2-11 &amp; 14-15 (excludes Thanksgiving weekend). Note: MNF week 7 includes exclusive game streamed on ESPN+; Telemundo simulcast included for NFL week 8.</a:t>
            </a:r>
            <a:endParaRPr kumimoji="0" lang="en-US" sz="7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pic>
        <p:nvPicPr>
          <p:cNvPr id="26" name="Picture 2" descr="Prime Video Reveals New Thursday Night Football Logo Ahead of First  Exclusive NFL Season">
            <a:extLst>
              <a:ext uri="{FF2B5EF4-FFF2-40B4-BE49-F238E27FC236}">
                <a16:creationId xmlns:a16="http://schemas.microsoft.com/office/drawing/2014/main" id="{3288E4BC-896C-38AB-82BF-E2B44CEA5E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7192" y="2327820"/>
            <a:ext cx="913903" cy="77621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007DED0B-E5E5-36B6-2BBB-CCEE1A570EA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52E55D-2B82-7D19-8A0B-D7420F5C95AD}"/>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5</a:t>
            </a:r>
          </a:p>
        </p:txBody>
      </p:sp>
      <p:sp>
        <p:nvSpPr>
          <p:cNvPr id="27" name="Rectangle 26">
            <a:extLst>
              <a:ext uri="{FF2B5EF4-FFF2-40B4-BE49-F238E27FC236}">
                <a16:creationId xmlns:a16="http://schemas.microsoft.com/office/drawing/2014/main" id="{11C2B578-ED2D-AD5C-8432-46579DC52E82}"/>
              </a:ext>
            </a:extLst>
          </p:cNvPr>
          <p:cNvSpPr/>
          <p:nvPr/>
        </p:nvSpPr>
        <p:spPr>
          <a:xfrm>
            <a:off x="623074" y="343032"/>
            <a:ext cx="1156892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itchFamily="2" charset="0"/>
              </a:rPr>
              <a:t>Engagement</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is high </a:t>
            </a:r>
            <a:r>
              <a:rPr lang="en-US" sz="2600" b="1">
                <a:solidFill>
                  <a:srgbClr val="ED3C8D"/>
                </a:solidFill>
                <a:latin typeface="Helvetica" pitchFamily="2" charset="0"/>
              </a:rPr>
              <a:t>among key audiences</a:t>
            </a:r>
            <a:r>
              <a:rPr lang="en-US" sz="2600" b="1">
                <a:solidFill>
                  <a:srgbClr val="1B1464"/>
                </a:solidFill>
                <a:latin typeface="Helvetica" pitchFamily="2" charset="0"/>
              </a:rPr>
              <a:t> on both streaming and TV</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allowing marketers to reach consumers across every platform</a:t>
            </a:r>
          </a:p>
        </p:txBody>
      </p:sp>
      <p:sp>
        <p:nvSpPr>
          <p:cNvPr id="22" name="TextBox 21">
            <a:extLst>
              <a:ext uri="{FF2B5EF4-FFF2-40B4-BE49-F238E27FC236}">
                <a16:creationId xmlns:a16="http://schemas.microsoft.com/office/drawing/2014/main" id="{B7ADBC04-07FF-F5B7-F38B-A82EF660B678}"/>
              </a:ext>
            </a:extLst>
          </p:cNvPr>
          <p:cNvSpPr txBox="1"/>
          <p:nvPr/>
        </p:nvSpPr>
        <p:spPr>
          <a:xfrm>
            <a:off x="9960321" y="3194967"/>
            <a:ext cx="200264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79.9</a:t>
            </a:r>
            <a:br>
              <a:rPr kumimoji="0" lang="en-US" sz="2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FFFFFF">
                    <a:lumMod val="65000"/>
                  </a:srgbClr>
                </a:solidFill>
                <a:effectLst/>
                <a:uLnTx/>
                <a:uFillTx/>
                <a:latin typeface="Helvetica" panose="020B0604020202020204" pitchFamily="34" charset="0"/>
                <a:ea typeface="+mn-ea"/>
                <a:cs typeface="+mn-cs"/>
              </a:rPr>
              <a:t>(-1</a:t>
            </a:r>
            <a:r>
              <a:rPr kumimoji="0" lang="en-US" sz="1400" b="0" i="1" u="none" strike="noStrike" kern="1200" cap="none" spc="0" normalizeH="0" baseline="0" noProof="0">
                <a:ln>
                  <a:noFill/>
                </a:ln>
                <a:solidFill>
                  <a:srgbClr val="FFFFFF">
                    <a:lumMod val="65000"/>
                  </a:srgbClr>
                </a:solidFill>
                <a:effectLst/>
                <a:uLnTx/>
                <a:uFillTx/>
                <a:latin typeface="Helvetica" panose="020B0604020202020204" pitchFamily="34" charset="0"/>
                <a:ea typeface="+mn-ea"/>
                <a:cs typeface="Helvetica" panose="020B0604020202020204" pitchFamily="34" charset="0"/>
              </a:rPr>
              <a:t>% YoY)</a:t>
            </a:r>
            <a:endParaRPr kumimoji="0" lang="en-US" sz="2400" b="0" i="1" u="none" strike="noStrike" kern="1200" cap="none" spc="0" normalizeH="0" baseline="0" noProof="0">
              <a:ln>
                <a:noFill/>
              </a:ln>
              <a:solidFill>
                <a:srgbClr val="FFFFFF">
                  <a:lumMod val="65000"/>
                </a:srgbClr>
              </a:solidFill>
              <a:effectLst/>
              <a:uLnTx/>
              <a:uFillTx/>
              <a:latin typeface="Helvetica" panose="020B0604020202020204" pitchFamily="34" charset="0"/>
              <a:ea typeface="+mn-ea"/>
              <a:cs typeface="Helvetica" panose="020B0604020202020204" pitchFamily="34" charset="0"/>
            </a:endParaRPr>
          </a:p>
        </p:txBody>
      </p:sp>
      <p:sp>
        <p:nvSpPr>
          <p:cNvPr id="30" name="TextBox 29">
            <a:extLst>
              <a:ext uri="{FF2B5EF4-FFF2-40B4-BE49-F238E27FC236}">
                <a16:creationId xmlns:a16="http://schemas.microsoft.com/office/drawing/2014/main" id="{635D3D61-E9A8-1DFA-6086-55BC0A75FC6F}"/>
              </a:ext>
            </a:extLst>
          </p:cNvPr>
          <p:cNvSpPr txBox="1"/>
          <p:nvPr/>
        </p:nvSpPr>
        <p:spPr>
          <a:xfrm>
            <a:off x="4689684" y="3336150"/>
            <a:ext cx="116312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a:t>
            </a:r>
          </a:p>
        </p:txBody>
      </p:sp>
      <p:cxnSp>
        <p:nvCxnSpPr>
          <p:cNvPr id="33" name="Straight Connector 32">
            <a:extLst>
              <a:ext uri="{FF2B5EF4-FFF2-40B4-BE49-F238E27FC236}">
                <a16:creationId xmlns:a16="http://schemas.microsoft.com/office/drawing/2014/main" id="{DEC5DC92-11FE-BE3D-7CB4-864717184CB8}"/>
              </a:ext>
            </a:extLst>
          </p:cNvPr>
          <p:cNvCxnSpPr>
            <a:cxnSpLocks/>
          </p:cNvCxnSpPr>
          <p:nvPr/>
        </p:nvCxnSpPr>
        <p:spPr>
          <a:xfrm>
            <a:off x="4676151" y="3875037"/>
            <a:ext cx="7286818"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6E3AC1F-9716-E4F9-9CA6-0FD06540A1FA}"/>
              </a:ext>
            </a:extLst>
          </p:cNvPr>
          <p:cNvSpPr txBox="1"/>
          <p:nvPr/>
        </p:nvSpPr>
        <p:spPr>
          <a:xfrm>
            <a:off x="5925127" y="3194967"/>
            <a:ext cx="200264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82.9</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00BFF2"/>
                </a:solidFill>
                <a:effectLst/>
                <a:uLnTx/>
                <a:uFillTx/>
                <a:latin typeface="Helvetica" panose="020B0604020202020204" pitchFamily="34" charset="0"/>
                <a:ea typeface="+mn-ea"/>
                <a:cs typeface="+mn-cs"/>
              </a:rPr>
              <a:t>(+2</a:t>
            </a:r>
            <a:r>
              <a:rPr kumimoji="0" lang="en-US" sz="14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YoY)</a:t>
            </a:r>
            <a:endParaRPr kumimoji="0" lang="en-US" sz="24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35" name="TextBox 34">
            <a:extLst>
              <a:ext uri="{FF2B5EF4-FFF2-40B4-BE49-F238E27FC236}">
                <a16:creationId xmlns:a16="http://schemas.microsoft.com/office/drawing/2014/main" id="{10B54305-6AE2-9FA5-72F3-9E1E9C711729}"/>
              </a:ext>
            </a:extLst>
          </p:cNvPr>
          <p:cNvSpPr txBox="1">
            <a:spLocks/>
          </p:cNvSpPr>
          <p:nvPr/>
        </p:nvSpPr>
        <p:spPr>
          <a:xfrm>
            <a:off x="7932996" y="3194967"/>
            <a:ext cx="200264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74.9</a:t>
            </a:r>
            <a:b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mn-cs"/>
              </a:rPr>
              <a:t>(+1</a:t>
            </a:r>
            <a:r>
              <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YoY)</a:t>
            </a:r>
            <a:endParaRPr kumimoji="0" lang="en-US" sz="2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97861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21099-49BC-9020-A08F-4C49EA2F2C19}"/>
            </a:ext>
          </a:extLst>
        </p:cNvPr>
        <p:cNvGrpSpPr/>
        <p:nvPr/>
      </p:nvGrpSpPr>
      <p:grpSpPr>
        <a:xfrm>
          <a:off x="0" y="0"/>
          <a:ext cx="0" cy="0"/>
          <a:chOff x="0" y="0"/>
          <a:chExt cx="0" cy="0"/>
        </a:xfrm>
      </p:grpSpPr>
      <p:sp>
        <p:nvSpPr>
          <p:cNvPr id="177" name="Rectangle 176">
            <a:extLst>
              <a:ext uri="{FF2B5EF4-FFF2-40B4-BE49-F238E27FC236}">
                <a16:creationId xmlns:a16="http://schemas.microsoft.com/office/drawing/2014/main" id="{C28434DE-B8D2-CB6E-2C18-FE5E33ED99BC}"/>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EA502B6-D479-8BEE-C574-9BC04EF7932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D785AE10-00FB-BF47-4D97-67CDA7AA27D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F9D86812-A26D-47EA-2018-CC76D12CF8C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6" name="Picture 12">
            <a:extLst>
              <a:ext uri="{FF2B5EF4-FFF2-40B4-BE49-F238E27FC236}">
                <a16:creationId xmlns:a16="http://schemas.microsoft.com/office/drawing/2014/main" id="{3D2502B9-0939-1C64-163A-4893F6549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243969" y="2625827"/>
            <a:ext cx="1226533" cy="7947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NFL 2023 - WEEK 6 Schedule | NFL.com">
            <a:extLst>
              <a:ext uri="{FF2B5EF4-FFF2-40B4-BE49-F238E27FC236}">
                <a16:creationId xmlns:a16="http://schemas.microsoft.com/office/drawing/2014/main" id="{DF93921A-C9D7-6B63-3E2B-DCF4BC7CF058}"/>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0031831" y="2535337"/>
            <a:ext cx="1030655" cy="10752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A1EA9E0-D01D-A84C-DE65-2A023836F4B9}"/>
              </a:ext>
            </a:extLst>
          </p:cNvPr>
          <p:cNvSpPr txBox="1"/>
          <p:nvPr/>
        </p:nvSpPr>
        <p:spPr>
          <a:xfrm>
            <a:off x="-7345" y="1784570"/>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Female 2+ Average Audience &amp;  Audience Composition %</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Comparable ‘NFL Primetime’ Games</a:t>
            </a:r>
          </a:p>
        </p:txBody>
      </p:sp>
      <p:pic>
        <p:nvPicPr>
          <p:cNvPr id="26" name="Picture 2" descr="Prime Video Reveals New Thursday Night Football Logo Ahead of First  Exclusive NFL Season">
            <a:extLst>
              <a:ext uri="{FF2B5EF4-FFF2-40B4-BE49-F238E27FC236}">
                <a16:creationId xmlns:a16="http://schemas.microsoft.com/office/drawing/2014/main" id="{C6644486-7A4B-DC1D-1EEA-20FDE2D687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5570" y="2450587"/>
            <a:ext cx="1226523" cy="1041741"/>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F439D863-167D-43E0-99C5-5C794C265346}"/>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3267B3F-A62B-4728-6C51-2A7E7CCFCD9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6</a:t>
            </a:r>
          </a:p>
        </p:txBody>
      </p:sp>
      <p:sp>
        <p:nvSpPr>
          <p:cNvPr id="36" name="Rectangle 35">
            <a:extLst>
              <a:ext uri="{FF2B5EF4-FFF2-40B4-BE49-F238E27FC236}">
                <a16:creationId xmlns:a16="http://schemas.microsoft.com/office/drawing/2014/main" id="{3A789A1E-CD11-964B-CC26-3151113B93F6}"/>
              </a:ext>
            </a:extLst>
          </p:cNvPr>
          <p:cNvSpPr/>
          <p:nvPr/>
        </p:nvSpPr>
        <p:spPr>
          <a:xfrm>
            <a:off x="623074" y="343032"/>
            <a:ext cx="1151790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itchFamily="2" charset="0"/>
              </a:rPr>
              <a:t>O</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ne-third of NFL primetime viewership is female,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which enables brands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capitalize on this</a:t>
            </a:r>
            <a:r>
              <a:rPr lang="en-US" sz="2600" b="1">
                <a:solidFill>
                  <a:srgbClr val="1B1464"/>
                </a:solidFill>
                <a:latin typeface="Helvetica" pitchFamily="2" charset="0"/>
              </a:rPr>
              <a:t> audience through sports-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related content and events</a:t>
            </a:r>
          </a:p>
        </p:txBody>
      </p:sp>
      <p:sp>
        <p:nvSpPr>
          <p:cNvPr id="3" name="TextBox 2">
            <a:extLst>
              <a:ext uri="{FF2B5EF4-FFF2-40B4-BE49-F238E27FC236}">
                <a16:creationId xmlns:a16="http://schemas.microsoft.com/office/drawing/2014/main" id="{42588467-8266-C50F-E27B-2EA97A49C295}"/>
              </a:ext>
            </a:extLst>
          </p:cNvPr>
          <p:cNvSpPr txBox="1"/>
          <p:nvPr/>
        </p:nvSpPr>
        <p:spPr>
          <a:xfrm>
            <a:off x="546751" y="6013282"/>
            <a:ext cx="115807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Sunday Night Football (NBC, Universo, Telemundo), Monday Night Football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ABC) and Thursday Night Football (Amazon (incl.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Universo, Telemundo, ESPN, ESPN2, ESPN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12 comparable games reflect all weeks that have standalone NFL night game broadcasts across NFL weeks: 2-11 &amp; 14-15 (excludes Thanksgiving weekend). NBC Sunday Night Football includes Universo and Telemundo simulcast viewership. ESPN Monday Night Football includes ESPN2 and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simulcast viewership. Note: ESPN MNF data also includes ABC simulcast data. MNF weeks 3, 4 and 15 include two matchups on broadcast (ABC) and Cable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MNF week 7 includes exclusive game streamed on ESPN+ .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7"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
        <p:nvSpPr>
          <p:cNvPr id="14" name="TextBox 13">
            <a:extLst>
              <a:ext uri="{FF2B5EF4-FFF2-40B4-BE49-F238E27FC236}">
                <a16:creationId xmlns:a16="http://schemas.microsoft.com/office/drawing/2014/main" id="{F96A50C6-07D9-434F-12E1-CB6B077CB9CA}"/>
              </a:ext>
            </a:extLst>
          </p:cNvPr>
          <p:cNvSpPr txBox="1"/>
          <p:nvPr/>
        </p:nvSpPr>
        <p:spPr>
          <a:xfrm>
            <a:off x="142653" y="3824311"/>
            <a:ext cx="152604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Female 2+  Avg Audience</a:t>
            </a:r>
          </a:p>
        </p:txBody>
      </p:sp>
      <p:sp>
        <p:nvSpPr>
          <p:cNvPr id="22" name="Rectangle: Rounded Corners 21">
            <a:extLst>
              <a:ext uri="{FF2B5EF4-FFF2-40B4-BE49-F238E27FC236}">
                <a16:creationId xmlns:a16="http://schemas.microsoft.com/office/drawing/2014/main" id="{496149A7-4AB5-0927-F7FE-471DB7A35234}"/>
              </a:ext>
            </a:extLst>
          </p:cNvPr>
          <p:cNvSpPr/>
          <p:nvPr/>
        </p:nvSpPr>
        <p:spPr>
          <a:xfrm>
            <a:off x="5491987" y="3649823"/>
            <a:ext cx="2730497" cy="933752"/>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6.3 MM</a:t>
            </a:r>
            <a:endPar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7" name="Rectangle: Rounded Corners 26">
            <a:extLst>
              <a:ext uri="{FF2B5EF4-FFF2-40B4-BE49-F238E27FC236}">
                <a16:creationId xmlns:a16="http://schemas.microsoft.com/office/drawing/2014/main" id="{F4E4B0B9-8753-3B10-F918-79EE9FDFAF0D}"/>
              </a:ext>
            </a:extLst>
          </p:cNvPr>
          <p:cNvSpPr/>
          <p:nvPr/>
        </p:nvSpPr>
        <p:spPr>
          <a:xfrm>
            <a:off x="9181910" y="3649823"/>
            <a:ext cx="2730497" cy="933752"/>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5.7 MM</a:t>
            </a:r>
            <a:endParaRPr kumimoji="0" lang="en-US" sz="18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34" name="Rectangle: Rounded Corners 33">
            <a:extLst>
              <a:ext uri="{FF2B5EF4-FFF2-40B4-BE49-F238E27FC236}">
                <a16:creationId xmlns:a16="http://schemas.microsoft.com/office/drawing/2014/main" id="{999DC34B-7005-3CF7-A805-19B2D4C81BDF}"/>
              </a:ext>
            </a:extLst>
          </p:cNvPr>
          <p:cNvSpPr/>
          <p:nvPr/>
        </p:nvSpPr>
        <p:spPr>
          <a:xfrm>
            <a:off x="1833583" y="3649823"/>
            <a:ext cx="2730496" cy="933752"/>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4.3 MM</a:t>
            </a:r>
            <a:endParaRPr kumimoji="0" lang="en-US" sz="1800" b="0"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7061C0D1-BD54-F31C-CC0E-4E23DB7B4333}"/>
              </a:ext>
            </a:extLst>
          </p:cNvPr>
          <p:cNvSpPr txBox="1"/>
          <p:nvPr/>
        </p:nvSpPr>
        <p:spPr>
          <a:xfrm>
            <a:off x="51023" y="5005448"/>
            <a:ext cx="169875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Female 2+ </a:t>
            </a:r>
            <a:b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Avg Comp %</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7" name="Rectangle: Rounded Corners 36">
            <a:extLst>
              <a:ext uri="{FF2B5EF4-FFF2-40B4-BE49-F238E27FC236}">
                <a16:creationId xmlns:a16="http://schemas.microsoft.com/office/drawing/2014/main" id="{C7BC94BD-AA74-F9A5-DA17-03F9030FACC9}"/>
              </a:ext>
            </a:extLst>
          </p:cNvPr>
          <p:cNvSpPr/>
          <p:nvPr/>
        </p:nvSpPr>
        <p:spPr>
          <a:xfrm>
            <a:off x="5491987" y="4830959"/>
            <a:ext cx="2730497" cy="933752"/>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35%</a:t>
            </a:r>
            <a:endPar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38" name="Rectangle: Rounded Corners 37">
            <a:extLst>
              <a:ext uri="{FF2B5EF4-FFF2-40B4-BE49-F238E27FC236}">
                <a16:creationId xmlns:a16="http://schemas.microsoft.com/office/drawing/2014/main" id="{38F06EC1-F362-5710-190B-09FC26F22FE6}"/>
              </a:ext>
            </a:extLst>
          </p:cNvPr>
          <p:cNvSpPr/>
          <p:nvPr/>
        </p:nvSpPr>
        <p:spPr>
          <a:xfrm>
            <a:off x="9181910" y="4830959"/>
            <a:ext cx="2730497" cy="933752"/>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33%</a:t>
            </a:r>
          </a:p>
        </p:txBody>
      </p:sp>
      <p:sp>
        <p:nvSpPr>
          <p:cNvPr id="39" name="Rectangle: Rounded Corners 38">
            <a:extLst>
              <a:ext uri="{FF2B5EF4-FFF2-40B4-BE49-F238E27FC236}">
                <a16:creationId xmlns:a16="http://schemas.microsoft.com/office/drawing/2014/main" id="{7B2368F8-2406-4F96-D0CC-D29BBC30567C}"/>
              </a:ext>
            </a:extLst>
          </p:cNvPr>
          <p:cNvSpPr/>
          <p:nvPr/>
        </p:nvSpPr>
        <p:spPr>
          <a:xfrm>
            <a:off x="1833583" y="4830959"/>
            <a:ext cx="2730496" cy="933752"/>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32%</a:t>
            </a:r>
            <a:endParaRPr kumimoji="0" lang="en-US" sz="1800" b="0"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225920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0E144-34AA-FA7D-5345-4D724173ABC0}"/>
            </a:ext>
          </a:extLst>
        </p:cNvPr>
        <p:cNvGrpSpPr/>
        <p:nvPr/>
      </p:nvGrpSpPr>
      <p:grpSpPr>
        <a:xfrm>
          <a:off x="0" y="0"/>
          <a:ext cx="0" cy="0"/>
          <a:chOff x="0" y="0"/>
          <a:chExt cx="0" cy="0"/>
        </a:xfrm>
      </p:grpSpPr>
      <p:sp>
        <p:nvSpPr>
          <p:cNvPr id="177" name="Rectangle 176">
            <a:extLst>
              <a:ext uri="{FF2B5EF4-FFF2-40B4-BE49-F238E27FC236}">
                <a16:creationId xmlns:a16="http://schemas.microsoft.com/office/drawing/2014/main" id="{55B55FA9-42AA-9633-28E4-D7446A0A051C}"/>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F1AD22A-9CC8-ACB2-B582-69E26F5FF4C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58E8F14-549A-5633-2838-A83139F276F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F868FCC4-AB88-4E36-9D7C-D28393E8465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3623F4AA-C467-67D7-268F-4ED635206497}"/>
              </a:ext>
            </a:extLst>
          </p:cNvPr>
          <p:cNvSpPr txBox="1"/>
          <p:nvPr/>
        </p:nvSpPr>
        <p:spPr>
          <a:xfrm>
            <a:off x="0" y="1827909"/>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Weekly Reach on Spanish Language Channels</a:t>
            </a:r>
            <a:b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Comparable ‘NFL Primetime’ Games</a:t>
            </a:r>
          </a:p>
        </p:txBody>
      </p:sp>
      <p:sp>
        <p:nvSpPr>
          <p:cNvPr id="26" name="TextBox 25">
            <a:extLst>
              <a:ext uri="{FF2B5EF4-FFF2-40B4-BE49-F238E27FC236}">
                <a16:creationId xmlns:a16="http://schemas.microsoft.com/office/drawing/2014/main" id="{1764D325-E056-6EAB-1FD8-0DC0F5DB9263}"/>
              </a:ext>
            </a:extLst>
          </p:cNvPr>
          <p:cNvSpPr txBox="1"/>
          <p:nvPr/>
        </p:nvSpPr>
        <p:spPr>
          <a:xfrm>
            <a:off x="199402" y="4198085"/>
            <a:ext cx="140855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P2+</a:t>
            </a:r>
          </a:p>
        </p:txBody>
      </p:sp>
      <p:sp>
        <p:nvSpPr>
          <p:cNvPr id="21" name="Rectangle: Rounded Corners 20">
            <a:extLst>
              <a:ext uri="{FF2B5EF4-FFF2-40B4-BE49-F238E27FC236}">
                <a16:creationId xmlns:a16="http://schemas.microsoft.com/office/drawing/2014/main" id="{849F2640-BD4E-8DA3-72C9-80E06FA3B862}"/>
              </a:ext>
            </a:extLst>
          </p:cNvPr>
          <p:cNvSpPr/>
          <p:nvPr/>
        </p:nvSpPr>
        <p:spPr>
          <a:xfrm>
            <a:off x="5479821" y="4097300"/>
            <a:ext cx="2730497" cy="724791"/>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308.8K</a:t>
            </a:r>
            <a:endPar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5" name="Rectangle: Rounded Corners 24">
            <a:extLst>
              <a:ext uri="{FF2B5EF4-FFF2-40B4-BE49-F238E27FC236}">
                <a16:creationId xmlns:a16="http://schemas.microsoft.com/office/drawing/2014/main" id="{435985F2-075D-A8DE-B1B4-480D4CA2073A}"/>
              </a:ext>
            </a:extLst>
          </p:cNvPr>
          <p:cNvSpPr/>
          <p:nvPr/>
        </p:nvSpPr>
        <p:spPr>
          <a:xfrm>
            <a:off x="9169744" y="4097300"/>
            <a:ext cx="2730497" cy="724791"/>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138.3K</a:t>
            </a:r>
            <a:endParaRPr kumimoji="0" lang="en-US" sz="18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31" name="Rectangle: Rounded Corners 30">
            <a:extLst>
              <a:ext uri="{FF2B5EF4-FFF2-40B4-BE49-F238E27FC236}">
                <a16:creationId xmlns:a16="http://schemas.microsoft.com/office/drawing/2014/main" id="{93A0BC83-C429-1121-933B-C1C7610E2016}"/>
              </a:ext>
            </a:extLst>
          </p:cNvPr>
          <p:cNvSpPr/>
          <p:nvPr/>
        </p:nvSpPr>
        <p:spPr>
          <a:xfrm>
            <a:off x="1821417" y="4097300"/>
            <a:ext cx="2730496" cy="724791"/>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29.9K</a:t>
            </a:r>
            <a:endParaRPr kumimoji="0" lang="en-US" sz="1800" b="0"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023C7C77-0209-8828-C545-D8FF139D10A8}"/>
              </a:ext>
            </a:extLst>
          </p:cNvPr>
          <p:cNvSpPr txBox="1"/>
          <p:nvPr/>
        </p:nvSpPr>
        <p:spPr>
          <a:xfrm>
            <a:off x="1821417" y="3651077"/>
            <a:ext cx="27304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(Amazon in Spanish)</a:t>
            </a:r>
          </a:p>
        </p:txBody>
      </p:sp>
      <p:sp>
        <p:nvSpPr>
          <p:cNvPr id="7" name="TextBox 6">
            <a:extLst>
              <a:ext uri="{FF2B5EF4-FFF2-40B4-BE49-F238E27FC236}">
                <a16:creationId xmlns:a16="http://schemas.microsoft.com/office/drawing/2014/main" id="{0EF481CD-5C78-9332-B48A-1A6185C27B40}"/>
              </a:ext>
            </a:extLst>
          </p:cNvPr>
          <p:cNvSpPr txBox="1"/>
          <p:nvPr/>
        </p:nvSpPr>
        <p:spPr>
          <a:xfrm>
            <a:off x="9169744" y="3608189"/>
            <a:ext cx="27304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(ESPN Deportes)</a:t>
            </a:r>
          </a:p>
        </p:txBody>
      </p:sp>
      <p:sp>
        <p:nvSpPr>
          <p:cNvPr id="8" name="TextBox 7">
            <a:extLst>
              <a:ext uri="{FF2B5EF4-FFF2-40B4-BE49-F238E27FC236}">
                <a16:creationId xmlns:a16="http://schemas.microsoft.com/office/drawing/2014/main" id="{E6ED7269-9B55-AA70-6B47-E3594DC5EC30}"/>
              </a:ext>
            </a:extLst>
          </p:cNvPr>
          <p:cNvSpPr txBox="1"/>
          <p:nvPr/>
        </p:nvSpPr>
        <p:spPr>
          <a:xfrm>
            <a:off x="5479821" y="3632387"/>
            <a:ext cx="27304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(Universo &amp; Telemundo)</a:t>
            </a:r>
          </a:p>
        </p:txBody>
      </p:sp>
      <p:pic>
        <p:nvPicPr>
          <p:cNvPr id="16" name="Picture 12">
            <a:extLst>
              <a:ext uri="{FF2B5EF4-FFF2-40B4-BE49-F238E27FC236}">
                <a16:creationId xmlns:a16="http://schemas.microsoft.com/office/drawing/2014/main" id="{B9B22D69-6ED3-D93E-1FAA-79E76425D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231802" y="2660835"/>
            <a:ext cx="1226533" cy="7947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NFL 2023 - WEEK 6 Schedule | NFL.com">
            <a:extLst>
              <a:ext uri="{FF2B5EF4-FFF2-40B4-BE49-F238E27FC236}">
                <a16:creationId xmlns:a16="http://schemas.microsoft.com/office/drawing/2014/main" id="{D087401D-55C0-EE79-378F-00F63342581E}"/>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0019664" y="2520602"/>
            <a:ext cx="1030655" cy="107520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C5F705E-7A8B-D848-8B4F-BCC6E82705CB}"/>
              </a:ext>
            </a:extLst>
          </p:cNvPr>
          <p:cNvSpPr txBox="1"/>
          <p:nvPr/>
        </p:nvSpPr>
        <p:spPr>
          <a:xfrm>
            <a:off x="223734" y="5243033"/>
            <a:ext cx="140855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P18-49</a:t>
            </a:r>
          </a:p>
        </p:txBody>
      </p:sp>
      <p:sp>
        <p:nvSpPr>
          <p:cNvPr id="20" name="Rectangle: Rounded Corners 19">
            <a:extLst>
              <a:ext uri="{FF2B5EF4-FFF2-40B4-BE49-F238E27FC236}">
                <a16:creationId xmlns:a16="http://schemas.microsoft.com/office/drawing/2014/main" id="{3DFD6C16-4D87-955E-3F2B-8C5645A97064}"/>
              </a:ext>
            </a:extLst>
          </p:cNvPr>
          <p:cNvSpPr/>
          <p:nvPr/>
        </p:nvSpPr>
        <p:spPr>
          <a:xfrm>
            <a:off x="5504153" y="5142248"/>
            <a:ext cx="2730497" cy="724791"/>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115.9K</a:t>
            </a:r>
            <a:endPar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3" name="Rectangle: Rounded Corners 22">
            <a:extLst>
              <a:ext uri="{FF2B5EF4-FFF2-40B4-BE49-F238E27FC236}">
                <a16:creationId xmlns:a16="http://schemas.microsoft.com/office/drawing/2014/main" id="{2E59A95C-6356-EA64-B55A-E403A1D2783B}"/>
              </a:ext>
            </a:extLst>
          </p:cNvPr>
          <p:cNvSpPr/>
          <p:nvPr/>
        </p:nvSpPr>
        <p:spPr>
          <a:xfrm>
            <a:off x="9194076" y="5142248"/>
            <a:ext cx="2730497" cy="724791"/>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55.6K</a:t>
            </a:r>
          </a:p>
        </p:txBody>
      </p:sp>
      <p:sp>
        <p:nvSpPr>
          <p:cNvPr id="24" name="Rectangle: Rounded Corners 23">
            <a:extLst>
              <a:ext uri="{FF2B5EF4-FFF2-40B4-BE49-F238E27FC236}">
                <a16:creationId xmlns:a16="http://schemas.microsoft.com/office/drawing/2014/main" id="{B7DD5C64-D5C9-A506-73C5-68BE9D62D04C}"/>
              </a:ext>
            </a:extLst>
          </p:cNvPr>
          <p:cNvSpPr/>
          <p:nvPr/>
        </p:nvSpPr>
        <p:spPr>
          <a:xfrm>
            <a:off x="1845749" y="5142248"/>
            <a:ext cx="2730496" cy="724791"/>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12.9K</a:t>
            </a:r>
            <a:endParaRPr kumimoji="0" lang="en-US" sz="1800" b="0"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p:txBody>
      </p:sp>
      <p:pic>
        <p:nvPicPr>
          <p:cNvPr id="11" name="Picture 2" descr="Prime Video Reveals New Thursday Night Football Logo Ahead of First  Exclusive NFL Season">
            <a:extLst>
              <a:ext uri="{FF2B5EF4-FFF2-40B4-BE49-F238E27FC236}">
                <a16:creationId xmlns:a16="http://schemas.microsoft.com/office/drawing/2014/main" id="{377FD820-607C-6F13-7A08-F5657699C9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9062" y="2609336"/>
            <a:ext cx="1226523" cy="104174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11484A9C-10CE-8103-F8D3-3CF1A25AC9A2}"/>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2D019A8-C0DF-6222-9415-629DF35AC7D8}"/>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7</a:t>
            </a:r>
          </a:p>
        </p:txBody>
      </p:sp>
      <p:sp>
        <p:nvSpPr>
          <p:cNvPr id="14" name="Rectangle 13">
            <a:extLst>
              <a:ext uri="{FF2B5EF4-FFF2-40B4-BE49-F238E27FC236}">
                <a16:creationId xmlns:a16="http://schemas.microsoft.com/office/drawing/2014/main" id="{B08AD9B3-C552-847B-D83E-6DCF6BDCABDB}"/>
              </a:ext>
            </a:extLst>
          </p:cNvPr>
          <p:cNvSpPr/>
          <p:nvPr/>
        </p:nvSpPr>
        <p:spPr>
          <a:xfrm>
            <a:off x="623074" y="343032"/>
            <a:ext cx="1156892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Opportunities exist to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further grow the Hispanic audience through </a:t>
            </a:r>
            <a:r>
              <a:rPr lang="en-US" sz="2600" b="1">
                <a:solidFill>
                  <a:srgbClr val="ED3C8D"/>
                </a:solidFill>
                <a:latin typeface="Helvetica" pitchFamily="2" charset="0"/>
              </a:rPr>
              <a:t>Spanish-language networks</a:t>
            </a:r>
            <a:r>
              <a:rPr lang="en-US" sz="2600" b="1">
                <a:solidFill>
                  <a:srgbClr val="1B1464"/>
                </a:solidFill>
                <a:latin typeface="Helvetica" pitchFamily="2" charset="0"/>
              </a:rPr>
              <a:t>, where brands can also expand their reach</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4" name="TextBox 3">
            <a:extLst>
              <a:ext uri="{FF2B5EF4-FFF2-40B4-BE49-F238E27FC236}">
                <a16:creationId xmlns:a16="http://schemas.microsoft.com/office/drawing/2014/main" id="{272C67C6-9492-B29F-0DF9-6567C7A77B27}"/>
              </a:ext>
            </a:extLst>
          </p:cNvPr>
          <p:cNvSpPr txBox="1"/>
          <p:nvPr/>
        </p:nvSpPr>
        <p:spPr>
          <a:xfrm>
            <a:off x="546751" y="6122611"/>
            <a:ext cx="1158077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R&amp;F Program Report, Sunday Night Football (Universo &amp; Telemundo), Monday Night Football (ESPN Deportes) and Thursday Night Football (Amazon Spanish),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&amp; P18-49,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Universo and ESPN Deportes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12 comparable games reflect all weeks that have standalone NFL night game broadcasts across NFL weeks: 2-11 &amp; 14-15 (excludes Thanksgiving weekend). Note: MNF week 7 includes exclusive game streamed on ESPN+; Telemundo simulcast included for NFL week 8. Note: Excluding the SNF 10/27 game from the average weekly reach, Universo and Telemundo P2+: 162.6K P18-49: 65.5K</a:t>
            </a:r>
            <a:endParaRPr kumimoji="0" lang="en-US" sz="7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12" name="Speech Bubble: Rectangle 11">
            <a:extLst>
              <a:ext uri="{FF2B5EF4-FFF2-40B4-BE49-F238E27FC236}">
                <a16:creationId xmlns:a16="http://schemas.microsoft.com/office/drawing/2014/main" id="{8A33478F-049F-E9AB-87AA-DFAC52498312}"/>
              </a:ext>
            </a:extLst>
          </p:cNvPr>
          <p:cNvSpPr/>
          <p:nvPr/>
        </p:nvSpPr>
        <p:spPr>
          <a:xfrm>
            <a:off x="7851930" y="2852704"/>
            <a:ext cx="1566152" cy="900129"/>
          </a:xfrm>
          <a:prstGeom prst="wedgeRectCallout">
            <a:avLst>
              <a:gd name="adj1" fmla="val -38225"/>
              <a:gd name="adj2" fmla="val 78711"/>
            </a:avLst>
          </a:prstGeom>
          <a:solidFill>
            <a:schemeClr val="bg1"/>
          </a:solid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Light"/>
                <a:ea typeface="+mn-ea"/>
                <a:cs typeface="+mn-cs"/>
              </a:rPr>
              <a:t>SNF game </a:t>
            </a:r>
            <a:r>
              <a:rPr kumimoji="0" lang="en-US" sz="1000" b="0" i="0" u="none" strike="noStrike" kern="1200" cap="none" spc="0" normalizeH="0" baseline="0" noProof="0">
                <a:ln>
                  <a:noFill/>
                </a:ln>
                <a:solidFill>
                  <a:srgbClr val="1B1464"/>
                </a:solidFill>
                <a:effectLst/>
                <a:uLnTx/>
                <a:uFillTx/>
                <a:latin typeface="Helvetica-Light"/>
                <a:ea typeface="+mn-ea"/>
                <a:cs typeface="+mn-cs"/>
              </a:rPr>
              <a:t>on 10/27 Cowboys @ 49ers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Light"/>
                <a:ea typeface="+mn-ea"/>
                <a:cs typeface="+mn-cs"/>
              </a:rPr>
              <a:t>aired on Telemundo and Universo and reached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Light"/>
                <a:ea typeface="+mn-ea"/>
                <a:cs typeface="+mn-cs"/>
              </a:rPr>
              <a:t>1.9M P2+ viewers</a:t>
            </a:r>
            <a:endParaRPr kumimoji="0" lang="en-US" sz="1000" b="0" i="0" u="none" strike="noStrike" kern="1200" cap="none" spc="0" normalizeH="0" baseline="0" noProof="0">
              <a:ln>
                <a:noFill/>
              </a:ln>
              <a:solidFill>
                <a:srgbClr val="FFFFFF"/>
              </a:solidFill>
              <a:effectLst/>
              <a:uLnTx/>
              <a:uFillTx/>
              <a:latin typeface="Helvetica-Light"/>
              <a:ea typeface="+mn-ea"/>
              <a:cs typeface="+mn-cs"/>
            </a:endParaRPr>
          </a:p>
        </p:txBody>
      </p:sp>
    </p:spTree>
    <p:extLst>
      <p:ext uri="{BB962C8B-B14F-4D97-AF65-F5344CB8AC3E}">
        <p14:creationId xmlns:p14="http://schemas.microsoft.com/office/powerpoint/2010/main" val="178311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a:spLocks noGrp="1" noRot="1" noMove="1" noResize="1" noEditPoints="1" noAdjustHandles="1" noChangeArrowheads="1" noChangeShapeType="1"/>
          </p:cNvSpPr>
          <p:nvPr/>
        </p:nvSpPr>
        <p:spPr>
          <a:xfrm>
            <a:off x="-1"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D1018121-8673-56A5-A4C0-B5F43237C074}"/>
              </a:ext>
            </a:extLst>
          </p:cNvPr>
          <p:cNvSpPr/>
          <p:nvPr/>
        </p:nvSpPr>
        <p:spPr>
          <a:xfrm>
            <a:off x="157033" y="3790413"/>
            <a:ext cx="2647126" cy="2073533"/>
          </a:xfrm>
          <a:prstGeom prst="roundRect">
            <a:avLst>
              <a:gd name="adj" fmla="val 9580"/>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8" name="Rectangle: Rounded Corners 17">
            <a:extLst>
              <a:ext uri="{FF2B5EF4-FFF2-40B4-BE49-F238E27FC236}">
                <a16:creationId xmlns:a16="http://schemas.microsoft.com/office/drawing/2014/main" id="{5EABC345-84DF-CA1A-DB79-B2C0AAF24EB0}"/>
              </a:ext>
            </a:extLst>
          </p:cNvPr>
          <p:cNvSpPr/>
          <p:nvPr/>
        </p:nvSpPr>
        <p:spPr>
          <a:xfrm>
            <a:off x="2995098" y="3790413"/>
            <a:ext cx="2647126" cy="2073533"/>
          </a:xfrm>
          <a:prstGeom prst="roundRect">
            <a:avLst>
              <a:gd name="adj" fmla="val 9580"/>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9" name="Rectangle: Rounded Corners 18">
            <a:extLst>
              <a:ext uri="{FF2B5EF4-FFF2-40B4-BE49-F238E27FC236}">
                <a16:creationId xmlns:a16="http://schemas.microsoft.com/office/drawing/2014/main" id="{327DDDE9-2793-E45C-7338-037D06287226}"/>
              </a:ext>
            </a:extLst>
          </p:cNvPr>
          <p:cNvSpPr/>
          <p:nvPr/>
        </p:nvSpPr>
        <p:spPr>
          <a:xfrm>
            <a:off x="5845969" y="3790413"/>
            <a:ext cx="2647126" cy="2073533"/>
          </a:xfrm>
          <a:prstGeom prst="roundRect">
            <a:avLst>
              <a:gd name="adj" fmla="val 9580"/>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23" name="Rectangle: Rounded Corners 22">
            <a:extLst>
              <a:ext uri="{FF2B5EF4-FFF2-40B4-BE49-F238E27FC236}">
                <a16:creationId xmlns:a16="http://schemas.microsoft.com/office/drawing/2014/main" id="{B0ACE4F8-AF1E-A40E-54E7-AA5A3D00CA93}"/>
              </a:ext>
            </a:extLst>
          </p:cNvPr>
          <p:cNvSpPr/>
          <p:nvPr/>
        </p:nvSpPr>
        <p:spPr>
          <a:xfrm>
            <a:off x="8797149" y="3790413"/>
            <a:ext cx="3258337" cy="2073533"/>
          </a:xfrm>
          <a:prstGeom prst="roundRect">
            <a:avLst>
              <a:gd name="adj" fmla="val 9580"/>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6" name="Picture 12">
            <a:extLst>
              <a:ext uri="{FF2B5EF4-FFF2-40B4-BE49-F238E27FC236}">
                <a16:creationId xmlns:a16="http://schemas.microsoft.com/office/drawing/2014/main" id="{E286DB66-2F25-6A5D-5686-B65E5ABAFF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637551" y="2641493"/>
            <a:ext cx="1362220" cy="882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FL 2023 - WEEK 6 Schedule | NFL.com">
            <a:extLst>
              <a:ext uri="{FF2B5EF4-FFF2-40B4-BE49-F238E27FC236}">
                <a16:creationId xmlns:a16="http://schemas.microsoft.com/office/drawing/2014/main" id="{DC575D93-D09D-3E10-9DBC-A58A21EDA013}"/>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597196" y="2485746"/>
            <a:ext cx="1144673" cy="119415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6B99925-AD86-D134-6202-B9CD0C1C43AB}"/>
              </a:ext>
            </a:extLst>
          </p:cNvPr>
          <p:cNvCxnSpPr>
            <a:cxnSpLocks/>
          </p:cNvCxnSpPr>
          <p:nvPr/>
        </p:nvCxnSpPr>
        <p:spPr>
          <a:xfrm>
            <a:off x="8661645" y="2485746"/>
            <a:ext cx="0" cy="3390900"/>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DF30ED9-CA35-FEFA-F67D-4F0D5ED0BCE1}"/>
              </a:ext>
            </a:extLst>
          </p:cNvPr>
          <p:cNvSpPr txBox="1"/>
          <p:nvPr/>
        </p:nvSpPr>
        <p:spPr>
          <a:xfrm>
            <a:off x="3007901" y="3858452"/>
            <a:ext cx="26343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+9%</a:t>
            </a:r>
          </a:p>
        </p:txBody>
      </p:sp>
      <p:sp>
        <p:nvSpPr>
          <p:cNvPr id="14" name="TextBox 13">
            <a:extLst>
              <a:ext uri="{FF2B5EF4-FFF2-40B4-BE49-F238E27FC236}">
                <a16:creationId xmlns:a16="http://schemas.microsoft.com/office/drawing/2014/main" id="{96AE410C-CFF4-BCF7-6A94-06CC8285D84C}"/>
              </a:ext>
            </a:extLst>
          </p:cNvPr>
          <p:cNvSpPr txBox="1"/>
          <p:nvPr/>
        </p:nvSpPr>
        <p:spPr>
          <a:xfrm>
            <a:off x="109068" y="4733028"/>
            <a:ext cx="276687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Lift in TNF reach </a:t>
            </a:r>
            <a:r>
              <a:rPr kumimoji="0" lang="en-US" sz="15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 the </a:t>
            </a:r>
            <a:r>
              <a:rPr kumimoji="0" lang="en-US" sz="15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inclusion of Amazon’s</a:t>
            </a:r>
            <a:br>
              <a:rPr kumimoji="0" lang="en-US" sz="15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5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first-party data</a:t>
            </a:r>
            <a:r>
              <a:rPr kumimoji="0" lang="en-US" sz="1500" b="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5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over panel only data, on average</a:t>
            </a:r>
          </a:p>
        </p:txBody>
      </p:sp>
      <p:sp>
        <p:nvSpPr>
          <p:cNvPr id="15" name="TextBox 14">
            <a:extLst>
              <a:ext uri="{FF2B5EF4-FFF2-40B4-BE49-F238E27FC236}">
                <a16:creationId xmlns:a16="http://schemas.microsoft.com/office/drawing/2014/main" id="{4A9B5A3B-0B99-254A-F5BA-4D3FBFF1DC4A}"/>
              </a:ext>
            </a:extLst>
          </p:cNvPr>
          <p:cNvSpPr txBox="1"/>
          <p:nvPr/>
        </p:nvSpPr>
        <p:spPr>
          <a:xfrm>
            <a:off x="2995099" y="4733028"/>
            <a:ext cx="264712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Lift in SNF reach </a:t>
            </a:r>
            <a:r>
              <a:rPr kumimoji="0" lang="en-US" sz="15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 </a:t>
            </a:r>
            <a:r>
              <a:rPr kumimoji="0" lang="en-US" sz="15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Nielsen’s </a:t>
            </a:r>
            <a:r>
              <a:rPr kumimoji="0" lang="en-US" sz="15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Big Data </a:t>
            </a:r>
            <a:r>
              <a:rPr kumimoji="0" lang="en-US" sz="15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measurement over panel only data, on average</a:t>
            </a:r>
          </a:p>
        </p:txBody>
      </p:sp>
      <p:sp>
        <p:nvSpPr>
          <p:cNvPr id="16" name="TextBox 15">
            <a:extLst>
              <a:ext uri="{FF2B5EF4-FFF2-40B4-BE49-F238E27FC236}">
                <a16:creationId xmlns:a16="http://schemas.microsoft.com/office/drawing/2014/main" id="{45A182A7-4E8A-1E22-3D25-B905465563A0}"/>
              </a:ext>
            </a:extLst>
          </p:cNvPr>
          <p:cNvSpPr txBox="1"/>
          <p:nvPr/>
        </p:nvSpPr>
        <p:spPr>
          <a:xfrm>
            <a:off x="5852511" y="4733028"/>
            <a:ext cx="264058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Lift in MNF reach </a:t>
            </a:r>
            <a:r>
              <a:rPr kumimoji="0" lang="en-US" sz="15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 </a:t>
            </a:r>
            <a:r>
              <a:rPr kumimoji="0" lang="en-US" sz="15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Nielsen’s </a:t>
            </a:r>
            <a:r>
              <a:rPr kumimoji="0" lang="en-US" sz="1500" b="1" i="0" u="sng"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Big Data</a:t>
            </a:r>
            <a:r>
              <a:rPr kumimoji="0" lang="en-US" sz="15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measurement over panel only data, on average</a:t>
            </a:r>
          </a:p>
        </p:txBody>
      </p:sp>
      <p:sp>
        <p:nvSpPr>
          <p:cNvPr id="20" name="TextBox 19">
            <a:extLst>
              <a:ext uri="{FF2B5EF4-FFF2-40B4-BE49-F238E27FC236}">
                <a16:creationId xmlns:a16="http://schemas.microsoft.com/office/drawing/2014/main" id="{58ED21A0-A125-10E8-B001-3EE40687EDE1}"/>
              </a:ext>
            </a:extLst>
          </p:cNvPr>
          <p:cNvSpPr txBox="1"/>
          <p:nvPr/>
        </p:nvSpPr>
        <p:spPr>
          <a:xfrm>
            <a:off x="8797147" y="3858452"/>
            <a:ext cx="325833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+73%</a:t>
            </a:r>
          </a:p>
        </p:txBody>
      </p:sp>
      <p:sp>
        <p:nvSpPr>
          <p:cNvPr id="21" name="TextBox 20">
            <a:extLst>
              <a:ext uri="{FF2B5EF4-FFF2-40B4-BE49-F238E27FC236}">
                <a16:creationId xmlns:a16="http://schemas.microsoft.com/office/drawing/2014/main" id="{3CED2280-AD40-60A6-83A0-15850C7126C7}"/>
              </a:ext>
            </a:extLst>
          </p:cNvPr>
          <p:cNvSpPr txBox="1"/>
          <p:nvPr/>
        </p:nvSpPr>
        <p:spPr>
          <a:xfrm>
            <a:off x="8763245" y="4733028"/>
            <a:ext cx="33261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Lift in Spanish-language broadcast reach </a:t>
            </a:r>
            <a:r>
              <a:rPr kumimoji="0" lang="en-US" sz="15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 </a:t>
            </a:r>
            <a:r>
              <a:rPr kumimoji="0" lang="en-US" sz="15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Nielsen’s Big Data</a:t>
            </a:r>
            <a:r>
              <a:rPr kumimoji="0" lang="en-US" sz="15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measurement over panel only data, on average</a:t>
            </a:r>
          </a:p>
        </p:txBody>
      </p:sp>
      <p:sp>
        <p:nvSpPr>
          <p:cNvPr id="22" name="Rectangle: Rounded Corners 21">
            <a:extLst>
              <a:ext uri="{FF2B5EF4-FFF2-40B4-BE49-F238E27FC236}">
                <a16:creationId xmlns:a16="http://schemas.microsoft.com/office/drawing/2014/main" id="{17DA05A2-66CA-9F6B-F89D-EE0DF904203B}"/>
              </a:ext>
            </a:extLst>
          </p:cNvPr>
          <p:cNvSpPr/>
          <p:nvPr/>
        </p:nvSpPr>
        <p:spPr>
          <a:xfrm>
            <a:off x="9030131" y="2710457"/>
            <a:ext cx="2792373" cy="969442"/>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7" name="TextBox 16">
            <a:extLst>
              <a:ext uri="{FF2B5EF4-FFF2-40B4-BE49-F238E27FC236}">
                <a16:creationId xmlns:a16="http://schemas.microsoft.com/office/drawing/2014/main" id="{F4CA8757-2E17-8BDB-366B-102924518CE3}"/>
              </a:ext>
            </a:extLst>
          </p:cNvPr>
          <p:cNvSpPr txBox="1"/>
          <p:nvPr/>
        </p:nvSpPr>
        <p:spPr>
          <a:xfrm>
            <a:off x="8892354" y="2812951"/>
            <a:ext cx="308666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TNF on </a:t>
            </a:r>
            <a:r>
              <a:rPr kumimoji="0" lang="en-US" sz="1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Amazon in Spanish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b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SNF on </a:t>
            </a:r>
            <a:r>
              <a:rPr kumimoji="0" lang="en-US" sz="1400" b="1" i="0" u="none" strike="noStrike" kern="1200" cap="none" spc="0" normalizeH="0" baseline="0" noProof="0" err="1">
                <a:ln>
                  <a:noFill/>
                </a:ln>
                <a:solidFill>
                  <a:srgbClr val="ED3C8D"/>
                </a:solidFill>
                <a:effectLst/>
                <a:uLnTx/>
                <a:uFillTx/>
                <a:latin typeface="Helvetica" panose="020B0403020202020204" pitchFamily="34" charset="0"/>
                <a:ea typeface="+mn-ea"/>
                <a:cs typeface="+mn-cs"/>
              </a:rPr>
              <a:t>Universo</a:t>
            </a: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&amp; Telemundo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br>
              <a:rPr kumimoji="0" lang="en-US" sz="1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MNF on </a:t>
            </a:r>
            <a:r>
              <a:rPr kumimoji="0" lang="en-US" sz="1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ESPN </a:t>
            </a:r>
            <a:r>
              <a:rPr kumimoji="0" lang="en-US" sz="1400" b="1" i="0" u="none" strike="noStrike" kern="1200" cap="none" spc="0" normalizeH="0" baseline="0" noProof="0" err="1">
                <a:ln>
                  <a:noFill/>
                </a:ln>
                <a:solidFill>
                  <a:srgbClr val="4EBEA4"/>
                </a:solidFill>
                <a:effectLst/>
                <a:uLnTx/>
                <a:uFillTx/>
                <a:latin typeface="Helvetica" panose="020B0403020202020204" pitchFamily="34" charset="0"/>
                <a:ea typeface="+mn-ea"/>
                <a:cs typeface="+mn-cs"/>
              </a:rPr>
              <a:t>Deportes</a:t>
            </a:r>
            <a:endParaRPr kumimoji="0" lang="en-US" sz="1400" b="1"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28" name="TextBox 27">
            <a:extLst>
              <a:ext uri="{FF2B5EF4-FFF2-40B4-BE49-F238E27FC236}">
                <a16:creationId xmlns:a16="http://schemas.microsoft.com/office/drawing/2014/main" id="{72BD9795-447C-C26F-B76C-CE29330236DD}"/>
              </a:ext>
            </a:extLst>
          </p:cNvPr>
          <p:cNvSpPr txBox="1"/>
          <p:nvPr/>
        </p:nvSpPr>
        <p:spPr>
          <a:xfrm>
            <a:off x="-3" y="1840839"/>
            <a:ext cx="1219200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Impact of Nielsen’s Modern Measurement Solutions vs. ‘Panel Only’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season (based on comparable game analysis)</a:t>
            </a:r>
            <a:endPar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25" name="Picture 2" descr="Prime Video Reveals New Thursday Night Football Logo Ahead of First  Exclusive NFL Season">
            <a:extLst>
              <a:ext uri="{FF2B5EF4-FFF2-40B4-BE49-F238E27FC236}">
                <a16:creationId xmlns:a16="http://schemas.microsoft.com/office/drawing/2014/main" id="{0CA55C8B-7114-CAB8-7021-084DAC9E97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884" y="2561951"/>
            <a:ext cx="1226523" cy="104174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E3559208-8D05-5906-D84A-E8A18AEB11C9}"/>
              </a:ext>
            </a:extLst>
          </p:cNvPr>
          <p:cNvSpPr txBox="1"/>
          <p:nvPr/>
        </p:nvSpPr>
        <p:spPr>
          <a:xfrm>
            <a:off x="157031" y="3858452"/>
            <a:ext cx="264712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FF2"/>
                </a:solidFill>
                <a:effectLst/>
                <a:uLnTx/>
                <a:uFillTx/>
                <a:latin typeface="Helvetica" panose="020B0604020202020204" pitchFamily="34" charset="0"/>
                <a:ea typeface="+mn-ea"/>
                <a:cs typeface="+mn-cs"/>
              </a:rPr>
              <a:t>+31%</a:t>
            </a:r>
          </a:p>
        </p:txBody>
      </p:sp>
      <p:sp>
        <p:nvSpPr>
          <p:cNvPr id="29" name="TextBox 28">
            <a:extLst>
              <a:ext uri="{FF2B5EF4-FFF2-40B4-BE49-F238E27FC236}">
                <a16:creationId xmlns:a16="http://schemas.microsoft.com/office/drawing/2014/main" id="{89FFAF0D-E142-8E78-1297-88DA20A18158}"/>
              </a:ext>
            </a:extLst>
          </p:cNvPr>
          <p:cNvSpPr txBox="1"/>
          <p:nvPr/>
        </p:nvSpPr>
        <p:spPr>
          <a:xfrm>
            <a:off x="5852511" y="3858452"/>
            <a:ext cx="26471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4EBEA4"/>
                </a:solidFill>
                <a:effectLst/>
                <a:uLnTx/>
                <a:uFillTx/>
                <a:latin typeface="Helvetica" panose="020B0604020202020204" pitchFamily="34" charset="0"/>
                <a:ea typeface="+mn-ea"/>
                <a:cs typeface="+mn-cs"/>
              </a:rPr>
              <a:t>+11%</a:t>
            </a:r>
          </a:p>
        </p:txBody>
      </p:sp>
      <p:sp>
        <p:nvSpPr>
          <p:cNvPr id="26" name="TextBox 25">
            <a:extLst>
              <a:ext uri="{FF2B5EF4-FFF2-40B4-BE49-F238E27FC236}">
                <a16:creationId xmlns:a16="http://schemas.microsoft.com/office/drawing/2014/main" id="{B80D442B-12C0-02F4-B5E7-CF5691286206}"/>
              </a:ext>
            </a:extLst>
          </p:cNvPr>
          <p:cNvSpPr txBox="1"/>
          <p:nvPr/>
        </p:nvSpPr>
        <p:spPr>
          <a:xfrm>
            <a:off x="546751" y="6118173"/>
            <a:ext cx="1158077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R&amp;F Program Report, Sunday Night Football (Universo &amp; Telemundo), Monday Night Football (ESPN Deportes) and Thursday Night Football (Amazon Spanish),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Universo and ESPN Deportes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12 comparable games reflect all weeks that have standalone NFL night game broadcasts across NFL weeks: 2-11 &amp; 14-15 (excludes Thanksgiving weekend). Note: MNF week 7 includes exclusive game streamed on ESPN+; Telemundo simulcast included for NFL week 8</a:t>
            </a:r>
            <a:endParaRPr kumimoji="0" lang="en-US" sz="7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cxnSp>
        <p:nvCxnSpPr>
          <p:cNvPr id="11" name="Straight Connector 10">
            <a:extLst>
              <a:ext uri="{FF2B5EF4-FFF2-40B4-BE49-F238E27FC236}">
                <a16:creationId xmlns:a16="http://schemas.microsoft.com/office/drawing/2014/main" id="{5544D539-4C78-C1E9-0963-6D81C1427F7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B9CA09B-D82B-B909-FFF4-FA1735531423}"/>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8</a:t>
            </a:r>
          </a:p>
        </p:txBody>
      </p:sp>
      <p:sp>
        <p:nvSpPr>
          <p:cNvPr id="31" name="Rectangle 30">
            <a:extLst>
              <a:ext uri="{FF2B5EF4-FFF2-40B4-BE49-F238E27FC236}">
                <a16:creationId xmlns:a16="http://schemas.microsoft.com/office/drawing/2014/main" id="{99547743-4A31-F6CC-F4C7-3816DB563CBC}"/>
              </a:ext>
            </a:extLst>
          </p:cNvPr>
          <p:cNvSpPr/>
          <p:nvPr/>
        </p:nvSpPr>
        <p:spPr>
          <a:xfrm>
            <a:off x="623074" y="343032"/>
            <a:ext cx="1150444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Modern measurement solutions display significant lifts in reach</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versus panel-only data, particularly among Spanish-language networks</a:t>
            </a:r>
          </a:p>
        </p:txBody>
      </p:sp>
    </p:spTree>
    <p:extLst>
      <p:ext uri="{BB962C8B-B14F-4D97-AF65-F5344CB8AC3E}">
        <p14:creationId xmlns:p14="http://schemas.microsoft.com/office/powerpoint/2010/main" val="405153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E505-7D0B-2C87-CA8D-19217B4339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B92F234-A589-D009-8B02-3C4A8C9700A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700"/>
            <a:ext cx="12192000" cy="6870700"/>
          </a:xfrm>
          <a:prstGeom prst="rect">
            <a:avLst/>
          </a:prstGeom>
        </p:spPr>
      </p:pic>
      <p:cxnSp>
        <p:nvCxnSpPr>
          <p:cNvPr id="11" name="Straight Connector 10">
            <a:extLst>
              <a:ext uri="{FF2B5EF4-FFF2-40B4-BE49-F238E27FC236}">
                <a16:creationId xmlns:a16="http://schemas.microsoft.com/office/drawing/2014/main" id="{8CB3F318-8088-F235-8547-430647CE26D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36B137DE-8E85-4B0D-3B95-4C82319668C1}"/>
              </a:ext>
            </a:extLst>
          </p:cNvPr>
          <p:cNvSpPr txBox="1"/>
          <p:nvPr/>
        </p:nvSpPr>
        <p:spPr>
          <a:xfrm>
            <a:off x="294530" y="3434080"/>
            <a:ext cx="740004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Additional insights from the signature primetime series and ‘streaming exclusive’ games during the 2024 NFL season  </a:t>
            </a:r>
            <a:endParaRPr kumimoji="0" lang="en-US" sz="28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256312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F1A63-C162-501A-D9E0-611C5C149C90}"/>
            </a:ext>
          </a:extLst>
        </p:cNvPr>
        <p:cNvGrpSpPr/>
        <p:nvPr/>
      </p:nvGrpSpPr>
      <p:grpSpPr>
        <a:xfrm>
          <a:off x="0" y="0"/>
          <a:ext cx="0" cy="0"/>
          <a:chOff x="0" y="0"/>
          <a:chExt cx="0" cy="0"/>
        </a:xfrm>
      </p:grpSpPr>
      <p:sp>
        <p:nvSpPr>
          <p:cNvPr id="177" name="Rectangle 176">
            <a:extLst>
              <a:ext uri="{FF2B5EF4-FFF2-40B4-BE49-F238E27FC236}">
                <a16:creationId xmlns:a16="http://schemas.microsoft.com/office/drawing/2014/main" id="{FD39ECCA-0832-324B-ACE2-6D15C23C9B35}"/>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36F3D23-563E-BD65-3E84-1D96A39379EE}"/>
              </a:ext>
            </a:extLst>
          </p:cNvPr>
          <p:cNvSpPr/>
          <p:nvPr/>
        </p:nvSpPr>
        <p:spPr>
          <a:xfrm>
            <a:off x="4426659" y="2466334"/>
            <a:ext cx="3298562" cy="3481692"/>
          </a:xfrm>
          <a:prstGeom prst="round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53B871C9-2778-8A05-0323-8828C6213402}"/>
              </a:ext>
            </a:extLst>
          </p:cNvPr>
          <p:cNvSpPr/>
          <p:nvPr/>
        </p:nvSpPr>
        <p:spPr>
          <a:xfrm>
            <a:off x="673812" y="2466334"/>
            <a:ext cx="3298562" cy="3481692"/>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B7C114F2-C30D-AC08-FAF9-5552DD23970F}"/>
              </a:ext>
            </a:extLst>
          </p:cNvPr>
          <p:cNvSpPr/>
          <p:nvPr/>
        </p:nvSpPr>
        <p:spPr>
          <a:xfrm>
            <a:off x="8199896" y="2466334"/>
            <a:ext cx="3298562" cy="3481692"/>
          </a:xfrm>
          <a:prstGeom prst="roundRect">
            <a:avLst/>
          </a:prstGeom>
          <a:solidFill>
            <a:schemeClr val="bg1"/>
          </a:solidFill>
          <a:ln w="28575">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47B103B-BD2D-44D7-6D0D-5E27F788605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6FA02DC1-A401-FE53-22BE-DF6182CE9E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C93B8FBE-361F-98AE-9561-0FEEE449241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D8F547CC-8677-6B5D-05BC-4089E14D6DA6}"/>
              </a:ext>
            </a:extLst>
          </p:cNvPr>
          <p:cNvSpPr txBox="1"/>
          <p:nvPr/>
        </p:nvSpPr>
        <p:spPr>
          <a:xfrm>
            <a:off x="4443894" y="4867471"/>
            <a:ext cx="3288852"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11/24 Dolphins @ Jets (Amazon Prime)</a:t>
            </a:r>
          </a:p>
        </p:txBody>
      </p:sp>
      <p:sp>
        <p:nvSpPr>
          <p:cNvPr id="11" name="TextBox 10">
            <a:extLst>
              <a:ext uri="{FF2B5EF4-FFF2-40B4-BE49-F238E27FC236}">
                <a16:creationId xmlns:a16="http://schemas.microsoft.com/office/drawing/2014/main" id="{D01B2AED-73E4-0D74-0B23-30C7EC31C27A}"/>
              </a:ext>
            </a:extLst>
          </p:cNvPr>
          <p:cNvSpPr txBox="1"/>
          <p:nvPr/>
        </p:nvSpPr>
        <p:spPr>
          <a:xfrm>
            <a:off x="4439039" y="3376780"/>
            <a:ext cx="329856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Black Friday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11/29 Raiders @ Chiefs</a:t>
            </a:r>
          </a:p>
        </p:txBody>
      </p:sp>
      <p:sp>
        <p:nvSpPr>
          <p:cNvPr id="14" name="TextBox 13">
            <a:extLst>
              <a:ext uri="{FF2B5EF4-FFF2-40B4-BE49-F238E27FC236}">
                <a16:creationId xmlns:a16="http://schemas.microsoft.com/office/drawing/2014/main" id="{43FA4EB0-41FD-15D0-B9E2-5C9D0E0C5C0C}"/>
              </a:ext>
            </a:extLst>
          </p:cNvPr>
          <p:cNvSpPr txBox="1"/>
          <p:nvPr/>
        </p:nvSpPr>
        <p:spPr>
          <a:xfrm>
            <a:off x="4439040" y="4146091"/>
            <a:ext cx="329856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00BFF2"/>
                </a:solidFill>
                <a:effectLst/>
                <a:uLnTx/>
                <a:uFillTx/>
                <a:latin typeface="Helvetica" panose="020B0604020202020204" pitchFamily="34" charset="0"/>
                <a:ea typeface="+mn-ea"/>
                <a:cs typeface="Helvetica" panose="020B0604020202020204" pitchFamily="34" charset="0"/>
              </a:rPr>
              <a:t>13.5 MM</a:t>
            </a:r>
          </a:p>
        </p:txBody>
      </p:sp>
      <p:sp>
        <p:nvSpPr>
          <p:cNvPr id="15" name="TextBox 14">
            <a:extLst>
              <a:ext uri="{FF2B5EF4-FFF2-40B4-BE49-F238E27FC236}">
                <a16:creationId xmlns:a16="http://schemas.microsoft.com/office/drawing/2014/main" id="{A9138FA4-0774-6A2A-230E-0DD3CCAD2B62}"/>
              </a:ext>
            </a:extLst>
          </p:cNvPr>
          <p:cNvSpPr txBox="1"/>
          <p:nvPr/>
        </p:nvSpPr>
        <p:spPr>
          <a:xfrm>
            <a:off x="659701" y="4867471"/>
            <a:ext cx="3307971"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12/23 Bills @ Chargers (Peacock)</a:t>
            </a:r>
          </a:p>
        </p:txBody>
      </p:sp>
      <p:sp>
        <p:nvSpPr>
          <p:cNvPr id="16" name="TextBox 15">
            <a:extLst>
              <a:ext uri="{FF2B5EF4-FFF2-40B4-BE49-F238E27FC236}">
                <a16:creationId xmlns:a16="http://schemas.microsoft.com/office/drawing/2014/main" id="{3F4C253A-144C-7D3C-D4C3-AF9E89AED8E7}"/>
              </a:ext>
            </a:extLst>
          </p:cNvPr>
          <p:cNvSpPr txBox="1"/>
          <p:nvPr/>
        </p:nvSpPr>
        <p:spPr>
          <a:xfrm>
            <a:off x="659701" y="3376780"/>
            <a:ext cx="3307971"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Peacock Exclusive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9/6 Packers @ Eagles</a:t>
            </a:r>
          </a:p>
        </p:txBody>
      </p:sp>
      <p:sp>
        <p:nvSpPr>
          <p:cNvPr id="18" name="TextBox 17">
            <a:extLst>
              <a:ext uri="{FF2B5EF4-FFF2-40B4-BE49-F238E27FC236}">
                <a16:creationId xmlns:a16="http://schemas.microsoft.com/office/drawing/2014/main" id="{CBF466D4-DAD5-3AA9-CF3C-AB95515B6EBE}"/>
              </a:ext>
            </a:extLst>
          </p:cNvPr>
          <p:cNvSpPr txBox="1"/>
          <p:nvPr/>
        </p:nvSpPr>
        <p:spPr>
          <a:xfrm>
            <a:off x="669745" y="4146091"/>
            <a:ext cx="32878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ED3C8D"/>
                </a:solidFill>
                <a:effectLst/>
                <a:uLnTx/>
                <a:uFillTx/>
                <a:latin typeface="Helvetica" panose="020B0604020202020204" pitchFamily="34" charset="0"/>
                <a:ea typeface="+mn-ea"/>
                <a:cs typeface="Helvetica" panose="020B0604020202020204" pitchFamily="34" charset="0"/>
              </a:rPr>
              <a:t>14.0 MM</a:t>
            </a:r>
          </a:p>
        </p:txBody>
      </p:sp>
      <p:sp>
        <p:nvSpPr>
          <p:cNvPr id="20" name="TextBox 19">
            <a:extLst>
              <a:ext uri="{FF2B5EF4-FFF2-40B4-BE49-F238E27FC236}">
                <a16:creationId xmlns:a16="http://schemas.microsoft.com/office/drawing/2014/main" id="{31855532-85BB-3250-4CB4-F16294030E12}"/>
              </a:ext>
            </a:extLst>
          </p:cNvPr>
          <p:cNvSpPr txBox="1"/>
          <p:nvPr/>
        </p:nvSpPr>
        <p:spPr>
          <a:xfrm>
            <a:off x="8199897" y="4867471"/>
            <a:ext cx="329856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Raiders @ Chiefs (CBS)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Giants @ Eagles (Fox)</a:t>
            </a:r>
          </a:p>
        </p:txBody>
      </p:sp>
      <p:sp>
        <p:nvSpPr>
          <p:cNvPr id="21" name="TextBox 20">
            <a:extLst>
              <a:ext uri="{FF2B5EF4-FFF2-40B4-BE49-F238E27FC236}">
                <a16:creationId xmlns:a16="http://schemas.microsoft.com/office/drawing/2014/main" id="{EF50CE1C-956D-DD6D-9D36-E0980F02B70D}"/>
              </a:ext>
            </a:extLst>
          </p:cNvPr>
          <p:cNvSpPr txBox="1"/>
          <p:nvPr/>
        </p:nvSpPr>
        <p:spPr>
          <a:xfrm>
            <a:off x="8224799" y="3375683"/>
            <a:ext cx="3248757"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Christmas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Chiefs @ Steelers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Ravens @ Texans </a:t>
            </a:r>
          </a:p>
        </p:txBody>
      </p:sp>
      <p:sp>
        <p:nvSpPr>
          <p:cNvPr id="23" name="TextBox 22">
            <a:extLst>
              <a:ext uri="{FF2B5EF4-FFF2-40B4-BE49-F238E27FC236}">
                <a16:creationId xmlns:a16="http://schemas.microsoft.com/office/drawing/2014/main" id="{75DA2FED-CB95-AAC3-599B-41C151498F02}"/>
              </a:ext>
            </a:extLst>
          </p:cNvPr>
          <p:cNvSpPr txBox="1"/>
          <p:nvPr/>
        </p:nvSpPr>
        <p:spPr>
          <a:xfrm>
            <a:off x="8199896" y="4146091"/>
            <a:ext cx="329856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A343FF"/>
                </a:solidFill>
                <a:effectLst/>
                <a:uLnTx/>
                <a:uFillTx/>
                <a:latin typeface="Helvetica" panose="020B0604020202020204" pitchFamily="34" charset="0"/>
                <a:ea typeface="+mn-ea"/>
                <a:cs typeface="Helvetica" panose="020B0604020202020204" pitchFamily="34" charset="0"/>
              </a:rPr>
              <a:t>24.3 MM</a:t>
            </a:r>
          </a:p>
        </p:txBody>
      </p:sp>
      <p:sp>
        <p:nvSpPr>
          <p:cNvPr id="7" name="TextBox 6">
            <a:extLst>
              <a:ext uri="{FF2B5EF4-FFF2-40B4-BE49-F238E27FC236}">
                <a16:creationId xmlns:a16="http://schemas.microsoft.com/office/drawing/2014/main" id="{534C8C4D-DB41-C1E2-1C4A-0B1CE60CEFD5}"/>
              </a:ext>
            </a:extLst>
          </p:cNvPr>
          <p:cNvSpPr txBox="1"/>
          <p:nvPr/>
        </p:nvSpPr>
        <p:spPr>
          <a:xfrm>
            <a:off x="-1" y="1778220"/>
            <a:ext cx="1220140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 Average Audience (Weekly Average, Per Min)</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Exclusive Streaming Games vs. 2023 Comparable Games  </a:t>
            </a:r>
            <a:endParaRPr kumimoji="0" lang="en-US" sz="14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pic>
        <p:nvPicPr>
          <p:cNvPr id="17" name="Picture 2" descr="Prime Video Reveals New Thursday Night Football Logo Ahead of First  Exclusive NFL Season">
            <a:extLst>
              <a:ext uri="{FF2B5EF4-FFF2-40B4-BE49-F238E27FC236}">
                <a16:creationId xmlns:a16="http://schemas.microsoft.com/office/drawing/2014/main" id="{5BE4A740-130B-67B6-3B61-3DE4B4AFB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059" y="2400133"/>
            <a:ext cx="1226523" cy="104174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etflix logo PNG transparent image download, size: 2751x4987px">
            <a:extLst>
              <a:ext uri="{FF2B5EF4-FFF2-40B4-BE49-F238E27FC236}">
                <a16:creationId xmlns:a16="http://schemas.microsoft.com/office/drawing/2014/main" id="{D3DA3F02-7902-E60C-8E05-BBC900795C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7485" y="2571898"/>
            <a:ext cx="443384" cy="80378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eacock Logo and symbol, meaning, history, PNG, brand">
            <a:extLst>
              <a:ext uri="{FF2B5EF4-FFF2-40B4-BE49-F238E27FC236}">
                <a16:creationId xmlns:a16="http://schemas.microsoft.com/office/drawing/2014/main" id="{280006CC-010D-0920-F92B-50309A1C17E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791" r="28021"/>
          <a:stretch/>
        </p:blipFill>
        <p:spPr bwMode="auto">
          <a:xfrm>
            <a:off x="1989181" y="2530366"/>
            <a:ext cx="649011" cy="84531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8A09B47C-C740-916E-321C-993EBB81CF60}"/>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B643F83-C30C-A136-80EA-6A46685313A9}"/>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9</a:t>
            </a:r>
          </a:p>
        </p:txBody>
      </p:sp>
      <p:sp>
        <p:nvSpPr>
          <p:cNvPr id="24" name="Rectangle 23">
            <a:extLst>
              <a:ext uri="{FF2B5EF4-FFF2-40B4-BE49-F238E27FC236}">
                <a16:creationId xmlns:a16="http://schemas.microsoft.com/office/drawing/2014/main" id="{2BE34B1E-6224-D566-4B0A-3F9C0F8B8941}"/>
              </a:ext>
            </a:extLst>
          </p:cNvPr>
          <p:cNvSpPr/>
          <p:nvPr/>
        </p:nvSpPr>
        <p:spPr>
          <a:xfrm>
            <a:off x="623074" y="343032"/>
            <a:ext cx="1156892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a:t>
            </a:r>
            <a:r>
              <a:rPr lang="en-US" sz="2600" b="1">
                <a:solidFill>
                  <a:srgbClr val="1B1464"/>
                </a:solidFill>
                <a:latin typeface="Helvetica" pitchFamily="2" charset="0"/>
              </a:rPr>
              <a:t>NFL saw </a:t>
            </a:r>
            <a:r>
              <a:rPr lang="en-US" sz="2600" b="1">
                <a:solidFill>
                  <a:srgbClr val="ED3C8D"/>
                </a:solidFill>
                <a:latin typeface="Helvetica" pitchFamily="2" charset="0"/>
              </a:rPr>
              <a:t>considerable streaming viewership growth</a:t>
            </a:r>
            <a:r>
              <a:rPr lang="en-US" sz="2600" b="1">
                <a:solidFill>
                  <a:srgbClr val="1B1464"/>
                </a:solidFill>
                <a:latin typeface="Helvetica" pitchFamily="2" charset="0"/>
              </a:rPr>
              <a:t> as it expanded its footprint, but </a:t>
            </a:r>
            <a:r>
              <a:rPr lang="en-US" sz="2600" b="1">
                <a:solidFill>
                  <a:srgbClr val="ED3C8D"/>
                </a:solidFill>
                <a:latin typeface="Helvetica" pitchFamily="2" charset="0"/>
              </a:rPr>
              <a:t>comparative audiences are still less than broadcast TV</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4" name="TextBox 3">
            <a:extLst>
              <a:ext uri="{FF2B5EF4-FFF2-40B4-BE49-F238E27FC236}">
                <a16:creationId xmlns:a16="http://schemas.microsoft.com/office/drawing/2014/main" id="{B5573763-144C-F3EE-B7A9-361FF2829A63}"/>
              </a:ext>
            </a:extLst>
          </p:cNvPr>
          <p:cNvSpPr txBox="1"/>
          <p:nvPr/>
        </p:nvSpPr>
        <p:spPr>
          <a:xfrm>
            <a:off x="652588" y="1257609"/>
            <a:ext cx="11517893"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The two Netflix Christmas games</a:t>
            </a:r>
            <a:r>
              <a:rPr lang="en-US" sz="1200">
                <a:solidFill>
                  <a:srgbClr val="1F1A62"/>
                </a:solidFill>
                <a:latin typeface="Helvetica" pitchFamily="2" charset="0"/>
              </a:rPr>
              <a:t> </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delivered </a:t>
            </a:r>
            <a:r>
              <a:rPr kumimoji="0" lang="en-US" sz="1200" b="1" i="0" u="none" strike="noStrike" kern="1200" cap="none" spc="0" normalizeH="0" baseline="0" noProof="0">
                <a:ln>
                  <a:noFill/>
                </a:ln>
                <a:solidFill>
                  <a:srgbClr val="A343FF"/>
                </a:solidFill>
                <a:effectLst/>
                <a:uLnTx/>
                <a:uFillTx/>
                <a:latin typeface="Helvetica" pitchFamily="2" charset="0"/>
                <a:ea typeface="+mn-ea"/>
                <a:cs typeface="+mn-cs"/>
              </a:rPr>
              <a:t>4.5M less viewers (-16%)</a:t>
            </a:r>
            <a:r>
              <a:rPr lang="en-US" sz="1200">
                <a:solidFill>
                  <a:srgbClr val="1F1A62"/>
                </a:solidFill>
                <a:latin typeface="Helvetica" pitchFamily="2" charset="0"/>
              </a:rPr>
              <a:t>,</a:t>
            </a:r>
            <a:r>
              <a:rPr kumimoji="0" lang="en-US" sz="1200" b="1" i="0" u="none" strike="noStrike" kern="1200" cap="none" spc="0" normalizeH="0" baseline="0" noProof="0">
                <a:ln>
                  <a:noFill/>
                </a:ln>
                <a:solidFill>
                  <a:srgbClr val="A343FF"/>
                </a:solidFill>
                <a:effectLst/>
                <a:uLnTx/>
                <a:uFillTx/>
                <a:latin typeface="Helvetica" pitchFamily="2" charset="0"/>
                <a:ea typeface="+mn-ea"/>
                <a:cs typeface="+mn-cs"/>
              </a:rPr>
              <a:t> </a:t>
            </a:r>
            <a:r>
              <a:rPr lang="en-US" sz="1200">
                <a:solidFill>
                  <a:srgbClr val="1F1A62"/>
                </a:solidFill>
                <a:latin typeface="Helvetica" pitchFamily="2" charset="0"/>
              </a:rPr>
              <a:t>on average, than </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the games aired on broadcast TV the year prior</a:t>
            </a:r>
          </a:p>
        </p:txBody>
      </p:sp>
      <p:sp>
        <p:nvSpPr>
          <p:cNvPr id="22" name="TextBox 21">
            <a:extLst>
              <a:ext uri="{FF2B5EF4-FFF2-40B4-BE49-F238E27FC236}">
                <a16:creationId xmlns:a16="http://schemas.microsoft.com/office/drawing/2014/main" id="{A2CBD255-9546-C55B-3134-ACF50667684F}"/>
              </a:ext>
            </a:extLst>
          </p:cNvPr>
          <p:cNvSpPr txBox="1"/>
          <p:nvPr/>
        </p:nvSpPr>
        <p:spPr>
          <a:xfrm>
            <a:off x="546751" y="6122611"/>
            <a:ext cx="1158077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Peacock Exclusive (Peacock Streaming Data), Black Friday (Amazon Prime (incl local broadcast for in-game markets only)), Christmas (Exclusive game on Netflix).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CBS and Fox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comparable games reflect the same event or streaming service that aired NFL primetime games in 2023. The Christmas two games on Netflix is compared to the Christmas games that aired on linear TV in 2023 at the same daypart (afternoon games).</a:t>
            </a:r>
          </a:p>
        </p:txBody>
      </p:sp>
    </p:spTree>
    <p:extLst>
      <p:ext uri="{BB962C8B-B14F-4D97-AF65-F5344CB8AC3E}">
        <p14:creationId xmlns:p14="http://schemas.microsoft.com/office/powerpoint/2010/main" val="1991349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9AFE9-87D8-2B63-D618-469D341ED08B}"/>
            </a:ext>
          </a:extLst>
        </p:cNvPr>
        <p:cNvGrpSpPr/>
        <p:nvPr/>
      </p:nvGrpSpPr>
      <p:grpSpPr>
        <a:xfrm>
          <a:off x="0" y="0"/>
          <a:ext cx="0" cy="0"/>
          <a:chOff x="0" y="0"/>
          <a:chExt cx="0" cy="0"/>
        </a:xfrm>
      </p:grpSpPr>
      <p:sp>
        <p:nvSpPr>
          <p:cNvPr id="177" name="Rectangle 176">
            <a:extLst>
              <a:ext uri="{FF2B5EF4-FFF2-40B4-BE49-F238E27FC236}">
                <a16:creationId xmlns:a16="http://schemas.microsoft.com/office/drawing/2014/main" id="{C4BA5B99-91DE-C3C0-4D49-4BB882E81C8D}"/>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603FCC5-4DC1-47CE-0DEE-9CA395C4073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Rectangle 8">
            <a:extLst>
              <a:ext uri="{FF2B5EF4-FFF2-40B4-BE49-F238E27FC236}">
                <a16:creationId xmlns:a16="http://schemas.microsoft.com/office/drawing/2014/main" id="{409BF42C-F8E9-90C9-5F54-F473EBEFBDF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8" name="Rectangle: Rounded Corners 7">
            <a:extLst>
              <a:ext uri="{FF2B5EF4-FFF2-40B4-BE49-F238E27FC236}">
                <a16:creationId xmlns:a16="http://schemas.microsoft.com/office/drawing/2014/main" id="{B38906F8-CB0C-CB5C-8610-B6F138FAE30E}"/>
              </a:ext>
            </a:extLst>
          </p:cNvPr>
          <p:cNvSpPr/>
          <p:nvPr/>
        </p:nvSpPr>
        <p:spPr>
          <a:xfrm>
            <a:off x="4130040" y="2405374"/>
            <a:ext cx="3931920" cy="3481692"/>
          </a:xfrm>
          <a:prstGeom prst="round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9B9CB64E-BE92-6CCD-90E5-DEFA35D921F5}"/>
              </a:ext>
            </a:extLst>
          </p:cNvPr>
          <p:cNvSpPr/>
          <p:nvPr/>
        </p:nvSpPr>
        <p:spPr>
          <a:xfrm>
            <a:off x="100394" y="2405374"/>
            <a:ext cx="3931920" cy="3481692"/>
          </a:xfrm>
          <a:prstGeom prst="round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388B929A-59E0-560F-2F0A-C61D0A99B70E}"/>
              </a:ext>
            </a:extLst>
          </p:cNvPr>
          <p:cNvSpPr/>
          <p:nvPr/>
        </p:nvSpPr>
        <p:spPr>
          <a:xfrm>
            <a:off x="8159687" y="2405374"/>
            <a:ext cx="3931920" cy="3481692"/>
          </a:xfrm>
          <a:prstGeom prst="round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9C17CD4-4378-70E8-2BC9-FBC4A0047D9B}"/>
              </a:ext>
            </a:extLst>
          </p:cNvPr>
          <p:cNvSpPr txBox="1"/>
          <p:nvPr/>
        </p:nvSpPr>
        <p:spPr>
          <a:xfrm>
            <a:off x="-1" y="1778220"/>
            <a:ext cx="1220140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Out-of-Home Contribution to P2+ Average Audience</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Full Season ‘NFL Primetime’ Games (Weekly Average)</a:t>
            </a:r>
          </a:p>
        </p:txBody>
      </p:sp>
      <p:pic>
        <p:nvPicPr>
          <p:cNvPr id="25" name="Picture 2" descr="Prime Video Reveals New Thursday Night Football Logo Ahead of First  Exclusive NFL Season">
            <a:extLst>
              <a:ext uri="{FF2B5EF4-FFF2-40B4-BE49-F238E27FC236}">
                <a16:creationId xmlns:a16="http://schemas.microsoft.com/office/drawing/2014/main" id="{C1A9B823-0BCD-10C0-08CD-EF0FB886B3A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04640" y="2348045"/>
            <a:ext cx="1138190" cy="9667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a:extLst>
              <a:ext uri="{FF2B5EF4-FFF2-40B4-BE49-F238E27FC236}">
                <a16:creationId xmlns:a16="http://schemas.microsoft.com/office/drawing/2014/main" id="{ABDC011C-4FFA-7BB0-2747-76DB52D9A0F0}"/>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bwMode="auto">
          <a:xfrm>
            <a:off x="5653484" y="2583503"/>
            <a:ext cx="885032" cy="5734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NFL 2023 - WEEK 6 Schedule | NFL.com">
            <a:extLst>
              <a:ext uri="{FF2B5EF4-FFF2-40B4-BE49-F238E27FC236}">
                <a16:creationId xmlns:a16="http://schemas.microsoft.com/office/drawing/2014/main" id="{E4611B8E-49E0-D10B-8AB9-3B8E688AE422}"/>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689737" y="2432157"/>
            <a:ext cx="846795" cy="88339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4E712865-4BDA-445B-3138-0741F4C5ECDC}"/>
              </a:ext>
            </a:extLst>
          </p:cNvPr>
          <p:cNvSpPr txBox="1">
            <a:spLocks/>
          </p:cNvSpPr>
          <p:nvPr/>
        </p:nvSpPr>
        <p:spPr>
          <a:xfrm>
            <a:off x="100393" y="3326301"/>
            <a:ext cx="39396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00BFF2"/>
                </a:solidFill>
                <a:effectLst/>
                <a:uLnTx/>
                <a:uFillTx/>
                <a:latin typeface="Helvetica" panose="020B0604020202020204" pitchFamily="34" charset="0"/>
                <a:ea typeface="+mn-ea"/>
                <a:cs typeface="Helvetica" panose="020B0604020202020204" pitchFamily="34" charset="0"/>
              </a:rPr>
              <a:t>+10.0%</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Average Viewership Contribution</a:t>
            </a:r>
            <a:endParaRPr kumimoji="0" lang="en-US" sz="2800" b="0" i="1" u="none" strike="noStrike" kern="1200" cap="none" spc="0" normalizeH="0" baseline="0" noProof="0">
              <a:ln>
                <a:noFill/>
              </a:ln>
              <a:solidFill>
                <a:prstClr val="white">
                  <a:lumMod val="50000"/>
                </a:prstClr>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3268A0BD-7553-6530-7ABE-D67E8DF3100F}"/>
              </a:ext>
            </a:extLst>
          </p:cNvPr>
          <p:cNvSpPr txBox="1">
            <a:spLocks/>
          </p:cNvSpPr>
          <p:nvPr/>
        </p:nvSpPr>
        <p:spPr>
          <a:xfrm>
            <a:off x="4140677" y="3331162"/>
            <a:ext cx="3914074"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ED3C8D"/>
                </a:solidFill>
                <a:effectLst/>
                <a:uLnTx/>
                <a:uFillTx/>
                <a:latin typeface="Helvetica" panose="020B0604020202020204" pitchFamily="34" charset="0"/>
                <a:ea typeface="+mn-ea"/>
                <a:cs typeface="Helvetica" panose="020B0604020202020204" pitchFamily="34" charset="0"/>
              </a:rPr>
              <a:t>+9.8%</a:t>
            </a:r>
            <a:br>
              <a:rPr kumimoji="0" lang="en-US" sz="2800" b="1" i="0" u="none" strike="noStrike" kern="1200" cap="none" spc="0" normalizeH="0" baseline="0" noProof="0">
                <a:ln>
                  <a:solidFill>
                    <a:srgbClr val="1B1464"/>
                  </a:solidFill>
                </a:ln>
                <a:solidFill>
                  <a:srgbClr val="ED3C8D"/>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Average Viewership Contribution</a:t>
            </a:r>
            <a:endParaRPr kumimoji="0" lang="en-US" sz="28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3" name="TextBox 32">
            <a:extLst>
              <a:ext uri="{FF2B5EF4-FFF2-40B4-BE49-F238E27FC236}">
                <a16:creationId xmlns:a16="http://schemas.microsoft.com/office/drawing/2014/main" id="{3B628928-56A0-F671-09D1-37A1B009E62F}"/>
              </a:ext>
            </a:extLst>
          </p:cNvPr>
          <p:cNvSpPr txBox="1">
            <a:spLocks/>
          </p:cNvSpPr>
          <p:nvPr/>
        </p:nvSpPr>
        <p:spPr>
          <a:xfrm>
            <a:off x="8147174" y="3328220"/>
            <a:ext cx="3931920"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4EBEA4"/>
                </a:solidFill>
                <a:effectLst/>
                <a:uLnTx/>
                <a:uFillTx/>
                <a:latin typeface="Helvetica" panose="020B0604020202020204" pitchFamily="34" charset="0"/>
                <a:ea typeface="+mn-ea"/>
                <a:cs typeface="Helvetica" panose="020B0604020202020204" pitchFamily="34" charset="0"/>
              </a:rPr>
              <a:t>+6.5%</a:t>
            </a:r>
            <a:br>
              <a:rPr kumimoji="0" lang="en-US" sz="2400" b="1" i="0" u="none" strike="noStrike" kern="1200" cap="none" spc="0" normalizeH="0" baseline="0" noProof="0">
                <a:ln>
                  <a:solidFill>
                    <a:srgbClr val="1B1464"/>
                  </a:solidFill>
                </a:ln>
                <a:solidFill>
                  <a:srgbClr val="4EBEA4"/>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Average Viewership </a:t>
            </a:r>
            <a:r>
              <a:rPr lang="en-US" sz="1400" i="1">
                <a:solidFill>
                  <a:srgbClr val="4EBEA4"/>
                </a:solidFill>
                <a:latin typeface="Helvetica" panose="020B0604020202020204" pitchFamily="34" charset="0"/>
                <a:cs typeface="Helvetica" panose="020B0604020202020204" pitchFamily="34" charset="0"/>
              </a:rPr>
              <a:t>Contribution</a:t>
            </a:r>
            <a:endParaRPr kumimoji="0" lang="en-US" sz="28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pic>
        <p:nvPicPr>
          <p:cNvPr id="36" name="Picture 35" descr="A pumpkin basket filled with candy&#10;&#10;Description automatically generated">
            <a:extLst>
              <a:ext uri="{FF2B5EF4-FFF2-40B4-BE49-F238E27FC236}">
                <a16:creationId xmlns:a16="http://schemas.microsoft.com/office/drawing/2014/main" id="{4BBE907A-EBF2-1BC5-0F50-3CC3E8111578}"/>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498751" y="4393768"/>
            <a:ext cx="640080" cy="640080"/>
          </a:xfrm>
          <a:prstGeom prst="rect">
            <a:avLst/>
          </a:prstGeom>
        </p:spPr>
      </p:pic>
      <p:pic>
        <p:nvPicPr>
          <p:cNvPr id="38" name="Picture 37" descr="A mouse cursor and a green button&#10;&#10;Description automatically generated">
            <a:extLst>
              <a:ext uri="{FF2B5EF4-FFF2-40B4-BE49-F238E27FC236}">
                <a16:creationId xmlns:a16="http://schemas.microsoft.com/office/drawing/2014/main" id="{6EE79F9A-5783-C672-2BA8-CDB609FBA801}"/>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1750157" y="4393768"/>
            <a:ext cx="640080" cy="640080"/>
          </a:xfrm>
          <a:prstGeom prst="rect">
            <a:avLst/>
          </a:prstGeom>
        </p:spPr>
      </p:pic>
      <p:pic>
        <p:nvPicPr>
          <p:cNvPr id="40" name="Picture 39" descr="A sign with text on it&#10;&#10;Description automatically generated">
            <a:extLst>
              <a:ext uri="{FF2B5EF4-FFF2-40B4-BE49-F238E27FC236}">
                <a16:creationId xmlns:a16="http://schemas.microsoft.com/office/drawing/2014/main" id="{DA5E2A63-3119-C96B-50A7-DA021E3F5802}"/>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3001563" y="4393768"/>
            <a:ext cx="640080" cy="640080"/>
          </a:xfrm>
          <a:prstGeom prst="rect">
            <a:avLst/>
          </a:prstGeom>
        </p:spPr>
      </p:pic>
      <p:pic>
        <p:nvPicPr>
          <p:cNvPr id="42" name="Picture 41" descr="A blue and green peacock with yellow feathers&#10;&#10;Description automatically generated">
            <a:extLst>
              <a:ext uri="{FF2B5EF4-FFF2-40B4-BE49-F238E27FC236}">
                <a16:creationId xmlns:a16="http://schemas.microsoft.com/office/drawing/2014/main" id="{52ADB7E0-96B4-F569-A360-377205183E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69051" y="4451335"/>
            <a:ext cx="640080" cy="640080"/>
          </a:xfrm>
          <a:prstGeom prst="rect">
            <a:avLst/>
          </a:prstGeom>
        </p:spPr>
      </p:pic>
      <p:pic>
        <p:nvPicPr>
          <p:cNvPr id="44" name="Picture 43" descr="A cartoon of a chicken on a plate&#10;&#10;Description automatically generated">
            <a:extLst>
              <a:ext uri="{FF2B5EF4-FFF2-40B4-BE49-F238E27FC236}">
                <a16:creationId xmlns:a16="http://schemas.microsoft.com/office/drawing/2014/main" id="{84C351D6-1024-0818-CD59-3761E3D48C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2062" y="4418897"/>
            <a:ext cx="640080" cy="640080"/>
          </a:xfrm>
          <a:prstGeom prst="rect">
            <a:avLst/>
          </a:prstGeom>
        </p:spPr>
      </p:pic>
      <p:pic>
        <p:nvPicPr>
          <p:cNvPr id="47" name="Picture 46" descr="A green and pink wreath with a bow&#10;&#10;Description automatically generated">
            <a:extLst>
              <a:ext uri="{FF2B5EF4-FFF2-40B4-BE49-F238E27FC236}">
                <a16:creationId xmlns:a16="http://schemas.microsoft.com/office/drawing/2014/main" id="{7B822876-2780-7C2C-C46E-16E3350427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85358" y="4451335"/>
            <a:ext cx="640080" cy="640080"/>
          </a:xfrm>
          <a:prstGeom prst="rect">
            <a:avLst/>
          </a:prstGeom>
        </p:spPr>
      </p:pic>
      <p:pic>
        <p:nvPicPr>
          <p:cNvPr id="49" name="Picture 48" descr="A two helmets with a star and lightning&#10;&#10;Description automatically generated with medium confidence">
            <a:extLst>
              <a:ext uri="{FF2B5EF4-FFF2-40B4-BE49-F238E27FC236}">
                <a16:creationId xmlns:a16="http://schemas.microsoft.com/office/drawing/2014/main" id="{488155CB-9F7E-93AC-70CF-FE1BBBE1429F}"/>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Lst>
          </a:blip>
          <a:stretch>
            <a:fillRect/>
          </a:stretch>
        </p:blipFill>
        <p:spPr>
          <a:xfrm>
            <a:off x="8550357" y="4426262"/>
            <a:ext cx="640080" cy="640080"/>
          </a:xfrm>
          <a:prstGeom prst="rect">
            <a:avLst/>
          </a:prstGeom>
        </p:spPr>
      </p:pic>
      <p:pic>
        <p:nvPicPr>
          <p:cNvPr id="51" name="Picture 50" descr="A candy cane with a black background&#10;&#10;Description automatically generated">
            <a:extLst>
              <a:ext uri="{FF2B5EF4-FFF2-40B4-BE49-F238E27FC236}">
                <a16:creationId xmlns:a16="http://schemas.microsoft.com/office/drawing/2014/main" id="{E7F17B5B-4D06-218E-146A-A92E87506AA5}"/>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tretch>
            <a:fillRect/>
          </a:stretch>
        </p:blipFill>
        <p:spPr>
          <a:xfrm>
            <a:off x="9793094" y="4428060"/>
            <a:ext cx="640080" cy="640080"/>
          </a:xfrm>
          <a:prstGeom prst="rect">
            <a:avLst/>
          </a:prstGeom>
        </p:spPr>
      </p:pic>
      <p:pic>
        <p:nvPicPr>
          <p:cNvPr id="53" name="Picture 52" descr="A pair of wine glasses clinking&#10;&#10;Description automatically generated">
            <a:extLst>
              <a:ext uri="{FF2B5EF4-FFF2-40B4-BE49-F238E27FC236}">
                <a16:creationId xmlns:a16="http://schemas.microsoft.com/office/drawing/2014/main" id="{B2707E50-962D-DB1C-CDBF-4DB458BAA6A2}"/>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Lst>
          </a:blip>
          <a:stretch>
            <a:fillRect/>
          </a:stretch>
        </p:blipFill>
        <p:spPr>
          <a:xfrm>
            <a:off x="11035831" y="4426262"/>
            <a:ext cx="640080" cy="640080"/>
          </a:xfrm>
          <a:prstGeom prst="rect">
            <a:avLst/>
          </a:prstGeom>
        </p:spPr>
      </p:pic>
      <p:sp>
        <p:nvSpPr>
          <p:cNvPr id="58" name="TextBox 57">
            <a:extLst>
              <a:ext uri="{FF2B5EF4-FFF2-40B4-BE49-F238E27FC236}">
                <a16:creationId xmlns:a16="http://schemas.microsoft.com/office/drawing/2014/main" id="{8729B6CC-0104-1A4D-561A-CC1851226A7A}"/>
              </a:ext>
            </a:extLst>
          </p:cNvPr>
          <p:cNvSpPr txBox="1">
            <a:spLocks noGrp="1" noRot="1" noMove="1" noResize="1" noEditPoints="1" noAdjustHandles="1" noChangeArrowheads="1" noChangeShapeType="1"/>
          </p:cNvSpPr>
          <p:nvPr/>
        </p:nvSpPr>
        <p:spPr>
          <a:xfrm>
            <a:off x="87271" y="5149905"/>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Halloween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+10.6% </a:t>
            </a:r>
          </a:p>
        </p:txBody>
      </p:sp>
      <p:sp>
        <p:nvSpPr>
          <p:cNvPr id="59" name="TextBox 58">
            <a:extLst>
              <a:ext uri="{FF2B5EF4-FFF2-40B4-BE49-F238E27FC236}">
                <a16:creationId xmlns:a16="http://schemas.microsoft.com/office/drawing/2014/main" id="{5AE8E04E-1733-92F7-3938-3ACDE2A7B3B5}"/>
              </a:ext>
            </a:extLst>
          </p:cNvPr>
          <p:cNvSpPr txBox="1">
            <a:spLocks noGrp="1" noRot="1" noMove="1" noResize="1" noEditPoints="1" noAdjustHandles="1" noChangeArrowheads="1" noChangeShapeType="1"/>
          </p:cNvSpPr>
          <p:nvPr/>
        </p:nvSpPr>
        <p:spPr>
          <a:xfrm>
            <a:off x="1342215" y="5149905"/>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Black Friday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+20.4%</a:t>
            </a:r>
          </a:p>
        </p:txBody>
      </p:sp>
      <p:sp>
        <p:nvSpPr>
          <p:cNvPr id="60" name="TextBox 59">
            <a:extLst>
              <a:ext uri="{FF2B5EF4-FFF2-40B4-BE49-F238E27FC236}">
                <a16:creationId xmlns:a16="http://schemas.microsoft.com/office/drawing/2014/main" id="{54AB852C-DF16-D0F8-2048-711FDC3D5807}"/>
              </a:ext>
            </a:extLst>
          </p:cNvPr>
          <p:cNvSpPr txBox="1">
            <a:spLocks noGrp="1" noRot="1" noMove="1" noResize="1" noEditPoints="1" noAdjustHandles="1" noChangeArrowheads="1" noChangeShapeType="1"/>
          </p:cNvSpPr>
          <p:nvPr/>
        </p:nvSpPr>
        <p:spPr>
          <a:xfrm>
            <a:off x="2590083" y="5149905"/>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Day After Christmas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+13.9%</a:t>
            </a:r>
            <a:endPar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62" name="TextBox 61">
            <a:extLst>
              <a:ext uri="{FF2B5EF4-FFF2-40B4-BE49-F238E27FC236}">
                <a16:creationId xmlns:a16="http://schemas.microsoft.com/office/drawing/2014/main" id="{950AA0CD-D566-2D7C-5FCD-21804ACDB67F}"/>
              </a:ext>
            </a:extLst>
          </p:cNvPr>
          <p:cNvSpPr txBox="1">
            <a:spLocks/>
          </p:cNvSpPr>
          <p:nvPr/>
        </p:nvSpPr>
        <p:spPr>
          <a:xfrm>
            <a:off x="4058276" y="5161828"/>
            <a:ext cx="1655243"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Peacock Exclusive (9/6)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+16.3% </a:t>
            </a:r>
          </a:p>
        </p:txBody>
      </p:sp>
      <p:sp>
        <p:nvSpPr>
          <p:cNvPr id="63" name="TextBox 62">
            <a:extLst>
              <a:ext uri="{FF2B5EF4-FFF2-40B4-BE49-F238E27FC236}">
                <a16:creationId xmlns:a16="http://schemas.microsoft.com/office/drawing/2014/main" id="{192AD126-E243-988B-2499-60262B1DB12F}"/>
              </a:ext>
            </a:extLst>
          </p:cNvPr>
          <p:cNvSpPr txBox="1">
            <a:spLocks/>
          </p:cNvSpPr>
          <p:nvPr/>
        </p:nvSpPr>
        <p:spPr>
          <a:xfrm>
            <a:off x="5460582" y="5161828"/>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Thanksgiving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+27.6%</a:t>
            </a:r>
          </a:p>
        </p:txBody>
      </p:sp>
      <p:sp>
        <p:nvSpPr>
          <p:cNvPr id="128" name="TextBox 127">
            <a:extLst>
              <a:ext uri="{FF2B5EF4-FFF2-40B4-BE49-F238E27FC236}">
                <a16:creationId xmlns:a16="http://schemas.microsoft.com/office/drawing/2014/main" id="{CA57EF0C-4400-CCCB-F064-7ABF8E40A5D2}"/>
              </a:ext>
            </a:extLst>
          </p:cNvPr>
          <p:cNvSpPr txBox="1">
            <a:spLocks/>
          </p:cNvSpPr>
          <p:nvPr/>
        </p:nvSpPr>
        <p:spPr>
          <a:xfrm>
            <a:off x="6670684" y="5161828"/>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w/o Christmas </a:t>
            </a: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+10.7%</a:t>
            </a:r>
            <a:endPar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129" name="TextBox 128">
            <a:extLst>
              <a:ext uri="{FF2B5EF4-FFF2-40B4-BE49-F238E27FC236}">
                <a16:creationId xmlns:a16="http://schemas.microsoft.com/office/drawing/2014/main" id="{E7F358A4-27AB-427F-D5C4-18DC996298C0}"/>
              </a:ext>
            </a:extLst>
          </p:cNvPr>
          <p:cNvSpPr txBox="1">
            <a:spLocks/>
          </p:cNvSpPr>
          <p:nvPr/>
        </p:nvSpPr>
        <p:spPr>
          <a:xfrm>
            <a:off x="8075071" y="5161828"/>
            <a:ext cx="1575073"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Double Header (9/23) </a:t>
            </a: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+7.4%</a:t>
            </a:r>
            <a:endPar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130" name="TextBox 129">
            <a:extLst>
              <a:ext uri="{FF2B5EF4-FFF2-40B4-BE49-F238E27FC236}">
                <a16:creationId xmlns:a16="http://schemas.microsoft.com/office/drawing/2014/main" id="{E69E1C7B-5512-E57A-41AD-84B7586B6798}"/>
              </a:ext>
            </a:extLst>
          </p:cNvPr>
          <p:cNvSpPr txBox="1">
            <a:spLocks noGrp="1" noRot="1" noMove="1" noResize="1" noEditPoints="1" noAdjustHandles="1" noChangeArrowheads="1" noChangeShapeType="1"/>
          </p:cNvSpPr>
          <p:nvPr/>
        </p:nvSpPr>
        <p:spPr>
          <a:xfrm>
            <a:off x="9381614" y="5161828"/>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w/o Christmas </a:t>
            </a: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+9.7%</a:t>
            </a:r>
            <a:endPar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131" name="TextBox 130">
            <a:extLst>
              <a:ext uri="{FF2B5EF4-FFF2-40B4-BE49-F238E27FC236}">
                <a16:creationId xmlns:a16="http://schemas.microsoft.com/office/drawing/2014/main" id="{AD9316C4-B91C-DC50-D9CE-B7B6CD34406D}"/>
              </a:ext>
            </a:extLst>
          </p:cNvPr>
          <p:cNvSpPr txBox="1">
            <a:spLocks noGrp="1" noRot="1" noMove="1" noResize="1" noEditPoints="1" noAdjustHandles="1" noChangeArrowheads="1" noChangeShapeType="1"/>
          </p:cNvSpPr>
          <p:nvPr/>
        </p:nvSpPr>
        <p:spPr>
          <a:xfrm>
            <a:off x="10622546" y="5161828"/>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New Years Eve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+8.5%</a:t>
            </a:r>
          </a:p>
        </p:txBody>
      </p:sp>
      <p:sp>
        <p:nvSpPr>
          <p:cNvPr id="6" name="TextBox 5">
            <a:extLst>
              <a:ext uri="{FF2B5EF4-FFF2-40B4-BE49-F238E27FC236}">
                <a16:creationId xmlns:a16="http://schemas.microsoft.com/office/drawing/2014/main" id="{42AE8C9E-CDB1-B981-C1AC-069393372B64}"/>
              </a:ext>
            </a:extLst>
          </p:cNvPr>
          <p:cNvSpPr txBox="1"/>
          <p:nvPr/>
        </p:nvSpPr>
        <p:spPr>
          <a:xfrm>
            <a:off x="357809" y="6011169"/>
            <a:ext cx="117697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Sunday Night Football (NBC, Universo, Telemundo), Monday Night Football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ABC) and Thursday Night Football (Amazon (incl.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Universo, Telemundo, ESPN, ESPN2, ESPN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full season comparison reflect all weeks in the regular season (9/12-12/26 for TNF; 9/5 – 12/29 for SNF; 9/9 – 12/30 for MNF). NBC Sunday Night Football includes Universo and Telemundo simulcast viewership and exclusive viewership on Peacock on 9/6). ESPN Monday Night Football includes ESPN2 and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simulcast viewership. Note: ESPN MNF data also includes ABC simulcast data. MNF weeks 3, 4 and 15 include two matchups on broadcast (ABC) and Cable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MNF week 7 includes exclusive game streamed on ESPN+.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16"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
        <p:nvSpPr>
          <p:cNvPr id="10" name="Rectangle 9">
            <a:extLst>
              <a:ext uri="{FF2B5EF4-FFF2-40B4-BE49-F238E27FC236}">
                <a16:creationId xmlns:a16="http://schemas.microsoft.com/office/drawing/2014/main" id="{6E4EF524-01A6-C04E-C472-45B8349F9B82}"/>
              </a:ext>
            </a:extLst>
          </p:cNvPr>
          <p:cNvSpPr/>
          <p:nvPr/>
        </p:nvSpPr>
        <p:spPr>
          <a:xfrm>
            <a:off x="876690" y="343032"/>
            <a:ext cx="1131531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Out-of-home viewing gives a sizeable boost to </a:t>
            </a:r>
            <a:r>
              <a:rPr lang="en-US" sz="2600" b="1">
                <a:solidFill>
                  <a:srgbClr val="ED3C8D"/>
                </a:solidFill>
                <a:latin typeface="Helvetica" pitchFamily="2" charset="0"/>
              </a:rPr>
              <a:t>NFL ratings </a:t>
            </a:r>
            <a:r>
              <a:rPr lang="en-US" sz="2600" b="1">
                <a:solidFill>
                  <a:srgbClr val="1B1464"/>
                </a:solidFill>
                <a:latin typeface="Helvetica" pitchFamily="2" charset="0"/>
              </a:rPr>
              <a:t>especially during holidays,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which maximizes brand impact in key time periods</a:t>
            </a:r>
          </a:p>
        </p:txBody>
      </p:sp>
      <p:sp>
        <p:nvSpPr>
          <p:cNvPr id="11" name="TextBox 10">
            <a:extLst>
              <a:ext uri="{FF2B5EF4-FFF2-40B4-BE49-F238E27FC236}">
                <a16:creationId xmlns:a16="http://schemas.microsoft.com/office/drawing/2014/main" id="{652FEBB5-E292-513B-BC3C-1010C4F15B90}"/>
              </a:ext>
            </a:extLst>
          </p:cNvPr>
          <p:cNvSpPr txBox="1"/>
          <p:nvPr/>
        </p:nvSpPr>
        <p:spPr>
          <a:xfrm>
            <a:off x="943584" y="1257609"/>
            <a:ext cx="11226897"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17"/>
              </a:buBlip>
              <a:tabLst/>
              <a:defRPr/>
            </a:pP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Additionally, the two 2024 NFL Christmas games on Netflix had a </a:t>
            </a: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+28% viewership contribution </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on average, from out-of-home viewing</a:t>
            </a:r>
          </a:p>
        </p:txBody>
      </p:sp>
      <p:sp>
        <p:nvSpPr>
          <p:cNvPr id="15" name="TextBox 14">
            <a:extLst>
              <a:ext uri="{FF2B5EF4-FFF2-40B4-BE49-F238E27FC236}">
                <a16:creationId xmlns:a16="http://schemas.microsoft.com/office/drawing/2014/main" id="{7E6EFA54-2F5D-482D-F093-6C7CFE17E929}"/>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10</a:t>
            </a:r>
          </a:p>
        </p:txBody>
      </p:sp>
      <p:cxnSp>
        <p:nvCxnSpPr>
          <p:cNvPr id="16" name="Straight Connector 15">
            <a:extLst>
              <a:ext uri="{FF2B5EF4-FFF2-40B4-BE49-F238E27FC236}">
                <a16:creationId xmlns:a16="http://schemas.microsoft.com/office/drawing/2014/main" id="{C66B6A4C-43F8-32D0-5A0D-B6D582FEDB26}"/>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8E0A9836-DB11-DE29-5847-80191C80290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315287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DD49C-DAA9-A39D-0369-101FD1932EB3}"/>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53B0A9E-6A44-B8FB-96A9-7C3824E585F7}"/>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pic>
        <p:nvPicPr>
          <p:cNvPr id="2" name="Picture 1">
            <a:extLst>
              <a:ext uri="{FF2B5EF4-FFF2-40B4-BE49-F238E27FC236}">
                <a16:creationId xmlns:a16="http://schemas.microsoft.com/office/drawing/2014/main" id="{48FA27CB-9D73-32D6-F735-7ECF21C3CD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5" name="Picture 4">
            <a:extLst>
              <a:ext uri="{FF2B5EF4-FFF2-40B4-BE49-F238E27FC236}">
                <a16:creationId xmlns:a16="http://schemas.microsoft.com/office/drawing/2014/main" id="{37FDF992-E3E9-95F7-7748-025246C4B8F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6" name="Slide Number Placeholder 5">
            <a:extLst>
              <a:ext uri="{FF2B5EF4-FFF2-40B4-BE49-F238E27FC236}">
                <a16:creationId xmlns:a16="http://schemas.microsoft.com/office/drawing/2014/main" id="{B40898F7-A5FB-E49A-D5D6-52988FE21568}"/>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 name="Rectangle 2">
            <a:extLst>
              <a:ext uri="{FF2B5EF4-FFF2-40B4-BE49-F238E27FC236}">
                <a16:creationId xmlns:a16="http://schemas.microsoft.com/office/drawing/2014/main" id="{19D46158-52AF-B099-C3C0-55DB3D84474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Rectangle 8">
            <a:extLst>
              <a:ext uri="{FF2B5EF4-FFF2-40B4-BE49-F238E27FC236}">
                <a16:creationId xmlns:a16="http://schemas.microsoft.com/office/drawing/2014/main" id="{E8AD3524-C379-7BF7-7598-7006ABC29109}"/>
              </a:ext>
            </a:extLst>
          </p:cNvPr>
          <p:cNvSpPr/>
          <p:nvPr/>
        </p:nvSpPr>
        <p:spPr>
          <a:xfrm>
            <a:off x="6271591" y="1027896"/>
            <a:ext cx="5540443" cy="5262979"/>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Competitive matchups, which includes many long-established divisional rivalries, drive a +10% average viewership lift compared to non-divisional games, underscoring the importance of airing high-stakes games and providing marketers with opportunities to reach engaged audiences at scale</a:t>
            </a:r>
          </a:p>
          <a:p>
            <a:pPr marR="0" lvl="0" algn="l" defTabSz="914400" rtl="0" eaLnBrk="1" fontAlgn="auto" latinLnBrk="0" hangingPunct="1">
              <a:lnSpc>
                <a:spcPct val="100000"/>
              </a:lnSpc>
              <a:spcBef>
                <a:spcPts val="0"/>
              </a:spcBef>
              <a:spcAft>
                <a:spcPts val="0"/>
              </a:spcAft>
              <a:buClrTx/>
              <a:buSzTx/>
              <a:tabLst/>
              <a:defRPr/>
            </a:pPr>
            <a:endParaRPr lang="en-US" sz="24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The evolving primetime NFL media landscape, driven by cross-platform advancements and interactive ad formats, offers marketers of all sizes</a:t>
            </a:r>
            <a:r>
              <a:rPr lang="en-US" sz="1600">
                <a:solidFill>
                  <a:srgbClr val="1B1464"/>
                </a:solidFill>
                <a:latin typeface="Helvetica" panose="020B0604020202020204" pitchFamily="2" charset="0"/>
                <a:cs typeface="Helvetica" panose="020B0604020202020204" pitchFamily="34" charset="0"/>
              </a:rPr>
              <a:t> (including small and medium-sized businesses)</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 the opportunity to reach diverse audiences, including women, across premium multiscreen TV </a:t>
            </a:r>
            <a:r>
              <a:rPr lang="en-US" sz="1600">
                <a:solidFill>
                  <a:srgbClr val="1B1464"/>
                </a:solidFill>
                <a:latin typeface="Helvetica" panose="020B0604020202020204" pitchFamily="2" charset="0"/>
                <a:cs typeface="Helvetica" panose="020B0604020202020204" pitchFamily="34" charset="0"/>
              </a:rPr>
              <a:t>platforms both</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 in and out of the home</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lang="en-US" sz="24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As the NFL media ecosystem expands across platforms and viewing environments, modern measurement solutions are essential for accurate ratings and audience representation</a:t>
            </a:r>
            <a:r>
              <a:rPr lang="en-US" sz="1600">
                <a:solidFill>
                  <a:srgbClr val="1B1464"/>
                </a:solidFill>
                <a:latin typeface="Helvetica" panose="020B0604020202020204" pitchFamily="2" charset="0"/>
                <a:cs typeface="Helvetica" panose="020B0604020202020204" pitchFamily="34" charset="0"/>
              </a:rPr>
              <a:t>.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Big data shows significant reach lifts over traditional panel-only methods, particularly for Spanish-language networks</a:t>
            </a:r>
          </a:p>
        </p:txBody>
      </p:sp>
    </p:spTree>
    <p:extLst>
      <p:ext uri="{BB962C8B-B14F-4D97-AF65-F5344CB8AC3E}">
        <p14:creationId xmlns:p14="http://schemas.microsoft.com/office/powerpoint/2010/main" val="2635420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092C41-BBC2-070F-B804-E2C903F251B6}"/>
              </a:ext>
            </a:extLst>
          </p:cNvPr>
          <p:cNvSpPr/>
          <p:nvPr/>
        </p:nvSpPr>
        <p:spPr>
          <a:xfrm>
            <a:off x="0"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hlinkClick r:id="rId2"/>
            <a:extLst>
              <a:ext uri="{FF2B5EF4-FFF2-40B4-BE49-F238E27FC236}">
                <a16:creationId xmlns:a16="http://schemas.microsoft.com/office/drawing/2014/main" id="{2DDA213A-EA68-5910-4757-1D333D49FC6E}"/>
              </a:ext>
            </a:extLst>
          </p:cNvPr>
          <p:cNvPicPr>
            <a:picLocks noChangeAspect="1"/>
          </p:cNvPicPr>
          <p:nvPr/>
        </p:nvPicPr>
        <p:blipFill>
          <a:blip r:embed="rId3" cstate="hqprint">
            <a:extLst>
              <a:ext uri="{28A0092B-C50C-407E-A947-70E740481C1C}">
                <a14:useLocalDpi xmlns:a14="http://schemas.microsoft.com/office/drawing/2010/main"/>
              </a:ext>
            </a:extLst>
          </a:blip>
          <a:srcRect b="525"/>
          <a:stretch/>
        </p:blipFill>
        <p:spPr>
          <a:xfrm>
            <a:off x="6499584" y="4304816"/>
            <a:ext cx="2091047" cy="1171867"/>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pSp>
        <p:nvGrpSpPr>
          <p:cNvPr id="15" name="Group 14">
            <a:extLst>
              <a:ext uri="{FF2B5EF4-FFF2-40B4-BE49-F238E27FC236}">
                <a16:creationId xmlns:a16="http://schemas.microsoft.com/office/drawing/2014/main" id="{490D7A88-562D-7CF3-B7B9-2E324CE687EF}"/>
              </a:ext>
            </a:extLst>
          </p:cNvPr>
          <p:cNvGrpSpPr/>
          <p:nvPr/>
        </p:nvGrpSpPr>
        <p:grpSpPr>
          <a:xfrm>
            <a:off x="305650" y="1710721"/>
            <a:ext cx="2170850" cy="744993"/>
            <a:chOff x="198561" y="542425"/>
            <a:chExt cx="1453627" cy="744993"/>
          </a:xfrm>
        </p:grpSpPr>
        <p:sp>
          <p:nvSpPr>
            <p:cNvPr id="17" name="TextBox 16">
              <a:extLst>
                <a:ext uri="{FF2B5EF4-FFF2-40B4-BE49-F238E27FC236}">
                  <a16:creationId xmlns:a16="http://schemas.microsoft.com/office/drawing/2014/main" id="{7B62E101-EF35-BCEC-16E6-E6D98C51B89B}"/>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a:solidFill>
                    <a:srgbClr val="1B1464"/>
                  </a:solidFill>
                  <a:latin typeface="Helvetica" pitchFamily="2" charset="0"/>
                </a:rPr>
                <a:t>Kaileen Cain</a:t>
              </a:r>
              <a:endParaRPr kumimoji="0" lang="en-US" sz="1100" b="1" i="0" u="sng"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C3E2533A-0A84-8373-660A-F96CC5B65F70}"/>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err="1">
                  <a:solidFill>
                    <a:srgbClr val="1B1464"/>
                  </a:solidFill>
                  <a:latin typeface="Helvetica Light" panose="020B0403020202020204" pitchFamily="34" charset="0"/>
                </a:rPr>
                <a:t>kaileenc</a:t>
              </a: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@thevab.com</a:t>
              </a:r>
            </a:p>
          </p:txBody>
        </p:sp>
      </p:grpSp>
      <p:grpSp>
        <p:nvGrpSpPr>
          <p:cNvPr id="37" name="Group 36">
            <a:extLst>
              <a:ext uri="{FF2B5EF4-FFF2-40B4-BE49-F238E27FC236}">
                <a16:creationId xmlns:a16="http://schemas.microsoft.com/office/drawing/2014/main" id="{BD972369-A46E-BFF5-5CC7-330AF5DF00B0}"/>
              </a:ext>
            </a:extLst>
          </p:cNvPr>
          <p:cNvGrpSpPr/>
          <p:nvPr/>
        </p:nvGrpSpPr>
        <p:grpSpPr>
          <a:xfrm>
            <a:off x="3337341" y="691717"/>
            <a:ext cx="2859178" cy="744993"/>
            <a:chOff x="2529807" y="542425"/>
            <a:chExt cx="2068887" cy="744993"/>
          </a:xfrm>
        </p:grpSpPr>
        <p:sp>
          <p:nvSpPr>
            <p:cNvPr id="39" name="TextBox 38">
              <a:hlinkClick r:id="rId6"/>
              <a:extLst>
                <a:ext uri="{FF2B5EF4-FFF2-40B4-BE49-F238E27FC236}">
                  <a16:creationId xmlns:a16="http://schemas.microsoft.com/office/drawing/2014/main" id="{22EB1D07-C3F3-327E-DA8E-39B9F3846CF3}"/>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Kailyn Hartmann</a:t>
              </a:r>
            </a:p>
          </p:txBody>
        </p:sp>
        <p:sp>
          <p:nvSpPr>
            <p:cNvPr id="40" name="TextBox 39">
              <a:extLst>
                <a:ext uri="{FF2B5EF4-FFF2-40B4-BE49-F238E27FC236}">
                  <a16:creationId xmlns:a16="http://schemas.microsoft.com/office/drawing/2014/main" id="{4504569E-EF25-4B16-0773-4299B332E775}"/>
                </a:ext>
              </a:extLst>
            </p:cNvPr>
            <p:cNvSpPr txBox="1"/>
            <p:nvPr/>
          </p:nvSpPr>
          <p:spPr>
            <a:xfrm>
              <a:off x="2529807" y="856531"/>
              <a:ext cx="206888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VP, Advanced Analytics &amp;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kailynh@thevab.com</a:t>
              </a:r>
            </a:p>
          </p:txBody>
        </p:sp>
      </p:grpSp>
      <p:sp>
        <p:nvSpPr>
          <p:cNvPr id="26" name="TextBox 25">
            <a:hlinkClick r:id="rId7"/>
            <a:extLst>
              <a:ext uri="{FF2B5EF4-FFF2-40B4-BE49-F238E27FC236}">
                <a16:creationId xmlns:a16="http://schemas.microsoft.com/office/drawing/2014/main" id="{E2B33FD3-2164-F8CD-50FA-16D86A1DED83}"/>
              </a:ext>
            </a:extLst>
          </p:cNvPr>
          <p:cNvSpPr txBox="1"/>
          <p:nvPr/>
        </p:nvSpPr>
        <p:spPr>
          <a:xfrm>
            <a:off x="9116128" y="5486950"/>
            <a:ext cx="25063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The Best Seats In the House</a:t>
            </a:r>
            <a:br>
              <a:rPr lang="en-US" sz="1100" b="1">
                <a:solidFill>
                  <a:srgbClr val="ED3C8D"/>
                </a:solidFill>
                <a:latin typeface="Helvetica" panose="020B0403020202020204" pitchFamily="34" charset="0"/>
              </a:rPr>
            </a:br>
            <a:r>
              <a:rPr kumimoji="0" lang="en-US" sz="1000" b="0" i="0" strike="noStrike" kern="1200" cap="none" spc="0" normalizeH="0" baseline="0" noProof="0">
                <a:ln>
                  <a:noFill/>
                </a:ln>
                <a:solidFill>
                  <a:srgbClr val="1B1464"/>
                </a:solidFill>
                <a:effectLst/>
                <a:uLnTx/>
                <a:uFillTx/>
                <a:latin typeface="Helvetica" panose="020B0403020202020204" pitchFamily="34" charset="0"/>
                <a:ea typeface="+mn-ea"/>
                <a:cs typeface="+mn-cs"/>
              </a:rPr>
              <a:t>Recreating The Gameday Sports Experience At Home</a:t>
            </a:r>
          </a:p>
        </p:txBody>
      </p:sp>
      <p:sp>
        <p:nvSpPr>
          <p:cNvPr id="12" name="TextBox 11">
            <a:hlinkClick r:id="rId2"/>
            <a:extLst>
              <a:ext uri="{FF2B5EF4-FFF2-40B4-BE49-F238E27FC236}">
                <a16:creationId xmlns:a16="http://schemas.microsoft.com/office/drawing/2014/main" id="{887FAC41-5C3D-F1EA-8E79-2187C4154419}"/>
              </a:ext>
            </a:extLst>
          </p:cNvPr>
          <p:cNvSpPr txBox="1"/>
          <p:nvPr/>
        </p:nvSpPr>
        <p:spPr>
          <a:xfrm>
            <a:off x="6291922" y="5486950"/>
            <a:ext cx="2506371"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A League of Their 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strike="noStrike" kern="1200" cap="none" spc="0" normalizeH="0" baseline="0" noProof="0">
                <a:ln>
                  <a:noFill/>
                </a:ln>
                <a:solidFill>
                  <a:srgbClr val="1B1464"/>
                </a:solidFill>
                <a:effectLst/>
                <a:uLnTx/>
                <a:uFillTx/>
                <a:latin typeface="Helvetica" panose="020B0403020202020204" pitchFamily="34" charset="0"/>
                <a:ea typeface="+mn-ea"/>
                <a:cs typeface="+mn-cs"/>
              </a:rPr>
              <a:t>Exploring the Rising Popularity </a:t>
            </a:r>
            <a:br>
              <a:rPr kumimoji="0" lang="en-US" sz="1000" b="0" i="0"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00" b="0" i="0" strike="noStrike" kern="1200" cap="none" spc="0" normalizeH="0" baseline="0" noProof="0">
                <a:ln>
                  <a:noFill/>
                </a:ln>
                <a:solidFill>
                  <a:srgbClr val="1B1464"/>
                </a:solidFill>
                <a:effectLst/>
                <a:uLnTx/>
                <a:uFillTx/>
                <a:latin typeface="Helvetica" panose="020B0403020202020204" pitchFamily="34" charset="0"/>
                <a:ea typeface="+mn-ea"/>
                <a:cs typeface="+mn-cs"/>
              </a:rPr>
              <a:t>of Women’s Sports</a:t>
            </a:r>
          </a:p>
        </p:txBody>
      </p:sp>
      <p:sp>
        <p:nvSpPr>
          <p:cNvPr id="19" name="TextBox 18">
            <a:hlinkClick r:id="rId8"/>
            <a:extLst>
              <a:ext uri="{FF2B5EF4-FFF2-40B4-BE49-F238E27FC236}">
                <a16:creationId xmlns:a16="http://schemas.microsoft.com/office/drawing/2014/main" id="{38E2E3A7-D9DC-A9D7-CA09-5931A7D27FDD}"/>
              </a:ext>
            </a:extLst>
          </p:cNvPr>
          <p:cNvSpPr txBox="1"/>
          <p:nvPr/>
        </p:nvSpPr>
        <p:spPr>
          <a:xfrm>
            <a:off x="8957920" y="3696995"/>
            <a:ext cx="2822787"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Best in Show</a:t>
            </a:r>
            <a:br>
              <a:rPr lang="en-US" sz="1100" b="1">
                <a:solidFill>
                  <a:srgbClr val="ED3C8D"/>
                </a:solidFill>
                <a:latin typeface="Helvetica" panose="020B0403020202020204" pitchFamily="34" charset="0"/>
              </a:rPr>
            </a:br>
            <a:r>
              <a:rPr kumimoji="0" lang="en-US" sz="1000" b="0" i="0" strike="noStrike" kern="1200" cap="none" spc="0" normalizeH="0" baseline="0" noProof="0">
                <a:ln>
                  <a:noFill/>
                </a:ln>
                <a:solidFill>
                  <a:srgbClr val="1B1464"/>
                </a:solidFill>
                <a:effectLst/>
                <a:uLnTx/>
                <a:uFillTx/>
                <a:latin typeface="Helvetica" panose="020B0403020202020204" pitchFamily="34" charset="0"/>
                <a:ea typeface="+mn-ea"/>
                <a:cs typeface="+mn-cs"/>
              </a:rPr>
              <a:t>Five Advantages of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strike="noStrike" kern="1200" cap="none" spc="0" normalizeH="0" baseline="0" noProof="0">
                <a:ln>
                  <a:noFill/>
                </a:ln>
                <a:solidFill>
                  <a:srgbClr val="1B1464"/>
                </a:solidFill>
                <a:effectLst/>
                <a:uLnTx/>
                <a:uFillTx/>
                <a:latin typeface="Helvetica" panose="020B0403020202020204" pitchFamily="34" charset="0"/>
                <a:ea typeface="+mn-ea"/>
                <a:cs typeface="+mn-cs"/>
              </a:rPr>
              <a:t>From Brand to Performance</a:t>
            </a:r>
            <a:endParaRPr kumimoji="0" lang="en-US" sz="1050" b="0"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pSp>
        <p:nvGrpSpPr>
          <p:cNvPr id="3" name="Group 2">
            <a:extLst>
              <a:ext uri="{FF2B5EF4-FFF2-40B4-BE49-F238E27FC236}">
                <a16:creationId xmlns:a16="http://schemas.microsoft.com/office/drawing/2014/main" id="{2AA5011A-0920-9997-10B2-27426BB70099}"/>
              </a:ext>
            </a:extLst>
          </p:cNvPr>
          <p:cNvGrpSpPr/>
          <p:nvPr/>
        </p:nvGrpSpPr>
        <p:grpSpPr>
          <a:xfrm>
            <a:off x="291084" y="691717"/>
            <a:ext cx="3046257" cy="744993"/>
            <a:chOff x="2529807" y="560359"/>
            <a:chExt cx="1962494" cy="744993"/>
          </a:xfrm>
        </p:grpSpPr>
        <p:sp>
          <p:nvSpPr>
            <p:cNvPr id="10" name="TextBox 9">
              <a:hlinkClick r:id="rId6"/>
              <a:extLst>
                <a:ext uri="{FF2B5EF4-FFF2-40B4-BE49-F238E27FC236}">
                  <a16:creationId xmlns:a16="http://schemas.microsoft.com/office/drawing/2014/main" id="{78DC68DA-DBD8-080E-B40C-7D77A680121D}"/>
                </a:ext>
              </a:extLst>
            </p:cNvPr>
            <p:cNvSpPr txBox="1"/>
            <p:nvPr/>
          </p:nvSpPr>
          <p:spPr>
            <a:xfrm>
              <a:off x="2529808" y="560359"/>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Jason Wiese</a:t>
              </a:r>
            </a:p>
          </p:txBody>
        </p:sp>
        <p:sp>
          <p:nvSpPr>
            <p:cNvPr id="14" name="TextBox 13">
              <a:extLst>
                <a:ext uri="{FF2B5EF4-FFF2-40B4-BE49-F238E27FC236}">
                  <a16:creationId xmlns:a16="http://schemas.microsoft.com/office/drawing/2014/main" id="{9A663EF4-91CD-2476-EDBB-92886B1CA61A}"/>
                </a:ext>
              </a:extLst>
            </p:cNvPr>
            <p:cNvSpPr txBox="1"/>
            <p:nvPr/>
          </p:nvSpPr>
          <p:spPr>
            <a:xfrm>
              <a:off x="2529807" y="874465"/>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1B1464"/>
                  </a:solidFill>
                  <a:latin typeface="Helvetica Light" panose="020B0403020202020204" pitchFamily="34" charset="0"/>
                </a:rPr>
                <a:t>E</a:t>
              </a: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1B1464"/>
                  </a:solidFill>
                  <a:effectLst/>
                  <a:uLnTx/>
                  <a:uFillTx/>
                  <a:latin typeface="Helvetica Light" panose="020B0403020202020204" pitchFamily="34" charset="0"/>
                  <a:ea typeface="+mn-ea"/>
                  <a:cs typeface="+mn-cs"/>
                </a:rPr>
                <a:t>jasonw@thevab.com</a:t>
              </a:r>
              <a:endPar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endParaRPr>
            </a:p>
          </p:txBody>
        </p:sp>
      </p:grpSp>
      <p:sp>
        <p:nvSpPr>
          <p:cNvPr id="21" name="TextBox 20">
            <a:hlinkClick r:id="rId9"/>
            <a:extLst>
              <a:ext uri="{FF2B5EF4-FFF2-40B4-BE49-F238E27FC236}">
                <a16:creationId xmlns:a16="http://schemas.microsoft.com/office/drawing/2014/main" id="{90A1D530-5CEF-E00C-54E5-455B8178663D}"/>
              </a:ext>
            </a:extLst>
          </p:cNvPr>
          <p:cNvSpPr txBox="1"/>
          <p:nvPr/>
        </p:nvSpPr>
        <p:spPr>
          <a:xfrm>
            <a:off x="6291922" y="3696995"/>
            <a:ext cx="2506371"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The Power of Premium Video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1B1464"/>
                </a:solidFill>
                <a:latin typeface="Helvetica" panose="020B0403020202020204" pitchFamily="34" charset="0"/>
              </a:rPr>
              <a:t>What it Means for Multiscreen TV and Why it Matter to Marketers</a:t>
            </a:r>
          </a:p>
        </p:txBody>
      </p:sp>
      <p:sp>
        <p:nvSpPr>
          <p:cNvPr id="24" name="TextBox 23">
            <a:hlinkClick r:id="rId10"/>
            <a:extLst>
              <a:ext uri="{FF2B5EF4-FFF2-40B4-BE49-F238E27FC236}">
                <a16:creationId xmlns:a16="http://schemas.microsoft.com/office/drawing/2014/main" id="{A1AEAA32-7056-BF68-4DB7-051B9651501D}"/>
              </a:ext>
            </a:extLst>
          </p:cNvPr>
          <p:cNvSpPr txBox="1"/>
          <p:nvPr/>
        </p:nvSpPr>
        <p:spPr>
          <a:xfrm>
            <a:off x="6291922" y="1837414"/>
            <a:ext cx="2506370"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After Further Review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…Ready for it? Examining NFL’s 2023 Season Viewership Growth</a:t>
            </a:r>
          </a:p>
        </p:txBody>
      </p:sp>
      <p:pic>
        <p:nvPicPr>
          <p:cNvPr id="31" name="Picture 30">
            <a:hlinkClick r:id="rId9"/>
            <a:extLst>
              <a:ext uri="{FF2B5EF4-FFF2-40B4-BE49-F238E27FC236}">
                <a16:creationId xmlns:a16="http://schemas.microsoft.com/office/drawing/2014/main" id="{17BABE0B-2309-51AC-A191-A937CA5DF79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499584" y="2508140"/>
            <a:ext cx="2091047" cy="117371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18" name="Picture 17">
            <a:extLst>
              <a:ext uri="{FF2B5EF4-FFF2-40B4-BE49-F238E27FC236}">
                <a16:creationId xmlns:a16="http://schemas.microsoft.com/office/drawing/2014/main" id="{3C178781-2C7F-5C73-C6C7-44D098F7F71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15758" y="523"/>
            <a:ext cx="1676241" cy="976072"/>
          </a:xfrm>
          <a:prstGeom prst="rect">
            <a:avLst/>
          </a:prstGeom>
        </p:spPr>
      </p:pic>
      <p:pic>
        <p:nvPicPr>
          <p:cNvPr id="20" name="Picture 19">
            <a:hlinkClick r:id="rId10"/>
            <a:extLst>
              <a:ext uri="{FF2B5EF4-FFF2-40B4-BE49-F238E27FC236}">
                <a16:creationId xmlns:a16="http://schemas.microsoft.com/office/drawing/2014/main" id="{4DD8D11A-769F-A4B1-5B00-D1E82C851B9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499584" y="662738"/>
            <a:ext cx="2091047" cy="117371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29" name="Rectangle 28">
            <a:extLst>
              <a:ext uri="{FF2B5EF4-FFF2-40B4-BE49-F238E27FC236}">
                <a16:creationId xmlns:a16="http://schemas.microsoft.com/office/drawing/2014/main" id="{D7E0ADF4-CD9A-7F31-DCB0-8332CB8154F1}"/>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14"/>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1AF3DA9-5B46-EFA8-33AB-59B629F4E499}"/>
              </a:ext>
            </a:extLst>
          </p:cNvPr>
          <p:cNvSpPr txBox="1"/>
          <p:nvPr/>
        </p:nvSpPr>
        <p:spPr>
          <a:xfrm>
            <a:off x="289383" y="4374327"/>
            <a:ext cx="528732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We believe in modern TV measurement. </a:t>
            </a:r>
            <a:b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t>Let us be your guide. </a:t>
            </a:r>
            <a:b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800" i="0" u="none" strike="noStrike" kern="1200" cap="none" spc="0" normalizeH="0" baseline="0" noProof="0">
                <a:ln>
                  <a:noFill/>
                </a:ln>
                <a:solidFill>
                  <a:prstClr val="white"/>
                </a:solidFill>
                <a:effectLst/>
                <a:uLnTx/>
                <a:uFillTx/>
                <a:latin typeface="Helvetica" pitchFamily="2" charset="0"/>
                <a:ea typeface="+mn-ea"/>
                <a:cs typeface="+mn-cs"/>
              </a:rPr>
              <a:t>V</a:t>
            </a: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isit the VAB’s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hlinkClick r:id="rId15">
                  <a:extLst>
                    <a:ext uri="{A12FA001-AC4F-418D-AE19-62706E023703}">
                      <ahyp:hlinkClr xmlns:ahyp="http://schemas.microsoft.com/office/drawing/2018/hyperlinkcolor" val="tx"/>
                    </a:ext>
                  </a:extLst>
                </a:hlinkClick>
              </a:rPr>
              <a:t>Measurement Resource Center</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1800" i="0" u="none" strike="noStrike" kern="1200" cap="none" spc="0" normalizeH="0" baseline="0" noProof="0">
                <a:ln>
                  <a:noFill/>
                </a:ln>
                <a:solidFill>
                  <a:schemeClr val="bg1"/>
                </a:solidFill>
                <a:effectLst/>
                <a:uLnTx/>
                <a:uFillTx/>
                <a:latin typeface="Helvetica" pitchFamily="2" charset="0"/>
                <a:ea typeface="+mn-ea"/>
                <a:cs typeface="+mn-cs"/>
              </a:rPr>
              <a:t>to get clear answers to questions our industry is asking about TV measurement</a:t>
            </a: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 </a:t>
            </a:r>
          </a:p>
        </p:txBody>
      </p:sp>
      <p:sp>
        <p:nvSpPr>
          <p:cNvPr id="7" name="Rectangle 6">
            <a:extLst>
              <a:ext uri="{FF2B5EF4-FFF2-40B4-BE49-F238E27FC236}">
                <a16:creationId xmlns:a16="http://schemas.microsoft.com/office/drawing/2014/main" id="{A483A25C-7DF9-2DBE-0473-DFFC9ABB4AB2}"/>
              </a:ext>
            </a:extLst>
          </p:cNvPr>
          <p:cNvSpPr/>
          <p:nvPr/>
        </p:nvSpPr>
        <p:spPr>
          <a:xfrm>
            <a:off x="289383" y="2806045"/>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itchFamily="2" charset="0"/>
                <a:ea typeface="+mn-ea"/>
                <a:cs typeface="+mn-cs"/>
              </a:rPr>
              <a:t>Looking for more data, insights and takeaways? Check out this related VAB content</a:t>
            </a:r>
          </a:p>
        </p:txBody>
      </p:sp>
      <p:pic>
        <p:nvPicPr>
          <p:cNvPr id="13" name="Picture 12">
            <a:hlinkClick r:id="rId7"/>
            <a:extLst>
              <a:ext uri="{FF2B5EF4-FFF2-40B4-BE49-F238E27FC236}">
                <a16:creationId xmlns:a16="http://schemas.microsoft.com/office/drawing/2014/main" id="{243542FD-47AB-EEC7-7CD8-4721F256B655}"/>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9326929" y="4304816"/>
            <a:ext cx="2084768" cy="117186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32" name="Picture 31">
            <a:hlinkClick r:id="rId8"/>
            <a:extLst>
              <a:ext uri="{FF2B5EF4-FFF2-40B4-BE49-F238E27FC236}">
                <a16:creationId xmlns:a16="http://schemas.microsoft.com/office/drawing/2014/main" id="{89416202-8B8E-32B4-31A8-6D3124F39381}"/>
              </a:ext>
            </a:extLst>
          </p:cNvPr>
          <p:cNvPicPr>
            <a:picLocks noChangeAspect="1"/>
          </p:cNvPicPr>
          <p:nvPr/>
        </p:nvPicPr>
        <p:blipFill>
          <a:blip r:embed="rId17"/>
          <a:srcRect b="678"/>
          <a:stretch/>
        </p:blipFill>
        <p:spPr>
          <a:xfrm>
            <a:off x="9322325" y="2510011"/>
            <a:ext cx="2093976" cy="1169975"/>
          </a:xfrm>
          <a:prstGeom prst="rect">
            <a:avLst/>
          </a:prstGeom>
          <a:ln>
            <a:solidFill>
              <a:srgbClr val="1B1464"/>
            </a:solidFill>
          </a:ln>
        </p:spPr>
      </p:pic>
      <p:pic>
        <p:nvPicPr>
          <p:cNvPr id="33" name="Picture 32">
            <a:hlinkClick r:id="rId18"/>
            <a:extLst>
              <a:ext uri="{FF2B5EF4-FFF2-40B4-BE49-F238E27FC236}">
                <a16:creationId xmlns:a16="http://schemas.microsoft.com/office/drawing/2014/main" id="{868A225B-E98A-2EE9-A206-22A3F73B29A6}"/>
              </a:ext>
            </a:extLst>
          </p:cNvPr>
          <p:cNvPicPr>
            <a:picLocks noChangeAspect="1"/>
          </p:cNvPicPr>
          <p:nvPr/>
        </p:nvPicPr>
        <p:blipFill>
          <a:blip r:embed="rId19" cstate="hqprint">
            <a:extLst>
              <a:ext uri="{28A0092B-C50C-407E-A947-70E740481C1C}">
                <a14:useLocalDpi xmlns:a14="http://schemas.microsoft.com/office/drawing/2010/main"/>
              </a:ext>
            </a:extLst>
          </a:blip>
          <a:srcRect b="369"/>
          <a:stretch/>
        </p:blipFill>
        <p:spPr>
          <a:xfrm>
            <a:off x="9322154" y="662738"/>
            <a:ext cx="2094319" cy="117371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34" name="TextBox 33">
            <a:hlinkClick r:id="rId18"/>
            <a:extLst>
              <a:ext uri="{FF2B5EF4-FFF2-40B4-BE49-F238E27FC236}">
                <a16:creationId xmlns:a16="http://schemas.microsoft.com/office/drawing/2014/main" id="{6C7E4AAC-041C-1F21-DDAE-76B372A35163}"/>
              </a:ext>
            </a:extLst>
          </p:cNvPr>
          <p:cNvSpPr txBox="1"/>
          <p:nvPr/>
        </p:nvSpPr>
        <p:spPr>
          <a:xfrm>
            <a:off x="8957920" y="1837414"/>
            <a:ext cx="28227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What’s the Spread? – 2022 Season</a:t>
            </a:r>
            <a:br>
              <a:rPr lang="en-US" sz="1100" b="1">
                <a:solidFill>
                  <a:srgbClr val="ED3C8D"/>
                </a:solidFill>
                <a:latin typeface="Helvetica" panose="020B0403020202020204" pitchFamily="34" charset="0"/>
              </a:rPr>
            </a:br>
            <a:r>
              <a:rPr kumimoji="0" lang="en-US" sz="1000" b="0" i="0" strike="noStrike" kern="1200" cap="none" spc="0" normalizeH="0" baseline="0" noProof="0">
                <a:ln>
                  <a:noFill/>
                </a:ln>
                <a:solidFill>
                  <a:srgbClr val="1B1464"/>
                </a:solidFill>
                <a:effectLst/>
                <a:uLnTx/>
                <a:uFillTx/>
                <a:latin typeface="Helvetica" panose="020B0403020202020204" pitchFamily="34" charset="0"/>
                <a:ea typeface="+mn-ea"/>
                <a:cs typeface="+mn-cs"/>
              </a:rPr>
              <a:t>Understanding the impact of streaming exclusivity on NFL viewership</a:t>
            </a:r>
            <a:endParaRPr kumimoji="0" lang="en-US" sz="1050" b="0"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3110856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A84CC6EE-E4C0-C762-8A60-8EF83C00CEB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65505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1CAD1-31FA-D9EB-5A71-7CD2B5017A55}"/>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4983EB74-F068-120C-21F6-676AD2BF257D}"/>
              </a:ext>
            </a:extLst>
          </p:cNvPr>
          <p:cNvPicPr>
            <a:picLocks noChangeAspect="1"/>
          </p:cNvPicPr>
          <p:nvPr/>
        </p:nvPicPr>
        <p:blipFill rotWithShape="1">
          <a:blip r:embed="rId3">
            <a:extLst>
              <a:ext uri="{28A0092B-C50C-407E-A947-70E740481C1C}">
                <a14:useLocalDpi xmlns:a14="http://schemas.microsoft.com/office/drawing/2010/main" val="0"/>
              </a:ext>
            </a:extLst>
          </a:blip>
          <a:srcRect b="2020"/>
          <a:stretch/>
        </p:blipFill>
        <p:spPr>
          <a:xfrm>
            <a:off x="0" y="0"/>
            <a:ext cx="3999667" cy="6858000"/>
          </a:xfrm>
          <a:prstGeom prst="rect">
            <a:avLst/>
          </a:prstGeom>
        </p:spPr>
      </p:pic>
      <p:pic>
        <p:nvPicPr>
          <p:cNvPr id="8" name="Picture 7">
            <a:extLst>
              <a:ext uri="{FF2B5EF4-FFF2-40B4-BE49-F238E27FC236}">
                <a16:creationId xmlns:a16="http://schemas.microsoft.com/office/drawing/2014/main" id="{509815B0-F137-1BCE-FA59-76590118B9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190" y="0"/>
            <a:ext cx="1532810" cy="892552"/>
          </a:xfrm>
          <a:prstGeom prst="rect">
            <a:avLst/>
          </a:prstGeom>
        </p:spPr>
      </p:pic>
      <p:pic>
        <p:nvPicPr>
          <p:cNvPr id="5" name="Picture 4">
            <a:extLst>
              <a:ext uri="{FF2B5EF4-FFF2-40B4-BE49-F238E27FC236}">
                <a16:creationId xmlns:a16="http://schemas.microsoft.com/office/drawing/2014/main" id="{FEE64A1B-C99D-4907-6DB8-90075E8FEBF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48688877-4BB5-95AC-51B0-5346873E30B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9421C091-8DB1-24A7-FCDE-DFFBFF2B6E0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2" name="Rectangle: Rounded Corners 11">
            <a:extLst>
              <a:ext uri="{FF2B5EF4-FFF2-40B4-BE49-F238E27FC236}">
                <a16:creationId xmlns:a16="http://schemas.microsoft.com/office/drawing/2014/main" id="{7F00D5CF-C361-D66C-80FC-7EA3A295B60B}"/>
              </a:ext>
            </a:extLst>
          </p:cNvPr>
          <p:cNvSpPr/>
          <p:nvPr/>
        </p:nvSpPr>
        <p:spPr>
          <a:xfrm>
            <a:off x="4312376" y="4918028"/>
            <a:ext cx="7562356" cy="848764"/>
          </a:xfrm>
          <a:prstGeom prst="roundRect">
            <a:avLst>
              <a:gd name="adj" fmla="val 0"/>
            </a:avLst>
          </a:prstGeom>
          <a:solidFill>
            <a:schemeClr val="bg1"/>
          </a:solidFill>
          <a:ln w="127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0E5A806-41A8-A15B-83B0-1CB5FC2DDCBD}"/>
              </a:ext>
            </a:extLst>
          </p:cNvPr>
          <p:cNvSpPr txBox="1"/>
          <p:nvPr/>
        </p:nvSpPr>
        <p:spPr>
          <a:xfrm>
            <a:off x="4312376" y="4298007"/>
            <a:ext cx="75623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Viewership Analysis: 2024 NFL Signature Primetime Series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kumimoji="0" lang="en-US" sz="10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TNF streaming</a:t>
            </a: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 </a:t>
            </a:r>
            <a:r>
              <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and </a:t>
            </a:r>
            <a:r>
              <a:rPr kumimoji="0" lang="en-US" sz="10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SNF / MNF linear TV only</a:t>
            </a: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t>
            </a:r>
            <a:r>
              <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viewership)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rgbClr val="1B1464"/>
                </a:solidFill>
                <a:latin typeface="Helvetica" panose="020B0403020202020204" pitchFamily="34" charset="0"/>
              </a:rPr>
              <a:t>based on comparable weeks YoY*</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3" name="TextBox 22">
            <a:extLst>
              <a:ext uri="{FF2B5EF4-FFF2-40B4-BE49-F238E27FC236}">
                <a16:creationId xmlns:a16="http://schemas.microsoft.com/office/drawing/2014/main" id="{DC0627FA-8922-1DE1-5725-97D21235A9DC}"/>
              </a:ext>
            </a:extLst>
          </p:cNvPr>
          <p:cNvSpPr txBox="1"/>
          <p:nvPr/>
        </p:nvSpPr>
        <p:spPr>
          <a:xfrm>
            <a:off x="5358221" y="5088495"/>
            <a:ext cx="108710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Includes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two-market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local broadcast</a:t>
            </a:r>
          </a:p>
        </p:txBody>
      </p:sp>
      <p:sp>
        <p:nvSpPr>
          <p:cNvPr id="24" name="TextBox 23">
            <a:extLst>
              <a:ext uri="{FF2B5EF4-FFF2-40B4-BE49-F238E27FC236}">
                <a16:creationId xmlns:a16="http://schemas.microsoft.com/office/drawing/2014/main" id="{73332404-B41B-B2FC-3266-AF70D04B3BC2}"/>
              </a:ext>
            </a:extLst>
          </p:cNvPr>
          <p:cNvSpPr txBox="1"/>
          <p:nvPr/>
        </p:nvSpPr>
        <p:spPr>
          <a:xfrm>
            <a:off x="7999082" y="5019245"/>
            <a:ext cx="10479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includes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Universo &amp; Telemundo</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simulcasts</a:t>
            </a:r>
          </a:p>
        </p:txBody>
      </p:sp>
      <p:sp>
        <p:nvSpPr>
          <p:cNvPr id="25" name="TextBox 24">
            <a:extLst>
              <a:ext uri="{FF2B5EF4-FFF2-40B4-BE49-F238E27FC236}">
                <a16:creationId xmlns:a16="http://schemas.microsoft.com/office/drawing/2014/main" id="{9D65F134-BA4B-7924-6D8F-B0897CCA92DF}"/>
              </a:ext>
            </a:extLst>
          </p:cNvPr>
          <p:cNvSpPr txBox="1"/>
          <p:nvPr/>
        </p:nvSpPr>
        <p:spPr>
          <a:xfrm>
            <a:off x="10382657" y="5019245"/>
            <a:ext cx="12609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includes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ABC, ESPN2, ESPN+ and ESPN </a:t>
            </a:r>
            <a:r>
              <a:rPr kumimoji="0" lang="en-US" sz="9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Deportes</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simulcasts</a:t>
            </a:r>
          </a:p>
        </p:txBody>
      </p:sp>
      <p:cxnSp>
        <p:nvCxnSpPr>
          <p:cNvPr id="36" name="Straight Connector 35">
            <a:extLst>
              <a:ext uri="{FF2B5EF4-FFF2-40B4-BE49-F238E27FC236}">
                <a16:creationId xmlns:a16="http://schemas.microsoft.com/office/drawing/2014/main" id="{13EDB516-A8FE-1F90-C818-3DD623903717}"/>
              </a:ext>
            </a:extLst>
          </p:cNvPr>
          <p:cNvCxnSpPr/>
          <p:nvPr/>
        </p:nvCxnSpPr>
        <p:spPr>
          <a:xfrm>
            <a:off x="4260598" y="4246858"/>
            <a:ext cx="7687793" cy="0"/>
          </a:xfrm>
          <a:prstGeom prst="line">
            <a:avLst/>
          </a:prstGeom>
          <a:ln w="12700">
            <a:solidFill>
              <a:srgbClr val="1B1464"/>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Rounded Corners 11">
            <a:extLst>
              <a:ext uri="{FF2B5EF4-FFF2-40B4-BE49-F238E27FC236}">
                <a16:creationId xmlns:a16="http://schemas.microsoft.com/office/drawing/2014/main" id="{81993B73-977E-33FE-4266-0AC567B1DB6B}"/>
              </a:ext>
            </a:extLst>
          </p:cNvPr>
          <p:cNvSpPr/>
          <p:nvPr/>
        </p:nvSpPr>
        <p:spPr>
          <a:xfrm>
            <a:off x="4312376" y="5864259"/>
            <a:ext cx="7562356" cy="280260"/>
          </a:xfrm>
          <a:prstGeom prst="roundRect">
            <a:avLst>
              <a:gd name="adj" fmla="val 0"/>
            </a:avLst>
          </a:prstGeom>
          <a:solidFill>
            <a:srgbClr val="00BFF2"/>
          </a:solidFill>
          <a:ln w="127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1F1A62"/>
              </a:solidFill>
              <a:effectLst/>
              <a:uLnTx/>
              <a:uFillTx/>
              <a:latin typeface="Helvetica" pitchFamily="2" charset="0"/>
              <a:ea typeface="+mn-ea"/>
              <a:cs typeface="+mn-cs"/>
            </a:endParaRPr>
          </a:p>
        </p:txBody>
      </p:sp>
      <p:pic>
        <p:nvPicPr>
          <p:cNvPr id="52" name="Picture 12">
            <a:extLst>
              <a:ext uri="{FF2B5EF4-FFF2-40B4-BE49-F238E27FC236}">
                <a16:creationId xmlns:a16="http://schemas.microsoft.com/office/drawing/2014/main" id="{1ACFC419-5E29-28FF-1317-AE13AA5CEC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213720" y="5052786"/>
            <a:ext cx="893958" cy="57924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6" descr="NFL 2023 - WEEK 6 Schedule | NFL.com">
            <a:extLst>
              <a:ext uri="{FF2B5EF4-FFF2-40B4-BE49-F238E27FC236}">
                <a16:creationId xmlns:a16="http://schemas.microsoft.com/office/drawing/2014/main" id="{B0DAC6AD-A1DD-9A64-6122-5C60679F526A}"/>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9671168" y="4891858"/>
            <a:ext cx="863765" cy="9011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961D2A-ACC1-9291-5710-9833D680FF1D}"/>
              </a:ext>
            </a:extLst>
          </p:cNvPr>
          <p:cNvSpPr txBox="1"/>
          <p:nvPr/>
        </p:nvSpPr>
        <p:spPr>
          <a:xfrm>
            <a:off x="4204195" y="6203921"/>
            <a:ext cx="78838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lang="en-US" sz="800">
                <a:solidFill>
                  <a:srgbClr val="1B1464"/>
                </a:solidFill>
                <a:latin typeface="Helvetica" panose="020B0604020202020204" pitchFamily="34" charset="0"/>
                <a:cs typeface="Helvetica" panose="020B0604020202020204" pitchFamily="34" charset="0"/>
              </a:rPr>
              <a:t>Under Review</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NFL Weeks 2-11 &amp; 14-15 represent weeks where each primetime game (TNF, SNF and MNF) had games on the matching day of the week in primetime (i.e., Sunday Night Football on Sunday) and was </a:t>
            </a:r>
            <a:r>
              <a:rPr kumimoji="0" lang="en-US" sz="8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comparable year over year vs 2023 with matching games in similar weeks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
        <p:nvSpPr>
          <p:cNvPr id="14" name="TextBox 13">
            <a:extLst>
              <a:ext uri="{FF2B5EF4-FFF2-40B4-BE49-F238E27FC236}">
                <a16:creationId xmlns:a16="http://schemas.microsoft.com/office/drawing/2014/main" id="{C48A7C8A-5622-0B98-226F-935035259397}"/>
              </a:ext>
            </a:extLst>
          </p:cNvPr>
          <p:cNvSpPr txBox="1"/>
          <p:nvPr/>
        </p:nvSpPr>
        <p:spPr>
          <a:xfrm>
            <a:off x="8369045" y="5890428"/>
            <a:ext cx="3609011" cy="2616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8"/>
              </a:buBlip>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rPr>
              <a:t>Data Stream: </a:t>
            </a: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Nielsen panel (currency)</a:t>
            </a:r>
          </a:p>
        </p:txBody>
      </p:sp>
      <p:sp>
        <p:nvSpPr>
          <p:cNvPr id="16" name="TextBox 15">
            <a:extLst>
              <a:ext uri="{FF2B5EF4-FFF2-40B4-BE49-F238E27FC236}">
                <a16:creationId xmlns:a16="http://schemas.microsoft.com/office/drawing/2014/main" id="{C2260827-CFF3-F5F0-A704-EA33CA7EFDF8}"/>
              </a:ext>
            </a:extLst>
          </p:cNvPr>
          <p:cNvSpPr txBox="1"/>
          <p:nvPr/>
        </p:nvSpPr>
        <p:spPr>
          <a:xfrm>
            <a:off x="4342042" y="5890427"/>
            <a:ext cx="4080478" cy="2616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8"/>
              </a:buBlip>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rPr>
              <a:t>NFL Weeks ‘Under Review’: </a:t>
            </a: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2-11 &amp; 14-15*</a:t>
            </a:r>
          </a:p>
        </p:txBody>
      </p:sp>
      <p:pic>
        <p:nvPicPr>
          <p:cNvPr id="2050" name="Picture 2" descr="TNF_RGB_Core_Logotype_V3_2024_1750x1750">
            <a:extLst>
              <a:ext uri="{FF2B5EF4-FFF2-40B4-BE49-F238E27FC236}">
                <a16:creationId xmlns:a16="http://schemas.microsoft.com/office/drawing/2014/main" id="{6BA803C0-0518-2763-D831-D801A4F4F91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898" r="17506" b="3952"/>
          <a:stretch/>
        </p:blipFill>
        <p:spPr bwMode="auto">
          <a:xfrm>
            <a:off x="4521001" y="4909504"/>
            <a:ext cx="863765" cy="8558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658A959-36DE-839B-6152-4857980BF8B1}"/>
              </a:ext>
            </a:extLst>
          </p:cNvPr>
          <p:cNvSpPr txBox="1"/>
          <p:nvPr/>
        </p:nvSpPr>
        <p:spPr>
          <a:xfrm>
            <a:off x="4227765" y="351728"/>
            <a:ext cx="788389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The NFL creates an engaging, wide-reaching viewing experience across TV platforms</a:t>
            </a:r>
          </a:p>
        </p:txBody>
      </p:sp>
      <p:sp>
        <p:nvSpPr>
          <p:cNvPr id="11" name="TextBox 10">
            <a:extLst>
              <a:ext uri="{FF2B5EF4-FFF2-40B4-BE49-F238E27FC236}">
                <a16:creationId xmlns:a16="http://schemas.microsoft.com/office/drawing/2014/main" id="{1E5B69AD-DDCA-3B52-BFAF-1F77F58A055B}"/>
              </a:ext>
            </a:extLst>
          </p:cNvPr>
          <p:cNvSpPr txBox="1"/>
          <p:nvPr/>
        </p:nvSpPr>
        <p:spPr>
          <a:xfrm>
            <a:off x="4276764" y="1337461"/>
            <a:ext cx="7671627"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Helvetica" panose="020B0604020202020204" pitchFamily="2" charset="0"/>
                <a:ea typeface="Calibri" panose="020F0502020204030204" pitchFamily="34" charset="0"/>
                <a:cs typeface="Calibri" panose="020F0502020204030204" pitchFamily="34" charset="0"/>
              </a:rPr>
              <a:t>The 2024 NFL season experienced a continual shift in how games are offered and consumed, driven by the </a:t>
            </a:r>
            <a:r>
              <a:rPr lang="en-US" sz="1400">
                <a:latin typeface="Helvetica" panose="020B0604020202020204" pitchFamily="2" charset="0"/>
                <a:ea typeface="Calibri" panose="020F0502020204030204" pitchFamily="34" charset="0"/>
                <a:cs typeface="Calibri" panose="020F0502020204030204" pitchFamily="34" charset="0"/>
              </a:rPr>
              <a:t>rising</a:t>
            </a:r>
            <a:r>
              <a:rPr kumimoji="0" lang="en-US" sz="1400" b="0" i="0" u="none" strike="noStrike" kern="1200" cap="none" spc="0" normalizeH="0" baseline="0" noProof="0">
                <a:ln>
                  <a:noFill/>
                </a:ln>
                <a:effectLst/>
                <a:uLnTx/>
                <a:uFillTx/>
                <a:latin typeface="Helvetica" panose="020B0604020202020204" pitchFamily="2" charset="0"/>
                <a:ea typeface="Calibri" panose="020F0502020204030204" pitchFamily="34" charset="0"/>
                <a:cs typeface="Calibri" panose="020F0502020204030204" pitchFamily="34" charset="0"/>
              </a:rPr>
              <a:t> prominence of streaming platforms alongside linear TV. While </a:t>
            </a:r>
            <a:r>
              <a:rPr kumimoji="0" lang="en-US" sz="1400" b="1" i="0" u="none" strike="noStrike" kern="1200" cap="none" spc="0" normalizeH="0" baseline="0" noProof="0">
                <a:ln>
                  <a:noFill/>
                </a:ln>
                <a:effectLst/>
                <a:uLnTx/>
                <a:uFillTx/>
                <a:latin typeface="Helvetica" panose="020B0604020202020204" pitchFamily="2" charset="0"/>
                <a:ea typeface="Calibri" panose="020F0502020204030204" pitchFamily="34" charset="0"/>
                <a:cs typeface="Calibri" panose="020F0502020204030204" pitchFamily="34" charset="0"/>
              </a:rPr>
              <a:t>streaming expanded and increased its’ viewership, broadcast and cable TV continued as the dominant</a:t>
            </a:r>
            <a:r>
              <a:rPr lang="en-US" sz="1400" b="1">
                <a:latin typeface="Helvetica" panose="020B0604020202020204" pitchFamily="2" charset="0"/>
                <a:ea typeface="Calibri" panose="020F0502020204030204" pitchFamily="34" charset="0"/>
                <a:cs typeface="Calibri" panose="020F0502020204030204" pitchFamily="34" charset="0"/>
              </a:rPr>
              <a:t> platforms for primetime games</a:t>
            </a:r>
            <a:r>
              <a:rPr lang="en-US" sz="1400">
                <a:latin typeface="Helvetica" panose="020B0604020202020204" pitchFamily="2"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Helvetica" panose="020B0604020202020204" pitchFamily="2" charset="0"/>
                <a:ea typeface="Calibri" panose="020F0502020204030204" pitchFamily="34" charset="0"/>
                <a:cs typeface="Calibri" panose="020F0502020204030204" pitchFamily="34" charset="0"/>
              </a:rPr>
              <a:t>Advancements in interactive ad formats</a:t>
            </a:r>
            <a:r>
              <a:rPr lang="en-US" sz="1400">
                <a:latin typeface="Helvetica" panose="020B0604020202020204" pitchFamily="2" charset="0"/>
                <a:ea typeface="Calibri" panose="020F0502020204030204" pitchFamily="34" charset="0"/>
                <a:cs typeface="Calibri" panose="020F0502020204030204" pitchFamily="34" charset="0"/>
              </a:rPr>
              <a:t> available across the three signature primetime series offer greater opportunities for marketers, particularly small and medium-sized businesses, to reach their target audience while boosting </a:t>
            </a:r>
            <a:r>
              <a:rPr lang="en-US" sz="1400" b="1">
                <a:latin typeface="Helvetica" panose="020B0604020202020204" pitchFamily="2" charset="0"/>
                <a:ea typeface="Calibri" panose="020F0502020204030204" pitchFamily="34" charset="0"/>
                <a:cs typeface="Calibri" panose="020F0502020204030204" pitchFamily="34" charset="0"/>
              </a:rPr>
              <a:t>brand awareness and </a:t>
            </a:r>
            <a:br>
              <a:rPr lang="en-US" sz="1400" b="1">
                <a:latin typeface="Helvetica" panose="020B0604020202020204" pitchFamily="2" charset="0"/>
                <a:ea typeface="Calibri" panose="020F0502020204030204" pitchFamily="34" charset="0"/>
                <a:cs typeface="Calibri" panose="020F0502020204030204" pitchFamily="34" charset="0"/>
              </a:rPr>
            </a:br>
            <a:r>
              <a:rPr lang="en-US" sz="1400" b="1">
                <a:latin typeface="Helvetica" panose="020B0604020202020204" pitchFamily="2" charset="0"/>
                <a:ea typeface="Calibri" panose="020F0502020204030204" pitchFamily="34" charset="0"/>
                <a:cs typeface="Calibri" panose="020F0502020204030204" pitchFamily="34" charset="0"/>
              </a:rPr>
              <a:t>engagement in transparent, brand-safe, premium, long-form environments</a:t>
            </a:r>
            <a:r>
              <a:rPr lang="en-US" sz="1400">
                <a:latin typeface="Helvetica" panose="020B0604020202020204" pitchFamily="2"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Helvetica" panose="020B0604020202020204" pitchFamily="2" charset="0"/>
                <a:ea typeface="Calibri" panose="020F0502020204030204" pitchFamily="34" charset="0"/>
                <a:cs typeface="Calibri" panose="020F0502020204030204" pitchFamily="34" charset="0"/>
              </a:rPr>
              <a:t>As the NFL media ecosystem continues to evolve, </a:t>
            </a:r>
            <a:r>
              <a:rPr lang="en-US" sz="1400" b="1">
                <a:latin typeface="Helvetica" panose="020B0604020202020204" pitchFamily="2" charset="0"/>
                <a:ea typeface="Calibri" panose="020F0502020204030204" pitchFamily="34" charset="0"/>
                <a:cs typeface="Calibri" panose="020F0502020204030204" pitchFamily="34" charset="0"/>
              </a:rPr>
              <a:t>modern measurement solutions</a:t>
            </a:r>
            <a:r>
              <a:rPr lang="en-US" sz="1400">
                <a:latin typeface="Helvetica" panose="020B0604020202020204" pitchFamily="2" charset="0"/>
                <a:ea typeface="Calibri" panose="020F0502020204030204" pitchFamily="34" charset="0"/>
                <a:cs typeface="Calibri" panose="020F0502020204030204" pitchFamily="34" charset="0"/>
              </a:rPr>
              <a:t> must follow suit to </a:t>
            </a:r>
            <a:r>
              <a:rPr lang="en-US" sz="1400" b="1">
                <a:latin typeface="Helvetica" panose="020B0604020202020204" pitchFamily="2" charset="0"/>
                <a:ea typeface="Calibri" panose="020F0502020204030204" pitchFamily="34" charset="0"/>
                <a:cs typeface="Calibri" panose="020F0502020204030204" pitchFamily="34" charset="0"/>
              </a:rPr>
              <a:t>ensure accurate representation </a:t>
            </a:r>
            <a:r>
              <a:rPr lang="en-US" sz="1400">
                <a:latin typeface="Helvetica" panose="020B0604020202020204" pitchFamily="2" charset="0"/>
                <a:ea typeface="Calibri" panose="020F0502020204030204" pitchFamily="34" charset="0"/>
                <a:cs typeface="Calibri" panose="020F0502020204030204" pitchFamily="34" charset="0"/>
              </a:rPr>
              <a:t>for all viewership occurring </a:t>
            </a:r>
            <a:r>
              <a:rPr lang="en-US" sz="1400" b="1">
                <a:latin typeface="Helvetica" panose="020B0604020202020204" pitchFamily="2" charset="0"/>
                <a:ea typeface="Calibri" panose="020F0502020204030204" pitchFamily="34" charset="0"/>
                <a:cs typeface="Calibri" panose="020F0502020204030204" pitchFamily="34" charset="0"/>
              </a:rPr>
              <a:t>across devices </a:t>
            </a:r>
            <a:r>
              <a:rPr lang="en-US" sz="1400">
                <a:latin typeface="Helvetica" panose="020B0604020202020204" pitchFamily="2" charset="0"/>
                <a:ea typeface="Calibri" panose="020F0502020204030204" pitchFamily="34" charset="0"/>
                <a:cs typeface="Calibri" panose="020F0502020204030204" pitchFamily="34" charset="0"/>
              </a:rPr>
              <a:t>and</a:t>
            </a:r>
            <a:r>
              <a:rPr lang="en-US" sz="1400" b="1">
                <a:latin typeface="Helvetica" panose="020B0604020202020204" pitchFamily="2" charset="0"/>
                <a:ea typeface="Calibri" panose="020F0502020204030204" pitchFamily="34" charset="0"/>
                <a:cs typeface="Calibri" panose="020F0502020204030204" pitchFamily="34" charset="0"/>
              </a:rPr>
              <a:t> among diverse audiences, both in and out of the home</a:t>
            </a:r>
            <a:r>
              <a:rPr lang="en-US" sz="1400">
                <a:latin typeface="Helvetica" panose="020B0604020202020204" pitchFamily="2" charset="0"/>
                <a:ea typeface="Calibri" panose="020F0502020204030204" pitchFamily="34" charset="0"/>
                <a:cs typeface="Calibri" panose="020F0502020204030204" pitchFamily="34" charset="0"/>
              </a:rPr>
              <a:t>. </a:t>
            </a:r>
            <a:endParaRPr kumimoji="0" lang="en-US" sz="1400" b="0" i="1" u="none" strike="noStrike" kern="1200" cap="none" spc="0" normalizeH="0" baseline="0" noProof="0">
              <a:ln>
                <a:noFill/>
              </a:ln>
              <a:solidFill>
                <a:srgbClr val="FF0000"/>
              </a:solidFill>
              <a:effectLst/>
              <a:uLnTx/>
              <a:uFillTx/>
              <a:latin typeface="Helvetica" panose="020B0604020202020204"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3118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699"/>
            <a:ext cx="12192000" cy="6870700"/>
          </a:xfrm>
          <a:prstGeom prst="rect">
            <a:avLst/>
          </a:prstGeom>
        </p:spPr>
      </p:pic>
      <p:cxnSp>
        <p:nvCxnSpPr>
          <p:cNvPr id="4" name="Straight Connector 3">
            <a:extLst>
              <a:ext uri="{FF2B5EF4-FFF2-40B4-BE49-F238E27FC236}">
                <a16:creationId xmlns:a16="http://schemas.microsoft.com/office/drawing/2014/main" id="{432DADD1-2606-5E0A-C090-3FC6765A988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5ED12E2C-533F-4304-D592-E4B4F023E5B0}"/>
              </a:ext>
            </a:extLst>
          </p:cNvPr>
          <p:cNvSpPr txBox="1"/>
          <p:nvPr/>
        </p:nvSpPr>
        <p:spPr>
          <a:xfrm>
            <a:off x="259530" y="3057008"/>
            <a:ext cx="7517487"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prstClr val="white"/>
                </a:solidFill>
                <a:effectLst/>
                <a:uLnTx/>
                <a:uFillTx/>
                <a:latin typeface="Helvetica" pitchFamily="2" charset="0"/>
                <a:ea typeface="+mn-ea"/>
                <a:cs typeface="+mn-cs"/>
              </a:rPr>
              <a:t>Appendix</a:t>
            </a: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 </a:t>
            </a:r>
            <a:b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br>
            <a:r>
              <a:rPr lang="en-US" sz="3000">
                <a:solidFill>
                  <a:prstClr val="white"/>
                </a:solidFill>
                <a:latin typeface="Helvetica" pitchFamily="2" charset="0"/>
              </a:rPr>
              <a:t>NFL Primetime Weekly Analysis</a:t>
            </a:r>
            <a:endParaRPr kumimoji="0" lang="en-US" sz="3000" b="0"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369743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A4DB9-F52D-8BCE-86F3-4DA5DCCBA5C0}"/>
              </a:ext>
            </a:extLst>
          </p:cNvPr>
          <p:cNvSpPr/>
          <p:nvPr/>
        </p:nvSpPr>
        <p:spPr>
          <a:xfrm>
            <a:off x="0" y="1358900"/>
            <a:ext cx="12191999" cy="551025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2">
            <a:extLst>
              <a:ext uri="{FF2B5EF4-FFF2-40B4-BE49-F238E27FC236}">
                <a16:creationId xmlns:a16="http://schemas.microsoft.com/office/drawing/2014/main" id="{09272B7B-7E2B-6540-6AB3-33493CDB106C}"/>
              </a:ext>
            </a:extLst>
          </p:cNvPr>
          <p:cNvGraphicFramePr>
            <a:graphicFrameLocks noGrp="1"/>
          </p:cNvGraphicFramePr>
          <p:nvPr>
            <p:extLst>
              <p:ext uri="{D42A27DB-BD31-4B8C-83A1-F6EECF244321}">
                <p14:modId xmlns:p14="http://schemas.microsoft.com/office/powerpoint/2010/main" val="2903883117"/>
              </p:ext>
            </p:extLst>
          </p:nvPr>
        </p:nvGraphicFramePr>
        <p:xfrm>
          <a:off x="7505700" y="2132441"/>
          <a:ext cx="4381499" cy="3469135"/>
        </p:xfrm>
        <a:graphic>
          <a:graphicData uri="http://schemas.openxmlformats.org/drawingml/2006/table">
            <a:tbl>
              <a:tblPr firstRow="1" bandRow="1">
                <a:tableStyleId>{5C22544A-7EE6-4342-B048-85BDC9FD1C3A}</a:tableStyleId>
              </a:tblPr>
              <a:tblGrid>
                <a:gridCol w="1497173">
                  <a:extLst>
                    <a:ext uri="{9D8B030D-6E8A-4147-A177-3AD203B41FA5}">
                      <a16:colId xmlns:a16="http://schemas.microsoft.com/office/drawing/2014/main" val="1802205844"/>
                    </a:ext>
                  </a:extLst>
                </a:gridCol>
                <a:gridCol w="1425625">
                  <a:extLst>
                    <a:ext uri="{9D8B030D-6E8A-4147-A177-3AD203B41FA5}">
                      <a16:colId xmlns:a16="http://schemas.microsoft.com/office/drawing/2014/main" val="2580810783"/>
                    </a:ext>
                  </a:extLst>
                </a:gridCol>
                <a:gridCol w="1458701">
                  <a:extLst>
                    <a:ext uri="{9D8B030D-6E8A-4147-A177-3AD203B41FA5}">
                      <a16:colId xmlns:a16="http://schemas.microsoft.com/office/drawing/2014/main" val="1860965970"/>
                    </a:ext>
                  </a:extLst>
                </a:gridCol>
              </a:tblGrid>
              <a:tr h="456135">
                <a:tc>
                  <a:txBody>
                    <a:bodyPr/>
                    <a:lstStyle/>
                    <a:p>
                      <a:pPr algn="ctr"/>
                      <a:r>
                        <a:rPr lang="en-US" sz="1000" u="sng">
                          <a:latin typeface="Helvetica" panose="020B0403020202020204" pitchFamily="34" charset="0"/>
                        </a:rPr>
                        <a:t>Amazon</a:t>
                      </a:r>
                      <a:br>
                        <a:rPr lang="en-US" sz="900" u="sng">
                          <a:latin typeface="Helvetica" panose="020B0403020202020204" pitchFamily="34" charset="0"/>
                        </a:rPr>
                      </a:br>
                      <a:r>
                        <a:rPr lang="en-US" sz="900" b="0">
                          <a:latin typeface="Helvetica" panose="020B0403020202020204" pitchFamily="34" charset="0"/>
                        </a:rPr>
                        <a:t>Thursday Night Football</a:t>
                      </a:r>
                    </a:p>
                  </a:txBody>
                  <a:tcPr marL="107623" marR="107623" marT="53812" marB="53812" anchor="ctr">
                    <a:lnL w="12700" cap="flat" cmpd="sng" algn="ctr">
                      <a:solidFill>
                        <a:srgbClr val="1B1464"/>
                      </a:solidFill>
                      <a:prstDash val="solid"/>
                      <a:round/>
                      <a:headEnd type="none" w="med" len="med"/>
                      <a:tailEnd type="none" w="med" len="med"/>
                    </a:lnL>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00" u="sng">
                          <a:latin typeface="Helvetica" panose="020B0403020202020204" pitchFamily="34" charset="0"/>
                        </a:rPr>
                        <a:t>NBC</a:t>
                      </a:r>
                      <a:r>
                        <a:rPr lang="en-US" sz="1000" b="0" u="none">
                          <a:latin typeface="Helvetica" panose="020B0403020202020204" pitchFamily="34" charset="0"/>
                        </a:rPr>
                        <a:t>*</a:t>
                      </a:r>
                      <a:br>
                        <a:rPr lang="en-US" sz="900">
                          <a:latin typeface="Helvetica" panose="020B0403020202020204" pitchFamily="34" charset="0"/>
                        </a:rPr>
                      </a:br>
                      <a:r>
                        <a:rPr lang="en-US" sz="900" b="0">
                          <a:latin typeface="Helvetica" panose="020B0403020202020204" pitchFamily="34" charset="0"/>
                        </a:rPr>
                        <a:t>Sunday Night Football</a:t>
                      </a:r>
                    </a:p>
                  </a:txBody>
                  <a:tcPr marL="107623" marR="107623" marT="53812" marB="53812" anchor="ct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00" u="sng">
                          <a:solidFill>
                            <a:schemeClr val="bg1"/>
                          </a:solidFill>
                          <a:latin typeface="Helvetica" panose="020B0403020202020204" pitchFamily="34" charset="0"/>
                        </a:rPr>
                        <a:t>ESPN/ABC</a:t>
                      </a:r>
                      <a:r>
                        <a:rPr lang="en-US" sz="1000" b="0" u="none">
                          <a:solidFill>
                            <a:schemeClr val="bg1"/>
                          </a:solidFill>
                          <a:latin typeface="Helvetica" panose="020B0403020202020204" pitchFamily="34" charset="0"/>
                        </a:rPr>
                        <a:t>**</a:t>
                      </a:r>
                      <a:br>
                        <a:rPr lang="en-US" sz="1000" u="sng">
                          <a:solidFill>
                            <a:schemeClr val="bg1"/>
                          </a:solidFill>
                          <a:latin typeface="Helvetica" panose="020B0403020202020204" pitchFamily="34" charset="0"/>
                        </a:rPr>
                      </a:br>
                      <a:r>
                        <a:rPr lang="en-US" sz="900" b="0">
                          <a:solidFill>
                            <a:schemeClr val="bg1"/>
                          </a:solidFill>
                          <a:latin typeface="Helvetica" panose="020B0403020202020204" pitchFamily="34" charset="0"/>
                        </a:rPr>
                        <a:t>Monday Night Football</a:t>
                      </a:r>
                    </a:p>
                  </a:txBody>
                  <a:tcPr marL="107623" marR="107623" marT="53812" marB="53812" anchor="ctr">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solidFill>
                      <a:srgbClr val="1B1464"/>
                    </a:solidFill>
                  </a:tcPr>
                </a:tc>
                <a:extLst>
                  <a:ext uri="{0D108BD9-81ED-4DB2-BD59-A6C34878D82A}">
                    <a16:rowId xmlns:a16="http://schemas.microsoft.com/office/drawing/2014/main" val="3158737125"/>
                  </a:ext>
                </a:extLst>
              </a:tr>
              <a:tr h="24078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24,335</a:t>
                      </a:r>
                    </a:p>
                  </a:txBody>
                  <a:tcPr marL="0" marR="0" marT="0" marB="0" anchor="ctr">
                    <a:lnL w="12700" cap="flat" cmpd="sng" algn="ctr">
                      <a:solidFill>
                        <a:srgbClr val="1B1464"/>
                      </a:solidFill>
                      <a:prstDash val="solid"/>
                      <a:round/>
                      <a:headEnd type="none" w="med" len="med"/>
                      <a:tailEnd type="none" w="med" len="med"/>
                    </a:lnL>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34,761</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27,705</a:t>
                      </a:r>
                    </a:p>
                  </a:txBody>
                  <a:tcPr marL="0" marR="0" marT="0" marB="0" anchor="ctr">
                    <a:lnR w="12700" cap="flat" cmpd="sng" algn="ctr">
                      <a:solidFill>
                        <a:srgbClr val="1B1464"/>
                      </a:solidFill>
                      <a:prstDash val="solid"/>
                      <a:round/>
                      <a:headEnd type="none" w="med" len="med"/>
                      <a:tailEnd type="none" w="med" len="med"/>
                    </a:lnR>
                    <a:solidFill>
                      <a:srgbClr val="CFD5EA"/>
                    </a:solidFill>
                  </a:tcPr>
                </a:tc>
                <a:extLst>
                  <a:ext uri="{0D108BD9-81ED-4DB2-BD59-A6C34878D82A}">
                    <a16:rowId xmlns:a16="http://schemas.microsoft.com/office/drawing/2014/main" val="3534489145"/>
                  </a:ext>
                </a:extLst>
              </a:tr>
              <a:tr h="21059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23,343</a:t>
                      </a:r>
                    </a:p>
                  </a:txBody>
                  <a:tcPr marL="0" marR="0" marT="0" marB="0" anchor="ctr">
                    <a:lnL w="12700" cap="flat" cmpd="sng" algn="ctr">
                      <a:solidFill>
                        <a:srgbClr val="1B1464"/>
                      </a:solidFill>
                      <a:prstDash val="solid"/>
                      <a:round/>
                      <a:headEnd type="none" w="med" len="med"/>
                      <a:tailEnd type="none" w="med" len="med"/>
                    </a:lnL>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40,298</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38,396</a:t>
                      </a:r>
                    </a:p>
                  </a:txBody>
                  <a:tcPr marL="0" marR="0" marT="0" marB="0" anchor="ctr">
                    <a:lnR w="12700" cap="flat" cmpd="sng" algn="ctr">
                      <a:solidFill>
                        <a:srgbClr val="1B1464"/>
                      </a:solidFill>
                      <a:prstDash val="solid"/>
                      <a:round/>
                      <a:headEnd type="none" w="med" len="med"/>
                      <a:tailEnd type="none" w="med" len="med"/>
                    </a:lnR>
                    <a:solidFill>
                      <a:srgbClr val="E9EBF5"/>
                    </a:solidFill>
                  </a:tcPr>
                </a:tc>
                <a:extLst>
                  <a:ext uri="{0D108BD9-81ED-4DB2-BD59-A6C34878D82A}">
                    <a16:rowId xmlns:a16="http://schemas.microsoft.com/office/drawing/2014/main" val="1516211028"/>
                  </a:ext>
                </a:extLst>
              </a:tr>
              <a:tr h="227029">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26,164</a:t>
                      </a:r>
                    </a:p>
                  </a:txBody>
                  <a:tcPr marL="0" marR="0" marT="0" marB="0" anchor="ctr">
                    <a:lnL w="12700" cap="flat" cmpd="sng" algn="ctr">
                      <a:solidFill>
                        <a:srgbClr val="1B1464"/>
                      </a:solidFill>
                      <a:prstDash val="solid"/>
                      <a:round/>
                      <a:headEnd type="none" w="med" len="med"/>
                      <a:tailEnd type="none" w="med" len="med"/>
                    </a:lnL>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36,215</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40,156</a:t>
                      </a:r>
                    </a:p>
                  </a:txBody>
                  <a:tcPr marL="0" marR="0" marT="0" marB="0" anchor="ctr">
                    <a:lnR w="12700" cap="flat" cmpd="sng" algn="ctr">
                      <a:solidFill>
                        <a:srgbClr val="1B1464"/>
                      </a:solidFill>
                      <a:prstDash val="solid"/>
                      <a:round/>
                      <a:headEnd type="none" w="med" len="med"/>
                      <a:tailEnd type="none" w="med" len="med"/>
                    </a:lnR>
                    <a:solidFill>
                      <a:srgbClr val="CFD5EA"/>
                    </a:solidFill>
                  </a:tcPr>
                </a:tc>
                <a:extLst>
                  <a:ext uri="{0D108BD9-81ED-4DB2-BD59-A6C34878D82A}">
                    <a16:rowId xmlns:a16="http://schemas.microsoft.com/office/drawing/2014/main" val="3420061590"/>
                  </a:ext>
                </a:extLst>
              </a:tr>
              <a:tr h="234858">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22,043</a:t>
                      </a:r>
                    </a:p>
                  </a:txBody>
                  <a:tcPr marL="0" marR="0" marT="0" marB="0" anchor="ctr">
                    <a:lnL w="12700" cap="flat" cmpd="sng" algn="ctr">
                      <a:solidFill>
                        <a:srgbClr val="1B1464"/>
                      </a:solidFill>
                      <a:prstDash val="solid"/>
                      <a:round/>
                      <a:headEnd type="none" w="med" len="med"/>
                      <a:tailEnd type="none" w="med" len="med"/>
                    </a:lnL>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33,912</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30,109</a:t>
                      </a:r>
                    </a:p>
                  </a:txBody>
                  <a:tcPr marL="0" marR="0" marT="0" marB="0" anchor="ctr">
                    <a:lnR w="12700" cap="flat" cmpd="sng" algn="ctr">
                      <a:solidFill>
                        <a:srgbClr val="1B1464"/>
                      </a:solidFill>
                      <a:prstDash val="solid"/>
                      <a:round/>
                      <a:headEnd type="none" w="med" len="med"/>
                      <a:tailEnd type="none" w="med" len="med"/>
                    </a:lnR>
                    <a:solidFill>
                      <a:srgbClr val="E9EBF5"/>
                    </a:solidFill>
                  </a:tcPr>
                </a:tc>
                <a:extLst>
                  <a:ext uri="{0D108BD9-81ED-4DB2-BD59-A6C34878D82A}">
                    <a16:rowId xmlns:a16="http://schemas.microsoft.com/office/drawing/2014/main" val="1524696296"/>
                  </a:ext>
                </a:extLst>
              </a:tr>
              <a:tr h="28965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21,650</a:t>
                      </a:r>
                    </a:p>
                  </a:txBody>
                  <a:tcPr marL="0" marR="0" marT="0" marB="0" anchor="ctr">
                    <a:lnL w="12700" cap="flat" cmpd="sng" algn="ctr">
                      <a:solidFill>
                        <a:srgbClr val="1B1464"/>
                      </a:solidFill>
                      <a:prstDash val="solid"/>
                      <a:round/>
                      <a:headEnd type="none" w="med" len="med"/>
                      <a:tailEnd type="none" w="med" len="med"/>
                    </a:lnL>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31,944</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36,312</a:t>
                      </a:r>
                    </a:p>
                  </a:txBody>
                  <a:tcPr marL="0" marR="0" marT="0" marB="0" anchor="ctr">
                    <a:lnR w="12700" cap="flat" cmpd="sng" algn="ctr">
                      <a:solidFill>
                        <a:srgbClr val="1B1464"/>
                      </a:solidFill>
                      <a:prstDash val="solid"/>
                      <a:round/>
                      <a:headEnd type="none" w="med" len="med"/>
                      <a:tailEnd type="none" w="med" len="med"/>
                    </a:lnR>
                    <a:solidFill>
                      <a:srgbClr val="CFD5EA"/>
                    </a:solidFill>
                  </a:tcPr>
                </a:tc>
                <a:extLst>
                  <a:ext uri="{0D108BD9-81ED-4DB2-BD59-A6C34878D82A}">
                    <a16:rowId xmlns:a16="http://schemas.microsoft.com/office/drawing/2014/main" val="4064674572"/>
                  </a:ext>
                </a:extLst>
              </a:tr>
              <a:tr h="24268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18,417</a:t>
                      </a:r>
                    </a:p>
                  </a:txBody>
                  <a:tcPr marL="0" marR="0" marT="0" marB="0" anchor="ctr">
                    <a:lnL w="12700" cap="flat" cmpd="sng" algn="ctr">
                      <a:solidFill>
                        <a:srgbClr val="1B1464"/>
                      </a:solidFill>
                      <a:prstDash val="solid"/>
                      <a:round/>
                      <a:headEnd type="none" w="med" len="med"/>
                      <a:tailEnd type="none" w="med" len="med"/>
                    </a:lnL>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36,880</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37,782</a:t>
                      </a:r>
                    </a:p>
                  </a:txBody>
                  <a:tcPr marL="0" marR="0" marT="0" marB="0" anchor="ctr">
                    <a:lnR w="12700" cap="flat" cmpd="sng" algn="ctr">
                      <a:solidFill>
                        <a:srgbClr val="1B1464"/>
                      </a:solidFill>
                      <a:prstDash val="solid"/>
                      <a:round/>
                      <a:headEnd type="none" w="med" len="med"/>
                      <a:tailEnd type="none" w="med" len="med"/>
                    </a:lnR>
                    <a:solidFill>
                      <a:srgbClr val="E9EBF5"/>
                    </a:solidFill>
                  </a:tcPr>
                </a:tc>
                <a:extLst>
                  <a:ext uri="{0D108BD9-81ED-4DB2-BD59-A6C34878D82A}">
                    <a16:rowId xmlns:a16="http://schemas.microsoft.com/office/drawing/2014/main" val="3570826735"/>
                  </a:ext>
                </a:extLst>
              </a:tr>
              <a:tr h="24078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21,819</a:t>
                      </a:r>
                    </a:p>
                  </a:txBody>
                  <a:tcPr marL="0" marR="0" marT="0" marB="0" anchor="ctr">
                    <a:lnL w="12700" cap="flat" cmpd="sng" algn="ctr">
                      <a:solidFill>
                        <a:srgbClr val="1B1464"/>
                      </a:solidFill>
                      <a:prstDash val="solid"/>
                      <a:round/>
                      <a:headEnd type="none" w="med" len="med"/>
                      <a:tailEnd type="none" w="med" len="med"/>
                    </a:lnL>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40,991</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33,941</a:t>
                      </a:r>
                    </a:p>
                  </a:txBody>
                  <a:tcPr marL="0" marR="0" marT="0" marB="0" anchor="ctr">
                    <a:lnR w="12700" cap="flat" cmpd="sng" algn="ctr">
                      <a:solidFill>
                        <a:srgbClr val="1B1464"/>
                      </a:solidFill>
                      <a:prstDash val="solid"/>
                      <a:round/>
                      <a:headEnd type="none" w="med" len="med"/>
                      <a:tailEnd type="none" w="med" len="med"/>
                    </a:lnR>
                    <a:solidFill>
                      <a:srgbClr val="CFD5EA"/>
                    </a:solidFill>
                  </a:tcPr>
                </a:tc>
                <a:extLst>
                  <a:ext uri="{0D108BD9-81ED-4DB2-BD59-A6C34878D82A}">
                    <a16:rowId xmlns:a16="http://schemas.microsoft.com/office/drawing/2014/main" val="3575582316"/>
                  </a:ext>
                </a:extLst>
              </a:tr>
              <a:tr h="24078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21,436</a:t>
                      </a:r>
                    </a:p>
                  </a:txBody>
                  <a:tcPr marL="0" marR="0" marT="0" marB="0" anchor="ctr">
                    <a:lnL w="12700" cap="flat" cmpd="sng" algn="ctr">
                      <a:solidFill>
                        <a:srgbClr val="1B1464"/>
                      </a:solidFill>
                      <a:prstDash val="solid"/>
                      <a:round/>
                      <a:headEnd type="none" w="med" len="med"/>
                      <a:tailEnd type="none" w="med" len="med"/>
                    </a:lnL>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32,981</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41,081</a:t>
                      </a:r>
                    </a:p>
                  </a:txBody>
                  <a:tcPr marL="0" marR="0" marT="0" marB="0" anchor="ctr">
                    <a:lnR w="12700" cap="flat" cmpd="sng" algn="ctr">
                      <a:solidFill>
                        <a:srgbClr val="1B1464"/>
                      </a:solidFill>
                      <a:prstDash val="solid"/>
                      <a:round/>
                      <a:headEnd type="none" w="med" len="med"/>
                      <a:tailEnd type="none" w="med" len="med"/>
                    </a:lnR>
                    <a:solidFill>
                      <a:srgbClr val="E9EBF5"/>
                    </a:solidFill>
                  </a:tcPr>
                </a:tc>
                <a:extLst>
                  <a:ext uri="{0D108BD9-81ED-4DB2-BD59-A6C34878D82A}">
                    <a16:rowId xmlns:a16="http://schemas.microsoft.com/office/drawing/2014/main" val="2106467920"/>
                  </a:ext>
                </a:extLst>
              </a:tr>
              <a:tr h="24078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23,750</a:t>
                      </a:r>
                    </a:p>
                  </a:txBody>
                  <a:tcPr marL="0" marR="0" marT="0" marB="0" anchor="ctr">
                    <a:lnL w="12700" cap="flat" cmpd="sng" algn="ctr">
                      <a:solidFill>
                        <a:srgbClr val="1B1464"/>
                      </a:solidFill>
                      <a:prstDash val="solid"/>
                      <a:round/>
                      <a:headEnd type="none" w="med" len="med"/>
                      <a:tailEnd type="none" w="med" len="med"/>
                    </a:lnL>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35,930</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24,463</a:t>
                      </a:r>
                    </a:p>
                  </a:txBody>
                  <a:tcPr marL="0" marR="0" marT="0" marB="0" anchor="ctr">
                    <a:lnR w="12700" cap="flat" cmpd="sng" algn="ctr">
                      <a:solidFill>
                        <a:srgbClr val="1B1464"/>
                      </a:solidFill>
                      <a:prstDash val="solid"/>
                      <a:round/>
                      <a:headEnd type="none" w="med" len="med"/>
                      <a:tailEnd type="none" w="med" len="med"/>
                    </a:lnR>
                    <a:solidFill>
                      <a:srgbClr val="CFD5EA"/>
                    </a:solidFill>
                  </a:tcPr>
                </a:tc>
                <a:extLst>
                  <a:ext uri="{0D108BD9-81ED-4DB2-BD59-A6C34878D82A}">
                    <a16:rowId xmlns:a16="http://schemas.microsoft.com/office/drawing/2014/main" val="185811419"/>
                  </a:ext>
                </a:extLst>
              </a:tr>
              <a:tr h="240787">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23,549</a:t>
                      </a:r>
                    </a:p>
                  </a:txBody>
                  <a:tcPr marL="0" marR="0" marT="0" marB="0" anchor="ctr">
                    <a:lnL w="12700" cap="flat" cmpd="sng" algn="ctr">
                      <a:solidFill>
                        <a:srgbClr val="1B1464"/>
                      </a:solidFill>
                      <a:prstDash val="solid"/>
                      <a:round/>
                      <a:headEnd type="none" w="med" len="med"/>
                      <a:tailEnd type="none" w="med" len="med"/>
                    </a:lnL>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33,322</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37,839</a:t>
                      </a:r>
                    </a:p>
                  </a:txBody>
                  <a:tcPr marL="0" marR="0" marT="0" marB="0" anchor="ctr">
                    <a:lnR w="12700" cap="flat" cmpd="sng" algn="ctr">
                      <a:solidFill>
                        <a:srgbClr val="1B1464"/>
                      </a:solidFill>
                      <a:prstDash val="solid"/>
                      <a:round/>
                      <a:headEnd type="none" w="med" len="med"/>
                      <a:tailEnd type="none" w="med" len="med"/>
                    </a:lnR>
                    <a:solidFill>
                      <a:srgbClr val="E9EBF5"/>
                    </a:solidFill>
                  </a:tcPr>
                </a:tc>
                <a:extLst>
                  <a:ext uri="{0D108BD9-81ED-4DB2-BD59-A6C34878D82A}">
                    <a16:rowId xmlns:a16="http://schemas.microsoft.com/office/drawing/2014/main" val="2685013666"/>
                  </a:ext>
                </a:extLst>
              </a:tr>
              <a:tr h="201414">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26,722</a:t>
                      </a:r>
                    </a:p>
                  </a:txBody>
                  <a:tcPr marL="0" marR="0" marT="0" marB="0" anchor="ctr">
                    <a:lnL w="12700" cap="flat" cmpd="sng" algn="ctr">
                      <a:solidFill>
                        <a:srgbClr val="1B1464"/>
                      </a:solidFill>
                      <a:prstDash val="solid"/>
                      <a:round/>
                      <a:headEnd type="none" w="med" len="med"/>
                      <a:tailEnd type="none" w="med" len="med"/>
                    </a:lnL>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39,098</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38,466</a:t>
                      </a:r>
                    </a:p>
                  </a:txBody>
                  <a:tcPr marL="0" marR="0" marT="0" marB="0" anchor="ctr">
                    <a:lnR w="12700" cap="flat" cmpd="sng" algn="ctr">
                      <a:solidFill>
                        <a:srgbClr val="1B1464"/>
                      </a:solidFill>
                      <a:prstDash val="solid"/>
                      <a:round/>
                      <a:headEnd type="none" w="med" len="med"/>
                      <a:tailEnd type="none" w="med" len="med"/>
                    </a:lnR>
                    <a:solidFill>
                      <a:srgbClr val="CFD5EA"/>
                    </a:solidFill>
                  </a:tcPr>
                </a:tc>
                <a:extLst>
                  <a:ext uri="{0D108BD9-81ED-4DB2-BD59-A6C34878D82A}">
                    <a16:rowId xmlns:a16="http://schemas.microsoft.com/office/drawing/2014/main" val="280770066"/>
                  </a:ext>
                </a:extLst>
              </a:tr>
              <a:tr h="201414">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21,418</a:t>
                      </a:r>
                    </a:p>
                  </a:txBody>
                  <a:tcPr marL="0" marR="0" marT="0" marB="0" anchor="ctr">
                    <a:lnL w="12700" cap="flat" cmpd="sng" algn="ctr">
                      <a:solidFill>
                        <a:srgbClr val="1B1464"/>
                      </a:solidFill>
                      <a:prstDash val="solid"/>
                      <a:round/>
                      <a:headEnd type="none" w="med" len="med"/>
                      <a:tailEnd type="none" w="med" len="med"/>
                    </a:lnL>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34,405</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37,450</a:t>
                      </a:r>
                    </a:p>
                  </a:txBody>
                  <a:tcPr marL="0" marR="0" marT="0" marB="0" anchor="ctr">
                    <a:lnR w="12700" cap="flat" cmpd="sng" algn="ctr">
                      <a:solidFill>
                        <a:srgbClr val="1B1464"/>
                      </a:solidFill>
                      <a:prstDash val="solid"/>
                      <a:round/>
                      <a:headEnd type="none" w="med" len="med"/>
                      <a:tailEnd type="none" w="med" len="med"/>
                    </a:lnR>
                    <a:solidFill>
                      <a:srgbClr val="E9EBF5"/>
                    </a:solidFill>
                  </a:tcPr>
                </a:tc>
                <a:extLst>
                  <a:ext uri="{0D108BD9-81ED-4DB2-BD59-A6C34878D82A}">
                    <a16:rowId xmlns:a16="http://schemas.microsoft.com/office/drawing/2014/main" val="808409563"/>
                  </a:ext>
                </a:extLst>
              </a:tr>
              <a:tr h="201414">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22,887</a:t>
                      </a:r>
                    </a:p>
                  </a:txBody>
                  <a:tcPr marL="0" marR="0" marT="0" marB="0" anchor="ctr">
                    <a:lnL w="12700" cap="flat" cmpd="sng" algn="ctr">
                      <a:solidFill>
                        <a:srgbClr val="1B1464"/>
                      </a:solidFill>
                      <a:prstDash val="solid"/>
                      <a:round/>
                      <a:headEnd type="none" w="med" len="med"/>
                      <a:tailEnd type="none" w="med" len="med"/>
                    </a:lnL>
                    <a:lnB w="12700" cap="flat" cmpd="sng" algn="ctr">
                      <a:solidFill>
                        <a:srgbClr val="1B146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35,890</a:t>
                      </a:r>
                    </a:p>
                  </a:txBody>
                  <a:tcPr marL="0" marR="0" marT="0" marB="0" anchor="ctr">
                    <a:lnB w="12700" cap="flat" cmpd="sng" algn="ctr">
                      <a:solidFill>
                        <a:srgbClr val="1B146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35,316</a:t>
                      </a:r>
                    </a:p>
                  </a:txBody>
                  <a:tcPr marL="0" marR="0" marT="0" marB="0" anchor="ctr">
                    <a:lnR w="12700" cap="flat" cmpd="sng" algn="ctr">
                      <a:solidFill>
                        <a:srgbClr val="1B1464"/>
                      </a:solidFill>
                      <a:prstDash val="solid"/>
                      <a:round/>
                      <a:headEnd type="none" w="med" len="med"/>
                      <a:tailEnd type="none" w="med" len="med"/>
                    </a:lnR>
                    <a:lnB w="12700" cap="flat" cmpd="sng" algn="ctr">
                      <a:solidFill>
                        <a:srgbClr val="1B1464"/>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7549702"/>
                  </a:ext>
                </a:extLst>
              </a:tr>
            </a:tbl>
          </a:graphicData>
        </a:graphic>
      </p:graphicFrame>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28" name="Table 12">
            <a:extLst>
              <a:ext uri="{FF2B5EF4-FFF2-40B4-BE49-F238E27FC236}">
                <a16:creationId xmlns:a16="http://schemas.microsoft.com/office/drawing/2014/main" id="{9CEABC33-3DA4-F0D4-C61F-150E7799D013}"/>
              </a:ext>
            </a:extLst>
          </p:cNvPr>
          <p:cNvGraphicFramePr>
            <a:graphicFrameLocks noGrp="1"/>
          </p:cNvGraphicFramePr>
          <p:nvPr>
            <p:extLst>
              <p:ext uri="{D42A27DB-BD31-4B8C-83A1-F6EECF244321}">
                <p14:modId xmlns:p14="http://schemas.microsoft.com/office/powerpoint/2010/main" val="743063049"/>
              </p:ext>
            </p:extLst>
          </p:nvPr>
        </p:nvGraphicFramePr>
        <p:xfrm>
          <a:off x="483207" y="2132441"/>
          <a:ext cx="6865993" cy="3465575"/>
        </p:xfrm>
        <a:graphic>
          <a:graphicData uri="http://schemas.openxmlformats.org/drawingml/2006/table">
            <a:tbl>
              <a:tblPr firstRow="1" bandRow="1">
                <a:tableStyleId>{5C22544A-7EE6-4342-B048-85BDC9FD1C3A}</a:tableStyleId>
              </a:tblPr>
              <a:tblGrid>
                <a:gridCol w="1710849">
                  <a:extLst>
                    <a:ext uri="{9D8B030D-6E8A-4147-A177-3AD203B41FA5}">
                      <a16:colId xmlns:a16="http://schemas.microsoft.com/office/drawing/2014/main" val="2169143916"/>
                    </a:ext>
                  </a:extLst>
                </a:gridCol>
                <a:gridCol w="1729824">
                  <a:extLst>
                    <a:ext uri="{9D8B030D-6E8A-4147-A177-3AD203B41FA5}">
                      <a16:colId xmlns:a16="http://schemas.microsoft.com/office/drawing/2014/main" val="1802205844"/>
                    </a:ext>
                  </a:extLst>
                </a:gridCol>
                <a:gridCol w="1681505">
                  <a:extLst>
                    <a:ext uri="{9D8B030D-6E8A-4147-A177-3AD203B41FA5}">
                      <a16:colId xmlns:a16="http://schemas.microsoft.com/office/drawing/2014/main" val="2580810783"/>
                    </a:ext>
                  </a:extLst>
                </a:gridCol>
                <a:gridCol w="1743815">
                  <a:extLst>
                    <a:ext uri="{9D8B030D-6E8A-4147-A177-3AD203B41FA5}">
                      <a16:colId xmlns:a16="http://schemas.microsoft.com/office/drawing/2014/main" val="1860965970"/>
                    </a:ext>
                  </a:extLst>
                </a:gridCol>
              </a:tblGrid>
              <a:tr h="473674">
                <a:tc>
                  <a:txBody>
                    <a:bodyPr/>
                    <a:lstStyle/>
                    <a:p>
                      <a:r>
                        <a:rPr lang="en-US" sz="1100">
                          <a:latin typeface="Helvetica" panose="020B0403020202020204" pitchFamily="34" charset="0"/>
                        </a:rPr>
                        <a:t>Game</a:t>
                      </a:r>
                    </a:p>
                  </a:txBody>
                  <a:tcPr marL="107623" marR="107623" marT="53812" marB="53812" anchor="ctr">
                    <a:lnL w="12700" cap="flat" cmpd="sng" algn="ctr">
                      <a:solidFill>
                        <a:srgbClr val="1B1464"/>
                      </a:solidFill>
                      <a:prstDash val="solid"/>
                      <a:round/>
                      <a:headEnd type="none" w="med" len="med"/>
                      <a:tailEnd type="none" w="med" len="med"/>
                    </a:lnL>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00" u="sng">
                          <a:latin typeface="Helvetica" panose="020B0403020202020204" pitchFamily="34" charset="0"/>
                        </a:rPr>
                        <a:t>Amazon</a:t>
                      </a:r>
                      <a:br>
                        <a:rPr lang="en-US" sz="900" u="sng">
                          <a:latin typeface="Helvetica" panose="020B0403020202020204" pitchFamily="34" charset="0"/>
                        </a:rPr>
                      </a:br>
                      <a:r>
                        <a:rPr lang="en-US" sz="900" b="0">
                          <a:latin typeface="Helvetica" panose="020B0403020202020204" pitchFamily="34" charset="0"/>
                        </a:rPr>
                        <a:t>Thursday Night Football</a:t>
                      </a:r>
                    </a:p>
                  </a:txBody>
                  <a:tcPr marL="107623" marR="107623" marT="53812" marB="53812" anchor="ct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00" u="sng">
                          <a:latin typeface="Helvetica" panose="020B0403020202020204" pitchFamily="34" charset="0"/>
                        </a:rPr>
                        <a:t>NBC</a:t>
                      </a:r>
                      <a:r>
                        <a:rPr lang="en-US" sz="1000" b="0" u="none">
                          <a:latin typeface="Helvetica" panose="020B0403020202020204" pitchFamily="34" charset="0"/>
                        </a:rPr>
                        <a:t>*</a:t>
                      </a:r>
                      <a:br>
                        <a:rPr lang="en-US" sz="900">
                          <a:latin typeface="Helvetica" panose="020B0403020202020204" pitchFamily="34" charset="0"/>
                        </a:rPr>
                      </a:br>
                      <a:r>
                        <a:rPr lang="en-US" sz="900" b="0">
                          <a:latin typeface="Helvetica" panose="020B0403020202020204" pitchFamily="34" charset="0"/>
                        </a:rPr>
                        <a:t>Sunday Night Football</a:t>
                      </a:r>
                    </a:p>
                  </a:txBody>
                  <a:tcPr marL="107623" marR="107623" marT="53812" marB="53812" anchor="ct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00" u="sng">
                          <a:solidFill>
                            <a:schemeClr val="bg1"/>
                          </a:solidFill>
                          <a:latin typeface="Helvetica" panose="020B0403020202020204" pitchFamily="34" charset="0"/>
                        </a:rPr>
                        <a:t>ESPN/ABC</a:t>
                      </a:r>
                      <a:r>
                        <a:rPr lang="en-US" sz="1000" b="0" u="none">
                          <a:solidFill>
                            <a:schemeClr val="bg1"/>
                          </a:solidFill>
                          <a:latin typeface="Helvetica" panose="020B0403020202020204" pitchFamily="34" charset="0"/>
                        </a:rPr>
                        <a:t>**</a:t>
                      </a:r>
                      <a:br>
                        <a:rPr lang="en-US" sz="1000" u="sng">
                          <a:solidFill>
                            <a:schemeClr val="bg1"/>
                          </a:solidFill>
                          <a:latin typeface="Helvetica" panose="020B0403020202020204" pitchFamily="34" charset="0"/>
                        </a:rPr>
                      </a:br>
                      <a:r>
                        <a:rPr lang="en-US" sz="900" b="0">
                          <a:solidFill>
                            <a:schemeClr val="bg1"/>
                          </a:solidFill>
                          <a:latin typeface="Helvetica" panose="020B0403020202020204" pitchFamily="34" charset="0"/>
                        </a:rPr>
                        <a:t>Monday Night Football</a:t>
                      </a:r>
                    </a:p>
                  </a:txBody>
                  <a:tcPr marL="107623" marR="107623" marT="53812" marB="53812" anchor="ctr">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solidFill>
                      <a:srgbClr val="1B1464"/>
                    </a:solidFill>
                  </a:tcPr>
                </a:tc>
                <a:extLst>
                  <a:ext uri="{0D108BD9-81ED-4DB2-BD59-A6C34878D82A}">
                    <a16:rowId xmlns:a16="http://schemas.microsoft.com/office/drawing/2014/main" val="3158737125"/>
                  </a:ext>
                </a:extLst>
              </a:tr>
              <a:tr h="255639">
                <a:tc>
                  <a:txBody>
                    <a:bodyPr/>
                    <a:lstStyle/>
                    <a:p>
                      <a:pPr algn="l" fontAlgn="b"/>
                      <a:r>
                        <a:rPr lang="en-US" sz="1100" b="1" i="0" u="none" strike="noStrike">
                          <a:solidFill>
                            <a:srgbClr val="1B1464"/>
                          </a:solidFill>
                          <a:effectLst/>
                          <a:latin typeface="Helvetica" panose="020B0403020202020204" pitchFamily="34" charset="0"/>
                        </a:rPr>
                        <a:t> Week 2</a:t>
                      </a:r>
                    </a:p>
                  </a:txBody>
                  <a:tcPr marL="9525" marR="9525" marT="9525" marB="0" anchor="ctr">
                    <a:lnL w="12700" cap="flat" cmpd="sng" algn="ctr">
                      <a:solidFill>
                        <a:srgbClr val="1B1464"/>
                      </a:solidFill>
                      <a:prstDash val="solid"/>
                      <a:round/>
                      <a:headEnd type="none" w="med" len="med"/>
                      <a:tailEnd type="none" w="med" len="med"/>
                    </a:lnL>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mn-cs"/>
                        </a:rPr>
                        <a:t>14,965</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18,044</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15,041</a:t>
                      </a:r>
                    </a:p>
                  </a:txBody>
                  <a:tcPr marL="0" marR="0" marT="0" marB="0" anchor="ctr">
                    <a:lnR w="12700" cap="flat" cmpd="sng" algn="ctr">
                      <a:solidFill>
                        <a:srgbClr val="1B1464"/>
                      </a:solidFill>
                      <a:prstDash val="solid"/>
                      <a:round/>
                      <a:headEnd type="none" w="med" len="med"/>
                      <a:tailEnd type="none" w="med" len="med"/>
                    </a:lnR>
                    <a:solidFill>
                      <a:srgbClr val="CFD5EA"/>
                    </a:solidFill>
                  </a:tcPr>
                </a:tc>
                <a:extLst>
                  <a:ext uri="{0D108BD9-81ED-4DB2-BD59-A6C34878D82A}">
                    <a16:rowId xmlns:a16="http://schemas.microsoft.com/office/drawing/2014/main" val="3534489145"/>
                  </a:ext>
                </a:extLst>
              </a:tr>
              <a:tr h="224439">
                <a:tc>
                  <a:txBody>
                    <a:bodyPr/>
                    <a:lstStyle/>
                    <a:p>
                      <a:pPr algn="l" fontAlgn="b"/>
                      <a:r>
                        <a:rPr lang="en-US" sz="1100" b="1" i="0" u="none" strike="noStrike">
                          <a:solidFill>
                            <a:srgbClr val="1B1464"/>
                          </a:solidFill>
                          <a:effectLst/>
                          <a:latin typeface="Helvetica" panose="020B0403020202020204" pitchFamily="34" charset="0"/>
                        </a:rPr>
                        <a:t> Week 3</a:t>
                      </a:r>
                    </a:p>
                  </a:txBody>
                  <a:tcPr marL="9525" marR="9525" marT="9525" marB="0" anchor="ctr">
                    <a:lnL w="12700" cap="flat" cmpd="sng" algn="ctr">
                      <a:solidFill>
                        <a:srgbClr val="1B1464"/>
                      </a:solidFill>
                      <a:prstDash val="solid"/>
                      <a:round/>
                      <a:headEnd type="none" w="med" len="med"/>
                      <a:tailEnd type="none" w="med" len="med"/>
                    </a:lnL>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mn-cs"/>
                        </a:rPr>
                        <a:t>13,396</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22,529</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19,623</a:t>
                      </a:r>
                    </a:p>
                  </a:txBody>
                  <a:tcPr marL="0" marR="0" marT="0" marB="0" anchor="ctr">
                    <a:lnR w="12700" cap="flat" cmpd="sng" algn="ctr">
                      <a:solidFill>
                        <a:srgbClr val="1B1464"/>
                      </a:solidFill>
                      <a:prstDash val="solid"/>
                      <a:round/>
                      <a:headEnd type="none" w="med" len="med"/>
                      <a:tailEnd type="none" w="med" len="med"/>
                    </a:lnR>
                    <a:solidFill>
                      <a:srgbClr val="E9EBF5"/>
                    </a:solidFill>
                  </a:tcPr>
                </a:tc>
                <a:extLst>
                  <a:ext uri="{0D108BD9-81ED-4DB2-BD59-A6C34878D82A}">
                    <a16:rowId xmlns:a16="http://schemas.microsoft.com/office/drawing/2014/main" val="1516211028"/>
                  </a:ext>
                </a:extLst>
              </a:tr>
              <a:tr h="232454">
                <a:tc>
                  <a:txBody>
                    <a:bodyPr/>
                    <a:lstStyle/>
                    <a:p>
                      <a:pPr algn="l" fontAlgn="b"/>
                      <a:r>
                        <a:rPr lang="en-US" sz="1100" b="1" i="0" u="none" strike="noStrike">
                          <a:solidFill>
                            <a:srgbClr val="1B1464"/>
                          </a:solidFill>
                          <a:effectLst/>
                          <a:latin typeface="Helvetica" panose="020B0403020202020204" pitchFamily="34" charset="0"/>
                        </a:rPr>
                        <a:t> Week 4</a:t>
                      </a:r>
                    </a:p>
                  </a:txBody>
                  <a:tcPr marL="9525" marR="9525" marT="9525" marB="0" anchor="ctr">
                    <a:lnL w="12700" cap="flat" cmpd="sng" algn="ctr">
                      <a:solidFill>
                        <a:srgbClr val="1B1464"/>
                      </a:solidFill>
                      <a:prstDash val="solid"/>
                      <a:round/>
                      <a:headEnd type="none" w="med" len="med"/>
                      <a:tailEnd type="none" w="med" len="med"/>
                    </a:lnL>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16,233</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20,040</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20,679</a:t>
                      </a:r>
                    </a:p>
                  </a:txBody>
                  <a:tcPr marL="0" marR="0" marT="0" marB="0" anchor="ctr">
                    <a:lnR w="12700" cap="flat" cmpd="sng" algn="ctr">
                      <a:solidFill>
                        <a:srgbClr val="1B1464"/>
                      </a:solidFill>
                      <a:prstDash val="solid"/>
                      <a:round/>
                      <a:headEnd type="none" w="med" len="med"/>
                      <a:tailEnd type="none" w="med" len="med"/>
                    </a:lnR>
                    <a:solidFill>
                      <a:srgbClr val="CFD5EA"/>
                    </a:solidFill>
                  </a:tcPr>
                </a:tc>
                <a:extLst>
                  <a:ext uri="{0D108BD9-81ED-4DB2-BD59-A6C34878D82A}">
                    <a16:rowId xmlns:a16="http://schemas.microsoft.com/office/drawing/2014/main" val="3420061590"/>
                  </a:ext>
                </a:extLst>
              </a:tr>
              <a:tr h="223639">
                <a:tc>
                  <a:txBody>
                    <a:bodyPr/>
                    <a:lstStyle/>
                    <a:p>
                      <a:pPr algn="l" fontAlgn="b"/>
                      <a:r>
                        <a:rPr lang="en-US" sz="1100" b="1" i="0" u="none" strike="noStrike">
                          <a:solidFill>
                            <a:srgbClr val="1B1464"/>
                          </a:solidFill>
                          <a:effectLst/>
                          <a:latin typeface="Helvetica" panose="020B0403020202020204" pitchFamily="34" charset="0"/>
                        </a:rPr>
                        <a:t> Week 5</a:t>
                      </a:r>
                    </a:p>
                  </a:txBody>
                  <a:tcPr marL="9525" marR="9525" marT="9525" marB="0" anchor="ctr">
                    <a:lnL w="12700" cap="flat" cmpd="sng" algn="ctr">
                      <a:solidFill>
                        <a:srgbClr val="1B1464"/>
                      </a:solidFill>
                      <a:prstDash val="solid"/>
                      <a:round/>
                      <a:headEnd type="none" w="med" len="med"/>
                      <a:tailEnd type="none" w="med" len="med"/>
                    </a:lnL>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12,312</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17,834</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15,913</a:t>
                      </a:r>
                    </a:p>
                  </a:txBody>
                  <a:tcPr marL="0" marR="0" marT="0" marB="0" anchor="ctr">
                    <a:lnR w="12700" cap="flat" cmpd="sng" algn="ctr">
                      <a:solidFill>
                        <a:srgbClr val="1B1464"/>
                      </a:solidFill>
                      <a:prstDash val="solid"/>
                      <a:round/>
                      <a:headEnd type="none" w="med" len="med"/>
                      <a:tailEnd type="none" w="med" len="med"/>
                    </a:lnR>
                    <a:solidFill>
                      <a:srgbClr val="E9EBF5"/>
                    </a:solidFill>
                  </a:tcPr>
                </a:tc>
                <a:extLst>
                  <a:ext uri="{0D108BD9-81ED-4DB2-BD59-A6C34878D82A}">
                    <a16:rowId xmlns:a16="http://schemas.microsoft.com/office/drawing/2014/main" val="1524696296"/>
                  </a:ext>
                </a:extLst>
              </a:tr>
              <a:tr h="224439">
                <a:tc>
                  <a:txBody>
                    <a:bodyPr/>
                    <a:lstStyle/>
                    <a:p>
                      <a:pPr algn="l" fontAlgn="b"/>
                      <a:r>
                        <a:rPr lang="en-US" sz="1100" b="1" i="0" u="none" strike="noStrike">
                          <a:solidFill>
                            <a:srgbClr val="1B1464"/>
                          </a:solidFill>
                          <a:effectLst/>
                          <a:latin typeface="Helvetica" panose="020B0403020202020204" pitchFamily="34" charset="0"/>
                        </a:rPr>
                        <a:t> Week 6</a:t>
                      </a:r>
                    </a:p>
                  </a:txBody>
                  <a:tcPr marL="9525" marR="9525" marT="9525" marB="0" anchor="ctr">
                    <a:lnL w="12700" cap="flat" cmpd="sng" algn="ctr">
                      <a:solidFill>
                        <a:srgbClr val="1B1464"/>
                      </a:solidFill>
                      <a:prstDash val="solid"/>
                      <a:round/>
                      <a:headEnd type="none" w="med" len="med"/>
                      <a:tailEnd type="none" w="med" len="med"/>
                    </a:lnL>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13,183</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15,448</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17,270</a:t>
                      </a:r>
                    </a:p>
                  </a:txBody>
                  <a:tcPr marL="0" marR="0" marT="0" marB="0" anchor="ctr">
                    <a:lnR w="12700" cap="flat" cmpd="sng" algn="ctr">
                      <a:solidFill>
                        <a:srgbClr val="1B1464"/>
                      </a:solidFill>
                      <a:prstDash val="solid"/>
                      <a:round/>
                      <a:headEnd type="none" w="med" len="med"/>
                      <a:tailEnd type="none" w="med" len="med"/>
                    </a:lnR>
                    <a:solidFill>
                      <a:srgbClr val="CFD5EA"/>
                    </a:solidFill>
                  </a:tcPr>
                </a:tc>
                <a:extLst>
                  <a:ext uri="{0D108BD9-81ED-4DB2-BD59-A6C34878D82A}">
                    <a16:rowId xmlns:a16="http://schemas.microsoft.com/office/drawing/2014/main" val="4064674572"/>
                  </a:ext>
                </a:extLst>
              </a:tr>
              <a:tr h="240472">
                <a:tc>
                  <a:txBody>
                    <a:bodyPr/>
                    <a:lstStyle/>
                    <a:p>
                      <a:pPr algn="l" fontAlgn="b"/>
                      <a:r>
                        <a:rPr lang="en-US" sz="1100" b="1" i="0" u="none" strike="noStrike">
                          <a:solidFill>
                            <a:srgbClr val="1B1464"/>
                          </a:solidFill>
                          <a:effectLst/>
                          <a:latin typeface="Helvetica" panose="020B0403020202020204" pitchFamily="34" charset="0"/>
                        </a:rPr>
                        <a:t> Week 7</a:t>
                      </a:r>
                    </a:p>
                  </a:txBody>
                  <a:tcPr marL="9525" marR="9525" marT="9525" marB="0" anchor="ctr">
                    <a:lnL w="12700" cap="flat" cmpd="sng" algn="ctr">
                      <a:solidFill>
                        <a:srgbClr val="1B1464"/>
                      </a:solidFill>
                      <a:prstDash val="solid"/>
                      <a:round/>
                      <a:headEnd type="none" w="med" len="med"/>
                      <a:tailEnd type="none" w="med" len="med"/>
                    </a:lnL>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9,814</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17,662</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17,632</a:t>
                      </a:r>
                    </a:p>
                  </a:txBody>
                  <a:tcPr marL="0" marR="0" marT="0" marB="0" anchor="ctr">
                    <a:lnR w="12700" cap="flat" cmpd="sng" algn="ctr">
                      <a:solidFill>
                        <a:srgbClr val="1B1464"/>
                      </a:solidFill>
                      <a:prstDash val="solid"/>
                      <a:round/>
                      <a:headEnd type="none" w="med" len="med"/>
                      <a:tailEnd type="none" w="med" len="med"/>
                    </a:lnR>
                    <a:solidFill>
                      <a:srgbClr val="E9EBF5"/>
                    </a:solidFill>
                  </a:tcPr>
                </a:tc>
                <a:extLst>
                  <a:ext uri="{0D108BD9-81ED-4DB2-BD59-A6C34878D82A}">
                    <a16:rowId xmlns:a16="http://schemas.microsoft.com/office/drawing/2014/main" val="3570826735"/>
                  </a:ext>
                </a:extLst>
              </a:tr>
              <a:tr h="223639">
                <a:tc>
                  <a:txBody>
                    <a:bodyPr/>
                    <a:lstStyle/>
                    <a:p>
                      <a:pPr algn="l" fontAlgn="b"/>
                      <a:r>
                        <a:rPr lang="en-US" sz="1100" b="1" i="0" u="none" strike="noStrike">
                          <a:solidFill>
                            <a:srgbClr val="1B1464"/>
                          </a:solidFill>
                          <a:effectLst/>
                          <a:latin typeface="Helvetica" panose="020B0403020202020204" pitchFamily="34" charset="0"/>
                        </a:rPr>
                        <a:t> Week 8</a:t>
                      </a:r>
                    </a:p>
                  </a:txBody>
                  <a:tcPr marL="9525" marR="9525" marT="9525" marB="0" anchor="ctr">
                    <a:lnL w="12700" cap="flat" cmpd="sng" algn="ctr">
                      <a:solidFill>
                        <a:srgbClr val="1B1464"/>
                      </a:solidFill>
                      <a:prstDash val="solid"/>
                      <a:round/>
                      <a:headEnd type="none" w="med" len="med"/>
                      <a:tailEnd type="none" w="med" len="med"/>
                    </a:lnL>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12,617</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22,110</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13,359</a:t>
                      </a:r>
                    </a:p>
                  </a:txBody>
                  <a:tcPr marL="0" marR="0" marT="0" marB="0" anchor="ctr">
                    <a:lnR w="12700" cap="flat" cmpd="sng" algn="ctr">
                      <a:solidFill>
                        <a:srgbClr val="1B1464"/>
                      </a:solidFill>
                      <a:prstDash val="solid"/>
                      <a:round/>
                      <a:headEnd type="none" w="med" len="med"/>
                      <a:tailEnd type="none" w="med" len="med"/>
                    </a:lnR>
                    <a:solidFill>
                      <a:srgbClr val="CFD5EA"/>
                    </a:solidFill>
                  </a:tcPr>
                </a:tc>
                <a:extLst>
                  <a:ext uri="{0D108BD9-81ED-4DB2-BD59-A6C34878D82A}">
                    <a16:rowId xmlns:a16="http://schemas.microsoft.com/office/drawing/2014/main" val="3575582316"/>
                  </a:ext>
                </a:extLst>
              </a:tr>
              <a:tr h="224439">
                <a:tc>
                  <a:txBody>
                    <a:bodyPr/>
                    <a:lstStyle/>
                    <a:p>
                      <a:pPr algn="l" fontAlgn="b"/>
                      <a:r>
                        <a:rPr lang="en-US" sz="1100" b="1" i="0" u="none" strike="noStrike">
                          <a:solidFill>
                            <a:srgbClr val="1B1464"/>
                          </a:solidFill>
                          <a:effectLst/>
                          <a:latin typeface="Helvetica" panose="020B0403020202020204" pitchFamily="34" charset="0"/>
                        </a:rPr>
                        <a:t> Week 9</a:t>
                      </a:r>
                    </a:p>
                  </a:txBody>
                  <a:tcPr marL="9525" marR="9525" marT="9525" marB="0" anchor="ctr">
                    <a:lnL w="12700" cap="flat" cmpd="sng" algn="ctr">
                      <a:solidFill>
                        <a:srgbClr val="1B1464"/>
                      </a:solidFill>
                      <a:prstDash val="solid"/>
                      <a:round/>
                      <a:headEnd type="none" w="med" len="med"/>
                      <a:tailEnd type="none" w="med" len="med"/>
                    </a:lnL>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11,560</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16,255</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20,666</a:t>
                      </a:r>
                    </a:p>
                  </a:txBody>
                  <a:tcPr marL="0" marR="0" marT="0" marB="0" anchor="ctr">
                    <a:lnR w="12700" cap="flat" cmpd="sng" algn="ctr">
                      <a:solidFill>
                        <a:srgbClr val="1B1464"/>
                      </a:solidFill>
                      <a:prstDash val="solid"/>
                      <a:round/>
                      <a:headEnd type="none" w="med" len="med"/>
                      <a:tailEnd type="none" w="med" len="med"/>
                    </a:lnR>
                    <a:solidFill>
                      <a:srgbClr val="E9EBF5"/>
                    </a:solidFill>
                  </a:tcPr>
                </a:tc>
                <a:extLst>
                  <a:ext uri="{0D108BD9-81ED-4DB2-BD59-A6C34878D82A}">
                    <a16:rowId xmlns:a16="http://schemas.microsoft.com/office/drawing/2014/main" val="2106467920"/>
                  </a:ext>
                </a:extLst>
              </a:tr>
              <a:tr h="240472">
                <a:tc>
                  <a:txBody>
                    <a:bodyPr/>
                    <a:lstStyle/>
                    <a:p>
                      <a:pPr algn="l" fontAlgn="b"/>
                      <a:r>
                        <a:rPr lang="en-US" sz="1100" b="1" i="0" u="none" strike="noStrike">
                          <a:solidFill>
                            <a:srgbClr val="1B1464"/>
                          </a:solidFill>
                          <a:effectLst/>
                          <a:latin typeface="Helvetica" panose="020B0403020202020204" pitchFamily="34" charset="0"/>
                        </a:rPr>
                        <a:t> Week 10</a:t>
                      </a:r>
                    </a:p>
                  </a:txBody>
                  <a:tcPr marL="9525" marR="9525" marT="9525" marB="0" anchor="ctr">
                    <a:lnL w="12700" cap="flat" cmpd="sng" algn="ctr">
                      <a:solidFill>
                        <a:srgbClr val="1B1464"/>
                      </a:solidFill>
                      <a:prstDash val="solid"/>
                      <a:round/>
                      <a:headEnd type="none" w="med" len="med"/>
                      <a:tailEnd type="none" w="med" len="med"/>
                    </a:lnL>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13,638</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17,443</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12,154</a:t>
                      </a:r>
                    </a:p>
                  </a:txBody>
                  <a:tcPr marL="0" marR="0" marT="0" marB="0" anchor="ctr">
                    <a:lnR w="12700" cap="flat" cmpd="sng" algn="ctr">
                      <a:solidFill>
                        <a:srgbClr val="1B1464"/>
                      </a:solidFill>
                      <a:prstDash val="solid"/>
                      <a:round/>
                      <a:headEnd type="none" w="med" len="med"/>
                      <a:tailEnd type="none" w="med" len="med"/>
                    </a:lnR>
                    <a:solidFill>
                      <a:srgbClr val="CFD5EA"/>
                    </a:solidFill>
                  </a:tcPr>
                </a:tc>
                <a:extLst>
                  <a:ext uri="{0D108BD9-81ED-4DB2-BD59-A6C34878D82A}">
                    <a16:rowId xmlns:a16="http://schemas.microsoft.com/office/drawing/2014/main" val="185811419"/>
                  </a:ext>
                </a:extLst>
              </a:tr>
              <a:tr h="223639">
                <a:tc>
                  <a:txBody>
                    <a:bodyPr/>
                    <a:lstStyle/>
                    <a:p>
                      <a:pPr algn="l" fontAlgn="b"/>
                      <a:r>
                        <a:rPr lang="en-US" sz="1100" b="1" i="0" u="none" strike="noStrike">
                          <a:solidFill>
                            <a:srgbClr val="1B1464"/>
                          </a:solidFill>
                          <a:effectLst/>
                          <a:latin typeface="Helvetica" panose="020B0403020202020204" pitchFamily="34" charset="0"/>
                        </a:rPr>
                        <a:t> Week 11</a:t>
                      </a:r>
                    </a:p>
                  </a:txBody>
                  <a:tcPr marL="9525" marR="9525" marT="9525" marB="0" anchor="ctr">
                    <a:lnL w="12700" cap="flat" cmpd="sng" algn="ctr">
                      <a:solidFill>
                        <a:srgbClr val="1B1464"/>
                      </a:solidFill>
                      <a:prstDash val="solid"/>
                      <a:round/>
                      <a:headEnd type="none" w="med" len="med"/>
                      <a:tailEnd type="none" w="med" len="med"/>
                    </a:lnL>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14,437</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15,336</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17,023</a:t>
                      </a:r>
                    </a:p>
                  </a:txBody>
                  <a:tcPr marL="0" marR="0" marT="0" marB="0" anchor="ctr">
                    <a:lnR w="12700" cap="flat" cmpd="sng" algn="ctr">
                      <a:solidFill>
                        <a:srgbClr val="1B1464"/>
                      </a:solidFill>
                      <a:prstDash val="solid"/>
                      <a:round/>
                      <a:headEnd type="none" w="med" len="med"/>
                      <a:tailEnd type="none" w="med" len="med"/>
                    </a:lnR>
                    <a:solidFill>
                      <a:srgbClr val="E9EBF5"/>
                    </a:solidFill>
                  </a:tcPr>
                </a:tc>
                <a:extLst>
                  <a:ext uri="{0D108BD9-81ED-4DB2-BD59-A6C34878D82A}">
                    <a16:rowId xmlns:a16="http://schemas.microsoft.com/office/drawing/2014/main" val="2685013666"/>
                  </a:ext>
                </a:extLst>
              </a:tr>
              <a:tr h="226210">
                <a:tc>
                  <a:txBody>
                    <a:bodyPr/>
                    <a:lstStyle/>
                    <a:p>
                      <a:pPr algn="l" fontAlgn="b"/>
                      <a:r>
                        <a:rPr lang="en-US" sz="1100" b="1" i="0" u="none" strike="noStrike">
                          <a:solidFill>
                            <a:srgbClr val="1B1464"/>
                          </a:solidFill>
                          <a:effectLst/>
                          <a:latin typeface="Helvetica" panose="020B0403020202020204" pitchFamily="34" charset="0"/>
                        </a:rPr>
                        <a:t> Week 14</a:t>
                      </a:r>
                    </a:p>
                  </a:txBody>
                  <a:tcPr marL="9525" marR="9525" marT="9525" marB="0" anchor="ctr">
                    <a:lnL w="12700" cap="flat" cmpd="sng" algn="ctr">
                      <a:solidFill>
                        <a:srgbClr val="1B1464"/>
                      </a:solidFill>
                      <a:prstDash val="solid"/>
                      <a:round/>
                      <a:headEnd type="none" w="med" len="med"/>
                      <a:tailEnd type="none" w="med" len="med"/>
                    </a:lnL>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17,307</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20,745</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18,690</a:t>
                      </a:r>
                    </a:p>
                  </a:txBody>
                  <a:tcPr marL="0" marR="0" marT="0" marB="0" anchor="ctr">
                    <a:lnR w="12700" cap="flat" cmpd="sng" algn="ctr">
                      <a:solidFill>
                        <a:srgbClr val="1B1464"/>
                      </a:solidFill>
                      <a:prstDash val="solid"/>
                      <a:round/>
                      <a:headEnd type="none" w="med" len="med"/>
                      <a:tailEnd type="none" w="med" len="med"/>
                    </a:lnR>
                    <a:solidFill>
                      <a:srgbClr val="CFD5EA"/>
                    </a:solidFill>
                  </a:tcPr>
                </a:tc>
                <a:extLst>
                  <a:ext uri="{0D108BD9-81ED-4DB2-BD59-A6C34878D82A}">
                    <a16:rowId xmlns:a16="http://schemas.microsoft.com/office/drawing/2014/main" val="280770066"/>
                  </a:ext>
                </a:extLst>
              </a:tr>
              <a:tr h="226210">
                <a:tc>
                  <a:txBody>
                    <a:bodyPr/>
                    <a:lstStyle/>
                    <a:p>
                      <a:pPr algn="l" fontAlgn="b"/>
                      <a:r>
                        <a:rPr lang="en-US" sz="1100" b="1" i="0" u="none" strike="noStrike">
                          <a:solidFill>
                            <a:srgbClr val="1B1464"/>
                          </a:solidFill>
                          <a:effectLst/>
                          <a:latin typeface="Helvetica" panose="020B0403020202020204" pitchFamily="34" charset="0"/>
                        </a:rPr>
                        <a:t> Week 15</a:t>
                      </a:r>
                    </a:p>
                  </a:txBody>
                  <a:tcPr marL="9525" marR="9525" marT="9525" marB="0" anchor="ctr">
                    <a:lnL w="12700" cap="flat" cmpd="sng" algn="ctr">
                      <a:solidFill>
                        <a:srgbClr val="1B1464"/>
                      </a:solidFill>
                      <a:prstDash val="solid"/>
                      <a:round/>
                      <a:headEnd type="none" w="med" len="med"/>
                      <a:tailEnd type="none" w="med" len="med"/>
                    </a:lnL>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12,302</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16,819</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17,351</a:t>
                      </a:r>
                    </a:p>
                  </a:txBody>
                  <a:tcPr marL="0" marR="0" marT="0" marB="0" anchor="ctr">
                    <a:lnR w="12700" cap="flat" cmpd="sng" algn="ctr">
                      <a:solidFill>
                        <a:srgbClr val="1B1464"/>
                      </a:solidFill>
                      <a:prstDash val="solid"/>
                      <a:round/>
                      <a:headEnd type="none" w="med" len="med"/>
                      <a:tailEnd type="none" w="med" len="med"/>
                    </a:lnR>
                    <a:solidFill>
                      <a:srgbClr val="E9EBF5"/>
                    </a:solidFill>
                  </a:tcPr>
                </a:tc>
                <a:extLst>
                  <a:ext uri="{0D108BD9-81ED-4DB2-BD59-A6C34878D82A}">
                    <a16:rowId xmlns:a16="http://schemas.microsoft.com/office/drawing/2014/main" val="808409563"/>
                  </a:ext>
                </a:extLst>
              </a:tr>
              <a:tr h="22621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12-Game Average</a:t>
                      </a:r>
                    </a:p>
                  </a:txBody>
                  <a:tcPr marL="9525" marR="9525" marT="9525" marB="0" anchor="ctr">
                    <a:lnL w="12700" cap="flat" cmpd="sng" algn="ctr">
                      <a:solidFill>
                        <a:srgbClr val="1B1464"/>
                      </a:solidFill>
                      <a:prstDash val="solid"/>
                      <a:round/>
                      <a:headEnd type="none" w="med" len="med"/>
                      <a:tailEnd type="none" w="med" len="med"/>
                    </a:lnL>
                    <a:lnB w="12700" cap="flat" cmpd="sng" algn="ctr">
                      <a:solidFill>
                        <a:srgbClr val="1B146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13,480</a:t>
                      </a:r>
                    </a:p>
                  </a:txBody>
                  <a:tcPr marL="0" marR="0" marT="0" marB="0" anchor="ctr">
                    <a:lnB w="12700" cap="flat" cmpd="sng" algn="ctr">
                      <a:solidFill>
                        <a:srgbClr val="1B146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18,355</a:t>
                      </a:r>
                    </a:p>
                  </a:txBody>
                  <a:tcPr marL="0" marR="0" marT="0" marB="0" anchor="ctr">
                    <a:lnB w="12700" cap="flat" cmpd="sng" algn="ctr">
                      <a:solidFill>
                        <a:srgbClr val="1B146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17,117</a:t>
                      </a:r>
                    </a:p>
                  </a:txBody>
                  <a:tcPr marL="0" marR="0" marT="0" marB="0" anchor="ctr">
                    <a:lnR w="12700" cap="flat" cmpd="sng" algn="ctr">
                      <a:solidFill>
                        <a:srgbClr val="1B1464"/>
                      </a:solidFill>
                      <a:prstDash val="solid"/>
                      <a:round/>
                      <a:headEnd type="none" w="med" len="med"/>
                      <a:tailEnd type="none" w="med" len="med"/>
                    </a:lnR>
                    <a:lnB w="12700" cap="flat" cmpd="sng" algn="ctr">
                      <a:solidFill>
                        <a:srgbClr val="1B1464"/>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47650546"/>
                  </a:ext>
                </a:extLst>
              </a:tr>
            </a:tbl>
          </a:graphicData>
        </a:graphic>
      </p:graphicFrame>
      <p:sp>
        <p:nvSpPr>
          <p:cNvPr id="29" name="Rectangle 28">
            <a:extLst>
              <a:ext uri="{FF2B5EF4-FFF2-40B4-BE49-F238E27FC236}">
                <a16:creationId xmlns:a16="http://schemas.microsoft.com/office/drawing/2014/main" id="{FC6E4FB6-0EE4-39C3-6EAB-29131A419630}"/>
              </a:ext>
            </a:extLst>
          </p:cNvPr>
          <p:cNvSpPr/>
          <p:nvPr/>
        </p:nvSpPr>
        <p:spPr>
          <a:xfrm>
            <a:off x="2225040" y="1860304"/>
            <a:ext cx="5124160" cy="261022"/>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 Minute Audience (000)</a:t>
            </a:r>
          </a:p>
        </p:txBody>
      </p:sp>
      <p:sp>
        <p:nvSpPr>
          <p:cNvPr id="31" name="Rectangle 30">
            <a:extLst>
              <a:ext uri="{FF2B5EF4-FFF2-40B4-BE49-F238E27FC236}">
                <a16:creationId xmlns:a16="http://schemas.microsoft.com/office/drawing/2014/main" id="{55A8F539-5629-0C45-264F-66FE64E27BBE}"/>
              </a:ext>
            </a:extLst>
          </p:cNvPr>
          <p:cNvSpPr/>
          <p:nvPr/>
        </p:nvSpPr>
        <p:spPr>
          <a:xfrm>
            <a:off x="7505700" y="1864653"/>
            <a:ext cx="4381499" cy="252325"/>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Reach (000)</a:t>
            </a:r>
          </a:p>
        </p:txBody>
      </p:sp>
      <p:sp>
        <p:nvSpPr>
          <p:cNvPr id="6" name="Rectangle 5">
            <a:extLst>
              <a:ext uri="{FF2B5EF4-FFF2-40B4-BE49-F238E27FC236}">
                <a16:creationId xmlns:a16="http://schemas.microsoft.com/office/drawing/2014/main" id="{43B2ABC4-DB63-210B-B883-3BB7B02EC920}"/>
              </a:ext>
            </a:extLst>
          </p:cNvPr>
          <p:cNvSpPr/>
          <p:nvPr/>
        </p:nvSpPr>
        <p:spPr>
          <a:xfrm>
            <a:off x="206651" y="438944"/>
            <a:ext cx="11778698"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2024 NFL Night Games – 12-Week individual game comparison</a:t>
            </a:r>
          </a:p>
        </p:txBody>
      </p:sp>
      <p:sp>
        <p:nvSpPr>
          <p:cNvPr id="11" name="TextBox 10">
            <a:extLst>
              <a:ext uri="{FF2B5EF4-FFF2-40B4-BE49-F238E27FC236}">
                <a16:creationId xmlns:a16="http://schemas.microsoft.com/office/drawing/2014/main" id="{BA3CFFC5-5464-B364-A959-AE1FF4FB5884}"/>
              </a:ext>
            </a:extLst>
          </p:cNvPr>
          <p:cNvSpPr txBox="1"/>
          <p:nvPr/>
        </p:nvSpPr>
        <p:spPr>
          <a:xfrm>
            <a:off x="0" y="1452111"/>
            <a:ext cx="12192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NFL Night Games – Comparable Games</a:t>
            </a:r>
          </a:p>
        </p:txBody>
      </p:sp>
      <p:sp>
        <p:nvSpPr>
          <p:cNvPr id="4" name="TextBox 3">
            <a:extLst>
              <a:ext uri="{FF2B5EF4-FFF2-40B4-BE49-F238E27FC236}">
                <a16:creationId xmlns:a16="http://schemas.microsoft.com/office/drawing/2014/main" id="{3F1A4A0E-1D06-DF8E-8F57-3610728D5615}"/>
              </a:ext>
            </a:extLst>
          </p:cNvPr>
          <p:cNvSpPr txBox="1"/>
          <p:nvPr/>
        </p:nvSpPr>
        <p:spPr>
          <a:xfrm>
            <a:off x="546751" y="6018783"/>
            <a:ext cx="115807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Sunday Night Football (NBC, Universo, Telemundo), Monday Night Football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ABC) and Thursday Night Football (Amazon (incl.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Universo, Telemundo, ESPN, ESPN2, ESPN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12 comparable games reflect all weeks that have standalone NFL night game broadcasts across NFL weeks: 2-11 &amp; 14-15 (excludes Thanksgiving weekend). NBC Sunday Night Football includes Universo and Telemundo simulcast viewership. ESPN Monday Night Football includes ESPN2 and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simulcast viewership. Note: ESPN MNF data also includes ABC simulcast data. MNF weeks 3, </a:t>
            </a:r>
            <a:r>
              <a:rPr lang="en-US" sz="700">
                <a:solidFill>
                  <a:srgbClr val="1B1464"/>
                </a:solidFill>
                <a:latin typeface="Helvetica" panose="020B0604020202020204" pitchFamily="34" charset="0"/>
                <a:cs typeface="Helvetica" panose="020B0604020202020204" pitchFamily="34" charset="0"/>
              </a:rPr>
              <a:t>4</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15 include two matchups on broadcast (ABC) and Cable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MNF Week 7 </a:t>
            </a:r>
            <a:r>
              <a:rPr lang="en-US" sz="700" err="1">
                <a:solidFill>
                  <a:srgbClr val="1B1464"/>
                </a:solidFill>
                <a:latin typeface="Helvetica" panose="020B0604020202020204" pitchFamily="34" charset="0"/>
                <a:cs typeface="Helvetica" panose="020B0604020202020204" pitchFamily="34" charset="0"/>
              </a:rPr>
              <a:t>i</a:t>
            </a:r>
            <a:r>
              <a:rPr kumimoji="0" lang="en-US" sz="70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ncludes</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the </a:t>
            </a:r>
            <a:r>
              <a:rPr lang="en-US" sz="700">
                <a:solidFill>
                  <a:srgbClr val="1B1464"/>
                </a:solidFill>
                <a:latin typeface="Helvetica" panose="020B0604020202020204" pitchFamily="34" charset="0"/>
                <a:cs typeface="Helvetica" panose="020B0604020202020204" pitchFamily="34" charset="0"/>
              </a:rPr>
              <a:t>exclusive game streamed on ESPN+</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4004577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358900"/>
            <a:ext cx="12191999" cy="551025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230715" y="441443"/>
            <a:ext cx="11950477"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2023 vs. 2024: Thursday Night Football Comparison</a:t>
            </a:r>
            <a:r>
              <a:rPr lang="en-US" sz="2600" b="1">
                <a:solidFill>
                  <a:srgbClr val="00BFF2"/>
                </a:solidFill>
                <a:latin typeface="Helvetica" pitchFamily="2" charset="0"/>
              </a:rPr>
              <a:t> (Amazon Prime Video)</a:t>
            </a:r>
            <a:endParaRPr kumimoji="0" lang="en-US" sz="2600" b="1" i="0" u="none" strike="noStrike" kern="1200" cap="none" spc="0" normalizeH="0" baseline="0" noProof="0">
              <a:ln>
                <a:noFill/>
              </a:ln>
              <a:solidFill>
                <a:srgbClr val="00BFF2"/>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3" name="Table 12">
            <a:extLst>
              <a:ext uri="{FF2B5EF4-FFF2-40B4-BE49-F238E27FC236}">
                <a16:creationId xmlns:a16="http://schemas.microsoft.com/office/drawing/2014/main" id="{E3E73AB4-7AE0-A0FD-FC48-B1C501E55F57}"/>
              </a:ext>
            </a:extLst>
          </p:cNvPr>
          <p:cNvGraphicFramePr>
            <a:graphicFrameLocks noGrp="1"/>
          </p:cNvGraphicFramePr>
          <p:nvPr>
            <p:extLst>
              <p:ext uri="{D42A27DB-BD31-4B8C-83A1-F6EECF244321}">
                <p14:modId xmlns:p14="http://schemas.microsoft.com/office/powerpoint/2010/main" val="3126502185"/>
              </p:ext>
            </p:extLst>
          </p:nvPr>
        </p:nvGraphicFramePr>
        <p:xfrm>
          <a:off x="8503919" y="2090418"/>
          <a:ext cx="3366974" cy="3773140"/>
        </p:xfrm>
        <a:graphic>
          <a:graphicData uri="http://schemas.openxmlformats.org/drawingml/2006/table">
            <a:tbl>
              <a:tblPr firstRow="1" bandRow="1">
                <a:tableStyleId>{5C22544A-7EE6-4342-B048-85BDC9FD1C3A}</a:tableStyleId>
              </a:tblPr>
              <a:tblGrid>
                <a:gridCol w="1069423">
                  <a:extLst>
                    <a:ext uri="{9D8B030D-6E8A-4147-A177-3AD203B41FA5}">
                      <a16:colId xmlns:a16="http://schemas.microsoft.com/office/drawing/2014/main" val="1802205844"/>
                    </a:ext>
                  </a:extLst>
                </a:gridCol>
                <a:gridCol w="1174537">
                  <a:extLst>
                    <a:ext uri="{9D8B030D-6E8A-4147-A177-3AD203B41FA5}">
                      <a16:colId xmlns:a16="http://schemas.microsoft.com/office/drawing/2014/main" val="2580810783"/>
                    </a:ext>
                  </a:extLst>
                </a:gridCol>
                <a:gridCol w="1123014">
                  <a:extLst>
                    <a:ext uri="{9D8B030D-6E8A-4147-A177-3AD203B41FA5}">
                      <a16:colId xmlns:a16="http://schemas.microsoft.com/office/drawing/2014/main" val="1860965970"/>
                    </a:ext>
                  </a:extLst>
                </a:gridCol>
              </a:tblGrid>
              <a:tr h="336259">
                <a:tc>
                  <a:txBody>
                    <a:bodyPr/>
                    <a:lstStyle/>
                    <a:p>
                      <a:pPr algn="ctr"/>
                      <a:r>
                        <a:rPr lang="en-US" sz="1400">
                          <a:solidFill>
                            <a:schemeClr val="bg1"/>
                          </a:solidFill>
                          <a:latin typeface="Helvetica" panose="020B0403020202020204" pitchFamily="34" charset="0"/>
                        </a:rPr>
                        <a:t>2023</a:t>
                      </a:r>
                    </a:p>
                  </a:txBody>
                  <a:tcPr marL="107623" marR="107623" marT="53812" marB="53812"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BF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tc>
                  <a:txBody>
                    <a:bodyPr/>
                    <a:lstStyle/>
                    <a:p>
                      <a:pPr algn="ctr"/>
                      <a:r>
                        <a:rPr lang="en-US" sz="1400">
                          <a:solidFill>
                            <a:schemeClr val="bg1"/>
                          </a:solidFill>
                          <a:latin typeface="Helvetica" panose="020B0403020202020204" pitchFamily="34" charset="0"/>
                        </a:rPr>
                        <a:t>2024</a:t>
                      </a:r>
                    </a:p>
                  </a:txBody>
                  <a:tcPr marL="107623" marR="107623" marT="53812" marB="5381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BF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tc>
                  <a:txBody>
                    <a:bodyPr/>
                    <a:lstStyle/>
                    <a:p>
                      <a:pPr algn="ctr"/>
                      <a:r>
                        <a:rPr lang="en-US" sz="900">
                          <a:solidFill>
                            <a:schemeClr val="bg1"/>
                          </a:solidFill>
                          <a:latin typeface="Helvetica" panose="020B0403020202020204" pitchFamily="34" charset="0"/>
                        </a:rPr>
                        <a:t>YoY Change %</a:t>
                      </a:r>
                    </a:p>
                  </a:txBody>
                  <a:tcPr marL="107623" marR="107623" marT="53812" marB="53812"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38100" cap="flat" cmpd="sng" algn="ctr">
                      <a:solidFill>
                        <a:srgbClr val="00BFF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FF2"/>
                    </a:solidFill>
                  </a:tcPr>
                </a:tc>
                <a:extLst>
                  <a:ext uri="{0D108BD9-81ED-4DB2-BD59-A6C34878D82A}">
                    <a16:rowId xmlns:a16="http://schemas.microsoft.com/office/drawing/2014/main" val="3158737125"/>
                  </a:ext>
                </a:extLst>
              </a:tr>
              <a:tr h="240073">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22,358</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24,335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+9%</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3434372389"/>
                  </a:ext>
                </a:extLst>
              </a:tr>
              <a:tr h="240073">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22,116</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23,343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+6%</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7045482"/>
                  </a:ext>
                </a:extLst>
              </a:tr>
              <a:tr h="240073">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21,136</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26,164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+24%</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769012683"/>
                  </a:ext>
                </a:extLst>
              </a:tr>
              <a:tr h="276196">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19,190</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22,043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+15%</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4489145"/>
                  </a:ext>
                </a:extLst>
              </a:tr>
              <a:tr h="311050">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21,427</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21,650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516211028"/>
                  </a:ext>
                </a:extLst>
              </a:tr>
              <a:tr h="262098">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17,227</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18,417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+7%</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0061590"/>
                  </a:ext>
                </a:extLst>
              </a:tr>
              <a:tr h="311050">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19,163</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21,819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+14%</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524696296"/>
                  </a:ext>
                </a:extLst>
              </a:tr>
              <a:tr h="262098">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19,643</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21,436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+9%</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674572"/>
                  </a:ext>
                </a:extLst>
              </a:tr>
              <a:tr h="262098">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17,665</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23,750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+34%</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570826735"/>
                  </a:ext>
                </a:extLst>
              </a:tr>
              <a:tr h="262098">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22,318</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23,549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+6%</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5582316"/>
                  </a:ext>
                </a:extLst>
              </a:tr>
              <a:tr h="262098">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19,032</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26,722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+40%</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106467920"/>
                  </a:ext>
                </a:extLst>
              </a:tr>
              <a:tr h="262098">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16,747</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21,418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+28%</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5811419"/>
                  </a:ext>
                </a:extLst>
              </a:tr>
              <a:tr h="245778">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19,835</a:t>
                      </a:r>
                    </a:p>
                  </a:txBody>
                  <a:tcPr marL="0" marR="0" marT="0" marB="0" anchor="ctr">
                    <a:lnL w="38100" cap="flat" cmpd="sng" algn="ctr">
                      <a:solidFill>
                        <a:srgbClr val="00BF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BFF2"/>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22,887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BFF2"/>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+15%</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00BFF2"/>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BFF2"/>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295854571"/>
                  </a:ext>
                </a:extLst>
              </a:tr>
            </a:tbl>
          </a:graphicData>
        </a:graphic>
      </p:graphicFrame>
      <p:sp>
        <p:nvSpPr>
          <p:cNvPr id="7" name="Rectangle 6">
            <a:extLst>
              <a:ext uri="{FF2B5EF4-FFF2-40B4-BE49-F238E27FC236}">
                <a16:creationId xmlns:a16="http://schemas.microsoft.com/office/drawing/2014/main" id="{DCAAAB8C-DEE5-0743-9984-F76106F6526E}"/>
              </a:ext>
            </a:extLst>
          </p:cNvPr>
          <p:cNvSpPr/>
          <p:nvPr/>
        </p:nvSpPr>
        <p:spPr>
          <a:xfrm>
            <a:off x="4733925" y="1847114"/>
            <a:ext cx="3457665" cy="234373"/>
          </a:xfrm>
          <a:prstGeom prst="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 Minute Audience (000)</a:t>
            </a:r>
          </a:p>
        </p:txBody>
      </p:sp>
      <p:sp>
        <p:nvSpPr>
          <p:cNvPr id="8" name="Rectangle 7">
            <a:extLst>
              <a:ext uri="{FF2B5EF4-FFF2-40B4-BE49-F238E27FC236}">
                <a16:creationId xmlns:a16="http://schemas.microsoft.com/office/drawing/2014/main" id="{A7F30090-33AB-2A94-B2EA-68D02783D074}"/>
              </a:ext>
            </a:extLst>
          </p:cNvPr>
          <p:cNvSpPr/>
          <p:nvPr/>
        </p:nvSpPr>
        <p:spPr>
          <a:xfrm>
            <a:off x="8503919" y="1847113"/>
            <a:ext cx="3366974" cy="234373"/>
          </a:xfrm>
          <a:prstGeom prst="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B1464"/>
                </a:solidFill>
                <a:latin typeface="Helvetica" panose="020B0403020202020204" pitchFamily="34" charset="0"/>
              </a:rPr>
              <a:t>Reach (000)</a:t>
            </a:r>
          </a:p>
        </p:txBody>
      </p:sp>
      <p:sp>
        <p:nvSpPr>
          <p:cNvPr id="10" name="TextBox 9">
            <a:extLst>
              <a:ext uri="{FF2B5EF4-FFF2-40B4-BE49-F238E27FC236}">
                <a16:creationId xmlns:a16="http://schemas.microsoft.com/office/drawing/2014/main" id="{C723902C-4D04-ADC0-3852-143B2CF65B0F}"/>
              </a:ext>
            </a:extLst>
          </p:cNvPr>
          <p:cNvSpPr txBox="1"/>
          <p:nvPr/>
        </p:nvSpPr>
        <p:spPr>
          <a:xfrm>
            <a:off x="0" y="1452111"/>
            <a:ext cx="12192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a:t>
            </a:r>
            <a:r>
              <a:rPr lang="en-US" sz="1400" b="1" u="sng">
                <a:solidFill>
                  <a:srgbClr val="1B1464"/>
                </a:solidFill>
                <a:latin typeface="Helvetica" panose="020B0604020202020204" pitchFamily="34" charset="0"/>
                <a:cs typeface="Helvetica" panose="020B0604020202020204" pitchFamily="34" charset="0"/>
              </a:rPr>
              <a:t>vs. 2024: </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NFL Thursday Night Football Comparison</a:t>
            </a:r>
            <a:endParaRPr kumimoji="0" lang="en-US" sz="14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aphicFrame>
        <p:nvGraphicFramePr>
          <p:cNvPr id="11" name="Table 12">
            <a:extLst>
              <a:ext uri="{FF2B5EF4-FFF2-40B4-BE49-F238E27FC236}">
                <a16:creationId xmlns:a16="http://schemas.microsoft.com/office/drawing/2014/main" id="{61FFC46B-EBF7-179E-AFA0-39F2D8E71A7A}"/>
              </a:ext>
            </a:extLst>
          </p:cNvPr>
          <p:cNvGraphicFramePr>
            <a:graphicFrameLocks noGrp="1"/>
          </p:cNvGraphicFramePr>
          <p:nvPr>
            <p:extLst>
              <p:ext uri="{D42A27DB-BD31-4B8C-83A1-F6EECF244321}">
                <p14:modId xmlns:p14="http://schemas.microsoft.com/office/powerpoint/2010/main" val="158124328"/>
              </p:ext>
            </p:extLst>
          </p:nvPr>
        </p:nvGraphicFramePr>
        <p:xfrm>
          <a:off x="508607" y="2090418"/>
          <a:ext cx="7674206" cy="3773139"/>
        </p:xfrm>
        <a:graphic>
          <a:graphicData uri="http://schemas.openxmlformats.org/drawingml/2006/table">
            <a:tbl>
              <a:tblPr firstRow="1" bandRow="1">
                <a:tableStyleId>{5C22544A-7EE6-4342-B048-85BDC9FD1C3A}</a:tableStyleId>
              </a:tblPr>
              <a:tblGrid>
                <a:gridCol w="1417470">
                  <a:extLst>
                    <a:ext uri="{9D8B030D-6E8A-4147-A177-3AD203B41FA5}">
                      <a16:colId xmlns:a16="http://schemas.microsoft.com/office/drawing/2014/main" val="2169143916"/>
                    </a:ext>
                  </a:extLst>
                </a:gridCol>
                <a:gridCol w="2803896">
                  <a:extLst>
                    <a:ext uri="{9D8B030D-6E8A-4147-A177-3AD203B41FA5}">
                      <a16:colId xmlns:a16="http://schemas.microsoft.com/office/drawing/2014/main" val="85418204"/>
                    </a:ext>
                  </a:extLst>
                </a:gridCol>
                <a:gridCol w="1096696">
                  <a:extLst>
                    <a:ext uri="{9D8B030D-6E8A-4147-A177-3AD203B41FA5}">
                      <a16:colId xmlns:a16="http://schemas.microsoft.com/office/drawing/2014/main" val="1802205844"/>
                    </a:ext>
                  </a:extLst>
                </a:gridCol>
                <a:gridCol w="1204490">
                  <a:extLst>
                    <a:ext uri="{9D8B030D-6E8A-4147-A177-3AD203B41FA5}">
                      <a16:colId xmlns:a16="http://schemas.microsoft.com/office/drawing/2014/main" val="2580810783"/>
                    </a:ext>
                  </a:extLst>
                </a:gridCol>
                <a:gridCol w="1151654">
                  <a:extLst>
                    <a:ext uri="{9D8B030D-6E8A-4147-A177-3AD203B41FA5}">
                      <a16:colId xmlns:a16="http://schemas.microsoft.com/office/drawing/2014/main" val="1860965970"/>
                    </a:ext>
                  </a:extLst>
                </a:gridCol>
              </a:tblGrid>
              <a:tr h="318834">
                <a:tc>
                  <a:txBody>
                    <a:bodyPr/>
                    <a:lstStyle/>
                    <a:p>
                      <a:r>
                        <a:rPr lang="en-US" sz="1400">
                          <a:solidFill>
                            <a:schemeClr val="bg1"/>
                          </a:solidFill>
                          <a:latin typeface="Helvetica" panose="020B0403020202020204" pitchFamily="34" charset="0"/>
                        </a:rPr>
                        <a:t>Game</a:t>
                      </a:r>
                    </a:p>
                  </a:txBody>
                  <a:tcPr marL="107623" marR="107623" marT="53812" marB="53812" anchor="ctr">
                    <a:lnL w="38100" cap="flat" cmpd="sng" algn="ctr">
                      <a:solidFill>
                        <a:srgbClr val="00BFF2"/>
                      </a:solidFill>
                      <a:prstDash val="solid"/>
                      <a:round/>
                      <a:headEnd type="none" w="med" len="med"/>
                      <a:tailEnd type="none" w="med" len="med"/>
                    </a:lnL>
                    <a:lnT w="38100" cap="flat" cmpd="sng" algn="ctr">
                      <a:solidFill>
                        <a:srgbClr val="00BFF2"/>
                      </a:solidFill>
                      <a:prstDash val="solid"/>
                      <a:round/>
                      <a:headEnd type="none" w="med" len="med"/>
                      <a:tailEnd type="none" w="med" len="med"/>
                    </a:lnT>
                    <a:solidFill>
                      <a:srgbClr val="00BFF2"/>
                    </a:solidFill>
                  </a:tcPr>
                </a:tc>
                <a:tc>
                  <a:txBody>
                    <a:bodyPr/>
                    <a:lstStyle/>
                    <a:p>
                      <a:r>
                        <a:rPr lang="en-US" sz="1400">
                          <a:solidFill>
                            <a:schemeClr val="bg1"/>
                          </a:solidFill>
                          <a:latin typeface="Helvetica" panose="020B0403020202020204" pitchFamily="34" charset="0"/>
                        </a:rPr>
                        <a:t>Matchup</a:t>
                      </a:r>
                    </a:p>
                  </a:txBody>
                  <a:tcPr marL="107623" marR="107623" marT="53812" marB="53812" anchor="ctr">
                    <a:lnT w="38100" cap="flat" cmpd="sng" algn="ctr">
                      <a:solidFill>
                        <a:srgbClr val="00BFF2"/>
                      </a:solidFill>
                      <a:prstDash val="solid"/>
                      <a:round/>
                      <a:headEnd type="none" w="med" len="med"/>
                      <a:tailEnd type="none" w="med" len="med"/>
                    </a:lnT>
                    <a:solidFill>
                      <a:srgbClr val="00BFF2"/>
                    </a:solidFill>
                  </a:tcPr>
                </a:tc>
                <a:tc>
                  <a:txBody>
                    <a:bodyPr/>
                    <a:lstStyle/>
                    <a:p>
                      <a:pPr algn="ctr"/>
                      <a:r>
                        <a:rPr lang="en-US" sz="1400">
                          <a:solidFill>
                            <a:schemeClr val="bg1"/>
                          </a:solidFill>
                          <a:latin typeface="Helvetica" panose="020B0403020202020204" pitchFamily="34" charset="0"/>
                        </a:rPr>
                        <a:t>2023</a:t>
                      </a:r>
                    </a:p>
                  </a:txBody>
                  <a:tcPr marL="107623" marR="107623" marT="53812" marB="53812" anchor="ctr">
                    <a:lnT w="38100" cap="flat" cmpd="sng" algn="ctr">
                      <a:solidFill>
                        <a:srgbClr val="00BFF2"/>
                      </a:solidFill>
                      <a:prstDash val="solid"/>
                      <a:round/>
                      <a:headEnd type="none" w="med" len="med"/>
                      <a:tailEnd type="none" w="med" len="med"/>
                    </a:lnT>
                    <a:solidFill>
                      <a:srgbClr val="00BFF2"/>
                    </a:solidFill>
                  </a:tcPr>
                </a:tc>
                <a:tc>
                  <a:txBody>
                    <a:bodyPr/>
                    <a:lstStyle/>
                    <a:p>
                      <a:pPr algn="ctr"/>
                      <a:r>
                        <a:rPr lang="en-US" sz="1400">
                          <a:solidFill>
                            <a:schemeClr val="bg1"/>
                          </a:solidFill>
                          <a:latin typeface="Helvetica" panose="020B0403020202020204" pitchFamily="34" charset="0"/>
                        </a:rPr>
                        <a:t>2024</a:t>
                      </a:r>
                    </a:p>
                  </a:txBody>
                  <a:tcPr marL="107623" marR="107623" marT="53812" marB="53812" anchor="ctr">
                    <a:lnT w="38100" cap="flat" cmpd="sng" algn="ctr">
                      <a:solidFill>
                        <a:srgbClr val="00BFF2"/>
                      </a:solidFill>
                      <a:prstDash val="solid"/>
                      <a:round/>
                      <a:headEnd type="none" w="med" len="med"/>
                      <a:tailEnd type="none" w="med" len="med"/>
                    </a:lnT>
                    <a:solidFill>
                      <a:srgbClr val="00BFF2"/>
                    </a:solidFill>
                  </a:tcPr>
                </a:tc>
                <a:tc>
                  <a:txBody>
                    <a:bodyPr/>
                    <a:lstStyle/>
                    <a:p>
                      <a:pPr algn="ctr"/>
                      <a:r>
                        <a:rPr lang="en-US" sz="900">
                          <a:solidFill>
                            <a:schemeClr val="bg1"/>
                          </a:solidFill>
                          <a:latin typeface="Helvetica" panose="020B0403020202020204" pitchFamily="34" charset="0"/>
                        </a:rPr>
                        <a:t>YoY Change %</a:t>
                      </a:r>
                    </a:p>
                  </a:txBody>
                  <a:tcPr marL="107623" marR="107623" marT="53812" marB="53812" anchor="ctr">
                    <a:lnR w="38100" cap="flat" cmpd="sng" algn="ctr">
                      <a:solidFill>
                        <a:srgbClr val="00BFF2"/>
                      </a:solidFill>
                      <a:prstDash val="solid"/>
                      <a:round/>
                      <a:headEnd type="none" w="med" len="med"/>
                      <a:tailEnd type="none" w="med" len="med"/>
                    </a:lnR>
                    <a:lnT w="38100" cap="flat" cmpd="sng" algn="ctr">
                      <a:solidFill>
                        <a:srgbClr val="00BFF2"/>
                      </a:solidFill>
                      <a:prstDash val="solid"/>
                      <a:round/>
                      <a:headEnd type="none" w="med" len="med"/>
                      <a:tailEnd type="none" w="med" len="med"/>
                    </a:lnT>
                    <a:solidFill>
                      <a:srgbClr val="00BFF2"/>
                    </a:solidFill>
                  </a:tcPr>
                </a:tc>
                <a:extLst>
                  <a:ext uri="{0D108BD9-81ED-4DB2-BD59-A6C34878D82A}">
                    <a16:rowId xmlns:a16="http://schemas.microsoft.com/office/drawing/2014/main" val="3158737125"/>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1B1464"/>
                          </a:solidFill>
                          <a:latin typeface="Helvetica" panose="020B0403020202020204" pitchFamily="34" charset="0"/>
                        </a:rPr>
                        <a:t>Week 2 </a:t>
                      </a:r>
                      <a:r>
                        <a:rPr lang="en-US" sz="900" b="0">
                          <a:solidFill>
                            <a:srgbClr val="1B1464"/>
                          </a:solidFill>
                          <a:latin typeface="Helvetica" panose="020B0403020202020204" pitchFamily="34" charset="0"/>
                        </a:rPr>
                        <a:t>(9/12/24)</a:t>
                      </a:r>
                    </a:p>
                  </a:txBody>
                  <a:tcPr marL="107623" marR="107623" marT="53812" marB="53812" anchor="ctr">
                    <a:lnL w="38100" cap="flat" cmpd="sng" algn="ctr">
                      <a:solidFill>
                        <a:srgbClr val="00BFF2"/>
                      </a:solidFill>
                      <a:prstDash val="solid"/>
                      <a:round/>
                      <a:headEnd type="none" w="med" len="med"/>
                      <a:tailEnd type="none" w="med" len="med"/>
                    </a:lnL>
                    <a:solidFill>
                      <a:srgbClr val="CFD5EA"/>
                    </a:solidFill>
                  </a:tcPr>
                </a:tc>
                <a:tc>
                  <a:txBody>
                    <a:bodyPr/>
                    <a:lstStyle/>
                    <a:p>
                      <a:pPr algn="l"/>
                      <a:r>
                        <a:rPr lang="en-US" sz="800" b="0">
                          <a:solidFill>
                            <a:srgbClr val="1B1464"/>
                          </a:solidFill>
                          <a:latin typeface="Helvetica" panose="020B0403020202020204" pitchFamily="34" charset="0"/>
                        </a:rPr>
                        <a:t>Bills @ Dolphins / Vikings @ Eagles (9/14/23)</a:t>
                      </a:r>
                    </a:p>
                  </a:txBody>
                  <a:tcPr marL="107623" marR="107623" marT="53812" marB="53812"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mn-cs"/>
                        </a:rPr>
                        <a:t>15,059</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mn-cs"/>
                        </a:rPr>
                        <a:t>14,965</a:t>
                      </a:r>
                    </a:p>
                  </a:txBody>
                  <a:tcPr marL="0" marR="0" marT="0" marB="0" anchor="c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mn-cs"/>
                        </a:rPr>
                        <a:t>-1%</a:t>
                      </a:r>
                    </a:p>
                  </a:txBody>
                  <a:tcPr marL="0" marR="0" marT="0" marB="0" anchor="ctr">
                    <a:lnR w="38100" cap="flat" cmpd="sng" algn="ctr">
                      <a:solidFill>
                        <a:srgbClr val="00BFF2"/>
                      </a:solidFill>
                      <a:prstDash val="solid"/>
                      <a:round/>
                      <a:headEnd type="none" w="med" len="med"/>
                      <a:tailEnd type="none" w="med" len="med"/>
                    </a:lnR>
                    <a:solidFill>
                      <a:srgbClr val="CFD5EA"/>
                    </a:solidFill>
                  </a:tcPr>
                </a:tc>
                <a:extLst>
                  <a:ext uri="{0D108BD9-81ED-4DB2-BD59-A6C34878D82A}">
                    <a16:rowId xmlns:a16="http://schemas.microsoft.com/office/drawing/2014/main" val="3434372389"/>
                  </a:ext>
                </a:extLst>
              </a:tr>
              <a:tr h="253387">
                <a:tc>
                  <a:txBody>
                    <a:bodyPr/>
                    <a:lstStyle/>
                    <a:p>
                      <a:pPr algn="l"/>
                      <a:r>
                        <a:rPr lang="en-US" sz="900" b="1">
                          <a:solidFill>
                            <a:srgbClr val="1B1464"/>
                          </a:solidFill>
                          <a:latin typeface="Helvetica" panose="020B0403020202020204" pitchFamily="34" charset="0"/>
                        </a:rPr>
                        <a:t>Week 3 </a:t>
                      </a:r>
                      <a:r>
                        <a:rPr lang="en-US" sz="900" b="0">
                          <a:solidFill>
                            <a:srgbClr val="1B1464"/>
                          </a:solidFill>
                          <a:latin typeface="Helvetica" panose="020B0403020202020204" pitchFamily="34" charset="0"/>
                        </a:rPr>
                        <a:t>(9/19/24)</a:t>
                      </a:r>
                    </a:p>
                  </a:txBody>
                  <a:tcPr marL="107623" marR="107623" marT="53812" marB="53812" anchor="ctr">
                    <a:lnL w="38100" cap="flat" cmpd="sng" algn="ctr">
                      <a:solidFill>
                        <a:srgbClr val="00BFF2"/>
                      </a:solidFill>
                      <a:prstDash val="solid"/>
                      <a:round/>
                      <a:headEnd type="none" w="med" len="med"/>
                      <a:tailEnd type="none" w="med" len="med"/>
                    </a:lnL>
                    <a:noFill/>
                  </a:tcPr>
                </a:tc>
                <a:tc>
                  <a:txBody>
                    <a:bodyPr/>
                    <a:lstStyle/>
                    <a:p>
                      <a:pPr algn="l"/>
                      <a:r>
                        <a:rPr lang="en-US" sz="800" b="0">
                          <a:solidFill>
                            <a:srgbClr val="1B1464"/>
                          </a:solidFill>
                          <a:latin typeface="Helvetica" panose="020B0403020202020204" pitchFamily="34" charset="0"/>
                        </a:rPr>
                        <a:t>Patriots @ Jets / Giants @ 49ers (9/21/23)</a:t>
                      </a:r>
                    </a:p>
                  </a:txBody>
                  <a:tcPr marL="107623" marR="107623" marT="53812" marB="53812" anchor="ctr">
                    <a:noFill/>
                  </a:tcPr>
                </a:tc>
                <a:tc>
                  <a:txBody>
                    <a:bodyPr/>
                    <a:lstStyle/>
                    <a:p>
                      <a:pPr algn="r" fontAlgn="b"/>
                      <a:r>
                        <a:rPr lang="en-US" sz="1100" b="0" i="0" u="none" strike="noStrike">
                          <a:solidFill>
                            <a:srgbClr val="1B1464"/>
                          </a:solidFill>
                          <a:effectLst/>
                          <a:latin typeface="Helvetica" panose="020B0604020202020204" pitchFamily="34" charset="0"/>
                          <a:cs typeface="+mn-cs"/>
                        </a:rPr>
                        <a:t>13,924</a:t>
                      </a:r>
                    </a:p>
                  </a:txBody>
                  <a:tcPr marL="0" marR="0" marT="0" marB="0" anchor="ctr">
                    <a:noFill/>
                  </a:tcPr>
                </a:tc>
                <a:tc>
                  <a:txBody>
                    <a:bodyPr/>
                    <a:lstStyle/>
                    <a:p>
                      <a:pPr algn="r" fontAlgn="b"/>
                      <a:r>
                        <a:rPr lang="en-US" sz="1100" b="0" i="0" u="none" strike="noStrike">
                          <a:solidFill>
                            <a:srgbClr val="1B1464"/>
                          </a:solidFill>
                          <a:effectLst/>
                          <a:latin typeface="Helvetica" panose="020B0604020202020204" pitchFamily="34" charset="0"/>
                          <a:cs typeface="+mn-cs"/>
                        </a:rPr>
                        <a:t>13,396</a:t>
                      </a:r>
                    </a:p>
                  </a:txBody>
                  <a:tcPr marL="0" marR="0" marT="0" marB="0" anchor="ctr">
                    <a:no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mn-cs"/>
                        </a:rPr>
                        <a:t>-4%</a:t>
                      </a:r>
                    </a:p>
                  </a:txBody>
                  <a:tcPr marL="0" marR="0" marT="0" marB="0" anchor="ctr">
                    <a:lnR w="38100" cap="flat" cmpd="sng" algn="ctr">
                      <a:solidFill>
                        <a:srgbClr val="00BFF2"/>
                      </a:solidFill>
                      <a:prstDash val="solid"/>
                      <a:round/>
                      <a:headEnd type="none" w="med" len="med"/>
                      <a:tailEnd type="none" w="med" len="med"/>
                    </a:lnR>
                    <a:noFill/>
                  </a:tcPr>
                </a:tc>
                <a:extLst>
                  <a:ext uri="{0D108BD9-81ED-4DB2-BD59-A6C34878D82A}">
                    <a16:rowId xmlns:a16="http://schemas.microsoft.com/office/drawing/2014/main" val="3887045482"/>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Helvetica" panose="020B0403020202020204" pitchFamily="34" charset="0"/>
                        </a:rPr>
                        <a:t>Week 4 (9/26/24)</a:t>
                      </a:r>
                    </a:p>
                  </a:txBody>
                  <a:tcPr marL="107623" marR="107623" marT="53812" marB="53812" anchor="ctr">
                    <a:lnL w="38100" cap="flat" cmpd="sng" algn="ctr">
                      <a:solidFill>
                        <a:srgbClr val="00BFF2"/>
                      </a:solidFill>
                      <a:prstDash val="solid"/>
                      <a:round/>
                      <a:headEnd type="none" w="med" len="med"/>
                      <a:tailEnd type="none" w="med" len="med"/>
                    </a:lnL>
                    <a:solidFill>
                      <a:schemeClr val="accent2"/>
                    </a:solidFill>
                  </a:tcPr>
                </a:tc>
                <a:tc>
                  <a:txBody>
                    <a:bodyPr/>
                    <a:lstStyle/>
                    <a:p>
                      <a:pPr algn="l"/>
                      <a:r>
                        <a:rPr lang="en-US" sz="800" b="1">
                          <a:solidFill>
                            <a:schemeClr val="bg1"/>
                          </a:solidFill>
                          <a:latin typeface="Helvetica" panose="020B0403020202020204" pitchFamily="34" charset="0"/>
                        </a:rPr>
                        <a:t>Cowboys @ Giants / Lions @ Packers (9/28/23)</a:t>
                      </a:r>
                    </a:p>
                  </a:txBody>
                  <a:tcPr marL="107623" marR="107623" marT="53812" marB="53812" anchor="ctr">
                    <a:solidFill>
                      <a:schemeClr val="accent2"/>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13,487</a:t>
                      </a:r>
                    </a:p>
                  </a:txBody>
                  <a:tcPr marL="0" marR="0" marT="0" marB="0" anchor="ctr">
                    <a:solidFill>
                      <a:schemeClr val="accent2"/>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16,233</a:t>
                      </a:r>
                    </a:p>
                  </a:txBody>
                  <a:tcPr marL="0" marR="0" marT="0" marB="0" anchor="ctr">
                    <a:solidFill>
                      <a:schemeClr val="accent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+20%</a:t>
                      </a:r>
                    </a:p>
                  </a:txBody>
                  <a:tcPr marL="0" marR="0" marT="0" marB="0" anchor="ctr">
                    <a:lnR w="38100" cap="flat" cmpd="sng" algn="ctr">
                      <a:solidFill>
                        <a:srgbClr val="00BFF2"/>
                      </a:solidFill>
                      <a:prstDash val="solid"/>
                      <a:round/>
                      <a:headEnd type="none" w="med" len="med"/>
                      <a:tailEnd type="none" w="med" len="med"/>
                    </a:lnR>
                    <a:solidFill>
                      <a:schemeClr val="accent2"/>
                    </a:solidFill>
                  </a:tcPr>
                </a:tc>
                <a:extLst>
                  <a:ext uri="{0D108BD9-81ED-4DB2-BD59-A6C34878D82A}">
                    <a16:rowId xmlns:a16="http://schemas.microsoft.com/office/drawing/2014/main" val="769012683"/>
                  </a:ext>
                </a:extLst>
              </a:tr>
              <a:tr h="253387">
                <a:tc>
                  <a:txBody>
                    <a:bodyPr/>
                    <a:lstStyle/>
                    <a:p>
                      <a:pPr algn="l"/>
                      <a:r>
                        <a:rPr lang="en-US" sz="900" b="1">
                          <a:solidFill>
                            <a:srgbClr val="1B1464"/>
                          </a:solidFill>
                          <a:latin typeface="Helvetica" panose="020B0403020202020204" pitchFamily="34" charset="0"/>
                        </a:rPr>
                        <a:t>Week 5 </a:t>
                      </a:r>
                      <a:r>
                        <a:rPr lang="en-US" sz="900" b="0">
                          <a:solidFill>
                            <a:srgbClr val="1B1464"/>
                          </a:solidFill>
                          <a:latin typeface="Helvetica" panose="020B0403020202020204" pitchFamily="34" charset="0"/>
                        </a:rPr>
                        <a:t>(10/3/24)</a:t>
                      </a:r>
                    </a:p>
                  </a:txBody>
                  <a:tcPr marL="107623" marR="107623" marT="53812" marB="53812" anchor="ctr">
                    <a:lnL w="38100" cap="flat" cmpd="sng" algn="ctr">
                      <a:solidFill>
                        <a:srgbClr val="00BFF2"/>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rgbClr val="1B1464"/>
                          </a:solidFill>
                          <a:latin typeface="Helvetica" panose="020B0403020202020204" pitchFamily="34" charset="0"/>
                        </a:rPr>
                        <a:t>Buccaneers @ Falcons / Bears @ Commanders (10/5/23)</a:t>
                      </a:r>
                    </a:p>
                  </a:txBody>
                  <a:tcPr marL="107623" marR="107623" marT="53812" marB="53812" anchor="ctr">
                    <a:no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11,719</a:t>
                      </a:r>
                    </a:p>
                  </a:txBody>
                  <a:tcPr marL="0" marR="0" marT="0" marB="0" anchor="ctr">
                    <a:no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12,312</a:t>
                      </a:r>
                    </a:p>
                  </a:txBody>
                  <a:tcPr marL="0" marR="0" marT="0" marB="0" anchor="ctr">
                    <a:no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+5%</a:t>
                      </a:r>
                    </a:p>
                  </a:txBody>
                  <a:tcPr marL="0" marR="0" marT="0" marB="0" anchor="ctr">
                    <a:lnR w="38100" cap="flat" cmpd="sng" algn="ctr">
                      <a:solidFill>
                        <a:srgbClr val="00BFF2"/>
                      </a:solidFill>
                      <a:prstDash val="solid"/>
                      <a:round/>
                      <a:headEnd type="none" w="med" len="med"/>
                      <a:tailEnd type="none" w="med" len="med"/>
                    </a:lnR>
                    <a:noFill/>
                  </a:tcPr>
                </a:tc>
                <a:extLst>
                  <a:ext uri="{0D108BD9-81ED-4DB2-BD59-A6C34878D82A}">
                    <a16:rowId xmlns:a16="http://schemas.microsoft.com/office/drawing/2014/main" val="3534489145"/>
                  </a:ext>
                </a:extLst>
              </a:tr>
              <a:tr h="280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6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(10/10/24)</a:t>
                      </a:r>
                    </a:p>
                  </a:txBody>
                  <a:tcPr marL="107623" marR="107623" marT="53812" marB="53812" anchor="ctr">
                    <a:lnL w="38100" cap="flat" cmpd="sng" algn="ctr">
                      <a:solidFill>
                        <a:srgbClr val="00BFF2"/>
                      </a:solidFill>
                      <a:prstDash val="solid"/>
                      <a:round/>
                      <a:headEnd type="none" w="med" len="med"/>
                      <a:tailEnd type="none" w="med" len="med"/>
                    </a:lnL>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49ers @ Seahawks / Broncos @ Chiefs (10/12/23)</a:t>
                      </a:r>
                    </a:p>
                  </a:txBody>
                  <a:tcPr marL="107623" marR="107623" marT="53812" marB="53812"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13,836</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13,183</a:t>
                      </a:r>
                    </a:p>
                  </a:txBody>
                  <a:tcPr marL="0" marR="0" marT="0" marB="0" anchor="c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-5%</a:t>
                      </a:r>
                    </a:p>
                  </a:txBody>
                  <a:tcPr marL="0" marR="0" marT="0" marB="0" anchor="ctr">
                    <a:lnR w="38100" cap="flat" cmpd="sng" algn="ctr">
                      <a:solidFill>
                        <a:srgbClr val="00BFF2"/>
                      </a:solidFill>
                      <a:prstDash val="solid"/>
                      <a:round/>
                      <a:headEnd type="none" w="med" len="med"/>
                      <a:tailEnd type="none" w="med" len="med"/>
                    </a:lnR>
                    <a:solidFill>
                      <a:srgbClr val="CFD5EA"/>
                    </a:solidFill>
                  </a:tcPr>
                </a:tc>
                <a:extLst>
                  <a:ext uri="{0D108BD9-81ED-4DB2-BD59-A6C34878D82A}">
                    <a16:rowId xmlns:a16="http://schemas.microsoft.com/office/drawing/2014/main" val="1516211028"/>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7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(10/17/24)</a:t>
                      </a:r>
                    </a:p>
                  </a:txBody>
                  <a:tcPr marL="107623" marR="107623" marT="53812" marB="53812" anchor="ctr">
                    <a:lnL w="38100" cap="flat" cmpd="sng" algn="ctr">
                      <a:solidFill>
                        <a:srgbClr val="00BFF2"/>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Broncos @ Saints / Jaguars @ Saints (10/19/23)</a:t>
                      </a:r>
                    </a:p>
                  </a:txBody>
                  <a:tcPr marL="107623" marR="107623" marT="53812" marB="53812" anchor="ctr">
                    <a:no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9,794</a:t>
                      </a:r>
                    </a:p>
                  </a:txBody>
                  <a:tcPr marL="0" marR="0" marT="0" marB="0" anchor="ctr">
                    <a:no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9,814</a:t>
                      </a:r>
                    </a:p>
                  </a:txBody>
                  <a:tcPr marL="0" marR="0" marT="0" marB="0" anchor="ctr">
                    <a:no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0%</a:t>
                      </a:r>
                    </a:p>
                  </a:txBody>
                  <a:tcPr marL="0" marR="0" marT="0" marB="0" anchor="ctr">
                    <a:lnR w="38100" cap="flat" cmpd="sng" algn="ctr">
                      <a:solidFill>
                        <a:srgbClr val="00BFF2"/>
                      </a:solidFill>
                      <a:prstDash val="solid"/>
                      <a:round/>
                      <a:headEnd type="none" w="med" len="med"/>
                      <a:tailEnd type="none" w="med" len="med"/>
                    </a:lnR>
                    <a:noFill/>
                  </a:tcPr>
                </a:tc>
                <a:extLst>
                  <a:ext uri="{0D108BD9-81ED-4DB2-BD59-A6C34878D82A}">
                    <a16:rowId xmlns:a16="http://schemas.microsoft.com/office/drawing/2014/main" val="3420061590"/>
                  </a:ext>
                </a:extLst>
              </a:tr>
              <a:tr h="280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8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(10/24/24)</a:t>
                      </a:r>
                    </a:p>
                  </a:txBody>
                  <a:tcPr marL="107623" marR="107623" marT="53812" marB="53812" anchor="ctr">
                    <a:lnL w="38100" cap="flat" cmpd="sng" algn="ctr">
                      <a:solidFill>
                        <a:srgbClr val="00BFF2"/>
                      </a:solidFill>
                      <a:prstDash val="solid"/>
                      <a:round/>
                      <a:headEnd type="none" w="med" len="med"/>
                      <a:tailEnd type="none" w="med" len="med"/>
                    </a:lnL>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Vikings @ Rams / Buccaneers @ Bills (10/26/23)</a:t>
                      </a:r>
                    </a:p>
                  </a:txBody>
                  <a:tcPr marL="107623" marR="107623" marT="53812" marB="53812"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11,377</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12,617</a:t>
                      </a:r>
                    </a:p>
                  </a:txBody>
                  <a:tcPr marL="0" marR="0" marT="0" marB="0" anchor="ctr">
                    <a:solidFill>
                      <a:srgbClr val="CFD5EA"/>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+11%</a:t>
                      </a:r>
                    </a:p>
                  </a:txBody>
                  <a:tcPr marL="0" marR="0" marT="0" marB="0" anchor="ctr">
                    <a:lnR w="38100" cap="flat" cmpd="sng" algn="ctr">
                      <a:solidFill>
                        <a:srgbClr val="00BFF2"/>
                      </a:solidFill>
                      <a:prstDash val="solid"/>
                      <a:round/>
                      <a:headEnd type="none" w="med" len="med"/>
                      <a:tailEnd type="none" w="med" len="med"/>
                    </a:lnR>
                    <a:solidFill>
                      <a:srgbClr val="CFD5EA"/>
                    </a:solidFill>
                  </a:tcPr>
                </a:tc>
                <a:extLst>
                  <a:ext uri="{0D108BD9-81ED-4DB2-BD59-A6C34878D82A}">
                    <a16:rowId xmlns:a16="http://schemas.microsoft.com/office/drawing/2014/main" val="1524696296"/>
                  </a:ext>
                </a:extLst>
              </a:tr>
              <a:tr h="253387">
                <a:tc>
                  <a:txBody>
                    <a:bodyPr/>
                    <a:lstStyle/>
                    <a:p>
                      <a:pPr algn="l"/>
                      <a:r>
                        <a:rPr lang="en-US" sz="900" b="1">
                          <a:solidFill>
                            <a:srgbClr val="1B1464"/>
                          </a:solidFill>
                          <a:latin typeface="Helvetica" panose="020B0403020202020204" pitchFamily="34" charset="0"/>
                        </a:rPr>
                        <a:t>Week 9 </a:t>
                      </a:r>
                      <a:r>
                        <a:rPr lang="en-US" sz="900" b="0">
                          <a:solidFill>
                            <a:srgbClr val="1B1464"/>
                          </a:solidFill>
                          <a:latin typeface="Helvetica" panose="020B0403020202020204" pitchFamily="34" charset="0"/>
                        </a:rPr>
                        <a:t>(10/31/24)</a:t>
                      </a:r>
                    </a:p>
                  </a:txBody>
                  <a:tcPr marL="107623" marR="107623" marT="53812" marB="53812" anchor="ctr">
                    <a:lnL w="38100" cap="flat" cmpd="sng" algn="ctr">
                      <a:solidFill>
                        <a:srgbClr val="00BFF2"/>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rgbClr val="1B1464"/>
                          </a:solidFill>
                          <a:latin typeface="Helvetica" panose="020B0403020202020204" pitchFamily="34" charset="0"/>
                        </a:rPr>
                        <a:t>Texans @ Jets / Titans @ Steelers (11/2/23)</a:t>
                      </a:r>
                    </a:p>
                  </a:txBody>
                  <a:tcPr marL="107623" marR="107623" marT="53812" marB="53812" anchor="ctr">
                    <a:no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11,651</a:t>
                      </a:r>
                    </a:p>
                  </a:txBody>
                  <a:tcPr marL="0" marR="0" marT="0" marB="0" anchor="ctr">
                    <a:no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11,560</a:t>
                      </a:r>
                    </a:p>
                  </a:txBody>
                  <a:tcPr marL="0" marR="0" marT="0" marB="0" anchor="ctr">
                    <a:no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a:t>
                      </a:r>
                    </a:p>
                  </a:txBody>
                  <a:tcPr marL="0" marR="0" marT="0" marB="0" anchor="ctr">
                    <a:lnR w="38100" cap="flat" cmpd="sng" algn="ctr">
                      <a:solidFill>
                        <a:srgbClr val="00BFF2"/>
                      </a:solidFill>
                      <a:prstDash val="solid"/>
                      <a:round/>
                      <a:headEnd type="none" w="med" len="med"/>
                      <a:tailEnd type="none" w="med" len="med"/>
                    </a:lnR>
                    <a:noFill/>
                  </a:tcPr>
                </a:tc>
                <a:extLst>
                  <a:ext uri="{0D108BD9-81ED-4DB2-BD59-A6C34878D82A}">
                    <a16:rowId xmlns:a16="http://schemas.microsoft.com/office/drawing/2014/main" val="4064674572"/>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Week 10 </a:t>
                      </a:r>
                      <a:r>
                        <a:rPr kumimoji="0" lang="en-US" sz="9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(11/7/24)</a:t>
                      </a:r>
                    </a:p>
                  </a:txBody>
                  <a:tcPr marL="107623" marR="107623" marT="53812" marB="53812" anchor="ctr">
                    <a:lnL w="38100" cap="flat" cmpd="sng" algn="ctr">
                      <a:solidFill>
                        <a:srgbClr val="00BFF2"/>
                      </a:solidFill>
                      <a:prstDash val="solid"/>
                      <a:round/>
                      <a:headEnd type="none" w="med" len="med"/>
                      <a:tailEnd type="none" w="med" len="med"/>
                    </a:lnL>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Bengals @ Ravens / Panthers @ Bears (11/9/23)</a:t>
                      </a:r>
                    </a:p>
                  </a:txBody>
                  <a:tcPr marL="107623" marR="107623" marT="53812" marB="53812" anchor="ctr">
                    <a:solidFill>
                      <a:schemeClr val="accent2"/>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9,565</a:t>
                      </a:r>
                    </a:p>
                  </a:txBody>
                  <a:tcPr marL="0" marR="0" marT="0" marB="0" anchor="ctr">
                    <a:solidFill>
                      <a:schemeClr val="accent2"/>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13,638</a:t>
                      </a:r>
                    </a:p>
                  </a:txBody>
                  <a:tcPr marL="0" marR="0" marT="0" marB="0" anchor="ctr">
                    <a:solidFill>
                      <a:schemeClr val="accent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+43%</a:t>
                      </a:r>
                    </a:p>
                  </a:txBody>
                  <a:tcPr marL="0" marR="0" marT="0" marB="0" anchor="ctr">
                    <a:lnR w="38100" cap="flat" cmpd="sng" algn="ctr">
                      <a:solidFill>
                        <a:srgbClr val="00BFF2"/>
                      </a:solidFill>
                      <a:prstDash val="solid"/>
                      <a:round/>
                      <a:headEnd type="none" w="med" len="med"/>
                      <a:tailEnd type="none" w="med" len="med"/>
                    </a:lnR>
                    <a:solidFill>
                      <a:schemeClr val="accent2"/>
                    </a:solidFill>
                  </a:tcPr>
                </a:tc>
                <a:extLst>
                  <a:ext uri="{0D108BD9-81ED-4DB2-BD59-A6C34878D82A}">
                    <a16:rowId xmlns:a16="http://schemas.microsoft.com/office/drawing/2014/main" val="3570826735"/>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11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(11/14/24)</a:t>
                      </a:r>
                    </a:p>
                  </a:txBody>
                  <a:tcPr marL="107623" marR="107623" marT="53812" marB="53812" anchor="ctr">
                    <a:lnL w="38100" cap="flat" cmpd="sng" algn="ctr">
                      <a:solidFill>
                        <a:srgbClr val="00BFF2"/>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Commanders @ Eagles / Bengals @ Ravens (11/16/23)</a:t>
                      </a:r>
                    </a:p>
                  </a:txBody>
                  <a:tcPr marL="107623" marR="107623" marT="53812" marB="53812" anchor="ctr">
                    <a:no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12,986</a:t>
                      </a:r>
                    </a:p>
                  </a:txBody>
                  <a:tcPr marL="0" marR="0" marT="0" marB="0" anchor="ctr">
                    <a:no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14,437</a:t>
                      </a:r>
                    </a:p>
                  </a:txBody>
                  <a:tcPr marL="0" marR="0" marT="0" marB="0" anchor="ctr">
                    <a:no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+11%</a:t>
                      </a:r>
                    </a:p>
                  </a:txBody>
                  <a:tcPr marL="0" marR="0" marT="0" marB="0" anchor="ctr">
                    <a:lnR w="38100" cap="flat" cmpd="sng" algn="ctr">
                      <a:solidFill>
                        <a:srgbClr val="00BFF2"/>
                      </a:solidFill>
                      <a:prstDash val="solid"/>
                      <a:round/>
                      <a:headEnd type="none" w="med" len="med"/>
                      <a:tailEnd type="none" w="med" len="med"/>
                    </a:lnR>
                    <a:noFill/>
                  </a:tcPr>
                </a:tc>
                <a:extLst>
                  <a:ext uri="{0D108BD9-81ED-4DB2-BD59-A6C34878D82A}">
                    <a16:rowId xmlns:a16="http://schemas.microsoft.com/office/drawing/2014/main" val="3575582316"/>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Week 14 </a:t>
                      </a:r>
                      <a:r>
                        <a:rPr kumimoji="0" lang="en-US" sz="9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(12/5/24)</a:t>
                      </a:r>
                    </a:p>
                  </a:txBody>
                  <a:tcPr marL="107623" marR="107623" marT="53812" marB="53812" anchor="ctr">
                    <a:lnL w="38100" cap="flat" cmpd="sng" algn="ctr">
                      <a:solidFill>
                        <a:srgbClr val="00BFF2"/>
                      </a:solidFill>
                      <a:prstDash val="solid"/>
                      <a:round/>
                      <a:headEnd type="none" w="med" len="med"/>
                      <a:tailEnd type="none" w="med" len="med"/>
                    </a:lnL>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Packers @ Lions / Patriots @ Steelers (12/7/23)</a:t>
                      </a:r>
                    </a:p>
                  </a:txBody>
                  <a:tcPr marL="107623" marR="107623" marT="53812" marB="53812" anchor="ctr">
                    <a:solidFill>
                      <a:schemeClr val="accent2"/>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10.717</a:t>
                      </a:r>
                    </a:p>
                  </a:txBody>
                  <a:tcPr marL="0" marR="0" marT="0" marB="0" anchor="ctr">
                    <a:solidFill>
                      <a:schemeClr val="accent2"/>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17,307</a:t>
                      </a:r>
                    </a:p>
                  </a:txBody>
                  <a:tcPr marL="0" marR="0" marT="0" marB="0" anchor="ctr">
                    <a:solidFill>
                      <a:schemeClr val="accent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+61%</a:t>
                      </a:r>
                    </a:p>
                  </a:txBody>
                  <a:tcPr marL="0" marR="0" marT="0" marB="0" anchor="ctr">
                    <a:lnR w="38100" cap="flat" cmpd="sng" algn="ctr">
                      <a:solidFill>
                        <a:srgbClr val="00BFF2"/>
                      </a:solidFill>
                      <a:prstDash val="solid"/>
                      <a:round/>
                      <a:headEnd type="none" w="med" len="med"/>
                      <a:tailEnd type="none" w="med" len="med"/>
                    </a:lnR>
                    <a:solidFill>
                      <a:schemeClr val="accent2"/>
                    </a:solidFill>
                  </a:tcPr>
                </a:tc>
                <a:extLst>
                  <a:ext uri="{0D108BD9-81ED-4DB2-BD59-A6C34878D82A}">
                    <a16:rowId xmlns:a16="http://schemas.microsoft.com/office/drawing/2014/main" val="2106467920"/>
                  </a:ext>
                </a:extLst>
              </a:tr>
              <a:tr h="25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Week 15 </a:t>
                      </a:r>
                      <a:r>
                        <a:rPr kumimoji="0" lang="en-US" sz="9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(12/12/24)</a:t>
                      </a:r>
                    </a:p>
                  </a:txBody>
                  <a:tcPr marL="107623" marR="107623" marT="53812" marB="53812" anchor="ctr">
                    <a:lnL w="38100" cap="flat" cmpd="sng" algn="ctr">
                      <a:solidFill>
                        <a:srgbClr val="00BFF2"/>
                      </a:solidFill>
                      <a:prstDash val="solid"/>
                      <a:round/>
                      <a:headEnd type="none" w="med" len="med"/>
                      <a:tailEnd type="none" w="med" len="med"/>
                    </a:lnL>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Rams @ 49ers / Chargers @ Raiders (12/14/23)</a:t>
                      </a:r>
                    </a:p>
                  </a:txBody>
                  <a:tcPr marL="107623" marR="107623" marT="53812" marB="53812" anchor="ctr">
                    <a:solidFill>
                      <a:schemeClr val="accent2"/>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7,983</a:t>
                      </a:r>
                    </a:p>
                  </a:txBody>
                  <a:tcPr marL="0" marR="0" marT="0" marB="0" anchor="ctr">
                    <a:solidFill>
                      <a:schemeClr val="accent2"/>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12,302</a:t>
                      </a:r>
                    </a:p>
                  </a:txBody>
                  <a:tcPr marL="0" marR="0" marT="0" marB="0" anchor="ctr">
                    <a:solidFill>
                      <a:schemeClr val="accent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+54%</a:t>
                      </a:r>
                    </a:p>
                  </a:txBody>
                  <a:tcPr marL="0" marR="0" marT="0" marB="0" anchor="ctr">
                    <a:lnR w="38100" cap="flat" cmpd="sng" algn="ctr">
                      <a:solidFill>
                        <a:srgbClr val="00BFF2"/>
                      </a:solidFill>
                      <a:prstDash val="solid"/>
                      <a:round/>
                      <a:headEnd type="none" w="med" len="med"/>
                      <a:tailEnd type="none" w="med" len="med"/>
                    </a:lnR>
                    <a:solidFill>
                      <a:schemeClr val="accent2"/>
                    </a:solidFill>
                  </a:tcPr>
                </a:tc>
                <a:extLst>
                  <a:ext uri="{0D108BD9-81ED-4DB2-BD59-A6C34878D82A}">
                    <a16:rowId xmlns:a16="http://schemas.microsoft.com/office/drawing/2014/main" val="185811419"/>
                  </a:ext>
                </a:extLst>
              </a:tr>
              <a:tr h="2483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a:t>
                      </a:r>
                    </a:p>
                  </a:txBody>
                  <a:tcPr marL="107623" marR="107623" marT="53812" marB="53812">
                    <a:lnL w="38100" cap="flat" cmpd="sng" algn="ctr">
                      <a:solidFill>
                        <a:srgbClr val="00BFF2"/>
                      </a:solidFill>
                      <a:prstDash val="solid"/>
                      <a:round/>
                      <a:headEnd type="none" w="med" len="med"/>
                      <a:tailEnd type="none" w="med" len="med"/>
                    </a:lnL>
                    <a:lnB w="38100" cap="flat" cmpd="sng" algn="ctr">
                      <a:solidFill>
                        <a:srgbClr val="00BFF2"/>
                      </a:solidFill>
                      <a:prstDash val="solid"/>
                      <a:round/>
                      <a:headEnd type="none" w="med" len="med"/>
                      <a:tailEnd type="none" w="med" len="med"/>
                    </a:lnB>
                    <a:solidFill>
                      <a:schemeClr val="bg1">
                        <a:lumMod val="6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a:txBody>
                  <a:tcPr marL="107623" marR="107623" marT="53812" marB="53812">
                    <a:lnB w="38100" cap="flat" cmpd="sng" algn="ctr">
                      <a:solidFill>
                        <a:srgbClr val="00BFF2"/>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11,842</a:t>
                      </a:r>
                    </a:p>
                  </a:txBody>
                  <a:tcPr marL="0" marR="0" marT="0" marB="0" anchor="ctr">
                    <a:lnB w="38100" cap="flat" cmpd="sng" algn="ctr">
                      <a:solidFill>
                        <a:srgbClr val="00BFF2"/>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13,480</a:t>
                      </a:r>
                    </a:p>
                  </a:txBody>
                  <a:tcPr marL="0" marR="0" marT="0" marB="0" anchor="ctr">
                    <a:lnB w="38100" cap="flat" cmpd="sng" algn="ctr">
                      <a:solidFill>
                        <a:srgbClr val="00BFF2"/>
                      </a:solidFill>
                      <a:prstDash val="solid"/>
                      <a:round/>
                      <a:headEnd type="none" w="med" len="med"/>
                      <a:tailEnd type="none" w="med" len="med"/>
                    </a:lnB>
                    <a:solidFill>
                      <a:schemeClr val="bg1">
                        <a:lumMod val="65000"/>
                      </a:schemeClr>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+14%</a:t>
                      </a:r>
                    </a:p>
                  </a:txBody>
                  <a:tcPr marL="0" marR="0" marT="0" marB="0" anchor="ctr">
                    <a:lnR w="38100" cap="flat" cmpd="sng" algn="ctr">
                      <a:solidFill>
                        <a:srgbClr val="00BFF2"/>
                      </a:solidFill>
                      <a:prstDash val="solid"/>
                      <a:round/>
                      <a:headEnd type="none" w="med" len="med"/>
                      <a:tailEnd type="none" w="med" len="med"/>
                    </a:lnR>
                    <a:lnB w="38100" cap="flat" cmpd="sng" algn="ctr">
                      <a:solidFill>
                        <a:srgbClr val="00BFF2"/>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95854571"/>
                  </a:ext>
                </a:extLst>
              </a:tr>
            </a:tbl>
          </a:graphicData>
        </a:graphic>
      </p:graphicFrame>
      <p:sp>
        <p:nvSpPr>
          <p:cNvPr id="6" name="TextBox 5">
            <a:extLst>
              <a:ext uri="{FF2B5EF4-FFF2-40B4-BE49-F238E27FC236}">
                <a16:creationId xmlns:a16="http://schemas.microsoft.com/office/drawing/2014/main" id="{865654F4-85B0-1559-F079-FE8A82F34A85}"/>
              </a:ext>
            </a:extLst>
          </p:cNvPr>
          <p:cNvSpPr txBox="1"/>
          <p:nvPr/>
        </p:nvSpPr>
        <p:spPr>
          <a:xfrm>
            <a:off x="546751" y="6217564"/>
            <a:ext cx="115807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and R&amp;F Program Report, Thursday Night Football (Amazon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inc</a:t>
            </a:r>
            <a:r>
              <a:rPr lang="en-US" sz="700">
                <a:solidFill>
                  <a:srgbClr val="1B1464"/>
                </a:solidFill>
                <a:latin typeface="Helvetica" panose="020B0604020202020204" pitchFamily="34" charset="0"/>
                <a:cs typeface="Helvetica" panose="020B0604020202020204" pitchFamily="34" charset="0"/>
              </a:rPr>
              <a:t>l.</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The 12 comparable games reflect all weeks that have standalone NFL night game broadcasts across NFL weeks: 2-11 &amp; 14-15 (excludes Thanksgiving weekend). </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See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4"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Tree>
    <p:extLst>
      <p:ext uri="{BB962C8B-B14F-4D97-AF65-F5344CB8AC3E}">
        <p14:creationId xmlns:p14="http://schemas.microsoft.com/office/powerpoint/2010/main" val="356235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10" name="Chart 9">
            <a:extLst>
              <a:ext uri="{FF2B5EF4-FFF2-40B4-BE49-F238E27FC236}">
                <a16:creationId xmlns:a16="http://schemas.microsoft.com/office/drawing/2014/main" id="{3C453949-17C2-74BD-BEDF-70CEC44AAA25}"/>
              </a:ext>
            </a:extLst>
          </p:cNvPr>
          <p:cNvGraphicFramePr/>
          <p:nvPr>
            <p:extLst>
              <p:ext uri="{D42A27DB-BD31-4B8C-83A1-F6EECF244321}">
                <p14:modId xmlns:p14="http://schemas.microsoft.com/office/powerpoint/2010/main" val="1340057879"/>
              </p:ext>
            </p:extLst>
          </p:nvPr>
        </p:nvGraphicFramePr>
        <p:xfrm>
          <a:off x="187966" y="2357609"/>
          <a:ext cx="11816066" cy="396661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F2A836BF-B419-4136-188B-896846468338}"/>
              </a:ext>
            </a:extLst>
          </p:cNvPr>
          <p:cNvSpPr txBox="1"/>
          <p:nvPr/>
        </p:nvSpPr>
        <p:spPr>
          <a:xfrm>
            <a:off x="0" y="1840448"/>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Audience (Per Min) in MM - NFL Thursday Night Football</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vs. 2024 Comparable ‘Thursday Night’ Games</a:t>
            </a:r>
            <a:endParaRPr kumimoji="0" lang="en-US" sz="11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81E8C60F-7724-A502-8DC6-C28C8145E4B0}"/>
              </a:ext>
            </a:extLst>
          </p:cNvPr>
          <p:cNvSpPr/>
          <p:nvPr/>
        </p:nvSpPr>
        <p:spPr>
          <a:xfrm>
            <a:off x="194437" y="389648"/>
            <a:ext cx="12004034"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Amazon TNF: Primetime Weekly Analysis (comparable games YoY)</a:t>
            </a:r>
          </a:p>
        </p:txBody>
      </p:sp>
      <p:sp>
        <p:nvSpPr>
          <p:cNvPr id="4" name="TextBox 3">
            <a:extLst>
              <a:ext uri="{FF2B5EF4-FFF2-40B4-BE49-F238E27FC236}">
                <a16:creationId xmlns:a16="http://schemas.microsoft.com/office/drawing/2014/main" id="{11474D8C-FF0E-D73E-6045-B4D53927DEA8}"/>
              </a:ext>
            </a:extLst>
          </p:cNvPr>
          <p:cNvSpPr txBox="1"/>
          <p:nvPr/>
        </p:nvSpPr>
        <p:spPr>
          <a:xfrm>
            <a:off x="546751" y="6217564"/>
            <a:ext cx="115807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
            </a:r>
            <a:r>
              <a:rPr lang="en-US" sz="700" err="1">
                <a:solidFill>
                  <a:srgbClr val="1B1464"/>
                </a:solidFill>
                <a:latin typeface="Helvetica" panose="020B0604020202020204" pitchFamily="34" charset="0"/>
                <a:cs typeface="Helvetica" panose="020B0604020202020204" pitchFamily="34" charset="0"/>
              </a:rPr>
              <a:t>atings</a:t>
            </a:r>
            <a:r>
              <a:rPr lang="en-US" sz="700">
                <a:solidFill>
                  <a:srgbClr val="1B1464"/>
                </a:solidFill>
                <a:latin typeface="Helvetica" panose="020B0604020202020204" pitchFamily="34" charset="0"/>
                <a:cs typeface="Helvetica" panose="020B0604020202020204" pitchFamily="34" charset="0"/>
              </a:rPr>
              <a:t> Analysis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Program Report, Thursday Night Football (Amazon (incl.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The 12 comparable games reflect all weeks that have standalone NFL night game broadcasts across NFL weeks: 2-11 &amp; 14-15 (excludes Thanksgiving weekend).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5"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
        <p:nvSpPr>
          <p:cNvPr id="6" name="TextBox 5">
            <a:extLst>
              <a:ext uri="{FF2B5EF4-FFF2-40B4-BE49-F238E27FC236}">
                <a16:creationId xmlns:a16="http://schemas.microsoft.com/office/drawing/2014/main" id="{76125F30-F04A-2A60-0141-79119F6316E1}"/>
              </a:ext>
            </a:extLst>
          </p:cNvPr>
          <p:cNvSpPr txBox="1"/>
          <p:nvPr/>
        </p:nvSpPr>
        <p:spPr>
          <a:xfrm>
            <a:off x="379380" y="943708"/>
            <a:ext cx="11226897"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Average viewership was up over 40% YoY in weeks 10, 14 and 15</a:t>
            </a:r>
          </a:p>
        </p:txBody>
      </p:sp>
    </p:spTree>
    <p:extLst>
      <p:ext uri="{BB962C8B-B14F-4D97-AF65-F5344CB8AC3E}">
        <p14:creationId xmlns:p14="http://schemas.microsoft.com/office/powerpoint/2010/main" val="3471450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358900"/>
            <a:ext cx="12191999" cy="551025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14" name="Table 12">
            <a:extLst>
              <a:ext uri="{FF2B5EF4-FFF2-40B4-BE49-F238E27FC236}">
                <a16:creationId xmlns:a16="http://schemas.microsoft.com/office/drawing/2014/main" id="{E6D99714-4BB2-4D1B-8A45-8A76399E3F0F}"/>
              </a:ext>
            </a:extLst>
          </p:cNvPr>
          <p:cNvGraphicFramePr>
            <a:graphicFrameLocks noGrp="1"/>
          </p:cNvGraphicFramePr>
          <p:nvPr>
            <p:extLst>
              <p:ext uri="{D42A27DB-BD31-4B8C-83A1-F6EECF244321}">
                <p14:modId xmlns:p14="http://schemas.microsoft.com/office/powerpoint/2010/main" val="2060070508"/>
              </p:ext>
            </p:extLst>
          </p:nvPr>
        </p:nvGraphicFramePr>
        <p:xfrm>
          <a:off x="8440726" y="2095247"/>
          <a:ext cx="3507774" cy="3677610"/>
        </p:xfrm>
        <a:graphic>
          <a:graphicData uri="http://schemas.openxmlformats.org/drawingml/2006/table">
            <a:tbl>
              <a:tblPr firstRow="1" bandRow="1">
                <a:tableStyleId>{5C22544A-7EE6-4342-B048-85BDC9FD1C3A}</a:tableStyleId>
              </a:tblPr>
              <a:tblGrid>
                <a:gridCol w="1114144">
                  <a:extLst>
                    <a:ext uri="{9D8B030D-6E8A-4147-A177-3AD203B41FA5}">
                      <a16:colId xmlns:a16="http://schemas.microsoft.com/office/drawing/2014/main" val="1802205844"/>
                    </a:ext>
                  </a:extLst>
                </a:gridCol>
                <a:gridCol w="1223654">
                  <a:extLst>
                    <a:ext uri="{9D8B030D-6E8A-4147-A177-3AD203B41FA5}">
                      <a16:colId xmlns:a16="http://schemas.microsoft.com/office/drawing/2014/main" val="2580810783"/>
                    </a:ext>
                  </a:extLst>
                </a:gridCol>
                <a:gridCol w="1169976">
                  <a:extLst>
                    <a:ext uri="{9D8B030D-6E8A-4147-A177-3AD203B41FA5}">
                      <a16:colId xmlns:a16="http://schemas.microsoft.com/office/drawing/2014/main" val="1860965970"/>
                    </a:ext>
                  </a:extLst>
                </a:gridCol>
              </a:tblGrid>
              <a:tr h="327746">
                <a:tc>
                  <a:txBody>
                    <a:bodyPr/>
                    <a:lstStyle/>
                    <a:p>
                      <a:pPr algn="ctr"/>
                      <a:r>
                        <a:rPr lang="en-US" sz="1400">
                          <a:solidFill>
                            <a:schemeClr val="bg1"/>
                          </a:solidFill>
                          <a:latin typeface="Helvetica" panose="020B0403020202020204" pitchFamily="34" charset="0"/>
                        </a:rPr>
                        <a:t>2023</a:t>
                      </a:r>
                    </a:p>
                  </a:txBody>
                  <a:tcPr marL="107623" marR="107623" marT="53812" marB="53812"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ctr"/>
                      <a:r>
                        <a:rPr lang="en-US" sz="1400">
                          <a:solidFill>
                            <a:schemeClr val="bg1"/>
                          </a:solidFill>
                          <a:latin typeface="Helvetica" panose="020B0403020202020204" pitchFamily="34" charset="0"/>
                        </a:rPr>
                        <a:t>2024</a:t>
                      </a:r>
                    </a:p>
                  </a:txBody>
                  <a:tcPr marL="107623" marR="107623" marT="53812" marB="5381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ctr"/>
                      <a:r>
                        <a:rPr lang="en-US" sz="900">
                          <a:solidFill>
                            <a:schemeClr val="bg1"/>
                          </a:solidFill>
                          <a:latin typeface="Helvetica" panose="020B0403020202020204" pitchFamily="34" charset="0"/>
                        </a:rPr>
                        <a:t>YoY Change %</a:t>
                      </a:r>
                    </a:p>
                  </a:txBody>
                  <a:tcPr marL="107623" marR="107623" marT="53812" marB="53812"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lnTlToBr w="12700" cmpd="sng">
                      <a:noFill/>
                      <a:prstDash val="solid"/>
                    </a:lnTlToBr>
                    <a:lnBlToTr w="12700" cmpd="sng">
                      <a:noFill/>
                      <a:prstDash val="solid"/>
                    </a:lnBlToTr>
                    <a:solidFill>
                      <a:srgbClr val="ED3C8D"/>
                    </a:solidFill>
                  </a:tcPr>
                </a:tc>
                <a:extLst>
                  <a:ext uri="{0D108BD9-81ED-4DB2-BD59-A6C34878D82A}">
                    <a16:rowId xmlns:a16="http://schemas.microsoft.com/office/drawing/2014/main" val="3158737125"/>
                  </a:ext>
                </a:extLst>
              </a:tr>
              <a:tr h="233995">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35,457</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3C8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34,761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3C8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rgbClr val="ED3C8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3434372389"/>
                  </a:ext>
                </a:extLst>
              </a:tr>
              <a:tr h="233995">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37,410</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40,298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+8%</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extLst>
                  <a:ext uri="{0D108BD9-81ED-4DB2-BD59-A6C34878D82A}">
                    <a16:rowId xmlns:a16="http://schemas.microsoft.com/office/drawing/2014/main" val="3887045482"/>
                  </a:ext>
                </a:extLst>
              </a:tr>
              <a:tr h="233995">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44,862</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36,215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-19%</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769012683"/>
                  </a:ext>
                </a:extLst>
              </a:tr>
              <a:tr h="269203">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42,091</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33,912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-19%</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3534489145"/>
                  </a:ext>
                </a:extLst>
              </a:tr>
              <a:tr h="303174">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36,371</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31,944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-12%</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516211028"/>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38,771</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36,880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-5%</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3420061590"/>
                  </a:ext>
                </a:extLst>
              </a:tr>
              <a:tr h="303174">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35,320</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40,991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+16%</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extLst>
                  <a:ext uri="{0D108BD9-81ED-4DB2-BD59-A6C34878D82A}">
                    <a16:rowId xmlns:a16="http://schemas.microsoft.com/office/drawing/2014/main" val="1524696296"/>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36,152</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32,981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-9%</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4064674572"/>
                  </a:ext>
                </a:extLst>
              </a:tr>
              <a:tr h="255462">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33,080</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35,930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+9%</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3C8D"/>
                    </a:solidFill>
                  </a:tcPr>
                </a:tc>
                <a:extLst>
                  <a:ext uri="{0D108BD9-81ED-4DB2-BD59-A6C34878D82A}">
                    <a16:rowId xmlns:a16="http://schemas.microsoft.com/office/drawing/2014/main" val="3570826735"/>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35,741</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33,322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-7%</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3575582316"/>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44,600</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39,098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-12%</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85811419"/>
                  </a:ext>
                </a:extLst>
              </a:tr>
              <a:tr h="255462">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32,312</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34,405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+6%</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685013666"/>
                  </a:ext>
                </a:extLst>
              </a:tr>
              <a:tr h="239556">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37,681</a:t>
                      </a:r>
                    </a:p>
                  </a:txBody>
                  <a:tcPr marL="0" marR="0" marT="0" marB="0" anchor="ctr">
                    <a:lnL w="38100" cap="flat" cmpd="sng" algn="ctr">
                      <a:solidFill>
                        <a:srgbClr val="ED3C8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ED3C8D"/>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35,890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ED3C8D"/>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-5%</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ED3C8D"/>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ED3C8D"/>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295854571"/>
                  </a:ext>
                </a:extLst>
              </a:tr>
            </a:tbl>
          </a:graphicData>
        </a:graphic>
      </p:graphicFrame>
      <p:sp>
        <p:nvSpPr>
          <p:cNvPr id="17" name="TextBox 16">
            <a:extLst>
              <a:ext uri="{FF2B5EF4-FFF2-40B4-BE49-F238E27FC236}">
                <a16:creationId xmlns:a16="http://schemas.microsoft.com/office/drawing/2014/main" id="{3BF89DFE-CF8C-78AE-3599-5365AA7A911C}"/>
              </a:ext>
            </a:extLst>
          </p:cNvPr>
          <p:cNvSpPr txBox="1"/>
          <p:nvPr/>
        </p:nvSpPr>
        <p:spPr>
          <a:xfrm>
            <a:off x="0" y="1452111"/>
            <a:ext cx="12192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a:t>
            </a:r>
            <a:r>
              <a:rPr lang="en-US" sz="1400" b="1" u="sng">
                <a:solidFill>
                  <a:srgbClr val="1B1464"/>
                </a:solidFill>
                <a:latin typeface="Helvetica" panose="020B0604020202020204" pitchFamily="34" charset="0"/>
                <a:cs typeface="Helvetica" panose="020B0604020202020204" pitchFamily="34" charset="0"/>
              </a:rPr>
              <a:t>vs. 2024: </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NFL </a:t>
            </a:r>
            <a:r>
              <a:rPr lang="en-US" sz="1400" b="1" u="sng">
                <a:solidFill>
                  <a:srgbClr val="1B1464"/>
                </a:solidFill>
                <a:latin typeface="Helvetica" panose="020B0604020202020204" pitchFamily="34" charset="0"/>
                <a:cs typeface="Helvetica" panose="020B0604020202020204" pitchFamily="34" charset="0"/>
              </a:rPr>
              <a:t>Sunday</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Night Football Comparison</a:t>
            </a:r>
            <a:endParaRPr kumimoji="0" lang="en-US" sz="14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aphicFrame>
        <p:nvGraphicFramePr>
          <p:cNvPr id="18" name="Table 12">
            <a:extLst>
              <a:ext uri="{FF2B5EF4-FFF2-40B4-BE49-F238E27FC236}">
                <a16:creationId xmlns:a16="http://schemas.microsoft.com/office/drawing/2014/main" id="{87C4A05F-C970-C30F-04A9-92EC1D0CD75C}"/>
              </a:ext>
            </a:extLst>
          </p:cNvPr>
          <p:cNvGraphicFramePr>
            <a:graphicFrameLocks noGrp="1"/>
          </p:cNvGraphicFramePr>
          <p:nvPr>
            <p:extLst>
              <p:ext uri="{D42A27DB-BD31-4B8C-83A1-F6EECF244321}">
                <p14:modId xmlns:p14="http://schemas.microsoft.com/office/powerpoint/2010/main" val="952392425"/>
              </p:ext>
            </p:extLst>
          </p:nvPr>
        </p:nvGraphicFramePr>
        <p:xfrm>
          <a:off x="508607" y="2090419"/>
          <a:ext cx="7688621" cy="3678680"/>
        </p:xfrm>
        <a:graphic>
          <a:graphicData uri="http://schemas.openxmlformats.org/drawingml/2006/table">
            <a:tbl>
              <a:tblPr firstRow="1" bandRow="1">
                <a:tableStyleId>{5C22544A-7EE6-4342-B048-85BDC9FD1C3A}</a:tableStyleId>
              </a:tblPr>
              <a:tblGrid>
                <a:gridCol w="1498451">
                  <a:extLst>
                    <a:ext uri="{9D8B030D-6E8A-4147-A177-3AD203B41FA5}">
                      <a16:colId xmlns:a16="http://schemas.microsoft.com/office/drawing/2014/main" val="2169143916"/>
                    </a:ext>
                  </a:extLst>
                </a:gridCol>
                <a:gridCol w="2730844">
                  <a:extLst>
                    <a:ext uri="{9D8B030D-6E8A-4147-A177-3AD203B41FA5}">
                      <a16:colId xmlns:a16="http://schemas.microsoft.com/office/drawing/2014/main" val="85418204"/>
                    </a:ext>
                  </a:extLst>
                </a:gridCol>
                <a:gridCol w="1098756">
                  <a:extLst>
                    <a:ext uri="{9D8B030D-6E8A-4147-A177-3AD203B41FA5}">
                      <a16:colId xmlns:a16="http://schemas.microsoft.com/office/drawing/2014/main" val="1802205844"/>
                    </a:ext>
                  </a:extLst>
                </a:gridCol>
                <a:gridCol w="1206752">
                  <a:extLst>
                    <a:ext uri="{9D8B030D-6E8A-4147-A177-3AD203B41FA5}">
                      <a16:colId xmlns:a16="http://schemas.microsoft.com/office/drawing/2014/main" val="2580810783"/>
                    </a:ext>
                  </a:extLst>
                </a:gridCol>
                <a:gridCol w="1153818">
                  <a:extLst>
                    <a:ext uri="{9D8B030D-6E8A-4147-A177-3AD203B41FA5}">
                      <a16:colId xmlns:a16="http://schemas.microsoft.com/office/drawing/2014/main" val="1860965970"/>
                    </a:ext>
                  </a:extLst>
                </a:gridCol>
              </a:tblGrid>
              <a:tr h="320590">
                <a:tc>
                  <a:txBody>
                    <a:bodyPr/>
                    <a:lstStyle/>
                    <a:p>
                      <a:r>
                        <a:rPr lang="en-US" sz="1400">
                          <a:solidFill>
                            <a:schemeClr val="bg1"/>
                          </a:solidFill>
                          <a:latin typeface="Helvetica" panose="020B0403020202020204" pitchFamily="34" charset="0"/>
                        </a:rPr>
                        <a:t>Game</a:t>
                      </a:r>
                    </a:p>
                  </a:txBody>
                  <a:tcPr marL="107623" marR="107623" marT="53812" marB="53812" anchor="ctr">
                    <a:lnL w="38100" cap="flat" cmpd="sng" algn="ctr">
                      <a:solidFill>
                        <a:srgbClr val="ED3C8D"/>
                      </a:solidFill>
                      <a:prstDash val="solid"/>
                      <a:round/>
                      <a:headEnd type="none" w="med" len="med"/>
                      <a:tailEnd type="none" w="med" len="med"/>
                    </a:lnL>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solidFill>
                      <a:srgbClr val="ED3C8D"/>
                    </a:solidFill>
                  </a:tcPr>
                </a:tc>
                <a:tc>
                  <a:txBody>
                    <a:bodyPr/>
                    <a:lstStyle/>
                    <a:p>
                      <a:r>
                        <a:rPr lang="en-US" sz="1400">
                          <a:solidFill>
                            <a:schemeClr val="bg1"/>
                          </a:solidFill>
                          <a:latin typeface="Helvetica" panose="020B0403020202020204" pitchFamily="34" charset="0"/>
                        </a:rPr>
                        <a:t>Matchup</a:t>
                      </a:r>
                    </a:p>
                  </a:txBody>
                  <a:tcPr marL="107623" marR="107623" marT="53812" marB="53812" anchor="ct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solidFill>
                      <a:srgbClr val="ED3C8D"/>
                    </a:solidFill>
                  </a:tcPr>
                </a:tc>
                <a:tc>
                  <a:txBody>
                    <a:bodyPr/>
                    <a:lstStyle/>
                    <a:p>
                      <a:pPr algn="ctr"/>
                      <a:r>
                        <a:rPr lang="en-US" sz="1400">
                          <a:solidFill>
                            <a:schemeClr val="bg1"/>
                          </a:solidFill>
                          <a:latin typeface="Helvetica" panose="020B0403020202020204" pitchFamily="34" charset="0"/>
                        </a:rPr>
                        <a:t>2023</a:t>
                      </a:r>
                    </a:p>
                  </a:txBody>
                  <a:tcPr marL="107623" marR="107623" marT="53812" marB="53812" anchor="ct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solidFill>
                      <a:srgbClr val="ED3C8D"/>
                    </a:solidFill>
                  </a:tcPr>
                </a:tc>
                <a:tc>
                  <a:txBody>
                    <a:bodyPr/>
                    <a:lstStyle/>
                    <a:p>
                      <a:pPr algn="ctr"/>
                      <a:r>
                        <a:rPr lang="en-US" sz="1400">
                          <a:solidFill>
                            <a:schemeClr val="bg1"/>
                          </a:solidFill>
                          <a:latin typeface="Helvetica" panose="020B0403020202020204" pitchFamily="34" charset="0"/>
                        </a:rPr>
                        <a:t>2024</a:t>
                      </a:r>
                    </a:p>
                  </a:txBody>
                  <a:tcPr marL="107623" marR="107623" marT="53812" marB="53812" anchor="ct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solidFill>
                      <a:srgbClr val="ED3C8D"/>
                    </a:solidFill>
                  </a:tcPr>
                </a:tc>
                <a:tc>
                  <a:txBody>
                    <a:bodyPr/>
                    <a:lstStyle/>
                    <a:p>
                      <a:pPr algn="ctr"/>
                      <a:r>
                        <a:rPr lang="en-US" sz="900">
                          <a:solidFill>
                            <a:schemeClr val="bg1"/>
                          </a:solidFill>
                          <a:latin typeface="Helvetica" panose="020B0403020202020204" pitchFamily="34" charset="0"/>
                        </a:rPr>
                        <a:t>YoY Change %</a:t>
                      </a:r>
                    </a:p>
                  </a:txBody>
                  <a:tcPr marL="107623" marR="107623" marT="53812" marB="53812" anchor="ctr">
                    <a:lnR w="38100" cap="flat" cmpd="sng" algn="ctr">
                      <a:solidFill>
                        <a:srgbClr val="ED3C8D"/>
                      </a:solidFill>
                      <a:prstDash val="solid"/>
                      <a:round/>
                      <a:headEnd type="none" w="med" len="med"/>
                      <a:tailEnd type="none" w="med" len="med"/>
                    </a:lnR>
                    <a:lnT w="38100" cap="flat" cmpd="sng" algn="ctr">
                      <a:solidFill>
                        <a:srgbClr val="ED3C8D"/>
                      </a:solidFill>
                      <a:prstDash val="solid"/>
                      <a:round/>
                      <a:headEnd type="none" w="med" len="med"/>
                      <a:tailEnd type="none" w="med" len="med"/>
                    </a:lnT>
                    <a:lnB w="12700" cap="flat" cmpd="sng" algn="ctr">
                      <a:solidFill>
                        <a:srgbClr val="ED3C8D"/>
                      </a:solidFill>
                      <a:prstDash val="solid"/>
                      <a:round/>
                      <a:headEnd type="none" w="med" len="med"/>
                      <a:tailEnd type="none" w="med" len="med"/>
                    </a:lnB>
                    <a:solidFill>
                      <a:srgbClr val="ED3C8D"/>
                    </a:solidFill>
                  </a:tcPr>
                </a:tc>
                <a:extLst>
                  <a:ext uri="{0D108BD9-81ED-4DB2-BD59-A6C34878D82A}">
                    <a16:rowId xmlns:a16="http://schemas.microsoft.com/office/drawing/2014/main" val="3158737125"/>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1B1464"/>
                          </a:solidFill>
                          <a:latin typeface="Helvetica" panose="020B0403020202020204" pitchFamily="34" charset="0"/>
                        </a:rPr>
                        <a:t>Week 2 </a:t>
                      </a:r>
                      <a:r>
                        <a:rPr lang="en-US" sz="900" b="0">
                          <a:solidFill>
                            <a:srgbClr val="1B1464"/>
                          </a:solidFill>
                          <a:latin typeface="Helvetica" panose="020B0403020202020204" pitchFamily="34" charset="0"/>
                        </a:rPr>
                        <a:t>(9/15/24)</a:t>
                      </a:r>
                    </a:p>
                  </a:txBody>
                  <a:tcPr marL="107623" marR="107623" marT="53812" marB="53812" anchor="ctr">
                    <a:lnL w="38100" cap="flat" cmpd="sng" algn="ctr">
                      <a:solidFill>
                        <a:srgbClr val="ED3C8D"/>
                      </a:solidFill>
                      <a:prstDash val="solid"/>
                      <a:round/>
                      <a:headEnd type="none" w="med" len="med"/>
                      <a:tailEnd type="none" w="med" len="med"/>
                    </a:lnL>
                    <a:lnT w="12700" cap="flat" cmpd="sng" algn="ctr">
                      <a:solidFill>
                        <a:srgbClr val="ED3C8D"/>
                      </a:solidFill>
                      <a:prstDash val="solid"/>
                      <a:round/>
                      <a:headEnd type="none" w="med" len="med"/>
                      <a:tailEnd type="none" w="med" len="med"/>
                    </a:lnT>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rgbClr val="1B1464"/>
                          </a:solidFill>
                          <a:latin typeface="Helvetica" panose="020B0604020202020204" pitchFamily="34" charset="0"/>
                          <a:cs typeface="Helvetica" panose="020B0604020202020204" pitchFamily="34" charset="0"/>
                        </a:rPr>
                        <a:t>Bears @ Texans / Dolphins @ Patriots (9/17/23)</a:t>
                      </a:r>
                    </a:p>
                  </a:txBody>
                  <a:tcPr anchor="ctr">
                    <a:lnT w="12700" cap="flat" cmpd="sng" algn="ctr">
                      <a:solidFill>
                        <a:srgbClr val="ED3C8D"/>
                      </a:solidFill>
                      <a:prstDash val="solid"/>
                      <a:round/>
                      <a:headEnd type="none" w="med" len="med"/>
                      <a:tailEnd type="none" w="med" len="med"/>
                    </a:lnT>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17,898</a:t>
                      </a:r>
                    </a:p>
                  </a:txBody>
                  <a:tcPr marL="0" marR="0" marT="0" marB="0" anchor="ctr">
                    <a:lnT w="12700" cap="flat" cmpd="sng" algn="ctr">
                      <a:solidFill>
                        <a:srgbClr val="ED3C8D"/>
                      </a:solidFill>
                      <a:prstDash val="solid"/>
                      <a:round/>
                      <a:headEnd type="none" w="med" len="med"/>
                      <a:tailEnd type="none" w="med" len="med"/>
                    </a:lnT>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18,044</a:t>
                      </a:r>
                    </a:p>
                  </a:txBody>
                  <a:tcPr marL="0" marR="0" marT="0" marB="0" anchor="ctr">
                    <a:lnT w="12700" cap="flat" cmpd="sng" algn="ctr">
                      <a:solidFill>
                        <a:srgbClr val="ED3C8D"/>
                      </a:solidFill>
                      <a:prstDash val="solid"/>
                      <a:round/>
                      <a:headEnd type="none" w="med" len="med"/>
                      <a:tailEnd type="none" w="med" len="med"/>
                    </a:lnT>
                    <a:solidFill>
                      <a:srgbClr val="CFD5EA"/>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a:t>
                      </a:r>
                    </a:p>
                  </a:txBody>
                  <a:tcPr marL="0" marR="0" marT="0" marB="0" anchor="ctr">
                    <a:lnR w="38100" cap="flat" cmpd="sng" algn="ctr">
                      <a:solidFill>
                        <a:srgbClr val="ED3C8D"/>
                      </a:solidFill>
                      <a:prstDash val="solid"/>
                      <a:round/>
                      <a:headEnd type="none" w="med" len="med"/>
                      <a:tailEnd type="none" w="med" len="med"/>
                    </a:lnR>
                    <a:lnT w="12700" cap="flat" cmpd="sng" algn="ctr">
                      <a:solidFill>
                        <a:srgbClr val="ED3C8D"/>
                      </a:solidFill>
                      <a:prstDash val="solid"/>
                      <a:round/>
                      <a:headEnd type="none" w="med" len="med"/>
                      <a:tailEnd type="none" w="med" len="med"/>
                    </a:lnT>
                    <a:solidFill>
                      <a:srgbClr val="CFD5EA"/>
                    </a:solidFill>
                  </a:tcPr>
                </a:tc>
                <a:extLst>
                  <a:ext uri="{0D108BD9-81ED-4DB2-BD59-A6C34878D82A}">
                    <a16:rowId xmlns:a16="http://schemas.microsoft.com/office/drawing/2014/main" val="3434372389"/>
                  </a:ext>
                </a:extLst>
              </a:tr>
              <a:tr h="254783">
                <a:tc>
                  <a:txBody>
                    <a:bodyPr/>
                    <a:lstStyle/>
                    <a:p>
                      <a:pPr algn="l"/>
                      <a:r>
                        <a:rPr lang="en-US" sz="900" b="1">
                          <a:solidFill>
                            <a:schemeClr val="bg1"/>
                          </a:solidFill>
                          <a:latin typeface="Helvetica" panose="020B0403020202020204" pitchFamily="34" charset="0"/>
                        </a:rPr>
                        <a:t>Week 3 </a:t>
                      </a:r>
                      <a:r>
                        <a:rPr lang="en-US" sz="900" b="0">
                          <a:solidFill>
                            <a:schemeClr val="bg1"/>
                          </a:solidFill>
                          <a:latin typeface="Helvetica" panose="020B0403020202020204" pitchFamily="34" charset="0"/>
                        </a:rPr>
                        <a:t>(9/22/24)</a:t>
                      </a:r>
                    </a:p>
                  </a:txBody>
                  <a:tcPr marL="107623" marR="107623" marT="53812" marB="53812" anchor="ctr">
                    <a:lnL w="38100" cap="flat" cmpd="sng" algn="ctr">
                      <a:solidFill>
                        <a:srgbClr val="ED3C8D"/>
                      </a:solidFill>
                      <a:prstDash val="solid"/>
                      <a:round/>
                      <a:headEnd type="none" w="med" len="med"/>
                      <a:tailEnd type="none" w="med" len="med"/>
                    </a:lnL>
                    <a:solidFill>
                      <a:srgbClr val="ED3C8D"/>
                    </a:solidFill>
                  </a:tcPr>
                </a:tc>
                <a:tc>
                  <a:txBody>
                    <a:bodyPr/>
                    <a:lstStyle/>
                    <a:p>
                      <a:pPr algn="l"/>
                      <a:r>
                        <a:rPr lang="en-US" sz="800" b="1">
                          <a:solidFill>
                            <a:schemeClr val="bg1"/>
                          </a:solidFill>
                          <a:latin typeface="Helvetica" panose="020B0604020202020204" pitchFamily="34" charset="0"/>
                          <a:cs typeface="Helvetica" panose="020B0604020202020204" pitchFamily="34" charset="0"/>
                        </a:rPr>
                        <a:t>Chiefs @ Falcons / Steelers @ Raiders (9/24/23)</a:t>
                      </a:r>
                    </a:p>
                  </a:txBody>
                  <a:tcPr anchor="ctr">
                    <a:solidFill>
                      <a:srgbClr val="ED3C8D"/>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19,277</a:t>
                      </a:r>
                    </a:p>
                  </a:txBody>
                  <a:tcPr marL="0" marR="0" marT="0" marB="0" anchor="ctr">
                    <a:solidFill>
                      <a:srgbClr val="ED3C8D"/>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22,529</a:t>
                      </a:r>
                    </a:p>
                  </a:txBody>
                  <a:tcPr marL="0" marR="0" marT="0" marB="0" anchor="ctr">
                    <a:solidFill>
                      <a:srgbClr val="ED3C8D"/>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+17%</a:t>
                      </a:r>
                    </a:p>
                  </a:txBody>
                  <a:tcPr marL="0" marR="0" marT="0" marB="0" anchor="ctr">
                    <a:lnR w="38100" cap="flat" cmpd="sng" algn="ctr">
                      <a:solidFill>
                        <a:srgbClr val="ED3C8D"/>
                      </a:solidFill>
                      <a:prstDash val="solid"/>
                      <a:round/>
                      <a:headEnd type="none" w="med" len="med"/>
                      <a:tailEnd type="none" w="med" len="med"/>
                    </a:lnR>
                    <a:solidFill>
                      <a:srgbClr val="ED3C8D"/>
                    </a:solidFill>
                  </a:tcPr>
                </a:tc>
                <a:extLst>
                  <a:ext uri="{0D108BD9-81ED-4DB2-BD59-A6C34878D82A}">
                    <a16:rowId xmlns:a16="http://schemas.microsoft.com/office/drawing/2014/main" val="3887045482"/>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1B1464"/>
                          </a:solidFill>
                          <a:latin typeface="Helvetica" panose="020B0403020202020204" pitchFamily="34" charset="0"/>
                        </a:rPr>
                        <a:t>Week 4 </a:t>
                      </a:r>
                      <a:r>
                        <a:rPr lang="en-US" sz="900" b="0">
                          <a:solidFill>
                            <a:srgbClr val="1B1464"/>
                          </a:solidFill>
                          <a:latin typeface="Helvetica" panose="020B0403020202020204" pitchFamily="34" charset="0"/>
                        </a:rPr>
                        <a:t>(9/29/24)</a:t>
                      </a:r>
                    </a:p>
                  </a:txBody>
                  <a:tcPr marL="107623" marR="107623" marT="53812" marB="53812" anchor="ctr">
                    <a:lnL w="38100" cap="flat" cmpd="sng" algn="ctr">
                      <a:solidFill>
                        <a:srgbClr val="ED3C8D"/>
                      </a:solidFill>
                      <a:prstDash val="solid"/>
                      <a:round/>
                      <a:headEnd type="none" w="med" len="med"/>
                      <a:tailEnd type="none" w="med" len="med"/>
                    </a:lnL>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Bills @ Ravens / Chiefs @ Jets (10/1/23)</a:t>
                      </a:r>
                    </a:p>
                  </a:txBody>
                  <a:tcPr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24,880</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20,040</a:t>
                      </a:r>
                    </a:p>
                  </a:txBody>
                  <a:tcPr marL="0" marR="0" marT="0" marB="0" anchor="c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-19%</a:t>
                      </a:r>
                    </a:p>
                  </a:txBody>
                  <a:tcPr marL="0" marR="0" marT="0" marB="0" anchor="ctr">
                    <a:lnR w="38100" cap="flat" cmpd="sng" algn="ctr">
                      <a:solidFill>
                        <a:srgbClr val="ED3C8D"/>
                      </a:solidFill>
                      <a:prstDash val="solid"/>
                      <a:round/>
                      <a:headEnd type="none" w="med" len="med"/>
                      <a:tailEnd type="none" w="med" len="med"/>
                    </a:lnR>
                    <a:solidFill>
                      <a:srgbClr val="CFD5EA"/>
                    </a:solidFill>
                  </a:tcPr>
                </a:tc>
                <a:extLst>
                  <a:ext uri="{0D108BD9-81ED-4DB2-BD59-A6C34878D82A}">
                    <a16:rowId xmlns:a16="http://schemas.microsoft.com/office/drawing/2014/main" val="769012683"/>
                  </a:ext>
                </a:extLst>
              </a:tr>
              <a:tr h="254783">
                <a:tc>
                  <a:txBody>
                    <a:bodyPr/>
                    <a:lstStyle/>
                    <a:p>
                      <a:pPr algn="l"/>
                      <a:r>
                        <a:rPr lang="en-US" sz="900" b="1">
                          <a:solidFill>
                            <a:srgbClr val="1B1464"/>
                          </a:solidFill>
                          <a:latin typeface="Helvetica" panose="020B0403020202020204" pitchFamily="34" charset="0"/>
                        </a:rPr>
                        <a:t>Week 5 </a:t>
                      </a:r>
                      <a:r>
                        <a:rPr lang="en-US" sz="900" b="0">
                          <a:solidFill>
                            <a:srgbClr val="1B1464"/>
                          </a:solidFill>
                          <a:latin typeface="Helvetica" panose="020B0403020202020204" pitchFamily="34" charset="0"/>
                        </a:rPr>
                        <a:t>(10/6/24)</a:t>
                      </a:r>
                    </a:p>
                  </a:txBody>
                  <a:tcPr marL="107623" marR="107623" marT="53812" marB="53812" anchor="ctr">
                    <a:lnL w="38100" cap="flat" cmpd="sng" algn="ctr">
                      <a:solidFill>
                        <a:srgbClr val="ED3C8D"/>
                      </a:solidFill>
                      <a:prstDash val="solid"/>
                      <a:round/>
                      <a:headEnd type="none" w="med" len="med"/>
                      <a:tailEnd type="none" w="med" len="med"/>
                    </a:lnL>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Cowboys @ Steelers / Cowboys @ 49ers (10/8/23)</a:t>
                      </a:r>
                    </a:p>
                  </a:txBody>
                  <a:tcPr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24,461</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17,834</a:t>
                      </a:r>
                    </a:p>
                  </a:txBody>
                  <a:tcPr marL="0" marR="0" marT="0" marB="0" anchor="c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-28%</a:t>
                      </a:r>
                    </a:p>
                  </a:txBody>
                  <a:tcPr marL="0" marR="0" marT="0" marB="0" anchor="ctr">
                    <a:lnR w="38100" cap="flat" cmpd="sng" algn="ctr">
                      <a:solidFill>
                        <a:srgbClr val="ED3C8D"/>
                      </a:solidFill>
                      <a:prstDash val="solid"/>
                      <a:round/>
                      <a:headEnd type="none" w="med" len="med"/>
                      <a:tailEnd type="none" w="med" len="med"/>
                    </a:lnR>
                    <a:solidFill>
                      <a:srgbClr val="E9EBF5"/>
                    </a:solidFill>
                  </a:tcPr>
                </a:tc>
                <a:extLst>
                  <a:ext uri="{0D108BD9-81ED-4DB2-BD59-A6C34878D82A}">
                    <a16:rowId xmlns:a16="http://schemas.microsoft.com/office/drawing/2014/main" val="3534489145"/>
                  </a:ext>
                </a:extLst>
              </a:tr>
              <a:tr h="281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6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(10/13/24)</a:t>
                      </a:r>
                    </a:p>
                  </a:txBody>
                  <a:tcPr marL="107623" marR="107623" marT="53812" marB="53812" anchor="ctr">
                    <a:lnL w="38100" cap="flat" cmpd="sng" algn="ctr">
                      <a:solidFill>
                        <a:srgbClr val="ED3C8D"/>
                      </a:solidFill>
                      <a:prstDash val="solid"/>
                      <a:round/>
                      <a:headEnd type="none" w="med" len="med"/>
                      <a:tailEnd type="none" w="med" len="med"/>
                    </a:lnL>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Bengals @ Giants / Giants @ Bills (10/15/23)</a:t>
                      </a:r>
                    </a:p>
                  </a:txBody>
                  <a:tcPr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16,724</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15,448</a:t>
                      </a:r>
                    </a:p>
                  </a:txBody>
                  <a:tcPr marL="0" marR="0" marT="0" marB="0" anchor="c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-8%</a:t>
                      </a:r>
                    </a:p>
                  </a:txBody>
                  <a:tcPr marL="0" marR="0" marT="0" marB="0" anchor="ctr">
                    <a:lnR w="38100" cap="flat" cmpd="sng" algn="ctr">
                      <a:solidFill>
                        <a:srgbClr val="ED3C8D"/>
                      </a:solidFill>
                      <a:prstDash val="solid"/>
                      <a:round/>
                      <a:headEnd type="none" w="med" len="med"/>
                      <a:tailEnd type="none" w="med" len="med"/>
                    </a:lnR>
                    <a:solidFill>
                      <a:srgbClr val="CFD5EA"/>
                    </a:solidFill>
                  </a:tcPr>
                </a:tc>
                <a:extLst>
                  <a:ext uri="{0D108BD9-81ED-4DB2-BD59-A6C34878D82A}">
                    <a16:rowId xmlns:a16="http://schemas.microsoft.com/office/drawing/2014/main" val="1516211028"/>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7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(10/20/24)</a:t>
                      </a:r>
                    </a:p>
                  </a:txBody>
                  <a:tcPr marL="107623" marR="107623" marT="53812" marB="53812" anchor="ctr">
                    <a:lnL w="38100" cap="flat" cmpd="sng" algn="ctr">
                      <a:solidFill>
                        <a:srgbClr val="ED3C8D"/>
                      </a:solidFill>
                      <a:prstDash val="solid"/>
                      <a:round/>
                      <a:headEnd type="none" w="med" len="med"/>
                      <a:tailEnd type="none" w="med" len="med"/>
                    </a:lnL>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Jets @ Steelers / Dolphins @ Eagles (10/22/23)</a:t>
                      </a:r>
                    </a:p>
                  </a:txBody>
                  <a:tcPr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20,648</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17,662</a:t>
                      </a:r>
                    </a:p>
                  </a:txBody>
                  <a:tcPr marL="0" marR="0" marT="0" marB="0" anchor="c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-14%</a:t>
                      </a:r>
                    </a:p>
                  </a:txBody>
                  <a:tcPr marL="0" marR="0" marT="0" marB="0" anchor="ctr">
                    <a:lnR w="38100" cap="flat" cmpd="sng" algn="ctr">
                      <a:solidFill>
                        <a:srgbClr val="ED3C8D"/>
                      </a:solidFill>
                      <a:prstDash val="solid"/>
                      <a:round/>
                      <a:headEnd type="none" w="med" len="med"/>
                      <a:tailEnd type="none" w="med" len="med"/>
                    </a:lnR>
                    <a:solidFill>
                      <a:srgbClr val="E9EBF5"/>
                    </a:solidFill>
                  </a:tcPr>
                </a:tc>
                <a:extLst>
                  <a:ext uri="{0D108BD9-81ED-4DB2-BD59-A6C34878D82A}">
                    <a16:rowId xmlns:a16="http://schemas.microsoft.com/office/drawing/2014/main" val="3420061590"/>
                  </a:ext>
                </a:extLst>
              </a:tr>
              <a:tr h="281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Week 8 </a:t>
                      </a:r>
                      <a:r>
                        <a:rPr kumimoji="0" lang="en-US" sz="9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(10/27/24)</a:t>
                      </a:r>
                    </a:p>
                  </a:txBody>
                  <a:tcPr marL="107623" marR="107623" marT="53812" marB="53812" anchor="ctr">
                    <a:lnL w="38100" cap="flat" cmpd="sng" algn="ctr">
                      <a:solidFill>
                        <a:srgbClr val="ED3C8D"/>
                      </a:solidFill>
                      <a:prstDash val="solid"/>
                      <a:round/>
                      <a:headEnd type="none" w="med" len="med"/>
                      <a:tailEnd type="none" w="med" len="med"/>
                    </a:lnL>
                    <a:solidFill>
                      <a:srgbClr val="ED3C8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Cowboys @ 49ers / Bears @ Chargers (10/29/23)</a:t>
                      </a:r>
                    </a:p>
                  </a:txBody>
                  <a:tcPr anchor="ctr">
                    <a:solidFill>
                      <a:srgbClr val="ED3C8D"/>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15,756</a:t>
                      </a:r>
                    </a:p>
                  </a:txBody>
                  <a:tcPr marL="0" marR="0" marT="0" marB="0" anchor="ctr">
                    <a:solidFill>
                      <a:srgbClr val="ED3C8D"/>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22,110</a:t>
                      </a:r>
                    </a:p>
                  </a:txBody>
                  <a:tcPr marL="0" marR="0" marT="0" marB="0" anchor="ctr">
                    <a:solidFill>
                      <a:srgbClr val="ED3C8D"/>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+40%</a:t>
                      </a:r>
                    </a:p>
                  </a:txBody>
                  <a:tcPr marL="0" marR="0" marT="0" marB="0" anchor="ctr">
                    <a:lnR w="38100" cap="flat" cmpd="sng" algn="ctr">
                      <a:solidFill>
                        <a:srgbClr val="ED3C8D"/>
                      </a:solidFill>
                      <a:prstDash val="solid"/>
                      <a:round/>
                      <a:headEnd type="none" w="med" len="med"/>
                      <a:tailEnd type="none" w="med" len="med"/>
                    </a:lnR>
                    <a:solidFill>
                      <a:srgbClr val="ED3C8D"/>
                    </a:solidFill>
                  </a:tcPr>
                </a:tc>
                <a:extLst>
                  <a:ext uri="{0D108BD9-81ED-4DB2-BD59-A6C34878D82A}">
                    <a16:rowId xmlns:a16="http://schemas.microsoft.com/office/drawing/2014/main" val="1524696296"/>
                  </a:ext>
                </a:extLst>
              </a:tr>
              <a:tr h="254783">
                <a:tc>
                  <a:txBody>
                    <a:bodyPr/>
                    <a:lstStyle/>
                    <a:p>
                      <a:pPr algn="l"/>
                      <a:r>
                        <a:rPr lang="en-US" sz="900" b="1">
                          <a:solidFill>
                            <a:srgbClr val="1B1464"/>
                          </a:solidFill>
                          <a:latin typeface="Helvetica" panose="020B0403020202020204" pitchFamily="34" charset="0"/>
                        </a:rPr>
                        <a:t>Week 9 </a:t>
                      </a:r>
                      <a:r>
                        <a:rPr lang="en-US" sz="900" b="0">
                          <a:solidFill>
                            <a:srgbClr val="1B1464"/>
                          </a:solidFill>
                          <a:latin typeface="Helvetica" panose="020B0403020202020204" pitchFamily="34" charset="0"/>
                        </a:rPr>
                        <a:t>(11/3/24)</a:t>
                      </a:r>
                    </a:p>
                  </a:txBody>
                  <a:tcPr marL="107623" marR="107623" marT="53812" marB="53812" anchor="ctr">
                    <a:lnL w="38100" cap="flat" cmpd="sng" algn="ctr">
                      <a:solidFill>
                        <a:srgbClr val="ED3C8D"/>
                      </a:solidFill>
                      <a:prstDash val="solid"/>
                      <a:round/>
                      <a:headEnd type="none" w="med" len="med"/>
                      <a:tailEnd type="none" w="med" len="med"/>
                    </a:lnL>
                    <a:solidFill>
                      <a:srgbClr val="E9EBF5"/>
                    </a:solidFill>
                  </a:tcPr>
                </a:tc>
                <a:tc>
                  <a:txBody>
                    <a:bodyPr/>
                    <a:lstStyle/>
                    <a:p>
                      <a:pPr algn="l"/>
                      <a:r>
                        <a:rPr lang="en-US" sz="800" b="0">
                          <a:solidFill>
                            <a:srgbClr val="1B1464"/>
                          </a:solidFill>
                          <a:latin typeface="Helvetica" panose="020B0604020202020204" pitchFamily="34" charset="0"/>
                          <a:cs typeface="Helvetica" panose="020B0604020202020204" pitchFamily="34" charset="0"/>
                        </a:rPr>
                        <a:t>Colts @ Vikings / Bills @ Bengals (11/5/23)</a:t>
                      </a:r>
                    </a:p>
                  </a:txBody>
                  <a:tcPr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18,379</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16,255</a:t>
                      </a:r>
                    </a:p>
                  </a:txBody>
                  <a:tcPr marL="0" marR="0" marT="0" marB="0" anchor="c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-12%</a:t>
                      </a:r>
                    </a:p>
                  </a:txBody>
                  <a:tcPr marL="0" marR="0" marT="0" marB="0" anchor="ctr">
                    <a:lnR w="38100" cap="flat" cmpd="sng" algn="ctr">
                      <a:solidFill>
                        <a:srgbClr val="ED3C8D"/>
                      </a:solidFill>
                      <a:prstDash val="solid"/>
                      <a:round/>
                      <a:headEnd type="none" w="med" len="med"/>
                      <a:tailEnd type="none" w="med" len="med"/>
                    </a:lnR>
                    <a:solidFill>
                      <a:srgbClr val="E9EBF5"/>
                    </a:solidFill>
                  </a:tcPr>
                </a:tc>
                <a:extLst>
                  <a:ext uri="{0D108BD9-81ED-4DB2-BD59-A6C34878D82A}">
                    <a16:rowId xmlns:a16="http://schemas.microsoft.com/office/drawing/2014/main" val="4064674572"/>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Week 10 </a:t>
                      </a:r>
                      <a:r>
                        <a:rPr kumimoji="0" lang="en-US" sz="9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(11/10/24)</a:t>
                      </a:r>
                    </a:p>
                  </a:txBody>
                  <a:tcPr marL="107623" marR="107623" marT="53812" marB="53812" anchor="ctr">
                    <a:lnL w="38100" cap="flat" cmpd="sng" algn="ctr">
                      <a:solidFill>
                        <a:srgbClr val="ED3C8D"/>
                      </a:solidFill>
                      <a:prstDash val="solid"/>
                      <a:round/>
                      <a:headEnd type="none" w="med" len="med"/>
                      <a:tailEnd type="none" w="med" len="med"/>
                    </a:lnL>
                    <a:solidFill>
                      <a:srgbClr val="ED3C8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Lions @ Texans / Jets @ Raiders (11/12/23)</a:t>
                      </a:r>
                    </a:p>
                  </a:txBody>
                  <a:tcPr anchor="ctr">
                    <a:solidFill>
                      <a:srgbClr val="ED3C8D"/>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15,660</a:t>
                      </a:r>
                    </a:p>
                  </a:txBody>
                  <a:tcPr marL="0" marR="0" marT="0" marB="0" anchor="ctr">
                    <a:solidFill>
                      <a:srgbClr val="ED3C8D"/>
                    </a:solidFill>
                  </a:tcPr>
                </a:tc>
                <a:tc>
                  <a:txBody>
                    <a:bodyPr/>
                    <a:lstStyle/>
                    <a:p>
                      <a:pPr algn="r" fontAlgn="b"/>
                      <a:r>
                        <a:rPr lang="en-US" sz="1100" b="1" i="0" u="none" strike="noStrike">
                          <a:solidFill>
                            <a:schemeClr val="bg1"/>
                          </a:solidFill>
                          <a:effectLst/>
                          <a:latin typeface="Helvetica" panose="020B0604020202020204" pitchFamily="34" charset="0"/>
                          <a:cs typeface="Helvetica" panose="020B0604020202020204" pitchFamily="34" charset="0"/>
                        </a:rPr>
                        <a:t>17,443</a:t>
                      </a:r>
                    </a:p>
                  </a:txBody>
                  <a:tcPr marL="0" marR="0" marT="0" marB="0" anchor="ctr">
                    <a:solidFill>
                      <a:srgbClr val="ED3C8D"/>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+11%</a:t>
                      </a:r>
                    </a:p>
                  </a:txBody>
                  <a:tcPr marL="0" marR="0" marT="0" marB="0" anchor="ctr">
                    <a:lnR w="38100" cap="flat" cmpd="sng" algn="ctr">
                      <a:solidFill>
                        <a:srgbClr val="ED3C8D"/>
                      </a:solidFill>
                      <a:prstDash val="solid"/>
                      <a:round/>
                      <a:headEnd type="none" w="med" len="med"/>
                      <a:tailEnd type="none" w="med" len="med"/>
                    </a:lnR>
                    <a:solidFill>
                      <a:srgbClr val="ED3C8D"/>
                    </a:solidFill>
                  </a:tcPr>
                </a:tc>
                <a:extLst>
                  <a:ext uri="{0D108BD9-81ED-4DB2-BD59-A6C34878D82A}">
                    <a16:rowId xmlns:a16="http://schemas.microsoft.com/office/drawing/2014/main" val="3570826735"/>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11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(11/17/24)</a:t>
                      </a:r>
                    </a:p>
                  </a:txBody>
                  <a:tcPr marL="107623" marR="107623" marT="53812" marB="53812" anchor="ctr">
                    <a:lnL w="38100" cap="flat" cmpd="sng" algn="ctr">
                      <a:solidFill>
                        <a:srgbClr val="ED3C8D"/>
                      </a:solidFill>
                      <a:prstDash val="solid"/>
                      <a:round/>
                      <a:headEnd type="none" w="med" len="med"/>
                      <a:tailEnd type="none" w="med" len="med"/>
                    </a:lnL>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Colts @ Jets / Vikings @ Broncos (11/19/23)</a:t>
                      </a:r>
                    </a:p>
                  </a:txBody>
                  <a:tcPr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18,493</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15,336</a:t>
                      </a:r>
                    </a:p>
                  </a:txBody>
                  <a:tcPr marL="0" marR="0" marT="0" marB="0" anchor="c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-17%</a:t>
                      </a:r>
                    </a:p>
                  </a:txBody>
                  <a:tcPr marL="0" marR="0" marT="0" marB="0" anchor="ctr">
                    <a:lnR w="38100" cap="flat" cmpd="sng" algn="ctr">
                      <a:solidFill>
                        <a:srgbClr val="ED3C8D"/>
                      </a:solidFill>
                      <a:prstDash val="solid"/>
                      <a:round/>
                      <a:headEnd type="none" w="med" len="med"/>
                      <a:tailEnd type="none" w="med" len="med"/>
                    </a:lnR>
                    <a:solidFill>
                      <a:srgbClr val="E9EBF5"/>
                    </a:solidFill>
                  </a:tcPr>
                </a:tc>
                <a:extLst>
                  <a:ext uri="{0D108BD9-81ED-4DB2-BD59-A6C34878D82A}">
                    <a16:rowId xmlns:a16="http://schemas.microsoft.com/office/drawing/2014/main" val="3575582316"/>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14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(12/8/24)</a:t>
                      </a:r>
                    </a:p>
                  </a:txBody>
                  <a:tcPr marL="107623" marR="107623" marT="53812" marB="53812" anchor="ctr">
                    <a:lnL w="38100" cap="flat" cmpd="sng" algn="ctr">
                      <a:solidFill>
                        <a:srgbClr val="ED3C8D"/>
                      </a:solidFill>
                      <a:prstDash val="solid"/>
                      <a:round/>
                      <a:headEnd type="none" w="med" len="med"/>
                      <a:tailEnd type="none" w="med" len="med"/>
                    </a:lnL>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Chargers @ Chiefs / Eagles @ Cowboys (12/10/23)</a:t>
                      </a:r>
                    </a:p>
                  </a:txBody>
                  <a:tcPr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24,237</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20,745</a:t>
                      </a:r>
                    </a:p>
                  </a:txBody>
                  <a:tcPr marL="0" marR="0" marT="0" marB="0" anchor="c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-14%</a:t>
                      </a:r>
                    </a:p>
                  </a:txBody>
                  <a:tcPr marL="0" marR="0" marT="0" marB="0" anchor="ctr">
                    <a:lnR w="38100" cap="flat" cmpd="sng" algn="ctr">
                      <a:solidFill>
                        <a:srgbClr val="ED3C8D"/>
                      </a:solidFill>
                      <a:prstDash val="solid"/>
                      <a:round/>
                      <a:headEnd type="none" w="med" len="med"/>
                      <a:tailEnd type="none" w="med" len="med"/>
                    </a:lnR>
                    <a:solidFill>
                      <a:srgbClr val="CFD5EA"/>
                    </a:solidFill>
                  </a:tcPr>
                </a:tc>
                <a:extLst>
                  <a:ext uri="{0D108BD9-81ED-4DB2-BD59-A6C34878D82A}">
                    <a16:rowId xmlns:a16="http://schemas.microsoft.com/office/drawing/2014/main" val="185811419"/>
                  </a:ext>
                </a:extLst>
              </a:tr>
              <a:tr h="25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15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(12/15/24)</a:t>
                      </a:r>
                    </a:p>
                  </a:txBody>
                  <a:tcPr marL="107623" marR="107623" marT="53812" marB="53812" anchor="ctr">
                    <a:lnL w="38100" cap="flat" cmpd="sng" algn="ctr">
                      <a:solidFill>
                        <a:srgbClr val="ED3C8D"/>
                      </a:solidFill>
                      <a:prstDash val="solid"/>
                      <a:round/>
                      <a:headEnd type="none" w="med" len="med"/>
                      <a:tailEnd type="none" w="med" len="med"/>
                    </a:lnL>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Packers @ Seahawks / Ravens @ Jaguars (12/17/23)</a:t>
                      </a:r>
                    </a:p>
                  </a:txBody>
                  <a:tcPr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16,342</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16,819</a:t>
                      </a:r>
                    </a:p>
                  </a:txBody>
                  <a:tcPr marL="0" marR="0" marT="0" marB="0" anchor="ctr">
                    <a:solidFill>
                      <a:srgbClr val="E9EBF5"/>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+3%</a:t>
                      </a:r>
                    </a:p>
                  </a:txBody>
                  <a:tcPr marL="0" marR="0" marT="0" marB="0" anchor="ctr">
                    <a:lnR w="38100" cap="flat" cmpd="sng" algn="ctr">
                      <a:solidFill>
                        <a:srgbClr val="ED3C8D"/>
                      </a:solidFill>
                      <a:prstDash val="solid"/>
                      <a:round/>
                      <a:headEnd type="none" w="med" len="med"/>
                      <a:tailEnd type="none" w="med" len="med"/>
                    </a:lnR>
                    <a:solidFill>
                      <a:srgbClr val="E9EBF5"/>
                    </a:solidFill>
                  </a:tcPr>
                </a:tc>
                <a:extLst>
                  <a:ext uri="{0D108BD9-81ED-4DB2-BD59-A6C34878D82A}">
                    <a16:rowId xmlns:a16="http://schemas.microsoft.com/office/drawing/2014/main" val="2685013666"/>
                  </a:ext>
                </a:extLst>
              </a:tr>
              <a:tr h="24659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a:t>
                      </a:r>
                    </a:p>
                  </a:txBody>
                  <a:tcPr marL="107623" marR="107623" marT="53812" marB="53812" anchor="ctr">
                    <a:lnL w="38100" cap="flat" cmpd="sng" algn="ctr">
                      <a:solidFill>
                        <a:srgbClr val="ED3C8D"/>
                      </a:solidFill>
                      <a:prstDash val="solid"/>
                      <a:round/>
                      <a:headEnd type="none" w="med" len="med"/>
                      <a:tailEnd type="none" w="med" len="med"/>
                    </a:lnL>
                    <a:lnB w="38100" cap="flat" cmpd="sng" algn="ctr">
                      <a:solidFill>
                        <a:srgbClr val="ED3C8D"/>
                      </a:solidFill>
                      <a:prstDash val="solid"/>
                      <a:round/>
                      <a:headEnd type="none" w="med" len="med"/>
                      <a:tailEnd type="none" w="med" len="med"/>
                    </a:lnB>
                    <a:solidFill>
                      <a:schemeClr val="bg1">
                        <a:lumMod val="6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a:txBody>
                  <a:tcPr marL="107623" marR="107623" marT="53812" marB="53812" anchor="ctr">
                    <a:lnB w="38100" cap="flat" cmpd="sng" algn="ctr">
                      <a:solidFill>
                        <a:srgbClr val="ED3C8D"/>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19,411</a:t>
                      </a:r>
                    </a:p>
                  </a:txBody>
                  <a:tcPr marL="0" marR="0" marT="0" marB="0" anchor="ctr">
                    <a:lnB w="38100" cap="flat" cmpd="sng" algn="ctr">
                      <a:solidFill>
                        <a:srgbClr val="ED3C8D"/>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18,355</a:t>
                      </a:r>
                    </a:p>
                  </a:txBody>
                  <a:tcPr marL="0" marR="0" marT="0" marB="0" anchor="ctr">
                    <a:lnB w="38100" cap="flat" cmpd="sng" algn="ctr">
                      <a:solidFill>
                        <a:srgbClr val="ED3C8D"/>
                      </a:solidFill>
                      <a:prstDash val="solid"/>
                      <a:round/>
                      <a:headEnd type="none" w="med" len="med"/>
                      <a:tailEnd type="none" w="med" len="med"/>
                    </a:lnB>
                    <a:solidFill>
                      <a:schemeClr val="bg1">
                        <a:lumMod val="65000"/>
                      </a:schemeClr>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-5%</a:t>
                      </a:r>
                    </a:p>
                  </a:txBody>
                  <a:tcPr marL="0" marR="0" marT="0" marB="0" anchor="ctr">
                    <a:lnR w="38100" cap="flat" cmpd="sng" algn="ctr">
                      <a:solidFill>
                        <a:srgbClr val="ED3C8D"/>
                      </a:solidFill>
                      <a:prstDash val="solid"/>
                      <a:round/>
                      <a:headEnd type="none" w="med" len="med"/>
                      <a:tailEnd type="none" w="med" len="med"/>
                    </a:lnR>
                    <a:lnB w="38100" cap="flat" cmpd="sng" algn="ctr">
                      <a:solidFill>
                        <a:srgbClr val="ED3C8D"/>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95854571"/>
                  </a:ext>
                </a:extLst>
              </a:tr>
            </a:tbl>
          </a:graphicData>
        </a:graphic>
      </p:graphicFrame>
      <p:sp>
        <p:nvSpPr>
          <p:cNvPr id="6" name="Rectangle 5">
            <a:extLst>
              <a:ext uri="{FF2B5EF4-FFF2-40B4-BE49-F238E27FC236}">
                <a16:creationId xmlns:a16="http://schemas.microsoft.com/office/drawing/2014/main" id="{52C05419-69BD-690F-E20D-34E36FC98A69}"/>
              </a:ext>
            </a:extLst>
          </p:cNvPr>
          <p:cNvSpPr/>
          <p:nvPr/>
        </p:nvSpPr>
        <p:spPr>
          <a:xfrm>
            <a:off x="4743450" y="1847114"/>
            <a:ext cx="3461386" cy="234373"/>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 Minute Audience (000)</a:t>
            </a:r>
          </a:p>
        </p:txBody>
      </p:sp>
      <p:sp>
        <p:nvSpPr>
          <p:cNvPr id="7" name="Rectangle 6">
            <a:extLst>
              <a:ext uri="{FF2B5EF4-FFF2-40B4-BE49-F238E27FC236}">
                <a16:creationId xmlns:a16="http://schemas.microsoft.com/office/drawing/2014/main" id="{E6E1485F-F232-34D2-4C4D-2B12A7DC082D}"/>
              </a:ext>
            </a:extLst>
          </p:cNvPr>
          <p:cNvSpPr/>
          <p:nvPr/>
        </p:nvSpPr>
        <p:spPr>
          <a:xfrm>
            <a:off x="8431530" y="1847114"/>
            <a:ext cx="3522685" cy="226564"/>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B1464"/>
                </a:solidFill>
                <a:latin typeface="Helvetica" panose="020B0403020202020204" pitchFamily="34" charset="0"/>
              </a:rPr>
              <a:t>Reach (000)</a:t>
            </a:r>
          </a:p>
        </p:txBody>
      </p:sp>
      <p:sp>
        <p:nvSpPr>
          <p:cNvPr id="3" name="Rectangle 2">
            <a:extLst>
              <a:ext uri="{FF2B5EF4-FFF2-40B4-BE49-F238E27FC236}">
                <a16:creationId xmlns:a16="http://schemas.microsoft.com/office/drawing/2014/main" id="{4E94BDBF-8D86-A937-C23F-B3EA5DCDFEBC}"/>
              </a:ext>
            </a:extLst>
          </p:cNvPr>
          <p:cNvSpPr/>
          <p:nvPr/>
        </p:nvSpPr>
        <p:spPr>
          <a:xfrm>
            <a:off x="230715" y="441443"/>
            <a:ext cx="11950477"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2023 vs. 2024: Sunday Night Football Comparison</a:t>
            </a:r>
            <a:r>
              <a:rPr lang="en-US" sz="2600" b="1">
                <a:solidFill>
                  <a:srgbClr val="ED3C8D"/>
                </a:solidFill>
                <a:latin typeface="Helvetica" pitchFamily="2" charset="0"/>
              </a:rPr>
              <a:t> (NBCU)</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8" name="TextBox 7">
            <a:extLst>
              <a:ext uri="{FF2B5EF4-FFF2-40B4-BE49-F238E27FC236}">
                <a16:creationId xmlns:a16="http://schemas.microsoft.com/office/drawing/2014/main" id="{864204A3-D9B3-A855-DD6E-4BF0D0D9B7FD}"/>
              </a:ext>
            </a:extLst>
          </p:cNvPr>
          <p:cNvSpPr txBox="1"/>
          <p:nvPr/>
        </p:nvSpPr>
        <p:spPr>
          <a:xfrm>
            <a:off x="546751" y="6118174"/>
            <a:ext cx="1158077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and R&amp;F Program Report, Sunday </a:t>
            </a:r>
            <a:r>
              <a:rPr lang="en-US" sz="700">
                <a:solidFill>
                  <a:srgbClr val="1B1464"/>
                </a:solidFill>
                <a:latin typeface="Helvetica" panose="020B0604020202020204" pitchFamily="34" charset="0"/>
                <a:cs typeface="Helvetica" panose="020B0604020202020204" pitchFamily="34" charset="0"/>
              </a:rPr>
              <a:t>Night Football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Universo, Telemundo),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Universo, Telemundo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13 comparable games reflect all weeks that have standalone NFL night game broadcasts across NFL weeks: 2-11 &amp; 14-15 (excludes Thanksgiving weekend). </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Sunday Night Football includes Universo and Telemundo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simulcast viewership.</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See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4"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Tree>
    <p:extLst>
      <p:ext uri="{BB962C8B-B14F-4D97-AF65-F5344CB8AC3E}">
        <p14:creationId xmlns:p14="http://schemas.microsoft.com/office/powerpoint/2010/main" val="637315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3" name="Chart 2">
            <a:extLst>
              <a:ext uri="{FF2B5EF4-FFF2-40B4-BE49-F238E27FC236}">
                <a16:creationId xmlns:a16="http://schemas.microsoft.com/office/drawing/2014/main" id="{5CAF9801-9590-D131-3AA6-AAB09B7A1072}"/>
              </a:ext>
            </a:extLst>
          </p:cNvPr>
          <p:cNvGraphicFramePr/>
          <p:nvPr>
            <p:extLst>
              <p:ext uri="{D42A27DB-BD31-4B8C-83A1-F6EECF244321}">
                <p14:modId xmlns:p14="http://schemas.microsoft.com/office/powerpoint/2010/main" val="368296106"/>
              </p:ext>
            </p:extLst>
          </p:nvPr>
        </p:nvGraphicFramePr>
        <p:xfrm>
          <a:off x="187966" y="2357609"/>
          <a:ext cx="11816066" cy="396661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10008F55-ADF2-25DB-71C0-CEC17D5C2CE3}"/>
              </a:ext>
            </a:extLst>
          </p:cNvPr>
          <p:cNvSpPr txBox="1"/>
          <p:nvPr/>
        </p:nvSpPr>
        <p:spPr>
          <a:xfrm>
            <a:off x="0" y="1840448"/>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Audience (Per Min) in MM - NFL Sunday Night Football</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vs. 2024 Comparable ‘Sunday Night’ Games</a:t>
            </a:r>
            <a:endParaRPr kumimoji="0" lang="en-US" sz="11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7" name="TextBox 6">
            <a:extLst>
              <a:ext uri="{FF2B5EF4-FFF2-40B4-BE49-F238E27FC236}">
                <a16:creationId xmlns:a16="http://schemas.microsoft.com/office/drawing/2014/main" id="{496722F9-9E80-EB7B-9221-9BF267E9B1BD}"/>
              </a:ext>
            </a:extLst>
          </p:cNvPr>
          <p:cNvSpPr txBox="1"/>
          <p:nvPr/>
        </p:nvSpPr>
        <p:spPr>
          <a:xfrm>
            <a:off x="546751" y="6118174"/>
            <a:ext cx="1158077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
            </a:r>
            <a:r>
              <a:rPr lang="en-US" sz="700" err="1">
                <a:solidFill>
                  <a:srgbClr val="1B1464"/>
                </a:solidFill>
                <a:latin typeface="Helvetica" panose="020B0604020202020204" pitchFamily="34" charset="0"/>
                <a:cs typeface="Helvetica" panose="020B0604020202020204" pitchFamily="34" charset="0"/>
              </a:rPr>
              <a:t>atings</a:t>
            </a:r>
            <a:r>
              <a:rPr lang="en-US" sz="700">
                <a:solidFill>
                  <a:srgbClr val="1B1464"/>
                </a:solidFill>
                <a:latin typeface="Helvetica" panose="020B0604020202020204" pitchFamily="34" charset="0"/>
                <a:cs typeface="Helvetica" panose="020B0604020202020204" pitchFamily="34" charset="0"/>
              </a:rPr>
              <a:t> Analysis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Program Report, Sunday Night Football (NBC, Universo, Telemundo),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Universo, Telemundo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12 comparable games reflect all weeks that have standalone NFL night game broadcasts across NFL weeks: 2-11 &amp; 14-15 (excludes Thanksgiving weekend). NBC Sunday Night Football includes Universo and Telemundo simulcast viewership.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5"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
        <p:nvSpPr>
          <p:cNvPr id="8" name="Rectangle 7">
            <a:extLst>
              <a:ext uri="{FF2B5EF4-FFF2-40B4-BE49-F238E27FC236}">
                <a16:creationId xmlns:a16="http://schemas.microsoft.com/office/drawing/2014/main" id="{87B9B57F-BE87-C8F3-87E3-68048BA21443}"/>
              </a:ext>
            </a:extLst>
          </p:cNvPr>
          <p:cNvSpPr/>
          <p:nvPr/>
        </p:nvSpPr>
        <p:spPr>
          <a:xfrm>
            <a:off x="194437" y="389648"/>
            <a:ext cx="12004034"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NBCU SNF: Primetime Weekly Analysis (comparable games YoY)</a:t>
            </a:r>
          </a:p>
        </p:txBody>
      </p:sp>
      <p:sp>
        <p:nvSpPr>
          <p:cNvPr id="11" name="TextBox 10">
            <a:extLst>
              <a:ext uri="{FF2B5EF4-FFF2-40B4-BE49-F238E27FC236}">
                <a16:creationId xmlns:a16="http://schemas.microsoft.com/office/drawing/2014/main" id="{0C5927D9-81B9-F0DD-D836-B2E6A93A8458}"/>
              </a:ext>
            </a:extLst>
          </p:cNvPr>
          <p:cNvSpPr txBox="1"/>
          <p:nvPr/>
        </p:nvSpPr>
        <p:spPr>
          <a:xfrm>
            <a:off x="379380" y="943708"/>
            <a:ext cx="11226897"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Average viewership experienced double-digit growth YoY in weeks 3, 8 and 10</a:t>
            </a:r>
          </a:p>
        </p:txBody>
      </p:sp>
    </p:spTree>
    <p:extLst>
      <p:ext uri="{BB962C8B-B14F-4D97-AF65-F5344CB8AC3E}">
        <p14:creationId xmlns:p14="http://schemas.microsoft.com/office/powerpoint/2010/main" val="1727289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358900"/>
            <a:ext cx="12191999" cy="551025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13" name="Table 12">
            <a:extLst>
              <a:ext uri="{FF2B5EF4-FFF2-40B4-BE49-F238E27FC236}">
                <a16:creationId xmlns:a16="http://schemas.microsoft.com/office/drawing/2014/main" id="{761D4593-E201-6268-2685-8183950D5DD8}"/>
              </a:ext>
            </a:extLst>
          </p:cNvPr>
          <p:cNvGraphicFramePr>
            <a:graphicFrameLocks noGrp="1"/>
          </p:cNvGraphicFramePr>
          <p:nvPr>
            <p:extLst>
              <p:ext uri="{D42A27DB-BD31-4B8C-83A1-F6EECF244321}">
                <p14:modId xmlns:p14="http://schemas.microsoft.com/office/powerpoint/2010/main" val="3964907165"/>
              </p:ext>
            </p:extLst>
          </p:nvPr>
        </p:nvGraphicFramePr>
        <p:xfrm>
          <a:off x="8492252" y="2090417"/>
          <a:ext cx="3339519" cy="3762993"/>
        </p:xfrm>
        <a:graphic>
          <a:graphicData uri="http://schemas.openxmlformats.org/drawingml/2006/table">
            <a:tbl>
              <a:tblPr firstRow="1" bandRow="1">
                <a:tableStyleId>{5C22544A-7EE6-4342-B048-85BDC9FD1C3A}</a:tableStyleId>
              </a:tblPr>
              <a:tblGrid>
                <a:gridCol w="1113173">
                  <a:extLst>
                    <a:ext uri="{9D8B030D-6E8A-4147-A177-3AD203B41FA5}">
                      <a16:colId xmlns:a16="http://schemas.microsoft.com/office/drawing/2014/main" val="1802205844"/>
                    </a:ext>
                  </a:extLst>
                </a:gridCol>
                <a:gridCol w="1113173">
                  <a:extLst>
                    <a:ext uri="{9D8B030D-6E8A-4147-A177-3AD203B41FA5}">
                      <a16:colId xmlns:a16="http://schemas.microsoft.com/office/drawing/2014/main" val="2580810783"/>
                    </a:ext>
                  </a:extLst>
                </a:gridCol>
                <a:gridCol w="1113173">
                  <a:extLst>
                    <a:ext uri="{9D8B030D-6E8A-4147-A177-3AD203B41FA5}">
                      <a16:colId xmlns:a16="http://schemas.microsoft.com/office/drawing/2014/main" val="1860965970"/>
                    </a:ext>
                  </a:extLst>
                </a:gridCol>
              </a:tblGrid>
              <a:tr h="335355">
                <a:tc>
                  <a:txBody>
                    <a:bodyPr/>
                    <a:lstStyle/>
                    <a:p>
                      <a:pPr algn="ctr"/>
                      <a:r>
                        <a:rPr lang="en-US" sz="1400">
                          <a:solidFill>
                            <a:schemeClr val="bg1"/>
                          </a:solidFill>
                          <a:latin typeface="Helvetica" panose="020B0403020202020204" pitchFamily="34" charset="0"/>
                        </a:rPr>
                        <a:t>2023</a:t>
                      </a:r>
                    </a:p>
                  </a:txBody>
                  <a:tcPr marL="107623" marR="107623" marT="53812" marB="53812"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4EBEA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ctr"/>
                      <a:r>
                        <a:rPr lang="en-US" sz="1400">
                          <a:solidFill>
                            <a:schemeClr val="bg1"/>
                          </a:solidFill>
                          <a:latin typeface="Helvetica" panose="020B0403020202020204" pitchFamily="34" charset="0"/>
                        </a:rPr>
                        <a:t>2024</a:t>
                      </a:r>
                    </a:p>
                  </a:txBody>
                  <a:tcPr marL="107623" marR="107623" marT="53812" marB="5381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4EBEA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ctr"/>
                      <a:r>
                        <a:rPr lang="en-US" sz="900">
                          <a:solidFill>
                            <a:schemeClr val="bg1"/>
                          </a:solidFill>
                          <a:latin typeface="Helvetica" panose="020B0403020202020204" pitchFamily="34" charset="0"/>
                        </a:rPr>
                        <a:t>YoY Change %</a:t>
                      </a:r>
                    </a:p>
                  </a:txBody>
                  <a:tcPr marL="107623" marR="107623" marT="53812" marB="53812"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38100" cap="flat" cmpd="sng" algn="ctr">
                      <a:solidFill>
                        <a:srgbClr val="4EBEA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extLst>
                  <a:ext uri="{0D108BD9-81ED-4DB2-BD59-A6C34878D82A}">
                    <a16:rowId xmlns:a16="http://schemas.microsoft.com/office/drawing/2014/main" val="3158737125"/>
                  </a:ext>
                </a:extLst>
              </a:tr>
              <a:tr h="265210">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42,557</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27,705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-35%</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3434372389"/>
                  </a:ext>
                </a:extLst>
              </a:tr>
              <a:tr h="265210">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42,142</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38,396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-9%</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3887045482"/>
                  </a:ext>
                </a:extLst>
              </a:tr>
              <a:tr h="265210">
                <a:tc>
                  <a:txBody>
                    <a:bodyPr/>
                    <a:lstStyle/>
                    <a:p>
                      <a:pPr algn="r" fontAlgn="b"/>
                      <a:r>
                        <a:rPr lang="en-US" sz="1100" b="1" i="0" u="none" strike="noStrike">
                          <a:solidFill>
                            <a:srgbClr val="1B1464"/>
                          </a:solidFill>
                          <a:effectLst/>
                          <a:latin typeface="Helvetica" panose="020B0604020202020204" pitchFamily="34" charset="0"/>
                          <a:cs typeface="Helvetica" panose="020B0604020202020204" pitchFamily="34" charset="0"/>
                        </a:rPr>
                        <a:t>37,520</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r" fontAlgn="b"/>
                      <a:r>
                        <a:rPr lang="en-US" sz="1100" b="1" i="0" u="none" strike="noStrike">
                          <a:solidFill>
                            <a:srgbClr val="1B1464"/>
                          </a:solidFill>
                          <a:effectLst/>
                          <a:latin typeface="Helvetica" panose="020B0604020202020204" pitchFamily="34" charset="0"/>
                          <a:cs typeface="Helvetica" panose="020B0604020202020204" pitchFamily="34" charset="0"/>
                        </a:rPr>
                        <a:t>40,156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+7%</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extLst>
                  <a:ext uri="{0D108BD9-81ED-4DB2-BD59-A6C34878D82A}">
                    <a16:rowId xmlns:a16="http://schemas.microsoft.com/office/drawing/2014/main" val="769012683"/>
                  </a:ext>
                </a:extLst>
              </a:tr>
              <a:tr h="265210">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38,063</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30,109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-21%</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3534489145"/>
                  </a:ext>
                </a:extLst>
              </a:tr>
              <a:tr h="265210">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41,219</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36,312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-12%</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516211028"/>
                  </a:ext>
                </a:extLst>
              </a:tr>
              <a:tr h="265210">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38,725</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37,782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3420061590"/>
                  </a:ext>
                </a:extLst>
              </a:tr>
              <a:tr h="265210">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36,798</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33,941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-8%</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524696296"/>
                  </a:ext>
                </a:extLst>
              </a:tr>
              <a:tr h="265210">
                <a:tc>
                  <a:txBody>
                    <a:bodyPr/>
                    <a:lstStyle/>
                    <a:p>
                      <a:pPr algn="r" fontAlgn="b"/>
                      <a:r>
                        <a:rPr lang="en-US" sz="1100" b="1" i="0" u="none" strike="noStrike">
                          <a:solidFill>
                            <a:srgbClr val="1B1464"/>
                          </a:solidFill>
                          <a:effectLst/>
                          <a:latin typeface="Helvetica" panose="020B0604020202020204" pitchFamily="34" charset="0"/>
                          <a:cs typeface="Helvetica" panose="020B0604020202020204" pitchFamily="34" charset="0"/>
                        </a:rPr>
                        <a:t>34,406</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r" fontAlgn="b"/>
                      <a:r>
                        <a:rPr lang="en-US" sz="1100" b="1" i="0" u="none" strike="noStrike">
                          <a:solidFill>
                            <a:srgbClr val="1B1464"/>
                          </a:solidFill>
                          <a:effectLst/>
                          <a:latin typeface="Helvetica" panose="020B0604020202020204" pitchFamily="34" charset="0"/>
                          <a:cs typeface="Helvetica" panose="020B0604020202020204" pitchFamily="34" charset="0"/>
                        </a:rPr>
                        <a:t>41,081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+19%</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BEA4"/>
                    </a:solidFill>
                  </a:tcPr>
                </a:tc>
                <a:extLst>
                  <a:ext uri="{0D108BD9-81ED-4DB2-BD59-A6C34878D82A}">
                    <a16:rowId xmlns:a16="http://schemas.microsoft.com/office/drawing/2014/main" val="4064674572"/>
                  </a:ext>
                </a:extLst>
              </a:tr>
              <a:tr h="265210">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37,718</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24,463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-35%</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3570826735"/>
                  </a:ext>
                </a:extLst>
              </a:tr>
              <a:tr h="265210">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49,259</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37,839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-23%</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3575582316"/>
                  </a:ext>
                </a:extLst>
              </a:tr>
              <a:tr h="265210">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41,048</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38,466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-6%</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85811419"/>
                  </a:ext>
                </a:extLst>
              </a:tr>
              <a:tr h="265210">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39,415</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37,450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-5%</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685013666"/>
                  </a:ext>
                </a:extLst>
              </a:tr>
              <a:tr h="245118">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39,906</a:t>
                      </a:r>
                    </a:p>
                  </a:txBody>
                  <a:tcPr marL="0" marR="0" marT="0" marB="0" anchor="ctr">
                    <a:lnL w="38100" cap="flat" cmpd="sng" algn="ctr">
                      <a:solidFill>
                        <a:srgbClr val="4EBE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4EBEA4"/>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35,316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4EBEA4"/>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-12%</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4EBEA4"/>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295854571"/>
                  </a:ext>
                </a:extLst>
              </a:tr>
            </a:tbl>
          </a:graphicData>
        </a:graphic>
      </p:graphicFrame>
      <p:sp>
        <p:nvSpPr>
          <p:cNvPr id="16" name="TextBox 15">
            <a:extLst>
              <a:ext uri="{FF2B5EF4-FFF2-40B4-BE49-F238E27FC236}">
                <a16:creationId xmlns:a16="http://schemas.microsoft.com/office/drawing/2014/main" id="{D54B89A9-64E4-7245-576B-692CE30DCF43}"/>
              </a:ext>
            </a:extLst>
          </p:cNvPr>
          <p:cNvSpPr txBox="1"/>
          <p:nvPr/>
        </p:nvSpPr>
        <p:spPr>
          <a:xfrm>
            <a:off x="0" y="1452111"/>
            <a:ext cx="12192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a:t>
            </a:r>
            <a:r>
              <a:rPr lang="en-US" sz="1400" b="1" u="sng">
                <a:solidFill>
                  <a:srgbClr val="1B1464"/>
                </a:solidFill>
                <a:latin typeface="Helvetica" panose="020B0604020202020204" pitchFamily="34" charset="0"/>
                <a:cs typeface="Helvetica" panose="020B0604020202020204" pitchFamily="34" charset="0"/>
              </a:rPr>
              <a:t>vs. 2024: </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NFL Mon</a:t>
            </a:r>
            <a:r>
              <a:rPr lang="en-US" sz="1400" b="1" u="sng">
                <a:solidFill>
                  <a:srgbClr val="1B1464"/>
                </a:solidFill>
                <a:latin typeface="Helvetica" panose="020B0604020202020204" pitchFamily="34" charset="0"/>
                <a:cs typeface="Helvetica" panose="020B0604020202020204" pitchFamily="34" charset="0"/>
              </a:rPr>
              <a:t>day</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Night Football Comparison</a:t>
            </a:r>
            <a:endParaRPr kumimoji="0" lang="en-US" sz="14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aphicFrame>
        <p:nvGraphicFramePr>
          <p:cNvPr id="17" name="Table 12">
            <a:extLst>
              <a:ext uri="{FF2B5EF4-FFF2-40B4-BE49-F238E27FC236}">
                <a16:creationId xmlns:a16="http://schemas.microsoft.com/office/drawing/2014/main" id="{2E8B88D2-41A4-82F6-6096-E8B9AF436626}"/>
              </a:ext>
            </a:extLst>
          </p:cNvPr>
          <p:cNvGraphicFramePr>
            <a:graphicFrameLocks noGrp="1"/>
          </p:cNvGraphicFramePr>
          <p:nvPr>
            <p:extLst>
              <p:ext uri="{D42A27DB-BD31-4B8C-83A1-F6EECF244321}">
                <p14:modId xmlns:p14="http://schemas.microsoft.com/office/powerpoint/2010/main" val="530233697"/>
              </p:ext>
            </p:extLst>
          </p:nvPr>
        </p:nvGraphicFramePr>
        <p:xfrm>
          <a:off x="148676" y="2090418"/>
          <a:ext cx="8090653" cy="3762988"/>
        </p:xfrm>
        <a:graphic>
          <a:graphicData uri="http://schemas.openxmlformats.org/drawingml/2006/table">
            <a:tbl>
              <a:tblPr firstRow="1" bandRow="1">
                <a:tableStyleId>{5C22544A-7EE6-4342-B048-85BDC9FD1C3A}</a:tableStyleId>
              </a:tblPr>
              <a:tblGrid>
                <a:gridCol w="1261835">
                  <a:extLst>
                    <a:ext uri="{9D8B030D-6E8A-4147-A177-3AD203B41FA5}">
                      <a16:colId xmlns:a16="http://schemas.microsoft.com/office/drawing/2014/main" val="2169143916"/>
                    </a:ext>
                  </a:extLst>
                </a:gridCol>
                <a:gridCol w="3793787">
                  <a:extLst>
                    <a:ext uri="{9D8B030D-6E8A-4147-A177-3AD203B41FA5}">
                      <a16:colId xmlns:a16="http://schemas.microsoft.com/office/drawing/2014/main" val="85418204"/>
                    </a:ext>
                  </a:extLst>
                </a:gridCol>
                <a:gridCol w="967902">
                  <a:extLst>
                    <a:ext uri="{9D8B030D-6E8A-4147-A177-3AD203B41FA5}">
                      <a16:colId xmlns:a16="http://schemas.microsoft.com/office/drawing/2014/main" val="1802205844"/>
                    </a:ext>
                  </a:extLst>
                </a:gridCol>
                <a:gridCol w="967902">
                  <a:extLst>
                    <a:ext uri="{9D8B030D-6E8A-4147-A177-3AD203B41FA5}">
                      <a16:colId xmlns:a16="http://schemas.microsoft.com/office/drawing/2014/main" val="2580810783"/>
                    </a:ext>
                  </a:extLst>
                </a:gridCol>
                <a:gridCol w="1099227">
                  <a:extLst>
                    <a:ext uri="{9D8B030D-6E8A-4147-A177-3AD203B41FA5}">
                      <a16:colId xmlns:a16="http://schemas.microsoft.com/office/drawing/2014/main" val="1860965970"/>
                    </a:ext>
                  </a:extLst>
                </a:gridCol>
              </a:tblGrid>
              <a:tr h="336107">
                <a:tc>
                  <a:txBody>
                    <a:bodyPr/>
                    <a:lstStyle/>
                    <a:p>
                      <a:r>
                        <a:rPr lang="en-US" sz="1400">
                          <a:solidFill>
                            <a:schemeClr val="bg1"/>
                          </a:solidFill>
                          <a:latin typeface="Helvetica" panose="020B0403020202020204" pitchFamily="34" charset="0"/>
                        </a:rPr>
                        <a:t>Game</a:t>
                      </a:r>
                    </a:p>
                  </a:txBody>
                  <a:tcPr marL="107623" marR="107623" marT="53812" marB="53812" anchor="ctr">
                    <a:lnL w="38100" cap="flat" cmpd="sng" algn="ctr">
                      <a:solidFill>
                        <a:srgbClr val="4EBEA4"/>
                      </a:solidFill>
                      <a:prstDash val="solid"/>
                      <a:round/>
                      <a:headEnd type="none" w="med" len="med"/>
                      <a:tailEnd type="none" w="med" len="med"/>
                    </a:lnL>
                    <a:lnT w="38100" cap="flat" cmpd="sng" algn="ctr">
                      <a:solidFill>
                        <a:srgbClr val="4EBEA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BEA4"/>
                    </a:solidFill>
                  </a:tcPr>
                </a:tc>
                <a:tc>
                  <a:txBody>
                    <a:bodyPr/>
                    <a:lstStyle/>
                    <a:p>
                      <a:r>
                        <a:rPr lang="en-US" sz="1400">
                          <a:solidFill>
                            <a:schemeClr val="bg1"/>
                          </a:solidFill>
                          <a:latin typeface="Helvetica" panose="020B0403020202020204" pitchFamily="34" charset="0"/>
                        </a:rPr>
                        <a:t>Matchup</a:t>
                      </a:r>
                    </a:p>
                  </a:txBody>
                  <a:tcPr marL="107623" marR="107623" marT="53812" marB="53812" anchor="ctr">
                    <a:lnT w="38100" cap="flat" cmpd="sng" algn="ctr">
                      <a:solidFill>
                        <a:srgbClr val="4EBEA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BEA4"/>
                    </a:solidFill>
                  </a:tcPr>
                </a:tc>
                <a:tc>
                  <a:txBody>
                    <a:bodyPr/>
                    <a:lstStyle/>
                    <a:p>
                      <a:pPr algn="ctr"/>
                      <a:r>
                        <a:rPr lang="en-US" sz="1400">
                          <a:solidFill>
                            <a:schemeClr val="bg1"/>
                          </a:solidFill>
                          <a:latin typeface="Helvetica" panose="020B0403020202020204" pitchFamily="34" charset="0"/>
                        </a:rPr>
                        <a:t>2023</a:t>
                      </a:r>
                    </a:p>
                  </a:txBody>
                  <a:tcPr marL="107623" marR="107623" marT="53812" marB="53812" anchor="ctr">
                    <a:lnT w="38100" cap="flat" cmpd="sng" algn="ctr">
                      <a:solidFill>
                        <a:srgbClr val="4EBEA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BEA4"/>
                    </a:solidFill>
                  </a:tcPr>
                </a:tc>
                <a:tc>
                  <a:txBody>
                    <a:bodyPr/>
                    <a:lstStyle/>
                    <a:p>
                      <a:pPr algn="ctr"/>
                      <a:r>
                        <a:rPr lang="en-US" sz="1400">
                          <a:solidFill>
                            <a:schemeClr val="bg1"/>
                          </a:solidFill>
                          <a:latin typeface="Helvetica" panose="020B0403020202020204" pitchFamily="34" charset="0"/>
                        </a:rPr>
                        <a:t>2024</a:t>
                      </a:r>
                    </a:p>
                  </a:txBody>
                  <a:tcPr marL="107623" marR="107623" marT="53812" marB="53812" anchor="ctr">
                    <a:lnT w="38100" cap="flat" cmpd="sng" algn="ctr">
                      <a:solidFill>
                        <a:srgbClr val="4EBEA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BEA4"/>
                    </a:solidFill>
                  </a:tcPr>
                </a:tc>
                <a:tc>
                  <a:txBody>
                    <a:bodyPr/>
                    <a:lstStyle/>
                    <a:p>
                      <a:pPr algn="ctr"/>
                      <a:r>
                        <a:rPr lang="en-US" sz="900">
                          <a:solidFill>
                            <a:schemeClr val="bg1"/>
                          </a:solidFill>
                          <a:latin typeface="Helvetica" panose="020B0403020202020204" pitchFamily="34" charset="0"/>
                        </a:rPr>
                        <a:t>YoY Change %</a:t>
                      </a:r>
                    </a:p>
                  </a:txBody>
                  <a:tcPr marL="107623" marR="107623" marT="53812" marB="53812" anchor="ctr">
                    <a:lnR w="38100" cap="flat" cmpd="sng" algn="ctr">
                      <a:solidFill>
                        <a:srgbClr val="4EBEA4"/>
                      </a:solidFill>
                      <a:prstDash val="solid"/>
                      <a:round/>
                      <a:headEnd type="none" w="med" len="med"/>
                      <a:tailEnd type="none" w="med" len="med"/>
                    </a:lnR>
                    <a:lnT w="38100" cap="flat" cmpd="sng" algn="ctr">
                      <a:solidFill>
                        <a:srgbClr val="4EBEA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BEA4"/>
                    </a:solidFill>
                  </a:tcPr>
                </a:tc>
                <a:extLst>
                  <a:ext uri="{0D108BD9-81ED-4DB2-BD59-A6C34878D82A}">
                    <a16:rowId xmlns:a16="http://schemas.microsoft.com/office/drawing/2014/main" val="3158737125"/>
                  </a:ext>
                </a:extLst>
              </a:tr>
              <a:tr h="25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1B1464"/>
                          </a:solidFill>
                          <a:latin typeface="Helvetica" panose="020B0403020202020204" pitchFamily="34" charset="0"/>
                        </a:rPr>
                        <a:t>Week 2 </a:t>
                      </a:r>
                      <a:r>
                        <a:rPr lang="en-US" sz="900" b="0">
                          <a:solidFill>
                            <a:srgbClr val="1B1464"/>
                          </a:solidFill>
                          <a:latin typeface="Helvetica" panose="020B0403020202020204" pitchFamily="34" charset="0"/>
                        </a:rPr>
                        <a:t>(9/16/24)</a:t>
                      </a:r>
                    </a:p>
                  </a:txBody>
                  <a:tcPr marL="107623" marR="107623" marT="53812" marB="53812" anchor="ctr">
                    <a:lnL w="38100" cap="flat" cmpd="sng" algn="ctr">
                      <a:solidFill>
                        <a:srgbClr val="4EBEA4"/>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rgbClr val="1B1464"/>
                          </a:solidFill>
                          <a:latin typeface="Helvetica" panose="020B0604020202020204" pitchFamily="34" charset="0"/>
                          <a:cs typeface="Helvetica" panose="020B0604020202020204" pitchFamily="34" charset="0"/>
                        </a:rPr>
                        <a:t>Falcons @ Eagles / Saints @ Panthers (9/18/23)</a:t>
                      </a:r>
                    </a:p>
                  </a:txBody>
                  <a:tcPr anchor="ctr">
                    <a:lnT w="12700" cap="flat" cmpd="sng" algn="ctr">
                      <a:solidFill>
                        <a:schemeClr val="bg1"/>
                      </a:solidFill>
                      <a:prstDash val="solid"/>
                      <a:round/>
                      <a:headEnd type="none" w="med" len="med"/>
                      <a:tailEnd type="none" w="med" len="med"/>
                    </a:lnT>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22,385</a:t>
                      </a:r>
                    </a:p>
                  </a:txBody>
                  <a:tcPr marL="0" marR="0" marT="0" marB="0" anchor="ctr">
                    <a:lnT w="12700" cap="flat" cmpd="sng" algn="ctr">
                      <a:solidFill>
                        <a:schemeClr val="bg1"/>
                      </a:solidFill>
                      <a:prstDash val="solid"/>
                      <a:round/>
                      <a:headEnd type="none" w="med" len="med"/>
                      <a:tailEnd type="none" w="med" len="med"/>
                    </a:lnT>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15,041</a:t>
                      </a:r>
                    </a:p>
                  </a:txBody>
                  <a:tcPr marL="0" marR="0" marT="0" marB="0" anchor="ctr">
                    <a:lnT w="12700" cap="flat" cmpd="sng" algn="ctr">
                      <a:solidFill>
                        <a:schemeClr val="bg1"/>
                      </a:solidFill>
                      <a:prstDash val="solid"/>
                      <a:round/>
                      <a:headEnd type="none" w="med" len="med"/>
                      <a:tailEnd type="none" w="med" len="med"/>
                    </a:lnT>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-33%</a:t>
                      </a:r>
                    </a:p>
                  </a:txBody>
                  <a:tcPr marL="0" marR="0" marT="0" marB="0" anchor="ctr">
                    <a:lnR w="38100" cap="flat" cmpd="sng" algn="ctr">
                      <a:solidFill>
                        <a:srgbClr val="4EBEA4"/>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FD5EA"/>
                    </a:solidFill>
                  </a:tcPr>
                </a:tc>
                <a:extLst>
                  <a:ext uri="{0D108BD9-81ED-4DB2-BD59-A6C34878D82A}">
                    <a16:rowId xmlns:a16="http://schemas.microsoft.com/office/drawing/2014/main" val="3434372389"/>
                  </a:ext>
                </a:extLst>
              </a:tr>
              <a:tr h="256317">
                <a:tc>
                  <a:txBody>
                    <a:bodyPr/>
                    <a:lstStyle/>
                    <a:p>
                      <a:pPr algn="l"/>
                      <a:r>
                        <a:rPr lang="en-US" sz="900" b="1">
                          <a:solidFill>
                            <a:srgbClr val="1B1464"/>
                          </a:solidFill>
                          <a:latin typeface="Helvetica" panose="020B0403020202020204" pitchFamily="34" charset="0"/>
                        </a:rPr>
                        <a:t>Week 3 </a:t>
                      </a:r>
                      <a:r>
                        <a:rPr lang="en-US" sz="900" b="0">
                          <a:solidFill>
                            <a:srgbClr val="1B1464"/>
                          </a:solidFill>
                          <a:latin typeface="Helvetica" panose="020B0403020202020204" pitchFamily="34" charset="0"/>
                        </a:rPr>
                        <a:t>(9/23/24)</a:t>
                      </a:r>
                    </a:p>
                  </a:txBody>
                  <a:tcPr marL="107623" marR="107623" marT="53812" marB="53812" anchor="ctr">
                    <a:lnL w="38100" cap="flat" cmpd="sng" algn="ctr">
                      <a:solidFill>
                        <a:srgbClr val="4EBEA4"/>
                      </a:solidFill>
                      <a:prstDash val="solid"/>
                      <a:round/>
                      <a:headEnd type="none" w="med" len="med"/>
                      <a:tailEnd type="none" w="med" len="med"/>
                    </a:lnL>
                    <a:solidFill>
                      <a:srgbClr val="E9EBF5"/>
                    </a:solidFill>
                  </a:tcPr>
                </a:tc>
                <a:tc>
                  <a:txBody>
                    <a:bodyPr/>
                    <a:lstStyle/>
                    <a:p>
                      <a:pPr algn="l"/>
                      <a:r>
                        <a:rPr lang="en-US" sz="800" b="0">
                          <a:solidFill>
                            <a:srgbClr val="1B1464"/>
                          </a:solidFill>
                          <a:latin typeface="Helvetica" panose="020B0604020202020204" pitchFamily="34" charset="0"/>
                          <a:cs typeface="Helvetica" panose="020B0604020202020204" pitchFamily="34" charset="0"/>
                        </a:rPr>
                        <a:t>Jaguars @ Bills / </a:t>
                      </a:r>
                      <a:r>
                        <a:rPr lang="en-US" sz="800" b="1">
                          <a:solidFill>
                            <a:srgbClr val="1B1464"/>
                          </a:solidFill>
                          <a:latin typeface="Helvetica" panose="020B0604020202020204" pitchFamily="34" charset="0"/>
                          <a:cs typeface="Helvetica" panose="020B0604020202020204" pitchFamily="34" charset="0"/>
                        </a:rPr>
                        <a:t>DH: </a:t>
                      </a:r>
                      <a:r>
                        <a:rPr lang="en-US" sz="800" b="0">
                          <a:solidFill>
                            <a:srgbClr val="1B1464"/>
                          </a:solidFill>
                          <a:latin typeface="Helvetica" panose="020B0604020202020204" pitchFamily="34" charset="0"/>
                          <a:cs typeface="Helvetica" panose="020B0604020202020204" pitchFamily="34" charset="0"/>
                        </a:rPr>
                        <a:t>Eagles @ Buccaneers | Rams @ Bengals (9/25/23)</a:t>
                      </a:r>
                    </a:p>
                  </a:txBody>
                  <a:tcPr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22,748</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19,623</a:t>
                      </a:r>
                    </a:p>
                  </a:txBody>
                  <a:tcPr marL="0" marR="0" marT="0" marB="0" anchor="c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-14%</a:t>
                      </a:r>
                    </a:p>
                  </a:txBody>
                  <a:tcPr marL="0" marR="0" marT="0" marB="0" anchor="ctr">
                    <a:lnR w="38100" cap="flat" cmpd="sng" algn="ctr">
                      <a:solidFill>
                        <a:srgbClr val="4EBEA4"/>
                      </a:solidFill>
                      <a:prstDash val="solid"/>
                      <a:round/>
                      <a:headEnd type="none" w="med" len="med"/>
                      <a:tailEnd type="none" w="med" len="med"/>
                    </a:lnR>
                    <a:solidFill>
                      <a:srgbClr val="E9EBF5"/>
                    </a:solidFill>
                  </a:tcPr>
                </a:tc>
                <a:extLst>
                  <a:ext uri="{0D108BD9-81ED-4DB2-BD59-A6C34878D82A}">
                    <a16:rowId xmlns:a16="http://schemas.microsoft.com/office/drawing/2014/main" val="3887045482"/>
                  </a:ext>
                </a:extLst>
              </a:tr>
              <a:tr h="25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1B1464"/>
                          </a:solidFill>
                          <a:latin typeface="Helvetica" panose="020B0403020202020204" pitchFamily="34" charset="0"/>
                        </a:rPr>
                        <a:t>Week 4 </a:t>
                      </a:r>
                      <a:r>
                        <a:rPr lang="en-US" sz="900" b="0">
                          <a:solidFill>
                            <a:srgbClr val="1B1464"/>
                          </a:solidFill>
                          <a:latin typeface="Helvetica" panose="020B0403020202020204" pitchFamily="34" charset="0"/>
                        </a:rPr>
                        <a:t>(9/30/24)</a:t>
                      </a:r>
                    </a:p>
                  </a:txBody>
                  <a:tcPr marL="107623" marR="107623" marT="53812" marB="53812" anchor="ctr">
                    <a:lnL w="38100" cap="flat" cmpd="sng" algn="ctr">
                      <a:solidFill>
                        <a:srgbClr val="4EBEA4"/>
                      </a:solidFill>
                      <a:prstDash val="solid"/>
                      <a:round/>
                      <a:headEnd type="none" w="med" len="med"/>
                      <a:tailEnd type="none" w="med" len="med"/>
                    </a:lnL>
                    <a:solidFill>
                      <a:srgbClr val="4EBEA4"/>
                    </a:solidFill>
                  </a:tcPr>
                </a:tc>
                <a:tc>
                  <a:txBody>
                    <a:bodyPr/>
                    <a:lstStyle/>
                    <a:p>
                      <a:pPr algn="l"/>
                      <a:r>
                        <a:rPr lang="en-US" sz="800" b="1">
                          <a:solidFill>
                            <a:srgbClr val="1B1464"/>
                          </a:solidFill>
                          <a:latin typeface="Helvetica" panose="020B0604020202020204" pitchFamily="34" charset="0"/>
                          <a:cs typeface="Helvetica" panose="020B0604020202020204" pitchFamily="34" charset="0"/>
                        </a:rPr>
                        <a:t>DH: Titans @ Dolphins | Seahawks @ Lions / Seahawks @ Giants (10/2/23)</a:t>
                      </a:r>
                    </a:p>
                  </a:txBody>
                  <a:tcPr anchor="ctr">
                    <a:solidFill>
                      <a:srgbClr val="4EBEA4"/>
                    </a:solidFill>
                  </a:tcPr>
                </a:tc>
                <a:tc>
                  <a:txBody>
                    <a:bodyPr/>
                    <a:lstStyle/>
                    <a:p>
                      <a:pPr algn="r" fontAlgn="b"/>
                      <a:r>
                        <a:rPr lang="en-US" sz="1100" b="1" i="0" u="none" strike="noStrike">
                          <a:solidFill>
                            <a:srgbClr val="1B1464"/>
                          </a:solidFill>
                          <a:effectLst/>
                          <a:latin typeface="Helvetica" panose="020B0604020202020204" pitchFamily="34" charset="0"/>
                          <a:cs typeface="Helvetica" panose="020B0604020202020204" pitchFamily="34" charset="0"/>
                        </a:rPr>
                        <a:t>16,620</a:t>
                      </a:r>
                    </a:p>
                  </a:txBody>
                  <a:tcPr marL="0" marR="0" marT="0" marB="0" anchor="ctr">
                    <a:solidFill>
                      <a:srgbClr val="4EBEA4"/>
                    </a:solidFill>
                  </a:tcPr>
                </a:tc>
                <a:tc>
                  <a:txBody>
                    <a:bodyPr/>
                    <a:lstStyle/>
                    <a:p>
                      <a:pPr algn="r" fontAlgn="b"/>
                      <a:r>
                        <a:rPr lang="en-US" sz="1100" b="1" i="0" u="none" strike="noStrike">
                          <a:solidFill>
                            <a:srgbClr val="1B1464"/>
                          </a:solidFill>
                          <a:effectLst/>
                          <a:latin typeface="Helvetica" panose="020B0604020202020204" pitchFamily="34" charset="0"/>
                          <a:cs typeface="Helvetica" panose="020B0604020202020204" pitchFamily="34" charset="0"/>
                        </a:rPr>
                        <a:t>20,679</a:t>
                      </a:r>
                    </a:p>
                  </a:txBody>
                  <a:tcPr marL="0" marR="0" marT="0" marB="0" anchor="ctr">
                    <a:solidFill>
                      <a:srgbClr val="4EBEA4"/>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+24%</a:t>
                      </a:r>
                    </a:p>
                  </a:txBody>
                  <a:tcPr marL="0" marR="0" marT="0" marB="0" anchor="ctr">
                    <a:lnR w="38100" cap="flat" cmpd="sng" algn="ctr">
                      <a:solidFill>
                        <a:srgbClr val="4EBEA4"/>
                      </a:solidFill>
                      <a:prstDash val="solid"/>
                      <a:round/>
                      <a:headEnd type="none" w="med" len="med"/>
                      <a:tailEnd type="none" w="med" len="med"/>
                    </a:lnR>
                    <a:solidFill>
                      <a:srgbClr val="4EBEA4"/>
                    </a:solidFill>
                  </a:tcPr>
                </a:tc>
                <a:extLst>
                  <a:ext uri="{0D108BD9-81ED-4DB2-BD59-A6C34878D82A}">
                    <a16:rowId xmlns:a16="http://schemas.microsoft.com/office/drawing/2014/main" val="769012683"/>
                  </a:ext>
                </a:extLst>
              </a:tr>
              <a:tr h="256317">
                <a:tc>
                  <a:txBody>
                    <a:bodyPr/>
                    <a:lstStyle/>
                    <a:p>
                      <a:pPr algn="l"/>
                      <a:r>
                        <a:rPr lang="en-US" sz="900" b="1">
                          <a:solidFill>
                            <a:srgbClr val="1B1464"/>
                          </a:solidFill>
                          <a:latin typeface="Helvetica" panose="020B0403020202020204" pitchFamily="34" charset="0"/>
                        </a:rPr>
                        <a:t>Week 5 </a:t>
                      </a:r>
                      <a:r>
                        <a:rPr lang="en-US" sz="900" b="0">
                          <a:solidFill>
                            <a:srgbClr val="1B1464"/>
                          </a:solidFill>
                          <a:latin typeface="Helvetica" panose="020B0403020202020204" pitchFamily="34" charset="0"/>
                        </a:rPr>
                        <a:t>(10/7/24)</a:t>
                      </a:r>
                    </a:p>
                  </a:txBody>
                  <a:tcPr marL="107623" marR="107623" marT="53812" marB="53812" anchor="ctr">
                    <a:lnL w="38100" cap="flat" cmpd="sng" algn="ctr">
                      <a:solidFill>
                        <a:srgbClr val="4EBEA4"/>
                      </a:solidFill>
                      <a:prstDash val="solid"/>
                      <a:round/>
                      <a:headEnd type="none" w="med" len="med"/>
                      <a:tailEnd type="none" w="med" len="med"/>
                    </a:lnL>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rgbClr val="1B1464"/>
                          </a:solidFill>
                          <a:latin typeface="Helvetica" panose="020B0604020202020204" pitchFamily="34" charset="0"/>
                          <a:cs typeface="Helvetica" panose="020B0604020202020204" pitchFamily="34" charset="0"/>
                        </a:rPr>
                        <a:t>Saints @ Chiefs / Packers @ Raiders (10/9/23)</a:t>
                      </a:r>
                    </a:p>
                  </a:txBody>
                  <a:tcPr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17,431</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15,913</a:t>
                      </a:r>
                    </a:p>
                  </a:txBody>
                  <a:tcPr marL="0" marR="0" marT="0" marB="0" anchor="c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-9%</a:t>
                      </a:r>
                    </a:p>
                  </a:txBody>
                  <a:tcPr marL="0" marR="0" marT="0" marB="0" anchor="ctr">
                    <a:lnR w="38100" cap="flat" cmpd="sng" algn="ctr">
                      <a:solidFill>
                        <a:srgbClr val="4EBEA4"/>
                      </a:solidFill>
                      <a:prstDash val="solid"/>
                      <a:round/>
                      <a:headEnd type="none" w="med" len="med"/>
                      <a:tailEnd type="none" w="med" len="med"/>
                    </a:lnR>
                    <a:solidFill>
                      <a:srgbClr val="E9EBF5"/>
                    </a:solidFill>
                  </a:tcPr>
                </a:tc>
                <a:extLst>
                  <a:ext uri="{0D108BD9-81ED-4DB2-BD59-A6C34878D82A}">
                    <a16:rowId xmlns:a16="http://schemas.microsoft.com/office/drawing/2014/main" val="3534489145"/>
                  </a:ext>
                </a:extLst>
              </a:tr>
              <a:tr h="25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6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(10/14/24)</a:t>
                      </a:r>
                    </a:p>
                  </a:txBody>
                  <a:tcPr marL="107623" marR="107623" marT="53812" marB="53812" anchor="ctr">
                    <a:lnL w="38100" cap="flat" cmpd="sng" algn="ctr">
                      <a:solidFill>
                        <a:srgbClr val="4EBEA4"/>
                      </a:solidFill>
                      <a:prstDash val="solid"/>
                      <a:round/>
                      <a:headEnd type="none" w="med" len="med"/>
                      <a:tailEnd type="none" w="med" len="med"/>
                    </a:lnL>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rgbClr val="1B1464"/>
                          </a:solidFill>
                          <a:latin typeface="Helvetica" panose="020B0604020202020204" pitchFamily="34" charset="0"/>
                          <a:cs typeface="Helvetica" panose="020B0604020202020204" pitchFamily="34" charset="0"/>
                        </a:rPr>
                        <a:t>Bills @ Jets / Cowboys @ Chargers (10/16/23)</a:t>
                      </a:r>
                    </a:p>
                  </a:txBody>
                  <a:tcPr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19,722</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17,270</a:t>
                      </a:r>
                    </a:p>
                  </a:txBody>
                  <a:tcPr marL="0" marR="0" marT="0" marB="0" anchor="c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-12%</a:t>
                      </a:r>
                    </a:p>
                  </a:txBody>
                  <a:tcPr marL="0" marR="0" marT="0" marB="0" anchor="ctr">
                    <a:lnR w="38100" cap="flat" cmpd="sng" algn="ctr">
                      <a:solidFill>
                        <a:srgbClr val="4EBEA4"/>
                      </a:solidFill>
                      <a:prstDash val="solid"/>
                      <a:round/>
                      <a:headEnd type="none" w="med" len="med"/>
                      <a:tailEnd type="none" w="med" len="med"/>
                    </a:lnR>
                    <a:solidFill>
                      <a:srgbClr val="CFD5EA"/>
                    </a:solidFill>
                  </a:tcPr>
                </a:tc>
                <a:extLst>
                  <a:ext uri="{0D108BD9-81ED-4DB2-BD59-A6C34878D82A}">
                    <a16:rowId xmlns:a16="http://schemas.microsoft.com/office/drawing/2014/main" val="1516211028"/>
                  </a:ext>
                </a:extLst>
              </a:tr>
              <a:tr h="351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7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(10/21/24)</a:t>
                      </a:r>
                    </a:p>
                  </a:txBody>
                  <a:tcPr marL="107623" marR="107623" marT="53812" marB="53812" anchor="ctr">
                    <a:lnL w="38100" cap="flat" cmpd="sng" algn="ctr">
                      <a:solidFill>
                        <a:srgbClr val="4EBEA4"/>
                      </a:solidFill>
                      <a:prstDash val="solid"/>
                      <a:round/>
                      <a:headEnd type="none" w="med" len="med"/>
                      <a:tailEnd type="none" w="med" len="med"/>
                    </a:lnL>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a:solidFill>
                            <a:srgbClr val="1B1464"/>
                          </a:solidFill>
                          <a:latin typeface="Helvetica" panose="020B0604020202020204" pitchFamily="34" charset="0"/>
                          <a:cs typeface="Helvetica" panose="020B0604020202020204" pitchFamily="34" charset="0"/>
                        </a:rPr>
                        <a:t>DH: </a:t>
                      </a:r>
                      <a:r>
                        <a:rPr lang="en-US" sz="800" b="0">
                          <a:solidFill>
                            <a:srgbClr val="1B1464"/>
                          </a:solidFill>
                          <a:latin typeface="Helvetica" panose="020B0604020202020204" pitchFamily="34" charset="0"/>
                          <a:cs typeface="Helvetica" panose="020B0604020202020204" pitchFamily="34" charset="0"/>
                        </a:rPr>
                        <a:t>Ravens @ Buccaneers | Chargers @ Cardinals / 49ers @ Vikings (10/23/23)</a:t>
                      </a:r>
                      <a:endParaRPr lang="en-US" sz="800" b="1">
                        <a:solidFill>
                          <a:srgbClr val="1B1464"/>
                        </a:solidFill>
                        <a:latin typeface="Helvetica" panose="020B0604020202020204" pitchFamily="34" charset="0"/>
                        <a:cs typeface="Helvetica" panose="020B0604020202020204" pitchFamily="34" charset="0"/>
                      </a:endParaRPr>
                    </a:p>
                  </a:txBody>
                  <a:tcPr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18,642</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17,632</a:t>
                      </a:r>
                    </a:p>
                  </a:txBody>
                  <a:tcPr marL="0" marR="0" marT="0" marB="0" anchor="c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-5%</a:t>
                      </a:r>
                    </a:p>
                  </a:txBody>
                  <a:tcPr marL="0" marR="0" marT="0" marB="0" anchor="ctr">
                    <a:lnR w="38100" cap="flat" cmpd="sng" algn="ctr">
                      <a:solidFill>
                        <a:srgbClr val="4EBEA4"/>
                      </a:solidFill>
                      <a:prstDash val="solid"/>
                      <a:round/>
                      <a:headEnd type="none" w="med" len="med"/>
                      <a:tailEnd type="none" w="med" len="med"/>
                    </a:lnR>
                    <a:solidFill>
                      <a:srgbClr val="E9EBF5"/>
                    </a:solidFill>
                  </a:tcPr>
                </a:tc>
                <a:extLst>
                  <a:ext uri="{0D108BD9-81ED-4DB2-BD59-A6C34878D82A}">
                    <a16:rowId xmlns:a16="http://schemas.microsoft.com/office/drawing/2014/main" val="3420061590"/>
                  </a:ext>
                </a:extLst>
              </a:tr>
              <a:tr h="25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8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(10/28/24)</a:t>
                      </a:r>
                    </a:p>
                  </a:txBody>
                  <a:tcPr marL="107623" marR="107623" marT="53812" marB="53812" anchor="ctr">
                    <a:lnL w="38100" cap="flat" cmpd="sng" algn="ctr">
                      <a:solidFill>
                        <a:srgbClr val="4EBEA4"/>
                      </a:solidFill>
                      <a:prstDash val="solid"/>
                      <a:round/>
                      <a:headEnd type="none" w="med" len="med"/>
                      <a:tailEnd type="none" w="med" len="med"/>
                    </a:lnL>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rgbClr val="1B1464"/>
                          </a:solidFill>
                          <a:latin typeface="Helvetica" panose="020B0604020202020204" pitchFamily="34" charset="0"/>
                          <a:cs typeface="Helvetica" panose="020B0604020202020204" pitchFamily="34" charset="0"/>
                        </a:rPr>
                        <a:t>Giants @ Steelers / Raiders @ Lions (10/30/23)</a:t>
                      </a:r>
                    </a:p>
                  </a:txBody>
                  <a:tcPr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15,223</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13,359</a:t>
                      </a:r>
                    </a:p>
                  </a:txBody>
                  <a:tcPr marL="0" marR="0" marT="0" marB="0" anchor="c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-12%</a:t>
                      </a:r>
                    </a:p>
                  </a:txBody>
                  <a:tcPr marL="0" marR="0" marT="0" marB="0" anchor="ctr">
                    <a:lnR w="38100" cap="flat" cmpd="sng" algn="ctr">
                      <a:solidFill>
                        <a:srgbClr val="4EBEA4"/>
                      </a:solidFill>
                      <a:prstDash val="solid"/>
                      <a:round/>
                      <a:headEnd type="none" w="med" len="med"/>
                      <a:tailEnd type="none" w="med" len="med"/>
                    </a:lnR>
                    <a:solidFill>
                      <a:srgbClr val="CFD5EA"/>
                    </a:solidFill>
                  </a:tcPr>
                </a:tc>
                <a:extLst>
                  <a:ext uri="{0D108BD9-81ED-4DB2-BD59-A6C34878D82A}">
                    <a16:rowId xmlns:a16="http://schemas.microsoft.com/office/drawing/2014/main" val="1524696296"/>
                  </a:ext>
                </a:extLst>
              </a:tr>
              <a:tr h="256317">
                <a:tc>
                  <a:txBody>
                    <a:bodyPr/>
                    <a:lstStyle/>
                    <a:p>
                      <a:pPr algn="l"/>
                      <a:r>
                        <a:rPr lang="en-US" sz="900" b="1">
                          <a:solidFill>
                            <a:srgbClr val="1B1464"/>
                          </a:solidFill>
                          <a:latin typeface="Helvetica" panose="020B0403020202020204" pitchFamily="34" charset="0"/>
                        </a:rPr>
                        <a:t>Week 9 </a:t>
                      </a:r>
                      <a:r>
                        <a:rPr lang="en-US" sz="900" b="0">
                          <a:solidFill>
                            <a:srgbClr val="1B1464"/>
                          </a:solidFill>
                          <a:latin typeface="Helvetica" panose="020B0403020202020204" pitchFamily="34" charset="0"/>
                        </a:rPr>
                        <a:t>(11/4/24)</a:t>
                      </a:r>
                    </a:p>
                  </a:txBody>
                  <a:tcPr marL="107623" marR="107623" marT="53812" marB="53812" anchor="ctr">
                    <a:lnL w="38100" cap="flat" cmpd="sng" algn="ctr">
                      <a:solidFill>
                        <a:srgbClr val="4EBEA4"/>
                      </a:solidFill>
                      <a:prstDash val="solid"/>
                      <a:round/>
                      <a:headEnd type="none" w="med" len="med"/>
                      <a:tailEnd type="none" w="med" len="med"/>
                    </a:lnL>
                    <a:solidFill>
                      <a:srgbClr val="4EBEA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a:solidFill>
                            <a:srgbClr val="1B1464"/>
                          </a:solidFill>
                          <a:latin typeface="Helvetica" panose="020B0604020202020204" pitchFamily="34" charset="0"/>
                          <a:cs typeface="Helvetica" panose="020B0604020202020204" pitchFamily="34" charset="0"/>
                        </a:rPr>
                        <a:t>Buccaneers @ Chiefs / Chargers @ Jets (11/6/23)</a:t>
                      </a:r>
                    </a:p>
                  </a:txBody>
                  <a:tcPr anchor="ctr">
                    <a:solidFill>
                      <a:srgbClr val="4EBEA4"/>
                    </a:solidFill>
                  </a:tcPr>
                </a:tc>
                <a:tc>
                  <a:txBody>
                    <a:bodyPr/>
                    <a:lstStyle/>
                    <a:p>
                      <a:pPr algn="r" fontAlgn="b"/>
                      <a:r>
                        <a:rPr lang="en-US" sz="1100" b="1" i="0" u="none" strike="noStrike">
                          <a:solidFill>
                            <a:srgbClr val="1B1464"/>
                          </a:solidFill>
                          <a:effectLst/>
                          <a:latin typeface="Helvetica" panose="020B0604020202020204" pitchFamily="34" charset="0"/>
                          <a:cs typeface="Helvetica" panose="020B0604020202020204" pitchFamily="34" charset="0"/>
                        </a:rPr>
                        <a:t>14,534</a:t>
                      </a:r>
                    </a:p>
                  </a:txBody>
                  <a:tcPr marL="0" marR="0" marT="0" marB="0" anchor="ctr">
                    <a:solidFill>
                      <a:srgbClr val="4EBEA4"/>
                    </a:solidFill>
                  </a:tcPr>
                </a:tc>
                <a:tc>
                  <a:txBody>
                    <a:bodyPr/>
                    <a:lstStyle/>
                    <a:p>
                      <a:pPr algn="r" fontAlgn="b"/>
                      <a:r>
                        <a:rPr lang="en-US" sz="1100" b="1" i="0" u="none" strike="noStrike">
                          <a:solidFill>
                            <a:srgbClr val="1B1464"/>
                          </a:solidFill>
                          <a:effectLst/>
                          <a:latin typeface="Helvetica" panose="020B0604020202020204" pitchFamily="34" charset="0"/>
                          <a:cs typeface="Helvetica" panose="020B0604020202020204" pitchFamily="34" charset="0"/>
                        </a:rPr>
                        <a:t>20,666</a:t>
                      </a:r>
                    </a:p>
                  </a:txBody>
                  <a:tcPr marL="0" marR="0" marT="0" marB="0" anchor="ctr">
                    <a:solidFill>
                      <a:srgbClr val="4EBEA4"/>
                    </a:solidFill>
                  </a:tcPr>
                </a:tc>
                <a:tc>
                  <a:txBody>
                    <a:bodyPr/>
                    <a:lstStyle/>
                    <a:p>
                      <a:pPr algn="ctr" fontAlgn="b"/>
                      <a:r>
                        <a:rPr lang="en-US" sz="1200" b="1" i="0" u="none" strike="noStrike">
                          <a:solidFill>
                            <a:srgbClr val="1B1464"/>
                          </a:solidFill>
                          <a:effectLst/>
                          <a:latin typeface="Helvetica" panose="020B0604020202020204" pitchFamily="34" charset="0"/>
                          <a:cs typeface="Helvetica" panose="020B0604020202020204" pitchFamily="34" charset="0"/>
                        </a:rPr>
                        <a:t>+42%</a:t>
                      </a:r>
                    </a:p>
                  </a:txBody>
                  <a:tcPr marL="0" marR="0" marT="0" marB="0" anchor="ctr">
                    <a:lnR w="38100" cap="flat" cmpd="sng" algn="ctr">
                      <a:solidFill>
                        <a:srgbClr val="4EBEA4"/>
                      </a:solidFill>
                      <a:prstDash val="solid"/>
                      <a:round/>
                      <a:headEnd type="none" w="med" len="med"/>
                      <a:tailEnd type="none" w="med" len="med"/>
                    </a:lnR>
                    <a:solidFill>
                      <a:srgbClr val="4EBEA4"/>
                    </a:solidFill>
                  </a:tcPr>
                </a:tc>
                <a:extLst>
                  <a:ext uri="{0D108BD9-81ED-4DB2-BD59-A6C34878D82A}">
                    <a16:rowId xmlns:a16="http://schemas.microsoft.com/office/drawing/2014/main" val="4064674572"/>
                  </a:ext>
                </a:extLst>
              </a:tr>
              <a:tr h="25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10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(11/11/24)</a:t>
                      </a:r>
                    </a:p>
                  </a:txBody>
                  <a:tcPr marL="107623" marR="107623" marT="53812" marB="53812" anchor="ctr">
                    <a:lnL w="38100" cap="flat" cmpd="sng" algn="ctr">
                      <a:solidFill>
                        <a:srgbClr val="4EBEA4"/>
                      </a:solidFill>
                      <a:prstDash val="solid"/>
                      <a:round/>
                      <a:headEnd type="none" w="med" len="med"/>
                      <a:tailEnd type="none" w="med" len="med"/>
                    </a:lnL>
                    <a:solidFill>
                      <a:srgbClr val="CFD5EA"/>
                    </a:solidFill>
                  </a:tcPr>
                </a:tc>
                <a:tc>
                  <a:txBody>
                    <a:bodyPr/>
                    <a:lstStyle/>
                    <a:p>
                      <a:pPr algn="l"/>
                      <a:r>
                        <a:rPr lang="en-US" sz="800" b="0">
                          <a:solidFill>
                            <a:srgbClr val="1B1464"/>
                          </a:solidFill>
                          <a:latin typeface="Helvetica" panose="020B0604020202020204" pitchFamily="34" charset="0"/>
                          <a:cs typeface="Helvetica" panose="020B0604020202020204" pitchFamily="34" charset="0"/>
                        </a:rPr>
                        <a:t>Dolphins @ Rams / Broncos @ Bills (11/13/23)</a:t>
                      </a:r>
                    </a:p>
                  </a:txBody>
                  <a:tcPr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17,728</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12,154</a:t>
                      </a:r>
                    </a:p>
                  </a:txBody>
                  <a:tcPr marL="0" marR="0" marT="0" marB="0" anchor="c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-31%</a:t>
                      </a:r>
                    </a:p>
                  </a:txBody>
                  <a:tcPr marL="0" marR="0" marT="0" marB="0" anchor="ctr">
                    <a:lnR w="38100" cap="flat" cmpd="sng" algn="ctr">
                      <a:solidFill>
                        <a:srgbClr val="4EBEA4"/>
                      </a:solidFill>
                      <a:prstDash val="solid"/>
                      <a:round/>
                      <a:headEnd type="none" w="med" len="med"/>
                      <a:tailEnd type="none" w="med" len="med"/>
                    </a:lnR>
                    <a:solidFill>
                      <a:srgbClr val="CFD5EA"/>
                    </a:solidFill>
                  </a:tcPr>
                </a:tc>
                <a:extLst>
                  <a:ext uri="{0D108BD9-81ED-4DB2-BD59-A6C34878D82A}">
                    <a16:rowId xmlns:a16="http://schemas.microsoft.com/office/drawing/2014/main" val="3570826735"/>
                  </a:ext>
                </a:extLst>
              </a:tr>
              <a:tr h="25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11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(11/18/24)</a:t>
                      </a:r>
                    </a:p>
                  </a:txBody>
                  <a:tcPr marL="107623" marR="107623" marT="53812" marB="53812" anchor="ctr">
                    <a:lnL w="38100" cap="flat" cmpd="sng" algn="ctr">
                      <a:solidFill>
                        <a:srgbClr val="4EBEA4"/>
                      </a:solidFill>
                      <a:prstDash val="solid"/>
                      <a:round/>
                      <a:headEnd type="none" w="med" len="med"/>
                      <a:tailEnd type="none" w="med" len="med"/>
                    </a:lnL>
                    <a:solidFill>
                      <a:srgbClr val="E9EBF5"/>
                    </a:solidFill>
                  </a:tcPr>
                </a:tc>
                <a:tc>
                  <a:txBody>
                    <a:bodyPr/>
                    <a:lstStyle/>
                    <a:p>
                      <a:pPr algn="l"/>
                      <a:r>
                        <a:rPr lang="en-US" sz="800" b="0">
                          <a:solidFill>
                            <a:srgbClr val="1B1464"/>
                          </a:solidFill>
                          <a:latin typeface="Helvetica" panose="020B0604020202020204" pitchFamily="34" charset="0"/>
                          <a:cs typeface="Helvetica" panose="020B0604020202020204" pitchFamily="34" charset="0"/>
                        </a:rPr>
                        <a:t>Texans @ Cowboys / Eagles @ Chiefs (11/20/23)</a:t>
                      </a:r>
                    </a:p>
                  </a:txBody>
                  <a:tcPr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29,022</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17,023</a:t>
                      </a:r>
                    </a:p>
                  </a:txBody>
                  <a:tcPr marL="0" marR="0" marT="0" marB="0" anchor="c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-41%</a:t>
                      </a:r>
                    </a:p>
                  </a:txBody>
                  <a:tcPr marL="0" marR="0" marT="0" marB="0" anchor="ctr">
                    <a:lnR w="38100" cap="flat" cmpd="sng" algn="ctr">
                      <a:solidFill>
                        <a:srgbClr val="4EBEA4"/>
                      </a:solidFill>
                      <a:prstDash val="solid"/>
                      <a:round/>
                      <a:headEnd type="none" w="med" len="med"/>
                      <a:tailEnd type="none" w="med" len="med"/>
                    </a:lnR>
                    <a:solidFill>
                      <a:srgbClr val="E9EBF5"/>
                    </a:solidFill>
                  </a:tcPr>
                </a:tc>
                <a:extLst>
                  <a:ext uri="{0D108BD9-81ED-4DB2-BD59-A6C34878D82A}">
                    <a16:rowId xmlns:a16="http://schemas.microsoft.com/office/drawing/2014/main" val="3575582316"/>
                  </a:ext>
                </a:extLst>
              </a:tr>
              <a:tr h="25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14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(12/9/24)</a:t>
                      </a:r>
                    </a:p>
                  </a:txBody>
                  <a:tcPr marL="107623" marR="107623" marT="53812" marB="53812" anchor="ctr">
                    <a:lnL w="38100" cap="flat" cmpd="sng" algn="ctr">
                      <a:solidFill>
                        <a:srgbClr val="4EBEA4"/>
                      </a:solidFill>
                      <a:prstDash val="solid"/>
                      <a:round/>
                      <a:headEnd type="none" w="med" len="med"/>
                      <a:tailEnd type="none" w="med" len="med"/>
                    </a:lnL>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rgbClr val="1B1464"/>
                          </a:solidFill>
                          <a:latin typeface="Helvetica" panose="020B0604020202020204" pitchFamily="34" charset="0"/>
                          <a:cs typeface="Helvetica" panose="020B0604020202020204" pitchFamily="34" charset="0"/>
                        </a:rPr>
                        <a:t>Bengals @ Cowboys / </a:t>
                      </a:r>
                      <a:r>
                        <a:rPr lang="en-US" sz="800" b="1">
                          <a:solidFill>
                            <a:srgbClr val="1B1464"/>
                          </a:solidFill>
                          <a:latin typeface="Helvetica" panose="020B0604020202020204" pitchFamily="34" charset="0"/>
                          <a:cs typeface="Helvetica" panose="020B0604020202020204" pitchFamily="34" charset="0"/>
                        </a:rPr>
                        <a:t>DH: </a:t>
                      </a:r>
                      <a:r>
                        <a:rPr lang="en-US" sz="800" b="0">
                          <a:solidFill>
                            <a:srgbClr val="1B1464"/>
                          </a:solidFill>
                          <a:latin typeface="Helvetica" panose="020B0604020202020204" pitchFamily="34" charset="0"/>
                          <a:cs typeface="Helvetica" panose="020B0604020202020204" pitchFamily="34" charset="0"/>
                        </a:rPr>
                        <a:t>Titans @ Dolphins | Packers @ Giants (12/11/23)</a:t>
                      </a:r>
                    </a:p>
                  </a:txBody>
                  <a:tcPr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19,705</a:t>
                      </a:r>
                    </a:p>
                  </a:txBody>
                  <a:tcPr marL="0" marR="0" marT="0" marB="0" anchor="ctr">
                    <a:solidFill>
                      <a:srgbClr val="CFD5EA"/>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18,690</a:t>
                      </a:r>
                    </a:p>
                  </a:txBody>
                  <a:tcPr marL="0" marR="0" marT="0" marB="0" anchor="ctr">
                    <a:solidFill>
                      <a:srgbClr val="CFD5EA"/>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-5%</a:t>
                      </a:r>
                    </a:p>
                  </a:txBody>
                  <a:tcPr marL="0" marR="0" marT="0" marB="0" anchor="ctr">
                    <a:lnR w="38100" cap="flat" cmpd="sng" algn="ctr">
                      <a:solidFill>
                        <a:srgbClr val="4EBEA4"/>
                      </a:solidFill>
                      <a:prstDash val="solid"/>
                      <a:round/>
                      <a:headEnd type="none" w="med" len="med"/>
                      <a:tailEnd type="none" w="med" len="med"/>
                    </a:lnR>
                    <a:solidFill>
                      <a:srgbClr val="CFD5EA"/>
                    </a:solidFill>
                  </a:tcPr>
                </a:tc>
                <a:extLst>
                  <a:ext uri="{0D108BD9-81ED-4DB2-BD59-A6C34878D82A}">
                    <a16:rowId xmlns:a16="http://schemas.microsoft.com/office/drawing/2014/main" val="185811419"/>
                  </a:ext>
                </a:extLst>
              </a:tr>
              <a:tr h="25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Week 15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(12/16/24)</a:t>
                      </a:r>
                    </a:p>
                  </a:txBody>
                  <a:tcPr marL="107623" marR="107623" marT="53812" marB="53812" anchor="ctr">
                    <a:lnL w="38100" cap="flat" cmpd="sng" algn="ctr">
                      <a:solidFill>
                        <a:srgbClr val="4EBEA4"/>
                      </a:solidFill>
                      <a:prstDash val="solid"/>
                      <a:round/>
                      <a:headEnd type="none" w="med" len="med"/>
                      <a:tailEnd type="none" w="med" len="med"/>
                    </a:lnL>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rgbClr val="1B1464"/>
                          </a:solidFill>
                          <a:latin typeface="Helvetica" panose="020B0604020202020204" pitchFamily="34" charset="0"/>
                          <a:cs typeface="Helvetica" panose="020B0604020202020204" pitchFamily="34" charset="0"/>
                        </a:rPr>
                        <a:t>Bears @ Vikings / Eagles @ Seahawks (12/18/23) </a:t>
                      </a:r>
                    </a:p>
                  </a:txBody>
                  <a:tcPr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19,403</a:t>
                      </a:r>
                    </a:p>
                  </a:txBody>
                  <a:tcPr marL="0" marR="0" marT="0" marB="0" anchor="ctr">
                    <a:solidFill>
                      <a:srgbClr val="E9EBF5"/>
                    </a:solidFill>
                  </a:tcPr>
                </a:tc>
                <a:tc>
                  <a:txBody>
                    <a:bodyPr/>
                    <a:lstStyle/>
                    <a:p>
                      <a:pPr algn="r" fontAlgn="b"/>
                      <a:r>
                        <a:rPr lang="en-US" sz="1100" b="0" i="0" u="none" strike="noStrike">
                          <a:solidFill>
                            <a:srgbClr val="1B1464"/>
                          </a:solidFill>
                          <a:effectLst/>
                          <a:latin typeface="Helvetica" panose="020B0604020202020204" pitchFamily="34" charset="0"/>
                          <a:cs typeface="Helvetica" panose="020B0604020202020204" pitchFamily="34" charset="0"/>
                        </a:rPr>
                        <a:t>17,351</a:t>
                      </a:r>
                    </a:p>
                  </a:txBody>
                  <a:tcPr marL="0" marR="0" marT="0" marB="0" anchor="ctr">
                    <a:solidFill>
                      <a:srgbClr val="E9EBF5"/>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-11%</a:t>
                      </a:r>
                    </a:p>
                  </a:txBody>
                  <a:tcPr marL="0" marR="0" marT="0" marB="0" anchor="ctr">
                    <a:lnR w="38100" cap="flat" cmpd="sng" algn="ctr">
                      <a:solidFill>
                        <a:srgbClr val="4EBEA4"/>
                      </a:solidFill>
                      <a:prstDash val="solid"/>
                      <a:round/>
                      <a:headEnd type="none" w="med" len="med"/>
                      <a:tailEnd type="none" w="med" len="med"/>
                    </a:lnR>
                    <a:solidFill>
                      <a:srgbClr val="E9EBF5"/>
                    </a:solidFill>
                  </a:tcPr>
                </a:tc>
                <a:extLst>
                  <a:ext uri="{0D108BD9-81ED-4DB2-BD59-A6C34878D82A}">
                    <a16:rowId xmlns:a16="http://schemas.microsoft.com/office/drawing/2014/main" val="2685013666"/>
                  </a:ext>
                </a:extLst>
              </a:tr>
              <a:tr h="25631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a:t>
                      </a:r>
                    </a:p>
                  </a:txBody>
                  <a:tcPr marL="107623" marR="107623" marT="53812" marB="53812" anchor="ctr">
                    <a:lnL w="38100" cap="flat" cmpd="sng" algn="ctr">
                      <a:solidFill>
                        <a:srgbClr val="4EBEA4"/>
                      </a:solidFill>
                      <a:prstDash val="solid"/>
                      <a:round/>
                      <a:headEnd type="none" w="med" len="med"/>
                      <a:tailEnd type="none" w="med" len="med"/>
                    </a:lnL>
                    <a:lnB w="38100" cap="flat" cmpd="sng" algn="ctr">
                      <a:solidFill>
                        <a:srgbClr val="4EBEA4"/>
                      </a:solidFill>
                      <a:prstDash val="solid"/>
                      <a:round/>
                      <a:headEnd type="none" w="med" len="med"/>
                      <a:tailEnd type="none" w="med" len="med"/>
                    </a:lnB>
                    <a:solidFill>
                      <a:schemeClr val="bg1">
                        <a:lumMod val="6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a:txBody>
                  <a:tcPr marL="107623" marR="107623" marT="53812" marB="53812" anchor="ctr">
                    <a:lnB w="38100" cap="flat" cmpd="sng" algn="ctr">
                      <a:solidFill>
                        <a:srgbClr val="4EBEA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19,430</a:t>
                      </a:r>
                    </a:p>
                  </a:txBody>
                  <a:tcPr marL="0" marR="0" marT="0" marB="0" anchor="ctr">
                    <a:lnB w="38100" cap="flat" cmpd="sng" algn="ctr">
                      <a:solidFill>
                        <a:srgbClr val="4EBEA4"/>
                      </a:solidFill>
                      <a:prstDash val="solid"/>
                      <a:round/>
                      <a:headEnd type="none" w="med" len="med"/>
                      <a:tailEnd type="none" w="med" len="med"/>
                    </a:lnB>
                    <a:solidFill>
                      <a:schemeClr val="bg1">
                        <a:lumMod val="65000"/>
                      </a:schemeClr>
                    </a:solidFill>
                  </a:tcPr>
                </a:tc>
                <a:tc>
                  <a:txBody>
                    <a:bodyPr/>
                    <a:lstStyle/>
                    <a:p>
                      <a:pPr algn="r" fontAlgn="b"/>
                      <a:r>
                        <a:rPr lang="en-US" sz="1200" b="1" i="0" u="none" strike="noStrike">
                          <a:solidFill>
                            <a:srgbClr val="1B1464"/>
                          </a:solidFill>
                          <a:effectLst/>
                          <a:latin typeface="Helvetica" panose="020B0604020202020204" pitchFamily="34" charset="0"/>
                          <a:cs typeface="Helvetica" panose="020B0604020202020204" pitchFamily="34" charset="0"/>
                        </a:rPr>
                        <a:t>17,117</a:t>
                      </a:r>
                    </a:p>
                  </a:txBody>
                  <a:tcPr marL="0" marR="0" marT="0" marB="0" anchor="ctr">
                    <a:lnB w="38100" cap="flat" cmpd="sng" algn="ctr">
                      <a:solidFill>
                        <a:srgbClr val="4EBEA4"/>
                      </a:solidFill>
                      <a:prstDash val="solid"/>
                      <a:round/>
                      <a:headEnd type="none" w="med" len="med"/>
                      <a:tailEnd type="none" w="med" len="med"/>
                    </a:lnB>
                    <a:solidFill>
                      <a:schemeClr val="bg1">
                        <a:lumMod val="65000"/>
                      </a:schemeClr>
                    </a:solidFill>
                  </a:tcPr>
                </a:tc>
                <a:tc>
                  <a:txBody>
                    <a:bodyPr/>
                    <a:lstStyle/>
                    <a:p>
                      <a:pPr algn="ctr" fontAlgn="b"/>
                      <a:r>
                        <a:rPr lang="en-US" sz="1200" b="1" i="0" u="none" strike="noStrike">
                          <a:solidFill>
                            <a:schemeClr val="bg1">
                              <a:lumMod val="50000"/>
                            </a:schemeClr>
                          </a:solidFill>
                          <a:effectLst/>
                          <a:latin typeface="Helvetica" panose="020B0604020202020204" pitchFamily="34" charset="0"/>
                          <a:cs typeface="Helvetica" panose="020B0604020202020204" pitchFamily="34" charset="0"/>
                        </a:rPr>
                        <a:t>-12%</a:t>
                      </a:r>
                    </a:p>
                  </a:txBody>
                  <a:tcPr marL="0" marR="0" marT="0" marB="0" anchor="ctr">
                    <a:lnR w="38100" cap="flat" cmpd="sng" algn="ctr">
                      <a:solidFill>
                        <a:srgbClr val="4EBEA4"/>
                      </a:solidFill>
                      <a:prstDash val="solid"/>
                      <a:round/>
                      <a:headEnd type="none" w="med" len="med"/>
                      <a:tailEnd type="none" w="med" len="med"/>
                    </a:lnR>
                    <a:lnB w="38100" cap="flat" cmpd="sng" algn="ctr">
                      <a:solidFill>
                        <a:srgbClr val="4EBEA4"/>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95854571"/>
                  </a:ext>
                </a:extLst>
              </a:tr>
            </a:tbl>
          </a:graphicData>
        </a:graphic>
      </p:graphicFrame>
      <p:sp>
        <p:nvSpPr>
          <p:cNvPr id="6" name="Rectangle 5">
            <a:extLst>
              <a:ext uri="{FF2B5EF4-FFF2-40B4-BE49-F238E27FC236}">
                <a16:creationId xmlns:a16="http://schemas.microsoft.com/office/drawing/2014/main" id="{E9272D47-4378-DEA8-4F32-C5FA48AEEEC3}"/>
              </a:ext>
            </a:extLst>
          </p:cNvPr>
          <p:cNvSpPr/>
          <p:nvPr/>
        </p:nvSpPr>
        <p:spPr>
          <a:xfrm>
            <a:off x="5154548" y="1834922"/>
            <a:ext cx="3094305" cy="234373"/>
          </a:xfrm>
          <a:prstGeom prst="rect">
            <a:avLst/>
          </a:prstGeom>
          <a:solidFill>
            <a:schemeClr val="bg1"/>
          </a:solidFill>
          <a:ln w="190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Average Minute Audience (000)</a:t>
            </a:r>
          </a:p>
        </p:txBody>
      </p:sp>
      <p:sp>
        <p:nvSpPr>
          <p:cNvPr id="7" name="Rectangle 6">
            <a:extLst>
              <a:ext uri="{FF2B5EF4-FFF2-40B4-BE49-F238E27FC236}">
                <a16:creationId xmlns:a16="http://schemas.microsoft.com/office/drawing/2014/main" id="{97BD8510-75E3-993A-66CF-003BF8E8F989}"/>
              </a:ext>
            </a:extLst>
          </p:cNvPr>
          <p:cNvSpPr/>
          <p:nvPr/>
        </p:nvSpPr>
        <p:spPr>
          <a:xfrm>
            <a:off x="8483168" y="1834922"/>
            <a:ext cx="3358331" cy="226564"/>
          </a:xfrm>
          <a:prstGeom prst="rect">
            <a:avLst/>
          </a:prstGeom>
          <a:solidFill>
            <a:schemeClr val="bg1"/>
          </a:solidFill>
          <a:ln w="190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B1464"/>
                </a:solidFill>
                <a:latin typeface="Helvetica" panose="020B0403020202020204" pitchFamily="34" charset="0"/>
              </a:rPr>
              <a:t>Reach (000)</a:t>
            </a:r>
          </a:p>
        </p:txBody>
      </p:sp>
      <p:sp>
        <p:nvSpPr>
          <p:cNvPr id="8" name="Rectangle 7">
            <a:extLst>
              <a:ext uri="{FF2B5EF4-FFF2-40B4-BE49-F238E27FC236}">
                <a16:creationId xmlns:a16="http://schemas.microsoft.com/office/drawing/2014/main" id="{2494672C-2C4A-59DF-D5D5-A9D33378AF96}"/>
              </a:ext>
            </a:extLst>
          </p:cNvPr>
          <p:cNvSpPr/>
          <p:nvPr/>
        </p:nvSpPr>
        <p:spPr>
          <a:xfrm>
            <a:off x="230715" y="441443"/>
            <a:ext cx="11950477"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2023 vs. 2024: Sunday Night Football Comparison</a:t>
            </a:r>
            <a:r>
              <a:rPr lang="en-US" sz="2600" b="1">
                <a:solidFill>
                  <a:srgbClr val="4EBEA4"/>
                </a:solidFill>
                <a:latin typeface="Helvetica" pitchFamily="2" charset="0"/>
              </a:rPr>
              <a:t> (ESPN/ABC)</a:t>
            </a:r>
            <a:endParaRPr kumimoji="0" lang="en-US" sz="2600" b="1" i="0" u="none" strike="noStrike" kern="1200" cap="none" spc="0" normalizeH="0" baseline="0" noProof="0">
              <a:ln>
                <a:noFill/>
              </a:ln>
              <a:solidFill>
                <a:srgbClr val="4EBEA4"/>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AC83C564-6A96-117D-FD73-D0EDFF53264C}"/>
              </a:ext>
            </a:extLst>
          </p:cNvPr>
          <p:cNvSpPr txBox="1"/>
          <p:nvPr/>
        </p:nvSpPr>
        <p:spPr>
          <a:xfrm>
            <a:off x="546751" y="6018784"/>
            <a:ext cx="115807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and R&amp;</a:t>
            </a:r>
            <a:r>
              <a:rPr lang="en-US" sz="700">
                <a:solidFill>
                  <a:srgbClr val="1B1464"/>
                </a:solidFill>
                <a:latin typeface="Helvetica" panose="020B0604020202020204" pitchFamily="34" charset="0"/>
                <a:cs typeface="Helvetica" panose="020B0604020202020204" pitchFamily="34" charset="0"/>
              </a:rPr>
              <a:t>F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Program Report, Monday Night Football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ABC), excludes pre- &amp; post-game shows,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ESPN, ESPN2, ESPN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ABC reflects linear TV audience only and does not include audiences gained from their digital / app streaming – </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excluding week 7 which includes the </a:t>
            </a:r>
            <a:r>
              <a:rPr lang="en-US" sz="700">
                <a:solidFill>
                  <a:srgbClr val="1B1464"/>
                </a:solidFill>
                <a:latin typeface="Helvetica" panose="020B0604020202020204" pitchFamily="34" charset="0"/>
                <a:cs typeface="Helvetica" panose="020B0604020202020204" pitchFamily="34" charset="0"/>
              </a:rPr>
              <a:t>exclusive game streamed on ESPN+</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12 comparable games reflect all weeks that have standalone NFL night game broadcasts across NFL weeks: 2-11 &amp; 14-15 (excludes Thanksgiving weekend). ESPN Monday Night Football includes ESPN2 and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simulcast viewership. Note: ESPN MNF data also includes ABC simulcast data. MNF weeks 3, 4 and 15 include two matchups on broadcast (ABC) and Cable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See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4"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Tree>
    <p:extLst>
      <p:ext uri="{BB962C8B-B14F-4D97-AF65-F5344CB8AC3E}">
        <p14:creationId xmlns:p14="http://schemas.microsoft.com/office/powerpoint/2010/main" val="520695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11" name="Chart 10">
            <a:extLst>
              <a:ext uri="{FF2B5EF4-FFF2-40B4-BE49-F238E27FC236}">
                <a16:creationId xmlns:a16="http://schemas.microsoft.com/office/drawing/2014/main" id="{A428A7A7-612E-85E1-6F8B-7C35B3478E12}"/>
              </a:ext>
            </a:extLst>
          </p:cNvPr>
          <p:cNvGraphicFramePr/>
          <p:nvPr>
            <p:extLst>
              <p:ext uri="{D42A27DB-BD31-4B8C-83A1-F6EECF244321}">
                <p14:modId xmlns:p14="http://schemas.microsoft.com/office/powerpoint/2010/main" val="2345813256"/>
              </p:ext>
            </p:extLst>
          </p:nvPr>
        </p:nvGraphicFramePr>
        <p:xfrm>
          <a:off x="187966" y="2357609"/>
          <a:ext cx="11816066" cy="396661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5986CD5F-F58C-52AD-41FE-6F947CAC8DD5}"/>
              </a:ext>
            </a:extLst>
          </p:cNvPr>
          <p:cNvSpPr txBox="1"/>
          <p:nvPr/>
        </p:nvSpPr>
        <p:spPr>
          <a:xfrm>
            <a:off x="0" y="1840448"/>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Audience (Per Min) in MM - NFL Monday Night Football</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vs. 2024 Comparable ‘</a:t>
            </a:r>
            <a:r>
              <a:rPr lang="en-US" sz="1200">
                <a:solidFill>
                  <a:srgbClr val="1B1464"/>
                </a:solidFill>
                <a:latin typeface="Helvetica" panose="020B0604020202020204" pitchFamily="34" charset="0"/>
                <a:cs typeface="Helvetica" panose="020B0604020202020204" pitchFamily="34" charset="0"/>
              </a:rPr>
              <a:t>Monday</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Night’ Games</a:t>
            </a:r>
            <a:endParaRPr kumimoji="0" lang="en-US" sz="11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46" name="Rectangle: Rounded Corners 45">
            <a:extLst>
              <a:ext uri="{FF2B5EF4-FFF2-40B4-BE49-F238E27FC236}">
                <a16:creationId xmlns:a16="http://schemas.microsoft.com/office/drawing/2014/main" id="{4ABD3A37-7E84-166C-9169-4611F7BCB672}"/>
              </a:ext>
            </a:extLst>
          </p:cNvPr>
          <p:cNvSpPr/>
          <p:nvPr/>
        </p:nvSpPr>
        <p:spPr>
          <a:xfrm>
            <a:off x="4257353" y="5836899"/>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Simulcast game in 2024</a:t>
            </a:r>
          </a:p>
        </p:txBody>
      </p:sp>
      <p:sp>
        <p:nvSpPr>
          <p:cNvPr id="7" name="Rectangle: Rounded Corners 45">
            <a:extLst>
              <a:ext uri="{FF2B5EF4-FFF2-40B4-BE49-F238E27FC236}">
                <a16:creationId xmlns:a16="http://schemas.microsoft.com/office/drawing/2014/main" id="{21C7184A-3733-C90E-D1E8-A10BF84BB6F0}"/>
              </a:ext>
            </a:extLst>
          </p:cNvPr>
          <p:cNvSpPr/>
          <p:nvPr/>
        </p:nvSpPr>
        <p:spPr>
          <a:xfrm>
            <a:off x="6262937" y="5836899"/>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Simulcast game in 2024</a:t>
            </a:r>
          </a:p>
        </p:txBody>
      </p:sp>
      <p:sp>
        <p:nvSpPr>
          <p:cNvPr id="8" name="Rectangle: Rounded Corners 45">
            <a:extLst>
              <a:ext uri="{FF2B5EF4-FFF2-40B4-BE49-F238E27FC236}">
                <a16:creationId xmlns:a16="http://schemas.microsoft.com/office/drawing/2014/main" id="{EA81FDE2-0E70-930F-D490-5268EC850975}"/>
              </a:ext>
            </a:extLst>
          </p:cNvPr>
          <p:cNvSpPr/>
          <p:nvPr/>
        </p:nvSpPr>
        <p:spPr>
          <a:xfrm>
            <a:off x="7229822" y="5836899"/>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Simulcast game in 2024</a:t>
            </a:r>
          </a:p>
        </p:txBody>
      </p:sp>
      <p:sp>
        <p:nvSpPr>
          <p:cNvPr id="10" name="Rectangle: Rounded Corners 45">
            <a:extLst>
              <a:ext uri="{FF2B5EF4-FFF2-40B4-BE49-F238E27FC236}">
                <a16:creationId xmlns:a16="http://schemas.microsoft.com/office/drawing/2014/main" id="{0A42C892-37AF-BD87-EDD4-D7012833E2C3}"/>
              </a:ext>
            </a:extLst>
          </p:cNvPr>
          <p:cNvSpPr/>
          <p:nvPr/>
        </p:nvSpPr>
        <p:spPr>
          <a:xfrm>
            <a:off x="9133484" y="5836899"/>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Simulcast game in 2024</a:t>
            </a:r>
          </a:p>
        </p:txBody>
      </p:sp>
      <p:sp>
        <p:nvSpPr>
          <p:cNvPr id="13" name="Rectangle: Rounded Corners 45">
            <a:extLst>
              <a:ext uri="{FF2B5EF4-FFF2-40B4-BE49-F238E27FC236}">
                <a16:creationId xmlns:a16="http://schemas.microsoft.com/office/drawing/2014/main" id="{3607245C-EEA5-185A-E22F-9CC2BA675F92}"/>
              </a:ext>
            </a:extLst>
          </p:cNvPr>
          <p:cNvSpPr/>
          <p:nvPr/>
        </p:nvSpPr>
        <p:spPr>
          <a:xfrm>
            <a:off x="10100369" y="5836899"/>
            <a:ext cx="778919" cy="226080"/>
          </a:xfrm>
          <a:prstGeom prst="roundRect">
            <a:avLst>
              <a:gd name="adj" fmla="val 16667"/>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Simulcast game in 2024</a:t>
            </a:r>
          </a:p>
        </p:txBody>
      </p:sp>
      <p:sp>
        <p:nvSpPr>
          <p:cNvPr id="3" name="TextBox 2">
            <a:extLst>
              <a:ext uri="{FF2B5EF4-FFF2-40B4-BE49-F238E27FC236}">
                <a16:creationId xmlns:a16="http://schemas.microsoft.com/office/drawing/2014/main" id="{FC73B53C-D8E3-D65F-E324-657C4CAB6DCA}"/>
              </a:ext>
            </a:extLst>
          </p:cNvPr>
          <p:cNvSpPr txBox="1"/>
          <p:nvPr/>
        </p:nvSpPr>
        <p:spPr>
          <a:xfrm>
            <a:off x="546751" y="6128113"/>
            <a:ext cx="1158077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
            </a:r>
            <a:r>
              <a:rPr lang="en-US" sz="700" err="1">
                <a:solidFill>
                  <a:srgbClr val="1B1464"/>
                </a:solidFill>
                <a:latin typeface="Helvetica" panose="020B0604020202020204" pitchFamily="34" charset="0"/>
                <a:cs typeface="Helvetica" panose="020B0604020202020204" pitchFamily="34" charset="0"/>
              </a:rPr>
              <a:t>atings</a:t>
            </a:r>
            <a:r>
              <a:rPr lang="en-US" sz="700">
                <a:solidFill>
                  <a:srgbClr val="1B1464"/>
                </a:solidFill>
                <a:latin typeface="Helvetica" panose="020B0604020202020204" pitchFamily="34" charset="0"/>
                <a:cs typeface="Helvetica" panose="020B0604020202020204" pitchFamily="34" charset="0"/>
              </a:rPr>
              <a:t> Analysis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Program Report, Monday Night Football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ABC), excludes pre- &amp; post-game shows,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ESPN, ESPN2, ESPN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ABC reflects linear TV audience only and does not include audiences gained from their digital / app streaming – </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excluding week 7 which includes the </a:t>
            </a:r>
            <a:r>
              <a:rPr lang="en-US" sz="700">
                <a:solidFill>
                  <a:srgbClr val="1B1464"/>
                </a:solidFill>
                <a:latin typeface="Helvetica" panose="020B0604020202020204" pitchFamily="34" charset="0"/>
                <a:cs typeface="Helvetica" panose="020B0604020202020204" pitchFamily="34" charset="0"/>
              </a:rPr>
              <a:t>exclusive game streamed on ESPN+</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12 comparable games reflect all weeks that have standalone NFL night game broadcasts across NFL weeks: 2-11 &amp; 14-15 (excludes Thanksgiving weekend). Note: ESPN MNF data also includes ABC simulcast data. MNF weeks 3, 4 and 15 include two matchups on broadcast (ABC) and Cable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5"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sp>
        <p:nvSpPr>
          <p:cNvPr id="6" name="Rectangle 5">
            <a:extLst>
              <a:ext uri="{FF2B5EF4-FFF2-40B4-BE49-F238E27FC236}">
                <a16:creationId xmlns:a16="http://schemas.microsoft.com/office/drawing/2014/main" id="{EDEB54F6-AAC6-7147-9C41-C840B9011777}"/>
              </a:ext>
            </a:extLst>
          </p:cNvPr>
          <p:cNvSpPr/>
          <p:nvPr/>
        </p:nvSpPr>
        <p:spPr>
          <a:xfrm>
            <a:off x="194437" y="389648"/>
            <a:ext cx="12004034"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ESPN/ABC MNF: Primetime Weekly Analysis (comparable games YoY)</a:t>
            </a:r>
          </a:p>
        </p:txBody>
      </p:sp>
      <p:sp>
        <p:nvSpPr>
          <p:cNvPr id="14" name="TextBox 13">
            <a:extLst>
              <a:ext uri="{FF2B5EF4-FFF2-40B4-BE49-F238E27FC236}">
                <a16:creationId xmlns:a16="http://schemas.microsoft.com/office/drawing/2014/main" id="{E578C874-C576-F0B4-7FFF-06DE287AB5D1}"/>
              </a:ext>
            </a:extLst>
          </p:cNvPr>
          <p:cNvSpPr txBox="1"/>
          <p:nvPr/>
        </p:nvSpPr>
        <p:spPr>
          <a:xfrm>
            <a:off x="379380" y="943708"/>
            <a:ext cx="11226897"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lang="en-US" sz="1200"/>
              <a:t>In 2023, ABC aired four more "MNF" games (9 in 2023 vs. 5 in 2024), both exclusively and with ESPN, to fill primetime gaps caused by the writer’s strike</a:t>
            </a:r>
            <a:endParaRPr kumimoji="0" lang="en-US" sz="1200" b="0" i="0" u="none" strike="noStrike" kern="1200" cap="none" spc="0" normalizeH="0" baseline="0" noProof="0">
              <a:ln>
                <a:noFill/>
              </a:ln>
              <a:solidFill>
                <a:srgbClr val="FF0000"/>
              </a:solidFill>
              <a:effectLst/>
              <a:highlight>
                <a:srgbClr val="FFFF00"/>
              </a:highlight>
              <a:uLnTx/>
              <a:uFillTx/>
              <a:latin typeface="Helvetica" pitchFamily="2" charset="0"/>
              <a:ea typeface="+mn-ea"/>
              <a:cs typeface="+mn-cs"/>
            </a:endParaRPr>
          </a:p>
        </p:txBody>
      </p:sp>
    </p:spTree>
    <p:extLst>
      <p:ext uri="{BB962C8B-B14F-4D97-AF65-F5344CB8AC3E}">
        <p14:creationId xmlns:p14="http://schemas.microsoft.com/office/powerpoint/2010/main" val="156441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FE565-DCF6-558D-7704-7C5ECAA19D26}"/>
            </a:ext>
          </a:extLst>
        </p:cNvPr>
        <p:cNvGrpSpPr/>
        <p:nvPr/>
      </p:nvGrpSpPr>
      <p:grpSpPr>
        <a:xfrm>
          <a:off x="0" y="0"/>
          <a:ext cx="0" cy="0"/>
          <a:chOff x="0" y="0"/>
          <a:chExt cx="0" cy="0"/>
        </a:xfrm>
      </p:grpSpPr>
      <p:sp>
        <p:nvSpPr>
          <p:cNvPr id="177" name="Rectangle 176">
            <a:extLst>
              <a:ext uri="{FF2B5EF4-FFF2-40B4-BE49-F238E27FC236}">
                <a16:creationId xmlns:a16="http://schemas.microsoft.com/office/drawing/2014/main" id="{31243CCF-053D-9F35-CDFC-7B6DA81997C1}"/>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Rounded Corners 127">
            <a:extLst>
              <a:ext uri="{FF2B5EF4-FFF2-40B4-BE49-F238E27FC236}">
                <a16:creationId xmlns:a16="http://schemas.microsoft.com/office/drawing/2014/main" id="{4D584DA0-E3C1-AEDB-B0B5-20EE382A2BD0}"/>
              </a:ext>
            </a:extLst>
          </p:cNvPr>
          <p:cNvSpPr/>
          <p:nvPr/>
        </p:nvSpPr>
        <p:spPr>
          <a:xfrm>
            <a:off x="8715967" y="4115009"/>
            <a:ext cx="3383289" cy="1149379"/>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1" name="Rectangle: Rounded Corners 10">
            <a:extLst>
              <a:ext uri="{FF2B5EF4-FFF2-40B4-BE49-F238E27FC236}">
                <a16:creationId xmlns:a16="http://schemas.microsoft.com/office/drawing/2014/main" id="{C02CE9EC-8AA5-F026-D7E6-B64F5DFE7E42}"/>
              </a:ext>
            </a:extLst>
          </p:cNvPr>
          <p:cNvSpPr/>
          <p:nvPr/>
        </p:nvSpPr>
        <p:spPr>
          <a:xfrm>
            <a:off x="20821" y="5684182"/>
            <a:ext cx="3559944" cy="819140"/>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42" name="Rectangle: Rounded Corners 41">
            <a:extLst>
              <a:ext uri="{FF2B5EF4-FFF2-40B4-BE49-F238E27FC236}">
                <a16:creationId xmlns:a16="http://schemas.microsoft.com/office/drawing/2014/main" id="{160BE3D8-CF1D-ABB0-2D29-B8A5E913542F}"/>
              </a:ext>
            </a:extLst>
          </p:cNvPr>
          <p:cNvSpPr/>
          <p:nvPr/>
        </p:nvSpPr>
        <p:spPr>
          <a:xfrm>
            <a:off x="3629977" y="5817469"/>
            <a:ext cx="4658769" cy="687800"/>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38" name="Rectangle: Rounded Corners 37">
            <a:extLst>
              <a:ext uri="{FF2B5EF4-FFF2-40B4-BE49-F238E27FC236}">
                <a16:creationId xmlns:a16="http://schemas.microsoft.com/office/drawing/2014/main" id="{916C3864-8EB8-0F8B-42AB-DA80113DB395}"/>
              </a:ext>
            </a:extLst>
          </p:cNvPr>
          <p:cNvSpPr/>
          <p:nvPr/>
        </p:nvSpPr>
        <p:spPr>
          <a:xfrm>
            <a:off x="3765053" y="4936675"/>
            <a:ext cx="4492637" cy="83302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4" name="Rectangle 3">
            <a:extLst>
              <a:ext uri="{FF2B5EF4-FFF2-40B4-BE49-F238E27FC236}">
                <a16:creationId xmlns:a16="http://schemas.microsoft.com/office/drawing/2014/main" id="{F0C780E8-822F-89C5-1D6B-4F08F535D25C}"/>
              </a:ext>
            </a:extLst>
          </p:cNvPr>
          <p:cNvSpPr/>
          <p:nvPr/>
        </p:nvSpPr>
        <p:spPr>
          <a:xfrm>
            <a:off x="138085" y="460954"/>
            <a:ext cx="1205391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In 2024, the ‘</a:t>
            </a:r>
            <a:r>
              <a:rPr lang="en-US" sz="2600" b="1" err="1">
                <a:solidFill>
                  <a:srgbClr val="1B1464"/>
                </a:solidFill>
                <a:latin typeface="Helvetica" pitchFamily="2" charset="0"/>
              </a:rPr>
              <a:t>eventizing</a:t>
            </a:r>
            <a:r>
              <a:rPr lang="en-US" sz="2600" b="1">
                <a:solidFill>
                  <a:srgbClr val="1B1464"/>
                </a:solidFill>
                <a:latin typeface="Helvetica" pitchFamily="2" charset="0"/>
              </a:rPr>
              <a:t>’ of the NFL continued through more cross-platform innovations as fans sought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engaging, live sports experiences on TV</a:t>
            </a:r>
          </a:p>
        </p:txBody>
      </p:sp>
      <p:pic>
        <p:nvPicPr>
          <p:cNvPr id="2" name="Picture 1">
            <a:extLst>
              <a:ext uri="{FF2B5EF4-FFF2-40B4-BE49-F238E27FC236}">
                <a16:creationId xmlns:a16="http://schemas.microsoft.com/office/drawing/2014/main" id="{B6E5562F-7912-1453-61D5-917DA0777ED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D03F7EC3-C3E6-1C76-77DF-46BC5280128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6F4D5F7D-6604-E4C4-486F-E1CF2E6E2E4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Rectangle: Rounded Corners 5">
            <a:hlinkClick r:id="rId4"/>
            <a:extLst>
              <a:ext uri="{FF2B5EF4-FFF2-40B4-BE49-F238E27FC236}">
                <a16:creationId xmlns:a16="http://schemas.microsoft.com/office/drawing/2014/main" id="{F52BE7AF-A71E-30A9-8657-262657F6EB1A}"/>
              </a:ext>
            </a:extLst>
          </p:cNvPr>
          <p:cNvSpPr/>
          <p:nvPr/>
        </p:nvSpPr>
        <p:spPr>
          <a:xfrm>
            <a:off x="4952388" y="3928932"/>
            <a:ext cx="3709313" cy="962860"/>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0" name="TextBox 9">
            <a:hlinkClick r:id="rId4"/>
            <a:extLst>
              <a:ext uri="{FF2B5EF4-FFF2-40B4-BE49-F238E27FC236}">
                <a16:creationId xmlns:a16="http://schemas.microsoft.com/office/drawing/2014/main" id="{2DCCFD0E-52F2-4E90-D36A-AE2CB8EA70FE}"/>
              </a:ext>
            </a:extLst>
          </p:cNvPr>
          <p:cNvSpPr txBox="1"/>
          <p:nvPr/>
        </p:nvSpPr>
        <p:spPr>
          <a:xfrm>
            <a:off x="4978420" y="4300640"/>
            <a:ext cx="365870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nton" pitchFamily="2" charset="0"/>
                <a:ea typeface="+mn-ea"/>
                <a:cs typeface="+mn-cs"/>
              </a:rPr>
              <a:t>The Simpsons Provide a Perfectly Cromulent Way to Grow Monday Night Football Ad Revenue</a:t>
            </a:r>
          </a:p>
        </p:txBody>
      </p:sp>
      <p:sp>
        <p:nvSpPr>
          <p:cNvPr id="12" name="TextBox 11">
            <a:extLst>
              <a:ext uri="{FF2B5EF4-FFF2-40B4-BE49-F238E27FC236}">
                <a16:creationId xmlns:a16="http://schemas.microsoft.com/office/drawing/2014/main" id="{85C25880-F58E-A885-82EC-A3C660F15AA7}"/>
              </a:ext>
            </a:extLst>
          </p:cNvPr>
          <p:cNvSpPr txBox="1"/>
          <p:nvPr/>
        </p:nvSpPr>
        <p:spPr>
          <a:xfrm>
            <a:off x="7571044" y="3983149"/>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12/9/2024</a:t>
            </a:r>
          </a:p>
        </p:txBody>
      </p:sp>
      <p:pic>
        <p:nvPicPr>
          <p:cNvPr id="14" name="Picture 13">
            <a:extLst>
              <a:ext uri="{FF2B5EF4-FFF2-40B4-BE49-F238E27FC236}">
                <a16:creationId xmlns:a16="http://schemas.microsoft.com/office/drawing/2014/main" id="{E4EB69A6-94CF-87E0-24DF-DD5B947556CD}"/>
              </a:ext>
            </a:extLst>
          </p:cNvPr>
          <p:cNvPicPr>
            <a:picLocks noChangeAspect="1"/>
          </p:cNvPicPr>
          <p:nvPr/>
        </p:nvPicPr>
        <p:blipFill>
          <a:blip r:embed="rId5"/>
          <a:srcRect l="12708" t="38739" r="10384" b="37166"/>
          <a:stretch/>
        </p:blipFill>
        <p:spPr>
          <a:xfrm>
            <a:off x="5139662" y="4006457"/>
            <a:ext cx="658349" cy="241505"/>
          </a:xfrm>
          <a:prstGeom prst="rect">
            <a:avLst/>
          </a:prstGeom>
        </p:spPr>
      </p:pic>
      <p:sp>
        <p:nvSpPr>
          <p:cNvPr id="16" name="Rectangle: Rounded Corners 15">
            <a:extLst>
              <a:ext uri="{FF2B5EF4-FFF2-40B4-BE49-F238E27FC236}">
                <a16:creationId xmlns:a16="http://schemas.microsoft.com/office/drawing/2014/main" id="{56DF9B72-FE70-88B0-F22A-A194631C987C}"/>
              </a:ext>
            </a:extLst>
          </p:cNvPr>
          <p:cNvSpPr/>
          <p:nvPr/>
        </p:nvSpPr>
        <p:spPr>
          <a:xfrm>
            <a:off x="94827" y="3179601"/>
            <a:ext cx="4797296" cy="923330"/>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7" name="TextBox 16">
            <a:hlinkClick r:id="rId6"/>
            <a:extLst>
              <a:ext uri="{FF2B5EF4-FFF2-40B4-BE49-F238E27FC236}">
                <a16:creationId xmlns:a16="http://schemas.microsoft.com/office/drawing/2014/main" id="{87EFDB40-D6BC-320A-42DE-4F2991CD5E10}"/>
              </a:ext>
            </a:extLst>
          </p:cNvPr>
          <p:cNvSpPr txBox="1"/>
          <p:nvPr/>
        </p:nvSpPr>
        <p:spPr>
          <a:xfrm>
            <a:off x="94828" y="3545361"/>
            <a:ext cx="479729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nton" pitchFamily="2" charset="0"/>
                <a:ea typeface="+mn-ea"/>
                <a:cs typeface="+mn-cs"/>
              </a:rPr>
              <a:t>Amazon’s Black Friday Game Scores Big for Advertisers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Source Serif 4"/>
                <a:ea typeface="+mn-ea"/>
                <a:cs typeface="+mn-cs"/>
              </a:rPr>
              <a:t>A 41% uptick in viewership leads to 30% more interactive ads from brands</a:t>
            </a:r>
            <a:endParaRPr kumimoji="0" lang="en-US" sz="12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9" name="Rectangle: Rounded Corners 18">
            <a:extLst>
              <a:ext uri="{FF2B5EF4-FFF2-40B4-BE49-F238E27FC236}">
                <a16:creationId xmlns:a16="http://schemas.microsoft.com/office/drawing/2014/main" id="{DB16C942-6B86-2382-9EC1-FED8C79A3F8D}"/>
              </a:ext>
            </a:extLst>
          </p:cNvPr>
          <p:cNvSpPr/>
          <p:nvPr/>
        </p:nvSpPr>
        <p:spPr>
          <a:xfrm>
            <a:off x="51674" y="4147023"/>
            <a:ext cx="4846448" cy="646331"/>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23" name="TextBox 22">
            <a:hlinkClick r:id="rId7"/>
            <a:extLst>
              <a:ext uri="{FF2B5EF4-FFF2-40B4-BE49-F238E27FC236}">
                <a16:creationId xmlns:a16="http://schemas.microsoft.com/office/drawing/2014/main" id="{9C6597F3-214B-CDBA-E715-3542F2DB1F4A}"/>
              </a:ext>
            </a:extLst>
          </p:cNvPr>
          <p:cNvSpPr txBox="1"/>
          <p:nvPr/>
        </p:nvSpPr>
        <p:spPr>
          <a:xfrm>
            <a:off x="-44451" y="4432962"/>
            <a:ext cx="503983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A202C"/>
                </a:solidFill>
                <a:effectLst/>
                <a:uLnTx/>
                <a:uFillTx/>
                <a:latin typeface="var(--font-sohne)"/>
                <a:ea typeface="+mn-ea"/>
                <a:cs typeface="+mn-cs"/>
              </a:rPr>
              <a:t>Sports streaming fragmentation is a boon for advertisers</a:t>
            </a:r>
          </a:p>
        </p:txBody>
      </p:sp>
      <p:sp>
        <p:nvSpPr>
          <p:cNvPr id="24" name="TextBox 23">
            <a:extLst>
              <a:ext uri="{FF2B5EF4-FFF2-40B4-BE49-F238E27FC236}">
                <a16:creationId xmlns:a16="http://schemas.microsoft.com/office/drawing/2014/main" id="{B6260A32-5291-FDDB-BE10-776D02F7F423}"/>
              </a:ext>
            </a:extLst>
          </p:cNvPr>
          <p:cNvSpPr txBox="1"/>
          <p:nvPr/>
        </p:nvSpPr>
        <p:spPr>
          <a:xfrm>
            <a:off x="3893240" y="4177590"/>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7/9/2024</a:t>
            </a:r>
          </a:p>
        </p:txBody>
      </p:sp>
      <p:sp>
        <p:nvSpPr>
          <p:cNvPr id="25" name="TextBox 24">
            <a:extLst>
              <a:ext uri="{FF2B5EF4-FFF2-40B4-BE49-F238E27FC236}">
                <a16:creationId xmlns:a16="http://schemas.microsoft.com/office/drawing/2014/main" id="{1A0EC4B9-5611-2011-A080-AA3AEC1A2C22}"/>
              </a:ext>
            </a:extLst>
          </p:cNvPr>
          <p:cNvSpPr txBox="1"/>
          <p:nvPr/>
        </p:nvSpPr>
        <p:spPr>
          <a:xfrm>
            <a:off x="3910808" y="3246780"/>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12/6/2024</a:t>
            </a:r>
          </a:p>
        </p:txBody>
      </p:sp>
      <p:pic>
        <p:nvPicPr>
          <p:cNvPr id="32" name="Picture 31">
            <a:extLst>
              <a:ext uri="{FF2B5EF4-FFF2-40B4-BE49-F238E27FC236}">
                <a16:creationId xmlns:a16="http://schemas.microsoft.com/office/drawing/2014/main" id="{F3A0778E-9944-DF7C-0EBB-8ED709D990E7}"/>
              </a:ext>
            </a:extLst>
          </p:cNvPr>
          <p:cNvPicPr>
            <a:picLocks noChangeAspect="1"/>
          </p:cNvPicPr>
          <p:nvPr/>
        </p:nvPicPr>
        <p:blipFill>
          <a:blip r:embed="rId8"/>
          <a:stretch>
            <a:fillRect/>
          </a:stretch>
        </p:blipFill>
        <p:spPr>
          <a:xfrm>
            <a:off x="134468" y="4248487"/>
            <a:ext cx="1447178" cy="123589"/>
          </a:xfrm>
          <a:prstGeom prst="rect">
            <a:avLst/>
          </a:prstGeom>
        </p:spPr>
      </p:pic>
      <p:pic>
        <p:nvPicPr>
          <p:cNvPr id="34" name="Picture 33">
            <a:extLst>
              <a:ext uri="{FF2B5EF4-FFF2-40B4-BE49-F238E27FC236}">
                <a16:creationId xmlns:a16="http://schemas.microsoft.com/office/drawing/2014/main" id="{6AF68028-D938-5ACF-81E7-2062205EB81A}"/>
              </a:ext>
            </a:extLst>
          </p:cNvPr>
          <p:cNvPicPr>
            <a:picLocks noChangeAspect="1"/>
          </p:cNvPicPr>
          <p:nvPr/>
        </p:nvPicPr>
        <p:blipFill>
          <a:blip r:embed="rId5"/>
          <a:srcRect l="12708" t="38739" r="10384" b="37166"/>
          <a:stretch/>
        </p:blipFill>
        <p:spPr>
          <a:xfrm>
            <a:off x="205486" y="3264181"/>
            <a:ext cx="843549" cy="309442"/>
          </a:xfrm>
          <a:prstGeom prst="rect">
            <a:avLst/>
          </a:prstGeom>
        </p:spPr>
      </p:pic>
      <p:sp>
        <p:nvSpPr>
          <p:cNvPr id="21" name="Rectangle: Rounded Corners 20">
            <a:extLst>
              <a:ext uri="{FF2B5EF4-FFF2-40B4-BE49-F238E27FC236}">
                <a16:creationId xmlns:a16="http://schemas.microsoft.com/office/drawing/2014/main" id="{DD6DC219-964A-0B93-BFAD-0C0FEDB53CBF}"/>
              </a:ext>
            </a:extLst>
          </p:cNvPr>
          <p:cNvSpPr/>
          <p:nvPr/>
        </p:nvSpPr>
        <p:spPr>
          <a:xfrm>
            <a:off x="8066360" y="1808893"/>
            <a:ext cx="4064230" cy="1053423"/>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38" name="TextBox 137">
            <a:hlinkClick r:id="rId9"/>
            <a:extLst>
              <a:ext uri="{FF2B5EF4-FFF2-40B4-BE49-F238E27FC236}">
                <a16:creationId xmlns:a16="http://schemas.microsoft.com/office/drawing/2014/main" id="{A624B3DC-9F64-5EB3-B3DD-EEFA7B357CF4}"/>
              </a:ext>
            </a:extLst>
          </p:cNvPr>
          <p:cNvSpPr txBox="1"/>
          <p:nvPr/>
        </p:nvSpPr>
        <p:spPr>
          <a:xfrm>
            <a:off x="8076520" y="2162372"/>
            <a:ext cx="405406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pple-system"/>
                <a:ea typeface="+mn-ea"/>
                <a:cs typeface="+mn-cs"/>
              </a:rPr>
              <a:t>VIKINGS-LIONS IN NFL #GAME272 POSTS LARGEST AUDIENCE FOR </a:t>
            </a:r>
            <a:r>
              <a:rPr kumimoji="0" lang="en-US" sz="1200" b="1" i="1" u="none" strike="noStrike" kern="1200" cap="none" spc="0" normalizeH="0" baseline="0" noProof="0">
                <a:ln>
                  <a:noFill/>
                </a:ln>
                <a:solidFill>
                  <a:srgbClr val="000000"/>
                </a:solidFill>
                <a:effectLst/>
                <a:uLnTx/>
                <a:uFillTx/>
                <a:latin typeface="-apple-system"/>
                <a:ea typeface="+mn-ea"/>
                <a:cs typeface="+mn-cs"/>
              </a:rPr>
              <a:t>SUNDAY NIGHT FOOTBALL</a:t>
            </a:r>
            <a:r>
              <a:rPr kumimoji="0" lang="en-US" sz="1200" b="1" i="0" u="none" strike="noStrike" kern="1200" cap="none" spc="0" normalizeH="0" baseline="0" noProof="0">
                <a:ln>
                  <a:noFill/>
                </a:ln>
                <a:solidFill>
                  <a:srgbClr val="000000"/>
                </a:solidFill>
                <a:effectLst/>
                <a:uLnTx/>
                <a:uFillTx/>
                <a:latin typeface="-apple-system"/>
                <a:ea typeface="+mn-ea"/>
                <a:cs typeface="+mn-cs"/>
              </a:rPr>
              <a:t> SEASON FINALE SINCE 2012, AVERAGING 28.5 MILLION VIEWERS ON NBC &amp; PEACOCK</a:t>
            </a:r>
          </a:p>
        </p:txBody>
      </p:sp>
      <p:pic>
        <p:nvPicPr>
          <p:cNvPr id="26" name="Picture 25">
            <a:extLst>
              <a:ext uri="{FF2B5EF4-FFF2-40B4-BE49-F238E27FC236}">
                <a16:creationId xmlns:a16="http://schemas.microsoft.com/office/drawing/2014/main" id="{6FD384AF-DBB3-1C66-7AA8-20E46F1EC610}"/>
              </a:ext>
            </a:extLst>
          </p:cNvPr>
          <p:cNvPicPr>
            <a:picLocks noChangeAspect="1"/>
          </p:cNvPicPr>
          <p:nvPr/>
        </p:nvPicPr>
        <p:blipFill>
          <a:blip r:embed="rId10"/>
          <a:stretch>
            <a:fillRect/>
          </a:stretch>
        </p:blipFill>
        <p:spPr>
          <a:xfrm>
            <a:off x="8154225" y="1831272"/>
            <a:ext cx="1295400" cy="352425"/>
          </a:xfrm>
          <a:prstGeom prst="rect">
            <a:avLst/>
          </a:prstGeom>
        </p:spPr>
      </p:pic>
      <p:sp>
        <p:nvSpPr>
          <p:cNvPr id="27" name="TextBox 26">
            <a:extLst>
              <a:ext uri="{FF2B5EF4-FFF2-40B4-BE49-F238E27FC236}">
                <a16:creationId xmlns:a16="http://schemas.microsoft.com/office/drawing/2014/main" id="{A6E89B43-577D-95A2-EAD4-6C77CA9B0AE7}"/>
              </a:ext>
            </a:extLst>
          </p:cNvPr>
          <p:cNvSpPr txBox="1"/>
          <p:nvPr/>
        </p:nvSpPr>
        <p:spPr>
          <a:xfrm>
            <a:off x="11104151" y="1828078"/>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1/6/2025</a:t>
            </a:r>
          </a:p>
        </p:txBody>
      </p:sp>
      <p:sp>
        <p:nvSpPr>
          <p:cNvPr id="30" name="Rectangle: Rounded Corners 29">
            <a:extLst>
              <a:ext uri="{FF2B5EF4-FFF2-40B4-BE49-F238E27FC236}">
                <a16:creationId xmlns:a16="http://schemas.microsoft.com/office/drawing/2014/main" id="{163D5DCE-DD9C-EC7B-56AD-E4B8CC1202BB}"/>
              </a:ext>
            </a:extLst>
          </p:cNvPr>
          <p:cNvSpPr/>
          <p:nvPr/>
        </p:nvSpPr>
        <p:spPr>
          <a:xfrm>
            <a:off x="8319100" y="5327811"/>
            <a:ext cx="3772365" cy="1149379"/>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44" name="TextBox 143">
            <a:hlinkClick r:id="rId11"/>
            <a:extLst>
              <a:ext uri="{FF2B5EF4-FFF2-40B4-BE49-F238E27FC236}">
                <a16:creationId xmlns:a16="http://schemas.microsoft.com/office/drawing/2014/main" id="{28C86311-40A5-BBCE-4049-63247E066EB0}"/>
              </a:ext>
            </a:extLst>
          </p:cNvPr>
          <p:cNvSpPr txBox="1"/>
          <p:nvPr/>
        </p:nvSpPr>
        <p:spPr>
          <a:xfrm>
            <a:off x="8329261" y="5693643"/>
            <a:ext cx="376220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C2F34"/>
                </a:solidFill>
                <a:effectLst/>
                <a:uLnTx/>
                <a:uFillTx/>
                <a:latin typeface="Zilla Slab"/>
                <a:ea typeface="+mn-ea"/>
                <a:cs typeface="+mn-cs"/>
              </a:rPr>
              <a:t>ESPN’s Monday Night Football Approaching 100 Million Fans As Second Half of 2024-25 Season Gets Underway</a:t>
            </a:r>
          </a:p>
        </p:txBody>
      </p:sp>
      <p:sp>
        <p:nvSpPr>
          <p:cNvPr id="31" name="Rectangle: Rounded Corners 30">
            <a:hlinkClick r:id="rId4"/>
            <a:extLst>
              <a:ext uri="{FF2B5EF4-FFF2-40B4-BE49-F238E27FC236}">
                <a16:creationId xmlns:a16="http://schemas.microsoft.com/office/drawing/2014/main" id="{1C975435-15C2-60F7-4060-498422961CD6}"/>
              </a:ext>
            </a:extLst>
          </p:cNvPr>
          <p:cNvSpPr/>
          <p:nvPr/>
        </p:nvSpPr>
        <p:spPr>
          <a:xfrm>
            <a:off x="2569245" y="1808893"/>
            <a:ext cx="2288831" cy="132661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7" name="TextBox 6">
            <a:hlinkClick r:id="rId12"/>
            <a:extLst>
              <a:ext uri="{FF2B5EF4-FFF2-40B4-BE49-F238E27FC236}">
                <a16:creationId xmlns:a16="http://schemas.microsoft.com/office/drawing/2014/main" id="{88F7AE61-D58E-4F8E-B27D-ECF4870C47A0}"/>
              </a:ext>
            </a:extLst>
          </p:cNvPr>
          <p:cNvSpPr txBox="1"/>
          <p:nvPr/>
        </p:nvSpPr>
        <p:spPr>
          <a:xfrm>
            <a:off x="2569244" y="2178580"/>
            <a:ext cx="228883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31215"/>
                </a:solidFill>
                <a:effectLst/>
                <a:uLnTx/>
                <a:uFillTx/>
                <a:latin typeface="Untitled Serif"/>
                <a:ea typeface="+mn-ea"/>
                <a:cs typeface="+mn-cs"/>
              </a:rPr>
              <a:t>ESPN+ Exclusive NFL Game Adds Intrigue to Shifting ‘MNF’ Slate</a:t>
            </a:r>
          </a:p>
        </p:txBody>
      </p:sp>
      <p:sp>
        <p:nvSpPr>
          <p:cNvPr id="33" name="Rectangle: Rounded Corners 32">
            <a:hlinkClick r:id="rId4"/>
            <a:extLst>
              <a:ext uri="{FF2B5EF4-FFF2-40B4-BE49-F238E27FC236}">
                <a16:creationId xmlns:a16="http://schemas.microsoft.com/office/drawing/2014/main" id="{18AD8A8A-8B9D-FFB8-27D2-DCCBBCB3886D}"/>
              </a:ext>
            </a:extLst>
          </p:cNvPr>
          <p:cNvSpPr/>
          <p:nvPr/>
        </p:nvSpPr>
        <p:spPr>
          <a:xfrm>
            <a:off x="39802" y="1847709"/>
            <a:ext cx="2473474" cy="1270141"/>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52" name="TextBox 151">
            <a:hlinkClick r:id="rId13"/>
            <a:extLst>
              <a:ext uri="{FF2B5EF4-FFF2-40B4-BE49-F238E27FC236}">
                <a16:creationId xmlns:a16="http://schemas.microsoft.com/office/drawing/2014/main" id="{72BFD75E-72BD-37AA-CFA5-D64285C8C49B}"/>
              </a:ext>
            </a:extLst>
          </p:cNvPr>
          <p:cNvSpPr txBox="1"/>
          <p:nvPr/>
        </p:nvSpPr>
        <p:spPr>
          <a:xfrm>
            <a:off x="50638" y="2207982"/>
            <a:ext cx="2462638" cy="830997"/>
          </a:xfrm>
          <a:prstGeom prst="rect">
            <a:avLst/>
          </a:prstGeom>
          <a:noFill/>
        </p:spPr>
        <p:txBody>
          <a:bodyPr wrap="square">
            <a:spAutoFit/>
          </a:bodyPr>
          <a:lstStyle/>
          <a:p>
            <a:pPr marL="0" marR="0" lvl="0" indent="0" algn="ctr" defTabSz="914400" rtl="0" eaLnBrk="1" fontAlgn="t" latinLnBrk="0" hangingPunct="1">
              <a:lnSpc>
                <a:spcPct val="100000"/>
              </a:lnSpc>
              <a:spcBef>
                <a:spcPts val="0"/>
              </a:spcBef>
              <a:spcAft>
                <a:spcPts val="750"/>
              </a:spcAft>
              <a:buClrTx/>
              <a:buSzTx/>
              <a:buFontTx/>
              <a:buNone/>
              <a:tabLst/>
              <a:defRPr/>
            </a:pPr>
            <a:r>
              <a:rPr kumimoji="0" lang="en-US" sz="1600" b="1" i="0" u="none" strike="noStrike" kern="1200" cap="none" spc="0" normalizeH="0" baseline="0" noProof="0">
                <a:ln>
                  <a:noFill/>
                </a:ln>
                <a:solidFill>
                  <a:srgbClr val="000000"/>
                </a:solidFill>
                <a:effectLst/>
                <a:uLnTx/>
                <a:uFillTx/>
                <a:latin typeface="Open Sans Condensed"/>
                <a:ea typeface="+mn-ea"/>
                <a:cs typeface="+mn-cs"/>
              </a:rPr>
              <a:t>Verizon To Bring First 'Super Bowl </a:t>
            </a:r>
            <a:r>
              <a:rPr kumimoji="0" lang="en-US" sz="1600" b="1" i="0" u="none" strike="noStrike" kern="1200" cap="none" spc="0" normalizeH="0" baseline="0" noProof="0" err="1">
                <a:ln>
                  <a:noFill/>
                </a:ln>
                <a:solidFill>
                  <a:srgbClr val="000000"/>
                </a:solidFill>
                <a:effectLst/>
                <a:uLnTx/>
                <a:uFillTx/>
                <a:latin typeface="Open Sans Condensed"/>
                <a:ea typeface="+mn-ea"/>
                <a:cs typeface="+mn-cs"/>
              </a:rPr>
              <a:t>FanFest</a:t>
            </a:r>
            <a:r>
              <a:rPr kumimoji="0" lang="en-US" sz="1600" b="1" i="0" u="none" strike="noStrike" kern="1200" cap="none" spc="0" normalizeH="0" baseline="0" noProof="0">
                <a:ln>
                  <a:noFill/>
                </a:ln>
                <a:solidFill>
                  <a:srgbClr val="000000"/>
                </a:solidFill>
                <a:effectLst/>
                <a:uLnTx/>
                <a:uFillTx/>
                <a:latin typeface="Open Sans Condensed"/>
                <a:ea typeface="+mn-ea"/>
                <a:cs typeface="+mn-cs"/>
              </a:rPr>
              <a:t>' To 30 NFL Cities</a:t>
            </a:r>
          </a:p>
        </p:txBody>
      </p:sp>
      <p:sp>
        <p:nvSpPr>
          <p:cNvPr id="36" name="Rectangle: Rounded Corners 35">
            <a:extLst>
              <a:ext uri="{FF2B5EF4-FFF2-40B4-BE49-F238E27FC236}">
                <a16:creationId xmlns:a16="http://schemas.microsoft.com/office/drawing/2014/main" id="{EBE62304-1671-34BC-11A9-AB497826CF17}"/>
              </a:ext>
            </a:extLst>
          </p:cNvPr>
          <p:cNvSpPr/>
          <p:nvPr/>
        </p:nvSpPr>
        <p:spPr>
          <a:xfrm>
            <a:off x="8674056" y="2910085"/>
            <a:ext cx="3417412" cy="111426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5" name="TextBox 14">
            <a:hlinkClick r:id="rId14"/>
            <a:extLst>
              <a:ext uri="{FF2B5EF4-FFF2-40B4-BE49-F238E27FC236}">
                <a16:creationId xmlns:a16="http://schemas.microsoft.com/office/drawing/2014/main" id="{9B770DEC-5DFD-6A12-CCC9-BDEE856E163B}"/>
              </a:ext>
            </a:extLst>
          </p:cNvPr>
          <p:cNvSpPr txBox="1"/>
          <p:nvPr/>
        </p:nvSpPr>
        <p:spPr>
          <a:xfrm>
            <a:off x="8661703" y="3238273"/>
            <a:ext cx="342976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kepler-std"/>
                <a:ea typeface="+mn-ea"/>
                <a:cs typeface="+mn-cs"/>
              </a:rPr>
              <a:t>Nickelodeon, CBS Sports to produce SpongeBob-themed alt-cast for NFL Wild Card Game</a:t>
            </a:r>
          </a:p>
        </p:txBody>
      </p:sp>
      <p:sp>
        <p:nvSpPr>
          <p:cNvPr id="37" name="Rectangle: Rounded Corners 36">
            <a:extLst>
              <a:ext uri="{FF2B5EF4-FFF2-40B4-BE49-F238E27FC236}">
                <a16:creationId xmlns:a16="http://schemas.microsoft.com/office/drawing/2014/main" id="{3F8D2D7B-81B8-D669-7192-7A75731FA201}"/>
              </a:ext>
            </a:extLst>
          </p:cNvPr>
          <p:cNvSpPr/>
          <p:nvPr/>
        </p:nvSpPr>
        <p:spPr>
          <a:xfrm>
            <a:off x="4939545" y="2903042"/>
            <a:ext cx="3672972" cy="965770"/>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42" name="TextBox 141">
            <a:hlinkClick r:id="rId15"/>
            <a:extLst>
              <a:ext uri="{FF2B5EF4-FFF2-40B4-BE49-F238E27FC236}">
                <a16:creationId xmlns:a16="http://schemas.microsoft.com/office/drawing/2014/main" id="{0B6AC6B3-7EC3-FA63-1909-F0AA8B6F206C}"/>
              </a:ext>
            </a:extLst>
          </p:cNvPr>
          <p:cNvSpPr txBox="1"/>
          <p:nvPr/>
        </p:nvSpPr>
        <p:spPr>
          <a:xfrm>
            <a:off x="4937607" y="3328442"/>
            <a:ext cx="367297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var(--font-page-titles)"/>
                <a:ea typeface="+mn-ea"/>
                <a:cs typeface="+mn-cs"/>
              </a:rPr>
              <a:t>NFL averaged 21 million viewers per game for opening week, its highest on record</a:t>
            </a:r>
          </a:p>
        </p:txBody>
      </p:sp>
      <p:sp>
        <p:nvSpPr>
          <p:cNvPr id="140" name="TextBox 139">
            <a:hlinkClick r:id="rId16"/>
            <a:extLst>
              <a:ext uri="{FF2B5EF4-FFF2-40B4-BE49-F238E27FC236}">
                <a16:creationId xmlns:a16="http://schemas.microsoft.com/office/drawing/2014/main" id="{26C438C2-1671-F621-3D34-E9007EF2C50C}"/>
              </a:ext>
            </a:extLst>
          </p:cNvPr>
          <p:cNvSpPr txBox="1"/>
          <p:nvPr/>
        </p:nvSpPr>
        <p:spPr>
          <a:xfrm>
            <a:off x="3765054" y="5183067"/>
            <a:ext cx="448297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1600" b="1" i="0" u="none" strike="noStrike" kern="1200" cap="none" spc="0" normalizeH="0" baseline="0" noProof="0">
                <a:ln>
                  <a:noFill/>
                </a:ln>
                <a:solidFill>
                  <a:srgbClr val="333333"/>
                </a:solidFill>
                <a:effectLst/>
                <a:uLnTx/>
                <a:uFillTx/>
                <a:latin typeface="All-ProSans"/>
                <a:ea typeface="+mn-ea"/>
                <a:cs typeface="+mn-cs"/>
              </a:rPr>
              <a:t>2024 Thanksgiving Day NFL games set viewership records</a:t>
            </a:r>
          </a:p>
        </p:txBody>
      </p:sp>
      <p:sp>
        <p:nvSpPr>
          <p:cNvPr id="41" name="Rectangle: Rounded Corners 40">
            <a:extLst>
              <a:ext uri="{FF2B5EF4-FFF2-40B4-BE49-F238E27FC236}">
                <a16:creationId xmlns:a16="http://schemas.microsoft.com/office/drawing/2014/main" id="{861E16F6-99E9-C7D5-4105-9A94E4FAC849}"/>
              </a:ext>
            </a:extLst>
          </p:cNvPr>
          <p:cNvSpPr/>
          <p:nvPr/>
        </p:nvSpPr>
        <p:spPr>
          <a:xfrm>
            <a:off x="36517" y="4829153"/>
            <a:ext cx="3628003" cy="807432"/>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20" name="TextBox 19">
            <a:hlinkClick r:id="rId17"/>
            <a:extLst>
              <a:ext uri="{FF2B5EF4-FFF2-40B4-BE49-F238E27FC236}">
                <a16:creationId xmlns:a16="http://schemas.microsoft.com/office/drawing/2014/main" id="{43D3EE44-B00A-7F9C-66F8-ACFF03ED3318}"/>
              </a:ext>
            </a:extLst>
          </p:cNvPr>
          <p:cNvSpPr txBox="1"/>
          <p:nvPr/>
        </p:nvSpPr>
        <p:spPr>
          <a:xfrm>
            <a:off x="3651364" y="6072434"/>
            <a:ext cx="463738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anose="020B0604020202020204" pitchFamily="34" charset="0"/>
                <a:ea typeface="+mn-ea"/>
                <a:cs typeface="+mn-cs"/>
              </a:rPr>
              <a:t>Amazon Says NFL Black Friday Game’s Interactive Ads Drew 10% Higher Customer Engagement Than Last Year’s</a:t>
            </a:r>
          </a:p>
        </p:txBody>
      </p:sp>
      <p:sp>
        <p:nvSpPr>
          <p:cNvPr id="40" name="TextBox 39">
            <a:hlinkClick r:id="rId18"/>
            <a:extLst>
              <a:ext uri="{FF2B5EF4-FFF2-40B4-BE49-F238E27FC236}">
                <a16:creationId xmlns:a16="http://schemas.microsoft.com/office/drawing/2014/main" id="{F836B9FC-A594-E677-0289-31DB6F3850C0}"/>
              </a:ext>
            </a:extLst>
          </p:cNvPr>
          <p:cNvSpPr txBox="1"/>
          <p:nvPr/>
        </p:nvSpPr>
        <p:spPr>
          <a:xfrm>
            <a:off x="36518" y="5111357"/>
            <a:ext cx="362800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333333"/>
                </a:solidFill>
                <a:effectLst/>
                <a:uLnTx/>
                <a:uFillTx/>
                <a:latin typeface="SchnyderS demi"/>
                <a:ea typeface="+mn-ea"/>
                <a:cs typeface="+mn-cs"/>
              </a:rPr>
              <a:t>Why Beyoncé’s Halftime Show Is A Marketing Goldmine</a:t>
            </a:r>
          </a:p>
        </p:txBody>
      </p:sp>
      <p:sp>
        <p:nvSpPr>
          <p:cNvPr id="43" name="TextBox 42">
            <a:extLst>
              <a:ext uri="{FF2B5EF4-FFF2-40B4-BE49-F238E27FC236}">
                <a16:creationId xmlns:a16="http://schemas.microsoft.com/office/drawing/2014/main" id="{0AB4B4A4-5433-112A-FF57-ABEDBE39C83C}"/>
              </a:ext>
            </a:extLst>
          </p:cNvPr>
          <p:cNvSpPr txBox="1"/>
          <p:nvPr/>
        </p:nvSpPr>
        <p:spPr>
          <a:xfrm>
            <a:off x="3862398" y="1895186"/>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10/21/2024</a:t>
            </a:r>
          </a:p>
        </p:txBody>
      </p:sp>
      <p:pic>
        <p:nvPicPr>
          <p:cNvPr id="44" name="Picture 43">
            <a:extLst>
              <a:ext uri="{FF2B5EF4-FFF2-40B4-BE49-F238E27FC236}">
                <a16:creationId xmlns:a16="http://schemas.microsoft.com/office/drawing/2014/main" id="{1C4B1F41-A577-83BB-2BEC-00506B1CF09E}"/>
              </a:ext>
            </a:extLst>
          </p:cNvPr>
          <p:cNvPicPr>
            <a:picLocks noChangeAspect="1"/>
          </p:cNvPicPr>
          <p:nvPr/>
        </p:nvPicPr>
        <p:blipFill>
          <a:blip r:embed="rId19"/>
          <a:srcRect t="42258" b="43147"/>
          <a:stretch/>
        </p:blipFill>
        <p:spPr>
          <a:xfrm>
            <a:off x="2627771" y="1981128"/>
            <a:ext cx="1217779" cy="98741"/>
          </a:xfrm>
          <a:prstGeom prst="rect">
            <a:avLst/>
          </a:prstGeom>
        </p:spPr>
      </p:pic>
      <p:pic>
        <p:nvPicPr>
          <p:cNvPr id="1030" name="Picture 6" descr="mediapost logo png 10 free Cliparts | Download images on Clipground 2024">
            <a:extLst>
              <a:ext uri="{FF2B5EF4-FFF2-40B4-BE49-F238E27FC236}">
                <a16:creationId xmlns:a16="http://schemas.microsoft.com/office/drawing/2014/main" id="{2169825F-5751-12C6-5B91-DF6A05337E4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8118" y="1899552"/>
            <a:ext cx="1202519" cy="312343"/>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E56D2714-32D1-77B7-165B-B3AC91602318}"/>
              </a:ext>
            </a:extLst>
          </p:cNvPr>
          <p:cNvSpPr txBox="1"/>
          <p:nvPr/>
        </p:nvSpPr>
        <p:spPr>
          <a:xfrm>
            <a:off x="1589703" y="1941684"/>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1/3/2025</a:t>
            </a:r>
          </a:p>
        </p:txBody>
      </p:sp>
      <p:pic>
        <p:nvPicPr>
          <p:cNvPr id="1032" name="Picture 8" descr="AP (Associated Press) Logo, symbol, meaning, history, PNG, brand">
            <a:extLst>
              <a:ext uri="{FF2B5EF4-FFF2-40B4-BE49-F238E27FC236}">
                <a16:creationId xmlns:a16="http://schemas.microsoft.com/office/drawing/2014/main" id="{01EA79E3-B8FC-908C-F0E0-403375FF5338}"/>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17177" r="17500"/>
          <a:stretch/>
        </p:blipFill>
        <p:spPr bwMode="auto">
          <a:xfrm>
            <a:off x="5101989" y="2987906"/>
            <a:ext cx="412977" cy="355618"/>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34AF60F9-76D7-A3E5-1586-DA53912926D0}"/>
              </a:ext>
            </a:extLst>
          </p:cNvPr>
          <p:cNvSpPr txBox="1"/>
          <p:nvPr/>
        </p:nvSpPr>
        <p:spPr>
          <a:xfrm>
            <a:off x="7626475" y="3035122"/>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9/11/2024</a:t>
            </a:r>
          </a:p>
        </p:txBody>
      </p:sp>
      <p:pic>
        <p:nvPicPr>
          <p:cNvPr id="1034" name="Picture 10" descr="Forbes Logo - PNG and Vector - Logo Download">
            <a:extLst>
              <a:ext uri="{FF2B5EF4-FFF2-40B4-BE49-F238E27FC236}">
                <a16:creationId xmlns:a16="http://schemas.microsoft.com/office/drawing/2014/main" id="{4C28DEFF-BA1E-9040-4150-A3D0E371561A}"/>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34693" b="35187"/>
          <a:stretch/>
        </p:blipFill>
        <p:spPr bwMode="auto">
          <a:xfrm>
            <a:off x="94827" y="4873959"/>
            <a:ext cx="1015610" cy="30590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8A3B93CE-DD5F-BC39-A357-4813A4F45ECF}"/>
              </a:ext>
            </a:extLst>
          </p:cNvPr>
          <p:cNvSpPr txBox="1"/>
          <p:nvPr/>
        </p:nvSpPr>
        <p:spPr>
          <a:xfrm>
            <a:off x="2671027" y="4899004"/>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12/25/2024</a:t>
            </a:r>
          </a:p>
        </p:txBody>
      </p:sp>
      <p:pic>
        <p:nvPicPr>
          <p:cNvPr id="49" name="Picture 48">
            <a:extLst>
              <a:ext uri="{FF2B5EF4-FFF2-40B4-BE49-F238E27FC236}">
                <a16:creationId xmlns:a16="http://schemas.microsoft.com/office/drawing/2014/main" id="{50E51AAA-A23C-BB61-DF1F-5648CD93CF8E}"/>
              </a:ext>
            </a:extLst>
          </p:cNvPr>
          <p:cNvPicPr>
            <a:picLocks noChangeAspect="1"/>
          </p:cNvPicPr>
          <p:nvPr/>
        </p:nvPicPr>
        <p:blipFill>
          <a:blip r:embed="rId23"/>
          <a:stretch>
            <a:fillRect/>
          </a:stretch>
        </p:blipFill>
        <p:spPr>
          <a:xfrm>
            <a:off x="3883080" y="4939812"/>
            <a:ext cx="324576" cy="324576"/>
          </a:xfrm>
          <a:prstGeom prst="rect">
            <a:avLst/>
          </a:prstGeom>
        </p:spPr>
      </p:pic>
      <p:sp>
        <p:nvSpPr>
          <p:cNvPr id="50" name="TextBox 49">
            <a:extLst>
              <a:ext uri="{FF2B5EF4-FFF2-40B4-BE49-F238E27FC236}">
                <a16:creationId xmlns:a16="http://schemas.microsoft.com/office/drawing/2014/main" id="{80DDFD92-0991-5530-7FE2-51C4ECAD21D1}"/>
              </a:ext>
            </a:extLst>
          </p:cNvPr>
          <p:cNvSpPr txBox="1"/>
          <p:nvPr/>
        </p:nvSpPr>
        <p:spPr>
          <a:xfrm>
            <a:off x="7277263" y="4976034"/>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12/3/2024</a:t>
            </a:r>
          </a:p>
        </p:txBody>
      </p:sp>
      <p:pic>
        <p:nvPicPr>
          <p:cNvPr id="1038" name="Picture 14" descr="Deadline Hollywood Logo">
            <a:extLst>
              <a:ext uri="{FF2B5EF4-FFF2-40B4-BE49-F238E27FC236}">
                <a16:creationId xmlns:a16="http://schemas.microsoft.com/office/drawing/2014/main" id="{F9F67000-A14F-1FC3-611B-F0BB62B1E552}"/>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9944" t="39689" r="10158" b="40815"/>
          <a:stretch/>
        </p:blipFill>
        <p:spPr bwMode="auto">
          <a:xfrm>
            <a:off x="3720367" y="5897683"/>
            <a:ext cx="1058422" cy="172172"/>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20C0915D-B64E-A3AC-6826-4BB953EA7751}"/>
              </a:ext>
            </a:extLst>
          </p:cNvPr>
          <p:cNvSpPr txBox="1"/>
          <p:nvPr/>
        </p:nvSpPr>
        <p:spPr>
          <a:xfrm>
            <a:off x="7303971" y="5849644"/>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12/6/2024</a:t>
            </a:r>
          </a:p>
        </p:txBody>
      </p:sp>
      <p:pic>
        <p:nvPicPr>
          <p:cNvPr id="1040" name="Picture 16" descr="ESPN Press Room U.S.">
            <a:extLst>
              <a:ext uri="{FF2B5EF4-FFF2-40B4-BE49-F238E27FC236}">
                <a16:creationId xmlns:a16="http://schemas.microsoft.com/office/drawing/2014/main" id="{F25D814B-F19C-8C0E-C748-E0340D9AC15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42280" y="5438841"/>
            <a:ext cx="1380566" cy="16221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C3C055C9-B37E-2BF1-2D24-30236A0E1ABE}"/>
              </a:ext>
            </a:extLst>
          </p:cNvPr>
          <p:cNvSpPr txBox="1"/>
          <p:nvPr/>
        </p:nvSpPr>
        <p:spPr>
          <a:xfrm>
            <a:off x="11096553" y="5344312"/>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11/12/2024</a:t>
            </a:r>
          </a:p>
        </p:txBody>
      </p:sp>
      <p:pic>
        <p:nvPicPr>
          <p:cNvPr id="54" name="Picture 53">
            <a:extLst>
              <a:ext uri="{FF2B5EF4-FFF2-40B4-BE49-F238E27FC236}">
                <a16:creationId xmlns:a16="http://schemas.microsoft.com/office/drawing/2014/main" id="{A5744103-7D02-E763-1E3D-A2A10411C2E6}"/>
              </a:ext>
            </a:extLst>
          </p:cNvPr>
          <p:cNvPicPr>
            <a:picLocks noChangeAspect="1"/>
          </p:cNvPicPr>
          <p:nvPr/>
        </p:nvPicPr>
        <p:blipFill>
          <a:blip r:embed="rId26"/>
          <a:stretch>
            <a:fillRect/>
          </a:stretch>
        </p:blipFill>
        <p:spPr>
          <a:xfrm>
            <a:off x="8804927" y="3006395"/>
            <a:ext cx="1165282" cy="240825"/>
          </a:xfrm>
          <a:prstGeom prst="rect">
            <a:avLst/>
          </a:prstGeom>
        </p:spPr>
      </p:pic>
      <p:sp>
        <p:nvSpPr>
          <p:cNvPr id="55" name="TextBox 54">
            <a:extLst>
              <a:ext uri="{FF2B5EF4-FFF2-40B4-BE49-F238E27FC236}">
                <a16:creationId xmlns:a16="http://schemas.microsoft.com/office/drawing/2014/main" id="{5BC23204-3BDD-0BE8-F0F5-411EFE1E5A02}"/>
              </a:ext>
            </a:extLst>
          </p:cNvPr>
          <p:cNvSpPr txBox="1"/>
          <p:nvPr/>
        </p:nvSpPr>
        <p:spPr>
          <a:xfrm>
            <a:off x="11096553" y="2998004"/>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1/6/2025</a:t>
            </a:r>
          </a:p>
        </p:txBody>
      </p:sp>
      <p:sp>
        <p:nvSpPr>
          <p:cNvPr id="58" name="Rectangle: Rounded Corners 57">
            <a:hlinkClick r:id="rId4"/>
            <a:extLst>
              <a:ext uri="{FF2B5EF4-FFF2-40B4-BE49-F238E27FC236}">
                <a16:creationId xmlns:a16="http://schemas.microsoft.com/office/drawing/2014/main" id="{B867954B-85AF-D4F6-CBF0-BD0593567B5F}"/>
              </a:ext>
            </a:extLst>
          </p:cNvPr>
          <p:cNvSpPr/>
          <p:nvPr/>
        </p:nvSpPr>
        <p:spPr>
          <a:xfrm>
            <a:off x="4908971" y="1808893"/>
            <a:ext cx="3118266" cy="1042711"/>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57" name="TextBox 56">
            <a:hlinkClick r:id="rId27"/>
            <a:extLst>
              <a:ext uri="{FF2B5EF4-FFF2-40B4-BE49-F238E27FC236}">
                <a16:creationId xmlns:a16="http://schemas.microsoft.com/office/drawing/2014/main" id="{0BB5A389-847D-44F9-D9DE-C90D8C1F0C3F}"/>
              </a:ext>
            </a:extLst>
          </p:cNvPr>
          <p:cNvSpPr txBox="1"/>
          <p:nvPr/>
        </p:nvSpPr>
        <p:spPr>
          <a:xfrm>
            <a:off x="8623" y="6024615"/>
            <a:ext cx="3559943" cy="461665"/>
          </a:xfrm>
          <a:prstGeom prst="rect">
            <a:avLst/>
          </a:prstGeom>
          <a:noFill/>
        </p:spPr>
        <p:txBody>
          <a:bodyPr wrap="square">
            <a:spAutoFit/>
          </a:bodyPr>
          <a:lstStyle/>
          <a:p>
            <a:pPr marL="0" marR="0" lvl="0" indent="0" algn="ctr" defTabSz="914400" rtl="0" eaLnBrk="1" fontAlgn="t" latinLnBrk="0" hangingPunct="1">
              <a:lnSpc>
                <a:spcPct val="100000"/>
              </a:lnSpc>
              <a:spcBef>
                <a:spcPts val="0"/>
              </a:spcBef>
              <a:spcAft>
                <a:spcPts val="750"/>
              </a:spcAft>
              <a:buClrTx/>
              <a:buSzTx/>
              <a:buFontTx/>
              <a:buNone/>
              <a:tabLst/>
              <a:defRPr/>
            </a:pPr>
            <a:r>
              <a:rPr kumimoji="0" lang="en-US" sz="1200" b="1" i="0" u="none" strike="noStrike" kern="1200" cap="none" spc="0" normalizeH="0" baseline="0" noProof="0">
                <a:ln>
                  <a:noFill/>
                </a:ln>
                <a:solidFill>
                  <a:srgbClr val="000000"/>
                </a:solidFill>
                <a:effectLst/>
                <a:uLnTx/>
                <a:uFillTx/>
                <a:latin typeface="Open Sans Condensed"/>
                <a:ea typeface="+mn-ea"/>
                <a:cs typeface="+mn-cs"/>
              </a:rPr>
              <a:t>NFL Games On Amazon, Netflix Curtail Long-Standing Habit</a:t>
            </a:r>
          </a:p>
        </p:txBody>
      </p:sp>
      <p:pic>
        <p:nvPicPr>
          <p:cNvPr id="59" name="Picture 6" descr="mediapost logo png 10 free Cliparts | Download images on Clipground 2024">
            <a:extLst>
              <a:ext uri="{FF2B5EF4-FFF2-40B4-BE49-F238E27FC236}">
                <a16:creationId xmlns:a16="http://schemas.microsoft.com/office/drawing/2014/main" id="{1AA3E0EC-764B-6679-9666-4EAC02261B0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5931" y="5713675"/>
            <a:ext cx="1202519" cy="312343"/>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BFB64B20-B89C-9667-DFFE-5E85F4A8D14E}"/>
              </a:ext>
            </a:extLst>
          </p:cNvPr>
          <p:cNvSpPr txBox="1"/>
          <p:nvPr/>
        </p:nvSpPr>
        <p:spPr>
          <a:xfrm>
            <a:off x="7017635" y="1834573"/>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1/26/2025</a:t>
            </a:r>
            <a:endPar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DB0AAAAF-06B1-7726-EC57-777B58CA499D}"/>
              </a:ext>
            </a:extLst>
          </p:cNvPr>
          <p:cNvSpPr txBox="1"/>
          <p:nvPr/>
        </p:nvSpPr>
        <p:spPr>
          <a:xfrm>
            <a:off x="2581251" y="5757211"/>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1/14/2025</a:t>
            </a:r>
          </a:p>
        </p:txBody>
      </p:sp>
      <p:sp>
        <p:nvSpPr>
          <p:cNvPr id="8" name="TextBox 7">
            <a:hlinkClick r:id="rId28"/>
            <a:extLst>
              <a:ext uri="{FF2B5EF4-FFF2-40B4-BE49-F238E27FC236}">
                <a16:creationId xmlns:a16="http://schemas.microsoft.com/office/drawing/2014/main" id="{9BE21D8C-2440-5F2D-138D-2D61A525C9C3}"/>
              </a:ext>
            </a:extLst>
          </p:cNvPr>
          <p:cNvSpPr txBox="1"/>
          <p:nvPr/>
        </p:nvSpPr>
        <p:spPr>
          <a:xfrm>
            <a:off x="4908971" y="2224107"/>
            <a:ext cx="3095980" cy="584775"/>
          </a:xfrm>
          <a:prstGeom prst="rect">
            <a:avLst/>
          </a:prstGeom>
          <a:noFill/>
        </p:spPr>
        <p:txBody>
          <a:bodyPr wrap="square">
            <a:spAutoFit/>
          </a:bodyPr>
          <a:lstStyle/>
          <a:p>
            <a:pPr algn="ctr"/>
            <a:r>
              <a:rPr lang="en-US" sz="1600" b="0" i="0">
                <a:solidFill>
                  <a:srgbClr val="000000"/>
                </a:solidFill>
                <a:effectLst/>
                <a:latin typeface="Anton" pitchFamily="2" charset="0"/>
              </a:rPr>
              <a:t>Paramount Brings Live Shoppable Ads to the NFL Playoffs</a:t>
            </a:r>
          </a:p>
        </p:txBody>
      </p:sp>
      <p:pic>
        <p:nvPicPr>
          <p:cNvPr id="13" name="Picture 12">
            <a:extLst>
              <a:ext uri="{FF2B5EF4-FFF2-40B4-BE49-F238E27FC236}">
                <a16:creationId xmlns:a16="http://schemas.microsoft.com/office/drawing/2014/main" id="{7DCAE2D3-A2D2-BD93-D5D7-555A3AEA39AE}"/>
              </a:ext>
            </a:extLst>
          </p:cNvPr>
          <p:cNvPicPr>
            <a:picLocks noChangeAspect="1"/>
          </p:cNvPicPr>
          <p:nvPr/>
        </p:nvPicPr>
        <p:blipFill>
          <a:blip r:embed="rId5"/>
          <a:srcRect l="12708" t="38739" r="10384" b="37166"/>
          <a:stretch/>
        </p:blipFill>
        <p:spPr>
          <a:xfrm>
            <a:off x="4991719" y="1882896"/>
            <a:ext cx="843549" cy="309442"/>
          </a:xfrm>
          <a:prstGeom prst="rect">
            <a:avLst/>
          </a:prstGeom>
        </p:spPr>
      </p:pic>
      <p:sp>
        <p:nvSpPr>
          <p:cNvPr id="63" name="TextBox 62">
            <a:hlinkClick r:id="rId29"/>
            <a:extLst>
              <a:ext uri="{FF2B5EF4-FFF2-40B4-BE49-F238E27FC236}">
                <a16:creationId xmlns:a16="http://schemas.microsoft.com/office/drawing/2014/main" id="{9B65B1DA-8ACF-BDC6-C36F-9E458F409138}"/>
              </a:ext>
            </a:extLst>
          </p:cNvPr>
          <p:cNvSpPr txBox="1"/>
          <p:nvPr/>
        </p:nvSpPr>
        <p:spPr>
          <a:xfrm>
            <a:off x="8715966" y="4614478"/>
            <a:ext cx="3367903" cy="584775"/>
          </a:xfrm>
          <a:prstGeom prst="rect">
            <a:avLst/>
          </a:prstGeom>
          <a:noFill/>
        </p:spPr>
        <p:txBody>
          <a:bodyPr wrap="square">
            <a:spAutoFit/>
          </a:bodyPr>
          <a:lstStyle/>
          <a:p>
            <a:pPr algn="l">
              <a:spcBef>
                <a:spcPts val="600"/>
              </a:spcBef>
            </a:pPr>
            <a:r>
              <a:rPr lang="en-US" sz="1600" b="1">
                <a:solidFill>
                  <a:srgbClr val="333333"/>
                </a:solidFill>
                <a:effectLst/>
                <a:latin typeface="SchnyderS demi"/>
              </a:rPr>
              <a:t>NFL Games Accounted For 72 Of The 100 Most Watched Telecasts In 2024</a:t>
            </a:r>
          </a:p>
        </p:txBody>
      </p:sp>
      <p:pic>
        <p:nvPicPr>
          <p:cNvPr id="129" name="Picture 10" descr="Forbes Logo - PNG and Vector - Logo Download">
            <a:extLst>
              <a:ext uri="{FF2B5EF4-FFF2-40B4-BE49-F238E27FC236}">
                <a16:creationId xmlns:a16="http://schemas.microsoft.com/office/drawing/2014/main" id="{737D518E-6F4B-1900-A819-5356994139F7}"/>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34693" b="35187"/>
          <a:stretch/>
        </p:blipFill>
        <p:spPr bwMode="auto">
          <a:xfrm>
            <a:off x="8732301" y="4218472"/>
            <a:ext cx="1015610" cy="305903"/>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a:extLst>
              <a:ext uri="{FF2B5EF4-FFF2-40B4-BE49-F238E27FC236}">
                <a16:creationId xmlns:a16="http://schemas.microsoft.com/office/drawing/2014/main" id="{791377F8-F17C-28B6-2FA5-27203A8FD827}"/>
              </a:ext>
            </a:extLst>
          </p:cNvPr>
          <p:cNvSpPr txBox="1"/>
          <p:nvPr/>
        </p:nvSpPr>
        <p:spPr>
          <a:xfrm>
            <a:off x="11111733" y="4243517"/>
            <a:ext cx="987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1/8/2025</a:t>
            </a:r>
          </a:p>
        </p:txBody>
      </p:sp>
    </p:spTree>
    <p:extLst>
      <p:ext uri="{BB962C8B-B14F-4D97-AF65-F5344CB8AC3E}">
        <p14:creationId xmlns:p14="http://schemas.microsoft.com/office/powerpoint/2010/main" val="290664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92838-E7AE-D82C-0548-D8D9221FE21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5F15C70-14B9-2C57-D5DE-2C7B37F1DD44}"/>
              </a:ext>
            </a:extLst>
          </p:cNvPr>
          <p:cNvSpPr/>
          <p:nvPr/>
        </p:nvSpPr>
        <p:spPr>
          <a:xfrm>
            <a:off x="235799" y="296137"/>
            <a:ext cx="118917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Our viewership </a:t>
            </a:r>
            <a:r>
              <a:rPr lang="en-US" sz="2600" b="1">
                <a:solidFill>
                  <a:srgbClr val="1B1464"/>
                </a:solidFill>
                <a:latin typeface="Helvetica" pitchFamily="2" charset="0"/>
              </a:rPr>
              <a:t>analysis is based on the 2024 season schedule of YoY comparable games across the three signature primetime series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F0B57C22-29AD-C6E2-675D-BC9A7246F0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3AF87859-E4C8-839F-2AF9-34285867CC0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269F567E-1B39-89AF-EDE8-C82A737986D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8" name="Table 7">
            <a:extLst>
              <a:ext uri="{FF2B5EF4-FFF2-40B4-BE49-F238E27FC236}">
                <a16:creationId xmlns:a16="http://schemas.microsoft.com/office/drawing/2014/main" id="{37DAC08B-CDFE-0C86-500F-7F775603CFB9}"/>
              </a:ext>
            </a:extLst>
          </p:cNvPr>
          <p:cNvGraphicFramePr>
            <a:graphicFrameLocks noGrp="1"/>
          </p:cNvGraphicFramePr>
          <p:nvPr>
            <p:extLst>
              <p:ext uri="{D42A27DB-BD31-4B8C-83A1-F6EECF244321}">
                <p14:modId xmlns:p14="http://schemas.microsoft.com/office/powerpoint/2010/main" val="691983508"/>
              </p:ext>
            </p:extLst>
          </p:nvPr>
        </p:nvGraphicFramePr>
        <p:xfrm>
          <a:off x="273378" y="1910350"/>
          <a:ext cx="11645244" cy="4389120"/>
        </p:xfrm>
        <a:graphic>
          <a:graphicData uri="http://schemas.openxmlformats.org/drawingml/2006/table">
            <a:tbl>
              <a:tblPr firstRow="1" bandRow="1">
                <a:tableStyleId>{5C22544A-7EE6-4342-B048-85BDC9FD1C3A}</a:tableStyleId>
              </a:tblPr>
              <a:tblGrid>
                <a:gridCol w="1041168">
                  <a:extLst>
                    <a:ext uri="{9D8B030D-6E8A-4147-A177-3AD203B41FA5}">
                      <a16:colId xmlns:a16="http://schemas.microsoft.com/office/drawing/2014/main" val="3134494903"/>
                    </a:ext>
                  </a:extLst>
                </a:gridCol>
                <a:gridCol w="3534692">
                  <a:extLst>
                    <a:ext uri="{9D8B030D-6E8A-4147-A177-3AD203B41FA5}">
                      <a16:colId xmlns:a16="http://schemas.microsoft.com/office/drawing/2014/main" val="3132694179"/>
                    </a:ext>
                  </a:extLst>
                </a:gridCol>
                <a:gridCol w="3534692">
                  <a:extLst>
                    <a:ext uri="{9D8B030D-6E8A-4147-A177-3AD203B41FA5}">
                      <a16:colId xmlns:a16="http://schemas.microsoft.com/office/drawing/2014/main" val="2586366464"/>
                    </a:ext>
                  </a:extLst>
                </a:gridCol>
                <a:gridCol w="3534692">
                  <a:extLst>
                    <a:ext uri="{9D8B030D-6E8A-4147-A177-3AD203B41FA5}">
                      <a16:colId xmlns:a16="http://schemas.microsoft.com/office/drawing/2014/main" val="1474905159"/>
                    </a:ext>
                  </a:extLst>
                </a:gridCol>
              </a:tblGrid>
              <a:tr h="228859">
                <a:tc>
                  <a:txBody>
                    <a:bodyPr/>
                    <a:lstStyle/>
                    <a:p>
                      <a:pPr algn="ctr"/>
                      <a:r>
                        <a:rPr lang="en-US" sz="1200">
                          <a:latin typeface="Helvetica" panose="020B0604020202020204" pitchFamily="34" charset="0"/>
                          <a:cs typeface="Helvetica" panose="020B0604020202020204" pitchFamily="34" charset="0"/>
                        </a:rPr>
                        <a:t>NFL Week</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1B1464"/>
                    </a:solidFill>
                  </a:tcPr>
                </a:tc>
                <a:tc>
                  <a:txBody>
                    <a:bodyPr/>
                    <a:lstStyle/>
                    <a:p>
                      <a:pPr algn="ctr"/>
                      <a:r>
                        <a:rPr lang="en-US" sz="1200">
                          <a:latin typeface="Helvetica" panose="020B0604020202020204" pitchFamily="34" charset="0"/>
                          <a:cs typeface="Helvetica" panose="020B0604020202020204" pitchFamily="34" charset="0"/>
                        </a:rPr>
                        <a:t>Thursday Night Football on Prime Video</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00BFF2"/>
                    </a:solidFill>
                  </a:tcPr>
                </a:tc>
                <a:tc>
                  <a:txBody>
                    <a:bodyPr/>
                    <a:lstStyle/>
                    <a:p>
                      <a:pPr algn="ctr"/>
                      <a:r>
                        <a:rPr lang="en-US" sz="1200">
                          <a:latin typeface="Helvetica" panose="020B0604020202020204" pitchFamily="34" charset="0"/>
                          <a:cs typeface="Helvetica" panose="020B0604020202020204" pitchFamily="34" charset="0"/>
                        </a:rPr>
                        <a:t>Sunday Night Football on NBC</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D3C8D"/>
                    </a:solidFill>
                  </a:tcPr>
                </a:tc>
                <a:tc>
                  <a:txBody>
                    <a:bodyPr/>
                    <a:lstStyle/>
                    <a:p>
                      <a:pPr algn="ctr"/>
                      <a:r>
                        <a:rPr lang="en-US" sz="1200">
                          <a:latin typeface="Helvetica" panose="020B0604020202020204" pitchFamily="34" charset="0"/>
                          <a:cs typeface="Helvetica" panose="020B0604020202020204" pitchFamily="34" charset="0"/>
                        </a:rPr>
                        <a:t>Monday Night Football on ESPN/ABC</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4EBEA4"/>
                    </a:solidFill>
                  </a:tcPr>
                </a:tc>
                <a:extLst>
                  <a:ext uri="{0D108BD9-81ED-4DB2-BD59-A6C34878D82A}">
                    <a16:rowId xmlns:a16="http://schemas.microsoft.com/office/drawing/2014/main" val="1155959105"/>
                  </a:ext>
                </a:extLst>
              </a:tr>
              <a:tr h="228859">
                <a:tc>
                  <a:txBody>
                    <a:bodyPr/>
                    <a:lstStyle/>
                    <a:p>
                      <a:pPr algn="ctr"/>
                      <a:r>
                        <a:rPr lang="en-US" sz="1200">
                          <a:solidFill>
                            <a:srgbClr val="1B1464"/>
                          </a:solidFill>
                          <a:latin typeface="Helvetica" panose="020B0604020202020204" pitchFamily="34" charset="0"/>
                          <a:cs typeface="Helvetica" panose="020B0604020202020204" pitchFamily="34" charset="0"/>
                        </a:rPr>
                        <a:t>Week 2</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D5EA"/>
                    </a:solidFill>
                  </a:tcPr>
                </a:tc>
                <a:tc>
                  <a:txBody>
                    <a:bodyPr/>
                    <a:lstStyle/>
                    <a:p>
                      <a:pPr algn="l"/>
                      <a:r>
                        <a:rPr lang="en-US" sz="1200" b="0">
                          <a:solidFill>
                            <a:srgbClr val="1B1464"/>
                          </a:solidFill>
                          <a:latin typeface="Helvetica" panose="020B0604020202020204" pitchFamily="34" charset="0"/>
                          <a:cs typeface="Helvetica" panose="020B0604020202020204" pitchFamily="34" charset="0"/>
                        </a:rPr>
                        <a:t>Sep.12</a:t>
                      </a:r>
                      <a:r>
                        <a:rPr lang="en-US" sz="1200">
                          <a:solidFill>
                            <a:srgbClr val="1B1464"/>
                          </a:solidFill>
                          <a:latin typeface="Helvetica" panose="020B0604020202020204" pitchFamily="34" charset="0"/>
                          <a:cs typeface="Helvetica" panose="020B0604020202020204" pitchFamily="34" charset="0"/>
                        </a:rPr>
                        <a:t> – </a:t>
                      </a:r>
                      <a:r>
                        <a:rPr lang="en-US" sz="1200" b="1">
                          <a:solidFill>
                            <a:srgbClr val="1B1464"/>
                          </a:solidFill>
                          <a:latin typeface="Helvetica" panose="020B0604020202020204" pitchFamily="34" charset="0"/>
                          <a:cs typeface="Helvetica" panose="020B0604020202020204" pitchFamily="34" charset="0"/>
                        </a:rPr>
                        <a:t>Bills (31) </a:t>
                      </a:r>
                      <a:r>
                        <a:rPr lang="en-US" sz="1200">
                          <a:solidFill>
                            <a:srgbClr val="1B1464"/>
                          </a:solidFill>
                          <a:latin typeface="Helvetica" panose="020B0604020202020204" pitchFamily="34" charset="0"/>
                          <a:cs typeface="Helvetica" panose="020B0604020202020204" pitchFamily="34" charset="0"/>
                        </a:rPr>
                        <a:t>@ </a:t>
                      </a:r>
                      <a:r>
                        <a:rPr lang="en-US" sz="1200" b="0">
                          <a:solidFill>
                            <a:srgbClr val="1B1464"/>
                          </a:solidFill>
                          <a:latin typeface="Helvetica" panose="020B0604020202020204" pitchFamily="34" charset="0"/>
                          <a:cs typeface="Helvetica" panose="020B0604020202020204" pitchFamily="34" charset="0"/>
                        </a:rPr>
                        <a:t>Dolphins (10)</a:t>
                      </a:r>
                      <a:r>
                        <a:rPr lang="en-US" sz="1200" b="1">
                          <a:solidFill>
                            <a:srgbClr val="1B1464"/>
                          </a:solidFill>
                          <a:latin typeface="Helvetica" panose="020B0604020202020204" pitchFamily="34" charset="0"/>
                          <a:cs typeface="Helvetica" panose="020B0604020202020204" pitchFamily="34" charset="0"/>
                        </a:rPr>
                        <a:t>*</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1B1464"/>
                          </a:solidFill>
                          <a:latin typeface="Helvetica" panose="020B0604020202020204" pitchFamily="34" charset="0"/>
                          <a:cs typeface="Helvetica" panose="020B0604020202020204" pitchFamily="34" charset="0"/>
                        </a:rPr>
                        <a:t>Sep. 15 </a:t>
                      </a:r>
                      <a:r>
                        <a:rPr lang="en-US" sz="1200">
                          <a:solidFill>
                            <a:srgbClr val="1B1464"/>
                          </a:solidFill>
                          <a:latin typeface="Helvetica" panose="020B0604020202020204" pitchFamily="34" charset="0"/>
                          <a:cs typeface="Helvetica" panose="020B0604020202020204" pitchFamily="34" charset="0"/>
                        </a:rPr>
                        <a:t>– </a:t>
                      </a:r>
                      <a:r>
                        <a:rPr lang="en-US" sz="1200" b="0">
                          <a:solidFill>
                            <a:srgbClr val="1B1464"/>
                          </a:solidFill>
                          <a:latin typeface="Helvetica" panose="020B0604020202020204" pitchFamily="34" charset="0"/>
                          <a:cs typeface="Helvetica" panose="020B0604020202020204" pitchFamily="34" charset="0"/>
                        </a:rPr>
                        <a:t>Bears (13) </a:t>
                      </a:r>
                      <a:r>
                        <a:rPr lang="en-US" sz="1200">
                          <a:solidFill>
                            <a:srgbClr val="1B1464"/>
                          </a:solidFill>
                          <a:latin typeface="Helvetica" panose="020B0604020202020204" pitchFamily="34" charset="0"/>
                          <a:cs typeface="Helvetica" panose="020B0604020202020204" pitchFamily="34" charset="0"/>
                        </a:rPr>
                        <a:t>@ </a:t>
                      </a:r>
                      <a:r>
                        <a:rPr lang="en-US" sz="1200" b="1">
                          <a:solidFill>
                            <a:srgbClr val="1B1464"/>
                          </a:solidFill>
                          <a:latin typeface="Helvetica" panose="020B0604020202020204" pitchFamily="34" charset="0"/>
                          <a:cs typeface="Helvetica" panose="020B0604020202020204" pitchFamily="34" charset="0"/>
                        </a:rPr>
                        <a:t>Texans (19)</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D5EA"/>
                    </a:solidFill>
                  </a:tcPr>
                </a:tc>
                <a:tc>
                  <a:txBody>
                    <a:bodyPr/>
                    <a:lstStyle/>
                    <a:p>
                      <a:pPr algn="l"/>
                      <a:r>
                        <a:rPr lang="en-US" sz="1200">
                          <a:solidFill>
                            <a:srgbClr val="1B1464"/>
                          </a:solidFill>
                          <a:latin typeface="Helvetica" panose="020B0604020202020204" pitchFamily="34" charset="0"/>
                          <a:cs typeface="Helvetica" panose="020B0604020202020204" pitchFamily="34" charset="0"/>
                        </a:rPr>
                        <a:t>Sep. 16 – </a:t>
                      </a:r>
                      <a:r>
                        <a:rPr lang="en-US" sz="1200" b="1">
                          <a:solidFill>
                            <a:srgbClr val="1B1464"/>
                          </a:solidFill>
                          <a:latin typeface="Helvetica" panose="020B0604020202020204" pitchFamily="34" charset="0"/>
                          <a:cs typeface="Helvetica" panose="020B0604020202020204" pitchFamily="34" charset="0"/>
                        </a:rPr>
                        <a:t>Falcons (22) </a:t>
                      </a:r>
                      <a:r>
                        <a:rPr lang="en-US" sz="1200">
                          <a:solidFill>
                            <a:srgbClr val="1B1464"/>
                          </a:solidFill>
                          <a:latin typeface="Helvetica" panose="020B0604020202020204" pitchFamily="34" charset="0"/>
                          <a:cs typeface="Helvetica" panose="020B0604020202020204" pitchFamily="34" charset="0"/>
                        </a:rPr>
                        <a:t>@ </a:t>
                      </a:r>
                      <a:r>
                        <a:rPr lang="en-US" sz="1200" b="0">
                          <a:solidFill>
                            <a:srgbClr val="1B1464"/>
                          </a:solidFill>
                          <a:latin typeface="Helvetica" panose="020B0604020202020204" pitchFamily="34" charset="0"/>
                          <a:cs typeface="Helvetica" panose="020B0604020202020204" pitchFamily="34" charset="0"/>
                        </a:rPr>
                        <a:t>Eagles (21)</a:t>
                      </a:r>
                      <a:endParaRPr lang="en-US" sz="1200" b="0">
                        <a:solidFill>
                          <a:srgbClr val="1B1464"/>
                        </a:solidFill>
                        <a:highlight>
                          <a:srgbClr val="FFFF00"/>
                        </a:highlight>
                        <a:latin typeface="Helvetica" panose="020B0604020202020204" pitchFamily="34" charset="0"/>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3109747428"/>
                  </a:ext>
                </a:extLst>
              </a:tr>
              <a:tr h="228859">
                <a:tc>
                  <a:txBody>
                    <a:bodyPr/>
                    <a:lstStyle/>
                    <a:p>
                      <a:pPr algn="ctr"/>
                      <a:r>
                        <a:rPr lang="en-US" sz="1200">
                          <a:solidFill>
                            <a:srgbClr val="1B1464"/>
                          </a:solidFill>
                          <a:latin typeface="Helvetica" panose="020B0604020202020204" pitchFamily="34" charset="0"/>
                          <a:cs typeface="Helvetica" panose="020B0604020202020204" pitchFamily="34" charset="0"/>
                        </a:rPr>
                        <a:t>Week 3</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l"/>
                      <a:r>
                        <a:rPr lang="en-US" sz="1200" b="0">
                          <a:solidFill>
                            <a:srgbClr val="1B1464"/>
                          </a:solidFill>
                          <a:latin typeface="Helvetica" panose="020B0604020202020204" pitchFamily="34" charset="0"/>
                          <a:cs typeface="Helvetica" panose="020B0604020202020204" pitchFamily="34" charset="0"/>
                        </a:rPr>
                        <a:t>Sep. 19 </a:t>
                      </a:r>
                      <a:r>
                        <a:rPr lang="en-US" sz="1200">
                          <a:solidFill>
                            <a:srgbClr val="1B1464"/>
                          </a:solidFill>
                          <a:latin typeface="Helvetica" panose="020B0604020202020204" pitchFamily="34" charset="0"/>
                          <a:cs typeface="Helvetica" panose="020B0604020202020204" pitchFamily="34" charset="0"/>
                        </a:rPr>
                        <a:t>– Patriots (3) @ </a:t>
                      </a:r>
                      <a:r>
                        <a:rPr lang="en-US" sz="1200" b="1">
                          <a:solidFill>
                            <a:srgbClr val="1B1464"/>
                          </a:solidFill>
                          <a:latin typeface="Helvetica" panose="020B0604020202020204" pitchFamily="34" charset="0"/>
                          <a:cs typeface="Helvetica" panose="020B0604020202020204" pitchFamily="34" charset="0"/>
                        </a:rPr>
                        <a:t>Jets (24)*</a:t>
                      </a:r>
                      <a:endParaRPr lang="en-US" sz="1200">
                        <a:solidFill>
                          <a:srgbClr val="1B1464"/>
                        </a:solidFill>
                        <a:latin typeface="Helvetica" panose="020B0604020202020204" pitchFamily="34" charset="0"/>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l"/>
                      <a:r>
                        <a:rPr lang="en-US" sz="1200">
                          <a:solidFill>
                            <a:srgbClr val="1B1464"/>
                          </a:solidFill>
                          <a:latin typeface="Helvetica" panose="020B0604020202020204" pitchFamily="34" charset="0"/>
                          <a:cs typeface="Helvetica" panose="020B0604020202020204" pitchFamily="34" charset="0"/>
                        </a:rPr>
                        <a:t>Sep. 22 – </a:t>
                      </a:r>
                      <a:r>
                        <a:rPr lang="en-US" sz="1200" b="1">
                          <a:solidFill>
                            <a:srgbClr val="1B1464"/>
                          </a:solidFill>
                          <a:latin typeface="Helvetica" panose="020B0604020202020204" pitchFamily="34" charset="0"/>
                          <a:cs typeface="Helvetica" panose="020B0604020202020204" pitchFamily="34" charset="0"/>
                        </a:rPr>
                        <a:t>Chiefs (22</a:t>
                      </a:r>
                      <a:r>
                        <a:rPr lang="en-US" sz="1200">
                          <a:solidFill>
                            <a:srgbClr val="1B1464"/>
                          </a:solidFill>
                          <a:latin typeface="Helvetica" panose="020B0604020202020204" pitchFamily="34" charset="0"/>
                          <a:cs typeface="Helvetica" panose="020B0604020202020204" pitchFamily="34" charset="0"/>
                        </a:rPr>
                        <a:t>) @ Falcons (17)</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Sep. 23 – </a:t>
                      </a:r>
                      <a:r>
                        <a:rPr lang="en-US" sz="1200" b="1">
                          <a:solidFill>
                            <a:srgbClr val="1B1464"/>
                          </a:solidFill>
                          <a:latin typeface="Helvetica" panose="020B0604020202020204" pitchFamily="34" charset="0"/>
                          <a:cs typeface="Helvetica" panose="020B0604020202020204" pitchFamily="34" charset="0"/>
                        </a:rPr>
                        <a:t>Commanders (38)</a:t>
                      </a:r>
                      <a:r>
                        <a:rPr lang="en-US" sz="1200">
                          <a:solidFill>
                            <a:srgbClr val="1B1464"/>
                          </a:solidFill>
                          <a:latin typeface="Helvetica" panose="020B0604020202020204" pitchFamily="34" charset="0"/>
                          <a:cs typeface="Helvetica" panose="020B0604020202020204" pitchFamily="34" charset="0"/>
                        </a:rPr>
                        <a:t> @ Bengals (33)</a:t>
                      </a:r>
                      <a:endParaRPr lang="en-US" sz="1200">
                        <a:solidFill>
                          <a:srgbClr val="1B1464"/>
                        </a:solidFill>
                        <a:highlight>
                          <a:srgbClr val="FFFF00"/>
                        </a:highlight>
                        <a:latin typeface="Helvetica" panose="020B0604020202020204" pitchFamily="34" charset="0"/>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896651161"/>
                  </a:ext>
                </a:extLst>
              </a:tr>
              <a:tr h="228859">
                <a:tc rowSpan="2">
                  <a:txBody>
                    <a:bodyPr/>
                    <a:lstStyle/>
                    <a:p>
                      <a:pPr algn="ctr"/>
                      <a:r>
                        <a:rPr lang="en-US" sz="1200">
                          <a:solidFill>
                            <a:srgbClr val="1B1464"/>
                          </a:solidFill>
                          <a:latin typeface="Helvetica" panose="020B0604020202020204" pitchFamily="34" charset="0"/>
                          <a:cs typeface="Helvetica"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rowSpan="2">
                  <a:txBody>
                    <a:bodyPr/>
                    <a:lstStyle/>
                    <a:p>
                      <a:pPr algn="l"/>
                      <a:r>
                        <a:rPr lang="en-US" sz="1200" b="0">
                          <a:solidFill>
                            <a:srgbClr val="1B1464"/>
                          </a:solidFill>
                          <a:latin typeface="Helvetica" panose="020B0604020202020204" pitchFamily="34" charset="0"/>
                          <a:cs typeface="Helvetica" panose="020B0604020202020204" pitchFamily="34" charset="0"/>
                        </a:rPr>
                        <a:t>Sep. 26 </a:t>
                      </a:r>
                      <a:r>
                        <a:rPr lang="en-US" sz="1200">
                          <a:solidFill>
                            <a:srgbClr val="1B1464"/>
                          </a:solidFill>
                          <a:latin typeface="Helvetica" panose="020B0604020202020204" pitchFamily="34" charset="0"/>
                          <a:cs typeface="Helvetica" panose="020B0604020202020204" pitchFamily="34" charset="0"/>
                        </a:rPr>
                        <a:t>– </a:t>
                      </a:r>
                      <a:r>
                        <a:rPr lang="en-US" sz="1200" b="1">
                          <a:solidFill>
                            <a:srgbClr val="1B1464"/>
                          </a:solidFill>
                          <a:latin typeface="Helvetica" panose="020B0604020202020204" pitchFamily="34" charset="0"/>
                          <a:cs typeface="Helvetica" panose="020B0604020202020204" pitchFamily="34" charset="0"/>
                        </a:rPr>
                        <a:t>Cowboys (20) </a:t>
                      </a:r>
                      <a:r>
                        <a:rPr lang="en-US" sz="1200" b="0">
                          <a:solidFill>
                            <a:srgbClr val="1B1464"/>
                          </a:solidFill>
                          <a:latin typeface="Helvetica" panose="020B0604020202020204" pitchFamily="34" charset="0"/>
                          <a:cs typeface="Helvetica" panose="020B0604020202020204" pitchFamily="34" charset="0"/>
                        </a:rPr>
                        <a:t>@ Giants (15)</a:t>
                      </a:r>
                      <a:r>
                        <a:rPr lang="en-US" sz="1200" b="1">
                          <a:solidFill>
                            <a:srgbClr val="1B1464"/>
                          </a:solidFill>
                          <a:latin typeface="Helvetica" panose="020B0604020202020204" pitchFamily="34" charset="0"/>
                          <a:cs typeface="Helvetica" panose="020B0604020202020204" pitchFamily="34" charset="0"/>
                        </a:rPr>
                        <a:t>*</a:t>
                      </a:r>
                      <a:endParaRPr lang="en-US" sz="1200" b="0">
                        <a:solidFill>
                          <a:srgbClr val="1B1464"/>
                        </a:solidFill>
                        <a:latin typeface="Helvetica" panose="020B0604020202020204" pitchFamily="34" charset="0"/>
                        <a:cs typeface="Helvetica" panose="020B0604020202020204" pitchFamily="34" charset="0"/>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Oct. 29 </a:t>
                      </a:r>
                      <a:r>
                        <a:rPr lang="en-US" sz="1200">
                          <a:solidFill>
                            <a:srgbClr val="1B1464"/>
                          </a:solidFill>
                          <a:latin typeface="Helvetica" panose="020B0604020202020204" pitchFamily="34" charset="0"/>
                          <a:cs typeface="Helvetica" panose="020B0604020202020204" pitchFamily="34" charset="0"/>
                        </a:rPr>
                        <a:t>–</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Bills (10) @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Ravens (35)</a:t>
                      </a: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a:txBody>
                    <a:bodyPr/>
                    <a:lstStyle/>
                    <a:p>
                      <a:pPr algn="l"/>
                      <a:r>
                        <a:rPr lang="en-US" sz="1200">
                          <a:solidFill>
                            <a:srgbClr val="1B1464"/>
                          </a:solidFill>
                          <a:latin typeface="Helvetica" panose="020B0604020202020204" pitchFamily="34" charset="0"/>
                          <a:cs typeface="Helvetica" panose="020B0604020202020204" pitchFamily="34" charset="0"/>
                        </a:rPr>
                        <a:t>Sep. 30 – </a:t>
                      </a:r>
                      <a:r>
                        <a:rPr lang="en-US" sz="1200" b="1">
                          <a:solidFill>
                            <a:srgbClr val="1B1464"/>
                          </a:solidFill>
                          <a:latin typeface="Helvetica" panose="020B0604020202020204" pitchFamily="34" charset="0"/>
                          <a:cs typeface="Helvetica" panose="020B0604020202020204" pitchFamily="34" charset="0"/>
                        </a:rPr>
                        <a:t>Titans (31) </a:t>
                      </a:r>
                      <a:r>
                        <a:rPr lang="en-US" sz="1200">
                          <a:solidFill>
                            <a:srgbClr val="1B1464"/>
                          </a:solidFill>
                          <a:latin typeface="Helvetica" panose="020B0604020202020204" pitchFamily="34" charset="0"/>
                          <a:cs typeface="Helvetica" panose="020B0604020202020204" pitchFamily="34" charset="0"/>
                        </a:rPr>
                        <a:t>@ Dolphins (12)</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rgbClr val="CFD5EA"/>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309262126"/>
                  </a:ext>
                </a:extLst>
              </a:tr>
              <a:tr h="245071">
                <a:tc vMerge="1">
                  <a:txBody>
                    <a:bodyPr/>
                    <a:lstStyle/>
                    <a:p>
                      <a:pPr algn="ctr"/>
                      <a:endParaRPr lang="en-US" sz="1200" kern="1200">
                        <a:solidFill>
                          <a:srgbClr val="1B1464"/>
                        </a:solidFill>
                        <a:latin typeface="Helvetica" panose="020B0604020202020204" pitchFamily="34" charset="0"/>
                        <a:ea typeface="+mn-ea"/>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CFD5E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D5EA"/>
                    </a:solidFill>
                  </a:tcPr>
                </a:tc>
                <a:tc vMerge="1">
                  <a:txBody>
                    <a:bodyPr/>
                    <a:lstStyle/>
                    <a:p>
                      <a:pPr algn="l"/>
                      <a:endParaRPr lang="en-US" sz="1200" b="0" kern="1200">
                        <a:solidFill>
                          <a:srgbClr val="1B1464"/>
                        </a:solidFill>
                        <a:latin typeface="Helvetica" panose="020B0604020202020204" pitchFamily="34" charset="0"/>
                        <a:ea typeface="+mn-ea"/>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CFD5E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D5EA"/>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CFD5E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Sep. 30 – Seahawks (29) @ </a:t>
                      </a:r>
                      <a:r>
                        <a:rPr lang="en-US" sz="1200" b="1">
                          <a:solidFill>
                            <a:srgbClr val="1B1464"/>
                          </a:solidFill>
                          <a:latin typeface="Helvetica" panose="020B0604020202020204" pitchFamily="34" charset="0"/>
                          <a:cs typeface="Helvetica" panose="020B0604020202020204" pitchFamily="34" charset="0"/>
                        </a:rPr>
                        <a:t>Lions (42)</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FD5E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65931742"/>
                  </a:ext>
                </a:extLst>
              </a:tr>
              <a:tr h="228859">
                <a:tc>
                  <a:txBody>
                    <a:bodyPr/>
                    <a:lstStyle/>
                    <a:p>
                      <a:pPr algn="ctr"/>
                      <a:r>
                        <a:rPr lang="en-US" sz="1200">
                          <a:solidFill>
                            <a:srgbClr val="1B1464"/>
                          </a:solidFill>
                          <a:latin typeface="Helvetica" panose="020B0604020202020204" pitchFamily="34" charset="0"/>
                          <a:cs typeface="Helvetica" panose="020B0604020202020204" pitchFamily="34" charset="0"/>
                        </a:rPr>
                        <a:t>Week 5</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1B1464"/>
                          </a:solidFill>
                          <a:latin typeface="Helvetica" panose="020B0604020202020204" pitchFamily="34" charset="0"/>
                          <a:cs typeface="Helvetica" panose="020B0604020202020204" pitchFamily="34" charset="0"/>
                        </a:rPr>
                        <a:t>Oct. 3 </a:t>
                      </a:r>
                      <a:r>
                        <a:rPr lang="en-US" sz="1200">
                          <a:solidFill>
                            <a:srgbClr val="1B1464"/>
                          </a:solidFill>
                          <a:latin typeface="Helvetica" panose="020B0604020202020204" pitchFamily="34" charset="0"/>
                          <a:cs typeface="Helvetica" panose="020B0604020202020204" pitchFamily="34" charset="0"/>
                        </a:rPr>
                        <a:t>– </a:t>
                      </a:r>
                      <a:r>
                        <a:rPr lang="en-US" sz="1200" b="0">
                          <a:solidFill>
                            <a:srgbClr val="1B1464"/>
                          </a:solidFill>
                          <a:latin typeface="Helvetica" panose="020B0604020202020204" pitchFamily="34" charset="0"/>
                          <a:cs typeface="Helvetica" panose="020B0604020202020204" pitchFamily="34" charset="0"/>
                        </a:rPr>
                        <a:t>Buccaneers (30) @ </a:t>
                      </a:r>
                      <a:r>
                        <a:rPr lang="en-US" sz="1200" b="1">
                          <a:solidFill>
                            <a:srgbClr val="1B1464"/>
                          </a:solidFill>
                          <a:latin typeface="Helvetica" panose="020B0604020202020204" pitchFamily="34" charset="0"/>
                          <a:cs typeface="Helvetica" panose="020B0604020202020204" pitchFamily="34" charset="0"/>
                        </a:rPr>
                        <a:t>Falcons (36)*</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Oct. 6 </a:t>
                      </a:r>
                      <a:r>
                        <a:rPr lang="en-US" sz="1200">
                          <a:solidFill>
                            <a:srgbClr val="1B1464"/>
                          </a:solidFill>
                          <a:latin typeface="Helvetica" panose="020B0604020202020204" pitchFamily="34" charset="0"/>
                          <a:cs typeface="Helvetica" panose="020B0604020202020204" pitchFamily="34" charset="0"/>
                        </a:rPr>
                        <a:t>–</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Cowboys (20) </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Steelers (17)</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Oct. 7 – </a:t>
                      </a:r>
                      <a:r>
                        <a:rPr lang="en-US" sz="1200" b="0">
                          <a:solidFill>
                            <a:srgbClr val="1B1464"/>
                          </a:solidFill>
                          <a:latin typeface="Helvetica" panose="020B0604020202020204" pitchFamily="34" charset="0"/>
                          <a:cs typeface="Helvetica" panose="020B0604020202020204" pitchFamily="34" charset="0"/>
                        </a:rPr>
                        <a:t>Saints (13) </a:t>
                      </a:r>
                      <a:r>
                        <a:rPr lang="en-US" sz="1200">
                          <a:solidFill>
                            <a:srgbClr val="1B1464"/>
                          </a:solidFill>
                          <a:latin typeface="Helvetica" panose="020B0604020202020204" pitchFamily="34" charset="0"/>
                          <a:cs typeface="Helvetica" panose="020B0604020202020204" pitchFamily="34" charset="0"/>
                        </a:rPr>
                        <a:t>@ </a:t>
                      </a:r>
                      <a:r>
                        <a:rPr lang="en-US" sz="1200" b="1">
                          <a:solidFill>
                            <a:srgbClr val="1B1464"/>
                          </a:solidFill>
                          <a:latin typeface="Helvetica" panose="020B0604020202020204" pitchFamily="34" charset="0"/>
                          <a:cs typeface="Helvetica" panose="020B0604020202020204" pitchFamily="34" charset="0"/>
                        </a:rPr>
                        <a:t>Chiefs (26)</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615178732"/>
                  </a:ext>
                </a:extLst>
              </a:tr>
              <a:tr h="228859">
                <a:tc>
                  <a:txBody>
                    <a:bodyPr/>
                    <a:lstStyle/>
                    <a:p>
                      <a:pPr algn="ctr"/>
                      <a:r>
                        <a:rPr lang="en-US" sz="1200">
                          <a:solidFill>
                            <a:srgbClr val="1B1464"/>
                          </a:solidFill>
                          <a:latin typeface="Helvetica" panose="020B0604020202020204" pitchFamily="34" charset="0"/>
                          <a:cs typeface="Helvetica" panose="020B0604020202020204" pitchFamily="34" charset="0"/>
                        </a:rPr>
                        <a:t>Week 6</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1B1464"/>
                          </a:solidFill>
                          <a:latin typeface="Helvetica" panose="020B0604020202020204" pitchFamily="34" charset="0"/>
                          <a:cs typeface="Helvetica" panose="020B0604020202020204" pitchFamily="34" charset="0"/>
                        </a:rPr>
                        <a:t>Oct. 10 </a:t>
                      </a:r>
                      <a:r>
                        <a:rPr lang="en-US" sz="1200">
                          <a:solidFill>
                            <a:srgbClr val="1B1464"/>
                          </a:solidFill>
                          <a:latin typeface="Helvetica" panose="020B0604020202020204" pitchFamily="34" charset="0"/>
                          <a:cs typeface="Helvetica" panose="020B0604020202020204" pitchFamily="34" charset="0"/>
                        </a:rPr>
                        <a:t>– </a:t>
                      </a:r>
                      <a:r>
                        <a:rPr lang="en-US" sz="1200" b="1">
                          <a:solidFill>
                            <a:srgbClr val="1B1464"/>
                          </a:solidFill>
                          <a:latin typeface="Helvetica" panose="020B0604020202020204" pitchFamily="34" charset="0"/>
                          <a:cs typeface="Helvetica" panose="020B0604020202020204" pitchFamily="34" charset="0"/>
                        </a:rPr>
                        <a:t>49ers (36) </a:t>
                      </a:r>
                      <a:r>
                        <a:rPr lang="en-US" sz="1200" b="0">
                          <a:solidFill>
                            <a:srgbClr val="1B1464"/>
                          </a:solidFill>
                          <a:latin typeface="Helvetica" panose="020B0604020202020204" pitchFamily="34" charset="0"/>
                          <a:cs typeface="Helvetica" panose="020B0604020202020204" pitchFamily="34" charset="0"/>
                        </a:rPr>
                        <a:t>@ Seahawks (24)</a:t>
                      </a:r>
                      <a:r>
                        <a:rPr lang="en-US" sz="1200" b="1">
                          <a:solidFill>
                            <a:srgbClr val="1B1464"/>
                          </a:solidFill>
                          <a:latin typeface="Helvetica" panose="020B0604020202020204" pitchFamily="34" charset="0"/>
                          <a:cs typeface="Helvetica" panose="020B0604020202020204" pitchFamily="34" charset="0"/>
                        </a:rPr>
                        <a:t>*</a:t>
                      </a:r>
                      <a:endParaRPr lang="en-US" sz="1200" b="0">
                        <a:solidFill>
                          <a:srgbClr val="1B1464"/>
                        </a:solidFill>
                        <a:latin typeface="Helvetica" panose="020B0604020202020204" pitchFamily="34" charset="0"/>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Oct. 13 </a:t>
                      </a:r>
                      <a:r>
                        <a:rPr lang="en-US" sz="1200">
                          <a:solidFill>
                            <a:srgbClr val="1B1464"/>
                          </a:solidFill>
                          <a:latin typeface="Helvetica" panose="020B0604020202020204" pitchFamily="34" charset="0"/>
                          <a:cs typeface="Helvetica" panose="020B0604020202020204" pitchFamily="34" charset="0"/>
                        </a:rPr>
                        <a:t>–</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Bengals (17) </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Giants (7)</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Oct. 14 – </a:t>
                      </a:r>
                      <a:r>
                        <a:rPr lang="en-US" sz="1200" b="1">
                          <a:solidFill>
                            <a:srgbClr val="1B1464"/>
                          </a:solidFill>
                          <a:latin typeface="Helvetica" panose="020B0604020202020204" pitchFamily="34" charset="0"/>
                          <a:cs typeface="Helvetica" panose="020B0604020202020204" pitchFamily="34" charset="0"/>
                        </a:rPr>
                        <a:t>Bills (23) </a:t>
                      </a:r>
                      <a:r>
                        <a:rPr lang="en-US" sz="1200">
                          <a:solidFill>
                            <a:srgbClr val="1B1464"/>
                          </a:solidFill>
                          <a:latin typeface="Helvetica" panose="020B0604020202020204" pitchFamily="34" charset="0"/>
                          <a:cs typeface="Helvetica" panose="020B0604020202020204" pitchFamily="34" charset="0"/>
                        </a:rPr>
                        <a:t>@ </a:t>
                      </a:r>
                      <a:r>
                        <a:rPr lang="en-US" sz="1200" b="0">
                          <a:solidFill>
                            <a:srgbClr val="1B1464"/>
                          </a:solidFill>
                          <a:latin typeface="Helvetica" panose="020B0604020202020204" pitchFamily="34" charset="0"/>
                          <a:cs typeface="Helvetica" panose="020B0604020202020204" pitchFamily="34" charset="0"/>
                        </a:rPr>
                        <a:t>Jets (20)</a:t>
                      </a:r>
                      <a:r>
                        <a:rPr lang="en-US" sz="1200" b="1">
                          <a:solidFill>
                            <a:srgbClr val="1B1464"/>
                          </a:solidFill>
                          <a:latin typeface="Helvetica" panose="020B0604020202020204" pitchFamily="34" charset="0"/>
                          <a:cs typeface="Helvetica" panose="020B0604020202020204" pitchFamily="34" charset="0"/>
                        </a:rPr>
                        <a:t>*</a:t>
                      </a:r>
                      <a:endParaRPr lang="en-US" sz="1200" b="0">
                        <a:solidFill>
                          <a:srgbClr val="1B1464"/>
                        </a:solidFill>
                        <a:latin typeface="Helvetica" panose="020B0604020202020204" pitchFamily="34" charset="0"/>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459775199"/>
                  </a:ext>
                </a:extLst>
              </a:tr>
              <a:tr h="185248">
                <a:tc rowSpan="2">
                  <a:txBody>
                    <a:bodyPr/>
                    <a:lstStyle/>
                    <a:p>
                      <a:pPr algn="ctr"/>
                      <a:r>
                        <a:rPr lang="en-US" sz="1200">
                          <a:solidFill>
                            <a:srgbClr val="1B1464"/>
                          </a:solidFill>
                          <a:latin typeface="Helvetica" panose="020B0604020202020204" pitchFamily="34" charset="0"/>
                          <a:cs typeface="Helvetica"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1B1464"/>
                          </a:solidFill>
                          <a:latin typeface="Helvetica" panose="020B0604020202020204" pitchFamily="34" charset="0"/>
                          <a:cs typeface="Helvetica" panose="020B0604020202020204" pitchFamily="34" charset="0"/>
                        </a:rPr>
                        <a:t>Oct. 17 </a:t>
                      </a:r>
                      <a:r>
                        <a:rPr lang="en-US" sz="1200">
                          <a:solidFill>
                            <a:srgbClr val="1B1464"/>
                          </a:solidFill>
                          <a:latin typeface="Helvetica" panose="020B0604020202020204" pitchFamily="34" charset="0"/>
                          <a:cs typeface="Helvetica" panose="020B0604020202020204" pitchFamily="34" charset="0"/>
                        </a:rPr>
                        <a:t>– </a:t>
                      </a:r>
                      <a:r>
                        <a:rPr lang="en-US" sz="1200" b="1">
                          <a:solidFill>
                            <a:srgbClr val="1B1464"/>
                          </a:solidFill>
                          <a:latin typeface="Helvetica" panose="020B0604020202020204" pitchFamily="34" charset="0"/>
                          <a:cs typeface="Helvetica" panose="020B0604020202020204" pitchFamily="34" charset="0"/>
                        </a:rPr>
                        <a:t>Broncos (33) </a:t>
                      </a:r>
                      <a:r>
                        <a:rPr lang="en-US" sz="1200" b="0">
                          <a:solidFill>
                            <a:srgbClr val="1B1464"/>
                          </a:solidFill>
                          <a:latin typeface="Helvetica" panose="020B0604020202020204" pitchFamily="34" charset="0"/>
                          <a:cs typeface="Helvetica" panose="020B0604020202020204" pitchFamily="34" charset="0"/>
                        </a:rPr>
                        <a:t>@ Saints (10)</a:t>
                      </a: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Oct. 20 </a:t>
                      </a:r>
                      <a:r>
                        <a:rPr lang="en-US" sz="1200">
                          <a:solidFill>
                            <a:srgbClr val="1B1464"/>
                          </a:solidFill>
                          <a:latin typeface="Helvetica" panose="020B0604020202020204" pitchFamily="34" charset="0"/>
                          <a:cs typeface="Helvetica" panose="020B0604020202020204" pitchFamily="34" charset="0"/>
                        </a:rPr>
                        <a:t>–</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Jets (15) @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Steelers (37)</a:t>
                      </a: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Oct. 21 – </a:t>
                      </a:r>
                      <a:r>
                        <a:rPr lang="en-US" sz="1200" b="1">
                          <a:solidFill>
                            <a:srgbClr val="1B1464"/>
                          </a:solidFill>
                          <a:latin typeface="Helvetica" panose="020B0604020202020204" pitchFamily="34" charset="0"/>
                          <a:cs typeface="Helvetica" panose="020B0604020202020204" pitchFamily="34" charset="0"/>
                        </a:rPr>
                        <a:t>Ravens (41) </a:t>
                      </a:r>
                      <a:r>
                        <a:rPr lang="en-US" sz="1200">
                          <a:solidFill>
                            <a:srgbClr val="1B1464"/>
                          </a:solidFill>
                          <a:latin typeface="Helvetica" panose="020B0604020202020204" pitchFamily="34" charset="0"/>
                          <a:cs typeface="Helvetica" panose="020B0604020202020204" pitchFamily="34" charset="0"/>
                        </a:rPr>
                        <a:t>@ </a:t>
                      </a:r>
                      <a:r>
                        <a:rPr lang="en-US" sz="1200" b="0">
                          <a:solidFill>
                            <a:srgbClr val="1B1464"/>
                          </a:solidFill>
                          <a:latin typeface="Helvetica" panose="020B0604020202020204" pitchFamily="34" charset="0"/>
                          <a:cs typeface="Helvetica" panose="020B0604020202020204" pitchFamily="34" charset="0"/>
                        </a:rPr>
                        <a:t>Buccaneers (31)</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rgbClr val="E9EBF5"/>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044988330"/>
                  </a:ext>
                </a:extLst>
              </a:tr>
              <a:tr h="248681">
                <a:tc vMerge="1">
                  <a:txBody>
                    <a:bodyPr/>
                    <a:lstStyle/>
                    <a:p>
                      <a:pPr algn="ctr"/>
                      <a:endParaRPr lang="en-US" sz="1200">
                        <a:solidFill>
                          <a:srgbClr val="1B1464"/>
                        </a:solidFill>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E9EBF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9EBF5"/>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rgbClr val="1B1464"/>
                        </a:solidFill>
                        <a:latin typeface="Helvetica" panose="020B0604020202020204" pitchFamily="34" charset="0"/>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E9EBF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9EBF5"/>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E9EBF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Oct. 21 – </a:t>
                      </a:r>
                      <a:r>
                        <a:rPr lang="en-US" sz="1200" b="0">
                          <a:solidFill>
                            <a:srgbClr val="1B1464"/>
                          </a:solidFill>
                          <a:latin typeface="Helvetica" panose="020B0604020202020204" pitchFamily="34" charset="0"/>
                          <a:cs typeface="Helvetica" panose="020B0604020202020204" pitchFamily="34" charset="0"/>
                        </a:rPr>
                        <a:t>Chargers (15) </a:t>
                      </a:r>
                      <a:r>
                        <a:rPr lang="en-US" sz="1200">
                          <a:solidFill>
                            <a:srgbClr val="1B1464"/>
                          </a:solidFill>
                          <a:latin typeface="Helvetica" panose="020B0604020202020204" pitchFamily="34" charset="0"/>
                          <a:cs typeface="Helvetica" panose="020B0604020202020204" pitchFamily="34" charset="0"/>
                        </a:rPr>
                        <a:t>@ </a:t>
                      </a:r>
                      <a:r>
                        <a:rPr lang="en-US" sz="1200" b="1">
                          <a:solidFill>
                            <a:srgbClr val="1B1464"/>
                          </a:solidFill>
                          <a:latin typeface="Helvetica" panose="020B0604020202020204" pitchFamily="34" charset="0"/>
                          <a:cs typeface="Helvetica" panose="020B0604020202020204" pitchFamily="34" charset="0"/>
                        </a:rPr>
                        <a:t>Cardinals (17)</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9EBF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004866334"/>
                  </a:ext>
                </a:extLst>
              </a:tr>
              <a:tr h="228859">
                <a:tc>
                  <a:txBody>
                    <a:bodyPr/>
                    <a:lstStyle/>
                    <a:p>
                      <a:pPr algn="ctr"/>
                      <a:r>
                        <a:rPr lang="en-US" sz="1200">
                          <a:solidFill>
                            <a:srgbClr val="1B1464"/>
                          </a:solidFill>
                          <a:latin typeface="Helvetica" panose="020B0604020202020204" pitchFamily="34" charset="0"/>
                          <a:cs typeface="Helvetica" panose="020B0604020202020204" pitchFamily="34" charset="0"/>
                        </a:rPr>
                        <a:t>Week 8</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1B1464"/>
                          </a:solidFill>
                          <a:latin typeface="Helvetica" panose="020B0604020202020204" pitchFamily="34" charset="0"/>
                          <a:cs typeface="Helvetica" panose="020B0604020202020204" pitchFamily="34" charset="0"/>
                        </a:rPr>
                        <a:t>Oct. 24 </a:t>
                      </a:r>
                      <a:r>
                        <a:rPr lang="en-US" sz="1200">
                          <a:solidFill>
                            <a:srgbClr val="1B1464"/>
                          </a:solidFill>
                          <a:latin typeface="Helvetica" panose="020B0604020202020204" pitchFamily="34" charset="0"/>
                          <a:cs typeface="Helvetica" panose="020B0604020202020204" pitchFamily="34" charset="0"/>
                        </a:rPr>
                        <a:t>– Vikings (20) </a:t>
                      </a:r>
                      <a:r>
                        <a:rPr lang="en-US" sz="1200" b="0">
                          <a:solidFill>
                            <a:srgbClr val="1B1464"/>
                          </a:solidFill>
                          <a:latin typeface="Helvetica" panose="020B0604020202020204" pitchFamily="34" charset="0"/>
                          <a:cs typeface="Helvetica" panose="020B0604020202020204" pitchFamily="34" charset="0"/>
                        </a:rPr>
                        <a:t>@ </a:t>
                      </a:r>
                      <a:r>
                        <a:rPr lang="en-US" sz="1200" b="1">
                          <a:solidFill>
                            <a:srgbClr val="1B1464"/>
                          </a:solidFill>
                          <a:latin typeface="Helvetica" panose="020B0604020202020204" pitchFamily="34" charset="0"/>
                          <a:cs typeface="Helvetica" panose="020B0604020202020204" pitchFamily="34" charset="0"/>
                        </a:rPr>
                        <a:t>Rams (30)</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Oct. 27 </a:t>
                      </a:r>
                      <a:r>
                        <a:rPr lang="en-US" sz="1200">
                          <a:solidFill>
                            <a:srgbClr val="1B1464"/>
                          </a:solidFill>
                          <a:latin typeface="Helvetica" panose="020B0604020202020204" pitchFamily="34" charset="0"/>
                          <a:cs typeface="Helvetica" panose="020B0604020202020204" pitchFamily="34" charset="0"/>
                        </a:rPr>
                        <a:t>–</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Cowboys (24) @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49ers (30)</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Oct. 28 – </a:t>
                      </a:r>
                      <a:r>
                        <a:rPr lang="en-US" sz="1200" b="0">
                          <a:solidFill>
                            <a:srgbClr val="1B1464"/>
                          </a:solidFill>
                          <a:latin typeface="Helvetica" panose="020B0604020202020204" pitchFamily="34" charset="0"/>
                          <a:cs typeface="Helvetica" panose="020B0604020202020204" pitchFamily="34" charset="0"/>
                        </a:rPr>
                        <a:t>Giants (18) </a:t>
                      </a:r>
                      <a:r>
                        <a:rPr lang="en-US" sz="1200">
                          <a:solidFill>
                            <a:srgbClr val="1B1464"/>
                          </a:solidFill>
                          <a:latin typeface="Helvetica" panose="020B0604020202020204" pitchFamily="34" charset="0"/>
                          <a:cs typeface="Helvetica" panose="020B0604020202020204" pitchFamily="34" charset="0"/>
                        </a:rPr>
                        <a:t>@ </a:t>
                      </a:r>
                      <a:r>
                        <a:rPr lang="en-US" sz="1200" b="1">
                          <a:solidFill>
                            <a:srgbClr val="1B1464"/>
                          </a:solidFill>
                          <a:latin typeface="Helvetica" panose="020B0604020202020204" pitchFamily="34" charset="0"/>
                          <a:cs typeface="Helvetica" panose="020B0604020202020204" pitchFamily="34" charset="0"/>
                        </a:rPr>
                        <a:t>Steelers (26)</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2255662568"/>
                  </a:ext>
                </a:extLst>
              </a:tr>
              <a:tr h="228859">
                <a:tc>
                  <a:txBody>
                    <a:bodyPr/>
                    <a:lstStyle/>
                    <a:p>
                      <a:pPr algn="ctr"/>
                      <a:r>
                        <a:rPr lang="en-US" sz="1200">
                          <a:solidFill>
                            <a:srgbClr val="1B1464"/>
                          </a:solidFill>
                          <a:latin typeface="Helvetica" panose="020B0604020202020204" pitchFamily="34" charset="0"/>
                          <a:cs typeface="Helvetica" panose="020B0604020202020204" pitchFamily="34" charset="0"/>
                        </a:rPr>
                        <a:t>Week 9</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1B1464"/>
                          </a:solidFill>
                          <a:latin typeface="Helvetica" panose="020B0604020202020204" pitchFamily="34" charset="0"/>
                          <a:cs typeface="Helvetica" panose="020B0604020202020204" pitchFamily="34" charset="0"/>
                        </a:rPr>
                        <a:t>Oct. 31  </a:t>
                      </a:r>
                      <a:r>
                        <a:rPr lang="en-US" sz="1200">
                          <a:solidFill>
                            <a:srgbClr val="1B1464"/>
                          </a:solidFill>
                          <a:latin typeface="Helvetica" panose="020B0604020202020204" pitchFamily="34" charset="0"/>
                          <a:cs typeface="Helvetica" panose="020B0604020202020204" pitchFamily="34" charset="0"/>
                        </a:rPr>
                        <a:t>– Texans (13) </a:t>
                      </a:r>
                      <a:r>
                        <a:rPr lang="en-US" sz="1200" b="0">
                          <a:solidFill>
                            <a:srgbClr val="1B1464"/>
                          </a:solidFill>
                          <a:latin typeface="Helvetica" panose="020B0604020202020204" pitchFamily="34" charset="0"/>
                          <a:cs typeface="Helvetica" panose="020B0604020202020204" pitchFamily="34" charset="0"/>
                        </a:rPr>
                        <a:t>@</a:t>
                      </a:r>
                      <a:r>
                        <a:rPr lang="en-US" sz="1200" b="1">
                          <a:solidFill>
                            <a:srgbClr val="1B1464"/>
                          </a:solidFill>
                          <a:latin typeface="Helvetica" panose="020B0604020202020204" pitchFamily="34" charset="0"/>
                          <a:cs typeface="Helvetica" panose="020B0604020202020204" pitchFamily="34" charset="0"/>
                        </a:rPr>
                        <a:t> Jets (21)</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l"/>
                      <a:r>
                        <a:rPr lang="en-US" sz="1200">
                          <a:solidFill>
                            <a:srgbClr val="1B1464"/>
                          </a:solidFill>
                          <a:latin typeface="Helvetica" panose="020B0604020202020204" pitchFamily="34" charset="0"/>
                          <a:cs typeface="Helvetica" panose="020B0604020202020204" pitchFamily="34" charset="0"/>
                        </a:rPr>
                        <a:t>Nov. 3 – Colts (13) @ </a:t>
                      </a:r>
                      <a:r>
                        <a:rPr lang="en-US" sz="1200" b="1">
                          <a:solidFill>
                            <a:srgbClr val="1B1464"/>
                          </a:solidFill>
                          <a:latin typeface="Helvetica" panose="020B0604020202020204" pitchFamily="34" charset="0"/>
                          <a:cs typeface="Helvetica" panose="020B0604020202020204" pitchFamily="34" charset="0"/>
                        </a:rPr>
                        <a:t>Vikings (21)</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Nov. 4 – </a:t>
                      </a:r>
                      <a:r>
                        <a:rPr lang="en-US" sz="1200" b="0">
                          <a:solidFill>
                            <a:srgbClr val="1B1464"/>
                          </a:solidFill>
                          <a:latin typeface="Helvetica" panose="020B0604020202020204" pitchFamily="34" charset="0"/>
                          <a:cs typeface="Helvetica" panose="020B0604020202020204" pitchFamily="34" charset="0"/>
                        </a:rPr>
                        <a:t>Buccaneers (24) </a:t>
                      </a:r>
                      <a:r>
                        <a:rPr lang="en-US" sz="1200">
                          <a:solidFill>
                            <a:srgbClr val="1B1464"/>
                          </a:solidFill>
                          <a:latin typeface="Helvetica" panose="020B0604020202020204" pitchFamily="34" charset="0"/>
                          <a:cs typeface="Helvetica" panose="020B0604020202020204" pitchFamily="34" charset="0"/>
                        </a:rPr>
                        <a:t>@ </a:t>
                      </a:r>
                      <a:r>
                        <a:rPr lang="en-US" sz="1200" b="1">
                          <a:solidFill>
                            <a:srgbClr val="1B1464"/>
                          </a:solidFill>
                          <a:latin typeface="Helvetica" panose="020B0604020202020204" pitchFamily="34" charset="0"/>
                          <a:cs typeface="Helvetica" panose="020B0604020202020204" pitchFamily="34" charset="0"/>
                        </a:rPr>
                        <a:t>Chiefs (30)</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1258283682"/>
                  </a:ext>
                </a:extLst>
              </a:tr>
              <a:tr h="228859">
                <a:tc>
                  <a:txBody>
                    <a:bodyPr/>
                    <a:lstStyle/>
                    <a:p>
                      <a:pPr algn="ctr"/>
                      <a:r>
                        <a:rPr lang="en-US" sz="1200">
                          <a:solidFill>
                            <a:srgbClr val="1B1464"/>
                          </a:solidFill>
                          <a:latin typeface="Helvetica" panose="020B0604020202020204" pitchFamily="34" charset="0"/>
                          <a:cs typeface="Helvetica" panose="020B0604020202020204" pitchFamily="34" charset="0"/>
                        </a:rPr>
                        <a:t>Week 10</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1B1464"/>
                          </a:solidFill>
                          <a:latin typeface="Helvetica" panose="020B0604020202020204" pitchFamily="34" charset="0"/>
                          <a:cs typeface="Helvetica" panose="020B0604020202020204" pitchFamily="34" charset="0"/>
                        </a:rPr>
                        <a:t>Nov. 7 </a:t>
                      </a:r>
                      <a:r>
                        <a:rPr lang="en-US" sz="1200">
                          <a:solidFill>
                            <a:srgbClr val="1B1464"/>
                          </a:solidFill>
                          <a:latin typeface="Helvetica" panose="020B0604020202020204" pitchFamily="34" charset="0"/>
                          <a:cs typeface="Helvetica" panose="020B0604020202020204" pitchFamily="34" charset="0"/>
                        </a:rPr>
                        <a:t>– Bengals (34) </a:t>
                      </a:r>
                      <a:r>
                        <a:rPr lang="en-US" sz="1200" b="0">
                          <a:solidFill>
                            <a:srgbClr val="1B1464"/>
                          </a:solidFill>
                          <a:latin typeface="Helvetica" panose="020B0604020202020204" pitchFamily="34" charset="0"/>
                          <a:cs typeface="Helvetica" panose="020B0604020202020204" pitchFamily="34" charset="0"/>
                        </a:rPr>
                        <a:t>@</a:t>
                      </a:r>
                      <a:r>
                        <a:rPr lang="en-US" sz="1200" b="1">
                          <a:solidFill>
                            <a:srgbClr val="1B1464"/>
                          </a:solidFill>
                          <a:latin typeface="Helvetica" panose="020B0604020202020204" pitchFamily="34" charset="0"/>
                          <a:cs typeface="Helvetica" panose="020B0604020202020204" pitchFamily="34" charset="0"/>
                        </a:rPr>
                        <a:t> Ravens (35)*</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Nov. 10 </a:t>
                      </a:r>
                      <a:r>
                        <a:rPr lang="en-US" sz="1200">
                          <a:solidFill>
                            <a:srgbClr val="1B1464"/>
                          </a:solidFill>
                          <a:latin typeface="Helvetica" panose="020B0604020202020204" pitchFamily="34" charset="0"/>
                          <a:cs typeface="Helvetica" panose="020B0604020202020204" pitchFamily="34" charset="0"/>
                        </a:rPr>
                        <a:t>–</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Lions (26) </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Texans (23)</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Nov. 11 – </a:t>
                      </a:r>
                      <a:r>
                        <a:rPr lang="en-US" sz="1200" b="1">
                          <a:solidFill>
                            <a:srgbClr val="1B1464"/>
                          </a:solidFill>
                          <a:latin typeface="Helvetica" panose="020B0604020202020204" pitchFamily="34" charset="0"/>
                          <a:cs typeface="Helvetica" panose="020B0604020202020204" pitchFamily="34" charset="0"/>
                        </a:rPr>
                        <a:t>Dolphins (23) </a:t>
                      </a:r>
                      <a:r>
                        <a:rPr lang="en-US" sz="1200">
                          <a:solidFill>
                            <a:srgbClr val="1B1464"/>
                          </a:solidFill>
                          <a:latin typeface="Helvetica" panose="020B0604020202020204" pitchFamily="34" charset="0"/>
                          <a:cs typeface="Helvetica" panose="020B0604020202020204" pitchFamily="34" charset="0"/>
                        </a:rPr>
                        <a:t>@ Rams (15)</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3004666154"/>
                  </a:ext>
                </a:extLst>
              </a:tr>
              <a:tr h="228859">
                <a:tc>
                  <a:txBody>
                    <a:bodyPr/>
                    <a:lstStyle/>
                    <a:p>
                      <a:pPr algn="ctr"/>
                      <a:r>
                        <a:rPr lang="en-US" sz="1200">
                          <a:solidFill>
                            <a:srgbClr val="1B1464"/>
                          </a:solidFill>
                          <a:latin typeface="Helvetica" panose="020B0604020202020204" pitchFamily="34" charset="0"/>
                          <a:cs typeface="Helvetica" panose="020B0604020202020204" pitchFamily="34" charset="0"/>
                        </a:rPr>
                        <a:t>Week 11</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1B1464"/>
                          </a:solidFill>
                          <a:latin typeface="Helvetica" panose="020B0604020202020204" pitchFamily="34" charset="0"/>
                          <a:cs typeface="Helvetica" panose="020B0604020202020204" pitchFamily="34" charset="0"/>
                        </a:rPr>
                        <a:t>Nov. 14 </a:t>
                      </a:r>
                      <a:r>
                        <a:rPr lang="en-US" sz="1200">
                          <a:solidFill>
                            <a:srgbClr val="1B1464"/>
                          </a:solidFill>
                          <a:latin typeface="Helvetica" panose="020B0604020202020204" pitchFamily="34" charset="0"/>
                          <a:cs typeface="Helvetica" panose="020B0604020202020204" pitchFamily="34" charset="0"/>
                        </a:rPr>
                        <a:t>– Commanders (18) </a:t>
                      </a:r>
                      <a:r>
                        <a:rPr lang="en-US" sz="1200" b="0">
                          <a:solidFill>
                            <a:srgbClr val="1B1464"/>
                          </a:solidFill>
                          <a:latin typeface="Helvetica" panose="020B0604020202020204" pitchFamily="34" charset="0"/>
                          <a:cs typeface="Helvetica" panose="020B0604020202020204" pitchFamily="34" charset="0"/>
                        </a:rPr>
                        <a:t>@ </a:t>
                      </a:r>
                      <a:r>
                        <a:rPr lang="en-US" sz="1200" b="1">
                          <a:solidFill>
                            <a:srgbClr val="1B1464"/>
                          </a:solidFill>
                          <a:latin typeface="Helvetica" panose="020B0604020202020204" pitchFamily="34" charset="0"/>
                          <a:cs typeface="Helvetica" panose="020B0604020202020204" pitchFamily="34" charset="0"/>
                        </a:rPr>
                        <a:t>Eagles (26)*</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Nov. 17 </a:t>
                      </a:r>
                      <a:r>
                        <a:rPr lang="en-US" sz="1200">
                          <a:solidFill>
                            <a:srgbClr val="1B1464"/>
                          </a:solidFill>
                          <a:latin typeface="Helvetica" panose="020B0604020202020204" pitchFamily="34" charset="0"/>
                          <a:cs typeface="Helvetica" panose="020B0604020202020204" pitchFamily="34" charset="0"/>
                        </a:rPr>
                        <a:t>–</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Colts (28) </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Jets (27)</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Nov. 18 – </a:t>
                      </a:r>
                      <a:r>
                        <a:rPr lang="en-US" sz="1200" b="1">
                          <a:solidFill>
                            <a:srgbClr val="1B1464"/>
                          </a:solidFill>
                          <a:latin typeface="Helvetica" panose="020B0604020202020204" pitchFamily="34" charset="0"/>
                          <a:cs typeface="Helvetica" panose="020B0604020202020204" pitchFamily="34" charset="0"/>
                        </a:rPr>
                        <a:t>Texans (34) </a:t>
                      </a:r>
                      <a:r>
                        <a:rPr lang="en-US" sz="1200">
                          <a:solidFill>
                            <a:srgbClr val="1B1464"/>
                          </a:solidFill>
                          <a:latin typeface="Helvetica" panose="020B0604020202020204" pitchFamily="34" charset="0"/>
                          <a:cs typeface="Helvetica" panose="020B0604020202020204" pitchFamily="34" charset="0"/>
                        </a:rPr>
                        <a:t>@ Cowboys (10)</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3275628356"/>
                  </a:ext>
                </a:extLst>
              </a:tr>
              <a:tr h="228859">
                <a:tc>
                  <a:txBody>
                    <a:bodyPr/>
                    <a:lstStyle/>
                    <a:p>
                      <a:pPr algn="ctr"/>
                      <a:r>
                        <a:rPr lang="en-US" sz="1200">
                          <a:solidFill>
                            <a:srgbClr val="1B1464"/>
                          </a:solidFill>
                          <a:latin typeface="Helvetica" panose="020B0604020202020204" pitchFamily="34" charset="0"/>
                          <a:cs typeface="Helvetica" panose="020B0604020202020204" pitchFamily="34" charset="0"/>
                        </a:rPr>
                        <a:t>Week 14</a:t>
                      </a: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1B1464"/>
                          </a:solidFill>
                          <a:latin typeface="Helvetica" panose="020B0604020202020204" pitchFamily="34" charset="0"/>
                          <a:cs typeface="Helvetica" panose="020B0604020202020204" pitchFamily="34" charset="0"/>
                        </a:rPr>
                        <a:t>Dec. 5 </a:t>
                      </a:r>
                      <a:r>
                        <a:rPr lang="en-US" sz="1200">
                          <a:solidFill>
                            <a:srgbClr val="1B1464"/>
                          </a:solidFill>
                          <a:latin typeface="Helvetica" panose="020B0604020202020204" pitchFamily="34" charset="0"/>
                          <a:cs typeface="Helvetica" panose="020B0604020202020204" pitchFamily="34" charset="0"/>
                        </a:rPr>
                        <a:t>– </a:t>
                      </a:r>
                      <a:r>
                        <a:rPr lang="en-US" sz="1200" b="0">
                          <a:solidFill>
                            <a:srgbClr val="1B1464"/>
                          </a:solidFill>
                          <a:latin typeface="Helvetica" panose="020B0604020202020204" pitchFamily="34" charset="0"/>
                          <a:cs typeface="Helvetica" panose="020B0604020202020204" pitchFamily="34" charset="0"/>
                        </a:rPr>
                        <a:t>Packers (31) @ </a:t>
                      </a:r>
                      <a:r>
                        <a:rPr lang="en-US" sz="1200" b="1">
                          <a:solidFill>
                            <a:srgbClr val="1B1464"/>
                          </a:solidFill>
                          <a:latin typeface="Helvetica" panose="020B0604020202020204" pitchFamily="34" charset="0"/>
                          <a:cs typeface="Helvetica" panose="020B0604020202020204" pitchFamily="34" charset="0"/>
                        </a:rPr>
                        <a:t>Lions (34)*</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Dec. 8 </a:t>
                      </a:r>
                      <a:r>
                        <a:rPr lang="en-US" sz="1200">
                          <a:solidFill>
                            <a:srgbClr val="1B1464"/>
                          </a:solidFill>
                          <a:latin typeface="Helvetica" panose="020B0604020202020204" pitchFamily="34" charset="0"/>
                          <a:cs typeface="Helvetica" panose="020B0604020202020204" pitchFamily="34" charset="0"/>
                        </a:rPr>
                        <a:t>–</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Chargers (17) @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Chiefs (19)*</a:t>
                      </a: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Dec. 9 – </a:t>
                      </a:r>
                      <a:r>
                        <a:rPr lang="en-US" sz="1200" b="1">
                          <a:solidFill>
                            <a:srgbClr val="1B1464"/>
                          </a:solidFill>
                          <a:latin typeface="Helvetica" panose="020B0604020202020204" pitchFamily="34" charset="0"/>
                          <a:cs typeface="Helvetica" panose="020B0604020202020204" pitchFamily="34" charset="0"/>
                        </a:rPr>
                        <a:t>Bengals (27) </a:t>
                      </a:r>
                      <a:r>
                        <a:rPr lang="en-US" sz="1200" b="0">
                          <a:solidFill>
                            <a:srgbClr val="1B1464"/>
                          </a:solidFill>
                          <a:latin typeface="Helvetica" panose="020B0604020202020204" pitchFamily="34" charset="0"/>
                          <a:cs typeface="Helvetica" panose="020B0604020202020204" pitchFamily="34" charset="0"/>
                        </a:rPr>
                        <a:t>@ Cowboys (20)</a:t>
                      </a:r>
                      <a:endParaRPr lang="en-US" sz="1200">
                        <a:solidFill>
                          <a:srgbClr val="1B1464"/>
                        </a:solidFill>
                        <a:latin typeface="Helvetica" panose="020B0604020202020204" pitchFamily="34" charset="0"/>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758782123"/>
                  </a:ext>
                </a:extLst>
              </a:tr>
              <a:tr h="228859">
                <a:tc rowSpan="2">
                  <a:txBody>
                    <a:bodyPr/>
                    <a:lstStyle/>
                    <a:p>
                      <a:pPr algn="ctr"/>
                      <a:r>
                        <a:rPr lang="en-US" sz="1200">
                          <a:solidFill>
                            <a:srgbClr val="1B1464"/>
                          </a:solidFill>
                          <a:latin typeface="Helvetica" panose="020B0604020202020204" pitchFamily="34" charset="0"/>
                          <a:cs typeface="Helvetica" panose="020B0604020202020204" pitchFamily="34" charset="0"/>
                        </a:rPr>
                        <a:t>Week 15</a:t>
                      </a:r>
                    </a:p>
                  </a:txBody>
                  <a:tcPr anchor="ct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1B1464"/>
                          </a:solidFill>
                          <a:latin typeface="Helvetica" panose="020B0604020202020204" pitchFamily="34" charset="0"/>
                          <a:cs typeface="Helvetica" panose="020B0604020202020204" pitchFamily="34" charset="0"/>
                        </a:rPr>
                        <a:t>Dec. 12 </a:t>
                      </a:r>
                      <a:r>
                        <a:rPr lang="en-US" sz="1200">
                          <a:solidFill>
                            <a:srgbClr val="1B1464"/>
                          </a:solidFill>
                          <a:latin typeface="Helvetica" panose="020B0604020202020204" pitchFamily="34" charset="0"/>
                          <a:cs typeface="Helvetica" panose="020B0604020202020204" pitchFamily="34" charset="0"/>
                        </a:rPr>
                        <a:t>– </a:t>
                      </a:r>
                      <a:r>
                        <a:rPr lang="en-US" sz="1200" b="1">
                          <a:solidFill>
                            <a:srgbClr val="1B1464"/>
                          </a:solidFill>
                          <a:latin typeface="Helvetica" panose="020B0604020202020204" pitchFamily="34" charset="0"/>
                          <a:cs typeface="Helvetica" panose="020B0604020202020204" pitchFamily="34" charset="0"/>
                        </a:rPr>
                        <a:t>Rams (12) </a:t>
                      </a:r>
                      <a:r>
                        <a:rPr lang="en-US" sz="1200" b="0">
                          <a:solidFill>
                            <a:srgbClr val="1B1464"/>
                          </a:solidFill>
                          <a:latin typeface="Helvetica" panose="020B0604020202020204" pitchFamily="34" charset="0"/>
                          <a:cs typeface="Helvetica" panose="020B0604020202020204" pitchFamily="34" charset="0"/>
                        </a:rPr>
                        <a:t>@ 49ers (6)</a:t>
                      </a:r>
                      <a:r>
                        <a:rPr lang="en-US" sz="1200" b="1">
                          <a:solidFill>
                            <a:srgbClr val="1B1464"/>
                          </a:solidFill>
                          <a:latin typeface="Helvetica" panose="020B0604020202020204" pitchFamily="34" charset="0"/>
                          <a:cs typeface="Helvetica" panose="020B0604020202020204" pitchFamily="34" charset="0"/>
                        </a:rPr>
                        <a:t>*</a:t>
                      </a:r>
                      <a:endParaRPr lang="en-US" sz="1200" b="0">
                        <a:solidFill>
                          <a:srgbClr val="1B1464"/>
                        </a:solidFill>
                        <a:latin typeface="Helvetica" panose="020B0604020202020204" pitchFamily="34" charset="0"/>
                        <a:cs typeface="Helvetica" panose="020B0604020202020204" pitchFamily="34" charset="0"/>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Dec. 15 </a:t>
                      </a:r>
                      <a:r>
                        <a:rPr lang="en-US" sz="1200">
                          <a:solidFill>
                            <a:srgbClr val="1B1464"/>
                          </a:solidFill>
                          <a:latin typeface="Helvetica" panose="020B0604020202020204" pitchFamily="34" charset="0"/>
                          <a:cs typeface="Helvetica" panose="020B0604020202020204" pitchFamily="34" charset="0"/>
                        </a:rPr>
                        <a:t>–</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Packers (30) </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Seahawks (13)</a:t>
                      </a: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Dec. 16 – </a:t>
                      </a:r>
                      <a:r>
                        <a:rPr lang="en-US" sz="1200" b="1">
                          <a:solidFill>
                            <a:srgbClr val="1B1464"/>
                          </a:solidFill>
                          <a:latin typeface="Helvetica" panose="020B0604020202020204" pitchFamily="34" charset="0"/>
                          <a:cs typeface="Helvetica" panose="020B0604020202020204" pitchFamily="34" charset="0"/>
                        </a:rPr>
                        <a:t>Falcons (15) </a:t>
                      </a:r>
                      <a:r>
                        <a:rPr lang="en-US" sz="1200">
                          <a:solidFill>
                            <a:srgbClr val="1B1464"/>
                          </a:solidFill>
                          <a:latin typeface="Helvetica" panose="020B0604020202020204" pitchFamily="34" charset="0"/>
                          <a:cs typeface="Helvetica" panose="020B0604020202020204" pitchFamily="34" charset="0"/>
                        </a:rPr>
                        <a:t>@ Raiders (9)</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rgbClr val="E9EBF5"/>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841623185"/>
                  </a:ext>
                </a:extLst>
              </a:tr>
              <a:tr h="228859">
                <a:tc vMerge="1">
                  <a:txBody>
                    <a:bodyPr/>
                    <a:lstStyle/>
                    <a:p>
                      <a:pPr algn="ctr"/>
                      <a:endParaRPr lang="en-US" sz="1200">
                        <a:solidFill>
                          <a:srgbClr val="1B1464"/>
                        </a:solidFill>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E9EBF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rgbClr val="1B1464"/>
                        </a:solidFill>
                        <a:latin typeface="Helvetica" panose="020B0604020202020204" pitchFamily="34" charset="0"/>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E9EBF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txBody>
                  <a:tcP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E9EBF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Dec. 16 – </a:t>
                      </a:r>
                      <a:r>
                        <a:rPr lang="en-US" sz="1200" b="0">
                          <a:solidFill>
                            <a:srgbClr val="1B1464"/>
                          </a:solidFill>
                          <a:latin typeface="Helvetica" panose="020B0604020202020204" pitchFamily="34" charset="0"/>
                          <a:cs typeface="Helvetica" panose="020B0604020202020204" pitchFamily="34" charset="0"/>
                        </a:rPr>
                        <a:t>Bears (12) </a:t>
                      </a:r>
                      <a:r>
                        <a:rPr lang="en-US" sz="1200">
                          <a:solidFill>
                            <a:srgbClr val="1B1464"/>
                          </a:solidFill>
                          <a:latin typeface="Helvetica" panose="020B0604020202020204" pitchFamily="34" charset="0"/>
                          <a:cs typeface="Helvetica" panose="020B0604020202020204" pitchFamily="34" charset="0"/>
                        </a:rPr>
                        <a:t>@ </a:t>
                      </a:r>
                      <a:r>
                        <a:rPr lang="en-US" sz="1200" b="1">
                          <a:solidFill>
                            <a:srgbClr val="1B1464"/>
                          </a:solidFill>
                          <a:latin typeface="Helvetica" panose="020B0604020202020204" pitchFamily="34" charset="0"/>
                          <a:cs typeface="Helvetica" panose="020B0604020202020204" pitchFamily="34" charset="0"/>
                        </a:rPr>
                        <a:t>Vikings (30)*</a:t>
                      </a:r>
                    </a:p>
                  </a:txBody>
                  <a:tcPr>
                    <a:lnL w="12700" cap="flat" cmpd="sng" algn="ctr">
                      <a:solidFill>
                        <a:srgbClr val="1B146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9EBF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252392323"/>
                  </a:ext>
                </a:extLst>
              </a:tr>
            </a:tbl>
          </a:graphicData>
        </a:graphic>
      </p:graphicFrame>
      <p:sp>
        <p:nvSpPr>
          <p:cNvPr id="10" name="TextBox 9">
            <a:extLst>
              <a:ext uri="{FF2B5EF4-FFF2-40B4-BE49-F238E27FC236}">
                <a16:creationId xmlns:a16="http://schemas.microsoft.com/office/drawing/2014/main" id="{E530154C-22C0-5C0D-61C6-5E4F599CCF30}"/>
              </a:ext>
            </a:extLst>
          </p:cNvPr>
          <p:cNvSpPr txBox="1"/>
          <p:nvPr/>
        </p:nvSpPr>
        <p:spPr>
          <a:xfrm>
            <a:off x="0" y="1480033"/>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Comparable ‘NFL Primetime’ Games Schedule</a:t>
            </a:r>
          </a:p>
        </p:txBody>
      </p:sp>
      <p:sp>
        <p:nvSpPr>
          <p:cNvPr id="3" name="TextBox 2">
            <a:extLst>
              <a:ext uri="{FF2B5EF4-FFF2-40B4-BE49-F238E27FC236}">
                <a16:creationId xmlns:a16="http://schemas.microsoft.com/office/drawing/2014/main" id="{A5B7161F-F4FF-733F-BD10-2F80A0D0D16C}"/>
              </a:ext>
            </a:extLst>
          </p:cNvPr>
          <p:cNvSpPr txBox="1"/>
          <p:nvPr/>
        </p:nvSpPr>
        <p:spPr>
          <a:xfrm>
            <a:off x="546751" y="6334295"/>
            <a:ext cx="115807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NFL – 2024 Season Schedules. Note: * Indicates Divisional Game. </a:t>
            </a:r>
            <a:r>
              <a:rPr kumimoji="0" lang="en-US" sz="7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Note: </a:t>
            </a:r>
            <a:r>
              <a:rPr kumimoji="0" lang="en-US" sz="7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Fast Facts 1 – 8 are based on this 12-week schedule</a:t>
            </a:r>
            <a:r>
              <a:rPr lang="en-US" sz="700" b="1">
                <a:solidFill>
                  <a:srgbClr val="1B1464"/>
                </a:solidFill>
                <a:latin typeface="Helvetica" panose="020B0403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Fast </a:t>
            </a:r>
            <a:r>
              <a:rPr lang="en-US" sz="700" b="1">
                <a:solidFill>
                  <a:srgbClr val="1B1464"/>
                </a:solidFill>
                <a:latin typeface="Helvetica" panose="020B0403020202020204" pitchFamily="34" charset="0"/>
              </a:rPr>
              <a:t>F</a:t>
            </a:r>
            <a:r>
              <a:rPr kumimoji="0" lang="en-US" sz="7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acts 9 and 10 are based on additional insights from the 2024 NFL season including ‘streaming exclusive’ games.</a:t>
            </a:r>
            <a:endParaRPr kumimoji="0" lang="en-US" sz="700" b="1" i="0" u="none" strike="noStrike" kern="1200" cap="none" spc="0" normalizeH="0" baseline="0" noProof="0">
              <a:ln>
                <a:noFill/>
              </a:ln>
              <a:solidFill>
                <a:srgbClr val="1B1464"/>
              </a:solidFill>
              <a:effectLst/>
              <a:highlight>
                <a:srgbClr val="FF0000"/>
              </a:highlight>
              <a:uLnTx/>
              <a:uFillTx/>
              <a:latin typeface="Helvetica" panose="020B0403020202020204" pitchFamily="34" charset="0"/>
              <a:ea typeface="+mn-ea"/>
              <a:cs typeface="+mn-cs"/>
            </a:endParaRPr>
          </a:p>
        </p:txBody>
      </p:sp>
      <p:cxnSp>
        <p:nvCxnSpPr>
          <p:cNvPr id="7" name="Straight Connector 6">
            <a:extLst>
              <a:ext uri="{FF2B5EF4-FFF2-40B4-BE49-F238E27FC236}">
                <a16:creationId xmlns:a16="http://schemas.microsoft.com/office/drawing/2014/main" id="{3D176FBA-B8C1-F871-D06F-7F66A9D9DD0C}"/>
              </a:ext>
            </a:extLst>
          </p:cNvPr>
          <p:cNvCxnSpPr>
            <a:cxnSpLocks/>
          </p:cNvCxnSpPr>
          <p:nvPr/>
        </p:nvCxnSpPr>
        <p:spPr>
          <a:xfrm>
            <a:off x="273378" y="5483898"/>
            <a:ext cx="11645244" cy="0"/>
          </a:xfrm>
          <a:prstGeom prst="line">
            <a:avLst/>
          </a:prstGeom>
          <a:ln w="254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943813-EEAA-1B6B-360C-BBBD9F65E6EC}"/>
              </a:ext>
            </a:extLst>
          </p:cNvPr>
          <p:cNvSpPr txBox="1"/>
          <p:nvPr/>
        </p:nvSpPr>
        <p:spPr>
          <a:xfrm>
            <a:off x="652588" y="1217873"/>
            <a:ext cx="11517893"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Note: TNF aired </a:t>
            </a:r>
            <a:r>
              <a:rPr kumimoji="0" lang="en-US" sz="1200" b="0" i="0" u="sng" strike="noStrike" kern="1200" cap="none" spc="0" normalizeH="0" baseline="0" noProof="0">
                <a:ln>
                  <a:noFill/>
                </a:ln>
                <a:solidFill>
                  <a:srgbClr val="1F1A62"/>
                </a:solidFill>
                <a:effectLst/>
                <a:uLnTx/>
                <a:uFillTx/>
                <a:latin typeface="Helvetica" pitchFamily="2" charset="0"/>
                <a:ea typeface="+mn-ea"/>
                <a:cs typeface="+mn-cs"/>
              </a:rPr>
              <a:t>9</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divisional games, SNF aired </a:t>
            </a:r>
            <a:r>
              <a:rPr kumimoji="0" lang="en-US" sz="1200" b="0" i="0" u="sng" strike="noStrike" kern="1200" cap="none" spc="0" normalizeH="0" baseline="0" noProof="0">
                <a:ln>
                  <a:noFill/>
                </a:ln>
                <a:solidFill>
                  <a:srgbClr val="1F1A62"/>
                </a:solidFill>
                <a:effectLst/>
                <a:uLnTx/>
                <a:uFillTx/>
                <a:latin typeface="Helvetica" pitchFamily="2" charset="0"/>
                <a:ea typeface="+mn-ea"/>
                <a:cs typeface="+mn-cs"/>
              </a:rPr>
              <a:t>1</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divisional game and MNF aired </a:t>
            </a:r>
            <a:r>
              <a:rPr kumimoji="0" lang="en-US" sz="1200" b="0" i="0" u="sng" strike="noStrike" kern="1200" cap="none" spc="0" normalizeH="0" baseline="0" noProof="0">
                <a:ln>
                  <a:noFill/>
                </a:ln>
                <a:solidFill>
                  <a:srgbClr val="1F1A62"/>
                </a:solidFill>
                <a:effectLst/>
                <a:uLnTx/>
                <a:uFillTx/>
                <a:latin typeface="Helvetica" pitchFamily="2" charset="0"/>
                <a:ea typeface="+mn-ea"/>
                <a:cs typeface="+mn-cs"/>
              </a:rPr>
              <a:t>2</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divisional games in the 12-week comparable schedule</a:t>
            </a:r>
          </a:p>
        </p:txBody>
      </p:sp>
    </p:spTree>
    <p:extLst>
      <p:ext uri="{BB962C8B-B14F-4D97-AF65-F5344CB8AC3E}">
        <p14:creationId xmlns:p14="http://schemas.microsoft.com/office/powerpoint/2010/main" val="15410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DF2D2A-2437-F5C0-75B0-E4F03105333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1282D844-C6AB-D128-4916-833EA0FFF97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AA8EE589-7C8F-EC84-103E-1D007E6B198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2" name="Picture 1">
            <a:extLst>
              <a:ext uri="{FF2B5EF4-FFF2-40B4-BE49-F238E27FC236}">
                <a16:creationId xmlns:a16="http://schemas.microsoft.com/office/drawing/2014/main" id="{62A579B2-A425-7EB5-7774-6C9E25EEE5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59" name="Rectangle 58">
            <a:extLst>
              <a:ext uri="{FF2B5EF4-FFF2-40B4-BE49-F238E27FC236}">
                <a16:creationId xmlns:a16="http://schemas.microsoft.com/office/drawing/2014/main" id="{C422F019-C629-335A-72BC-5104AE1B4395}"/>
              </a:ext>
            </a:extLst>
          </p:cNvPr>
          <p:cNvSpPr/>
          <p:nvPr/>
        </p:nvSpPr>
        <p:spPr>
          <a:xfrm>
            <a:off x="155558" y="1578445"/>
            <a:ext cx="2255999"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1C4ECE9F-8CE8-869C-4389-4ED2D9F5C548}"/>
              </a:ext>
            </a:extLst>
          </p:cNvPr>
          <p:cNvSpPr/>
          <p:nvPr/>
        </p:nvSpPr>
        <p:spPr>
          <a:xfrm>
            <a:off x="155557" y="2181999"/>
            <a:ext cx="2255999" cy="1600438"/>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NFL primetime games </a:t>
            </a: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maintained </a:t>
            </a:r>
            <a:r>
              <a:rPr lang="en-US" sz="1400" b="1">
                <a:solidFill>
                  <a:srgbClr val="FFE600"/>
                </a:solidFill>
                <a:latin typeface="Helvetica" pitchFamily="2" charset="0"/>
              </a:rPr>
              <a:t>their</a:t>
            </a: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 viewership dominance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of TV and streaming, with some </a:t>
            </a:r>
            <a:b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of the most popular programming in 2024</a:t>
            </a:r>
          </a:p>
        </p:txBody>
      </p:sp>
      <p:sp>
        <p:nvSpPr>
          <p:cNvPr id="35" name="Rectangle 34">
            <a:extLst>
              <a:ext uri="{FF2B5EF4-FFF2-40B4-BE49-F238E27FC236}">
                <a16:creationId xmlns:a16="http://schemas.microsoft.com/office/drawing/2014/main" id="{24ECA605-F511-0D83-9C9D-A3113B707A76}"/>
              </a:ext>
            </a:extLst>
          </p:cNvPr>
          <p:cNvSpPr/>
          <p:nvPr/>
        </p:nvSpPr>
        <p:spPr>
          <a:xfrm>
            <a:off x="2552207" y="1578445"/>
            <a:ext cx="2255999"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0FD5AE6D-D28F-7F40-6162-FCCE36E637FB}"/>
              </a:ext>
            </a:extLst>
          </p:cNvPr>
          <p:cNvSpPr/>
          <p:nvPr/>
        </p:nvSpPr>
        <p:spPr>
          <a:xfrm>
            <a:off x="2491040" y="2181999"/>
            <a:ext cx="2363936" cy="138499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Helvetica" pitchFamily="2" charset="0"/>
                <a:ea typeface="+mn-ea"/>
                <a:cs typeface="+mn-cs"/>
              </a:rPr>
              <a:t>Weekly reach on </a:t>
            </a: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streaming increased by double-digits</a:t>
            </a:r>
            <a:r>
              <a:rPr kumimoji="0" lang="en-US" sz="1400" b="1" i="0" u="none" strike="noStrike" kern="1200" cap="none" spc="0" normalizeH="0" baseline="0" noProof="0">
                <a:ln>
                  <a:noFill/>
                </a:ln>
                <a:solidFill>
                  <a:srgbClr val="FFFFFF"/>
                </a:solidFill>
                <a:effectLst/>
                <a:uLnTx/>
                <a:uFillTx/>
                <a:latin typeface="Helvetica" pitchFamily="2" charset="0"/>
                <a:ea typeface="+mn-ea"/>
                <a:cs typeface="+mn-cs"/>
              </a:rPr>
              <a:t> while </a:t>
            </a: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broadcast and cable TV </a:t>
            </a:r>
            <a:r>
              <a:rPr kumimoji="0" lang="en-US" sz="1400" b="1" i="0" u="none" strike="noStrike" kern="1200" cap="none" spc="0" normalizeH="0" baseline="0" noProof="0">
                <a:ln>
                  <a:noFill/>
                </a:ln>
                <a:solidFill>
                  <a:schemeClr val="bg1"/>
                </a:solidFill>
                <a:effectLst/>
                <a:uLnTx/>
                <a:uFillTx/>
                <a:latin typeface="Helvetica" pitchFamily="2" charset="0"/>
                <a:ea typeface="+mn-ea"/>
                <a:cs typeface="+mn-cs"/>
              </a:rPr>
              <a:t>consistently delivered the </a:t>
            </a: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largest, mass audiences</a:t>
            </a:r>
          </a:p>
        </p:txBody>
      </p:sp>
      <p:sp>
        <p:nvSpPr>
          <p:cNvPr id="40" name="Rectangle 39">
            <a:extLst>
              <a:ext uri="{FF2B5EF4-FFF2-40B4-BE49-F238E27FC236}">
                <a16:creationId xmlns:a16="http://schemas.microsoft.com/office/drawing/2014/main" id="{128C53B6-9D57-A000-BD09-14ED327B12B0}"/>
              </a:ext>
            </a:extLst>
          </p:cNvPr>
          <p:cNvSpPr>
            <a:spLocks/>
          </p:cNvSpPr>
          <p:nvPr/>
        </p:nvSpPr>
        <p:spPr>
          <a:xfrm>
            <a:off x="4910727" y="1578445"/>
            <a:ext cx="2255999"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CCC17B6-CE82-D35D-6EB7-C14C7DCC2783}"/>
              </a:ext>
            </a:extLst>
          </p:cNvPr>
          <p:cNvSpPr/>
          <p:nvPr/>
        </p:nvSpPr>
        <p:spPr>
          <a:xfrm>
            <a:off x="159169" y="4059803"/>
            <a:ext cx="2255999"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9FEAB4BB-A100-A4EE-FDA3-49EDDAAE3953}"/>
              </a:ext>
            </a:extLst>
          </p:cNvPr>
          <p:cNvSpPr/>
          <p:nvPr/>
        </p:nvSpPr>
        <p:spPr>
          <a:xfrm>
            <a:off x="4884160" y="2181999"/>
            <a:ext cx="2319608" cy="138499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Divisional matchups significantly increases viewership </a:t>
            </a:r>
            <a:r>
              <a:rPr kumimoji="0" lang="en-US" sz="1400" b="1" i="0" u="none" strike="noStrike" kern="1200" cap="none" spc="0" normalizeH="0" baseline="0" noProof="0">
                <a:ln>
                  <a:noFill/>
                </a:ln>
                <a:solidFill>
                  <a:srgbClr val="FFFFFF"/>
                </a:solidFill>
                <a:effectLst/>
                <a:uLnTx/>
                <a:uFillTx/>
                <a:latin typeface="Helvetica" pitchFamily="2" charset="0"/>
                <a:ea typeface="+mn-ea"/>
                <a:cs typeface="+mn-cs"/>
              </a:rPr>
              <a:t>as fans flock to established rivalries that also tend to be more competitive games</a:t>
            </a:r>
          </a:p>
        </p:txBody>
      </p:sp>
      <p:sp>
        <p:nvSpPr>
          <p:cNvPr id="50" name="Rectangle 49">
            <a:extLst>
              <a:ext uri="{FF2B5EF4-FFF2-40B4-BE49-F238E27FC236}">
                <a16:creationId xmlns:a16="http://schemas.microsoft.com/office/drawing/2014/main" id="{146CD795-08A4-F2C9-8FAB-D5E98E04D6EC}"/>
              </a:ext>
            </a:extLst>
          </p:cNvPr>
          <p:cNvSpPr/>
          <p:nvPr/>
        </p:nvSpPr>
        <p:spPr>
          <a:xfrm>
            <a:off x="2551987" y="4059803"/>
            <a:ext cx="2286111"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12DBEB90-DCBC-AA70-1BC1-69246CD7EDB3}"/>
              </a:ext>
            </a:extLst>
          </p:cNvPr>
          <p:cNvSpPr/>
          <p:nvPr/>
        </p:nvSpPr>
        <p:spPr>
          <a:xfrm>
            <a:off x="2548375" y="4618274"/>
            <a:ext cx="2273237" cy="1600438"/>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Helvetica" pitchFamily="2" charset="0"/>
                <a:ea typeface="+mn-ea"/>
                <a:cs typeface="+mn-cs"/>
              </a:rPr>
              <a:t>Opportunities exist to </a:t>
            </a: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further grow the Hispanic audience through Spanish-language networks</a:t>
            </a:r>
            <a:r>
              <a:rPr kumimoji="0" lang="en-US" sz="1400" b="1" i="0" u="none" strike="noStrike" kern="1200" cap="none" spc="0" normalizeH="0" baseline="0" noProof="0">
                <a:ln>
                  <a:noFill/>
                </a:ln>
                <a:solidFill>
                  <a:srgbClr val="FFFFFF"/>
                </a:solidFill>
                <a:effectLst/>
                <a:uLnTx/>
                <a:uFillTx/>
                <a:latin typeface="Helvetica" pitchFamily="2" charset="0"/>
                <a:ea typeface="+mn-ea"/>
                <a:cs typeface="+mn-cs"/>
              </a:rPr>
              <a:t>, where brands can also expand their reach</a:t>
            </a:r>
          </a:p>
        </p:txBody>
      </p:sp>
      <p:sp>
        <p:nvSpPr>
          <p:cNvPr id="134" name="Rectangle 133">
            <a:extLst>
              <a:ext uri="{FF2B5EF4-FFF2-40B4-BE49-F238E27FC236}">
                <a16:creationId xmlns:a16="http://schemas.microsoft.com/office/drawing/2014/main" id="{4A8AD9E6-833E-6F84-5295-84A780E2ED07}"/>
              </a:ext>
            </a:extLst>
          </p:cNvPr>
          <p:cNvSpPr/>
          <p:nvPr/>
        </p:nvSpPr>
        <p:spPr>
          <a:xfrm>
            <a:off x="212368" y="308745"/>
            <a:ext cx="10402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Fast Facts: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Understanding the key factors of audience evolution for 2024 NFL primetime games</a:t>
            </a:r>
          </a:p>
        </p:txBody>
      </p:sp>
      <p:sp>
        <p:nvSpPr>
          <p:cNvPr id="41" name="Rectangle 40">
            <a:extLst>
              <a:ext uri="{FF2B5EF4-FFF2-40B4-BE49-F238E27FC236}">
                <a16:creationId xmlns:a16="http://schemas.microsoft.com/office/drawing/2014/main" id="{A5631344-F0C9-1F32-7CC3-A4DACCA31539}"/>
              </a:ext>
            </a:extLst>
          </p:cNvPr>
          <p:cNvSpPr/>
          <p:nvPr/>
        </p:nvSpPr>
        <p:spPr>
          <a:xfrm>
            <a:off x="145058" y="4618274"/>
            <a:ext cx="2266498" cy="1600438"/>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One-third of NFL primetime viewership is female</a:t>
            </a:r>
            <a:r>
              <a:rPr kumimoji="0" lang="en-US" sz="1400" b="1" i="0" u="none" strike="noStrike" kern="1200" cap="none" spc="0" normalizeH="0" baseline="0" noProof="0">
                <a:ln>
                  <a:noFill/>
                </a:ln>
                <a:solidFill>
                  <a:srgbClr val="FFFFFF"/>
                </a:solidFill>
                <a:effectLst/>
                <a:uLnTx/>
                <a:uFillTx/>
                <a:latin typeface="Helvetica" pitchFamily="2" charset="0"/>
                <a:ea typeface="+mn-ea"/>
                <a:cs typeface="+mn-cs"/>
              </a:rPr>
              <a:t>, which enables brands to capitalize on this audience through sports-related content and events</a:t>
            </a:r>
          </a:p>
        </p:txBody>
      </p:sp>
      <p:sp>
        <p:nvSpPr>
          <p:cNvPr id="4" name="Rectangle 3">
            <a:extLst>
              <a:ext uri="{FF2B5EF4-FFF2-40B4-BE49-F238E27FC236}">
                <a16:creationId xmlns:a16="http://schemas.microsoft.com/office/drawing/2014/main" id="{EB3AAF82-C1F4-19EE-574A-0E2C8BBCD471}"/>
              </a:ext>
            </a:extLst>
          </p:cNvPr>
          <p:cNvSpPr/>
          <p:nvPr/>
        </p:nvSpPr>
        <p:spPr>
          <a:xfrm>
            <a:off x="4900495" y="4059803"/>
            <a:ext cx="2274420"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661F693-B048-B4D5-A2D8-F4FF174B6013}"/>
              </a:ext>
            </a:extLst>
          </p:cNvPr>
          <p:cNvSpPr/>
          <p:nvPr/>
        </p:nvSpPr>
        <p:spPr>
          <a:xfrm>
            <a:off x="4924384" y="4618274"/>
            <a:ext cx="2206468" cy="1600438"/>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Modern measurement solutions display significant lifts in reach </a:t>
            </a:r>
            <a:r>
              <a:rPr kumimoji="0" lang="en-US" sz="1400" b="1" i="0" u="none" strike="noStrike" kern="1200" cap="none" spc="0" normalizeH="0" baseline="0" noProof="0">
                <a:ln>
                  <a:noFill/>
                </a:ln>
                <a:solidFill>
                  <a:srgbClr val="FFFFFF"/>
                </a:solidFill>
                <a:effectLst/>
                <a:uLnTx/>
                <a:uFillTx/>
                <a:latin typeface="Helvetica" pitchFamily="2" charset="0"/>
                <a:ea typeface="+mn-ea"/>
                <a:cs typeface="+mn-cs"/>
              </a:rPr>
              <a:t>versus panel-only data, particularly among Spanish-language networks</a:t>
            </a:r>
          </a:p>
        </p:txBody>
      </p:sp>
      <p:sp>
        <p:nvSpPr>
          <p:cNvPr id="12" name="Rectangle 11">
            <a:extLst>
              <a:ext uri="{FF2B5EF4-FFF2-40B4-BE49-F238E27FC236}">
                <a16:creationId xmlns:a16="http://schemas.microsoft.com/office/drawing/2014/main" id="{9B74CAAD-C2C9-4862-BEBD-2FD8FE10F620}"/>
              </a:ext>
            </a:extLst>
          </p:cNvPr>
          <p:cNvSpPr/>
          <p:nvPr/>
        </p:nvSpPr>
        <p:spPr>
          <a:xfrm>
            <a:off x="7265884" y="1573791"/>
            <a:ext cx="2255998" cy="230271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876DC8B-3BCC-1878-8A74-8836B86C17BD}"/>
              </a:ext>
            </a:extLst>
          </p:cNvPr>
          <p:cNvSpPr/>
          <p:nvPr/>
        </p:nvSpPr>
        <p:spPr>
          <a:xfrm>
            <a:off x="7230241" y="2181999"/>
            <a:ext cx="2330553" cy="1600438"/>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Helvetica" pitchFamily="2" charset="0"/>
                <a:ea typeface="+mn-ea"/>
                <a:cs typeface="+mn-cs"/>
              </a:rPr>
              <a:t>Primetime NFL games </a:t>
            </a: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deliver all ages across multiscreen TV platforms</a:t>
            </a:r>
            <a:r>
              <a:rPr kumimoji="0" lang="en-US" sz="1400" b="1" i="0" u="none" strike="noStrike" kern="1200" cap="none" spc="0" normalizeH="0" baseline="0" noProof="0">
                <a:ln>
                  <a:noFill/>
                </a:ln>
                <a:solidFill>
                  <a:srgbClr val="FFFFFF"/>
                </a:solidFill>
                <a:effectLst/>
                <a:uLnTx/>
                <a:uFillTx/>
                <a:latin typeface="Helvetica" pitchFamily="2" charset="0"/>
                <a:ea typeface="+mn-ea"/>
                <a:cs typeface="+mn-cs"/>
              </a:rPr>
              <a:t>, which represents valuable audiences that brands can effectively target </a:t>
            </a:r>
          </a:p>
        </p:txBody>
      </p:sp>
      <p:sp>
        <p:nvSpPr>
          <p:cNvPr id="18" name="Rectangle 17">
            <a:extLst>
              <a:ext uri="{FF2B5EF4-FFF2-40B4-BE49-F238E27FC236}">
                <a16:creationId xmlns:a16="http://schemas.microsoft.com/office/drawing/2014/main" id="{F8A25DA0-39F7-918D-E82D-9A15D9046274}"/>
              </a:ext>
            </a:extLst>
          </p:cNvPr>
          <p:cNvSpPr/>
          <p:nvPr/>
        </p:nvSpPr>
        <p:spPr>
          <a:xfrm>
            <a:off x="7267328" y="4059803"/>
            <a:ext cx="2274420" cy="23110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ED3B237-CC76-A3F0-4B4D-2DADE617BB15}"/>
              </a:ext>
            </a:extLst>
          </p:cNvPr>
          <p:cNvSpPr/>
          <p:nvPr/>
        </p:nvSpPr>
        <p:spPr>
          <a:xfrm>
            <a:off x="7265884" y="4618274"/>
            <a:ext cx="2270804" cy="1600438"/>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Helvetica" pitchFamily="2" charset="0"/>
                <a:ea typeface="+mn-ea"/>
                <a:cs typeface="+mn-cs"/>
              </a:rPr>
              <a:t>The NFL saw </a:t>
            </a: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considerable streaming viewership growth</a:t>
            </a:r>
            <a:r>
              <a:rPr kumimoji="0" lang="en-US" sz="1400" b="1" i="0" u="none" strike="noStrike" kern="1200" cap="none" spc="0" normalizeH="0" baseline="0" noProof="0">
                <a:ln>
                  <a:noFill/>
                </a:ln>
                <a:solidFill>
                  <a:srgbClr val="FFFFFF"/>
                </a:solidFill>
                <a:effectLst/>
                <a:uLnTx/>
                <a:uFillTx/>
                <a:latin typeface="Helvetica" pitchFamily="2" charset="0"/>
                <a:ea typeface="+mn-ea"/>
                <a:cs typeface="+mn-cs"/>
              </a:rPr>
              <a:t> as it expanded its footprint, but </a:t>
            </a: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comparative audiences are still less than broadcast TV</a:t>
            </a:r>
          </a:p>
        </p:txBody>
      </p:sp>
      <p:sp>
        <p:nvSpPr>
          <p:cNvPr id="58" name="Rectangle 57">
            <a:extLst>
              <a:ext uri="{FF2B5EF4-FFF2-40B4-BE49-F238E27FC236}">
                <a16:creationId xmlns:a16="http://schemas.microsoft.com/office/drawing/2014/main" id="{F7E44951-3F83-34FD-CBCD-567CD79CD57E}"/>
              </a:ext>
            </a:extLst>
          </p:cNvPr>
          <p:cNvSpPr/>
          <p:nvPr/>
        </p:nvSpPr>
        <p:spPr>
          <a:xfrm>
            <a:off x="9637592" y="1578445"/>
            <a:ext cx="2255998"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BD9F8F74-9B73-DF97-6D8E-2443411E0D31}"/>
              </a:ext>
            </a:extLst>
          </p:cNvPr>
          <p:cNvGrpSpPr/>
          <p:nvPr/>
        </p:nvGrpSpPr>
        <p:grpSpPr>
          <a:xfrm>
            <a:off x="287062" y="1610936"/>
            <a:ext cx="9712000" cy="468630"/>
            <a:chOff x="287062" y="1610936"/>
            <a:chExt cx="9712000" cy="468630"/>
          </a:xfrm>
        </p:grpSpPr>
        <p:sp>
          <p:nvSpPr>
            <p:cNvPr id="83" name="TextBox 82">
              <a:extLst>
                <a:ext uri="{FF2B5EF4-FFF2-40B4-BE49-F238E27FC236}">
                  <a16:creationId xmlns:a16="http://schemas.microsoft.com/office/drawing/2014/main" id="{68C89E66-DD60-3A67-75EC-BD5DADB62A65}"/>
                </a:ext>
              </a:extLst>
            </p:cNvPr>
            <p:cNvSpPr txBox="1"/>
            <p:nvPr/>
          </p:nvSpPr>
          <p:spPr>
            <a:xfrm>
              <a:off x="287062" y="1610936"/>
              <a:ext cx="256771" cy="461665"/>
            </a:xfrm>
            <a:prstGeom prst="rect">
              <a:avLst/>
            </a:prstGeom>
            <a:noFill/>
          </p:spPr>
          <p:txBody>
            <a:bodyPr wrap="square" rtlCol="0" anchor="t">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1</a:t>
              </a:r>
            </a:p>
          </p:txBody>
        </p:sp>
        <p:cxnSp>
          <p:nvCxnSpPr>
            <p:cNvPr id="84" name="Straight Connector 83">
              <a:extLst>
                <a:ext uri="{FF2B5EF4-FFF2-40B4-BE49-F238E27FC236}">
                  <a16:creationId xmlns:a16="http://schemas.microsoft.com/office/drawing/2014/main" id="{CA383D60-0548-BB5F-1EC9-9C6DAF3E1545}"/>
                </a:ext>
              </a:extLst>
            </p:cNvPr>
            <p:cNvCxnSpPr>
              <a:cxnSpLocks/>
            </p:cNvCxnSpPr>
            <p:nvPr/>
          </p:nvCxnSpPr>
          <p:spPr>
            <a:xfrm>
              <a:off x="292862" y="207956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37" name="TextBox 36">
              <a:extLst>
                <a:ext uri="{FF2B5EF4-FFF2-40B4-BE49-F238E27FC236}">
                  <a16:creationId xmlns:a16="http://schemas.microsoft.com/office/drawing/2014/main" id="{37AAC670-E95A-34CA-7549-0CF6260B602E}"/>
                </a:ext>
              </a:extLst>
            </p:cNvPr>
            <p:cNvSpPr txBox="1"/>
            <p:nvPr/>
          </p:nvSpPr>
          <p:spPr>
            <a:xfrm>
              <a:off x="2673261" y="1610936"/>
              <a:ext cx="256771" cy="461665"/>
            </a:xfrm>
            <a:prstGeom prst="rect">
              <a:avLst/>
            </a:prstGeom>
            <a:noFill/>
          </p:spPr>
          <p:txBody>
            <a:bodyPr wrap="square" rtlCol="0" anchor="t">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2</a:t>
              </a:r>
            </a:p>
          </p:txBody>
        </p:sp>
        <p:cxnSp>
          <p:nvCxnSpPr>
            <p:cNvPr id="38" name="Straight Connector 37">
              <a:extLst>
                <a:ext uri="{FF2B5EF4-FFF2-40B4-BE49-F238E27FC236}">
                  <a16:creationId xmlns:a16="http://schemas.microsoft.com/office/drawing/2014/main" id="{3FBFD328-74B5-DA41-672F-992D42A79528}"/>
                </a:ext>
              </a:extLst>
            </p:cNvPr>
            <p:cNvCxnSpPr>
              <a:cxnSpLocks/>
            </p:cNvCxnSpPr>
            <p:nvPr/>
          </p:nvCxnSpPr>
          <p:spPr>
            <a:xfrm>
              <a:off x="2679061" y="207956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42" name="TextBox 41">
              <a:extLst>
                <a:ext uri="{FF2B5EF4-FFF2-40B4-BE49-F238E27FC236}">
                  <a16:creationId xmlns:a16="http://schemas.microsoft.com/office/drawing/2014/main" id="{FEFEE1D5-762C-093F-93A9-E0291CAF184F}"/>
                </a:ext>
              </a:extLst>
            </p:cNvPr>
            <p:cNvSpPr txBox="1"/>
            <p:nvPr/>
          </p:nvSpPr>
          <p:spPr>
            <a:xfrm>
              <a:off x="5011904" y="1610936"/>
              <a:ext cx="256771" cy="461665"/>
            </a:xfrm>
            <a:prstGeom prst="rect">
              <a:avLst/>
            </a:prstGeom>
            <a:noFill/>
          </p:spPr>
          <p:txBody>
            <a:bodyPr wrap="square" rtlCol="0" anchor="t">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3</a:t>
              </a:r>
            </a:p>
          </p:txBody>
        </p:sp>
        <p:cxnSp>
          <p:nvCxnSpPr>
            <p:cNvPr id="43" name="Straight Connector 42">
              <a:extLst>
                <a:ext uri="{FF2B5EF4-FFF2-40B4-BE49-F238E27FC236}">
                  <a16:creationId xmlns:a16="http://schemas.microsoft.com/office/drawing/2014/main" id="{C5414091-5F8B-25FA-0822-B8C10B981E7C}"/>
                </a:ext>
              </a:extLst>
            </p:cNvPr>
            <p:cNvCxnSpPr>
              <a:cxnSpLocks/>
            </p:cNvCxnSpPr>
            <p:nvPr/>
          </p:nvCxnSpPr>
          <p:spPr>
            <a:xfrm>
              <a:off x="5017704" y="207956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TextBox 12">
              <a:extLst>
                <a:ext uri="{FF2B5EF4-FFF2-40B4-BE49-F238E27FC236}">
                  <a16:creationId xmlns:a16="http://schemas.microsoft.com/office/drawing/2014/main" id="{EE5E0648-8C88-850B-C236-17139B60B525}"/>
                </a:ext>
              </a:extLst>
            </p:cNvPr>
            <p:cNvSpPr txBox="1"/>
            <p:nvPr/>
          </p:nvSpPr>
          <p:spPr>
            <a:xfrm>
              <a:off x="7370583" y="1610936"/>
              <a:ext cx="256771" cy="461665"/>
            </a:xfrm>
            <a:prstGeom prst="rect">
              <a:avLst/>
            </a:prstGeom>
            <a:noFill/>
          </p:spPr>
          <p:txBody>
            <a:bodyPr wrap="square" rtlCol="0" anchor="t">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4</a:t>
              </a:r>
            </a:p>
          </p:txBody>
        </p:sp>
        <p:cxnSp>
          <p:nvCxnSpPr>
            <p:cNvPr id="14" name="Straight Connector 13">
              <a:extLst>
                <a:ext uri="{FF2B5EF4-FFF2-40B4-BE49-F238E27FC236}">
                  <a16:creationId xmlns:a16="http://schemas.microsoft.com/office/drawing/2014/main" id="{020D9F18-726B-BD5A-9A63-5206AA308FEE}"/>
                </a:ext>
              </a:extLst>
            </p:cNvPr>
            <p:cNvCxnSpPr>
              <a:cxnSpLocks/>
            </p:cNvCxnSpPr>
            <p:nvPr/>
          </p:nvCxnSpPr>
          <p:spPr>
            <a:xfrm>
              <a:off x="7376383" y="207956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60" name="TextBox 59">
              <a:extLst>
                <a:ext uri="{FF2B5EF4-FFF2-40B4-BE49-F238E27FC236}">
                  <a16:creationId xmlns:a16="http://schemas.microsoft.com/office/drawing/2014/main" id="{67C4BD86-AF3E-33C8-8AAE-F1379B0E73A8}"/>
                </a:ext>
              </a:extLst>
            </p:cNvPr>
            <p:cNvSpPr txBox="1"/>
            <p:nvPr/>
          </p:nvSpPr>
          <p:spPr>
            <a:xfrm>
              <a:off x="9742291" y="1610936"/>
              <a:ext cx="256771" cy="461665"/>
            </a:xfrm>
            <a:prstGeom prst="rect">
              <a:avLst/>
            </a:prstGeom>
            <a:noFill/>
          </p:spPr>
          <p:txBody>
            <a:bodyPr wrap="square" rtlCol="0" anchor="t">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5</a:t>
              </a:r>
            </a:p>
          </p:txBody>
        </p:sp>
        <p:cxnSp>
          <p:nvCxnSpPr>
            <p:cNvPr id="61" name="Straight Connector 60">
              <a:extLst>
                <a:ext uri="{FF2B5EF4-FFF2-40B4-BE49-F238E27FC236}">
                  <a16:creationId xmlns:a16="http://schemas.microsoft.com/office/drawing/2014/main" id="{987F9522-1410-7FA1-1A28-567920D1109A}"/>
                </a:ext>
              </a:extLst>
            </p:cNvPr>
            <p:cNvCxnSpPr>
              <a:cxnSpLocks/>
            </p:cNvCxnSpPr>
            <p:nvPr/>
          </p:nvCxnSpPr>
          <p:spPr>
            <a:xfrm>
              <a:off x="9748091" y="207956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grpSp>
      <p:sp>
        <p:nvSpPr>
          <p:cNvPr id="62" name="Rectangle 61">
            <a:extLst>
              <a:ext uri="{FF2B5EF4-FFF2-40B4-BE49-F238E27FC236}">
                <a16:creationId xmlns:a16="http://schemas.microsoft.com/office/drawing/2014/main" id="{A77FB2D0-F8BF-53CD-6D9B-57FB8D706471}"/>
              </a:ext>
            </a:extLst>
          </p:cNvPr>
          <p:cNvSpPr/>
          <p:nvPr/>
        </p:nvSpPr>
        <p:spPr>
          <a:xfrm>
            <a:off x="9662195" y="2181999"/>
            <a:ext cx="2218598" cy="138499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Engagement is high among key audiences </a:t>
            </a:r>
            <a:r>
              <a:rPr kumimoji="0" lang="en-US" sz="1400" b="1" i="0" u="none" strike="noStrike" kern="1200" cap="none" spc="0" normalizeH="0" baseline="0" noProof="0">
                <a:ln>
                  <a:noFill/>
                </a:ln>
                <a:solidFill>
                  <a:schemeClr val="bg1"/>
                </a:solidFill>
                <a:effectLst/>
                <a:uLnTx/>
                <a:uFillTx/>
                <a:latin typeface="Helvetica" pitchFamily="2" charset="0"/>
                <a:ea typeface="+mn-ea"/>
                <a:cs typeface="+mn-cs"/>
              </a:rPr>
              <a:t>on both streaming and TV</a:t>
            </a:r>
            <a:r>
              <a:rPr kumimoji="0" lang="en-US" sz="1400" b="1" i="0" u="none" strike="noStrike" kern="1200" cap="none" spc="0" normalizeH="0" baseline="0" noProof="0">
                <a:ln>
                  <a:noFill/>
                </a:ln>
                <a:solidFill>
                  <a:srgbClr val="FFFFFF"/>
                </a:solidFill>
                <a:effectLst/>
                <a:uLnTx/>
                <a:uFillTx/>
                <a:latin typeface="Helvetica" pitchFamily="2" charset="0"/>
                <a:ea typeface="+mn-ea"/>
                <a:cs typeface="+mn-cs"/>
              </a:rPr>
              <a:t>, allowing marketers to reach consumers across every platform</a:t>
            </a:r>
          </a:p>
        </p:txBody>
      </p:sp>
      <p:sp>
        <p:nvSpPr>
          <p:cNvPr id="63" name="Rectangle 62">
            <a:extLst>
              <a:ext uri="{FF2B5EF4-FFF2-40B4-BE49-F238E27FC236}">
                <a16:creationId xmlns:a16="http://schemas.microsoft.com/office/drawing/2014/main" id="{D46F233D-FB43-217E-16B1-85841E40F244}"/>
              </a:ext>
            </a:extLst>
          </p:cNvPr>
          <p:cNvSpPr/>
          <p:nvPr/>
        </p:nvSpPr>
        <p:spPr>
          <a:xfrm>
            <a:off x="9647912" y="4059803"/>
            <a:ext cx="2274420" cy="229340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6D35D3BB-73D5-50CA-8CA9-B1C1739E46BD}"/>
              </a:ext>
            </a:extLst>
          </p:cNvPr>
          <p:cNvSpPr/>
          <p:nvPr/>
        </p:nvSpPr>
        <p:spPr>
          <a:xfrm>
            <a:off x="9663833" y="4618274"/>
            <a:ext cx="2274420" cy="138499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Out-of-home viewing gives a sizeable boost to NFL ratings </a:t>
            </a:r>
            <a:r>
              <a:rPr kumimoji="0" lang="en-US" sz="1400" b="1" i="0" u="none" strike="noStrike" kern="1200" cap="none" spc="0" normalizeH="0" baseline="0" noProof="0">
                <a:ln>
                  <a:noFill/>
                </a:ln>
                <a:solidFill>
                  <a:srgbClr val="FFFFFF"/>
                </a:solidFill>
                <a:effectLst/>
                <a:uLnTx/>
                <a:uFillTx/>
                <a:latin typeface="Helvetica" pitchFamily="2" charset="0"/>
                <a:ea typeface="+mn-ea"/>
                <a:cs typeface="+mn-cs"/>
              </a:rPr>
              <a:t>especially during holidays, which maximizes brand impact in key time periods</a:t>
            </a:r>
          </a:p>
        </p:txBody>
      </p:sp>
      <p:grpSp>
        <p:nvGrpSpPr>
          <p:cNvPr id="9" name="Group 8">
            <a:extLst>
              <a:ext uri="{FF2B5EF4-FFF2-40B4-BE49-F238E27FC236}">
                <a16:creationId xmlns:a16="http://schemas.microsoft.com/office/drawing/2014/main" id="{63DF71CB-8FF9-D176-859E-08DF5961806D}"/>
              </a:ext>
            </a:extLst>
          </p:cNvPr>
          <p:cNvGrpSpPr/>
          <p:nvPr/>
        </p:nvGrpSpPr>
        <p:grpSpPr>
          <a:xfrm>
            <a:off x="283818" y="4039614"/>
            <a:ext cx="9852401" cy="468630"/>
            <a:chOff x="287062" y="1610936"/>
            <a:chExt cx="9852401" cy="468630"/>
          </a:xfrm>
        </p:grpSpPr>
        <p:sp>
          <p:nvSpPr>
            <p:cNvPr id="16" name="TextBox 15">
              <a:extLst>
                <a:ext uri="{FF2B5EF4-FFF2-40B4-BE49-F238E27FC236}">
                  <a16:creationId xmlns:a16="http://schemas.microsoft.com/office/drawing/2014/main" id="{58D871B0-F8BB-EDA4-F839-61EC9617819E}"/>
                </a:ext>
              </a:extLst>
            </p:cNvPr>
            <p:cNvSpPr txBox="1"/>
            <p:nvPr/>
          </p:nvSpPr>
          <p:spPr>
            <a:xfrm>
              <a:off x="287062" y="1610936"/>
              <a:ext cx="256771" cy="461665"/>
            </a:xfrm>
            <a:prstGeom prst="rect">
              <a:avLst/>
            </a:prstGeom>
            <a:noFill/>
          </p:spPr>
          <p:txBody>
            <a:bodyPr wrap="square" rtlCol="0" anchor="t">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6</a:t>
              </a:r>
            </a:p>
          </p:txBody>
        </p:sp>
        <p:cxnSp>
          <p:nvCxnSpPr>
            <p:cNvPr id="17" name="Straight Connector 16">
              <a:extLst>
                <a:ext uri="{FF2B5EF4-FFF2-40B4-BE49-F238E27FC236}">
                  <a16:creationId xmlns:a16="http://schemas.microsoft.com/office/drawing/2014/main" id="{757F96B2-EADF-1B6C-9B2F-A456077F4AE2}"/>
                </a:ext>
              </a:extLst>
            </p:cNvPr>
            <p:cNvCxnSpPr>
              <a:cxnSpLocks/>
            </p:cNvCxnSpPr>
            <p:nvPr/>
          </p:nvCxnSpPr>
          <p:spPr>
            <a:xfrm>
              <a:off x="292862" y="207956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C4156ED0-7A42-5923-5C2B-39226D6AB56C}"/>
                </a:ext>
              </a:extLst>
            </p:cNvPr>
            <p:cNvSpPr txBox="1"/>
            <p:nvPr/>
          </p:nvSpPr>
          <p:spPr>
            <a:xfrm>
              <a:off x="2673261" y="1610936"/>
              <a:ext cx="256771" cy="461665"/>
            </a:xfrm>
            <a:prstGeom prst="rect">
              <a:avLst/>
            </a:prstGeom>
            <a:noFill/>
          </p:spPr>
          <p:txBody>
            <a:bodyPr wrap="square" rtlCol="0" anchor="t">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7</a:t>
              </a:r>
            </a:p>
          </p:txBody>
        </p:sp>
        <p:cxnSp>
          <p:nvCxnSpPr>
            <p:cNvPr id="23" name="Straight Connector 22">
              <a:extLst>
                <a:ext uri="{FF2B5EF4-FFF2-40B4-BE49-F238E27FC236}">
                  <a16:creationId xmlns:a16="http://schemas.microsoft.com/office/drawing/2014/main" id="{6F8C7B2D-6774-53D1-E289-93B0BB4EA07D}"/>
                </a:ext>
              </a:extLst>
            </p:cNvPr>
            <p:cNvCxnSpPr>
              <a:cxnSpLocks/>
            </p:cNvCxnSpPr>
            <p:nvPr/>
          </p:nvCxnSpPr>
          <p:spPr>
            <a:xfrm>
              <a:off x="2679061" y="207956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DB154EF2-001B-A456-E43B-EBD261B6A158}"/>
                </a:ext>
              </a:extLst>
            </p:cNvPr>
            <p:cNvSpPr txBox="1"/>
            <p:nvPr/>
          </p:nvSpPr>
          <p:spPr>
            <a:xfrm>
              <a:off x="5011904" y="1610936"/>
              <a:ext cx="256771" cy="461665"/>
            </a:xfrm>
            <a:prstGeom prst="rect">
              <a:avLst/>
            </a:prstGeom>
            <a:noFill/>
          </p:spPr>
          <p:txBody>
            <a:bodyPr wrap="square" rtlCol="0" anchor="t">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8</a:t>
              </a:r>
            </a:p>
          </p:txBody>
        </p:sp>
        <p:cxnSp>
          <p:nvCxnSpPr>
            <p:cNvPr id="25" name="Straight Connector 24">
              <a:extLst>
                <a:ext uri="{FF2B5EF4-FFF2-40B4-BE49-F238E27FC236}">
                  <a16:creationId xmlns:a16="http://schemas.microsoft.com/office/drawing/2014/main" id="{4B1E76CF-C8D0-248A-2312-24DA0AAEA147}"/>
                </a:ext>
              </a:extLst>
            </p:cNvPr>
            <p:cNvCxnSpPr>
              <a:cxnSpLocks/>
            </p:cNvCxnSpPr>
            <p:nvPr/>
          </p:nvCxnSpPr>
          <p:spPr>
            <a:xfrm>
              <a:off x="5017704" y="207956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26" name="TextBox 25">
              <a:extLst>
                <a:ext uri="{FF2B5EF4-FFF2-40B4-BE49-F238E27FC236}">
                  <a16:creationId xmlns:a16="http://schemas.microsoft.com/office/drawing/2014/main" id="{D9C2D70D-CFEF-9369-4C3F-5C4001D2C494}"/>
                </a:ext>
              </a:extLst>
            </p:cNvPr>
            <p:cNvSpPr txBox="1"/>
            <p:nvPr/>
          </p:nvSpPr>
          <p:spPr>
            <a:xfrm>
              <a:off x="7370583" y="1610936"/>
              <a:ext cx="256771" cy="461665"/>
            </a:xfrm>
            <a:prstGeom prst="rect">
              <a:avLst/>
            </a:prstGeom>
            <a:noFill/>
          </p:spPr>
          <p:txBody>
            <a:bodyPr wrap="square" rtlCol="0" anchor="t">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9</a:t>
              </a:r>
            </a:p>
          </p:txBody>
        </p:sp>
        <p:cxnSp>
          <p:nvCxnSpPr>
            <p:cNvPr id="27" name="Straight Connector 26">
              <a:extLst>
                <a:ext uri="{FF2B5EF4-FFF2-40B4-BE49-F238E27FC236}">
                  <a16:creationId xmlns:a16="http://schemas.microsoft.com/office/drawing/2014/main" id="{7AF95B41-77E2-5C1D-C513-7A24C2DD8E0D}"/>
                </a:ext>
              </a:extLst>
            </p:cNvPr>
            <p:cNvCxnSpPr>
              <a:cxnSpLocks/>
            </p:cNvCxnSpPr>
            <p:nvPr/>
          </p:nvCxnSpPr>
          <p:spPr>
            <a:xfrm>
              <a:off x="7376383" y="207956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28" name="TextBox 27">
              <a:extLst>
                <a:ext uri="{FF2B5EF4-FFF2-40B4-BE49-F238E27FC236}">
                  <a16:creationId xmlns:a16="http://schemas.microsoft.com/office/drawing/2014/main" id="{DC43FB37-7383-56CF-6276-8D1ACD6E147B}"/>
                </a:ext>
              </a:extLst>
            </p:cNvPr>
            <p:cNvSpPr txBox="1"/>
            <p:nvPr/>
          </p:nvSpPr>
          <p:spPr>
            <a:xfrm>
              <a:off x="9586646" y="1610936"/>
              <a:ext cx="552817" cy="461665"/>
            </a:xfrm>
            <a:prstGeom prst="rect">
              <a:avLst/>
            </a:prstGeom>
            <a:noFill/>
          </p:spPr>
          <p:txBody>
            <a:bodyPr wrap="square" rtlCol="0" anchor="t">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n-ea"/>
                  <a:cs typeface="+mn-cs"/>
                </a:rPr>
                <a:t>10</a:t>
              </a:r>
            </a:p>
          </p:txBody>
        </p:sp>
        <p:cxnSp>
          <p:nvCxnSpPr>
            <p:cNvPr id="29" name="Straight Connector 28">
              <a:extLst>
                <a:ext uri="{FF2B5EF4-FFF2-40B4-BE49-F238E27FC236}">
                  <a16:creationId xmlns:a16="http://schemas.microsoft.com/office/drawing/2014/main" id="{CE33C86C-6340-F66E-EB67-F90851A07708}"/>
                </a:ext>
              </a:extLst>
            </p:cNvPr>
            <p:cNvCxnSpPr>
              <a:cxnSpLocks/>
            </p:cNvCxnSpPr>
            <p:nvPr/>
          </p:nvCxnSpPr>
          <p:spPr>
            <a:xfrm>
              <a:off x="9748091" y="2079566"/>
              <a:ext cx="24737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50850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a:t>
            </a:r>
          </a:p>
        </p:txBody>
      </p:sp>
      <p:sp>
        <p:nvSpPr>
          <p:cNvPr id="4" name="Rectangle 3">
            <a:extLst>
              <a:ext uri="{FF2B5EF4-FFF2-40B4-BE49-F238E27FC236}">
                <a16:creationId xmlns:a16="http://schemas.microsoft.com/office/drawing/2014/main" id="{1BF894CE-5EB9-4BB3-F6C7-477E37F6A6AA}"/>
              </a:ext>
            </a:extLst>
          </p:cNvPr>
          <p:cNvSpPr/>
          <p:nvPr/>
        </p:nvSpPr>
        <p:spPr>
          <a:xfrm>
            <a:off x="623075" y="343032"/>
            <a:ext cx="1141321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NFL primetime games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maintained their </a:t>
            </a:r>
            <a:r>
              <a:rPr lang="en-US" sz="2600" b="1">
                <a:solidFill>
                  <a:srgbClr val="ED3C8D"/>
                </a:solidFill>
                <a:latin typeface="Helvetica" pitchFamily="2" charset="0"/>
              </a:rPr>
              <a:t>viewership</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dominance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of TV and streaming,</a:t>
            </a:r>
            <a:r>
              <a:rPr lang="en-US" sz="2600" b="1">
                <a:solidFill>
                  <a:srgbClr val="1B1464"/>
                </a:solidFill>
                <a:latin typeface="Helvetica" pitchFamily="2" charset="0"/>
              </a:rPr>
              <a:t> with some of the most popular programming in 2024</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TextBox 9">
            <a:extLst>
              <a:ext uri="{FF2B5EF4-FFF2-40B4-BE49-F238E27FC236}">
                <a16:creationId xmlns:a16="http://schemas.microsoft.com/office/drawing/2014/main" id="{CB80F7A7-42C0-36B8-0732-C7292C25F566}"/>
              </a:ext>
            </a:extLst>
          </p:cNvPr>
          <p:cNvSpPr txBox="1"/>
          <p:nvPr/>
        </p:nvSpPr>
        <p:spPr>
          <a:xfrm>
            <a:off x="-21518" y="1784570"/>
            <a:ext cx="1219199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 Average Audience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vs. 2023 Comparable ‘NFL Primetime’ Games</a:t>
            </a:r>
          </a:p>
        </p:txBody>
      </p:sp>
      <p:sp>
        <p:nvSpPr>
          <p:cNvPr id="26" name="TextBox 25">
            <a:extLst>
              <a:ext uri="{FF2B5EF4-FFF2-40B4-BE49-F238E27FC236}">
                <a16:creationId xmlns:a16="http://schemas.microsoft.com/office/drawing/2014/main" id="{33FEC36C-93FD-347A-F418-71F9774AED8C}"/>
              </a:ext>
            </a:extLst>
          </p:cNvPr>
          <p:cNvSpPr txBox="1"/>
          <p:nvPr/>
        </p:nvSpPr>
        <p:spPr>
          <a:xfrm>
            <a:off x="652588" y="1257609"/>
            <a:ext cx="11517893"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200" b="1">
                <a:solidFill>
                  <a:srgbClr val="1B1464"/>
                </a:solidFill>
                <a:latin typeface="Helvetica" pitchFamily="2" charset="0"/>
              </a:rPr>
              <a:t>44% of the games </a:t>
            </a:r>
            <a:r>
              <a:rPr lang="en-US" sz="1200">
                <a:solidFill>
                  <a:srgbClr val="1B1464"/>
                </a:solidFill>
                <a:latin typeface="Helvetica" pitchFamily="2" charset="0"/>
              </a:rPr>
              <a:t>within our analysis </a:t>
            </a:r>
            <a:r>
              <a:rPr lang="en-US" sz="1200" b="1">
                <a:solidFill>
                  <a:srgbClr val="1B1464"/>
                </a:solidFill>
                <a:latin typeface="Helvetica" pitchFamily="2" charset="0"/>
              </a:rPr>
              <a:t>ranked within the top 100 </a:t>
            </a:r>
            <a:r>
              <a:rPr lang="en-US" sz="1200">
                <a:solidFill>
                  <a:srgbClr val="1B1464"/>
                </a:solidFill>
                <a:latin typeface="Helvetica" pitchFamily="2" charset="0"/>
              </a:rPr>
              <a:t>of all TV program telecasts during 2024*</a:t>
            </a:r>
          </a:p>
        </p:txBody>
      </p:sp>
      <p:pic>
        <p:nvPicPr>
          <p:cNvPr id="6" name="Picture 12">
            <a:extLst>
              <a:ext uri="{FF2B5EF4-FFF2-40B4-BE49-F238E27FC236}">
                <a16:creationId xmlns:a16="http://schemas.microsoft.com/office/drawing/2014/main" id="{EBBB0BCD-ACF4-A82D-5286-5F4C2697D6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998637" y="2666582"/>
            <a:ext cx="919951" cy="5960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NFL 2023 - WEEK 6 Schedule | NFL.com">
            <a:extLst>
              <a:ext uri="{FF2B5EF4-FFF2-40B4-BE49-F238E27FC236}">
                <a16:creationId xmlns:a16="http://schemas.microsoft.com/office/drawing/2014/main" id="{17B96D84-3281-32E8-BE08-DA4D007415B1}"/>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197194" y="2552033"/>
            <a:ext cx="790996" cy="8251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DB4525C2-9DAF-EDA4-A1EF-31BAC0DEFE0D}"/>
              </a:ext>
            </a:extLst>
          </p:cNvPr>
          <p:cNvSpPr/>
          <p:nvPr/>
        </p:nvSpPr>
        <p:spPr>
          <a:xfrm>
            <a:off x="64481" y="3423105"/>
            <a:ext cx="12076497" cy="240818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4BF6774-79F9-19E5-2788-AF593EA1310D}"/>
              </a:ext>
            </a:extLst>
          </p:cNvPr>
          <p:cNvSpPr txBox="1"/>
          <p:nvPr/>
        </p:nvSpPr>
        <p:spPr>
          <a:xfrm>
            <a:off x="478087" y="4421236"/>
            <a:ext cx="211799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Season:</a:t>
            </a:r>
            <a:endPar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cxnSp>
        <p:nvCxnSpPr>
          <p:cNvPr id="15" name="Straight Connector 14">
            <a:extLst>
              <a:ext uri="{FF2B5EF4-FFF2-40B4-BE49-F238E27FC236}">
                <a16:creationId xmlns:a16="http://schemas.microsoft.com/office/drawing/2014/main" id="{9681AB96-50F3-3F70-8446-45FAA43CF369}"/>
              </a:ext>
            </a:extLst>
          </p:cNvPr>
          <p:cNvCxnSpPr>
            <a:cxnSpLocks/>
          </p:cNvCxnSpPr>
          <p:nvPr/>
        </p:nvCxnSpPr>
        <p:spPr>
          <a:xfrm>
            <a:off x="66536" y="4176717"/>
            <a:ext cx="12070080"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52C5B9-24C3-6CBF-5081-81A218E8873E}"/>
              </a:ext>
            </a:extLst>
          </p:cNvPr>
          <p:cNvCxnSpPr>
            <a:cxnSpLocks/>
          </p:cNvCxnSpPr>
          <p:nvPr/>
        </p:nvCxnSpPr>
        <p:spPr>
          <a:xfrm>
            <a:off x="76262" y="5024554"/>
            <a:ext cx="12070080"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059096-C575-7150-5D6E-A3B48423A8A7}"/>
              </a:ext>
            </a:extLst>
          </p:cNvPr>
          <p:cNvSpPr txBox="1"/>
          <p:nvPr/>
        </p:nvSpPr>
        <p:spPr>
          <a:xfrm>
            <a:off x="486295" y="3613714"/>
            <a:ext cx="211799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Season:</a:t>
            </a:r>
          </a:p>
        </p:txBody>
      </p:sp>
      <p:sp>
        <p:nvSpPr>
          <p:cNvPr id="19" name="TextBox 18">
            <a:extLst>
              <a:ext uri="{FF2B5EF4-FFF2-40B4-BE49-F238E27FC236}">
                <a16:creationId xmlns:a16="http://schemas.microsoft.com/office/drawing/2014/main" id="{EB803098-27C8-C228-1CB3-2DA4402432BA}"/>
              </a:ext>
            </a:extLst>
          </p:cNvPr>
          <p:cNvSpPr txBox="1"/>
          <p:nvPr/>
        </p:nvSpPr>
        <p:spPr>
          <a:xfrm>
            <a:off x="478087" y="5261903"/>
            <a:ext cx="211799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YoY Difference:</a:t>
            </a:r>
          </a:p>
        </p:txBody>
      </p:sp>
      <p:cxnSp>
        <p:nvCxnSpPr>
          <p:cNvPr id="11" name="Straight Connector 10">
            <a:extLst>
              <a:ext uri="{FF2B5EF4-FFF2-40B4-BE49-F238E27FC236}">
                <a16:creationId xmlns:a16="http://schemas.microsoft.com/office/drawing/2014/main" id="{1AAE3AAB-3276-A136-F868-622AE2965AB3}"/>
              </a:ext>
            </a:extLst>
          </p:cNvPr>
          <p:cNvCxnSpPr>
            <a:cxnSpLocks/>
          </p:cNvCxnSpPr>
          <p:nvPr/>
        </p:nvCxnSpPr>
        <p:spPr>
          <a:xfrm>
            <a:off x="5717690" y="3438478"/>
            <a:ext cx="0" cy="2377440"/>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C21DA0-E427-6040-7426-245B0BF924E9}"/>
              </a:ext>
            </a:extLst>
          </p:cNvPr>
          <p:cNvCxnSpPr>
            <a:cxnSpLocks/>
          </p:cNvCxnSpPr>
          <p:nvPr/>
        </p:nvCxnSpPr>
        <p:spPr>
          <a:xfrm>
            <a:off x="8836826" y="3443912"/>
            <a:ext cx="0" cy="2377440"/>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41DCC19-149B-B1ED-731D-472898432EEA}"/>
              </a:ext>
            </a:extLst>
          </p:cNvPr>
          <p:cNvSpPr txBox="1"/>
          <p:nvPr/>
        </p:nvSpPr>
        <p:spPr>
          <a:xfrm>
            <a:off x="2617597" y="4390458"/>
            <a:ext cx="309550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11.8 MM</a:t>
            </a:r>
            <a:endParaRPr kumimoji="0" lang="en-US" sz="20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3B3C9F66-3B85-F032-D3CB-153F2C9EE80E}"/>
              </a:ext>
            </a:extLst>
          </p:cNvPr>
          <p:cNvSpPr txBox="1"/>
          <p:nvPr/>
        </p:nvSpPr>
        <p:spPr>
          <a:xfrm>
            <a:off x="2577705" y="3585306"/>
            <a:ext cx="31199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13.5 MM</a:t>
            </a:r>
            <a:endParaRPr kumimoji="0" lang="en-US" sz="28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17" name="TextBox 16">
            <a:extLst>
              <a:ext uri="{FF2B5EF4-FFF2-40B4-BE49-F238E27FC236}">
                <a16:creationId xmlns:a16="http://schemas.microsoft.com/office/drawing/2014/main" id="{3C504E0F-9130-8409-AF3E-898013C2D4D8}"/>
              </a:ext>
            </a:extLst>
          </p:cNvPr>
          <p:cNvSpPr txBox="1"/>
          <p:nvPr/>
        </p:nvSpPr>
        <p:spPr>
          <a:xfrm>
            <a:off x="2617597" y="5051732"/>
            <a:ext cx="309550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+1.6 MM </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(+14%) </a:t>
            </a:r>
            <a:endParaRPr kumimoji="0" lang="en-US" sz="2800" b="0" i="1" u="none" strike="noStrike" kern="1200" cap="none" spc="0" normalizeH="0" baseline="0" noProof="0">
              <a:ln>
                <a:noFill/>
              </a:ln>
              <a:solidFill>
                <a:prstClr val="white">
                  <a:lumMod val="50000"/>
                </a:prstClr>
              </a:solidFill>
              <a:effectLst/>
              <a:uLnTx/>
              <a:uFillTx/>
              <a:latin typeface="Helvetica" panose="020B0604020202020204" pitchFamily="34" charset="0"/>
              <a:ea typeface="+mn-ea"/>
              <a:cs typeface="Helvetica" panose="020B0604020202020204" pitchFamily="34" charset="0"/>
            </a:endParaRPr>
          </a:p>
        </p:txBody>
      </p:sp>
      <p:sp>
        <p:nvSpPr>
          <p:cNvPr id="28" name="TextBox 27">
            <a:extLst>
              <a:ext uri="{FF2B5EF4-FFF2-40B4-BE49-F238E27FC236}">
                <a16:creationId xmlns:a16="http://schemas.microsoft.com/office/drawing/2014/main" id="{4EC28131-087C-75B7-86FC-98DB83124F96}"/>
              </a:ext>
            </a:extLst>
          </p:cNvPr>
          <p:cNvSpPr txBox="1"/>
          <p:nvPr/>
        </p:nvSpPr>
        <p:spPr>
          <a:xfrm>
            <a:off x="5697700" y="4390458"/>
            <a:ext cx="31324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19.4 MM</a:t>
            </a:r>
            <a:endParaRPr kumimoji="0" lang="en-US" sz="20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9" name="TextBox 28">
            <a:extLst>
              <a:ext uri="{FF2B5EF4-FFF2-40B4-BE49-F238E27FC236}">
                <a16:creationId xmlns:a16="http://schemas.microsoft.com/office/drawing/2014/main" id="{FE5E4EF2-93FA-36F3-B542-7C6F459CFE99}"/>
              </a:ext>
            </a:extLst>
          </p:cNvPr>
          <p:cNvSpPr txBox="1"/>
          <p:nvPr/>
        </p:nvSpPr>
        <p:spPr>
          <a:xfrm>
            <a:off x="5740662" y="3585306"/>
            <a:ext cx="30894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18.4 MM</a:t>
            </a:r>
            <a:endParaRPr kumimoji="0" lang="en-US" sz="28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64766877-E2DD-5128-6BA7-91F4133AFD38}"/>
              </a:ext>
            </a:extLst>
          </p:cNvPr>
          <p:cNvSpPr txBox="1"/>
          <p:nvPr/>
        </p:nvSpPr>
        <p:spPr>
          <a:xfrm>
            <a:off x="5697700" y="5051732"/>
            <a:ext cx="313242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-1.1 MM</a:t>
            </a:r>
            <a:br>
              <a:rPr kumimoji="0" lang="en-US" sz="24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ACBDCE"/>
                </a:solidFill>
                <a:effectLst/>
                <a:uLnTx/>
                <a:uFillTx/>
                <a:latin typeface="Helvetica" panose="020B0604020202020204" pitchFamily="34" charset="0"/>
                <a:ea typeface="+mn-ea"/>
                <a:cs typeface="+mn-cs"/>
              </a:rPr>
              <a:t>(-5%)</a:t>
            </a:r>
          </a:p>
        </p:txBody>
      </p:sp>
      <p:sp>
        <p:nvSpPr>
          <p:cNvPr id="31" name="TextBox 30">
            <a:extLst>
              <a:ext uri="{FF2B5EF4-FFF2-40B4-BE49-F238E27FC236}">
                <a16:creationId xmlns:a16="http://schemas.microsoft.com/office/drawing/2014/main" id="{8BC4663B-E3F7-1FC0-1D83-EC458BFC4FF7}"/>
              </a:ext>
            </a:extLst>
          </p:cNvPr>
          <p:cNvSpPr txBox="1"/>
          <p:nvPr/>
        </p:nvSpPr>
        <p:spPr>
          <a:xfrm>
            <a:off x="8843525" y="4390458"/>
            <a:ext cx="329745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19.4 MM</a:t>
            </a:r>
            <a:endParaRPr kumimoji="0" lang="en-US" sz="20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63C63A92-4B91-6943-4D13-FD4F2E028691}"/>
              </a:ext>
            </a:extLst>
          </p:cNvPr>
          <p:cNvSpPr txBox="1"/>
          <p:nvPr/>
        </p:nvSpPr>
        <p:spPr>
          <a:xfrm>
            <a:off x="8830127" y="3585306"/>
            <a:ext cx="33108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17.1 MM</a:t>
            </a:r>
            <a:endParaRPr kumimoji="0" lang="en-US" sz="2800" b="1" i="0" u="sng"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21" name="TextBox 20">
            <a:extLst>
              <a:ext uri="{FF2B5EF4-FFF2-40B4-BE49-F238E27FC236}">
                <a16:creationId xmlns:a16="http://schemas.microsoft.com/office/drawing/2014/main" id="{9F1C522D-FC1A-B078-DB23-323D453E6825}"/>
              </a:ext>
            </a:extLst>
          </p:cNvPr>
          <p:cNvSpPr txBox="1"/>
          <p:nvPr/>
        </p:nvSpPr>
        <p:spPr>
          <a:xfrm>
            <a:off x="8843525" y="5051732"/>
            <a:ext cx="329745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-2.3 MM</a:t>
            </a:r>
            <a:br>
              <a:rPr kumimoji="0" lang="en-US" sz="28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ACBDCE"/>
                </a:solidFill>
                <a:effectLst/>
                <a:uLnTx/>
                <a:uFillTx/>
                <a:latin typeface="Helvetica" panose="020B0604020202020204" pitchFamily="34" charset="0"/>
                <a:ea typeface="+mn-ea"/>
                <a:cs typeface="+mn-cs"/>
              </a:rPr>
              <a:t>(-12</a:t>
            </a:r>
            <a:r>
              <a:rPr kumimoji="0" lang="en-US" sz="1800" b="0" i="1"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a:t>
            </a:r>
            <a:endParaRPr kumimoji="0" lang="en-US" sz="28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endParaRPr>
          </a:p>
        </p:txBody>
      </p:sp>
      <p:cxnSp>
        <p:nvCxnSpPr>
          <p:cNvPr id="23" name="Straight Connector 22">
            <a:extLst>
              <a:ext uri="{FF2B5EF4-FFF2-40B4-BE49-F238E27FC236}">
                <a16:creationId xmlns:a16="http://schemas.microsoft.com/office/drawing/2014/main" id="{63075328-F1B1-B6A3-3085-41EDB102DCBE}"/>
              </a:ext>
            </a:extLst>
          </p:cNvPr>
          <p:cNvCxnSpPr>
            <a:cxnSpLocks/>
          </p:cNvCxnSpPr>
          <p:nvPr/>
        </p:nvCxnSpPr>
        <p:spPr>
          <a:xfrm>
            <a:off x="2600665" y="3429453"/>
            <a:ext cx="0" cy="2377440"/>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pic>
        <p:nvPicPr>
          <p:cNvPr id="1026" name="Picture 2" descr="Prime Video Reveals New Thursday Night Football Logo Ahead of First  Exclusive NFL Season">
            <a:extLst>
              <a:ext uri="{FF2B5EF4-FFF2-40B4-BE49-F238E27FC236}">
                <a16:creationId xmlns:a16="http://schemas.microsoft.com/office/drawing/2014/main" id="{EA8AC548-C329-0677-E201-D3558A24ED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075" y="2536434"/>
            <a:ext cx="1008290" cy="85638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A914F7DA-1959-71B8-69DB-B335F27CBD04}"/>
              </a:ext>
            </a:extLst>
          </p:cNvPr>
          <p:cNvSpPr txBox="1"/>
          <p:nvPr/>
        </p:nvSpPr>
        <p:spPr>
          <a:xfrm>
            <a:off x="546751" y="5903572"/>
            <a:ext cx="11580771"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Sunday Night Football (NBC, Universo, Telemundo), Monday Night Football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ABC) and Thursday Night Football (Amazon (incl.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Universo, Telemundo, ESPN, ESPN2, ESPN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12 comparable games reflect all weeks that have standalone NFL night game broadcasts across NFL weeks: 2-11 &amp; 14-15 (excludes Thanksgiving weekend). NBC Sunday Night Football includes Universo and Telemundo simulcast viewership. ESPN Monday Night Football includes ESPN2 and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simulcast viewership. Note: ESPN MNF data also includes ABC simulcast data. MNF weeks 3, 4 and 15 include two matchups on broadcast (ABC) and Cable (ESPN, ESPN2,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MNF week 7 includes exclusive game streamed on ESPN+.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8"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 </a:t>
            </a:r>
            <a:r>
              <a:rPr lang="en-US" sz="700">
                <a:solidFill>
                  <a:srgbClr val="1B1464"/>
                </a:solidFill>
                <a:latin typeface="Helvetica" panose="020B0604020202020204" pitchFamily="34" charset="0"/>
                <a:cs typeface="Helvetica" panose="020B0604020202020204" pitchFamily="34" charset="0"/>
              </a:rPr>
              <a:t>*Nielsen, </a:t>
            </a:r>
            <a:r>
              <a:rPr lang="en-US" sz="700" u="sng" err="1">
                <a:solidFill>
                  <a:srgbClr val="1B1464"/>
                </a:solidFill>
                <a:latin typeface="Helvetica" panose="020B0604020202020204" pitchFamily="34" charset="0"/>
                <a:cs typeface="Helvetica" panose="020B0604020202020204" pitchFamily="34" charset="0"/>
              </a:rPr>
              <a:t>Live+SD</a:t>
            </a:r>
            <a:r>
              <a:rPr lang="en-US" sz="700" u="sng">
                <a:solidFill>
                  <a:srgbClr val="1B1464"/>
                </a:solidFill>
                <a:latin typeface="Helvetica" panose="020B0604020202020204" pitchFamily="34" charset="0"/>
                <a:cs typeface="Helvetica" panose="020B0604020202020204" pitchFamily="34" charset="0"/>
              </a:rPr>
              <a:t>, P2+, Panel data</a:t>
            </a:r>
            <a:r>
              <a:rPr lang="en-US" sz="700">
                <a:solidFill>
                  <a:srgbClr val="1B1464"/>
                </a:solidFill>
                <a:latin typeface="Helvetica" panose="020B0604020202020204" pitchFamily="34" charset="0"/>
                <a:cs typeface="Helvetica" panose="020B0604020202020204" pitchFamily="34" charset="0"/>
              </a:rPr>
              <a:t> 1/1/2024-12/31/2024; 44% represents 17 out of 39 games within our 12-week comparable games schedule analysis for 2024. </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1" name="Speech Bubble: Rectangle 40">
            <a:extLst>
              <a:ext uri="{FF2B5EF4-FFF2-40B4-BE49-F238E27FC236}">
                <a16:creationId xmlns:a16="http://schemas.microsoft.com/office/drawing/2014/main" id="{3545F367-A99F-686B-C06A-2A234D377408}"/>
              </a:ext>
            </a:extLst>
          </p:cNvPr>
          <p:cNvSpPr/>
          <p:nvPr/>
        </p:nvSpPr>
        <p:spPr>
          <a:xfrm>
            <a:off x="3861425" y="2721347"/>
            <a:ext cx="1680495" cy="595302"/>
          </a:xfrm>
          <a:prstGeom prst="wedgeRectCallout">
            <a:avLst>
              <a:gd name="adj1" fmla="val -26648"/>
              <a:gd name="adj2" fmla="val 83613"/>
            </a:avLst>
          </a:prstGeom>
          <a:solidFill>
            <a:schemeClr val="bg1"/>
          </a:solidFill>
          <a:ln w="19050">
            <a:solidFill>
              <a:srgbClr val="00BFF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itchFamily="2" charset="0"/>
                <a:ea typeface="+mn-ea"/>
                <a:cs typeface="+mn-cs"/>
              </a:rPr>
              <a:t>TNF </a:t>
            </a:r>
            <a:r>
              <a:rPr lang="en-US" sz="1000">
                <a:solidFill>
                  <a:srgbClr val="002060"/>
                </a:solidFill>
                <a:latin typeface="Helvetica" pitchFamily="2" charset="0"/>
              </a:rPr>
              <a:t>aired</a:t>
            </a:r>
            <a:r>
              <a:rPr lang="en-US" sz="1000" b="1">
                <a:solidFill>
                  <a:srgbClr val="00BFF2"/>
                </a:solidFill>
                <a:latin typeface="Helvetica" pitchFamily="2" charset="0"/>
              </a:rPr>
              <a:t> </a:t>
            </a:r>
            <a:r>
              <a:rPr kumimoji="0" lang="en-US" sz="1000" b="1" i="0" u="none" strike="noStrike" kern="1200" cap="none" spc="0" normalizeH="0" baseline="0" noProof="0">
                <a:ln>
                  <a:noFill/>
                </a:ln>
                <a:solidFill>
                  <a:srgbClr val="002060"/>
                </a:solidFill>
                <a:effectLst/>
                <a:uLnTx/>
                <a:uFillTx/>
                <a:latin typeface="Helvetica" pitchFamily="2" charset="0"/>
                <a:ea typeface="+mn-ea"/>
                <a:cs typeface="+mn-cs"/>
              </a:rPr>
              <a:t>9 divisional games </a:t>
            </a:r>
            <a:r>
              <a:rPr kumimoji="0" lang="en-US" sz="1000" b="0" i="0" u="none" strike="noStrike" kern="1200" cap="none" spc="0" normalizeH="0" baseline="0" noProof="0">
                <a:ln>
                  <a:noFill/>
                </a:ln>
                <a:solidFill>
                  <a:srgbClr val="002060"/>
                </a:solidFill>
                <a:effectLst/>
                <a:uLnTx/>
                <a:uFillTx/>
                <a:latin typeface="Helvetica" pitchFamily="2" charset="0"/>
                <a:ea typeface="+mn-ea"/>
                <a:cs typeface="+mn-cs"/>
              </a:rPr>
              <a:t>within the </a:t>
            </a:r>
            <a:r>
              <a:rPr kumimoji="0" lang="en-US" sz="1000" b="1" i="0" u="none" strike="noStrike" kern="1200" cap="none" spc="0" normalizeH="0" baseline="0" noProof="0">
                <a:ln>
                  <a:noFill/>
                </a:ln>
                <a:solidFill>
                  <a:srgbClr val="002060"/>
                </a:solidFill>
                <a:effectLst/>
                <a:uLnTx/>
                <a:uFillTx/>
                <a:latin typeface="Helvetica" pitchFamily="2" charset="0"/>
                <a:ea typeface="+mn-ea"/>
                <a:cs typeface="+mn-cs"/>
              </a:rPr>
              <a:t>12-week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2060"/>
                </a:solidFill>
                <a:effectLst/>
                <a:uLnTx/>
                <a:uFillTx/>
                <a:latin typeface="Helvetica" pitchFamily="2" charset="0"/>
                <a:ea typeface="+mn-ea"/>
                <a:cs typeface="+mn-cs"/>
              </a:rPr>
              <a:t>comparable schedule</a:t>
            </a:r>
            <a:endParaRPr kumimoji="0" lang="en-US" sz="1050" b="1" i="0" u="none" strike="noStrike" kern="1200" cap="none" spc="0" normalizeH="0" baseline="0" noProof="0">
              <a:ln>
                <a:noFill/>
              </a:ln>
              <a:solidFill>
                <a:srgbClr val="002060"/>
              </a:solidFill>
              <a:effectLst/>
              <a:uLnTx/>
              <a:uFillTx/>
              <a:latin typeface="Helvetica" pitchFamily="2" charset="0"/>
              <a:ea typeface="+mn-ea"/>
              <a:cs typeface="+mn-cs"/>
            </a:endParaRPr>
          </a:p>
        </p:txBody>
      </p:sp>
      <p:sp>
        <p:nvSpPr>
          <p:cNvPr id="45" name="Speech Bubble: Rectangle 44">
            <a:extLst>
              <a:ext uri="{FF2B5EF4-FFF2-40B4-BE49-F238E27FC236}">
                <a16:creationId xmlns:a16="http://schemas.microsoft.com/office/drawing/2014/main" id="{A1FAE9F0-FE7A-9FAD-ABD7-5AE13A059595}"/>
              </a:ext>
            </a:extLst>
          </p:cNvPr>
          <p:cNvSpPr/>
          <p:nvPr/>
        </p:nvSpPr>
        <p:spPr>
          <a:xfrm>
            <a:off x="10063250" y="2654036"/>
            <a:ext cx="2053689" cy="729924"/>
          </a:xfrm>
          <a:prstGeom prst="wedgeRectCallout">
            <a:avLst>
              <a:gd name="adj1" fmla="val -33076"/>
              <a:gd name="adj2" fmla="val 81367"/>
            </a:avLst>
          </a:prstGeom>
          <a:solidFill>
            <a:schemeClr val="bg1"/>
          </a:solidFill>
          <a:ln w="19050">
            <a:solidFill>
              <a:srgbClr val="4EBEA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B1464"/>
                </a:solidFill>
                <a:effectLst/>
                <a:uLnTx/>
                <a:uFillTx/>
                <a:latin typeface="Helvetica" pitchFamily="2" charset="0"/>
                <a:ea typeface="+mn-ea"/>
                <a:cs typeface="+mn-cs"/>
              </a:rPr>
              <a:t>ABC aired 4 more </a:t>
            </a:r>
            <a:r>
              <a:rPr kumimoji="0" lang="en-US" sz="1000" b="1" i="0" u="none" strike="noStrike" kern="1200" cap="none" spc="0" normalizeH="0" baseline="0" noProof="0">
                <a:ln>
                  <a:noFill/>
                </a:ln>
                <a:solidFill>
                  <a:srgbClr val="4EBEA4"/>
                </a:solidFill>
                <a:effectLst/>
                <a:uLnTx/>
                <a:uFillTx/>
                <a:latin typeface="Helvetica" pitchFamily="2" charset="0"/>
                <a:ea typeface="+mn-ea"/>
                <a:cs typeface="+mn-cs"/>
              </a:rPr>
              <a:t>MNF games </a:t>
            </a:r>
            <a:r>
              <a:rPr kumimoji="0" lang="en-US" sz="1000" b="1" i="0" u="none" strike="noStrike" kern="1200" cap="none" spc="0" normalizeH="0" baseline="0" noProof="0">
                <a:ln>
                  <a:noFill/>
                </a:ln>
                <a:solidFill>
                  <a:srgbClr val="1B1464"/>
                </a:solidFill>
                <a:effectLst/>
                <a:uLnTx/>
                <a:uFillTx/>
                <a:latin typeface="Helvetica" pitchFamily="2" charset="0"/>
                <a:ea typeface="+mn-ea"/>
                <a:cs typeface="+mn-cs"/>
              </a:rPr>
              <a:t>in 2023</a:t>
            </a:r>
            <a:r>
              <a:rPr kumimoji="0" lang="en-US" sz="1000" b="0" i="0" u="none" strike="noStrike" kern="1200" cap="none" spc="0" normalizeH="0" baseline="0" noProof="0">
                <a:ln>
                  <a:noFill/>
                </a:ln>
                <a:solidFill>
                  <a:srgbClr val="1B1464"/>
                </a:solidFill>
                <a:effectLst/>
                <a:uLnTx/>
                <a:uFillTx/>
                <a:latin typeface="Helvetica" pitchFamily="2" charset="0"/>
                <a:ea typeface="+mn-ea"/>
                <a:cs typeface="+mn-cs"/>
              </a:rPr>
              <a:t>, both exclusively and with ESPN, to </a:t>
            </a:r>
            <a:r>
              <a:rPr kumimoji="0" lang="en-US" sz="1000" i="0" u="none" strike="noStrike" kern="1200" cap="none" spc="0" normalizeH="0" baseline="0" noProof="0">
                <a:ln>
                  <a:noFill/>
                </a:ln>
                <a:solidFill>
                  <a:srgbClr val="1B1464"/>
                </a:solidFill>
                <a:effectLst/>
                <a:uLnTx/>
                <a:uFillTx/>
                <a:latin typeface="Helvetica" pitchFamily="2" charset="0"/>
                <a:ea typeface="+mn-ea"/>
                <a:cs typeface="+mn-cs"/>
              </a:rPr>
              <a:t>fill primetime gaps caused by the writer’s </a:t>
            </a:r>
            <a:r>
              <a:rPr kumimoji="0" lang="en-US" sz="1000" b="0" i="0" u="none" strike="noStrike" kern="1200" cap="none" spc="0" normalizeH="0" baseline="0" noProof="0">
                <a:ln>
                  <a:noFill/>
                </a:ln>
                <a:solidFill>
                  <a:srgbClr val="1B1464"/>
                </a:solidFill>
                <a:effectLst/>
                <a:uLnTx/>
                <a:uFillTx/>
                <a:latin typeface="Helvetica" pitchFamily="2" charset="0"/>
                <a:ea typeface="+mn-ea"/>
                <a:cs typeface="+mn-cs"/>
              </a:rPr>
              <a:t>strike</a:t>
            </a:r>
          </a:p>
        </p:txBody>
      </p:sp>
      <p:sp>
        <p:nvSpPr>
          <p:cNvPr id="3" name="Speech Bubble: Rectangle 2">
            <a:extLst>
              <a:ext uri="{FF2B5EF4-FFF2-40B4-BE49-F238E27FC236}">
                <a16:creationId xmlns:a16="http://schemas.microsoft.com/office/drawing/2014/main" id="{C7CCBDF9-3B96-0CC1-7048-917E1E1AA2B8}"/>
              </a:ext>
            </a:extLst>
          </p:cNvPr>
          <p:cNvSpPr/>
          <p:nvPr/>
        </p:nvSpPr>
        <p:spPr>
          <a:xfrm>
            <a:off x="7028367" y="2721347"/>
            <a:ext cx="1680205" cy="595302"/>
          </a:xfrm>
          <a:prstGeom prst="wedgeRectCallout">
            <a:avLst>
              <a:gd name="adj1" fmla="val -36262"/>
              <a:gd name="adj2" fmla="val 77077"/>
            </a:avLst>
          </a:prstGeom>
          <a:solidFill>
            <a:schemeClr val="bg1"/>
          </a:solidFill>
          <a:ln w="19050">
            <a:solidFill>
              <a:srgbClr val="ED3C8D"/>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itchFamily="2" charset="0"/>
                <a:ea typeface="+mn-ea"/>
                <a:cs typeface="+mn-cs"/>
              </a:rPr>
              <a:t>SNF </a:t>
            </a:r>
            <a:r>
              <a:rPr kumimoji="0" lang="en-US" sz="1000" b="0" i="0" u="none" strike="noStrike" kern="1200" cap="none" spc="0" normalizeH="0" baseline="0" noProof="0">
                <a:ln>
                  <a:noFill/>
                </a:ln>
                <a:solidFill>
                  <a:srgbClr val="1B1464"/>
                </a:solidFill>
                <a:effectLst/>
                <a:uLnTx/>
                <a:uFillTx/>
                <a:latin typeface="Helvetica" pitchFamily="2" charset="0"/>
                <a:ea typeface="+mn-ea"/>
                <a:cs typeface="+mn-cs"/>
              </a:rPr>
              <a:t>had the </a:t>
            </a:r>
            <a:r>
              <a:rPr kumimoji="0" lang="en-US" sz="1000" b="1" i="0" u="none" strike="noStrike" kern="1200" cap="none" spc="0" normalizeH="0" baseline="0" noProof="0">
                <a:ln>
                  <a:noFill/>
                </a:ln>
                <a:solidFill>
                  <a:srgbClr val="1B1464"/>
                </a:solidFill>
                <a:effectLst/>
                <a:uLnTx/>
                <a:uFillTx/>
                <a:latin typeface="Helvetica" pitchFamily="2" charset="0"/>
                <a:ea typeface="+mn-ea"/>
                <a:cs typeface="+mn-cs"/>
              </a:rPr>
              <a:t>highest avg audience </a:t>
            </a:r>
            <a:r>
              <a:rPr kumimoji="0" lang="en-US" sz="1000" b="0" i="0" u="none" strike="noStrike" kern="1200" cap="none" spc="0" normalizeH="0" baseline="0" noProof="0">
                <a:ln>
                  <a:noFill/>
                </a:ln>
                <a:solidFill>
                  <a:srgbClr val="1B1464"/>
                </a:solidFill>
                <a:effectLst/>
                <a:uLnTx/>
                <a:uFillTx/>
                <a:latin typeface="Helvetica" pitchFamily="2" charset="0"/>
                <a:ea typeface="+mn-ea"/>
                <a:cs typeface="+mn-cs"/>
              </a:rPr>
              <a:t>among all </a:t>
            </a:r>
            <a:br>
              <a:rPr kumimoji="0" lang="en-US" sz="1000" b="0"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000" b="0" i="0" u="none" strike="noStrike" kern="1200" cap="none" spc="0" normalizeH="0" baseline="0" noProof="0">
                <a:ln>
                  <a:noFill/>
                </a:ln>
                <a:solidFill>
                  <a:srgbClr val="1B1464"/>
                </a:solidFill>
                <a:effectLst/>
                <a:uLnTx/>
                <a:uFillTx/>
                <a:latin typeface="Helvetica" pitchFamily="2" charset="0"/>
                <a:ea typeface="+mn-ea"/>
                <a:cs typeface="+mn-cs"/>
              </a:rPr>
              <a:t>3 primetime NFL series</a:t>
            </a:r>
          </a:p>
        </p:txBody>
      </p:sp>
    </p:spTree>
    <p:extLst>
      <p:ext uri="{BB962C8B-B14F-4D97-AF65-F5344CB8AC3E}">
        <p14:creationId xmlns:p14="http://schemas.microsoft.com/office/powerpoint/2010/main" val="316702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53933-8DD2-C65E-5550-C77C2822EA16}"/>
            </a:ext>
          </a:extLst>
        </p:cNvPr>
        <p:cNvGrpSpPr/>
        <p:nvPr/>
      </p:nvGrpSpPr>
      <p:grpSpPr>
        <a:xfrm>
          <a:off x="0" y="0"/>
          <a:ext cx="0" cy="0"/>
          <a:chOff x="0" y="0"/>
          <a:chExt cx="0" cy="0"/>
        </a:xfrm>
      </p:grpSpPr>
      <p:sp>
        <p:nvSpPr>
          <p:cNvPr id="177" name="Rectangle 176">
            <a:extLst>
              <a:ext uri="{FF2B5EF4-FFF2-40B4-BE49-F238E27FC236}">
                <a16:creationId xmlns:a16="http://schemas.microsoft.com/office/drawing/2014/main" id="{40503366-2823-2447-AF09-9EA870EE8EC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94904CD-8197-1565-D36D-72D258781B0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410D8F0E-EE17-DA5E-35FB-26C1FD6784B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34C6A980-982A-1441-7EC8-3E5EBE25054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TextBox 9">
            <a:extLst>
              <a:ext uri="{FF2B5EF4-FFF2-40B4-BE49-F238E27FC236}">
                <a16:creationId xmlns:a16="http://schemas.microsoft.com/office/drawing/2014/main" id="{996C741F-A171-9EB0-BDF1-701FF606E14B}"/>
              </a:ext>
            </a:extLst>
          </p:cNvPr>
          <p:cNvSpPr txBox="1"/>
          <p:nvPr/>
        </p:nvSpPr>
        <p:spPr>
          <a:xfrm>
            <a:off x="51023" y="1784570"/>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Weekly P2+ Reach</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vs. 2023 Comparable ‘NFL Primetime’ Games</a:t>
            </a:r>
          </a:p>
        </p:txBody>
      </p:sp>
      <p:cxnSp>
        <p:nvCxnSpPr>
          <p:cNvPr id="3" name="Straight Connector 2">
            <a:extLst>
              <a:ext uri="{FF2B5EF4-FFF2-40B4-BE49-F238E27FC236}">
                <a16:creationId xmlns:a16="http://schemas.microsoft.com/office/drawing/2014/main" id="{630A4A1B-380D-F79D-FEBC-B65826B1A549}"/>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701CA9-AC03-EEAA-D585-075654680507}"/>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2</a:t>
            </a:r>
          </a:p>
        </p:txBody>
      </p:sp>
      <p:sp>
        <p:nvSpPr>
          <p:cNvPr id="27" name="Rectangle 26">
            <a:extLst>
              <a:ext uri="{FF2B5EF4-FFF2-40B4-BE49-F238E27FC236}">
                <a16:creationId xmlns:a16="http://schemas.microsoft.com/office/drawing/2014/main" id="{F09DDA59-A25B-EFC1-B322-ECCEBABA7F8D}"/>
              </a:ext>
            </a:extLst>
          </p:cNvPr>
          <p:cNvSpPr/>
          <p:nvPr/>
        </p:nvSpPr>
        <p:spPr>
          <a:xfrm>
            <a:off x="623074" y="343032"/>
            <a:ext cx="1151790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Weekly reach on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streaming increased by double-digits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while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broadcast and cable TV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consistently delivered the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largest, mass audiences</a:t>
            </a:r>
          </a:p>
        </p:txBody>
      </p:sp>
      <p:sp>
        <p:nvSpPr>
          <p:cNvPr id="4" name="TextBox 3">
            <a:extLst>
              <a:ext uri="{FF2B5EF4-FFF2-40B4-BE49-F238E27FC236}">
                <a16:creationId xmlns:a16="http://schemas.microsoft.com/office/drawing/2014/main" id="{6DA7DC3D-98DC-5FD3-033A-EDDBEFEBAA90}"/>
              </a:ext>
            </a:extLst>
          </p:cNvPr>
          <p:cNvSpPr txBox="1"/>
          <p:nvPr/>
        </p:nvSpPr>
        <p:spPr>
          <a:xfrm>
            <a:off x="546751" y="6120290"/>
            <a:ext cx="1158077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R&amp;F Program Report, Sunday Night Football (Universo &amp; Telemundo), Monday Night Football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Thursday Night Football (Amazon Spanish),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Universo and ESPN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12 comparable games reflect all weeks that have standalone NFL night game broadcasts across NFL weeks: 2-11 &amp; 14-15 (excludes Thanksgiving weekend). Note: MNF week 7 includes exclusive game streamed on ESPN+; Telemundo simulcast included for NFL week 8.</a:t>
            </a:r>
            <a:endParaRPr kumimoji="0" lang="en-US" sz="7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33" name="Rectangle: Rounded Corners 32">
            <a:extLst>
              <a:ext uri="{FF2B5EF4-FFF2-40B4-BE49-F238E27FC236}">
                <a16:creationId xmlns:a16="http://schemas.microsoft.com/office/drawing/2014/main" id="{FECAAC1C-EDCA-307F-700A-F161E9B396C4}"/>
              </a:ext>
            </a:extLst>
          </p:cNvPr>
          <p:cNvSpPr/>
          <p:nvPr/>
        </p:nvSpPr>
        <p:spPr>
          <a:xfrm>
            <a:off x="51023" y="3418387"/>
            <a:ext cx="12076497" cy="240818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42D9B278-6B45-EB92-2926-500D8974C851}"/>
              </a:ext>
            </a:extLst>
          </p:cNvPr>
          <p:cNvSpPr txBox="1"/>
          <p:nvPr/>
        </p:nvSpPr>
        <p:spPr>
          <a:xfrm>
            <a:off x="464629" y="4416518"/>
            <a:ext cx="211799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2023 Season:</a:t>
            </a:r>
            <a:endPar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cxnSp>
        <p:nvCxnSpPr>
          <p:cNvPr id="35" name="Straight Connector 34">
            <a:extLst>
              <a:ext uri="{FF2B5EF4-FFF2-40B4-BE49-F238E27FC236}">
                <a16:creationId xmlns:a16="http://schemas.microsoft.com/office/drawing/2014/main" id="{7CBD3779-0353-4645-FFFE-F26B60F8AA21}"/>
              </a:ext>
            </a:extLst>
          </p:cNvPr>
          <p:cNvCxnSpPr>
            <a:cxnSpLocks/>
          </p:cNvCxnSpPr>
          <p:nvPr/>
        </p:nvCxnSpPr>
        <p:spPr>
          <a:xfrm>
            <a:off x="62803" y="4171999"/>
            <a:ext cx="12070080"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B48E7D-3D58-4509-5D53-0BF25EC56B9E}"/>
              </a:ext>
            </a:extLst>
          </p:cNvPr>
          <p:cNvCxnSpPr>
            <a:cxnSpLocks/>
          </p:cNvCxnSpPr>
          <p:nvPr/>
        </p:nvCxnSpPr>
        <p:spPr>
          <a:xfrm>
            <a:off x="62803" y="5019836"/>
            <a:ext cx="12070080"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9CAFB24-4366-1F58-E512-9F4A00C2666E}"/>
              </a:ext>
            </a:extLst>
          </p:cNvPr>
          <p:cNvSpPr txBox="1"/>
          <p:nvPr/>
        </p:nvSpPr>
        <p:spPr>
          <a:xfrm>
            <a:off x="472837" y="3608996"/>
            <a:ext cx="211799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Season:</a:t>
            </a:r>
          </a:p>
        </p:txBody>
      </p:sp>
      <p:sp>
        <p:nvSpPr>
          <p:cNvPr id="38" name="TextBox 37">
            <a:extLst>
              <a:ext uri="{FF2B5EF4-FFF2-40B4-BE49-F238E27FC236}">
                <a16:creationId xmlns:a16="http://schemas.microsoft.com/office/drawing/2014/main" id="{0B91C1C3-B47A-E093-8E97-4B317AE2427D}"/>
              </a:ext>
            </a:extLst>
          </p:cNvPr>
          <p:cNvSpPr txBox="1"/>
          <p:nvPr/>
        </p:nvSpPr>
        <p:spPr>
          <a:xfrm>
            <a:off x="464629" y="5257185"/>
            <a:ext cx="211799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YoY Difference:</a:t>
            </a:r>
          </a:p>
        </p:txBody>
      </p:sp>
      <p:cxnSp>
        <p:nvCxnSpPr>
          <p:cNvPr id="39" name="Straight Connector 38">
            <a:extLst>
              <a:ext uri="{FF2B5EF4-FFF2-40B4-BE49-F238E27FC236}">
                <a16:creationId xmlns:a16="http://schemas.microsoft.com/office/drawing/2014/main" id="{A85EC3A5-97C6-64F8-13CA-F802548DDCC3}"/>
              </a:ext>
            </a:extLst>
          </p:cNvPr>
          <p:cNvCxnSpPr>
            <a:cxnSpLocks/>
          </p:cNvCxnSpPr>
          <p:nvPr/>
        </p:nvCxnSpPr>
        <p:spPr>
          <a:xfrm>
            <a:off x="5704232" y="3433760"/>
            <a:ext cx="0" cy="2377440"/>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3C6A54-AA4B-51EA-4818-58D0E7DD995F}"/>
              </a:ext>
            </a:extLst>
          </p:cNvPr>
          <p:cNvCxnSpPr>
            <a:cxnSpLocks/>
          </p:cNvCxnSpPr>
          <p:nvPr/>
        </p:nvCxnSpPr>
        <p:spPr>
          <a:xfrm>
            <a:off x="8823368" y="3439194"/>
            <a:ext cx="0" cy="2377440"/>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39F2173-EB83-62FF-42BE-A01A8D5A8622}"/>
              </a:ext>
            </a:extLst>
          </p:cNvPr>
          <p:cNvSpPr txBox="1"/>
          <p:nvPr/>
        </p:nvSpPr>
        <p:spPr>
          <a:xfrm>
            <a:off x="2604139" y="4385740"/>
            <a:ext cx="309550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19.8 MM</a:t>
            </a:r>
            <a:endParaRPr kumimoji="0" lang="en-US" sz="20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42" name="TextBox 41">
            <a:extLst>
              <a:ext uri="{FF2B5EF4-FFF2-40B4-BE49-F238E27FC236}">
                <a16:creationId xmlns:a16="http://schemas.microsoft.com/office/drawing/2014/main" id="{51775227-FD67-5D89-59D4-068F3AED6EDD}"/>
              </a:ext>
            </a:extLst>
          </p:cNvPr>
          <p:cNvSpPr txBox="1"/>
          <p:nvPr/>
        </p:nvSpPr>
        <p:spPr>
          <a:xfrm>
            <a:off x="2564247" y="3580588"/>
            <a:ext cx="31199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22.9 MM</a:t>
            </a:r>
            <a:endParaRPr kumimoji="0" lang="en-US" sz="28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43" name="TextBox 42">
            <a:extLst>
              <a:ext uri="{FF2B5EF4-FFF2-40B4-BE49-F238E27FC236}">
                <a16:creationId xmlns:a16="http://schemas.microsoft.com/office/drawing/2014/main" id="{6C6B4B59-5D5C-4E62-8153-F4CAE6BD85A5}"/>
              </a:ext>
            </a:extLst>
          </p:cNvPr>
          <p:cNvSpPr txBox="1"/>
          <p:nvPr/>
        </p:nvSpPr>
        <p:spPr>
          <a:xfrm>
            <a:off x="2604139" y="5047014"/>
            <a:ext cx="309550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t>
            </a:r>
            <a:r>
              <a:rPr lang="en-US" sz="2400" b="1">
                <a:solidFill>
                  <a:srgbClr val="00BFF2"/>
                </a:solidFill>
                <a:latin typeface="Helvetica" panose="020B0604020202020204" pitchFamily="34" charset="0"/>
                <a:cs typeface="Helvetica" panose="020B0604020202020204" pitchFamily="34" charset="0"/>
              </a:rPr>
              <a:t>3.1</a:t>
            </a: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MM </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(+15%) </a:t>
            </a:r>
            <a:endParaRPr kumimoji="0" lang="en-US" sz="2800" b="0" i="1" u="none" strike="noStrike" kern="1200" cap="none" spc="0" normalizeH="0" baseline="0" noProof="0">
              <a:ln>
                <a:noFill/>
              </a:ln>
              <a:solidFill>
                <a:prstClr val="white">
                  <a:lumMod val="50000"/>
                </a:prstClr>
              </a:solidFill>
              <a:effectLst/>
              <a:uLnTx/>
              <a:uFillTx/>
              <a:latin typeface="Helvetica" panose="020B0604020202020204" pitchFamily="34" charset="0"/>
              <a:ea typeface="+mn-ea"/>
              <a:cs typeface="Helvetica" panose="020B0604020202020204" pitchFamily="34" charset="0"/>
            </a:endParaRPr>
          </a:p>
        </p:txBody>
      </p:sp>
      <p:sp>
        <p:nvSpPr>
          <p:cNvPr id="44" name="TextBox 43">
            <a:extLst>
              <a:ext uri="{FF2B5EF4-FFF2-40B4-BE49-F238E27FC236}">
                <a16:creationId xmlns:a16="http://schemas.microsoft.com/office/drawing/2014/main" id="{6E422BBD-CC09-5742-3D06-7358697359DE}"/>
              </a:ext>
            </a:extLst>
          </p:cNvPr>
          <p:cNvSpPr txBox="1"/>
          <p:nvPr/>
        </p:nvSpPr>
        <p:spPr>
          <a:xfrm>
            <a:off x="5684242" y="4385740"/>
            <a:ext cx="31324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37.7 MM</a:t>
            </a:r>
            <a:endParaRPr kumimoji="0" lang="en-US" sz="20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45" name="TextBox 44">
            <a:extLst>
              <a:ext uri="{FF2B5EF4-FFF2-40B4-BE49-F238E27FC236}">
                <a16:creationId xmlns:a16="http://schemas.microsoft.com/office/drawing/2014/main" id="{AC2CAB35-E6F4-3075-218A-94C4D6FF9AB0}"/>
              </a:ext>
            </a:extLst>
          </p:cNvPr>
          <p:cNvSpPr txBox="1"/>
          <p:nvPr/>
        </p:nvSpPr>
        <p:spPr>
          <a:xfrm>
            <a:off x="5727204" y="3580588"/>
            <a:ext cx="30894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35.9 MM</a:t>
            </a:r>
            <a:endParaRPr kumimoji="0" lang="en-US" sz="28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46" name="TextBox 45">
            <a:extLst>
              <a:ext uri="{FF2B5EF4-FFF2-40B4-BE49-F238E27FC236}">
                <a16:creationId xmlns:a16="http://schemas.microsoft.com/office/drawing/2014/main" id="{B6E65962-BB74-2D05-2C27-9B38A07B1000}"/>
              </a:ext>
            </a:extLst>
          </p:cNvPr>
          <p:cNvSpPr txBox="1"/>
          <p:nvPr/>
        </p:nvSpPr>
        <p:spPr>
          <a:xfrm>
            <a:off x="5684242" y="5047014"/>
            <a:ext cx="313242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-1.8 MM</a:t>
            </a:r>
            <a:br>
              <a:rPr kumimoji="0" lang="en-US" sz="24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ACBDCE"/>
                </a:solidFill>
                <a:effectLst/>
                <a:uLnTx/>
                <a:uFillTx/>
                <a:latin typeface="Helvetica" panose="020B0604020202020204" pitchFamily="34" charset="0"/>
                <a:ea typeface="+mn-ea"/>
                <a:cs typeface="+mn-cs"/>
              </a:rPr>
              <a:t>(-5%)</a:t>
            </a:r>
          </a:p>
        </p:txBody>
      </p:sp>
      <p:sp>
        <p:nvSpPr>
          <p:cNvPr id="47" name="TextBox 46">
            <a:extLst>
              <a:ext uri="{FF2B5EF4-FFF2-40B4-BE49-F238E27FC236}">
                <a16:creationId xmlns:a16="http://schemas.microsoft.com/office/drawing/2014/main" id="{3574403E-8856-BDCF-CFD4-E2869FF4626B}"/>
              </a:ext>
            </a:extLst>
          </p:cNvPr>
          <p:cNvSpPr txBox="1"/>
          <p:nvPr/>
        </p:nvSpPr>
        <p:spPr>
          <a:xfrm>
            <a:off x="8830067" y="4385740"/>
            <a:ext cx="329745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39.9 MM</a:t>
            </a:r>
            <a:endParaRPr kumimoji="0" lang="en-US" sz="20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48" name="TextBox 47">
            <a:extLst>
              <a:ext uri="{FF2B5EF4-FFF2-40B4-BE49-F238E27FC236}">
                <a16:creationId xmlns:a16="http://schemas.microsoft.com/office/drawing/2014/main" id="{6EA9668E-8EEE-D579-A1D6-C66312FF9D46}"/>
              </a:ext>
            </a:extLst>
          </p:cNvPr>
          <p:cNvSpPr txBox="1"/>
          <p:nvPr/>
        </p:nvSpPr>
        <p:spPr>
          <a:xfrm>
            <a:off x="8816669" y="3580588"/>
            <a:ext cx="33108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35.3 MM</a:t>
            </a:r>
            <a:endParaRPr kumimoji="0" lang="en-US" sz="2800" b="1" i="0" u="sng"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49" name="TextBox 48">
            <a:extLst>
              <a:ext uri="{FF2B5EF4-FFF2-40B4-BE49-F238E27FC236}">
                <a16:creationId xmlns:a16="http://schemas.microsoft.com/office/drawing/2014/main" id="{109FF706-5A6E-3DA6-65E8-BC5DF6091725}"/>
              </a:ext>
            </a:extLst>
          </p:cNvPr>
          <p:cNvSpPr txBox="1"/>
          <p:nvPr/>
        </p:nvSpPr>
        <p:spPr>
          <a:xfrm>
            <a:off x="8830067" y="5047014"/>
            <a:ext cx="329745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-4.6 MM</a:t>
            </a:r>
            <a:br>
              <a:rPr kumimoji="0" lang="en-US" sz="28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br>
            <a:r>
              <a:rPr kumimoji="0" lang="en-US" sz="1800" b="0" i="1" u="none" strike="noStrike" kern="1200" cap="none" spc="0" normalizeH="0" baseline="0" noProof="0">
                <a:ln>
                  <a:noFill/>
                </a:ln>
                <a:solidFill>
                  <a:srgbClr val="ACBDCE"/>
                </a:solidFill>
                <a:effectLst/>
                <a:uLnTx/>
                <a:uFillTx/>
                <a:latin typeface="Helvetica" panose="020B0604020202020204" pitchFamily="34" charset="0"/>
                <a:ea typeface="+mn-ea"/>
                <a:cs typeface="+mn-cs"/>
              </a:rPr>
              <a:t>(-12</a:t>
            </a:r>
            <a:r>
              <a:rPr kumimoji="0" lang="en-US" sz="1800" b="0" i="1"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a:t>
            </a:r>
            <a:endParaRPr kumimoji="0" lang="en-US" sz="28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endParaRPr>
          </a:p>
        </p:txBody>
      </p:sp>
      <p:cxnSp>
        <p:nvCxnSpPr>
          <p:cNvPr id="50" name="Straight Connector 49">
            <a:extLst>
              <a:ext uri="{FF2B5EF4-FFF2-40B4-BE49-F238E27FC236}">
                <a16:creationId xmlns:a16="http://schemas.microsoft.com/office/drawing/2014/main" id="{091A0CAE-4E51-B955-03DB-6B9C867A299E}"/>
              </a:ext>
            </a:extLst>
          </p:cNvPr>
          <p:cNvCxnSpPr>
            <a:cxnSpLocks/>
          </p:cNvCxnSpPr>
          <p:nvPr/>
        </p:nvCxnSpPr>
        <p:spPr>
          <a:xfrm>
            <a:off x="2587207" y="3424735"/>
            <a:ext cx="0" cy="2377440"/>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12">
            <a:extLst>
              <a:ext uri="{FF2B5EF4-FFF2-40B4-BE49-F238E27FC236}">
                <a16:creationId xmlns:a16="http://schemas.microsoft.com/office/drawing/2014/main" id="{0F0F2216-205A-E4FF-4748-9ABB79A90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998637" y="2666582"/>
            <a:ext cx="919951" cy="5960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NFL 2023 - WEEK 6 Schedule | NFL.com">
            <a:extLst>
              <a:ext uri="{FF2B5EF4-FFF2-40B4-BE49-F238E27FC236}">
                <a16:creationId xmlns:a16="http://schemas.microsoft.com/office/drawing/2014/main" id="{7D4D0EEE-AE10-8A1C-4003-6A1ACA1505BF}"/>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197194" y="2552033"/>
            <a:ext cx="790996" cy="8251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ime Video Reveals New Thursday Night Football Logo Ahead of First  Exclusive NFL Season">
            <a:extLst>
              <a:ext uri="{FF2B5EF4-FFF2-40B4-BE49-F238E27FC236}">
                <a16:creationId xmlns:a16="http://schemas.microsoft.com/office/drawing/2014/main" id="{549CC7F7-5006-2885-5BFE-143EB9F4FB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8075" y="2536434"/>
            <a:ext cx="1008290" cy="856386"/>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9504966-DF0A-72A2-E829-70A3F17C0428}"/>
              </a:ext>
            </a:extLst>
          </p:cNvPr>
          <p:cNvSpPr/>
          <p:nvPr/>
        </p:nvSpPr>
        <p:spPr>
          <a:xfrm>
            <a:off x="3861425" y="2721347"/>
            <a:ext cx="1680495" cy="595302"/>
          </a:xfrm>
          <a:prstGeom prst="wedgeRectCallout">
            <a:avLst>
              <a:gd name="adj1" fmla="val -26648"/>
              <a:gd name="adj2" fmla="val 83613"/>
            </a:avLst>
          </a:prstGeom>
          <a:solidFill>
            <a:schemeClr val="bg1"/>
          </a:solidFill>
          <a:ln w="19050">
            <a:solidFill>
              <a:srgbClr val="00BFF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itchFamily="2" charset="0"/>
                <a:ea typeface="+mn-ea"/>
                <a:cs typeface="+mn-cs"/>
              </a:rPr>
              <a:t>TNF </a:t>
            </a:r>
            <a:r>
              <a:rPr lang="en-US" sz="1000">
                <a:solidFill>
                  <a:srgbClr val="002060"/>
                </a:solidFill>
                <a:latin typeface="Helvetica" pitchFamily="2" charset="0"/>
              </a:rPr>
              <a:t>aired</a:t>
            </a:r>
            <a:r>
              <a:rPr lang="en-US" sz="1000" b="1">
                <a:solidFill>
                  <a:srgbClr val="00BFF2"/>
                </a:solidFill>
                <a:latin typeface="Helvetica" pitchFamily="2" charset="0"/>
              </a:rPr>
              <a:t> </a:t>
            </a:r>
            <a:r>
              <a:rPr kumimoji="0" lang="en-US" sz="1000" b="1" i="0" u="none" strike="noStrike" kern="1200" cap="none" spc="0" normalizeH="0" baseline="0" noProof="0">
                <a:ln>
                  <a:noFill/>
                </a:ln>
                <a:solidFill>
                  <a:srgbClr val="002060"/>
                </a:solidFill>
                <a:effectLst/>
                <a:uLnTx/>
                <a:uFillTx/>
                <a:latin typeface="Helvetica" pitchFamily="2" charset="0"/>
                <a:ea typeface="+mn-ea"/>
                <a:cs typeface="+mn-cs"/>
              </a:rPr>
              <a:t>9 divisional games </a:t>
            </a:r>
            <a:r>
              <a:rPr kumimoji="0" lang="en-US" sz="1000" b="0" i="0" u="none" strike="noStrike" kern="1200" cap="none" spc="0" normalizeH="0" baseline="0" noProof="0">
                <a:ln>
                  <a:noFill/>
                </a:ln>
                <a:solidFill>
                  <a:srgbClr val="002060"/>
                </a:solidFill>
                <a:effectLst/>
                <a:uLnTx/>
                <a:uFillTx/>
                <a:latin typeface="Helvetica" pitchFamily="2" charset="0"/>
                <a:ea typeface="+mn-ea"/>
                <a:cs typeface="+mn-cs"/>
              </a:rPr>
              <a:t>within the </a:t>
            </a:r>
            <a:r>
              <a:rPr kumimoji="0" lang="en-US" sz="1000" b="1" i="0" u="none" strike="noStrike" kern="1200" cap="none" spc="0" normalizeH="0" baseline="0" noProof="0">
                <a:ln>
                  <a:noFill/>
                </a:ln>
                <a:solidFill>
                  <a:srgbClr val="002060"/>
                </a:solidFill>
                <a:effectLst/>
                <a:uLnTx/>
                <a:uFillTx/>
                <a:latin typeface="Helvetica" pitchFamily="2" charset="0"/>
                <a:ea typeface="+mn-ea"/>
                <a:cs typeface="+mn-cs"/>
              </a:rPr>
              <a:t>12-week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2060"/>
                </a:solidFill>
                <a:effectLst/>
                <a:uLnTx/>
                <a:uFillTx/>
                <a:latin typeface="Helvetica" pitchFamily="2" charset="0"/>
                <a:ea typeface="+mn-ea"/>
                <a:cs typeface="+mn-cs"/>
              </a:rPr>
              <a:t>comparable schedule</a:t>
            </a:r>
            <a:endParaRPr kumimoji="0" lang="en-US" sz="1050" b="1" i="0" u="none" strike="noStrike" kern="1200" cap="none" spc="0" normalizeH="0" baseline="0" noProof="0">
              <a:ln>
                <a:noFill/>
              </a:ln>
              <a:solidFill>
                <a:srgbClr val="002060"/>
              </a:solidFill>
              <a:effectLst/>
              <a:uLnTx/>
              <a:uFillTx/>
              <a:latin typeface="Helvetica" pitchFamily="2" charset="0"/>
              <a:ea typeface="+mn-ea"/>
              <a:cs typeface="+mn-cs"/>
            </a:endParaRPr>
          </a:p>
        </p:txBody>
      </p:sp>
      <p:sp>
        <p:nvSpPr>
          <p:cNvPr id="12" name="Speech Bubble: Rectangle 11">
            <a:extLst>
              <a:ext uri="{FF2B5EF4-FFF2-40B4-BE49-F238E27FC236}">
                <a16:creationId xmlns:a16="http://schemas.microsoft.com/office/drawing/2014/main" id="{E24C8100-7718-EF7D-0BA4-DCAFEF540825}"/>
              </a:ext>
            </a:extLst>
          </p:cNvPr>
          <p:cNvSpPr/>
          <p:nvPr/>
        </p:nvSpPr>
        <p:spPr>
          <a:xfrm>
            <a:off x="7028367" y="2721347"/>
            <a:ext cx="1680205" cy="595302"/>
          </a:xfrm>
          <a:prstGeom prst="wedgeRectCallout">
            <a:avLst>
              <a:gd name="adj1" fmla="val -36262"/>
              <a:gd name="adj2" fmla="val 77077"/>
            </a:avLst>
          </a:prstGeom>
          <a:solidFill>
            <a:schemeClr val="bg1"/>
          </a:solidFill>
          <a:ln w="19050">
            <a:solidFill>
              <a:srgbClr val="ED3C8D"/>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itchFamily="2" charset="0"/>
                <a:ea typeface="+mn-ea"/>
                <a:cs typeface="+mn-cs"/>
              </a:rPr>
              <a:t>SNF </a:t>
            </a:r>
            <a:r>
              <a:rPr kumimoji="0" lang="en-US" sz="1000" b="0" i="0" u="none" strike="noStrike" kern="1200" cap="none" spc="0" normalizeH="0" baseline="0" noProof="0">
                <a:ln>
                  <a:noFill/>
                </a:ln>
                <a:solidFill>
                  <a:srgbClr val="1B1464"/>
                </a:solidFill>
                <a:effectLst/>
                <a:uLnTx/>
                <a:uFillTx/>
                <a:latin typeface="Helvetica" pitchFamily="2" charset="0"/>
                <a:ea typeface="+mn-ea"/>
                <a:cs typeface="+mn-cs"/>
              </a:rPr>
              <a:t>had the </a:t>
            </a:r>
            <a:r>
              <a:rPr kumimoji="0" lang="en-US" sz="1000" b="1" i="0" u="none" strike="noStrike" kern="1200" cap="none" spc="0" normalizeH="0" baseline="0" noProof="0">
                <a:ln>
                  <a:noFill/>
                </a:ln>
                <a:solidFill>
                  <a:srgbClr val="1B1464"/>
                </a:solidFill>
                <a:effectLst/>
                <a:uLnTx/>
                <a:uFillTx/>
                <a:latin typeface="Helvetica" pitchFamily="2" charset="0"/>
                <a:ea typeface="+mn-ea"/>
                <a:cs typeface="+mn-cs"/>
              </a:rPr>
              <a:t>highest avg audience </a:t>
            </a:r>
            <a:r>
              <a:rPr kumimoji="0" lang="en-US" sz="1000" b="0" i="0" u="none" strike="noStrike" kern="1200" cap="none" spc="0" normalizeH="0" baseline="0" noProof="0">
                <a:ln>
                  <a:noFill/>
                </a:ln>
                <a:solidFill>
                  <a:srgbClr val="1B1464"/>
                </a:solidFill>
                <a:effectLst/>
                <a:uLnTx/>
                <a:uFillTx/>
                <a:latin typeface="Helvetica" pitchFamily="2" charset="0"/>
                <a:ea typeface="+mn-ea"/>
                <a:cs typeface="+mn-cs"/>
              </a:rPr>
              <a:t>among all </a:t>
            </a:r>
            <a:br>
              <a:rPr kumimoji="0" lang="en-US" sz="1000" b="0"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000" b="0" i="0" u="none" strike="noStrike" kern="1200" cap="none" spc="0" normalizeH="0" baseline="0" noProof="0">
                <a:ln>
                  <a:noFill/>
                </a:ln>
                <a:solidFill>
                  <a:srgbClr val="1B1464"/>
                </a:solidFill>
                <a:effectLst/>
                <a:uLnTx/>
                <a:uFillTx/>
                <a:latin typeface="Helvetica" pitchFamily="2" charset="0"/>
                <a:ea typeface="+mn-ea"/>
                <a:cs typeface="+mn-cs"/>
              </a:rPr>
              <a:t>3 primetime NFL series</a:t>
            </a:r>
          </a:p>
        </p:txBody>
      </p:sp>
      <p:sp>
        <p:nvSpPr>
          <p:cNvPr id="15" name="Speech Bubble: Rectangle 14">
            <a:extLst>
              <a:ext uri="{FF2B5EF4-FFF2-40B4-BE49-F238E27FC236}">
                <a16:creationId xmlns:a16="http://schemas.microsoft.com/office/drawing/2014/main" id="{894168B3-0961-7CB8-8BE0-C054661555F3}"/>
              </a:ext>
            </a:extLst>
          </p:cNvPr>
          <p:cNvSpPr/>
          <p:nvPr/>
        </p:nvSpPr>
        <p:spPr>
          <a:xfrm>
            <a:off x="10063250" y="2654036"/>
            <a:ext cx="2053689" cy="729924"/>
          </a:xfrm>
          <a:prstGeom prst="wedgeRectCallout">
            <a:avLst>
              <a:gd name="adj1" fmla="val -33076"/>
              <a:gd name="adj2" fmla="val 81367"/>
            </a:avLst>
          </a:prstGeom>
          <a:solidFill>
            <a:schemeClr val="bg1"/>
          </a:solidFill>
          <a:ln w="19050">
            <a:solidFill>
              <a:srgbClr val="4EBEA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B1464"/>
                </a:solidFill>
                <a:effectLst/>
                <a:uLnTx/>
                <a:uFillTx/>
                <a:latin typeface="Helvetica" pitchFamily="2" charset="0"/>
                <a:ea typeface="+mn-ea"/>
                <a:cs typeface="+mn-cs"/>
              </a:rPr>
              <a:t>ABC aired 4 more </a:t>
            </a:r>
            <a:r>
              <a:rPr kumimoji="0" lang="en-US" sz="1000" b="1" i="0" u="none" strike="noStrike" kern="1200" cap="none" spc="0" normalizeH="0" baseline="0" noProof="0">
                <a:ln>
                  <a:noFill/>
                </a:ln>
                <a:solidFill>
                  <a:srgbClr val="4EBEA4"/>
                </a:solidFill>
                <a:effectLst/>
                <a:uLnTx/>
                <a:uFillTx/>
                <a:latin typeface="Helvetica" pitchFamily="2" charset="0"/>
                <a:ea typeface="+mn-ea"/>
                <a:cs typeface="+mn-cs"/>
              </a:rPr>
              <a:t>MNF games </a:t>
            </a:r>
            <a:r>
              <a:rPr kumimoji="0" lang="en-US" sz="1000" b="1" i="0" u="none" strike="noStrike" kern="1200" cap="none" spc="0" normalizeH="0" baseline="0" noProof="0">
                <a:ln>
                  <a:noFill/>
                </a:ln>
                <a:solidFill>
                  <a:srgbClr val="1B1464"/>
                </a:solidFill>
                <a:effectLst/>
                <a:uLnTx/>
                <a:uFillTx/>
                <a:latin typeface="Helvetica" pitchFamily="2" charset="0"/>
                <a:ea typeface="+mn-ea"/>
                <a:cs typeface="+mn-cs"/>
              </a:rPr>
              <a:t>in 2023</a:t>
            </a:r>
            <a:r>
              <a:rPr kumimoji="0" lang="en-US" sz="1000" b="0" i="0" u="none" strike="noStrike" kern="1200" cap="none" spc="0" normalizeH="0" baseline="0" noProof="0">
                <a:ln>
                  <a:noFill/>
                </a:ln>
                <a:solidFill>
                  <a:srgbClr val="1B1464"/>
                </a:solidFill>
                <a:effectLst/>
                <a:uLnTx/>
                <a:uFillTx/>
                <a:latin typeface="Helvetica" pitchFamily="2" charset="0"/>
                <a:ea typeface="+mn-ea"/>
                <a:cs typeface="+mn-cs"/>
              </a:rPr>
              <a:t>, both exclusively and with ESPN, to </a:t>
            </a:r>
            <a:r>
              <a:rPr kumimoji="0" lang="en-US" sz="1000" i="0" u="none" strike="noStrike" kern="1200" cap="none" spc="0" normalizeH="0" baseline="0" noProof="0">
                <a:ln>
                  <a:noFill/>
                </a:ln>
                <a:solidFill>
                  <a:srgbClr val="1B1464"/>
                </a:solidFill>
                <a:effectLst/>
                <a:uLnTx/>
                <a:uFillTx/>
                <a:latin typeface="Helvetica" pitchFamily="2" charset="0"/>
                <a:ea typeface="+mn-ea"/>
                <a:cs typeface="+mn-cs"/>
              </a:rPr>
              <a:t>fill primetime gaps caused by the writer’s </a:t>
            </a:r>
            <a:r>
              <a:rPr kumimoji="0" lang="en-US" sz="1000" b="0" i="0" u="none" strike="noStrike" kern="1200" cap="none" spc="0" normalizeH="0" baseline="0" noProof="0">
                <a:ln>
                  <a:noFill/>
                </a:ln>
                <a:solidFill>
                  <a:srgbClr val="1B1464"/>
                </a:solidFill>
                <a:effectLst/>
                <a:uLnTx/>
                <a:uFillTx/>
                <a:latin typeface="Helvetica" pitchFamily="2" charset="0"/>
                <a:ea typeface="+mn-ea"/>
                <a:cs typeface="+mn-cs"/>
              </a:rPr>
              <a:t>strike</a:t>
            </a:r>
          </a:p>
        </p:txBody>
      </p:sp>
    </p:spTree>
    <p:extLst>
      <p:ext uri="{BB962C8B-B14F-4D97-AF65-F5344CB8AC3E}">
        <p14:creationId xmlns:p14="http://schemas.microsoft.com/office/powerpoint/2010/main" val="376999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624D0-36ED-F50E-2325-5273C204B7B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92E5571-4D15-1303-FC44-FF8F0F07D59E}"/>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3" name="TextBox 2072">
            <a:extLst>
              <a:ext uri="{FF2B5EF4-FFF2-40B4-BE49-F238E27FC236}">
                <a16:creationId xmlns:a16="http://schemas.microsoft.com/office/drawing/2014/main" id="{A86E735B-F9BE-2AC1-9BEC-21673DC8F5E6}"/>
              </a:ext>
            </a:extLst>
          </p:cNvPr>
          <p:cNvSpPr txBox="1"/>
          <p:nvPr/>
        </p:nvSpPr>
        <p:spPr>
          <a:xfrm>
            <a:off x="0" y="1755542"/>
            <a:ext cx="1217048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Divisional Matchups P2+ Reach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season (based on 12-game comparable analysis)</a:t>
            </a:r>
          </a:p>
        </p:txBody>
      </p:sp>
      <p:sp>
        <p:nvSpPr>
          <p:cNvPr id="39" name="Rectangle: Rounded Corners 38">
            <a:extLst>
              <a:ext uri="{FF2B5EF4-FFF2-40B4-BE49-F238E27FC236}">
                <a16:creationId xmlns:a16="http://schemas.microsoft.com/office/drawing/2014/main" id="{9B7E2B58-E84E-BA4A-7F0F-0978B5E2E401}"/>
              </a:ext>
            </a:extLst>
          </p:cNvPr>
          <p:cNvSpPr/>
          <p:nvPr/>
        </p:nvSpPr>
        <p:spPr>
          <a:xfrm>
            <a:off x="4210601" y="3188655"/>
            <a:ext cx="3770798" cy="2429591"/>
          </a:xfrm>
          <a:prstGeom prst="roundRect">
            <a:avLst>
              <a:gd name="adj" fmla="val 10674"/>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D3D65E18-C6CB-DDE5-ABFB-0D2F441E076A}"/>
              </a:ext>
            </a:extLst>
          </p:cNvPr>
          <p:cNvSpPr txBox="1">
            <a:spLocks/>
          </p:cNvSpPr>
          <p:nvPr/>
        </p:nvSpPr>
        <p:spPr>
          <a:xfrm>
            <a:off x="4216339" y="3408294"/>
            <a:ext cx="1880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Game Average</a:t>
            </a:r>
          </a:p>
        </p:txBody>
      </p:sp>
      <p:sp>
        <p:nvSpPr>
          <p:cNvPr id="49" name="TextBox 48">
            <a:extLst>
              <a:ext uri="{FF2B5EF4-FFF2-40B4-BE49-F238E27FC236}">
                <a16:creationId xmlns:a16="http://schemas.microsoft.com/office/drawing/2014/main" id="{4D1163EE-64AD-7F21-D505-1419D3EC2624}"/>
              </a:ext>
            </a:extLst>
          </p:cNvPr>
          <p:cNvSpPr txBox="1"/>
          <p:nvPr/>
        </p:nvSpPr>
        <p:spPr>
          <a:xfrm>
            <a:off x="6093151" y="3408294"/>
            <a:ext cx="18738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39.1M</a:t>
            </a:r>
          </a:p>
        </p:txBody>
      </p:sp>
      <p:sp>
        <p:nvSpPr>
          <p:cNvPr id="50" name="TextBox 49">
            <a:extLst>
              <a:ext uri="{FF2B5EF4-FFF2-40B4-BE49-F238E27FC236}">
                <a16:creationId xmlns:a16="http://schemas.microsoft.com/office/drawing/2014/main" id="{FC752772-19E4-664D-D48B-100392EFEE76}"/>
              </a:ext>
            </a:extLst>
          </p:cNvPr>
          <p:cNvSpPr txBox="1">
            <a:spLocks/>
          </p:cNvSpPr>
          <p:nvPr/>
        </p:nvSpPr>
        <p:spPr>
          <a:xfrm>
            <a:off x="4239553" y="4162593"/>
            <a:ext cx="1880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Non – 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Game Average</a:t>
            </a:r>
          </a:p>
        </p:txBody>
      </p:sp>
      <p:sp>
        <p:nvSpPr>
          <p:cNvPr id="51" name="TextBox 50">
            <a:extLst>
              <a:ext uri="{FF2B5EF4-FFF2-40B4-BE49-F238E27FC236}">
                <a16:creationId xmlns:a16="http://schemas.microsoft.com/office/drawing/2014/main" id="{3CB98FB7-B5ED-5106-41C2-3BC2574976FA}"/>
              </a:ext>
            </a:extLst>
          </p:cNvPr>
          <p:cNvSpPr txBox="1"/>
          <p:nvPr/>
        </p:nvSpPr>
        <p:spPr>
          <a:xfrm>
            <a:off x="6093151" y="4162593"/>
            <a:ext cx="18738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35.6M</a:t>
            </a:r>
          </a:p>
        </p:txBody>
      </p:sp>
      <p:cxnSp>
        <p:nvCxnSpPr>
          <p:cNvPr id="52" name="Straight Connector 51">
            <a:extLst>
              <a:ext uri="{FF2B5EF4-FFF2-40B4-BE49-F238E27FC236}">
                <a16:creationId xmlns:a16="http://schemas.microsoft.com/office/drawing/2014/main" id="{BC111A49-F10E-EBEA-C695-1AC6630294D7}"/>
              </a:ext>
            </a:extLst>
          </p:cNvPr>
          <p:cNvCxnSpPr>
            <a:cxnSpLocks/>
          </p:cNvCxnSpPr>
          <p:nvPr/>
        </p:nvCxnSpPr>
        <p:spPr>
          <a:xfrm>
            <a:off x="4262188" y="4888195"/>
            <a:ext cx="3573383" cy="0"/>
          </a:xfrm>
          <a:prstGeom prst="line">
            <a:avLst/>
          </a:prstGeom>
          <a:ln>
            <a:solidFill>
              <a:srgbClr val="ED3C8D"/>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18F3B0F-0C4F-7404-A831-C85FA00B1A59}"/>
              </a:ext>
            </a:extLst>
          </p:cNvPr>
          <p:cNvSpPr txBox="1">
            <a:spLocks/>
          </p:cNvSpPr>
          <p:nvPr/>
        </p:nvSpPr>
        <p:spPr>
          <a:xfrm>
            <a:off x="4230814" y="4954145"/>
            <a:ext cx="19127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Game Variance</a:t>
            </a:r>
          </a:p>
        </p:txBody>
      </p:sp>
      <p:sp>
        <p:nvSpPr>
          <p:cNvPr id="54" name="TextBox 53">
            <a:extLst>
              <a:ext uri="{FF2B5EF4-FFF2-40B4-BE49-F238E27FC236}">
                <a16:creationId xmlns:a16="http://schemas.microsoft.com/office/drawing/2014/main" id="{ED50CB7F-8F96-CCB7-1B76-6357BC0587E5}"/>
              </a:ext>
            </a:extLst>
          </p:cNvPr>
          <p:cNvSpPr txBox="1"/>
          <p:nvPr/>
        </p:nvSpPr>
        <p:spPr>
          <a:xfrm>
            <a:off x="6093151" y="4942570"/>
            <a:ext cx="18738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1B1464"/>
                  </a:solidFill>
                </a:ln>
                <a:solidFill>
                  <a:srgbClr val="ED3C8D"/>
                </a:solidFill>
                <a:effectLst/>
                <a:uLnTx/>
                <a:uFillTx/>
                <a:latin typeface="Helvetica" panose="020B0604020202020204" pitchFamily="34" charset="0"/>
                <a:ea typeface="+mn-ea"/>
                <a:cs typeface="Helvetica" panose="020B0604020202020204" pitchFamily="34" charset="0"/>
              </a:rPr>
              <a:t>+10%</a:t>
            </a:r>
          </a:p>
        </p:txBody>
      </p:sp>
      <p:sp>
        <p:nvSpPr>
          <p:cNvPr id="55" name="TextBox 54">
            <a:extLst>
              <a:ext uri="{FF2B5EF4-FFF2-40B4-BE49-F238E27FC236}">
                <a16:creationId xmlns:a16="http://schemas.microsoft.com/office/drawing/2014/main" id="{AAD8C4C9-DB6C-D5A5-3005-1BE4BA2CDA83}"/>
              </a:ext>
            </a:extLst>
          </p:cNvPr>
          <p:cNvSpPr txBox="1"/>
          <p:nvPr/>
        </p:nvSpPr>
        <p:spPr>
          <a:xfrm>
            <a:off x="6299916" y="4579667"/>
            <a:ext cx="141968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3.5M Difference</a:t>
            </a:r>
            <a:endParaRPr kumimoji="0" lang="en-US" sz="10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endParaRPr>
          </a:p>
        </p:txBody>
      </p:sp>
      <p:pic>
        <p:nvPicPr>
          <p:cNvPr id="7" name="Picture 6">
            <a:extLst>
              <a:ext uri="{FF2B5EF4-FFF2-40B4-BE49-F238E27FC236}">
                <a16:creationId xmlns:a16="http://schemas.microsoft.com/office/drawing/2014/main" id="{CE414021-C53E-4A25-EFB1-783DC603477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1FDCE3AE-97EA-03E7-F506-B2B5D60C856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CA8EF5CD-12C7-130B-A5D6-C88CC90F471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074" name="Rectangle: Rounded Corners 2073">
            <a:extLst>
              <a:ext uri="{FF2B5EF4-FFF2-40B4-BE49-F238E27FC236}">
                <a16:creationId xmlns:a16="http://schemas.microsoft.com/office/drawing/2014/main" id="{72F1F151-1022-1D05-8144-5A64FD18F147}"/>
              </a:ext>
            </a:extLst>
          </p:cNvPr>
          <p:cNvSpPr/>
          <p:nvPr/>
        </p:nvSpPr>
        <p:spPr>
          <a:xfrm>
            <a:off x="124677" y="3209998"/>
            <a:ext cx="3770798" cy="2429591"/>
          </a:xfrm>
          <a:prstGeom prst="roundRect">
            <a:avLst>
              <a:gd name="adj" fmla="val 10674"/>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Prime Video Reveals New Thursday Night Football Logo Ahead of First  Exclusive NFL Season">
            <a:extLst>
              <a:ext uri="{FF2B5EF4-FFF2-40B4-BE49-F238E27FC236}">
                <a16:creationId xmlns:a16="http://schemas.microsoft.com/office/drawing/2014/main" id="{36B6E377-8A13-7659-55EF-A6257492F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154" y="2239045"/>
            <a:ext cx="905601" cy="76916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6FE5A38-DC26-5452-3EBE-4CEBC5040F63}"/>
              </a:ext>
            </a:extLst>
          </p:cNvPr>
          <p:cNvSpPr txBox="1">
            <a:spLocks/>
          </p:cNvSpPr>
          <p:nvPr/>
        </p:nvSpPr>
        <p:spPr>
          <a:xfrm>
            <a:off x="130415" y="3429637"/>
            <a:ext cx="1880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Game Average</a:t>
            </a:r>
          </a:p>
        </p:txBody>
      </p:sp>
      <p:sp>
        <p:nvSpPr>
          <p:cNvPr id="20" name="TextBox 19">
            <a:extLst>
              <a:ext uri="{FF2B5EF4-FFF2-40B4-BE49-F238E27FC236}">
                <a16:creationId xmlns:a16="http://schemas.microsoft.com/office/drawing/2014/main" id="{0410BB6D-C7BF-6EC7-98C2-C553B78C0E72}"/>
              </a:ext>
            </a:extLst>
          </p:cNvPr>
          <p:cNvSpPr txBox="1"/>
          <p:nvPr/>
        </p:nvSpPr>
        <p:spPr>
          <a:xfrm>
            <a:off x="2007227" y="3429637"/>
            <a:ext cx="18738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23.7M</a:t>
            </a:r>
          </a:p>
        </p:txBody>
      </p:sp>
      <p:sp>
        <p:nvSpPr>
          <p:cNvPr id="24" name="TextBox 23">
            <a:extLst>
              <a:ext uri="{FF2B5EF4-FFF2-40B4-BE49-F238E27FC236}">
                <a16:creationId xmlns:a16="http://schemas.microsoft.com/office/drawing/2014/main" id="{95D93724-42D7-5803-8FC9-EEA8CBE11520}"/>
              </a:ext>
            </a:extLst>
          </p:cNvPr>
          <p:cNvSpPr txBox="1">
            <a:spLocks/>
          </p:cNvSpPr>
          <p:nvPr/>
        </p:nvSpPr>
        <p:spPr>
          <a:xfrm>
            <a:off x="153629" y="4183936"/>
            <a:ext cx="1880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Non – 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Game Average</a:t>
            </a:r>
          </a:p>
        </p:txBody>
      </p:sp>
      <p:sp>
        <p:nvSpPr>
          <p:cNvPr id="26" name="TextBox 25">
            <a:extLst>
              <a:ext uri="{FF2B5EF4-FFF2-40B4-BE49-F238E27FC236}">
                <a16:creationId xmlns:a16="http://schemas.microsoft.com/office/drawing/2014/main" id="{44EC7B2D-E794-981B-24DA-2D90FF6755E9}"/>
              </a:ext>
            </a:extLst>
          </p:cNvPr>
          <p:cNvSpPr txBox="1"/>
          <p:nvPr/>
        </p:nvSpPr>
        <p:spPr>
          <a:xfrm>
            <a:off x="2007227" y="4183936"/>
            <a:ext cx="18738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20.6M</a:t>
            </a:r>
          </a:p>
        </p:txBody>
      </p:sp>
      <p:cxnSp>
        <p:nvCxnSpPr>
          <p:cNvPr id="29" name="Straight Connector 28">
            <a:extLst>
              <a:ext uri="{FF2B5EF4-FFF2-40B4-BE49-F238E27FC236}">
                <a16:creationId xmlns:a16="http://schemas.microsoft.com/office/drawing/2014/main" id="{0965072E-61D5-A43B-71EF-D929A75749C3}"/>
              </a:ext>
            </a:extLst>
          </p:cNvPr>
          <p:cNvCxnSpPr>
            <a:cxnSpLocks/>
          </p:cNvCxnSpPr>
          <p:nvPr/>
        </p:nvCxnSpPr>
        <p:spPr>
          <a:xfrm>
            <a:off x="176264" y="4909538"/>
            <a:ext cx="3573383" cy="0"/>
          </a:xfrm>
          <a:prstGeom prst="line">
            <a:avLst/>
          </a:prstGeom>
          <a:ln>
            <a:solidFill>
              <a:srgbClr val="00BFF2"/>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A725CCA-4E75-2D18-2986-44DAE5CEF4E4}"/>
              </a:ext>
            </a:extLst>
          </p:cNvPr>
          <p:cNvSpPr txBox="1">
            <a:spLocks/>
          </p:cNvSpPr>
          <p:nvPr/>
        </p:nvSpPr>
        <p:spPr>
          <a:xfrm>
            <a:off x="144890" y="4975488"/>
            <a:ext cx="19127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Game Variance</a:t>
            </a:r>
          </a:p>
        </p:txBody>
      </p:sp>
      <p:sp>
        <p:nvSpPr>
          <p:cNvPr id="31" name="TextBox 30">
            <a:extLst>
              <a:ext uri="{FF2B5EF4-FFF2-40B4-BE49-F238E27FC236}">
                <a16:creationId xmlns:a16="http://schemas.microsoft.com/office/drawing/2014/main" id="{48882909-7710-0B11-5591-9BF12CE7AE11}"/>
              </a:ext>
            </a:extLst>
          </p:cNvPr>
          <p:cNvSpPr txBox="1"/>
          <p:nvPr/>
        </p:nvSpPr>
        <p:spPr>
          <a:xfrm>
            <a:off x="2007227" y="4963913"/>
            <a:ext cx="18738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1B1464"/>
                  </a:solidFill>
                </a:ln>
                <a:solidFill>
                  <a:srgbClr val="00BFF2"/>
                </a:solidFill>
                <a:effectLst/>
                <a:uLnTx/>
                <a:uFillTx/>
                <a:latin typeface="Helvetica" panose="020B0604020202020204" pitchFamily="34" charset="0"/>
                <a:ea typeface="+mn-ea"/>
                <a:cs typeface="Helvetica" panose="020B0604020202020204" pitchFamily="34" charset="0"/>
              </a:rPr>
              <a:t>+15%</a:t>
            </a:r>
          </a:p>
        </p:txBody>
      </p:sp>
      <p:sp>
        <p:nvSpPr>
          <p:cNvPr id="38" name="TextBox 37">
            <a:extLst>
              <a:ext uri="{FF2B5EF4-FFF2-40B4-BE49-F238E27FC236}">
                <a16:creationId xmlns:a16="http://schemas.microsoft.com/office/drawing/2014/main" id="{808975C1-276C-430A-8C90-60820330681C}"/>
              </a:ext>
            </a:extLst>
          </p:cNvPr>
          <p:cNvSpPr txBox="1"/>
          <p:nvPr/>
        </p:nvSpPr>
        <p:spPr>
          <a:xfrm>
            <a:off x="2213992" y="4601010"/>
            <a:ext cx="141968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3.1M Difference</a:t>
            </a:r>
            <a:endParaRPr kumimoji="0" lang="en-US" sz="10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endParaRPr>
          </a:p>
        </p:txBody>
      </p:sp>
      <p:sp>
        <p:nvSpPr>
          <p:cNvPr id="58" name="Rectangle: Rounded Corners 57">
            <a:extLst>
              <a:ext uri="{FF2B5EF4-FFF2-40B4-BE49-F238E27FC236}">
                <a16:creationId xmlns:a16="http://schemas.microsoft.com/office/drawing/2014/main" id="{9EA6DB25-799F-C958-3E98-2A0703B6BDCA}"/>
              </a:ext>
            </a:extLst>
          </p:cNvPr>
          <p:cNvSpPr/>
          <p:nvPr/>
        </p:nvSpPr>
        <p:spPr>
          <a:xfrm>
            <a:off x="8296526" y="3188655"/>
            <a:ext cx="3770798" cy="2429591"/>
          </a:xfrm>
          <a:prstGeom prst="roundRect">
            <a:avLst>
              <a:gd name="adj" fmla="val 10674"/>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9E981C3E-A850-F5FF-E330-7FA825296A55}"/>
              </a:ext>
            </a:extLst>
          </p:cNvPr>
          <p:cNvSpPr txBox="1">
            <a:spLocks/>
          </p:cNvSpPr>
          <p:nvPr/>
        </p:nvSpPr>
        <p:spPr>
          <a:xfrm>
            <a:off x="8302264" y="3408294"/>
            <a:ext cx="1880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Game Average</a:t>
            </a:r>
          </a:p>
        </p:txBody>
      </p:sp>
      <p:sp>
        <p:nvSpPr>
          <p:cNvPr id="63" name="TextBox 62">
            <a:extLst>
              <a:ext uri="{FF2B5EF4-FFF2-40B4-BE49-F238E27FC236}">
                <a16:creationId xmlns:a16="http://schemas.microsoft.com/office/drawing/2014/main" id="{0A45F559-5412-C3D2-3ABD-567CC02F4ECB}"/>
              </a:ext>
            </a:extLst>
          </p:cNvPr>
          <p:cNvSpPr txBox="1"/>
          <p:nvPr/>
        </p:nvSpPr>
        <p:spPr>
          <a:xfrm>
            <a:off x="10179076" y="3408294"/>
            <a:ext cx="18738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36.9M</a:t>
            </a:r>
          </a:p>
        </p:txBody>
      </p:sp>
      <p:sp>
        <p:nvSpPr>
          <p:cNvPr id="2048" name="TextBox 2047">
            <a:extLst>
              <a:ext uri="{FF2B5EF4-FFF2-40B4-BE49-F238E27FC236}">
                <a16:creationId xmlns:a16="http://schemas.microsoft.com/office/drawing/2014/main" id="{7D6BEDA9-010A-7571-4050-E13EEDA6D01B}"/>
              </a:ext>
            </a:extLst>
          </p:cNvPr>
          <p:cNvSpPr txBox="1">
            <a:spLocks/>
          </p:cNvSpPr>
          <p:nvPr/>
        </p:nvSpPr>
        <p:spPr>
          <a:xfrm>
            <a:off x="8325478" y="4162593"/>
            <a:ext cx="1880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Non – 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Game Average</a:t>
            </a:r>
          </a:p>
        </p:txBody>
      </p:sp>
      <p:sp>
        <p:nvSpPr>
          <p:cNvPr id="2049" name="TextBox 2048">
            <a:extLst>
              <a:ext uri="{FF2B5EF4-FFF2-40B4-BE49-F238E27FC236}">
                <a16:creationId xmlns:a16="http://schemas.microsoft.com/office/drawing/2014/main" id="{001BE93A-8471-0BD8-F37F-BE94B3FC24DC}"/>
              </a:ext>
            </a:extLst>
          </p:cNvPr>
          <p:cNvSpPr txBox="1"/>
          <p:nvPr/>
        </p:nvSpPr>
        <p:spPr>
          <a:xfrm>
            <a:off x="10179076" y="4162593"/>
            <a:ext cx="18738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35.0M</a:t>
            </a:r>
          </a:p>
        </p:txBody>
      </p:sp>
      <p:cxnSp>
        <p:nvCxnSpPr>
          <p:cNvPr id="2050" name="Straight Connector 2049">
            <a:extLst>
              <a:ext uri="{FF2B5EF4-FFF2-40B4-BE49-F238E27FC236}">
                <a16:creationId xmlns:a16="http://schemas.microsoft.com/office/drawing/2014/main" id="{8A15E0C4-A10A-C4B9-3827-6C2C8DE3C81D}"/>
              </a:ext>
            </a:extLst>
          </p:cNvPr>
          <p:cNvCxnSpPr>
            <a:cxnSpLocks/>
          </p:cNvCxnSpPr>
          <p:nvPr/>
        </p:nvCxnSpPr>
        <p:spPr>
          <a:xfrm>
            <a:off x="8348113" y="4888195"/>
            <a:ext cx="3573383" cy="0"/>
          </a:xfrm>
          <a:prstGeom prst="line">
            <a:avLst/>
          </a:prstGeom>
          <a:ln>
            <a:solidFill>
              <a:srgbClr val="4EBEA4"/>
            </a:solidFill>
            <a:prstDash val="dash"/>
          </a:ln>
        </p:spPr>
        <p:style>
          <a:lnRef idx="1">
            <a:schemeClr val="accent1"/>
          </a:lnRef>
          <a:fillRef idx="0">
            <a:schemeClr val="accent1"/>
          </a:fillRef>
          <a:effectRef idx="0">
            <a:schemeClr val="accent1"/>
          </a:effectRef>
          <a:fontRef idx="minor">
            <a:schemeClr val="tx1"/>
          </a:fontRef>
        </p:style>
      </p:cxnSp>
      <p:sp>
        <p:nvSpPr>
          <p:cNvPr id="2051" name="TextBox 2050">
            <a:extLst>
              <a:ext uri="{FF2B5EF4-FFF2-40B4-BE49-F238E27FC236}">
                <a16:creationId xmlns:a16="http://schemas.microsoft.com/office/drawing/2014/main" id="{409F0A3A-01D1-1062-A402-0DB3E4861DBE}"/>
              </a:ext>
            </a:extLst>
          </p:cNvPr>
          <p:cNvSpPr txBox="1">
            <a:spLocks/>
          </p:cNvSpPr>
          <p:nvPr/>
        </p:nvSpPr>
        <p:spPr>
          <a:xfrm>
            <a:off x="8316739" y="4954145"/>
            <a:ext cx="19127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Game Variance</a:t>
            </a:r>
          </a:p>
        </p:txBody>
      </p:sp>
      <p:sp>
        <p:nvSpPr>
          <p:cNvPr id="2052" name="TextBox 2051">
            <a:extLst>
              <a:ext uri="{FF2B5EF4-FFF2-40B4-BE49-F238E27FC236}">
                <a16:creationId xmlns:a16="http://schemas.microsoft.com/office/drawing/2014/main" id="{EBDA674C-1E31-90CD-463F-C1A3B7EE4B5C}"/>
              </a:ext>
            </a:extLst>
          </p:cNvPr>
          <p:cNvSpPr txBox="1"/>
          <p:nvPr/>
        </p:nvSpPr>
        <p:spPr>
          <a:xfrm>
            <a:off x="10179076" y="4942570"/>
            <a:ext cx="18738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1B1464"/>
                  </a:solidFill>
                </a:ln>
                <a:solidFill>
                  <a:srgbClr val="4EBEA4"/>
                </a:solidFill>
                <a:effectLst/>
                <a:uLnTx/>
                <a:uFillTx/>
                <a:latin typeface="Helvetica" panose="020B0604020202020204" pitchFamily="34" charset="0"/>
                <a:ea typeface="+mn-ea"/>
                <a:cs typeface="Helvetica" panose="020B0604020202020204" pitchFamily="34" charset="0"/>
              </a:rPr>
              <a:t>+6%</a:t>
            </a:r>
          </a:p>
        </p:txBody>
      </p:sp>
      <p:sp>
        <p:nvSpPr>
          <p:cNvPr id="2053" name="TextBox 2052">
            <a:extLst>
              <a:ext uri="{FF2B5EF4-FFF2-40B4-BE49-F238E27FC236}">
                <a16:creationId xmlns:a16="http://schemas.microsoft.com/office/drawing/2014/main" id="{EF5113E0-C573-03ED-4A33-5147985D2915}"/>
              </a:ext>
            </a:extLst>
          </p:cNvPr>
          <p:cNvSpPr txBox="1"/>
          <p:nvPr/>
        </p:nvSpPr>
        <p:spPr>
          <a:xfrm>
            <a:off x="10385841" y="4579667"/>
            <a:ext cx="141968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1.9M Difference</a:t>
            </a:r>
            <a:endParaRPr kumimoji="0" lang="en-US" sz="10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endParaRPr>
          </a:p>
        </p:txBody>
      </p:sp>
      <p:pic>
        <p:nvPicPr>
          <p:cNvPr id="12" name="Picture 16" descr="NFL 2023 - WEEK 6 Schedule | NFL.com">
            <a:extLst>
              <a:ext uri="{FF2B5EF4-FFF2-40B4-BE49-F238E27FC236}">
                <a16:creationId xmlns:a16="http://schemas.microsoft.com/office/drawing/2014/main" id="{93622FA2-1975-EB30-E9F7-068ACB3EE35E}"/>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903950" y="2317222"/>
            <a:ext cx="603980" cy="6300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5B941A7-CB2D-59A9-77DB-D63C19A57F40}"/>
              </a:ext>
            </a:extLst>
          </p:cNvPr>
          <p:cNvSpPr txBox="1"/>
          <p:nvPr/>
        </p:nvSpPr>
        <p:spPr>
          <a:xfrm>
            <a:off x="607350" y="2912900"/>
            <a:ext cx="273049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(9 Divisional Games)</a:t>
            </a:r>
          </a:p>
        </p:txBody>
      </p:sp>
      <p:sp>
        <p:nvSpPr>
          <p:cNvPr id="15" name="TextBox 14">
            <a:extLst>
              <a:ext uri="{FF2B5EF4-FFF2-40B4-BE49-F238E27FC236}">
                <a16:creationId xmlns:a16="http://schemas.microsoft.com/office/drawing/2014/main" id="{19234313-D7F9-C321-D294-9B889188B273}"/>
              </a:ext>
            </a:extLst>
          </p:cNvPr>
          <p:cNvSpPr txBox="1"/>
          <p:nvPr/>
        </p:nvSpPr>
        <p:spPr>
          <a:xfrm>
            <a:off x="4727901" y="2912900"/>
            <a:ext cx="273049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 Divisional Game)</a:t>
            </a:r>
          </a:p>
        </p:txBody>
      </p:sp>
      <p:sp>
        <p:nvSpPr>
          <p:cNvPr id="16" name="TextBox 15">
            <a:extLst>
              <a:ext uri="{FF2B5EF4-FFF2-40B4-BE49-F238E27FC236}">
                <a16:creationId xmlns:a16="http://schemas.microsoft.com/office/drawing/2014/main" id="{68DBB13F-33DC-8ED1-9A7D-ED2FB95AEAC4}"/>
              </a:ext>
            </a:extLst>
          </p:cNvPr>
          <p:cNvSpPr txBox="1"/>
          <p:nvPr/>
        </p:nvSpPr>
        <p:spPr>
          <a:xfrm>
            <a:off x="8864242" y="2912900"/>
            <a:ext cx="273049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 Divisional Games)</a:t>
            </a:r>
          </a:p>
        </p:txBody>
      </p:sp>
      <p:cxnSp>
        <p:nvCxnSpPr>
          <p:cNvPr id="13" name="Straight Connector 12">
            <a:extLst>
              <a:ext uri="{FF2B5EF4-FFF2-40B4-BE49-F238E27FC236}">
                <a16:creationId xmlns:a16="http://schemas.microsoft.com/office/drawing/2014/main" id="{87517A96-014F-CE9B-6578-4E38F40D46A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D1A847-D7A9-460D-3F65-3BF600979368}"/>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3</a:t>
            </a:r>
          </a:p>
        </p:txBody>
      </p:sp>
      <p:sp>
        <p:nvSpPr>
          <p:cNvPr id="17" name="Rectangle 16">
            <a:extLst>
              <a:ext uri="{FF2B5EF4-FFF2-40B4-BE49-F238E27FC236}">
                <a16:creationId xmlns:a16="http://schemas.microsoft.com/office/drawing/2014/main" id="{D9614D22-2519-0EF6-9577-AB0A4C065FE8}"/>
              </a:ext>
            </a:extLst>
          </p:cNvPr>
          <p:cNvSpPr/>
          <p:nvPr/>
        </p:nvSpPr>
        <p:spPr>
          <a:xfrm>
            <a:off x="623074" y="343032"/>
            <a:ext cx="1129842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Divisional matchups </a:t>
            </a:r>
            <a:r>
              <a:rPr lang="en-US" sz="2600" b="1">
                <a:solidFill>
                  <a:srgbClr val="ED3C8D"/>
                </a:solidFill>
                <a:latin typeface="Helvetica" pitchFamily="2" charset="0"/>
              </a:rPr>
              <a:t>significantly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increases viewership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as fans flock to established rivalries that also tend to be more competitive games</a:t>
            </a:r>
          </a:p>
        </p:txBody>
      </p:sp>
      <p:sp>
        <p:nvSpPr>
          <p:cNvPr id="4" name="TextBox 3">
            <a:extLst>
              <a:ext uri="{FF2B5EF4-FFF2-40B4-BE49-F238E27FC236}">
                <a16:creationId xmlns:a16="http://schemas.microsoft.com/office/drawing/2014/main" id="{311FAA87-AEEB-BBE6-0289-797DA9ACA986}"/>
              </a:ext>
            </a:extLst>
          </p:cNvPr>
          <p:cNvSpPr txBox="1"/>
          <p:nvPr/>
        </p:nvSpPr>
        <p:spPr>
          <a:xfrm>
            <a:off x="652588" y="1257609"/>
            <a:ext cx="11517893"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200" b="1" i="0" u="none" strike="noStrike" kern="1200" cap="none" spc="0" normalizeH="0" baseline="0" noProof="0">
                <a:ln>
                  <a:noFill/>
                </a:ln>
                <a:solidFill>
                  <a:srgbClr val="00BFF2"/>
                </a:solidFill>
                <a:effectLst/>
                <a:uLnTx/>
                <a:uFillTx/>
                <a:latin typeface="Helvetica" pitchFamily="2" charset="0"/>
                <a:ea typeface="+mn-ea"/>
                <a:cs typeface="+mn-cs"/>
              </a:rPr>
              <a:t>Amazon’s Thursday Night Football had a definitive advantage with nine divisional games</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within the</a:t>
            </a:r>
            <a:r>
              <a:rPr lang="en-US" sz="1200">
                <a:solidFill>
                  <a:srgbClr val="1F1A62"/>
                </a:solidFill>
                <a:latin typeface="Helvetica" pitchFamily="2" charset="0"/>
              </a:rPr>
              <a:t> 12-game comparable game analysis</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a:t>
            </a:r>
          </a:p>
        </p:txBody>
      </p:sp>
      <p:pic>
        <p:nvPicPr>
          <p:cNvPr id="6" name="Picture 12">
            <a:extLst>
              <a:ext uri="{FF2B5EF4-FFF2-40B4-BE49-F238E27FC236}">
                <a16:creationId xmlns:a16="http://schemas.microsoft.com/office/drawing/2014/main" id="{76817ABC-1F32-955A-6E88-2F5F9256BA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559237" y="2307605"/>
            <a:ext cx="979284" cy="6345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B0B83A6-5B61-9488-F012-F7E014D03D0A}"/>
              </a:ext>
            </a:extLst>
          </p:cNvPr>
          <p:cNvSpPr txBox="1"/>
          <p:nvPr/>
        </p:nvSpPr>
        <p:spPr>
          <a:xfrm>
            <a:off x="546751" y="6120290"/>
            <a:ext cx="1158077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R&amp;F Program Report, Sunday Night Football (Universo &amp; Telemundo), Monday Night Football (ESPN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Thursday Night Football (Amazon Spanish),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Universo and ESPN </a:t>
            </a:r>
            <a:r>
              <a:rPr kumimoji="0" lang="en-US" sz="7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12 comparable games reflect all weeks that have standalone NFL night game broadcasts across NFL weeks: 2-11 &amp; 14-15 (excludes Thanksgiving weekend). Note: MNF week 7 includes exclusive game streamed on ESPN+; Telemundo simulcast included for NFL week 8.The average margin of victory for divisional matchups was 7.7 vs. 11.3 for non-divisional matchups with the analysis (almost a 4-point differential).</a:t>
            </a:r>
            <a:endParaRPr kumimoji="0" lang="en-US" sz="7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5" name="Left Brace 4">
            <a:extLst>
              <a:ext uri="{FF2B5EF4-FFF2-40B4-BE49-F238E27FC236}">
                <a16:creationId xmlns:a16="http://schemas.microsoft.com/office/drawing/2014/main" id="{2C59E695-1B7F-5FE9-A421-E56D2623EF56}"/>
              </a:ext>
            </a:extLst>
          </p:cNvPr>
          <p:cNvSpPr/>
          <p:nvPr/>
        </p:nvSpPr>
        <p:spPr>
          <a:xfrm rot="16200000">
            <a:off x="5920948" y="-274176"/>
            <a:ext cx="350109" cy="11942649"/>
          </a:xfrm>
          <a:prstGeom prst="leftBrace">
            <a:avLst/>
          </a:prstGeom>
          <a:ln w="12700">
            <a:solidFill>
              <a:srgbClr val="1B14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319C98B4-D11B-DD7E-2A58-88E06824B6E5}"/>
              </a:ext>
            </a:extLst>
          </p:cNvPr>
          <p:cNvSpPr txBox="1"/>
          <p:nvPr/>
        </p:nvSpPr>
        <p:spPr>
          <a:xfrm>
            <a:off x="1896894" y="5853452"/>
            <a:ext cx="7990031" cy="276999"/>
          </a:xfrm>
          <a:prstGeom prst="rect">
            <a:avLst/>
          </a:prstGeom>
          <a:solidFill>
            <a:schemeClr val="bg1"/>
          </a:solidFill>
          <a:ln>
            <a:solidFill>
              <a:srgbClr val="1B1464"/>
            </a:solidFill>
          </a:ln>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An </a:t>
            </a: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average +10% lift </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in viewership for divisional games vs. non-divisional match ups across the three events</a:t>
            </a:r>
          </a:p>
        </p:txBody>
      </p:sp>
    </p:spTree>
    <p:extLst>
      <p:ext uri="{BB962C8B-B14F-4D97-AF65-F5344CB8AC3E}">
        <p14:creationId xmlns:p14="http://schemas.microsoft.com/office/powerpoint/2010/main" val="417700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045958C9-2A1E-74F5-8619-03C7DC46F49C}"/>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6" name="Picture 12">
            <a:extLst>
              <a:ext uri="{FF2B5EF4-FFF2-40B4-BE49-F238E27FC236}">
                <a16:creationId xmlns:a16="http://schemas.microsoft.com/office/drawing/2014/main" id="{EBBB0BCD-ACF4-A82D-5286-5F4C2697D6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416658" y="2431194"/>
            <a:ext cx="1226533" cy="7947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NFL 2023 - WEEK 6 Schedule | NFL.com">
            <a:extLst>
              <a:ext uri="{FF2B5EF4-FFF2-40B4-BE49-F238E27FC236}">
                <a16:creationId xmlns:a16="http://schemas.microsoft.com/office/drawing/2014/main" id="{17B96D84-3281-32E8-BE08-DA4D007415B1}"/>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281759" y="2305947"/>
            <a:ext cx="1030655" cy="10752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DB4525C2-9DAF-EDA4-A1EF-31BAC0DEFE0D}"/>
              </a:ext>
            </a:extLst>
          </p:cNvPr>
          <p:cNvSpPr/>
          <p:nvPr/>
        </p:nvSpPr>
        <p:spPr>
          <a:xfrm>
            <a:off x="747462" y="3423261"/>
            <a:ext cx="10526454" cy="2580225"/>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9681AB96-50F3-3F70-8446-45FAA43CF369}"/>
              </a:ext>
            </a:extLst>
          </p:cNvPr>
          <p:cNvCxnSpPr>
            <a:cxnSpLocks/>
          </p:cNvCxnSpPr>
          <p:nvPr/>
        </p:nvCxnSpPr>
        <p:spPr>
          <a:xfrm>
            <a:off x="747462" y="5162028"/>
            <a:ext cx="10526454"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52C5B9-24C3-6CBF-5081-81A218E8873E}"/>
              </a:ext>
            </a:extLst>
          </p:cNvPr>
          <p:cNvCxnSpPr>
            <a:cxnSpLocks/>
          </p:cNvCxnSpPr>
          <p:nvPr/>
        </p:nvCxnSpPr>
        <p:spPr>
          <a:xfrm>
            <a:off x="747462" y="5575182"/>
            <a:ext cx="10526454"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BA871C2F-5DB0-E56B-3869-089DF5020650}"/>
              </a:ext>
            </a:extLst>
          </p:cNvPr>
          <p:cNvGrpSpPr/>
          <p:nvPr/>
        </p:nvGrpSpPr>
        <p:grpSpPr>
          <a:xfrm>
            <a:off x="1256103" y="4770785"/>
            <a:ext cx="10017810" cy="369332"/>
            <a:chOff x="1256103" y="4861712"/>
            <a:chExt cx="10017810" cy="369332"/>
          </a:xfrm>
        </p:grpSpPr>
        <p:sp>
          <p:nvSpPr>
            <p:cNvPr id="13" name="TextBox 12">
              <a:extLst>
                <a:ext uri="{FF2B5EF4-FFF2-40B4-BE49-F238E27FC236}">
                  <a16:creationId xmlns:a16="http://schemas.microsoft.com/office/drawing/2014/main" id="{24BF6774-79F9-19E5-2788-AF593EA1310D}"/>
                </a:ext>
              </a:extLst>
            </p:cNvPr>
            <p:cNvSpPr txBox="1"/>
            <p:nvPr/>
          </p:nvSpPr>
          <p:spPr>
            <a:xfrm>
              <a:off x="1256103" y="4861712"/>
              <a:ext cx="149327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P18-49</a:t>
              </a:r>
            </a:p>
          </p:txBody>
        </p:sp>
        <p:sp>
          <p:nvSpPr>
            <p:cNvPr id="24" name="TextBox 23">
              <a:extLst>
                <a:ext uri="{FF2B5EF4-FFF2-40B4-BE49-F238E27FC236}">
                  <a16:creationId xmlns:a16="http://schemas.microsoft.com/office/drawing/2014/main" id="{541DCC19-149B-B1ED-731D-472898432EEA}"/>
                </a:ext>
              </a:extLst>
            </p:cNvPr>
            <p:cNvSpPr txBox="1"/>
            <p:nvPr/>
          </p:nvSpPr>
          <p:spPr>
            <a:xfrm>
              <a:off x="3010671" y="4861712"/>
              <a:ext cx="27231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46%</a:t>
              </a:r>
              <a:endPar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8" name="TextBox 27">
              <a:extLst>
                <a:ext uri="{FF2B5EF4-FFF2-40B4-BE49-F238E27FC236}">
                  <a16:creationId xmlns:a16="http://schemas.microsoft.com/office/drawing/2014/main" id="{4EC28131-087C-75B7-86FC-98DB83124F96}"/>
                </a:ext>
              </a:extLst>
            </p:cNvPr>
            <p:cNvSpPr txBox="1"/>
            <p:nvPr/>
          </p:nvSpPr>
          <p:spPr>
            <a:xfrm>
              <a:off x="5733812" y="4861712"/>
              <a:ext cx="27729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36%</a:t>
              </a:r>
              <a:endPar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1" name="TextBox 30">
              <a:extLst>
                <a:ext uri="{FF2B5EF4-FFF2-40B4-BE49-F238E27FC236}">
                  <a16:creationId xmlns:a16="http://schemas.microsoft.com/office/drawing/2014/main" id="{8BC4663B-E3F7-1FC0-1D83-EC458BFC4FF7}"/>
                </a:ext>
              </a:extLst>
            </p:cNvPr>
            <p:cNvSpPr txBox="1"/>
            <p:nvPr/>
          </p:nvSpPr>
          <p:spPr>
            <a:xfrm>
              <a:off x="8506744" y="4861712"/>
              <a:ext cx="27671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35%</a:t>
              </a:r>
              <a:endPar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grpSp>
      <p:grpSp>
        <p:nvGrpSpPr>
          <p:cNvPr id="54" name="Group 53">
            <a:extLst>
              <a:ext uri="{FF2B5EF4-FFF2-40B4-BE49-F238E27FC236}">
                <a16:creationId xmlns:a16="http://schemas.microsoft.com/office/drawing/2014/main" id="{7D824E18-26C0-1074-CAE6-7E044C637204}"/>
              </a:ext>
            </a:extLst>
          </p:cNvPr>
          <p:cNvGrpSpPr/>
          <p:nvPr/>
        </p:nvGrpSpPr>
        <p:grpSpPr>
          <a:xfrm>
            <a:off x="1256103" y="5183939"/>
            <a:ext cx="10017810" cy="369332"/>
            <a:chOff x="1256103" y="5253315"/>
            <a:chExt cx="10017810" cy="369332"/>
          </a:xfrm>
        </p:grpSpPr>
        <p:sp>
          <p:nvSpPr>
            <p:cNvPr id="18" name="TextBox 17">
              <a:extLst>
                <a:ext uri="{FF2B5EF4-FFF2-40B4-BE49-F238E27FC236}">
                  <a16:creationId xmlns:a16="http://schemas.microsoft.com/office/drawing/2014/main" id="{86059096-C575-7150-5D6E-A3B48423A8A7}"/>
                </a:ext>
              </a:extLst>
            </p:cNvPr>
            <p:cNvSpPr txBox="1"/>
            <p:nvPr/>
          </p:nvSpPr>
          <p:spPr>
            <a:xfrm>
              <a:off x="1256103" y="5253315"/>
              <a:ext cx="149327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P25-54</a:t>
              </a:r>
            </a:p>
          </p:txBody>
        </p:sp>
        <p:sp>
          <p:nvSpPr>
            <p:cNvPr id="25" name="TextBox 24">
              <a:extLst>
                <a:ext uri="{FF2B5EF4-FFF2-40B4-BE49-F238E27FC236}">
                  <a16:creationId xmlns:a16="http://schemas.microsoft.com/office/drawing/2014/main" id="{3B3C9F66-3B85-F032-D3CB-153F2C9EE80E}"/>
                </a:ext>
              </a:extLst>
            </p:cNvPr>
            <p:cNvSpPr txBox="1"/>
            <p:nvPr/>
          </p:nvSpPr>
          <p:spPr>
            <a:xfrm>
              <a:off x="3010671" y="5253315"/>
              <a:ext cx="27231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51%</a:t>
              </a:r>
              <a:endPar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9" name="TextBox 28">
              <a:extLst>
                <a:ext uri="{FF2B5EF4-FFF2-40B4-BE49-F238E27FC236}">
                  <a16:creationId xmlns:a16="http://schemas.microsoft.com/office/drawing/2014/main" id="{FE5E4EF2-93FA-36F3-B542-7C6F459CFE99}"/>
                </a:ext>
              </a:extLst>
            </p:cNvPr>
            <p:cNvSpPr txBox="1"/>
            <p:nvPr/>
          </p:nvSpPr>
          <p:spPr>
            <a:xfrm>
              <a:off x="5733812" y="5253315"/>
              <a:ext cx="27729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41%</a:t>
              </a:r>
              <a:endPar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63C63A92-4B91-6943-4D13-FD4F2E028691}"/>
                </a:ext>
              </a:extLst>
            </p:cNvPr>
            <p:cNvSpPr txBox="1"/>
            <p:nvPr/>
          </p:nvSpPr>
          <p:spPr>
            <a:xfrm>
              <a:off x="8506744" y="5253315"/>
              <a:ext cx="27671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41%</a:t>
              </a:r>
              <a:endPar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grpSp>
      <p:cxnSp>
        <p:nvCxnSpPr>
          <p:cNvPr id="11" name="Straight Connector 10">
            <a:extLst>
              <a:ext uri="{FF2B5EF4-FFF2-40B4-BE49-F238E27FC236}">
                <a16:creationId xmlns:a16="http://schemas.microsoft.com/office/drawing/2014/main" id="{1AAE3AAB-3276-A136-F868-622AE2965AB3}"/>
              </a:ext>
            </a:extLst>
          </p:cNvPr>
          <p:cNvCxnSpPr>
            <a:cxnSpLocks/>
          </p:cNvCxnSpPr>
          <p:nvPr/>
        </p:nvCxnSpPr>
        <p:spPr>
          <a:xfrm>
            <a:off x="5733817" y="342961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C21DA0-E427-6040-7426-245B0BF924E9}"/>
              </a:ext>
            </a:extLst>
          </p:cNvPr>
          <p:cNvCxnSpPr>
            <a:cxnSpLocks/>
          </p:cNvCxnSpPr>
          <p:nvPr/>
        </p:nvCxnSpPr>
        <p:spPr>
          <a:xfrm>
            <a:off x="8506753" y="342961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B80F7A7-42C0-36B8-0732-C7292C25F566}"/>
              </a:ext>
            </a:extLst>
          </p:cNvPr>
          <p:cNvSpPr txBox="1"/>
          <p:nvPr/>
        </p:nvSpPr>
        <p:spPr>
          <a:xfrm>
            <a:off x="51023" y="1771882"/>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a:cs typeface="Helvetica"/>
              </a:rPr>
              <a:t>Estimated Median Age </a:t>
            </a:r>
            <a:r>
              <a:rPr lang="en-US" sz="1600" b="1" u="sng">
                <a:solidFill>
                  <a:srgbClr val="1B1464"/>
                </a:solidFill>
                <a:latin typeface="Helvetica"/>
                <a:cs typeface="Helvetica"/>
              </a:rPr>
              <a:t>&amp; </a:t>
            </a: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Audience Composition % (Weekly Average)</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Comparable ‘NFL Primetime’ Games</a:t>
            </a:r>
          </a:p>
        </p:txBody>
      </p:sp>
      <p:grpSp>
        <p:nvGrpSpPr>
          <p:cNvPr id="55" name="Group 54">
            <a:extLst>
              <a:ext uri="{FF2B5EF4-FFF2-40B4-BE49-F238E27FC236}">
                <a16:creationId xmlns:a16="http://schemas.microsoft.com/office/drawing/2014/main" id="{C4DF6B5E-9EFF-0CE6-6442-8FCFFE3C91B7}"/>
              </a:ext>
            </a:extLst>
          </p:cNvPr>
          <p:cNvGrpSpPr/>
          <p:nvPr/>
        </p:nvGrpSpPr>
        <p:grpSpPr>
          <a:xfrm>
            <a:off x="1256103" y="5597095"/>
            <a:ext cx="10017810" cy="369332"/>
            <a:chOff x="1256103" y="5635195"/>
            <a:chExt cx="10017810" cy="369332"/>
          </a:xfrm>
        </p:grpSpPr>
        <p:sp>
          <p:nvSpPr>
            <p:cNvPr id="19" name="TextBox 18">
              <a:extLst>
                <a:ext uri="{FF2B5EF4-FFF2-40B4-BE49-F238E27FC236}">
                  <a16:creationId xmlns:a16="http://schemas.microsoft.com/office/drawing/2014/main" id="{EB803098-27C8-C228-1CB3-2DA4402432BA}"/>
                </a:ext>
              </a:extLst>
            </p:cNvPr>
            <p:cNvSpPr txBox="1"/>
            <p:nvPr/>
          </p:nvSpPr>
          <p:spPr>
            <a:xfrm>
              <a:off x="1256103" y="5635195"/>
              <a:ext cx="149327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P55+</a:t>
              </a:r>
            </a:p>
          </p:txBody>
        </p:sp>
        <p:sp>
          <p:nvSpPr>
            <p:cNvPr id="17" name="TextBox 16">
              <a:extLst>
                <a:ext uri="{FF2B5EF4-FFF2-40B4-BE49-F238E27FC236}">
                  <a16:creationId xmlns:a16="http://schemas.microsoft.com/office/drawing/2014/main" id="{2E92C2A4-4FC4-794F-94E9-7A684D43E46D}"/>
                </a:ext>
              </a:extLst>
            </p:cNvPr>
            <p:cNvSpPr txBox="1"/>
            <p:nvPr/>
          </p:nvSpPr>
          <p:spPr>
            <a:xfrm>
              <a:off x="3010671" y="5635195"/>
              <a:ext cx="27231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38%</a:t>
              </a:r>
              <a:endPar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B80B32FC-AC3D-C7F9-DF25-DAA99BDDFA74}"/>
                </a:ext>
              </a:extLst>
            </p:cNvPr>
            <p:cNvSpPr txBox="1"/>
            <p:nvPr/>
          </p:nvSpPr>
          <p:spPr>
            <a:xfrm>
              <a:off x="5733812" y="5635195"/>
              <a:ext cx="27729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50%</a:t>
              </a:r>
              <a:endPar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1" name="TextBox 20">
              <a:extLst>
                <a:ext uri="{FF2B5EF4-FFF2-40B4-BE49-F238E27FC236}">
                  <a16:creationId xmlns:a16="http://schemas.microsoft.com/office/drawing/2014/main" id="{AC4FE6F2-99CE-D95A-1975-B6CB463C8B27}"/>
                </a:ext>
              </a:extLst>
            </p:cNvPr>
            <p:cNvSpPr txBox="1"/>
            <p:nvPr/>
          </p:nvSpPr>
          <p:spPr>
            <a:xfrm>
              <a:off x="8506744" y="5635195"/>
              <a:ext cx="27671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51%</a:t>
              </a:r>
              <a:endPar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grpSp>
      <p:cxnSp>
        <p:nvCxnSpPr>
          <p:cNvPr id="23" name="Straight Connector 22">
            <a:extLst>
              <a:ext uri="{FF2B5EF4-FFF2-40B4-BE49-F238E27FC236}">
                <a16:creationId xmlns:a16="http://schemas.microsoft.com/office/drawing/2014/main" id="{E1E9F83A-040F-07A2-2B1E-88086DAA2D40}"/>
              </a:ext>
            </a:extLst>
          </p:cNvPr>
          <p:cNvCxnSpPr>
            <a:cxnSpLocks/>
          </p:cNvCxnSpPr>
          <p:nvPr/>
        </p:nvCxnSpPr>
        <p:spPr>
          <a:xfrm>
            <a:off x="3010670" y="3429611"/>
            <a:ext cx="0" cy="2580225"/>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4717058-4777-F4D1-695A-D68A664585A7}"/>
              </a:ext>
            </a:extLst>
          </p:cNvPr>
          <p:cNvSpPr txBox="1"/>
          <p:nvPr/>
        </p:nvSpPr>
        <p:spPr>
          <a:xfrm>
            <a:off x="318816" y="6057813"/>
            <a:ext cx="119242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Sunday Night Football (NBC, Universo, Telemundo), Monday Night Football (ESPN, ESPN2, ESPN Deportes, ABC) and Thursday Night Football (Amazon (incl. local broadcast for in-game markets only)), excludes pre- &amp; post-game shows,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NBC, Universo, Telemundo, ESPN, ESPN2, ESPN Deportes and ABC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12 comparable games reflect all weeks that have standalone NFL night game broadcasts across NFL weeks: 2-11 &amp; 14-15 (excludes Thanksgiving weekend). NBC Sunday Night Football includes Universo and Telemundo simulcast viewership. ESPN Monday Night Football includes ESPN2 and ESPN Deportes simulcast viewership. Note: ESPN MNF data also includes ABC simulcast data. MNF weeks 3, 4 and 15 include two matchups on broadcast (ABC) and Cable (ESPN, ESPN2, ESPN Deportes). MNF week 7 includes exclusive game streamed on ESPN+. See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6" action="ppaction://hlinksldjump">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p>
        </p:txBody>
      </p:sp>
      <p:cxnSp>
        <p:nvCxnSpPr>
          <p:cNvPr id="27" name="Straight Connector 26">
            <a:extLst>
              <a:ext uri="{FF2B5EF4-FFF2-40B4-BE49-F238E27FC236}">
                <a16:creationId xmlns:a16="http://schemas.microsoft.com/office/drawing/2014/main" id="{FA008BA3-6655-57D5-3A13-E6257AB5248B}"/>
              </a:ext>
            </a:extLst>
          </p:cNvPr>
          <p:cNvCxnSpPr>
            <a:cxnSpLocks/>
          </p:cNvCxnSpPr>
          <p:nvPr/>
        </p:nvCxnSpPr>
        <p:spPr>
          <a:xfrm>
            <a:off x="747462" y="4748874"/>
            <a:ext cx="10526454"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024189E8-A8F5-51B3-76FA-B857E00466D0}"/>
              </a:ext>
            </a:extLst>
          </p:cNvPr>
          <p:cNvGrpSpPr/>
          <p:nvPr/>
        </p:nvGrpSpPr>
        <p:grpSpPr>
          <a:xfrm>
            <a:off x="1256103" y="4357631"/>
            <a:ext cx="10017810" cy="369332"/>
            <a:chOff x="1256103" y="4465249"/>
            <a:chExt cx="10017810" cy="369332"/>
          </a:xfrm>
        </p:grpSpPr>
        <p:sp>
          <p:nvSpPr>
            <p:cNvPr id="35" name="TextBox 34">
              <a:extLst>
                <a:ext uri="{FF2B5EF4-FFF2-40B4-BE49-F238E27FC236}">
                  <a16:creationId xmlns:a16="http://schemas.microsoft.com/office/drawing/2014/main" id="{E61F0E1E-F1B9-96CC-AA19-DDD2B4E60F0F}"/>
                </a:ext>
              </a:extLst>
            </p:cNvPr>
            <p:cNvSpPr txBox="1"/>
            <p:nvPr/>
          </p:nvSpPr>
          <p:spPr>
            <a:xfrm>
              <a:off x="1256103" y="4465249"/>
              <a:ext cx="149327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P18-34</a:t>
              </a:r>
            </a:p>
          </p:txBody>
        </p:sp>
        <p:sp>
          <p:nvSpPr>
            <p:cNvPr id="39" name="TextBox 38">
              <a:extLst>
                <a:ext uri="{FF2B5EF4-FFF2-40B4-BE49-F238E27FC236}">
                  <a16:creationId xmlns:a16="http://schemas.microsoft.com/office/drawing/2014/main" id="{A503338A-A2F7-B1B8-842F-A1D649939768}"/>
                </a:ext>
              </a:extLst>
            </p:cNvPr>
            <p:cNvSpPr txBox="1"/>
            <p:nvPr/>
          </p:nvSpPr>
          <p:spPr>
            <a:xfrm>
              <a:off x="3010671" y="4465249"/>
              <a:ext cx="27231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20%</a:t>
              </a:r>
              <a:endParaRPr kumimoji="0" lang="en-US"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40" name="TextBox 39">
              <a:extLst>
                <a:ext uri="{FF2B5EF4-FFF2-40B4-BE49-F238E27FC236}">
                  <a16:creationId xmlns:a16="http://schemas.microsoft.com/office/drawing/2014/main" id="{09D22D4F-6983-636C-18EE-8A78EC25BEE5}"/>
                </a:ext>
              </a:extLst>
            </p:cNvPr>
            <p:cNvSpPr txBox="1"/>
            <p:nvPr/>
          </p:nvSpPr>
          <p:spPr>
            <a:xfrm>
              <a:off x="5733812" y="4465249"/>
              <a:ext cx="27729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14%</a:t>
              </a:r>
              <a:endParaRPr kumimoji="0" lang="en-US"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41" name="TextBox 40">
              <a:extLst>
                <a:ext uri="{FF2B5EF4-FFF2-40B4-BE49-F238E27FC236}">
                  <a16:creationId xmlns:a16="http://schemas.microsoft.com/office/drawing/2014/main" id="{9CE44443-E1A5-4642-B75A-A1ADE70B6D0E}"/>
                </a:ext>
              </a:extLst>
            </p:cNvPr>
            <p:cNvSpPr txBox="1"/>
            <p:nvPr/>
          </p:nvSpPr>
          <p:spPr>
            <a:xfrm>
              <a:off x="8506744" y="4465249"/>
              <a:ext cx="27671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14%</a:t>
              </a:r>
              <a:endParaRPr kumimoji="0" lang="en-US"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grpSp>
      <p:grpSp>
        <p:nvGrpSpPr>
          <p:cNvPr id="51" name="Group 50">
            <a:extLst>
              <a:ext uri="{FF2B5EF4-FFF2-40B4-BE49-F238E27FC236}">
                <a16:creationId xmlns:a16="http://schemas.microsoft.com/office/drawing/2014/main" id="{1AC6AF9E-5DD3-A428-8D9A-665FDBFE12A3}"/>
              </a:ext>
            </a:extLst>
          </p:cNvPr>
          <p:cNvGrpSpPr/>
          <p:nvPr/>
        </p:nvGrpSpPr>
        <p:grpSpPr>
          <a:xfrm>
            <a:off x="1256103" y="3944477"/>
            <a:ext cx="10017810" cy="369332"/>
            <a:chOff x="1256103" y="4049324"/>
            <a:chExt cx="10017810" cy="369332"/>
          </a:xfrm>
        </p:grpSpPr>
        <p:sp>
          <p:nvSpPr>
            <p:cNvPr id="42" name="TextBox 41">
              <a:extLst>
                <a:ext uri="{FF2B5EF4-FFF2-40B4-BE49-F238E27FC236}">
                  <a16:creationId xmlns:a16="http://schemas.microsoft.com/office/drawing/2014/main" id="{B1F35128-AE0E-E6A7-DFF0-AAEEE5B3018B}"/>
                </a:ext>
              </a:extLst>
            </p:cNvPr>
            <p:cNvSpPr txBox="1"/>
            <p:nvPr/>
          </p:nvSpPr>
          <p:spPr>
            <a:xfrm>
              <a:off x="1256103" y="4049324"/>
              <a:ext cx="149327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P2-17</a:t>
              </a:r>
            </a:p>
          </p:txBody>
        </p:sp>
        <p:sp>
          <p:nvSpPr>
            <p:cNvPr id="43" name="TextBox 42">
              <a:extLst>
                <a:ext uri="{FF2B5EF4-FFF2-40B4-BE49-F238E27FC236}">
                  <a16:creationId xmlns:a16="http://schemas.microsoft.com/office/drawing/2014/main" id="{F66D6BA7-4232-9FD9-2F3B-99418F7BA673}"/>
                </a:ext>
              </a:extLst>
            </p:cNvPr>
            <p:cNvSpPr txBox="1"/>
            <p:nvPr/>
          </p:nvSpPr>
          <p:spPr>
            <a:xfrm>
              <a:off x="3010670" y="4049324"/>
              <a:ext cx="27231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6%</a:t>
              </a:r>
              <a:endPar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44" name="TextBox 43">
              <a:extLst>
                <a:ext uri="{FF2B5EF4-FFF2-40B4-BE49-F238E27FC236}">
                  <a16:creationId xmlns:a16="http://schemas.microsoft.com/office/drawing/2014/main" id="{C9225613-CA4E-CD48-6ACA-EC1C7C3E489E}"/>
                </a:ext>
              </a:extLst>
            </p:cNvPr>
            <p:cNvSpPr txBox="1"/>
            <p:nvPr/>
          </p:nvSpPr>
          <p:spPr>
            <a:xfrm>
              <a:off x="5733812" y="4049324"/>
              <a:ext cx="27729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5%</a:t>
              </a:r>
              <a:endPar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45" name="TextBox 44">
              <a:extLst>
                <a:ext uri="{FF2B5EF4-FFF2-40B4-BE49-F238E27FC236}">
                  <a16:creationId xmlns:a16="http://schemas.microsoft.com/office/drawing/2014/main" id="{AB98BE91-57D6-AFD2-239B-D15B15064CF8}"/>
                </a:ext>
              </a:extLst>
            </p:cNvPr>
            <p:cNvSpPr txBox="1"/>
            <p:nvPr/>
          </p:nvSpPr>
          <p:spPr>
            <a:xfrm>
              <a:off x="8506744" y="4049324"/>
              <a:ext cx="27671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5%</a:t>
              </a:r>
              <a:endPar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grpSp>
      <p:pic>
        <p:nvPicPr>
          <p:cNvPr id="47" name="Picture 2" descr="Prime Video Reveals New Thursday Night Football Logo Ahead of First  Exclusive NFL Season">
            <a:extLst>
              <a:ext uri="{FF2B5EF4-FFF2-40B4-BE49-F238E27FC236}">
                <a16:creationId xmlns:a16="http://schemas.microsoft.com/office/drawing/2014/main" id="{A4896B4E-6471-7D39-9C3A-B10B5BEF96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5256" y="2305947"/>
            <a:ext cx="1226523" cy="104174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B88DC61E-349E-DCE7-60BD-8521D4E6370C}"/>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70BFCFB-C9EC-476B-A83A-D3B649A8D2F5}"/>
              </a:ext>
            </a:extLst>
          </p:cNvPr>
          <p:cNvSpPr txBox="1"/>
          <p:nvPr/>
        </p:nvSpPr>
        <p:spPr>
          <a:xfrm>
            <a:off x="51023" y="533776"/>
            <a:ext cx="421814" cy="707886"/>
          </a:xfrm>
          <a:prstGeom prst="rect">
            <a:avLst/>
          </a:prstGeom>
          <a:noFill/>
        </p:spPr>
        <p:txBody>
          <a:bodyPr wrap="square" rtlCol="0" anchor="ctr">
            <a:spAutoFit/>
          </a:bodyPr>
          <a:lstStyle/>
          <a:p>
            <a:pPr defTabSz="883768">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4</a:t>
            </a:r>
          </a:p>
        </p:txBody>
      </p:sp>
      <p:sp>
        <p:nvSpPr>
          <p:cNvPr id="30" name="Rectangle 29">
            <a:extLst>
              <a:ext uri="{FF2B5EF4-FFF2-40B4-BE49-F238E27FC236}">
                <a16:creationId xmlns:a16="http://schemas.microsoft.com/office/drawing/2014/main" id="{515AD392-E057-DF32-AA1F-85F5ACDDC1B9}"/>
              </a:ext>
            </a:extLst>
          </p:cNvPr>
          <p:cNvSpPr/>
          <p:nvPr/>
        </p:nvSpPr>
        <p:spPr>
          <a:xfrm>
            <a:off x="623074" y="343032"/>
            <a:ext cx="1150477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Primetime NFL games </a:t>
            </a:r>
            <a:r>
              <a:rPr lang="en-US" sz="2600" b="1">
                <a:solidFill>
                  <a:srgbClr val="ED3C8D"/>
                </a:solidFill>
                <a:latin typeface="Helvetica" pitchFamily="2" charset="0"/>
              </a:rPr>
              <a:t>deliver all ages across multiscreen TV platforms,</a:t>
            </a:r>
            <a:r>
              <a:rPr lang="en-US" sz="2600" b="1">
                <a:solidFill>
                  <a:srgbClr val="1B1464"/>
                </a:solidFill>
                <a:latin typeface="Helvetica" pitchFamily="2" charset="0"/>
              </a:rPr>
              <a:t> which represents valuable audiences that brands can effectively target </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cxnSp>
        <p:nvCxnSpPr>
          <p:cNvPr id="49" name="Straight Connector 48">
            <a:extLst>
              <a:ext uri="{FF2B5EF4-FFF2-40B4-BE49-F238E27FC236}">
                <a16:creationId xmlns:a16="http://schemas.microsoft.com/office/drawing/2014/main" id="{687E19C3-7E68-EE7D-051A-370E0BCED899}"/>
              </a:ext>
            </a:extLst>
          </p:cNvPr>
          <p:cNvCxnSpPr>
            <a:cxnSpLocks/>
          </p:cNvCxnSpPr>
          <p:nvPr/>
        </p:nvCxnSpPr>
        <p:spPr>
          <a:xfrm>
            <a:off x="747462" y="4335720"/>
            <a:ext cx="10526454"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5420A1-D0A5-1E20-CAA9-F37D8C60FD29}"/>
              </a:ext>
            </a:extLst>
          </p:cNvPr>
          <p:cNvCxnSpPr>
            <a:cxnSpLocks/>
          </p:cNvCxnSpPr>
          <p:nvPr/>
        </p:nvCxnSpPr>
        <p:spPr>
          <a:xfrm>
            <a:off x="747462" y="3922566"/>
            <a:ext cx="10526454" cy="0"/>
          </a:xfrm>
          <a:prstGeom prst="line">
            <a:avLst/>
          </a:prstGeom>
          <a:ln w="2857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1DA5A51-805C-CAB0-1D1E-D79FDFE1C8A8}"/>
              </a:ext>
            </a:extLst>
          </p:cNvPr>
          <p:cNvSpPr txBox="1"/>
          <p:nvPr/>
        </p:nvSpPr>
        <p:spPr>
          <a:xfrm>
            <a:off x="760433" y="3489857"/>
            <a:ext cx="198894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Age</a:t>
            </a:r>
          </a:p>
        </p:txBody>
      </p:sp>
      <p:sp>
        <p:nvSpPr>
          <p:cNvPr id="50" name="TextBox 49">
            <a:extLst>
              <a:ext uri="{FF2B5EF4-FFF2-40B4-BE49-F238E27FC236}">
                <a16:creationId xmlns:a16="http://schemas.microsoft.com/office/drawing/2014/main" id="{5CEF3FED-8799-2AB5-361C-31E58F4C219C}"/>
              </a:ext>
            </a:extLst>
          </p:cNvPr>
          <p:cNvSpPr txBox="1"/>
          <p:nvPr/>
        </p:nvSpPr>
        <p:spPr>
          <a:xfrm>
            <a:off x="3010669" y="3393996"/>
            <a:ext cx="2723145" cy="523220"/>
          </a:xfrm>
          <a:prstGeom prst="rect">
            <a:avLst/>
          </a:prstGeom>
          <a:noFill/>
        </p:spPr>
        <p:txBody>
          <a:bodyPr wrap="square">
            <a:spAutoFit/>
          </a:bodyPr>
          <a:lstStyle/>
          <a:p>
            <a:pPr marL="0" marR="0" lvl="0" indent="0" algn="ctr" defTabSz="914400">
              <a:lnSpc>
                <a:spcPct val="100000"/>
              </a:lnSpc>
              <a:spcBef>
                <a:spcPts val="0"/>
              </a:spcBef>
              <a:spcAft>
                <a:spcPts val="0"/>
              </a:spcAft>
              <a:buNone/>
              <a:tabLst/>
              <a:defRPr/>
            </a:pPr>
            <a:r>
              <a:rPr lang="en-US" sz="2800" b="1">
                <a:ln>
                  <a:solidFill>
                    <a:srgbClr val="1B1464"/>
                  </a:solidFill>
                </a:ln>
                <a:solidFill>
                  <a:srgbClr val="00BFF2"/>
                </a:solidFill>
                <a:latin typeface="Helvetica"/>
                <a:cs typeface="Helvetica"/>
              </a:rPr>
              <a:t>39.8</a:t>
            </a:r>
          </a:p>
        </p:txBody>
      </p:sp>
      <p:sp>
        <p:nvSpPr>
          <p:cNvPr id="56" name="TextBox 55">
            <a:extLst>
              <a:ext uri="{FF2B5EF4-FFF2-40B4-BE49-F238E27FC236}">
                <a16:creationId xmlns:a16="http://schemas.microsoft.com/office/drawing/2014/main" id="{0C4748E4-1CE9-14AD-2821-6F92F7F4EC75}"/>
              </a:ext>
            </a:extLst>
          </p:cNvPr>
          <p:cNvSpPr txBox="1"/>
          <p:nvPr/>
        </p:nvSpPr>
        <p:spPr>
          <a:xfrm>
            <a:off x="5734286" y="3393996"/>
            <a:ext cx="2774156" cy="523220"/>
          </a:xfrm>
          <a:prstGeom prst="rect">
            <a:avLst/>
          </a:prstGeom>
          <a:noFill/>
        </p:spPr>
        <p:txBody>
          <a:bodyPr wrap="square">
            <a:spAutoFit/>
          </a:bodyPr>
          <a:lstStyle/>
          <a:p>
            <a:pPr marL="0" marR="0" lvl="0" indent="0" algn="ctr" defTabSz="914400">
              <a:lnSpc>
                <a:spcPct val="100000"/>
              </a:lnSpc>
              <a:spcBef>
                <a:spcPts val="0"/>
              </a:spcBef>
              <a:spcAft>
                <a:spcPts val="0"/>
              </a:spcAft>
              <a:buNone/>
              <a:tabLst/>
              <a:defRPr/>
            </a:pPr>
            <a:r>
              <a:rPr lang="en-US" sz="2800" b="1">
                <a:ln>
                  <a:solidFill>
                    <a:srgbClr val="1B1464"/>
                  </a:solidFill>
                </a:ln>
                <a:solidFill>
                  <a:srgbClr val="ED3C8D"/>
                </a:solidFill>
                <a:latin typeface="Helvetica"/>
                <a:cs typeface="Helvetica"/>
              </a:rPr>
              <a:t>47.0</a:t>
            </a:r>
          </a:p>
        </p:txBody>
      </p:sp>
      <p:sp>
        <p:nvSpPr>
          <p:cNvPr id="57" name="TextBox 56">
            <a:extLst>
              <a:ext uri="{FF2B5EF4-FFF2-40B4-BE49-F238E27FC236}">
                <a16:creationId xmlns:a16="http://schemas.microsoft.com/office/drawing/2014/main" id="{0226547B-C1D5-859B-896D-CB882583C5D4}"/>
              </a:ext>
            </a:extLst>
          </p:cNvPr>
          <p:cNvSpPr txBox="1"/>
          <p:nvPr/>
        </p:nvSpPr>
        <p:spPr>
          <a:xfrm>
            <a:off x="8528755" y="3393996"/>
            <a:ext cx="2723145" cy="523220"/>
          </a:xfrm>
          <a:prstGeom prst="rect">
            <a:avLst/>
          </a:prstGeom>
          <a:noFill/>
        </p:spPr>
        <p:txBody>
          <a:bodyPr wrap="square">
            <a:spAutoFit/>
          </a:bodyPr>
          <a:lstStyle/>
          <a:p>
            <a:pPr marL="0" marR="0" lvl="0" indent="0" algn="ctr" defTabSz="914400">
              <a:lnSpc>
                <a:spcPct val="100000"/>
              </a:lnSpc>
              <a:spcBef>
                <a:spcPts val="0"/>
              </a:spcBef>
              <a:spcAft>
                <a:spcPts val="0"/>
              </a:spcAft>
              <a:buNone/>
              <a:tabLst/>
              <a:defRPr/>
            </a:pPr>
            <a:r>
              <a:rPr lang="en-US" sz="2800" b="1">
                <a:ln>
                  <a:solidFill>
                    <a:srgbClr val="1B1464"/>
                  </a:solidFill>
                </a:ln>
                <a:solidFill>
                  <a:srgbClr val="4EBEA4"/>
                </a:solidFill>
                <a:latin typeface="Helvetica"/>
                <a:cs typeface="Helvetica"/>
              </a:rPr>
              <a:t>49.2</a:t>
            </a:r>
          </a:p>
        </p:txBody>
      </p:sp>
    </p:spTree>
    <p:extLst>
      <p:ext uri="{BB962C8B-B14F-4D97-AF65-F5344CB8AC3E}">
        <p14:creationId xmlns:p14="http://schemas.microsoft.com/office/powerpoint/2010/main" val="623453023"/>
      </p:ext>
    </p:extLst>
  </p:cSld>
  <p:clrMapOvr>
    <a:masterClrMapping/>
  </p:clrMapOvr>
</p:sld>
</file>

<file path=ppt/theme/theme1.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fbcc2d-a520-42b9-8ca7-e090664160a6" xsi:nil="true"/>
    <lcf76f155ced4ddcb4097134ff3c332f xmlns="97cdb7a3-d8d8-4d5a-8559-ae518cf29f49">
      <Terms xmlns="http://schemas.microsoft.com/office/infopath/2007/PartnerControls"/>
    </lcf76f155ced4ddcb4097134ff3c332f>
    <SharedWithUsers xmlns="8ffbcc2d-a520-42b9-8ca7-e090664160a6">
      <UserInfo>
        <DisplayName>Jason Wiese</DisplayName>
        <AccountId>13</AccountId>
        <AccountType/>
      </UserInfo>
      <UserInfo>
        <DisplayName>Leah Montner Dixon</DisplayName>
        <AccountId>10</AccountId>
        <AccountType/>
      </UserInfo>
      <UserInfo>
        <DisplayName>Karolina Guillen</DisplayName>
        <AccountId>14</AccountId>
        <AccountType/>
      </UserInfo>
      <UserInfo>
        <DisplayName>Reed Kiely</DisplayName>
        <AccountId>39</AccountId>
        <AccountType/>
      </UserInfo>
      <UserInfo>
        <DisplayName>Danielle Delauro</DisplayName>
        <AccountId>38</AccountId>
        <AccountType/>
      </UserInfo>
      <UserInfo>
        <DisplayName>Marianne Vita</DisplayName>
        <AccountId>43</AccountId>
        <AccountType/>
      </UserInfo>
      <UserInfo>
        <DisplayName>Kailyn Hartmann</DisplayName>
        <AccountId>153</AccountId>
        <AccountType/>
      </UserInfo>
    </SharedWithUsers>
  </documentManagement>
</p:properties>
</file>

<file path=customXml/itemProps1.xml><?xml version="1.0" encoding="utf-8"?>
<ds:datastoreItem xmlns:ds="http://schemas.openxmlformats.org/officeDocument/2006/customXml" ds:itemID="{310CCA40-FB4F-4237-AE2E-7A4E231876CF}"/>
</file>

<file path=customXml/itemProps2.xml><?xml version="1.0" encoding="utf-8"?>
<ds:datastoreItem xmlns:ds="http://schemas.openxmlformats.org/officeDocument/2006/customXml" ds:itemID="{1B49E31A-019A-4DE8-9C1C-A5D31AA90133}">
  <ds:schemaRefs>
    <ds:schemaRef ds:uri="http://schemas.microsoft.com/sharepoint/v3/contenttype/forms"/>
  </ds:schemaRefs>
</ds:datastoreItem>
</file>

<file path=customXml/itemProps3.xml><?xml version="1.0" encoding="utf-8"?>
<ds:datastoreItem xmlns:ds="http://schemas.openxmlformats.org/officeDocument/2006/customXml" ds:itemID="{42F35E04-B3E2-48CE-BC5F-C23267EB64F8}">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27</Slides>
  <Notes>23</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revision>1</cp:revision>
  <cp:lastPrinted>2023-01-18T15:48:39Z</cp:lastPrinted>
  <dcterms:created xsi:type="dcterms:W3CDTF">2022-11-04T21:07:35Z</dcterms:created>
  <dcterms:modified xsi:type="dcterms:W3CDTF">2025-01-31T17:04:09Z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0x010100C24291D3CFFFB3468A8BEBC160241642</vt:lpwstr>
  </property>
  <property fmtid="{D5CDD505-2E9C-101B-9397-08002B2CF9AE}" pid="3" name="MediaServiceImageTags">
    <vt:lpwstr/>
  </property>
</Properties>
</file>